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4.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50.xml" ContentType="application/vnd.openxmlformats-officedocument.presentationml.notesSlide+xml"/>
  <Override PartName="/ppt/tags/tag94.xml" ContentType="application/vnd.openxmlformats-officedocument.presentationml.tags+xml"/>
  <Override PartName="/ppt/notesSlides/notesSlide51.xml" ContentType="application/vnd.openxmlformats-officedocument.presentationml.notesSlide+xml"/>
  <Override PartName="/ppt/tags/tag95.xml" ContentType="application/vnd.openxmlformats-officedocument.presentationml.tags+xml"/>
  <Override PartName="/ppt/notesSlides/notesSlide52.xml" ContentType="application/vnd.openxmlformats-officedocument.presentationml.notesSlide+xml"/>
  <Override PartName="/ppt/tags/tag96.xml" ContentType="application/vnd.openxmlformats-officedocument.presentationml.tags+xml"/>
  <Override PartName="/ppt/notesSlides/notesSlide53.xml" ContentType="application/vnd.openxmlformats-officedocument.presentationml.notesSlide+xml"/>
  <Override PartName="/ppt/tags/tag97.xml" ContentType="application/vnd.openxmlformats-officedocument.presentationml.tags+xml"/>
  <Override PartName="/ppt/notesSlides/notesSlide54.xml" ContentType="application/vnd.openxmlformats-officedocument.presentationml.notesSlide+xml"/>
  <Override PartName="/ppt/tags/tag98.xml" ContentType="application/vnd.openxmlformats-officedocument.presentationml.tags+xml"/>
  <Override PartName="/ppt/notesSlides/notesSlide55.xml" ContentType="application/vnd.openxmlformats-officedocument.presentationml.notesSlide+xml"/>
  <Override PartName="/ppt/tags/tag99.xml" ContentType="application/vnd.openxmlformats-officedocument.presentationml.tags+xml"/>
  <Override PartName="/ppt/notesSlides/notesSlide56.xml" ContentType="application/vnd.openxmlformats-officedocument.presentationml.notesSlide+xml"/>
  <Override PartName="/ppt/tags/tag100.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9" r:id="rId2"/>
    <p:sldMasterId id="2147483705" r:id="rId3"/>
  </p:sldMasterIdLst>
  <p:notesMasterIdLst>
    <p:notesMasterId r:id="rId64"/>
  </p:notesMasterIdLst>
  <p:sldIdLst>
    <p:sldId id="325" r:id="rId4"/>
    <p:sldId id="278" r:id="rId5"/>
    <p:sldId id="309" r:id="rId6"/>
    <p:sldId id="287" r:id="rId7"/>
    <p:sldId id="288" r:id="rId8"/>
    <p:sldId id="321" r:id="rId9"/>
    <p:sldId id="282" r:id="rId10"/>
    <p:sldId id="285" r:id="rId11"/>
    <p:sldId id="367" r:id="rId12"/>
    <p:sldId id="290" r:id="rId13"/>
    <p:sldId id="322" r:id="rId14"/>
    <p:sldId id="291" r:id="rId15"/>
    <p:sldId id="292" r:id="rId16"/>
    <p:sldId id="368" r:id="rId17"/>
    <p:sldId id="299" r:id="rId18"/>
    <p:sldId id="295" r:id="rId19"/>
    <p:sldId id="300" r:id="rId20"/>
    <p:sldId id="293" r:id="rId21"/>
    <p:sldId id="301" r:id="rId22"/>
    <p:sldId id="369" r:id="rId23"/>
    <p:sldId id="304" r:id="rId24"/>
    <p:sldId id="305" r:id="rId25"/>
    <p:sldId id="306" r:id="rId26"/>
    <p:sldId id="307" r:id="rId27"/>
    <p:sldId id="395" r:id="rId28"/>
    <p:sldId id="397" r:id="rId29"/>
    <p:sldId id="398" r:id="rId30"/>
    <p:sldId id="399" r:id="rId31"/>
    <p:sldId id="400"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 id="414" r:id="rId46"/>
    <p:sldId id="415" r:id="rId47"/>
    <p:sldId id="416" r:id="rId48"/>
    <p:sldId id="417" r:id="rId49"/>
    <p:sldId id="418" r:id="rId50"/>
    <p:sldId id="419" r:id="rId51"/>
    <p:sldId id="420" r:id="rId52"/>
    <p:sldId id="421" r:id="rId53"/>
    <p:sldId id="357" r:id="rId54"/>
    <p:sldId id="360" r:id="rId55"/>
    <p:sldId id="354" r:id="rId56"/>
    <p:sldId id="362" r:id="rId57"/>
    <p:sldId id="363" r:id="rId58"/>
    <p:sldId id="364" r:id="rId59"/>
    <p:sldId id="366" r:id="rId60"/>
    <p:sldId id="319" r:id="rId61"/>
    <p:sldId id="317" r:id="rId62"/>
    <p:sldId id="423" r:id="rId63"/>
  </p:sldIdLst>
  <p:sldSz cx="12192000" cy="6858000"/>
  <p:notesSz cx="6858000" cy="9144000"/>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目录" id="{0FCF0926-0195-4277-A34E-0D1625925648}">
          <p14:sldIdLst>
            <p14:sldId id="325"/>
            <p14:sldId id="278"/>
          </p14:sldIdLst>
        </p14:section>
        <p14:section name="内容页" id="{63070075-4A67-41D0-8DAE-BF8F1813BC1B}">
          <p14:sldIdLst>
            <p14:sldId id="309"/>
            <p14:sldId id="287"/>
            <p14:sldId id="288"/>
            <p14:sldId id="321"/>
            <p14:sldId id="282"/>
            <p14:sldId id="285"/>
            <p14:sldId id="367"/>
            <p14:sldId id="290"/>
            <p14:sldId id="322"/>
            <p14:sldId id="291"/>
            <p14:sldId id="292"/>
            <p14:sldId id="368"/>
            <p14:sldId id="299"/>
            <p14:sldId id="295"/>
            <p14:sldId id="300"/>
            <p14:sldId id="293"/>
            <p14:sldId id="301"/>
            <p14:sldId id="369"/>
            <p14:sldId id="304"/>
            <p14:sldId id="305"/>
            <p14:sldId id="306"/>
            <p14:sldId id="307"/>
          </p14:sldIdLst>
        </p14:section>
        <p14:section name="尾页" id="{176AE440-9137-4104-8AD6-DB798EBA0D59}">
          <p14:sldIdLst>
            <p14:sldId id="395"/>
          </p14:sldIdLst>
        </p14:section>
        <p14:section name="配色2" id="{905537F1-6CC5-4762-ADC7-0FF4FE143025}">
          <p14:sldIdLst>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Lst>
        </p14:section>
        <p14:section name="使用说明及设计规范" id="{0D2685C1-DF97-4C44-B933-2CF3D4FD09D5}">
          <p14:sldIdLst>
            <p14:sldId id="357"/>
            <p14:sldId id="360"/>
            <p14:sldId id="354"/>
            <p14:sldId id="362"/>
            <p14:sldId id="363"/>
            <p14:sldId id="364"/>
            <p14:sldId id="366"/>
            <p14:sldId id="319"/>
            <p14:sldId id="317"/>
            <p14:sldId id="423"/>
          </p14:sldIdLst>
        </p14:section>
      </p14:sectionLst>
    </p:ext>
    <p:ext uri="{EFAFB233-063F-42B5-8137-9DF3F51BA10A}">
      <p15:sldGuideLst xmlns:p15="http://schemas.microsoft.com/office/powerpoint/2012/main">
        <p15:guide id="1" pos="384" userDrawn="1">
          <p15:clr>
            <a:srgbClr val="A4A3A4"/>
          </p15:clr>
        </p15:guide>
        <p15:guide id="2" pos="7296" userDrawn="1">
          <p15:clr>
            <a:srgbClr val="A4A3A4"/>
          </p15:clr>
        </p15:guide>
        <p15:guide id="3" orient="horz" pos="255" userDrawn="1">
          <p15:clr>
            <a:srgbClr val="A4A3A4"/>
          </p15:clr>
        </p15:guide>
        <p15:guide id="4" orient="horz" pos="278" userDrawn="1">
          <p15:clr>
            <a:srgbClr val="A4A3A4"/>
          </p15:clr>
        </p15:guide>
        <p15:guide id="5" orient="horz" pos="4104" userDrawn="1">
          <p15:clr>
            <a:srgbClr val="A4A3A4"/>
          </p15:clr>
        </p15:guide>
        <p15:guide id="6" orient="horz" pos="4056" userDrawn="1">
          <p15:clr>
            <a:srgbClr val="A4A3A4"/>
          </p15:clr>
        </p15:guide>
        <p15:guide id="7" orient="horz" pos="1298" userDrawn="1">
          <p15:clr>
            <a:srgbClr val="A4A3A4"/>
          </p15:clr>
        </p15:guide>
        <p15:guide id="8"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BA"/>
    <a:srgbClr val="0084CE"/>
    <a:srgbClr val="E6E6E6"/>
    <a:srgbClr val="0A84C6"/>
    <a:srgbClr val="E73A1C"/>
    <a:srgbClr val="0AD5EC"/>
    <a:srgbClr val="8DC9EB"/>
    <a:srgbClr val="3D4682"/>
    <a:srgbClr val="0141A3"/>
    <a:srgbClr val="D1E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snapToGrid="0" showGuides="1">
      <p:cViewPr varScale="1">
        <p:scale>
          <a:sx n="89" d="100"/>
          <a:sy n="89" d="100"/>
        </p:scale>
        <p:origin x="72" y="453"/>
      </p:cViewPr>
      <p:guideLst>
        <p:guide pos="384"/>
        <p:guide pos="7296"/>
        <p:guide orient="horz" pos="255"/>
        <p:guide orient="horz" pos="278"/>
        <p:guide orient="horz" pos="4104"/>
        <p:guide orient="horz" pos="4056"/>
        <p:guide orient="horz" pos="1298"/>
        <p:guide pos="3863"/>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系列 1</c:v>
                </c:pt>
              </c:strCache>
            </c:strRef>
          </c:tx>
          <c:spPr>
            <a:solidFill>
              <a:schemeClr val="accent1">
                <a:lumMod val="60000"/>
                <a:lumOff val="40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460-4B85-90C4-B3BC306E1AC9}"/>
            </c:ext>
          </c:extLst>
        </c:ser>
        <c:ser>
          <c:idx val="1"/>
          <c:order val="1"/>
          <c:tx>
            <c:strRef>
              <c:f>Sheet1!$C$1</c:f>
              <c:strCache>
                <c:ptCount val="1"/>
                <c:pt idx="0">
                  <c:v>系列 2</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460-4B85-90C4-B3BC306E1AC9}"/>
            </c:ext>
          </c:extLst>
        </c:ser>
        <c:ser>
          <c:idx val="2"/>
          <c:order val="2"/>
          <c:tx>
            <c:strRef>
              <c:f>Sheet1!$D$1</c:f>
              <c:strCache>
                <c:ptCount val="1"/>
                <c:pt idx="0">
                  <c:v>系列 3</c:v>
                </c:pt>
              </c:strCache>
            </c:strRef>
          </c:tx>
          <c:spPr>
            <a:solidFill>
              <a:schemeClr val="accent6"/>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460-4B85-90C4-B3BC306E1AC9}"/>
            </c:ext>
          </c:extLst>
        </c:ser>
        <c:dLbls>
          <c:showLegendKey val="0"/>
          <c:showVal val="0"/>
          <c:showCatName val="0"/>
          <c:showSerName val="0"/>
          <c:showPercent val="0"/>
          <c:showBubbleSize val="0"/>
        </c:dLbls>
        <c:gapWidth val="219"/>
        <c:overlap val="-27"/>
        <c:axId val="1341103407"/>
        <c:axId val="1336193967"/>
      </c:barChart>
      <c:catAx>
        <c:axId val="134110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1336193967"/>
        <c:crosses val="autoZero"/>
        <c:auto val="1"/>
        <c:lblAlgn val="ctr"/>
        <c:lblOffset val="100"/>
        <c:noMultiLvlLbl val="0"/>
      </c:catAx>
      <c:valAx>
        <c:axId val="133619396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1341103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3C0-47BF-BC0C-EF200DA8E93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C0-47BF-BC0C-EF200DA8E93E}"/>
              </c:ext>
            </c:extLst>
          </c:dPt>
          <c:cat>
            <c:strRef>
              <c:f>Sheet1!$A$2:$A$3</c:f>
              <c:strCache>
                <c:ptCount val="2"/>
                <c:pt idx="0">
                  <c:v>第一季度</c:v>
                </c:pt>
                <c:pt idx="1">
                  <c:v>第二季度</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63C0-47BF-BC0C-EF200DA8E93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E04-4C32-AD71-1112280799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E04-4C32-AD71-111228079979}"/>
              </c:ext>
            </c:extLst>
          </c:dPt>
          <c:cat>
            <c:strRef>
              <c:f>Sheet1!$A$2:$A$3</c:f>
              <c:strCache>
                <c:ptCount val="2"/>
                <c:pt idx="0">
                  <c:v>第一季度</c:v>
                </c:pt>
                <c:pt idx="1">
                  <c:v>第二季度</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AE04-4C32-AD71-111228079979}"/>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A48-487E-947B-A4CCBEE558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48-487E-947B-A4CCBEE558AB}"/>
              </c:ext>
            </c:extLst>
          </c:dPt>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5A48-487E-947B-A4CCBEE558A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96B-490C-B206-34A56F5C13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96B-490C-B206-34A56F5C131A}"/>
              </c:ext>
            </c:extLst>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796B-490C-B206-34A56F5C131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辅助数据</c:v>
                </c:pt>
              </c:strCache>
            </c:strRef>
          </c:tx>
          <c:spPr>
            <a:ln w="28575" cap="rnd">
              <a:noFill/>
              <a:round/>
            </a:ln>
            <a:effectLst/>
          </c:spPr>
          <c:marker>
            <c:symbol val="none"/>
          </c:marker>
          <c:cat>
            <c:strRef>
              <c:f>Sheet1!$A$2:$A$8</c:f>
              <c:strCache>
                <c:ptCount val="4"/>
                <c:pt idx="0">
                  <c:v>类别 1</c:v>
                </c:pt>
                <c:pt idx="1">
                  <c:v>类别 2</c:v>
                </c:pt>
                <c:pt idx="2">
                  <c:v>类别 3</c:v>
                </c:pt>
                <c:pt idx="3">
                  <c:v>类别 4</c:v>
                </c:pt>
              </c:strCache>
            </c:strRef>
          </c:cat>
          <c:val>
            <c:numRef>
              <c:f>Sheet1!$B$2:$B$8</c:f>
              <c:numCache>
                <c:formatCode>General</c:formatCode>
                <c:ptCount val="7"/>
                <c:pt idx="0">
                  <c:v>1</c:v>
                </c:pt>
                <c:pt idx="1">
                  <c:v>1</c:v>
                </c:pt>
                <c:pt idx="2">
                  <c:v>1</c:v>
                </c:pt>
                <c:pt idx="3">
                  <c:v>1</c:v>
                </c:pt>
                <c:pt idx="4">
                  <c:v>1</c:v>
                </c:pt>
                <c:pt idx="5">
                  <c:v>1</c:v>
                </c:pt>
                <c:pt idx="6">
                  <c:v>1</c:v>
                </c:pt>
              </c:numCache>
            </c:numRef>
          </c:val>
          <c:smooth val="0"/>
          <c:extLst>
            <c:ext xmlns:c16="http://schemas.microsoft.com/office/drawing/2014/chart" uri="{C3380CC4-5D6E-409C-BE32-E72D297353CC}">
              <c16:uniqueId val="{00000000-DCA6-4A5A-853D-C2DA9B0588B9}"/>
            </c:ext>
          </c:extLst>
        </c:ser>
        <c:ser>
          <c:idx val="1"/>
          <c:order val="1"/>
          <c:tx>
            <c:strRef>
              <c:f>Sheet1!$C$1</c:f>
              <c:strCache>
                <c:ptCount val="1"/>
                <c:pt idx="0">
                  <c:v>修改数据</c:v>
                </c:pt>
              </c:strCache>
            </c:strRef>
          </c:tx>
          <c:spPr>
            <a:ln w="50800" cap="rnd">
              <a:solidFill>
                <a:schemeClr val="accent2"/>
              </a:solidFill>
              <a:round/>
            </a:ln>
            <a:effectLst>
              <a:outerShdw blurRad="50800" dist="38100" dir="5400000" algn="t" rotWithShape="0">
                <a:prstClr val="black">
                  <a:alpha val="2000"/>
                </a:prstClr>
              </a:outerShdw>
            </a:effectLst>
          </c:spPr>
          <c:marker>
            <c:symbol val="none"/>
          </c:marker>
          <c:cat>
            <c:strRef>
              <c:f>Sheet1!$A$2:$A$8</c:f>
              <c:strCache>
                <c:ptCount val="4"/>
                <c:pt idx="0">
                  <c:v>类别 1</c:v>
                </c:pt>
                <c:pt idx="1">
                  <c:v>类别 2</c:v>
                </c:pt>
                <c:pt idx="2">
                  <c:v>类别 3</c:v>
                </c:pt>
                <c:pt idx="3">
                  <c:v>类别 4</c:v>
                </c:pt>
              </c:strCache>
            </c:strRef>
          </c:cat>
          <c:val>
            <c:numRef>
              <c:f>Sheet1!$C$2:$C$8</c:f>
              <c:numCache>
                <c:formatCode>General</c:formatCode>
                <c:ptCount val="7"/>
                <c:pt idx="0">
                  <c:v>1</c:v>
                </c:pt>
                <c:pt idx="1">
                  <c:v>1.5</c:v>
                </c:pt>
                <c:pt idx="2">
                  <c:v>1</c:v>
                </c:pt>
                <c:pt idx="3">
                  <c:v>2.2999999999999998</c:v>
                </c:pt>
                <c:pt idx="4">
                  <c:v>1.9</c:v>
                </c:pt>
                <c:pt idx="5">
                  <c:v>1.4</c:v>
                </c:pt>
                <c:pt idx="6">
                  <c:v>1.5</c:v>
                </c:pt>
              </c:numCache>
            </c:numRef>
          </c:val>
          <c:smooth val="1"/>
          <c:extLst>
            <c:ext xmlns:c16="http://schemas.microsoft.com/office/drawing/2014/chart" uri="{C3380CC4-5D6E-409C-BE32-E72D297353CC}">
              <c16:uniqueId val="{00000001-DCA6-4A5A-853D-C2DA9B0588B9}"/>
            </c:ext>
          </c:extLst>
        </c:ser>
        <c:ser>
          <c:idx val="2"/>
          <c:order val="2"/>
          <c:tx>
            <c:strRef>
              <c:f>Sheet1!$D$1</c:f>
              <c:strCache>
                <c:ptCount val="1"/>
                <c:pt idx="0">
                  <c:v>辅助数据2</c:v>
                </c:pt>
              </c:strCache>
            </c:strRef>
          </c:tx>
          <c:spPr>
            <a:ln w="28575" cap="rnd">
              <a:noFill/>
              <a:round/>
            </a:ln>
            <a:effectLst/>
          </c:spPr>
          <c:marker>
            <c:symbol val="none"/>
          </c:marker>
          <c:cat>
            <c:strRef>
              <c:f>Sheet1!$A$2:$A$8</c:f>
              <c:strCache>
                <c:ptCount val="4"/>
                <c:pt idx="0">
                  <c:v>类别 1</c:v>
                </c:pt>
                <c:pt idx="1">
                  <c:v>类别 2</c:v>
                </c:pt>
                <c:pt idx="2">
                  <c:v>类别 3</c:v>
                </c:pt>
                <c:pt idx="3">
                  <c:v>类别 4</c:v>
                </c:pt>
              </c:strCache>
            </c:strRef>
          </c:cat>
          <c:val>
            <c:numRef>
              <c:f>Sheet1!$D$2:$D$8</c:f>
              <c:numCache>
                <c:formatCode>General</c:formatCode>
                <c:ptCount val="7"/>
                <c:pt idx="0">
                  <c:v>1</c:v>
                </c:pt>
                <c:pt idx="1">
                  <c:v>1</c:v>
                </c:pt>
                <c:pt idx="2">
                  <c:v>1</c:v>
                </c:pt>
                <c:pt idx="3">
                  <c:v>1</c:v>
                </c:pt>
                <c:pt idx="4">
                  <c:v>1</c:v>
                </c:pt>
                <c:pt idx="5">
                  <c:v>1</c:v>
                </c:pt>
                <c:pt idx="6">
                  <c:v>1</c:v>
                </c:pt>
              </c:numCache>
            </c:numRef>
          </c:val>
          <c:smooth val="0"/>
          <c:extLst>
            <c:ext xmlns:c16="http://schemas.microsoft.com/office/drawing/2014/chart" uri="{C3380CC4-5D6E-409C-BE32-E72D297353CC}">
              <c16:uniqueId val="{00000002-DCA6-4A5A-853D-C2DA9B0588B9}"/>
            </c:ext>
          </c:extLst>
        </c:ser>
        <c:dLbls>
          <c:showLegendKey val="0"/>
          <c:showVal val="0"/>
          <c:showCatName val="0"/>
          <c:showSerName val="0"/>
          <c:showPercent val="0"/>
          <c:showBubbleSize val="0"/>
        </c:dLbls>
        <c:smooth val="0"/>
        <c:axId val="115678400"/>
        <c:axId val="208583680"/>
      </c:lineChart>
      <c:catAx>
        <c:axId val="115678400"/>
        <c:scaling>
          <c:orientation val="minMax"/>
        </c:scaling>
        <c:delete val="1"/>
        <c:axPos val="b"/>
        <c:numFmt formatCode="General" sourceLinked="1"/>
        <c:majorTickMark val="none"/>
        <c:minorTickMark val="none"/>
        <c:tickLblPos val="nextTo"/>
        <c:crossAx val="208583680"/>
        <c:crosses val="autoZero"/>
        <c:auto val="1"/>
        <c:lblAlgn val="ctr"/>
        <c:lblOffset val="100"/>
        <c:noMultiLvlLbl val="0"/>
      </c:catAx>
      <c:valAx>
        <c:axId val="208583680"/>
        <c:scaling>
          <c:orientation val="minMax"/>
        </c:scaling>
        <c:delete val="1"/>
        <c:axPos val="l"/>
        <c:numFmt formatCode="General" sourceLinked="1"/>
        <c:majorTickMark val="none"/>
        <c:minorTickMark val="none"/>
        <c:tickLblPos val="nextTo"/>
        <c:crossAx val="11567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w="57150">
              <a:solidFill>
                <a:schemeClr val="bg1"/>
              </a:solidFill>
            </a:ln>
          </c:spPr>
          <c:dPt>
            <c:idx val="0"/>
            <c:bubble3D val="0"/>
            <c:spPr>
              <a:solidFill>
                <a:schemeClr val="accent1">
                  <a:lumMod val="60000"/>
                  <a:lumOff val="40000"/>
                </a:schemeClr>
              </a:solidFill>
              <a:ln w="57150">
                <a:solidFill>
                  <a:schemeClr val="bg1"/>
                </a:solidFill>
              </a:ln>
              <a:effectLst/>
            </c:spPr>
            <c:extLst>
              <c:ext xmlns:c16="http://schemas.microsoft.com/office/drawing/2014/chart" uri="{C3380CC4-5D6E-409C-BE32-E72D297353CC}">
                <c16:uniqueId val="{00000001-138F-4BAA-A867-1EEC8A8B52E9}"/>
              </c:ext>
            </c:extLst>
          </c:dPt>
          <c:dPt>
            <c:idx val="1"/>
            <c:bubble3D val="0"/>
            <c:spPr>
              <a:solidFill>
                <a:schemeClr val="accent2"/>
              </a:solidFill>
              <a:ln w="57150">
                <a:solidFill>
                  <a:schemeClr val="bg1"/>
                </a:solidFill>
              </a:ln>
              <a:effectLst/>
            </c:spPr>
            <c:extLst>
              <c:ext xmlns:c16="http://schemas.microsoft.com/office/drawing/2014/chart" uri="{C3380CC4-5D6E-409C-BE32-E72D297353CC}">
                <c16:uniqueId val="{00000003-138F-4BAA-A867-1EEC8A8B52E9}"/>
              </c:ext>
            </c:extLst>
          </c:dPt>
          <c:dPt>
            <c:idx val="2"/>
            <c:bubble3D val="0"/>
            <c:spPr>
              <a:solidFill>
                <a:schemeClr val="accent6"/>
              </a:solidFill>
              <a:ln w="57150">
                <a:solidFill>
                  <a:schemeClr val="bg1"/>
                </a:solidFill>
              </a:ln>
              <a:effectLst/>
            </c:spPr>
            <c:extLst>
              <c:ext xmlns:c16="http://schemas.microsoft.com/office/drawing/2014/chart" uri="{C3380CC4-5D6E-409C-BE32-E72D297353CC}">
                <c16:uniqueId val="{00000005-138F-4BAA-A867-1EEC8A8B52E9}"/>
              </c:ext>
            </c:extLst>
          </c:dPt>
          <c:dLbls>
            <c:delete val="1"/>
          </c:dLbls>
          <c:cat>
            <c:strRef>
              <c:f>Sheet1!$A$2:$A$4</c:f>
              <c:strCache>
                <c:ptCount val="3"/>
                <c:pt idx="0">
                  <c:v>第一季度</c:v>
                </c:pt>
                <c:pt idx="1">
                  <c:v>第二季度</c:v>
                </c:pt>
                <c:pt idx="2">
                  <c:v>第三季度</c:v>
                </c:pt>
              </c:strCache>
            </c:strRef>
          </c:cat>
          <c:val>
            <c:numRef>
              <c:f>Sheet1!$B$2:$B$4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6-138F-4BAA-A867-1EEC8A8B52E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63C0-47BF-BC0C-EF200DA8E93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C0-47BF-BC0C-EF200DA8E93E}"/>
              </c:ext>
            </c:extLst>
          </c:dPt>
          <c:cat>
            <c:strRef>
              <c:f>Sheet1!$A$2:$A$3</c:f>
              <c:strCache>
                <c:ptCount val="2"/>
                <c:pt idx="0">
                  <c:v>第一季度</c:v>
                </c:pt>
                <c:pt idx="1">
                  <c:v>第二季度</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63C0-47BF-BC0C-EF200DA8E93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E04-4C32-AD71-11122807997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E04-4C32-AD71-111228079979}"/>
              </c:ext>
            </c:extLst>
          </c:dPt>
          <c:cat>
            <c:strRef>
              <c:f>Sheet1!$A$2:$A$3</c:f>
              <c:strCache>
                <c:ptCount val="2"/>
                <c:pt idx="0">
                  <c:v>第一季度</c:v>
                </c:pt>
                <c:pt idx="1">
                  <c:v>第二季度</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AE04-4C32-AD71-111228079979}"/>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A48-487E-947B-A4CCBEE558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48-487E-947B-A4CCBEE558AB}"/>
              </c:ext>
            </c:extLst>
          </c:dPt>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5A48-487E-947B-A4CCBEE558A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96B-490C-B206-34A56F5C13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96B-490C-B206-34A56F5C131A}"/>
              </c:ext>
            </c:extLst>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796B-490C-B206-34A56F5C131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辅助数据</c:v>
                </c:pt>
              </c:strCache>
            </c:strRef>
          </c:tx>
          <c:spPr>
            <a:ln w="28575" cap="rnd">
              <a:noFill/>
              <a:round/>
            </a:ln>
            <a:effectLst/>
          </c:spPr>
          <c:marker>
            <c:symbol val="none"/>
          </c:marker>
          <c:cat>
            <c:strRef>
              <c:f>Sheet1!$A$2:$A$8</c:f>
              <c:strCache>
                <c:ptCount val="4"/>
                <c:pt idx="0">
                  <c:v>类别 1</c:v>
                </c:pt>
                <c:pt idx="1">
                  <c:v>类别 2</c:v>
                </c:pt>
                <c:pt idx="2">
                  <c:v>类别 3</c:v>
                </c:pt>
                <c:pt idx="3">
                  <c:v>类别 4</c:v>
                </c:pt>
              </c:strCache>
            </c:strRef>
          </c:cat>
          <c:val>
            <c:numRef>
              <c:f>Sheet1!$B$2:$B$8</c:f>
              <c:numCache>
                <c:formatCode>General</c:formatCode>
                <c:ptCount val="7"/>
                <c:pt idx="0">
                  <c:v>1</c:v>
                </c:pt>
                <c:pt idx="1">
                  <c:v>1</c:v>
                </c:pt>
                <c:pt idx="2">
                  <c:v>1</c:v>
                </c:pt>
                <c:pt idx="3">
                  <c:v>1</c:v>
                </c:pt>
                <c:pt idx="4">
                  <c:v>1</c:v>
                </c:pt>
                <c:pt idx="5">
                  <c:v>1</c:v>
                </c:pt>
                <c:pt idx="6">
                  <c:v>1</c:v>
                </c:pt>
              </c:numCache>
            </c:numRef>
          </c:val>
          <c:smooth val="0"/>
          <c:extLst>
            <c:ext xmlns:c16="http://schemas.microsoft.com/office/drawing/2014/chart" uri="{C3380CC4-5D6E-409C-BE32-E72D297353CC}">
              <c16:uniqueId val="{00000000-DCA6-4A5A-853D-C2DA9B0588B9}"/>
            </c:ext>
          </c:extLst>
        </c:ser>
        <c:ser>
          <c:idx val="1"/>
          <c:order val="1"/>
          <c:tx>
            <c:strRef>
              <c:f>Sheet1!$C$1</c:f>
              <c:strCache>
                <c:ptCount val="1"/>
                <c:pt idx="0">
                  <c:v>修改数据</c:v>
                </c:pt>
              </c:strCache>
            </c:strRef>
          </c:tx>
          <c:spPr>
            <a:ln w="50800" cap="rnd">
              <a:solidFill>
                <a:schemeClr val="accent2"/>
              </a:solidFill>
              <a:round/>
            </a:ln>
            <a:effectLst>
              <a:outerShdw blurRad="50800" dist="38100" dir="5400000" algn="t" rotWithShape="0">
                <a:prstClr val="black">
                  <a:alpha val="2000"/>
                </a:prstClr>
              </a:outerShdw>
            </a:effectLst>
          </c:spPr>
          <c:marker>
            <c:symbol val="none"/>
          </c:marker>
          <c:cat>
            <c:strRef>
              <c:f>Sheet1!$A$2:$A$8</c:f>
              <c:strCache>
                <c:ptCount val="4"/>
                <c:pt idx="0">
                  <c:v>类别 1</c:v>
                </c:pt>
                <c:pt idx="1">
                  <c:v>类别 2</c:v>
                </c:pt>
                <c:pt idx="2">
                  <c:v>类别 3</c:v>
                </c:pt>
                <c:pt idx="3">
                  <c:v>类别 4</c:v>
                </c:pt>
              </c:strCache>
            </c:strRef>
          </c:cat>
          <c:val>
            <c:numRef>
              <c:f>Sheet1!$C$2:$C$8</c:f>
              <c:numCache>
                <c:formatCode>General</c:formatCode>
                <c:ptCount val="7"/>
                <c:pt idx="0">
                  <c:v>1</c:v>
                </c:pt>
                <c:pt idx="1">
                  <c:v>1.5</c:v>
                </c:pt>
                <c:pt idx="2">
                  <c:v>1</c:v>
                </c:pt>
                <c:pt idx="3">
                  <c:v>2.2999999999999998</c:v>
                </c:pt>
                <c:pt idx="4">
                  <c:v>1.9</c:v>
                </c:pt>
                <c:pt idx="5">
                  <c:v>1.4</c:v>
                </c:pt>
                <c:pt idx="6">
                  <c:v>1.5</c:v>
                </c:pt>
              </c:numCache>
            </c:numRef>
          </c:val>
          <c:smooth val="1"/>
          <c:extLst>
            <c:ext xmlns:c16="http://schemas.microsoft.com/office/drawing/2014/chart" uri="{C3380CC4-5D6E-409C-BE32-E72D297353CC}">
              <c16:uniqueId val="{00000001-DCA6-4A5A-853D-C2DA9B0588B9}"/>
            </c:ext>
          </c:extLst>
        </c:ser>
        <c:ser>
          <c:idx val="2"/>
          <c:order val="2"/>
          <c:tx>
            <c:strRef>
              <c:f>Sheet1!$D$1</c:f>
              <c:strCache>
                <c:ptCount val="1"/>
                <c:pt idx="0">
                  <c:v>辅助数据2</c:v>
                </c:pt>
              </c:strCache>
            </c:strRef>
          </c:tx>
          <c:spPr>
            <a:ln w="28575" cap="rnd">
              <a:noFill/>
              <a:round/>
            </a:ln>
            <a:effectLst/>
          </c:spPr>
          <c:marker>
            <c:symbol val="none"/>
          </c:marker>
          <c:cat>
            <c:strRef>
              <c:f>Sheet1!$A$2:$A$8</c:f>
              <c:strCache>
                <c:ptCount val="4"/>
                <c:pt idx="0">
                  <c:v>类别 1</c:v>
                </c:pt>
                <c:pt idx="1">
                  <c:v>类别 2</c:v>
                </c:pt>
                <c:pt idx="2">
                  <c:v>类别 3</c:v>
                </c:pt>
                <c:pt idx="3">
                  <c:v>类别 4</c:v>
                </c:pt>
              </c:strCache>
            </c:strRef>
          </c:cat>
          <c:val>
            <c:numRef>
              <c:f>Sheet1!$D$2:$D$8</c:f>
              <c:numCache>
                <c:formatCode>General</c:formatCode>
                <c:ptCount val="7"/>
                <c:pt idx="0">
                  <c:v>1</c:v>
                </c:pt>
                <c:pt idx="1">
                  <c:v>1</c:v>
                </c:pt>
                <c:pt idx="2">
                  <c:v>1</c:v>
                </c:pt>
                <c:pt idx="3">
                  <c:v>1</c:v>
                </c:pt>
                <c:pt idx="4">
                  <c:v>1</c:v>
                </c:pt>
                <c:pt idx="5">
                  <c:v>1</c:v>
                </c:pt>
                <c:pt idx="6">
                  <c:v>1</c:v>
                </c:pt>
              </c:numCache>
            </c:numRef>
          </c:val>
          <c:smooth val="0"/>
          <c:extLst>
            <c:ext xmlns:c16="http://schemas.microsoft.com/office/drawing/2014/chart" uri="{C3380CC4-5D6E-409C-BE32-E72D297353CC}">
              <c16:uniqueId val="{00000002-DCA6-4A5A-853D-C2DA9B0588B9}"/>
            </c:ext>
          </c:extLst>
        </c:ser>
        <c:dLbls>
          <c:showLegendKey val="0"/>
          <c:showVal val="0"/>
          <c:showCatName val="0"/>
          <c:showSerName val="0"/>
          <c:showPercent val="0"/>
          <c:showBubbleSize val="0"/>
        </c:dLbls>
        <c:smooth val="0"/>
        <c:axId val="115678400"/>
        <c:axId val="208583680"/>
      </c:lineChart>
      <c:catAx>
        <c:axId val="115678400"/>
        <c:scaling>
          <c:orientation val="minMax"/>
        </c:scaling>
        <c:delete val="1"/>
        <c:axPos val="b"/>
        <c:numFmt formatCode="General" sourceLinked="1"/>
        <c:majorTickMark val="none"/>
        <c:minorTickMark val="none"/>
        <c:tickLblPos val="nextTo"/>
        <c:crossAx val="208583680"/>
        <c:crosses val="autoZero"/>
        <c:auto val="1"/>
        <c:lblAlgn val="ctr"/>
        <c:lblOffset val="100"/>
        <c:noMultiLvlLbl val="0"/>
      </c:catAx>
      <c:valAx>
        <c:axId val="208583680"/>
        <c:scaling>
          <c:orientation val="minMax"/>
        </c:scaling>
        <c:delete val="1"/>
        <c:axPos val="l"/>
        <c:numFmt formatCode="General" sourceLinked="1"/>
        <c:majorTickMark val="none"/>
        <c:minorTickMark val="none"/>
        <c:tickLblPos val="nextTo"/>
        <c:crossAx val="11567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系列 1</c:v>
                </c:pt>
              </c:strCache>
            </c:strRef>
          </c:tx>
          <c:spPr>
            <a:solidFill>
              <a:schemeClr val="accent1">
                <a:lumMod val="60000"/>
                <a:lumOff val="40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460-4B85-90C4-B3BC306E1AC9}"/>
            </c:ext>
          </c:extLst>
        </c:ser>
        <c:ser>
          <c:idx val="1"/>
          <c:order val="1"/>
          <c:tx>
            <c:strRef>
              <c:f>Sheet1!$C$1</c:f>
              <c:strCache>
                <c:ptCount val="1"/>
                <c:pt idx="0">
                  <c:v>系列 2</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460-4B85-90C4-B3BC306E1AC9}"/>
            </c:ext>
          </c:extLst>
        </c:ser>
        <c:ser>
          <c:idx val="2"/>
          <c:order val="2"/>
          <c:tx>
            <c:strRef>
              <c:f>Sheet1!$D$1</c:f>
              <c:strCache>
                <c:ptCount val="1"/>
                <c:pt idx="0">
                  <c:v>系列 3</c:v>
                </c:pt>
              </c:strCache>
            </c:strRef>
          </c:tx>
          <c:spPr>
            <a:solidFill>
              <a:schemeClr val="accent6"/>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460-4B85-90C4-B3BC306E1AC9}"/>
            </c:ext>
          </c:extLst>
        </c:ser>
        <c:dLbls>
          <c:showLegendKey val="0"/>
          <c:showVal val="0"/>
          <c:showCatName val="0"/>
          <c:showSerName val="0"/>
          <c:showPercent val="0"/>
          <c:showBubbleSize val="0"/>
        </c:dLbls>
        <c:gapWidth val="219"/>
        <c:overlap val="-27"/>
        <c:axId val="1341103407"/>
        <c:axId val="1336193967"/>
      </c:barChart>
      <c:catAx>
        <c:axId val="134110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1336193967"/>
        <c:crosses val="autoZero"/>
        <c:auto val="1"/>
        <c:lblAlgn val="ctr"/>
        <c:lblOffset val="100"/>
        <c:noMultiLvlLbl val="0"/>
      </c:catAx>
      <c:valAx>
        <c:axId val="133619396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1341103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w="57150">
              <a:solidFill>
                <a:schemeClr val="bg1"/>
              </a:solidFill>
            </a:ln>
          </c:spPr>
          <c:dPt>
            <c:idx val="0"/>
            <c:bubble3D val="0"/>
            <c:spPr>
              <a:solidFill>
                <a:schemeClr val="accent1">
                  <a:lumMod val="60000"/>
                  <a:lumOff val="40000"/>
                </a:schemeClr>
              </a:solidFill>
              <a:ln w="57150">
                <a:solidFill>
                  <a:schemeClr val="bg1"/>
                </a:solidFill>
              </a:ln>
              <a:effectLst/>
            </c:spPr>
            <c:extLst>
              <c:ext xmlns:c16="http://schemas.microsoft.com/office/drawing/2014/chart" uri="{C3380CC4-5D6E-409C-BE32-E72D297353CC}">
                <c16:uniqueId val="{00000001-138F-4BAA-A867-1EEC8A8B52E9}"/>
              </c:ext>
            </c:extLst>
          </c:dPt>
          <c:dPt>
            <c:idx val="1"/>
            <c:bubble3D val="0"/>
            <c:spPr>
              <a:solidFill>
                <a:schemeClr val="accent2"/>
              </a:solidFill>
              <a:ln w="57150">
                <a:solidFill>
                  <a:schemeClr val="bg1"/>
                </a:solidFill>
              </a:ln>
              <a:effectLst/>
            </c:spPr>
            <c:extLst>
              <c:ext xmlns:c16="http://schemas.microsoft.com/office/drawing/2014/chart" uri="{C3380CC4-5D6E-409C-BE32-E72D297353CC}">
                <c16:uniqueId val="{00000003-138F-4BAA-A867-1EEC8A8B52E9}"/>
              </c:ext>
            </c:extLst>
          </c:dPt>
          <c:dPt>
            <c:idx val="2"/>
            <c:bubble3D val="0"/>
            <c:spPr>
              <a:solidFill>
                <a:schemeClr val="accent6"/>
              </a:solidFill>
              <a:ln w="57150">
                <a:solidFill>
                  <a:schemeClr val="bg1"/>
                </a:solidFill>
              </a:ln>
              <a:effectLst/>
            </c:spPr>
            <c:extLst>
              <c:ext xmlns:c16="http://schemas.microsoft.com/office/drawing/2014/chart" uri="{C3380CC4-5D6E-409C-BE32-E72D297353CC}">
                <c16:uniqueId val="{00000005-138F-4BAA-A867-1EEC8A8B52E9}"/>
              </c:ext>
            </c:extLst>
          </c:dPt>
          <c:dLbls>
            <c:delete val="1"/>
          </c:dLbls>
          <c:cat>
            <c:strRef>
              <c:f>Sheet1!$A$2:$A$4</c:f>
              <c:strCache>
                <c:ptCount val="3"/>
                <c:pt idx="0">
                  <c:v>第一季度</c:v>
                </c:pt>
                <c:pt idx="1">
                  <c:v>第二季度</c:v>
                </c:pt>
                <c:pt idx="2">
                  <c:v>第三季度</c:v>
                </c:pt>
              </c:strCache>
            </c:strRef>
          </c:cat>
          <c:val>
            <c:numRef>
              <c:f>Sheet1!$B$2:$B$4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6-138F-4BAA-A867-1EEC8A8B52E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D52C54D2-CADC-49D0-BDFF-464CA506A5BE}" type="datetimeFigureOut">
              <a:rPr lang="zh-CN" altLang="en-US" smtClean="0"/>
              <a:pPr/>
              <a:t>2021/8/15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DE914B17-A8C2-4927-AB38-CA2A976953A3}" type="slidenum">
              <a:rPr lang="zh-CN" altLang="en-US" smtClean="0"/>
              <a:pPr/>
              <a:t>‹#›</a:t>
            </a:fld>
            <a:endParaRPr lang="zh-CN" altLang="en-US" dirty="0"/>
          </a:p>
        </p:txBody>
      </p:sp>
    </p:spTree>
    <p:extLst>
      <p:ext uri="{BB962C8B-B14F-4D97-AF65-F5344CB8AC3E}">
        <p14:creationId xmlns:p14="http://schemas.microsoft.com/office/powerpoint/2010/main" val="2845788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1</a:t>
            </a:fld>
            <a:endParaRPr lang="zh-CN" altLang="en-US"/>
          </a:p>
        </p:txBody>
      </p:sp>
    </p:spTree>
    <p:extLst>
      <p:ext uri="{BB962C8B-B14F-4D97-AF65-F5344CB8AC3E}">
        <p14:creationId xmlns:p14="http://schemas.microsoft.com/office/powerpoint/2010/main" val="3133949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10</a:t>
            </a:fld>
            <a:endParaRPr lang="zh-CN" altLang="en-US"/>
          </a:p>
        </p:txBody>
      </p:sp>
    </p:spTree>
    <p:extLst>
      <p:ext uri="{BB962C8B-B14F-4D97-AF65-F5344CB8AC3E}">
        <p14:creationId xmlns:p14="http://schemas.microsoft.com/office/powerpoint/2010/main" val="2796010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11</a:t>
            </a:fld>
            <a:endParaRPr lang="zh-CN" altLang="en-US"/>
          </a:p>
        </p:txBody>
      </p:sp>
    </p:spTree>
    <p:extLst>
      <p:ext uri="{BB962C8B-B14F-4D97-AF65-F5344CB8AC3E}">
        <p14:creationId xmlns:p14="http://schemas.microsoft.com/office/powerpoint/2010/main" val="2248946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12</a:t>
            </a:fld>
            <a:endParaRPr lang="zh-CN" altLang="en-US"/>
          </a:p>
        </p:txBody>
      </p:sp>
    </p:spTree>
    <p:extLst>
      <p:ext uri="{BB962C8B-B14F-4D97-AF65-F5344CB8AC3E}">
        <p14:creationId xmlns:p14="http://schemas.microsoft.com/office/powerpoint/2010/main" val="671947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13</a:t>
            </a:fld>
            <a:endParaRPr lang="zh-CN" altLang="en-US"/>
          </a:p>
        </p:txBody>
      </p:sp>
    </p:spTree>
    <p:extLst>
      <p:ext uri="{BB962C8B-B14F-4D97-AF65-F5344CB8AC3E}">
        <p14:creationId xmlns:p14="http://schemas.microsoft.com/office/powerpoint/2010/main" val="1202402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5642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15</a:t>
            </a:fld>
            <a:endParaRPr lang="zh-CN" altLang="en-US"/>
          </a:p>
        </p:txBody>
      </p:sp>
    </p:spTree>
    <p:extLst>
      <p:ext uri="{BB962C8B-B14F-4D97-AF65-F5344CB8AC3E}">
        <p14:creationId xmlns:p14="http://schemas.microsoft.com/office/powerpoint/2010/main" val="3999240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16</a:t>
            </a:fld>
            <a:endParaRPr lang="zh-CN" altLang="en-US"/>
          </a:p>
        </p:txBody>
      </p:sp>
    </p:spTree>
    <p:extLst>
      <p:ext uri="{BB962C8B-B14F-4D97-AF65-F5344CB8AC3E}">
        <p14:creationId xmlns:p14="http://schemas.microsoft.com/office/powerpoint/2010/main" val="2656394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17</a:t>
            </a:fld>
            <a:endParaRPr lang="zh-CN" altLang="en-US"/>
          </a:p>
        </p:txBody>
      </p:sp>
    </p:spTree>
    <p:extLst>
      <p:ext uri="{BB962C8B-B14F-4D97-AF65-F5344CB8AC3E}">
        <p14:creationId xmlns:p14="http://schemas.microsoft.com/office/powerpoint/2010/main" val="1613042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18</a:t>
            </a:fld>
            <a:endParaRPr lang="zh-CN" altLang="en-US"/>
          </a:p>
        </p:txBody>
      </p:sp>
    </p:spTree>
    <p:extLst>
      <p:ext uri="{BB962C8B-B14F-4D97-AF65-F5344CB8AC3E}">
        <p14:creationId xmlns:p14="http://schemas.microsoft.com/office/powerpoint/2010/main" val="3757730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19</a:t>
            </a:fld>
            <a:endParaRPr lang="zh-CN" altLang="en-US"/>
          </a:p>
        </p:txBody>
      </p:sp>
    </p:spTree>
    <p:extLst>
      <p:ext uri="{BB962C8B-B14F-4D97-AF65-F5344CB8AC3E}">
        <p14:creationId xmlns:p14="http://schemas.microsoft.com/office/powerpoint/2010/main" val="3476413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2</a:t>
            </a:fld>
            <a:endParaRPr lang="zh-CN" altLang="en-US"/>
          </a:p>
        </p:txBody>
      </p:sp>
    </p:spTree>
    <p:extLst>
      <p:ext uri="{BB962C8B-B14F-4D97-AF65-F5344CB8AC3E}">
        <p14:creationId xmlns:p14="http://schemas.microsoft.com/office/powerpoint/2010/main" val="1362887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531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21</a:t>
            </a:fld>
            <a:endParaRPr lang="zh-CN" altLang="en-US"/>
          </a:p>
        </p:txBody>
      </p:sp>
    </p:spTree>
    <p:extLst>
      <p:ext uri="{BB962C8B-B14F-4D97-AF65-F5344CB8AC3E}">
        <p14:creationId xmlns:p14="http://schemas.microsoft.com/office/powerpoint/2010/main" val="2889495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22</a:t>
            </a:fld>
            <a:endParaRPr lang="zh-CN" altLang="en-US"/>
          </a:p>
        </p:txBody>
      </p:sp>
    </p:spTree>
    <p:extLst>
      <p:ext uri="{BB962C8B-B14F-4D97-AF65-F5344CB8AC3E}">
        <p14:creationId xmlns:p14="http://schemas.microsoft.com/office/powerpoint/2010/main" val="473101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23</a:t>
            </a:fld>
            <a:endParaRPr lang="zh-CN" altLang="en-US"/>
          </a:p>
        </p:txBody>
      </p:sp>
    </p:spTree>
    <p:extLst>
      <p:ext uri="{BB962C8B-B14F-4D97-AF65-F5344CB8AC3E}">
        <p14:creationId xmlns:p14="http://schemas.microsoft.com/office/powerpoint/2010/main" val="1453105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24</a:t>
            </a:fld>
            <a:endParaRPr lang="zh-CN" altLang="en-US"/>
          </a:p>
        </p:txBody>
      </p:sp>
    </p:spTree>
    <p:extLst>
      <p:ext uri="{BB962C8B-B14F-4D97-AF65-F5344CB8AC3E}">
        <p14:creationId xmlns:p14="http://schemas.microsoft.com/office/powerpoint/2010/main" val="1326611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49207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764698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4696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38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43822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8877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908166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53398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658886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77532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715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069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716978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751161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63793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110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4</a:t>
            </a:fld>
            <a:endParaRPr lang="zh-CN" altLang="en-US"/>
          </a:p>
        </p:txBody>
      </p:sp>
    </p:spTree>
    <p:extLst>
      <p:ext uri="{BB962C8B-B14F-4D97-AF65-F5344CB8AC3E}">
        <p14:creationId xmlns:p14="http://schemas.microsoft.com/office/powerpoint/2010/main" val="1755897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60866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8893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95543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3967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08011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8231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35908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15693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38452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7085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5</a:t>
            </a:fld>
            <a:endParaRPr lang="zh-CN" altLang="en-US"/>
          </a:p>
        </p:txBody>
      </p:sp>
    </p:spTree>
    <p:extLst>
      <p:ext uri="{BB962C8B-B14F-4D97-AF65-F5344CB8AC3E}">
        <p14:creationId xmlns:p14="http://schemas.microsoft.com/office/powerpoint/2010/main" val="33879719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748227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51</a:t>
            </a:fld>
            <a:endParaRPr lang="zh-CN" altLang="en-US"/>
          </a:p>
        </p:txBody>
      </p:sp>
    </p:spTree>
    <p:extLst>
      <p:ext uri="{BB962C8B-B14F-4D97-AF65-F5344CB8AC3E}">
        <p14:creationId xmlns:p14="http://schemas.microsoft.com/office/powerpoint/2010/main" val="30753583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52</a:t>
            </a:fld>
            <a:endParaRPr lang="zh-CN" altLang="en-US"/>
          </a:p>
        </p:txBody>
      </p:sp>
    </p:spTree>
    <p:extLst>
      <p:ext uri="{BB962C8B-B14F-4D97-AF65-F5344CB8AC3E}">
        <p14:creationId xmlns:p14="http://schemas.microsoft.com/office/powerpoint/2010/main" val="10098677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53</a:t>
            </a:fld>
            <a:endParaRPr lang="zh-CN" altLang="en-US"/>
          </a:p>
        </p:txBody>
      </p:sp>
    </p:spTree>
    <p:extLst>
      <p:ext uri="{BB962C8B-B14F-4D97-AF65-F5344CB8AC3E}">
        <p14:creationId xmlns:p14="http://schemas.microsoft.com/office/powerpoint/2010/main" val="33080350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54</a:t>
            </a:fld>
            <a:endParaRPr lang="zh-CN" altLang="en-US"/>
          </a:p>
        </p:txBody>
      </p:sp>
    </p:spTree>
    <p:extLst>
      <p:ext uri="{BB962C8B-B14F-4D97-AF65-F5344CB8AC3E}">
        <p14:creationId xmlns:p14="http://schemas.microsoft.com/office/powerpoint/2010/main" val="32792992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55</a:t>
            </a:fld>
            <a:endParaRPr lang="zh-CN" altLang="en-US"/>
          </a:p>
        </p:txBody>
      </p:sp>
    </p:spTree>
    <p:extLst>
      <p:ext uri="{BB962C8B-B14F-4D97-AF65-F5344CB8AC3E}">
        <p14:creationId xmlns:p14="http://schemas.microsoft.com/office/powerpoint/2010/main" val="2662980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56</a:t>
            </a:fld>
            <a:endParaRPr lang="zh-CN" altLang="en-US"/>
          </a:p>
        </p:txBody>
      </p:sp>
    </p:spTree>
    <p:extLst>
      <p:ext uri="{BB962C8B-B14F-4D97-AF65-F5344CB8AC3E}">
        <p14:creationId xmlns:p14="http://schemas.microsoft.com/office/powerpoint/2010/main" val="3147646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57</a:t>
            </a:fld>
            <a:endParaRPr lang="zh-CN" altLang="en-US"/>
          </a:p>
        </p:txBody>
      </p:sp>
    </p:spTree>
    <p:extLst>
      <p:ext uri="{BB962C8B-B14F-4D97-AF65-F5344CB8AC3E}">
        <p14:creationId xmlns:p14="http://schemas.microsoft.com/office/powerpoint/2010/main" val="3212484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6</a:t>
            </a:fld>
            <a:endParaRPr lang="zh-CN" altLang="en-US"/>
          </a:p>
        </p:txBody>
      </p:sp>
    </p:spTree>
    <p:extLst>
      <p:ext uri="{BB962C8B-B14F-4D97-AF65-F5344CB8AC3E}">
        <p14:creationId xmlns:p14="http://schemas.microsoft.com/office/powerpoint/2010/main" val="577605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7</a:t>
            </a:fld>
            <a:endParaRPr lang="zh-CN" altLang="en-US"/>
          </a:p>
        </p:txBody>
      </p:sp>
    </p:spTree>
    <p:extLst>
      <p:ext uri="{BB962C8B-B14F-4D97-AF65-F5344CB8AC3E}">
        <p14:creationId xmlns:p14="http://schemas.microsoft.com/office/powerpoint/2010/main" val="4089332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E914B17-A8C2-4927-AB38-CA2A976953A3}" type="slidenum">
              <a:rPr lang="zh-CN" altLang="en-US" smtClean="0"/>
              <a:t>8</a:t>
            </a:fld>
            <a:endParaRPr lang="zh-CN" altLang="en-US"/>
          </a:p>
        </p:txBody>
      </p:sp>
    </p:spTree>
    <p:extLst>
      <p:ext uri="{BB962C8B-B14F-4D97-AF65-F5344CB8AC3E}">
        <p14:creationId xmlns:p14="http://schemas.microsoft.com/office/powerpoint/2010/main" val="3983685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14B17-A8C2-4927-AB38-CA2A976953A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068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hyperlink" Target="http://www.officeplus.cn/Template/Home.shtml" TargetMode="External"/><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ECA279EC-217E-4CCE-8667-1CD42F678D83}"/>
              </a:ext>
            </a:extLst>
          </p:cNvPr>
          <p:cNvSpPr/>
          <p:nvPr userDrawn="1"/>
        </p:nvSpPr>
        <p:spPr>
          <a:xfrm flipV="1">
            <a:off x="0" y="6776720"/>
            <a:ext cx="12192000" cy="81280"/>
          </a:xfrm>
          <a:prstGeom prst="rect">
            <a:avLst/>
          </a:prstGeom>
          <a:gradFill>
            <a:gsLst>
              <a:gs pos="100000">
                <a:schemeClr val="accent1">
                  <a:lumMod val="60000"/>
                  <a:lumOff val="40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204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sp>
        <p:nvSpPr>
          <p:cNvPr id="4" name="PA-矩形 1">
            <a:extLst>
              <a:ext uri="{FF2B5EF4-FFF2-40B4-BE49-F238E27FC236}">
                <a16:creationId xmlns:a16="http://schemas.microsoft.com/office/drawing/2014/main" id="{1B81B151-D7B6-4B0B-8191-C406C8FE2FF6}"/>
              </a:ext>
            </a:extLst>
          </p:cNvPr>
          <p:cNvSpPr>
            <a:spLocks/>
          </p:cNvSpPr>
          <p:nvPr userDrawn="1">
            <p:custDataLst>
              <p:tags r:id="rId1"/>
            </p:custDataLst>
          </p:nvPr>
        </p:nvSpPr>
        <p:spPr>
          <a:xfrm>
            <a:off x="-2152" y="1781628"/>
            <a:ext cx="12192000" cy="3294743"/>
          </a:xfrm>
          <a:prstGeom prst="rect">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egoe UI Semilight"/>
              <a:ea typeface="等线"/>
              <a:cs typeface="+mn-cs"/>
            </a:endParaRPr>
          </a:p>
        </p:txBody>
      </p:sp>
      <p:sp>
        <p:nvSpPr>
          <p:cNvPr id="14" name="矩形 13">
            <a:extLst>
              <a:ext uri="{FF2B5EF4-FFF2-40B4-BE49-F238E27FC236}">
                <a16:creationId xmlns:a16="http://schemas.microsoft.com/office/drawing/2014/main" id="{87FE4AC6-D494-498B-B95A-22597D306C17}"/>
              </a:ext>
            </a:extLst>
          </p:cNvPr>
          <p:cNvSpPr/>
          <p:nvPr userDrawn="1"/>
        </p:nvSpPr>
        <p:spPr>
          <a:xfrm flipV="1">
            <a:off x="0" y="6776720"/>
            <a:ext cx="12192000" cy="81280"/>
          </a:xfrm>
          <a:prstGeom prst="rect">
            <a:avLst/>
          </a:prstGeom>
          <a:gradFill>
            <a:gsLst>
              <a:gs pos="100000">
                <a:schemeClr val="accent1">
                  <a:lumMod val="60000"/>
                  <a:lumOff val="40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pic>
        <p:nvPicPr>
          <p:cNvPr id="25" name="图片 24">
            <a:extLst>
              <a:ext uri="{FF2B5EF4-FFF2-40B4-BE49-F238E27FC236}">
                <a16:creationId xmlns:a16="http://schemas.microsoft.com/office/drawing/2014/main" id="{8D2A1365-4806-48D7-A682-2E45007D6106}"/>
              </a:ext>
            </a:extLst>
          </p:cNvPr>
          <p:cNvPicPr>
            <a:picLocks noChangeAspect="1"/>
          </p:cNvPicPr>
          <p:nvPr userDrawn="1"/>
        </p:nvPicPr>
        <p:blipFill>
          <a:blip r:embed="rId3"/>
          <a:stretch>
            <a:fillRect/>
          </a:stretch>
        </p:blipFill>
        <p:spPr>
          <a:xfrm>
            <a:off x="9284746" y="-77343"/>
            <a:ext cx="2748642" cy="1234317"/>
          </a:xfrm>
          <a:prstGeom prst="rect">
            <a:avLst/>
          </a:prstGeom>
        </p:spPr>
      </p:pic>
    </p:spTree>
    <p:extLst>
      <p:ext uri="{BB962C8B-B14F-4D97-AF65-F5344CB8AC3E}">
        <p14:creationId xmlns:p14="http://schemas.microsoft.com/office/powerpoint/2010/main" val="144283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1" name="标题 10">
            <a:extLst>
              <a:ext uri="{FF2B5EF4-FFF2-40B4-BE49-F238E27FC236}">
                <a16:creationId xmlns:a16="http://schemas.microsoft.com/office/drawing/2014/main" id="{693FF2B2-4BBC-4F31-A5F4-EE9D7A26F67B}"/>
              </a:ext>
            </a:extLst>
          </p:cNvPr>
          <p:cNvSpPr>
            <a:spLocks noGrp="1"/>
          </p:cNvSpPr>
          <p:nvPr>
            <p:ph type="title" hasCustomPrompt="1"/>
          </p:nvPr>
        </p:nvSpPr>
        <p:spPr>
          <a:xfrm>
            <a:off x="517561" y="211253"/>
            <a:ext cx="10515600" cy="429989"/>
          </a:xfrm>
          <a:prstGeom prst="rect">
            <a:avLst/>
          </a:prstGeom>
          <a:effectLst/>
        </p:spPr>
        <p:txBody>
          <a:bodyPr>
            <a:normAutofit/>
          </a:bodyPr>
          <a:lstStyle>
            <a:lvl1pPr>
              <a:defRPr lang="zh-CN" altLang="en-US" sz="2400" b="1" dirty="0">
                <a:solidFill>
                  <a:schemeClr val="tx1">
                    <a:lumMod val="75000"/>
                    <a:lumOff val="25000"/>
                  </a:schemeClr>
                </a:solidFill>
                <a:latin typeface="+mj-ea"/>
                <a:ea typeface="+mj-ea"/>
                <a:cs typeface="+mn-ea"/>
              </a:defRPr>
            </a:lvl1pPr>
          </a:lstStyle>
          <a:p>
            <a:pPr lvl="0"/>
            <a:r>
              <a:rPr lang="zh-CN" altLang="en-US" dirty="0"/>
              <a:t>单击此处改变标题</a:t>
            </a:r>
          </a:p>
        </p:txBody>
      </p:sp>
      <p:sp>
        <p:nvSpPr>
          <p:cNvPr id="36" name="文本占位符 35">
            <a:extLst>
              <a:ext uri="{FF2B5EF4-FFF2-40B4-BE49-F238E27FC236}">
                <a16:creationId xmlns:a16="http://schemas.microsoft.com/office/drawing/2014/main" id="{45FE06F7-0C75-4480-B535-808C51343891}"/>
              </a:ext>
            </a:extLst>
          </p:cNvPr>
          <p:cNvSpPr>
            <a:spLocks noGrp="1"/>
          </p:cNvSpPr>
          <p:nvPr userDrawn="1">
            <p:ph type="body" sz="quarter" idx="13" hasCustomPrompt="1"/>
          </p:nvPr>
        </p:nvSpPr>
        <p:spPr>
          <a:xfrm>
            <a:off x="517561" y="574548"/>
            <a:ext cx="2525712" cy="284162"/>
          </a:xfrm>
          <a:prstGeom prst="rect">
            <a:avLst/>
          </a:prstGeom>
        </p:spPr>
        <p:txBody>
          <a:bodyPr/>
          <a:lstStyle>
            <a:lvl1pPr marL="0" indent="0">
              <a:buNone/>
              <a:defRPr sz="1400">
                <a:solidFill>
                  <a:schemeClr val="tx1">
                    <a:lumMod val="75000"/>
                    <a:lumOff val="25000"/>
                  </a:schemeClr>
                </a:solidFill>
              </a:defRPr>
            </a:lvl1pPr>
          </a:lstStyle>
          <a:p>
            <a:pPr lvl="0"/>
            <a:r>
              <a:rPr lang="zh-CN" altLang="en-US" dirty="0"/>
              <a:t>单击此处填写英文</a:t>
            </a:r>
          </a:p>
        </p:txBody>
      </p:sp>
      <p:sp>
        <p:nvSpPr>
          <p:cNvPr id="41" name="矩形 40">
            <a:extLst>
              <a:ext uri="{FF2B5EF4-FFF2-40B4-BE49-F238E27FC236}">
                <a16:creationId xmlns:a16="http://schemas.microsoft.com/office/drawing/2014/main" id="{63C14146-1462-4332-AC10-AFFB18B36BA2}"/>
              </a:ext>
            </a:extLst>
          </p:cNvPr>
          <p:cNvSpPr/>
          <p:nvPr userDrawn="1"/>
        </p:nvSpPr>
        <p:spPr>
          <a:xfrm flipV="1">
            <a:off x="0" y="6776720"/>
            <a:ext cx="12192000" cy="81280"/>
          </a:xfrm>
          <a:prstGeom prst="rect">
            <a:avLst/>
          </a:prstGeom>
          <a:gradFill>
            <a:gsLst>
              <a:gs pos="100000">
                <a:schemeClr val="accent1">
                  <a:lumMod val="60000"/>
                  <a:lumOff val="40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grpSp>
        <p:nvGrpSpPr>
          <p:cNvPr id="2" name="组合 1">
            <a:extLst>
              <a:ext uri="{FF2B5EF4-FFF2-40B4-BE49-F238E27FC236}">
                <a16:creationId xmlns:a16="http://schemas.microsoft.com/office/drawing/2014/main" id="{CA59B37E-1964-4651-9B9D-A12A56869D46}"/>
              </a:ext>
            </a:extLst>
          </p:cNvPr>
          <p:cNvGrpSpPr/>
          <p:nvPr userDrawn="1"/>
        </p:nvGrpSpPr>
        <p:grpSpPr>
          <a:xfrm>
            <a:off x="609600" y="851443"/>
            <a:ext cx="10997512" cy="36000"/>
            <a:chOff x="609600" y="851443"/>
            <a:chExt cx="10997512" cy="36000"/>
          </a:xfrm>
        </p:grpSpPr>
        <p:cxnSp>
          <p:nvCxnSpPr>
            <p:cNvPr id="43" name="直接连接符 42">
              <a:extLst>
                <a:ext uri="{FF2B5EF4-FFF2-40B4-BE49-F238E27FC236}">
                  <a16:creationId xmlns:a16="http://schemas.microsoft.com/office/drawing/2014/main" id="{E9B488C4-43E7-4677-9BC2-79B180CD6BCF}"/>
                </a:ext>
              </a:extLst>
            </p:cNvPr>
            <p:cNvCxnSpPr>
              <a:cxnSpLocks/>
            </p:cNvCxnSpPr>
            <p:nvPr userDrawn="1"/>
          </p:nvCxnSpPr>
          <p:spPr>
            <a:xfrm>
              <a:off x="609600" y="869443"/>
              <a:ext cx="10997512" cy="0"/>
            </a:xfrm>
            <a:prstGeom prst="line">
              <a:avLst/>
            </a:prstGeom>
            <a:ln w="127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矩形: 圆角 47">
              <a:extLst>
                <a:ext uri="{FF2B5EF4-FFF2-40B4-BE49-F238E27FC236}">
                  <a16:creationId xmlns:a16="http://schemas.microsoft.com/office/drawing/2014/main" id="{AB4E6452-86BC-4046-9A01-F42F4647A64E}"/>
                </a:ext>
              </a:extLst>
            </p:cNvPr>
            <p:cNvSpPr/>
            <p:nvPr userDrawn="1"/>
          </p:nvSpPr>
          <p:spPr>
            <a:xfrm>
              <a:off x="609600" y="851443"/>
              <a:ext cx="1448180" cy="36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grpSp>
      <p:pic>
        <p:nvPicPr>
          <p:cNvPr id="54" name="图片 53">
            <a:extLst>
              <a:ext uri="{FF2B5EF4-FFF2-40B4-BE49-F238E27FC236}">
                <a16:creationId xmlns:a16="http://schemas.microsoft.com/office/drawing/2014/main" id="{DDA85328-BD94-4176-8901-2CF025803353}"/>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261516" y="-492368"/>
            <a:ext cx="2908654" cy="2779062"/>
          </a:xfrm>
          <a:prstGeom prst="rect">
            <a:avLst/>
          </a:prstGeom>
        </p:spPr>
      </p:pic>
      <p:pic>
        <p:nvPicPr>
          <p:cNvPr id="12" name="图片 11">
            <a:extLst>
              <a:ext uri="{FF2B5EF4-FFF2-40B4-BE49-F238E27FC236}">
                <a16:creationId xmlns:a16="http://schemas.microsoft.com/office/drawing/2014/main" id="{A645D1C2-496F-4311-B95C-FB007B3D8CF4}"/>
              </a:ext>
            </a:extLst>
          </p:cNvPr>
          <p:cNvPicPr>
            <a:picLocks noChangeAspect="1"/>
          </p:cNvPicPr>
          <p:nvPr userDrawn="1"/>
        </p:nvPicPr>
        <p:blipFill>
          <a:blip r:embed="rId3"/>
          <a:stretch>
            <a:fillRect/>
          </a:stretch>
        </p:blipFill>
        <p:spPr>
          <a:xfrm>
            <a:off x="9284746" y="-77343"/>
            <a:ext cx="2748642" cy="1234317"/>
          </a:xfrm>
          <a:prstGeom prst="rect">
            <a:avLst/>
          </a:prstGeom>
        </p:spPr>
      </p:pic>
    </p:spTree>
    <p:extLst>
      <p:ext uri="{BB962C8B-B14F-4D97-AF65-F5344CB8AC3E}">
        <p14:creationId xmlns:p14="http://schemas.microsoft.com/office/powerpoint/2010/main" val="219391730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41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57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37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7193644-F76A-49BB-AB73-B1C8C4D9EB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409" b="31409"/>
          <a:stretch/>
        </p:blipFill>
        <p:spPr>
          <a:xfrm>
            <a:off x="6699" y="-174075"/>
            <a:ext cx="12178602" cy="3018875"/>
          </a:xfrm>
          <a:prstGeom prst="rect">
            <a:avLst/>
          </a:prstGeom>
        </p:spPr>
      </p:pic>
      <p:sp>
        <p:nvSpPr>
          <p:cNvPr id="6" name="矩形 5">
            <a:extLst>
              <a:ext uri="{FF2B5EF4-FFF2-40B4-BE49-F238E27FC236}">
                <a16:creationId xmlns:a16="http://schemas.microsoft.com/office/drawing/2014/main" id="{4AF2AC65-1EFE-4ED3-BB04-E6ED2C7EDB3A}"/>
              </a:ext>
            </a:extLst>
          </p:cNvPr>
          <p:cNvSpPr/>
          <p:nvPr userDrawn="1"/>
        </p:nvSpPr>
        <p:spPr>
          <a:xfrm>
            <a:off x="0" y="0"/>
            <a:ext cx="12192000" cy="3164114"/>
          </a:xfrm>
          <a:prstGeom prst="rect">
            <a:avLst/>
          </a:prstGeom>
          <a:gradFill>
            <a:gsLst>
              <a:gs pos="0">
                <a:schemeClr val="accent1">
                  <a:alpha val="65000"/>
                </a:schemeClr>
              </a:gs>
              <a:gs pos="99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cxnSp>
        <p:nvCxnSpPr>
          <p:cNvPr id="7" name="直接连接符 6">
            <a:extLst>
              <a:ext uri="{FF2B5EF4-FFF2-40B4-BE49-F238E27FC236}">
                <a16:creationId xmlns:a16="http://schemas.microsoft.com/office/drawing/2014/main" id="{113D42DC-EC43-4B38-A7C8-C3F5A5731D79}"/>
              </a:ext>
            </a:extLst>
          </p:cNvPr>
          <p:cNvCxnSpPr>
            <a:cxnSpLocks/>
          </p:cNvCxnSpPr>
          <p:nvPr userDrawn="1"/>
        </p:nvCxnSpPr>
        <p:spPr>
          <a:xfrm>
            <a:off x="5809696" y="1734499"/>
            <a:ext cx="572608" cy="0"/>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BA79692D-625D-4B50-874B-182FDB510A09}"/>
              </a:ext>
            </a:extLst>
          </p:cNvPr>
          <p:cNvSpPr txBox="1"/>
          <p:nvPr userDrawn="1"/>
        </p:nvSpPr>
        <p:spPr>
          <a:xfrm>
            <a:off x="4744909" y="376158"/>
            <a:ext cx="27021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6000" b="1" spc="600" dirty="0">
                <a:gradFill>
                  <a:gsLst>
                    <a:gs pos="0">
                      <a:srgbClr val="FCFEFD"/>
                    </a:gs>
                    <a:gs pos="100000">
                      <a:schemeClr val="bg1">
                        <a:lumMod val="95000"/>
                      </a:schemeClr>
                    </a:gs>
                  </a:gsLst>
                  <a:lin ang="5400000" scaled="0"/>
                </a:gradFill>
                <a:effectLst>
                  <a:outerShdw blurRad="190500" dist="38100" dir="2700000" algn="tl" rotWithShape="0">
                    <a:prstClr val="black">
                      <a:alpha val="20000"/>
                    </a:prstClr>
                  </a:outerShdw>
                </a:effectLst>
                <a:latin typeface="+mj-ea"/>
                <a:ea typeface="+mj-ea"/>
              </a:rPr>
              <a:t>目录</a:t>
            </a:r>
          </a:p>
        </p:txBody>
      </p:sp>
      <p:sp>
        <p:nvSpPr>
          <p:cNvPr id="9" name="矩形: 圆角 8">
            <a:extLst>
              <a:ext uri="{FF2B5EF4-FFF2-40B4-BE49-F238E27FC236}">
                <a16:creationId xmlns:a16="http://schemas.microsoft.com/office/drawing/2014/main" id="{276346F1-3378-473C-92A7-EF59E212EF0A}"/>
              </a:ext>
            </a:extLst>
          </p:cNvPr>
          <p:cNvSpPr/>
          <p:nvPr userDrawn="1"/>
        </p:nvSpPr>
        <p:spPr>
          <a:xfrm>
            <a:off x="9129485" y="2326512"/>
            <a:ext cx="2452915" cy="3725946"/>
          </a:xfrm>
          <a:prstGeom prst="roundRect">
            <a:avLst>
              <a:gd name="adj" fmla="val 3111"/>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矩形 17">
            <a:extLst>
              <a:ext uri="{FF2B5EF4-FFF2-40B4-BE49-F238E27FC236}">
                <a16:creationId xmlns:a16="http://schemas.microsoft.com/office/drawing/2014/main" id="{29AC2165-71CC-4249-997B-5F5685AF9430}"/>
              </a:ext>
            </a:extLst>
          </p:cNvPr>
          <p:cNvSpPr/>
          <p:nvPr userDrawn="1"/>
        </p:nvSpPr>
        <p:spPr>
          <a:xfrm flipV="1">
            <a:off x="0" y="6776720"/>
            <a:ext cx="12192000" cy="81280"/>
          </a:xfrm>
          <a:prstGeom prst="rect">
            <a:avLst/>
          </a:prstGeom>
          <a:gradFill>
            <a:gsLst>
              <a:gs pos="100000">
                <a:schemeClr val="accent1">
                  <a:lumMod val="60000"/>
                  <a:lumOff val="40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圆角 18">
            <a:extLst>
              <a:ext uri="{FF2B5EF4-FFF2-40B4-BE49-F238E27FC236}">
                <a16:creationId xmlns:a16="http://schemas.microsoft.com/office/drawing/2014/main" id="{1706820A-5915-4982-BF27-FB7CE2AFF50E}"/>
              </a:ext>
            </a:extLst>
          </p:cNvPr>
          <p:cNvSpPr/>
          <p:nvPr userDrawn="1"/>
        </p:nvSpPr>
        <p:spPr>
          <a:xfrm>
            <a:off x="6290394" y="2326512"/>
            <a:ext cx="2452915" cy="3725946"/>
          </a:xfrm>
          <a:prstGeom prst="roundRect">
            <a:avLst>
              <a:gd name="adj" fmla="val 3111"/>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 name="矩形: 圆角 26">
            <a:extLst>
              <a:ext uri="{FF2B5EF4-FFF2-40B4-BE49-F238E27FC236}">
                <a16:creationId xmlns:a16="http://schemas.microsoft.com/office/drawing/2014/main" id="{79D8FB3D-F195-4290-8D76-45120E421CB7}"/>
              </a:ext>
            </a:extLst>
          </p:cNvPr>
          <p:cNvSpPr/>
          <p:nvPr userDrawn="1"/>
        </p:nvSpPr>
        <p:spPr>
          <a:xfrm>
            <a:off x="3451303" y="2326512"/>
            <a:ext cx="2452915" cy="3725946"/>
          </a:xfrm>
          <a:prstGeom prst="roundRect">
            <a:avLst>
              <a:gd name="adj" fmla="val 3111"/>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5" name="矩形: 圆角 34">
            <a:extLst>
              <a:ext uri="{FF2B5EF4-FFF2-40B4-BE49-F238E27FC236}">
                <a16:creationId xmlns:a16="http://schemas.microsoft.com/office/drawing/2014/main" id="{48F69958-15D7-410D-9642-B9CFEC269B4C}"/>
              </a:ext>
            </a:extLst>
          </p:cNvPr>
          <p:cNvSpPr/>
          <p:nvPr userDrawn="1"/>
        </p:nvSpPr>
        <p:spPr>
          <a:xfrm>
            <a:off x="612212" y="2326512"/>
            <a:ext cx="2452915" cy="3725946"/>
          </a:xfrm>
          <a:prstGeom prst="roundRect">
            <a:avLst>
              <a:gd name="adj" fmla="val 3111"/>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43" name="文本框 42">
            <a:extLst>
              <a:ext uri="{FF2B5EF4-FFF2-40B4-BE49-F238E27FC236}">
                <a16:creationId xmlns:a16="http://schemas.microsoft.com/office/drawing/2014/main" id="{5EDF3952-F344-41A8-B690-7D6291F77BDA}"/>
              </a:ext>
            </a:extLst>
          </p:cNvPr>
          <p:cNvSpPr txBox="1"/>
          <p:nvPr userDrawn="1"/>
        </p:nvSpPr>
        <p:spPr>
          <a:xfrm>
            <a:off x="4986861" y="1374547"/>
            <a:ext cx="2218278" cy="307777"/>
          </a:xfrm>
          <a:prstGeom prst="rect">
            <a:avLst/>
          </a:prstGeom>
          <a:noFill/>
        </p:spPr>
        <p:txBody>
          <a:bodyPr wrap="square" rtlCol="0">
            <a:spAutoFit/>
          </a:bodyPr>
          <a:lstStyle/>
          <a:p>
            <a:pPr algn="dist"/>
            <a:r>
              <a:rPr lang="en-US" altLang="zh-CN" sz="1400" spc="300" dirty="0">
                <a:solidFill>
                  <a:schemeClr val="bg1"/>
                </a:solidFill>
                <a:effectLst>
                  <a:outerShdw blurRad="190500" dist="38100" dir="2700000" algn="tl" rotWithShape="0">
                    <a:prstClr val="black">
                      <a:alpha val="20000"/>
                    </a:prstClr>
                  </a:outerShdw>
                </a:effectLst>
                <a:latin typeface="+mj-lt"/>
              </a:rPr>
              <a:t>CONTENT</a:t>
            </a:r>
            <a:endParaRPr lang="zh-CN" altLang="en-US" sz="1400" spc="300" dirty="0">
              <a:solidFill>
                <a:schemeClr val="bg1"/>
              </a:solidFill>
              <a:effectLst>
                <a:outerShdw blurRad="190500" dist="38100" dir="2700000" algn="tl" rotWithShape="0">
                  <a:prstClr val="black">
                    <a:alpha val="20000"/>
                  </a:prstClr>
                </a:outerShdw>
              </a:effectLst>
              <a:latin typeface="+mj-lt"/>
            </a:endParaRPr>
          </a:p>
        </p:txBody>
      </p:sp>
    </p:spTree>
    <p:extLst>
      <p:ext uri="{BB962C8B-B14F-4D97-AF65-F5344CB8AC3E}">
        <p14:creationId xmlns:p14="http://schemas.microsoft.com/office/powerpoint/2010/main" val="1260159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副标题页">
    <p:spTree>
      <p:nvGrpSpPr>
        <p:cNvPr id="1" name=""/>
        <p:cNvGrpSpPr/>
        <p:nvPr/>
      </p:nvGrpSpPr>
      <p:grpSpPr>
        <a:xfrm>
          <a:off x="0" y="0"/>
          <a:ext cx="0" cy="0"/>
          <a:chOff x="0" y="0"/>
          <a:chExt cx="0" cy="0"/>
        </a:xfrm>
      </p:grpSpPr>
      <p:sp>
        <p:nvSpPr>
          <p:cNvPr id="4" name="PA-矩形 1">
            <a:extLst>
              <a:ext uri="{FF2B5EF4-FFF2-40B4-BE49-F238E27FC236}">
                <a16:creationId xmlns:a16="http://schemas.microsoft.com/office/drawing/2014/main" id="{1B81B151-D7B6-4B0B-8191-C406C8FE2FF6}"/>
              </a:ext>
            </a:extLst>
          </p:cNvPr>
          <p:cNvSpPr>
            <a:spLocks/>
          </p:cNvSpPr>
          <p:nvPr userDrawn="1">
            <p:custDataLst>
              <p:tags r:id="rId1"/>
            </p:custDataLst>
          </p:nvPr>
        </p:nvSpPr>
        <p:spPr>
          <a:xfrm>
            <a:off x="-2152" y="1781628"/>
            <a:ext cx="12192000" cy="3294743"/>
          </a:xfrm>
          <a:prstGeom prst="rect">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egoe UI Semilight"/>
              <a:ea typeface="等线"/>
              <a:cs typeface="+mn-cs"/>
            </a:endParaRPr>
          </a:p>
        </p:txBody>
      </p:sp>
      <p:sp>
        <p:nvSpPr>
          <p:cNvPr id="14" name="矩形 13">
            <a:extLst>
              <a:ext uri="{FF2B5EF4-FFF2-40B4-BE49-F238E27FC236}">
                <a16:creationId xmlns:a16="http://schemas.microsoft.com/office/drawing/2014/main" id="{87FE4AC6-D494-498B-B95A-22597D306C17}"/>
              </a:ext>
            </a:extLst>
          </p:cNvPr>
          <p:cNvSpPr/>
          <p:nvPr userDrawn="1"/>
        </p:nvSpPr>
        <p:spPr>
          <a:xfrm flipV="1">
            <a:off x="0" y="6776720"/>
            <a:ext cx="12192000" cy="81280"/>
          </a:xfrm>
          <a:prstGeom prst="rect">
            <a:avLst/>
          </a:prstGeom>
          <a:gradFill>
            <a:gsLst>
              <a:gs pos="100000">
                <a:schemeClr val="accent1">
                  <a:lumMod val="60000"/>
                  <a:lumOff val="40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8D2A1365-4806-48D7-A682-2E45007D6106}"/>
              </a:ext>
            </a:extLst>
          </p:cNvPr>
          <p:cNvPicPr>
            <a:picLocks noChangeAspect="1"/>
          </p:cNvPicPr>
          <p:nvPr userDrawn="1"/>
        </p:nvPicPr>
        <p:blipFill>
          <a:blip r:embed="rId3"/>
          <a:stretch>
            <a:fillRect/>
          </a:stretch>
        </p:blipFill>
        <p:spPr>
          <a:xfrm>
            <a:off x="9284746" y="-77343"/>
            <a:ext cx="2748642" cy="1234317"/>
          </a:xfrm>
          <a:prstGeom prst="rect">
            <a:avLst/>
          </a:prstGeom>
        </p:spPr>
      </p:pic>
    </p:spTree>
    <p:extLst>
      <p:ext uri="{BB962C8B-B14F-4D97-AF65-F5344CB8AC3E}">
        <p14:creationId xmlns:p14="http://schemas.microsoft.com/office/powerpoint/2010/main" val="86710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1" name="标题 10">
            <a:extLst>
              <a:ext uri="{FF2B5EF4-FFF2-40B4-BE49-F238E27FC236}">
                <a16:creationId xmlns:a16="http://schemas.microsoft.com/office/drawing/2014/main" id="{693FF2B2-4BBC-4F31-A5F4-EE9D7A26F67B}"/>
              </a:ext>
            </a:extLst>
          </p:cNvPr>
          <p:cNvSpPr>
            <a:spLocks noGrp="1"/>
          </p:cNvSpPr>
          <p:nvPr>
            <p:ph type="title" hasCustomPrompt="1"/>
          </p:nvPr>
        </p:nvSpPr>
        <p:spPr>
          <a:xfrm>
            <a:off x="517561" y="211253"/>
            <a:ext cx="10515600" cy="429989"/>
          </a:xfrm>
          <a:prstGeom prst="rect">
            <a:avLst/>
          </a:prstGeom>
          <a:effectLst/>
        </p:spPr>
        <p:txBody>
          <a:bodyPr>
            <a:normAutofit/>
          </a:bodyPr>
          <a:lstStyle>
            <a:lvl1pPr>
              <a:defRPr lang="zh-CN" altLang="en-US" sz="2400" b="1" dirty="0">
                <a:solidFill>
                  <a:schemeClr val="tx1">
                    <a:lumMod val="75000"/>
                    <a:lumOff val="25000"/>
                  </a:schemeClr>
                </a:solidFill>
                <a:latin typeface="+mj-ea"/>
                <a:ea typeface="+mj-ea"/>
                <a:cs typeface="+mn-ea"/>
              </a:defRPr>
            </a:lvl1pPr>
          </a:lstStyle>
          <a:p>
            <a:pPr lvl="0"/>
            <a:r>
              <a:rPr lang="zh-CN" altLang="en-US" dirty="0"/>
              <a:t>单击此处改变标题</a:t>
            </a:r>
          </a:p>
        </p:txBody>
      </p:sp>
      <p:sp>
        <p:nvSpPr>
          <p:cNvPr id="36" name="文本占位符 35">
            <a:extLst>
              <a:ext uri="{FF2B5EF4-FFF2-40B4-BE49-F238E27FC236}">
                <a16:creationId xmlns:a16="http://schemas.microsoft.com/office/drawing/2014/main" id="{45FE06F7-0C75-4480-B535-808C51343891}"/>
              </a:ext>
            </a:extLst>
          </p:cNvPr>
          <p:cNvSpPr>
            <a:spLocks noGrp="1"/>
          </p:cNvSpPr>
          <p:nvPr userDrawn="1">
            <p:ph type="body" sz="quarter" idx="13" hasCustomPrompt="1"/>
          </p:nvPr>
        </p:nvSpPr>
        <p:spPr>
          <a:xfrm>
            <a:off x="517561" y="574548"/>
            <a:ext cx="2525712" cy="284162"/>
          </a:xfrm>
          <a:prstGeom prst="rect">
            <a:avLst/>
          </a:prstGeom>
        </p:spPr>
        <p:txBody>
          <a:bodyPr/>
          <a:lstStyle>
            <a:lvl1pPr marL="0" indent="0">
              <a:buNone/>
              <a:defRPr sz="1400">
                <a:solidFill>
                  <a:schemeClr val="tx1">
                    <a:lumMod val="75000"/>
                    <a:lumOff val="25000"/>
                  </a:schemeClr>
                </a:solidFill>
              </a:defRPr>
            </a:lvl1pPr>
          </a:lstStyle>
          <a:p>
            <a:pPr lvl="0"/>
            <a:r>
              <a:rPr lang="zh-CN" altLang="en-US" dirty="0"/>
              <a:t>单击此处填写英文</a:t>
            </a:r>
          </a:p>
        </p:txBody>
      </p:sp>
      <p:sp>
        <p:nvSpPr>
          <p:cNvPr id="41" name="矩形 40">
            <a:extLst>
              <a:ext uri="{FF2B5EF4-FFF2-40B4-BE49-F238E27FC236}">
                <a16:creationId xmlns:a16="http://schemas.microsoft.com/office/drawing/2014/main" id="{63C14146-1462-4332-AC10-AFFB18B36BA2}"/>
              </a:ext>
            </a:extLst>
          </p:cNvPr>
          <p:cNvSpPr/>
          <p:nvPr userDrawn="1"/>
        </p:nvSpPr>
        <p:spPr>
          <a:xfrm flipV="1">
            <a:off x="0" y="6776720"/>
            <a:ext cx="12192000" cy="81280"/>
          </a:xfrm>
          <a:prstGeom prst="rect">
            <a:avLst/>
          </a:prstGeom>
          <a:gradFill>
            <a:gsLst>
              <a:gs pos="100000">
                <a:schemeClr val="accent1">
                  <a:lumMod val="60000"/>
                  <a:lumOff val="40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CA59B37E-1964-4651-9B9D-A12A56869D46}"/>
              </a:ext>
            </a:extLst>
          </p:cNvPr>
          <p:cNvGrpSpPr/>
          <p:nvPr userDrawn="1"/>
        </p:nvGrpSpPr>
        <p:grpSpPr>
          <a:xfrm>
            <a:off x="609600" y="851443"/>
            <a:ext cx="10997512" cy="36000"/>
            <a:chOff x="609600" y="851443"/>
            <a:chExt cx="10997512" cy="36000"/>
          </a:xfrm>
        </p:grpSpPr>
        <p:cxnSp>
          <p:nvCxnSpPr>
            <p:cNvPr id="43" name="直接连接符 42">
              <a:extLst>
                <a:ext uri="{FF2B5EF4-FFF2-40B4-BE49-F238E27FC236}">
                  <a16:creationId xmlns:a16="http://schemas.microsoft.com/office/drawing/2014/main" id="{E9B488C4-43E7-4677-9BC2-79B180CD6BCF}"/>
                </a:ext>
              </a:extLst>
            </p:cNvPr>
            <p:cNvCxnSpPr>
              <a:cxnSpLocks/>
            </p:cNvCxnSpPr>
            <p:nvPr userDrawn="1"/>
          </p:nvCxnSpPr>
          <p:spPr>
            <a:xfrm>
              <a:off x="609600" y="869443"/>
              <a:ext cx="10997512" cy="0"/>
            </a:xfrm>
            <a:prstGeom prst="line">
              <a:avLst/>
            </a:prstGeom>
            <a:ln w="1270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矩形: 圆角 47">
              <a:extLst>
                <a:ext uri="{FF2B5EF4-FFF2-40B4-BE49-F238E27FC236}">
                  <a16:creationId xmlns:a16="http://schemas.microsoft.com/office/drawing/2014/main" id="{AB4E6452-86BC-4046-9A01-F42F4647A64E}"/>
                </a:ext>
              </a:extLst>
            </p:cNvPr>
            <p:cNvSpPr/>
            <p:nvPr userDrawn="1"/>
          </p:nvSpPr>
          <p:spPr>
            <a:xfrm>
              <a:off x="609600" y="851443"/>
              <a:ext cx="1448180" cy="36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4" name="图片 53">
            <a:extLst>
              <a:ext uri="{FF2B5EF4-FFF2-40B4-BE49-F238E27FC236}">
                <a16:creationId xmlns:a16="http://schemas.microsoft.com/office/drawing/2014/main" id="{DDA85328-BD94-4176-8901-2CF025803353}"/>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261516" y="-492368"/>
            <a:ext cx="2908654" cy="2779062"/>
          </a:xfrm>
          <a:prstGeom prst="rect">
            <a:avLst/>
          </a:prstGeom>
        </p:spPr>
      </p:pic>
      <p:pic>
        <p:nvPicPr>
          <p:cNvPr id="12" name="图片 11">
            <a:extLst>
              <a:ext uri="{FF2B5EF4-FFF2-40B4-BE49-F238E27FC236}">
                <a16:creationId xmlns:a16="http://schemas.microsoft.com/office/drawing/2014/main" id="{A645D1C2-496F-4311-B95C-FB007B3D8CF4}"/>
              </a:ext>
            </a:extLst>
          </p:cNvPr>
          <p:cNvPicPr>
            <a:picLocks noChangeAspect="1"/>
          </p:cNvPicPr>
          <p:nvPr userDrawn="1"/>
        </p:nvPicPr>
        <p:blipFill>
          <a:blip r:embed="rId3"/>
          <a:stretch>
            <a:fillRect/>
          </a:stretch>
        </p:blipFill>
        <p:spPr>
          <a:xfrm>
            <a:off x="9284746" y="-77343"/>
            <a:ext cx="2748642" cy="1234317"/>
          </a:xfrm>
          <a:prstGeom prst="rect">
            <a:avLst/>
          </a:prstGeom>
        </p:spPr>
      </p:pic>
    </p:spTree>
    <p:extLst>
      <p:ext uri="{BB962C8B-B14F-4D97-AF65-F5344CB8AC3E}">
        <p14:creationId xmlns:p14="http://schemas.microsoft.com/office/powerpoint/2010/main" val="4175982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417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150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关注服务号">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35A08261-CD64-43DA-A4E5-C250DBF38920}"/>
              </a:ext>
            </a:extLst>
          </p:cNvPr>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7" name="矩形: 圆角 6">
            <a:extLst>
              <a:ext uri="{FF2B5EF4-FFF2-40B4-BE49-F238E27FC236}">
                <a16:creationId xmlns:a16="http://schemas.microsoft.com/office/drawing/2014/main" id="{1F973E54-EC4C-4C45-898A-8A57980B3416}"/>
              </a:ext>
            </a:extLst>
          </p:cNvPr>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8" name="图片 7" descr="图片包含 纵横字谜, 文字&#10;&#10;已生成极高可信度的说明">
            <a:extLst>
              <a:ext uri="{FF2B5EF4-FFF2-40B4-BE49-F238E27FC236}">
                <a16:creationId xmlns:a16="http://schemas.microsoft.com/office/drawing/2014/main" id="{1948853A-52B7-42C0-988C-3ED6F0106634}"/>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8065" y="1756229"/>
            <a:ext cx="3345542" cy="3345542"/>
          </a:xfrm>
          <a:prstGeom prst="rect">
            <a:avLst/>
          </a:prstGeom>
        </p:spPr>
      </p:pic>
      <p:sp>
        <p:nvSpPr>
          <p:cNvPr id="9" name="文本框 8">
            <a:extLst>
              <a:ext uri="{FF2B5EF4-FFF2-40B4-BE49-F238E27FC236}">
                <a16:creationId xmlns:a16="http://schemas.microsoft.com/office/drawing/2014/main" id="{822455A7-50AF-4D99-900F-B36A626BEB69}"/>
              </a:ext>
            </a:extLst>
          </p:cNvPr>
          <p:cNvSpPr txBox="1"/>
          <p:nvPr userDrawn="1"/>
        </p:nvSpPr>
        <p:spPr>
          <a:xfrm>
            <a:off x="5239657" y="1594259"/>
            <a:ext cx="6429829" cy="3549241"/>
          </a:xfrm>
          <a:prstGeom prst="rect">
            <a:avLst/>
          </a:prstGeom>
          <a:noFill/>
        </p:spPr>
        <p:txBody>
          <a:bodyPr wrap="square" rtlCol="0">
            <a:spAutoFit/>
          </a:bodyPr>
          <a:lstStyle/>
          <a:p>
            <a:pPr>
              <a:lnSpc>
                <a:spcPct val="150000"/>
              </a:lnSpc>
              <a:spcBef>
                <a:spcPts val="600"/>
              </a:spcBef>
            </a:pPr>
            <a:r>
              <a:rPr lang="zh-CN" altLang="en-US" sz="3600" b="1" kern="0" dirty="0">
                <a:effectLst>
                  <a:outerShdw blurRad="38100" dist="38100" dir="2700000" algn="tl">
                    <a:srgbClr val="000000">
                      <a:alpha val="43137"/>
                    </a:srgbClr>
                  </a:outerShdw>
                </a:effectLst>
                <a:latin typeface="微软雅黑" charset="-122"/>
                <a:ea typeface="微软雅黑" charset="-122"/>
                <a:cs typeface="+mn-ea"/>
                <a:sym typeface="+mn-lt"/>
              </a:rPr>
              <a:t>免费下载更多</a:t>
            </a:r>
            <a:endParaRPr lang="en-US" altLang="zh-CN" sz="3600" b="1" kern="0" dirty="0">
              <a:effectLst>
                <a:outerShdw blurRad="38100" dist="38100" dir="2700000" algn="tl">
                  <a:srgbClr val="000000">
                    <a:alpha val="43137"/>
                  </a:srgbClr>
                </a:outerShdw>
              </a:effectLst>
              <a:latin typeface="微软雅黑" charset="-122"/>
              <a:ea typeface="微软雅黑" charset="-122"/>
              <a:cs typeface="+mn-ea"/>
              <a:sym typeface="+mn-lt"/>
            </a:endParaRPr>
          </a:p>
          <a:p>
            <a:pPr>
              <a:lnSpc>
                <a:spcPct val="150000"/>
              </a:lnSpc>
              <a:spcBef>
                <a:spcPts val="600"/>
              </a:spcBef>
            </a:pPr>
            <a:r>
              <a:rPr lang="zh-CN" altLang="en-US" sz="3600" b="1" kern="0" dirty="0">
                <a:effectLst>
                  <a:outerShdw blurRad="38100" dist="38100" dir="2700000" algn="tl">
                    <a:srgbClr val="000000">
                      <a:alpha val="43137"/>
                    </a:srgbClr>
                  </a:outerShdw>
                </a:effectLst>
                <a:latin typeface="微软雅黑" charset="-122"/>
                <a:ea typeface="微软雅黑" charset="-122"/>
                <a:cs typeface="+mn-ea"/>
                <a:sym typeface="+mn-lt"/>
              </a:rPr>
              <a:t>微软官方</a:t>
            </a:r>
            <a:r>
              <a:rPr lang="en-US" altLang="zh-CN" sz="3600" b="1" kern="0" dirty="0">
                <a:effectLst>
                  <a:outerShdw blurRad="38100" dist="38100" dir="2700000" algn="tl">
                    <a:srgbClr val="000000">
                      <a:alpha val="43137"/>
                    </a:srgbClr>
                  </a:outerShdw>
                </a:effectLst>
                <a:latin typeface="微软雅黑" charset="-122"/>
                <a:ea typeface="微软雅黑" charset="-122"/>
                <a:cs typeface="+mn-ea"/>
                <a:sym typeface="+mn-lt"/>
              </a:rPr>
              <a:t>PPT</a:t>
            </a:r>
            <a:r>
              <a:rPr lang="zh-CN" altLang="en-US" sz="3600" b="1" kern="0" dirty="0">
                <a:effectLst>
                  <a:outerShdw blurRad="38100" dist="38100" dir="2700000" algn="tl">
                    <a:srgbClr val="000000">
                      <a:alpha val="43137"/>
                    </a:srgbClr>
                  </a:outerShdw>
                </a:effectLst>
                <a:latin typeface="微软雅黑" charset="-122"/>
                <a:ea typeface="微软雅黑" charset="-122"/>
                <a:cs typeface="+mn-ea"/>
                <a:sym typeface="+mn-lt"/>
              </a:rPr>
              <a:t>模板</a:t>
            </a:r>
            <a:endParaRPr lang="en-US" altLang="zh-CN" sz="3600" b="1" kern="0" dirty="0">
              <a:effectLst>
                <a:outerShdw blurRad="38100" dist="38100" dir="2700000" algn="tl">
                  <a:srgbClr val="000000">
                    <a:alpha val="43137"/>
                  </a:srgbClr>
                </a:outerShdw>
              </a:effectLst>
              <a:latin typeface="微软雅黑" charset="-122"/>
              <a:ea typeface="微软雅黑" charset="-122"/>
              <a:cs typeface="+mn-ea"/>
              <a:sym typeface="+mn-lt"/>
            </a:endParaRPr>
          </a:p>
          <a:p>
            <a:pPr>
              <a:lnSpc>
                <a:spcPct val="150000"/>
              </a:lnSpc>
              <a:spcBef>
                <a:spcPts val="600"/>
              </a:spcBef>
            </a:pPr>
            <a:r>
              <a:rPr lang="zh-CN" altLang="en-US"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微信扫码关注</a:t>
            </a:r>
            <a:endParaRPr lang="en-US" altLang="zh-CN"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微软</a:t>
            </a:r>
            <a:r>
              <a:rPr lang="en-US" altLang="zh-CN"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」服务号</a:t>
            </a:r>
            <a:endParaRPr lang="en-US" altLang="zh-CN" sz="36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pic>
        <p:nvPicPr>
          <p:cNvPr id="10" name="图片 9">
            <a:hlinkClick r:id="rId3"/>
            <a:extLst>
              <a:ext uri="{FF2B5EF4-FFF2-40B4-BE49-F238E27FC236}">
                <a16:creationId xmlns:a16="http://schemas.microsoft.com/office/drawing/2014/main" id="{AC1DF982-E78C-4CAA-8824-81165012A5AD}"/>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5239657" y="6345797"/>
            <a:ext cx="1712686" cy="226074"/>
          </a:xfrm>
          <a:prstGeom prst="rect">
            <a:avLst/>
          </a:prstGeom>
        </p:spPr>
      </p:pic>
    </p:spTree>
    <p:extLst>
      <p:ext uri="{BB962C8B-B14F-4D97-AF65-F5344CB8AC3E}">
        <p14:creationId xmlns:p14="http://schemas.microsoft.com/office/powerpoint/2010/main" val="304121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微软黑科技">
    <p:spTree>
      <p:nvGrpSpPr>
        <p:cNvPr id="1" name=""/>
        <p:cNvGrpSpPr/>
        <p:nvPr/>
      </p:nvGrpSpPr>
      <p:grpSpPr>
        <a:xfrm>
          <a:off x="0" y="0"/>
          <a:ext cx="0" cy="0"/>
          <a:chOff x="0" y="0"/>
          <a:chExt cx="0" cy="0"/>
        </a:xfrm>
      </p:grpSpPr>
      <p:cxnSp>
        <p:nvCxnSpPr>
          <p:cNvPr id="4" name="直接连接符 3"/>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8" name="矩形: 圆角 7"/>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9" name="矩形: 圆角 8"/>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10" name="文本框 9"/>
          <p:cNvSpPr txBox="1"/>
          <p:nvPr userDrawn="1"/>
        </p:nvSpPr>
        <p:spPr>
          <a:xfrm>
            <a:off x="1656327" y="286129"/>
            <a:ext cx="8879354" cy="670120"/>
          </a:xfrm>
          <a:prstGeom prst="rect">
            <a:avLst/>
          </a:prstGeom>
          <a:solidFill>
            <a:schemeClr val="bg1"/>
          </a:solidFill>
        </p:spPr>
        <p:txBody>
          <a:bodyPr wrap="none" rtlCol="0">
            <a:spAutoFit/>
          </a:bodyPr>
          <a:lstStyle/>
          <a:p>
            <a:pPr algn="ctr">
              <a:lnSpc>
                <a:spcPct val="130000"/>
              </a:lnSpc>
              <a:spcBef>
                <a:spcPts val="600"/>
              </a:spcBef>
            </a:pPr>
            <a:r>
              <a:rPr lang="zh-CN" altLang="en-US" sz="3200" b="1" kern="0">
                <a:latin typeface="微软雅黑" charset="-122"/>
                <a:ea typeface="微软雅黑" charset="-122"/>
                <a:cs typeface="+mn-ea"/>
                <a:sym typeface="+mn-lt"/>
              </a:rPr>
              <a:t> 微信扫描小程序码，使用微软移动办公黑科技 </a:t>
            </a:r>
            <a:endParaRPr lang="en-US" sz="3200" b="1" kern="0">
              <a:latin typeface="微软雅黑" charset="-122"/>
              <a:ea typeface="微软雅黑" charset="-122"/>
              <a:cs typeface="+mn-ea"/>
              <a:sym typeface="+mn-lt"/>
            </a:endParaRPr>
          </a:p>
        </p:txBody>
      </p:sp>
      <p:cxnSp>
        <p:nvCxnSpPr>
          <p:cNvPr id="11" name="直接连接符 10"/>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a:latin typeface="微软雅黑" charset="-122"/>
              <a:ea typeface="微软雅黑" charset="-122"/>
            </a:endParaRPr>
          </a:p>
        </p:txBody>
      </p:sp>
      <p:sp>
        <p:nvSpPr>
          <p:cNvPr id="17" name="文本框 16"/>
          <p:cNvSpPr txBox="1"/>
          <p:nvPr userDrawn="1"/>
        </p:nvSpPr>
        <p:spPr>
          <a:xfrm>
            <a:off x="987447" y="5138740"/>
            <a:ext cx="2730235"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在微信访问</a:t>
            </a:r>
            <a:r>
              <a:rPr lang="en-US" altLang="zh-CN"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OneDrive</a:t>
            </a: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Office</a:t>
            </a: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文档 」</a:t>
            </a:r>
            <a:endParaRPr 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endParaRPr>
          </a:p>
        </p:txBody>
      </p:sp>
      <p:sp>
        <p:nvSpPr>
          <p:cNvPr id="18" name="文本框 17"/>
          <p:cNvSpPr txBox="1"/>
          <p:nvPr userDrawn="1"/>
        </p:nvSpPr>
        <p:spPr>
          <a:xfrm>
            <a:off x="4862328" y="5138740"/>
            <a:ext cx="2467342"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让你的文档会说话</a:t>
            </a:r>
            <a:endParaRPr lang="en-US" altLang="zh-CN"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 「 微软听听文档 」</a:t>
            </a:r>
          </a:p>
        </p:txBody>
      </p:sp>
      <p:sp>
        <p:nvSpPr>
          <p:cNvPr id="19" name="文本框 18"/>
          <p:cNvSpPr txBox="1"/>
          <p:nvPr userDrawn="1"/>
        </p:nvSpPr>
        <p:spPr>
          <a:xfrm>
            <a:off x="8644425" y="5138740"/>
            <a:ext cx="2492990"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rPr>
              <a:t>你的文档创作小助手</a:t>
            </a:r>
            <a:endParaRPr lang="en-US" altLang="zh-CN" sz="2000" kern="0">
              <a:solidFill>
                <a:schemeClr val="bg1">
                  <a:alpha val="77000"/>
                </a:schemeClr>
              </a:solidFill>
              <a:effectLst>
                <a:outerShdw blurRad="38100" dist="38100" dir="2700000" algn="tl">
                  <a:srgbClr val="000000">
                    <a:alpha val="43137"/>
                  </a:srgbClr>
                </a:outerShdw>
              </a:effectLst>
              <a:latin typeface="微软雅黑" charset="-122"/>
              <a:ea typeface="微软雅黑"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AI</a:t>
            </a:r>
            <a:r>
              <a:rPr lang="zh-CN" altLang="en-US" sz="2000" b="1" kern="0">
                <a:solidFill>
                  <a:schemeClr val="bg1"/>
                </a:solidFill>
                <a:effectLst>
                  <a:outerShdw blurRad="38100" dist="38100" dir="2700000" algn="tl">
                    <a:srgbClr val="000000">
                      <a:alpha val="43137"/>
                    </a:srgbClr>
                  </a:outerShdw>
                </a:effectLst>
                <a:latin typeface="微软雅黑" charset="-122"/>
                <a:ea typeface="微软雅黑" charset="-122"/>
                <a:cs typeface="+mn-ea"/>
                <a:sym typeface="+mn-lt"/>
              </a:rPr>
              <a:t>识图 」</a:t>
            </a:r>
          </a:p>
        </p:txBody>
      </p:sp>
      <p:cxnSp>
        <p:nvCxnSpPr>
          <p:cNvPr id="20" name="直接连接符 19"/>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2"/>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pic>
        <p:nvPicPr>
          <p:cNvPr id="3" name="图片 2"/>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8716" y="1726788"/>
            <a:ext cx="2743200" cy="2743200"/>
          </a:xfrm>
          <a:prstGeom prst="rect">
            <a:avLst/>
          </a:prstGeom>
        </p:spPr>
      </p:pic>
      <p:pic>
        <p:nvPicPr>
          <p:cNvPr id="7" name="图片 6"/>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482" y="1726788"/>
            <a:ext cx="2743200" cy="2743200"/>
          </a:xfrm>
          <a:prstGeom prst="rect">
            <a:avLst/>
          </a:prstGeom>
        </p:spPr>
      </p:pic>
      <p:pic>
        <p:nvPicPr>
          <p:cNvPr id="24" name="图片 23"/>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9320" y="1726788"/>
            <a:ext cx="2743200" cy="2743200"/>
          </a:xfrm>
          <a:prstGeom prst="rect">
            <a:avLst/>
          </a:prstGeom>
        </p:spPr>
      </p:pic>
    </p:spTree>
    <p:extLst>
      <p:ext uri="{BB962C8B-B14F-4D97-AF65-F5344CB8AC3E}">
        <p14:creationId xmlns:p14="http://schemas.microsoft.com/office/powerpoint/2010/main" val="103711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ECA279EC-217E-4CCE-8667-1CD42F678D83}"/>
              </a:ext>
            </a:extLst>
          </p:cNvPr>
          <p:cNvSpPr/>
          <p:nvPr userDrawn="1"/>
        </p:nvSpPr>
        <p:spPr>
          <a:xfrm flipV="1">
            <a:off x="0" y="6776720"/>
            <a:ext cx="12192000" cy="81280"/>
          </a:xfrm>
          <a:prstGeom prst="rect">
            <a:avLst/>
          </a:prstGeom>
          <a:gradFill>
            <a:gsLst>
              <a:gs pos="100000">
                <a:schemeClr val="accent1">
                  <a:lumMod val="60000"/>
                  <a:lumOff val="40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Tree>
    <p:extLst>
      <p:ext uri="{BB962C8B-B14F-4D97-AF65-F5344CB8AC3E}">
        <p14:creationId xmlns:p14="http://schemas.microsoft.com/office/powerpoint/2010/main" val="184598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7193644-F76A-49BB-AB73-B1C8C4D9EB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409" b="31409"/>
          <a:stretch/>
        </p:blipFill>
        <p:spPr>
          <a:xfrm>
            <a:off x="6699" y="-174075"/>
            <a:ext cx="12178602" cy="3018875"/>
          </a:xfrm>
          <a:prstGeom prst="rect">
            <a:avLst/>
          </a:prstGeom>
        </p:spPr>
      </p:pic>
      <p:sp>
        <p:nvSpPr>
          <p:cNvPr id="6" name="矩形 5">
            <a:extLst>
              <a:ext uri="{FF2B5EF4-FFF2-40B4-BE49-F238E27FC236}">
                <a16:creationId xmlns:a16="http://schemas.microsoft.com/office/drawing/2014/main" id="{4AF2AC65-1EFE-4ED3-BB04-E6ED2C7EDB3A}"/>
              </a:ext>
            </a:extLst>
          </p:cNvPr>
          <p:cNvSpPr/>
          <p:nvPr userDrawn="1"/>
        </p:nvSpPr>
        <p:spPr>
          <a:xfrm>
            <a:off x="0" y="0"/>
            <a:ext cx="12192000" cy="3164114"/>
          </a:xfrm>
          <a:prstGeom prst="rect">
            <a:avLst/>
          </a:prstGeom>
          <a:gradFill>
            <a:gsLst>
              <a:gs pos="0">
                <a:schemeClr val="accent1">
                  <a:alpha val="65000"/>
                </a:schemeClr>
              </a:gs>
              <a:gs pos="99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ea"/>
              <a:sym typeface="+mn-lt"/>
            </a:endParaRPr>
          </a:p>
        </p:txBody>
      </p:sp>
      <p:cxnSp>
        <p:nvCxnSpPr>
          <p:cNvPr id="7" name="直接连接符 6">
            <a:extLst>
              <a:ext uri="{FF2B5EF4-FFF2-40B4-BE49-F238E27FC236}">
                <a16:creationId xmlns:a16="http://schemas.microsoft.com/office/drawing/2014/main" id="{113D42DC-EC43-4B38-A7C8-C3F5A5731D79}"/>
              </a:ext>
            </a:extLst>
          </p:cNvPr>
          <p:cNvCxnSpPr>
            <a:cxnSpLocks/>
          </p:cNvCxnSpPr>
          <p:nvPr userDrawn="1"/>
        </p:nvCxnSpPr>
        <p:spPr>
          <a:xfrm>
            <a:off x="5809696" y="1734499"/>
            <a:ext cx="572608" cy="0"/>
          </a:xfrm>
          <a:prstGeom prst="line">
            <a:avLst/>
          </a:prstGeom>
          <a:ln w="5715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BA79692D-625D-4B50-874B-182FDB510A09}"/>
              </a:ext>
            </a:extLst>
          </p:cNvPr>
          <p:cNvSpPr txBox="1"/>
          <p:nvPr userDrawn="1"/>
        </p:nvSpPr>
        <p:spPr>
          <a:xfrm>
            <a:off x="4744909" y="376158"/>
            <a:ext cx="27021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600" normalizeH="0" baseline="0" noProof="0" dirty="0">
                <a:ln>
                  <a:noFill/>
                </a:ln>
                <a:gradFill>
                  <a:gsLst>
                    <a:gs pos="0">
                      <a:srgbClr val="FCFEFD"/>
                    </a:gs>
                    <a:gs pos="100000">
                      <a:prstClr val="white">
                        <a:lumMod val="95000"/>
                      </a:prstClr>
                    </a:gs>
                  </a:gsLst>
                  <a:lin ang="5400000" scaled="0"/>
                </a:gradFill>
                <a:effectLst>
                  <a:outerShdw blurRad="190500" dist="38100" dir="2700000" algn="tl" rotWithShape="0">
                    <a:prstClr val="black">
                      <a:alpha val="20000"/>
                    </a:prstClr>
                  </a:outerShdw>
                </a:effectLst>
                <a:uLnTx/>
                <a:uFillTx/>
                <a:latin typeface="微软雅黑"/>
                <a:ea typeface="微软雅黑"/>
                <a:cs typeface="+mn-cs"/>
              </a:rPr>
              <a:t>目录</a:t>
            </a:r>
          </a:p>
        </p:txBody>
      </p:sp>
      <p:sp>
        <p:nvSpPr>
          <p:cNvPr id="9" name="矩形: 圆角 8">
            <a:extLst>
              <a:ext uri="{FF2B5EF4-FFF2-40B4-BE49-F238E27FC236}">
                <a16:creationId xmlns:a16="http://schemas.microsoft.com/office/drawing/2014/main" id="{276346F1-3378-473C-92A7-EF59E212EF0A}"/>
              </a:ext>
            </a:extLst>
          </p:cNvPr>
          <p:cNvSpPr/>
          <p:nvPr userDrawn="1"/>
        </p:nvSpPr>
        <p:spPr>
          <a:xfrm>
            <a:off x="9129485" y="2326512"/>
            <a:ext cx="2452915" cy="3725946"/>
          </a:xfrm>
          <a:prstGeom prst="roundRect">
            <a:avLst>
              <a:gd name="adj" fmla="val 3111"/>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矩形 17">
            <a:extLst>
              <a:ext uri="{FF2B5EF4-FFF2-40B4-BE49-F238E27FC236}">
                <a16:creationId xmlns:a16="http://schemas.microsoft.com/office/drawing/2014/main" id="{29AC2165-71CC-4249-997B-5F5685AF9430}"/>
              </a:ext>
            </a:extLst>
          </p:cNvPr>
          <p:cNvSpPr/>
          <p:nvPr userDrawn="1"/>
        </p:nvSpPr>
        <p:spPr>
          <a:xfrm flipV="1">
            <a:off x="0" y="6776720"/>
            <a:ext cx="12192000" cy="81280"/>
          </a:xfrm>
          <a:prstGeom prst="rect">
            <a:avLst/>
          </a:prstGeom>
          <a:gradFill>
            <a:gsLst>
              <a:gs pos="100000">
                <a:schemeClr val="accent1">
                  <a:lumMod val="60000"/>
                  <a:lumOff val="40000"/>
                </a:schemeClr>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ea"/>
              <a:sym typeface="+mn-lt"/>
            </a:endParaRPr>
          </a:p>
        </p:txBody>
      </p:sp>
      <p:sp>
        <p:nvSpPr>
          <p:cNvPr id="19" name="矩形: 圆角 18">
            <a:extLst>
              <a:ext uri="{FF2B5EF4-FFF2-40B4-BE49-F238E27FC236}">
                <a16:creationId xmlns:a16="http://schemas.microsoft.com/office/drawing/2014/main" id="{1706820A-5915-4982-BF27-FB7CE2AFF50E}"/>
              </a:ext>
            </a:extLst>
          </p:cNvPr>
          <p:cNvSpPr/>
          <p:nvPr userDrawn="1"/>
        </p:nvSpPr>
        <p:spPr>
          <a:xfrm>
            <a:off x="6290394" y="2326512"/>
            <a:ext cx="2452915" cy="3725946"/>
          </a:xfrm>
          <a:prstGeom prst="roundRect">
            <a:avLst>
              <a:gd name="adj" fmla="val 3111"/>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 name="矩形: 圆角 26">
            <a:extLst>
              <a:ext uri="{FF2B5EF4-FFF2-40B4-BE49-F238E27FC236}">
                <a16:creationId xmlns:a16="http://schemas.microsoft.com/office/drawing/2014/main" id="{79D8FB3D-F195-4290-8D76-45120E421CB7}"/>
              </a:ext>
            </a:extLst>
          </p:cNvPr>
          <p:cNvSpPr/>
          <p:nvPr userDrawn="1"/>
        </p:nvSpPr>
        <p:spPr>
          <a:xfrm>
            <a:off x="3451303" y="2326512"/>
            <a:ext cx="2452915" cy="3725946"/>
          </a:xfrm>
          <a:prstGeom prst="roundRect">
            <a:avLst>
              <a:gd name="adj" fmla="val 3111"/>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ea"/>
              <a:sym typeface="+mn-lt"/>
            </a:endParaRPr>
          </a:p>
        </p:txBody>
      </p:sp>
      <p:sp>
        <p:nvSpPr>
          <p:cNvPr id="35" name="矩形: 圆角 34">
            <a:extLst>
              <a:ext uri="{FF2B5EF4-FFF2-40B4-BE49-F238E27FC236}">
                <a16:creationId xmlns:a16="http://schemas.microsoft.com/office/drawing/2014/main" id="{48F69958-15D7-410D-9642-B9CFEC269B4C}"/>
              </a:ext>
            </a:extLst>
          </p:cNvPr>
          <p:cNvSpPr/>
          <p:nvPr userDrawn="1"/>
        </p:nvSpPr>
        <p:spPr>
          <a:xfrm>
            <a:off x="612212" y="2326512"/>
            <a:ext cx="2452915" cy="3725946"/>
          </a:xfrm>
          <a:prstGeom prst="roundRect">
            <a:avLst>
              <a:gd name="adj" fmla="val 3111"/>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ea"/>
              <a:sym typeface="+mn-lt"/>
            </a:endParaRPr>
          </a:p>
        </p:txBody>
      </p:sp>
      <p:sp>
        <p:nvSpPr>
          <p:cNvPr id="43" name="文本框 42">
            <a:extLst>
              <a:ext uri="{FF2B5EF4-FFF2-40B4-BE49-F238E27FC236}">
                <a16:creationId xmlns:a16="http://schemas.microsoft.com/office/drawing/2014/main" id="{5EDF3952-F344-41A8-B690-7D6291F77BDA}"/>
              </a:ext>
            </a:extLst>
          </p:cNvPr>
          <p:cNvSpPr txBox="1"/>
          <p:nvPr userDrawn="1"/>
        </p:nvSpPr>
        <p:spPr>
          <a:xfrm>
            <a:off x="4986861" y="1374547"/>
            <a:ext cx="2218278" cy="307777"/>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300" normalizeH="0" baseline="0" noProof="0" dirty="0">
                <a:ln>
                  <a:noFill/>
                </a:ln>
                <a:solidFill>
                  <a:prstClr val="white"/>
                </a:solidFill>
                <a:effectLst>
                  <a:outerShdw blurRad="190500" dist="38100" dir="2700000" algn="tl" rotWithShape="0">
                    <a:prstClr val="black">
                      <a:alpha val="20000"/>
                    </a:prstClr>
                  </a:outerShdw>
                </a:effectLst>
                <a:uLnTx/>
                <a:uFillTx/>
                <a:latin typeface="微软雅黑"/>
                <a:ea typeface="微软雅黑 Light"/>
                <a:cs typeface="+mn-cs"/>
              </a:rPr>
              <a:t>CONTENT</a:t>
            </a:r>
            <a:endParaRPr kumimoji="0" lang="zh-CN" altLang="en-US" sz="1400" b="0" i="0" u="none" strike="noStrike" kern="1200" cap="none" spc="300" normalizeH="0" baseline="0" noProof="0" dirty="0">
              <a:ln>
                <a:noFill/>
              </a:ln>
              <a:solidFill>
                <a:prstClr val="white"/>
              </a:solidFill>
              <a:effectLst>
                <a:outerShdw blurRad="190500" dist="38100" dir="2700000" algn="tl" rotWithShape="0">
                  <a:prstClr val="black">
                    <a:alpha val="20000"/>
                  </a:prstClr>
                </a:outerShdw>
              </a:effectLst>
              <a:uLnTx/>
              <a:uFillTx/>
              <a:latin typeface="微软雅黑"/>
              <a:ea typeface="微软雅黑 Light"/>
              <a:cs typeface="+mn-cs"/>
            </a:endParaRPr>
          </a:p>
        </p:txBody>
      </p:sp>
    </p:spTree>
    <p:extLst>
      <p:ext uri="{BB962C8B-B14F-4D97-AF65-F5344CB8AC3E}">
        <p14:creationId xmlns:p14="http://schemas.microsoft.com/office/powerpoint/2010/main" val="2364193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4" name="图片 3" descr="城市里的高楼大厦&#10;&#10;中度可信度描述已自动生成">
            <a:extLst>
              <a:ext uri="{FF2B5EF4-FFF2-40B4-BE49-F238E27FC236}">
                <a16:creationId xmlns:a16="http://schemas.microsoft.com/office/drawing/2014/main" id="{8F0025A6-2486-4C2F-8468-D77C5EDC44E2}"/>
              </a:ext>
            </a:extLst>
          </p:cNvPr>
          <p:cNvPicPr>
            <a:picLocks noChangeAspect="1"/>
          </p:cNvPicPr>
          <p:nvPr userDrawn="1"/>
        </p:nvPicPr>
        <p:blipFill rotWithShape="1">
          <a:blip r:embed="rId9">
            <a:alphaModFix amt="15000"/>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6" name="矩形 5">
            <a:extLst>
              <a:ext uri="{FF2B5EF4-FFF2-40B4-BE49-F238E27FC236}">
                <a16:creationId xmlns:a16="http://schemas.microsoft.com/office/drawing/2014/main" id="{62A7273C-2C89-41E8-8423-479C10EC1714}"/>
              </a:ext>
            </a:extLst>
          </p:cNvPr>
          <p:cNvSpPr/>
          <p:nvPr userDrawn="1"/>
        </p:nvSpPr>
        <p:spPr>
          <a:xfrm>
            <a:off x="0"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灯片编号占位符 10">
            <a:extLst>
              <a:ext uri="{FF2B5EF4-FFF2-40B4-BE49-F238E27FC236}">
                <a16:creationId xmlns:a16="http://schemas.microsoft.com/office/drawing/2014/main" id="{ABBE92AE-245A-4410-A604-7E23560CA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8AD08-A0B7-479E-99C4-2818EE3CC99D}" type="slidenum">
              <a:rPr lang="zh-CN" altLang="en-US" smtClean="0"/>
              <a:t>‹#›</a:t>
            </a:fld>
            <a:endParaRPr lang="zh-CN" altLang="en-US" dirty="0"/>
          </a:p>
        </p:txBody>
      </p:sp>
      <p:sp>
        <p:nvSpPr>
          <p:cNvPr id="2" name="矩形 1">
            <a:extLst>
              <a:ext uri="{FF2B5EF4-FFF2-40B4-BE49-F238E27FC236}">
                <a16:creationId xmlns:a16="http://schemas.microsoft.com/office/drawing/2014/main" id="{AE92C54E-E389-485F-A8DA-01788097CE73}"/>
              </a:ext>
            </a:extLst>
          </p:cNvPr>
          <p:cNvSpPr/>
          <p:nvPr userDrawn="1"/>
        </p:nvSpPr>
        <p:spPr>
          <a:xfrm>
            <a:off x="-57531000" y="-25717500"/>
            <a:ext cx="541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62257EE-2482-421E-89DD-899903000CF9}"/>
              </a:ext>
            </a:extLst>
          </p:cNvPr>
          <p:cNvSpPr/>
          <p:nvPr userDrawn="1"/>
        </p:nvSpPr>
        <p:spPr>
          <a:xfrm>
            <a:off x="60045600" y="-25184100"/>
            <a:ext cx="541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477D92F-4D76-4FC4-BF1B-87D51EBA9A0B}"/>
              </a:ext>
            </a:extLst>
          </p:cNvPr>
          <p:cNvSpPr/>
          <p:nvPr userDrawn="1"/>
        </p:nvSpPr>
        <p:spPr>
          <a:xfrm>
            <a:off x="63322200" y="24193500"/>
            <a:ext cx="541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4F951974-5968-4E4E-91C7-FD5EB174E53C}"/>
              </a:ext>
            </a:extLst>
          </p:cNvPr>
          <p:cNvSpPr/>
          <p:nvPr userDrawn="1"/>
        </p:nvSpPr>
        <p:spPr>
          <a:xfrm>
            <a:off x="-56692800" y="24574500"/>
            <a:ext cx="541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98333872"/>
      </p:ext>
    </p:extLst>
  </p:cSld>
  <p:clrMap bg1="lt1" tx1="dk1" bg2="lt2" tx2="dk2" accent1="accent1" accent2="accent2" accent3="accent3" accent4="accent4" accent5="accent5" accent6="accent6" hlink="hlink" folHlink="folHlink"/>
  <p:sldLayoutIdLst>
    <p:sldLayoutId id="2147483691" r:id="rId1"/>
    <p:sldLayoutId id="2147483683" r:id="rId2"/>
    <p:sldLayoutId id="2147483698" r:id="rId3"/>
    <p:sldLayoutId id="2147483649" r:id="rId4"/>
    <p:sldLayoutId id="2147483692" r:id="rId5"/>
    <p:sldLayoutId id="2147483707" r:id="rId6"/>
    <p:sldLayoutId id="214748370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guide id="3" orient="horz" pos="248" userDrawn="1">
          <p15:clr>
            <a:srgbClr val="F26B43"/>
          </p15:clr>
        </p15:guide>
        <p15:guide id="4" orient="horz" pos="296" userDrawn="1">
          <p15:clr>
            <a:srgbClr val="F26B43"/>
          </p15:clr>
        </p15:guide>
        <p15:guide id="5" orient="horz" pos="4104" userDrawn="1">
          <p15:clr>
            <a:srgbClr val="F26B43"/>
          </p15:clr>
        </p15:guide>
        <p15:guide id="6" orient="horz" pos="40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4" name="图片 3" descr="城市里的高楼大厦&#10;&#10;中度可信度描述已自动生成">
            <a:extLst>
              <a:ext uri="{FF2B5EF4-FFF2-40B4-BE49-F238E27FC236}">
                <a16:creationId xmlns:a16="http://schemas.microsoft.com/office/drawing/2014/main" id="{8F0025A6-2486-4C2F-8468-D77C5EDC44E2}"/>
              </a:ext>
            </a:extLst>
          </p:cNvPr>
          <p:cNvPicPr>
            <a:picLocks noChangeAspect="1"/>
          </p:cNvPicPr>
          <p:nvPr userDrawn="1"/>
        </p:nvPicPr>
        <p:blipFill rotWithShape="1">
          <a:blip r:embed="rId7">
            <a:alphaModFix amt="15000"/>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6" name="矩形 5">
            <a:extLst>
              <a:ext uri="{FF2B5EF4-FFF2-40B4-BE49-F238E27FC236}">
                <a16:creationId xmlns:a16="http://schemas.microsoft.com/office/drawing/2014/main" id="{62A7273C-2C89-41E8-8423-479C10EC1714}"/>
              </a:ext>
            </a:extLst>
          </p:cNvPr>
          <p:cNvSpPr/>
          <p:nvPr userDrawn="1"/>
        </p:nvSpPr>
        <p:spPr>
          <a:xfrm>
            <a:off x="0"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1" name="灯片编号占位符 10">
            <a:extLst>
              <a:ext uri="{FF2B5EF4-FFF2-40B4-BE49-F238E27FC236}">
                <a16:creationId xmlns:a16="http://schemas.microsoft.com/office/drawing/2014/main" id="{ABBE92AE-245A-4410-A604-7E23560CA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28AD08-A0B7-479E-99C4-2818EE3CC99D}"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Light"/>
                <a:ea typeface="微软雅黑 Ligh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Light"/>
              <a:ea typeface="微软雅黑 Light"/>
              <a:cs typeface="+mn-cs"/>
            </a:endParaRPr>
          </a:p>
        </p:txBody>
      </p:sp>
      <p:sp>
        <p:nvSpPr>
          <p:cNvPr id="2" name="矩形 1">
            <a:extLst>
              <a:ext uri="{FF2B5EF4-FFF2-40B4-BE49-F238E27FC236}">
                <a16:creationId xmlns:a16="http://schemas.microsoft.com/office/drawing/2014/main" id="{AE92C54E-E389-485F-A8DA-01788097CE73}"/>
              </a:ext>
            </a:extLst>
          </p:cNvPr>
          <p:cNvSpPr/>
          <p:nvPr userDrawn="1"/>
        </p:nvSpPr>
        <p:spPr>
          <a:xfrm>
            <a:off x="-57531000" y="-25717500"/>
            <a:ext cx="541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7" name="矩形 6">
            <a:extLst>
              <a:ext uri="{FF2B5EF4-FFF2-40B4-BE49-F238E27FC236}">
                <a16:creationId xmlns:a16="http://schemas.microsoft.com/office/drawing/2014/main" id="{862257EE-2482-421E-89DD-899903000CF9}"/>
              </a:ext>
            </a:extLst>
          </p:cNvPr>
          <p:cNvSpPr/>
          <p:nvPr userDrawn="1"/>
        </p:nvSpPr>
        <p:spPr>
          <a:xfrm>
            <a:off x="60045600" y="-25184100"/>
            <a:ext cx="541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8" name="矩形 7">
            <a:extLst>
              <a:ext uri="{FF2B5EF4-FFF2-40B4-BE49-F238E27FC236}">
                <a16:creationId xmlns:a16="http://schemas.microsoft.com/office/drawing/2014/main" id="{7477D92F-4D76-4FC4-BF1B-87D51EBA9A0B}"/>
              </a:ext>
            </a:extLst>
          </p:cNvPr>
          <p:cNvSpPr/>
          <p:nvPr userDrawn="1"/>
        </p:nvSpPr>
        <p:spPr>
          <a:xfrm>
            <a:off x="63322200" y="24193500"/>
            <a:ext cx="541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9" name="矩形 8">
            <a:extLst>
              <a:ext uri="{FF2B5EF4-FFF2-40B4-BE49-F238E27FC236}">
                <a16:creationId xmlns:a16="http://schemas.microsoft.com/office/drawing/2014/main" id="{4F951974-5968-4E4E-91C7-FD5EB174E53C}"/>
              </a:ext>
            </a:extLst>
          </p:cNvPr>
          <p:cNvSpPr/>
          <p:nvPr userDrawn="1"/>
        </p:nvSpPr>
        <p:spPr>
          <a:xfrm>
            <a:off x="-56692800" y="24574500"/>
            <a:ext cx="5410200" cy="541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Tree>
    <p:extLst>
      <p:ext uri="{BB962C8B-B14F-4D97-AF65-F5344CB8AC3E}">
        <p14:creationId xmlns:p14="http://schemas.microsoft.com/office/powerpoint/2010/main" val="14074417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248">
          <p15:clr>
            <a:srgbClr val="F26B43"/>
          </p15:clr>
        </p15:guide>
        <p15:guide id="4" orient="horz" pos="296">
          <p15:clr>
            <a:srgbClr val="F26B43"/>
          </p15:clr>
        </p15:guide>
        <p15:guide id="5" orient="horz" pos="4104">
          <p15:clr>
            <a:srgbClr val="F26B43"/>
          </p15:clr>
        </p15:guide>
        <p15:guide id="6" orient="horz" pos="40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3DB5DBE-823D-4171-B708-49B20FC5E8A8}"/>
              </a:ext>
            </a:extLst>
          </p:cNvPr>
          <p:cNvSpPr/>
          <p:nvPr userDrawn="1"/>
        </p:nvSpPr>
        <p:spPr>
          <a:xfrm>
            <a:off x="11996" y="0"/>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a:extLst>
              <a:ext uri="{FF2B5EF4-FFF2-40B4-BE49-F238E27FC236}">
                <a16:creationId xmlns:a16="http://schemas.microsoft.com/office/drawing/2014/main" id="{161A8E25-6EE7-463E-A2A8-9A80028A8242}"/>
              </a:ext>
            </a:extLst>
          </p:cNvPr>
          <p:cNvSpPr/>
          <p:nvPr userDrawn="1"/>
        </p:nvSpPr>
        <p:spPr>
          <a:xfrm>
            <a:off x="626964" y="568470"/>
            <a:ext cx="662361" cy="379656"/>
          </a:xfrm>
          <a:prstGeom prst="rect">
            <a:avLst/>
          </a:prstGeom>
        </p:spPr>
        <p:txBody>
          <a:bodyPr wrap="none">
            <a:spAutoFit/>
          </a:bodyPr>
          <a:lstStyle/>
          <a:p>
            <a:pPr defTabSz="609585"/>
            <a:r>
              <a:rPr lang="zh-CN" altLang="en-US" sz="1800" dirty="0">
                <a:solidFill>
                  <a:schemeClr val="bg1"/>
                </a:solidFill>
                <a:latin typeface="Microsoft YaHei" panose="020B0503020204020204" pitchFamily="34" charset="-122"/>
                <a:ea typeface="Microsoft YaHei" panose="020B0503020204020204" pitchFamily="34" charset="-122"/>
                <a:cs typeface="Segoe UI Light"/>
              </a:rPr>
              <a:t>标注</a:t>
            </a:r>
          </a:p>
        </p:txBody>
      </p:sp>
      <p:sp>
        <p:nvSpPr>
          <p:cNvPr id="9" name="矩形 8">
            <a:extLst>
              <a:ext uri="{FF2B5EF4-FFF2-40B4-BE49-F238E27FC236}">
                <a16:creationId xmlns:a16="http://schemas.microsoft.com/office/drawing/2014/main" id="{4DACA550-9B71-4792-8CE3-955A228DABC2}"/>
              </a:ext>
            </a:extLst>
          </p:cNvPr>
          <p:cNvSpPr/>
          <p:nvPr userDrawn="1"/>
        </p:nvSpPr>
        <p:spPr>
          <a:xfrm>
            <a:off x="2450801" y="595724"/>
            <a:ext cx="1402001" cy="5386475"/>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字体使用 </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行距</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图片出处</a:t>
            </a: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声明</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作者</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p:txBody>
      </p:sp>
      <p:sp>
        <p:nvSpPr>
          <p:cNvPr id="10" name="矩形 9">
            <a:extLst>
              <a:ext uri="{FF2B5EF4-FFF2-40B4-BE49-F238E27FC236}">
                <a16:creationId xmlns:a16="http://schemas.microsoft.com/office/drawing/2014/main" id="{B2AAF2B8-B51B-4990-9D7F-8DCEBE29F34D}"/>
              </a:ext>
            </a:extLst>
          </p:cNvPr>
          <p:cNvSpPr/>
          <p:nvPr userDrawn="1"/>
        </p:nvSpPr>
        <p:spPr>
          <a:xfrm>
            <a:off x="4159510" y="595724"/>
            <a:ext cx="7074345" cy="5666551"/>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英文 </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Arial</a:t>
            </a: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中文 微软雅黑</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        微软雅黑</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light</a:t>
            </a: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正文 </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1.3</a:t>
            </a: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个人摄影，无版权</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本网站所提供的任何信息内容（包括但不限于 </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PPT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模板、</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Word</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文档、</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Excel</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图表、图片素材等）均受</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中华人民共和国著作权法</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信息网络传播权保护条例</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及其他适用的法律法规的保护，未经权利人书面明确授权，信息内容的任何部分</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包括图片或图表</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不得被全部或部分的复制、传播、销售，否则将承担法律责任。</a:t>
            </a: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Microsoft YaHei" panose="020B0503020204020204" pitchFamily="34" charset="-122"/>
                <a:ea typeface="Microsoft YaHei" panose="020B0503020204020204" pitchFamily="34" charset="-122"/>
              </a:rPr>
              <a:t>阿伟（公众号：阿伟还活着）</a:t>
            </a: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Microsoft YaHei" panose="020B0503020204020204" pitchFamily="34" charset="-122"/>
                <a:ea typeface="Microsoft YaHei" panose="020B0503020204020204" pitchFamily="34" charset="-122"/>
              </a:rPr>
              <a:t>个人微信（</a:t>
            </a:r>
            <a:r>
              <a:rPr lang="en-US" altLang="zh-CN" sz="1400" dirty="0">
                <a:solidFill>
                  <a:schemeClr val="bg1"/>
                </a:solidFill>
                <a:latin typeface="Microsoft YaHei" panose="020B0503020204020204" pitchFamily="34" charset="-122"/>
                <a:ea typeface="Microsoft YaHei" panose="020B0503020204020204" pitchFamily="34" charset="-122"/>
              </a:rPr>
              <a:t>whw94920</a:t>
            </a:r>
            <a:r>
              <a:rPr lang="zh-CN" altLang="en-US" sz="1400" dirty="0">
                <a:solidFill>
                  <a:schemeClr val="bg1"/>
                </a:solidFill>
                <a:latin typeface="Microsoft YaHei" panose="020B0503020204020204" pitchFamily="34" charset="-122"/>
                <a:ea typeface="Microsoft YaHei" panose="020B0503020204020204" pitchFamily="34" charset="-122"/>
              </a:rPr>
              <a:t>）</a:t>
            </a:r>
            <a:endParaRPr lang="en-US" altLang="zh-CN" sz="1400" dirty="0">
              <a:solidFill>
                <a:schemeClr val="bg1"/>
              </a:solidFill>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7D5E0AC2-13CD-41DB-9564-ED91A4E34D36}"/>
              </a:ext>
            </a:extLst>
          </p:cNvPr>
          <p:cNvPicPr>
            <a:picLocks noChangeAspect="1"/>
          </p:cNvPicPr>
          <p:nvPr userDrawn="1"/>
        </p:nvPicPr>
        <p:blipFill>
          <a:blip r:embed="rId3"/>
          <a:stretch>
            <a:fillRect/>
          </a:stretch>
        </p:blipFill>
        <p:spPr>
          <a:xfrm>
            <a:off x="10698462" y="83245"/>
            <a:ext cx="1402001" cy="629588"/>
          </a:xfrm>
          <a:prstGeom prst="rect">
            <a:avLst/>
          </a:prstGeom>
        </p:spPr>
      </p:pic>
    </p:spTree>
    <p:extLst>
      <p:ext uri="{BB962C8B-B14F-4D97-AF65-F5344CB8AC3E}">
        <p14:creationId xmlns:p14="http://schemas.microsoft.com/office/powerpoint/2010/main" val="4111061650"/>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slideLayout" Target="../slideLayouts/slideLayout1.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tags" Target="../tags/tag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notesSlide" Target="../notesSlides/notesSlide19.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Layout" Target="../slideLayouts/slideLayout4.xml"/><Relationship Id="rId5" Type="http://schemas.openxmlformats.org/officeDocument/2006/relationships/tags" Target="../tags/tag32.xml"/><Relationship Id="rId4" Type="http://schemas.openxmlformats.org/officeDocument/2006/relationships/tags" Target="../tags/tag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tags" Target="../tags/tag36.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slideLayout" Target="../slideLayouts/slideLayout1.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tags" Target="../tags/tag48.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slideLayout" Target="../slideLayouts/slideLayout8.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tags" Target="../tags/tag60.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28.xml"/><Relationship Id="rId5" Type="http://schemas.openxmlformats.org/officeDocument/2006/relationships/slideLayout" Target="../slideLayouts/slideLayout10.xml"/><Relationship Id="rId4" Type="http://schemas.openxmlformats.org/officeDocument/2006/relationships/tags" Target="../tags/tag6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34.xml"/><Relationship Id="rId5" Type="http://schemas.openxmlformats.org/officeDocument/2006/relationships/slideLayout" Target="../slideLayouts/slideLayout10.xml"/><Relationship Id="rId4" Type="http://schemas.openxmlformats.org/officeDocument/2006/relationships/tags" Target="../tags/tag68.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39.xml"/><Relationship Id="rId5" Type="http://schemas.openxmlformats.org/officeDocument/2006/relationships/slideLayout" Target="../slideLayouts/slideLayout10.xml"/><Relationship Id="rId4" Type="http://schemas.openxmlformats.org/officeDocument/2006/relationships/tags" Target="../tags/tag7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notesSlide" Target="../notesSlides/notesSlide44.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11.xml"/><Relationship Id="rId5" Type="http://schemas.openxmlformats.org/officeDocument/2006/relationships/tags" Target="../tags/tag77.xml"/><Relationship Id="rId4" Type="http://schemas.openxmlformats.org/officeDocument/2006/relationships/tags" Target="../tags/tag76.xml"/></Relationships>
</file>

<file path=ppt/slides/_rels/slide4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notesSlide" Target="../notesSlides/notesSlide45.xml"/><Relationship Id="rId5" Type="http://schemas.openxmlformats.org/officeDocument/2006/relationships/slideLayout" Target="../slideLayouts/slideLayout10.xml"/><Relationship Id="rId4" Type="http://schemas.openxmlformats.org/officeDocument/2006/relationships/tags" Target="../tags/tag81.xml"/></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4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slideLayout" Target="../slideLayouts/slideLayout8.xml"/><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tags" Target="../tags/tag93.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0" Type="http://schemas.openxmlformats.org/officeDocument/2006/relationships/tags" Target="../tags/tag91.xml"/><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9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9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96.xml"/><Relationship Id="rId5" Type="http://schemas.openxmlformats.org/officeDocument/2006/relationships/image" Target="../media/image25.png"/><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97.xml"/><Relationship Id="rId5" Type="http://schemas.openxmlformats.org/officeDocument/2006/relationships/image" Target="../media/image27.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98.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99.xml"/><Relationship Id="rId5" Type="http://schemas.openxmlformats.org/officeDocument/2006/relationships/image" Target="../media/image30.png"/><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10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tags" Target="../tags/tag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矩形 1">
            <a:extLst>
              <a:ext uri="{FF2B5EF4-FFF2-40B4-BE49-F238E27FC236}">
                <a16:creationId xmlns:a16="http://schemas.microsoft.com/office/drawing/2014/main" id="{4C22FF8A-2CCF-468D-9355-AE4DB20EFB60}"/>
              </a:ext>
            </a:extLst>
          </p:cNvPr>
          <p:cNvSpPr>
            <a:spLocks/>
          </p:cNvSpPr>
          <p:nvPr>
            <p:custDataLst>
              <p:tags r:id="rId1"/>
            </p:custDataLst>
          </p:nvPr>
        </p:nvSpPr>
        <p:spPr>
          <a:xfrm>
            <a:off x="0" y="1781629"/>
            <a:ext cx="12192000" cy="3294743"/>
          </a:xfrm>
          <a:prstGeom prst="rect">
            <a:avLst/>
          </a:prstGeom>
          <a:gradFill>
            <a:gsLst>
              <a:gs pos="2400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PA-椭圆 5">
            <a:extLst>
              <a:ext uri="{FF2B5EF4-FFF2-40B4-BE49-F238E27FC236}">
                <a16:creationId xmlns:a16="http://schemas.microsoft.com/office/drawing/2014/main" id="{EA269B1A-F021-4242-9F75-F70E1B0BB3AB}"/>
              </a:ext>
            </a:extLst>
          </p:cNvPr>
          <p:cNvSpPr/>
          <p:nvPr>
            <p:custDataLst>
              <p:tags r:id="rId2"/>
            </p:custDataLst>
          </p:nvPr>
        </p:nvSpPr>
        <p:spPr>
          <a:xfrm>
            <a:off x="666068" y="1539663"/>
            <a:ext cx="3778674" cy="3778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PA-圆角矩形 8">
            <a:extLst>
              <a:ext uri="{FF2B5EF4-FFF2-40B4-BE49-F238E27FC236}">
                <a16:creationId xmlns:a16="http://schemas.microsoft.com/office/drawing/2014/main" id="{87A9B666-3064-4155-BAE0-7234DED81D19}"/>
              </a:ext>
            </a:extLst>
          </p:cNvPr>
          <p:cNvSpPr/>
          <p:nvPr>
            <p:custDataLst>
              <p:tags r:id="rId3"/>
            </p:custDataLst>
          </p:nvPr>
        </p:nvSpPr>
        <p:spPr>
          <a:xfrm>
            <a:off x="5502275" y="4093632"/>
            <a:ext cx="964631" cy="253596"/>
          </a:xfrm>
          <a:prstGeom prst="roundRect">
            <a:avLst>
              <a:gd name="adj" fmla="val 432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PA-圆角矩形 104">
            <a:extLst>
              <a:ext uri="{FF2B5EF4-FFF2-40B4-BE49-F238E27FC236}">
                <a16:creationId xmlns:a16="http://schemas.microsoft.com/office/drawing/2014/main" id="{D4F28A4F-F3AD-4283-AF81-523EB0E586BA}"/>
              </a:ext>
            </a:extLst>
          </p:cNvPr>
          <p:cNvSpPr/>
          <p:nvPr>
            <p:custDataLst>
              <p:tags r:id="rId4"/>
            </p:custDataLst>
          </p:nvPr>
        </p:nvSpPr>
        <p:spPr>
          <a:xfrm>
            <a:off x="6546883" y="4093632"/>
            <a:ext cx="964631" cy="253596"/>
          </a:xfrm>
          <a:prstGeom prst="roundRect">
            <a:avLst>
              <a:gd name="adj" fmla="val 432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2" name="PA-文本框 2" descr="演讲标题">
            <a:extLst>
              <a:ext uri="{FF2B5EF4-FFF2-40B4-BE49-F238E27FC236}">
                <a16:creationId xmlns:a16="http://schemas.microsoft.com/office/drawing/2014/main" id="{FA164E53-C307-4CDD-9D3B-79EEADF40381}"/>
              </a:ext>
            </a:extLst>
          </p:cNvPr>
          <p:cNvSpPr txBox="1"/>
          <p:nvPr>
            <p:custDataLst>
              <p:tags r:id="rId5"/>
            </p:custDataLst>
          </p:nvPr>
        </p:nvSpPr>
        <p:spPr>
          <a:xfrm>
            <a:off x="5403783" y="2487299"/>
            <a:ext cx="7107897" cy="784830"/>
          </a:xfrm>
          <a:prstGeom prst="rect">
            <a:avLst/>
          </a:prstGeom>
          <a:noFill/>
        </p:spPr>
        <p:txBody>
          <a:bodyPr vert="horz" wrap="square" rtlCol="0">
            <a:spAutoFit/>
          </a:bodyPr>
          <a:lstStyle/>
          <a:p>
            <a:pPr lvl="0"/>
            <a:r>
              <a:rPr lang="zh-CN" altLang="en-US" sz="4500" b="1" spc="600" dirty="0">
                <a:gradFill>
                  <a:gsLst>
                    <a:gs pos="0">
                      <a:srgbClr val="FCFEFD"/>
                    </a:gs>
                    <a:gs pos="100000">
                      <a:schemeClr val="bg1">
                        <a:lumMod val="95000"/>
                      </a:schemeClr>
                    </a:gs>
                  </a:gsLst>
                  <a:lin ang="5400000" scaled="0"/>
                </a:gradFill>
                <a:effectLst>
                  <a:outerShdw blurRad="190500" dist="38100" dir="2700000" algn="tl" rotWithShape="0">
                    <a:prstClr val="black">
                      <a:alpha val="20000"/>
                    </a:prstClr>
                  </a:outerShdw>
                </a:effectLst>
                <a:latin typeface="+mj-ea"/>
                <a:ea typeface="+mj-ea"/>
                <a:cs typeface="+mn-ea"/>
              </a:rPr>
              <a:t>超实用简约通用模板</a:t>
            </a:r>
          </a:p>
        </p:txBody>
      </p:sp>
      <p:sp>
        <p:nvSpPr>
          <p:cNvPr id="43" name="PA-文本框 3">
            <a:extLst>
              <a:ext uri="{FF2B5EF4-FFF2-40B4-BE49-F238E27FC236}">
                <a16:creationId xmlns:a16="http://schemas.microsoft.com/office/drawing/2014/main" id="{B153E189-C122-4C09-A981-07F074EE9C1D}"/>
              </a:ext>
            </a:extLst>
          </p:cNvPr>
          <p:cNvSpPr txBox="1"/>
          <p:nvPr>
            <p:custDataLst>
              <p:tags r:id="rId6"/>
            </p:custDataLst>
          </p:nvPr>
        </p:nvSpPr>
        <p:spPr>
          <a:xfrm>
            <a:off x="5407536" y="3227785"/>
            <a:ext cx="6985551" cy="369332"/>
          </a:xfrm>
          <a:prstGeom prst="rect">
            <a:avLst/>
          </a:prstGeom>
          <a:noFill/>
        </p:spPr>
        <p:txBody>
          <a:bodyPr wrap="square" rtlCol="0">
            <a:spAutoFit/>
          </a:bodyPr>
          <a:lstStyle/>
          <a:p>
            <a:pPr lvl="0"/>
            <a:r>
              <a:rPr lang="en-US" altLang="zh-CN" spc="250" dirty="0">
                <a:solidFill>
                  <a:prstClr val="white"/>
                </a:solidFill>
                <a:ea typeface="微软雅黑" panose="020B0503020204020204" pitchFamily="34" charset="-122"/>
              </a:rPr>
              <a:t>CHAOSHIYONG JIANYUE TONGYONG MUBAN</a:t>
            </a:r>
          </a:p>
        </p:txBody>
      </p:sp>
      <p:grpSp>
        <p:nvGrpSpPr>
          <p:cNvPr id="2" name="组合 1">
            <a:extLst>
              <a:ext uri="{FF2B5EF4-FFF2-40B4-BE49-F238E27FC236}">
                <a16:creationId xmlns:a16="http://schemas.microsoft.com/office/drawing/2014/main" id="{0F445D37-A446-47A6-8A0F-6DC93398E5D0}"/>
              </a:ext>
            </a:extLst>
          </p:cNvPr>
          <p:cNvGrpSpPr/>
          <p:nvPr/>
        </p:nvGrpSpPr>
        <p:grpSpPr>
          <a:xfrm>
            <a:off x="5470819" y="3660743"/>
            <a:ext cx="2074568" cy="338554"/>
            <a:chOff x="5470819" y="3521008"/>
            <a:chExt cx="2074568" cy="338554"/>
          </a:xfrm>
        </p:grpSpPr>
        <p:sp>
          <p:nvSpPr>
            <p:cNvPr id="38" name="PA-矩形 11">
              <a:extLst>
                <a:ext uri="{FF2B5EF4-FFF2-40B4-BE49-F238E27FC236}">
                  <a16:creationId xmlns:a16="http://schemas.microsoft.com/office/drawing/2014/main" id="{9B9EADBB-5561-4260-BFB3-F562DAC73682}"/>
                </a:ext>
              </a:extLst>
            </p:cNvPr>
            <p:cNvSpPr/>
            <p:nvPr>
              <p:custDataLst>
                <p:tags r:id="rId10"/>
              </p:custDataLst>
            </p:nvPr>
          </p:nvSpPr>
          <p:spPr>
            <a:xfrm>
              <a:off x="5502275" y="3521008"/>
              <a:ext cx="2043112"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0" name="PA-文本框 6">
              <a:extLst>
                <a:ext uri="{FF2B5EF4-FFF2-40B4-BE49-F238E27FC236}">
                  <a16:creationId xmlns:a16="http://schemas.microsoft.com/office/drawing/2014/main" id="{F5DAAC30-C1AB-4E92-8774-ED3E81BFD338}"/>
                </a:ext>
              </a:extLst>
            </p:cNvPr>
            <p:cNvSpPr txBox="1"/>
            <p:nvPr>
              <p:custDataLst>
                <p:tags r:id="rId11"/>
              </p:custDataLst>
            </p:nvPr>
          </p:nvSpPr>
          <p:spPr>
            <a:xfrm>
              <a:off x="5470819" y="3533138"/>
              <a:ext cx="19662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30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sp>
          <p:nvSpPr>
            <p:cNvPr id="44" name="PA-文本框 10" descr="公司名称">
              <a:extLst>
                <a:ext uri="{FF2B5EF4-FFF2-40B4-BE49-F238E27FC236}">
                  <a16:creationId xmlns:a16="http://schemas.microsoft.com/office/drawing/2014/main" id="{A68B974E-1E55-495C-8B90-233DC266FAC8}"/>
                </a:ext>
              </a:extLst>
            </p:cNvPr>
            <p:cNvSpPr txBox="1"/>
            <p:nvPr>
              <p:custDataLst>
                <p:tags r:id="rId12"/>
              </p:custDataLst>
            </p:nvPr>
          </p:nvSpPr>
          <p:spPr>
            <a:xfrm>
              <a:off x="5519212" y="3537899"/>
              <a:ext cx="2009239" cy="307777"/>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300" normalizeH="0" baseline="0" noProof="0" dirty="0">
                  <a:ln>
                    <a:noFill/>
                  </a:ln>
                  <a:solidFill>
                    <a:schemeClr val="accent2"/>
                  </a:solidFill>
                  <a:effectLst/>
                  <a:uLnTx/>
                  <a:uFillTx/>
                  <a:latin typeface="+mn-ea"/>
                  <a:cs typeface="+mn-cs"/>
                </a:rPr>
                <a:t>工作总结汇报</a:t>
              </a:r>
            </a:p>
          </p:txBody>
        </p:sp>
      </p:grpSp>
      <p:sp>
        <p:nvSpPr>
          <p:cNvPr id="45" name="PA-文本框 13" descr="演讲人">
            <a:extLst>
              <a:ext uri="{FF2B5EF4-FFF2-40B4-BE49-F238E27FC236}">
                <a16:creationId xmlns:a16="http://schemas.microsoft.com/office/drawing/2014/main" id="{C37AC8E6-DD8B-41A2-A8E3-4B15F2947358}"/>
              </a:ext>
            </a:extLst>
          </p:cNvPr>
          <p:cNvSpPr txBox="1"/>
          <p:nvPr>
            <p:custDataLst>
              <p:tags r:id="rId7"/>
            </p:custDataLst>
          </p:nvPr>
        </p:nvSpPr>
        <p:spPr>
          <a:xfrm>
            <a:off x="5298347" y="4062923"/>
            <a:ext cx="141827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accent2"/>
                </a:solidFill>
                <a:latin typeface="+mn-ea"/>
              </a:rPr>
              <a:t>Microsoft</a:t>
            </a:r>
          </a:p>
        </p:txBody>
      </p:sp>
      <p:sp>
        <p:nvSpPr>
          <p:cNvPr id="46" name="PA-文本框 14" descr="演讲时间">
            <a:extLst>
              <a:ext uri="{FF2B5EF4-FFF2-40B4-BE49-F238E27FC236}">
                <a16:creationId xmlns:a16="http://schemas.microsoft.com/office/drawing/2014/main" id="{3650B51A-1D8A-4472-8DD2-228E5A61B5BD}"/>
              </a:ext>
            </a:extLst>
          </p:cNvPr>
          <p:cNvSpPr txBox="1"/>
          <p:nvPr>
            <p:custDataLst>
              <p:tags r:id="rId8"/>
            </p:custDataLst>
          </p:nvPr>
        </p:nvSpPr>
        <p:spPr>
          <a:xfrm>
            <a:off x="6511578" y="4080129"/>
            <a:ext cx="1044608" cy="27699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20XX/06/23</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48" name="PA-直接连接符 13">
            <a:extLst>
              <a:ext uri="{FF2B5EF4-FFF2-40B4-BE49-F238E27FC236}">
                <a16:creationId xmlns:a16="http://schemas.microsoft.com/office/drawing/2014/main" id="{8FDF4497-1DC6-44A7-9119-1765CF24D9D9}"/>
              </a:ext>
            </a:extLst>
          </p:cNvPr>
          <p:cNvCxnSpPr>
            <a:cxnSpLocks/>
          </p:cNvCxnSpPr>
          <p:nvPr>
            <p:custDataLst>
              <p:tags r:id="rId9"/>
            </p:custDataLst>
          </p:nvPr>
        </p:nvCxnSpPr>
        <p:spPr>
          <a:xfrm>
            <a:off x="4948834" y="2629420"/>
            <a:ext cx="0" cy="1678443"/>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椭圆 2">
            <a:extLst>
              <a:ext uri="{FF2B5EF4-FFF2-40B4-BE49-F238E27FC236}">
                <a16:creationId xmlns:a16="http://schemas.microsoft.com/office/drawing/2014/main" id="{540AB1D9-784B-489B-AE6C-9B15954A404C}"/>
              </a:ext>
            </a:extLst>
          </p:cNvPr>
          <p:cNvSpPr/>
          <p:nvPr/>
        </p:nvSpPr>
        <p:spPr>
          <a:xfrm>
            <a:off x="827897" y="1709421"/>
            <a:ext cx="3429210" cy="3429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Group 4">
            <a:extLst>
              <a:ext uri="{FF2B5EF4-FFF2-40B4-BE49-F238E27FC236}">
                <a16:creationId xmlns:a16="http://schemas.microsoft.com/office/drawing/2014/main" id="{663E3FA0-9FB7-4CFD-853B-533BF0D1DAD5}"/>
              </a:ext>
            </a:extLst>
          </p:cNvPr>
          <p:cNvGrpSpPr>
            <a:grpSpLocks noChangeAspect="1"/>
          </p:cNvGrpSpPr>
          <p:nvPr/>
        </p:nvGrpSpPr>
        <p:grpSpPr bwMode="auto">
          <a:xfrm>
            <a:off x="1733619" y="2017751"/>
            <a:ext cx="1687971" cy="2812550"/>
            <a:chOff x="1242" y="1555"/>
            <a:chExt cx="767" cy="1278"/>
          </a:xfrm>
          <a:solidFill>
            <a:schemeClr val="bg1"/>
          </a:solidFill>
        </p:grpSpPr>
        <p:sp>
          <p:nvSpPr>
            <p:cNvPr id="6" name="Freeform 5">
              <a:extLst>
                <a:ext uri="{FF2B5EF4-FFF2-40B4-BE49-F238E27FC236}">
                  <a16:creationId xmlns:a16="http://schemas.microsoft.com/office/drawing/2014/main" id="{03492852-8788-49E7-86DB-FD7DDD2D686C}"/>
                </a:ext>
              </a:extLst>
            </p:cNvPr>
            <p:cNvSpPr>
              <a:spLocks/>
            </p:cNvSpPr>
            <p:nvPr/>
          </p:nvSpPr>
          <p:spPr bwMode="auto">
            <a:xfrm>
              <a:off x="1291" y="1808"/>
              <a:ext cx="718" cy="1025"/>
            </a:xfrm>
            <a:custGeom>
              <a:avLst/>
              <a:gdLst>
                <a:gd name="T0" fmla="*/ 183 w 187"/>
                <a:gd name="T1" fmla="*/ 111 h 267"/>
                <a:gd name="T2" fmla="*/ 183 w 187"/>
                <a:gd name="T3" fmla="*/ 111 h 267"/>
                <a:gd name="T4" fmla="*/ 173 w 187"/>
                <a:gd name="T5" fmla="*/ 107 h 267"/>
                <a:gd name="T6" fmla="*/ 118 w 187"/>
                <a:gd name="T7" fmla="*/ 107 h 267"/>
                <a:gd name="T8" fmla="*/ 80 w 187"/>
                <a:gd name="T9" fmla="*/ 107 h 267"/>
                <a:gd name="T10" fmla="*/ 80 w 187"/>
                <a:gd name="T11" fmla="*/ 92 h 267"/>
                <a:gd name="T12" fmla="*/ 80 w 187"/>
                <a:gd name="T13" fmla="*/ 64 h 267"/>
                <a:gd name="T14" fmla="*/ 80 w 187"/>
                <a:gd name="T15" fmla="*/ 13 h 267"/>
                <a:gd name="T16" fmla="*/ 76 w 187"/>
                <a:gd name="T17" fmla="*/ 4 h 267"/>
                <a:gd name="T18" fmla="*/ 67 w 187"/>
                <a:gd name="T19" fmla="*/ 0 h 267"/>
                <a:gd name="T20" fmla="*/ 57 w 187"/>
                <a:gd name="T21" fmla="*/ 4 h 267"/>
                <a:gd name="T22" fmla="*/ 53 w 187"/>
                <a:gd name="T23" fmla="*/ 13 h 267"/>
                <a:gd name="T24" fmla="*/ 53 w 187"/>
                <a:gd name="T25" fmla="*/ 64 h 267"/>
                <a:gd name="T26" fmla="*/ 53 w 187"/>
                <a:gd name="T27" fmla="*/ 92 h 267"/>
                <a:gd name="T28" fmla="*/ 53 w 187"/>
                <a:gd name="T29" fmla="*/ 119 h 267"/>
                <a:gd name="T30" fmla="*/ 53 w 187"/>
                <a:gd name="T31" fmla="*/ 173 h 267"/>
                <a:gd name="T32" fmla="*/ 50 w 187"/>
                <a:gd name="T33" fmla="*/ 183 h 267"/>
                <a:gd name="T34" fmla="*/ 40 w 187"/>
                <a:gd name="T35" fmla="*/ 187 h 267"/>
                <a:gd name="T36" fmla="*/ 31 w 187"/>
                <a:gd name="T37" fmla="*/ 183 h 267"/>
                <a:gd name="T38" fmla="*/ 27 w 187"/>
                <a:gd name="T39" fmla="*/ 173 h 267"/>
                <a:gd name="T40" fmla="*/ 27 w 187"/>
                <a:gd name="T41" fmla="*/ 112 h 267"/>
                <a:gd name="T42" fmla="*/ 27 w 187"/>
                <a:gd name="T43" fmla="*/ 107 h 267"/>
                <a:gd name="T44" fmla="*/ 18 w 187"/>
                <a:gd name="T45" fmla="*/ 108 h 267"/>
                <a:gd name="T46" fmla="*/ 16 w 187"/>
                <a:gd name="T47" fmla="*/ 109 h 267"/>
                <a:gd name="T48" fmla="*/ 8 w 187"/>
                <a:gd name="T49" fmla="*/ 115 h 267"/>
                <a:gd name="T50" fmla="*/ 2 w 187"/>
                <a:gd name="T51" fmla="*/ 123 h 267"/>
                <a:gd name="T52" fmla="*/ 0 w 187"/>
                <a:gd name="T53" fmla="*/ 133 h 267"/>
                <a:gd name="T54" fmla="*/ 0 w 187"/>
                <a:gd name="T55" fmla="*/ 173 h 267"/>
                <a:gd name="T56" fmla="*/ 8 w 187"/>
                <a:gd name="T57" fmla="*/ 210 h 267"/>
                <a:gd name="T58" fmla="*/ 28 w 187"/>
                <a:gd name="T59" fmla="*/ 239 h 267"/>
                <a:gd name="T60" fmla="*/ 57 w 187"/>
                <a:gd name="T61" fmla="*/ 259 h 267"/>
                <a:gd name="T62" fmla="*/ 93 w 187"/>
                <a:gd name="T63" fmla="*/ 267 h 267"/>
                <a:gd name="T64" fmla="*/ 130 w 187"/>
                <a:gd name="T65" fmla="*/ 259 h 267"/>
                <a:gd name="T66" fmla="*/ 159 w 187"/>
                <a:gd name="T67" fmla="*/ 239 h 267"/>
                <a:gd name="T68" fmla="*/ 179 w 187"/>
                <a:gd name="T69" fmla="*/ 210 h 267"/>
                <a:gd name="T70" fmla="*/ 187 w 187"/>
                <a:gd name="T71" fmla="*/ 173 h 267"/>
                <a:gd name="T72" fmla="*/ 187 w 187"/>
                <a:gd name="T73" fmla="*/ 120 h 267"/>
                <a:gd name="T74" fmla="*/ 183 w 187"/>
                <a:gd name="T75" fmla="*/ 11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7">
                  <a:moveTo>
                    <a:pt x="183" y="111"/>
                  </a:moveTo>
                  <a:lnTo>
                    <a:pt x="183" y="111"/>
                  </a:lnTo>
                  <a:cubicBezTo>
                    <a:pt x="180" y="108"/>
                    <a:pt x="177" y="107"/>
                    <a:pt x="173" y="107"/>
                  </a:cubicBezTo>
                  <a:lnTo>
                    <a:pt x="118" y="107"/>
                  </a:lnTo>
                  <a:lnTo>
                    <a:pt x="80" y="107"/>
                  </a:lnTo>
                  <a:lnTo>
                    <a:pt x="80" y="92"/>
                  </a:lnTo>
                  <a:lnTo>
                    <a:pt x="80" y="64"/>
                  </a:lnTo>
                  <a:lnTo>
                    <a:pt x="80" y="13"/>
                  </a:lnTo>
                  <a:cubicBezTo>
                    <a:pt x="80" y="10"/>
                    <a:pt x="79" y="7"/>
                    <a:pt x="76" y="4"/>
                  </a:cubicBezTo>
                  <a:cubicBezTo>
                    <a:pt x="74" y="1"/>
                    <a:pt x="70" y="0"/>
                    <a:pt x="67" y="0"/>
                  </a:cubicBezTo>
                  <a:cubicBezTo>
                    <a:pt x="63" y="0"/>
                    <a:pt x="60" y="1"/>
                    <a:pt x="57" y="4"/>
                  </a:cubicBezTo>
                  <a:cubicBezTo>
                    <a:pt x="55" y="7"/>
                    <a:pt x="53" y="10"/>
                    <a:pt x="53" y="13"/>
                  </a:cubicBezTo>
                  <a:lnTo>
                    <a:pt x="53" y="64"/>
                  </a:lnTo>
                  <a:lnTo>
                    <a:pt x="53" y="92"/>
                  </a:lnTo>
                  <a:lnTo>
                    <a:pt x="53" y="119"/>
                  </a:lnTo>
                  <a:lnTo>
                    <a:pt x="53" y="173"/>
                  </a:lnTo>
                  <a:cubicBezTo>
                    <a:pt x="53" y="177"/>
                    <a:pt x="52" y="180"/>
                    <a:pt x="50" y="183"/>
                  </a:cubicBezTo>
                  <a:cubicBezTo>
                    <a:pt x="47" y="185"/>
                    <a:pt x="44" y="187"/>
                    <a:pt x="40" y="187"/>
                  </a:cubicBezTo>
                  <a:cubicBezTo>
                    <a:pt x="37" y="187"/>
                    <a:pt x="33" y="185"/>
                    <a:pt x="31" y="183"/>
                  </a:cubicBezTo>
                  <a:cubicBezTo>
                    <a:pt x="28" y="180"/>
                    <a:pt x="27" y="177"/>
                    <a:pt x="27" y="173"/>
                  </a:cubicBezTo>
                  <a:lnTo>
                    <a:pt x="27" y="112"/>
                  </a:lnTo>
                  <a:lnTo>
                    <a:pt x="27" y="107"/>
                  </a:lnTo>
                  <a:cubicBezTo>
                    <a:pt x="24" y="107"/>
                    <a:pt x="21" y="107"/>
                    <a:pt x="18" y="108"/>
                  </a:cubicBezTo>
                  <a:cubicBezTo>
                    <a:pt x="18" y="108"/>
                    <a:pt x="17" y="109"/>
                    <a:pt x="16" y="109"/>
                  </a:cubicBezTo>
                  <a:cubicBezTo>
                    <a:pt x="13" y="110"/>
                    <a:pt x="10" y="112"/>
                    <a:pt x="8" y="115"/>
                  </a:cubicBezTo>
                  <a:cubicBezTo>
                    <a:pt x="6" y="117"/>
                    <a:pt x="4" y="120"/>
                    <a:pt x="2" y="123"/>
                  </a:cubicBezTo>
                  <a:cubicBezTo>
                    <a:pt x="1" y="126"/>
                    <a:pt x="0" y="130"/>
                    <a:pt x="0" y="133"/>
                  </a:cubicBezTo>
                  <a:lnTo>
                    <a:pt x="0" y="173"/>
                  </a:lnTo>
                  <a:cubicBezTo>
                    <a:pt x="0" y="186"/>
                    <a:pt x="3" y="198"/>
                    <a:pt x="8" y="210"/>
                  </a:cubicBezTo>
                  <a:cubicBezTo>
                    <a:pt x="12" y="221"/>
                    <a:pt x="19" y="231"/>
                    <a:pt x="28" y="239"/>
                  </a:cubicBezTo>
                  <a:cubicBezTo>
                    <a:pt x="36" y="248"/>
                    <a:pt x="46" y="254"/>
                    <a:pt x="57" y="259"/>
                  </a:cubicBezTo>
                  <a:cubicBezTo>
                    <a:pt x="68" y="264"/>
                    <a:pt x="81" y="267"/>
                    <a:pt x="93" y="267"/>
                  </a:cubicBezTo>
                  <a:cubicBezTo>
                    <a:pt x="106" y="267"/>
                    <a:pt x="119"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6" y="113"/>
                    <a:pt x="183"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 name="Freeform 6">
              <a:extLst>
                <a:ext uri="{FF2B5EF4-FFF2-40B4-BE49-F238E27FC236}">
                  <a16:creationId xmlns:a16="http://schemas.microsoft.com/office/drawing/2014/main" id="{0A633C5F-A599-4D19-A915-D2DE10480BA8}"/>
                </a:ext>
              </a:extLst>
            </p:cNvPr>
            <p:cNvSpPr>
              <a:spLocks/>
            </p:cNvSpPr>
            <p:nvPr/>
          </p:nvSpPr>
          <p:spPr bwMode="auto">
            <a:xfrm>
              <a:off x="1242" y="1555"/>
              <a:ext cx="613" cy="560"/>
            </a:xfrm>
            <a:custGeom>
              <a:avLst/>
              <a:gdLst>
                <a:gd name="T0" fmla="*/ 36 w 160"/>
                <a:gd name="T1" fmla="*/ 146 h 146"/>
                <a:gd name="T2" fmla="*/ 36 w 160"/>
                <a:gd name="T3" fmla="*/ 146 h 146"/>
                <a:gd name="T4" fmla="*/ 40 w 160"/>
                <a:gd name="T5" fmla="*/ 146 h 146"/>
                <a:gd name="T6" fmla="*/ 40 w 160"/>
                <a:gd name="T7" fmla="*/ 113 h 146"/>
                <a:gd name="T8" fmla="*/ 27 w 160"/>
                <a:gd name="T9" fmla="*/ 79 h 146"/>
                <a:gd name="T10" fmla="*/ 80 w 160"/>
                <a:gd name="T11" fmla="*/ 27 h 146"/>
                <a:gd name="T12" fmla="*/ 132 w 160"/>
                <a:gd name="T13" fmla="*/ 79 h 146"/>
                <a:gd name="T14" fmla="*/ 120 w 160"/>
                <a:gd name="T15" fmla="*/ 113 h 146"/>
                <a:gd name="T16" fmla="*/ 120 w 160"/>
                <a:gd name="T17" fmla="*/ 146 h 146"/>
                <a:gd name="T18" fmla="*/ 124 w 160"/>
                <a:gd name="T19" fmla="*/ 146 h 146"/>
                <a:gd name="T20" fmla="*/ 160 w 160"/>
                <a:gd name="T21" fmla="*/ 79 h 146"/>
                <a:gd name="T22" fmla="*/ 80 w 160"/>
                <a:gd name="T23" fmla="*/ 0 h 146"/>
                <a:gd name="T24" fmla="*/ 0 w 160"/>
                <a:gd name="T25" fmla="*/ 79 h 146"/>
                <a:gd name="T26" fmla="*/ 36 w 160"/>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46">
                  <a:moveTo>
                    <a:pt x="36" y="146"/>
                  </a:moveTo>
                  <a:lnTo>
                    <a:pt x="36" y="146"/>
                  </a:lnTo>
                  <a:cubicBezTo>
                    <a:pt x="37" y="146"/>
                    <a:pt x="39" y="146"/>
                    <a:pt x="40" y="146"/>
                  </a:cubicBezTo>
                  <a:lnTo>
                    <a:pt x="40" y="113"/>
                  </a:lnTo>
                  <a:cubicBezTo>
                    <a:pt x="32" y="104"/>
                    <a:pt x="27" y="92"/>
                    <a:pt x="27" y="79"/>
                  </a:cubicBezTo>
                  <a:cubicBezTo>
                    <a:pt x="27" y="50"/>
                    <a:pt x="51" y="27"/>
                    <a:pt x="80" y="27"/>
                  </a:cubicBezTo>
                  <a:cubicBezTo>
                    <a:pt x="109" y="27"/>
                    <a:pt x="132" y="50"/>
                    <a:pt x="132" y="79"/>
                  </a:cubicBezTo>
                  <a:cubicBezTo>
                    <a:pt x="132" y="92"/>
                    <a:pt x="128" y="104"/>
                    <a:pt x="120" y="113"/>
                  </a:cubicBezTo>
                  <a:lnTo>
                    <a:pt x="120" y="146"/>
                  </a:lnTo>
                  <a:lnTo>
                    <a:pt x="124" y="146"/>
                  </a:lnTo>
                  <a:cubicBezTo>
                    <a:pt x="145" y="132"/>
                    <a:pt x="160" y="107"/>
                    <a:pt x="160" y="79"/>
                  </a:cubicBezTo>
                  <a:cubicBezTo>
                    <a:pt x="160" y="35"/>
                    <a:pt x="124" y="0"/>
                    <a:pt x="80" y="0"/>
                  </a:cubicBezTo>
                  <a:cubicBezTo>
                    <a:pt x="36" y="0"/>
                    <a:pt x="0" y="35"/>
                    <a:pt x="0" y="79"/>
                  </a:cubicBezTo>
                  <a:cubicBezTo>
                    <a:pt x="0" y="108"/>
                    <a:pt x="14" y="132"/>
                    <a:pt x="36"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53321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latin typeface="+mj-ea"/>
                <a:cs typeface="+mn-ea"/>
                <a:sym typeface="+mn-lt"/>
              </a:rPr>
              <a:t>工作进度</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 name="矩形: 圆角 3">
            <a:extLst>
              <a:ext uri="{FF2B5EF4-FFF2-40B4-BE49-F238E27FC236}">
                <a16:creationId xmlns:a16="http://schemas.microsoft.com/office/drawing/2014/main" id="{D020A5FF-FDAC-4E8D-BFB5-235CB6C5EC9D}"/>
              </a:ext>
            </a:extLst>
          </p:cNvPr>
          <p:cNvSpPr/>
          <p:nvPr/>
        </p:nvSpPr>
        <p:spPr>
          <a:xfrm>
            <a:off x="1822651" y="2778882"/>
            <a:ext cx="4710896" cy="2662177"/>
          </a:xfrm>
          <a:prstGeom prst="roundRect">
            <a:avLst>
              <a:gd name="adj" fmla="val 4928"/>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矩形: 圆角 4">
            <a:extLst>
              <a:ext uri="{FF2B5EF4-FFF2-40B4-BE49-F238E27FC236}">
                <a16:creationId xmlns:a16="http://schemas.microsoft.com/office/drawing/2014/main" id="{49CB372B-E3F9-4CF1-A6C3-C632F749E727}"/>
              </a:ext>
            </a:extLst>
          </p:cNvPr>
          <p:cNvSpPr>
            <a:spLocks noChangeAspect="1"/>
          </p:cNvSpPr>
          <p:nvPr/>
        </p:nvSpPr>
        <p:spPr>
          <a:xfrm>
            <a:off x="893133" y="1668680"/>
            <a:ext cx="5236650" cy="3335590"/>
          </a:xfrm>
          <a:prstGeom prst="roundRect">
            <a:avLst>
              <a:gd name="adj" fmla="val 3134"/>
            </a:avLst>
          </a:prstGeom>
          <a:blipFill dpi="0" rotWithShape="1">
            <a:blip r:embed="rId3">
              <a:duotone>
                <a:schemeClr val="accent1">
                  <a:shade val="45000"/>
                  <a:satMod val="135000"/>
                </a:schemeClr>
                <a:prstClr val="white"/>
              </a:duotone>
            </a:blip>
            <a:srcRect/>
            <a:stretch>
              <a:fillRect t="1" b="-17664"/>
            </a:stretch>
          </a:blipFill>
          <a:ln w="12700" cap="flat" cmpd="sng" algn="ctr">
            <a:noFill/>
            <a:prstDash val="solid"/>
            <a:miter lim="800000"/>
          </a:ln>
          <a:effectLst>
            <a:outerShdw blurRad="381000" sx="102000" sy="102000" algn="ctr" rotWithShape="0">
              <a:schemeClr val="tx1">
                <a:lumMod val="90000"/>
                <a:lumOff val="10000"/>
                <a:alpha val="12000"/>
              </a:scheme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7" name="组合 6">
            <a:extLst>
              <a:ext uri="{FF2B5EF4-FFF2-40B4-BE49-F238E27FC236}">
                <a16:creationId xmlns:a16="http://schemas.microsoft.com/office/drawing/2014/main" id="{28630D4B-008E-4B1D-92DA-28C06EF5ACA2}"/>
              </a:ext>
            </a:extLst>
          </p:cNvPr>
          <p:cNvGrpSpPr/>
          <p:nvPr/>
        </p:nvGrpSpPr>
        <p:grpSpPr>
          <a:xfrm>
            <a:off x="7447825" y="1612008"/>
            <a:ext cx="1973892" cy="522598"/>
            <a:chOff x="1670416" y="1991248"/>
            <a:chExt cx="1973892" cy="522598"/>
          </a:xfrm>
        </p:grpSpPr>
        <p:sp>
          <p:nvSpPr>
            <p:cNvPr id="8" name="leaf_70892">
              <a:extLst>
                <a:ext uri="{FF2B5EF4-FFF2-40B4-BE49-F238E27FC236}">
                  <a16:creationId xmlns:a16="http://schemas.microsoft.com/office/drawing/2014/main" id="{2876235B-83DF-4EC7-B8E0-DD912A23E83C}"/>
                </a:ext>
              </a:extLst>
            </p:cNvPr>
            <p:cNvSpPr>
              <a:spLocks noChangeAspect="1"/>
            </p:cNvSpPr>
            <p:nvPr/>
          </p:nvSpPr>
          <p:spPr bwMode="auto">
            <a:xfrm rot="7200000">
              <a:off x="1645008" y="2016656"/>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9" name="文本框 8">
              <a:extLst>
                <a:ext uri="{FF2B5EF4-FFF2-40B4-BE49-F238E27FC236}">
                  <a16:creationId xmlns:a16="http://schemas.microsoft.com/office/drawing/2014/main" id="{355BFE80-635F-4BC7-A72C-E681AACA8572}"/>
                </a:ext>
              </a:extLst>
            </p:cNvPr>
            <p:cNvSpPr txBox="1"/>
            <p:nvPr/>
          </p:nvSpPr>
          <p:spPr>
            <a:xfrm>
              <a:off x="1855698" y="2147271"/>
              <a:ext cx="1788610" cy="366575"/>
            </a:xfrm>
            <a:prstGeom prst="rect">
              <a:avLst/>
            </a:prstGeom>
            <a:noFill/>
          </p:spPr>
          <p:txBody>
            <a:bodyPr wrap="square" lIns="0" tIns="0" bIns="0" rtlCol="0" anchor="t">
              <a:spAutoFit/>
            </a:bodyPr>
            <a:lstStyle/>
            <a:p>
              <a:pPr>
                <a:lnSpc>
                  <a:spcPct val="150000"/>
                </a:lnSpc>
              </a:pPr>
              <a:r>
                <a:rPr lang="zh-CN" altLang="en-US" b="1" dirty="0">
                  <a:solidFill>
                    <a:schemeClr val="accent1"/>
                  </a:solidFill>
                  <a:latin typeface="+mj-ea"/>
                  <a:ea typeface="+mj-ea"/>
                </a:rPr>
                <a:t>加强领导</a:t>
              </a:r>
            </a:p>
          </p:txBody>
        </p:sp>
      </p:grpSp>
      <p:cxnSp>
        <p:nvCxnSpPr>
          <p:cNvPr id="10" name="直接连接符 9">
            <a:extLst>
              <a:ext uri="{FF2B5EF4-FFF2-40B4-BE49-F238E27FC236}">
                <a16:creationId xmlns:a16="http://schemas.microsoft.com/office/drawing/2014/main" id="{2664C0AD-90DC-485F-A578-0E7C29AB2E24}"/>
              </a:ext>
            </a:extLst>
          </p:cNvPr>
          <p:cNvCxnSpPr>
            <a:cxnSpLocks/>
          </p:cNvCxnSpPr>
          <p:nvPr/>
        </p:nvCxnSpPr>
        <p:spPr>
          <a:xfrm>
            <a:off x="7633107" y="2350357"/>
            <a:ext cx="489763" cy="0"/>
          </a:xfrm>
          <a:prstGeom prst="line">
            <a:avLst/>
          </a:prstGeom>
          <a:ln w="38100" cap="rnd">
            <a:gradFill>
              <a:gsLst>
                <a:gs pos="0">
                  <a:schemeClr val="accent1"/>
                </a:gs>
                <a:gs pos="100000">
                  <a:schemeClr val="accent1">
                    <a:lumMod val="60000"/>
                    <a:lumOff val="4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0D4389D8-3BF2-4070-BA3A-D5B8BFF83ABC}"/>
              </a:ext>
            </a:extLst>
          </p:cNvPr>
          <p:cNvSpPr txBox="1"/>
          <p:nvPr/>
        </p:nvSpPr>
        <p:spPr>
          <a:xfrm>
            <a:off x="7648347" y="2621060"/>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t>我站在今年年初在公路保洁保畅活动开展初成立了保洁保畅领导小组，实施分包责任制，站长为总负责人负责保洁保畅活动的顺利开展和督促分包</a:t>
            </a:r>
          </a:p>
        </p:txBody>
      </p:sp>
      <p:sp>
        <p:nvSpPr>
          <p:cNvPr id="15" name="文本框 14">
            <a:extLst>
              <a:ext uri="{FF2B5EF4-FFF2-40B4-BE49-F238E27FC236}">
                <a16:creationId xmlns:a16="http://schemas.microsoft.com/office/drawing/2014/main" id="{87A882EF-33DF-4EB9-A968-F2392B5D2392}"/>
              </a:ext>
            </a:extLst>
          </p:cNvPr>
          <p:cNvSpPr txBox="1"/>
          <p:nvPr/>
        </p:nvSpPr>
        <p:spPr>
          <a:xfrm>
            <a:off x="7648347" y="4060717"/>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t>四名副站长对我站所辖的国省干线公路分段管理，负责该责任段的日常路面保洁和垃圾的及时清理以确保道路的安全畅通、整洁。</a:t>
            </a:r>
          </a:p>
        </p:txBody>
      </p:sp>
    </p:spTree>
    <p:extLst>
      <p:ext uri="{BB962C8B-B14F-4D97-AF65-F5344CB8AC3E}">
        <p14:creationId xmlns:p14="http://schemas.microsoft.com/office/powerpoint/2010/main" val="2946756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latin typeface="+mj-ea"/>
                <a:cs typeface="+mn-ea"/>
                <a:sym typeface="+mn-lt"/>
              </a:rPr>
              <a:t>工作进度</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12" name="椭圆 11">
            <a:extLst>
              <a:ext uri="{FF2B5EF4-FFF2-40B4-BE49-F238E27FC236}">
                <a16:creationId xmlns:a16="http://schemas.microsoft.com/office/drawing/2014/main" id="{B61B4D66-9A45-4CCC-B59D-4A2CF7F24FBF}"/>
              </a:ext>
            </a:extLst>
          </p:cNvPr>
          <p:cNvSpPr/>
          <p:nvPr/>
        </p:nvSpPr>
        <p:spPr>
          <a:xfrm>
            <a:off x="6646279" y="1647549"/>
            <a:ext cx="4238710" cy="4238710"/>
          </a:xfrm>
          <a:prstGeom prst="ellipse">
            <a:avLst/>
          </a:pr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a:extLst>
              <a:ext uri="{FF2B5EF4-FFF2-40B4-BE49-F238E27FC236}">
                <a16:creationId xmlns:a16="http://schemas.microsoft.com/office/drawing/2014/main" id="{28630D4B-008E-4B1D-92DA-28C06EF5ACA2}"/>
              </a:ext>
            </a:extLst>
          </p:cNvPr>
          <p:cNvGrpSpPr/>
          <p:nvPr/>
        </p:nvGrpSpPr>
        <p:grpSpPr>
          <a:xfrm>
            <a:off x="1307012" y="1612008"/>
            <a:ext cx="1973892" cy="522598"/>
            <a:chOff x="1670416" y="1991248"/>
            <a:chExt cx="1973892" cy="522598"/>
          </a:xfrm>
        </p:grpSpPr>
        <p:sp>
          <p:nvSpPr>
            <p:cNvPr id="8" name="leaf_70892">
              <a:extLst>
                <a:ext uri="{FF2B5EF4-FFF2-40B4-BE49-F238E27FC236}">
                  <a16:creationId xmlns:a16="http://schemas.microsoft.com/office/drawing/2014/main" id="{2876235B-83DF-4EC7-B8E0-DD912A23E83C}"/>
                </a:ext>
              </a:extLst>
            </p:cNvPr>
            <p:cNvSpPr>
              <a:spLocks noChangeAspect="1"/>
            </p:cNvSpPr>
            <p:nvPr/>
          </p:nvSpPr>
          <p:spPr bwMode="auto">
            <a:xfrm rot="7200000">
              <a:off x="1645008" y="2016656"/>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9" name="文本框 8">
              <a:extLst>
                <a:ext uri="{FF2B5EF4-FFF2-40B4-BE49-F238E27FC236}">
                  <a16:creationId xmlns:a16="http://schemas.microsoft.com/office/drawing/2014/main" id="{355BFE80-635F-4BC7-A72C-E681AACA8572}"/>
                </a:ext>
              </a:extLst>
            </p:cNvPr>
            <p:cNvSpPr txBox="1"/>
            <p:nvPr/>
          </p:nvSpPr>
          <p:spPr>
            <a:xfrm>
              <a:off x="1855698" y="2147271"/>
              <a:ext cx="1788610" cy="366575"/>
            </a:xfrm>
            <a:prstGeom prst="rect">
              <a:avLst/>
            </a:prstGeom>
            <a:noFill/>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cs"/>
                </a:rPr>
                <a:t>加强教育</a:t>
              </a:r>
            </a:p>
          </p:txBody>
        </p:sp>
      </p:grpSp>
      <p:cxnSp>
        <p:nvCxnSpPr>
          <p:cNvPr id="10" name="直接连接符 9">
            <a:extLst>
              <a:ext uri="{FF2B5EF4-FFF2-40B4-BE49-F238E27FC236}">
                <a16:creationId xmlns:a16="http://schemas.microsoft.com/office/drawing/2014/main" id="{2664C0AD-90DC-485F-A578-0E7C29AB2E24}"/>
              </a:ext>
            </a:extLst>
          </p:cNvPr>
          <p:cNvCxnSpPr>
            <a:cxnSpLocks/>
          </p:cNvCxnSpPr>
          <p:nvPr/>
        </p:nvCxnSpPr>
        <p:spPr>
          <a:xfrm>
            <a:off x="1492294" y="2350357"/>
            <a:ext cx="489763" cy="0"/>
          </a:xfrm>
          <a:prstGeom prst="line">
            <a:avLst/>
          </a:prstGeom>
          <a:ln w="38100" cap="rnd">
            <a:gradFill>
              <a:gsLst>
                <a:gs pos="0">
                  <a:schemeClr val="accent1"/>
                </a:gs>
                <a:gs pos="100000">
                  <a:schemeClr val="accent1">
                    <a:lumMod val="60000"/>
                    <a:lumOff val="4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0D4389D8-3BF2-4070-BA3A-D5B8BFF83ABC}"/>
              </a:ext>
            </a:extLst>
          </p:cNvPr>
          <p:cNvSpPr txBox="1"/>
          <p:nvPr/>
        </p:nvSpPr>
        <p:spPr>
          <a:xfrm>
            <a:off x="1507534" y="2621060"/>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panose="020B0503020204020204" pitchFamily="34" charset="-122"/>
                <a:ea typeface="微软雅黑 Light"/>
                <a:cs typeface="+mn-cs"/>
              </a:rPr>
              <a:t>认真贯彻落实公路处制定的各项规章制度，组织养护路工开展公路养护和安全生产培训会，使养路工增强道路养护知识和安全生产意识</a:t>
            </a:r>
          </a:p>
        </p:txBody>
      </p:sp>
      <p:sp>
        <p:nvSpPr>
          <p:cNvPr id="15" name="文本框 14">
            <a:extLst>
              <a:ext uri="{FF2B5EF4-FFF2-40B4-BE49-F238E27FC236}">
                <a16:creationId xmlns:a16="http://schemas.microsoft.com/office/drawing/2014/main" id="{87A882EF-33DF-4EB9-A968-F2392B5D2392}"/>
              </a:ext>
            </a:extLst>
          </p:cNvPr>
          <p:cNvSpPr txBox="1"/>
          <p:nvPr/>
        </p:nvSpPr>
        <p:spPr>
          <a:xfrm>
            <a:off x="1507534" y="4060717"/>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panose="020B0503020204020204" pitchFamily="34" charset="-122"/>
                <a:ea typeface="微软雅黑 Light"/>
                <a:cs typeface="+mn-cs"/>
              </a:rPr>
              <a:t>不歇工制度，节假日不请假的工作制度，全力做好干线公路施工保畅工作，今年我站有新购置清扫车一辆加大了机械化清洁力度</a:t>
            </a:r>
          </a:p>
        </p:txBody>
      </p:sp>
      <p:pic>
        <p:nvPicPr>
          <p:cNvPr id="16" name="图片 15" descr="图片包含 游戏机&#10;&#10;描述已自动生成">
            <a:extLst>
              <a:ext uri="{FF2B5EF4-FFF2-40B4-BE49-F238E27FC236}">
                <a16:creationId xmlns:a16="http://schemas.microsoft.com/office/drawing/2014/main" id="{F7862761-711F-4903-BC86-478A79994076}"/>
              </a:ext>
            </a:extLst>
          </p:cNvPr>
          <p:cNvPicPr>
            <a:picLocks noChangeAspect="1"/>
          </p:cNvPicPr>
          <p:nvPr/>
        </p:nvPicPr>
        <p:blipFill>
          <a:blip r:embed="rId3"/>
          <a:stretch>
            <a:fillRect/>
          </a:stretch>
        </p:blipFill>
        <p:spPr>
          <a:xfrm>
            <a:off x="7604818" y="1273827"/>
            <a:ext cx="2347486" cy="4694972"/>
          </a:xfrm>
          <a:prstGeom prst="roundRect">
            <a:avLst>
              <a:gd name="adj" fmla="val 12050"/>
            </a:avLst>
          </a:prstGeom>
        </p:spPr>
      </p:pic>
      <p:pic>
        <p:nvPicPr>
          <p:cNvPr id="17" name="图片 16" descr="图片包含 游戏机, 镜子&#10;&#10;描述已自动生成">
            <a:extLst>
              <a:ext uri="{FF2B5EF4-FFF2-40B4-BE49-F238E27FC236}">
                <a16:creationId xmlns:a16="http://schemas.microsoft.com/office/drawing/2014/main" id="{CF9972AB-E234-485D-A6CE-44095EEB1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414" y="1165214"/>
            <a:ext cx="3386440" cy="5123723"/>
          </a:xfrm>
          <a:prstGeom prst="rect">
            <a:avLst/>
          </a:prstGeom>
        </p:spPr>
      </p:pic>
    </p:spTree>
    <p:extLst>
      <p:ext uri="{BB962C8B-B14F-4D97-AF65-F5344CB8AC3E}">
        <p14:creationId xmlns:p14="http://schemas.microsoft.com/office/powerpoint/2010/main" val="3768449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latin typeface="+mj-ea"/>
                <a:cs typeface="+mn-ea"/>
                <a:sym typeface="+mn-lt"/>
              </a:rPr>
              <a:t>工作进度</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 name="矩形 3">
            <a:extLst>
              <a:ext uri="{FF2B5EF4-FFF2-40B4-BE49-F238E27FC236}">
                <a16:creationId xmlns:a16="http://schemas.microsoft.com/office/drawing/2014/main" id="{F561952F-6173-4172-9648-F2E01B77391F}"/>
              </a:ext>
            </a:extLst>
          </p:cNvPr>
          <p:cNvSpPr/>
          <p:nvPr/>
        </p:nvSpPr>
        <p:spPr>
          <a:xfrm>
            <a:off x="0" y="3385280"/>
            <a:ext cx="12192000" cy="2467518"/>
          </a:xfrm>
          <a:prstGeom prst="rect">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矩形 4">
            <a:extLst>
              <a:ext uri="{FF2B5EF4-FFF2-40B4-BE49-F238E27FC236}">
                <a16:creationId xmlns:a16="http://schemas.microsoft.com/office/drawing/2014/main" id="{47954FFF-5C97-4A4D-806F-733689BC54F7}"/>
              </a:ext>
            </a:extLst>
          </p:cNvPr>
          <p:cNvSpPr/>
          <p:nvPr/>
        </p:nvSpPr>
        <p:spPr>
          <a:xfrm>
            <a:off x="5589609" y="2030692"/>
            <a:ext cx="2755900" cy="3087408"/>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矩形 5">
            <a:extLst>
              <a:ext uri="{FF2B5EF4-FFF2-40B4-BE49-F238E27FC236}">
                <a16:creationId xmlns:a16="http://schemas.microsoft.com/office/drawing/2014/main" id="{91CD7C21-8A04-4166-97A2-2D1B800C29A6}"/>
              </a:ext>
            </a:extLst>
          </p:cNvPr>
          <p:cNvSpPr/>
          <p:nvPr/>
        </p:nvSpPr>
        <p:spPr>
          <a:xfrm>
            <a:off x="8903928" y="1997499"/>
            <a:ext cx="2755900" cy="3087408"/>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文本框 6">
            <a:extLst>
              <a:ext uri="{FF2B5EF4-FFF2-40B4-BE49-F238E27FC236}">
                <a16:creationId xmlns:a16="http://schemas.microsoft.com/office/drawing/2014/main" id="{4B47DCB0-EF37-4097-B34B-5BC01D8918CA}"/>
              </a:ext>
            </a:extLst>
          </p:cNvPr>
          <p:cNvSpPr txBox="1"/>
          <p:nvPr/>
        </p:nvSpPr>
        <p:spPr>
          <a:xfrm>
            <a:off x="5739499" y="2576707"/>
            <a:ext cx="43542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a:t>
            </a:r>
          </a:p>
        </p:txBody>
      </p:sp>
      <p:sp>
        <p:nvSpPr>
          <p:cNvPr id="8" name="文本框 7">
            <a:extLst>
              <a:ext uri="{FF2B5EF4-FFF2-40B4-BE49-F238E27FC236}">
                <a16:creationId xmlns:a16="http://schemas.microsoft.com/office/drawing/2014/main" id="{FB871B51-E9FC-4A07-B977-79648E37D28B}"/>
              </a:ext>
            </a:extLst>
          </p:cNvPr>
          <p:cNvSpPr txBox="1"/>
          <p:nvPr/>
        </p:nvSpPr>
        <p:spPr>
          <a:xfrm>
            <a:off x="9018599" y="2576707"/>
            <a:ext cx="43542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6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a:t>
            </a:r>
          </a:p>
        </p:txBody>
      </p:sp>
      <p:sp>
        <p:nvSpPr>
          <p:cNvPr id="9" name="椭圆 8">
            <a:extLst>
              <a:ext uri="{FF2B5EF4-FFF2-40B4-BE49-F238E27FC236}">
                <a16:creationId xmlns:a16="http://schemas.microsoft.com/office/drawing/2014/main" id="{2005FD3B-7AAB-4542-98D7-73211C94D2E4}"/>
              </a:ext>
            </a:extLst>
          </p:cNvPr>
          <p:cNvSpPr/>
          <p:nvPr/>
        </p:nvSpPr>
        <p:spPr>
          <a:xfrm>
            <a:off x="6508952" y="1547536"/>
            <a:ext cx="917215" cy="9172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椭圆 9">
            <a:extLst>
              <a:ext uri="{FF2B5EF4-FFF2-40B4-BE49-F238E27FC236}">
                <a16:creationId xmlns:a16="http://schemas.microsoft.com/office/drawing/2014/main" id="{096A9E9B-55E8-4B63-82DC-9EB7F522C8AD}"/>
              </a:ext>
            </a:extLst>
          </p:cNvPr>
          <p:cNvSpPr/>
          <p:nvPr/>
        </p:nvSpPr>
        <p:spPr>
          <a:xfrm>
            <a:off x="9829031" y="1547536"/>
            <a:ext cx="917215" cy="9172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017B8204-3844-4EC4-A16C-78EF623AAD08}"/>
              </a:ext>
            </a:extLst>
          </p:cNvPr>
          <p:cNvGrpSpPr/>
          <p:nvPr/>
        </p:nvGrpSpPr>
        <p:grpSpPr>
          <a:xfrm>
            <a:off x="6827356" y="1865940"/>
            <a:ext cx="280406" cy="280406"/>
            <a:chOff x="5366108" y="2296515"/>
            <a:chExt cx="133350" cy="133350"/>
          </a:xfrm>
        </p:grpSpPr>
        <p:sp>
          <p:nvSpPr>
            <p:cNvPr id="12" name="任意多边形: 形状 11">
              <a:extLst>
                <a:ext uri="{FF2B5EF4-FFF2-40B4-BE49-F238E27FC236}">
                  <a16:creationId xmlns:a16="http://schemas.microsoft.com/office/drawing/2014/main" id="{3C6602E8-FB3C-43D3-B0B8-096EC7A8A481}"/>
                </a:ext>
              </a:extLst>
            </p:cNvPr>
            <p:cNvSpPr/>
            <p:nvPr/>
          </p:nvSpPr>
          <p:spPr>
            <a:xfrm>
              <a:off x="5366108" y="2296515"/>
              <a:ext cx="133350" cy="133350"/>
            </a:xfrm>
            <a:custGeom>
              <a:avLst/>
              <a:gdLst>
                <a:gd name="connsiteX0" fmla="*/ 123827 w 133350"/>
                <a:gd name="connsiteY0" fmla="*/ 133352 h 133350"/>
                <a:gd name="connsiteX1" fmla="*/ 9527 w 133350"/>
                <a:gd name="connsiteY1" fmla="*/ 133352 h 133350"/>
                <a:gd name="connsiteX2" fmla="*/ 2 w 133350"/>
                <a:gd name="connsiteY2" fmla="*/ 123827 h 133350"/>
                <a:gd name="connsiteX3" fmla="*/ 2 w 133350"/>
                <a:gd name="connsiteY3" fmla="*/ 9527 h 133350"/>
                <a:gd name="connsiteX4" fmla="*/ 9527 w 133350"/>
                <a:gd name="connsiteY4" fmla="*/ 2 h 133350"/>
                <a:gd name="connsiteX5" fmla="*/ 123827 w 133350"/>
                <a:gd name="connsiteY5" fmla="*/ 2 h 133350"/>
                <a:gd name="connsiteX6" fmla="*/ 133352 w 133350"/>
                <a:gd name="connsiteY6" fmla="*/ 9527 h 133350"/>
                <a:gd name="connsiteX7" fmla="*/ 133352 w 133350"/>
                <a:gd name="connsiteY7" fmla="*/ 123827 h 133350"/>
                <a:gd name="connsiteX8" fmla="*/ 123827 w 133350"/>
                <a:gd name="connsiteY8" fmla="*/ 133352 h 133350"/>
                <a:gd name="connsiteX9" fmla="*/ 9527 w 133350"/>
                <a:gd name="connsiteY9" fmla="*/ 9527 h 133350"/>
                <a:gd name="connsiteX10" fmla="*/ 9527 w 133350"/>
                <a:gd name="connsiteY10" fmla="*/ 123827 h 133350"/>
                <a:gd name="connsiteX11" fmla="*/ 123836 w 133350"/>
                <a:gd name="connsiteY11" fmla="*/ 123827 h 133350"/>
                <a:gd name="connsiteX12" fmla="*/ 123827 w 133350"/>
                <a:gd name="connsiteY12" fmla="*/ 9527 h 133350"/>
                <a:gd name="connsiteX13" fmla="*/ 9527 w 133350"/>
                <a:gd name="connsiteY13" fmla="*/ 952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33350">
                  <a:moveTo>
                    <a:pt x="123827" y="133352"/>
                  </a:moveTo>
                  <a:lnTo>
                    <a:pt x="9527" y="133352"/>
                  </a:lnTo>
                  <a:cubicBezTo>
                    <a:pt x="4274" y="133352"/>
                    <a:pt x="2" y="129080"/>
                    <a:pt x="2" y="123827"/>
                  </a:cubicBezTo>
                  <a:lnTo>
                    <a:pt x="2" y="9527"/>
                  </a:lnTo>
                  <a:cubicBezTo>
                    <a:pt x="2" y="4274"/>
                    <a:pt x="4274" y="2"/>
                    <a:pt x="9527" y="2"/>
                  </a:cubicBezTo>
                  <a:lnTo>
                    <a:pt x="123827" y="2"/>
                  </a:lnTo>
                  <a:cubicBezTo>
                    <a:pt x="129080" y="2"/>
                    <a:pt x="133352" y="4274"/>
                    <a:pt x="133352" y="9527"/>
                  </a:cubicBezTo>
                  <a:lnTo>
                    <a:pt x="133352" y="123827"/>
                  </a:lnTo>
                  <a:cubicBezTo>
                    <a:pt x="133352" y="129080"/>
                    <a:pt x="129080" y="133352"/>
                    <a:pt x="123827" y="133352"/>
                  </a:cubicBezTo>
                  <a:close/>
                  <a:moveTo>
                    <a:pt x="9527" y="9527"/>
                  </a:moveTo>
                  <a:lnTo>
                    <a:pt x="9527" y="123827"/>
                  </a:lnTo>
                  <a:lnTo>
                    <a:pt x="123836" y="123827"/>
                  </a:lnTo>
                  <a:lnTo>
                    <a:pt x="123827" y="9527"/>
                  </a:lnTo>
                  <a:lnTo>
                    <a:pt x="9527" y="9527"/>
                  </a:lnTo>
                  <a:close/>
                </a:path>
              </a:pathLst>
            </a:custGeom>
            <a:solidFill>
              <a:schemeClr val="bg1"/>
            </a:solidFill>
            <a:ln w="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任意多边形: 形状 12">
              <a:extLst>
                <a:ext uri="{FF2B5EF4-FFF2-40B4-BE49-F238E27FC236}">
                  <a16:creationId xmlns:a16="http://schemas.microsoft.com/office/drawing/2014/main" id="{460CFB40-1107-48BB-93BF-D3CAE0DBE7D3}"/>
                </a:ext>
              </a:extLst>
            </p:cNvPr>
            <p:cNvSpPr/>
            <p:nvPr/>
          </p:nvSpPr>
          <p:spPr>
            <a:xfrm>
              <a:off x="5392302" y="2322709"/>
              <a:ext cx="80963" cy="80963"/>
            </a:xfrm>
            <a:custGeom>
              <a:avLst/>
              <a:gdLst>
                <a:gd name="connsiteX0" fmla="*/ 45245 w 80962"/>
                <a:gd name="connsiteY0" fmla="*/ 35720 h 80962"/>
                <a:gd name="connsiteX1" fmla="*/ 76202 w 80962"/>
                <a:gd name="connsiteY1" fmla="*/ 35720 h 80962"/>
                <a:gd name="connsiteX2" fmla="*/ 80964 w 80962"/>
                <a:gd name="connsiteY2" fmla="*/ 40483 h 80962"/>
                <a:gd name="connsiteX3" fmla="*/ 76202 w 80962"/>
                <a:gd name="connsiteY3" fmla="*/ 45245 h 80962"/>
                <a:gd name="connsiteX4" fmla="*/ 45245 w 80962"/>
                <a:gd name="connsiteY4" fmla="*/ 45245 h 80962"/>
                <a:gd name="connsiteX5" fmla="*/ 45245 w 80962"/>
                <a:gd name="connsiteY5" fmla="*/ 76202 h 80962"/>
                <a:gd name="connsiteX6" fmla="*/ 40483 w 80962"/>
                <a:gd name="connsiteY6" fmla="*/ 80964 h 80962"/>
                <a:gd name="connsiteX7" fmla="*/ 35720 w 80962"/>
                <a:gd name="connsiteY7" fmla="*/ 76202 h 80962"/>
                <a:gd name="connsiteX8" fmla="*/ 35720 w 80962"/>
                <a:gd name="connsiteY8" fmla="*/ 45245 h 80962"/>
                <a:gd name="connsiteX9" fmla="*/ 4764 w 80962"/>
                <a:gd name="connsiteY9" fmla="*/ 45245 h 80962"/>
                <a:gd name="connsiteX10" fmla="*/ 2 w 80962"/>
                <a:gd name="connsiteY10" fmla="*/ 40483 h 80962"/>
                <a:gd name="connsiteX11" fmla="*/ 4764 w 80962"/>
                <a:gd name="connsiteY11" fmla="*/ 35720 h 80962"/>
                <a:gd name="connsiteX12" fmla="*/ 35720 w 80962"/>
                <a:gd name="connsiteY12" fmla="*/ 35720 h 80962"/>
                <a:gd name="connsiteX13" fmla="*/ 35720 w 80962"/>
                <a:gd name="connsiteY13" fmla="*/ 4764 h 80962"/>
                <a:gd name="connsiteX14" fmla="*/ 40483 w 80962"/>
                <a:gd name="connsiteY14" fmla="*/ 2 h 80962"/>
                <a:gd name="connsiteX15" fmla="*/ 45245 w 80962"/>
                <a:gd name="connsiteY15" fmla="*/ 4764 h 80962"/>
                <a:gd name="connsiteX16" fmla="*/ 45245 w 80962"/>
                <a:gd name="connsiteY16" fmla="*/ 3572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962" h="80962">
                  <a:moveTo>
                    <a:pt x="45245" y="35720"/>
                  </a:moveTo>
                  <a:lnTo>
                    <a:pt x="76202" y="35720"/>
                  </a:lnTo>
                  <a:cubicBezTo>
                    <a:pt x="78832" y="35720"/>
                    <a:pt x="80964" y="37853"/>
                    <a:pt x="80964" y="40483"/>
                  </a:cubicBezTo>
                  <a:cubicBezTo>
                    <a:pt x="80964" y="43113"/>
                    <a:pt x="78832" y="45245"/>
                    <a:pt x="76202" y="45245"/>
                  </a:cubicBezTo>
                  <a:lnTo>
                    <a:pt x="45245" y="45245"/>
                  </a:lnTo>
                  <a:lnTo>
                    <a:pt x="45245" y="76202"/>
                  </a:lnTo>
                  <a:cubicBezTo>
                    <a:pt x="45245" y="78832"/>
                    <a:pt x="43113" y="80964"/>
                    <a:pt x="40483" y="80964"/>
                  </a:cubicBezTo>
                  <a:cubicBezTo>
                    <a:pt x="37853" y="80964"/>
                    <a:pt x="35720" y="78832"/>
                    <a:pt x="35720" y="76202"/>
                  </a:cubicBezTo>
                  <a:lnTo>
                    <a:pt x="35720" y="45245"/>
                  </a:lnTo>
                  <a:lnTo>
                    <a:pt x="4764" y="45245"/>
                  </a:lnTo>
                  <a:cubicBezTo>
                    <a:pt x="2134" y="45245"/>
                    <a:pt x="2" y="43113"/>
                    <a:pt x="2" y="40483"/>
                  </a:cubicBezTo>
                  <a:cubicBezTo>
                    <a:pt x="2" y="37853"/>
                    <a:pt x="2134" y="35720"/>
                    <a:pt x="4764" y="35720"/>
                  </a:cubicBezTo>
                  <a:lnTo>
                    <a:pt x="35720" y="35720"/>
                  </a:lnTo>
                  <a:lnTo>
                    <a:pt x="35720" y="4764"/>
                  </a:lnTo>
                  <a:cubicBezTo>
                    <a:pt x="35720" y="2134"/>
                    <a:pt x="37853" y="2"/>
                    <a:pt x="40483" y="2"/>
                  </a:cubicBezTo>
                  <a:cubicBezTo>
                    <a:pt x="43113" y="2"/>
                    <a:pt x="45245" y="2134"/>
                    <a:pt x="45245" y="4764"/>
                  </a:cubicBezTo>
                  <a:lnTo>
                    <a:pt x="45245" y="35720"/>
                  </a:lnTo>
                  <a:close/>
                </a:path>
              </a:pathLst>
            </a:custGeom>
            <a:solidFill>
              <a:schemeClr val="bg1"/>
            </a:solidFill>
            <a:ln w="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14" name="组合 13">
            <a:extLst>
              <a:ext uri="{FF2B5EF4-FFF2-40B4-BE49-F238E27FC236}">
                <a16:creationId xmlns:a16="http://schemas.microsoft.com/office/drawing/2014/main" id="{2B5E734F-3876-47FA-BA4C-A560E0E62BED}"/>
              </a:ext>
            </a:extLst>
          </p:cNvPr>
          <p:cNvGrpSpPr/>
          <p:nvPr/>
        </p:nvGrpSpPr>
        <p:grpSpPr>
          <a:xfrm>
            <a:off x="10147435" y="1865940"/>
            <a:ext cx="280406" cy="280406"/>
            <a:chOff x="10197188" y="749655"/>
            <a:chExt cx="133350" cy="133350"/>
          </a:xfrm>
        </p:grpSpPr>
        <p:sp>
          <p:nvSpPr>
            <p:cNvPr id="15" name="任意多边形: 形状 14">
              <a:extLst>
                <a:ext uri="{FF2B5EF4-FFF2-40B4-BE49-F238E27FC236}">
                  <a16:creationId xmlns:a16="http://schemas.microsoft.com/office/drawing/2014/main" id="{5317129E-BF9D-49A1-8842-F2FBB261278E}"/>
                </a:ext>
              </a:extLst>
            </p:cNvPr>
            <p:cNvSpPr/>
            <p:nvPr/>
          </p:nvSpPr>
          <p:spPr>
            <a:xfrm>
              <a:off x="10216238" y="773596"/>
              <a:ext cx="95250" cy="90339"/>
            </a:xfrm>
            <a:custGeom>
              <a:avLst/>
              <a:gdLst>
                <a:gd name="connsiteX0" fmla="*/ 21433 w 95250"/>
                <a:gd name="connsiteY0" fmla="*/ 47498 h 90338"/>
                <a:gd name="connsiteX1" fmla="*/ 2 w 95250"/>
                <a:gd name="connsiteY1" fmla="*/ 68929 h 90338"/>
                <a:gd name="connsiteX2" fmla="*/ 21433 w 95250"/>
                <a:gd name="connsiteY2" fmla="*/ 90361 h 90338"/>
                <a:gd name="connsiteX3" fmla="*/ 42864 w 95250"/>
                <a:gd name="connsiteY3" fmla="*/ 68929 h 90338"/>
                <a:gd name="connsiteX4" fmla="*/ 21433 w 95250"/>
                <a:gd name="connsiteY4" fmla="*/ 47498 h 90338"/>
                <a:gd name="connsiteX5" fmla="*/ 21433 w 95250"/>
                <a:gd name="connsiteY5" fmla="*/ 80836 h 90338"/>
                <a:gd name="connsiteX6" fmla="*/ 9527 w 95250"/>
                <a:gd name="connsiteY6" fmla="*/ 68929 h 90338"/>
                <a:gd name="connsiteX7" fmla="*/ 21433 w 95250"/>
                <a:gd name="connsiteY7" fmla="*/ 57023 h 90338"/>
                <a:gd name="connsiteX8" fmla="*/ 33339 w 95250"/>
                <a:gd name="connsiteY8" fmla="*/ 68929 h 90338"/>
                <a:gd name="connsiteX9" fmla="*/ 21433 w 95250"/>
                <a:gd name="connsiteY9" fmla="*/ 80836 h 90338"/>
                <a:gd name="connsiteX10" fmla="*/ 90489 w 95250"/>
                <a:gd name="connsiteY10" fmla="*/ 4636 h 90338"/>
                <a:gd name="connsiteX11" fmla="*/ 59023 w 95250"/>
                <a:gd name="connsiteY11" fmla="*/ 4636 h 90338"/>
                <a:gd name="connsiteX12" fmla="*/ 54261 w 95250"/>
                <a:gd name="connsiteY12" fmla="*/ 9398 h 90338"/>
                <a:gd name="connsiteX13" fmla="*/ 59023 w 95250"/>
                <a:gd name="connsiteY13" fmla="*/ 14161 h 90338"/>
                <a:gd name="connsiteX14" fmla="*/ 90489 w 95250"/>
                <a:gd name="connsiteY14" fmla="*/ 14161 h 90338"/>
                <a:gd name="connsiteX15" fmla="*/ 95252 w 95250"/>
                <a:gd name="connsiteY15" fmla="*/ 9398 h 90338"/>
                <a:gd name="connsiteX16" fmla="*/ 90489 w 95250"/>
                <a:gd name="connsiteY16" fmla="*/ 4636 h 90338"/>
                <a:gd name="connsiteX17" fmla="*/ 90489 w 95250"/>
                <a:gd name="connsiteY17" fmla="*/ 52261 h 90338"/>
                <a:gd name="connsiteX18" fmla="*/ 59023 w 95250"/>
                <a:gd name="connsiteY18" fmla="*/ 52261 h 90338"/>
                <a:gd name="connsiteX19" fmla="*/ 54261 w 95250"/>
                <a:gd name="connsiteY19" fmla="*/ 57023 h 90338"/>
                <a:gd name="connsiteX20" fmla="*/ 59023 w 95250"/>
                <a:gd name="connsiteY20" fmla="*/ 61786 h 90338"/>
                <a:gd name="connsiteX21" fmla="*/ 90489 w 95250"/>
                <a:gd name="connsiteY21" fmla="*/ 61786 h 90338"/>
                <a:gd name="connsiteX22" fmla="*/ 95252 w 95250"/>
                <a:gd name="connsiteY22" fmla="*/ 57023 h 90338"/>
                <a:gd name="connsiteX23" fmla="*/ 90489 w 95250"/>
                <a:gd name="connsiteY23" fmla="*/ 52261 h 90338"/>
                <a:gd name="connsiteX24" fmla="*/ 90489 w 95250"/>
                <a:gd name="connsiteY24" fmla="*/ 23686 h 90338"/>
                <a:gd name="connsiteX25" fmla="*/ 59023 w 95250"/>
                <a:gd name="connsiteY25" fmla="*/ 23686 h 90338"/>
                <a:gd name="connsiteX26" fmla="*/ 54261 w 95250"/>
                <a:gd name="connsiteY26" fmla="*/ 28448 h 90338"/>
                <a:gd name="connsiteX27" fmla="*/ 59023 w 95250"/>
                <a:gd name="connsiteY27" fmla="*/ 33211 h 90338"/>
                <a:gd name="connsiteX28" fmla="*/ 90489 w 95250"/>
                <a:gd name="connsiteY28" fmla="*/ 33211 h 90338"/>
                <a:gd name="connsiteX29" fmla="*/ 95252 w 95250"/>
                <a:gd name="connsiteY29" fmla="*/ 28448 h 90338"/>
                <a:gd name="connsiteX30" fmla="*/ 90489 w 95250"/>
                <a:gd name="connsiteY30" fmla="*/ 23686 h 90338"/>
                <a:gd name="connsiteX31" fmla="*/ 90489 w 95250"/>
                <a:gd name="connsiteY31" fmla="*/ 72501 h 90338"/>
                <a:gd name="connsiteX32" fmla="*/ 59023 w 95250"/>
                <a:gd name="connsiteY32" fmla="*/ 72501 h 90338"/>
                <a:gd name="connsiteX33" fmla="*/ 54261 w 95250"/>
                <a:gd name="connsiteY33" fmla="*/ 77264 h 90338"/>
                <a:gd name="connsiteX34" fmla="*/ 59023 w 95250"/>
                <a:gd name="connsiteY34" fmla="*/ 82026 h 90338"/>
                <a:gd name="connsiteX35" fmla="*/ 90489 w 95250"/>
                <a:gd name="connsiteY35" fmla="*/ 82026 h 90338"/>
                <a:gd name="connsiteX36" fmla="*/ 95252 w 95250"/>
                <a:gd name="connsiteY36" fmla="*/ 77264 h 90338"/>
                <a:gd name="connsiteX37" fmla="*/ 90489 w 95250"/>
                <a:gd name="connsiteY37" fmla="*/ 72501 h 90338"/>
                <a:gd name="connsiteX38" fmla="*/ 36911 w 95250"/>
                <a:gd name="connsiteY38" fmla="*/ 1631 h 90338"/>
                <a:gd name="connsiteX39" fmla="*/ 18904 w 95250"/>
                <a:gd name="connsiteY39" fmla="*/ 23748 h 90338"/>
                <a:gd name="connsiteX40" fmla="*/ 8331 w 95250"/>
                <a:gd name="connsiteY40" fmla="*/ 11789 h 90338"/>
                <a:gd name="connsiteX41" fmla="*/ 1605 w 95250"/>
                <a:gd name="connsiteY41" fmla="*/ 11442 h 90338"/>
                <a:gd name="connsiteX42" fmla="*/ 1197 w 95250"/>
                <a:gd name="connsiteY42" fmla="*/ 18099 h 90338"/>
                <a:gd name="connsiteX43" fmla="*/ 11765 w 95250"/>
                <a:gd name="connsiteY43" fmla="*/ 30058 h 90338"/>
                <a:gd name="connsiteX44" fmla="*/ 18914 w 95250"/>
                <a:gd name="connsiteY44" fmla="*/ 33277 h 90338"/>
                <a:gd name="connsiteX45" fmla="*/ 26286 w 95250"/>
                <a:gd name="connsiteY45" fmla="*/ 29767 h 90338"/>
                <a:gd name="connsiteX46" fmla="*/ 44293 w 95250"/>
                <a:gd name="connsiteY46" fmla="*/ 7641 h 90338"/>
                <a:gd name="connsiteX47" fmla="*/ 43374 w 95250"/>
                <a:gd name="connsiteY47" fmla="*/ 969 h 90338"/>
                <a:gd name="connsiteX48" fmla="*/ 36911 w 95250"/>
                <a:gd name="connsiteY48" fmla="*/ 1631 h 9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250" h="90338">
                  <a:moveTo>
                    <a:pt x="21433" y="47498"/>
                  </a:moveTo>
                  <a:cubicBezTo>
                    <a:pt x="9617" y="47498"/>
                    <a:pt x="2" y="57114"/>
                    <a:pt x="2" y="68929"/>
                  </a:cubicBezTo>
                  <a:cubicBezTo>
                    <a:pt x="2" y="80745"/>
                    <a:pt x="9617" y="90361"/>
                    <a:pt x="21433" y="90361"/>
                  </a:cubicBezTo>
                  <a:cubicBezTo>
                    <a:pt x="33249" y="90361"/>
                    <a:pt x="42864" y="80745"/>
                    <a:pt x="42864" y="68929"/>
                  </a:cubicBezTo>
                  <a:cubicBezTo>
                    <a:pt x="42864" y="57114"/>
                    <a:pt x="33249" y="47498"/>
                    <a:pt x="21433" y="47498"/>
                  </a:cubicBezTo>
                  <a:close/>
                  <a:moveTo>
                    <a:pt x="21433" y="80836"/>
                  </a:moveTo>
                  <a:cubicBezTo>
                    <a:pt x="14870" y="80836"/>
                    <a:pt x="9527" y="75497"/>
                    <a:pt x="9527" y="68929"/>
                  </a:cubicBezTo>
                  <a:cubicBezTo>
                    <a:pt x="9527" y="62362"/>
                    <a:pt x="14870" y="57023"/>
                    <a:pt x="21433" y="57023"/>
                  </a:cubicBezTo>
                  <a:cubicBezTo>
                    <a:pt x="27996" y="57023"/>
                    <a:pt x="33339" y="62362"/>
                    <a:pt x="33339" y="68929"/>
                  </a:cubicBezTo>
                  <a:cubicBezTo>
                    <a:pt x="33339" y="75497"/>
                    <a:pt x="27996" y="80836"/>
                    <a:pt x="21433" y="80836"/>
                  </a:cubicBezTo>
                  <a:close/>
                  <a:moveTo>
                    <a:pt x="90489" y="4636"/>
                  </a:moveTo>
                  <a:lnTo>
                    <a:pt x="59023" y="4636"/>
                  </a:lnTo>
                  <a:cubicBezTo>
                    <a:pt x="56393" y="4636"/>
                    <a:pt x="54261" y="6768"/>
                    <a:pt x="54261" y="9398"/>
                  </a:cubicBezTo>
                  <a:cubicBezTo>
                    <a:pt x="54261" y="12028"/>
                    <a:pt x="56393" y="14161"/>
                    <a:pt x="59023" y="14161"/>
                  </a:cubicBezTo>
                  <a:lnTo>
                    <a:pt x="90489" y="14161"/>
                  </a:lnTo>
                  <a:cubicBezTo>
                    <a:pt x="93119" y="14161"/>
                    <a:pt x="95252" y="12028"/>
                    <a:pt x="95252" y="9398"/>
                  </a:cubicBezTo>
                  <a:cubicBezTo>
                    <a:pt x="95252" y="6768"/>
                    <a:pt x="93119" y="4636"/>
                    <a:pt x="90489" y="4636"/>
                  </a:cubicBezTo>
                  <a:close/>
                  <a:moveTo>
                    <a:pt x="90489" y="52261"/>
                  </a:moveTo>
                  <a:lnTo>
                    <a:pt x="59023" y="52261"/>
                  </a:lnTo>
                  <a:cubicBezTo>
                    <a:pt x="56393" y="52261"/>
                    <a:pt x="54261" y="54393"/>
                    <a:pt x="54261" y="57023"/>
                  </a:cubicBezTo>
                  <a:cubicBezTo>
                    <a:pt x="54261" y="59653"/>
                    <a:pt x="56393" y="61786"/>
                    <a:pt x="59023" y="61786"/>
                  </a:cubicBezTo>
                  <a:lnTo>
                    <a:pt x="90489" y="61786"/>
                  </a:lnTo>
                  <a:cubicBezTo>
                    <a:pt x="93119" y="61786"/>
                    <a:pt x="95252" y="59653"/>
                    <a:pt x="95252" y="57023"/>
                  </a:cubicBezTo>
                  <a:cubicBezTo>
                    <a:pt x="95252" y="54393"/>
                    <a:pt x="93119" y="52261"/>
                    <a:pt x="90489" y="52261"/>
                  </a:cubicBezTo>
                  <a:close/>
                  <a:moveTo>
                    <a:pt x="90489" y="23686"/>
                  </a:moveTo>
                  <a:lnTo>
                    <a:pt x="59023" y="23686"/>
                  </a:lnTo>
                  <a:cubicBezTo>
                    <a:pt x="56393" y="23686"/>
                    <a:pt x="54261" y="25818"/>
                    <a:pt x="54261" y="28448"/>
                  </a:cubicBezTo>
                  <a:cubicBezTo>
                    <a:pt x="54261" y="31078"/>
                    <a:pt x="56393" y="33211"/>
                    <a:pt x="59023" y="33211"/>
                  </a:cubicBezTo>
                  <a:lnTo>
                    <a:pt x="90489" y="33211"/>
                  </a:lnTo>
                  <a:cubicBezTo>
                    <a:pt x="93119" y="33211"/>
                    <a:pt x="95252" y="31078"/>
                    <a:pt x="95252" y="28448"/>
                  </a:cubicBezTo>
                  <a:cubicBezTo>
                    <a:pt x="95252" y="25818"/>
                    <a:pt x="93119" y="23686"/>
                    <a:pt x="90489" y="23686"/>
                  </a:cubicBezTo>
                  <a:close/>
                  <a:moveTo>
                    <a:pt x="90489" y="72501"/>
                  </a:moveTo>
                  <a:lnTo>
                    <a:pt x="59023" y="72501"/>
                  </a:lnTo>
                  <a:cubicBezTo>
                    <a:pt x="56393" y="72501"/>
                    <a:pt x="54261" y="74634"/>
                    <a:pt x="54261" y="77264"/>
                  </a:cubicBezTo>
                  <a:cubicBezTo>
                    <a:pt x="54261" y="79894"/>
                    <a:pt x="56393" y="82026"/>
                    <a:pt x="59023" y="82026"/>
                  </a:cubicBezTo>
                  <a:lnTo>
                    <a:pt x="90489" y="82026"/>
                  </a:lnTo>
                  <a:cubicBezTo>
                    <a:pt x="93119" y="82026"/>
                    <a:pt x="95252" y="79894"/>
                    <a:pt x="95252" y="77264"/>
                  </a:cubicBezTo>
                  <a:cubicBezTo>
                    <a:pt x="95252" y="74634"/>
                    <a:pt x="93119" y="72501"/>
                    <a:pt x="90489" y="72501"/>
                  </a:cubicBezTo>
                  <a:close/>
                  <a:moveTo>
                    <a:pt x="36911" y="1631"/>
                  </a:moveTo>
                  <a:lnTo>
                    <a:pt x="18904" y="23748"/>
                  </a:lnTo>
                  <a:lnTo>
                    <a:pt x="8331" y="11789"/>
                  </a:lnTo>
                  <a:cubicBezTo>
                    <a:pt x="6570" y="9836"/>
                    <a:pt x="3558" y="9680"/>
                    <a:pt x="1605" y="11442"/>
                  </a:cubicBezTo>
                  <a:cubicBezTo>
                    <a:pt x="-322" y="13179"/>
                    <a:pt x="-503" y="16140"/>
                    <a:pt x="1197" y="18099"/>
                  </a:cubicBezTo>
                  <a:lnTo>
                    <a:pt x="11765" y="30058"/>
                  </a:lnTo>
                  <a:cubicBezTo>
                    <a:pt x="13571" y="32113"/>
                    <a:pt x="16178" y="33287"/>
                    <a:pt x="18914" y="33277"/>
                  </a:cubicBezTo>
                  <a:cubicBezTo>
                    <a:pt x="21776" y="33287"/>
                    <a:pt x="24489" y="31996"/>
                    <a:pt x="26286" y="29767"/>
                  </a:cubicBezTo>
                  <a:lnTo>
                    <a:pt x="44293" y="7641"/>
                  </a:lnTo>
                  <a:cubicBezTo>
                    <a:pt x="45882" y="5545"/>
                    <a:pt x="45470" y="2557"/>
                    <a:pt x="43374" y="969"/>
                  </a:cubicBezTo>
                  <a:cubicBezTo>
                    <a:pt x="41380" y="-542"/>
                    <a:pt x="38557" y="-253"/>
                    <a:pt x="36911" y="1631"/>
                  </a:cubicBezTo>
                  <a:close/>
                </a:path>
              </a:pathLst>
            </a:custGeom>
            <a:solidFill>
              <a:schemeClr val="bg1"/>
            </a:solidFill>
            <a:ln w="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BB3A2AC9-6D2E-4F9E-B665-F4C25DA86F6D}"/>
                </a:ext>
              </a:extLst>
            </p:cNvPr>
            <p:cNvSpPr/>
            <p:nvPr/>
          </p:nvSpPr>
          <p:spPr>
            <a:xfrm>
              <a:off x="10197188" y="749655"/>
              <a:ext cx="133350" cy="133350"/>
            </a:xfrm>
            <a:custGeom>
              <a:avLst/>
              <a:gdLst>
                <a:gd name="connsiteX0" fmla="*/ 123827 w 133350"/>
                <a:gd name="connsiteY0" fmla="*/ 2 h 133350"/>
                <a:gd name="connsiteX1" fmla="*/ 9527 w 133350"/>
                <a:gd name="connsiteY1" fmla="*/ 2 h 133350"/>
                <a:gd name="connsiteX2" fmla="*/ 2 w 133350"/>
                <a:gd name="connsiteY2" fmla="*/ 9527 h 133350"/>
                <a:gd name="connsiteX3" fmla="*/ 2 w 133350"/>
                <a:gd name="connsiteY3" fmla="*/ 123827 h 133350"/>
                <a:gd name="connsiteX4" fmla="*/ 9527 w 133350"/>
                <a:gd name="connsiteY4" fmla="*/ 133352 h 133350"/>
                <a:gd name="connsiteX5" fmla="*/ 123827 w 133350"/>
                <a:gd name="connsiteY5" fmla="*/ 133352 h 133350"/>
                <a:gd name="connsiteX6" fmla="*/ 133352 w 133350"/>
                <a:gd name="connsiteY6" fmla="*/ 123827 h 133350"/>
                <a:gd name="connsiteX7" fmla="*/ 133352 w 133350"/>
                <a:gd name="connsiteY7" fmla="*/ 9527 h 133350"/>
                <a:gd name="connsiteX8" fmla="*/ 123827 w 133350"/>
                <a:gd name="connsiteY8" fmla="*/ 2 h 133350"/>
                <a:gd name="connsiteX9" fmla="*/ 9527 w 133350"/>
                <a:gd name="connsiteY9" fmla="*/ 123827 h 133350"/>
                <a:gd name="connsiteX10" fmla="*/ 9527 w 133350"/>
                <a:gd name="connsiteY10" fmla="*/ 9527 h 133350"/>
                <a:gd name="connsiteX11" fmla="*/ 123827 w 133350"/>
                <a:gd name="connsiteY11" fmla="*/ 9527 h 133350"/>
                <a:gd name="connsiteX12" fmla="*/ 123836 w 133350"/>
                <a:gd name="connsiteY12" fmla="*/ 123827 h 133350"/>
                <a:gd name="connsiteX13" fmla="*/ 9527 w 133350"/>
                <a:gd name="connsiteY13" fmla="*/ 12382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33350">
                  <a:moveTo>
                    <a:pt x="123827" y="2"/>
                  </a:moveTo>
                  <a:lnTo>
                    <a:pt x="9527" y="2"/>
                  </a:lnTo>
                  <a:cubicBezTo>
                    <a:pt x="4274" y="2"/>
                    <a:pt x="2" y="4274"/>
                    <a:pt x="2" y="9527"/>
                  </a:cubicBezTo>
                  <a:lnTo>
                    <a:pt x="2" y="123827"/>
                  </a:lnTo>
                  <a:cubicBezTo>
                    <a:pt x="2" y="129080"/>
                    <a:pt x="4274" y="133352"/>
                    <a:pt x="9527" y="133352"/>
                  </a:cubicBezTo>
                  <a:lnTo>
                    <a:pt x="123827" y="133352"/>
                  </a:lnTo>
                  <a:cubicBezTo>
                    <a:pt x="129080" y="133352"/>
                    <a:pt x="133352" y="129080"/>
                    <a:pt x="133352" y="123827"/>
                  </a:cubicBezTo>
                  <a:lnTo>
                    <a:pt x="133352" y="9527"/>
                  </a:lnTo>
                  <a:cubicBezTo>
                    <a:pt x="133352" y="4274"/>
                    <a:pt x="129080" y="2"/>
                    <a:pt x="123827" y="2"/>
                  </a:cubicBezTo>
                  <a:close/>
                  <a:moveTo>
                    <a:pt x="9527" y="123827"/>
                  </a:moveTo>
                  <a:lnTo>
                    <a:pt x="9527" y="9527"/>
                  </a:lnTo>
                  <a:lnTo>
                    <a:pt x="123827" y="9527"/>
                  </a:lnTo>
                  <a:lnTo>
                    <a:pt x="123836" y="123827"/>
                  </a:lnTo>
                  <a:lnTo>
                    <a:pt x="9527" y="123827"/>
                  </a:lnTo>
                  <a:close/>
                </a:path>
              </a:pathLst>
            </a:custGeom>
            <a:solidFill>
              <a:schemeClr val="bg1"/>
            </a:solidFill>
            <a:ln w="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8" name="文本框 17" descr="段落标题1">
            <a:extLst>
              <a:ext uri="{FF2B5EF4-FFF2-40B4-BE49-F238E27FC236}">
                <a16:creationId xmlns:a16="http://schemas.microsoft.com/office/drawing/2014/main" id="{9D2767C5-8BAD-416F-A8D9-6FA80FDBB77A}"/>
              </a:ext>
            </a:extLst>
          </p:cNvPr>
          <p:cNvSpPr txBox="1"/>
          <p:nvPr/>
        </p:nvSpPr>
        <p:spPr>
          <a:xfrm>
            <a:off x="5620107" y="2974584"/>
            <a:ext cx="2654391"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1"/>
                </a:solidFill>
                <a:latin typeface="+mj-ea"/>
                <a:ea typeface="+mj-ea"/>
              </a:rPr>
              <a:t>调查研究</a:t>
            </a:r>
            <a:endParaRPr kumimoji="0" lang="zh-CN" altLang="en-US" b="1" i="0" u="none" strike="noStrike" kern="1200" cap="none" spc="0" normalizeH="0" baseline="0" noProof="0" dirty="0">
              <a:ln>
                <a:noFill/>
              </a:ln>
              <a:solidFill>
                <a:schemeClr val="accent1"/>
              </a:solidFill>
              <a:effectLst/>
              <a:uLnTx/>
              <a:uFillTx/>
              <a:latin typeface="+mj-ea"/>
              <a:ea typeface="+mj-ea"/>
            </a:endParaRPr>
          </a:p>
        </p:txBody>
      </p:sp>
      <p:sp>
        <p:nvSpPr>
          <p:cNvPr id="19" name="文本框 18" descr="段落内容1">
            <a:extLst>
              <a:ext uri="{FF2B5EF4-FFF2-40B4-BE49-F238E27FC236}">
                <a16:creationId xmlns:a16="http://schemas.microsoft.com/office/drawing/2014/main" id="{CE84A917-5494-4167-8F6B-34E0CA0059CC}"/>
              </a:ext>
            </a:extLst>
          </p:cNvPr>
          <p:cNvSpPr txBox="1"/>
          <p:nvPr/>
        </p:nvSpPr>
        <p:spPr>
          <a:xfrm>
            <a:off x="5763788" y="3681735"/>
            <a:ext cx="2423961" cy="1023037"/>
          </a:xfrm>
          <a:prstGeom prst="rect">
            <a:avLst/>
          </a:prstGeom>
          <a:noFill/>
        </p:spPr>
        <p:txBody>
          <a:bodyPr vert="horz" wrap="square" rtlCol="0">
            <a:spAutoFit/>
          </a:bodyPr>
          <a:lstStyle/>
          <a:p>
            <a:pPr lvl="0" algn="ctr">
              <a:lnSpc>
                <a:spcPct val="130000"/>
              </a:lnSpc>
              <a:defRPr/>
            </a:pPr>
            <a:r>
              <a:rPr lang="zh-CN" altLang="en-US" sz="1600" dirty="0">
                <a:solidFill>
                  <a:schemeClr val="tx1">
                    <a:lumMod val="75000"/>
                    <a:lumOff val="25000"/>
                  </a:schemeClr>
                </a:solidFill>
                <a:latin typeface="+mn-ea"/>
              </a:rPr>
              <a:t>一是深入开展调查研究。在“四群”教育活动中，领导干部带头开展调查研究</a:t>
            </a:r>
          </a:p>
        </p:txBody>
      </p:sp>
      <p:sp>
        <p:nvSpPr>
          <p:cNvPr id="21" name="文本框 20" descr="段落标题2">
            <a:extLst>
              <a:ext uri="{FF2B5EF4-FFF2-40B4-BE49-F238E27FC236}">
                <a16:creationId xmlns:a16="http://schemas.microsoft.com/office/drawing/2014/main" id="{C04EF453-5CE5-4211-9B53-21EDCAC36996}"/>
              </a:ext>
            </a:extLst>
          </p:cNvPr>
          <p:cNvSpPr txBox="1"/>
          <p:nvPr/>
        </p:nvSpPr>
        <p:spPr>
          <a:xfrm>
            <a:off x="8954682" y="2974584"/>
            <a:ext cx="2654391"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chemeClr val="accent1"/>
                </a:solidFill>
                <a:latin typeface="+mj-ea"/>
                <a:ea typeface="+mj-ea"/>
              </a:rPr>
              <a:t>采取措施</a:t>
            </a:r>
            <a:endParaRPr kumimoji="0" lang="zh-CN" altLang="en-US" b="1" i="0" u="none" strike="noStrike" kern="1200" cap="none" spc="0" normalizeH="0" baseline="0" noProof="0" dirty="0">
              <a:ln>
                <a:noFill/>
              </a:ln>
              <a:solidFill>
                <a:schemeClr val="accent1"/>
              </a:solidFill>
              <a:effectLst/>
              <a:uLnTx/>
              <a:uFillTx/>
              <a:latin typeface="+mj-ea"/>
              <a:ea typeface="+mj-ea"/>
            </a:endParaRPr>
          </a:p>
        </p:txBody>
      </p:sp>
      <p:sp>
        <p:nvSpPr>
          <p:cNvPr id="22" name="文本框 21" descr="段落内容2">
            <a:extLst>
              <a:ext uri="{FF2B5EF4-FFF2-40B4-BE49-F238E27FC236}">
                <a16:creationId xmlns:a16="http://schemas.microsoft.com/office/drawing/2014/main" id="{2A7CC010-D767-4BDE-BD55-F437BD7594F1}"/>
              </a:ext>
            </a:extLst>
          </p:cNvPr>
          <p:cNvSpPr txBox="1"/>
          <p:nvPr/>
        </p:nvSpPr>
        <p:spPr>
          <a:xfrm>
            <a:off x="9098363" y="3681735"/>
            <a:ext cx="2423961" cy="1023037"/>
          </a:xfrm>
          <a:prstGeom prst="rect">
            <a:avLst/>
          </a:prstGeom>
          <a:noFill/>
        </p:spPr>
        <p:txBody>
          <a:bodyPr vert="horz" wrap="square" rtlCol="0">
            <a:spAutoFit/>
          </a:bodyPr>
          <a:lstStyle/>
          <a:p>
            <a:pPr lvl="0" algn="ctr">
              <a:lnSpc>
                <a:spcPct val="130000"/>
              </a:lnSpc>
              <a:defRPr/>
            </a:pPr>
            <a:r>
              <a:rPr lang="zh-CN" altLang="en-US" sz="1600" dirty="0">
                <a:solidFill>
                  <a:schemeClr val="tx1">
                    <a:lumMod val="75000"/>
                    <a:lumOff val="25000"/>
                  </a:schemeClr>
                </a:solidFill>
                <a:latin typeface="+mn-ea"/>
              </a:rPr>
              <a:t>深化“四群”教育工作，紧紧围绕“农业增效、农民增收”的发展目标</a:t>
            </a:r>
          </a:p>
        </p:txBody>
      </p:sp>
      <p:pic>
        <p:nvPicPr>
          <p:cNvPr id="25" name="Picture 32">
            <a:extLst>
              <a:ext uri="{FF2B5EF4-FFF2-40B4-BE49-F238E27FC236}">
                <a16:creationId xmlns:a16="http://schemas.microsoft.com/office/drawing/2014/main" id="{1BEFBFDB-AE6F-4ED7-A0DC-73A1FC9616E1}"/>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36341" y="1632181"/>
            <a:ext cx="6219597" cy="3809503"/>
          </a:xfrm>
          <a:prstGeom prst="rect">
            <a:avLst/>
          </a:prstGeom>
        </p:spPr>
      </p:pic>
      <p:pic>
        <p:nvPicPr>
          <p:cNvPr id="26" name="图片占位符 44">
            <a:extLst>
              <a:ext uri="{FF2B5EF4-FFF2-40B4-BE49-F238E27FC236}">
                <a16:creationId xmlns:a16="http://schemas.microsoft.com/office/drawing/2014/main" id="{EDEE4D55-0EA3-4BE1-B13C-D4627CE031C3}"/>
              </a:ext>
            </a:extLst>
          </p:cNvPr>
          <p:cNvPicPr>
            <a:picLocks/>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17562" b="15044"/>
          <a:stretch/>
        </p:blipFill>
        <p:spPr>
          <a:xfrm>
            <a:off x="636558" y="2096773"/>
            <a:ext cx="4273798" cy="2880319"/>
          </a:xfrm>
          <a:custGeom>
            <a:avLst/>
            <a:gdLst>
              <a:gd name="connsiteX0" fmla="*/ 0 w 4186918"/>
              <a:gd name="connsiteY0" fmla="*/ 0 h 2616135"/>
              <a:gd name="connsiteX1" fmla="*/ 4186918 w 4186918"/>
              <a:gd name="connsiteY1" fmla="*/ 0 h 2616135"/>
              <a:gd name="connsiteX2" fmla="*/ 4186918 w 4186918"/>
              <a:gd name="connsiteY2" fmla="*/ 2616135 h 2616135"/>
              <a:gd name="connsiteX3" fmla="*/ 0 w 4186918"/>
              <a:gd name="connsiteY3" fmla="*/ 2616135 h 2616135"/>
            </a:gdLst>
            <a:ahLst/>
            <a:cxnLst>
              <a:cxn ang="0">
                <a:pos x="connsiteX0" y="connsiteY0"/>
              </a:cxn>
              <a:cxn ang="0">
                <a:pos x="connsiteX1" y="connsiteY1"/>
              </a:cxn>
              <a:cxn ang="0">
                <a:pos x="connsiteX2" y="connsiteY2"/>
              </a:cxn>
              <a:cxn ang="0">
                <a:pos x="connsiteX3" y="connsiteY3"/>
              </a:cxn>
            </a:cxnLst>
            <a:rect l="l" t="t" r="r" b="b"/>
            <a:pathLst>
              <a:path w="4186918" h="2616135">
                <a:moveTo>
                  <a:pt x="0" y="0"/>
                </a:moveTo>
                <a:lnTo>
                  <a:pt x="4186918" y="0"/>
                </a:lnTo>
                <a:lnTo>
                  <a:pt x="4186918" y="2616135"/>
                </a:lnTo>
                <a:lnTo>
                  <a:pt x="0" y="2616135"/>
                </a:lnTo>
                <a:close/>
              </a:path>
            </a:pathLst>
          </a:custGeom>
        </p:spPr>
      </p:pic>
      <p:grpSp>
        <p:nvGrpSpPr>
          <p:cNvPr id="27" name="组合 26">
            <a:extLst>
              <a:ext uri="{FF2B5EF4-FFF2-40B4-BE49-F238E27FC236}">
                <a16:creationId xmlns:a16="http://schemas.microsoft.com/office/drawing/2014/main" id="{2E01128F-39C1-4290-A138-7733BFA9F768}"/>
              </a:ext>
            </a:extLst>
          </p:cNvPr>
          <p:cNvGrpSpPr/>
          <p:nvPr/>
        </p:nvGrpSpPr>
        <p:grpSpPr>
          <a:xfrm>
            <a:off x="6498080" y="3551312"/>
            <a:ext cx="938959" cy="0"/>
            <a:chOff x="4049564" y="4703244"/>
            <a:chExt cx="938959" cy="0"/>
          </a:xfrm>
        </p:grpSpPr>
        <p:cxnSp>
          <p:nvCxnSpPr>
            <p:cNvPr id="28" name="直接连接符 27">
              <a:extLst>
                <a:ext uri="{FF2B5EF4-FFF2-40B4-BE49-F238E27FC236}">
                  <a16:creationId xmlns:a16="http://schemas.microsoft.com/office/drawing/2014/main" id="{1D813570-746E-4E5B-AD7C-F25CFCBC7354}"/>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470F80A-8E20-4B32-B32C-C44A9B08583E}"/>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C62F6BE-0104-47A8-A677-A45C28A7D9ED}"/>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1408A71F-F3CD-4DAF-AAFF-8681CA315442}"/>
              </a:ext>
            </a:extLst>
          </p:cNvPr>
          <p:cNvGrpSpPr/>
          <p:nvPr/>
        </p:nvGrpSpPr>
        <p:grpSpPr>
          <a:xfrm>
            <a:off x="9812399" y="3551312"/>
            <a:ext cx="938959" cy="0"/>
            <a:chOff x="4049564" y="4703244"/>
            <a:chExt cx="938959" cy="0"/>
          </a:xfrm>
        </p:grpSpPr>
        <p:cxnSp>
          <p:nvCxnSpPr>
            <p:cNvPr id="32" name="直接连接符 31">
              <a:extLst>
                <a:ext uri="{FF2B5EF4-FFF2-40B4-BE49-F238E27FC236}">
                  <a16:creationId xmlns:a16="http://schemas.microsoft.com/office/drawing/2014/main" id="{CDCE8017-24E9-4A08-A64B-166C337692D0}"/>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C8A341B-981E-4147-966C-A9FD98BC3D28}"/>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264273B7-6FA3-4600-88B7-3B72E0120955}"/>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4512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latin typeface="+mj-ea"/>
                <a:cs typeface="+mn-ea"/>
                <a:sym typeface="+mn-lt"/>
              </a:rPr>
              <a:t>工作进度</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12" name="leaf_70892">
            <a:extLst>
              <a:ext uri="{FF2B5EF4-FFF2-40B4-BE49-F238E27FC236}">
                <a16:creationId xmlns:a16="http://schemas.microsoft.com/office/drawing/2014/main" id="{3E0C3EDF-0447-4817-B5E5-C148F89A8C80}"/>
              </a:ext>
            </a:extLst>
          </p:cNvPr>
          <p:cNvSpPr>
            <a:spLocks noChangeAspect="1"/>
          </p:cNvSpPr>
          <p:nvPr/>
        </p:nvSpPr>
        <p:spPr bwMode="auto">
          <a:xfrm rot="7200000">
            <a:off x="4429827" y="3638994"/>
            <a:ext cx="376901" cy="373983"/>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5"/>
          </a:solidFill>
          <a:ln>
            <a:noFill/>
          </a:ln>
        </p:spPr>
      </p:sp>
      <p:sp>
        <p:nvSpPr>
          <p:cNvPr id="4" name="矩形: 圆角 3">
            <a:extLst>
              <a:ext uri="{FF2B5EF4-FFF2-40B4-BE49-F238E27FC236}">
                <a16:creationId xmlns:a16="http://schemas.microsoft.com/office/drawing/2014/main" id="{E60AE934-FF4D-4CE2-9292-9C6562542C1E}"/>
              </a:ext>
            </a:extLst>
          </p:cNvPr>
          <p:cNvSpPr/>
          <p:nvPr/>
        </p:nvSpPr>
        <p:spPr>
          <a:xfrm>
            <a:off x="604432" y="3634452"/>
            <a:ext cx="3396646" cy="1980084"/>
          </a:xfrm>
          <a:prstGeom prst="roundRect">
            <a:avLst>
              <a:gd name="adj" fmla="val 13463"/>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矩形: 圆角 5">
            <a:extLst>
              <a:ext uri="{FF2B5EF4-FFF2-40B4-BE49-F238E27FC236}">
                <a16:creationId xmlns:a16="http://schemas.microsoft.com/office/drawing/2014/main" id="{E6B05B98-F62D-41C2-922C-8EF3A2AA2E92}"/>
              </a:ext>
            </a:extLst>
          </p:cNvPr>
          <p:cNvSpPr/>
          <p:nvPr/>
        </p:nvSpPr>
        <p:spPr>
          <a:xfrm>
            <a:off x="604432" y="1658030"/>
            <a:ext cx="3396646" cy="1980084"/>
          </a:xfrm>
          <a:prstGeom prst="roundRect">
            <a:avLst>
              <a:gd name="adj" fmla="val 13463"/>
            </a:avLst>
          </a:prstGeom>
          <a:blipFill dpi="0" rotWithShape="1">
            <a:blip r:embed="rId3">
              <a:duotone>
                <a:schemeClr val="accent1">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文本框 6">
            <a:extLst>
              <a:ext uri="{FF2B5EF4-FFF2-40B4-BE49-F238E27FC236}">
                <a16:creationId xmlns:a16="http://schemas.microsoft.com/office/drawing/2014/main" id="{11590F96-6D0F-4730-913F-84DFE1D63FD5}"/>
              </a:ext>
            </a:extLst>
          </p:cNvPr>
          <p:cNvSpPr txBox="1"/>
          <p:nvPr/>
        </p:nvSpPr>
        <p:spPr>
          <a:xfrm>
            <a:off x="1038467" y="3858670"/>
            <a:ext cx="2528577" cy="366575"/>
          </a:xfrm>
          <a:prstGeom prst="rect">
            <a:avLst/>
          </a:prstGeom>
          <a:noFill/>
        </p:spPr>
        <p:txBody>
          <a:bodyPr wrap="square" lIns="0" tIns="0" bIns="0" rtlCol="0" anchor="t">
            <a:spAutoFit/>
          </a:bodyPr>
          <a:lstStyle/>
          <a:p>
            <a:pPr algn="ctr">
              <a:lnSpc>
                <a:spcPct val="150000"/>
              </a:lnSpc>
            </a:pPr>
            <a:r>
              <a:rPr lang="zh-CN" altLang="en-US" b="1" dirty="0">
                <a:solidFill>
                  <a:schemeClr val="bg1"/>
                </a:solidFill>
                <a:latin typeface="+mj-ea"/>
                <a:ea typeface="+mj-ea"/>
              </a:rPr>
              <a:t>经营指标</a:t>
            </a:r>
          </a:p>
        </p:txBody>
      </p:sp>
      <p:cxnSp>
        <p:nvCxnSpPr>
          <p:cNvPr id="10" name="直接连接符 9">
            <a:extLst>
              <a:ext uri="{FF2B5EF4-FFF2-40B4-BE49-F238E27FC236}">
                <a16:creationId xmlns:a16="http://schemas.microsoft.com/office/drawing/2014/main" id="{D551EDA3-B127-43AD-AA9E-2F8851F1B08A}"/>
              </a:ext>
            </a:extLst>
          </p:cNvPr>
          <p:cNvCxnSpPr/>
          <p:nvPr/>
        </p:nvCxnSpPr>
        <p:spPr>
          <a:xfrm>
            <a:off x="824847" y="3634452"/>
            <a:ext cx="2960769" cy="0"/>
          </a:xfrm>
          <a:prstGeom prst="line">
            <a:avLst/>
          </a:prstGeom>
          <a:ln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AC717415-70AF-4BB7-AC4F-43A665440A82}"/>
              </a:ext>
            </a:extLst>
          </p:cNvPr>
          <p:cNvSpPr txBox="1"/>
          <p:nvPr/>
        </p:nvSpPr>
        <p:spPr>
          <a:xfrm>
            <a:off x="1003513" y="4421641"/>
            <a:ext cx="2598484" cy="967467"/>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solidFill>
                  <a:schemeClr val="bg1"/>
                </a:solidFill>
              </a:rPr>
              <a:t>负债业务较快增长。在疫情影响和结构性存款压降的双重影响下</a:t>
            </a:r>
          </a:p>
        </p:txBody>
      </p:sp>
      <p:grpSp>
        <p:nvGrpSpPr>
          <p:cNvPr id="26" name="组合 25">
            <a:extLst>
              <a:ext uri="{FF2B5EF4-FFF2-40B4-BE49-F238E27FC236}">
                <a16:creationId xmlns:a16="http://schemas.microsoft.com/office/drawing/2014/main" id="{67DF2238-77C0-4591-94E7-F5B92037C2BA}"/>
              </a:ext>
            </a:extLst>
          </p:cNvPr>
          <p:cNvGrpSpPr/>
          <p:nvPr/>
        </p:nvGrpSpPr>
        <p:grpSpPr>
          <a:xfrm>
            <a:off x="1900149" y="4336471"/>
            <a:ext cx="805212" cy="0"/>
            <a:chOff x="5771499" y="1643605"/>
            <a:chExt cx="805212" cy="0"/>
          </a:xfrm>
        </p:grpSpPr>
        <p:cxnSp>
          <p:nvCxnSpPr>
            <p:cNvPr id="27" name="直接连接符 26">
              <a:extLst>
                <a:ext uri="{FF2B5EF4-FFF2-40B4-BE49-F238E27FC236}">
                  <a16:creationId xmlns:a16="http://schemas.microsoft.com/office/drawing/2014/main" id="{F2C2898F-91D3-44EF-8191-7AEAFD68966A}"/>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CBD7AEC-63E6-4077-A50C-E594DD737A08}"/>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69643D5-6984-45E2-8578-BF1E49AC83EE}"/>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11" name="矩形: 圆角 10">
            <a:extLst>
              <a:ext uri="{FF2B5EF4-FFF2-40B4-BE49-F238E27FC236}">
                <a16:creationId xmlns:a16="http://schemas.microsoft.com/office/drawing/2014/main" id="{617A5A21-04F9-4F6B-BD00-917173092402}"/>
              </a:ext>
            </a:extLst>
          </p:cNvPr>
          <p:cNvSpPr/>
          <p:nvPr/>
        </p:nvSpPr>
        <p:spPr>
          <a:xfrm>
            <a:off x="4397862" y="3634452"/>
            <a:ext cx="3396646" cy="1980084"/>
          </a:xfrm>
          <a:prstGeom prst="roundRect">
            <a:avLst>
              <a:gd name="adj" fmla="val 13463"/>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矩形: 圆角 12">
            <a:extLst>
              <a:ext uri="{FF2B5EF4-FFF2-40B4-BE49-F238E27FC236}">
                <a16:creationId xmlns:a16="http://schemas.microsoft.com/office/drawing/2014/main" id="{DD1DF022-E779-4395-85EA-9FB7E76686BA}"/>
              </a:ext>
            </a:extLst>
          </p:cNvPr>
          <p:cNvSpPr/>
          <p:nvPr/>
        </p:nvSpPr>
        <p:spPr>
          <a:xfrm>
            <a:off x="4397862" y="1658030"/>
            <a:ext cx="3396646" cy="1980084"/>
          </a:xfrm>
          <a:prstGeom prst="roundRect">
            <a:avLst>
              <a:gd name="adj" fmla="val 13463"/>
            </a:avLst>
          </a:prstGeom>
          <a:blipFill dpi="0" rotWithShape="1">
            <a:blip r:embed="rId4">
              <a:duotone>
                <a:schemeClr val="accent1">
                  <a:shade val="45000"/>
                  <a:satMod val="135000"/>
                </a:schemeClr>
                <a:prstClr val="white"/>
              </a:duotone>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文本框 13">
            <a:extLst>
              <a:ext uri="{FF2B5EF4-FFF2-40B4-BE49-F238E27FC236}">
                <a16:creationId xmlns:a16="http://schemas.microsoft.com/office/drawing/2014/main" id="{19C354AF-94F8-4C7B-AA6C-F546C6DC4219}"/>
              </a:ext>
            </a:extLst>
          </p:cNvPr>
          <p:cNvSpPr txBox="1"/>
          <p:nvPr/>
        </p:nvSpPr>
        <p:spPr>
          <a:xfrm>
            <a:off x="4831897" y="3858670"/>
            <a:ext cx="2528577" cy="366575"/>
          </a:xfrm>
          <a:prstGeom prst="rect">
            <a:avLst/>
          </a:prstGeom>
          <a:noFill/>
        </p:spPr>
        <p:txBody>
          <a:bodyPr wrap="square" lIns="0" tIns="0" bIns="0" rtlCol="0" anchor="t">
            <a:spAutoFit/>
          </a:bodyPr>
          <a:lstStyle/>
          <a:p>
            <a:pPr algn="ctr">
              <a:lnSpc>
                <a:spcPct val="150000"/>
              </a:lnSpc>
            </a:pPr>
            <a:r>
              <a:rPr lang="zh-CN" altLang="en-US" b="1" dirty="0">
                <a:solidFill>
                  <a:schemeClr val="bg1"/>
                </a:solidFill>
                <a:latin typeface="+mj-ea"/>
                <a:ea typeface="+mj-ea"/>
              </a:rPr>
              <a:t>资产质量管理</a:t>
            </a:r>
          </a:p>
        </p:txBody>
      </p:sp>
      <p:cxnSp>
        <p:nvCxnSpPr>
          <p:cNvPr id="17" name="直接连接符 16">
            <a:extLst>
              <a:ext uri="{FF2B5EF4-FFF2-40B4-BE49-F238E27FC236}">
                <a16:creationId xmlns:a16="http://schemas.microsoft.com/office/drawing/2014/main" id="{FD0EB415-8288-406D-9F04-540DF078DAAB}"/>
              </a:ext>
            </a:extLst>
          </p:cNvPr>
          <p:cNvCxnSpPr/>
          <p:nvPr/>
        </p:nvCxnSpPr>
        <p:spPr>
          <a:xfrm>
            <a:off x="4618277" y="3634452"/>
            <a:ext cx="2960769" cy="0"/>
          </a:xfrm>
          <a:prstGeom prst="line">
            <a:avLst/>
          </a:prstGeom>
          <a:ln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EC22430F-F3FA-434B-9186-2378F7ED1AA2}"/>
              </a:ext>
            </a:extLst>
          </p:cNvPr>
          <p:cNvSpPr txBox="1"/>
          <p:nvPr/>
        </p:nvSpPr>
        <p:spPr>
          <a:xfrm>
            <a:off x="4796758" y="4421641"/>
            <a:ext cx="2598484" cy="967467"/>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solidFill>
                  <a:schemeClr val="bg1"/>
                </a:solidFill>
              </a:rPr>
              <a:t>资产质量管控运行稳定。面对疫情之后的特殊市场环境，按照监管部门要求</a:t>
            </a:r>
          </a:p>
        </p:txBody>
      </p:sp>
      <p:grpSp>
        <p:nvGrpSpPr>
          <p:cNvPr id="31" name="组合 30">
            <a:extLst>
              <a:ext uri="{FF2B5EF4-FFF2-40B4-BE49-F238E27FC236}">
                <a16:creationId xmlns:a16="http://schemas.microsoft.com/office/drawing/2014/main" id="{5F646D96-F645-46FC-8D90-035134F9EAEA}"/>
              </a:ext>
            </a:extLst>
          </p:cNvPr>
          <p:cNvGrpSpPr/>
          <p:nvPr/>
        </p:nvGrpSpPr>
        <p:grpSpPr>
          <a:xfrm>
            <a:off x="5693394" y="4336471"/>
            <a:ext cx="805212" cy="0"/>
            <a:chOff x="5771499" y="1643605"/>
            <a:chExt cx="805212" cy="0"/>
          </a:xfrm>
        </p:grpSpPr>
        <p:cxnSp>
          <p:nvCxnSpPr>
            <p:cNvPr id="32" name="直接连接符 31">
              <a:extLst>
                <a:ext uri="{FF2B5EF4-FFF2-40B4-BE49-F238E27FC236}">
                  <a16:creationId xmlns:a16="http://schemas.microsoft.com/office/drawing/2014/main" id="{61F87329-E654-4E10-A363-6639B5434E2D}"/>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8C5689F7-35E2-4EF0-95B8-12A3E0623F8F}"/>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41C5F74-AE46-406A-B7F9-CA9AED9A4F69}"/>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18" name="矩形: 圆角 17">
            <a:extLst>
              <a:ext uri="{FF2B5EF4-FFF2-40B4-BE49-F238E27FC236}">
                <a16:creationId xmlns:a16="http://schemas.microsoft.com/office/drawing/2014/main" id="{7931A998-4B97-42E6-B00C-42176BB4DD14}"/>
              </a:ext>
            </a:extLst>
          </p:cNvPr>
          <p:cNvSpPr/>
          <p:nvPr/>
        </p:nvSpPr>
        <p:spPr>
          <a:xfrm>
            <a:off x="8191292" y="3634452"/>
            <a:ext cx="3396646" cy="1980084"/>
          </a:xfrm>
          <a:prstGeom prst="roundRect">
            <a:avLst>
              <a:gd name="adj" fmla="val 13463"/>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矩形: 圆角 19">
            <a:extLst>
              <a:ext uri="{FF2B5EF4-FFF2-40B4-BE49-F238E27FC236}">
                <a16:creationId xmlns:a16="http://schemas.microsoft.com/office/drawing/2014/main" id="{9188B986-1C99-4667-AE1E-9D3D88ECEC1A}"/>
              </a:ext>
            </a:extLst>
          </p:cNvPr>
          <p:cNvSpPr/>
          <p:nvPr/>
        </p:nvSpPr>
        <p:spPr>
          <a:xfrm>
            <a:off x="8191292" y="1658030"/>
            <a:ext cx="3396646" cy="1980084"/>
          </a:xfrm>
          <a:prstGeom prst="roundRect">
            <a:avLst>
              <a:gd name="adj" fmla="val 13463"/>
            </a:avLst>
          </a:prstGeom>
          <a:blipFill dpi="0" rotWithShape="1">
            <a:blip r:embed="rId5">
              <a:duotone>
                <a:schemeClr val="accent1">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1" name="文本框 20">
            <a:extLst>
              <a:ext uri="{FF2B5EF4-FFF2-40B4-BE49-F238E27FC236}">
                <a16:creationId xmlns:a16="http://schemas.microsoft.com/office/drawing/2014/main" id="{0910F78E-276F-4CC3-97A8-E0C761204001}"/>
              </a:ext>
            </a:extLst>
          </p:cNvPr>
          <p:cNvSpPr txBox="1"/>
          <p:nvPr/>
        </p:nvSpPr>
        <p:spPr>
          <a:xfrm>
            <a:off x="8625327" y="3858670"/>
            <a:ext cx="2528577" cy="366575"/>
          </a:xfrm>
          <a:prstGeom prst="rect">
            <a:avLst/>
          </a:prstGeom>
          <a:noFill/>
        </p:spPr>
        <p:txBody>
          <a:bodyPr wrap="square" lIns="0" tIns="0" bIns="0" rtlCol="0" anchor="t">
            <a:spAutoFit/>
          </a:bodyPr>
          <a:lstStyle/>
          <a:p>
            <a:pPr algn="ctr">
              <a:lnSpc>
                <a:spcPct val="150000"/>
              </a:lnSpc>
            </a:pPr>
            <a:r>
              <a:rPr lang="zh-CN" altLang="en-US" b="1" dirty="0">
                <a:solidFill>
                  <a:schemeClr val="bg1"/>
                </a:solidFill>
                <a:latin typeface="+mj-ea"/>
                <a:ea typeface="+mj-ea"/>
              </a:rPr>
              <a:t>综合金融服务</a:t>
            </a:r>
          </a:p>
        </p:txBody>
      </p:sp>
      <p:cxnSp>
        <p:nvCxnSpPr>
          <p:cNvPr id="24" name="直接连接符 23">
            <a:extLst>
              <a:ext uri="{FF2B5EF4-FFF2-40B4-BE49-F238E27FC236}">
                <a16:creationId xmlns:a16="http://schemas.microsoft.com/office/drawing/2014/main" id="{BEA37E9A-7B28-453B-941F-69BFD1FC7920}"/>
              </a:ext>
            </a:extLst>
          </p:cNvPr>
          <p:cNvCxnSpPr/>
          <p:nvPr/>
        </p:nvCxnSpPr>
        <p:spPr>
          <a:xfrm>
            <a:off x="8411707" y="3634452"/>
            <a:ext cx="2960769" cy="0"/>
          </a:xfrm>
          <a:prstGeom prst="line">
            <a:avLst/>
          </a:prstGeom>
          <a:ln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5FCD624F-8164-45DC-9E70-72018EE44336}"/>
              </a:ext>
            </a:extLst>
          </p:cNvPr>
          <p:cNvSpPr txBox="1"/>
          <p:nvPr/>
        </p:nvSpPr>
        <p:spPr>
          <a:xfrm>
            <a:off x="8625327" y="4421641"/>
            <a:ext cx="2598484" cy="967467"/>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solidFill>
                  <a:schemeClr val="bg1"/>
                </a:solidFill>
              </a:rPr>
              <a:t>以十大增存来源”为抓手，主动对接疫情防控单位，参与疫情防控救助单位</a:t>
            </a:r>
          </a:p>
        </p:txBody>
      </p:sp>
      <p:grpSp>
        <p:nvGrpSpPr>
          <p:cNvPr id="36" name="组合 35">
            <a:extLst>
              <a:ext uri="{FF2B5EF4-FFF2-40B4-BE49-F238E27FC236}">
                <a16:creationId xmlns:a16="http://schemas.microsoft.com/office/drawing/2014/main" id="{F6321062-79ED-4C92-BC66-894B782E558E}"/>
              </a:ext>
            </a:extLst>
          </p:cNvPr>
          <p:cNvGrpSpPr/>
          <p:nvPr/>
        </p:nvGrpSpPr>
        <p:grpSpPr>
          <a:xfrm>
            <a:off x="9521963" y="4336471"/>
            <a:ext cx="805212" cy="0"/>
            <a:chOff x="5771499" y="1643605"/>
            <a:chExt cx="805212" cy="0"/>
          </a:xfrm>
        </p:grpSpPr>
        <p:cxnSp>
          <p:nvCxnSpPr>
            <p:cNvPr id="37" name="直接连接符 36">
              <a:extLst>
                <a:ext uri="{FF2B5EF4-FFF2-40B4-BE49-F238E27FC236}">
                  <a16:creationId xmlns:a16="http://schemas.microsoft.com/office/drawing/2014/main" id="{16FC4C8F-9FFD-405D-A56F-04DC73EA35E3}"/>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684A88D1-AB38-4BDD-9F85-5ECDCFDD4AB3}"/>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0F441F31-B749-4C6E-8BAB-B4758C1066CB}"/>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0805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A-直接连接符 13">
            <a:extLst>
              <a:ext uri="{FF2B5EF4-FFF2-40B4-BE49-F238E27FC236}">
                <a16:creationId xmlns:a16="http://schemas.microsoft.com/office/drawing/2014/main" id="{90C77249-B8BA-4140-81D7-DD0E565F1E52}"/>
              </a:ext>
            </a:extLst>
          </p:cNvPr>
          <p:cNvCxnSpPr>
            <a:cxnSpLocks/>
          </p:cNvCxnSpPr>
          <p:nvPr>
            <p:custDataLst>
              <p:tags r:id="rId1"/>
            </p:custDataLst>
          </p:nvPr>
        </p:nvCxnSpPr>
        <p:spPr>
          <a:xfrm>
            <a:off x="3886479" y="2629420"/>
            <a:ext cx="0" cy="1678443"/>
          </a:xfrm>
          <a:prstGeom prst="line">
            <a:avLst/>
          </a:prstGeom>
          <a:ln w="762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PA-文本框 5" descr="章节序号1">
            <a:extLst>
              <a:ext uri="{FF2B5EF4-FFF2-40B4-BE49-F238E27FC236}">
                <a16:creationId xmlns:a16="http://schemas.microsoft.com/office/drawing/2014/main" id="{B6C19A6E-2D3A-4574-9ABF-14A912204154}"/>
              </a:ext>
            </a:extLst>
          </p:cNvPr>
          <p:cNvSpPr txBox="1"/>
          <p:nvPr>
            <p:custDataLst>
              <p:tags r:id="rId2"/>
            </p:custDataLst>
          </p:nvPr>
        </p:nvSpPr>
        <p:spPr>
          <a:xfrm>
            <a:off x="927731" y="2105561"/>
            <a:ext cx="3018971" cy="2646878"/>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dirty="0">
                <a:ln>
                  <a:noFill/>
                </a:ln>
                <a:solidFill>
                  <a:prstClr val="white"/>
                </a:solidFill>
                <a:effectLst/>
                <a:uLnTx/>
                <a:uFillTx/>
                <a:latin typeface="Arial"/>
                <a:ea typeface="等线"/>
                <a:cs typeface="+mn-cs"/>
              </a:rPr>
              <a:t>03</a:t>
            </a:r>
            <a:endParaRPr kumimoji="0" lang="zh-CN" altLang="en-US" sz="16600" b="1" i="0" u="none" strike="noStrike" kern="1200" cap="none" spc="0" normalizeH="0" baseline="0" noProof="0" dirty="0">
              <a:ln>
                <a:noFill/>
              </a:ln>
              <a:solidFill>
                <a:prstClr val="white"/>
              </a:solidFill>
              <a:effectLst/>
              <a:uLnTx/>
              <a:uFillTx/>
              <a:latin typeface="Arial"/>
              <a:ea typeface="等线"/>
              <a:cs typeface="+mn-cs"/>
            </a:endParaRPr>
          </a:p>
        </p:txBody>
      </p:sp>
      <p:grpSp>
        <p:nvGrpSpPr>
          <p:cNvPr id="12" name="组合 11">
            <a:extLst>
              <a:ext uri="{FF2B5EF4-FFF2-40B4-BE49-F238E27FC236}">
                <a16:creationId xmlns:a16="http://schemas.microsoft.com/office/drawing/2014/main" id="{A9C71F1D-A58C-43A8-865B-1222020983C8}"/>
              </a:ext>
            </a:extLst>
          </p:cNvPr>
          <p:cNvGrpSpPr/>
          <p:nvPr/>
        </p:nvGrpSpPr>
        <p:grpSpPr>
          <a:xfrm>
            <a:off x="4531875" y="2581390"/>
            <a:ext cx="6732395" cy="1774502"/>
            <a:chOff x="4829223" y="2896719"/>
            <a:chExt cx="6732395" cy="1774502"/>
          </a:xfrm>
        </p:grpSpPr>
        <p:sp>
          <p:nvSpPr>
            <p:cNvPr id="5" name="PA-文本框 82">
              <a:extLst>
                <a:ext uri="{FF2B5EF4-FFF2-40B4-BE49-F238E27FC236}">
                  <a16:creationId xmlns:a16="http://schemas.microsoft.com/office/drawing/2014/main" id="{0032B7F7-36C0-4EEB-BD97-BF14D78CD126}"/>
                </a:ext>
              </a:extLst>
            </p:cNvPr>
            <p:cNvSpPr txBox="1"/>
            <p:nvPr>
              <p:custDataLst>
                <p:tags r:id="rId3"/>
              </p:custDataLst>
            </p:nvPr>
          </p:nvSpPr>
          <p:spPr>
            <a:xfrm>
              <a:off x="4840342" y="3629895"/>
              <a:ext cx="5915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300" normalizeH="0" baseline="0" noProof="0" dirty="0">
                  <a:ln>
                    <a:noFill/>
                  </a:ln>
                  <a:solidFill>
                    <a:prstClr val="white"/>
                  </a:solidFill>
                  <a:effectLst/>
                  <a:uLnTx/>
                  <a:uFillTx/>
                  <a:latin typeface="Arial"/>
                  <a:ea typeface="等线"/>
                  <a:cs typeface="+mn-cs"/>
                </a:rPr>
                <a:t>ZHELI XIANXIE YINGWEN</a:t>
              </a:r>
              <a:endParaRPr kumimoji="0" lang="zh-CN" altLang="en-US" sz="1600" b="0" i="0" u="none" strike="noStrike" kern="1200" cap="none" spc="300" normalizeH="0" baseline="0" noProof="0" dirty="0">
                <a:ln>
                  <a:noFill/>
                </a:ln>
                <a:solidFill>
                  <a:prstClr val="white"/>
                </a:solidFill>
                <a:effectLst/>
                <a:uLnTx/>
                <a:uFillTx/>
                <a:latin typeface="Arial"/>
                <a:ea typeface="等线"/>
                <a:cs typeface="+mn-cs"/>
              </a:endParaRPr>
            </a:p>
          </p:txBody>
        </p:sp>
        <p:sp>
          <p:nvSpPr>
            <p:cNvPr id="9" name="PA-文本框 6" descr="章节标题1">
              <a:extLst>
                <a:ext uri="{FF2B5EF4-FFF2-40B4-BE49-F238E27FC236}">
                  <a16:creationId xmlns:a16="http://schemas.microsoft.com/office/drawing/2014/main" id="{6E33A83D-D36C-4D11-8983-1556206A7F2C}"/>
                </a:ext>
              </a:extLst>
            </p:cNvPr>
            <p:cNvSpPr txBox="1"/>
            <p:nvPr>
              <p:custDataLst>
                <p:tags r:id="rId4"/>
              </p:custDataLst>
            </p:nvPr>
          </p:nvSpPr>
          <p:spPr>
            <a:xfrm>
              <a:off x="4829223" y="2896719"/>
              <a:ext cx="5341257" cy="769441"/>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450" normalizeH="0" baseline="0" noProof="0" dirty="0">
                  <a:ln>
                    <a:noFill/>
                  </a:ln>
                  <a:solidFill>
                    <a:prstClr val="white"/>
                  </a:solidFill>
                  <a:effectLst/>
                  <a:uLnTx/>
                  <a:uFillTx/>
                  <a:latin typeface="微软雅黑"/>
                  <a:ea typeface="微软雅黑"/>
                  <a:cs typeface="+mn-cs"/>
                </a:rPr>
                <a:t>建议与意见</a:t>
              </a:r>
            </a:p>
          </p:txBody>
        </p:sp>
        <p:sp>
          <p:nvSpPr>
            <p:cNvPr id="11" name="文本框 10">
              <a:extLst>
                <a:ext uri="{FF2B5EF4-FFF2-40B4-BE49-F238E27FC236}">
                  <a16:creationId xmlns:a16="http://schemas.microsoft.com/office/drawing/2014/main" id="{FA11F59C-806B-4AF9-A31B-DBE65D9EEBA5}"/>
                </a:ext>
              </a:extLst>
            </p:cNvPr>
            <p:cNvSpPr txBox="1"/>
            <p:nvPr/>
          </p:nvSpPr>
          <p:spPr>
            <a:xfrm>
              <a:off x="4931010" y="3941209"/>
              <a:ext cx="6630608" cy="73001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Arial"/>
                  <a:ea typeface="微软雅黑 Light"/>
                  <a:cs typeface="+mn-cs"/>
                </a:rPr>
                <a:t>下步工作思路：一是深入开展调查研究。在“四群”教育活动中，领导干部带头开展调查研究，紧紧围绕中心工作和部门职能职责</a:t>
              </a:r>
            </a:p>
          </p:txBody>
        </p:sp>
      </p:grpSp>
    </p:spTree>
    <p:extLst>
      <p:ext uri="{BB962C8B-B14F-4D97-AF65-F5344CB8AC3E}">
        <p14:creationId xmlns:p14="http://schemas.microsoft.com/office/powerpoint/2010/main" val="2234876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建议与意见</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5" name="椭圆 4">
            <a:extLst>
              <a:ext uri="{FF2B5EF4-FFF2-40B4-BE49-F238E27FC236}">
                <a16:creationId xmlns:a16="http://schemas.microsoft.com/office/drawing/2014/main" id="{51577B54-0330-45EA-AE4A-FBADE9F20E4A}"/>
              </a:ext>
            </a:extLst>
          </p:cNvPr>
          <p:cNvSpPr/>
          <p:nvPr/>
        </p:nvSpPr>
        <p:spPr>
          <a:xfrm>
            <a:off x="4673600" y="2753289"/>
            <a:ext cx="2844800" cy="2844800"/>
          </a:xfrm>
          <a:prstGeom prst="ellipse">
            <a:avLst/>
          </a:pr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b="1" dirty="0">
                <a:latin typeface="+mj-ea"/>
                <a:ea typeface="+mj-ea"/>
              </a:rPr>
              <a:t>公检法</a:t>
            </a:r>
            <a:endParaRPr lang="en-US" altLang="zh-CN" b="1" dirty="0">
              <a:latin typeface="+mj-ea"/>
              <a:ea typeface="+mj-ea"/>
            </a:endParaRPr>
          </a:p>
          <a:p>
            <a:pPr algn="ctr">
              <a:lnSpc>
                <a:spcPct val="125000"/>
              </a:lnSpc>
            </a:pPr>
            <a:r>
              <a:rPr lang="en-US" altLang="zh-CN" sz="1600" b="1" dirty="0">
                <a:solidFill>
                  <a:schemeClr val="bg1"/>
                </a:solidFill>
                <a:latin typeface="+mj-ea"/>
                <a:ea typeface="+mj-ea"/>
              </a:rPr>
              <a:t>Main headings</a:t>
            </a:r>
          </a:p>
        </p:txBody>
      </p:sp>
      <p:sp>
        <p:nvSpPr>
          <p:cNvPr id="6" name="椭圆 5">
            <a:extLst>
              <a:ext uri="{FF2B5EF4-FFF2-40B4-BE49-F238E27FC236}">
                <a16:creationId xmlns:a16="http://schemas.microsoft.com/office/drawing/2014/main" id="{9C56961B-D73C-4680-B50F-3DE0505BC8E0}"/>
              </a:ext>
            </a:extLst>
          </p:cNvPr>
          <p:cNvSpPr/>
          <p:nvPr/>
        </p:nvSpPr>
        <p:spPr>
          <a:xfrm>
            <a:off x="2203450" y="2604699"/>
            <a:ext cx="2241550" cy="2241550"/>
          </a:xfrm>
          <a:prstGeom prst="ellipse">
            <a:avLst/>
          </a:prstGeom>
          <a:solidFill>
            <a:schemeClr val="bg1"/>
          </a:solidFill>
          <a:ln w="19050">
            <a:solidFill>
              <a:schemeClr val="accent1">
                <a:lumMod val="60000"/>
                <a:lumOff val="40000"/>
              </a:schemeClr>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sz="1600" b="1" dirty="0">
                <a:solidFill>
                  <a:schemeClr val="tx1">
                    <a:lumMod val="75000"/>
                    <a:lumOff val="25000"/>
                  </a:schemeClr>
                </a:solidFill>
                <a:latin typeface="+mj-ea"/>
                <a:ea typeface="+mj-ea"/>
              </a:rPr>
              <a:t>学校</a:t>
            </a:r>
            <a:endParaRPr lang="en-US" altLang="zh-CN" sz="1600" b="1" dirty="0">
              <a:solidFill>
                <a:schemeClr val="tx1">
                  <a:lumMod val="75000"/>
                  <a:lumOff val="25000"/>
                </a:schemeClr>
              </a:solidFill>
              <a:latin typeface="+mj-ea"/>
              <a:ea typeface="+mj-ea"/>
            </a:endParaRPr>
          </a:p>
          <a:p>
            <a:pPr algn="ctr">
              <a:lnSpc>
                <a:spcPct val="125000"/>
              </a:lnSpc>
            </a:pPr>
            <a:r>
              <a:rPr lang="en-US" altLang="zh-CN" sz="1400" dirty="0">
                <a:solidFill>
                  <a:schemeClr val="bg2">
                    <a:lumMod val="50000"/>
                  </a:schemeClr>
                </a:solidFill>
                <a:latin typeface="+mn-ea"/>
              </a:rPr>
              <a:t>Minor heading</a:t>
            </a:r>
            <a:endParaRPr lang="zh-CN" altLang="en-US" sz="1400" dirty="0">
              <a:solidFill>
                <a:schemeClr val="bg2">
                  <a:lumMod val="50000"/>
                </a:schemeClr>
              </a:solidFill>
              <a:latin typeface="+mn-ea"/>
            </a:endParaRPr>
          </a:p>
        </p:txBody>
      </p:sp>
      <p:sp>
        <p:nvSpPr>
          <p:cNvPr id="7" name="椭圆 6">
            <a:extLst>
              <a:ext uri="{FF2B5EF4-FFF2-40B4-BE49-F238E27FC236}">
                <a16:creationId xmlns:a16="http://schemas.microsoft.com/office/drawing/2014/main" id="{943DE63B-334D-407D-B8AC-5DB7A1B7748D}"/>
              </a:ext>
            </a:extLst>
          </p:cNvPr>
          <p:cNvSpPr/>
          <p:nvPr/>
        </p:nvSpPr>
        <p:spPr>
          <a:xfrm>
            <a:off x="7747000" y="2604699"/>
            <a:ext cx="2241550" cy="2241550"/>
          </a:xfrm>
          <a:prstGeom prst="ellipse">
            <a:avLst/>
          </a:prstGeom>
          <a:solidFill>
            <a:schemeClr val="bg1"/>
          </a:solidFill>
          <a:ln w="19050">
            <a:solidFill>
              <a:schemeClr val="accent1">
                <a:lumMod val="60000"/>
                <a:lumOff val="40000"/>
              </a:schemeClr>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sz="1600" b="1" dirty="0">
                <a:solidFill>
                  <a:schemeClr val="tx1">
                    <a:lumMod val="75000"/>
                    <a:lumOff val="25000"/>
                  </a:schemeClr>
                </a:solidFill>
                <a:latin typeface="+mj-ea"/>
                <a:ea typeface="+mj-ea"/>
              </a:rPr>
              <a:t>医院</a:t>
            </a:r>
            <a:endParaRPr lang="en-US" altLang="zh-CN" sz="1600" b="1" dirty="0">
              <a:solidFill>
                <a:schemeClr val="tx1">
                  <a:lumMod val="75000"/>
                  <a:lumOff val="25000"/>
                </a:schemeClr>
              </a:solidFill>
              <a:latin typeface="+mj-ea"/>
              <a:ea typeface="+mj-ea"/>
            </a:endParaRPr>
          </a:p>
          <a:p>
            <a:pPr algn="ctr">
              <a:lnSpc>
                <a:spcPct val="125000"/>
              </a:lnSpc>
            </a:pPr>
            <a:r>
              <a:rPr lang="en-US" altLang="zh-CN" sz="1400" dirty="0">
                <a:solidFill>
                  <a:schemeClr val="bg2">
                    <a:lumMod val="50000"/>
                  </a:schemeClr>
                </a:solidFill>
                <a:latin typeface="+mn-ea"/>
              </a:rPr>
              <a:t>Minor heading</a:t>
            </a:r>
            <a:endParaRPr lang="zh-CN" altLang="en-US" sz="1400" dirty="0">
              <a:solidFill>
                <a:schemeClr val="bg2">
                  <a:lumMod val="50000"/>
                </a:schemeClr>
              </a:solidFill>
              <a:latin typeface="+mn-ea"/>
            </a:endParaRPr>
          </a:p>
        </p:txBody>
      </p:sp>
      <p:sp>
        <p:nvSpPr>
          <p:cNvPr id="8" name="椭圆 7">
            <a:extLst>
              <a:ext uri="{FF2B5EF4-FFF2-40B4-BE49-F238E27FC236}">
                <a16:creationId xmlns:a16="http://schemas.microsoft.com/office/drawing/2014/main" id="{831A800D-941D-49B1-BEFE-EF0B202E57D8}"/>
              </a:ext>
            </a:extLst>
          </p:cNvPr>
          <p:cNvSpPr/>
          <p:nvPr/>
        </p:nvSpPr>
        <p:spPr>
          <a:xfrm>
            <a:off x="2277746" y="2678995"/>
            <a:ext cx="2092959" cy="2092959"/>
          </a:xfrm>
          <a:prstGeom prst="ellipse">
            <a:avLst/>
          </a:prstGeom>
          <a:noFill/>
          <a:ln cap="rnd">
            <a:gradFill>
              <a:gsLst>
                <a:gs pos="0">
                  <a:schemeClr val="accent4"/>
                </a:gs>
                <a:gs pos="54400">
                  <a:schemeClr val="accent4">
                    <a:alpha val="22000"/>
                  </a:schemeClr>
                </a:gs>
                <a:gs pos="100000">
                  <a:schemeClr val="accent4"/>
                </a:gs>
              </a:gsLst>
              <a:lin ang="5400000" scaled="1"/>
            </a:gra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椭圆 8">
            <a:extLst>
              <a:ext uri="{FF2B5EF4-FFF2-40B4-BE49-F238E27FC236}">
                <a16:creationId xmlns:a16="http://schemas.microsoft.com/office/drawing/2014/main" id="{34FA551C-CA0A-472F-A9DD-CDB684EC6A44}"/>
              </a:ext>
            </a:extLst>
          </p:cNvPr>
          <p:cNvSpPr/>
          <p:nvPr/>
        </p:nvSpPr>
        <p:spPr>
          <a:xfrm>
            <a:off x="7821296" y="2678995"/>
            <a:ext cx="2092959" cy="2092959"/>
          </a:xfrm>
          <a:prstGeom prst="ellipse">
            <a:avLst/>
          </a:prstGeom>
          <a:noFill/>
          <a:ln cap="rnd">
            <a:gradFill>
              <a:gsLst>
                <a:gs pos="0">
                  <a:schemeClr val="accent4"/>
                </a:gs>
                <a:gs pos="54400">
                  <a:schemeClr val="accent4">
                    <a:alpha val="22000"/>
                  </a:schemeClr>
                </a:gs>
                <a:gs pos="100000">
                  <a:schemeClr val="accent4"/>
                </a:gs>
              </a:gsLst>
              <a:lin ang="5400000" scaled="1"/>
            </a:gra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cxnSp>
        <p:nvCxnSpPr>
          <p:cNvPr id="10" name="直接连接符 9">
            <a:extLst>
              <a:ext uri="{FF2B5EF4-FFF2-40B4-BE49-F238E27FC236}">
                <a16:creationId xmlns:a16="http://schemas.microsoft.com/office/drawing/2014/main" id="{BEB973C4-6391-4C86-A3A9-349B8130453C}"/>
              </a:ext>
            </a:extLst>
          </p:cNvPr>
          <p:cNvCxnSpPr>
            <a:cxnSpLocks/>
          </p:cNvCxnSpPr>
          <p:nvPr/>
        </p:nvCxnSpPr>
        <p:spPr>
          <a:xfrm flipV="1">
            <a:off x="0" y="3860730"/>
            <a:ext cx="2109471" cy="1"/>
          </a:xfrm>
          <a:prstGeom prst="line">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0A9850F-B5CC-498C-870B-9CD09800DC95}"/>
              </a:ext>
            </a:extLst>
          </p:cNvPr>
          <p:cNvCxnSpPr>
            <a:cxnSpLocks/>
          </p:cNvCxnSpPr>
          <p:nvPr/>
        </p:nvCxnSpPr>
        <p:spPr>
          <a:xfrm>
            <a:off x="10123171" y="3860730"/>
            <a:ext cx="2692228" cy="1"/>
          </a:xfrm>
          <a:prstGeom prst="line">
            <a:avLst/>
          </a:prstGeom>
          <a:ln w="12700" cap="rnd">
            <a:gradFill>
              <a:gsLst>
                <a:gs pos="100000">
                  <a:schemeClr val="accent1"/>
                </a:gs>
                <a:gs pos="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EE97D716-E04C-4AE5-A5AE-B80ECACC65EF}"/>
              </a:ext>
            </a:extLst>
          </p:cNvPr>
          <p:cNvSpPr txBox="1"/>
          <p:nvPr/>
        </p:nvSpPr>
        <p:spPr>
          <a:xfrm>
            <a:off x="2044827" y="1180854"/>
            <a:ext cx="8102347"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cs typeface="+mn-ea"/>
                <a:sym typeface="+mn-lt"/>
              </a:rPr>
              <a:t>强化对学校、医院、公检法等机构客户开发力度，积极介入地方专项债、土地拍卖、新基建等资金链较长的业务领域，发挥供应链业务产品优势和客户开发规模优势</a:t>
            </a:r>
          </a:p>
        </p:txBody>
      </p:sp>
    </p:spTree>
    <p:extLst>
      <p:ext uri="{BB962C8B-B14F-4D97-AF65-F5344CB8AC3E}">
        <p14:creationId xmlns:p14="http://schemas.microsoft.com/office/powerpoint/2010/main" val="355550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建议与意见</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 name="圆角矩形 1">
            <a:extLst>
              <a:ext uri="{FF2B5EF4-FFF2-40B4-BE49-F238E27FC236}">
                <a16:creationId xmlns:a16="http://schemas.microsoft.com/office/drawing/2014/main" id="{39E35F4E-DB58-4418-B8AE-90C534E8918A}"/>
              </a:ext>
            </a:extLst>
          </p:cNvPr>
          <p:cNvSpPr/>
          <p:nvPr/>
        </p:nvSpPr>
        <p:spPr>
          <a:xfrm>
            <a:off x="957943" y="1458324"/>
            <a:ext cx="2293257" cy="3541486"/>
          </a:xfrm>
          <a:prstGeom prst="roundRect">
            <a:avLst>
              <a:gd name="adj" fmla="val 264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pic>
        <p:nvPicPr>
          <p:cNvPr id="5" name="图片 4">
            <a:extLst>
              <a:ext uri="{FF2B5EF4-FFF2-40B4-BE49-F238E27FC236}">
                <a16:creationId xmlns:a16="http://schemas.microsoft.com/office/drawing/2014/main" id="{3391BD5E-8671-403D-BB4A-60AEAEB4E6C6}"/>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1361394" y="1843592"/>
            <a:ext cx="1486354" cy="1486354"/>
          </a:xfrm>
          <a:custGeom>
            <a:avLst/>
            <a:gdLst>
              <a:gd name="connsiteX0" fmla="*/ 743177 w 1486354"/>
              <a:gd name="connsiteY0" fmla="*/ 0 h 1486354"/>
              <a:gd name="connsiteX1" fmla="*/ 1486354 w 1486354"/>
              <a:gd name="connsiteY1" fmla="*/ 743177 h 1486354"/>
              <a:gd name="connsiteX2" fmla="*/ 743177 w 1486354"/>
              <a:gd name="connsiteY2" fmla="*/ 1486354 h 1486354"/>
              <a:gd name="connsiteX3" fmla="*/ 0 w 1486354"/>
              <a:gd name="connsiteY3" fmla="*/ 743177 h 1486354"/>
              <a:gd name="connsiteX4" fmla="*/ 743177 w 1486354"/>
              <a:gd name="connsiteY4" fmla="*/ 0 h 148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354" h="1486354">
                <a:moveTo>
                  <a:pt x="743177" y="0"/>
                </a:moveTo>
                <a:cubicBezTo>
                  <a:pt x="1153622" y="0"/>
                  <a:pt x="1486354" y="332732"/>
                  <a:pt x="1486354" y="743177"/>
                </a:cubicBezTo>
                <a:cubicBezTo>
                  <a:pt x="1486354" y="1153622"/>
                  <a:pt x="1153622" y="1486354"/>
                  <a:pt x="743177" y="1486354"/>
                </a:cubicBezTo>
                <a:cubicBezTo>
                  <a:pt x="332732" y="1486354"/>
                  <a:pt x="0" y="1153622"/>
                  <a:pt x="0" y="743177"/>
                </a:cubicBezTo>
                <a:cubicBezTo>
                  <a:pt x="0" y="332732"/>
                  <a:pt x="332732" y="0"/>
                  <a:pt x="743177" y="0"/>
                </a:cubicBezTo>
                <a:close/>
              </a:path>
            </a:pathLst>
          </a:cu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文本框 6" descr="段落标题1">
            <a:extLst>
              <a:ext uri="{FF2B5EF4-FFF2-40B4-BE49-F238E27FC236}">
                <a16:creationId xmlns:a16="http://schemas.microsoft.com/office/drawing/2014/main" id="{D11679E9-5A60-4B0A-BFC7-F2B58E095EA1}"/>
              </a:ext>
            </a:extLst>
          </p:cNvPr>
          <p:cNvSpPr txBox="1"/>
          <p:nvPr/>
        </p:nvSpPr>
        <p:spPr>
          <a:xfrm>
            <a:off x="1081535" y="3593349"/>
            <a:ext cx="2046072" cy="36933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金融市场</a:t>
            </a:r>
          </a:p>
        </p:txBody>
      </p:sp>
      <p:sp>
        <p:nvSpPr>
          <p:cNvPr id="8" name="文本框 7" descr="段落内容1">
            <a:extLst>
              <a:ext uri="{FF2B5EF4-FFF2-40B4-BE49-F238E27FC236}">
                <a16:creationId xmlns:a16="http://schemas.microsoft.com/office/drawing/2014/main" id="{F879881C-E70F-4602-B526-F4DAEC841275}"/>
              </a:ext>
            </a:extLst>
          </p:cNvPr>
          <p:cNvSpPr txBox="1"/>
          <p:nvPr/>
        </p:nvSpPr>
        <p:spPr>
          <a:xfrm>
            <a:off x="1147190" y="4112021"/>
            <a:ext cx="2043207" cy="701346"/>
          </a:xfrm>
          <a:prstGeom prst="rect">
            <a:avLst/>
          </a:prstGeom>
          <a:noFill/>
        </p:spPr>
        <p:txBody>
          <a:bodyPr vert="horz" wrap="square" rtlCol="0">
            <a:spAutoFit/>
          </a:bodyPr>
          <a:lstStyle/>
          <a:p>
            <a:pPr lvl="0" algn="ctr">
              <a:lnSpc>
                <a:spcPct val="130000"/>
              </a:lnSpc>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债务融资工具和北金所债融等债券承销</a:t>
            </a:r>
            <a:endParaRPr kumimoji="0" lang="en-US" altLang="zh-CN" sz="16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9" name="圆角矩形 44">
            <a:extLst>
              <a:ext uri="{FF2B5EF4-FFF2-40B4-BE49-F238E27FC236}">
                <a16:creationId xmlns:a16="http://schemas.microsoft.com/office/drawing/2014/main" id="{DA94F355-8F1C-4357-B945-F14DEAC417DC}"/>
              </a:ext>
            </a:extLst>
          </p:cNvPr>
          <p:cNvSpPr/>
          <p:nvPr/>
        </p:nvSpPr>
        <p:spPr>
          <a:xfrm>
            <a:off x="3604398" y="1458324"/>
            <a:ext cx="2293257" cy="3541486"/>
          </a:xfrm>
          <a:prstGeom prst="roundRect">
            <a:avLst>
              <a:gd name="adj" fmla="val 264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pic>
        <p:nvPicPr>
          <p:cNvPr id="10" name="图片 9">
            <a:extLst>
              <a:ext uri="{FF2B5EF4-FFF2-40B4-BE49-F238E27FC236}">
                <a16:creationId xmlns:a16="http://schemas.microsoft.com/office/drawing/2014/main" id="{4C9E8354-93E9-4DE8-9393-DBC380169C9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058300" y="1843592"/>
            <a:ext cx="1486354" cy="1486354"/>
          </a:xfrm>
          <a:custGeom>
            <a:avLst/>
            <a:gdLst>
              <a:gd name="connsiteX0" fmla="*/ 743177 w 1486354"/>
              <a:gd name="connsiteY0" fmla="*/ 0 h 1486354"/>
              <a:gd name="connsiteX1" fmla="*/ 1486354 w 1486354"/>
              <a:gd name="connsiteY1" fmla="*/ 743177 h 1486354"/>
              <a:gd name="connsiteX2" fmla="*/ 743177 w 1486354"/>
              <a:gd name="connsiteY2" fmla="*/ 1486354 h 1486354"/>
              <a:gd name="connsiteX3" fmla="*/ 0 w 1486354"/>
              <a:gd name="connsiteY3" fmla="*/ 743177 h 1486354"/>
              <a:gd name="connsiteX4" fmla="*/ 743177 w 1486354"/>
              <a:gd name="connsiteY4" fmla="*/ 0 h 148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354" h="1486354">
                <a:moveTo>
                  <a:pt x="743177" y="0"/>
                </a:moveTo>
                <a:cubicBezTo>
                  <a:pt x="1153622" y="0"/>
                  <a:pt x="1486354" y="332732"/>
                  <a:pt x="1486354" y="743177"/>
                </a:cubicBezTo>
                <a:cubicBezTo>
                  <a:pt x="1486354" y="1153622"/>
                  <a:pt x="1153622" y="1486354"/>
                  <a:pt x="743177" y="1486354"/>
                </a:cubicBezTo>
                <a:cubicBezTo>
                  <a:pt x="332732" y="1486354"/>
                  <a:pt x="0" y="1153622"/>
                  <a:pt x="0" y="743177"/>
                </a:cubicBezTo>
                <a:cubicBezTo>
                  <a:pt x="0" y="332732"/>
                  <a:pt x="332732" y="0"/>
                  <a:pt x="743177" y="0"/>
                </a:cubicBezTo>
                <a:close/>
              </a:path>
            </a:pathLst>
          </a:cu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2" name="文本框 11" descr="段落标题2">
            <a:extLst>
              <a:ext uri="{FF2B5EF4-FFF2-40B4-BE49-F238E27FC236}">
                <a16:creationId xmlns:a16="http://schemas.microsoft.com/office/drawing/2014/main" id="{87F64155-540D-4F3B-8E21-F46003C1BE8A}"/>
              </a:ext>
            </a:extLst>
          </p:cNvPr>
          <p:cNvSpPr txBox="1"/>
          <p:nvPr/>
        </p:nvSpPr>
        <p:spPr>
          <a:xfrm>
            <a:off x="3665200" y="3623774"/>
            <a:ext cx="2171652" cy="36933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投资银行</a:t>
            </a:r>
          </a:p>
        </p:txBody>
      </p:sp>
      <p:sp>
        <p:nvSpPr>
          <p:cNvPr id="13" name="文本框 12" descr="段落内容2">
            <a:extLst>
              <a:ext uri="{FF2B5EF4-FFF2-40B4-BE49-F238E27FC236}">
                <a16:creationId xmlns:a16="http://schemas.microsoft.com/office/drawing/2014/main" id="{F0985476-3469-4153-BE16-D2C4FD3946D2}"/>
              </a:ext>
            </a:extLst>
          </p:cNvPr>
          <p:cNvSpPr txBox="1"/>
          <p:nvPr/>
        </p:nvSpPr>
        <p:spPr>
          <a:xfrm>
            <a:off x="3734885" y="4138637"/>
            <a:ext cx="2168611" cy="701346"/>
          </a:xfrm>
          <a:prstGeom prst="rect">
            <a:avLst/>
          </a:prstGeom>
          <a:noFill/>
        </p:spPr>
        <p:txBody>
          <a:bodyPr vert="horz" wrap="square" rtlCol="0">
            <a:spAutoFit/>
          </a:bodyPr>
          <a:lstStyle>
            <a:defPPr>
              <a:defRPr lang="zh-CN"/>
            </a:defPPr>
            <a:lvl1pPr lvl="0" algn="ctr">
              <a:lnSpc>
                <a:spcPct val="120000"/>
              </a:lnSpc>
              <a:defRPr sz="1200">
                <a:solidFill>
                  <a:schemeClr val="tx1">
                    <a:lumMod val="75000"/>
                    <a:lumOff val="25000"/>
                  </a:schemeClr>
                </a:solidFill>
                <a:latin typeface="����"/>
                <a:ea typeface="微软雅黑" panose="020B0503020204020204" pitchFamily="34" charset="-122"/>
              </a:defRPr>
            </a:lvl1pPr>
          </a:lstStyle>
          <a:p>
            <a:pPr>
              <a:lnSpc>
                <a:spcPct val="130000"/>
              </a:lnSpc>
              <a:defRPr/>
            </a:pPr>
            <a:r>
              <a:rPr lang="zh-CN" altLang="en-US" sz="1600" dirty="0">
                <a:latin typeface="微软雅黑" panose="020B0503020204020204" pitchFamily="34" charset="-122"/>
              </a:rPr>
              <a:t>根据公司、个人、普惠、金市和表外业务</a:t>
            </a:r>
            <a:endParaRPr lang="en-US" altLang="zh-CN" sz="1600" dirty="0">
              <a:latin typeface="微软雅黑" panose="020B0503020204020204" pitchFamily="34" charset="-122"/>
            </a:endParaRPr>
          </a:p>
        </p:txBody>
      </p:sp>
      <p:sp>
        <p:nvSpPr>
          <p:cNvPr id="14" name="圆角矩形 45">
            <a:extLst>
              <a:ext uri="{FF2B5EF4-FFF2-40B4-BE49-F238E27FC236}">
                <a16:creationId xmlns:a16="http://schemas.microsoft.com/office/drawing/2014/main" id="{6D884185-E66D-41AF-9E89-38A3DF518855}"/>
              </a:ext>
            </a:extLst>
          </p:cNvPr>
          <p:cNvSpPr/>
          <p:nvPr/>
        </p:nvSpPr>
        <p:spPr>
          <a:xfrm>
            <a:off x="6265367" y="1458324"/>
            <a:ext cx="2293257" cy="3541486"/>
          </a:xfrm>
          <a:prstGeom prst="roundRect">
            <a:avLst>
              <a:gd name="adj" fmla="val 264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pic>
        <p:nvPicPr>
          <p:cNvPr id="15" name="图片 14">
            <a:extLst>
              <a:ext uri="{FF2B5EF4-FFF2-40B4-BE49-F238E27FC236}">
                <a16:creationId xmlns:a16="http://schemas.microsoft.com/office/drawing/2014/main" id="{E3B820BB-8256-441E-9083-5360B5F6C34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6684306" y="1843592"/>
            <a:ext cx="1486354" cy="1486354"/>
          </a:xfrm>
          <a:custGeom>
            <a:avLst/>
            <a:gdLst>
              <a:gd name="connsiteX0" fmla="*/ 743177 w 1486354"/>
              <a:gd name="connsiteY0" fmla="*/ 0 h 1486354"/>
              <a:gd name="connsiteX1" fmla="*/ 1486354 w 1486354"/>
              <a:gd name="connsiteY1" fmla="*/ 743177 h 1486354"/>
              <a:gd name="connsiteX2" fmla="*/ 743177 w 1486354"/>
              <a:gd name="connsiteY2" fmla="*/ 1486354 h 1486354"/>
              <a:gd name="connsiteX3" fmla="*/ 0 w 1486354"/>
              <a:gd name="connsiteY3" fmla="*/ 743177 h 1486354"/>
              <a:gd name="connsiteX4" fmla="*/ 743177 w 1486354"/>
              <a:gd name="connsiteY4" fmla="*/ 0 h 148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354" h="1486354">
                <a:moveTo>
                  <a:pt x="743177" y="0"/>
                </a:moveTo>
                <a:cubicBezTo>
                  <a:pt x="1153622" y="0"/>
                  <a:pt x="1486354" y="332732"/>
                  <a:pt x="1486354" y="743177"/>
                </a:cubicBezTo>
                <a:cubicBezTo>
                  <a:pt x="1486354" y="1153622"/>
                  <a:pt x="1153622" y="1486354"/>
                  <a:pt x="743177" y="1486354"/>
                </a:cubicBezTo>
                <a:cubicBezTo>
                  <a:pt x="332732" y="1486354"/>
                  <a:pt x="0" y="1153622"/>
                  <a:pt x="0" y="743177"/>
                </a:cubicBezTo>
                <a:cubicBezTo>
                  <a:pt x="0" y="332732"/>
                  <a:pt x="332732" y="0"/>
                  <a:pt x="743177" y="0"/>
                </a:cubicBezTo>
                <a:close/>
              </a:path>
            </a:pathLst>
          </a:cu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7" name="文本框 16" descr="段落标题3">
            <a:extLst>
              <a:ext uri="{FF2B5EF4-FFF2-40B4-BE49-F238E27FC236}">
                <a16:creationId xmlns:a16="http://schemas.microsoft.com/office/drawing/2014/main" id="{07DE395B-6F6C-41B3-8946-A32F1F20BEE2}"/>
              </a:ext>
            </a:extLst>
          </p:cNvPr>
          <p:cNvSpPr txBox="1"/>
          <p:nvPr/>
        </p:nvSpPr>
        <p:spPr>
          <a:xfrm>
            <a:off x="6311655" y="3593349"/>
            <a:ext cx="2231656" cy="36933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绿色金融</a:t>
            </a:r>
          </a:p>
        </p:txBody>
      </p:sp>
      <p:sp>
        <p:nvSpPr>
          <p:cNvPr id="18" name="文本框 17" descr="段落内容3">
            <a:extLst>
              <a:ext uri="{FF2B5EF4-FFF2-40B4-BE49-F238E27FC236}">
                <a16:creationId xmlns:a16="http://schemas.microsoft.com/office/drawing/2014/main" id="{4D438B59-A946-4F15-A625-9DB24F925799}"/>
              </a:ext>
            </a:extLst>
          </p:cNvPr>
          <p:cNvSpPr txBox="1"/>
          <p:nvPr/>
        </p:nvSpPr>
        <p:spPr>
          <a:xfrm>
            <a:off x="6383267" y="4112021"/>
            <a:ext cx="2129074" cy="701346"/>
          </a:xfrm>
          <a:prstGeom prst="rect">
            <a:avLst/>
          </a:prstGeom>
          <a:noFill/>
        </p:spPr>
        <p:txBody>
          <a:bodyPr vert="horz" wrap="square" rtlCol="0">
            <a:spAutoFit/>
          </a:bodyPr>
          <a:lstStyle>
            <a:defPPr>
              <a:defRPr lang="zh-CN"/>
            </a:defPPr>
            <a:lvl1pPr lvl="0" algn="ctr">
              <a:lnSpc>
                <a:spcPct val="120000"/>
              </a:lnSpc>
              <a:defRPr sz="1200">
                <a:solidFill>
                  <a:schemeClr val="tx1">
                    <a:lumMod val="75000"/>
                    <a:lumOff val="25000"/>
                  </a:schemeClr>
                </a:solidFill>
                <a:latin typeface="����"/>
                <a:ea typeface="微软雅黑" panose="020B0503020204020204" pitchFamily="34" charset="-122"/>
              </a:defRPr>
            </a:lvl1pPr>
          </a:lstStyle>
          <a:p>
            <a:pPr>
              <a:lnSpc>
                <a:spcPct val="130000"/>
              </a:lnSpc>
              <a:defRPr/>
            </a:pPr>
            <a:r>
              <a:rPr lang="zh-CN" altLang="en-US" sz="1600" dirty="0">
                <a:latin typeface="微软雅黑" panose="020B0503020204020204" pitchFamily="34" charset="-122"/>
              </a:rPr>
              <a:t>运用总行绿色金融债、银租通等服务方式</a:t>
            </a:r>
            <a:endParaRPr lang="en-US" altLang="zh-CN" sz="1600" dirty="0">
              <a:latin typeface="微软雅黑" panose="020B0503020204020204" pitchFamily="34" charset="-122"/>
            </a:endParaRPr>
          </a:p>
        </p:txBody>
      </p:sp>
      <p:sp>
        <p:nvSpPr>
          <p:cNvPr id="19" name="圆角矩形 46">
            <a:extLst>
              <a:ext uri="{FF2B5EF4-FFF2-40B4-BE49-F238E27FC236}">
                <a16:creationId xmlns:a16="http://schemas.microsoft.com/office/drawing/2014/main" id="{1BA03000-7E68-4681-9160-476C4BDE0446}"/>
              </a:ext>
            </a:extLst>
          </p:cNvPr>
          <p:cNvSpPr/>
          <p:nvPr/>
        </p:nvSpPr>
        <p:spPr>
          <a:xfrm>
            <a:off x="8972624" y="1458324"/>
            <a:ext cx="2293257" cy="3541486"/>
          </a:xfrm>
          <a:prstGeom prst="roundRect">
            <a:avLst>
              <a:gd name="adj" fmla="val 264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pic>
        <p:nvPicPr>
          <p:cNvPr id="20" name="图片 19">
            <a:extLst>
              <a:ext uri="{FF2B5EF4-FFF2-40B4-BE49-F238E27FC236}">
                <a16:creationId xmlns:a16="http://schemas.microsoft.com/office/drawing/2014/main" id="{C0B444DD-5B65-4D4D-8C2A-F14C8BACA0E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9376075" y="1843592"/>
            <a:ext cx="1486354" cy="1486354"/>
          </a:xfrm>
          <a:custGeom>
            <a:avLst/>
            <a:gdLst>
              <a:gd name="connsiteX0" fmla="*/ 743177 w 1486354"/>
              <a:gd name="connsiteY0" fmla="*/ 0 h 1486354"/>
              <a:gd name="connsiteX1" fmla="*/ 1486354 w 1486354"/>
              <a:gd name="connsiteY1" fmla="*/ 743177 h 1486354"/>
              <a:gd name="connsiteX2" fmla="*/ 743177 w 1486354"/>
              <a:gd name="connsiteY2" fmla="*/ 1486354 h 1486354"/>
              <a:gd name="connsiteX3" fmla="*/ 0 w 1486354"/>
              <a:gd name="connsiteY3" fmla="*/ 743177 h 1486354"/>
              <a:gd name="connsiteX4" fmla="*/ 743177 w 1486354"/>
              <a:gd name="connsiteY4" fmla="*/ 0 h 148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354" h="1486354">
                <a:moveTo>
                  <a:pt x="743177" y="0"/>
                </a:moveTo>
                <a:cubicBezTo>
                  <a:pt x="1153622" y="0"/>
                  <a:pt x="1486354" y="332732"/>
                  <a:pt x="1486354" y="743177"/>
                </a:cubicBezTo>
                <a:cubicBezTo>
                  <a:pt x="1486354" y="1153622"/>
                  <a:pt x="1153622" y="1486354"/>
                  <a:pt x="743177" y="1486354"/>
                </a:cubicBezTo>
                <a:cubicBezTo>
                  <a:pt x="332732" y="1486354"/>
                  <a:pt x="0" y="1153622"/>
                  <a:pt x="0" y="743177"/>
                </a:cubicBezTo>
                <a:cubicBezTo>
                  <a:pt x="0" y="332732"/>
                  <a:pt x="332732" y="0"/>
                  <a:pt x="743177" y="0"/>
                </a:cubicBezTo>
                <a:close/>
              </a:path>
            </a:pathLst>
          </a:cu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2" name="文本框 21" descr="段落标题4">
            <a:extLst>
              <a:ext uri="{FF2B5EF4-FFF2-40B4-BE49-F238E27FC236}">
                <a16:creationId xmlns:a16="http://schemas.microsoft.com/office/drawing/2014/main" id="{E8FD7193-05BE-4F91-8A17-5EDD07E89876}"/>
              </a:ext>
            </a:extLst>
          </p:cNvPr>
          <p:cNvSpPr txBox="1"/>
          <p:nvPr/>
        </p:nvSpPr>
        <p:spPr>
          <a:xfrm>
            <a:off x="8972623" y="3593349"/>
            <a:ext cx="2293258" cy="36933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考核引导</a:t>
            </a:r>
          </a:p>
        </p:txBody>
      </p:sp>
      <p:sp>
        <p:nvSpPr>
          <p:cNvPr id="23" name="文本框 22" descr="段落内容4">
            <a:extLst>
              <a:ext uri="{FF2B5EF4-FFF2-40B4-BE49-F238E27FC236}">
                <a16:creationId xmlns:a16="http://schemas.microsoft.com/office/drawing/2014/main" id="{99E60C9A-D97D-4BD0-894D-115A31634733}"/>
              </a:ext>
            </a:extLst>
          </p:cNvPr>
          <p:cNvSpPr txBox="1"/>
          <p:nvPr/>
        </p:nvSpPr>
        <p:spPr>
          <a:xfrm>
            <a:off x="9046210" y="4112021"/>
            <a:ext cx="2187847" cy="701346"/>
          </a:xfrm>
          <a:prstGeom prst="rect">
            <a:avLst/>
          </a:prstGeom>
          <a:noFill/>
        </p:spPr>
        <p:txBody>
          <a:bodyPr vert="horz" wrap="square" rtlCol="0">
            <a:spAutoFit/>
          </a:bodyPr>
          <a:lstStyle>
            <a:defPPr>
              <a:defRPr lang="zh-CN"/>
            </a:defPPr>
            <a:lvl1pPr lvl="0" algn="ctr">
              <a:lnSpc>
                <a:spcPct val="120000"/>
              </a:lnSpc>
              <a:defRPr sz="1200">
                <a:solidFill>
                  <a:schemeClr val="tx1">
                    <a:lumMod val="75000"/>
                    <a:lumOff val="25000"/>
                  </a:schemeClr>
                </a:solidFill>
                <a:latin typeface="����"/>
                <a:ea typeface="微软雅黑" panose="020B0503020204020204" pitchFamily="34" charset="-122"/>
              </a:defRPr>
            </a:lvl1pPr>
          </a:lstStyle>
          <a:p>
            <a:pPr>
              <a:lnSpc>
                <a:spcPct val="130000"/>
              </a:lnSpc>
              <a:defRPr/>
            </a:pPr>
            <a:r>
              <a:rPr lang="zh-CN" altLang="en-US" sz="1600" dirty="0">
                <a:latin typeface="微软雅黑" panose="020B0503020204020204" pitchFamily="34" charset="-122"/>
              </a:rPr>
              <a:t>考核引导支撑“零售转型”制度体系</a:t>
            </a:r>
            <a:endParaRPr lang="en-US" altLang="zh-CN" sz="1600" dirty="0">
              <a:latin typeface="微软雅黑" panose="020B0503020204020204" pitchFamily="34" charset="-122"/>
            </a:endParaRPr>
          </a:p>
        </p:txBody>
      </p:sp>
      <p:sp>
        <p:nvSpPr>
          <p:cNvPr id="24" name="文本框 23">
            <a:extLst>
              <a:ext uri="{FF2B5EF4-FFF2-40B4-BE49-F238E27FC236}">
                <a16:creationId xmlns:a16="http://schemas.microsoft.com/office/drawing/2014/main" id="{3F2B6917-C3A8-448F-AA57-6285F39F60AE}"/>
              </a:ext>
            </a:extLst>
          </p:cNvPr>
          <p:cNvSpPr txBox="1"/>
          <p:nvPr/>
        </p:nvSpPr>
        <p:spPr>
          <a:xfrm>
            <a:off x="2523212" y="5440243"/>
            <a:ext cx="7145575"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cs typeface="+mn-ea"/>
                <a:sym typeface="+mn-lt"/>
              </a:rPr>
              <a:t>在财务支撑上实行切块管理，对零售业务设置集中使用额度，强化零售业务在集中营销、重点攻坚、重大宣传上的费用支持</a:t>
            </a:r>
          </a:p>
        </p:txBody>
      </p:sp>
      <p:grpSp>
        <p:nvGrpSpPr>
          <p:cNvPr id="25" name="组合 24">
            <a:extLst>
              <a:ext uri="{FF2B5EF4-FFF2-40B4-BE49-F238E27FC236}">
                <a16:creationId xmlns:a16="http://schemas.microsoft.com/office/drawing/2014/main" id="{1272E1BE-7813-40C4-BDA3-13517BF61696}"/>
              </a:ext>
            </a:extLst>
          </p:cNvPr>
          <p:cNvGrpSpPr/>
          <p:nvPr/>
        </p:nvGrpSpPr>
        <p:grpSpPr>
          <a:xfrm>
            <a:off x="1635091" y="4020836"/>
            <a:ext cx="938960" cy="0"/>
            <a:chOff x="5771499" y="1643605"/>
            <a:chExt cx="805212" cy="0"/>
          </a:xfrm>
        </p:grpSpPr>
        <p:cxnSp>
          <p:nvCxnSpPr>
            <p:cNvPr id="26" name="直接连接符 25">
              <a:extLst>
                <a:ext uri="{FF2B5EF4-FFF2-40B4-BE49-F238E27FC236}">
                  <a16:creationId xmlns:a16="http://schemas.microsoft.com/office/drawing/2014/main" id="{541D1F99-A1AA-482A-A4C0-10C19AEDD0C6}"/>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BDD93650-C45E-496F-92A0-D011DE60312B}"/>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1B89EB2F-C0DD-4336-AE00-563E79F8FFAD}"/>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FAD57658-C5E5-49EF-B423-E166F7D77C13}"/>
              </a:ext>
            </a:extLst>
          </p:cNvPr>
          <p:cNvGrpSpPr/>
          <p:nvPr/>
        </p:nvGrpSpPr>
        <p:grpSpPr>
          <a:xfrm>
            <a:off x="4281546" y="4020836"/>
            <a:ext cx="938960" cy="0"/>
            <a:chOff x="5771499" y="1643605"/>
            <a:chExt cx="805212" cy="0"/>
          </a:xfrm>
        </p:grpSpPr>
        <p:cxnSp>
          <p:nvCxnSpPr>
            <p:cNvPr id="30" name="直接连接符 29">
              <a:extLst>
                <a:ext uri="{FF2B5EF4-FFF2-40B4-BE49-F238E27FC236}">
                  <a16:creationId xmlns:a16="http://schemas.microsoft.com/office/drawing/2014/main" id="{7A86B33F-A889-4F15-8CE5-2D357C90DD6C}"/>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562D13DA-0770-4BA6-893B-C9B22C69DC3D}"/>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2727BF8C-3F12-49E6-BB2A-04E0E1421EE2}"/>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4CF4E63C-122D-4FCD-BF1B-D7B8FB4248D9}"/>
              </a:ext>
            </a:extLst>
          </p:cNvPr>
          <p:cNvGrpSpPr/>
          <p:nvPr/>
        </p:nvGrpSpPr>
        <p:grpSpPr>
          <a:xfrm>
            <a:off x="6942515" y="4020836"/>
            <a:ext cx="938960" cy="0"/>
            <a:chOff x="5771499" y="1643605"/>
            <a:chExt cx="805212" cy="0"/>
          </a:xfrm>
        </p:grpSpPr>
        <p:cxnSp>
          <p:nvCxnSpPr>
            <p:cNvPr id="34" name="直接连接符 33">
              <a:extLst>
                <a:ext uri="{FF2B5EF4-FFF2-40B4-BE49-F238E27FC236}">
                  <a16:creationId xmlns:a16="http://schemas.microsoft.com/office/drawing/2014/main" id="{2985B412-DDB8-45B5-BABF-1F227A8A9B81}"/>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F44F4849-E368-44E8-B2DB-4A0C356799FE}"/>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AF4E4480-A555-48A3-BF5F-0FB8502B6565}"/>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D999D351-4978-47CE-85E3-1C3EB7617E57}"/>
              </a:ext>
            </a:extLst>
          </p:cNvPr>
          <p:cNvGrpSpPr/>
          <p:nvPr/>
        </p:nvGrpSpPr>
        <p:grpSpPr>
          <a:xfrm>
            <a:off x="9649772" y="4020836"/>
            <a:ext cx="938960" cy="0"/>
            <a:chOff x="5771499" y="1643605"/>
            <a:chExt cx="805212" cy="0"/>
          </a:xfrm>
        </p:grpSpPr>
        <p:cxnSp>
          <p:nvCxnSpPr>
            <p:cNvPr id="38" name="直接连接符 37">
              <a:extLst>
                <a:ext uri="{FF2B5EF4-FFF2-40B4-BE49-F238E27FC236}">
                  <a16:creationId xmlns:a16="http://schemas.microsoft.com/office/drawing/2014/main" id="{63E59FEC-4040-4954-9415-1E9F9F159CBD}"/>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875F1B8F-D2D7-4F4D-A750-D368654F8354}"/>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E0CDDF05-9869-4310-A1A1-E17E3F16C397}"/>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2734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建议与意见</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5" name="椭圆 4">
            <a:extLst>
              <a:ext uri="{FF2B5EF4-FFF2-40B4-BE49-F238E27FC236}">
                <a16:creationId xmlns:a16="http://schemas.microsoft.com/office/drawing/2014/main" id="{F6F1C861-528C-49D6-9EEA-02233468F8EE}"/>
              </a:ext>
            </a:extLst>
          </p:cNvPr>
          <p:cNvSpPr/>
          <p:nvPr/>
        </p:nvSpPr>
        <p:spPr>
          <a:xfrm>
            <a:off x="5213170" y="2546170"/>
            <a:ext cx="1765660" cy="1765660"/>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b="1" dirty="0">
                <a:latin typeface="+mj-ea"/>
                <a:ea typeface="+mj-ea"/>
              </a:rPr>
              <a:t>主要标题</a:t>
            </a:r>
            <a:endParaRPr lang="en-US" altLang="zh-CN" b="1" dirty="0">
              <a:latin typeface="+mj-ea"/>
              <a:ea typeface="+mj-ea"/>
            </a:endParaRPr>
          </a:p>
        </p:txBody>
      </p:sp>
      <p:sp>
        <p:nvSpPr>
          <p:cNvPr id="6" name="椭圆 5">
            <a:extLst>
              <a:ext uri="{FF2B5EF4-FFF2-40B4-BE49-F238E27FC236}">
                <a16:creationId xmlns:a16="http://schemas.microsoft.com/office/drawing/2014/main" id="{BCE7A996-53B3-4F8C-A22F-296DDB9DCE98}"/>
              </a:ext>
            </a:extLst>
          </p:cNvPr>
          <p:cNvSpPr/>
          <p:nvPr/>
        </p:nvSpPr>
        <p:spPr>
          <a:xfrm>
            <a:off x="5016933" y="2349933"/>
            <a:ext cx="2158134" cy="2158134"/>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endParaRPr lang="en-US" altLang="zh-CN" sz="1600" dirty="0">
              <a:solidFill>
                <a:schemeClr val="bg1">
                  <a:lumMod val="65000"/>
                </a:schemeClr>
              </a:solidFill>
              <a:latin typeface="微软雅黑 Light" panose="020B0502040204020203" pitchFamily="34" charset="-122"/>
              <a:ea typeface="微软雅黑 Light" panose="020B0502040204020203" pitchFamily="34" charset="-122"/>
            </a:endParaRPr>
          </a:p>
        </p:txBody>
      </p:sp>
      <p:sp>
        <p:nvSpPr>
          <p:cNvPr id="7" name="椭圆 6">
            <a:extLst>
              <a:ext uri="{FF2B5EF4-FFF2-40B4-BE49-F238E27FC236}">
                <a16:creationId xmlns:a16="http://schemas.microsoft.com/office/drawing/2014/main" id="{4F7C4486-58E2-4176-9A38-29AC0A0EC6FA}"/>
              </a:ext>
            </a:extLst>
          </p:cNvPr>
          <p:cNvSpPr/>
          <p:nvPr/>
        </p:nvSpPr>
        <p:spPr>
          <a:xfrm>
            <a:off x="4828766" y="2161766"/>
            <a:ext cx="2534468" cy="2534468"/>
          </a:xfrm>
          <a:prstGeom prst="ellipse">
            <a:avLst/>
          </a:prstGeom>
          <a:noFill/>
          <a:ln>
            <a:solidFill>
              <a:schemeClr val="accent5">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endParaRPr lang="en-US" altLang="zh-CN" sz="1600" dirty="0">
              <a:solidFill>
                <a:schemeClr val="bg1">
                  <a:lumMod val="65000"/>
                </a:schemeClr>
              </a:solidFill>
              <a:latin typeface="微软雅黑 Light" panose="020B0502040204020203" pitchFamily="34" charset="-122"/>
              <a:ea typeface="微软雅黑 Light" panose="020B0502040204020203" pitchFamily="34" charset="-122"/>
            </a:endParaRPr>
          </a:p>
        </p:txBody>
      </p:sp>
      <p:sp>
        <p:nvSpPr>
          <p:cNvPr id="8" name="椭圆 7">
            <a:extLst>
              <a:ext uri="{FF2B5EF4-FFF2-40B4-BE49-F238E27FC236}">
                <a16:creationId xmlns:a16="http://schemas.microsoft.com/office/drawing/2014/main" id="{F3B94DBE-04A9-4D45-9D38-FBE8563955DE}"/>
              </a:ext>
            </a:extLst>
          </p:cNvPr>
          <p:cNvSpPr/>
          <p:nvPr/>
        </p:nvSpPr>
        <p:spPr>
          <a:xfrm>
            <a:off x="4631202" y="1964202"/>
            <a:ext cx="2929596" cy="2929596"/>
          </a:xfrm>
          <a:prstGeom prst="ellipse">
            <a:avLst/>
          </a:prstGeom>
          <a:noFill/>
          <a:ln>
            <a:solidFill>
              <a:schemeClr val="accent5">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endParaRPr lang="en-US" altLang="zh-CN" sz="1600" dirty="0">
              <a:solidFill>
                <a:schemeClr val="bg1">
                  <a:lumMod val="65000"/>
                </a:schemeClr>
              </a:solidFill>
              <a:latin typeface="微软雅黑 Light" panose="020B0502040204020203" pitchFamily="34" charset="-122"/>
              <a:ea typeface="微软雅黑 Light" panose="020B0502040204020203" pitchFamily="34" charset="-122"/>
            </a:endParaRPr>
          </a:p>
        </p:txBody>
      </p:sp>
      <p:sp>
        <p:nvSpPr>
          <p:cNvPr id="9" name="椭圆 8">
            <a:extLst>
              <a:ext uri="{FF2B5EF4-FFF2-40B4-BE49-F238E27FC236}">
                <a16:creationId xmlns:a16="http://schemas.microsoft.com/office/drawing/2014/main" id="{44C5E44B-9665-450B-99CD-BA8071AAEA66}"/>
              </a:ext>
            </a:extLst>
          </p:cNvPr>
          <p:cNvSpPr/>
          <p:nvPr/>
        </p:nvSpPr>
        <p:spPr>
          <a:xfrm>
            <a:off x="3413314" y="2803329"/>
            <a:ext cx="1452509" cy="1452509"/>
          </a:xfrm>
          <a:prstGeom prst="ellipse">
            <a:avLst/>
          </a:prstGeom>
          <a:solidFill>
            <a:schemeClr val="bg1"/>
          </a:solidFill>
          <a:ln w="19050">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sz="1600" b="1" dirty="0">
                <a:solidFill>
                  <a:schemeClr val="bg2">
                    <a:lumMod val="25000"/>
                  </a:schemeClr>
                </a:solidFill>
                <a:latin typeface="+mj-ea"/>
                <a:ea typeface="+mj-ea"/>
              </a:rPr>
              <a:t>强化组织</a:t>
            </a:r>
            <a:endParaRPr lang="en-US" altLang="zh-CN" sz="1600" b="1" dirty="0">
              <a:solidFill>
                <a:schemeClr val="bg2">
                  <a:lumMod val="25000"/>
                </a:schemeClr>
              </a:solidFill>
              <a:latin typeface="+mj-ea"/>
              <a:ea typeface="+mj-ea"/>
            </a:endParaRPr>
          </a:p>
        </p:txBody>
      </p:sp>
      <p:sp>
        <p:nvSpPr>
          <p:cNvPr id="10" name="椭圆 9">
            <a:extLst>
              <a:ext uri="{FF2B5EF4-FFF2-40B4-BE49-F238E27FC236}">
                <a16:creationId xmlns:a16="http://schemas.microsoft.com/office/drawing/2014/main" id="{1A5119D5-BB38-43DB-AC6B-ECFC19F73781}"/>
              </a:ext>
            </a:extLst>
          </p:cNvPr>
          <p:cNvSpPr/>
          <p:nvPr/>
        </p:nvSpPr>
        <p:spPr>
          <a:xfrm>
            <a:off x="7326176" y="2803329"/>
            <a:ext cx="1452509" cy="1452509"/>
          </a:xfrm>
          <a:prstGeom prst="ellipse">
            <a:avLst/>
          </a:prstGeom>
          <a:solidFill>
            <a:schemeClr val="bg1"/>
          </a:solidFill>
          <a:ln w="19050">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sz="1600" b="1" dirty="0">
                <a:solidFill>
                  <a:schemeClr val="bg2">
                    <a:lumMod val="25000"/>
                  </a:schemeClr>
                </a:solidFill>
                <a:latin typeface="+mj-ea"/>
                <a:ea typeface="+mj-ea"/>
              </a:rPr>
              <a:t>服务企业</a:t>
            </a:r>
            <a:endParaRPr lang="en-US" altLang="zh-CN" sz="1600" b="1" dirty="0">
              <a:solidFill>
                <a:schemeClr val="bg2">
                  <a:lumMod val="25000"/>
                </a:schemeClr>
              </a:solidFill>
              <a:latin typeface="+mj-ea"/>
              <a:ea typeface="+mj-ea"/>
            </a:endParaRPr>
          </a:p>
        </p:txBody>
      </p:sp>
      <p:sp>
        <p:nvSpPr>
          <p:cNvPr id="11" name="椭圆 10">
            <a:extLst>
              <a:ext uri="{FF2B5EF4-FFF2-40B4-BE49-F238E27FC236}">
                <a16:creationId xmlns:a16="http://schemas.microsoft.com/office/drawing/2014/main" id="{AE56D53F-8108-42ED-B439-BAE9B42C2654}"/>
              </a:ext>
            </a:extLst>
          </p:cNvPr>
          <p:cNvSpPr/>
          <p:nvPr/>
        </p:nvSpPr>
        <p:spPr>
          <a:xfrm>
            <a:off x="5369746" y="952089"/>
            <a:ext cx="1452509" cy="1452509"/>
          </a:xfrm>
          <a:prstGeom prst="ellipse">
            <a:avLst/>
          </a:prstGeom>
          <a:solidFill>
            <a:schemeClr val="bg1"/>
          </a:solidFill>
          <a:ln w="19050">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sz="1600" b="1" dirty="0">
                <a:solidFill>
                  <a:schemeClr val="bg2">
                    <a:lumMod val="25000"/>
                  </a:schemeClr>
                </a:solidFill>
                <a:latin typeface="+mj-ea"/>
                <a:ea typeface="+mj-ea"/>
              </a:rPr>
              <a:t>渠道通畅</a:t>
            </a:r>
            <a:endParaRPr lang="en-US" altLang="zh-CN" sz="1600" b="1" dirty="0">
              <a:solidFill>
                <a:schemeClr val="bg2">
                  <a:lumMod val="25000"/>
                </a:schemeClr>
              </a:solidFill>
              <a:latin typeface="+mj-ea"/>
              <a:ea typeface="+mj-ea"/>
            </a:endParaRPr>
          </a:p>
        </p:txBody>
      </p:sp>
      <p:sp>
        <p:nvSpPr>
          <p:cNvPr id="12" name="椭圆 11">
            <a:extLst>
              <a:ext uri="{FF2B5EF4-FFF2-40B4-BE49-F238E27FC236}">
                <a16:creationId xmlns:a16="http://schemas.microsoft.com/office/drawing/2014/main" id="{8794B5EC-7794-4F9C-BBA1-17F428A33CEB}"/>
              </a:ext>
            </a:extLst>
          </p:cNvPr>
          <p:cNvSpPr/>
          <p:nvPr/>
        </p:nvSpPr>
        <p:spPr>
          <a:xfrm>
            <a:off x="5369745" y="4643715"/>
            <a:ext cx="1452509" cy="1452509"/>
          </a:xfrm>
          <a:prstGeom prst="ellipse">
            <a:avLst/>
          </a:prstGeom>
          <a:solidFill>
            <a:schemeClr val="bg1"/>
          </a:solidFill>
          <a:ln w="19050">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sz="1600" b="1" dirty="0">
                <a:solidFill>
                  <a:schemeClr val="bg2">
                    <a:lumMod val="25000"/>
                  </a:schemeClr>
                </a:solidFill>
                <a:latin typeface="+mj-ea"/>
                <a:ea typeface="+mj-ea"/>
              </a:rPr>
              <a:t>管理升级</a:t>
            </a:r>
            <a:endParaRPr lang="en-US" altLang="zh-CN" sz="1600" b="1" dirty="0">
              <a:solidFill>
                <a:schemeClr val="bg2">
                  <a:lumMod val="25000"/>
                </a:schemeClr>
              </a:solidFill>
              <a:latin typeface="+mj-ea"/>
              <a:ea typeface="+mj-ea"/>
            </a:endParaRPr>
          </a:p>
        </p:txBody>
      </p:sp>
      <p:sp>
        <p:nvSpPr>
          <p:cNvPr id="17" name="文本框 16">
            <a:extLst>
              <a:ext uri="{FF2B5EF4-FFF2-40B4-BE49-F238E27FC236}">
                <a16:creationId xmlns:a16="http://schemas.microsoft.com/office/drawing/2014/main" id="{09B3A066-2295-450F-AACB-D0BFB1B9679C}"/>
              </a:ext>
            </a:extLst>
          </p:cNvPr>
          <p:cNvSpPr txBox="1"/>
          <p:nvPr/>
        </p:nvSpPr>
        <p:spPr>
          <a:xfrm>
            <a:off x="7032108" y="1271879"/>
            <a:ext cx="2534468"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r>
              <a:rPr lang="zh-CN" altLang="en-US" sz="1600" dirty="0"/>
              <a:t>开发管会利润计算器和一般性存款头寸表小程序</a:t>
            </a:r>
          </a:p>
        </p:txBody>
      </p:sp>
      <p:sp>
        <p:nvSpPr>
          <p:cNvPr id="18" name="文本框 17">
            <a:extLst>
              <a:ext uri="{FF2B5EF4-FFF2-40B4-BE49-F238E27FC236}">
                <a16:creationId xmlns:a16="http://schemas.microsoft.com/office/drawing/2014/main" id="{AA69BFEC-7078-4ACD-8843-3DDFD753E9A1}"/>
              </a:ext>
            </a:extLst>
          </p:cNvPr>
          <p:cNvSpPr txBox="1"/>
          <p:nvPr/>
        </p:nvSpPr>
        <p:spPr>
          <a:xfrm>
            <a:off x="8929794" y="3107978"/>
            <a:ext cx="2652606"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r>
              <a:rPr lang="zh-CN" altLang="en-US" sz="1600" dirty="0"/>
              <a:t>现金管理平台服务、手机银行生态建设</a:t>
            </a:r>
          </a:p>
        </p:txBody>
      </p:sp>
      <p:sp>
        <p:nvSpPr>
          <p:cNvPr id="19" name="文本框 18">
            <a:extLst>
              <a:ext uri="{FF2B5EF4-FFF2-40B4-BE49-F238E27FC236}">
                <a16:creationId xmlns:a16="http://schemas.microsoft.com/office/drawing/2014/main" id="{4FF667BF-F83B-4C06-822C-4B2B05B46213}"/>
              </a:ext>
            </a:extLst>
          </p:cNvPr>
          <p:cNvSpPr txBox="1"/>
          <p:nvPr/>
        </p:nvSpPr>
        <p:spPr>
          <a:xfrm>
            <a:off x="2461948" y="5026536"/>
            <a:ext cx="2674411"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r"/>
            <a:r>
              <a:rPr lang="zh-CN" altLang="en-US" sz="1600" dirty="0"/>
              <a:t>顺利完成分行两次信息系统应急演练</a:t>
            </a:r>
          </a:p>
        </p:txBody>
      </p:sp>
      <p:sp>
        <p:nvSpPr>
          <p:cNvPr id="20" name="文本框 19">
            <a:extLst>
              <a:ext uri="{FF2B5EF4-FFF2-40B4-BE49-F238E27FC236}">
                <a16:creationId xmlns:a16="http://schemas.microsoft.com/office/drawing/2014/main" id="{F05BDD19-FF18-4276-BA77-1D0A31B60EE1}"/>
              </a:ext>
            </a:extLst>
          </p:cNvPr>
          <p:cNvSpPr txBox="1"/>
          <p:nvPr/>
        </p:nvSpPr>
        <p:spPr>
          <a:xfrm>
            <a:off x="767090" y="3107978"/>
            <a:ext cx="2525705"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r"/>
            <a:r>
              <a:rPr lang="zh-CN" altLang="en-US" sz="1600" dirty="0"/>
              <a:t>应用系统优化完善工作全面完成</a:t>
            </a:r>
          </a:p>
        </p:txBody>
      </p:sp>
    </p:spTree>
    <p:extLst>
      <p:ext uri="{BB962C8B-B14F-4D97-AF65-F5344CB8AC3E}">
        <p14:creationId xmlns:p14="http://schemas.microsoft.com/office/powerpoint/2010/main" val="87686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latin typeface="+mj-ea"/>
                <a:cs typeface="+mn-ea"/>
                <a:sym typeface="+mn-lt"/>
              </a:rPr>
              <a:t>建议与意见</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 name="矩形 3">
            <a:extLst>
              <a:ext uri="{FF2B5EF4-FFF2-40B4-BE49-F238E27FC236}">
                <a16:creationId xmlns:a16="http://schemas.microsoft.com/office/drawing/2014/main" id="{CC3ABF5E-F7B0-415D-B051-B4492AD9F5F6}"/>
              </a:ext>
            </a:extLst>
          </p:cNvPr>
          <p:cNvSpPr/>
          <p:nvPr/>
        </p:nvSpPr>
        <p:spPr>
          <a:xfrm>
            <a:off x="9335407" y="1674446"/>
            <a:ext cx="2110404" cy="24995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矩形 4">
            <a:extLst>
              <a:ext uri="{FF2B5EF4-FFF2-40B4-BE49-F238E27FC236}">
                <a16:creationId xmlns:a16="http://schemas.microsoft.com/office/drawing/2014/main" id="{18E5ABE4-03F1-45C5-919B-B99069B728DD}"/>
              </a:ext>
            </a:extLst>
          </p:cNvPr>
          <p:cNvSpPr/>
          <p:nvPr/>
        </p:nvSpPr>
        <p:spPr>
          <a:xfrm>
            <a:off x="6418838" y="1674446"/>
            <a:ext cx="2110404" cy="24995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矩形 5">
            <a:extLst>
              <a:ext uri="{FF2B5EF4-FFF2-40B4-BE49-F238E27FC236}">
                <a16:creationId xmlns:a16="http://schemas.microsoft.com/office/drawing/2014/main" id="{BFC6FDD2-5D03-4475-BF1B-87C52AC042FA}"/>
              </a:ext>
            </a:extLst>
          </p:cNvPr>
          <p:cNvSpPr/>
          <p:nvPr/>
        </p:nvSpPr>
        <p:spPr>
          <a:xfrm>
            <a:off x="3491340" y="1674446"/>
            <a:ext cx="2110404" cy="24995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矩形 6">
            <a:extLst>
              <a:ext uri="{FF2B5EF4-FFF2-40B4-BE49-F238E27FC236}">
                <a16:creationId xmlns:a16="http://schemas.microsoft.com/office/drawing/2014/main" id="{5E51CDED-BD46-46CC-BB0E-D155A8A2BCE0}"/>
              </a:ext>
            </a:extLst>
          </p:cNvPr>
          <p:cNvSpPr/>
          <p:nvPr/>
        </p:nvSpPr>
        <p:spPr>
          <a:xfrm>
            <a:off x="563842" y="1674446"/>
            <a:ext cx="2110404" cy="24995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矩形 7">
            <a:extLst>
              <a:ext uri="{FF2B5EF4-FFF2-40B4-BE49-F238E27FC236}">
                <a16:creationId xmlns:a16="http://schemas.microsoft.com/office/drawing/2014/main" id="{BE180E4E-984B-434B-8C30-A3569DB40581}"/>
              </a:ext>
            </a:extLst>
          </p:cNvPr>
          <p:cNvSpPr/>
          <p:nvPr/>
        </p:nvSpPr>
        <p:spPr>
          <a:xfrm>
            <a:off x="683607" y="1799194"/>
            <a:ext cx="2099474" cy="2515998"/>
          </a:xfrm>
          <a:prstGeom prst="rect">
            <a:avLst/>
          </a:prstGeom>
          <a:blipFill dpi="0" rotWithShape="1">
            <a:blip r:embed="rId3">
              <a:duotone>
                <a:schemeClr val="accent1">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a:extLst>
              <a:ext uri="{FF2B5EF4-FFF2-40B4-BE49-F238E27FC236}">
                <a16:creationId xmlns:a16="http://schemas.microsoft.com/office/drawing/2014/main" id="{BFA4EF7E-6438-4345-A5D2-B2403318B725}"/>
              </a:ext>
            </a:extLst>
          </p:cNvPr>
          <p:cNvSpPr/>
          <p:nvPr/>
        </p:nvSpPr>
        <p:spPr>
          <a:xfrm>
            <a:off x="3612875" y="1799192"/>
            <a:ext cx="2099475" cy="2515999"/>
          </a:xfrm>
          <a:prstGeom prst="rect">
            <a:avLst/>
          </a:prstGeom>
          <a:blipFill dpi="0" rotWithShape="1">
            <a:blip r:embed="rId4">
              <a:duotone>
                <a:schemeClr val="accent1">
                  <a:shade val="45000"/>
                  <a:satMod val="135000"/>
                </a:schemeClr>
                <a:prstClr val="white"/>
              </a:duotone>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a:extLst>
              <a:ext uri="{FF2B5EF4-FFF2-40B4-BE49-F238E27FC236}">
                <a16:creationId xmlns:a16="http://schemas.microsoft.com/office/drawing/2014/main" id="{1966BD15-55B7-4F3C-A1AC-12BE4E7EF743}"/>
              </a:ext>
            </a:extLst>
          </p:cNvPr>
          <p:cNvSpPr/>
          <p:nvPr/>
        </p:nvSpPr>
        <p:spPr>
          <a:xfrm>
            <a:off x="6523979" y="1783246"/>
            <a:ext cx="2110907" cy="2529699"/>
          </a:xfrm>
          <a:prstGeom prst="rect">
            <a:avLst/>
          </a:prstGeom>
          <a:blipFill dpi="0" rotWithShape="1">
            <a:blip r:embed="rId5">
              <a:duotone>
                <a:schemeClr val="accent1">
                  <a:shade val="45000"/>
                  <a:satMod val="135000"/>
                </a:schemeClr>
                <a:prstClr val="white"/>
              </a:duotone>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a:extLst>
              <a:ext uri="{FF2B5EF4-FFF2-40B4-BE49-F238E27FC236}">
                <a16:creationId xmlns:a16="http://schemas.microsoft.com/office/drawing/2014/main" id="{A94C1CF8-E846-499E-9AB9-E76C3231EB21}"/>
              </a:ext>
            </a:extLst>
          </p:cNvPr>
          <p:cNvSpPr/>
          <p:nvPr/>
        </p:nvSpPr>
        <p:spPr>
          <a:xfrm>
            <a:off x="9441051" y="1783246"/>
            <a:ext cx="2110907" cy="2529699"/>
          </a:xfrm>
          <a:prstGeom prst="rect">
            <a:avLst/>
          </a:prstGeom>
          <a:blipFill dpi="0" rotWithShape="1">
            <a:blip r:embed="rId6">
              <a:duotone>
                <a:schemeClr val="accent1">
                  <a:shade val="45000"/>
                  <a:satMod val="135000"/>
                </a:schemeClr>
                <a:prstClr val="white"/>
              </a:duotone>
            </a:blip>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椭圆 11">
            <a:extLst>
              <a:ext uri="{FF2B5EF4-FFF2-40B4-BE49-F238E27FC236}">
                <a16:creationId xmlns:a16="http://schemas.microsoft.com/office/drawing/2014/main" id="{6631BABB-4D31-43A9-B131-DFB8EBE2EC86}"/>
              </a:ext>
            </a:extLst>
          </p:cNvPr>
          <p:cNvSpPr/>
          <p:nvPr/>
        </p:nvSpPr>
        <p:spPr>
          <a:xfrm>
            <a:off x="460245" y="1564448"/>
            <a:ext cx="487429" cy="487429"/>
          </a:xfrm>
          <a:prstGeom prst="ellipse">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b="1" dirty="0">
                <a:solidFill>
                  <a:schemeClr val="tx1">
                    <a:lumMod val="75000"/>
                    <a:lumOff val="25000"/>
                  </a:schemeClr>
                </a:solidFill>
                <a:latin typeface="+mj-ea"/>
                <a:ea typeface="+mj-ea"/>
              </a:rPr>
              <a:t>01</a:t>
            </a:r>
            <a:endParaRPr kumimoji="0" lang="zh-CN" altLang="en-US" sz="1000" b="1" i="0" u="none" strike="noStrike" kern="1200" cap="none" spc="0" normalizeH="0" baseline="0" noProof="0" dirty="0">
              <a:ln>
                <a:noFill/>
              </a:ln>
              <a:solidFill>
                <a:schemeClr val="tx1">
                  <a:lumMod val="75000"/>
                  <a:lumOff val="25000"/>
                </a:schemeClr>
              </a:solidFill>
              <a:effectLst/>
              <a:uLnTx/>
              <a:uFillTx/>
              <a:latin typeface="+mj-ea"/>
              <a:ea typeface="+mj-ea"/>
            </a:endParaRPr>
          </a:p>
        </p:txBody>
      </p:sp>
      <p:sp>
        <p:nvSpPr>
          <p:cNvPr id="13" name="椭圆 12">
            <a:extLst>
              <a:ext uri="{FF2B5EF4-FFF2-40B4-BE49-F238E27FC236}">
                <a16:creationId xmlns:a16="http://schemas.microsoft.com/office/drawing/2014/main" id="{D83584C1-F977-4BAB-B816-18F1711505BE}"/>
              </a:ext>
            </a:extLst>
          </p:cNvPr>
          <p:cNvSpPr/>
          <p:nvPr/>
        </p:nvSpPr>
        <p:spPr>
          <a:xfrm>
            <a:off x="3375923" y="1564448"/>
            <a:ext cx="487429" cy="487429"/>
          </a:xfrm>
          <a:prstGeom prst="ellipse">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schemeClr val="tx1">
                    <a:lumMod val="75000"/>
                    <a:lumOff val="25000"/>
                  </a:schemeClr>
                </a:solidFill>
                <a:latin typeface="+mj-ea"/>
                <a:ea typeface="+mj-ea"/>
              </a:rPr>
              <a:t>02</a:t>
            </a:r>
            <a:endParaRPr lang="zh-CN" altLang="en-US" sz="1000" b="1" dirty="0">
              <a:solidFill>
                <a:schemeClr val="tx1">
                  <a:lumMod val="75000"/>
                  <a:lumOff val="25000"/>
                </a:schemeClr>
              </a:solidFill>
              <a:latin typeface="+mj-ea"/>
              <a:ea typeface="+mj-ea"/>
            </a:endParaRPr>
          </a:p>
        </p:txBody>
      </p:sp>
      <p:sp>
        <p:nvSpPr>
          <p:cNvPr id="14" name="椭圆 13">
            <a:extLst>
              <a:ext uri="{FF2B5EF4-FFF2-40B4-BE49-F238E27FC236}">
                <a16:creationId xmlns:a16="http://schemas.microsoft.com/office/drawing/2014/main" id="{F65FAFB2-9D8F-4962-9227-613EE42D11CD}"/>
              </a:ext>
            </a:extLst>
          </p:cNvPr>
          <p:cNvSpPr/>
          <p:nvPr/>
        </p:nvSpPr>
        <p:spPr>
          <a:xfrm>
            <a:off x="6291601" y="1564448"/>
            <a:ext cx="487429" cy="487429"/>
          </a:xfrm>
          <a:prstGeom prst="ellipse">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schemeClr val="tx1">
                    <a:lumMod val="75000"/>
                    <a:lumOff val="25000"/>
                  </a:schemeClr>
                </a:solidFill>
                <a:latin typeface="+mj-ea"/>
                <a:ea typeface="+mj-ea"/>
              </a:rPr>
              <a:t>03</a:t>
            </a:r>
            <a:endParaRPr lang="zh-CN" altLang="en-US" sz="1000" b="1" dirty="0">
              <a:solidFill>
                <a:schemeClr val="tx1">
                  <a:lumMod val="75000"/>
                  <a:lumOff val="25000"/>
                </a:schemeClr>
              </a:solidFill>
              <a:latin typeface="+mj-ea"/>
              <a:ea typeface="+mj-ea"/>
            </a:endParaRPr>
          </a:p>
        </p:txBody>
      </p:sp>
      <p:sp>
        <p:nvSpPr>
          <p:cNvPr id="15" name="椭圆 14">
            <a:extLst>
              <a:ext uri="{FF2B5EF4-FFF2-40B4-BE49-F238E27FC236}">
                <a16:creationId xmlns:a16="http://schemas.microsoft.com/office/drawing/2014/main" id="{45255181-476E-48B0-A7F0-D5986F3A0222}"/>
              </a:ext>
            </a:extLst>
          </p:cNvPr>
          <p:cNvSpPr/>
          <p:nvPr/>
        </p:nvSpPr>
        <p:spPr>
          <a:xfrm>
            <a:off x="9207278" y="1564448"/>
            <a:ext cx="487429" cy="487429"/>
          </a:xfrm>
          <a:prstGeom prst="ellipse">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b="1" dirty="0">
                <a:solidFill>
                  <a:schemeClr val="tx1">
                    <a:lumMod val="75000"/>
                    <a:lumOff val="25000"/>
                  </a:schemeClr>
                </a:solidFill>
                <a:latin typeface="+mj-ea"/>
                <a:ea typeface="+mj-ea"/>
              </a:rPr>
              <a:t>04</a:t>
            </a:r>
            <a:endParaRPr lang="zh-CN" altLang="en-US" sz="1000" b="1" dirty="0">
              <a:solidFill>
                <a:schemeClr val="tx1">
                  <a:lumMod val="75000"/>
                  <a:lumOff val="25000"/>
                </a:schemeClr>
              </a:solidFill>
              <a:latin typeface="+mj-ea"/>
              <a:ea typeface="+mj-ea"/>
            </a:endParaRPr>
          </a:p>
        </p:txBody>
      </p:sp>
      <p:sp>
        <p:nvSpPr>
          <p:cNvPr id="18" name="文本框 17" descr="章节标题1">
            <a:extLst>
              <a:ext uri="{FF2B5EF4-FFF2-40B4-BE49-F238E27FC236}">
                <a16:creationId xmlns:a16="http://schemas.microsoft.com/office/drawing/2014/main" id="{79C6F3C3-FBCD-4E76-A02E-F4BB356597ED}"/>
              </a:ext>
            </a:extLst>
          </p:cNvPr>
          <p:cNvSpPr txBox="1"/>
          <p:nvPr/>
        </p:nvSpPr>
        <p:spPr>
          <a:xfrm>
            <a:off x="410725" y="4515246"/>
            <a:ext cx="2535204" cy="369332"/>
          </a:xfrm>
          <a:prstGeom prst="rect">
            <a:avLst/>
          </a:prstGeom>
          <a:noFill/>
        </p:spPr>
        <p:txBody>
          <a:bodyPr vert="horz" wrap="square" rtlCol="0">
            <a:spAutoFit/>
          </a:bodyPr>
          <a:lstStyle>
            <a:defPPr>
              <a:defRPr lang="zh-CN"/>
            </a:defPPr>
            <a:lvl1pPr lvl="0" algn="ctr">
              <a:defRPr sz="1600" b="1" spc="3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信息科技</a:t>
            </a:r>
          </a:p>
        </p:txBody>
      </p:sp>
      <p:sp>
        <p:nvSpPr>
          <p:cNvPr id="19" name="文本框 18" descr="章节概要1">
            <a:extLst>
              <a:ext uri="{FF2B5EF4-FFF2-40B4-BE49-F238E27FC236}">
                <a16:creationId xmlns:a16="http://schemas.microsoft.com/office/drawing/2014/main" id="{8A55ACDA-27BC-42A6-9600-C9D63271C08D}"/>
              </a:ext>
            </a:extLst>
          </p:cNvPr>
          <p:cNvSpPr txBox="1"/>
          <p:nvPr/>
        </p:nvSpPr>
        <p:spPr>
          <a:xfrm>
            <a:off x="147565" y="4992562"/>
            <a:ext cx="3061524" cy="787523"/>
          </a:xfrm>
          <a:prstGeom prst="rect">
            <a:avLst/>
          </a:prstGeom>
          <a:noFill/>
        </p:spPr>
        <p:txBody>
          <a:bodyPr vert="horz" wrap="square" rtlCol="0">
            <a:spAutoFit/>
          </a:bodyPr>
          <a:lstStyle>
            <a:defPPr>
              <a:defRPr lang="zh-CN"/>
            </a:defPPr>
            <a:lvl1pPr lvl="0" algn="ctr">
              <a:lnSpc>
                <a:spcPct val="15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lvl="0">
              <a:defRPr/>
            </a:pPr>
            <a:r>
              <a:rPr lang="zh-CN" altLang="en-US" sz="1600" dirty="0">
                <a:solidFill>
                  <a:prstClr val="black">
                    <a:lumMod val="75000"/>
                    <a:lumOff val="25000"/>
                  </a:prstClr>
                </a:solidFill>
              </a:rPr>
              <a:t>查询各项业务</a:t>
            </a:r>
            <a:endParaRPr lang="en-US" altLang="zh-CN" sz="1600" dirty="0">
              <a:solidFill>
                <a:prstClr val="black">
                  <a:lumMod val="75000"/>
                  <a:lumOff val="25000"/>
                </a:prstClr>
              </a:solidFill>
            </a:endParaRPr>
          </a:p>
          <a:p>
            <a:pPr lvl="0">
              <a:defRPr/>
            </a:pPr>
            <a:r>
              <a:rPr lang="zh-CN" altLang="en-US" sz="1600" dirty="0">
                <a:solidFill>
                  <a:prstClr val="black">
                    <a:lumMod val="75000"/>
                    <a:lumOff val="25000"/>
                  </a:prstClr>
                </a:solidFill>
              </a:rPr>
              <a:t>创利情况和定价测算</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32" name="组合 31">
            <a:extLst>
              <a:ext uri="{FF2B5EF4-FFF2-40B4-BE49-F238E27FC236}">
                <a16:creationId xmlns:a16="http://schemas.microsoft.com/office/drawing/2014/main" id="{7308C5D6-EC0D-49F3-89E3-A063C2E3C53B}"/>
              </a:ext>
            </a:extLst>
          </p:cNvPr>
          <p:cNvGrpSpPr/>
          <p:nvPr/>
        </p:nvGrpSpPr>
        <p:grpSpPr>
          <a:xfrm>
            <a:off x="1208848" y="4986368"/>
            <a:ext cx="938959" cy="0"/>
            <a:chOff x="4049564" y="4703244"/>
            <a:chExt cx="938959" cy="0"/>
          </a:xfrm>
        </p:grpSpPr>
        <p:cxnSp>
          <p:nvCxnSpPr>
            <p:cNvPr id="33" name="直接连接符 32">
              <a:extLst>
                <a:ext uri="{FF2B5EF4-FFF2-40B4-BE49-F238E27FC236}">
                  <a16:creationId xmlns:a16="http://schemas.microsoft.com/office/drawing/2014/main" id="{9627C27B-76AD-4A19-B8DC-ACDA54EAE2B9}"/>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116134D-C5C9-4CD5-B843-01AB3B6597AF}"/>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3DB319A1-1F5C-4171-AFBF-DEBBF902A664}"/>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2" name="文本框 21" descr="章节标题2">
            <a:extLst>
              <a:ext uri="{FF2B5EF4-FFF2-40B4-BE49-F238E27FC236}">
                <a16:creationId xmlns:a16="http://schemas.microsoft.com/office/drawing/2014/main" id="{CED2EB07-EA36-4FB1-980D-92218D2F2AB5}"/>
              </a:ext>
            </a:extLst>
          </p:cNvPr>
          <p:cNvSpPr txBox="1"/>
          <p:nvPr/>
        </p:nvSpPr>
        <p:spPr>
          <a:xfrm>
            <a:off x="3551469" y="4515246"/>
            <a:ext cx="2140433" cy="369332"/>
          </a:xfrm>
          <a:prstGeom prst="rect">
            <a:avLst/>
          </a:prstGeom>
          <a:noFill/>
        </p:spPr>
        <p:txBody>
          <a:bodyPr vert="horz" wrap="square" rtlCol="0">
            <a:spAutoFit/>
          </a:bodyPr>
          <a:lstStyle>
            <a:defPPr>
              <a:defRPr lang="zh-CN"/>
            </a:defPPr>
            <a:lvl1pPr lvl="0" algn="ctr">
              <a:defRPr sz="1600" b="1" spc="3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营销升级</a:t>
            </a:r>
          </a:p>
        </p:txBody>
      </p:sp>
      <p:sp>
        <p:nvSpPr>
          <p:cNvPr id="23" name="文本框 22" descr="章节概要2">
            <a:extLst>
              <a:ext uri="{FF2B5EF4-FFF2-40B4-BE49-F238E27FC236}">
                <a16:creationId xmlns:a16="http://schemas.microsoft.com/office/drawing/2014/main" id="{C92B6364-B66C-4B73-A966-F6B32E52900B}"/>
              </a:ext>
            </a:extLst>
          </p:cNvPr>
          <p:cNvSpPr txBox="1"/>
          <p:nvPr/>
        </p:nvSpPr>
        <p:spPr>
          <a:xfrm>
            <a:off x="3124966" y="4997863"/>
            <a:ext cx="2993439" cy="787523"/>
          </a:xfrm>
          <a:prstGeom prst="rect">
            <a:avLst/>
          </a:prstGeom>
          <a:noFill/>
        </p:spPr>
        <p:txBody>
          <a:bodyPr vert="horz" wrap="square" rtlCol="0">
            <a:spAutoFit/>
          </a:bodyPr>
          <a:lstStyle>
            <a:defPPr>
              <a:defRPr lang="zh-CN"/>
            </a:defPPr>
            <a:lvl1pPr lvl="0" algn="ctr">
              <a:lnSpc>
                <a:spcPct val="15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lvl="0">
              <a:defRPr/>
            </a:pPr>
            <a:r>
              <a:rPr lang="zh-CN" altLang="en-US" sz="1600" dirty="0">
                <a:solidFill>
                  <a:prstClr val="black">
                    <a:lumMod val="75000"/>
                    <a:lumOff val="25000"/>
                  </a:prstClr>
                </a:solidFill>
              </a:rPr>
              <a:t>顺利完成分行</a:t>
            </a:r>
            <a:endParaRPr lang="en-US" altLang="zh-CN" sz="1600" dirty="0">
              <a:solidFill>
                <a:prstClr val="black">
                  <a:lumMod val="75000"/>
                  <a:lumOff val="25000"/>
                </a:prstClr>
              </a:solidFill>
            </a:endParaRPr>
          </a:p>
          <a:p>
            <a:pPr lvl="0">
              <a:defRPr/>
            </a:pPr>
            <a:r>
              <a:rPr lang="zh-CN" altLang="en-US" sz="1600" dirty="0">
                <a:solidFill>
                  <a:prstClr val="black">
                    <a:lumMod val="75000"/>
                    <a:lumOff val="25000"/>
                  </a:prstClr>
                </a:solidFill>
              </a:rPr>
              <a:t>两次信息系统应急演练</a:t>
            </a:r>
            <a:endParaRPr lang="en-US" altLang="zh-CN" sz="1600" dirty="0">
              <a:solidFill>
                <a:prstClr val="black">
                  <a:lumMod val="75000"/>
                  <a:lumOff val="25000"/>
                </a:prstClr>
              </a:solidFill>
            </a:endParaRPr>
          </a:p>
        </p:txBody>
      </p:sp>
      <p:grpSp>
        <p:nvGrpSpPr>
          <p:cNvPr id="40" name="组合 39">
            <a:extLst>
              <a:ext uri="{FF2B5EF4-FFF2-40B4-BE49-F238E27FC236}">
                <a16:creationId xmlns:a16="http://schemas.microsoft.com/office/drawing/2014/main" id="{FDD9EDFB-56C7-466A-AF83-EFCA5E4A3E24}"/>
              </a:ext>
            </a:extLst>
          </p:cNvPr>
          <p:cNvGrpSpPr/>
          <p:nvPr/>
        </p:nvGrpSpPr>
        <p:grpSpPr>
          <a:xfrm>
            <a:off x="4152206" y="4975796"/>
            <a:ext cx="938959" cy="0"/>
            <a:chOff x="4049564" y="4703244"/>
            <a:chExt cx="938959" cy="0"/>
          </a:xfrm>
        </p:grpSpPr>
        <p:cxnSp>
          <p:nvCxnSpPr>
            <p:cNvPr id="41" name="直接连接符 40">
              <a:extLst>
                <a:ext uri="{FF2B5EF4-FFF2-40B4-BE49-F238E27FC236}">
                  <a16:creationId xmlns:a16="http://schemas.microsoft.com/office/drawing/2014/main" id="{E635302B-D332-4562-BD61-ABBCE6879C1E}"/>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58B519ED-1A52-4F63-9D60-EF423A7CDEAB}"/>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31BB04CB-E766-4220-8B2F-04CC56B44551}"/>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6" name="文本框 25" descr="章节标题3">
            <a:extLst>
              <a:ext uri="{FF2B5EF4-FFF2-40B4-BE49-F238E27FC236}">
                <a16:creationId xmlns:a16="http://schemas.microsoft.com/office/drawing/2014/main" id="{1CF5ACC8-D1B9-4886-B6CA-03C0F75D0B2E}"/>
              </a:ext>
            </a:extLst>
          </p:cNvPr>
          <p:cNvSpPr txBox="1"/>
          <p:nvPr/>
        </p:nvSpPr>
        <p:spPr>
          <a:xfrm>
            <a:off x="6498914" y="4515246"/>
            <a:ext cx="2111410" cy="369332"/>
          </a:xfrm>
          <a:prstGeom prst="rect">
            <a:avLst/>
          </a:prstGeom>
          <a:noFill/>
        </p:spPr>
        <p:txBody>
          <a:bodyPr vert="horz" wrap="square" rtlCol="0">
            <a:spAutoFit/>
          </a:bodyPr>
          <a:lstStyle>
            <a:defPPr>
              <a:defRPr lang="zh-CN"/>
            </a:defPPr>
            <a:lvl1pPr lvl="0" algn="ctr">
              <a:defRPr sz="1600" b="1" spc="3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大数据平台</a:t>
            </a:r>
          </a:p>
        </p:txBody>
      </p:sp>
      <p:sp>
        <p:nvSpPr>
          <p:cNvPr id="27" name="文本框 26" descr="章节概要3">
            <a:extLst>
              <a:ext uri="{FF2B5EF4-FFF2-40B4-BE49-F238E27FC236}">
                <a16:creationId xmlns:a16="http://schemas.microsoft.com/office/drawing/2014/main" id="{2B3BF3A9-9131-4F29-90D3-7053E7033F31}"/>
              </a:ext>
            </a:extLst>
          </p:cNvPr>
          <p:cNvSpPr txBox="1"/>
          <p:nvPr/>
        </p:nvSpPr>
        <p:spPr>
          <a:xfrm>
            <a:off x="6057900" y="5005262"/>
            <a:ext cx="2993439" cy="787523"/>
          </a:xfrm>
          <a:prstGeom prst="rect">
            <a:avLst/>
          </a:prstGeom>
          <a:noFill/>
        </p:spPr>
        <p:txBody>
          <a:bodyPr vert="horz" wrap="square" rtlCol="0">
            <a:spAutoFit/>
          </a:bodyPr>
          <a:lstStyle>
            <a:defPPr>
              <a:defRPr lang="zh-CN"/>
            </a:defPPr>
            <a:lvl1pPr lvl="0" algn="ctr">
              <a:lnSpc>
                <a:spcPct val="15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lvl="0">
              <a:defRPr/>
            </a:pPr>
            <a:r>
              <a:rPr lang="zh-CN" altLang="en-US" sz="1600" dirty="0">
                <a:solidFill>
                  <a:prstClr val="black">
                    <a:lumMod val="75000"/>
                    <a:lumOff val="25000"/>
                  </a:prstClr>
                </a:solidFill>
              </a:rPr>
              <a:t>应用系统优化</a:t>
            </a:r>
            <a:endParaRPr lang="en-US" altLang="zh-CN" sz="1600" dirty="0">
              <a:solidFill>
                <a:prstClr val="black">
                  <a:lumMod val="75000"/>
                  <a:lumOff val="25000"/>
                </a:prstClr>
              </a:solidFill>
            </a:endParaRPr>
          </a:p>
          <a:p>
            <a:pPr lvl="0">
              <a:defRPr/>
            </a:pPr>
            <a:r>
              <a:rPr lang="zh-CN" altLang="en-US" sz="1600" dirty="0">
                <a:solidFill>
                  <a:prstClr val="black">
                    <a:lumMod val="75000"/>
                    <a:lumOff val="25000"/>
                  </a:prstClr>
                </a:solidFill>
              </a:rPr>
              <a:t>完善工作全面完成</a:t>
            </a:r>
            <a:endParaRPr lang="en-US" altLang="zh-CN" sz="1600" dirty="0">
              <a:solidFill>
                <a:prstClr val="black">
                  <a:lumMod val="75000"/>
                  <a:lumOff val="25000"/>
                </a:prstClr>
              </a:solidFill>
            </a:endParaRPr>
          </a:p>
        </p:txBody>
      </p:sp>
      <p:grpSp>
        <p:nvGrpSpPr>
          <p:cNvPr id="44" name="组合 43">
            <a:extLst>
              <a:ext uri="{FF2B5EF4-FFF2-40B4-BE49-F238E27FC236}">
                <a16:creationId xmlns:a16="http://schemas.microsoft.com/office/drawing/2014/main" id="{14FBB7ED-2439-4053-9DD5-31B88F09A484}"/>
              </a:ext>
            </a:extLst>
          </p:cNvPr>
          <p:cNvGrpSpPr/>
          <p:nvPr/>
        </p:nvGrpSpPr>
        <p:grpSpPr>
          <a:xfrm>
            <a:off x="7085140" y="4980430"/>
            <a:ext cx="938959" cy="0"/>
            <a:chOff x="4049564" y="4703244"/>
            <a:chExt cx="938959" cy="0"/>
          </a:xfrm>
        </p:grpSpPr>
        <p:cxnSp>
          <p:nvCxnSpPr>
            <p:cNvPr id="45" name="直接连接符 44">
              <a:extLst>
                <a:ext uri="{FF2B5EF4-FFF2-40B4-BE49-F238E27FC236}">
                  <a16:creationId xmlns:a16="http://schemas.microsoft.com/office/drawing/2014/main" id="{07B2E207-C3F6-41B2-A86A-78773A38E52A}"/>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6C930BF2-EA29-4854-90F6-BB7F17D1F2F9}"/>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EA8E2BA8-7F52-43B3-85F0-C03FBEFA3BE3}"/>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30" name="文本框 29" descr="章节标题4">
            <a:extLst>
              <a:ext uri="{FF2B5EF4-FFF2-40B4-BE49-F238E27FC236}">
                <a16:creationId xmlns:a16="http://schemas.microsoft.com/office/drawing/2014/main" id="{42C50890-06E5-404A-8BA9-885D1BC4E5FE}"/>
              </a:ext>
            </a:extLst>
          </p:cNvPr>
          <p:cNvSpPr txBox="1"/>
          <p:nvPr/>
        </p:nvSpPr>
        <p:spPr>
          <a:xfrm>
            <a:off x="9151389" y="4515246"/>
            <a:ext cx="2588125" cy="369332"/>
          </a:xfrm>
          <a:prstGeom prst="rect">
            <a:avLst/>
          </a:prstGeom>
          <a:noFill/>
        </p:spPr>
        <p:txBody>
          <a:bodyPr vert="horz" wrap="square" rtlCol="0">
            <a:spAutoFit/>
          </a:bodyPr>
          <a:lstStyle>
            <a:defPPr>
              <a:defRPr lang="zh-CN"/>
            </a:defPPr>
            <a:lvl1pPr lvl="0" algn="ctr">
              <a:defRPr sz="1600" b="1" spc="3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渠道通畅</a:t>
            </a:r>
          </a:p>
        </p:txBody>
      </p:sp>
      <p:sp>
        <p:nvSpPr>
          <p:cNvPr id="31" name="文本框 30" descr="章节概要4">
            <a:extLst>
              <a:ext uri="{FF2B5EF4-FFF2-40B4-BE49-F238E27FC236}">
                <a16:creationId xmlns:a16="http://schemas.microsoft.com/office/drawing/2014/main" id="{A8B9023B-E6B7-45DC-A211-C48521D4A051}"/>
              </a:ext>
            </a:extLst>
          </p:cNvPr>
          <p:cNvSpPr txBox="1"/>
          <p:nvPr/>
        </p:nvSpPr>
        <p:spPr>
          <a:xfrm>
            <a:off x="8901094" y="5013550"/>
            <a:ext cx="3088714" cy="787523"/>
          </a:xfrm>
          <a:prstGeom prst="rect">
            <a:avLst/>
          </a:prstGeom>
          <a:noFill/>
        </p:spPr>
        <p:txBody>
          <a:bodyPr vert="horz" wrap="square" rtlCol="0">
            <a:spAutoFit/>
          </a:bodyPr>
          <a:lstStyle>
            <a:defPPr>
              <a:defRPr lang="zh-CN"/>
            </a:defPPr>
            <a:lvl1pPr lvl="0" algn="ctr">
              <a:lnSpc>
                <a:spcPct val="15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lvl="0">
              <a:defRPr/>
            </a:pPr>
            <a:r>
              <a:rPr lang="zh-CN" altLang="en-US" sz="1600" dirty="0">
                <a:solidFill>
                  <a:prstClr val="black">
                    <a:lumMod val="75000"/>
                    <a:lumOff val="25000"/>
                  </a:prstClr>
                </a:solidFill>
              </a:rPr>
              <a:t>针对重点存款</a:t>
            </a:r>
            <a:endParaRPr lang="en-US" altLang="zh-CN" sz="1600" dirty="0">
              <a:solidFill>
                <a:prstClr val="black">
                  <a:lumMod val="75000"/>
                  <a:lumOff val="25000"/>
                </a:prstClr>
              </a:solidFill>
            </a:endParaRPr>
          </a:p>
          <a:p>
            <a:pPr lvl="0">
              <a:defRPr/>
            </a:pPr>
            <a:r>
              <a:rPr lang="zh-CN" altLang="en-US" sz="1600" dirty="0">
                <a:solidFill>
                  <a:prstClr val="black">
                    <a:lumMod val="75000"/>
                    <a:lumOff val="25000"/>
                  </a:prstClr>
                </a:solidFill>
              </a:rPr>
              <a:t>产品组织开展多次轮训 </a:t>
            </a:r>
            <a:endParaRPr lang="en-US" altLang="zh-CN" sz="1600" dirty="0">
              <a:solidFill>
                <a:prstClr val="black">
                  <a:lumMod val="75000"/>
                  <a:lumOff val="25000"/>
                </a:prstClr>
              </a:solidFill>
            </a:endParaRPr>
          </a:p>
        </p:txBody>
      </p:sp>
      <p:grpSp>
        <p:nvGrpSpPr>
          <p:cNvPr id="48" name="组合 47">
            <a:extLst>
              <a:ext uri="{FF2B5EF4-FFF2-40B4-BE49-F238E27FC236}">
                <a16:creationId xmlns:a16="http://schemas.microsoft.com/office/drawing/2014/main" id="{CF763BFC-DC00-40EF-94DC-A7F823504031}"/>
              </a:ext>
            </a:extLst>
          </p:cNvPr>
          <p:cNvGrpSpPr/>
          <p:nvPr/>
        </p:nvGrpSpPr>
        <p:grpSpPr>
          <a:xfrm>
            <a:off x="9975972" y="4985577"/>
            <a:ext cx="938959" cy="0"/>
            <a:chOff x="4049564" y="4703244"/>
            <a:chExt cx="938959" cy="0"/>
          </a:xfrm>
        </p:grpSpPr>
        <p:cxnSp>
          <p:nvCxnSpPr>
            <p:cNvPr id="49" name="直接连接符 48">
              <a:extLst>
                <a:ext uri="{FF2B5EF4-FFF2-40B4-BE49-F238E27FC236}">
                  <a16:creationId xmlns:a16="http://schemas.microsoft.com/office/drawing/2014/main" id="{918A90F0-F70E-43AE-B356-833F083FF671}"/>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C26D5588-DB26-4041-89F0-48AC4DCCEEC1}"/>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C81676CD-49D4-464E-A675-28217C31D2C5}"/>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4210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时间规划</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cxnSp>
        <p:nvCxnSpPr>
          <p:cNvPr id="4" name="直接连接符 3">
            <a:extLst>
              <a:ext uri="{FF2B5EF4-FFF2-40B4-BE49-F238E27FC236}">
                <a16:creationId xmlns:a16="http://schemas.microsoft.com/office/drawing/2014/main" id="{D88E6F4A-224F-41A1-A446-CDFA893BF049}"/>
              </a:ext>
            </a:extLst>
          </p:cNvPr>
          <p:cNvCxnSpPr>
            <a:cxnSpLocks/>
          </p:cNvCxnSpPr>
          <p:nvPr/>
        </p:nvCxnSpPr>
        <p:spPr>
          <a:xfrm>
            <a:off x="695325" y="3454400"/>
            <a:ext cx="10801350" cy="0"/>
          </a:xfrm>
          <a:prstGeom prst="line">
            <a:avLst/>
          </a:prstGeom>
          <a:ln w="57150" cap="rnd">
            <a:gradFill>
              <a:gsLst>
                <a:gs pos="0">
                  <a:schemeClr val="accent1"/>
                </a:gs>
                <a:gs pos="100000">
                  <a:schemeClr val="accent1">
                    <a:lumMod val="60000"/>
                    <a:lumOff val="40000"/>
                  </a:schemeClr>
                </a:gs>
              </a:gsLst>
              <a:lin ang="0" scaled="0"/>
            </a:gradFill>
            <a:round/>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5" name="椭圆 4">
            <a:extLst>
              <a:ext uri="{FF2B5EF4-FFF2-40B4-BE49-F238E27FC236}">
                <a16:creationId xmlns:a16="http://schemas.microsoft.com/office/drawing/2014/main" id="{3E59FD59-7701-49F8-984D-EF725C78F1C4}"/>
              </a:ext>
            </a:extLst>
          </p:cNvPr>
          <p:cNvSpPr/>
          <p:nvPr/>
        </p:nvSpPr>
        <p:spPr>
          <a:xfrm>
            <a:off x="1759146" y="3334927"/>
            <a:ext cx="239337" cy="239337"/>
          </a:xfrm>
          <a:prstGeom prst="ellipse">
            <a:avLst/>
          </a:prstGeom>
          <a:solidFill>
            <a:srgbClr val="34CBCC"/>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椭圆 5">
            <a:extLst>
              <a:ext uri="{FF2B5EF4-FFF2-40B4-BE49-F238E27FC236}">
                <a16:creationId xmlns:a16="http://schemas.microsoft.com/office/drawing/2014/main" id="{9CFDE386-8198-4248-B3B4-E951E77F0BCC}"/>
              </a:ext>
            </a:extLst>
          </p:cNvPr>
          <p:cNvSpPr/>
          <p:nvPr/>
        </p:nvSpPr>
        <p:spPr>
          <a:xfrm>
            <a:off x="6020062" y="3334927"/>
            <a:ext cx="239337" cy="239337"/>
          </a:xfrm>
          <a:prstGeom prst="ellipse">
            <a:avLst/>
          </a:prstGeom>
          <a:solidFill>
            <a:schemeClr val="bg1"/>
          </a:solidFill>
          <a:ln w="28575">
            <a:solidFill>
              <a:srgbClr val="178B9E"/>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椭圆 6">
            <a:extLst>
              <a:ext uri="{FF2B5EF4-FFF2-40B4-BE49-F238E27FC236}">
                <a16:creationId xmlns:a16="http://schemas.microsoft.com/office/drawing/2014/main" id="{ACFF0382-A66C-47A5-8780-AA04CD38B26A}"/>
              </a:ext>
            </a:extLst>
          </p:cNvPr>
          <p:cNvSpPr/>
          <p:nvPr/>
        </p:nvSpPr>
        <p:spPr>
          <a:xfrm>
            <a:off x="8150520" y="3334927"/>
            <a:ext cx="239337" cy="239337"/>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椭圆 7">
            <a:extLst>
              <a:ext uri="{FF2B5EF4-FFF2-40B4-BE49-F238E27FC236}">
                <a16:creationId xmlns:a16="http://schemas.microsoft.com/office/drawing/2014/main" id="{5BCA1BE4-7D81-4D20-A762-7F7CAC36D0DE}"/>
              </a:ext>
            </a:extLst>
          </p:cNvPr>
          <p:cNvSpPr/>
          <p:nvPr/>
        </p:nvSpPr>
        <p:spPr>
          <a:xfrm>
            <a:off x="10280978" y="3334927"/>
            <a:ext cx="239337" cy="239337"/>
          </a:xfrm>
          <a:prstGeom prst="ellipse">
            <a:avLst/>
          </a:prstGeom>
          <a:solidFill>
            <a:srgbClr val="72A5BA"/>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9" name="组合 8">
            <a:extLst>
              <a:ext uri="{FF2B5EF4-FFF2-40B4-BE49-F238E27FC236}">
                <a16:creationId xmlns:a16="http://schemas.microsoft.com/office/drawing/2014/main" id="{B251331C-A454-44D8-B969-FFA0C6EBD797}"/>
              </a:ext>
            </a:extLst>
          </p:cNvPr>
          <p:cNvGrpSpPr/>
          <p:nvPr/>
        </p:nvGrpSpPr>
        <p:grpSpPr>
          <a:xfrm>
            <a:off x="7345760" y="1351644"/>
            <a:ext cx="1809946" cy="1827166"/>
            <a:chOff x="7345760" y="1161144"/>
            <a:chExt cx="1809946" cy="1827166"/>
          </a:xfrm>
          <a:effectLst>
            <a:outerShdw blurRad="50800" dist="38100" dir="2700000" algn="tl" rotWithShape="0">
              <a:prstClr val="black">
                <a:alpha val="20000"/>
              </a:prstClr>
            </a:outerShdw>
          </a:effectLst>
        </p:grpSpPr>
        <p:sp>
          <p:nvSpPr>
            <p:cNvPr id="10" name="任意多边形: 形状 9">
              <a:extLst>
                <a:ext uri="{FF2B5EF4-FFF2-40B4-BE49-F238E27FC236}">
                  <a16:creationId xmlns:a16="http://schemas.microsoft.com/office/drawing/2014/main" id="{0EC01476-245D-44D0-8E3B-E8305375C664}"/>
                </a:ext>
              </a:extLst>
            </p:cNvPr>
            <p:cNvSpPr/>
            <p:nvPr/>
          </p:nvSpPr>
          <p:spPr>
            <a:xfrm>
              <a:off x="7345760" y="1161144"/>
              <a:ext cx="1809946" cy="1222968"/>
            </a:xfrm>
            <a:custGeom>
              <a:avLst/>
              <a:gdLst>
                <a:gd name="connsiteX0" fmla="*/ 76360 w 1809946"/>
                <a:gd name="connsiteY0" fmla="*/ 0 h 724991"/>
                <a:gd name="connsiteX1" fmla="*/ 1733586 w 1809946"/>
                <a:gd name="connsiteY1" fmla="*/ 0 h 724991"/>
                <a:gd name="connsiteX2" fmla="*/ 1809946 w 1809946"/>
                <a:gd name="connsiteY2" fmla="*/ 76360 h 724991"/>
                <a:gd name="connsiteX3" fmla="*/ 1809946 w 1809946"/>
                <a:gd name="connsiteY3" fmla="*/ 724991 h 724991"/>
                <a:gd name="connsiteX4" fmla="*/ 0 w 1809946"/>
                <a:gd name="connsiteY4" fmla="*/ 724991 h 724991"/>
                <a:gd name="connsiteX5" fmla="*/ 0 w 1809946"/>
                <a:gd name="connsiteY5" fmla="*/ 76360 h 724991"/>
                <a:gd name="connsiteX6" fmla="*/ 76360 w 1809946"/>
                <a:gd name="connsiteY6" fmla="*/ 0 h 7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946" h="724991">
                  <a:moveTo>
                    <a:pt x="76360" y="0"/>
                  </a:moveTo>
                  <a:lnTo>
                    <a:pt x="1733586" y="0"/>
                  </a:lnTo>
                  <a:cubicBezTo>
                    <a:pt x="1775758" y="0"/>
                    <a:pt x="1809946" y="34188"/>
                    <a:pt x="1809946" y="76360"/>
                  </a:cubicBezTo>
                  <a:lnTo>
                    <a:pt x="1809946" y="724991"/>
                  </a:lnTo>
                  <a:lnTo>
                    <a:pt x="0" y="724991"/>
                  </a:lnTo>
                  <a:lnTo>
                    <a:pt x="0" y="76360"/>
                  </a:lnTo>
                  <a:cubicBezTo>
                    <a:pt x="0" y="34188"/>
                    <a:pt x="34188" y="0"/>
                    <a:pt x="7636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10">
              <a:extLst>
                <a:ext uri="{FF2B5EF4-FFF2-40B4-BE49-F238E27FC236}">
                  <a16:creationId xmlns:a16="http://schemas.microsoft.com/office/drawing/2014/main" id="{F547785F-EFCE-4017-BDB6-1D96B543BD1B}"/>
                </a:ext>
              </a:extLst>
            </p:cNvPr>
            <p:cNvSpPr/>
            <p:nvPr/>
          </p:nvSpPr>
          <p:spPr>
            <a:xfrm>
              <a:off x="7345760" y="2384112"/>
              <a:ext cx="1809946" cy="604198"/>
            </a:xfrm>
            <a:custGeom>
              <a:avLst/>
              <a:gdLst>
                <a:gd name="connsiteX0" fmla="*/ 0 w 1809946"/>
                <a:gd name="connsiteY0" fmla="*/ 0 h 604198"/>
                <a:gd name="connsiteX1" fmla="*/ 1809946 w 1809946"/>
                <a:gd name="connsiteY1" fmla="*/ 0 h 604198"/>
                <a:gd name="connsiteX2" fmla="*/ 1809946 w 1809946"/>
                <a:gd name="connsiteY2" fmla="*/ 424130 h 604198"/>
                <a:gd name="connsiteX3" fmla="*/ 1733586 w 1809946"/>
                <a:gd name="connsiteY3" fmla="*/ 500490 h 604198"/>
                <a:gd name="connsiteX4" fmla="*/ 965123 w 1809946"/>
                <a:gd name="connsiteY4" fmla="*/ 500490 h 604198"/>
                <a:gd name="connsiteX5" fmla="*/ 904973 w 1809946"/>
                <a:gd name="connsiteY5" fmla="*/ 604198 h 604198"/>
                <a:gd name="connsiteX6" fmla="*/ 844822 w 1809946"/>
                <a:gd name="connsiteY6" fmla="*/ 500490 h 604198"/>
                <a:gd name="connsiteX7" fmla="*/ 76360 w 1809946"/>
                <a:gd name="connsiteY7" fmla="*/ 500490 h 604198"/>
                <a:gd name="connsiteX8" fmla="*/ 0 w 1809946"/>
                <a:gd name="connsiteY8" fmla="*/ 424130 h 60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46" h="604198">
                  <a:moveTo>
                    <a:pt x="0" y="0"/>
                  </a:moveTo>
                  <a:lnTo>
                    <a:pt x="1809946" y="0"/>
                  </a:lnTo>
                  <a:lnTo>
                    <a:pt x="1809946" y="424130"/>
                  </a:lnTo>
                  <a:cubicBezTo>
                    <a:pt x="1809946" y="466302"/>
                    <a:pt x="1775758" y="500490"/>
                    <a:pt x="1733586" y="500490"/>
                  </a:cubicBezTo>
                  <a:lnTo>
                    <a:pt x="965123" y="500490"/>
                  </a:lnTo>
                  <a:lnTo>
                    <a:pt x="904973" y="604198"/>
                  </a:lnTo>
                  <a:lnTo>
                    <a:pt x="844822" y="500490"/>
                  </a:lnTo>
                  <a:lnTo>
                    <a:pt x="76360" y="500490"/>
                  </a:lnTo>
                  <a:cubicBezTo>
                    <a:pt x="34188" y="500490"/>
                    <a:pt x="0" y="466302"/>
                    <a:pt x="0" y="4241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2" name="组合 11">
            <a:extLst>
              <a:ext uri="{FF2B5EF4-FFF2-40B4-BE49-F238E27FC236}">
                <a16:creationId xmlns:a16="http://schemas.microsoft.com/office/drawing/2014/main" id="{6E92C249-E9F6-4487-8937-BEFC04A575AF}"/>
              </a:ext>
            </a:extLst>
          </p:cNvPr>
          <p:cNvGrpSpPr/>
          <p:nvPr/>
        </p:nvGrpSpPr>
        <p:grpSpPr>
          <a:xfrm>
            <a:off x="973841" y="3750887"/>
            <a:ext cx="1809946" cy="1824412"/>
            <a:chOff x="973841" y="3560387"/>
            <a:chExt cx="1809946" cy="1824412"/>
          </a:xfrm>
          <a:effectLst>
            <a:outerShdw blurRad="50800" dist="38100" dir="2700000" algn="tl" rotWithShape="0">
              <a:prstClr val="black">
                <a:alpha val="20000"/>
              </a:prstClr>
            </a:outerShdw>
          </a:effectLst>
        </p:grpSpPr>
        <p:sp>
          <p:nvSpPr>
            <p:cNvPr id="13" name="任意多边形: 形状 12">
              <a:extLst>
                <a:ext uri="{FF2B5EF4-FFF2-40B4-BE49-F238E27FC236}">
                  <a16:creationId xmlns:a16="http://schemas.microsoft.com/office/drawing/2014/main" id="{13B3DEEB-A106-486D-8FD6-AFA810384E0D}"/>
                </a:ext>
              </a:extLst>
            </p:cNvPr>
            <p:cNvSpPr/>
            <p:nvPr/>
          </p:nvSpPr>
          <p:spPr>
            <a:xfrm flipV="1">
              <a:off x="973841" y="4164584"/>
              <a:ext cx="1809946" cy="1220215"/>
            </a:xfrm>
            <a:custGeom>
              <a:avLst/>
              <a:gdLst>
                <a:gd name="connsiteX0" fmla="*/ 76360 w 1809946"/>
                <a:gd name="connsiteY0" fmla="*/ 0 h 724991"/>
                <a:gd name="connsiteX1" fmla="*/ 1733586 w 1809946"/>
                <a:gd name="connsiteY1" fmla="*/ 0 h 724991"/>
                <a:gd name="connsiteX2" fmla="*/ 1809946 w 1809946"/>
                <a:gd name="connsiteY2" fmla="*/ 76360 h 724991"/>
                <a:gd name="connsiteX3" fmla="*/ 1809946 w 1809946"/>
                <a:gd name="connsiteY3" fmla="*/ 724991 h 724991"/>
                <a:gd name="connsiteX4" fmla="*/ 0 w 1809946"/>
                <a:gd name="connsiteY4" fmla="*/ 724991 h 724991"/>
                <a:gd name="connsiteX5" fmla="*/ 0 w 1809946"/>
                <a:gd name="connsiteY5" fmla="*/ 76360 h 724991"/>
                <a:gd name="connsiteX6" fmla="*/ 76360 w 1809946"/>
                <a:gd name="connsiteY6" fmla="*/ 0 h 7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946" h="724991">
                  <a:moveTo>
                    <a:pt x="76360" y="0"/>
                  </a:moveTo>
                  <a:lnTo>
                    <a:pt x="1733586" y="0"/>
                  </a:lnTo>
                  <a:cubicBezTo>
                    <a:pt x="1775758" y="0"/>
                    <a:pt x="1809946" y="34188"/>
                    <a:pt x="1809946" y="76360"/>
                  </a:cubicBezTo>
                  <a:lnTo>
                    <a:pt x="1809946" y="724991"/>
                  </a:lnTo>
                  <a:lnTo>
                    <a:pt x="0" y="724991"/>
                  </a:lnTo>
                  <a:lnTo>
                    <a:pt x="0" y="76360"/>
                  </a:lnTo>
                  <a:cubicBezTo>
                    <a:pt x="0" y="34188"/>
                    <a:pt x="34188" y="0"/>
                    <a:pt x="76360"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任意多边形: 形状 13">
              <a:extLst>
                <a:ext uri="{FF2B5EF4-FFF2-40B4-BE49-F238E27FC236}">
                  <a16:creationId xmlns:a16="http://schemas.microsoft.com/office/drawing/2014/main" id="{755D3866-70C2-49AA-9298-A6BE8EC11266}"/>
                </a:ext>
              </a:extLst>
            </p:cNvPr>
            <p:cNvSpPr/>
            <p:nvPr/>
          </p:nvSpPr>
          <p:spPr>
            <a:xfrm flipV="1">
              <a:off x="973841" y="3560387"/>
              <a:ext cx="1809946" cy="604198"/>
            </a:xfrm>
            <a:custGeom>
              <a:avLst/>
              <a:gdLst>
                <a:gd name="connsiteX0" fmla="*/ 0 w 1809946"/>
                <a:gd name="connsiteY0" fmla="*/ 0 h 604198"/>
                <a:gd name="connsiteX1" fmla="*/ 1809946 w 1809946"/>
                <a:gd name="connsiteY1" fmla="*/ 0 h 604198"/>
                <a:gd name="connsiteX2" fmla="*/ 1809946 w 1809946"/>
                <a:gd name="connsiteY2" fmla="*/ 424130 h 604198"/>
                <a:gd name="connsiteX3" fmla="*/ 1733586 w 1809946"/>
                <a:gd name="connsiteY3" fmla="*/ 500490 h 604198"/>
                <a:gd name="connsiteX4" fmla="*/ 965123 w 1809946"/>
                <a:gd name="connsiteY4" fmla="*/ 500490 h 604198"/>
                <a:gd name="connsiteX5" fmla="*/ 904973 w 1809946"/>
                <a:gd name="connsiteY5" fmla="*/ 604198 h 604198"/>
                <a:gd name="connsiteX6" fmla="*/ 844822 w 1809946"/>
                <a:gd name="connsiteY6" fmla="*/ 500490 h 604198"/>
                <a:gd name="connsiteX7" fmla="*/ 76360 w 1809946"/>
                <a:gd name="connsiteY7" fmla="*/ 500490 h 604198"/>
                <a:gd name="connsiteX8" fmla="*/ 0 w 1809946"/>
                <a:gd name="connsiteY8" fmla="*/ 424130 h 60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46" h="604198">
                  <a:moveTo>
                    <a:pt x="0" y="0"/>
                  </a:moveTo>
                  <a:lnTo>
                    <a:pt x="1809946" y="0"/>
                  </a:lnTo>
                  <a:lnTo>
                    <a:pt x="1809946" y="424130"/>
                  </a:lnTo>
                  <a:cubicBezTo>
                    <a:pt x="1809946" y="466302"/>
                    <a:pt x="1775758" y="500490"/>
                    <a:pt x="1733586" y="500490"/>
                  </a:cubicBezTo>
                  <a:lnTo>
                    <a:pt x="965123" y="500490"/>
                  </a:lnTo>
                  <a:lnTo>
                    <a:pt x="904973" y="604198"/>
                  </a:lnTo>
                  <a:lnTo>
                    <a:pt x="844822" y="500490"/>
                  </a:lnTo>
                  <a:lnTo>
                    <a:pt x="76360" y="500490"/>
                  </a:lnTo>
                  <a:cubicBezTo>
                    <a:pt x="34188" y="500490"/>
                    <a:pt x="0" y="466302"/>
                    <a:pt x="0" y="4241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 name="组合 14">
            <a:extLst>
              <a:ext uri="{FF2B5EF4-FFF2-40B4-BE49-F238E27FC236}">
                <a16:creationId xmlns:a16="http://schemas.microsoft.com/office/drawing/2014/main" id="{A8ED98A7-AAEB-4BD3-A8E0-F80D24B7E32D}"/>
              </a:ext>
            </a:extLst>
          </p:cNvPr>
          <p:cNvGrpSpPr/>
          <p:nvPr/>
        </p:nvGrpSpPr>
        <p:grpSpPr>
          <a:xfrm>
            <a:off x="5215707" y="3750887"/>
            <a:ext cx="1809946" cy="1824412"/>
            <a:chOff x="5215707" y="3560387"/>
            <a:chExt cx="1809946" cy="1824412"/>
          </a:xfrm>
          <a:effectLst>
            <a:outerShdw blurRad="50800" dist="38100" dir="2700000" algn="tl" rotWithShape="0">
              <a:prstClr val="black">
                <a:alpha val="20000"/>
              </a:prstClr>
            </a:outerShdw>
          </a:effectLst>
        </p:grpSpPr>
        <p:sp>
          <p:nvSpPr>
            <p:cNvPr id="16" name="任意多边形: 形状 15">
              <a:extLst>
                <a:ext uri="{FF2B5EF4-FFF2-40B4-BE49-F238E27FC236}">
                  <a16:creationId xmlns:a16="http://schemas.microsoft.com/office/drawing/2014/main" id="{DBFE288D-08EF-41B5-BC0D-CCA3518B9B8A}"/>
                </a:ext>
              </a:extLst>
            </p:cNvPr>
            <p:cNvSpPr/>
            <p:nvPr/>
          </p:nvSpPr>
          <p:spPr>
            <a:xfrm flipV="1">
              <a:off x="5215707" y="4164584"/>
              <a:ext cx="1809946" cy="1220215"/>
            </a:xfrm>
            <a:custGeom>
              <a:avLst/>
              <a:gdLst>
                <a:gd name="connsiteX0" fmla="*/ 76360 w 1809946"/>
                <a:gd name="connsiteY0" fmla="*/ 0 h 724991"/>
                <a:gd name="connsiteX1" fmla="*/ 1733586 w 1809946"/>
                <a:gd name="connsiteY1" fmla="*/ 0 h 724991"/>
                <a:gd name="connsiteX2" fmla="*/ 1809946 w 1809946"/>
                <a:gd name="connsiteY2" fmla="*/ 76360 h 724991"/>
                <a:gd name="connsiteX3" fmla="*/ 1809946 w 1809946"/>
                <a:gd name="connsiteY3" fmla="*/ 724991 h 724991"/>
                <a:gd name="connsiteX4" fmla="*/ 0 w 1809946"/>
                <a:gd name="connsiteY4" fmla="*/ 724991 h 724991"/>
                <a:gd name="connsiteX5" fmla="*/ 0 w 1809946"/>
                <a:gd name="connsiteY5" fmla="*/ 76360 h 724991"/>
                <a:gd name="connsiteX6" fmla="*/ 76360 w 1809946"/>
                <a:gd name="connsiteY6" fmla="*/ 0 h 7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946" h="724991">
                  <a:moveTo>
                    <a:pt x="76360" y="0"/>
                  </a:moveTo>
                  <a:lnTo>
                    <a:pt x="1733586" y="0"/>
                  </a:lnTo>
                  <a:cubicBezTo>
                    <a:pt x="1775758" y="0"/>
                    <a:pt x="1809946" y="34188"/>
                    <a:pt x="1809946" y="76360"/>
                  </a:cubicBezTo>
                  <a:lnTo>
                    <a:pt x="1809946" y="724991"/>
                  </a:lnTo>
                  <a:lnTo>
                    <a:pt x="0" y="724991"/>
                  </a:lnTo>
                  <a:lnTo>
                    <a:pt x="0" y="76360"/>
                  </a:lnTo>
                  <a:cubicBezTo>
                    <a:pt x="0" y="34188"/>
                    <a:pt x="34188" y="0"/>
                    <a:pt x="76360"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a:extLst>
                <a:ext uri="{FF2B5EF4-FFF2-40B4-BE49-F238E27FC236}">
                  <a16:creationId xmlns:a16="http://schemas.microsoft.com/office/drawing/2014/main" id="{79EF5AF9-8E2F-4CC6-9446-92EFB045CF67}"/>
                </a:ext>
              </a:extLst>
            </p:cNvPr>
            <p:cNvSpPr/>
            <p:nvPr/>
          </p:nvSpPr>
          <p:spPr>
            <a:xfrm flipV="1">
              <a:off x="5215707" y="3560387"/>
              <a:ext cx="1809946" cy="604198"/>
            </a:xfrm>
            <a:custGeom>
              <a:avLst/>
              <a:gdLst>
                <a:gd name="connsiteX0" fmla="*/ 0 w 1809946"/>
                <a:gd name="connsiteY0" fmla="*/ 0 h 604198"/>
                <a:gd name="connsiteX1" fmla="*/ 1809946 w 1809946"/>
                <a:gd name="connsiteY1" fmla="*/ 0 h 604198"/>
                <a:gd name="connsiteX2" fmla="*/ 1809946 w 1809946"/>
                <a:gd name="connsiteY2" fmla="*/ 424130 h 604198"/>
                <a:gd name="connsiteX3" fmla="*/ 1733586 w 1809946"/>
                <a:gd name="connsiteY3" fmla="*/ 500490 h 604198"/>
                <a:gd name="connsiteX4" fmla="*/ 965123 w 1809946"/>
                <a:gd name="connsiteY4" fmla="*/ 500490 h 604198"/>
                <a:gd name="connsiteX5" fmla="*/ 904973 w 1809946"/>
                <a:gd name="connsiteY5" fmla="*/ 604198 h 604198"/>
                <a:gd name="connsiteX6" fmla="*/ 844822 w 1809946"/>
                <a:gd name="connsiteY6" fmla="*/ 500490 h 604198"/>
                <a:gd name="connsiteX7" fmla="*/ 76360 w 1809946"/>
                <a:gd name="connsiteY7" fmla="*/ 500490 h 604198"/>
                <a:gd name="connsiteX8" fmla="*/ 0 w 1809946"/>
                <a:gd name="connsiteY8" fmla="*/ 424130 h 60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46" h="604198">
                  <a:moveTo>
                    <a:pt x="0" y="0"/>
                  </a:moveTo>
                  <a:lnTo>
                    <a:pt x="1809946" y="0"/>
                  </a:lnTo>
                  <a:lnTo>
                    <a:pt x="1809946" y="424130"/>
                  </a:lnTo>
                  <a:cubicBezTo>
                    <a:pt x="1809946" y="466302"/>
                    <a:pt x="1775758" y="500490"/>
                    <a:pt x="1733586" y="500490"/>
                  </a:cubicBezTo>
                  <a:lnTo>
                    <a:pt x="965123" y="500490"/>
                  </a:lnTo>
                  <a:lnTo>
                    <a:pt x="904973" y="604198"/>
                  </a:lnTo>
                  <a:lnTo>
                    <a:pt x="844822" y="500490"/>
                  </a:lnTo>
                  <a:lnTo>
                    <a:pt x="76360" y="500490"/>
                  </a:lnTo>
                  <a:cubicBezTo>
                    <a:pt x="34188" y="500490"/>
                    <a:pt x="0" y="466302"/>
                    <a:pt x="0" y="4241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8" name="组合 17">
            <a:extLst>
              <a:ext uri="{FF2B5EF4-FFF2-40B4-BE49-F238E27FC236}">
                <a16:creationId xmlns:a16="http://schemas.microsoft.com/office/drawing/2014/main" id="{48805A38-EC22-4DDB-AE21-E4CE387876C3}"/>
              </a:ext>
            </a:extLst>
          </p:cNvPr>
          <p:cNvGrpSpPr/>
          <p:nvPr/>
        </p:nvGrpSpPr>
        <p:grpSpPr>
          <a:xfrm>
            <a:off x="9465363" y="3750887"/>
            <a:ext cx="1809946" cy="1824412"/>
            <a:chOff x="9465363" y="3560387"/>
            <a:chExt cx="1809946" cy="1824412"/>
          </a:xfrm>
          <a:effectLst>
            <a:outerShdw blurRad="50800" dist="38100" dir="2700000" algn="tl" rotWithShape="0">
              <a:prstClr val="black">
                <a:alpha val="20000"/>
              </a:prstClr>
            </a:outerShdw>
          </a:effectLst>
        </p:grpSpPr>
        <p:sp>
          <p:nvSpPr>
            <p:cNvPr id="19" name="任意多边形: 形状 18">
              <a:extLst>
                <a:ext uri="{FF2B5EF4-FFF2-40B4-BE49-F238E27FC236}">
                  <a16:creationId xmlns:a16="http://schemas.microsoft.com/office/drawing/2014/main" id="{89661261-43A4-489C-BDAB-96438ECB9122}"/>
                </a:ext>
              </a:extLst>
            </p:cNvPr>
            <p:cNvSpPr/>
            <p:nvPr/>
          </p:nvSpPr>
          <p:spPr>
            <a:xfrm flipV="1">
              <a:off x="9465363" y="4164584"/>
              <a:ext cx="1809946" cy="1220215"/>
            </a:xfrm>
            <a:custGeom>
              <a:avLst/>
              <a:gdLst>
                <a:gd name="connsiteX0" fmla="*/ 76360 w 1809946"/>
                <a:gd name="connsiteY0" fmla="*/ 0 h 724991"/>
                <a:gd name="connsiteX1" fmla="*/ 1733586 w 1809946"/>
                <a:gd name="connsiteY1" fmla="*/ 0 h 724991"/>
                <a:gd name="connsiteX2" fmla="*/ 1809946 w 1809946"/>
                <a:gd name="connsiteY2" fmla="*/ 76360 h 724991"/>
                <a:gd name="connsiteX3" fmla="*/ 1809946 w 1809946"/>
                <a:gd name="connsiteY3" fmla="*/ 724991 h 724991"/>
                <a:gd name="connsiteX4" fmla="*/ 0 w 1809946"/>
                <a:gd name="connsiteY4" fmla="*/ 724991 h 724991"/>
                <a:gd name="connsiteX5" fmla="*/ 0 w 1809946"/>
                <a:gd name="connsiteY5" fmla="*/ 76360 h 724991"/>
                <a:gd name="connsiteX6" fmla="*/ 76360 w 1809946"/>
                <a:gd name="connsiteY6" fmla="*/ 0 h 7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946" h="724991">
                  <a:moveTo>
                    <a:pt x="76360" y="0"/>
                  </a:moveTo>
                  <a:lnTo>
                    <a:pt x="1733586" y="0"/>
                  </a:lnTo>
                  <a:cubicBezTo>
                    <a:pt x="1775758" y="0"/>
                    <a:pt x="1809946" y="34188"/>
                    <a:pt x="1809946" y="76360"/>
                  </a:cubicBezTo>
                  <a:lnTo>
                    <a:pt x="1809946" y="724991"/>
                  </a:lnTo>
                  <a:lnTo>
                    <a:pt x="0" y="724991"/>
                  </a:lnTo>
                  <a:lnTo>
                    <a:pt x="0" y="76360"/>
                  </a:lnTo>
                  <a:cubicBezTo>
                    <a:pt x="0" y="34188"/>
                    <a:pt x="34188" y="0"/>
                    <a:pt x="7636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任意多边形: 形状 19">
              <a:extLst>
                <a:ext uri="{FF2B5EF4-FFF2-40B4-BE49-F238E27FC236}">
                  <a16:creationId xmlns:a16="http://schemas.microsoft.com/office/drawing/2014/main" id="{90D5D4D7-EE98-4CF4-A0EF-6137921E68E6}"/>
                </a:ext>
              </a:extLst>
            </p:cNvPr>
            <p:cNvSpPr/>
            <p:nvPr/>
          </p:nvSpPr>
          <p:spPr>
            <a:xfrm flipV="1">
              <a:off x="9465363" y="3560387"/>
              <a:ext cx="1809946" cy="604198"/>
            </a:xfrm>
            <a:custGeom>
              <a:avLst/>
              <a:gdLst>
                <a:gd name="connsiteX0" fmla="*/ 0 w 1809946"/>
                <a:gd name="connsiteY0" fmla="*/ 0 h 604198"/>
                <a:gd name="connsiteX1" fmla="*/ 1809946 w 1809946"/>
                <a:gd name="connsiteY1" fmla="*/ 0 h 604198"/>
                <a:gd name="connsiteX2" fmla="*/ 1809946 w 1809946"/>
                <a:gd name="connsiteY2" fmla="*/ 424130 h 604198"/>
                <a:gd name="connsiteX3" fmla="*/ 1733586 w 1809946"/>
                <a:gd name="connsiteY3" fmla="*/ 500490 h 604198"/>
                <a:gd name="connsiteX4" fmla="*/ 965123 w 1809946"/>
                <a:gd name="connsiteY4" fmla="*/ 500490 h 604198"/>
                <a:gd name="connsiteX5" fmla="*/ 904973 w 1809946"/>
                <a:gd name="connsiteY5" fmla="*/ 604198 h 604198"/>
                <a:gd name="connsiteX6" fmla="*/ 844822 w 1809946"/>
                <a:gd name="connsiteY6" fmla="*/ 500490 h 604198"/>
                <a:gd name="connsiteX7" fmla="*/ 76360 w 1809946"/>
                <a:gd name="connsiteY7" fmla="*/ 500490 h 604198"/>
                <a:gd name="connsiteX8" fmla="*/ 0 w 1809946"/>
                <a:gd name="connsiteY8" fmla="*/ 424130 h 60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46" h="604198">
                  <a:moveTo>
                    <a:pt x="0" y="0"/>
                  </a:moveTo>
                  <a:lnTo>
                    <a:pt x="1809946" y="0"/>
                  </a:lnTo>
                  <a:lnTo>
                    <a:pt x="1809946" y="424130"/>
                  </a:lnTo>
                  <a:cubicBezTo>
                    <a:pt x="1809946" y="466302"/>
                    <a:pt x="1775758" y="500490"/>
                    <a:pt x="1733586" y="500490"/>
                  </a:cubicBezTo>
                  <a:lnTo>
                    <a:pt x="965123" y="500490"/>
                  </a:lnTo>
                  <a:lnTo>
                    <a:pt x="904973" y="604198"/>
                  </a:lnTo>
                  <a:lnTo>
                    <a:pt x="844822" y="500490"/>
                  </a:lnTo>
                  <a:lnTo>
                    <a:pt x="76360" y="500490"/>
                  </a:lnTo>
                  <a:cubicBezTo>
                    <a:pt x="34188" y="500490"/>
                    <a:pt x="0" y="466302"/>
                    <a:pt x="0" y="4241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1" name="椭圆 20">
            <a:extLst>
              <a:ext uri="{FF2B5EF4-FFF2-40B4-BE49-F238E27FC236}">
                <a16:creationId xmlns:a16="http://schemas.microsoft.com/office/drawing/2014/main" id="{7B780D77-59E3-43BA-B8B1-2FD39DB14BF2}"/>
              </a:ext>
            </a:extLst>
          </p:cNvPr>
          <p:cNvSpPr/>
          <p:nvPr/>
        </p:nvSpPr>
        <p:spPr>
          <a:xfrm>
            <a:off x="1839803" y="3415389"/>
            <a:ext cx="93779" cy="93779"/>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椭圆 21">
            <a:extLst>
              <a:ext uri="{FF2B5EF4-FFF2-40B4-BE49-F238E27FC236}">
                <a16:creationId xmlns:a16="http://schemas.microsoft.com/office/drawing/2014/main" id="{B632A238-9ED9-4FB4-993A-D9D5C0740966}"/>
              </a:ext>
            </a:extLst>
          </p:cNvPr>
          <p:cNvSpPr/>
          <p:nvPr/>
        </p:nvSpPr>
        <p:spPr>
          <a:xfrm>
            <a:off x="3889604" y="3334927"/>
            <a:ext cx="239337" cy="239337"/>
          </a:xfrm>
          <a:prstGeom prst="ellipse">
            <a:avLst/>
          </a:prstGeom>
          <a:solidFill>
            <a:srgbClr val="72A5BA"/>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3" name="组合 22">
            <a:extLst>
              <a:ext uri="{FF2B5EF4-FFF2-40B4-BE49-F238E27FC236}">
                <a16:creationId xmlns:a16="http://schemas.microsoft.com/office/drawing/2014/main" id="{6E0B73AE-AB99-4F05-AE8B-3523CB2F0D78}"/>
              </a:ext>
            </a:extLst>
          </p:cNvPr>
          <p:cNvGrpSpPr/>
          <p:nvPr/>
        </p:nvGrpSpPr>
        <p:grpSpPr>
          <a:xfrm>
            <a:off x="3101420" y="1351644"/>
            <a:ext cx="1809946" cy="1827166"/>
            <a:chOff x="3101420" y="1351644"/>
            <a:chExt cx="1809946" cy="1827166"/>
          </a:xfrm>
          <a:effectLst>
            <a:outerShdw blurRad="50800" dist="38100" dir="2700000" algn="tl" rotWithShape="0">
              <a:prstClr val="black">
                <a:alpha val="20000"/>
              </a:prstClr>
            </a:outerShdw>
          </a:effectLst>
        </p:grpSpPr>
        <p:sp>
          <p:nvSpPr>
            <p:cNvPr id="24" name="任意多边形: 形状 23">
              <a:extLst>
                <a:ext uri="{FF2B5EF4-FFF2-40B4-BE49-F238E27FC236}">
                  <a16:creationId xmlns:a16="http://schemas.microsoft.com/office/drawing/2014/main" id="{C388551A-FB4D-485E-A9CA-975F6C2D8E10}"/>
                </a:ext>
              </a:extLst>
            </p:cNvPr>
            <p:cNvSpPr/>
            <p:nvPr/>
          </p:nvSpPr>
          <p:spPr>
            <a:xfrm>
              <a:off x="3101420" y="1351644"/>
              <a:ext cx="1809946" cy="1222968"/>
            </a:xfrm>
            <a:custGeom>
              <a:avLst/>
              <a:gdLst>
                <a:gd name="connsiteX0" fmla="*/ 76360 w 1809946"/>
                <a:gd name="connsiteY0" fmla="*/ 0 h 724991"/>
                <a:gd name="connsiteX1" fmla="*/ 1733586 w 1809946"/>
                <a:gd name="connsiteY1" fmla="*/ 0 h 724991"/>
                <a:gd name="connsiteX2" fmla="*/ 1809946 w 1809946"/>
                <a:gd name="connsiteY2" fmla="*/ 76360 h 724991"/>
                <a:gd name="connsiteX3" fmla="*/ 1809946 w 1809946"/>
                <a:gd name="connsiteY3" fmla="*/ 724991 h 724991"/>
                <a:gd name="connsiteX4" fmla="*/ 0 w 1809946"/>
                <a:gd name="connsiteY4" fmla="*/ 724991 h 724991"/>
                <a:gd name="connsiteX5" fmla="*/ 0 w 1809946"/>
                <a:gd name="connsiteY5" fmla="*/ 76360 h 724991"/>
                <a:gd name="connsiteX6" fmla="*/ 76360 w 1809946"/>
                <a:gd name="connsiteY6" fmla="*/ 0 h 7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946" h="724991">
                  <a:moveTo>
                    <a:pt x="76360" y="0"/>
                  </a:moveTo>
                  <a:lnTo>
                    <a:pt x="1733586" y="0"/>
                  </a:lnTo>
                  <a:cubicBezTo>
                    <a:pt x="1775758" y="0"/>
                    <a:pt x="1809946" y="34188"/>
                    <a:pt x="1809946" y="76360"/>
                  </a:cubicBezTo>
                  <a:lnTo>
                    <a:pt x="1809946" y="724991"/>
                  </a:lnTo>
                  <a:lnTo>
                    <a:pt x="0" y="724991"/>
                  </a:lnTo>
                  <a:lnTo>
                    <a:pt x="0" y="76360"/>
                  </a:lnTo>
                  <a:cubicBezTo>
                    <a:pt x="0" y="34188"/>
                    <a:pt x="34188" y="0"/>
                    <a:pt x="763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任意多边形: 形状 24">
              <a:extLst>
                <a:ext uri="{FF2B5EF4-FFF2-40B4-BE49-F238E27FC236}">
                  <a16:creationId xmlns:a16="http://schemas.microsoft.com/office/drawing/2014/main" id="{4AD5EBB8-1468-4210-ADC3-D3DBB57ACEED}"/>
                </a:ext>
              </a:extLst>
            </p:cNvPr>
            <p:cNvSpPr/>
            <p:nvPr/>
          </p:nvSpPr>
          <p:spPr>
            <a:xfrm>
              <a:off x="3101420" y="2574612"/>
              <a:ext cx="1809946" cy="604198"/>
            </a:xfrm>
            <a:custGeom>
              <a:avLst/>
              <a:gdLst>
                <a:gd name="connsiteX0" fmla="*/ 0 w 1809946"/>
                <a:gd name="connsiteY0" fmla="*/ 0 h 604198"/>
                <a:gd name="connsiteX1" fmla="*/ 1809946 w 1809946"/>
                <a:gd name="connsiteY1" fmla="*/ 0 h 604198"/>
                <a:gd name="connsiteX2" fmla="*/ 1809946 w 1809946"/>
                <a:gd name="connsiteY2" fmla="*/ 424130 h 604198"/>
                <a:gd name="connsiteX3" fmla="*/ 1733586 w 1809946"/>
                <a:gd name="connsiteY3" fmla="*/ 500490 h 604198"/>
                <a:gd name="connsiteX4" fmla="*/ 965123 w 1809946"/>
                <a:gd name="connsiteY4" fmla="*/ 500490 h 604198"/>
                <a:gd name="connsiteX5" fmla="*/ 904973 w 1809946"/>
                <a:gd name="connsiteY5" fmla="*/ 604198 h 604198"/>
                <a:gd name="connsiteX6" fmla="*/ 844822 w 1809946"/>
                <a:gd name="connsiteY6" fmla="*/ 500490 h 604198"/>
                <a:gd name="connsiteX7" fmla="*/ 76360 w 1809946"/>
                <a:gd name="connsiteY7" fmla="*/ 500490 h 604198"/>
                <a:gd name="connsiteX8" fmla="*/ 0 w 1809946"/>
                <a:gd name="connsiteY8" fmla="*/ 424130 h 60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46" h="604198">
                  <a:moveTo>
                    <a:pt x="0" y="0"/>
                  </a:moveTo>
                  <a:lnTo>
                    <a:pt x="1809946" y="0"/>
                  </a:lnTo>
                  <a:lnTo>
                    <a:pt x="1809946" y="424130"/>
                  </a:lnTo>
                  <a:cubicBezTo>
                    <a:pt x="1809946" y="466302"/>
                    <a:pt x="1775758" y="500490"/>
                    <a:pt x="1733586" y="500490"/>
                  </a:cubicBezTo>
                  <a:lnTo>
                    <a:pt x="965123" y="500490"/>
                  </a:lnTo>
                  <a:lnTo>
                    <a:pt x="904973" y="604198"/>
                  </a:lnTo>
                  <a:lnTo>
                    <a:pt x="844822" y="500490"/>
                  </a:lnTo>
                  <a:lnTo>
                    <a:pt x="76360" y="500490"/>
                  </a:lnTo>
                  <a:cubicBezTo>
                    <a:pt x="34188" y="500490"/>
                    <a:pt x="0" y="466302"/>
                    <a:pt x="0" y="4241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6" name="椭圆 25">
            <a:extLst>
              <a:ext uri="{FF2B5EF4-FFF2-40B4-BE49-F238E27FC236}">
                <a16:creationId xmlns:a16="http://schemas.microsoft.com/office/drawing/2014/main" id="{0A9D519D-4A5B-4986-AF25-56FAF7056C5A}"/>
              </a:ext>
            </a:extLst>
          </p:cNvPr>
          <p:cNvSpPr/>
          <p:nvPr/>
        </p:nvSpPr>
        <p:spPr>
          <a:xfrm>
            <a:off x="3959503" y="3415389"/>
            <a:ext cx="93779" cy="93779"/>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 name="椭圆 26">
            <a:extLst>
              <a:ext uri="{FF2B5EF4-FFF2-40B4-BE49-F238E27FC236}">
                <a16:creationId xmlns:a16="http://schemas.microsoft.com/office/drawing/2014/main" id="{8174247A-8B94-4B60-B825-BD09DFEB4FF7}"/>
              </a:ext>
            </a:extLst>
          </p:cNvPr>
          <p:cNvSpPr/>
          <p:nvPr/>
        </p:nvSpPr>
        <p:spPr>
          <a:xfrm>
            <a:off x="6092841" y="3407706"/>
            <a:ext cx="93779" cy="93779"/>
          </a:xfrm>
          <a:prstGeom prst="ellipse">
            <a:avLst/>
          </a:prstGeom>
          <a:solidFill>
            <a:srgbClr val="178B9E"/>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椭圆 27">
            <a:extLst>
              <a:ext uri="{FF2B5EF4-FFF2-40B4-BE49-F238E27FC236}">
                <a16:creationId xmlns:a16="http://schemas.microsoft.com/office/drawing/2014/main" id="{1D2163A3-5ACB-4D95-9F3A-DBCF3379F8F8}"/>
              </a:ext>
            </a:extLst>
          </p:cNvPr>
          <p:cNvSpPr/>
          <p:nvPr/>
        </p:nvSpPr>
        <p:spPr>
          <a:xfrm>
            <a:off x="8223299" y="3407706"/>
            <a:ext cx="93779" cy="93779"/>
          </a:xfrm>
          <a:prstGeom prst="ellipse">
            <a:avLst/>
          </a:prstGeom>
          <a:solidFill>
            <a:srgbClr val="25414C"/>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 name="椭圆 28">
            <a:extLst>
              <a:ext uri="{FF2B5EF4-FFF2-40B4-BE49-F238E27FC236}">
                <a16:creationId xmlns:a16="http://schemas.microsoft.com/office/drawing/2014/main" id="{C6C2BB74-A3C7-484B-B18D-9E01D6F942BD}"/>
              </a:ext>
            </a:extLst>
          </p:cNvPr>
          <p:cNvSpPr/>
          <p:nvPr/>
        </p:nvSpPr>
        <p:spPr>
          <a:xfrm>
            <a:off x="10353757" y="3407706"/>
            <a:ext cx="93779" cy="93779"/>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PA-文本框 3" descr="段落标题1">
            <a:extLst>
              <a:ext uri="{FF2B5EF4-FFF2-40B4-BE49-F238E27FC236}">
                <a16:creationId xmlns:a16="http://schemas.microsoft.com/office/drawing/2014/main" id="{2D40B2DE-AC6A-4F12-8C6F-F426FD3C8C8B}"/>
              </a:ext>
            </a:extLst>
          </p:cNvPr>
          <p:cNvSpPr txBox="1"/>
          <p:nvPr>
            <p:custDataLst>
              <p:tags r:id="rId1"/>
            </p:custDataLst>
          </p:nvPr>
        </p:nvSpPr>
        <p:spPr>
          <a:xfrm>
            <a:off x="804944" y="4767702"/>
            <a:ext cx="2147740" cy="338554"/>
          </a:xfrm>
          <a:prstGeom prst="rect">
            <a:avLst/>
          </a:prstGeom>
          <a:noFill/>
        </p:spPr>
        <p:txBody>
          <a:bodyPr vert="horz" wrap="square" rtlCol="0">
            <a:spAutoFit/>
          </a:bodyPr>
          <a:lstStyle/>
          <a:p>
            <a:pPr algn="ctr"/>
            <a:r>
              <a:rPr lang="zh-CN" altLang="en-US" sz="1600" b="1" dirty="0">
                <a:solidFill>
                  <a:prstClr val="white"/>
                </a:solidFill>
                <a:latin typeface="+mj-ea"/>
                <a:ea typeface="+mj-ea"/>
              </a:rPr>
              <a:t>合规运营</a:t>
            </a:r>
          </a:p>
        </p:txBody>
      </p:sp>
      <p:sp>
        <p:nvSpPr>
          <p:cNvPr id="47" name="文本框 46">
            <a:extLst>
              <a:ext uri="{FF2B5EF4-FFF2-40B4-BE49-F238E27FC236}">
                <a16:creationId xmlns:a16="http://schemas.microsoft.com/office/drawing/2014/main" id="{650FEE9E-0045-472A-A1FE-8DEBAEC29F94}"/>
              </a:ext>
            </a:extLst>
          </p:cNvPr>
          <p:cNvSpPr txBox="1"/>
          <p:nvPr/>
        </p:nvSpPr>
        <p:spPr>
          <a:xfrm>
            <a:off x="3296907" y="2624499"/>
            <a:ext cx="1418969" cy="369332"/>
          </a:xfrm>
          <a:prstGeom prst="rect">
            <a:avLst/>
          </a:prstGeom>
          <a:noFill/>
        </p:spPr>
        <p:txBody>
          <a:bodyPr wrap="square" rtlCol="0">
            <a:spAutoFit/>
          </a:bodyPr>
          <a:lstStyle/>
          <a:p>
            <a:pPr algn="ctr"/>
            <a:r>
              <a:rPr lang="en-US" altLang="zh-CN" b="1" dirty="0">
                <a:solidFill>
                  <a:schemeClr val="tx1">
                    <a:lumMod val="75000"/>
                    <a:lumOff val="25000"/>
                  </a:schemeClr>
                </a:solidFill>
                <a:latin typeface="+mj-ea"/>
                <a:ea typeface="+mj-ea"/>
              </a:rPr>
              <a:t>20XX.2.1</a:t>
            </a:r>
          </a:p>
        </p:txBody>
      </p:sp>
      <p:sp>
        <p:nvSpPr>
          <p:cNvPr id="49" name="文本框 48">
            <a:extLst>
              <a:ext uri="{FF2B5EF4-FFF2-40B4-BE49-F238E27FC236}">
                <a16:creationId xmlns:a16="http://schemas.microsoft.com/office/drawing/2014/main" id="{02B97D0A-4740-4541-99E0-34A7C368380A}"/>
              </a:ext>
            </a:extLst>
          </p:cNvPr>
          <p:cNvSpPr txBox="1"/>
          <p:nvPr/>
        </p:nvSpPr>
        <p:spPr>
          <a:xfrm>
            <a:off x="7541248" y="2624499"/>
            <a:ext cx="1418969" cy="369332"/>
          </a:xfrm>
          <a:prstGeom prst="rect">
            <a:avLst/>
          </a:prstGeom>
          <a:noFill/>
        </p:spPr>
        <p:txBody>
          <a:bodyPr wrap="square" rtlCol="0">
            <a:spAutoFit/>
          </a:bodyPr>
          <a:lstStyle/>
          <a:p>
            <a:pPr algn="ctr"/>
            <a:r>
              <a:rPr lang="en-US" altLang="zh-CN" b="1" dirty="0">
                <a:solidFill>
                  <a:schemeClr val="tx1">
                    <a:lumMod val="75000"/>
                    <a:lumOff val="25000"/>
                  </a:schemeClr>
                </a:solidFill>
                <a:latin typeface="+mj-ea"/>
                <a:ea typeface="+mj-ea"/>
              </a:rPr>
              <a:t>20XX.4.1</a:t>
            </a:r>
          </a:p>
        </p:txBody>
      </p:sp>
      <p:sp>
        <p:nvSpPr>
          <p:cNvPr id="50" name="文本框 49">
            <a:extLst>
              <a:ext uri="{FF2B5EF4-FFF2-40B4-BE49-F238E27FC236}">
                <a16:creationId xmlns:a16="http://schemas.microsoft.com/office/drawing/2014/main" id="{65F88CE9-C5A5-4A21-8A27-0D74555FEF20}"/>
              </a:ext>
            </a:extLst>
          </p:cNvPr>
          <p:cNvSpPr txBox="1"/>
          <p:nvPr/>
        </p:nvSpPr>
        <p:spPr>
          <a:xfrm>
            <a:off x="1130318" y="3966968"/>
            <a:ext cx="1418969" cy="369332"/>
          </a:xfrm>
          <a:prstGeom prst="rect">
            <a:avLst/>
          </a:prstGeom>
          <a:noFill/>
        </p:spPr>
        <p:txBody>
          <a:bodyPr wrap="square" rtlCol="0">
            <a:spAutoFit/>
          </a:bodyPr>
          <a:lstStyle/>
          <a:p>
            <a:pPr algn="ctr"/>
            <a:r>
              <a:rPr lang="en-US" altLang="zh-CN" b="1" dirty="0">
                <a:solidFill>
                  <a:schemeClr val="tx1">
                    <a:lumMod val="75000"/>
                    <a:lumOff val="25000"/>
                  </a:schemeClr>
                </a:solidFill>
                <a:latin typeface="+mj-ea"/>
                <a:ea typeface="+mj-ea"/>
              </a:rPr>
              <a:t>20XX.1.1</a:t>
            </a:r>
          </a:p>
        </p:txBody>
      </p:sp>
      <p:sp>
        <p:nvSpPr>
          <p:cNvPr id="51" name="文本框 50">
            <a:extLst>
              <a:ext uri="{FF2B5EF4-FFF2-40B4-BE49-F238E27FC236}">
                <a16:creationId xmlns:a16="http://schemas.microsoft.com/office/drawing/2014/main" id="{2CB54E98-EFF7-48DE-A872-DDA9358ACD59}"/>
              </a:ext>
            </a:extLst>
          </p:cNvPr>
          <p:cNvSpPr txBox="1"/>
          <p:nvPr/>
        </p:nvSpPr>
        <p:spPr>
          <a:xfrm>
            <a:off x="5430245" y="3966968"/>
            <a:ext cx="1418969" cy="369332"/>
          </a:xfrm>
          <a:prstGeom prst="rect">
            <a:avLst/>
          </a:prstGeom>
          <a:noFill/>
        </p:spPr>
        <p:txBody>
          <a:bodyPr wrap="square" rtlCol="0">
            <a:spAutoFit/>
          </a:bodyPr>
          <a:lstStyle/>
          <a:p>
            <a:pPr algn="ctr"/>
            <a:r>
              <a:rPr lang="en-US" altLang="zh-CN" b="1" dirty="0">
                <a:solidFill>
                  <a:schemeClr val="tx1">
                    <a:lumMod val="75000"/>
                    <a:lumOff val="25000"/>
                  </a:schemeClr>
                </a:solidFill>
                <a:latin typeface="+mj-ea"/>
                <a:ea typeface="+mj-ea"/>
              </a:rPr>
              <a:t>20XX.3.1</a:t>
            </a:r>
          </a:p>
        </p:txBody>
      </p:sp>
      <p:sp>
        <p:nvSpPr>
          <p:cNvPr id="56" name="文本框 55">
            <a:extLst>
              <a:ext uri="{FF2B5EF4-FFF2-40B4-BE49-F238E27FC236}">
                <a16:creationId xmlns:a16="http://schemas.microsoft.com/office/drawing/2014/main" id="{917034D6-B4A7-48F8-8798-360DEE3A3143}"/>
              </a:ext>
            </a:extLst>
          </p:cNvPr>
          <p:cNvSpPr txBox="1"/>
          <p:nvPr/>
        </p:nvSpPr>
        <p:spPr>
          <a:xfrm>
            <a:off x="9691161" y="3966968"/>
            <a:ext cx="1418969" cy="369332"/>
          </a:xfrm>
          <a:prstGeom prst="rect">
            <a:avLst/>
          </a:prstGeom>
          <a:noFill/>
        </p:spPr>
        <p:txBody>
          <a:bodyPr wrap="square" rtlCol="0">
            <a:spAutoFit/>
          </a:bodyPr>
          <a:lstStyle/>
          <a:p>
            <a:pPr algn="ctr"/>
            <a:r>
              <a:rPr lang="en-US" altLang="zh-CN" b="1" dirty="0">
                <a:solidFill>
                  <a:schemeClr val="tx1">
                    <a:lumMod val="75000"/>
                    <a:lumOff val="25000"/>
                  </a:schemeClr>
                </a:solidFill>
                <a:latin typeface="+mj-ea"/>
                <a:ea typeface="+mj-ea"/>
              </a:rPr>
              <a:t>20XX.5.1</a:t>
            </a:r>
          </a:p>
        </p:txBody>
      </p:sp>
      <p:sp>
        <p:nvSpPr>
          <p:cNvPr id="58" name="PA-文本框 3" descr="段落标题1">
            <a:extLst>
              <a:ext uri="{FF2B5EF4-FFF2-40B4-BE49-F238E27FC236}">
                <a16:creationId xmlns:a16="http://schemas.microsoft.com/office/drawing/2014/main" id="{B1394FE5-FC91-4B9A-A187-68160A6DF64A}"/>
              </a:ext>
            </a:extLst>
          </p:cNvPr>
          <p:cNvSpPr txBox="1"/>
          <p:nvPr>
            <p:custDataLst>
              <p:tags r:id="rId2"/>
            </p:custDataLst>
          </p:nvPr>
        </p:nvSpPr>
        <p:spPr>
          <a:xfrm>
            <a:off x="2932521" y="1867573"/>
            <a:ext cx="2147740" cy="338554"/>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mj-ea"/>
                <a:ea typeface="+mj-ea"/>
                <a:cs typeface="+mn-cs"/>
              </a:rPr>
              <a:t>管理精细</a:t>
            </a:r>
          </a:p>
        </p:txBody>
      </p:sp>
      <p:sp>
        <p:nvSpPr>
          <p:cNvPr id="61" name="PA-文本框 3" descr="段落标题1">
            <a:extLst>
              <a:ext uri="{FF2B5EF4-FFF2-40B4-BE49-F238E27FC236}">
                <a16:creationId xmlns:a16="http://schemas.microsoft.com/office/drawing/2014/main" id="{496A02F4-1F37-4D75-9CCA-644B78FD6680}"/>
              </a:ext>
            </a:extLst>
          </p:cNvPr>
          <p:cNvSpPr txBox="1"/>
          <p:nvPr>
            <p:custDataLst>
              <p:tags r:id="rId3"/>
            </p:custDataLst>
          </p:nvPr>
        </p:nvSpPr>
        <p:spPr>
          <a:xfrm>
            <a:off x="7196318" y="1867573"/>
            <a:ext cx="2147740" cy="338554"/>
          </a:xfrm>
          <a:prstGeom prst="rect">
            <a:avLst/>
          </a:prstGeom>
          <a:noFill/>
        </p:spPr>
        <p:txBody>
          <a:bodyPr vert="horz" wrap="square" rtlCol="0">
            <a:spAutoFit/>
          </a:bodyPr>
          <a:lstStyle/>
          <a:p>
            <a:pPr algn="ctr"/>
            <a:r>
              <a:rPr lang="zh-CN" altLang="en-US" sz="1600" b="1" dirty="0">
                <a:solidFill>
                  <a:prstClr val="white"/>
                </a:solidFill>
                <a:latin typeface="+mj-ea"/>
                <a:ea typeface="+mj-ea"/>
              </a:rPr>
              <a:t>管理制度</a:t>
            </a:r>
          </a:p>
        </p:txBody>
      </p:sp>
      <p:sp>
        <p:nvSpPr>
          <p:cNvPr id="64" name="PA-文本框 3" descr="段落标题1">
            <a:extLst>
              <a:ext uri="{FF2B5EF4-FFF2-40B4-BE49-F238E27FC236}">
                <a16:creationId xmlns:a16="http://schemas.microsoft.com/office/drawing/2014/main" id="{B5107F93-852E-49EF-A860-BCF8ED3B3804}"/>
              </a:ext>
            </a:extLst>
          </p:cNvPr>
          <p:cNvSpPr txBox="1"/>
          <p:nvPr>
            <p:custDataLst>
              <p:tags r:id="rId4"/>
            </p:custDataLst>
          </p:nvPr>
        </p:nvSpPr>
        <p:spPr>
          <a:xfrm>
            <a:off x="9326775" y="4767702"/>
            <a:ext cx="2147740" cy="338554"/>
          </a:xfrm>
          <a:prstGeom prst="rect">
            <a:avLst/>
          </a:prstGeom>
          <a:noFill/>
        </p:spPr>
        <p:txBody>
          <a:bodyPr vert="horz" wrap="square" rtlCol="0">
            <a:spAutoFit/>
          </a:bodyPr>
          <a:lstStyle/>
          <a:p>
            <a:pPr algn="ctr"/>
            <a:r>
              <a:rPr lang="zh-CN" altLang="en-US" sz="1600" b="1" dirty="0">
                <a:solidFill>
                  <a:prstClr val="white"/>
                </a:solidFill>
                <a:latin typeface="+mj-ea"/>
                <a:ea typeface="+mj-ea"/>
              </a:rPr>
              <a:t>优化人员</a:t>
            </a:r>
          </a:p>
        </p:txBody>
      </p:sp>
      <p:sp>
        <p:nvSpPr>
          <p:cNvPr id="67" name="PA-文本框 3" descr="段落标题1">
            <a:extLst>
              <a:ext uri="{FF2B5EF4-FFF2-40B4-BE49-F238E27FC236}">
                <a16:creationId xmlns:a16="http://schemas.microsoft.com/office/drawing/2014/main" id="{969A1F4C-7594-4940-9635-F5208593C482}"/>
              </a:ext>
            </a:extLst>
          </p:cNvPr>
          <p:cNvSpPr txBox="1"/>
          <p:nvPr>
            <p:custDataLst>
              <p:tags r:id="rId5"/>
            </p:custDataLst>
          </p:nvPr>
        </p:nvSpPr>
        <p:spPr>
          <a:xfrm>
            <a:off x="5044368" y="4767702"/>
            <a:ext cx="2147740" cy="338554"/>
          </a:xfrm>
          <a:prstGeom prst="rect">
            <a:avLst/>
          </a:prstGeom>
          <a:noFill/>
        </p:spPr>
        <p:txBody>
          <a:bodyPr vert="horz" wrap="square" rtlCol="0">
            <a:spAutoFit/>
          </a:bodyPr>
          <a:lstStyle/>
          <a:p>
            <a:pPr algn="ctr"/>
            <a:r>
              <a:rPr lang="zh-CN" altLang="en-US" sz="1600" b="1" dirty="0">
                <a:solidFill>
                  <a:prstClr val="white"/>
                </a:solidFill>
                <a:latin typeface="+mj-ea"/>
                <a:ea typeface="+mj-ea"/>
              </a:rPr>
              <a:t>公开体制</a:t>
            </a:r>
          </a:p>
        </p:txBody>
      </p:sp>
    </p:spTree>
    <p:extLst>
      <p:ext uri="{BB962C8B-B14F-4D97-AF65-F5344CB8AC3E}">
        <p14:creationId xmlns:p14="http://schemas.microsoft.com/office/powerpoint/2010/main" val="424779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a:extLst>
              <a:ext uri="{FF2B5EF4-FFF2-40B4-BE49-F238E27FC236}">
                <a16:creationId xmlns:a16="http://schemas.microsoft.com/office/drawing/2014/main" id="{64F9EE49-4535-4BFC-A407-EC29E4EB52C7}"/>
              </a:ext>
            </a:extLst>
          </p:cNvPr>
          <p:cNvSpPr/>
          <p:nvPr/>
        </p:nvSpPr>
        <p:spPr>
          <a:xfrm>
            <a:off x="10007600" y="2980674"/>
            <a:ext cx="696685" cy="696685"/>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mj-lt"/>
                <a:ea typeface="+mj-ea"/>
                <a:cs typeface="+mn-cs"/>
              </a:rPr>
              <a:t>04</a:t>
            </a:r>
            <a:endParaRPr kumimoji="0" lang="zh-CN" altLang="en-US" sz="1800" b="1" i="0" u="none" strike="noStrike" kern="1200" cap="none" spc="0" normalizeH="0" baseline="0" noProof="0" dirty="0">
              <a:ln>
                <a:noFill/>
              </a:ln>
              <a:solidFill>
                <a:prstClr val="white"/>
              </a:solidFill>
              <a:effectLst/>
              <a:uLnTx/>
              <a:uFillTx/>
              <a:latin typeface="+mj-lt"/>
              <a:ea typeface="+mj-ea"/>
              <a:cs typeface="+mn-cs"/>
            </a:endParaRPr>
          </a:p>
        </p:txBody>
      </p:sp>
      <p:sp>
        <p:nvSpPr>
          <p:cNvPr id="25" name="文本框 24" descr="章节标题4">
            <a:extLst>
              <a:ext uri="{FF2B5EF4-FFF2-40B4-BE49-F238E27FC236}">
                <a16:creationId xmlns:a16="http://schemas.microsoft.com/office/drawing/2014/main" id="{80D9CC0B-3007-4529-99AD-E71AD3D19CC9}"/>
              </a:ext>
            </a:extLst>
          </p:cNvPr>
          <p:cNvSpPr txBox="1"/>
          <p:nvPr/>
        </p:nvSpPr>
        <p:spPr>
          <a:xfrm>
            <a:off x="9332242" y="4244262"/>
            <a:ext cx="2047400"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mj-ea"/>
                <a:ea typeface="+mj-ea"/>
                <a:cs typeface="+mn-cs"/>
              </a:rPr>
              <a:t>困难与不足</a:t>
            </a:r>
          </a:p>
        </p:txBody>
      </p:sp>
      <p:sp>
        <p:nvSpPr>
          <p:cNvPr id="26" name="文本框 25" descr="章节概要4">
            <a:extLst>
              <a:ext uri="{FF2B5EF4-FFF2-40B4-BE49-F238E27FC236}">
                <a16:creationId xmlns:a16="http://schemas.microsoft.com/office/drawing/2014/main" id="{458C51E9-3984-4740-8069-77FF29B55D4D}"/>
              </a:ext>
            </a:extLst>
          </p:cNvPr>
          <p:cNvSpPr txBox="1"/>
          <p:nvPr/>
        </p:nvSpPr>
        <p:spPr>
          <a:xfrm>
            <a:off x="9419326" y="4747614"/>
            <a:ext cx="2047400" cy="702949"/>
          </a:xfrm>
          <a:prstGeom prst="rect">
            <a:avLst/>
          </a:prstGeom>
          <a:noFill/>
        </p:spPr>
        <p:txBody>
          <a:bodyPr vert="horz" wrap="square" rtlCol="0">
            <a:spAutoFit/>
          </a:bodyPr>
          <a:lstStyle/>
          <a:p>
            <a:pPr lvl="0" algn="ctr">
              <a:lnSpc>
                <a:spcPct val="130000"/>
              </a:lnSpc>
            </a:pPr>
            <a:r>
              <a:rPr lang="zh-CN" altLang="en-US" sz="1600" dirty="0">
                <a:solidFill>
                  <a:schemeClr val="tx1">
                    <a:lumMod val="75000"/>
                    <a:lumOff val="25000"/>
                  </a:schemeClr>
                </a:solidFill>
                <a:cs typeface="+mn-ea"/>
                <a:sym typeface="+mn-lt"/>
              </a:rPr>
              <a:t>当日事，当日毕</a:t>
            </a:r>
            <a:endParaRPr lang="en-US" altLang="zh-CN" sz="1600" dirty="0">
              <a:solidFill>
                <a:schemeClr val="tx1">
                  <a:lumMod val="75000"/>
                  <a:lumOff val="25000"/>
                </a:schemeClr>
              </a:solidFill>
              <a:cs typeface="+mn-ea"/>
              <a:sym typeface="+mn-lt"/>
            </a:endParaRPr>
          </a:p>
          <a:p>
            <a:pPr lvl="0" algn="ctr">
              <a:lnSpc>
                <a:spcPct val="130000"/>
              </a:lnSpc>
            </a:pPr>
            <a:r>
              <a:rPr lang="zh-CN" altLang="en-US" sz="1600" dirty="0">
                <a:solidFill>
                  <a:schemeClr val="tx1">
                    <a:lumMod val="75000"/>
                    <a:lumOff val="25000"/>
                  </a:schemeClr>
                </a:solidFill>
                <a:cs typeface="+mn-ea"/>
                <a:sym typeface="+mn-lt"/>
              </a:rPr>
              <a:t>办公材料不足</a:t>
            </a:r>
          </a:p>
        </p:txBody>
      </p:sp>
      <p:grpSp>
        <p:nvGrpSpPr>
          <p:cNvPr id="65" name="组合 64">
            <a:extLst>
              <a:ext uri="{FF2B5EF4-FFF2-40B4-BE49-F238E27FC236}">
                <a16:creationId xmlns:a16="http://schemas.microsoft.com/office/drawing/2014/main" id="{7ADE51B5-D440-44B3-BC66-846FCBA93FDD}"/>
              </a:ext>
            </a:extLst>
          </p:cNvPr>
          <p:cNvGrpSpPr/>
          <p:nvPr/>
        </p:nvGrpSpPr>
        <p:grpSpPr>
          <a:xfrm>
            <a:off x="9953336" y="4021060"/>
            <a:ext cx="805212" cy="0"/>
            <a:chOff x="5771499" y="1643605"/>
            <a:chExt cx="805212" cy="0"/>
          </a:xfrm>
        </p:grpSpPr>
        <p:cxnSp>
          <p:nvCxnSpPr>
            <p:cNvPr id="66" name="直接连接符 65">
              <a:extLst>
                <a:ext uri="{FF2B5EF4-FFF2-40B4-BE49-F238E27FC236}">
                  <a16:creationId xmlns:a16="http://schemas.microsoft.com/office/drawing/2014/main" id="{C3A9D1D8-048D-4BE8-A05C-B7D0C3F1675E}"/>
                </a:ext>
              </a:extLst>
            </p:cNvPr>
            <p:cNvCxnSpPr>
              <a:cxnSpLocks/>
            </p:cNvCxnSpPr>
            <p:nvPr/>
          </p:nvCxnSpPr>
          <p:spPr>
            <a:xfrm>
              <a:off x="5771499" y="1643605"/>
              <a:ext cx="43212"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D1AAFE28-8688-4556-998B-22DD43B5D07A}"/>
                </a:ext>
              </a:extLst>
            </p:cNvPr>
            <p:cNvCxnSpPr>
              <a:cxnSpLocks/>
            </p:cNvCxnSpPr>
            <p:nvPr/>
          </p:nvCxnSpPr>
          <p:spPr>
            <a:xfrm>
              <a:off x="5930493" y="1643605"/>
              <a:ext cx="106680"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F30A695C-A29F-4237-B0AA-D74D2D73DE0E}"/>
                </a:ext>
              </a:extLst>
            </p:cNvPr>
            <p:cNvCxnSpPr>
              <a:cxnSpLocks/>
            </p:cNvCxnSpPr>
            <p:nvPr/>
          </p:nvCxnSpPr>
          <p:spPr>
            <a:xfrm>
              <a:off x="6152955" y="1643605"/>
              <a:ext cx="423756"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
        <p:nvSpPr>
          <p:cNvPr id="87" name="椭圆 86">
            <a:extLst>
              <a:ext uri="{FF2B5EF4-FFF2-40B4-BE49-F238E27FC236}">
                <a16:creationId xmlns:a16="http://schemas.microsoft.com/office/drawing/2014/main" id="{0F626604-2307-4B3C-B130-9A381C093CFA}"/>
              </a:ext>
            </a:extLst>
          </p:cNvPr>
          <p:cNvSpPr/>
          <p:nvPr/>
        </p:nvSpPr>
        <p:spPr>
          <a:xfrm>
            <a:off x="7168509" y="2980674"/>
            <a:ext cx="696685" cy="696685"/>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mj-lt"/>
                <a:ea typeface="+mj-ea"/>
                <a:cs typeface="+mn-cs"/>
              </a:rPr>
              <a:t>03</a:t>
            </a:r>
            <a:endParaRPr kumimoji="0" lang="zh-CN" altLang="en-US" sz="1800" b="1" i="0" u="none" strike="noStrike" kern="1200" cap="none" spc="0" normalizeH="0" baseline="0" noProof="0" dirty="0">
              <a:ln>
                <a:noFill/>
              </a:ln>
              <a:solidFill>
                <a:prstClr val="white"/>
              </a:solidFill>
              <a:effectLst/>
              <a:uLnTx/>
              <a:uFillTx/>
              <a:latin typeface="+mj-lt"/>
              <a:ea typeface="+mj-ea"/>
              <a:cs typeface="+mn-cs"/>
            </a:endParaRPr>
          </a:p>
        </p:txBody>
      </p:sp>
      <p:sp>
        <p:nvSpPr>
          <p:cNvPr id="88" name="文本框 87" descr="章节标题4">
            <a:extLst>
              <a:ext uri="{FF2B5EF4-FFF2-40B4-BE49-F238E27FC236}">
                <a16:creationId xmlns:a16="http://schemas.microsoft.com/office/drawing/2014/main" id="{53F4CE8C-7116-4030-870B-A21D18832F99}"/>
              </a:ext>
            </a:extLst>
          </p:cNvPr>
          <p:cNvSpPr txBox="1"/>
          <p:nvPr/>
        </p:nvSpPr>
        <p:spPr>
          <a:xfrm>
            <a:off x="6493151" y="4244262"/>
            <a:ext cx="2047400"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mj-ea"/>
                <a:ea typeface="+mj-ea"/>
                <a:cs typeface="+mn-ea"/>
                <a:sym typeface="+mn-lt"/>
              </a:rPr>
              <a:t>建议与意见</a:t>
            </a:r>
          </a:p>
        </p:txBody>
      </p:sp>
      <p:sp>
        <p:nvSpPr>
          <p:cNvPr id="89" name="文本框 88" descr="章节概要4">
            <a:extLst>
              <a:ext uri="{FF2B5EF4-FFF2-40B4-BE49-F238E27FC236}">
                <a16:creationId xmlns:a16="http://schemas.microsoft.com/office/drawing/2014/main" id="{15C9F146-5A16-473D-9CCC-6342D425F0EC}"/>
              </a:ext>
            </a:extLst>
          </p:cNvPr>
          <p:cNvSpPr txBox="1"/>
          <p:nvPr/>
        </p:nvSpPr>
        <p:spPr>
          <a:xfrm>
            <a:off x="6580235" y="4747614"/>
            <a:ext cx="2047400" cy="702949"/>
          </a:xfrm>
          <a:prstGeom prst="rect">
            <a:avLst/>
          </a:prstGeom>
          <a:noFill/>
        </p:spPr>
        <p:txBody>
          <a:bodyPr vert="horz" wrap="square" rtlCol="0">
            <a:spAutoFit/>
          </a:bodyPr>
          <a:lstStyle/>
          <a:p>
            <a:pPr lvl="0" algn="ctr">
              <a:lnSpc>
                <a:spcPct val="130000"/>
              </a:lnSpc>
            </a:pPr>
            <a:r>
              <a:rPr lang="zh-CN" altLang="en-US" sz="1600" dirty="0">
                <a:solidFill>
                  <a:schemeClr val="tx1">
                    <a:lumMod val="75000"/>
                    <a:lumOff val="25000"/>
                  </a:schemeClr>
                </a:solidFill>
                <a:latin typeface="+mn-ea"/>
              </a:rPr>
              <a:t>定期会议制度</a:t>
            </a:r>
            <a:endParaRPr lang="en-US" altLang="zh-CN" sz="1600" dirty="0">
              <a:solidFill>
                <a:schemeClr val="tx1">
                  <a:lumMod val="75000"/>
                  <a:lumOff val="25000"/>
                </a:schemeClr>
              </a:solidFill>
              <a:latin typeface="+mn-ea"/>
            </a:endParaRPr>
          </a:p>
          <a:p>
            <a:pPr lvl="0" algn="ctr">
              <a:lnSpc>
                <a:spcPct val="130000"/>
              </a:lnSpc>
            </a:pPr>
            <a:r>
              <a:rPr lang="zh-CN" altLang="en-US" sz="1600" dirty="0">
                <a:solidFill>
                  <a:schemeClr val="tx1">
                    <a:lumMod val="75000"/>
                    <a:lumOff val="25000"/>
                  </a:schemeClr>
                </a:solidFill>
                <a:latin typeface="+mn-ea"/>
              </a:rPr>
              <a:t>各项工作落实</a:t>
            </a:r>
          </a:p>
        </p:txBody>
      </p:sp>
      <p:grpSp>
        <p:nvGrpSpPr>
          <p:cNvPr id="90" name="组合 89">
            <a:extLst>
              <a:ext uri="{FF2B5EF4-FFF2-40B4-BE49-F238E27FC236}">
                <a16:creationId xmlns:a16="http://schemas.microsoft.com/office/drawing/2014/main" id="{30DBB5A0-BFE7-4EC1-8003-21BB0B307520}"/>
              </a:ext>
            </a:extLst>
          </p:cNvPr>
          <p:cNvGrpSpPr/>
          <p:nvPr/>
        </p:nvGrpSpPr>
        <p:grpSpPr>
          <a:xfrm>
            <a:off x="7114245" y="4021060"/>
            <a:ext cx="805212" cy="0"/>
            <a:chOff x="5771499" y="1643605"/>
            <a:chExt cx="805212" cy="0"/>
          </a:xfrm>
        </p:grpSpPr>
        <p:cxnSp>
          <p:nvCxnSpPr>
            <p:cNvPr id="91" name="直接连接符 90">
              <a:extLst>
                <a:ext uri="{FF2B5EF4-FFF2-40B4-BE49-F238E27FC236}">
                  <a16:creationId xmlns:a16="http://schemas.microsoft.com/office/drawing/2014/main" id="{BD96F0C7-D61F-4C82-A1E7-153914265A28}"/>
                </a:ext>
              </a:extLst>
            </p:cNvPr>
            <p:cNvCxnSpPr>
              <a:cxnSpLocks/>
            </p:cNvCxnSpPr>
            <p:nvPr/>
          </p:nvCxnSpPr>
          <p:spPr>
            <a:xfrm>
              <a:off x="5771499" y="1643605"/>
              <a:ext cx="43212"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7AFF62EA-0B5D-454E-89BE-ACE846429423}"/>
                </a:ext>
              </a:extLst>
            </p:cNvPr>
            <p:cNvCxnSpPr>
              <a:cxnSpLocks/>
            </p:cNvCxnSpPr>
            <p:nvPr/>
          </p:nvCxnSpPr>
          <p:spPr>
            <a:xfrm>
              <a:off x="5930493" y="1643605"/>
              <a:ext cx="106680"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20305BB4-7DF6-43C2-A796-F5FE0E6EE57E}"/>
                </a:ext>
              </a:extLst>
            </p:cNvPr>
            <p:cNvCxnSpPr>
              <a:cxnSpLocks/>
            </p:cNvCxnSpPr>
            <p:nvPr/>
          </p:nvCxnSpPr>
          <p:spPr>
            <a:xfrm>
              <a:off x="6152955" y="1643605"/>
              <a:ext cx="423756"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
        <p:nvSpPr>
          <p:cNvPr id="96" name="椭圆 95">
            <a:extLst>
              <a:ext uri="{FF2B5EF4-FFF2-40B4-BE49-F238E27FC236}">
                <a16:creationId xmlns:a16="http://schemas.microsoft.com/office/drawing/2014/main" id="{202B1956-8D73-441C-92F8-6F3FCC29812A}"/>
              </a:ext>
            </a:extLst>
          </p:cNvPr>
          <p:cNvSpPr/>
          <p:nvPr/>
        </p:nvSpPr>
        <p:spPr>
          <a:xfrm>
            <a:off x="4329418" y="2980674"/>
            <a:ext cx="696685" cy="696685"/>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mj-lt"/>
                <a:ea typeface="+mj-ea"/>
                <a:cs typeface="+mn-cs"/>
              </a:rPr>
              <a:t>02</a:t>
            </a:r>
            <a:endParaRPr kumimoji="0" lang="zh-CN" altLang="en-US" sz="1800" b="1" i="0" u="none" strike="noStrike" kern="1200" cap="none" spc="0" normalizeH="0" baseline="0" noProof="0" dirty="0">
              <a:ln>
                <a:noFill/>
              </a:ln>
              <a:solidFill>
                <a:prstClr val="white"/>
              </a:solidFill>
              <a:effectLst/>
              <a:uLnTx/>
              <a:uFillTx/>
              <a:latin typeface="+mj-lt"/>
              <a:ea typeface="+mj-ea"/>
              <a:cs typeface="+mn-cs"/>
            </a:endParaRPr>
          </a:p>
        </p:txBody>
      </p:sp>
      <p:sp>
        <p:nvSpPr>
          <p:cNvPr id="97" name="文本框 96" descr="章节标题4">
            <a:extLst>
              <a:ext uri="{FF2B5EF4-FFF2-40B4-BE49-F238E27FC236}">
                <a16:creationId xmlns:a16="http://schemas.microsoft.com/office/drawing/2014/main" id="{2A8EDF8E-6A02-45E4-B008-F3D0DC764125}"/>
              </a:ext>
            </a:extLst>
          </p:cNvPr>
          <p:cNvSpPr txBox="1"/>
          <p:nvPr/>
        </p:nvSpPr>
        <p:spPr>
          <a:xfrm>
            <a:off x="3654060" y="4244262"/>
            <a:ext cx="2047400"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mj-ea"/>
                <a:ea typeface="+mj-ea"/>
                <a:cs typeface="+mn-ea"/>
                <a:sym typeface="+mn-lt"/>
              </a:rPr>
              <a:t>工作进度</a:t>
            </a:r>
          </a:p>
        </p:txBody>
      </p:sp>
      <p:sp>
        <p:nvSpPr>
          <p:cNvPr id="98" name="文本框 97" descr="章节概要4">
            <a:extLst>
              <a:ext uri="{FF2B5EF4-FFF2-40B4-BE49-F238E27FC236}">
                <a16:creationId xmlns:a16="http://schemas.microsoft.com/office/drawing/2014/main" id="{EA13107D-4C4B-4F8D-807F-78656EDBDB47}"/>
              </a:ext>
            </a:extLst>
          </p:cNvPr>
          <p:cNvSpPr txBox="1"/>
          <p:nvPr/>
        </p:nvSpPr>
        <p:spPr>
          <a:xfrm>
            <a:off x="3741144" y="4747614"/>
            <a:ext cx="2047400" cy="702949"/>
          </a:xfrm>
          <a:prstGeom prst="rect">
            <a:avLst/>
          </a:prstGeom>
          <a:noFill/>
        </p:spPr>
        <p:txBody>
          <a:bodyPr vert="horz" wrap="square" rtlCol="0">
            <a:spAutoFit/>
          </a:bodyPr>
          <a:lstStyle/>
          <a:p>
            <a:pPr lvl="0" algn="ctr">
              <a:lnSpc>
                <a:spcPct val="130000"/>
              </a:lnSpc>
            </a:pPr>
            <a:r>
              <a:rPr lang="zh-CN" altLang="en-US" sz="1600" dirty="0">
                <a:solidFill>
                  <a:schemeClr val="tx1">
                    <a:lumMod val="75000"/>
                    <a:lumOff val="25000"/>
                  </a:schemeClr>
                </a:solidFill>
                <a:cs typeface="+mn-ea"/>
                <a:sym typeface="+mn-lt"/>
              </a:rPr>
              <a:t>上月计划安排</a:t>
            </a:r>
            <a:endParaRPr lang="en-US" altLang="zh-CN" sz="1600" dirty="0">
              <a:solidFill>
                <a:schemeClr val="tx1">
                  <a:lumMod val="75000"/>
                  <a:lumOff val="25000"/>
                </a:schemeClr>
              </a:solidFill>
              <a:cs typeface="+mn-ea"/>
              <a:sym typeface="+mn-lt"/>
            </a:endParaRPr>
          </a:p>
          <a:p>
            <a:pPr lvl="0" algn="ctr">
              <a:lnSpc>
                <a:spcPct val="130000"/>
              </a:lnSpc>
            </a:pPr>
            <a:r>
              <a:rPr lang="zh-CN" altLang="en-US" sz="1600" dirty="0">
                <a:solidFill>
                  <a:schemeClr val="tx1">
                    <a:lumMod val="75000"/>
                    <a:lumOff val="25000"/>
                  </a:schemeClr>
                </a:solidFill>
                <a:cs typeface="+mn-ea"/>
                <a:sym typeface="+mn-lt"/>
              </a:rPr>
              <a:t>下月计划安排</a:t>
            </a:r>
          </a:p>
        </p:txBody>
      </p:sp>
      <p:grpSp>
        <p:nvGrpSpPr>
          <p:cNvPr id="99" name="组合 98">
            <a:extLst>
              <a:ext uri="{FF2B5EF4-FFF2-40B4-BE49-F238E27FC236}">
                <a16:creationId xmlns:a16="http://schemas.microsoft.com/office/drawing/2014/main" id="{712D4121-29C1-40E4-8729-099C024C1BD9}"/>
              </a:ext>
            </a:extLst>
          </p:cNvPr>
          <p:cNvGrpSpPr/>
          <p:nvPr/>
        </p:nvGrpSpPr>
        <p:grpSpPr>
          <a:xfrm>
            <a:off x="4275154" y="4021060"/>
            <a:ext cx="805212" cy="0"/>
            <a:chOff x="5771499" y="1643605"/>
            <a:chExt cx="805212" cy="0"/>
          </a:xfrm>
        </p:grpSpPr>
        <p:cxnSp>
          <p:nvCxnSpPr>
            <p:cNvPr id="100" name="直接连接符 99">
              <a:extLst>
                <a:ext uri="{FF2B5EF4-FFF2-40B4-BE49-F238E27FC236}">
                  <a16:creationId xmlns:a16="http://schemas.microsoft.com/office/drawing/2014/main" id="{9C845DA2-7293-4348-9FEC-AA1358342EBA}"/>
                </a:ext>
              </a:extLst>
            </p:cNvPr>
            <p:cNvCxnSpPr>
              <a:cxnSpLocks/>
            </p:cNvCxnSpPr>
            <p:nvPr/>
          </p:nvCxnSpPr>
          <p:spPr>
            <a:xfrm>
              <a:off x="5771499" y="1643605"/>
              <a:ext cx="43212"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7C8BF57E-92BC-4490-9389-C9F247D53338}"/>
                </a:ext>
              </a:extLst>
            </p:cNvPr>
            <p:cNvCxnSpPr>
              <a:cxnSpLocks/>
            </p:cNvCxnSpPr>
            <p:nvPr/>
          </p:nvCxnSpPr>
          <p:spPr>
            <a:xfrm>
              <a:off x="5930493" y="1643605"/>
              <a:ext cx="106680"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59085566-4D8C-41C2-875E-C038FFD8CD99}"/>
                </a:ext>
              </a:extLst>
            </p:cNvPr>
            <p:cNvCxnSpPr>
              <a:cxnSpLocks/>
            </p:cNvCxnSpPr>
            <p:nvPr/>
          </p:nvCxnSpPr>
          <p:spPr>
            <a:xfrm>
              <a:off x="6152955" y="1643605"/>
              <a:ext cx="423756"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
        <p:nvSpPr>
          <p:cNvPr id="105" name="椭圆 104">
            <a:extLst>
              <a:ext uri="{FF2B5EF4-FFF2-40B4-BE49-F238E27FC236}">
                <a16:creationId xmlns:a16="http://schemas.microsoft.com/office/drawing/2014/main" id="{A1447EA0-2BFF-4803-947B-3453A032FA0F}"/>
              </a:ext>
            </a:extLst>
          </p:cNvPr>
          <p:cNvSpPr/>
          <p:nvPr/>
        </p:nvSpPr>
        <p:spPr>
          <a:xfrm>
            <a:off x="1490327" y="2980674"/>
            <a:ext cx="696685" cy="696685"/>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mj-lt"/>
                <a:cs typeface="+mn-ea"/>
                <a:sym typeface="+mn-lt"/>
              </a:rPr>
              <a:t>01</a:t>
            </a:r>
            <a:endParaRPr kumimoji="0" lang="zh-CN" altLang="en-US" sz="1800" b="1" i="0" u="none" strike="noStrike" kern="1200" cap="none" spc="0" normalizeH="0" baseline="0" noProof="0" dirty="0">
              <a:ln>
                <a:noFill/>
              </a:ln>
              <a:solidFill>
                <a:prstClr val="white"/>
              </a:solidFill>
              <a:effectLst/>
              <a:uLnTx/>
              <a:uFillTx/>
              <a:latin typeface="+mj-lt"/>
              <a:cs typeface="+mn-ea"/>
              <a:sym typeface="+mn-lt"/>
            </a:endParaRPr>
          </a:p>
        </p:txBody>
      </p:sp>
      <p:sp>
        <p:nvSpPr>
          <p:cNvPr id="106" name="文本框 105" descr="章节标题4">
            <a:extLst>
              <a:ext uri="{FF2B5EF4-FFF2-40B4-BE49-F238E27FC236}">
                <a16:creationId xmlns:a16="http://schemas.microsoft.com/office/drawing/2014/main" id="{27322C1F-BE5B-4E23-BA07-32590F968DE0}"/>
              </a:ext>
            </a:extLst>
          </p:cNvPr>
          <p:cNvSpPr txBox="1"/>
          <p:nvPr/>
        </p:nvSpPr>
        <p:spPr>
          <a:xfrm>
            <a:off x="814969" y="4244262"/>
            <a:ext cx="2047400"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mj-ea"/>
                <a:ea typeface="+mj-ea"/>
                <a:cs typeface="+mn-cs"/>
              </a:rPr>
              <a:t>基本情况</a:t>
            </a:r>
          </a:p>
        </p:txBody>
      </p:sp>
      <p:sp>
        <p:nvSpPr>
          <p:cNvPr id="107" name="文本框 106" descr="章节概要4">
            <a:extLst>
              <a:ext uri="{FF2B5EF4-FFF2-40B4-BE49-F238E27FC236}">
                <a16:creationId xmlns:a16="http://schemas.microsoft.com/office/drawing/2014/main" id="{5A5C89D4-8009-4DB5-BBC4-25FC4FDB9BC8}"/>
              </a:ext>
            </a:extLst>
          </p:cNvPr>
          <p:cNvSpPr txBox="1"/>
          <p:nvPr/>
        </p:nvSpPr>
        <p:spPr>
          <a:xfrm>
            <a:off x="814969" y="4747614"/>
            <a:ext cx="2047400" cy="702949"/>
          </a:xfrm>
          <a:prstGeom prst="rect">
            <a:avLst/>
          </a:prstGeom>
          <a:noFill/>
        </p:spPr>
        <p:txBody>
          <a:bodyPr vert="horz" wrap="square" rtlCol="0">
            <a:spAutoFit/>
          </a:bodyPr>
          <a:lstStyle/>
          <a:p>
            <a:pPr lvl="0" algn="ctr">
              <a:lnSpc>
                <a:spcPct val="130000"/>
              </a:lnSpc>
            </a:pPr>
            <a:r>
              <a:rPr lang="zh-CN" altLang="en-US" sz="1600" dirty="0">
                <a:solidFill>
                  <a:schemeClr val="tx1">
                    <a:lumMod val="75000"/>
                    <a:lumOff val="25000"/>
                  </a:schemeClr>
                </a:solidFill>
                <a:cs typeface="+mn-ea"/>
                <a:sym typeface="+mn-lt"/>
              </a:rPr>
              <a:t>办公资料方面</a:t>
            </a:r>
            <a:endParaRPr lang="en-US" altLang="zh-CN" sz="1600" dirty="0">
              <a:solidFill>
                <a:schemeClr val="tx1">
                  <a:lumMod val="75000"/>
                  <a:lumOff val="25000"/>
                </a:schemeClr>
              </a:solidFill>
              <a:cs typeface="+mn-ea"/>
              <a:sym typeface="+mn-lt"/>
            </a:endParaRPr>
          </a:p>
          <a:p>
            <a:pPr lvl="0" algn="ctr">
              <a:lnSpc>
                <a:spcPct val="130000"/>
              </a:lnSpc>
            </a:pPr>
            <a:r>
              <a:rPr lang="zh-CN" altLang="en-US" sz="1600" dirty="0">
                <a:solidFill>
                  <a:schemeClr val="tx1">
                    <a:lumMod val="75000"/>
                    <a:lumOff val="25000"/>
                  </a:schemeClr>
                </a:solidFill>
                <a:cs typeface="+mn-ea"/>
                <a:sym typeface="+mn-lt"/>
              </a:rPr>
              <a:t>整体总结</a:t>
            </a:r>
          </a:p>
        </p:txBody>
      </p:sp>
      <p:grpSp>
        <p:nvGrpSpPr>
          <p:cNvPr id="108" name="组合 107">
            <a:extLst>
              <a:ext uri="{FF2B5EF4-FFF2-40B4-BE49-F238E27FC236}">
                <a16:creationId xmlns:a16="http://schemas.microsoft.com/office/drawing/2014/main" id="{D0A3CE60-A77D-48DF-BD4C-7115684A1BF3}"/>
              </a:ext>
            </a:extLst>
          </p:cNvPr>
          <p:cNvGrpSpPr/>
          <p:nvPr/>
        </p:nvGrpSpPr>
        <p:grpSpPr>
          <a:xfrm>
            <a:off x="1436063" y="4021060"/>
            <a:ext cx="805212" cy="0"/>
            <a:chOff x="5771499" y="1643605"/>
            <a:chExt cx="805212" cy="0"/>
          </a:xfrm>
        </p:grpSpPr>
        <p:cxnSp>
          <p:nvCxnSpPr>
            <p:cNvPr id="109" name="直接连接符 108">
              <a:extLst>
                <a:ext uri="{FF2B5EF4-FFF2-40B4-BE49-F238E27FC236}">
                  <a16:creationId xmlns:a16="http://schemas.microsoft.com/office/drawing/2014/main" id="{40F068FC-B6F0-45DE-90D0-0BC101F73213}"/>
                </a:ext>
              </a:extLst>
            </p:cNvPr>
            <p:cNvCxnSpPr>
              <a:cxnSpLocks/>
            </p:cNvCxnSpPr>
            <p:nvPr/>
          </p:nvCxnSpPr>
          <p:spPr>
            <a:xfrm>
              <a:off x="5771499" y="1643605"/>
              <a:ext cx="43212"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3A88984A-E877-4285-9DD0-743BCB53DE54}"/>
                </a:ext>
              </a:extLst>
            </p:cNvPr>
            <p:cNvCxnSpPr>
              <a:cxnSpLocks/>
            </p:cNvCxnSpPr>
            <p:nvPr/>
          </p:nvCxnSpPr>
          <p:spPr>
            <a:xfrm>
              <a:off x="5930493" y="1643605"/>
              <a:ext cx="106680"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7420E8B8-844A-416F-A925-5C44909A9BA2}"/>
                </a:ext>
              </a:extLst>
            </p:cNvPr>
            <p:cNvCxnSpPr>
              <a:cxnSpLocks/>
            </p:cNvCxnSpPr>
            <p:nvPr/>
          </p:nvCxnSpPr>
          <p:spPr>
            <a:xfrm>
              <a:off x="6152955" y="1643605"/>
              <a:ext cx="423756"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5409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A-直接连接符 13">
            <a:extLst>
              <a:ext uri="{FF2B5EF4-FFF2-40B4-BE49-F238E27FC236}">
                <a16:creationId xmlns:a16="http://schemas.microsoft.com/office/drawing/2014/main" id="{90C77249-B8BA-4140-81D7-DD0E565F1E52}"/>
              </a:ext>
            </a:extLst>
          </p:cNvPr>
          <p:cNvCxnSpPr>
            <a:cxnSpLocks/>
          </p:cNvCxnSpPr>
          <p:nvPr>
            <p:custDataLst>
              <p:tags r:id="rId1"/>
            </p:custDataLst>
          </p:nvPr>
        </p:nvCxnSpPr>
        <p:spPr>
          <a:xfrm>
            <a:off x="3886479" y="2629420"/>
            <a:ext cx="0" cy="1678443"/>
          </a:xfrm>
          <a:prstGeom prst="line">
            <a:avLst/>
          </a:prstGeom>
          <a:ln w="762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PA-文本框 5" descr="章节序号1">
            <a:extLst>
              <a:ext uri="{FF2B5EF4-FFF2-40B4-BE49-F238E27FC236}">
                <a16:creationId xmlns:a16="http://schemas.microsoft.com/office/drawing/2014/main" id="{B6C19A6E-2D3A-4574-9ABF-14A912204154}"/>
              </a:ext>
            </a:extLst>
          </p:cNvPr>
          <p:cNvSpPr txBox="1"/>
          <p:nvPr>
            <p:custDataLst>
              <p:tags r:id="rId2"/>
            </p:custDataLst>
          </p:nvPr>
        </p:nvSpPr>
        <p:spPr>
          <a:xfrm>
            <a:off x="927731" y="2105561"/>
            <a:ext cx="3018971" cy="2646878"/>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dirty="0">
                <a:ln>
                  <a:noFill/>
                </a:ln>
                <a:solidFill>
                  <a:prstClr val="white"/>
                </a:solidFill>
                <a:effectLst/>
                <a:uLnTx/>
                <a:uFillTx/>
                <a:latin typeface="Arial"/>
                <a:ea typeface="等线"/>
                <a:cs typeface="+mn-cs"/>
              </a:rPr>
              <a:t>04</a:t>
            </a:r>
            <a:endParaRPr kumimoji="0" lang="zh-CN" altLang="en-US" sz="16600" b="1" i="0" u="none" strike="noStrike" kern="1200" cap="none" spc="0" normalizeH="0" baseline="0" noProof="0" dirty="0">
              <a:ln>
                <a:noFill/>
              </a:ln>
              <a:solidFill>
                <a:prstClr val="white"/>
              </a:solidFill>
              <a:effectLst/>
              <a:uLnTx/>
              <a:uFillTx/>
              <a:latin typeface="Arial"/>
              <a:ea typeface="等线"/>
              <a:cs typeface="+mn-cs"/>
            </a:endParaRPr>
          </a:p>
        </p:txBody>
      </p:sp>
      <p:grpSp>
        <p:nvGrpSpPr>
          <p:cNvPr id="12" name="组合 11">
            <a:extLst>
              <a:ext uri="{FF2B5EF4-FFF2-40B4-BE49-F238E27FC236}">
                <a16:creationId xmlns:a16="http://schemas.microsoft.com/office/drawing/2014/main" id="{A9C71F1D-A58C-43A8-865B-1222020983C8}"/>
              </a:ext>
            </a:extLst>
          </p:cNvPr>
          <p:cNvGrpSpPr/>
          <p:nvPr/>
        </p:nvGrpSpPr>
        <p:grpSpPr>
          <a:xfrm>
            <a:off x="4531875" y="2581390"/>
            <a:ext cx="6732395" cy="1774502"/>
            <a:chOff x="4829223" y="2896719"/>
            <a:chExt cx="6732395" cy="1774502"/>
          </a:xfrm>
        </p:grpSpPr>
        <p:sp>
          <p:nvSpPr>
            <p:cNvPr id="5" name="PA-文本框 82">
              <a:extLst>
                <a:ext uri="{FF2B5EF4-FFF2-40B4-BE49-F238E27FC236}">
                  <a16:creationId xmlns:a16="http://schemas.microsoft.com/office/drawing/2014/main" id="{0032B7F7-36C0-4EEB-BD97-BF14D78CD126}"/>
                </a:ext>
              </a:extLst>
            </p:cNvPr>
            <p:cNvSpPr txBox="1"/>
            <p:nvPr>
              <p:custDataLst>
                <p:tags r:id="rId3"/>
              </p:custDataLst>
            </p:nvPr>
          </p:nvSpPr>
          <p:spPr>
            <a:xfrm>
              <a:off x="4840342" y="3629895"/>
              <a:ext cx="5915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300" normalizeH="0" baseline="0" noProof="0" dirty="0">
                  <a:ln>
                    <a:noFill/>
                  </a:ln>
                  <a:solidFill>
                    <a:prstClr val="white"/>
                  </a:solidFill>
                  <a:effectLst/>
                  <a:uLnTx/>
                  <a:uFillTx/>
                  <a:latin typeface="Arial"/>
                  <a:ea typeface="等线"/>
                  <a:cs typeface="+mn-cs"/>
                </a:rPr>
                <a:t>ZHELI XIANXIE YINGWEN</a:t>
              </a:r>
              <a:endParaRPr kumimoji="0" lang="zh-CN" altLang="en-US" sz="1600" b="0" i="0" u="none" strike="noStrike" kern="1200" cap="none" spc="300" normalizeH="0" baseline="0" noProof="0" dirty="0">
                <a:ln>
                  <a:noFill/>
                </a:ln>
                <a:solidFill>
                  <a:prstClr val="white"/>
                </a:solidFill>
                <a:effectLst/>
                <a:uLnTx/>
                <a:uFillTx/>
                <a:latin typeface="Arial"/>
                <a:ea typeface="等线"/>
                <a:cs typeface="+mn-cs"/>
              </a:endParaRPr>
            </a:p>
          </p:txBody>
        </p:sp>
        <p:sp>
          <p:nvSpPr>
            <p:cNvPr id="9" name="PA-文本框 6" descr="章节标题1">
              <a:extLst>
                <a:ext uri="{FF2B5EF4-FFF2-40B4-BE49-F238E27FC236}">
                  <a16:creationId xmlns:a16="http://schemas.microsoft.com/office/drawing/2014/main" id="{6E33A83D-D36C-4D11-8983-1556206A7F2C}"/>
                </a:ext>
              </a:extLst>
            </p:cNvPr>
            <p:cNvSpPr txBox="1"/>
            <p:nvPr>
              <p:custDataLst>
                <p:tags r:id="rId4"/>
              </p:custDataLst>
            </p:nvPr>
          </p:nvSpPr>
          <p:spPr>
            <a:xfrm>
              <a:off x="4829223" y="2896719"/>
              <a:ext cx="5341257" cy="769441"/>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400" b="1" spc="450" dirty="0">
                  <a:solidFill>
                    <a:prstClr val="white"/>
                  </a:solidFill>
                  <a:latin typeface="微软雅黑"/>
                  <a:ea typeface="微软雅黑"/>
                </a:rPr>
                <a:t>困难与不足</a:t>
              </a:r>
              <a:endParaRPr kumimoji="0" lang="zh-CN" altLang="en-US" sz="4400" b="1" i="0" u="none" strike="noStrike" kern="1200" cap="none" spc="450" normalizeH="0" baseline="0" noProof="0" dirty="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FA11F59C-806B-4AF9-A31B-DBE65D9EEBA5}"/>
                </a:ext>
              </a:extLst>
            </p:cNvPr>
            <p:cNvSpPr txBox="1"/>
            <p:nvPr/>
          </p:nvSpPr>
          <p:spPr>
            <a:xfrm>
              <a:off x="4931010" y="3941209"/>
              <a:ext cx="6630608" cy="73001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Arial"/>
                  <a:ea typeface="微软雅黑 Light"/>
                  <a:cs typeface="+mn-cs"/>
                </a:rPr>
                <a:t>为统筹抓好稳定和经营发展工作，分行党委坚持“专班负责、专人对接”的原则，迅速成立突发事件应急工作领导小组，针对人员管理</a:t>
              </a:r>
            </a:p>
          </p:txBody>
        </p:sp>
      </p:grpSp>
    </p:spTree>
    <p:extLst>
      <p:ext uri="{BB962C8B-B14F-4D97-AF65-F5344CB8AC3E}">
        <p14:creationId xmlns:p14="http://schemas.microsoft.com/office/powerpoint/2010/main" val="962600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遇到的困难</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graphicFrame>
        <p:nvGraphicFramePr>
          <p:cNvPr id="4" name="图表 3">
            <a:extLst>
              <a:ext uri="{FF2B5EF4-FFF2-40B4-BE49-F238E27FC236}">
                <a16:creationId xmlns:a16="http://schemas.microsoft.com/office/drawing/2014/main" id="{942BE9CF-F5C4-4B8E-9423-2ECFF9BEC6EA}"/>
              </a:ext>
            </a:extLst>
          </p:cNvPr>
          <p:cNvGraphicFramePr/>
          <p:nvPr>
            <p:extLst>
              <p:ext uri="{D42A27DB-BD31-4B8C-83A1-F6EECF244321}">
                <p14:modId xmlns:p14="http://schemas.microsoft.com/office/powerpoint/2010/main" val="3981904401"/>
              </p:ext>
            </p:extLst>
          </p:nvPr>
        </p:nvGraphicFramePr>
        <p:xfrm>
          <a:off x="615315" y="1931339"/>
          <a:ext cx="6082335" cy="405489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组合 4">
            <a:extLst>
              <a:ext uri="{FF2B5EF4-FFF2-40B4-BE49-F238E27FC236}">
                <a16:creationId xmlns:a16="http://schemas.microsoft.com/office/drawing/2014/main" id="{5D3D9BD0-B521-430B-A734-2F2930F05BBA}"/>
              </a:ext>
            </a:extLst>
          </p:cNvPr>
          <p:cNvGrpSpPr/>
          <p:nvPr/>
        </p:nvGrpSpPr>
        <p:grpSpPr>
          <a:xfrm>
            <a:off x="7447825" y="1612008"/>
            <a:ext cx="1973892" cy="522598"/>
            <a:chOff x="1670416" y="1991248"/>
            <a:chExt cx="1973892" cy="522598"/>
          </a:xfrm>
        </p:grpSpPr>
        <p:sp>
          <p:nvSpPr>
            <p:cNvPr id="6" name="leaf_70892">
              <a:extLst>
                <a:ext uri="{FF2B5EF4-FFF2-40B4-BE49-F238E27FC236}">
                  <a16:creationId xmlns:a16="http://schemas.microsoft.com/office/drawing/2014/main" id="{E7621389-240E-4257-BD58-EA27ABE0B69A}"/>
                </a:ext>
              </a:extLst>
            </p:cNvPr>
            <p:cNvSpPr>
              <a:spLocks noChangeAspect="1"/>
            </p:cNvSpPr>
            <p:nvPr/>
          </p:nvSpPr>
          <p:spPr bwMode="auto">
            <a:xfrm rot="7200000">
              <a:off x="1645008" y="2016656"/>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7" name="文本框 6">
              <a:extLst>
                <a:ext uri="{FF2B5EF4-FFF2-40B4-BE49-F238E27FC236}">
                  <a16:creationId xmlns:a16="http://schemas.microsoft.com/office/drawing/2014/main" id="{D9B8F13B-9CE0-4A7E-8AD1-48669BEE8D6B}"/>
                </a:ext>
              </a:extLst>
            </p:cNvPr>
            <p:cNvSpPr txBox="1"/>
            <p:nvPr/>
          </p:nvSpPr>
          <p:spPr>
            <a:xfrm>
              <a:off x="1855698" y="2147271"/>
              <a:ext cx="1788610" cy="366575"/>
            </a:xfrm>
            <a:prstGeom prst="rect">
              <a:avLst/>
            </a:prstGeom>
            <a:noFill/>
          </p:spPr>
          <p:txBody>
            <a:bodyPr wrap="square" lIns="0" tIns="0" bIns="0" rtlCol="0" anchor="t">
              <a:spAutoFit/>
            </a:bodyPr>
            <a:lstStyle/>
            <a:p>
              <a:pPr>
                <a:lnSpc>
                  <a:spcPct val="150000"/>
                </a:lnSpc>
              </a:pPr>
              <a:r>
                <a:rPr lang="zh-CN" altLang="en-US" b="1" dirty="0">
                  <a:solidFill>
                    <a:schemeClr val="accent1"/>
                  </a:solidFill>
                  <a:latin typeface="+mj-ea"/>
                  <a:ea typeface="+mj-ea"/>
                </a:rPr>
                <a:t>突发情况</a:t>
              </a:r>
            </a:p>
          </p:txBody>
        </p:sp>
      </p:grpSp>
      <p:cxnSp>
        <p:nvCxnSpPr>
          <p:cNvPr id="8" name="直接连接符 7">
            <a:extLst>
              <a:ext uri="{FF2B5EF4-FFF2-40B4-BE49-F238E27FC236}">
                <a16:creationId xmlns:a16="http://schemas.microsoft.com/office/drawing/2014/main" id="{BC8F2F65-5F6C-4D65-821F-216CFAD1F007}"/>
              </a:ext>
            </a:extLst>
          </p:cNvPr>
          <p:cNvCxnSpPr>
            <a:cxnSpLocks/>
          </p:cNvCxnSpPr>
          <p:nvPr/>
        </p:nvCxnSpPr>
        <p:spPr>
          <a:xfrm>
            <a:off x="7633107" y="2350357"/>
            <a:ext cx="489763" cy="0"/>
          </a:xfrm>
          <a:prstGeom prst="line">
            <a:avLst/>
          </a:prstGeom>
          <a:ln w="38100" cap="rnd">
            <a:gradFill>
              <a:gsLst>
                <a:gs pos="0">
                  <a:schemeClr val="accent1"/>
                </a:gs>
                <a:gs pos="100000">
                  <a:schemeClr val="accent1">
                    <a:lumMod val="60000"/>
                    <a:lumOff val="4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83FE5CE8-21BF-43CF-8C22-DFBAF281B422}"/>
              </a:ext>
            </a:extLst>
          </p:cNvPr>
          <p:cNvSpPr txBox="1"/>
          <p:nvPr/>
        </p:nvSpPr>
        <p:spPr>
          <a:xfrm>
            <a:off x="7648347" y="2621060"/>
            <a:ext cx="3650520" cy="318943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t>突发事件发生后，总行党委高度重视、迅速反应，全面分析研判成立了新一届党委，新党委班子立即召开专题民主生活会、各党支部召开组织生活会，形成</a:t>
            </a:r>
            <a:r>
              <a:rPr lang="en-US" altLang="zh-CN" sz="1600" dirty="0"/>
              <a:t>xx</a:t>
            </a:r>
            <a:r>
              <a:rPr lang="zh-CN" altLang="en-US" sz="1600" dirty="0"/>
              <a:t>项问题清单逐一推进整改落实。</a:t>
            </a:r>
            <a:endParaRPr lang="en-US" altLang="zh-CN" sz="1600" dirty="0"/>
          </a:p>
          <a:p>
            <a:pPr algn="just"/>
            <a:endParaRPr lang="en-US" altLang="zh-CN" sz="1600" dirty="0"/>
          </a:p>
          <a:p>
            <a:pPr algn="just"/>
            <a:r>
              <a:rPr lang="zh-CN" altLang="en-US" sz="1600" dirty="0"/>
              <a:t>为统筹抓好稳定和经营发展工作，分行党委坚持“专班负责、专人对接”的原则，迅速成立突发事件应急工作领导小组，针对人员管理、舆情防控</a:t>
            </a:r>
          </a:p>
        </p:txBody>
      </p:sp>
    </p:spTree>
    <p:extLst>
      <p:ext uri="{BB962C8B-B14F-4D97-AF65-F5344CB8AC3E}">
        <p14:creationId xmlns:p14="http://schemas.microsoft.com/office/powerpoint/2010/main" val="1216229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出现的不足</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graphicFrame>
        <p:nvGraphicFramePr>
          <p:cNvPr id="4" name="图表 3">
            <a:extLst>
              <a:ext uri="{FF2B5EF4-FFF2-40B4-BE49-F238E27FC236}">
                <a16:creationId xmlns:a16="http://schemas.microsoft.com/office/drawing/2014/main" id="{6069B805-EE36-480E-8BAD-F716F7201148}"/>
              </a:ext>
            </a:extLst>
          </p:cNvPr>
          <p:cNvGraphicFramePr/>
          <p:nvPr>
            <p:extLst>
              <p:ext uri="{D42A27DB-BD31-4B8C-83A1-F6EECF244321}">
                <p14:modId xmlns:p14="http://schemas.microsoft.com/office/powerpoint/2010/main" val="351999022"/>
              </p:ext>
            </p:extLst>
          </p:nvPr>
        </p:nvGraphicFramePr>
        <p:xfrm>
          <a:off x="289993" y="1396465"/>
          <a:ext cx="6654814" cy="4436542"/>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组合 4">
            <a:extLst>
              <a:ext uri="{FF2B5EF4-FFF2-40B4-BE49-F238E27FC236}">
                <a16:creationId xmlns:a16="http://schemas.microsoft.com/office/drawing/2014/main" id="{82BD3EFD-2B3E-415F-8E05-D4B3D9A010BF}"/>
              </a:ext>
            </a:extLst>
          </p:cNvPr>
          <p:cNvGrpSpPr/>
          <p:nvPr/>
        </p:nvGrpSpPr>
        <p:grpSpPr>
          <a:xfrm>
            <a:off x="7447825" y="1612008"/>
            <a:ext cx="2864574" cy="522598"/>
            <a:chOff x="1670416" y="1991248"/>
            <a:chExt cx="2864574" cy="522598"/>
          </a:xfrm>
        </p:grpSpPr>
        <p:sp>
          <p:nvSpPr>
            <p:cNvPr id="6" name="leaf_70892">
              <a:extLst>
                <a:ext uri="{FF2B5EF4-FFF2-40B4-BE49-F238E27FC236}">
                  <a16:creationId xmlns:a16="http://schemas.microsoft.com/office/drawing/2014/main" id="{A8E15F19-732E-4C45-A860-EB9F606D49BC}"/>
                </a:ext>
              </a:extLst>
            </p:cNvPr>
            <p:cNvSpPr>
              <a:spLocks noChangeAspect="1"/>
            </p:cNvSpPr>
            <p:nvPr/>
          </p:nvSpPr>
          <p:spPr bwMode="auto">
            <a:xfrm rot="7200000">
              <a:off x="1645008" y="2016656"/>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7" name="文本框 6">
              <a:extLst>
                <a:ext uri="{FF2B5EF4-FFF2-40B4-BE49-F238E27FC236}">
                  <a16:creationId xmlns:a16="http://schemas.microsoft.com/office/drawing/2014/main" id="{BDBADC2D-4F33-4E4D-A504-AB4CD2F3DE5B}"/>
                </a:ext>
              </a:extLst>
            </p:cNvPr>
            <p:cNvSpPr txBox="1"/>
            <p:nvPr/>
          </p:nvSpPr>
          <p:spPr>
            <a:xfrm>
              <a:off x="1855697" y="2147271"/>
              <a:ext cx="2679293" cy="366575"/>
            </a:xfrm>
            <a:prstGeom prst="rect">
              <a:avLst/>
            </a:prstGeom>
            <a:noFill/>
          </p:spPr>
          <p:txBody>
            <a:bodyPr wrap="square" lIns="0" tIns="0" bIns="0" rtlCol="0" anchor="t">
              <a:spAutoFit/>
            </a:bodyPr>
            <a:lstStyle/>
            <a:p>
              <a:pPr>
                <a:lnSpc>
                  <a:spcPct val="150000"/>
                </a:lnSpc>
              </a:pPr>
              <a:r>
                <a:rPr lang="zh-CN" altLang="en-US" b="1" dirty="0">
                  <a:solidFill>
                    <a:schemeClr val="accent1"/>
                  </a:solidFill>
                  <a:latin typeface="+mj-ea"/>
                  <a:ea typeface="+mj-ea"/>
                </a:rPr>
                <a:t>分层整改</a:t>
              </a:r>
            </a:p>
          </p:txBody>
        </p:sp>
      </p:grpSp>
      <p:cxnSp>
        <p:nvCxnSpPr>
          <p:cNvPr id="8" name="直接连接符 7">
            <a:extLst>
              <a:ext uri="{FF2B5EF4-FFF2-40B4-BE49-F238E27FC236}">
                <a16:creationId xmlns:a16="http://schemas.microsoft.com/office/drawing/2014/main" id="{E85330A8-864E-4085-9A1F-39EC9EDB5FBD}"/>
              </a:ext>
            </a:extLst>
          </p:cNvPr>
          <p:cNvCxnSpPr>
            <a:cxnSpLocks/>
          </p:cNvCxnSpPr>
          <p:nvPr/>
        </p:nvCxnSpPr>
        <p:spPr>
          <a:xfrm>
            <a:off x="7633107" y="2350357"/>
            <a:ext cx="489763" cy="0"/>
          </a:xfrm>
          <a:prstGeom prst="line">
            <a:avLst/>
          </a:prstGeom>
          <a:ln w="38100" cap="rnd">
            <a:gradFill>
              <a:gsLst>
                <a:gs pos="0">
                  <a:schemeClr val="accent1"/>
                </a:gs>
                <a:gs pos="100000">
                  <a:schemeClr val="accent1">
                    <a:lumMod val="60000"/>
                    <a:lumOff val="4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560AEEF7-1E1E-4095-848C-B35F8168762E}"/>
              </a:ext>
            </a:extLst>
          </p:cNvPr>
          <p:cNvSpPr txBox="1"/>
          <p:nvPr/>
        </p:nvSpPr>
        <p:spPr>
          <a:xfrm>
            <a:off x="7648347" y="2621060"/>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t>始终坚持创新驱动、稳健经营的工作要求不动摇。实现有质量发展，创新驱动是要领，风险管理是保障，在盘活经营发展活力和保障</a:t>
            </a:r>
          </a:p>
        </p:txBody>
      </p:sp>
      <p:sp>
        <p:nvSpPr>
          <p:cNvPr id="10" name="文本框 9">
            <a:extLst>
              <a:ext uri="{FF2B5EF4-FFF2-40B4-BE49-F238E27FC236}">
                <a16:creationId xmlns:a16="http://schemas.microsoft.com/office/drawing/2014/main" id="{AA126ECD-0410-4483-837C-6770E36AA367}"/>
              </a:ext>
            </a:extLst>
          </p:cNvPr>
          <p:cNvSpPr txBox="1"/>
          <p:nvPr/>
        </p:nvSpPr>
        <p:spPr>
          <a:xfrm>
            <a:off x="7648347" y="4060717"/>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t>坚持向高标准对标、向违纪违法说不的底线思维不动摇。实现有质量发展，必须对标高标准，管理更精细、发展更规范</a:t>
            </a:r>
          </a:p>
        </p:txBody>
      </p:sp>
    </p:spTree>
    <p:extLst>
      <p:ext uri="{BB962C8B-B14F-4D97-AF65-F5344CB8AC3E}">
        <p14:creationId xmlns:p14="http://schemas.microsoft.com/office/powerpoint/2010/main" val="1471743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具体各项情况</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8" name="TextBox 25">
            <a:extLst>
              <a:ext uri="{FF2B5EF4-FFF2-40B4-BE49-F238E27FC236}">
                <a16:creationId xmlns:a16="http://schemas.microsoft.com/office/drawing/2014/main" id="{462821B4-3C99-4BC9-BE9E-C2ECF2B9B7E2}"/>
              </a:ext>
            </a:extLst>
          </p:cNvPr>
          <p:cNvSpPr txBox="1"/>
          <p:nvPr/>
        </p:nvSpPr>
        <p:spPr>
          <a:xfrm>
            <a:off x="814567" y="2252807"/>
            <a:ext cx="1873172" cy="699166"/>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lumMod val="75000"/>
                    <a:lumOff val="25000"/>
                  </a:schemeClr>
                </a:solidFill>
                <a:effectLst/>
                <a:uLnTx/>
                <a:uFillTx/>
                <a:latin typeface="+mj-ea"/>
                <a:ea typeface="+mj-ea"/>
                <a:cs typeface="Segoe UI Semibold" panose="020B0702040204020203" pitchFamily="34" charset="0"/>
              </a:rPr>
              <a:t>25</a:t>
            </a:r>
            <a:r>
              <a:rPr kumimoji="0" lang="en-US" sz="2000" b="1" i="0" u="none" strike="noStrike" kern="1200" cap="none" spc="0" normalizeH="0" baseline="0" noProof="0" dirty="0">
                <a:ln>
                  <a:noFill/>
                </a:ln>
                <a:solidFill>
                  <a:schemeClr val="tx1">
                    <a:lumMod val="75000"/>
                    <a:lumOff val="25000"/>
                  </a:schemeClr>
                </a:solidFill>
                <a:effectLst/>
                <a:uLnTx/>
                <a:uFillTx/>
                <a:latin typeface="+mj-ea"/>
                <a:ea typeface="+mj-ea"/>
                <a:cs typeface="Segoe UI Semibold" panose="020B0702040204020203" pitchFamily="34" charset="0"/>
              </a:rPr>
              <a:t>%</a:t>
            </a:r>
            <a:endParaRPr kumimoji="0" lang="fr-FR" sz="2000" b="1" i="0" u="none" strike="noStrike" kern="1200" cap="none" spc="0" normalizeH="0" baseline="0" noProof="0" dirty="0">
              <a:ln>
                <a:noFill/>
              </a:ln>
              <a:solidFill>
                <a:schemeClr val="tx1">
                  <a:lumMod val="75000"/>
                  <a:lumOff val="25000"/>
                </a:schemeClr>
              </a:solidFill>
              <a:effectLst/>
              <a:uLnTx/>
              <a:uFillTx/>
              <a:latin typeface="+mj-ea"/>
              <a:ea typeface="+mj-ea"/>
              <a:cs typeface="Segoe UI Semibold" panose="020B0702040204020203" pitchFamily="34" charset="0"/>
            </a:endParaRPr>
          </a:p>
        </p:txBody>
      </p:sp>
      <p:graphicFrame>
        <p:nvGraphicFramePr>
          <p:cNvPr id="4" name="图表 3">
            <a:extLst>
              <a:ext uri="{FF2B5EF4-FFF2-40B4-BE49-F238E27FC236}">
                <a16:creationId xmlns:a16="http://schemas.microsoft.com/office/drawing/2014/main" id="{A74D21FE-DDDC-43FC-9460-7E1986D5A5DF}"/>
              </a:ext>
            </a:extLst>
          </p:cNvPr>
          <p:cNvGraphicFramePr/>
          <p:nvPr>
            <p:extLst>
              <p:ext uri="{D42A27DB-BD31-4B8C-83A1-F6EECF244321}">
                <p14:modId xmlns:p14="http://schemas.microsoft.com/office/powerpoint/2010/main" val="791043535"/>
              </p:ext>
            </p:extLst>
          </p:nvPr>
        </p:nvGraphicFramePr>
        <p:xfrm>
          <a:off x="573724" y="1222005"/>
          <a:ext cx="2200914" cy="2778553"/>
        </p:xfrm>
        <a:graphic>
          <a:graphicData uri="http://schemas.openxmlformats.org/drawingml/2006/chart">
            <c:chart xmlns:c="http://schemas.openxmlformats.org/drawingml/2006/chart" xmlns:r="http://schemas.openxmlformats.org/officeDocument/2006/relationships" r:id="rId3"/>
          </a:graphicData>
        </a:graphic>
      </p:graphicFrame>
      <p:sp>
        <p:nvSpPr>
          <p:cNvPr id="16" name="文本框 15">
            <a:extLst>
              <a:ext uri="{FF2B5EF4-FFF2-40B4-BE49-F238E27FC236}">
                <a16:creationId xmlns:a16="http://schemas.microsoft.com/office/drawing/2014/main" id="{2EEDF32B-A0F0-433C-A7C1-424501005D9D}"/>
              </a:ext>
            </a:extLst>
          </p:cNvPr>
          <p:cNvSpPr txBox="1"/>
          <p:nvPr/>
        </p:nvSpPr>
        <p:spPr>
          <a:xfrm>
            <a:off x="658439" y="4306471"/>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实现有质量发展，必须常抓不懈推进“以案为鉴、以案促改</a:t>
            </a:r>
            <a:r>
              <a:rPr lang="en-US" altLang="zh-CN" sz="1600" dirty="0"/>
              <a:t>,</a:t>
            </a:r>
            <a:r>
              <a:rPr lang="zh-CN" altLang="en-US" sz="1600" dirty="0"/>
              <a:t>进行提升”</a:t>
            </a:r>
          </a:p>
        </p:txBody>
      </p:sp>
      <p:grpSp>
        <p:nvGrpSpPr>
          <p:cNvPr id="17" name="组合 16">
            <a:extLst>
              <a:ext uri="{FF2B5EF4-FFF2-40B4-BE49-F238E27FC236}">
                <a16:creationId xmlns:a16="http://schemas.microsoft.com/office/drawing/2014/main" id="{179D0C9E-4DB2-483E-BBC7-39B42B0FBE22}"/>
              </a:ext>
            </a:extLst>
          </p:cNvPr>
          <p:cNvGrpSpPr/>
          <p:nvPr/>
        </p:nvGrpSpPr>
        <p:grpSpPr>
          <a:xfrm>
            <a:off x="1271575" y="4005202"/>
            <a:ext cx="805212" cy="0"/>
            <a:chOff x="5771499" y="1643605"/>
            <a:chExt cx="805212" cy="0"/>
          </a:xfrm>
        </p:grpSpPr>
        <p:cxnSp>
          <p:nvCxnSpPr>
            <p:cNvPr id="18" name="直接连接符 17">
              <a:extLst>
                <a:ext uri="{FF2B5EF4-FFF2-40B4-BE49-F238E27FC236}">
                  <a16:creationId xmlns:a16="http://schemas.microsoft.com/office/drawing/2014/main" id="{58A3939E-AEDA-49E9-A87D-128F7E836C3C}"/>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14CFB42B-DB79-44BE-A297-FA8C4CACD33D}"/>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A45B2B1E-1DA3-490C-B3BE-813E256C7DDD}"/>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aphicFrame>
        <p:nvGraphicFramePr>
          <p:cNvPr id="5" name="图表 4">
            <a:extLst>
              <a:ext uri="{FF2B5EF4-FFF2-40B4-BE49-F238E27FC236}">
                <a16:creationId xmlns:a16="http://schemas.microsoft.com/office/drawing/2014/main" id="{ED9BDF6F-B3A9-4A97-9E00-E1C90B8352D4}"/>
              </a:ext>
            </a:extLst>
          </p:cNvPr>
          <p:cNvGraphicFramePr/>
          <p:nvPr>
            <p:extLst>
              <p:ext uri="{D42A27DB-BD31-4B8C-83A1-F6EECF244321}">
                <p14:modId xmlns:p14="http://schemas.microsoft.com/office/powerpoint/2010/main" val="1648423041"/>
              </p:ext>
            </p:extLst>
          </p:nvPr>
        </p:nvGraphicFramePr>
        <p:xfrm>
          <a:off x="3521603" y="1222005"/>
          <a:ext cx="2200914" cy="277855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25">
            <a:extLst>
              <a:ext uri="{FF2B5EF4-FFF2-40B4-BE49-F238E27FC236}">
                <a16:creationId xmlns:a16="http://schemas.microsoft.com/office/drawing/2014/main" id="{69E21D6B-4F97-4FFA-9157-A7F6BBF2459D}"/>
              </a:ext>
            </a:extLst>
          </p:cNvPr>
          <p:cNvSpPr txBox="1"/>
          <p:nvPr/>
        </p:nvSpPr>
        <p:spPr>
          <a:xfrm>
            <a:off x="3685474" y="2252807"/>
            <a:ext cx="1873172" cy="699166"/>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4000" b="1" dirty="0">
                <a:solidFill>
                  <a:schemeClr val="tx1">
                    <a:lumMod val="75000"/>
                    <a:lumOff val="25000"/>
                  </a:schemeClr>
                </a:solidFill>
                <a:latin typeface="+mj-ea"/>
                <a:ea typeface="+mj-ea"/>
                <a:cs typeface="Segoe UI Semibold" panose="020B0702040204020203" pitchFamily="34" charset="0"/>
              </a:rPr>
              <a:t>50</a:t>
            </a:r>
            <a:r>
              <a:rPr kumimoji="0" lang="en-US" sz="2000" b="1" i="0" u="none" strike="noStrike" kern="1200" cap="none" spc="0" normalizeH="0" baseline="0" noProof="0" dirty="0">
                <a:ln>
                  <a:noFill/>
                </a:ln>
                <a:solidFill>
                  <a:schemeClr val="tx1">
                    <a:lumMod val="75000"/>
                    <a:lumOff val="25000"/>
                  </a:schemeClr>
                </a:solidFill>
                <a:effectLst/>
                <a:uLnTx/>
                <a:uFillTx/>
                <a:latin typeface="+mj-ea"/>
                <a:ea typeface="+mj-ea"/>
                <a:cs typeface="Segoe UI Semibold" panose="020B0702040204020203" pitchFamily="34" charset="0"/>
              </a:rPr>
              <a:t>%</a:t>
            </a:r>
            <a:endParaRPr kumimoji="0" lang="fr-FR" sz="2000" b="1" i="0" u="none" strike="noStrike" kern="1200" cap="none" spc="0" normalizeH="0" baseline="0" noProof="0" dirty="0">
              <a:ln>
                <a:noFill/>
              </a:ln>
              <a:solidFill>
                <a:schemeClr val="tx1">
                  <a:lumMod val="75000"/>
                  <a:lumOff val="25000"/>
                </a:schemeClr>
              </a:solidFill>
              <a:effectLst/>
              <a:uLnTx/>
              <a:uFillTx/>
              <a:latin typeface="+mj-ea"/>
              <a:ea typeface="+mj-ea"/>
              <a:cs typeface="Segoe UI Semibold" panose="020B0702040204020203" pitchFamily="34" charset="0"/>
            </a:endParaRPr>
          </a:p>
        </p:txBody>
      </p:sp>
      <p:sp>
        <p:nvSpPr>
          <p:cNvPr id="21" name="文本框 20">
            <a:extLst>
              <a:ext uri="{FF2B5EF4-FFF2-40B4-BE49-F238E27FC236}">
                <a16:creationId xmlns:a16="http://schemas.microsoft.com/office/drawing/2014/main" id="{EEAACE01-C912-47A8-9DF4-D37991C84785}"/>
              </a:ext>
            </a:extLst>
          </p:cNvPr>
          <p:cNvSpPr txBox="1"/>
          <p:nvPr/>
        </p:nvSpPr>
        <p:spPr>
          <a:xfrm>
            <a:off x="3606318" y="4306471"/>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未来两年是集中化解存量问题资产的关键窗口期，要抓紧实现存量出清</a:t>
            </a:r>
          </a:p>
        </p:txBody>
      </p:sp>
      <p:cxnSp>
        <p:nvCxnSpPr>
          <p:cNvPr id="23" name="直接连接符 22">
            <a:extLst>
              <a:ext uri="{FF2B5EF4-FFF2-40B4-BE49-F238E27FC236}">
                <a16:creationId xmlns:a16="http://schemas.microsoft.com/office/drawing/2014/main" id="{C5A3BE14-5B8F-4134-A5F8-DCB2198E1197}"/>
              </a:ext>
            </a:extLst>
          </p:cNvPr>
          <p:cNvCxnSpPr>
            <a:cxnSpLocks/>
          </p:cNvCxnSpPr>
          <p:nvPr/>
        </p:nvCxnSpPr>
        <p:spPr>
          <a:xfrm>
            <a:off x="4219454" y="4005202"/>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2B9384C6-FF1C-4411-B5FB-51CA91084295}"/>
              </a:ext>
            </a:extLst>
          </p:cNvPr>
          <p:cNvCxnSpPr>
            <a:cxnSpLocks/>
          </p:cNvCxnSpPr>
          <p:nvPr/>
        </p:nvCxnSpPr>
        <p:spPr>
          <a:xfrm>
            <a:off x="4378448" y="4005202"/>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73C9B41C-6F77-4CE5-9EAA-1331E44C4C7D}"/>
              </a:ext>
            </a:extLst>
          </p:cNvPr>
          <p:cNvCxnSpPr>
            <a:cxnSpLocks/>
          </p:cNvCxnSpPr>
          <p:nvPr/>
        </p:nvCxnSpPr>
        <p:spPr>
          <a:xfrm>
            <a:off x="4600910" y="4005202"/>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aphicFrame>
        <p:nvGraphicFramePr>
          <p:cNvPr id="6" name="图表 5">
            <a:extLst>
              <a:ext uri="{FF2B5EF4-FFF2-40B4-BE49-F238E27FC236}">
                <a16:creationId xmlns:a16="http://schemas.microsoft.com/office/drawing/2014/main" id="{80903683-9CF7-45B5-B011-F7E3E64FC6BA}"/>
              </a:ext>
            </a:extLst>
          </p:cNvPr>
          <p:cNvGraphicFramePr/>
          <p:nvPr>
            <p:extLst>
              <p:ext uri="{D42A27DB-BD31-4B8C-83A1-F6EECF244321}">
                <p14:modId xmlns:p14="http://schemas.microsoft.com/office/powerpoint/2010/main" val="2029473511"/>
              </p:ext>
            </p:extLst>
          </p:nvPr>
        </p:nvGraphicFramePr>
        <p:xfrm>
          <a:off x="6469482" y="1222005"/>
          <a:ext cx="2200914" cy="2778553"/>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25">
            <a:extLst>
              <a:ext uri="{FF2B5EF4-FFF2-40B4-BE49-F238E27FC236}">
                <a16:creationId xmlns:a16="http://schemas.microsoft.com/office/drawing/2014/main" id="{3E4B421B-2EE1-413E-9640-EFA2A3BC9F58}"/>
              </a:ext>
            </a:extLst>
          </p:cNvPr>
          <p:cNvSpPr txBox="1"/>
          <p:nvPr/>
        </p:nvSpPr>
        <p:spPr>
          <a:xfrm>
            <a:off x="6633353" y="2252807"/>
            <a:ext cx="1873172" cy="699166"/>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4000" b="1" dirty="0">
                <a:solidFill>
                  <a:schemeClr val="tx1">
                    <a:lumMod val="75000"/>
                    <a:lumOff val="25000"/>
                  </a:schemeClr>
                </a:solidFill>
                <a:latin typeface="+mj-ea"/>
                <a:ea typeface="+mj-ea"/>
                <a:cs typeface="Segoe UI Semibold" panose="020B0702040204020203" pitchFamily="34" charset="0"/>
              </a:rPr>
              <a:t>75</a:t>
            </a:r>
            <a:r>
              <a:rPr kumimoji="0" lang="en-US" sz="2000" b="1" i="0" u="none" strike="noStrike" kern="1200" cap="none" spc="0" normalizeH="0" baseline="0" noProof="0" dirty="0">
                <a:ln>
                  <a:noFill/>
                </a:ln>
                <a:solidFill>
                  <a:schemeClr val="tx1">
                    <a:lumMod val="75000"/>
                    <a:lumOff val="25000"/>
                  </a:schemeClr>
                </a:solidFill>
                <a:effectLst/>
                <a:uLnTx/>
                <a:uFillTx/>
                <a:latin typeface="+mj-ea"/>
                <a:ea typeface="+mj-ea"/>
                <a:cs typeface="Segoe UI Semibold" panose="020B0702040204020203" pitchFamily="34" charset="0"/>
              </a:rPr>
              <a:t>%</a:t>
            </a:r>
            <a:endParaRPr kumimoji="0" lang="fr-FR" sz="2000" b="1" i="0" u="none" strike="noStrike" kern="1200" cap="none" spc="0" normalizeH="0" baseline="0" noProof="0" dirty="0">
              <a:ln>
                <a:noFill/>
              </a:ln>
              <a:solidFill>
                <a:schemeClr val="tx1">
                  <a:lumMod val="75000"/>
                  <a:lumOff val="25000"/>
                </a:schemeClr>
              </a:solidFill>
              <a:effectLst/>
              <a:uLnTx/>
              <a:uFillTx/>
              <a:latin typeface="+mj-ea"/>
              <a:ea typeface="+mj-ea"/>
              <a:cs typeface="Segoe UI Semibold" panose="020B0702040204020203" pitchFamily="34" charset="0"/>
            </a:endParaRPr>
          </a:p>
        </p:txBody>
      </p:sp>
      <p:sp>
        <p:nvSpPr>
          <p:cNvPr id="26" name="文本框 25">
            <a:extLst>
              <a:ext uri="{FF2B5EF4-FFF2-40B4-BE49-F238E27FC236}">
                <a16:creationId xmlns:a16="http://schemas.microsoft.com/office/drawing/2014/main" id="{104A0794-25E4-4682-9F76-D52461DD6EA8}"/>
              </a:ext>
            </a:extLst>
          </p:cNvPr>
          <p:cNvSpPr txBox="1"/>
          <p:nvPr/>
        </p:nvSpPr>
        <p:spPr>
          <a:xfrm>
            <a:off x="6554197" y="4306471"/>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双向流动、激励约束机制和淘汰退出机制有待完善，干部年龄偏大与专业化</a:t>
            </a:r>
          </a:p>
        </p:txBody>
      </p:sp>
      <p:cxnSp>
        <p:nvCxnSpPr>
          <p:cNvPr id="28" name="直接连接符 27">
            <a:extLst>
              <a:ext uri="{FF2B5EF4-FFF2-40B4-BE49-F238E27FC236}">
                <a16:creationId xmlns:a16="http://schemas.microsoft.com/office/drawing/2014/main" id="{6F7A96C3-2134-4872-8894-6EAE656DF2D9}"/>
              </a:ext>
            </a:extLst>
          </p:cNvPr>
          <p:cNvCxnSpPr>
            <a:cxnSpLocks/>
          </p:cNvCxnSpPr>
          <p:nvPr/>
        </p:nvCxnSpPr>
        <p:spPr>
          <a:xfrm>
            <a:off x="7167333" y="4005202"/>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89F12BC3-5E59-4540-998A-14F28A18FE9C}"/>
              </a:ext>
            </a:extLst>
          </p:cNvPr>
          <p:cNvCxnSpPr>
            <a:cxnSpLocks/>
          </p:cNvCxnSpPr>
          <p:nvPr/>
        </p:nvCxnSpPr>
        <p:spPr>
          <a:xfrm>
            <a:off x="7326327" y="4005202"/>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59F9923A-7727-4684-BBCF-D846072B58F8}"/>
              </a:ext>
            </a:extLst>
          </p:cNvPr>
          <p:cNvCxnSpPr>
            <a:cxnSpLocks/>
          </p:cNvCxnSpPr>
          <p:nvPr/>
        </p:nvCxnSpPr>
        <p:spPr>
          <a:xfrm>
            <a:off x="7548789" y="4005202"/>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aphicFrame>
        <p:nvGraphicFramePr>
          <p:cNvPr id="7" name="图表 6">
            <a:extLst>
              <a:ext uri="{FF2B5EF4-FFF2-40B4-BE49-F238E27FC236}">
                <a16:creationId xmlns:a16="http://schemas.microsoft.com/office/drawing/2014/main" id="{E526F11A-9714-40C7-90B4-5D70B079A76C}"/>
              </a:ext>
            </a:extLst>
          </p:cNvPr>
          <p:cNvGraphicFramePr/>
          <p:nvPr>
            <p:extLst>
              <p:ext uri="{D42A27DB-BD31-4B8C-83A1-F6EECF244321}">
                <p14:modId xmlns:p14="http://schemas.microsoft.com/office/powerpoint/2010/main" val="1701686544"/>
              </p:ext>
            </p:extLst>
          </p:nvPr>
        </p:nvGraphicFramePr>
        <p:xfrm>
          <a:off x="9417361" y="1222005"/>
          <a:ext cx="2200914" cy="2778553"/>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25">
            <a:extLst>
              <a:ext uri="{FF2B5EF4-FFF2-40B4-BE49-F238E27FC236}">
                <a16:creationId xmlns:a16="http://schemas.microsoft.com/office/drawing/2014/main" id="{DBD01C4B-DB42-48BE-A9E8-2DD89BA7B66E}"/>
              </a:ext>
            </a:extLst>
          </p:cNvPr>
          <p:cNvSpPr txBox="1"/>
          <p:nvPr/>
        </p:nvSpPr>
        <p:spPr>
          <a:xfrm>
            <a:off x="9581232" y="2252807"/>
            <a:ext cx="1873172" cy="699166"/>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lumMod val="75000"/>
                    <a:lumOff val="25000"/>
                  </a:schemeClr>
                </a:solidFill>
                <a:effectLst/>
                <a:uLnTx/>
                <a:uFillTx/>
                <a:latin typeface="+mj-ea"/>
                <a:ea typeface="+mj-ea"/>
                <a:cs typeface="Segoe UI Semibold" panose="020B0702040204020203" pitchFamily="34" charset="0"/>
              </a:rPr>
              <a:t>90</a:t>
            </a:r>
            <a:r>
              <a:rPr kumimoji="0" lang="en-US" sz="2000" b="1" i="0" u="none" strike="noStrike" kern="1200" cap="none" spc="0" normalizeH="0" baseline="0" noProof="0" dirty="0">
                <a:ln>
                  <a:noFill/>
                </a:ln>
                <a:solidFill>
                  <a:schemeClr val="tx1">
                    <a:lumMod val="75000"/>
                    <a:lumOff val="25000"/>
                  </a:schemeClr>
                </a:solidFill>
                <a:effectLst/>
                <a:uLnTx/>
                <a:uFillTx/>
                <a:latin typeface="+mj-ea"/>
                <a:ea typeface="+mj-ea"/>
                <a:cs typeface="Segoe UI Semibold" panose="020B0702040204020203" pitchFamily="34" charset="0"/>
              </a:rPr>
              <a:t>%</a:t>
            </a:r>
            <a:endParaRPr kumimoji="0" lang="fr-FR" sz="2000" b="1" i="0" u="none" strike="noStrike" kern="1200" cap="none" spc="0" normalizeH="0" baseline="0" noProof="0" dirty="0">
              <a:ln>
                <a:noFill/>
              </a:ln>
              <a:solidFill>
                <a:schemeClr val="tx1">
                  <a:lumMod val="75000"/>
                  <a:lumOff val="25000"/>
                </a:schemeClr>
              </a:solidFill>
              <a:effectLst/>
              <a:uLnTx/>
              <a:uFillTx/>
              <a:latin typeface="+mj-ea"/>
              <a:ea typeface="+mj-ea"/>
              <a:cs typeface="Segoe UI Semibold" panose="020B0702040204020203" pitchFamily="34" charset="0"/>
            </a:endParaRPr>
          </a:p>
        </p:txBody>
      </p:sp>
      <p:sp>
        <p:nvSpPr>
          <p:cNvPr id="31" name="文本框 30">
            <a:extLst>
              <a:ext uri="{FF2B5EF4-FFF2-40B4-BE49-F238E27FC236}">
                <a16:creationId xmlns:a16="http://schemas.microsoft.com/office/drawing/2014/main" id="{9CD3A0CB-F9CE-494B-A568-0331CC7E477B}"/>
              </a:ext>
            </a:extLst>
          </p:cNvPr>
          <p:cNvSpPr txBox="1"/>
          <p:nvPr/>
        </p:nvSpPr>
        <p:spPr>
          <a:xfrm>
            <a:off x="9502076" y="4306471"/>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科技赋能提升压力较大。自主开发能力较弱，科技与业务结合不够</a:t>
            </a:r>
          </a:p>
        </p:txBody>
      </p:sp>
      <p:cxnSp>
        <p:nvCxnSpPr>
          <p:cNvPr id="33" name="直接连接符 32">
            <a:extLst>
              <a:ext uri="{FF2B5EF4-FFF2-40B4-BE49-F238E27FC236}">
                <a16:creationId xmlns:a16="http://schemas.microsoft.com/office/drawing/2014/main" id="{F859778B-22DD-4CE5-AAD2-F25742D084C4}"/>
              </a:ext>
            </a:extLst>
          </p:cNvPr>
          <p:cNvCxnSpPr>
            <a:cxnSpLocks/>
          </p:cNvCxnSpPr>
          <p:nvPr/>
        </p:nvCxnSpPr>
        <p:spPr>
          <a:xfrm>
            <a:off x="10115212" y="4005202"/>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010E037D-042A-42B1-978B-454192B0845A}"/>
              </a:ext>
            </a:extLst>
          </p:cNvPr>
          <p:cNvCxnSpPr>
            <a:cxnSpLocks/>
          </p:cNvCxnSpPr>
          <p:nvPr/>
        </p:nvCxnSpPr>
        <p:spPr>
          <a:xfrm>
            <a:off x="10274206" y="4005202"/>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7222A9DF-1CE1-4C25-8A3C-A86C0756E30D}"/>
              </a:ext>
            </a:extLst>
          </p:cNvPr>
          <p:cNvCxnSpPr>
            <a:cxnSpLocks/>
          </p:cNvCxnSpPr>
          <p:nvPr/>
        </p:nvCxnSpPr>
        <p:spPr>
          <a:xfrm>
            <a:off x="10496668" y="4005202"/>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318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发展计划</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graphicFrame>
        <p:nvGraphicFramePr>
          <p:cNvPr id="5" name="图表 4">
            <a:extLst>
              <a:ext uri="{FF2B5EF4-FFF2-40B4-BE49-F238E27FC236}">
                <a16:creationId xmlns:a16="http://schemas.microsoft.com/office/drawing/2014/main" id="{B338D8D6-F350-4FB5-BFB0-F9FF798B715E}"/>
              </a:ext>
            </a:extLst>
          </p:cNvPr>
          <p:cNvGraphicFramePr/>
          <p:nvPr>
            <p:extLst>
              <p:ext uri="{D42A27DB-BD31-4B8C-83A1-F6EECF244321}">
                <p14:modId xmlns:p14="http://schemas.microsoft.com/office/powerpoint/2010/main" val="3816336512"/>
              </p:ext>
            </p:extLst>
          </p:nvPr>
        </p:nvGraphicFramePr>
        <p:xfrm>
          <a:off x="-1612900" y="891108"/>
          <a:ext cx="15316200" cy="356235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组合 5">
            <a:extLst>
              <a:ext uri="{FF2B5EF4-FFF2-40B4-BE49-F238E27FC236}">
                <a16:creationId xmlns:a16="http://schemas.microsoft.com/office/drawing/2014/main" id="{516D7747-1F1A-4766-A506-A3273CB74CC1}"/>
              </a:ext>
            </a:extLst>
          </p:cNvPr>
          <p:cNvGrpSpPr/>
          <p:nvPr/>
        </p:nvGrpSpPr>
        <p:grpSpPr>
          <a:xfrm>
            <a:off x="1449862" y="2132639"/>
            <a:ext cx="463385" cy="463385"/>
            <a:chOff x="2460789" y="1734448"/>
            <a:chExt cx="463385" cy="463385"/>
          </a:xfrm>
        </p:grpSpPr>
        <p:sp>
          <p:nvSpPr>
            <p:cNvPr id="20" name="椭圆 19">
              <a:extLst>
                <a:ext uri="{FF2B5EF4-FFF2-40B4-BE49-F238E27FC236}">
                  <a16:creationId xmlns:a16="http://schemas.microsoft.com/office/drawing/2014/main" id="{17F1EA79-E7A7-4778-9027-8F25783A9537}"/>
                </a:ext>
              </a:extLst>
            </p:cNvPr>
            <p:cNvSpPr/>
            <p:nvPr/>
          </p:nvSpPr>
          <p:spPr>
            <a:xfrm>
              <a:off x="2460789" y="1734448"/>
              <a:ext cx="463385" cy="463385"/>
            </a:xfrm>
            <a:prstGeom prst="ellipse">
              <a:avLst/>
            </a:prstGeom>
            <a:noFill/>
            <a:ln w="6350">
              <a:solidFill>
                <a:schemeClr val="tx1">
                  <a:lumMod val="95000"/>
                  <a:lumOff val="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21" name="椭圆 20">
              <a:extLst>
                <a:ext uri="{FF2B5EF4-FFF2-40B4-BE49-F238E27FC236}">
                  <a16:creationId xmlns:a16="http://schemas.microsoft.com/office/drawing/2014/main" id="{FE984997-1B03-4BFF-A182-4AAAEAE75C21}"/>
                </a:ext>
              </a:extLst>
            </p:cNvPr>
            <p:cNvSpPr/>
            <p:nvPr/>
          </p:nvSpPr>
          <p:spPr>
            <a:xfrm>
              <a:off x="2542703" y="1816362"/>
              <a:ext cx="304321" cy="30432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grpSp>
      <p:grpSp>
        <p:nvGrpSpPr>
          <p:cNvPr id="7" name="组合 6">
            <a:extLst>
              <a:ext uri="{FF2B5EF4-FFF2-40B4-BE49-F238E27FC236}">
                <a16:creationId xmlns:a16="http://schemas.microsoft.com/office/drawing/2014/main" id="{81F30FC1-7029-4F45-B6A5-4086681A174A}"/>
              </a:ext>
            </a:extLst>
          </p:cNvPr>
          <p:cNvGrpSpPr/>
          <p:nvPr/>
        </p:nvGrpSpPr>
        <p:grpSpPr>
          <a:xfrm>
            <a:off x="6959516" y="1159817"/>
            <a:ext cx="463385" cy="463385"/>
            <a:chOff x="2453645" y="1736829"/>
            <a:chExt cx="463385" cy="463385"/>
          </a:xfrm>
        </p:grpSpPr>
        <p:sp>
          <p:nvSpPr>
            <p:cNvPr id="18" name="椭圆 17">
              <a:extLst>
                <a:ext uri="{FF2B5EF4-FFF2-40B4-BE49-F238E27FC236}">
                  <a16:creationId xmlns:a16="http://schemas.microsoft.com/office/drawing/2014/main" id="{5796E55D-C792-4168-B0C8-B9F496735B64}"/>
                </a:ext>
              </a:extLst>
            </p:cNvPr>
            <p:cNvSpPr/>
            <p:nvPr/>
          </p:nvSpPr>
          <p:spPr>
            <a:xfrm>
              <a:off x="2453645" y="1736829"/>
              <a:ext cx="463385" cy="463385"/>
            </a:xfrm>
            <a:prstGeom prst="ellipse">
              <a:avLst/>
            </a:prstGeom>
            <a:noFill/>
            <a:ln w="6350">
              <a:solidFill>
                <a:schemeClr val="tx1">
                  <a:lumMod val="95000"/>
                  <a:lumOff val="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19" name="椭圆 18">
              <a:extLst>
                <a:ext uri="{FF2B5EF4-FFF2-40B4-BE49-F238E27FC236}">
                  <a16:creationId xmlns:a16="http://schemas.microsoft.com/office/drawing/2014/main" id="{642186B0-EEBC-479F-9F9C-90C91C575EDD}"/>
                </a:ext>
              </a:extLst>
            </p:cNvPr>
            <p:cNvSpPr/>
            <p:nvPr/>
          </p:nvSpPr>
          <p:spPr>
            <a:xfrm>
              <a:off x="2542703" y="1816362"/>
              <a:ext cx="304321" cy="30432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grpSp>
      <p:grpSp>
        <p:nvGrpSpPr>
          <p:cNvPr id="8" name="组合 7">
            <a:extLst>
              <a:ext uri="{FF2B5EF4-FFF2-40B4-BE49-F238E27FC236}">
                <a16:creationId xmlns:a16="http://schemas.microsoft.com/office/drawing/2014/main" id="{94EC10FC-CE90-4A50-86D5-C53B143DBD2F}"/>
              </a:ext>
            </a:extLst>
          </p:cNvPr>
          <p:cNvGrpSpPr/>
          <p:nvPr/>
        </p:nvGrpSpPr>
        <p:grpSpPr>
          <a:xfrm>
            <a:off x="9983237" y="2241023"/>
            <a:ext cx="463385" cy="463385"/>
            <a:chOff x="2448656" y="1736829"/>
            <a:chExt cx="463385" cy="463385"/>
          </a:xfrm>
        </p:grpSpPr>
        <p:sp>
          <p:nvSpPr>
            <p:cNvPr id="16" name="椭圆 15">
              <a:extLst>
                <a:ext uri="{FF2B5EF4-FFF2-40B4-BE49-F238E27FC236}">
                  <a16:creationId xmlns:a16="http://schemas.microsoft.com/office/drawing/2014/main" id="{7F9D9857-6504-4077-B4F1-534D5EAEEF08}"/>
                </a:ext>
              </a:extLst>
            </p:cNvPr>
            <p:cNvSpPr/>
            <p:nvPr/>
          </p:nvSpPr>
          <p:spPr>
            <a:xfrm>
              <a:off x="2448656" y="1736829"/>
              <a:ext cx="463385" cy="463385"/>
            </a:xfrm>
            <a:prstGeom prst="ellipse">
              <a:avLst/>
            </a:prstGeom>
            <a:noFill/>
            <a:ln w="6350">
              <a:solidFill>
                <a:schemeClr val="tx1">
                  <a:lumMod val="95000"/>
                  <a:lumOff val="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17" name="椭圆 16">
              <a:extLst>
                <a:ext uri="{FF2B5EF4-FFF2-40B4-BE49-F238E27FC236}">
                  <a16:creationId xmlns:a16="http://schemas.microsoft.com/office/drawing/2014/main" id="{7B3BBB3D-1299-45D6-9A3B-1E4467D9EA94}"/>
                </a:ext>
              </a:extLst>
            </p:cNvPr>
            <p:cNvSpPr/>
            <p:nvPr/>
          </p:nvSpPr>
          <p:spPr>
            <a:xfrm>
              <a:off x="2542703" y="1816362"/>
              <a:ext cx="304321" cy="30432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grpSp>
      <p:grpSp>
        <p:nvGrpSpPr>
          <p:cNvPr id="9" name="组合 8">
            <a:extLst>
              <a:ext uri="{FF2B5EF4-FFF2-40B4-BE49-F238E27FC236}">
                <a16:creationId xmlns:a16="http://schemas.microsoft.com/office/drawing/2014/main" id="{2BFE4E7C-C6A2-4032-8787-E983A8437162}"/>
              </a:ext>
            </a:extLst>
          </p:cNvPr>
          <p:cNvGrpSpPr/>
          <p:nvPr/>
        </p:nvGrpSpPr>
        <p:grpSpPr>
          <a:xfrm>
            <a:off x="4119046" y="2472378"/>
            <a:ext cx="463385" cy="463385"/>
            <a:chOff x="2460789" y="1736829"/>
            <a:chExt cx="463385" cy="463385"/>
          </a:xfrm>
        </p:grpSpPr>
        <p:sp>
          <p:nvSpPr>
            <p:cNvPr id="14" name="椭圆 13">
              <a:extLst>
                <a:ext uri="{FF2B5EF4-FFF2-40B4-BE49-F238E27FC236}">
                  <a16:creationId xmlns:a16="http://schemas.microsoft.com/office/drawing/2014/main" id="{880847C6-6AB3-4811-A1AB-F95FEDBA88FB}"/>
                </a:ext>
              </a:extLst>
            </p:cNvPr>
            <p:cNvSpPr/>
            <p:nvPr/>
          </p:nvSpPr>
          <p:spPr>
            <a:xfrm>
              <a:off x="2460789" y="1736829"/>
              <a:ext cx="463385" cy="463385"/>
            </a:xfrm>
            <a:prstGeom prst="ellipse">
              <a:avLst/>
            </a:prstGeom>
            <a:noFill/>
            <a:ln w="6350">
              <a:solidFill>
                <a:schemeClr val="tx1">
                  <a:lumMod val="95000"/>
                  <a:lumOff val="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15" name="椭圆 14">
              <a:extLst>
                <a:ext uri="{FF2B5EF4-FFF2-40B4-BE49-F238E27FC236}">
                  <a16:creationId xmlns:a16="http://schemas.microsoft.com/office/drawing/2014/main" id="{56ACF436-02FA-46D9-B453-1FA719964F20}"/>
                </a:ext>
              </a:extLst>
            </p:cNvPr>
            <p:cNvSpPr/>
            <p:nvPr/>
          </p:nvSpPr>
          <p:spPr>
            <a:xfrm>
              <a:off x="2542703" y="1816362"/>
              <a:ext cx="304321" cy="30432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grpSp>
      <p:cxnSp>
        <p:nvCxnSpPr>
          <p:cNvPr id="10" name="直接连接符 9">
            <a:extLst>
              <a:ext uri="{FF2B5EF4-FFF2-40B4-BE49-F238E27FC236}">
                <a16:creationId xmlns:a16="http://schemas.microsoft.com/office/drawing/2014/main" id="{E304B95F-BD2B-4619-9864-48AD6E0C99C1}"/>
              </a:ext>
            </a:extLst>
          </p:cNvPr>
          <p:cNvCxnSpPr>
            <a:cxnSpLocks/>
          </p:cNvCxnSpPr>
          <p:nvPr/>
        </p:nvCxnSpPr>
        <p:spPr>
          <a:xfrm>
            <a:off x="1681554" y="2643448"/>
            <a:ext cx="0" cy="1253865"/>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60F212EF-9875-494F-BD56-FD29EC06484B}"/>
              </a:ext>
            </a:extLst>
          </p:cNvPr>
          <p:cNvCxnSpPr>
            <a:cxnSpLocks/>
          </p:cNvCxnSpPr>
          <p:nvPr/>
        </p:nvCxnSpPr>
        <p:spPr>
          <a:xfrm>
            <a:off x="4350327" y="2929198"/>
            <a:ext cx="0" cy="982402"/>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9F0842D1-14E0-4962-8583-7177426346D8}"/>
              </a:ext>
            </a:extLst>
          </p:cNvPr>
          <p:cNvCxnSpPr>
            <a:cxnSpLocks/>
          </p:cNvCxnSpPr>
          <p:nvPr/>
        </p:nvCxnSpPr>
        <p:spPr>
          <a:xfrm>
            <a:off x="7203742" y="1673403"/>
            <a:ext cx="0" cy="2238197"/>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D38CB9A7-C8A1-4228-AFE6-019886517EE0}"/>
              </a:ext>
            </a:extLst>
          </p:cNvPr>
          <p:cNvCxnSpPr>
            <a:cxnSpLocks/>
          </p:cNvCxnSpPr>
          <p:nvPr/>
        </p:nvCxnSpPr>
        <p:spPr>
          <a:xfrm>
            <a:off x="10222846" y="2704408"/>
            <a:ext cx="0" cy="1207192"/>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文本框 23" descr="段落标题1">
            <a:extLst>
              <a:ext uri="{FF2B5EF4-FFF2-40B4-BE49-F238E27FC236}">
                <a16:creationId xmlns:a16="http://schemas.microsoft.com/office/drawing/2014/main" id="{04C66490-B9B7-4098-B987-A4C51158E9C1}"/>
              </a:ext>
            </a:extLst>
          </p:cNvPr>
          <p:cNvSpPr txBox="1"/>
          <p:nvPr/>
        </p:nvSpPr>
        <p:spPr>
          <a:xfrm>
            <a:off x="1056581" y="4042963"/>
            <a:ext cx="1249947" cy="369332"/>
          </a:xfrm>
          <a:prstGeom prst="rect">
            <a:avLst/>
          </a:prstGeom>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整体形势</a:t>
            </a:r>
          </a:p>
        </p:txBody>
      </p:sp>
      <p:sp>
        <p:nvSpPr>
          <p:cNvPr id="27" name="文本框 26" descr="段落标题2">
            <a:extLst>
              <a:ext uri="{FF2B5EF4-FFF2-40B4-BE49-F238E27FC236}">
                <a16:creationId xmlns:a16="http://schemas.microsoft.com/office/drawing/2014/main" id="{D8025660-3A76-4F2D-A779-D9D98ED47185}"/>
              </a:ext>
            </a:extLst>
          </p:cNvPr>
          <p:cNvSpPr txBox="1"/>
          <p:nvPr/>
        </p:nvSpPr>
        <p:spPr>
          <a:xfrm>
            <a:off x="3734812" y="4042963"/>
            <a:ext cx="1232303" cy="369332"/>
          </a:xfrm>
          <a:prstGeom prst="rect">
            <a:avLst/>
          </a:prstGeom>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总体要求</a:t>
            </a:r>
          </a:p>
        </p:txBody>
      </p:sp>
      <p:sp>
        <p:nvSpPr>
          <p:cNvPr id="30" name="文本框 29" descr="段落标题3">
            <a:extLst>
              <a:ext uri="{FF2B5EF4-FFF2-40B4-BE49-F238E27FC236}">
                <a16:creationId xmlns:a16="http://schemas.microsoft.com/office/drawing/2014/main" id="{C178774C-0822-4EB8-8FB2-49542B045046}"/>
              </a:ext>
            </a:extLst>
          </p:cNvPr>
          <p:cNvSpPr txBox="1"/>
          <p:nvPr/>
        </p:nvSpPr>
        <p:spPr>
          <a:xfrm>
            <a:off x="6588422" y="4042963"/>
            <a:ext cx="1276938" cy="369332"/>
          </a:xfrm>
          <a:prstGeom prst="rect">
            <a:avLst/>
          </a:prstGeom>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经营目标</a:t>
            </a:r>
          </a:p>
        </p:txBody>
      </p:sp>
      <p:sp>
        <p:nvSpPr>
          <p:cNvPr id="33" name="文本框 32" descr="段落标题4">
            <a:extLst>
              <a:ext uri="{FF2B5EF4-FFF2-40B4-BE49-F238E27FC236}">
                <a16:creationId xmlns:a16="http://schemas.microsoft.com/office/drawing/2014/main" id="{C5A0B6F9-48E6-46F6-8500-3259F3C01CB9}"/>
              </a:ext>
            </a:extLst>
          </p:cNvPr>
          <p:cNvSpPr txBox="1"/>
          <p:nvPr/>
        </p:nvSpPr>
        <p:spPr>
          <a:xfrm>
            <a:off x="9571613" y="4042963"/>
            <a:ext cx="1314587" cy="369332"/>
          </a:xfrm>
          <a:prstGeom prst="rect">
            <a:avLst/>
          </a:prstGeom>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依法合规</a:t>
            </a:r>
          </a:p>
        </p:txBody>
      </p:sp>
      <p:grpSp>
        <p:nvGrpSpPr>
          <p:cNvPr id="59" name="组合 58">
            <a:extLst>
              <a:ext uri="{FF2B5EF4-FFF2-40B4-BE49-F238E27FC236}">
                <a16:creationId xmlns:a16="http://schemas.microsoft.com/office/drawing/2014/main" id="{8C4D253B-45AB-4437-9389-3568CEDB51C2}"/>
              </a:ext>
            </a:extLst>
          </p:cNvPr>
          <p:cNvGrpSpPr/>
          <p:nvPr/>
        </p:nvGrpSpPr>
        <p:grpSpPr>
          <a:xfrm>
            <a:off x="665812" y="4703244"/>
            <a:ext cx="2031484" cy="1523360"/>
            <a:chOff x="665812" y="4703244"/>
            <a:chExt cx="2031484" cy="1523360"/>
          </a:xfrm>
        </p:grpSpPr>
        <p:sp>
          <p:nvSpPr>
            <p:cNvPr id="38" name="文本框 37">
              <a:extLst>
                <a:ext uri="{FF2B5EF4-FFF2-40B4-BE49-F238E27FC236}">
                  <a16:creationId xmlns:a16="http://schemas.microsoft.com/office/drawing/2014/main" id="{00407E32-89F1-4F0C-AA2E-DF0ADBD3943A}"/>
                </a:ext>
              </a:extLst>
            </p:cNvPr>
            <p:cNvSpPr txBox="1"/>
            <p:nvPr/>
          </p:nvSpPr>
          <p:spPr>
            <a:xfrm>
              <a:off x="665812" y="5004513"/>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未来两年是集中化解存量问题资产的关键窗口期，要抓紧实现存量出清</a:t>
              </a:r>
            </a:p>
          </p:txBody>
        </p:sp>
        <p:grpSp>
          <p:nvGrpSpPr>
            <p:cNvPr id="39" name="组合 38">
              <a:extLst>
                <a:ext uri="{FF2B5EF4-FFF2-40B4-BE49-F238E27FC236}">
                  <a16:creationId xmlns:a16="http://schemas.microsoft.com/office/drawing/2014/main" id="{C1C29A04-AED8-4D2C-BE2E-9EE52F359C57}"/>
                </a:ext>
              </a:extLst>
            </p:cNvPr>
            <p:cNvGrpSpPr/>
            <p:nvPr/>
          </p:nvGrpSpPr>
          <p:grpSpPr>
            <a:xfrm>
              <a:off x="1278948" y="4703244"/>
              <a:ext cx="805212" cy="0"/>
              <a:chOff x="5771499" y="1643605"/>
              <a:chExt cx="805212" cy="0"/>
            </a:xfrm>
          </p:grpSpPr>
          <p:cxnSp>
            <p:nvCxnSpPr>
              <p:cNvPr id="40" name="直接连接符 39">
                <a:extLst>
                  <a:ext uri="{FF2B5EF4-FFF2-40B4-BE49-F238E27FC236}">
                    <a16:creationId xmlns:a16="http://schemas.microsoft.com/office/drawing/2014/main" id="{611D431F-44B2-49F2-A245-3AF714ECB77A}"/>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D60A8BBF-49B7-4202-ACA1-033F5EDBDEE1}"/>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181DF62F-3747-4C8D-8B88-837DBD00B741}"/>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grpSp>
        <p:nvGrpSpPr>
          <p:cNvPr id="58" name="组合 57">
            <a:extLst>
              <a:ext uri="{FF2B5EF4-FFF2-40B4-BE49-F238E27FC236}">
                <a16:creationId xmlns:a16="http://schemas.microsoft.com/office/drawing/2014/main" id="{366B087D-E9AB-4EE6-A5F0-6841EB2AC4ED}"/>
              </a:ext>
            </a:extLst>
          </p:cNvPr>
          <p:cNvGrpSpPr/>
          <p:nvPr/>
        </p:nvGrpSpPr>
        <p:grpSpPr>
          <a:xfrm>
            <a:off x="3334585" y="4703244"/>
            <a:ext cx="2031484" cy="1523360"/>
            <a:chOff x="3334585" y="4703244"/>
            <a:chExt cx="2031484" cy="1523360"/>
          </a:xfrm>
        </p:grpSpPr>
        <p:sp>
          <p:nvSpPr>
            <p:cNvPr id="43" name="文本框 42">
              <a:extLst>
                <a:ext uri="{FF2B5EF4-FFF2-40B4-BE49-F238E27FC236}">
                  <a16:creationId xmlns:a16="http://schemas.microsoft.com/office/drawing/2014/main" id="{17B7CB9E-3B7D-4439-893B-79599F59A7BC}"/>
                </a:ext>
              </a:extLst>
            </p:cNvPr>
            <p:cNvSpPr txBox="1"/>
            <p:nvPr/>
          </p:nvSpPr>
          <p:spPr>
            <a:xfrm>
              <a:off x="3334585" y="5004513"/>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坚持向高标准对标向违纪违法说不的底线思维不动摇。实现有质量发展，</a:t>
              </a:r>
            </a:p>
          </p:txBody>
        </p:sp>
        <p:cxnSp>
          <p:nvCxnSpPr>
            <p:cNvPr id="44" name="直接连接符 43">
              <a:extLst>
                <a:ext uri="{FF2B5EF4-FFF2-40B4-BE49-F238E27FC236}">
                  <a16:creationId xmlns:a16="http://schemas.microsoft.com/office/drawing/2014/main" id="{36F7786B-52FB-4CC0-8D6C-1F68BB601633}"/>
                </a:ext>
              </a:extLst>
            </p:cNvPr>
            <p:cNvCxnSpPr>
              <a:cxnSpLocks/>
            </p:cNvCxnSpPr>
            <p:nvPr/>
          </p:nvCxnSpPr>
          <p:spPr>
            <a:xfrm>
              <a:off x="3947721" y="4703244"/>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838C3B25-C353-4CCC-BA98-C79D4D62639E}"/>
                </a:ext>
              </a:extLst>
            </p:cNvPr>
            <p:cNvCxnSpPr>
              <a:cxnSpLocks/>
            </p:cNvCxnSpPr>
            <p:nvPr/>
          </p:nvCxnSpPr>
          <p:spPr>
            <a:xfrm>
              <a:off x="4106715" y="4703244"/>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4AB22F72-C721-4296-A11E-4F9E8E768485}"/>
                </a:ext>
              </a:extLst>
            </p:cNvPr>
            <p:cNvCxnSpPr>
              <a:cxnSpLocks/>
            </p:cNvCxnSpPr>
            <p:nvPr/>
          </p:nvCxnSpPr>
          <p:spPr>
            <a:xfrm>
              <a:off x="4329177" y="4703244"/>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57" name="组合 56">
            <a:extLst>
              <a:ext uri="{FF2B5EF4-FFF2-40B4-BE49-F238E27FC236}">
                <a16:creationId xmlns:a16="http://schemas.microsoft.com/office/drawing/2014/main" id="{0A490F2F-252E-46E6-AE95-BF99DE24067E}"/>
              </a:ext>
            </a:extLst>
          </p:cNvPr>
          <p:cNvGrpSpPr/>
          <p:nvPr/>
        </p:nvGrpSpPr>
        <p:grpSpPr>
          <a:xfrm>
            <a:off x="6241681" y="4703244"/>
            <a:ext cx="2031484" cy="1523360"/>
            <a:chOff x="6241681" y="4703244"/>
            <a:chExt cx="2031484" cy="1523360"/>
          </a:xfrm>
        </p:grpSpPr>
        <p:sp>
          <p:nvSpPr>
            <p:cNvPr id="47" name="文本框 46">
              <a:extLst>
                <a:ext uri="{FF2B5EF4-FFF2-40B4-BE49-F238E27FC236}">
                  <a16:creationId xmlns:a16="http://schemas.microsoft.com/office/drawing/2014/main" id="{DDCCBAB0-EFDF-4664-A8E3-2C3A56A39AD3}"/>
                </a:ext>
              </a:extLst>
            </p:cNvPr>
            <p:cNvSpPr txBox="1"/>
            <p:nvPr/>
          </p:nvSpPr>
          <p:spPr>
            <a:xfrm>
              <a:off x="6241681" y="5004513"/>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双向流动、激励约束机制和淘汰退出机制有待完善，干部年龄偏大与专业化</a:t>
              </a:r>
            </a:p>
          </p:txBody>
        </p:sp>
        <p:cxnSp>
          <p:nvCxnSpPr>
            <p:cNvPr id="48" name="直接连接符 47">
              <a:extLst>
                <a:ext uri="{FF2B5EF4-FFF2-40B4-BE49-F238E27FC236}">
                  <a16:creationId xmlns:a16="http://schemas.microsoft.com/office/drawing/2014/main" id="{B0B45A3E-230F-4393-82C9-F153CEF7040A}"/>
                </a:ext>
              </a:extLst>
            </p:cNvPr>
            <p:cNvCxnSpPr>
              <a:cxnSpLocks/>
            </p:cNvCxnSpPr>
            <p:nvPr/>
          </p:nvCxnSpPr>
          <p:spPr>
            <a:xfrm>
              <a:off x="6854817" y="4703244"/>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C47452DF-0A64-458E-8A28-63B6031B730B}"/>
                </a:ext>
              </a:extLst>
            </p:cNvPr>
            <p:cNvCxnSpPr>
              <a:cxnSpLocks/>
            </p:cNvCxnSpPr>
            <p:nvPr/>
          </p:nvCxnSpPr>
          <p:spPr>
            <a:xfrm>
              <a:off x="7013811" y="4703244"/>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B1E3DA09-B45D-4977-B73C-C96EC1CF34D6}"/>
                </a:ext>
              </a:extLst>
            </p:cNvPr>
            <p:cNvCxnSpPr>
              <a:cxnSpLocks/>
            </p:cNvCxnSpPr>
            <p:nvPr/>
          </p:nvCxnSpPr>
          <p:spPr>
            <a:xfrm>
              <a:off x="7236273" y="4703244"/>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56" name="组合 55">
            <a:extLst>
              <a:ext uri="{FF2B5EF4-FFF2-40B4-BE49-F238E27FC236}">
                <a16:creationId xmlns:a16="http://schemas.microsoft.com/office/drawing/2014/main" id="{C1939A5A-7742-40E3-912C-4B3FBF56121A}"/>
              </a:ext>
            </a:extLst>
          </p:cNvPr>
          <p:cNvGrpSpPr/>
          <p:nvPr/>
        </p:nvGrpSpPr>
        <p:grpSpPr>
          <a:xfrm>
            <a:off x="9207104" y="4703244"/>
            <a:ext cx="2031484" cy="1523360"/>
            <a:chOff x="9207104" y="4703244"/>
            <a:chExt cx="2031484" cy="1523360"/>
          </a:xfrm>
        </p:grpSpPr>
        <p:sp>
          <p:nvSpPr>
            <p:cNvPr id="51" name="文本框 50">
              <a:extLst>
                <a:ext uri="{FF2B5EF4-FFF2-40B4-BE49-F238E27FC236}">
                  <a16:creationId xmlns:a16="http://schemas.microsoft.com/office/drawing/2014/main" id="{2DB5E2E2-0F98-41EC-A7C7-1BD1B6F81632}"/>
                </a:ext>
              </a:extLst>
            </p:cNvPr>
            <p:cNvSpPr txBox="1"/>
            <p:nvPr/>
          </p:nvSpPr>
          <p:spPr>
            <a:xfrm>
              <a:off x="9207104" y="5004513"/>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积极支持存量授信客户实现低耗高效产品转换；围绕核心同业战略</a:t>
              </a:r>
            </a:p>
          </p:txBody>
        </p:sp>
        <p:cxnSp>
          <p:nvCxnSpPr>
            <p:cNvPr id="52" name="直接连接符 51">
              <a:extLst>
                <a:ext uri="{FF2B5EF4-FFF2-40B4-BE49-F238E27FC236}">
                  <a16:creationId xmlns:a16="http://schemas.microsoft.com/office/drawing/2014/main" id="{09C77C3F-B257-4C81-87E8-721061B6BF76}"/>
                </a:ext>
              </a:extLst>
            </p:cNvPr>
            <p:cNvCxnSpPr>
              <a:cxnSpLocks/>
            </p:cNvCxnSpPr>
            <p:nvPr/>
          </p:nvCxnSpPr>
          <p:spPr>
            <a:xfrm>
              <a:off x="9820240" y="4703244"/>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00CA708A-BEDF-4DF0-955C-A5B55A0AF01A}"/>
                </a:ext>
              </a:extLst>
            </p:cNvPr>
            <p:cNvCxnSpPr>
              <a:cxnSpLocks/>
            </p:cNvCxnSpPr>
            <p:nvPr/>
          </p:nvCxnSpPr>
          <p:spPr>
            <a:xfrm>
              <a:off x="9979234" y="4703244"/>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85AC5D3F-85E7-4418-84EA-B2E2FE6501D3}"/>
                </a:ext>
              </a:extLst>
            </p:cNvPr>
            <p:cNvCxnSpPr>
              <a:cxnSpLocks/>
            </p:cNvCxnSpPr>
            <p:nvPr/>
          </p:nvCxnSpPr>
          <p:spPr>
            <a:xfrm>
              <a:off x="10201696" y="4703244"/>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8984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矩形 1">
            <a:extLst>
              <a:ext uri="{FF2B5EF4-FFF2-40B4-BE49-F238E27FC236}">
                <a16:creationId xmlns:a16="http://schemas.microsoft.com/office/drawing/2014/main" id="{4C22FF8A-2CCF-468D-9355-AE4DB20EFB60}"/>
              </a:ext>
            </a:extLst>
          </p:cNvPr>
          <p:cNvSpPr>
            <a:spLocks/>
          </p:cNvSpPr>
          <p:nvPr>
            <p:custDataLst>
              <p:tags r:id="rId1"/>
            </p:custDataLst>
          </p:nvPr>
        </p:nvSpPr>
        <p:spPr>
          <a:xfrm>
            <a:off x="0" y="1781629"/>
            <a:ext cx="12192000" cy="3294743"/>
          </a:xfrm>
          <a:prstGeom prst="rect">
            <a:avLst/>
          </a:prstGeom>
          <a:gradFill>
            <a:gsLst>
              <a:gs pos="2400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PA-椭圆 5">
            <a:extLst>
              <a:ext uri="{FF2B5EF4-FFF2-40B4-BE49-F238E27FC236}">
                <a16:creationId xmlns:a16="http://schemas.microsoft.com/office/drawing/2014/main" id="{EA269B1A-F021-4242-9F75-F70E1B0BB3AB}"/>
              </a:ext>
            </a:extLst>
          </p:cNvPr>
          <p:cNvSpPr/>
          <p:nvPr>
            <p:custDataLst>
              <p:tags r:id="rId2"/>
            </p:custDataLst>
          </p:nvPr>
        </p:nvSpPr>
        <p:spPr>
          <a:xfrm>
            <a:off x="666068" y="1539663"/>
            <a:ext cx="3778674" cy="3778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PA-圆角矩形 8">
            <a:extLst>
              <a:ext uri="{FF2B5EF4-FFF2-40B4-BE49-F238E27FC236}">
                <a16:creationId xmlns:a16="http://schemas.microsoft.com/office/drawing/2014/main" id="{87A9B666-3064-4155-BAE0-7234DED81D19}"/>
              </a:ext>
            </a:extLst>
          </p:cNvPr>
          <p:cNvSpPr/>
          <p:nvPr>
            <p:custDataLst>
              <p:tags r:id="rId3"/>
            </p:custDataLst>
          </p:nvPr>
        </p:nvSpPr>
        <p:spPr>
          <a:xfrm>
            <a:off x="5502275" y="4093632"/>
            <a:ext cx="964631" cy="253596"/>
          </a:xfrm>
          <a:prstGeom prst="roundRect">
            <a:avLst>
              <a:gd name="adj" fmla="val 432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PA-圆角矩形 104">
            <a:extLst>
              <a:ext uri="{FF2B5EF4-FFF2-40B4-BE49-F238E27FC236}">
                <a16:creationId xmlns:a16="http://schemas.microsoft.com/office/drawing/2014/main" id="{D4F28A4F-F3AD-4283-AF81-523EB0E586BA}"/>
              </a:ext>
            </a:extLst>
          </p:cNvPr>
          <p:cNvSpPr/>
          <p:nvPr>
            <p:custDataLst>
              <p:tags r:id="rId4"/>
            </p:custDataLst>
          </p:nvPr>
        </p:nvSpPr>
        <p:spPr>
          <a:xfrm>
            <a:off x="6546883" y="4093632"/>
            <a:ext cx="964631" cy="253596"/>
          </a:xfrm>
          <a:prstGeom prst="roundRect">
            <a:avLst>
              <a:gd name="adj" fmla="val 432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2" name="PA-文本框 2" descr="演讲标题">
            <a:extLst>
              <a:ext uri="{FF2B5EF4-FFF2-40B4-BE49-F238E27FC236}">
                <a16:creationId xmlns:a16="http://schemas.microsoft.com/office/drawing/2014/main" id="{FA164E53-C307-4CDD-9D3B-79EEADF40381}"/>
              </a:ext>
            </a:extLst>
          </p:cNvPr>
          <p:cNvSpPr txBox="1"/>
          <p:nvPr>
            <p:custDataLst>
              <p:tags r:id="rId5"/>
            </p:custDataLst>
          </p:nvPr>
        </p:nvSpPr>
        <p:spPr>
          <a:xfrm>
            <a:off x="5403783" y="2487299"/>
            <a:ext cx="7107897" cy="784830"/>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500" b="1" spc="600" dirty="0">
                <a:gradFill>
                  <a:gsLst>
                    <a:gs pos="0">
                      <a:srgbClr val="FCFEFD"/>
                    </a:gs>
                    <a:gs pos="100000">
                      <a:prstClr val="white">
                        <a:lumMod val="95000"/>
                      </a:prstClr>
                    </a:gs>
                  </a:gsLst>
                  <a:lin ang="5400000" scaled="0"/>
                </a:gradFill>
                <a:effectLst>
                  <a:outerShdw blurRad="190500" dist="38100" dir="2700000" algn="tl" rotWithShape="0">
                    <a:prstClr val="black">
                      <a:alpha val="20000"/>
                    </a:prstClr>
                  </a:outerShdw>
                </a:effectLst>
                <a:latin typeface="微软雅黑"/>
                <a:ea typeface="微软雅黑"/>
                <a:cs typeface="+mn-ea"/>
              </a:rPr>
              <a:t>感谢您的观看</a:t>
            </a:r>
            <a:endParaRPr kumimoji="0" lang="zh-CN" altLang="en-US" sz="4500" b="1" i="0" u="none" strike="noStrike" kern="1200" cap="none" spc="600" normalizeH="0" baseline="0" noProof="0" dirty="0">
              <a:ln>
                <a:noFill/>
              </a:ln>
              <a:gradFill>
                <a:gsLst>
                  <a:gs pos="0">
                    <a:srgbClr val="FCFEFD"/>
                  </a:gs>
                  <a:gs pos="100000">
                    <a:prstClr val="white">
                      <a:lumMod val="95000"/>
                    </a:prstClr>
                  </a:gs>
                </a:gsLst>
                <a:lin ang="5400000" scaled="0"/>
              </a:gradFill>
              <a:effectLst>
                <a:outerShdw blurRad="190500" dist="38100" dir="2700000" algn="tl" rotWithShape="0">
                  <a:prstClr val="black">
                    <a:alpha val="20000"/>
                  </a:prstClr>
                </a:outerShdw>
              </a:effectLst>
              <a:uLnTx/>
              <a:uFillTx/>
              <a:latin typeface="微软雅黑"/>
              <a:ea typeface="微软雅黑"/>
              <a:cs typeface="+mn-ea"/>
            </a:endParaRPr>
          </a:p>
        </p:txBody>
      </p:sp>
      <p:sp>
        <p:nvSpPr>
          <p:cNvPr id="43" name="PA-文本框 3">
            <a:extLst>
              <a:ext uri="{FF2B5EF4-FFF2-40B4-BE49-F238E27FC236}">
                <a16:creationId xmlns:a16="http://schemas.microsoft.com/office/drawing/2014/main" id="{B153E189-C122-4C09-A981-07F074EE9C1D}"/>
              </a:ext>
            </a:extLst>
          </p:cNvPr>
          <p:cNvSpPr txBox="1"/>
          <p:nvPr>
            <p:custDataLst>
              <p:tags r:id="rId6"/>
            </p:custDataLst>
          </p:nvPr>
        </p:nvSpPr>
        <p:spPr>
          <a:xfrm>
            <a:off x="5407536" y="3227785"/>
            <a:ext cx="69855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250" normalizeH="0" baseline="0" noProof="0" dirty="0">
                <a:ln>
                  <a:noFill/>
                </a:ln>
                <a:solidFill>
                  <a:prstClr val="white"/>
                </a:solidFill>
                <a:effectLst/>
                <a:uLnTx/>
                <a:uFillTx/>
                <a:latin typeface="微软雅黑 Light"/>
                <a:ea typeface="微软雅黑" panose="020B0503020204020204" pitchFamily="34" charset="-122"/>
                <a:cs typeface="+mn-cs"/>
              </a:rPr>
              <a:t>THANKS FOR YOU WATCHING</a:t>
            </a:r>
          </a:p>
        </p:txBody>
      </p:sp>
      <p:grpSp>
        <p:nvGrpSpPr>
          <p:cNvPr id="2" name="组合 1">
            <a:extLst>
              <a:ext uri="{FF2B5EF4-FFF2-40B4-BE49-F238E27FC236}">
                <a16:creationId xmlns:a16="http://schemas.microsoft.com/office/drawing/2014/main" id="{0F445D37-A446-47A6-8A0F-6DC93398E5D0}"/>
              </a:ext>
            </a:extLst>
          </p:cNvPr>
          <p:cNvGrpSpPr/>
          <p:nvPr/>
        </p:nvGrpSpPr>
        <p:grpSpPr>
          <a:xfrm>
            <a:off x="5470819" y="3660743"/>
            <a:ext cx="2074568" cy="338554"/>
            <a:chOff x="5470819" y="3521008"/>
            <a:chExt cx="2074568" cy="338554"/>
          </a:xfrm>
        </p:grpSpPr>
        <p:sp>
          <p:nvSpPr>
            <p:cNvPr id="38" name="PA-矩形 11">
              <a:extLst>
                <a:ext uri="{FF2B5EF4-FFF2-40B4-BE49-F238E27FC236}">
                  <a16:creationId xmlns:a16="http://schemas.microsoft.com/office/drawing/2014/main" id="{9B9EADBB-5561-4260-BFB3-F562DAC73682}"/>
                </a:ext>
              </a:extLst>
            </p:cNvPr>
            <p:cNvSpPr/>
            <p:nvPr>
              <p:custDataLst>
                <p:tags r:id="rId10"/>
              </p:custDataLst>
            </p:nvPr>
          </p:nvSpPr>
          <p:spPr>
            <a:xfrm>
              <a:off x="5502275" y="3521008"/>
              <a:ext cx="2043112"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0" name="PA-文本框 6">
              <a:extLst>
                <a:ext uri="{FF2B5EF4-FFF2-40B4-BE49-F238E27FC236}">
                  <a16:creationId xmlns:a16="http://schemas.microsoft.com/office/drawing/2014/main" id="{F5DAAC30-C1AB-4E92-8774-ED3E81BFD338}"/>
                </a:ext>
              </a:extLst>
            </p:cNvPr>
            <p:cNvSpPr txBox="1"/>
            <p:nvPr>
              <p:custDataLst>
                <p:tags r:id="rId11"/>
              </p:custDataLst>
            </p:nvPr>
          </p:nvSpPr>
          <p:spPr>
            <a:xfrm>
              <a:off x="5470819" y="3533138"/>
              <a:ext cx="19662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30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sp>
          <p:nvSpPr>
            <p:cNvPr id="44" name="PA-文本框 10" descr="公司名称">
              <a:extLst>
                <a:ext uri="{FF2B5EF4-FFF2-40B4-BE49-F238E27FC236}">
                  <a16:creationId xmlns:a16="http://schemas.microsoft.com/office/drawing/2014/main" id="{A68B974E-1E55-495C-8B90-233DC266FAC8}"/>
                </a:ext>
              </a:extLst>
            </p:cNvPr>
            <p:cNvSpPr txBox="1"/>
            <p:nvPr>
              <p:custDataLst>
                <p:tags r:id="rId12"/>
              </p:custDataLst>
            </p:nvPr>
          </p:nvSpPr>
          <p:spPr>
            <a:xfrm>
              <a:off x="5519212" y="3537899"/>
              <a:ext cx="2009239" cy="307777"/>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300" normalizeH="0" baseline="0" noProof="0" dirty="0">
                  <a:ln>
                    <a:noFill/>
                  </a:ln>
                  <a:solidFill>
                    <a:srgbClr val="0084CE"/>
                  </a:solidFill>
                  <a:effectLst/>
                  <a:uLnTx/>
                  <a:uFillTx/>
                  <a:latin typeface="微软雅黑 Light"/>
                  <a:ea typeface="微软雅黑 Light"/>
                  <a:cs typeface="+mn-cs"/>
                </a:rPr>
                <a:t>工作总结汇报</a:t>
              </a:r>
            </a:p>
          </p:txBody>
        </p:sp>
      </p:grpSp>
      <p:sp>
        <p:nvSpPr>
          <p:cNvPr id="46" name="PA-文本框 14" descr="演讲时间">
            <a:extLst>
              <a:ext uri="{FF2B5EF4-FFF2-40B4-BE49-F238E27FC236}">
                <a16:creationId xmlns:a16="http://schemas.microsoft.com/office/drawing/2014/main" id="{3650B51A-1D8A-4472-8DD2-228E5A61B5BD}"/>
              </a:ext>
            </a:extLst>
          </p:cNvPr>
          <p:cNvSpPr txBox="1"/>
          <p:nvPr>
            <p:custDataLst>
              <p:tags r:id="rId7"/>
            </p:custDataLst>
          </p:nvPr>
        </p:nvSpPr>
        <p:spPr>
          <a:xfrm>
            <a:off x="6511578" y="4080129"/>
            <a:ext cx="1044608" cy="27699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20XX/06/23</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48" name="PA-直接连接符 13">
            <a:extLst>
              <a:ext uri="{FF2B5EF4-FFF2-40B4-BE49-F238E27FC236}">
                <a16:creationId xmlns:a16="http://schemas.microsoft.com/office/drawing/2014/main" id="{8FDF4497-1DC6-44A7-9119-1765CF24D9D9}"/>
              </a:ext>
            </a:extLst>
          </p:cNvPr>
          <p:cNvCxnSpPr>
            <a:cxnSpLocks/>
          </p:cNvCxnSpPr>
          <p:nvPr>
            <p:custDataLst>
              <p:tags r:id="rId8"/>
            </p:custDataLst>
          </p:nvPr>
        </p:nvCxnSpPr>
        <p:spPr>
          <a:xfrm>
            <a:off x="4948834" y="2629420"/>
            <a:ext cx="0" cy="1678443"/>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椭圆 2">
            <a:extLst>
              <a:ext uri="{FF2B5EF4-FFF2-40B4-BE49-F238E27FC236}">
                <a16:creationId xmlns:a16="http://schemas.microsoft.com/office/drawing/2014/main" id="{540AB1D9-784B-489B-AE6C-9B15954A404C}"/>
              </a:ext>
            </a:extLst>
          </p:cNvPr>
          <p:cNvSpPr/>
          <p:nvPr/>
        </p:nvSpPr>
        <p:spPr>
          <a:xfrm>
            <a:off x="827897" y="1709421"/>
            <a:ext cx="3429210" cy="3429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Light"/>
              <a:ea typeface="微软雅黑 Light"/>
              <a:cs typeface="+mn-cs"/>
            </a:endParaRPr>
          </a:p>
        </p:txBody>
      </p:sp>
      <p:grpSp>
        <p:nvGrpSpPr>
          <p:cNvPr id="4" name="Group 4">
            <a:extLst>
              <a:ext uri="{FF2B5EF4-FFF2-40B4-BE49-F238E27FC236}">
                <a16:creationId xmlns:a16="http://schemas.microsoft.com/office/drawing/2014/main" id="{663E3FA0-9FB7-4CFD-853B-533BF0D1DAD5}"/>
              </a:ext>
            </a:extLst>
          </p:cNvPr>
          <p:cNvGrpSpPr>
            <a:grpSpLocks noChangeAspect="1"/>
          </p:cNvGrpSpPr>
          <p:nvPr/>
        </p:nvGrpSpPr>
        <p:grpSpPr bwMode="auto">
          <a:xfrm>
            <a:off x="1733619" y="2017751"/>
            <a:ext cx="1687971" cy="2812550"/>
            <a:chOff x="1242" y="1555"/>
            <a:chExt cx="767" cy="1278"/>
          </a:xfrm>
          <a:solidFill>
            <a:schemeClr val="bg1"/>
          </a:solidFill>
        </p:grpSpPr>
        <p:sp>
          <p:nvSpPr>
            <p:cNvPr id="6" name="Freeform 5">
              <a:extLst>
                <a:ext uri="{FF2B5EF4-FFF2-40B4-BE49-F238E27FC236}">
                  <a16:creationId xmlns:a16="http://schemas.microsoft.com/office/drawing/2014/main" id="{03492852-8788-49E7-86DB-FD7DDD2D686C}"/>
                </a:ext>
              </a:extLst>
            </p:cNvPr>
            <p:cNvSpPr>
              <a:spLocks/>
            </p:cNvSpPr>
            <p:nvPr/>
          </p:nvSpPr>
          <p:spPr bwMode="auto">
            <a:xfrm>
              <a:off x="1291" y="1808"/>
              <a:ext cx="718" cy="1025"/>
            </a:xfrm>
            <a:custGeom>
              <a:avLst/>
              <a:gdLst>
                <a:gd name="T0" fmla="*/ 183 w 187"/>
                <a:gd name="T1" fmla="*/ 111 h 267"/>
                <a:gd name="T2" fmla="*/ 183 w 187"/>
                <a:gd name="T3" fmla="*/ 111 h 267"/>
                <a:gd name="T4" fmla="*/ 173 w 187"/>
                <a:gd name="T5" fmla="*/ 107 h 267"/>
                <a:gd name="T6" fmla="*/ 118 w 187"/>
                <a:gd name="T7" fmla="*/ 107 h 267"/>
                <a:gd name="T8" fmla="*/ 80 w 187"/>
                <a:gd name="T9" fmla="*/ 107 h 267"/>
                <a:gd name="T10" fmla="*/ 80 w 187"/>
                <a:gd name="T11" fmla="*/ 92 h 267"/>
                <a:gd name="T12" fmla="*/ 80 w 187"/>
                <a:gd name="T13" fmla="*/ 64 h 267"/>
                <a:gd name="T14" fmla="*/ 80 w 187"/>
                <a:gd name="T15" fmla="*/ 13 h 267"/>
                <a:gd name="T16" fmla="*/ 76 w 187"/>
                <a:gd name="T17" fmla="*/ 4 h 267"/>
                <a:gd name="T18" fmla="*/ 67 w 187"/>
                <a:gd name="T19" fmla="*/ 0 h 267"/>
                <a:gd name="T20" fmla="*/ 57 w 187"/>
                <a:gd name="T21" fmla="*/ 4 h 267"/>
                <a:gd name="T22" fmla="*/ 53 w 187"/>
                <a:gd name="T23" fmla="*/ 13 h 267"/>
                <a:gd name="T24" fmla="*/ 53 w 187"/>
                <a:gd name="T25" fmla="*/ 64 h 267"/>
                <a:gd name="T26" fmla="*/ 53 w 187"/>
                <a:gd name="T27" fmla="*/ 92 h 267"/>
                <a:gd name="T28" fmla="*/ 53 w 187"/>
                <a:gd name="T29" fmla="*/ 119 h 267"/>
                <a:gd name="T30" fmla="*/ 53 w 187"/>
                <a:gd name="T31" fmla="*/ 173 h 267"/>
                <a:gd name="T32" fmla="*/ 50 w 187"/>
                <a:gd name="T33" fmla="*/ 183 h 267"/>
                <a:gd name="T34" fmla="*/ 40 w 187"/>
                <a:gd name="T35" fmla="*/ 187 h 267"/>
                <a:gd name="T36" fmla="*/ 31 w 187"/>
                <a:gd name="T37" fmla="*/ 183 h 267"/>
                <a:gd name="T38" fmla="*/ 27 w 187"/>
                <a:gd name="T39" fmla="*/ 173 h 267"/>
                <a:gd name="T40" fmla="*/ 27 w 187"/>
                <a:gd name="T41" fmla="*/ 112 h 267"/>
                <a:gd name="T42" fmla="*/ 27 w 187"/>
                <a:gd name="T43" fmla="*/ 107 h 267"/>
                <a:gd name="T44" fmla="*/ 18 w 187"/>
                <a:gd name="T45" fmla="*/ 108 h 267"/>
                <a:gd name="T46" fmla="*/ 16 w 187"/>
                <a:gd name="T47" fmla="*/ 109 h 267"/>
                <a:gd name="T48" fmla="*/ 8 w 187"/>
                <a:gd name="T49" fmla="*/ 115 h 267"/>
                <a:gd name="T50" fmla="*/ 2 w 187"/>
                <a:gd name="T51" fmla="*/ 123 h 267"/>
                <a:gd name="T52" fmla="*/ 0 w 187"/>
                <a:gd name="T53" fmla="*/ 133 h 267"/>
                <a:gd name="T54" fmla="*/ 0 w 187"/>
                <a:gd name="T55" fmla="*/ 173 h 267"/>
                <a:gd name="T56" fmla="*/ 8 w 187"/>
                <a:gd name="T57" fmla="*/ 210 h 267"/>
                <a:gd name="T58" fmla="*/ 28 w 187"/>
                <a:gd name="T59" fmla="*/ 239 h 267"/>
                <a:gd name="T60" fmla="*/ 57 w 187"/>
                <a:gd name="T61" fmla="*/ 259 h 267"/>
                <a:gd name="T62" fmla="*/ 93 w 187"/>
                <a:gd name="T63" fmla="*/ 267 h 267"/>
                <a:gd name="T64" fmla="*/ 130 w 187"/>
                <a:gd name="T65" fmla="*/ 259 h 267"/>
                <a:gd name="T66" fmla="*/ 159 w 187"/>
                <a:gd name="T67" fmla="*/ 239 h 267"/>
                <a:gd name="T68" fmla="*/ 179 w 187"/>
                <a:gd name="T69" fmla="*/ 210 h 267"/>
                <a:gd name="T70" fmla="*/ 187 w 187"/>
                <a:gd name="T71" fmla="*/ 173 h 267"/>
                <a:gd name="T72" fmla="*/ 187 w 187"/>
                <a:gd name="T73" fmla="*/ 120 h 267"/>
                <a:gd name="T74" fmla="*/ 183 w 187"/>
                <a:gd name="T75" fmla="*/ 11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7">
                  <a:moveTo>
                    <a:pt x="183" y="111"/>
                  </a:moveTo>
                  <a:lnTo>
                    <a:pt x="183" y="111"/>
                  </a:lnTo>
                  <a:cubicBezTo>
                    <a:pt x="180" y="108"/>
                    <a:pt x="177" y="107"/>
                    <a:pt x="173" y="107"/>
                  </a:cubicBezTo>
                  <a:lnTo>
                    <a:pt x="118" y="107"/>
                  </a:lnTo>
                  <a:lnTo>
                    <a:pt x="80" y="107"/>
                  </a:lnTo>
                  <a:lnTo>
                    <a:pt x="80" y="92"/>
                  </a:lnTo>
                  <a:lnTo>
                    <a:pt x="80" y="64"/>
                  </a:lnTo>
                  <a:lnTo>
                    <a:pt x="80" y="13"/>
                  </a:lnTo>
                  <a:cubicBezTo>
                    <a:pt x="80" y="10"/>
                    <a:pt x="79" y="7"/>
                    <a:pt x="76" y="4"/>
                  </a:cubicBezTo>
                  <a:cubicBezTo>
                    <a:pt x="74" y="1"/>
                    <a:pt x="70" y="0"/>
                    <a:pt x="67" y="0"/>
                  </a:cubicBezTo>
                  <a:cubicBezTo>
                    <a:pt x="63" y="0"/>
                    <a:pt x="60" y="1"/>
                    <a:pt x="57" y="4"/>
                  </a:cubicBezTo>
                  <a:cubicBezTo>
                    <a:pt x="55" y="7"/>
                    <a:pt x="53" y="10"/>
                    <a:pt x="53" y="13"/>
                  </a:cubicBezTo>
                  <a:lnTo>
                    <a:pt x="53" y="64"/>
                  </a:lnTo>
                  <a:lnTo>
                    <a:pt x="53" y="92"/>
                  </a:lnTo>
                  <a:lnTo>
                    <a:pt x="53" y="119"/>
                  </a:lnTo>
                  <a:lnTo>
                    <a:pt x="53" y="173"/>
                  </a:lnTo>
                  <a:cubicBezTo>
                    <a:pt x="53" y="177"/>
                    <a:pt x="52" y="180"/>
                    <a:pt x="50" y="183"/>
                  </a:cubicBezTo>
                  <a:cubicBezTo>
                    <a:pt x="47" y="185"/>
                    <a:pt x="44" y="187"/>
                    <a:pt x="40" y="187"/>
                  </a:cubicBezTo>
                  <a:cubicBezTo>
                    <a:pt x="37" y="187"/>
                    <a:pt x="33" y="185"/>
                    <a:pt x="31" y="183"/>
                  </a:cubicBezTo>
                  <a:cubicBezTo>
                    <a:pt x="28" y="180"/>
                    <a:pt x="27" y="177"/>
                    <a:pt x="27" y="173"/>
                  </a:cubicBezTo>
                  <a:lnTo>
                    <a:pt x="27" y="112"/>
                  </a:lnTo>
                  <a:lnTo>
                    <a:pt x="27" y="107"/>
                  </a:lnTo>
                  <a:cubicBezTo>
                    <a:pt x="24" y="107"/>
                    <a:pt x="21" y="107"/>
                    <a:pt x="18" y="108"/>
                  </a:cubicBezTo>
                  <a:cubicBezTo>
                    <a:pt x="18" y="108"/>
                    <a:pt x="17" y="109"/>
                    <a:pt x="16" y="109"/>
                  </a:cubicBezTo>
                  <a:cubicBezTo>
                    <a:pt x="13" y="110"/>
                    <a:pt x="10" y="112"/>
                    <a:pt x="8" y="115"/>
                  </a:cubicBezTo>
                  <a:cubicBezTo>
                    <a:pt x="6" y="117"/>
                    <a:pt x="4" y="120"/>
                    <a:pt x="2" y="123"/>
                  </a:cubicBezTo>
                  <a:cubicBezTo>
                    <a:pt x="1" y="126"/>
                    <a:pt x="0" y="130"/>
                    <a:pt x="0" y="133"/>
                  </a:cubicBezTo>
                  <a:lnTo>
                    <a:pt x="0" y="173"/>
                  </a:lnTo>
                  <a:cubicBezTo>
                    <a:pt x="0" y="186"/>
                    <a:pt x="3" y="198"/>
                    <a:pt x="8" y="210"/>
                  </a:cubicBezTo>
                  <a:cubicBezTo>
                    <a:pt x="12" y="221"/>
                    <a:pt x="19" y="231"/>
                    <a:pt x="28" y="239"/>
                  </a:cubicBezTo>
                  <a:cubicBezTo>
                    <a:pt x="36" y="248"/>
                    <a:pt x="46" y="254"/>
                    <a:pt x="57" y="259"/>
                  </a:cubicBezTo>
                  <a:cubicBezTo>
                    <a:pt x="68" y="264"/>
                    <a:pt x="81" y="267"/>
                    <a:pt x="93" y="267"/>
                  </a:cubicBezTo>
                  <a:cubicBezTo>
                    <a:pt x="106" y="267"/>
                    <a:pt x="119"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6" y="113"/>
                    <a:pt x="183"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7" name="Freeform 6">
              <a:extLst>
                <a:ext uri="{FF2B5EF4-FFF2-40B4-BE49-F238E27FC236}">
                  <a16:creationId xmlns:a16="http://schemas.microsoft.com/office/drawing/2014/main" id="{0A633C5F-A599-4D19-A915-D2DE10480BA8}"/>
                </a:ext>
              </a:extLst>
            </p:cNvPr>
            <p:cNvSpPr>
              <a:spLocks/>
            </p:cNvSpPr>
            <p:nvPr/>
          </p:nvSpPr>
          <p:spPr bwMode="auto">
            <a:xfrm>
              <a:off x="1242" y="1555"/>
              <a:ext cx="613" cy="560"/>
            </a:xfrm>
            <a:custGeom>
              <a:avLst/>
              <a:gdLst>
                <a:gd name="T0" fmla="*/ 36 w 160"/>
                <a:gd name="T1" fmla="*/ 146 h 146"/>
                <a:gd name="T2" fmla="*/ 36 w 160"/>
                <a:gd name="T3" fmla="*/ 146 h 146"/>
                <a:gd name="T4" fmla="*/ 40 w 160"/>
                <a:gd name="T5" fmla="*/ 146 h 146"/>
                <a:gd name="T6" fmla="*/ 40 w 160"/>
                <a:gd name="T7" fmla="*/ 113 h 146"/>
                <a:gd name="T8" fmla="*/ 27 w 160"/>
                <a:gd name="T9" fmla="*/ 79 h 146"/>
                <a:gd name="T10" fmla="*/ 80 w 160"/>
                <a:gd name="T11" fmla="*/ 27 h 146"/>
                <a:gd name="T12" fmla="*/ 132 w 160"/>
                <a:gd name="T13" fmla="*/ 79 h 146"/>
                <a:gd name="T14" fmla="*/ 120 w 160"/>
                <a:gd name="T15" fmla="*/ 113 h 146"/>
                <a:gd name="T16" fmla="*/ 120 w 160"/>
                <a:gd name="T17" fmla="*/ 146 h 146"/>
                <a:gd name="T18" fmla="*/ 124 w 160"/>
                <a:gd name="T19" fmla="*/ 146 h 146"/>
                <a:gd name="T20" fmla="*/ 160 w 160"/>
                <a:gd name="T21" fmla="*/ 79 h 146"/>
                <a:gd name="T22" fmla="*/ 80 w 160"/>
                <a:gd name="T23" fmla="*/ 0 h 146"/>
                <a:gd name="T24" fmla="*/ 0 w 160"/>
                <a:gd name="T25" fmla="*/ 79 h 146"/>
                <a:gd name="T26" fmla="*/ 36 w 160"/>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46">
                  <a:moveTo>
                    <a:pt x="36" y="146"/>
                  </a:moveTo>
                  <a:lnTo>
                    <a:pt x="36" y="146"/>
                  </a:lnTo>
                  <a:cubicBezTo>
                    <a:pt x="37" y="146"/>
                    <a:pt x="39" y="146"/>
                    <a:pt x="40" y="146"/>
                  </a:cubicBezTo>
                  <a:lnTo>
                    <a:pt x="40" y="113"/>
                  </a:lnTo>
                  <a:cubicBezTo>
                    <a:pt x="32" y="104"/>
                    <a:pt x="27" y="92"/>
                    <a:pt x="27" y="79"/>
                  </a:cubicBezTo>
                  <a:cubicBezTo>
                    <a:pt x="27" y="50"/>
                    <a:pt x="51" y="27"/>
                    <a:pt x="80" y="27"/>
                  </a:cubicBezTo>
                  <a:cubicBezTo>
                    <a:pt x="109" y="27"/>
                    <a:pt x="132" y="50"/>
                    <a:pt x="132" y="79"/>
                  </a:cubicBezTo>
                  <a:cubicBezTo>
                    <a:pt x="132" y="92"/>
                    <a:pt x="128" y="104"/>
                    <a:pt x="120" y="113"/>
                  </a:cubicBezTo>
                  <a:lnTo>
                    <a:pt x="120" y="146"/>
                  </a:lnTo>
                  <a:lnTo>
                    <a:pt x="124" y="146"/>
                  </a:lnTo>
                  <a:cubicBezTo>
                    <a:pt x="145" y="132"/>
                    <a:pt x="160" y="107"/>
                    <a:pt x="160" y="79"/>
                  </a:cubicBezTo>
                  <a:cubicBezTo>
                    <a:pt x="160" y="35"/>
                    <a:pt x="124" y="0"/>
                    <a:pt x="80" y="0"/>
                  </a:cubicBezTo>
                  <a:cubicBezTo>
                    <a:pt x="36" y="0"/>
                    <a:pt x="0" y="35"/>
                    <a:pt x="0" y="79"/>
                  </a:cubicBezTo>
                  <a:cubicBezTo>
                    <a:pt x="0" y="108"/>
                    <a:pt x="14" y="132"/>
                    <a:pt x="36"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grpSp>
      <p:sp>
        <p:nvSpPr>
          <p:cNvPr id="19" name="PA-文本框 13" descr="演讲人">
            <a:extLst>
              <a:ext uri="{FF2B5EF4-FFF2-40B4-BE49-F238E27FC236}">
                <a16:creationId xmlns:a16="http://schemas.microsoft.com/office/drawing/2014/main" id="{7FBFBF1D-B6E4-40F5-B7DB-B05FEA46CA83}"/>
              </a:ext>
            </a:extLst>
          </p:cNvPr>
          <p:cNvSpPr txBox="1"/>
          <p:nvPr>
            <p:custDataLst>
              <p:tags r:id="rId9"/>
            </p:custDataLst>
          </p:nvPr>
        </p:nvSpPr>
        <p:spPr>
          <a:xfrm>
            <a:off x="5298347" y="4062923"/>
            <a:ext cx="141827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accent2"/>
                </a:solidFill>
                <a:latin typeface="+mn-ea"/>
              </a:rPr>
              <a:t>Microsoft</a:t>
            </a:r>
          </a:p>
        </p:txBody>
      </p:sp>
    </p:spTree>
    <p:extLst>
      <p:ext uri="{BB962C8B-B14F-4D97-AF65-F5344CB8AC3E}">
        <p14:creationId xmlns:p14="http://schemas.microsoft.com/office/powerpoint/2010/main" val="2466978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矩形 1">
            <a:extLst>
              <a:ext uri="{FF2B5EF4-FFF2-40B4-BE49-F238E27FC236}">
                <a16:creationId xmlns:a16="http://schemas.microsoft.com/office/drawing/2014/main" id="{4C22FF8A-2CCF-468D-9355-AE4DB20EFB60}"/>
              </a:ext>
            </a:extLst>
          </p:cNvPr>
          <p:cNvSpPr>
            <a:spLocks/>
          </p:cNvSpPr>
          <p:nvPr>
            <p:custDataLst>
              <p:tags r:id="rId1"/>
            </p:custDataLst>
          </p:nvPr>
        </p:nvSpPr>
        <p:spPr>
          <a:xfrm>
            <a:off x="0" y="1781629"/>
            <a:ext cx="12192000" cy="3294743"/>
          </a:xfrm>
          <a:prstGeom prst="rect">
            <a:avLst/>
          </a:prstGeom>
          <a:gradFill>
            <a:gsLst>
              <a:gs pos="2400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PA-椭圆 5">
            <a:extLst>
              <a:ext uri="{FF2B5EF4-FFF2-40B4-BE49-F238E27FC236}">
                <a16:creationId xmlns:a16="http://schemas.microsoft.com/office/drawing/2014/main" id="{EA269B1A-F021-4242-9F75-F70E1B0BB3AB}"/>
              </a:ext>
            </a:extLst>
          </p:cNvPr>
          <p:cNvSpPr/>
          <p:nvPr>
            <p:custDataLst>
              <p:tags r:id="rId2"/>
            </p:custDataLst>
          </p:nvPr>
        </p:nvSpPr>
        <p:spPr>
          <a:xfrm>
            <a:off x="666068" y="1539663"/>
            <a:ext cx="3778674" cy="3778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PA-圆角矩形 8">
            <a:extLst>
              <a:ext uri="{FF2B5EF4-FFF2-40B4-BE49-F238E27FC236}">
                <a16:creationId xmlns:a16="http://schemas.microsoft.com/office/drawing/2014/main" id="{87A9B666-3064-4155-BAE0-7234DED81D19}"/>
              </a:ext>
            </a:extLst>
          </p:cNvPr>
          <p:cNvSpPr/>
          <p:nvPr>
            <p:custDataLst>
              <p:tags r:id="rId3"/>
            </p:custDataLst>
          </p:nvPr>
        </p:nvSpPr>
        <p:spPr>
          <a:xfrm>
            <a:off x="5502275" y="4093632"/>
            <a:ext cx="964631" cy="253596"/>
          </a:xfrm>
          <a:prstGeom prst="roundRect">
            <a:avLst>
              <a:gd name="adj" fmla="val 432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PA-圆角矩形 104">
            <a:extLst>
              <a:ext uri="{FF2B5EF4-FFF2-40B4-BE49-F238E27FC236}">
                <a16:creationId xmlns:a16="http://schemas.microsoft.com/office/drawing/2014/main" id="{D4F28A4F-F3AD-4283-AF81-523EB0E586BA}"/>
              </a:ext>
            </a:extLst>
          </p:cNvPr>
          <p:cNvSpPr/>
          <p:nvPr>
            <p:custDataLst>
              <p:tags r:id="rId4"/>
            </p:custDataLst>
          </p:nvPr>
        </p:nvSpPr>
        <p:spPr>
          <a:xfrm>
            <a:off x="6546883" y="4093632"/>
            <a:ext cx="964631" cy="253596"/>
          </a:xfrm>
          <a:prstGeom prst="roundRect">
            <a:avLst>
              <a:gd name="adj" fmla="val 432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2" name="PA-文本框 2" descr="演讲标题">
            <a:extLst>
              <a:ext uri="{FF2B5EF4-FFF2-40B4-BE49-F238E27FC236}">
                <a16:creationId xmlns:a16="http://schemas.microsoft.com/office/drawing/2014/main" id="{FA164E53-C307-4CDD-9D3B-79EEADF40381}"/>
              </a:ext>
            </a:extLst>
          </p:cNvPr>
          <p:cNvSpPr txBox="1"/>
          <p:nvPr>
            <p:custDataLst>
              <p:tags r:id="rId5"/>
            </p:custDataLst>
          </p:nvPr>
        </p:nvSpPr>
        <p:spPr>
          <a:xfrm>
            <a:off x="5403783" y="2487299"/>
            <a:ext cx="7107897" cy="784830"/>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500" b="1" i="0" u="none" strike="noStrike" kern="1200" cap="none" spc="600" normalizeH="0" baseline="0" noProof="0" dirty="0">
                <a:ln>
                  <a:noFill/>
                </a:ln>
                <a:gradFill>
                  <a:gsLst>
                    <a:gs pos="0">
                      <a:srgbClr val="FCFEFD"/>
                    </a:gs>
                    <a:gs pos="100000">
                      <a:prstClr val="white">
                        <a:lumMod val="95000"/>
                      </a:prstClr>
                    </a:gs>
                  </a:gsLst>
                  <a:lin ang="5400000" scaled="0"/>
                </a:gradFill>
                <a:effectLst>
                  <a:outerShdw blurRad="190500" dist="38100" dir="2700000" algn="tl" rotWithShape="0">
                    <a:prstClr val="black">
                      <a:alpha val="20000"/>
                    </a:prstClr>
                  </a:outerShdw>
                </a:effectLst>
                <a:uLnTx/>
                <a:uFillTx/>
                <a:latin typeface="微软雅黑"/>
                <a:ea typeface="微软雅黑"/>
                <a:cs typeface="+mn-ea"/>
              </a:rPr>
              <a:t>超实用简约通用模板</a:t>
            </a:r>
          </a:p>
        </p:txBody>
      </p:sp>
      <p:sp>
        <p:nvSpPr>
          <p:cNvPr id="43" name="PA-文本框 3">
            <a:extLst>
              <a:ext uri="{FF2B5EF4-FFF2-40B4-BE49-F238E27FC236}">
                <a16:creationId xmlns:a16="http://schemas.microsoft.com/office/drawing/2014/main" id="{B153E189-C122-4C09-A981-07F074EE9C1D}"/>
              </a:ext>
            </a:extLst>
          </p:cNvPr>
          <p:cNvSpPr txBox="1"/>
          <p:nvPr>
            <p:custDataLst>
              <p:tags r:id="rId6"/>
            </p:custDataLst>
          </p:nvPr>
        </p:nvSpPr>
        <p:spPr>
          <a:xfrm>
            <a:off x="5407536" y="3227785"/>
            <a:ext cx="69855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250" normalizeH="0" baseline="0" noProof="0" dirty="0">
                <a:ln>
                  <a:noFill/>
                </a:ln>
                <a:solidFill>
                  <a:prstClr val="white"/>
                </a:solidFill>
                <a:effectLst/>
                <a:uLnTx/>
                <a:uFillTx/>
                <a:latin typeface="微软雅黑 Light"/>
                <a:ea typeface="微软雅黑" panose="020B0503020204020204" pitchFamily="34" charset="-122"/>
                <a:cs typeface="+mn-cs"/>
              </a:rPr>
              <a:t>CHAOSHIYONG JIANYUE TONGYONG MUBAN</a:t>
            </a:r>
          </a:p>
        </p:txBody>
      </p:sp>
      <p:grpSp>
        <p:nvGrpSpPr>
          <p:cNvPr id="2" name="组合 1">
            <a:extLst>
              <a:ext uri="{FF2B5EF4-FFF2-40B4-BE49-F238E27FC236}">
                <a16:creationId xmlns:a16="http://schemas.microsoft.com/office/drawing/2014/main" id="{0F445D37-A446-47A6-8A0F-6DC93398E5D0}"/>
              </a:ext>
            </a:extLst>
          </p:cNvPr>
          <p:cNvGrpSpPr/>
          <p:nvPr/>
        </p:nvGrpSpPr>
        <p:grpSpPr>
          <a:xfrm>
            <a:off x="5470819" y="3660743"/>
            <a:ext cx="2074568" cy="338554"/>
            <a:chOff x="5470819" y="3521008"/>
            <a:chExt cx="2074568" cy="338554"/>
          </a:xfrm>
        </p:grpSpPr>
        <p:sp>
          <p:nvSpPr>
            <p:cNvPr id="38" name="PA-矩形 11">
              <a:extLst>
                <a:ext uri="{FF2B5EF4-FFF2-40B4-BE49-F238E27FC236}">
                  <a16:creationId xmlns:a16="http://schemas.microsoft.com/office/drawing/2014/main" id="{9B9EADBB-5561-4260-BFB3-F562DAC73682}"/>
                </a:ext>
              </a:extLst>
            </p:cNvPr>
            <p:cNvSpPr/>
            <p:nvPr>
              <p:custDataLst>
                <p:tags r:id="rId10"/>
              </p:custDataLst>
            </p:nvPr>
          </p:nvSpPr>
          <p:spPr>
            <a:xfrm>
              <a:off x="5502275" y="3521008"/>
              <a:ext cx="2043112"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40" name="PA-文本框 6">
              <a:extLst>
                <a:ext uri="{FF2B5EF4-FFF2-40B4-BE49-F238E27FC236}">
                  <a16:creationId xmlns:a16="http://schemas.microsoft.com/office/drawing/2014/main" id="{F5DAAC30-C1AB-4E92-8774-ED3E81BFD338}"/>
                </a:ext>
              </a:extLst>
            </p:cNvPr>
            <p:cNvSpPr txBox="1"/>
            <p:nvPr>
              <p:custDataLst>
                <p:tags r:id="rId11"/>
              </p:custDataLst>
            </p:nvPr>
          </p:nvSpPr>
          <p:spPr>
            <a:xfrm>
              <a:off x="5470819" y="3533138"/>
              <a:ext cx="19662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44" name="PA-文本框 10" descr="公司名称">
              <a:extLst>
                <a:ext uri="{FF2B5EF4-FFF2-40B4-BE49-F238E27FC236}">
                  <a16:creationId xmlns:a16="http://schemas.microsoft.com/office/drawing/2014/main" id="{A68B974E-1E55-495C-8B90-233DC266FAC8}"/>
                </a:ext>
              </a:extLst>
            </p:cNvPr>
            <p:cNvSpPr txBox="1"/>
            <p:nvPr>
              <p:custDataLst>
                <p:tags r:id="rId12"/>
              </p:custDataLst>
            </p:nvPr>
          </p:nvSpPr>
          <p:spPr>
            <a:xfrm>
              <a:off x="5519212" y="3537899"/>
              <a:ext cx="2009239" cy="307777"/>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300" normalizeH="0" baseline="0" noProof="0" dirty="0">
                  <a:ln>
                    <a:noFill/>
                  </a:ln>
                  <a:solidFill>
                    <a:schemeClr val="tx1">
                      <a:lumMod val="75000"/>
                      <a:lumOff val="25000"/>
                    </a:schemeClr>
                  </a:solidFill>
                  <a:effectLst/>
                  <a:uLnTx/>
                  <a:uFillTx/>
                  <a:latin typeface="微软雅黑 Light"/>
                  <a:ea typeface="微软雅黑 Light"/>
                  <a:cs typeface="+mn-cs"/>
                </a:rPr>
                <a:t>工作总结汇报</a:t>
              </a:r>
            </a:p>
          </p:txBody>
        </p:sp>
      </p:grpSp>
      <p:sp>
        <p:nvSpPr>
          <p:cNvPr id="45" name="PA-文本框 13" descr="演讲人">
            <a:extLst>
              <a:ext uri="{FF2B5EF4-FFF2-40B4-BE49-F238E27FC236}">
                <a16:creationId xmlns:a16="http://schemas.microsoft.com/office/drawing/2014/main" id="{C37AC8E6-DD8B-41A2-A8E3-4B15F2947358}"/>
              </a:ext>
            </a:extLst>
          </p:cNvPr>
          <p:cNvSpPr txBox="1"/>
          <p:nvPr>
            <p:custDataLst>
              <p:tags r:id="rId7"/>
            </p:custDataLst>
          </p:nvPr>
        </p:nvSpPr>
        <p:spPr>
          <a:xfrm>
            <a:off x="5298347" y="4062923"/>
            <a:ext cx="141827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Light"/>
                <a:ea typeface="微软雅黑 Light"/>
                <a:cs typeface="+mn-cs"/>
              </a:rPr>
              <a:t>Microsoft</a:t>
            </a:r>
          </a:p>
        </p:txBody>
      </p:sp>
      <p:sp>
        <p:nvSpPr>
          <p:cNvPr id="46" name="PA-文本框 14" descr="演讲时间">
            <a:extLst>
              <a:ext uri="{FF2B5EF4-FFF2-40B4-BE49-F238E27FC236}">
                <a16:creationId xmlns:a16="http://schemas.microsoft.com/office/drawing/2014/main" id="{3650B51A-1D8A-4472-8DD2-228E5A61B5BD}"/>
              </a:ext>
            </a:extLst>
          </p:cNvPr>
          <p:cNvSpPr txBox="1"/>
          <p:nvPr>
            <p:custDataLst>
              <p:tags r:id="rId8"/>
            </p:custDataLst>
          </p:nvPr>
        </p:nvSpPr>
        <p:spPr>
          <a:xfrm>
            <a:off x="6511578" y="4080129"/>
            <a:ext cx="1044608" cy="27699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20XX/06/23</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48" name="PA-直接连接符 13">
            <a:extLst>
              <a:ext uri="{FF2B5EF4-FFF2-40B4-BE49-F238E27FC236}">
                <a16:creationId xmlns:a16="http://schemas.microsoft.com/office/drawing/2014/main" id="{8FDF4497-1DC6-44A7-9119-1765CF24D9D9}"/>
              </a:ext>
            </a:extLst>
          </p:cNvPr>
          <p:cNvCxnSpPr>
            <a:cxnSpLocks/>
          </p:cNvCxnSpPr>
          <p:nvPr>
            <p:custDataLst>
              <p:tags r:id="rId9"/>
            </p:custDataLst>
          </p:nvPr>
        </p:nvCxnSpPr>
        <p:spPr>
          <a:xfrm>
            <a:off x="4948834" y="2629420"/>
            <a:ext cx="0" cy="1678443"/>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椭圆 2">
            <a:extLst>
              <a:ext uri="{FF2B5EF4-FFF2-40B4-BE49-F238E27FC236}">
                <a16:creationId xmlns:a16="http://schemas.microsoft.com/office/drawing/2014/main" id="{540AB1D9-784B-489B-AE6C-9B15954A404C}"/>
              </a:ext>
            </a:extLst>
          </p:cNvPr>
          <p:cNvSpPr/>
          <p:nvPr/>
        </p:nvSpPr>
        <p:spPr>
          <a:xfrm>
            <a:off x="827897" y="1709421"/>
            <a:ext cx="3429210" cy="3429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Light"/>
              <a:ea typeface="微软雅黑 Light"/>
              <a:cs typeface="+mn-cs"/>
            </a:endParaRPr>
          </a:p>
        </p:txBody>
      </p:sp>
      <p:grpSp>
        <p:nvGrpSpPr>
          <p:cNvPr id="4" name="Group 4">
            <a:extLst>
              <a:ext uri="{FF2B5EF4-FFF2-40B4-BE49-F238E27FC236}">
                <a16:creationId xmlns:a16="http://schemas.microsoft.com/office/drawing/2014/main" id="{663E3FA0-9FB7-4CFD-853B-533BF0D1DAD5}"/>
              </a:ext>
            </a:extLst>
          </p:cNvPr>
          <p:cNvGrpSpPr>
            <a:grpSpLocks noChangeAspect="1"/>
          </p:cNvGrpSpPr>
          <p:nvPr/>
        </p:nvGrpSpPr>
        <p:grpSpPr bwMode="auto">
          <a:xfrm>
            <a:off x="1733619" y="2017751"/>
            <a:ext cx="1687971" cy="2812550"/>
            <a:chOff x="1242" y="1555"/>
            <a:chExt cx="767" cy="1278"/>
          </a:xfrm>
          <a:solidFill>
            <a:schemeClr val="bg1"/>
          </a:solidFill>
        </p:grpSpPr>
        <p:sp>
          <p:nvSpPr>
            <p:cNvPr id="6" name="Freeform 5">
              <a:extLst>
                <a:ext uri="{FF2B5EF4-FFF2-40B4-BE49-F238E27FC236}">
                  <a16:creationId xmlns:a16="http://schemas.microsoft.com/office/drawing/2014/main" id="{03492852-8788-49E7-86DB-FD7DDD2D686C}"/>
                </a:ext>
              </a:extLst>
            </p:cNvPr>
            <p:cNvSpPr>
              <a:spLocks/>
            </p:cNvSpPr>
            <p:nvPr/>
          </p:nvSpPr>
          <p:spPr bwMode="auto">
            <a:xfrm>
              <a:off x="1291" y="1808"/>
              <a:ext cx="718" cy="1025"/>
            </a:xfrm>
            <a:custGeom>
              <a:avLst/>
              <a:gdLst>
                <a:gd name="T0" fmla="*/ 183 w 187"/>
                <a:gd name="T1" fmla="*/ 111 h 267"/>
                <a:gd name="T2" fmla="*/ 183 w 187"/>
                <a:gd name="T3" fmla="*/ 111 h 267"/>
                <a:gd name="T4" fmla="*/ 173 w 187"/>
                <a:gd name="T5" fmla="*/ 107 h 267"/>
                <a:gd name="T6" fmla="*/ 118 w 187"/>
                <a:gd name="T7" fmla="*/ 107 h 267"/>
                <a:gd name="T8" fmla="*/ 80 w 187"/>
                <a:gd name="T9" fmla="*/ 107 h 267"/>
                <a:gd name="T10" fmla="*/ 80 w 187"/>
                <a:gd name="T11" fmla="*/ 92 h 267"/>
                <a:gd name="T12" fmla="*/ 80 w 187"/>
                <a:gd name="T13" fmla="*/ 64 h 267"/>
                <a:gd name="T14" fmla="*/ 80 w 187"/>
                <a:gd name="T15" fmla="*/ 13 h 267"/>
                <a:gd name="T16" fmla="*/ 76 w 187"/>
                <a:gd name="T17" fmla="*/ 4 h 267"/>
                <a:gd name="T18" fmla="*/ 67 w 187"/>
                <a:gd name="T19" fmla="*/ 0 h 267"/>
                <a:gd name="T20" fmla="*/ 57 w 187"/>
                <a:gd name="T21" fmla="*/ 4 h 267"/>
                <a:gd name="T22" fmla="*/ 53 w 187"/>
                <a:gd name="T23" fmla="*/ 13 h 267"/>
                <a:gd name="T24" fmla="*/ 53 w 187"/>
                <a:gd name="T25" fmla="*/ 64 h 267"/>
                <a:gd name="T26" fmla="*/ 53 w 187"/>
                <a:gd name="T27" fmla="*/ 92 h 267"/>
                <a:gd name="T28" fmla="*/ 53 w 187"/>
                <a:gd name="T29" fmla="*/ 119 h 267"/>
                <a:gd name="T30" fmla="*/ 53 w 187"/>
                <a:gd name="T31" fmla="*/ 173 h 267"/>
                <a:gd name="T32" fmla="*/ 50 w 187"/>
                <a:gd name="T33" fmla="*/ 183 h 267"/>
                <a:gd name="T34" fmla="*/ 40 w 187"/>
                <a:gd name="T35" fmla="*/ 187 h 267"/>
                <a:gd name="T36" fmla="*/ 31 w 187"/>
                <a:gd name="T37" fmla="*/ 183 h 267"/>
                <a:gd name="T38" fmla="*/ 27 w 187"/>
                <a:gd name="T39" fmla="*/ 173 h 267"/>
                <a:gd name="T40" fmla="*/ 27 w 187"/>
                <a:gd name="T41" fmla="*/ 112 h 267"/>
                <a:gd name="T42" fmla="*/ 27 w 187"/>
                <a:gd name="T43" fmla="*/ 107 h 267"/>
                <a:gd name="T44" fmla="*/ 18 w 187"/>
                <a:gd name="T45" fmla="*/ 108 h 267"/>
                <a:gd name="T46" fmla="*/ 16 w 187"/>
                <a:gd name="T47" fmla="*/ 109 h 267"/>
                <a:gd name="T48" fmla="*/ 8 w 187"/>
                <a:gd name="T49" fmla="*/ 115 h 267"/>
                <a:gd name="T50" fmla="*/ 2 w 187"/>
                <a:gd name="T51" fmla="*/ 123 h 267"/>
                <a:gd name="T52" fmla="*/ 0 w 187"/>
                <a:gd name="T53" fmla="*/ 133 h 267"/>
                <a:gd name="T54" fmla="*/ 0 w 187"/>
                <a:gd name="T55" fmla="*/ 173 h 267"/>
                <a:gd name="T56" fmla="*/ 8 w 187"/>
                <a:gd name="T57" fmla="*/ 210 h 267"/>
                <a:gd name="T58" fmla="*/ 28 w 187"/>
                <a:gd name="T59" fmla="*/ 239 h 267"/>
                <a:gd name="T60" fmla="*/ 57 w 187"/>
                <a:gd name="T61" fmla="*/ 259 h 267"/>
                <a:gd name="T62" fmla="*/ 93 w 187"/>
                <a:gd name="T63" fmla="*/ 267 h 267"/>
                <a:gd name="T64" fmla="*/ 130 w 187"/>
                <a:gd name="T65" fmla="*/ 259 h 267"/>
                <a:gd name="T66" fmla="*/ 159 w 187"/>
                <a:gd name="T67" fmla="*/ 239 h 267"/>
                <a:gd name="T68" fmla="*/ 179 w 187"/>
                <a:gd name="T69" fmla="*/ 210 h 267"/>
                <a:gd name="T70" fmla="*/ 187 w 187"/>
                <a:gd name="T71" fmla="*/ 173 h 267"/>
                <a:gd name="T72" fmla="*/ 187 w 187"/>
                <a:gd name="T73" fmla="*/ 120 h 267"/>
                <a:gd name="T74" fmla="*/ 183 w 187"/>
                <a:gd name="T75" fmla="*/ 11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7">
                  <a:moveTo>
                    <a:pt x="183" y="111"/>
                  </a:moveTo>
                  <a:lnTo>
                    <a:pt x="183" y="111"/>
                  </a:lnTo>
                  <a:cubicBezTo>
                    <a:pt x="180" y="108"/>
                    <a:pt x="177" y="107"/>
                    <a:pt x="173" y="107"/>
                  </a:cubicBezTo>
                  <a:lnTo>
                    <a:pt x="118" y="107"/>
                  </a:lnTo>
                  <a:lnTo>
                    <a:pt x="80" y="107"/>
                  </a:lnTo>
                  <a:lnTo>
                    <a:pt x="80" y="92"/>
                  </a:lnTo>
                  <a:lnTo>
                    <a:pt x="80" y="64"/>
                  </a:lnTo>
                  <a:lnTo>
                    <a:pt x="80" y="13"/>
                  </a:lnTo>
                  <a:cubicBezTo>
                    <a:pt x="80" y="10"/>
                    <a:pt x="79" y="7"/>
                    <a:pt x="76" y="4"/>
                  </a:cubicBezTo>
                  <a:cubicBezTo>
                    <a:pt x="74" y="1"/>
                    <a:pt x="70" y="0"/>
                    <a:pt x="67" y="0"/>
                  </a:cubicBezTo>
                  <a:cubicBezTo>
                    <a:pt x="63" y="0"/>
                    <a:pt x="60" y="1"/>
                    <a:pt x="57" y="4"/>
                  </a:cubicBezTo>
                  <a:cubicBezTo>
                    <a:pt x="55" y="7"/>
                    <a:pt x="53" y="10"/>
                    <a:pt x="53" y="13"/>
                  </a:cubicBezTo>
                  <a:lnTo>
                    <a:pt x="53" y="64"/>
                  </a:lnTo>
                  <a:lnTo>
                    <a:pt x="53" y="92"/>
                  </a:lnTo>
                  <a:lnTo>
                    <a:pt x="53" y="119"/>
                  </a:lnTo>
                  <a:lnTo>
                    <a:pt x="53" y="173"/>
                  </a:lnTo>
                  <a:cubicBezTo>
                    <a:pt x="53" y="177"/>
                    <a:pt x="52" y="180"/>
                    <a:pt x="50" y="183"/>
                  </a:cubicBezTo>
                  <a:cubicBezTo>
                    <a:pt x="47" y="185"/>
                    <a:pt x="44" y="187"/>
                    <a:pt x="40" y="187"/>
                  </a:cubicBezTo>
                  <a:cubicBezTo>
                    <a:pt x="37" y="187"/>
                    <a:pt x="33" y="185"/>
                    <a:pt x="31" y="183"/>
                  </a:cubicBezTo>
                  <a:cubicBezTo>
                    <a:pt x="28" y="180"/>
                    <a:pt x="27" y="177"/>
                    <a:pt x="27" y="173"/>
                  </a:cubicBezTo>
                  <a:lnTo>
                    <a:pt x="27" y="112"/>
                  </a:lnTo>
                  <a:lnTo>
                    <a:pt x="27" y="107"/>
                  </a:lnTo>
                  <a:cubicBezTo>
                    <a:pt x="24" y="107"/>
                    <a:pt x="21" y="107"/>
                    <a:pt x="18" y="108"/>
                  </a:cubicBezTo>
                  <a:cubicBezTo>
                    <a:pt x="18" y="108"/>
                    <a:pt x="17" y="109"/>
                    <a:pt x="16" y="109"/>
                  </a:cubicBezTo>
                  <a:cubicBezTo>
                    <a:pt x="13" y="110"/>
                    <a:pt x="10" y="112"/>
                    <a:pt x="8" y="115"/>
                  </a:cubicBezTo>
                  <a:cubicBezTo>
                    <a:pt x="6" y="117"/>
                    <a:pt x="4" y="120"/>
                    <a:pt x="2" y="123"/>
                  </a:cubicBezTo>
                  <a:cubicBezTo>
                    <a:pt x="1" y="126"/>
                    <a:pt x="0" y="130"/>
                    <a:pt x="0" y="133"/>
                  </a:cubicBezTo>
                  <a:lnTo>
                    <a:pt x="0" y="173"/>
                  </a:lnTo>
                  <a:cubicBezTo>
                    <a:pt x="0" y="186"/>
                    <a:pt x="3" y="198"/>
                    <a:pt x="8" y="210"/>
                  </a:cubicBezTo>
                  <a:cubicBezTo>
                    <a:pt x="12" y="221"/>
                    <a:pt x="19" y="231"/>
                    <a:pt x="28" y="239"/>
                  </a:cubicBezTo>
                  <a:cubicBezTo>
                    <a:pt x="36" y="248"/>
                    <a:pt x="46" y="254"/>
                    <a:pt x="57" y="259"/>
                  </a:cubicBezTo>
                  <a:cubicBezTo>
                    <a:pt x="68" y="264"/>
                    <a:pt x="81" y="267"/>
                    <a:pt x="93" y="267"/>
                  </a:cubicBezTo>
                  <a:cubicBezTo>
                    <a:pt x="106" y="267"/>
                    <a:pt x="119"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6" y="113"/>
                    <a:pt x="183"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7" name="Freeform 6">
              <a:extLst>
                <a:ext uri="{FF2B5EF4-FFF2-40B4-BE49-F238E27FC236}">
                  <a16:creationId xmlns:a16="http://schemas.microsoft.com/office/drawing/2014/main" id="{0A633C5F-A599-4D19-A915-D2DE10480BA8}"/>
                </a:ext>
              </a:extLst>
            </p:cNvPr>
            <p:cNvSpPr>
              <a:spLocks/>
            </p:cNvSpPr>
            <p:nvPr/>
          </p:nvSpPr>
          <p:spPr bwMode="auto">
            <a:xfrm>
              <a:off x="1242" y="1555"/>
              <a:ext cx="613" cy="560"/>
            </a:xfrm>
            <a:custGeom>
              <a:avLst/>
              <a:gdLst>
                <a:gd name="T0" fmla="*/ 36 w 160"/>
                <a:gd name="T1" fmla="*/ 146 h 146"/>
                <a:gd name="T2" fmla="*/ 36 w 160"/>
                <a:gd name="T3" fmla="*/ 146 h 146"/>
                <a:gd name="T4" fmla="*/ 40 w 160"/>
                <a:gd name="T5" fmla="*/ 146 h 146"/>
                <a:gd name="T6" fmla="*/ 40 w 160"/>
                <a:gd name="T7" fmla="*/ 113 h 146"/>
                <a:gd name="T8" fmla="*/ 27 w 160"/>
                <a:gd name="T9" fmla="*/ 79 h 146"/>
                <a:gd name="T10" fmla="*/ 80 w 160"/>
                <a:gd name="T11" fmla="*/ 27 h 146"/>
                <a:gd name="T12" fmla="*/ 132 w 160"/>
                <a:gd name="T13" fmla="*/ 79 h 146"/>
                <a:gd name="T14" fmla="*/ 120 w 160"/>
                <a:gd name="T15" fmla="*/ 113 h 146"/>
                <a:gd name="T16" fmla="*/ 120 w 160"/>
                <a:gd name="T17" fmla="*/ 146 h 146"/>
                <a:gd name="T18" fmla="*/ 124 w 160"/>
                <a:gd name="T19" fmla="*/ 146 h 146"/>
                <a:gd name="T20" fmla="*/ 160 w 160"/>
                <a:gd name="T21" fmla="*/ 79 h 146"/>
                <a:gd name="T22" fmla="*/ 80 w 160"/>
                <a:gd name="T23" fmla="*/ 0 h 146"/>
                <a:gd name="T24" fmla="*/ 0 w 160"/>
                <a:gd name="T25" fmla="*/ 79 h 146"/>
                <a:gd name="T26" fmla="*/ 36 w 160"/>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46">
                  <a:moveTo>
                    <a:pt x="36" y="146"/>
                  </a:moveTo>
                  <a:lnTo>
                    <a:pt x="36" y="146"/>
                  </a:lnTo>
                  <a:cubicBezTo>
                    <a:pt x="37" y="146"/>
                    <a:pt x="39" y="146"/>
                    <a:pt x="40" y="146"/>
                  </a:cubicBezTo>
                  <a:lnTo>
                    <a:pt x="40" y="113"/>
                  </a:lnTo>
                  <a:cubicBezTo>
                    <a:pt x="32" y="104"/>
                    <a:pt x="27" y="92"/>
                    <a:pt x="27" y="79"/>
                  </a:cubicBezTo>
                  <a:cubicBezTo>
                    <a:pt x="27" y="50"/>
                    <a:pt x="51" y="27"/>
                    <a:pt x="80" y="27"/>
                  </a:cubicBezTo>
                  <a:cubicBezTo>
                    <a:pt x="109" y="27"/>
                    <a:pt x="132" y="50"/>
                    <a:pt x="132" y="79"/>
                  </a:cubicBezTo>
                  <a:cubicBezTo>
                    <a:pt x="132" y="92"/>
                    <a:pt x="128" y="104"/>
                    <a:pt x="120" y="113"/>
                  </a:cubicBezTo>
                  <a:lnTo>
                    <a:pt x="120" y="146"/>
                  </a:lnTo>
                  <a:lnTo>
                    <a:pt x="124" y="146"/>
                  </a:lnTo>
                  <a:cubicBezTo>
                    <a:pt x="145" y="132"/>
                    <a:pt x="160" y="107"/>
                    <a:pt x="160" y="79"/>
                  </a:cubicBezTo>
                  <a:cubicBezTo>
                    <a:pt x="160" y="35"/>
                    <a:pt x="124" y="0"/>
                    <a:pt x="80" y="0"/>
                  </a:cubicBezTo>
                  <a:cubicBezTo>
                    <a:pt x="36" y="0"/>
                    <a:pt x="0" y="35"/>
                    <a:pt x="0" y="79"/>
                  </a:cubicBezTo>
                  <a:cubicBezTo>
                    <a:pt x="0" y="108"/>
                    <a:pt x="14" y="132"/>
                    <a:pt x="36"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grpSp>
    </p:spTree>
    <p:extLst>
      <p:ext uri="{BB962C8B-B14F-4D97-AF65-F5344CB8AC3E}">
        <p14:creationId xmlns:p14="http://schemas.microsoft.com/office/powerpoint/2010/main" val="1168852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a:extLst>
              <a:ext uri="{FF2B5EF4-FFF2-40B4-BE49-F238E27FC236}">
                <a16:creationId xmlns:a16="http://schemas.microsoft.com/office/drawing/2014/main" id="{64F9EE49-4535-4BFC-A407-EC29E4EB52C7}"/>
              </a:ext>
            </a:extLst>
          </p:cNvPr>
          <p:cNvSpPr/>
          <p:nvPr/>
        </p:nvSpPr>
        <p:spPr>
          <a:xfrm>
            <a:off x="10007600" y="2980674"/>
            <a:ext cx="696685" cy="696685"/>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a:ea typeface="微软雅黑"/>
                <a:cs typeface="+mn-cs"/>
              </a:rPr>
              <a:t>04</a:t>
            </a:r>
            <a:endPar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25" name="文本框 24" descr="章节标题4">
            <a:extLst>
              <a:ext uri="{FF2B5EF4-FFF2-40B4-BE49-F238E27FC236}">
                <a16:creationId xmlns:a16="http://schemas.microsoft.com/office/drawing/2014/main" id="{80D9CC0B-3007-4529-99AD-E71AD3D19CC9}"/>
              </a:ext>
            </a:extLst>
          </p:cNvPr>
          <p:cNvSpPr txBox="1"/>
          <p:nvPr/>
        </p:nvSpPr>
        <p:spPr>
          <a:xfrm>
            <a:off x="9332242" y="4244262"/>
            <a:ext cx="2047400"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cs"/>
              </a:rPr>
              <a:t>困难与不足</a:t>
            </a:r>
          </a:p>
        </p:txBody>
      </p:sp>
      <p:sp>
        <p:nvSpPr>
          <p:cNvPr id="26" name="文本框 25" descr="章节概要4">
            <a:extLst>
              <a:ext uri="{FF2B5EF4-FFF2-40B4-BE49-F238E27FC236}">
                <a16:creationId xmlns:a16="http://schemas.microsoft.com/office/drawing/2014/main" id="{458C51E9-3984-4740-8069-77FF29B55D4D}"/>
              </a:ext>
            </a:extLst>
          </p:cNvPr>
          <p:cNvSpPr txBox="1"/>
          <p:nvPr/>
        </p:nvSpPr>
        <p:spPr>
          <a:xfrm>
            <a:off x="9419326" y="4747614"/>
            <a:ext cx="2047400" cy="702949"/>
          </a:xfrm>
          <a:prstGeom prst="rect">
            <a:avLst/>
          </a:prstGeom>
          <a:noFill/>
        </p:spPr>
        <p:txBody>
          <a:bodyPr vert="horz"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ea"/>
                <a:sym typeface="+mn-lt"/>
              </a:rPr>
              <a:t>当日事，当日毕</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ea"/>
              <a:sym typeface="+mn-lt"/>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ea"/>
                <a:sym typeface="+mn-lt"/>
              </a:rPr>
              <a:t>办公材料不足</a:t>
            </a:r>
          </a:p>
        </p:txBody>
      </p:sp>
      <p:grpSp>
        <p:nvGrpSpPr>
          <p:cNvPr id="65" name="组合 64">
            <a:extLst>
              <a:ext uri="{FF2B5EF4-FFF2-40B4-BE49-F238E27FC236}">
                <a16:creationId xmlns:a16="http://schemas.microsoft.com/office/drawing/2014/main" id="{7ADE51B5-D440-44B3-BC66-846FCBA93FDD}"/>
              </a:ext>
            </a:extLst>
          </p:cNvPr>
          <p:cNvGrpSpPr/>
          <p:nvPr/>
        </p:nvGrpSpPr>
        <p:grpSpPr>
          <a:xfrm>
            <a:off x="9953336" y="4021060"/>
            <a:ext cx="805212" cy="0"/>
            <a:chOff x="5771499" y="1643605"/>
            <a:chExt cx="805212" cy="0"/>
          </a:xfrm>
        </p:grpSpPr>
        <p:cxnSp>
          <p:nvCxnSpPr>
            <p:cNvPr id="66" name="直接连接符 65">
              <a:extLst>
                <a:ext uri="{FF2B5EF4-FFF2-40B4-BE49-F238E27FC236}">
                  <a16:creationId xmlns:a16="http://schemas.microsoft.com/office/drawing/2014/main" id="{C3A9D1D8-048D-4BE8-A05C-B7D0C3F1675E}"/>
                </a:ext>
              </a:extLst>
            </p:cNvPr>
            <p:cNvCxnSpPr>
              <a:cxnSpLocks/>
            </p:cNvCxnSpPr>
            <p:nvPr/>
          </p:nvCxnSpPr>
          <p:spPr>
            <a:xfrm>
              <a:off x="5771499" y="1643605"/>
              <a:ext cx="43212"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D1AAFE28-8688-4556-998B-22DD43B5D07A}"/>
                </a:ext>
              </a:extLst>
            </p:cNvPr>
            <p:cNvCxnSpPr>
              <a:cxnSpLocks/>
            </p:cNvCxnSpPr>
            <p:nvPr/>
          </p:nvCxnSpPr>
          <p:spPr>
            <a:xfrm>
              <a:off x="5930493" y="1643605"/>
              <a:ext cx="106680"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F30A695C-A29F-4237-B0AA-D74D2D73DE0E}"/>
                </a:ext>
              </a:extLst>
            </p:cNvPr>
            <p:cNvCxnSpPr>
              <a:cxnSpLocks/>
            </p:cNvCxnSpPr>
            <p:nvPr/>
          </p:nvCxnSpPr>
          <p:spPr>
            <a:xfrm>
              <a:off x="6152955" y="1643605"/>
              <a:ext cx="423756"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
        <p:nvSpPr>
          <p:cNvPr id="87" name="椭圆 86">
            <a:extLst>
              <a:ext uri="{FF2B5EF4-FFF2-40B4-BE49-F238E27FC236}">
                <a16:creationId xmlns:a16="http://schemas.microsoft.com/office/drawing/2014/main" id="{0F626604-2307-4B3C-B130-9A381C093CFA}"/>
              </a:ext>
            </a:extLst>
          </p:cNvPr>
          <p:cNvSpPr/>
          <p:nvPr/>
        </p:nvSpPr>
        <p:spPr>
          <a:xfrm>
            <a:off x="7168509" y="2980674"/>
            <a:ext cx="696685" cy="696685"/>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a:ea typeface="微软雅黑"/>
                <a:cs typeface="+mn-cs"/>
              </a:rPr>
              <a:t>03</a:t>
            </a:r>
            <a:endPar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88" name="文本框 87" descr="章节标题4">
            <a:extLst>
              <a:ext uri="{FF2B5EF4-FFF2-40B4-BE49-F238E27FC236}">
                <a16:creationId xmlns:a16="http://schemas.microsoft.com/office/drawing/2014/main" id="{53F4CE8C-7116-4030-870B-A21D18832F99}"/>
              </a:ext>
            </a:extLst>
          </p:cNvPr>
          <p:cNvSpPr txBox="1"/>
          <p:nvPr/>
        </p:nvSpPr>
        <p:spPr>
          <a:xfrm>
            <a:off x="6493151" y="4244262"/>
            <a:ext cx="2047400"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ea"/>
                <a:sym typeface="+mn-lt"/>
              </a:rPr>
              <a:t>建议与意见</a:t>
            </a:r>
          </a:p>
        </p:txBody>
      </p:sp>
      <p:sp>
        <p:nvSpPr>
          <p:cNvPr id="89" name="文本框 88" descr="章节概要4">
            <a:extLst>
              <a:ext uri="{FF2B5EF4-FFF2-40B4-BE49-F238E27FC236}">
                <a16:creationId xmlns:a16="http://schemas.microsoft.com/office/drawing/2014/main" id="{15C9F146-5A16-473D-9CCC-6342D425F0EC}"/>
              </a:ext>
            </a:extLst>
          </p:cNvPr>
          <p:cNvSpPr txBox="1"/>
          <p:nvPr/>
        </p:nvSpPr>
        <p:spPr>
          <a:xfrm>
            <a:off x="6580235" y="4747614"/>
            <a:ext cx="2047400" cy="702949"/>
          </a:xfrm>
          <a:prstGeom prst="rect">
            <a:avLst/>
          </a:prstGeom>
          <a:noFill/>
        </p:spPr>
        <p:txBody>
          <a:bodyPr vert="horz"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cs"/>
              </a:rPr>
              <a:t>定期会议制度</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cs"/>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cs"/>
              </a:rPr>
              <a:t>各项工作落实</a:t>
            </a:r>
          </a:p>
        </p:txBody>
      </p:sp>
      <p:grpSp>
        <p:nvGrpSpPr>
          <p:cNvPr id="90" name="组合 89">
            <a:extLst>
              <a:ext uri="{FF2B5EF4-FFF2-40B4-BE49-F238E27FC236}">
                <a16:creationId xmlns:a16="http://schemas.microsoft.com/office/drawing/2014/main" id="{30DBB5A0-BFE7-4EC1-8003-21BB0B307520}"/>
              </a:ext>
            </a:extLst>
          </p:cNvPr>
          <p:cNvGrpSpPr/>
          <p:nvPr/>
        </p:nvGrpSpPr>
        <p:grpSpPr>
          <a:xfrm>
            <a:off x="7114245" y="4021060"/>
            <a:ext cx="805212" cy="0"/>
            <a:chOff x="5771499" y="1643605"/>
            <a:chExt cx="805212" cy="0"/>
          </a:xfrm>
        </p:grpSpPr>
        <p:cxnSp>
          <p:nvCxnSpPr>
            <p:cNvPr id="91" name="直接连接符 90">
              <a:extLst>
                <a:ext uri="{FF2B5EF4-FFF2-40B4-BE49-F238E27FC236}">
                  <a16:creationId xmlns:a16="http://schemas.microsoft.com/office/drawing/2014/main" id="{BD96F0C7-D61F-4C82-A1E7-153914265A28}"/>
                </a:ext>
              </a:extLst>
            </p:cNvPr>
            <p:cNvCxnSpPr>
              <a:cxnSpLocks/>
            </p:cNvCxnSpPr>
            <p:nvPr/>
          </p:nvCxnSpPr>
          <p:spPr>
            <a:xfrm>
              <a:off x="5771499" y="1643605"/>
              <a:ext cx="43212"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7AFF62EA-0B5D-454E-89BE-ACE846429423}"/>
                </a:ext>
              </a:extLst>
            </p:cNvPr>
            <p:cNvCxnSpPr>
              <a:cxnSpLocks/>
            </p:cNvCxnSpPr>
            <p:nvPr/>
          </p:nvCxnSpPr>
          <p:spPr>
            <a:xfrm>
              <a:off x="5930493" y="1643605"/>
              <a:ext cx="106680"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20305BB4-7DF6-43C2-A796-F5FE0E6EE57E}"/>
                </a:ext>
              </a:extLst>
            </p:cNvPr>
            <p:cNvCxnSpPr>
              <a:cxnSpLocks/>
            </p:cNvCxnSpPr>
            <p:nvPr/>
          </p:nvCxnSpPr>
          <p:spPr>
            <a:xfrm>
              <a:off x="6152955" y="1643605"/>
              <a:ext cx="423756"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
        <p:nvSpPr>
          <p:cNvPr id="96" name="椭圆 95">
            <a:extLst>
              <a:ext uri="{FF2B5EF4-FFF2-40B4-BE49-F238E27FC236}">
                <a16:creationId xmlns:a16="http://schemas.microsoft.com/office/drawing/2014/main" id="{202B1956-8D73-441C-92F8-6F3FCC29812A}"/>
              </a:ext>
            </a:extLst>
          </p:cNvPr>
          <p:cNvSpPr/>
          <p:nvPr/>
        </p:nvSpPr>
        <p:spPr>
          <a:xfrm>
            <a:off x="4329418" y="2980674"/>
            <a:ext cx="696685" cy="696685"/>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a:ea typeface="微软雅黑"/>
                <a:cs typeface="+mn-cs"/>
              </a:rPr>
              <a:t>02</a:t>
            </a:r>
            <a:endPar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97" name="文本框 96" descr="章节标题4">
            <a:extLst>
              <a:ext uri="{FF2B5EF4-FFF2-40B4-BE49-F238E27FC236}">
                <a16:creationId xmlns:a16="http://schemas.microsoft.com/office/drawing/2014/main" id="{2A8EDF8E-6A02-45E4-B008-F3D0DC764125}"/>
              </a:ext>
            </a:extLst>
          </p:cNvPr>
          <p:cNvSpPr txBox="1"/>
          <p:nvPr/>
        </p:nvSpPr>
        <p:spPr>
          <a:xfrm>
            <a:off x="3654060" y="4244262"/>
            <a:ext cx="2047400"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ea"/>
                <a:sym typeface="+mn-lt"/>
              </a:rPr>
              <a:t>工作进度</a:t>
            </a:r>
          </a:p>
        </p:txBody>
      </p:sp>
      <p:sp>
        <p:nvSpPr>
          <p:cNvPr id="98" name="文本框 97" descr="章节概要4">
            <a:extLst>
              <a:ext uri="{FF2B5EF4-FFF2-40B4-BE49-F238E27FC236}">
                <a16:creationId xmlns:a16="http://schemas.microsoft.com/office/drawing/2014/main" id="{EA13107D-4C4B-4F8D-807F-78656EDBDB47}"/>
              </a:ext>
            </a:extLst>
          </p:cNvPr>
          <p:cNvSpPr txBox="1"/>
          <p:nvPr/>
        </p:nvSpPr>
        <p:spPr>
          <a:xfrm>
            <a:off x="3741144" y="4747614"/>
            <a:ext cx="2047400" cy="702949"/>
          </a:xfrm>
          <a:prstGeom prst="rect">
            <a:avLst/>
          </a:prstGeom>
          <a:noFill/>
        </p:spPr>
        <p:txBody>
          <a:bodyPr vert="horz"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ea"/>
                <a:sym typeface="+mn-lt"/>
              </a:rPr>
              <a:t>上月计划安排</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ea"/>
              <a:sym typeface="+mn-lt"/>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ea"/>
                <a:sym typeface="+mn-lt"/>
              </a:rPr>
              <a:t>下月计划安排</a:t>
            </a:r>
          </a:p>
        </p:txBody>
      </p:sp>
      <p:grpSp>
        <p:nvGrpSpPr>
          <p:cNvPr id="99" name="组合 98">
            <a:extLst>
              <a:ext uri="{FF2B5EF4-FFF2-40B4-BE49-F238E27FC236}">
                <a16:creationId xmlns:a16="http://schemas.microsoft.com/office/drawing/2014/main" id="{712D4121-29C1-40E4-8729-099C024C1BD9}"/>
              </a:ext>
            </a:extLst>
          </p:cNvPr>
          <p:cNvGrpSpPr/>
          <p:nvPr/>
        </p:nvGrpSpPr>
        <p:grpSpPr>
          <a:xfrm>
            <a:off x="4275154" y="4021060"/>
            <a:ext cx="805212" cy="0"/>
            <a:chOff x="5771499" y="1643605"/>
            <a:chExt cx="805212" cy="0"/>
          </a:xfrm>
        </p:grpSpPr>
        <p:cxnSp>
          <p:nvCxnSpPr>
            <p:cNvPr id="100" name="直接连接符 99">
              <a:extLst>
                <a:ext uri="{FF2B5EF4-FFF2-40B4-BE49-F238E27FC236}">
                  <a16:creationId xmlns:a16="http://schemas.microsoft.com/office/drawing/2014/main" id="{9C845DA2-7293-4348-9FEC-AA1358342EBA}"/>
                </a:ext>
              </a:extLst>
            </p:cNvPr>
            <p:cNvCxnSpPr>
              <a:cxnSpLocks/>
            </p:cNvCxnSpPr>
            <p:nvPr/>
          </p:nvCxnSpPr>
          <p:spPr>
            <a:xfrm>
              <a:off x="5771499" y="1643605"/>
              <a:ext cx="43212"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7C8BF57E-92BC-4490-9389-C9F247D53338}"/>
                </a:ext>
              </a:extLst>
            </p:cNvPr>
            <p:cNvCxnSpPr>
              <a:cxnSpLocks/>
            </p:cNvCxnSpPr>
            <p:nvPr/>
          </p:nvCxnSpPr>
          <p:spPr>
            <a:xfrm>
              <a:off x="5930493" y="1643605"/>
              <a:ext cx="106680"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59085566-4D8C-41C2-875E-C038FFD8CD99}"/>
                </a:ext>
              </a:extLst>
            </p:cNvPr>
            <p:cNvCxnSpPr>
              <a:cxnSpLocks/>
            </p:cNvCxnSpPr>
            <p:nvPr/>
          </p:nvCxnSpPr>
          <p:spPr>
            <a:xfrm>
              <a:off x="6152955" y="1643605"/>
              <a:ext cx="423756"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
        <p:nvSpPr>
          <p:cNvPr id="105" name="椭圆 104">
            <a:extLst>
              <a:ext uri="{FF2B5EF4-FFF2-40B4-BE49-F238E27FC236}">
                <a16:creationId xmlns:a16="http://schemas.microsoft.com/office/drawing/2014/main" id="{A1447EA0-2BFF-4803-947B-3453A032FA0F}"/>
              </a:ext>
            </a:extLst>
          </p:cNvPr>
          <p:cNvSpPr/>
          <p:nvPr/>
        </p:nvSpPr>
        <p:spPr>
          <a:xfrm>
            <a:off x="1490327" y="2980674"/>
            <a:ext cx="696685" cy="696685"/>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a:ea typeface="微软雅黑 Light"/>
                <a:cs typeface="+mn-ea"/>
                <a:sym typeface="+mn-lt"/>
              </a:rPr>
              <a:t>01</a:t>
            </a:r>
            <a:endParaRPr kumimoji="0" lang="zh-CN" altLang="en-US" sz="1800" b="1" i="0" u="none" strike="noStrike" kern="1200" cap="none" spc="0" normalizeH="0" baseline="0" noProof="0" dirty="0">
              <a:ln>
                <a:noFill/>
              </a:ln>
              <a:solidFill>
                <a:prstClr val="white"/>
              </a:solidFill>
              <a:effectLst/>
              <a:uLnTx/>
              <a:uFillTx/>
              <a:latin typeface="微软雅黑"/>
              <a:ea typeface="微软雅黑 Light"/>
              <a:cs typeface="+mn-ea"/>
              <a:sym typeface="+mn-lt"/>
            </a:endParaRPr>
          </a:p>
        </p:txBody>
      </p:sp>
      <p:sp>
        <p:nvSpPr>
          <p:cNvPr id="106" name="文本框 105" descr="章节标题4">
            <a:extLst>
              <a:ext uri="{FF2B5EF4-FFF2-40B4-BE49-F238E27FC236}">
                <a16:creationId xmlns:a16="http://schemas.microsoft.com/office/drawing/2014/main" id="{27322C1F-BE5B-4E23-BA07-32590F968DE0}"/>
              </a:ext>
            </a:extLst>
          </p:cNvPr>
          <p:cNvSpPr txBox="1"/>
          <p:nvPr/>
        </p:nvSpPr>
        <p:spPr>
          <a:xfrm>
            <a:off x="814969" y="4244262"/>
            <a:ext cx="2047400"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cs"/>
              </a:rPr>
              <a:t>基本情况</a:t>
            </a:r>
          </a:p>
        </p:txBody>
      </p:sp>
      <p:sp>
        <p:nvSpPr>
          <p:cNvPr id="107" name="文本框 106" descr="章节概要4">
            <a:extLst>
              <a:ext uri="{FF2B5EF4-FFF2-40B4-BE49-F238E27FC236}">
                <a16:creationId xmlns:a16="http://schemas.microsoft.com/office/drawing/2014/main" id="{5A5C89D4-8009-4DB5-BBC4-25FC4FDB9BC8}"/>
              </a:ext>
            </a:extLst>
          </p:cNvPr>
          <p:cNvSpPr txBox="1"/>
          <p:nvPr/>
        </p:nvSpPr>
        <p:spPr>
          <a:xfrm>
            <a:off x="814969" y="4747614"/>
            <a:ext cx="2047400" cy="702949"/>
          </a:xfrm>
          <a:prstGeom prst="rect">
            <a:avLst/>
          </a:prstGeom>
          <a:noFill/>
        </p:spPr>
        <p:txBody>
          <a:bodyPr vert="horz"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ea"/>
                <a:sym typeface="+mn-lt"/>
              </a:rPr>
              <a:t>办公资料方面</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ea"/>
              <a:sym typeface="+mn-lt"/>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ea"/>
                <a:sym typeface="+mn-lt"/>
              </a:rPr>
              <a:t>整体总结</a:t>
            </a:r>
          </a:p>
        </p:txBody>
      </p:sp>
      <p:grpSp>
        <p:nvGrpSpPr>
          <p:cNvPr id="108" name="组合 107">
            <a:extLst>
              <a:ext uri="{FF2B5EF4-FFF2-40B4-BE49-F238E27FC236}">
                <a16:creationId xmlns:a16="http://schemas.microsoft.com/office/drawing/2014/main" id="{D0A3CE60-A77D-48DF-BD4C-7115684A1BF3}"/>
              </a:ext>
            </a:extLst>
          </p:cNvPr>
          <p:cNvGrpSpPr/>
          <p:nvPr/>
        </p:nvGrpSpPr>
        <p:grpSpPr>
          <a:xfrm>
            <a:off x="1436063" y="4021060"/>
            <a:ext cx="805212" cy="0"/>
            <a:chOff x="5771499" y="1643605"/>
            <a:chExt cx="805212" cy="0"/>
          </a:xfrm>
        </p:grpSpPr>
        <p:cxnSp>
          <p:nvCxnSpPr>
            <p:cNvPr id="109" name="直接连接符 108">
              <a:extLst>
                <a:ext uri="{FF2B5EF4-FFF2-40B4-BE49-F238E27FC236}">
                  <a16:creationId xmlns:a16="http://schemas.microsoft.com/office/drawing/2014/main" id="{40F068FC-B6F0-45DE-90D0-0BC101F73213}"/>
                </a:ext>
              </a:extLst>
            </p:cNvPr>
            <p:cNvCxnSpPr>
              <a:cxnSpLocks/>
            </p:cNvCxnSpPr>
            <p:nvPr/>
          </p:nvCxnSpPr>
          <p:spPr>
            <a:xfrm>
              <a:off x="5771499" y="1643605"/>
              <a:ext cx="43212"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3A88984A-E877-4285-9DD0-743BCB53DE54}"/>
                </a:ext>
              </a:extLst>
            </p:cNvPr>
            <p:cNvCxnSpPr>
              <a:cxnSpLocks/>
            </p:cNvCxnSpPr>
            <p:nvPr/>
          </p:nvCxnSpPr>
          <p:spPr>
            <a:xfrm>
              <a:off x="5930493" y="1643605"/>
              <a:ext cx="106680"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7420E8B8-844A-416F-A925-5C44909A9BA2}"/>
                </a:ext>
              </a:extLst>
            </p:cNvPr>
            <p:cNvCxnSpPr>
              <a:cxnSpLocks/>
            </p:cNvCxnSpPr>
            <p:nvPr/>
          </p:nvCxnSpPr>
          <p:spPr>
            <a:xfrm>
              <a:off x="6152955" y="1643605"/>
              <a:ext cx="423756" cy="0"/>
            </a:xfrm>
            <a:prstGeom prst="line">
              <a:avLst/>
            </a:prstGeom>
            <a:ln w="28575"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5309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A-直接连接符 13">
            <a:extLst>
              <a:ext uri="{FF2B5EF4-FFF2-40B4-BE49-F238E27FC236}">
                <a16:creationId xmlns:a16="http://schemas.microsoft.com/office/drawing/2014/main" id="{90C77249-B8BA-4140-81D7-DD0E565F1E52}"/>
              </a:ext>
            </a:extLst>
          </p:cNvPr>
          <p:cNvCxnSpPr>
            <a:cxnSpLocks/>
          </p:cNvCxnSpPr>
          <p:nvPr>
            <p:custDataLst>
              <p:tags r:id="rId1"/>
            </p:custDataLst>
          </p:nvPr>
        </p:nvCxnSpPr>
        <p:spPr>
          <a:xfrm>
            <a:off x="3886479" y="2629420"/>
            <a:ext cx="0" cy="1678443"/>
          </a:xfrm>
          <a:prstGeom prst="line">
            <a:avLst/>
          </a:prstGeom>
          <a:ln w="762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PA-文本框 5" descr="章节序号1">
            <a:extLst>
              <a:ext uri="{FF2B5EF4-FFF2-40B4-BE49-F238E27FC236}">
                <a16:creationId xmlns:a16="http://schemas.microsoft.com/office/drawing/2014/main" id="{B6C19A6E-2D3A-4574-9ABF-14A912204154}"/>
              </a:ext>
            </a:extLst>
          </p:cNvPr>
          <p:cNvSpPr txBox="1"/>
          <p:nvPr>
            <p:custDataLst>
              <p:tags r:id="rId2"/>
            </p:custDataLst>
          </p:nvPr>
        </p:nvSpPr>
        <p:spPr>
          <a:xfrm>
            <a:off x="927731" y="2105561"/>
            <a:ext cx="3018971" cy="2646878"/>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dirty="0">
                <a:ln>
                  <a:noFill/>
                </a:ln>
                <a:solidFill>
                  <a:prstClr val="white"/>
                </a:solidFill>
                <a:effectLst/>
                <a:uLnTx/>
                <a:uFillTx/>
                <a:latin typeface="Arial"/>
                <a:ea typeface="等线"/>
                <a:cs typeface="+mn-cs"/>
              </a:rPr>
              <a:t>01</a:t>
            </a:r>
            <a:endParaRPr kumimoji="0" lang="zh-CN" altLang="en-US" sz="16600" b="1" i="0" u="none" strike="noStrike" kern="1200" cap="none" spc="0" normalizeH="0" baseline="0" noProof="0" dirty="0">
              <a:ln>
                <a:noFill/>
              </a:ln>
              <a:solidFill>
                <a:prstClr val="white"/>
              </a:solidFill>
              <a:effectLst/>
              <a:uLnTx/>
              <a:uFillTx/>
              <a:latin typeface="Arial"/>
              <a:ea typeface="等线"/>
              <a:cs typeface="+mn-cs"/>
            </a:endParaRPr>
          </a:p>
        </p:txBody>
      </p:sp>
      <p:grpSp>
        <p:nvGrpSpPr>
          <p:cNvPr id="12" name="组合 11">
            <a:extLst>
              <a:ext uri="{FF2B5EF4-FFF2-40B4-BE49-F238E27FC236}">
                <a16:creationId xmlns:a16="http://schemas.microsoft.com/office/drawing/2014/main" id="{A9C71F1D-A58C-43A8-865B-1222020983C8}"/>
              </a:ext>
            </a:extLst>
          </p:cNvPr>
          <p:cNvGrpSpPr/>
          <p:nvPr/>
        </p:nvGrpSpPr>
        <p:grpSpPr>
          <a:xfrm>
            <a:off x="4531875" y="2581390"/>
            <a:ext cx="6732395" cy="1774502"/>
            <a:chOff x="4829223" y="2896719"/>
            <a:chExt cx="6732395" cy="1774502"/>
          </a:xfrm>
        </p:grpSpPr>
        <p:sp>
          <p:nvSpPr>
            <p:cNvPr id="5" name="PA-文本框 82">
              <a:extLst>
                <a:ext uri="{FF2B5EF4-FFF2-40B4-BE49-F238E27FC236}">
                  <a16:creationId xmlns:a16="http://schemas.microsoft.com/office/drawing/2014/main" id="{0032B7F7-36C0-4EEB-BD97-BF14D78CD126}"/>
                </a:ext>
              </a:extLst>
            </p:cNvPr>
            <p:cNvSpPr txBox="1"/>
            <p:nvPr>
              <p:custDataLst>
                <p:tags r:id="rId3"/>
              </p:custDataLst>
            </p:nvPr>
          </p:nvSpPr>
          <p:spPr>
            <a:xfrm>
              <a:off x="4840342" y="3629895"/>
              <a:ext cx="5915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300" normalizeH="0" baseline="0" noProof="0" dirty="0">
                  <a:ln>
                    <a:noFill/>
                  </a:ln>
                  <a:solidFill>
                    <a:prstClr val="white"/>
                  </a:solidFill>
                  <a:effectLst/>
                  <a:uLnTx/>
                  <a:uFillTx/>
                  <a:latin typeface="Arial"/>
                  <a:ea typeface="等线"/>
                  <a:cs typeface="+mn-cs"/>
                </a:rPr>
                <a:t>ZHELI XIANXIE YINGWEN</a:t>
              </a:r>
              <a:endParaRPr kumimoji="0" lang="zh-CN" altLang="en-US" sz="1600" b="0" i="0" u="none" strike="noStrike" kern="1200" cap="none" spc="300" normalizeH="0" baseline="0" noProof="0" dirty="0">
                <a:ln>
                  <a:noFill/>
                </a:ln>
                <a:solidFill>
                  <a:prstClr val="white"/>
                </a:solidFill>
                <a:effectLst/>
                <a:uLnTx/>
                <a:uFillTx/>
                <a:latin typeface="Arial"/>
                <a:ea typeface="等线"/>
                <a:cs typeface="+mn-cs"/>
              </a:endParaRPr>
            </a:p>
          </p:txBody>
        </p:sp>
        <p:sp>
          <p:nvSpPr>
            <p:cNvPr id="9" name="PA-文本框 6" descr="章节标题1">
              <a:extLst>
                <a:ext uri="{FF2B5EF4-FFF2-40B4-BE49-F238E27FC236}">
                  <a16:creationId xmlns:a16="http://schemas.microsoft.com/office/drawing/2014/main" id="{6E33A83D-D36C-4D11-8983-1556206A7F2C}"/>
                </a:ext>
              </a:extLst>
            </p:cNvPr>
            <p:cNvSpPr txBox="1"/>
            <p:nvPr>
              <p:custDataLst>
                <p:tags r:id="rId4"/>
              </p:custDataLst>
            </p:nvPr>
          </p:nvSpPr>
          <p:spPr>
            <a:xfrm>
              <a:off x="4829223" y="2896719"/>
              <a:ext cx="5341257" cy="769441"/>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450" normalizeH="0" baseline="0" noProof="0" dirty="0">
                  <a:ln>
                    <a:noFill/>
                  </a:ln>
                  <a:solidFill>
                    <a:prstClr val="white"/>
                  </a:solidFill>
                  <a:effectLst/>
                  <a:uLnTx/>
                  <a:uFillTx/>
                  <a:latin typeface="微软雅黑"/>
                  <a:ea typeface="微软雅黑"/>
                  <a:cs typeface="+mn-cs"/>
                </a:rPr>
                <a:t>基本情况</a:t>
              </a:r>
            </a:p>
          </p:txBody>
        </p:sp>
        <p:sp>
          <p:nvSpPr>
            <p:cNvPr id="11" name="文本框 10">
              <a:extLst>
                <a:ext uri="{FF2B5EF4-FFF2-40B4-BE49-F238E27FC236}">
                  <a16:creationId xmlns:a16="http://schemas.microsoft.com/office/drawing/2014/main" id="{FA11F59C-806B-4AF9-A31B-DBE65D9EEBA5}"/>
                </a:ext>
              </a:extLst>
            </p:cNvPr>
            <p:cNvSpPr txBox="1"/>
            <p:nvPr/>
          </p:nvSpPr>
          <p:spPr>
            <a:xfrm>
              <a:off x="4931010" y="3941209"/>
              <a:ext cx="6630608" cy="73001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Arial"/>
                  <a:ea typeface="微软雅黑 Light"/>
                  <a:cs typeface="+mn-cs"/>
                </a:rPr>
                <a:t>经过几个月的工作和学习，在技能和知识方面都有所提高，然而整个试验领域包含很广，自己掌握的还相对较少，还需要继续努力。</a:t>
              </a:r>
            </a:p>
          </p:txBody>
        </p:sp>
      </p:grpSp>
    </p:spTree>
    <p:extLst>
      <p:ext uri="{BB962C8B-B14F-4D97-AF65-F5344CB8AC3E}">
        <p14:creationId xmlns:p14="http://schemas.microsoft.com/office/powerpoint/2010/main" val="2682599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lstStyle/>
          <a:p>
            <a:r>
              <a:rPr lang="zh-CN" altLang="en-US" dirty="0">
                <a:sym typeface="+mn-lt"/>
              </a:rPr>
              <a:t>基本情况</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38" name="矩形: 圆角 37">
            <a:extLst>
              <a:ext uri="{FF2B5EF4-FFF2-40B4-BE49-F238E27FC236}">
                <a16:creationId xmlns:a16="http://schemas.microsoft.com/office/drawing/2014/main" id="{BB000F9A-4EE1-4657-BE58-B4CF6CAF4F93}"/>
              </a:ext>
            </a:extLst>
          </p:cNvPr>
          <p:cNvSpPr/>
          <p:nvPr/>
        </p:nvSpPr>
        <p:spPr>
          <a:xfrm>
            <a:off x="1012026" y="2562225"/>
            <a:ext cx="1559366" cy="522072"/>
          </a:xfrm>
          <a:prstGeom prst="roundRect">
            <a:avLst/>
          </a:prstGeom>
          <a:gradFill>
            <a:gsLst>
              <a:gs pos="0">
                <a:schemeClr val="accent1"/>
              </a:gs>
              <a:gs pos="100000">
                <a:schemeClr val="accent1">
                  <a:lumMod val="60000"/>
                  <a:lumOff val="40000"/>
                </a:schemeClr>
              </a:gs>
            </a:gsLst>
            <a:lin ang="2700000" scaled="0"/>
          </a:gradFill>
          <a:ln>
            <a:noFill/>
          </a:ln>
          <a:effectLst>
            <a:outerShdw blurRad="381000" sx="102000" sy="102000" algn="ctr" rotWithShape="0">
              <a:schemeClr val="tx1">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ea"/>
                <a:sym typeface="+mn-lt"/>
              </a:rPr>
              <a:t>工作细化</a:t>
            </a:r>
          </a:p>
        </p:txBody>
      </p:sp>
      <p:sp>
        <p:nvSpPr>
          <p:cNvPr id="39" name="矩形: 圆角 38">
            <a:extLst>
              <a:ext uri="{FF2B5EF4-FFF2-40B4-BE49-F238E27FC236}">
                <a16:creationId xmlns:a16="http://schemas.microsoft.com/office/drawing/2014/main" id="{3D13F8E1-9381-4E6C-97EF-6AE87D87A162}"/>
              </a:ext>
            </a:extLst>
          </p:cNvPr>
          <p:cNvSpPr/>
          <p:nvPr/>
        </p:nvSpPr>
        <p:spPr>
          <a:xfrm>
            <a:off x="590386" y="3933823"/>
            <a:ext cx="2402646" cy="1656746"/>
          </a:xfrm>
          <a:prstGeom prst="roundRect">
            <a:avLst>
              <a:gd name="adj" fmla="val 1346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40" name="leaf_70892">
            <a:extLst>
              <a:ext uri="{FF2B5EF4-FFF2-40B4-BE49-F238E27FC236}">
                <a16:creationId xmlns:a16="http://schemas.microsoft.com/office/drawing/2014/main" id="{2DD45557-4198-4F72-A491-8CBB1DDFDD5A}"/>
              </a:ext>
            </a:extLst>
          </p:cNvPr>
          <p:cNvSpPr>
            <a:spLocks noChangeAspect="1"/>
          </p:cNvSpPr>
          <p:nvPr/>
        </p:nvSpPr>
        <p:spPr bwMode="auto">
          <a:xfrm rot="7200000">
            <a:off x="588622" y="3961808"/>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41" name="弧形 40">
            <a:extLst>
              <a:ext uri="{FF2B5EF4-FFF2-40B4-BE49-F238E27FC236}">
                <a16:creationId xmlns:a16="http://schemas.microsoft.com/office/drawing/2014/main" id="{150C8C70-1944-40C8-AFE1-83AB279E5687}"/>
              </a:ext>
            </a:extLst>
          </p:cNvPr>
          <p:cNvSpPr/>
          <p:nvPr/>
        </p:nvSpPr>
        <p:spPr>
          <a:xfrm rot="5400000">
            <a:off x="1660866" y="3337577"/>
            <a:ext cx="261687" cy="261687"/>
          </a:xfrm>
          <a:prstGeom prst="arc">
            <a:avLst>
              <a:gd name="adj1" fmla="val 17738096"/>
              <a:gd name="adj2" fmla="val 3762900"/>
            </a:avLst>
          </a:prstGeom>
          <a:ln w="57150" cap="rnd">
            <a:solidFill>
              <a:schemeClr val="accent5"/>
            </a:solidFill>
            <a:round/>
          </a:ln>
          <a:effectLst>
            <a:outerShdw blurRad="3810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ea"/>
              <a:sym typeface="+mn-lt"/>
            </a:endParaRPr>
          </a:p>
        </p:txBody>
      </p:sp>
      <p:sp>
        <p:nvSpPr>
          <p:cNvPr id="43" name="矩形: 圆角 42">
            <a:extLst>
              <a:ext uri="{FF2B5EF4-FFF2-40B4-BE49-F238E27FC236}">
                <a16:creationId xmlns:a16="http://schemas.microsoft.com/office/drawing/2014/main" id="{F9EC6099-BA1B-4E21-9377-21C9C3A00C44}"/>
              </a:ext>
            </a:extLst>
          </p:cNvPr>
          <p:cNvSpPr/>
          <p:nvPr/>
        </p:nvSpPr>
        <p:spPr>
          <a:xfrm>
            <a:off x="3887578" y="2562225"/>
            <a:ext cx="1559366" cy="522072"/>
          </a:xfrm>
          <a:prstGeom prst="roundRect">
            <a:avLst/>
          </a:prstGeom>
          <a:gradFill>
            <a:gsLst>
              <a:gs pos="0">
                <a:schemeClr val="accent1"/>
              </a:gs>
              <a:gs pos="100000">
                <a:schemeClr val="accent1">
                  <a:lumMod val="60000"/>
                  <a:lumOff val="40000"/>
                </a:schemeClr>
              </a:gs>
            </a:gsLst>
            <a:lin ang="2700000" scaled="0"/>
          </a:gradFill>
          <a:ln>
            <a:noFill/>
          </a:ln>
          <a:effectLst>
            <a:outerShdw blurRad="381000" sx="102000" sy="102000" algn="ctr" rotWithShape="0">
              <a:schemeClr val="tx1">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今日事毕</a:t>
            </a:r>
          </a:p>
        </p:txBody>
      </p:sp>
      <p:sp>
        <p:nvSpPr>
          <p:cNvPr id="45" name="矩形: 圆角 44">
            <a:extLst>
              <a:ext uri="{FF2B5EF4-FFF2-40B4-BE49-F238E27FC236}">
                <a16:creationId xmlns:a16="http://schemas.microsoft.com/office/drawing/2014/main" id="{496656F7-5F09-448D-B79B-B7286CC346D0}"/>
              </a:ext>
            </a:extLst>
          </p:cNvPr>
          <p:cNvSpPr/>
          <p:nvPr/>
        </p:nvSpPr>
        <p:spPr>
          <a:xfrm>
            <a:off x="3465938" y="3933824"/>
            <a:ext cx="2402646" cy="1656747"/>
          </a:xfrm>
          <a:prstGeom prst="roundRect">
            <a:avLst>
              <a:gd name="adj" fmla="val 1346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46" name="leaf_70892">
            <a:extLst>
              <a:ext uri="{FF2B5EF4-FFF2-40B4-BE49-F238E27FC236}">
                <a16:creationId xmlns:a16="http://schemas.microsoft.com/office/drawing/2014/main" id="{4CCF1E8D-775A-4C78-ADB8-CD5E1AA088E9}"/>
              </a:ext>
            </a:extLst>
          </p:cNvPr>
          <p:cNvSpPr>
            <a:spLocks noChangeAspect="1"/>
          </p:cNvSpPr>
          <p:nvPr/>
        </p:nvSpPr>
        <p:spPr bwMode="auto">
          <a:xfrm rot="7200000">
            <a:off x="3464173" y="3961812"/>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ea"/>
              <a:sym typeface="+mn-lt"/>
            </a:endParaRPr>
          </a:p>
        </p:txBody>
      </p:sp>
      <p:sp>
        <p:nvSpPr>
          <p:cNvPr id="72" name="弧形 71">
            <a:extLst>
              <a:ext uri="{FF2B5EF4-FFF2-40B4-BE49-F238E27FC236}">
                <a16:creationId xmlns:a16="http://schemas.microsoft.com/office/drawing/2014/main" id="{81E59B3D-4A78-42EF-A19D-4E73DD34C9F6}"/>
              </a:ext>
            </a:extLst>
          </p:cNvPr>
          <p:cNvSpPr/>
          <p:nvPr/>
        </p:nvSpPr>
        <p:spPr>
          <a:xfrm rot="5400000">
            <a:off x="4536418" y="3337577"/>
            <a:ext cx="261687" cy="261687"/>
          </a:xfrm>
          <a:prstGeom prst="arc">
            <a:avLst>
              <a:gd name="adj1" fmla="val 17738096"/>
              <a:gd name="adj2" fmla="val 3762900"/>
            </a:avLst>
          </a:prstGeom>
          <a:ln w="57150" cap="rnd">
            <a:solidFill>
              <a:schemeClr val="accent5"/>
            </a:solidFill>
            <a:round/>
          </a:ln>
          <a:effectLst>
            <a:outerShdw blurRad="3810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74" name="矩形: 圆角 73">
            <a:extLst>
              <a:ext uri="{FF2B5EF4-FFF2-40B4-BE49-F238E27FC236}">
                <a16:creationId xmlns:a16="http://schemas.microsoft.com/office/drawing/2014/main" id="{A9A171A5-61D0-4D48-9F0A-55162E21B7D6}"/>
              </a:ext>
            </a:extLst>
          </p:cNvPr>
          <p:cNvSpPr/>
          <p:nvPr/>
        </p:nvSpPr>
        <p:spPr>
          <a:xfrm>
            <a:off x="6763130" y="2562225"/>
            <a:ext cx="1559366" cy="522072"/>
          </a:xfrm>
          <a:prstGeom prst="roundRect">
            <a:avLst/>
          </a:prstGeom>
          <a:gradFill>
            <a:gsLst>
              <a:gs pos="0">
                <a:schemeClr val="accent1"/>
              </a:gs>
              <a:gs pos="100000">
                <a:schemeClr val="accent1">
                  <a:lumMod val="60000"/>
                  <a:lumOff val="40000"/>
                </a:schemeClr>
              </a:gs>
            </a:gsLst>
            <a:lin ang="2700000" scaled="0"/>
          </a:gradFill>
          <a:ln>
            <a:noFill/>
          </a:ln>
          <a:effectLst>
            <a:outerShdw blurRad="381000" sx="102000" sy="102000" algn="ctr" rotWithShape="0">
              <a:schemeClr val="tx1">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全面认识</a:t>
            </a:r>
          </a:p>
        </p:txBody>
      </p:sp>
      <p:sp>
        <p:nvSpPr>
          <p:cNvPr id="76" name="矩形: 圆角 75">
            <a:extLst>
              <a:ext uri="{FF2B5EF4-FFF2-40B4-BE49-F238E27FC236}">
                <a16:creationId xmlns:a16="http://schemas.microsoft.com/office/drawing/2014/main" id="{9F66E6D7-55D1-4CEB-AB66-430FB3B0303F}"/>
              </a:ext>
            </a:extLst>
          </p:cNvPr>
          <p:cNvSpPr/>
          <p:nvPr/>
        </p:nvSpPr>
        <p:spPr>
          <a:xfrm>
            <a:off x="6341490" y="3933824"/>
            <a:ext cx="2402646" cy="1656747"/>
          </a:xfrm>
          <a:prstGeom prst="roundRect">
            <a:avLst>
              <a:gd name="adj" fmla="val 1346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ea"/>
              <a:sym typeface="+mn-lt"/>
            </a:endParaRPr>
          </a:p>
        </p:txBody>
      </p:sp>
      <p:sp>
        <p:nvSpPr>
          <p:cNvPr id="77" name="leaf_70892">
            <a:extLst>
              <a:ext uri="{FF2B5EF4-FFF2-40B4-BE49-F238E27FC236}">
                <a16:creationId xmlns:a16="http://schemas.microsoft.com/office/drawing/2014/main" id="{2E61E2D0-AE36-4E38-97BC-5209C6B1D8B2}"/>
              </a:ext>
            </a:extLst>
          </p:cNvPr>
          <p:cNvSpPr>
            <a:spLocks noChangeAspect="1"/>
          </p:cNvSpPr>
          <p:nvPr/>
        </p:nvSpPr>
        <p:spPr bwMode="auto">
          <a:xfrm rot="7200000">
            <a:off x="6339725" y="3961812"/>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78" name="弧形 77">
            <a:extLst>
              <a:ext uri="{FF2B5EF4-FFF2-40B4-BE49-F238E27FC236}">
                <a16:creationId xmlns:a16="http://schemas.microsoft.com/office/drawing/2014/main" id="{590DD78E-EEB8-44FE-86DA-5892B8B93CB1}"/>
              </a:ext>
            </a:extLst>
          </p:cNvPr>
          <p:cNvSpPr/>
          <p:nvPr/>
        </p:nvSpPr>
        <p:spPr>
          <a:xfrm rot="5400000">
            <a:off x="7411970" y="3337577"/>
            <a:ext cx="261687" cy="261687"/>
          </a:xfrm>
          <a:prstGeom prst="arc">
            <a:avLst>
              <a:gd name="adj1" fmla="val 17738096"/>
              <a:gd name="adj2" fmla="val 3762900"/>
            </a:avLst>
          </a:prstGeom>
          <a:ln w="57150" cap="rnd">
            <a:solidFill>
              <a:schemeClr val="accent5"/>
            </a:solidFill>
            <a:round/>
          </a:ln>
          <a:effectLst>
            <a:outerShdw blurRad="3810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ea"/>
              <a:sym typeface="+mn-lt"/>
            </a:endParaRPr>
          </a:p>
        </p:txBody>
      </p:sp>
      <p:sp>
        <p:nvSpPr>
          <p:cNvPr id="80" name="矩形: 圆角 79">
            <a:extLst>
              <a:ext uri="{FF2B5EF4-FFF2-40B4-BE49-F238E27FC236}">
                <a16:creationId xmlns:a16="http://schemas.microsoft.com/office/drawing/2014/main" id="{EFD6B486-0B43-4CE1-9CC4-D723939BB6CA}"/>
              </a:ext>
            </a:extLst>
          </p:cNvPr>
          <p:cNvSpPr/>
          <p:nvPr/>
        </p:nvSpPr>
        <p:spPr>
          <a:xfrm>
            <a:off x="9638683" y="2562225"/>
            <a:ext cx="1559366" cy="522072"/>
          </a:xfrm>
          <a:prstGeom prst="roundRect">
            <a:avLst/>
          </a:prstGeom>
          <a:gradFill>
            <a:gsLst>
              <a:gs pos="0">
                <a:schemeClr val="accent1"/>
              </a:gs>
              <a:gs pos="100000">
                <a:schemeClr val="accent1">
                  <a:lumMod val="60000"/>
                  <a:lumOff val="40000"/>
                </a:schemeClr>
              </a:gs>
            </a:gsLst>
            <a:lin ang="2700000" scaled="0"/>
          </a:gradFill>
          <a:ln>
            <a:noFill/>
          </a:ln>
          <a:effectLst>
            <a:outerShdw blurRad="381000" sx="102000" sy="102000" algn="ctr" rotWithShape="0">
              <a:schemeClr val="tx1">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sym typeface="+mn-lt"/>
              </a:rPr>
              <a:t>办公资料</a:t>
            </a:r>
          </a:p>
        </p:txBody>
      </p:sp>
      <p:sp>
        <p:nvSpPr>
          <p:cNvPr id="82" name="矩形: 圆角 81">
            <a:extLst>
              <a:ext uri="{FF2B5EF4-FFF2-40B4-BE49-F238E27FC236}">
                <a16:creationId xmlns:a16="http://schemas.microsoft.com/office/drawing/2014/main" id="{CB11E818-2FFC-48FC-A0DB-1AE9A66D5FC0}"/>
              </a:ext>
            </a:extLst>
          </p:cNvPr>
          <p:cNvSpPr/>
          <p:nvPr/>
        </p:nvSpPr>
        <p:spPr>
          <a:xfrm>
            <a:off x="9217043" y="3933824"/>
            <a:ext cx="2402646" cy="1656747"/>
          </a:xfrm>
          <a:prstGeom prst="roundRect">
            <a:avLst>
              <a:gd name="adj" fmla="val 1346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83" name="leaf_70892">
            <a:extLst>
              <a:ext uri="{FF2B5EF4-FFF2-40B4-BE49-F238E27FC236}">
                <a16:creationId xmlns:a16="http://schemas.microsoft.com/office/drawing/2014/main" id="{A5CF6D6B-B7DB-47BE-9287-7E13195C9D73}"/>
              </a:ext>
            </a:extLst>
          </p:cNvPr>
          <p:cNvSpPr>
            <a:spLocks noChangeAspect="1"/>
          </p:cNvSpPr>
          <p:nvPr/>
        </p:nvSpPr>
        <p:spPr bwMode="auto">
          <a:xfrm rot="7200000">
            <a:off x="9215278" y="3961809"/>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ea"/>
              <a:sym typeface="+mn-lt"/>
            </a:endParaRPr>
          </a:p>
        </p:txBody>
      </p:sp>
      <p:sp>
        <p:nvSpPr>
          <p:cNvPr id="84" name="弧形 83">
            <a:extLst>
              <a:ext uri="{FF2B5EF4-FFF2-40B4-BE49-F238E27FC236}">
                <a16:creationId xmlns:a16="http://schemas.microsoft.com/office/drawing/2014/main" id="{C9444299-D4D8-412D-922D-686E4252D9D6}"/>
              </a:ext>
            </a:extLst>
          </p:cNvPr>
          <p:cNvSpPr/>
          <p:nvPr/>
        </p:nvSpPr>
        <p:spPr>
          <a:xfrm rot="5400000">
            <a:off x="10287523" y="3337577"/>
            <a:ext cx="261687" cy="261687"/>
          </a:xfrm>
          <a:prstGeom prst="arc">
            <a:avLst>
              <a:gd name="adj1" fmla="val 17738096"/>
              <a:gd name="adj2" fmla="val 3762900"/>
            </a:avLst>
          </a:prstGeom>
          <a:ln w="57150" cap="rnd">
            <a:solidFill>
              <a:schemeClr val="accent5"/>
            </a:solidFill>
            <a:round/>
          </a:ln>
          <a:effectLst>
            <a:outerShdw blurRad="3810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ea"/>
              <a:sym typeface="+mn-lt"/>
            </a:endParaRPr>
          </a:p>
        </p:txBody>
      </p:sp>
      <p:cxnSp>
        <p:nvCxnSpPr>
          <p:cNvPr id="86" name="直接连接符 85">
            <a:extLst>
              <a:ext uri="{FF2B5EF4-FFF2-40B4-BE49-F238E27FC236}">
                <a16:creationId xmlns:a16="http://schemas.microsoft.com/office/drawing/2014/main" id="{DA1CA448-18E6-479C-A8C7-3E17B3E6C248}"/>
              </a:ext>
            </a:extLst>
          </p:cNvPr>
          <p:cNvCxnSpPr>
            <a:cxnSpLocks/>
          </p:cNvCxnSpPr>
          <p:nvPr/>
        </p:nvCxnSpPr>
        <p:spPr>
          <a:xfrm>
            <a:off x="615315" y="843915"/>
            <a:ext cx="0" cy="944245"/>
          </a:xfrm>
          <a:prstGeom prst="line">
            <a:avLst/>
          </a:prstGeom>
          <a:ln w="12700" cap="rnd">
            <a:gradFill>
              <a:gsLst>
                <a:gs pos="0">
                  <a:srgbClr val="DAA070">
                    <a:alpha val="58000"/>
                  </a:srgbClr>
                </a:gs>
                <a:gs pos="84000">
                  <a:srgbClr val="DCB58D">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87" name="文本框 86">
            <a:extLst>
              <a:ext uri="{FF2B5EF4-FFF2-40B4-BE49-F238E27FC236}">
                <a16:creationId xmlns:a16="http://schemas.microsoft.com/office/drawing/2014/main" id="{46F93F0D-1CC4-4B37-8B55-E5374161F4A8}"/>
              </a:ext>
            </a:extLst>
          </p:cNvPr>
          <p:cNvSpPr txBox="1"/>
          <p:nvPr/>
        </p:nvSpPr>
        <p:spPr>
          <a:xfrm>
            <a:off x="775967" y="4291473"/>
            <a:ext cx="2031484" cy="1095113"/>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ea"/>
                <a:sym typeface="+mn-lt"/>
              </a:rPr>
              <a:t>工作细化落实到人并把工作分配情况以书面的形式分发个人</a:t>
            </a:r>
          </a:p>
        </p:txBody>
      </p:sp>
      <p:sp>
        <p:nvSpPr>
          <p:cNvPr id="88" name="文本框 87">
            <a:extLst>
              <a:ext uri="{FF2B5EF4-FFF2-40B4-BE49-F238E27FC236}">
                <a16:creationId xmlns:a16="http://schemas.microsoft.com/office/drawing/2014/main" id="{4684D043-4700-437B-9E69-9A488E997BE4}"/>
              </a:ext>
            </a:extLst>
          </p:cNvPr>
          <p:cNvSpPr txBox="1"/>
          <p:nvPr/>
        </p:nvSpPr>
        <p:spPr>
          <a:xfrm>
            <a:off x="3651519" y="4291473"/>
            <a:ext cx="2031484" cy="1095113"/>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ea"/>
                <a:sym typeface="+mn-lt"/>
              </a:rPr>
              <a:t>大家在完成工作的时候应做到不拖拉，今天的事今天完成</a:t>
            </a:r>
          </a:p>
        </p:txBody>
      </p:sp>
      <p:sp>
        <p:nvSpPr>
          <p:cNvPr id="89" name="文本框 88">
            <a:extLst>
              <a:ext uri="{FF2B5EF4-FFF2-40B4-BE49-F238E27FC236}">
                <a16:creationId xmlns:a16="http://schemas.microsoft.com/office/drawing/2014/main" id="{4CC693B4-A57B-46A0-B403-E76EE740FEA1}"/>
              </a:ext>
            </a:extLst>
          </p:cNvPr>
          <p:cNvSpPr txBox="1"/>
          <p:nvPr/>
        </p:nvSpPr>
        <p:spPr>
          <a:xfrm>
            <a:off x="6556633" y="4291473"/>
            <a:ext cx="2031484" cy="1095113"/>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加强对实验的全面认识，规范实验操作；加强对薄弱环节实验</a:t>
            </a:r>
          </a:p>
        </p:txBody>
      </p:sp>
      <p:sp>
        <p:nvSpPr>
          <p:cNvPr id="90" name="文本框 89">
            <a:extLst>
              <a:ext uri="{FF2B5EF4-FFF2-40B4-BE49-F238E27FC236}">
                <a16:creationId xmlns:a16="http://schemas.microsoft.com/office/drawing/2014/main" id="{41494E83-27A7-4EBA-95D3-CCC764A34C9E}"/>
              </a:ext>
            </a:extLst>
          </p:cNvPr>
          <p:cNvSpPr txBox="1"/>
          <p:nvPr/>
        </p:nvSpPr>
        <p:spPr>
          <a:xfrm>
            <a:off x="9365525" y="4291473"/>
            <a:ext cx="2031484" cy="1095113"/>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ea"/>
                <a:sym typeface="+mn-lt"/>
              </a:rPr>
              <a:t>办公资料方面针对不足的改进实验数据的记录做到整洁规范，</a:t>
            </a:r>
          </a:p>
        </p:txBody>
      </p:sp>
      <p:sp>
        <p:nvSpPr>
          <p:cNvPr id="91" name="文本框 90">
            <a:extLst>
              <a:ext uri="{FF2B5EF4-FFF2-40B4-BE49-F238E27FC236}">
                <a16:creationId xmlns:a16="http://schemas.microsoft.com/office/drawing/2014/main" id="{D6BAF68B-498E-4245-81FE-546902022C8D}"/>
              </a:ext>
            </a:extLst>
          </p:cNvPr>
          <p:cNvSpPr txBox="1"/>
          <p:nvPr/>
        </p:nvSpPr>
        <p:spPr>
          <a:xfrm>
            <a:off x="2523213" y="1251703"/>
            <a:ext cx="7145575"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ea"/>
                <a:sym typeface="+mn-lt"/>
              </a:rPr>
              <a:t>在会议上对工作情况和工作内容进行汇报，提出工作建议和工作困难，并按职位由下往上依次发言，最后由主任进行总结和指出不足</a:t>
            </a:r>
          </a:p>
        </p:txBody>
      </p:sp>
      <p:grpSp>
        <p:nvGrpSpPr>
          <p:cNvPr id="92" name="组合 91">
            <a:extLst>
              <a:ext uri="{FF2B5EF4-FFF2-40B4-BE49-F238E27FC236}">
                <a16:creationId xmlns:a16="http://schemas.microsoft.com/office/drawing/2014/main" id="{AB1AEE5A-2988-4800-A6BC-009974F89CD1}"/>
              </a:ext>
            </a:extLst>
          </p:cNvPr>
          <p:cNvGrpSpPr/>
          <p:nvPr/>
        </p:nvGrpSpPr>
        <p:grpSpPr>
          <a:xfrm>
            <a:off x="1379538" y="4149725"/>
            <a:ext cx="805212" cy="0"/>
            <a:chOff x="5771499" y="1643605"/>
            <a:chExt cx="805212" cy="0"/>
          </a:xfrm>
        </p:grpSpPr>
        <p:cxnSp>
          <p:nvCxnSpPr>
            <p:cNvPr id="93" name="直接连接符 92">
              <a:extLst>
                <a:ext uri="{FF2B5EF4-FFF2-40B4-BE49-F238E27FC236}">
                  <a16:creationId xmlns:a16="http://schemas.microsoft.com/office/drawing/2014/main" id="{57E830D7-B1A0-4DF2-8A3B-DA038BFF91E7}"/>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99800DFD-4E43-4959-BCE7-675E361FB865}"/>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95B7D17F-3999-4B22-8835-6B185F1B1D0A}"/>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96" name="组合 95">
            <a:extLst>
              <a:ext uri="{FF2B5EF4-FFF2-40B4-BE49-F238E27FC236}">
                <a16:creationId xmlns:a16="http://schemas.microsoft.com/office/drawing/2014/main" id="{1B25E646-43FD-4F73-86CB-68BBF32A7344}"/>
              </a:ext>
            </a:extLst>
          </p:cNvPr>
          <p:cNvGrpSpPr/>
          <p:nvPr/>
        </p:nvGrpSpPr>
        <p:grpSpPr>
          <a:xfrm>
            <a:off x="4282726" y="4149725"/>
            <a:ext cx="805212" cy="0"/>
            <a:chOff x="5771499" y="1643605"/>
            <a:chExt cx="805212" cy="0"/>
          </a:xfrm>
        </p:grpSpPr>
        <p:cxnSp>
          <p:nvCxnSpPr>
            <p:cNvPr id="97" name="直接连接符 96">
              <a:extLst>
                <a:ext uri="{FF2B5EF4-FFF2-40B4-BE49-F238E27FC236}">
                  <a16:creationId xmlns:a16="http://schemas.microsoft.com/office/drawing/2014/main" id="{E51BF653-DFEF-482C-986A-EF8EFD3B3ECB}"/>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B1CA6609-18BA-430C-B2D5-131202E054A2}"/>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5094D484-124B-41D2-ACB0-42F48E534205}"/>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100" name="组合 99">
            <a:extLst>
              <a:ext uri="{FF2B5EF4-FFF2-40B4-BE49-F238E27FC236}">
                <a16:creationId xmlns:a16="http://schemas.microsoft.com/office/drawing/2014/main" id="{DF4B5F6B-4D3D-4C66-9E11-D22349C09C9F}"/>
              </a:ext>
            </a:extLst>
          </p:cNvPr>
          <p:cNvGrpSpPr/>
          <p:nvPr/>
        </p:nvGrpSpPr>
        <p:grpSpPr>
          <a:xfrm>
            <a:off x="7169769" y="4149725"/>
            <a:ext cx="805212" cy="0"/>
            <a:chOff x="5771499" y="1643605"/>
            <a:chExt cx="805212" cy="0"/>
          </a:xfrm>
        </p:grpSpPr>
        <p:cxnSp>
          <p:nvCxnSpPr>
            <p:cNvPr id="101" name="直接连接符 100">
              <a:extLst>
                <a:ext uri="{FF2B5EF4-FFF2-40B4-BE49-F238E27FC236}">
                  <a16:creationId xmlns:a16="http://schemas.microsoft.com/office/drawing/2014/main" id="{B2190CE8-8651-4697-B3B2-76CE296039A8}"/>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12A96389-50F8-43C2-8422-3FC078D32C73}"/>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E62E128F-08E7-41E5-96C2-E637B10F966E}"/>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109" name="组合 108">
            <a:extLst>
              <a:ext uri="{FF2B5EF4-FFF2-40B4-BE49-F238E27FC236}">
                <a16:creationId xmlns:a16="http://schemas.microsoft.com/office/drawing/2014/main" id="{F3713AA6-E970-431C-9CB0-302EEDBDADBD}"/>
              </a:ext>
            </a:extLst>
          </p:cNvPr>
          <p:cNvGrpSpPr/>
          <p:nvPr/>
        </p:nvGrpSpPr>
        <p:grpSpPr>
          <a:xfrm>
            <a:off x="10049494" y="4149725"/>
            <a:ext cx="805212" cy="0"/>
            <a:chOff x="5771499" y="1643605"/>
            <a:chExt cx="805212" cy="0"/>
          </a:xfrm>
        </p:grpSpPr>
        <p:cxnSp>
          <p:nvCxnSpPr>
            <p:cNvPr id="110" name="直接连接符 109">
              <a:extLst>
                <a:ext uri="{FF2B5EF4-FFF2-40B4-BE49-F238E27FC236}">
                  <a16:creationId xmlns:a16="http://schemas.microsoft.com/office/drawing/2014/main" id="{792CB0DB-3B08-4059-AC93-2FCD6A11DEA2}"/>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8EBA0BC1-DE45-4035-B381-4AA2E9C7A66D}"/>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12" name="直接连接符 111">
              <a:extLst>
                <a:ext uri="{FF2B5EF4-FFF2-40B4-BE49-F238E27FC236}">
                  <a16:creationId xmlns:a16="http://schemas.microsoft.com/office/drawing/2014/main" id="{77D51B9F-3504-4786-A761-D2A7E8C07ED2}"/>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2153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A-直接连接符 13">
            <a:extLst>
              <a:ext uri="{FF2B5EF4-FFF2-40B4-BE49-F238E27FC236}">
                <a16:creationId xmlns:a16="http://schemas.microsoft.com/office/drawing/2014/main" id="{90C77249-B8BA-4140-81D7-DD0E565F1E52}"/>
              </a:ext>
            </a:extLst>
          </p:cNvPr>
          <p:cNvCxnSpPr>
            <a:cxnSpLocks/>
          </p:cNvCxnSpPr>
          <p:nvPr>
            <p:custDataLst>
              <p:tags r:id="rId1"/>
            </p:custDataLst>
          </p:nvPr>
        </p:nvCxnSpPr>
        <p:spPr>
          <a:xfrm>
            <a:off x="3886479" y="2629420"/>
            <a:ext cx="0" cy="1678443"/>
          </a:xfrm>
          <a:prstGeom prst="line">
            <a:avLst/>
          </a:prstGeom>
          <a:ln w="762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PA-文本框 5" descr="章节序号1">
            <a:extLst>
              <a:ext uri="{FF2B5EF4-FFF2-40B4-BE49-F238E27FC236}">
                <a16:creationId xmlns:a16="http://schemas.microsoft.com/office/drawing/2014/main" id="{B6C19A6E-2D3A-4574-9ABF-14A912204154}"/>
              </a:ext>
            </a:extLst>
          </p:cNvPr>
          <p:cNvSpPr txBox="1"/>
          <p:nvPr>
            <p:custDataLst>
              <p:tags r:id="rId2"/>
            </p:custDataLst>
          </p:nvPr>
        </p:nvSpPr>
        <p:spPr>
          <a:xfrm>
            <a:off x="927731" y="2105561"/>
            <a:ext cx="3018971" cy="2646878"/>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dirty="0">
                <a:ln>
                  <a:noFill/>
                </a:ln>
                <a:solidFill>
                  <a:prstClr val="white"/>
                </a:solidFill>
                <a:effectLst/>
                <a:uLnTx/>
                <a:uFillTx/>
                <a:latin typeface="Arial"/>
                <a:ea typeface="等线"/>
                <a:cs typeface="+mn-cs"/>
              </a:rPr>
              <a:t>01</a:t>
            </a:r>
            <a:endParaRPr kumimoji="0" lang="zh-CN" altLang="en-US" sz="16600" b="1" i="0" u="none" strike="noStrike" kern="1200" cap="none" spc="0" normalizeH="0" baseline="0" noProof="0" dirty="0">
              <a:ln>
                <a:noFill/>
              </a:ln>
              <a:solidFill>
                <a:prstClr val="white"/>
              </a:solidFill>
              <a:effectLst/>
              <a:uLnTx/>
              <a:uFillTx/>
              <a:latin typeface="Arial"/>
              <a:ea typeface="等线"/>
              <a:cs typeface="+mn-cs"/>
            </a:endParaRPr>
          </a:p>
        </p:txBody>
      </p:sp>
      <p:grpSp>
        <p:nvGrpSpPr>
          <p:cNvPr id="12" name="组合 11">
            <a:extLst>
              <a:ext uri="{FF2B5EF4-FFF2-40B4-BE49-F238E27FC236}">
                <a16:creationId xmlns:a16="http://schemas.microsoft.com/office/drawing/2014/main" id="{A9C71F1D-A58C-43A8-865B-1222020983C8}"/>
              </a:ext>
            </a:extLst>
          </p:cNvPr>
          <p:cNvGrpSpPr/>
          <p:nvPr/>
        </p:nvGrpSpPr>
        <p:grpSpPr>
          <a:xfrm>
            <a:off x="4531875" y="2581390"/>
            <a:ext cx="6732395" cy="1774502"/>
            <a:chOff x="4829223" y="2896719"/>
            <a:chExt cx="6732395" cy="1774502"/>
          </a:xfrm>
        </p:grpSpPr>
        <p:sp>
          <p:nvSpPr>
            <p:cNvPr id="5" name="PA-文本框 82">
              <a:extLst>
                <a:ext uri="{FF2B5EF4-FFF2-40B4-BE49-F238E27FC236}">
                  <a16:creationId xmlns:a16="http://schemas.microsoft.com/office/drawing/2014/main" id="{0032B7F7-36C0-4EEB-BD97-BF14D78CD126}"/>
                </a:ext>
              </a:extLst>
            </p:cNvPr>
            <p:cNvSpPr txBox="1"/>
            <p:nvPr>
              <p:custDataLst>
                <p:tags r:id="rId3"/>
              </p:custDataLst>
            </p:nvPr>
          </p:nvSpPr>
          <p:spPr>
            <a:xfrm>
              <a:off x="4840342" y="3629895"/>
              <a:ext cx="5915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300" normalizeH="0" baseline="0" noProof="0" dirty="0">
                  <a:ln>
                    <a:noFill/>
                  </a:ln>
                  <a:solidFill>
                    <a:prstClr val="white"/>
                  </a:solidFill>
                  <a:effectLst/>
                  <a:uLnTx/>
                  <a:uFillTx/>
                  <a:latin typeface="Arial"/>
                  <a:ea typeface="等线"/>
                  <a:cs typeface="+mn-cs"/>
                </a:rPr>
                <a:t>ZHELI XIANXIE YINGWEN</a:t>
              </a:r>
              <a:endParaRPr kumimoji="0" lang="zh-CN" altLang="en-US" sz="1600" b="0" i="0" u="none" strike="noStrike" kern="1200" cap="none" spc="300" normalizeH="0" baseline="0" noProof="0" dirty="0">
                <a:ln>
                  <a:noFill/>
                </a:ln>
                <a:solidFill>
                  <a:prstClr val="white"/>
                </a:solidFill>
                <a:effectLst/>
                <a:uLnTx/>
                <a:uFillTx/>
                <a:latin typeface="Arial"/>
                <a:ea typeface="等线"/>
                <a:cs typeface="+mn-cs"/>
              </a:endParaRPr>
            </a:p>
          </p:txBody>
        </p:sp>
        <p:sp>
          <p:nvSpPr>
            <p:cNvPr id="9" name="PA-文本框 6" descr="章节标题1">
              <a:extLst>
                <a:ext uri="{FF2B5EF4-FFF2-40B4-BE49-F238E27FC236}">
                  <a16:creationId xmlns:a16="http://schemas.microsoft.com/office/drawing/2014/main" id="{6E33A83D-D36C-4D11-8983-1556206A7F2C}"/>
                </a:ext>
              </a:extLst>
            </p:cNvPr>
            <p:cNvSpPr txBox="1"/>
            <p:nvPr>
              <p:custDataLst>
                <p:tags r:id="rId4"/>
              </p:custDataLst>
            </p:nvPr>
          </p:nvSpPr>
          <p:spPr>
            <a:xfrm>
              <a:off x="4829223" y="2896719"/>
              <a:ext cx="5341257" cy="769441"/>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400" b="1" spc="450" dirty="0">
                  <a:solidFill>
                    <a:prstClr val="white"/>
                  </a:solidFill>
                  <a:latin typeface="微软雅黑"/>
                  <a:ea typeface="微软雅黑"/>
                </a:rPr>
                <a:t>基本情况</a:t>
              </a:r>
              <a:endParaRPr kumimoji="0" lang="zh-CN" altLang="en-US" sz="4400" b="1" i="0" u="none" strike="noStrike" kern="1200" cap="none" spc="450" normalizeH="0" baseline="0" noProof="0" dirty="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FA11F59C-806B-4AF9-A31B-DBE65D9EEBA5}"/>
                </a:ext>
              </a:extLst>
            </p:cNvPr>
            <p:cNvSpPr txBox="1"/>
            <p:nvPr/>
          </p:nvSpPr>
          <p:spPr>
            <a:xfrm>
              <a:off x="4931010" y="3941209"/>
              <a:ext cx="6630608" cy="73001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Arial"/>
                  <a:ea typeface="微软雅黑 Light"/>
                  <a:cs typeface="+mn-cs"/>
                </a:rPr>
                <a:t>经过几个月的工作和学习，在技能和知识方面都有所提高，然而整个试验领域包含很广，自己掌握的还相对较少，还需要继续努力。</a:t>
              </a:r>
            </a:p>
          </p:txBody>
        </p:sp>
      </p:grpSp>
    </p:spTree>
    <p:extLst>
      <p:ext uri="{BB962C8B-B14F-4D97-AF65-F5344CB8AC3E}">
        <p14:creationId xmlns:p14="http://schemas.microsoft.com/office/powerpoint/2010/main" val="349117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lstStyle/>
          <a:p>
            <a:r>
              <a:rPr lang="zh-CN" altLang="en-US" dirty="0">
                <a:sym typeface="+mn-lt"/>
              </a:rPr>
              <a:t>基本情况</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3" name="矩形: 圆角 42">
            <a:extLst>
              <a:ext uri="{FF2B5EF4-FFF2-40B4-BE49-F238E27FC236}">
                <a16:creationId xmlns:a16="http://schemas.microsoft.com/office/drawing/2014/main" id="{858485BA-4E3F-4413-A4FD-142B6DCF8266}"/>
              </a:ext>
            </a:extLst>
          </p:cNvPr>
          <p:cNvSpPr/>
          <p:nvPr/>
        </p:nvSpPr>
        <p:spPr>
          <a:xfrm>
            <a:off x="609600" y="3960993"/>
            <a:ext cx="2608162" cy="1713053"/>
          </a:xfrm>
          <a:prstGeom prst="roundRect">
            <a:avLst>
              <a:gd name="adj" fmla="val 8559"/>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ea"/>
              <a:sym typeface="+mn-lt"/>
            </a:endParaRPr>
          </a:p>
        </p:txBody>
      </p:sp>
      <p:sp>
        <p:nvSpPr>
          <p:cNvPr id="45" name="矩形: 圆角 44">
            <a:extLst>
              <a:ext uri="{FF2B5EF4-FFF2-40B4-BE49-F238E27FC236}">
                <a16:creationId xmlns:a16="http://schemas.microsoft.com/office/drawing/2014/main" id="{D04D570E-D972-48DE-94E1-039ED6203C3C}"/>
              </a:ext>
            </a:extLst>
          </p:cNvPr>
          <p:cNvSpPr/>
          <p:nvPr/>
        </p:nvSpPr>
        <p:spPr>
          <a:xfrm>
            <a:off x="1595489" y="4158767"/>
            <a:ext cx="1413588" cy="446126"/>
          </a:xfrm>
          <a:prstGeom prst="roundRect">
            <a:avLst>
              <a:gd name="adj" fmla="val 31774"/>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a:ea typeface="微软雅黑"/>
                <a:cs typeface="+mn-ea"/>
                <a:sym typeface="+mn-lt"/>
              </a:rPr>
              <a:t>第四点</a:t>
            </a:r>
          </a:p>
        </p:txBody>
      </p:sp>
      <p:sp>
        <p:nvSpPr>
          <p:cNvPr id="46" name="文本框 45">
            <a:extLst>
              <a:ext uri="{FF2B5EF4-FFF2-40B4-BE49-F238E27FC236}">
                <a16:creationId xmlns:a16="http://schemas.microsoft.com/office/drawing/2014/main" id="{A2794EF4-20A6-44D4-8014-A181C2C06AC7}"/>
              </a:ext>
            </a:extLst>
          </p:cNvPr>
          <p:cNvSpPr txBox="1"/>
          <p:nvPr/>
        </p:nvSpPr>
        <p:spPr>
          <a:xfrm>
            <a:off x="897939" y="4775483"/>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办公资料方面针对不足的改进，实验数据</a:t>
            </a:r>
          </a:p>
        </p:txBody>
      </p:sp>
      <p:sp>
        <p:nvSpPr>
          <p:cNvPr id="57" name="矩形: 圆角 56">
            <a:extLst>
              <a:ext uri="{FF2B5EF4-FFF2-40B4-BE49-F238E27FC236}">
                <a16:creationId xmlns:a16="http://schemas.microsoft.com/office/drawing/2014/main" id="{A39E9A53-867C-414F-B2D4-3F8DFB3F52DD}"/>
              </a:ext>
            </a:extLst>
          </p:cNvPr>
          <p:cNvSpPr/>
          <p:nvPr/>
        </p:nvSpPr>
        <p:spPr>
          <a:xfrm>
            <a:off x="8974238" y="3960993"/>
            <a:ext cx="2608162" cy="1713053"/>
          </a:xfrm>
          <a:prstGeom prst="roundRect">
            <a:avLst>
              <a:gd name="adj" fmla="val 8559"/>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59" name="矩形: 圆角 58">
            <a:extLst>
              <a:ext uri="{FF2B5EF4-FFF2-40B4-BE49-F238E27FC236}">
                <a16:creationId xmlns:a16="http://schemas.microsoft.com/office/drawing/2014/main" id="{F0C7999B-83DF-467C-B92E-2303F60FE99B}"/>
              </a:ext>
            </a:extLst>
          </p:cNvPr>
          <p:cNvSpPr/>
          <p:nvPr/>
        </p:nvSpPr>
        <p:spPr>
          <a:xfrm>
            <a:off x="9960127" y="4158767"/>
            <a:ext cx="1413588" cy="446126"/>
          </a:xfrm>
          <a:prstGeom prst="roundRect">
            <a:avLst>
              <a:gd name="adj" fmla="val 31774"/>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a:ea typeface="微软雅黑"/>
                <a:cs typeface="+mn-ea"/>
                <a:sym typeface="+mn-lt"/>
              </a:rPr>
              <a:t>第六点</a:t>
            </a:r>
          </a:p>
        </p:txBody>
      </p:sp>
      <p:sp>
        <p:nvSpPr>
          <p:cNvPr id="60" name="文本框 59">
            <a:extLst>
              <a:ext uri="{FF2B5EF4-FFF2-40B4-BE49-F238E27FC236}">
                <a16:creationId xmlns:a16="http://schemas.microsoft.com/office/drawing/2014/main" id="{F21342B0-43DA-481B-9016-B34D8D5BA07A}"/>
              </a:ext>
            </a:extLst>
          </p:cNvPr>
          <p:cNvSpPr txBox="1"/>
          <p:nvPr/>
        </p:nvSpPr>
        <p:spPr>
          <a:xfrm>
            <a:off x="9262577" y="4775483"/>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ea"/>
                <a:sym typeface="+mn-lt"/>
              </a:rPr>
              <a:t>深刻剖析存在的原因，确保活动取得成效</a:t>
            </a:r>
          </a:p>
        </p:txBody>
      </p:sp>
      <p:grpSp>
        <p:nvGrpSpPr>
          <p:cNvPr id="11" name="组合 10">
            <a:extLst>
              <a:ext uri="{FF2B5EF4-FFF2-40B4-BE49-F238E27FC236}">
                <a16:creationId xmlns:a16="http://schemas.microsoft.com/office/drawing/2014/main" id="{795DCAA0-B64E-4891-8075-47058D591B9D}"/>
              </a:ext>
            </a:extLst>
          </p:cNvPr>
          <p:cNvGrpSpPr/>
          <p:nvPr/>
        </p:nvGrpSpPr>
        <p:grpSpPr>
          <a:xfrm>
            <a:off x="9283125" y="4181107"/>
            <a:ext cx="406336" cy="355376"/>
            <a:chOff x="8458066" y="6401292"/>
            <a:chExt cx="406336" cy="355376"/>
          </a:xfrm>
          <a:solidFill>
            <a:schemeClr val="tx1">
              <a:lumMod val="75000"/>
              <a:lumOff val="25000"/>
            </a:schemeClr>
          </a:solidFill>
        </p:grpSpPr>
        <p:sp>
          <p:nvSpPr>
            <p:cNvPr id="12" name="Freeform 9">
              <a:extLst>
                <a:ext uri="{FF2B5EF4-FFF2-40B4-BE49-F238E27FC236}">
                  <a16:creationId xmlns:a16="http://schemas.microsoft.com/office/drawing/2014/main" id="{F460DF14-A6E3-424C-904A-F2D00B2C17F0}"/>
                </a:ext>
              </a:extLst>
            </p:cNvPr>
            <p:cNvSpPr/>
            <p:nvPr/>
          </p:nvSpPr>
          <p:spPr>
            <a:xfrm>
              <a:off x="8582783" y="6589037"/>
              <a:ext cx="158243" cy="63030"/>
            </a:xfrm>
            <a:custGeom>
              <a:avLst/>
              <a:gdLst/>
              <a:ahLst/>
              <a:cxnLst>
                <a:cxn ang="0">
                  <a:pos x="wd2" y="hd2"/>
                </a:cxn>
                <a:cxn ang="5400000">
                  <a:pos x="wd2" y="hd2"/>
                </a:cxn>
                <a:cxn ang="10800000">
                  <a:pos x="wd2" y="hd2"/>
                </a:cxn>
                <a:cxn ang="16200000">
                  <a:pos x="wd2" y="hd2"/>
                </a:cxn>
              </a:cxnLst>
              <a:rect l="0" t="0" r="r" b="b"/>
              <a:pathLst>
                <a:path w="21600" h="21600" extrusionOk="0">
                  <a:moveTo>
                    <a:pt x="4320" y="21600"/>
                  </a:moveTo>
                  <a:cubicBezTo>
                    <a:pt x="17280" y="21600"/>
                    <a:pt x="17280" y="21600"/>
                    <a:pt x="17280" y="21600"/>
                  </a:cubicBezTo>
                  <a:cubicBezTo>
                    <a:pt x="19440" y="21600"/>
                    <a:pt x="21600" y="16200"/>
                    <a:pt x="21600" y="10800"/>
                  </a:cubicBezTo>
                  <a:cubicBezTo>
                    <a:pt x="21600" y="5400"/>
                    <a:pt x="19440" y="0"/>
                    <a:pt x="17280" y="0"/>
                  </a:cubicBezTo>
                  <a:cubicBezTo>
                    <a:pt x="4320" y="0"/>
                    <a:pt x="4320" y="0"/>
                    <a:pt x="4320" y="0"/>
                  </a:cubicBezTo>
                  <a:cubicBezTo>
                    <a:pt x="2160" y="0"/>
                    <a:pt x="0" y="5400"/>
                    <a:pt x="0" y="10800"/>
                  </a:cubicBezTo>
                  <a:cubicBezTo>
                    <a:pt x="0" y="16200"/>
                    <a:pt x="2160" y="21600"/>
                    <a:pt x="4320" y="21600"/>
                  </a:cubicBezTo>
                  <a:close/>
                  <a:moveTo>
                    <a:pt x="4320" y="5400"/>
                  </a:moveTo>
                  <a:cubicBezTo>
                    <a:pt x="17280" y="5400"/>
                    <a:pt x="17280" y="5400"/>
                    <a:pt x="17280" y="5400"/>
                  </a:cubicBezTo>
                  <a:cubicBezTo>
                    <a:pt x="18576" y="5400"/>
                    <a:pt x="19440" y="7560"/>
                    <a:pt x="19440" y="10800"/>
                  </a:cubicBezTo>
                  <a:cubicBezTo>
                    <a:pt x="19440" y="14040"/>
                    <a:pt x="18576" y="16200"/>
                    <a:pt x="17280" y="16200"/>
                  </a:cubicBezTo>
                  <a:cubicBezTo>
                    <a:pt x="4320" y="16200"/>
                    <a:pt x="4320" y="16200"/>
                    <a:pt x="4320" y="16200"/>
                  </a:cubicBezTo>
                  <a:cubicBezTo>
                    <a:pt x="3024" y="16200"/>
                    <a:pt x="2160" y="14040"/>
                    <a:pt x="2160" y="10800"/>
                  </a:cubicBezTo>
                  <a:cubicBezTo>
                    <a:pt x="2160" y="7560"/>
                    <a:pt x="3024" y="5400"/>
                    <a:pt x="4320" y="54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13" name="Freeform 10">
              <a:extLst>
                <a:ext uri="{FF2B5EF4-FFF2-40B4-BE49-F238E27FC236}">
                  <a16:creationId xmlns:a16="http://schemas.microsoft.com/office/drawing/2014/main" id="{B4438194-5607-4CD7-B962-AD73839CCD12}"/>
                </a:ext>
              </a:extLst>
            </p:cNvPr>
            <p:cNvSpPr/>
            <p:nvPr/>
          </p:nvSpPr>
          <p:spPr>
            <a:xfrm>
              <a:off x="8458066" y="6401292"/>
              <a:ext cx="406336" cy="355376"/>
            </a:xfrm>
            <a:custGeom>
              <a:avLst/>
              <a:gdLst/>
              <a:ahLst/>
              <a:cxnLst>
                <a:cxn ang="0">
                  <a:pos x="wd2" y="hd2"/>
                </a:cxn>
                <a:cxn ang="5400000">
                  <a:pos x="wd2" y="hd2"/>
                </a:cxn>
                <a:cxn ang="10800000">
                  <a:pos x="wd2" y="hd2"/>
                </a:cxn>
                <a:cxn ang="16200000">
                  <a:pos x="wd2" y="hd2"/>
                </a:cxn>
              </a:cxnLst>
              <a:rect l="0" t="0" r="r" b="b"/>
              <a:pathLst>
                <a:path w="21600" h="21600" extrusionOk="0">
                  <a:moveTo>
                    <a:pt x="21600" y="8293"/>
                  </a:moveTo>
                  <a:cubicBezTo>
                    <a:pt x="21600" y="8293"/>
                    <a:pt x="21600" y="8293"/>
                    <a:pt x="21600" y="8293"/>
                  </a:cubicBezTo>
                  <a:cubicBezTo>
                    <a:pt x="18562" y="193"/>
                    <a:pt x="18562" y="193"/>
                    <a:pt x="18562" y="193"/>
                  </a:cubicBezTo>
                  <a:cubicBezTo>
                    <a:pt x="18562" y="0"/>
                    <a:pt x="18394" y="0"/>
                    <a:pt x="18225" y="0"/>
                  </a:cubicBezTo>
                  <a:cubicBezTo>
                    <a:pt x="3375" y="0"/>
                    <a:pt x="3375" y="0"/>
                    <a:pt x="3375" y="0"/>
                  </a:cubicBezTo>
                  <a:cubicBezTo>
                    <a:pt x="3206" y="0"/>
                    <a:pt x="3038" y="0"/>
                    <a:pt x="3038" y="193"/>
                  </a:cubicBezTo>
                  <a:cubicBezTo>
                    <a:pt x="0" y="8293"/>
                    <a:pt x="0" y="8293"/>
                    <a:pt x="0" y="8293"/>
                  </a:cubicBezTo>
                  <a:cubicBezTo>
                    <a:pt x="0" y="8293"/>
                    <a:pt x="0" y="8293"/>
                    <a:pt x="0" y="8293"/>
                  </a:cubicBezTo>
                  <a:cubicBezTo>
                    <a:pt x="0" y="8293"/>
                    <a:pt x="0" y="8486"/>
                    <a:pt x="0" y="8486"/>
                  </a:cubicBezTo>
                  <a:cubicBezTo>
                    <a:pt x="0" y="21214"/>
                    <a:pt x="0" y="21214"/>
                    <a:pt x="0" y="21214"/>
                  </a:cubicBezTo>
                  <a:cubicBezTo>
                    <a:pt x="0" y="21407"/>
                    <a:pt x="169" y="21600"/>
                    <a:pt x="338" y="21600"/>
                  </a:cubicBezTo>
                  <a:cubicBezTo>
                    <a:pt x="21262" y="21600"/>
                    <a:pt x="21262" y="21600"/>
                    <a:pt x="21262" y="21600"/>
                  </a:cubicBezTo>
                  <a:cubicBezTo>
                    <a:pt x="21431" y="21600"/>
                    <a:pt x="21600" y="21407"/>
                    <a:pt x="21600" y="21214"/>
                  </a:cubicBezTo>
                  <a:cubicBezTo>
                    <a:pt x="21600" y="8486"/>
                    <a:pt x="21600" y="8486"/>
                    <a:pt x="21600" y="8486"/>
                  </a:cubicBezTo>
                  <a:cubicBezTo>
                    <a:pt x="21600" y="8486"/>
                    <a:pt x="21600" y="8293"/>
                    <a:pt x="21600" y="8293"/>
                  </a:cubicBezTo>
                  <a:close/>
                  <a:moveTo>
                    <a:pt x="20756" y="20829"/>
                  </a:moveTo>
                  <a:cubicBezTo>
                    <a:pt x="844" y="20829"/>
                    <a:pt x="844" y="20829"/>
                    <a:pt x="844" y="20829"/>
                  </a:cubicBezTo>
                  <a:cubicBezTo>
                    <a:pt x="844" y="9450"/>
                    <a:pt x="844" y="9450"/>
                    <a:pt x="844" y="9450"/>
                  </a:cubicBezTo>
                  <a:cubicBezTo>
                    <a:pt x="20756" y="9450"/>
                    <a:pt x="20756" y="9450"/>
                    <a:pt x="20756" y="9450"/>
                  </a:cubicBezTo>
                  <a:lnTo>
                    <a:pt x="20756" y="20829"/>
                  </a:lnTo>
                  <a:close/>
                  <a:moveTo>
                    <a:pt x="675" y="8679"/>
                  </a:moveTo>
                  <a:cubicBezTo>
                    <a:pt x="3544" y="771"/>
                    <a:pt x="3544" y="771"/>
                    <a:pt x="3544" y="771"/>
                  </a:cubicBezTo>
                  <a:cubicBezTo>
                    <a:pt x="18056" y="771"/>
                    <a:pt x="18056" y="771"/>
                    <a:pt x="18056" y="771"/>
                  </a:cubicBezTo>
                  <a:cubicBezTo>
                    <a:pt x="20925" y="8679"/>
                    <a:pt x="20925" y="8679"/>
                    <a:pt x="20925" y="8679"/>
                  </a:cubicBezTo>
                  <a:lnTo>
                    <a:pt x="675" y="8679"/>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grpSp>
      <p:grpSp>
        <p:nvGrpSpPr>
          <p:cNvPr id="14" name="组合 13">
            <a:extLst>
              <a:ext uri="{FF2B5EF4-FFF2-40B4-BE49-F238E27FC236}">
                <a16:creationId xmlns:a16="http://schemas.microsoft.com/office/drawing/2014/main" id="{47B546FD-337D-42B1-B1E1-FD260FAB6703}"/>
              </a:ext>
            </a:extLst>
          </p:cNvPr>
          <p:cNvGrpSpPr/>
          <p:nvPr/>
        </p:nvGrpSpPr>
        <p:grpSpPr>
          <a:xfrm>
            <a:off x="881136" y="4161300"/>
            <a:ext cx="406336" cy="380856"/>
            <a:chOff x="2774741" y="6389223"/>
            <a:chExt cx="406336" cy="380856"/>
          </a:xfrm>
          <a:solidFill>
            <a:schemeClr val="tx1">
              <a:lumMod val="75000"/>
              <a:lumOff val="25000"/>
            </a:schemeClr>
          </a:solidFill>
        </p:grpSpPr>
        <p:sp>
          <p:nvSpPr>
            <p:cNvPr id="15" name="Freeform 34">
              <a:extLst>
                <a:ext uri="{FF2B5EF4-FFF2-40B4-BE49-F238E27FC236}">
                  <a16:creationId xmlns:a16="http://schemas.microsoft.com/office/drawing/2014/main" id="{71D0B02A-748C-424F-9804-CA6DD5B5B600}"/>
                </a:ext>
              </a:extLst>
            </p:cNvPr>
            <p:cNvSpPr/>
            <p:nvPr/>
          </p:nvSpPr>
          <p:spPr>
            <a:xfrm>
              <a:off x="2774741" y="6389223"/>
              <a:ext cx="406336" cy="3808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569" y="0"/>
                    <a:pt x="0" y="1260"/>
                    <a:pt x="0" y="3780"/>
                  </a:cubicBezTo>
                  <a:cubicBezTo>
                    <a:pt x="0" y="17820"/>
                    <a:pt x="0" y="17820"/>
                    <a:pt x="0" y="17820"/>
                  </a:cubicBezTo>
                  <a:cubicBezTo>
                    <a:pt x="0" y="20340"/>
                    <a:pt x="5569" y="21600"/>
                    <a:pt x="10800" y="21600"/>
                  </a:cubicBezTo>
                  <a:cubicBezTo>
                    <a:pt x="13162" y="21600"/>
                    <a:pt x="15525" y="21420"/>
                    <a:pt x="17381" y="20880"/>
                  </a:cubicBezTo>
                  <a:cubicBezTo>
                    <a:pt x="19912" y="20340"/>
                    <a:pt x="21600" y="18000"/>
                    <a:pt x="21600" y="15300"/>
                  </a:cubicBezTo>
                  <a:cubicBezTo>
                    <a:pt x="21600" y="3780"/>
                    <a:pt x="21600" y="3780"/>
                    <a:pt x="21600" y="3780"/>
                  </a:cubicBezTo>
                  <a:cubicBezTo>
                    <a:pt x="21600" y="1260"/>
                    <a:pt x="16031" y="0"/>
                    <a:pt x="10800" y="0"/>
                  </a:cubicBezTo>
                  <a:close/>
                  <a:moveTo>
                    <a:pt x="844" y="9900"/>
                  </a:moveTo>
                  <a:cubicBezTo>
                    <a:pt x="1181" y="10260"/>
                    <a:pt x="1181" y="10260"/>
                    <a:pt x="1181" y="10260"/>
                  </a:cubicBezTo>
                  <a:cubicBezTo>
                    <a:pt x="2869" y="11520"/>
                    <a:pt x="6581" y="12240"/>
                    <a:pt x="10800" y="12240"/>
                  </a:cubicBezTo>
                  <a:cubicBezTo>
                    <a:pt x="11644" y="12240"/>
                    <a:pt x="11644" y="12240"/>
                    <a:pt x="11644" y="12240"/>
                  </a:cubicBezTo>
                  <a:cubicBezTo>
                    <a:pt x="11475" y="12600"/>
                    <a:pt x="11475" y="12600"/>
                    <a:pt x="11475" y="12600"/>
                  </a:cubicBezTo>
                  <a:cubicBezTo>
                    <a:pt x="10969" y="13500"/>
                    <a:pt x="10800" y="14400"/>
                    <a:pt x="10800" y="15300"/>
                  </a:cubicBezTo>
                  <a:cubicBezTo>
                    <a:pt x="10800" y="15480"/>
                    <a:pt x="10800" y="15660"/>
                    <a:pt x="10800" y="15840"/>
                  </a:cubicBezTo>
                  <a:cubicBezTo>
                    <a:pt x="10800" y="16200"/>
                    <a:pt x="10800" y="16200"/>
                    <a:pt x="10800" y="16200"/>
                  </a:cubicBezTo>
                  <a:cubicBezTo>
                    <a:pt x="10631" y="16200"/>
                    <a:pt x="10631" y="16200"/>
                    <a:pt x="10631" y="16200"/>
                  </a:cubicBezTo>
                  <a:cubicBezTo>
                    <a:pt x="7931" y="16200"/>
                    <a:pt x="5400" y="15840"/>
                    <a:pt x="3544" y="15120"/>
                  </a:cubicBezTo>
                  <a:cubicBezTo>
                    <a:pt x="1856" y="14580"/>
                    <a:pt x="844" y="13860"/>
                    <a:pt x="844" y="13140"/>
                  </a:cubicBezTo>
                  <a:lnTo>
                    <a:pt x="844" y="9900"/>
                  </a:lnTo>
                  <a:close/>
                  <a:moveTo>
                    <a:pt x="13331" y="20700"/>
                  </a:moveTo>
                  <a:cubicBezTo>
                    <a:pt x="12487" y="20700"/>
                    <a:pt x="11644" y="20880"/>
                    <a:pt x="10800" y="20880"/>
                  </a:cubicBezTo>
                  <a:cubicBezTo>
                    <a:pt x="8100" y="20880"/>
                    <a:pt x="5400" y="20520"/>
                    <a:pt x="3544" y="19800"/>
                  </a:cubicBezTo>
                  <a:cubicBezTo>
                    <a:pt x="1856" y="19260"/>
                    <a:pt x="844" y="18540"/>
                    <a:pt x="844" y="17820"/>
                  </a:cubicBezTo>
                  <a:cubicBezTo>
                    <a:pt x="844" y="14580"/>
                    <a:pt x="844" y="14580"/>
                    <a:pt x="844" y="14580"/>
                  </a:cubicBezTo>
                  <a:cubicBezTo>
                    <a:pt x="1181" y="14940"/>
                    <a:pt x="1181" y="14940"/>
                    <a:pt x="1181" y="14940"/>
                  </a:cubicBezTo>
                  <a:cubicBezTo>
                    <a:pt x="2869" y="16200"/>
                    <a:pt x="6581" y="16920"/>
                    <a:pt x="10800" y="16920"/>
                  </a:cubicBezTo>
                  <a:cubicBezTo>
                    <a:pt x="10969" y="16920"/>
                    <a:pt x="10969" y="16920"/>
                    <a:pt x="10969" y="16920"/>
                  </a:cubicBezTo>
                  <a:cubicBezTo>
                    <a:pt x="11137" y="17100"/>
                    <a:pt x="11137" y="17100"/>
                    <a:pt x="11137" y="17100"/>
                  </a:cubicBezTo>
                  <a:cubicBezTo>
                    <a:pt x="11475" y="18360"/>
                    <a:pt x="12319" y="19440"/>
                    <a:pt x="13500" y="20160"/>
                  </a:cubicBezTo>
                  <a:cubicBezTo>
                    <a:pt x="14175" y="20700"/>
                    <a:pt x="14175" y="20700"/>
                    <a:pt x="14175" y="20700"/>
                  </a:cubicBezTo>
                  <a:lnTo>
                    <a:pt x="13331" y="20700"/>
                  </a:lnTo>
                  <a:close/>
                  <a:moveTo>
                    <a:pt x="19406" y="18720"/>
                  </a:moveTo>
                  <a:cubicBezTo>
                    <a:pt x="18562" y="19620"/>
                    <a:pt x="17381" y="20160"/>
                    <a:pt x="16200" y="20160"/>
                  </a:cubicBezTo>
                  <a:cubicBezTo>
                    <a:pt x="15019" y="20160"/>
                    <a:pt x="13837" y="19620"/>
                    <a:pt x="12994" y="18720"/>
                  </a:cubicBezTo>
                  <a:cubicBezTo>
                    <a:pt x="12150" y="17820"/>
                    <a:pt x="11644" y="16560"/>
                    <a:pt x="11644" y="15300"/>
                  </a:cubicBezTo>
                  <a:cubicBezTo>
                    <a:pt x="11644" y="13860"/>
                    <a:pt x="12150" y="12780"/>
                    <a:pt x="12994" y="11700"/>
                  </a:cubicBezTo>
                  <a:cubicBezTo>
                    <a:pt x="13837" y="10800"/>
                    <a:pt x="15019" y="10260"/>
                    <a:pt x="16200" y="10260"/>
                  </a:cubicBezTo>
                  <a:cubicBezTo>
                    <a:pt x="17381" y="10260"/>
                    <a:pt x="18562" y="10800"/>
                    <a:pt x="19406" y="11700"/>
                  </a:cubicBezTo>
                  <a:cubicBezTo>
                    <a:pt x="20419" y="12780"/>
                    <a:pt x="20756" y="13860"/>
                    <a:pt x="20756" y="15300"/>
                  </a:cubicBezTo>
                  <a:cubicBezTo>
                    <a:pt x="20756" y="16560"/>
                    <a:pt x="20419" y="17820"/>
                    <a:pt x="19406" y="18720"/>
                  </a:cubicBezTo>
                  <a:close/>
                  <a:moveTo>
                    <a:pt x="20756" y="12240"/>
                  </a:moveTo>
                  <a:cubicBezTo>
                    <a:pt x="20419" y="11700"/>
                    <a:pt x="20419" y="11700"/>
                    <a:pt x="20419" y="11700"/>
                  </a:cubicBezTo>
                  <a:cubicBezTo>
                    <a:pt x="19406" y="10260"/>
                    <a:pt x="17887" y="9540"/>
                    <a:pt x="16200" y="9540"/>
                  </a:cubicBezTo>
                  <a:cubicBezTo>
                    <a:pt x="14681" y="9540"/>
                    <a:pt x="13331" y="10260"/>
                    <a:pt x="12319" y="11340"/>
                  </a:cubicBezTo>
                  <a:cubicBezTo>
                    <a:pt x="12150" y="11520"/>
                    <a:pt x="12150" y="11520"/>
                    <a:pt x="12150" y="11520"/>
                  </a:cubicBezTo>
                  <a:cubicBezTo>
                    <a:pt x="12150" y="11520"/>
                    <a:pt x="12150" y="11520"/>
                    <a:pt x="12150" y="11520"/>
                  </a:cubicBezTo>
                  <a:cubicBezTo>
                    <a:pt x="11644" y="11520"/>
                    <a:pt x="11306" y="11520"/>
                    <a:pt x="10800" y="11520"/>
                  </a:cubicBezTo>
                  <a:cubicBezTo>
                    <a:pt x="8100" y="11520"/>
                    <a:pt x="5400" y="11160"/>
                    <a:pt x="3544" y="10440"/>
                  </a:cubicBezTo>
                  <a:cubicBezTo>
                    <a:pt x="1856" y="9900"/>
                    <a:pt x="844" y="9180"/>
                    <a:pt x="844" y="8460"/>
                  </a:cubicBezTo>
                  <a:cubicBezTo>
                    <a:pt x="844" y="5220"/>
                    <a:pt x="844" y="5220"/>
                    <a:pt x="844" y="5220"/>
                  </a:cubicBezTo>
                  <a:cubicBezTo>
                    <a:pt x="1181" y="5580"/>
                    <a:pt x="1181" y="5580"/>
                    <a:pt x="1181" y="5580"/>
                  </a:cubicBezTo>
                  <a:cubicBezTo>
                    <a:pt x="2869" y="6840"/>
                    <a:pt x="6581" y="7560"/>
                    <a:pt x="10800" y="7560"/>
                  </a:cubicBezTo>
                  <a:cubicBezTo>
                    <a:pt x="15019" y="7560"/>
                    <a:pt x="18731" y="6840"/>
                    <a:pt x="20419" y="5580"/>
                  </a:cubicBezTo>
                  <a:cubicBezTo>
                    <a:pt x="20756" y="5220"/>
                    <a:pt x="20756" y="5220"/>
                    <a:pt x="20756" y="5220"/>
                  </a:cubicBezTo>
                  <a:lnTo>
                    <a:pt x="20756" y="12240"/>
                  </a:lnTo>
                  <a:close/>
                  <a:moveTo>
                    <a:pt x="20250" y="4860"/>
                  </a:moveTo>
                  <a:cubicBezTo>
                    <a:pt x="19744" y="5220"/>
                    <a:pt x="18900" y="5580"/>
                    <a:pt x="18056" y="5760"/>
                  </a:cubicBezTo>
                  <a:cubicBezTo>
                    <a:pt x="16200" y="6480"/>
                    <a:pt x="13500" y="6840"/>
                    <a:pt x="10800" y="6840"/>
                  </a:cubicBezTo>
                  <a:cubicBezTo>
                    <a:pt x="8100" y="6840"/>
                    <a:pt x="5400" y="6480"/>
                    <a:pt x="3544" y="5760"/>
                  </a:cubicBezTo>
                  <a:cubicBezTo>
                    <a:pt x="1856" y="5220"/>
                    <a:pt x="844" y="4500"/>
                    <a:pt x="844" y="3780"/>
                  </a:cubicBezTo>
                  <a:cubicBezTo>
                    <a:pt x="844" y="3420"/>
                    <a:pt x="1013" y="3060"/>
                    <a:pt x="1350" y="2880"/>
                  </a:cubicBezTo>
                  <a:cubicBezTo>
                    <a:pt x="1856" y="2340"/>
                    <a:pt x="2700" y="2160"/>
                    <a:pt x="3544" y="1800"/>
                  </a:cubicBezTo>
                  <a:cubicBezTo>
                    <a:pt x="5400" y="1080"/>
                    <a:pt x="8100" y="720"/>
                    <a:pt x="10800" y="720"/>
                  </a:cubicBezTo>
                  <a:cubicBezTo>
                    <a:pt x="13500" y="720"/>
                    <a:pt x="16200" y="1080"/>
                    <a:pt x="18056" y="1800"/>
                  </a:cubicBezTo>
                  <a:cubicBezTo>
                    <a:pt x="19744" y="2340"/>
                    <a:pt x="20756" y="3060"/>
                    <a:pt x="20756" y="3780"/>
                  </a:cubicBezTo>
                  <a:cubicBezTo>
                    <a:pt x="20756" y="4140"/>
                    <a:pt x="20587" y="4500"/>
                    <a:pt x="20250" y="486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16" name="Freeform 35">
              <a:extLst>
                <a:ext uri="{FF2B5EF4-FFF2-40B4-BE49-F238E27FC236}">
                  <a16:creationId xmlns:a16="http://schemas.microsoft.com/office/drawing/2014/main" id="{3009D978-D286-4FCF-8659-6BC75C23EA18}"/>
                </a:ext>
              </a:extLst>
            </p:cNvPr>
            <p:cNvSpPr/>
            <p:nvPr/>
          </p:nvSpPr>
          <p:spPr>
            <a:xfrm>
              <a:off x="3038926" y="6649385"/>
              <a:ext cx="85827" cy="16093"/>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cubicBezTo>
                    <a:pt x="1600" y="0"/>
                    <a:pt x="1600" y="0"/>
                    <a:pt x="1600" y="0"/>
                  </a:cubicBezTo>
                  <a:cubicBezTo>
                    <a:pt x="800" y="0"/>
                    <a:pt x="0" y="8640"/>
                    <a:pt x="0" y="12960"/>
                  </a:cubicBezTo>
                  <a:cubicBezTo>
                    <a:pt x="0" y="17280"/>
                    <a:pt x="800" y="21600"/>
                    <a:pt x="1600" y="21600"/>
                  </a:cubicBezTo>
                  <a:cubicBezTo>
                    <a:pt x="19200" y="21600"/>
                    <a:pt x="19200" y="21600"/>
                    <a:pt x="19200" y="21600"/>
                  </a:cubicBezTo>
                  <a:cubicBezTo>
                    <a:pt x="20800" y="21600"/>
                    <a:pt x="21600" y="17280"/>
                    <a:pt x="21600" y="12960"/>
                  </a:cubicBezTo>
                  <a:cubicBezTo>
                    <a:pt x="21600" y="8640"/>
                    <a:pt x="20800" y="0"/>
                    <a:pt x="1920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grpSp>
      <p:sp>
        <p:nvSpPr>
          <p:cNvPr id="4" name="矩形: 圆角 3">
            <a:extLst>
              <a:ext uri="{FF2B5EF4-FFF2-40B4-BE49-F238E27FC236}">
                <a16:creationId xmlns:a16="http://schemas.microsoft.com/office/drawing/2014/main" id="{75529DDE-11CE-4FA6-A46C-50BE9017A95B}"/>
              </a:ext>
            </a:extLst>
          </p:cNvPr>
          <p:cNvSpPr/>
          <p:nvPr/>
        </p:nvSpPr>
        <p:spPr>
          <a:xfrm>
            <a:off x="609600" y="1507160"/>
            <a:ext cx="2608162" cy="1713053"/>
          </a:xfrm>
          <a:prstGeom prst="roundRect">
            <a:avLst>
              <a:gd name="adj" fmla="val 8559"/>
            </a:avLst>
          </a:pr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ea"/>
              <a:sym typeface="+mn-lt"/>
            </a:endParaRPr>
          </a:p>
        </p:txBody>
      </p:sp>
      <p:grpSp>
        <p:nvGrpSpPr>
          <p:cNvPr id="17" name="组合 16">
            <a:extLst>
              <a:ext uri="{FF2B5EF4-FFF2-40B4-BE49-F238E27FC236}">
                <a16:creationId xmlns:a16="http://schemas.microsoft.com/office/drawing/2014/main" id="{93EEE15E-396C-4C0D-92C6-3A7251083E79}"/>
              </a:ext>
            </a:extLst>
          </p:cNvPr>
          <p:cNvGrpSpPr/>
          <p:nvPr/>
        </p:nvGrpSpPr>
        <p:grpSpPr>
          <a:xfrm>
            <a:off x="900127" y="1724628"/>
            <a:ext cx="311121" cy="405542"/>
            <a:chOff x="8506343" y="3939937"/>
            <a:chExt cx="311121" cy="405542"/>
          </a:xfrm>
          <a:solidFill>
            <a:schemeClr val="bg1"/>
          </a:solidFill>
        </p:grpSpPr>
        <p:sp>
          <p:nvSpPr>
            <p:cNvPr id="18" name="Freeform 111">
              <a:extLst>
                <a:ext uri="{FF2B5EF4-FFF2-40B4-BE49-F238E27FC236}">
                  <a16:creationId xmlns:a16="http://schemas.microsoft.com/office/drawing/2014/main" id="{A1F54BB0-C3FC-42B1-AB7E-85547C34F746}"/>
                </a:ext>
              </a:extLst>
            </p:cNvPr>
            <p:cNvSpPr/>
            <p:nvPr/>
          </p:nvSpPr>
          <p:spPr>
            <a:xfrm>
              <a:off x="8506343" y="3939937"/>
              <a:ext cx="311121" cy="405542"/>
            </a:xfrm>
            <a:custGeom>
              <a:avLst/>
              <a:gdLst/>
              <a:ahLst/>
              <a:cxnLst>
                <a:cxn ang="0">
                  <a:pos x="wd2" y="hd2"/>
                </a:cxn>
                <a:cxn ang="5400000">
                  <a:pos x="wd2" y="hd2"/>
                </a:cxn>
                <a:cxn ang="10800000">
                  <a:pos x="wd2" y="hd2"/>
                </a:cxn>
                <a:cxn ang="16200000">
                  <a:pos x="wd2" y="hd2"/>
                </a:cxn>
              </a:cxnLst>
              <a:rect l="0" t="0" r="r" b="b"/>
              <a:pathLst>
                <a:path w="21600" h="21558" extrusionOk="0">
                  <a:moveTo>
                    <a:pt x="21600" y="8227"/>
                  </a:moveTo>
                  <a:cubicBezTo>
                    <a:pt x="21600" y="8058"/>
                    <a:pt x="21380" y="7889"/>
                    <a:pt x="21380" y="7720"/>
                  </a:cubicBezTo>
                  <a:cubicBezTo>
                    <a:pt x="19616" y="6370"/>
                    <a:pt x="19616" y="6370"/>
                    <a:pt x="19616" y="6370"/>
                  </a:cubicBezTo>
                  <a:cubicBezTo>
                    <a:pt x="20278" y="4514"/>
                    <a:pt x="20278" y="4514"/>
                    <a:pt x="20278" y="4514"/>
                  </a:cubicBezTo>
                  <a:cubicBezTo>
                    <a:pt x="20278" y="4345"/>
                    <a:pt x="20278" y="4177"/>
                    <a:pt x="20057" y="4008"/>
                  </a:cubicBezTo>
                  <a:cubicBezTo>
                    <a:pt x="20057" y="4008"/>
                    <a:pt x="19837" y="3839"/>
                    <a:pt x="19616" y="3839"/>
                  </a:cubicBezTo>
                  <a:cubicBezTo>
                    <a:pt x="17192" y="3333"/>
                    <a:pt x="17192" y="3333"/>
                    <a:pt x="17192" y="3333"/>
                  </a:cubicBezTo>
                  <a:cubicBezTo>
                    <a:pt x="16531" y="1477"/>
                    <a:pt x="16531" y="1477"/>
                    <a:pt x="16531" y="1477"/>
                  </a:cubicBezTo>
                  <a:cubicBezTo>
                    <a:pt x="16531" y="1308"/>
                    <a:pt x="16310" y="1139"/>
                    <a:pt x="16090" y="1139"/>
                  </a:cubicBezTo>
                  <a:cubicBezTo>
                    <a:pt x="16090" y="971"/>
                    <a:pt x="15869" y="971"/>
                    <a:pt x="15649" y="971"/>
                  </a:cubicBezTo>
                  <a:cubicBezTo>
                    <a:pt x="13224" y="1477"/>
                    <a:pt x="13224" y="1477"/>
                    <a:pt x="13224" y="1477"/>
                  </a:cubicBezTo>
                  <a:cubicBezTo>
                    <a:pt x="11461" y="127"/>
                    <a:pt x="11461" y="127"/>
                    <a:pt x="11461" y="127"/>
                  </a:cubicBezTo>
                  <a:cubicBezTo>
                    <a:pt x="11020" y="-42"/>
                    <a:pt x="10580" y="-42"/>
                    <a:pt x="10139" y="127"/>
                  </a:cubicBezTo>
                  <a:cubicBezTo>
                    <a:pt x="8376" y="1477"/>
                    <a:pt x="8376" y="1477"/>
                    <a:pt x="8376" y="1477"/>
                  </a:cubicBezTo>
                  <a:cubicBezTo>
                    <a:pt x="5951" y="971"/>
                    <a:pt x="5951" y="971"/>
                    <a:pt x="5951" y="971"/>
                  </a:cubicBezTo>
                  <a:cubicBezTo>
                    <a:pt x="5951" y="971"/>
                    <a:pt x="5510" y="971"/>
                    <a:pt x="5510" y="1139"/>
                  </a:cubicBezTo>
                  <a:cubicBezTo>
                    <a:pt x="5290" y="1139"/>
                    <a:pt x="5069" y="1308"/>
                    <a:pt x="5069" y="1477"/>
                  </a:cubicBezTo>
                  <a:cubicBezTo>
                    <a:pt x="4408" y="3333"/>
                    <a:pt x="4408" y="3333"/>
                    <a:pt x="4408" y="3333"/>
                  </a:cubicBezTo>
                  <a:cubicBezTo>
                    <a:pt x="1984" y="3839"/>
                    <a:pt x="1984" y="3839"/>
                    <a:pt x="1984" y="3839"/>
                  </a:cubicBezTo>
                  <a:cubicBezTo>
                    <a:pt x="1763" y="3839"/>
                    <a:pt x="1543" y="4008"/>
                    <a:pt x="1543" y="4008"/>
                  </a:cubicBezTo>
                  <a:cubicBezTo>
                    <a:pt x="1322" y="4177"/>
                    <a:pt x="1322" y="4345"/>
                    <a:pt x="1322" y="4514"/>
                  </a:cubicBezTo>
                  <a:cubicBezTo>
                    <a:pt x="1984" y="6370"/>
                    <a:pt x="1984" y="6370"/>
                    <a:pt x="1984" y="6370"/>
                  </a:cubicBezTo>
                  <a:cubicBezTo>
                    <a:pt x="220" y="7720"/>
                    <a:pt x="220" y="7720"/>
                    <a:pt x="220" y="7720"/>
                  </a:cubicBezTo>
                  <a:cubicBezTo>
                    <a:pt x="220" y="7889"/>
                    <a:pt x="0" y="8058"/>
                    <a:pt x="0" y="8227"/>
                  </a:cubicBezTo>
                  <a:cubicBezTo>
                    <a:pt x="0" y="8395"/>
                    <a:pt x="220" y="8564"/>
                    <a:pt x="220" y="8733"/>
                  </a:cubicBezTo>
                  <a:cubicBezTo>
                    <a:pt x="1984" y="10083"/>
                    <a:pt x="1984" y="10083"/>
                    <a:pt x="1984" y="10083"/>
                  </a:cubicBezTo>
                  <a:cubicBezTo>
                    <a:pt x="1322" y="11770"/>
                    <a:pt x="1322" y="11770"/>
                    <a:pt x="1322" y="11770"/>
                  </a:cubicBezTo>
                  <a:cubicBezTo>
                    <a:pt x="1322" y="11939"/>
                    <a:pt x="1322" y="12108"/>
                    <a:pt x="1543" y="12277"/>
                  </a:cubicBezTo>
                  <a:cubicBezTo>
                    <a:pt x="1543" y="12445"/>
                    <a:pt x="1763" y="12614"/>
                    <a:pt x="1984" y="12614"/>
                  </a:cubicBezTo>
                  <a:cubicBezTo>
                    <a:pt x="4408" y="13120"/>
                    <a:pt x="4408" y="13120"/>
                    <a:pt x="4408" y="13120"/>
                  </a:cubicBezTo>
                  <a:cubicBezTo>
                    <a:pt x="5069" y="14977"/>
                    <a:pt x="5069" y="14977"/>
                    <a:pt x="5069" y="14977"/>
                  </a:cubicBezTo>
                  <a:cubicBezTo>
                    <a:pt x="5069" y="15145"/>
                    <a:pt x="5290" y="15314"/>
                    <a:pt x="5510" y="15314"/>
                  </a:cubicBezTo>
                  <a:cubicBezTo>
                    <a:pt x="5510" y="15483"/>
                    <a:pt x="5731" y="15483"/>
                    <a:pt x="5951" y="15483"/>
                  </a:cubicBezTo>
                  <a:cubicBezTo>
                    <a:pt x="6612" y="15314"/>
                    <a:pt x="6612" y="15314"/>
                    <a:pt x="6612" y="15314"/>
                  </a:cubicBezTo>
                  <a:cubicBezTo>
                    <a:pt x="6612" y="20883"/>
                    <a:pt x="6612" y="20883"/>
                    <a:pt x="6612" y="20883"/>
                  </a:cubicBezTo>
                  <a:cubicBezTo>
                    <a:pt x="6612" y="21220"/>
                    <a:pt x="7053" y="21558"/>
                    <a:pt x="7494" y="21558"/>
                  </a:cubicBezTo>
                  <a:cubicBezTo>
                    <a:pt x="7714" y="21558"/>
                    <a:pt x="7935" y="21558"/>
                    <a:pt x="8155" y="21389"/>
                  </a:cubicBezTo>
                  <a:cubicBezTo>
                    <a:pt x="10800" y="19364"/>
                    <a:pt x="10800" y="19364"/>
                    <a:pt x="10800" y="19364"/>
                  </a:cubicBezTo>
                  <a:cubicBezTo>
                    <a:pt x="13445" y="21389"/>
                    <a:pt x="13445" y="21389"/>
                    <a:pt x="13445" y="21389"/>
                  </a:cubicBezTo>
                  <a:cubicBezTo>
                    <a:pt x="13665" y="21558"/>
                    <a:pt x="13886" y="21558"/>
                    <a:pt x="14106" y="21558"/>
                  </a:cubicBezTo>
                  <a:cubicBezTo>
                    <a:pt x="14547" y="21558"/>
                    <a:pt x="14988" y="21220"/>
                    <a:pt x="14988" y="20883"/>
                  </a:cubicBezTo>
                  <a:cubicBezTo>
                    <a:pt x="14988" y="15314"/>
                    <a:pt x="14988" y="15314"/>
                    <a:pt x="14988" y="15314"/>
                  </a:cubicBezTo>
                  <a:cubicBezTo>
                    <a:pt x="15649" y="15483"/>
                    <a:pt x="15649" y="15483"/>
                    <a:pt x="15649" y="15483"/>
                  </a:cubicBezTo>
                  <a:cubicBezTo>
                    <a:pt x="15869" y="15483"/>
                    <a:pt x="16090" y="15483"/>
                    <a:pt x="16090" y="15314"/>
                  </a:cubicBezTo>
                  <a:cubicBezTo>
                    <a:pt x="16310" y="15314"/>
                    <a:pt x="16531" y="15145"/>
                    <a:pt x="16531" y="14977"/>
                  </a:cubicBezTo>
                  <a:cubicBezTo>
                    <a:pt x="17192" y="13120"/>
                    <a:pt x="17192" y="13120"/>
                    <a:pt x="17192" y="13120"/>
                  </a:cubicBezTo>
                  <a:cubicBezTo>
                    <a:pt x="19616" y="12614"/>
                    <a:pt x="19616" y="12614"/>
                    <a:pt x="19616" y="12614"/>
                  </a:cubicBezTo>
                  <a:cubicBezTo>
                    <a:pt x="19837" y="12614"/>
                    <a:pt x="20057" y="12445"/>
                    <a:pt x="20057" y="12277"/>
                  </a:cubicBezTo>
                  <a:cubicBezTo>
                    <a:pt x="20278" y="12108"/>
                    <a:pt x="20278" y="11939"/>
                    <a:pt x="20278" y="11770"/>
                  </a:cubicBezTo>
                  <a:cubicBezTo>
                    <a:pt x="19616" y="10083"/>
                    <a:pt x="19616" y="10083"/>
                    <a:pt x="19616" y="10083"/>
                  </a:cubicBezTo>
                  <a:cubicBezTo>
                    <a:pt x="21380" y="8733"/>
                    <a:pt x="21380" y="8733"/>
                    <a:pt x="21380" y="8733"/>
                  </a:cubicBezTo>
                  <a:cubicBezTo>
                    <a:pt x="21380" y="8564"/>
                    <a:pt x="21600" y="8395"/>
                    <a:pt x="21600" y="8227"/>
                  </a:cubicBezTo>
                  <a:close/>
                  <a:moveTo>
                    <a:pt x="14106" y="20714"/>
                  </a:moveTo>
                  <a:cubicBezTo>
                    <a:pt x="11461" y="18858"/>
                    <a:pt x="11461" y="18858"/>
                    <a:pt x="11461" y="18858"/>
                  </a:cubicBezTo>
                  <a:cubicBezTo>
                    <a:pt x="11020" y="18520"/>
                    <a:pt x="10580" y="18520"/>
                    <a:pt x="10139" y="18858"/>
                  </a:cubicBezTo>
                  <a:cubicBezTo>
                    <a:pt x="7494" y="20714"/>
                    <a:pt x="7494" y="20714"/>
                    <a:pt x="7494" y="20714"/>
                  </a:cubicBezTo>
                  <a:cubicBezTo>
                    <a:pt x="7494" y="15145"/>
                    <a:pt x="7494" y="15145"/>
                    <a:pt x="7494" y="15145"/>
                  </a:cubicBezTo>
                  <a:cubicBezTo>
                    <a:pt x="8376" y="14977"/>
                    <a:pt x="8376" y="14977"/>
                    <a:pt x="8376" y="14977"/>
                  </a:cubicBezTo>
                  <a:cubicBezTo>
                    <a:pt x="10139" y="16327"/>
                    <a:pt x="10139" y="16327"/>
                    <a:pt x="10139" y="16327"/>
                  </a:cubicBezTo>
                  <a:cubicBezTo>
                    <a:pt x="10580" y="16495"/>
                    <a:pt x="11020" y="16495"/>
                    <a:pt x="11461" y="16327"/>
                  </a:cubicBezTo>
                  <a:cubicBezTo>
                    <a:pt x="13224" y="14977"/>
                    <a:pt x="13224" y="14977"/>
                    <a:pt x="13224" y="14977"/>
                  </a:cubicBezTo>
                  <a:cubicBezTo>
                    <a:pt x="14106" y="15145"/>
                    <a:pt x="14106" y="15145"/>
                    <a:pt x="14106" y="15145"/>
                  </a:cubicBezTo>
                  <a:lnTo>
                    <a:pt x="14106" y="20714"/>
                  </a:lnTo>
                  <a:close/>
                  <a:moveTo>
                    <a:pt x="18514" y="9745"/>
                  </a:moveTo>
                  <a:cubicBezTo>
                    <a:pt x="19396" y="11939"/>
                    <a:pt x="19396" y="11939"/>
                    <a:pt x="19396" y="11939"/>
                  </a:cubicBezTo>
                  <a:cubicBezTo>
                    <a:pt x="16531" y="12614"/>
                    <a:pt x="16531" y="12614"/>
                    <a:pt x="16531" y="12614"/>
                  </a:cubicBezTo>
                  <a:cubicBezTo>
                    <a:pt x="15649" y="14639"/>
                    <a:pt x="15649" y="14639"/>
                    <a:pt x="15649" y="14639"/>
                  </a:cubicBezTo>
                  <a:cubicBezTo>
                    <a:pt x="12784" y="14133"/>
                    <a:pt x="12784" y="14133"/>
                    <a:pt x="12784" y="14133"/>
                  </a:cubicBezTo>
                  <a:cubicBezTo>
                    <a:pt x="10800" y="15652"/>
                    <a:pt x="10800" y="15652"/>
                    <a:pt x="10800" y="15652"/>
                  </a:cubicBezTo>
                  <a:cubicBezTo>
                    <a:pt x="8596" y="14133"/>
                    <a:pt x="8596" y="14133"/>
                    <a:pt x="8596" y="14133"/>
                  </a:cubicBezTo>
                  <a:cubicBezTo>
                    <a:pt x="5951" y="14639"/>
                    <a:pt x="5951" y="14639"/>
                    <a:pt x="5951" y="14639"/>
                  </a:cubicBezTo>
                  <a:cubicBezTo>
                    <a:pt x="5069" y="12614"/>
                    <a:pt x="5069" y="12614"/>
                    <a:pt x="5069" y="12614"/>
                  </a:cubicBezTo>
                  <a:cubicBezTo>
                    <a:pt x="2204" y="11939"/>
                    <a:pt x="2204" y="11939"/>
                    <a:pt x="2204" y="11939"/>
                  </a:cubicBezTo>
                  <a:cubicBezTo>
                    <a:pt x="3086" y="9745"/>
                    <a:pt x="3086" y="9745"/>
                    <a:pt x="3086" y="9745"/>
                  </a:cubicBezTo>
                  <a:cubicBezTo>
                    <a:pt x="882" y="8227"/>
                    <a:pt x="882" y="8227"/>
                    <a:pt x="882" y="8227"/>
                  </a:cubicBezTo>
                  <a:cubicBezTo>
                    <a:pt x="3086" y="6539"/>
                    <a:pt x="3086" y="6539"/>
                    <a:pt x="3086" y="6539"/>
                  </a:cubicBezTo>
                  <a:cubicBezTo>
                    <a:pt x="2204" y="4514"/>
                    <a:pt x="2204" y="4514"/>
                    <a:pt x="2204" y="4514"/>
                  </a:cubicBezTo>
                  <a:cubicBezTo>
                    <a:pt x="5069" y="3839"/>
                    <a:pt x="5069" y="3839"/>
                    <a:pt x="5069" y="3839"/>
                  </a:cubicBezTo>
                  <a:cubicBezTo>
                    <a:pt x="5951" y="1646"/>
                    <a:pt x="5951" y="1646"/>
                    <a:pt x="5951" y="1646"/>
                  </a:cubicBezTo>
                  <a:cubicBezTo>
                    <a:pt x="8816" y="2152"/>
                    <a:pt x="8816" y="2152"/>
                    <a:pt x="8816" y="2152"/>
                  </a:cubicBezTo>
                  <a:cubicBezTo>
                    <a:pt x="10800" y="633"/>
                    <a:pt x="10800" y="633"/>
                    <a:pt x="10800" y="633"/>
                  </a:cubicBezTo>
                  <a:cubicBezTo>
                    <a:pt x="12784" y="2152"/>
                    <a:pt x="12784" y="2152"/>
                    <a:pt x="12784" y="2152"/>
                  </a:cubicBezTo>
                  <a:cubicBezTo>
                    <a:pt x="15649" y="1646"/>
                    <a:pt x="15649" y="1646"/>
                    <a:pt x="15649" y="1646"/>
                  </a:cubicBezTo>
                  <a:cubicBezTo>
                    <a:pt x="16531" y="3839"/>
                    <a:pt x="16531" y="3839"/>
                    <a:pt x="16531" y="3839"/>
                  </a:cubicBezTo>
                  <a:cubicBezTo>
                    <a:pt x="19396" y="4514"/>
                    <a:pt x="19396" y="4514"/>
                    <a:pt x="19396" y="4514"/>
                  </a:cubicBezTo>
                  <a:cubicBezTo>
                    <a:pt x="18514" y="6539"/>
                    <a:pt x="18514" y="6539"/>
                    <a:pt x="18514" y="6539"/>
                  </a:cubicBezTo>
                  <a:cubicBezTo>
                    <a:pt x="20718" y="8227"/>
                    <a:pt x="20718" y="8227"/>
                    <a:pt x="20718" y="8227"/>
                  </a:cubicBezTo>
                  <a:lnTo>
                    <a:pt x="18514" y="9745"/>
                  </a:lnTo>
                  <a:close/>
                </a:path>
              </a:pathLst>
            </a:custGeom>
            <a:grpFill/>
            <a:ln w="12700" cap="flat">
              <a:solidFill>
                <a:schemeClr val="bg1"/>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ea"/>
                <a:sym typeface="+mn-lt"/>
              </a:endParaRPr>
            </a:p>
          </p:txBody>
        </p:sp>
        <p:sp>
          <p:nvSpPr>
            <p:cNvPr id="19" name="Freeform 112">
              <a:extLst>
                <a:ext uri="{FF2B5EF4-FFF2-40B4-BE49-F238E27FC236}">
                  <a16:creationId xmlns:a16="http://schemas.microsoft.com/office/drawing/2014/main" id="{3BA3E4FC-DE38-48B6-82FA-1C1C7E032645}"/>
                </a:ext>
              </a:extLst>
            </p:cNvPr>
            <p:cNvSpPr/>
            <p:nvPr/>
          </p:nvSpPr>
          <p:spPr>
            <a:xfrm>
              <a:off x="8594852" y="4027651"/>
              <a:ext cx="132764" cy="1327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143" y="0"/>
                    <a:pt x="0" y="4629"/>
                    <a:pt x="0" y="10800"/>
                  </a:cubicBezTo>
                  <a:cubicBezTo>
                    <a:pt x="0" y="16457"/>
                    <a:pt x="5143" y="21600"/>
                    <a:pt x="10800" y="21600"/>
                  </a:cubicBezTo>
                  <a:cubicBezTo>
                    <a:pt x="16457" y="21600"/>
                    <a:pt x="21600" y="16457"/>
                    <a:pt x="21600" y="10800"/>
                  </a:cubicBezTo>
                  <a:cubicBezTo>
                    <a:pt x="21600" y="4629"/>
                    <a:pt x="16457" y="0"/>
                    <a:pt x="10800" y="0"/>
                  </a:cubicBezTo>
                  <a:close/>
                  <a:moveTo>
                    <a:pt x="10800" y="19029"/>
                  </a:moveTo>
                  <a:cubicBezTo>
                    <a:pt x="6171" y="19029"/>
                    <a:pt x="2571" y="15429"/>
                    <a:pt x="2571" y="10800"/>
                  </a:cubicBezTo>
                  <a:cubicBezTo>
                    <a:pt x="2571" y="6171"/>
                    <a:pt x="6171" y="2571"/>
                    <a:pt x="10800" y="2571"/>
                  </a:cubicBezTo>
                  <a:cubicBezTo>
                    <a:pt x="15429" y="2571"/>
                    <a:pt x="19029" y="6171"/>
                    <a:pt x="19029" y="10800"/>
                  </a:cubicBezTo>
                  <a:cubicBezTo>
                    <a:pt x="19029" y="15429"/>
                    <a:pt x="15429" y="19029"/>
                    <a:pt x="10800" y="19029"/>
                  </a:cubicBezTo>
                  <a:close/>
                </a:path>
              </a:pathLst>
            </a:custGeom>
            <a:grpFill/>
            <a:ln w="12700" cap="flat">
              <a:solidFill>
                <a:schemeClr val="bg1"/>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ea"/>
                <a:sym typeface="+mn-lt"/>
              </a:endParaRPr>
            </a:p>
          </p:txBody>
        </p:sp>
      </p:grpSp>
      <p:sp>
        <p:nvSpPr>
          <p:cNvPr id="24" name="矩形: 圆角 23">
            <a:extLst>
              <a:ext uri="{FF2B5EF4-FFF2-40B4-BE49-F238E27FC236}">
                <a16:creationId xmlns:a16="http://schemas.microsoft.com/office/drawing/2014/main" id="{E7C661C8-A146-4BFE-9D4E-72AD8F3D8B6F}"/>
              </a:ext>
            </a:extLst>
          </p:cNvPr>
          <p:cNvSpPr/>
          <p:nvPr/>
        </p:nvSpPr>
        <p:spPr>
          <a:xfrm>
            <a:off x="1595489" y="1704934"/>
            <a:ext cx="1413588" cy="446126"/>
          </a:xfrm>
          <a:prstGeom prst="roundRect">
            <a:avLst>
              <a:gd name="adj" fmla="val 317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accent1"/>
                </a:solidFill>
                <a:effectLst/>
                <a:uLnTx/>
                <a:uFillTx/>
                <a:latin typeface="微软雅黑"/>
                <a:ea typeface="微软雅黑"/>
                <a:cs typeface="+mn-cs"/>
              </a:rPr>
              <a:t>第一点</a:t>
            </a:r>
          </a:p>
        </p:txBody>
      </p:sp>
      <p:sp>
        <p:nvSpPr>
          <p:cNvPr id="25" name="文本框 24">
            <a:extLst>
              <a:ext uri="{FF2B5EF4-FFF2-40B4-BE49-F238E27FC236}">
                <a16:creationId xmlns:a16="http://schemas.microsoft.com/office/drawing/2014/main" id="{F61E8E5F-B42C-4505-906B-4D4C68DF7C8D}"/>
              </a:ext>
            </a:extLst>
          </p:cNvPr>
          <p:cNvSpPr txBox="1"/>
          <p:nvPr/>
        </p:nvSpPr>
        <p:spPr>
          <a:xfrm>
            <a:off x="897939" y="2321650"/>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微软雅黑 Light"/>
                <a:ea typeface="微软雅黑 Light"/>
                <a:cs typeface="+mn-cs"/>
              </a:rPr>
              <a:t>建立领导机构，成立领导小组，上传下达</a:t>
            </a:r>
          </a:p>
        </p:txBody>
      </p:sp>
      <p:sp>
        <p:nvSpPr>
          <p:cNvPr id="35" name="矩形: 圆角 34">
            <a:extLst>
              <a:ext uri="{FF2B5EF4-FFF2-40B4-BE49-F238E27FC236}">
                <a16:creationId xmlns:a16="http://schemas.microsoft.com/office/drawing/2014/main" id="{4D1A8F62-1F53-4B97-9B50-935A1D70A59D}"/>
              </a:ext>
            </a:extLst>
          </p:cNvPr>
          <p:cNvSpPr/>
          <p:nvPr/>
        </p:nvSpPr>
        <p:spPr>
          <a:xfrm>
            <a:off x="8974238" y="1507160"/>
            <a:ext cx="2608162" cy="1713053"/>
          </a:xfrm>
          <a:prstGeom prst="roundRect">
            <a:avLst>
              <a:gd name="adj" fmla="val 8559"/>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ea"/>
              <a:sym typeface="+mn-lt"/>
            </a:endParaRPr>
          </a:p>
        </p:txBody>
      </p:sp>
      <p:sp>
        <p:nvSpPr>
          <p:cNvPr id="37" name="矩形: 圆角 36">
            <a:extLst>
              <a:ext uri="{FF2B5EF4-FFF2-40B4-BE49-F238E27FC236}">
                <a16:creationId xmlns:a16="http://schemas.microsoft.com/office/drawing/2014/main" id="{EF21C17B-505A-4B17-BD5F-C94485324998}"/>
              </a:ext>
            </a:extLst>
          </p:cNvPr>
          <p:cNvSpPr/>
          <p:nvPr/>
        </p:nvSpPr>
        <p:spPr>
          <a:xfrm>
            <a:off x="9960127" y="1704934"/>
            <a:ext cx="1413588" cy="446126"/>
          </a:xfrm>
          <a:prstGeom prst="roundRect">
            <a:avLst>
              <a:gd name="adj" fmla="val 31774"/>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a:ea typeface="微软雅黑"/>
                <a:cs typeface="+mn-ea"/>
                <a:sym typeface="+mn-lt"/>
              </a:rPr>
              <a:t>第三点</a:t>
            </a:r>
          </a:p>
        </p:txBody>
      </p:sp>
      <p:sp>
        <p:nvSpPr>
          <p:cNvPr id="38" name="文本框 37">
            <a:extLst>
              <a:ext uri="{FF2B5EF4-FFF2-40B4-BE49-F238E27FC236}">
                <a16:creationId xmlns:a16="http://schemas.microsoft.com/office/drawing/2014/main" id="{810BF1BD-F4F6-4C41-A221-5F07EDC46FF7}"/>
              </a:ext>
            </a:extLst>
          </p:cNvPr>
          <p:cNvSpPr txBox="1"/>
          <p:nvPr/>
        </p:nvSpPr>
        <p:spPr>
          <a:xfrm>
            <a:off x="9262577" y="2321650"/>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工作细化到个人，争取每个人都清楚职责</a:t>
            </a:r>
          </a:p>
        </p:txBody>
      </p:sp>
      <p:grpSp>
        <p:nvGrpSpPr>
          <p:cNvPr id="20" name="组合 19">
            <a:extLst>
              <a:ext uri="{FF2B5EF4-FFF2-40B4-BE49-F238E27FC236}">
                <a16:creationId xmlns:a16="http://schemas.microsoft.com/office/drawing/2014/main" id="{95195977-6C7A-4EE8-8687-15C98A720BB3}"/>
              </a:ext>
            </a:extLst>
          </p:cNvPr>
          <p:cNvGrpSpPr/>
          <p:nvPr/>
        </p:nvGrpSpPr>
        <p:grpSpPr>
          <a:xfrm>
            <a:off x="9298806" y="1730755"/>
            <a:ext cx="406336" cy="406336"/>
            <a:chOff x="9270736" y="1501133"/>
            <a:chExt cx="406336" cy="406336"/>
          </a:xfrm>
          <a:solidFill>
            <a:schemeClr val="tx1">
              <a:lumMod val="75000"/>
              <a:lumOff val="25000"/>
            </a:schemeClr>
          </a:solidFill>
        </p:grpSpPr>
        <p:sp>
          <p:nvSpPr>
            <p:cNvPr id="21" name="Freeform 217">
              <a:extLst>
                <a:ext uri="{FF2B5EF4-FFF2-40B4-BE49-F238E27FC236}">
                  <a16:creationId xmlns:a16="http://schemas.microsoft.com/office/drawing/2014/main" id="{EB545D30-7693-4537-A364-D50756420EC6}"/>
                </a:ext>
              </a:extLst>
            </p:cNvPr>
            <p:cNvSpPr/>
            <p:nvPr/>
          </p:nvSpPr>
          <p:spPr>
            <a:xfrm>
              <a:off x="9270736" y="1501133"/>
              <a:ext cx="406336" cy="406336"/>
            </a:xfrm>
            <a:custGeom>
              <a:avLst/>
              <a:gdLst/>
              <a:ahLst/>
              <a:cxnLst>
                <a:cxn ang="0">
                  <a:pos x="wd2" y="hd2"/>
                </a:cxn>
                <a:cxn ang="5400000">
                  <a:pos x="wd2" y="hd2"/>
                </a:cxn>
                <a:cxn ang="10800000">
                  <a:pos x="wd2" y="hd2"/>
                </a:cxn>
                <a:cxn ang="16200000">
                  <a:pos x="wd2" y="hd2"/>
                </a:cxn>
              </a:cxnLst>
              <a:rect l="0" t="0" r="r" b="b"/>
              <a:pathLst>
                <a:path w="21600" h="21600" extrusionOk="0">
                  <a:moveTo>
                    <a:pt x="20587" y="1856"/>
                  </a:moveTo>
                  <a:cubicBezTo>
                    <a:pt x="17212" y="1856"/>
                    <a:pt x="17212" y="1856"/>
                    <a:pt x="17212" y="1856"/>
                  </a:cubicBezTo>
                  <a:cubicBezTo>
                    <a:pt x="17212" y="506"/>
                    <a:pt x="17212" y="506"/>
                    <a:pt x="17212" y="506"/>
                  </a:cubicBezTo>
                  <a:cubicBezTo>
                    <a:pt x="17212" y="338"/>
                    <a:pt x="17044" y="169"/>
                    <a:pt x="16875" y="169"/>
                  </a:cubicBezTo>
                  <a:cubicBezTo>
                    <a:pt x="16706" y="169"/>
                    <a:pt x="16537" y="338"/>
                    <a:pt x="16537" y="506"/>
                  </a:cubicBezTo>
                  <a:cubicBezTo>
                    <a:pt x="16537" y="1856"/>
                    <a:pt x="16537" y="1856"/>
                    <a:pt x="16537" y="1856"/>
                  </a:cubicBezTo>
                  <a:cubicBezTo>
                    <a:pt x="11137" y="1856"/>
                    <a:pt x="11137" y="1856"/>
                    <a:pt x="11137" y="1856"/>
                  </a:cubicBezTo>
                  <a:cubicBezTo>
                    <a:pt x="11137" y="506"/>
                    <a:pt x="11137" y="506"/>
                    <a:pt x="11137" y="506"/>
                  </a:cubicBezTo>
                  <a:cubicBezTo>
                    <a:pt x="11137" y="338"/>
                    <a:pt x="10969" y="169"/>
                    <a:pt x="10800" y="169"/>
                  </a:cubicBezTo>
                  <a:cubicBezTo>
                    <a:pt x="10631" y="169"/>
                    <a:pt x="10462" y="338"/>
                    <a:pt x="10462" y="506"/>
                  </a:cubicBezTo>
                  <a:cubicBezTo>
                    <a:pt x="10462" y="1856"/>
                    <a:pt x="10462" y="1856"/>
                    <a:pt x="10462" y="1856"/>
                  </a:cubicBezTo>
                  <a:cubicBezTo>
                    <a:pt x="5063" y="1856"/>
                    <a:pt x="5063" y="1856"/>
                    <a:pt x="5063" y="1856"/>
                  </a:cubicBezTo>
                  <a:cubicBezTo>
                    <a:pt x="5063" y="338"/>
                    <a:pt x="5063" y="338"/>
                    <a:pt x="5063" y="338"/>
                  </a:cubicBezTo>
                  <a:cubicBezTo>
                    <a:pt x="5063" y="169"/>
                    <a:pt x="4894" y="0"/>
                    <a:pt x="4725" y="0"/>
                  </a:cubicBezTo>
                  <a:cubicBezTo>
                    <a:pt x="4556" y="0"/>
                    <a:pt x="4388" y="169"/>
                    <a:pt x="4388" y="338"/>
                  </a:cubicBezTo>
                  <a:cubicBezTo>
                    <a:pt x="4388" y="1856"/>
                    <a:pt x="4388" y="1856"/>
                    <a:pt x="4388" y="1856"/>
                  </a:cubicBezTo>
                  <a:cubicBezTo>
                    <a:pt x="1013" y="1856"/>
                    <a:pt x="1013" y="1856"/>
                    <a:pt x="1013" y="1856"/>
                  </a:cubicBezTo>
                  <a:cubicBezTo>
                    <a:pt x="506" y="1856"/>
                    <a:pt x="0" y="2363"/>
                    <a:pt x="0" y="2869"/>
                  </a:cubicBezTo>
                  <a:cubicBezTo>
                    <a:pt x="0" y="20587"/>
                    <a:pt x="0" y="20587"/>
                    <a:pt x="0" y="20587"/>
                  </a:cubicBezTo>
                  <a:cubicBezTo>
                    <a:pt x="0" y="21094"/>
                    <a:pt x="506" y="21600"/>
                    <a:pt x="1013" y="21600"/>
                  </a:cubicBezTo>
                  <a:cubicBezTo>
                    <a:pt x="20587" y="21600"/>
                    <a:pt x="20587" y="21600"/>
                    <a:pt x="20587" y="21600"/>
                  </a:cubicBezTo>
                  <a:cubicBezTo>
                    <a:pt x="21094" y="21600"/>
                    <a:pt x="21600" y="21094"/>
                    <a:pt x="21600" y="20587"/>
                  </a:cubicBezTo>
                  <a:cubicBezTo>
                    <a:pt x="21600" y="2869"/>
                    <a:pt x="21600" y="2869"/>
                    <a:pt x="21600" y="2869"/>
                  </a:cubicBezTo>
                  <a:cubicBezTo>
                    <a:pt x="21600" y="2363"/>
                    <a:pt x="21094" y="1856"/>
                    <a:pt x="20587" y="1856"/>
                  </a:cubicBezTo>
                  <a:close/>
                  <a:moveTo>
                    <a:pt x="20756" y="20756"/>
                  </a:moveTo>
                  <a:cubicBezTo>
                    <a:pt x="844" y="20756"/>
                    <a:pt x="844" y="20756"/>
                    <a:pt x="844" y="20756"/>
                  </a:cubicBezTo>
                  <a:cubicBezTo>
                    <a:pt x="844" y="7088"/>
                    <a:pt x="844" y="7088"/>
                    <a:pt x="844" y="7088"/>
                  </a:cubicBezTo>
                  <a:cubicBezTo>
                    <a:pt x="20756" y="7088"/>
                    <a:pt x="20756" y="7088"/>
                    <a:pt x="20756" y="7088"/>
                  </a:cubicBezTo>
                  <a:lnTo>
                    <a:pt x="20756" y="20756"/>
                  </a:lnTo>
                  <a:close/>
                  <a:moveTo>
                    <a:pt x="20756" y="6244"/>
                  </a:moveTo>
                  <a:cubicBezTo>
                    <a:pt x="844" y="6244"/>
                    <a:pt x="844" y="6244"/>
                    <a:pt x="844" y="6244"/>
                  </a:cubicBezTo>
                  <a:cubicBezTo>
                    <a:pt x="844" y="2700"/>
                    <a:pt x="844" y="2700"/>
                    <a:pt x="844" y="2700"/>
                  </a:cubicBezTo>
                  <a:cubicBezTo>
                    <a:pt x="4388" y="2700"/>
                    <a:pt x="4388" y="2700"/>
                    <a:pt x="4388" y="2700"/>
                  </a:cubicBezTo>
                  <a:cubicBezTo>
                    <a:pt x="4388" y="3881"/>
                    <a:pt x="4388" y="3881"/>
                    <a:pt x="4388" y="3881"/>
                  </a:cubicBezTo>
                  <a:cubicBezTo>
                    <a:pt x="4388" y="4219"/>
                    <a:pt x="4556" y="4388"/>
                    <a:pt x="4725" y="4388"/>
                  </a:cubicBezTo>
                  <a:cubicBezTo>
                    <a:pt x="4894" y="4388"/>
                    <a:pt x="5063" y="4219"/>
                    <a:pt x="5063" y="3881"/>
                  </a:cubicBezTo>
                  <a:cubicBezTo>
                    <a:pt x="5063" y="2700"/>
                    <a:pt x="5063" y="2700"/>
                    <a:pt x="5063" y="2700"/>
                  </a:cubicBezTo>
                  <a:cubicBezTo>
                    <a:pt x="10462" y="2700"/>
                    <a:pt x="10462" y="2700"/>
                    <a:pt x="10462" y="2700"/>
                  </a:cubicBezTo>
                  <a:cubicBezTo>
                    <a:pt x="10462" y="4219"/>
                    <a:pt x="10462" y="4219"/>
                    <a:pt x="10462" y="4219"/>
                  </a:cubicBezTo>
                  <a:cubicBezTo>
                    <a:pt x="10462" y="4388"/>
                    <a:pt x="10631" y="4556"/>
                    <a:pt x="10800" y="4556"/>
                  </a:cubicBezTo>
                  <a:cubicBezTo>
                    <a:pt x="10969" y="4556"/>
                    <a:pt x="11137" y="4388"/>
                    <a:pt x="11137" y="4219"/>
                  </a:cubicBezTo>
                  <a:cubicBezTo>
                    <a:pt x="11137" y="2700"/>
                    <a:pt x="11137" y="2700"/>
                    <a:pt x="11137" y="2700"/>
                  </a:cubicBezTo>
                  <a:cubicBezTo>
                    <a:pt x="16537" y="2700"/>
                    <a:pt x="16537" y="2700"/>
                    <a:pt x="16537" y="2700"/>
                  </a:cubicBezTo>
                  <a:cubicBezTo>
                    <a:pt x="16537" y="4219"/>
                    <a:pt x="16537" y="4219"/>
                    <a:pt x="16537" y="4219"/>
                  </a:cubicBezTo>
                  <a:cubicBezTo>
                    <a:pt x="16537" y="4388"/>
                    <a:pt x="16706" y="4556"/>
                    <a:pt x="16875" y="4556"/>
                  </a:cubicBezTo>
                  <a:cubicBezTo>
                    <a:pt x="17044" y="4556"/>
                    <a:pt x="17212" y="4388"/>
                    <a:pt x="17212" y="4219"/>
                  </a:cubicBezTo>
                  <a:cubicBezTo>
                    <a:pt x="17212" y="2700"/>
                    <a:pt x="17212" y="2700"/>
                    <a:pt x="17212" y="2700"/>
                  </a:cubicBezTo>
                  <a:cubicBezTo>
                    <a:pt x="20756" y="2700"/>
                    <a:pt x="20756" y="2700"/>
                    <a:pt x="20756" y="2700"/>
                  </a:cubicBezTo>
                  <a:lnTo>
                    <a:pt x="20756" y="6244"/>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22" name="Freeform 218">
              <a:extLst>
                <a:ext uri="{FF2B5EF4-FFF2-40B4-BE49-F238E27FC236}">
                  <a16:creationId xmlns:a16="http://schemas.microsoft.com/office/drawing/2014/main" id="{F2861D69-D06D-43C5-9C4B-A7CFAB5D9A04}"/>
                </a:ext>
              </a:extLst>
            </p:cNvPr>
            <p:cNvSpPr/>
            <p:nvPr/>
          </p:nvSpPr>
          <p:spPr>
            <a:xfrm>
              <a:off x="9391430" y="1679491"/>
              <a:ext cx="60347" cy="155561"/>
            </a:xfrm>
            <a:custGeom>
              <a:avLst/>
              <a:gdLst/>
              <a:ahLst/>
              <a:cxnLst>
                <a:cxn ang="0">
                  <a:pos x="wd2" y="hd2"/>
                </a:cxn>
                <a:cxn ang="5400000">
                  <a:pos x="wd2" y="hd2"/>
                </a:cxn>
                <a:cxn ang="10800000">
                  <a:pos x="wd2" y="hd2"/>
                </a:cxn>
                <a:cxn ang="16200000">
                  <a:pos x="wd2" y="hd2"/>
                </a:cxn>
              </a:cxnLst>
              <a:rect l="0" t="0" r="r" b="b"/>
              <a:pathLst>
                <a:path w="21600" h="21600" extrusionOk="0">
                  <a:moveTo>
                    <a:pt x="2274" y="21600"/>
                  </a:moveTo>
                  <a:cubicBezTo>
                    <a:pt x="19326" y="21600"/>
                    <a:pt x="19326" y="21600"/>
                    <a:pt x="19326" y="21600"/>
                  </a:cubicBezTo>
                  <a:cubicBezTo>
                    <a:pt x="20463" y="21600"/>
                    <a:pt x="21600" y="21159"/>
                    <a:pt x="21600" y="20278"/>
                  </a:cubicBezTo>
                  <a:cubicBezTo>
                    <a:pt x="21600" y="19837"/>
                    <a:pt x="20463" y="19396"/>
                    <a:pt x="19326" y="19396"/>
                  </a:cubicBezTo>
                  <a:cubicBezTo>
                    <a:pt x="13642" y="19396"/>
                    <a:pt x="13642" y="19396"/>
                    <a:pt x="13642" y="19396"/>
                  </a:cubicBezTo>
                  <a:cubicBezTo>
                    <a:pt x="13642" y="882"/>
                    <a:pt x="13642" y="882"/>
                    <a:pt x="13642" y="882"/>
                  </a:cubicBezTo>
                  <a:cubicBezTo>
                    <a:pt x="13642" y="441"/>
                    <a:pt x="12505" y="0"/>
                    <a:pt x="10232" y="0"/>
                  </a:cubicBezTo>
                  <a:cubicBezTo>
                    <a:pt x="10232" y="0"/>
                    <a:pt x="9095" y="0"/>
                    <a:pt x="9095" y="0"/>
                  </a:cubicBezTo>
                  <a:cubicBezTo>
                    <a:pt x="2274" y="2645"/>
                    <a:pt x="2274" y="2645"/>
                    <a:pt x="2274" y="2645"/>
                  </a:cubicBezTo>
                  <a:cubicBezTo>
                    <a:pt x="2274" y="2645"/>
                    <a:pt x="2274" y="3527"/>
                    <a:pt x="2274" y="3967"/>
                  </a:cubicBezTo>
                  <a:cubicBezTo>
                    <a:pt x="3411" y="3967"/>
                    <a:pt x="4547" y="4408"/>
                    <a:pt x="5684" y="3967"/>
                  </a:cubicBezTo>
                  <a:cubicBezTo>
                    <a:pt x="7958" y="3527"/>
                    <a:pt x="7958" y="3527"/>
                    <a:pt x="7958" y="3527"/>
                  </a:cubicBezTo>
                  <a:cubicBezTo>
                    <a:pt x="7958" y="19396"/>
                    <a:pt x="7958" y="19396"/>
                    <a:pt x="7958" y="19396"/>
                  </a:cubicBezTo>
                  <a:cubicBezTo>
                    <a:pt x="2274" y="19396"/>
                    <a:pt x="2274" y="19396"/>
                    <a:pt x="2274" y="19396"/>
                  </a:cubicBezTo>
                  <a:cubicBezTo>
                    <a:pt x="1137" y="19396"/>
                    <a:pt x="0" y="19837"/>
                    <a:pt x="0" y="20278"/>
                  </a:cubicBezTo>
                  <a:cubicBezTo>
                    <a:pt x="0" y="21159"/>
                    <a:pt x="1137" y="21600"/>
                    <a:pt x="2274"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23" name="Freeform 219">
              <a:extLst>
                <a:ext uri="{FF2B5EF4-FFF2-40B4-BE49-F238E27FC236}">
                  <a16:creationId xmlns:a16="http://schemas.microsoft.com/office/drawing/2014/main" id="{BB4B65EC-0679-4B6E-988A-28B5B80A7357}"/>
                </a:ext>
              </a:extLst>
            </p:cNvPr>
            <p:cNvSpPr/>
            <p:nvPr/>
          </p:nvSpPr>
          <p:spPr>
            <a:xfrm>
              <a:off x="9496030" y="1679491"/>
              <a:ext cx="60347" cy="155561"/>
            </a:xfrm>
            <a:custGeom>
              <a:avLst/>
              <a:gdLst/>
              <a:ahLst/>
              <a:cxnLst>
                <a:cxn ang="0">
                  <a:pos x="wd2" y="hd2"/>
                </a:cxn>
                <a:cxn ang="5400000">
                  <a:pos x="wd2" y="hd2"/>
                </a:cxn>
                <a:cxn ang="10800000">
                  <a:pos x="wd2" y="hd2"/>
                </a:cxn>
                <a:cxn ang="16200000">
                  <a:pos x="wd2" y="hd2"/>
                </a:cxn>
              </a:cxnLst>
              <a:rect l="0" t="0" r="r" b="b"/>
              <a:pathLst>
                <a:path w="21600" h="21600" extrusionOk="0">
                  <a:moveTo>
                    <a:pt x="2274" y="21600"/>
                  </a:moveTo>
                  <a:cubicBezTo>
                    <a:pt x="19326" y="21600"/>
                    <a:pt x="19326" y="21600"/>
                    <a:pt x="19326" y="21600"/>
                  </a:cubicBezTo>
                  <a:cubicBezTo>
                    <a:pt x="20463" y="21600"/>
                    <a:pt x="21600" y="21159"/>
                    <a:pt x="21600" y="20278"/>
                  </a:cubicBezTo>
                  <a:cubicBezTo>
                    <a:pt x="21600" y="19837"/>
                    <a:pt x="20463" y="19396"/>
                    <a:pt x="19326" y="19396"/>
                  </a:cubicBezTo>
                  <a:cubicBezTo>
                    <a:pt x="13642" y="19396"/>
                    <a:pt x="13642" y="19396"/>
                    <a:pt x="13642" y="19396"/>
                  </a:cubicBezTo>
                  <a:cubicBezTo>
                    <a:pt x="13642" y="882"/>
                    <a:pt x="13642" y="882"/>
                    <a:pt x="13642" y="882"/>
                  </a:cubicBezTo>
                  <a:cubicBezTo>
                    <a:pt x="13642" y="441"/>
                    <a:pt x="12505" y="0"/>
                    <a:pt x="11368" y="0"/>
                  </a:cubicBezTo>
                  <a:cubicBezTo>
                    <a:pt x="10232" y="0"/>
                    <a:pt x="10232" y="0"/>
                    <a:pt x="9095" y="0"/>
                  </a:cubicBezTo>
                  <a:cubicBezTo>
                    <a:pt x="3411" y="2645"/>
                    <a:pt x="3411" y="2645"/>
                    <a:pt x="3411" y="2645"/>
                  </a:cubicBezTo>
                  <a:cubicBezTo>
                    <a:pt x="2274" y="2645"/>
                    <a:pt x="2274" y="3527"/>
                    <a:pt x="3411" y="3967"/>
                  </a:cubicBezTo>
                  <a:cubicBezTo>
                    <a:pt x="3411" y="3967"/>
                    <a:pt x="5684" y="4408"/>
                    <a:pt x="5684" y="3967"/>
                  </a:cubicBezTo>
                  <a:cubicBezTo>
                    <a:pt x="7958" y="3527"/>
                    <a:pt x="7958" y="3527"/>
                    <a:pt x="7958" y="3527"/>
                  </a:cubicBezTo>
                  <a:cubicBezTo>
                    <a:pt x="7958" y="19396"/>
                    <a:pt x="7958" y="19396"/>
                    <a:pt x="7958" y="19396"/>
                  </a:cubicBezTo>
                  <a:cubicBezTo>
                    <a:pt x="2274" y="19396"/>
                    <a:pt x="2274" y="19396"/>
                    <a:pt x="2274" y="19396"/>
                  </a:cubicBezTo>
                  <a:cubicBezTo>
                    <a:pt x="1137" y="19396"/>
                    <a:pt x="0" y="19837"/>
                    <a:pt x="0" y="20278"/>
                  </a:cubicBezTo>
                  <a:cubicBezTo>
                    <a:pt x="0" y="21159"/>
                    <a:pt x="1137" y="21600"/>
                    <a:pt x="2274"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grpSp>
      <p:grpSp>
        <p:nvGrpSpPr>
          <p:cNvPr id="42" name="组合 41">
            <a:extLst>
              <a:ext uri="{FF2B5EF4-FFF2-40B4-BE49-F238E27FC236}">
                <a16:creationId xmlns:a16="http://schemas.microsoft.com/office/drawing/2014/main" id="{F07F1280-AE1F-4D61-95E2-A6178615919F}"/>
              </a:ext>
            </a:extLst>
          </p:cNvPr>
          <p:cNvGrpSpPr/>
          <p:nvPr/>
        </p:nvGrpSpPr>
        <p:grpSpPr>
          <a:xfrm>
            <a:off x="1595489" y="3089142"/>
            <a:ext cx="805212" cy="0"/>
            <a:chOff x="5771499" y="1643605"/>
            <a:chExt cx="805212" cy="0"/>
          </a:xfrm>
        </p:grpSpPr>
        <p:cxnSp>
          <p:nvCxnSpPr>
            <p:cNvPr id="44" name="直接连接符 43">
              <a:extLst>
                <a:ext uri="{FF2B5EF4-FFF2-40B4-BE49-F238E27FC236}">
                  <a16:creationId xmlns:a16="http://schemas.microsoft.com/office/drawing/2014/main" id="{571CB711-CCE3-4B2F-AA49-800783632B42}"/>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58ABB66F-BA1A-4CFB-B8F7-9F5F4FB43438}"/>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71E4468D-E5FF-42B3-8F38-866414F6C573}"/>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56" name="组合 55">
            <a:extLst>
              <a:ext uri="{FF2B5EF4-FFF2-40B4-BE49-F238E27FC236}">
                <a16:creationId xmlns:a16="http://schemas.microsoft.com/office/drawing/2014/main" id="{C8EB537B-E997-40EC-9DD5-4A3D4EB21CB5}"/>
              </a:ext>
            </a:extLst>
          </p:cNvPr>
          <p:cNvGrpSpPr/>
          <p:nvPr/>
        </p:nvGrpSpPr>
        <p:grpSpPr>
          <a:xfrm>
            <a:off x="9960127" y="3089142"/>
            <a:ext cx="805212" cy="0"/>
            <a:chOff x="5771499" y="1643605"/>
            <a:chExt cx="805212" cy="0"/>
          </a:xfrm>
        </p:grpSpPr>
        <p:cxnSp>
          <p:nvCxnSpPr>
            <p:cNvPr id="58" name="直接连接符 57">
              <a:extLst>
                <a:ext uri="{FF2B5EF4-FFF2-40B4-BE49-F238E27FC236}">
                  <a16:creationId xmlns:a16="http://schemas.microsoft.com/office/drawing/2014/main" id="{1925987B-9A14-4655-BACA-5A7059B2E620}"/>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35B73038-9C04-4B16-916B-DD2FE6A9CB59}"/>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BAAF0A5F-380B-495D-842B-AA146A288563}"/>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70" name="组合 69">
            <a:extLst>
              <a:ext uri="{FF2B5EF4-FFF2-40B4-BE49-F238E27FC236}">
                <a16:creationId xmlns:a16="http://schemas.microsoft.com/office/drawing/2014/main" id="{549B3A52-BDF5-42F2-A8BD-1B47D2D4606D}"/>
              </a:ext>
            </a:extLst>
          </p:cNvPr>
          <p:cNvGrpSpPr/>
          <p:nvPr/>
        </p:nvGrpSpPr>
        <p:grpSpPr>
          <a:xfrm>
            <a:off x="9960127" y="5530891"/>
            <a:ext cx="805212" cy="0"/>
            <a:chOff x="5771499" y="1643605"/>
            <a:chExt cx="805212" cy="0"/>
          </a:xfrm>
        </p:grpSpPr>
        <p:cxnSp>
          <p:nvCxnSpPr>
            <p:cNvPr id="71" name="直接连接符 70">
              <a:extLst>
                <a:ext uri="{FF2B5EF4-FFF2-40B4-BE49-F238E27FC236}">
                  <a16:creationId xmlns:a16="http://schemas.microsoft.com/office/drawing/2014/main" id="{8A8B2226-530D-4425-B6F5-72A342FFD7F5}"/>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BF19DF61-80D1-436D-BC53-2C43A0F92B67}"/>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3FDB6616-0FF8-4E46-8556-D2DF3BD0778C}"/>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50" name="矩形: 圆角 49">
            <a:extLst>
              <a:ext uri="{FF2B5EF4-FFF2-40B4-BE49-F238E27FC236}">
                <a16:creationId xmlns:a16="http://schemas.microsoft.com/office/drawing/2014/main" id="{F659A78F-B800-4E43-B3E2-FA84B9EE1FE6}"/>
              </a:ext>
            </a:extLst>
          </p:cNvPr>
          <p:cNvSpPr/>
          <p:nvPr/>
        </p:nvSpPr>
        <p:spPr>
          <a:xfrm>
            <a:off x="4791919" y="3960993"/>
            <a:ext cx="2608162" cy="1713053"/>
          </a:xfrm>
          <a:prstGeom prst="roundRect">
            <a:avLst>
              <a:gd name="adj" fmla="val 8559"/>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52" name="矩形: 圆角 51">
            <a:extLst>
              <a:ext uri="{FF2B5EF4-FFF2-40B4-BE49-F238E27FC236}">
                <a16:creationId xmlns:a16="http://schemas.microsoft.com/office/drawing/2014/main" id="{FE76A01B-709D-419F-B2ED-B573172B5AA0}"/>
              </a:ext>
            </a:extLst>
          </p:cNvPr>
          <p:cNvSpPr/>
          <p:nvPr/>
        </p:nvSpPr>
        <p:spPr>
          <a:xfrm>
            <a:off x="5777808" y="4158767"/>
            <a:ext cx="1413588" cy="446126"/>
          </a:xfrm>
          <a:prstGeom prst="roundRect">
            <a:avLst>
              <a:gd name="adj" fmla="val 31774"/>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a:ea typeface="微软雅黑"/>
                <a:cs typeface="+mn-ea"/>
                <a:sym typeface="+mn-lt"/>
              </a:rPr>
              <a:t>第五点</a:t>
            </a:r>
          </a:p>
        </p:txBody>
      </p:sp>
      <p:sp>
        <p:nvSpPr>
          <p:cNvPr id="53" name="文本框 52">
            <a:extLst>
              <a:ext uri="{FF2B5EF4-FFF2-40B4-BE49-F238E27FC236}">
                <a16:creationId xmlns:a16="http://schemas.microsoft.com/office/drawing/2014/main" id="{69E5B999-B5D2-4ED5-93A6-5C274A4BEBC4}"/>
              </a:ext>
            </a:extLst>
          </p:cNvPr>
          <p:cNvSpPr txBox="1"/>
          <p:nvPr/>
        </p:nvSpPr>
        <p:spPr>
          <a:xfrm>
            <a:off x="5080258" y="4775483"/>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ea"/>
                <a:sym typeface="+mn-lt"/>
              </a:rPr>
              <a:t>分散学习和自学会议精神，领会会议精髓</a:t>
            </a:r>
          </a:p>
        </p:txBody>
      </p:sp>
      <p:sp>
        <p:nvSpPr>
          <p:cNvPr id="63" name="Freeform 119">
            <a:extLst>
              <a:ext uri="{FF2B5EF4-FFF2-40B4-BE49-F238E27FC236}">
                <a16:creationId xmlns:a16="http://schemas.microsoft.com/office/drawing/2014/main" id="{2D637684-D3B1-42A9-8E8B-B5EF0185BA0C}"/>
              </a:ext>
            </a:extLst>
          </p:cNvPr>
          <p:cNvSpPr/>
          <p:nvPr/>
        </p:nvSpPr>
        <p:spPr>
          <a:xfrm>
            <a:off x="5108585" y="4175407"/>
            <a:ext cx="241388" cy="406336"/>
          </a:xfrm>
          <a:custGeom>
            <a:avLst/>
            <a:gdLst/>
            <a:ahLst/>
            <a:cxnLst>
              <a:cxn ang="0">
                <a:pos x="wd2" y="hd2"/>
              </a:cxn>
              <a:cxn ang="5400000">
                <a:pos x="wd2" y="hd2"/>
              </a:cxn>
              <a:cxn ang="10800000">
                <a:pos x="wd2" y="hd2"/>
              </a:cxn>
              <a:cxn ang="16200000">
                <a:pos x="wd2" y="hd2"/>
              </a:cxn>
            </a:cxnLst>
            <a:rect l="0" t="0" r="r" b="b"/>
            <a:pathLst>
              <a:path w="21600" h="21600" extrusionOk="0">
                <a:moveTo>
                  <a:pt x="21600" y="675"/>
                </a:moveTo>
                <a:cubicBezTo>
                  <a:pt x="21600" y="338"/>
                  <a:pt x="21032" y="0"/>
                  <a:pt x="20463" y="0"/>
                </a:cubicBezTo>
                <a:cubicBezTo>
                  <a:pt x="1137" y="0"/>
                  <a:pt x="1137" y="0"/>
                  <a:pt x="1137" y="0"/>
                </a:cubicBezTo>
                <a:cubicBezTo>
                  <a:pt x="568" y="0"/>
                  <a:pt x="0" y="338"/>
                  <a:pt x="0" y="675"/>
                </a:cubicBezTo>
                <a:cubicBezTo>
                  <a:pt x="0" y="20925"/>
                  <a:pt x="0" y="20925"/>
                  <a:pt x="0" y="20925"/>
                </a:cubicBezTo>
                <a:cubicBezTo>
                  <a:pt x="0" y="21262"/>
                  <a:pt x="568" y="21600"/>
                  <a:pt x="1137" y="21600"/>
                </a:cubicBezTo>
                <a:cubicBezTo>
                  <a:pt x="1421" y="21600"/>
                  <a:pt x="1705" y="21600"/>
                  <a:pt x="1989" y="21431"/>
                </a:cubicBezTo>
                <a:cubicBezTo>
                  <a:pt x="10800" y="18394"/>
                  <a:pt x="10800" y="18394"/>
                  <a:pt x="10800" y="18394"/>
                </a:cubicBezTo>
                <a:cubicBezTo>
                  <a:pt x="19895" y="21600"/>
                  <a:pt x="19895" y="21600"/>
                  <a:pt x="19895" y="21600"/>
                </a:cubicBezTo>
                <a:cubicBezTo>
                  <a:pt x="19895" y="21600"/>
                  <a:pt x="20179" y="21600"/>
                  <a:pt x="20463" y="21600"/>
                </a:cubicBezTo>
                <a:cubicBezTo>
                  <a:pt x="21032" y="21600"/>
                  <a:pt x="21600" y="21262"/>
                  <a:pt x="21600" y="20925"/>
                </a:cubicBezTo>
                <a:lnTo>
                  <a:pt x="21600" y="675"/>
                </a:lnTo>
                <a:close/>
                <a:moveTo>
                  <a:pt x="20179" y="20756"/>
                </a:moveTo>
                <a:cubicBezTo>
                  <a:pt x="11368" y="17550"/>
                  <a:pt x="11368" y="17550"/>
                  <a:pt x="11368" y="17550"/>
                </a:cubicBezTo>
                <a:cubicBezTo>
                  <a:pt x="11084" y="17550"/>
                  <a:pt x="10516" y="17550"/>
                  <a:pt x="10232" y="17550"/>
                </a:cubicBezTo>
                <a:cubicBezTo>
                  <a:pt x="1421" y="20756"/>
                  <a:pt x="1421" y="20756"/>
                  <a:pt x="1421" y="20756"/>
                </a:cubicBezTo>
                <a:cubicBezTo>
                  <a:pt x="1421" y="844"/>
                  <a:pt x="1421" y="844"/>
                  <a:pt x="1421" y="844"/>
                </a:cubicBezTo>
                <a:cubicBezTo>
                  <a:pt x="20179" y="844"/>
                  <a:pt x="20179" y="844"/>
                  <a:pt x="20179" y="844"/>
                </a:cubicBezTo>
                <a:lnTo>
                  <a:pt x="20179" y="20756"/>
                </a:lnTo>
                <a:close/>
              </a:path>
            </a:pathLst>
          </a:custGeom>
          <a:solidFill>
            <a:schemeClr val="tx1">
              <a:lumMod val="75000"/>
              <a:lumOff val="25000"/>
            </a:schemeClr>
          </a:solid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28" name="矩形: 圆角 27">
            <a:extLst>
              <a:ext uri="{FF2B5EF4-FFF2-40B4-BE49-F238E27FC236}">
                <a16:creationId xmlns:a16="http://schemas.microsoft.com/office/drawing/2014/main" id="{39107479-8E3B-4218-A4BF-F7CB7E51C125}"/>
              </a:ext>
            </a:extLst>
          </p:cNvPr>
          <p:cNvSpPr/>
          <p:nvPr/>
        </p:nvSpPr>
        <p:spPr>
          <a:xfrm>
            <a:off x="4791919" y="1507160"/>
            <a:ext cx="2608162" cy="1713053"/>
          </a:xfrm>
          <a:prstGeom prst="roundRect">
            <a:avLst>
              <a:gd name="adj" fmla="val 8559"/>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ea"/>
              <a:sym typeface="+mn-lt"/>
            </a:endParaRPr>
          </a:p>
        </p:txBody>
      </p:sp>
      <p:sp>
        <p:nvSpPr>
          <p:cNvPr id="30" name="矩形: 圆角 29">
            <a:extLst>
              <a:ext uri="{FF2B5EF4-FFF2-40B4-BE49-F238E27FC236}">
                <a16:creationId xmlns:a16="http://schemas.microsoft.com/office/drawing/2014/main" id="{4AC92455-3448-498E-8455-58336D47E1DF}"/>
              </a:ext>
            </a:extLst>
          </p:cNvPr>
          <p:cNvSpPr/>
          <p:nvPr/>
        </p:nvSpPr>
        <p:spPr>
          <a:xfrm>
            <a:off x="5777808" y="1704934"/>
            <a:ext cx="1413588" cy="446126"/>
          </a:xfrm>
          <a:prstGeom prst="roundRect">
            <a:avLst>
              <a:gd name="adj" fmla="val 31774"/>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a:ea typeface="微软雅黑"/>
                <a:cs typeface="+mn-ea"/>
                <a:sym typeface="+mn-lt"/>
              </a:rPr>
              <a:t>第二点</a:t>
            </a:r>
          </a:p>
        </p:txBody>
      </p:sp>
      <p:sp>
        <p:nvSpPr>
          <p:cNvPr id="31" name="文本框 30">
            <a:extLst>
              <a:ext uri="{FF2B5EF4-FFF2-40B4-BE49-F238E27FC236}">
                <a16:creationId xmlns:a16="http://schemas.microsoft.com/office/drawing/2014/main" id="{8A882AC4-A719-447A-825E-531712B40CE1}"/>
              </a:ext>
            </a:extLst>
          </p:cNvPr>
          <p:cNvSpPr txBox="1"/>
          <p:nvPr/>
        </p:nvSpPr>
        <p:spPr>
          <a:xfrm>
            <a:off x="5080258" y="2321650"/>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ea"/>
                <a:sym typeface="+mn-lt"/>
              </a:rPr>
              <a:t>今日事今日毕，不要拖沓到明天完成</a:t>
            </a:r>
          </a:p>
        </p:txBody>
      </p:sp>
      <p:grpSp>
        <p:nvGrpSpPr>
          <p:cNvPr id="64" name="组合 63">
            <a:extLst>
              <a:ext uri="{FF2B5EF4-FFF2-40B4-BE49-F238E27FC236}">
                <a16:creationId xmlns:a16="http://schemas.microsoft.com/office/drawing/2014/main" id="{DE7F1587-B47E-459E-A34C-FFFD295A4746}"/>
              </a:ext>
            </a:extLst>
          </p:cNvPr>
          <p:cNvGrpSpPr/>
          <p:nvPr/>
        </p:nvGrpSpPr>
        <p:grpSpPr>
          <a:xfrm>
            <a:off x="5108585" y="1748009"/>
            <a:ext cx="362904" cy="406336"/>
            <a:chOff x="4421537" y="3939143"/>
            <a:chExt cx="362904" cy="406336"/>
          </a:xfrm>
          <a:solidFill>
            <a:schemeClr val="tx1">
              <a:lumMod val="75000"/>
              <a:lumOff val="25000"/>
            </a:schemeClr>
          </a:solidFill>
        </p:grpSpPr>
        <p:sp>
          <p:nvSpPr>
            <p:cNvPr id="65" name="Freeform 120">
              <a:extLst>
                <a:ext uri="{FF2B5EF4-FFF2-40B4-BE49-F238E27FC236}">
                  <a16:creationId xmlns:a16="http://schemas.microsoft.com/office/drawing/2014/main" id="{C2A2817C-A955-4E0B-813B-D9E0C40C8C0D}"/>
                </a:ext>
              </a:extLst>
            </p:cNvPr>
            <p:cNvSpPr/>
            <p:nvPr/>
          </p:nvSpPr>
          <p:spPr>
            <a:xfrm>
              <a:off x="4465792" y="4062518"/>
              <a:ext cx="16093" cy="158243"/>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7280" y="21600"/>
                    <a:pt x="21600" y="20736"/>
                    <a:pt x="21600" y="20304"/>
                  </a:cubicBezTo>
                  <a:cubicBezTo>
                    <a:pt x="21600" y="1296"/>
                    <a:pt x="21600" y="1296"/>
                    <a:pt x="21600" y="1296"/>
                  </a:cubicBezTo>
                  <a:cubicBezTo>
                    <a:pt x="21600" y="432"/>
                    <a:pt x="17280" y="0"/>
                    <a:pt x="12960" y="0"/>
                  </a:cubicBezTo>
                  <a:cubicBezTo>
                    <a:pt x="4320" y="0"/>
                    <a:pt x="0" y="432"/>
                    <a:pt x="0" y="1296"/>
                  </a:cubicBezTo>
                  <a:cubicBezTo>
                    <a:pt x="0" y="20304"/>
                    <a:pt x="0" y="20304"/>
                    <a:pt x="0" y="20304"/>
                  </a:cubicBezTo>
                  <a:cubicBezTo>
                    <a:pt x="0" y="20736"/>
                    <a:pt x="4320" y="21600"/>
                    <a:pt x="1296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66" name="Freeform 121">
              <a:extLst>
                <a:ext uri="{FF2B5EF4-FFF2-40B4-BE49-F238E27FC236}">
                  <a16:creationId xmlns:a16="http://schemas.microsoft.com/office/drawing/2014/main" id="{89330AE3-784C-4EAD-9E19-3AEE34A88468}"/>
                </a:ext>
              </a:extLst>
            </p:cNvPr>
            <p:cNvSpPr/>
            <p:nvPr/>
          </p:nvSpPr>
          <p:spPr>
            <a:xfrm>
              <a:off x="4561005" y="4062518"/>
              <a:ext cx="16093" cy="158243"/>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7280" y="21600"/>
                    <a:pt x="21600" y="20736"/>
                    <a:pt x="21600" y="20304"/>
                  </a:cubicBezTo>
                  <a:cubicBezTo>
                    <a:pt x="21600" y="1296"/>
                    <a:pt x="21600" y="1296"/>
                    <a:pt x="21600" y="1296"/>
                  </a:cubicBezTo>
                  <a:cubicBezTo>
                    <a:pt x="21600" y="432"/>
                    <a:pt x="17280" y="0"/>
                    <a:pt x="8640" y="0"/>
                  </a:cubicBezTo>
                  <a:cubicBezTo>
                    <a:pt x="4320" y="0"/>
                    <a:pt x="0" y="432"/>
                    <a:pt x="0" y="1296"/>
                  </a:cubicBezTo>
                  <a:cubicBezTo>
                    <a:pt x="0" y="20304"/>
                    <a:pt x="0" y="20304"/>
                    <a:pt x="0" y="20304"/>
                  </a:cubicBezTo>
                  <a:cubicBezTo>
                    <a:pt x="0" y="20736"/>
                    <a:pt x="4320" y="21600"/>
                    <a:pt x="864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67" name="Freeform 122">
              <a:extLst>
                <a:ext uri="{FF2B5EF4-FFF2-40B4-BE49-F238E27FC236}">
                  <a16:creationId xmlns:a16="http://schemas.microsoft.com/office/drawing/2014/main" id="{B838F5A5-09B7-458C-8434-11CF2A739AB8}"/>
                </a:ext>
              </a:extLst>
            </p:cNvPr>
            <p:cNvSpPr/>
            <p:nvPr/>
          </p:nvSpPr>
          <p:spPr>
            <a:xfrm>
              <a:off x="4691086" y="4065201"/>
              <a:ext cx="32186" cy="152879"/>
            </a:xfrm>
            <a:custGeom>
              <a:avLst/>
              <a:gdLst/>
              <a:ahLst/>
              <a:cxnLst>
                <a:cxn ang="0">
                  <a:pos x="wd2" y="hd2"/>
                </a:cxn>
                <a:cxn ang="5400000">
                  <a:pos x="wd2" y="hd2"/>
                </a:cxn>
                <a:cxn ang="10800000">
                  <a:pos x="wd2" y="hd2"/>
                </a:cxn>
                <a:cxn ang="16200000">
                  <a:pos x="wd2" y="hd2"/>
                </a:cxn>
              </a:cxnLst>
              <a:rect l="0" t="0" r="r" b="b"/>
              <a:pathLst>
                <a:path w="21600" h="21600" extrusionOk="0">
                  <a:moveTo>
                    <a:pt x="6480" y="0"/>
                  </a:moveTo>
                  <a:cubicBezTo>
                    <a:pt x="2160" y="0"/>
                    <a:pt x="0" y="450"/>
                    <a:pt x="0" y="1350"/>
                  </a:cubicBezTo>
                  <a:cubicBezTo>
                    <a:pt x="12960" y="20700"/>
                    <a:pt x="12960" y="20700"/>
                    <a:pt x="12960" y="20700"/>
                  </a:cubicBezTo>
                  <a:cubicBezTo>
                    <a:pt x="12960" y="21150"/>
                    <a:pt x="15120" y="21600"/>
                    <a:pt x="17280" y="21600"/>
                  </a:cubicBezTo>
                  <a:cubicBezTo>
                    <a:pt x="21600" y="21600"/>
                    <a:pt x="21600" y="21150"/>
                    <a:pt x="21600" y="20250"/>
                  </a:cubicBezTo>
                  <a:cubicBezTo>
                    <a:pt x="10800" y="900"/>
                    <a:pt x="10800" y="900"/>
                    <a:pt x="10800" y="900"/>
                  </a:cubicBezTo>
                  <a:cubicBezTo>
                    <a:pt x="10800" y="450"/>
                    <a:pt x="8640" y="0"/>
                    <a:pt x="648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68" name="Freeform 123">
              <a:extLst>
                <a:ext uri="{FF2B5EF4-FFF2-40B4-BE49-F238E27FC236}">
                  <a16:creationId xmlns:a16="http://schemas.microsoft.com/office/drawing/2014/main" id="{492B19CD-C8AE-45A9-9901-CE4DBD6289D3}"/>
                </a:ext>
              </a:extLst>
            </p:cNvPr>
            <p:cNvSpPr/>
            <p:nvPr/>
          </p:nvSpPr>
          <p:spPr>
            <a:xfrm>
              <a:off x="4421537" y="3939143"/>
              <a:ext cx="199816" cy="406336"/>
            </a:xfrm>
            <a:custGeom>
              <a:avLst/>
              <a:gdLst/>
              <a:ahLst/>
              <a:cxnLst>
                <a:cxn ang="0">
                  <a:pos x="wd2" y="hd2"/>
                </a:cxn>
                <a:cxn ang="5400000">
                  <a:pos x="wd2" y="hd2"/>
                </a:cxn>
                <a:cxn ang="10800000">
                  <a:pos x="wd2" y="hd2"/>
                </a:cxn>
                <a:cxn ang="16200000">
                  <a:pos x="wd2" y="hd2"/>
                </a:cxn>
              </a:cxnLst>
              <a:rect l="0" t="0" r="r" b="b"/>
              <a:pathLst>
                <a:path w="21600" h="21600" extrusionOk="0">
                  <a:moveTo>
                    <a:pt x="19886" y="0"/>
                  </a:moveTo>
                  <a:cubicBezTo>
                    <a:pt x="2057" y="0"/>
                    <a:pt x="2057" y="0"/>
                    <a:pt x="2057" y="0"/>
                  </a:cubicBezTo>
                  <a:cubicBezTo>
                    <a:pt x="686" y="0"/>
                    <a:pt x="0" y="506"/>
                    <a:pt x="0" y="1013"/>
                  </a:cubicBezTo>
                  <a:cubicBezTo>
                    <a:pt x="0" y="20587"/>
                    <a:pt x="0" y="20587"/>
                    <a:pt x="0" y="20587"/>
                  </a:cubicBezTo>
                  <a:cubicBezTo>
                    <a:pt x="0" y="21094"/>
                    <a:pt x="686" y="21600"/>
                    <a:pt x="2057" y="21600"/>
                  </a:cubicBezTo>
                  <a:cubicBezTo>
                    <a:pt x="19886" y="21600"/>
                    <a:pt x="19886" y="21600"/>
                    <a:pt x="19886" y="21600"/>
                  </a:cubicBezTo>
                  <a:cubicBezTo>
                    <a:pt x="20914" y="21600"/>
                    <a:pt x="21600" y="21094"/>
                    <a:pt x="21600" y="20587"/>
                  </a:cubicBezTo>
                  <a:cubicBezTo>
                    <a:pt x="21600" y="1013"/>
                    <a:pt x="21600" y="1013"/>
                    <a:pt x="21600" y="1013"/>
                  </a:cubicBezTo>
                  <a:cubicBezTo>
                    <a:pt x="21600" y="506"/>
                    <a:pt x="20914" y="0"/>
                    <a:pt x="19886" y="0"/>
                  </a:cubicBezTo>
                  <a:close/>
                  <a:moveTo>
                    <a:pt x="9943" y="20756"/>
                  </a:moveTo>
                  <a:cubicBezTo>
                    <a:pt x="1371" y="20756"/>
                    <a:pt x="1371" y="20756"/>
                    <a:pt x="1371" y="20756"/>
                  </a:cubicBezTo>
                  <a:cubicBezTo>
                    <a:pt x="1371" y="844"/>
                    <a:pt x="1371" y="844"/>
                    <a:pt x="1371" y="844"/>
                  </a:cubicBezTo>
                  <a:cubicBezTo>
                    <a:pt x="9943" y="844"/>
                    <a:pt x="9943" y="844"/>
                    <a:pt x="9943" y="844"/>
                  </a:cubicBezTo>
                  <a:lnTo>
                    <a:pt x="9943" y="20756"/>
                  </a:lnTo>
                  <a:close/>
                  <a:moveTo>
                    <a:pt x="20229" y="20756"/>
                  </a:moveTo>
                  <a:cubicBezTo>
                    <a:pt x="11657" y="20756"/>
                    <a:pt x="11657" y="20756"/>
                    <a:pt x="11657" y="20756"/>
                  </a:cubicBezTo>
                  <a:cubicBezTo>
                    <a:pt x="11657" y="844"/>
                    <a:pt x="11657" y="844"/>
                    <a:pt x="11657" y="844"/>
                  </a:cubicBezTo>
                  <a:cubicBezTo>
                    <a:pt x="20229" y="844"/>
                    <a:pt x="20229" y="844"/>
                    <a:pt x="20229" y="844"/>
                  </a:cubicBezTo>
                  <a:lnTo>
                    <a:pt x="20229" y="207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69" name="Freeform 124">
              <a:extLst>
                <a:ext uri="{FF2B5EF4-FFF2-40B4-BE49-F238E27FC236}">
                  <a16:creationId xmlns:a16="http://schemas.microsoft.com/office/drawing/2014/main" id="{9DAA170C-2972-446D-B6C9-A77C8DDBA10E}"/>
                </a:ext>
              </a:extLst>
            </p:cNvPr>
            <p:cNvSpPr/>
            <p:nvPr/>
          </p:nvSpPr>
          <p:spPr>
            <a:xfrm>
              <a:off x="4630739" y="3939143"/>
              <a:ext cx="153702" cy="406336"/>
            </a:xfrm>
            <a:custGeom>
              <a:avLst/>
              <a:gdLst/>
              <a:ahLst/>
              <a:cxnLst>
                <a:cxn ang="0">
                  <a:pos x="wd2" y="hd2"/>
                </a:cxn>
                <a:cxn ang="5400000">
                  <a:pos x="wd2" y="hd2"/>
                </a:cxn>
                <a:cxn ang="10800000">
                  <a:pos x="wd2" y="hd2"/>
                </a:cxn>
                <a:cxn ang="16200000">
                  <a:pos x="wd2" y="hd2"/>
                </a:cxn>
              </a:cxnLst>
              <a:rect l="0" t="0" r="r" b="b"/>
              <a:pathLst>
                <a:path w="21342" h="21600" extrusionOk="0">
                  <a:moveTo>
                    <a:pt x="14988" y="844"/>
                  </a:moveTo>
                  <a:cubicBezTo>
                    <a:pt x="14547" y="338"/>
                    <a:pt x="13224" y="0"/>
                    <a:pt x="11902" y="0"/>
                  </a:cubicBezTo>
                  <a:cubicBezTo>
                    <a:pt x="2204" y="506"/>
                    <a:pt x="2204" y="506"/>
                    <a:pt x="2204" y="506"/>
                  </a:cubicBezTo>
                  <a:cubicBezTo>
                    <a:pt x="1322" y="506"/>
                    <a:pt x="441" y="1013"/>
                    <a:pt x="0" y="1350"/>
                  </a:cubicBezTo>
                  <a:cubicBezTo>
                    <a:pt x="6612" y="20756"/>
                    <a:pt x="6612" y="20756"/>
                    <a:pt x="6612" y="20756"/>
                  </a:cubicBezTo>
                  <a:cubicBezTo>
                    <a:pt x="6612" y="21262"/>
                    <a:pt x="7935" y="21600"/>
                    <a:pt x="9257" y="21600"/>
                  </a:cubicBezTo>
                  <a:cubicBezTo>
                    <a:pt x="18955" y="21094"/>
                    <a:pt x="18955" y="21094"/>
                    <a:pt x="18955" y="21094"/>
                  </a:cubicBezTo>
                  <a:cubicBezTo>
                    <a:pt x="19837" y="21094"/>
                    <a:pt x="20278" y="20925"/>
                    <a:pt x="20718" y="20756"/>
                  </a:cubicBezTo>
                  <a:cubicBezTo>
                    <a:pt x="21159" y="20587"/>
                    <a:pt x="21600" y="20250"/>
                    <a:pt x="21159" y="20081"/>
                  </a:cubicBezTo>
                  <a:lnTo>
                    <a:pt x="14988" y="844"/>
                  </a:lnTo>
                  <a:close/>
                  <a:moveTo>
                    <a:pt x="8816" y="20925"/>
                  </a:moveTo>
                  <a:cubicBezTo>
                    <a:pt x="2204" y="1350"/>
                    <a:pt x="2204" y="1350"/>
                    <a:pt x="2204" y="1350"/>
                  </a:cubicBezTo>
                  <a:cubicBezTo>
                    <a:pt x="12784" y="675"/>
                    <a:pt x="12784" y="675"/>
                    <a:pt x="12784" y="675"/>
                  </a:cubicBezTo>
                  <a:cubicBezTo>
                    <a:pt x="19396" y="20250"/>
                    <a:pt x="19396" y="20250"/>
                    <a:pt x="19396" y="20250"/>
                  </a:cubicBezTo>
                  <a:lnTo>
                    <a:pt x="8816" y="20925"/>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grpSp>
      <p:grpSp>
        <p:nvGrpSpPr>
          <p:cNvPr id="49" name="组合 48">
            <a:extLst>
              <a:ext uri="{FF2B5EF4-FFF2-40B4-BE49-F238E27FC236}">
                <a16:creationId xmlns:a16="http://schemas.microsoft.com/office/drawing/2014/main" id="{BDE7BED5-7684-4D23-BF5A-C213E86AC6C3}"/>
              </a:ext>
            </a:extLst>
          </p:cNvPr>
          <p:cNvGrpSpPr/>
          <p:nvPr/>
        </p:nvGrpSpPr>
        <p:grpSpPr>
          <a:xfrm>
            <a:off x="5722588" y="3089142"/>
            <a:ext cx="805212" cy="0"/>
            <a:chOff x="5771499" y="1643605"/>
            <a:chExt cx="805212" cy="0"/>
          </a:xfrm>
        </p:grpSpPr>
        <p:cxnSp>
          <p:nvCxnSpPr>
            <p:cNvPr id="51" name="直接连接符 50">
              <a:extLst>
                <a:ext uri="{FF2B5EF4-FFF2-40B4-BE49-F238E27FC236}">
                  <a16:creationId xmlns:a16="http://schemas.microsoft.com/office/drawing/2014/main" id="{49760C8B-E87C-45D4-A0A6-6DF4AAE98308}"/>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79D53840-37C7-4B58-BE85-CAA90A30AF2A}"/>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D44EBADF-8522-4B87-A50D-F568418C4CAD}"/>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729BE030-9D1F-4042-A7E1-446E95BEDB0B}"/>
              </a:ext>
            </a:extLst>
          </p:cNvPr>
          <p:cNvGrpSpPr/>
          <p:nvPr/>
        </p:nvGrpSpPr>
        <p:grpSpPr>
          <a:xfrm>
            <a:off x="5722588" y="5530891"/>
            <a:ext cx="805212" cy="0"/>
            <a:chOff x="5771499" y="1643605"/>
            <a:chExt cx="805212" cy="0"/>
          </a:xfrm>
        </p:grpSpPr>
        <p:cxnSp>
          <p:nvCxnSpPr>
            <p:cNvPr id="75" name="直接连接符 74">
              <a:extLst>
                <a:ext uri="{FF2B5EF4-FFF2-40B4-BE49-F238E27FC236}">
                  <a16:creationId xmlns:a16="http://schemas.microsoft.com/office/drawing/2014/main" id="{9B223B07-2B13-4B72-919E-1656661AC599}"/>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A51604C5-6E8E-4BF1-8DFF-4F4239C008D5}"/>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FE9BF778-C2EF-4313-904B-6B5CC6414C72}"/>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83" name="组合 82">
            <a:extLst>
              <a:ext uri="{FF2B5EF4-FFF2-40B4-BE49-F238E27FC236}">
                <a16:creationId xmlns:a16="http://schemas.microsoft.com/office/drawing/2014/main" id="{61C89F15-B2DE-4E89-9780-FE653B13766C}"/>
              </a:ext>
            </a:extLst>
          </p:cNvPr>
          <p:cNvGrpSpPr/>
          <p:nvPr/>
        </p:nvGrpSpPr>
        <p:grpSpPr>
          <a:xfrm>
            <a:off x="1574339" y="5530891"/>
            <a:ext cx="805212" cy="0"/>
            <a:chOff x="5771499" y="1643605"/>
            <a:chExt cx="805212" cy="0"/>
          </a:xfrm>
        </p:grpSpPr>
        <p:cxnSp>
          <p:nvCxnSpPr>
            <p:cNvPr id="84" name="直接连接符 83">
              <a:extLst>
                <a:ext uri="{FF2B5EF4-FFF2-40B4-BE49-F238E27FC236}">
                  <a16:creationId xmlns:a16="http://schemas.microsoft.com/office/drawing/2014/main" id="{5A8EFA38-0F30-44CC-8012-AFB8475CF20A}"/>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D90A39DF-6031-40C4-9B6F-F1408B601474}"/>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79FEC2EE-1AA9-4EB2-9D12-92E3613D8143}"/>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5986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基本情况</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53" name="任意多边形: 形状 52">
            <a:extLst>
              <a:ext uri="{FF2B5EF4-FFF2-40B4-BE49-F238E27FC236}">
                <a16:creationId xmlns:a16="http://schemas.microsoft.com/office/drawing/2014/main" id="{8F6A9864-8038-4323-8E0F-00366305668C}"/>
              </a:ext>
            </a:extLst>
          </p:cNvPr>
          <p:cNvSpPr/>
          <p:nvPr/>
        </p:nvSpPr>
        <p:spPr>
          <a:xfrm>
            <a:off x="721169" y="2033266"/>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群众路线</a:t>
            </a:r>
          </a:p>
        </p:txBody>
      </p:sp>
      <p:sp>
        <p:nvSpPr>
          <p:cNvPr id="56" name="任意多边形: 形状 55">
            <a:extLst>
              <a:ext uri="{FF2B5EF4-FFF2-40B4-BE49-F238E27FC236}">
                <a16:creationId xmlns:a16="http://schemas.microsoft.com/office/drawing/2014/main" id="{FDA208BA-D383-459E-ABD0-BC512A4D7FA5}"/>
              </a:ext>
            </a:extLst>
          </p:cNvPr>
          <p:cNvSpPr/>
          <p:nvPr/>
        </p:nvSpPr>
        <p:spPr>
          <a:xfrm>
            <a:off x="4413493" y="1452927"/>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群众利益</a:t>
            </a:r>
          </a:p>
        </p:txBody>
      </p:sp>
      <p:sp>
        <p:nvSpPr>
          <p:cNvPr id="57" name="任意多边形: 形状 56">
            <a:extLst>
              <a:ext uri="{FF2B5EF4-FFF2-40B4-BE49-F238E27FC236}">
                <a16:creationId xmlns:a16="http://schemas.microsoft.com/office/drawing/2014/main" id="{86333D1D-7DE5-48EF-BDA9-8C837696A0B6}"/>
              </a:ext>
            </a:extLst>
          </p:cNvPr>
          <p:cNvSpPr/>
          <p:nvPr/>
        </p:nvSpPr>
        <p:spPr>
          <a:xfrm>
            <a:off x="8248954" y="2613605"/>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心得体会</a:t>
            </a:r>
          </a:p>
        </p:txBody>
      </p:sp>
      <p:sp>
        <p:nvSpPr>
          <p:cNvPr id="59" name="任意多边形: 形状 58">
            <a:extLst>
              <a:ext uri="{FF2B5EF4-FFF2-40B4-BE49-F238E27FC236}">
                <a16:creationId xmlns:a16="http://schemas.microsoft.com/office/drawing/2014/main" id="{ACA6527A-67D6-4FA4-8474-2921DA8AA527}"/>
              </a:ext>
            </a:extLst>
          </p:cNvPr>
          <p:cNvSpPr/>
          <p:nvPr/>
        </p:nvSpPr>
        <p:spPr>
          <a:xfrm>
            <a:off x="1085451" y="3774283"/>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成果显著</a:t>
            </a:r>
          </a:p>
        </p:txBody>
      </p:sp>
      <p:sp>
        <p:nvSpPr>
          <p:cNvPr id="60" name="任意多边形: 形状 59">
            <a:extLst>
              <a:ext uri="{FF2B5EF4-FFF2-40B4-BE49-F238E27FC236}">
                <a16:creationId xmlns:a16="http://schemas.microsoft.com/office/drawing/2014/main" id="{E423D608-E9D6-48F9-A942-5CCDE13AA9FF}"/>
              </a:ext>
            </a:extLst>
          </p:cNvPr>
          <p:cNvSpPr/>
          <p:nvPr/>
        </p:nvSpPr>
        <p:spPr>
          <a:xfrm>
            <a:off x="4274596" y="4934961"/>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温暖下属</a:t>
            </a:r>
          </a:p>
        </p:txBody>
      </p:sp>
      <p:sp>
        <p:nvSpPr>
          <p:cNvPr id="63" name="任意多边形: 形状 62">
            <a:extLst>
              <a:ext uri="{FF2B5EF4-FFF2-40B4-BE49-F238E27FC236}">
                <a16:creationId xmlns:a16="http://schemas.microsoft.com/office/drawing/2014/main" id="{4F8CD4E7-D198-4E9B-AE49-C755D859A654}"/>
              </a:ext>
            </a:extLst>
          </p:cNvPr>
          <p:cNvSpPr/>
          <p:nvPr/>
        </p:nvSpPr>
        <p:spPr>
          <a:xfrm>
            <a:off x="8522261" y="4354622"/>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取得实效</a:t>
            </a:r>
          </a:p>
        </p:txBody>
      </p:sp>
      <p:sp>
        <p:nvSpPr>
          <p:cNvPr id="64" name="任意多边形: 形状 63">
            <a:extLst>
              <a:ext uri="{FF2B5EF4-FFF2-40B4-BE49-F238E27FC236}">
                <a16:creationId xmlns:a16="http://schemas.microsoft.com/office/drawing/2014/main" id="{35865616-335B-418D-A271-0578D2961CB3}"/>
              </a:ext>
            </a:extLst>
          </p:cNvPr>
          <p:cNvSpPr/>
          <p:nvPr/>
        </p:nvSpPr>
        <p:spPr>
          <a:xfrm>
            <a:off x="4843296" y="3193944"/>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sym typeface="+mn-lt"/>
              </a:rPr>
              <a:t>心系群众</a:t>
            </a:r>
          </a:p>
        </p:txBody>
      </p:sp>
    </p:spTree>
    <p:extLst>
      <p:ext uri="{BB962C8B-B14F-4D97-AF65-F5344CB8AC3E}">
        <p14:creationId xmlns:p14="http://schemas.microsoft.com/office/powerpoint/2010/main" val="4073039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lstStyle/>
          <a:p>
            <a:r>
              <a:rPr lang="zh-CN" altLang="en-US" dirty="0"/>
              <a:t>教育活动工作</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 name="矩形: 圆角 3">
            <a:extLst>
              <a:ext uri="{FF2B5EF4-FFF2-40B4-BE49-F238E27FC236}">
                <a16:creationId xmlns:a16="http://schemas.microsoft.com/office/drawing/2014/main" id="{F4B3FB2D-A3DA-4AAD-ABC9-31D8E1BFC488}"/>
              </a:ext>
            </a:extLst>
          </p:cNvPr>
          <p:cNvSpPr/>
          <p:nvPr/>
        </p:nvSpPr>
        <p:spPr>
          <a:xfrm>
            <a:off x="1810379" y="1607318"/>
            <a:ext cx="8571243" cy="2532185"/>
          </a:xfrm>
          <a:prstGeom prst="roundRect">
            <a:avLst>
              <a:gd name="adj" fmla="val 7265"/>
            </a:avLst>
          </a:prstGeom>
          <a:gradFill>
            <a:gsLst>
              <a:gs pos="0">
                <a:schemeClr val="accent1"/>
              </a:gs>
              <a:gs pos="100000">
                <a:schemeClr val="accent1">
                  <a:lumMod val="60000"/>
                  <a:lumOff val="40000"/>
                </a:schemeClr>
              </a:gs>
            </a:gsLst>
            <a:lin ang="2700000" scaled="0"/>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Light"/>
              <a:ea typeface="微软雅黑 Light"/>
              <a:cs typeface="+mn-cs"/>
            </a:endParaRPr>
          </a:p>
        </p:txBody>
      </p:sp>
      <p:sp>
        <p:nvSpPr>
          <p:cNvPr id="7" name="矩形: 圆角 6">
            <a:extLst>
              <a:ext uri="{FF2B5EF4-FFF2-40B4-BE49-F238E27FC236}">
                <a16:creationId xmlns:a16="http://schemas.microsoft.com/office/drawing/2014/main" id="{95FA4FB5-C91F-4215-A180-DEC1E8B90FBE}"/>
              </a:ext>
            </a:extLst>
          </p:cNvPr>
          <p:cNvSpPr/>
          <p:nvPr/>
        </p:nvSpPr>
        <p:spPr>
          <a:xfrm>
            <a:off x="690331" y="5192334"/>
            <a:ext cx="2078631" cy="547466"/>
          </a:xfrm>
          <a:prstGeom prst="roundRect">
            <a:avLst>
              <a:gd name="adj" fmla="val 24304"/>
            </a:avLst>
          </a:prstGeom>
          <a:solidFill>
            <a:schemeClr val="accent6"/>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深入群众</a:t>
            </a:r>
          </a:p>
        </p:txBody>
      </p:sp>
      <p:sp>
        <p:nvSpPr>
          <p:cNvPr id="9" name="矩形: 圆角 8">
            <a:extLst>
              <a:ext uri="{FF2B5EF4-FFF2-40B4-BE49-F238E27FC236}">
                <a16:creationId xmlns:a16="http://schemas.microsoft.com/office/drawing/2014/main" id="{DF513DD9-AA50-431E-8FA7-5334D753914B}"/>
              </a:ext>
            </a:extLst>
          </p:cNvPr>
          <p:cNvSpPr/>
          <p:nvPr/>
        </p:nvSpPr>
        <p:spPr>
          <a:xfrm>
            <a:off x="3601233" y="5192334"/>
            <a:ext cx="2078631" cy="547466"/>
          </a:xfrm>
          <a:prstGeom prst="roundRect">
            <a:avLst>
              <a:gd name="adj" fmla="val 24304"/>
            </a:avLst>
          </a:prstGeom>
          <a:solidFill>
            <a:schemeClr val="accent6"/>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深入实际</a:t>
            </a:r>
          </a:p>
        </p:txBody>
      </p:sp>
      <p:sp>
        <p:nvSpPr>
          <p:cNvPr id="10" name="矩形: 圆角 9">
            <a:extLst>
              <a:ext uri="{FF2B5EF4-FFF2-40B4-BE49-F238E27FC236}">
                <a16:creationId xmlns:a16="http://schemas.microsoft.com/office/drawing/2014/main" id="{8B5CB2CC-16CE-4A50-B437-81849BAC36D4}"/>
              </a:ext>
            </a:extLst>
          </p:cNvPr>
          <p:cNvSpPr/>
          <p:nvPr/>
        </p:nvSpPr>
        <p:spPr>
          <a:xfrm>
            <a:off x="6512135" y="5192334"/>
            <a:ext cx="2078631" cy="547466"/>
          </a:xfrm>
          <a:prstGeom prst="roundRect">
            <a:avLst>
              <a:gd name="adj" fmla="val 24304"/>
            </a:avLst>
          </a:prstGeom>
          <a:solidFill>
            <a:schemeClr val="accent6"/>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深入基层</a:t>
            </a:r>
          </a:p>
        </p:txBody>
      </p:sp>
      <p:sp>
        <p:nvSpPr>
          <p:cNvPr id="11" name="矩形: 圆角 10">
            <a:extLst>
              <a:ext uri="{FF2B5EF4-FFF2-40B4-BE49-F238E27FC236}">
                <a16:creationId xmlns:a16="http://schemas.microsoft.com/office/drawing/2014/main" id="{0703F77B-F328-49B3-99A6-B41F9A7C1895}"/>
              </a:ext>
            </a:extLst>
          </p:cNvPr>
          <p:cNvSpPr/>
          <p:nvPr/>
        </p:nvSpPr>
        <p:spPr>
          <a:xfrm>
            <a:off x="9423037" y="5192334"/>
            <a:ext cx="2078631" cy="547466"/>
          </a:xfrm>
          <a:prstGeom prst="roundRect">
            <a:avLst>
              <a:gd name="adj" fmla="val 24304"/>
            </a:avLst>
          </a:prstGeom>
          <a:solidFill>
            <a:schemeClr val="accent6"/>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教育宣传</a:t>
            </a:r>
          </a:p>
        </p:txBody>
      </p:sp>
      <p:cxnSp>
        <p:nvCxnSpPr>
          <p:cNvPr id="14" name="直接箭头连接符 13">
            <a:extLst>
              <a:ext uri="{FF2B5EF4-FFF2-40B4-BE49-F238E27FC236}">
                <a16:creationId xmlns:a16="http://schemas.microsoft.com/office/drawing/2014/main" id="{D8DD1C5D-6C21-46E4-A3F8-A2D4EAD0ADE6}"/>
              </a:ext>
            </a:extLst>
          </p:cNvPr>
          <p:cNvCxnSpPr/>
          <p:nvPr/>
        </p:nvCxnSpPr>
        <p:spPr>
          <a:xfrm flipV="1">
            <a:off x="1719486" y="4480487"/>
            <a:ext cx="396240" cy="396240"/>
          </a:xfrm>
          <a:prstGeom prst="straightConnector1">
            <a:avLst/>
          </a:prstGeom>
          <a:ln>
            <a:gradFill>
              <a:gsLst>
                <a:gs pos="100000">
                  <a:schemeClr val="accent1"/>
                </a:gs>
                <a:gs pos="0">
                  <a:schemeClr val="accent1">
                    <a:alpha val="0"/>
                  </a:schemeClr>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0A74EA1C-E86B-4C91-AE5E-053A48ED6035}"/>
              </a:ext>
            </a:extLst>
          </p:cNvPr>
          <p:cNvCxnSpPr>
            <a:cxnSpLocks/>
          </p:cNvCxnSpPr>
          <p:nvPr/>
        </p:nvCxnSpPr>
        <p:spPr>
          <a:xfrm flipV="1">
            <a:off x="4656849" y="4480488"/>
            <a:ext cx="0" cy="385127"/>
          </a:xfrm>
          <a:prstGeom prst="straightConnector1">
            <a:avLst/>
          </a:prstGeom>
          <a:ln>
            <a:gradFill>
              <a:gsLst>
                <a:gs pos="100000">
                  <a:schemeClr val="accent1"/>
                </a:gs>
                <a:gs pos="0">
                  <a:schemeClr val="accent1">
                    <a:alpha val="0"/>
                  </a:schemeClr>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BC105B41-739F-4A91-8880-68E8401C90D0}"/>
              </a:ext>
            </a:extLst>
          </p:cNvPr>
          <p:cNvCxnSpPr>
            <a:cxnSpLocks/>
          </p:cNvCxnSpPr>
          <p:nvPr/>
        </p:nvCxnSpPr>
        <p:spPr>
          <a:xfrm flipV="1">
            <a:off x="7573892" y="4480488"/>
            <a:ext cx="0" cy="396239"/>
          </a:xfrm>
          <a:prstGeom prst="straightConnector1">
            <a:avLst/>
          </a:prstGeom>
          <a:ln>
            <a:gradFill>
              <a:gsLst>
                <a:gs pos="100000">
                  <a:schemeClr val="accent1"/>
                </a:gs>
                <a:gs pos="0">
                  <a:schemeClr val="accent1">
                    <a:alpha val="0"/>
                  </a:schemeClr>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2E4FB688-B8B8-4110-94A9-DC94F4C13FDC}"/>
              </a:ext>
            </a:extLst>
          </p:cNvPr>
          <p:cNvCxnSpPr>
            <a:cxnSpLocks/>
          </p:cNvCxnSpPr>
          <p:nvPr/>
        </p:nvCxnSpPr>
        <p:spPr>
          <a:xfrm flipH="1" flipV="1">
            <a:off x="10054054" y="4480487"/>
            <a:ext cx="396240" cy="396240"/>
          </a:xfrm>
          <a:prstGeom prst="straightConnector1">
            <a:avLst/>
          </a:prstGeom>
          <a:ln>
            <a:gradFill>
              <a:gsLst>
                <a:gs pos="100000">
                  <a:schemeClr val="accent1"/>
                </a:gs>
                <a:gs pos="0">
                  <a:schemeClr val="accent1">
                    <a:alpha val="0"/>
                  </a:schemeClr>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E66B72CF-0EFB-4966-A7EF-48181619D0D5}"/>
              </a:ext>
            </a:extLst>
          </p:cNvPr>
          <p:cNvSpPr txBox="1"/>
          <p:nvPr/>
        </p:nvSpPr>
        <p:spPr>
          <a:xfrm>
            <a:off x="2155008" y="1925685"/>
            <a:ext cx="7881983" cy="207821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微软雅黑 Light"/>
                <a:ea typeface="微软雅黑 Light"/>
                <a:cs typeface="+mn-cs"/>
              </a:rPr>
              <a:t>通过四个月来开展“四群”教育活动工作，虽然取得了一定的成效，但也存在着差距，主要有：一是“四群”教育学习不够深入。常常因为忙于事务性的工作而影响了学习，使学习时间难于保证，没有深入细致地学习。二是“四群”教育宣传不够。对“四群”教育工作宣传主要以会议、文件宣传为主，造成部分职工对“四群”教育工作认识不到位，各小组信息报送不足，亮点挖掘不够。三是“三个深入”，即深入群众、深入实际、深入基层不够</a:t>
            </a:r>
          </a:p>
        </p:txBody>
      </p:sp>
      <p:grpSp>
        <p:nvGrpSpPr>
          <p:cNvPr id="35" name="组合 34">
            <a:extLst>
              <a:ext uri="{FF2B5EF4-FFF2-40B4-BE49-F238E27FC236}">
                <a16:creationId xmlns:a16="http://schemas.microsoft.com/office/drawing/2014/main" id="{FED34484-4486-47B1-A5DE-7E719441244C}"/>
              </a:ext>
            </a:extLst>
          </p:cNvPr>
          <p:cNvGrpSpPr/>
          <p:nvPr/>
        </p:nvGrpSpPr>
        <p:grpSpPr>
          <a:xfrm>
            <a:off x="5693394" y="1911959"/>
            <a:ext cx="805212" cy="0"/>
            <a:chOff x="5771499" y="1643605"/>
            <a:chExt cx="805212" cy="0"/>
          </a:xfrm>
        </p:grpSpPr>
        <p:cxnSp>
          <p:nvCxnSpPr>
            <p:cNvPr id="25" name="直接连接符 24">
              <a:extLst>
                <a:ext uri="{FF2B5EF4-FFF2-40B4-BE49-F238E27FC236}">
                  <a16:creationId xmlns:a16="http://schemas.microsoft.com/office/drawing/2014/main" id="{42530AA3-E52B-4A37-93C8-44AAFBF6FD5E}"/>
                </a:ext>
              </a:extLst>
            </p:cNvPr>
            <p:cNvCxnSpPr>
              <a:cxnSpLocks/>
            </p:cNvCxnSpPr>
            <p:nvPr/>
          </p:nvCxnSpPr>
          <p:spPr>
            <a:xfrm>
              <a:off x="5771499" y="1643605"/>
              <a:ext cx="43212" cy="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AF05229A-82BA-4EDB-BE54-5C6876B7E6E8}"/>
                </a:ext>
              </a:extLst>
            </p:cNvPr>
            <p:cNvCxnSpPr>
              <a:cxnSpLocks/>
            </p:cNvCxnSpPr>
            <p:nvPr/>
          </p:nvCxnSpPr>
          <p:spPr>
            <a:xfrm>
              <a:off x="5930493" y="1643605"/>
              <a:ext cx="106680" cy="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34778185-6111-4839-88AA-7BC314272C35}"/>
                </a:ext>
              </a:extLst>
            </p:cNvPr>
            <p:cNvCxnSpPr>
              <a:cxnSpLocks/>
            </p:cNvCxnSpPr>
            <p:nvPr/>
          </p:nvCxnSpPr>
          <p:spPr>
            <a:xfrm>
              <a:off x="6152955" y="1643605"/>
              <a:ext cx="423756" cy="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7798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lstStyle/>
          <a:p>
            <a:r>
              <a:rPr lang="zh-CN" altLang="en-US" dirty="0">
                <a:sym typeface="+mn-lt"/>
              </a:rPr>
              <a:t>工作总结</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grpSp>
        <p:nvGrpSpPr>
          <p:cNvPr id="47" name="组合 46">
            <a:extLst>
              <a:ext uri="{FF2B5EF4-FFF2-40B4-BE49-F238E27FC236}">
                <a16:creationId xmlns:a16="http://schemas.microsoft.com/office/drawing/2014/main" id="{22EAF609-8DB0-4A4C-9F6E-823A694784AC}"/>
              </a:ext>
            </a:extLst>
          </p:cNvPr>
          <p:cNvGrpSpPr/>
          <p:nvPr/>
        </p:nvGrpSpPr>
        <p:grpSpPr>
          <a:xfrm>
            <a:off x="656428" y="1561246"/>
            <a:ext cx="1936643" cy="1921518"/>
            <a:chOff x="615315" y="2049965"/>
            <a:chExt cx="1936643" cy="1921518"/>
          </a:xfrm>
          <a:effectLst>
            <a:outerShdw blurRad="50800" dist="38100" dir="2700000" algn="tl" rotWithShape="0">
              <a:prstClr val="black">
                <a:alpha val="20000"/>
              </a:prstClr>
            </a:outerShdw>
          </a:effectLst>
        </p:grpSpPr>
        <p:sp>
          <p:nvSpPr>
            <p:cNvPr id="4" name="椭圆 3">
              <a:extLst>
                <a:ext uri="{FF2B5EF4-FFF2-40B4-BE49-F238E27FC236}">
                  <a16:creationId xmlns:a16="http://schemas.microsoft.com/office/drawing/2014/main" id="{DBE40BEC-C2D0-497F-BA82-513FED21B31C}"/>
                </a:ext>
              </a:extLst>
            </p:cNvPr>
            <p:cNvSpPr/>
            <p:nvPr/>
          </p:nvSpPr>
          <p:spPr>
            <a:xfrm>
              <a:off x="615315" y="2049965"/>
              <a:ext cx="1921518" cy="1921518"/>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加强领导</a:t>
              </a:r>
              <a:endParaRPr kumimoji="0" lang="en-US" altLang="zh-CN" sz="1800" b="1"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5" name="平行四边形 4">
              <a:extLst>
                <a:ext uri="{FF2B5EF4-FFF2-40B4-BE49-F238E27FC236}">
                  <a16:creationId xmlns:a16="http://schemas.microsoft.com/office/drawing/2014/main" id="{DF5DDD86-CE9F-4F97-9EE5-E68AEFF141D8}"/>
                </a:ext>
              </a:extLst>
            </p:cNvPr>
            <p:cNvSpPr/>
            <p:nvPr/>
          </p:nvSpPr>
          <p:spPr>
            <a:xfrm rot="20700000">
              <a:off x="1464499" y="3272630"/>
              <a:ext cx="1087459"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6" name="平行四边形 5">
              <a:extLst>
                <a:ext uri="{FF2B5EF4-FFF2-40B4-BE49-F238E27FC236}">
                  <a16:creationId xmlns:a16="http://schemas.microsoft.com/office/drawing/2014/main" id="{44EC0B03-FE49-475F-952A-3B7681FE063F}"/>
                </a:ext>
              </a:extLst>
            </p:cNvPr>
            <p:cNvSpPr/>
            <p:nvPr/>
          </p:nvSpPr>
          <p:spPr>
            <a:xfrm rot="20700000">
              <a:off x="1270835" y="3482102"/>
              <a:ext cx="122374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7" name="平行四边形 6">
              <a:extLst>
                <a:ext uri="{FF2B5EF4-FFF2-40B4-BE49-F238E27FC236}">
                  <a16:creationId xmlns:a16="http://schemas.microsoft.com/office/drawing/2014/main" id="{D1849104-A79E-4C81-ABB9-459943D5607E}"/>
                </a:ext>
              </a:extLst>
            </p:cNvPr>
            <p:cNvSpPr/>
            <p:nvPr/>
          </p:nvSpPr>
          <p:spPr>
            <a:xfrm rot="20700000">
              <a:off x="1485442" y="3642561"/>
              <a:ext cx="86468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grpSp>
      <p:sp>
        <p:nvSpPr>
          <p:cNvPr id="24" name="文本框 23">
            <a:extLst>
              <a:ext uri="{FF2B5EF4-FFF2-40B4-BE49-F238E27FC236}">
                <a16:creationId xmlns:a16="http://schemas.microsoft.com/office/drawing/2014/main" id="{EF8BCB2D-CA71-4DA0-B744-AB9ED81799D8}"/>
              </a:ext>
            </a:extLst>
          </p:cNvPr>
          <p:cNvSpPr txBox="1"/>
          <p:nvPr/>
        </p:nvSpPr>
        <p:spPr>
          <a:xfrm>
            <a:off x="609007" y="4147688"/>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责任人积极开展各项工作，检查各项工作的落实情况</a:t>
            </a:r>
          </a:p>
        </p:txBody>
      </p:sp>
      <p:grpSp>
        <p:nvGrpSpPr>
          <p:cNvPr id="31" name="组合 30">
            <a:extLst>
              <a:ext uri="{FF2B5EF4-FFF2-40B4-BE49-F238E27FC236}">
                <a16:creationId xmlns:a16="http://schemas.microsoft.com/office/drawing/2014/main" id="{F87BA039-6F07-4D75-B26E-6646AF38C592}"/>
              </a:ext>
            </a:extLst>
          </p:cNvPr>
          <p:cNvGrpSpPr/>
          <p:nvPr/>
        </p:nvGrpSpPr>
        <p:grpSpPr>
          <a:xfrm>
            <a:off x="1222143" y="3846419"/>
            <a:ext cx="805212" cy="0"/>
            <a:chOff x="5771499" y="1643605"/>
            <a:chExt cx="805212" cy="0"/>
          </a:xfrm>
        </p:grpSpPr>
        <p:cxnSp>
          <p:nvCxnSpPr>
            <p:cNvPr id="32" name="直接连接符 31">
              <a:extLst>
                <a:ext uri="{FF2B5EF4-FFF2-40B4-BE49-F238E27FC236}">
                  <a16:creationId xmlns:a16="http://schemas.microsoft.com/office/drawing/2014/main" id="{BD16D5EF-E6EC-4FFC-B1D4-C0B42A500F47}"/>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1A5DD125-AF50-4DA7-AAF6-4D3AD68140AB}"/>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514CCE4F-415C-47BE-9490-CE1830389BFA}"/>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48" name="组合 47">
            <a:extLst>
              <a:ext uri="{FF2B5EF4-FFF2-40B4-BE49-F238E27FC236}">
                <a16:creationId xmlns:a16="http://schemas.microsoft.com/office/drawing/2014/main" id="{409FDFBA-FE6D-4EC9-922E-B748DAFECB3D}"/>
              </a:ext>
            </a:extLst>
          </p:cNvPr>
          <p:cNvGrpSpPr/>
          <p:nvPr/>
        </p:nvGrpSpPr>
        <p:grpSpPr>
          <a:xfrm>
            <a:off x="3637262" y="1561246"/>
            <a:ext cx="1936643" cy="1921518"/>
            <a:chOff x="3623557" y="2049965"/>
            <a:chExt cx="1936643" cy="1921518"/>
          </a:xfrm>
          <a:effectLst>
            <a:outerShdw blurRad="50800" dist="38100" dir="2700000" algn="tl" rotWithShape="0">
              <a:prstClr val="black">
                <a:alpha val="20000"/>
              </a:prstClr>
            </a:outerShdw>
          </a:effectLst>
        </p:grpSpPr>
        <p:sp>
          <p:nvSpPr>
            <p:cNvPr id="8" name="椭圆 7">
              <a:extLst>
                <a:ext uri="{FF2B5EF4-FFF2-40B4-BE49-F238E27FC236}">
                  <a16:creationId xmlns:a16="http://schemas.microsoft.com/office/drawing/2014/main" id="{89279537-D19C-4DD4-9C69-57E35880565C}"/>
                </a:ext>
              </a:extLst>
            </p:cNvPr>
            <p:cNvSpPr/>
            <p:nvPr/>
          </p:nvSpPr>
          <p:spPr>
            <a:xfrm>
              <a:off x="3623557" y="2049965"/>
              <a:ext cx="1921518" cy="1921518"/>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加强教育</a:t>
              </a:r>
              <a:endParaRPr kumimoji="0" lang="en-US" altLang="zh-CN" sz="1800" b="1"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9" name="平行四边形 8">
              <a:extLst>
                <a:ext uri="{FF2B5EF4-FFF2-40B4-BE49-F238E27FC236}">
                  <a16:creationId xmlns:a16="http://schemas.microsoft.com/office/drawing/2014/main" id="{1CC1A103-0E05-4CDF-A472-D345CBD70DBC}"/>
                </a:ext>
              </a:extLst>
            </p:cNvPr>
            <p:cNvSpPr/>
            <p:nvPr/>
          </p:nvSpPr>
          <p:spPr>
            <a:xfrm rot="20700000">
              <a:off x="4472741" y="3272630"/>
              <a:ext cx="1087459"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0" name="平行四边形 9">
              <a:extLst>
                <a:ext uri="{FF2B5EF4-FFF2-40B4-BE49-F238E27FC236}">
                  <a16:creationId xmlns:a16="http://schemas.microsoft.com/office/drawing/2014/main" id="{224059A4-B56F-447D-BD78-1324CED5D449}"/>
                </a:ext>
              </a:extLst>
            </p:cNvPr>
            <p:cNvSpPr/>
            <p:nvPr/>
          </p:nvSpPr>
          <p:spPr>
            <a:xfrm rot="20700000">
              <a:off x="4279077" y="3482102"/>
              <a:ext cx="122374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1" name="平行四边形 10">
              <a:extLst>
                <a:ext uri="{FF2B5EF4-FFF2-40B4-BE49-F238E27FC236}">
                  <a16:creationId xmlns:a16="http://schemas.microsoft.com/office/drawing/2014/main" id="{258B3E77-F389-4458-BC82-07E3E6BDB9B1}"/>
                </a:ext>
              </a:extLst>
            </p:cNvPr>
            <p:cNvSpPr/>
            <p:nvPr/>
          </p:nvSpPr>
          <p:spPr>
            <a:xfrm rot="20700000">
              <a:off x="4493684" y="3642561"/>
              <a:ext cx="86468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grpSp>
      <p:sp>
        <p:nvSpPr>
          <p:cNvPr id="25" name="文本框 24">
            <a:extLst>
              <a:ext uri="{FF2B5EF4-FFF2-40B4-BE49-F238E27FC236}">
                <a16:creationId xmlns:a16="http://schemas.microsoft.com/office/drawing/2014/main" id="{8CDF19CE-F188-4E1C-948C-1FBBD5212B21}"/>
              </a:ext>
            </a:extLst>
          </p:cNvPr>
          <p:cNvSpPr txBox="1"/>
          <p:nvPr/>
        </p:nvSpPr>
        <p:spPr>
          <a:xfrm>
            <a:off x="3589841" y="4147688"/>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认真贯彻落实公路处制定的各项规章制度，组织养护路工</a:t>
            </a:r>
          </a:p>
        </p:txBody>
      </p:sp>
      <p:grpSp>
        <p:nvGrpSpPr>
          <p:cNvPr id="35" name="组合 34">
            <a:extLst>
              <a:ext uri="{FF2B5EF4-FFF2-40B4-BE49-F238E27FC236}">
                <a16:creationId xmlns:a16="http://schemas.microsoft.com/office/drawing/2014/main" id="{0E4E905F-1A6D-4113-9F9E-F3BFEED41965}"/>
              </a:ext>
            </a:extLst>
          </p:cNvPr>
          <p:cNvGrpSpPr/>
          <p:nvPr/>
        </p:nvGrpSpPr>
        <p:grpSpPr>
          <a:xfrm>
            <a:off x="4202977" y="3846419"/>
            <a:ext cx="805212" cy="0"/>
            <a:chOff x="5771499" y="1643605"/>
            <a:chExt cx="805212" cy="0"/>
          </a:xfrm>
        </p:grpSpPr>
        <p:cxnSp>
          <p:nvCxnSpPr>
            <p:cNvPr id="36" name="直接连接符 35">
              <a:extLst>
                <a:ext uri="{FF2B5EF4-FFF2-40B4-BE49-F238E27FC236}">
                  <a16:creationId xmlns:a16="http://schemas.microsoft.com/office/drawing/2014/main" id="{90A5BA3F-2887-420D-ACD5-F4A7CD4C8CC5}"/>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C1482B5-3FD9-4EA0-8AFC-41C4D07769D6}"/>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A445A74B-2870-4FFC-A359-FD84538FA091}"/>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49" name="组合 48">
            <a:extLst>
              <a:ext uri="{FF2B5EF4-FFF2-40B4-BE49-F238E27FC236}">
                <a16:creationId xmlns:a16="http://schemas.microsoft.com/office/drawing/2014/main" id="{4BDD7529-6EBB-4BB5-81EC-F3A5CBDADDF2}"/>
              </a:ext>
            </a:extLst>
          </p:cNvPr>
          <p:cNvGrpSpPr/>
          <p:nvPr/>
        </p:nvGrpSpPr>
        <p:grpSpPr>
          <a:xfrm>
            <a:off x="6618096" y="1561246"/>
            <a:ext cx="1936643" cy="1921518"/>
            <a:chOff x="6631799" y="2049965"/>
            <a:chExt cx="1936643" cy="1921518"/>
          </a:xfrm>
          <a:effectLst>
            <a:outerShdw blurRad="50800" dist="38100" dir="2700000" algn="tl" rotWithShape="0">
              <a:prstClr val="black">
                <a:alpha val="20000"/>
              </a:prstClr>
            </a:outerShdw>
          </a:effectLst>
        </p:grpSpPr>
        <p:sp>
          <p:nvSpPr>
            <p:cNvPr id="12" name="椭圆 11">
              <a:extLst>
                <a:ext uri="{FF2B5EF4-FFF2-40B4-BE49-F238E27FC236}">
                  <a16:creationId xmlns:a16="http://schemas.microsoft.com/office/drawing/2014/main" id="{03D710A7-0440-4416-8B30-DBCB776DFC6C}"/>
                </a:ext>
              </a:extLst>
            </p:cNvPr>
            <p:cNvSpPr/>
            <p:nvPr/>
          </p:nvSpPr>
          <p:spPr>
            <a:xfrm>
              <a:off x="6631799" y="2049965"/>
              <a:ext cx="1921518" cy="1921518"/>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加强沟通</a:t>
              </a:r>
              <a:endParaRPr kumimoji="0" lang="en-US" altLang="zh-CN" sz="1800" b="1"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13" name="平行四边形 12">
              <a:extLst>
                <a:ext uri="{FF2B5EF4-FFF2-40B4-BE49-F238E27FC236}">
                  <a16:creationId xmlns:a16="http://schemas.microsoft.com/office/drawing/2014/main" id="{AE44C4EA-4453-4CC1-926F-FDE9B873CA06}"/>
                </a:ext>
              </a:extLst>
            </p:cNvPr>
            <p:cNvSpPr/>
            <p:nvPr/>
          </p:nvSpPr>
          <p:spPr>
            <a:xfrm rot="20700000">
              <a:off x="7480983" y="3272630"/>
              <a:ext cx="1087459"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4" name="平行四边形 13">
              <a:extLst>
                <a:ext uri="{FF2B5EF4-FFF2-40B4-BE49-F238E27FC236}">
                  <a16:creationId xmlns:a16="http://schemas.microsoft.com/office/drawing/2014/main" id="{5106B585-D81F-4FA7-A9AB-36752EE90D7D}"/>
                </a:ext>
              </a:extLst>
            </p:cNvPr>
            <p:cNvSpPr/>
            <p:nvPr/>
          </p:nvSpPr>
          <p:spPr>
            <a:xfrm rot="20700000">
              <a:off x="7287319" y="3482102"/>
              <a:ext cx="122374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5" name="平行四边形 14">
              <a:extLst>
                <a:ext uri="{FF2B5EF4-FFF2-40B4-BE49-F238E27FC236}">
                  <a16:creationId xmlns:a16="http://schemas.microsoft.com/office/drawing/2014/main" id="{01EA70D0-7F8B-4601-9639-F5791AF1F61E}"/>
                </a:ext>
              </a:extLst>
            </p:cNvPr>
            <p:cNvSpPr/>
            <p:nvPr/>
          </p:nvSpPr>
          <p:spPr>
            <a:xfrm rot="20700000">
              <a:off x="7501926" y="3642561"/>
              <a:ext cx="86468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grpSp>
      <p:sp>
        <p:nvSpPr>
          <p:cNvPr id="26" name="文本框 25">
            <a:extLst>
              <a:ext uri="{FF2B5EF4-FFF2-40B4-BE49-F238E27FC236}">
                <a16:creationId xmlns:a16="http://schemas.microsoft.com/office/drawing/2014/main" id="{EF5363BF-0AF7-41E2-83EA-64A3CE6C0A5D}"/>
              </a:ext>
            </a:extLst>
          </p:cNvPr>
          <p:cNvSpPr txBox="1"/>
          <p:nvPr/>
        </p:nvSpPr>
        <p:spPr>
          <a:xfrm>
            <a:off x="6570675" y="4147688"/>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为切实保障我站所辖干线公路的安全与畅通，歇人不歇工制度</a:t>
            </a:r>
          </a:p>
        </p:txBody>
      </p:sp>
      <p:grpSp>
        <p:nvGrpSpPr>
          <p:cNvPr id="39" name="组合 38">
            <a:extLst>
              <a:ext uri="{FF2B5EF4-FFF2-40B4-BE49-F238E27FC236}">
                <a16:creationId xmlns:a16="http://schemas.microsoft.com/office/drawing/2014/main" id="{E23FDC0C-0108-40C1-8555-2F6F1F4E299C}"/>
              </a:ext>
            </a:extLst>
          </p:cNvPr>
          <p:cNvGrpSpPr/>
          <p:nvPr/>
        </p:nvGrpSpPr>
        <p:grpSpPr>
          <a:xfrm>
            <a:off x="7183811" y="3846419"/>
            <a:ext cx="805212" cy="0"/>
            <a:chOff x="5771499" y="1643605"/>
            <a:chExt cx="805212" cy="0"/>
          </a:xfrm>
        </p:grpSpPr>
        <p:cxnSp>
          <p:nvCxnSpPr>
            <p:cNvPr id="40" name="直接连接符 39">
              <a:extLst>
                <a:ext uri="{FF2B5EF4-FFF2-40B4-BE49-F238E27FC236}">
                  <a16:creationId xmlns:a16="http://schemas.microsoft.com/office/drawing/2014/main" id="{16C0B2C8-24AD-454C-9547-7FF015DA43C9}"/>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E852EFF5-CE5C-4C9E-9763-4E1B50722E40}"/>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5CA36B07-C501-4AEF-B11D-7856F090E639}"/>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id="{D863D244-9E5A-49F3-945C-14ABF2A1C076}"/>
              </a:ext>
            </a:extLst>
          </p:cNvPr>
          <p:cNvGrpSpPr/>
          <p:nvPr/>
        </p:nvGrpSpPr>
        <p:grpSpPr>
          <a:xfrm>
            <a:off x="9598930" y="1561246"/>
            <a:ext cx="1936643" cy="1921518"/>
            <a:chOff x="9640042" y="2049965"/>
            <a:chExt cx="1936643" cy="1921518"/>
          </a:xfrm>
          <a:effectLst>
            <a:outerShdw blurRad="50800" dist="38100" dir="2700000" algn="tl" rotWithShape="0">
              <a:prstClr val="black">
                <a:alpha val="20000"/>
              </a:prstClr>
            </a:outerShdw>
          </a:effectLst>
        </p:grpSpPr>
        <p:sp>
          <p:nvSpPr>
            <p:cNvPr id="16" name="椭圆 15">
              <a:extLst>
                <a:ext uri="{FF2B5EF4-FFF2-40B4-BE49-F238E27FC236}">
                  <a16:creationId xmlns:a16="http://schemas.microsoft.com/office/drawing/2014/main" id="{FCE88E8F-8306-4E9F-BDAD-F1838A6CF91A}"/>
                </a:ext>
              </a:extLst>
            </p:cNvPr>
            <p:cNvSpPr/>
            <p:nvPr/>
          </p:nvSpPr>
          <p:spPr>
            <a:xfrm>
              <a:off x="9640042" y="2049965"/>
              <a:ext cx="1921518" cy="1921518"/>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加强合作</a:t>
              </a:r>
              <a:endParaRPr kumimoji="0" lang="en-US" altLang="zh-CN" sz="1800" b="1"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17" name="平行四边形 16">
              <a:extLst>
                <a:ext uri="{FF2B5EF4-FFF2-40B4-BE49-F238E27FC236}">
                  <a16:creationId xmlns:a16="http://schemas.microsoft.com/office/drawing/2014/main" id="{451D31CB-70B0-4D52-A470-27BA4C221BE1}"/>
                </a:ext>
              </a:extLst>
            </p:cNvPr>
            <p:cNvSpPr/>
            <p:nvPr/>
          </p:nvSpPr>
          <p:spPr>
            <a:xfrm rot="20700000">
              <a:off x="10489226" y="3272630"/>
              <a:ext cx="1087459"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8" name="平行四边形 17">
              <a:extLst>
                <a:ext uri="{FF2B5EF4-FFF2-40B4-BE49-F238E27FC236}">
                  <a16:creationId xmlns:a16="http://schemas.microsoft.com/office/drawing/2014/main" id="{20D06736-DBF3-4BD2-BD93-1E465DA3896B}"/>
                </a:ext>
              </a:extLst>
            </p:cNvPr>
            <p:cNvSpPr/>
            <p:nvPr/>
          </p:nvSpPr>
          <p:spPr>
            <a:xfrm rot="20700000">
              <a:off x="10295562" y="3482102"/>
              <a:ext cx="122374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9" name="平行四边形 18">
              <a:extLst>
                <a:ext uri="{FF2B5EF4-FFF2-40B4-BE49-F238E27FC236}">
                  <a16:creationId xmlns:a16="http://schemas.microsoft.com/office/drawing/2014/main" id="{8B7D75F3-5C88-4CEB-BF81-983FCA5A7C9A}"/>
                </a:ext>
              </a:extLst>
            </p:cNvPr>
            <p:cNvSpPr/>
            <p:nvPr/>
          </p:nvSpPr>
          <p:spPr>
            <a:xfrm rot="20700000">
              <a:off x="10510169" y="3642561"/>
              <a:ext cx="86468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grpSp>
      <p:sp>
        <p:nvSpPr>
          <p:cNvPr id="27" name="文本框 26">
            <a:extLst>
              <a:ext uri="{FF2B5EF4-FFF2-40B4-BE49-F238E27FC236}">
                <a16:creationId xmlns:a16="http://schemas.microsoft.com/office/drawing/2014/main" id="{78673F4F-F3D9-4A1D-8A25-B4215E25D6C0}"/>
              </a:ext>
            </a:extLst>
          </p:cNvPr>
          <p:cNvSpPr txBox="1"/>
          <p:nvPr/>
        </p:nvSpPr>
        <p:spPr>
          <a:xfrm>
            <a:off x="9551509" y="4147688"/>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处置好路面病害和各类安全隐患，确保站内部安全和公路畅通</a:t>
            </a:r>
          </a:p>
        </p:txBody>
      </p:sp>
      <p:grpSp>
        <p:nvGrpSpPr>
          <p:cNvPr id="43" name="组合 42">
            <a:extLst>
              <a:ext uri="{FF2B5EF4-FFF2-40B4-BE49-F238E27FC236}">
                <a16:creationId xmlns:a16="http://schemas.microsoft.com/office/drawing/2014/main" id="{9D3EA2A8-E826-4FDB-B106-A7E029F494C7}"/>
              </a:ext>
            </a:extLst>
          </p:cNvPr>
          <p:cNvGrpSpPr/>
          <p:nvPr/>
        </p:nvGrpSpPr>
        <p:grpSpPr>
          <a:xfrm>
            <a:off x="10164645" y="3846419"/>
            <a:ext cx="805212" cy="0"/>
            <a:chOff x="5771499" y="1643605"/>
            <a:chExt cx="805212" cy="0"/>
          </a:xfrm>
        </p:grpSpPr>
        <p:cxnSp>
          <p:nvCxnSpPr>
            <p:cNvPr id="44" name="直接连接符 43">
              <a:extLst>
                <a:ext uri="{FF2B5EF4-FFF2-40B4-BE49-F238E27FC236}">
                  <a16:creationId xmlns:a16="http://schemas.microsoft.com/office/drawing/2014/main" id="{04E22EF4-71AB-4164-82CF-541178C95CE6}"/>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0F86B319-4C46-4E4D-B948-ECB342F15566}"/>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DA52B186-7AAB-4B8E-A37C-78A2D43EB11A}"/>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3497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A-直接连接符 13">
            <a:extLst>
              <a:ext uri="{FF2B5EF4-FFF2-40B4-BE49-F238E27FC236}">
                <a16:creationId xmlns:a16="http://schemas.microsoft.com/office/drawing/2014/main" id="{90C77249-B8BA-4140-81D7-DD0E565F1E52}"/>
              </a:ext>
            </a:extLst>
          </p:cNvPr>
          <p:cNvCxnSpPr>
            <a:cxnSpLocks/>
          </p:cNvCxnSpPr>
          <p:nvPr>
            <p:custDataLst>
              <p:tags r:id="rId1"/>
            </p:custDataLst>
          </p:nvPr>
        </p:nvCxnSpPr>
        <p:spPr>
          <a:xfrm>
            <a:off x="3886479" y="2629420"/>
            <a:ext cx="0" cy="1678443"/>
          </a:xfrm>
          <a:prstGeom prst="line">
            <a:avLst/>
          </a:prstGeom>
          <a:ln w="762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PA-文本框 5" descr="章节序号1">
            <a:extLst>
              <a:ext uri="{FF2B5EF4-FFF2-40B4-BE49-F238E27FC236}">
                <a16:creationId xmlns:a16="http://schemas.microsoft.com/office/drawing/2014/main" id="{B6C19A6E-2D3A-4574-9ABF-14A912204154}"/>
              </a:ext>
            </a:extLst>
          </p:cNvPr>
          <p:cNvSpPr txBox="1"/>
          <p:nvPr>
            <p:custDataLst>
              <p:tags r:id="rId2"/>
            </p:custDataLst>
          </p:nvPr>
        </p:nvSpPr>
        <p:spPr>
          <a:xfrm>
            <a:off x="927731" y="2105561"/>
            <a:ext cx="3018971" cy="2646878"/>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dirty="0">
                <a:ln>
                  <a:noFill/>
                </a:ln>
                <a:solidFill>
                  <a:prstClr val="white"/>
                </a:solidFill>
                <a:effectLst/>
                <a:uLnTx/>
                <a:uFillTx/>
                <a:latin typeface="Arial"/>
                <a:ea typeface="等线"/>
                <a:cs typeface="+mn-cs"/>
              </a:rPr>
              <a:t>02</a:t>
            </a:r>
            <a:endParaRPr kumimoji="0" lang="zh-CN" altLang="en-US" sz="16600" b="1" i="0" u="none" strike="noStrike" kern="1200" cap="none" spc="0" normalizeH="0" baseline="0" noProof="0" dirty="0">
              <a:ln>
                <a:noFill/>
              </a:ln>
              <a:solidFill>
                <a:prstClr val="white"/>
              </a:solidFill>
              <a:effectLst/>
              <a:uLnTx/>
              <a:uFillTx/>
              <a:latin typeface="Arial"/>
              <a:ea typeface="等线"/>
              <a:cs typeface="+mn-cs"/>
            </a:endParaRPr>
          </a:p>
        </p:txBody>
      </p:sp>
      <p:grpSp>
        <p:nvGrpSpPr>
          <p:cNvPr id="12" name="组合 11">
            <a:extLst>
              <a:ext uri="{FF2B5EF4-FFF2-40B4-BE49-F238E27FC236}">
                <a16:creationId xmlns:a16="http://schemas.microsoft.com/office/drawing/2014/main" id="{A9C71F1D-A58C-43A8-865B-1222020983C8}"/>
              </a:ext>
            </a:extLst>
          </p:cNvPr>
          <p:cNvGrpSpPr/>
          <p:nvPr/>
        </p:nvGrpSpPr>
        <p:grpSpPr>
          <a:xfrm>
            <a:off x="4531875" y="2581390"/>
            <a:ext cx="6732395" cy="1774502"/>
            <a:chOff x="4829223" y="2896719"/>
            <a:chExt cx="6732395" cy="1774502"/>
          </a:xfrm>
        </p:grpSpPr>
        <p:sp>
          <p:nvSpPr>
            <p:cNvPr id="5" name="PA-文本框 82">
              <a:extLst>
                <a:ext uri="{FF2B5EF4-FFF2-40B4-BE49-F238E27FC236}">
                  <a16:creationId xmlns:a16="http://schemas.microsoft.com/office/drawing/2014/main" id="{0032B7F7-36C0-4EEB-BD97-BF14D78CD126}"/>
                </a:ext>
              </a:extLst>
            </p:cNvPr>
            <p:cNvSpPr txBox="1"/>
            <p:nvPr>
              <p:custDataLst>
                <p:tags r:id="rId3"/>
              </p:custDataLst>
            </p:nvPr>
          </p:nvSpPr>
          <p:spPr>
            <a:xfrm>
              <a:off x="4840342" y="3629895"/>
              <a:ext cx="5915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300" normalizeH="0" baseline="0" noProof="0" dirty="0">
                  <a:ln>
                    <a:noFill/>
                  </a:ln>
                  <a:solidFill>
                    <a:prstClr val="white"/>
                  </a:solidFill>
                  <a:effectLst/>
                  <a:uLnTx/>
                  <a:uFillTx/>
                  <a:latin typeface="Arial"/>
                  <a:ea typeface="等线"/>
                  <a:cs typeface="+mn-cs"/>
                </a:rPr>
                <a:t>ZHELI XIANXIE YINGWEN</a:t>
              </a:r>
              <a:endParaRPr kumimoji="0" lang="zh-CN" altLang="en-US" sz="1600" b="0" i="0" u="none" strike="noStrike" kern="1200" cap="none" spc="300" normalizeH="0" baseline="0" noProof="0" dirty="0">
                <a:ln>
                  <a:noFill/>
                </a:ln>
                <a:solidFill>
                  <a:prstClr val="white"/>
                </a:solidFill>
                <a:effectLst/>
                <a:uLnTx/>
                <a:uFillTx/>
                <a:latin typeface="Arial"/>
                <a:ea typeface="等线"/>
                <a:cs typeface="+mn-cs"/>
              </a:endParaRPr>
            </a:p>
          </p:txBody>
        </p:sp>
        <p:sp>
          <p:nvSpPr>
            <p:cNvPr id="9" name="PA-文本框 6" descr="章节标题1">
              <a:extLst>
                <a:ext uri="{FF2B5EF4-FFF2-40B4-BE49-F238E27FC236}">
                  <a16:creationId xmlns:a16="http://schemas.microsoft.com/office/drawing/2014/main" id="{6E33A83D-D36C-4D11-8983-1556206A7F2C}"/>
                </a:ext>
              </a:extLst>
            </p:cNvPr>
            <p:cNvSpPr txBox="1"/>
            <p:nvPr>
              <p:custDataLst>
                <p:tags r:id="rId4"/>
              </p:custDataLst>
            </p:nvPr>
          </p:nvSpPr>
          <p:spPr>
            <a:xfrm>
              <a:off x="4829223" y="2896719"/>
              <a:ext cx="5341257" cy="769441"/>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450" normalizeH="0" baseline="0" noProof="0" dirty="0">
                  <a:ln>
                    <a:noFill/>
                  </a:ln>
                  <a:solidFill>
                    <a:prstClr val="white"/>
                  </a:solidFill>
                  <a:effectLst/>
                  <a:uLnTx/>
                  <a:uFillTx/>
                  <a:latin typeface="微软雅黑"/>
                  <a:ea typeface="微软雅黑"/>
                  <a:cs typeface="+mn-cs"/>
                </a:rPr>
                <a:t>工作进度</a:t>
              </a:r>
            </a:p>
          </p:txBody>
        </p:sp>
        <p:sp>
          <p:nvSpPr>
            <p:cNvPr id="11" name="文本框 10">
              <a:extLst>
                <a:ext uri="{FF2B5EF4-FFF2-40B4-BE49-F238E27FC236}">
                  <a16:creationId xmlns:a16="http://schemas.microsoft.com/office/drawing/2014/main" id="{FA11F59C-806B-4AF9-A31B-DBE65D9EEBA5}"/>
                </a:ext>
              </a:extLst>
            </p:cNvPr>
            <p:cNvSpPr txBox="1"/>
            <p:nvPr/>
          </p:nvSpPr>
          <p:spPr>
            <a:xfrm>
              <a:off x="4931010" y="3941209"/>
              <a:ext cx="6630608" cy="73001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Arial"/>
                  <a:ea typeface="微软雅黑 Light"/>
                  <a:cs typeface="+mn-cs"/>
                </a:rPr>
                <a:t>及时建立领导机构，成立“四群”教育工作领导小组，明确相关职能职责。局长担任组长，书记担任副组长。</a:t>
              </a:r>
            </a:p>
          </p:txBody>
        </p:sp>
      </p:grpSp>
    </p:spTree>
    <p:extLst>
      <p:ext uri="{BB962C8B-B14F-4D97-AF65-F5344CB8AC3E}">
        <p14:creationId xmlns:p14="http://schemas.microsoft.com/office/powerpoint/2010/main" val="4234576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latin typeface="+mj-ea"/>
                <a:cs typeface="+mn-ea"/>
                <a:sym typeface="+mn-lt"/>
              </a:rPr>
              <a:t>工作进度</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 name="矩形: 圆角 3">
            <a:extLst>
              <a:ext uri="{FF2B5EF4-FFF2-40B4-BE49-F238E27FC236}">
                <a16:creationId xmlns:a16="http://schemas.microsoft.com/office/drawing/2014/main" id="{D020A5FF-FDAC-4E8D-BFB5-235CB6C5EC9D}"/>
              </a:ext>
            </a:extLst>
          </p:cNvPr>
          <p:cNvSpPr/>
          <p:nvPr/>
        </p:nvSpPr>
        <p:spPr>
          <a:xfrm>
            <a:off x="1822651" y="2778882"/>
            <a:ext cx="4710896" cy="2662177"/>
          </a:xfrm>
          <a:prstGeom prst="roundRect">
            <a:avLst>
              <a:gd name="adj" fmla="val 4928"/>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5" name="矩形: 圆角 4">
            <a:extLst>
              <a:ext uri="{FF2B5EF4-FFF2-40B4-BE49-F238E27FC236}">
                <a16:creationId xmlns:a16="http://schemas.microsoft.com/office/drawing/2014/main" id="{49CB372B-E3F9-4CF1-A6C3-C632F749E727}"/>
              </a:ext>
            </a:extLst>
          </p:cNvPr>
          <p:cNvSpPr>
            <a:spLocks noChangeAspect="1"/>
          </p:cNvSpPr>
          <p:nvPr/>
        </p:nvSpPr>
        <p:spPr>
          <a:xfrm>
            <a:off x="893133" y="1668680"/>
            <a:ext cx="5236650" cy="3335590"/>
          </a:xfrm>
          <a:prstGeom prst="roundRect">
            <a:avLst>
              <a:gd name="adj" fmla="val 3134"/>
            </a:avLst>
          </a:prstGeom>
          <a:blipFill dpi="0" rotWithShape="1">
            <a:blip r:embed="rId3">
              <a:duotone>
                <a:schemeClr val="accent1">
                  <a:shade val="45000"/>
                  <a:satMod val="135000"/>
                </a:schemeClr>
                <a:prstClr val="white"/>
              </a:duotone>
            </a:blip>
            <a:srcRect/>
            <a:stretch>
              <a:fillRect t="1" b="-17664"/>
            </a:stretch>
          </a:blipFill>
          <a:ln w="12700" cap="flat" cmpd="sng" algn="ctr">
            <a:noFill/>
            <a:prstDash val="solid"/>
            <a:miter lim="800000"/>
          </a:ln>
          <a:effectLst>
            <a:outerShdw blurRad="381000" sx="102000" sy="102000" algn="ctr" rotWithShape="0">
              <a:schemeClr val="tx1">
                <a:lumMod val="90000"/>
                <a:lumOff val="10000"/>
                <a:alpha val="12000"/>
              </a:scheme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grpSp>
        <p:nvGrpSpPr>
          <p:cNvPr id="7" name="组合 6">
            <a:extLst>
              <a:ext uri="{FF2B5EF4-FFF2-40B4-BE49-F238E27FC236}">
                <a16:creationId xmlns:a16="http://schemas.microsoft.com/office/drawing/2014/main" id="{28630D4B-008E-4B1D-92DA-28C06EF5ACA2}"/>
              </a:ext>
            </a:extLst>
          </p:cNvPr>
          <p:cNvGrpSpPr/>
          <p:nvPr/>
        </p:nvGrpSpPr>
        <p:grpSpPr>
          <a:xfrm>
            <a:off x="7447825" y="1612008"/>
            <a:ext cx="1973892" cy="522598"/>
            <a:chOff x="1670416" y="1991248"/>
            <a:chExt cx="1973892" cy="522598"/>
          </a:xfrm>
        </p:grpSpPr>
        <p:sp>
          <p:nvSpPr>
            <p:cNvPr id="8" name="leaf_70892">
              <a:extLst>
                <a:ext uri="{FF2B5EF4-FFF2-40B4-BE49-F238E27FC236}">
                  <a16:creationId xmlns:a16="http://schemas.microsoft.com/office/drawing/2014/main" id="{2876235B-83DF-4EC7-B8E0-DD912A23E83C}"/>
                </a:ext>
              </a:extLst>
            </p:cNvPr>
            <p:cNvSpPr>
              <a:spLocks noChangeAspect="1"/>
            </p:cNvSpPr>
            <p:nvPr/>
          </p:nvSpPr>
          <p:spPr bwMode="auto">
            <a:xfrm rot="7200000">
              <a:off x="1645008" y="2016656"/>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9" name="文本框 8">
              <a:extLst>
                <a:ext uri="{FF2B5EF4-FFF2-40B4-BE49-F238E27FC236}">
                  <a16:creationId xmlns:a16="http://schemas.microsoft.com/office/drawing/2014/main" id="{355BFE80-635F-4BC7-A72C-E681AACA8572}"/>
                </a:ext>
              </a:extLst>
            </p:cNvPr>
            <p:cNvSpPr txBox="1"/>
            <p:nvPr/>
          </p:nvSpPr>
          <p:spPr>
            <a:xfrm>
              <a:off x="1855698" y="2147271"/>
              <a:ext cx="1788610" cy="366575"/>
            </a:xfrm>
            <a:prstGeom prst="rect">
              <a:avLst/>
            </a:prstGeom>
            <a:noFill/>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cs"/>
                </a:rPr>
                <a:t>加强领导</a:t>
              </a:r>
            </a:p>
          </p:txBody>
        </p:sp>
      </p:grpSp>
      <p:cxnSp>
        <p:nvCxnSpPr>
          <p:cNvPr id="10" name="直接连接符 9">
            <a:extLst>
              <a:ext uri="{FF2B5EF4-FFF2-40B4-BE49-F238E27FC236}">
                <a16:creationId xmlns:a16="http://schemas.microsoft.com/office/drawing/2014/main" id="{2664C0AD-90DC-485F-A578-0E7C29AB2E24}"/>
              </a:ext>
            </a:extLst>
          </p:cNvPr>
          <p:cNvCxnSpPr>
            <a:cxnSpLocks/>
          </p:cNvCxnSpPr>
          <p:nvPr/>
        </p:nvCxnSpPr>
        <p:spPr>
          <a:xfrm>
            <a:off x="7633107" y="2350357"/>
            <a:ext cx="489763" cy="0"/>
          </a:xfrm>
          <a:prstGeom prst="line">
            <a:avLst/>
          </a:prstGeom>
          <a:ln w="38100" cap="rnd">
            <a:gradFill>
              <a:gsLst>
                <a:gs pos="0">
                  <a:schemeClr val="accent1"/>
                </a:gs>
                <a:gs pos="100000">
                  <a:schemeClr val="accent1">
                    <a:lumMod val="60000"/>
                    <a:lumOff val="4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0D4389D8-3BF2-4070-BA3A-D5B8BFF83ABC}"/>
              </a:ext>
            </a:extLst>
          </p:cNvPr>
          <p:cNvSpPr txBox="1"/>
          <p:nvPr/>
        </p:nvSpPr>
        <p:spPr>
          <a:xfrm>
            <a:off x="7648347" y="2621060"/>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我站在今年年初在公路保洁保畅活动开展初成立了保洁保畅领导小组，实施分包责任制，站长为总负责人负责保洁保畅活动的顺利开展和督促分包</a:t>
            </a:r>
          </a:p>
        </p:txBody>
      </p:sp>
      <p:sp>
        <p:nvSpPr>
          <p:cNvPr id="15" name="文本框 14">
            <a:extLst>
              <a:ext uri="{FF2B5EF4-FFF2-40B4-BE49-F238E27FC236}">
                <a16:creationId xmlns:a16="http://schemas.microsoft.com/office/drawing/2014/main" id="{87A882EF-33DF-4EB9-A968-F2392B5D2392}"/>
              </a:ext>
            </a:extLst>
          </p:cNvPr>
          <p:cNvSpPr txBox="1"/>
          <p:nvPr/>
        </p:nvSpPr>
        <p:spPr>
          <a:xfrm>
            <a:off x="7648347" y="4060717"/>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四名副站长对我站所辖的国省干线公路分段管理，负责该责任段的日常路面保洁和垃圾的及时清理以确保道路的安全畅通、整洁。</a:t>
            </a:r>
          </a:p>
        </p:txBody>
      </p:sp>
    </p:spTree>
    <p:extLst>
      <p:ext uri="{BB962C8B-B14F-4D97-AF65-F5344CB8AC3E}">
        <p14:creationId xmlns:p14="http://schemas.microsoft.com/office/powerpoint/2010/main" val="283703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latin typeface="+mj-ea"/>
                <a:cs typeface="+mn-ea"/>
                <a:sym typeface="+mn-lt"/>
              </a:rPr>
              <a:t>工作进度</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12" name="椭圆 11">
            <a:extLst>
              <a:ext uri="{FF2B5EF4-FFF2-40B4-BE49-F238E27FC236}">
                <a16:creationId xmlns:a16="http://schemas.microsoft.com/office/drawing/2014/main" id="{B61B4D66-9A45-4CCC-B59D-4A2CF7F24FBF}"/>
              </a:ext>
            </a:extLst>
          </p:cNvPr>
          <p:cNvSpPr/>
          <p:nvPr/>
        </p:nvSpPr>
        <p:spPr>
          <a:xfrm>
            <a:off x="6646279" y="1647549"/>
            <a:ext cx="4238710" cy="4238710"/>
          </a:xfrm>
          <a:prstGeom prst="ellipse">
            <a:avLst/>
          </a:pr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Light"/>
              <a:ea typeface="微软雅黑 Light"/>
              <a:cs typeface="+mn-cs"/>
            </a:endParaRPr>
          </a:p>
        </p:txBody>
      </p:sp>
      <p:grpSp>
        <p:nvGrpSpPr>
          <p:cNvPr id="7" name="组合 6">
            <a:extLst>
              <a:ext uri="{FF2B5EF4-FFF2-40B4-BE49-F238E27FC236}">
                <a16:creationId xmlns:a16="http://schemas.microsoft.com/office/drawing/2014/main" id="{28630D4B-008E-4B1D-92DA-28C06EF5ACA2}"/>
              </a:ext>
            </a:extLst>
          </p:cNvPr>
          <p:cNvGrpSpPr/>
          <p:nvPr/>
        </p:nvGrpSpPr>
        <p:grpSpPr>
          <a:xfrm>
            <a:off x="1307012" y="1612008"/>
            <a:ext cx="1973892" cy="522598"/>
            <a:chOff x="1670416" y="1991248"/>
            <a:chExt cx="1973892" cy="522598"/>
          </a:xfrm>
        </p:grpSpPr>
        <p:sp>
          <p:nvSpPr>
            <p:cNvPr id="8" name="leaf_70892">
              <a:extLst>
                <a:ext uri="{FF2B5EF4-FFF2-40B4-BE49-F238E27FC236}">
                  <a16:creationId xmlns:a16="http://schemas.microsoft.com/office/drawing/2014/main" id="{2876235B-83DF-4EC7-B8E0-DD912A23E83C}"/>
                </a:ext>
              </a:extLst>
            </p:cNvPr>
            <p:cNvSpPr>
              <a:spLocks noChangeAspect="1"/>
            </p:cNvSpPr>
            <p:nvPr/>
          </p:nvSpPr>
          <p:spPr bwMode="auto">
            <a:xfrm rot="7200000">
              <a:off x="1645008" y="2016656"/>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9" name="文本框 8">
              <a:extLst>
                <a:ext uri="{FF2B5EF4-FFF2-40B4-BE49-F238E27FC236}">
                  <a16:creationId xmlns:a16="http://schemas.microsoft.com/office/drawing/2014/main" id="{355BFE80-635F-4BC7-A72C-E681AACA8572}"/>
                </a:ext>
              </a:extLst>
            </p:cNvPr>
            <p:cNvSpPr txBox="1"/>
            <p:nvPr/>
          </p:nvSpPr>
          <p:spPr>
            <a:xfrm>
              <a:off x="1855698" y="2147271"/>
              <a:ext cx="1788610" cy="366575"/>
            </a:xfrm>
            <a:prstGeom prst="rect">
              <a:avLst/>
            </a:prstGeom>
            <a:noFill/>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cs"/>
                </a:rPr>
                <a:t>加强教育</a:t>
              </a:r>
            </a:p>
          </p:txBody>
        </p:sp>
      </p:grpSp>
      <p:cxnSp>
        <p:nvCxnSpPr>
          <p:cNvPr id="10" name="直接连接符 9">
            <a:extLst>
              <a:ext uri="{FF2B5EF4-FFF2-40B4-BE49-F238E27FC236}">
                <a16:creationId xmlns:a16="http://schemas.microsoft.com/office/drawing/2014/main" id="{2664C0AD-90DC-485F-A578-0E7C29AB2E24}"/>
              </a:ext>
            </a:extLst>
          </p:cNvPr>
          <p:cNvCxnSpPr>
            <a:cxnSpLocks/>
          </p:cNvCxnSpPr>
          <p:nvPr/>
        </p:nvCxnSpPr>
        <p:spPr>
          <a:xfrm>
            <a:off x="1492294" y="2350357"/>
            <a:ext cx="489763" cy="0"/>
          </a:xfrm>
          <a:prstGeom prst="line">
            <a:avLst/>
          </a:prstGeom>
          <a:ln w="38100" cap="rnd">
            <a:gradFill>
              <a:gsLst>
                <a:gs pos="0">
                  <a:schemeClr val="accent1"/>
                </a:gs>
                <a:gs pos="100000">
                  <a:schemeClr val="accent1">
                    <a:lumMod val="60000"/>
                    <a:lumOff val="4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0D4389D8-3BF2-4070-BA3A-D5B8BFF83ABC}"/>
              </a:ext>
            </a:extLst>
          </p:cNvPr>
          <p:cNvSpPr txBox="1"/>
          <p:nvPr/>
        </p:nvSpPr>
        <p:spPr>
          <a:xfrm>
            <a:off x="1507534" y="2621060"/>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panose="020B0503020204020204" pitchFamily="34" charset="-122"/>
                <a:ea typeface="微软雅黑 Light"/>
                <a:cs typeface="+mn-cs"/>
              </a:rPr>
              <a:t>认真贯彻落实公路处制定的各项规章制度，组织养护路工开展公路养护和安全生产培训会，使养路工增强道路养护知识和安全生产意识</a:t>
            </a:r>
          </a:p>
        </p:txBody>
      </p:sp>
      <p:sp>
        <p:nvSpPr>
          <p:cNvPr id="15" name="文本框 14">
            <a:extLst>
              <a:ext uri="{FF2B5EF4-FFF2-40B4-BE49-F238E27FC236}">
                <a16:creationId xmlns:a16="http://schemas.microsoft.com/office/drawing/2014/main" id="{87A882EF-33DF-4EB9-A968-F2392B5D2392}"/>
              </a:ext>
            </a:extLst>
          </p:cNvPr>
          <p:cNvSpPr txBox="1"/>
          <p:nvPr/>
        </p:nvSpPr>
        <p:spPr>
          <a:xfrm>
            <a:off x="1507534" y="4060717"/>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panose="020B0503020204020204" pitchFamily="34" charset="-122"/>
                <a:ea typeface="微软雅黑 Light"/>
                <a:cs typeface="+mn-cs"/>
              </a:rPr>
              <a:t>不歇工制度，节假日不请假的工作制度，全力做好干线公路施工保畅工作，今年我站有新购置清扫车一辆加大了机械化清洁力度</a:t>
            </a:r>
          </a:p>
        </p:txBody>
      </p:sp>
      <p:pic>
        <p:nvPicPr>
          <p:cNvPr id="16" name="图片 15" descr="图片包含 游戏机&#10;&#10;描述已自动生成">
            <a:extLst>
              <a:ext uri="{FF2B5EF4-FFF2-40B4-BE49-F238E27FC236}">
                <a16:creationId xmlns:a16="http://schemas.microsoft.com/office/drawing/2014/main" id="{F7862761-711F-4903-BC86-478A79994076}"/>
              </a:ext>
            </a:extLst>
          </p:cNvPr>
          <p:cNvPicPr>
            <a:picLocks noChangeAspect="1"/>
          </p:cNvPicPr>
          <p:nvPr/>
        </p:nvPicPr>
        <p:blipFill>
          <a:blip r:embed="rId3"/>
          <a:stretch>
            <a:fillRect/>
          </a:stretch>
        </p:blipFill>
        <p:spPr>
          <a:xfrm>
            <a:off x="7604818" y="1273827"/>
            <a:ext cx="2347486" cy="4694972"/>
          </a:xfrm>
          <a:prstGeom prst="roundRect">
            <a:avLst>
              <a:gd name="adj" fmla="val 12050"/>
            </a:avLst>
          </a:prstGeom>
        </p:spPr>
      </p:pic>
      <p:pic>
        <p:nvPicPr>
          <p:cNvPr id="17" name="图片 16" descr="图片包含 游戏机, 镜子&#10;&#10;描述已自动生成">
            <a:extLst>
              <a:ext uri="{FF2B5EF4-FFF2-40B4-BE49-F238E27FC236}">
                <a16:creationId xmlns:a16="http://schemas.microsoft.com/office/drawing/2014/main" id="{CF9972AB-E234-485D-A6CE-44095EEB1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414" y="1165214"/>
            <a:ext cx="3386440" cy="5123723"/>
          </a:xfrm>
          <a:prstGeom prst="rect">
            <a:avLst/>
          </a:prstGeom>
        </p:spPr>
      </p:pic>
    </p:spTree>
    <p:extLst>
      <p:ext uri="{BB962C8B-B14F-4D97-AF65-F5344CB8AC3E}">
        <p14:creationId xmlns:p14="http://schemas.microsoft.com/office/powerpoint/2010/main" val="3896442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latin typeface="+mj-ea"/>
                <a:cs typeface="+mn-ea"/>
                <a:sym typeface="+mn-lt"/>
              </a:rPr>
              <a:t>工作进度</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 name="矩形 3">
            <a:extLst>
              <a:ext uri="{FF2B5EF4-FFF2-40B4-BE49-F238E27FC236}">
                <a16:creationId xmlns:a16="http://schemas.microsoft.com/office/drawing/2014/main" id="{F561952F-6173-4172-9648-F2E01B77391F}"/>
              </a:ext>
            </a:extLst>
          </p:cNvPr>
          <p:cNvSpPr/>
          <p:nvPr/>
        </p:nvSpPr>
        <p:spPr>
          <a:xfrm>
            <a:off x="0" y="3385280"/>
            <a:ext cx="12192000" cy="2467518"/>
          </a:xfrm>
          <a:prstGeom prst="rect">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矩形 4">
            <a:extLst>
              <a:ext uri="{FF2B5EF4-FFF2-40B4-BE49-F238E27FC236}">
                <a16:creationId xmlns:a16="http://schemas.microsoft.com/office/drawing/2014/main" id="{47954FFF-5C97-4A4D-806F-733689BC54F7}"/>
              </a:ext>
            </a:extLst>
          </p:cNvPr>
          <p:cNvSpPr/>
          <p:nvPr/>
        </p:nvSpPr>
        <p:spPr>
          <a:xfrm>
            <a:off x="5589609" y="2030692"/>
            <a:ext cx="2755900" cy="3087408"/>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矩形 5">
            <a:extLst>
              <a:ext uri="{FF2B5EF4-FFF2-40B4-BE49-F238E27FC236}">
                <a16:creationId xmlns:a16="http://schemas.microsoft.com/office/drawing/2014/main" id="{91CD7C21-8A04-4166-97A2-2D1B800C29A6}"/>
              </a:ext>
            </a:extLst>
          </p:cNvPr>
          <p:cNvSpPr/>
          <p:nvPr/>
        </p:nvSpPr>
        <p:spPr>
          <a:xfrm>
            <a:off x="8903928" y="1997499"/>
            <a:ext cx="2755900" cy="3087408"/>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文本框 6">
            <a:extLst>
              <a:ext uri="{FF2B5EF4-FFF2-40B4-BE49-F238E27FC236}">
                <a16:creationId xmlns:a16="http://schemas.microsoft.com/office/drawing/2014/main" id="{4B47DCB0-EF37-4097-B34B-5BC01D8918CA}"/>
              </a:ext>
            </a:extLst>
          </p:cNvPr>
          <p:cNvSpPr txBox="1"/>
          <p:nvPr/>
        </p:nvSpPr>
        <p:spPr>
          <a:xfrm>
            <a:off x="5739499" y="2576707"/>
            <a:ext cx="43542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600" b="0" i="0" u="none" strike="noStrike" kern="1200" cap="none" spc="0" normalizeH="0" baseline="0" noProof="0" dirty="0">
                <a:ln>
                  <a:noFill/>
                </a:ln>
                <a:solidFill>
                  <a:srgbClr val="0079BA"/>
                </a:solidFill>
                <a:effectLst/>
                <a:uLnTx/>
                <a:uFillTx/>
                <a:latin typeface="微软雅黑" panose="020B0503020204020204" pitchFamily="34" charset="-122"/>
                <a:ea typeface="微软雅黑" panose="020B0503020204020204" pitchFamily="34" charset="-122"/>
                <a:cs typeface="+mn-cs"/>
              </a:rPr>
              <a:t>“</a:t>
            </a:r>
          </a:p>
        </p:txBody>
      </p:sp>
      <p:sp>
        <p:nvSpPr>
          <p:cNvPr id="8" name="文本框 7">
            <a:extLst>
              <a:ext uri="{FF2B5EF4-FFF2-40B4-BE49-F238E27FC236}">
                <a16:creationId xmlns:a16="http://schemas.microsoft.com/office/drawing/2014/main" id="{FB871B51-E9FC-4A07-B977-79648E37D28B}"/>
              </a:ext>
            </a:extLst>
          </p:cNvPr>
          <p:cNvSpPr txBox="1"/>
          <p:nvPr/>
        </p:nvSpPr>
        <p:spPr>
          <a:xfrm>
            <a:off x="9018599" y="2576707"/>
            <a:ext cx="43542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600" b="0" i="0" u="none" strike="noStrike" kern="1200" cap="none" spc="0" normalizeH="0" baseline="0" noProof="0" dirty="0">
                <a:ln>
                  <a:noFill/>
                </a:ln>
                <a:solidFill>
                  <a:srgbClr val="0079BA"/>
                </a:solidFill>
                <a:effectLst/>
                <a:uLnTx/>
                <a:uFillTx/>
                <a:latin typeface="微软雅黑" panose="020B0503020204020204" pitchFamily="34" charset="-122"/>
                <a:ea typeface="微软雅黑" panose="020B0503020204020204" pitchFamily="34" charset="-122"/>
                <a:cs typeface="+mn-cs"/>
              </a:rPr>
              <a:t>“</a:t>
            </a:r>
          </a:p>
        </p:txBody>
      </p:sp>
      <p:sp>
        <p:nvSpPr>
          <p:cNvPr id="9" name="椭圆 8">
            <a:extLst>
              <a:ext uri="{FF2B5EF4-FFF2-40B4-BE49-F238E27FC236}">
                <a16:creationId xmlns:a16="http://schemas.microsoft.com/office/drawing/2014/main" id="{2005FD3B-7AAB-4542-98D7-73211C94D2E4}"/>
              </a:ext>
            </a:extLst>
          </p:cNvPr>
          <p:cNvSpPr/>
          <p:nvPr/>
        </p:nvSpPr>
        <p:spPr>
          <a:xfrm>
            <a:off x="6508952" y="1547536"/>
            <a:ext cx="917215" cy="9172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椭圆 9">
            <a:extLst>
              <a:ext uri="{FF2B5EF4-FFF2-40B4-BE49-F238E27FC236}">
                <a16:creationId xmlns:a16="http://schemas.microsoft.com/office/drawing/2014/main" id="{096A9E9B-55E8-4B63-82DC-9EB7F522C8AD}"/>
              </a:ext>
            </a:extLst>
          </p:cNvPr>
          <p:cNvSpPr/>
          <p:nvPr/>
        </p:nvSpPr>
        <p:spPr>
          <a:xfrm>
            <a:off x="9829031" y="1547536"/>
            <a:ext cx="917215" cy="9172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017B8204-3844-4EC4-A16C-78EF623AAD08}"/>
              </a:ext>
            </a:extLst>
          </p:cNvPr>
          <p:cNvGrpSpPr/>
          <p:nvPr/>
        </p:nvGrpSpPr>
        <p:grpSpPr>
          <a:xfrm>
            <a:off x="6827356" y="1865940"/>
            <a:ext cx="280406" cy="280406"/>
            <a:chOff x="5366108" y="2296515"/>
            <a:chExt cx="133350" cy="133350"/>
          </a:xfrm>
        </p:grpSpPr>
        <p:sp>
          <p:nvSpPr>
            <p:cNvPr id="12" name="任意多边形: 形状 11">
              <a:extLst>
                <a:ext uri="{FF2B5EF4-FFF2-40B4-BE49-F238E27FC236}">
                  <a16:creationId xmlns:a16="http://schemas.microsoft.com/office/drawing/2014/main" id="{3C6602E8-FB3C-43D3-B0B8-096EC7A8A481}"/>
                </a:ext>
              </a:extLst>
            </p:cNvPr>
            <p:cNvSpPr/>
            <p:nvPr/>
          </p:nvSpPr>
          <p:spPr>
            <a:xfrm>
              <a:off x="5366108" y="2296515"/>
              <a:ext cx="133350" cy="133350"/>
            </a:xfrm>
            <a:custGeom>
              <a:avLst/>
              <a:gdLst>
                <a:gd name="connsiteX0" fmla="*/ 123827 w 133350"/>
                <a:gd name="connsiteY0" fmla="*/ 133352 h 133350"/>
                <a:gd name="connsiteX1" fmla="*/ 9527 w 133350"/>
                <a:gd name="connsiteY1" fmla="*/ 133352 h 133350"/>
                <a:gd name="connsiteX2" fmla="*/ 2 w 133350"/>
                <a:gd name="connsiteY2" fmla="*/ 123827 h 133350"/>
                <a:gd name="connsiteX3" fmla="*/ 2 w 133350"/>
                <a:gd name="connsiteY3" fmla="*/ 9527 h 133350"/>
                <a:gd name="connsiteX4" fmla="*/ 9527 w 133350"/>
                <a:gd name="connsiteY4" fmla="*/ 2 h 133350"/>
                <a:gd name="connsiteX5" fmla="*/ 123827 w 133350"/>
                <a:gd name="connsiteY5" fmla="*/ 2 h 133350"/>
                <a:gd name="connsiteX6" fmla="*/ 133352 w 133350"/>
                <a:gd name="connsiteY6" fmla="*/ 9527 h 133350"/>
                <a:gd name="connsiteX7" fmla="*/ 133352 w 133350"/>
                <a:gd name="connsiteY7" fmla="*/ 123827 h 133350"/>
                <a:gd name="connsiteX8" fmla="*/ 123827 w 133350"/>
                <a:gd name="connsiteY8" fmla="*/ 133352 h 133350"/>
                <a:gd name="connsiteX9" fmla="*/ 9527 w 133350"/>
                <a:gd name="connsiteY9" fmla="*/ 9527 h 133350"/>
                <a:gd name="connsiteX10" fmla="*/ 9527 w 133350"/>
                <a:gd name="connsiteY10" fmla="*/ 123827 h 133350"/>
                <a:gd name="connsiteX11" fmla="*/ 123836 w 133350"/>
                <a:gd name="connsiteY11" fmla="*/ 123827 h 133350"/>
                <a:gd name="connsiteX12" fmla="*/ 123827 w 133350"/>
                <a:gd name="connsiteY12" fmla="*/ 9527 h 133350"/>
                <a:gd name="connsiteX13" fmla="*/ 9527 w 133350"/>
                <a:gd name="connsiteY13" fmla="*/ 952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33350">
                  <a:moveTo>
                    <a:pt x="123827" y="133352"/>
                  </a:moveTo>
                  <a:lnTo>
                    <a:pt x="9527" y="133352"/>
                  </a:lnTo>
                  <a:cubicBezTo>
                    <a:pt x="4274" y="133352"/>
                    <a:pt x="2" y="129080"/>
                    <a:pt x="2" y="123827"/>
                  </a:cubicBezTo>
                  <a:lnTo>
                    <a:pt x="2" y="9527"/>
                  </a:lnTo>
                  <a:cubicBezTo>
                    <a:pt x="2" y="4274"/>
                    <a:pt x="4274" y="2"/>
                    <a:pt x="9527" y="2"/>
                  </a:cubicBezTo>
                  <a:lnTo>
                    <a:pt x="123827" y="2"/>
                  </a:lnTo>
                  <a:cubicBezTo>
                    <a:pt x="129080" y="2"/>
                    <a:pt x="133352" y="4274"/>
                    <a:pt x="133352" y="9527"/>
                  </a:cubicBezTo>
                  <a:lnTo>
                    <a:pt x="133352" y="123827"/>
                  </a:lnTo>
                  <a:cubicBezTo>
                    <a:pt x="133352" y="129080"/>
                    <a:pt x="129080" y="133352"/>
                    <a:pt x="123827" y="133352"/>
                  </a:cubicBezTo>
                  <a:close/>
                  <a:moveTo>
                    <a:pt x="9527" y="9527"/>
                  </a:moveTo>
                  <a:lnTo>
                    <a:pt x="9527" y="123827"/>
                  </a:lnTo>
                  <a:lnTo>
                    <a:pt x="123836" y="123827"/>
                  </a:lnTo>
                  <a:lnTo>
                    <a:pt x="123827" y="9527"/>
                  </a:lnTo>
                  <a:lnTo>
                    <a:pt x="9527" y="9527"/>
                  </a:lnTo>
                  <a:close/>
                </a:path>
              </a:pathLst>
            </a:custGeom>
            <a:solidFill>
              <a:schemeClr val="bg1"/>
            </a:solidFill>
            <a:ln w="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任意多边形: 形状 12">
              <a:extLst>
                <a:ext uri="{FF2B5EF4-FFF2-40B4-BE49-F238E27FC236}">
                  <a16:creationId xmlns:a16="http://schemas.microsoft.com/office/drawing/2014/main" id="{460CFB40-1107-48BB-93BF-D3CAE0DBE7D3}"/>
                </a:ext>
              </a:extLst>
            </p:cNvPr>
            <p:cNvSpPr/>
            <p:nvPr/>
          </p:nvSpPr>
          <p:spPr>
            <a:xfrm>
              <a:off x="5392302" y="2322709"/>
              <a:ext cx="80963" cy="80963"/>
            </a:xfrm>
            <a:custGeom>
              <a:avLst/>
              <a:gdLst>
                <a:gd name="connsiteX0" fmla="*/ 45245 w 80962"/>
                <a:gd name="connsiteY0" fmla="*/ 35720 h 80962"/>
                <a:gd name="connsiteX1" fmla="*/ 76202 w 80962"/>
                <a:gd name="connsiteY1" fmla="*/ 35720 h 80962"/>
                <a:gd name="connsiteX2" fmla="*/ 80964 w 80962"/>
                <a:gd name="connsiteY2" fmla="*/ 40483 h 80962"/>
                <a:gd name="connsiteX3" fmla="*/ 76202 w 80962"/>
                <a:gd name="connsiteY3" fmla="*/ 45245 h 80962"/>
                <a:gd name="connsiteX4" fmla="*/ 45245 w 80962"/>
                <a:gd name="connsiteY4" fmla="*/ 45245 h 80962"/>
                <a:gd name="connsiteX5" fmla="*/ 45245 w 80962"/>
                <a:gd name="connsiteY5" fmla="*/ 76202 h 80962"/>
                <a:gd name="connsiteX6" fmla="*/ 40483 w 80962"/>
                <a:gd name="connsiteY6" fmla="*/ 80964 h 80962"/>
                <a:gd name="connsiteX7" fmla="*/ 35720 w 80962"/>
                <a:gd name="connsiteY7" fmla="*/ 76202 h 80962"/>
                <a:gd name="connsiteX8" fmla="*/ 35720 w 80962"/>
                <a:gd name="connsiteY8" fmla="*/ 45245 h 80962"/>
                <a:gd name="connsiteX9" fmla="*/ 4764 w 80962"/>
                <a:gd name="connsiteY9" fmla="*/ 45245 h 80962"/>
                <a:gd name="connsiteX10" fmla="*/ 2 w 80962"/>
                <a:gd name="connsiteY10" fmla="*/ 40483 h 80962"/>
                <a:gd name="connsiteX11" fmla="*/ 4764 w 80962"/>
                <a:gd name="connsiteY11" fmla="*/ 35720 h 80962"/>
                <a:gd name="connsiteX12" fmla="*/ 35720 w 80962"/>
                <a:gd name="connsiteY12" fmla="*/ 35720 h 80962"/>
                <a:gd name="connsiteX13" fmla="*/ 35720 w 80962"/>
                <a:gd name="connsiteY13" fmla="*/ 4764 h 80962"/>
                <a:gd name="connsiteX14" fmla="*/ 40483 w 80962"/>
                <a:gd name="connsiteY14" fmla="*/ 2 h 80962"/>
                <a:gd name="connsiteX15" fmla="*/ 45245 w 80962"/>
                <a:gd name="connsiteY15" fmla="*/ 4764 h 80962"/>
                <a:gd name="connsiteX16" fmla="*/ 45245 w 80962"/>
                <a:gd name="connsiteY16" fmla="*/ 3572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962" h="80962">
                  <a:moveTo>
                    <a:pt x="45245" y="35720"/>
                  </a:moveTo>
                  <a:lnTo>
                    <a:pt x="76202" y="35720"/>
                  </a:lnTo>
                  <a:cubicBezTo>
                    <a:pt x="78832" y="35720"/>
                    <a:pt x="80964" y="37853"/>
                    <a:pt x="80964" y="40483"/>
                  </a:cubicBezTo>
                  <a:cubicBezTo>
                    <a:pt x="80964" y="43113"/>
                    <a:pt x="78832" y="45245"/>
                    <a:pt x="76202" y="45245"/>
                  </a:cubicBezTo>
                  <a:lnTo>
                    <a:pt x="45245" y="45245"/>
                  </a:lnTo>
                  <a:lnTo>
                    <a:pt x="45245" y="76202"/>
                  </a:lnTo>
                  <a:cubicBezTo>
                    <a:pt x="45245" y="78832"/>
                    <a:pt x="43113" y="80964"/>
                    <a:pt x="40483" y="80964"/>
                  </a:cubicBezTo>
                  <a:cubicBezTo>
                    <a:pt x="37853" y="80964"/>
                    <a:pt x="35720" y="78832"/>
                    <a:pt x="35720" y="76202"/>
                  </a:cubicBezTo>
                  <a:lnTo>
                    <a:pt x="35720" y="45245"/>
                  </a:lnTo>
                  <a:lnTo>
                    <a:pt x="4764" y="45245"/>
                  </a:lnTo>
                  <a:cubicBezTo>
                    <a:pt x="2134" y="45245"/>
                    <a:pt x="2" y="43113"/>
                    <a:pt x="2" y="40483"/>
                  </a:cubicBezTo>
                  <a:cubicBezTo>
                    <a:pt x="2" y="37853"/>
                    <a:pt x="2134" y="35720"/>
                    <a:pt x="4764" y="35720"/>
                  </a:cubicBezTo>
                  <a:lnTo>
                    <a:pt x="35720" y="35720"/>
                  </a:lnTo>
                  <a:lnTo>
                    <a:pt x="35720" y="4764"/>
                  </a:lnTo>
                  <a:cubicBezTo>
                    <a:pt x="35720" y="2134"/>
                    <a:pt x="37853" y="2"/>
                    <a:pt x="40483" y="2"/>
                  </a:cubicBezTo>
                  <a:cubicBezTo>
                    <a:pt x="43113" y="2"/>
                    <a:pt x="45245" y="2134"/>
                    <a:pt x="45245" y="4764"/>
                  </a:cubicBezTo>
                  <a:lnTo>
                    <a:pt x="45245" y="35720"/>
                  </a:lnTo>
                  <a:close/>
                </a:path>
              </a:pathLst>
            </a:custGeom>
            <a:solidFill>
              <a:schemeClr val="bg1"/>
            </a:solidFill>
            <a:ln w="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14" name="组合 13">
            <a:extLst>
              <a:ext uri="{FF2B5EF4-FFF2-40B4-BE49-F238E27FC236}">
                <a16:creationId xmlns:a16="http://schemas.microsoft.com/office/drawing/2014/main" id="{2B5E734F-3876-47FA-BA4C-A560E0E62BED}"/>
              </a:ext>
            </a:extLst>
          </p:cNvPr>
          <p:cNvGrpSpPr/>
          <p:nvPr/>
        </p:nvGrpSpPr>
        <p:grpSpPr>
          <a:xfrm>
            <a:off x="10147435" y="1865940"/>
            <a:ext cx="280406" cy="280406"/>
            <a:chOff x="10197188" y="749655"/>
            <a:chExt cx="133350" cy="133350"/>
          </a:xfrm>
        </p:grpSpPr>
        <p:sp>
          <p:nvSpPr>
            <p:cNvPr id="15" name="任意多边形: 形状 14">
              <a:extLst>
                <a:ext uri="{FF2B5EF4-FFF2-40B4-BE49-F238E27FC236}">
                  <a16:creationId xmlns:a16="http://schemas.microsoft.com/office/drawing/2014/main" id="{5317129E-BF9D-49A1-8842-F2FBB261278E}"/>
                </a:ext>
              </a:extLst>
            </p:cNvPr>
            <p:cNvSpPr/>
            <p:nvPr/>
          </p:nvSpPr>
          <p:spPr>
            <a:xfrm>
              <a:off x="10216238" y="773596"/>
              <a:ext cx="95250" cy="90339"/>
            </a:xfrm>
            <a:custGeom>
              <a:avLst/>
              <a:gdLst>
                <a:gd name="connsiteX0" fmla="*/ 21433 w 95250"/>
                <a:gd name="connsiteY0" fmla="*/ 47498 h 90338"/>
                <a:gd name="connsiteX1" fmla="*/ 2 w 95250"/>
                <a:gd name="connsiteY1" fmla="*/ 68929 h 90338"/>
                <a:gd name="connsiteX2" fmla="*/ 21433 w 95250"/>
                <a:gd name="connsiteY2" fmla="*/ 90361 h 90338"/>
                <a:gd name="connsiteX3" fmla="*/ 42864 w 95250"/>
                <a:gd name="connsiteY3" fmla="*/ 68929 h 90338"/>
                <a:gd name="connsiteX4" fmla="*/ 21433 w 95250"/>
                <a:gd name="connsiteY4" fmla="*/ 47498 h 90338"/>
                <a:gd name="connsiteX5" fmla="*/ 21433 w 95250"/>
                <a:gd name="connsiteY5" fmla="*/ 80836 h 90338"/>
                <a:gd name="connsiteX6" fmla="*/ 9527 w 95250"/>
                <a:gd name="connsiteY6" fmla="*/ 68929 h 90338"/>
                <a:gd name="connsiteX7" fmla="*/ 21433 w 95250"/>
                <a:gd name="connsiteY7" fmla="*/ 57023 h 90338"/>
                <a:gd name="connsiteX8" fmla="*/ 33339 w 95250"/>
                <a:gd name="connsiteY8" fmla="*/ 68929 h 90338"/>
                <a:gd name="connsiteX9" fmla="*/ 21433 w 95250"/>
                <a:gd name="connsiteY9" fmla="*/ 80836 h 90338"/>
                <a:gd name="connsiteX10" fmla="*/ 90489 w 95250"/>
                <a:gd name="connsiteY10" fmla="*/ 4636 h 90338"/>
                <a:gd name="connsiteX11" fmla="*/ 59023 w 95250"/>
                <a:gd name="connsiteY11" fmla="*/ 4636 h 90338"/>
                <a:gd name="connsiteX12" fmla="*/ 54261 w 95250"/>
                <a:gd name="connsiteY12" fmla="*/ 9398 h 90338"/>
                <a:gd name="connsiteX13" fmla="*/ 59023 w 95250"/>
                <a:gd name="connsiteY13" fmla="*/ 14161 h 90338"/>
                <a:gd name="connsiteX14" fmla="*/ 90489 w 95250"/>
                <a:gd name="connsiteY14" fmla="*/ 14161 h 90338"/>
                <a:gd name="connsiteX15" fmla="*/ 95252 w 95250"/>
                <a:gd name="connsiteY15" fmla="*/ 9398 h 90338"/>
                <a:gd name="connsiteX16" fmla="*/ 90489 w 95250"/>
                <a:gd name="connsiteY16" fmla="*/ 4636 h 90338"/>
                <a:gd name="connsiteX17" fmla="*/ 90489 w 95250"/>
                <a:gd name="connsiteY17" fmla="*/ 52261 h 90338"/>
                <a:gd name="connsiteX18" fmla="*/ 59023 w 95250"/>
                <a:gd name="connsiteY18" fmla="*/ 52261 h 90338"/>
                <a:gd name="connsiteX19" fmla="*/ 54261 w 95250"/>
                <a:gd name="connsiteY19" fmla="*/ 57023 h 90338"/>
                <a:gd name="connsiteX20" fmla="*/ 59023 w 95250"/>
                <a:gd name="connsiteY20" fmla="*/ 61786 h 90338"/>
                <a:gd name="connsiteX21" fmla="*/ 90489 w 95250"/>
                <a:gd name="connsiteY21" fmla="*/ 61786 h 90338"/>
                <a:gd name="connsiteX22" fmla="*/ 95252 w 95250"/>
                <a:gd name="connsiteY22" fmla="*/ 57023 h 90338"/>
                <a:gd name="connsiteX23" fmla="*/ 90489 w 95250"/>
                <a:gd name="connsiteY23" fmla="*/ 52261 h 90338"/>
                <a:gd name="connsiteX24" fmla="*/ 90489 w 95250"/>
                <a:gd name="connsiteY24" fmla="*/ 23686 h 90338"/>
                <a:gd name="connsiteX25" fmla="*/ 59023 w 95250"/>
                <a:gd name="connsiteY25" fmla="*/ 23686 h 90338"/>
                <a:gd name="connsiteX26" fmla="*/ 54261 w 95250"/>
                <a:gd name="connsiteY26" fmla="*/ 28448 h 90338"/>
                <a:gd name="connsiteX27" fmla="*/ 59023 w 95250"/>
                <a:gd name="connsiteY27" fmla="*/ 33211 h 90338"/>
                <a:gd name="connsiteX28" fmla="*/ 90489 w 95250"/>
                <a:gd name="connsiteY28" fmla="*/ 33211 h 90338"/>
                <a:gd name="connsiteX29" fmla="*/ 95252 w 95250"/>
                <a:gd name="connsiteY29" fmla="*/ 28448 h 90338"/>
                <a:gd name="connsiteX30" fmla="*/ 90489 w 95250"/>
                <a:gd name="connsiteY30" fmla="*/ 23686 h 90338"/>
                <a:gd name="connsiteX31" fmla="*/ 90489 w 95250"/>
                <a:gd name="connsiteY31" fmla="*/ 72501 h 90338"/>
                <a:gd name="connsiteX32" fmla="*/ 59023 w 95250"/>
                <a:gd name="connsiteY32" fmla="*/ 72501 h 90338"/>
                <a:gd name="connsiteX33" fmla="*/ 54261 w 95250"/>
                <a:gd name="connsiteY33" fmla="*/ 77264 h 90338"/>
                <a:gd name="connsiteX34" fmla="*/ 59023 w 95250"/>
                <a:gd name="connsiteY34" fmla="*/ 82026 h 90338"/>
                <a:gd name="connsiteX35" fmla="*/ 90489 w 95250"/>
                <a:gd name="connsiteY35" fmla="*/ 82026 h 90338"/>
                <a:gd name="connsiteX36" fmla="*/ 95252 w 95250"/>
                <a:gd name="connsiteY36" fmla="*/ 77264 h 90338"/>
                <a:gd name="connsiteX37" fmla="*/ 90489 w 95250"/>
                <a:gd name="connsiteY37" fmla="*/ 72501 h 90338"/>
                <a:gd name="connsiteX38" fmla="*/ 36911 w 95250"/>
                <a:gd name="connsiteY38" fmla="*/ 1631 h 90338"/>
                <a:gd name="connsiteX39" fmla="*/ 18904 w 95250"/>
                <a:gd name="connsiteY39" fmla="*/ 23748 h 90338"/>
                <a:gd name="connsiteX40" fmla="*/ 8331 w 95250"/>
                <a:gd name="connsiteY40" fmla="*/ 11789 h 90338"/>
                <a:gd name="connsiteX41" fmla="*/ 1605 w 95250"/>
                <a:gd name="connsiteY41" fmla="*/ 11442 h 90338"/>
                <a:gd name="connsiteX42" fmla="*/ 1197 w 95250"/>
                <a:gd name="connsiteY42" fmla="*/ 18099 h 90338"/>
                <a:gd name="connsiteX43" fmla="*/ 11765 w 95250"/>
                <a:gd name="connsiteY43" fmla="*/ 30058 h 90338"/>
                <a:gd name="connsiteX44" fmla="*/ 18914 w 95250"/>
                <a:gd name="connsiteY44" fmla="*/ 33277 h 90338"/>
                <a:gd name="connsiteX45" fmla="*/ 26286 w 95250"/>
                <a:gd name="connsiteY45" fmla="*/ 29767 h 90338"/>
                <a:gd name="connsiteX46" fmla="*/ 44293 w 95250"/>
                <a:gd name="connsiteY46" fmla="*/ 7641 h 90338"/>
                <a:gd name="connsiteX47" fmla="*/ 43374 w 95250"/>
                <a:gd name="connsiteY47" fmla="*/ 969 h 90338"/>
                <a:gd name="connsiteX48" fmla="*/ 36911 w 95250"/>
                <a:gd name="connsiteY48" fmla="*/ 1631 h 9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250" h="90338">
                  <a:moveTo>
                    <a:pt x="21433" y="47498"/>
                  </a:moveTo>
                  <a:cubicBezTo>
                    <a:pt x="9617" y="47498"/>
                    <a:pt x="2" y="57114"/>
                    <a:pt x="2" y="68929"/>
                  </a:cubicBezTo>
                  <a:cubicBezTo>
                    <a:pt x="2" y="80745"/>
                    <a:pt x="9617" y="90361"/>
                    <a:pt x="21433" y="90361"/>
                  </a:cubicBezTo>
                  <a:cubicBezTo>
                    <a:pt x="33249" y="90361"/>
                    <a:pt x="42864" y="80745"/>
                    <a:pt x="42864" y="68929"/>
                  </a:cubicBezTo>
                  <a:cubicBezTo>
                    <a:pt x="42864" y="57114"/>
                    <a:pt x="33249" y="47498"/>
                    <a:pt x="21433" y="47498"/>
                  </a:cubicBezTo>
                  <a:close/>
                  <a:moveTo>
                    <a:pt x="21433" y="80836"/>
                  </a:moveTo>
                  <a:cubicBezTo>
                    <a:pt x="14870" y="80836"/>
                    <a:pt x="9527" y="75497"/>
                    <a:pt x="9527" y="68929"/>
                  </a:cubicBezTo>
                  <a:cubicBezTo>
                    <a:pt x="9527" y="62362"/>
                    <a:pt x="14870" y="57023"/>
                    <a:pt x="21433" y="57023"/>
                  </a:cubicBezTo>
                  <a:cubicBezTo>
                    <a:pt x="27996" y="57023"/>
                    <a:pt x="33339" y="62362"/>
                    <a:pt x="33339" y="68929"/>
                  </a:cubicBezTo>
                  <a:cubicBezTo>
                    <a:pt x="33339" y="75497"/>
                    <a:pt x="27996" y="80836"/>
                    <a:pt x="21433" y="80836"/>
                  </a:cubicBezTo>
                  <a:close/>
                  <a:moveTo>
                    <a:pt x="90489" y="4636"/>
                  </a:moveTo>
                  <a:lnTo>
                    <a:pt x="59023" y="4636"/>
                  </a:lnTo>
                  <a:cubicBezTo>
                    <a:pt x="56393" y="4636"/>
                    <a:pt x="54261" y="6768"/>
                    <a:pt x="54261" y="9398"/>
                  </a:cubicBezTo>
                  <a:cubicBezTo>
                    <a:pt x="54261" y="12028"/>
                    <a:pt x="56393" y="14161"/>
                    <a:pt x="59023" y="14161"/>
                  </a:cubicBezTo>
                  <a:lnTo>
                    <a:pt x="90489" y="14161"/>
                  </a:lnTo>
                  <a:cubicBezTo>
                    <a:pt x="93119" y="14161"/>
                    <a:pt x="95252" y="12028"/>
                    <a:pt x="95252" y="9398"/>
                  </a:cubicBezTo>
                  <a:cubicBezTo>
                    <a:pt x="95252" y="6768"/>
                    <a:pt x="93119" y="4636"/>
                    <a:pt x="90489" y="4636"/>
                  </a:cubicBezTo>
                  <a:close/>
                  <a:moveTo>
                    <a:pt x="90489" y="52261"/>
                  </a:moveTo>
                  <a:lnTo>
                    <a:pt x="59023" y="52261"/>
                  </a:lnTo>
                  <a:cubicBezTo>
                    <a:pt x="56393" y="52261"/>
                    <a:pt x="54261" y="54393"/>
                    <a:pt x="54261" y="57023"/>
                  </a:cubicBezTo>
                  <a:cubicBezTo>
                    <a:pt x="54261" y="59653"/>
                    <a:pt x="56393" y="61786"/>
                    <a:pt x="59023" y="61786"/>
                  </a:cubicBezTo>
                  <a:lnTo>
                    <a:pt x="90489" y="61786"/>
                  </a:lnTo>
                  <a:cubicBezTo>
                    <a:pt x="93119" y="61786"/>
                    <a:pt x="95252" y="59653"/>
                    <a:pt x="95252" y="57023"/>
                  </a:cubicBezTo>
                  <a:cubicBezTo>
                    <a:pt x="95252" y="54393"/>
                    <a:pt x="93119" y="52261"/>
                    <a:pt x="90489" y="52261"/>
                  </a:cubicBezTo>
                  <a:close/>
                  <a:moveTo>
                    <a:pt x="90489" y="23686"/>
                  </a:moveTo>
                  <a:lnTo>
                    <a:pt x="59023" y="23686"/>
                  </a:lnTo>
                  <a:cubicBezTo>
                    <a:pt x="56393" y="23686"/>
                    <a:pt x="54261" y="25818"/>
                    <a:pt x="54261" y="28448"/>
                  </a:cubicBezTo>
                  <a:cubicBezTo>
                    <a:pt x="54261" y="31078"/>
                    <a:pt x="56393" y="33211"/>
                    <a:pt x="59023" y="33211"/>
                  </a:cubicBezTo>
                  <a:lnTo>
                    <a:pt x="90489" y="33211"/>
                  </a:lnTo>
                  <a:cubicBezTo>
                    <a:pt x="93119" y="33211"/>
                    <a:pt x="95252" y="31078"/>
                    <a:pt x="95252" y="28448"/>
                  </a:cubicBezTo>
                  <a:cubicBezTo>
                    <a:pt x="95252" y="25818"/>
                    <a:pt x="93119" y="23686"/>
                    <a:pt x="90489" y="23686"/>
                  </a:cubicBezTo>
                  <a:close/>
                  <a:moveTo>
                    <a:pt x="90489" y="72501"/>
                  </a:moveTo>
                  <a:lnTo>
                    <a:pt x="59023" y="72501"/>
                  </a:lnTo>
                  <a:cubicBezTo>
                    <a:pt x="56393" y="72501"/>
                    <a:pt x="54261" y="74634"/>
                    <a:pt x="54261" y="77264"/>
                  </a:cubicBezTo>
                  <a:cubicBezTo>
                    <a:pt x="54261" y="79894"/>
                    <a:pt x="56393" y="82026"/>
                    <a:pt x="59023" y="82026"/>
                  </a:cubicBezTo>
                  <a:lnTo>
                    <a:pt x="90489" y="82026"/>
                  </a:lnTo>
                  <a:cubicBezTo>
                    <a:pt x="93119" y="82026"/>
                    <a:pt x="95252" y="79894"/>
                    <a:pt x="95252" y="77264"/>
                  </a:cubicBezTo>
                  <a:cubicBezTo>
                    <a:pt x="95252" y="74634"/>
                    <a:pt x="93119" y="72501"/>
                    <a:pt x="90489" y="72501"/>
                  </a:cubicBezTo>
                  <a:close/>
                  <a:moveTo>
                    <a:pt x="36911" y="1631"/>
                  </a:moveTo>
                  <a:lnTo>
                    <a:pt x="18904" y="23748"/>
                  </a:lnTo>
                  <a:lnTo>
                    <a:pt x="8331" y="11789"/>
                  </a:lnTo>
                  <a:cubicBezTo>
                    <a:pt x="6570" y="9836"/>
                    <a:pt x="3558" y="9680"/>
                    <a:pt x="1605" y="11442"/>
                  </a:cubicBezTo>
                  <a:cubicBezTo>
                    <a:pt x="-322" y="13179"/>
                    <a:pt x="-503" y="16140"/>
                    <a:pt x="1197" y="18099"/>
                  </a:cubicBezTo>
                  <a:lnTo>
                    <a:pt x="11765" y="30058"/>
                  </a:lnTo>
                  <a:cubicBezTo>
                    <a:pt x="13571" y="32113"/>
                    <a:pt x="16178" y="33287"/>
                    <a:pt x="18914" y="33277"/>
                  </a:cubicBezTo>
                  <a:cubicBezTo>
                    <a:pt x="21776" y="33287"/>
                    <a:pt x="24489" y="31996"/>
                    <a:pt x="26286" y="29767"/>
                  </a:cubicBezTo>
                  <a:lnTo>
                    <a:pt x="44293" y="7641"/>
                  </a:lnTo>
                  <a:cubicBezTo>
                    <a:pt x="45882" y="5545"/>
                    <a:pt x="45470" y="2557"/>
                    <a:pt x="43374" y="969"/>
                  </a:cubicBezTo>
                  <a:cubicBezTo>
                    <a:pt x="41380" y="-542"/>
                    <a:pt x="38557" y="-253"/>
                    <a:pt x="36911" y="1631"/>
                  </a:cubicBezTo>
                  <a:close/>
                </a:path>
              </a:pathLst>
            </a:custGeom>
            <a:solidFill>
              <a:schemeClr val="bg1"/>
            </a:solidFill>
            <a:ln w="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任意多边形: 形状 15">
              <a:extLst>
                <a:ext uri="{FF2B5EF4-FFF2-40B4-BE49-F238E27FC236}">
                  <a16:creationId xmlns:a16="http://schemas.microsoft.com/office/drawing/2014/main" id="{BB3A2AC9-6D2E-4F9E-B665-F4C25DA86F6D}"/>
                </a:ext>
              </a:extLst>
            </p:cNvPr>
            <p:cNvSpPr/>
            <p:nvPr/>
          </p:nvSpPr>
          <p:spPr>
            <a:xfrm>
              <a:off x="10197188" y="749655"/>
              <a:ext cx="133350" cy="133350"/>
            </a:xfrm>
            <a:custGeom>
              <a:avLst/>
              <a:gdLst>
                <a:gd name="connsiteX0" fmla="*/ 123827 w 133350"/>
                <a:gd name="connsiteY0" fmla="*/ 2 h 133350"/>
                <a:gd name="connsiteX1" fmla="*/ 9527 w 133350"/>
                <a:gd name="connsiteY1" fmla="*/ 2 h 133350"/>
                <a:gd name="connsiteX2" fmla="*/ 2 w 133350"/>
                <a:gd name="connsiteY2" fmla="*/ 9527 h 133350"/>
                <a:gd name="connsiteX3" fmla="*/ 2 w 133350"/>
                <a:gd name="connsiteY3" fmla="*/ 123827 h 133350"/>
                <a:gd name="connsiteX4" fmla="*/ 9527 w 133350"/>
                <a:gd name="connsiteY4" fmla="*/ 133352 h 133350"/>
                <a:gd name="connsiteX5" fmla="*/ 123827 w 133350"/>
                <a:gd name="connsiteY5" fmla="*/ 133352 h 133350"/>
                <a:gd name="connsiteX6" fmla="*/ 133352 w 133350"/>
                <a:gd name="connsiteY6" fmla="*/ 123827 h 133350"/>
                <a:gd name="connsiteX7" fmla="*/ 133352 w 133350"/>
                <a:gd name="connsiteY7" fmla="*/ 9527 h 133350"/>
                <a:gd name="connsiteX8" fmla="*/ 123827 w 133350"/>
                <a:gd name="connsiteY8" fmla="*/ 2 h 133350"/>
                <a:gd name="connsiteX9" fmla="*/ 9527 w 133350"/>
                <a:gd name="connsiteY9" fmla="*/ 123827 h 133350"/>
                <a:gd name="connsiteX10" fmla="*/ 9527 w 133350"/>
                <a:gd name="connsiteY10" fmla="*/ 9527 h 133350"/>
                <a:gd name="connsiteX11" fmla="*/ 123827 w 133350"/>
                <a:gd name="connsiteY11" fmla="*/ 9527 h 133350"/>
                <a:gd name="connsiteX12" fmla="*/ 123836 w 133350"/>
                <a:gd name="connsiteY12" fmla="*/ 123827 h 133350"/>
                <a:gd name="connsiteX13" fmla="*/ 9527 w 133350"/>
                <a:gd name="connsiteY13" fmla="*/ 123827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133350">
                  <a:moveTo>
                    <a:pt x="123827" y="2"/>
                  </a:moveTo>
                  <a:lnTo>
                    <a:pt x="9527" y="2"/>
                  </a:lnTo>
                  <a:cubicBezTo>
                    <a:pt x="4274" y="2"/>
                    <a:pt x="2" y="4274"/>
                    <a:pt x="2" y="9527"/>
                  </a:cubicBezTo>
                  <a:lnTo>
                    <a:pt x="2" y="123827"/>
                  </a:lnTo>
                  <a:cubicBezTo>
                    <a:pt x="2" y="129080"/>
                    <a:pt x="4274" y="133352"/>
                    <a:pt x="9527" y="133352"/>
                  </a:cubicBezTo>
                  <a:lnTo>
                    <a:pt x="123827" y="133352"/>
                  </a:lnTo>
                  <a:cubicBezTo>
                    <a:pt x="129080" y="133352"/>
                    <a:pt x="133352" y="129080"/>
                    <a:pt x="133352" y="123827"/>
                  </a:cubicBezTo>
                  <a:lnTo>
                    <a:pt x="133352" y="9527"/>
                  </a:lnTo>
                  <a:cubicBezTo>
                    <a:pt x="133352" y="4274"/>
                    <a:pt x="129080" y="2"/>
                    <a:pt x="123827" y="2"/>
                  </a:cubicBezTo>
                  <a:close/>
                  <a:moveTo>
                    <a:pt x="9527" y="123827"/>
                  </a:moveTo>
                  <a:lnTo>
                    <a:pt x="9527" y="9527"/>
                  </a:lnTo>
                  <a:lnTo>
                    <a:pt x="123827" y="9527"/>
                  </a:lnTo>
                  <a:lnTo>
                    <a:pt x="123836" y="123827"/>
                  </a:lnTo>
                  <a:lnTo>
                    <a:pt x="9527" y="123827"/>
                  </a:lnTo>
                  <a:close/>
                </a:path>
              </a:pathLst>
            </a:custGeom>
            <a:solidFill>
              <a:schemeClr val="bg1"/>
            </a:solidFill>
            <a:ln w="1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8" name="文本框 17" descr="段落标题1">
            <a:extLst>
              <a:ext uri="{FF2B5EF4-FFF2-40B4-BE49-F238E27FC236}">
                <a16:creationId xmlns:a16="http://schemas.microsoft.com/office/drawing/2014/main" id="{9D2767C5-8BAD-416F-A8D9-6FA80FDBB77A}"/>
              </a:ext>
            </a:extLst>
          </p:cNvPr>
          <p:cNvSpPr txBox="1"/>
          <p:nvPr/>
        </p:nvSpPr>
        <p:spPr>
          <a:xfrm>
            <a:off x="5620107" y="2974584"/>
            <a:ext cx="2654391"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cs"/>
              </a:rPr>
              <a:t>调查研究</a:t>
            </a:r>
          </a:p>
        </p:txBody>
      </p:sp>
      <p:sp>
        <p:nvSpPr>
          <p:cNvPr id="19" name="文本框 18" descr="段落内容1">
            <a:extLst>
              <a:ext uri="{FF2B5EF4-FFF2-40B4-BE49-F238E27FC236}">
                <a16:creationId xmlns:a16="http://schemas.microsoft.com/office/drawing/2014/main" id="{CE84A917-5494-4167-8F6B-34E0CA0059CC}"/>
              </a:ext>
            </a:extLst>
          </p:cNvPr>
          <p:cNvSpPr txBox="1"/>
          <p:nvPr/>
        </p:nvSpPr>
        <p:spPr>
          <a:xfrm>
            <a:off x="5763788" y="3681735"/>
            <a:ext cx="2423961" cy="1023037"/>
          </a:xfrm>
          <a:prstGeom prst="rect">
            <a:avLst/>
          </a:prstGeom>
          <a:noFill/>
        </p:spPr>
        <p:txBody>
          <a:bodyPr vert="horz"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cs"/>
              </a:rPr>
              <a:t>一是深入开展调查研究。在“四群”教育活动中，领导干部带头开展调查研究</a:t>
            </a:r>
          </a:p>
        </p:txBody>
      </p:sp>
      <p:sp>
        <p:nvSpPr>
          <p:cNvPr id="21" name="文本框 20" descr="段落标题2">
            <a:extLst>
              <a:ext uri="{FF2B5EF4-FFF2-40B4-BE49-F238E27FC236}">
                <a16:creationId xmlns:a16="http://schemas.microsoft.com/office/drawing/2014/main" id="{C04EF453-5CE5-4211-9B53-21EDCAC36996}"/>
              </a:ext>
            </a:extLst>
          </p:cNvPr>
          <p:cNvSpPr txBox="1"/>
          <p:nvPr/>
        </p:nvSpPr>
        <p:spPr>
          <a:xfrm>
            <a:off x="8954682" y="2974584"/>
            <a:ext cx="2654391" cy="369332"/>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cs"/>
              </a:rPr>
              <a:t>采取措施</a:t>
            </a:r>
          </a:p>
        </p:txBody>
      </p:sp>
      <p:sp>
        <p:nvSpPr>
          <p:cNvPr id="22" name="文本框 21" descr="段落内容2">
            <a:extLst>
              <a:ext uri="{FF2B5EF4-FFF2-40B4-BE49-F238E27FC236}">
                <a16:creationId xmlns:a16="http://schemas.microsoft.com/office/drawing/2014/main" id="{2A7CC010-D767-4BDE-BD55-F437BD7594F1}"/>
              </a:ext>
            </a:extLst>
          </p:cNvPr>
          <p:cNvSpPr txBox="1"/>
          <p:nvPr/>
        </p:nvSpPr>
        <p:spPr>
          <a:xfrm>
            <a:off x="9098363" y="3681735"/>
            <a:ext cx="2423961" cy="1023037"/>
          </a:xfrm>
          <a:prstGeom prst="rect">
            <a:avLst/>
          </a:prstGeom>
          <a:noFill/>
        </p:spPr>
        <p:txBody>
          <a:bodyPr vert="horz"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Light"/>
                <a:ea typeface="微软雅黑 Light"/>
                <a:cs typeface="+mn-cs"/>
              </a:rPr>
              <a:t>深化“四群”教育工作，紧紧围绕“农业增效、农民增收”的发展目标</a:t>
            </a:r>
          </a:p>
        </p:txBody>
      </p:sp>
      <p:pic>
        <p:nvPicPr>
          <p:cNvPr id="25" name="Picture 32">
            <a:extLst>
              <a:ext uri="{FF2B5EF4-FFF2-40B4-BE49-F238E27FC236}">
                <a16:creationId xmlns:a16="http://schemas.microsoft.com/office/drawing/2014/main" id="{1BEFBFDB-AE6F-4ED7-A0DC-73A1FC9616E1}"/>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36341" y="1632181"/>
            <a:ext cx="6219597" cy="3809503"/>
          </a:xfrm>
          <a:prstGeom prst="rect">
            <a:avLst/>
          </a:prstGeom>
        </p:spPr>
      </p:pic>
      <p:pic>
        <p:nvPicPr>
          <p:cNvPr id="26" name="图片占位符 44">
            <a:extLst>
              <a:ext uri="{FF2B5EF4-FFF2-40B4-BE49-F238E27FC236}">
                <a16:creationId xmlns:a16="http://schemas.microsoft.com/office/drawing/2014/main" id="{EDEE4D55-0EA3-4BE1-B13C-D4627CE031C3}"/>
              </a:ext>
            </a:extLst>
          </p:cNvPr>
          <p:cNvPicPr>
            <a:picLocks/>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t="17562" b="15044"/>
          <a:stretch/>
        </p:blipFill>
        <p:spPr>
          <a:xfrm>
            <a:off x="636558" y="2096773"/>
            <a:ext cx="4273798" cy="2880319"/>
          </a:xfrm>
          <a:custGeom>
            <a:avLst/>
            <a:gdLst>
              <a:gd name="connsiteX0" fmla="*/ 0 w 4186918"/>
              <a:gd name="connsiteY0" fmla="*/ 0 h 2616135"/>
              <a:gd name="connsiteX1" fmla="*/ 4186918 w 4186918"/>
              <a:gd name="connsiteY1" fmla="*/ 0 h 2616135"/>
              <a:gd name="connsiteX2" fmla="*/ 4186918 w 4186918"/>
              <a:gd name="connsiteY2" fmla="*/ 2616135 h 2616135"/>
              <a:gd name="connsiteX3" fmla="*/ 0 w 4186918"/>
              <a:gd name="connsiteY3" fmla="*/ 2616135 h 2616135"/>
            </a:gdLst>
            <a:ahLst/>
            <a:cxnLst>
              <a:cxn ang="0">
                <a:pos x="connsiteX0" y="connsiteY0"/>
              </a:cxn>
              <a:cxn ang="0">
                <a:pos x="connsiteX1" y="connsiteY1"/>
              </a:cxn>
              <a:cxn ang="0">
                <a:pos x="connsiteX2" y="connsiteY2"/>
              </a:cxn>
              <a:cxn ang="0">
                <a:pos x="connsiteX3" y="connsiteY3"/>
              </a:cxn>
            </a:cxnLst>
            <a:rect l="l" t="t" r="r" b="b"/>
            <a:pathLst>
              <a:path w="4186918" h="2616135">
                <a:moveTo>
                  <a:pt x="0" y="0"/>
                </a:moveTo>
                <a:lnTo>
                  <a:pt x="4186918" y="0"/>
                </a:lnTo>
                <a:lnTo>
                  <a:pt x="4186918" y="2616135"/>
                </a:lnTo>
                <a:lnTo>
                  <a:pt x="0" y="2616135"/>
                </a:lnTo>
                <a:close/>
              </a:path>
            </a:pathLst>
          </a:custGeom>
        </p:spPr>
      </p:pic>
      <p:grpSp>
        <p:nvGrpSpPr>
          <p:cNvPr id="27" name="组合 26">
            <a:extLst>
              <a:ext uri="{FF2B5EF4-FFF2-40B4-BE49-F238E27FC236}">
                <a16:creationId xmlns:a16="http://schemas.microsoft.com/office/drawing/2014/main" id="{2E01128F-39C1-4290-A138-7733BFA9F768}"/>
              </a:ext>
            </a:extLst>
          </p:cNvPr>
          <p:cNvGrpSpPr/>
          <p:nvPr/>
        </p:nvGrpSpPr>
        <p:grpSpPr>
          <a:xfrm>
            <a:off x="6498080" y="3551312"/>
            <a:ext cx="938959" cy="0"/>
            <a:chOff x="4049564" y="4703244"/>
            <a:chExt cx="938959" cy="0"/>
          </a:xfrm>
        </p:grpSpPr>
        <p:cxnSp>
          <p:nvCxnSpPr>
            <p:cNvPr id="28" name="直接连接符 27">
              <a:extLst>
                <a:ext uri="{FF2B5EF4-FFF2-40B4-BE49-F238E27FC236}">
                  <a16:creationId xmlns:a16="http://schemas.microsoft.com/office/drawing/2014/main" id="{1D813570-746E-4E5B-AD7C-F25CFCBC7354}"/>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470F80A-8E20-4B32-B32C-C44A9B08583E}"/>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C62F6BE-0104-47A8-A677-A45C28A7D9ED}"/>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1408A71F-F3CD-4DAF-AAFF-8681CA315442}"/>
              </a:ext>
            </a:extLst>
          </p:cNvPr>
          <p:cNvGrpSpPr/>
          <p:nvPr/>
        </p:nvGrpSpPr>
        <p:grpSpPr>
          <a:xfrm>
            <a:off x="9812399" y="3551312"/>
            <a:ext cx="938959" cy="0"/>
            <a:chOff x="4049564" y="4703244"/>
            <a:chExt cx="938959" cy="0"/>
          </a:xfrm>
        </p:grpSpPr>
        <p:cxnSp>
          <p:nvCxnSpPr>
            <p:cNvPr id="32" name="直接连接符 31">
              <a:extLst>
                <a:ext uri="{FF2B5EF4-FFF2-40B4-BE49-F238E27FC236}">
                  <a16:creationId xmlns:a16="http://schemas.microsoft.com/office/drawing/2014/main" id="{CDCE8017-24E9-4A08-A64B-166C337692D0}"/>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C8A341B-981E-4147-966C-A9FD98BC3D28}"/>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264273B7-6FA3-4600-88B7-3B72E0120955}"/>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7467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latin typeface="+mj-ea"/>
                <a:cs typeface="+mn-ea"/>
                <a:sym typeface="+mn-lt"/>
              </a:rPr>
              <a:t>工作进度</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12" name="leaf_70892">
            <a:extLst>
              <a:ext uri="{FF2B5EF4-FFF2-40B4-BE49-F238E27FC236}">
                <a16:creationId xmlns:a16="http://schemas.microsoft.com/office/drawing/2014/main" id="{3E0C3EDF-0447-4817-B5E5-C148F89A8C80}"/>
              </a:ext>
            </a:extLst>
          </p:cNvPr>
          <p:cNvSpPr>
            <a:spLocks noChangeAspect="1"/>
          </p:cNvSpPr>
          <p:nvPr/>
        </p:nvSpPr>
        <p:spPr bwMode="auto">
          <a:xfrm rot="7200000">
            <a:off x="4429827" y="3638994"/>
            <a:ext cx="376901" cy="373983"/>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5"/>
          </a:solidFill>
          <a:ln>
            <a:noFill/>
          </a:ln>
        </p:spPr>
      </p:sp>
      <p:sp>
        <p:nvSpPr>
          <p:cNvPr id="4" name="矩形: 圆角 3">
            <a:extLst>
              <a:ext uri="{FF2B5EF4-FFF2-40B4-BE49-F238E27FC236}">
                <a16:creationId xmlns:a16="http://schemas.microsoft.com/office/drawing/2014/main" id="{E60AE934-FF4D-4CE2-9292-9C6562542C1E}"/>
              </a:ext>
            </a:extLst>
          </p:cNvPr>
          <p:cNvSpPr/>
          <p:nvPr/>
        </p:nvSpPr>
        <p:spPr>
          <a:xfrm>
            <a:off x="604432" y="3634452"/>
            <a:ext cx="3396646" cy="1980084"/>
          </a:xfrm>
          <a:prstGeom prst="roundRect">
            <a:avLst>
              <a:gd name="adj" fmla="val 13463"/>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6" name="矩形: 圆角 5">
            <a:extLst>
              <a:ext uri="{FF2B5EF4-FFF2-40B4-BE49-F238E27FC236}">
                <a16:creationId xmlns:a16="http://schemas.microsoft.com/office/drawing/2014/main" id="{E6B05B98-F62D-41C2-922C-8EF3A2AA2E92}"/>
              </a:ext>
            </a:extLst>
          </p:cNvPr>
          <p:cNvSpPr/>
          <p:nvPr/>
        </p:nvSpPr>
        <p:spPr>
          <a:xfrm>
            <a:off x="604432" y="1658030"/>
            <a:ext cx="3396646" cy="1980084"/>
          </a:xfrm>
          <a:prstGeom prst="roundRect">
            <a:avLst>
              <a:gd name="adj" fmla="val 13463"/>
            </a:avLst>
          </a:prstGeom>
          <a:blipFill dpi="0" rotWithShape="1">
            <a:blip r:embed="rId3">
              <a:duotone>
                <a:schemeClr val="accent1">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7" name="文本框 6">
            <a:extLst>
              <a:ext uri="{FF2B5EF4-FFF2-40B4-BE49-F238E27FC236}">
                <a16:creationId xmlns:a16="http://schemas.microsoft.com/office/drawing/2014/main" id="{11590F96-6D0F-4730-913F-84DFE1D63FD5}"/>
              </a:ext>
            </a:extLst>
          </p:cNvPr>
          <p:cNvSpPr txBox="1"/>
          <p:nvPr/>
        </p:nvSpPr>
        <p:spPr>
          <a:xfrm>
            <a:off x="1038467" y="3858670"/>
            <a:ext cx="2528577" cy="366575"/>
          </a:xfrm>
          <a:prstGeom prst="rect">
            <a:avLst/>
          </a:prstGeom>
          <a:noFill/>
        </p:spPr>
        <p:txBody>
          <a:bodyPr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经营指标</a:t>
            </a:r>
          </a:p>
        </p:txBody>
      </p:sp>
      <p:cxnSp>
        <p:nvCxnSpPr>
          <p:cNvPr id="10" name="直接连接符 9">
            <a:extLst>
              <a:ext uri="{FF2B5EF4-FFF2-40B4-BE49-F238E27FC236}">
                <a16:creationId xmlns:a16="http://schemas.microsoft.com/office/drawing/2014/main" id="{D551EDA3-B127-43AD-AA9E-2F8851F1B08A}"/>
              </a:ext>
            </a:extLst>
          </p:cNvPr>
          <p:cNvCxnSpPr/>
          <p:nvPr/>
        </p:nvCxnSpPr>
        <p:spPr>
          <a:xfrm>
            <a:off x="824847" y="3634452"/>
            <a:ext cx="2960769" cy="0"/>
          </a:xfrm>
          <a:prstGeom prst="line">
            <a:avLst/>
          </a:prstGeom>
          <a:ln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AC717415-70AF-4BB7-AC4F-43A665440A82}"/>
              </a:ext>
            </a:extLst>
          </p:cNvPr>
          <p:cNvSpPr txBox="1"/>
          <p:nvPr/>
        </p:nvSpPr>
        <p:spPr>
          <a:xfrm>
            <a:off x="1003513" y="4421641"/>
            <a:ext cx="2598484" cy="967467"/>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微软雅黑 Light"/>
                <a:ea typeface="微软雅黑 Light"/>
                <a:cs typeface="+mn-cs"/>
              </a:rPr>
              <a:t>负债业务较快增长。在疫情影响和结构性存款压降的双重影响下</a:t>
            </a:r>
          </a:p>
        </p:txBody>
      </p:sp>
      <p:grpSp>
        <p:nvGrpSpPr>
          <p:cNvPr id="26" name="组合 25">
            <a:extLst>
              <a:ext uri="{FF2B5EF4-FFF2-40B4-BE49-F238E27FC236}">
                <a16:creationId xmlns:a16="http://schemas.microsoft.com/office/drawing/2014/main" id="{67DF2238-77C0-4591-94E7-F5B92037C2BA}"/>
              </a:ext>
            </a:extLst>
          </p:cNvPr>
          <p:cNvGrpSpPr/>
          <p:nvPr/>
        </p:nvGrpSpPr>
        <p:grpSpPr>
          <a:xfrm>
            <a:off x="1900149" y="4336471"/>
            <a:ext cx="805212" cy="0"/>
            <a:chOff x="5771499" y="1643605"/>
            <a:chExt cx="805212" cy="0"/>
          </a:xfrm>
        </p:grpSpPr>
        <p:cxnSp>
          <p:nvCxnSpPr>
            <p:cNvPr id="27" name="直接连接符 26">
              <a:extLst>
                <a:ext uri="{FF2B5EF4-FFF2-40B4-BE49-F238E27FC236}">
                  <a16:creationId xmlns:a16="http://schemas.microsoft.com/office/drawing/2014/main" id="{F2C2898F-91D3-44EF-8191-7AEAFD68966A}"/>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CBD7AEC-63E6-4077-A50C-E594DD737A08}"/>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69643D5-6984-45E2-8578-BF1E49AC83EE}"/>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11" name="矩形: 圆角 10">
            <a:extLst>
              <a:ext uri="{FF2B5EF4-FFF2-40B4-BE49-F238E27FC236}">
                <a16:creationId xmlns:a16="http://schemas.microsoft.com/office/drawing/2014/main" id="{617A5A21-04F9-4F6B-BD00-917173092402}"/>
              </a:ext>
            </a:extLst>
          </p:cNvPr>
          <p:cNvSpPr/>
          <p:nvPr/>
        </p:nvSpPr>
        <p:spPr>
          <a:xfrm>
            <a:off x="4397862" y="3634452"/>
            <a:ext cx="3396646" cy="1980084"/>
          </a:xfrm>
          <a:prstGeom prst="roundRect">
            <a:avLst>
              <a:gd name="adj" fmla="val 13463"/>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3" name="矩形: 圆角 12">
            <a:extLst>
              <a:ext uri="{FF2B5EF4-FFF2-40B4-BE49-F238E27FC236}">
                <a16:creationId xmlns:a16="http://schemas.microsoft.com/office/drawing/2014/main" id="{DD1DF022-E779-4395-85EA-9FB7E76686BA}"/>
              </a:ext>
            </a:extLst>
          </p:cNvPr>
          <p:cNvSpPr/>
          <p:nvPr/>
        </p:nvSpPr>
        <p:spPr>
          <a:xfrm>
            <a:off x="4397862" y="1658030"/>
            <a:ext cx="3396646" cy="1980084"/>
          </a:xfrm>
          <a:prstGeom prst="roundRect">
            <a:avLst>
              <a:gd name="adj" fmla="val 13463"/>
            </a:avLst>
          </a:prstGeom>
          <a:blipFill dpi="0" rotWithShape="1">
            <a:blip r:embed="rId4">
              <a:duotone>
                <a:schemeClr val="accent1">
                  <a:shade val="45000"/>
                  <a:satMod val="135000"/>
                </a:schemeClr>
                <a:prstClr val="white"/>
              </a:duotone>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14" name="文本框 13">
            <a:extLst>
              <a:ext uri="{FF2B5EF4-FFF2-40B4-BE49-F238E27FC236}">
                <a16:creationId xmlns:a16="http://schemas.microsoft.com/office/drawing/2014/main" id="{19C354AF-94F8-4C7B-AA6C-F546C6DC4219}"/>
              </a:ext>
            </a:extLst>
          </p:cNvPr>
          <p:cNvSpPr txBox="1"/>
          <p:nvPr/>
        </p:nvSpPr>
        <p:spPr>
          <a:xfrm>
            <a:off x="4831897" y="3858670"/>
            <a:ext cx="2528577" cy="366575"/>
          </a:xfrm>
          <a:prstGeom prst="rect">
            <a:avLst/>
          </a:prstGeom>
          <a:noFill/>
        </p:spPr>
        <p:txBody>
          <a:bodyPr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资产质量管理</a:t>
            </a:r>
          </a:p>
        </p:txBody>
      </p:sp>
      <p:cxnSp>
        <p:nvCxnSpPr>
          <p:cNvPr id="17" name="直接连接符 16">
            <a:extLst>
              <a:ext uri="{FF2B5EF4-FFF2-40B4-BE49-F238E27FC236}">
                <a16:creationId xmlns:a16="http://schemas.microsoft.com/office/drawing/2014/main" id="{FD0EB415-8288-406D-9F04-540DF078DAAB}"/>
              </a:ext>
            </a:extLst>
          </p:cNvPr>
          <p:cNvCxnSpPr/>
          <p:nvPr/>
        </p:nvCxnSpPr>
        <p:spPr>
          <a:xfrm>
            <a:off x="4618277" y="3634452"/>
            <a:ext cx="2960769" cy="0"/>
          </a:xfrm>
          <a:prstGeom prst="line">
            <a:avLst/>
          </a:prstGeom>
          <a:ln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EC22430F-F3FA-434B-9186-2378F7ED1AA2}"/>
              </a:ext>
            </a:extLst>
          </p:cNvPr>
          <p:cNvSpPr txBox="1"/>
          <p:nvPr/>
        </p:nvSpPr>
        <p:spPr>
          <a:xfrm>
            <a:off x="4796758" y="4421641"/>
            <a:ext cx="2598484" cy="967467"/>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微软雅黑 Light"/>
                <a:ea typeface="微软雅黑 Light"/>
                <a:cs typeface="+mn-cs"/>
              </a:rPr>
              <a:t>资产质量管控运行稳定。面对疫情之后的特殊市场环境，按照监管部门要求</a:t>
            </a:r>
          </a:p>
        </p:txBody>
      </p:sp>
      <p:grpSp>
        <p:nvGrpSpPr>
          <p:cNvPr id="31" name="组合 30">
            <a:extLst>
              <a:ext uri="{FF2B5EF4-FFF2-40B4-BE49-F238E27FC236}">
                <a16:creationId xmlns:a16="http://schemas.microsoft.com/office/drawing/2014/main" id="{5F646D96-F645-46FC-8D90-035134F9EAEA}"/>
              </a:ext>
            </a:extLst>
          </p:cNvPr>
          <p:cNvGrpSpPr/>
          <p:nvPr/>
        </p:nvGrpSpPr>
        <p:grpSpPr>
          <a:xfrm>
            <a:off x="5693394" y="4336471"/>
            <a:ext cx="805212" cy="0"/>
            <a:chOff x="5771499" y="1643605"/>
            <a:chExt cx="805212" cy="0"/>
          </a:xfrm>
        </p:grpSpPr>
        <p:cxnSp>
          <p:nvCxnSpPr>
            <p:cNvPr id="32" name="直接连接符 31">
              <a:extLst>
                <a:ext uri="{FF2B5EF4-FFF2-40B4-BE49-F238E27FC236}">
                  <a16:creationId xmlns:a16="http://schemas.microsoft.com/office/drawing/2014/main" id="{61F87329-E654-4E10-A363-6639B5434E2D}"/>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8C5689F7-35E2-4EF0-95B8-12A3E0623F8F}"/>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41C5F74-AE46-406A-B7F9-CA9AED9A4F69}"/>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18" name="矩形: 圆角 17">
            <a:extLst>
              <a:ext uri="{FF2B5EF4-FFF2-40B4-BE49-F238E27FC236}">
                <a16:creationId xmlns:a16="http://schemas.microsoft.com/office/drawing/2014/main" id="{7931A998-4B97-42E6-B00C-42176BB4DD14}"/>
              </a:ext>
            </a:extLst>
          </p:cNvPr>
          <p:cNvSpPr/>
          <p:nvPr/>
        </p:nvSpPr>
        <p:spPr>
          <a:xfrm>
            <a:off x="8191292" y="3634452"/>
            <a:ext cx="3396646" cy="1980084"/>
          </a:xfrm>
          <a:prstGeom prst="roundRect">
            <a:avLst>
              <a:gd name="adj" fmla="val 13463"/>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20" name="矩形: 圆角 19">
            <a:extLst>
              <a:ext uri="{FF2B5EF4-FFF2-40B4-BE49-F238E27FC236}">
                <a16:creationId xmlns:a16="http://schemas.microsoft.com/office/drawing/2014/main" id="{9188B986-1C99-4667-AE1E-9D3D88ECEC1A}"/>
              </a:ext>
            </a:extLst>
          </p:cNvPr>
          <p:cNvSpPr/>
          <p:nvPr/>
        </p:nvSpPr>
        <p:spPr>
          <a:xfrm>
            <a:off x="8191292" y="1658030"/>
            <a:ext cx="3396646" cy="1980084"/>
          </a:xfrm>
          <a:prstGeom prst="roundRect">
            <a:avLst>
              <a:gd name="adj" fmla="val 13463"/>
            </a:avLst>
          </a:prstGeom>
          <a:blipFill dpi="0" rotWithShape="1">
            <a:blip r:embed="rId5">
              <a:duotone>
                <a:schemeClr val="accent1">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21" name="文本框 20">
            <a:extLst>
              <a:ext uri="{FF2B5EF4-FFF2-40B4-BE49-F238E27FC236}">
                <a16:creationId xmlns:a16="http://schemas.microsoft.com/office/drawing/2014/main" id="{0910F78E-276F-4CC3-97A8-E0C761204001}"/>
              </a:ext>
            </a:extLst>
          </p:cNvPr>
          <p:cNvSpPr txBox="1"/>
          <p:nvPr/>
        </p:nvSpPr>
        <p:spPr>
          <a:xfrm>
            <a:off x="8625327" y="3858670"/>
            <a:ext cx="2528577" cy="366575"/>
          </a:xfrm>
          <a:prstGeom prst="rect">
            <a:avLst/>
          </a:prstGeom>
          <a:noFill/>
        </p:spPr>
        <p:txBody>
          <a:bodyPr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综合金融服务</a:t>
            </a:r>
          </a:p>
        </p:txBody>
      </p:sp>
      <p:cxnSp>
        <p:nvCxnSpPr>
          <p:cNvPr id="24" name="直接连接符 23">
            <a:extLst>
              <a:ext uri="{FF2B5EF4-FFF2-40B4-BE49-F238E27FC236}">
                <a16:creationId xmlns:a16="http://schemas.microsoft.com/office/drawing/2014/main" id="{BEA37E9A-7B28-453B-941F-69BFD1FC7920}"/>
              </a:ext>
            </a:extLst>
          </p:cNvPr>
          <p:cNvCxnSpPr/>
          <p:nvPr/>
        </p:nvCxnSpPr>
        <p:spPr>
          <a:xfrm>
            <a:off x="8411707" y="3634452"/>
            <a:ext cx="2960769" cy="0"/>
          </a:xfrm>
          <a:prstGeom prst="line">
            <a:avLst/>
          </a:prstGeom>
          <a:ln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5FCD624F-8164-45DC-9E70-72018EE44336}"/>
              </a:ext>
            </a:extLst>
          </p:cNvPr>
          <p:cNvSpPr txBox="1"/>
          <p:nvPr/>
        </p:nvSpPr>
        <p:spPr>
          <a:xfrm>
            <a:off x="8625327" y="4421641"/>
            <a:ext cx="2598484" cy="967467"/>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微软雅黑 Light"/>
                <a:ea typeface="微软雅黑 Light"/>
                <a:cs typeface="+mn-cs"/>
              </a:rPr>
              <a:t>以十大增存来源”为抓手，主动对接疫情防控单位，参与疫情防控救助单位</a:t>
            </a:r>
          </a:p>
        </p:txBody>
      </p:sp>
      <p:grpSp>
        <p:nvGrpSpPr>
          <p:cNvPr id="36" name="组合 35">
            <a:extLst>
              <a:ext uri="{FF2B5EF4-FFF2-40B4-BE49-F238E27FC236}">
                <a16:creationId xmlns:a16="http://schemas.microsoft.com/office/drawing/2014/main" id="{F6321062-79ED-4C92-BC66-894B782E558E}"/>
              </a:ext>
            </a:extLst>
          </p:cNvPr>
          <p:cNvGrpSpPr/>
          <p:nvPr/>
        </p:nvGrpSpPr>
        <p:grpSpPr>
          <a:xfrm>
            <a:off x="9521963" y="4336471"/>
            <a:ext cx="805212" cy="0"/>
            <a:chOff x="5771499" y="1643605"/>
            <a:chExt cx="805212" cy="0"/>
          </a:xfrm>
        </p:grpSpPr>
        <p:cxnSp>
          <p:nvCxnSpPr>
            <p:cNvPr id="37" name="直接连接符 36">
              <a:extLst>
                <a:ext uri="{FF2B5EF4-FFF2-40B4-BE49-F238E27FC236}">
                  <a16:creationId xmlns:a16="http://schemas.microsoft.com/office/drawing/2014/main" id="{16FC4C8F-9FFD-405D-A56F-04DC73EA35E3}"/>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684A88D1-AB38-4BDD-9F85-5ECDCFDD4AB3}"/>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0F441F31-B749-4C6E-8BAB-B4758C1066CB}"/>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7721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A-直接连接符 13">
            <a:extLst>
              <a:ext uri="{FF2B5EF4-FFF2-40B4-BE49-F238E27FC236}">
                <a16:creationId xmlns:a16="http://schemas.microsoft.com/office/drawing/2014/main" id="{90C77249-B8BA-4140-81D7-DD0E565F1E52}"/>
              </a:ext>
            </a:extLst>
          </p:cNvPr>
          <p:cNvCxnSpPr>
            <a:cxnSpLocks/>
          </p:cNvCxnSpPr>
          <p:nvPr>
            <p:custDataLst>
              <p:tags r:id="rId1"/>
            </p:custDataLst>
          </p:nvPr>
        </p:nvCxnSpPr>
        <p:spPr>
          <a:xfrm>
            <a:off x="3886479" y="2629420"/>
            <a:ext cx="0" cy="1678443"/>
          </a:xfrm>
          <a:prstGeom prst="line">
            <a:avLst/>
          </a:prstGeom>
          <a:ln w="762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PA-文本框 5" descr="章节序号1">
            <a:extLst>
              <a:ext uri="{FF2B5EF4-FFF2-40B4-BE49-F238E27FC236}">
                <a16:creationId xmlns:a16="http://schemas.microsoft.com/office/drawing/2014/main" id="{B6C19A6E-2D3A-4574-9ABF-14A912204154}"/>
              </a:ext>
            </a:extLst>
          </p:cNvPr>
          <p:cNvSpPr txBox="1"/>
          <p:nvPr>
            <p:custDataLst>
              <p:tags r:id="rId2"/>
            </p:custDataLst>
          </p:nvPr>
        </p:nvSpPr>
        <p:spPr>
          <a:xfrm>
            <a:off x="927731" y="2105561"/>
            <a:ext cx="3018971" cy="2646878"/>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dirty="0">
                <a:ln>
                  <a:noFill/>
                </a:ln>
                <a:solidFill>
                  <a:prstClr val="white"/>
                </a:solidFill>
                <a:effectLst/>
                <a:uLnTx/>
                <a:uFillTx/>
                <a:latin typeface="Arial"/>
                <a:ea typeface="等线"/>
                <a:cs typeface="+mn-cs"/>
              </a:rPr>
              <a:t>03</a:t>
            </a:r>
            <a:endParaRPr kumimoji="0" lang="zh-CN" altLang="en-US" sz="16600" b="1" i="0" u="none" strike="noStrike" kern="1200" cap="none" spc="0" normalizeH="0" baseline="0" noProof="0" dirty="0">
              <a:ln>
                <a:noFill/>
              </a:ln>
              <a:solidFill>
                <a:prstClr val="white"/>
              </a:solidFill>
              <a:effectLst/>
              <a:uLnTx/>
              <a:uFillTx/>
              <a:latin typeface="Arial"/>
              <a:ea typeface="等线"/>
              <a:cs typeface="+mn-cs"/>
            </a:endParaRPr>
          </a:p>
        </p:txBody>
      </p:sp>
      <p:grpSp>
        <p:nvGrpSpPr>
          <p:cNvPr id="12" name="组合 11">
            <a:extLst>
              <a:ext uri="{FF2B5EF4-FFF2-40B4-BE49-F238E27FC236}">
                <a16:creationId xmlns:a16="http://schemas.microsoft.com/office/drawing/2014/main" id="{A9C71F1D-A58C-43A8-865B-1222020983C8}"/>
              </a:ext>
            </a:extLst>
          </p:cNvPr>
          <p:cNvGrpSpPr/>
          <p:nvPr/>
        </p:nvGrpSpPr>
        <p:grpSpPr>
          <a:xfrm>
            <a:off x="4531875" y="2581390"/>
            <a:ext cx="6732395" cy="1774502"/>
            <a:chOff x="4829223" y="2896719"/>
            <a:chExt cx="6732395" cy="1774502"/>
          </a:xfrm>
        </p:grpSpPr>
        <p:sp>
          <p:nvSpPr>
            <p:cNvPr id="5" name="PA-文本框 82">
              <a:extLst>
                <a:ext uri="{FF2B5EF4-FFF2-40B4-BE49-F238E27FC236}">
                  <a16:creationId xmlns:a16="http://schemas.microsoft.com/office/drawing/2014/main" id="{0032B7F7-36C0-4EEB-BD97-BF14D78CD126}"/>
                </a:ext>
              </a:extLst>
            </p:cNvPr>
            <p:cNvSpPr txBox="1"/>
            <p:nvPr>
              <p:custDataLst>
                <p:tags r:id="rId3"/>
              </p:custDataLst>
            </p:nvPr>
          </p:nvSpPr>
          <p:spPr>
            <a:xfrm>
              <a:off x="4840342" y="3629895"/>
              <a:ext cx="5915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300" normalizeH="0" baseline="0" noProof="0" dirty="0">
                  <a:ln>
                    <a:noFill/>
                  </a:ln>
                  <a:solidFill>
                    <a:prstClr val="white"/>
                  </a:solidFill>
                  <a:effectLst/>
                  <a:uLnTx/>
                  <a:uFillTx/>
                  <a:latin typeface="Arial"/>
                  <a:ea typeface="等线"/>
                  <a:cs typeface="+mn-cs"/>
                </a:rPr>
                <a:t>ZHELI XIANXIE YINGWEN</a:t>
              </a:r>
              <a:endParaRPr kumimoji="0" lang="zh-CN" altLang="en-US" sz="1600" b="0" i="0" u="none" strike="noStrike" kern="1200" cap="none" spc="300" normalizeH="0" baseline="0" noProof="0" dirty="0">
                <a:ln>
                  <a:noFill/>
                </a:ln>
                <a:solidFill>
                  <a:prstClr val="white"/>
                </a:solidFill>
                <a:effectLst/>
                <a:uLnTx/>
                <a:uFillTx/>
                <a:latin typeface="Arial"/>
                <a:ea typeface="等线"/>
                <a:cs typeface="+mn-cs"/>
              </a:endParaRPr>
            </a:p>
          </p:txBody>
        </p:sp>
        <p:sp>
          <p:nvSpPr>
            <p:cNvPr id="9" name="PA-文本框 6" descr="章节标题1">
              <a:extLst>
                <a:ext uri="{FF2B5EF4-FFF2-40B4-BE49-F238E27FC236}">
                  <a16:creationId xmlns:a16="http://schemas.microsoft.com/office/drawing/2014/main" id="{6E33A83D-D36C-4D11-8983-1556206A7F2C}"/>
                </a:ext>
              </a:extLst>
            </p:cNvPr>
            <p:cNvSpPr txBox="1"/>
            <p:nvPr>
              <p:custDataLst>
                <p:tags r:id="rId4"/>
              </p:custDataLst>
            </p:nvPr>
          </p:nvSpPr>
          <p:spPr>
            <a:xfrm>
              <a:off x="4829223" y="2896719"/>
              <a:ext cx="5341257" cy="769441"/>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450" normalizeH="0" baseline="0" noProof="0" dirty="0">
                  <a:ln>
                    <a:noFill/>
                  </a:ln>
                  <a:solidFill>
                    <a:prstClr val="white"/>
                  </a:solidFill>
                  <a:effectLst/>
                  <a:uLnTx/>
                  <a:uFillTx/>
                  <a:latin typeface="微软雅黑"/>
                  <a:ea typeface="微软雅黑"/>
                  <a:cs typeface="+mn-cs"/>
                </a:rPr>
                <a:t>建议与意见</a:t>
              </a:r>
            </a:p>
          </p:txBody>
        </p:sp>
        <p:sp>
          <p:nvSpPr>
            <p:cNvPr id="11" name="文本框 10">
              <a:extLst>
                <a:ext uri="{FF2B5EF4-FFF2-40B4-BE49-F238E27FC236}">
                  <a16:creationId xmlns:a16="http://schemas.microsoft.com/office/drawing/2014/main" id="{FA11F59C-806B-4AF9-A31B-DBE65D9EEBA5}"/>
                </a:ext>
              </a:extLst>
            </p:cNvPr>
            <p:cNvSpPr txBox="1"/>
            <p:nvPr/>
          </p:nvSpPr>
          <p:spPr>
            <a:xfrm>
              <a:off x="4931010" y="3941209"/>
              <a:ext cx="6630608" cy="73001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Arial"/>
                  <a:ea typeface="微软雅黑 Light"/>
                  <a:cs typeface="+mn-cs"/>
                </a:rPr>
                <a:t>下步工作思路：一是深入开展调查研究。在“四群”教育活动中，领导干部带头开展调查研究，紧紧围绕中心工作和部门职能职责</a:t>
              </a:r>
            </a:p>
          </p:txBody>
        </p:sp>
      </p:grpSp>
    </p:spTree>
    <p:extLst>
      <p:ext uri="{BB962C8B-B14F-4D97-AF65-F5344CB8AC3E}">
        <p14:creationId xmlns:p14="http://schemas.microsoft.com/office/powerpoint/2010/main" val="3021405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lstStyle/>
          <a:p>
            <a:r>
              <a:rPr lang="zh-CN" altLang="en-US" dirty="0">
                <a:sym typeface="+mn-lt"/>
              </a:rPr>
              <a:t>基本情况</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38" name="矩形: 圆角 37">
            <a:extLst>
              <a:ext uri="{FF2B5EF4-FFF2-40B4-BE49-F238E27FC236}">
                <a16:creationId xmlns:a16="http://schemas.microsoft.com/office/drawing/2014/main" id="{BB000F9A-4EE1-4657-BE58-B4CF6CAF4F93}"/>
              </a:ext>
            </a:extLst>
          </p:cNvPr>
          <p:cNvSpPr/>
          <p:nvPr/>
        </p:nvSpPr>
        <p:spPr>
          <a:xfrm>
            <a:off x="1012026" y="2562225"/>
            <a:ext cx="1559366" cy="522072"/>
          </a:xfrm>
          <a:prstGeom prst="roundRect">
            <a:avLst/>
          </a:prstGeom>
          <a:gradFill>
            <a:gsLst>
              <a:gs pos="0">
                <a:schemeClr val="accent1"/>
              </a:gs>
              <a:gs pos="100000">
                <a:schemeClr val="accent1">
                  <a:lumMod val="60000"/>
                  <a:lumOff val="40000"/>
                </a:schemeClr>
              </a:gs>
            </a:gsLst>
            <a:lin ang="2700000" scaled="0"/>
          </a:gradFill>
          <a:ln>
            <a:noFill/>
          </a:ln>
          <a:effectLst>
            <a:outerShdw blurRad="381000" sx="102000" sy="102000" algn="ctr" rotWithShape="0">
              <a:schemeClr val="tx1">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chemeClr val="bg1"/>
                </a:solidFill>
                <a:latin typeface="+mj-ea"/>
                <a:ea typeface="+mj-ea"/>
                <a:cs typeface="+mn-ea"/>
                <a:sym typeface="+mn-lt"/>
              </a:rPr>
              <a:t>工作细化</a:t>
            </a:r>
          </a:p>
        </p:txBody>
      </p:sp>
      <p:sp>
        <p:nvSpPr>
          <p:cNvPr id="39" name="矩形: 圆角 38">
            <a:extLst>
              <a:ext uri="{FF2B5EF4-FFF2-40B4-BE49-F238E27FC236}">
                <a16:creationId xmlns:a16="http://schemas.microsoft.com/office/drawing/2014/main" id="{3D13F8E1-9381-4E6C-97EF-6AE87D87A162}"/>
              </a:ext>
            </a:extLst>
          </p:cNvPr>
          <p:cNvSpPr/>
          <p:nvPr/>
        </p:nvSpPr>
        <p:spPr>
          <a:xfrm>
            <a:off x="590386" y="3933823"/>
            <a:ext cx="2402646" cy="1656746"/>
          </a:xfrm>
          <a:prstGeom prst="roundRect">
            <a:avLst>
              <a:gd name="adj" fmla="val 1346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leaf_70892">
            <a:extLst>
              <a:ext uri="{FF2B5EF4-FFF2-40B4-BE49-F238E27FC236}">
                <a16:creationId xmlns:a16="http://schemas.microsoft.com/office/drawing/2014/main" id="{2DD45557-4198-4F72-A491-8CBB1DDFDD5A}"/>
              </a:ext>
            </a:extLst>
          </p:cNvPr>
          <p:cNvSpPr>
            <a:spLocks noChangeAspect="1"/>
          </p:cNvSpPr>
          <p:nvPr/>
        </p:nvSpPr>
        <p:spPr bwMode="auto">
          <a:xfrm rot="7200000">
            <a:off x="588622" y="3961808"/>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41" name="弧形 40">
            <a:extLst>
              <a:ext uri="{FF2B5EF4-FFF2-40B4-BE49-F238E27FC236}">
                <a16:creationId xmlns:a16="http://schemas.microsoft.com/office/drawing/2014/main" id="{150C8C70-1944-40C8-AFE1-83AB279E5687}"/>
              </a:ext>
            </a:extLst>
          </p:cNvPr>
          <p:cNvSpPr/>
          <p:nvPr/>
        </p:nvSpPr>
        <p:spPr>
          <a:xfrm rot="5400000">
            <a:off x="1660866" y="3337577"/>
            <a:ext cx="261687" cy="261687"/>
          </a:xfrm>
          <a:prstGeom prst="arc">
            <a:avLst>
              <a:gd name="adj1" fmla="val 17738096"/>
              <a:gd name="adj2" fmla="val 3762900"/>
            </a:avLst>
          </a:prstGeom>
          <a:ln w="57150" cap="rnd">
            <a:solidFill>
              <a:schemeClr val="accent5"/>
            </a:solidFill>
            <a:round/>
          </a:ln>
          <a:effectLst>
            <a:outerShdw blurRad="3810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43" name="矩形: 圆角 42">
            <a:extLst>
              <a:ext uri="{FF2B5EF4-FFF2-40B4-BE49-F238E27FC236}">
                <a16:creationId xmlns:a16="http://schemas.microsoft.com/office/drawing/2014/main" id="{F9EC6099-BA1B-4E21-9377-21C9C3A00C44}"/>
              </a:ext>
            </a:extLst>
          </p:cNvPr>
          <p:cNvSpPr/>
          <p:nvPr/>
        </p:nvSpPr>
        <p:spPr>
          <a:xfrm>
            <a:off x="3887578" y="2562225"/>
            <a:ext cx="1559366" cy="522072"/>
          </a:xfrm>
          <a:prstGeom prst="roundRect">
            <a:avLst/>
          </a:prstGeom>
          <a:gradFill>
            <a:gsLst>
              <a:gs pos="0">
                <a:schemeClr val="accent1"/>
              </a:gs>
              <a:gs pos="100000">
                <a:schemeClr val="accent1">
                  <a:lumMod val="60000"/>
                  <a:lumOff val="40000"/>
                </a:schemeClr>
              </a:gs>
            </a:gsLst>
            <a:lin ang="2700000" scaled="0"/>
          </a:gradFill>
          <a:ln>
            <a:noFill/>
          </a:ln>
          <a:effectLst>
            <a:outerShdw blurRad="381000" sx="102000" sy="102000" algn="ctr" rotWithShape="0">
              <a:schemeClr val="tx1">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chemeClr val="bg1"/>
                </a:solidFill>
                <a:latin typeface="+mj-ea"/>
                <a:ea typeface="+mj-ea"/>
              </a:rPr>
              <a:t>今日事毕</a:t>
            </a:r>
          </a:p>
        </p:txBody>
      </p:sp>
      <p:sp>
        <p:nvSpPr>
          <p:cNvPr id="45" name="矩形: 圆角 44">
            <a:extLst>
              <a:ext uri="{FF2B5EF4-FFF2-40B4-BE49-F238E27FC236}">
                <a16:creationId xmlns:a16="http://schemas.microsoft.com/office/drawing/2014/main" id="{496656F7-5F09-448D-B79B-B7286CC346D0}"/>
              </a:ext>
            </a:extLst>
          </p:cNvPr>
          <p:cNvSpPr/>
          <p:nvPr/>
        </p:nvSpPr>
        <p:spPr>
          <a:xfrm>
            <a:off x="3465938" y="3933824"/>
            <a:ext cx="2402646" cy="1656747"/>
          </a:xfrm>
          <a:prstGeom prst="roundRect">
            <a:avLst>
              <a:gd name="adj" fmla="val 1346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leaf_70892">
            <a:extLst>
              <a:ext uri="{FF2B5EF4-FFF2-40B4-BE49-F238E27FC236}">
                <a16:creationId xmlns:a16="http://schemas.microsoft.com/office/drawing/2014/main" id="{4CCF1E8D-775A-4C78-ADB8-CD5E1AA088E9}"/>
              </a:ext>
            </a:extLst>
          </p:cNvPr>
          <p:cNvSpPr>
            <a:spLocks noChangeAspect="1"/>
          </p:cNvSpPr>
          <p:nvPr/>
        </p:nvSpPr>
        <p:spPr bwMode="auto">
          <a:xfrm rot="7200000">
            <a:off x="3464173" y="3961812"/>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txBody>
          <a:bodyPr/>
          <a:lstStyle/>
          <a:p>
            <a:endParaRPr lang="zh-CN" altLang="en-US">
              <a:cs typeface="+mn-ea"/>
              <a:sym typeface="+mn-lt"/>
            </a:endParaRPr>
          </a:p>
        </p:txBody>
      </p:sp>
      <p:sp>
        <p:nvSpPr>
          <p:cNvPr id="72" name="弧形 71">
            <a:extLst>
              <a:ext uri="{FF2B5EF4-FFF2-40B4-BE49-F238E27FC236}">
                <a16:creationId xmlns:a16="http://schemas.microsoft.com/office/drawing/2014/main" id="{81E59B3D-4A78-42EF-A19D-4E73DD34C9F6}"/>
              </a:ext>
            </a:extLst>
          </p:cNvPr>
          <p:cNvSpPr/>
          <p:nvPr/>
        </p:nvSpPr>
        <p:spPr>
          <a:xfrm rot="5400000">
            <a:off x="4536418" y="3337577"/>
            <a:ext cx="261687" cy="261687"/>
          </a:xfrm>
          <a:prstGeom prst="arc">
            <a:avLst>
              <a:gd name="adj1" fmla="val 17738096"/>
              <a:gd name="adj2" fmla="val 3762900"/>
            </a:avLst>
          </a:prstGeom>
          <a:ln w="57150" cap="rnd">
            <a:solidFill>
              <a:schemeClr val="accent5"/>
            </a:solidFill>
            <a:round/>
          </a:ln>
          <a:effectLst>
            <a:outerShdw blurRad="3810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4" name="矩形: 圆角 73">
            <a:extLst>
              <a:ext uri="{FF2B5EF4-FFF2-40B4-BE49-F238E27FC236}">
                <a16:creationId xmlns:a16="http://schemas.microsoft.com/office/drawing/2014/main" id="{A9A171A5-61D0-4D48-9F0A-55162E21B7D6}"/>
              </a:ext>
            </a:extLst>
          </p:cNvPr>
          <p:cNvSpPr/>
          <p:nvPr/>
        </p:nvSpPr>
        <p:spPr>
          <a:xfrm>
            <a:off x="6763130" y="2562225"/>
            <a:ext cx="1559366" cy="522072"/>
          </a:xfrm>
          <a:prstGeom prst="roundRect">
            <a:avLst/>
          </a:prstGeom>
          <a:gradFill>
            <a:gsLst>
              <a:gs pos="0">
                <a:schemeClr val="accent1"/>
              </a:gs>
              <a:gs pos="100000">
                <a:schemeClr val="accent1">
                  <a:lumMod val="60000"/>
                  <a:lumOff val="40000"/>
                </a:schemeClr>
              </a:gs>
            </a:gsLst>
            <a:lin ang="2700000" scaled="0"/>
          </a:gradFill>
          <a:ln>
            <a:noFill/>
          </a:ln>
          <a:effectLst>
            <a:outerShdw blurRad="381000" sx="102000" sy="102000" algn="ctr" rotWithShape="0">
              <a:schemeClr val="tx1">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chemeClr val="bg1"/>
                </a:solidFill>
                <a:latin typeface="+mj-ea"/>
                <a:ea typeface="+mj-ea"/>
              </a:rPr>
              <a:t>全面认识</a:t>
            </a:r>
          </a:p>
        </p:txBody>
      </p:sp>
      <p:sp>
        <p:nvSpPr>
          <p:cNvPr id="76" name="矩形: 圆角 75">
            <a:extLst>
              <a:ext uri="{FF2B5EF4-FFF2-40B4-BE49-F238E27FC236}">
                <a16:creationId xmlns:a16="http://schemas.microsoft.com/office/drawing/2014/main" id="{9F66E6D7-55D1-4CEB-AB66-430FB3B0303F}"/>
              </a:ext>
            </a:extLst>
          </p:cNvPr>
          <p:cNvSpPr/>
          <p:nvPr/>
        </p:nvSpPr>
        <p:spPr>
          <a:xfrm>
            <a:off x="6341490" y="3933824"/>
            <a:ext cx="2402646" cy="1656747"/>
          </a:xfrm>
          <a:prstGeom prst="roundRect">
            <a:avLst>
              <a:gd name="adj" fmla="val 1346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77" name="leaf_70892">
            <a:extLst>
              <a:ext uri="{FF2B5EF4-FFF2-40B4-BE49-F238E27FC236}">
                <a16:creationId xmlns:a16="http://schemas.microsoft.com/office/drawing/2014/main" id="{2E61E2D0-AE36-4E38-97BC-5209C6B1D8B2}"/>
              </a:ext>
            </a:extLst>
          </p:cNvPr>
          <p:cNvSpPr>
            <a:spLocks noChangeAspect="1"/>
          </p:cNvSpPr>
          <p:nvPr/>
        </p:nvSpPr>
        <p:spPr bwMode="auto">
          <a:xfrm rot="7200000">
            <a:off x="6339725" y="3961812"/>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78" name="弧形 77">
            <a:extLst>
              <a:ext uri="{FF2B5EF4-FFF2-40B4-BE49-F238E27FC236}">
                <a16:creationId xmlns:a16="http://schemas.microsoft.com/office/drawing/2014/main" id="{590DD78E-EEB8-44FE-86DA-5892B8B93CB1}"/>
              </a:ext>
            </a:extLst>
          </p:cNvPr>
          <p:cNvSpPr/>
          <p:nvPr/>
        </p:nvSpPr>
        <p:spPr>
          <a:xfrm rot="5400000">
            <a:off x="7411970" y="3337577"/>
            <a:ext cx="261687" cy="261687"/>
          </a:xfrm>
          <a:prstGeom prst="arc">
            <a:avLst>
              <a:gd name="adj1" fmla="val 17738096"/>
              <a:gd name="adj2" fmla="val 3762900"/>
            </a:avLst>
          </a:prstGeom>
          <a:ln w="57150" cap="rnd">
            <a:solidFill>
              <a:schemeClr val="accent5"/>
            </a:solidFill>
            <a:round/>
          </a:ln>
          <a:effectLst>
            <a:outerShdw blurRad="3810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80" name="矩形: 圆角 79">
            <a:extLst>
              <a:ext uri="{FF2B5EF4-FFF2-40B4-BE49-F238E27FC236}">
                <a16:creationId xmlns:a16="http://schemas.microsoft.com/office/drawing/2014/main" id="{EFD6B486-0B43-4CE1-9CC4-D723939BB6CA}"/>
              </a:ext>
            </a:extLst>
          </p:cNvPr>
          <p:cNvSpPr/>
          <p:nvPr/>
        </p:nvSpPr>
        <p:spPr>
          <a:xfrm>
            <a:off x="9638683" y="2562225"/>
            <a:ext cx="1559366" cy="522072"/>
          </a:xfrm>
          <a:prstGeom prst="roundRect">
            <a:avLst/>
          </a:prstGeom>
          <a:gradFill>
            <a:gsLst>
              <a:gs pos="0">
                <a:schemeClr val="accent1"/>
              </a:gs>
              <a:gs pos="100000">
                <a:schemeClr val="accent1">
                  <a:lumMod val="60000"/>
                  <a:lumOff val="40000"/>
                </a:schemeClr>
              </a:gs>
            </a:gsLst>
            <a:lin ang="2700000" scaled="0"/>
          </a:gradFill>
          <a:ln>
            <a:noFill/>
          </a:ln>
          <a:effectLst>
            <a:outerShdw blurRad="381000" sx="102000" sy="102000" algn="ctr" rotWithShape="0">
              <a:schemeClr val="tx1">
                <a:lumMod val="90000"/>
                <a:lumOff val="10000"/>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chemeClr val="bg1"/>
                </a:solidFill>
                <a:latin typeface="+mj-ea"/>
                <a:ea typeface="+mj-ea"/>
                <a:sym typeface="+mn-lt"/>
              </a:rPr>
              <a:t>办公资料</a:t>
            </a:r>
          </a:p>
        </p:txBody>
      </p:sp>
      <p:sp>
        <p:nvSpPr>
          <p:cNvPr id="82" name="矩形: 圆角 81">
            <a:extLst>
              <a:ext uri="{FF2B5EF4-FFF2-40B4-BE49-F238E27FC236}">
                <a16:creationId xmlns:a16="http://schemas.microsoft.com/office/drawing/2014/main" id="{CB11E818-2FFC-48FC-A0DB-1AE9A66D5FC0}"/>
              </a:ext>
            </a:extLst>
          </p:cNvPr>
          <p:cNvSpPr/>
          <p:nvPr/>
        </p:nvSpPr>
        <p:spPr>
          <a:xfrm>
            <a:off x="9217043" y="3933824"/>
            <a:ext cx="2402646" cy="1656747"/>
          </a:xfrm>
          <a:prstGeom prst="roundRect">
            <a:avLst>
              <a:gd name="adj" fmla="val 1346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3" name="leaf_70892">
            <a:extLst>
              <a:ext uri="{FF2B5EF4-FFF2-40B4-BE49-F238E27FC236}">
                <a16:creationId xmlns:a16="http://schemas.microsoft.com/office/drawing/2014/main" id="{A5CF6D6B-B7DB-47BE-9287-7E13195C9D73}"/>
              </a:ext>
            </a:extLst>
          </p:cNvPr>
          <p:cNvSpPr>
            <a:spLocks noChangeAspect="1"/>
          </p:cNvSpPr>
          <p:nvPr/>
        </p:nvSpPr>
        <p:spPr bwMode="auto">
          <a:xfrm rot="7200000">
            <a:off x="9215278" y="3961809"/>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txBody>
          <a:bodyPr/>
          <a:lstStyle/>
          <a:p>
            <a:endParaRPr lang="zh-CN" altLang="en-US">
              <a:cs typeface="+mn-ea"/>
              <a:sym typeface="+mn-lt"/>
            </a:endParaRPr>
          </a:p>
        </p:txBody>
      </p:sp>
      <p:sp>
        <p:nvSpPr>
          <p:cNvPr id="84" name="弧形 83">
            <a:extLst>
              <a:ext uri="{FF2B5EF4-FFF2-40B4-BE49-F238E27FC236}">
                <a16:creationId xmlns:a16="http://schemas.microsoft.com/office/drawing/2014/main" id="{C9444299-D4D8-412D-922D-686E4252D9D6}"/>
              </a:ext>
            </a:extLst>
          </p:cNvPr>
          <p:cNvSpPr/>
          <p:nvPr/>
        </p:nvSpPr>
        <p:spPr>
          <a:xfrm rot="5400000">
            <a:off x="10287523" y="3337577"/>
            <a:ext cx="261687" cy="261687"/>
          </a:xfrm>
          <a:prstGeom prst="arc">
            <a:avLst>
              <a:gd name="adj1" fmla="val 17738096"/>
              <a:gd name="adj2" fmla="val 3762900"/>
            </a:avLst>
          </a:prstGeom>
          <a:ln w="57150" cap="rnd">
            <a:solidFill>
              <a:schemeClr val="accent5"/>
            </a:solidFill>
            <a:round/>
          </a:ln>
          <a:effectLst>
            <a:outerShdw blurRad="3810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cxnSp>
        <p:nvCxnSpPr>
          <p:cNvPr id="86" name="直接连接符 85">
            <a:extLst>
              <a:ext uri="{FF2B5EF4-FFF2-40B4-BE49-F238E27FC236}">
                <a16:creationId xmlns:a16="http://schemas.microsoft.com/office/drawing/2014/main" id="{DA1CA448-18E6-479C-A8C7-3E17B3E6C248}"/>
              </a:ext>
            </a:extLst>
          </p:cNvPr>
          <p:cNvCxnSpPr>
            <a:cxnSpLocks/>
          </p:cNvCxnSpPr>
          <p:nvPr/>
        </p:nvCxnSpPr>
        <p:spPr>
          <a:xfrm>
            <a:off x="615315" y="843915"/>
            <a:ext cx="0" cy="944245"/>
          </a:xfrm>
          <a:prstGeom prst="line">
            <a:avLst/>
          </a:prstGeom>
          <a:ln w="12700" cap="rnd">
            <a:gradFill>
              <a:gsLst>
                <a:gs pos="0">
                  <a:srgbClr val="DAA070">
                    <a:alpha val="58000"/>
                  </a:srgbClr>
                </a:gs>
                <a:gs pos="84000">
                  <a:srgbClr val="DCB58D">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87" name="文本框 86">
            <a:extLst>
              <a:ext uri="{FF2B5EF4-FFF2-40B4-BE49-F238E27FC236}">
                <a16:creationId xmlns:a16="http://schemas.microsoft.com/office/drawing/2014/main" id="{46F93F0D-1CC4-4B37-8B55-E5374161F4A8}"/>
              </a:ext>
            </a:extLst>
          </p:cNvPr>
          <p:cNvSpPr txBox="1"/>
          <p:nvPr/>
        </p:nvSpPr>
        <p:spPr>
          <a:xfrm>
            <a:off x="775967" y="4291473"/>
            <a:ext cx="2031484" cy="1095113"/>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cs typeface="+mn-ea"/>
                <a:sym typeface="+mn-lt"/>
              </a:rPr>
              <a:t>工作细化落实到人并把工作分配情况以书面的形式分发个人</a:t>
            </a:r>
          </a:p>
        </p:txBody>
      </p:sp>
      <p:sp>
        <p:nvSpPr>
          <p:cNvPr id="88" name="文本框 87">
            <a:extLst>
              <a:ext uri="{FF2B5EF4-FFF2-40B4-BE49-F238E27FC236}">
                <a16:creationId xmlns:a16="http://schemas.microsoft.com/office/drawing/2014/main" id="{4684D043-4700-437B-9E69-9A488E997BE4}"/>
              </a:ext>
            </a:extLst>
          </p:cNvPr>
          <p:cNvSpPr txBox="1"/>
          <p:nvPr/>
        </p:nvSpPr>
        <p:spPr>
          <a:xfrm>
            <a:off x="3651519" y="4291473"/>
            <a:ext cx="2031484" cy="1095113"/>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cs typeface="+mn-ea"/>
                <a:sym typeface="+mn-lt"/>
              </a:rPr>
              <a:t>大家在完成工作的时候应做到不拖拉，今天的事今天完成</a:t>
            </a:r>
          </a:p>
        </p:txBody>
      </p:sp>
      <p:sp>
        <p:nvSpPr>
          <p:cNvPr id="89" name="文本框 88">
            <a:extLst>
              <a:ext uri="{FF2B5EF4-FFF2-40B4-BE49-F238E27FC236}">
                <a16:creationId xmlns:a16="http://schemas.microsoft.com/office/drawing/2014/main" id="{4CC693B4-A57B-46A0-B403-E76EE740FEA1}"/>
              </a:ext>
            </a:extLst>
          </p:cNvPr>
          <p:cNvSpPr txBox="1"/>
          <p:nvPr/>
        </p:nvSpPr>
        <p:spPr>
          <a:xfrm>
            <a:off x="6556633" y="4291473"/>
            <a:ext cx="2031484" cy="1095113"/>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t>加强对实验的全面认识，规范实验操作；加强对薄弱环节实验</a:t>
            </a:r>
          </a:p>
        </p:txBody>
      </p:sp>
      <p:sp>
        <p:nvSpPr>
          <p:cNvPr id="90" name="文本框 89">
            <a:extLst>
              <a:ext uri="{FF2B5EF4-FFF2-40B4-BE49-F238E27FC236}">
                <a16:creationId xmlns:a16="http://schemas.microsoft.com/office/drawing/2014/main" id="{41494E83-27A7-4EBA-95D3-CCC764A34C9E}"/>
              </a:ext>
            </a:extLst>
          </p:cNvPr>
          <p:cNvSpPr txBox="1"/>
          <p:nvPr/>
        </p:nvSpPr>
        <p:spPr>
          <a:xfrm>
            <a:off x="9365525" y="4291473"/>
            <a:ext cx="2031484" cy="1095113"/>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cs typeface="+mn-ea"/>
                <a:sym typeface="+mn-lt"/>
              </a:rPr>
              <a:t>办公资料方面针对不足的改进实验数据的记录做到整洁规范，</a:t>
            </a:r>
          </a:p>
        </p:txBody>
      </p:sp>
      <p:sp>
        <p:nvSpPr>
          <p:cNvPr id="91" name="文本框 90">
            <a:extLst>
              <a:ext uri="{FF2B5EF4-FFF2-40B4-BE49-F238E27FC236}">
                <a16:creationId xmlns:a16="http://schemas.microsoft.com/office/drawing/2014/main" id="{D6BAF68B-498E-4245-81FE-546902022C8D}"/>
              </a:ext>
            </a:extLst>
          </p:cNvPr>
          <p:cNvSpPr txBox="1"/>
          <p:nvPr/>
        </p:nvSpPr>
        <p:spPr>
          <a:xfrm>
            <a:off x="2523213" y="1251703"/>
            <a:ext cx="7145575"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cs typeface="+mn-ea"/>
                <a:sym typeface="+mn-lt"/>
              </a:rPr>
              <a:t>在会议上对工作情况和工作内容进行汇报，提出工作建议和工作困难，并按职位由下往上依次发言，最后由主任进行总结和指出不足</a:t>
            </a:r>
          </a:p>
        </p:txBody>
      </p:sp>
      <p:grpSp>
        <p:nvGrpSpPr>
          <p:cNvPr id="92" name="组合 91">
            <a:extLst>
              <a:ext uri="{FF2B5EF4-FFF2-40B4-BE49-F238E27FC236}">
                <a16:creationId xmlns:a16="http://schemas.microsoft.com/office/drawing/2014/main" id="{AB1AEE5A-2988-4800-A6BC-009974F89CD1}"/>
              </a:ext>
            </a:extLst>
          </p:cNvPr>
          <p:cNvGrpSpPr/>
          <p:nvPr/>
        </p:nvGrpSpPr>
        <p:grpSpPr>
          <a:xfrm>
            <a:off x="1379538" y="4149725"/>
            <a:ext cx="805212" cy="0"/>
            <a:chOff x="5771499" y="1643605"/>
            <a:chExt cx="805212" cy="0"/>
          </a:xfrm>
        </p:grpSpPr>
        <p:cxnSp>
          <p:nvCxnSpPr>
            <p:cNvPr id="93" name="直接连接符 92">
              <a:extLst>
                <a:ext uri="{FF2B5EF4-FFF2-40B4-BE49-F238E27FC236}">
                  <a16:creationId xmlns:a16="http://schemas.microsoft.com/office/drawing/2014/main" id="{57E830D7-B1A0-4DF2-8A3B-DA038BFF91E7}"/>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99800DFD-4E43-4959-BCE7-675E361FB865}"/>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95B7D17F-3999-4B22-8835-6B185F1B1D0A}"/>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96" name="组合 95">
            <a:extLst>
              <a:ext uri="{FF2B5EF4-FFF2-40B4-BE49-F238E27FC236}">
                <a16:creationId xmlns:a16="http://schemas.microsoft.com/office/drawing/2014/main" id="{1B25E646-43FD-4F73-86CB-68BBF32A7344}"/>
              </a:ext>
            </a:extLst>
          </p:cNvPr>
          <p:cNvGrpSpPr/>
          <p:nvPr/>
        </p:nvGrpSpPr>
        <p:grpSpPr>
          <a:xfrm>
            <a:off x="4282726" y="4149725"/>
            <a:ext cx="805212" cy="0"/>
            <a:chOff x="5771499" y="1643605"/>
            <a:chExt cx="805212" cy="0"/>
          </a:xfrm>
        </p:grpSpPr>
        <p:cxnSp>
          <p:nvCxnSpPr>
            <p:cNvPr id="97" name="直接连接符 96">
              <a:extLst>
                <a:ext uri="{FF2B5EF4-FFF2-40B4-BE49-F238E27FC236}">
                  <a16:creationId xmlns:a16="http://schemas.microsoft.com/office/drawing/2014/main" id="{E51BF653-DFEF-482C-986A-EF8EFD3B3ECB}"/>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B1CA6609-18BA-430C-B2D5-131202E054A2}"/>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5094D484-124B-41D2-ACB0-42F48E534205}"/>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100" name="组合 99">
            <a:extLst>
              <a:ext uri="{FF2B5EF4-FFF2-40B4-BE49-F238E27FC236}">
                <a16:creationId xmlns:a16="http://schemas.microsoft.com/office/drawing/2014/main" id="{DF4B5F6B-4D3D-4C66-9E11-D22349C09C9F}"/>
              </a:ext>
            </a:extLst>
          </p:cNvPr>
          <p:cNvGrpSpPr/>
          <p:nvPr/>
        </p:nvGrpSpPr>
        <p:grpSpPr>
          <a:xfrm>
            <a:off x="7169769" y="4149725"/>
            <a:ext cx="805212" cy="0"/>
            <a:chOff x="5771499" y="1643605"/>
            <a:chExt cx="805212" cy="0"/>
          </a:xfrm>
        </p:grpSpPr>
        <p:cxnSp>
          <p:nvCxnSpPr>
            <p:cNvPr id="101" name="直接连接符 100">
              <a:extLst>
                <a:ext uri="{FF2B5EF4-FFF2-40B4-BE49-F238E27FC236}">
                  <a16:creationId xmlns:a16="http://schemas.microsoft.com/office/drawing/2014/main" id="{B2190CE8-8651-4697-B3B2-76CE296039A8}"/>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12A96389-50F8-43C2-8422-3FC078D32C73}"/>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E62E128F-08E7-41E5-96C2-E637B10F966E}"/>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109" name="组合 108">
            <a:extLst>
              <a:ext uri="{FF2B5EF4-FFF2-40B4-BE49-F238E27FC236}">
                <a16:creationId xmlns:a16="http://schemas.microsoft.com/office/drawing/2014/main" id="{F3713AA6-E970-431C-9CB0-302EEDBDADBD}"/>
              </a:ext>
            </a:extLst>
          </p:cNvPr>
          <p:cNvGrpSpPr/>
          <p:nvPr/>
        </p:nvGrpSpPr>
        <p:grpSpPr>
          <a:xfrm>
            <a:off x="10049494" y="4149725"/>
            <a:ext cx="805212" cy="0"/>
            <a:chOff x="5771499" y="1643605"/>
            <a:chExt cx="805212" cy="0"/>
          </a:xfrm>
        </p:grpSpPr>
        <p:cxnSp>
          <p:nvCxnSpPr>
            <p:cNvPr id="110" name="直接连接符 109">
              <a:extLst>
                <a:ext uri="{FF2B5EF4-FFF2-40B4-BE49-F238E27FC236}">
                  <a16:creationId xmlns:a16="http://schemas.microsoft.com/office/drawing/2014/main" id="{792CB0DB-3B08-4059-AC93-2FCD6A11DEA2}"/>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8EBA0BC1-DE45-4035-B381-4AA2E9C7A66D}"/>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12" name="直接连接符 111">
              <a:extLst>
                <a:ext uri="{FF2B5EF4-FFF2-40B4-BE49-F238E27FC236}">
                  <a16:creationId xmlns:a16="http://schemas.microsoft.com/office/drawing/2014/main" id="{77D51B9F-3504-4786-A761-D2A7E8C07ED2}"/>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2635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建议与意见</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5" name="椭圆 4">
            <a:extLst>
              <a:ext uri="{FF2B5EF4-FFF2-40B4-BE49-F238E27FC236}">
                <a16:creationId xmlns:a16="http://schemas.microsoft.com/office/drawing/2014/main" id="{51577B54-0330-45EA-AE4A-FBADE9F20E4A}"/>
              </a:ext>
            </a:extLst>
          </p:cNvPr>
          <p:cNvSpPr/>
          <p:nvPr/>
        </p:nvSpPr>
        <p:spPr>
          <a:xfrm>
            <a:off x="4673600" y="2753289"/>
            <a:ext cx="2844800" cy="2844800"/>
          </a:xfrm>
          <a:prstGeom prst="ellipse">
            <a:avLst/>
          </a:pr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公检法</a:t>
            </a:r>
            <a:endParaRPr kumimoji="0" lang="en-US" altLang="zh-CN" sz="1800" b="1" i="0" u="none" strike="noStrike" kern="1200" cap="none" spc="0" normalizeH="0" baseline="0" noProof="0" dirty="0">
              <a:ln>
                <a:noFill/>
              </a:ln>
              <a:solidFill>
                <a:prstClr val="white"/>
              </a:solidFill>
              <a:effectLst/>
              <a:uLnTx/>
              <a:uFillTx/>
              <a:latin typeface="微软雅黑"/>
              <a:ea typeface="微软雅黑"/>
              <a:cs typeface="+mn-cs"/>
            </a:endParaRP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a:ea typeface="微软雅黑"/>
                <a:cs typeface="+mn-cs"/>
              </a:rPr>
              <a:t>Main headings</a:t>
            </a:r>
          </a:p>
        </p:txBody>
      </p:sp>
      <p:sp>
        <p:nvSpPr>
          <p:cNvPr id="6" name="椭圆 5">
            <a:extLst>
              <a:ext uri="{FF2B5EF4-FFF2-40B4-BE49-F238E27FC236}">
                <a16:creationId xmlns:a16="http://schemas.microsoft.com/office/drawing/2014/main" id="{9C56961B-D73C-4680-B50F-3DE0505BC8E0}"/>
              </a:ext>
            </a:extLst>
          </p:cNvPr>
          <p:cNvSpPr/>
          <p:nvPr/>
        </p:nvSpPr>
        <p:spPr>
          <a:xfrm>
            <a:off x="2203450" y="2604699"/>
            <a:ext cx="2241550" cy="2241550"/>
          </a:xfrm>
          <a:prstGeom prst="ellipse">
            <a:avLst/>
          </a:prstGeom>
          <a:solidFill>
            <a:schemeClr val="bg1"/>
          </a:solidFill>
          <a:ln w="19050">
            <a:solidFill>
              <a:schemeClr val="accent1">
                <a:lumMod val="60000"/>
                <a:lumOff val="40000"/>
              </a:schemeClr>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学校</a:t>
            </a:r>
            <a:endParaRPr kumimoji="0" lang="en-US" altLang="zh-CN" sz="16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endParaRP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DFE3E5">
                    <a:lumMod val="50000"/>
                  </a:srgbClr>
                </a:solidFill>
                <a:effectLst/>
                <a:uLnTx/>
                <a:uFillTx/>
                <a:latin typeface="微软雅黑 Light"/>
                <a:ea typeface="微软雅黑 Light"/>
                <a:cs typeface="+mn-cs"/>
              </a:rPr>
              <a:t>Minor heading</a:t>
            </a:r>
            <a:endParaRPr kumimoji="0" lang="zh-CN" altLang="en-US" sz="1400" b="0" i="0" u="none" strike="noStrike" kern="1200" cap="none" spc="0" normalizeH="0" baseline="0" noProof="0" dirty="0">
              <a:ln>
                <a:noFill/>
              </a:ln>
              <a:solidFill>
                <a:srgbClr val="DFE3E5">
                  <a:lumMod val="50000"/>
                </a:srgbClr>
              </a:solidFill>
              <a:effectLst/>
              <a:uLnTx/>
              <a:uFillTx/>
              <a:latin typeface="微软雅黑 Light"/>
              <a:ea typeface="微软雅黑 Light"/>
              <a:cs typeface="+mn-cs"/>
            </a:endParaRPr>
          </a:p>
        </p:txBody>
      </p:sp>
      <p:sp>
        <p:nvSpPr>
          <p:cNvPr id="7" name="椭圆 6">
            <a:extLst>
              <a:ext uri="{FF2B5EF4-FFF2-40B4-BE49-F238E27FC236}">
                <a16:creationId xmlns:a16="http://schemas.microsoft.com/office/drawing/2014/main" id="{943DE63B-334D-407D-B8AC-5DB7A1B7748D}"/>
              </a:ext>
            </a:extLst>
          </p:cNvPr>
          <p:cNvSpPr/>
          <p:nvPr/>
        </p:nvSpPr>
        <p:spPr>
          <a:xfrm>
            <a:off x="7747000" y="2604699"/>
            <a:ext cx="2241550" cy="2241550"/>
          </a:xfrm>
          <a:prstGeom prst="ellipse">
            <a:avLst/>
          </a:prstGeom>
          <a:solidFill>
            <a:schemeClr val="bg1"/>
          </a:solidFill>
          <a:ln w="19050">
            <a:solidFill>
              <a:schemeClr val="accent1">
                <a:lumMod val="60000"/>
                <a:lumOff val="40000"/>
              </a:schemeClr>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医院</a:t>
            </a:r>
            <a:endParaRPr kumimoji="0" lang="en-US" altLang="zh-CN" sz="16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endParaRP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DFE3E5">
                    <a:lumMod val="50000"/>
                  </a:srgbClr>
                </a:solidFill>
                <a:effectLst/>
                <a:uLnTx/>
                <a:uFillTx/>
                <a:latin typeface="微软雅黑 Light"/>
                <a:ea typeface="微软雅黑 Light"/>
                <a:cs typeface="+mn-cs"/>
              </a:rPr>
              <a:t>Minor heading</a:t>
            </a:r>
            <a:endParaRPr kumimoji="0" lang="zh-CN" altLang="en-US" sz="1400" b="0" i="0" u="none" strike="noStrike" kern="1200" cap="none" spc="0" normalizeH="0" baseline="0" noProof="0" dirty="0">
              <a:ln>
                <a:noFill/>
              </a:ln>
              <a:solidFill>
                <a:srgbClr val="DFE3E5">
                  <a:lumMod val="50000"/>
                </a:srgbClr>
              </a:solidFill>
              <a:effectLst/>
              <a:uLnTx/>
              <a:uFillTx/>
              <a:latin typeface="微软雅黑 Light"/>
              <a:ea typeface="微软雅黑 Light"/>
              <a:cs typeface="+mn-cs"/>
            </a:endParaRPr>
          </a:p>
        </p:txBody>
      </p:sp>
      <p:sp>
        <p:nvSpPr>
          <p:cNvPr id="8" name="椭圆 7">
            <a:extLst>
              <a:ext uri="{FF2B5EF4-FFF2-40B4-BE49-F238E27FC236}">
                <a16:creationId xmlns:a16="http://schemas.microsoft.com/office/drawing/2014/main" id="{831A800D-941D-49B1-BEFE-EF0B202E57D8}"/>
              </a:ext>
            </a:extLst>
          </p:cNvPr>
          <p:cNvSpPr/>
          <p:nvPr/>
        </p:nvSpPr>
        <p:spPr>
          <a:xfrm>
            <a:off x="2277746" y="2678995"/>
            <a:ext cx="2092959" cy="2092959"/>
          </a:xfrm>
          <a:prstGeom prst="ellipse">
            <a:avLst/>
          </a:prstGeom>
          <a:noFill/>
          <a:ln cap="rnd">
            <a:gradFill>
              <a:gsLst>
                <a:gs pos="0">
                  <a:schemeClr val="accent4"/>
                </a:gs>
                <a:gs pos="54400">
                  <a:schemeClr val="accent4">
                    <a:alpha val="22000"/>
                  </a:schemeClr>
                </a:gs>
                <a:gs pos="100000">
                  <a:schemeClr val="accent4"/>
                </a:gs>
              </a:gsLst>
              <a:lin ang="5400000" scaled="1"/>
            </a:gra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a:ea typeface="微软雅黑 Light"/>
              <a:cs typeface="+mn-cs"/>
            </a:endParaRPr>
          </a:p>
        </p:txBody>
      </p:sp>
      <p:sp>
        <p:nvSpPr>
          <p:cNvPr id="9" name="椭圆 8">
            <a:extLst>
              <a:ext uri="{FF2B5EF4-FFF2-40B4-BE49-F238E27FC236}">
                <a16:creationId xmlns:a16="http://schemas.microsoft.com/office/drawing/2014/main" id="{34FA551C-CA0A-472F-A9DD-CDB684EC6A44}"/>
              </a:ext>
            </a:extLst>
          </p:cNvPr>
          <p:cNvSpPr/>
          <p:nvPr/>
        </p:nvSpPr>
        <p:spPr>
          <a:xfrm>
            <a:off x="7821296" y="2678995"/>
            <a:ext cx="2092959" cy="2092959"/>
          </a:xfrm>
          <a:prstGeom prst="ellipse">
            <a:avLst/>
          </a:prstGeom>
          <a:noFill/>
          <a:ln cap="rnd">
            <a:gradFill>
              <a:gsLst>
                <a:gs pos="0">
                  <a:schemeClr val="accent4"/>
                </a:gs>
                <a:gs pos="54400">
                  <a:schemeClr val="accent4">
                    <a:alpha val="22000"/>
                  </a:schemeClr>
                </a:gs>
                <a:gs pos="100000">
                  <a:schemeClr val="accent4"/>
                </a:gs>
              </a:gsLst>
              <a:lin ang="5400000" scaled="1"/>
            </a:gra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Light"/>
              <a:ea typeface="微软雅黑 Light"/>
              <a:cs typeface="+mn-cs"/>
            </a:endParaRPr>
          </a:p>
        </p:txBody>
      </p:sp>
      <p:cxnSp>
        <p:nvCxnSpPr>
          <p:cNvPr id="10" name="直接连接符 9">
            <a:extLst>
              <a:ext uri="{FF2B5EF4-FFF2-40B4-BE49-F238E27FC236}">
                <a16:creationId xmlns:a16="http://schemas.microsoft.com/office/drawing/2014/main" id="{BEB973C4-6391-4C86-A3A9-349B8130453C}"/>
              </a:ext>
            </a:extLst>
          </p:cNvPr>
          <p:cNvCxnSpPr>
            <a:cxnSpLocks/>
          </p:cNvCxnSpPr>
          <p:nvPr/>
        </p:nvCxnSpPr>
        <p:spPr>
          <a:xfrm flipV="1">
            <a:off x="0" y="3860730"/>
            <a:ext cx="2109471" cy="1"/>
          </a:xfrm>
          <a:prstGeom prst="line">
            <a:avLst/>
          </a:prstGeom>
          <a:ln w="12700" cap="rnd">
            <a:gradFill>
              <a:gsLst>
                <a:gs pos="0">
                  <a:schemeClr val="accent1"/>
                </a:gs>
                <a:gs pos="10000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0A9850F-B5CC-498C-870B-9CD09800DC95}"/>
              </a:ext>
            </a:extLst>
          </p:cNvPr>
          <p:cNvCxnSpPr>
            <a:cxnSpLocks/>
          </p:cNvCxnSpPr>
          <p:nvPr/>
        </p:nvCxnSpPr>
        <p:spPr>
          <a:xfrm>
            <a:off x="10123171" y="3860730"/>
            <a:ext cx="2692228" cy="1"/>
          </a:xfrm>
          <a:prstGeom prst="line">
            <a:avLst/>
          </a:prstGeom>
          <a:ln w="12700" cap="rnd">
            <a:gradFill>
              <a:gsLst>
                <a:gs pos="100000">
                  <a:schemeClr val="accent1"/>
                </a:gs>
                <a:gs pos="0">
                  <a:schemeClr val="accent1">
                    <a:alpha val="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EE97D716-E04C-4AE5-A5AE-B80ECACC65EF}"/>
              </a:ext>
            </a:extLst>
          </p:cNvPr>
          <p:cNvSpPr txBox="1"/>
          <p:nvPr/>
        </p:nvSpPr>
        <p:spPr>
          <a:xfrm>
            <a:off x="2044827" y="1180854"/>
            <a:ext cx="8102347"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ea"/>
                <a:sym typeface="+mn-lt"/>
              </a:rPr>
              <a:t>强化对学校、医院、公检法等机构客户开发力度，积极介入地方专项债、土地拍卖、新基建等资金链较长的业务领域，发挥供应链业务产品优势和客户开发规模优势</a:t>
            </a:r>
          </a:p>
        </p:txBody>
      </p:sp>
    </p:spTree>
    <p:extLst>
      <p:ext uri="{BB962C8B-B14F-4D97-AF65-F5344CB8AC3E}">
        <p14:creationId xmlns:p14="http://schemas.microsoft.com/office/powerpoint/2010/main" val="1298863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建议与意见</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 name="圆角矩形 1">
            <a:extLst>
              <a:ext uri="{FF2B5EF4-FFF2-40B4-BE49-F238E27FC236}">
                <a16:creationId xmlns:a16="http://schemas.microsoft.com/office/drawing/2014/main" id="{39E35F4E-DB58-4418-B8AE-90C534E8918A}"/>
              </a:ext>
            </a:extLst>
          </p:cNvPr>
          <p:cNvSpPr/>
          <p:nvPr/>
        </p:nvSpPr>
        <p:spPr>
          <a:xfrm>
            <a:off x="957943" y="1458324"/>
            <a:ext cx="2293257" cy="3541486"/>
          </a:xfrm>
          <a:prstGeom prst="roundRect">
            <a:avLst>
              <a:gd name="adj" fmla="val 264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pic>
        <p:nvPicPr>
          <p:cNvPr id="5" name="图片 4">
            <a:extLst>
              <a:ext uri="{FF2B5EF4-FFF2-40B4-BE49-F238E27FC236}">
                <a16:creationId xmlns:a16="http://schemas.microsoft.com/office/drawing/2014/main" id="{3391BD5E-8671-403D-BB4A-60AEAEB4E6C6}"/>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1361394" y="1843592"/>
            <a:ext cx="1486354" cy="1486354"/>
          </a:xfrm>
          <a:custGeom>
            <a:avLst/>
            <a:gdLst>
              <a:gd name="connsiteX0" fmla="*/ 743177 w 1486354"/>
              <a:gd name="connsiteY0" fmla="*/ 0 h 1486354"/>
              <a:gd name="connsiteX1" fmla="*/ 1486354 w 1486354"/>
              <a:gd name="connsiteY1" fmla="*/ 743177 h 1486354"/>
              <a:gd name="connsiteX2" fmla="*/ 743177 w 1486354"/>
              <a:gd name="connsiteY2" fmla="*/ 1486354 h 1486354"/>
              <a:gd name="connsiteX3" fmla="*/ 0 w 1486354"/>
              <a:gd name="connsiteY3" fmla="*/ 743177 h 1486354"/>
              <a:gd name="connsiteX4" fmla="*/ 743177 w 1486354"/>
              <a:gd name="connsiteY4" fmla="*/ 0 h 148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354" h="1486354">
                <a:moveTo>
                  <a:pt x="743177" y="0"/>
                </a:moveTo>
                <a:cubicBezTo>
                  <a:pt x="1153622" y="0"/>
                  <a:pt x="1486354" y="332732"/>
                  <a:pt x="1486354" y="743177"/>
                </a:cubicBezTo>
                <a:cubicBezTo>
                  <a:pt x="1486354" y="1153622"/>
                  <a:pt x="1153622" y="1486354"/>
                  <a:pt x="743177" y="1486354"/>
                </a:cubicBezTo>
                <a:cubicBezTo>
                  <a:pt x="332732" y="1486354"/>
                  <a:pt x="0" y="1153622"/>
                  <a:pt x="0" y="743177"/>
                </a:cubicBezTo>
                <a:cubicBezTo>
                  <a:pt x="0" y="332732"/>
                  <a:pt x="332732" y="0"/>
                  <a:pt x="743177" y="0"/>
                </a:cubicBezTo>
                <a:close/>
              </a:path>
            </a:pathLst>
          </a:cu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文本框 6" descr="段落标题1">
            <a:extLst>
              <a:ext uri="{FF2B5EF4-FFF2-40B4-BE49-F238E27FC236}">
                <a16:creationId xmlns:a16="http://schemas.microsoft.com/office/drawing/2014/main" id="{D11679E9-5A60-4B0A-BFC7-F2B58E095EA1}"/>
              </a:ext>
            </a:extLst>
          </p:cNvPr>
          <p:cNvSpPr txBox="1"/>
          <p:nvPr/>
        </p:nvSpPr>
        <p:spPr>
          <a:xfrm>
            <a:off x="1081535" y="3593349"/>
            <a:ext cx="2046072" cy="36933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金融市场</a:t>
            </a:r>
          </a:p>
        </p:txBody>
      </p:sp>
      <p:sp>
        <p:nvSpPr>
          <p:cNvPr id="8" name="文本框 7" descr="段落内容1">
            <a:extLst>
              <a:ext uri="{FF2B5EF4-FFF2-40B4-BE49-F238E27FC236}">
                <a16:creationId xmlns:a16="http://schemas.microsoft.com/office/drawing/2014/main" id="{F879881C-E70F-4602-B526-F4DAEC841275}"/>
              </a:ext>
            </a:extLst>
          </p:cNvPr>
          <p:cNvSpPr txBox="1"/>
          <p:nvPr/>
        </p:nvSpPr>
        <p:spPr>
          <a:xfrm>
            <a:off x="1147190" y="4112021"/>
            <a:ext cx="2043207" cy="701346"/>
          </a:xfrm>
          <a:prstGeom prst="rect">
            <a:avLst/>
          </a:prstGeom>
          <a:noFill/>
        </p:spPr>
        <p:txBody>
          <a:bodyPr vert="horz"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债务融资工具和北金所债融等债券承销</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圆角矩形 44">
            <a:extLst>
              <a:ext uri="{FF2B5EF4-FFF2-40B4-BE49-F238E27FC236}">
                <a16:creationId xmlns:a16="http://schemas.microsoft.com/office/drawing/2014/main" id="{DA94F355-8F1C-4357-B945-F14DEAC417DC}"/>
              </a:ext>
            </a:extLst>
          </p:cNvPr>
          <p:cNvSpPr/>
          <p:nvPr/>
        </p:nvSpPr>
        <p:spPr>
          <a:xfrm>
            <a:off x="3604398" y="1458324"/>
            <a:ext cx="2293257" cy="3541486"/>
          </a:xfrm>
          <a:prstGeom prst="roundRect">
            <a:avLst>
              <a:gd name="adj" fmla="val 264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pic>
        <p:nvPicPr>
          <p:cNvPr id="10" name="图片 9">
            <a:extLst>
              <a:ext uri="{FF2B5EF4-FFF2-40B4-BE49-F238E27FC236}">
                <a16:creationId xmlns:a16="http://schemas.microsoft.com/office/drawing/2014/main" id="{4C9E8354-93E9-4DE8-9393-DBC380169C9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058300" y="1843592"/>
            <a:ext cx="1486354" cy="1486354"/>
          </a:xfrm>
          <a:custGeom>
            <a:avLst/>
            <a:gdLst>
              <a:gd name="connsiteX0" fmla="*/ 743177 w 1486354"/>
              <a:gd name="connsiteY0" fmla="*/ 0 h 1486354"/>
              <a:gd name="connsiteX1" fmla="*/ 1486354 w 1486354"/>
              <a:gd name="connsiteY1" fmla="*/ 743177 h 1486354"/>
              <a:gd name="connsiteX2" fmla="*/ 743177 w 1486354"/>
              <a:gd name="connsiteY2" fmla="*/ 1486354 h 1486354"/>
              <a:gd name="connsiteX3" fmla="*/ 0 w 1486354"/>
              <a:gd name="connsiteY3" fmla="*/ 743177 h 1486354"/>
              <a:gd name="connsiteX4" fmla="*/ 743177 w 1486354"/>
              <a:gd name="connsiteY4" fmla="*/ 0 h 148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354" h="1486354">
                <a:moveTo>
                  <a:pt x="743177" y="0"/>
                </a:moveTo>
                <a:cubicBezTo>
                  <a:pt x="1153622" y="0"/>
                  <a:pt x="1486354" y="332732"/>
                  <a:pt x="1486354" y="743177"/>
                </a:cubicBezTo>
                <a:cubicBezTo>
                  <a:pt x="1486354" y="1153622"/>
                  <a:pt x="1153622" y="1486354"/>
                  <a:pt x="743177" y="1486354"/>
                </a:cubicBezTo>
                <a:cubicBezTo>
                  <a:pt x="332732" y="1486354"/>
                  <a:pt x="0" y="1153622"/>
                  <a:pt x="0" y="743177"/>
                </a:cubicBezTo>
                <a:cubicBezTo>
                  <a:pt x="0" y="332732"/>
                  <a:pt x="332732" y="0"/>
                  <a:pt x="743177" y="0"/>
                </a:cubicBezTo>
                <a:close/>
              </a:path>
            </a:pathLst>
          </a:cu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2" name="文本框 11" descr="段落标题2">
            <a:extLst>
              <a:ext uri="{FF2B5EF4-FFF2-40B4-BE49-F238E27FC236}">
                <a16:creationId xmlns:a16="http://schemas.microsoft.com/office/drawing/2014/main" id="{87F64155-540D-4F3B-8E21-F46003C1BE8A}"/>
              </a:ext>
            </a:extLst>
          </p:cNvPr>
          <p:cNvSpPr txBox="1"/>
          <p:nvPr/>
        </p:nvSpPr>
        <p:spPr>
          <a:xfrm>
            <a:off x="3665200" y="3623774"/>
            <a:ext cx="2171652" cy="36933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投资银行</a:t>
            </a:r>
          </a:p>
        </p:txBody>
      </p:sp>
      <p:sp>
        <p:nvSpPr>
          <p:cNvPr id="13" name="文本框 12" descr="段落内容2">
            <a:extLst>
              <a:ext uri="{FF2B5EF4-FFF2-40B4-BE49-F238E27FC236}">
                <a16:creationId xmlns:a16="http://schemas.microsoft.com/office/drawing/2014/main" id="{F0985476-3469-4153-BE16-D2C4FD3946D2}"/>
              </a:ext>
            </a:extLst>
          </p:cNvPr>
          <p:cNvSpPr txBox="1"/>
          <p:nvPr/>
        </p:nvSpPr>
        <p:spPr>
          <a:xfrm>
            <a:off x="3734885" y="4138637"/>
            <a:ext cx="2168611" cy="701346"/>
          </a:xfrm>
          <a:prstGeom prst="rect">
            <a:avLst/>
          </a:prstGeom>
          <a:noFill/>
        </p:spPr>
        <p:txBody>
          <a:bodyPr vert="horz" wrap="square" rtlCol="0">
            <a:spAutoFit/>
          </a:bodyPr>
          <a:lstStyle>
            <a:defPPr>
              <a:defRPr lang="zh-CN"/>
            </a:defPPr>
            <a:lvl1pPr lvl="0" algn="ctr">
              <a:lnSpc>
                <a:spcPct val="120000"/>
              </a:lnSpc>
              <a:defRPr sz="1200">
                <a:solidFill>
                  <a:schemeClr val="tx1">
                    <a:lumMod val="75000"/>
                    <a:lumOff val="25000"/>
                  </a:schemeClr>
                </a:solidFill>
                <a:latin typeface="����"/>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根据公司、个人、普惠、金市和表外业务</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4" name="圆角矩形 45">
            <a:extLst>
              <a:ext uri="{FF2B5EF4-FFF2-40B4-BE49-F238E27FC236}">
                <a16:creationId xmlns:a16="http://schemas.microsoft.com/office/drawing/2014/main" id="{6D884185-E66D-41AF-9E89-38A3DF518855}"/>
              </a:ext>
            </a:extLst>
          </p:cNvPr>
          <p:cNvSpPr/>
          <p:nvPr/>
        </p:nvSpPr>
        <p:spPr>
          <a:xfrm>
            <a:off x="6265367" y="1458324"/>
            <a:ext cx="2293257" cy="3541486"/>
          </a:xfrm>
          <a:prstGeom prst="roundRect">
            <a:avLst>
              <a:gd name="adj" fmla="val 264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pic>
        <p:nvPicPr>
          <p:cNvPr id="15" name="图片 14">
            <a:extLst>
              <a:ext uri="{FF2B5EF4-FFF2-40B4-BE49-F238E27FC236}">
                <a16:creationId xmlns:a16="http://schemas.microsoft.com/office/drawing/2014/main" id="{E3B820BB-8256-441E-9083-5360B5F6C34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6684306" y="1843592"/>
            <a:ext cx="1486354" cy="1486354"/>
          </a:xfrm>
          <a:custGeom>
            <a:avLst/>
            <a:gdLst>
              <a:gd name="connsiteX0" fmla="*/ 743177 w 1486354"/>
              <a:gd name="connsiteY0" fmla="*/ 0 h 1486354"/>
              <a:gd name="connsiteX1" fmla="*/ 1486354 w 1486354"/>
              <a:gd name="connsiteY1" fmla="*/ 743177 h 1486354"/>
              <a:gd name="connsiteX2" fmla="*/ 743177 w 1486354"/>
              <a:gd name="connsiteY2" fmla="*/ 1486354 h 1486354"/>
              <a:gd name="connsiteX3" fmla="*/ 0 w 1486354"/>
              <a:gd name="connsiteY3" fmla="*/ 743177 h 1486354"/>
              <a:gd name="connsiteX4" fmla="*/ 743177 w 1486354"/>
              <a:gd name="connsiteY4" fmla="*/ 0 h 148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354" h="1486354">
                <a:moveTo>
                  <a:pt x="743177" y="0"/>
                </a:moveTo>
                <a:cubicBezTo>
                  <a:pt x="1153622" y="0"/>
                  <a:pt x="1486354" y="332732"/>
                  <a:pt x="1486354" y="743177"/>
                </a:cubicBezTo>
                <a:cubicBezTo>
                  <a:pt x="1486354" y="1153622"/>
                  <a:pt x="1153622" y="1486354"/>
                  <a:pt x="743177" y="1486354"/>
                </a:cubicBezTo>
                <a:cubicBezTo>
                  <a:pt x="332732" y="1486354"/>
                  <a:pt x="0" y="1153622"/>
                  <a:pt x="0" y="743177"/>
                </a:cubicBezTo>
                <a:cubicBezTo>
                  <a:pt x="0" y="332732"/>
                  <a:pt x="332732" y="0"/>
                  <a:pt x="743177" y="0"/>
                </a:cubicBezTo>
                <a:close/>
              </a:path>
            </a:pathLst>
          </a:cu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7" name="文本框 16" descr="段落标题3">
            <a:extLst>
              <a:ext uri="{FF2B5EF4-FFF2-40B4-BE49-F238E27FC236}">
                <a16:creationId xmlns:a16="http://schemas.microsoft.com/office/drawing/2014/main" id="{07DE395B-6F6C-41B3-8946-A32F1F20BEE2}"/>
              </a:ext>
            </a:extLst>
          </p:cNvPr>
          <p:cNvSpPr txBox="1"/>
          <p:nvPr/>
        </p:nvSpPr>
        <p:spPr>
          <a:xfrm>
            <a:off x="6311655" y="3593349"/>
            <a:ext cx="2231656" cy="36933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绿色金融</a:t>
            </a:r>
          </a:p>
        </p:txBody>
      </p:sp>
      <p:sp>
        <p:nvSpPr>
          <p:cNvPr id="18" name="文本框 17" descr="段落内容3">
            <a:extLst>
              <a:ext uri="{FF2B5EF4-FFF2-40B4-BE49-F238E27FC236}">
                <a16:creationId xmlns:a16="http://schemas.microsoft.com/office/drawing/2014/main" id="{4D438B59-A946-4F15-A625-9DB24F925799}"/>
              </a:ext>
            </a:extLst>
          </p:cNvPr>
          <p:cNvSpPr txBox="1"/>
          <p:nvPr/>
        </p:nvSpPr>
        <p:spPr>
          <a:xfrm>
            <a:off x="6383267" y="4112021"/>
            <a:ext cx="2129074" cy="701346"/>
          </a:xfrm>
          <a:prstGeom prst="rect">
            <a:avLst/>
          </a:prstGeom>
          <a:noFill/>
        </p:spPr>
        <p:txBody>
          <a:bodyPr vert="horz" wrap="square" rtlCol="0">
            <a:spAutoFit/>
          </a:bodyPr>
          <a:lstStyle>
            <a:defPPr>
              <a:defRPr lang="zh-CN"/>
            </a:defPPr>
            <a:lvl1pPr lvl="0" algn="ctr">
              <a:lnSpc>
                <a:spcPct val="120000"/>
              </a:lnSpc>
              <a:defRPr sz="1200">
                <a:solidFill>
                  <a:schemeClr val="tx1">
                    <a:lumMod val="75000"/>
                    <a:lumOff val="25000"/>
                  </a:schemeClr>
                </a:solidFill>
                <a:latin typeface="����"/>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运用总行绿色金融债、银租通等服务方式</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圆角矩形 46">
            <a:extLst>
              <a:ext uri="{FF2B5EF4-FFF2-40B4-BE49-F238E27FC236}">
                <a16:creationId xmlns:a16="http://schemas.microsoft.com/office/drawing/2014/main" id="{1BA03000-7E68-4681-9160-476C4BDE0446}"/>
              </a:ext>
            </a:extLst>
          </p:cNvPr>
          <p:cNvSpPr/>
          <p:nvPr/>
        </p:nvSpPr>
        <p:spPr>
          <a:xfrm>
            <a:off x="8972624" y="1458324"/>
            <a:ext cx="2293257" cy="3541486"/>
          </a:xfrm>
          <a:prstGeom prst="roundRect">
            <a:avLst>
              <a:gd name="adj" fmla="val 2643"/>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cs"/>
              <a:sym typeface="Arial" panose="020B0604020202020204" pitchFamily="34" charset="0"/>
            </a:endParaRPr>
          </a:p>
        </p:txBody>
      </p:sp>
      <p:pic>
        <p:nvPicPr>
          <p:cNvPr id="20" name="图片 19">
            <a:extLst>
              <a:ext uri="{FF2B5EF4-FFF2-40B4-BE49-F238E27FC236}">
                <a16:creationId xmlns:a16="http://schemas.microsoft.com/office/drawing/2014/main" id="{C0B444DD-5B65-4D4D-8C2A-F14C8BACA0E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9376075" y="1843592"/>
            <a:ext cx="1486354" cy="1486354"/>
          </a:xfrm>
          <a:custGeom>
            <a:avLst/>
            <a:gdLst>
              <a:gd name="connsiteX0" fmla="*/ 743177 w 1486354"/>
              <a:gd name="connsiteY0" fmla="*/ 0 h 1486354"/>
              <a:gd name="connsiteX1" fmla="*/ 1486354 w 1486354"/>
              <a:gd name="connsiteY1" fmla="*/ 743177 h 1486354"/>
              <a:gd name="connsiteX2" fmla="*/ 743177 w 1486354"/>
              <a:gd name="connsiteY2" fmla="*/ 1486354 h 1486354"/>
              <a:gd name="connsiteX3" fmla="*/ 0 w 1486354"/>
              <a:gd name="connsiteY3" fmla="*/ 743177 h 1486354"/>
              <a:gd name="connsiteX4" fmla="*/ 743177 w 1486354"/>
              <a:gd name="connsiteY4" fmla="*/ 0 h 148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354" h="1486354">
                <a:moveTo>
                  <a:pt x="743177" y="0"/>
                </a:moveTo>
                <a:cubicBezTo>
                  <a:pt x="1153622" y="0"/>
                  <a:pt x="1486354" y="332732"/>
                  <a:pt x="1486354" y="743177"/>
                </a:cubicBezTo>
                <a:cubicBezTo>
                  <a:pt x="1486354" y="1153622"/>
                  <a:pt x="1153622" y="1486354"/>
                  <a:pt x="743177" y="1486354"/>
                </a:cubicBezTo>
                <a:cubicBezTo>
                  <a:pt x="332732" y="1486354"/>
                  <a:pt x="0" y="1153622"/>
                  <a:pt x="0" y="743177"/>
                </a:cubicBezTo>
                <a:cubicBezTo>
                  <a:pt x="0" y="332732"/>
                  <a:pt x="332732" y="0"/>
                  <a:pt x="743177" y="0"/>
                </a:cubicBezTo>
                <a:close/>
              </a:path>
            </a:pathLst>
          </a:custGeom>
          <a:noFill/>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2" name="文本框 21" descr="段落标题4">
            <a:extLst>
              <a:ext uri="{FF2B5EF4-FFF2-40B4-BE49-F238E27FC236}">
                <a16:creationId xmlns:a16="http://schemas.microsoft.com/office/drawing/2014/main" id="{E8FD7193-05BE-4F91-8A17-5EDD07E89876}"/>
              </a:ext>
            </a:extLst>
          </p:cNvPr>
          <p:cNvSpPr txBox="1"/>
          <p:nvPr/>
        </p:nvSpPr>
        <p:spPr>
          <a:xfrm>
            <a:off x="8972623" y="3593349"/>
            <a:ext cx="2293258" cy="36933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考核引导</a:t>
            </a:r>
          </a:p>
        </p:txBody>
      </p:sp>
      <p:sp>
        <p:nvSpPr>
          <p:cNvPr id="23" name="文本框 22" descr="段落内容4">
            <a:extLst>
              <a:ext uri="{FF2B5EF4-FFF2-40B4-BE49-F238E27FC236}">
                <a16:creationId xmlns:a16="http://schemas.microsoft.com/office/drawing/2014/main" id="{99E60C9A-D97D-4BD0-894D-115A31634733}"/>
              </a:ext>
            </a:extLst>
          </p:cNvPr>
          <p:cNvSpPr txBox="1"/>
          <p:nvPr/>
        </p:nvSpPr>
        <p:spPr>
          <a:xfrm>
            <a:off x="9046210" y="4112021"/>
            <a:ext cx="2187847" cy="701346"/>
          </a:xfrm>
          <a:prstGeom prst="rect">
            <a:avLst/>
          </a:prstGeom>
          <a:noFill/>
        </p:spPr>
        <p:txBody>
          <a:bodyPr vert="horz" wrap="square" rtlCol="0">
            <a:spAutoFit/>
          </a:bodyPr>
          <a:lstStyle>
            <a:defPPr>
              <a:defRPr lang="zh-CN"/>
            </a:defPPr>
            <a:lvl1pPr lvl="0" algn="ctr">
              <a:lnSpc>
                <a:spcPct val="120000"/>
              </a:lnSpc>
              <a:defRPr sz="1200">
                <a:solidFill>
                  <a:schemeClr val="tx1">
                    <a:lumMod val="75000"/>
                    <a:lumOff val="25000"/>
                  </a:schemeClr>
                </a:solidFill>
                <a:latin typeface="����"/>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考核引导支撑“零售转型”制度体系</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4" name="文本框 23">
            <a:extLst>
              <a:ext uri="{FF2B5EF4-FFF2-40B4-BE49-F238E27FC236}">
                <a16:creationId xmlns:a16="http://schemas.microsoft.com/office/drawing/2014/main" id="{3F2B6917-C3A8-448F-AA57-6285F39F60AE}"/>
              </a:ext>
            </a:extLst>
          </p:cNvPr>
          <p:cNvSpPr txBox="1"/>
          <p:nvPr/>
        </p:nvSpPr>
        <p:spPr>
          <a:xfrm>
            <a:off x="2523212" y="5440243"/>
            <a:ext cx="7145575"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ea"/>
                <a:sym typeface="+mn-lt"/>
              </a:rPr>
              <a:t>在财务支撑上实行切块管理，对零售业务设置集中使用额度，强化零售业务在集中营销、重点攻坚、重大宣传上的费用支持</a:t>
            </a:r>
          </a:p>
        </p:txBody>
      </p:sp>
      <p:grpSp>
        <p:nvGrpSpPr>
          <p:cNvPr id="25" name="组合 24">
            <a:extLst>
              <a:ext uri="{FF2B5EF4-FFF2-40B4-BE49-F238E27FC236}">
                <a16:creationId xmlns:a16="http://schemas.microsoft.com/office/drawing/2014/main" id="{1272E1BE-7813-40C4-BDA3-13517BF61696}"/>
              </a:ext>
            </a:extLst>
          </p:cNvPr>
          <p:cNvGrpSpPr/>
          <p:nvPr/>
        </p:nvGrpSpPr>
        <p:grpSpPr>
          <a:xfrm>
            <a:off x="1635091" y="4020836"/>
            <a:ext cx="938960" cy="0"/>
            <a:chOff x="5771499" y="1643605"/>
            <a:chExt cx="805212" cy="0"/>
          </a:xfrm>
        </p:grpSpPr>
        <p:cxnSp>
          <p:nvCxnSpPr>
            <p:cNvPr id="26" name="直接连接符 25">
              <a:extLst>
                <a:ext uri="{FF2B5EF4-FFF2-40B4-BE49-F238E27FC236}">
                  <a16:creationId xmlns:a16="http://schemas.microsoft.com/office/drawing/2014/main" id="{541D1F99-A1AA-482A-A4C0-10C19AEDD0C6}"/>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BDD93650-C45E-496F-92A0-D011DE60312B}"/>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1B89EB2F-C0DD-4336-AE00-563E79F8FFAD}"/>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FAD57658-C5E5-49EF-B423-E166F7D77C13}"/>
              </a:ext>
            </a:extLst>
          </p:cNvPr>
          <p:cNvGrpSpPr/>
          <p:nvPr/>
        </p:nvGrpSpPr>
        <p:grpSpPr>
          <a:xfrm>
            <a:off x="4281546" y="4020836"/>
            <a:ext cx="938960" cy="0"/>
            <a:chOff x="5771499" y="1643605"/>
            <a:chExt cx="805212" cy="0"/>
          </a:xfrm>
        </p:grpSpPr>
        <p:cxnSp>
          <p:nvCxnSpPr>
            <p:cNvPr id="30" name="直接连接符 29">
              <a:extLst>
                <a:ext uri="{FF2B5EF4-FFF2-40B4-BE49-F238E27FC236}">
                  <a16:creationId xmlns:a16="http://schemas.microsoft.com/office/drawing/2014/main" id="{7A86B33F-A889-4F15-8CE5-2D357C90DD6C}"/>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562D13DA-0770-4BA6-893B-C9B22C69DC3D}"/>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2727BF8C-3F12-49E6-BB2A-04E0E1421EE2}"/>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4CF4E63C-122D-4FCD-BF1B-D7B8FB4248D9}"/>
              </a:ext>
            </a:extLst>
          </p:cNvPr>
          <p:cNvGrpSpPr/>
          <p:nvPr/>
        </p:nvGrpSpPr>
        <p:grpSpPr>
          <a:xfrm>
            <a:off x="6942515" y="4020836"/>
            <a:ext cx="938960" cy="0"/>
            <a:chOff x="5771499" y="1643605"/>
            <a:chExt cx="805212" cy="0"/>
          </a:xfrm>
        </p:grpSpPr>
        <p:cxnSp>
          <p:nvCxnSpPr>
            <p:cNvPr id="34" name="直接连接符 33">
              <a:extLst>
                <a:ext uri="{FF2B5EF4-FFF2-40B4-BE49-F238E27FC236}">
                  <a16:creationId xmlns:a16="http://schemas.microsoft.com/office/drawing/2014/main" id="{2985B412-DDB8-45B5-BABF-1F227A8A9B81}"/>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F44F4849-E368-44E8-B2DB-4A0C356799FE}"/>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AF4E4480-A555-48A3-BF5F-0FB8502B6565}"/>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D999D351-4978-47CE-85E3-1C3EB7617E57}"/>
              </a:ext>
            </a:extLst>
          </p:cNvPr>
          <p:cNvGrpSpPr/>
          <p:nvPr/>
        </p:nvGrpSpPr>
        <p:grpSpPr>
          <a:xfrm>
            <a:off x="9649772" y="4020836"/>
            <a:ext cx="938960" cy="0"/>
            <a:chOff x="5771499" y="1643605"/>
            <a:chExt cx="805212" cy="0"/>
          </a:xfrm>
        </p:grpSpPr>
        <p:cxnSp>
          <p:nvCxnSpPr>
            <p:cNvPr id="38" name="直接连接符 37">
              <a:extLst>
                <a:ext uri="{FF2B5EF4-FFF2-40B4-BE49-F238E27FC236}">
                  <a16:creationId xmlns:a16="http://schemas.microsoft.com/office/drawing/2014/main" id="{63E59FEC-4040-4954-9415-1E9F9F159CBD}"/>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875F1B8F-D2D7-4F4D-A750-D368654F8354}"/>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E0CDDF05-9869-4310-A1A1-E17E3F16C397}"/>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5172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建议与意见</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5" name="椭圆 4">
            <a:extLst>
              <a:ext uri="{FF2B5EF4-FFF2-40B4-BE49-F238E27FC236}">
                <a16:creationId xmlns:a16="http://schemas.microsoft.com/office/drawing/2014/main" id="{F6F1C861-528C-49D6-9EEA-02233468F8EE}"/>
              </a:ext>
            </a:extLst>
          </p:cNvPr>
          <p:cNvSpPr/>
          <p:nvPr/>
        </p:nvSpPr>
        <p:spPr>
          <a:xfrm>
            <a:off x="5213170" y="2546170"/>
            <a:ext cx="1765660" cy="1765660"/>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a:ea typeface="微软雅黑"/>
                <a:cs typeface="+mn-cs"/>
              </a:rPr>
              <a:t>主要标题</a:t>
            </a:r>
            <a:endParaRPr kumimoji="0" lang="en-US" altLang="zh-CN" sz="1800" b="1" i="0" u="none" strike="noStrike" kern="1200" cap="none" spc="0" normalizeH="0" baseline="0" noProof="0" dirty="0">
              <a:ln>
                <a:noFill/>
              </a:ln>
              <a:solidFill>
                <a:prstClr val="white"/>
              </a:solidFill>
              <a:effectLst/>
              <a:uLnTx/>
              <a:uFillTx/>
              <a:latin typeface="微软雅黑"/>
              <a:ea typeface="微软雅黑"/>
              <a:cs typeface="+mn-cs"/>
            </a:endParaRPr>
          </a:p>
        </p:txBody>
      </p:sp>
      <p:sp>
        <p:nvSpPr>
          <p:cNvPr id="6" name="椭圆 5">
            <a:extLst>
              <a:ext uri="{FF2B5EF4-FFF2-40B4-BE49-F238E27FC236}">
                <a16:creationId xmlns:a16="http://schemas.microsoft.com/office/drawing/2014/main" id="{BCE7A996-53B3-4F8C-A22F-296DDB9DCE98}"/>
              </a:ext>
            </a:extLst>
          </p:cNvPr>
          <p:cNvSpPr/>
          <p:nvPr/>
        </p:nvSpPr>
        <p:spPr>
          <a:xfrm>
            <a:off x="5016933" y="2349933"/>
            <a:ext cx="2158134" cy="2158134"/>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lumMod val="65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7" name="椭圆 6">
            <a:extLst>
              <a:ext uri="{FF2B5EF4-FFF2-40B4-BE49-F238E27FC236}">
                <a16:creationId xmlns:a16="http://schemas.microsoft.com/office/drawing/2014/main" id="{4F7C4486-58E2-4176-9A38-29AC0A0EC6FA}"/>
              </a:ext>
            </a:extLst>
          </p:cNvPr>
          <p:cNvSpPr/>
          <p:nvPr/>
        </p:nvSpPr>
        <p:spPr>
          <a:xfrm>
            <a:off x="4828766" y="2161766"/>
            <a:ext cx="2534468" cy="2534468"/>
          </a:xfrm>
          <a:prstGeom prst="ellipse">
            <a:avLst/>
          </a:prstGeom>
          <a:noFill/>
          <a:ln>
            <a:solidFill>
              <a:schemeClr val="accent5">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lumMod val="65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8" name="椭圆 7">
            <a:extLst>
              <a:ext uri="{FF2B5EF4-FFF2-40B4-BE49-F238E27FC236}">
                <a16:creationId xmlns:a16="http://schemas.microsoft.com/office/drawing/2014/main" id="{F3B94DBE-04A9-4D45-9D38-FBE8563955DE}"/>
              </a:ext>
            </a:extLst>
          </p:cNvPr>
          <p:cNvSpPr/>
          <p:nvPr/>
        </p:nvSpPr>
        <p:spPr>
          <a:xfrm>
            <a:off x="4631202" y="1964202"/>
            <a:ext cx="2929596" cy="2929596"/>
          </a:xfrm>
          <a:prstGeom prst="ellipse">
            <a:avLst/>
          </a:prstGeom>
          <a:noFill/>
          <a:ln>
            <a:solidFill>
              <a:schemeClr val="accent5">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lumMod val="65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9" name="椭圆 8">
            <a:extLst>
              <a:ext uri="{FF2B5EF4-FFF2-40B4-BE49-F238E27FC236}">
                <a16:creationId xmlns:a16="http://schemas.microsoft.com/office/drawing/2014/main" id="{44C5E44B-9665-450B-99CD-BA8071AAEA66}"/>
              </a:ext>
            </a:extLst>
          </p:cNvPr>
          <p:cNvSpPr/>
          <p:nvPr/>
        </p:nvSpPr>
        <p:spPr>
          <a:xfrm>
            <a:off x="3413314" y="2803329"/>
            <a:ext cx="1452509" cy="1452509"/>
          </a:xfrm>
          <a:prstGeom prst="ellipse">
            <a:avLst/>
          </a:prstGeom>
          <a:solidFill>
            <a:schemeClr val="bg1"/>
          </a:solidFill>
          <a:ln w="19050">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DFE3E5">
                    <a:lumMod val="25000"/>
                  </a:srgbClr>
                </a:solidFill>
                <a:effectLst/>
                <a:uLnTx/>
                <a:uFillTx/>
                <a:latin typeface="微软雅黑"/>
                <a:ea typeface="微软雅黑"/>
                <a:cs typeface="+mn-cs"/>
              </a:rPr>
              <a:t>强化组织</a:t>
            </a:r>
            <a:endParaRPr kumimoji="0" lang="en-US" altLang="zh-CN" sz="1600" b="1" i="0" u="none" strike="noStrike" kern="1200" cap="none" spc="0" normalizeH="0" baseline="0" noProof="0" dirty="0">
              <a:ln>
                <a:noFill/>
              </a:ln>
              <a:solidFill>
                <a:srgbClr val="DFE3E5">
                  <a:lumMod val="25000"/>
                </a:srgbClr>
              </a:solidFill>
              <a:effectLst/>
              <a:uLnTx/>
              <a:uFillTx/>
              <a:latin typeface="微软雅黑"/>
              <a:ea typeface="微软雅黑"/>
              <a:cs typeface="+mn-cs"/>
            </a:endParaRPr>
          </a:p>
        </p:txBody>
      </p:sp>
      <p:sp>
        <p:nvSpPr>
          <p:cNvPr id="10" name="椭圆 9">
            <a:extLst>
              <a:ext uri="{FF2B5EF4-FFF2-40B4-BE49-F238E27FC236}">
                <a16:creationId xmlns:a16="http://schemas.microsoft.com/office/drawing/2014/main" id="{1A5119D5-BB38-43DB-AC6B-ECFC19F73781}"/>
              </a:ext>
            </a:extLst>
          </p:cNvPr>
          <p:cNvSpPr/>
          <p:nvPr/>
        </p:nvSpPr>
        <p:spPr>
          <a:xfrm>
            <a:off x="7326176" y="2803329"/>
            <a:ext cx="1452509" cy="1452509"/>
          </a:xfrm>
          <a:prstGeom prst="ellipse">
            <a:avLst/>
          </a:prstGeom>
          <a:solidFill>
            <a:schemeClr val="bg1"/>
          </a:solidFill>
          <a:ln w="19050">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DFE3E5">
                    <a:lumMod val="25000"/>
                  </a:srgbClr>
                </a:solidFill>
                <a:effectLst/>
                <a:uLnTx/>
                <a:uFillTx/>
                <a:latin typeface="微软雅黑"/>
                <a:ea typeface="微软雅黑"/>
                <a:cs typeface="+mn-cs"/>
              </a:rPr>
              <a:t>服务企业</a:t>
            </a:r>
            <a:endParaRPr kumimoji="0" lang="en-US" altLang="zh-CN" sz="1600" b="1" i="0" u="none" strike="noStrike" kern="1200" cap="none" spc="0" normalizeH="0" baseline="0" noProof="0" dirty="0">
              <a:ln>
                <a:noFill/>
              </a:ln>
              <a:solidFill>
                <a:srgbClr val="DFE3E5">
                  <a:lumMod val="25000"/>
                </a:srgbClr>
              </a:solidFill>
              <a:effectLst/>
              <a:uLnTx/>
              <a:uFillTx/>
              <a:latin typeface="微软雅黑"/>
              <a:ea typeface="微软雅黑"/>
              <a:cs typeface="+mn-cs"/>
            </a:endParaRPr>
          </a:p>
        </p:txBody>
      </p:sp>
      <p:sp>
        <p:nvSpPr>
          <p:cNvPr id="11" name="椭圆 10">
            <a:extLst>
              <a:ext uri="{FF2B5EF4-FFF2-40B4-BE49-F238E27FC236}">
                <a16:creationId xmlns:a16="http://schemas.microsoft.com/office/drawing/2014/main" id="{AE56D53F-8108-42ED-B439-BAE9B42C2654}"/>
              </a:ext>
            </a:extLst>
          </p:cNvPr>
          <p:cNvSpPr/>
          <p:nvPr/>
        </p:nvSpPr>
        <p:spPr>
          <a:xfrm>
            <a:off x="5369746" y="952089"/>
            <a:ext cx="1452509" cy="1452509"/>
          </a:xfrm>
          <a:prstGeom prst="ellipse">
            <a:avLst/>
          </a:prstGeom>
          <a:solidFill>
            <a:schemeClr val="bg1"/>
          </a:solidFill>
          <a:ln w="19050">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DFE3E5">
                    <a:lumMod val="25000"/>
                  </a:srgbClr>
                </a:solidFill>
                <a:effectLst/>
                <a:uLnTx/>
                <a:uFillTx/>
                <a:latin typeface="微软雅黑"/>
                <a:ea typeface="微软雅黑"/>
                <a:cs typeface="+mn-cs"/>
              </a:rPr>
              <a:t>渠道通畅</a:t>
            </a:r>
            <a:endParaRPr kumimoji="0" lang="en-US" altLang="zh-CN" sz="1600" b="1" i="0" u="none" strike="noStrike" kern="1200" cap="none" spc="0" normalizeH="0" baseline="0" noProof="0" dirty="0">
              <a:ln>
                <a:noFill/>
              </a:ln>
              <a:solidFill>
                <a:srgbClr val="DFE3E5">
                  <a:lumMod val="25000"/>
                </a:srgbClr>
              </a:solidFill>
              <a:effectLst/>
              <a:uLnTx/>
              <a:uFillTx/>
              <a:latin typeface="微软雅黑"/>
              <a:ea typeface="微软雅黑"/>
              <a:cs typeface="+mn-cs"/>
            </a:endParaRPr>
          </a:p>
        </p:txBody>
      </p:sp>
      <p:sp>
        <p:nvSpPr>
          <p:cNvPr id="12" name="椭圆 11">
            <a:extLst>
              <a:ext uri="{FF2B5EF4-FFF2-40B4-BE49-F238E27FC236}">
                <a16:creationId xmlns:a16="http://schemas.microsoft.com/office/drawing/2014/main" id="{8794B5EC-7794-4F9C-BBA1-17F428A33CEB}"/>
              </a:ext>
            </a:extLst>
          </p:cNvPr>
          <p:cNvSpPr/>
          <p:nvPr/>
        </p:nvSpPr>
        <p:spPr>
          <a:xfrm>
            <a:off x="5369745" y="4643715"/>
            <a:ext cx="1452509" cy="1452509"/>
          </a:xfrm>
          <a:prstGeom prst="ellipse">
            <a:avLst/>
          </a:prstGeom>
          <a:solidFill>
            <a:schemeClr val="bg1"/>
          </a:solidFill>
          <a:ln w="19050">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DFE3E5">
                    <a:lumMod val="25000"/>
                  </a:srgbClr>
                </a:solidFill>
                <a:effectLst/>
                <a:uLnTx/>
                <a:uFillTx/>
                <a:latin typeface="微软雅黑"/>
                <a:ea typeface="微软雅黑"/>
                <a:cs typeface="+mn-cs"/>
              </a:rPr>
              <a:t>管理升级</a:t>
            </a:r>
            <a:endParaRPr kumimoji="0" lang="en-US" altLang="zh-CN" sz="1600" b="1" i="0" u="none" strike="noStrike" kern="1200" cap="none" spc="0" normalizeH="0" baseline="0" noProof="0" dirty="0">
              <a:ln>
                <a:noFill/>
              </a:ln>
              <a:solidFill>
                <a:srgbClr val="DFE3E5">
                  <a:lumMod val="25000"/>
                </a:srgbClr>
              </a:solidFill>
              <a:effectLst/>
              <a:uLnTx/>
              <a:uFillTx/>
              <a:latin typeface="微软雅黑"/>
              <a:ea typeface="微软雅黑"/>
              <a:cs typeface="+mn-cs"/>
            </a:endParaRPr>
          </a:p>
        </p:txBody>
      </p:sp>
      <p:sp>
        <p:nvSpPr>
          <p:cNvPr id="17" name="文本框 16">
            <a:extLst>
              <a:ext uri="{FF2B5EF4-FFF2-40B4-BE49-F238E27FC236}">
                <a16:creationId xmlns:a16="http://schemas.microsoft.com/office/drawing/2014/main" id="{09B3A066-2295-450F-AACB-D0BFB1B9679C}"/>
              </a:ext>
            </a:extLst>
          </p:cNvPr>
          <p:cNvSpPr txBox="1"/>
          <p:nvPr/>
        </p:nvSpPr>
        <p:spPr>
          <a:xfrm>
            <a:off x="7032108" y="1271879"/>
            <a:ext cx="2534468"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开发管会利润计算器和一般性存款头寸表小程序</a:t>
            </a:r>
          </a:p>
        </p:txBody>
      </p:sp>
      <p:sp>
        <p:nvSpPr>
          <p:cNvPr id="18" name="文本框 17">
            <a:extLst>
              <a:ext uri="{FF2B5EF4-FFF2-40B4-BE49-F238E27FC236}">
                <a16:creationId xmlns:a16="http://schemas.microsoft.com/office/drawing/2014/main" id="{AA69BFEC-7078-4ACD-8843-3DDFD753E9A1}"/>
              </a:ext>
            </a:extLst>
          </p:cNvPr>
          <p:cNvSpPr txBox="1"/>
          <p:nvPr/>
        </p:nvSpPr>
        <p:spPr>
          <a:xfrm>
            <a:off x="8929794" y="3107978"/>
            <a:ext cx="2652606"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现金管理平台服务、手机银行生态建设</a:t>
            </a:r>
          </a:p>
        </p:txBody>
      </p:sp>
      <p:sp>
        <p:nvSpPr>
          <p:cNvPr id="19" name="文本框 18">
            <a:extLst>
              <a:ext uri="{FF2B5EF4-FFF2-40B4-BE49-F238E27FC236}">
                <a16:creationId xmlns:a16="http://schemas.microsoft.com/office/drawing/2014/main" id="{4FF667BF-F83B-4C06-822C-4B2B05B46213}"/>
              </a:ext>
            </a:extLst>
          </p:cNvPr>
          <p:cNvSpPr txBox="1"/>
          <p:nvPr/>
        </p:nvSpPr>
        <p:spPr>
          <a:xfrm>
            <a:off x="2461948" y="5026536"/>
            <a:ext cx="2674411"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顺利完成分行两次信息系统应急演练</a:t>
            </a:r>
          </a:p>
        </p:txBody>
      </p:sp>
      <p:sp>
        <p:nvSpPr>
          <p:cNvPr id="20" name="文本框 19">
            <a:extLst>
              <a:ext uri="{FF2B5EF4-FFF2-40B4-BE49-F238E27FC236}">
                <a16:creationId xmlns:a16="http://schemas.microsoft.com/office/drawing/2014/main" id="{F05BDD19-FF18-4276-BA77-1D0A31B60EE1}"/>
              </a:ext>
            </a:extLst>
          </p:cNvPr>
          <p:cNvSpPr txBox="1"/>
          <p:nvPr/>
        </p:nvSpPr>
        <p:spPr>
          <a:xfrm>
            <a:off x="767090" y="3107978"/>
            <a:ext cx="2525705" cy="843209"/>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应用系统优化完善工作全面完成</a:t>
            </a:r>
          </a:p>
        </p:txBody>
      </p:sp>
    </p:spTree>
    <p:extLst>
      <p:ext uri="{BB962C8B-B14F-4D97-AF65-F5344CB8AC3E}">
        <p14:creationId xmlns:p14="http://schemas.microsoft.com/office/powerpoint/2010/main" val="1127975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latin typeface="+mj-ea"/>
                <a:cs typeface="+mn-ea"/>
                <a:sym typeface="+mn-lt"/>
              </a:rPr>
              <a:t>建议与意见</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 name="矩形 3">
            <a:extLst>
              <a:ext uri="{FF2B5EF4-FFF2-40B4-BE49-F238E27FC236}">
                <a16:creationId xmlns:a16="http://schemas.microsoft.com/office/drawing/2014/main" id="{CC3ABF5E-F7B0-415D-B051-B4492AD9F5F6}"/>
              </a:ext>
            </a:extLst>
          </p:cNvPr>
          <p:cNvSpPr/>
          <p:nvPr/>
        </p:nvSpPr>
        <p:spPr>
          <a:xfrm>
            <a:off x="9335407" y="1674446"/>
            <a:ext cx="2110404" cy="24995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矩形 4">
            <a:extLst>
              <a:ext uri="{FF2B5EF4-FFF2-40B4-BE49-F238E27FC236}">
                <a16:creationId xmlns:a16="http://schemas.microsoft.com/office/drawing/2014/main" id="{18E5ABE4-03F1-45C5-919B-B99069B728DD}"/>
              </a:ext>
            </a:extLst>
          </p:cNvPr>
          <p:cNvSpPr/>
          <p:nvPr/>
        </p:nvSpPr>
        <p:spPr>
          <a:xfrm>
            <a:off x="6418838" y="1674446"/>
            <a:ext cx="2110404" cy="24995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矩形 5">
            <a:extLst>
              <a:ext uri="{FF2B5EF4-FFF2-40B4-BE49-F238E27FC236}">
                <a16:creationId xmlns:a16="http://schemas.microsoft.com/office/drawing/2014/main" id="{BFC6FDD2-5D03-4475-BF1B-87C52AC042FA}"/>
              </a:ext>
            </a:extLst>
          </p:cNvPr>
          <p:cNvSpPr/>
          <p:nvPr/>
        </p:nvSpPr>
        <p:spPr>
          <a:xfrm>
            <a:off x="3491340" y="1674446"/>
            <a:ext cx="2110404" cy="24995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矩形 6">
            <a:extLst>
              <a:ext uri="{FF2B5EF4-FFF2-40B4-BE49-F238E27FC236}">
                <a16:creationId xmlns:a16="http://schemas.microsoft.com/office/drawing/2014/main" id="{5E51CDED-BD46-46CC-BB0E-D155A8A2BCE0}"/>
              </a:ext>
            </a:extLst>
          </p:cNvPr>
          <p:cNvSpPr/>
          <p:nvPr/>
        </p:nvSpPr>
        <p:spPr>
          <a:xfrm>
            <a:off x="563842" y="1674446"/>
            <a:ext cx="2110404" cy="24995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矩形 7">
            <a:extLst>
              <a:ext uri="{FF2B5EF4-FFF2-40B4-BE49-F238E27FC236}">
                <a16:creationId xmlns:a16="http://schemas.microsoft.com/office/drawing/2014/main" id="{BE180E4E-984B-434B-8C30-A3569DB40581}"/>
              </a:ext>
            </a:extLst>
          </p:cNvPr>
          <p:cNvSpPr/>
          <p:nvPr/>
        </p:nvSpPr>
        <p:spPr>
          <a:xfrm>
            <a:off x="683607" y="1799194"/>
            <a:ext cx="2099474" cy="2515998"/>
          </a:xfrm>
          <a:prstGeom prst="rect">
            <a:avLst/>
          </a:prstGeom>
          <a:blipFill dpi="0" rotWithShape="1">
            <a:blip r:embed="rId3">
              <a:duotone>
                <a:schemeClr val="accent1">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a:extLst>
              <a:ext uri="{FF2B5EF4-FFF2-40B4-BE49-F238E27FC236}">
                <a16:creationId xmlns:a16="http://schemas.microsoft.com/office/drawing/2014/main" id="{BFA4EF7E-6438-4345-A5D2-B2403318B725}"/>
              </a:ext>
            </a:extLst>
          </p:cNvPr>
          <p:cNvSpPr/>
          <p:nvPr/>
        </p:nvSpPr>
        <p:spPr>
          <a:xfrm>
            <a:off x="3612875" y="1799192"/>
            <a:ext cx="2099475" cy="2515999"/>
          </a:xfrm>
          <a:prstGeom prst="rect">
            <a:avLst/>
          </a:prstGeom>
          <a:blipFill dpi="0" rotWithShape="1">
            <a:blip r:embed="rId4">
              <a:duotone>
                <a:schemeClr val="accent1">
                  <a:shade val="45000"/>
                  <a:satMod val="135000"/>
                </a:schemeClr>
                <a:prstClr val="white"/>
              </a:duotone>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a:extLst>
              <a:ext uri="{FF2B5EF4-FFF2-40B4-BE49-F238E27FC236}">
                <a16:creationId xmlns:a16="http://schemas.microsoft.com/office/drawing/2014/main" id="{1966BD15-55B7-4F3C-A1AC-12BE4E7EF743}"/>
              </a:ext>
            </a:extLst>
          </p:cNvPr>
          <p:cNvSpPr/>
          <p:nvPr/>
        </p:nvSpPr>
        <p:spPr>
          <a:xfrm>
            <a:off x="6523979" y="1783246"/>
            <a:ext cx="2110907" cy="2529699"/>
          </a:xfrm>
          <a:prstGeom prst="rect">
            <a:avLst/>
          </a:prstGeom>
          <a:blipFill dpi="0" rotWithShape="1">
            <a:blip r:embed="rId5">
              <a:duotone>
                <a:schemeClr val="accent1">
                  <a:shade val="45000"/>
                  <a:satMod val="135000"/>
                </a:schemeClr>
                <a:prstClr val="white"/>
              </a:duotone>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a:extLst>
              <a:ext uri="{FF2B5EF4-FFF2-40B4-BE49-F238E27FC236}">
                <a16:creationId xmlns:a16="http://schemas.microsoft.com/office/drawing/2014/main" id="{A94C1CF8-E846-499E-9AB9-E76C3231EB21}"/>
              </a:ext>
            </a:extLst>
          </p:cNvPr>
          <p:cNvSpPr/>
          <p:nvPr/>
        </p:nvSpPr>
        <p:spPr>
          <a:xfrm>
            <a:off x="9441051" y="1783246"/>
            <a:ext cx="2110907" cy="2529699"/>
          </a:xfrm>
          <a:prstGeom prst="rect">
            <a:avLst/>
          </a:prstGeom>
          <a:blipFill dpi="0" rotWithShape="1">
            <a:blip r:embed="rId6">
              <a:duotone>
                <a:schemeClr val="accent1">
                  <a:shade val="45000"/>
                  <a:satMod val="135000"/>
                </a:schemeClr>
                <a:prstClr val="white"/>
              </a:duotone>
            </a:blip>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椭圆 11">
            <a:extLst>
              <a:ext uri="{FF2B5EF4-FFF2-40B4-BE49-F238E27FC236}">
                <a16:creationId xmlns:a16="http://schemas.microsoft.com/office/drawing/2014/main" id="{6631BABB-4D31-43A9-B131-DFB8EBE2EC86}"/>
              </a:ext>
            </a:extLst>
          </p:cNvPr>
          <p:cNvSpPr/>
          <p:nvPr/>
        </p:nvSpPr>
        <p:spPr>
          <a:xfrm>
            <a:off x="460245" y="1564448"/>
            <a:ext cx="487429" cy="487429"/>
          </a:xfrm>
          <a:prstGeom prst="ellipse">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01</a:t>
            </a:r>
            <a:endParaRPr kumimoji="0" lang="zh-CN" altLang="en-US" sz="1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endParaRPr>
          </a:p>
        </p:txBody>
      </p:sp>
      <p:sp>
        <p:nvSpPr>
          <p:cNvPr id="13" name="椭圆 12">
            <a:extLst>
              <a:ext uri="{FF2B5EF4-FFF2-40B4-BE49-F238E27FC236}">
                <a16:creationId xmlns:a16="http://schemas.microsoft.com/office/drawing/2014/main" id="{D83584C1-F977-4BAB-B816-18F1711505BE}"/>
              </a:ext>
            </a:extLst>
          </p:cNvPr>
          <p:cNvSpPr/>
          <p:nvPr/>
        </p:nvSpPr>
        <p:spPr>
          <a:xfrm>
            <a:off x="3375923" y="1564448"/>
            <a:ext cx="487429" cy="487429"/>
          </a:xfrm>
          <a:prstGeom prst="ellipse">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02</a:t>
            </a:r>
            <a:endParaRPr kumimoji="0" lang="zh-CN" altLang="en-US" sz="1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endParaRPr>
          </a:p>
        </p:txBody>
      </p:sp>
      <p:sp>
        <p:nvSpPr>
          <p:cNvPr id="14" name="椭圆 13">
            <a:extLst>
              <a:ext uri="{FF2B5EF4-FFF2-40B4-BE49-F238E27FC236}">
                <a16:creationId xmlns:a16="http://schemas.microsoft.com/office/drawing/2014/main" id="{F65FAFB2-9D8F-4962-9227-613EE42D11CD}"/>
              </a:ext>
            </a:extLst>
          </p:cNvPr>
          <p:cNvSpPr/>
          <p:nvPr/>
        </p:nvSpPr>
        <p:spPr>
          <a:xfrm>
            <a:off x="6291601" y="1564448"/>
            <a:ext cx="487429" cy="487429"/>
          </a:xfrm>
          <a:prstGeom prst="ellipse">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03</a:t>
            </a:r>
            <a:endParaRPr kumimoji="0" lang="zh-CN" altLang="en-US" sz="1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endParaRPr>
          </a:p>
        </p:txBody>
      </p:sp>
      <p:sp>
        <p:nvSpPr>
          <p:cNvPr id="15" name="椭圆 14">
            <a:extLst>
              <a:ext uri="{FF2B5EF4-FFF2-40B4-BE49-F238E27FC236}">
                <a16:creationId xmlns:a16="http://schemas.microsoft.com/office/drawing/2014/main" id="{45255181-476E-48B0-A7F0-D5986F3A0222}"/>
              </a:ext>
            </a:extLst>
          </p:cNvPr>
          <p:cNvSpPr/>
          <p:nvPr/>
        </p:nvSpPr>
        <p:spPr>
          <a:xfrm>
            <a:off x="9207278" y="1564448"/>
            <a:ext cx="487429" cy="487429"/>
          </a:xfrm>
          <a:prstGeom prst="ellipse">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04</a:t>
            </a:r>
            <a:endParaRPr kumimoji="0" lang="zh-CN" altLang="en-US" sz="1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endParaRPr>
          </a:p>
        </p:txBody>
      </p:sp>
      <p:sp>
        <p:nvSpPr>
          <p:cNvPr id="18" name="文本框 17" descr="章节标题1">
            <a:extLst>
              <a:ext uri="{FF2B5EF4-FFF2-40B4-BE49-F238E27FC236}">
                <a16:creationId xmlns:a16="http://schemas.microsoft.com/office/drawing/2014/main" id="{79C6F3C3-FBCD-4E76-A02E-F4BB356597ED}"/>
              </a:ext>
            </a:extLst>
          </p:cNvPr>
          <p:cNvSpPr txBox="1"/>
          <p:nvPr/>
        </p:nvSpPr>
        <p:spPr>
          <a:xfrm>
            <a:off x="410725" y="4515246"/>
            <a:ext cx="2535204" cy="369332"/>
          </a:xfrm>
          <a:prstGeom prst="rect">
            <a:avLst/>
          </a:prstGeom>
          <a:noFill/>
        </p:spPr>
        <p:txBody>
          <a:bodyPr vert="horz" wrap="square" rtlCol="0">
            <a:spAutoFit/>
          </a:bodyPr>
          <a:lstStyle>
            <a:defPPr>
              <a:defRPr lang="zh-CN"/>
            </a:defPPr>
            <a:lvl1pPr lvl="0" algn="ctr">
              <a:defRPr sz="1600" b="1" spc="3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信息科技</a:t>
            </a:r>
          </a:p>
        </p:txBody>
      </p:sp>
      <p:sp>
        <p:nvSpPr>
          <p:cNvPr id="19" name="文本框 18" descr="章节概要1">
            <a:extLst>
              <a:ext uri="{FF2B5EF4-FFF2-40B4-BE49-F238E27FC236}">
                <a16:creationId xmlns:a16="http://schemas.microsoft.com/office/drawing/2014/main" id="{8A55ACDA-27BC-42A6-9600-C9D63271C08D}"/>
              </a:ext>
            </a:extLst>
          </p:cNvPr>
          <p:cNvSpPr txBox="1"/>
          <p:nvPr/>
        </p:nvSpPr>
        <p:spPr>
          <a:xfrm>
            <a:off x="147565" y="4992562"/>
            <a:ext cx="3061524" cy="787523"/>
          </a:xfrm>
          <a:prstGeom prst="rect">
            <a:avLst/>
          </a:prstGeom>
          <a:noFill/>
        </p:spPr>
        <p:txBody>
          <a:bodyPr vert="horz" wrap="square" rtlCol="0">
            <a:spAutoFit/>
          </a:bodyPr>
          <a:lstStyle>
            <a:defPPr>
              <a:defRPr lang="zh-CN"/>
            </a:defPPr>
            <a:lvl1pPr lvl="0" algn="ctr">
              <a:lnSpc>
                <a:spcPct val="15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查询各项业务</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创利情况和定价测算</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32" name="组合 31">
            <a:extLst>
              <a:ext uri="{FF2B5EF4-FFF2-40B4-BE49-F238E27FC236}">
                <a16:creationId xmlns:a16="http://schemas.microsoft.com/office/drawing/2014/main" id="{7308C5D6-EC0D-49F3-89E3-A063C2E3C53B}"/>
              </a:ext>
            </a:extLst>
          </p:cNvPr>
          <p:cNvGrpSpPr/>
          <p:nvPr/>
        </p:nvGrpSpPr>
        <p:grpSpPr>
          <a:xfrm>
            <a:off x="1208848" y="4986368"/>
            <a:ext cx="938959" cy="0"/>
            <a:chOff x="4049564" y="4703244"/>
            <a:chExt cx="938959" cy="0"/>
          </a:xfrm>
        </p:grpSpPr>
        <p:cxnSp>
          <p:nvCxnSpPr>
            <p:cNvPr id="33" name="直接连接符 32">
              <a:extLst>
                <a:ext uri="{FF2B5EF4-FFF2-40B4-BE49-F238E27FC236}">
                  <a16:creationId xmlns:a16="http://schemas.microsoft.com/office/drawing/2014/main" id="{9627C27B-76AD-4A19-B8DC-ACDA54EAE2B9}"/>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116134D-C5C9-4CD5-B843-01AB3B6597AF}"/>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3DB319A1-1F5C-4171-AFBF-DEBBF902A664}"/>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2" name="文本框 21" descr="章节标题2">
            <a:extLst>
              <a:ext uri="{FF2B5EF4-FFF2-40B4-BE49-F238E27FC236}">
                <a16:creationId xmlns:a16="http://schemas.microsoft.com/office/drawing/2014/main" id="{CED2EB07-EA36-4FB1-980D-92218D2F2AB5}"/>
              </a:ext>
            </a:extLst>
          </p:cNvPr>
          <p:cNvSpPr txBox="1"/>
          <p:nvPr/>
        </p:nvSpPr>
        <p:spPr>
          <a:xfrm>
            <a:off x="3551469" y="4515246"/>
            <a:ext cx="2140433" cy="369332"/>
          </a:xfrm>
          <a:prstGeom prst="rect">
            <a:avLst/>
          </a:prstGeom>
          <a:noFill/>
        </p:spPr>
        <p:txBody>
          <a:bodyPr vert="horz" wrap="square" rtlCol="0">
            <a:spAutoFit/>
          </a:bodyPr>
          <a:lstStyle>
            <a:defPPr>
              <a:defRPr lang="zh-CN"/>
            </a:defPPr>
            <a:lvl1pPr lvl="0" algn="ctr">
              <a:defRPr sz="1600" b="1" spc="3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营销升级</a:t>
            </a:r>
          </a:p>
        </p:txBody>
      </p:sp>
      <p:sp>
        <p:nvSpPr>
          <p:cNvPr id="23" name="文本框 22" descr="章节概要2">
            <a:extLst>
              <a:ext uri="{FF2B5EF4-FFF2-40B4-BE49-F238E27FC236}">
                <a16:creationId xmlns:a16="http://schemas.microsoft.com/office/drawing/2014/main" id="{C92B6364-B66C-4B73-A966-F6B32E52900B}"/>
              </a:ext>
            </a:extLst>
          </p:cNvPr>
          <p:cNvSpPr txBox="1"/>
          <p:nvPr/>
        </p:nvSpPr>
        <p:spPr>
          <a:xfrm>
            <a:off x="3124966" y="4997863"/>
            <a:ext cx="2993439" cy="787523"/>
          </a:xfrm>
          <a:prstGeom prst="rect">
            <a:avLst/>
          </a:prstGeom>
          <a:noFill/>
        </p:spPr>
        <p:txBody>
          <a:bodyPr vert="horz" wrap="square" rtlCol="0">
            <a:spAutoFit/>
          </a:bodyPr>
          <a:lstStyle>
            <a:defPPr>
              <a:defRPr lang="zh-CN"/>
            </a:defPPr>
            <a:lvl1pPr lvl="0" algn="ctr">
              <a:lnSpc>
                <a:spcPct val="15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顺利完成分行</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两次信息系统应急演练</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40" name="组合 39">
            <a:extLst>
              <a:ext uri="{FF2B5EF4-FFF2-40B4-BE49-F238E27FC236}">
                <a16:creationId xmlns:a16="http://schemas.microsoft.com/office/drawing/2014/main" id="{FDD9EDFB-56C7-466A-AF83-EFCA5E4A3E24}"/>
              </a:ext>
            </a:extLst>
          </p:cNvPr>
          <p:cNvGrpSpPr/>
          <p:nvPr/>
        </p:nvGrpSpPr>
        <p:grpSpPr>
          <a:xfrm>
            <a:off x="4152206" y="4975796"/>
            <a:ext cx="938959" cy="0"/>
            <a:chOff x="4049564" y="4703244"/>
            <a:chExt cx="938959" cy="0"/>
          </a:xfrm>
        </p:grpSpPr>
        <p:cxnSp>
          <p:nvCxnSpPr>
            <p:cNvPr id="41" name="直接连接符 40">
              <a:extLst>
                <a:ext uri="{FF2B5EF4-FFF2-40B4-BE49-F238E27FC236}">
                  <a16:creationId xmlns:a16="http://schemas.microsoft.com/office/drawing/2014/main" id="{E635302B-D332-4562-BD61-ABBCE6879C1E}"/>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58B519ED-1A52-4F63-9D60-EF423A7CDEAB}"/>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31BB04CB-E766-4220-8B2F-04CC56B44551}"/>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26" name="文本框 25" descr="章节标题3">
            <a:extLst>
              <a:ext uri="{FF2B5EF4-FFF2-40B4-BE49-F238E27FC236}">
                <a16:creationId xmlns:a16="http://schemas.microsoft.com/office/drawing/2014/main" id="{1CF5ACC8-D1B9-4886-B6CA-03C0F75D0B2E}"/>
              </a:ext>
            </a:extLst>
          </p:cNvPr>
          <p:cNvSpPr txBox="1"/>
          <p:nvPr/>
        </p:nvSpPr>
        <p:spPr>
          <a:xfrm>
            <a:off x="6498914" y="4515246"/>
            <a:ext cx="2111410" cy="369332"/>
          </a:xfrm>
          <a:prstGeom prst="rect">
            <a:avLst/>
          </a:prstGeom>
          <a:noFill/>
        </p:spPr>
        <p:txBody>
          <a:bodyPr vert="horz" wrap="square" rtlCol="0">
            <a:spAutoFit/>
          </a:bodyPr>
          <a:lstStyle>
            <a:defPPr>
              <a:defRPr lang="zh-CN"/>
            </a:defPPr>
            <a:lvl1pPr lvl="0" algn="ctr">
              <a:defRPr sz="1600" b="1" spc="3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大数据平台</a:t>
            </a:r>
          </a:p>
        </p:txBody>
      </p:sp>
      <p:sp>
        <p:nvSpPr>
          <p:cNvPr id="27" name="文本框 26" descr="章节概要3">
            <a:extLst>
              <a:ext uri="{FF2B5EF4-FFF2-40B4-BE49-F238E27FC236}">
                <a16:creationId xmlns:a16="http://schemas.microsoft.com/office/drawing/2014/main" id="{2B3BF3A9-9131-4F29-90D3-7053E7033F31}"/>
              </a:ext>
            </a:extLst>
          </p:cNvPr>
          <p:cNvSpPr txBox="1"/>
          <p:nvPr/>
        </p:nvSpPr>
        <p:spPr>
          <a:xfrm>
            <a:off x="6057900" y="5005262"/>
            <a:ext cx="2993439" cy="787523"/>
          </a:xfrm>
          <a:prstGeom prst="rect">
            <a:avLst/>
          </a:prstGeom>
          <a:noFill/>
        </p:spPr>
        <p:txBody>
          <a:bodyPr vert="horz" wrap="square" rtlCol="0">
            <a:spAutoFit/>
          </a:bodyPr>
          <a:lstStyle>
            <a:defPPr>
              <a:defRPr lang="zh-CN"/>
            </a:defPPr>
            <a:lvl1pPr lvl="0" algn="ctr">
              <a:lnSpc>
                <a:spcPct val="15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应用系统优化</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完善工作全面完成</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44" name="组合 43">
            <a:extLst>
              <a:ext uri="{FF2B5EF4-FFF2-40B4-BE49-F238E27FC236}">
                <a16:creationId xmlns:a16="http://schemas.microsoft.com/office/drawing/2014/main" id="{14FBB7ED-2439-4053-9DD5-31B88F09A484}"/>
              </a:ext>
            </a:extLst>
          </p:cNvPr>
          <p:cNvGrpSpPr/>
          <p:nvPr/>
        </p:nvGrpSpPr>
        <p:grpSpPr>
          <a:xfrm>
            <a:off x="7085140" y="4980430"/>
            <a:ext cx="938959" cy="0"/>
            <a:chOff x="4049564" y="4703244"/>
            <a:chExt cx="938959" cy="0"/>
          </a:xfrm>
        </p:grpSpPr>
        <p:cxnSp>
          <p:nvCxnSpPr>
            <p:cNvPr id="45" name="直接连接符 44">
              <a:extLst>
                <a:ext uri="{FF2B5EF4-FFF2-40B4-BE49-F238E27FC236}">
                  <a16:creationId xmlns:a16="http://schemas.microsoft.com/office/drawing/2014/main" id="{07B2E207-C3F6-41B2-A86A-78773A38E52A}"/>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6C930BF2-EA29-4854-90F6-BB7F17D1F2F9}"/>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EA8E2BA8-7F52-43B3-85F0-C03FBEFA3BE3}"/>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30" name="文本框 29" descr="章节标题4">
            <a:extLst>
              <a:ext uri="{FF2B5EF4-FFF2-40B4-BE49-F238E27FC236}">
                <a16:creationId xmlns:a16="http://schemas.microsoft.com/office/drawing/2014/main" id="{42C50890-06E5-404A-8BA9-885D1BC4E5FE}"/>
              </a:ext>
            </a:extLst>
          </p:cNvPr>
          <p:cNvSpPr txBox="1"/>
          <p:nvPr/>
        </p:nvSpPr>
        <p:spPr>
          <a:xfrm>
            <a:off x="9151389" y="4515246"/>
            <a:ext cx="2588125" cy="369332"/>
          </a:xfrm>
          <a:prstGeom prst="rect">
            <a:avLst/>
          </a:prstGeom>
          <a:noFill/>
        </p:spPr>
        <p:txBody>
          <a:bodyPr vert="horz" wrap="square" rtlCol="0">
            <a:spAutoFit/>
          </a:bodyPr>
          <a:lstStyle>
            <a:defPPr>
              <a:defRPr lang="zh-CN"/>
            </a:defPPr>
            <a:lvl1pPr lvl="0" algn="ctr">
              <a:defRPr sz="1600" b="1" spc="3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3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渠道通畅</a:t>
            </a:r>
          </a:p>
        </p:txBody>
      </p:sp>
      <p:sp>
        <p:nvSpPr>
          <p:cNvPr id="31" name="文本框 30" descr="章节概要4">
            <a:extLst>
              <a:ext uri="{FF2B5EF4-FFF2-40B4-BE49-F238E27FC236}">
                <a16:creationId xmlns:a16="http://schemas.microsoft.com/office/drawing/2014/main" id="{A8B9023B-E6B7-45DC-A211-C48521D4A051}"/>
              </a:ext>
            </a:extLst>
          </p:cNvPr>
          <p:cNvSpPr txBox="1"/>
          <p:nvPr/>
        </p:nvSpPr>
        <p:spPr>
          <a:xfrm>
            <a:off x="8901094" y="5013550"/>
            <a:ext cx="3088714" cy="787523"/>
          </a:xfrm>
          <a:prstGeom prst="rect">
            <a:avLst/>
          </a:prstGeom>
          <a:noFill/>
        </p:spPr>
        <p:txBody>
          <a:bodyPr vert="horz" wrap="square" rtlCol="0">
            <a:spAutoFit/>
          </a:bodyPr>
          <a:lstStyle>
            <a:defPPr>
              <a:defRPr lang="zh-CN"/>
            </a:defPPr>
            <a:lvl1pPr lvl="0" algn="ctr">
              <a:lnSpc>
                <a:spcPct val="15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针对重点存款</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产品组织开展多次轮训 </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48" name="组合 47">
            <a:extLst>
              <a:ext uri="{FF2B5EF4-FFF2-40B4-BE49-F238E27FC236}">
                <a16:creationId xmlns:a16="http://schemas.microsoft.com/office/drawing/2014/main" id="{CF763BFC-DC00-40EF-94DC-A7F823504031}"/>
              </a:ext>
            </a:extLst>
          </p:cNvPr>
          <p:cNvGrpSpPr/>
          <p:nvPr/>
        </p:nvGrpSpPr>
        <p:grpSpPr>
          <a:xfrm>
            <a:off x="9975972" y="4985577"/>
            <a:ext cx="938959" cy="0"/>
            <a:chOff x="4049564" y="4703244"/>
            <a:chExt cx="938959" cy="0"/>
          </a:xfrm>
        </p:grpSpPr>
        <p:cxnSp>
          <p:nvCxnSpPr>
            <p:cNvPr id="49" name="直接连接符 48">
              <a:extLst>
                <a:ext uri="{FF2B5EF4-FFF2-40B4-BE49-F238E27FC236}">
                  <a16:creationId xmlns:a16="http://schemas.microsoft.com/office/drawing/2014/main" id="{918A90F0-F70E-43AE-B356-833F083FF671}"/>
                </a:ext>
              </a:extLst>
            </p:cNvPr>
            <p:cNvCxnSpPr>
              <a:cxnSpLocks/>
            </p:cNvCxnSpPr>
            <p:nvPr/>
          </p:nvCxnSpPr>
          <p:spPr>
            <a:xfrm>
              <a:off x="4049564" y="4703244"/>
              <a:ext cx="5039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C26D5588-DB26-4041-89F0-48AC4DCCEEC1}"/>
                </a:ext>
              </a:extLst>
            </p:cNvPr>
            <p:cNvCxnSpPr>
              <a:cxnSpLocks/>
            </p:cNvCxnSpPr>
            <p:nvPr/>
          </p:nvCxnSpPr>
          <p:spPr>
            <a:xfrm>
              <a:off x="4234967" y="4703244"/>
              <a:ext cx="12440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C81676CD-49D4-464E-A675-28217C31D2C5}"/>
                </a:ext>
              </a:extLst>
            </p:cNvPr>
            <p:cNvCxnSpPr>
              <a:cxnSpLocks/>
            </p:cNvCxnSpPr>
            <p:nvPr/>
          </p:nvCxnSpPr>
          <p:spPr>
            <a:xfrm>
              <a:off x="4494380" y="4703244"/>
              <a:ext cx="494143"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796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时间规划</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cxnSp>
        <p:nvCxnSpPr>
          <p:cNvPr id="4" name="直接连接符 3">
            <a:extLst>
              <a:ext uri="{FF2B5EF4-FFF2-40B4-BE49-F238E27FC236}">
                <a16:creationId xmlns:a16="http://schemas.microsoft.com/office/drawing/2014/main" id="{D88E6F4A-224F-41A1-A446-CDFA893BF049}"/>
              </a:ext>
            </a:extLst>
          </p:cNvPr>
          <p:cNvCxnSpPr>
            <a:cxnSpLocks/>
          </p:cNvCxnSpPr>
          <p:nvPr/>
        </p:nvCxnSpPr>
        <p:spPr>
          <a:xfrm>
            <a:off x="695325" y="3454400"/>
            <a:ext cx="10801350" cy="0"/>
          </a:xfrm>
          <a:prstGeom prst="line">
            <a:avLst/>
          </a:prstGeom>
          <a:ln w="57150" cap="rnd">
            <a:gradFill>
              <a:gsLst>
                <a:gs pos="0">
                  <a:schemeClr val="accent1"/>
                </a:gs>
                <a:gs pos="100000">
                  <a:schemeClr val="accent1">
                    <a:lumMod val="60000"/>
                    <a:lumOff val="40000"/>
                  </a:schemeClr>
                </a:gs>
              </a:gsLst>
              <a:lin ang="0" scaled="0"/>
            </a:gradFill>
            <a:round/>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5" name="椭圆 4">
            <a:extLst>
              <a:ext uri="{FF2B5EF4-FFF2-40B4-BE49-F238E27FC236}">
                <a16:creationId xmlns:a16="http://schemas.microsoft.com/office/drawing/2014/main" id="{3E59FD59-7701-49F8-984D-EF725C78F1C4}"/>
              </a:ext>
            </a:extLst>
          </p:cNvPr>
          <p:cNvSpPr/>
          <p:nvPr/>
        </p:nvSpPr>
        <p:spPr>
          <a:xfrm>
            <a:off x="1759146" y="3334927"/>
            <a:ext cx="239337" cy="239337"/>
          </a:xfrm>
          <a:prstGeom prst="ellipse">
            <a:avLst/>
          </a:prstGeom>
          <a:solidFill>
            <a:srgbClr val="34CBCC"/>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椭圆 5">
            <a:extLst>
              <a:ext uri="{FF2B5EF4-FFF2-40B4-BE49-F238E27FC236}">
                <a16:creationId xmlns:a16="http://schemas.microsoft.com/office/drawing/2014/main" id="{9CFDE386-8198-4248-B3B4-E951E77F0BCC}"/>
              </a:ext>
            </a:extLst>
          </p:cNvPr>
          <p:cNvSpPr/>
          <p:nvPr/>
        </p:nvSpPr>
        <p:spPr>
          <a:xfrm>
            <a:off x="6020062" y="3334927"/>
            <a:ext cx="239337" cy="239337"/>
          </a:xfrm>
          <a:prstGeom prst="ellipse">
            <a:avLst/>
          </a:prstGeom>
          <a:solidFill>
            <a:schemeClr val="bg1"/>
          </a:solidFill>
          <a:ln w="28575">
            <a:solidFill>
              <a:srgbClr val="178B9E"/>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椭圆 6">
            <a:extLst>
              <a:ext uri="{FF2B5EF4-FFF2-40B4-BE49-F238E27FC236}">
                <a16:creationId xmlns:a16="http://schemas.microsoft.com/office/drawing/2014/main" id="{ACFF0382-A66C-47A5-8780-AA04CD38B26A}"/>
              </a:ext>
            </a:extLst>
          </p:cNvPr>
          <p:cNvSpPr/>
          <p:nvPr/>
        </p:nvSpPr>
        <p:spPr>
          <a:xfrm>
            <a:off x="8150520" y="3334927"/>
            <a:ext cx="239337" cy="239337"/>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椭圆 7">
            <a:extLst>
              <a:ext uri="{FF2B5EF4-FFF2-40B4-BE49-F238E27FC236}">
                <a16:creationId xmlns:a16="http://schemas.microsoft.com/office/drawing/2014/main" id="{5BCA1BE4-7D81-4D20-A762-7F7CAC36D0DE}"/>
              </a:ext>
            </a:extLst>
          </p:cNvPr>
          <p:cNvSpPr/>
          <p:nvPr/>
        </p:nvSpPr>
        <p:spPr>
          <a:xfrm>
            <a:off x="10280978" y="3334927"/>
            <a:ext cx="239337" cy="239337"/>
          </a:xfrm>
          <a:prstGeom prst="ellipse">
            <a:avLst/>
          </a:prstGeom>
          <a:solidFill>
            <a:srgbClr val="72A5BA"/>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9" name="组合 8">
            <a:extLst>
              <a:ext uri="{FF2B5EF4-FFF2-40B4-BE49-F238E27FC236}">
                <a16:creationId xmlns:a16="http://schemas.microsoft.com/office/drawing/2014/main" id="{B251331C-A454-44D8-B969-FFA0C6EBD797}"/>
              </a:ext>
            </a:extLst>
          </p:cNvPr>
          <p:cNvGrpSpPr/>
          <p:nvPr/>
        </p:nvGrpSpPr>
        <p:grpSpPr>
          <a:xfrm>
            <a:off x="7345760" y="1351644"/>
            <a:ext cx="1809946" cy="1827166"/>
            <a:chOff x="7345760" y="1161144"/>
            <a:chExt cx="1809946" cy="1827166"/>
          </a:xfrm>
          <a:effectLst>
            <a:outerShdw blurRad="50800" dist="38100" dir="2700000" algn="tl" rotWithShape="0">
              <a:prstClr val="black">
                <a:alpha val="20000"/>
              </a:prstClr>
            </a:outerShdw>
          </a:effectLst>
        </p:grpSpPr>
        <p:sp>
          <p:nvSpPr>
            <p:cNvPr id="10" name="任意多边形: 形状 9">
              <a:extLst>
                <a:ext uri="{FF2B5EF4-FFF2-40B4-BE49-F238E27FC236}">
                  <a16:creationId xmlns:a16="http://schemas.microsoft.com/office/drawing/2014/main" id="{0EC01476-245D-44D0-8E3B-E8305375C664}"/>
                </a:ext>
              </a:extLst>
            </p:cNvPr>
            <p:cNvSpPr/>
            <p:nvPr/>
          </p:nvSpPr>
          <p:spPr>
            <a:xfrm>
              <a:off x="7345760" y="1161144"/>
              <a:ext cx="1809946" cy="1222968"/>
            </a:xfrm>
            <a:custGeom>
              <a:avLst/>
              <a:gdLst>
                <a:gd name="connsiteX0" fmla="*/ 76360 w 1809946"/>
                <a:gd name="connsiteY0" fmla="*/ 0 h 724991"/>
                <a:gd name="connsiteX1" fmla="*/ 1733586 w 1809946"/>
                <a:gd name="connsiteY1" fmla="*/ 0 h 724991"/>
                <a:gd name="connsiteX2" fmla="*/ 1809946 w 1809946"/>
                <a:gd name="connsiteY2" fmla="*/ 76360 h 724991"/>
                <a:gd name="connsiteX3" fmla="*/ 1809946 w 1809946"/>
                <a:gd name="connsiteY3" fmla="*/ 724991 h 724991"/>
                <a:gd name="connsiteX4" fmla="*/ 0 w 1809946"/>
                <a:gd name="connsiteY4" fmla="*/ 724991 h 724991"/>
                <a:gd name="connsiteX5" fmla="*/ 0 w 1809946"/>
                <a:gd name="connsiteY5" fmla="*/ 76360 h 724991"/>
                <a:gd name="connsiteX6" fmla="*/ 76360 w 1809946"/>
                <a:gd name="connsiteY6" fmla="*/ 0 h 7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946" h="724991">
                  <a:moveTo>
                    <a:pt x="76360" y="0"/>
                  </a:moveTo>
                  <a:lnTo>
                    <a:pt x="1733586" y="0"/>
                  </a:lnTo>
                  <a:cubicBezTo>
                    <a:pt x="1775758" y="0"/>
                    <a:pt x="1809946" y="34188"/>
                    <a:pt x="1809946" y="76360"/>
                  </a:cubicBezTo>
                  <a:lnTo>
                    <a:pt x="1809946" y="724991"/>
                  </a:lnTo>
                  <a:lnTo>
                    <a:pt x="0" y="724991"/>
                  </a:lnTo>
                  <a:lnTo>
                    <a:pt x="0" y="76360"/>
                  </a:lnTo>
                  <a:cubicBezTo>
                    <a:pt x="0" y="34188"/>
                    <a:pt x="34188" y="0"/>
                    <a:pt x="7636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10">
              <a:extLst>
                <a:ext uri="{FF2B5EF4-FFF2-40B4-BE49-F238E27FC236}">
                  <a16:creationId xmlns:a16="http://schemas.microsoft.com/office/drawing/2014/main" id="{F547785F-EFCE-4017-BDB6-1D96B543BD1B}"/>
                </a:ext>
              </a:extLst>
            </p:cNvPr>
            <p:cNvSpPr/>
            <p:nvPr/>
          </p:nvSpPr>
          <p:spPr>
            <a:xfrm>
              <a:off x="7345760" y="2384112"/>
              <a:ext cx="1809946" cy="604198"/>
            </a:xfrm>
            <a:custGeom>
              <a:avLst/>
              <a:gdLst>
                <a:gd name="connsiteX0" fmla="*/ 0 w 1809946"/>
                <a:gd name="connsiteY0" fmla="*/ 0 h 604198"/>
                <a:gd name="connsiteX1" fmla="*/ 1809946 w 1809946"/>
                <a:gd name="connsiteY1" fmla="*/ 0 h 604198"/>
                <a:gd name="connsiteX2" fmla="*/ 1809946 w 1809946"/>
                <a:gd name="connsiteY2" fmla="*/ 424130 h 604198"/>
                <a:gd name="connsiteX3" fmla="*/ 1733586 w 1809946"/>
                <a:gd name="connsiteY3" fmla="*/ 500490 h 604198"/>
                <a:gd name="connsiteX4" fmla="*/ 965123 w 1809946"/>
                <a:gd name="connsiteY4" fmla="*/ 500490 h 604198"/>
                <a:gd name="connsiteX5" fmla="*/ 904973 w 1809946"/>
                <a:gd name="connsiteY5" fmla="*/ 604198 h 604198"/>
                <a:gd name="connsiteX6" fmla="*/ 844822 w 1809946"/>
                <a:gd name="connsiteY6" fmla="*/ 500490 h 604198"/>
                <a:gd name="connsiteX7" fmla="*/ 76360 w 1809946"/>
                <a:gd name="connsiteY7" fmla="*/ 500490 h 604198"/>
                <a:gd name="connsiteX8" fmla="*/ 0 w 1809946"/>
                <a:gd name="connsiteY8" fmla="*/ 424130 h 60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46" h="604198">
                  <a:moveTo>
                    <a:pt x="0" y="0"/>
                  </a:moveTo>
                  <a:lnTo>
                    <a:pt x="1809946" y="0"/>
                  </a:lnTo>
                  <a:lnTo>
                    <a:pt x="1809946" y="424130"/>
                  </a:lnTo>
                  <a:cubicBezTo>
                    <a:pt x="1809946" y="466302"/>
                    <a:pt x="1775758" y="500490"/>
                    <a:pt x="1733586" y="500490"/>
                  </a:cubicBezTo>
                  <a:lnTo>
                    <a:pt x="965123" y="500490"/>
                  </a:lnTo>
                  <a:lnTo>
                    <a:pt x="904973" y="604198"/>
                  </a:lnTo>
                  <a:lnTo>
                    <a:pt x="844822" y="500490"/>
                  </a:lnTo>
                  <a:lnTo>
                    <a:pt x="76360" y="500490"/>
                  </a:lnTo>
                  <a:cubicBezTo>
                    <a:pt x="34188" y="500490"/>
                    <a:pt x="0" y="466302"/>
                    <a:pt x="0" y="4241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2" name="组合 11">
            <a:extLst>
              <a:ext uri="{FF2B5EF4-FFF2-40B4-BE49-F238E27FC236}">
                <a16:creationId xmlns:a16="http://schemas.microsoft.com/office/drawing/2014/main" id="{6E92C249-E9F6-4487-8937-BEFC04A575AF}"/>
              </a:ext>
            </a:extLst>
          </p:cNvPr>
          <p:cNvGrpSpPr/>
          <p:nvPr/>
        </p:nvGrpSpPr>
        <p:grpSpPr>
          <a:xfrm>
            <a:off x="973841" y="3750887"/>
            <a:ext cx="1809946" cy="1824412"/>
            <a:chOff x="973841" y="3560387"/>
            <a:chExt cx="1809946" cy="1824412"/>
          </a:xfrm>
          <a:effectLst>
            <a:outerShdw blurRad="50800" dist="38100" dir="2700000" algn="tl" rotWithShape="0">
              <a:prstClr val="black">
                <a:alpha val="20000"/>
              </a:prstClr>
            </a:outerShdw>
          </a:effectLst>
        </p:grpSpPr>
        <p:sp>
          <p:nvSpPr>
            <p:cNvPr id="13" name="任意多边形: 形状 12">
              <a:extLst>
                <a:ext uri="{FF2B5EF4-FFF2-40B4-BE49-F238E27FC236}">
                  <a16:creationId xmlns:a16="http://schemas.microsoft.com/office/drawing/2014/main" id="{13B3DEEB-A106-486D-8FD6-AFA810384E0D}"/>
                </a:ext>
              </a:extLst>
            </p:cNvPr>
            <p:cNvSpPr/>
            <p:nvPr/>
          </p:nvSpPr>
          <p:spPr>
            <a:xfrm flipV="1">
              <a:off x="973841" y="4164584"/>
              <a:ext cx="1809946" cy="1220215"/>
            </a:xfrm>
            <a:custGeom>
              <a:avLst/>
              <a:gdLst>
                <a:gd name="connsiteX0" fmla="*/ 76360 w 1809946"/>
                <a:gd name="connsiteY0" fmla="*/ 0 h 724991"/>
                <a:gd name="connsiteX1" fmla="*/ 1733586 w 1809946"/>
                <a:gd name="connsiteY1" fmla="*/ 0 h 724991"/>
                <a:gd name="connsiteX2" fmla="*/ 1809946 w 1809946"/>
                <a:gd name="connsiteY2" fmla="*/ 76360 h 724991"/>
                <a:gd name="connsiteX3" fmla="*/ 1809946 w 1809946"/>
                <a:gd name="connsiteY3" fmla="*/ 724991 h 724991"/>
                <a:gd name="connsiteX4" fmla="*/ 0 w 1809946"/>
                <a:gd name="connsiteY4" fmla="*/ 724991 h 724991"/>
                <a:gd name="connsiteX5" fmla="*/ 0 w 1809946"/>
                <a:gd name="connsiteY5" fmla="*/ 76360 h 724991"/>
                <a:gd name="connsiteX6" fmla="*/ 76360 w 1809946"/>
                <a:gd name="connsiteY6" fmla="*/ 0 h 7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946" h="724991">
                  <a:moveTo>
                    <a:pt x="76360" y="0"/>
                  </a:moveTo>
                  <a:lnTo>
                    <a:pt x="1733586" y="0"/>
                  </a:lnTo>
                  <a:cubicBezTo>
                    <a:pt x="1775758" y="0"/>
                    <a:pt x="1809946" y="34188"/>
                    <a:pt x="1809946" y="76360"/>
                  </a:cubicBezTo>
                  <a:lnTo>
                    <a:pt x="1809946" y="724991"/>
                  </a:lnTo>
                  <a:lnTo>
                    <a:pt x="0" y="724991"/>
                  </a:lnTo>
                  <a:lnTo>
                    <a:pt x="0" y="76360"/>
                  </a:lnTo>
                  <a:cubicBezTo>
                    <a:pt x="0" y="34188"/>
                    <a:pt x="34188" y="0"/>
                    <a:pt x="76360"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任意多边形: 形状 13">
              <a:extLst>
                <a:ext uri="{FF2B5EF4-FFF2-40B4-BE49-F238E27FC236}">
                  <a16:creationId xmlns:a16="http://schemas.microsoft.com/office/drawing/2014/main" id="{755D3866-70C2-49AA-9298-A6BE8EC11266}"/>
                </a:ext>
              </a:extLst>
            </p:cNvPr>
            <p:cNvSpPr/>
            <p:nvPr/>
          </p:nvSpPr>
          <p:spPr>
            <a:xfrm flipV="1">
              <a:off x="973841" y="3560387"/>
              <a:ext cx="1809946" cy="604198"/>
            </a:xfrm>
            <a:custGeom>
              <a:avLst/>
              <a:gdLst>
                <a:gd name="connsiteX0" fmla="*/ 0 w 1809946"/>
                <a:gd name="connsiteY0" fmla="*/ 0 h 604198"/>
                <a:gd name="connsiteX1" fmla="*/ 1809946 w 1809946"/>
                <a:gd name="connsiteY1" fmla="*/ 0 h 604198"/>
                <a:gd name="connsiteX2" fmla="*/ 1809946 w 1809946"/>
                <a:gd name="connsiteY2" fmla="*/ 424130 h 604198"/>
                <a:gd name="connsiteX3" fmla="*/ 1733586 w 1809946"/>
                <a:gd name="connsiteY3" fmla="*/ 500490 h 604198"/>
                <a:gd name="connsiteX4" fmla="*/ 965123 w 1809946"/>
                <a:gd name="connsiteY4" fmla="*/ 500490 h 604198"/>
                <a:gd name="connsiteX5" fmla="*/ 904973 w 1809946"/>
                <a:gd name="connsiteY5" fmla="*/ 604198 h 604198"/>
                <a:gd name="connsiteX6" fmla="*/ 844822 w 1809946"/>
                <a:gd name="connsiteY6" fmla="*/ 500490 h 604198"/>
                <a:gd name="connsiteX7" fmla="*/ 76360 w 1809946"/>
                <a:gd name="connsiteY7" fmla="*/ 500490 h 604198"/>
                <a:gd name="connsiteX8" fmla="*/ 0 w 1809946"/>
                <a:gd name="connsiteY8" fmla="*/ 424130 h 60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46" h="604198">
                  <a:moveTo>
                    <a:pt x="0" y="0"/>
                  </a:moveTo>
                  <a:lnTo>
                    <a:pt x="1809946" y="0"/>
                  </a:lnTo>
                  <a:lnTo>
                    <a:pt x="1809946" y="424130"/>
                  </a:lnTo>
                  <a:cubicBezTo>
                    <a:pt x="1809946" y="466302"/>
                    <a:pt x="1775758" y="500490"/>
                    <a:pt x="1733586" y="500490"/>
                  </a:cubicBezTo>
                  <a:lnTo>
                    <a:pt x="965123" y="500490"/>
                  </a:lnTo>
                  <a:lnTo>
                    <a:pt x="904973" y="604198"/>
                  </a:lnTo>
                  <a:lnTo>
                    <a:pt x="844822" y="500490"/>
                  </a:lnTo>
                  <a:lnTo>
                    <a:pt x="76360" y="500490"/>
                  </a:lnTo>
                  <a:cubicBezTo>
                    <a:pt x="34188" y="500490"/>
                    <a:pt x="0" y="466302"/>
                    <a:pt x="0" y="4241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5" name="组合 14">
            <a:extLst>
              <a:ext uri="{FF2B5EF4-FFF2-40B4-BE49-F238E27FC236}">
                <a16:creationId xmlns:a16="http://schemas.microsoft.com/office/drawing/2014/main" id="{A8ED98A7-AAEB-4BD3-A8E0-F80D24B7E32D}"/>
              </a:ext>
            </a:extLst>
          </p:cNvPr>
          <p:cNvGrpSpPr/>
          <p:nvPr/>
        </p:nvGrpSpPr>
        <p:grpSpPr>
          <a:xfrm>
            <a:off x="5215707" y="3750887"/>
            <a:ext cx="1809946" cy="1824412"/>
            <a:chOff x="5215707" y="3560387"/>
            <a:chExt cx="1809946" cy="1824412"/>
          </a:xfrm>
          <a:effectLst>
            <a:outerShdw blurRad="50800" dist="38100" dir="2700000" algn="tl" rotWithShape="0">
              <a:prstClr val="black">
                <a:alpha val="20000"/>
              </a:prstClr>
            </a:outerShdw>
          </a:effectLst>
        </p:grpSpPr>
        <p:sp>
          <p:nvSpPr>
            <p:cNvPr id="16" name="任意多边形: 形状 15">
              <a:extLst>
                <a:ext uri="{FF2B5EF4-FFF2-40B4-BE49-F238E27FC236}">
                  <a16:creationId xmlns:a16="http://schemas.microsoft.com/office/drawing/2014/main" id="{DBFE288D-08EF-41B5-BC0D-CCA3518B9B8A}"/>
                </a:ext>
              </a:extLst>
            </p:cNvPr>
            <p:cNvSpPr/>
            <p:nvPr/>
          </p:nvSpPr>
          <p:spPr>
            <a:xfrm flipV="1">
              <a:off x="5215707" y="4164584"/>
              <a:ext cx="1809946" cy="1220215"/>
            </a:xfrm>
            <a:custGeom>
              <a:avLst/>
              <a:gdLst>
                <a:gd name="connsiteX0" fmla="*/ 76360 w 1809946"/>
                <a:gd name="connsiteY0" fmla="*/ 0 h 724991"/>
                <a:gd name="connsiteX1" fmla="*/ 1733586 w 1809946"/>
                <a:gd name="connsiteY1" fmla="*/ 0 h 724991"/>
                <a:gd name="connsiteX2" fmla="*/ 1809946 w 1809946"/>
                <a:gd name="connsiteY2" fmla="*/ 76360 h 724991"/>
                <a:gd name="connsiteX3" fmla="*/ 1809946 w 1809946"/>
                <a:gd name="connsiteY3" fmla="*/ 724991 h 724991"/>
                <a:gd name="connsiteX4" fmla="*/ 0 w 1809946"/>
                <a:gd name="connsiteY4" fmla="*/ 724991 h 724991"/>
                <a:gd name="connsiteX5" fmla="*/ 0 w 1809946"/>
                <a:gd name="connsiteY5" fmla="*/ 76360 h 724991"/>
                <a:gd name="connsiteX6" fmla="*/ 76360 w 1809946"/>
                <a:gd name="connsiteY6" fmla="*/ 0 h 7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946" h="724991">
                  <a:moveTo>
                    <a:pt x="76360" y="0"/>
                  </a:moveTo>
                  <a:lnTo>
                    <a:pt x="1733586" y="0"/>
                  </a:lnTo>
                  <a:cubicBezTo>
                    <a:pt x="1775758" y="0"/>
                    <a:pt x="1809946" y="34188"/>
                    <a:pt x="1809946" y="76360"/>
                  </a:cubicBezTo>
                  <a:lnTo>
                    <a:pt x="1809946" y="724991"/>
                  </a:lnTo>
                  <a:lnTo>
                    <a:pt x="0" y="724991"/>
                  </a:lnTo>
                  <a:lnTo>
                    <a:pt x="0" y="76360"/>
                  </a:lnTo>
                  <a:cubicBezTo>
                    <a:pt x="0" y="34188"/>
                    <a:pt x="34188" y="0"/>
                    <a:pt x="76360"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任意多边形: 形状 16">
              <a:extLst>
                <a:ext uri="{FF2B5EF4-FFF2-40B4-BE49-F238E27FC236}">
                  <a16:creationId xmlns:a16="http://schemas.microsoft.com/office/drawing/2014/main" id="{79EF5AF9-8E2F-4CC6-9446-92EFB045CF67}"/>
                </a:ext>
              </a:extLst>
            </p:cNvPr>
            <p:cNvSpPr/>
            <p:nvPr/>
          </p:nvSpPr>
          <p:spPr>
            <a:xfrm flipV="1">
              <a:off x="5215707" y="3560387"/>
              <a:ext cx="1809946" cy="604198"/>
            </a:xfrm>
            <a:custGeom>
              <a:avLst/>
              <a:gdLst>
                <a:gd name="connsiteX0" fmla="*/ 0 w 1809946"/>
                <a:gd name="connsiteY0" fmla="*/ 0 h 604198"/>
                <a:gd name="connsiteX1" fmla="*/ 1809946 w 1809946"/>
                <a:gd name="connsiteY1" fmla="*/ 0 h 604198"/>
                <a:gd name="connsiteX2" fmla="*/ 1809946 w 1809946"/>
                <a:gd name="connsiteY2" fmla="*/ 424130 h 604198"/>
                <a:gd name="connsiteX3" fmla="*/ 1733586 w 1809946"/>
                <a:gd name="connsiteY3" fmla="*/ 500490 h 604198"/>
                <a:gd name="connsiteX4" fmla="*/ 965123 w 1809946"/>
                <a:gd name="connsiteY4" fmla="*/ 500490 h 604198"/>
                <a:gd name="connsiteX5" fmla="*/ 904973 w 1809946"/>
                <a:gd name="connsiteY5" fmla="*/ 604198 h 604198"/>
                <a:gd name="connsiteX6" fmla="*/ 844822 w 1809946"/>
                <a:gd name="connsiteY6" fmla="*/ 500490 h 604198"/>
                <a:gd name="connsiteX7" fmla="*/ 76360 w 1809946"/>
                <a:gd name="connsiteY7" fmla="*/ 500490 h 604198"/>
                <a:gd name="connsiteX8" fmla="*/ 0 w 1809946"/>
                <a:gd name="connsiteY8" fmla="*/ 424130 h 60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46" h="604198">
                  <a:moveTo>
                    <a:pt x="0" y="0"/>
                  </a:moveTo>
                  <a:lnTo>
                    <a:pt x="1809946" y="0"/>
                  </a:lnTo>
                  <a:lnTo>
                    <a:pt x="1809946" y="424130"/>
                  </a:lnTo>
                  <a:cubicBezTo>
                    <a:pt x="1809946" y="466302"/>
                    <a:pt x="1775758" y="500490"/>
                    <a:pt x="1733586" y="500490"/>
                  </a:cubicBezTo>
                  <a:lnTo>
                    <a:pt x="965123" y="500490"/>
                  </a:lnTo>
                  <a:lnTo>
                    <a:pt x="904973" y="604198"/>
                  </a:lnTo>
                  <a:lnTo>
                    <a:pt x="844822" y="500490"/>
                  </a:lnTo>
                  <a:lnTo>
                    <a:pt x="76360" y="500490"/>
                  </a:lnTo>
                  <a:cubicBezTo>
                    <a:pt x="34188" y="500490"/>
                    <a:pt x="0" y="466302"/>
                    <a:pt x="0" y="4241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8" name="组合 17">
            <a:extLst>
              <a:ext uri="{FF2B5EF4-FFF2-40B4-BE49-F238E27FC236}">
                <a16:creationId xmlns:a16="http://schemas.microsoft.com/office/drawing/2014/main" id="{48805A38-EC22-4DDB-AE21-E4CE387876C3}"/>
              </a:ext>
            </a:extLst>
          </p:cNvPr>
          <p:cNvGrpSpPr/>
          <p:nvPr/>
        </p:nvGrpSpPr>
        <p:grpSpPr>
          <a:xfrm>
            <a:off x="9465363" y="3750887"/>
            <a:ext cx="1809946" cy="1824412"/>
            <a:chOff x="9465363" y="3560387"/>
            <a:chExt cx="1809946" cy="1824412"/>
          </a:xfrm>
          <a:effectLst>
            <a:outerShdw blurRad="50800" dist="38100" dir="2700000" algn="tl" rotWithShape="0">
              <a:prstClr val="black">
                <a:alpha val="20000"/>
              </a:prstClr>
            </a:outerShdw>
          </a:effectLst>
        </p:grpSpPr>
        <p:sp>
          <p:nvSpPr>
            <p:cNvPr id="19" name="任意多边形: 形状 18">
              <a:extLst>
                <a:ext uri="{FF2B5EF4-FFF2-40B4-BE49-F238E27FC236}">
                  <a16:creationId xmlns:a16="http://schemas.microsoft.com/office/drawing/2014/main" id="{89661261-43A4-489C-BDAB-96438ECB9122}"/>
                </a:ext>
              </a:extLst>
            </p:cNvPr>
            <p:cNvSpPr/>
            <p:nvPr/>
          </p:nvSpPr>
          <p:spPr>
            <a:xfrm flipV="1">
              <a:off x="9465363" y="4164584"/>
              <a:ext cx="1809946" cy="1220215"/>
            </a:xfrm>
            <a:custGeom>
              <a:avLst/>
              <a:gdLst>
                <a:gd name="connsiteX0" fmla="*/ 76360 w 1809946"/>
                <a:gd name="connsiteY0" fmla="*/ 0 h 724991"/>
                <a:gd name="connsiteX1" fmla="*/ 1733586 w 1809946"/>
                <a:gd name="connsiteY1" fmla="*/ 0 h 724991"/>
                <a:gd name="connsiteX2" fmla="*/ 1809946 w 1809946"/>
                <a:gd name="connsiteY2" fmla="*/ 76360 h 724991"/>
                <a:gd name="connsiteX3" fmla="*/ 1809946 w 1809946"/>
                <a:gd name="connsiteY3" fmla="*/ 724991 h 724991"/>
                <a:gd name="connsiteX4" fmla="*/ 0 w 1809946"/>
                <a:gd name="connsiteY4" fmla="*/ 724991 h 724991"/>
                <a:gd name="connsiteX5" fmla="*/ 0 w 1809946"/>
                <a:gd name="connsiteY5" fmla="*/ 76360 h 724991"/>
                <a:gd name="connsiteX6" fmla="*/ 76360 w 1809946"/>
                <a:gd name="connsiteY6" fmla="*/ 0 h 7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946" h="724991">
                  <a:moveTo>
                    <a:pt x="76360" y="0"/>
                  </a:moveTo>
                  <a:lnTo>
                    <a:pt x="1733586" y="0"/>
                  </a:lnTo>
                  <a:cubicBezTo>
                    <a:pt x="1775758" y="0"/>
                    <a:pt x="1809946" y="34188"/>
                    <a:pt x="1809946" y="76360"/>
                  </a:cubicBezTo>
                  <a:lnTo>
                    <a:pt x="1809946" y="724991"/>
                  </a:lnTo>
                  <a:lnTo>
                    <a:pt x="0" y="724991"/>
                  </a:lnTo>
                  <a:lnTo>
                    <a:pt x="0" y="76360"/>
                  </a:lnTo>
                  <a:cubicBezTo>
                    <a:pt x="0" y="34188"/>
                    <a:pt x="34188" y="0"/>
                    <a:pt x="7636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任意多边形: 形状 19">
              <a:extLst>
                <a:ext uri="{FF2B5EF4-FFF2-40B4-BE49-F238E27FC236}">
                  <a16:creationId xmlns:a16="http://schemas.microsoft.com/office/drawing/2014/main" id="{90D5D4D7-EE98-4CF4-A0EF-6137921E68E6}"/>
                </a:ext>
              </a:extLst>
            </p:cNvPr>
            <p:cNvSpPr/>
            <p:nvPr/>
          </p:nvSpPr>
          <p:spPr>
            <a:xfrm flipV="1">
              <a:off x="9465363" y="3560387"/>
              <a:ext cx="1809946" cy="604198"/>
            </a:xfrm>
            <a:custGeom>
              <a:avLst/>
              <a:gdLst>
                <a:gd name="connsiteX0" fmla="*/ 0 w 1809946"/>
                <a:gd name="connsiteY0" fmla="*/ 0 h 604198"/>
                <a:gd name="connsiteX1" fmla="*/ 1809946 w 1809946"/>
                <a:gd name="connsiteY1" fmla="*/ 0 h 604198"/>
                <a:gd name="connsiteX2" fmla="*/ 1809946 w 1809946"/>
                <a:gd name="connsiteY2" fmla="*/ 424130 h 604198"/>
                <a:gd name="connsiteX3" fmla="*/ 1733586 w 1809946"/>
                <a:gd name="connsiteY3" fmla="*/ 500490 h 604198"/>
                <a:gd name="connsiteX4" fmla="*/ 965123 w 1809946"/>
                <a:gd name="connsiteY4" fmla="*/ 500490 h 604198"/>
                <a:gd name="connsiteX5" fmla="*/ 904973 w 1809946"/>
                <a:gd name="connsiteY5" fmla="*/ 604198 h 604198"/>
                <a:gd name="connsiteX6" fmla="*/ 844822 w 1809946"/>
                <a:gd name="connsiteY6" fmla="*/ 500490 h 604198"/>
                <a:gd name="connsiteX7" fmla="*/ 76360 w 1809946"/>
                <a:gd name="connsiteY7" fmla="*/ 500490 h 604198"/>
                <a:gd name="connsiteX8" fmla="*/ 0 w 1809946"/>
                <a:gd name="connsiteY8" fmla="*/ 424130 h 60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46" h="604198">
                  <a:moveTo>
                    <a:pt x="0" y="0"/>
                  </a:moveTo>
                  <a:lnTo>
                    <a:pt x="1809946" y="0"/>
                  </a:lnTo>
                  <a:lnTo>
                    <a:pt x="1809946" y="424130"/>
                  </a:lnTo>
                  <a:cubicBezTo>
                    <a:pt x="1809946" y="466302"/>
                    <a:pt x="1775758" y="500490"/>
                    <a:pt x="1733586" y="500490"/>
                  </a:cubicBezTo>
                  <a:lnTo>
                    <a:pt x="965123" y="500490"/>
                  </a:lnTo>
                  <a:lnTo>
                    <a:pt x="904973" y="604198"/>
                  </a:lnTo>
                  <a:lnTo>
                    <a:pt x="844822" y="500490"/>
                  </a:lnTo>
                  <a:lnTo>
                    <a:pt x="76360" y="500490"/>
                  </a:lnTo>
                  <a:cubicBezTo>
                    <a:pt x="34188" y="500490"/>
                    <a:pt x="0" y="466302"/>
                    <a:pt x="0" y="4241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1" name="椭圆 20">
            <a:extLst>
              <a:ext uri="{FF2B5EF4-FFF2-40B4-BE49-F238E27FC236}">
                <a16:creationId xmlns:a16="http://schemas.microsoft.com/office/drawing/2014/main" id="{7B780D77-59E3-43BA-B8B1-2FD39DB14BF2}"/>
              </a:ext>
            </a:extLst>
          </p:cNvPr>
          <p:cNvSpPr/>
          <p:nvPr/>
        </p:nvSpPr>
        <p:spPr>
          <a:xfrm>
            <a:off x="1839803" y="3415389"/>
            <a:ext cx="93779" cy="93779"/>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椭圆 21">
            <a:extLst>
              <a:ext uri="{FF2B5EF4-FFF2-40B4-BE49-F238E27FC236}">
                <a16:creationId xmlns:a16="http://schemas.microsoft.com/office/drawing/2014/main" id="{B632A238-9ED9-4FB4-993A-D9D5C0740966}"/>
              </a:ext>
            </a:extLst>
          </p:cNvPr>
          <p:cNvSpPr/>
          <p:nvPr/>
        </p:nvSpPr>
        <p:spPr>
          <a:xfrm>
            <a:off x="3889604" y="3334927"/>
            <a:ext cx="239337" cy="239337"/>
          </a:xfrm>
          <a:prstGeom prst="ellipse">
            <a:avLst/>
          </a:prstGeom>
          <a:solidFill>
            <a:srgbClr val="72A5BA"/>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3" name="组合 22">
            <a:extLst>
              <a:ext uri="{FF2B5EF4-FFF2-40B4-BE49-F238E27FC236}">
                <a16:creationId xmlns:a16="http://schemas.microsoft.com/office/drawing/2014/main" id="{6E0B73AE-AB99-4F05-AE8B-3523CB2F0D78}"/>
              </a:ext>
            </a:extLst>
          </p:cNvPr>
          <p:cNvGrpSpPr/>
          <p:nvPr/>
        </p:nvGrpSpPr>
        <p:grpSpPr>
          <a:xfrm>
            <a:off x="3101420" y="1351644"/>
            <a:ext cx="1809946" cy="1827166"/>
            <a:chOff x="3101420" y="1351644"/>
            <a:chExt cx="1809946" cy="1827166"/>
          </a:xfrm>
          <a:effectLst>
            <a:outerShdw blurRad="50800" dist="38100" dir="2700000" algn="tl" rotWithShape="0">
              <a:prstClr val="black">
                <a:alpha val="20000"/>
              </a:prstClr>
            </a:outerShdw>
          </a:effectLst>
        </p:grpSpPr>
        <p:sp>
          <p:nvSpPr>
            <p:cNvPr id="24" name="任意多边形: 形状 23">
              <a:extLst>
                <a:ext uri="{FF2B5EF4-FFF2-40B4-BE49-F238E27FC236}">
                  <a16:creationId xmlns:a16="http://schemas.microsoft.com/office/drawing/2014/main" id="{C388551A-FB4D-485E-A9CA-975F6C2D8E10}"/>
                </a:ext>
              </a:extLst>
            </p:cNvPr>
            <p:cNvSpPr/>
            <p:nvPr/>
          </p:nvSpPr>
          <p:spPr>
            <a:xfrm>
              <a:off x="3101420" y="1351644"/>
              <a:ext cx="1809946" cy="1222968"/>
            </a:xfrm>
            <a:custGeom>
              <a:avLst/>
              <a:gdLst>
                <a:gd name="connsiteX0" fmla="*/ 76360 w 1809946"/>
                <a:gd name="connsiteY0" fmla="*/ 0 h 724991"/>
                <a:gd name="connsiteX1" fmla="*/ 1733586 w 1809946"/>
                <a:gd name="connsiteY1" fmla="*/ 0 h 724991"/>
                <a:gd name="connsiteX2" fmla="*/ 1809946 w 1809946"/>
                <a:gd name="connsiteY2" fmla="*/ 76360 h 724991"/>
                <a:gd name="connsiteX3" fmla="*/ 1809946 w 1809946"/>
                <a:gd name="connsiteY3" fmla="*/ 724991 h 724991"/>
                <a:gd name="connsiteX4" fmla="*/ 0 w 1809946"/>
                <a:gd name="connsiteY4" fmla="*/ 724991 h 724991"/>
                <a:gd name="connsiteX5" fmla="*/ 0 w 1809946"/>
                <a:gd name="connsiteY5" fmla="*/ 76360 h 724991"/>
                <a:gd name="connsiteX6" fmla="*/ 76360 w 1809946"/>
                <a:gd name="connsiteY6" fmla="*/ 0 h 7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946" h="724991">
                  <a:moveTo>
                    <a:pt x="76360" y="0"/>
                  </a:moveTo>
                  <a:lnTo>
                    <a:pt x="1733586" y="0"/>
                  </a:lnTo>
                  <a:cubicBezTo>
                    <a:pt x="1775758" y="0"/>
                    <a:pt x="1809946" y="34188"/>
                    <a:pt x="1809946" y="76360"/>
                  </a:cubicBezTo>
                  <a:lnTo>
                    <a:pt x="1809946" y="724991"/>
                  </a:lnTo>
                  <a:lnTo>
                    <a:pt x="0" y="724991"/>
                  </a:lnTo>
                  <a:lnTo>
                    <a:pt x="0" y="76360"/>
                  </a:lnTo>
                  <a:cubicBezTo>
                    <a:pt x="0" y="34188"/>
                    <a:pt x="34188" y="0"/>
                    <a:pt x="763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任意多边形: 形状 24">
              <a:extLst>
                <a:ext uri="{FF2B5EF4-FFF2-40B4-BE49-F238E27FC236}">
                  <a16:creationId xmlns:a16="http://schemas.microsoft.com/office/drawing/2014/main" id="{4AD5EBB8-1468-4210-ADC3-D3DBB57ACEED}"/>
                </a:ext>
              </a:extLst>
            </p:cNvPr>
            <p:cNvSpPr/>
            <p:nvPr/>
          </p:nvSpPr>
          <p:spPr>
            <a:xfrm>
              <a:off x="3101420" y="2574612"/>
              <a:ext cx="1809946" cy="604198"/>
            </a:xfrm>
            <a:custGeom>
              <a:avLst/>
              <a:gdLst>
                <a:gd name="connsiteX0" fmla="*/ 0 w 1809946"/>
                <a:gd name="connsiteY0" fmla="*/ 0 h 604198"/>
                <a:gd name="connsiteX1" fmla="*/ 1809946 w 1809946"/>
                <a:gd name="connsiteY1" fmla="*/ 0 h 604198"/>
                <a:gd name="connsiteX2" fmla="*/ 1809946 w 1809946"/>
                <a:gd name="connsiteY2" fmla="*/ 424130 h 604198"/>
                <a:gd name="connsiteX3" fmla="*/ 1733586 w 1809946"/>
                <a:gd name="connsiteY3" fmla="*/ 500490 h 604198"/>
                <a:gd name="connsiteX4" fmla="*/ 965123 w 1809946"/>
                <a:gd name="connsiteY4" fmla="*/ 500490 h 604198"/>
                <a:gd name="connsiteX5" fmla="*/ 904973 w 1809946"/>
                <a:gd name="connsiteY5" fmla="*/ 604198 h 604198"/>
                <a:gd name="connsiteX6" fmla="*/ 844822 w 1809946"/>
                <a:gd name="connsiteY6" fmla="*/ 500490 h 604198"/>
                <a:gd name="connsiteX7" fmla="*/ 76360 w 1809946"/>
                <a:gd name="connsiteY7" fmla="*/ 500490 h 604198"/>
                <a:gd name="connsiteX8" fmla="*/ 0 w 1809946"/>
                <a:gd name="connsiteY8" fmla="*/ 424130 h 60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946" h="604198">
                  <a:moveTo>
                    <a:pt x="0" y="0"/>
                  </a:moveTo>
                  <a:lnTo>
                    <a:pt x="1809946" y="0"/>
                  </a:lnTo>
                  <a:lnTo>
                    <a:pt x="1809946" y="424130"/>
                  </a:lnTo>
                  <a:cubicBezTo>
                    <a:pt x="1809946" y="466302"/>
                    <a:pt x="1775758" y="500490"/>
                    <a:pt x="1733586" y="500490"/>
                  </a:cubicBezTo>
                  <a:lnTo>
                    <a:pt x="965123" y="500490"/>
                  </a:lnTo>
                  <a:lnTo>
                    <a:pt x="904973" y="604198"/>
                  </a:lnTo>
                  <a:lnTo>
                    <a:pt x="844822" y="500490"/>
                  </a:lnTo>
                  <a:lnTo>
                    <a:pt x="76360" y="500490"/>
                  </a:lnTo>
                  <a:cubicBezTo>
                    <a:pt x="34188" y="500490"/>
                    <a:pt x="0" y="466302"/>
                    <a:pt x="0" y="4241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6" name="椭圆 25">
            <a:extLst>
              <a:ext uri="{FF2B5EF4-FFF2-40B4-BE49-F238E27FC236}">
                <a16:creationId xmlns:a16="http://schemas.microsoft.com/office/drawing/2014/main" id="{0A9D519D-4A5B-4986-AF25-56FAF7056C5A}"/>
              </a:ext>
            </a:extLst>
          </p:cNvPr>
          <p:cNvSpPr/>
          <p:nvPr/>
        </p:nvSpPr>
        <p:spPr>
          <a:xfrm>
            <a:off x="3959503" y="3415389"/>
            <a:ext cx="93779" cy="93779"/>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 name="椭圆 26">
            <a:extLst>
              <a:ext uri="{FF2B5EF4-FFF2-40B4-BE49-F238E27FC236}">
                <a16:creationId xmlns:a16="http://schemas.microsoft.com/office/drawing/2014/main" id="{8174247A-8B94-4B60-B825-BD09DFEB4FF7}"/>
              </a:ext>
            </a:extLst>
          </p:cNvPr>
          <p:cNvSpPr/>
          <p:nvPr/>
        </p:nvSpPr>
        <p:spPr>
          <a:xfrm>
            <a:off x="6092841" y="3407706"/>
            <a:ext cx="93779" cy="93779"/>
          </a:xfrm>
          <a:prstGeom prst="ellipse">
            <a:avLst/>
          </a:prstGeom>
          <a:solidFill>
            <a:srgbClr val="178B9E"/>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椭圆 27">
            <a:extLst>
              <a:ext uri="{FF2B5EF4-FFF2-40B4-BE49-F238E27FC236}">
                <a16:creationId xmlns:a16="http://schemas.microsoft.com/office/drawing/2014/main" id="{1D2163A3-5ACB-4D95-9F3A-DBCF3379F8F8}"/>
              </a:ext>
            </a:extLst>
          </p:cNvPr>
          <p:cNvSpPr/>
          <p:nvPr/>
        </p:nvSpPr>
        <p:spPr>
          <a:xfrm>
            <a:off x="8223299" y="3407706"/>
            <a:ext cx="93779" cy="93779"/>
          </a:xfrm>
          <a:prstGeom prst="ellipse">
            <a:avLst/>
          </a:prstGeom>
          <a:solidFill>
            <a:srgbClr val="25414C"/>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 name="椭圆 28">
            <a:extLst>
              <a:ext uri="{FF2B5EF4-FFF2-40B4-BE49-F238E27FC236}">
                <a16:creationId xmlns:a16="http://schemas.microsoft.com/office/drawing/2014/main" id="{C6C2BB74-A3C7-484B-B18D-9E01D6F942BD}"/>
              </a:ext>
            </a:extLst>
          </p:cNvPr>
          <p:cNvSpPr/>
          <p:nvPr/>
        </p:nvSpPr>
        <p:spPr>
          <a:xfrm>
            <a:off x="10353757" y="3407706"/>
            <a:ext cx="93779" cy="93779"/>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PA-文本框 3" descr="段落标题1">
            <a:extLst>
              <a:ext uri="{FF2B5EF4-FFF2-40B4-BE49-F238E27FC236}">
                <a16:creationId xmlns:a16="http://schemas.microsoft.com/office/drawing/2014/main" id="{2D40B2DE-AC6A-4F12-8C6F-F426FD3C8C8B}"/>
              </a:ext>
            </a:extLst>
          </p:cNvPr>
          <p:cNvSpPr txBox="1"/>
          <p:nvPr>
            <p:custDataLst>
              <p:tags r:id="rId1"/>
            </p:custDataLst>
          </p:nvPr>
        </p:nvSpPr>
        <p:spPr>
          <a:xfrm>
            <a:off x="804944" y="4767702"/>
            <a:ext cx="2147740" cy="338554"/>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a:ea typeface="微软雅黑"/>
                <a:cs typeface="+mn-cs"/>
              </a:rPr>
              <a:t>合规运营</a:t>
            </a:r>
          </a:p>
        </p:txBody>
      </p:sp>
      <p:sp>
        <p:nvSpPr>
          <p:cNvPr id="47" name="文本框 46">
            <a:extLst>
              <a:ext uri="{FF2B5EF4-FFF2-40B4-BE49-F238E27FC236}">
                <a16:creationId xmlns:a16="http://schemas.microsoft.com/office/drawing/2014/main" id="{650FEE9E-0045-472A-A1FE-8DEBAEC29F94}"/>
              </a:ext>
            </a:extLst>
          </p:cNvPr>
          <p:cNvSpPr txBox="1"/>
          <p:nvPr/>
        </p:nvSpPr>
        <p:spPr>
          <a:xfrm>
            <a:off x="3296907" y="2624499"/>
            <a:ext cx="14189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20XX.2.1</a:t>
            </a:r>
          </a:p>
        </p:txBody>
      </p:sp>
      <p:sp>
        <p:nvSpPr>
          <p:cNvPr id="49" name="文本框 48">
            <a:extLst>
              <a:ext uri="{FF2B5EF4-FFF2-40B4-BE49-F238E27FC236}">
                <a16:creationId xmlns:a16="http://schemas.microsoft.com/office/drawing/2014/main" id="{02B97D0A-4740-4541-99E0-34A7C368380A}"/>
              </a:ext>
            </a:extLst>
          </p:cNvPr>
          <p:cNvSpPr txBox="1"/>
          <p:nvPr/>
        </p:nvSpPr>
        <p:spPr>
          <a:xfrm>
            <a:off x="7541248" y="2624499"/>
            <a:ext cx="14189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20XX.4.1</a:t>
            </a:r>
          </a:p>
        </p:txBody>
      </p:sp>
      <p:sp>
        <p:nvSpPr>
          <p:cNvPr id="50" name="文本框 49">
            <a:extLst>
              <a:ext uri="{FF2B5EF4-FFF2-40B4-BE49-F238E27FC236}">
                <a16:creationId xmlns:a16="http://schemas.microsoft.com/office/drawing/2014/main" id="{65F88CE9-C5A5-4A21-8A27-0D74555FEF20}"/>
              </a:ext>
            </a:extLst>
          </p:cNvPr>
          <p:cNvSpPr txBox="1"/>
          <p:nvPr/>
        </p:nvSpPr>
        <p:spPr>
          <a:xfrm>
            <a:off x="1130318" y="3966968"/>
            <a:ext cx="14189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20XX.1.1</a:t>
            </a:r>
          </a:p>
        </p:txBody>
      </p:sp>
      <p:sp>
        <p:nvSpPr>
          <p:cNvPr id="51" name="文本框 50">
            <a:extLst>
              <a:ext uri="{FF2B5EF4-FFF2-40B4-BE49-F238E27FC236}">
                <a16:creationId xmlns:a16="http://schemas.microsoft.com/office/drawing/2014/main" id="{2CB54E98-EFF7-48DE-A872-DDA9358ACD59}"/>
              </a:ext>
            </a:extLst>
          </p:cNvPr>
          <p:cNvSpPr txBox="1"/>
          <p:nvPr/>
        </p:nvSpPr>
        <p:spPr>
          <a:xfrm>
            <a:off x="5430245" y="3966968"/>
            <a:ext cx="14189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20XX.3.1</a:t>
            </a:r>
          </a:p>
        </p:txBody>
      </p:sp>
      <p:sp>
        <p:nvSpPr>
          <p:cNvPr id="56" name="文本框 55">
            <a:extLst>
              <a:ext uri="{FF2B5EF4-FFF2-40B4-BE49-F238E27FC236}">
                <a16:creationId xmlns:a16="http://schemas.microsoft.com/office/drawing/2014/main" id="{917034D6-B4A7-48F8-8798-360DEE3A3143}"/>
              </a:ext>
            </a:extLst>
          </p:cNvPr>
          <p:cNvSpPr txBox="1"/>
          <p:nvPr/>
        </p:nvSpPr>
        <p:spPr>
          <a:xfrm>
            <a:off x="9691161" y="3966968"/>
            <a:ext cx="14189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20XX.5.1</a:t>
            </a:r>
          </a:p>
        </p:txBody>
      </p:sp>
      <p:sp>
        <p:nvSpPr>
          <p:cNvPr id="58" name="PA-文本框 3" descr="段落标题1">
            <a:extLst>
              <a:ext uri="{FF2B5EF4-FFF2-40B4-BE49-F238E27FC236}">
                <a16:creationId xmlns:a16="http://schemas.microsoft.com/office/drawing/2014/main" id="{B1394FE5-FC91-4B9A-A187-68160A6DF64A}"/>
              </a:ext>
            </a:extLst>
          </p:cNvPr>
          <p:cNvSpPr txBox="1"/>
          <p:nvPr>
            <p:custDataLst>
              <p:tags r:id="rId2"/>
            </p:custDataLst>
          </p:nvPr>
        </p:nvSpPr>
        <p:spPr>
          <a:xfrm>
            <a:off x="2932521" y="1867573"/>
            <a:ext cx="2147740" cy="338554"/>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a:ea typeface="微软雅黑"/>
                <a:cs typeface="+mn-cs"/>
              </a:rPr>
              <a:t>管理精细</a:t>
            </a:r>
          </a:p>
        </p:txBody>
      </p:sp>
      <p:sp>
        <p:nvSpPr>
          <p:cNvPr id="61" name="PA-文本框 3" descr="段落标题1">
            <a:extLst>
              <a:ext uri="{FF2B5EF4-FFF2-40B4-BE49-F238E27FC236}">
                <a16:creationId xmlns:a16="http://schemas.microsoft.com/office/drawing/2014/main" id="{496A02F4-1F37-4D75-9CCA-644B78FD6680}"/>
              </a:ext>
            </a:extLst>
          </p:cNvPr>
          <p:cNvSpPr txBox="1"/>
          <p:nvPr>
            <p:custDataLst>
              <p:tags r:id="rId3"/>
            </p:custDataLst>
          </p:nvPr>
        </p:nvSpPr>
        <p:spPr>
          <a:xfrm>
            <a:off x="7196318" y="1867573"/>
            <a:ext cx="2147740" cy="338554"/>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a:ea typeface="微软雅黑"/>
                <a:cs typeface="+mn-cs"/>
              </a:rPr>
              <a:t>管理制度</a:t>
            </a:r>
          </a:p>
        </p:txBody>
      </p:sp>
      <p:sp>
        <p:nvSpPr>
          <p:cNvPr id="64" name="PA-文本框 3" descr="段落标题1">
            <a:extLst>
              <a:ext uri="{FF2B5EF4-FFF2-40B4-BE49-F238E27FC236}">
                <a16:creationId xmlns:a16="http://schemas.microsoft.com/office/drawing/2014/main" id="{B5107F93-852E-49EF-A860-BCF8ED3B3804}"/>
              </a:ext>
            </a:extLst>
          </p:cNvPr>
          <p:cNvSpPr txBox="1"/>
          <p:nvPr>
            <p:custDataLst>
              <p:tags r:id="rId4"/>
            </p:custDataLst>
          </p:nvPr>
        </p:nvSpPr>
        <p:spPr>
          <a:xfrm>
            <a:off x="9326775" y="4767702"/>
            <a:ext cx="2147740" cy="338554"/>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a:ea typeface="微软雅黑"/>
                <a:cs typeface="+mn-cs"/>
              </a:rPr>
              <a:t>优化人员</a:t>
            </a:r>
          </a:p>
        </p:txBody>
      </p:sp>
      <p:sp>
        <p:nvSpPr>
          <p:cNvPr id="67" name="PA-文本框 3" descr="段落标题1">
            <a:extLst>
              <a:ext uri="{FF2B5EF4-FFF2-40B4-BE49-F238E27FC236}">
                <a16:creationId xmlns:a16="http://schemas.microsoft.com/office/drawing/2014/main" id="{969A1F4C-7594-4940-9635-F5208593C482}"/>
              </a:ext>
            </a:extLst>
          </p:cNvPr>
          <p:cNvSpPr txBox="1"/>
          <p:nvPr>
            <p:custDataLst>
              <p:tags r:id="rId5"/>
            </p:custDataLst>
          </p:nvPr>
        </p:nvSpPr>
        <p:spPr>
          <a:xfrm>
            <a:off x="5044368" y="4767702"/>
            <a:ext cx="2147740" cy="338554"/>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a:ea typeface="微软雅黑"/>
                <a:cs typeface="+mn-cs"/>
              </a:rPr>
              <a:t>公开体制</a:t>
            </a:r>
          </a:p>
        </p:txBody>
      </p:sp>
    </p:spTree>
    <p:extLst>
      <p:ext uri="{BB962C8B-B14F-4D97-AF65-F5344CB8AC3E}">
        <p14:creationId xmlns:p14="http://schemas.microsoft.com/office/powerpoint/2010/main" val="1691212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A-直接连接符 13">
            <a:extLst>
              <a:ext uri="{FF2B5EF4-FFF2-40B4-BE49-F238E27FC236}">
                <a16:creationId xmlns:a16="http://schemas.microsoft.com/office/drawing/2014/main" id="{90C77249-B8BA-4140-81D7-DD0E565F1E52}"/>
              </a:ext>
            </a:extLst>
          </p:cNvPr>
          <p:cNvCxnSpPr>
            <a:cxnSpLocks/>
          </p:cNvCxnSpPr>
          <p:nvPr>
            <p:custDataLst>
              <p:tags r:id="rId1"/>
            </p:custDataLst>
          </p:nvPr>
        </p:nvCxnSpPr>
        <p:spPr>
          <a:xfrm>
            <a:off x="3886479" y="2629420"/>
            <a:ext cx="0" cy="1678443"/>
          </a:xfrm>
          <a:prstGeom prst="line">
            <a:avLst/>
          </a:prstGeom>
          <a:ln w="762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PA-文本框 5" descr="章节序号1">
            <a:extLst>
              <a:ext uri="{FF2B5EF4-FFF2-40B4-BE49-F238E27FC236}">
                <a16:creationId xmlns:a16="http://schemas.microsoft.com/office/drawing/2014/main" id="{B6C19A6E-2D3A-4574-9ABF-14A912204154}"/>
              </a:ext>
            </a:extLst>
          </p:cNvPr>
          <p:cNvSpPr txBox="1"/>
          <p:nvPr>
            <p:custDataLst>
              <p:tags r:id="rId2"/>
            </p:custDataLst>
          </p:nvPr>
        </p:nvSpPr>
        <p:spPr>
          <a:xfrm>
            <a:off x="927731" y="2105561"/>
            <a:ext cx="3018971" cy="2646878"/>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dirty="0">
                <a:ln>
                  <a:noFill/>
                </a:ln>
                <a:solidFill>
                  <a:prstClr val="white"/>
                </a:solidFill>
                <a:effectLst/>
                <a:uLnTx/>
                <a:uFillTx/>
                <a:latin typeface="Arial"/>
                <a:ea typeface="等线"/>
                <a:cs typeface="+mn-cs"/>
              </a:rPr>
              <a:t>04</a:t>
            </a:r>
            <a:endParaRPr kumimoji="0" lang="zh-CN" altLang="en-US" sz="16600" b="1" i="0" u="none" strike="noStrike" kern="1200" cap="none" spc="0" normalizeH="0" baseline="0" noProof="0" dirty="0">
              <a:ln>
                <a:noFill/>
              </a:ln>
              <a:solidFill>
                <a:prstClr val="white"/>
              </a:solidFill>
              <a:effectLst/>
              <a:uLnTx/>
              <a:uFillTx/>
              <a:latin typeface="Arial"/>
              <a:ea typeface="等线"/>
              <a:cs typeface="+mn-cs"/>
            </a:endParaRPr>
          </a:p>
        </p:txBody>
      </p:sp>
      <p:grpSp>
        <p:nvGrpSpPr>
          <p:cNvPr id="12" name="组合 11">
            <a:extLst>
              <a:ext uri="{FF2B5EF4-FFF2-40B4-BE49-F238E27FC236}">
                <a16:creationId xmlns:a16="http://schemas.microsoft.com/office/drawing/2014/main" id="{A9C71F1D-A58C-43A8-865B-1222020983C8}"/>
              </a:ext>
            </a:extLst>
          </p:cNvPr>
          <p:cNvGrpSpPr/>
          <p:nvPr/>
        </p:nvGrpSpPr>
        <p:grpSpPr>
          <a:xfrm>
            <a:off x="4531875" y="2581390"/>
            <a:ext cx="6732395" cy="1774502"/>
            <a:chOff x="4829223" y="2896719"/>
            <a:chExt cx="6732395" cy="1774502"/>
          </a:xfrm>
        </p:grpSpPr>
        <p:sp>
          <p:nvSpPr>
            <p:cNvPr id="5" name="PA-文本框 82">
              <a:extLst>
                <a:ext uri="{FF2B5EF4-FFF2-40B4-BE49-F238E27FC236}">
                  <a16:creationId xmlns:a16="http://schemas.microsoft.com/office/drawing/2014/main" id="{0032B7F7-36C0-4EEB-BD97-BF14D78CD126}"/>
                </a:ext>
              </a:extLst>
            </p:cNvPr>
            <p:cNvSpPr txBox="1"/>
            <p:nvPr>
              <p:custDataLst>
                <p:tags r:id="rId3"/>
              </p:custDataLst>
            </p:nvPr>
          </p:nvSpPr>
          <p:spPr>
            <a:xfrm>
              <a:off x="4840342" y="3629895"/>
              <a:ext cx="5915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300" normalizeH="0" baseline="0" noProof="0" dirty="0">
                  <a:ln>
                    <a:noFill/>
                  </a:ln>
                  <a:solidFill>
                    <a:prstClr val="white"/>
                  </a:solidFill>
                  <a:effectLst/>
                  <a:uLnTx/>
                  <a:uFillTx/>
                  <a:latin typeface="Arial"/>
                  <a:ea typeface="等线"/>
                  <a:cs typeface="+mn-cs"/>
                </a:rPr>
                <a:t>ZHELI XIANXIE YINGWEN</a:t>
              </a:r>
              <a:endParaRPr kumimoji="0" lang="zh-CN" altLang="en-US" sz="1600" b="0" i="0" u="none" strike="noStrike" kern="1200" cap="none" spc="300" normalizeH="0" baseline="0" noProof="0" dirty="0">
                <a:ln>
                  <a:noFill/>
                </a:ln>
                <a:solidFill>
                  <a:prstClr val="white"/>
                </a:solidFill>
                <a:effectLst/>
                <a:uLnTx/>
                <a:uFillTx/>
                <a:latin typeface="Arial"/>
                <a:ea typeface="等线"/>
                <a:cs typeface="+mn-cs"/>
              </a:endParaRPr>
            </a:p>
          </p:txBody>
        </p:sp>
        <p:sp>
          <p:nvSpPr>
            <p:cNvPr id="9" name="PA-文本框 6" descr="章节标题1">
              <a:extLst>
                <a:ext uri="{FF2B5EF4-FFF2-40B4-BE49-F238E27FC236}">
                  <a16:creationId xmlns:a16="http://schemas.microsoft.com/office/drawing/2014/main" id="{6E33A83D-D36C-4D11-8983-1556206A7F2C}"/>
                </a:ext>
              </a:extLst>
            </p:cNvPr>
            <p:cNvSpPr txBox="1"/>
            <p:nvPr>
              <p:custDataLst>
                <p:tags r:id="rId4"/>
              </p:custDataLst>
            </p:nvPr>
          </p:nvSpPr>
          <p:spPr>
            <a:xfrm>
              <a:off x="4829223" y="2896719"/>
              <a:ext cx="5341257" cy="769441"/>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450" normalizeH="0" baseline="0" noProof="0" dirty="0">
                  <a:ln>
                    <a:noFill/>
                  </a:ln>
                  <a:solidFill>
                    <a:prstClr val="white"/>
                  </a:solidFill>
                  <a:effectLst/>
                  <a:uLnTx/>
                  <a:uFillTx/>
                  <a:latin typeface="微软雅黑"/>
                  <a:ea typeface="微软雅黑"/>
                  <a:cs typeface="+mn-cs"/>
                </a:rPr>
                <a:t>困难与不足</a:t>
              </a:r>
            </a:p>
          </p:txBody>
        </p:sp>
        <p:sp>
          <p:nvSpPr>
            <p:cNvPr id="11" name="文本框 10">
              <a:extLst>
                <a:ext uri="{FF2B5EF4-FFF2-40B4-BE49-F238E27FC236}">
                  <a16:creationId xmlns:a16="http://schemas.microsoft.com/office/drawing/2014/main" id="{FA11F59C-806B-4AF9-A31B-DBE65D9EEBA5}"/>
                </a:ext>
              </a:extLst>
            </p:cNvPr>
            <p:cNvSpPr txBox="1"/>
            <p:nvPr/>
          </p:nvSpPr>
          <p:spPr>
            <a:xfrm>
              <a:off x="4931010" y="3941209"/>
              <a:ext cx="6630608" cy="73001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Arial"/>
                  <a:ea typeface="微软雅黑 Light"/>
                  <a:cs typeface="+mn-cs"/>
                </a:rPr>
                <a:t>为统筹抓好稳定和经营发展工作，分行党委坚持“专班负责、专人对接”的原则，迅速成立突发事件应急工作领导小组，针对人员管理</a:t>
              </a:r>
            </a:p>
          </p:txBody>
        </p:sp>
      </p:grpSp>
    </p:spTree>
    <p:extLst>
      <p:ext uri="{BB962C8B-B14F-4D97-AF65-F5344CB8AC3E}">
        <p14:creationId xmlns:p14="http://schemas.microsoft.com/office/powerpoint/2010/main" val="678905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遇到的困难</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graphicFrame>
        <p:nvGraphicFramePr>
          <p:cNvPr id="4" name="图表 3">
            <a:extLst>
              <a:ext uri="{FF2B5EF4-FFF2-40B4-BE49-F238E27FC236}">
                <a16:creationId xmlns:a16="http://schemas.microsoft.com/office/drawing/2014/main" id="{942BE9CF-F5C4-4B8E-9423-2ECFF9BEC6EA}"/>
              </a:ext>
            </a:extLst>
          </p:cNvPr>
          <p:cNvGraphicFramePr/>
          <p:nvPr/>
        </p:nvGraphicFramePr>
        <p:xfrm>
          <a:off x="615315" y="1931339"/>
          <a:ext cx="6082335" cy="405489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组合 4">
            <a:extLst>
              <a:ext uri="{FF2B5EF4-FFF2-40B4-BE49-F238E27FC236}">
                <a16:creationId xmlns:a16="http://schemas.microsoft.com/office/drawing/2014/main" id="{5D3D9BD0-B521-430B-A734-2F2930F05BBA}"/>
              </a:ext>
            </a:extLst>
          </p:cNvPr>
          <p:cNvGrpSpPr/>
          <p:nvPr/>
        </p:nvGrpSpPr>
        <p:grpSpPr>
          <a:xfrm>
            <a:off x="7447825" y="1612008"/>
            <a:ext cx="1973892" cy="522598"/>
            <a:chOff x="1670416" y="1991248"/>
            <a:chExt cx="1973892" cy="522598"/>
          </a:xfrm>
        </p:grpSpPr>
        <p:sp>
          <p:nvSpPr>
            <p:cNvPr id="6" name="leaf_70892">
              <a:extLst>
                <a:ext uri="{FF2B5EF4-FFF2-40B4-BE49-F238E27FC236}">
                  <a16:creationId xmlns:a16="http://schemas.microsoft.com/office/drawing/2014/main" id="{E7621389-240E-4257-BD58-EA27ABE0B69A}"/>
                </a:ext>
              </a:extLst>
            </p:cNvPr>
            <p:cNvSpPr>
              <a:spLocks noChangeAspect="1"/>
            </p:cNvSpPr>
            <p:nvPr/>
          </p:nvSpPr>
          <p:spPr bwMode="auto">
            <a:xfrm rot="7200000">
              <a:off x="1645008" y="2016656"/>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7" name="文本框 6">
              <a:extLst>
                <a:ext uri="{FF2B5EF4-FFF2-40B4-BE49-F238E27FC236}">
                  <a16:creationId xmlns:a16="http://schemas.microsoft.com/office/drawing/2014/main" id="{D9B8F13B-9CE0-4A7E-8AD1-48669BEE8D6B}"/>
                </a:ext>
              </a:extLst>
            </p:cNvPr>
            <p:cNvSpPr txBox="1"/>
            <p:nvPr/>
          </p:nvSpPr>
          <p:spPr>
            <a:xfrm>
              <a:off x="1855698" y="2147271"/>
              <a:ext cx="1788610" cy="366575"/>
            </a:xfrm>
            <a:prstGeom prst="rect">
              <a:avLst/>
            </a:prstGeom>
            <a:noFill/>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cs"/>
                </a:rPr>
                <a:t>突发情况</a:t>
              </a:r>
            </a:p>
          </p:txBody>
        </p:sp>
      </p:grpSp>
      <p:cxnSp>
        <p:nvCxnSpPr>
          <p:cNvPr id="8" name="直接连接符 7">
            <a:extLst>
              <a:ext uri="{FF2B5EF4-FFF2-40B4-BE49-F238E27FC236}">
                <a16:creationId xmlns:a16="http://schemas.microsoft.com/office/drawing/2014/main" id="{BC8F2F65-5F6C-4D65-821F-216CFAD1F007}"/>
              </a:ext>
            </a:extLst>
          </p:cNvPr>
          <p:cNvCxnSpPr>
            <a:cxnSpLocks/>
          </p:cNvCxnSpPr>
          <p:nvPr/>
        </p:nvCxnSpPr>
        <p:spPr>
          <a:xfrm>
            <a:off x="7633107" y="2350357"/>
            <a:ext cx="489763" cy="0"/>
          </a:xfrm>
          <a:prstGeom prst="line">
            <a:avLst/>
          </a:prstGeom>
          <a:ln w="38100" cap="rnd">
            <a:gradFill>
              <a:gsLst>
                <a:gs pos="0">
                  <a:schemeClr val="accent1"/>
                </a:gs>
                <a:gs pos="100000">
                  <a:schemeClr val="accent1">
                    <a:lumMod val="60000"/>
                    <a:lumOff val="4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83FE5CE8-21BF-43CF-8C22-DFBAF281B422}"/>
              </a:ext>
            </a:extLst>
          </p:cNvPr>
          <p:cNvSpPr txBox="1"/>
          <p:nvPr/>
        </p:nvSpPr>
        <p:spPr>
          <a:xfrm>
            <a:off x="7648347" y="2621060"/>
            <a:ext cx="3650520" cy="318943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突发事件发生后，总行党委高度重视、迅速反应，全面分析研判成立了新一届党委，新党委班子立即召开专题民主生活会、各党支部召开组织生活会，形成</a:t>
            </a:r>
            <a:r>
              <a:rPr kumimoji="0" lang="en-US" altLang="zh-CN"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xx</a:t>
            </a: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项问题清单逐一推进整改落实。</a:t>
            </a:r>
            <a:endParaRPr kumimoji="0" lang="en-US" altLang="zh-CN"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endParaRP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altLang="zh-CN"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为统筹抓好稳定和经营发展工作，分行党委坚持“专班负责、专人对接”的原则，迅速成立突发事件应急工作领导小组，针对人员管理、舆情防控</a:t>
            </a:r>
          </a:p>
        </p:txBody>
      </p:sp>
    </p:spTree>
    <p:extLst>
      <p:ext uri="{BB962C8B-B14F-4D97-AF65-F5344CB8AC3E}">
        <p14:creationId xmlns:p14="http://schemas.microsoft.com/office/powerpoint/2010/main" val="2102262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出现的不足</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graphicFrame>
        <p:nvGraphicFramePr>
          <p:cNvPr id="4" name="图表 3">
            <a:extLst>
              <a:ext uri="{FF2B5EF4-FFF2-40B4-BE49-F238E27FC236}">
                <a16:creationId xmlns:a16="http://schemas.microsoft.com/office/drawing/2014/main" id="{6069B805-EE36-480E-8BAD-F716F7201148}"/>
              </a:ext>
            </a:extLst>
          </p:cNvPr>
          <p:cNvGraphicFramePr/>
          <p:nvPr/>
        </p:nvGraphicFramePr>
        <p:xfrm>
          <a:off x="289993" y="1396465"/>
          <a:ext cx="6654814" cy="4436542"/>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组合 4">
            <a:extLst>
              <a:ext uri="{FF2B5EF4-FFF2-40B4-BE49-F238E27FC236}">
                <a16:creationId xmlns:a16="http://schemas.microsoft.com/office/drawing/2014/main" id="{82BD3EFD-2B3E-415F-8E05-D4B3D9A010BF}"/>
              </a:ext>
            </a:extLst>
          </p:cNvPr>
          <p:cNvGrpSpPr/>
          <p:nvPr/>
        </p:nvGrpSpPr>
        <p:grpSpPr>
          <a:xfrm>
            <a:off x="7447825" y="1612008"/>
            <a:ext cx="2864574" cy="522598"/>
            <a:chOff x="1670416" y="1991248"/>
            <a:chExt cx="2864574" cy="522598"/>
          </a:xfrm>
        </p:grpSpPr>
        <p:sp>
          <p:nvSpPr>
            <p:cNvPr id="6" name="leaf_70892">
              <a:extLst>
                <a:ext uri="{FF2B5EF4-FFF2-40B4-BE49-F238E27FC236}">
                  <a16:creationId xmlns:a16="http://schemas.microsoft.com/office/drawing/2014/main" id="{A8E15F19-732E-4C45-A860-EB9F606D49BC}"/>
                </a:ext>
              </a:extLst>
            </p:cNvPr>
            <p:cNvSpPr>
              <a:spLocks noChangeAspect="1"/>
            </p:cNvSpPr>
            <p:nvPr/>
          </p:nvSpPr>
          <p:spPr bwMode="auto">
            <a:xfrm rot="7200000">
              <a:off x="1645008" y="2016656"/>
              <a:ext cx="315355" cy="26454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9" h="711">
                  <a:moveTo>
                    <a:pt x="595" y="492"/>
                  </a:moveTo>
                  <a:cubicBezTo>
                    <a:pt x="593" y="498"/>
                    <a:pt x="601" y="502"/>
                    <a:pt x="605" y="498"/>
                  </a:cubicBezTo>
                  <a:cubicBezTo>
                    <a:pt x="636" y="466"/>
                    <a:pt x="659" y="469"/>
                    <a:pt x="675" y="508"/>
                  </a:cubicBezTo>
                  <a:cubicBezTo>
                    <a:pt x="706" y="527"/>
                    <a:pt x="711" y="551"/>
                    <a:pt x="690" y="581"/>
                  </a:cubicBezTo>
                  <a:cubicBezTo>
                    <a:pt x="676" y="608"/>
                    <a:pt x="646" y="625"/>
                    <a:pt x="619" y="632"/>
                  </a:cubicBezTo>
                  <a:cubicBezTo>
                    <a:pt x="604" y="637"/>
                    <a:pt x="589" y="639"/>
                    <a:pt x="573" y="639"/>
                  </a:cubicBezTo>
                  <a:cubicBezTo>
                    <a:pt x="572" y="635"/>
                    <a:pt x="570" y="632"/>
                    <a:pt x="565" y="632"/>
                  </a:cubicBezTo>
                  <a:cubicBezTo>
                    <a:pt x="562" y="632"/>
                    <a:pt x="560" y="632"/>
                    <a:pt x="558" y="632"/>
                  </a:cubicBezTo>
                  <a:cubicBezTo>
                    <a:pt x="556" y="631"/>
                    <a:pt x="555" y="631"/>
                    <a:pt x="553" y="631"/>
                  </a:cubicBezTo>
                  <a:cubicBezTo>
                    <a:pt x="464" y="617"/>
                    <a:pt x="469" y="479"/>
                    <a:pt x="440" y="414"/>
                  </a:cubicBezTo>
                  <a:cubicBezTo>
                    <a:pt x="420" y="368"/>
                    <a:pt x="390" y="327"/>
                    <a:pt x="353" y="293"/>
                  </a:cubicBezTo>
                  <a:cubicBezTo>
                    <a:pt x="254" y="204"/>
                    <a:pt x="111" y="158"/>
                    <a:pt x="75" y="19"/>
                  </a:cubicBezTo>
                  <a:cubicBezTo>
                    <a:pt x="76" y="18"/>
                    <a:pt x="76" y="18"/>
                    <a:pt x="76" y="17"/>
                  </a:cubicBezTo>
                  <a:cubicBezTo>
                    <a:pt x="76" y="14"/>
                    <a:pt x="75" y="12"/>
                    <a:pt x="73" y="11"/>
                  </a:cubicBezTo>
                  <a:cubicBezTo>
                    <a:pt x="73" y="9"/>
                    <a:pt x="72" y="8"/>
                    <a:pt x="72" y="6"/>
                  </a:cubicBezTo>
                  <a:cubicBezTo>
                    <a:pt x="71" y="0"/>
                    <a:pt x="62" y="2"/>
                    <a:pt x="62" y="7"/>
                  </a:cubicBezTo>
                  <a:cubicBezTo>
                    <a:pt x="61" y="14"/>
                    <a:pt x="61" y="20"/>
                    <a:pt x="61" y="27"/>
                  </a:cubicBezTo>
                  <a:cubicBezTo>
                    <a:pt x="9" y="197"/>
                    <a:pt x="0" y="411"/>
                    <a:pt x="124" y="553"/>
                  </a:cubicBezTo>
                  <a:cubicBezTo>
                    <a:pt x="224" y="669"/>
                    <a:pt x="393" y="711"/>
                    <a:pt x="536" y="660"/>
                  </a:cubicBezTo>
                  <a:cubicBezTo>
                    <a:pt x="620" y="669"/>
                    <a:pt x="728" y="641"/>
                    <a:pt x="728" y="539"/>
                  </a:cubicBezTo>
                  <a:cubicBezTo>
                    <a:pt x="729" y="468"/>
                    <a:pt x="626" y="410"/>
                    <a:pt x="595" y="492"/>
                  </a:cubicBezTo>
                  <a:close/>
                  <a:moveTo>
                    <a:pt x="128" y="526"/>
                  </a:moveTo>
                  <a:cubicBezTo>
                    <a:pt x="28" y="398"/>
                    <a:pt x="38" y="232"/>
                    <a:pt x="64" y="80"/>
                  </a:cubicBezTo>
                  <a:cubicBezTo>
                    <a:pt x="68" y="119"/>
                    <a:pt x="77" y="157"/>
                    <a:pt x="89" y="194"/>
                  </a:cubicBezTo>
                  <a:cubicBezTo>
                    <a:pt x="80" y="190"/>
                    <a:pt x="71" y="185"/>
                    <a:pt x="63" y="179"/>
                  </a:cubicBezTo>
                  <a:cubicBezTo>
                    <a:pt x="60" y="178"/>
                    <a:pt x="57" y="182"/>
                    <a:pt x="59" y="184"/>
                  </a:cubicBezTo>
                  <a:cubicBezTo>
                    <a:pt x="69" y="194"/>
                    <a:pt x="81" y="202"/>
                    <a:pt x="93" y="208"/>
                  </a:cubicBezTo>
                  <a:cubicBezTo>
                    <a:pt x="101" y="232"/>
                    <a:pt x="111" y="255"/>
                    <a:pt x="122" y="278"/>
                  </a:cubicBezTo>
                  <a:cubicBezTo>
                    <a:pt x="106" y="272"/>
                    <a:pt x="91" y="264"/>
                    <a:pt x="76" y="255"/>
                  </a:cubicBezTo>
                  <a:cubicBezTo>
                    <a:pt x="71" y="251"/>
                    <a:pt x="66" y="259"/>
                    <a:pt x="71" y="263"/>
                  </a:cubicBezTo>
                  <a:cubicBezTo>
                    <a:pt x="89" y="276"/>
                    <a:pt x="109" y="287"/>
                    <a:pt x="130" y="294"/>
                  </a:cubicBezTo>
                  <a:cubicBezTo>
                    <a:pt x="144" y="323"/>
                    <a:pt x="160" y="350"/>
                    <a:pt x="177" y="377"/>
                  </a:cubicBezTo>
                  <a:cubicBezTo>
                    <a:pt x="169" y="375"/>
                    <a:pt x="161" y="372"/>
                    <a:pt x="154" y="369"/>
                  </a:cubicBezTo>
                  <a:cubicBezTo>
                    <a:pt x="143" y="363"/>
                    <a:pt x="134" y="356"/>
                    <a:pt x="123" y="351"/>
                  </a:cubicBezTo>
                  <a:cubicBezTo>
                    <a:pt x="121" y="350"/>
                    <a:pt x="119" y="353"/>
                    <a:pt x="120" y="355"/>
                  </a:cubicBezTo>
                  <a:cubicBezTo>
                    <a:pt x="133" y="377"/>
                    <a:pt x="163" y="389"/>
                    <a:pt x="188" y="393"/>
                  </a:cubicBezTo>
                  <a:cubicBezTo>
                    <a:pt x="191" y="399"/>
                    <a:pt x="195" y="404"/>
                    <a:pt x="199" y="410"/>
                  </a:cubicBezTo>
                  <a:cubicBezTo>
                    <a:pt x="215" y="432"/>
                    <a:pt x="232" y="455"/>
                    <a:pt x="251" y="477"/>
                  </a:cubicBezTo>
                  <a:cubicBezTo>
                    <a:pt x="226" y="470"/>
                    <a:pt x="202" y="461"/>
                    <a:pt x="178" y="451"/>
                  </a:cubicBezTo>
                  <a:cubicBezTo>
                    <a:pt x="173" y="450"/>
                    <a:pt x="171" y="456"/>
                    <a:pt x="175" y="458"/>
                  </a:cubicBezTo>
                  <a:cubicBezTo>
                    <a:pt x="202" y="476"/>
                    <a:pt x="235" y="488"/>
                    <a:pt x="267" y="496"/>
                  </a:cubicBezTo>
                  <a:cubicBezTo>
                    <a:pt x="286" y="519"/>
                    <a:pt x="307" y="541"/>
                    <a:pt x="330" y="560"/>
                  </a:cubicBezTo>
                  <a:cubicBezTo>
                    <a:pt x="306" y="560"/>
                    <a:pt x="282" y="556"/>
                    <a:pt x="259" y="550"/>
                  </a:cubicBezTo>
                  <a:cubicBezTo>
                    <a:pt x="253" y="548"/>
                    <a:pt x="251" y="557"/>
                    <a:pt x="257" y="559"/>
                  </a:cubicBezTo>
                  <a:cubicBezTo>
                    <a:pt x="286" y="571"/>
                    <a:pt x="315" y="575"/>
                    <a:pt x="346" y="574"/>
                  </a:cubicBezTo>
                  <a:cubicBezTo>
                    <a:pt x="368" y="592"/>
                    <a:pt x="392" y="608"/>
                    <a:pt x="417" y="621"/>
                  </a:cubicBezTo>
                  <a:cubicBezTo>
                    <a:pt x="397" y="622"/>
                    <a:pt x="377" y="622"/>
                    <a:pt x="356" y="619"/>
                  </a:cubicBezTo>
                  <a:cubicBezTo>
                    <a:pt x="352" y="619"/>
                    <a:pt x="351" y="626"/>
                    <a:pt x="355" y="627"/>
                  </a:cubicBezTo>
                  <a:cubicBezTo>
                    <a:pt x="384" y="637"/>
                    <a:pt x="416" y="639"/>
                    <a:pt x="446" y="635"/>
                  </a:cubicBezTo>
                  <a:cubicBezTo>
                    <a:pt x="459" y="641"/>
                    <a:pt x="473" y="646"/>
                    <a:pt x="487" y="650"/>
                  </a:cubicBezTo>
                  <a:cubicBezTo>
                    <a:pt x="355" y="677"/>
                    <a:pt x="214" y="635"/>
                    <a:pt x="128" y="526"/>
                  </a:cubicBezTo>
                  <a:close/>
                  <a:moveTo>
                    <a:pt x="477" y="625"/>
                  </a:moveTo>
                  <a:cubicBezTo>
                    <a:pt x="470" y="623"/>
                    <a:pt x="463" y="620"/>
                    <a:pt x="456" y="618"/>
                  </a:cubicBezTo>
                  <a:cubicBezTo>
                    <a:pt x="428" y="598"/>
                    <a:pt x="417" y="567"/>
                    <a:pt x="411" y="535"/>
                  </a:cubicBezTo>
                  <a:cubicBezTo>
                    <a:pt x="410" y="528"/>
                    <a:pt x="402" y="531"/>
                    <a:pt x="401" y="536"/>
                  </a:cubicBezTo>
                  <a:cubicBezTo>
                    <a:pt x="398" y="560"/>
                    <a:pt x="406" y="582"/>
                    <a:pt x="419" y="601"/>
                  </a:cubicBezTo>
                  <a:cubicBezTo>
                    <a:pt x="398" y="590"/>
                    <a:pt x="379" y="578"/>
                    <a:pt x="361" y="564"/>
                  </a:cubicBezTo>
                  <a:cubicBezTo>
                    <a:pt x="361" y="563"/>
                    <a:pt x="360" y="562"/>
                    <a:pt x="360" y="562"/>
                  </a:cubicBezTo>
                  <a:cubicBezTo>
                    <a:pt x="336" y="536"/>
                    <a:pt x="327" y="504"/>
                    <a:pt x="327" y="469"/>
                  </a:cubicBezTo>
                  <a:cubicBezTo>
                    <a:pt x="327" y="463"/>
                    <a:pt x="317" y="461"/>
                    <a:pt x="316" y="468"/>
                  </a:cubicBezTo>
                  <a:cubicBezTo>
                    <a:pt x="312" y="491"/>
                    <a:pt x="316" y="514"/>
                    <a:pt x="325" y="534"/>
                  </a:cubicBezTo>
                  <a:cubicBezTo>
                    <a:pt x="310" y="520"/>
                    <a:pt x="295" y="505"/>
                    <a:pt x="281" y="489"/>
                  </a:cubicBezTo>
                  <a:cubicBezTo>
                    <a:pt x="281" y="489"/>
                    <a:pt x="281" y="488"/>
                    <a:pt x="280" y="488"/>
                  </a:cubicBezTo>
                  <a:cubicBezTo>
                    <a:pt x="261" y="453"/>
                    <a:pt x="258" y="419"/>
                    <a:pt x="262" y="380"/>
                  </a:cubicBezTo>
                  <a:cubicBezTo>
                    <a:pt x="262" y="375"/>
                    <a:pt x="254" y="374"/>
                    <a:pt x="253" y="379"/>
                  </a:cubicBezTo>
                  <a:cubicBezTo>
                    <a:pt x="244" y="405"/>
                    <a:pt x="245" y="432"/>
                    <a:pt x="253" y="458"/>
                  </a:cubicBezTo>
                  <a:cubicBezTo>
                    <a:pt x="235" y="436"/>
                    <a:pt x="218" y="414"/>
                    <a:pt x="202" y="392"/>
                  </a:cubicBezTo>
                  <a:cubicBezTo>
                    <a:pt x="203" y="390"/>
                    <a:pt x="204" y="389"/>
                    <a:pt x="203" y="386"/>
                  </a:cubicBezTo>
                  <a:cubicBezTo>
                    <a:pt x="191" y="353"/>
                    <a:pt x="193" y="322"/>
                    <a:pt x="201" y="288"/>
                  </a:cubicBezTo>
                  <a:cubicBezTo>
                    <a:pt x="202" y="284"/>
                    <a:pt x="195" y="280"/>
                    <a:pt x="192" y="285"/>
                  </a:cubicBezTo>
                  <a:cubicBezTo>
                    <a:pt x="179" y="309"/>
                    <a:pt x="177" y="337"/>
                    <a:pt x="182" y="363"/>
                  </a:cubicBezTo>
                  <a:cubicBezTo>
                    <a:pt x="168" y="340"/>
                    <a:pt x="154" y="317"/>
                    <a:pt x="141" y="293"/>
                  </a:cubicBezTo>
                  <a:cubicBezTo>
                    <a:pt x="142" y="291"/>
                    <a:pt x="142" y="290"/>
                    <a:pt x="142" y="288"/>
                  </a:cubicBezTo>
                  <a:cubicBezTo>
                    <a:pt x="133" y="267"/>
                    <a:pt x="134" y="248"/>
                    <a:pt x="139" y="226"/>
                  </a:cubicBezTo>
                  <a:cubicBezTo>
                    <a:pt x="141" y="221"/>
                    <a:pt x="133" y="217"/>
                    <a:pt x="130" y="222"/>
                  </a:cubicBezTo>
                  <a:cubicBezTo>
                    <a:pt x="125" y="232"/>
                    <a:pt x="123" y="243"/>
                    <a:pt x="122" y="254"/>
                  </a:cubicBezTo>
                  <a:cubicBezTo>
                    <a:pt x="117" y="243"/>
                    <a:pt x="113" y="232"/>
                    <a:pt x="108" y="220"/>
                  </a:cubicBezTo>
                  <a:cubicBezTo>
                    <a:pt x="107" y="217"/>
                    <a:pt x="106" y="215"/>
                    <a:pt x="105" y="212"/>
                  </a:cubicBezTo>
                  <a:cubicBezTo>
                    <a:pt x="108" y="211"/>
                    <a:pt x="111" y="208"/>
                    <a:pt x="109" y="205"/>
                  </a:cubicBezTo>
                  <a:cubicBezTo>
                    <a:pt x="100" y="188"/>
                    <a:pt x="107" y="175"/>
                    <a:pt x="116" y="161"/>
                  </a:cubicBezTo>
                  <a:cubicBezTo>
                    <a:pt x="119" y="157"/>
                    <a:pt x="114" y="154"/>
                    <a:pt x="110" y="155"/>
                  </a:cubicBezTo>
                  <a:cubicBezTo>
                    <a:pt x="101" y="160"/>
                    <a:pt x="96" y="168"/>
                    <a:pt x="94" y="178"/>
                  </a:cubicBezTo>
                  <a:cubicBezTo>
                    <a:pt x="86" y="151"/>
                    <a:pt x="80" y="123"/>
                    <a:pt x="76" y="94"/>
                  </a:cubicBezTo>
                  <a:cubicBezTo>
                    <a:pt x="75" y="89"/>
                    <a:pt x="72" y="68"/>
                    <a:pt x="69" y="52"/>
                  </a:cubicBezTo>
                  <a:cubicBezTo>
                    <a:pt x="69" y="51"/>
                    <a:pt x="70" y="50"/>
                    <a:pt x="70" y="50"/>
                  </a:cubicBezTo>
                  <a:cubicBezTo>
                    <a:pt x="97" y="184"/>
                    <a:pt x="291" y="242"/>
                    <a:pt x="371" y="334"/>
                  </a:cubicBezTo>
                  <a:cubicBezTo>
                    <a:pt x="435" y="408"/>
                    <a:pt x="433" y="489"/>
                    <a:pt x="467" y="574"/>
                  </a:cubicBezTo>
                  <a:cubicBezTo>
                    <a:pt x="478" y="600"/>
                    <a:pt x="494" y="622"/>
                    <a:pt x="516" y="635"/>
                  </a:cubicBezTo>
                  <a:cubicBezTo>
                    <a:pt x="502" y="632"/>
                    <a:pt x="489" y="629"/>
                    <a:pt x="477" y="625"/>
                  </a:cubicBezTo>
                  <a:close/>
                </a:path>
              </a:pathLst>
            </a:custGeom>
            <a:solidFill>
              <a:schemeClr val="accent4"/>
            </a:solidFill>
            <a:ln>
              <a:noFill/>
            </a:ln>
          </p:spPr>
        </p:sp>
        <p:sp>
          <p:nvSpPr>
            <p:cNvPr id="7" name="文本框 6">
              <a:extLst>
                <a:ext uri="{FF2B5EF4-FFF2-40B4-BE49-F238E27FC236}">
                  <a16:creationId xmlns:a16="http://schemas.microsoft.com/office/drawing/2014/main" id="{BDBADC2D-4F33-4E4D-A504-AB4CD2F3DE5B}"/>
                </a:ext>
              </a:extLst>
            </p:cNvPr>
            <p:cNvSpPr txBox="1"/>
            <p:nvPr/>
          </p:nvSpPr>
          <p:spPr>
            <a:xfrm>
              <a:off x="1855697" y="2147271"/>
              <a:ext cx="2679293" cy="366575"/>
            </a:xfrm>
            <a:prstGeom prst="rect">
              <a:avLst/>
            </a:prstGeom>
            <a:noFill/>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a:ea typeface="微软雅黑"/>
                  <a:cs typeface="+mn-cs"/>
                </a:rPr>
                <a:t>分层整改</a:t>
              </a:r>
            </a:p>
          </p:txBody>
        </p:sp>
      </p:grpSp>
      <p:cxnSp>
        <p:nvCxnSpPr>
          <p:cNvPr id="8" name="直接连接符 7">
            <a:extLst>
              <a:ext uri="{FF2B5EF4-FFF2-40B4-BE49-F238E27FC236}">
                <a16:creationId xmlns:a16="http://schemas.microsoft.com/office/drawing/2014/main" id="{E85330A8-864E-4085-9A1F-39EC9EDB5FBD}"/>
              </a:ext>
            </a:extLst>
          </p:cNvPr>
          <p:cNvCxnSpPr>
            <a:cxnSpLocks/>
          </p:cNvCxnSpPr>
          <p:nvPr/>
        </p:nvCxnSpPr>
        <p:spPr>
          <a:xfrm>
            <a:off x="7633107" y="2350357"/>
            <a:ext cx="489763" cy="0"/>
          </a:xfrm>
          <a:prstGeom prst="line">
            <a:avLst/>
          </a:prstGeom>
          <a:ln w="38100" cap="rnd">
            <a:gradFill>
              <a:gsLst>
                <a:gs pos="0">
                  <a:schemeClr val="accent1"/>
                </a:gs>
                <a:gs pos="100000">
                  <a:schemeClr val="accent1">
                    <a:lumMod val="60000"/>
                    <a:lumOff val="4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560AEEF7-1E1E-4095-848C-B35F8168762E}"/>
              </a:ext>
            </a:extLst>
          </p:cNvPr>
          <p:cNvSpPr txBox="1"/>
          <p:nvPr/>
        </p:nvSpPr>
        <p:spPr>
          <a:xfrm>
            <a:off x="7648347" y="2621060"/>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始终坚持创新驱动、稳健经营的工作要求不动摇。实现有质量发展，创新驱动是要领，风险管理是保障，在盘活经营发展活力和保障</a:t>
            </a:r>
          </a:p>
        </p:txBody>
      </p:sp>
      <p:sp>
        <p:nvSpPr>
          <p:cNvPr id="10" name="文本框 9">
            <a:extLst>
              <a:ext uri="{FF2B5EF4-FFF2-40B4-BE49-F238E27FC236}">
                <a16:creationId xmlns:a16="http://schemas.microsoft.com/office/drawing/2014/main" id="{AA126ECD-0410-4483-837C-6770E36AA367}"/>
              </a:ext>
            </a:extLst>
          </p:cNvPr>
          <p:cNvSpPr txBox="1"/>
          <p:nvPr/>
        </p:nvSpPr>
        <p:spPr>
          <a:xfrm>
            <a:off x="7648347" y="4060717"/>
            <a:ext cx="3650520" cy="1145844"/>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坚持向高标准对标、向违纪违法说不的底线思维不动摇。实现有质量发展，必须对标高标准，管理更精细、发展更规范</a:t>
            </a:r>
          </a:p>
        </p:txBody>
      </p:sp>
    </p:spTree>
    <p:extLst>
      <p:ext uri="{BB962C8B-B14F-4D97-AF65-F5344CB8AC3E}">
        <p14:creationId xmlns:p14="http://schemas.microsoft.com/office/powerpoint/2010/main" val="80583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具体各项情况</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8" name="TextBox 25">
            <a:extLst>
              <a:ext uri="{FF2B5EF4-FFF2-40B4-BE49-F238E27FC236}">
                <a16:creationId xmlns:a16="http://schemas.microsoft.com/office/drawing/2014/main" id="{462821B4-3C99-4BC9-BE9E-C2ECF2B9B7E2}"/>
              </a:ext>
            </a:extLst>
          </p:cNvPr>
          <p:cNvSpPr txBox="1"/>
          <p:nvPr/>
        </p:nvSpPr>
        <p:spPr>
          <a:xfrm>
            <a:off x="814567" y="2252807"/>
            <a:ext cx="1873172" cy="699166"/>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rPr>
              <a:t>25</a:t>
            </a:r>
            <a:r>
              <a:rPr kumimoji="0" lang="en-US" sz="2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rPr>
              <a:t>%</a:t>
            </a:r>
            <a:endParaRPr kumimoji="0" lang="fr-FR" sz="2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endParaRPr>
          </a:p>
        </p:txBody>
      </p:sp>
      <p:graphicFrame>
        <p:nvGraphicFramePr>
          <p:cNvPr id="4" name="图表 3">
            <a:extLst>
              <a:ext uri="{FF2B5EF4-FFF2-40B4-BE49-F238E27FC236}">
                <a16:creationId xmlns:a16="http://schemas.microsoft.com/office/drawing/2014/main" id="{A74D21FE-DDDC-43FC-9460-7E1986D5A5DF}"/>
              </a:ext>
            </a:extLst>
          </p:cNvPr>
          <p:cNvGraphicFramePr/>
          <p:nvPr/>
        </p:nvGraphicFramePr>
        <p:xfrm>
          <a:off x="573724" y="1222005"/>
          <a:ext cx="2200914" cy="2778553"/>
        </p:xfrm>
        <a:graphic>
          <a:graphicData uri="http://schemas.openxmlformats.org/drawingml/2006/chart">
            <c:chart xmlns:c="http://schemas.openxmlformats.org/drawingml/2006/chart" xmlns:r="http://schemas.openxmlformats.org/officeDocument/2006/relationships" r:id="rId3"/>
          </a:graphicData>
        </a:graphic>
      </p:graphicFrame>
      <p:sp>
        <p:nvSpPr>
          <p:cNvPr id="16" name="文本框 15">
            <a:extLst>
              <a:ext uri="{FF2B5EF4-FFF2-40B4-BE49-F238E27FC236}">
                <a16:creationId xmlns:a16="http://schemas.microsoft.com/office/drawing/2014/main" id="{2EEDF32B-A0F0-433C-A7C1-424501005D9D}"/>
              </a:ext>
            </a:extLst>
          </p:cNvPr>
          <p:cNvSpPr txBox="1"/>
          <p:nvPr/>
        </p:nvSpPr>
        <p:spPr>
          <a:xfrm>
            <a:off x="658439" y="4306471"/>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实现有质量发展，必须常抓不懈推进“以案为鉴、以案促改</a:t>
            </a:r>
            <a:r>
              <a:rPr kumimoji="0" lang="en-US" altLang="zh-CN"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a:t>
            </a: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进行提升”</a:t>
            </a:r>
          </a:p>
        </p:txBody>
      </p:sp>
      <p:grpSp>
        <p:nvGrpSpPr>
          <p:cNvPr id="17" name="组合 16">
            <a:extLst>
              <a:ext uri="{FF2B5EF4-FFF2-40B4-BE49-F238E27FC236}">
                <a16:creationId xmlns:a16="http://schemas.microsoft.com/office/drawing/2014/main" id="{179D0C9E-4DB2-483E-BBC7-39B42B0FBE22}"/>
              </a:ext>
            </a:extLst>
          </p:cNvPr>
          <p:cNvGrpSpPr/>
          <p:nvPr/>
        </p:nvGrpSpPr>
        <p:grpSpPr>
          <a:xfrm>
            <a:off x="1271575" y="4005202"/>
            <a:ext cx="805212" cy="0"/>
            <a:chOff x="5771499" y="1643605"/>
            <a:chExt cx="805212" cy="0"/>
          </a:xfrm>
        </p:grpSpPr>
        <p:cxnSp>
          <p:nvCxnSpPr>
            <p:cNvPr id="18" name="直接连接符 17">
              <a:extLst>
                <a:ext uri="{FF2B5EF4-FFF2-40B4-BE49-F238E27FC236}">
                  <a16:creationId xmlns:a16="http://schemas.microsoft.com/office/drawing/2014/main" id="{58A3939E-AEDA-49E9-A87D-128F7E836C3C}"/>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14CFB42B-DB79-44BE-A297-FA8C4CACD33D}"/>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A45B2B1E-1DA3-490C-B3BE-813E256C7DDD}"/>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aphicFrame>
        <p:nvGraphicFramePr>
          <p:cNvPr id="5" name="图表 4">
            <a:extLst>
              <a:ext uri="{FF2B5EF4-FFF2-40B4-BE49-F238E27FC236}">
                <a16:creationId xmlns:a16="http://schemas.microsoft.com/office/drawing/2014/main" id="{ED9BDF6F-B3A9-4A97-9E00-E1C90B8352D4}"/>
              </a:ext>
            </a:extLst>
          </p:cNvPr>
          <p:cNvGraphicFramePr/>
          <p:nvPr/>
        </p:nvGraphicFramePr>
        <p:xfrm>
          <a:off x="3521603" y="1222005"/>
          <a:ext cx="2200914" cy="277855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25">
            <a:extLst>
              <a:ext uri="{FF2B5EF4-FFF2-40B4-BE49-F238E27FC236}">
                <a16:creationId xmlns:a16="http://schemas.microsoft.com/office/drawing/2014/main" id="{69E21D6B-4F97-4FFA-9157-A7F6BBF2459D}"/>
              </a:ext>
            </a:extLst>
          </p:cNvPr>
          <p:cNvSpPr txBox="1"/>
          <p:nvPr/>
        </p:nvSpPr>
        <p:spPr>
          <a:xfrm>
            <a:off x="3685474" y="2252807"/>
            <a:ext cx="1873172" cy="699166"/>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rPr>
              <a:t>50</a:t>
            </a:r>
            <a:r>
              <a:rPr kumimoji="0" lang="en-US" sz="2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rPr>
              <a:t>%</a:t>
            </a:r>
            <a:endParaRPr kumimoji="0" lang="fr-FR" sz="2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endParaRPr>
          </a:p>
        </p:txBody>
      </p:sp>
      <p:sp>
        <p:nvSpPr>
          <p:cNvPr id="21" name="文本框 20">
            <a:extLst>
              <a:ext uri="{FF2B5EF4-FFF2-40B4-BE49-F238E27FC236}">
                <a16:creationId xmlns:a16="http://schemas.microsoft.com/office/drawing/2014/main" id="{EEAACE01-C912-47A8-9DF4-D37991C84785}"/>
              </a:ext>
            </a:extLst>
          </p:cNvPr>
          <p:cNvSpPr txBox="1"/>
          <p:nvPr/>
        </p:nvSpPr>
        <p:spPr>
          <a:xfrm>
            <a:off x="3606318" y="4306471"/>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未来两年是集中化解存量问题资产的关键窗口期，要抓紧实现存量出清</a:t>
            </a:r>
          </a:p>
        </p:txBody>
      </p:sp>
      <p:cxnSp>
        <p:nvCxnSpPr>
          <p:cNvPr id="23" name="直接连接符 22">
            <a:extLst>
              <a:ext uri="{FF2B5EF4-FFF2-40B4-BE49-F238E27FC236}">
                <a16:creationId xmlns:a16="http://schemas.microsoft.com/office/drawing/2014/main" id="{C5A3BE14-5B8F-4134-A5F8-DCB2198E1197}"/>
              </a:ext>
            </a:extLst>
          </p:cNvPr>
          <p:cNvCxnSpPr>
            <a:cxnSpLocks/>
          </p:cNvCxnSpPr>
          <p:nvPr/>
        </p:nvCxnSpPr>
        <p:spPr>
          <a:xfrm>
            <a:off x="4219454" y="4005202"/>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2B9384C6-FF1C-4411-B5FB-51CA91084295}"/>
              </a:ext>
            </a:extLst>
          </p:cNvPr>
          <p:cNvCxnSpPr>
            <a:cxnSpLocks/>
          </p:cNvCxnSpPr>
          <p:nvPr/>
        </p:nvCxnSpPr>
        <p:spPr>
          <a:xfrm>
            <a:off x="4378448" y="4005202"/>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73C9B41C-6F77-4CE5-9EAA-1331E44C4C7D}"/>
              </a:ext>
            </a:extLst>
          </p:cNvPr>
          <p:cNvCxnSpPr>
            <a:cxnSpLocks/>
          </p:cNvCxnSpPr>
          <p:nvPr/>
        </p:nvCxnSpPr>
        <p:spPr>
          <a:xfrm>
            <a:off x="4600910" y="4005202"/>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aphicFrame>
        <p:nvGraphicFramePr>
          <p:cNvPr id="6" name="图表 5">
            <a:extLst>
              <a:ext uri="{FF2B5EF4-FFF2-40B4-BE49-F238E27FC236}">
                <a16:creationId xmlns:a16="http://schemas.microsoft.com/office/drawing/2014/main" id="{80903683-9CF7-45B5-B011-F7E3E64FC6BA}"/>
              </a:ext>
            </a:extLst>
          </p:cNvPr>
          <p:cNvGraphicFramePr/>
          <p:nvPr/>
        </p:nvGraphicFramePr>
        <p:xfrm>
          <a:off x="6469482" y="1222005"/>
          <a:ext cx="2200914" cy="2778553"/>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25">
            <a:extLst>
              <a:ext uri="{FF2B5EF4-FFF2-40B4-BE49-F238E27FC236}">
                <a16:creationId xmlns:a16="http://schemas.microsoft.com/office/drawing/2014/main" id="{3E4B421B-2EE1-413E-9640-EFA2A3BC9F58}"/>
              </a:ext>
            </a:extLst>
          </p:cNvPr>
          <p:cNvSpPr txBox="1"/>
          <p:nvPr/>
        </p:nvSpPr>
        <p:spPr>
          <a:xfrm>
            <a:off x="6633353" y="2252807"/>
            <a:ext cx="1873172" cy="699166"/>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rPr>
              <a:t>75</a:t>
            </a:r>
            <a:r>
              <a:rPr kumimoji="0" lang="en-US" sz="2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rPr>
              <a:t>%</a:t>
            </a:r>
            <a:endParaRPr kumimoji="0" lang="fr-FR" sz="2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endParaRPr>
          </a:p>
        </p:txBody>
      </p:sp>
      <p:sp>
        <p:nvSpPr>
          <p:cNvPr id="26" name="文本框 25">
            <a:extLst>
              <a:ext uri="{FF2B5EF4-FFF2-40B4-BE49-F238E27FC236}">
                <a16:creationId xmlns:a16="http://schemas.microsoft.com/office/drawing/2014/main" id="{104A0794-25E4-4682-9F76-D52461DD6EA8}"/>
              </a:ext>
            </a:extLst>
          </p:cNvPr>
          <p:cNvSpPr txBox="1"/>
          <p:nvPr/>
        </p:nvSpPr>
        <p:spPr>
          <a:xfrm>
            <a:off x="6554197" y="4306471"/>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双向流动、激励约束机制和淘汰退出机制有待完善，干部年龄偏大与专业化</a:t>
            </a:r>
          </a:p>
        </p:txBody>
      </p:sp>
      <p:cxnSp>
        <p:nvCxnSpPr>
          <p:cNvPr id="28" name="直接连接符 27">
            <a:extLst>
              <a:ext uri="{FF2B5EF4-FFF2-40B4-BE49-F238E27FC236}">
                <a16:creationId xmlns:a16="http://schemas.microsoft.com/office/drawing/2014/main" id="{6F7A96C3-2134-4872-8894-6EAE656DF2D9}"/>
              </a:ext>
            </a:extLst>
          </p:cNvPr>
          <p:cNvCxnSpPr>
            <a:cxnSpLocks/>
          </p:cNvCxnSpPr>
          <p:nvPr/>
        </p:nvCxnSpPr>
        <p:spPr>
          <a:xfrm>
            <a:off x="7167333" y="4005202"/>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89F12BC3-5E59-4540-998A-14F28A18FE9C}"/>
              </a:ext>
            </a:extLst>
          </p:cNvPr>
          <p:cNvCxnSpPr>
            <a:cxnSpLocks/>
          </p:cNvCxnSpPr>
          <p:nvPr/>
        </p:nvCxnSpPr>
        <p:spPr>
          <a:xfrm>
            <a:off x="7326327" y="4005202"/>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59F9923A-7727-4684-BBCF-D846072B58F8}"/>
              </a:ext>
            </a:extLst>
          </p:cNvPr>
          <p:cNvCxnSpPr>
            <a:cxnSpLocks/>
          </p:cNvCxnSpPr>
          <p:nvPr/>
        </p:nvCxnSpPr>
        <p:spPr>
          <a:xfrm>
            <a:off x="7548789" y="4005202"/>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aphicFrame>
        <p:nvGraphicFramePr>
          <p:cNvPr id="7" name="图表 6">
            <a:extLst>
              <a:ext uri="{FF2B5EF4-FFF2-40B4-BE49-F238E27FC236}">
                <a16:creationId xmlns:a16="http://schemas.microsoft.com/office/drawing/2014/main" id="{E526F11A-9714-40C7-90B4-5D70B079A76C}"/>
              </a:ext>
            </a:extLst>
          </p:cNvPr>
          <p:cNvGraphicFramePr/>
          <p:nvPr/>
        </p:nvGraphicFramePr>
        <p:xfrm>
          <a:off x="9417361" y="1222005"/>
          <a:ext cx="2200914" cy="2778553"/>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25">
            <a:extLst>
              <a:ext uri="{FF2B5EF4-FFF2-40B4-BE49-F238E27FC236}">
                <a16:creationId xmlns:a16="http://schemas.microsoft.com/office/drawing/2014/main" id="{DBD01C4B-DB42-48BE-A9E8-2DD89BA7B66E}"/>
              </a:ext>
            </a:extLst>
          </p:cNvPr>
          <p:cNvSpPr txBox="1"/>
          <p:nvPr/>
        </p:nvSpPr>
        <p:spPr>
          <a:xfrm>
            <a:off x="9581232" y="2252807"/>
            <a:ext cx="1873172" cy="699166"/>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rPr>
              <a:t>90</a:t>
            </a:r>
            <a:r>
              <a:rPr kumimoji="0" lang="en-US" sz="2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rPr>
              <a:t>%</a:t>
            </a:r>
            <a:endParaRPr kumimoji="0" lang="fr-FR" sz="20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Segoe UI Semibold" panose="020B0702040204020203" pitchFamily="34" charset="0"/>
            </a:endParaRPr>
          </a:p>
        </p:txBody>
      </p:sp>
      <p:sp>
        <p:nvSpPr>
          <p:cNvPr id="31" name="文本框 30">
            <a:extLst>
              <a:ext uri="{FF2B5EF4-FFF2-40B4-BE49-F238E27FC236}">
                <a16:creationId xmlns:a16="http://schemas.microsoft.com/office/drawing/2014/main" id="{9CD3A0CB-F9CE-494B-A568-0331CC7E477B}"/>
              </a:ext>
            </a:extLst>
          </p:cNvPr>
          <p:cNvSpPr txBox="1"/>
          <p:nvPr/>
        </p:nvSpPr>
        <p:spPr>
          <a:xfrm>
            <a:off x="9502076" y="4306471"/>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科技赋能提升压力较大。自主开发能力较弱，科技与业务结合不够</a:t>
            </a:r>
          </a:p>
        </p:txBody>
      </p:sp>
      <p:cxnSp>
        <p:nvCxnSpPr>
          <p:cNvPr id="33" name="直接连接符 32">
            <a:extLst>
              <a:ext uri="{FF2B5EF4-FFF2-40B4-BE49-F238E27FC236}">
                <a16:creationId xmlns:a16="http://schemas.microsoft.com/office/drawing/2014/main" id="{F859778B-22DD-4CE5-AAD2-F25742D084C4}"/>
              </a:ext>
            </a:extLst>
          </p:cNvPr>
          <p:cNvCxnSpPr>
            <a:cxnSpLocks/>
          </p:cNvCxnSpPr>
          <p:nvPr/>
        </p:nvCxnSpPr>
        <p:spPr>
          <a:xfrm>
            <a:off x="10115212" y="4005202"/>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010E037D-042A-42B1-978B-454192B0845A}"/>
              </a:ext>
            </a:extLst>
          </p:cNvPr>
          <p:cNvCxnSpPr>
            <a:cxnSpLocks/>
          </p:cNvCxnSpPr>
          <p:nvPr/>
        </p:nvCxnSpPr>
        <p:spPr>
          <a:xfrm>
            <a:off x="10274206" y="4005202"/>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7222A9DF-1CE1-4C25-8A3C-A86C0756E30D}"/>
              </a:ext>
            </a:extLst>
          </p:cNvPr>
          <p:cNvCxnSpPr>
            <a:cxnSpLocks/>
          </p:cNvCxnSpPr>
          <p:nvPr/>
        </p:nvCxnSpPr>
        <p:spPr>
          <a:xfrm>
            <a:off x="10496668" y="4005202"/>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966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发展计划</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graphicFrame>
        <p:nvGraphicFramePr>
          <p:cNvPr id="5" name="图表 4">
            <a:extLst>
              <a:ext uri="{FF2B5EF4-FFF2-40B4-BE49-F238E27FC236}">
                <a16:creationId xmlns:a16="http://schemas.microsoft.com/office/drawing/2014/main" id="{B338D8D6-F350-4FB5-BFB0-F9FF798B715E}"/>
              </a:ext>
            </a:extLst>
          </p:cNvPr>
          <p:cNvGraphicFramePr/>
          <p:nvPr/>
        </p:nvGraphicFramePr>
        <p:xfrm>
          <a:off x="-1612900" y="891108"/>
          <a:ext cx="15316200" cy="356235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组合 5">
            <a:extLst>
              <a:ext uri="{FF2B5EF4-FFF2-40B4-BE49-F238E27FC236}">
                <a16:creationId xmlns:a16="http://schemas.microsoft.com/office/drawing/2014/main" id="{516D7747-1F1A-4766-A506-A3273CB74CC1}"/>
              </a:ext>
            </a:extLst>
          </p:cNvPr>
          <p:cNvGrpSpPr/>
          <p:nvPr/>
        </p:nvGrpSpPr>
        <p:grpSpPr>
          <a:xfrm>
            <a:off x="1449862" y="2132639"/>
            <a:ext cx="463385" cy="463385"/>
            <a:chOff x="2460789" y="1734448"/>
            <a:chExt cx="463385" cy="463385"/>
          </a:xfrm>
        </p:grpSpPr>
        <p:sp>
          <p:nvSpPr>
            <p:cNvPr id="20" name="椭圆 19">
              <a:extLst>
                <a:ext uri="{FF2B5EF4-FFF2-40B4-BE49-F238E27FC236}">
                  <a16:creationId xmlns:a16="http://schemas.microsoft.com/office/drawing/2014/main" id="{17F1EA79-E7A7-4778-9027-8F25783A9537}"/>
                </a:ext>
              </a:extLst>
            </p:cNvPr>
            <p:cNvSpPr/>
            <p:nvPr/>
          </p:nvSpPr>
          <p:spPr>
            <a:xfrm>
              <a:off x="2460789" y="1734448"/>
              <a:ext cx="463385" cy="463385"/>
            </a:xfrm>
            <a:prstGeom prst="ellipse">
              <a:avLst/>
            </a:prstGeom>
            <a:noFill/>
            <a:ln w="6350">
              <a:solidFill>
                <a:schemeClr val="tx1">
                  <a:lumMod val="95000"/>
                  <a:lumOff val="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21" name="椭圆 20">
              <a:extLst>
                <a:ext uri="{FF2B5EF4-FFF2-40B4-BE49-F238E27FC236}">
                  <a16:creationId xmlns:a16="http://schemas.microsoft.com/office/drawing/2014/main" id="{FE984997-1B03-4BFF-A182-4AAAEAE75C21}"/>
                </a:ext>
              </a:extLst>
            </p:cNvPr>
            <p:cNvSpPr/>
            <p:nvPr/>
          </p:nvSpPr>
          <p:spPr>
            <a:xfrm>
              <a:off x="2542703" y="1816362"/>
              <a:ext cx="304321" cy="30432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grpSp>
      <p:grpSp>
        <p:nvGrpSpPr>
          <p:cNvPr id="7" name="组合 6">
            <a:extLst>
              <a:ext uri="{FF2B5EF4-FFF2-40B4-BE49-F238E27FC236}">
                <a16:creationId xmlns:a16="http://schemas.microsoft.com/office/drawing/2014/main" id="{81F30FC1-7029-4F45-B6A5-4086681A174A}"/>
              </a:ext>
            </a:extLst>
          </p:cNvPr>
          <p:cNvGrpSpPr/>
          <p:nvPr/>
        </p:nvGrpSpPr>
        <p:grpSpPr>
          <a:xfrm>
            <a:off x="6959516" y="1159817"/>
            <a:ext cx="463385" cy="463385"/>
            <a:chOff x="2453645" y="1736829"/>
            <a:chExt cx="463385" cy="463385"/>
          </a:xfrm>
        </p:grpSpPr>
        <p:sp>
          <p:nvSpPr>
            <p:cNvPr id="18" name="椭圆 17">
              <a:extLst>
                <a:ext uri="{FF2B5EF4-FFF2-40B4-BE49-F238E27FC236}">
                  <a16:creationId xmlns:a16="http://schemas.microsoft.com/office/drawing/2014/main" id="{5796E55D-C792-4168-B0C8-B9F496735B64}"/>
                </a:ext>
              </a:extLst>
            </p:cNvPr>
            <p:cNvSpPr/>
            <p:nvPr/>
          </p:nvSpPr>
          <p:spPr>
            <a:xfrm>
              <a:off x="2453645" y="1736829"/>
              <a:ext cx="463385" cy="463385"/>
            </a:xfrm>
            <a:prstGeom prst="ellipse">
              <a:avLst/>
            </a:prstGeom>
            <a:noFill/>
            <a:ln w="6350">
              <a:solidFill>
                <a:schemeClr val="tx1">
                  <a:lumMod val="95000"/>
                  <a:lumOff val="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19" name="椭圆 18">
              <a:extLst>
                <a:ext uri="{FF2B5EF4-FFF2-40B4-BE49-F238E27FC236}">
                  <a16:creationId xmlns:a16="http://schemas.microsoft.com/office/drawing/2014/main" id="{642186B0-EEBC-479F-9F9C-90C91C575EDD}"/>
                </a:ext>
              </a:extLst>
            </p:cNvPr>
            <p:cNvSpPr/>
            <p:nvPr/>
          </p:nvSpPr>
          <p:spPr>
            <a:xfrm>
              <a:off x="2542703" y="1816362"/>
              <a:ext cx="304321" cy="30432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grpSp>
      <p:grpSp>
        <p:nvGrpSpPr>
          <p:cNvPr id="8" name="组合 7">
            <a:extLst>
              <a:ext uri="{FF2B5EF4-FFF2-40B4-BE49-F238E27FC236}">
                <a16:creationId xmlns:a16="http://schemas.microsoft.com/office/drawing/2014/main" id="{94EC10FC-CE90-4A50-86D5-C53B143DBD2F}"/>
              </a:ext>
            </a:extLst>
          </p:cNvPr>
          <p:cNvGrpSpPr/>
          <p:nvPr/>
        </p:nvGrpSpPr>
        <p:grpSpPr>
          <a:xfrm>
            <a:off x="9983237" y="2241023"/>
            <a:ext cx="463385" cy="463385"/>
            <a:chOff x="2448656" y="1736829"/>
            <a:chExt cx="463385" cy="463385"/>
          </a:xfrm>
        </p:grpSpPr>
        <p:sp>
          <p:nvSpPr>
            <p:cNvPr id="16" name="椭圆 15">
              <a:extLst>
                <a:ext uri="{FF2B5EF4-FFF2-40B4-BE49-F238E27FC236}">
                  <a16:creationId xmlns:a16="http://schemas.microsoft.com/office/drawing/2014/main" id="{7F9D9857-6504-4077-B4F1-534D5EAEEF08}"/>
                </a:ext>
              </a:extLst>
            </p:cNvPr>
            <p:cNvSpPr/>
            <p:nvPr/>
          </p:nvSpPr>
          <p:spPr>
            <a:xfrm>
              <a:off x="2448656" y="1736829"/>
              <a:ext cx="463385" cy="463385"/>
            </a:xfrm>
            <a:prstGeom prst="ellipse">
              <a:avLst/>
            </a:prstGeom>
            <a:noFill/>
            <a:ln w="6350">
              <a:solidFill>
                <a:schemeClr val="tx1">
                  <a:lumMod val="95000"/>
                  <a:lumOff val="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17" name="椭圆 16">
              <a:extLst>
                <a:ext uri="{FF2B5EF4-FFF2-40B4-BE49-F238E27FC236}">
                  <a16:creationId xmlns:a16="http://schemas.microsoft.com/office/drawing/2014/main" id="{7B3BBB3D-1299-45D6-9A3B-1E4467D9EA94}"/>
                </a:ext>
              </a:extLst>
            </p:cNvPr>
            <p:cNvSpPr/>
            <p:nvPr/>
          </p:nvSpPr>
          <p:spPr>
            <a:xfrm>
              <a:off x="2542703" y="1816362"/>
              <a:ext cx="304321" cy="30432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grpSp>
      <p:grpSp>
        <p:nvGrpSpPr>
          <p:cNvPr id="9" name="组合 8">
            <a:extLst>
              <a:ext uri="{FF2B5EF4-FFF2-40B4-BE49-F238E27FC236}">
                <a16:creationId xmlns:a16="http://schemas.microsoft.com/office/drawing/2014/main" id="{2BFE4E7C-C6A2-4032-8787-E983A8437162}"/>
              </a:ext>
            </a:extLst>
          </p:cNvPr>
          <p:cNvGrpSpPr/>
          <p:nvPr/>
        </p:nvGrpSpPr>
        <p:grpSpPr>
          <a:xfrm>
            <a:off x="4119046" y="2472378"/>
            <a:ext cx="463385" cy="463385"/>
            <a:chOff x="2460789" y="1736829"/>
            <a:chExt cx="463385" cy="463385"/>
          </a:xfrm>
        </p:grpSpPr>
        <p:sp>
          <p:nvSpPr>
            <p:cNvPr id="14" name="椭圆 13">
              <a:extLst>
                <a:ext uri="{FF2B5EF4-FFF2-40B4-BE49-F238E27FC236}">
                  <a16:creationId xmlns:a16="http://schemas.microsoft.com/office/drawing/2014/main" id="{880847C6-6AB3-4811-A1AB-F95FEDBA88FB}"/>
                </a:ext>
              </a:extLst>
            </p:cNvPr>
            <p:cNvSpPr/>
            <p:nvPr/>
          </p:nvSpPr>
          <p:spPr>
            <a:xfrm>
              <a:off x="2460789" y="1736829"/>
              <a:ext cx="463385" cy="463385"/>
            </a:xfrm>
            <a:prstGeom prst="ellipse">
              <a:avLst/>
            </a:prstGeom>
            <a:noFill/>
            <a:ln w="6350">
              <a:solidFill>
                <a:schemeClr val="tx1">
                  <a:lumMod val="95000"/>
                  <a:lumOff val="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15" name="椭圆 14">
              <a:extLst>
                <a:ext uri="{FF2B5EF4-FFF2-40B4-BE49-F238E27FC236}">
                  <a16:creationId xmlns:a16="http://schemas.microsoft.com/office/drawing/2014/main" id="{56ACF436-02FA-46D9-B453-1FA719964F20}"/>
                </a:ext>
              </a:extLst>
            </p:cNvPr>
            <p:cNvSpPr/>
            <p:nvPr/>
          </p:nvSpPr>
          <p:spPr>
            <a:xfrm>
              <a:off x="2542703" y="1816362"/>
              <a:ext cx="304321" cy="304321"/>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grpSp>
      <p:cxnSp>
        <p:nvCxnSpPr>
          <p:cNvPr id="10" name="直接连接符 9">
            <a:extLst>
              <a:ext uri="{FF2B5EF4-FFF2-40B4-BE49-F238E27FC236}">
                <a16:creationId xmlns:a16="http://schemas.microsoft.com/office/drawing/2014/main" id="{E304B95F-BD2B-4619-9864-48AD6E0C99C1}"/>
              </a:ext>
            </a:extLst>
          </p:cNvPr>
          <p:cNvCxnSpPr>
            <a:cxnSpLocks/>
          </p:cNvCxnSpPr>
          <p:nvPr/>
        </p:nvCxnSpPr>
        <p:spPr>
          <a:xfrm>
            <a:off x="1681554" y="2643448"/>
            <a:ext cx="0" cy="1253865"/>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60F212EF-9875-494F-BD56-FD29EC06484B}"/>
              </a:ext>
            </a:extLst>
          </p:cNvPr>
          <p:cNvCxnSpPr>
            <a:cxnSpLocks/>
          </p:cNvCxnSpPr>
          <p:nvPr/>
        </p:nvCxnSpPr>
        <p:spPr>
          <a:xfrm>
            <a:off x="4350327" y="2929198"/>
            <a:ext cx="0" cy="982402"/>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9F0842D1-14E0-4962-8583-7177426346D8}"/>
              </a:ext>
            </a:extLst>
          </p:cNvPr>
          <p:cNvCxnSpPr>
            <a:cxnSpLocks/>
          </p:cNvCxnSpPr>
          <p:nvPr/>
        </p:nvCxnSpPr>
        <p:spPr>
          <a:xfrm>
            <a:off x="7203742" y="1673403"/>
            <a:ext cx="0" cy="2238197"/>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D38CB9A7-C8A1-4228-AFE6-019886517EE0}"/>
              </a:ext>
            </a:extLst>
          </p:cNvPr>
          <p:cNvCxnSpPr>
            <a:cxnSpLocks/>
          </p:cNvCxnSpPr>
          <p:nvPr/>
        </p:nvCxnSpPr>
        <p:spPr>
          <a:xfrm>
            <a:off x="10222846" y="2704408"/>
            <a:ext cx="0" cy="1207192"/>
          </a:xfrm>
          <a:prstGeom prst="line">
            <a:avLst/>
          </a:prstGeom>
          <a:ln w="9525">
            <a:gradFill>
              <a:gsLst>
                <a:gs pos="0">
                  <a:schemeClr val="accent1">
                    <a:alpha val="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文本框 23" descr="段落标题1">
            <a:extLst>
              <a:ext uri="{FF2B5EF4-FFF2-40B4-BE49-F238E27FC236}">
                <a16:creationId xmlns:a16="http://schemas.microsoft.com/office/drawing/2014/main" id="{04C66490-B9B7-4098-B987-A4C51158E9C1}"/>
              </a:ext>
            </a:extLst>
          </p:cNvPr>
          <p:cNvSpPr txBox="1"/>
          <p:nvPr/>
        </p:nvSpPr>
        <p:spPr>
          <a:xfrm>
            <a:off x="1056581" y="4042963"/>
            <a:ext cx="1249947" cy="369332"/>
          </a:xfrm>
          <a:prstGeom prst="rect">
            <a:avLst/>
          </a:prstGeom>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整体形势</a:t>
            </a:r>
          </a:p>
        </p:txBody>
      </p:sp>
      <p:sp>
        <p:nvSpPr>
          <p:cNvPr id="27" name="文本框 26" descr="段落标题2">
            <a:extLst>
              <a:ext uri="{FF2B5EF4-FFF2-40B4-BE49-F238E27FC236}">
                <a16:creationId xmlns:a16="http://schemas.microsoft.com/office/drawing/2014/main" id="{D8025660-3A76-4F2D-A779-D9D98ED47185}"/>
              </a:ext>
            </a:extLst>
          </p:cNvPr>
          <p:cNvSpPr txBox="1"/>
          <p:nvPr/>
        </p:nvSpPr>
        <p:spPr>
          <a:xfrm>
            <a:off x="3734812" y="4042963"/>
            <a:ext cx="1232303" cy="369332"/>
          </a:xfrm>
          <a:prstGeom prst="rect">
            <a:avLst/>
          </a:prstGeom>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总体要求</a:t>
            </a:r>
          </a:p>
        </p:txBody>
      </p:sp>
      <p:sp>
        <p:nvSpPr>
          <p:cNvPr id="30" name="文本框 29" descr="段落标题3">
            <a:extLst>
              <a:ext uri="{FF2B5EF4-FFF2-40B4-BE49-F238E27FC236}">
                <a16:creationId xmlns:a16="http://schemas.microsoft.com/office/drawing/2014/main" id="{C178774C-0822-4EB8-8FB2-49542B045046}"/>
              </a:ext>
            </a:extLst>
          </p:cNvPr>
          <p:cNvSpPr txBox="1"/>
          <p:nvPr/>
        </p:nvSpPr>
        <p:spPr>
          <a:xfrm>
            <a:off x="6588422" y="4042963"/>
            <a:ext cx="1276938" cy="369332"/>
          </a:xfrm>
          <a:prstGeom prst="rect">
            <a:avLst/>
          </a:prstGeom>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经营目标</a:t>
            </a:r>
          </a:p>
        </p:txBody>
      </p:sp>
      <p:sp>
        <p:nvSpPr>
          <p:cNvPr id="33" name="文本框 32" descr="段落标题4">
            <a:extLst>
              <a:ext uri="{FF2B5EF4-FFF2-40B4-BE49-F238E27FC236}">
                <a16:creationId xmlns:a16="http://schemas.microsoft.com/office/drawing/2014/main" id="{C5A0B6F9-48E6-46F6-8500-3259F3C01CB9}"/>
              </a:ext>
            </a:extLst>
          </p:cNvPr>
          <p:cNvSpPr txBox="1"/>
          <p:nvPr/>
        </p:nvSpPr>
        <p:spPr>
          <a:xfrm>
            <a:off x="9571613" y="4042963"/>
            <a:ext cx="1314587" cy="369332"/>
          </a:xfrm>
          <a:prstGeom prst="rect">
            <a:avLst/>
          </a:prstGeom>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依法合规</a:t>
            </a:r>
          </a:p>
        </p:txBody>
      </p:sp>
      <p:grpSp>
        <p:nvGrpSpPr>
          <p:cNvPr id="59" name="组合 58">
            <a:extLst>
              <a:ext uri="{FF2B5EF4-FFF2-40B4-BE49-F238E27FC236}">
                <a16:creationId xmlns:a16="http://schemas.microsoft.com/office/drawing/2014/main" id="{8C4D253B-45AB-4437-9389-3568CEDB51C2}"/>
              </a:ext>
            </a:extLst>
          </p:cNvPr>
          <p:cNvGrpSpPr/>
          <p:nvPr/>
        </p:nvGrpSpPr>
        <p:grpSpPr>
          <a:xfrm>
            <a:off x="665812" y="4703244"/>
            <a:ext cx="2031484" cy="1523360"/>
            <a:chOff x="665812" y="4703244"/>
            <a:chExt cx="2031484" cy="1523360"/>
          </a:xfrm>
        </p:grpSpPr>
        <p:sp>
          <p:nvSpPr>
            <p:cNvPr id="38" name="文本框 37">
              <a:extLst>
                <a:ext uri="{FF2B5EF4-FFF2-40B4-BE49-F238E27FC236}">
                  <a16:creationId xmlns:a16="http://schemas.microsoft.com/office/drawing/2014/main" id="{00407E32-89F1-4F0C-AA2E-DF0ADBD3943A}"/>
                </a:ext>
              </a:extLst>
            </p:cNvPr>
            <p:cNvSpPr txBox="1"/>
            <p:nvPr/>
          </p:nvSpPr>
          <p:spPr>
            <a:xfrm>
              <a:off x="665812" y="5004513"/>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未来两年是集中化解存量问题资产的关键窗口期，要抓紧实现存量出清</a:t>
              </a:r>
            </a:p>
          </p:txBody>
        </p:sp>
        <p:grpSp>
          <p:nvGrpSpPr>
            <p:cNvPr id="39" name="组合 38">
              <a:extLst>
                <a:ext uri="{FF2B5EF4-FFF2-40B4-BE49-F238E27FC236}">
                  <a16:creationId xmlns:a16="http://schemas.microsoft.com/office/drawing/2014/main" id="{C1C29A04-AED8-4D2C-BE2E-9EE52F359C57}"/>
                </a:ext>
              </a:extLst>
            </p:cNvPr>
            <p:cNvGrpSpPr/>
            <p:nvPr/>
          </p:nvGrpSpPr>
          <p:grpSpPr>
            <a:xfrm>
              <a:off x="1278948" y="4703244"/>
              <a:ext cx="805212" cy="0"/>
              <a:chOff x="5771499" y="1643605"/>
              <a:chExt cx="805212" cy="0"/>
            </a:xfrm>
          </p:grpSpPr>
          <p:cxnSp>
            <p:nvCxnSpPr>
              <p:cNvPr id="40" name="直接连接符 39">
                <a:extLst>
                  <a:ext uri="{FF2B5EF4-FFF2-40B4-BE49-F238E27FC236}">
                    <a16:creationId xmlns:a16="http://schemas.microsoft.com/office/drawing/2014/main" id="{611D431F-44B2-49F2-A245-3AF714ECB77A}"/>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D60A8BBF-49B7-4202-ACA1-033F5EDBDEE1}"/>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181DF62F-3747-4C8D-8B88-837DBD00B741}"/>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grpSp>
        <p:nvGrpSpPr>
          <p:cNvPr id="58" name="组合 57">
            <a:extLst>
              <a:ext uri="{FF2B5EF4-FFF2-40B4-BE49-F238E27FC236}">
                <a16:creationId xmlns:a16="http://schemas.microsoft.com/office/drawing/2014/main" id="{366B087D-E9AB-4EE6-A5F0-6841EB2AC4ED}"/>
              </a:ext>
            </a:extLst>
          </p:cNvPr>
          <p:cNvGrpSpPr/>
          <p:nvPr/>
        </p:nvGrpSpPr>
        <p:grpSpPr>
          <a:xfrm>
            <a:off x="3334585" y="4703244"/>
            <a:ext cx="2031484" cy="1523360"/>
            <a:chOff x="3334585" y="4703244"/>
            <a:chExt cx="2031484" cy="1523360"/>
          </a:xfrm>
        </p:grpSpPr>
        <p:sp>
          <p:nvSpPr>
            <p:cNvPr id="43" name="文本框 42">
              <a:extLst>
                <a:ext uri="{FF2B5EF4-FFF2-40B4-BE49-F238E27FC236}">
                  <a16:creationId xmlns:a16="http://schemas.microsoft.com/office/drawing/2014/main" id="{17B7CB9E-3B7D-4439-893B-79599F59A7BC}"/>
                </a:ext>
              </a:extLst>
            </p:cNvPr>
            <p:cNvSpPr txBox="1"/>
            <p:nvPr/>
          </p:nvSpPr>
          <p:spPr>
            <a:xfrm>
              <a:off x="3334585" y="5004513"/>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坚持向高标准对标向违纪违法说不的底线思维不动摇。实现有质量发展，</a:t>
              </a:r>
            </a:p>
          </p:txBody>
        </p:sp>
        <p:cxnSp>
          <p:nvCxnSpPr>
            <p:cNvPr id="44" name="直接连接符 43">
              <a:extLst>
                <a:ext uri="{FF2B5EF4-FFF2-40B4-BE49-F238E27FC236}">
                  <a16:creationId xmlns:a16="http://schemas.microsoft.com/office/drawing/2014/main" id="{36F7786B-52FB-4CC0-8D6C-1F68BB601633}"/>
                </a:ext>
              </a:extLst>
            </p:cNvPr>
            <p:cNvCxnSpPr>
              <a:cxnSpLocks/>
            </p:cNvCxnSpPr>
            <p:nvPr/>
          </p:nvCxnSpPr>
          <p:spPr>
            <a:xfrm>
              <a:off x="3947721" y="4703244"/>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838C3B25-C353-4CCC-BA98-C79D4D62639E}"/>
                </a:ext>
              </a:extLst>
            </p:cNvPr>
            <p:cNvCxnSpPr>
              <a:cxnSpLocks/>
            </p:cNvCxnSpPr>
            <p:nvPr/>
          </p:nvCxnSpPr>
          <p:spPr>
            <a:xfrm>
              <a:off x="4106715" y="4703244"/>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4AB22F72-C721-4296-A11E-4F9E8E768485}"/>
                </a:ext>
              </a:extLst>
            </p:cNvPr>
            <p:cNvCxnSpPr>
              <a:cxnSpLocks/>
            </p:cNvCxnSpPr>
            <p:nvPr/>
          </p:nvCxnSpPr>
          <p:spPr>
            <a:xfrm>
              <a:off x="4329177" y="4703244"/>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57" name="组合 56">
            <a:extLst>
              <a:ext uri="{FF2B5EF4-FFF2-40B4-BE49-F238E27FC236}">
                <a16:creationId xmlns:a16="http://schemas.microsoft.com/office/drawing/2014/main" id="{0A490F2F-252E-46E6-AE95-BF99DE24067E}"/>
              </a:ext>
            </a:extLst>
          </p:cNvPr>
          <p:cNvGrpSpPr/>
          <p:nvPr/>
        </p:nvGrpSpPr>
        <p:grpSpPr>
          <a:xfrm>
            <a:off x="6241681" y="4703244"/>
            <a:ext cx="2031484" cy="1523360"/>
            <a:chOff x="6241681" y="4703244"/>
            <a:chExt cx="2031484" cy="1523360"/>
          </a:xfrm>
        </p:grpSpPr>
        <p:sp>
          <p:nvSpPr>
            <p:cNvPr id="47" name="文本框 46">
              <a:extLst>
                <a:ext uri="{FF2B5EF4-FFF2-40B4-BE49-F238E27FC236}">
                  <a16:creationId xmlns:a16="http://schemas.microsoft.com/office/drawing/2014/main" id="{DDCCBAB0-EFDF-4664-A8E3-2C3A56A39AD3}"/>
                </a:ext>
              </a:extLst>
            </p:cNvPr>
            <p:cNvSpPr txBox="1"/>
            <p:nvPr/>
          </p:nvSpPr>
          <p:spPr>
            <a:xfrm>
              <a:off x="6241681" y="5004513"/>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双向流动、激励约束机制和淘汰退出机制有待完善，干部年龄偏大与专业化</a:t>
              </a:r>
            </a:p>
          </p:txBody>
        </p:sp>
        <p:cxnSp>
          <p:nvCxnSpPr>
            <p:cNvPr id="48" name="直接连接符 47">
              <a:extLst>
                <a:ext uri="{FF2B5EF4-FFF2-40B4-BE49-F238E27FC236}">
                  <a16:creationId xmlns:a16="http://schemas.microsoft.com/office/drawing/2014/main" id="{B0B45A3E-230F-4393-82C9-F153CEF7040A}"/>
                </a:ext>
              </a:extLst>
            </p:cNvPr>
            <p:cNvCxnSpPr>
              <a:cxnSpLocks/>
            </p:cNvCxnSpPr>
            <p:nvPr/>
          </p:nvCxnSpPr>
          <p:spPr>
            <a:xfrm>
              <a:off x="6854817" y="4703244"/>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C47452DF-0A64-458E-8A28-63B6031B730B}"/>
                </a:ext>
              </a:extLst>
            </p:cNvPr>
            <p:cNvCxnSpPr>
              <a:cxnSpLocks/>
            </p:cNvCxnSpPr>
            <p:nvPr/>
          </p:nvCxnSpPr>
          <p:spPr>
            <a:xfrm>
              <a:off x="7013811" y="4703244"/>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B1E3DA09-B45D-4977-B73C-C96EC1CF34D6}"/>
                </a:ext>
              </a:extLst>
            </p:cNvPr>
            <p:cNvCxnSpPr>
              <a:cxnSpLocks/>
            </p:cNvCxnSpPr>
            <p:nvPr/>
          </p:nvCxnSpPr>
          <p:spPr>
            <a:xfrm>
              <a:off x="7236273" y="4703244"/>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56" name="组合 55">
            <a:extLst>
              <a:ext uri="{FF2B5EF4-FFF2-40B4-BE49-F238E27FC236}">
                <a16:creationId xmlns:a16="http://schemas.microsoft.com/office/drawing/2014/main" id="{C1939A5A-7742-40E3-912C-4B3FBF56121A}"/>
              </a:ext>
            </a:extLst>
          </p:cNvPr>
          <p:cNvGrpSpPr/>
          <p:nvPr/>
        </p:nvGrpSpPr>
        <p:grpSpPr>
          <a:xfrm>
            <a:off x="9207104" y="4703244"/>
            <a:ext cx="2031484" cy="1523360"/>
            <a:chOff x="9207104" y="4703244"/>
            <a:chExt cx="2031484" cy="1523360"/>
          </a:xfrm>
        </p:grpSpPr>
        <p:sp>
          <p:nvSpPr>
            <p:cNvPr id="51" name="文本框 50">
              <a:extLst>
                <a:ext uri="{FF2B5EF4-FFF2-40B4-BE49-F238E27FC236}">
                  <a16:creationId xmlns:a16="http://schemas.microsoft.com/office/drawing/2014/main" id="{2DB5E2E2-0F98-41EC-A7C7-1BD1B6F81632}"/>
                </a:ext>
              </a:extLst>
            </p:cNvPr>
            <p:cNvSpPr txBox="1"/>
            <p:nvPr/>
          </p:nvSpPr>
          <p:spPr>
            <a:xfrm>
              <a:off x="9207104" y="5004513"/>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black">
                      <a:lumMod val="75000"/>
                      <a:lumOff val="25000"/>
                    </a:prstClr>
                  </a:solidFill>
                  <a:effectLst/>
                  <a:uLnTx/>
                  <a:uFillTx/>
                  <a:latin typeface="微软雅黑 Light"/>
                  <a:ea typeface="微软雅黑 Light"/>
                  <a:cs typeface="+mn-cs"/>
                </a:rPr>
                <a:t>积极支持存量授信客户实现低耗高效产品转换；围绕核心同业战略</a:t>
              </a:r>
            </a:p>
          </p:txBody>
        </p:sp>
        <p:cxnSp>
          <p:nvCxnSpPr>
            <p:cNvPr id="52" name="直接连接符 51">
              <a:extLst>
                <a:ext uri="{FF2B5EF4-FFF2-40B4-BE49-F238E27FC236}">
                  <a16:creationId xmlns:a16="http://schemas.microsoft.com/office/drawing/2014/main" id="{09C77C3F-B257-4C81-87E8-721061B6BF76}"/>
                </a:ext>
              </a:extLst>
            </p:cNvPr>
            <p:cNvCxnSpPr>
              <a:cxnSpLocks/>
            </p:cNvCxnSpPr>
            <p:nvPr/>
          </p:nvCxnSpPr>
          <p:spPr>
            <a:xfrm>
              <a:off x="9820240" y="4703244"/>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00CA708A-BEDF-4DF0-955C-A5B55A0AF01A}"/>
                </a:ext>
              </a:extLst>
            </p:cNvPr>
            <p:cNvCxnSpPr>
              <a:cxnSpLocks/>
            </p:cNvCxnSpPr>
            <p:nvPr/>
          </p:nvCxnSpPr>
          <p:spPr>
            <a:xfrm>
              <a:off x="9979234" y="4703244"/>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85AC5D3F-85E7-4418-84EA-B2E2FE6501D3}"/>
                </a:ext>
              </a:extLst>
            </p:cNvPr>
            <p:cNvCxnSpPr>
              <a:cxnSpLocks/>
            </p:cNvCxnSpPr>
            <p:nvPr/>
          </p:nvCxnSpPr>
          <p:spPr>
            <a:xfrm>
              <a:off x="10201696" y="4703244"/>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2460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lstStyle/>
          <a:p>
            <a:r>
              <a:rPr lang="zh-CN" altLang="en-US" dirty="0">
                <a:sym typeface="+mn-lt"/>
              </a:rPr>
              <a:t>基本情况</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3" name="矩形: 圆角 42">
            <a:extLst>
              <a:ext uri="{FF2B5EF4-FFF2-40B4-BE49-F238E27FC236}">
                <a16:creationId xmlns:a16="http://schemas.microsoft.com/office/drawing/2014/main" id="{858485BA-4E3F-4413-A4FD-142B6DCF8266}"/>
              </a:ext>
            </a:extLst>
          </p:cNvPr>
          <p:cNvSpPr/>
          <p:nvPr/>
        </p:nvSpPr>
        <p:spPr>
          <a:xfrm>
            <a:off x="609600" y="3960993"/>
            <a:ext cx="2608162" cy="1713053"/>
          </a:xfrm>
          <a:prstGeom prst="roundRect">
            <a:avLst>
              <a:gd name="adj" fmla="val 8559"/>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矩形: 圆角 44">
            <a:extLst>
              <a:ext uri="{FF2B5EF4-FFF2-40B4-BE49-F238E27FC236}">
                <a16:creationId xmlns:a16="http://schemas.microsoft.com/office/drawing/2014/main" id="{D04D570E-D972-48DE-94E1-039ED6203C3C}"/>
              </a:ext>
            </a:extLst>
          </p:cNvPr>
          <p:cNvSpPr/>
          <p:nvPr/>
        </p:nvSpPr>
        <p:spPr>
          <a:xfrm>
            <a:off x="1595489" y="4158767"/>
            <a:ext cx="1413588" cy="446126"/>
          </a:xfrm>
          <a:prstGeom prst="roundRect">
            <a:avLst>
              <a:gd name="adj" fmla="val 31774"/>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b="1" dirty="0">
                <a:solidFill>
                  <a:schemeClr val="bg1"/>
                </a:solidFill>
                <a:latin typeface="+mj-ea"/>
                <a:ea typeface="+mj-ea"/>
                <a:cs typeface="+mn-ea"/>
                <a:sym typeface="+mn-lt"/>
              </a:rPr>
              <a:t>第四点</a:t>
            </a:r>
          </a:p>
        </p:txBody>
      </p:sp>
      <p:sp>
        <p:nvSpPr>
          <p:cNvPr id="46" name="文本框 45">
            <a:extLst>
              <a:ext uri="{FF2B5EF4-FFF2-40B4-BE49-F238E27FC236}">
                <a16:creationId xmlns:a16="http://schemas.microsoft.com/office/drawing/2014/main" id="{A2794EF4-20A6-44D4-8014-A181C2C06AC7}"/>
              </a:ext>
            </a:extLst>
          </p:cNvPr>
          <p:cNvSpPr txBox="1"/>
          <p:nvPr/>
        </p:nvSpPr>
        <p:spPr>
          <a:xfrm>
            <a:off x="897939" y="4775483"/>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t>办公资料方面针对不足的改进，实验数据</a:t>
            </a:r>
          </a:p>
        </p:txBody>
      </p:sp>
      <p:sp>
        <p:nvSpPr>
          <p:cNvPr id="57" name="矩形: 圆角 56">
            <a:extLst>
              <a:ext uri="{FF2B5EF4-FFF2-40B4-BE49-F238E27FC236}">
                <a16:creationId xmlns:a16="http://schemas.microsoft.com/office/drawing/2014/main" id="{A39E9A53-867C-414F-B2D4-3F8DFB3F52DD}"/>
              </a:ext>
            </a:extLst>
          </p:cNvPr>
          <p:cNvSpPr/>
          <p:nvPr/>
        </p:nvSpPr>
        <p:spPr>
          <a:xfrm>
            <a:off x="8974238" y="3960993"/>
            <a:ext cx="2608162" cy="1713053"/>
          </a:xfrm>
          <a:prstGeom prst="roundRect">
            <a:avLst>
              <a:gd name="adj" fmla="val 8559"/>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58">
            <a:extLst>
              <a:ext uri="{FF2B5EF4-FFF2-40B4-BE49-F238E27FC236}">
                <a16:creationId xmlns:a16="http://schemas.microsoft.com/office/drawing/2014/main" id="{F0C7999B-83DF-467C-B92E-2303F60FE99B}"/>
              </a:ext>
            </a:extLst>
          </p:cNvPr>
          <p:cNvSpPr/>
          <p:nvPr/>
        </p:nvSpPr>
        <p:spPr>
          <a:xfrm>
            <a:off x="9960127" y="4158767"/>
            <a:ext cx="1413588" cy="446126"/>
          </a:xfrm>
          <a:prstGeom prst="roundRect">
            <a:avLst>
              <a:gd name="adj" fmla="val 31774"/>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b="1" dirty="0">
                <a:solidFill>
                  <a:schemeClr val="bg1"/>
                </a:solidFill>
                <a:latin typeface="+mj-ea"/>
                <a:ea typeface="+mj-ea"/>
                <a:cs typeface="+mn-ea"/>
                <a:sym typeface="+mn-lt"/>
              </a:rPr>
              <a:t>第六点</a:t>
            </a:r>
          </a:p>
        </p:txBody>
      </p:sp>
      <p:sp>
        <p:nvSpPr>
          <p:cNvPr id="60" name="文本框 59">
            <a:extLst>
              <a:ext uri="{FF2B5EF4-FFF2-40B4-BE49-F238E27FC236}">
                <a16:creationId xmlns:a16="http://schemas.microsoft.com/office/drawing/2014/main" id="{F21342B0-43DA-481B-9016-B34D8D5BA07A}"/>
              </a:ext>
            </a:extLst>
          </p:cNvPr>
          <p:cNvSpPr txBox="1"/>
          <p:nvPr/>
        </p:nvSpPr>
        <p:spPr>
          <a:xfrm>
            <a:off x="9262577" y="4775483"/>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cs typeface="+mn-ea"/>
                <a:sym typeface="+mn-lt"/>
              </a:rPr>
              <a:t>深刻剖析存在的原因，确保活动取得成效</a:t>
            </a:r>
          </a:p>
        </p:txBody>
      </p:sp>
      <p:grpSp>
        <p:nvGrpSpPr>
          <p:cNvPr id="11" name="组合 10">
            <a:extLst>
              <a:ext uri="{FF2B5EF4-FFF2-40B4-BE49-F238E27FC236}">
                <a16:creationId xmlns:a16="http://schemas.microsoft.com/office/drawing/2014/main" id="{795DCAA0-B64E-4891-8075-47058D591B9D}"/>
              </a:ext>
            </a:extLst>
          </p:cNvPr>
          <p:cNvGrpSpPr/>
          <p:nvPr/>
        </p:nvGrpSpPr>
        <p:grpSpPr>
          <a:xfrm>
            <a:off x="9283125" y="4181107"/>
            <a:ext cx="406336" cy="355376"/>
            <a:chOff x="8458066" y="6401292"/>
            <a:chExt cx="406336" cy="355376"/>
          </a:xfrm>
          <a:solidFill>
            <a:schemeClr val="tx1">
              <a:lumMod val="75000"/>
              <a:lumOff val="25000"/>
            </a:schemeClr>
          </a:solidFill>
        </p:grpSpPr>
        <p:sp>
          <p:nvSpPr>
            <p:cNvPr id="12" name="Freeform 9">
              <a:extLst>
                <a:ext uri="{FF2B5EF4-FFF2-40B4-BE49-F238E27FC236}">
                  <a16:creationId xmlns:a16="http://schemas.microsoft.com/office/drawing/2014/main" id="{F460DF14-A6E3-424C-904A-F2D00B2C17F0}"/>
                </a:ext>
              </a:extLst>
            </p:cNvPr>
            <p:cNvSpPr/>
            <p:nvPr/>
          </p:nvSpPr>
          <p:spPr>
            <a:xfrm>
              <a:off x="8582783" y="6589037"/>
              <a:ext cx="158243" cy="63030"/>
            </a:xfrm>
            <a:custGeom>
              <a:avLst/>
              <a:gdLst/>
              <a:ahLst/>
              <a:cxnLst>
                <a:cxn ang="0">
                  <a:pos x="wd2" y="hd2"/>
                </a:cxn>
                <a:cxn ang="5400000">
                  <a:pos x="wd2" y="hd2"/>
                </a:cxn>
                <a:cxn ang="10800000">
                  <a:pos x="wd2" y="hd2"/>
                </a:cxn>
                <a:cxn ang="16200000">
                  <a:pos x="wd2" y="hd2"/>
                </a:cxn>
              </a:cxnLst>
              <a:rect l="0" t="0" r="r" b="b"/>
              <a:pathLst>
                <a:path w="21600" h="21600" extrusionOk="0">
                  <a:moveTo>
                    <a:pt x="4320" y="21600"/>
                  </a:moveTo>
                  <a:cubicBezTo>
                    <a:pt x="17280" y="21600"/>
                    <a:pt x="17280" y="21600"/>
                    <a:pt x="17280" y="21600"/>
                  </a:cubicBezTo>
                  <a:cubicBezTo>
                    <a:pt x="19440" y="21600"/>
                    <a:pt x="21600" y="16200"/>
                    <a:pt x="21600" y="10800"/>
                  </a:cubicBezTo>
                  <a:cubicBezTo>
                    <a:pt x="21600" y="5400"/>
                    <a:pt x="19440" y="0"/>
                    <a:pt x="17280" y="0"/>
                  </a:cubicBezTo>
                  <a:cubicBezTo>
                    <a:pt x="4320" y="0"/>
                    <a:pt x="4320" y="0"/>
                    <a:pt x="4320" y="0"/>
                  </a:cubicBezTo>
                  <a:cubicBezTo>
                    <a:pt x="2160" y="0"/>
                    <a:pt x="0" y="5400"/>
                    <a:pt x="0" y="10800"/>
                  </a:cubicBezTo>
                  <a:cubicBezTo>
                    <a:pt x="0" y="16200"/>
                    <a:pt x="2160" y="21600"/>
                    <a:pt x="4320" y="21600"/>
                  </a:cubicBezTo>
                  <a:close/>
                  <a:moveTo>
                    <a:pt x="4320" y="5400"/>
                  </a:moveTo>
                  <a:cubicBezTo>
                    <a:pt x="17280" y="5400"/>
                    <a:pt x="17280" y="5400"/>
                    <a:pt x="17280" y="5400"/>
                  </a:cubicBezTo>
                  <a:cubicBezTo>
                    <a:pt x="18576" y="5400"/>
                    <a:pt x="19440" y="7560"/>
                    <a:pt x="19440" y="10800"/>
                  </a:cubicBezTo>
                  <a:cubicBezTo>
                    <a:pt x="19440" y="14040"/>
                    <a:pt x="18576" y="16200"/>
                    <a:pt x="17280" y="16200"/>
                  </a:cubicBezTo>
                  <a:cubicBezTo>
                    <a:pt x="4320" y="16200"/>
                    <a:pt x="4320" y="16200"/>
                    <a:pt x="4320" y="16200"/>
                  </a:cubicBezTo>
                  <a:cubicBezTo>
                    <a:pt x="3024" y="16200"/>
                    <a:pt x="2160" y="14040"/>
                    <a:pt x="2160" y="10800"/>
                  </a:cubicBezTo>
                  <a:cubicBezTo>
                    <a:pt x="2160" y="7560"/>
                    <a:pt x="3024" y="5400"/>
                    <a:pt x="4320" y="54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13" name="Freeform 10">
              <a:extLst>
                <a:ext uri="{FF2B5EF4-FFF2-40B4-BE49-F238E27FC236}">
                  <a16:creationId xmlns:a16="http://schemas.microsoft.com/office/drawing/2014/main" id="{B4438194-5607-4CD7-B962-AD73839CCD12}"/>
                </a:ext>
              </a:extLst>
            </p:cNvPr>
            <p:cNvSpPr/>
            <p:nvPr/>
          </p:nvSpPr>
          <p:spPr>
            <a:xfrm>
              <a:off x="8458066" y="6401292"/>
              <a:ext cx="406336" cy="355376"/>
            </a:xfrm>
            <a:custGeom>
              <a:avLst/>
              <a:gdLst/>
              <a:ahLst/>
              <a:cxnLst>
                <a:cxn ang="0">
                  <a:pos x="wd2" y="hd2"/>
                </a:cxn>
                <a:cxn ang="5400000">
                  <a:pos x="wd2" y="hd2"/>
                </a:cxn>
                <a:cxn ang="10800000">
                  <a:pos x="wd2" y="hd2"/>
                </a:cxn>
                <a:cxn ang="16200000">
                  <a:pos x="wd2" y="hd2"/>
                </a:cxn>
              </a:cxnLst>
              <a:rect l="0" t="0" r="r" b="b"/>
              <a:pathLst>
                <a:path w="21600" h="21600" extrusionOk="0">
                  <a:moveTo>
                    <a:pt x="21600" y="8293"/>
                  </a:moveTo>
                  <a:cubicBezTo>
                    <a:pt x="21600" y="8293"/>
                    <a:pt x="21600" y="8293"/>
                    <a:pt x="21600" y="8293"/>
                  </a:cubicBezTo>
                  <a:cubicBezTo>
                    <a:pt x="18562" y="193"/>
                    <a:pt x="18562" y="193"/>
                    <a:pt x="18562" y="193"/>
                  </a:cubicBezTo>
                  <a:cubicBezTo>
                    <a:pt x="18562" y="0"/>
                    <a:pt x="18394" y="0"/>
                    <a:pt x="18225" y="0"/>
                  </a:cubicBezTo>
                  <a:cubicBezTo>
                    <a:pt x="3375" y="0"/>
                    <a:pt x="3375" y="0"/>
                    <a:pt x="3375" y="0"/>
                  </a:cubicBezTo>
                  <a:cubicBezTo>
                    <a:pt x="3206" y="0"/>
                    <a:pt x="3038" y="0"/>
                    <a:pt x="3038" y="193"/>
                  </a:cubicBezTo>
                  <a:cubicBezTo>
                    <a:pt x="0" y="8293"/>
                    <a:pt x="0" y="8293"/>
                    <a:pt x="0" y="8293"/>
                  </a:cubicBezTo>
                  <a:cubicBezTo>
                    <a:pt x="0" y="8293"/>
                    <a:pt x="0" y="8293"/>
                    <a:pt x="0" y="8293"/>
                  </a:cubicBezTo>
                  <a:cubicBezTo>
                    <a:pt x="0" y="8293"/>
                    <a:pt x="0" y="8486"/>
                    <a:pt x="0" y="8486"/>
                  </a:cubicBezTo>
                  <a:cubicBezTo>
                    <a:pt x="0" y="21214"/>
                    <a:pt x="0" y="21214"/>
                    <a:pt x="0" y="21214"/>
                  </a:cubicBezTo>
                  <a:cubicBezTo>
                    <a:pt x="0" y="21407"/>
                    <a:pt x="169" y="21600"/>
                    <a:pt x="338" y="21600"/>
                  </a:cubicBezTo>
                  <a:cubicBezTo>
                    <a:pt x="21262" y="21600"/>
                    <a:pt x="21262" y="21600"/>
                    <a:pt x="21262" y="21600"/>
                  </a:cubicBezTo>
                  <a:cubicBezTo>
                    <a:pt x="21431" y="21600"/>
                    <a:pt x="21600" y="21407"/>
                    <a:pt x="21600" y="21214"/>
                  </a:cubicBezTo>
                  <a:cubicBezTo>
                    <a:pt x="21600" y="8486"/>
                    <a:pt x="21600" y="8486"/>
                    <a:pt x="21600" y="8486"/>
                  </a:cubicBezTo>
                  <a:cubicBezTo>
                    <a:pt x="21600" y="8486"/>
                    <a:pt x="21600" y="8293"/>
                    <a:pt x="21600" y="8293"/>
                  </a:cubicBezTo>
                  <a:close/>
                  <a:moveTo>
                    <a:pt x="20756" y="20829"/>
                  </a:moveTo>
                  <a:cubicBezTo>
                    <a:pt x="844" y="20829"/>
                    <a:pt x="844" y="20829"/>
                    <a:pt x="844" y="20829"/>
                  </a:cubicBezTo>
                  <a:cubicBezTo>
                    <a:pt x="844" y="9450"/>
                    <a:pt x="844" y="9450"/>
                    <a:pt x="844" y="9450"/>
                  </a:cubicBezTo>
                  <a:cubicBezTo>
                    <a:pt x="20756" y="9450"/>
                    <a:pt x="20756" y="9450"/>
                    <a:pt x="20756" y="9450"/>
                  </a:cubicBezTo>
                  <a:lnTo>
                    <a:pt x="20756" y="20829"/>
                  </a:lnTo>
                  <a:close/>
                  <a:moveTo>
                    <a:pt x="675" y="8679"/>
                  </a:moveTo>
                  <a:cubicBezTo>
                    <a:pt x="3544" y="771"/>
                    <a:pt x="3544" y="771"/>
                    <a:pt x="3544" y="771"/>
                  </a:cubicBezTo>
                  <a:cubicBezTo>
                    <a:pt x="18056" y="771"/>
                    <a:pt x="18056" y="771"/>
                    <a:pt x="18056" y="771"/>
                  </a:cubicBezTo>
                  <a:cubicBezTo>
                    <a:pt x="20925" y="8679"/>
                    <a:pt x="20925" y="8679"/>
                    <a:pt x="20925" y="8679"/>
                  </a:cubicBezTo>
                  <a:lnTo>
                    <a:pt x="675" y="8679"/>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14" name="组合 13">
            <a:extLst>
              <a:ext uri="{FF2B5EF4-FFF2-40B4-BE49-F238E27FC236}">
                <a16:creationId xmlns:a16="http://schemas.microsoft.com/office/drawing/2014/main" id="{47B546FD-337D-42B1-B1E1-FD260FAB6703}"/>
              </a:ext>
            </a:extLst>
          </p:cNvPr>
          <p:cNvGrpSpPr/>
          <p:nvPr/>
        </p:nvGrpSpPr>
        <p:grpSpPr>
          <a:xfrm>
            <a:off x="881136" y="4161300"/>
            <a:ext cx="406336" cy="380856"/>
            <a:chOff x="2774741" y="6389223"/>
            <a:chExt cx="406336" cy="380856"/>
          </a:xfrm>
          <a:solidFill>
            <a:schemeClr val="tx1">
              <a:lumMod val="75000"/>
              <a:lumOff val="25000"/>
            </a:schemeClr>
          </a:solidFill>
        </p:grpSpPr>
        <p:sp>
          <p:nvSpPr>
            <p:cNvPr id="15" name="Freeform 34">
              <a:extLst>
                <a:ext uri="{FF2B5EF4-FFF2-40B4-BE49-F238E27FC236}">
                  <a16:creationId xmlns:a16="http://schemas.microsoft.com/office/drawing/2014/main" id="{71D0B02A-748C-424F-9804-CA6DD5B5B600}"/>
                </a:ext>
              </a:extLst>
            </p:cNvPr>
            <p:cNvSpPr/>
            <p:nvPr/>
          </p:nvSpPr>
          <p:spPr>
            <a:xfrm>
              <a:off x="2774741" y="6389223"/>
              <a:ext cx="406336" cy="3808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569" y="0"/>
                    <a:pt x="0" y="1260"/>
                    <a:pt x="0" y="3780"/>
                  </a:cubicBezTo>
                  <a:cubicBezTo>
                    <a:pt x="0" y="17820"/>
                    <a:pt x="0" y="17820"/>
                    <a:pt x="0" y="17820"/>
                  </a:cubicBezTo>
                  <a:cubicBezTo>
                    <a:pt x="0" y="20340"/>
                    <a:pt x="5569" y="21600"/>
                    <a:pt x="10800" y="21600"/>
                  </a:cubicBezTo>
                  <a:cubicBezTo>
                    <a:pt x="13162" y="21600"/>
                    <a:pt x="15525" y="21420"/>
                    <a:pt x="17381" y="20880"/>
                  </a:cubicBezTo>
                  <a:cubicBezTo>
                    <a:pt x="19912" y="20340"/>
                    <a:pt x="21600" y="18000"/>
                    <a:pt x="21600" y="15300"/>
                  </a:cubicBezTo>
                  <a:cubicBezTo>
                    <a:pt x="21600" y="3780"/>
                    <a:pt x="21600" y="3780"/>
                    <a:pt x="21600" y="3780"/>
                  </a:cubicBezTo>
                  <a:cubicBezTo>
                    <a:pt x="21600" y="1260"/>
                    <a:pt x="16031" y="0"/>
                    <a:pt x="10800" y="0"/>
                  </a:cubicBezTo>
                  <a:close/>
                  <a:moveTo>
                    <a:pt x="844" y="9900"/>
                  </a:moveTo>
                  <a:cubicBezTo>
                    <a:pt x="1181" y="10260"/>
                    <a:pt x="1181" y="10260"/>
                    <a:pt x="1181" y="10260"/>
                  </a:cubicBezTo>
                  <a:cubicBezTo>
                    <a:pt x="2869" y="11520"/>
                    <a:pt x="6581" y="12240"/>
                    <a:pt x="10800" y="12240"/>
                  </a:cubicBezTo>
                  <a:cubicBezTo>
                    <a:pt x="11644" y="12240"/>
                    <a:pt x="11644" y="12240"/>
                    <a:pt x="11644" y="12240"/>
                  </a:cubicBezTo>
                  <a:cubicBezTo>
                    <a:pt x="11475" y="12600"/>
                    <a:pt x="11475" y="12600"/>
                    <a:pt x="11475" y="12600"/>
                  </a:cubicBezTo>
                  <a:cubicBezTo>
                    <a:pt x="10969" y="13500"/>
                    <a:pt x="10800" y="14400"/>
                    <a:pt x="10800" y="15300"/>
                  </a:cubicBezTo>
                  <a:cubicBezTo>
                    <a:pt x="10800" y="15480"/>
                    <a:pt x="10800" y="15660"/>
                    <a:pt x="10800" y="15840"/>
                  </a:cubicBezTo>
                  <a:cubicBezTo>
                    <a:pt x="10800" y="16200"/>
                    <a:pt x="10800" y="16200"/>
                    <a:pt x="10800" y="16200"/>
                  </a:cubicBezTo>
                  <a:cubicBezTo>
                    <a:pt x="10631" y="16200"/>
                    <a:pt x="10631" y="16200"/>
                    <a:pt x="10631" y="16200"/>
                  </a:cubicBezTo>
                  <a:cubicBezTo>
                    <a:pt x="7931" y="16200"/>
                    <a:pt x="5400" y="15840"/>
                    <a:pt x="3544" y="15120"/>
                  </a:cubicBezTo>
                  <a:cubicBezTo>
                    <a:pt x="1856" y="14580"/>
                    <a:pt x="844" y="13860"/>
                    <a:pt x="844" y="13140"/>
                  </a:cubicBezTo>
                  <a:lnTo>
                    <a:pt x="844" y="9900"/>
                  </a:lnTo>
                  <a:close/>
                  <a:moveTo>
                    <a:pt x="13331" y="20700"/>
                  </a:moveTo>
                  <a:cubicBezTo>
                    <a:pt x="12487" y="20700"/>
                    <a:pt x="11644" y="20880"/>
                    <a:pt x="10800" y="20880"/>
                  </a:cubicBezTo>
                  <a:cubicBezTo>
                    <a:pt x="8100" y="20880"/>
                    <a:pt x="5400" y="20520"/>
                    <a:pt x="3544" y="19800"/>
                  </a:cubicBezTo>
                  <a:cubicBezTo>
                    <a:pt x="1856" y="19260"/>
                    <a:pt x="844" y="18540"/>
                    <a:pt x="844" y="17820"/>
                  </a:cubicBezTo>
                  <a:cubicBezTo>
                    <a:pt x="844" y="14580"/>
                    <a:pt x="844" y="14580"/>
                    <a:pt x="844" y="14580"/>
                  </a:cubicBezTo>
                  <a:cubicBezTo>
                    <a:pt x="1181" y="14940"/>
                    <a:pt x="1181" y="14940"/>
                    <a:pt x="1181" y="14940"/>
                  </a:cubicBezTo>
                  <a:cubicBezTo>
                    <a:pt x="2869" y="16200"/>
                    <a:pt x="6581" y="16920"/>
                    <a:pt x="10800" y="16920"/>
                  </a:cubicBezTo>
                  <a:cubicBezTo>
                    <a:pt x="10969" y="16920"/>
                    <a:pt x="10969" y="16920"/>
                    <a:pt x="10969" y="16920"/>
                  </a:cubicBezTo>
                  <a:cubicBezTo>
                    <a:pt x="11137" y="17100"/>
                    <a:pt x="11137" y="17100"/>
                    <a:pt x="11137" y="17100"/>
                  </a:cubicBezTo>
                  <a:cubicBezTo>
                    <a:pt x="11475" y="18360"/>
                    <a:pt x="12319" y="19440"/>
                    <a:pt x="13500" y="20160"/>
                  </a:cubicBezTo>
                  <a:cubicBezTo>
                    <a:pt x="14175" y="20700"/>
                    <a:pt x="14175" y="20700"/>
                    <a:pt x="14175" y="20700"/>
                  </a:cubicBezTo>
                  <a:lnTo>
                    <a:pt x="13331" y="20700"/>
                  </a:lnTo>
                  <a:close/>
                  <a:moveTo>
                    <a:pt x="19406" y="18720"/>
                  </a:moveTo>
                  <a:cubicBezTo>
                    <a:pt x="18562" y="19620"/>
                    <a:pt x="17381" y="20160"/>
                    <a:pt x="16200" y="20160"/>
                  </a:cubicBezTo>
                  <a:cubicBezTo>
                    <a:pt x="15019" y="20160"/>
                    <a:pt x="13837" y="19620"/>
                    <a:pt x="12994" y="18720"/>
                  </a:cubicBezTo>
                  <a:cubicBezTo>
                    <a:pt x="12150" y="17820"/>
                    <a:pt x="11644" y="16560"/>
                    <a:pt x="11644" y="15300"/>
                  </a:cubicBezTo>
                  <a:cubicBezTo>
                    <a:pt x="11644" y="13860"/>
                    <a:pt x="12150" y="12780"/>
                    <a:pt x="12994" y="11700"/>
                  </a:cubicBezTo>
                  <a:cubicBezTo>
                    <a:pt x="13837" y="10800"/>
                    <a:pt x="15019" y="10260"/>
                    <a:pt x="16200" y="10260"/>
                  </a:cubicBezTo>
                  <a:cubicBezTo>
                    <a:pt x="17381" y="10260"/>
                    <a:pt x="18562" y="10800"/>
                    <a:pt x="19406" y="11700"/>
                  </a:cubicBezTo>
                  <a:cubicBezTo>
                    <a:pt x="20419" y="12780"/>
                    <a:pt x="20756" y="13860"/>
                    <a:pt x="20756" y="15300"/>
                  </a:cubicBezTo>
                  <a:cubicBezTo>
                    <a:pt x="20756" y="16560"/>
                    <a:pt x="20419" y="17820"/>
                    <a:pt x="19406" y="18720"/>
                  </a:cubicBezTo>
                  <a:close/>
                  <a:moveTo>
                    <a:pt x="20756" y="12240"/>
                  </a:moveTo>
                  <a:cubicBezTo>
                    <a:pt x="20419" y="11700"/>
                    <a:pt x="20419" y="11700"/>
                    <a:pt x="20419" y="11700"/>
                  </a:cubicBezTo>
                  <a:cubicBezTo>
                    <a:pt x="19406" y="10260"/>
                    <a:pt x="17887" y="9540"/>
                    <a:pt x="16200" y="9540"/>
                  </a:cubicBezTo>
                  <a:cubicBezTo>
                    <a:pt x="14681" y="9540"/>
                    <a:pt x="13331" y="10260"/>
                    <a:pt x="12319" y="11340"/>
                  </a:cubicBezTo>
                  <a:cubicBezTo>
                    <a:pt x="12150" y="11520"/>
                    <a:pt x="12150" y="11520"/>
                    <a:pt x="12150" y="11520"/>
                  </a:cubicBezTo>
                  <a:cubicBezTo>
                    <a:pt x="12150" y="11520"/>
                    <a:pt x="12150" y="11520"/>
                    <a:pt x="12150" y="11520"/>
                  </a:cubicBezTo>
                  <a:cubicBezTo>
                    <a:pt x="11644" y="11520"/>
                    <a:pt x="11306" y="11520"/>
                    <a:pt x="10800" y="11520"/>
                  </a:cubicBezTo>
                  <a:cubicBezTo>
                    <a:pt x="8100" y="11520"/>
                    <a:pt x="5400" y="11160"/>
                    <a:pt x="3544" y="10440"/>
                  </a:cubicBezTo>
                  <a:cubicBezTo>
                    <a:pt x="1856" y="9900"/>
                    <a:pt x="844" y="9180"/>
                    <a:pt x="844" y="8460"/>
                  </a:cubicBezTo>
                  <a:cubicBezTo>
                    <a:pt x="844" y="5220"/>
                    <a:pt x="844" y="5220"/>
                    <a:pt x="844" y="5220"/>
                  </a:cubicBezTo>
                  <a:cubicBezTo>
                    <a:pt x="1181" y="5580"/>
                    <a:pt x="1181" y="5580"/>
                    <a:pt x="1181" y="5580"/>
                  </a:cubicBezTo>
                  <a:cubicBezTo>
                    <a:pt x="2869" y="6840"/>
                    <a:pt x="6581" y="7560"/>
                    <a:pt x="10800" y="7560"/>
                  </a:cubicBezTo>
                  <a:cubicBezTo>
                    <a:pt x="15019" y="7560"/>
                    <a:pt x="18731" y="6840"/>
                    <a:pt x="20419" y="5580"/>
                  </a:cubicBezTo>
                  <a:cubicBezTo>
                    <a:pt x="20756" y="5220"/>
                    <a:pt x="20756" y="5220"/>
                    <a:pt x="20756" y="5220"/>
                  </a:cubicBezTo>
                  <a:lnTo>
                    <a:pt x="20756" y="12240"/>
                  </a:lnTo>
                  <a:close/>
                  <a:moveTo>
                    <a:pt x="20250" y="4860"/>
                  </a:moveTo>
                  <a:cubicBezTo>
                    <a:pt x="19744" y="5220"/>
                    <a:pt x="18900" y="5580"/>
                    <a:pt x="18056" y="5760"/>
                  </a:cubicBezTo>
                  <a:cubicBezTo>
                    <a:pt x="16200" y="6480"/>
                    <a:pt x="13500" y="6840"/>
                    <a:pt x="10800" y="6840"/>
                  </a:cubicBezTo>
                  <a:cubicBezTo>
                    <a:pt x="8100" y="6840"/>
                    <a:pt x="5400" y="6480"/>
                    <a:pt x="3544" y="5760"/>
                  </a:cubicBezTo>
                  <a:cubicBezTo>
                    <a:pt x="1856" y="5220"/>
                    <a:pt x="844" y="4500"/>
                    <a:pt x="844" y="3780"/>
                  </a:cubicBezTo>
                  <a:cubicBezTo>
                    <a:pt x="844" y="3420"/>
                    <a:pt x="1013" y="3060"/>
                    <a:pt x="1350" y="2880"/>
                  </a:cubicBezTo>
                  <a:cubicBezTo>
                    <a:pt x="1856" y="2340"/>
                    <a:pt x="2700" y="2160"/>
                    <a:pt x="3544" y="1800"/>
                  </a:cubicBezTo>
                  <a:cubicBezTo>
                    <a:pt x="5400" y="1080"/>
                    <a:pt x="8100" y="720"/>
                    <a:pt x="10800" y="720"/>
                  </a:cubicBezTo>
                  <a:cubicBezTo>
                    <a:pt x="13500" y="720"/>
                    <a:pt x="16200" y="1080"/>
                    <a:pt x="18056" y="1800"/>
                  </a:cubicBezTo>
                  <a:cubicBezTo>
                    <a:pt x="19744" y="2340"/>
                    <a:pt x="20756" y="3060"/>
                    <a:pt x="20756" y="3780"/>
                  </a:cubicBezTo>
                  <a:cubicBezTo>
                    <a:pt x="20756" y="4140"/>
                    <a:pt x="20587" y="4500"/>
                    <a:pt x="20250" y="486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16" name="Freeform 35">
              <a:extLst>
                <a:ext uri="{FF2B5EF4-FFF2-40B4-BE49-F238E27FC236}">
                  <a16:creationId xmlns:a16="http://schemas.microsoft.com/office/drawing/2014/main" id="{3009D978-D286-4FCF-8659-6BC75C23EA18}"/>
                </a:ext>
              </a:extLst>
            </p:cNvPr>
            <p:cNvSpPr/>
            <p:nvPr/>
          </p:nvSpPr>
          <p:spPr>
            <a:xfrm>
              <a:off x="3038926" y="6649385"/>
              <a:ext cx="85827" cy="16093"/>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cubicBezTo>
                    <a:pt x="1600" y="0"/>
                    <a:pt x="1600" y="0"/>
                    <a:pt x="1600" y="0"/>
                  </a:cubicBezTo>
                  <a:cubicBezTo>
                    <a:pt x="800" y="0"/>
                    <a:pt x="0" y="8640"/>
                    <a:pt x="0" y="12960"/>
                  </a:cubicBezTo>
                  <a:cubicBezTo>
                    <a:pt x="0" y="17280"/>
                    <a:pt x="800" y="21600"/>
                    <a:pt x="1600" y="21600"/>
                  </a:cubicBezTo>
                  <a:cubicBezTo>
                    <a:pt x="19200" y="21600"/>
                    <a:pt x="19200" y="21600"/>
                    <a:pt x="19200" y="21600"/>
                  </a:cubicBezTo>
                  <a:cubicBezTo>
                    <a:pt x="20800" y="21600"/>
                    <a:pt x="21600" y="17280"/>
                    <a:pt x="21600" y="12960"/>
                  </a:cubicBezTo>
                  <a:cubicBezTo>
                    <a:pt x="21600" y="8640"/>
                    <a:pt x="20800" y="0"/>
                    <a:pt x="1920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sp>
        <p:nvSpPr>
          <p:cNvPr id="4" name="矩形: 圆角 3">
            <a:extLst>
              <a:ext uri="{FF2B5EF4-FFF2-40B4-BE49-F238E27FC236}">
                <a16:creationId xmlns:a16="http://schemas.microsoft.com/office/drawing/2014/main" id="{75529DDE-11CE-4FA6-A46C-50BE9017A95B}"/>
              </a:ext>
            </a:extLst>
          </p:cNvPr>
          <p:cNvSpPr/>
          <p:nvPr/>
        </p:nvSpPr>
        <p:spPr>
          <a:xfrm>
            <a:off x="609600" y="1507160"/>
            <a:ext cx="2608162" cy="1713053"/>
          </a:xfrm>
          <a:prstGeom prst="roundRect">
            <a:avLst>
              <a:gd name="adj" fmla="val 8559"/>
            </a:avLst>
          </a:pr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grpSp>
        <p:nvGrpSpPr>
          <p:cNvPr id="17" name="组合 16">
            <a:extLst>
              <a:ext uri="{FF2B5EF4-FFF2-40B4-BE49-F238E27FC236}">
                <a16:creationId xmlns:a16="http://schemas.microsoft.com/office/drawing/2014/main" id="{93EEE15E-396C-4C0D-92C6-3A7251083E79}"/>
              </a:ext>
            </a:extLst>
          </p:cNvPr>
          <p:cNvGrpSpPr/>
          <p:nvPr/>
        </p:nvGrpSpPr>
        <p:grpSpPr>
          <a:xfrm>
            <a:off x="900127" y="1724628"/>
            <a:ext cx="311121" cy="405542"/>
            <a:chOff x="8506343" y="3939937"/>
            <a:chExt cx="311121" cy="405542"/>
          </a:xfrm>
          <a:solidFill>
            <a:schemeClr val="bg1"/>
          </a:solidFill>
        </p:grpSpPr>
        <p:sp>
          <p:nvSpPr>
            <p:cNvPr id="18" name="Freeform 111">
              <a:extLst>
                <a:ext uri="{FF2B5EF4-FFF2-40B4-BE49-F238E27FC236}">
                  <a16:creationId xmlns:a16="http://schemas.microsoft.com/office/drawing/2014/main" id="{A1F54BB0-C3FC-42B1-AB7E-85547C34F746}"/>
                </a:ext>
              </a:extLst>
            </p:cNvPr>
            <p:cNvSpPr/>
            <p:nvPr/>
          </p:nvSpPr>
          <p:spPr>
            <a:xfrm>
              <a:off x="8506343" y="3939937"/>
              <a:ext cx="311121" cy="405542"/>
            </a:xfrm>
            <a:custGeom>
              <a:avLst/>
              <a:gdLst/>
              <a:ahLst/>
              <a:cxnLst>
                <a:cxn ang="0">
                  <a:pos x="wd2" y="hd2"/>
                </a:cxn>
                <a:cxn ang="5400000">
                  <a:pos x="wd2" y="hd2"/>
                </a:cxn>
                <a:cxn ang="10800000">
                  <a:pos x="wd2" y="hd2"/>
                </a:cxn>
                <a:cxn ang="16200000">
                  <a:pos x="wd2" y="hd2"/>
                </a:cxn>
              </a:cxnLst>
              <a:rect l="0" t="0" r="r" b="b"/>
              <a:pathLst>
                <a:path w="21600" h="21558" extrusionOk="0">
                  <a:moveTo>
                    <a:pt x="21600" y="8227"/>
                  </a:moveTo>
                  <a:cubicBezTo>
                    <a:pt x="21600" y="8058"/>
                    <a:pt x="21380" y="7889"/>
                    <a:pt x="21380" y="7720"/>
                  </a:cubicBezTo>
                  <a:cubicBezTo>
                    <a:pt x="19616" y="6370"/>
                    <a:pt x="19616" y="6370"/>
                    <a:pt x="19616" y="6370"/>
                  </a:cubicBezTo>
                  <a:cubicBezTo>
                    <a:pt x="20278" y="4514"/>
                    <a:pt x="20278" y="4514"/>
                    <a:pt x="20278" y="4514"/>
                  </a:cubicBezTo>
                  <a:cubicBezTo>
                    <a:pt x="20278" y="4345"/>
                    <a:pt x="20278" y="4177"/>
                    <a:pt x="20057" y="4008"/>
                  </a:cubicBezTo>
                  <a:cubicBezTo>
                    <a:pt x="20057" y="4008"/>
                    <a:pt x="19837" y="3839"/>
                    <a:pt x="19616" y="3839"/>
                  </a:cubicBezTo>
                  <a:cubicBezTo>
                    <a:pt x="17192" y="3333"/>
                    <a:pt x="17192" y="3333"/>
                    <a:pt x="17192" y="3333"/>
                  </a:cubicBezTo>
                  <a:cubicBezTo>
                    <a:pt x="16531" y="1477"/>
                    <a:pt x="16531" y="1477"/>
                    <a:pt x="16531" y="1477"/>
                  </a:cubicBezTo>
                  <a:cubicBezTo>
                    <a:pt x="16531" y="1308"/>
                    <a:pt x="16310" y="1139"/>
                    <a:pt x="16090" y="1139"/>
                  </a:cubicBezTo>
                  <a:cubicBezTo>
                    <a:pt x="16090" y="971"/>
                    <a:pt x="15869" y="971"/>
                    <a:pt x="15649" y="971"/>
                  </a:cubicBezTo>
                  <a:cubicBezTo>
                    <a:pt x="13224" y="1477"/>
                    <a:pt x="13224" y="1477"/>
                    <a:pt x="13224" y="1477"/>
                  </a:cubicBezTo>
                  <a:cubicBezTo>
                    <a:pt x="11461" y="127"/>
                    <a:pt x="11461" y="127"/>
                    <a:pt x="11461" y="127"/>
                  </a:cubicBezTo>
                  <a:cubicBezTo>
                    <a:pt x="11020" y="-42"/>
                    <a:pt x="10580" y="-42"/>
                    <a:pt x="10139" y="127"/>
                  </a:cubicBezTo>
                  <a:cubicBezTo>
                    <a:pt x="8376" y="1477"/>
                    <a:pt x="8376" y="1477"/>
                    <a:pt x="8376" y="1477"/>
                  </a:cubicBezTo>
                  <a:cubicBezTo>
                    <a:pt x="5951" y="971"/>
                    <a:pt x="5951" y="971"/>
                    <a:pt x="5951" y="971"/>
                  </a:cubicBezTo>
                  <a:cubicBezTo>
                    <a:pt x="5951" y="971"/>
                    <a:pt x="5510" y="971"/>
                    <a:pt x="5510" y="1139"/>
                  </a:cubicBezTo>
                  <a:cubicBezTo>
                    <a:pt x="5290" y="1139"/>
                    <a:pt x="5069" y="1308"/>
                    <a:pt x="5069" y="1477"/>
                  </a:cubicBezTo>
                  <a:cubicBezTo>
                    <a:pt x="4408" y="3333"/>
                    <a:pt x="4408" y="3333"/>
                    <a:pt x="4408" y="3333"/>
                  </a:cubicBezTo>
                  <a:cubicBezTo>
                    <a:pt x="1984" y="3839"/>
                    <a:pt x="1984" y="3839"/>
                    <a:pt x="1984" y="3839"/>
                  </a:cubicBezTo>
                  <a:cubicBezTo>
                    <a:pt x="1763" y="3839"/>
                    <a:pt x="1543" y="4008"/>
                    <a:pt x="1543" y="4008"/>
                  </a:cubicBezTo>
                  <a:cubicBezTo>
                    <a:pt x="1322" y="4177"/>
                    <a:pt x="1322" y="4345"/>
                    <a:pt x="1322" y="4514"/>
                  </a:cubicBezTo>
                  <a:cubicBezTo>
                    <a:pt x="1984" y="6370"/>
                    <a:pt x="1984" y="6370"/>
                    <a:pt x="1984" y="6370"/>
                  </a:cubicBezTo>
                  <a:cubicBezTo>
                    <a:pt x="220" y="7720"/>
                    <a:pt x="220" y="7720"/>
                    <a:pt x="220" y="7720"/>
                  </a:cubicBezTo>
                  <a:cubicBezTo>
                    <a:pt x="220" y="7889"/>
                    <a:pt x="0" y="8058"/>
                    <a:pt x="0" y="8227"/>
                  </a:cubicBezTo>
                  <a:cubicBezTo>
                    <a:pt x="0" y="8395"/>
                    <a:pt x="220" y="8564"/>
                    <a:pt x="220" y="8733"/>
                  </a:cubicBezTo>
                  <a:cubicBezTo>
                    <a:pt x="1984" y="10083"/>
                    <a:pt x="1984" y="10083"/>
                    <a:pt x="1984" y="10083"/>
                  </a:cubicBezTo>
                  <a:cubicBezTo>
                    <a:pt x="1322" y="11770"/>
                    <a:pt x="1322" y="11770"/>
                    <a:pt x="1322" y="11770"/>
                  </a:cubicBezTo>
                  <a:cubicBezTo>
                    <a:pt x="1322" y="11939"/>
                    <a:pt x="1322" y="12108"/>
                    <a:pt x="1543" y="12277"/>
                  </a:cubicBezTo>
                  <a:cubicBezTo>
                    <a:pt x="1543" y="12445"/>
                    <a:pt x="1763" y="12614"/>
                    <a:pt x="1984" y="12614"/>
                  </a:cubicBezTo>
                  <a:cubicBezTo>
                    <a:pt x="4408" y="13120"/>
                    <a:pt x="4408" y="13120"/>
                    <a:pt x="4408" y="13120"/>
                  </a:cubicBezTo>
                  <a:cubicBezTo>
                    <a:pt x="5069" y="14977"/>
                    <a:pt x="5069" y="14977"/>
                    <a:pt x="5069" y="14977"/>
                  </a:cubicBezTo>
                  <a:cubicBezTo>
                    <a:pt x="5069" y="15145"/>
                    <a:pt x="5290" y="15314"/>
                    <a:pt x="5510" y="15314"/>
                  </a:cubicBezTo>
                  <a:cubicBezTo>
                    <a:pt x="5510" y="15483"/>
                    <a:pt x="5731" y="15483"/>
                    <a:pt x="5951" y="15483"/>
                  </a:cubicBezTo>
                  <a:cubicBezTo>
                    <a:pt x="6612" y="15314"/>
                    <a:pt x="6612" y="15314"/>
                    <a:pt x="6612" y="15314"/>
                  </a:cubicBezTo>
                  <a:cubicBezTo>
                    <a:pt x="6612" y="20883"/>
                    <a:pt x="6612" y="20883"/>
                    <a:pt x="6612" y="20883"/>
                  </a:cubicBezTo>
                  <a:cubicBezTo>
                    <a:pt x="6612" y="21220"/>
                    <a:pt x="7053" y="21558"/>
                    <a:pt x="7494" y="21558"/>
                  </a:cubicBezTo>
                  <a:cubicBezTo>
                    <a:pt x="7714" y="21558"/>
                    <a:pt x="7935" y="21558"/>
                    <a:pt x="8155" y="21389"/>
                  </a:cubicBezTo>
                  <a:cubicBezTo>
                    <a:pt x="10800" y="19364"/>
                    <a:pt x="10800" y="19364"/>
                    <a:pt x="10800" y="19364"/>
                  </a:cubicBezTo>
                  <a:cubicBezTo>
                    <a:pt x="13445" y="21389"/>
                    <a:pt x="13445" y="21389"/>
                    <a:pt x="13445" y="21389"/>
                  </a:cubicBezTo>
                  <a:cubicBezTo>
                    <a:pt x="13665" y="21558"/>
                    <a:pt x="13886" y="21558"/>
                    <a:pt x="14106" y="21558"/>
                  </a:cubicBezTo>
                  <a:cubicBezTo>
                    <a:pt x="14547" y="21558"/>
                    <a:pt x="14988" y="21220"/>
                    <a:pt x="14988" y="20883"/>
                  </a:cubicBezTo>
                  <a:cubicBezTo>
                    <a:pt x="14988" y="15314"/>
                    <a:pt x="14988" y="15314"/>
                    <a:pt x="14988" y="15314"/>
                  </a:cubicBezTo>
                  <a:cubicBezTo>
                    <a:pt x="15649" y="15483"/>
                    <a:pt x="15649" y="15483"/>
                    <a:pt x="15649" y="15483"/>
                  </a:cubicBezTo>
                  <a:cubicBezTo>
                    <a:pt x="15869" y="15483"/>
                    <a:pt x="16090" y="15483"/>
                    <a:pt x="16090" y="15314"/>
                  </a:cubicBezTo>
                  <a:cubicBezTo>
                    <a:pt x="16310" y="15314"/>
                    <a:pt x="16531" y="15145"/>
                    <a:pt x="16531" y="14977"/>
                  </a:cubicBezTo>
                  <a:cubicBezTo>
                    <a:pt x="17192" y="13120"/>
                    <a:pt x="17192" y="13120"/>
                    <a:pt x="17192" y="13120"/>
                  </a:cubicBezTo>
                  <a:cubicBezTo>
                    <a:pt x="19616" y="12614"/>
                    <a:pt x="19616" y="12614"/>
                    <a:pt x="19616" y="12614"/>
                  </a:cubicBezTo>
                  <a:cubicBezTo>
                    <a:pt x="19837" y="12614"/>
                    <a:pt x="20057" y="12445"/>
                    <a:pt x="20057" y="12277"/>
                  </a:cubicBezTo>
                  <a:cubicBezTo>
                    <a:pt x="20278" y="12108"/>
                    <a:pt x="20278" y="11939"/>
                    <a:pt x="20278" y="11770"/>
                  </a:cubicBezTo>
                  <a:cubicBezTo>
                    <a:pt x="19616" y="10083"/>
                    <a:pt x="19616" y="10083"/>
                    <a:pt x="19616" y="10083"/>
                  </a:cubicBezTo>
                  <a:cubicBezTo>
                    <a:pt x="21380" y="8733"/>
                    <a:pt x="21380" y="8733"/>
                    <a:pt x="21380" y="8733"/>
                  </a:cubicBezTo>
                  <a:cubicBezTo>
                    <a:pt x="21380" y="8564"/>
                    <a:pt x="21600" y="8395"/>
                    <a:pt x="21600" y="8227"/>
                  </a:cubicBezTo>
                  <a:close/>
                  <a:moveTo>
                    <a:pt x="14106" y="20714"/>
                  </a:moveTo>
                  <a:cubicBezTo>
                    <a:pt x="11461" y="18858"/>
                    <a:pt x="11461" y="18858"/>
                    <a:pt x="11461" y="18858"/>
                  </a:cubicBezTo>
                  <a:cubicBezTo>
                    <a:pt x="11020" y="18520"/>
                    <a:pt x="10580" y="18520"/>
                    <a:pt x="10139" y="18858"/>
                  </a:cubicBezTo>
                  <a:cubicBezTo>
                    <a:pt x="7494" y="20714"/>
                    <a:pt x="7494" y="20714"/>
                    <a:pt x="7494" y="20714"/>
                  </a:cubicBezTo>
                  <a:cubicBezTo>
                    <a:pt x="7494" y="15145"/>
                    <a:pt x="7494" y="15145"/>
                    <a:pt x="7494" y="15145"/>
                  </a:cubicBezTo>
                  <a:cubicBezTo>
                    <a:pt x="8376" y="14977"/>
                    <a:pt x="8376" y="14977"/>
                    <a:pt x="8376" y="14977"/>
                  </a:cubicBezTo>
                  <a:cubicBezTo>
                    <a:pt x="10139" y="16327"/>
                    <a:pt x="10139" y="16327"/>
                    <a:pt x="10139" y="16327"/>
                  </a:cubicBezTo>
                  <a:cubicBezTo>
                    <a:pt x="10580" y="16495"/>
                    <a:pt x="11020" y="16495"/>
                    <a:pt x="11461" y="16327"/>
                  </a:cubicBezTo>
                  <a:cubicBezTo>
                    <a:pt x="13224" y="14977"/>
                    <a:pt x="13224" y="14977"/>
                    <a:pt x="13224" y="14977"/>
                  </a:cubicBezTo>
                  <a:cubicBezTo>
                    <a:pt x="14106" y="15145"/>
                    <a:pt x="14106" y="15145"/>
                    <a:pt x="14106" y="15145"/>
                  </a:cubicBezTo>
                  <a:lnTo>
                    <a:pt x="14106" y="20714"/>
                  </a:lnTo>
                  <a:close/>
                  <a:moveTo>
                    <a:pt x="18514" y="9745"/>
                  </a:moveTo>
                  <a:cubicBezTo>
                    <a:pt x="19396" y="11939"/>
                    <a:pt x="19396" y="11939"/>
                    <a:pt x="19396" y="11939"/>
                  </a:cubicBezTo>
                  <a:cubicBezTo>
                    <a:pt x="16531" y="12614"/>
                    <a:pt x="16531" y="12614"/>
                    <a:pt x="16531" y="12614"/>
                  </a:cubicBezTo>
                  <a:cubicBezTo>
                    <a:pt x="15649" y="14639"/>
                    <a:pt x="15649" y="14639"/>
                    <a:pt x="15649" y="14639"/>
                  </a:cubicBezTo>
                  <a:cubicBezTo>
                    <a:pt x="12784" y="14133"/>
                    <a:pt x="12784" y="14133"/>
                    <a:pt x="12784" y="14133"/>
                  </a:cubicBezTo>
                  <a:cubicBezTo>
                    <a:pt x="10800" y="15652"/>
                    <a:pt x="10800" y="15652"/>
                    <a:pt x="10800" y="15652"/>
                  </a:cubicBezTo>
                  <a:cubicBezTo>
                    <a:pt x="8596" y="14133"/>
                    <a:pt x="8596" y="14133"/>
                    <a:pt x="8596" y="14133"/>
                  </a:cubicBezTo>
                  <a:cubicBezTo>
                    <a:pt x="5951" y="14639"/>
                    <a:pt x="5951" y="14639"/>
                    <a:pt x="5951" y="14639"/>
                  </a:cubicBezTo>
                  <a:cubicBezTo>
                    <a:pt x="5069" y="12614"/>
                    <a:pt x="5069" y="12614"/>
                    <a:pt x="5069" y="12614"/>
                  </a:cubicBezTo>
                  <a:cubicBezTo>
                    <a:pt x="2204" y="11939"/>
                    <a:pt x="2204" y="11939"/>
                    <a:pt x="2204" y="11939"/>
                  </a:cubicBezTo>
                  <a:cubicBezTo>
                    <a:pt x="3086" y="9745"/>
                    <a:pt x="3086" y="9745"/>
                    <a:pt x="3086" y="9745"/>
                  </a:cubicBezTo>
                  <a:cubicBezTo>
                    <a:pt x="882" y="8227"/>
                    <a:pt x="882" y="8227"/>
                    <a:pt x="882" y="8227"/>
                  </a:cubicBezTo>
                  <a:cubicBezTo>
                    <a:pt x="3086" y="6539"/>
                    <a:pt x="3086" y="6539"/>
                    <a:pt x="3086" y="6539"/>
                  </a:cubicBezTo>
                  <a:cubicBezTo>
                    <a:pt x="2204" y="4514"/>
                    <a:pt x="2204" y="4514"/>
                    <a:pt x="2204" y="4514"/>
                  </a:cubicBezTo>
                  <a:cubicBezTo>
                    <a:pt x="5069" y="3839"/>
                    <a:pt x="5069" y="3839"/>
                    <a:pt x="5069" y="3839"/>
                  </a:cubicBezTo>
                  <a:cubicBezTo>
                    <a:pt x="5951" y="1646"/>
                    <a:pt x="5951" y="1646"/>
                    <a:pt x="5951" y="1646"/>
                  </a:cubicBezTo>
                  <a:cubicBezTo>
                    <a:pt x="8816" y="2152"/>
                    <a:pt x="8816" y="2152"/>
                    <a:pt x="8816" y="2152"/>
                  </a:cubicBezTo>
                  <a:cubicBezTo>
                    <a:pt x="10800" y="633"/>
                    <a:pt x="10800" y="633"/>
                    <a:pt x="10800" y="633"/>
                  </a:cubicBezTo>
                  <a:cubicBezTo>
                    <a:pt x="12784" y="2152"/>
                    <a:pt x="12784" y="2152"/>
                    <a:pt x="12784" y="2152"/>
                  </a:cubicBezTo>
                  <a:cubicBezTo>
                    <a:pt x="15649" y="1646"/>
                    <a:pt x="15649" y="1646"/>
                    <a:pt x="15649" y="1646"/>
                  </a:cubicBezTo>
                  <a:cubicBezTo>
                    <a:pt x="16531" y="3839"/>
                    <a:pt x="16531" y="3839"/>
                    <a:pt x="16531" y="3839"/>
                  </a:cubicBezTo>
                  <a:cubicBezTo>
                    <a:pt x="19396" y="4514"/>
                    <a:pt x="19396" y="4514"/>
                    <a:pt x="19396" y="4514"/>
                  </a:cubicBezTo>
                  <a:cubicBezTo>
                    <a:pt x="18514" y="6539"/>
                    <a:pt x="18514" y="6539"/>
                    <a:pt x="18514" y="6539"/>
                  </a:cubicBezTo>
                  <a:cubicBezTo>
                    <a:pt x="20718" y="8227"/>
                    <a:pt x="20718" y="8227"/>
                    <a:pt x="20718" y="8227"/>
                  </a:cubicBezTo>
                  <a:lnTo>
                    <a:pt x="18514" y="9745"/>
                  </a:lnTo>
                  <a:close/>
                </a:path>
              </a:pathLst>
            </a:custGeom>
            <a:grpFill/>
            <a:ln w="12700" cap="flat">
              <a:solidFill>
                <a:schemeClr val="bg1"/>
              </a:solidFill>
              <a:miter lim="400000"/>
            </a:ln>
            <a:effectLst/>
          </p:spPr>
          <p:txBody>
            <a:bodyPr wrap="square" lIns="91439" tIns="91439" rIns="91439" bIns="91439" numCol="1" anchor="t">
              <a:noAutofit/>
            </a:bodyPr>
            <a:lstStyle/>
            <a:p>
              <a:endParaRPr>
                <a:cs typeface="+mn-ea"/>
                <a:sym typeface="+mn-lt"/>
              </a:endParaRPr>
            </a:p>
          </p:txBody>
        </p:sp>
        <p:sp>
          <p:nvSpPr>
            <p:cNvPr id="19" name="Freeform 112">
              <a:extLst>
                <a:ext uri="{FF2B5EF4-FFF2-40B4-BE49-F238E27FC236}">
                  <a16:creationId xmlns:a16="http://schemas.microsoft.com/office/drawing/2014/main" id="{3BA3E4FC-DE38-48B6-82FA-1C1C7E032645}"/>
                </a:ext>
              </a:extLst>
            </p:cNvPr>
            <p:cNvSpPr/>
            <p:nvPr/>
          </p:nvSpPr>
          <p:spPr>
            <a:xfrm>
              <a:off x="8594852" y="4027651"/>
              <a:ext cx="132764" cy="1327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143" y="0"/>
                    <a:pt x="0" y="4629"/>
                    <a:pt x="0" y="10800"/>
                  </a:cubicBezTo>
                  <a:cubicBezTo>
                    <a:pt x="0" y="16457"/>
                    <a:pt x="5143" y="21600"/>
                    <a:pt x="10800" y="21600"/>
                  </a:cubicBezTo>
                  <a:cubicBezTo>
                    <a:pt x="16457" y="21600"/>
                    <a:pt x="21600" y="16457"/>
                    <a:pt x="21600" y="10800"/>
                  </a:cubicBezTo>
                  <a:cubicBezTo>
                    <a:pt x="21600" y="4629"/>
                    <a:pt x="16457" y="0"/>
                    <a:pt x="10800" y="0"/>
                  </a:cubicBezTo>
                  <a:close/>
                  <a:moveTo>
                    <a:pt x="10800" y="19029"/>
                  </a:moveTo>
                  <a:cubicBezTo>
                    <a:pt x="6171" y="19029"/>
                    <a:pt x="2571" y="15429"/>
                    <a:pt x="2571" y="10800"/>
                  </a:cubicBezTo>
                  <a:cubicBezTo>
                    <a:pt x="2571" y="6171"/>
                    <a:pt x="6171" y="2571"/>
                    <a:pt x="10800" y="2571"/>
                  </a:cubicBezTo>
                  <a:cubicBezTo>
                    <a:pt x="15429" y="2571"/>
                    <a:pt x="19029" y="6171"/>
                    <a:pt x="19029" y="10800"/>
                  </a:cubicBezTo>
                  <a:cubicBezTo>
                    <a:pt x="19029" y="15429"/>
                    <a:pt x="15429" y="19029"/>
                    <a:pt x="10800" y="19029"/>
                  </a:cubicBezTo>
                  <a:close/>
                </a:path>
              </a:pathLst>
            </a:custGeom>
            <a:grpFill/>
            <a:ln w="12700" cap="flat">
              <a:solidFill>
                <a:schemeClr val="bg1"/>
              </a:solidFill>
              <a:miter lim="400000"/>
            </a:ln>
            <a:effectLst/>
          </p:spPr>
          <p:txBody>
            <a:bodyPr wrap="square" lIns="91439" tIns="91439" rIns="91439" bIns="91439" numCol="1" anchor="t">
              <a:noAutofit/>
            </a:bodyPr>
            <a:lstStyle/>
            <a:p>
              <a:endParaRPr>
                <a:cs typeface="+mn-ea"/>
                <a:sym typeface="+mn-lt"/>
              </a:endParaRPr>
            </a:p>
          </p:txBody>
        </p:sp>
      </p:grpSp>
      <p:sp>
        <p:nvSpPr>
          <p:cNvPr id="24" name="矩形: 圆角 23">
            <a:extLst>
              <a:ext uri="{FF2B5EF4-FFF2-40B4-BE49-F238E27FC236}">
                <a16:creationId xmlns:a16="http://schemas.microsoft.com/office/drawing/2014/main" id="{E7C661C8-A146-4BFE-9D4E-72AD8F3D8B6F}"/>
              </a:ext>
            </a:extLst>
          </p:cNvPr>
          <p:cNvSpPr/>
          <p:nvPr/>
        </p:nvSpPr>
        <p:spPr>
          <a:xfrm>
            <a:off x="1595489" y="1704934"/>
            <a:ext cx="1413588" cy="446126"/>
          </a:xfrm>
          <a:prstGeom prst="roundRect">
            <a:avLst>
              <a:gd name="adj" fmla="val 317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b="1" dirty="0">
                <a:gradFill>
                  <a:gsLst>
                    <a:gs pos="0">
                      <a:schemeClr val="accent1"/>
                    </a:gs>
                    <a:gs pos="100000">
                      <a:schemeClr val="accent1">
                        <a:lumMod val="60000"/>
                        <a:lumOff val="40000"/>
                      </a:schemeClr>
                    </a:gs>
                  </a:gsLst>
                  <a:lin ang="2700000" scaled="0"/>
                </a:gradFill>
                <a:latin typeface="+mj-ea"/>
                <a:ea typeface="+mj-ea"/>
              </a:rPr>
              <a:t>第一点</a:t>
            </a:r>
          </a:p>
        </p:txBody>
      </p:sp>
      <p:sp>
        <p:nvSpPr>
          <p:cNvPr id="25" name="文本框 24">
            <a:extLst>
              <a:ext uri="{FF2B5EF4-FFF2-40B4-BE49-F238E27FC236}">
                <a16:creationId xmlns:a16="http://schemas.microsoft.com/office/drawing/2014/main" id="{F61E8E5F-B42C-4505-906B-4D4C68DF7C8D}"/>
              </a:ext>
            </a:extLst>
          </p:cNvPr>
          <p:cNvSpPr txBox="1"/>
          <p:nvPr/>
        </p:nvSpPr>
        <p:spPr>
          <a:xfrm>
            <a:off x="897939" y="2321650"/>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solidFill>
                  <a:schemeClr val="bg1"/>
                </a:solidFill>
              </a:rPr>
              <a:t>建立领导机构，成立领导小组，上传下达</a:t>
            </a:r>
          </a:p>
        </p:txBody>
      </p:sp>
      <p:sp>
        <p:nvSpPr>
          <p:cNvPr id="35" name="矩形: 圆角 34">
            <a:extLst>
              <a:ext uri="{FF2B5EF4-FFF2-40B4-BE49-F238E27FC236}">
                <a16:creationId xmlns:a16="http://schemas.microsoft.com/office/drawing/2014/main" id="{4D1A8F62-1F53-4B97-9B50-935A1D70A59D}"/>
              </a:ext>
            </a:extLst>
          </p:cNvPr>
          <p:cNvSpPr/>
          <p:nvPr/>
        </p:nvSpPr>
        <p:spPr>
          <a:xfrm>
            <a:off x="8974238" y="1507160"/>
            <a:ext cx="2608162" cy="1713053"/>
          </a:xfrm>
          <a:prstGeom prst="roundRect">
            <a:avLst>
              <a:gd name="adj" fmla="val 8559"/>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圆角 36">
            <a:extLst>
              <a:ext uri="{FF2B5EF4-FFF2-40B4-BE49-F238E27FC236}">
                <a16:creationId xmlns:a16="http://schemas.microsoft.com/office/drawing/2014/main" id="{EF21C17B-505A-4B17-BD5F-C94485324998}"/>
              </a:ext>
            </a:extLst>
          </p:cNvPr>
          <p:cNvSpPr/>
          <p:nvPr/>
        </p:nvSpPr>
        <p:spPr>
          <a:xfrm>
            <a:off x="9960127" y="1704934"/>
            <a:ext cx="1413588" cy="446126"/>
          </a:xfrm>
          <a:prstGeom prst="roundRect">
            <a:avLst>
              <a:gd name="adj" fmla="val 31774"/>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b="1" dirty="0">
                <a:solidFill>
                  <a:schemeClr val="bg1"/>
                </a:solidFill>
                <a:latin typeface="+mj-ea"/>
                <a:ea typeface="+mj-ea"/>
                <a:cs typeface="+mn-ea"/>
                <a:sym typeface="+mn-lt"/>
              </a:rPr>
              <a:t>第三点</a:t>
            </a:r>
          </a:p>
        </p:txBody>
      </p:sp>
      <p:sp>
        <p:nvSpPr>
          <p:cNvPr id="38" name="文本框 37">
            <a:extLst>
              <a:ext uri="{FF2B5EF4-FFF2-40B4-BE49-F238E27FC236}">
                <a16:creationId xmlns:a16="http://schemas.microsoft.com/office/drawing/2014/main" id="{810BF1BD-F4F6-4C41-A221-5F07EDC46FF7}"/>
              </a:ext>
            </a:extLst>
          </p:cNvPr>
          <p:cNvSpPr txBox="1"/>
          <p:nvPr/>
        </p:nvSpPr>
        <p:spPr>
          <a:xfrm>
            <a:off x="9262577" y="2321650"/>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t>工作细化到个人，争取每个人都清楚职责</a:t>
            </a:r>
          </a:p>
        </p:txBody>
      </p:sp>
      <p:grpSp>
        <p:nvGrpSpPr>
          <p:cNvPr id="20" name="组合 19">
            <a:extLst>
              <a:ext uri="{FF2B5EF4-FFF2-40B4-BE49-F238E27FC236}">
                <a16:creationId xmlns:a16="http://schemas.microsoft.com/office/drawing/2014/main" id="{95195977-6C7A-4EE8-8687-15C98A720BB3}"/>
              </a:ext>
            </a:extLst>
          </p:cNvPr>
          <p:cNvGrpSpPr/>
          <p:nvPr/>
        </p:nvGrpSpPr>
        <p:grpSpPr>
          <a:xfrm>
            <a:off x="9298806" y="1730755"/>
            <a:ext cx="406336" cy="406336"/>
            <a:chOff x="9270736" y="1501133"/>
            <a:chExt cx="406336" cy="406336"/>
          </a:xfrm>
          <a:solidFill>
            <a:schemeClr val="tx1">
              <a:lumMod val="75000"/>
              <a:lumOff val="25000"/>
            </a:schemeClr>
          </a:solidFill>
        </p:grpSpPr>
        <p:sp>
          <p:nvSpPr>
            <p:cNvPr id="21" name="Freeform 217">
              <a:extLst>
                <a:ext uri="{FF2B5EF4-FFF2-40B4-BE49-F238E27FC236}">
                  <a16:creationId xmlns:a16="http://schemas.microsoft.com/office/drawing/2014/main" id="{EB545D30-7693-4537-A364-D50756420EC6}"/>
                </a:ext>
              </a:extLst>
            </p:cNvPr>
            <p:cNvSpPr/>
            <p:nvPr/>
          </p:nvSpPr>
          <p:spPr>
            <a:xfrm>
              <a:off x="9270736" y="1501133"/>
              <a:ext cx="406336" cy="406336"/>
            </a:xfrm>
            <a:custGeom>
              <a:avLst/>
              <a:gdLst/>
              <a:ahLst/>
              <a:cxnLst>
                <a:cxn ang="0">
                  <a:pos x="wd2" y="hd2"/>
                </a:cxn>
                <a:cxn ang="5400000">
                  <a:pos x="wd2" y="hd2"/>
                </a:cxn>
                <a:cxn ang="10800000">
                  <a:pos x="wd2" y="hd2"/>
                </a:cxn>
                <a:cxn ang="16200000">
                  <a:pos x="wd2" y="hd2"/>
                </a:cxn>
              </a:cxnLst>
              <a:rect l="0" t="0" r="r" b="b"/>
              <a:pathLst>
                <a:path w="21600" h="21600" extrusionOk="0">
                  <a:moveTo>
                    <a:pt x="20587" y="1856"/>
                  </a:moveTo>
                  <a:cubicBezTo>
                    <a:pt x="17212" y="1856"/>
                    <a:pt x="17212" y="1856"/>
                    <a:pt x="17212" y="1856"/>
                  </a:cubicBezTo>
                  <a:cubicBezTo>
                    <a:pt x="17212" y="506"/>
                    <a:pt x="17212" y="506"/>
                    <a:pt x="17212" y="506"/>
                  </a:cubicBezTo>
                  <a:cubicBezTo>
                    <a:pt x="17212" y="338"/>
                    <a:pt x="17044" y="169"/>
                    <a:pt x="16875" y="169"/>
                  </a:cubicBezTo>
                  <a:cubicBezTo>
                    <a:pt x="16706" y="169"/>
                    <a:pt x="16537" y="338"/>
                    <a:pt x="16537" y="506"/>
                  </a:cubicBezTo>
                  <a:cubicBezTo>
                    <a:pt x="16537" y="1856"/>
                    <a:pt x="16537" y="1856"/>
                    <a:pt x="16537" y="1856"/>
                  </a:cubicBezTo>
                  <a:cubicBezTo>
                    <a:pt x="11137" y="1856"/>
                    <a:pt x="11137" y="1856"/>
                    <a:pt x="11137" y="1856"/>
                  </a:cubicBezTo>
                  <a:cubicBezTo>
                    <a:pt x="11137" y="506"/>
                    <a:pt x="11137" y="506"/>
                    <a:pt x="11137" y="506"/>
                  </a:cubicBezTo>
                  <a:cubicBezTo>
                    <a:pt x="11137" y="338"/>
                    <a:pt x="10969" y="169"/>
                    <a:pt x="10800" y="169"/>
                  </a:cubicBezTo>
                  <a:cubicBezTo>
                    <a:pt x="10631" y="169"/>
                    <a:pt x="10462" y="338"/>
                    <a:pt x="10462" y="506"/>
                  </a:cubicBezTo>
                  <a:cubicBezTo>
                    <a:pt x="10462" y="1856"/>
                    <a:pt x="10462" y="1856"/>
                    <a:pt x="10462" y="1856"/>
                  </a:cubicBezTo>
                  <a:cubicBezTo>
                    <a:pt x="5063" y="1856"/>
                    <a:pt x="5063" y="1856"/>
                    <a:pt x="5063" y="1856"/>
                  </a:cubicBezTo>
                  <a:cubicBezTo>
                    <a:pt x="5063" y="338"/>
                    <a:pt x="5063" y="338"/>
                    <a:pt x="5063" y="338"/>
                  </a:cubicBezTo>
                  <a:cubicBezTo>
                    <a:pt x="5063" y="169"/>
                    <a:pt x="4894" y="0"/>
                    <a:pt x="4725" y="0"/>
                  </a:cubicBezTo>
                  <a:cubicBezTo>
                    <a:pt x="4556" y="0"/>
                    <a:pt x="4388" y="169"/>
                    <a:pt x="4388" y="338"/>
                  </a:cubicBezTo>
                  <a:cubicBezTo>
                    <a:pt x="4388" y="1856"/>
                    <a:pt x="4388" y="1856"/>
                    <a:pt x="4388" y="1856"/>
                  </a:cubicBezTo>
                  <a:cubicBezTo>
                    <a:pt x="1013" y="1856"/>
                    <a:pt x="1013" y="1856"/>
                    <a:pt x="1013" y="1856"/>
                  </a:cubicBezTo>
                  <a:cubicBezTo>
                    <a:pt x="506" y="1856"/>
                    <a:pt x="0" y="2363"/>
                    <a:pt x="0" y="2869"/>
                  </a:cubicBezTo>
                  <a:cubicBezTo>
                    <a:pt x="0" y="20587"/>
                    <a:pt x="0" y="20587"/>
                    <a:pt x="0" y="20587"/>
                  </a:cubicBezTo>
                  <a:cubicBezTo>
                    <a:pt x="0" y="21094"/>
                    <a:pt x="506" y="21600"/>
                    <a:pt x="1013" y="21600"/>
                  </a:cubicBezTo>
                  <a:cubicBezTo>
                    <a:pt x="20587" y="21600"/>
                    <a:pt x="20587" y="21600"/>
                    <a:pt x="20587" y="21600"/>
                  </a:cubicBezTo>
                  <a:cubicBezTo>
                    <a:pt x="21094" y="21600"/>
                    <a:pt x="21600" y="21094"/>
                    <a:pt x="21600" y="20587"/>
                  </a:cubicBezTo>
                  <a:cubicBezTo>
                    <a:pt x="21600" y="2869"/>
                    <a:pt x="21600" y="2869"/>
                    <a:pt x="21600" y="2869"/>
                  </a:cubicBezTo>
                  <a:cubicBezTo>
                    <a:pt x="21600" y="2363"/>
                    <a:pt x="21094" y="1856"/>
                    <a:pt x="20587" y="1856"/>
                  </a:cubicBezTo>
                  <a:close/>
                  <a:moveTo>
                    <a:pt x="20756" y="20756"/>
                  </a:moveTo>
                  <a:cubicBezTo>
                    <a:pt x="844" y="20756"/>
                    <a:pt x="844" y="20756"/>
                    <a:pt x="844" y="20756"/>
                  </a:cubicBezTo>
                  <a:cubicBezTo>
                    <a:pt x="844" y="7088"/>
                    <a:pt x="844" y="7088"/>
                    <a:pt x="844" y="7088"/>
                  </a:cubicBezTo>
                  <a:cubicBezTo>
                    <a:pt x="20756" y="7088"/>
                    <a:pt x="20756" y="7088"/>
                    <a:pt x="20756" y="7088"/>
                  </a:cubicBezTo>
                  <a:lnTo>
                    <a:pt x="20756" y="20756"/>
                  </a:lnTo>
                  <a:close/>
                  <a:moveTo>
                    <a:pt x="20756" y="6244"/>
                  </a:moveTo>
                  <a:cubicBezTo>
                    <a:pt x="844" y="6244"/>
                    <a:pt x="844" y="6244"/>
                    <a:pt x="844" y="6244"/>
                  </a:cubicBezTo>
                  <a:cubicBezTo>
                    <a:pt x="844" y="2700"/>
                    <a:pt x="844" y="2700"/>
                    <a:pt x="844" y="2700"/>
                  </a:cubicBezTo>
                  <a:cubicBezTo>
                    <a:pt x="4388" y="2700"/>
                    <a:pt x="4388" y="2700"/>
                    <a:pt x="4388" y="2700"/>
                  </a:cubicBezTo>
                  <a:cubicBezTo>
                    <a:pt x="4388" y="3881"/>
                    <a:pt x="4388" y="3881"/>
                    <a:pt x="4388" y="3881"/>
                  </a:cubicBezTo>
                  <a:cubicBezTo>
                    <a:pt x="4388" y="4219"/>
                    <a:pt x="4556" y="4388"/>
                    <a:pt x="4725" y="4388"/>
                  </a:cubicBezTo>
                  <a:cubicBezTo>
                    <a:pt x="4894" y="4388"/>
                    <a:pt x="5063" y="4219"/>
                    <a:pt x="5063" y="3881"/>
                  </a:cubicBezTo>
                  <a:cubicBezTo>
                    <a:pt x="5063" y="2700"/>
                    <a:pt x="5063" y="2700"/>
                    <a:pt x="5063" y="2700"/>
                  </a:cubicBezTo>
                  <a:cubicBezTo>
                    <a:pt x="10462" y="2700"/>
                    <a:pt x="10462" y="2700"/>
                    <a:pt x="10462" y="2700"/>
                  </a:cubicBezTo>
                  <a:cubicBezTo>
                    <a:pt x="10462" y="4219"/>
                    <a:pt x="10462" y="4219"/>
                    <a:pt x="10462" y="4219"/>
                  </a:cubicBezTo>
                  <a:cubicBezTo>
                    <a:pt x="10462" y="4388"/>
                    <a:pt x="10631" y="4556"/>
                    <a:pt x="10800" y="4556"/>
                  </a:cubicBezTo>
                  <a:cubicBezTo>
                    <a:pt x="10969" y="4556"/>
                    <a:pt x="11137" y="4388"/>
                    <a:pt x="11137" y="4219"/>
                  </a:cubicBezTo>
                  <a:cubicBezTo>
                    <a:pt x="11137" y="2700"/>
                    <a:pt x="11137" y="2700"/>
                    <a:pt x="11137" y="2700"/>
                  </a:cubicBezTo>
                  <a:cubicBezTo>
                    <a:pt x="16537" y="2700"/>
                    <a:pt x="16537" y="2700"/>
                    <a:pt x="16537" y="2700"/>
                  </a:cubicBezTo>
                  <a:cubicBezTo>
                    <a:pt x="16537" y="4219"/>
                    <a:pt x="16537" y="4219"/>
                    <a:pt x="16537" y="4219"/>
                  </a:cubicBezTo>
                  <a:cubicBezTo>
                    <a:pt x="16537" y="4388"/>
                    <a:pt x="16706" y="4556"/>
                    <a:pt x="16875" y="4556"/>
                  </a:cubicBezTo>
                  <a:cubicBezTo>
                    <a:pt x="17044" y="4556"/>
                    <a:pt x="17212" y="4388"/>
                    <a:pt x="17212" y="4219"/>
                  </a:cubicBezTo>
                  <a:cubicBezTo>
                    <a:pt x="17212" y="2700"/>
                    <a:pt x="17212" y="2700"/>
                    <a:pt x="17212" y="2700"/>
                  </a:cubicBezTo>
                  <a:cubicBezTo>
                    <a:pt x="20756" y="2700"/>
                    <a:pt x="20756" y="2700"/>
                    <a:pt x="20756" y="2700"/>
                  </a:cubicBezTo>
                  <a:lnTo>
                    <a:pt x="20756" y="6244"/>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22" name="Freeform 218">
              <a:extLst>
                <a:ext uri="{FF2B5EF4-FFF2-40B4-BE49-F238E27FC236}">
                  <a16:creationId xmlns:a16="http://schemas.microsoft.com/office/drawing/2014/main" id="{F2861D69-D06D-43C5-9C4B-A7CFAB5D9A04}"/>
                </a:ext>
              </a:extLst>
            </p:cNvPr>
            <p:cNvSpPr/>
            <p:nvPr/>
          </p:nvSpPr>
          <p:spPr>
            <a:xfrm>
              <a:off x="9391430" y="1679491"/>
              <a:ext cx="60347" cy="155561"/>
            </a:xfrm>
            <a:custGeom>
              <a:avLst/>
              <a:gdLst/>
              <a:ahLst/>
              <a:cxnLst>
                <a:cxn ang="0">
                  <a:pos x="wd2" y="hd2"/>
                </a:cxn>
                <a:cxn ang="5400000">
                  <a:pos x="wd2" y="hd2"/>
                </a:cxn>
                <a:cxn ang="10800000">
                  <a:pos x="wd2" y="hd2"/>
                </a:cxn>
                <a:cxn ang="16200000">
                  <a:pos x="wd2" y="hd2"/>
                </a:cxn>
              </a:cxnLst>
              <a:rect l="0" t="0" r="r" b="b"/>
              <a:pathLst>
                <a:path w="21600" h="21600" extrusionOk="0">
                  <a:moveTo>
                    <a:pt x="2274" y="21600"/>
                  </a:moveTo>
                  <a:cubicBezTo>
                    <a:pt x="19326" y="21600"/>
                    <a:pt x="19326" y="21600"/>
                    <a:pt x="19326" y="21600"/>
                  </a:cubicBezTo>
                  <a:cubicBezTo>
                    <a:pt x="20463" y="21600"/>
                    <a:pt x="21600" y="21159"/>
                    <a:pt x="21600" y="20278"/>
                  </a:cubicBezTo>
                  <a:cubicBezTo>
                    <a:pt x="21600" y="19837"/>
                    <a:pt x="20463" y="19396"/>
                    <a:pt x="19326" y="19396"/>
                  </a:cubicBezTo>
                  <a:cubicBezTo>
                    <a:pt x="13642" y="19396"/>
                    <a:pt x="13642" y="19396"/>
                    <a:pt x="13642" y="19396"/>
                  </a:cubicBezTo>
                  <a:cubicBezTo>
                    <a:pt x="13642" y="882"/>
                    <a:pt x="13642" y="882"/>
                    <a:pt x="13642" y="882"/>
                  </a:cubicBezTo>
                  <a:cubicBezTo>
                    <a:pt x="13642" y="441"/>
                    <a:pt x="12505" y="0"/>
                    <a:pt x="10232" y="0"/>
                  </a:cubicBezTo>
                  <a:cubicBezTo>
                    <a:pt x="10232" y="0"/>
                    <a:pt x="9095" y="0"/>
                    <a:pt x="9095" y="0"/>
                  </a:cubicBezTo>
                  <a:cubicBezTo>
                    <a:pt x="2274" y="2645"/>
                    <a:pt x="2274" y="2645"/>
                    <a:pt x="2274" y="2645"/>
                  </a:cubicBezTo>
                  <a:cubicBezTo>
                    <a:pt x="2274" y="2645"/>
                    <a:pt x="2274" y="3527"/>
                    <a:pt x="2274" y="3967"/>
                  </a:cubicBezTo>
                  <a:cubicBezTo>
                    <a:pt x="3411" y="3967"/>
                    <a:pt x="4547" y="4408"/>
                    <a:pt x="5684" y="3967"/>
                  </a:cubicBezTo>
                  <a:cubicBezTo>
                    <a:pt x="7958" y="3527"/>
                    <a:pt x="7958" y="3527"/>
                    <a:pt x="7958" y="3527"/>
                  </a:cubicBezTo>
                  <a:cubicBezTo>
                    <a:pt x="7958" y="19396"/>
                    <a:pt x="7958" y="19396"/>
                    <a:pt x="7958" y="19396"/>
                  </a:cubicBezTo>
                  <a:cubicBezTo>
                    <a:pt x="2274" y="19396"/>
                    <a:pt x="2274" y="19396"/>
                    <a:pt x="2274" y="19396"/>
                  </a:cubicBezTo>
                  <a:cubicBezTo>
                    <a:pt x="1137" y="19396"/>
                    <a:pt x="0" y="19837"/>
                    <a:pt x="0" y="20278"/>
                  </a:cubicBezTo>
                  <a:cubicBezTo>
                    <a:pt x="0" y="21159"/>
                    <a:pt x="1137" y="21600"/>
                    <a:pt x="2274"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23" name="Freeform 219">
              <a:extLst>
                <a:ext uri="{FF2B5EF4-FFF2-40B4-BE49-F238E27FC236}">
                  <a16:creationId xmlns:a16="http://schemas.microsoft.com/office/drawing/2014/main" id="{BB4B65EC-0679-4B6E-988A-28B5B80A7357}"/>
                </a:ext>
              </a:extLst>
            </p:cNvPr>
            <p:cNvSpPr/>
            <p:nvPr/>
          </p:nvSpPr>
          <p:spPr>
            <a:xfrm>
              <a:off x="9496030" y="1679491"/>
              <a:ext cx="60347" cy="155561"/>
            </a:xfrm>
            <a:custGeom>
              <a:avLst/>
              <a:gdLst/>
              <a:ahLst/>
              <a:cxnLst>
                <a:cxn ang="0">
                  <a:pos x="wd2" y="hd2"/>
                </a:cxn>
                <a:cxn ang="5400000">
                  <a:pos x="wd2" y="hd2"/>
                </a:cxn>
                <a:cxn ang="10800000">
                  <a:pos x="wd2" y="hd2"/>
                </a:cxn>
                <a:cxn ang="16200000">
                  <a:pos x="wd2" y="hd2"/>
                </a:cxn>
              </a:cxnLst>
              <a:rect l="0" t="0" r="r" b="b"/>
              <a:pathLst>
                <a:path w="21600" h="21600" extrusionOk="0">
                  <a:moveTo>
                    <a:pt x="2274" y="21600"/>
                  </a:moveTo>
                  <a:cubicBezTo>
                    <a:pt x="19326" y="21600"/>
                    <a:pt x="19326" y="21600"/>
                    <a:pt x="19326" y="21600"/>
                  </a:cubicBezTo>
                  <a:cubicBezTo>
                    <a:pt x="20463" y="21600"/>
                    <a:pt x="21600" y="21159"/>
                    <a:pt x="21600" y="20278"/>
                  </a:cubicBezTo>
                  <a:cubicBezTo>
                    <a:pt x="21600" y="19837"/>
                    <a:pt x="20463" y="19396"/>
                    <a:pt x="19326" y="19396"/>
                  </a:cubicBezTo>
                  <a:cubicBezTo>
                    <a:pt x="13642" y="19396"/>
                    <a:pt x="13642" y="19396"/>
                    <a:pt x="13642" y="19396"/>
                  </a:cubicBezTo>
                  <a:cubicBezTo>
                    <a:pt x="13642" y="882"/>
                    <a:pt x="13642" y="882"/>
                    <a:pt x="13642" y="882"/>
                  </a:cubicBezTo>
                  <a:cubicBezTo>
                    <a:pt x="13642" y="441"/>
                    <a:pt x="12505" y="0"/>
                    <a:pt x="11368" y="0"/>
                  </a:cubicBezTo>
                  <a:cubicBezTo>
                    <a:pt x="10232" y="0"/>
                    <a:pt x="10232" y="0"/>
                    <a:pt x="9095" y="0"/>
                  </a:cubicBezTo>
                  <a:cubicBezTo>
                    <a:pt x="3411" y="2645"/>
                    <a:pt x="3411" y="2645"/>
                    <a:pt x="3411" y="2645"/>
                  </a:cubicBezTo>
                  <a:cubicBezTo>
                    <a:pt x="2274" y="2645"/>
                    <a:pt x="2274" y="3527"/>
                    <a:pt x="3411" y="3967"/>
                  </a:cubicBezTo>
                  <a:cubicBezTo>
                    <a:pt x="3411" y="3967"/>
                    <a:pt x="5684" y="4408"/>
                    <a:pt x="5684" y="3967"/>
                  </a:cubicBezTo>
                  <a:cubicBezTo>
                    <a:pt x="7958" y="3527"/>
                    <a:pt x="7958" y="3527"/>
                    <a:pt x="7958" y="3527"/>
                  </a:cubicBezTo>
                  <a:cubicBezTo>
                    <a:pt x="7958" y="19396"/>
                    <a:pt x="7958" y="19396"/>
                    <a:pt x="7958" y="19396"/>
                  </a:cubicBezTo>
                  <a:cubicBezTo>
                    <a:pt x="2274" y="19396"/>
                    <a:pt x="2274" y="19396"/>
                    <a:pt x="2274" y="19396"/>
                  </a:cubicBezTo>
                  <a:cubicBezTo>
                    <a:pt x="1137" y="19396"/>
                    <a:pt x="0" y="19837"/>
                    <a:pt x="0" y="20278"/>
                  </a:cubicBezTo>
                  <a:cubicBezTo>
                    <a:pt x="0" y="21159"/>
                    <a:pt x="1137" y="21600"/>
                    <a:pt x="2274"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42" name="组合 41">
            <a:extLst>
              <a:ext uri="{FF2B5EF4-FFF2-40B4-BE49-F238E27FC236}">
                <a16:creationId xmlns:a16="http://schemas.microsoft.com/office/drawing/2014/main" id="{F07F1280-AE1F-4D61-95E2-A6178615919F}"/>
              </a:ext>
            </a:extLst>
          </p:cNvPr>
          <p:cNvGrpSpPr/>
          <p:nvPr/>
        </p:nvGrpSpPr>
        <p:grpSpPr>
          <a:xfrm>
            <a:off x="1595489" y="3089142"/>
            <a:ext cx="805212" cy="0"/>
            <a:chOff x="5771499" y="1643605"/>
            <a:chExt cx="805212" cy="0"/>
          </a:xfrm>
        </p:grpSpPr>
        <p:cxnSp>
          <p:nvCxnSpPr>
            <p:cNvPr id="44" name="直接连接符 43">
              <a:extLst>
                <a:ext uri="{FF2B5EF4-FFF2-40B4-BE49-F238E27FC236}">
                  <a16:creationId xmlns:a16="http://schemas.microsoft.com/office/drawing/2014/main" id="{571CB711-CCE3-4B2F-AA49-800783632B42}"/>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58ABB66F-BA1A-4CFB-B8F7-9F5F4FB43438}"/>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71E4468D-E5FF-42B3-8F38-866414F6C573}"/>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56" name="组合 55">
            <a:extLst>
              <a:ext uri="{FF2B5EF4-FFF2-40B4-BE49-F238E27FC236}">
                <a16:creationId xmlns:a16="http://schemas.microsoft.com/office/drawing/2014/main" id="{C8EB537B-E997-40EC-9DD5-4A3D4EB21CB5}"/>
              </a:ext>
            </a:extLst>
          </p:cNvPr>
          <p:cNvGrpSpPr/>
          <p:nvPr/>
        </p:nvGrpSpPr>
        <p:grpSpPr>
          <a:xfrm>
            <a:off x="9960127" y="3089142"/>
            <a:ext cx="805212" cy="0"/>
            <a:chOff x="5771499" y="1643605"/>
            <a:chExt cx="805212" cy="0"/>
          </a:xfrm>
        </p:grpSpPr>
        <p:cxnSp>
          <p:nvCxnSpPr>
            <p:cNvPr id="58" name="直接连接符 57">
              <a:extLst>
                <a:ext uri="{FF2B5EF4-FFF2-40B4-BE49-F238E27FC236}">
                  <a16:creationId xmlns:a16="http://schemas.microsoft.com/office/drawing/2014/main" id="{1925987B-9A14-4655-BACA-5A7059B2E620}"/>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35B73038-9C04-4B16-916B-DD2FE6A9CB59}"/>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BAAF0A5F-380B-495D-842B-AA146A288563}"/>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70" name="组合 69">
            <a:extLst>
              <a:ext uri="{FF2B5EF4-FFF2-40B4-BE49-F238E27FC236}">
                <a16:creationId xmlns:a16="http://schemas.microsoft.com/office/drawing/2014/main" id="{549B3A52-BDF5-42F2-A8BD-1B47D2D4606D}"/>
              </a:ext>
            </a:extLst>
          </p:cNvPr>
          <p:cNvGrpSpPr/>
          <p:nvPr/>
        </p:nvGrpSpPr>
        <p:grpSpPr>
          <a:xfrm>
            <a:off x="9960127" y="5530891"/>
            <a:ext cx="805212" cy="0"/>
            <a:chOff x="5771499" y="1643605"/>
            <a:chExt cx="805212" cy="0"/>
          </a:xfrm>
        </p:grpSpPr>
        <p:cxnSp>
          <p:nvCxnSpPr>
            <p:cNvPr id="71" name="直接连接符 70">
              <a:extLst>
                <a:ext uri="{FF2B5EF4-FFF2-40B4-BE49-F238E27FC236}">
                  <a16:creationId xmlns:a16="http://schemas.microsoft.com/office/drawing/2014/main" id="{8A8B2226-530D-4425-B6F5-72A342FFD7F5}"/>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BF19DF61-80D1-436D-BC53-2C43A0F92B67}"/>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3FDB6616-0FF8-4E46-8556-D2DF3BD0778C}"/>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50" name="矩形: 圆角 49">
            <a:extLst>
              <a:ext uri="{FF2B5EF4-FFF2-40B4-BE49-F238E27FC236}">
                <a16:creationId xmlns:a16="http://schemas.microsoft.com/office/drawing/2014/main" id="{F659A78F-B800-4E43-B3E2-FA84B9EE1FE6}"/>
              </a:ext>
            </a:extLst>
          </p:cNvPr>
          <p:cNvSpPr/>
          <p:nvPr/>
        </p:nvSpPr>
        <p:spPr>
          <a:xfrm>
            <a:off x="4791919" y="3960993"/>
            <a:ext cx="2608162" cy="1713053"/>
          </a:xfrm>
          <a:prstGeom prst="roundRect">
            <a:avLst>
              <a:gd name="adj" fmla="val 8559"/>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圆角 51">
            <a:extLst>
              <a:ext uri="{FF2B5EF4-FFF2-40B4-BE49-F238E27FC236}">
                <a16:creationId xmlns:a16="http://schemas.microsoft.com/office/drawing/2014/main" id="{FE76A01B-709D-419F-B2ED-B573172B5AA0}"/>
              </a:ext>
            </a:extLst>
          </p:cNvPr>
          <p:cNvSpPr/>
          <p:nvPr/>
        </p:nvSpPr>
        <p:spPr>
          <a:xfrm>
            <a:off x="5777808" y="4158767"/>
            <a:ext cx="1413588" cy="446126"/>
          </a:xfrm>
          <a:prstGeom prst="roundRect">
            <a:avLst>
              <a:gd name="adj" fmla="val 31774"/>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b="1" dirty="0">
                <a:solidFill>
                  <a:schemeClr val="bg1"/>
                </a:solidFill>
                <a:latin typeface="+mj-ea"/>
                <a:ea typeface="+mj-ea"/>
                <a:cs typeface="+mn-ea"/>
                <a:sym typeface="+mn-lt"/>
              </a:rPr>
              <a:t>第五点</a:t>
            </a:r>
          </a:p>
        </p:txBody>
      </p:sp>
      <p:sp>
        <p:nvSpPr>
          <p:cNvPr id="53" name="文本框 52">
            <a:extLst>
              <a:ext uri="{FF2B5EF4-FFF2-40B4-BE49-F238E27FC236}">
                <a16:creationId xmlns:a16="http://schemas.microsoft.com/office/drawing/2014/main" id="{69E5B999-B5D2-4ED5-93A6-5C274A4BEBC4}"/>
              </a:ext>
            </a:extLst>
          </p:cNvPr>
          <p:cNvSpPr txBox="1"/>
          <p:nvPr/>
        </p:nvSpPr>
        <p:spPr>
          <a:xfrm>
            <a:off x="5080258" y="4775483"/>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cs typeface="+mn-ea"/>
                <a:sym typeface="+mn-lt"/>
              </a:rPr>
              <a:t>分散学习和自学会议精神，领会会议精髓</a:t>
            </a:r>
          </a:p>
        </p:txBody>
      </p:sp>
      <p:sp>
        <p:nvSpPr>
          <p:cNvPr id="63" name="Freeform 119">
            <a:extLst>
              <a:ext uri="{FF2B5EF4-FFF2-40B4-BE49-F238E27FC236}">
                <a16:creationId xmlns:a16="http://schemas.microsoft.com/office/drawing/2014/main" id="{2D637684-D3B1-42A9-8E8B-B5EF0185BA0C}"/>
              </a:ext>
            </a:extLst>
          </p:cNvPr>
          <p:cNvSpPr/>
          <p:nvPr/>
        </p:nvSpPr>
        <p:spPr>
          <a:xfrm>
            <a:off x="5108585" y="4175407"/>
            <a:ext cx="241388" cy="406336"/>
          </a:xfrm>
          <a:custGeom>
            <a:avLst/>
            <a:gdLst/>
            <a:ahLst/>
            <a:cxnLst>
              <a:cxn ang="0">
                <a:pos x="wd2" y="hd2"/>
              </a:cxn>
              <a:cxn ang="5400000">
                <a:pos x="wd2" y="hd2"/>
              </a:cxn>
              <a:cxn ang="10800000">
                <a:pos x="wd2" y="hd2"/>
              </a:cxn>
              <a:cxn ang="16200000">
                <a:pos x="wd2" y="hd2"/>
              </a:cxn>
            </a:cxnLst>
            <a:rect l="0" t="0" r="r" b="b"/>
            <a:pathLst>
              <a:path w="21600" h="21600" extrusionOk="0">
                <a:moveTo>
                  <a:pt x="21600" y="675"/>
                </a:moveTo>
                <a:cubicBezTo>
                  <a:pt x="21600" y="338"/>
                  <a:pt x="21032" y="0"/>
                  <a:pt x="20463" y="0"/>
                </a:cubicBezTo>
                <a:cubicBezTo>
                  <a:pt x="1137" y="0"/>
                  <a:pt x="1137" y="0"/>
                  <a:pt x="1137" y="0"/>
                </a:cubicBezTo>
                <a:cubicBezTo>
                  <a:pt x="568" y="0"/>
                  <a:pt x="0" y="338"/>
                  <a:pt x="0" y="675"/>
                </a:cubicBezTo>
                <a:cubicBezTo>
                  <a:pt x="0" y="20925"/>
                  <a:pt x="0" y="20925"/>
                  <a:pt x="0" y="20925"/>
                </a:cubicBezTo>
                <a:cubicBezTo>
                  <a:pt x="0" y="21262"/>
                  <a:pt x="568" y="21600"/>
                  <a:pt x="1137" y="21600"/>
                </a:cubicBezTo>
                <a:cubicBezTo>
                  <a:pt x="1421" y="21600"/>
                  <a:pt x="1705" y="21600"/>
                  <a:pt x="1989" y="21431"/>
                </a:cubicBezTo>
                <a:cubicBezTo>
                  <a:pt x="10800" y="18394"/>
                  <a:pt x="10800" y="18394"/>
                  <a:pt x="10800" y="18394"/>
                </a:cubicBezTo>
                <a:cubicBezTo>
                  <a:pt x="19895" y="21600"/>
                  <a:pt x="19895" y="21600"/>
                  <a:pt x="19895" y="21600"/>
                </a:cubicBezTo>
                <a:cubicBezTo>
                  <a:pt x="19895" y="21600"/>
                  <a:pt x="20179" y="21600"/>
                  <a:pt x="20463" y="21600"/>
                </a:cubicBezTo>
                <a:cubicBezTo>
                  <a:pt x="21032" y="21600"/>
                  <a:pt x="21600" y="21262"/>
                  <a:pt x="21600" y="20925"/>
                </a:cubicBezTo>
                <a:lnTo>
                  <a:pt x="21600" y="675"/>
                </a:lnTo>
                <a:close/>
                <a:moveTo>
                  <a:pt x="20179" y="20756"/>
                </a:moveTo>
                <a:cubicBezTo>
                  <a:pt x="11368" y="17550"/>
                  <a:pt x="11368" y="17550"/>
                  <a:pt x="11368" y="17550"/>
                </a:cubicBezTo>
                <a:cubicBezTo>
                  <a:pt x="11084" y="17550"/>
                  <a:pt x="10516" y="17550"/>
                  <a:pt x="10232" y="17550"/>
                </a:cubicBezTo>
                <a:cubicBezTo>
                  <a:pt x="1421" y="20756"/>
                  <a:pt x="1421" y="20756"/>
                  <a:pt x="1421" y="20756"/>
                </a:cubicBezTo>
                <a:cubicBezTo>
                  <a:pt x="1421" y="844"/>
                  <a:pt x="1421" y="844"/>
                  <a:pt x="1421" y="844"/>
                </a:cubicBezTo>
                <a:cubicBezTo>
                  <a:pt x="20179" y="844"/>
                  <a:pt x="20179" y="844"/>
                  <a:pt x="20179" y="844"/>
                </a:cubicBezTo>
                <a:lnTo>
                  <a:pt x="20179" y="20756"/>
                </a:lnTo>
                <a:close/>
              </a:path>
            </a:pathLst>
          </a:custGeom>
          <a:solidFill>
            <a:schemeClr val="tx1">
              <a:lumMod val="75000"/>
              <a:lumOff val="25000"/>
            </a:schemeClr>
          </a:solid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28" name="矩形: 圆角 27">
            <a:extLst>
              <a:ext uri="{FF2B5EF4-FFF2-40B4-BE49-F238E27FC236}">
                <a16:creationId xmlns:a16="http://schemas.microsoft.com/office/drawing/2014/main" id="{39107479-8E3B-4218-A4BF-F7CB7E51C125}"/>
              </a:ext>
            </a:extLst>
          </p:cNvPr>
          <p:cNvSpPr/>
          <p:nvPr/>
        </p:nvSpPr>
        <p:spPr>
          <a:xfrm>
            <a:off x="4791919" y="1507160"/>
            <a:ext cx="2608162" cy="1713053"/>
          </a:xfrm>
          <a:prstGeom prst="roundRect">
            <a:avLst>
              <a:gd name="adj" fmla="val 8559"/>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矩形: 圆角 29">
            <a:extLst>
              <a:ext uri="{FF2B5EF4-FFF2-40B4-BE49-F238E27FC236}">
                <a16:creationId xmlns:a16="http://schemas.microsoft.com/office/drawing/2014/main" id="{4AC92455-3448-498E-8455-58336D47E1DF}"/>
              </a:ext>
            </a:extLst>
          </p:cNvPr>
          <p:cNvSpPr/>
          <p:nvPr/>
        </p:nvSpPr>
        <p:spPr>
          <a:xfrm>
            <a:off x="5777808" y="1704934"/>
            <a:ext cx="1413588" cy="446126"/>
          </a:xfrm>
          <a:prstGeom prst="roundRect">
            <a:avLst>
              <a:gd name="adj" fmla="val 31774"/>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600" b="1" dirty="0">
                <a:solidFill>
                  <a:schemeClr val="bg1"/>
                </a:solidFill>
                <a:latin typeface="+mj-ea"/>
                <a:ea typeface="+mj-ea"/>
                <a:cs typeface="+mn-ea"/>
                <a:sym typeface="+mn-lt"/>
              </a:rPr>
              <a:t>第二点</a:t>
            </a:r>
          </a:p>
        </p:txBody>
      </p:sp>
      <p:sp>
        <p:nvSpPr>
          <p:cNvPr id="31" name="文本框 30">
            <a:extLst>
              <a:ext uri="{FF2B5EF4-FFF2-40B4-BE49-F238E27FC236}">
                <a16:creationId xmlns:a16="http://schemas.microsoft.com/office/drawing/2014/main" id="{8A882AC4-A719-447A-825E-531712B40CE1}"/>
              </a:ext>
            </a:extLst>
          </p:cNvPr>
          <p:cNvSpPr txBox="1"/>
          <p:nvPr/>
        </p:nvSpPr>
        <p:spPr>
          <a:xfrm>
            <a:off x="5080258" y="2321650"/>
            <a:ext cx="2031484" cy="622798"/>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cs typeface="+mn-ea"/>
                <a:sym typeface="+mn-lt"/>
              </a:rPr>
              <a:t>今日事今日毕，不要拖沓到明天完成</a:t>
            </a:r>
          </a:p>
        </p:txBody>
      </p:sp>
      <p:grpSp>
        <p:nvGrpSpPr>
          <p:cNvPr id="64" name="组合 63">
            <a:extLst>
              <a:ext uri="{FF2B5EF4-FFF2-40B4-BE49-F238E27FC236}">
                <a16:creationId xmlns:a16="http://schemas.microsoft.com/office/drawing/2014/main" id="{DE7F1587-B47E-459E-A34C-FFFD295A4746}"/>
              </a:ext>
            </a:extLst>
          </p:cNvPr>
          <p:cNvGrpSpPr/>
          <p:nvPr/>
        </p:nvGrpSpPr>
        <p:grpSpPr>
          <a:xfrm>
            <a:off x="5108585" y="1748009"/>
            <a:ext cx="362904" cy="406336"/>
            <a:chOff x="4421537" y="3939143"/>
            <a:chExt cx="362904" cy="406336"/>
          </a:xfrm>
          <a:solidFill>
            <a:schemeClr val="tx1">
              <a:lumMod val="75000"/>
              <a:lumOff val="25000"/>
            </a:schemeClr>
          </a:solidFill>
        </p:grpSpPr>
        <p:sp>
          <p:nvSpPr>
            <p:cNvPr id="65" name="Freeform 120">
              <a:extLst>
                <a:ext uri="{FF2B5EF4-FFF2-40B4-BE49-F238E27FC236}">
                  <a16:creationId xmlns:a16="http://schemas.microsoft.com/office/drawing/2014/main" id="{C2A2817C-A955-4E0B-813B-D9E0C40C8C0D}"/>
                </a:ext>
              </a:extLst>
            </p:cNvPr>
            <p:cNvSpPr/>
            <p:nvPr/>
          </p:nvSpPr>
          <p:spPr>
            <a:xfrm>
              <a:off x="4465792" y="4062518"/>
              <a:ext cx="16093" cy="158243"/>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7280" y="21600"/>
                    <a:pt x="21600" y="20736"/>
                    <a:pt x="21600" y="20304"/>
                  </a:cubicBezTo>
                  <a:cubicBezTo>
                    <a:pt x="21600" y="1296"/>
                    <a:pt x="21600" y="1296"/>
                    <a:pt x="21600" y="1296"/>
                  </a:cubicBezTo>
                  <a:cubicBezTo>
                    <a:pt x="21600" y="432"/>
                    <a:pt x="17280" y="0"/>
                    <a:pt x="12960" y="0"/>
                  </a:cubicBezTo>
                  <a:cubicBezTo>
                    <a:pt x="4320" y="0"/>
                    <a:pt x="0" y="432"/>
                    <a:pt x="0" y="1296"/>
                  </a:cubicBezTo>
                  <a:cubicBezTo>
                    <a:pt x="0" y="20304"/>
                    <a:pt x="0" y="20304"/>
                    <a:pt x="0" y="20304"/>
                  </a:cubicBezTo>
                  <a:cubicBezTo>
                    <a:pt x="0" y="20736"/>
                    <a:pt x="4320" y="21600"/>
                    <a:pt x="1296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66" name="Freeform 121">
              <a:extLst>
                <a:ext uri="{FF2B5EF4-FFF2-40B4-BE49-F238E27FC236}">
                  <a16:creationId xmlns:a16="http://schemas.microsoft.com/office/drawing/2014/main" id="{89330AE3-784C-4EAD-9E19-3AEE34A88468}"/>
                </a:ext>
              </a:extLst>
            </p:cNvPr>
            <p:cNvSpPr/>
            <p:nvPr/>
          </p:nvSpPr>
          <p:spPr>
            <a:xfrm>
              <a:off x="4561005" y="4062518"/>
              <a:ext cx="16093" cy="158243"/>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7280" y="21600"/>
                    <a:pt x="21600" y="20736"/>
                    <a:pt x="21600" y="20304"/>
                  </a:cubicBezTo>
                  <a:cubicBezTo>
                    <a:pt x="21600" y="1296"/>
                    <a:pt x="21600" y="1296"/>
                    <a:pt x="21600" y="1296"/>
                  </a:cubicBezTo>
                  <a:cubicBezTo>
                    <a:pt x="21600" y="432"/>
                    <a:pt x="17280" y="0"/>
                    <a:pt x="8640" y="0"/>
                  </a:cubicBezTo>
                  <a:cubicBezTo>
                    <a:pt x="4320" y="0"/>
                    <a:pt x="0" y="432"/>
                    <a:pt x="0" y="1296"/>
                  </a:cubicBezTo>
                  <a:cubicBezTo>
                    <a:pt x="0" y="20304"/>
                    <a:pt x="0" y="20304"/>
                    <a:pt x="0" y="20304"/>
                  </a:cubicBezTo>
                  <a:cubicBezTo>
                    <a:pt x="0" y="20736"/>
                    <a:pt x="4320" y="21600"/>
                    <a:pt x="864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67" name="Freeform 122">
              <a:extLst>
                <a:ext uri="{FF2B5EF4-FFF2-40B4-BE49-F238E27FC236}">
                  <a16:creationId xmlns:a16="http://schemas.microsoft.com/office/drawing/2014/main" id="{B838F5A5-09B7-458C-8434-11CF2A739AB8}"/>
                </a:ext>
              </a:extLst>
            </p:cNvPr>
            <p:cNvSpPr/>
            <p:nvPr/>
          </p:nvSpPr>
          <p:spPr>
            <a:xfrm>
              <a:off x="4691086" y="4065201"/>
              <a:ext cx="32186" cy="152879"/>
            </a:xfrm>
            <a:custGeom>
              <a:avLst/>
              <a:gdLst/>
              <a:ahLst/>
              <a:cxnLst>
                <a:cxn ang="0">
                  <a:pos x="wd2" y="hd2"/>
                </a:cxn>
                <a:cxn ang="5400000">
                  <a:pos x="wd2" y="hd2"/>
                </a:cxn>
                <a:cxn ang="10800000">
                  <a:pos x="wd2" y="hd2"/>
                </a:cxn>
                <a:cxn ang="16200000">
                  <a:pos x="wd2" y="hd2"/>
                </a:cxn>
              </a:cxnLst>
              <a:rect l="0" t="0" r="r" b="b"/>
              <a:pathLst>
                <a:path w="21600" h="21600" extrusionOk="0">
                  <a:moveTo>
                    <a:pt x="6480" y="0"/>
                  </a:moveTo>
                  <a:cubicBezTo>
                    <a:pt x="2160" y="0"/>
                    <a:pt x="0" y="450"/>
                    <a:pt x="0" y="1350"/>
                  </a:cubicBezTo>
                  <a:cubicBezTo>
                    <a:pt x="12960" y="20700"/>
                    <a:pt x="12960" y="20700"/>
                    <a:pt x="12960" y="20700"/>
                  </a:cubicBezTo>
                  <a:cubicBezTo>
                    <a:pt x="12960" y="21150"/>
                    <a:pt x="15120" y="21600"/>
                    <a:pt x="17280" y="21600"/>
                  </a:cubicBezTo>
                  <a:cubicBezTo>
                    <a:pt x="21600" y="21600"/>
                    <a:pt x="21600" y="21150"/>
                    <a:pt x="21600" y="20250"/>
                  </a:cubicBezTo>
                  <a:cubicBezTo>
                    <a:pt x="10800" y="900"/>
                    <a:pt x="10800" y="900"/>
                    <a:pt x="10800" y="900"/>
                  </a:cubicBezTo>
                  <a:cubicBezTo>
                    <a:pt x="10800" y="450"/>
                    <a:pt x="8640" y="0"/>
                    <a:pt x="648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68" name="Freeform 123">
              <a:extLst>
                <a:ext uri="{FF2B5EF4-FFF2-40B4-BE49-F238E27FC236}">
                  <a16:creationId xmlns:a16="http://schemas.microsoft.com/office/drawing/2014/main" id="{492B19CD-C8AE-45A9-9901-CE4DBD6289D3}"/>
                </a:ext>
              </a:extLst>
            </p:cNvPr>
            <p:cNvSpPr/>
            <p:nvPr/>
          </p:nvSpPr>
          <p:spPr>
            <a:xfrm>
              <a:off x="4421537" y="3939143"/>
              <a:ext cx="199816" cy="406336"/>
            </a:xfrm>
            <a:custGeom>
              <a:avLst/>
              <a:gdLst/>
              <a:ahLst/>
              <a:cxnLst>
                <a:cxn ang="0">
                  <a:pos x="wd2" y="hd2"/>
                </a:cxn>
                <a:cxn ang="5400000">
                  <a:pos x="wd2" y="hd2"/>
                </a:cxn>
                <a:cxn ang="10800000">
                  <a:pos x="wd2" y="hd2"/>
                </a:cxn>
                <a:cxn ang="16200000">
                  <a:pos x="wd2" y="hd2"/>
                </a:cxn>
              </a:cxnLst>
              <a:rect l="0" t="0" r="r" b="b"/>
              <a:pathLst>
                <a:path w="21600" h="21600" extrusionOk="0">
                  <a:moveTo>
                    <a:pt x="19886" y="0"/>
                  </a:moveTo>
                  <a:cubicBezTo>
                    <a:pt x="2057" y="0"/>
                    <a:pt x="2057" y="0"/>
                    <a:pt x="2057" y="0"/>
                  </a:cubicBezTo>
                  <a:cubicBezTo>
                    <a:pt x="686" y="0"/>
                    <a:pt x="0" y="506"/>
                    <a:pt x="0" y="1013"/>
                  </a:cubicBezTo>
                  <a:cubicBezTo>
                    <a:pt x="0" y="20587"/>
                    <a:pt x="0" y="20587"/>
                    <a:pt x="0" y="20587"/>
                  </a:cubicBezTo>
                  <a:cubicBezTo>
                    <a:pt x="0" y="21094"/>
                    <a:pt x="686" y="21600"/>
                    <a:pt x="2057" y="21600"/>
                  </a:cubicBezTo>
                  <a:cubicBezTo>
                    <a:pt x="19886" y="21600"/>
                    <a:pt x="19886" y="21600"/>
                    <a:pt x="19886" y="21600"/>
                  </a:cubicBezTo>
                  <a:cubicBezTo>
                    <a:pt x="20914" y="21600"/>
                    <a:pt x="21600" y="21094"/>
                    <a:pt x="21600" y="20587"/>
                  </a:cubicBezTo>
                  <a:cubicBezTo>
                    <a:pt x="21600" y="1013"/>
                    <a:pt x="21600" y="1013"/>
                    <a:pt x="21600" y="1013"/>
                  </a:cubicBezTo>
                  <a:cubicBezTo>
                    <a:pt x="21600" y="506"/>
                    <a:pt x="20914" y="0"/>
                    <a:pt x="19886" y="0"/>
                  </a:cubicBezTo>
                  <a:close/>
                  <a:moveTo>
                    <a:pt x="9943" y="20756"/>
                  </a:moveTo>
                  <a:cubicBezTo>
                    <a:pt x="1371" y="20756"/>
                    <a:pt x="1371" y="20756"/>
                    <a:pt x="1371" y="20756"/>
                  </a:cubicBezTo>
                  <a:cubicBezTo>
                    <a:pt x="1371" y="844"/>
                    <a:pt x="1371" y="844"/>
                    <a:pt x="1371" y="844"/>
                  </a:cubicBezTo>
                  <a:cubicBezTo>
                    <a:pt x="9943" y="844"/>
                    <a:pt x="9943" y="844"/>
                    <a:pt x="9943" y="844"/>
                  </a:cubicBezTo>
                  <a:lnTo>
                    <a:pt x="9943" y="20756"/>
                  </a:lnTo>
                  <a:close/>
                  <a:moveTo>
                    <a:pt x="20229" y="20756"/>
                  </a:moveTo>
                  <a:cubicBezTo>
                    <a:pt x="11657" y="20756"/>
                    <a:pt x="11657" y="20756"/>
                    <a:pt x="11657" y="20756"/>
                  </a:cubicBezTo>
                  <a:cubicBezTo>
                    <a:pt x="11657" y="844"/>
                    <a:pt x="11657" y="844"/>
                    <a:pt x="11657" y="844"/>
                  </a:cubicBezTo>
                  <a:cubicBezTo>
                    <a:pt x="20229" y="844"/>
                    <a:pt x="20229" y="844"/>
                    <a:pt x="20229" y="844"/>
                  </a:cubicBezTo>
                  <a:lnTo>
                    <a:pt x="20229" y="207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69" name="Freeform 124">
              <a:extLst>
                <a:ext uri="{FF2B5EF4-FFF2-40B4-BE49-F238E27FC236}">
                  <a16:creationId xmlns:a16="http://schemas.microsoft.com/office/drawing/2014/main" id="{9DAA170C-2972-446D-B6C9-A77C8DDBA10E}"/>
                </a:ext>
              </a:extLst>
            </p:cNvPr>
            <p:cNvSpPr/>
            <p:nvPr/>
          </p:nvSpPr>
          <p:spPr>
            <a:xfrm>
              <a:off x="4630739" y="3939143"/>
              <a:ext cx="153702" cy="406336"/>
            </a:xfrm>
            <a:custGeom>
              <a:avLst/>
              <a:gdLst/>
              <a:ahLst/>
              <a:cxnLst>
                <a:cxn ang="0">
                  <a:pos x="wd2" y="hd2"/>
                </a:cxn>
                <a:cxn ang="5400000">
                  <a:pos x="wd2" y="hd2"/>
                </a:cxn>
                <a:cxn ang="10800000">
                  <a:pos x="wd2" y="hd2"/>
                </a:cxn>
                <a:cxn ang="16200000">
                  <a:pos x="wd2" y="hd2"/>
                </a:cxn>
              </a:cxnLst>
              <a:rect l="0" t="0" r="r" b="b"/>
              <a:pathLst>
                <a:path w="21342" h="21600" extrusionOk="0">
                  <a:moveTo>
                    <a:pt x="14988" y="844"/>
                  </a:moveTo>
                  <a:cubicBezTo>
                    <a:pt x="14547" y="338"/>
                    <a:pt x="13224" y="0"/>
                    <a:pt x="11902" y="0"/>
                  </a:cubicBezTo>
                  <a:cubicBezTo>
                    <a:pt x="2204" y="506"/>
                    <a:pt x="2204" y="506"/>
                    <a:pt x="2204" y="506"/>
                  </a:cubicBezTo>
                  <a:cubicBezTo>
                    <a:pt x="1322" y="506"/>
                    <a:pt x="441" y="1013"/>
                    <a:pt x="0" y="1350"/>
                  </a:cubicBezTo>
                  <a:cubicBezTo>
                    <a:pt x="6612" y="20756"/>
                    <a:pt x="6612" y="20756"/>
                    <a:pt x="6612" y="20756"/>
                  </a:cubicBezTo>
                  <a:cubicBezTo>
                    <a:pt x="6612" y="21262"/>
                    <a:pt x="7935" y="21600"/>
                    <a:pt x="9257" y="21600"/>
                  </a:cubicBezTo>
                  <a:cubicBezTo>
                    <a:pt x="18955" y="21094"/>
                    <a:pt x="18955" y="21094"/>
                    <a:pt x="18955" y="21094"/>
                  </a:cubicBezTo>
                  <a:cubicBezTo>
                    <a:pt x="19837" y="21094"/>
                    <a:pt x="20278" y="20925"/>
                    <a:pt x="20718" y="20756"/>
                  </a:cubicBezTo>
                  <a:cubicBezTo>
                    <a:pt x="21159" y="20587"/>
                    <a:pt x="21600" y="20250"/>
                    <a:pt x="21159" y="20081"/>
                  </a:cubicBezTo>
                  <a:lnTo>
                    <a:pt x="14988" y="844"/>
                  </a:lnTo>
                  <a:close/>
                  <a:moveTo>
                    <a:pt x="8816" y="20925"/>
                  </a:moveTo>
                  <a:cubicBezTo>
                    <a:pt x="2204" y="1350"/>
                    <a:pt x="2204" y="1350"/>
                    <a:pt x="2204" y="1350"/>
                  </a:cubicBezTo>
                  <a:cubicBezTo>
                    <a:pt x="12784" y="675"/>
                    <a:pt x="12784" y="675"/>
                    <a:pt x="12784" y="675"/>
                  </a:cubicBezTo>
                  <a:cubicBezTo>
                    <a:pt x="19396" y="20250"/>
                    <a:pt x="19396" y="20250"/>
                    <a:pt x="19396" y="20250"/>
                  </a:cubicBezTo>
                  <a:lnTo>
                    <a:pt x="8816" y="20925"/>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49" name="组合 48">
            <a:extLst>
              <a:ext uri="{FF2B5EF4-FFF2-40B4-BE49-F238E27FC236}">
                <a16:creationId xmlns:a16="http://schemas.microsoft.com/office/drawing/2014/main" id="{BDE7BED5-7684-4D23-BF5A-C213E86AC6C3}"/>
              </a:ext>
            </a:extLst>
          </p:cNvPr>
          <p:cNvGrpSpPr/>
          <p:nvPr/>
        </p:nvGrpSpPr>
        <p:grpSpPr>
          <a:xfrm>
            <a:off x="5722588" y="3089142"/>
            <a:ext cx="805212" cy="0"/>
            <a:chOff x="5771499" y="1643605"/>
            <a:chExt cx="805212" cy="0"/>
          </a:xfrm>
        </p:grpSpPr>
        <p:cxnSp>
          <p:nvCxnSpPr>
            <p:cNvPr id="51" name="直接连接符 50">
              <a:extLst>
                <a:ext uri="{FF2B5EF4-FFF2-40B4-BE49-F238E27FC236}">
                  <a16:creationId xmlns:a16="http://schemas.microsoft.com/office/drawing/2014/main" id="{49760C8B-E87C-45D4-A0A6-6DF4AAE98308}"/>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79D53840-37C7-4B58-BE85-CAA90A30AF2A}"/>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D44EBADF-8522-4B87-A50D-F568418C4CAD}"/>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74" name="组合 73">
            <a:extLst>
              <a:ext uri="{FF2B5EF4-FFF2-40B4-BE49-F238E27FC236}">
                <a16:creationId xmlns:a16="http://schemas.microsoft.com/office/drawing/2014/main" id="{729BE030-9D1F-4042-A7E1-446E95BEDB0B}"/>
              </a:ext>
            </a:extLst>
          </p:cNvPr>
          <p:cNvGrpSpPr/>
          <p:nvPr/>
        </p:nvGrpSpPr>
        <p:grpSpPr>
          <a:xfrm>
            <a:off x="5722588" y="5530891"/>
            <a:ext cx="805212" cy="0"/>
            <a:chOff x="5771499" y="1643605"/>
            <a:chExt cx="805212" cy="0"/>
          </a:xfrm>
        </p:grpSpPr>
        <p:cxnSp>
          <p:nvCxnSpPr>
            <p:cNvPr id="75" name="直接连接符 74">
              <a:extLst>
                <a:ext uri="{FF2B5EF4-FFF2-40B4-BE49-F238E27FC236}">
                  <a16:creationId xmlns:a16="http://schemas.microsoft.com/office/drawing/2014/main" id="{9B223B07-2B13-4B72-919E-1656661AC599}"/>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A51604C5-6E8E-4BF1-8DFF-4F4239C008D5}"/>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FE9BF778-C2EF-4313-904B-6B5CC6414C72}"/>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83" name="组合 82">
            <a:extLst>
              <a:ext uri="{FF2B5EF4-FFF2-40B4-BE49-F238E27FC236}">
                <a16:creationId xmlns:a16="http://schemas.microsoft.com/office/drawing/2014/main" id="{61C89F15-B2DE-4E89-9780-FE653B13766C}"/>
              </a:ext>
            </a:extLst>
          </p:cNvPr>
          <p:cNvGrpSpPr/>
          <p:nvPr/>
        </p:nvGrpSpPr>
        <p:grpSpPr>
          <a:xfrm>
            <a:off x="1574339" y="5530891"/>
            <a:ext cx="805212" cy="0"/>
            <a:chOff x="5771499" y="1643605"/>
            <a:chExt cx="805212" cy="0"/>
          </a:xfrm>
        </p:grpSpPr>
        <p:cxnSp>
          <p:nvCxnSpPr>
            <p:cNvPr id="84" name="直接连接符 83">
              <a:extLst>
                <a:ext uri="{FF2B5EF4-FFF2-40B4-BE49-F238E27FC236}">
                  <a16:creationId xmlns:a16="http://schemas.microsoft.com/office/drawing/2014/main" id="{5A8EFA38-0F30-44CC-8012-AFB8475CF20A}"/>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D90A39DF-6031-40C4-9B6F-F1408B601474}"/>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79FEC2EE-1AA9-4EB2-9D12-92E3613D8143}"/>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7867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矩形 1">
            <a:extLst>
              <a:ext uri="{FF2B5EF4-FFF2-40B4-BE49-F238E27FC236}">
                <a16:creationId xmlns:a16="http://schemas.microsoft.com/office/drawing/2014/main" id="{4C22FF8A-2CCF-468D-9355-AE4DB20EFB60}"/>
              </a:ext>
            </a:extLst>
          </p:cNvPr>
          <p:cNvSpPr>
            <a:spLocks/>
          </p:cNvSpPr>
          <p:nvPr>
            <p:custDataLst>
              <p:tags r:id="rId1"/>
            </p:custDataLst>
          </p:nvPr>
        </p:nvSpPr>
        <p:spPr>
          <a:xfrm>
            <a:off x="0" y="1781629"/>
            <a:ext cx="12192000" cy="3294743"/>
          </a:xfrm>
          <a:prstGeom prst="rect">
            <a:avLst/>
          </a:prstGeom>
          <a:gradFill>
            <a:gsLst>
              <a:gs pos="2400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PA-椭圆 5">
            <a:extLst>
              <a:ext uri="{FF2B5EF4-FFF2-40B4-BE49-F238E27FC236}">
                <a16:creationId xmlns:a16="http://schemas.microsoft.com/office/drawing/2014/main" id="{EA269B1A-F021-4242-9F75-F70E1B0BB3AB}"/>
              </a:ext>
            </a:extLst>
          </p:cNvPr>
          <p:cNvSpPr/>
          <p:nvPr>
            <p:custDataLst>
              <p:tags r:id="rId2"/>
            </p:custDataLst>
          </p:nvPr>
        </p:nvSpPr>
        <p:spPr>
          <a:xfrm>
            <a:off x="666068" y="1539663"/>
            <a:ext cx="3778674" cy="3778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PA-圆角矩形 8">
            <a:extLst>
              <a:ext uri="{FF2B5EF4-FFF2-40B4-BE49-F238E27FC236}">
                <a16:creationId xmlns:a16="http://schemas.microsoft.com/office/drawing/2014/main" id="{87A9B666-3064-4155-BAE0-7234DED81D19}"/>
              </a:ext>
            </a:extLst>
          </p:cNvPr>
          <p:cNvSpPr/>
          <p:nvPr>
            <p:custDataLst>
              <p:tags r:id="rId3"/>
            </p:custDataLst>
          </p:nvPr>
        </p:nvSpPr>
        <p:spPr>
          <a:xfrm>
            <a:off x="5502275" y="4093632"/>
            <a:ext cx="964631" cy="253596"/>
          </a:xfrm>
          <a:prstGeom prst="roundRect">
            <a:avLst>
              <a:gd name="adj" fmla="val 432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PA-圆角矩形 104">
            <a:extLst>
              <a:ext uri="{FF2B5EF4-FFF2-40B4-BE49-F238E27FC236}">
                <a16:creationId xmlns:a16="http://schemas.microsoft.com/office/drawing/2014/main" id="{D4F28A4F-F3AD-4283-AF81-523EB0E586BA}"/>
              </a:ext>
            </a:extLst>
          </p:cNvPr>
          <p:cNvSpPr/>
          <p:nvPr>
            <p:custDataLst>
              <p:tags r:id="rId4"/>
            </p:custDataLst>
          </p:nvPr>
        </p:nvSpPr>
        <p:spPr>
          <a:xfrm>
            <a:off x="6546883" y="4093632"/>
            <a:ext cx="964631" cy="253596"/>
          </a:xfrm>
          <a:prstGeom prst="roundRect">
            <a:avLst>
              <a:gd name="adj" fmla="val 432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2" name="PA-文本框 2" descr="演讲标题">
            <a:extLst>
              <a:ext uri="{FF2B5EF4-FFF2-40B4-BE49-F238E27FC236}">
                <a16:creationId xmlns:a16="http://schemas.microsoft.com/office/drawing/2014/main" id="{FA164E53-C307-4CDD-9D3B-79EEADF40381}"/>
              </a:ext>
            </a:extLst>
          </p:cNvPr>
          <p:cNvSpPr txBox="1"/>
          <p:nvPr>
            <p:custDataLst>
              <p:tags r:id="rId5"/>
            </p:custDataLst>
          </p:nvPr>
        </p:nvSpPr>
        <p:spPr>
          <a:xfrm>
            <a:off x="5403783" y="2487299"/>
            <a:ext cx="7107897" cy="784830"/>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500" b="1" i="0" u="none" strike="noStrike" kern="1200" cap="none" spc="600" normalizeH="0" baseline="0" noProof="0" dirty="0">
                <a:ln>
                  <a:noFill/>
                </a:ln>
                <a:gradFill>
                  <a:gsLst>
                    <a:gs pos="0">
                      <a:srgbClr val="FCFEFD"/>
                    </a:gs>
                    <a:gs pos="100000">
                      <a:prstClr val="white">
                        <a:lumMod val="95000"/>
                      </a:prstClr>
                    </a:gs>
                  </a:gsLst>
                  <a:lin ang="5400000" scaled="0"/>
                </a:gradFill>
                <a:effectLst>
                  <a:outerShdw blurRad="190500" dist="38100" dir="2700000" algn="tl" rotWithShape="0">
                    <a:prstClr val="black">
                      <a:alpha val="20000"/>
                    </a:prstClr>
                  </a:outerShdw>
                </a:effectLst>
                <a:uLnTx/>
                <a:uFillTx/>
                <a:latin typeface="微软雅黑"/>
                <a:ea typeface="微软雅黑"/>
                <a:cs typeface="+mn-ea"/>
              </a:rPr>
              <a:t>感谢您的观看</a:t>
            </a:r>
          </a:p>
        </p:txBody>
      </p:sp>
      <p:sp>
        <p:nvSpPr>
          <p:cNvPr id="43" name="PA-文本框 3">
            <a:extLst>
              <a:ext uri="{FF2B5EF4-FFF2-40B4-BE49-F238E27FC236}">
                <a16:creationId xmlns:a16="http://schemas.microsoft.com/office/drawing/2014/main" id="{B153E189-C122-4C09-A981-07F074EE9C1D}"/>
              </a:ext>
            </a:extLst>
          </p:cNvPr>
          <p:cNvSpPr txBox="1"/>
          <p:nvPr>
            <p:custDataLst>
              <p:tags r:id="rId6"/>
            </p:custDataLst>
          </p:nvPr>
        </p:nvSpPr>
        <p:spPr>
          <a:xfrm>
            <a:off x="5407536" y="3227785"/>
            <a:ext cx="69855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250" normalizeH="0" baseline="0" noProof="0" dirty="0">
                <a:ln>
                  <a:noFill/>
                </a:ln>
                <a:solidFill>
                  <a:prstClr val="white"/>
                </a:solidFill>
                <a:effectLst/>
                <a:uLnTx/>
                <a:uFillTx/>
                <a:latin typeface="微软雅黑 Light"/>
                <a:ea typeface="微软雅黑" panose="020B0503020204020204" pitchFamily="34" charset="-122"/>
                <a:cs typeface="+mn-cs"/>
              </a:rPr>
              <a:t>THANKS FOR YOU WATCHING</a:t>
            </a:r>
          </a:p>
        </p:txBody>
      </p:sp>
      <p:grpSp>
        <p:nvGrpSpPr>
          <p:cNvPr id="2" name="组合 1">
            <a:extLst>
              <a:ext uri="{FF2B5EF4-FFF2-40B4-BE49-F238E27FC236}">
                <a16:creationId xmlns:a16="http://schemas.microsoft.com/office/drawing/2014/main" id="{0F445D37-A446-47A6-8A0F-6DC93398E5D0}"/>
              </a:ext>
            </a:extLst>
          </p:cNvPr>
          <p:cNvGrpSpPr/>
          <p:nvPr/>
        </p:nvGrpSpPr>
        <p:grpSpPr>
          <a:xfrm>
            <a:off x="5470819" y="3660743"/>
            <a:ext cx="2074568" cy="338554"/>
            <a:chOff x="5470819" y="3521008"/>
            <a:chExt cx="2074568" cy="338554"/>
          </a:xfrm>
        </p:grpSpPr>
        <p:sp>
          <p:nvSpPr>
            <p:cNvPr id="38" name="PA-矩形 11">
              <a:extLst>
                <a:ext uri="{FF2B5EF4-FFF2-40B4-BE49-F238E27FC236}">
                  <a16:creationId xmlns:a16="http://schemas.microsoft.com/office/drawing/2014/main" id="{9B9EADBB-5561-4260-BFB3-F562DAC73682}"/>
                </a:ext>
              </a:extLst>
            </p:cNvPr>
            <p:cNvSpPr/>
            <p:nvPr>
              <p:custDataLst>
                <p:tags r:id="rId10"/>
              </p:custDataLst>
            </p:nvPr>
          </p:nvSpPr>
          <p:spPr>
            <a:xfrm>
              <a:off x="5502275" y="3521008"/>
              <a:ext cx="2043112"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0" name="PA-文本框 6">
              <a:extLst>
                <a:ext uri="{FF2B5EF4-FFF2-40B4-BE49-F238E27FC236}">
                  <a16:creationId xmlns:a16="http://schemas.microsoft.com/office/drawing/2014/main" id="{F5DAAC30-C1AB-4E92-8774-ED3E81BFD338}"/>
                </a:ext>
              </a:extLst>
            </p:cNvPr>
            <p:cNvSpPr txBox="1"/>
            <p:nvPr>
              <p:custDataLst>
                <p:tags r:id="rId11"/>
              </p:custDataLst>
            </p:nvPr>
          </p:nvSpPr>
          <p:spPr>
            <a:xfrm>
              <a:off x="5470819" y="3533138"/>
              <a:ext cx="19662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30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sp>
          <p:nvSpPr>
            <p:cNvPr id="44" name="PA-文本框 10" descr="公司名称">
              <a:extLst>
                <a:ext uri="{FF2B5EF4-FFF2-40B4-BE49-F238E27FC236}">
                  <a16:creationId xmlns:a16="http://schemas.microsoft.com/office/drawing/2014/main" id="{A68B974E-1E55-495C-8B90-233DC266FAC8}"/>
                </a:ext>
              </a:extLst>
            </p:cNvPr>
            <p:cNvSpPr txBox="1"/>
            <p:nvPr>
              <p:custDataLst>
                <p:tags r:id="rId12"/>
              </p:custDataLst>
            </p:nvPr>
          </p:nvSpPr>
          <p:spPr>
            <a:xfrm>
              <a:off x="5519212" y="3537899"/>
              <a:ext cx="2009239" cy="307777"/>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300" normalizeH="0" baseline="0" noProof="0" dirty="0">
                  <a:ln>
                    <a:noFill/>
                  </a:ln>
                  <a:solidFill>
                    <a:schemeClr val="tx1">
                      <a:lumMod val="75000"/>
                      <a:lumOff val="25000"/>
                    </a:schemeClr>
                  </a:solidFill>
                  <a:effectLst/>
                  <a:uLnTx/>
                  <a:uFillTx/>
                  <a:latin typeface="微软雅黑 Light"/>
                  <a:ea typeface="微软雅黑 Light"/>
                  <a:cs typeface="+mn-cs"/>
                </a:rPr>
                <a:t>工作总结汇报</a:t>
              </a:r>
            </a:p>
          </p:txBody>
        </p:sp>
      </p:grpSp>
      <p:sp>
        <p:nvSpPr>
          <p:cNvPr id="46" name="PA-文本框 14" descr="演讲时间">
            <a:extLst>
              <a:ext uri="{FF2B5EF4-FFF2-40B4-BE49-F238E27FC236}">
                <a16:creationId xmlns:a16="http://schemas.microsoft.com/office/drawing/2014/main" id="{3650B51A-1D8A-4472-8DD2-228E5A61B5BD}"/>
              </a:ext>
            </a:extLst>
          </p:cNvPr>
          <p:cNvSpPr txBox="1"/>
          <p:nvPr>
            <p:custDataLst>
              <p:tags r:id="rId7"/>
            </p:custDataLst>
          </p:nvPr>
        </p:nvSpPr>
        <p:spPr>
          <a:xfrm>
            <a:off x="6511578" y="4080129"/>
            <a:ext cx="1044608" cy="27699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20XX/06/23</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48" name="PA-直接连接符 13">
            <a:extLst>
              <a:ext uri="{FF2B5EF4-FFF2-40B4-BE49-F238E27FC236}">
                <a16:creationId xmlns:a16="http://schemas.microsoft.com/office/drawing/2014/main" id="{8FDF4497-1DC6-44A7-9119-1765CF24D9D9}"/>
              </a:ext>
            </a:extLst>
          </p:cNvPr>
          <p:cNvCxnSpPr>
            <a:cxnSpLocks/>
          </p:cNvCxnSpPr>
          <p:nvPr>
            <p:custDataLst>
              <p:tags r:id="rId8"/>
            </p:custDataLst>
          </p:nvPr>
        </p:nvCxnSpPr>
        <p:spPr>
          <a:xfrm>
            <a:off x="4948834" y="2629420"/>
            <a:ext cx="0" cy="1678443"/>
          </a:xfrm>
          <a:prstGeom prst="line">
            <a:avLst/>
          </a:prstGeom>
          <a:ln w="762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椭圆 2">
            <a:extLst>
              <a:ext uri="{FF2B5EF4-FFF2-40B4-BE49-F238E27FC236}">
                <a16:creationId xmlns:a16="http://schemas.microsoft.com/office/drawing/2014/main" id="{540AB1D9-784B-489B-AE6C-9B15954A404C}"/>
              </a:ext>
            </a:extLst>
          </p:cNvPr>
          <p:cNvSpPr/>
          <p:nvPr/>
        </p:nvSpPr>
        <p:spPr>
          <a:xfrm>
            <a:off x="827897" y="1709421"/>
            <a:ext cx="3429210" cy="3429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Light"/>
              <a:ea typeface="微软雅黑 Light"/>
              <a:cs typeface="+mn-cs"/>
            </a:endParaRPr>
          </a:p>
        </p:txBody>
      </p:sp>
      <p:grpSp>
        <p:nvGrpSpPr>
          <p:cNvPr id="4" name="Group 4">
            <a:extLst>
              <a:ext uri="{FF2B5EF4-FFF2-40B4-BE49-F238E27FC236}">
                <a16:creationId xmlns:a16="http://schemas.microsoft.com/office/drawing/2014/main" id="{663E3FA0-9FB7-4CFD-853B-533BF0D1DAD5}"/>
              </a:ext>
            </a:extLst>
          </p:cNvPr>
          <p:cNvGrpSpPr>
            <a:grpSpLocks noChangeAspect="1"/>
          </p:cNvGrpSpPr>
          <p:nvPr/>
        </p:nvGrpSpPr>
        <p:grpSpPr bwMode="auto">
          <a:xfrm>
            <a:off x="1733619" y="2017751"/>
            <a:ext cx="1687971" cy="2812550"/>
            <a:chOff x="1242" y="1555"/>
            <a:chExt cx="767" cy="1278"/>
          </a:xfrm>
          <a:solidFill>
            <a:schemeClr val="bg1"/>
          </a:solidFill>
        </p:grpSpPr>
        <p:sp>
          <p:nvSpPr>
            <p:cNvPr id="6" name="Freeform 5">
              <a:extLst>
                <a:ext uri="{FF2B5EF4-FFF2-40B4-BE49-F238E27FC236}">
                  <a16:creationId xmlns:a16="http://schemas.microsoft.com/office/drawing/2014/main" id="{03492852-8788-49E7-86DB-FD7DDD2D686C}"/>
                </a:ext>
              </a:extLst>
            </p:cNvPr>
            <p:cNvSpPr>
              <a:spLocks/>
            </p:cNvSpPr>
            <p:nvPr/>
          </p:nvSpPr>
          <p:spPr bwMode="auto">
            <a:xfrm>
              <a:off x="1291" y="1808"/>
              <a:ext cx="718" cy="1025"/>
            </a:xfrm>
            <a:custGeom>
              <a:avLst/>
              <a:gdLst>
                <a:gd name="T0" fmla="*/ 183 w 187"/>
                <a:gd name="T1" fmla="*/ 111 h 267"/>
                <a:gd name="T2" fmla="*/ 183 w 187"/>
                <a:gd name="T3" fmla="*/ 111 h 267"/>
                <a:gd name="T4" fmla="*/ 173 w 187"/>
                <a:gd name="T5" fmla="*/ 107 h 267"/>
                <a:gd name="T6" fmla="*/ 118 w 187"/>
                <a:gd name="T7" fmla="*/ 107 h 267"/>
                <a:gd name="T8" fmla="*/ 80 w 187"/>
                <a:gd name="T9" fmla="*/ 107 h 267"/>
                <a:gd name="T10" fmla="*/ 80 w 187"/>
                <a:gd name="T11" fmla="*/ 92 h 267"/>
                <a:gd name="T12" fmla="*/ 80 w 187"/>
                <a:gd name="T13" fmla="*/ 64 h 267"/>
                <a:gd name="T14" fmla="*/ 80 w 187"/>
                <a:gd name="T15" fmla="*/ 13 h 267"/>
                <a:gd name="T16" fmla="*/ 76 w 187"/>
                <a:gd name="T17" fmla="*/ 4 h 267"/>
                <a:gd name="T18" fmla="*/ 67 w 187"/>
                <a:gd name="T19" fmla="*/ 0 h 267"/>
                <a:gd name="T20" fmla="*/ 57 w 187"/>
                <a:gd name="T21" fmla="*/ 4 h 267"/>
                <a:gd name="T22" fmla="*/ 53 w 187"/>
                <a:gd name="T23" fmla="*/ 13 h 267"/>
                <a:gd name="T24" fmla="*/ 53 w 187"/>
                <a:gd name="T25" fmla="*/ 64 h 267"/>
                <a:gd name="T26" fmla="*/ 53 w 187"/>
                <a:gd name="T27" fmla="*/ 92 h 267"/>
                <a:gd name="T28" fmla="*/ 53 w 187"/>
                <a:gd name="T29" fmla="*/ 119 h 267"/>
                <a:gd name="T30" fmla="*/ 53 w 187"/>
                <a:gd name="T31" fmla="*/ 173 h 267"/>
                <a:gd name="T32" fmla="*/ 50 w 187"/>
                <a:gd name="T33" fmla="*/ 183 h 267"/>
                <a:gd name="T34" fmla="*/ 40 w 187"/>
                <a:gd name="T35" fmla="*/ 187 h 267"/>
                <a:gd name="T36" fmla="*/ 31 w 187"/>
                <a:gd name="T37" fmla="*/ 183 h 267"/>
                <a:gd name="T38" fmla="*/ 27 w 187"/>
                <a:gd name="T39" fmla="*/ 173 h 267"/>
                <a:gd name="T40" fmla="*/ 27 w 187"/>
                <a:gd name="T41" fmla="*/ 112 h 267"/>
                <a:gd name="T42" fmla="*/ 27 w 187"/>
                <a:gd name="T43" fmla="*/ 107 h 267"/>
                <a:gd name="T44" fmla="*/ 18 w 187"/>
                <a:gd name="T45" fmla="*/ 108 h 267"/>
                <a:gd name="T46" fmla="*/ 16 w 187"/>
                <a:gd name="T47" fmla="*/ 109 h 267"/>
                <a:gd name="T48" fmla="*/ 8 w 187"/>
                <a:gd name="T49" fmla="*/ 115 h 267"/>
                <a:gd name="T50" fmla="*/ 2 w 187"/>
                <a:gd name="T51" fmla="*/ 123 h 267"/>
                <a:gd name="T52" fmla="*/ 0 w 187"/>
                <a:gd name="T53" fmla="*/ 133 h 267"/>
                <a:gd name="T54" fmla="*/ 0 w 187"/>
                <a:gd name="T55" fmla="*/ 173 h 267"/>
                <a:gd name="T56" fmla="*/ 8 w 187"/>
                <a:gd name="T57" fmla="*/ 210 h 267"/>
                <a:gd name="T58" fmla="*/ 28 w 187"/>
                <a:gd name="T59" fmla="*/ 239 h 267"/>
                <a:gd name="T60" fmla="*/ 57 w 187"/>
                <a:gd name="T61" fmla="*/ 259 h 267"/>
                <a:gd name="T62" fmla="*/ 93 w 187"/>
                <a:gd name="T63" fmla="*/ 267 h 267"/>
                <a:gd name="T64" fmla="*/ 130 w 187"/>
                <a:gd name="T65" fmla="*/ 259 h 267"/>
                <a:gd name="T66" fmla="*/ 159 w 187"/>
                <a:gd name="T67" fmla="*/ 239 h 267"/>
                <a:gd name="T68" fmla="*/ 179 w 187"/>
                <a:gd name="T69" fmla="*/ 210 h 267"/>
                <a:gd name="T70" fmla="*/ 187 w 187"/>
                <a:gd name="T71" fmla="*/ 173 h 267"/>
                <a:gd name="T72" fmla="*/ 187 w 187"/>
                <a:gd name="T73" fmla="*/ 120 h 267"/>
                <a:gd name="T74" fmla="*/ 183 w 187"/>
                <a:gd name="T75" fmla="*/ 11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7">
                  <a:moveTo>
                    <a:pt x="183" y="111"/>
                  </a:moveTo>
                  <a:lnTo>
                    <a:pt x="183" y="111"/>
                  </a:lnTo>
                  <a:cubicBezTo>
                    <a:pt x="180" y="108"/>
                    <a:pt x="177" y="107"/>
                    <a:pt x="173" y="107"/>
                  </a:cubicBezTo>
                  <a:lnTo>
                    <a:pt x="118" y="107"/>
                  </a:lnTo>
                  <a:lnTo>
                    <a:pt x="80" y="107"/>
                  </a:lnTo>
                  <a:lnTo>
                    <a:pt x="80" y="92"/>
                  </a:lnTo>
                  <a:lnTo>
                    <a:pt x="80" y="64"/>
                  </a:lnTo>
                  <a:lnTo>
                    <a:pt x="80" y="13"/>
                  </a:lnTo>
                  <a:cubicBezTo>
                    <a:pt x="80" y="10"/>
                    <a:pt x="79" y="7"/>
                    <a:pt x="76" y="4"/>
                  </a:cubicBezTo>
                  <a:cubicBezTo>
                    <a:pt x="74" y="1"/>
                    <a:pt x="70" y="0"/>
                    <a:pt x="67" y="0"/>
                  </a:cubicBezTo>
                  <a:cubicBezTo>
                    <a:pt x="63" y="0"/>
                    <a:pt x="60" y="1"/>
                    <a:pt x="57" y="4"/>
                  </a:cubicBezTo>
                  <a:cubicBezTo>
                    <a:pt x="55" y="7"/>
                    <a:pt x="53" y="10"/>
                    <a:pt x="53" y="13"/>
                  </a:cubicBezTo>
                  <a:lnTo>
                    <a:pt x="53" y="64"/>
                  </a:lnTo>
                  <a:lnTo>
                    <a:pt x="53" y="92"/>
                  </a:lnTo>
                  <a:lnTo>
                    <a:pt x="53" y="119"/>
                  </a:lnTo>
                  <a:lnTo>
                    <a:pt x="53" y="173"/>
                  </a:lnTo>
                  <a:cubicBezTo>
                    <a:pt x="53" y="177"/>
                    <a:pt x="52" y="180"/>
                    <a:pt x="50" y="183"/>
                  </a:cubicBezTo>
                  <a:cubicBezTo>
                    <a:pt x="47" y="185"/>
                    <a:pt x="44" y="187"/>
                    <a:pt x="40" y="187"/>
                  </a:cubicBezTo>
                  <a:cubicBezTo>
                    <a:pt x="37" y="187"/>
                    <a:pt x="33" y="185"/>
                    <a:pt x="31" y="183"/>
                  </a:cubicBezTo>
                  <a:cubicBezTo>
                    <a:pt x="28" y="180"/>
                    <a:pt x="27" y="177"/>
                    <a:pt x="27" y="173"/>
                  </a:cubicBezTo>
                  <a:lnTo>
                    <a:pt x="27" y="112"/>
                  </a:lnTo>
                  <a:lnTo>
                    <a:pt x="27" y="107"/>
                  </a:lnTo>
                  <a:cubicBezTo>
                    <a:pt x="24" y="107"/>
                    <a:pt x="21" y="107"/>
                    <a:pt x="18" y="108"/>
                  </a:cubicBezTo>
                  <a:cubicBezTo>
                    <a:pt x="18" y="108"/>
                    <a:pt x="17" y="109"/>
                    <a:pt x="16" y="109"/>
                  </a:cubicBezTo>
                  <a:cubicBezTo>
                    <a:pt x="13" y="110"/>
                    <a:pt x="10" y="112"/>
                    <a:pt x="8" y="115"/>
                  </a:cubicBezTo>
                  <a:cubicBezTo>
                    <a:pt x="6" y="117"/>
                    <a:pt x="4" y="120"/>
                    <a:pt x="2" y="123"/>
                  </a:cubicBezTo>
                  <a:cubicBezTo>
                    <a:pt x="1" y="126"/>
                    <a:pt x="0" y="130"/>
                    <a:pt x="0" y="133"/>
                  </a:cubicBezTo>
                  <a:lnTo>
                    <a:pt x="0" y="173"/>
                  </a:lnTo>
                  <a:cubicBezTo>
                    <a:pt x="0" y="186"/>
                    <a:pt x="3" y="198"/>
                    <a:pt x="8" y="210"/>
                  </a:cubicBezTo>
                  <a:cubicBezTo>
                    <a:pt x="12" y="221"/>
                    <a:pt x="19" y="231"/>
                    <a:pt x="28" y="239"/>
                  </a:cubicBezTo>
                  <a:cubicBezTo>
                    <a:pt x="36" y="248"/>
                    <a:pt x="46" y="254"/>
                    <a:pt x="57" y="259"/>
                  </a:cubicBezTo>
                  <a:cubicBezTo>
                    <a:pt x="68" y="264"/>
                    <a:pt x="81" y="267"/>
                    <a:pt x="93" y="267"/>
                  </a:cubicBezTo>
                  <a:cubicBezTo>
                    <a:pt x="106" y="267"/>
                    <a:pt x="119"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6" y="113"/>
                    <a:pt x="183" y="1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sp>
          <p:nvSpPr>
            <p:cNvPr id="7" name="Freeform 6">
              <a:extLst>
                <a:ext uri="{FF2B5EF4-FFF2-40B4-BE49-F238E27FC236}">
                  <a16:creationId xmlns:a16="http://schemas.microsoft.com/office/drawing/2014/main" id="{0A633C5F-A599-4D19-A915-D2DE10480BA8}"/>
                </a:ext>
              </a:extLst>
            </p:cNvPr>
            <p:cNvSpPr>
              <a:spLocks/>
            </p:cNvSpPr>
            <p:nvPr/>
          </p:nvSpPr>
          <p:spPr bwMode="auto">
            <a:xfrm>
              <a:off x="1242" y="1555"/>
              <a:ext cx="613" cy="560"/>
            </a:xfrm>
            <a:custGeom>
              <a:avLst/>
              <a:gdLst>
                <a:gd name="T0" fmla="*/ 36 w 160"/>
                <a:gd name="T1" fmla="*/ 146 h 146"/>
                <a:gd name="T2" fmla="*/ 36 w 160"/>
                <a:gd name="T3" fmla="*/ 146 h 146"/>
                <a:gd name="T4" fmla="*/ 40 w 160"/>
                <a:gd name="T5" fmla="*/ 146 h 146"/>
                <a:gd name="T6" fmla="*/ 40 w 160"/>
                <a:gd name="T7" fmla="*/ 113 h 146"/>
                <a:gd name="T8" fmla="*/ 27 w 160"/>
                <a:gd name="T9" fmla="*/ 79 h 146"/>
                <a:gd name="T10" fmla="*/ 80 w 160"/>
                <a:gd name="T11" fmla="*/ 27 h 146"/>
                <a:gd name="T12" fmla="*/ 132 w 160"/>
                <a:gd name="T13" fmla="*/ 79 h 146"/>
                <a:gd name="T14" fmla="*/ 120 w 160"/>
                <a:gd name="T15" fmla="*/ 113 h 146"/>
                <a:gd name="T16" fmla="*/ 120 w 160"/>
                <a:gd name="T17" fmla="*/ 146 h 146"/>
                <a:gd name="T18" fmla="*/ 124 w 160"/>
                <a:gd name="T19" fmla="*/ 146 h 146"/>
                <a:gd name="T20" fmla="*/ 160 w 160"/>
                <a:gd name="T21" fmla="*/ 79 h 146"/>
                <a:gd name="T22" fmla="*/ 80 w 160"/>
                <a:gd name="T23" fmla="*/ 0 h 146"/>
                <a:gd name="T24" fmla="*/ 0 w 160"/>
                <a:gd name="T25" fmla="*/ 79 h 146"/>
                <a:gd name="T26" fmla="*/ 36 w 160"/>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46">
                  <a:moveTo>
                    <a:pt x="36" y="146"/>
                  </a:moveTo>
                  <a:lnTo>
                    <a:pt x="36" y="146"/>
                  </a:lnTo>
                  <a:cubicBezTo>
                    <a:pt x="37" y="146"/>
                    <a:pt x="39" y="146"/>
                    <a:pt x="40" y="146"/>
                  </a:cubicBezTo>
                  <a:lnTo>
                    <a:pt x="40" y="113"/>
                  </a:lnTo>
                  <a:cubicBezTo>
                    <a:pt x="32" y="104"/>
                    <a:pt x="27" y="92"/>
                    <a:pt x="27" y="79"/>
                  </a:cubicBezTo>
                  <a:cubicBezTo>
                    <a:pt x="27" y="50"/>
                    <a:pt x="51" y="27"/>
                    <a:pt x="80" y="27"/>
                  </a:cubicBezTo>
                  <a:cubicBezTo>
                    <a:pt x="109" y="27"/>
                    <a:pt x="132" y="50"/>
                    <a:pt x="132" y="79"/>
                  </a:cubicBezTo>
                  <a:cubicBezTo>
                    <a:pt x="132" y="92"/>
                    <a:pt x="128" y="104"/>
                    <a:pt x="120" y="113"/>
                  </a:cubicBezTo>
                  <a:lnTo>
                    <a:pt x="120" y="146"/>
                  </a:lnTo>
                  <a:lnTo>
                    <a:pt x="124" y="146"/>
                  </a:lnTo>
                  <a:cubicBezTo>
                    <a:pt x="145" y="132"/>
                    <a:pt x="160" y="107"/>
                    <a:pt x="160" y="79"/>
                  </a:cubicBezTo>
                  <a:cubicBezTo>
                    <a:pt x="160" y="35"/>
                    <a:pt x="124" y="0"/>
                    <a:pt x="80" y="0"/>
                  </a:cubicBezTo>
                  <a:cubicBezTo>
                    <a:pt x="36" y="0"/>
                    <a:pt x="0" y="35"/>
                    <a:pt x="0" y="79"/>
                  </a:cubicBezTo>
                  <a:cubicBezTo>
                    <a:pt x="0" y="108"/>
                    <a:pt x="14" y="132"/>
                    <a:pt x="36"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Light"/>
                <a:ea typeface="微软雅黑 Light"/>
                <a:cs typeface="+mn-cs"/>
              </a:endParaRPr>
            </a:p>
          </p:txBody>
        </p:sp>
      </p:grpSp>
      <p:sp>
        <p:nvSpPr>
          <p:cNvPr id="19" name="PA-文本框 13" descr="演讲人">
            <a:extLst>
              <a:ext uri="{FF2B5EF4-FFF2-40B4-BE49-F238E27FC236}">
                <a16:creationId xmlns:a16="http://schemas.microsoft.com/office/drawing/2014/main" id="{7FBFBF1D-B6E4-40F5-B7DB-B05FEA46CA83}"/>
              </a:ext>
            </a:extLst>
          </p:cNvPr>
          <p:cNvSpPr txBox="1"/>
          <p:nvPr>
            <p:custDataLst>
              <p:tags r:id="rId9"/>
            </p:custDataLst>
          </p:nvPr>
        </p:nvSpPr>
        <p:spPr>
          <a:xfrm>
            <a:off x="5298347" y="4062923"/>
            <a:ext cx="141827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Light"/>
                <a:ea typeface="微软雅黑 Light"/>
                <a:cs typeface="+mn-cs"/>
              </a:rPr>
              <a:t>Microsoft</a:t>
            </a:r>
          </a:p>
        </p:txBody>
      </p:sp>
    </p:spTree>
    <p:extLst>
      <p:ext uri="{BB962C8B-B14F-4D97-AF65-F5344CB8AC3E}">
        <p14:creationId xmlns:p14="http://schemas.microsoft.com/office/powerpoint/2010/main" val="4109787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51" name="文本框 50">
            <a:extLst>
              <a:ext uri="{FF2B5EF4-FFF2-40B4-BE49-F238E27FC236}">
                <a16:creationId xmlns:a16="http://schemas.microsoft.com/office/drawing/2014/main" id="{4DF0E0E3-AEB7-487B-8FCC-2A61F3244C65}"/>
              </a:ext>
            </a:extLst>
          </p:cNvPr>
          <p:cNvSpPr txBox="1"/>
          <p:nvPr/>
        </p:nvSpPr>
        <p:spPr>
          <a:xfrm>
            <a:off x="604431" y="348948"/>
            <a:ext cx="2700015" cy="473271"/>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赠送图标</a:t>
            </a:r>
            <a:endParaRPr kumimoji="0" lang="en-US" altLang="zh-CN"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POWER POINT</a:t>
            </a:r>
            <a:endParaRPr kumimoji="0" lang="zh-CN" altLang="en-US"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52" name="文本框 51">
            <a:extLst>
              <a:ext uri="{FF2B5EF4-FFF2-40B4-BE49-F238E27FC236}">
                <a16:creationId xmlns:a16="http://schemas.microsoft.com/office/drawing/2014/main" id="{365A7351-225D-40C2-944C-E3F08F201AA5}"/>
              </a:ext>
            </a:extLst>
          </p:cNvPr>
          <p:cNvSpPr txBox="1"/>
          <p:nvPr/>
        </p:nvSpPr>
        <p:spPr>
          <a:xfrm>
            <a:off x="11177225" y="291575"/>
            <a:ext cx="583439" cy="242374"/>
          </a:xfrm>
          <a:prstGeom prst="rect">
            <a:avLst/>
          </a:prstGeom>
          <a:noFill/>
          <a:ln>
            <a:noFill/>
          </a:ln>
        </p:spPr>
        <p:txBody>
          <a:bodyPr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rPr>
              <a:t>1/6</a:t>
            </a:r>
            <a:endParaRPr kumimoji="0" lang="zh-CN" altLang="en-US"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endParaRPr>
          </a:p>
        </p:txBody>
      </p:sp>
      <p:sp>
        <p:nvSpPr>
          <p:cNvPr id="53" name="矩形 52">
            <a:extLst>
              <a:ext uri="{FF2B5EF4-FFF2-40B4-BE49-F238E27FC236}">
                <a16:creationId xmlns:a16="http://schemas.microsoft.com/office/drawing/2014/main" id="{54E9D288-06BF-4485-8B33-3FA3AED8E8A0}"/>
              </a:ext>
            </a:extLst>
          </p:cNvPr>
          <p:cNvSpPr/>
          <p:nvPr/>
        </p:nvSpPr>
        <p:spPr>
          <a:xfrm flipV="1">
            <a:off x="11195684" y="561586"/>
            <a:ext cx="386715" cy="360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4" name="矩形 53">
            <a:extLst>
              <a:ext uri="{FF2B5EF4-FFF2-40B4-BE49-F238E27FC236}">
                <a16:creationId xmlns:a16="http://schemas.microsoft.com/office/drawing/2014/main" id="{CF49F784-88A1-4C5D-9041-5EEFB0B38272}"/>
              </a:ext>
            </a:extLst>
          </p:cNvPr>
          <p:cNvSpPr/>
          <p:nvPr/>
        </p:nvSpPr>
        <p:spPr>
          <a:xfrm flipV="1">
            <a:off x="11195684" y="647953"/>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矩形 54">
            <a:extLst>
              <a:ext uri="{FF2B5EF4-FFF2-40B4-BE49-F238E27FC236}">
                <a16:creationId xmlns:a16="http://schemas.microsoft.com/office/drawing/2014/main" id="{FC5890BC-4BCC-4B12-B010-CCE0B50DFDAD}"/>
              </a:ext>
            </a:extLst>
          </p:cNvPr>
          <p:cNvSpPr/>
          <p:nvPr/>
        </p:nvSpPr>
        <p:spPr>
          <a:xfrm flipV="1">
            <a:off x="11195684" y="712720"/>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a:extLst>
              <a:ext uri="{FF2B5EF4-FFF2-40B4-BE49-F238E27FC236}">
                <a16:creationId xmlns:a16="http://schemas.microsoft.com/office/drawing/2014/main" id="{2438B088-B3D5-424F-ABB9-AD5FD1DC64F1}"/>
              </a:ext>
            </a:extLst>
          </p:cNvPr>
          <p:cNvSpPr/>
          <p:nvPr/>
        </p:nvSpPr>
        <p:spPr>
          <a:xfrm flipV="1">
            <a:off x="11195684" y="777486"/>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1" name="文本框 60">
            <a:extLst>
              <a:ext uri="{FF2B5EF4-FFF2-40B4-BE49-F238E27FC236}">
                <a16:creationId xmlns:a16="http://schemas.microsoft.com/office/drawing/2014/main" id="{AB625B61-75F9-4889-A132-96DE46CAE168}"/>
              </a:ext>
            </a:extLst>
          </p:cNvPr>
          <p:cNvSpPr txBox="1"/>
          <p:nvPr/>
        </p:nvSpPr>
        <p:spPr>
          <a:xfrm>
            <a:off x="289993" y="356994"/>
            <a:ext cx="141343" cy="304058"/>
          </a:xfrm>
          <a:prstGeom prst="rect">
            <a:avLst/>
          </a:prstGeom>
          <a:noFill/>
          <a:effectLst/>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rPr>
              <a:t>B</a:t>
            </a:r>
            <a:endParaRPr kumimoji="0" lang="zh-CN" altLang="en-US"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endParaRPr>
          </a:p>
        </p:txBody>
      </p:sp>
      <p:cxnSp>
        <p:nvCxnSpPr>
          <p:cNvPr id="69" name="直接连接符 68">
            <a:extLst>
              <a:ext uri="{FF2B5EF4-FFF2-40B4-BE49-F238E27FC236}">
                <a16:creationId xmlns:a16="http://schemas.microsoft.com/office/drawing/2014/main" id="{BF45679C-DBB5-4706-B915-35AF7EF848F4}"/>
              </a:ext>
            </a:extLst>
          </p:cNvPr>
          <p:cNvCxnSpPr>
            <a:cxnSpLocks/>
          </p:cNvCxnSpPr>
          <p:nvPr/>
        </p:nvCxnSpPr>
        <p:spPr>
          <a:xfrm>
            <a:off x="615315" y="843915"/>
            <a:ext cx="0" cy="944245"/>
          </a:xfrm>
          <a:prstGeom prst="line">
            <a:avLst/>
          </a:prstGeom>
          <a:ln w="12700" cap="rnd">
            <a:gradFill>
              <a:gsLst>
                <a:gs pos="0">
                  <a:srgbClr val="DAA070">
                    <a:alpha val="58000"/>
                  </a:srgbClr>
                </a:gs>
                <a:gs pos="84000">
                  <a:srgbClr val="DCB58D">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71C50F9A-09DD-4DD3-BA03-C637A607647B}"/>
              </a:ext>
            </a:extLst>
          </p:cNvPr>
          <p:cNvSpPr/>
          <p:nvPr/>
        </p:nvSpPr>
        <p:spPr>
          <a:xfrm flipV="1">
            <a:off x="9529615" y="6369347"/>
            <a:ext cx="720000" cy="14400"/>
          </a:xfrm>
          <a:prstGeom prst="rect">
            <a:avLst/>
          </a:prstGeom>
          <a:solidFill>
            <a:srgbClr val="8384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3" name="文本框 72">
            <a:extLst>
              <a:ext uri="{FF2B5EF4-FFF2-40B4-BE49-F238E27FC236}">
                <a16:creationId xmlns:a16="http://schemas.microsoft.com/office/drawing/2014/main" id="{352EB1EB-FAEE-4E37-88C1-A542A8ED208A}"/>
              </a:ext>
            </a:extLst>
          </p:cNvPr>
          <p:cNvSpPr txBox="1"/>
          <p:nvPr/>
        </p:nvSpPr>
        <p:spPr>
          <a:xfrm rot="16200000">
            <a:off x="10815314" y="5530081"/>
            <a:ext cx="336695" cy="1554006"/>
          </a:xfrm>
          <a:prstGeom prst="rect">
            <a:avLst/>
          </a:prstGeom>
          <a:noFill/>
          <a:ln>
            <a:noFill/>
          </a:ln>
        </p:spPr>
        <p:txBody>
          <a:bodyPr vert="eaVert"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20XX.END</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4" name="文本框 73">
            <a:extLst>
              <a:ext uri="{FF2B5EF4-FFF2-40B4-BE49-F238E27FC236}">
                <a16:creationId xmlns:a16="http://schemas.microsoft.com/office/drawing/2014/main" id="{7A671319-726F-4337-9C6B-F21F6AC26D71}"/>
              </a:ext>
            </a:extLst>
          </p:cNvPr>
          <p:cNvSpPr txBox="1"/>
          <p:nvPr/>
        </p:nvSpPr>
        <p:spPr>
          <a:xfrm rot="16200000">
            <a:off x="1604121" y="5136501"/>
            <a:ext cx="336695" cy="2311866"/>
          </a:xfrm>
          <a:prstGeom prst="rect">
            <a:avLst/>
          </a:prstGeom>
          <a:noFill/>
          <a:ln>
            <a:noFill/>
          </a:ln>
        </p:spPr>
        <p:txBody>
          <a:bodyPr vert="eaVert"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POWERPOINT</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 name="组合 2">
            <a:extLst>
              <a:ext uri="{FF2B5EF4-FFF2-40B4-BE49-F238E27FC236}">
                <a16:creationId xmlns:a16="http://schemas.microsoft.com/office/drawing/2014/main" id="{1E5E8873-EC4E-4C9D-86B3-96FDCF6F5A51}"/>
              </a:ext>
            </a:extLst>
          </p:cNvPr>
          <p:cNvGrpSpPr/>
          <p:nvPr/>
        </p:nvGrpSpPr>
        <p:grpSpPr>
          <a:xfrm>
            <a:off x="1070781" y="1463490"/>
            <a:ext cx="10050438" cy="3931020"/>
            <a:chOff x="1330880" y="1607859"/>
            <a:chExt cx="9511501" cy="3720226"/>
          </a:xfrm>
        </p:grpSpPr>
        <p:sp>
          <p:nvSpPr>
            <p:cNvPr id="81" name="Freeform: Shape 3">
              <a:extLst>
                <a:ext uri="{FF2B5EF4-FFF2-40B4-BE49-F238E27FC236}">
                  <a16:creationId xmlns:a16="http://schemas.microsoft.com/office/drawing/2014/main" id="{20CC0913-0B03-4D2C-A18B-2AC5E9EA7E23}"/>
                </a:ext>
              </a:extLst>
            </p:cNvPr>
            <p:cNvSpPr/>
            <p:nvPr/>
          </p:nvSpPr>
          <p:spPr>
            <a:xfrm>
              <a:off x="1330880" y="1660613"/>
              <a:ext cx="457200" cy="316523"/>
            </a:xfrm>
            <a:custGeom>
              <a:avLst/>
              <a:gdLst>
                <a:gd name="connsiteX0" fmla="*/ 364441 w 457200"/>
                <a:gd name="connsiteY0" fmla="*/ 130390 h 316523"/>
                <a:gd name="connsiteX1" fmla="*/ 235194 w 457200"/>
                <a:gd name="connsiteY1" fmla="*/ 24179 h 316523"/>
                <a:gd name="connsiteX2" fmla="*/ 118257 w 457200"/>
                <a:gd name="connsiteY2" fmla="*/ 95221 h 316523"/>
                <a:gd name="connsiteX3" fmla="*/ 24179 w 457200"/>
                <a:gd name="connsiteY3" fmla="*/ 200025 h 316523"/>
                <a:gd name="connsiteX4" fmla="*/ 129687 w 457200"/>
                <a:gd name="connsiteY4" fmla="*/ 305533 h 316523"/>
                <a:gd name="connsiteX5" fmla="*/ 358287 w 457200"/>
                <a:gd name="connsiteY5" fmla="*/ 305533 h 316523"/>
                <a:gd name="connsiteX6" fmla="*/ 446210 w 457200"/>
                <a:gd name="connsiteY6" fmla="*/ 217610 h 316523"/>
                <a:gd name="connsiteX7" fmla="*/ 364441 w 457200"/>
                <a:gd name="connsiteY7" fmla="*/ 130390 h 316523"/>
                <a:gd name="connsiteX8" fmla="*/ 358287 w 457200"/>
                <a:gd name="connsiteY8" fmla="*/ 270364 h 316523"/>
                <a:gd name="connsiteX9" fmla="*/ 129687 w 457200"/>
                <a:gd name="connsiteY9" fmla="*/ 270364 h 316523"/>
                <a:gd name="connsiteX10" fmla="*/ 59348 w 457200"/>
                <a:gd name="connsiteY10" fmla="*/ 200025 h 316523"/>
                <a:gd name="connsiteX11" fmla="*/ 121949 w 457200"/>
                <a:gd name="connsiteY11" fmla="*/ 130214 h 316523"/>
                <a:gd name="connsiteX12" fmla="*/ 140765 w 457200"/>
                <a:gd name="connsiteY12" fmla="*/ 128280 h 316523"/>
                <a:gd name="connsiteX13" fmla="*/ 149557 w 457200"/>
                <a:gd name="connsiteY13" fmla="*/ 111574 h 316523"/>
                <a:gd name="connsiteX14" fmla="*/ 235194 w 457200"/>
                <a:gd name="connsiteY14" fmla="*/ 59348 h 316523"/>
                <a:gd name="connsiteX15" fmla="*/ 329975 w 457200"/>
                <a:gd name="connsiteY15" fmla="*/ 137248 h 316523"/>
                <a:gd name="connsiteX16" fmla="*/ 335251 w 457200"/>
                <a:gd name="connsiteY16" fmla="*/ 163625 h 316523"/>
                <a:gd name="connsiteX17" fmla="*/ 362155 w 457200"/>
                <a:gd name="connsiteY17" fmla="*/ 165559 h 316523"/>
                <a:gd name="connsiteX18" fmla="*/ 411041 w 457200"/>
                <a:gd name="connsiteY18" fmla="*/ 217610 h 316523"/>
                <a:gd name="connsiteX19" fmla="*/ 358287 w 457200"/>
                <a:gd name="connsiteY19" fmla="*/ 270364 h 316523"/>
                <a:gd name="connsiteX20" fmla="*/ 164856 w 457200"/>
                <a:gd name="connsiteY20" fmla="*/ 182440 h 316523"/>
                <a:gd name="connsiteX21" fmla="*/ 209697 w 457200"/>
                <a:gd name="connsiteY21" fmla="*/ 182440 h 316523"/>
                <a:gd name="connsiteX22" fmla="*/ 209697 w 457200"/>
                <a:gd name="connsiteY22" fmla="*/ 235194 h 316523"/>
                <a:gd name="connsiteX23" fmla="*/ 260692 w 457200"/>
                <a:gd name="connsiteY23" fmla="*/ 235194 h 316523"/>
                <a:gd name="connsiteX24" fmla="*/ 260692 w 457200"/>
                <a:gd name="connsiteY24" fmla="*/ 182440 h 316523"/>
                <a:gd name="connsiteX25" fmla="*/ 305533 w 457200"/>
                <a:gd name="connsiteY25" fmla="*/ 182440 h 316523"/>
                <a:gd name="connsiteX26" fmla="*/ 235194 w 457200"/>
                <a:gd name="connsiteY26" fmla="*/ 112102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7200" h="316523">
                  <a:moveTo>
                    <a:pt x="364441" y="130390"/>
                  </a:moveTo>
                  <a:cubicBezTo>
                    <a:pt x="352484" y="69723"/>
                    <a:pt x="299202" y="24179"/>
                    <a:pt x="235194" y="24179"/>
                  </a:cubicBezTo>
                  <a:cubicBezTo>
                    <a:pt x="184375" y="24179"/>
                    <a:pt x="140237" y="53018"/>
                    <a:pt x="118257" y="95221"/>
                  </a:cubicBezTo>
                  <a:cubicBezTo>
                    <a:pt x="65327" y="100848"/>
                    <a:pt x="24179" y="145689"/>
                    <a:pt x="24179" y="200025"/>
                  </a:cubicBezTo>
                  <a:cubicBezTo>
                    <a:pt x="24179" y="258230"/>
                    <a:pt x="71482" y="305533"/>
                    <a:pt x="129687" y="305533"/>
                  </a:cubicBezTo>
                  <a:lnTo>
                    <a:pt x="358287" y="305533"/>
                  </a:lnTo>
                  <a:cubicBezTo>
                    <a:pt x="406820" y="305533"/>
                    <a:pt x="446210" y="266143"/>
                    <a:pt x="446210" y="217610"/>
                  </a:cubicBezTo>
                  <a:cubicBezTo>
                    <a:pt x="446210" y="171186"/>
                    <a:pt x="410161" y="133555"/>
                    <a:pt x="364441" y="130390"/>
                  </a:cubicBezTo>
                  <a:close/>
                  <a:moveTo>
                    <a:pt x="358287" y="270364"/>
                  </a:moveTo>
                  <a:lnTo>
                    <a:pt x="129687" y="270364"/>
                  </a:lnTo>
                  <a:cubicBezTo>
                    <a:pt x="90825" y="270364"/>
                    <a:pt x="59348" y="238887"/>
                    <a:pt x="59348" y="200025"/>
                  </a:cubicBezTo>
                  <a:cubicBezTo>
                    <a:pt x="59348" y="163977"/>
                    <a:pt x="86253" y="133907"/>
                    <a:pt x="121949" y="130214"/>
                  </a:cubicBezTo>
                  <a:lnTo>
                    <a:pt x="140765" y="128280"/>
                  </a:lnTo>
                  <a:lnTo>
                    <a:pt x="149557" y="111574"/>
                  </a:lnTo>
                  <a:cubicBezTo>
                    <a:pt x="166263" y="79395"/>
                    <a:pt x="198970" y="59348"/>
                    <a:pt x="235194" y="59348"/>
                  </a:cubicBezTo>
                  <a:cubicBezTo>
                    <a:pt x="281266" y="59348"/>
                    <a:pt x="321007" y="92056"/>
                    <a:pt x="329975" y="137248"/>
                  </a:cubicBezTo>
                  <a:lnTo>
                    <a:pt x="335251" y="163625"/>
                  </a:lnTo>
                  <a:lnTo>
                    <a:pt x="362155" y="165559"/>
                  </a:lnTo>
                  <a:cubicBezTo>
                    <a:pt x="389587" y="167318"/>
                    <a:pt x="411041" y="190354"/>
                    <a:pt x="411041" y="217610"/>
                  </a:cubicBezTo>
                  <a:cubicBezTo>
                    <a:pt x="411041" y="246624"/>
                    <a:pt x="387301" y="270364"/>
                    <a:pt x="358287" y="270364"/>
                  </a:cubicBezTo>
                  <a:close/>
                  <a:moveTo>
                    <a:pt x="164856" y="182440"/>
                  </a:moveTo>
                  <a:lnTo>
                    <a:pt x="209697" y="182440"/>
                  </a:lnTo>
                  <a:lnTo>
                    <a:pt x="209697" y="235194"/>
                  </a:lnTo>
                  <a:lnTo>
                    <a:pt x="260692" y="235194"/>
                  </a:lnTo>
                  <a:lnTo>
                    <a:pt x="260692" y="182440"/>
                  </a:lnTo>
                  <a:lnTo>
                    <a:pt x="305533" y="182440"/>
                  </a:lnTo>
                  <a:lnTo>
                    <a:pt x="235194" y="112102"/>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82" name="Freeform: Shape 6">
              <a:extLst>
                <a:ext uri="{FF2B5EF4-FFF2-40B4-BE49-F238E27FC236}">
                  <a16:creationId xmlns:a16="http://schemas.microsoft.com/office/drawing/2014/main" id="{072A5EC6-999D-4471-A9BE-FD37ECCA1BD4}"/>
                </a:ext>
              </a:extLst>
            </p:cNvPr>
            <p:cNvSpPr/>
            <p:nvPr/>
          </p:nvSpPr>
          <p:spPr>
            <a:xfrm>
              <a:off x="2337530" y="1660613"/>
              <a:ext cx="457200" cy="316523"/>
            </a:xfrm>
            <a:custGeom>
              <a:avLst/>
              <a:gdLst>
                <a:gd name="connsiteX0" fmla="*/ 235194 w 457200"/>
                <a:gd name="connsiteY0" fmla="*/ 59348 h 316523"/>
                <a:gd name="connsiteX1" fmla="*/ 329975 w 457200"/>
                <a:gd name="connsiteY1" fmla="*/ 137248 h 316523"/>
                <a:gd name="connsiteX2" fmla="*/ 335251 w 457200"/>
                <a:gd name="connsiteY2" fmla="*/ 163625 h 316523"/>
                <a:gd name="connsiteX3" fmla="*/ 362155 w 457200"/>
                <a:gd name="connsiteY3" fmla="*/ 165559 h 316523"/>
                <a:gd name="connsiteX4" fmla="*/ 411041 w 457200"/>
                <a:gd name="connsiteY4" fmla="*/ 217610 h 316523"/>
                <a:gd name="connsiteX5" fmla="*/ 358287 w 457200"/>
                <a:gd name="connsiteY5" fmla="*/ 270364 h 316523"/>
                <a:gd name="connsiteX6" fmla="*/ 129687 w 457200"/>
                <a:gd name="connsiteY6" fmla="*/ 270364 h 316523"/>
                <a:gd name="connsiteX7" fmla="*/ 59348 w 457200"/>
                <a:gd name="connsiteY7" fmla="*/ 200025 h 316523"/>
                <a:gd name="connsiteX8" fmla="*/ 121949 w 457200"/>
                <a:gd name="connsiteY8" fmla="*/ 130214 h 316523"/>
                <a:gd name="connsiteX9" fmla="*/ 140765 w 457200"/>
                <a:gd name="connsiteY9" fmla="*/ 128280 h 316523"/>
                <a:gd name="connsiteX10" fmla="*/ 149557 w 457200"/>
                <a:gd name="connsiteY10" fmla="*/ 111574 h 316523"/>
                <a:gd name="connsiteX11" fmla="*/ 235194 w 457200"/>
                <a:gd name="connsiteY11" fmla="*/ 59348 h 316523"/>
                <a:gd name="connsiteX12" fmla="*/ 235194 w 457200"/>
                <a:gd name="connsiteY12" fmla="*/ 24179 h 316523"/>
                <a:gd name="connsiteX13" fmla="*/ 118257 w 457200"/>
                <a:gd name="connsiteY13" fmla="*/ 95221 h 316523"/>
                <a:gd name="connsiteX14" fmla="*/ 24179 w 457200"/>
                <a:gd name="connsiteY14" fmla="*/ 200025 h 316523"/>
                <a:gd name="connsiteX15" fmla="*/ 129687 w 457200"/>
                <a:gd name="connsiteY15" fmla="*/ 305533 h 316523"/>
                <a:gd name="connsiteX16" fmla="*/ 358287 w 457200"/>
                <a:gd name="connsiteY16" fmla="*/ 305533 h 316523"/>
                <a:gd name="connsiteX17" fmla="*/ 446210 w 457200"/>
                <a:gd name="connsiteY17" fmla="*/ 217610 h 316523"/>
                <a:gd name="connsiteX18" fmla="*/ 364441 w 457200"/>
                <a:gd name="connsiteY18" fmla="*/ 130390 h 316523"/>
                <a:gd name="connsiteX19" fmla="*/ 235194 w 457200"/>
                <a:gd name="connsiteY19" fmla="*/ 24179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316523">
                  <a:moveTo>
                    <a:pt x="235194" y="59348"/>
                  </a:moveTo>
                  <a:cubicBezTo>
                    <a:pt x="281266" y="59348"/>
                    <a:pt x="321007" y="92056"/>
                    <a:pt x="329975" y="137248"/>
                  </a:cubicBezTo>
                  <a:lnTo>
                    <a:pt x="335251" y="163625"/>
                  </a:lnTo>
                  <a:lnTo>
                    <a:pt x="362155" y="165559"/>
                  </a:lnTo>
                  <a:cubicBezTo>
                    <a:pt x="389587" y="167318"/>
                    <a:pt x="411041" y="190354"/>
                    <a:pt x="411041" y="217610"/>
                  </a:cubicBezTo>
                  <a:cubicBezTo>
                    <a:pt x="411041" y="246624"/>
                    <a:pt x="387301" y="270364"/>
                    <a:pt x="358287" y="270364"/>
                  </a:cubicBezTo>
                  <a:lnTo>
                    <a:pt x="129687" y="270364"/>
                  </a:lnTo>
                  <a:cubicBezTo>
                    <a:pt x="90825" y="270364"/>
                    <a:pt x="59348" y="238887"/>
                    <a:pt x="59348" y="200025"/>
                  </a:cubicBezTo>
                  <a:cubicBezTo>
                    <a:pt x="59348" y="163977"/>
                    <a:pt x="86253" y="133907"/>
                    <a:pt x="121949" y="130214"/>
                  </a:cubicBezTo>
                  <a:lnTo>
                    <a:pt x="140765" y="128280"/>
                  </a:lnTo>
                  <a:lnTo>
                    <a:pt x="149557" y="111574"/>
                  </a:lnTo>
                  <a:cubicBezTo>
                    <a:pt x="166263" y="79395"/>
                    <a:pt x="198970" y="59348"/>
                    <a:pt x="235194" y="59348"/>
                  </a:cubicBezTo>
                  <a:moveTo>
                    <a:pt x="235194" y="24179"/>
                  </a:moveTo>
                  <a:cubicBezTo>
                    <a:pt x="184375" y="24179"/>
                    <a:pt x="140237" y="53018"/>
                    <a:pt x="118257" y="95221"/>
                  </a:cubicBezTo>
                  <a:cubicBezTo>
                    <a:pt x="65327" y="100848"/>
                    <a:pt x="24179" y="145689"/>
                    <a:pt x="24179" y="200025"/>
                  </a:cubicBezTo>
                  <a:cubicBezTo>
                    <a:pt x="24179" y="258230"/>
                    <a:pt x="71482" y="305533"/>
                    <a:pt x="129687" y="305533"/>
                  </a:cubicBezTo>
                  <a:lnTo>
                    <a:pt x="358287" y="305533"/>
                  </a:lnTo>
                  <a:cubicBezTo>
                    <a:pt x="406820" y="305533"/>
                    <a:pt x="446210" y="266143"/>
                    <a:pt x="446210" y="217610"/>
                  </a:cubicBezTo>
                  <a:cubicBezTo>
                    <a:pt x="446210" y="171186"/>
                    <a:pt x="410161" y="133555"/>
                    <a:pt x="364441" y="130390"/>
                  </a:cubicBezTo>
                  <a:cubicBezTo>
                    <a:pt x="352484" y="69723"/>
                    <a:pt x="299202" y="24179"/>
                    <a:pt x="235194" y="24179"/>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83" name="Freeform: Shape 9">
              <a:extLst>
                <a:ext uri="{FF2B5EF4-FFF2-40B4-BE49-F238E27FC236}">
                  <a16:creationId xmlns:a16="http://schemas.microsoft.com/office/drawing/2014/main" id="{9D99406E-A70D-4030-87BB-480FAF9866AC}"/>
                </a:ext>
              </a:extLst>
            </p:cNvPr>
            <p:cNvSpPr/>
            <p:nvPr/>
          </p:nvSpPr>
          <p:spPr>
            <a:xfrm>
              <a:off x="3379349" y="1625443"/>
              <a:ext cx="386862" cy="386862"/>
            </a:xfrm>
            <a:custGeom>
              <a:avLst/>
              <a:gdLst>
                <a:gd name="connsiteX0" fmla="*/ 112102 w 386861"/>
                <a:gd name="connsiteY0" fmla="*/ 182440 h 386861"/>
                <a:gd name="connsiteX1" fmla="*/ 112102 w 386861"/>
                <a:gd name="connsiteY1" fmla="*/ 217610 h 386861"/>
                <a:gd name="connsiteX2" fmla="*/ 287948 w 386861"/>
                <a:gd name="connsiteY2" fmla="*/ 217610 h 386861"/>
                <a:gd name="connsiteX3" fmla="*/ 287948 w 386861"/>
                <a:gd name="connsiteY3" fmla="*/ 182440 h 386861"/>
                <a:gd name="connsiteX4" fmla="*/ 112102 w 386861"/>
                <a:gd name="connsiteY4" fmla="*/ 182440 h 386861"/>
                <a:gd name="connsiteX5" fmla="*/ 200025 w 386861"/>
                <a:gd name="connsiteY5" fmla="*/ 24179 h 386861"/>
                <a:gd name="connsiteX6" fmla="*/ 24179 w 386861"/>
                <a:gd name="connsiteY6" fmla="*/ 200025 h 386861"/>
                <a:gd name="connsiteX7" fmla="*/ 200025 w 386861"/>
                <a:gd name="connsiteY7" fmla="*/ 375871 h 386861"/>
                <a:gd name="connsiteX8" fmla="*/ 375871 w 386861"/>
                <a:gd name="connsiteY8" fmla="*/ 200025 h 386861"/>
                <a:gd name="connsiteX9" fmla="*/ 200025 w 386861"/>
                <a:gd name="connsiteY9" fmla="*/ 24179 h 386861"/>
                <a:gd name="connsiteX10" fmla="*/ 200025 w 386861"/>
                <a:gd name="connsiteY10" fmla="*/ 340702 h 386861"/>
                <a:gd name="connsiteX11" fmla="*/ 59348 w 386861"/>
                <a:gd name="connsiteY11" fmla="*/ 200025 h 386861"/>
                <a:gd name="connsiteX12" fmla="*/ 200025 w 386861"/>
                <a:gd name="connsiteY12" fmla="*/ 59348 h 386861"/>
                <a:gd name="connsiteX13" fmla="*/ 340702 w 386861"/>
                <a:gd name="connsiteY13" fmla="*/ 200025 h 386861"/>
                <a:gd name="connsiteX14" fmla="*/ 200025 w 386861"/>
                <a:gd name="connsiteY14" fmla="*/ 340702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61" h="386861">
                  <a:moveTo>
                    <a:pt x="112102" y="182440"/>
                  </a:moveTo>
                  <a:lnTo>
                    <a:pt x="112102" y="217610"/>
                  </a:lnTo>
                  <a:lnTo>
                    <a:pt x="287948" y="217610"/>
                  </a:lnTo>
                  <a:lnTo>
                    <a:pt x="287948" y="182440"/>
                  </a:lnTo>
                  <a:lnTo>
                    <a:pt x="112102" y="182440"/>
                  </a:lnTo>
                  <a:close/>
                  <a:moveTo>
                    <a:pt x="200025" y="24179"/>
                  </a:moveTo>
                  <a:cubicBezTo>
                    <a:pt x="102958" y="24179"/>
                    <a:pt x="24179" y="102958"/>
                    <a:pt x="24179" y="200025"/>
                  </a:cubicBezTo>
                  <a:cubicBezTo>
                    <a:pt x="24179" y="297092"/>
                    <a:pt x="102958" y="375871"/>
                    <a:pt x="200025" y="375871"/>
                  </a:cubicBezTo>
                  <a:cubicBezTo>
                    <a:pt x="297092" y="375871"/>
                    <a:pt x="375871" y="297092"/>
                    <a:pt x="375871" y="200025"/>
                  </a:cubicBezTo>
                  <a:cubicBezTo>
                    <a:pt x="375871" y="102958"/>
                    <a:pt x="297092" y="24179"/>
                    <a:pt x="200025" y="24179"/>
                  </a:cubicBezTo>
                  <a:close/>
                  <a:moveTo>
                    <a:pt x="200025" y="340702"/>
                  </a:moveTo>
                  <a:cubicBezTo>
                    <a:pt x="122477" y="340702"/>
                    <a:pt x="59348" y="277573"/>
                    <a:pt x="59348" y="200025"/>
                  </a:cubicBezTo>
                  <a:cubicBezTo>
                    <a:pt x="59348" y="122477"/>
                    <a:pt x="122477" y="59348"/>
                    <a:pt x="200025" y="59348"/>
                  </a:cubicBezTo>
                  <a:cubicBezTo>
                    <a:pt x="277573" y="59348"/>
                    <a:pt x="340702" y="122477"/>
                    <a:pt x="340702" y="200025"/>
                  </a:cubicBezTo>
                  <a:cubicBezTo>
                    <a:pt x="340702" y="277573"/>
                    <a:pt x="277573" y="340702"/>
                    <a:pt x="200025" y="340702"/>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84" name="Freeform: Shape 12">
              <a:extLst>
                <a:ext uri="{FF2B5EF4-FFF2-40B4-BE49-F238E27FC236}">
                  <a16:creationId xmlns:a16="http://schemas.microsoft.com/office/drawing/2014/main" id="{EC8DCD97-4BA5-498A-BB24-44B7F602D552}"/>
                </a:ext>
              </a:extLst>
            </p:cNvPr>
            <p:cNvSpPr/>
            <p:nvPr/>
          </p:nvSpPr>
          <p:spPr>
            <a:xfrm>
              <a:off x="4350830" y="1660613"/>
              <a:ext cx="457200" cy="316523"/>
            </a:xfrm>
            <a:custGeom>
              <a:avLst/>
              <a:gdLst>
                <a:gd name="connsiteX0" fmla="*/ 375871 w 457200"/>
                <a:gd name="connsiteY0" fmla="*/ 270364 h 316523"/>
                <a:gd name="connsiteX1" fmla="*/ 410865 w 457200"/>
                <a:gd name="connsiteY1" fmla="*/ 235194 h 316523"/>
                <a:gd name="connsiteX2" fmla="*/ 411041 w 457200"/>
                <a:gd name="connsiteY2" fmla="*/ 59348 h 316523"/>
                <a:gd name="connsiteX3" fmla="*/ 375871 w 457200"/>
                <a:gd name="connsiteY3" fmla="*/ 24179 h 316523"/>
                <a:gd name="connsiteX4" fmla="*/ 94517 w 457200"/>
                <a:gd name="connsiteY4" fmla="*/ 24179 h 316523"/>
                <a:gd name="connsiteX5" fmla="*/ 59348 w 457200"/>
                <a:gd name="connsiteY5" fmla="*/ 59348 h 316523"/>
                <a:gd name="connsiteX6" fmla="*/ 59348 w 457200"/>
                <a:gd name="connsiteY6" fmla="*/ 235194 h 316523"/>
                <a:gd name="connsiteX7" fmla="*/ 94517 w 457200"/>
                <a:gd name="connsiteY7" fmla="*/ 270364 h 316523"/>
                <a:gd name="connsiteX8" fmla="*/ 24179 w 457200"/>
                <a:gd name="connsiteY8" fmla="*/ 270364 h 316523"/>
                <a:gd name="connsiteX9" fmla="*/ 24179 w 457200"/>
                <a:gd name="connsiteY9" fmla="*/ 305533 h 316523"/>
                <a:gd name="connsiteX10" fmla="*/ 446210 w 457200"/>
                <a:gd name="connsiteY10" fmla="*/ 305533 h 316523"/>
                <a:gd name="connsiteX11" fmla="*/ 446210 w 457200"/>
                <a:gd name="connsiteY11" fmla="*/ 270364 h 316523"/>
                <a:gd name="connsiteX12" fmla="*/ 375871 w 457200"/>
                <a:gd name="connsiteY12" fmla="*/ 270364 h 316523"/>
                <a:gd name="connsiteX13" fmla="*/ 94517 w 457200"/>
                <a:gd name="connsiteY13" fmla="*/ 235194 h 316523"/>
                <a:gd name="connsiteX14" fmla="*/ 94517 w 457200"/>
                <a:gd name="connsiteY14" fmla="*/ 59348 h 316523"/>
                <a:gd name="connsiteX15" fmla="*/ 375871 w 457200"/>
                <a:gd name="connsiteY15" fmla="*/ 59348 h 316523"/>
                <a:gd name="connsiteX16" fmla="*/ 375871 w 457200"/>
                <a:gd name="connsiteY16" fmla="*/ 235370 h 316523"/>
                <a:gd name="connsiteX17" fmla="*/ 94517 w 457200"/>
                <a:gd name="connsiteY17" fmla="*/ 235194 h 316523"/>
                <a:gd name="connsiteX18" fmla="*/ 252779 w 457200"/>
                <a:gd name="connsiteY18" fmla="*/ 114388 h 316523"/>
                <a:gd name="connsiteX19" fmla="*/ 147271 w 457200"/>
                <a:gd name="connsiteY19" fmla="*/ 217610 h 316523"/>
                <a:gd name="connsiteX20" fmla="*/ 252779 w 457200"/>
                <a:gd name="connsiteY20" fmla="*/ 169780 h 316523"/>
                <a:gd name="connsiteX21" fmla="*/ 252779 w 457200"/>
                <a:gd name="connsiteY21" fmla="*/ 208290 h 316523"/>
                <a:gd name="connsiteX22" fmla="*/ 323118 w 457200"/>
                <a:gd name="connsiteY22" fmla="*/ 142523 h 316523"/>
                <a:gd name="connsiteX23" fmla="*/ 252779 w 457200"/>
                <a:gd name="connsiteY23" fmla="*/ 76933 h 316523"/>
                <a:gd name="connsiteX24" fmla="*/ 252779 w 457200"/>
                <a:gd name="connsiteY24" fmla="*/ 114388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7200" h="316523">
                  <a:moveTo>
                    <a:pt x="375871" y="270364"/>
                  </a:moveTo>
                  <a:cubicBezTo>
                    <a:pt x="395214" y="270364"/>
                    <a:pt x="410865" y="254537"/>
                    <a:pt x="410865" y="235194"/>
                  </a:cubicBezTo>
                  <a:lnTo>
                    <a:pt x="411041" y="59348"/>
                  </a:lnTo>
                  <a:cubicBezTo>
                    <a:pt x="411041" y="39829"/>
                    <a:pt x="395214" y="24179"/>
                    <a:pt x="375871" y="24179"/>
                  </a:cubicBezTo>
                  <a:lnTo>
                    <a:pt x="94517" y="24179"/>
                  </a:lnTo>
                  <a:cubicBezTo>
                    <a:pt x="74998" y="24179"/>
                    <a:pt x="59348" y="39829"/>
                    <a:pt x="59348" y="59348"/>
                  </a:cubicBezTo>
                  <a:lnTo>
                    <a:pt x="59348" y="235194"/>
                  </a:lnTo>
                  <a:cubicBezTo>
                    <a:pt x="59348" y="254537"/>
                    <a:pt x="74998" y="270364"/>
                    <a:pt x="94517" y="270364"/>
                  </a:cubicBezTo>
                  <a:lnTo>
                    <a:pt x="24179" y="270364"/>
                  </a:lnTo>
                  <a:lnTo>
                    <a:pt x="24179" y="305533"/>
                  </a:lnTo>
                  <a:lnTo>
                    <a:pt x="446210" y="305533"/>
                  </a:lnTo>
                  <a:lnTo>
                    <a:pt x="446210" y="270364"/>
                  </a:lnTo>
                  <a:lnTo>
                    <a:pt x="375871" y="270364"/>
                  </a:lnTo>
                  <a:close/>
                  <a:moveTo>
                    <a:pt x="94517" y="235194"/>
                  </a:moveTo>
                  <a:lnTo>
                    <a:pt x="94517" y="59348"/>
                  </a:lnTo>
                  <a:lnTo>
                    <a:pt x="375871" y="59348"/>
                  </a:lnTo>
                  <a:lnTo>
                    <a:pt x="375871" y="235370"/>
                  </a:lnTo>
                  <a:lnTo>
                    <a:pt x="94517" y="235194"/>
                  </a:lnTo>
                  <a:close/>
                  <a:moveTo>
                    <a:pt x="252779" y="114388"/>
                  </a:moveTo>
                  <a:cubicBezTo>
                    <a:pt x="184375" y="123884"/>
                    <a:pt x="157119" y="170659"/>
                    <a:pt x="147271" y="217610"/>
                  </a:cubicBezTo>
                  <a:cubicBezTo>
                    <a:pt x="171714" y="184726"/>
                    <a:pt x="203894" y="169780"/>
                    <a:pt x="252779" y="169780"/>
                  </a:cubicBezTo>
                  <a:lnTo>
                    <a:pt x="252779" y="208290"/>
                  </a:lnTo>
                  <a:lnTo>
                    <a:pt x="323118" y="142523"/>
                  </a:lnTo>
                  <a:lnTo>
                    <a:pt x="252779" y="76933"/>
                  </a:lnTo>
                  <a:lnTo>
                    <a:pt x="252779" y="114388"/>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85" name="Freeform: Shape 15">
              <a:extLst>
                <a:ext uri="{FF2B5EF4-FFF2-40B4-BE49-F238E27FC236}">
                  <a16:creationId xmlns:a16="http://schemas.microsoft.com/office/drawing/2014/main" id="{AE412E00-EADD-432C-9EDD-F813F5319536}"/>
                </a:ext>
              </a:extLst>
            </p:cNvPr>
            <p:cNvSpPr/>
            <p:nvPr/>
          </p:nvSpPr>
          <p:spPr>
            <a:xfrm>
              <a:off x="5427819" y="1625443"/>
              <a:ext cx="316523" cy="386862"/>
            </a:xfrm>
            <a:custGeom>
              <a:avLst/>
              <a:gdLst>
                <a:gd name="connsiteX0" fmla="*/ 200025 w 316523"/>
                <a:gd name="connsiteY0" fmla="*/ 24179 h 386861"/>
                <a:gd name="connsiteX1" fmla="*/ 59348 w 316523"/>
                <a:gd name="connsiteY1" fmla="*/ 24179 h 386861"/>
                <a:gd name="connsiteX2" fmla="*/ 24355 w 316523"/>
                <a:gd name="connsiteY2" fmla="*/ 59348 h 386861"/>
                <a:gd name="connsiteX3" fmla="*/ 24179 w 316523"/>
                <a:gd name="connsiteY3" fmla="*/ 340702 h 386861"/>
                <a:gd name="connsiteX4" fmla="*/ 59172 w 316523"/>
                <a:gd name="connsiteY4" fmla="*/ 375871 h 386861"/>
                <a:gd name="connsiteX5" fmla="*/ 270364 w 316523"/>
                <a:gd name="connsiteY5" fmla="*/ 375871 h 386861"/>
                <a:gd name="connsiteX6" fmla="*/ 305533 w 316523"/>
                <a:gd name="connsiteY6" fmla="*/ 340702 h 386861"/>
                <a:gd name="connsiteX7" fmla="*/ 305533 w 316523"/>
                <a:gd name="connsiteY7" fmla="*/ 129687 h 386861"/>
                <a:gd name="connsiteX8" fmla="*/ 200025 w 316523"/>
                <a:gd name="connsiteY8" fmla="*/ 24179 h 386861"/>
                <a:gd name="connsiteX9" fmla="*/ 59348 w 316523"/>
                <a:gd name="connsiteY9" fmla="*/ 340702 h 386861"/>
                <a:gd name="connsiteX10" fmla="*/ 59348 w 316523"/>
                <a:gd name="connsiteY10" fmla="*/ 59348 h 386861"/>
                <a:gd name="connsiteX11" fmla="*/ 182440 w 316523"/>
                <a:gd name="connsiteY11" fmla="*/ 59348 h 386861"/>
                <a:gd name="connsiteX12" fmla="*/ 182440 w 316523"/>
                <a:gd name="connsiteY12" fmla="*/ 147271 h 386861"/>
                <a:gd name="connsiteX13" fmla="*/ 270364 w 316523"/>
                <a:gd name="connsiteY13" fmla="*/ 147271 h 386861"/>
                <a:gd name="connsiteX14" fmla="*/ 270364 w 316523"/>
                <a:gd name="connsiteY14" fmla="*/ 340702 h 386861"/>
                <a:gd name="connsiteX15" fmla="*/ 59348 w 316523"/>
                <a:gd name="connsiteY15" fmla="*/ 340702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523" h="386861">
                  <a:moveTo>
                    <a:pt x="200025" y="24179"/>
                  </a:moveTo>
                  <a:lnTo>
                    <a:pt x="59348" y="24179"/>
                  </a:lnTo>
                  <a:cubicBezTo>
                    <a:pt x="40005" y="24179"/>
                    <a:pt x="24355" y="40005"/>
                    <a:pt x="24355" y="59348"/>
                  </a:cubicBezTo>
                  <a:lnTo>
                    <a:pt x="24179" y="340702"/>
                  </a:lnTo>
                  <a:cubicBezTo>
                    <a:pt x="24179" y="360045"/>
                    <a:pt x="39829" y="375871"/>
                    <a:pt x="59172" y="375871"/>
                  </a:cubicBezTo>
                  <a:lnTo>
                    <a:pt x="270364" y="375871"/>
                  </a:lnTo>
                  <a:cubicBezTo>
                    <a:pt x="289707" y="375871"/>
                    <a:pt x="305533" y="360045"/>
                    <a:pt x="305533" y="340702"/>
                  </a:cubicBezTo>
                  <a:lnTo>
                    <a:pt x="305533" y="129687"/>
                  </a:lnTo>
                  <a:lnTo>
                    <a:pt x="200025" y="24179"/>
                  </a:lnTo>
                  <a:close/>
                  <a:moveTo>
                    <a:pt x="59348" y="340702"/>
                  </a:moveTo>
                  <a:lnTo>
                    <a:pt x="59348" y="59348"/>
                  </a:lnTo>
                  <a:lnTo>
                    <a:pt x="182440" y="59348"/>
                  </a:lnTo>
                  <a:lnTo>
                    <a:pt x="182440" y="147271"/>
                  </a:lnTo>
                  <a:lnTo>
                    <a:pt x="270364" y="147271"/>
                  </a:lnTo>
                  <a:lnTo>
                    <a:pt x="270364" y="340702"/>
                  </a:lnTo>
                  <a:lnTo>
                    <a:pt x="59348" y="340702"/>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86" name="Freeform: Shape 18">
              <a:extLst>
                <a:ext uri="{FF2B5EF4-FFF2-40B4-BE49-F238E27FC236}">
                  <a16:creationId xmlns:a16="http://schemas.microsoft.com/office/drawing/2014/main" id="{BBF0492C-065F-43E4-ABB9-8EE39D875D1F}"/>
                </a:ext>
              </a:extLst>
            </p:cNvPr>
            <p:cNvSpPr/>
            <p:nvPr/>
          </p:nvSpPr>
          <p:spPr>
            <a:xfrm>
              <a:off x="6487223" y="1607859"/>
              <a:ext cx="228600" cy="422031"/>
            </a:xfrm>
            <a:custGeom>
              <a:avLst/>
              <a:gdLst>
                <a:gd name="connsiteX0" fmla="*/ 191233 w 228600"/>
                <a:gd name="connsiteY0" fmla="*/ 112102 h 422031"/>
                <a:gd name="connsiteX1" fmla="*/ 191233 w 228600"/>
                <a:gd name="connsiteY1" fmla="*/ 314325 h 422031"/>
                <a:gd name="connsiteX2" fmla="*/ 120894 w 228600"/>
                <a:gd name="connsiteY2" fmla="*/ 384664 h 422031"/>
                <a:gd name="connsiteX3" fmla="*/ 50556 w 228600"/>
                <a:gd name="connsiteY3" fmla="*/ 314325 h 422031"/>
                <a:gd name="connsiteX4" fmla="*/ 50556 w 228600"/>
                <a:gd name="connsiteY4" fmla="*/ 94517 h 422031"/>
                <a:gd name="connsiteX5" fmla="*/ 94517 w 228600"/>
                <a:gd name="connsiteY5" fmla="*/ 50556 h 422031"/>
                <a:gd name="connsiteX6" fmla="*/ 138479 w 228600"/>
                <a:gd name="connsiteY6" fmla="*/ 94517 h 422031"/>
                <a:gd name="connsiteX7" fmla="*/ 138479 w 228600"/>
                <a:gd name="connsiteY7" fmla="*/ 279156 h 422031"/>
                <a:gd name="connsiteX8" fmla="*/ 120894 w 228600"/>
                <a:gd name="connsiteY8" fmla="*/ 296741 h 422031"/>
                <a:gd name="connsiteX9" fmla="*/ 103310 w 228600"/>
                <a:gd name="connsiteY9" fmla="*/ 279156 h 422031"/>
                <a:gd name="connsiteX10" fmla="*/ 103310 w 228600"/>
                <a:gd name="connsiteY10" fmla="*/ 112102 h 422031"/>
                <a:gd name="connsiteX11" fmla="*/ 76933 w 228600"/>
                <a:gd name="connsiteY11" fmla="*/ 112102 h 422031"/>
                <a:gd name="connsiteX12" fmla="*/ 76933 w 228600"/>
                <a:gd name="connsiteY12" fmla="*/ 279156 h 422031"/>
                <a:gd name="connsiteX13" fmla="*/ 120894 w 228600"/>
                <a:gd name="connsiteY13" fmla="*/ 323118 h 422031"/>
                <a:gd name="connsiteX14" fmla="*/ 164856 w 228600"/>
                <a:gd name="connsiteY14" fmla="*/ 279156 h 422031"/>
                <a:gd name="connsiteX15" fmla="*/ 164856 w 228600"/>
                <a:gd name="connsiteY15" fmla="*/ 94517 h 422031"/>
                <a:gd name="connsiteX16" fmla="*/ 94517 w 228600"/>
                <a:gd name="connsiteY16" fmla="*/ 24179 h 422031"/>
                <a:gd name="connsiteX17" fmla="*/ 24179 w 228600"/>
                <a:gd name="connsiteY17" fmla="*/ 94517 h 422031"/>
                <a:gd name="connsiteX18" fmla="*/ 24179 w 228600"/>
                <a:gd name="connsiteY18" fmla="*/ 314325 h 422031"/>
                <a:gd name="connsiteX19" fmla="*/ 120894 w 228600"/>
                <a:gd name="connsiteY19" fmla="*/ 411041 h 422031"/>
                <a:gd name="connsiteX20" fmla="*/ 217610 w 228600"/>
                <a:gd name="connsiteY20" fmla="*/ 314325 h 422031"/>
                <a:gd name="connsiteX21" fmla="*/ 217610 w 228600"/>
                <a:gd name="connsiteY21" fmla="*/ 112102 h 422031"/>
                <a:gd name="connsiteX22" fmla="*/ 191233 w 228600"/>
                <a:gd name="connsiteY22" fmla="*/ 112102 h 4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422031">
                  <a:moveTo>
                    <a:pt x="191233" y="112102"/>
                  </a:moveTo>
                  <a:lnTo>
                    <a:pt x="191233" y="314325"/>
                  </a:lnTo>
                  <a:cubicBezTo>
                    <a:pt x="191233" y="353187"/>
                    <a:pt x="159756" y="384664"/>
                    <a:pt x="120894" y="384664"/>
                  </a:cubicBezTo>
                  <a:cubicBezTo>
                    <a:pt x="82032" y="384664"/>
                    <a:pt x="50556" y="353187"/>
                    <a:pt x="50556" y="314325"/>
                  </a:cubicBezTo>
                  <a:lnTo>
                    <a:pt x="50556" y="94517"/>
                  </a:lnTo>
                  <a:cubicBezTo>
                    <a:pt x="50556" y="70251"/>
                    <a:pt x="70251" y="50556"/>
                    <a:pt x="94517" y="50556"/>
                  </a:cubicBezTo>
                  <a:cubicBezTo>
                    <a:pt x="118784" y="50556"/>
                    <a:pt x="138479" y="70251"/>
                    <a:pt x="138479" y="94517"/>
                  </a:cubicBezTo>
                  <a:lnTo>
                    <a:pt x="138479" y="279156"/>
                  </a:lnTo>
                  <a:cubicBezTo>
                    <a:pt x="138479" y="288827"/>
                    <a:pt x="130566" y="296741"/>
                    <a:pt x="120894" y="296741"/>
                  </a:cubicBezTo>
                  <a:cubicBezTo>
                    <a:pt x="111223" y="296741"/>
                    <a:pt x="103310" y="288827"/>
                    <a:pt x="103310" y="279156"/>
                  </a:cubicBezTo>
                  <a:lnTo>
                    <a:pt x="103310" y="112102"/>
                  </a:lnTo>
                  <a:lnTo>
                    <a:pt x="76933" y="112102"/>
                  </a:lnTo>
                  <a:lnTo>
                    <a:pt x="76933" y="279156"/>
                  </a:lnTo>
                  <a:cubicBezTo>
                    <a:pt x="76933" y="303423"/>
                    <a:pt x="96628" y="323118"/>
                    <a:pt x="120894" y="323118"/>
                  </a:cubicBezTo>
                  <a:cubicBezTo>
                    <a:pt x="145161" y="323118"/>
                    <a:pt x="164856" y="303423"/>
                    <a:pt x="164856" y="279156"/>
                  </a:cubicBezTo>
                  <a:lnTo>
                    <a:pt x="164856" y="94517"/>
                  </a:lnTo>
                  <a:cubicBezTo>
                    <a:pt x="164856" y="55655"/>
                    <a:pt x="133379" y="24179"/>
                    <a:pt x="94517" y="24179"/>
                  </a:cubicBezTo>
                  <a:cubicBezTo>
                    <a:pt x="55655" y="24179"/>
                    <a:pt x="24179" y="55655"/>
                    <a:pt x="24179" y="94517"/>
                  </a:cubicBezTo>
                  <a:lnTo>
                    <a:pt x="24179" y="314325"/>
                  </a:lnTo>
                  <a:cubicBezTo>
                    <a:pt x="24179" y="367782"/>
                    <a:pt x="67437" y="411041"/>
                    <a:pt x="120894" y="411041"/>
                  </a:cubicBezTo>
                  <a:cubicBezTo>
                    <a:pt x="174352" y="411041"/>
                    <a:pt x="217610" y="367782"/>
                    <a:pt x="217610" y="314325"/>
                  </a:cubicBezTo>
                  <a:lnTo>
                    <a:pt x="217610" y="112102"/>
                  </a:lnTo>
                  <a:lnTo>
                    <a:pt x="191233" y="112102"/>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87" name="Freeform: Shape 21">
              <a:extLst>
                <a:ext uri="{FF2B5EF4-FFF2-40B4-BE49-F238E27FC236}">
                  <a16:creationId xmlns:a16="http://schemas.microsoft.com/office/drawing/2014/main" id="{E9D33290-E914-4365-AE34-C8068742683E}"/>
                </a:ext>
              </a:extLst>
            </p:cNvPr>
            <p:cNvSpPr/>
            <p:nvPr/>
          </p:nvSpPr>
          <p:spPr>
            <a:xfrm>
              <a:off x="7405949" y="1660613"/>
              <a:ext cx="386862" cy="316523"/>
            </a:xfrm>
            <a:custGeom>
              <a:avLst/>
              <a:gdLst>
                <a:gd name="connsiteX0" fmla="*/ 150261 w 386861"/>
                <a:gd name="connsiteY0" fmla="*/ 59348 h 316523"/>
                <a:gd name="connsiteX1" fmla="*/ 185430 w 386861"/>
                <a:gd name="connsiteY1" fmla="*/ 94517 h 316523"/>
                <a:gd name="connsiteX2" fmla="*/ 340702 w 386861"/>
                <a:gd name="connsiteY2" fmla="*/ 94517 h 316523"/>
                <a:gd name="connsiteX3" fmla="*/ 340702 w 386861"/>
                <a:gd name="connsiteY3" fmla="*/ 270364 h 316523"/>
                <a:gd name="connsiteX4" fmla="*/ 59348 w 386861"/>
                <a:gd name="connsiteY4" fmla="*/ 270364 h 316523"/>
                <a:gd name="connsiteX5" fmla="*/ 59348 w 386861"/>
                <a:gd name="connsiteY5" fmla="*/ 59348 h 316523"/>
                <a:gd name="connsiteX6" fmla="*/ 150261 w 386861"/>
                <a:gd name="connsiteY6" fmla="*/ 59348 h 316523"/>
                <a:gd name="connsiteX7" fmla="*/ 164856 w 386861"/>
                <a:gd name="connsiteY7" fmla="*/ 24179 h 316523"/>
                <a:gd name="connsiteX8" fmla="*/ 59348 w 386861"/>
                <a:gd name="connsiteY8" fmla="*/ 24179 h 316523"/>
                <a:gd name="connsiteX9" fmla="*/ 24355 w 386861"/>
                <a:gd name="connsiteY9" fmla="*/ 59348 h 316523"/>
                <a:gd name="connsiteX10" fmla="*/ 24179 w 386861"/>
                <a:gd name="connsiteY10" fmla="*/ 270364 h 316523"/>
                <a:gd name="connsiteX11" fmla="*/ 59348 w 386861"/>
                <a:gd name="connsiteY11" fmla="*/ 305533 h 316523"/>
                <a:gd name="connsiteX12" fmla="*/ 340702 w 386861"/>
                <a:gd name="connsiteY12" fmla="*/ 305533 h 316523"/>
                <a:gd name="connsiteX13" fmla="*/ 375871 w 386861"/>
                <a:gd name="connsiteY13" fmla="*/ 270364 h 316523"/>
                <a:gd name="connsiteX14" fmla="*/ 375871 w 386861"/>
                <a:gd name="connsiteY14" fmla="*/ 94517 h 316523"/>
                <a:gd name="connsiteX15" fmla="*/ 340702 w 386861"/>
                <a:gd name="connsiteY15" fmla="*/ 59348 h 316523"/>
                <a:gd name="connsiteX16" fmla="*/ 200025 w 386861"/>
                <a:gd name="connsiteY16" fmla="*/ 59348 h 316523"/>
                <a:gd name="connsiteX17" fmla="*/ 164856 w 386861"/>
                <a:gd name="connsiteY17" fmla="*/ 24179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861" h="316523">
                  <a:moveTo>
                    <a:pt x="150261" y="59348"/>
                  </a:moveTo>
                  <a:lnTo>
                    <a:pt x="185430" y="94517"/>
                  </a:lnTo>
                  <a:lnTo>
                    <a:pt x="340702" y="94517"/>
                  </a:lnTo>
                  <a:lnTo>
                    <a:pt x="340702" y="270364"/>
                  </a:lnTo>
                  <a:lnTo>
                    <a:pt x="59348" y="270364"/>
                  </a:lnTo>
                  <a:lnTo>
                    <a:pt x="59348" y="59348"/>
                  </a:lnTo>
                  <a:lnTo>
                    <a:pt x="150261" y="59348"/>
                  </a:lnTo>
                  <a:moveTo>
                    <a:pt x="164856" y="24179"/>
                  </a:moveTo>
                  <a:lnTo>
                    <a:pt x="59348" y="24179"/>
                  </a:lnTo>
                  <a:cubicBezTo>
                    <a:pt x="40005" y="24179"/>
                    <a:pt x="24355" y="40005"/>
                    <a:pt x="24355" y="59348"/>
                  </a:cubicBezTo>
                  <a:lnTo>
                    <a:pt x="24179" y="270364"/>
                  </a:lnTo>
                  <a:cubicBezTo>
                    <a:pt x="24179" y="289707"/>
                    <a:pt x="40005" y="305533"/>
                    <a:pt x="59348" y="305533"/>
                  </a:cubicBezTo>
                  <a:lnTo>
                    <a:pt x="340702" y="305533"/>
                  </a:lnTo>
                  <a:cubicBezTo>
                    <a:pt x="360045" y="305533"/>
                    <a:pt x="375871" y="289707"/>
                    <a:pt x="375871" y="270364"/>
                  </a:cubicBezTo>
                  <a:lnTo>
                    <a:pt x="375871" y="94517"/>
                  </a:lnTo>
                  <a:cubicBezTo>
                    <a:pt x="375871" y="75174"/>
                    <a:pt x="360045" y="59348"/>
                    <a:pt x="340702" y="59348"/>
                  </a:cubicBezTo>
                  <a:lnTo>
                    <a:pt x="200025" y="59348"/>
                  </a:lnTo>
                  <a:lnTo>
                    <a:pt x="164856" y="24179"/>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88" name="Freeform: Shape 24">
              <a:extLst>
                <a:ext uri="{FF2B5EF4-FFF2-40B4-BE49-F238E27FC236}">
                  <a16:creationId xmlns:a16="http://schemas.microsoft.com/office/drawing/2014/main" id="{7BAF4C3F-F290-4294-BA9F-9DFC2392F63D}"/>
                </a:ext>
              </a:extLst>
            </p:cNvPr>
            <p:cNvSpPr/>
            <p:nvPr/>
          </p:nvSpPr>
          <p:spPr>
            <a:xfrm>
              <a:off x="8395015" y="1643028"/>
              <a:ext cx="422031" cy="351693"/>
            </a:xfrm>
            <a:custGeom>
              <a:avLst/>
              <a:gdLst>
                <a:gd name="connsiteX0" fmla="*/ 375871 w 422031"/>
                <a:gd name="connsiteY0" fmla="*/ 24179 h 351692"/>
                <a:gd name="connsiteX1" fmla="*/ 59348 w 422031"/>
                <a:gd name="connsiteY1" fmla="*/ 24179 h 351692"/>
                <a:gd name="connsiteX2" fmla="*/ 24179 w 422031"/>
                <a:gd name="connsiteY2" fmla="*/ 59348 h 351692"/>
                <a:gd name="connsiteX3" fmla="*/ 24179 w 422031"/>
                <a:gd name="connsiteY3" fmla="*/ 305533 h 351692"/>
                <a:gd name="connsiteX4" fmla="*/ 59348 w 422031"/>
                <a:gd name="connsiteY4" fmla="*/ 340702 h 351692"/>
                <a:gd name="connsiteX5" fmla="*/ 375871 w 422031"/>
                <a:gd name="connsiteY5" fmla="*/ 340702 h 351692"/>
                <a:gd name="connsiteX6" fmla="*/ 411041 w 422031"/>
                <a:gd name="connsiteY6" fmla="*/ 305533 h 351692"/>
                <a:gd name="connsiteX7" fmla="*/ 411041 w 422031"/>
                <a:gd name="connsiteY7" fmla="*/ 59348 h 351692"/>
                <a:gd name="connsiteX8" fmla="*/ 375871 w 422031"/>
                <a:gd name="connsiteY8" fmla="*/ 24179 h 351692"/>
                <a:gd name="connsiteX9" fmla="*/ 375871 w 422031"/>
                <a:gd name="connsiteY9" fmla="*/ 304126 h 351692"/>
                <a:gd name="connsiteX10" fmla="*/ 374465 w 422031"/>
                <a:gd name="connsiteY10" fmla="*/ 305533 h 351692"/>
                <a:gd name="connsiteX11" fmla="*/ 59348 w 422031"/>
                <a:gd name="connsiteY11" fmla="*/ 305533 h 351692"/>
                <a:gd name="connsiteX12" fmla="*/ 59348 w 422031"/>
                <a:gd name="connsiteY12" fmla="*/ 60755 h 351692"/>
                <a:gd name="connsiteX13" fmla="*/ 60755 w 422031"/>
                <a:gd name="connsiteY13" fmla="*/ 59348 h 351692"/>
                <a:gd name="connsiteX14" fmla="*/ 374289 w 422031"/>
                <a:gd name="connsiteY14" fmla="*/ 59348 h 351692"/>
                <a:gd name="connsiteX15" fmla="*/ 375696 w 422031"/>
                <a:gd name="connsiteY15" fmla="*/ 60755 h 351692"/>
                <a:gd name="connsiteX16" fmla="*/ 375696 w 422031"/>
                <a:gd name="connsiteY16" fmla="*/ 304126 h 351692"/>
                <a:gd name="connsiteX17" fmla="*/ 200025 w 422031"/>
                <a:gd name="connsiteY17" fmla="*/ 244163 h 351692"/>
                <a:gd name="connsiteX18" fmla="*/ 156064 w 422031"/>
                <a:gd name="connsiteY18" fmla="*/ 191233 h 351692"/>
                <a:gd name="connsiteX19" fmla="*/ 94517 w 422031"/>
                <a:gd name="connsiteY19" fmla="*/ 270364 h 351692"/>
                <a:gd name="connsiteX20" fmla="*/ 340702 w 422031"/>
                <a:gd name="connsiteY20" fmla="*/ 270364 h 351692"/>
                <a:gd name="connsiteX21" fmla="*/ 261571 w 422031"/>
                <a:gd name="connsiteY21" fmla="*/ 164856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031" h="351692">
                  <a:moveTo>
                    <a:pt x="375871" y="24179"/>
                  </a:moveTo>
                  <a:lnTo>
                    <a:pt x="59348" y="24179"/>
                  </a:lnTo>
                  <a:cubicBezTo>
                    <a:pt x="41763" y="24179"/>
                    <a:pt x="24179" y="41763"/>
                    <a:pt x="24179" y="59348"/>
                  </a:cubicBezTo>
                  <a:lnTo>
                    <a:pt x="24179" y="305533"/>
                  </a:lnTo>
                  <a:cubicBezTo>
                    <a:pt x="24179" y="324876"/>
                    <a:pt x="40005" y="340702"/>
                    <a:pt x="59348" y="340702"/>
                  </a:cubicBezTo>
                  <a:lnTo>
                    <a:pt x="375871" y="340702"/>
                  </a:lnTo>
                  <a:cubicBezTo>
                    <a:pt x="393456" y="340702"/>
                    <a:pt x="411041" y="323118"/>
                    <a:pt x="411041" y="305533"/>
                  </a:cubicBezTo>
                  <a:lnTo>
                    <a:pt x="411041" y="59348"/>
                  </a:lnTo>
                  <a:cubicBezTo>
                    <a:pt x="411041" y="41763"/>
                    <a:pt x="393456" y="24179"/>
                    <a:pt x="375871" y="24179"/>
                  </a:cubicBezTo>
                  <a:close/>
                  <a:moveTo>
                    <a:pt x="375871" y="304126"/>
                  </a:moveTo>
                  <a:cubicBezTo>
                    <a:pt x="375520" y="304654"/>
                    <a:pt x="374816" y="305181"/>
                    <a:pt x="374465" y="305533"/>
                  </a:cubicBezTo>
                  <a:lnTo>
                    <a:pt x="59348" y="305533"/>
                  </a:lnTo>
                  <a:lnTo>
                    <a:pt x="59348" y="60755"/>
                  </a:lnTo>
                  <a:lnTo>
                    <a:pt x="60755" y="59348"/>
                  </a:lnTo>
                  <a:lnTo>
                    <a:pt x="374289" y="59348"/>
                  </a:lnTo>
                  <a:cubicBezTo>
                    <a:pt x="374816" y="59700"/>
                    <a:pt x="375344" y="60403"/>
                    <a:pt x="375696" y="60755"/>
                  </a:cubicBezTo>
                  <a:lnTo>
                    <a:pt x="375696" y="304126"/>
                  </a:lnTo>
                  <a:close/>
                  <a:moveTo>
                    <a:pt x="200025" y="244163"/>
                  </a:moveTo>
                  <a:lnTo>
                    <a:pt x="156064" y="191233"/>
                  </a:lnTo>
                  <a:lnTo>
                    <a:pt x="94517" y="270364"/>
                  </a:lnTo>
                  <a:lnTo>
                    <a:pt x="340702" y="270364"/>
                  </a:lnTo>
                  <a:lnTo>
                    <a:pt x="261571" y="164856"/>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89" name="Freeform: Shape 27">
              <a:extLst>
                <a:ext uri="{FF2B5EF4-FFF2-40B4-BE49-F238E27FC236}">
                  <a16:creationId xmlns:a16="http://schemas.microsoft.com/office/drawing/2014/main" id="{6E737DE0-612F-4391-98EC-0210FBB65F8E}"/>
                </a:ext>
              </a:extLst>
            </p:cNvPr>
            <p:cNvSpPr/>
            <p:nvPr/>
          </p:nvSpPr>
          <p:spPr>
            <a:xfrm>
              <a:off x="9436834" y="1678197"/>
              <a:ext cx="351693" cy="298939"/>
            </a:xfrm>
            <a:custGeom>
              <a:avLst/>
              <a:gdLst>
                <a:gd name="connsiteX0" fmla="*/ 147271 w 351692"/>
                <a:gd name="connsiteY0" fmla="*/ 94517 h 298938"/>
                <a:gd name="connsiteX1" fmla="*/ 147271 w 351692"/>
                <a:gd name="connsiteY1" fmla="*/ 24179 h 298938"/>
                <a:gd name="connsiteX2" fmla="*/ 24179 w 351692"/>
                <a:gd name="connsiteY2" fmla="*/ 147271 h 298938"/>
                <a:gd name="connsiteX3" fmla="*/ 147271 w 351692"/>
                <a:gd name="connsiteY3" fmla="*/ 270364 h 298938"/>
                <a:gd name="connsiteX4" fmla="*/ 147271 w 351692"/>
                <a:gd name="connsiteY4" fmla="*/ 198267 h 298938"/>
                <a:gd name="connsiteX5" fmla="*/ 340702 w 351692"/>
                <a:gd name="connsiteY5" fmla="*/ 287948 h 298938"/>
                <a:gd name="connsiteX6" fmla="*/ 147271 w 351692"/>
                <a:gd name="connsiteY6" fmla="*/ 94517 h 2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692" h="298938">
                  <a:moveTo>
                    <a:pt x="147271" y="94517"/>
                  </a:moveTo>
                  <a:lnTo>
                    <a:pt x="147271" y="24179"/>
                  </a:lnTo>
                  <a:lnTo>
                    <a:pt x="24179" y="147271"/>
                  </a:lnTo>
                  <a:lnTo>
                    <a:pt x="147271" y="270364"/>
                  </a:lnTo>
                  <a:lnTo>
                    <a:pt x="147271" y="198267"/>
                  </a:lnTo>
                  <a:cubicBezTo>
                    <a:pt x="235194" y="198267"/>
                    <a:pt x="296741" y="226402"/>
                    <a:pt x="340702" y="287948"/>
                  </a:cubicBezTo>
                  <a:cubicBezTo>
                    <a:pt x="323118" y="200025"/>
                    <a:pt x="270364" y="112102"/>
                    <a:pt x="147271" y="94517"/>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90" name="Freeform: Shape 30">
              <a:extLst>
                <a:ext uri="{FF2B5EF4-FFF2-40B4-BE49-F238E27FC236}">
                  <a16:creationId xmlns:a16="http://schemas.microsoft.com/office/drawing/2014/main" id="{94AA413C-99B5-41CB-87AD-268EEC52D892}"/>
                </a:ext>
              </a:extLst>
            </p:cNvPr>
            <p:cNvSpPr/>
            <p:nvPr/>
          </p:nvSpPr>
          <p:spPr>
            <a:xfrm>
              <a:off x="10425900" y="1643028"/>
              <a:ext cx="404446" cy="351693"/>
            </a:xfrm>
            <a:custGeom>
              <a:avLst/>
              <a:gdLst>
                <a:gd name="connsiteX0" fmla="*/ 59524 w 404446"/>
                <a:gd name="connsiteY0" fmla="*/ 77460 h 351692"/>
                <a:gd name="connsiteX1" fmla="*/ 191585 w 404446"/>
                <a:gd name="connsiteY1" fmla="*/ 134083 h 351692"/>
                <a:gd name="connsiteX2" fmla="*/ 59348 w 404446"/>
                <a:gd name="connsiteY2" fmla="*/ 116498 h 351692"/>
                <a:gd name="connsiteX3" fmla="*/ 59524 w 404446"/>
                <a:gd name="connsiteY3" fmla="*/ 77460 h 351692"/>
                <a:gd name="connsiteX4" fmla="*/ 191409 w 404446"/>
                <a:gd name="connsiteY4" fmla="*/ 230798 h 351692"/>
                <a:gd name="connsiteX5" fmla="*/ 59348 w 404446"/>
                <a:gd name="connsiteY5" fmla="*/ 287421 h 351692"/>
                <a:gd name="connsiteX6" fmla="*/ 59348 w 404446"/>
                <a:gd name="connsiteY6" fmla="*/ 248383 h 351692"/>
                <a:gd name="connsiteX7" fmla="*/ 191409 w 404446"/>
                <a:gd name="connsiteY7" fmla="*/ 230798 h 351692"/>
                <a:gd name="connsiteX8" fmla="*/ 24355 w 404446"/>
                <a:gd name="connsiteY8" fmla="*/ 24179 h 351692"/>
                <a:gd name="connsiteX9" fmla="*/ 24179 w 404446"/>
                <a:gd name="connsiteY9" fmla="*/ 147271 h 351692"/>
                <a:gd name="connsiteX10" fmla="*/ 287948 w 404446"/>
                <a:gd name="connsiteY10" fmla="*/ 182440 h 351692"/>
                <a:gd name="connsiteX11" fmla="*/ 24179 w 404446"/>
                <a:gd name="connsiteY11" fmla="*/ 217610 h 351692"/>
                <a:gd name="connsiteX12" fmla="*/ 24355 w 404446"/>
                <a:gd name="connsiteY12" fmla="*/ 340702 h 351692"/>
                <a:gd name="connsiteX13" fmla="*/ 393456 w 404446"/>
                <a:gd name="connsiteY13" fmla="*/ 182440 h 351692"/>
                <a:gd name="connsiteX14" fmla="*/ 24355 w 404446"/>
                <a:gd name="connsiteY14" fmla="*/ 24179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4446" h="351692">
                  <a:moveTo>
                    <a:pt x="59524" y="77460"/>
                  </a:moveTo>
                  <a:lnTo>
                    <a:pt x="191585" y="134083"/>
                  </a:lnTo>
                  <a:lnTo>
                    <a:pt x="59348" y="116498"/>
                  </a:lnTo>
                  <a:lnTo>
                    <a:pt x="59524" y="77460"/>
                  </a:lnTo>
                  <a:moveTo>
                    <a:pt x="191409" y="230798"/>
                  </a:moveTo>
                  <a:lnTo>
                    <a:pt x="59348" y="287421"/>
                  </a:lnTo>
                  <a:lnTo>
                    <a:pt x="59348" y="248383"/>
                  </a:lnTo>
                  <a:lnTo>
                    <a:pt x="191409" y="230798"/>
                  </a:lnTo>
                  <a:moveTo>
                    <a:pt x="24355" y="24179"/>
                  </a:moveTo>
                  <a:lnTo>
                    <a:pt x="24179" y="147271"/>
                  </a:lnTo>
                  <a:lnTo>
                    <a:pt x="287948" y="182440"/>
                  </a:lnTo>
                  <a:lnTo>
                    <a:pt x="24179" y="217610"/>
                  </a:lnTo>
                  <a:lnTo>
                    <a:pt x="24355" y="340702"/>
                  </a:lnTo>
                  <a:lnTo>
                    <a:pt x="393456" y="182440"/>
                  </a:lnTo>
                  <a:lnTo>
                    <a:pt x="24355" y="24179"/>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91" name="Freeform: Shape 33">
              <a:extLst>
                <a:ext uri="{FF2B5EF4-FFF2-40B4-BE49-F238E27FC236}">
                  <a16:creationId xmlns:a16="http://schemas.microsoft.com/office/drawing/2014/main" id="{B853189E-E6F8-41CF-A2A4-841F33381F5B}"/>
                </a:ext>
              </a:extLst>
            </p:cNvPr>
            <p:cNvSpPr/>
            <p:nvPr/>
          </p:nvSpPr>
          <p:spPr>
            <a:xfrm>
              <a:off x="1355018" y="2727362"/>
              <a:ext cx="386862" cy="386862"/>
            </a:xfrm>
            <a:custGeom>
              <a:avLst/>
              <a:gdLst>
                <a:gd name="connsiteX0" fmla="*/ 207815 w 386861"/>
                <a:gd name="connsiteY0" fmla="*/ 133028 h 386861"/>
                <a:gd name="connsiteX1" fmla="*/ 181438 w 386861"/>
                <a:gd name="connsiteY1" fmla="*/ 133028 h 386861"/>
                <a:gd name="connsiteX2" fmla="*/ 181438 w 386861"/>
                <a:gd name="connsiteY2" fmla="*/ 238535 h 386861"/>
                <a:gd name="connsiteX3" fmla="*/ 264965 w 386861"/>
                <a:gd name="connsiteY3" fmla="*/ 288652 h 386861"/>
                <a:gd name="connsiteX4" fmla="*/ 278154 w 386861"/>
                <a:gd name="connsiteY4" fmla="*/ 267023 h 386861"/>
                <a:gd name="connsiteX5" fmla="*/ 207815 w 386861"/>
                <a:gd name="connsiteY5" fmla="*/ 225347 h 386861"/>
                <a:gd name="connsiteX6" fmla="*/ 292872 w 386861"/>
                <a:gd name="connsiteY6" fmla="*/ 24179 h 386861"/>
                <a:gd name="connsiteX7" fmla="*/ 373884 w 386861"/>
                <a:gd name="connsiteY7" fmla="*/ 91792 h 386861"/>
                <a:gd name="connsiteX8" fmla="*/ 351376 w 386861"/>
                <a:gd name="connsiteY8" fmla="*/ 118784 h 386861"/>
                <a:gd name="connsiteX9" fmla="*/ 270311 w 386861"/>
                <a:gd name="connsiteY9" fmla="*/ 51206 h 386861"/>
                <a:gd name="connsiteX10" fmla="*/ 105174 w 386861"/>
                <a:gd name="connsiteY10" fmla="*/ 24179 h 386861"/>
                <a:gd name="connsiteX11" fmla="*/ 127717 w 386861"/>
                <a:gd name="connsiteY11" fmla="*/ 51189 h 386861"/>
                <a:gd name="connsiteX12" fmla="*/ 46687 w 386861"/>
                <a:gd name="connsiteY12" fmla="*/ 118784 h 386861"/>
                <a:gd name="connsiteX13" fmla="*/ 24179 w 386861"/>
                <a:gd name="connsiteY13" fmla="*/ 91774 h 386861"/>
                <a:gd name="connsiteX14" fmla="*/ 199023 w 386861"/>
                <a:gd name="connsiteY14" fmla="*/ 62689 h 386861"/>
                <a:gd name="connsiteX15" fmla="*/ 40761 w 386861"/>
                <a:gd name="connsiteY15" fmla="*/ 220951 h 386861"/>
                <a:gd name="connsiteX16" fmla="*/ 199023 w 386861"/>
                <a:gd name="connsiteY16" fmla="*/ 379212 h 386861"/>
                <a:gd name="connsiteX17" fmla="*/ 357284 w 386861"/>
                <a:gd name="connsiteY17" fmla="*/ 220951 h 386861"/>
                <a:gd name="connsiteX18" fmla="*/ 199023 w 386861"/>
                <a:gd name="connsiteY18" fmla="*/ 62689 h 386861"/>
                <a:gd name="connsiteX19" fmla="*/ 199023 w 386861"/>
                <a:gd name="connsiteY19" fmla="*/ 344043 h 386861"/>
                <a:gd name="connsiteX20" fmla="*/ 75930 w 386861"/>
                <a:gd name="connsiteY20" fmla="*/ 220951 h 386861"/>
                <a:gd name="connsiteX21" fmla="*/ 199023 w 386861"/>
                <a:gd name="connsiteY21" fmla="*/ 97858 h 386861"/>
                <a:gd name="connsiteX22" fmla="*/ 322115 w 386861"/>
                <a:gd name="connsiteY22" fmla="*/ 220951 h 386861"/>
                <a:gd name="connsiteX23" fmla="*/ 199023 w 386861"/>
                <a:gd name="connsiteY23" fmla="*/ 344043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6861" h="386861">
                  <a:moveTo>
                    <a:pt x="207815" y="133028"/>
                  </a:moveTo>
                  <a:lnTo>
                    <a:pt x="181438" y="133028"/>
                  </a:lnTo>
                  <a:lnTo>
                    <a:pt x="181438" y="238535"/>
                  </a:lnTo>
                  <a:lnTo>
                    <a:pt x="264965" y="288652"/>
                  </a:lnTo>
                  <a:lnTo>
                    <a:pt x="278154" y="267023"/>
                  </a:lnTo>
                  <a:lnTo>
                    <a:pt x="207815" y="225347"/>
                  </a:lnTo>
                  <a:close/>
                  <a:moveTo>
                    <a:pt x="292872" y="24179"/>
                  </a:moveTo>
                  <a:lnTo>
                    <a:pt x="373884" y="91792"/>
                  </a:lnTo>
                  <a:lnTo>
                    <a:pt x="351376" y="118784"/>
                  </a:lnTo>
                  <a:lnTo>
                    <a:pt x="270311" y="51206"/>
                  </a:lnTo>
                  <a:close/>
                  <a:moveTo>
                    <a:pt x="105174" y="24179"/>
                  </a:moveTo>
                  <a:lnTo>
                    <a:pt x="127717" y="51189"/>
                  </a:lnTo>
                  <a:lnTo>
                    <a:pt x="46687" y="118784"/>
                  </a:lnTo>
                  <a:lnTo>
                    <a:pt x="24179" y="91774"/>
                  </a:lnTo>
                  <a:close/>
                  <a:moveTo>
                    <a:pt x="199023" y="62689"/>
                  </a:moveTo>
                  <a:cubicBezTo>
                    <a:pt x="111627" y="62689"/>
                    <a:pt x="40761" y="133555"/>
                    <a:pt x="40761" y="220951"/>
                  </a:cubicBezTo>
                  <a:cubicBezTo>
                    <a:pt x="40761" y="308346"/>
                    <a:pt x="111627" y="379212"/>
                    <a:pt x="199023" y="379212"/>
                  </a:cubicBezTo>
                  <a:cubicBezTo>
                    <a:pt x="286418" y="379212"/>
                    <a:pt x="357284" y="308346"/>
                    <a:pt x="357284" y="220951"/>
                  </a:cubicBezTo>
                  <a:cubicBezTo>
                    <a:pt x="357284" y="133555"/>
                    <a:pt x="286418" y="62689"/>
                    <a:pt x="199023" y="62689"/>
                  </a:cubicBezTo>
                  <a:close/>
                  <a:moveTo>
                    <a:pt x="199023" y="344043"/>
                  </a:moveTo>
                  <a:cubicBezTo>
                    <a:pt x="131146" y="344043"/>
                    <a:pt x="75930" y="288827"/>
                    <a:pt x="75930" y="220951"/>
                  </a:cubicBezTo>
                  <a:cubicBezTo>
                    <a:pt x="75930" y="153074"/>
                    <a:pt x="131146" y="97858"/>
                    <a:pt x="199023" y="97858"/>
                  </a:cubicBezTo>
                  <a:cubicBezTo>
                    <a:pt x="266899" y="97858"/>
                    <a:pt x="322115" y="153074"/>
                    <a:pt x="322115" y="220951"/>
                  </a:cubicBezTo>
                  <a:cubicBezTo>
                    <a:pt x="322115" y="288827"/>
                    <a:pt x="266899" y="344043"/>
                    <a:pt x="199023" y="344043"/>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92" name="Freeform: Shape 36">
              <a:extLst>
                <a:ext uri="{FF2B5EF4-FFF2-40B4-BE49-F238E27FC236}">
                  <a16:creationId xmlns:a16="http://schemas.microsoft.com/office/drawing/2014/main" id="{D3BFCBB6-0BA7-4232-A578-F8A1D2127FDD}"/>
                </a:ext>
              </a:extLst>
            </p:cNvPr>
            <p:cNvSpPr/>
            <p:nvPr/>
          </p:nvSpPr>
          <p:spPr>
            <a:xfrm>
              <a:off x="2398509" y="2713119"/>
              <a:ext cx="316523" cy="404446"/>
            </a:xfrm>
            <a:custGeom>
              <a:avLst/>
              <a:gdLst>
                <a:gd name="connsiteX0" fmla="*/ 270364 w 316523"/>
                <a:gd name="connsiteY0" fmla="*/ 147271 h 404446"/>
                <a:gd name="connsiteX1" fmla="*/ 252779 w 316523"/>
                <a:gd name="connsiteY1" fmla="*/ 147271 h 404446"/>
                <a:gd name="connsiteX2" fmla="*/ 252779 w 316523"/>
                <a:gd name="connsiteY2" fmla="*/ 112102 h 404446"/>
                <a:gd name="connsiteX3" fmla="*/ 164856 w 316523"/>
                <a:gd name="connsiteY3" fmla="*/ 24179 h 404446"/>
                <a:gd name="connsiteX4" fmla="*/ 76933 w 316523"/>
                <a:gd name="connsiteY4" fmla="*/ 112102 h 404446"/>
                <a:gd name="connsiteX5" fmla="*/ 112102 w 316523"/>
                <a:gd name="connsiteY5" fmla="*/ 112102 h 404446"/>
                <a:gd name="connsiteX6" fmla="*/ 164856 w 316523"/>
                <a:gd name="connsiteY6" fmla="*/ 59348 h 404446"/>
                <a:gd name="connsiteX7" fmla="*/ 217610 w 316523"/>
                <a:gd name="connsiteY7" fmla="*/ 112102 h 404446"/>
                <a:gd name="connsiteX8" fmla="*/ 217610 w 316523"/>
                <a:gd name="connsiteY8" fmla="*/ 147271 h 404446"/>
                <a:gd name="connsiteX9" fmla="*/ 59348 w 316523"/>
                <a:gd name="connsiteY9" fmla="*/ 147271 h 404446"/>
                <a:gd name="connsiteX10" fmla="*/ 24179 w 316523"/>
                <a:gd name="connsiteY10" fmla="*/ 182440 h 404446"/>
                <a:gd name="connsiteX11" fmla="*/ 24179 w 316523"/>
                <a:gd name="connsiteY11" fmla="*/ 358287 h 404446"/>
                <a:gd name="connsiteX12" fmla="*/ 59348 w 316523"/>
                <a:gd name="connsiteY12" fmla="*/ 393456 h 404446"/>
                <a:gd name="connsiteX13" fmla="*/ 270364 w 316523"/>
                <a:gd name="connsiteY13" fmla="*/ 393456 h 404446"/>
                <a:gd name="connsiteX14" fmla="*/ 305533 w 316523"/>
                <a:gd name="connsiteY14" fmla="*/ 358287 h 404446"/>
                <a:gd name="connsiteX15" fmla="*/ 305533 w 316523"/>
                <a:gd name="connsiteY15" fmla="*/ 182440 h 404446"/>
                <a:gd name="connsiteX16" fmla="*/ 270364 w 316523"/>
                <a:gd name="connsiteY16" fmla="*/ 147271 h 404446"/>
                <a:gd name="connsiteX17" fmla="*/ 270364 w 316523"/>
                <a:gd name="connsiteY17" fmla="*/ 358287 h 404446"/>
                <a:gd name="connsiteX18" fmla="*/ 59348 w 316523"/>
                <a:gd name="connsiteY18" fmla="*/ 358287 h 404446"/>
                <a:gd name="connsiteX19" fmla="*/ 59348 w 316523"/>
                <a:gd name="connsiteY19" fmla="*/ 182440 h 404446"/>
                <a:gd name="connsiteX20" fmla="*/ 270364 w 316523"/>
                <a:gd name="connsiteY20" fmla="*/ 182440 h 404446"/>
                <a:gd name="connsiteX21" fmla="*/ 270364 w 316523"/>
                <a:gd name="connsiteY21" fmla="*/ 358287 h 404446"/>
                <a:gd name="connsiteX22" fmla="*/ 164856 w 316523"/>
                <a:gd name="connsiteY22" fmla="*/ 305533 h 404446"/>
                <a:gd name="connsiteX23" fmla="*/ 200025 w 316523"/>
                <a:gd name="connsiteY23" fmla="*/ 270364 h 404446"/>
                <a:gd name="connsiteX24" fmla="*/ 164856 w 316523"/>
                <a:gd name="connsiteY24" fmla="*/ 235194 h 404446"/>
                <a:gd name="connsiteX25" fmla="*/ 129687 w 316523"/>
                <a:gd name="connsiteY25" fmla="*/ 270364 h 404446"/>
                <a:gd name="connsiteX26" fmla="*/ 164856 w 316523"/>
                <a:gd name="connsiteY26" fmla="*/ 305533 h 40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6523" h="404446">
                  <a:moveTo>
                    <a:pt x="270364" y="147271"/>
                  </a:moveTo>
                  <a:lnTo>
                    <a:pt x="252779" y="147271"/>
                  </a:lnTo>
                  <a:lnTo>
                    <a:pt x="252779" y="112102"/>
                  </a:lnTo>
                  <a:cubicBezTo>
                    <a:pt x="252779" y="63568"/>
                    <a:pt x="213389" y="24179"/>
                    <a:pt x="164856" y="24179"/>
                  </a:cubicBezTo>
                  <a:cubicBezTo>
                    <a:pt x="116322" y="24179"/>
                    <a:pt x="76933" y="63568"/>
                    <a:pt x="76933" y="112102"/>
                  </a:cubicBezTo>
                  <a:lnTo>
                    <a:pt x="112102" y="112102"/>
                  </a:lnTo>
                  <a:cubicBezTo>
                    <a:pt x="112102" y="82912"/>
                    <a:pt x="135665" y="59348"/>
                    <a:pt x="164856" y="59348"/>
                  </a:cubicBezTo>
                  <a:cubicBezTo>
                    <a:pt x="194046" y="59348"/>
                    <a:pt x="217610" y="82912"/>
                    <a:pt x="217610" y="112102"/>
                  </a:cubicBezTo>
                  <a:lnTo>
                    <a:pt x="217610" y="147271"/>
                  </a:lnTo>
                  <a:lnTo>
                    <a:pt x="59348" y="147271"/>
                  </a:lnTo>
                  <a:cubicBezTo>
                    <a:pt x="40005" y="147271"/>
                    <a:pt x="24179" y="163097"/>
                    <a:pt x="24179" y="182440"/>
                  </a:cubicBezTo>
                  <a:lnTo>
                    <a:pt x="24179" y="358287"/>
                  </a:lnTo>
                  <a:cubicBezTo>
                    <a:pt x="24179" y="377630"/>
                    <a:pt x="40005" y="393456"/>
                    <a:pt x="59348" y="393456"/>
                  </a:cubicBezTo>
                  <a:lnTo>
                    <a:pt x="270364" y="393456"/>
                  </a:lnTo>
                  <a:cubicBezTo>
                    <a:pt x="289707" y="393456"/>
                    <a:pt x="305533" y="377630"/>
                    <a:pt x="305533" y="358287"/>
                  </a:cubicBezTo>
                  <a:lnTo>
                    <a:pt x="305533" y="182440"/>
                  </a:lnTo>
                  <a:cubicBezTo>
                    <a:pt x="305533" y="163097"/>
                    <a:pt x="289707" y="147271"/>
                    <a:pt x="270364" y="147271"/>
                  </a:cubicBezTo>
                  <a:close/>
                  <a:moveTo>
                    <a:pt x="270364" y="358287"/>
                  </a:moveTo>
                  <a:lnTo>
                    <a:pt x="59348" y="358287"/>
                  </a:lnTo>
                  <a:lnTo>
                    <a:pt x="59348" y="182440"/>
                  </a:lnTo>
                  <a:lnTo>
                    <a:pt x="270364" y="182440"/>
                  </a:lnTo>
                  <a:lnTo>
                    <a:pt x="270364" y="358287"/>
                  </a:lnTo>
                  <a:close/>
                  <a:moveTo>
                    <a:pt x="164856" y="305533"/>
                  </a:moveTo>
                  <a:cubicBezTo>
                    <a:pt x="184199" y="305533"/>
                    <a:pt x="200025" y="289707"/>
                    <a:pt x="200025" y="270364"/>
                  </a:cubicBezTo>
                  <a:cubicBezTo>
                    <a:pt x="200025" y="251021"/>
                    <a:pt x="184199" y="235194"/>
                    <a:pt x="164856" y="235194"/>
                  </a:cubicBezTo>
                  <a:cubicBezTo>
                    <a:pt x="145513" y="235194"/>
                    <a:pt x="129687" y="251021"/>
                    <a:pt x="129687" y="270364"/>
                  </a:cubicBezTo>
                  <a:cubicBezTo>
                    <a:pt x="129687" y="289707"/>
                    <a:pt x="145513" y="305533"/>
                    <a:pt x="164856" y="305533"/>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93" name="Freeform: Shape 39">
              <a:extLst>
                <a:ext uri="{FF2B5EF4-FFF2-40B4-BE49-F238E27FC236}">
                  <a16:creationId xmlns:a16="http://schemas.microsoft.com/office/drawing/2014/main" id="{CBB7AFFA-B428-484D-A10C-039205C6B43A}"/>
                </a:ext>
              </a:extLst>
            </p:cNvPr>
            <p:cNvSpPr/>
            <p:nvPr/>
          </p:nvSpPr>
          <p:spPr>
            <a:xfrm>
              <a:off x="3407833" y="2713119"/>
              <a:ext cx="316523" cy="404446"/>
            </a:xfrm>
            <a:custGeom>
              <a:avLst/>
              <a:gdLst>
                <a:gd name="connsiteX0" fmla="*/ 270364 w 316523"/>
                <a:gd name="connsiteY0" fmla="*/ 147271 h 404446"/>
                <a:gd name="connsiteX1" fmla="*/ 252779 w 316523"/>
                <a:gd name="connsiteY1" fmla="*/ 147271 h 404446"/>
                <a:gd name="connsiteX2" fmla="*/ 252779 w 316523"/>
                <a:gd name="connsiteY2" fmla="*/ 112102 h 404446"/>
                <a:gd name="connsiteX3" fmla="*/ 164856 w 316523"/>
                <a:gd name="connsiteY3" fmla="*/ 24179 h 404446"/>
                <a:gd name="connsiteX4" fmla="*/ 76933 w 316523"/>
                <a:gd name="connsiteY4" fmla="*/ 112102 h 404446"/>
                <a:gd name="connsiteX5" fmla="*/ 112102 w 316523"/>
                <a:gd name="connsiteY5" fmla="*/ 112102 h 404446"/>
                <a:gd name="connsiteX6" fmla="*/ 164856 w 316523"/>
                <a:gd name="connsiteY6" fmla="*/ 59348 h 404446"/>
                <a:gd name="connsiteX7" fmla="*/ 217610 w 316523"/>
                <a:gd name="connsiteY7" fmla="*/ 112102 h 404446"/>
                <a:gd name="connsiteX8" fmla="*/ 217610 w 316523"/>
                <a:gd name="connsiteY8" fmla="*/ 147271 h 404446"/>
                <a:gd name="connsiteX9" fmla="*/ 59348 w 316523"/>
                <a:gd name="connsiteY9" fmla="*/ 147271 h 404446"/>
                <a:gd name="connsiteX10" fmla="*/ 24179 w 316523"/>
                <a:gd name="connsiteY10" fmla="*/ 182440 h 404446"/>
                <a:gd name="connsiteX11" fmla="*/ 24179 w 316523"/>
                <a:gd name="connsiteY11" fmla="*/ 358287 h 404446"/>
                <a:gd name="connsiteX12" fmla="*/ 59348 w 316523"/>
                <a:gd name="connsiteY12" fmla="*/ 393456 h 404446"/>
                <a:gd name="connsiteX13" fmla="*/ 270364 w 316523"/>
                <a:gd name="connsiteY13" fmla="*/ 393456 h 404446"/>
                <a:gd name="connsiteX14" fmla="*/ 305533 w 316523"/>
                <a:gd name="connsiteY14" fmla="*/ 358287 h 404446"/>
                <a:gd name="connsiteX15" fmla="*/ 305533 w 316523"/>
                <a:gd name="connsiteY15" fmla="*/ 182440 h 404446"/>
                <a:gd name="connsiteX16" fmla="*/ 270364 w 316523"/>
                <a:gd name="connsiteY16" fmla="*/ 147271 h 404446"/>
                <a:gd name="connsiteX17" fmla="*/ 270364 w 316523"/>
                <a:gd name="connsiteY17" fmla="*/ 358287 h 404446"/>
                <a:gd name="connsiteX18" fmla="*/ 59348 w 316523"/>
                <a:gd name="connsiteY18" fmla="*/ 358287 h 404446"/>
                <a:gd name="connsiteX19" fmla="*/ 59348 w 316523"/>
                <a:gd name="connsiteY19" fmla="*/ 182440 h 404446"/>
                <a:gd name="connsiteX20" fmla="*/ 270364 w 316523"/>
                <a:gd name="connsiteY20" fmla="*/ 182440 h 404446"/>
                <a:gd name="connsiteX21" fmla="*/ 270364 w 316523"/>
                <a:gd name="connsiteY21" fmla="*/ 358287 h 404446"/>
                <a:gd name="connsiteX22" fmla="*/ 164856 w 316523"/>
                <a:gd name="connsiteY22" fmla="*/ 305533 h 404446"/>
                <a:gd name="connsiteX23" fmla="*/ 200025 w 316523"/>
                <a:gd name="connsiteY23" fmla="*/ 270364 h 404446"/>
                <a:gd name="connsiteX24" fmla="*/ 164856 w 316523"/>
                <a:gd name="connsiteY24" fmla="*/ 235194 h 404446"/>
                <a:gd name="connsiteX25" fmla="*/ 129687 w 316523"/>
                <a:gd name="connsiteY25" fmla="*/ 270364 h 404446"/>
                <a:gd name="connsiteX26" fmla="*/ 164856 w 316523"/>
                <a:gd name="connsiteY26" fmla="*/ 305533 h 40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6523" h="404446">
                  <a:moveTo>
                    <a:pt x="270364" y="147271"/>
                  </a:moveTo>
                  <a:lnTo>
                    <a:pt x="252779" y="147271"/>
                  </a:lnTo>
                  <a:lnTo>
                    <a:pt x="252779" y="112102"/>
                  </a:lnTo>
                  <a:cubicBezTo>
                    <a:pt x="252779" y="63568"/>
                    <a:pt x="213389" y="24179"/>
                    <a:pt x="164856" y="24179"/>
                  </a:cubicBezTo>
                  <a:cubicBezTo>
                    <a:pt x="116322" y="24179"/>
                    <a:pt x="76933" y="63568"/>
                    <a:pt x="76933" y="112102"/>
                  </a:cubicBezTo>
                  <a:lnTo>
                    <a:pt x="112102" y="112102"/>
                  </a:lnTo>
                  <a:cubicBezTo>
                    <a:pt x="112102" y="82912"/>
                    <a:pt x="135665" y="59348"/>
                    <a:pt x="164856" y="59348"/>
                  </a:cubicBezTo>
                  <a:cubicBezTo>
                    <a:pt x="194046" y="59348"/>
                    <a:pt x="217610" y="82912"/>
                    <a:pt x="217610" y="112102"/>
                  </a:cubicBezTo>
                  <a:lnTo>
                    <a:pt x="217610" y="147271"/>
                  </a:lnTo>
                  <a:lnTo>
                    <a:pt x="59348" y="147271"/>
                  </a:lnTo>
                  <a:cubicBezTo>
                    <a:pt x="40005" y="147271"/>
                    <a:pt x="24179" y="163097"/>
                    <a:pt x="24179" y="182440"/>
                  </a:cubicBezTo>
                  <a:lnTo>
                    <a:pt x="24179" y="358287"/>
                  </a:lnTo>
                  <a:cubicBezTo>
                    <a:pt x="24179" y="377630"/>
                    <a:pt x="40005" y="393456"/>
                    <a:pt x="59348" y="393456"/>
                  </a:cubicBezTo>
                  <a:lnTo>
                    <a:pt x="270364" y="393456"/>
                  </a:lnTo>
                  <a:cubicBezTo>
                    <a:pt x="289707" y="393456"/>
                    <a:pt x="305533" y="377630"/>
                    <a:pt x="305533" y="358287"/>
                  </a:cubicBezTo>
                  <a:lnTo>
                    <a:pt x="305533" y="182440"/>
                  </a:lnTo>
                  <a:cubicBezTo>
                    <a:pt x="305533" y="163097"/>
                    <a:pt x="289707" y="147271"/>
                    <a:pt x="270364" y="147271"/>
                  </a:cubicBezTo>
                  <a:close/>
                  <a:moveTo>
                    <a:pt x="270364" y="358287"/>
                  </a:moveTo>
                  <a:lnTo>
                    <a:pt x="59348" y="358287"/>
                  </a:lnTo>
                  <a:lnTo>
                    <a:pt x="59348" y="182440"/>
                  </a:lnTo>
                  <a:lnTo>
                    <a:pt x="270364" y="182440"/>
                  </a:lnTo>
                  <a:lnTo>
                    <a:pt x="270364" y="358287"/>
                  </a:lnTo>
                  <a:close/>
                  <a:moveTo>
                    <a:pt x="164856" y="305533"/>
                  </a:moveTo>
                  <a:cubicBezTo>
                    <a:pt x="184199" y="305533"/>
                    <a:pt x="200025" y="289707"/>
                    <a:pt x="200025" y="270364"/>
                  </a:cubicBezTo>
                  <a:cubicBezTo>
                    <a:pt x="200025" y="251021"/>
                    <a:pt x="184199" y="235194"/>
                    <a:pt x="164856" y="235194"/>
                  </a:cubicBezTo>
                  <a:cubicBezTo>
                    <a:pt x="145513" y="235194"/>
                    <a:pt x="129687" y="251021"/>
                    <a:pt x="129687" y="270364"/>
                  </a:cubicBezTo>
                  <a:cubicBezTo>
                    <a:pt x="129687" y="289707"/>
                    <a:pt x="145513" y="305533"/>
                    <a:pt x="164856" y="305533"/>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94" name="Freeform: Shape 42">
              <a:extLst>
                <a:ext uri="{FF2B5EF4-FFF2-40B4-BE49-F238E27FC236}">
                  <a16:creationId xmlns:a16="http://schemas.microsoft.com/office/drawing/2014/main" id="{EFAC42B6-86D8-45FA-9809-D0FE87DF84DA}"/>
                </a:ext>
              </a:extLst>
            </p:cNvPr>
            <p:cNvSpPr/>
            <p:nvPr/>
          </p:nvSpPr>
          <p:spPr>
            <a:xfrm>
              <a:off x="4381987" y="2730703"/>
              <a:ext cx="386862" cy="386862"/>
            </a:xfrm>
            <a:custGeom>
              <a:avLst/>
              <a:gdLst>
                <a:gd name="connsiteX0" fmla="*/ 200025 w 386861"/>
                <a:gd name="connsiteY0" fmla="*/ 24179 h 386861"/>
                <a:gd name="connsiteX1" fmla="*/ 24179 w 386861"/>
                <a:gd name="connsiteY1" fmla="*/ 200025 h 386861"/>
                <a:gd name="connsiteX2" fmla="*/ 200025 w 386861"/>
                <a:gd name="connsiteY2" fmla="*/ 375871 h 386861"/>
                <a:gd name="connsiteX3" fmla="*/ 375871 w 386861"/>
                <a:gd name="connsiteY3" fmla="*/ 200025 h 386861"/>
                <a:gd name="connsiteX4" fmla="*/ 200025 w 386861"/>
                <a:gd name="connsiteY4" fmla="*/ 24179 h 386861"/>
                <a:gd name="connsiteX5" fmla="*/ 59348 w 386861"/>
                <a:gd name="connsiteY5" fmla="*/ 200025 h 386861"/>
                <a:gd name="connsiteX6" fmla="*/ 200025 w 386861"/>
                <a:gd name="connsiteY6" fmla="*/ 59348 h 386861"/>
                <a:gd name="connsiteX7" fmla="*/ 286190 w 386861"/>
                <a:gd name="connsiteY7" fmla="*/ 89066 h 386861"/>
                <a:gd name="connsiteX8" fmla="*/ 89066 w 386861"/>
                <a:gd name="connsiteY8" fmla="*/ 286190 h 386861"/>
                <a:gd name="connsiteX9" fmla="*/ 59348 w 386861"/>
                <a:gd name="connsiteY9" fmla="*/ 200025 h 386861"/>
                <a:gd name="connsiteX10" fmla="*/ 200025 w 386861"/>
                <a:gd name="connsiteY10" fmla="*/ 340702 h 386861"/>
                <a:gd name="connsiteX11" fmla="*/ 113860 w 386861"/>
                <a:gd name="connsiteY11" fmla="*/ 310984 h 386861"/>
                <a:gd name="connsiteX12" fmla="*/ 310984 w 386861"/>
                <a:gd name="connsiteY12" fmla="*/ 113860 h 386861"/>
                <a:gd name="connsiteX13" fmla="*/ 340702 w 386861"/>
                <a:gd name="connsiteY13" fmla="*/ 200025 h 386861"/>
                <a:gd name="connsiteX14" fmla="*/ 200025 w 386861"/>
                <a:gd name="connsiteY14" fmla="*/ 340702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61" h="386861">
                  <a:moveTo>
                    <a:pt x="200025" y="24179"/>
                  </a:moveTo>
                  <a:cubicBezTo>
                    <a:pt x="102958" y="24179"/>
                    <a:pt x="24179" y="102958"/>
                    <a:pt x="24179" y="200025"/>
                  </a:cubicBezTo>
                  <a:cubicBezTo>
                    <a:pt x="24179" y="297092"/>
                    <a:pt x="102958" y="375871"/>
                    <a:pt x="200025" y="375871"/>
                  </a:cubicBezTo>
                  <a:cubicBezTo>
                    <a:pt x="297092" y="375871"/>
                    <a:pt x="375871" y="297092"/>
                    <a:pt x="375871" y="200025"/>
                  </a:cubicBezTo>
                  <a:cubicBezTo>
                    <a:pt x="375871" y="102958"/>
                    <a:pt x="297092" y="24179"/>
                    <a:pt x="200025" y="24179"/>
                  </a:cubicBezTo>
                  <a:close/>
                  <a:moveTo>
                    <a:pt x="59348" y="200025"/>
                  </a:moveTo>
                  <a:cubicBezTo>
                    <a:pt x="59348" y="122301"/>
                    <a:pt x="122301" y="59348"/>
                    <a:pt x="200025" y="59348"/>
                  </a:cubicBezTo>
                  <a:cubicBezTo>
                    <a:pt x="232557" y="59348"/>
                    <a:pt x="262451" y="70426"/>
                    <a:pt x="286190" y="89066"/>
                  </a:cubicBezTo>
                  <a:lnTo>
                    <a:pt x="89066" y="286190"/>
                  </a:lnTo>
                  <a:cubicBezTo>
                    <a:pt x="70426" y="262451"/>
                    <a:pt x="59348" y="232557"/>
                    <a:pt x="59348" y="200025"/>
                  </a:cubicBezTo>
                  <a:close/>
                  <a:moveTo>
                    <a:pt x="200025" y="340702"/>
                  </a:moveTo>
                  <a:cubicBezTo>
                    <a:pt x="167494" y="340702"/>
                    <a:pt x="137600" y="329624"/>
                    <a:pt x="113860" y="310984"/>
                  </a:cubicBezTo>
                  <a:lnTo>
                    <a:pt x="310984" y="113860"/>
                  </a:lnTo>
                  <a:cubicBezTo>
                    <a:pt x="329624" y="137600"/>
                    <a:pt x="340702" y="167494"/>
                    <a:pt x="340702" y="200025"/>
                  </a:cubicBezTo>
                  <a:cubicBezTo>
                    <a:pt x="340702" y="277749"/>
                    <a:pt x="277749" y="340702"/>
                    <a:pt x="200025" y="340702"/>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95" name="Freeform: Shape 45">
              <a:extLst>
                <a:ext uri="{FF2B5EF4-FFF2-40B4-BE49-F238E27FC236}">
                  <a16:creationId xmlns:a16="http://schemas.microsoft.com/office/drawing/2014/main" id="{B4B6284A-A332-4B39-A7B0-5E8BED895CE4}"/>
                </a:ext>
              </a:extLst>
            </p:cNvPr>
            <p:cNvSpPr/>
            <p:nvPr/>
          </p:nvSpPr>
          <p:spPr>
            <a:xfrm>
              <a:off x="5373727" y="2730703"/>
              <a:ext cx="386862" cy="386862"/>
            </a:xfrm>
            <a:custGeom>
              <a:avLst/>
              <a:gdLst>
                <a:gd name="connsiteX0" fmla="*/ 280035 w 386861"/>
                <a:gd name="connsiteY0" fmla="*/ 217610 h 386861"/>
                <a:gd name="connsiteX1" fmla="*/ 310808 w 386861"/>
                <a:gd name="connsiteY1" fmla="*/ 199498 h 386861"/>
                <a:gd name="connsiteX2" fmla="*/ 373761 w 386861"/>
                <a:gd name="connsiteY2" fmla="*/ 85373 h 386861"/>
                <a:gd name="connsiteX3" fmla="*/ 358463 w 386861"/>
                <a:gd name="connsiteY3" fmla="*/ 59348 h 386861"/>
                <a:gd name="connsiteX4" fmla="*/ 98210 w 386861"/>
                <a:gd name="connsiteY4" fmla="*/ 59348 h 386861"/>
                <a:gd name="connsiteX5" fmla="*/ 81681 w 386861"/>
                <a:gd name="connsiteY5" fmla="*/ 24179 h 386861"/>
                <a:gd name="connsiteX6" fmla="*/ 24179 w 386861"/>
                <a:gd name="connsiteY6" fmla="*/ 24179 h 386861"/>
                <a:gd name="connsiteX7" fmla="*/ 24179 w 386861"/>
                <a:gd name="connsiteY7" fmla="*/ 59348 h 386861"/>
                <a:gd name="connsiteX8" fmla="*/ 59348 w 386861"/>
                <a:gd name="connsiteY8" fmla="*/ 59348 h 386861"/>
                <a:gd name="connsiteX9" fmla="*/ 122653 w 386861"/>
                <a:gd name="connsiteY9" fmla="*/ 192815 h 386861"/>
                <a:gd name="connsiteX10" fmla="*/ 98914 w 386861"/>
                <a:gd name="connsiteY10" fmla="*/ 235722 h 386861"/>
                <a:gd name="connsiteX11" fmla="*/ 129687 w 386861"/>
                <a:gd name="connsiteY11" fmla="*/ 287948 h 386861"/>
                <a:gd name="connsiteX12" fmla="*/ 340702 w 386861"/>
                <a:gd name="connsiteY12" fmla="*/ 287948 h 386861"/>
                <a:gd name="connsiteX13" fmla="*/ 340702 w 386861"/>
                <a:gd name="connsiteY13" fmla="*/ 252779 h 386861"/>
                <a:gd name="connsiteX14" fmla="*/ 129687 w 386861"/>
                <a:gd name="connsiteY14" fmla="*/ 252779 h 386861"/>
                <a:gd name="connsiteX15" fmla="*/ 149030 w 386861"/>
                <a:gd name="connsiteY15" fmla="*/ 217610 h 386861"/>
                <a:gd name="connsiteX16" fmla="*/ 280035 w 386861"/>
                <a:gd name="connsiteY16" fmla="*/ 217610 h 386861"/>
                <a:gd name="connsiteX17" fmla="*/ 114916 w 386861"/>
                <a:gd name="connsiteY17" fmla="*/ 94517 h 386861"/>
                <a:gd name="connsiteX18" fmla="*/ 328569 w 386861"/>
                <a:gd name="connsiteY18" fmla="*/ 94517 h 386861"/>
                <a:gd name="connsiteX19" fmla="*/ 280035 w 386861"/>
                <a:gd name="connsiteY19" fmla="*/ 182440 h 386861"/>
                <a:gd name="connsiteX20" fmla="*/ 156591 w 386861"/>
                <a:gd name="connsiteY20" fmla="*/ 182440 h 386861"/>
                <a:gd name="connsiteX21" fmla="*/ 114916 w 386861"/>
                <a:gd name="connsiteY21" fmla="*/ 94517 h 386861"/>
                <a:gd name="connsiteX22" fmla="*/ 129687 w 386861"/>
                <a:gd name="connsiteY22" fmla="*/ 305533 h 386861"/>
                <a:gd name="connsiteX23" fmla="*/ 94693 w 386861"/>
                <a:gd name="connsiteY23" fmla="*/ 340702 h 386861"/>
                <a:gd name="connsiteX24" fmla="*/ 129687 w 386861"/>
                <a:gd name="connsiteY24" fmla="*/ 375871 h 386861"/>
                <a:gd name="connsiteX25" fmla="*/ 164856 w 386861"/>
                <a:gd name="connsiteY25" fmla="*/ 340702 h 386861"/>
                <a:gd name="connsiteX26" fmla="*/ 129687 w 386861"/>
                <a:gd name="connsiteY26" fmla="*/ 305533 h 386861"/>
                <a:gd name="connsiteX27" fmla="*/ 305533 w 386861"/>
                <a:gd name="connsiteY27" fmla="*/ 305533 h 386861"/>
                <a:gd name="connsiteX28" fmla="*/ 270539 w 386861"/>
                <a:gd name="connsiteY28" fmla="*/ 340702 h 386861"/>
                <a:gd name="connsiteX29" fmla="*/ 305533 w 386861"/>
                <a:gd name="connsiteY29" fmla="*/ 375871 h 386861"/>
                <a:gd name="connsiteX30" fmla="*/ 340702 w 386861"/>
                <a:gd name="connsiteY30" fmla="*/ 340702 h 386861"/>
                <a:gd name="connsiteX31" fmla="*/ 305533 w 386861"/>
                <a:gd name="connsiteY31" fmla="*/ 305533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6861" h="386861">
                  <a:moveTo>
                    <a:pt x="280035" y="217610"/>
                  </a:moveTo>
                  <a:cubicBezTo>
                    <a:pt x="293224" y="217610"/>
                    <a:pt x="304829" y="210400"/>
                    <a:pt x="310808" y="199498"/>
                  </a:cubicBezTo>
                  <a:lnTo>
                    <a:pt x="373761" y="85373"/>
                  </a:lnTo>
                  <a:cubicBezTo>
                    <a:pt x="380268" y="73768"/>
                    <a:pt x="371827" y="59348"/>
                    <a:pt x="358463" y="59348"/>
                  </a:cubicBezTo>
                  <a:lnTo>
                    <a:pt x="98210" y="59348"/>
                  </a:lnTo>
                  <a:lnTo>
                    <a:pt x="81681" y="24179"/>
                  </a:lnTo>
                  <a:lnTo>
                    <a:pt x="24179" y="24179"/>
                  </a:lnTo>
                  <a:lnTo>
                    <a:pt x="24179" y="59348"/>
                  </a:lnTo>
                  <a:lnTo>
                    <a:pt x="59348" y="59348"/>
                  </a:lnTo>
                  <a:lnTo>
                    <a:pt x="122653" y="192815"/>
                  </a:lnTo>
                  <a:lnTo>
                    <a:pt x="98914" y="235722"/>
                  </a:lnTo>
                  <a:cubicBezTo>
                    <a:pt x="86077" y="259285"/>
                    <a:pt x="102958" y="287948"/>
                    <a:pt x="129687" y="287948"/>
                  </a:cubicBezTo>
                  <a:lnTo>
                    <a:pt x="340702" y="287948"/>
                  </a:lnTo>
                  <a:lnTo>
                    <a:pt x="340702" y="252779"/>
                  </a:lnTo>
                  <a:lnTo>
                    <a:pt x="129687" y="252779"/>
                  </a:lnTo>
                  <a:lnTo>
                    <a:pt x="149030" y="217610"/>
                  </a:lnTo>
                  <a:lnTo>
                    <a:pt x="280035" y="217610"/>
                  </a:lnTo>
                  <a:close/>
                  <a:moveTo>
                    <a:pt x="114916" y="94517"/>
                  </a:moveTo>
                  <a:lnTo>
                    <a:pt x="328569" y="94517"/>
                  </a:lnTo>
                  <a:lnTo>
                    <a:pt x="280035" y="182440"/>
                  </a:lnTo>
                  <a:lnTo>
                    <a:pt x="156591" y="182440"/>
                  </a:lnTo>
                  <a:lnTo>
                    <a:pt x="114916" y="94517"/>
                  </a:lnTo>
                  <a:close/>
                  <a:moveTo>
                    <a:pt x="129687" y="305533"/>
                  </a:moveTo>
                  <a:cubicBezTo>
                    <a:pt x="110344" y="305533"/>
                    <a:pt x="94693" y="321359"/>
                    <a:pt x="94693" y="340702"/>
                  </a:cubicBezTo>
                  <a:cubicBezTo>
                    <a:pt x="94693" y="360045"/>
                    <a:pt x="110344" y="375871"/>
                    <a:pt x="129687" y="375871"/>
                  </a:cubicBezTo>
                  <a:cubicBezTo>
                    <a:pt x="149030" y="375871"/>
                    <a:pt x="164856" y="360045"/>
                    <a:pt x="164856" y="340702"/>
                  </a:cubicBezTo>
                  <a:cubicBezTo>
                    <a:pt x="164856" y="321359"/>
                    <a:pt x="149030" y="305533"/>
                    <a:pt x="129687" y="305533"/>
                  </a:cubicBezTo>
                  <a:close/>
                  <a:moveTo>
                    <a:pt x="305533" y="305533"/>
                  </a:moveTo>
                  <a:cubicBezTo>
                    <a:pt x="286190" y="305533"/>
                    <a:pt x="270539" y="321359"/>
                    <a:pt x="270539" y="340702"/>
                  </a:cubicBezTo>
                  <a:cubicBezTo>
                    <a:pt x="270539" y="360045"/>
                    <a:pt x="286190" y="375871"/>
                    <a:pt x="305533" y="375871"/>
                  </a:cubicBezTo>
                  <a:cubicBezTo>
                    <a:pt x="324876" y="375871"/>
                    <a:pt x="340702" y="360045"/>
                    <a:pt x="340702" y="340702"/>
                  </a:cubicBezTo>
                  <a:cubicBezTo>
                    <a:pt x="340702" y="321359"/>
                    <a:pt x="324876" y="305533"/>
                    <a:pt x="305533" y="305533"/>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96" name="Freeform: Shape 48">
              <a:extLst>
                <a:ext uri="{FF2B5EF4-FFF2-40B4-BE49-F238E27FC236}">
                  <a16:creationId xmlns:a16="http://schemas.microsoft.com/office/drawing/2014/main" id="{BD8E4C7A-12AF-406D-96F8-FA225CB3762C}"/>
                </a:ext>
              </a:extLst>
            </p:cNvPr>
            <p:cNvSpPr/>
            <p:nvPr/>
          </p:nvSpPr>
          <p:spPr>
            <a:xfrm>
              <a:off x="6418220" y="2765873"/>
              <a:ext cx="351693" cy="316523"/>
            </a:xfrm>
            <a:custGeom>
              <a:avLst/>
              <a:gdLst>
                <a:gd name="connsiteX0" fmla="*/ 294279 w 351692"/>
                <a:gd name="connsiteY0" fmla="*/ 112102 h 316523"/>
                <a:gd name="connsiteX1" fmla="*/ 304829 w 351692"/>
                <a:gd name="connsiteY1" fmla="*/ 164856 h 316523"/>
                <a:gd name="connsiteX2" fmla="*/ 60051 w 351692"/>
                <a:gd name="connsiteY2" fmla="*/ 164856 h 316523"/>
                <a:gd name="connsiteX3" fmla="*/ 70602 w 351692"/>
                <a:gd name="connsiteY3" fmla="*/ 112102 h 316523"/>
                <a:gd name="connsiteX4" fmla="*/ 294279 w 351692"/>
                <a:gd name="connsiteY4" fmla="*/ 112102 h 316523"/>
                <a:gd name="connsiteX5" fmla="*/ 323118 w 351692"/>
                <a:gd name="connsiteY5" fmla="*/ 24179 h 316523"/>
                <a:gd name="connsiteX6" fmla="*/ 41763 w 351692"/>
                <a:gd name="connsiteY6" fmla="*/ 24179 h 316523"/>
                <a:gd name="connsiteX7" fmla="*/ 41763 w 351692"/>
                <a:gd name="connsiteY7" fmla="*/ 59348 h 316523"/>
                <a:gd name="connsiteX8" fmla="*/ 323118 w 351692"/>
                <a:gd name="connsiteY8" fmla="*/ 59348 h 316523"/>
                <a:gd name="connsiteX9" fmla="*/ 323118 w 351692"/>
                <a:gd name="connsiteY9" fmla="*/ 24179 h 316523"/>
                <a:gd name="connsiteX10" fmla="*/ 323118 w 351692"/>
                <a:gd name="connsiteY10" fmla="*/ 76933 h 316523"/>
                <a:gd name="connsiteX11" fmla="*/ 41763 w 351692"/>
                <a:gd name="connsiteY11" fmla="*/ 76933 h 316523"/>
                <a:gd name="connsiteX12" fmla="*/ 24179 w 351692"/>
                <a:gd name="connsiteY12" fmla="*/ 164856 h 316523"/>
                <a:gd name="connsiteX13" fmla="*/ 24179 w 351692"/>
                <a:gd name="connsiteY13" fmla="*/ 200025 h 316523"/>
                <a:gd name="connsiteX14" fmla="*/ 41763 w 351692"/>
                <a:gd name="connsiteY14" fmla="*/ 200025 h 316523"/>
                <a:gd name="connsiteX15" fmla="*/ 41763 w 351692"/>
                <a:gd name="connsiteY15" fmla="*/ 305533 h 316523"/>
                <a:gd name="connsiteX16" fmla="*/ 217610 w 351692"/>
                <a:gd name="connsiteY16" fmla="*/ 305533 h 316523"/>
                <a:gd name="connsiteX17" fmla="*/ 217610 w 351692"/>
                <a:gd name="connsiteY17" fmla="*/ 200025 h 316523"/>
                <a:gd name="connsiteX18" fmla="*/ 287948 w 351692"/>
                <a:gd name="connsiteY18" fmla="*/ 200025 h 316523"/>
                <a:gd name="connsiteX19" fmla="*/ 287948 w 351692"/>
                <a:gd name="connsiteY19" fmla="*/ 305533 h 316523"/>
                <a:gd name="connsiteX20" fmla="*/ 323118 w 351692"/>
                <a:gd name="connsiteY20" fmla="*/ 305533 h 316523"/>
                <a:gd name="connsiteX21" fmla="*/ 323118 w 351692"/>
                <a:gd name="connsiteY21" fmla="*/ 200025 h 316523"/>
                <a:gd name="connsiteX22" fmla="*/ 340702 w 351692"/>
                <a:gd name="connsiteY22" fmla="*/ 200025 h 316523"/>
                <a:gd name="connsiteX23" fmla="*/ 340702 w 351692"/>
                <a:gd name="connsiteY23" fmla="*/ 164856 h 316523"/>
                <a:gd name="connsiteX24" fmla="*/ 323118 w 351692"/>
                <a:gd name="connsiteY24" fmla="*/ 76933 h 316523"/>
                <a:gd name="connsiteX25" fmla="*/ 76933 w 351692"/>
                <a:gd name="connsiteY25" fmla="*/ 270364 h 316523"/>
                <a:gd name="connsiteX26" fmla="*/ 76933 w 351692"/>
                <a:gd name="connsiteY26" fmla="*/ 200025 h 316523"/>
                <a:gd name="connsiteX27" fmla="*/ 182440 w 351692"/>
                <a:gd name="connsiteY27" fmla="*/ 200025 h 316523"/>
                <a:gd name="connsiteX28" fmla="*/ 182440 w 351692"/>
                <a:gd name="connsiteY28" fmla="*/ 270364 h 316523"/>
                <a:gd name="connsiteX29" fmla="*/ 76933 w 351692"/>
                <a:gd name="connsiteY29" fmla="*/ 270364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1692" h="316523">
                  <a:moveTo>
                    <a:pt x="294279" y="112102"/>
                  </a:moveTo>
                  <a:lnTo>
                    <a:pt x="304829" y="164856"/>
                  </a:lnTo>
                  <a:lnTo>
                    <a:pt x="60051" y="164856"/>
                  </a:lnTo>
                  <a:lnTo>
                    <a:pt x="70602" y="112102"/>
                  </a:lnTo>
                  <a:lnTo>
                    <a:pt x="294279" y="112102"/>
                  </a:lnTo>
                  <a:moveTo>
                    <a:pt x="323118" y="24179"/>
                  </a:moveTo>
                  <a:lnTo>
                    <a:pt x="41763" y="24179"/>
                  </a:lnTo>
                  <a:lnTo>
                    <a:pt x="41763" y="59348"/>
                  </a:lnTo>
                  <a:lnTo>
                    <a:pt x="323118" y="59348"/>
                  </a:lnTo>
                  <a:lnTo>
                    <a:pt x="323118" y="24179"/>
                  </a:lnTo>
                  <a:close/>
                  <a:moveTo>
                    <a:pt x="323118" y="76933"/>
                  </a:moveTo>
                  <a:lnTo>
                    <a:pt x="41763" y="76933"/>
                  </a:lnTo>
                  <a:lnTo>
                    <a:pt x="24179" y="164856"/>
                  </a:lnTo>
                  <a:lnTo>
                    <a:pt x="24179" y="200025"/>
                  </a:lnTo>
                  <a:lnTo>
                    <a:pt x="41763" y="200025"/>
                  </a:lnTo>
                  <a:lnTo>
                    <a:pt x="41763" y="305533"/>
                  </a:lnTo>
                  <a:lnTo>
                    <a:pt x="217610" y="305533"/>
                  </a:lnTo>
                  <a:lnTo>
                    <a:pt x="217610" y="200025"/>
                  </a:lnTo>
                  <a:lnTo>
                    <a:pt x="287948" y="200025"/>
                  </a:lnTo>
                  <a:lnTo>
                    <a:pt x="287948" y="305533"/>
                  </a:lnTo>
                  <a:lnTo>
                    <a:pt x="323118" y="305533"/>
                  </a:lnTo>
                  <a:lnTo>
                    <a:pt x="323118" y="200025"/>
                  </a:lnTo>
                  <a:lnTo>
                    <a:pt x="340702" y="200025"/>
                  </a:lnTo>
                  <a:lnTo>
                    <a:pt x="340702" y="164856"/>
                  </a:lnTo>
                  <a:lnTo>
                    <a:pt x="323118" y="76933"/>
                  </a:lnTo>
                  <a:close/>
                  <a:moveTo>
                    <a:pt x="76933" y="270364"/>
                  </a:moveTo>
                  <a:lnTo>
                    <a:pt x="76933" y="200025"/>
                  </a:lnTo>
                  <a:lnTo>
                    <a:pt x="182440" y="200025"/>
                  </a:lnTo>
                  <a:lnTo>
                    <a:pt x="182440" y="270364"/>
                  </a:lnTo>
                  <a:lnTo>
                    <a:pt x="76933" y="270364"/>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97" name="Freeform: Shape 53">
              <a:extLst>
                <a:ext uri="{FF2B5EF4-FFF2-40B4-BE49-F238E27FC236}">
                  <a16:creationId xmlns:a16="http://schemas.microsoft.com/office/drawing/2014/main" id="{97ECC076-A87A-46EF-A94B-B7A178A867C5}"/>
                </a:ext>
              </a:extLst>
            </p:cNvPr>
            <p:cNvSpPr/>
            <p:nvPr/>
          </p:nvSpPr>
          <p:spPr>
            <a:xfrm>
              <a:off x="7427544" y="2783457"/>
              <a:ext cx="351693" cy="281354"/>
            </a:xfrm>
            <a:custGeom>
              <a:avLst/>
              <a:gdLst>
                <a:gd name="connsiteX0" fmla="*/ 94342 w 351692"/>
                <a:gd name="connsiteY0" fmla="*/ 129687 h 281354"/>
                <a:gd name="connsiteX1" fmla="*/ 24179 w 351692"/>
                <a:gd name="connsiteY1" fmla="*/ 200025 h 281354"/>
                <a:gd name="connsiteX2" fmla="*/ 94342 w 351692"/>
                <a:gd name="connsiteY2" fmla="*/ 270364 h 281354"/>
                <a:gd name="connsiteX3" fmla="*/ 94342 w 351692"/>
                <a:gd name="connsiteY3" fmla="*/ 217610 h 281354"/>
                <a:gd name="connsiteX4" fmla="*/ 217610 w 351692"/>
                <a:gd name="connsiteY4" fmla="*/ 217610 h 281354"/>
                <a:gd name="connsiteX5" fmla="*/ 217610 w 351692"/>
                <a:gd name="connsiteY5" fmla="*/ 182440 h 281354"/>
                <a:gd name="connsiteX6" fmla="*/ 94342 w 351692"/>
                <a:gd name="connsiteY6" fmla="*/ 182440 h 281354"/>
                <a:gd name="connsiteX7" fmla="*/ 94342 w 351692"/>
                <a:gd name="connsiteY7" fmla="*/ 129687 h 281354"/>
                <a:gd name="connsiteX8" fmla="*/ 340702 w 351692"/>
                <a:gd name="connsiteY8" fmla="*/ 94517 h 281354"/>
                <a:gd name="connsiteX9" fmla="*/ 270539 w 351692"/>
                <a:gd name="connsiteY9" fmla="*/ 24179 h 281354"/>
                <a:gd name="connsiteX10" fmla="*/ 270539 w 351692"/>
                <a:gd name="connsiteY10" fmla="*/ 76933 h 281354"/>
                <a:gd name="connsiteX11" fmla="*/ 147271 w 351692"/>
                <a:gd name="connsiteY11" fmla="*/ 76933 h 281354"/>
                <a:gd name="connsiteX12" fmla="*/ 147271 w 351692"/>
                <a:gd name="connsiteY12" fmla="*/ 112102 h 281354"/>
                <a:gd name="connsiteX13" fmla="*/ 270539 w 351692"/>
                <a:gd name="connsiteY13" fmla="*/ 112102 h 281354"/>
                <a:gd name="connsiteX14" fmla="*/ 270539 w 351692"/>
                <a:gd name="connsiteY14" fmla="*/ 164856 h 281354"/>
                <a:gd name="connsiteX15" fmla="*/ 340702 w 351692"/>
                <a:gd name="connsiteY15" fmla="*/ 94517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1692" h="281354">
                  <a:moveTo>
                    <a:pt x="94342" y="129687"/>
                  </a:moveTo>
                  <a:lnTo>
                    <a:pt x="24179" y="200025"/>
                  </a:lnTo>
                  <a:lnTo>
                    <a:pt x="94342" y="270364"/>
                  </a:lnTo>
                  <a:lnTo>
                    <a:pt x="94342" y="217610"/>
                  </a:lnTo>
                  <a:lnTo>
                    <a:pt x="217610" y="217610"/>
                  </a:lnTo>
                  <a:lnTo>
                    <a:pt x="217610" y="182440"/>
                  </a:lnTo>
                  <a:lnTo>
                    <a:pt x="94342" y="182440"/>
                  </a:lnTo>
                  <a:lnTo>
                    <a:pt x="94342" y="129687"/>
                  </a:lnTo>
                  <a:close/>
                  <a:moveTo>
                    <a:pt x="340702" y="94517"/>
                  </a:moveTo>
                  <a:lnTo>
                    <a:pt x="270539" y="24179"/>
                  </a:lnTo>
                  <a:lnTo>
                    <a:pt x="270539" y="76933"/>
                  </a:lnTo>
                  <a:lnTo>
                    <a:pt x="147271" y="76933"/>
                  </a:lnTo>
                  <a:lnTo>
                    <a:pt x="147271" y="112102"/>
                  </a:lnTo>
                  <a:lnTo>
                    <a:pt x="270539" y="112102"/>
                  </a:lnTo>
                  <a:lnTo>
                    <a:pt x="270539" y="164856"/>
                  </a:lnTo>
                  <a:lnTo>
                    <a:pt x="340702" y="94517"/>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98" name="Graphic 65">
              <a:extLst>
                <a:ext uri="{FF2B5EF4-FFF2-40B4-BE49-F238E27FC236}">
                  <a16:creationId xmlns:a16="http://schemas.microsoft.com/office/drawing/2014/main" id="{82C8B702-3D43-45CA-A976-409E2561706C}"/>
                </a:ext>
              </a:extLst>
            </p:cNvPr>
            <p:cNvSpPr/>
            <p:nvPr/>
          </p:nvSpPr>
          <p:spPr>
            <a:xfrm>
              <a:off x="8401699" y="2801042"/>
              <a:ext cx="422031" cy="246185"/>
            </a:xfrm>
            <a:custGeom>
              <a:avLst/>
              <a:gdLst>
                <a:gd name="connsiteX0" fmla="*/ 411041 w 422031"/>
                <a:gd name="connsiteY0" fmla="*/ 59348 h 246184"/>
                <a:gd name="connsiteX1" fmla="*/ 375871 w 422031"/>
                <a:gd name="connsiteY1" fmla="*/ 94517 h 246184"/>
                <a:gd name="connsiteX2" fmla="*/ 366903 w 422031"/>
                <a:gd name="connsiteY2" fmla="*/ 93286 h 246184"/>
                <a:gd name="connsiteX3" fmla="*/ 304302 w 422031"/>
                <a:gd name="connsiteY3" fmla="*/ 155712 h 246184"/>
                <a:gd name="connsiteX4" fmla="*/ 305533 w 422031"/>
                <a:gd name="connsiteY4" fmla="*/ 164856 h 246184"/>
                <a:gd name="connsiteX5" fmla="*/ 270364 w 422031"/>
                <a:gd name="connsiteY5" fmla="*/ 200025 h 246184"/>
                <a:gd name="connsiteX6" fmla="*/ 235194 w 422031"/>
                <a:gd name="connsiteY6" fmla="*/ 164856 h 246184"/>
                <a:gd name="connsiteX7" fmla="*/ 236425 w 422031"/>
                <a:gd name="connsiteY7" fmla="*/ 155712 h 246184"/>
                <a:gd name="connsiteX8" fmla="*/ 191585 w 422031"/>
                <a:gd name="connsiteY8" fmla="*/ 110871 h 246184"/>
                <a:gd name="connsiteX9" fmla="*/ 182440 w 422031"/>
                <a:gd name="connsiteY9" fmla="*/ 112102 h 246184"/>
                <a:gd name="connsiteX10" fmla="*/ 173296 w 422031"/>
                <a:gd name="connsiteY10" fmla="*/ 110871 h 246184"/>
                <a:gd name="connsiteX11" fmla="*/ 93286 w 422031"/>
                <a:gd name="connsiteY11" fmla="*/ 191057 h 246184"/>
                <a:gd name="connsiteX12" fmla="*/ 94517 w 422031"/>
                <a:gd name="connsiteY12" fmla="*/ 200025 h 246184"/>
                <a:gd name="connsiteX13" fmla="*/ 59348 w 422031"/>
                <a:gd name="connsiteY13" fmla="*/ 235194 h 246184"/>
                <a:gd name="connsiteX14" fmla="*/ 24179 w 422031"/>
                <a:gd name="connsiteY14" fmla="*/ 200025 h 246184"/>
                <a:gd name="connsiteX15" fmla="*/ 59348 w 422031"/>
                <a:gd name="connsiteY15" fmla="*/ 164856 h 246184"/>
                <a:gd name="connsiteX16" fmla="*/ 68316 w 422031"/>
                <a:gd name="connsiteY16" fmla="*/ 166087 h 246184"/>
                <a:gd name="connsiteX17" fmla="*/ 148502 w 422031"/>
                <a:gd name="connsiteY17" fmla="*/ 86077 h 246184"/>
                <a:gd name="connsiteX18" fmla="*/ 147271 w 422031"/>
                <a:gd name="connsiteY18" fmla="*/ 76933 h 246184"/>
                <a:gd name="connsiteX19" fmla="*/ 182440 w 422031"/>
                <a:gd name="connsiteY19" fmla="*/ 41763 h 246184"/>
                <a:gd name="connsiteX20" fmla="*/ 217610 w 422031"/>
                <a:gd name="connsiteY20" fmla="*/ 76933 h 246184"/>
                <a:gd name="connsiteX21" fmla="*/ 216379 w 422031"/>
                <a:gd name="connsiteY21" fmla="*/ 86077 h 246184"/>
                <a:gd name="connsiteX22" fmla="*/ 261220 w 422031"/>
                <a:gd name="connsiteY22" fmla="*/ 130918 h 246184"/>
                <a:gd name="connsiteX23" fmla="*/ 270364 w 422031"/>
                <a:gd name="connsiteY23" fmla="*/ 129687 h 246184"/>
                <a:gd name="connsiteX24" fmla="*/ 279508 w 422031"/>
                <a:gd name="connsiteY24" fmla="*/ 130918 h 246184"/>
                <a:gd name="connsiteX25" fmla="*/ 341933 w 422031"/>
                <a:gd name="connsiteY25" fmla="*/ 68316 h 246184"/>
                <a:gd name="connsiteX26" fmla="*/ 340702 w 422031"/>
                <a:gd name="connsiteY26" fmla="*/ 59348 h 246184"/>
                <a:gd name="connsiteX27" fmla="*/ 375871 w 422031"/>
                <a:gd name="connsiteY27" fmla="*/ 24179 h 246184"/>
                <a:gd name="connsiteX28" fmla="*/ 411041 w 422031"/>
                <a:gd name="connsiteY28" fmla="*/ 59348 h 24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2031" h="246184">
                  <a:moveTo>
                    <a:pt x="411041" y="59348"/>
                  </a:moveTo>
                  <a:cubicBezTo>
                    <a:pt x="411041" y="78691"/>
                    <a:pt x="395214" y="94517"/>
                    <a:pt x="375871" y="94517"/>
                  </a:cubicBezTo>
                  <a:cubicBezTo>
                    <a:pt x="372706" y="94517"/>
                    <a:pt x="369717" y="94166"/>
                    <a:pt x="366903" y="93286"/>
                  </a:cubicBezTo>
                  <a:lnTo>
                    <a:pt x="304302" y="155712"/>
                  </a:lnTo>
                  <a:cubicBezTo>
                    <a:pt x="305181" y="158525"/>
                    <a:pt x="305533" y="161691"/>
                    <a:pt x="305533" y="164856"/>
                  </a:cubicBezTo>
                  <a:cubicBezTo>
                    <a:pt x="305533" y="184199"/>
                    <a:pt x="289707" y="200025"/>
                    <a:pt x="270364" y="200025"/>
                  </a:cubicBezTo>
                  <a:cubicBezTo>
                    <a:pt x="251021" y="200025"/>
                    <a:pt x="235194" y="184199"/>
                    <a:pt x="235194" y="164856"/>
                  </a:cubicBezTo>
                  <a:cubicBezTo>
                    <a:pt x="235194" y="161691"/>
                    <a:pt x="235546" y="158525"/>
                    <a:pt x="236425" y="155712"/>
                  </a:cubicBezTo>
                  <a:lnTo>
                    <a:pt x="191585" y="110871"/>
                  </a:lnTo>
                  <a:cubicBezTo>
                    <a:pt x="188771" y="111750"/>
                    <a:pt x="185606" y="112102"/>
                    <a:pt x="182440" y="112102"/>
                  </a:cubicBezTo>
                  <a:cubicBezTo>
                    <a:pt x="179275" y="112102"/>
                    <a:pt x="176110" y="111750"/>
                    <a:pt x="173296" y="110871"/>
                  </a:cubicBezTo>
                  <a:lnTo>
                    <a:pt x="93286" y="191057"/>
                  </a:lnTo>
                  <a:cubicBezTo>
                    <a:pt x="94166" y="193870"/>
                    <a:pt x="94517" y="196860"/>
                    <a:pt x="94517" y="200025"/>
                  </a:cubicBezTo>
                  <a:cubicBezTo>
                    <a:pt x="94517" y="219368"/>
                    <a:pt x="78691" y="235194"/>
                    <a:pt x="59348" y="235194"/>
                  </a:cubicBezTo>
                  <a:cubicBezTo>
                    <a:pt x="40005" y="235194"/>
                    <a:pt x="24179" y="219368"/>
                    <a:pt x="24179" y="200025"/>
                  </a:cubicBezTo>
                  <a:cubicBezTo>
                    <a:pt x="24179" y="180682"/>
                    <a:pt x="40005" y="164856"/>
                    <a:pt x="59348" y="164856"/>
                  </a:cubicBezTo>
                  <a:cubicBezTo>
                    <a:pt x="62513" y="164856"/>
                    <a:pt x="65503" y="165208"/>
                    <a:pt x="68316" y="166087"/>
                  </a:cubicBezTo>
                  <a:lnTo>
                    <a:pt x="148502" y="86077"/>
                  </a:lnTo>
                  <a:cubicBezTo>
                    <a:pt x="147623" y="83263"/>
                    <a:pt x="147271" y="80098"/>
                    <a:pt x="147271" y="76933"/>
                  </a:cubicBezTo>
                  <a:cubicBezTo>
                    <a:pt x="147271" y="57590"/>
                    <a:pt x="163097" y="41763"/>
                    <a:pt x="182440" y="41763"/>
                  </a:cubicBezTo>
                  <a:cubicBezTo>
                    <a:pt x="201784" y="41763"/>
                    <a:pt x="217610" y="57590"/>
                    <a:pt x="217610" y="76933"/>
                  </a:cubicBezTo>
                  <a:cubicBezTo>
                    <a:pt x="217610" y="80098"/>
                    <a:pt x="217258" y="83263"/>
                    <a:pt x="216379" y="86077"/>
                  </a:cubicBezTo>
                  <a:lnTo>
                    <a:pt x="261220" y="130918"/>
                  </a:lnTo>
                  <a:cubicBezTo>
                    <a:pt x="264033" y="130038"/>
                    <a:pt x="267198" y="129687"/>
                    <a:pt x="270364" y="129687"/>
                  </a:cubicBezTo>
                  <a:cubicBezTo>
                    <a:pt x="273529" y="129687"/>
                    <a:pt x="276694" y="130038"/>
                    <a:pt x="279508" y="130918"/>
                  </a:cubicBezTo>
                  <a:lnTo>
                    <a:pt x="341933" y="68316"/>
                  </a:lnTo>
                  <a:cubicBezTo>
                    <a:pt x="341054" y="65503"/>
                    <a:pt x="340702" y="62513"/>
                    <a:pt x="340702" y="59348"/>
                  </a:cubicBezTo>
                  <a:cubicBezTo>
                    <a:pt x="340702" y="40005"/>
                    <a:pt x="356528" y="24179"/>
                    <a:pt x="375871" y="24179"/>
                  </a:cubicBezTo>
                  <a:cubicBezTo>
                    <a:pt x="395214" y="24179"/>
                    <a:pt x="411041" y="40005"/>
                    <a:pt x="411041" y="59348"/>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99" name="Freeform: Shape 61">
              <a:extLst>
                <a:ext uri="{FF2B5EF4-FFF2-40B4-BE49-F238E27FC236}">
                  <a16:creationId xmlns:a16="http://schemas.microsoft.com/office/drawing/2014/main" id="{71FB1303-5EB4-4EDF-9211-4B7B0D531640}"/>
                </a:ext>
              </a:extLst>
            </p:cNvPr>
            <p:cNvSpPr/>
            <p:nvPr/>
          </p:nvSpPr>
          <p:spPr>
            <a:xfrm>
              <a:off x="9411023" y="2713119"/>
              <a:ext cx="422031" cy="422031"/>
            </a:xfrm>
            <a:custGeom>
              <a:avLst/>
              <a:gdLst>
                <a:gd name="connsiteX0" fmla="*/ 217610 w 422031"/>
                <a:gd name="connsiteY0" fmla="*/ 147271 h 422031"/>
                <a:gd name="connsiteX1" fmla="*/ 147271 w 422031"/>
                <a:gd name="connsiteY1" fmla="*/ 217610 h 422031"/>
                <a:gd name="connsiteX2" fmla="*/ 217610 w 422031"/>
                <a:gd name="connsiteY2" fmla="*/ 287948 h 422031"/>
                <a:gd name="connsiteX3" fmla="*/ 287948 w 422031"/>
                <a:gd name="connsiteY3" fmla="*/ 217610 h 422031"/>
                <a:gd name="connsiteX4" fmla="*/ 217610 w 422031"/>
                <a:gd name="connsiteY4" fmla="*/ 147271 h 422031"/>
                <a:gd name="connsiteX5" fmla="*/ 374816 w 422031"/>
                <a:gd name="connsiteY5" fmla="*/ 200025 h 422031"/>
                <a:gd name="connsiteX6" fmla="*/ 235194 w 422031"/>
                <a:gd name="connsiteY6" fmla="*/ 60403 h 422031"/>
                <a:gd name="connsiteX7" fmla="*/ 235194 w 422031"/>
                <a:gd name="connsiteY7" fmla="*/ 24179 h 422031"/>
                <a:gd name="connsiteX8" fmla="*/ 200025 w 422031"/>
                <a:gd name="connsiteY8" fmla="*/ 24179 h 422031"/>
                <a:gd name="connsiteX9" fmla="*/ 200025 w 422031"/>
                <a:gd name="connsiteY9" fmla="*/ 60403 h 422031"/>
                <a:gd name="connsiteX10" fmla="*/ 60403 w 422031"/>
                <a:gd name="connsiteY10" fmla="*/ 200025 h 422031"/>
                <a:gd name="connsiteX11" fmla="*/ 24179 w 422031"/>
                <a:gd name="connsiteY11" fmla="*/ 200025 h 422031"/>
                <a:gd name="connsiteX12" fmla="*/ 24179 w 422031"/>
                <a:gd name="connsiteY12" fmla="*/ 235194 h 422031"/>
                <a:gd name="connsiteX13" fmla="*/ 60403 w 422031"/>
                <a:gd name="connsiteY13" fmla="*/ 235194 h 422031"/>
                <a:gd name="connsiteX14" fmla="*/ 200025 w 422031"/>
                <a:gd name="connsiteY14" fmla="*/ 374816 h 422031"/>
                <a:gd name="connsiteX15" fmla="*/ 200025 w 422031"/>
                <a:gd name="connsiteY15" fmla="*/ 411041 h 422031"/>
                <a:gd name="connsiteX16" fmla="*/ 235194 w 422031"/>
                <a:gd name="connsiteY16" fmla="*/ 411041 h 422031"/>
                <a:gd name="connsiteX17" fmla="*/ 235194 w 422031"/>
                <a:gd name="connsiteY17" fmla="*/ 374816 h 422031"/>
                <a:gd name="connsiteX18" fmla="*/ 374816 w 422031"/>
                <a:gd name="connsiteY18" fmla="*/ 235194 h 422031"/>
                <a:gd name="connsiteX19" fmla="*/ 411041 w 422031"/>
                <a:gd name="connsiteY19" fmla="*/ 235194 h 422031"/>
                <a:gd name="connsiteX20" fmla="*/ 411041 w 422031"/>
                <a:gd name="connsiteY20" fmla="*/ 200025 h 422031"/>
                <a:gd name="connsiteX21" fmla="*/ 374816 w 422031"/>
                <a:gd name="connsiteY21" fmla="*/ 200025 h 422031"/>
                <a:gd name="connsiteX22" fmla="*/ 217610 w 422031"/>
                <a:gd name="connsiteY22" fmla="*/ 340702 h 422031"/>
                <a:gd name="connsiteX23" fmla="*/ 94517 w 422031"/>
                <a:gd name="connsiteY23" fmla="*/ 217610 h 422031"/>
                <a:gd name="connsiteX24" fmla="*/ 217610 w 422031"/>
                <a:gd name="connsiteY24" fmla="*/ 94517 h 422031"/>
                <a:gd name="connsiteX25" fmla="*/ 340702 w 422031"/>
                <a:gd name="connsiteY25" fmla="*/ 217610 h 422031"/>
                <a:gd name="connsiteX26" fmla="*/ 217610 w 422031"/>
                <a:gd name="connsiteY26" fmla="*/ 340702 h 4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2031" h="422031">
                  <a:moveTo>
                    <a:pt x="217610" y="147271"/>
                  </a:moveTo>
                  <a:cubicBezTo>
                    <a:pt x="178748" y="147271"/>
                    <a:pt x="147271" y="178748"/>
                    <a:pt x="147271" y="217610"/>
                  </a:cubicBezTo>
                  <a:cubicBezTo>
                    <a:pt x="147271" y="256472"/>
                    <a:pt x="178748" y="287948"/>
                    <a:pt x="217610" y="287948"/>
                  </a:cubicBezTo>
                  <a:cubicBezTo>
                    <a:pt x="256472" y="287948"/>
                    <a:pt x="287948" y="256472"/>
                    <a:pt x="287948" y="217610"/>
                  </a:cubicBezTo>
                  <a:cubicBezTo>
                    <a:pt x="287948" y="178748"/>
                    <a:pt x="256472" y="147271"/>
                    <a:pt x="217610" y="147271"/>
                  </a:cubicBezTo>
                  <a:close/>
                  <a:moveTo>
                    <a:pt x="374816" y="200025"/>
                  </a:moveTo>
                  <a:cubicBezTo>
                    <a:pt x="366727" y="126697"/>
                    <a:pt x="308522" y="68492"/>
                    <a:pt x="235194" y="60403"/>
                  </a:cubicBezTo>
                  <a:lnTo>
                    <a:pt x="235194" y="24179"/>
                  </a:lnTo>
                  <a:lnTo>
                    <a:pt x="200025" y="24179"/>
                  </a:lnTo>
                  <a:lnTo>
                    <a:pt x="200025" y="60403"/>
                  </a:lnTo>
                  <a:cubicBezTo>
                    <a:pt x="126697" y="68492"/>
                    <a:pt x="68492" y="126697"/>
                    <a:pt x="60403" y="200025"/>
                  </a:cubicBezTo>
                  <a:lnTo>
                    <a:pt x="24179" y="200025"/>
                  </a:lnTo>
                  <a:lnTo>
                    <a:pt x="24179" y="235194"/>
                  </a:lnTo>
                  <a:lnTo>
                    <a:pt x="60403" y="235194"/>
                  </a:lnTo>
                  <a:cubicBezTo>
                    <a:pt x="68492" y="308522"/>
                    <a:pt x="126697" y="366727"/>
                    <a:pt x="200025" y="374816"/>
                  </a:cubicBezTo>
                  <a:lnTo>
                    <a:pt x="200025" y="411041"/>
                  </a:lnTo>
                  <a:lnTo>
                    <a:pt x="235194" y="411041"/>
                  </a:lnTo>
                  <a:lnTo>
                    <a:pt x="235194" y="374816"/>
                  </a:lnTo>
                  <a:cubicBezTo>
                    <a:pt x="308522" y="366727"/>
                    <a:pt x="366727" y="308522"/>
                    <a:pt x="374816" y="235194"/>
                  </a:cubicBezTo>
                  <a:lnTo>
                    <a:pt x="411041" y="235194"/>
                  </a:lnTo>
                  <a:lnTo>
                    <a:pt x="411041" y="200025"/>
                  </a:lnTo>
                  <a:lnTo>
                    <a:pt x="374816" y="200025"/>
                  </a:lnTo>
                  <a:close/>
                  <a:moveTo>
                    <a:pt x="217610" y="340702"/>
                  </a:moveTo>
                  <a:cubicBezTo>
                    <a:pt x="149557" y="340702"/>
                    <a:pt x="94517" y="285662"/>
                    <a:pt x="94517" y="217610"/>
                  </a:cubicBezTo>
                  <a:cubicBezTo>
                    <a:pt x="94517" y="149557"/>
                    <a:pt x="149557" y="94517"/>
                    <a:pt x="217610" y="94517"/>
                  </a:cubicBezTo>
                  <a:cubicBezTo>
                    <a:pt x="285662" y="94517"/>
                    <a:pt x="340702" y="149557"/>
                    <a:pt x="340702" y="217610"/>
                  </a:cubicBezTo>
                  <a:cubicBezTo>
                    <a:pt x="340702" y="285662"/>
                    <a:pt x="285662" y="340702"/>
                    <a:pt x="217610" y="340702"/>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00" name="Freeform: Shape 67">
              <a:extLst>
                <a:ext uri="{FF2B5EF4-FFF2-40B4-BE49-F238E27FC236}">
                  <a16:creationId xmlns:a16="http://schemas.microsoft.com/office/drawing/2014/main" id="{D5CFA970-CACA-4320-B6CC-21B9E90A2753}"/>
                </a:ext>
              </a:extLst>
            </p:cNvPr>
            <p:cNvSpPr/>
            <p:nvPr/>
          </p:nvSpPr>
          <p:spPr>
            <a:xfrm>
              <a:off x="10455519" y="2725252"/>
              <a:ext cx="386862" cy="386862"/>
            </a:xfrm>
            <a:custGeom>
              <a:avLst/>
              <a:gdLst>
                <a:gd name="connsiteX0" fmla="*/ 264385 w 386861"/>
                <a:gd name="connsiteY0" fmla="*/ 73943 h 386861"/>
                <a:gd name="connsiteX1" fmla="*/ 314149 w 386861"/>
                <a:gd name="connsiteY1" fmla="*/ 123708 h 386861"/>
                <a:gd name="connsiteX2" fmla="*/ 264385 w 386861"/>
                <a:gd name="connsiteY2" fmla="*/ 173472 h 386861"/>
                <a:gd name="connsiteX3" fmla="*/ 214620 w 386861"/>
                <a:gd name="connsiteY3" fmla="*/ 123708 h 386861"/>
                <a:gd name="connsiteX4" fmla="*/ 264385 w 386861"/>
                <a:gd name="connsiteY4" fmla="*/ 73943 h 386861"/>
                <a:gd name="connsiteX5" fmla="*/ 129687 w 386861"/>
                <a:gd name="connsiteY5" fmla="*/ 82384 h 386861"/>
                <a:gd name="connsiteX6" fmla="*/ 129687 w 386861"/>
                <a:gd name="connsiteY6" fmla="*/ 152722 h 386861"/>
                <a:gd name="connsiteX7" fmla="*/ 59348 w 386861"/>
                <a:gd name="connsiteY7" fmla="*/ 152722 h 386861"/>
                <a:gd name="connsiteX8" fmla="*/ 59348 w 386861"/>
                <a:gd name="connsiteY8" fmla="*/ 82384 h 386861"/>
                <a:gd name="connsiteX9" fmla="*/ 129687 w 386861"/>
                <a:gd name="connsiteY9" fmla="*/ 82384 h 386861"/>
                <a:gd name="connsiteX10" fmla="*/ 305533 w 386861"/>
                <a:gd name="connsiteY10" fmla="*/ 258230 h 386861"/>
                <a:gd name="connsiteX11" fmla="*/ 305533 w 386861"/>
                <a:gd name="connsiteY11" fmla="*/ 328569 h 386861"/>
                <a:gd name="connsiteX12" fmla="*/ 235194 w 386861"/>
                <a:gd name="connsiteY12" fmla="*/ 328569 h 386861"/>
                <a:gd name="connsiteX13" fmla="*/ 235194 w 386861"/>
                <a:gd name="connsiteY13" fmla="*/ 258230 h 386861"/>
                <a:gd name="connsiteX14" fmla="*/ 305533 w 386861"/>
                <a:gd name="connsiteY14" fmla="*/ 258230 h 386861"/>
                <a:gd name="connsiteX15" fmla="*/ 129687 w 386861"/>
                <a:gd name="connsiteY15" fmla="*/ 258230 h 386861"/>
                <a:gd name="connsiteX16" fmla="*/ 129687 w 386861"/>
                <a:gd name="connsiteY16" fmla="*/ 328569 h 386861"/>
                <a:gd name="connsiteX17" fmla="*/ 59348 w 386861"/>
                <a:gd name="connsiteY17" fmla="*/ 328569 h 386861"/>
                <a:gd name="connsiteX18" fmla="*/ 59348 w 386861"/>
                <a:gd name="connsiteY18" fmla="*/ 258230 h 386861"/>
                <a:gd name="connsiteX19" fmla="*/ 129687 w 386861"/>
                <a:gd name="connsiteY19" fmla="*/ 258230 h 386861"/>
                <a:gd name="connsiteX20" fmla="*/ 264385 w 386861"/>
                <a:gd name="connsiteY20" fmla="*/ 24179 h 386861"/>
                <a:gd name="connsiteX21" fmla="*/ 164856 w 386861"/>
                <a:gd name="connsiteY21" fmla="*/ 123532 h 386861"/>
                <a:gd name="connsiteX22" fmla="*/ 264385 w 386861"/>
                <a:gd name="connsiteY22" fmla="*/ 223061 h 386861"/>
                <a:gd name="connsiteX23" fmla="*/ 363914 w 386861"/>
                <a:gd name="connsiteY23" fmla="*/ 123532 h 386861"/>
                <a:gd name="connsiteX24" fmla="*/ 264385 w 386861"/>
                <a:gd name="connsiteY24" fmla="*/ 24179 h 386861"/>
                <a:gd name="connsiteX25" fmla="*/ 164856 w 386861"/>
                <a:gd name="connsiteY25" fmla="*/ 47215 h 386861"/>
                <a:gd name="connsiteX26" fmla="*/ 24179 w 386861"/>
                <a:gd name="connsiteY26" fmla="*/ 47215 h 386861"/>
                <a:gd name="connsiteX27" fmla="*/ 24179 w 386861"/>
                <a:gd name="connsiteY27" fmla="*/ 187892 h 386861"/>
                <a:gd name="connsiteX28" fmla="*/ 164856 w 386861"/>
                <a:gd name="connsiteY28" fmla="*/ 187892 h 386861"/>
                <a:gd name="connsiteX29" fmla="*/ 164856 w 386861"/>
                <a:gd name="connsiteY29" fmla="*/ 47215 h 386861"/>
                <a:gd name="connsiteX30" fmla="*/ 340702 w 386861"/>
                <a:gd name="connsiteY30" fmla="*/ 223061 h 386861"/>
                <a:gd name="connsiteX31" fmla="*/ 200025 w 386861"/>
                <a:gd name="connsiteY31" fmla="*/ 223061 h 386861"/>
                <a:gd name="connsiteX32" fmla="*/ 200025 w 386861"/>
                <a:gd name="connsiteY32" fmla="*/ 363738 h 386861"/>
                <a:gd name="connsiteX33" fmla="*/ 340702 w 386861"/>
                <a:gd name="connsiteY33" fmla="*/ 363738 h 386861"/>
                <a:gd name="connsiteX34" fmla="*/ 340702 w 386861"/>
                <a:gd name="connsiteY34" fmla="*/ 223061 h 386861"/>
                <a:gd name="connsiteX35" fmla="*/ 164856 w 386861"/>
                <a:gd name="connsiteY35" fmla="*/ 223061 h 386861"/>
                <a:gd name="connsiteX36" fmla="*/ 24179 w 386861"/>
                <a:gd name="connsiteY36" fmla="*/ 223061 h 386861"/>
                <a:gd name="connsiteX37" fmla="*/ 24179 w 386861"/>
                <a:gd name="connsiteY37" fmla="*/ 363738 h 386861"/>
                <a:gd name="connsiteX38" fmla="*/ 164856 w 386861"/>
                <a:gd name="connsiteY38" fmla="*/ 363738 h 386861"/>
                <a:gd name="connsiteX39" fmla="*/ 164856 w 386861"/>
                <a:gd name="connsiteY39" fmla="*/ 223061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6861" h="386861">
                  <a:moveTo>
                    <a:pt x="264385" y="73943"/>
                  </a:moveTo>
                  <a:lnTo>
                    <a:pt x="314149" y="123708"/>
                  </a:lnTo>
                  <a:lnTo>
                    <a:pt x="264385" y="173472"/>
                  </a:lnTo>
                  <a:lnTo>
                    <a:pt x="214620" y="123708"/>
                  </a:lnTo>
                  <a:lnTo>
                    <a:pt x="264385" y="73943"/>
                  </a:lnTo>
                  <a:moveTo>
                    <a:pt x="129687" y="82384"/>
                  </a:moveTo>
                  <a:lnTo>
                    <a:pt x="129687" y="152722"/>
                  </a:lnTo>
                  <a:lnTo>
                    <a:pt x="59348" y="152722"/>
                  </a:lnTo>
                  <a:lnTo>
                    <a:pt x="59348" y="82384"/>
                  </a:lnTo>
                  <a:lnTo>
                    <a:pt x="129687" y="82384"/>
                  </a:lnTo>
                  <a:moveTo>
                    <a:pt x="305533" y="258230"/>
                  </a:moveTo>
                  <a:lnTo>
                    <a:pt x="305533" y="328569"/>
                  </a:lnTo>
                  <a:lnTo>
                    <a:pt x="235194" y="328569"/>
                  </a:lnTo>
                  <a:lnTo>
                    <a:pt x="235194" y="258230"/>
                  </a:lnTo>
                  <a:lnTo>
                    <a:pt x="305533" y="258230"/>
                  </a:lnTo>
                  <a:moveTo>
                    <a:pt x="129687" y="258230"/>
                  </a:moveTo>
                  <a:lnTo>
                    <a:pt x="129687" y="328569"/>
                  </a:lnTo>
                  <a:lnTo>
                    <a:pt x="59348" y="328569"/>
                  </a:lnTo>
                  <a:lnTo>
                    <a:pt x="59348" y="258230"/>
                  </a:lnTo>
                  <a:lnTo>
                    <a:pt x="129687" y="258230"/>
                  </a:lnTo>
                  <a:moveTo>
                    <a:pt x="264385" y="24179"/>
                  </a:moveTo>
                  <a:lnTo>
                    <a:pt x="164856" y="123532"/>
                  </a:lnTo>
                  <a:lnTo>
                    <a:pt x="264385" y="223061"/>
                  </a:lnTo>
                  <a:lnTo>
                    <a:pt x="363914" y="123532"/>
                  </a:lnTo>
                  <a:lnTo>
                    <a:pt x="264385" y="24179"/>
                  </a:lnTo>
                  <a:close/>
                  <a:moveTo>
                    <a:pt x="164856" y="47215"/>
                  </a:moveTo>
                  <a:lnTo>
                    <a:pt x="24179" y="47215"/>
                  </a:lnTo>
                  <a:lnTo>
                    <a:pt x="24179" y="187892"/>
                  </a:lnTo>
                  <a:lnTo>
                    <a:pt x="164856" y="187892"/>
                  </a:lnTo>
                  <a:lnTo>
                    <a:pt x="164856" y="47215"/>
                  </a:lnTo>
                  <a:close/>
                  <a:moveTo>
                    <a:pt x="340702" y="223061"/>
                  </a:moveTo>
                  <a:lnTo>
                    <a:pt x="200025" y="223061"/>
                  </a:lnTo>
                  <a:lnTo>
                    <a:pt x="200025" y="363738"/>
                  </a:lnTo>
                  <a:lnTo>
                    <a:pt x="340702" y="363738"/>
                  </a:lnTo>
                  <a:lnTo>
                    <a:pt x="340702" y="223061"/>
                  </a:lnTo>
                  <a:close/>
                  <a:moveTo>
                    <a:pt x="164856" y="223061"/>
                  </a:moveTo>
                  <a:lnTo>
                    <a:pt x="24179" y="223061"/>
                  </a:lnTo>
                  <a:lnTo>
                    <a:pt x="24179" y="363738"/>
                  </a:lnTo>
                  <a:lnTo>
                    <a:pt x="164856" y="363738"/>
                  </a:lnTo>
                  <a:lnTo>
                    <a:pt x="164856" y="223061"/>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01" name="Freeform: Shape 73">
              <a:extLst>
                <a:ext uri="{FF2B5EF4-FFF2-40B4-BE49-F238E27FC236}">
                  <a16:creationId xmlns:a16="http://schemas.microsoft.com/office/drawing/2014/main" id="{AECF3329-88CA-4224-B816-3F68E2396CA9}"/>
                </a:ext>
              </a:extLst>
            </p:cNvPr>
            <p:cNvSpPr/>
            <p:nvPr/>
          </p:nvSpPr>
          <p:spPr>
            <a:xfrm>
              <a:off x="1354015" y="3834961"/>
              <a:ext cx="386862" cy="386862"/>
            </a:xfrm>
            <a:custGeom>
              <a:avLst/>
              <a:gdLst>
                <a:gd name="connsiteX0" fmla="*/ 147271 w 386861"/>
                <a:gd name="connsiteY0" fmla="*/ 270364 h 386861"/>
                <a:gd name="connsiteX1" fmla="*/ 182440 w 386861"/>
                <a:gd name="connsiteY1" fmla="*/ 270364 h 386861"/>
                <a:gd name="connsiteX2" fmla="*/ 182440 w 386861"/>
                <a:gd name="connsiteY2" fmla="*/ 129687 h 386861"/>
                <a:gd name="connsiteX3" fmla="*/ 147271 w 386861"/>
                <a:gd name="connsiteY3" fmla="*/ 129687 h 386861"/>
                <a:gd name="connsiteX4" fmla="*/ 147271 w 386861"/>
                <a:gd name="connsiteY4" fmla="*/ 270364 h 386861"/>
                <a:gd name="connsiteX5" fmla="*/ 200025 w 386861"/>
                <a:gd name="connsiteY5" fmla="*/ 24179 h 386861"/>
                <a:gd name="connsiteX6" fmla="*/ 24179 w 386861"/>
                <a:gd name="connsiteY6" fmla="*/ 200025 h 386861"/>
                <a:gd name="connsiteX7" fmla="*/ 200025 w 386861"/>
                <a:gd name="connsiteY7" fmla="*/ 375871 h 386861"/>
                <a:gd name="connsiteX8" fmla="*/ 375871 w 386861"/>
                <a:gd name="connsiteY8" fmla="*/ 200025 h 386861"/>
                <a:gd name="connsiteX9" fmla="*/ 200025 w 386861"/>
                <a:gd name="connsiteY9" fmla="*/ 24179 h 386861"/>
                <a:gd name="connsiteX10" fmla="*/ 200025 w 386861"/>
                <a:gd name="connsiteY10" fmla="*/ 340702 h 386861"/>
                <a:gd name="connsiteX11" fmla="*/ 59348 w 386861"/>
                <a:gd name="connsiteY11" fmla="*/ 200025 h 386861"/>
                <a:gd name="connsiteX12" fmla="*/ 200025 w 386861"/>
                <a:gd name="connsiteY12" fmla="*/ 59348 h 386861"/>
                <a:gd name="connsiteX13" fmla="*/ 340702 w 386861"/>
                <a:gd name="connsiteY13" fmla="*/ 200025 h 386861"/>
                <a:gd name="connsiteX14" fmla="*/ 200025 w 386861"/>
                <a:gd name="connsiteY14" fmla="*/ 340702 h 386861"/>
                <a:gd name="connsiteX15" fmla="*/ 217610 w 386861"/>
                <a:gd name="connsiteY15" fmla="*/ 270364 h 386861"/>
                <a:gd name="connsiteX16" fmla="*/ 252779 w 386861"/>
                <a:gd name="connsiteY16" fmla="*/ 270364 h 386861"/>
                <a:gd name="connsiteX17" fmla="*/ 252779 w 386861"/>
                <a:gd name="connsiteY17" fmla="*/ 129687 h 386861"/>
                <a:gd name="connsiteX18" fmla="*/ 217610 w 386861"/>
                <a:gd name="connsiteY18" fmla="*/ 129687 h 386861"/>
                <a:gd name="connsiteX19" fmla="*/ 217610 w 386861"/>
                <a:gd name="connsiteY19" fmla="*/ 270364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6861" h="386861">
                  <a:moveTo>
                    <a:pt x="147271" y="270364"/>
                  </a:moveTo>
                  <a:lnTo>
                    <a:pt x="182440" y="270364"/>
                  </a:lnTo>
                  <a:lnTo>
                    <a:pt x="182440" y="129687"/>
                  </a:lnTo>
                  <a:lnTo>
                    <a:pt x="147271" y="129687"/>
                  </a:lnTo>
                  <a:lnTo>
                    <a:pt x="147271" y="270364"/>
                  </a:lnTo>
                  <a:close/>
                  <a:moveTo>
                    <a:pt x="200025" y="24179"/>
                  </a:moveTo>
                  <a:cubicBezTo>
                    <a:pt x="102958" y="24179"/>
                    <a:pt x="24179" y="102958"/>
                    <a:pt x="24179" y="200025"/>
                  </a:cubicBezTo>
                  <a:cubicBezTo>
                    <a:pt x="24179" y="297092"/>
                    <a:pt x="102958" y="375871"/>
                    <a:pt x="200025" y="375871"/>
                  </a:cubicBezTo>
                  <a:cubicBezTo>
                    <a:pt x="297092" y="375871"/>
                    <a:pt x="375871" y="297092"/>
                    <a:pt x="375871" y="200025"/>
                  </a:cubicBezTo>
                  <a:cubicBezTo>
                    <a:pt x="375871" y="102958"/>
                    <a:pt x="297092" y="24179"/>
                    <a:pt x="200025" y="24179"/>
                  </a:cubicBezTo>
                  <a:close/>
                  <a:moveTo>
                    <a:pt x="200025" y="340702"/>
                  </a:moveTo>
                  <a:cubicBezTo>
                    <a:pt x="122477" y="340702"/>
                    <a:pt x="59348" y="277573"/>
                    <a:pt x="59348" y="200025"/>
                  </a:cubicBezTo>
                  <a:cubicBezTo>
                    <a:pt x="59348" y="122477"/>
                    <a:pt x="122477" y="59348"/>
                    <a:pt x="200025" y="59348"/>
                  </a:cubicBezTo>
                  <a:cubicBezTo>
                    <a:pt x="277573" y="59348"/>
                    <a:pt x="340702" y="122477"/>
                    <a:pt x="340702" y="200025"/>
                  </a:cubicBezTo>
                  <a:cubicBezTo>
                    <a:pt x="340702" y="277573"/>
                    <a:pt x="277573" y="340702"/>
                    <a:pt x="200025" y="340702"/>
                  </a:cubicBezTo>
                  <a:close/>
                  <a:moveTo>
                    <a:pt x="217610" y="270364"/>
                  </a:moveTo>
                  <a:lnTo>
                    <a:pt x="252779" y="270364"/>
                  </a:lnTo>
                  <a:lnTo>
                    <a:pt x="252779" y="129687"/>
                  </a:lnTo>
                  <a:lnTo>
                    <a:pt x="217610" y="129687"/>
                  </a:lnTo>
                  <a:lnTo>
                    <a:pt x="217610" y="270364"/>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02" name="Freeform: Shape 79">
              <a:extLst>
                <a:ext uri="{FF2B5EF4-FFF2-40B4-BE49-F238E27FC236}">
                  <a16:creationId xmlns:a16="http://schemas.microsoft.com/office/drawing/2014/main" id="{453B93C1-892E-465A-96B3-0A545031B68C}"/>
                </a:ext>
              </a:extLst>
            </p:cNvPr>
            <p:cNvSpPr/>
            <p:nvPr/>
          </p:nvSpPr>
          <p:spPr>
            <a:xfrm>
              <a:off x="2398509" y="3870131"/>
              <a:ext cx="316523" cy="316523"/>
            </a:xfrm>
            <a:custGeom>
              <a:avLst/>
              <a:gdLst>
                <a:gd name="connsiteX0" fmla="*/ 140062 w 316523"/>
                <a:gd name="connsiteY0" fmla="*/ 115091 h 316523"/>
                <a:gd name="connsiteX1" fmla="*/ 48973 w 316523"/>
                <a:gd name="connsiteY1" fmla="*/ 24179 h 316523"/>
                <a:gd name="connsiteX2" fmla="*/ 24179 w 316523"/>
                <a:gd name="connsiteY2" fmla="*/ 48973 h 316523"/>
                <a:gd name="connsiteX3" fmla="*/ 115091 w 316523"/>
                <a:gd name="connsiteY3" fmla="*/ 139886 h 316523"/>
                <a:gd name="connsiteX4" fmla="*/ 140062 w 316523"/>
                <a:gd name="connsiteY4" fmla="*/ 115091 h 316523"/>
                <a:gd name="connsiteX5" fmla="*/ 208817 w 316523"/>
                <a:gd name="connsiteY5" fmla="*/ 24179 h 316523"/>
                <a:gd name="connsiteX6" fmla="*/ 244690 w 316523"/>
                <a:gd name="connsiteY6" fmla="*/ 60051 h 316523"/>
                <a:gd name="connsiteX7" fmla="*/ 24179 w 316523"/>
                <a:gd name="connsiteY7" fmla="*/ 280739 h 316523"/>
                <a:gd name="connsiteX8" fmla="*/ 48973 w 316523"/>
                <a:gd name="connsiteY8" fmla="*/ 305533 h 316523"/>
                <a:gd name="connsiteX9" fmla="*/ 269660 w 316523"/>
                <a:gd name="connsiteY9" fmla="*/ 85022 h 316523"/>
                <a:gd name="connsiteX10" fmla="*/ 305533 w 316523"/>
                <a:gd name="connsiteY10" fmla="*/ 120894 h 316523"/>
                <a:gd name="connsiteX11" fmla="*/ 305533 w 316523"/>
                <a:gd name="connsiteY11" fmla="*/ 24179 h 316523"/>
                <a:gd name="connsiteX12" fmla="*/ 208817 w 316523"/>
                <a:gd name="connsiteY12" fmla="*/ 24179 h 316523"/>
                <a:gd name="connsiteX13" fmla="*/ 214620 w 316523"/>
                <a:gd name="connsiteY13" fmla="*/ 189650 h 316523"/>
                <a:gd name="connsiteX14" fmla="*/ 189826 w 316523"/>
                <a:gd name="connsiteY14" fmla="*/ 214445 h 316523"/>
                <a:gd name="connsiteX15" fmla="*/ 244866 w 316523"/>
                <a:gd name="connsiteY15" fmla="*/ 269484 h 316523"/>
                <a:gd name="connsiteX16" fmla="*/ 208817 w 316523"/>
                <a:gd name="connsiteY16" fmla="*/ 305533 h 316523"/>
                <a:gd name="connsiteX17" fmla="*/ 305533 w 316523"/>
                <a:gd name="connsiteY17" fmla="*/ 305533 h 316523"/>
                <a:gd name="connsiteX18" fmla="*/ 305533 w 316523"/>
                <a:gd name="connsiteY18" fmla="*/ 208817 h 316523"/>
                <a:gd name="connsiteX19" fmla="*/ 269660 w 316523"/>
                <a:gd name="connsiteY19" fmla="*/ 244690 h 316523"/>
                <a:gd name="connsiteX20" fmla="*/ 214620 w 316523"/>
                <a:gd name="connsiteY20" fmla="*/ 18965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6523" h="316523">
                  <a:moveTo>
                    <a:pt x="140062" y="115091"/>
                  </a:moveTo>
                  <a:lnTo>
                    <a:pt x="48973" y="24179"/>
                  </a:lnTo>
                  <a:lnTo>
                    <a:pt x="24179" y="48973"/>
                  </a:lnTo>
                  <a:lnTo>
                    <a:pt x="115091" y="139886"/>
                  </a:lnTo>
                  <a:lnTo>
                    <a:pt x="140062" y="115091"/>
                  </a:lnTo>
                  <a:close/>
                  <a:moveTo>
                    <a:pt x="208817" y="24179"/>
                  </a:moveTo>
                  <a:lnTo>
                    <a:pt x="244690" y="60051"/>
                  </a:lnTo>
                  <a:lnTo>
                    <a:pt x="24179" y="280739"/>
                  </a:lnTo>
                  <a:lnTo>
                    <a:pt x="48973" y="305533"/>
                  </a:lnTo>
                  <a:lnTo>
                    <a:pt x="269660" y="85022"/>
                  </a:lnTo>
                  <a:lnTo>
                    <a:pt x="305533" y="120894"/>
                  </a:lnTo>
                  <a:lnTo>
                    <a:pt x="305533" y="24179"/>
                  </a:lnTo>
                  <a:lnTo>
                    <a:pt x="208817" y="24179"/>
                  </a:lnTo>
                  <a:close/>
                  <a:moveTo>
                    <a:pt x="214620" y="189650"/>
                  </a:moveTo>
                  <a:lnTo>
                    <a:pt x="189826" y="214445"/>
                  </a:lnTo>
                  <a:lnTo>
                    <a:pt x="244866" y="269484"/>
                  </a:lnTo>
                  <a:lnTo>
                    <a:pt x="208817" y="305533"/>
                  </a:lnTo>
                  <a:lnTo>
                    <a:pt x="305533" y="305533"/>
                  </a:lnTo>
                  <a:lnTo>
                    <a:pt x="305533" y="208817"/>
                  </a:lnTo>
                  <a:lnTo>
                    <a:pt x="269660" y="244690"/>
                  </a:lnTo>
                  <a:lnTo>
                    <a:pt x="214620" y="189650"/>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03" name="Freeform: Shape 84">
              <a:extLst>
                <a:ext uri="{FF2B5EF4-FFF2-40B4-BE49-F238E27FC236}">
                  <a16:creationId xmlns:a16="http://schemas.microsoft.com/office/drawing/2014/main" id="{548E0361-D4BB-4DA5-81D5-4EFBDBEB309C}"/>
                </a:ext>
              </a:extLst>
            </p:cNvPr>
            <p:cNvSpPr/>
            <p:nvPr/>
          </p:nvSpPr>
          <p:spPr>
            <a:xfrm>
              <a:off x="3390248" y="3905300"/>
              <a:ext cx="351693" cy="246185"/>
            </a:xfrm>
            <a:custGeom>
              <a:avLst/>
              <a:gdLst>
                <a:gd name="connsiteX0" fmla="*/ 235194 w 351692"/>
                <a:gd name="connsiteY0" fmla="*/ 59348 h 246184"/>
                <a:gd name="connsiteX1" fmla="*/ 235194 w 351692"/>
                <a:gd name="connsiteY1" fmla="*/ 200025 h 246184"/>
                <a:gd name="connsiteX2" fmla="*/ 59348 w 351692"/>
                <a:gd name="connsiteY2" fmla="*/ 200025 h 246184"/>
                <a:gd name="connsiteX3" fmla="*/ 59348 w 351692"/>
                <a:gd name="connsiteY3" fmla="*/ 59348 h 246184"/>
                <a:gd name="connsiteX4" fmla="*/ 235194 w 351692"/>
                <a:gd name="connsiteY4" fmla="*/ 59348 h 246184"/>
                <a:gd name="connsiteX5" fmla="*/ 252779 w 351692"/>
                <a:gd name="connsiteY5" fmla="*/ 24179 h 246184"/>
                <a:gd name="connsiteX6" fmla="*/ 41763 w 351692"/>
                <a:gd name="connsiteY6" fmla="*/ 24179 h 246184"/>
                <a:gd name="connsiteX7" fmla="*/ 24179 w 351692"/>
                <a:gd name="connsiteY7" fmla="*/ 41763 h 246184"/>
                <a:gd name="connsiteX8" fmla="*/ 24179 w 351692"/>
                <a:gd name="connsiteY8" fmla="*/ 217610 h 246184"/>
                <a:gd name="connsiteX9" fmla="*/ 41763 w 351692"/>
                <a:gd name="connsiteY9" fmla="*/ 235194 h 246184"/>
                <a:gd name="connsiteX10" fmla="*/ 252779 w 351692"/>
                <a:gd name="connsiteY10" fmla="*/ 235194 h 246184"/>
                <a:gd name="connsiteX11" fmla="*/ 270364 w 351692"/>
                <a:gd name="connsiteY11" fmla="*/ 217610 h 246184"/>
                <a:gd name="connsiteX12" fmla="*/ 270364 w 351692"/>
                <a:gd name="connsiteY12" fmla="*/ 156064 h 246184"/>
                <a:gd name="connsiteX13" fmla="*/ 340702 w 351692"/>
                <a:gd name="connsiteY13" fmla="*/ 226402 h 246184"/>
                <a:gd name="connsiteX14" fmla="*/ 340702 w 351692"/>
                <a:gd name="connsiteY14" fmla="*/ 32971 h 246184"/>
                <a:gd name="connsiteX15" fmla="*/ 270364 w 351692"/>
                <a:gd name="connsiteY15" fmla="*/ 103310 h 246184"/>
                <a:gd name="connsiteX16" fmla="*/ 270364 w 351692"/>
                <a:gd name="connsiteY16" fmla="*/ 41763 h 246184"/>
                <a:gd name="connsiteX17" fmla="*/ 252779 w 351692"/>
                <a:gd name="connsiteY17" fmla="*/ 24179 h 24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692" h="246184">
                  <a:moveTo>
                    <a:pt x="235194" y="59348"/>
                  </a:moveTo>
                  <a:lnTo>
                    <a:pt x="235194" y="200025"/>
                  </a:lnTo>
                  <a:lnTo>
                    <a:pt x="59348" y="200025"/>
                  </a:lnTo>
                  <a:lnTo>
                    <a:pt x="59348" y="59348"/>
                  </a:lnTo>
                  <a:lnTo>
                    <a:pt x="235194" y="59348"/>
                  </a:lnTo>
                  <a:moveTo>
                    <a:pt x="252779" y="24179"/>
                  </a:moveTo>
                  <a:lnTo>
                    <a:pt x="41763" y="24179"/>
                  </a:lnTo>
                  <a:cubicBezTo>
                    <a:pt x="32092" y="24179"/>
                    <a:pt x="24179" y="32092"/>
                    <a:pt x="24179" y="41763"/>
                  </a:cubicBezTo>
                  <a:lnTo>
                    <a:pt x="24179" y="217610"/>
                  </a:lnTo>
                  <a:cubicBezTo>
                    <a:pt x="24179" y="227281"/>
                    <a:pt x="32092" y="235194"/>
                    <a:pt x="41763" y="235194"/>
                  </a:cubicBezTo>
                  <a:lnTo>
                    <a:pt x="252779" y="235194"/>
                  </a:lnTo>
                  <a:cubicBezTo>
                    <a:pt x="262451" y="235194"/>
                    <a:pt x="270364" y="227281"/>
                    <a:pt x="270364" y="217610"/>
                  </a:cubicBezTo>
                  <a:lnTo>
                    <a:pt x="270364" y="156064"/>
                  </a:lnTo>
                  <a:lnTo>
                    <a:pt x="340702" y="226402"/>
                  </a:lnTo>
                  <a:lnTo>
                    <a:pt x="340702" y="32971"/>
                  </a:lnTo>
                  <a:lnTo>
                    <a:pt x="270364" y="103310"/>
                  </a:lnTo>
                  <a:lnTo>
                    <a:pt x="270364" y="41763"/>
                  </a:lnTo>
                  <a:cubicBezTo>
                    <a:pt x="270364" y="32092"/>
                    <a:pt x="262451" y="24179"/>
                    <a:pt x="252779" y="24179"/>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04" name="Freeform: Shape 89">
              <a:extLst>
                <a:ext uri="{FF2B5EF4-FFF2-40B4-BE49-F238E27FC236}">
                  <a16:creationId xmlns:a16="http://schemas.microsoft.com/office/drawing/2014/main" id="{6CA803AD-B3A2-4026-AB2A-D3D9F931E3A2}"/>
                </a:ext>
              </a:extLst>
            </p:cNvPr>
            <p:cNvSpPr/>
            <p:nvPr/>
          </p:nvSpPr>
          <p:spPr>
            <a:xfrm>
              <a:off x="4399572" y="3856590"/>
              <a:ext cx="351693" cy="351693"/>
            </a:xfrm>
            <a:custGeom>
              <a:avLst/>
              <a:gdLst>
                <a:gd name="connsiteX0" fmla="*/ 24179 w 351692"/>
                <a:gd name="connsiteY0" fmla="*/ 125642 h 351692"/>
                <a:gd name="connsiteX1" fmla="*/ 24179 w 351692"/>
                <a:gd name="connsiteY1" fmla="*/ 231150 h 351692"/>
                <a:gd name="connsiteX2" fmla="*/ 94517 w 351692"/>
                <a:gd name="connsiteY2" fmla="*/ 231150 h 351692"/>
                <a:gd name="connsiteX3" fmla="*/ 182440 w 351692"/>
                <a:gd name="connsiteY3" fmla="*/ 319073 h 351692"/>
                <a:gd name="connsiteX4" fmla="*/ 182440 w 351692"/>
                <a:gd name="connsiteY4" fmla="*/ 37719 h 351692"/>
                <a:gd name="connsiteX5" fmla="*/ 94517 w 351692"/>
                <a:gd name="connsiteY5" fmla="*/ 125642 h 351692"/>
                <a:gd name="connsiteX6" fmla="*/ 24179 w 351692"/>
                <a:gd name="connsiteY6" fmla="*/ 125642 h 351692"/>
                <a:gd name="connsiteX7" fmla="*/ 147271 w 351692"/>
                <a:gd name="connsiteY7" fmla="*/ 122653 h 351692"/>
                <a:gd name="connsiteX8" fmla="*/ 147271 w 351692"/>
                <a:gd name="connsiteY8" fmla="*/ 234139 h 351692"/>
                <a:gd name="connsiteX9" fmla="*/ 109113 w 351692"/>
                <a:gd name="connsiteY9" fmla="*/ 195981 h 351692"/>
                <a:gd name="connsiteX10" fmla="*/ 59348 w 351692"/>
                <a:gd name="connsiteY10" fmla="*/ 195981 h 351692"/>
                <a:gd name="connsiteX11" fmla="*/ 59348 w 351692"/>
                <a:gd name="connsiteY11" fmla="*/ 160811 h 351692"/>
                <a:gd name="connsiteX12" fmla="*/ 109113 w 351692"/>
                <a:gd name="connsiteY12" fmla="*/ 160811 h 351692"/>
                <a:gd name="connsiteX13" fmla="*/ 147271 w 351692"/>
                <a:gd name="connsiteY13" fmla="*/ 122653 h 351692"/>
                <a:gd name="connsiteX14" fmla="*/ 261571 w 351692"/>
                <a:gd name="connsiteY14" fmla="*/ 178396 h 351692"/>
                <a:gd name="connsiteX15" fmla="*/ 217610 w 351692"/>
                <a:gd name="connsiteY15" fmla="*/ 107530 h 351692"/>
                <a:gd name="connsiteX16" fmla="*/ 217610 w 351692"/>
                <a:gd name="connsiteY16" fmla="*/ 249086 h 351692"/>
                <a:gd name="connsiteX17" fmla="*/ 261571 w 351692"/>
                <a:gd name="connsiteY17" fmla="*/ 178396 h 351692"/>
                <a:gd name="connsiteX18" fmla="*/ 217610 w 351692"/>
                <a:gd name="connsiteY18" fmla="*/ 24179 h 351692"/>
                <a:gd name="connsiteX19" fmla="*/ 217610 w 351692"/>
                <a:gd name="connsiteY19" fmla="*/ 60403 h 351692"/>
                <a:gd name="connsiteX20" fmla="*/ 305533 w 351692"/>
                <a:gd name="connsiteY20" fmla="*/ 178396 h 351692"/>
                <a:gd name="connsiteX21" fmla="*/ 217610 w 351692"/>
                <a:gd name="connsiteY21" fmla="*/ 296389 h 351692"/>
                <a:gd name="connsiteX22" fmla="*/ 217610 w 351692"/>
                <a:gd name="connsiteY22" fmla="*/ 332613 h 351692"/>
                <a:gd name="connsiteX23" fmla="*/ 340702 w 351692"/>
                <a:gd name="connsiteY23" fmla="*/ 178396 h 351692"/>
                <a:gd name="connsiteX24" fmla="*/ 217610 w 351692"/>
                <a:gd name="connsiteY24" fmla="*/ 24179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1692" h="351692">
                  <a:moveTo>
                    <a:pt x="24179" y="125642"/>
                  </a:moveTo>
                  <a:lnTo>
                    <a:pt x="24179" y="231150"/>
                  </a:lnTo>
                  <a:lnTo>
                    <a:pt x="94517" y="231150"/>
                  </a:lnTo>
                  <a:lnTo>
                    <a:pt x="182440" y="319073"/>
                  </a:lnTo>
                  <a:lnTo>
                    <a:pt x="182440" y="37719"/>
                  </a:lnTo>
                  <a:lnTo>
                    <a:pt x="94517" y="125642"/>
                  </a:lnTo>
                  <a:lnTo>
                    <a:pt x="24179" y="125642"/>
                  </a:lnTo>
                  <a:close/>
                  <a:moveTo>
                    <a:pt x="147271" y="122653"/>
                  </a:moveTo>
                  <a:lnTo>
                    <a:pt x="147271" y="234139"/>
                  </a:lnTo>
                  <a:lnTo>
                    <a:pt x="109113" y="195981"/>
                  </a:lnTo>
                  <a:lnTo>
                    <a:pt x="59348" y="195981"/>
                  </a:lnTo>
                  <a:lnTo>
                    <a:pt x="59348" y="160811"/>
                  </a:lnTo>
                  <a:lnTo>
                    <a:pt x="109113" y="160811"/>
                  </a:lnTo>
                  <a:lnTo>
                    <a:pt x="147271" y="122653"/>
                  </a:lnTo>
                  <a:close/>
                  <a:moveTo>
                    <a:pt x="261571" y="178396"/>
                  </a:moveTo>
                  <a:cubicBezTo>
                    <a:pt x="261571" y="147271"/>
                    <a:pt x="243635" y="120543"/>
                    <a:pt x="217610" y="107530"/>
                  </a:cubicBezTo>
                  <a:lnTo>
                    <a:pt x="217610" y="249086"/>
                  </a:lnTo>
                  <a:cubicBezTo>
                    <a:pt x="243635" y="236249"/>
                    <a:pt x="261571" y="209521"/>
                    <a:pt x="261571" y="178396"/>
                  </a:cubicBezTo>
                  <a:close/>
                  <a:moveTo>
                    <a:pt x="217610" y="24179"/>
                  </a:moveTo>
                  <a:lnTo>
                    <a:pt x="217610" y="60403"/>
                  </a:lnTo>
                  <a:cubicBezTo>
                    <a:pt x="268429" y="75526"/>
                    <a:pt x="305533" y="122653"/>
                    <a:pt x="305533" y="178396"/>
                  </a:cubicBezTo>
                  <a:cubicBezTo>
                    <a:pt x="305533" y="234139"/>
                    <a:pt x="268429" y="281266"/>
                    <a:pt x="217610" y="296389"/>
                  </a:cubicBezTo>
                  <a:lnTo>
                    <a:pt x="217610" y="332613"/>
                  </a:lnTo>
                  <a:cubicBezTo>
                    <a:pt x="288124" y="316611"/>
                    <a:pt x="340702" y="253658"/>
                    <a:pt x="340702" y="178396"/>
                  </a:cubicBezTo>
                  <a:cubicBezTo>
                    <a:pt x="340702" y="103134"/>
                    <a:pt x="288124" y="40181"/>
                    <a:pt x="217610" y="24179"/>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05" name="Freeform: Shape 95">
              <a:extLst>
                <a:ext uri="{FF2B5EF4-FFF2-40B4-BE49-F238E27FC236}">
                  <a16:creationId xmlns:a16="http://schemas.microsoft.com/office/drawing/2014/main" id="{5259888D-1DB8-4C47-A716-800F361998C2}"/>
                </a:ext>
              </a:extLst>
            </p:cNvPr>
            <p:cNvSpPr/>
            <p:nvPr/>
          </p:nvSpPr>
          <p:spPr>
            <a:xfrm>
              <a:off x="5426481" y="3887715"/>
              <a:ext cx="298939" cy="298939"/>
            </a:xfrm>
            <a:custGeom>
              <a:avLst/>
              <a:gdLst>
                <a:gd name="connsiteX0" fmla="*/ 112102 w 298938"/>
                <a:gd name="connsiteY0" fmla="*/ 24179 h 298938"/>
                <a:gd name="connsiteX1" fmla="*/ 112102 w 298938"/>
                <a:gd name="connsiteY1" fmla="*/ 59348 h 298938"/>
                <a:gd name="connsiteX2" fmla="*/ 227985 w 298938"/>
                <a:gd name="connsiteY2" fmla="*/ 59348 h 298938"/>
                <a:gd name="connsiteX3" fmla="*/ 24179 w 298938"/>
                <a:gd name="connsiteY3" fmla="*/ 263154 h 298938"/>
                <a:gd name="connsiteX4" fmla="*/ 48973 w 298938"/>
                <a:gd name="connsiteY4" fmla="*/ 287948 h 298938"/>
                <a:gd name="connsiteX5" fmla="*/ 252779 w 298938"/>
                <a:gd name="connsiteY5" fmla="*/ 84142 h 298938"/>
                <a:gd name="connsiteX6" fmla="*/ 252779 w 298938"/>
                <a:gd name="connsiteY6" fmla="*/ 200025 h 298938"/>
                <a:gd name="connsiteX7" fmla="*/ 287948 w 298938"/>
                <a:gd name="connsiteY7" fmla="*/ 200025 h 298938"/>
                <a:gd name="connsiteX8" fmla="*/ 287948 w 298938"/>
                <a:gd name="connsiteY8" fmla="*/ 24179 h 298938"/>
                <a:gd name="connsiteX9" fmla="*/ 112102 w 298938"/>
                <a:gd name="connsiteY9" fmla="*/ 24179 h 2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938" h="298938">
                  <a:moveTo>
                    <a:pt x="112102" y="24179"/>
                  </a:moveTo>
                  <a:lnTo>
                    <a:pt x="112102" y="59348"/>
                  </a:lnTo>
                  <a:lnTo>
                    <a:pt x="227985" y="59348"/>
                  </a:lnTo>
                  <a:lnTo>
                    <a:pt x="24179" y="263154"/>
                  </a:lnTo>
                  <a:lnTo>
                    <a:pt x="48973" y="287948"/>
                  </a:lnTo>
                  <a:lnTo>
                    <a:pt x="252779" y="84142"/>
                  </a:lnTo>
                  <a:lnTo>
                    <a:pt x="252779" y="200025"/>
                  </a:lnTo>
                  <a:lnTo>
                    <a:pt x="287948" y="200025"/>
                  </a:lnTo>
                  <a:lnTo>
                    <a:pt x="287948" y="24179"/>
                  </a:lnTo>
                  <a:lnTo>
                    <a:pt x="112102" y="24179"/>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06" name="Freeform: Shape 99">
              <a:extLst>
                <a:ext uri="{FF2B5EF4-FFF2-40B4-BE49-F238E27FC236}">
                  <a16:creationId xmlns:a16="http://schemas.microsoft.com/office/drawing/2014/main" id="{B3C03058-EC4C-450C-895E-B3C30B668190}"/>
                </a:ext>
              </a:extLst>
            </p:cNvPr>
            <p:cNvSpPr/>
            <p:nvPr/>
          </p:nvSpPr>
          <p:spPr>
            <a:xfrm>
              <a:off x="6400635" y="3870131"/>
              <a:ext cx="386862" cy="316523"/>
            </a:xfrm>
            <a:custGeom>
              <a:avLst/>
              <a:gdLst>
                <a:gd name="connsiteX0" fmla="*/ 375871 w 386861"/>
                <a:gd name="connsiteY0" fmla="*/ 59348 h 316523"/>
                <a:gd name="connsiteX1" fmla="*/ 340702 w 386861"/>
                <a:gd name="connsiteY1" fmla="*/ 24179 h 316523"/>
                <a:gd name="connsiteX2" fmla="*/ 59348 w 386861"/>
                <a:gd name="connsiteY2" fmla="*/ 24179 h 316523"/>
                <a:gd name="connsiteX3" fmla="*/ 24179 w 386861"/>
                <a:gd name="connsiteY3" fmla="*/ 59348 h 316523"/>
                <a:gd name="connsiteX4" fmla="*/ 24179 w 386861"/>
                <a:gd name="connsiteY4" fmla="*/ 270364 h 316523"/>
                <a:gd name="connsiteX5" fmla="*/ 59348 w 386861"/>
                <a:gd name="connsiteY5" fmla="*/ 305533 h 316523"/>
                <a:gd name="connsiteX6" fmla="*/ 340702 w 386861"/>
                <a:gd name="connsiteY6" fmla="*/ 305533 h 316523"/>
                <a:gd name="connsiteX7" fmla="*/ 375871 w 386861"/>
                <a:gd name="connsiteY7" fmla="*/ 270364 h 316523"/>
                <a:gd name="connsiteX8" fmla="*/ 375871 w 386861"/>
                <a:gd name="connsiteY8" fmla="*/ 59348 h 316523"/>
                <a:gd name="connsiteX9" fmla="*/ 340702 w 386861"/>
                <a:gd name="connsiteY9" fmla="*/ 59348 h 316523"/>
                <a:gd name="connsiteX10" fmla="*/ 200025 w 386861"/>
                <a:gd name="connsiteY10" fmla="*/ 147271 h 316523"/>
                <a:gd name="connsiteX11" fmla="*/ 59348 w 386861"/>
                <a:gd name="connsiteY11" fmla="*/ 59348 h 316523"/>
                <a:gd name="connsiteX12" fmla="*/ 340702 w 386861"/>
                <a:gd name="connsiteY12" fmla="*/ 59348 h 316523"/>
                <a:gd name="connsiteX13" fmla="*/ 340702 w 386861"/>
                <a:gd name="connsiteY13" fmla="*/ 270364 h 316523"/>
                <a:gd name="connsiteX14" fmla="*/ 59348 w 386861"/>
                <a:gd name="connsiteY14" fmla="*/ 270364 h 316523"/>
                <a:gd name="connsiteX15" fmla="*/ 59348 w 386861"/>
                <a:gd name="connsiteY15" fmla="*/ 94517 h 316523"/>
                <a:gd name="connsiteX16" fmla="*/ 200025 w 386861"/>
                <a:gd name="connsiteY16" fmla="*/ 182440 h 316523"/>
                <a:gd name="connsiteX17" fmla="*/ 340702 w 386861"/>
                <a:gd name="connsiteY17" fmla="*/ 94517 h 316523"/>
                <a:gd name="connsiteX18" fmla="*/ 340702 w 386861"/>
                <a:gd name="connsiteY18" fmla="*/ 270364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6861" h="316523">
                  <a:moveTo>
                    <a:pt x="375871" y="59348"/>
                  </a:moveTo>
                  <a:cubicBezTo>
                    <a:pt x="375871" y="40005"/>
                    <a:pt x="360045" y="24179"/>
                    <a:pt x="340702" y="24179"/>
                  </a:cubicBezTo>
                  <a:lnTo>
                    <a:pt x="59348" y="24179"/>
                  </a:lnTo>
                  <a:cubicBezTo>
                    <a:pt x="40005" y="24179"/>
                    <a:pt x="24179" y="40005"/>
                    <a:pt x="24179" y="59348"/>
                  </a:cubicBezTo>
                  <a:lnTo>
                    <a:pt x="24179" y="270364"/>
                  </a:lnTo>
                  <a:cubicBezTo>
                    <a:pt x="24179" y="289707"/>
                    <a:pt x="40005" y="305533"/>
                    <a:pt x="59348" y="305533"/>
                  </a:cubicBezTo>
                  <a:lnTo>
                    <a:pt x="340702" y="305533"/>
                  </a:lnTo>
                  <a:cubicBezTo>
                    <a:pt x="360045" y="305533"/>
                    <a:pt x="375871" y="289707"/>
                    <a:pt x="375871" y="270364"/>
                  </a:cubicBezTo>
                  <a:lnTo>
                    <a:pt x="375871" y="59348"/>
                  </a:lnTo>
                  <a:close/>
                  <a:moveTo>
                    <a:pt x="340702" y="59348"/>
                  </a:moveTo>
                  <a:lnTo>
                    <a:pt x="200025" y="147271"/>
                  </a:lnTo>
                  <a:lnTo>
                    <a:pt x="59348" y="59348"/>
                  </a:lnTo>
                  <a:lnTo>
                    <a:pt x="340702" y="59348"/>
                  </a:lnTo>
                  <a:close/>
                  <a:moveTo>
                    <a:pt x="340702" y="270364"/>
                  </a:moveTo>
                  <a:lnTo>
                    <a:pt x="59348" y="270364"/>
                  </a:lnTo>
                  <a:lnTo>
                    <a:pt x="59348" y="94517"/>
                  </a:lnTo>
                  <a:lnTo>
                    <a:pt x="200025" y="182440"/>
                  </a:lnTo>
                  <a:lnTo>
                    <a:pt x="340702" y="94517"/>
                  </a:lnTo>
                  <a:lnTo>
                    <a:pt x="340702" y="270364"/>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07" name="Freeform: Shape 102">
              <a:extLst>
                <a:ext uri="{FF2B5EF4-FFF2-40B4-BE49-F238E27FC236}">
                  <a16:creationId xmlns:a16="http://schemas.microsoft.com/office/drawing/2014/main" id="{658C98DE-B05D-4C05-9A67-009B7E27F533}"/>
                </a:ext>
              </a:extLst>
            </p:cNvPr>
            <p:cNvSpPr/>
            <p:nvPr/>
          </p:nvSpPr>
          <p:spPr>
            <a:xfrm>
              <a:off x="7409959" y="3834961"/>
              <a:ext cx="386862" cy="386862"/>
            </a:xfrm>
            <a:custGeom>
              <a:avLst/>
              <a:gdLst>
                <a:gd name="connsiteX0" fmla="*/ 217610 w 386861"/>
                <a:gd name="connsiteY0" fmla="*/ 112102 h 386861"/>
                <a:gd name="connsiteX1" fmla="*/ 182440 w 386861"/>
                <a:gd name="connsiteY1" fmla="*/ 112102 h 386861"/>
                <a:gd name="connsiteX2" fmla="*/ 182440 w 386861"/>
                <a:gd name="connsiteY2" fmla="*/ 182440 h 386861"/>
                <a:gd name="connsiteX3" fmla="*/ 112102 w 386861"/>
                <a:gd name="connsiteY3" fmla="*/ 182440 h 386861"/>
                <a:gd name="connsiteX4" fmla="*/ 112102 w 386861"/>
                <a:gd name="connsiteY4" fmla="*/ 217610 h 386861"/>
                <a:gd name="connsiteX5" fmla="*/ 182440 w 386861"/>
                <a:gd name="connsiteY5" fmla="*/ 217610 h 386861"/>
                <a:gd name="connsiteX6" fmla="*/ 182440 w 386861"/>
                <a:gd name="connsiteY6" fmla="*/ 287948 h 386861"/>
                <a:gd name="connsiteX7" fmla="*/ 217610 w 386861"/>
                <a:gd name="connsiteY7" fmla="*/ 287948 h 386861"/>
                <a:gd name="connsiteX8" fmla="*/ 217610 w 386861"/>
                <a:gd name="connsiteY8" fmla="*/ 217610 h 386861"/>
                <a:gd name="connsiteX9" fmla="*/ 287948 w 386861"/>
                <a:gd name="connsiteY9" fmla="*/ 217610 h 386861"/>
                <a:gd name="connsiteX10" fmla="*/ 287948 w 386861"/>
                <a:gd name="connsiteY10" fmla="*/ 182440 h 386861"/>
                <a:gd name="connsiteX11" fmla="*/ 217610 w 386861"/>
                <a:gd name="connsiteY11" fmla="*/ 182440 h 386861"/>
                <a:gd name="connsiteX12" fmla="*/ 217610 w 386861"/>
                <a:gd name="connsiteY12" fmla="*/ 112102 h 386861"/>
                <a:gd name="connsiteX13" fmla="*/ 200025 w 386861"/>
                <a:gd name="connsiteY13" fmla="*/ 24179 h 386861"/>
                <a:gd name="connsiteX14" fmla="*/ 24179 w 386861"/>
                <a:gd name="connsiteY14" fmla="*/ 200025 h 386861"/>
                <a:gd name="connsiteX15" fmla="*/ 200025 w 386861"/>
                <a:gd name="connsiteY15" fmla="*/ 375871 h 386861"/>
                <a:gd name="connsiteX16" fmla="*/ 375871 w 386861"/>
                <a:gd name="connsiteY16" fmla="*/ 200025 h 386861"/>
                <a:gd name="connsiteX17" fmla="*/ 200025 w 386861"/>
                <a:gd name="connsiteY17" fmla="*/ 24179 h 386861"/>
                <a:gd name="connsiteX18" fmla="*/ 200025 w 386861"/>
                <a:gd name="connsiteY18" fmla="*/ 340702 h 386861"/>
                <a:gd name="connsiteX19" fmla="*/ 59348 w 386861"/>
                <a:gd name="connsiteY19" fmla="*/ 200025 h 386861"/>
                <a:gd name="connsiteX20" fmla="*/ 200025 w 386861"/>
                <a:gd name="connsiteY20" fmla="*/ 59348 h 386861"/>
                <a:gd name="connsiteX21" fmla="*/ 340702 w 386861"/>
                <a:gd name="connsiteY21" fmla="*/ 200025 h 386861"/>
                <a:gd name="connsiteX22" fmla="*/ 200025 w 386861"/>
                <a:gd name="connsiteY22" fmla="*/ 340702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6861" h="386861">
                  <a:moveTo>
                    <a:pt x="217610" y="112102"/>
                  </a:moveTo>
                  <a:lnTo>
                    <a:pt x="182440" y="112102"/>
                  </a:lnTo>
                  <a:lnTo>
                    <a:pt x="182440" y="182440"/>
                  </a:lnTo>
                  <a:lnTo>
                    <a:pt x="112102" y="182440"/>
                  </a:lnTo>
                  <a:lnTo>
                    <a:pt x="112102" y="217610"/>
                  </a:lnTo>
                  <a:lnTo>
                    <a:pt x="182440" y="217610"/>
                  </a:lnTo>
                  <a:lnTo>
                    <a:pt x="182440" y="287948"/>
                  </a:lnTo>
                  <a:lnTo>
                    <a:pt x="217610" y="287948"/>
                  </a:lnTo>
                  <a:lnTo>
                    <a:pt x="217610" y="217610"/>
                  </a:lnTo>
                  <a:lnTo>
                    <a:pt x="287948" y="217610"/>
                  </a:lnTo>
                  <a:lnTo>
                    <a:pt x="287948" y="182440"/>
                  </a:lnTo>
                  <a:lnTo>
                    <a:pt x="217610" y="182440"/>
                  </a:lnTo>
                  <a:lnTo>
                    <a:pt x="217610" y="112102"/>
                  </a:lnTo>
                  <a:close/>
                  <a:moveTo>
                    <a:pt x="200025" y="24179"/>
                  </a:moveTo>
                  <a:cubicBezTo>
                    <a:pt x="102958" y="24179"/>
                    <a:pt x="24179" y="102958"/>
                    <a:pt x="24179" y="200025"/>
                  </a:cubicBezTo>
                  <a:cubicBezTo>
                    <a:pt x="24179" y="297092"/>
                    <a:pt x="102958" y="375871"/>
                    <a:pt x="200025" y="375871"/>
                  </a:cubicBezTo>
                  <a:cubicBezTo>
                    <a:pt x="297092" y="375871"/>
                    <a:pt x="375871" y="297092"/>
                    <a:pt x="375871" y="200025"/>
                  </a:cubicBezTo>
                  <a:cubicBezTo>
                    <a:pt x="375871" y="102958"/>
                    <a:pt x="297092" y="24179"/>
                    <a:pt x="200025" y="24179"/>
                  </a:cubicBezTo>
                  <a:close/>
                  <a:moveTo>
                    <a:pt x="200025" y="340702"/>
                  </a:moveTo>
                  <a:cubicBezTo>
                    <a:pt x="122477" y="340702"/>
                    <a:pt x="59348" y="277573"/>
                    <a:pt x="59348" y="200025"/>
                  </a:cubicBezTo>
                  <a:cubicBezTo>
                    <a:pt x="59348" y="122477"/>
                    <a:pt x="122477" y="59348"/>
                    <a:pt x="200025" y="59348"/>
                  </a:cubicBezTo>
                  <a:cubicBezTo>
                    <a:pt x="277573" y="59348"/>
                    <a:pt x="340702" y="122477"/>
                    <a:pt x="340702" y="200025"/>
                  </a:cubicBezTo>
                  <a:cubicBezTo>
                    <a:pt x="340702" y="277573"/>
                    <a:pt x="277573" y="340702"/>
                    <a:pt x="200025" y="340702"/>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08" name="Freeform: Shape 105">
              <a:extLst>
                <a:ext uri="{FF2B5EF4-FFF2-40B4-BE49-F238E27FC236}">
                  <a16:creationId xmlns:a16="http://schemas.microsoft.com/office/drawing/2014/main" id="{509E3875-EF5A-4E41-BBB3-904807F8688E}"/>
                </a:ext>
              </a:extLst>
            </p:cNvPr>
            <p:cNvSpPr/>
            <p:nvPr/>
          </p:nvSpPr>
          <p:spPr>
            <a:xfrm>
              <a:off x="8419283" y="3922885"/>
              <a:ext cx="386862" cy="211016"/>
            </a:xfrm>
            <a:custGeom>
              <a:avLst/>
              <a:gdLst>
                <a:gd name="connsiteX0" fmla="*/ 287948 w 386861"/>
                <a:gd name="connsiteY0" fmla="*/ 24179 h 211015"/>
                <a:gd name="connsiteX1" fmla="*/ 217610 w 386861"/>
                <a:gd name="connsiteY1" fmla="*/ 24179 h 211015"/>
                <a:gd name="connsiteX2" fmla="*/ 217610 w 386861"/>
                <a:gd name="connsiteY2" fmla="*/ 59348 h 211015"/>
                <a:gd name="connsiteX3" fmla="*/ 287948 w 386861"/>
                <a:gd name="connsiteY3" fmla="*/ 59348 h 211015"/>
                <a:gd name="connsiteX4" fmla="*/ 340702 w 386861"/>
                <a:gd name="connsiteY4" fmla="*/ 112102 h 211015"/>
                <a:gd name="connsiteX5" fmla="*/ 287948 w 386861"/>
                <a:gd name="connsiteY5" fmla="*/ 164856 h 211015"/>
                <a:gd name="connsiteX6" fmla="*/ 217610 w 386861"/>
                <a:gd name="connsiteY6" fmla="*/ 164856 h 211015"/>
                <a:gd name="connsiteX7" fmla="*/ 217610 w 386861"/>
                <a:gd name="connsiteY7" fmla="*/ 200025 h 211015"/>
                <a:gd name="connsiteX8" fmla="*/ 287948 w 386861"/>
                <a:gd name="connsiteY8" fmla="*/ 200025 h 211015"/>
                <a:gd name="connsiteX9" fmla="*/ 375871 w 386861"/>
                <a:gd name="connsiteY9" fmla="*/ 112102 h 211015"/>
                <a:gd name="connsiteX10" fmla="*/ 287948 w 386861"/>
                <a:gd name="connsiteY10" fmla="*/ 24179 h 211015"/>
                <a:gd name="connsiteX11" fmla="*/ 182440 w 386861"/>
                <a:gd name="connsiteY11" fmla="*/ 164856 h 211015"/>
                <a:gd name="connsiteX12" fmla="*/ 112102 w 386861"/>
                <a:gd name="connsiteY12" fmla="*/ 164856 h 211015"/>
                <a:gd name="connsiteX13" fmla="*/ 59348 w 386861"/>
                <a:gd name="connsiteY13" fmla="*/ 112102 h 211015"/>
                <a:gd name="connsiteX14" fmla="*/ 112102 w 386861"/>
                <a:gd name="connsiteY14" fmla="*/ 59348 h 211015"/>
                <a:gd name="connsiteX15" fmla="*/ 182440 w 386861"/>
                <a:gd name="connsiteY15" fmla="*/ 59348 h 211015"/>
                <a:gd name="connsiteX16" fmla="*/ 182440 w 386861"/>
                <a:gd name="connsiteY16" fmla="*/ 24179 h 211015"/>
                <a:gd name="connsiteX17" fmla="*/ 112102 w 386861"/>
                <a:gd name="connsiteY17" fmla="*/ 24179 h 211015"/>
                <a:gd name="connsiteX18" fmla="*/ 24179 w 386861"/>
                <a:gd name="connsiteY18" fmla="*/ 112102 h 211015"/>
                <a:gd name="connsiteX19" fmla="*/ 112102 w 386861"/>
                <a:gd name="connsiteY19" fmla="*/ 200025 h 211015"/>
                <a:gd name="connsiteX20" fmla="*/ 182440 w 386861"/>
                <a:gd name="connsiteY20" fmla="*/ 200025 h 211015"/>
                <a:gd name="connsiteX21" fmla="*/ 182440 w 386861"/>
                <a:gd name="connsiteY21" fmla="*/ 164856 h 211015"/>
                <a:gd name="connsiteX22" fmla="*/ 129687 w 386861"/>
                <a:gd name="connsiteY22" fmla="*/ 94517 h 211015"/>
                <a:gd name="connsiteX23" fmla="*/ 270364 w 386861"/>
                <a:gd name="connsiteY23" fmla="*/ 94517 h 211015"/>
                <a:gd name="connsiteX24" fmla="*/ 270364 w 386861"/>
                <a:gd name="connsiteY24" fmla="*/ 129687 h 211015"/>
                <a:gd name="connsiteX25" fmla="*/ 129687 w 386861"/>
                <a:gd name="connsiteY25" fmla="*/ 129687 h 21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6861" h="211015">
                  <a:moveTo>
                    <a:pt x="287948" y="24179"/>
                  </a:moveTo>
                  <a:lnTo>
                    <a:pt x="217610" y="24179"/>
                  </a:lnTo>
                  <a:lnTo>
                    <a:pt x="217610" y="59348"/>
                  </a:lnTo>
                  <a:lnTo>
                    <a:pt x="287948" y="59348"/>
                  </a:lnTo>
                  <a:cubicBezTo>
                    <a:pt x="316963" y="59348"/>
                    <a:pt x="340702" y="83087"/>
                    <a:pt x="340702" y="112102"/>
                  </a:cubicBezTo>
                  <a:cubicBezTo>
                    <a:pt x="340702" y="141117"/>
                    <a:pt x="316963" y="164856"/>
                    <a:pt x="287948" y="164856"/>
                  </a:cubicBezTo>
                  <a:lnTo>
                    <a:pt x="217610" y="164856"/>
                  </a:lnTo>
                  <a:lnTo>
                    <a:pt x="217610" y="200025"/>
                  </a:lnTo>
                  <a:lnTo>
                    <a:pt x="287948" y="200025"/>
                  </a:lnTo>
                  <a:cubicBezTo>
                    <a:pt x="336482" y="200025"/>
                    <a:pt x="375871" y="160636"/>
                    <a:pt x="375871" y="112102"/>
                  </a:cubicBezTo>
                  <a:cubicBezTo>
                    <a:pt x="375871" y="63568"/>
                    <a:pt x="336482" y="24179"/>
                    <a:pt x="287948" y="24179"/>
                  </a:cubicBezTo>
                  <a:close/>
                  <a:moveTo>
                    <a:pt x="182440" y="164856"/>
                  </a:moveTo>
                  <a:lnTo>
                    <a:pt x="112102" y="164856"/>
                  </a:lnTo>
                  <a:cubicBezTo>
                    <a:pt x="83087" y="164856"/>
                    <a:pt x="59348" y="141117"/>
                    <a:pt x="59348" y="112102"/>
                  </a:cubicBezTo>
                  <a:cubicBezTo>
                    <a:pt x="59348" y="83087"/>
                    <a:pt x="83087" y="59348"/>
                    <a:pt x="112102" y="59348"/>
                  </a:cubicBezTo>
                  <a:lnTo>
                    <a:pt x="182440" y="59348"/>
                  </a:lnTo>
                  <a:lnTo>
                    <a:pt x="182440" y="24179"/>
                  </a:lnTo>
                  <a:lnTo>
                    <a:pt x="112102" y="24179"/>
                  </a:lnTo>
                  <a:cubicBezTo>
                    <a:pt x="63568" y="24179"/>
                    <a:pt x="24179" y="63568"/>
                    <a:pt x="24179" y="112102"/>
                  </a:cubicBezTo>
                  <a:cubicBezTo>
                    <a:pt x="24179" y="160636"/>
                    <a:pt x="63568" y="200025"/>
                    <a:pt x="112102" y="200025"/>
                  </a:cubicBezTo>
                  <a:lnTo>
                    <a:pt x="182440" y="200025"/>
                  </a:lnTo>
                  <a:lnTo>
                    <a:pt x="182440" y="164856"/>
                  </a:lnTo>
                  <a:close/>
                  <a:moveTo>
                    <a:pt x="129687" y="94517"/>
                  </a:moveTo>
                  <a:lnTo>
                    <a:pt x="270364" y="94517"/>
                  </a:lnTo>
                  <a:lnTo>
                    <a:pt x="270364" y="129687"/>
                  </a:lnTo>
                  <a:lnTo>
                    <a:pt x="129687" y="129687"/>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09" name="Freeform: Shape 108">
              <a:extLst>
                <a:ext uri="{FF2B5EF4-FFF2-40B4-BE49-F238E27FC236}">
                  <a16:creationId xmlns:a16="http://schemas.microsoft.com/office/drawing/2014/main" id="{659ED3A6-F846-4FEE-83C1-AF1F4CD725FB}"/>
                </a:ext>
              </a:extLst>
            </p:cNvPr>
            <p:cNvSpPr/>
            <p:nvPr/>
          </p:nvSpPr>
          <p:spPr>
            <a:xfrm>
              <a:off x="9504573" y="3852546"/>
              <a:ext cx="211016" cy="351693"/>
            </a:xfrm>
            <a:custGeom>
              <a:avLst/>
              <a:gdLst>
                <a:gd name="connsiteX0" fmla="*/ 120543 w 211015"/>
                <a:gd name="connsiteY0" fmla="*/ 163097 h 351692"/>
                <a:gd name="connsiteX1" fmla="*/ 67789 w 211015"/>
                <a:gd name="connsiteY1" fmla="*/ 125290 h 351692"/>
                <a:gd name="connsiteX2" fmla="*/ 115267 w 211015"/>
                <a:gd name="connsiteY2" fmla="*/ 92759 h 351692"/>
                <a:gd name="connsiteX3" fmla="*/ 159229 w 211015"/>
                <a:gd name="connsiteY3" fmla="*/ 129687 h 351692"/>
                <a:gd name="connsiteX4" fmla="*/ 198091 w 211015"/>
                <a:gd name="connsiteY4" fmla="*/ 129687 h 351692"/>
                <a:gd name="connsiteX5" fmla="*/ 141644 w 211015"/>
                <a:gd name="connsiteY5" fmla="*/ 62689 h 351692"/>
                <a:gd name="connsiteX6" fmla="*/ 141644 w 211015"/>
                <a:gd name="connsiteY6" fmla="*/ 24179 h 351692"/>
                <a:gd name="connsiteX7" fmla="*/ 88890 w 211015"/>
                <a:gd name="connsiteY7" fmla="*/ 24179 h 351692"/>
                <a:gd name="connsiteX8" fmla="*/ 88890 w 211015"/>
                <a:gd name="connsiteY8" fmla="*/ 62162 h 351692"/>
                <a:gd name="connsiteX9" fmla="*/ 27344 w 211015"/>
                <a:gd name="connsiteY9" fmla="*/ 125642 h 351692"/>
                <a:gd name="connsiteX10" fmla="*/ 109992 w 211015"/>
                <a:gd name="connsiteY10" fmla="*/ 198267 h 351692"/>
                <a:gd name="connsiteX11" fmla="*/ 162746 w 211015"/>
                <a:gd name="connsiteY11" fmla="*/ 240646 h 351692"/>
                <a:gd name="connsiteX12" fmla="*/ 115267 w 211015"/>
                <a:gd name="connsiteY12" fmla="*/ 272122 h 351692"/>
                <a:gd name="connsiteX13" fmla="*/ 62865 w 211015"/>
                <a:gd name="connsiteY13" fmla="*/ 235194 h 351692"/>
                <a:gd name="connsiteX14" fmla="*/ 24179 w 211015"/>
                <a:gd name="connsiteY14" fmla="*/ 235194 h 351692"/>
                <a:gd name="connsiteX15" fmla="*/ 88890 w 211015"/>
                <a:gd name="connsiteY15" fmla="*/ 302543 h 351692"/>
                <a:gd name="connsiteX16" fmla="*/ 88890 w 211015"/>
                <a:gd name="connsiteY16" fmla="*/ 340702 h 351692"/>
                <a:gd name="connsiteX17" fmla="*/ 141644 w 211015"/>
                <a:gd name="connsiteY17" fmla="*/ 340702 h 351692"/>
                <a:gd name="connsiteX18" fmla="*/ 141644 w 211015"/>
                <a:gd name="connsiteY18" fmla="*/ 302895 h 351692"/>
                <a:gd name="connsiteX19" fmla="*/ 203190 w 211015"/>
                <a:gd name="connsiteY19" fmla="*/ 240470 h 351692"/>
                <a:gd name="connsiteX20" fmla="*/ 120543 w 211015"/>
                <a:gd name="connsiteY20" fmla="*/ 163097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015" h="351692">
                  <a:moveTo>
                    <a:pt x="120543" y="163097"/>
                  </a:moveTo>
                  <a:cubicBezTo>
                    <a:pt x="80626" y="152722"/>
                    <a:pt x="67789" y="141996"/>
                    <a:pt x="67789" y="125290"/>
                  </a:cubicBezTo>
                  <a:cubicBezTo>
                    <a:pt x="67789" y="106123"/>
                    <a:pt x="85549" y="92759"/>
                    <a:pt x="115267" y="92759"/>
                  </a:cubicBezTo>
                  <a:cubicBezTo>
                    <a:pt x="146568" y="92759"/>
                    <a:pt x="158174" y="107706"/>
                    <a:pt x="159229" y="129687"/>
                  </a:cubicBezTo>
                  <a:lnTo>
                    <a:pt x="198091" y="129687"/>
                  </a:lnTo>
                  <a:cubicBezTo>
                    <a:pt x="196860" y="99441"/>
                    <a:pt x="178396" y="71657"/>
                    <a:pt x="141644" y="62689"/>
                  </a:cubicBezTo>
                  <a:lnTo>
                    <a:pt x="141644" y="24179"/>
                  </a:lnTo>
                  <a:lnTo>
                    <a:pt x="88890" y="24179"/>
                  </a:lnTo>
                  <a:lnTo>
                    <a:pt x="88890" y="62162"/>
                  </a:lnTo>
                  <a:cubicBezTo>
                    <a:pt x="54776" y="69547"/>
                    <a:pt x="27344" y="91704"/>
                    <a:pt x="27344" y="125642"/>
                  </a:cubicBezTo>
                  <a:cubicBezTo>
                    <a:pt x="27344" y="166263"/>
                    <a:pt x="60931" y="186485"/>
                    <a:pt x="109992" y="198267"/>
                  </a:cubicBezTo>
                  <a:cubicBezTo>
                    <a:pt x="153953" y="208817"/>
                    <a:pt x="162746" y="224292"/>
                    <a:pt x="162746" y="240646"/>
                  </a:cubicBezTo>
                  <a:cubicBezTo>
                    <a:pt x="162746" y="252779"/>
                    <a:pt x="154129" y="272122"/>
                    <a:pt x="115267" y="272122"/>
                  </a:cubicBezTo>
                  <a:cubicBezTo>
                    <a:pt x="79043" y="272122"/>
                    <a:pt x="64799" y="255944"/>
                    <a:pt x="62865" y="235194"/>
                  </a:cubicBezTo>
                  <a:lnTo>
                    <a:pt x="24179" y="235194"/>
                  </a:lnTo>
                  <a:cubicBezTo>
                    <a:pt x="26289" y="273705"/>
                    <a:pt x="55128" y="295334"/>
                    <a:pt x="88890" y="302543"/>
                  </a:cubicBezTo>
                  <a:lnTo>
                    <a:pt x="88890" y="340702"/>
                  </a:lnTo>
                  <a:lnTo>
                    <a:pt x="141644" y="340702"/>
                  </a:lnTo>
                  <a:lnTo>
                    <a:pt x="141644" y="302895"/>
                  </a:lnTo>
                  <a:cubicBezTo>
                    <a:pt x="175934" y="296389"/>
                    <a:pt x="203190" y="276518"/>
                    <a:pt x="203190" y="240470"/>
                  </a:cubicBezTo>
                  <a:cubicBezTo>
                    <a:pt x="203190" y="190529"/>
                    <a:pt x="160460" y="173472"/>
                    <a:pt x="120543" y="163097"/>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10" name="Freeform: Shape 111">
              <a:extLst>
                <a:ext uri="{FF2B5EF4-FFF2-40B4-BE49-F238E27FC236}">
                  <a16:creationId xmlns:a16="http://schemas.microsoft.com/office/drawing/2014/main" id="{E204C7DF-A377-4D6D-B23E-B9626D9AB4A9}"/>
                </a:ext>
              </a:extLst>
            </p:cNvPr>
            <p:cNvSpPr/>
            <p:nvPr/>
          </p:nvSpPr>
          <p:spPr>
            <a:xfrm>
              <a:off x="10490688" y="3888717"/>
              <a:ext cx="281354" cy="281354"/>
            </a:xfrm>
            <a:custGeom>
              <a:avLst/>
              <a:gdLst>
                <a:gd name="connsiteX0" fmla="*/ 24179 w 281354"/>
                <a:gd name="connsiteY0" fmla="*/ 98034 h 281354"/>
                <a:gd name="connsiteX1" fmla="*/ 76933 w 281354"/>
                <a:gd name="connsiteY1" fmla="*/ 98034 h 281354"/>
                <a:gd name="connsiteX2" fmla="*/ 76933 w 281354"/>
                <a:gd name="connsiteY2" fmla="*/ 270364 h 281354"/>
                <a:gd name="connsiteX3" fmla="*/ 24179 w 281354"/>
                <a:gd name="connsiteY3" fmla="*/ 270364 h 281354"/>
                <a:gd name="connsiteX4" fmla="*/ 24179 w 281354"/>
                <a:gd name="connsiteY4" fmla="*/ 98034 h 281354"/>
                <a:gd name="connsiteX5" fmla="*/ 122653 w 281354"/>
                <a:gd name="connsiteY5" fmla="*/ 24179 h 281354"/>
                <a:gd name="connsiteX6" fmla="*/ 171890 w 281354"/>
                <a:gd name="connsiteY6" fmla="*/ 24179 h 281354"/>
                <a:gd name="connsiteX7" fmla="*/ 171890 w 281354"/>
                <a:gd name="connsiteY7" fmla="*/ 270364 h 281354"/>
                <a:gd name="connsiteX8" fmla="*/ 122653 w 281354"/>
                <a:gd name="connsiteY8" fmla="*/ 270364 h 281354"/>
                <a:gd name="connsiteX9" fmla="*/ 122653 w 281354"/>
                <a:gd name="connsiteY9" fmla="*/ 24179 h 281354"/>
                <a:gd name="connsiteX10" fmla="*/ 221127 w 281354"/>
                <a:gd name="connsiteY10" fmla="*/ 164856 h 281354"/>
                <a:gd name="connsiteX11" fmla="*/ 270364 w 281354"/>
                <a:gd name="connsiteY11" fmla="*/ 164856 h 281354"/>
                <a:gd name="connsiteX12" fmla="*/ 270364 w 281354"/>
                <a:gd name="connsiteY12" fmla="*/ 270364 h 281354"/>
                <a:gd name="connsiteX13" fmla="*/ 221127 w 281354"/>
                <a:gd name="connsiteY13" fmla="*/ 270364 h 281354"/>
                <a:gd name="connsiteX14" fmla="*/ 221127 w 281354"/>
                <a:gd name="connsiteY14" fmla="*/ 164856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354" h="281354">
                  <a:moveTo>
                    <a:pt x="24179" y="98034"/>
                  </a:moveTo>
                  <a:lnTo>
                    <a:pt x="76933" y="98034"/>
                  </a:lnTo>
                  <a:lnTo>
                    <a:pt x="76933" y="270364"/>
                  </a:lnTo>
                  <a:lnTo>
                    <a:pt x="24179" y="270364"/>
                  </a:lnTo>
                  <a:lnTo>
                    <a:pt x="24179" y="98034"/>
                  </a:lnTo>
                  <a:close/>
                  <a:moveTo>
                    <a:pt x="122653" y="24179"/>
                  </a:moveTo>
                  <a:lnTo>
                    <a:pt x="171890" y="24179"/>
                  </a:lnTo>
                  <a:lnTo>
                    <a:pt x="171890" y="270364"/>
                  </a:lnTo>
                  <a:lnTo>
                    <a:pt x="122653" y="270364"/>
                  </a:lnTo>
                  <a:lnTo>
                    <a:pt x="122653" y="24179"/>
                  </a:lnTo>
                  <a:close/>
                  <a:moveTo>
                    <a:pt x="221127" y="164856"/>
                  </a:moveTo>
                  <a:lnTo>
                    <a:pt x="270364" y="164856"/>
                  </a:lnTo>
                  <a:lnTo>
                    <a:pt x="270364" y="270364"/>
                  </a:lnTo>
                  <a:lnTo>
                    <a:pt x="221127" y="270364"/>
                  </a:lnTo>
                  <a:lnTo>
                    <a:pt x="221127" y="164856"/>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11" name="Freeform: Shape 131">
              <a:extLst>
                <a:ext uri="{FF2B5EF4-FFF2-40B4-BE49-F238E27FC236}">
                  <a16:creationId xmlns:a16="http://schemas.microsoft.com/office/drawing/2014/main" id="{B9BCBE62-7B52-4EAE-ABDF-2480BA23C1C1}"/>
                </a:ext>
              </a:extLst>
            </p:cNvPr>
            <p:cNvSpPr/>
            <p:nvPr/>
          </p:nvSpPr>
          <p:spPr>
            <a:xfrm>
              <a:off x="1371600" y="4958808"/>
              <a:ext cx="351693" cy="351693"/>
            </a:xfrm>
            <a:custGeom>
              <a:avLst/>
              <a:gdLst>
                <a:gd name="connsiteX0" fmla="*/ 24179 w 351692"/>
                <a:gd name="connsiteY0" fmla="*/ 270364 h 351692"/>
                <a:gd name="connsiteX1" fmla="*/ 24179 w 351692"/>
                <a:gd name="connsiteY1" fmla="*/ 305533 h 351692"/>
                <a:gd name="connsiteX2" fmla="*/ 129687 w 351692"/>
                <a:gd name="connsiteY2" fmla="*/ 305533 h 351692"/>
                <a:gd name="connsiteX3" fmla="*/ 129687 w 351692"/>
                <a:gd name="connsiteY3" fmla="*/ 270364 h 351692"/>
                <a:gd name="connsiteX4" fmla="*/ 24179 w 351692"/>
                <a:gd name="connsiteY4" fmla="*/ 270364 h 351692"/>
                <a:gd name="connsiteX5" fmla="*/ 24179 w 351692"/>
                <a:gd name="connsiteY5" fmla="*/ 59348 h 351692"/>
                <a:gd name="connsiteX6" fmla="*/ 24179 w 351692"/>
                <a:gd name="connsiteY6" fmla="*/ 94517 h 351692"/>
                <a:gd name="connsiteX7" fmla="*/ 200025 w 351692"/>
                <a:gd name="connsiteY7" fmla="*/ 94517 h 351692"/>
                <a:gd name="connsiteX8" fmla="*/ 200025 w 351692"/>
                <a:gd name="connsiteY8" fmla="*/ 59348 h 351692"/>
                <a:gd name="connsiteX9" fmla="*/ 24179 w 351692"/>
                <a:gd name="connsiteY9" fmla="*/ 59348 h 351692"/>
                <a:gd name="connsiteX10" fmla="*/ 200025 w 351692"/>
                <a:gd name="connsiteY10" fmla="*/ 340702 h 351692"/>
                <a:gd name="connsiteX11" fmla="*/ 200025 w 351692"/>
                <a:gd name="connsiteY11" fmla="*/ 305533 h 351692"/>
                <a:gd name="connsiteX12" fmla="*/ 340702 w 351692"/>
                <a:gd name="connsiteY12" fmla="*/ 305533 h 351692"/>
                <a:gd name="connsiteX13" fmla="*/ 340702 w 351692"/>
                <a:gd name="connsiteY13" fmla="*/ 270364 h 351692"/>
                <a:gd name="connsiteX14" fmla="*/ 200025 w 351692"/>
                <a:gd name="connsiteY14" fmla="*/ 270364 h 351692"/>
                <a:gd name="connsiteX15" fmla="*/ 200025 w 351692"/>
                <a:gd name="connsiteY15" fmla="*/ 235194 h 351692"/>
                <a:gd name="connsiteX16" fmla="*/ 164856 w 351692"/>
                <a:gd name="connsiteY16" fmla="*/ 235194 h 351692"/>
                <a:gd name="connsiteX17" fmla="*/ 164856 w 351692"/>
                <a:gd name="connsiteY17" fmla="*/ 340702 h 351692"/>
                <a:gd name="connsiteX18" fmla="*/ 200025 w 351692"/>
                <a:gd name="connsiteY18" fmla="*/ 340702 h 351692"/>
                <a:gd name="connsiteX19" fmla="*/ 94517 w 351692"/>
                <a:gd name="connsiteY19" fmla="*/ 129687 h 351692"/>
                <a:gd name="connsiteX20" fmla="*/ 94517 w 351692"/>
                <a:gd name="connsiteY20" fmla="*/ 164856 h 351692"/>
                <a:gd name="connsiteX21" fmla="*/ 24179 w 351692"/>
                <a:gd name="connsiteY21" fmla="*/ 164856 h 351692"/>
                <a:gd name="connsiteX22" fmla="*/ 24179 w 351692"/>
                <a:gd name="connsiteY22" fmla="*/ 200025 h 351692"/>
                <a:gd name="connsiteX23" fmla="*/ 94517 w 351692"/>
                <a:gd name="connsiteY23" fmla="*/ 200025 h 351692"/>
                <a:gd name="connsiteX24" fmla="*/ 94517 w 351692"/>
                <a:gd name="connsiteY24" fmla="*/ 235194 h 351692"/>
                <a:gd name="connsiteX25" fmla="*/ 129687 w 351692"/>
                <a:gd name="connsiteY25" fmla="*/ 235194 h 351692"/>
                <a:gd name="connsiteX26" fmla="*/ 129687 w 351692"/>
                <a:gd name="connsiteY26" fmla="*/ 129687 h 351692"/>
                <a:gd name="connsiteX27" fmla="*/ 94517 w 351692"/>
                <a:gd name="connsiteY27" fmla="*/ 129687 h 351692"/>
                <a:gd name="connsiteX28" fmla="*/ 340702 w 351692"/>
                <a:gd name="connsiteY28" fmla="*/ 200025 h 351692"/>
                <a:gd name="connsiteX29" fmla="*/ 340702 w 351692"/>
                <a:gd name="connsiteY29" fmla="*/ 164856 h 351692"/>
                <a:gd name="connsiteX30" fmla="*/ 164856 w 351692"/>
                <a:gd name="connsiteY30" fmla="*/ 164856 h 351692"/>
                <a:gd name="connsiteX31" fmla="*/ 164856 w 351692"/>
                <a:gd name="connsiteY31" fmla="*/ 200025 h 351692"/>
                <a:gd name="connsiteX32" fmla="*/ 340702 w 351692"/>
                <a:gd name="connsiteY32" fmla="*/ 200025 h 351692"/>
                <a:gd name="connsiteX33" fmla="*/ 235194 w 351692"/>
                <a:gd name="connsiteY33" fmla="*/ 129687 h 351692"/>
                <a:gd name="connsiteX34" fmla="*/ 270364 w 351692"/>
                <a:gd name="connsiteY34" fmla="*/ 129687 h 351692"/>
                <a:gd name="connsiteX35" fmla="*/ 270364 w 351692"/>
                <a:gd name="connsiteY35" fmla="*/ 94517 h 351692"/>
                <a:gd name="connsiteX36" fmla="*/ 340702 w 351692"/>
                <a:gd name="connsiteY36" fmla="*/ 94517 h 351692"/>
                <a:gd name="connsiteX37" fmla="*/ 340702 w 351692"/>
                <a:gd name="connsiteY37" fmla="*/ 59348 h 351692"/>
                <a:gd name="connsiteX38" fmla="*/ 270364 w 351692"/>
                <a:gd name="connsiteY38" fmla="*/ 59348 h 351692"/>
                <a:gd name="connsiteX39" fmla="*/ 270364 w 351692"/>
                <a:gd name="connsiteY39" fmla="*/ 24179 h 351692"/>
                <a:gd name="connsiteX40" fmla="*/ 235194 w 351692"/>
                <a:gd name="connsiteY40" fmla="*/ 24179 h 351692"/>
                <a:gd name="connsiteX41" fmla="*/ 235194 w 351692"/>
                <a:gd name="connsiteY41" fmla="*/ 129687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1692" h="351692">
                  <a:moveTo>
                    <a:pt x="24179" y="270364"/>
                  </a:moveTo>
                  <a:lnTo>
                    <a:pt x="24179" y="305533"/>
                  </a:lnTo>
                  <a:lnTo>
                    <a:pt x="129687" y="305533"/>
                  </a:lnTo>
                  <a:lnTo>
                    <a:pt x="129687" y="270364"/>
                  </a:lnTo>
                  <a:lnTo>
                    <a:pt x="24179" y="270364"/>
                  </a:lnTo>
                  <a:close/>
                  <a:moveTo>
                    <a:pt x="24179" y="59348"/>
                  </a:moveTo>
                  <a:lnTo>
                    <a:pt x="24179" y="94517"/>
                  </a:lnTo>
                  <a:lnTo>
                    <a:pt x="200025" y="94517"/>
                  </a:lnTo>
                  <a:lnTo>
                    <a:pt x="200025" y="59348"/>
                  </a:lnTo>
                  <a:lnTo>
                    <a:pt x="24179" y="59348"/>
                  </a:lnTo>
                  <a:close/>
                  <a:moveTo>
                    <a:pt x="200025" y="340702"/>
                  </a:moveTo>
                  <a:lnTo>
                    <a:pt x="200025" y="305533"/>
                  </a:lnTo>
                  <a:lnTo>
                    <a:pt x="340702" y="305533"/>
                  </a:lnTo>
                  <a:lnTo>
                    <a:pt x="340702" y="270364"/>
                  </a:lnTo>
                  <a:lnTo>
                    <a:pt x="200025" y="270364"/>
                  </a:lnTo>
                  <a:lnTo>
                    <a:pt x="200025" y="235194"/>
                  </a:lnTo>
                  <a:lnTo>
                    <a:pt x="164856" y="235194"/>
                  </a:lnTo>
                  <a:lnTo>
                    <a:pt x="164856" y="340702"/>
                  </a:lnTo>
                  <a:lnTo>
                    <a:pt x="200025" y="340702"/>
                  </a:lnTo>
                  <a:close/>
                  <a:moveTo>
                    <a:pt x="94517" y="129687"/>
                  </a:moveTo>
                  <a:lnTo>
                    <a:pt x="94517" y="164856"/>
                  </a:lnTo>
                  <a:lnTo>
                    <a:pt x="24179" y="164856"/>
                  </a:lnTo>
                  <a:lnTo>
                    <a:pt x="24179" y="200025"/>
                  </a:lnTo>
                  <a:lnTo>
                    <a:pt x="94517" y="200025"/>
                  </a:lnTo>
                  <a:lnTo>
                    <a:pt x="94517" y="235194"/>
                  </a:lnTo>
                  <a:lnTo>
                    <a:pt x="129687" y="235194"/>
                  </a:lnTo>
                  <a:lnTo>
                    <a:pt x="129687" y="129687"/>
                  </a:lnTo>
                  <a:lnTo>
                    <a:pt x="94517" y="129687"/>
                  </a:lnTo>
                  <a:close/>
                  <a:moveTo>
                    <a:pt x="340702" y="200025"/>
                  </a:moveTo>
                  <a:lnTo>
                    <a:pt x="340702" y="164856"/>
                  </a:lnTo>
                  <a:lnTo>
                    <a:pt x="164856" y="164856"/>
                  </a:lnTo>
                  <a:lnTo>
                    <a:pt x="164856" y="200025"/>
                  </a:lnTo>
                  <a:lnTo>
                    <a:pt x="340702" y="200025"/>
                  </a:lnTo>
                  <a:close/>
                  <a:moveTo>
                    <a:pt x="235194" y="129687"/>
                  </a:moveTo>
                  <a:lnTo>
                    <a:pt x="270364" y="129687"/>
                  </a:lnTo>
                  <a:lnTo>
                    <a:pt x="270364" y="94517"/>
                  </a:lnTo>
                  <a:lnTo>
                    <a:pt x="340702" y="94517"/>
                  </a:lnTo>
                  <a:lnTo>
                    <a:pt x="340702" y="59348"/>
                  </a:lnTo>
                  <a:lnTo>
                    <a:pt x="270364" y="59348"/>
                  </a:lnTo>
                  <a:lnTo>
                    <a:pt x="270364" y="24179"/>
                  </a:lnTo>
                  <a:lnTo>
                    <a:pt x="235194" y="24179"/>
                  </a:lnTo>
                  <a:lnTo>
                    <a:pt x="235194" y="129687"/>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12" name="Freeform: Shape 136">
              <a:extLst>
                <a:ext uri="{FF2B5EF4-FFF2-40B4-BE49-F238E27FC236}">
                  <a16:creationId xmlns:a16="http://schemas.microsoft.com/office/drawing/2014/main" id="{08EAB3BE-5A10-4CE0-83E5-3FADD0AEDE20}"/>
                </a:ext>
              </a:extLst>
            </p:cNvPr>
            <p:cNvSpPr/>
            <p:nvPr/>
          </p:nvSpPr>
          <p:spPr>
            <a:xfrm>
              <a:off x="2380924" y="4993977"/>
              <a:ext cx="351693" cy="316523"/>
            </a:xfrm>
            <a:custGeom>
              <a:avLst/>
              <a:gdLst>
                <a:gd name="connsiteX0" fmla="*/ 304126 w 351692"/>
                <a:gd name="connsiteY0" fmla="*/ 41939 h 316523"/>
                <a:gd name="connsiteX1" fmla="*/ 279156 w 351692"/>
                <a:gd name="connsiteY1" fmla="*/ 24179 h 316523"/>
                <a:gd name="connsiteX2" fmla="*/ 85725 w 351692"/>
                <a:gd name="connsiteY2" fmla="*/ 24179 h 316523"/>
                <a:gd name="connsiteX3" fmla="*/ 60755 w 351692"/>
                <a:gd name="connsiteY3" fmla="*/ 41939 h 316523"/>
                <a:gd name="connsiteX4" fmla="*/ 24179 w 351692"/>
                <a:gd name="connsiteY4" fmla="*/ 147271 h 316523"/>
                <a:gd name="connsiteX5" fmla="*/ 24179 w 351692"/>
                <a:gd name="connsiteY5" fmla="*/ 287948 h 316523"/>
                <a:gd name="connsiteX6" fmla="*/ 41763 w 351692"/>
                <a:gd name="connsiteY6" fmla="*/ 305533 h 316523"/>
                <a:gd name="connsiteX7" fmla="*/ 59348 w 351692"/>
                <a:gd name="connsiteY7" fmla="*/ 305533 h 316523"/>
                <a:gd name="connsiteX8" fmla="*/ 76933 w 351692"/>
                <a:gd name="connsiteY8" fmla="*/ 287948 h 316523"/>
                <a:gd name="connsiteX9" fmla="*/ 76933 w 351692"/>
                <a:gd name="connsiteY9" fmla="*/ 270364 h 316523"/>
                <a:gd name="connsiteX10" fmla="*/ 287948 w 351692"/>
                <a:gd name="connsiteY10" fmla="*/ 270364 h 316523"/>
                <a:gd name="connsiteX11" fmla="*/ 287948 w 351692"/>
                <a:gd name="connsiteY11" fmla="*/ 287948 h 316523"/>
                <a:gd name="connsiteX12" fmla="*/ 305533 w 351692"/>
                <a:gd name="connsiteY12" fmla="*/ 305533 h 316523"/>
                <a:gd name="connsiteX13" fmla="*/ 323118 w 351692"/>
                <a:gd name="connsiteY13" fmla="*/ 305533 h 316523"/>
                <a:gd name="connsiteX14" fmla="*/ 340702 w 351692"/>
                <a:gd name="connsiteY14" fmla="*/ 287948 h 316523"/>
                <a:gd name="connsiteX15" fmla="*/ 340702 w 351692"/>
                <a:gd name="connsiteY15" fmla="*/ 147271 h 316523"/>
                <a:gd name="connsiteX16" fmla="*/ 304126 w 351692"/>
                <a:gd name="connsiteY16" fmla="*/ 41939 h 316523"/>
                <a:gd name="connsiteX17" fmla="*/ 91880 w 351692"/>
                <a:gd name="connsiteY17" fmla="*/ 59348 h 316523"/>
                <a:gd name="connsiteX18" fmla="*/ 272825 w 351692"/>
                <a:gd name="connsiteY18" fmla="*/ 59348 h 316523"/>
                <a:gd name="connsiteX19" fmla="*/ 291817 w 351692"/>
                <a:gd name="connsiteY19" fmla="*/ 114036 h 316523"/>
                <a:gd name="connsiteX20" fmla="*/ 72888 w 351692"/>
                <a:gd name="connsiteY20" fmla="*/ 114036 h 316523"/>
                <a:gd name="connsiteX21" fmla="*/ 91880 w 351692"/>
                <a:gd name="connsiteY21" fmla="*/ 59348 h 316523"/>
                <a:gd name="connsiteX22" fmla="*/ 305533 w 351692"/>
                <a:gd name="connsiteY22" fmla="*/ 235194 h 316523"/>
                <a:gd name="connsiteX23" fmla="*/ 59348 w 351692"/>
                <a:gd name="connsiteY23" fmla="*/ 235194 h 316523"/>
                <a:gd name="connsiteX24" fmla="*/ 59348 w 351692"/>
                <a:gd name="connsiteY24" fmla="*/ 147271 h 316523"/>
                <a:gd name="connsiteX25" fmla="*/ 305533 w 351692"/>
                <a:gd name="connsiteY25" fmla="*/ 147271 h 316523"/>
                <a:gd name="connsiteX26" fmla="*/ 305533 w 351692"/>
                <a:gd name="connsiteY26" fmla="*/ 235194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1692" h="316523">
                  <a:moveTo>
                    <a:pt x="304126" y="41939"/>
                  </a:moveTo>
                  <a:cubicBezTo>
                    <a:pt x="300609" y="31564"/>
                    <a:pt x="290762" y="24179"/>
                    <a:pt x="279156" y="24179"/>
                  </a:cubicBezTo>
                  <a:lnTo>
                    <a:pt x="85725" y="24179"/>
                  </a:lnTo>
                  <a:cubicBezTo>
                    <a:pt x="74119" y="24179"/>
                    <a:pt x="64448" y="31564"/>
                    <a:pt x="60755" y="41939"/>
                  </a:cubicBezTo>
                  <a:lnTo>
                    <a:pt x="24179" y="147271"/>
                  </a:lnTo>
                  <a:lnTo>
                    <a:pt x="24179" y="287948"/>
                  </a:lnTo>
                  <a:cubicBezTo>
                    <a:pt x="24179" y="297620"/>
                    <a:pt x="32092" y="305533"/>
                    <a:pt x="41763" y="305533"/>
                  </a:cubicBezTo>
                  <a:lnTo>
                    <a:pt x="59348" y="305533"/>
                  </a:lnTo>
                  <a:cubicBezTo>
                    <a:pt x="69020" y="305533"/>
                    <a:pt x="76933" y="297620"/>
                    <a:pt x="76933" y="287948"/>
                  </a:cubicBezTo>
                  <a:lnTo>
                    <a:pt x="76933" y="270364"/>
                  </a:lnTo>
                  <a:lnTo>
                    <a:pt x="287948" y="270364"/>
                  </a:lnTo>
                  <a:lnTo>
                    <a:pt x="287948" y="287948"/>
                  </a:lnTo>
                  <a:cubicBezTo>
                    <a:pt x="287948" y="297620"/>
                    <a:pt x="295861" y="305533"/>
                    <a:pt x="305533" y="305533"/>
                  </a:cubicBezTo>
                  <a:lnTo>
                    <a:pt x="323118" y="305533"/>
                  </a:lnTo>
                  <a:cubicBezTo>
                    <a:pt x="332789" y="305533"/>
                    <a:pt x="340702" y="297620"/>
                    <a:pt x="340702" y="287948"/>
                  </a:cubicBezTo>
                  <a:lnTo>
                    <a:pt x="340702" y="147271"/>
                  </a:lnTo>
                  <a:lnTo>
                    <a:pt x="304126" y="41939"/>
                  </a:lnTo>
                  <a:close/>
                  <a:moveTo>
                    <a:pt x="91880" y="59348"/>
                  </a:moveTo>
                  <a:lnTo>
                    <a:pt x="272825" y="59348"/>
                  </a:lnTo>
                  <a:lnTo>
                    <a:pt x="291817" y="114036"/>
                  </a:lnTo>
                  <a:lnTo>
                    <a:pt x="72888" y="114036"/>
                  </a:lnTo>
                  <a:lnTo>
                    <a:pt x="91880" y="59348"/>
                  </a:lnTo>
                  <a:close/>
                  <a:moveTo>
                    <a:pt x="305533" y="235194"/>
                  </a:moveTo>
                  <a:lnTo>
                    <a:pt x="59348" y="235194"/>
                  </a:lnTo>
                  <a:lnTo>
                    <a:pt x="59348" y="147271"/>
                  </a:lnTo>
                  <a:lnTo>
                    <a:pt x="305533" y="147271"/>
                  </a:lnTo>
                  <a:lnTo>
                    <a:pt x="305533" y="235194"/>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13" name="Freeform: Shape 137">
              <a:extLst>
                <a:ext uri="{FF2B5EF4-FFF2-40B4-BE49-F238E27FC236}">
                  <a16:creationId xmlns:a16="http://schemas.microsoft.com/office/drawing/2014/main" id="{21BEB978-339D-4BA6-99A1-5FFE372D9694}"/>
                </a:ext>
              </a:extLst>
            </p:cNvPr>
            <p:cNvSpPr/>
            <p:nvPr/>
          </p:nvSpPr>
          <p:spPr>
            <a:xfrm>
              <a:off x="2433678" y="5134654"/>
              <a:ext cx="87923" cy="87923"/>
            </a:xfrm>
            <a:custGeom>
              <a:avLst/>
              <a:gdLst>
                <a:gd name="connsiteX0" fmla="*/ 76933 w 87923"/>
                <a:gd name="connsiteY0" fmla="*/ 50556 h 87923"/>
                <a:gd name="connsiteX1" fmla="*/ 50556 w 87923"/>
                <a:gd name="connsiteY1" fmla="*/ 76933 h 87923"/>
                <a:gd name="connsiteX2" fmla="*/ 24179 w 87923"/>
                <a:gd name="connsiteY2" fmla="*/ 50556 h 87923"/>
                <a:gd name="connsiteX3" fmla="*/ 50556 w 87923"/>
                <a:gd name="connsiteY3" fmla="*/ 24179 h 87923"/>
                <a:gd name="connsiteX4" fmla="*/ 76933 w 87923"/>
                <a:gd name="connsiteY4" fmla="*/ 50556 h 87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23" h="87923">
                  <a:moveTo>
                    <a:pt x="76933" y="50556"/>
                  </a:moveTo>
                  <a:cubicBezTo>
                    <a:pt x="76933" y="65123"/>
                    <a:pt x="65123" y="76933"/>
                    <a:pt x="50556" y="76933"/>
                  </a:cubicBezTo>
                  <a:cubicBezTo>
                    <a:pt x="35988" y="76933"/>
                    <a:pt x="24179" y="65123"/>
                    <a:pt x="24179" y="50556"/>
                  </a:cubicBezTo>
                  <a:cubicBezTo>
                    <a:pt x="24179" y="35988"/>
                    <a:pt x="35988" y="24179"/>
                    <a:pt x="50556" y="24179"/>
                  </a:cubicBezTo>
                  <a:cubicBezTo>
                    <a:pt x="65123" y="24179"/>
                    <a:pt x="76933" y="35988"/>
                    <a:pt x="76933" y="50556"/>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14" name="Freeform: Shape 138">
              <a:extLst>
                <a:ext uri="{FF2B5EF4-FFF2-40B4-BE49-F238E27FC236}">
                  <a16:creationId xmlns:a16="http://schemas.microsoft.com/office/drawing/2014/main" id="{7208765B-040F-4DCA-9F44-F6576B972D6A}"/>
                </a:ext>
              </a:extLst>
            </p:cNvPr>
            <p:cNvSpPr/>
            <p:nvPr/>
          </p:nvSpPr>
          <p:spPr>
            <a:xfrm>
              <a:off x="2591940" y="5134654"/>
              <a:ext cx="87923" cy="87923"/>
            </a:xfrm>
            <a:custGeom>
              <a:avLst/>
              <a:gdLst>
                <a:gd name="connsiteX0" fmla="*/ 76933 w 87923"/>
                <a:gd name="connsiteY0" fmla="*/ 50556 h 87923"/>
                <a:gd name="connsiteX1" fmla="*/ 50556 w 87923"/>
                <a:gd name="connsiteY1" fmla="*/ 76933 h 87923"/>
                <a:gd name="connsiteX2" fmla="*/ 24179 w 87923"/>
                <a:gd name="connsiteY2" fmla="*/ 50556 h 87923"/>
                <a:gd name="connsiteX3" fmla="*/ 50556 w 87923"/>
                <a:gd name="connsiteY3" fmla="*/ 24179 h 87923"/>
                <a:gd name="connsiteX4" fmla="*/ 76933 w 87923"/>
                <a:gd name="connsiteY4" fmla="*/ 50556 h 87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23" h="87923">
                  <a:moveTo>
                    <a:pt x="76933" y="50556"/>
                  </a:moveTo>
                  <a:cubicBezTo>
                    <a:pt x="76933" y="65123"/>
                    <a:pt x="65123" y="76933"/>
                    <a:pt x="50556" y="76933"/>
                  </a:cubicBezTo>
                  <a:cubicBezTo>
                    <a:pt x="35988" y="76933"/>
                    <a:pt x="24179" y="65123"/>
                    <a:pt x="24179" y="50556"/>
                  </a:cubicBezTo>
                  <a:cubicBezTo>
                    <a:pt x="24179" y="35988"/>
                    <a:pt x="35988" y="24179"/>
                    <a:pt x="50556" y="24179"/>
                  </a:cubicBezTo>
                  <a:cubicBezTo>
                    <a:pt x="65123" y="24179"/>
                    <a:pt x="76933" y="35988"/>
                    <a:pt x="76933" y="50556"/>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15" name="Freeform: Shape 141">
              <a:extLst>
                <a:ext uri="{FF2B5EF4-FFF2-40B4-BE49-F238E27FC236}">
                  <a16:creationId xmlns:a16="http://schemas.microsoft.com/office/drawing/2014/main" id="{2FC0589C-4368-4B88-9BCF-6E419332FEDA}"/>
                </a:ext>
              </a:extLst>
            </p:cNvPr>
            <p:cNvSpPr/>
            <p:nvPr/>
          </p:nvSpPr>
          <p:spPr>
            <a:xfrm>
              <a:off x="3372663" y="4941223"/>
              <a:ext cx="369277" cy="386862"/>
            </a:xfrm>
            <a:custGeom>
              <a:avLst/>
              <a:gdLst>
                <a:gd name="connsiteX0" fmla="*/ 358287 w 369277"/>
                <a:gd name="connsiteY0" fmla="*/ 270364 h 386861"/>
                <a:gd name="connsiteX1" fmla="*/ 358287 w 369277"/>
                <a:gd name="connsiteY1" fmla="*/ 235194 h 386861"/>
                <a:gd name="connsiteX2" fmla="*/ 217610 w 369277"/>
                <a:gd name="connsiteY2" fmla="*/ 147271 h 386861"/>
                <a:gd name="connsiteX3" fmla="*/ 217610 w 369277"/>
                <a:gd name="connsiteY3" fmla="*/ 50556 h 386861"/>
                <a:gd name="connsiteX4" fmla="*/ 191233 w 369277"/>
                <a:gd name="connsiteY4" fmla="*/ 24179 h 386861"/>
                <a:gd name="connsiteX5" fmla="*/ 164856 w 369277"/>
                <a:gd name="connsiteY5" fmla="*/ 50556 h 386861"/>
                <a:gd name="connsiteX6" fmla="*/ 164856 w 369277"/>
                <a:gd name="connsiteY6" fmla="*/ 147271 h 386861"/>
                <a:gd name="connsiteX7" fmla="*/ 24179 w 369277"/>
                <a:gd name="connsiteY7" fmla="*/ 235194 h 386861"/>
                <a:gd name="connsiteX8" fmla="*/ 24179 w 369277"/>
                <a:gd name="connsiteY8" fmla="*/ 270364 h 386861"/>
                <a:gd name="connsiteX9" fmla="*/ 164856 w 369277"/>
                <a:gd name="connsiteY9" fmla="*/ 226402 h 386861"/>
                <a:gd name="connsiteX10" fmla="*/ 164856 w 369277"/>
                <a:gd name="connsiteY10" fmla="*/ 323118 h 386861"/>
                <a:gd name="connsiteX11" fmla="*/ 129687 w 369277"/>
                <a:gd name="connsiteY11" fmla="*/ 349494 h 386861"/>
                <a:gd name="connsiteX12" fmla="*/ 129687 w 369277"/>
                <a:gd name="connsiteY12" fmla="*/ 375871 h 386861"/>
                <a:gd name="connsiteX13" fmla="*/ 191233 w 369277"/>
                <a:gd name="connsiteY13" fmla="*/ 358287 h 386861"/>
                <a:gd name="connsiteX14" fmla="*/ 252779 w 369277"/>
                <a:gd name="connsiteY14" fmla="*/ 375871 h 386861"/>
                <a:gd name="connsiteX15" fmla="*/ 252779 w 369277"/>
                <a:gd name="connsiteY15" fmla="*/ 349494 h 386861"/>
                <a:gd name="connsiteX16" fmla="*/ 217610 w 369277"/>
                <a:gd name="connsiteY16" fmla="*/ 323118 h 386861"/>
                <a:gd name="connsiteX17" fmla="*/ 217610 w 369277"/>
                <a:gd name="connsiteY17" fmla="*/ 226402 h 386861"/>
                <a:gd name="connsiteX18" fmla="*/ 358287 w 369277"/>
                <a:gd name="connsiteY18" fmla="*/ 270364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277" h="386861">
                  <a:moveTo>
                    <a:pt x="358287" y="270364"/>
                  </a:moveTo>
                  <a:lnTo>
                    <a:pt x="358287" y="235194"/>
                  </a:lnTo>
                  <a:lnTo>
                    <a:pt x="217610" y="147271"/>
                  </a:lnTo>
                  <a:lnTo>
                    <a:pt x="217610" y="50556"/>
                  </a:lnTo>
                  <a:cubicBezTo>
                    <a:pt x="217610" y="35961"/>
                    <a:pt x="205828" y="24179"/>
                    <a:pt x="191233" y="24179"/>
                  </a:cubicBezTo>
                  <a:cubicBezTo>
                    <a:pt x="176638" y="24179"/>
                    <a:pt x="164856" y="35961"/>
                    <a:pt x="164856" y="50556"/>
                  </a:cubicBezTo>
                  <a:lnTo>
                    <a:pt x="164856" y="147271"/>
                  </a:lnTo>
                  <a:lnTo>
                    <a:pt x="24179" y="235194"/>
                  </a:lnTo>
                  <a:lnTo>
                    <a:pt x="24179" y="270364"/>
                  </a:lnTo>
                  <a:lnTo>
                    <a:pt x="164856" y="226402"/>
                  </a:lnTo>
                  <a:lnTo>
                    <a:pt x="164856" y="323118"/>
                  </a:lnTo>
                  <a:lnTo>
                    <a:pt x="129687" y="349494"/>
                  </a:lnTo>
                  <a:lnTo>
                    <a:pt x="129687" y="375871"/>
                  </a:lnTo>
                  <a:lnTo>
                    <a:pt x="191233" y="358287"/>
                  </a:lnTo>
                  <a:lnTo>
                    <a:pt x="252779" y="375871"/>
                  </a:lnTo>
                  <a:lnTo>
                    <a:pt x="252779" y="349494"/>
                  </a:lnTo>
                  <a:lnTo>
                    <a:pt x="217610" y="323118"/>
                  </a:lnTo>
                  <a:lnTo>
                    <a:pt x="217610" y="226402"/>
                  </a:lnTo>
                  <a:lnTo>
                    <a:pt x="358287" y="270364"/>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16" name="Freeform: Shape 144">
              <a:extLst>
                <a:ext uri="{FF2B5EF4-FFF2-40B4-BE49-F238E27FC236}">
                  <a16:creationId xmlns:a16="http://schemas.microsoft.com/office/drawing/2014/main" id="{C876FE7C-59CB-42EA-BACA-1A9D91E11D22}"/>
                </a:ext>
              </a:extLst>
            </p:cNvPr>
            <p:cNvSpPr/>
            <p:nvPr/>
          </p:nvSpPr>
          <p:spPr>
            <a:xfrm>
              <a:off x="4395000" y="4961153"/>
              <a:ext cx="369277" cy="351693"/>
            </a:xfrm>
            <a:custGeom>
              <a:avLst/>
              <a:gdLst>
                <a:gd name="connsiteX0" fmla="*/ 118432 w 369277"/>
                <a:gd name="connsiteY0" fmla="*/ 203659 h 351692"/>
                <a:gd name="connsiteX1" fmla="*/ 168197 w 369277"/>
                <a:gd name="connsiteY1" fmla="*/ 153895 h 351692"/>
                <a:gd name="connsiteX2" fmla="*/ 44753 w 369277"/>
                <a:gd name="connsiteY2" fmla="*/ 30626 h 351692"/>
                <a:gd name="connsiteX3" fmla="*/ 44753 w 369277"/>
                <a:gd name="connsiteY3" fmla="*/ 130155 h 351692"/>
                <a:gd name="connsiteX4" fmla="*/ 118432 w 369277"/>
                <a:gd name="connsiteY4" fmla="*/ 203659 h 351692"/>
                <a:gd name="connsiteX5" fmla="*/ 237656 w 369277"/>
                <a:gd name="connsiteY5" fmla="*/ 171831 h 351692"/>
                <a:gd name="connsiteX6" fmla="*/ 330327 w 369277"/>
                <a:gd name="connsiteY6" fmla="*/ 147564 h 351692"/>
                <a:gd name="connsiteX7" fmla="*/ 344571 w 369277"/>
                <a:gd name="connsiteY7" fmla="*/ 39946 h 351692"/>
                <a:gd name="connsiteX8" fmla="*/ 236953 w 369277"/>
                <a:gd name="connsiteY8" fmla="*/ 54190 h 351692"/>
                <a:gd name="connsiteX9" fmla="*/ 212686 w 369277"/>
                <a:gd name="connsiteY9" fmla="*/ 146861 h 351692"/>
                <a:gd name="connsiteX10" fmla="*/ 41060 w 369277"/>
                <a:gd name="connsiteY10" fmla="*/ 318487 h 351692"/>
                <a:gd name="connsiteX11" fmla="*/ 65854 w 369277"/>
                <a:gd name="connsiteY11" fmla="*/ 343281 h 351692"/>
                <a:gd name="connsiteX12" fmla="*/ 187012 w 369277"/>
                <a:gd name="connsiteY12" fmla="*/ 222475 h 351692"/>
                <a:gd name="connsiteX13" fmla="*/ 307995 w 369277"/>
                <a:gd name="connsiteY13" fmla="*/ 343457 h 351692"/>
                <a:gd name="connsiteX14" fmla="*/ 332789 w 369277"/>
                <a:gd name="connsiteY14" fmla="*/ 318663 h 351692"/>
                <a:gd name="connsiteX15" fmla="*/ 211807 w 369277"/>
                <a:gd name="connsiteY15" fmla="*/ 197680 h 351692"/>
                <a:gd name="connsiteX16" fmla="*/ 237656 w 369277"/>
                <a:gd name="connsiteY16" fmla="*/ 171831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9277" h="351692">
                  <a:moveTo>
                    <a:pt x="118432" y="203659"/>
                  </a:moveTo>
                  <a:lnTo>
                    <a:pt x="168197" y="153895"/>
                  </a:lnTo>
                  <a:lnTo>
                    <a:pt x="44753" y="30626"/>
                  </a:lnTo>
                  <a:cubicBezTo>
                    <a:pt x="17321" y="58058"/>
                    <a:pt x="17321" y="102548"/>
                    <a:pt x="44753" y="130155"/>
                  </a:cubicBezTo>
                  <a:lnTo>
                    <a:pt x="118432" y="203659"/>
                  </a:lnTo>
                  <a:close/>
                  <a:moveTo>
                    <a:pt x="237656" y="171831"/>
                  </a:moveTo>
                  <a:cubicBezTo>
                    <a:pt x="264561" y="184316"/>
                    <a:pt x="302368" y="175524"/>
                    <a:pt x="330327" y="147564"/>
                  </a:cubicBezTo>
                  <a:cubicBezTo>
                    <a:pt x="363914" y="113978"/>
                    <a:pt x="370420" y="65796"/>
                    <a:pt x="344571" y="39946"/>
                  </a:cubicBezTo>
                  <a:cubicBezTo>
                    <a:pt x="318897" y="14273"/>
                    <a:pt x="270715" y="20603"/>
                    <a:pt x="236953" y="54190"/>
                  </a:cubicBezTo>
                  <a:cubicBezTo>
                    <a:pt x="208993" y="82149"/>
                    <a:pt x="200201" y="119956"/>
                    <a:pt x="212686" y="146861"/>
                  </a:cubicBezTo>
                  <a:lnTo>
                    <a:pt x="41060" y="318487"/>
                  </a:lnTo>
                  <a:lnTo>
                    <a:pt x="65854" y="343281"/>
                  </a:lnTo>
                  <a:lnTo>
                    <a:pt x="187012" y="222475"/>
                  </a:lnTo>
                  <a:lnTo>
                    <a:pt x="307995" y="343457"/>
                  </a:lnTo>
                  <a:lnTo>
                    <a:pt x="332789" y="318663"/>
                  </a:lnTo>
                  <a:lnTo>
                    <a:pt x="211807" y="197680"/>
                  </a:lnTo>
                  <a:lnTo>
                    <a:pt x="237656" y="171831"/>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17" name="Freeform: Shape 147">
              <a:extLst>
                <a:ext uri="{FF2B5EF4-FFF2-40B4-BE49-F238E27FC236}">
                  <a16:creationId xmlns:a16="http://schemas.microsoft.com/office/drawing/2014/main" id="{88F7D482-BA0E-4AEF-BE5B-9CCE076F19A6}"/>
                </a:ext>
              </a:extLst>
            </p:cNvPr>
            <p:cNvSpPr/>
            <p:nvPr/>
          </p:nvSpPr>
          <p:spPr>
            <a:xfrm>
              <a:off x="5408896" y="4958808"/>
              <a:ext cx="351693" cy="351693"/>
            </a:xfrm>
            <a:custGeom>
              <a:avLst/>
              <a:gdLst>
                <a:gd name="connsiteX0" fmla="*/ 331910 w 351692"/>
                <a:gd name="connsiteY0" fmla="*/ 24179 h 351692"/>
                <a:gd name="connsiteX1" fmla="*/ 329096 w 351692"/>
                <a:gd name="connsiteY1" fmla="*/ 24706 h 351692"/>
                <a:gd name="connsiteX2" fmla="*/ 235194 w 351692"/>
                <a:gd name="connsiteY2" fmla="*/ 61107 h 351692"/>
                <a:gd name="connsiteX3" fmla="*/ 129687 w 351692"/>
                <a:gd name="connsiteY3" fmla="*/ 24179 h 351692"/>
                <a:gd name="connsiteX4" fmla="*/ 30509 w 351692"/>
                <a:gd name="connsiteY4" fmla="*/ 57590 h 351692"/>
                <a:gd name="connsiteX5" fmla="*/ 24179 w 351692"/>
                <a:gd name="connsiteY5" fmla="*/ 66030 h 351692"/>
                <a:gd name="connsiteX6" fmla="*/ 24179 w 351692"/>
                <a:gd name="connsiteY6" fmla="*/ 331910 h 351692"/>
                <a:gd name="connsiteX7" fmla="*/ 32971 w 351692"/>
                <a:gd name="connsiteY7" fmla="*/ 340702 h 351692"/>
                <a:gd name="connsiteX8" fmla="*/ 35785 w 351692"/>
                <a:gd name="connsiteY8" fmla="*/ 340175 h 351692"/>
                <a:gd name="connsiteX9" fmla="*/ 129687 w 351692"/>
                <a:gd name="connsiteY9" fmla="*/ 303774 h 351692"/>
                <a:gd name="connsiteX10" fmla="*/ 235194 w 351692"/>
                <a:gd name="connsiteY10" fmla="*/ 340702 h 351692"/>
                <a:gd name="connsiteX11" fmla="*/ 334372 w 351692"/>
                <a:gd name="connsiteY11" fmla="*/ 307291 h 351692"/>
                <a:gd name="connsiteX12" fmla="*/ 340702 w 351692"/>
                <a:gd name="connsiteY12" fmla="*/ 298851 h 351692"/>
                <a:gd name="connsiteX13" fmla="*/ 340702 w 351692"/>
                <a:gd name="connsiteY13" fmla="*/ 32971 h 351692"/>
                <a:gd name="connsiteX14" fmla="*/ 331910 w 351692"/>
                <a:gd name="connsiteY14" fmla="*/ 24179 h 351692"/>
                <a:gd name="connsiteX15" fmla="*/ 147271 w 351692"/>
                <a:gd name="connsiteY15" fmla="*/ 67613 h 351692"/>
                <a:gd name="connsiteX16" fmla="*/ 217610 w 351692"/>
                <a:gd name="connsiteY16" fmla="*/ 92231 h 351692"/>
                <a:gd name="connsiteX17" fmla="*/ 217610 w 351692"/>
                <a:gd name="connsiteY17" fmla="*/ 297268 h 351692"/>
                <a:gd name="connsiteX18" fmla="*/ 147271 w 351692"/>
                <a:gd name="connsiteY18" fmla="*/ 272650 h 351692"/>
                <a:gd name="connsiteX19" fmla="*/ 147271 w 351692"/>
                <a:gd name="connsiteY19" fmla="*/ 67613 h 351692"/>
                <a:gd name="connsiteX20" fmla="*/ 59348 w 351692"/>
                <a:gd name="connsiteY20" fmla="*/ 85022 h 351692"/>
                <a:gd name="connsiteX21" fmla="*/ 112102 w 351692"/>
                <a:gd name="connsiteY21" fmla="*/ 67261 h 351692"/>
                <a:gd name="connsiteX22" fmla="*/ 112102 w 351692"/>
                <a:gd name="connsiteY22" fmla="*/ 273001 h 351692"/>
                <a:gd name="connsiteX23" fmla="*/ 59348 w 351692"/>
                <a:gd name="connsiteY23" fmla="*/ 293399 h 351692"/>
                <a:gd name="connsiteX24" fmla="*/ 59348 w 351692"/>
                <a:gd name="connsiteY24" fmla="*/ 85022 h 351692"/>
                <a:gd name="connsiteX25" fmla="*/ 305533 w 351692"/>
                <a:gd name="connsiteY25" fmla="*/ 279859 h 351692"/>
                <a:gd name="connsiteX26" fmla="*/ 252779 w 351692"/>
                <a:gd name="connsiteY26" fmla="*/ 297620 h 351692"/>
                <a:gd name="connsiteX27" fmla="*/ 252779 w 351692"/>
                <a:gd name="connsiteY27" fmla="*/ 92056 h 351692"/>
                <a:gd name="connsiteX28" fmla="*/ 305533 w 351692"/>
                <a:gd name="connsiteY28" fmla="*/ 71657 h 351692"/>
                <a:gd name="connsiteX29" fmla="*/ 305533 w 351692"/>
                <a:gd name="connsiteY29" fmla="*/ 279859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1692" h="351692">
                  <a:moveTo>
                    <a:pt x="331910" y="24179"/>
                  </a:moveTo>
                  <a:lnTo>
                    <a:pt x="329096" y="24706"/>
                  </a:lnTo>
                  <a:lnTo>
                    <a:pt x="235194" y="61107"/>
                  </a:lnTo>
                  <a:lnTo>
                    <a:pt x="129687" y="24179"/>
                  </a:lnTo>
                  <a:lnTo>
                    <a:pt x="30509" y="57590"/>
                  </a:lnTo>
                  <a:cubicBezTo>
                    <a:pt x="26817" y="58821"/>
                    <a:pt x="24179" y="61986"/>
                    <a:pt x="24179" y="66030"/>
                  </a:cubicBezTo>
                  <a:lnTo>
                    <a:pt x="24179" y="331910"/>
                  </a:lnTo>
                  <a:cubicBezTo>
                    <a:pt x="24179" y="336834"/>
                    <a:pt x="28047" y="340702"/>
                    <a:pt x="32971" y="340702"/>
                  </a:cubicBezTo>
                  <a:lnTo>
                    <a:pt x="35785" y="340175"/>
                  </a:lnTo>
                  <a:lnTo>
                    <a:pt x="129687" y="303774"/>
                  </a:lnTo>
                  <a:lnTo>
                    <a:pt x="235194" y="340702"/>
                  </a:lnTo>
                  <a:lnTo>
                    <a:pt x="334372" y="307291"/>
                  </a:lnTo>
                  <a:cubicBezTo>
                    <a:pt x="338064" y="306060"/>
                    <a:pt x="340702" y="302895"/>
                    <a:pt x="340702" y="298851"/>
                  </a:cubicBezTo>
                  <a:lnTo>
                    <a:pt x="340702" y="32971"/>
                  </a:lnTo>
                  <a:cubicBezTo>
                    <a:pt x="340702" y="28047"/>
                    <a:pt x="336834" y="24179"/>
                    <a:pt x="331910" y="24179"/>
                  </a:cubicBezTo>
                  <a:close/>
                  <a:moveTo>
                    <a:pt x="147271" y="67613"/>
                  </a:moveTo>
                  <a:lnTo>
                    <a:pt x="217610" y="92231"/>
                  </a:lnTo>
                  <a:lnTo>
                    <a:pt x="217610" y="297268"/>
                  </a:lnTo>
                  <a:lnTo>
                    <a:pt x="147271" y="272650"/>
                  </a:lnTo>
                  <a:lnTo>
                    <a:pt x="147271" y="67613"/>
                  </a:lnTo>
                  <a:close/>
                  <a:moveTo>
                    <a:pt x="59348" y="85022"/>
                  </a:moveTo>
                  <a:lnTo>
                    <a:pt x="112102" y="67261"/>
                  </a:lnTo>
                  <a:lnTo>
                    <a:pt x="112102" y="273001"/>
                  </a:lnTo>
                  <a:lnTo>
                    <a:pt x="59348" y="293399"/>
                  </a:lnTo>
                  <a:lnTo>
                    <a:pt x="59348" y="85022"/>
                  </a:lnTo>
                  <a:close/>
                  <a:moveTo>
                    <a:pt x="305533" y="279859"/>
                  </a:moveTo>
                  <a:lnTo>
                    <a:pt x="252779" y="297620"/>
                  </a:lnTo>
                  <a:lnTo>
                    <a:pt x="252779" y="92056"/>
                  </a:lnTo>
                  <a:lnTo>
                    <a:pt x="305533" y="71657"/>
                  </a:lnTo>
                  <a:lnTo>
                    <a:pt x="305533" y="279859"/>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18" name="Freeform: Shape 150">
              <a:extLst>
                <a:ext uri="{FF2B5EF4-FFF2-40B4-BE49-F238E27FC236}">
                  <a16:creationId xmlns:a16="http://schemas.microsoft.com/office/drawing/2014/main" id="{07B2E946-D6B7-4259-99BD-EB303BF557C0}"/>
                </a:ext>
              </a:extLst>
            </p:cNvPr>
            <p:cNvSpPr/>
            <p:nvPr/>
          </p:nvSpPr>
          <p:spPr>
            <a:xfrm>
              <a:off x="6435805" y="4976393"/>
              <a:ext cx="316523" cy="316523"/>
            </a:xfrm>
            <a:custGeom>
              <a:avLst/>
              <a:gdLst>
                <a:gd name="connsiteX0" fmla="*/ 164856 w 316523"/>
                <a:gd name="connsiteY0" fmla="*/ 59348 h 316523"/>
                <a:gd name="connsiteX1" fmla="*/ 200025 w 316523"/>
                <a:gd name="connsiteY1" fmla="*/ 94517 h 316523"/>
                <a:gd name="connsiteX2" fmla="*/ 164856 w 316523"/>
                <a:gd name="connsiteY2" fmla="*/ 129687 h 316523"/>
                <a:gd name="connsiteX3" fmla="*/ 129687 w 316523"/>
                <a:gd name="connsiteY3" fmla="*/ 94517 h 316523"/>
                <a:gd name="connsiteX4" fmla="*/ 164856 w 316523"/>
                <a:gd name="connsiteY4" fmla="*/ 59348 h 316523"/>
                <a:gd name="connsiteX5" fmla="*/ 164856 w 316523"/>
                <a:gd name="connsiteY5" fmla="*/ 235194 h 316523"/>
                <a:gd name="connsiteX6" fmla="*/ 270364 w 316523"/>
                <a:gd name="connsiteY6" fmla="*/ 270364 h 316523"/>
                <a:gd name="connsiteX7" fmla="*/ 59348 w 316523"/>
                <a:gd name="connsiteY7" fmla="*/ 270364 h 316523"/>
                <a:gd name="connsiteX8" fmla="*/ 164856 w 316523"/>
                <a:gd name="connsiteY8" fmla="*/ 235194 h 316523"/>
                <a:gd name="connsiteX9" fmla="*/ 164856 w 316523"/>
                <a:gd name="connsiteY9" fmla="*/ 24179 h 316523"/>
                <a:gd name="connsiteX10" fmla="*/ 94517 w 316523"/>
                <a:gd name="connsiteY10" fmla="*/ 94517 h 316523"/>
                <a:gd name="connsiteX11" fmla="*/ 164856 w 316523"/>
                <a:gd name="connsiteY11" fmla="*/ 164856 h 316523"/>
                <a:gd name="connsiteX12" fmla="*/ 235194 w 316523"/>
                <a:gd name="connsiteY12" fmla="*/ 94517 h 316523"/>
                <a:gd name="connsiteX13" fmla="*/ 164856 w 316523"/>
                <a:gd name="connsiteY13" fmla="*/ 24179 h 316523"/>
                <a:gd name="connsiteX14" fmla="*/ 164856 w 316523"/>
                <a:gd name="connsiteY14" fmla="*/ 200025 h 316523"/>
                <a:gd name="connsiteX15" fmla="*/ 24179 w 316523"/>
                <a:gd name="connsiteY15" fmla="*/ 270364 h 316523"/>
                <a:gd name="connsiteX16" fmla="*/ 24179 w 316523"/>
                <a:gd name="connsiteY16" fmla="*/ 305533 h 316523"/>
                <a:gd name="connsiteX17" fmla="*/ 305533 w 316523"/>
                <a:gd name="connsiteY17" fmla="*/ 305533 h 316523"/>
                <a:gd name="connsiteX18" fmla="*/ 305533 w 316523"/>
                <a:gd name="connsiteY18" fmla="*/ 270364 h 316523"/>
                <a:gd name="connsiteX19" fmla="*/ 164856 w 316523"/>
                <a:gd name="connsiteY19" fmla="*/ 200025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6523" h="316523">
                  <a:moveTo>
                    <a:pt x="164856" y="59348"/>
                  </a:moveTo>
                  <a:cubicBezTo>
                    <a:pt x="184199" y="59348"/>
                    <a:pt x="200025" y="75174"/>
                    <a:pt x="200025" y="94517"/>
                  </a:cubicBezTo>
                  <a:cubicBezTo>
                    <a:pt x="200025" y="113860"/>
                    <a:pt x="184199" y="129687"/>
                    <a:pt x="164856" y="129687"/>
                  </a:cubicBezTo>
                  <a:cubicBezTo>
                    <a:pt x="145513" y="129687"/>
                    <a:pt x="129687" y="113860"/>
                    <a:pt x="129687" y="94517"/>
                  </a:cubicBezTo>
                  <a:cubicBezTo>
                    <a:pt x="129687" y="75174"/>
                    <a:pt x="145513" y="59348"/>
                    <a:pt x="164856" y="59348"/>
                  </a:cubicBezTo>
                  <a:moveTo>
                    <a:pt x="164856" y="235194"/>
                  </a:moveTo>
                  <a:cubicBezTo>
                    <a:pt x="212334" y="235194"/>
                    <a:pt x="266847" y="257879"/>
                    <a:pt x="270364" y="270364"/>
                  </a:cubicBezTo>
                  <a:lnTo>
                    <a:pt x="59348" y="270364"/>
                  </a:lnTo>
                  <a:cubicBezTo>
                    <a:pt x="63393" y="257703"/>
                    <a:pt x="117553" y="235194"/>
                    <a:pt x="164856" y="235194"/>
                  </a:cubicBezTo>
                  <a:moveTo>
                    <a:pt x="164856" y="24179"/>
                  </a:moveTo>
                  <a:cubicBezTo>
                    <a:pt x="125994" y="24179"/>
                    <a:pt x="94517" y="55655"/>
                    <a:pt x="94517" y="94517"/>
                  </a:cubicBezTo>
                  <a:cubicBezTo>
                    <a:pt x="94517" y="133379"/>
                    <a:pt x="125994" y="164856"/>
                    <a:pt x="164856" y="164856"/>
                  </a:cubicBezTo>
                  <a:cubicBezTo>
                    <a:pt x="203718" y="164856"/>
                    <a:pt x="235194" y="133379"/>
                    <a:pt x="235194" y="94517"/>
                  </a:cubicBezTo>
                  <a:cubicBezTo>
                    <a:pt x="235194" y="55655"/>
                    <a:pt x="203718" y="24179"/>
                    <a:pt x="164856" y="24179"/>
                  </a:cubicBezTo>
                  <a:close/>
                  <a:moveTo>
                    <a:pt x="164856" y="200025"/>
                  </a:moveTo>
                  <a:cubicBezTo>
                    <a:pt x="117905" y="200025"/>
                    <a:pt x="24179" y="223589"/>
                    <a:pt x="24179" y="270364"/>
                  </a:cubicBezTo>
                  <a:lnTo>
                    <a:pt x="24179" y="305533"/>
                  </a:lnTo>
                  <a:lnTo>
                    <a:pt x="305533" y="305533"/>
                  </a:lnTo>
                  <a:lnTo>
                    <a:pt x="305533" y="270364"/>
                  </a:lnTo>
                  <a:cubicBezTo>
                    <a:pt x="305533" y="223589"/>
                    <a:pt x="211807" y="200025"/>
                    <a:pt x="164856" y="200025"/>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19" name="Freeform: Shape 153">
              <a:extLst>
                <a:ext uri="{FF2B5EF4-FFF2-40B4-BE49-F238E27FC236}">
                  <a16:creationId xmlns:a16="http://schemas.microsoft.com/office/drawing/2014/main" id="{7E5916FA-9038-4470-9840-CC4CBFF9FB70}"/>
                </a:ext>
              </a:extLst>
            </p:cNvPr>
            <p:cNvSpPr/>
            <p:nvPr/>
          </p:nvSpPr>
          <p:spPr>
            <a:xfrm>
              <a:off x="7409959" y="4993977"/>
              <a:ext cx="386862" cy="281354"/>
            </a:xfrm>
            <a:custGeom>
              <a:avLst/>
              <a:gdLst>
                <a:gd name="connsiteX0" fmla="*/ 147271 w 386861"/>
                <a:gd name="connsiteY0" fmla="*/ 178044 h 281354"/>
                <a:gd name="connsiteX1" fmla="*/ 24179 w 386861"/>
                <a:gd name="connsiteY1" fmla="*/ 239591 h 281354"/>
                <a:gd name="connsiteX2" fmla="*/ 24179 w 386861"/>
                <a:gd name="connsiteY2" fmla="*/ 270364 h 281354"/>
                <a:gd name="connsiteX3" fmla="*/ 270364 w 386861"/>
                <a:gd name="connsiteY3" fmla="*/ 270364 h 281354"/>
                <a:gd name="connsiteX4" fmla="*/ 270364 w 386861"/>
                <a:gd name="connsiteY4" fmla="*/ 239591 h 281354"/>
                <a:gd name="connsiteX5" fmla="*/ 147271 w 386861"/>
                <a:gd name="connsiteY5" fmla="*/ 178044 h 281354"/>
                <a:gd name="connsiteX6" fmla="*/ 65327 w 386861"/>
                <a:gd name="connsiteY6" fmla="*/ 235194 h 281354"/>
                <a:gd name="connsiteX7" fmla="*/ 147271 w 386861"/>
                <a:gd name="connsiteY7" fmla="*/ 213214 h 281354"/>
                <a:gd name="connsiteX8" fmla="*/ 229216 w 386861"/>
                <a:gd name="connsiteY8" fmla="*/ 235194 h 281354"/>
                <a:gd name="connsiteX9" fmla="*/ 65327 w 386861"/>
                <a:gd name="connsiteY9" fmla="*/ 235194 h 281354"/>
                <a:gd name="connsiteX10" fmla="*/ 147271 w 386861"/>
                <a:gd name="connsiteY10" fmla="*/ 147271 h 281354"/>
                <a:gd name="connsiteX11" fmla="*/ 208817 w 386861"/>
                <a:gd name="connsiteY11" fmla="*/ 85725 h 281354"/>
                <a:gd name="connsiteX12" fmla="*/ 147271 w 386861"/>
                <a:gd name="connsiteY12" fmla="*/ 24179 h 281354"/>
                <a:gd name="connsiteX13" fmla="*/ 85725 w 386861"/>
                <a:gd name="connsiteY13" fmla="*/ 85725 h 281354"/>
                <a:gd name="connsiteX14" fmla="*/ 147271 w 386861"/>
                <a:gd name="connsiteY14" fmla="*/ 147271 h 281354"/>
                <a:gd name="connsiteX15" fmla="*/ 147271 w 386861"/>
                <a:gd name="connsiteY15" fmla="*/ 59348 h 281354"/>
                <a:gd name="connsiteX16" fmla="*/ 173648 w 386861"/>
                <a:gd name="connsiteY16" fmla="*/ 85725 h 281354"/>
                <a:gd name="connsiteX17" fmla="*/ 147271 w 386861"/>
                <a:gd name="connsiteY17" fmla="*/ 112102 h 281354"/>
                <a:gd name="connsiteX18" fmla="*/ 120894 w 386861"/>
                <a:gd name="connsiteY18" fmla="*/ 85725 h 281354"/>
                <a:gd name="connsiteX19" fmla="*/ 147271 w 386861"/>
                <a:gd name="connsiteY19" fmla="*/ 59348 h 281354"/>
                <a:gd name="connsiteX20" fmla="*/ 271067 w 386861"/>
                <a:gd name="connsiteY20" fmla="*/ 179099 h 281354"/>
                <a:gd name="connsiteX21" fmla="*/ 305533 w 386861"/>
                <a:gd name="connsiteY21" fmla="*/ 239591 h 281354"/>
                <a:gd name="connsiteX22" fmla="*/ 305533 w 386861"/>
                <a:gd name="connsiteY22" fmla="*/ 270364 h 281354"/>
                <a:gd name="connsiteX23" fmla="*/ 375871 w 386861"/>
                <a:gd name="connsiteY23" fmla="*/ 270364 h 281354"/>
                <a:gd name="connsiteX24" fmla="*/ 375871 w 386861"/>
                <a:gd name="connsiteY24" fmla="*/ 239591 h 281354"/>
                <a:gd name="connsiteX25" fmla="*/ 271067 w 386861"/>
                <a:gd name="connsiteY25" fmla="*/ 179099 h 281354"/>
                <a:gd name="connsiteX26" fmla="*/ 252779 w 386861"/>
                <a:gd name="connsiteY26" fmla="*/ 147271 h 281354"/>
                <a:gd name="connsiteX27" fmla="*/ 314325 w 386861"/>
                <a:gd name="connsiteY27" fmla="*/ 85725 h 281354"/>
                <a:gd name="connsiteX28" fmla="*/ 252779 w 386861"/>
                <a:gd name="connsiteY28" fmla="*/ 24179 h 281354"/>
                <a:gd name="connsiteX29" fmla="*/ 226402 w 386861"/>
                <a:gd name="connsiteY29" fmla="*/ 30333 h 281354"/>
                <a:gd name="connsiteX30" fmla="*/ 243987 w 386861"/>
                <a:gd name="connsiteY30" fmla="*/ 85725 h 281354"/>
                <a:gd name="connsiteX31" fmla="*/ 226402 w 386861"/>
                <a:gd name="connsiteY31" fmla="*/ 141117 h 281354"/>
                <a:gd name="connsiteX32" fmla="*/ 252779 w 386861"/>
                <a:gd name="connsiteY32" fmla="*/ 147271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6861" h="281354">
                  <a:moveTo>
                    <a:pt x="147271" y="178044"/>
                  </a:moveTo>
                  <a:cubicBezTo>
                    <a:pt x="106123" y="178044"/>
                    <a:pt x="24179" y="198618"/>
                    <a:pt x="24179" y="239591"/>
                  </a:cubicBezTo>
                  <a:lnTo>
                    <a:pt x="24179" y="270364"/>
                  </a:lnTo>
                  <a:lnTo>
                    <a:pt x="270364" y="270364"/>
                  </a:lnTo>
                  <a:lnTo>
                    <a:pt x="270364" y="239591"/>
                  </a:lnTo>
                  <a:cubicBezTo>
                    <a:pt x="270364" y="198618"/>
                    <a:pt x="188419" y="178044"/>
                    <a:pt x="147271" y="178044"/>
                  </a:cubicBezTo>
                  <a:close/>
                  <a:moveTo>
                    <a:pt x="65327" y="235194"/>
                  </a:moveTo>
                  <a:cubicBezTo>
                    <a:pt x="80098" y="224995"/>
                    <a:pt x="115795" y="213214"/>
                    <a:pt x="147271" y="213214"/>
                  </a:cubicBezTo>
                  <a:cubicBezTo>
                    <a:pt x="178748" y="213214"/>
                    <a:pt x="214445" y="224995"/>
                    <a:pt x="229216" y="235194"/>
                  </a:cubicBezTo>
                  <a:lnTo>
                    <a:pt x="65327" y="235194"/>
                  </a:lnTo>
                  <a:close/>
                  <a:moveTo>
                    <a:pt x="147271" y="147271"/>
                  </a:moveTo>
                  <a:cubicBezTo>
                    <a:pt x="181210" y="147271"/>
                    <a:pt x="208817" y="119663"/>
                    <a:pt x="208817" y="85725"/>
                  </a:cubicBezTo>
                  <a:cubicBezTo>
                    <a:pt x="208817" y="51787"/>
                    <a:pt x="181210" y="24179"/>
                    <a:pt x="147271" y="24179"/>
                  </a:cubicBezTo>
                  <a:cubicBezTo>
                    <a:pt x="113333" y="24179"/>
                    <a:pt x="85725" y="51787"/>
                    <a:pt x="85725" y="85725"/>
                  </a:cubicBezTo>
                  <a:cubicBezTo>
                    <a:pt x="85725" y="119663"/>
                    <a:pt x="113333" y="147271"/>
                    <a:pt x="147271" y="147271"/>
                  </a:cubicBezTo>
                  <a:close/>
                  <a:moveTo>
                    <a:pt x="147271" y="59348"/>
                  </a:moveTo>
                  <a:cubicBezTo>
                    <a:pt x="161866" y="59348"/>
                    <a:pt x="173648" y="71130"/>
                    <a:pt x="173648" y="85725"/>
                  </a:cubicBezTo>
                  <a:cubicBezTo>
                    <a:pt x="173648" y="100320"/>
                    <a:pt x="161866" y="112102"/>
                    <a:pt x="147271" y="112102"/>
                  </a:cubicBezTo>
                  <a:cubicBezTo>
                    <a:pt x="132676" y="112102"/>
                    <a:pt x="120894" y="100320"/>
                    <a:pt x="120894" y="85725"/>
                  </a:cubicBezTo>
                  <a:cubicBezTo>
                    <a:pt x="120894" y="71130"/>
                    <a:pt x="132676" y="59348"/>
                    <a:pt x="147271" y="59348"/>
                  </a:cubicBezTo>
                  <a:close/>
                  <a:moveTo>
                    <a:pt x="271067" y="179099"/>
                  </a:moveTo>
                  <a:cubicBezTo>
                    <a:pt x="291465" y="193870"/>
                    <a:pt x="305533" y="213565"/>
                    <a:pt x="305533" y="239591"/>
                  </a:cubicBezTo>
                  <a:lnTo>
                    <a:pt x="305533" y="270364"/>
                  </a:lnTo>
                  <a:lnTo>
                    <a:pt x="375871" y="270364"/>
                  </a:lnTo>
                  <a:lnTo>
                    <a:pt x="375871" y="239591"/>
                  </a:lnTo>
                  <a:cubicBezTo>
                    <a:pt x="375871" y="204070"/>
                    <a:pt x="314325" y="183847"/>
                    <a:pt x="271067" y="179099"/>
                  </a:cubicBezTo>
                  <a:close/>
                  <a:moveTo>
                    <a:pt x="252779" y="147271"/>
                  </a:moveTo>
                  <a:cubicBezTo>
                    <a:pt x="286717" y="147271"/>
                    <a:pt x="314325" y="119663"/>
                    <a:pt x="314325" y="85725"/>
                  </a:cubicBezTo>
                  <a:cubicBezTo>
                    <a:pt x="314325" y="51787"/>
                    <a:pt x="286717" y="24179"/>
                    <a:pt x="252779" y="24179"/>
                  </a:cubicBezTo>
                  <a:cubicBezTo>
                    <a:pt x="243283" y="24179"/>
                    <a:pt x="234491" y="26465"/>
                    <a:pt x="226402" y="30333"/>
                  </a:cubicBezTo>
                  <a:cubicBezTo>
                    <a:pt x="237480" y="45984"/>
                    <a:pt x="243987" y="65151"/>
                    <a:pt x="243987" y="85725"/>
                  </a:cubicBezTo>
                  <a:cubicBezTo>
                    <a:pt x="243987" y="106299"/>
                    <a:pt x="237480" y="125466"/>
                    <a:pt x="226402" y="141117"/>
                  </a:cubicBezTo>
                  <a:cubicBezTo>
                    <a:pt x="234491" y="144985"/>
                    <a:pt x="243283" y="147271"/>
                    <a:pt x="252779" y="147271"/>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20" name="Freeform: Shape 156">
              <a:extLst>
                <a:ext uri="{FF2B5EF4-FFF2-40B4-BE49-F238E27FC236}">
                  <a16:creationId xmlns:a16="http://schemas.microsoft.com/office/drawing/2014/main" id="{EADAD512-5AEE-40B2-9EAB-C32A954F8617}"/>
                </a:ext>
              </a:extLst>
            </p:cNvPr>
            <p:cNvSpPr/>
            <p:nvPr/>
          </p:nvSpPr>
          <p:spPr>
            <a:xfrm>
              <a:off x="8419283" y="4941223"/>
              <a:ext cx="386862" cy="386862"/>
            </a:xfrm>
            <a:custGeom>
              <a:avLst/>
              <a:gdLst>
                <a:gd name="connsiteX0" fmla="*/ 200025 w 386861"/>
                <a:gd name="connsiteY0" fmla="*/ 24179 h 386861"/>
                <a:gd name="connsiteX1" fmla="*/ 24179 w 386861"/>
                <a:gd name="connsiteY1" fmla="*/ 200025 h 386861"/>
                <a:gd name="connsiteX2" fmla="*/ 200025 w 386861"/>
                <a:gd name="connsiteY2" fmla="*/ 375871 h 386861"/>
                <a:gd name="connsiteX3" fmla="*/ 375871 w 386861"/>
                <a:gd name="connsiteY3" fmla="*/ 200025 h 386861"/>
                <a:gd name="connsiteX4" fmla="*/ 200025 w 386861"/>
                <a:gd name="connsiteY4" fmla="*/ 24179 h 386861"/>
                <a:gd name="connsiteX5" fmla="*/ 59348 w 386861"/>
                <a:gd name="connsiteY5" fmla="*/ 200025 h 386861"/>
                <a:gd name="connsiteX6" fmla="*/ 63041 w 386861"/>
                <a:gd name="connsiteY6" fmla="*/ 168724 h 386861"/>
                <a:gd name="connsiteX7" fmla="*/ 147095 w 386861"/>
                <a:gd name="connsiteY7" fmla="*/ 252779 h 386861"/>
                <a:gd name="connsiteX8" fmla="*/ 147095 w 386861"/>
                <a:gd name="connsiteY8" fmla="*/ 270364 h 386861"/>
                <a:gd name="connsiteX9" fmla="*/ 182265 w 386861"/>
                <a:gd name="connsiteY9" fmla="*/ 305533 h 386861"/>
                <a:gd name="connsiteX10" fmla="*/ 182265 w 386861"/>
                <a:gd name="connsiteY10" fmla="*/ 339471 h 386861"/>
                <a:gd name="connsiteX11" fmla="*/ 59348 w 386861"/>
                <a:gd name="connsiteY11" fmla="*/ 200025 h 386861"/>
                <a:gd name="connsiteX12" fmla="*/ 303599 w 386861"/>
                <a:gd name="connsiteY12" fmla="*/ 294982 h 386861"/>
                <a:gd name="connsiteX13" fmla="*/ 270188 w 386861"/>
                <a:gd name="connsiteY13" fmla="*/ 270364 h 386861"/>
                <a:gd name="connsiteX14" fmla="*/ 252603 w 386861"/>
                <a:gd name="connsiteY14" fmla="*/ 270364 h 386861"/>
                <a:gd name="connsiteX15" fmla="*/ 252603 w 386861"/>
                <a:gd name="connsiteY15" fmla="*/ 217610 h 386861"/>
                <a:gd name="connsiteX16" fmla="*/ 235019 w 386861"/>
                <a:gd name="connsiteY16" fmla="*/ 200025 h 386861"/>
                <a:gd name="connsiteX17" fmla="*/ 129511 w 386861"/>
                <a:gd name="connsiteY17" fmla="*/ 200025 h 386861"/>
                <a:gd name="connsiteX18" fmla="*/ 129511 w 386861"/>
                <a:gd name="connsiteY18" fmla="*/ 164856 h 386861"/>
                <a:gd name="connsiteX19" fmla="*/ 164680 w 386861"/>
                <a:gd name="connsiteY19" fmla="*/ 164856 h 386861"/>
                <a:gd name="connsiteX20" fmla="*/ 182265 w 386861"/>
                <a:gd name="connsiteY20" fmla="*/ 147271 h 386861"/>
                <a:gd name="connsiteX21" fmla="*/ 182265 w 386861"/>
                <a:gd name="connsiteY21" fmla="*/ 112102 h 386861"/>
                <a:gd name="connsiteX22" fmla="*/ 217434 w 386861"/>
                <a:gd name="connsiteY22" fmla="*/ 112102 h 386861"/>
                <a:gd name="connsiteX23" fmla="*/ 252603 w 386861"/>
                <a:gd name="connsiteY23" fmla="*/ 76933 h 386861"/>
                <a:gd name="connsiteX24" fmla="*/ 252603 w 386861"/>
                <a:gd name="connsiteY24" fmla="*/ 69723 h 386861"/>
                <a:gd name="connsiteX25" fmla="*/ 340702 w 386861"/>
                <a:gd name="connsiteY25" fmla="*/ 200025 h 386861"/>
                <a:gd name="connsiteX26" fmla="*/ 303599 w 386861"/>
                <a:gd name="connsiteY26" fmla="*/ 294982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861" h="386861">
                  <a:moveTo>
                    <a:pt x="200025" y="24179"/>
                  </a:moveTo>
                  <a:cubicBezTo>
                    <a:pt x="102958" y="24179"/>
                    <a:pt x="24179" y="102958"/>
                    <a:pt x="24179" y="200025"/>
                  </a:cubicBezTo>
                  <a:cubicBezTo>
                    <a:pt x="24179" y="297092"/>
                    <a:pt x="102958" y="375871"/>
                    <a:pt x="200025" y="375871"/>
                  </a:cubicBezTo>
                  <a:cubicBezTo>
                    <a:pt x="297092" y="375871"/>
                    <a:pt x="375871" y="297092"/>
                    <a:pt x="375871" y="200025"/>
                  </a:cubicBezTo>
                  <a:cubicBezTo>
                    <a:pt x="375871" y="102958"/>
                    <a:pt x="297092" y="24179"/>
                    <a:pt x="200025" y="24179"/>
                  </a:cubicBezTo>
                  <a:close/>
                  <a:moveTo>
                    <a:pt x="59348" y="200025"/>
                  </a:moveTo>
                  <a:cubicBezTo>
                    <a:pt x="59348" y="189299"/>
                    <a:pt x="60755" y="178748"/>
                    <a:pt x="63041" y="168724"/>
                  </a:cubicBezTo>
                  <a:lnTo>
                    <a:pt x="147095" y="252779"/>
                  </a:lnTo>
                  <a:lnTo>
                    <a:pt x="147095" y="270364"/>
                  </a:lnTo>
                  <a:cubicBezTo>
                    <a:pt x="147095" y="289707"/>
                    <a:pt x="162922" y="305533"/>
                    <a:pt x="182265" y="305533"/>
                  </a:cubicBezTo>
                  <a:lnTo>
                    <a:pt x="182265" y="339471"/>
                  </a:lnTo>
                  <a:cubicBezTo>
                    <a:pt x="113157" y="330679"/>
                    <a:pt x="59348" y="271595"/>
                    <a:pt x="59348" y="200025"/>
                  </a:cubicBezTo>
                  <a:close/>
                  <a:moveTo>
                    <a:pt x="303599" y="294982"/>
                  </a:moveTo>
                  <a:cubicBezTo>
                    <a:pt x="299027" y="280739"/>
                    <a:pt x="286014" y="270364"/>
                    <a:pt x="270188" y="270364"/>
                  </a:cubicBezTo>
                  <a:lnTo>
                    <a:pt x="252603" y="270364"/>
                  </a:lnTo>
                  <a:lnTo>
                    <a:pt x="252603" y="217610"/>
                  </a:lnTo>
                  <a:cubicBezTo>
                    <a:pt x="252603" y="207938"/>
                    <a:pt x="244690" y="200025"/>
                    <a:pt x="235019" y="200025"/>
                  </a:cubicBezTo>
                  <a:lnTo>
                    <a:pt x="129511" y="200025"/>
                  </a:lnTo>
                  <a:lnTo>
                    <a:pt x="129511" y="164856"/>
                  </a:lnTo>
                  <a:lnTo>
                    <a:pt x="164680" y="164856"/>
                  </a:lnTo>
                  <a:cubicBezTo>
                    <a:pt x="174352" y="164856"/>
                    <a:pt x="182265" y="156943"/>
                    <a:pt x="182265" y="147271"/>
                  </a:cubicBezTo>
                  <a:lnTo>
                    <a:pt x="182265" y="112102"/>
                  </a:lnTo>
                  <a:lnTo>
                    <a:pt x="217434" y="112102"/>
                  </a:lnTo>
                  <a:cubicBezTo>
                    <a:pt x="236777" y="112102"/>
                    <a:pt x="252603" y="96276"/>
                    <a:pt x="252603" y="76933"/>
                  </a:cubicBezTo>
                  <a:lnTo>
                    <a:pt x="252603" y="69723"/>
                  </a:lnTo>
                  <a:cubicBezTo>
                    <a:pt x="304126" y="90473"/>
                    <a:pt x="340702" y="141117"/>
                    <a:pt x="340702" y="200025"/>
                  </a:cubicBezTo>
                  <a:cubicBezTo>
                    <a:pt x="340702" y="236601"/>
                    <a:pt x="326459" y="270012"/>
                    <a:pt x="303599" y="294982"/>
                  </a:cubicBez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21" name="Freeform: Shape 159">
              <a:extLst>
                <a:ext uri="{FF2B5EF4-FFF2-40B4-BE49-F238E27FC236}">
                  <a16:creationId xmlns:a16="http://schemas.microsoft.com/office/drawing/2014/main" id="{344A4965-D806-46CE-A92C-005A4888DDB8}"/>
                </a:ext>
              </a:extLst>
            </p:cNvPr>
            <p:cNvSpPr/>
            <p:nvPr/>
          </p:nvSpPr>
          <p:spPr>
            <a:xfrm>
              <a:off x="9411023" y="4958808"/>
              <a:ext cx="422031" cy="351693"/>
            </a:xfrm>
            <a:custGeom>
              <a:avLst/>
              <a:gdLst>
                <a:gd name="connsiteX0" fmla="*/ 217610 w 422031"/>
                <a:gd name="connsiteY0" fmla="*/ 24179 h 351692"/>
                <a:gd name="connsiteX1" fmla="*/ 24179 w 422031"/>
                <a:gd name="connsiteY1" fmla="*/ 129687 h 351692"/>
                <a:gd name="connsiteX2" fmla="*/ 94517 w 422031"/>
                <a:gd name="connsiteY2" fmla="*/ 168021 h 351692"/>
                <a:gd name="connsiteX3" fmla="*/ 94517 w 422031"/>
                <a:gd name="connsiteY3" fmla="*/ 273529 h 351692"/>
                <a:gd name="connsiteX4" fmla="*/ 217610 w 422031"/>
                <a:gd name="connsiteY4" fmla="*/ 340702 h 351692"/>
                <a:gd name="connsiteX5" fmla="*/ 340702 w 422031"/>
                <a:gd name="connsiteY5" fmla="*/ 273529 h 351692"/>
                <a:gd name="connsiteX6" fmla="*/ 340702 w 422031"/>
                <a:gd name="connsiteY6" fmla="*/ 168021 h 351692"/>
                <a:gd name="connsiteX7" fmla="*/ 375871 w 422031"/>
                <a:gd name="connsiteY7" fmla="*/ 148854 h 351692"/>
                <a:gd name="connsiteX8" fmla="*/ 375871 w 422031"/>
                <a:gd name="connsiteY8" fmla="*/ 270364 h 351692"/>
                <a:gd name="connsiteX9" fmla="*/ 411041 w 422031"/>
                <a:gd name="connsiteY9" fmla="*/ 270364 h 351692"/>
                <a:gd name="connsiteX10" fmla="*/ 411041 w 422031"/>
                <a:gd name="connsiteY10" fmla="*/ 129687 h 351692"/>
                <a:gd name="connsiteX11" fmla="*/ 217610 w 422031"/>
                <a:gd name="connsiteY11" fmla="*/ 24179 h 351692"/>
                <a:gd name="connsiteX12" fmla="*/ 337537 w 422031"/>
                <a:gd name="connsiteY12" fmla="*/ 129687 h 351692"/>
                <a:gd name="connsiteX13" fmla="*/ 217610 w 422031"/>
                <a:gd name="connsiteY13" fmla="*/ 195101 h 351692"/>
                <a:gd name="connsiteX14" fmla="*/ 97683 w 422031"/>
                <a:gd name="connsiteY14" fmla="*/ 129687 h 351692"/>
                <a:gd name="connsiteX15" fmla="*/ 217610 w 422031"/>
                <a:gd name="connsiteY15" fmla="*/ 64272 h 351692"/>
                <a:gd name="connsiteX16" fmla="*/ 337537 w 422031"/>
                <a:gd name="connsiteY16" fmla="*/ 129687 h 351692"/>
                <a:gd name="connsiteX17" fmla="*/ 305533 w 422031"/>
                <a:gd name="connsiteY17" fmla="*/ 252603 h 351692"/>
                <a:gd name="connsiteX18" fmla="*/ 217610 w 422031"/>
                <a:gd name="connsiteY18" fmla="*/ 300609 h 351692"/>
                <a:gd name="connsiteX19" fmla="*/ 129687 w 422031"/>
                <a:gd name="connsiteY19" fmla="*/ 252603 h 351692"/>
                <a:gd name="connsiteX20" fmla="*/ 129687 w 422031"/>
                <a:gd name="connsiteY20" fmla="*/ 187188 h 351692"/>
                <a:gd name="connsiteX21" fmla="*/ 217610 w 422031"/>
                <a:gd name="connsiteY21" fmla="*/ 235194 h 351692"/>
                <a:gd name="connsiteX22" fmla="*/ 305533 w 422031"/>
                <a:gd name="connsiteY22" fmla="*/ 187188 h 351692"/>
                <a:gd name="connsiteX23" fmla="*/ 305533 w 422031"/>
                <a:gd name="connsiteY23" fmla="*/ 252603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2031" h="351692">
                  <a:moveTo>
                    <a:pt x="217610" y="24179"/>
                  </a:moveTo>
                  <a:lnTo>
                    <a:pt x="24179" y="129687"/>
                  </a:lnTo>
                  <a:lnTo>
                    <a:pt x="94517" y="168021"/>
                  </a:lnTo>
                  <a:lnTo>
                    <a:pt x="94517" y="273529"/>
                  </a:lnTo>
                  <a:lnTo>
                    <a:pt x="217610" y="340702"/>
                  </a:lnTo>
                  <a:lnTo>
                    <a:pt x="340702" y="273529"/>
                  </a:lnTo>
                  <a:lnTo>
                    <a:pt x="340702" y="168021"/>
                  </a:lnTo>
                  <a:lnTo>
                    <a:pt x="375871" y="148854"/>
                  </a:lnTo>
                  <a:lnTo>
                    <a:pt x="375871" y="270364"/>
                  </a:lnTo>
                  <a:lnTo>
                    <a:pt x="411041" y="270364"/>
                  </a:lnTo>
                  <a:lnTo>
                    <a:pt x="411041" y="129687"/>
                  </a:lnTo>
                  <a:lnTo>
                    <a:pt x="217610" y="24179"/>
                  </a:lnTo>
                  <a:close/>
                  <a:moveTo>
                    <a:pt x="337537" y="129687"/>
                  </a:moveTo>
                  <a:lnTo>
                    <a:pt x="217610" y="195101"/>
                  </a:lnTo>
                  <a:lnTo>
                    <a:pt x="97683" y="129687"/>
                  </a:lnTo>
                  <a:lnTo>
                    <a:pt x="217610" y="64272"/>
                  </a:lnTo>
                  <a:lnTo>
                    <a:pt x="337537" y="129687"/>
                  </a:lnTo>
                  <a:close/>
                  <a:moveTo>
                    <a:pt x="305533" y="252603"/>
                  </a:moveTo>
                  <a:lnTo>
                    <a:pt x="217610" y="300609"/>
                  </a:lnTo>
                  <a:lnTo>
                    <a:pt x="129687" y="252603"/>
                  </a:lnTo>
                  <a:lnTo>
                    <a:pt x="129687" y="187188"/>
                  </a:lnTo>
                  <a:lnTo>
                    <a:pt x="217610" y="235194"/>
                  </a:lnTo>
                  <a:lnTo>
                    <a:pt x="305533" y="187188"/>
                  </a:lnTo>
                  <a:lnTo>
                    <a:pt x="305533" y="252603"/>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sp>
          <p:nvSpPr>
            <p:cNvPr id="122" name="Freeform: Shape 162">
              <a:extLst>
                <a:ext uri="{FF2B5EF4-FFF2-40B4-BE49-F238E27FC236}">
                  <a16:creationId xmlns:a16="http://schemas.microsoft.com/office/drawing/2014/main" id="{18F7777F-C973-4171-A580-3932F3552EBC}"/>
                </a:ext>
              </a:extLst>
            </p:cNvPr>
            <p:cNvSpPr/>
            <p:nvPr/>
          </p:nvSpPr>
          <p:spPr>
            <a:xfrm>
              <a:off x="10437934" y="4941223"/>
              <a:ext cx="386862" cy="369277"/>
            </a:xfrm>
            <a:custGeom>
              <a:avLst/>
              <a:gdLst>
                <a:gd name="connsiteX0" fmla="*/ 375871 w 386861"/>
                <a:gd name="connsiteY0" fmla="*/ 151492 h 369277"/>
                <a:gd name="connsiteX1" fmla="*/ 249438 w 386861"/>
                <a:gd name="connsiteY1" fmla="*/ 140589 h 369277"/>
                <a:gd name="connsiteX2" fmla="*/ 200025 w 386861"/>
                <a:gd name="connsiteY2" fmla="*/ 24179 h 369277"/>
                <a:gd name="connsiteX3" fmla="*/ 150612 w 386861"/>
                <a:gd name="connsiteY3" fmla="*/ 140765 h 369277"/>
                <a:gd name="connsiteX4" fmla="*/ 24179 w 386861"/>
                <a:gd name="connsiteY4" fmla="*/ 151492 h 369277"/>
                <a:gd name="connsiteX5" fmla="*/ 120191 w 386861"/>
                <a:gd name="connsiteY5" fmla="*/ 234667 h 369277"/>
                <a:gd name="connsiteX6" fmla="*/ 91352 w 386861"/>
                <a:gd name="connsiteY6" fmla="*/ 358287 h 369277"/>
                <a:gd name="connsiteX7" fmla="*/ 200025 w 386861"/>
                <a:gd name="connsiteY7" fmla="*/ 292696 h 369277"/>
                <a:gd name="connsiteX8" fmla="*/ 308698 w 386861"/>
                <a:gd name="connsiteY8" fmla="*/ 358287 h 369277"/>
                <a:gd name="connsiteX9" fmla="*/ 280035 w 386861"/>
                <a:gd name="connsiteY9" fmla="*/ 234667 h 369277"/>
                <a:gd name="connsiteX10" fmla="*/ 375871 w 386861"/>
                <a:gd name="connsiteY10" fmla="*/ 151492 h 369277"/>
                <a:gd name="connsiteX11" fmla="*/ 200025 w 386861"/>
                <a:gd name="connsiteY11" fmla="*/ 259813 h 369277"/>
                <a:gd name="connsiteX12" fmla="*/ 133907 w 386861"/>
                <a:gd name="connsiteY12" fmla="*/ 299730 h 369277"/>
                <a:gd name="connsiteX13" fmla="*/ 151492 w 386861"/>
                <a:gd name="connsiteY13" fmla="*/ 224468 h 369277"/>
                <a:gd name="connsiteX14" fmla="*/ 93111 w 386861"/>
                <a:gd name="connsiteY14" fmla="*/ 173824 h 369277"/>
                <a:gd name="connsiteX15" fmla="*/ 170131 w 386861"/>
                <a:gd name="connsiteY15" fmla="*/ 167142 h 369277"/>
                <a:gd name="connsiteX16" fmla="*/ 200025 w 386861"/>
                <a:gd name="connsiteY16" fmla="*/ 96276 h 369277"/>
                <a:gd name="connsiteX17" fmla="*/ 230095 w 386861"/>
                <a:gd name="connsiteY17" fmla="*/ 167318 h 369277"/>
                <a:gd name="connsiteX18" fmla="*/ 307115 w 386861"/>
                <a:gd name="connsiteY18" fmla="*/ 174000 h 369277"/>
                <a:gd name="connsiteX19" fmla="*/ 248735 w 386861"/>
                <a:gd name="connsiteY19" fmla="*/ 224644 h 369277"/>
                <a:gd name="connsiteX20" fmla="*/ 266319 w 386861"/>
                <a:gd name="connsiteY20" fmla="*/ 299906 h 369277"/>
                <a:gd name="connsiteX21" fmla="*/ 200025 w 386861"/>
                <a:gd name="connsiteY21" fmla="*/ 259813 h 36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861" h="369277">
                  <a:moveTo>
                    <a:pt x="375871" y="151492"/>
                  </a:moveTo>
                  <a:lnTo>
                    <a:pt x="249438" y="140589"/>
                  </a:lnTo>
                  <a:lnTo>
                    <a:pt x="200025" y="24179"/>
                  </a:lnTo>
                  <a:lnTo>
                    <a:pt x="150612" y="140765"/>
                  </a:lnTo>
                  <a:lnTo>
                    <a:pt x="24179" y="151492"/>
                  </a:lnTo>
                  <a:lnTo>
                    <a:pt x="120191" y="234667"/>
                  </a:lnTo>
                  <a:lnTo>
                    <a:pt x="91352" y="358287"/>
                  </a:lnTo>
                  <a:lnTo>
                    <a:pt x="200025" y="292696"/>
                  </a:lnTo>
                  <a:lnTo>
                    <a:pt x="308698" y="358287"/>
                  </a:lnTo>
                  <a:lnTo>
                    <a:pt x="280035" y="234667"/>
                  </a:lnTo>
                  <a:lnTo>
                    <a:pt x="375871" y="151492"/>
                  </a:lnTo>
                  <a:close/>
                  <a:moveTo>
                    <a:pt x="200025" y="259813"/>
                  </a:moveTo>
                  <a:lnTo>
                    <a:pt x="133907" y="299730"/>
                  </a:lnTo>
                  <a:lnTo>
                    <a:pt x="151492" y="224468"/>
                  </a:lnTo>
                  <a:lnTo>
                    <a:pt x="93111" y="173824"/>
                  </a:lnTo>
                  <a:lnTo>
                    <a:pt x="170131" y="167142"/>
                  </a:lnTo>
                  <a:lnTo>
                    <a:pt x="200025" y="96276"/>
                  </a:lnTo>
                  <a:lnTo>
                    <a:pt x="230095" y="167318"/>
                  </a:lnTo>
                  <a:lnTo>
                    <a:pt x="307115" y="174000"/>
                  </a:lnTo>
                  <a:lnTo>
                    <a:pt x="248735" y="224644"/>
                  </a:lnTo>
                  <a:lnTo>
                    <a:pt x="266319" y="299906"/>
                  </a:lnTo>
                  <a:lnTo>
                    <a:pt x="200025" y="259813"/>
                  </a:lnTo>
                  <a:close/>
                </a:path>
              </a:pathLst>
            </a:custGeom>
            <a:solidFill>
              <a:schemeClr val="tx1">
                <a:lumMod val="75000"/>
                <a:lumOff val="25000"/>
              </a:schemeClr>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D1D1D"/>
                </a:solidFill>
                <a:effectLst/>
                <a:uLnTx/>
                <a:uFillTx/>
                <a:latin typeface="微软雅黑" panose="020B0503020204020204" pitchFamily="34" charset="-122"/>
                <a:ea typeface="微软雅黑" panose="020B0503020204020204" pitchFamily="34" charset="-122"/>
                <a:cs typeface="+mn-cs"/>
              </a:endParaRPr>
            </a:p>
          </p:txBody>
        </p:sp>
      </p:grpSp>
    </p:spTree>
    <p:custDataLst>
      <p:tags r:id="rId1"/>
    </p:custDataLst>
    <p:extLst>
      <p:ext uri="{BB962C8B-B14F-4D97-AF65-F5344CB8AC3E}">
        <p14:creationId xmlns:p14="http://schemas.microsoft.com/office/powerpoint/2010/main" val="3533845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51" name="文本框 50">
            <a:extLst>
              <a:ext uri="{FF2B5EF4-FFF2-40B4-BE49-F238E27FC236}">
                <a16:creationId xmlns:a16="http://schemas.microsoft.com/office/drawing/2014/main" id="{4DF0E0E3-AEB7-487B-8FCC-2A61F3244C65}"/>
              </a:ext>
            </a:extLst>
          </p:cNvPr>
          <p:cNvSpPr txBox="1"/>
          <p:nvPr/>
        </p:nvSpPr>
        <p:spPr>
          <a:xfrm>
            <a:off x="604431" y="348948"/>
            <a:ext cx="2700015" cy="473271"/>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赠送图标</a:t>
            </a:r>
            <a:endParaRPr kumimoji="0" lang="en-US" altLang="zh-CN"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POWER POINT</a:t>
            </a:r>
            <a:endParaRPr kumimoji="0" lang="zh-CN" altLang="en-US"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52" name="文本框 51">
            <a:extLst>
              <a:ext uri="{FF2B5EF4-FFF2-40B4-BE49-F238E27FC236}">
                <a16:creationId xmlns:a16="http://schemas.microsoft.com/office/drawing/2014/main" id="{365A7351-225D-40C2-944C-E3F08F201AA5}"/>
              </a:ext>
            </a:extLst>
          </p:cNvPr>
          <p:cNvSpPr txBox="1"/>
          <p:nvPr/>
        </p:nvSpPr>
        <p:spPr>
          <a:xfrm>
            <a:off x="11177225" y="291575"/>
            <a:ext cx="583439" cy="242374"/>
          </a:xfrm>
          <a:prstGeom prst="rect">
            <a:avLst/>
          </a:prstGeom>
          <a:noFill/>
          <a:ln>
            <a:noFill/>
          </a:ln>
        </p:spPr>
        <p:txBody>
          <a:bodyPr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rPr>
              <a:t>1/6</a:t>
            </a:r>
            <a:endParaRPr kumimoji="0" lang="zh-CN" altLang="en-US"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endParaRPr>
          </a:p>
        </p:txBody>
      </p:sp>
      <p:sp>
        <p:nvSpPr>
          <p:cNvPr id="53" name="矩形 52">
            <a:extLst>
              <a:ext uri="{FF2B5EF4-FFF2-40B4-BE49-F238E27FC236}">
                <a16:creationId xmlns:a16="http://schemas.microsoft.com/office/drawing/2014/main" id="{54E9D288-06BF-4485-8B33-3FA3AED8E8A0}"/>
              </a:ext>
            </a:extLst>
          </p:cNvPr>
          <p:cNvSpPr/>
          <p:nvPr/>
        </p:nvSpPr>
        <p:spPr>
          <a:xfrm flipV="1">
            <a:off x="11195684" y="561586"/>
            <a:ext cx="386715" cy="360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4" name="矩形 53">
            <a:extLst>
              <a:ext uri="{FF2B5EF4-FFF2-40B4-BE49-F238E27FC236}">
                <a16:creationId xmlns:a16="http://schemas.microsoft.com/office/drawing/2014/main" id="{CF49F784-88A1-4C5D-9041-5EEFB0B38272}"/>
              </a:ext>
            </a:extLst>
          </p:cNvPr>
          <p:cNvSpPr/>
          <p:nvPr/>
        </p:nvSpPr>
        <p:spPr>
          <a:xfrm flipV="1">
            <a:off x="11195684" y="647953"/>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矩形 54">
            <a:extLst>
              <a:ext uri="{FF2B5EF4-FFF2-40B4-BE49-F238E27FC236}">
                <a16:creationId xmlns:a16="http://schemas.microsoft.com/office/drawing/2014/main" id="{FC5890BC-4BCC-4B12-B010-CCE0B50DFDAD}"/>
              </a:ext>
            </a:extLst>
          </p:cNvPr>
          <p:cNvSpPr/>
          <p:nvPr/>
        </p:nvSpPr>
        <p:spPr>
          <a:xfrm flipV="1">
            <a:off x="11195684" y="712720"/>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a:extLst>
              <a:ext uri="{FF2B5EF4-FFF2-40B4-BE49-F238E27FC236}">
                <a16:creationId xmlns:a16="http://schemas.microsoft.com/office/drawing/2014/main" id="{2438B088-B3D5-424F-ABB9-AD5FD1DC64F1}"/>
              </a:ext>
            </a:extLst>
          </p:cNvPr>
          <p:cNvSpPr/>
          <p:nvPr/>
        </p:nvSpPr>
        <p:spPr>
          <a:xfrm flipV="1">
            <a:off x="11195684" y="777486"/>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1" name="文本框 60">
            <a:extLst>
              <a:ext uri="{FF2B5EF4-FFF2-40B4-BE49-F238E27FC236}">
                <a16:creationId xmlns:a16="http://schemas.microsoft.com/office/drawing/2014/main" id="{AB625B61-75F9-4889-A132-96DE46CAE168}"/>
              </a:ext>
            </a:extLst>
          </p:cNvPr>
          <p:cNvSpPr txBox="1"/>
          <p:nvPr/>
        </p:nvSpPr>
        <p:spPr>
          <a:xfrm>
            <a:off x="289993" y="356994"/>
            <a:ext cx="141343" cy="304058"/>
          </a:xfrm>
          <a:prstGeom prst="rect">
            <a:avLst/>
          </a:prstGeom>
          <a:noFill/>
          <a:effectLst/>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rPr>
              <a:t>B</a:t>
            </a:r>
            <a:endParaRPr kumimoji="0" lang="zh-CN" altLang="en-US"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endParaRPr>
          </a:p>
        </p:txBody>
      </p:sp>
      <p:cxnSp>
        <p:nvCxnSpPr>
          <p:cNvPr id="69" name="直接连接符 68">
            <a:extLst>
              <a:ext uri="{FF2B5EF4-FFF2-40B4-BE49-F238E27FC236}">
                <a16:creationId xmlns:a16="http://schemas.microsoft.com/office/drawing/2014/main" id="{BF45679C-DBB5-4706-B915-35AF7EF848F4}"/>
              </a:ext>
            </a:extLst>
          </p:cNvPr>
          <p:cNvCxnSpPr>
            <a:cxnSpLocks/>
          </p:cNvCxnSpPr>
          <p:nvPr/>
        </p:nvCxnSpPr>
        <p:spPr>
          <a:xfrm>
            <a:off x="615315" y="843915"/>
            <a:ext cx="0" cy="944245"/>
          </a:xfrm>
          <a:prstGeom prst="line">
            <a:avLst/>
          </a:prstGeom>
          <a:ln w="12700" cap="rnd">
            <a:gradFill>
              <a:gsLst>
                <a:gs pos="0">
                  <a:srgbClr val="DAA070">
                    <a:alpha val="58000"/>
                  </a:srgbClr>
                </a:gs>
                <a:gs pos="84000">
                  <a:srgbClr val="DCB58D">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71C50F9A-09DD-4DD3-BA03-C637A607647B}"/>
              </a:ext>
            </a:extLst>
          </p:cNvPr>
          <p:cNvSpPr/>
          <p:nvPr/>
        </p:nvSpPr>
        <p:spPr>
          <a:xfrm flipV="1">
            <a:off x="9529615" y="6369347"/>
            <a:ext cx="720000" cy="14400"/>
          </a:xfrm>
          <a:prstGeom prst="rect">
            <a:avLst/>
          </a:prstGeom>
          <a:solidFill>
            <a:srgbClr val="8384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3" name="文本框 72">
            <a:extLst>
              <a:ext uri="{FF2B5EF4-FFF2-40B4-BE49-F238E27FC236}">
                <a16:creationId xmlns:a16="http://schemas.microsoft.com/office/drawing/2014/main" id="{352EB1EB-FAEE-4E37-88C1-A542A8ED208A}"/>
              </a:ext>
            </a:extLst>
          </p:cNvPr>
          <p:cNvSpPr txBox="1"/>
          <p:nvPr/>
        </p:nvSpPr>
        <p:spPr>
          <a:xfrm rot="16200000">
            <a:off x="10815314" y="5530081"/>
            <a:ext cx="336695" cy="1554006"/>
          </a:xfrm>
          <a:prstGeom prst="rect">
            <a:avLst/>
          </a:prstGeom>
          <a:noFill/>
          <a:ln>
            <a:noFill/>
          </a:ln>
        </p:spPr>
        <p:txBody>
          <a:bodyPr vert="eaVert"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20XX.END</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4" name="文本框 73">
            <a:extLst>
              <a:ext uri="{FF2B5EF4-FFF2-40B4-BE49-F238E27FC236}">
                <a16:creationId xmlns:a16="http://schemas.microsoft.com/office/drawing/2014/main" id="{7A671319-726F-4337-9C6B-F21F6AC26D71}"/>
              </a:ext>
            </a:extLst>
          </p:cNvPr>
          <p:cNvSpPr txBox="1"/>
          <p:nvPr/>
        </p:nvSpPr>
        <p:spPr>
          <a:xfrm rot="16200000">
            <a:off x="1604121" y="5136501"/>
            <a:ext cx="336695" cy="2311866"/>
          </a:xfrm>
          <a:prstGeom prst="rect">
            <a:avLst/>
          </a:prstGeom>
          <a:noFill/>
          <a:ln>
            <a:noFill/>
          </a:ln>
        </p:spPr>
        <p:txBody>
          <a:bodyPr vert="eaVert"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POWERPOINT</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32" name="组合 331">
            <a:extLst>
              <a:ext uri="{FF2B5EF4-FFF2-40B4-BE49-F238E27FC236}">
                <a16:creationId xmlns:a16="http://schemas.microsoft.com/office/drawing/2014/main" id="{FCA606B6-D5AB-4F3D-B202-F18BC6C93068}"/>
              </a:ext>
            </a:extLst>
          </p:cNvPr>
          <p:cNvGrpSpPr/>
          <p:nvPr/>
        </p:nvGrpSpPr>
        <p:grpSpPr>
          <a:xfrm>
            <a:off x="1025333" y="1194827"/>
            <a:ext cx="10141335" cy="4468345"/>
            <a:chOff x="1025332" y="1501133"/>
            <a:chExt cx="10141335" cy="4468345"/>
          </a:xfrm>
          <a:solidFill>
            <a:schemeClr val="tx1">
              <a:lumMod val="75000"/>
              <a:lumOff val="25000"/>
            </a:schemeClr>
          </a:solidFill>
        </p:grpSpPr>
        <p:sp>
          <p:nvSpPr>
            <p:cNvPr id="333" name="Freeform 5">
              <a:extLst>
                <a:ext uri="{FF2B5EF4-FFF2-40B4-BE49-F238E27FC236}">
                  <a16:creationId xmlns:a16="http://schemas.microsoft.com/office/drawing/2014/main" id="{2FE8FCA8-C1D3-420F-9172-A5B3B42749F2}"/>
                </a:ext>
              </a:extLst>
            </p:cNvPr>
            <p:cNvSpPr/>
            <p:nvPr/>
          </p:nvSpPr>
          <p:spPr>
            <a:xfrm>
              <a:off x="10760331" y="4798175"/>
              <a:ext cx="406336" cy="311122"/>
            </a:xfrm>
            <a:custGeom>
              <a:avLst/>
              <a:gdLst/>
              <a:ahLst/>
              <a:cxnLst>
                <a:cxn ang="0">
                  <a:pos x="wd2" y="hd2"/>
                </a:cxn>
                <a:cxn ang="5400000">
                  <a:pos x="wd2" y="hd2"/>
                </a:cxn>
                <a:cxn ang="10800000">
                  <a:pos x="wd2" y="hd2"/>
                </a:cxn>
                <a:cxn ang="16200000">
                  <a:pos x="wd2" y="hd2"/>
                </a:cxn>
              </a:cxnLst>
              <a:rect l="0" t="0" r="r" b="b"/>
              <a:pathLst>
                <a:path w="21600" h="21600" extrusionOk="0">
                  <a:moveTo>
                    <a:pt x="21600" y="9478"/>
                  </a:moveTo>
                  <a:cubicBezTo>
                    <a:pt x="18562" y="441"/>
                    <a:pt x="18562" y="441"/>
                    <a:pt x="18562" y="441"/>
                  </a:cubicBezTo>
                  <a:cubicBezTo>
                    <a:pt x="18562" y="220"/>
                    <a:pt x="18394" y="0"/>
                    <a:pt x="18225" y="0"/>
                  </a:cubicBezTo>
                  <a:cubicBezTo>
                    <a:pt x="3375" y="0"/>
                    <a:pt x="3375" y="0"/>
                    <a:pt x="3375" y="0"/>
                  </a:cubicBezTo>
                  <a:cubicBezTo>
                    <a:pt x="3206" y="0"/>
                    <a:pt x="3038" y="220"/>
                    <a:pt x="3038" y="441"/>
                  </a:cubicBezTo>
                  <a:cubicBezTo>
                    <a:pt x="0" y="9478"/>
                    <a:pt x="0" y="9478"/>
                    <a:pt x="0" y="9478"/>
                  </a:cubicBezTo>
                  <a:cubicBezTo>
                    <a:pt x="0" y="9698"/>
                    <a:pt x="0" y="9698"/>
                    <a:pt x="0" y="9698"/>
                  </a:cubicBezTo>
                  <a:cubicBezTo>
                    <a:pt x="0" y="9698"/>
                    <a:pt x="0" y="9698"/>
                    <a:pt x="0" y="9698"/>
                  </a:cubicBezTo>
                  <a:cubicBezTo>
                    <a:pt x="0" y="20939"/>
                    <a:pt x="0" y="20939"/>
                    <a:pt x="0" y="20939"/>
                  </a:cubicBezTo>
                  <a:cubicBezTo>
                    <a:pt x="0" y="21380"/>
                    <a:pt x="169" y="21600"/>
                    <a:pt x="338" y="21600"/>
                  </a:cubicBezTo>
                  <a:cubicBezTo>
                    <a:pt x="21262" y="21600"/>
                    <a:pt x="21262" y="21600"/>
                    <a:pt x="21262" y="21600"/>
                  </a:cubicBezTo>
                  <a:cubicBezTo>
                    <a:pt x="21431" y="21600"/>
                    <a:pt x="21600" y="21380"/>
                    <a:pt x="21600" y="20939"/>
                  </a:cubicBezTo>
                  <a:cubicBezTo>
                    <a:pt x="21600" y="9698"/>
                    <a:pt x="21600" y="9698"/>
                    <a:pt x="21600" y="9698"/>
                  </a:cubicBezTo>
                  <a:cubicBezTo>
                    <a:pt x="21600" y="9698"/>
                    <a:pt x="21600" y="9698"/>
                    <a:pt x="21600" y="9698"/>
                  </a:cubicBezTo>
                  <a:lnTo>
                    <a:pt x="21600" y="9478"/>
                  </a:lnTo>
                  <a:close/>
                  <a:moveTo>
                    <a:pt x="20756" y="20498"/>
                  </a:moveTo>
                  <a:cubicBezTo>
                    <a:pt x="844" y="20498"/>
                    <a:pt x="844" y="20498"/>
                    <a:pt x="844" y="20498"/>
                  </a:cubicBezTo>
                  <a:cubicBezTo>
                    <a:pt x="844" y="11020"/>
                    <a:pt x="844" y="11020"/>
                    <a:pt x="844" y="11020"/>
                  </a:cubicBezTo>
                  <a:cubicBezTo>
                    <a:pt x="4725" y="11020"/>
                    <a:pt x="4725" y="11020"/>
                    <a:pt x="4725" y="11020"/>
                  </a:cubicBezTo>
                  <a:cubicBezTo>
                    <a:pt x="5400" y="13886"/>
                    <a:pt x="5400" y="13886"/>
                    <a:pt x="5400" y="13886"/>
                  </a:cubicBezTo>
                  <a:cubicBezTo>
                    <a:pt x="5569" y="14106"/>
                    <a:pt x="5569" y="14106"/>
                    <a:pt x="5737" y="14106"/>
                  </a:cubicBezTo>
                  <a:cubicBezTo>
                    <a:pt x="15862" y="14106"/>
                    <a:pt x="15862" y="14106"/>
                    <a:pt x="15862" y="14106"/>
                  </a:cubicBezTo>
                  <a:cubicBezTo>
                    <a:pt x="16031" y="14106"/>
                    <a:pt x="16200" y="14106"/>
                    <a:pt x="16200" y="13886"/>
                  </a:cubicBezTo>
                  <a:cubicBezTo>
                    <a:pt x="16875" y="11020"/>
                    <a:pt x="16875" y="11020"/>
                    <a:pt x="16875" y="11020"/>
                  </a:cubicBezTo>
                  <a:cubicBezTo>
                    <a:pt x="20756" y="11020"/>
                    <a:pt x="20756" y="11020"/>
                    <a:pt x="20756" y="11020"/>
                  </a:cubicBezTo>
                  <a:lnTo>
                    <a:pt x="20756" y="20498"/>
                  </a:lnTo>
                  <a:close/>
                  <a:moveTo>
                    <a:pt x="16706" y="9918"/>
                  </a:moveTo>
                  <a:cubicBezTo>
                    <a:pt x="16537" y="9918"/>
                    <a:pt x="16369" y="10139"/>
                    <a:pt x="16200" y="10359"/>
                  </a:cubicBezTo>
                  <a:cubicBezTo>
                    <a:pt x="15525" y="13224"/>
                    <a:pt x="15525" y="13224"/>
                    <a:pt x="15525" y="13224"/>
                  </a:cubicBezTo>
                  <a:cubicBezTo>
                    <a:pt x="6075" y="13224"/>
                    <a:pt x="6075" y="13224"/>
                    <a:pt x="6075" y="13224"/>
                  </a:cubicBezTo>
                  <a:cubicBezTo>
                    <a:pt x="5400" y="10359"/>
                    <a:pt x="5400" y="10359"/>
                    <a:pt x="5400" y="10359"/>
                  </a:cubicBezTo>
                  <a:cubicBezTo>
                    <a:pt x="5231" y="10139"/>
                    <a:pt x="5063" y="9918"/>
                    <a:pt x="4894" y="9918"/>
                  </a:cubicBezTo>
                  <a:cubicBezTo>
                    <a:pt x="675" y="9918"/>
                    <a:pt x="675" y="9918"/>
                    <a:pt x="675" y="9918"/>
                  </a:cubicBezTo>
                  <a:cubicBezTo>
                    <a:pt x="3544" y="1102"/>
                    <a:pt x="3544" y="1102"/>
                    <a:pt x="3544" y="1102"/>
                  </a:cubicBezTo>
                  <a:cubicBezTo>
                    <a:pt x="18056" y="1102"/>
                    <a:pt x="18056" y="1102"/>
                    <a:pt x="18056" y="1102"/>
                  </a:cubicBezTo>
                  <a:cubicBezTo>
                    <a:pt x="20925" y="9918"/>
                    <a:pt x="20925" y="9918"/>
                    <a:pt x="20925" y="9918"/>
                  </a:cubicBezTo>
                  <a:lnTo>
                    <a:pt x="16706" y="991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334" name="组合 333">
              <a:extLst>
                <a:ext uri="{FF2B5EF4-FFF2-40B4-BE49-F238E27FC236}">
                  <a16:creationId xmlns:a16="http://schemas.microsoft.com/office/drawing/2014/main" id="{BD9F6C8E-FDA2-41C7-83AD-91878309C333}"/>
                </a:ext>
              </a:extLst>
            </p:cNvPr>
            <p:cNvGrpSpPr/>
            <p:nvPr/>
          </p:nvGrpSpPr>
          <p:grpSpPr>
            <a:xfrm>
              <a:off x="10760331" y="5576539"/>
              <a:ext cx="406336" cy="355376"/>
              <a:chOff x="8458066" y="6401292"/>
              <a:chExt cx="406336" cy="355376"/>
            </a:xfrm>
            <a:grpFill/>
          </p:grpSpPr>
          <p:sp>
            <p:nvSpPr>
              <p:cNvPr id="590" name="Freeform 9">
                <a:extLst>
                  <a:ext uri="{FF2B5EF4-FFF2-40B4-BE49-F238E27FC236}">
                    <a16:creationId xmlns:a16="http://schemas.microsoft.com/office/drawing/2014/main" id="{DDBA0074-FFF4-4426-B973-D5101138947D}"/>
                  </a:ext>
                </a:extLst>
              </p:cNvPr>
              <p:cNvSpPr/>
              <p:nvPr/>
            </p:nvSpPr>
            <p:spPr>
              <a:xfrm>
                <a:off x="8582783" y="6589037"/>
                <a:ext cx="158243" cy="63030"/>
              </a:xfrm>
              <a:custGeom>
                <a:avLst/>
                <a:gdLst/>
                <a:ahLst/>
                <a:cxnLst>
                  <a:cxn ang="0">
                    <a:pos x="wd2" y="hd2"/>
                  </a:cxn>
                  <a:cxn ang="5400000">
                    <a:pos x="wd2" y="hd2"/>
                  </a:cxn>
                  <a:cxn ang="10800000">
                    <a:pos x="wd2" y="hd2"/>
                  </a:cxn>
                  <a:cxn ang="16200000">
                    <a:pos x="wd2" y="hd2"/>
                  </a:cxn>
                </a:cxnLst>
                <a:rect l="0" t="0" r="r" b="b"/>
                <a:pathLst>
                  <a:path w="21600" h="21600" extrusionOk="0">
                    <a:moveTo>
                      <a:pt x="4320" y="21600"/>
                    </a:moveTo>
                    <a:cubicBezTo>
                      <a:pt x="17280" y="21600"/>
                      <a:pt x="17280" y="21600"/>
                      <a:pt x="17280" y="21600"/>
                    </a:cubicBezTo>
                    <a:cubicBezTo>
                      <a:pt x="19440" y="21600"/>
                      <a:pt x="21600" y="16200"/>
                      <a:pt x="21600" y="10800"/>
                    </a:cubicBezTo>
                    <a:cubicBezTo>
                      <a:pt x="21600" y="5400"/>
                      <a:pt x="19440" y="0"/>
                      <a:pt x="17280" y="0"/>
                    </a:cubicBezTo>
                    <a:cubicBezTo>
                      <a:pt x="4320" y="0"/>
                      <a:pt x="4320" y="0"/>
                      <a:pt x="4320" y="0"/>
                    </a:cubicBezTo>
                    <a:cubicBezTo>
                      <a:pt x="2160" y="0"/>
                      <a:pt x="0" y="5400"/>
                      <a:pt x="0" y="10800"/>
                    </a:cubicBezTo>
                    <a:cubicBezTo>
                      <a:pt x="0" y="16200"/>
                      <a:pt x="2160" y="21600"/>
                      <a:pt x="4320" y="21600"/>
                    </a:cubicBezTo>
                    <a:close/>
                    <a:moveTo>
                      <a:pt x="4320" y="5400"/>
                    </a:moveTo>
                    <a:cubicBezTo>
                      <a:pt x="17280" y="5400"/>
                      <a:pt x="17280" y="5400"/>
                      <a:pt x="17280" y="5400"/>
                    </a:cubicBezTo>
                    <a:cubicBezTo>
                      <a:pt x="18576" y="5400"/>
                      <a:pt x="19440" y="7560"/>
                      <a:pt x="19440" y="10800"/>
                    </a:cubicBezTo>
                    <a:cubicBezTo>
                      <a:pt x="19440" y="14040"/>
                      <a:pt x="18576" y="16200"/>
                      <a:pt x="17280" y="16200"/>
                    </a:cubicBezTo>
                    <a:cubicBezTo>
                      <a:pt x="4320" y="16200"/>
                      <a:pt x="4320" y="16200"/>
                      <a:pt x="4320" y="16200"/>
                    </a:cubicBezTo>
                    <a:cubicBezTo>
                      <a:pt x="3024" y="16200"/>
                      <a:pt x="2160" y="14040"/>
                      <a:pt x="2160" y="10800"/>
                    </a:cubicBezTo>
                    <a:cubicBezTo>
                      <a:pt x="2160" y="7560"/>
                      <a:pt x="3024" y="5400"/>
                      <a:pt x="4320" y="54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91" name="Freeform 10">
                <a:extLst>
                  <a:ext uri="{FF2B5EF4-FFF2-40B4-BE49-F238E27FC236}">
                    <a16:creationId xmlns:a16="http://schemas.microsoft.com/office/drawing/2014/main" id="{06E7D611-AA09-4151-AAEF-EA384318D199}"/>
                  </a:ext>
                </a:extLst>
              </p:cNvPr>
              <p:cNvSpPr/>
              <p:nvPr/>
            </p:nvSpPr>
            <p:spPr>
              <a:xfrm>
                <a:off x="8458066" y="6401292"/>
                <a:ext cx="406336" cy="355376"/>
              </a:xfrm>
              <a:custGeom>
                <a:avLst/>
                <a:gdLst/>
                <a:ahLst/>
                <a:cxnLst>
                  <a:cxn ang="0">
                    <a:pos x="wd2" y="hd2"/>
                  </a:cxn>
                  <a:cxn ang="5400000">
                    <a:pos x="wd2" y="hd2"/>
                  </a:cxn>
                  <a:cxn ang="10800000">
                    <a:pos x="wd2" y="hd2"/>
                  </a:cxn>
                  <a:cxn ang="16200000">
                    <a:pos x="wd2" y="hd2"/>
                  </a:cxn>
                </a:cxnLst>
                <a:rect l="0" t="0" r="r" b="b"/>
                <a:pathLst>
                  <a:path w="21600" h="21600" extrusionOk="0">
                    <a:moveTo>
                      <a:pt x="21600" y="8293"/>
                    </a:moveTo>
                    <a:cubicBezTo>
                      <a:pt x="21600" y="8293"/>
                      <a:pt x="21600" y="8293"/>
                      <a:pt x="21600" y="8293"/>
                    </a:cubicBezTo>
                    <a:cubicBezTo>
                      <a:pt x="18562" y="193"/>
                      <a:pt x="18562" y="193"/>
                      <a:pt x="18562" y="193"/>
                    </a:cubicBezTo>
                    <a:cubicBezTo>
                      <a:pt x="18562" y="0"/>
                      <a:pt x="18394" y="0"/>
                      <a:pt x="18225" y="0"/>
                    </a:cubicBezTo>
                    <a:cubicBezTo>
                      <a:pt x="3375" y="0"/>
                      <a:pt x="3375" y="0"/>
                      <a:pt x="3375" y="0"/>
                    </a:cubicBezTo>
                    <a:cubicBezTo>
                      <a:pt x="3206" y="0"/>
                      <a:pt x="3038" y="0"/>
                      <a:pt x="3038" y="193"/>
                    </a:cubicBezTo>
                    <a:cubicBezTo>
                      <a:pt x="0" y="8293"/>
                      <a:pt x="0" y="8293"/>
                      <a:pt x="0" y="8293"/>
                    </a:cubicBezTo>
                    <a:cubicBezTo>
                      <a:pt x="0" y="8293"/>
                      <a:pt x="0" y="8293"/>
                      <a:pt x="0" y="8293"/>
                    </a:cubicBezTo>
                    <a:cubicBezTo>
                      <a:pt x="0" y="8293"/>
                      <a:pt x="0" y="8486"/>
                      <a:pt x="0" y="8486"/>
                    </a:cubicBezTo>
                    <a:cubicBezTo>
                      <a:pt x="0" y="21214"/>
                      <a:pt x="0" y="21214"/>
                      <a:pt x="0" y="21214"/>
                    </a:cubicBezTo>
                    <a:cubicBezTo>
                      <a:pt x="0" y="21407"/>
                      <a:pt x="169" y="21600"/>
                      <a:pt x="338" y="21600"/>
                    </a:cubicBezTo>
                    <a:cubicBezTo>
                      <a:pt x="21262" y="21600"/>
                      <a:pt x="21262" y="21600"/>
                      <a:pt x="21262" y="21600"/>
                    </a:cubicBezTo>
                    <a:cubicBezTo>
                      <a:pt x="21431" y="21600"/>
                      <a:pt x="21600" y="21407"/>
                      <a:pt x="21600" y="21214"/>
                    </a:cubicBezTo>
                    <a:cubicBezTo>
                      <a:pt x="21600" y="8486"/>
                      <a:pt x="21600" y="8486"/>
                      <a:pt x="21600" y="8486"/>
                    </a:cubicBezTo>
                    <a:cubicBezTo>
                      <a:pt x="21600" y="8486"/>
                      <a:pt x="21600" y="8293"/>
                      <a:pt x="21600" y="8293"/>
                    </a:cubicBezTo>
                    <a:close/>
                    <a:moveTo>
                      <a:pt x="20756" y="20829"/>
                    </a:moveTo>
                    <a:cubicBezTo>
                      <a:pt x="844" y="20829"/>
                      <a:pt x="844" y="20829"/>
                      <a:pt x="844" y="20829"/>
                    </a:cubicBezTo>
                    <a:cubicBezTo>
                      <a:pt x="844" y="9450"/>
                      <a:pt x="844" y="9450"/>
                      <a:pt x="844" y="9450"/>
                    </a:cubicBezTo>
                    <a:cubicBezTo>
                      <a:pt x="20756" y="9450"/>
                      <a:pt x="20756" y="9450"/>
                      <a:pt x="20756" y="9450"/>
                    </a:cubicBezTo>
                    <a:lnTo>
                      <a:pt x="20756" y="20829"/>
                    </a:lnTo>
                    <a:close/>
                    <a:moveTo>
                      <a:pt x="675" y="8679"/>
                    </a:moveTo>
                    <a:cubicBezTo>
                      <a:pt x="3544" y="771"/>
                      <a:pt x="3544" y="771"/>
                      <a:pt x="3544" y="771"/>
                    </a:cubicBezTo>
                    <a:cubicBezTo>
                      <a:pt x="18056" y="771"/>
                      <a:pt x="18056" y="771"/>
                      <a:pt x="18056" y="771"/>
                    </a:cubicBezTo>
                    <a:cubicBezTo>
                      <a:pt x="20925" y="8679"/>
                      <a:pt x="20925" y="8679"/>
                      <a:pt x="20925" y="8679"/>
                    </a:cubicBezTo>
                    <a:lnTo>
                      <a:pt x="675" y="8679"/>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35" name="组合 334">
              <a:extLst>
                <a:ext uri="{FF2B5EF4-FFF2-40B4-BE49-F238E27FC236}">
                  <a16:creationId xmlns:a16="http://schemas.microsoft.com/office/drawing/2014/main" id="{D847CBCB-E221-43B9-8052-F9C6B89ACD2D}"/>
                </a:ext>
              </a:extLst>
            </p:cNvPr>
            <p:cNvGrpSpPr/>
            <p:nvPr/>
          </p:nvGrpSpPr>
          <p:grpSpPr>
            <a:xfrm>
              <a:off x="10761002" y="3992785"/>
              <a:ext cx="404995" cy="299052"/>
              <a:chOff x="6835408" y="6429454"/>
              <a:chExt cx="404995" cy="299052"/>
            </a:xfrm>
            <a:grpFill/>
          </p:grpSpPr>
          <p:sp>
            <p:nvSpPr>
              <p:cNvPr id="587" name="Freeform 15">
                <a:extLst>
                  <a:ext uri="{FF2B5EF4-FFF2-40B4-BE49-F238E27FC236}">
                    <a16:creationId xmlns:a16="http://schemas.microsoft.com/office/drawing/2014/main" id="{A447F1B0-94B4-4E05-9C8C-9D1DEB2196EE}"/>
                  </a:ext>
                </a:extLst>
              </p:cNvPr>
              <p:cNvSpPr/>
              <p:nvPr/>
            </p:nvSpPr>
            <p:spPr>
              <a:xfrm>
                <a:off x="6835408" y="6429454"/>
                <a:ext cx="404995" cy="134105"/>
              </a:xfrm>
              <a:custGeom>
                <a:avLst/>
                <a:gdLst/>
                <a:ahLst/>
                <a:cxnLst>
                  <a:cxn ang="0">
                    <a:pos x="wd2" y="hd2"/>
                  </a:cxn>
                  <a:cxn ang="5400000">
                    <a:pos x="wd2" y="hd2"/>
                  </a:cxn>
                  <a:cxn ang="10800000">
                    <a:pos x="wd2" y="hd2"/>
                  </a:cxn>
                  <a:cxn ang="16200000">
                    <a:pos x="wd2" y="hd2"/>
                  </a:cxn>
                </a:cxnLst>
                <a:rect l="0" t="0" r="r" b="b"/>
                <a:pathLst>
                  <a:path w="21600" h="21600" extrusionOk="0">
                    <a:moveTo>
                      <a:pt x="10800" y="2057"/>
                    </a:moveTo>
                    <a:cubicBezTo>
                      <a:pt x="12656" y="2057"/>
                      <a:pt x="14513" y="3086"/>
                      <a:pt x="16200" y="5143"/>
                    </a:cubicBezTo>
                    <a:cubicBezTo>
                      <a:pt x="17888" y="7200"/>
                      <a:pt x="19406" y="9771"/>
                      <a:pt x="20756" y="13371"/>
                    </a:cubicBezTo>
                    <a:cubicBezTo>
                      <a:pt x="20756" y="13371"/>
                      <a:pt x="20756" y="13371"/>
                      <a:pt x="20756" y="13371"/>
                    </a:cubicBezTo>
                    <a:cubicBezTo>
                      <a:pt x="20756" y="13371"/>
                      <a:pt x="20756" y="13371"/>
                      <a:pt x="20756" y="13371"/>
                    </a:cubicBezTo>
                    <a:cubicBezTo>
                      <a:pt x="20756" y="13886"/>
                      <a:pt x="20756" y="13886"/>
                      <a:pt x="20756" y="14400"/>
                    </a:cubicBezTo>
                    <a:cubicBezTo>
                      <a:pt x="20756" y="14400"/>
                      <a:pt x="20756" y="14400"/>
                      <a:pt x="20756" y="14914"/>
                    </a:cubicBezTo>
                    <a:cubicBezTo>
                      <a:pt x="19406" y="19029"/>
                      <a:pt x="19406" y="19029"/>
                      <a:pt x="19406" y="19029"/>
                    </a:cubicBezTo>
                    <a:cubicBezTo>
                      <a:pt x="19406" y="19029"/>
                      <a:pt x="19406" y="19029"/>
                      <a:pt x="19406" y="19029"/>
                    </a:cubicBezTo>
                    <a:cubicBezTo>
                      <a:pt x="19238" y="19543"/>
                      <a:pt x="19238" y="19543"/>
                      <a:pt x="19238" y="19543"/>
                    </a:cubicBezTo>
                    <a:cubicBezTo>
                      <a:pt x="19069" y="19543"/>
                      <a:pt x="19069" y="19029"/>
                      <a:pt x="19069" y="19029"/>
                    </a:cubicBezTo>
                    <a:cubicBezTo>
                      <a:pt x="18056" y="16457"/>
                      <a:pt x="16875" y="14400"/>
                      <a:pt x="15694" y="12857"/>
                    </a:cubicBezTo>
                    <a:cubicBezTo>
                      <a:pt x="14175" y="10800"/>
                      <a:pt x="12488" y="9771"/>
                      <a:pt x="10800" y="9771"/>
                    </a:cubicBezTo>
                    <a:cubicBezTo>
                      <a:pt x="9112" y="9771"/>
                      <a:pt x="7425" y="10800"/>
                      <a:pt x="5906" y="12857"/>
                    </a:cubicBezTo>
                    <a:cubicBezTo>
                      <a:pt x="4725" y="14400"/>
                      <a:pt x="3544" y="16457"/>
                      <a:pt x="2531" y="19029"/>
                    </a:cubicBezTo>
                    <a:cubicBezTo>
                      <a:pt x="2531" y="19543"/>
                      <a:pt x="2531" y="19543"/>
                      <a:pt x="2362" y="19543"/>
                    </a:cubicBezTo>
                    <a:cubicBezTo>
                      <a:pt x="2362" y="19543"/>
                      <a:pt x="2362" y="19543"/>
                      <a:pt x="2362" y="19543"/>
                    </a:cubicBezTo>
                    <a:cubicBezTo>
                      <a:pt x="844" y="14914"/>
                      <a:pt x="844" y="14914"/>
                      <a:pt x="844" y="14914"/>
                    </a:cubicBezTo>
                    <a:cubicBezTo>
                      <a:pt x="844" y="14400"/>
                      <a:pt x="844" y="14400"/>
                      <a:pt x="844" y="14400"/>
                    </a:cubicBezTo>
                    <a:cubicBezTo>
                      <a:pt x="844" y="13886"/>
                      <a:pt x="844" y="13886"/>
                      <a:pt x="844" y="13371"/>
                    </a:cubicBezTo>
                    <a:cubicBezTo>
                      <a:pt x="844" y="13371"/>
                      <a:pt x="844" y="13371"/>
                      <a:pt x="844" y="13371"/>
                    </a:cubicBezTo>
                    <a:cubicBezTo>
                      <a:pt x="844" y="13371"/>
                      <a:pt x="844" y="13371"/>
                      <a:pt x="844" y="13371"/>
                    </a:cubicBezTo>
                    <a:cubicBezTo>
                      <a:pt x="2194" y="9771"/>
                      <a:pt x="3712" y="7200"/>
                      <a:pt x="5400" y="5143"/>
                    </a:cubicBezTo>
                    <a:cubicBezTo>
                      <a:pt x="7087" y="3086"/>
                      <a:pt x="8944" y="2057"/>
                      <a:pt x="10800" y="2057"/>
                    </a:cubicBezTo>
                    <a:close/>
                    <a:moveTo>
                      <a:pt x="10800" y="0"/>
                    </a:moveTo>
                    <a:cubicBezTo>
                      <a:pt x="8944" y="0"/>
                      <a:pt x="6919" y="1029"/>
                      <a:pt x="5231" y="3086"/>
                    </a:cubicBezTo>
                    <a:cubicBezTo>
                      <a:pt x="3375" y="5143"/>
                      <a:pt x="1856" y="7714"/>
                      <a:pt x="337" y="11829"/>
                    </a:cubicBezTo>
                    <a:cubicBezTo>
                      <a:pt x="169" y="12343"/>
                      <a:pt x="0" y="13371"/>
                      <a:pt x="0" y="14400"/>
                    </a:cubicBezTo>
                    <a:cubicBezTo>
                      <a:pt x="0" y="14914"/>
                      <a:pt x="169" y="15943"/>
                      <a:pt x="337" y="16457"/>
                    </a:cubicBezTo>
                    <a:cubicBezTo>
                      <a:pt x="1856" y="21086"/>
                      <a:pt x="1856" y="21086"/>
                      <a:pt x="1856" y="21086"/>
                    </a:cubicBezTo>
                    <a:cubicBezTo>
                      <a:pt x="2025" y="21600"/>
                      <a:pt x="2194" y="21600"/>
                      <a:pt x="2362" y="21600"/>
                    </a:cubicBezTo>
                    <a:cubicBezTo>
                      <a:pt x="2700" y="21600"/>
                      <a:pt x="2869" y="21600"/>
                      <a:pt x="3037" y="21086"/>
                    </a:cubicBezTo>
                    <a:cubicBezTo>
                      <a:pt x="4050" y="18514"/>
                      <a:pt x="5062" y="16457"/>
                      <a:pt x="6244" y="14914"/>
                    </a:cubicBezTo>
                    <a:cubicBezTo>
                      <a:pt x="7594" y="13371"/>
                      <a:pt x="9281" y="12343"/>
                      <a:pt x="10800" y="12343"/>
                    </a:cubicBezTo>
                    <a:cubicBezTo>
                      <a:pt x="12488" y="12343"/>
                      <a:pt x="14006" y="13371"/>
                      <a:pt x="15356" y="14914"/>
                    </a:cubicBezTo>
                    <a:cubicBezTo>
                      <a:pt x="16538" y="16457"/>
                      <a:pt x="17550" y="18514"/>
                      <a:pt x="18563" y="21086"/>
                    </a:cubicBezTo>
                    <a:cubicBezTo>
                      <a:pt x="18731" y="21600"/>
                      <a:pt x="19069" y="21600"/>
                      <a:pt x="19238" y="21600"/>
                    </a:cubicBezTo>
                    <a:cubicBezTo>
                      <a:pt x="19406" y="21600"/>
                      <a:pt x="19575" y="21600"/>
                      <a:pt x="19744" y="21086"/>
                    </a:cubicBezTo>
                    <a:cubicBezTo>
                      <a:pt x="19913" y="21086"/>
                      <a:pt x="19913" y="21086"/>
                      <a:pt x="19913" y="21086"/>
                    </a:cubicBezTo>
                    <a:cubicBezTo>
                      <a:pt x="21263" y="16457"/>
                      <a:pt x="21263" y="16457"/>
                      <a:pt x="21263" y="16457"/>
                    </a:cubicBezTo>
                    <a:cubicBezTo>
                      <a:pt x="21431" y="15943"/>
                      <a:pt x="21600" y="14914"/>
                      <a:pt x="21600" y="14400"/>
                    </a:cubicBezTo>
                    <a:cubicBezTo>
                      <a:pt x="21600" y="13371"/>
                      <a:pt x="21431" y="12343"/>
                      <a:pt x="21263" y="11829"/>
                    </a:cubicBezTo>
                    <a:cubicBezTo>
                      <a:pt x="19744" y="7714"/>
                      <a:pt x="18225" y="5143"/>
                      <a:pt x="16369" y="3086"/>
                    </a:cubicBezTo>
                    <a:cubicBezTo>
                      <a:pt x="14681" y="1029"/>
                      <a:pt x="12656" y="0"/>
                      <a:pt x="1080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88" name="Freeform 16">
                <a:extLst>
                  <a:ext uri="{FF2B5EF4-FFF2-40B4-BE49-F238E27FC236}">
                    <a16:creationId xmlns:a16="http://schemas.microsoft.com/office/drawing/2014/main" id="{CFD55C6E-6DE0-4DAB-B4E2-41DCB6E9E938}"/>
                  </a:ext>
                </a:extLst>
              </p:cNvPr>
              <p:cNvSpPr/>
              <p:nvPr/>
            </p:nvSpPr>
            <p:spPr>
              <a:xfrm>
                <a:off x="6907824" y="6538078"/>
                <a:ext cx="260162" cy="104602"/>
              </a:xfrm>
              <a:custGeom>
                <a:avLst/>
                <a:gdLst/>
                <a:ahLst/>
                <a:cxnLst>
                  <a:cxn ang="0">
                    <a:pos x="wd2" y="hd2"/>
                  </a:cxn>
                  <a:cxn ang="5400000">
                    <a:pos x="wd2" y="hd2"/>
                  </a:cxn>
                  <a:cxn ang="10800000">
                    <a:pos x="wd2" y="hd2"/>
                  </a:cxn>
                  <a:cxn ang="16200000">
                    <a:pos x="wd2" y="hd2"/>
                  </a:cxn>
                </a:cxnLst>
                <a:rect l="0" t="0" r="r" b="b"/>
                <a:pathLst>
                  <a:path w="21600" h="21600" extrusionOk="0">
                    <a:moveTo>
                      <a:pt x="10800" y="2618"/>
                    </a:moveTo>
                    <a:cubicBezTo>
                      <a:pt x="12644" y="2618"/>
                      <a:pt x="14224" y="3273"/>
                      <a:pt x="15805" y="5236"/>
                    </a:cubicBezTo>
                    <a:cubicBezTo>
                      <a:pt x="17385" y="6545"/>
                      <a:pt x="18966" y="8509"/>
                      <a:pt x="20020" y="11127"/>
                    </a:cubicBezTo>
                    <a:cubicBezTo>
                      <a:pt x="20283" y="11127"/>
                      <a:pt x="20283" y="11782"/>
                      <a:pt x="20283" y="11782"/>
                    </a:cubicBezTo>
                    <a:cubicBezTo>
                      <a:pt x="20283" y="11782"/>
                      <a:pt x="20283" y="12436"/>
                      <a:pt x="20283" y="12436"/>
                    </a:cubicBezTo>
                    <a:cubicBezTo>
                      <a:pt x="17912" y="18327"/>
                      <a:pt x="17912" y="18327"/>
                      <a:pt x="17912" y="18327"/>
                    </a:cubicBezTo>
                    <a:cubicBezTo>
                      <a:pt x="17912" y="18327"/>
                      <a:pt x="17912" y="18327"/>
                      <a:pt x="17649" y="18327"/>
                    </a:cubicBezTo>
                    <a:cubicBezTo>
                      <a:pt x="17649" y="18327"/>
                      <a:pt x="17649" y="18327"/>
                      <a:pt x="17385" y="18327"/>
                    </a:cubicBezTo>
                    <a:cubicBezTo>
                      <a:pt x="15541" y="14400"/>
                      <a:pt x="13171" y="12436"/>
                      <a:pt x="10800" y="12436"/>
                    </a:cubicBezTo>
                    <a:cubicBezTo>
                      <a:pt x="8429" y="12436"/>
                      <a:pt x="6059" y="14400"/>
                      <a:pt x="4215" y="18327"/>
                    </a:cubicBezTo>
                    <a:cubicBezTo>
                      <a:pt x="3951" y="18327"/>
                      <a:pt x="3951" y="18327"/>
                      <a:pt x="3951" y="18327"/>
                    </a:cubicBezTo>
                    <a:cubicBezTo>
                      <a:pt x="3951" y="18327"/>
                      <a:pt x="3688" y="18327"/>
                      <a:pt x="3688" y="18327"/>
                    </a:cubicBezTo>
                    <a:cubicBezTo>
                      <a:pt x="1580" y="12436"/>
                      <a:pt x="1580" y="12436"/>
                      <a:pt x="1580" y="12436"/>
                    </a:cubicBezTo>
                    <a:cubicBezTo>
                      <a:pt x="1317" y="12436"/>
                      <a:pt x="1317" y="11782"/>
                      <a:pt x="1317" y="11782"/>
                    </a:cubicBezTo>
                    <a:cubicBezTo>
                      <a:pt x="1317" y="11782"/>
                      <a:pt x="1317" y="11127"/>
                      <a:pt x="1580" y="11127"/>
                    </a:cubicBezTo>
                    <a:cubicBezTo>
                      <a:pt x="2898" y="8509"/>
                      <a:pt x="4215" y="6545"/>
                      <a:pt x="5795" y="5236"/>
                    </a:cubicBezTo>
                    <a:cubicBezTo>
                      <a:pt x="7376" y="3273"/>
                      <a:pt x="8956" y="2618"/>
                      <a:pt x="10800" y="2618"/>
                    </a:cubicBezTo>
                    <a:close/>
                    <a:moveTo>
                      <a:pt x="10800" y="0"/>
                    </a:moveTo>
                    <a:cubicBezTo>
                      <a:pt x="8956" y="0"/>
                      <a:pt x="7112" y="655"/>
                      <a:pt x="5268" y="1964"/>
                    </a:cubicBezTo>
                    <a:cubicBezTo>
                      <a:pt x="3688" y="3927"/>
                      <a:pt x="2107" y="5891"/>
                      <a:pt x="790" y="8509"/>
                    </a:cubicBezTo>
                    <a:cubicBezTo>
                      <a:pt x="263" y="9818"/>
                      <a:pt x="0" y="10473"/>
                      <a:pt x="0" y="11782"/>
                    </a:cubicBezTo>
                    <a:cubicBezTo>
                      <a:pt x="0" y="12436"/>
                      <a:pt x="527" y="14400"/>
                      <a:pt x="527" y="14400"/>
                    </a:cubicBezTo>
                    <a:cubicBezTo>
                      <a:pt x="2898" y="20945"/>
                      <a:pt x="2898" y="20945"/>
                      <a:pt x="2898" y="20945"/>
                    </a:cubicBezTo>
                    <a:cubicBezTo>
                      <a:pt x="3161" y="20945"/>
                      <a:pt x="3688" y="21600"/>
                      <a:pt x="3951" y="21600"/>
                    </a:cubicBezTo>
                    <a:cubicBezTo>
                      <a:pt x="4215" y="21600"/>
                      <a:pt x="4478" y="20945"/>
                      <a:pt x="4741" y="20291"/>
                    </a:cubicBezTo>
                    <a:cubicBezTo>
                      <a:pt x="6585" y="17018"/>
                      <a:pt x="8693" y="15709"/>
                      <a:pt x="10800" y="15709"/>
                    </a:cubicBezTo>
                    <a:cubicBezTo>
                      <a:pt x="12907" y="15709"/>
                      <a:pt x="15015" y="17018"/>
                      <a:pt x="16595" y="20291"/>
                    </a:cubicBezTo>
                    <a:cubicBezTo>
                      <a:pt x="17122" y="20945"/>
                      <a:pt x="17385" y="21600"/>
                      <a:pt x="17649" y="21600"/>
                    </a:cubicBezTo>
                    <a:cubicBezTo>
                      <a:pt x="18176" y="21600"/>
                      <a:pt x="18439" y="20945"/>
                      <a:pt x="18702" y="20945"/>
                    </a:cubicBezTo>
                    <a:cubicBezTo>
                      <a:pt x="21073" y="14400"/>
                      <a:pt x="21073" y="14400"/>
                      <a:pt x="21073" y="14400"/>
                    </a:cubicBezTo>
                    <a:cubicBezTo>
                      <a:pt x="21337" y="13745"/>
                      <a:pt x="21600" y="12436"/>
                      <a:pt x="21600" y="11782"/>
                    </a:cubicBezTo>
                    <a:cubicBezTo>
                      <a:pt x="21600" y="10473"/>
                      <a:pt x="21337" y="9818"/>
                      <a:pt x="20810" y="8509"/>
                    </a:cubicBezTo>
                    <a:cubicBezTo>
                      <a:pt x="19493" y="5891"/>
                      <a:pt x="17912" y="3927"/>
                      <a:pt x="16332" y="1964"/>
                    </a:cubicBezTo>
                    <a:cubicBezTo>
                      <a:pt x="14488" y="655"/>
                      <a:pt x="12644" y="0"/>
                      <a:pt x="1080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89" name="Freeform 17">
                <a:extLst>
                  <a:ext uri="{FF2B5EF4-FFF2-40B4-BE49-F238E27FC236}">
                    <a16:creationId xmlns:a16="http://schemas.microsoft.com/office/drawing/2014/main" id="{3E6D27CC-D843-40E4-93EF-7ADB7B8B02D4}"/>
                  </a:ext>
                </a:extLst>
              </p:cNvPr>
              <p:cNvSpPr/>
              <p:nvPr/>
            </p:nvSpPr>
            <p:spPr>
              <a:xfrm>
                <a:off x="6984264" y="6642679"/>
                <a:ext cx="107284" cy="85827"/>
              </a:xfrm>
              <a:custGeom>
                <a:avLst/>
                <a:gdLst/>
                <a:ahLst/>
                <a:cxnLst>
                  <a:cxn ang="0">
                    <a:pos x="wd2" y="hd2"/>
                  </a:cxn>
                  <a:cxn ang="5400000">
                    <a:pos x="wd2" y="hd2"/>
                  </a:cxn>
                  <a:cxn ang="10800000">
                    <a:pos x="wd2" y="hd2"/>
                  </a:cxn>
                  <a:cxn ang="16200000">
                    <a:pos x="wd2" y="hd2"/>
                  </a:cxn>
                </a:cxnLst>
                <a:rect l="0" t="0" r="r" b="b"/>
                <a:pathLst>
                  <a:path w="21600" h="21600" extrusionOk="0">
                    <a:moveTo>
                      <a:pt x="10800" y="4000"/>
                    </a:moveTo>
                    <a:cubicBezTo>
                      <a:pt x="13341" y="4000"/>
                      <a:pt x="16518" y="4800"/>
                      <a:pt x="18424" y="6400"/>
                    </a:cubicBezTo>
                    <a:cubicBezTo>
                      <a:pt x="18424" y="6400"/>
                      <a:pt x="19059" y="7200"/>
                      <a:pt x="19059" y="7200"/>
                    </a:cubicBezTo>
                    <a:cubicBezTo>
                      <a:pt x="19059" y="8000"/>
                      <a:pt x="19059" y="8000"/>
                      <a:pt x="19059" y="8000"/>
                    </a:cubicBezTo>
                    <a:cubicBezTo>
                      <a:pt x="11435" y="17600"/>
                      <a:pt x="11435" y="17600"/>
                      <a:pt x="11435" y="17600"/>
                    </a:cubicBezTo>
                    <a:cubicBezTo>
                      <a:pt x="11435" y="17600"/>
                      <a:pt x="10800" y="18400"/>
                      <a:pt x="10800" y="18400"/>
                    </a:cubicBezTo>
                    <a:cubicBezTo>
                      <a:pt x="10800" y="18400"/>
                      <a:pt x="10165" y="17600"/>
                      <a:pt x="10165" y="17600"/>
                    </a:cubicBezTo>
                    <a:cubicBezTo>
                      <a:pt x="3176" y="8000"/>
                      <a:pt x="3176" y="8000"/>
                      <a:pt x="3176" y="8000"/>
                    </a:cubicBezTo>
                    <a:cubicBezTo>
                      <a:pt x="3176" y="8000"/>
                      <a:pt x="3176" y="8000"/>
                      <a:pt x="3176" y="8000"/>
                    </a:cubicBezTo>
                    <a:cubicBezTo>
                      <a:pt x="3176" y="8000"/>
                      <a:pt x="3176" y="8000"/>
                      <a:pt x="3176" y="8000"/>
                    </a:cubicBezTo>
                    <a:cubicBezTo>
                      <a:pt x="2541" y="8000"/>
                      <a:pt x="2541" y="8000"/>
                      <a:pt x="2541" y="7200"/>
                    </a:cubicBezTo>
                    <a:cubicBezTo>
                      <a:pt x="2541" y="7200"/>
                      <a:pt x="3176" y="6400"/>
                      <a:pt x="3176" y="6400"/>
                    </a:cubicBezTo>
                    <a:cubicBezTo>
                      <a:pt x="5718" y="4800"/>
                      <a:pt x="8259" y="4000"/>
                      <a:pt x="10800" y="4000"/>
                    </a:cubicBezTo>
                    <a:close/>
                    <a:moveTo>
                      <a:pt x="10800" y="0"/>
                    </a:moveTo>
                    <a:cubicBezTo>
                      <a:pt x="7624" y="0"/>
                      <a:pt x="4447" y="1600"/>
                      <a:pt x="1906" y="3200"/>
                    </a:cubicBezTo>
                    <a:cubicBezTo>
                      <a:pt x="635" y="4800"/>
                      <a:pt x="0" y="5600"/>
                      <a:pt x="0" y="7200"/>
                    </a:cubicBezTo>
                    <a:cubicBezTo>
                      <a:pt x="0" y="8800"/>
                      <a:pt x="0" y="9600"/>
                      <a:pt x="635" y="10400"/>
                    </a:cubicBezTo>
                    <a:cubicBezTo>
                      <a:pt x="635" y="10400"/>
                      <a:pt x="635" y="10400"/>
                      <a:pt x="635" y="10400"/>
                    </a:cubicBezTo>
                    <a:cubicBezTo>
                      <a:pt x="7624" y="20000"/>
                      <a:pt x="7624" y="20000"/>
                      <a:pt x="7624" y="20000"/>
                    </a:cubicBezTo>
                    <a:cubicBezTo>
                      <a:pt x="8894" y="20800"/>
                      <a:pt x="9529" y="21600"/>
                      <a:pt x="10800" y="21600"/>
                    </a:cubicBezTo>
                    <a:cubicBezTo>
                      <a:pt x="10800" y="21600"/>
                      <a:pt x="10800" y="21600"/>
                      <a:pt x="10800" y="21600"/>
                    </a:cubicBezTo>
                    <a:cubicBezTo>
                      <a:pt x="12071" y="21600"/>
                      <a:pt x="12706" y="20800"/>
                      <a:pt x="13976" y="20000"/>
                    </a:cubicBezTo>
                    <a:cubicBezTo>
                      <a:pt x="20965" y="10400"/>
                      <a:pt x="20965" y="10400"/>
                      <a:pt x="20965" y="10400"/>
                    </a:cubicBezTo>
                    <a:cubicBezTo>
                      <a:pt x="21600" y="9600"/>
                      <a:pt x="21600" y="8800"/>
                      <a:pt x="21600" y="7200"/>
                    </a:cubicBezTo>
                    <a:cubicBezTo>
                      <a:pt x="21600" y="5600"/>
                      <a:pt x="20965" y="4800"/>
                      <a:pt x="20329" y="3200"/>
                    </a:cubicBezTo>
                    <a:cubicBezTo>
                      <a:pt x="17153" y="1600"/>
                      <a:pt x="13976" y="0"/>
                      <a:pt x="1080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36" name="组合 335">
              <a:extLst>
                <a:ext uri="{FF2B5EF4-FFF2-40B4-BE49-F238E27FC236}">
                  <a16:creationId xmlns:a16="http://schemas.microsoft.com/office/drawing/2014/main" id="{3171226E-6B5A-4499-A1A6-DCCDB7967A9A}"/>
                </a:ext>
              </a:extLst>
            </p:cNvPr>
            <p:cNvGrpSpPr/>
            <p:nvPr/>
          </p:nvGrpSpPr>
          <p:grpSpPr>
            <a:xfrm>
              <a:off x="10760331" y="3151953"/>
              <a:ext cx="406336" cy="380856"/>
              <a:chOff x="2774741" y="6389223"/>
              <a:chExt cx="406336" cy="380856"/>
            </a:xfrm>
            <a:grpFill/>
          </p:grpSpPr>
          <p:sp>
            <p:nvSpPr>
              <p:cNvPr id="585" name="Freeform 34">
                <a:extLst>
                  <a:ext uri="{FF2B5EF4-FFF2-40B4-BE49-F238E27FC236}">
                    <a16:creationId xmlns:a16="http://schemas.microsoft.com/office/drawing/2014/main" id="{230D8B24-7FA7-4D10-9C5E-4E60941FA687}"/>
                  </a:ext>
                </a:extLst>
              </p:cNvPr>
              <p:cNvSpPr/>
              <p:nvPr/>
            </p:nvSpPr>
            <p:spPr>
              <a:xfrm>
                <a:off x="2774741" y="6389223"/>
                <a:ext cx="406336" cy="3808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569" y="0"/>
                      <a:pt x="0" y="1260"/>
                      <a:pt x="0" y="3780"/>
                    </a:cubicBezTo>
                    <a:cubicBezTo>
                      <a:pt x="0" y="17820"/>
                      <a:pt x="0" y="17820"/>
                      <a:pt x="0" y="17820"/>
                    </a:cubicBezTo>
                    <a:cubicBezTo>
                      <a:pt x="0" y="20340"/>
                      <a:pt x="5569" y="21600"/>
                      <a:pt x="10800" y="21600"/>
                    </a:cubicBezTo>
                    <a:cubicBezTo>
                      <a:pt x="13162" y="21600"/>
                      <a:pt x="15525" y="21420"/>
                      <a:pt x="17381" y="20880"/>
                    </a:cubicBezTo>
                    <a:cubicBezTo>
                      <a:pt x="19912" y="20340"/>
                      <a:pt x="21600" y="18000"/>
                      <a:pt x="21600" y="15300"/>
                    </a:cubicBezTo>
                    <a:cubicBezTo>
                      <a:pt x="21600" y="3780"/>
                      <a:pt x="21600" y="3780"/>
                      <a:pt x="21600" y="3780"/>
                    </a:cubicBezTo>
                    <a:cubicBezTo>
                      <a:pt x="21600" y="1260"/>
                      <a:pt x="16031" y="0"/>
                      <a:pt x="10800" y="0"/>
                    </a:cubicBezTo>
                    <a:close/>
                    <a:moveTo>
                      <a:pt x="844" y="9900"/>
                    </a:moveTo>
                    <a:cubicBezTo>
                      <a:pt x="1181" y="10260"/>
                      <a:pt x="1181" y="10260"/>
                      <a:pt x="1181" y="10260"/>
                    </a:cubicBezTo>
                    <a:cubicBezTo>
                      <a:pt x="2869" y="11520"/>
                      <a:pt x="6581" y="12240"/>
                      <a:pt x="10800" y="12240"/>
                    </a:cubicBezTo>
                    <a:cubicBezTo>
                      <a:pt x="11644" y="12240"/>
                      <a:pt x="11644" y="12240"/>
                      <a:pt x="11644" y="12240"/>
                    </a:cubicBezTo>
                    <a:cubicBezTo>
                      <a:pt x="11475" y="12600"/>
                      <a:pt x="11475" y="12600"/>
                      <a:pt x="11475" y="12600"/>
                    </a:cubicBezTo>
                    <a:cubicBezTo>
                      <a:pt x="10969" y="13500"/>
                      <a:pt x="10800" y="14400"/>
                      <a:pt x="10800" y="15300"/>
                    </a:cubicBezTo>
                    <a:cubicBezTo>
                      <a:pt x="10800" y="15480"/>
                      <a:pt x="10800" y="15660"/>
                      <a:pt x="10800" y="15840"/>
                    </a:cubicBezTo>
                    <a:cubicBezTo>
                      <a:pt x="10800" y="16200"/>
                      <a:pt x="10800" y="16200"/>
                      <a:pt x="10800" y="16200"/>
                    </a:cubicBezTo>
                    <a:cubicBezTo>
                      <a:pt x="10631" y="16200"/>
                      <a:pt x="10631" y="16200"/>
                      <a:pt x="10631" y="16200"/>
                    </a:cubicBezTo>
                    <a:cubicBezTo>
                      <a:pt x="7931" y="16200"/>
                      <a:pt x="5400" y="15840"/>
                      <a:pt x="3544" y="15120"/>
                    </a:cubicBezTo>
                    <a:cubicBezTo>
                      <a:pt x="1856" y="14580"/>
                      <a:pt x="844" y="13860"/>
                      <a:pt x="844" y="13140"/>
                    </a:cubicBezTo>
                    <a:lnTo>
                      <a:pt x="844" y="9900"/>
                    </a:lnTo>
                    <a:close/>
                    <a:moveTo>
                      <a:pt x="13331" y="20700"/>
                    </a:moveTo>
                    <a:cubicBezTo>
                      <a:pt x="12487" y="20700"/>
                      <a:pt x="11644" y="20880"/>
                      <a:pt x="10800" y="20880"/>
                    </a:cubicBezTo>
                    <a:cubicBezTo>
                      <a:pt x="8100" y="20880"/>
                      <a:pt x="5400" y="20520"/>
                      <a:pt x="3544" y="19800"/>
                    </a:cubicBezTo>
                    <a:cubicBezTo>
                      <a:pt x="1856" y="19260"/>
                      <a:pt x="844" y="18540"/>
                      <a:pt x="844" y="17820"/>
                    </a:cubicBezTo>
                    <a:cubicBezTo>
                      <a:pt x="844" y="14580"/>
                      <a:pt x="844" y="14580"/>
                      <a:pt x="844" y="14580"/>
                    </a:cubicBezTo>
                    <a:cubicBezTo>
                      <a:pt x="1181" y="14940"/>
                      <a:pt x="1181" y="14940"/>
                      <a:pt x="1181" y="14940"/>
                    </a:cubicBezTo>
                    <a:cubicBezTo>
                      <a:pt x="2869" y="16200"/>
                      <a:pt x="6581" y="16920"/>
                      <a:pt x="10800" y="16920"/>
                    </a:cubicBezTo>
                    <a:cubicBezTo>
                      <a:pt x="10969" y="16920"/>
                      <a:pt x="10969" y="16920"/>
                      <a:pt x="10969" y="16920"/>
                    </a:cubicBezTo>
                    <a:cubicBezTo>
                      <a:pt x="11137" y="17100"/>
                      <a:pt x="11137" y="17100"/>
                      <a:pt x="11137" y="17100"/>
                    </a:cubicBezTo>
                    <a:cubicBezTo>
                      <a:pt x="11475" y="18360"/>
                      <a:pt x="12319" y="19440"/>
                      <a:pt x="13500" y="20160"/>
                    </a:cubicBezTo>
                    <a:cubicBezTo>
                      <a:pt x="14175" y="20700"/>
                      <a:pt x="14175" y="20700"/>
                      <a:pt x="14175" y="20700"/>
                    </a:cubicBezTo>
                    <a:lnTo>
                      <a:pt x="13331" y="20700"/>
                    </a:lnTo>
                    <a:close/>
                    <a:moveTo>
                      <a:pt x="19406" y="18720"/>
                    </a:moveTo>
                    <a:cubicBezTo>
                      <a:pt x="18562" y="19620"/>
                      <a:pt x="17381" y="20160"/>
                      <a:pt x="16200" y="20160"/>
                    </a:cubicBezTo>
                    <a:cubicBezTo>
                      <a:pt x="15019" y="20160"/>
                      <a:pt x="13837" y="19620"/>
                      <a:pt x="12994" y="18720"/>
                    </a:cubicBezTo>
                    <a:cubicBezTo>
                      <a:pt x="12150" y="17820"/>
                      <a:pt x="11644" y="16560"/>
                      <a:pt x="11644" y="15300"/>
                    </a:cubicBezTo>
                    <a:cubicBezTo>
                      <a:pt x="11644" y="13860"/>
                      <a:pt x="12150" y="12780"/>
                      <a:pt x="12994" y="11700"/>
                    </a:cubicBezTo>
                    <a:cubicBezTo>
                      <a:pt x="13837" y="10800"/>
                      <a:pt x="15019" y="10260"/>
                      <a:pt x="16200" y="10260"/>
                    </a:cubicBezTo>
                    <a:cubicBezTo>
                      <a:pt x="17381" y="10260"/>
                      <a:pt x="18562" y="10800"/>
                      <a:pt x="19406" y="11700"/>
                    </a:cubicBezTo>
                    <a:cubicBezTo>
                      <a:pt x="20419" y="12780"/>
                      <a:pt x="20756" y="13860"/>
                      <a:pt x="20756" y="15300"/>
                    </a:cubicBezTo>
                    <a:cubicBezTo>
                      <a:pt x="20756" y="16560"/>
                      <a:pt x="20419" y="17820"/>
                      <a:pt x="19406" y="18720"/>
                    </a:cubicBezTo>
                    <a:close/>
                    <a:moveTo>
                      <a:pt x="20756" y="12240"/>
                    </a:moveTo>
                    <a:cubicBezTo>
                      <a:pt x="20419" y="11700"/>
                      <a:pt x="20419" y="11700"/>
                      <a:pt x="20419" y="11700"/>
                    </a:cubicBezTo>
                    <a:cubicBezTo>
                      <a:pt x="19406" y="10260"/>
                      <a:pt x="17887" y="9540"/>
                      <a:pt x="16200" y="9540"/>
                    </a:cubicBezTo>
                    <a:cubicBezTo>
                      <a:pt x="14681" y="9540"/>
                      <a:pt x="13331" y="10260"/>
                      <a:pt x="12319" y="11340"/>
                    </a:cubicBezTo>
                    <a:cubicBezTo>
                      <a:pt x="12150" y="11520"/>
                      <a:pt x="12150" y="11520"/>
                      <a:pt x="12150" y="11520"/>
                    </a:cubicBezTo>
                    <a:cubicBezTo>
                      <a:pt x="12150" y="11520"/>
                      <a:pt x="12150" y="11520"/>
                      <a:pt x="12150" y="11520"/>
                    </a:cubicBezTo>
                    <a:cubicBezTo>
                      <a:pt x="11644" y="11520"/>
                      <a:pt x="11306" y="11520"/>
                      <a:pt x="10800" y="11520"/>
                    </a:cubicBezTo>
                    <a:cubicBezTo>
                      <a:pt x="8100" y="11520"/>
                      <a:pt x="5400" y="11160"/>
                      <a:pt x="3544" y="10440"/>
                    </a:cubicBezTo>
                    <a:cubicBezTo>
                      <a:pt x="1856" y="9900"/>
                      <a:pt x="844" y="9180"/>
                      <a:pt x="844" y="8460"/>
                    </a:cubicBezTo>
                    <a:cubicBezTo>
                      <a:pt x="844" y="5220"/>
                      <a:pt x="844" y="5220"/>
                      <a:pt x="844" y="5220"/>
                    </a:cubicBezTo>
                    <a:cubicBezTo>
                      <a:pt x="1181" y="5580"/>
                      <a:pt x="1181" y="5580"/>
                      <a:pt x="1181" y="5580"/>
                    </a:cubicBezTo>
                    <a:cubicBezTo>
                      <a:pt x="2869" y="6840"/>
                      <a:pt x="6581" y="7560"/>
                      <a:pt x="10800" y="7560"/>
                    </a:cubicBezTo>
                    <a:cubicBezTo>
                      <a:pt x="15019" y="7560"/>
                      <a:pt x="18731" y="6840"/>
                      <a:pt x="20419" y="5580"/>
                    </a:cubicBezTo>
                    <a:cubicBezTo>
                      <a:pt x="20756" y="5220"/>
                      <a:pt x="20756" y="5220"/>
                      <a:pt x="20756" y="5220"/>
                    </a:cubicBezTo>
                    <a:lnTo>
                      <a:pt x="20756" y="12240"/>
                    </a:lnTo>
                    <a:close/>
                    <a:moveTo>
                      <a:pt x="20250" y="4860"/>
                    </a:moveTo>
                    <a:cubicBezTo>
                      <a:pt x="19744" y="5220"/>
                      <a:pt x="18900" y="5580"/>
                      <a:pt x="18056" y="5760"/>
                    </a:cubicBezTo>
                    <a:cubicBezTo>
                      <a:pt x="16200" y="6480"/>
                      <a:pt x="13500" y="6840"/>
                      <a:pt x="10800" y="6840"/>
                    </a:cubicBezTo>
                    <a:cubicBezTo>
                      <a:pt x="8100" y="6840"/>
                      <a:pt x="5400" y="6480"/>
                      <a:pt x="3544" y="5760"/>
                    </a:cubicBezTo>
                    <a:cubicBezTo>
                      <a:pt x="1856" y="5220"/>
                      <a:pt x="844" y="4500"/>
                      <a:pt x="844" y="3780"/>
                    </a:cubicBezTo>
                    <a:cubicBezTo>
                      <a:pt x="844" y="3420"/>
                      <a:pt x="1013" y="3060"/>
                      <a:pt x="1350" y="2880"/>
                    </a:cubicBezTo>
                    <a:cubicBezTo>
                      <a:pt x="1856" y="2340"/>
                      <a:pt x="2700" y="2160"/>
                      <a:pt x="3544" y="1800"/>
                    </a:cubicBezTo>
                    <a:cubicBezTo>
                      <a:pt x="5400" y="1080"/>
                      <a:pt x="8100" y="720"/>
                      <a:pt x="10800" y="720"/>
                    </a:cubicBezTo>
                    <a:cubicBezTo>
                      <a:pt x="13500" y="720"/>
                      <a:pt x="16200" y="1080"/>
                      <a:pt x="18056" y="1800"/>
                    </a:cubicBezTo>
                    <a:cubicBezTo>
                      <a:pt x="19744" y="2340"/>
                      <a:pt x="20756" y="3060"/>
                      <a:pt x="20756" y="3780"/>
                    </a:cubicBezTo>
                    <a:cubicBezTo>
                      <a:pt x="20756" y="4140"/>
                      <a:pt x="20587" y="4500"/>
                      <a:pt x="20250" y="486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86" name="Freeform 35">
                <a:extLst>
                  <a:ext uri="{FF2B5EF4-FFF2-40B4-BE49-F238E27FC236}">
                    <a16:creationId xmlns:a16="http://schemas.microsoft.com/office/drawing/2014/main" id="{2CA45933-F62D-4B38-A2DB-EFB2E86A3BD0}"/>
                  </a:ext>
                </a:extLst>
              </p:cNvPr>
              <p:cNvSpPr/>
              <p:nvPr/>
            </p:nvSpPr>
            <p:spPr>
              <a:xfrm>
                <a:off x="3038926" y="6649385"/>
                <a:ext cx="85827" cy="16093"/>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cubicBezTo>
                      <a:pt x="1600" y="0"/>
                      <a:pt x="1600" y="0"/>
                      <a:pt x="1600" y="0"/>
                    </a:cubicBezTo>
                    <a:cubicBezTo>
                      <a:pt x="800" y="0"/>
                      <a:pt x="0" y="8640"/>
                      <a:pt x="0" y="12960"/>
                    </a:cubicBezTo>
                    <a:cubicBezTo>
                      <a:pt x="0" y="17280"/>
                      <a:pt x="800" y="21600"/>
                      <a:pt x="1600" y="21600"/>
                    </a:cubicBezTo>
                    <a:cubicBezTo>
                      <a:pt x="19200" y="21600"/>
                      <a:pt x="19200" y="21600"/>
                      <a:pt x="19200" y="21600"/>
                    </a:cubicBezTo>
                    <a:cubicBezTo>
                      <a:pt x="20800" y="21600"/>
                      <a:pt x="21600" y="17280"/>
                      <a:pt x="21600" y="12960"/>
                    </a:cubicBezTo>
                    <a:cubicBezTo>
                      <a:pt x="21600" y="8640"/>
                      <a:pt x="20800" y="0"/>
                      <a:pt x="1920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37" name="组合 336">
              <a:extLst>
                <a:ext uri="{FF2B5EF4-FFF2-40B4-BE49-F238E27FC236}">
                  <a16:creationId xmlns:a16="http://schemas.microsoft.com/office/drawing/2014/main" id="{0C7405BC-D9CF-4D95-8AAB-C5DE6F274BA4}"/>
                </a:ext>
              </a:extLst>
            </p:cNvPr>
            <p:cNvGrpSpPr/>
            <p:nvPr/>
          </p:nvGrpSpPr>
          <p:grpSpPr>
            <a:xfrm>
              <a:off x="10760331" y="2322600"/>
              <a:ext cx="406336" cy="380856"/>
              <a:chOff x="1963412" y="6389223"/>
              <a:chExt cx="406336" cy="380856"/>
            </a:xfrm>
            <a:grpFill/>
          </p:grpSpPr>
          <p:sp>
            <p:nvSpPr>
              <p:cNvPr id="583" name="Freeform 36">
                <a:extLst>
                  <a:ext uri="{FF2B5EF4-FFF2-40B4-BE49-F238E27FC236}">
                    <a16:creationId xmlns:a16="http://schemas.microsoft.com/office/drawing/2014/main" id="{05B37B10-252B-4DD3-A56F-9A48312B8ADF}"/>
                  </a:ext>
                </a:extLst>
              </p:cNvPr>
              <p:cNvSpPr/>
              <p:nvPr/>
            </p:nvSpPr>
            <p:spPr>
              <a:xfrm>
                <a:off x="1963412" y="6389223"/>
                <a:ext cx="406336" cy="3808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569" y="0"/>
                      <a:pt x="0" y="1260"/>
                      <a:pt x="0" y="3780"/>
                    </a:cubicBezTo>
                    <a:cubicBezTo>
                      <a:pt x="0" y="17820"/>
                      <a:pt x="0" y="17820"/>
                      <a:pt x="0" y="17820"/>
                    </a:cubicBezTo>
                    <a:cubicBezTo>
                      <a:pt x="0" y="20340"/>
                      <a:pt x="5569" y="21600"/>
                      <a:pt x="10800" y="21600"/>
                    </a:cubicBezTo>
                    <a:cubicBezTo>
                      <a:pt x="13162" y="21600"/>
                      <a:pt x="15525" y="21420"/>
                      <a:pt x="17381" y="20880"/>
                    </a:cubicBezTo>
                    <a:cubicBezTo>
                      <a:pt x="19912" y="20340"/>
                      <a:pt x="21600" y="18000"/>
                      <a:pt x="21600" y="15300"/>
                    </a:cubicBezTo>
                    <a:cubicBezTo>
                      <a:pt x="21600" y="3780"/>
                      <a:pt x="21600" y="3780"/>
                      <a:pt x="21600" y="3780"/>
                    </a:cubicBezTo>
                    <a:cubicBezTo>
                      <a:pt x="21600" y="1260"/>
                      <a:pt x="16031" y="0"/>
                      <a:pt x="10800" y="0"/>
                    </a:cubicBezTo>
                    <a:close/>
                    <a:moveTo>
                      <a:pt x="844" y="9900"/>
                    </a:moveTo>
                    <a:cubicBezTo>
                      <a:pt x="1181" y="10260"/>
                      <a:pt x="1181" y="10260"/>
                      <a:pt x="1181" y="10260"/>
                    </a:cubicBezTo>
                    <a:cubicBezTo>
                      <a:pt x="2869" y="11520"/>
                      <a:pt x="6581" y="12240"/>
                      <a:pt x="10800" y="12240"/>
                    </a:cubicBezTo>
                    <a:cubicBezTo>
                      <a:pt x="11644" y="12240"/>
                      <a:pt x="11644" y="12240"/>
                      <a:pt x="11644" y="12240"/>
                    </a:cubicBezTo>
                    <a:cubicBezTo>
                      <a:pt x="11475" y="12600"/>
                      <a:pt x="11475" y="12600"/>
                      <a:pt x="11475" y="12600"/>
                    </a:cubicBezTo>
                    <a:cubicBezTo>
                      <a:pt x="10969" y="13500"/>
                      <a:pt x="10800" y="14400"/>
                      <a:pt x="10800" y="15300"/>
                    </a:cubicBezTo>
                    <a:cubicBezTo>
                      <a:pt x="10800" y="15480"/>
                      <a:pt x="10800" y="15660"/>
                      <a:pt x="10800" y="15840"/>
                    </a:cubicBezTo>
                    <a:cubicBezTo>
                      <a:pt x="10800" y="16200"/>
                      <a:pt x="10800" y="16200"/>
                      <a:pt x="10800" y="16200"/>
                    </a:cubicBezTo>
                    <a:cubicBezTo>
                      <a:pt x="10631" y="16200"/>
                      <a:pt x="10631" y="16200"/>
                      <a:pt x="10631" y="16200"/>
                    </a:cubicBezTo>
                    <a:cubicBezTo>
                      <a:pt x="7931" y="16200"/>
                      <a:pt x="5400" y="15840"/>
                      <a:pt x="3544" y="15120"/>
                    </a:cubicBezTo>
                    <a:cubicBezTo>
                      <a:pt x="1856" y="14580"/>
                      <a:pt x="844" y="13860"/>
                      <a:pt x="844" y="13140"/>
                    </a:cubicBezTo>
                    <a:lnTo>
                      <a:pt x="844" y="9900"/>
                    </a:lnTo>
                    <a:close/>
                    <a:moveTo>
                      <a:pt x="13331" y="20700"/>
                    </a:moveTo>
                    <a:cubicBezTo>
                      <a:pt x="12487" y="20700"/>
                      <a:pt x="11644" y="20880"/>
                      <a:pt x="10800" y="20880"/>
                    </a:cubicBezTo>
                    <a:cubicBezTo>
                      <a:pt x="8100" y="20880"/>
                      <a:pt x="5400" y="20520"/>
                      <a:pt x="3544" y="19800"/>
                    </a:cubicBezTo>
                    <a:cubicBezTo>
                      <a:pt x="1856" y="19260"/>
                      <a:pt x="844" y="18540"/>
                      <a:pt x="844" y="17820"/>
                    </a:cubicBezTo>
                    <a:cubicBezTo>
                      <a:pt x="844" y="14580"/>
                      <a:pt x="844" y="14580"/>
                      <a:pt x="844" y="14580"/>
                    </a:cubicBezTo>
                    <a:cubicBezTo>
                      <a:pt x="1181" y="14940"/>
                      <a:pt x="1181" y="14940"/>
                      <a:pt x="1181" y="14940"/>
                    </a:cubicBezTo>
                    <a:cubicBezTo>
                      <a:pt x="2869" y="16200"/>
                      <a:pt x="6581" y="16920"/>
                      <a:pt x="10800" y="16920"/>
                    </a:cubicBezTo>
                    <a:cubicBezTo>
                      <a:pt x="10969" y="16920"/>
                      <a:pt x="10969" y="16920"/>
                      <a:pt x="10969" y="16920"/>
                    </a:cubicBezTo>
                    <a:cubicBezTo>
                      <a:pt x="11137" y="17100"/>
                      <a:pt x="11137" y="17100"/>
                      <a:pt x="11137" y="17100"/>
                    </a:cubicBezTo>
                    <a:cubicBezTo>
                      <a:pt x="11475" y="18360"/>
                      <a:pt x="12319" y="19440"/>
                      <a:pt x="13500" y="20160"/>
                    </a:cubicBezTo>
                    <a:cubicBezTo>
                      <a:pt x="14175" y="20700"/>
                      <a:pt x="14175" y="20700"/>
                      <a:pt x="14175" y="20700"/>
                    </a:cubicBezTo>
                    <a:lnTo>
                      <a:pt x="13331" y="20700"/>
                    </a:lnTo>
                    <a:close/>
                    <a:moveTo>
                      <a:pt x="19406" y="18720"/>
                    </a:moveTo>
                    <a:cubicBezTo>
                      <a:pt x="18562" y="19620"/>
                      <a:pt x="17381" y="20160"/>
                      <a:pt x="16200" y="20160"/>
                    </a:cubicBezTo>
                    <a:cubicBezTo>
                      <a:pt x="15019" y="20160"/>
                      <a:pt x="13837" y="19620"/>
                      <a:pt x="12994" y="18720"/>
                    </a:cubicBezTo>
                    <a:cubicBezTo>
                      <a:pt x="12150" y="17820"/>
                      <a:pt x="11644" y="16560"/>
                      <a:pt x="11644" y="15300"/>
                    </a:cubicBezTo>
                    <a:cubicBezTo>
                      <a:pt x="11644" y="13860"/>
                      <a:pt x="12150" y="12780"/>
                      <a:pt x="12994" y="11700"/>
                    </a:cubicBezTo>
                    <a:cubicBezTo>
                      <a:pt x="13837" y="10800"/>
                      <a:pt x="15019" y="10260"/>
                      <a:pt x="16200" y="10260"/>
                    </a:cubicBezTo>
                    <a:cubicBezTo>
                      <a:pt x="17381" y="10260"/>
                      <a:pt x="18562" y="10800"/>
                      <a:pt x="19406" y="11700"/>
                    </a:cubicBezTo>
                    <a:cubicBezTo>
                      <a:pt x="20419" y="12780"/>
                      <a:pt x="20756" y="13860"/>
                      <a:pt x="20756" y="15300"/>
                    </a:cubicBezTo>
                    <a:cubicBezTo>
                      <a:pt x="20756" y="16560"/>
                      <a:pt x="20419" y="17820"/>
                      <a:pt x="19406" y="18720"/>
                    </a:cubicBezTo>
                    <a:close/>
                    <a:moveTo>
                      <a:pt x="20756" y="12240"/>
                    </a:moveTo>
                    <a:cubicBezTo>
                      <a:pt x="20419" y="11700"/>
                      <a:pt x="20419" y="11700"/>
                      <a:pt x="20419" y="11700"/>
                    </a:cubicBezTo>
                    <a:cubicBezTo>
                      <a:pt x="19406" y="10260"/>
                      <a:pt x="17887" y="9540"/>
                      <a:pt x="16200" y="9540"/>
                    </a:cubicBezTo>
                    <a:cubicBezTo>
                      <a:pt x="14681" y="9540"/>
                      <a:pt x="13331" y="10260"/>
                      <a:pt x="12319" y="11340"/>
                    </a:cubicBezTo>
                    <a:cubicBezTo>
                      <a:pt x="12150" y="11520"/>
                      <a:pt x="12150" y="11520"/>
                      <a:pt x="12150" y="11520"/>
                    </a:cubicBezTo>
                    <a:cubicBezTo>
                      <a:pt x="12150" y="11520"/>
                      <a:pt x="12150" y="11520"/>
                      <a:pt x="12150" y="11520"/>
                    </a:cubicBezTo>
                    <a:cubicBezTo>
                      <a:pt x="11644" y="11520"/>
                      <a:pt x="11306" y="11520"/>
                      <a:pt x="10800" y="11520"/>
                    </a:cubicBezTo>
                    <a:cubicBezTo>
                      <a:pt x="8100" y="11520"/>
                      <a:pt x="5400" y="11160"/>
                      <a:pt x="3544" y="10440"/>
                    </a:cubicBezTo>
                    <a:cubicBezTo>
                      <a:pt x="1856" y="9900"/>
                      <a:pt x="844" y="9180"/>
                      <a:pt x="844" y="8460"/>
                    </a:cubicBezTo>
                    <a:cubicBezTo>
                      <a:pt x="844" y="5220"/>
                      <a:pt x="844" y="5220"/>
                      <a:pt x="844" y="5220"/>
                    </a:cubicBezTo>
                    <a:cubicBezTo>
                      <a:pt x="1181" y="5580"/>
                      <a:pt x="1181" y="5580"/>
                      <a:pt x="1181" y="5580"/>
                    </a:cubicBezTo>
                    <a:cubicBezTo>
                      <a:pt x="2869" y="6840"/>
                      <a:pt x="6581" y="7560"/>
                      <a:pt x="10800" y="7560"/>
                    </a:cubicBezTo>
                    <a:cubicBezTo>
                      <a:pt x="15019" y="7560"/>
                      <a:pt x="18731" y="6840"/>
                      <a:pt x="20419" y="5580"/>
                    </a:cubicBezTo>
                    <a:cubicBezTo>
                      <a:pt x="20756" y="5220"/>
                      <a:pt x="20756" y="5220"/>
                      <a:pt x="20756" y="5220"/>
                    </a:cubicBezTo>
                    <a:lnTo>
                      <a:pt x="20756" y="12240"/>
                    </a:lnTo>
                    <a:close/>
                    <a:moveTo>
                      <a:pt x="20250" y="4860"/>
                    </a:moveTo>
                    <a:cubicBezTo>
                      <a:pt x="19744" y="5220"/>
                      <a:pt x="18900" y="5580"/>
                      <a:pt x="18056" y="5760"/>
                    </a:cubicBezTo>
                    <a:cubicBezTo>
                      <a:pt x="16200" y="6480"/>
                      <a:pt x="13500" y="6840"/>
                      <a:pt x="10800" y="6840"/>
                    </a:cubicBezTo>
                    <a:cubicBezTo>
                      <a:pt x="8100" y="6840"/>
                      <a:pt x="5400" y="6480"/>
                      <a:pt x="3544" y="5760"/>
                    </a:cubicBezTo>
                    <a:cubicBezTo>
                      <a:pt x="1856" y="5220"/>
                      <a:pt x="844" y="4500"/>
                      <a:pt x="844" y="3780"/>
                    </a:cubicBezTo>
                    <a:cubicBezTo>
                      <a:pt x="844" y="3420"/>
                      <a:pt x="1013" y="3060"/>
                      <a:pt x="1350" y="2880"/>
                    </a:cubicBezTo>
                    <a:cubicBezTo>
                      <a:pt x="1856" y="2340"/>
                      <a:pt x="2700" y="2160"/>
                      <a:pt x="3544" y="1800"/>
                    </a:cubicBezTo>
                    <a:cubicBezTo>
                      <a:pt x="5400" y="1080"/>
                      <a:pt x="8100" y="720"/>
                      <a:pt x="10800" y="720"/>
                    </a:cubicBezTo>
                    <a:cubicBezTo>
                      <a:pt x="13500" y="720"/>
                      <a:pt x="16200" y="1080"/>
                      <a:pt x="18056" y="1800"/>
                    </a:cubicBezTo>
                    <a:cubicBezTo>
                      <a:pt x="19744" y="2340"/>
                      <a:pt x="20756" y="3060"/>
                      <a:pt x="20756" y="3780"/>
                    </a:cubicBezTo>
                    <a:cubicBezTo>
                      <a:pt x="20756" y="4140"/>
                      <a:pt x="20587" y="4500"/>
                      <a:pt x="20250" y="486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84" name="Freeform 37">
                <a:extLst>
                  <a:ext uri="{FF2B5EF4-FFF2-40B4-BE49-F238E27FC236}">
                    <a16:creationId xmlns:a16="http://schemas.microsoft.com/office/drawing/2014/main" id="{084572FA-590A-4147-B069-25A91350950F}"/>
                  </a:ext>
                </a:extLst>
              </p:cNvPr>
              <p:cNvSpPr/>
              <p:nvPr/>
            </p:nvSpPr>
            <p:spPr>
              <a:xfrm>
                <a:off x="2226256" y="6614518"/>
                <a:ext cx="85827" cy="85827"/>
              </a:xfrm>
              <a:custGeom>
                <a:avLst/>
                <a:gdLst/>
                <a:ahLst/>
                <a:cxnLst>
                  <a:cxn ang="0">
                    <a:pos x="wd2" y="hd2"/>
                  </a:cxn>
                  <a:cxn ang="5400000">
                    <a:pos x="wd2" y="hd2"/>
                  </a:cxn>
                  <a:cxn ang="10800000">
                    <a:pos x="wd2" y="hd2"/>
                  </a:cxn>
                  <a:cxn ang="16200000">
                    <a:pos x="wd2" y="hd2"/>
                  </a:cxn>
                </a:cxnLst>
                <a:rect l="0" t="0" r="r" b="b"/>
                <a:pathLst>
                  <a:path w="21600" h="21600" extrusionOk="0">
                    <a:moveTo>
                      <a:pt x="19200" y="8800"/>
                    </a:moveTo>
                    <a:cubicBezTo>
                      <a:pt x="12000" y="8800"/>
                      <a:pt x="12000" y="8800"/>
                      <a:pt x="12000" y="8800"/>
                    </a:cubicBezTo>
                    <a:cubicBezTo>
                      <a:pt x="12000" y="2400"/>
                      <a:pt x="12000" y="2400"/>
                      <a:pt x="12000" y="2400"/>
                    </a:cubicBezTo>
                    <a:cubicBezTo>
                      <a:pt x="12000" y="800"/>
                      <a:pt x="11200" y="0"/>
                      <a:pt x="10400" y="0"/>
                    </a:cubicBezTo>
                    <a:cubicBezTo>
                      <a:pt x="9600" y="0"/>
                      <a:pt x="8800" y="800"/>
                      <a:pt x="8800" y="2400"/>
                    </a:cubicBezTo>
                    <a:cubicBezTo>
                      <a:pt x="8800" y="8800"/>
                      <a:pt x="8800" y="8800"/>
                      <a:pt x="8800" y="8800"/>
                    </a:cubicBezTo>
                    <a:cubicBezTo>
                      <a:pt x="1600" y="8800"/>
                      <a:pt x="1600" y="8800"/>
                      <a:pt x="1600" y="8800"/>
                    </a:cubicBezTo>
                    <a:cubicBezTo>
                      <a:pt x="800" y="8800"/>
                      <a:pt x="0" y="10400"/>
                      <a:pt x="0" y="11200"/>
                    </a:cubicBezTo>
                    <a:cubicBezTo>
                      <a:pt x="0" y="12000"/>
                      <a:pt x="800" y="12800"/>
                      <a:pt x="1600" y="12800"/>
                    </a:cubicBezTo>
                    <a:cubicBezTo>
                      <a:pt x="8800" y="12800"/>
                      <a:pt x="8800" y="12800"/>
                      <a:pt x="8800" y="12800"/>
                    </a:cubicBezTo>
                    <a:cubicBezTo>
                      <a:pt x="8800" y="20000"/>
                      <a:pt x="8800" y="20000"/>
                      <a:pt x="8800" y="20000"/>
                    </a:cubicBezTo>
                    <a:cubicBezTo>
                      <a:pt x="8800" y="20800"/>
                      <a:pt x="9600" y="21600"/>
                      <a:pt x="10400" y="21600"/>
                    </a:cubicBezTo>
                    <a:cubicBezTo>
                      <a:pt x="11200" y="21600"/>
                      <a:pt x="12000" y="20800"/>
                      <a:pt x="12000" y="20000"/>
                    </a:cubicBezTo>
                    <a:cubicBezTo>
                      <a:pt x="12000" y="12800"/>
                      <a:pt x="12000" y="12800"/>
                      <a:pt x="12000" y="12800"/>
                    </a:cubicBezTo>
                    <a:cubicBezTo>
                      <a:pt x="19200" y="12800"/>
                      <a:pt x="19200" y="12800"/>
                      <a:pt x="19200" y="12800"/>
                    </a:cubicBezTo>
                    <a:cubicBezTo>
                      <a:pt x="20000" y="12800"/>
                      <a:pt x="21600" y="12000"/>
                      <a:pt x="21600" y="11200"/>
                    </a:cubicBezTo>
                    <a:cubicBezTo>
                      <a:pt x="21600" y="10400"/>
                      <a:pt x="20000" y="8800"/>
                      <a:pt x="19200" y="88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sp>
          <p:nvSpPr>
            <p:cNvPr id="338" name="Freeform 38">
              <a:extLst>
                <a:ext uri="{FF2B5EF4-FFF2-40B4-BE49-F238E27FC236}">
                  <a16:creationId xmlns:a16="http://schemas.microsoft.com/office/drawing/2014/main" id="{5BEAA186-4743-4467-9983-6D1B44A3119C}"/>
                </a:ext>
              </a:extLst>
            </p:cNvPr>
            <p:cNvSpPr/>
            <p:nvPr/>
          </p:nvSpPr>
          <p:spPr>
            <a:xfrm>
              <a:off x="10761002" y="1513413"/>
              <a:ext cx="404994" cy="380856"/>
            </a:xfrm>
            <a:custGeom>
              <a:avLst/>
              <a:gdLst/>
              <a:ahLst/>
              <a:cxnLst>
                <a:cxn ang="0">
                  <a:pos x="wd2" y="hd2"/>
                </a:cxn>
                <a:cxn ang="5400000">
                  <a:pos x="wd2" y="hd2"/>
                </a:cxn>
                <a:cxn ang="10800000">
                  <a:pos x="wd2" y="hd2"/>
                </a:cxn>
                <a:cxn ang="16200000">
                  <a:pos x="wd2" y="hd2"/>
                </a:cxn>
              </a:cxnLst>
              <a:rect l="0" t="0" r="r" b="b"/>
              <a:pathLst>
                <a:path w="21600" h="21600" extrusionOk="0">
                  <a:moveTo>
                    <a:pt x="21600" y="17820"/>
                  </a:moveTo>
                  <a:cubicBezTo>
                    <a:pt x="21600" y="3780"/>
                    <a:pt x="21600" y="3780"/>
                    <a:pt x="21600" y="3780"/>
                  </a:cubicBezTo>
                  <a:cubicBezTo>
                    <a:pt x="21600" y="1260"/>
                    <a:pt x="16031" y="0"/>
                    <a:pt x="10800" y="0"/>
                  </a:cubicBezTo>
                  <a:cubicBezTo>
                    <a:pt x="5569" y="0"/>
                    <a:pt x="0" y="1260"/>
                    <a:pt x="0" y="3780"/>
                  </a:cubicBezTo>
                  <a:cubicBezTo>
                    <a:pt x="0" y="17820"/>
                    <a:pt x="0" y="17820"/>
                    <a:pt x="0" y="17820"/>
                  </a:cubicBezTo>
                  <a:cubicBezTo>
                    <a:pt x="0" y="20340"/>
                    <a:pt x="5569" y="21600"/>
                    <a:pt x="10800" y="21600"/>
                  </a:cubicBezTo>
                  <a:cubicBezTo>
                    <a:pt x="16031" y="21600"/>
                    <a:pt x="21431" y="20340"/>
                    <a:pt x="21600" y="17820"/>
                  </a:cubicBezTo>
                  <a:close/>
                  <a:moveTo>
                    <a:pt x="20756" y="17820"/>
                  </a:moveTo>
                  <a:cubicBezTo>
                    <a:pt x="20756" y="18180"/>
                    <a:pt x="20588" y="18540"/>
                    <a:pt x="20250" y="18720"/>
                  </a:cubicBezTo>
                  <a:cubicBezTo>
                    <a:pt x="19744" y="19260"/>
                    <a:pt x="18900" y="19440"/>
                    <a:pt x="18056" y="19800"/>
                  </a:cubicBezTo>
                  <a:cubicBezTo>
                    <a:pt x="16200" y="20520"/>
                    <a:pt x="13500" y="20880"/>
                    <a:pt x="10800" y="20880"/>
                  </a:cubicBezTo>
                  <a:cubicBezTo>
                    <a:pt x="8100" y="20880"/>
                    <a:pt x="5400" y="20520"/>
                    <a:pt x="3544" y="19800"/>
                  </a:cubicBezTo>
                  <a:cubicBezTo>
                    <a:pt x="1856" y="19260"/>
                    <a:pt x="844" y="18540"/>
                    <a:pt x="844" y="17820"/>
                  </a:cubicBezTo>
                  <a:cubicBezTo>
                    <a:pt x="844" y="14580"/>
                    <a:pt x="844" y="14580"/>
                    <a:pt x="844" y="14580"/>
                  </a:cubicBezTo>
                  <a:cubicBezTo>
                    <a:pt x="1181" y="14940"/>
                    <a:pt x="1181" y="14940"/>
                    <a:pt x="1181" y="14940"/>
                  </a:cubicBezTo>
                  <a:cubicBezTo>
                    <a:pt x="2869" y="16200"/>
                    <a:pt x="6581" y="16920"/>
                    <a:pt x="10800" y="16920"/>
                  </a:cubicBezTo>
                  <a:cubicBezTo>
                    <a:pt x="15019" y="16920"/>
                    <a:pt x="18731" y="16200"/>
                    <a:pt x="20419" y="14940"/>
                  </a:cubicBezTo>
                  <a:cubicBezTo>
                    <a:pt x="20756" y="14580"/>
                    <a:pt x="20756" y="14580"/>
                    <a:pt x="20756" y="14580"/>
                  </a:cubicBezTo>
                  <a:lnTo>
                    <a:pt x="20756" y="17820"/>
                  </a:lnTo>
                  <a:close/>
                  <a:moveTo>
                    <a:pt x="20756" y="13140"/>
                  </a:moveTo>
                  <a:cubicBezTo>
                    <a:pt x="20756" y="13500"/>
                    <a:pt x="20588" y="13860"/>
                    <a:pt x="20250" y="14040"/>
                  </a:cubicBezTo>
                  <a:cubicBezTo>
                    <a:pt x="19744" y="14580"/>
                    <a:pt x="18900" y="14940"/>
                    <a:pt x="18056" y="15120"/>
                  </a:cubicBezTo>
                  <a:cubicBezTo>
                    <a:pt x="16200" y="15840"/>
                    <a:pt x="13500" y="16200"/>
                    <a:pt x="10800" y="16200"/>
                  </a:cubicBezTo>
                  <a:cubicBezTo>
                    <a:pt x="8100" y="16200"/>
                    <a:pt x="5400" y="15840"/>
                    <a:pt x="3544" y="15120"/>
                  </a:cubicBezTo>
                  <a:cubicBezTo>
                    <a:pt x="1856" y="14580"/>
                    <a:pt x="844" y="13860"/>
                    <a:pt x="844" y="13140"/>
                  </a:cubicBezTo>
                  <a:cubicBezTo>
                    <a:pt x="844" y="9900"/>
                    <a:pt x="844" y="9900"/>
                    <a:pt x="844" y="9900"/>
                  </a:cubicBezTo>
                  <a:cubicBezTo>
                    <a:pt x="1181" y="10260"/>
                    <a:pt x="1181" y="10260"/>
                    <a:pt x="1181" y="10260"/>
                  </a:cubicBezTo>
                  <a:cubicBezTo>
                    <a:pt x="2869" y="11520"/>
                    <a:pt x="6581" y="12240"/>
                    <a:pt x="10800" y="12240"/>
                  </a:cubicBezTo>
                  <a:cubicBezTo>
                    <a:pt x="15019" y="12240"/>
                    <a:pt x="18731" y="11520"/>
                    <a:pt x="20419" y="10260"/>
                  </a:cubicBezTo>
                  <a:cubicBezTo>
                    <a:pt x="20756" y="9900"/>
                    <a:pt x="20756" y="9900"/>
                    <a:pt x="20756" y="9900"/>
                  </a:cubicBezTo>
                  <a:lnTo>
                    <a:pt x="20756" y="13140"/>
                  </a:lnTo>
                  <a:close/>
                  <a:moveTo>
                    <a:pt x="20756" y="8460"/>
                  </a:moveTo>
                  <a:cubicBezTo>
                    <a:pt x="20756" y="8820"/>
                    <a:pt x="20588" y="9180"/>
                    <a:pt x="20250" y="9540"/>
                  </a:cubicBezTo>
                  <a:cubicBezTo>
                    <a:pt x="19744" y="9900"/>
                    <a:pt x="18900" y="10260"/>
                    <a:pt x="18056" y="10440"/>
                  </a:cubicBezTo>
                  <a:cubicBezTo>
                    <a:pt x="16200" y="11160"/>
                    <a:pt x="13500" y="11520"/>
                    <a:pt x="10800" y="11520"/>
                  </a:cubicBezTo>
                  <a:cubicBezTo>
                    <a:pt x="8100" y="11520"/>
                    <a:pt x="5400" y="11160"/>
                    <a:pt x="3544" y="10440"/>
                  </a:cubicBezTo>
                  <a:cubicBezTo>
                    <a:pt x="1856" y="9900"/>
                    <a:pt x="844" y="9180"/>
                    <a:pt x="844" y="8460"/>
                  </a:cubicBezTo>
                  <a:cubicBezTo>
                    <a:pt x="844" y="5220"/>
                    <a:pt x="844" y="5220"/>
                    <a:pt x="844" y="5220"/>
                  </a:cubicBezTo>
                  <a:cubicBezTo>
                    <a:pt x="1181" y="5580"/>
                    <a:pt x="1181" y="5580"/>
                    <a:pt x="1181" y="5580"/>
                  </a:cubicBezTo>
                  <a:cubicBezTo>
                    <a:pt x="2869" y="6840"/>
                    <a:pt x="6581" y="7560"/>
                    <a:pt x="10800" y="7560"/>
                  </a:cubicBezTo>
                  <a:cubicBezTo>
                    <a:pt x="15019" y="7560"/>
                    <a:pt x="18731" y="6840"/>
                    <a:pt x="20419" y="5580"/>
                  </a:cubicBezTo>
                  <a:cubicBezTo>
                    <a:pt x="20756" y="5220"/>
                    <a:pt x="20756" y="5220"/>
                    <a:pt x="20756" y="5220"/>
                  </a:cubicBezTo>
                  <a:lnTo>
                    <a:pt x="20756" y="8460"/>
                  </a:lnTo>
                  <a:close/>
                  <a:moveTo>
                    <a:pt x="20250" y="4860"/>
                  </a:moveTo>
                  <a:cubicBezTo>
                    <a:pt x="19744" y="5220"/>
                    <a:pt x="18900" y="5580"/>
                    <a:pt x="18056" y="5760"/>
                  </a:cubicBezTo>
                  <a:cubicBezTo>
                    <a:pt x="16200" y="6480"/>
                    <a:pt x="13500" y="6840"/>
                    <a:pt x="10800" y="6840"/>
                  </a:cubicBezTo>
                  <a:cubicBezTo>
                    <a:pt x="8100" y="6840"/>
                    <a:pt x="5400" y="6480"/>
                    <a:pt x="3544" y="5760"/>
                  </a:cubicBezTo>
                  <a:cubicBezTo>
                    <a:pt x="1856" y="5220"/>
                    <a:pt x="844" y="4500"/>
                    <a:pt x="844" y="3780"/>
                  </a:cubicBezTo>
                  <a:cubicBezTo>
                    <a:pt x="844" y="3420"/>
                    <a:pt x="1012" y="3060"/>
                    <a:pt x="1350" y="2880"/>
                  </a:cubicBezTo>
                  <a:cubicBezTo>
                    <a:pt x="1856" y="2340"/>
                    <a:pt x="2700" y="2160"/>
                    <a:pt x="3544" y="1800"/>
                  </a:cubicBezTo>
                  <a:cubicBezTo>
                    <a:pt x="5400" y="1080"/>
                    <a:pt x="8100" y="720"/>
                    <a:pt x="10800" y="720"/>
                  </a:cubicBezTo>
                  <a:cubicBezTo>
                    <a:pt x="13500" y="720"/>
                    <a:pt x="16200" y="1080"/>
                    <a:pt x="18056" y="1800"/>
                  </a:cubicBezTo>
                  <a:cubicBezTo>
                    <a:pt x="19744" y="2340"/>
                    <a:pt x="20756" y="3060"/>
                    <a:pt x="20756" y="3780"/>
                  </a:cubicBezTo>
                  <a:cubicBezTo>
                    <a:pt x="20756" y="4140"/>
                    <a:pt x="20588" y="4500"/>
                    <a:pt x="20250" y="486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339" name="组合 338">
              <a:extLst>
                <a:ext uri="{FF2B5EF4-FFF2-40B4-BE49-F238E27FC236}">
                  <a16:creationId xmlns:a16="http://schemas.microsoft.com/office/drawing/2014/main" id="{5C5D3329-C979-45C6-9979-7CB9BEE86638}"/>
                </a:ext>
              </a:extLst>
            </p:cNvPr>
            <p:cNvGrpSpPr/>
            <p:nvPr/>
          </p:nvGrpSpPr>
          <p:grpSpPr>
            <a:xfrm>
              <a:off x="9955314" y="5585939"/>
              <a:ext cx="406336" cy="362082"/>
              <a:chOff x="10082065" y="5585939"/>
              <a:chExt cx="406336" cy="362082"/>
            </a:xfrm>
            <a:grpFill/>
          </p:grpSpPr>
          <p:sp>
            <p:nvSpPr>
              <p:cNvPr id="579" name="Freeform 39">
                <a:extLst>
                  <a:ext uri="{FF2B5EF4-FFF2-40B4-BE49-F238E27FC236}">
                    <a16:creationId xmlns:a16="http://schemas.microsoft.com/office/drawing/2014/main" id="{F57D740B-D0DD-43BC-83E8-CDAB81A5C4AB}"/>
                  </a:ext>
                </a:extLst>
              </p:cNvPr>
              <p:cNvSpPr/>
              <p:nvPr/>
            </p:nvSpPr>
            <p:spPr>
              <a:xfrm>
                <a:off x="10082065" y="5585939"/>
                <a:ext cx="406336"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68"/>
                      <a:pt x="0" y="1137"/>
                    </a:cubicBezTo>
                    <a:cubicBezTo>
                      <a:pt x="0" y="20463"/>
                      <a:pt x="0" y="20463"/>
                      <a:pt x="0" y="20463"/>
                    </a:cubicBezTo>
                    <a:cubicBezTo>
                      <a:pt x="0" y="21032"/>
                      <a:pt x="506" y="21600"/>
                      <a:pt x="1013" y="21600"/>
                    </a:cubicBezTo>
                    <a:cubicBezTo>
                      <a:pt x="20587" y="21600"/>
                      <a:pt x="20587" y="21600"/>
                      <a:pt x="20587" y="21600"/>
                    </a:cubicBezTo>
                    <a:cubicBezTo>
                      <a:pt x="21094" y="21600"/>
                      <a:pt x="21600" y="21032"/>
                      <a:pt x="21600" y="20463"/>
                    </a:cubicBezTo>
                    <a:cubicBezTo>
                      <a:pt x="21600" y="1137"/>
                      <a:pt x="21600" y="1137"/>
                      <a:pt x="21600" y="1137"/>
                    </a:cubicBezTo>
                    <a:cubicBezTo>
                      <a:pt x="21600" y="568"/>
                      <a:pt x="21094" y="0"/>
                      <a:pt x="20587" y="0"/>
                    </a:cubicBezTo>
                    <a:close/>
                    <a:moveTo>
                      <a:pt x="6244" y="20653"/>
                    </a:moveTo>
                    <a:cubicBezTo>
                      <a:pt x="844" y="20653"/>
                      <a:pt x="844" y="20653"/>
                      <a:pt x="844" y="20653"/>
                    </a:cubicBezTo>
                    <a:cubicBezTo>
                      <a:pt x="844" y="5116"/>
                      <a:pt x="844" y="5116"/>
                      <a:pt x="844" y="5116"/>
                    </a:cubicBezTo>
                    <a:cubicBezTo>
                      <a:pt x="6244" y="5116"/>
                      <a:pt x="6244" y="5116"/>
                      <a:pt x="6244" y="5116"/>
                    </a:cubicBezTo>
                    <a:lnTo>
                      <a:pt x="6244" y="20653"/>
                    </a:lnTo>
                    <a:close/>
                    <a:moveTo>
                      <a:pt x="20756" y="20653"/>
                    </a:moveTo>
                    <a:cubicBezTo>
                      <a:pt x="7088" y="20653"/>
                      <a:pt x="7088" y="20653"/>
                      <a:pt x="7088" y="20653"/>
                    </a:cubicBezTo>
                    <a:cubicBezTo>
                      <a:pt x="7088" y="13263"/>
                      <a:pt x="7088" y="13263"/>
                      <a:pt x="7088" y="13263"/>
                    </a:cubicBezTo>
                    <a:cubicBezTo>
                      <a:pt x="20756" y="13263"/>
                      <a:pt x="20756" y="13263"/>
                      <a:pt x="20756" y="13263"/>
                    </a:cubicBezTo>
                    <a:lnTo>
                      <a:pt x="20756" y="20653"/>
                    </a:lnTo>
                    <a:close/>
                    <a:moveTo>
                      <a:pt x="20756" y="12505"/>
                    </a:moveTo>
                    <a:cubicBezTo>
                      <a:pt x="7088" y="12505"/>
                      <a:pt x="7088" y="12505"/>
                      <a:pt x="7088" y="12505"/>
                    </a:cubicBezTo>
                    <a:cubicBezTo>
                      <a:pt x="7088" y="5116"/>
                      <a:pt x="7088" y="5116"/>
                      <a:pt x="7088" y="5116"/>
                    </a:cubicBezTo>
                    <a:cubicBezTo>
                      <a:pt x="20756" y="5116"/>
                      <a:pt x="20756" y="5116"/>
                      <a:pt x="20756" y="5116"/>
                    </a:cubicBezTo>
                    <a:lnTo>
                      <a:pt x="20756" y="12505"/>
                    </a:lnTo>
                    <a:close/>
                    <a:moveTo>
                      <a:pt x="20756" y="4358"/>
                    </a:moveTo>
                    <a:cubicBezTo>
                      <a:pt x="844" y="4358"/>
                      <a:pt x="844" y="4358"/>
                      <a:pt x="844" y="4358"/>
                    </a:cubicBezTo>
                    <a:cubicBezTo>
                      <a:pt x="844" y="947"/>
                      <a:pt x="844" y="947"/>
                      <a:pt x="844"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80" name="Oval 40">
                <a:extLst>
                  <a:ext uri="{FF2B5EF4-FFF2-40B4-BE49-F238E27FC236}">
                    <a16:creationId xmlns:a16="http://schemas.microsoft.com/office/drawing/2014/main" id="{18E7A95A-3B0B-42D7-918B-2F57DB65F593}"/>
                  </a:ext>
                </a:extLst>
              </p:cNvPr>
              <p:cNvSpPr/>
              <p:nvPr/>
            </p:nvSpPr>
            <p:spPr>
              <a:xfrm>
                <a:off x="10130343"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81" name="Oval 41">
                <a:extLst>
                  <a:ext uri="{FF2B5EF4-FFF2-40B4-BE49-F238E27FC236}">
                    <a16:creationId xmlns:a16="http://schemas.microsoft.com/office/drawing/2014/main" id="{7B695140-21E5-4D1C-81BD-73071F72B5A1}"/>
                  </a:ext>
                </a:extLst>
              </p:cNvPr>
              <p:cNvSpPr/>
              <p:nvPr/>
            </p:nvSpPr>
            <p:spPr>
              <a:xfrm>
                <a:off x="10183984"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82" name="Oval 42">
                <a:extLst>
                  <a:ext uri="{FF2B5EF4-FFF2-40B4-BE49-F238E27FC236}">
                    <a16:creationId xmlns:a16="http://schemas.microsoft.com/office/drawing/2014/main" id="{34C8B3BE-EE2F-4A39-A658-5E044FF6851F}"/>
                  </a:ext>
                </a:extLst>
              </p:cNvPr>
              <p:cNvSpPr/>
              <p:nvPr/>
            </p:nvSpPr>
            <p:spPr>
              <a:xfrm>
                <a:off x="10241648"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40" name="组合 339">
              <a:extLst>
                <a:ext uri="{FF2B5EF4-FFF2-40B4-BE49-F238E27FC236}">
                  <a16:creationId xmlns:a16="http://schemas.microsoft.com/office/drawing/2014/main" id="{56BA5713-0BB0-4747-AEA5-1B6E3B5B86BC}"/>
                </a:ext>
              </a:extLst>
            </p:cNvPr>
            <p:cNvGrpSpPr/>
            <p:nvPr/>
          </p:nvGrpSpPr>
          <p:grpSpPr>
            <a:xfrm>
              <a:off x="9143985" y="5585939"/>
              <a:ext cx="406336" cy="362082"/>
              <a:chOff x="9270736" y="5585939"/>
              <a:chExt cx="406336" cy="362082"/>
            </a:xfrm>
            <a:grpFill/>
          </p:grpSpPr>
          <p:sp>
            <p:nvSpPr>
              <p:cNvPr id="575" name="Freeform 43">
                <a:extLst>
                  <a:ext uri="{FF2B5EF4-FFF2-40B4-BE49-F238E27FC236}">
                    <a16:creationId xmlns:a16="http://schemas.microsoft.com/office/drawing/2014/main" id="{E6363677-5FE8-45CB-AF9C-97FB89CDB1D7}"/>
                  </a:ext>
                </a:extLst>
              </p:cNvPr>
              <p:cNvSpPr/>
              <p:nvPr/>
            </p:nvSpPr>
            <p:spPr>
              <a:xfrm>
                <a:off x="9270736" y="5585939"/>
                <a:ext cx="406336"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68"/>
                      <a:pt x="0" y="1137"/>
                    </a:cubicBezTo>
                    <a:cubicBezTo>
                      <a:pt x="0" y="20463"/>
                      <a:pt x="0" y="20463"/>
                      <a:pt x="0" y="20463"/>
                    </a:cubicBezTo>
                    <a:cubicBezTo>
                      <a:pt x="0" y="21032"/>
                      <a:pt x="506" y="21600"/>
                      <a:pt x="1013" y="21600"/>
                    </a:cubicBezTo>
                    <a:cubicBezTo>
                      <a:pt x="20587" y="21600"/>
                      <a:pt x="20587" y="21600"/>
                      <a:pt x="20587" y="21600"/>
                    </a:cubicBezTo>
                    <a:cubicBezTo>
                      <a:pt x="21094" y="21600"/>
                      <a:pt x="21600" y="21032"/>
                      <a:pt x="21600" y="20463"/>
                    </a:cubicBezTo>
                    <a:cubicBezTo>
                      <a:pt x="21600" y="1137"/>
                      <a:pt x="21600" y="1137"/>
                      <a:pt x="21600" y="1137"/>
                    </a:cubicBezTo>
                    <a:cubicBezTo>
                      <a:pt x="21600" y="568"/>
                      <a:pt x="21094" y="0"/>
                      <a:pt x="20587" y="0"/>
                    </a:cubicBezTo>
                    <a:close/>
                    <a:moveTo>
                      <a:pt x="6244" y="20653"/>
                    </a:moveTo>
                    <a:cubicBezTo>
                      <a:pt x="844" y="20653"/>
                      <a:pt x="844" y="20653"/>
                      <a:pt x="844" y="20653"/>
                    </a:cubicBezTo>
                    <a:cubicBezTo>
                      <a:pt x="844" y="5116"/>
                      <a:pt x="844" y="5116"/>
                      <a:pt x="844" y="5116"/>
                    </a:cubicBezTo>
                    <a:cubicBezTo>
                      <a:pt x="6244" y="5116"/>
                      <a:pt x="6244" y="5116"/>
                      <a:pt x="6244" y="5116"/>
                    </a:cubicBezTo>
                    <a:lnTo>
                      <a:pt x="6244" y="20653"/>
                    </a:lnTo>
                    <a:close/>
                    <a:moveTo>
                      <a:pt x="14512" y="20653"/>
                    </a:moveTo>
                    <a:cubicBezTo>
                      <a:pt x="7088" y="20653"/>
                      <a:pt x="7088" y="20653"/>
                      <a:pt x="7088" y="20653"/>
                    </a:cubicBezTo>
                    <a:cubicBezTo>
                      <a:pt x="7088" y="5116"/>
                      <a:pt x="7088" y="5116"/>
                      <a:pt x="7088" y="5116"/>
                    </a:cubicBezTo>
                    <a:cubicBezTo>
                      <a:pt x="14512" y="5116"/>
                      <a:pt x="14512" y="5116"/>
                      <a:pt x="14512" y="5116"/>
                    </a:cubicBezTo>
                    <a:lnTo>
                      <a:pt x="14512" y="20653"/>
                    </a:lnTo>
                    <a:close/>
                    <a:moveTo>
                      <a:pt x="20756" y="20653"/>
                    </a:moveTo>
                    <a:cubicBezTo>
                      <a:pt x="15356" y="20653"/>
                      <a:pt x="15356" y="20653"/>
                      <a:pt x="15356" y="20653"/>
                    </a:cubicBezTo>
                    <a:cubicBezTo>
                      <a:pt x="15356" y="5116"/>
                      <a:pt x="15356" y="5116"/>
                      <a:pt x="15356" y="5116"/>
                    </a:cubicBezTo>
                    <a:cubicBezTo>
                      <a:pt x="20756" y="5116"/>
                      <a:pt x="20756" y="5116"/>
                      <a:pt x="20756" y="5116"/>
                    </a:cubicBezTo>
                    <a:lnTo>
                      <a:pt x="20756" y="20653"/>
                    </a:lnTo>
                    <a:close/>
                    <a:moveTo>
                      <a:pt x="20756" y="4358"/>
                    </a:moveTo>
                    <a:cubicBezTo>
                      <a:pt x="844" y="4358"/>
                      <a:pt x="844" y="4358"/>
                      <a:pt x="844" y="4358"/>
                    </a:cubicBezTo>
                    <a:cubicBezTo>
                      <a:pt x="844" y="947"/>
                      <a:pt x="844" y="947"/>
                      <a:pt x="844"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76" name="Oval 44">
                <a:extLst>
                  <a:ext uri="{FF2B5EF4-FFF2-40B4-BE49-F238E27FC236}">
                    <a16:creationId xmlns:a16="http://schemas.microsoft.com/office/drawing/2014/main" id="{E93500B6-B0D5-4CEA-81BE-F3C85A3CFC65}"/>
                  </a:ext>
                </a:extLst>
              </p:cNvPr>
              <p:cNvSpPr/>
              <p:nvPr/>
            </p:nvSpPr>
            <p:spPr>
              <a:xfrm>
                <a:off x="9317672"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77" name="Oval 45">
                <a:extLst>
                  <a:ext uri="{FF2B5EF4-FFF2-40B4-BE49-F238E27FC236}">
                    <a16:creationId xmlns:a16="http://schemas.microsoft.com/office/drawing/2014/main" id="{AB29008F-9F8B-45E2-B40F-F2304D77C5DC}"/>
                  </a:ext>
                </a:extLst>
              </p:cNvPr>
              <p:cNvSpPr/>
              <p:nvPr/>
            </p:nvSpPr>
            <p:spPr>
              <a:xfrm>
                <a:off x="9372655"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78" name="Oval 46">
                <a:extLst>
                  <a:ext uri="{FF2B5EF4-FFF2-40B4-BE49-F238E27FC236}">
                    <a16:creationId xmlns:a16="http://schemas.microsoft.com/office/drawing/2014/main" id="{B5845247-F789-44E9-A25F-FBD8C5F6883A}"/>
                  </a:ext>
                </a:extLst>
              </p:cNvPr>
              <p:cNvSpPr/>
              <p:nvPr/>
            </p:nvSpPr>
            <p:spPr>
              <a:xfrm>
                <a:off x="9428978"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41" name="组合 340">
              <a:extLst>
                <a:ext uri="{FF2B5EF4-FFF2-40B4-BE49-F238E27FC236}">
                  <a16:creationId xmlns:a16="http://schemas.microsoft.com/office/drawing/2014/main" id="{CC1B78B6-8A30-401E-A748-6AA7907C3FB6}"/>
                </a:ext>
              </a:extLst>
            </p:cNvPr>
            <p:cNvGrpSpPr/>
            <p:nvPr/>
          </p:nvGrpSpPr>
          <p:grpSpPr>
            <a:xfrm>
              <a:off x="8331315" y="5585939"/>
              <a:ext cx="406336" cy="362082"/>
              <a:chOff x="8458066" y="5585939"/>
              <a:chExt cx="406336" cy="362082"/>
            </a:xfrm>
            <a:grpFill/>
          </p:grpSpPr>
          <p:sp>
            <p:nvSpPr>
              <p:cNvPr id="571" name="Freeform 47">
                <a:extLst>
                  <a:ext uri="{FF2B5EF4-FFF2-40B4-BE49-F238E27FC236}">
                    <a16:creationId xmlns:a16="http://schemas.microsoft.com/office/drawing/2014/main" id="{EA49A1D4-37E8-4820-A739-9C21148FB52A}"/>
                  </a:ext>
                </a:extLst>
              </p:cNvPr>
              <p:cNvSpPr/>
              <p:nvPr/>
            </p:nvSpPr>
            <p:spPr>
              <a:xfrm>
                <a:off x="8458066" y="5585939"/>
                <a:ext cx="406336"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68"/>
                      <a:pt x="0" y="1137"/>
                    </a:cubicBezTo>
                    <a:cubicBezTo>
                      <a:pt x="0" y="20463"/>
                      <a:pt x="0" y="20463"/>
                      <a:pt x="0" y="20463"/>
                    </a:cubicBezTo>
                    <a:cubicBezTo>
                      <a:pt x="0" y="21032"/>
                      <a:pt x="506" y="21600"/>
                      <a:pt x="1013" y="21600"/>
                    </a:cubicBezTo>
                    <a:cubicBezTo>
                      <a:pt x="20587" y="21600"/>
                      <a:pt x="20587" y="21600"/>
                      <a:pt x="20587" y="21600"/>
                    </a:cubicBezTo>
                    <a:cubicBezTo>
                      <a:pt x="21094" y="21600"/>
                      <a:pt x="21600" y="21032"/>
                      <a:pt x="21600" y="20463"/>
                    </a:cubicBezTo>
                    <a:cubicBezTo>
                      <a:pt x="21600" y="1137"/>
                      <a:pt x="21600" y="1137"/>
                      <a:pt x="21600" y="1137"/>
                    </a:cubicBezTo>
                    <a:cubicBezTo>
                      <a:pt x="21600" y="568"/>
                      <a:pt x="21094" y="0"/>
                      <a:pt x="20587" y="0"/>
                    </a:cubicBezTo>
                    <a:close/>
                    <a:moveTo>
                      <a:pt x="6244" y="20653"/>
                    </a:moveTo>
                    <a:cubicBezTo>
                      <a:pt x="844" y="20653"/>
                      <a:pt x="844" y="20653"/>
                      <a:pt x="844" y="20653"/>
                    </a:cubicBezTo>
                    <a:cubicBezTo>
                      <a:pt x="844" y="5116"/>
                      <a:pt x="844" y="5116"/>
                      <a:pt x="844" y="5116"/>
                    </a:cubicBezTo>
                    <a:cubicBezTo>
                      <a:pt x="6244" y="5116"/>
                      <a:pt x="6244" y="5116"/>
                      <a:pt x="6244" y="5116"/>
                    </a:cubicBezTo>
                    <a:lnTo>
                      <a:pt x="6244" y="20653"/>
                    </a:lnTo>
                    <a:close/>
                    <a:moveTo>
                      <a:pt x="20756" y="20653"/>
                    </a:moveTo>
                    <a:cubicBezTo>
                      <a:pt x="7088" y="20653"/>
                      <a:pt x="7088" y="20653"/>
                      <a:pt x="7088" y="20653"/>
                    </a:cubicBezTo>
                    <a:cubicBezTo>
                      <a:pt x="7088" y="5116"/>
                      <a:pt x="7088" y="5116"/>
                      <a:pt x="7088" y="5116"/>
                    </a:cubicBezTo>
                    <a:cubicBezTo>
                      <a:pt x="20756" y="5116"/>
                      <a:pt x="20756" y="5116"/>
                      <a:pt x="20756" y="5116"/>
                    </a:cubicBezTo>
                    <a:lnTo>
                      <a:pt x="20756" y="20653"/>
                    </a:lnTo>
                    <a:close/>
                    <a:moveTo>
                      <a:pt x="20756" y="4358"/>
                    </a:moveTo>
                    <a:cubicBezTo>
                      <a:pt x="844" y="4358"/>
                      <a:pt x="844" y="4358"/>
                      <a:pt x="844" y="4358"/>
                    </a:cubicBezTo>
                    <a:cubicBezTo>
                      <a:pt x="844" y="947"/>
                      <a:pt x="844" y="947"/>
                      <a:pt x="844"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572" name="Oval 48">
                <a:extLst>
                  <a:ext uri="{FF2B5EF4-FFF2-40B4-BE49-F238E27FC236}">
                    <a16:creationId xmlns:a16="http://schemas.microsoft.com/office/drawing/2014/main" id="{51BE5B6B-AF7D-4010-9A53-F0DA8C71672C}"/>
                  </a:ext>
                </a:extLst>
              </p:cNvPr>
              <p:cNvSpPr/>
              <p:nvPr/>
            </p:nvSpPr>
            <p:spPr>
              <a:xfrm>
                <a:off x="8506343"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573" name="Oval 49">
                <a:extLst>
                  <a:ext uri="{FF2B5EF4-FFF2-40B4-BE49-F238E27FC236}">
                    <a16:creationId xmlns:a16="http://schemas.microsoft.com/office/drawing/2014/main" id="{79510710-8BD9-4DAC-B6E4-835557329D52}"/>
                  </a:ext>
                </a:extLst>
              </p:cNvPr>
              <p:cNvSpPr/>
              <p:nvPr/>
            </p:nvSpPr>
            <p:spPr>
              <a:xfrm>
                <a:off x="8559985"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574" name="Oval 50">
                <a:extLst>
                  <a:ext uri="{FF2B5EF4-FFF2-40B4-BE49-F238E27FC236}">
                    <a16:creationId xmlns:a16="http://schemas.microsoft.com/office/drawing/2014/main" id="{8F7846B0-F70E-4094-BBE6-CFFE0D0AFD0B}"/>
                  </a:ext>
                </a:extLst>
              </p:cNvPr>
              <p:cNvSpPr/>
              <p:nvPr/>
            </p:nvSpPr>
            <p:spPr>
              <a:xfrm>
                <a:off x="8617650" y="5618124"/>
                <a:ext cx="21458"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342" name="组合 341">
              <a:extLst>
                <a:ext uri="{FF2B5EF4-FFF2-40B4-BE49-F238E27FC236}">
                  <a16:creationId xmlns:a16="http://schemas.microsoft.com/office/drawing/2014/main" id="{1F655395-4EF2-4EC1-8A7D-1B51CA2EAD83}"/>
                </a:ext>
              </a:extLst>
            </p:cNvPr>
            <p:cNvGrpSpPr/>
            <p:nvPr/>
          </p:nvGrpSpPr>
          <p:grpSpPr>
            <a:xfrm>
              <a:off x="7519987" y="5585939"/>
              <a:ext cx="406336" cy="362082"/>
              <a:chOff x="7646738" y="5585939"/>
              <a:chExt cx="406336" cy="362082"/>
            </a:xfrm>
            <a:grpFill/>
          </p:grpSpPr>
          <p:sp>
            <p:nvSpPr>
              <p:cNvPr id="567" name="Freeform 51">
                <a:extLst>
                  <a:ext uri="{FF2B5EF4-FFF2-40B4-BE49-F238E27FC236}">
                    <a16:creationId xmlns:a16="http://schemas.microsoft.com/office/drawing/2014/main" id="{870199D9-8131-4ED0-A3A9-8831B4FC5CF2}"/>
                  </a:ext>
                </a:extLst>
              </p:cNvPr>
              <p:cNvSpPr/>
              <p:nvPr/>
            </p:nvSpPr>
            <p:spPr>
              <a:xfrm>
                <a:off x="7646738" y="5585939"/>
                <a:ext cx="406336"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68"/>
                      <a:pt x="0" y="1137"/>
                    </a:cubicBezTo>
                    <a:cubicBezTo>
                      <a:pt x="0" y="20463"/>
                      <a:pt x="0" y="20463"/>
                      <a:pt x="0" y="20463"/>
                    </a:cubicBezTo>
                    <a:cubicBezTo>
                      <a:pt x="0" y="21032"/>
                      <a:pt x="506" y="21600"/>
                      <a:pt x="1013" y="21600"/>
                    </a:cubicBezTo>
                    <a:cubicBezTo>
                      <a:pt x="20587" y="21600"/>
                      <a:pt x="20587" y="21600"/>
                      <a:pt x="20587" y="21600"/>
                    </a:cubicBezTo>
                    <a:cubicBezTo>
                      <a:pt x="21094" y="21600"/>
                      <a:pt x="21600" y="21032"/>
                      <a:pt x="21600" y="20463"/>
                    </a:cubicBezTo>
                    <a:cubicBezTo>
                      <a:pt x="21600" y="1137"/>
                      <a:pt x="21600" y="1137"/>
                      <a:pt x="21600" y="1137"/>
                    </a:cubicBezTo>
                    <a:cubicBezTo>
                      <a:pt x="21600" y="568"/>
                      <a:pt x="21094" y="0"/>
                      <a:pt x="20587" y="0"/>
                    </a:cubicBezTo>
                    <a:close/>
                    <a:moveTo>
                      <a:pt x="14512" y="20653"/>
                    </a:moveTo>
                    <a:cubicBezTo>
                      <a:pt x="844" y="20653"/>
                      <a:pt x="844" y="20653"/>
                      <a:pt x="844" y="20653"/>
                    </a:cubicBezTo>
                    <a:cubicBezTo>
                      <a:pt x="844" y="5116"/>
                      <a:pt x="844" y="5116"/>
                      <a:pt x="844" y="5116"/>
                    </a:cubicBezTo>
                    <a:cubicBezTo>
                      <a:pt x="14512" y="5116"/>
                      <a:pt x="14512" y="5116"/>
                      <a:pt x="14512" y="5116"/>
                    </a:cubicBezTo>
                    <a:lnTo>
                      <a:pt x="14512" y="20653"/>
                    </a:lnTo>
                    <a:close/>
                    <a:moveTo>
                      <a:pt x="20756" y="20653"/>
                    </a:moveTo>
                    <a:cubicBezTo>
                      <a:pt x="15356" y="20653"/>
                      <a:pt x="15356" y="20653"/>
                      <a:pt x="15356" y="20653"/>
                    </a:cubicBezTo>
                    <a:cubicBezTo>
                      <a:pt x="15356" y="5116"/>
                      <a:pt x="15356" y="5116"/>
                      <a:pt x="15356" y="5116"/>
                    </a:cubicBezTo>
                    <a:cubicBezTo>
                      <a:pt x="20756" y="5116"/>
                      <a:pt x="20756" y="5116"/>
                      <a:pt x="20756" y="5116"/>
                    </a:cubicBezTo>
                    <a:lnTo>
                      <a:pt x="20756" y="20653"/>
                    </a:lnTo>
                    <a:close/>
                    <a:moveTo>
                      <a:pt x="20756" y="4358"/>
                    </a:moveTo>
                    <a:cubicBezTo>
                      <a:pt x="844" y="4358"/>
                      <a:pt x="844" y="4358"/>
                      <a:pt x="844" y="4358"/>
                    </a:cubicBezTo>
                    <a:cubicBezTo>
                      <a:pt x="844" y="947"/>
                      <a:pt x="844" y="947"/>
                      <a:pt x="844"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568" name="Oval 52">
                <a:extLst>
                  <a:ext uri="{FF2B5EF4-FFF2-40B4-BE49-F238E27FC236}">
                    <a16:creationId xmlns:a16="http://schemas.microsoft.com/office/drawing/2014/main" id="{ED58ABF9-2BC4-4691-8C4F-E7A01457F4CD}"/>
                  </a:ext>
                </a:extLst>
              </p:cNvPr>
              <p:cNvSpPr/>
              <p:nvPr/>
            </p:nvSpPr>
            <p:spPr>
              <a:xfrm>
                <a:off x="7693673"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569" name="Oval 53">
                <a:extLst>
                  <a:ext uri="{FF2B5EF4-FFF2-40B4-BE49-F238E27FC236}">
                    <a16:creationId xmlns:a16="http://schemas.microsoft.com/office/drawing/2014/main" id="{17452D17-38C8-444C-B905-9A3511AB8F72}"/>
                  </a:ext>
                </a:extLst>
              </p:cNvPr>
              <p:cNvSpPr/>
              <p:nvPr/>
            </p:nvSpPr>
            <p:spPr>
              <a:xfrm>
                <a:off x="7748656" y="5618124"/>
                <a:ext cx="21458"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570" name="Oval 54">
                <a:extLst>
                  <a:ext uri="{FF2B5EF4-FFF2-40B4-BE49-F238E27FC236}">
                    <a16:creationId xmlns:a16="http://schemas.microsoft.com/office/drawing/2014/main" id="{5B6FF9D3-6714-462B-AC51-F025AEC32A0E}"/>
                  </a:ext>
                </a:extLst>
              </p:cNvPr>
              <p:cNvSpPr/>
              <p:nvPr/>
            </p:nvSpPr>
            <p:spPr>
              <a:xfrm>
                <a:off x="7804980"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343" name="组合 342">
              <a:extLst>
                <a:ext uri="{FF2B5EF4-FFF2-40B4-BE49-F238E27FC236}">
                  <a16:creationId xmlns:a16="http://schemas.microsoft.com/office/drawing/2014/main" id="{19CA5FBA-D5E8-42E7-8131-2A0DFEFADE1A}"/>
                </a:ext>
              </a:extLst>
            </p:cNvPr>
            <p:cNvGrpSpPr/>
            <p:nvPr/>
          </p:nvGrpSpPr>
          <p:grpSpPr>
            <a:xfrm>
              <a:off x="6708657" y="5585939"/>
              <a:ext cx="404995" cy="362082"/>
              <a:chOff x="6835408" y="5585939"/>
              <a:chExt cx="404995" cy="362082"/>
            </a:xfrm>
            <a:grpFill/>
          </p:grpSpPr>
          <p:sp>
            <p:nvSpPr>
              <p:cNvPr id="563" name="Freeform 55">
                <a:extLst>
                  <a:ext uri="{FF2B5EF4-FFF2-40B4-BE49-F238E27FC236}">
                    <a16:creationId xmlns:a16="http://schemas.microsoft.com/office/drawing/2014/main" id="{4655533E-9B35-49DC-B191-6D85FE4CC8D8}"/>
                  </a:ext>
                </a:extLst>
              </p:cNvPr>
              <p:cNvSpPr/>
              <p:nvPr/>
            </p:nvSpPr>
            <p:spPr>
              <a:xfrm>
                <a:off x="6835408" y="5585939"/>
                <a:ext cx="404995"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8" y="0"/>
                    </a:moveTo>
                    <a:cubicBezTo>
                      <a:pt x="1012" y="0"/>
                      <a:pt x="1012" y="0"/>
                      <a:pt x="1012" y="0"/>
                    </a:cubicBezTo>
                    <a:cubicBezTo>
                      <a:pt x="506" y="0"/>
                      <a:pt x="0" y="568"/>
                      <a:pt x="0" y="1137"/>
                    </a:cubicBezTo>
                    <a:cubicBezTo>
                      <a:pt x="0" y="20463"/>
                      <a:pt x="0" y="20463"/>
                      <a:pt x="0" y="20463"/>
                    </a:cubicBezTo>
                    <a:cubicBezTo>
                      <a:pt x="0" y="21032"/>
                      <a:pt x="506" y="21600"/>
                      <a:pt x="1012" y="21600"/>
                    </a:cubicBezTo>
                    <a:cubicBezTo>
                      <a:pt x="20588" y="21600"/>
                      <a:pt x="20588" y="21600"/>
                      <a:pt x="20588" y="21600"/>
                    </a:cubicBezTo>
                    <a:cubicBezTo>
                      <a:pt x="21094" y="21600"/>
                      <a:pt x="21600" y="21032"/>
                      <a:pt x="21600" y="20463"/>
                    </a:cubicBezTo>
                    <a:cubicBezTo>
                      <a:pt x="21600" y="1137"/>
                      <a:pt x="21600" y="1137"/>
                      <a:pt x="21600" y="1137"/>
                    </a:cubicBezTo>
                    <a:cubicBezTo>
                      <a:pt x="21600" y="568"/>
                      <a:pt x="21094" y="0"/>
                      <a:pt x="20588" y="0"/>
                    </a:cubicBezTo>
                    <a:close/>
                    <a:moveTo>
                      <a:pt x="10462" y="20653"/>
                    </a:moveTo>
                    <a:cubicBezTo>
                      <a:pt x="844" y="20653"/>
                      <a:pt x="844" y="20653"/>
                      <a:pt x="844" y="20653"/>
                    </a:cubicBezTo>
                    <a:cubicBezTo>
                      <a:pt x="844" y="5116"/>
                      <a:pt x="844" y="5116"/>
                      <a:pt x="844" y="5116"/>
                    </a:cubicBezTo>
                    <a:cubicBezTo>
                      <a:pt x="10462" y="5116"/>
                      <a:pt x="10462" y="5116"/>
                      <a:pt x="10462" y="5116"/>
                    </a:cubicBezTo>
                    <a:lnTo>
                      <a:pt x="10462" y="20653"/>
                    </a:lnTo>
                    <a:close/>
                    <a:moveTo>
                      <a:pt x="20756" y="20653"/>
                    </a:moveTo>
                    <a:cubicBezTo>
                      <a:pt x="11138" y="20653"/>
                      <a:pt x="11138" y="20653"/>
                      <a:pt x="11138" y="20653"/>
                    </a:cubicBezTo>
                    <a:cubicBezTo>
                      <a:pt x="11138" y="5116"/>
                      <a:pt x="11138" y="5116"/>
                      <a:pt x="11138" y="5116"/>
                    </a:cubicBezTo>
                    <a:cubicBezTo>
                      <a:pt x="20756" y="5116"/>
                      <a:pt x="20756" y="5116"/>
                      <a:pt x="20756" y="5116"/>
                    </a:cubicBezTo>
                    <a:lnTo>
                      <a:pt x="20756" y="20653"/>
                    </a:lnTo>
                    <a:close/>
                    <a:moveTo>
                      <a:pt x="20756" y="4358"/>
                    </a:moveTo>
                    <a:cubicBezTo>
                      <a:pt x="844" y="4358"/>
                      <a:pt x="844" y="4358"/>
                      <a:pt x="844" y="4358"/>
                    </a:cubicBezTo>
                    <a:cubicBezTo>
                      <a:pt x="844" y="947"/>
                      <a:pt x="844" y="947"/>
                      <a:pt x="844"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64" name="Oval 56">
                <a:extLst>
                  <a:ext uri="{FF2B5EF4-FFF2-40B4-BE49-F238E27FC236}">
                    <a16:creationId xmlns:a16="http://schemas.microsoft.com/office/drawing/2014/main" id="{589F52C9-174D-447F-9B3B-95E1AD55F077}"/>
                  </a:ext>
                </a:extLst>
              </p:cNvPr>
              <p:cNvSpPr/>
              <p:nvPr/>
            </p:nvSpPr>
            <p:spPr>
              <a:xfrm>
                <a:off x="6882345"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65" name="Oval 57">
                <a:extLst>
                  <a:ext uri="{FF2B5EF4-FFF2-40B4-BE49-F238E27FC236}">
                    <a16:creationId xmlns:a16="http://schemas.microsoft.com/office/drawing/2014/main" id="{F9353DE1-28AB-4E86-B3FF-E3E2ADEBC9DF}"/>
                  </a:ext>
                </a:extLst>
              </p:cNvPr>
              <p:cNvSpPr/>
              <p:nvPr/>
            </p:nvSpPr>
            <p:spPr>
              <a:xfrm>
                <a:off x="6935987"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66" name="Oval 58">
                <a:extLst>
                  <a:ext uri="{FF2B5EF4-FFF2-40B4-BE49-F238E27FC236}">
                    <a16:creationId xmlns:a16="http://schemas.microsoft.com/office/drawing/2014/main" id="{123C7718-F216-4275-80F8-8F5F2DAD04F5}"/>
                  </a:ext>
                </a:extLst>
              </p:cNvPr>
              <p:cNvSpPr/>
              <p:nvPr/>
            </p:nvSpPr>
            <p:spPr>
              <a:xfrm>
                <a:off x="6993650" y="5618124"/>
                <a:ext cx="21458"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44" name="组合 343">
              <a:extLst>
                <a:ext uri="{FF2B5EF4-FFF2-40B4-BE49-F238E27FC236}">
                  <a16:creationId xmlns:a16="http://schemas.microsoft.com/office/drawing/2014/main" id="{C4393525-1347-42AC-8B02-2B4119E704AB}"/>
                </a:ext>
              </a:extLst>
            </p:cNvPr>
            <p:cNvGrpSpPr/>
            <p:nvPr/>
          </p:nvGrpSpPr>
          <p:grpSpPr>
            <a:xfrm>
              <a:off x="5895987" y="5585939"/>
              <a:ext cx="406336" cy="362082"/>
              <a:chOff x="6022738" y="5585939"/>
              <a:chExt cx="406336" cy="362082"/>
            </a:xfrm>
            <a:grpFill/>
          </p:grpSpPr>
          <p:sp>
            <p:nvSpPr>
              <p:cNvPr id="557" name="Freeform 59">
                <a:extLst>
                  <a:ext uri="{FF2B5EF4-FFF2-40B4-BE49-F238E27FC236}">
                    <a16:creationId xmlns:a16="http://schemas.microsoft.com/office/drawing/2014/main" id="{11C1C162-5308-4784-8020-33D248A79F5E}"/>
                  </a:ext>
                </a:extLst>
              </p:cNvPr>
              <p:cNvSpPr/>
              <p:nvPr/>
            </p:nvSpPr>
            <p:spPr>
              <a:xfrm>
                <a:off x="6022738" y="5585939"/>
                <a:ext cx="406336"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68"/>
                      <a:pt x="0" y="1137"/>
                    </a:cubicBezTo>
                    <a:cubicBezTo>
                      <a:pt x="0" y="20463"/>
                      <a:pt x="0" y="20463"/>
                      <a:pt x="0" y="20463"/>
                    </a:cubicBezTo>
                    <a:cubicBezTo>
                      <a:pt x="0" y="21032"/>
                      <a:pt x="506" y="21600"/>
                      <a:pt x="1013" y="21600"/>
                    </a:cubicBezTo>
                    <a:cubicBezTo>
                      <a:pt x="20587" y="21600"/>
                      <a:pt x="20587" y="21600"/>
                      <a:pt x="20587" y="21600"/>
                    </a:cubicBezTo>
                    <a:cubicBezTo>
                      <a:pt x="21094" y="21600"/>
                      <a:pt x="21600" y="21032"/>
                      <a:pt x="21600" y="20463"/>
                    </a:cubicBezTo>
                    <a:cubicBezTo>
                      <a:pt x="21600" y="1137"/>
                      <a:pt x="21600" y="1137"/>
                      <a:pt x="21600" y="1137"/>
                    </a:cubicBezTo>
                    <a:cubicBezTo>
                      <a:pt x="21600" y="568"/>
                      <a:pt x="21094" y="0"/>
                      <a:pt x="20587" y="0"/>
                    </a:cubicBezTo>
                    <a:close/>
                    <a:moveTo>
                      <a:pt x="20756" y="20653"/>
                    </a:moveTo>
                    <a:cubicBezTo>
                      <a:pt x="844" y="20653"/>
                      <a:pt x="844" y="20653"/>
                      <a:pt x="844" y="20653"/>
                    </a:cubicBezTo>
                    <a:cubicBezTo>
                      <a:pt x="844" y="5116"/>
                      <a:pt x="844" y="5116"/>
                      <a:pt x="844" y="5116"/>
                    </a:cubicBezTo>
                    <a:cubicBezTo>
                      <a:pt x="20756" y="5116"/>
                      <a:pt x="20756" y="5116"/>
                      <a:pt x="20756" y="5116"/>
                    </a:cubicBezTo>
                    <a:lnTo>
                      <a:pt x="20756" y="20653"/>
                    </a:lnTo>
                    <a:close/>
                    <a:moveTo>
                      <a:pt x="20756" y="4358"/>
                    </a:moveTo>
                    <a:cubicBezTo>
                      <a:pt x="844" y="4358"/>
                      <a:pt x="844" y="4358"/>
                      <a:pt x="844" y="4358"/>
                    </a:cubicBezTo>
                    <a:cubicBezTo>
                      <a:pt x="844" y="947"/>
                      <a:pt x="844" y="947"/>
                      <a:pt x="844"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58" name="Oval 60">
                <a:extLst>
                  <a:ext uri="{FF2B5EF4-FFF2-40B4-BE49-F238E27FC236}">
                    <a16:creationId xmlns:a16="http://schemas.microsoft.com/office/drawing/2014/main" id="{FFC93639-9DEF-4E00-9A97-9AA8DFDAFDD2}"/>
                  </a:ext>
                </a:extLst>
              </p:cNvPr>
              <p:cNvSpPr/>
              <p:nvPr/>
            </p:nvSpPr>
            <p:spPr>
              <a:xfrm>
                <a:off x="6071015"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59" name="Oval 61">
                <a:extLst>
                  <a:ext uri="{FF2B5EF4-FFF2-40B4-BE49-F238E27FC236}">
                    <a16:creationId xmlns:a16="http://schemas.microsoft.com/office/drawing/2014/main" id="{FC69498D-BAA7-4678-A331-15D5E54FD239}"/>
                  </a:ext>
                </a:extLst>
              </p:cNvPr>
              <p:cNvSpPr/>
              <p:nvPr/>
            </p:nvSpPr>
            <p:spPr>
              <a:xfrm>
                <a:off x="6124657" y="5618124"/>
                <a:ext cx="21458"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60" name="Oval 62">
                <a:extLst>
                  <a:ext uri="{FF2B5EF4-FFF2-40B4-BE49-F238E27FC236}">
                    <a16:creationId xmlns:a16="http://schemas.microsoft.com/office/drawing/2014/main" id="{0048894A-0A7A-408F-86D0-510626580D36}"/>
                  </a:ext>
                </a:extLst>
              </p:cNvPr>
              <p:cNvSpPr/>
              <p:nvPr/>
            </p:nvSpPr>
            <p:spPr>
              <a:xfrm>
                <a:off x="6180981"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61" name="Freeform 63">
                <a:extLst>
                  <a:ext uri="{FF2B5EF4-FFF2-40B4-BE49-F238E27FC236}">
                    <a16:creationId xmlns:a16="http://schemas.microsoft.com/office/drawing/2014/main" id="{23E54813-95A7-445A-A4D2-3FA9FF51D64E}"/>
                  </a:ext>
                </a:extLst>
              </p:cNvPr>
              <p:cNvSpPr/>
              <p:nvPr/>
            </p:nvSpPr>
            <p:spPr>
              <a:xfrm>
                <a:off x="6141532" y="5744182"/>
                <a:ext cx="64930" cy="113198"/>
              </a:xfrm>
              <a:custGeom>
                <a:avLst/>
                <a:gdLst/>
                <a:ahLst/>
                <a:cxnLst>
                  <a:cxn ang="0">
                    <a:pos x="wd2" y="hd2"/>
                  </a:cxn>
                  <a:cxn ang="5400000">
                    <a:pos x="wd2" y="hd2"/>
                  </a:cxn>
                  <a:cxn ang="10800000">
                    <a:pos x="wd2" y="hd2"/>
                  </a:cxn>
                  <a:cxn ang="16200000">
                    <a:pos x="wd2" y="hd2"/>
                  </a:cxn>
                </a:cxnLst>
                <a:rect l="0" t="0" r="r" b="b"/>
                <a:pathLst>
                  <a:path w="21343" h="21450" extrusionOk="0">
                    <a:moveTo>
                      <a:pt x="772" y="21000"/>
                    </a:moveTo>
                    <a:cubicBezTo>
                      <a:pt x="1800" y="21600"/>
                      <a:pt x="3857" y="21600"/>
                      <a:pt x="4886" y="21000"/>
                    </a:cubicBezTo>
                    <a:cubicBezTo>
                      <a:pt x="4886" y="21000"/>
                      <a:pt x="20314" y="12000"/>
                      <a:pt x="20314" y="12000"/>
                    </a:cubicBezTo>
                    <a:cubicBezTo>
                      <a:pt x="21343" y="11400"/>
                      <a:pt x="21343" y="10800"/>
                      <a:pt x="21343" y="10200"/>
                    </a:cubicBezTo>
                    <a:cubicBezTo>
                      <a:pt x="20314" y="9600"/>
                      <a:pt x="11057" y="4200"/>
                      <a:pt x="4886" y="600"/>
                    </a:cubicBezTo>
                    <a:cubicBezTo>
                      <a:pt x="3857" y="0"/>
                      <a:pt x="3857" y="0"/>
                      <a:pt x="2829" y="0"/>
                    </a:cubicBezTo>
                    <a:cubicBezTo>
                      <a:pt x="1800" y="0"/>
                      <a:pt x="1800" y="0"/>
                      <a:pt x="772" y="600"/>
                    </a:cubicBezTo>
                    <a:cubicBezTo>
                      <a:pt x="-257" y="1200"/>
                      <a:pt x="-257" y="1800"/>
                      <a:pt x="772" y="2400"/>
                    </a:cubicBezTo>
                    <a:cubicBezTo>
                      <a:pt x="15172" y="10800"/>
                      <a:pt x="15172" y="10800"/>
                      <a:pt x="15172" y="10800"/>
                    </a:cubicBezTo>
                    <a:cubicBezTo>
                      <a:pt x="772" y="19200"/>
                      <a:pt x="772" y="19200"/>
                      <a:pt x="772" y="19200"/>
                    </a:cubicBezTo>
                    <a:cubicBezTo>
                      <a:pt x="-257" y="19800"/>
                      <a:pt x="-257" y="21000"/>
                      <a:pt x="772" y="210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62" name="Freeform 64">
                <a:extLst>
                  <a:ext uri="{FF2B5EF4-FFF2-40B4-BE49-F238E27FC236}">
                    <a16:creationId xmlns:a16="http://schemas.microsoft.com/office/drawing/2014/main" id="{05693557-86B3-4050-9E6E-72E0D84FA94E}"/>
                  </a:ext>
                </a:extLst>
              </p:cNvPr>
              <p:cNvSpPr/>
              <p:nvPr/>
            </p:nvSpPr>
            <p:spPr>
              <a:xfrm>
                <a:off x="6215848" y="5846101"/>
                <a:ext cx="85827" cy="12070"/>
              </a:xfrm>
              <a:custGeom>
                <a:avLst/>
                <a:gdLst/>
                <a:ahLst/>
                <a:cxnLst>
                  <a:cxn ang="0">
                    <a:pos x="wd2" y="hd2"/>
                  </a:cxn>
                  <a:cxn ang="5400000">
                    <a:pos x="wd2" y="hd2"/>
                  </a:cxn>
                  <a:cxn ang="10800000">
                    <a:pos x="wd2" y="hd2"/>
                  </a:cxn>
                  <a:cxn ang="16200000">
                    <a:pos x="wd2" y="hd2"/>
                  </a:cxn>
                </a:cxnLst>
                <a:rect l="0" t="0" r="r" b="b"/>
                <a:pathLst>
                  <a:path w="21600" h="21600" extrusionOk="0">
                    <a:moveTo>
                      <a:pt x="1600" y="21600"/>
                    </a:moveTo>
                    <a:cubicBezTo>
                      <a:pt x="19200" y="21600"/>
                      <a:pt x="19200" y="21600"/>
                      <a:pt x="19200" y="21600"/>
                    </a:cubicBezTo>
                    <a:cubicBezTo>
                      <a:pt x="20800" y="21600"/>
                      <a:pt x="21600" y="16200"/>
                      <a:pt x="21600" y="10800"/>
                    </a:cubicBezTo>
                    <a:cubicBezTo>
                      <a:pt x="21600" y="5400"/>
                      <a:pt x="20800" y="0"/>
                      <a:pt x="19200" y="0"/>
                    </a:cubicBezTo>
                    <a:cubicBezTo>
                      <a:pt x="1600" y="0"/>
                      <a:pt x="1600" y="0"/>
                      <a:pt x="1600" y="0"/>
                    </a:cubicBezTo>
                    <a:cubicBezTo>
                      <a:pt x="800" y="0"/>
                      <a:pt x="0" y="5400"/>
                      <a:pt x="0" y="10800"/>
                    </a:cubicBezTo>
                    <a:cubicBezTo>
                      <a:pt x="0" y="16200"/>
                      <a:pt x="800" y="21600"/>
                      <a:pt x="160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45" name="组合 344">
              <a:extLst>
                <a:ext uri="{FF2B5EF4-FFF2-40B4-BE49-F238E27FC236}">
                  <a16:creationId xmlns:a16="http://schemas.microsoft.com/office/drawing/2014/main" id="{512C9B55-6EB1-48B6-90DD-4007BD4D3FC0}"/>
                </a:ext>
              </a:extLst>
            </p:cNvPr>
            <p:cNvGrpSpPr/>
            <p:nvPr/>
          </p:nvGrpSpPr>
          <p:grpSpPr>
            <a:xfrm>
              <a:off x="5084658" y="5585939"/>
              <a:ext cx="404995" cy="362082"/>
              <a:chOff x="5211409" y="5585939"/>
              <a:chExt cx="404995" cy="362082"/>
            </a:xfrm>
            <a:grpFill/>
          </p:grpSpPr>
          <p:sp>
            <p:nvSpPr>
              <p:cNvPr id="552" name="Freeform 65">
                <a:extLst>
                  <a:ext uri="{FF2B5EF4-FFF2-40B4-BE49-F238E27FC236}">
                    <a16:creationId xmlns:a16="http://schemas.microsoft.com/office/drawing/2014/main" id="{2923B429-BABA-486A-AAE8-F927F9BFE82D}"/>
                  </a:ext>
                </a:extLst>
              </p:cNvPr>
              <p:cNvSpPr/>
              <p:nvPr/>
            </p:nvSpPr>
            <p:spPr>
              <a:xfrm>
                <a:off x="5211409" y="5585939"/>
                <a:ext cx="404995"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8" y="0"/>
                    </a:moveTo>
                    <a:cubicBezTo>
                      <a:pt x="1012" y="0"/>
                      <a:pt x="1012" y="0"/>
                      <a:pt x="1012" y="0"/>
                    </a:cubicBezTo>
                    <a:cubicBezTo>
                      <a:pt x="337" y="0"/>
                      <a:pt x="0" y="568"/>
                      <a:pt x="0" y="1137"/>
                    </a:cubicBezTo>
                    <a:cubicBezTo>
                      <a:pt x="0" y="20463"/>
                      <a:pt x="0" y="20463"/>
                      <a:pt x="0" y="20463"/>
                    </a:cubicBezTo>
                    <a:cubicBezTo>
                      <a:pt x="0" y="21032"/>
                      <a:pt x="337" y="21600"/>
                      <a:pt x="1012" y="21600"/>
                    </a:cubicBezTo>
                    <a:cubicBezTo>
                      <a:pt x="20588" y="21600"/>
                      <a:pt x="20588" y="21600"/>
                      <a:pt x="20588" y="21600"/>
                    </a:cubicBezTo>
                    <a:cubicBezTo>
                      <a:pt x="21094" y="21600"/>
                      <a:pt x="21600" y="21032"/>
                      <a:pt x="21600" y="20463"/>
                    </a:cubicBezTo>
                    <a:cubicBezTo>
                      <a:pt x="21600" y="1137"/>
                      <a:pt x="21600" y="1137"/>
                      <a:pt x="21600" y="1137"/>
                    </a:cubicBezTo>
                    <a:cubicBezTo>
                      <a:pt x="21600" y="568"/>
                      <a:pt x="21094" y="0"/>
                      <a:pt x="20588" y="0"/>
                    </a:cubicBezTo>
                    <a:close/>
                    <a:moveTo>
                      <a:pt x="20756" y="20653"/>
                    </a:moveTo>
                    <a:cubicBezTo>
                      <a:pt x="675" y="20653"/>
                      <a:pt x="675" y="20653"/>
                      <a:pt x="675" y="20653"/>
                    </a:cubicBezTo>
                    <a:cubicBezTo>
                      <a:pt x="675" y="5116"/>
                      <a:pt x="675" y="5116"/>
                      <a:pt x="675" y="5116"/>
                    </a:cubicBezTo>
                    <a:cubicBezTo>
                      <a:pt x="20756" y="5116"/>
                      <a:pt x="20756" y="5116"/>
                      <a:pt x="20756" y="5116"/>
                    </a:cubicBezTo>
                    <a:lnTo>
                      <a:pt x="20756" y="20653"/>
                    </a:lnTo>
                    <a:close/>
                    <a:moveTo>
                      <a:pt x="20756" y="4358"/>
                    </a:moveTo>
                    <a:cubicBezTo>
                      <a:pt x="675" y="4358"/>
                      <a:pt x="675" y="4358"/>
                      <a:pt x="675" y="4358"/>
                    </a:cubicBezTo>
                    <a:cubicBezTo>
                      <a:pt x="675" y="947"/>
                      <a:pt x="675" y="947"/>
                      <a:pt x="675"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53" name="Oval 66">
                <a:extLst>
                  <a:ext uri="{FF2B5EF4-FFF2-40B4-BE49-F238E27FC236}">
                    <a16:creationId xmlns:a16="http://schemas.microsoft.com/office/drawing/2014/main" id="{FC87B15D-E42E-43C8-843B-4FBDE2E25866}"/>
                  </a:ext>
                </a:extLst>
              </p:cNvPr>
              <p:cNvSpPr/>
              <p:nvPr/>
            </p:nvSpPr>
            <p:spPr>
              <a:xfrm>
                <a:off x="5258346"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54" name="Oval 67">
                <a:extLst>
                  <a:ext uri="{FF2B5EF4-FFF2-40B4-BE49-F238E27FC236}">
                    <a16:creationId xmlns:a16="http://schemas.microsoft.com/office/drawing/2014/main" id="{3A398B42-C514-4976-A606-65B8B65E66B5}"/>
                  </a:ext>
                </a:extLst>
              </p:cNvPr>
              <p:cNvSpPr/>
              <p:nvPr/>
            </p:nvSpPr>
            <p:spPr>
              <a:xfrm>
                <a:off x="5311987"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55" name="Oval 68">
                <a:extLst>
                  <a:ext uri="{FF2B5EF4-FFF2-40B4-BE49-F238E27FC236}">
                    <a16:creationId xmlns:a16="http://schemas.microsoft.com/office/drawing/2014/main" id="{73354CFE-FEA0-4F3F-A819-6A29E6A1E970}"/>
                  </a:ext>
                </a:extLst>
              </p:cNvPr>
              <p:cNvSpPr/>
              <p:nvPr/>
            </p:nvSpPr>
            <p:spPr>
              <a:xfrm>
                <a:off x="5369652"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56" name="Freeform 69">
                <a:extLst>
                  <a:ext uri="{FF2B5EF4-FFF2-40B4-BE49-F238E27FC236}">
                    <a16:creationId xmlns:a16="http://schemas.microsoft.com/office/drawing/2014/main" id="{444F3767-6216-4864-AC5A-DCC9FF5B387A}"/>
                  </a:ext>
                </a:extLst>
              </p:cNvPr>
              <p:cNvSpPr/>
              <p:nvPr/>
            </p:nvSpPr>
            <p:spPr>
              <a:xfrm>
                <a:off x="5332103" y="5744974"/>
                <a:ext cx="164156" cy="112406"/>
              </a:xfrm>
              <a:custGeom>
                <a:avLst/>
                <a:gdLst/>
                <a:ahLst/>
                <a:cxnLst>
                  <a:cxn ang="0">
                    <a:pos x="wd2" y="hd2"/>
                  </a:cxn>
                  <a:cxn ang="5400000">
                    <a:pos x="wd2" y="hd2"/>
                  </a:cxn>
                  <a:cxn ang="10800000">
                    <a:pos x="wd2" y="hd2"/>
                  </a:cxn>
                  <a:cxn ang="16200000">
                    <a:pos x="wd2" y="hd2"/>
                  </a:cxn>
                </a:cxnLst>
                <a:rect l="0" t="0" r="r" b="b"/>
                <a:pathLst>
                  <a:path w="21496" h="21300" extrusionOk="0">
                    <a:moveTo>
                      <a:pt x="7062" y="20850"/>
                    </a:moveTo>
                    <a:cubicBezTo>
                      <a:pt x="7477" y="21450"/>
                      <a:pt x="7892" y="21450"/>
                      <a:pt x="8308" y="20850"/>
                    </a:cubicBezTo>
                    <a:cubicBezTo>
                      <a:pt x="21185" y="2250"/>
                      <a:pt x="21185" y="2250"/>
                      <a:pt x="21185" y="2250"/>
                    </a:cubicBezTo>
                    <a:cubicBezTo>
                      <a:pt x="21600" y="1650"/>
                      <a:pt x="21600" y="1050"/>
                      <a:pt x="21185" y="450"/>
                    </a:cubicBezTo>
                    <a:cubicBezTo>
                      <a:pt x="20769" y="-150"/>
                      <a:pt x="20354" y="-150"/>
                      <a:pt x="19938" y="450"/>
                    </a:cubicBezTo>
                    <a:cubicBezTo>
                      <a:pt x="7477" y="18450"/>
                      <a:pt x="7477" y="18450"/>
                      <a:pt x="7477" y="18450"/>
                    </a:cubicBezTo>
                    <a:cubicBezTo>
                      <a:pt x="1662" y="9450"/>
                      <a:pt x="1662" y="9450"/>
                      <a:pt x="1662" y="9450"/>
                    </a:cubicBezTo>
                    <a:cubicBezTo>
                      <a:pt x="1246" y="8850"/>
                      <a:pt x="415" y="8850"/>
                      <a:pt x="0" y="9450"/>
                    </a:cubicBezTo>
                    <a:cubicBezTo>
                      <a:pt x="0" y="9450"/>
                      <a:pt x="0" y="10050"/>
                      <a:pt x="0" y="10050"/>
                    </a:cubicBezTo>
                    <a:cubicBezTo>
                      <a:pt x="0" y="10650"/>
                      <a:pt x="0" y="11250"/>
                      <a:pt x="0" y="11250"/>
                    </a:cubicBezTo>
                    <a:lnTo>
                      <a:pt x="7062" y="20850"/>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46" name="组合 345">
              <a:extLst>
                <a:ext uri="{FF2B5EF4-FFF2-40B4-BE49-F238E27FC236}">
                  <a16:creationId xmlns:a16="http://schemas.microsoft.com/office/drawing/2014/main" id="{FA8E42AB-5A32-4595-BD14-0AF8F3E5A836}"/>
                </a:ext>
              </a:extLst>
            </p:cNvPr>
            <p:cNvGrpSpPr/>
            <p:nvPr/>
          </p:nvGrpSpPr>
          <p:grpSpPr>
            <a:xfrm>
              <a:off x="4271989" y="5585939"/>
              <a:ext cx="406336" cy="362082"/>
              <a:chOff x="4398740" y="5585939"/>
              <a:chExt cx="406336" cy="362082"/>
            </a:xfrm>
            <a:grpFill/>
          </p:grpSpPr>
          <p:sp>
            <p:nvSpPr>
              <p:cNvPr id="547" name="Freeform 70">
                <a:extLst>
                  <a:ext uri="{FF2B5EF4-FFF2-40B4-BE49-F238E27FC236}">
                    <a16:creationId xmlns:a16="http://schemas.microsoft.com/office/drawing/2014/main" id="{79921860-9AE3-4DF2-B2DA-E936AACB5202}"/>
                  </a:ext>
                </a:extLst>
              </p:cNvPr>
              <p:cNvSpPr/>
              <p:nvPr/>
            </p:nvSpPr>
            <p:spPr>
              <a:xfrm>
                <a:off x="4398740" y="5585939"/>
                <a:ext cx="406336"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68"/>
                      <a:pt x="0" y="1137"/>
                    </a:cubicBezTo>
                    <a:cubicBezTo>
                      <a:pt x="0" y="20463"/>
                      <a:pt x="0" y="20463"/>
                      <a:pt x="0" y="20463"/>
                    </a:cubicBezTo>
                    <a:cubicBezTo>
                      <a:pt x="0" y="21032"/>
                      <a:pt x="506" y="21600"/>
                      <a:pt x="1013" y="21600"/>
                    </a:cubicBezTo>
                    <a:cubicBezTo>
                      <a:pt x="20587" y="21600"/>
                      <a:pt x="20587" y="21600"/>
                      <a:pt x="20587" y="21600"/>
                    </a:cubicBezTo>
                    <a:cubicBezTo>
                      <a:pt x="21094" y="21600"/>
                      <a:pt x="21600" y="21032"/>
                      <a:pt x="21600" y="20463"/>
                    </a:cubicBezTo>
                    <a:cubicBezTo>
                      <a:pt x="21600" y="1137"/>
                      <a:pt x="21600" y="1137"/>
                      <a:pt x="21600" y="1137"/>
                    </a:cubicBezTo>
                    <a:cubicBezTo>
                      <a:pt x="21600" y="568"/>
                      <a:pt x="21094" y="0"/>
                      <a:pt x="20587" y="0"/>
                    </a:cubicBezTo>
                    <a:close/>
                    <a:moveTo>
                      <a:pt x="20756" y="20653"/>
                    </a:moveTo>
                    <a:cubicBezTo>
                      <a:pt x="844" y="20653"/>
                      <a:pt x="844" y="20653"/>
                      <a:pt x="844" y="20653"/>
                    </a:cubicBezTo>
                    <a:cubicBezTo>
                      <a:pt x="844" y="5116"/>
                      <a:pt x="844" y="5116"/>
                      <a:pt x="844" y="5116"/>
                    </a:cubicBezTo>
                    <a:cubicBezTo>
                      <a:pt x="20756" y="5116"/>
                      <a:pt x="20756" y="5116"/>
                      <a:pt x="20756" y="5116"/>
                    </a:cubicBezTo>
                    <a:lnTo>
                      <a:pt x="20756" y="20653"/>
                    </a:lnTo>
                    <a:close/>
                    <a:moveTo>
                      <a:pt x="20756" y="4358"/>
                    </a:moveTo>
                    <a:cubicBezTo>
                      <a:pt x="844" y="4358"/>
                      <a:pt x="844" y="4358"/>
                      <a:pt x="844" y="4358"/>
                    </a:cubicBezTo>
                    <a:cubicBezTo>
                      <a:pt x="844" y="947"/>
                      <a:pt x="844" y="947"/>
                      <a:pt x="844"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48" name="Oval 71">
                <a:extLst>
                  <a:ext uri="{FF2B5EF4-FFF2-40B4-BE49-F238E27FC236}">
                    <a16:creationId xmlns:a16="http://schemas.microsoft.com/office/drawing/2014/main" id="{C061165B-8246-4AAE-ADEF-7C92608E37F5}"/>
                  </a:ext>
                </a:extLst>
              </p:cNvPr>
              <p:cNvSpPr/>
              <p:nvPr/>
            </p:nvSpPr>
            <p:spPr>
              <a:xfrm>
                <a:off x="4447017"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49" name="Oval 72">
                <a:extLst>
                  <a:ext uri="{FF2B5EF4-FFF2-40B4-BE49-F238E27FC236}">
                    <a16:creationId xmlns:a16="http://schemas.microsoft.com/office/drawing/2014/main" id="{01A5EF5D-1D1A-41A3-8C23-C8AE20C220BE}"/>
                  </a:ext>
                </a:extLst>
              </p:cNvPr>
              <p:cNvSpPr/>
              <p:nvPr/>
            </p:nvSpPr>
            <p:spPr>
              <a:xfrm>
                <a:off x="4500658"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50" name="Oval 73">
                <a:extLst>
                  <a:ext uri="{FF2B5EF4-FFF2-40B4-BE49-F238E27FC236}">
                    <a16:creationId xmlns:a16="http://schemas.microsoft.com/office/drawing/2014/main" id="{B5AA3FCC-8C22-47A8-987C-8328D5D88B71}"/>
                  </a:ext>
                </a:extLst>
              </p:cNvPr>
              <p:cNvSpPr/>
              <p:nvPr/>
            </p:nvSpPr>
            <p:spPr>
              <a:xfrm>
                <a:off x="4558323"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51" name="Freeform 74">
                <a:extLst>
                  <a:ext uri="{FF2B5EF4-FFF2-40B4-BE49-F238E27FC236}">
                    <a16:creationId xmlns:a16="http://schemas.microsoft.com/office/drawing/2014/main" id="{62AA4CFD-D60B-47C7-A7DC-CEAC04BAB391}"/>
                  </a:ext>
                </a:extLst>
              </p:cNvPr>
              <p:cNvSpPr/>
              <p:nvPr/>
            </p:nvSpPr>
            <p:spPr>
              <a:xfrm>
                <a:off x="4544912" y="5744974"/>
                <a:ext cx="113990" cy="112406"/>
              </a:xfrm>
              <a:custGeom>
                <a:avLst/>
                <a:gdLst/>
                <a:ahLst/>
                <a:cxnLst>
                  <a:cxn ang="0">
                    <a:pos x="wd2" y="hd2"/>
                  </a:cxn>
                  <a:cxn ang="5400000">
                    <a:pos x="wd2" y="hd2"/>
                  </a:cxn>
                  <a:cxn ang="10800000">
                    <a:pos x="wd2" y="hd2"/>
                  </a:cxn>
                  <a:cxn ang="16200000">
                    <a:pos x="wd2" y="hd2"/>
                  </a:cxn>
                </a:cxnLst>
                <a:rect l="0" t="0" r="r" b="b"/>
                <a:pathLst>
                  <a:path w="21600" h="21300" extrusionOk="0">
                    <a:moveTo>
                      <a:pt x="0" y="20250"/>
                    </a:moveTo>
                    <a:cubicBezTo>
                      <a:pt x="0" y="20250"/>
                      <a:pt x="0" y="20850"/>
                      <a:pt x="600" y="20850"/>
                    </a:cubicBezTo>
                    <a:cubicBezTo>
                      <a:pt x="1200" y="21450"/>
                      <a:pt x="1800" y="21450"/>
                      <a:pt x="2400" y="20850"/>
                    </a:cubicBezTo>
                    <a:cubicBezTo>
                      <a:pt x="10800" y="12450"/>
                      <a:pt x="10800" y="12450"/>
                      <a:pt x="10800" y="12450"/>
                    </a:cubicBezTo>
                    <a:cubicBezTo>
                      <a:pt x="19200" y="20850"/>
                      <a:pt x="19200" y="20850"/>
                      <a:pt x="19200" y="20850"/>
                    </a:cubicBezTo>
                    <a:cubicBezTo>
                      <a:pt x="19800" y="21450"/>
                      <a:pt x="20400" y="21450"/>
                      <a:pt x="21000" y="20850"/>
                    </a:cubicBezTo>
                    <a:cubicBezTo>
                      <a:pt x="21600" y="20850"/>
                      <a:pt x="21600" y="20250"/>
                      <a:pt x="21600" y="20250"/>
                    </a:cubicBezTo>
                    <a:cubicBezTo>
                      <a:pt x="21600" y="19650"/>
                      <a:pt x="21600" y="19650"/>
                      <a:pt x="21000" y="19050"/>
                    </a:cubicBezTo>
                    <a:cubicBezTo>
                      <a:pt x="12600" y="10650"/>
                      <a:pt x="12600" y="10650"/>
                      <a:pt x="12600" y="10650"/>
                    </a:cubicBezTo>
                    <a:cubicBezTo>
                      <a:pt x="21000" y="2250"/>
                      <a:pt x="21000" y="2250"/>
                      <a:pt x="21000" y="2250"/>
                    </a:cubicBezTo>
                    <a:cubicBezTo>
                      <a:pt x="21600" y="2250"/>
                      <a:pt x="21600" y="1650"/>
                      <a:pt x="21600" y="1050"/>
                    </a:cubicBezTo>
                    <a:cubicBezTo>
                      <a:pt x="21600" y="1050"/>
                      <a:pt x="21600" y="450"/>
                      <a:pt x="21000" y="450"/>
                    </a:cubicBezTo>
                    <a:cubicBezTo>
                      <a:pt x="20400" y="-150"/>
                      <a:pt x="19800" y="-150"/>
                      <a:pt x="19200" y="450"/>
                    </a:cubicBezTo>
                    <a:cubicBezTo>
                      <a:pt x="10800" y="8850"/>
                      <a:pt x="10800" y="8850"/>
                      <a:pt x="10800" y="8850"/>
                    </a:cubicBezTo>
                    <a:cubicBezTo>
                      <a:pt x="2400" y="450"/>
                      <a:pt x="2400" y="450"/>
                      <a:pt x="2400" y="450"/>
                    </a:cubicBezTo>
                    <a:cubicBezTo>
                      <a:pt x="1800" y="-150"/>
                      <a:pt x="1200" y="-150"/>
                      <a:pt x="600" y="450"/>
                    </a:cubicBezTo>
                    <a:cubicBezTo>
                      <a:pt x="0" y="450"/>
                      <a:pt x="0" y="1050"/>
                      <a:pt x="0" y="1050"/>
                    </a:cubicBezTo>
                    <a:cubicBezTo>
                      <a:pt x="0" y="1650"/>
                      <a:pt x="0" y="2250"/>
                      <a:pt x="600" y="2250"/>
                    </a:cubicBezTo>
                    <a:cubicBezTo>
                      <a:pt x="9000" y="10650"/>
                      <a:pt x="9000" y="10650"/>
                      <a:pt x="9000" y="10650"/>
                    </a:cubicBezTo>
                    <a:cubicBezTo>
                      <a:pt x="600" y="19050"/>
                      <a:pt x="600" y="19050"/>
                      <a:pt x="600" y="19050"/>
                    </a:cubicBezTo>
                    <a:cubicBezTo>
                      <a:pt x="0" y="19650"/>
                      <a:pt x="0" y="19650"/>
                      <a:pt x="0" y="2025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47" name="组合 346">
              <a:extLst>
                <a:ext uri="{FF2B5EF4-FFF2-40B4-BE49-F238E27FC236}">
                  <a16:creationId xmlns:a16="http://schemas.microsoft.com/office/drawing/2014/main" id="{85D334DD-B606-40EF-8935-F6B309EA1D7F}"/>
                </a:ext>
              </a:extLst>
            </p:cNvPr>
            <p:cNvGrpSpPr/>
            <p:nvPr/>
          </p:nvGrpSpPr>
          <p:grpSpPr>
            <a:xfrm>
              <a:off x="3460659" y="5585939"/>
              <a:ext cx="406336" cy="362082"/>
              <a:chOff x="3587410" y="5585939"/>
              <a:chExt cx="406336" cy="362082"/>
            </a:xfrm>
            <a:grpFill/>
          </p:grpSpPr>
          <p:sp>
            <p:nvSpPr>
              <p:cNvPr id="542" name="Freeform 75">
                <a:extLst>
                  <a:ext uri="{FF2B5EF4-FFF2-40B4-BE49-F238E27FC236}">
                    <a16:creationId xmlns:a16="http://schemas.microsoft.com/office/drawing/2014/main" id="{0B40FDE2-D3BE-47C2-B65A-682320F7541C}"/>
                  </a:ext>
                </a:extLst>
              </p:cNvPr>
              <p:cNvSpPr/>
              <p:nvPr/>
            </p:nvSpPr>
            <p:spPr>
              <a:xfrm>
                <a:off x="3587410" y="5585939"/>
                <a:ext cx="406336"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68"/>
                      <a:pt x="0" y="1137"/>
                    </a:cubicBezTo>
                    <a:cubicBezTo>
                      <a:pt x="0" y="20463"/>
                      <a:pt x="0" y="20463"/>
                      <a:pt x="0" y="20463"/>
                    </a:cubicBezTo>
                    <a:cubicBezTo>
                      <a:pt x="0" y="21032"/>
                      <a:pt x="506" y="21600"/>
                      <a:pt x="1013" y="21600"/>
                    </a:cubicBezTo>
                    <a:cubicBezTo>
                      <a:pt x="20587" y="21600"/>
                      <a:pt x="20587" y="21600"/>
                      <a:pt x="20587" y="21600"/>
                    </a:cubicBezTo>
                    <a:cubicBezTo>
                      <a:pt x="21094" y="21600"/>
                      <a:pt x="21600" y="21032"/>
                      <a:pt x="21600" y="20463"/>
                    </a:cubicBezTo>
                    <a:cubicBezTo>
                      <a:pt x="21600" y="1137"/>
                      <a:pt x="21600" y="1137"/>
                      <a:pt x="21600" y="1137"/>
                    </a:cubicBezTo>
                    <a:cubicBezTo>
                      <a:pt x="21600" y="568"/>
                      <a:pt x="21094" y="0"/>
                      <a:pt x="20587" y="0"/>
                    </a:cubicBezTo>
                    <a:close/>
                    <a:moveTo>
                      <a:pt x="20756" y="20653"/>
                    </a:moveTo>
                    <a:cubicBezTo>
                      <a:pt x="844" y="20653"/>
                      <a:pt x="844" y="20653"/>
                      <a:pt x="844" y="20653"/>
                    </a:cubicBezTo>
                    <a:cubicBezTo>
                      <a:pt x="844" y="5116"/>
                      <a:pt x="844" y="5116"/>
                      <a:pt x="844" y="5116"/>
                    </a:cubicBezTo>
                    <a:cubicBezTo>
                      <a:pt x="20756" y="5116"/>
                      <a:pt x="20756" y="5116"/>
                      <a:pt x="20756" y="5116"/>
                    </a:cubicBezTo>
                    <a:lnTo>
                      <a:pt x="20756" y="20653"/>
                    </a:lnTo>
                    <a:close/>
                    <a:moveTo>
                      <a:pt x="20756" y="4358"/>
                    </a:moveTo>
                    <a:cubicBezTo>
                      <a:pt x="844" y="4358"/>
                      <a:pt x="844" y="4358"/>
                      <a:pt x="844" y="4358"/>
                    </a:cubicBezTo>
                    <a:cubicBezTo>
                      <a:pt x="844" y="947"/>
                      <a:pt x="844" y="947"/>
                      <a:pt x="844"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43" name="Oval 76">
                <a:extLst>
                  <a:ext uri="{FF2B5EF4-FFF2-40B4-BE49-F238E27FC236}">
                    <a16:creationId xmlns:a16="http://schemas.microsoft.com/office/drawing/2014/main" id="{7D51C3E5-BFAA-46D1-915B-FBFD3F4CC273}"/>
                  </a:ext>
                </a:extLst>
              </p:cNvPr>
              <p:cNvSpPr/>
              <p:nvPr/>
            </p:nvSpPr>
            <p:spPr>
              <a:xfrm>
                <a:off x="3634347"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44" name="Oval 77">
                <a:extLst>
                  <a:ext uri="{FF2B5EF4-FFF2-40B4-BE49-F238E27FC236}">
                    <a16:creationId xmlns:a16="http://schemas.microsoft.com/office/drawing/2014/main" id="{99162F74-720A-4D5A-B10B-798B23F0B4CB}"/>
                  </a:ext>
                </a:extLst>
              </p:cNvPr>
              <p:cNvSpPr/>
              <p:nvPr/>
            </p:nvSpPr>
            <p:spPr>
              <a:xfrm>
                <a:off x="3689329"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45" name="Oval 78">
                <a:extLst>
                  <a:ext uri="{FF2B5EF4-FFF2-40B4-BE49-F238E27FC236}">
                    <a16:creationId xmlns:a16="http://schemas.microsoft.com/office/drawing/2014/main" id="{B3A51609-0494-4B24-AB17-A36BE76D0B17}"/>
                  </a:ext>
                </a:extLst>
              </p:cNvPr>
              <p:cNvSpPr/>
              <p:nvPr/>
            </p:nvSpPr>
            <p:spPr>
              <a:xfrm>
                <a:off x="3745653"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46" name="Freeform 79">
                <a:extLst>
                  <a:ext uri="{FF2B5EF4-FFF2-40B4-BE49-F238E27FC236}">
                    <a16:creationId xmlns:a16="http://schemas.microsoft.com/office/drawing/2014/main" id="{057F7619-5AC1-4199-95F2-5AF5DD0350B5}"/>
                  </a:ext>
                </a:extLst>
              </p:cNvPr>
              <p:cNvSpPr/>
              <p:nvPr/>
            </p:nvSpPr>
            <p:spPr>
              <a:xfrm>
                <a:off x="3710786" y="5795142"/>
                <a:ext cx="158243" cy="13411"/>
              </a:xfrm>
              <a:custGeom>
                <a:avLst/>
                <a:gdLst/>
                <a:ahLst/>
                <a:cxnLst>
                  <a:cxn ang="0">
                    <a:pos x="wd2" y="hd2"/>
                  </a:cxn>
                  <a:cxn ang="5400000">
                    <a:pos x="wd2" y="hd2"/>
                  </a:cxn>
                  <a:cxn ang="10800000">
                    <a:pos x="wd2" y="hd2"/>
                  </a:cxn>
                  <a:cxn ang="16200000">
                    <a:pos x="wd2" y="hd2"/>
                  </a:cxn>
                </a:cxnLst>
                <a:rect l="0" t="0" r="r" b="b"/>
                <a:pathLst>
                  <a:path w="21600" h="21600" extrusionOk="0">
                    <a:moveTo>
                      <a:pt x="1296" y="21600"/>
                    </a:moveTo>
                    <a:cubicBezTo>
                      <a:pt x="20304" y="21600"/>
                      <a:pt x="20304" y="21600"/>
                      <a:pt x="20304" y="21600"/>
                    </a:cubicBezTo>
                    <a:cubicBezTo>
                      <a:pt x="21168" y="21600"/>
                      <a:pt x="21600" y="16200"/>
                      <a:pt x="21600" y="10800"/>
                    </a:cubicBezTo>
                    <a:cubicBezTo>
                      <a:pt x="21600" y="5400"/>
                      <a:pt x="21168" y="0"/>
                      <a:pt x="20304" y="0"/>
                    </a:cubicBezTo>
                    <a:cubicBezTo>
                      <a:pt x="1296" y="0"/>
                      <a:pt x="1296" y="0"/>
                      <a:pt x="1296" y="0"/>
                    </a:cubicBezTo>
                    <a:cubicBezTo>
                      <a:pt x="432" y="0"/>
                      <a:pt x="0" y="5400"/>
                      <a:pt x="0" y="10800"/>
                    </a:cubicBezTo>
                    <a:cubicBezTo>
                      <a:pt x="0" y="16200"/>
                      <a:pt x="432" y="21600"/>
                      <a:pt x="1296"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48" name="组合 347">
              <a:extLst>
                <a:ext uri="{FF2B5EF4-FFF2-40B4-BE49-F238E27FC236}">
                  <a16:creationId xmlns:a16="http://schemas.microsoft.com/office/drawing/2014/main" id="{659C68E7-8890-4597-95B1-B90A2D8FB306}"/>
                </a:ext>
              </a:extLst>
            </p:cNvPr>
            <p:cNvGrpSpPr/>
            <p:nvPr/>
          </p:nvGrpSpPr>
          <p:grpSpPr>
            <a:xfrm>
              <a:off x="2647990" y="5585939"/>
              <a:ext cx="406336" cy="362082"/>
              <a:chOff x="2774741" y="5585939"/>
              <a:chExt cx="406336" cy="362082"/>
            </a:xfrm>
            <a:grpFill/>
          </p:grpSpPr>
          <p:sp>
            <p:nvSpPr>
              <p:cNvPr id="537" name="Freeform 80">
                <a:extLst>
                  <a:ext uri="{FF2B5EF4-FFF2-40B4-BE49-F238E27FC236}">
                    <a16:creationId xmlns:a16="http://schemas.microsoft.com/office/drawing/2014/main" id="{AA0F4EA6-1343-4A90-9A7C-3B8D5D3EC8D3}"/>
                  </a:ext>
                </a:extLst>
              </p:cNvPr>
              <p:cNvSpPr/>
              <p:nvPr/>
            </p:nvSpPr>
            <p:spPr>
              <a:xfrm>
                <a:off x="2774741" y="5585939"/>
                <a:ext cx="406336"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68"/>
                      <a:pt x="0" y="1137"/>
                    </a:cubicBezTo>
                    <a:cubicBezTo>
                      <a:pt x="0" y="20463"/>
                      <a:pt x="0" y="20463"/>
                      <a:pt x="0" y="20463"/>
                    </a:cubicBezTo>
                    <a:cubicBezTo>
                      <a:pt x="0" y="21032"/>
                      <a:pt x="506" y="21600"/>
                      <a:pt x="1013" y="21600"/>
                    </a:cubicBezTo>
                    <a:cubicBezTo>
                      <a:pt x="20587" y="21600"/>
                      <a:pt x="20587" y="21600"/>
                      <a:pt x="20587" y="21600"/>
                    </a:cubicBezTo>
                    <a:cubicBezTo>
                      <a:pt x="21094" y="21600"/>
                      <a:pt x="21600" y="21032"/>
                      <a:pt x="21600" y="20463"/>
                    </a:cubicBezTo>
                    <a:cubicBezTo>
                      <a:pt x="21600" y="1137"/>
                      <a:pt x="21600" y="1137"/>
                      <a:pt x="21600" y="1137"/>
                    </a:cubicBezTo>
                    <a:cubicBezTo>
                      <a:pt x="21600" y="568"/>
                      <a:pt x="21094" y="0"/>
                      <a:pt x="20587" y="0"/>
                    </a:cubicBezTo>
                    <a:close/>
                    <a:moveTo>
                      <a:pt x="20756" y="20653"/>
                    </a:moveTo>
                    <a:cubicBezTo>
                      <a:pt x="844" y="20653"/>
                      <a:pt x="844" y="20653"/>
                      <a:pt x="844" y="20653"/>
                    </a:cubicBezTo>
                    <a:cubicBezTo>
                      <a:pt x="844" y="5116"/>
                      <a:pt x="844" y="5116"/>
                      <a:pt x="844" y="5116"/>
                    </a:cubicBezTo>
                    <a:cubicBezTo>
                      <a:pt x="20756" y="5116"/>
                      <a:pt x="20756" y="5116"/>
                      <a:pt x="20756" y="5116"/>
                    </a:cubicBezTo>
                    <a:lnTo>
                      <a:pt x="20756" y="20653"/>
                    </a:lnTo>
                    <a:close/>
                    <a:moveTo>
                      <a:pt x="20756" y="4358"/>
                    </a:moveTo>
                    <a:cubicBezTo>
                      <a:pt x="844" y="4358"/>
                      <a:pt x="844" y="4358"/>
                      <a:pt x="844" y="4358"/>
                    </a:cubicBezTo>
                    <a:cubicBezTo>
                      <a:pt x="844" y="947"/>
                      <a:pt x="844" y="947"/>
                      <a:pt x="844"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38" name="Oval 81">
                <a:extLst>
                  <a:ext uri="{FF2B5EF4-FFF2-40B4-BE49-F238E27FC236}">
                    <a16:creationId xmlns:a16="http://schemas.microsoft.com/office/drawing/2014/main" id="{C993EC07-33CE-46BB-B2B3-56863E4AC76A}"/>
                  </a:ext>
                </a:extLst>
              </p:cNvPr>
              <p:cNvSpPr/>
              <p:nvPr/>
            </p:nvSpPr>
            <p:spPr>
              <a:xfrm>
                <a:off x="2823018"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39" name="Oval 82">
                <a:extLst>
                  <a:ext uri="{FF2B5EF4-FFF2-40B4-BE49-F238E27FC236}">
                    <a16:creationId xmlns:a16="http://schemas.microsoft.com/office/drawing/2014/main" id="{6504446E-6E58-40CF-B810-77C54514A008}"/>
                  </a:ext>
                </a:extLst>
              </p:cNvPr>
              <p:cNvSpPr/>
              <p:nvPr/>
            </p:nvSpPr>
            <p:spPr>
              <a:xfrm>
                <a:off x="2876659"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40" name="Oval 83">
                <a:extLst>
                  <a:ext uri="{FF2B5EF4-FFF2-40B4-BE49-F238E27FC236}">
                    <a16:creationId xmlns:a16="http://schemas.microsoft.com/office/drawing/2014/main" id="{8F231BEC-9C1D-4C1A-B8A5-86568C4D09F1}"/>
                  </a:ext>
                </a:extLst>
              </p:cNvPr>
              <p:cNvSpPr/>
              <p:nvPr/>
            </p:nvSpPr>
            <p:spPr>
              <a:xfrm>
                <a:off x="2934325"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41" name="Freeform 84">
                <a:extLst>
                  <a:ext uri="{FF2B5EF4-FFF2-40B4-BE49-F238E27FC236}">
                    <a16:creationId xmlns:a16="http://schemas.microsoft.com/office/drawing/2014/main" id="{3A13CB50-8542-4586-965C-5F93F608469A}"/>
                  </a:ext>
                </a:extLst>
              </p:cNvPr>
              <p:cNvSpPr/>
              <p:nvPr/>
            </p:nvSpPr>
            <p:spPr>
              <a:xfrm>
                <a:off x="2899458" y="5725407"/>
                <a:ext cx="158243" cy="155562"/>
              </a:xfrm>
              <a:custGeom>
                <a:avLst/>
                <a:gdLst/>
                <a:ahLst/>
                <a:cxnLst>
                  <a:cxn ang="0">
                    <a:pos x="wd2" y="hd2"/>
                  </a:cxn>
                  <a:cxn ang="5400000">
                    <a:pos x="wd2" y="hd2"/>
                  </a:cxn>
                  <a:cxn ang="10800000">
                    <a:pos x="wd2" y="hd2"/>
                  </a:cxn>
                  <a:cxn ang="16200000">
                    <a:pos x="wd2" y="hd2"/>
                  </a:cxn>
                </a:cxnLst>
                <a:rect l="0" t="0" r="r" b="b"/>
                <a:pathLst>
                  <a:path w="21600" h="21600" extrusionOk="0">
                    <a:moveTo>
                      <a:pt x="1296" y="11461"/>
                    </a:moveTo>
                    <a:cubicBezTo>
                      <a:pt x="9936" y="11461"/>
                      <a:pt x="9936" y="11461"/>
                      <a:pt x="9936" y="11461"/>
                    </a:cubicBezTo>
                    <a:cubicBezTo>
                      <a:pt x="9936" y="20278"/>
                      <a:pt x="9936" y="20278"/>
                      <a:pt x="9936" y="20278"/>
                    </a:cubicBezTo>
                    <a:cubicBezTo>
                      <a:pt x="9936" y="21159"/>
                      <a:pt x="10368" y="21600"/>
                      <a:pt x="10800" y="21600"/>
                    </a:cubicBezTo>
                    <a:cubicBezTo>
                      <a:pt x="11232" y="21600"/>
                      <a:pt x="11664" y="21159"/>
                      <a:pt x="11664" y="20278"/>
                    </a:cubicBezTo>
                    <a:cubicBezTo>
                      <a:pt x="11664" y="11461"/>
                      <a:pt x="11664" y="11461"/>
                      <a:pt x="11664" y="11461"/>
                    </a:cubicBezTo>
                    <a:cubicBezTo>
                      <a:pt x="20304" y="11461"/>
                      <a:pt x="20304" y="11461"/>
                      <a:pt x="20304" y="11461"/>
                    </a:cubicBezTo>
                    <a:cubicBezTo>
                      <a:pt x="20736" y="11461"/>
                      <a:pt x="21600" y="11020"/>
                      <a:pt x="21600" y="10580"/>
                    </a:cubicBezTo>
                    <a:cubicBezTo>
                      <a:pt x="21600" y="10139"/>
                      <a:pt x="20736" y="9698"/>
                      <a:pt x="20304" y="9698"/>
                    </a:cubicBezTo>
                    <a:cubicBezTo>
                      <a:pt x="11664" y="9698"/>
                      <a:pt x="11664" y="9698"/>
                      <a:pt x="11664" y="9698"/>
                    </a:cubicBezTo>
                    <a:cubicBezTo>
                      <a:pt x="11664" y="882"/>
                      <a:pt x="11664" y="882"/>
                      <a:pt x="11664" y="882"/>
                    </a:cubicBezTo>
                    <a:cubicBezTo>
                      <a:pt x="11664" y="441"/>
                      <a:pt x="11232" y="0"/>
                      <a:pt x="10800" y="0"/>
                    </a:cubicBezTo>
                    <a:cubicBezTo>
                      <a:pt x="10368" y="0"/>
                      <a:pt x="9936" y="441"/>
                      <a:pt x="9936" y="882"/>
                    </a:cubicBezTo>
                    <a:cubicBezTo>
                      <a:pt x="9936" y="9698"/>
                      <a:pt x="9936" y="9698"/>
                      <a:pt x="9936" y="9698"/>
                    </a:cubicBezTo>
                    <a:cubicBezTo>
                      <a:pt x="1296" y="9698"/>
                      <a:pt x="1296" y="9698"/>
                      <a:pt x="1296" y="9698"/>
                    </a:cubicBezTo>
                    <a:cubicBezTo>
                      <a:pt x="432" y="9698"/>
                      <a:pt x="0" y="10139"/>
                      <a:pt x="0" y="10580"/>
                    </a:cubicBezTo>
                    <a:cubicBezTo>
                      <a:pt x="0" y="11020"/>
                      <a:pt x="432" y="11461"/>
                      <a:pt x="1296" y="11461"/>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49" name="组合 348">
              <a:extLst>
                <a:ext uri="{FF2B5EF4-FFF2-40B4-BE49-F238E27FC236}">
                  <a16:creationId xmlns:a16="http://schemas.microsoft.com/office/drawing/2014/main" id="{46E30645-CE23-443B-8EC9-CC071226FE67}"/>
                </a:ext>
              </a:extLst>
            </p:cNvPr>
            <p:cNvGrpSpPr/>
            <p:nvPr/>
          </p:nvGrpSpPr>
          <p:grpSpPr>
            <a:xfrm>
              <a:off x="1836661" y="5563142"/>
              <a:ext cx="406336" cy="406336"/>
              <a:chOff x="1963412" y="5563142"/>
              <a:chExt cx="406336" cy="406336"/>
            </a:xfrm>
            <a:grpFill/>
          </p:grpSpPr>
          <p:sp>
            <p:nvSpPr>
              <p:cNvPr id="530" name="Oval 85">
                <a:extLst>
                  <a:ext uri="{FF2B5EF4-FFF2-40B4-BE49-F238E27FC236}">
                    <a16:creationId xmlns:a16="http://schemas.microsoft.com/office/drawing/2014/main" id="{D620670E-FFE7-43FD-BF0C-38A5735ADE71}"/>
                  </a:ext>
                </a:extLst>
              </p:cNvPr>
              <p:cNvSpPr/>
              <p:nvPr/>
            </p:nvSpPr>
            <p:spPr>
              <a:xfrm>
                <a:off x="2010348" y="5595327"/>
                <a:ext cx="22799" cy="22799"/>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31" name="Oval 86">
                <a:extLst>
                  <a:ext uri="{FF2B5EF4-FFF2-40B4-BE49-F238E27FC236}">
                    <a16:creationId xmlns:a16="http://schemas.microsoft.com/office/drawing/2014/main" id="{F97E1D70-C80C-4DCF-B542-37B25E28024E}"/>
                  </a:ext>
                </a:extLst>
              </p:cNvPr>
              <p:cNvSpPr/>
              <p:nvPr/>
            </p:nvSpPr>
            <p:spPr>
              <a:xfrm>
                <a:off x="2065331" y="5595327"/>
                <a:ext cx="21458" cy="22799"/>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32" name="Oval 87">
                <a:extLst>
                  <a:ext uri="{FF2B5EF4-FFF2-40B4-BE49-F238E27FC236}">
                    <a16:creationId xmlns:a16="http://schemas.microsoft.com/office/drawing/2014/main" id="{83BCAEBD-7AEF-47C6-B958-661BECBBBC5A}"/>
                  </a:ext>
                </a:extLst>
              </p:cNvPr>
              <p:cNvSpPr/>
              <p:nvPr/>
            </p:nvSpPr>
            <p:spPr>
              <a:xfrm>
                <a:off x="2121654" y="5595327"/>
                <a:ext cx="22799" cy="22799"/>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33" name="Freeform 88">
                <a:extLst>
                  <a:ext uri="{FF2B5EF4-FFF2-40B4-BE49-F238E27FC236}">
                    <a16:creationId xmlns:a16="http://schemas.microsoft.com/office/drawing/2014/main" id="{263EFEF5-32B3-4BB2-8391-662BE65285FA}"/>
                  </a:ext>
                </a:extLst>
              </p:cNvPr>
              <p:cNvSpPr/>
              <p:nvPr/>
            </p:nvSpPr>
            <p:spPr>
              <a:xfrm>
                <a:off x="1963412" y="5563142"/>
                <a:ext cx="406336" cy="406336"/>
              </a:xfrm>
              <a:custGeom>
                <a:avLst/>
                <a:gdLst/>
                <a:ahLst/>
                <a:cxnLst>
                  <a:cxn ang="0">
                    <a:pos x="wd2" y="hd2"/>
                  </a:cxn>
                  <a:cxn ang="5400000">
                    <a:pos x="wd2" y="hd2"/>
                  </a:cxn>
                  <a:cxn ang="10800000">
                    <a:pos x="wd2" y="hd2"/>
                  </a:cxn>
                  <a:cxn ang="16200000">
                    <a:pos x="wd2" y="hd2"/>
                  </a:cxn>
                </a:cxnLst>
                <a:rect l="0" t="0" r="r" b="b"/>
                <a:pathLst>
                  <a:path w="21600" h="21600" extrusionOk="0">
                    <a:moveTo>
                      <a:pt x="20587" y="3713"/>
                    </a:moveTo>
                    <a:cubicBezTo>
                      <a:pt x="19069" y="3713"/>
                      <a:pt x="19069" y="3713"/>
                      <a:pt x="19069" y="3713"/>
                    </a:cubicBezTo>
                    <a:cubicBezTo>
                      <a:pt x="19069" y="1013"/>
                      <a:pt x="19069" y="1013"/>
                      <a:pt x="19069" y="1013"/>
                    </a:cubicBezTo>
                    <a:cubicBezTo>
                      <a:pt x="19069" y="506"/>
                      <a:pt x="18562" y="0"/>
                      <a:pt x="18056" y="0"/>
                    </a:cubicBezTo>
                    <a:cubicBezTo>
                      <a:pt x="1013" y="0"/>
                      <a:pt x="1013" y="0"/>
                      <a:pt x="1013" y="0"/>
                    </a:cubicBezTo>
                    <a:cubicBezTo>
                      <a:pt x="506" y="0"/>
                      <a:pt x="0" y="506"/>
                      <a:pt x="0" y="1013"/>
                    </a:cubicBezTo>
                    <a:cubicBezTo>
                      <a:pt x="0" y="16875"/>
                      <a:pt x="0" y="16875"/>
                      <a:pt x="0" y="16875"/>
                    </a:cubicBezTo>
                    <a:cubicBezTo>
                      <a:pt x="0" y="17381"/>
                      <a:pt x="506" y="17887"/>
                      <a:pt x="1013" y="17887"/>
                    </a:cubicBezTo>
                    <a:cubicBezTo>
                      <a:pt x="2531" y="17887"/>
                      <a:pt x="2531" y="17887"/>
                      <a:pt x="2531" y="17887"/>
                    </a:cubicBezTo>
                    <a:cubicBezTo>
                      <a:pt x="2531" y="20587"/>
                      <a:pt x="2531" y="20587"/>
                      <a:pt x="2531" y="20587"/>
                    </a:cubicBezTo>
                    <a:cubicBezTo>
                      <a:pt x="2531" y="21094"/>
                      <a:pt x="3038" y="21600"/>
                      <a:pt x="3544" y="21600"/>
                    </a:cubicBezTo>
                    <a:cubicBezTo>
                      <a:pt x="20587" y="21600"/>
                      <a:pt x="20587" y="21600"/>
                      <a:pt x="20587" y="21600"/>
                    </a:cubicBezTo>
                    <a:cubicBezTo>
                      <a:pt x="21094" y="21600"/>
                      <a:pt x="21600" y="21094"/>
                      <a:pt x="21600" y="20587"/>
                    </a:cubicBezTo>
                    <a:cubicBezTo>
                      <a:pt x="21600" y="4725"/>
                      <a:pt x="21600" y="4725"/>
                      <a:pt x="21600" y="4725"/>
                    </a:cubicBezTo>
                    <a:cubicBezTo>
                      <a:pt x="21600" y="4219"/>
                      <a:pt x="21094" y="3713"/>
                      <a:pt x="20587" y="3713"/>
                    </a:cubicBezTo>
                    <a:close/>
                    <a:moveTo>
                      <a:pt x="2531" y="17044"/>
                    </a:moveTo>
                    <a:cubicBezTo>
                      <a:pt x="844" y="17044"/>
                      <a:pt x="844" y="17044"/>
                      <a:pt x="844" y="17044"/>
                    </a:cubicBezTo>
                    <a:cubicBezTo>
                      <a:pt x="844" y="4556"/>
                      <a:pt x="844" y="4556"/>
                      <a:pt x="844" y="4556"/>
                    </a:cubicBezTo>
                    <a:cubicBezTo>
                      <a:pt x="2531" y="4556"/>
                      <a:pt x="2531" y="4556"/>
                      <a:pt x="2531" y="4556"/>
                    </a:cubicBezTo>
                    <a:lnTo>
                      <a:pt x="2531" y="17044"/>
                    </a:lnTo>
                    <a:close/>
                    <a:moveTo>
                      <a:pt x="844" y="3713"/>
                    </a:moveTo>
                    <a:cubicBezTo>
                      <a:pt x="844" y="844"/>
                      <a:pt x="844" y="844"/>
                      <a:pt x="844" y="844"/>
                    </a:cubicBezTo>
                    <a:cubicBezTo>
                      <a:pt x="18394" y="844"/>
                      <a:pt x="18394" y="844"/>
                      <a:pt x="18394" y="844"/>
                    </a:cubicBezTo>
                    <a:cubicBezTo>
                      <a:pt x="18394" y="3713"/>
                      <a:pt x="18394" y="3713"/>
                      <a:pt x="18394" y="3713"/>
                    </a:cubicBezTo>
                    <a:lnTo>
                      <a:pt x="844" y="3713"/>
                    </a:lnTo>
                    <a:close/>
                    <a:moveTo>
                      <a:pt x="20756" y="20756"/>
                    </a:moveTo>
                    <a:cubicBezTo>
                      <a:pt x="3206" y="20756"/>
                      <a:pt x="3206" y="20756"/>
                      <a:pt x="3206" y="20756"/>
                    </a:cubicBezTo>
                    <a:cubicBezTo>
                      <a:pt x="3206" y="8269"/>
                      <a:pt x="3206" y="8269"/>
                      <a:pt x="3206" y="8269"/>
                    </a:cubicBezTo>
                    <a:cubicBezTo>
                      <a:pt x="20756" y="8269"/>
                      <a:pt x="20756" y="8269"/>
                      <a:pt x="20756" y="8269"/>
                    </a:cubicBezTo>
                    <a:lnTo>
                      <a:pt x="20756" y="20756"/>
                    </a:lnTo>
                    <a:close/>
                    <a:moveTo>
                      <a:pt x="20756" y="7425"/>
                    </a:moveTo>
                    <a:cubicBezTo>
                      <a:pt x="3206" y="7425"/>
                      <a:pt x="3206" y="7425"/>
                      <a:pt x="3206" y="7425"/>
                    </a:cubicBezTo>
                    <a:cubicBezTo>
                      <a:pt x="3206" y="4556"/>
                      <a:pt x="3206" y="4556"/>
                      <a:pt x="3206" y="4556"/>
                    </a:cubicBezTo>
                    <a:cubicBezTo>
                      <a:pt x="20756" y="4556"/>
                      <a:pt x="20756" y="4556"/>
                      <a:pt x="20756" y="4556"/>
                    </a:cubicBezTo>
                    <a:lnTo>
                      <a:pt x="20756" y="7425"/>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34" name="Oval 89">
                <a:extLst>
                  <a:ext uri="{FF2B5EF4-FFF2-40B4-BE49-F238E27FC236}">
                    <a16:creationId xmlns:a16="http://schemas.microsoft.com/office/drawing/2014/main" id="{32BFC44B-832F-4952-988E-B9901C1F11E5}"/>
                  </a:ext>
                </a:extLst>
              </p:cNvPr>
              <p:cNvSpPr/>
              <p:nvPr/>
            </p:nvSpPr>
            <p:spPr>
              <a:xfrm>
                <a:off x="2058626" y="5665061"/>
                <a:ext cx="22799" cy="22799"/>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35" name="Oval 90">
                <a:extLst>
                  <a:ext uri="{FF2B5EF4-FFF2-40B4-BE49-F238E27FC236}">
                    <a16:creationId xmlns:a16="http://schemas.microsoft.com/office/drawing/2014/main" id="{313B9D3B-3615-40AF-9FC3-3787BD6D2B57}"/>
                  </a:ext>
                </a:extLst>
              </p:cNvPr>
              <p:cNvSpPr/>
              <p:nvPr/>
            </p:nvSpPr>
            <p:spPr>
              <a:xfrm>
                <a:off x="2112267" y="5665061"/>
                <a:ext cx="22799" cy="22799"/>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36" name="Oval 91">
                <a:extLst>
                  <a:ext uri="{FF2B5EF4-FFF2-40B4-BE49-F238E27FC236}">
                    <a16:creationId xmlns:a16="http://schemas.microsoft.com/office/drawing/2014/main" id="{73FB0F86-1B07-4F94-8F39-48E1D6910647}"/>
                  </a:ext>
                </a:extLst>
              </p:cNvPr>
              <p:cNvSpPr/>
              <p:nvPr/>
            </p:nvSpPr>
            <p:spPr>
              <a:xfrm>
                <a:off x="2169932" y="5665061"/>
                <a:ext cx="21458" cy="22799"/>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50" name="组合 349">
              <a:extLst>
                <a:ext uri="{FF2B5EF4-FFF2-40B4-BE49-F238E27FC236}">
                  <a16:creationId xmlns:a16="http://schemas.microsoft.com/office/drawing/2014/main" id="{6E47B682-A4E3-45C5-AFFA-DA7EBCCB933B}"/>
                </a:ext>
              </a:extLst>
            </p:cNvPr>
            <p:cNvGrpSpPr/>
            <p:nvPr/>
          </p:nvGrpSpPr>
          <p:grpSpPr>
            <a:xfrm>
              <a:off x="1025332" y="5585939"/>
              <a:ext cx="404994" cy="362082"/>
              <a:chOff x="1152083" y="5585939"/>
              <a:chExt cx="404994" cy="362082"/>
            </a:xfrm>
            <a:grpFill/>
          </p:grpSpPr>
          <p:sp>
            <p:nvSpPr>
              <p:cNvPr id="526" name="Freeform 92">
                <a:extLst>
                  <a:ext uri="{FF2B5EF4-FFF2-40B4-BE49-F238E27FC236}">
                    <a16:creationId xmlns:a16="http://schemas.microsoft.com/office/drawing/2014/main" id="{3E6A175B-8B9E-4E89-95A8-B10B07C31701}"/>
                  </a:ext>
                </a:extLst>
              </p:cNvPr>
              <p:cNvSpPr/>
              <p:nvPr/>
            </p:nvSpPr>
            <p:spPr>
              <a:xfrm>
                <a:off x="1152083" y="5585939"/>
                <a:ext cx="404994" cy="362082"/>
              </a:xfrm>
              <a:custGeom>
                <a:avLst/>
                <a:gdLst/>
                <a:ahLst/>
                <a:cxnLst>
                  <a:cxn ang="0">
                    <a:pos x="wd2" y="hd2"/>
                  </a:cxn>
                  <a:cxn ang="5400000">
                    <a:pos x="wd2" y="hd2"/>
                  </a:cxn>
                  <a:cxn ang="10800000">
                    <a:pos x="wd2" y="hd2"/>
                  </a:cxn>
                  <a:cxn ang="16200000">
                    <a:pos x="wd2" y="hd2"/>
                  </a:cxn>
                </a:cxnLst>
                <a:rect l="0" t="0" r="r" b="b"/>
                <a:pathLst>
                  <a:path w="21600" h="21600" extrusionOk="0">
                    <a:moveTo>
                      <a:pt x="20588" y="0"/>
                    </a:moveTo>
                    <a:cubicBezTo>
                      <a:pt x="1012" y="0"/>
                      <a:pt x="1012" y="0"/>
                      <a:pt x="1012" y="0"/>
                    </a:cubicBezTo>
                    <a:cubicBezTo>
                      <a:pt x="506" y="0"/>
                      <a:pt x="0" y="568"/>
                      <a:pt x="0" y="1137"/>
                    </a:cubicBezTo>
                    <a:cubicBezTo>
                      <a:pt x="0" y="20463"/>
                      <a:pt x="0" y="20463"/>
                      <a:pt x="0" y="20463"/>
                    </a:cubicBezTo>
                    <a:cubicBezTo>
                      <a:pt x="0" y="21032"/>
                      <a:pt x="506" y="21600"/>
                      <a:pt x="1012" y="21600"/>
                    </a:cubicBezTo>
                    <a:cubicBezTo>
                      <a:pt x="20588" y="21600"/>
                      <a:pt x="20588" y="21600"/>
                      <a:pt x="20588" y="21600"/>
                    </a:cubicBezTo>
                    <a:cubicBezTo>
                      <a:pt x="21094" y="21600"/>
                      <a:pt x="21600" y="21032"/>
                      <a:pt x="21600" y="20463"/>
                    </a:cubicBezTo>
                    <a:cubicBezTo>
                      <a:pt x="21600" y="1137"/>
                      <a:pt x="21600" y="1137"/>
                      <a:pt x="21600" y="1137"/>
                    </a:cubicBezTo>
                    <a:cubicBezTo>
                      <a:pt x="21600" y="568"/>
                      <a:pt x="21094" y="0"/>
                      <a:pt x="20588" y="0"/>
                    </a:cubicBezTo>
                    <a:close/>
                    <a:moveTo>
                      <a:pt x="20756" y="20653"/>
                    </a:moveTo>
                    <a:cubicBezTo>
                      <a:pt x="844" y="20653"/>
                      <a:pt x="844" y="20653"/>
                      <a:pt x="844" y="20653"/>
                    </a:cubicBezTo>
                    <a:cubicBezTo>
                      <a:pt x="844" y="5116"/>
                      <a:pt x="844" y="5116"/>
                      <a:pt x="844" y="5116"/>
                    </a:cubicBezTo>
                    <a:cubicBezTo>
                      <a:pt x="20756" y="5116"/>
                      <a:pt x="20756" y="5116"/>
                      <a:pt x="20756" y="5116"/>
                    </a:cubicBezTo>
                    <a:lnTo>
                      <a:pt x="20756" y="20653"/>
                    </a:lnTo>
                    <a:close/>
                    <a:moveTo>
                      <a:pt x="20756" y="4358"/>
                    </a:moveTo>
                    <a:cubicBezTo>
                      <a:pt x="844" y="4358"/>
                      <a:pt x="844" y="4358"/>
                      <a:pt x="844" y="4358"/>
                    </a:cubicBezTo>
                    <a:cubicBezTo>
                      <a:pt x="844" y="947"/>
                      <a:pt x="844" y="947"/>
                      <a:pt x="844" y="947"/>
                    </a:cubicBezTo>
                    <a:cubicBezTo>
                      <a:pt x="20756" y="947"/>
                      <a:pt x="20756" y="947"/>
                      <a:pt x="20756" y="947"/>
                    </a:cubicBezTo>
                    <a:lnTo>
                      <a:pt x="20756" y="435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27" name="Oval 93">
                <a:extLst>
                  <a:ext uri="{FF2B5EF4-FFF2-40B4-BE49-F238E27FC236}">
                    <a16:creationId xmlns:a16="http://schemas.microsoft.com/office/drawing/2014/main" id="{A89F88A6-6FDE-4654-8E83-F1B5C988431E}"/>
                  </a:ext>
                </a:extLst>
              </p:cNvPr>
              <p:cNvSpPr/>
              <p:nvPr/>
            </p:nvSpPr>
            <p:spPr>
              <a:xfrm>
                <a:off x="1199019"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28" name="Oval 94">
                <a:extLst>
                  <a:ext uri="{FF2B5EF4-FFF2-40B4-BE49-F238E27FC236}">
                    <a16:creationId xmlns:a16="http://schemas.microsoft.com/office/drawing/2014/main" id="{EDE2231B-CFA2-49E6-804C-007C78A94F03}"/>
                  </a:ext>
                </a:extLst>
              </p:cNvPr>
              <p:cNvSpPr/>
              <p:nvPr/>
            </p:nvSpPr>
            <p:spPr>
              <a:xfrm>
                <a:off x="1252661" y="5618124"/>
                <a:ext cx="22799"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29" name="Oval 95">
                <a:extLst>
                  <a:ext uri="{FF2B5EF4-FFF2-40B4-BE49-F238E27FC236}">
                    <a16:creationId xmlns:a16="http://schemas.microsoft.com/office/drawing/2014/main" id="{B91B912D-AC18-4388-B0A1-FCA3D3BBD449}"/>
                  </a:ext>
                </a:extLst>
              </p:cNvPr>
              <p:cNvSpPr/>
              <p:nvPr/>
            </p:nvSpPr>
            <p:spPr>
              <a:xfrm>
                <a:off x="1310326" y="5618124"/>
                <a:ext cx="21457"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sp>
          <p:nvSpPr>
            <p:cNvPr id="351" name="Freeform 96">
              <a:extLst>
                <a:ext uri="{FF2B5EF4-FFF2-40B4-BE49-F238E27FC236}">
                  <a16:creationId xmlns:a16="http://schemas.microsoft.com/office/drawing/2014/main" id="{AE1CA7D3-204A-47AF-AEFB-8E5ED5BB604D}"/>
                </a:ext>
              </a:extLst>
            </p:cNvPr>
            <p:cNvSpPr/>
            <p:nvPr/>
          </p:nvSpPr>
          <p:spPr>
            <a:xfrm>
              <a:off x="9955007" y="4750173"/>
              <a:ext cx="406950" cy="408275"/>
            </a:xfrm>
            <a:custGeom>
              <a:avLst/>
              <a:gdLst/>
              <a:ahLst/>
              <a:cxnLst>
                <a:cxn ang="0">
                  <a:pos x="wd2" y="hd2"/>
                </a:cxn>
                <a:cxn ang="5400000">
                  <a:pos x="wd2" y="hd2"/>
                </a:cxn>
                <a:cxn ang="10800000">
                  <a:pos x="wd2" y="hd2"/>
                </a:cxn>
                <a:cxn ang="16200000">
                  <a:pos x="wd2" y="hd2"/>
                </a:cxn>
              </a:cxnLst>
              <a:rect l="0" t="0" r="r" b="b"/>
              <a:pathLst>
                <a:path w="21351" h="21351" extrusionOk="0">
                  <a:moveTo>
                    <a:pt x="20977" y="21309"/>
                  </a:moveTo>
                  <a:cubicBezTo>
                    <a:pt x="20977" y="21309"/>
                    <a:pt x="21143" y="21309"/>
                    <a:pt x="21143" y="21143"/>
                  </a:cubicBezTo>
                  <a:cubicBezTo>
                    <a:pt x="21309" y="21143"/>
                    <a:pt x="21309" y="20977"/>
                    <a:pt x="21309" y="20977"/>
                  </a:cubicBezTo>
                  <a:cubicBezTo>
                    <a:pt x="21309" y="17487"/>
                    <a:pt x="21309" y="17487"/>
                    <a:pt x="21309" y="17487"/>
                  </a:cubicBezTo>
                  <a:cubicBezTo>
                    <a:pt x="21309" y="17487"/>
                    <a:pt x="21309" y="17487"/>
                    <a:pt x="21309" y="17487"/>
                  </a:cubicBezTo>
                  <a:cubicBezTo>
                    <a:pt x="21309" y="17321"/>
                    <a:pt x="21309" y="17321"/>
                    <a:pt x="21143" y="17155"/>
                  </a:cubicBezTo>
                  <a:cubicBezTo>
                    <a:pt x="14663" y="10675"/>
                    <a:pt x="14663" y="10675"/>
                    <a:pt x="14663" y="10675"/>
                  </a:cubicBezTo>
                  <a:cubicBezTo>
                    <a:pt x="20977" y="4361"/>
                    <a:pt x="20977" y="4361"/>
                    <a:pt x="20977" y="4361"/>
                  </a:cubicBezTo>
                  <a:cubicBezTo>
                    <a:pt x="21475" y="4029"/>
                    <a:pt x="21475" y="3364"/>
                    <a:pt x="20977" y="3032"/>
                  </a:cubicBezTo>
                  <a:cubicBezTo>
                    <a:pt x="18318" y="373"/>
                    <a:pt x="18318" y="373"/>
                    <a:pt x="18318" y="373"/>
                  </a:cubicBezTo>
                  <a:cubicBezTo>
                    <a:pt x="17986" y="-125"/>
                    <a:pt x="17321" y="-125"/>
                    <a:pt x="16989" y="373"/>
                  </a:cubicBezTo>
                  <a:cubicBezTo>
                    <a:pt x="10675" y="6687"/>
                    <a:pt x="10675" y="6687"/>
                    <a:pt x="10675" y="6687"/>
                  </a:cubicBezTo>
                  <a:cubicBezTo>
                    <a:pt x="4860" y="872"/>
                    <a:pt x="4860" y="872"/>
                    <a:pt x="4860" y="872"/>
                  </a:cubicBezTo>
                  <a:cubicBezTo>
                    <a:pt x="4361" y="373"/>
                    <a:pt x="3697" y="41"/>
                    <a:pt x="2866" y="41"/>
                  </a:cubicBezTo>
                  <a:cubicBezTo>
                    <a:pt x="2201" y="41"/>
                    <a:pt x="1370" y="373"/>
                    <a:pt x="872" y="872"/>
                  </a:cubicBezTo>
                  <a:cubicBezTo>
                    <a:pt x="373" y="1370"/>
                    <a:pt x="41" y="2201"/>
                    <a:pt x="41" y="2866"/>
                  </a:cubicBezTo>
                  <a:cubicBezTo>
                    <a:pt x="41" y="3697"/>
                    <a:pt x="373" y="4361"/>
                    <a:pt x="872" y="4860"/>
                  </a:cubicBezTo>
                  <a:cubicBezTo>
                    <a:pt x="6687" y="10675"/>
                    <a:pt x="6687" y="10675"/>
                    <a:pt x="6687" y="10675"/>
                  </a:cubicBezTo>
                  <a:cubicBezTo>
                    <a:pt x="373" y="16989"/>
                    <a:pt x="373" y="16989"/>
                    <a:pt x="373" y="16989"/>
                  </a:cubicBezTo>
                  <a:cubicBezTo>
                    <a:pt x="-125" y="17321"/>
                    <a:pt x="-125" y="17986"/>
                    <a:pt x="373" y="18318"/>
                  </a:cubicBezTo>
                  <a:cubicBezTo>
                    <a:pt x="3032" y="20977"/>
                    <a:pt x="3032" y="20977"/>
                    <a:pt x="3032" y="20977"/>
                  </a:cubicBezTo>
                  <a:cubicBezTo>
                    <a:pt x="3364" y="21475"/>
                    <a:pt x="4029" y="21475"/>
                    <a:pt x="4361" y="20977"/>
                  </a:cubicBezTo>
                  <a:cubicBezTo>
                    <a:pt x="10675" y="14663"/>
                    <a:pt x="10675" y="14663"/>
                    <a:pt x="10675" y="14663"/>
                  </a:cubicBezTo>
                  <a:cubicBezTo>
                    <a:pt x="17155" y="21143"/>
                    <a:pt x="17155" y="21143"/>
                    <a:pt x="17155" y="21143"/>
                  </a:cubicBezTo>
                  <a:cubicBezTo>
                    <a:pt x="17321" y="21309"/>
                    <a:pt x="17321" y="21309"/>
                    <a:pt x="17487" y="21309"/>
                  </a:cubicBezTo>
                  <a:cubicBezTo>
                    <a:pt x="20977" y="21309"/>
                    <a:pt x="20977" y="21309"/>
                    <a:pt x="20977" y="21309"/>
                  </a:cubicBezTo>
                  <a:close/>
                  <a:moveTo>
                    <a:pt x="12835" y="5524"/>
                  </a:moveTo>
                  <a:cubicBezTo>
                    <a:pt x="13998" y="6521"/>
                    <a:pt x="13998" y="6521"/>
                    <a:pt x="13998" y="6521"/>
                  </a:cubicBezTo>
                  <a:cubicBezTo>
                    <a:pt x="13998" y="6687"/>
                    <a:pt x="14330" y="6687"/>
                    <a:pt x="14497" y="6521"/>
                  </a:cubicBezTo>
                  <a:cubicBezTo>
                    <a:pt x="14663" y="6355"/>
                    <a:pt x="14663" y="6189"/>
                    <a:pt x="14497" y="6023"/>
                  </a:cubicBezTo>
                  <a:cubicBezTo>
                    <a:pt x="13500" y="5026"/>
                    <a:pt x="13500" y="5026"/>
                    <a:pt x="13500" y="5026"/>
                  </a:cubicBezTo>
                  <a:cubicBezTo>
                    <a:pt x="15493" y="2866"/>
                    <a:pt x="15493" y="2866"/>
                    <a:pt x="15493" y="2866"/>
                  </a:cubicBezTo>
                  <a:cubicBezTo>
                    <a:pt x="16490" y="3863"/>
                    <a:pt x="16490" y="3863"/>
                    <a:pt x="16490" y="3863"/>
                  </a:cubicBezTo>
                  <a:cubicBezTo>
                    <a:pt x="16657" y="4029"/>
                    <a:pt x="16989" y="4029"/>
                    <a:pt x="17155" y="3863"/>
                  </a:cubicBezTo>
                  <a:cubicBezTo>
                    <a:pt x="17155" y="3863"/>
                    <a:pt x="17155" y="3697"/>
                    <a:pt x="17155" y="3697"/>
                  </a:cubicBezTo>
                  <a:cubicBezTo>
                    <a:pt x="17155" y="3530"/>
                    <a:pt x="17155" y="3364"/>
                    <a:pt x="17155" y="3364"/>
                  </a:cubicBezTo>
                  <a:cubicBezTo>
                    <a:pt x="15992" y="2367"/>
                    <a:pt x="15992" y="2367"/>
                    <a:pt x="15992" y="2367"/>
                  </a:cubicBezTo>
                  <a:cubicBezTo>
                    <a:pt x="17653" y="706"/>
                    <a:pt x="17653" y="706"/>
                    <a:pt x="17653" y="706"/>
                  </a:cubicBezTo>
                  <a:cubicBezTo>
                    <a:pt x="20644" y="3697"/>
                    <a:pt x="20644" y="3697"/>
                    <a:pt x="20644" y="3697"/>
                  </a:cubicBezTo>
                  <a:cubicBezTo>
                    <a:pt x="14164" y="10177"/>
                    <a:pt x="14164" y="10177"/>
                    <a:pt x="14164" y="10177"/>
                  </a:cubicBezTo>
                  <a:cubicBezTo>
                    <a:pt x="11173" y="7186"/>
                    <a:pt x="11173" y="7186"/>
                    <a:pt x="11173" y="7186"/>
                  </a:cubicBezTo>
                  <a:lnTo>
                    <a:pt x="12835" y="5524"/>
                  </a:lnTo>
                  <a:close/>
                  <a:moveTo>
                    <a:pt x="1537" y="4527"/>
                  </a:moveTo>
                  <a:cubicBezTo>
                    <a:pt x="1537" y="4361"/>
                    <a:pt x="1370" y="4361"/>
                    <a:pt x="1370" y="4361"/>
                  </a:cubicBezTo>
                  <a:cubicBezTo>
                    <a:pt x="1038" y="4029"/>
                    <a:pt x="872" y="3364"/>
                    <a:pt x="872" y="2866"/>
                  </a:cubicBezTo>
                  <a:cubicBezTo>
                    <a:pt x="872" y="2367"/>
                    <a:pt x="1038" y="1869"/>
                    <a:pt x="1370" y="1370"/>
                  </a:cubicBezTo>
                  <a:cubicBezTo>
                    <a:pt x="2201" y="540"/>
                    <a:pt x="3530" y="540"/>
                    <a:pt x="4361" y="1370"/>
                  </a:cubicBezTo>
                  <a:cubicBezTo>
                    <a:pt x="5026" y="2035"/>
                    <a:pt x="5026" y="2035"/>
                    <a:pt x="5026" y="2035"/>
                  </a:cubicBezTo>
                  <a:cubicBezTo>
                    <a:pt x="2035" y="5026"/>
                    <a:pt x="2035" y="5026"/>
                    <a:pt x="2035" y="5026"/>
                  </a:cubicBezTo>
                  <a:lnTo>
                    <a:pt x="1537" y="4527"/>
                  </a:lnTo>
                  <a:close/>
                  <a:moveTo>
                    <a:pt x="2533" y="5524"/>
                  </a:moveTo>
                  <a:cubicBezTo>
                    <a:pt x="5524" y="2533"/>
                    <a:pt x="5524" y="2533"/>
                    <a:pt x="5524" y="2533"/>
                  </a:cubicBezTo>
                  <a:cubicBezTo>
                    <a:pt x="6687" y="3697"/>
                    <a:pt x="6687" y="3697"/>
                    <a:pt x="6687" y="3697"/>
                  </a:cubicBezTo>
                  <a:cubicBezTo>
                    <a:pt x="3697" y="6687"/>
                    <a:pt x="3697" y="6687"/>
                    <a:pt x="3697" y="6687"/>
                  </a:cubicBezTo>
                  <a:lnTo>
                    <a:pt x="2533" y="5524"/>
                  </a:lnTo>
                  <a:close/>
                  <a:moveTo>
                    <a:pt x="3697" y="20644"/>
                  </a:moveTo>
                  <a:cubicBezTo>
                    <a:pt x="706" y="17653"/>
                    <a:pt x="706" y="17653"/>
                    <a:pt x="706" y="17653"/>
                  </a:cubicBezTo>
                  <a:cubicBezTo>
                    <a:pt x="2367" y="15992"/>
                    <a:pt x="2367" y="15992"/>
                    <a:pt x="2367" y="15992"/>
                  </a:cubicBezTo>
                  <a:cubicBezTo>
                    <a:pt x="3364" y="17155"/>
                    <a:pt x="3364" y="17155"/>
                    <a:pt x="3364" y="17155"/>
                  </a:cubicBezTo>
                  <a:cubicBezTo>
                    <a:pt x="3530" y="17321"/>
                    <a:pt x="3697" y="17321"/>
                    <a:pt x="3863" y="17155"/>
                  </a:cubicBezTo>
                  <a:cubicBezTo>
                    <a:pt x="4029" y="16989"/>
                    <a:pt x="4029" y="16657"/>
                    <a:pt x="3863" y="16490"/>
                  </a:cubicBezTo>
                  <a:cubicBezTo>
                    <a:pt x="2866" y="15493"/>
                    <a:pt x="2866" y="15493"/>
                    <a:pt x="2866" y="15493"/>
                  </a:cubicBezTo>
                  <a:cubicBezTo>
                    <a:pt x="5026" y="13500"/>
                    <a:pt x="5026" y="13500"/>
                    <a:pt x="5026" y="13500"/>
                  </a:cubicBezTo>
                  <a:cubicBezTo>
                    <a:pt x="6023" y="14497"/>
                    <a:pt x="6023" y="14497"/>
                    <a:pt x="6023" y="14497"/>
                  </a:cubicBezTo>
                  <a:cubicBezTo>
                    <a:pt x="6189" y="14663"/>
                    <a:pt x="6355" y="14663"/>
                    <a:pt x="6521" y="14497"/>
                  </a:cubicBezTo>
                  <a:cubicBezTo>
                    <a:pt x="6687" y="14330"/>
                    <a:pt x="6687" y="13998"/>
                    <a:pt x="6521" y="13998"/>
                  </a:cubicBezTo>
                  <a:cubicBezTo>
                    <a:pt x="5524" y="12835"/>
                    <a:pt x="5524" y="12835"/>
                    <a:pt x="5524" y="12835"/>
                  </a:cubicBezTo>
                  <a:cubicBezTo>
                    <a:pt x="7186" y="11173"/>
                    <a:pt x="7186" y="11173"/>
                    <a:pt x="7186" y="11173"/>
                  </a:cubicBezTo>
                  <a:cubicBezTo>
                    <a:pt x="10177" y="14164"/>
                    <a:pt x="10177" y="14164"/>
                    <a:pt x="10177" y="14164"/>
                  </a:cubicBezTo>
                  <a:lnTo>
                    <a:pt x="3697" y="20644"/>
                  </a:lnTo>
                  <a:close/>
                  <a:moveTo>
                    <a:pt x="20478" y="20478"/>
                  </a:moveTo>
                  <a:cubicBezTo>
                    <a:pt x="17653" y="20478"/>
                    <a:pt x="17653" y="20478"/>
                    <a:pt x="17653" y="20478"/>
                  </a:cubicBezTo>
                  <a:cubicBezTo>
                    <a:pt x="4361" y="7186"/>
                    <a:pt x="4361" y="7186"/>
                    <a:pt x="4361" y="7186"/>
                  </a:cubicBezTo>
                  <a:cubicBezTo>
                    <a:pt x="7186" y="4361"/>
                    <a:pt x="7186" y="4361"/>
                    <a:pt x="7186" y="4361"/>
                  </a:cubicBezTo>
                  <a:cubicBezTo>
                    <a:pt x="7352" y="4527"/>
                    <a:pt x="7352" y="4527"/>
                    <a:pt x="7352" y="4527"/>
                  </a:cubicBezTo>
                  <a:cubicBezTo>
                    <a:pt x="20478" y="17653"/>
                    <a:pt x="20478" y="17653"/>
                    <a:pt x="20478" y="17653"/>
                  </a:cubicBezTo>
                  <a:lnTo>
                    <a:pt x="20478" y="20478"/>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352" name="Freeform 97">
              <a:extLst>
                <a:ext uri="{FF2B5EF4-FFF2-40B4-BE49-F238E27FC236}">
                  <a16:creationId xmlns:a16="http://schemas.microsoft.com/office/drawing/2014/main" id="{4BE83850-4039-4A12-99E2-DAFB0E545CA0}"/>
                </a:ext>
              </a:extLst>
            </p:cNvPr>
            <p:cNvSpPr/>
            <p:nvPr/>
          </p:nvSpPr>
          <p:spPr>
            <a:xfrm>
              <a:off x="9143985" y="4751813"/>
              <a:ext cx="406336" cy="404995"/>
            </a:xfrm>
            <a:custGeom>
              <a:avLst/>
              <a:gdLst/>
              <a:ahLst/>
              <a:cxnLst>
                <a:cxn ang="0">
                  <a:pos x="wd2" y="hd2"/>
                </a:cxn>
                <a:cxn ang="5400000">
                  <a:pos x="wd2" y="hd2"/>
                </a:cxn>
                <a:cxn ang="10800000">
                  <a:pos x="wd2" y="hd2"/>
                </a:cxn>
                <a:cxn ang="16200000">
                  <a:pos x="wd2" y="hd2"/>
                </a:cxn>
              </a:cxnLst>
              <a:rect l="0" t="0" r="r" b="b"/>
              <a:pathLst>
                <a:path w="21600" h="21600" extrusionOk="0">
                  <a:moveTo>
                    <a:pt x="21262" y="21600"/>
                  </a:moveTo>
                  <a:cubicBezTo>
                    <a:pt x="21262" y="21600"/>
                    <a:pt x="21262" y="21600"/>
                    <a:pt x="21262" y="21600"/>
                  </a:cubicBezTo>
                  <a:cubicBezTo>
                    <a:pt x="21262" y="21600"/>
                    <a:pt x="21431" y="21600"/>
                    <a:pt x="21431" y="21431"/>
                  </a:cubicBezTo>
                  <a:cubicBezTo>
                    <a:pt x="21600" y="21431"/>
                    <a:pt x="21600" y="21263"/>
                    <a:pt x="21600" y="21263"/>
                  </a:cubicBezTo>
                  <a:cubicBezTo>
                    <a:pt x="21600" y="17719"/>
                    <a:pt x="21600" y="17719"/>
                    <a:pt x="21600" y="17719"/>
                  </a:cubicBezTo>
                  <a:cubicBezTo>
                    <a:pt x="21600" y="17550"/>
                    <a:pt x="21600" y="17550"/>
                    <a:pt x="21431" y="17381"/>
                  </a:cubicBezTo>
                  <a:cubicBezTo>
                    <a:pt x="14344" y="10294"/>
                    <a:pt x="14344" y="10294"/>
                    <a:pt x="14344" y="10294"/>
                  </a:cubicBezTo>
                  <a:cubicBezTo>
                    <a:pt x="20925" y="4219"/>
                    <a:pt x="20925" y="4219"/>
                    <a:pt x="20925" y="4219"/>
                  </a:cubicBezTo>
                  <a:cubicBezTo>
                    <a:pt x="21262" y="3712"/>
                    <a:pt x="21600" y="3206"/>
                    <a:pt x="21600" y="2531"/>
                  </a:cubicBezTo>
                  <a:cubicBezTo>
                    <a:pt x="21600" y="2025"/>
                    <a:pt x="21431" y="1519"/>
                    <a:pt x="20925" y="1181"/>
                  </a:cubicBezTo>
                  <a:cubicBezTo>
                    <a:pt x="20250" y="337"/>
                    <a:pt x="18900" y="337"/>
                    <a:pt x="18056" y="1181"/>
                  </a:cubicBezTo>
                  <a:cubicBezTo>
                    <a:pt x="18056" y="1350"/>
                    <a:pt x="18056" y="1350"/>
                    <a:pt x="18056" y="1350"/>
                  </a:cubicBezTo>
                  <a:cubicBezTo>
                    <a:pt x="11981" y="7931"/>
                    <a:pt x="11981" y="7931"/>
                    <a:pt x="11981" y="7931"/>
                  </a:cubicBezTo>
                  <a:cubicBezTo>
                    <a:pt x="6919" y="2869"/>
                    <a:pt x="6919" y="2869"/>
                    <a:pt x="6919" y="2869"/>
                  </a:cubicBezTo>
                  <a:cubicBezTo>
                    <a:pt x="4894" y="844"/>
                    <a:pt x="4894" y="844"/>
                    <a:pt x="4894" y="844"/>
                  </a:cubicBezTo>
                  <a:cubicBezTo>
                    <a:pt x="4388" y="337"/>
                    <a:pt x="3713" y="0"/>
                    <a:pt x="2869" y="0"/>
                  </a:cubicBezTo>
                  <a:cubicBezTo>
                    <a:pt x="2194" y="0"/>
                    <a:pt x="1350" y="337"/>
                    <a:pt x="844" y="844"/>
                  </a:cubicBezTo>
                  <a:cubicBezTo>
                    <a:pt x="338" y="1350"/>
                    <a:pt x="0" y="2194"/>
                    <a:pt x="0" y="2869"/>
                  </a:cubicBezTo>
                  <a:cubicBezTo>
                    <a:pt x="0" y="3712"/>
                    <a:pt x="338" y="4387"/>
                    <a:pt x="844" y="4894"/>
                  </a:cubicBezTo>
                  <a:cubicBezTo>
                    <a:pt x="8100" y="12150"/>
                    <a:pt x="8100" y="12150"/>
                    <a:pt x="8100" y="12150"/>
                  </a:cubicBezTo>
                  <a:cubicBezTo>
                    <a:pt x="6581" y="13838"/>
                    <a:pt x="6581" y="13838"/>
                    <a:pt x="6581" y="13838"/>
                  </a:cubicBezTo>
                  <a:cubicBezTo>
                    <a:pt x="6244" y="13500"/>
                    <a:pt x="6244" y="13500"/>
                    <a:pt x="6244" y="13500"/>
                  </a:cubicBezTo>
                  <a:cubicBezTo>
                    <a:pt x="6075" y="13331"/>
                    <a:pt x="5906" y="13331"/>
                    <a:pt x="5737" y="13500"/>
                  </a:cubicBezTo>
                  <a:cubicBezTo>
                    <a:pt x="4725" y="14681"/>
                    <a:pt x="4725" y="14681"/>
                    <a:pt x="4725" y="14681"/>
                  </a:cubicBezTo>
                  <a:cubicBezTo>
                    <a:pt x="4388" y="14681"/>
                    <a:pt x="4388" y="14681"/>
                    <a:pt x="4388" y="14681"/>
                  </a:cubicBezTo>
                  <a:cubicBezTo>
                    <a:pt x="3881" y="14681"/>
                    <a:pt x="3206" y="14850"/>
                    <a:pt x="2700" y="15188"/>
                  </a:cubicBezTo>
                  <a:cubicBezTo>
                    <a:pt x="2194" y="15525"/>
                    <a:pt x="1856" y="16031"/>
                    <a:pt x="1519" y="16538"/>
                  </a:cubicBezTo>
                  <a:cubicBezTo>
                    <a:pt x="1350" y="16875"/>
                    <a:pt x="1350" y="17213"/>
                    <a:pt x="1181" y="17381"/>
                  </a:cubicBezTo>
                  <a:cubicBezTo>
                    <a:pt x="1013" y="18056"/>
                    <a:pt x="844" y="18563"/>
                    <a:pt x="338" y="19069"/>
                  </a:cubicBezTo>
                  <a:cubicBezTo>
                    <a:pt x="169" y="19406"/>
                    <a:pt x="0" y="19575"/>
                    <a:pt x="0" y="19913"/>
                  </a:cubicBezTo>
                  <a:cubicBezTo>
                    <a:pt x="0" y="20081"/>
                    <a:pt x="169" y="20419"/>
                    <a:pt x="338" y="20588"/>
                  </a:cubicBezTo>
                  <a:cubicBezTo>
                    <a:pt x="506" y="20756"/>
                    <a:pt x="675" y="20756"/>
                    <a:pt x="844" y="20925"/>
                  </a:cubicBezTo>
                  <a:cubicBezTo>
                    <a:pt x="2869" y="21094"/>
                    <a:pt x="4388" y="21094"/>
                    <a:pt x="5063" y="20756"/>
                  </a:cubicBezTo>
                  <a:cubicBezTo>
                    <a:pt x="5400" y="20756"/>
                    <a:pt x="5569" y="20588"/>
                    <a:pt x="5906" y="20588"/>
                  </a:cubicBezTo>
                  <a:cubicBezTo>
                    <a:pt x="6412" y="20250"/>
                    <a:pt x="6750" y="19913"/>
                    <a:pt x="7088" y="19406"/>
                  </a:cubicBezTo>
                  <a:cubicBezTo>
                    <a:pt x="7425" y="18900"/>
                    <a:pt x="7594" y="18394"/>
                    <a:pt x="7594" y="17719"/>
                  </a:cubicBezTo>
                  <a:cubicBezTo>
                    <a:pt x="7594" y="17550"/>
                    <a:pt x="7594" y="17550"/>
                    <a:pt x="7594" y="17550"/>
                  </a:cubicBezTo>
                  <a:cubicBezTo>
                    <a:pt x="8606" y="16538"/>
                    <a:pt x="8606" y="16538"/>
                    <a:pt x="8606" y="16538"/>
                  </a:cubicBezTo>
                  <a:cubicBezTo>
                    <a:pt x="8775" y="16369"/>
                    <a:pt x="8775" y="16031"/>
                    <a:pt x="8606" y="15863"/>
                  </a:cubicBezTo>
                  <a:cubicBezTo>
                    <a:pt x="8437" y="15694"/>
                    <a:pt x="8437" y="15694"/>
                    <a:pt x="8437" y="15694"/>
                  </a:cubicBezTo>
                  <a:cubicBezTo>
                    <a:pt x="9956" y="14175"/>
                    <a:pt x="9956" y="14175"/>
                    <a:pt x="9956" y="14175"/>
                  </a:cubicBezTo>
                  <a:cubicBezTo>
                    <a:pt x="17381" y="21431"/>
                    <a:pt x="17381" y="21431"/>
                    <a:pt x="17381" y="21431"/>
                  </a:cubicBezTo>
                  <a:cubicBezTo>
                    <a:pt x="17550" y="21600"/>
                    <a:pt x="17550" y="21600"/>
                    <a:pt x="17719" y="21600"/>
                  </a:cubicBezTo>
                  <a:cubicBezTo>
                    <a:pt x="17719" y="21600"/>
                    <a:pt x="17719" y="21600"/>
                    <a:pt x="17719" y="21600"/>
                  </a:cubicBezTo>
                  <a:lnTo>
                    <a:pt x="21262" y="21600"/>
                  </a:lnTo>
                  <a:close/>
                  <a:moveTo>
                    <a:pt x="18562" y="1856"/>
                  </a:moveTo>
                  <a:cubicBezTo>
                    <a:pt x="18562" y="1687"/>
                    <a:pt x="18562" y="1687"/>
                    <a:pt x="18562" y="1687"/>
                  </a:cubicBezTo>
                  <a:cubicBezTo>
                    <a:pt x="18731" y="1687"/>
                    <a:pt x="18731" y="1687"/>
                    <a:pt x="18731" y="1687"/>
                  </a:cubicBezTo>
                  <a:cubicBezTo>
                    <a:pt x="19237" y="1181"/>
                    <a:pt x="19912" y="1181"/>
                    <a:pt x="20419" y="1687"/>
                  </a:cubicBezTo>
                  <a:cubicBezTo>
                    <a:pt x="20756" y="1856"/>
                    <a:pt x="20925" y="2194"/>
                    <a:pt x="20925" y="2531"/>
                  </a:cubicBezTo>
                  <a:cubicBezTo>
                    <a:pt x="20925" y="3037"/>
                    <a:pt x="20756" y="3375"/>
                    <a:pt x="20419" y="3544"/>
                  </a:cubicBezTo>
                  <a:cubicBezTo>
                    <a:pt x="13837" y="9619"/>
                    <a:pt x="13837" y="9619"/>
                    <a:pt x="13837" y="9619"/>
                  </a:cubicBezTo>
                  <a:cubicBezTo>
                    <a:pt x="12487" y="8437"/>
                    <a:pt x="12487" y="8437"/>
                    <a:pt x="12487" y="8437"/>
                  </a:cubicBezTo>
                  <a:lnTo>
                    <a:pt x="18562" y="1856"/>
                  </a:lnTo>
                  <a:close/>
                  <a:moveTo>
                    <a:pt x="1519" y="4556"/>
                  </a:moveTo>
                  <a:cubicBezTo>
                    <a:pt x="1519" y="4387"/>
                    <a:pt x="1350" y="4387"/>
                    <a:pt x="1350" y="4387"/>
                  </a:cubicBezTo>
                  <a:cubicBezTo>
                    <a:pt x="1013" y="4050"/>
                    <a:pt x="844" y="3375"/>
                    <a:pt x="844" y="2869"/>
                  </a:cubicBezTo>
                  <a:cubicBezTo>
                    <a:pt x="844" y="2362"/>
                    <a:pt x="1013" y="1856"/>
                    <a:pt x="1350" y="1350"/>
                  </a:cubicBezTo>
                  <a:cubicBezTo>
                    <a:pt x="2194" y="506"/>
                    <a:pt x="3544" y="506"/>
                    <a:pt x="4388" y="1350"/>
                  </a:cubicBezTo>
                  <a:cubicBezTo>
                    <a:pt x="5063" y="2025"/>
                    <a:pt x="5063" y="2025"/>
                    <a:pt x="5063" y="2025"/>
                  </a:cubicBezTo>
                  <a:cubicBezTo>
                    <a:pt x="2025" y="5062"/>
                    <a:pt x="2025" y="5062"/>
                    <a:pt x="2025" y="5062"/>
                  </a:cubicBezTo>
                  <a:lnTo>
                    <a:pt x="1519" y="4556"/>
                  </a:lnTo>
                  <a:close/>
                  <a:moveTo>
                    <a:pt x="2531" y="5569"/>
                  </a:moveTo>
                  <a:cubicBezTo>
                    <a:pt x="5569" y="2531"/>
                    <a:pt x="5569" y="2531"/>
                    <a:pt x="5569" y="2531"/>
                  </a:cubicBezTo>
                  <a:cubicBezTo>
                    <a:pt x="6750" y="3712"/>
                    <a:pt x="6750" y="3712"/>
                    <a:pt x="6750" y="3712"/>
                  </a:cubicBezTo>
                  <a:cubicBezTo>
                    <a:pt x="3713" y="6750"/>
                    <a:pt x="3713" y="6750"/>
                    <a:pt x="3713" y="6750"/>
                  </a:cubicBezTo>
                  <a:lnTo>
                    <a:pt x="2531" y="5569"/>
                  </a:lnTo>
                  <a:close/>
                  <a:moveTo>
                    <a:pt x="6750" y="17213"/>
                  </a:moveTo>
                  <a:cubicBezTo>
                    <a:pt x="6750" y="17381"/>
                    <a:pt x="6750" y="17381"/>
                    <a:pt x="6750" y="17381"/>
                  </a:cubicBezTo>
                  <a:cubicBezTo>
                    <a:pt x="6750" y="17550"/>
                    <a:pt x="6750" y="17550"/>
                    <a:pt x="6750" y="17719"/>
                  </a:cubicBezTo>
                  <a:cubicBezTo>
                    <a:pt x="6750" y="18563"/>
                    <a:pt x="6244" y="19406"/>
                    <a:pt x="5569" y="19913"/>
                  </a:cubicBezTo>
                  <a:cubicBezTo>
                    <a:pt x="5231" y="19913"/>
                    <a:pt x="5063" y="20081"/>
                    <a:pt x="4894" y="20081"/>
                  </a:cubicBezTo>
                  <a:cubicBezTo>
                    <a:pt x="4556" y="20250"/>
                    <a:pt x="4050" y="20250"/>
                    <a:pt x="3375" y="20250"/>
                  </a:cubicBezTo>
                  <a:cubicBezTo>
                    <a:pt x="2700" y="20250"/>
                    <a:pt x="1856" y="20250"/>
                    <a:pt x="1013" y="20081"/>
                  </a:cubicBezTo>
                  <a:cubicBezTo>
                    <a:pt x="506" y="19913"/>
                    <a:pt x="506" y="19913"/>
                    <a:pt x="506" y="19913"/>
                  </a:cubicBezTo>
                  <a:cubicBezTo>
                    <a:pt x="844" y="19744"/>
                    <a:pt x="844" y="19744"/>
                    <a:pt x="844" y="19744"/>
                  </a:cubicBezTo>
                  <a:cubicBezTo>
                    <a:pt x="1519" y="19069"/>
                    <a:pt x="1688" y="18394"/>
                    <a:pt x="2025" y="17719"/>
                  </a:cubicBezTo>
                  <a:cubicBezTo>
                    <a:pt x="2025" y="17381"/>
                    <a:pt x="2194" y="17044"/>
                    <a:pt x="2194" y="16875"/>
                  </a:cubicBezTo>
                  <a:cubicBezTo>
                    <a:pt x="2363" y="16369"/>
                    <a:pt x="2700" y="16031"/>
                    <a:pt x="3038" y="15863"/>
                  </a:cubicBezTo>
                  <a:cubicBezTo>
                    <a:pt x="3544" y="15525"/>
                    <a:pt x="4050" y="15356"/>
                    <a:pt x="4388" y="15356"/>
                  </a:cubicBezTo>
                  <a:cubicBezTo>
                    <a:pt x="4556" y="15356"/>
                    <a:pt x="4894" y="15356"/>
                    <a:pt x="4894" y="15356"/>
                  </a:cubicBezTo>
                  <a:cubicBezTo>
                    <a:pt x="5906" y="14344"/>
                    <a:pt x="5906" y="14344"/>
                    <a:pt x="5906" y="14344"/>
                  </a:cubicBezTo>
                  <a:cubicBezTo>
                    <a:pt x="7762" y="16200"/>
                    <a:pt x="7762" y="16200"/>
                    <a:pt x="7762" y="16200"/>
                  </a:cubicBezTo>
                  <a:lnTo>
                    <a:pt x="6750" y="17213"/>
                  </a:lnTo>
                  <a:close/>
                  <a:moveTo>
                    <a:pt x="7762" y="15188"/>
                  </a:moveTo>
                  <a:cubicBezTo>
                    <a:pt x="7088" y="14344"/>
                    <a:pt x="7088" y="14344"/>
                    <a:pt x="7088" y="14344"/>
                  </a:cubicBezTo>
                  <a:cubicBezTo>
                    <a:pt x="8606" y="12656"/>
                    <a:pt x="8606" y="12656"/>
                    <a:pt x="8606" y="12656"/>
                  </a:cubicBezTo>
                  <a:cubicBezTo>
                    <a:pt x="9450" y="13669"/>
                    <a:pt x="9450" y="13669"/>
                    <a:pt x="9450" y="13669"/>
                  </a:cubicBezTo>
                  <a:lnTo>
                    <a:pt x="7762" y="15188"/>
                  </a:lnTo>
                  <a:close/>
                  <a:moveTo>
                    <a:pt x="4388" y="7256"/>
                  </a:moveTo>
                  <a:cubicBezTo>
                    <a:pt x="7256" y="4387"/>
                    <a:pt x="7256" y="4387"/>
                    <a:pt x="7256" y="4387"/>
                  </a:cubicBezTo>
                  <a:cubicBezTo>
                    <a:pt x="7425" y="4556"/>
                    <a:pt x="7425" y="4556"/>
                    <a:pt x="7425" y="4556"/>
                  </a:cubicBezTo>
                  <a:cubicBezTo>
                    <a:pt x="11812" y="8775"/>
                    <a:pt x="19406" y="16369"/>
                    <a:pt x="20756" y="17719"/>
                  </a:cubicBezTo>
                  <a:cubicBezTo>
                    <a:pt x="20756" y="17888"/>
                    <a:pt x="20756" y="17888"/>
                    <a:pt x="20756" y="17888"/>
                  </a:cubicBezTo>
                  <a:cubicBezTo>
                    <a:pt x="20756" y="20756"/>
                    <a:pt x="20756" y="20756"/>
                    <a:pt x="20756" y="20756"/>
                  </a:cubicBezTo>
                  <a:cubicBezTo>
                    <a:pt x="17887" y="20756"/>
                    <a:pt x="17887" y="20756"/>
                    <a:pt x="17887" y="20756"/>
                  </a:cubicBezTo>
                  <a:lnTo>
                    <a:pt x="4388" y="72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353" name="Freeform 98">
              <a:extLst>
                <a:ext uri="{FF2B5EF4-FFF2-40B4-BE49-F238E27FC236}">
                  <a16:creationId xmlns:a16="http://schemas.microsoft.com/office/drawing/2014/main" id="{C169BD18-74BD-49FB-8190-FC9D36FCE043}"/>
                </a:ext>
              </a:extLst>
            </p:cNvPr>
            <p:cNvSpPr/>
            <p:nvPr/>
          </p:nvSpPr>
          <p:spPr>
            <a:xfrm>
              <a:off x="8331493" y="4751813"/>
              <a:ext cx="406158" cy="404995"/>
            </a:xfrm>
            <a:custGeom>
              <a:avLst/>
              <a:gdLst/>
              <a:ahLst/>
              <a:cxnLst>
                <a:cxn ang="0">
                  <a:pos x="wd2" y="hd2"/>
                </a:cxn>
                <a:cxn ang="5400000">
                  <a:pos x="wd2" y="hd2"/>
                </a:cxn>
                <a:cxn ang="10800000">
                  <a:pos x="wd2" y="hd2"/>
                </a:cxn>
                <a:cxn ang="16200000">
                  <a:pos x="wd2" y="hd2"/>
                </a:cxn>
              </a:cxnLst>
              <a:rect l="0" t="0" r="r" b="b"/>
              <a:pathLst>
                <a:path w="21309" h="21600" extrusionOk="0">
                  <a:moveTo>
                    <a:pt x="21143" y="17381"/>
                  </a:moveTo>
                  <a:cubicBezTo>
                    <a:pt x="14995" y="10969"/>
                    <a:pt x="14995" y="10969"/>
                    <a:pt x="14995" y="10969"/>
                  </a:cubicBezTo>
                  <a:cubicBezTo>
                    <a:pt x="19980" y="6412"/>
                    <a:pt x="19980" y="6412"/>
                    <a:pt x="19980" y="6412"/>
                  </a:cubicBezTo>
                  <a:cubicBezTo>
                    <a:pt x="20146" y="6244"/>
                    <a:pt x="20146" y="6244"/>
                    <a:pt x="20312" y="6075"/>
                  </a:cubicBezTo>
                  <a:cubicBezTo>
                    <a:pt x="20977" y="5400"/>
                    <a:pt x="21309" y="4556"/>
                    <a:pt x="21309" y="3544"/>
                  </a:cubicBezTo>
                  <a:cubicBezTo>
                    <a:pt x="21309" y="2700"/>
                    <a:pt x="20977" y="1687"/>
                    <a:pt x="20312" y="1012"/>
                  </a:cubicBezTo>
                  <a:cubicBezTo>
                    <a:pt x="19647" y="337"/>
                    <a:pt x="18651" y="0"/>
                    <a:pt x="17820" y="0"/>
                  </a:cubicBezTo>
                  <a:cubicBezTo>
                    <a:pt x="16823" y="0"/>
                    <a:pt x="15992" y="337"/>
                    <a:pt x="15327" y="1012"/>
                  </a:cubicBezTo>
                  <a:cubicBezTo>
                    <a:pt x="15161" y="1181"/>
                    <a:pt x="15161" y="1181"/>
                    <a:pt x="15161" y="1350"/>
                  </a:cubicBezTo>
                  <a:cubicBezTo>
                    <a:pt x="10509" y="6412"/>
                    <a:pt x="10509" y="6412"/>
                    <a:pt x="10509" y="6412"/>
                  </a:cubicBezTo>
                  <a:cubicBezTo>
                    <a:pt x="4860" y="844"/>
                    <a:pt x="4860" y="844"/>
                    <a:pt x="4860" y="844"/>
                  </a:cubicBezTo>
                  <a:cubicBezTo>
                    <a:pt x="4361" y="337"/>
                    <a:pt x="3697" y="0"/>
                    <a:pt x="2866" y="0"/>
                  </a:cubicBezTo>
                  <a:cubicBezTo>
                    <a:pt x="2201" y="0"/>
                    <a:pt x="1371" y="337"/>
                    <a:pt x="872" y="844"/>
                  </a:cubicBezTo>
                  <a:cubicBezTo>
                    <a:pt x="-291" y="2025"/>
                    <a:pt x="-291" y="3881"/>
                    <a:pt x="872" y="4894"/>
                  </a:cubicBezTo>
                  <a:cubicBezTo>
                    <a:pt x="6521" y="10800"/>
                    <a:pt x="6521" y="10800"/>
                    <a:pt x="6521" y="10800"/>
                  </a:cubicBezTo>
                  <a:cubicBezTo>
                    <a:pt x="4029" y="13669"/>
                    <a:pt x="4029" y="13669"/>
                    <a:pt x="4029" y="13669"/>
                  </a:cubicBezTo>
                  <a:cubicBezTo>
                    <a:pt x="3863" y="13838"/>
                    <a:pt x="3863" y="14006"/>
                    <a:pt x="4029" y="14175"/>
                  </a:cubicBezTo>
                  <a:cubicBezTo>
                    <a:pt x="4195" y="14344"/>
                    <a:pt x="4195" y="14344"/>
                    <a:pt x="4195" y="14344"/>
                  </a:cubicBezTo>
                  <a:cubicBezTo>
                    <a:pt x="374" y="16369"/>
                    <a:pt x="374" y="16369"/>
                    <a:pt x="374" y="16369"/>
                  </a:cubicBezTo>
                  <a:cubicBezTo>
                    <a:pt x="207" y="16369"/>
                    <a:pt x="207" y="16369"/>
                    <a:pt x="207" y="16369"/>
                  </a:cubicBezTo>
                  <a:cubicBezTo>
                    <a:pt x="41" y="16538"/>
                    <a:pt x="41" y="16538"/>
                    <a:pt x="41" y="16706"/>
                  </a:cubicBezTo>
                  <a:cubicBezTo>
                    <a:pt x="41" y="21263"/>
                    <a:pt x="41" y="21263"/>
                    <a:pt x="41" y="21263"/>
                  </a:cubicBezTo>
                  <a:cubicBezTo>
                    <a:pt x="41" y="21263"/>
                    <a:pt x="41" y="21431"/>
                    <a:pt x="207" y="21431"/>
                  </a:cubicBezTo>
                  <a:cubicBezTo>
                    <a:pt x="207" y="21600"/>
                    <a:pt x="374" y="21600"/>
                    <a:pt x="374" y="21600"/>
                  </a:cubicBezTo>
                  <a:cubicBezTo>
                    <a:pt x="4860" y="21600"/>
                    <a:pt x="4860" y="21600"/>
                    <a:pt x="4860" y="21600"/>
                  </a:cubicBezTo>
                  <a:cubicBezTo>
                    <a:pt x="4860" y="21600"/>
                    <a:pt x="4860" y="21600"/>
                    <a:pt x="4860" y="21600"/>
                  </a:cubicBezTo>
                  <a:cubicBezTo>
                    <a:pt x="5026" y="21600"/>
                    <a:pt x="5026" y="21600"/>
                    <a:pt x="5192" y="21431"/>
                  </a:cubicBezTo>
                  <a:cubicBezTo>
                    <a:pt x="5192" y="21431"/>
                    <a:pt x="5192" y="21431"/>
                    <a:pt x="5192" y="21431"/>
                  </a:cubicBezTo>
                  <a:cubicBezTo>
                    <a:pt x="7186" y="17381"/>
                    <a:pt x="7186" y="17381"/>
                    <a:pt x="7186" y="17381"/>
                  </a:cubicBezTo>
                  <a:cubicBezTo>
                    <a:pt x="7352" y="17550"/>
                    <a:pt x="7352" y="17550"/>
                    <a:pt x="7352" y="17550"/>
                  </a:cubicBezTo>
                  <a:cubicBezTo>
                    <a:pt x="7518" y="17719"/>
                    <a:pt x="7684" y="17719"/>
                    <a:pt x="7851" y="17550"/>
                  </a:cubicBezTo>
                  <a:cubicBezTo>
                    <a:pt x="10675" y="15019"/>
                    <a:pt x="10675" y="15019"/>
                    <a:pt x="10675" y="15019"/>
                  </a:cubicBezTo>
                  <a:cubicBezTo>
                    <a:pt x="17155" y="21431"/>
                    <a:pt x="17155" y="21431"/>
                    <a:pt x="17155" y="21431"/>
                  </a:cubicBezTo>
                  <a:cubicBezTo>
                    <a:pt x="17321" y="21600"/>
                    <a:pt x="17321" y="21600"/>
                    <a:pt x="17487" y="21600"/>
                  </a:cubicBezTo>
                  <a:cubicBezTo>
                    <a:pt x="17487" y="21600"/>
                    <a:pt x="17487" y="21600"/>
                    <a:pt x="17487" y="21600"/>
                  </a:cubicBezTo>
                  <a:cubicBezTo>
                    <a:pt x="20977" y="21600"/>
                    <a:pt x="20977" y="21600"/>
                    <a:pt x="20977" y="21600"/>
                  </a:cubicBezTo>
                  <a:cubicBezTo>
                    <a:pt x="20977" y="21600"/>
                    <a:pt x="21143" y="21600"/>
                    <a:pt x="21143" y="21431"/>
                  </a:cubicBezTo>
                  <a:cubicBezTo>
                    <a:pt x="21309" y="21431"/>
                    <a:pt x="21309" y="21263"/>
                    <a:pt x="21309" y="21263"/>
                  </a:cubicBezTo>
                  <a:cubicBezTo>
                    <a:pt x="21309" y="17719"/>
                    <a:pt x="21309" y="17719"/>
                    <a:pt x="21309" y="17719"/>
                  </a:cubicBezTo>
                  <a:cubicBezTo>
                    <a:pt x="21309" y="17719"/>
                    <a:pt x="21309" y="17719"/>
                    <a:pt x="21309" y="17719"/>
                  </a:cubicBezTo>
                  <a:cubicBezTo>
                    <a:pt x="21309" y="17550"/>
                    <a:pt x="21309" y="17550"/>
                    <a:pt x="21143" y="17381"/>
                  </a:cubicBezTo>
                  <a:close/>
                  <a:moveTo>
                    <a:pt x="15660" y="1856"/>
                  </a:moveTo>
                  <a:cubicBezTo>
                    <a:pt x="15660" y="1687"/>
                    <a:pt x="15826" y="1687"/>
                    <a:pt x="15826" y="1519"/>
                  </a:cubicBezTo>
                  <a:cubicBezTo>
                    <a:pt x="16324" y="1012"/>
                    <a:pt x="16989" y="844"/>
                    <a:pt x="17820" y="844"/>
                  </a:cubicBezTo>
                  <a:cubicBezTo>
                    <a:pt x="18484" y="844"/>
                    <a:pt x="19149" y="1012"/>
                    <a:pt x="19814" y="1519"/>
                  </a:cubicBezTo>
                  <a:cubicBezTo>
                    <a:pt x="20811" y="2700"/>
                    <a:pt x="20811" y="4387"/>
                    <a:pt x="19814" y="5569"/>
                  </a:cubicBezTo>
                  <a:cubicBezTo>
                    <a:pt x="19647" y="5569"/>
                    <a:pt x="19647" y="5737"/>
                    <a:pt x="19481" y="5737"/>
                  </a:cubicBezTo>
                  <a:cubicBezTo>
                    <a:pt x="14331" y="10462"/>
                    <a:pt x="14331" y="10462"/>
                    <a:pt x="14331" y="10462"/>
                  </a:cubicBezTo>
                  <a:cubicBezTo>
                    <a:pt x="11007" y="7087"/>
                    <a:pt x="11007" y="7087"/>
                    <a:pt x="11007" y="7087"/>
                  </a:cubicBezTo>
                  <a:lnTo>
                    <a:pt x="15660" y="1856"/>
                  </a:lnTo>
                  <a:close/>
                  <a:moveTo>
                    <a:pt x="1703" y="4725"/>
                  </a:moveTo>
                  <a:cubicBezTo>
                    <a:pt x="1537" y="4556"/>
                    <a:pt x="1371" y="4387"/>
                    <a:pt x="1371" y="4387"/>
                  </a:cubicBezTo>
                  <a:cubicBezTo>
                    <a:pt x="1038" y="4050"/>
                    <a:pt x="872" y="3375"/>
                    <a:pt x="872" y="2869"/>
                  </a:cubicBezTo>
                  <a:cubicBezTo>
                    <a:pt x="872" y="2362"/>
                    <a:pt x="1038" y="1856"/>
                    <a:pt x="1371" y="1350"/>
                  </a:cubicBezTo>
                  <a:cubicBezTo>
                    <a:pt x="2201" y="506"/>
                    <a:pt x="3531" y="506"/>
                    <a:pt x="4361" y="1350"/>
                  </a:cubicBezTo>
                  <a:cubicBezTo>
                    <a:pt x="5026" y="2025"/>
                    <a:pt x="5026" y="2025"/>
                    <a:pt x="5026" y="2025"/>
                  </a:cubicBezTo>
                  <a:cubicBezTo>
                    <a:pt x="2035" y="5062"/>
                    <a:pt x="2035" y="5062"/>
                    <a:pt x="2035" y="5062"/>
                  </a:cubicBezTo>
                  <a:lnTo>
                    <a:pt x="1703" y="4725"/>
                  </a:lnTo>
                  <a:close/>
                  <a:moveTo>
                    <a:pt x="2534" y="5569"/>
                  </a:moveTo>
                  <a:cubicBezTo>
                    <a:pt x="5524" y="2531"/>
                    <a:pt x="5524" y="2531"/>
                    <a:pt x="5524" y="2531"/>
                  </a:cubicBezTo>
                  <a:cubicBezTo>
                    <a:pt x="6687" y="3712"/>
                    <a:pt x="6687" y="3712"/>
                    <a:pt x="6687" y="3712"/>
                  </a:cubicBezTo>
                  <a:cubicBezTo>
                    <a:pt x="3697" y="6750"/>
                    <a:pt x="3697" y="6750"/>
                    <a:pt x="3697" y="6750"/>
                  </a:cubicBezTo>
                  <a:lnTo>
                    <a:pt x="2534" y="5569"/>
                  </a:lnTo>
                  <a:close/>
                  <a:moveTo>
                    <a:pt x="4694" y="20756"/>
                  </a:moveTo>
                  <a:cubicBezTo>
                    <a:pt x="872" y="20756"/>
                    <a:pt x="872" y="20756"/>
                    <a:pt x="872" y="20756"/>
                  </a:cubicBezTo>
                  <a:cubicBezTo>
                    <a:pt x="872" y="16875"/>
                    <a:pt x="872" y="16875"/>
                    <a:pt x="872" y="16875"/>
                  </a:cubicBezTo>
                  <a:cubicBezTo>
                    <a:pt x="4860" y="14850"/>
                    <a:pt x="4860" y="14850"/>
                    <a:pt x="4860" y="14850"/>
                  </a:cubicBezTo>
                  <a:cubicBezTo>
                    <a:pt x="5524" y="15525"/>
                    <a:pt x="5524" y="15525"/>
                    <a:pt x="5524" y="15525"/>
                  </a:cubicBezTo>
                  <a:cubicBezTo>
                    <a:pt x="3364" y="17719"/>
                    <a:pt x="3364" y="17719"/>
                    <a:pt x="3364" y="17719"/>
                  </a:cubicBezTo>
                  <a:cubicBezTo>
                    <a:pt x="3198" y="17888"/>
                    <a:pt x="3198" y="18225"/>
                    <a:pt x="3364" y="18225"/>
                  </a:cubicBezTo>
                  <a:cubicBezTo>
                    <a:pt x="3364" y="18394"/>
                    <a:pt x="3697" y="18394"/>
                    <a:pt x="3863" y="18225"/>
                  </a:cubicBezTo>
                  <a:cubicBezTo>
                    <a:pt x="6023" y="16031"/>
                    <a:pt x="6023" y="16031"/>
                    <a:pt x="6023" y="16031"/>
                  </a:cubicBezTo>
                  <a:cubicBezTo>
                    <a:pt x="6687" y="16706"/>
                    <a:pt x="6687" y="16706"/>
                    <a:pt x="6687" y="16706"/>
                  </a:cubicBezTo>
                  <a:lnTo>
                    <a:pt x="4694" y="20756"/>
                  </a:lnTo>
                  <a:close/>
                  <a:moveTo>
                    <a:pt x="7684" y="16706"/>
                  </a:moveTo>
                  <a:cubicBezTo>
                    <a:pt x="4860" y="13838"/>
                    <a:pt x="4860" y="13838"/>
                    <a:pt x="4860" y="13838"/>
                  </a:cubicBezTo>
                  <a:cubicBezTo>
                    <a:pt x="7186" y="11306"/>
                    <a:pt x="7186" y="11306"/>
                    <a:pt x="7186" y="11306"/>
                  </a:cubicBezTo>
                  <a:cubicBezTo>
                    <a:pt x="10177" y="14344"/>
                    <a:pt x="10177" y="14344"/>
                    <a:pt x="10177" y="14344"/>
                  </a:cubicBezTo>
                  <a:lnTo>
                    <a:pt x="7684" y="16706"/>
                  </a:lnTo>
                  <a:close/>
                  <a:moveTo>
                    <a:pt x="20478" y="20756"/>
                  </a:moveTo>
                  <a:cubicBezTo>
                    <a:pt x="17654" y="20756"/>
                    <a:pt x="17654" y="20756"/>
                    <a:pt x="17654" y="20756"/>
                  </a:cubicBezTo>
                  <a:cubicBezTo>
                    <a:pt x="4361" y="7256"/>
                    <a:pt x="4361" y="7256"/>
                    <a:pt x="4361" y="7256"/>
                  </a:cubicBezTo>
                  <a:cubicBezTo>
                    <a:pt x="7186" y="4387"/>
                    <a:pt x="7186" y="4387"/>
                    <a:pt x="7186" y="4387"/>
                  </a:cubicBezTo>
                  <a:cubicBezTo>
                    <a:pt x="7352" y="4556"/>
                    <a:pt x="7352" y="4556"/>
                    <a:pt x="7352" y="4556"/>
                  </a:cubicBezTo>
                  <a:cubicBezTo>
                    <a:pt x="11672" y="8944"/>
                    <a:pt x="19149" y="16538"/>
                    <a:pt x="20478" y="17719"/>
                  </a:cubicBezTo>
                  <a:cubicBezTo>
                    <a:pt x="20478" y="17888"/>
                    <a:pt x="20478" y="17888"/>
                    <a:pt x="20478" y="17888"/>
                  </a:cubicBezTo>
                  <a:lnTo>
                    <a:pt x="20478" y="207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54" name="Freeform 99">
              <a:extLst>
                <a:ext uri="{FF2B5EF4-FFF2-40B4-BE49-F238E27FC236}">
                  <a16:creationId xmlns:a16="http://schemas.microsoft.com/office/drawing/2014/main" id="{DAD0953A-C28D-4CA2-8172-FEE84F914664}"/>
                </a:ext>
              </a:extLst>
            </p:cNvPr>
            <p:cNvSpPr/>
            <p:nvPr/>
          </p:nvSpPr>
          <p:spPr>
            <a:xfrm>
              <a:off x="7519683" y="4751813"/>
              <a:ext cx="406640" cy="406640"/>
            </a:xfrm>
            <a:custGeom>
              <a:avLst/>
              <a:gdLst/>
              <a:ahLst/>
              <a:cxnLst>
                <a:cxn ang="0">
                  <a:pos x="wd2" y="hd2"/>
                </a:cxn>
                <a:cxn ang="5400000">
                  <a:pos x="wd2" y="hd2"/>
                </a:cxn>
                <a:cxn ang="10800000">
                  <a:pos x="wd2" y="hd2"/>
                </a:cxn>
                <a:cxn ang="16200000">
                  <a:pos x="wd2" y="hd2"/>
                </a:cxn>
              </a:cxnLst>
              <a:rect l="0" t="0" r="r" b="b"/>
              <a:pathLst>
                <a:path w="21474" h="21474" extrusionOk="0">
                  <a:moveTo>
                    <a:pt x="21474" y="3684"/>
                  </a:moveTo>
                  <a:cubicBezTo>
                    <a:pt x="21474" y="3349"/>
                    <a:pt x="21307" y="3181"/>
                    <a:pt x="21139" y="3014"/>
                  </a:cubicBezTo>
                  <a:cubicBezTo>
                    <a:pt x="18460" y="335"/>
                    <a:pt x="18460" y="335"/>
                    <a:pt x="18460" y="335"/>
                  </a:cubicBezTo>
                  <a:cubicBezTo>
                    <a:pt x="18293" y="167"/>
                    <a:pt x="18125" y="0"/>
                    <a:pt x="17790" y="0"/>
                  </a:cubicBezTo>
                  <a:cubicBezTo>
                    <a:pt x="17455" y="0"/>
                    <a:pt x="17288" y="167"/>
                    <a:pt x="17121" y="335"/>
                  </a:cubicBezTo>
                  <a:cubicBezTo>
                    <a:pt x="376" y="17079"/>
                    <a:pt x="376" y="17079"/>
                    <a:pt x="376" y="17079"/>
                  </a:cubicBezTo>
                  <a:cubicBezTo>
                    <a:pt x="-126" y="17414"/>
                    <a:pt x="-126" y="18084"/>
                    <a:pt x="376" y="18419"/>
                  </a:cubicBezTo>
                  <a:cubicBezTo>
                    <a:pt x="3055" y="21098"/>
                    <a:pt x="3055" y="21098"/>
                    <a:pt x="3055" y="21098"/>
                  </a:cubicBezTo>
                  <a:cubicBezTo>
                    <a:pt x="3390" y="21600"/>
                    <a:pt x="4060" y="21600"/>
                    <a:pt x="4395" y="21098"/>
                  </a:cubicBezTo>
                  <a:cubicBezTo>
                    <a:pt x="21139" y="4353"/>
                    <a:pt x="21139" y="4353"/>
                    <a:pt x="21139" y="4353"/>
                  </a:cubicBezTo>
                  <a:cubicBezTo>
                    <a:pt x="21307" y="4186"/>
                    <a:pt x="21474" y="4019"/>
                    <a:pt x="21474" y="3684"/>
                  </a:cubicBezTo>
                  <a:close/>
                  <a:moveTo>
                    <a:pt x="20637" y="3851"/>
                  </a:moveTo>
                  <a:cubicBezTo>
                    <a:pt x="3725" y="20763"/>
                    <a:pt x="3725" y="20763"/>
                    <a:pt x="3725" y="20763"/>
                  </a:cubicBezTo>
                  <a:cubicBezTo>
                    <a:pt x="711" y="17749"/>
                    <a:pt x="711" y="17749"/>
                    <a:pt x="711" y="17749"/>
                  </a:cubicBezTo>
                  <a:cubicBezTo>
                    <a:pt x="2386" y="16074"/>
                    <a:pt x="2386" y="16074"/>
                    <a:pt x="2386" y="16074"/>
                  </a:cubicBezTo>
                  <a:cubicBezTo>
                    <a:pt x="3390" y="17247"/>
                    <a:pt x="3390" y="17247"/>
                    <a:pt x="3390" y="17247"/>
                  </a:cubicBezTo>
                  <a:cubicBezTo>
                    <a:pt x="3558" y="17414"/>
                    <a:pt x="3725" y="17414"/>
                    <a:pt x="3893" y="17247"/>
                  </a:cubicBezTo>
                  <a:cubicBezTo>
                    <a:pt x="4060" y="17079"/>
                    <a:pt x="4060" y="17079"/>
                    <a:pt x="4060" y="16912"/>
                  </a:cubicBezTo>
                  <a:cubicBezTo>
                    <a:pt x="4060" y="16744"/>
                    <a:pt x="4060" y="16744"/>
                    <a:pt x="3893" y="16577"/>
                  </a:cubicBezTo>
                  <a:cubicBezTo>
                    <a:pt x="2888" y="15572"/>
                    <a:pt x="2888" y="15572"/>
                    <a:pt x="2888" y="15572"/>
                  </a:cubicBezTo>
                  <a:cubicBezTo>
                    <a:pt x="5065" y="13563"/>
                    <a:pt x="5065" y="13563"/>
                    <a:pt x="5065" y="13563"/>
                  </a:cubicBezTo>
                  <a:cubicBezTo>
                    <a:pt x="6069" y="14567"/>
                    <a:pt x="6069" y="14567"/>
                    <a:pt x="6069" y="14567"/>
                  </a:cubicBezTo>
                  <a:cubicBezTo>
                    <a:pt x="6237" y="14735"/>
                    <a:pt x="6404" y="14735"/>
                    <a:pt x="6572" y="14567"/>
                  </a:cubicBezTo>
                  <a:cubicBezTo>
                    <a:pt x="6739" y="14400"/>
                    <a:pt x="6739" y="14065"/>
                    <a:pt x="6572" y="14065"/>
                  </a:cubicBezTo>
                  <a:cubicBezTo>
                    <a:pt x="5567" y="12893"/>
                    <a:pt x="5567" y="12893"/>
                    <a:pt x="5567" y="12893"/>
                  </a:cubicBezTo>
                  <a:cubicBezTo>
                    <a:pt x="7576" y="10884"/>
                    <a:pt x="7576" y="10884"/>
                    <a:pt x="7576" y="10884"/>
                  </a:cubicBezTo>
                  <a:cubicBezTo>
                    <a:pt x="8748" y="11888"/>
                    <a:pt x="8748" y="11888"/>
                    <a:pt x="8748" y="11888"/>
                  </a:cubicBezTo>
                  <a:cubicBezTo>
                    <a:pt x="8916" y="12056"/>
                    <a:pt x="9083" y="12056"/>
                    <a:pt x="9251" y="11888"/>
                  </a:cubicBezTo>
                  <a:cubicBezTo>
                    <a:pt x="9251" y="11721"/>
                    <a:pt x="9418" y="11721"/>
                    <a:pt x="9418" y="11553"/>
                  </a:cubicBezTo>
                  <a:cubicBezTo>
                    <a:pt x="9418" y="11553"/>
                    <a:pt x="9251" y="11386"/>
                    <a:pt x="9251" y="11386"/>
                  </a:cubicBezTo>
                  <a:cubicBezTo>
                    <a:pt x="8246" y="10214"/>
                    <a:pt x="8246" y="10214"/>
                    <a:pt x="8246" y="10214"/>
                  </a:cubicBezTo>
                  <a:cubicBezTo>
                    <a:pt x="10255" y="8205"/>
                    <a:pt x="10255" y="8205"/>
                    <a:pt x="10255" y="8205"/>
                  </a:cubicBezTo>
                  <a:cubicBezTo>
                    <a:pt x="11427" y="9209"/>
                    <a:pt x="11427" y="9209"/>
                    <a:pt x="11427" y="9209"/>
                  </a:cubicBezTo>
                  <a:cubicBezTo>
                    <a:pt x="11595" y="9377"/>
                    <a:pt x="11762" y="9377"/>
                    <a:pt x="11930" y="9209"/>
                  </a:cubicBezTo>
                  <a:cubicBezTo>
                    <a:pt x="12097" y="9042"/>
                    <a:pt x="12097" y="8874"/>
                    <a:pt x="11930" y="8707"/>
                  </a:cubicBezTo>
                  <a:cubicBezTo>
                    <a:pt x="10925" y="7535"/>
                    <a:pt x="10925" y="7535"/>
                    <a:pt x="10925" y="7535"/>
                  </a:cubicBezTo>
                  <a:cubicBezTo>
                    <a:pt x="12934" y="5526"/>
                    <a:pt x="12934" y="5526"/>
                    <a:pt x="12934" y="5526"/>
                  </a:cubicBezTo>
                  <a:cubicBezTo>
                    <a:pt x="14107" y="6530"/>
                    <a:pt x="14107" y="6530"/>
                    <a:pt x="14107" y="6530"/>
                  </a:cubicBezTo>
                  <a:cubicBezTo>
                    <a:pt x="14107" y="6698"/>
                    <a:pt x="14441" y="6698"/>
                    <a:pt x="14609" y="6530"/>
                  </a:cubicBezTo>
                  <a:cubicBezTo>
                    <a:pt x="14776" y="6363"/>
                    <a:pt x="14776" y="6195"/>
                    <a:pt x="14609" y="6028"/>
                  </a:cubicBezTo>
                  <a:cubicBezTo>
                    <a:pt x="13604" y="5023"/>
                    <a:pt x="13604" y="5023"/>
                    <a:pt x="13604" y="5023"/>
                  </a:cubicBezTo>
                  <a:cubicBezTo>
                    <a:pt x="15614" y="2847"/>
                    <a:pt x="15614" y="2847"/>
                    <a:pt x="15614" y="2847"/>
                  </a:cubicBezTo>
                  <a:cubicBezTo>
                    <a:pt x="16618" y="3851"/>
                    <a:pt x="16618" y="3851"/>
                    <a:pt x="16618" y="3851"/>
                  </a:cubicBezTo>
                  <a:cubicBezTo>
                    <a:pt x="16786" y="4019"/>
                    <a:pt x="17121" y="4019"/>
                    <a:pt x="17288" y="3851"/>
                  </a:cubicBezTo>
                  <a:cubicBezTo>
                    <a:pt x="17455" y="3684"/>
                    <a:pt x="17455" y="3516"/>
                    <a:pt x="17288" y="3349"/>
                  </a:cubicBezTo>
                  <a:cubicBezTo>
                    <a:pt x="16116" y="2344"/>
                    <a:pt x="16116" y="2344"/>
                    <a:pt x="16116" y="2344"/>
                  </a:cubicBezTo>
                  <a:cubicBezTo>
                    <a:pt x="17790" y="670"/>
                    <a:pt x="17790" y="670"/>
                    <a:pt x="17790" y="670"/>
                  </a:cubicBezTo>
                  <a:cubicBezTo>
                    <a:pt x="20804" y="3684"/>
                    <a:pt x="20804" y="3684"/>
                    <a:pt x="20804" y="3684"/>
                  </a:cubicBezTo>
                  <a:lnTo>
                    <a:pt x="20637" y="3851"/>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55" name="Freeform 100">
              <a:extLst>
                <a:ext uri="{FF2B5EF4-FFF2-40B4-BE49-F238E27FC236}">
                  <a16:creationId xmlns:a16="http://schemas.microsoft.com/office/drawing/2014/main" id="{8AC5E883-88A2-43C8-A37C-4B2B0F8D459A}"/>
                </a:ext>
              </a:extLst>
            </p:cNvPr>
            <p:cNvSpPr/>
            <p:nvPr/>
          </p:nvSpPr>
          <p:spPr>
            <a:xfrm>
              <a:off x="6708657" y="4761142"/>
              <a:ext cx="404995" cy="385189"/>
            </a:xfrm>
            <a:custGeom>
              <a:avLst/>
              <a:gdLst/>
              <a:ahLst/>
              <a:cxnLst>
                <a:cxn ang="0">
                  <a:pos x="wd2" y="hd2"/>
                </a:cxn>
                <a:cxn ang="5400000">
                  <a:pos x="wd2" y="hd2"/>
                </a:cxn>
                <a:cxn ang="10800000">
                  <a:pos x="wd2" y="hd2"/>
                </a:cxn>
                <a:cxn ang="16200000">
                  <a:pos x="wd2" y="hd2"/>
                </a:cxn>
              </a:cxnLst>
              <a:rect l="0" t="0" r="r" b="b"/>
              <a:pathLst>
                <a:path w="21600" h="21320" extrusionOk="0">
                  <a:moveTo>
                    <a:pt x="21600" y="2063"/>
                  </a:moveTo>
                  <a:cubicBezTo>
                    <a:pt x="21600" y="1536"/>
                    <a:pt x="21431" y="1009"/>
                    <a:pt x="20925" y="658"/>
                  </a:cubicBezTo>
                  <a:cubicBezTo>
                    <a:pt x="20250" y="-220"/>
                    <a:pt x="18900" y="-220"/>
                    <a:pt x="18056" y="658"/>
                  </a:cubicBezTo>
                  <a:cubicBezTo>
                    <a:pt x="18056" y="834"/>
                    <a:pt x="18056" y="834"/>
                    <a:pt x="18056" y="834"/>
                  </a:cubicBezTo>
                  <a:cubicBezTo>
                    <a:pt x="6581" y="13829"/>
                    <a:pt x="6581" y="13829"/>
                    <a:pt x="6581" y="13829"/>
                  </a:cubicBezTo>
                  <a:cubicBezTo>
                    <a:pt x="6244" y="13478"/>
                    <a:pt x="6244" y="13478"/>
                    <a:pt x="6244" y="13478"/>
                  </a:cubicBezTo>
                  <a:cubicBezTo>
                    <a:pt x="6075" y="13302"/>
                    <a:pt x="5906" y="13302"/>
                    <a:pt x="5737" y="13478"/>
                  </a:cubicBezTo>
                  <a:cubicBezTo>
                    <a:pt x="4725" y="14707"/>
                    <a:pt x="4725" y="14707"/>
                    <a:pt x="4725" y="14707"/>
                  </a:cubicBezTo>
                  <a:cubicBezTo>
                    <a:pt x="4387" y="14707"/>
                    <a:pt x="4387" y="14707"/>
                    <a:pt x="4387" y="14707"/>
                  </a:cubicBezTo>
                  <a:cubicBezTo>
                    <a:pt x="3881" y="14707"/>
                    <a:pt x="3206" y="14882"/>
                    <a:pt x="2700" y="15234"/>
                  </a:cubicBezTo>
                  <a:cubicBezTo>
                    <a:pt x="2194" y="15585"/>
                    <a:pt x="1856" y="16112"/>
                    <a:pt x="1519" y="16639"/>
                  </a:cubicBezTo>
                  <a:cubicBezTo>
                    <a:pt x="1350" y="16990"/>
                    <a:pt x="1350" y="17341"/>
                    <a:pt x="1181" y="17517"/>
                  </a:cubicBezTo>
                  <a:cubicBezTo>
                    <a:pt x="1012" y="18219"/>
                    <a:pt x="844" y="18746"/>
                    <a:pt x="337" y="19273"/>
                  </a:cubicBezTo>
                  <a:cubicBezTo>
                    <a:pt x="169" y="19624"/>
                    <a:pt x="0" y="19800"/>
                    <a:pt x="0" y="20151"/>
                  </a:cubicBezTo>
                  <a:cubicBezTo>
                    <a:pt x="0" y="20326"/>
                    <a:pt x="169" y="20678"/>
                    <a:pt x="337" y="20853"/>
                  </a:cubicBezTo>
                  <a:cubicBezTo>
                    <a:pt x="506" y="21029"/>
                    <a:pt x="675" y="21029"/>
                    <a:pt x="844" y="21204"/>
                  </a:cubicBezTo>
                  <a:cubicBezTo>
                    <a:pt x="2869" y="21380"/>
                    <a:pt x="4387" y="21380"/>
                    <a:pt x="5062" y="21029"/>
                  </a:cubicBezTo>
                  <a:cubicBezTo>
                    <a:pt x="5400" y="21029"/>
                    <a:pt x="5569" y="20853"/>
                    <a:pt x="5906" y="20853"/>
                  </a:cubicBezTo>
                  <a:cubicBezTo>
                    <a:pt x="6412" y="20502"/>
                    <a:pt x="6750" y="20151"/>
                    <a:pt x="7087" y="19624"/>
                  </a:cubicBezTo>
                  <a:cubicBezTo>
                    <a:pt x="7425" y="19097"/>
                    <a:pt x="7594" y="18570"/>
                    <a:pt x="7594" y="17868"/>
                  </a:cubicBezTo>
                  <a:cubicBezTo>
                    <a:pt x="7594" y="17692"/>
                    <a:pt x="7594" y="17692"/>
                    <a:pt x="7594" y="17692"/>
                  </a:cubicBezTo>
                  <a:cubicBezTo>
                    <a:pt x="8606" y="16639"/>
                    <a:pt x="8606" y="16639"/>
                    <a:pt x="8606" y="16639"/>
                  </a:cubicBezTo>
                  <a:cubicBezTo>
                    <a:pt x="8775" y="16463"/>
                    <a:pt x="8775" y="16112"/>
                    <a:pt x="8606" y="15936"/>
                  </a:cubicBezTo>
                  <a:cubicBezTo>
                    <a:pt x="8437" y="15760"/>
                    <a:pt x="8437" y="15760"/>
                    <a:pt x="8437" y="15760"/>
                  </a:cubicBezTo>
                  <a:cubicBezTo>
                    <a:pt x="20925" y="3819"/>
                    <a:pt x="20925" y="3819"/>
                    <a:pt x="20925" y="3819"/>
                  </a:cubicBezTo>
                  <a:cubicBezTo>
                    <a:pt x="21263" y="3292"/>
                    <a:pt x="21600" y="2765"/>
                    <a:pt x="21600" y="2063"/>
                  </a:cubicBezTo>
                  <a:close/>
                  <a:moveTo>
                    <a:pt x="6750" y="17341"/>
                  </a:moveTo>
                  <a:cubicBezTo>
                    <a:pt x="6750" y="17517"/>
                    <a:pt x="6750" y="17517"/>
                    <a:pt x="6750" y="17517"/>
                  </a:cubicBezTo>
                  <a:cubicBezTo>
                    <a:pt x="6750" y="17692"/>
                    <a:pt x="6750" y="17692"/>
                    <a:pt x="6750" y="17868"/>
                  </a:cubicBezTo>
                  <a:cubicBezTo>
                    <a:pt x="6750" y="18746"/>
                    <a:pt x="6244" y="19624"/>
                    <a:pt x="5569" y="20151"/>
                  </a:cubicBezTo>
                  <a:cubicBezTo>
                    <a:pt x="5231" y="20151"/>
                    <a:pt x="5062" y="20326"/>
                    <a:pt x="4894" y="20326"/>
                  </a:cubicBezTo>
                  <a:cubicBezTo>
                    <a:pt x="4556" y="20502"/>
                    <a:pt x="4050" y="20502"/>
                    <a:pt x="3375" y="20502"/>
                  </a:cubicBezTo>
                  <a:cubicBezTo>
                    <a:pt x="2700" y="20502"/>
                    <a:pt x="1856" y="20502"/>
                    <a:pt x="1012" y="20326"/>
                  </a:cubicBezTo>
                  <a:cubicBezTo>
                    <a:pt x="506" y="20151"/>
                    <a:pt x="506" y="20151"/>
                    <a:pt x="506" y="20151"/>
                  </a:cubicBezTo>
                  <a:cubicBezTo>
                    <a:pt x="844" y="19975"/>
                    <a:pt x="844" y="19975"/>
                    <a:pt x="844" y="19975"/>
                  </a:cubicBezTo>
                  <a:cubicBezTo>
                    <a:pt x="1519" y="19273"/>
                    <a:pt x="1687" y="18570"/>
                    <a:pt x="2025" y="17868"/>
                  </a:cubicBezTo>
                  <a:cubicBezTo>
                    <a:pt x="2025" y="17517"/>
                    <a:pt x="2194" y="17165"/>
                    <a:pt x="2194" y="16990"/>
                  </a:cubicBezTo>
                  <a:cubicBezTo>
                    <a:pt x="2362" y="16463"/>
                    <a:pt x="2700" y="16112"/>
                    <a:pt x="3037" y="15936"/>
                  </a:cubicBezTo>
                  <a:cubicBezTo>
                    <a:pt x="3544" y="15585"/>
                    <a:pt x="4050" y="15409"/>
                    <a:pt x="4387" y="15409"/>
                  </a:cubicBezTo>
                  <a:cubicBezTo>
                    <a:pt x="4556" y="15409"/>
                    <a:pt x="4894" y="15409"/>
                    <a:pt x="4894" y="15409"/>
                  </a:cubicBezTo>
                  <a:cubicBezTo>
                    <a:pt x="5906" y="14356"/>
                    <a:pt x="5906" y="14356"/>
                    <a:pt x="5906" y="14356"/>
                  </a:cubicBezTo>
                  <a:cubicBezTo>
                    <a:pt x="7762" y="16287"/>
                    <a:pt x="7762" y="16287"/>
                    <a:pt x="7762" y="16287"/>
                  </a:cubicBezTo>
                  <a:lnTo>
                    <a:pt x="6750" y="17341"/>
                  </a:lnTo>
                  <a:close/>
                  <a:moveTo>
                    <a:pt x="20419" y="3117"/>
                  </a:moveTo>
                  <a:cubicBezTo>
                    <a:pt x="7762" y="15234"/>
                    <a:pt x="7762" y="15234"/>
                    <a:pt x="7762" y="15234"/>
                  </a:cubicBezTo>
                  <a:cubicBezTo>
                    <a:pt x="7087" y="14356"/>
                    <a:pt x="7087" y="14356"/>
                    <a:pt x="7087" y="14356"/>
                  </a:cubicBezTo>
                  <a:cubicBezTo>
                    <a:pt x="18563" y="1360"/>
                    <a:pt x="18563" y="1360"/>
                    <a:pt x="18563" y="1360"/>
                  </a:cubicBezTo>
                  <a:cubicBezTo>
                    <a:pt x="18563" y="1185"/>
                    <a:pt x="18563" y="1185"/>
                    <a:pt x="18563" y="1185"/>
                  </a:cubicBezTo>
                  <a:cubicBezTo>
                    <a:pt x="18731" y="1185"/>
                    <a:pt x="18731" y="1185"/>
                    <a:pt x="18731" y="1185"/>
                  </a:cubicBezTo>
                  <a:cubicBezTo>
                    <a:pt x="19238" y="658"/>
                    <a:pt x="19913" y="658"/>
                    <a:pt x="20419" y="1185"/>
                  </a:cubicBezTo>
                  <a:cubicBezTo>
                    <a:pt x="20756" y="1360"/>
                    <a:pt x="20925" y="1712"/>
                    <a:pt x="20925" y="2063"/>
                  </a:cubicBezTo>
                  <a:cubicBezTo>
                    <a:pt x="20925" y="2590"/>
                    <a:pt x="20756" y="2941"/>
                    <a:pt x="20419" y="3117"/>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56" name="Freeform 101">
              <a:extLst>
                <a:ext uri="{FF2B5EF4-FFF2-40B4-BE49-F238E27FC236}">
                  <a16:creationId xmlns:a16="http://schemas.microsoft.com/office/drawing/2014/main" id="{B9832DA1-247B-43BB-9ADD-E68FBA9991CB}"/>
                </a:ext>
              </a:extLst>
            </p:cNvPr>
            <p:cNvSpPr/>
            <p:nvPr/>
          </p:nvSpPr>
          <p:spPr>
            <a:xfrm>
              <a:off x="5895987" y="4751813"/>
              <a:ext cx="406336" cy="404995"/>
            </a:xfrm>
            <a:custGeom>
              <a:avLst/>
              <a:gdLst/>
              <a:ahLst/>
              <a:cxnLst>
                <a:cxn ang="0">
                  <a:pos x="wd2" y="hd2"/>
                </a:cxn>
                <a:cxn ang="5400000">
                  <a:pos x="wd2" y="hd2"/>
                </a:cxn>
                <a:cxn ang="10800000">
                  <a:pos x="wd2" y="hd2"/>
                </a:cxn>
                <a:cxn ang="16200000">
                  <a:pos x="wd2" y="hd2"/>
                </a:cxn>
              </a:cxnLst>
              <a:rect l="0" t="0" r="r" b="b"/>
              <a:pathLst>
                <a:path w="21600" h="21600" extrusionOk="0">
                  <a:moveTo>
                    <a:pt x="20587" y="6075"/>
                  </a:moveTo>
                  <a:cubicBezTo>
                    <a:pt x="21262" y="5400"/>
                    <a:pt x="21600" y="4556"/>
                    <a:pt x="21600" y="3544"/>
                  </a:cubicBezTo>
                  <a:cubicBezTo>
                    <a:pt x="21600" y="2700"/>
                    <a:pt x="21262" y="1687"/>
                    <a:pt x="20587" y="1012"/>
                  </a:cubicBezTo>
                  <a:cubicBezTo>
                    <a:pt x="19912" y="337"/>
                    <a:pt x="18900" y="0"/>
                    <a:pt x="18056" y="0"/>
                  </a:cubicBezTo>
                  <a:cubicBezTo>
                    <a:pt x="17044" y="0"/>
                    <a:pt x="16200" y="337"/>
                    <a:pt x="15525" y="1012"/>
                  </a:cubicBezTo>
                  <a:cubicBezTo>
                    <a:pt x="15356" y="1181"/>
                    <a:pt x="15356" y="1181"/>
                    <a:pt x="15356" y="1350"/>
                  </a:cubicBezTo>
                  <a:cubicBezTo>
                    <a:pt x="4050" y="13669"/>
                    <a:pt x="4050" y="13669"/>
                    <a:pt x="4050" y="13669"/>
                  </a:cubicBezTo>
                  <a:cubicBezTo>
                    <a:pt x="3881" y="13838"/>
                    <a:pt x="3881" y="14006"/>
                    <a:pt x="4050" y="14175"/>
                  </a:cubicBezTo>
                  <a:cubicBezTo>
                    <a:pt x="4219" y="14344"/>
                    <a:pt x="4219" y="14344"/>
                    <a:pt x="4219" y="14344"/>
                  </a:cubicBezTo>
                  <a:cubicBezTo>
                    <a:pt x="338" y="16369"/>
                    <a:pt x="338" y="16369"/>
                    <a:pt x="338" y="16369"/>
                  </a:cubicBezTo>
                  <a:cubicBezTo>
                    <a:pt x="169" y="16369"/>
                    <a:pt x="169" y="16369"/>
                    <a:pt x="169" y="16369"/>
                  </a:cubicBezTo>
                  <a:cubicBezTo>
                    <a:pt x="0" y="16538"/>
                    <a:pt x="0" y="16538"/>
                    <a:pt x="0" y="16706"/>
                  </a:cubicBezTo>
                  <a:cubicBezTo>
                    <a:pt x="0" y="21263"/>
                    <a:pt x="0" y="21263"/>
                    <a:pt x="0" y="21263"/>
                  </a:cubicBezTo>
                  <a:cubicBezTo>
                    <a:pt x="0" y="21263"/>
                    <a:pt x="0" y="21431"/>
                    <a:pt x="169" y="21431"/>
                  </a:cubicBezTo>
                  <a:cubicBezTo>
                    <a:pt x="169" y="21600"/>
                    <a:pt x="338" y="21600"/>
                    <a:pt x="338" y="21600"/>
                  </a:cubicBezTo>
                  <a:cubicBezTo>
                    <a:pt x="4894" y="21600"/>
                    <a:pt x="4894" y="21600"/>
                    <a:pt x="4894" y="21600"/>
                  </a:cubicBezTo>
                  <a:cubicBezTo>
                    <a:pt x="4894" y="21600"/>
                    <a:pt x="4894" y="21600"/>
                    <a:pt x="4894" y="21600"/>
                  </a:cubicBezTo>
                  <a:cubicBezTo>
                    <a:pt x="5063" y="21600"/>
                    <a:pt x="5063" y="21600"/>
                    <a:pt x="5231" y="21431"/>
                  </a:cubicBezTo>
                  <a:cubicBezTo>
                    <a:pt x="5231" y="21431"/>
                    <a:pt x="5231" y="21431"/>
                    <a:pt x="5231" y="21431"/>
                  </a:cubicBezTo>
                  <a:cubicBezTo>
                    <a:pt x="7256" y="17381"/>
                    <a:pt x="7256" y="17381"/>
                    <a:pt x="7256" y="17381"/>
                  </a:cubicBezTo>
                  <a:cubicBezTo>
                    <a:pt x="7425" y="17550"/>
                    <a:pt x="7425" y="17550"/>
                    <a:pt x="7425" y="17550"/>
                  </a:cubicBezTo>
                  <a:cubicBezTo>
                    <a:pt x="7594" y="17719"/>
                    <a:pt x="7762" y="17719"/>
                    <a:pt x="7931" y="17550"/>
                  </a:cubicBezTo>
                  <a:cubicBezTo>
                    <a:pt x="20250" y="6412"/>
                    <a:pt x="20250" y="6412"/>
                    <a:pt x="20250" y="6412"/>
                  </a:cubicBezTo>
                  <a:cubicBezTo>
                    <a:pt x="20419" y="6244"/>
                    <a:pt x="20419" y="6244"/>
                    <a:pt x="20587" y="6075"/>
                  </a:cubicBezTo>
                  <a:close/>
                  <a:moveTo>
                    <a:pt x="4725" y="20756"/>
                  </a:moveTo>
                  <a:cubicBezTo>
                    <a:pt x="844" y="20756"/>
                    <a:pt x="844" y="20756"/>
                    <a:pt x="844" y="20756"/>
                  </a:cubicBezTo>
                  <a:cubicBezTo>
                    <a:pt x="844" y="16875"/>
                    <a:pt x="844" y="16875"/>
                    <a:pt x="844" y="16875"/>
                  </a:cubicBezTo>
                  <a:cubicBezTo>
                    <a:pt x="4894" y="14850"/>
                    <a:pt x="4894" y="14850"/>
                    <a:pt x="4894" y="14850"/>
                  </a:cubicBezTo>
                  <a:cubicBezTo>
                    <a:pt x="5569" y="15525"/>
                    <a:pt x="5569" y="15525"/>
                    <a:pt x="5569" y="15525"/>
                  </a:cubicBezTo>
                  <a:cubicBezTo>
                    <a:pt x="3375" y="17719"/>
                    <a:pt x="3375" y="17719"/>
                    <a:pt x="3375" y="17719"/>
                  </a:cubicBezTo>
                  <a:cubicBezTo>
                    <a:pt x="3206" y="17888"/>
                    <a:pt x="3206" y="18225"/>
                    <a:pt x="3375" y="18225"/>
                  </a:cubicBezTo>
                  <a:cubicBezTo>
                    <a:pt x="3375" y="18394"/>
                    <a:pt x="3713" y="18394"/>
                    <a:pt x="3881" y="18225"/>
                  </a:cubicBezTo>
                  <a:cubicBezTo>
                    <a:pt x="6075" y="16031"/>
                    <a:pt x="6075" y="16031"/>
                    <a:pt x="6075" y="16031"/>
                  </a:cubicBezTo>
                  <a:cubicBezTo>
                    <a:pt x="6750" y="16706"/>
                    <a:pt x="6750" y="16706"/>
                    <a:pt x="6750" y="16706"/>
                  </a:cubicBezTo>
                  <a:lnTo>
                    <a:pt x="4725" y="20756"/>
                  </a:lnTo>
                  <a:close/>
                  <a:moveTo>
                    <a:pt x="19744" y="5737"/>
                  </a:moveTo>
                  <a:cubicBezTo>
                    <a:pt x="7762" y="16706"/>
                    <a:pt x="7762" y="16706"/>
                    <a:pt x="7762" y="16706"/>
                  </a:cubicBezTo>
                  <a:cubicBezTo>
                    <a:pt x="4894" y="13838"/>
                    <a:pt x="4894" y="13838"/>
                    <a:pt x="4894" y="13838"/>
                  </a:cubicBezTo>
                  <a:cubicBezTo>
                    <a:pt x="15862" y="1856"/>
                    <a:pt x="15862" y="1856"/>
                    <a:pt x="15862" y="1856"/>
                  </a:cubicBezTo>
                  <a:cubicBezTo>
                    <a:pt x="15862" y="1687"/>
                    <a:pt x="16031" y="1687"/>
                    <a:pt x="16031" y="1519"/>
                  </a:cubicBezTo>
                  <a:cubicBezTo>
                    <a:pt x="16537" y="1012"/>
                    <a:pt x="17212" y="844"/>
                    <a:pt x="18056" y="844"/>
                  </a:cubicBezTo>
                  <a:cubicBezTo>
                    <a:pt x="18731" y="844"/>
                    <a:pt x="19406" y="1012"/>
                    <a:pt x="20081" y="1519"/>
                  </a:cubicBezTo>
                  <a:cubicBezTo>
                    <a:pt x="21094" y="2700"/>
                    <a:pt x="21094" y="4387"/>
                    <a:pt x="20081" y="5569"/>
                  </a:cubicBezTo>
                  <a:cubicBezTo>
                    <a:pt x="19912" y="5569"/>
                    <a:pt x="19912" y="5737"/>
                    <a:pt x="19744" y="5737"/>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57" name="Freeform 102">
              <a:extLst>
                <a:ext uri="{FF2B5EF4-FFF2-40B4-BE49-F238E27FC236}">
                  <a16:creationId xmlns:a16="http://schemas.microsoft.com/office/drawing/2014/main" id="{2FDFF12B-DF25-492D-92D8-BED86C0F1081}"/>
                </a:ext>
              </a:extLst>
            </p:cNvPr>
            <p:cNvSpPr/>
            <p:nvPr/>
          </p:nvSpPr>
          <p:spPr>
            <a:xfrm>
              <a:off x="5084658" y="4751813"/>
              <a:ext cx="404995" cy="404995"/>
            </a:xfrm>
            <a:custGeom>
              <a:avLst/>
              <a:gdLst/>
              <a:ahLst/>
              <a:cxnLst>
                <a:cxn ang="0">
                  <a:pos x="wd2" y="hd2"/>
                </a:cxn>
                <a:cxn ang="5400000">
                  <a:pos x="wd2" y="hd2"/>
                </a:cxn>
                <a:cxn ang="10800000">
                  <a:pos x="wd2" y="hd2"/>
                </a:cxn>
                <a:cxn ang="16200000">
                  <a:pos x="wd2" y="hd2"/>
                </a:cxn>
              </a:cxnLst>
              <a:rect l="0" t="0" r="r" b="b"/>
              <a:pathLst>
                <a:path w="21600" h="21600" extrusionOk="0">
                  <a:moveTo>
                    <a:pt x="20756" y="4894"/>
                  </a:moveTo>
                  <a:cubicBezTo>
                    <a:pt x="21263" y="4387"/>
                    <a:pt x="21600" y="3712"/>
                    <a:pt x="21600" y="2869"/>
                  </a:cubicBezTo>
                  <a:cubicBezTo>
                    <a:pt x="21600" y="2194"/>
                    <a:pt x="21263" y="1350"/>
                    <a:pt x="20756" y="844"/>
                  </a:cubicBezTo>
                  <a:cubicBezTo>
                    <a:pt x="20250" y="337"/>
                    <a:pt x="19406" y="0"/>
                    <a:pt x="18731" y="0"/>
                  </a:cubicBezTo>
                  <a:cubicBezTo>
                    <a:pt x="17888" y="0"/>
                    <a:pt x="17213" y="337"/>
                    <a:pt x="16706" y="844"/>
                  </a:cubicBezTo>
                  <a:cubicBezTo>
                    <a:pt x="16538" y="1012"/>
                    <a:pt x="337" y="17213"/>
                    <a:pt x="169" y="17381"/>
                  </a:cubicBezTo>
                  <a:cubicBezTo>
                    <a:pt x="0" y="17550"/>
                    <a:pt x="0" y="17550"/>
                    <a:pt x="0" y="17719"/>
                  </a:cubicBezTo>
                  <a:cubicBezTo>
                    <a:pt x="0" y="17719"/>
                    <a:pt x="0" y="17719"/>
                    <a:pt x="0" y="17719"/>
                  </a:cubicBezTo>
                  <a:cubicBezTo>
                    <a:pt x="0" y="21263"/>
                    <a:pt x="0" y="21263"/>
                    <a:pt x="0" y="21263"/>
                  </a:cubicBezTo>
                  <a:cubicBezTo>
                    <a:pt x="0" y="21263"/>
                    <a:pt x="0" y="21431"/>
                    <a:pt x="169" y="21431"/>
                  </a:cubicBezTo>
                  <a:cubicBezTo>
                    <a:pt x="169" y="21600"/>
                    <a:pt x="337" y="21600"/>
                    <a:pt x="337" y="21600"/>
                  </a:cubicBezTo>
                  <a:cubicBezTo>
                    <a:pt x="3881" y="21600"/>
                    <a:pt x="3881" y="21600"/>
                    <a:pt x="3881" y="21600"/>
                  </a:cubicBezTo>
                  <a:cubicBezTo>
                    <a:pt x="3881" y="21600"/>
                    <a:pt x="3881" y="21600"/>
                    <a:pt x="3881" y="21600"/>
                  </a:cubicBezTo>
                  <a:cubicBezTo>
                    <a:pt x="4050" y="21600"/>
                    <a:pt x="4050" y="21600"/>
                    <a:pt x="4219" y="21431"/>
                  </a:cubicBezTo>
                  <a:cubicBezTo>
                    <a:pt x="4387" y="21263"/>
                    <a:pt x="20588" y="5062"/>
                    <a:pt x="20756" y="4894"/>
                  </a:cubicBezTo>
                  <a:close/>
                  <a:moveTo>
                    <a:pt x="17213" y="1350"/>
                  </a:moveTo>
                  <a:cubicBezTo>
                    <a:pt x="18056" y="506"/>
                    <a:pt x="19406" y="506"/>
                    <a:pt x="20250" y="1350"/>
                  </a:cubicBezTo>
                  <a:cubicBezTo>
                    <a:pt x="20588" y="1856"/>
                    <a:pt x="20756" y="2362"/>
                    <a:pt x="20756" y="2869"/>
                  </a:cubicBezTo>
                  <a:cubicBezTo>
                    <a:pt x="20756" y="3375"/>
                    <a:pt x="20588" y="4050"/>
                    <a:pt x="20250" y="4387"/>
                  </a:cubicBezTo>
                  <a:cubicBezTo>
                    <a:pt x="19575" y="5062"/>
                    <a:pt x="19575" y="5062"/>
                    <a:pt x="19575" y="5062"/>
                  </a:cubicBezTo>
                  <a:cubicBezTo>
                    <a:pt x="16538" y="2025"/>
                    <a:pt x="16538" y="2025"/>
                    <a:pt x="16538" y="2025"/>
                  </a:cubicBezTo>
                  <a:lnTo>
                    <a:pt x="17213" y="1350"/>
                  </a:lnTo>
                  <a:close/>
                  <a:moveTo>
                    <a:pt x="3712" y="20756"/>
                  </a:moveTo>
                  <a:cubicBezTo>
                    <a:pt x="844" y="20756"/>
                    <a:pt x="844" y="20756"/>
                    <a:pt x="844" y="20756"/>
                  </a:cubicBezTo>
                  <a:cubicBezTo>
                    <a:pt x="844" y="17888"/>
                    <a:pt x="844" y="17888"/>
                    <a:pt x="844" y="17888"/>
                  </a:cubicBezTo>
                  <a:cubicBezTo>
                    <a:pt x="14344" y="4387"/>
                    <a:pt x="14344" y="4387"/>
                    <a:pt x="14344" y="4387"/>
                  </a:cubicBezTo>
                  <a:cubicBezTo>
                    <a:pt x="15525" y="5569"/>
                    <a:pt x="15525" y="5569"/>
                    <a:pt x="15525" y="5569"/>
                  </a:cubicBezTo>
                  <a:cubicBezTo>
                    <a:pt x="3375" y="17719"/>
                    <a:pt x="3375" y="17719"/>
                    <a:pt x="3375" y="17719"/>
                  </a:cubicBezTo>
                  <a:cubicBezTo>
                    <a:pt x="3206" y="17888"/>
                    <a:pt x="3206" y="17888"/>
                    <a:pt x="3206" y="18056"/>
                  </a:cubicBezTo>
                  <a:cubicBezTo>
                    <a:pt x="3206" y="18056"/>
                    <a:pt x="3206" y="18225"/>
                    <a:pt x="3375" y="18225"/>
                  </a:cubicBezTo>
                  <a:cubicBezTo>
                    <a:pt x="3375" y="18394"/>
                    <a:pt x="3712" y="18394"/>
                    <a:pt x="3881" y="18225"/>
                  </a:cubicBezTo>
                  <a:cubicBezTo>
                    <a:pt x="16031" y="6075"/>
                    <a:pt x="16031" y="6075"/>
                    <a:pt x="16031" y="6075"/>
                  </a:cubicBezTo>
                  <a:cubicBezTo>
                    <a:pt x="17213" y="7256"/>
                    <a:pt x="17213" y="7256"/>
                    <a:pt x="17213" y="7256"/>
                  </a:cubicBezTo>
                  <a:lnTo>
                    <a:pt x="3712" y="20756"/>
                  </a:lnTo>
                  <a:close/>
                  <a:moveTo>
                    <a:pt x="14850" y="3712"/>
                  </a:moveTo>
                  <a:cubicBezTo>
                    <a:pt x="16031" y="2531"/>
                    <a:pt x="16031" y="2531"/>
                    <a:pt x="16031" y="2531"/>
                  </a:cubicBezTo>
                  <a:cubicBezTo>
                    <a:pt x="19069" y="5569"/>
                    <a:pt x="19069" y="5569"/>
                    <a:pt x="19069" y="5569"/>
                  </a:cubicBezTo>
                  <a:cubicBezTo>
                    <a:pt x="17888" y="6750"/>
                    <a:pt x="17888" y="6750"/>
                    <a:pt x="17888" y="6750"/>
                  </a:cubicBezTo>
                  <a:lnTo>
                    <a:pt x="14850" y="3712"/>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58" name="Freeform 103">
              <a:extLst>
                <a:ext uri="{FF2B5EF4-FFF2-40B4-BE49-F238E27FC236}">
                  <a16:creationId xmlns:a16="http://schemas.microsoft.com/office/drawing/2014/main" id="{9D1CB3F7-EA64-49B2-AD0D-0596539FE7AF}"/>
                </a:ext>
              </a:extLst>
            </p:cNvPr>
            <p:cNvSpPr/>
            <p:nvPr/>
          </p:nvSpPr>
          <p:spPr>
            <a:xfrm>
              <a:off x="4271989" y="4751813"/>
              <a:ext cx="406336" cy="404995"/>
            </a:xfrm>
            <a:custGeom>
              <a:avLst/>
              <a:gdLst/>
              <a:ahLst/>
              <a:cxnLst>
                <a:cxn ang="0">
                  <a:pos x="wd2" y="hd2"/>
                </a:cxn>
                <a:cxn ang="5400000">
                  <a:pos x="wd2" y="hd2"/>
                </a:cxn>
                <a:cxn ang="10800000">
                  <a:pos x="wd2" y="hd2"/>
                </a:cxn>
                <a:cxn ang="16200000">
                  <a:pos x="wd2" y="hd2"/>
                </a:cxn>
              </a:cxnLst>
              <a:rect l="0" t="0" r="r" b="b"/>
              <a:pathLst>
                <a:path w="21600" h="21600" extrusionOk="0">
                  <a:moveTo>
                    <a:pt x="3881" y="21600"/>
                  </a:moveTo>
                  <a:cubicBezTo>
                    <a:pt x="3881" y="21600"/>
                    <a:pt x="3881" y="21600"/>
                    <a:pt x="3881" y="21600"/>
                  </a:cubicBezTo>
                  <a:cubicBezTo>
                    <a:pt x="4050" y="21600"/>
                    <a:pt x="4050" y="21600"/>
                    <a:pt x="4219" y="21431"/>
                  </a:cubicBezTo>
                  <a:cubicBezTo>
                    <a:pt x="4388" y="21263"/>
                    <a:pt x="20587" y="5062"/>
                    <a:pt x="20756" y="4894"/>
                  </a:cubicBezTo>
                  <a:cubicBezTo>
                    <a:pt x="21262" y="4387"/>
                    <a:pt x="21600" y="3712"/>
                    <a:pt x="21600" y="2869"/>
                  </a:cubicBezTo>
                  <a:cubicBezTo>
                    <a:pt x="21600" y="2194"/>
                    <a:pt x="21262" y="1350"/>
                    <a:pt x="20756" y="844"/>
                  </a:cubicBezTo>
                  <a:cubicBezTo>
                    <a:pt x="20250" y="337"/>
                    <a:pt x="19406" y="0"/>
                    <a:pt x="18731" y="0"/>
                  </a:cubicBezTo>
                  <a:cubicBezTo>
                    <a:pt x="17887" y="0"/>
                    <a:pt x="17212" y="337"/>
                    <a:pt x="16706" y="844"/>
                  </a:cubicBezTo>
                  <a:cubicBezTo>
                    <a:pt x="169" y="17381"/>
                    <a:pt x="169" y="17381"/>
                    <a:pt x="169" y="17381"/>
                  </a:cubicBezTo>
                  <a:cubicBezTo>
                    <a:pt x="0" y="17550"/>
                    <a:pt x="0" y="17550"/>
                    <a:pt x="0" y="17719"/>
                  </a:cubicBezTo>
                  <a:cubicBezTo>
                    <a:pt x="0" y="17719"/>
                    <a:pt x="0" y="17719"/>
                    <a:pt x="0" y="17719"/>
                  </a:cubicBezTo>
                  <a:cubicBezTo>
                    <a:pt x="0" y="21263"/>
                    <a:pt x="0" y="21263"/>
                    <a:pt x="0" y="21263"/>
                  </a:cubicBezTo>
                  <a:cubicBezTo>
                    <a:pt x="0" y="21263"/>
                    <a:pt x="0" y="21431"/>
                    <a:pt x="169" y="21431"/>
                  </a:cubicBezTo>
                  <a:cubicBezTo>
                    <a:pt x="169" y="21600"/>
                    <a:pt x="338" y="21600"/>
                    <a:pt x="338" y="21600"/>
                  </a:cubicBezTo>
                  <a:lnTo>
                    <a:pt x="3881" y="21600"/>
                  </a:lnTo>
                  <a:close/>
                  <a:moveTo>
                    <a:pt x="16706" y="1856"/>
                  </a:moveTo>
                  <a:cubicBezTo>
                    <a:pt x="17044" y="1519"/>
                    <a:pt x="17212" y="1350"/>
                    <a:pt x="17212" y="1350"/>
                  </a:cubicBezTo>
                  <a:cubicBezTo>
                    <a:pt x="18056" y="506"/>
                    <a:pt x="19406" y="506"/>
                    <a:pt x="20250" y="1350"/>
                  </a:cubicBezTo>
                  <a:cubicBezTo>
                    <a:pt x="20587" y="1856"/>
                    <a:pt x="20756" y="2362"/>
                    <a:pt x="20756" y="2869"/>
                  </a:cubicBezTo>
                  <a:cubicBezTo>
                    <a:pt x="20756" y="3375"/>
                    <a:pt x="20587" y="4050"/>
                    <a:pt x="20250" y="4387"/>
                  </a:cubicBezTo>
                  <a:cubicBezTo>
                    <a:pt x="19575" y="5062"/>
                    <a:pt x="19575" y="5062"/>
                    <a:pt x="19575" y="5062"/>
                  </a:cubicBezTo>
                  <a:cubicBezTo>
                    <a:pt x="16537" y="2025"/>
                    <a:pt x="16537" y="2025"/>
                    <a:pt x="16537" y="2025"/>
                  </a:cubicBezTo>
                  <a:lnTo>
                    <a:pt x="16706" y="1856"/>
                  </a:lnTo>
                  <a:close/>
                  <a:moveTo>
                    <a:pt x="16031" y="2531"/>
                  </a:moveTo>
                  <a:cubicBezTo>
                    <a:pt x="19069" y="5569"/>
                    <a:pt x="19069" y="5569"/>
                    <a:pt x="19069" y="5569"/>
                  </a:cubicBezTo>
                  <a:cubicBezTo>
                    <a:pt x="17887" y="6750"/>
                    <a:pt x="17887" y="6750"/>
                    <a:pt x="17887" y="6750"/>
                  </a:cubicBezTo>
                  <a:cubicBezTo>
                    <a:pt x="14850" y="3712"/>
                    <a:pt x="14850" y="3712"/>
                    <a:pt x="14850" y="3712"/>
                  </a:cubicBezTo>
                  <a:lnTo>
                    <a:pt x="16031" y="2531"/>
                  </a:lnTo>
                  <a:close/>
                  <a:moveTo>
                    <a:pt x="844" y="17719"/>
                  </a:moveTo>
                  <a:cubicBezTo>
                    <a:pt x="2194" y="16538"/>
                    <a:pt x="9787" y="8944"/>
                    <a:pt x="14175" y="4556"/>
                  </a:cubicBezTo>
                  <a:cubicBezTo>
                    <a:pt x="14344" y="4387"/>
                    <a:pt x="14344" y="4387"/>
                    <a:pt x="14344" y="4387"/>
                  </a:cubicBezTo>
                  <a:cubicBezTo>
                    <a:pt x="17212" y="7256"/>
                    <a:pt x="17212" y="7256"/>
                    <a:pt x="17212" y="7256"/>
                  </a:cubicBezTo>
                  <a:cubicBezTo>
                    <a:pt x="3713" y="20756"/>
                    <a:pt x="3713" y="20756"/>
                    <a:pt x="3713" y="20756"/>
                  </a:cubicBezTo>
                  <a:cubicBezTo>
                    <a:pt x="844" y="20756"/>
                    <a:pt x="844" y="20756"/>
                    <a:pt x="844" y="20756"/>
                  </a:cubicBezTo>
                  <a:cubicBezTo>
                    <a:pt x="844" y="17888"/>
                    <a:pt x="844" y="17888"/>
                    <a:pt x="844" y="17888"/>
                  </a:cubicBezTo>
                  <a:lnTo>
                    <a:pt x="844" y="17719"/>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59" name="Freeform 104">
              <a:extLst>
                <a:ext uri="{FF2B5EF4-FFF2-40B4-BE49-F238E27FC236}">
                  <a16:creationId xmlns:a16="http://schemas.microsoft.com/office/drawing/2014/main" id="{8F3AFD82-A680-41F1-ADC1-324E97585BAA}"/>
                </a:ext>
              </a:extLst>
            </p:cNvPr>
            <p:cNvSpPr/>
            <p:nvPr/>
          </p:nvSpPr>
          <p:spPr>
            <a:xfrm>
              <a:off x="3502232" y="4750960"/>
              <a:ext cx="322710" cy="405847"/>
            </a:xfrm>
            <a:custGeom>
              <a:avLst/>
              <a:gdLst/>
              <a:ahLst/>
              <a:cxnLst>
                <a:cxn ang="0">
                  <a:pos x="wd2" y="hd2"/>
                </a:cxn>
                <a:cxn ang="5400000">
                  <a:pos x="wd2" y="hd2"/>
                </a:cxn>
                <a:cxn ang="10800000">
                  <a:pos x="wd2" y="hd2"/>
                </a:cxn>
                <a:cxn ang="16200000">
                  <a:pos x="wd2" y="hd2"/>
                </a:cxn>
              </a:cxnLst>
              <a:rect l="0" t="0" r="r" b="b"/>
              <a:pathLst>
                <a:path w="21390" h="21433" extrusionOk="0">
                  <a:moveTo>
                    <a:pt x="18245" y="16410"/>
                  </a:moveTo>
                  <a:cubicBezTo>
                    <a:pt x="18245" y="4856"/>
                    <a:pt x="18245" y="4856"/>
                    <a:pt x="18245" y="4856"/>
                  </a:cubicBezTo>
                  <a:cubicBezTo>
                    <a:pt x="20761" y="2847"/>
                    <a:pt x="20761" y="2847"/>
                    <a:pt x="20761" y="2847"/>
                  </a:cubicBezTo>
                  <a:cubicBezTo>
                    <a:pt x="21600" y="2177"/>
                    <a:pt x="21600" y="1173"/>
                    <a:pt x="20761" y="503"/>
                  </a:cubicBezTo>
                  <a:cubicBezTo>
                    <a:pt x="19922" y="-167"/>
                    <a:pt x="18664" y="-167"/>
                    <a:pt x="17825" y="503"/>
                  </a:cubicBezTo>
                  <a:cubicBezTo>
                    <a:pt x="15309" y="2512"/>
                    <a:pt x="15309" y="2512"/>
                    <a:pt x="15309" y="2512"/>
                  </a:cubicBezTo>
                  <a:cubicBezTo>
                    <a:pt x="1258" y="2512"/>
                    <a:pt x="1258" y="2512"/>
                    <a:pt x="1258" y="2512"/>
                  </a:cubicBezTo>
                  <a:cubicBezTo>
                    <a:pt x="629" y="2512"/>
                    <a:pt x="0" y="2847"/>
                    <a:pt x="0" y="3517"/>
                  </a:cubicBezTo>
                  <a:cubicBezTo>
                    <a:pt x="0" y="20428"/>
                    <a:pt x="0" y="20428"/>
                    <a:pt x="0" y="20428"/>
                  </a:cubicBezTo>
                  <a:cubicBezTo>
                    <a:pt x="0" y="20931"/>
                    <a:pt x="629" y="21433"/>
                    <a:pt x="1258" y="21433"/>
                  </a:cubicBezTo>
                  <a:cubicBezTo>
                    <a:pt x="11953" y="21433"/>
                    <a:pt x="11953" y="21433"/>
                    <a:pt x="11953" y="21433"/>
                  </a:cubicBezTo>
                  <a:cubicBezTo>
                    <a:pt x="11953" y="21433"/>
                    <a:pt x="12163" y="21433"/>
                    <a:pt x="12163" y="21266"/>
                  </a:cubicBezTo>
                  <a:cubicBezTo>
                    <a:pt x="18035" y="16745"/>
                    <a:pt x="18035" y="16745"/>
                    <a:pt x="18035" y="16745"/>
                  </a:cubicBezTo>
                  <a:cubicBezTo>
                    <a:pt x="18035" y="16745"/>
                    <a:pt x="18245" y="16577"/>
                    <a:pt x="18245" y="16410"/>
                  </a:cubicBezTo>
                  <a:close/>
                  <a:moveTo>
                    <a:pt x="18454" y="1005"/>
                  </a:moveTo>
                  <a:cubicBezTo>
                    <a:pt x="18874" y="838"/>
                    <a:pt x="19083" y="838"/>
                    <a:pt x="19293" y="838"/>
                  </a:cubicBezTo>
                  <a:cubicBezTo>
                    <a:pt x="19503" y="838"/>
                    <a:pt x="19713" y="838"/>
                    <a:pt x="20132" y="1005"/>
                  </a:cubicBezTo>
                  <a:cubicBezTo>
                    <a:pt x="20132" y="1173"/>
                    <a:pt x="20342" y="1340"/>
                    <a:pt x="20342" y="1675"/>
                  </a:cubicBezTo>
                  <a:cubicBezTo>
                    <a:pt x="20342" y="1842"/>
                    <a:pt x="20132" y="2010"/>
                    <a:pt x="20132" y="2177"/>
                  </a:cubicBezTo>
                  <a:cubicBezTo>
                    <a:pt x="9856" y="10214"/>
                    <a:pt x="9856" y="10214"/>
                    <a:pt x="9856" y="10214"/>
                  </a:cubicBezTo>
                  <a:cubicBezTo>
                    <a:pt x="8388" y="10214"/>
                    <a:pt x="8388" y="10214"/>
                    <a:pt x="8388" y="10214"/>
                  </a:cubicBezTo>
                  <a:cubicBezTo>
                    <a:pt x="8388" y="9042"/>
                    <a:pt x="8388" y="9042"/>
                    <a:pt x="8388" y="9042"/>
                  </a:cubicBezTo>
                  <a:lnTo>
                    <a:pt x="18454" y="1005"/>
                  </a:lnTo>
                  <a:close/>
                  <a:moveTo>
                    <a:pt x="11953" y="20428"/>
                  </a:moveTo>
                  <a:cubicBezTo>
                    <a:pt x="11953" y="16410"/>
                    <a:pt x="11953" y="16410"/>
                    <a:pt x="11953" y="16410"/>
                  </a:cubicBezTo>
                  <a:cubicBezTo>
                    <a:pt x="16986" y="16410"/>
                    <a:pt x="16986" y="16410"/>
                    <a:pt x="16986" y="16410"/>
                  </a:cubicBezTo>
                  <a:lnTo>
                    <a:pt x="11953" y="20428"/>
                  </a:lnTo>
                  <a:close/>
                  <a:moveTo>
                    <a:pt x="17196" y="15740"/>
                  </a:moveTo>
                  <a:cubicBezTo>
                    <a:pt x="12163" y="15740"/>
                    <a:pt x="12163" y="15740"/>
                    <a:pt x="12163" y="15740"/>
                  </a:cubicBezTo>
                  <a:cubicBezTo>
                    <a:pt x="11534" y="15740"/>
                    <a:pt x="10905" y="16075"/>
                    <a:pt x="10905" y="16745"/>
                  </a:cubicBezTo>
                  <a:cubicBezTo>
                    <a:pt x="10905" y="20596"/>
                    <a:pt x="10905" y="20596"/>
                    <a:pt x="10905" y="20596"/>
                  </a:cubicBezTo>
                  <a:cubicBezTo>
                    <a:pt x="1049" y="20596"/>
                    <a:pt x="1049" y="20596"/>
                    <a:pt x="1049" y="20596"/>
                  </a:cubicBezTo>
                  <a:cubicBezTo>
                    <a:pt x="1049" y="3182"/>
                    <a:pt x="1049" y="3182"/>
                    <a:pt x="1049" y="3182"/>
                  </a:cubicBezTo>
                  <a:cubicBezTo>
                    <a:pt x="14260" y="3182"/>
                    <a:pt x="14260" y="3182"/>
                    <a:pt x="14260" y="3182"/>
                  </a:cubicBezTo>
                  <a:cubicBezTo>
                    <a:pt x="7550" y="8707"/>
                    <a:pt x="7550" y="8707"/>
                    <a:pt x="7550" y="8707"/>
                  </a:cubicBezTo>
                  <a:cubicBezTo>
                    <a:pt x="7550" y="8707"/>
                    <a:pt x="7550" y="8875"/>
                    <a:pt x="7550" y="8875"/>
                  </a:cubicBezTo>
                  <a:cubicBezTo>
                    <a:pt x="7550" y="10717"/>
                    <a:pt x="7550" y="10717"/>
                    <a:pt x="7550" y="10717"/>
                  </a:cubicBezTo>
                  <a:cubicBezTo>
                    <a:pt x="7550" y="10717"/>
                    <a:pt x="7550" y="10884"/>
                    <a:pt x="7550" y="10884"/>
                  </a:cubicBezTo>
                  <a:cubicBezTo>
                    <a:pt x="7759" y="11052"/>
                    <a:pt x="7759" y="11052"/>
                    <a:pt x="7969" y="11052"/>
                  </a:cubicBezTo>
                  <a:cubicBezTo>
                    <a:pt x="10066" y="11052"/>
                    <a:pt x="10066" y="11052"/>
                    <a:pt x="10066" y="11052"/>
                  </a:cubicBezTo>
                  <a:cubicBezTo>
                    <a:pt x="10276" y="11052"/>
                    <a:pt x="10276" y="11052"/>
                    <a:pt x="10485" y="10884"/>
                  </a:cubicBezTo>
                  <a:cubicBezTo>
                    <a:pt x="10485" y="10884"/>
                    <a:pt x="10485" y="10884"/>
                    <a:pt x="10485" y="10884"/>
                  </a:cubicBezTo>
                  <a:cubicBezTo>
                    <a:pt x="17196" y="5526"/>
                    <a:pt x="17196" y="5526"/>
                    <a:pt x="17196" y="5526"/>
                  </a:cubicBezTo>
                  <a:lnTo>
                    <a:pt x="17196" y="15740"/>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60" name="Freeform 105">
              <a:extLst>
                <a:ext uri="{FF2B5EF4-FFF2-40B4-BE49-F238E27FC236}">
                  <a16:creationId xmlns:a16="http://schemas.microsoft.com/office/drawing/2014/main" id="{6EDEC403-7813-492F-9CB3-475A8E4826B4}"/>
                </a:ext>
              </a:extLst>
            </p:cNvPr>
            <p:cNvSpPr/>
            <p:nvPr/>
          </p:nvSpPr>
          <p:spPr>
            <a:xfrm>
              <a:off x="2647990" y="4775651"/>
              <a:ext cx="406336" cy="359699"/>
            </a:xfrm>
            <a:custGeom>
              <a:avLst/>
              <a:gdLst/>
              <a:ahLst/>
              <a:cxnLst>
                <a:cxn ang="0">
                  <a:pos x="wd2" y="hd2"/>
                </a:cxn>
                <a:cxn ang="5400000">
                  <a:pos x="wd2" y="hd2"/>
                </a:cxn>
                <a:cxn ang="10800000">
                  <a:pos x="wd2" y="hd2"/>
                </a:cxn>
                <a:cxn ang="16200000">
                  <a:pos x="wd2" y="hd2"/>
                </a:cxn>
              </a:cxnLst>
              <a:rect l="0" t="0" r="r" b="b"/>
              <a:pathLst>
                <a:path w="21600" h="21458" extrusionOk="0">
                  <a:moveTo>
                    <a:pt x="17044" y="7626"/>
                  </a:moveTo>
                  <a:cubicBezTo>
                    <a:pt x="21094" y="3079"/>
                    <a:pt x="21094" y="3079"/>
                    <a:pt x="21094" y="3079"/>
                  </a:cubicBezTo>
                  <a:cubicBezTo>
                    <a:pt x="21431" y="2700"/>
                    <a:pt x="21600" y="2321"/>
                    <a:pt x="21600" y="1753"/>
                  </a:cubicBezTo>
                  <a:cubicBezTo>
                    <a:pt x="21600" y="1374"/>
                    <a:pt x="21431" y="805"/>
                    <a:pt x="21094" y="426"/>
                  </a:cubicBezTo>
                  <a:cubicBezTo>
                    <a:pt x="20419" y="-142"/>
                    <a:pt x="19406" y="-142"/>
                    <a:pt x="18731" y="426"/>
                  </a:cubicBezTo>
                  <a:cubicBezTo>
                    <a:pt x="14681" y="4974"/>
                    <a:pt x="14681" y="4974"/>
                    <a:pt x="14681" y="4974"/>
                  </a:cubicBezTo>
                  <a:cubicBezTo>
                    <a:pt x="1013" y="4974"/>
                    <a:pt x="1013" y="4974"/>
                    <a:pt x="1013" y="4974"/>
                  </a:cubicBezTo>
                  <a:cubicBezTo>
                    <a:pt x="506" y="4974"/>
                    <a:pt x="0" y="5542"/>
                    <a:pt x="0" y="6111"/>
                  </a:cubicBezTo>
                  <a:cubicBezTo>
                    <a:pt x="0" y="20321"/>
                    <a:pt x="0" y="20321"/>
                    <a:pt x="0" y="20321"/>
                  </a:cubicBezTo>
                  <a:cubicBezTo>
                    <a:pt x="0" y="20890"/>
                    <a:pt x="506" y="21458"/>
                    <a:pt x="1013" y="21458"/>
                  </a:cubicBezTo>
                  <a:cubicBezTo>
                    <a:pt x="16031" y="21458"/>
                    <a:pt x="16031" y="21458"/>
                    <a:pt x="16031" y="21458"/>
                  </a:cubicBezTo>
                  <a:cubicBezTo>
                    <a:pt x="16537" y="21458"/>
                    <a:pt x="17044" y="20890"/>
                    <a:pt x="17044" y="20321"/>
                  </a:cubicBezTo>
                  <a:lnTo>
                    <a:pt x="17044" y="7626"/>
                  </a:lnTo>
                  <a:close/>
                  <a:moveTo>
                    <a:pt x="16200" y="20511"/>
                  </a:moveTo>
                  <a:cubicBezTo>
                    <a:pt x="844" y="20511"/>
                    <a:pt x="844" y="20511"/>
                    <a:pt x="844" y="20511"/>
                  </a:cubicBezTo>
                  <a:cubicBezTo>
                    <a:pt x="844" y="5921"/>
                    <a:pt x="844" y="5921"/>
                    <a:pt x="844" y="5921"/>
                  </a:cubicBezTo>
                  <a:cubicBezTo>
                    <a:pt x="14006" y="5921"/>
                    <a:pt x="14006" y="5921"/>
                    <a:pt x="14006" y="5921"/>
                  </a:cubicBezTo>
                  <a:cubicBezTo>
                    <a:pt x="10631" y="9711"/>
                    <a:pt x="10631" y="9711"/>
                    <a:pt x="10631" y="9711"/>
                  </a:cubicBezTo>
                  <a:cubicBezTo>
                    <a:pt x="10462" y="9711"/>
                    <a:pt x="10462" y="9900"/>
                    <a:pt x="10462" y="10090"/>
                  </a:cubicBezTo>
                  <a:cubicBezTo>
                    <a:pt x="10462" y="11984"/>
                    <a:pt x="10462" y="11984"/>
                    <a:pt x="10462" y="11984"/>
                  </a:cubicBezTo>
                  <a:cubicBezTo>
                    <a:pt x="10462" y="12174"/>
                    <a:pt x="10462" y="12174"/>
                    <a:pt x="10631" y="12363"/>
                  </a:cubicBezTo>
                  <a:cubicBezTo>
                    <a:pt x="10631" y="12363"/>
                    <a:pt x="10800" y="12363"/>
                    <a:pt x="10800" y="12363"/>
                  </a:cubicBezTo>
                  <a:cubicBezTo>
                    <a:pt x="12656" y="12363"/>
                    <a:pt x="12656" y="12363"/>
                    <a:pt x="12656" y="12363"/>
                  </a:cubicBezTo>
                  <a:cubicBezTo>
                    <a:pt x="12656" y="12363"/>
                    <a:pt x="12825" y="12363"/>
                    <a:pt x="12825" y="12363"/>
                  </a:cubicBezTo>
                  <a:cubicBezTo>
                    <a:pt x="12825" y="12363"/>
                    <a:pt x="12825" y="12363"/>
                    <a:pt x="12825" y="12363"/>
                  </a:cubicBezTo>
                  <a:cubicBezTo>
                    <a:pt x="16200" y="8574"/>
                    <a:pt x="16200" y="8574"/>
                    <a:pt x="16200" y="8574"/>
                  </a:cubicBezTo>
                  <a:lnTo>
                    <a:pt x="16200" y="20511"/>
                  </a:lnTo>
                  <a:close/>
                  <a:moveTo>
                    <a:pt x="12487" y="11605"/>
                  </a:moveTo>
                  <a:cubicBezTo>
                    <a:pt x="11306" y="11605"/>
                    <a:pt x="11306" y="11605"/>
                    <a:pt x="11306" y="11605"/>
                  </a:cubicBezTo>
                  <a:cubicBezTo>
                    <a:pt x="11306" y="10279"/>
                    <a:pt x="11306" y="10279"/>
                    <a:pt x="11306" y="10279"/>
                  </a:cubicBezTo>
                  <a:cubicBezTo>
                    <a:pt x="19406" y="995"/>
                    <a:pt x="19406" y="995"/>
                    <a:pt x="19406" y="995"/>
                  </a:cubicBezTo>
                  <a:cubicBezTo>
                    <a:pt x="19575" y="805"/>
                    <a:pt x="19912" y="805"/>
                    <a:pt x="19912" y="805"/>
                  </a:cubicBezTo>
                  <a:cubicBezTo>
                    <a:pt x="20081" y="805"/>
                    <a:pt x="20419" y="805"/>
                    <a:pt x="20587" y="995"/>
                  </a:cubicBezTo>
                  <a:cubicBezTo>
                    <a:pt x="20925" y="1374"/>
                    <a:pt x="20925" y="2132"/>
                    <a:pt x="20587" y="2511"/>
                  </a:cubicBezTo>
                  <a:lnTo>
                    <a:pt x="12487" y="11605"/>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361" name="组合 360">
              <a:extLst>
                <a:ext uri="{FF2B5EF4-FFF2-40B4-BE49-F238E27FC236}">
                  <a16:creationId xmlns:a16="http://schemas.microsoft.com/office/drawing/2014/main" id="{12B29BEE-DBFF-43BC-B4B0-5AC2CC0538E4}"/>
                </a:ext>
              </a:extLst>
            </p:cNvPr>
            <p:cNvGrpSpPr/>
            <p:nvPr/>
          </p:nvGrpSpPr>
          <p:grpSpPr>
            <a:xfrm>
              <a:off x="1859458" y="4751813"/>
              <a:ext cx="360741" cy="404995"/>
              <a:chOff x="1986209" y="4751813"/>
              <a:chExt cx="360741" cy="404995"/>
            </a:xfrm>
            <a:grpFill/>
          </p:grpSpPr>
          <p:sp>
            <p:nvSpPr>
              <p:cNvPr id="524" name="Freeform 106">
                <a:extLst>
                  <a:ext uri="{FF2B5EF4-FFF2-40B4-BE49-F238E27FC236}">
                    <a16:creationId xmlns:a16="http://schemas.microsoft.com/office/drawing/2014/main" id="{F13DC1ED-5CA3-49AF-A596-64BD038989EE}"/>
                  </a:ext>
                </a:extLst>
              </p:cNvPr>
              <p:cNvSpPr/>
              <p:nvPr/>
            </p:nvSpPr>
            <p:spPr>
              <a:xfrm>
                <a:off x="1986209" y="4751813"/>
                <a:ext cx="360741" cy="404995"/>
              </a:xfrm>
              <a:custGeom>
                <a:avLst/>
                <a:gdLst/>
                <a:ahLst/>
                <a:cxnLst>
                  <a:cxn ang="0">
                    <a:pos x="wd2" y="hd2"/>
                  </a:cxn>
                  <a:cxn ang="5400000">
                    <a:pos x="wd2" y="hd2"/>
                  </a:cxn>
                  <a:cxn ang="10800000">
                    <a:pos x="wd2" y="hd2"/>
                  </a:cxn>
                  <a:cxn ang="16200000">
                    <a:pos x="wd2" y="hd2"/>
                  </a:cxn>
                </a:cxnLst>
                <a:rect l="0" t="0" r="r" b="b"/>
                <a:pathLst>
                  <a:path w="21600" h="21600" extrusionOk="0">
                    <a:moveTo>
                      <a:pt x="19705" y="2025"/>
                    </a:moveTo>
                    <a:cubicBezTo>
                      <a:pt x="11179" y="2025"/>
                      <a:pt x="11179" y="2025"/>
                      <a:pt x="11179" y="2025"/>
                    </a:cubicBezTo>
                    <a:cubicBezTo>
                      <a:pt x="11179" y="337"/>
                      <a:pt x="11179" y="337"/>
                      <a:pt x="11179" y="337"/>
                    </a:cubicBezTo>
                    <a:cubicBezTo>
                      <a:pt x="11179" y="169"/>
                      <a:pt x="10989" y="0"/>
                      <a:pt x="10800" y="0"/>
                    </a:cubicBezTo>
                    <a:cubicBezTo>
                      <a:pt x="10611" y="0"/>
                      <a:pt x="10421" y="169"/>
                      <a:pt x="10421" y="337"/>
                    </a:cubicBezTo>
                    <a:cubicBezTo>
                      <a:pt x="10421" y="2025"/>
                      <a:pt x="10421" y="2025"/>
                      <a:pt x="10421" y="2025"/>
                    </a:cubicBezTo>
                    <a:cubicBezTo>
                      <a:pt x="1895" y="2025"/>
                      <a:pt x="1895" y="2025"/>
                      <a:pt x="1895" y="2025"/>
                    </a:cubicBezTo>
                    <a:cubicBezTo>
                      <a:pt x="947" y="2025"/>
                      <a:pt x="0" y="2869"/>
                      <a:pt x="0" y="3712"/>
                    </a:cubicBezTo>
                    <a:cubicBezTo>
                      <a:pt x="0" y="4387"/>
                      <a:pt x="379" y="4894"/>
                      <a:pt x="1137" y="5231"/>
                    </a:cubicBezTo>
                    <a:cubicBezTo>
                      <a:pt x="1326" y="5231"/>
                      <a:pt x="1326" y="5231"/>
                      <a:pt x="1326" y="5231"/>
                    </a:cubicBezTo>
                    <a:cubicBezTo>
                      <a:pt x="1326" y="14344"/>
                      <a:pt x="1326" y="14344"/>
                      <a:pt x="1326" y="14344"/>
                    </a:cubicBezTo>
                    <a:cubicBezTo>
                      <a:pt x="1326" y="14850"/>
                      <a:pt x="1705" y="15356"/>
                      <a:pt x="2463" y="15356"/>
                    </a:cubicBezTo>
                    <a:cubicBezTo>
                      <a:pt x="10421" y="15356"/>
                      <a:pt x="10421" y="15356"/>
                      <a:pt x="10421" y="15356"/>
                    </a:cubicBezTo>
                    <a:cubicBezTo>
                      <a:pt x="10421" y="17213"/>
                      <a:pt x="10421" y="17213"/>
                      <a:pt x="10421" y="17213"/>
                    </a:cubicBezTo>
                    <a:cubicBezTo>
                      <a:pt x="4737" y="20925"/>
                      <a:pt x="4737" y="20925"/>
                      <a:pt x="4737" y="20925"/>
                    </a:cubicBezTo>
                    <a:cubicBezTo>
                      <a:pt x="4547" y="21094"/>
                      <a:pt x="4547" y="21263"/>
                      <a:pt x="4737" y="21431"/>
                    </a:cubicBezTo>
                    <a:cubicBezTo>
                      <a:pt x="4926" y="21600"/>
                      <a:pt x="5116" y="21600"/>
                      <a:pt x="5305" y="21600"/>
                    </a:cubicBezTo>
                    <a:cubicBezTo>
                      <a:pt x="10421" y="18225"/>
                      <a:pt x="10421" y="18225"/>
                      <a:pt x="10421" y="18225"/>
                    </a:cubicBezTo>
                    <a:cubicBezTo>
                      <a:pt x="10421" y="21263"/>
                      <a:pt x="10421" y="21263"/>
                      <a:pt x="10421" y="21263"/>
                    </a:cubicBezTo>
                    <a:cubicBezTo>
                      <a:pt x="10421" y="21431"/>
                      <a:pt x="10611" y="21600"/>
                      <a:pt x="10800" y="21600"/>
                    </a:cubicBezTo>
                    <a:cubicBezTo>
                      <a:pt x="10989" y="21600"/>
                      <a:pt x="11179" y="21431"/>
                      <a:pt x="11179" y="21263"/>
                    </a:cubicBezTo>
                    <a:cubicBezTo>
                      <a:pt x="11179" y="18225"/>
                      <a:pt x="11179" y="18225"/>
                      <a:pt x="11179" y="18225"/>
                    </a:cubicBezTo>
                    <a:cubicBezTo>
                      <a:pt x="16295" y="21600"/>
                      <a:pt x="16295" y="21600"/>
                      <a:pt x="16295" y="21600"/>
                    </a:cubicBezTo>
                    <a:cubicBezTo>
                      <a:pt x="16484" y="21600"/>
                      <a:pt x="16674" y="21600"/>
                      <a:pt x="16863" y="21431"/>
                    </a:cubicBezTo>
                    <a:cubicBezTo>
                      <a:pt x="17053" y="21431"/>
                      <a:pt x="17053" y="21263"/>
                      <a:pt x="17053" y="21094"/>
                    </a:cubicBezTo>
                    <a:cubicBezTo>
                      <a:pt x="17053" y="21094"/>
                      <a:pt x="16863" y="20925"/>
                      <a:pt x="16863" y="20925"/>
                    </a:cubicBezTo>
                    <a:cubicBezTo>
                      <a:pt x="11179" y="17213"/>
                      <a:pt x="11179" y="17213"/>
                      <a:pt x="11179" y="17213"/>
                    </a:cubicBezTo>
                    <a:cubicBezTo>
                      <a:pt x="11179" y="15356"/>
                      <a:pt x="11179" y="15356"/>
                      <a:pt x="11179" y="15356"/>
                    </a:cubicBezTo>
                    <a:cubicBezTo>
                      <a:pt x="19137" y="15356"/>
                      <a:pt x="19137" y="15356"/>
                      <a:pt x="19137" y="15356"/>
                    </a:cubicBezTo>
                    <a:cubicBezTo>
                      <a:pt x="19895" y="15356"/>
                      <a:pt x="20274" y="14850"/>
                      <a:pt x="20274" y="14344"/>
                    </a:cubicBezTo>
                    <a:cubicBezTo>
                      <a:pt x="20274" y="5231"/>
                      <a:pt x="20274" y="5231"/>
                      <a:pt x="20274" y="5231"/>
                    </a:cubicBezTo>
                    <a:cubicBezTo>
                      <a:pt x="20463" y="5231"/>
                      <a:pt x="20463" y="5231"/>
                      <a:pt x="20463" y="5231"/>
                    </a:cubicBezTo>
                    <a:cubicBezTo>
                      <a:pt x="21221" y="4894"/>
                      <a:pt x="21600" y="4387"/>
                      <a:pt x="21600" y="3712"/>
                    </a:cubicBezTo>
                    <a:cubicBezTo>
                      <a:pt x="21600" y="2869"/>
                      <a:pt x="20653" y="2025"/>
                      <a:pt x="19705" y="2025"/>
                    </a:cubicBezTo>
                    <a:close/>
                    <a:moveTo>
                      <a:pt x="19516" y="14681"/>
                    </a:moveTo>
                    <a:cubicBezTo>
                      <a:pt x="2084" y="14681"/>
                      <a:pt x="2084" y="14681"/>
                      <a:pt x="2084" y="14681"/>
                    </a:cubicBezTo>
                    <a:cubicBezTo>
                      <a:pt x="2084" y="5400"/>
                      <a:pt x="2084" y="5400"/>
                      <a:pt x="2084" y="5400"/>
                    </a:cubicBezTo>
                    <a:cubicBezTo>
                      <a:pt x="19516" y="5400"/>
                      <a:pt x="19516" y="5400"/>
                      <a:pt x="19516" y="5400"/>
                    </a:cubicBezTo>
                    <a:lnTo>
                      <a:pt x="19516" y="14681"/>
                    </a:lnTo>
                    <a:close/>
                    <a:moveTo>
                      <a:pt x="19705" y="4556"/>
                    </a:moveTo>
                    <a:cubicBezTo>
                      <a:pt x="1895" y="4556"/>
                      <a:pt x="1895" y="4556"/>
                      <a:pt x="1895" y="4556"/>
                    </a:cubicBezTo>
                    <a:cubicBezTo>
                      <a:pt x="1326" y="4556"/>
                      <a:pt x="947" y="4219"/>
                      <a:pt x="947" y="3712"/>
                    </a:cubicBezTo>
                    <a:cubicBezTo>
                      <a:pt x="947" y="3206"/>
                      <a:pt x="1326" y="2869"/>
                      <a:pt x="1895" y="2869"/>
                    </a:cubicBezTo>
                    <a:cubicBezTo>
                      <a:pt x="19705" y="2869"/>
                      <a:pt x="19705" y="2869"/>
                      <a:pt x="19705" y="2869"/>
                    </a:cubicBezTo>
                    <a:cubicBezTo>
                      <a:pt x="20274" y="2869"/>
                      <a:pt x="20653" y="3206"/>
                      <a:pt x="20653" y="3712"/>
                    </a:cubicBezTo>
                    <a:cubicBezTo>
                      <a:pt x="20653" y="4219"/>
                      <a:pt x="20274" y="4556"/>
                      <a:pt x="19705" y="4556"/>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525" name="Freeform 107">
                <a:extLst>
                  <a:ext uri="{FF2B5EF4-FFF2-40B4-BE49-F238E27FC236}">
                    <a16:creationId xmlns:a16="http://schemas.microsoft.com/office/drawing/2014/main" id="{A282E309-0A00-441E-8A08-1786E65067E7}"/>
                  </a:ext>
                </a:extLst>
              </p:cNvPr>
              <p:cNvSpPr/>
              <p:nvPr/>
            </p:nvSpPr>
            <p:spPr>
              <a:xfrm>
                <a:off x="2082212" y="4885372"/>
                <a:ext cx="168736" cy="100328"/>
              </a:xfrm>
              <a:custGeom>
                <a:avLst/>
                <a:gdLst/>
                <a:ahLst/>
                <a:cxnLst>
                  <a:cxn ang="0">
                    <a:pos x="wd2" y="hd2"/>
                  </a:cxn>
                  <a:cxn ang="5400000">
                    <a:pos x="wd2" y="hd2"/>
                  </a:cxn>
                  <a:cxn ang="10800000">
                    <a:pos x="wd2" y="hd2"/>
                  </a:cxn>
                  <a:cxn ang="16200000">
                    <a:pos x="wd2" y="hd2"/>
                  </a:cxn>
                </a:cxnLst>
                <a:rect l="0" t="0" r="r" b="b"/>
                <a:pathLst>
                  <a:path w="21400" h="21262" extrusionOk="0">
                    <a:moveTo>
                      <a:pt x="1500" y="20756"/>
                    </a:moveTo>
                    <a:cubicBezTo>
                      <a:pt x="5900" y="13331"/>
                      <a:pt x="5900" y="13331"/>
                      <a:pt x="5900" y="13331"/>
                    </a:cubicBezTo>
                    <a:cubicBezTo>
                      <a:pt x="9500" y="20081"/>
                      <a:pt x="9500" y="20081"/>
                      <a:pt x="9500" y="20081"/>
                    </a:cubicBezTo>
                    <a:cubicBezTo>
                      <a:pt x="9900" y="20756"/>
                      <a:pt x="10700" y="20756"/>
                      <a:pt x="11100" y="20081"/>
                    </a:cubicBezTo>
                    <a:cubicBezTo>
                      <a:pt x="21100" y="3206"/>
                      <a:pt x="21100" y="3206"/>
                      <a:pt x="21100" y="3206"/>
                    </a:cubicBezTo>
                    <a:cubicBezTo>
                      <a:pt x="21500" y="2531"/>
                      <a:pt x="21500" y="1181"/>
                      <a:pt x="21100" y="506"/>
                    </a:cubicBezTo>
                    <a:cubicBezTo>
                      <a:pt x="20700" y="-169"/>
                      <a:pt x="20300" y="-169"/>
                      <a:pt x="19900" y="506"/>
                    </a:cubicBezTo>
                    <a:cubicBezTo>
                      <a:pt x="10300" y="16706"/>
                      <a:pt x="10300" y="16706"/>
                      <a:pt x="10300" y="16706"/>
                    </a:cubicBezTo>
                    <a:cubicBezTo>
                      <a:pt x="6700" y="9956"/>
                      <a:pt x="6700" y="9956"/>
                      <a:pt x="6700" y="9956"/>
                    </a:cubicBezTo>
                    <a:cubicBezTo>
                      <a:pt x="6300" y="9956"/>
                      <a:pt x="5900" y="9956"/>
                      <a:pt x="5900" y="9956"/>
                    </a:cubicBezTo>
                    <a:cubicBezTo>
                      <a:pt x="5500" y="9956"/>
                      <a:pt x="5500" y="9956"/>
                      <a:pt x="5100" y="9956"/>
                    </a:cubicBezTo>
                    <a:cubicBezTo>
                      <a:pt x="300" y="18731"/>
                      <a:pt x="300" y="18731"/>
                      <a:pt x="300" y="18731"/>
                    </a:cubicBezTo>
                    <a:cubicBezTo>
                      <a:pt x="-100" y="19406"/>
                      <a:pt x="-100" y="20081"/>
                      <a:pt x="300" y="20756"/>
                    </a:cubicBezTo>
                    <a:cubicBezTo>
                      <a:pt x="700" y="21431"/>
                      <a:pt x="1100" y="21431"/>
                      <a:pt x="1500" y="20756"/>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sp>
          <p:nvSpPr>
            <p:cNvPr id="362" name="Freeform 108">
              <a:extLst>
                <a:ext uri="{FF2B5EF4-FFF2-40B4-BE49-F238E27FC236}">
                  <a16:creationId xmlns:a16="http://schemas.microsoft.com/office/drawing/2014/main" id="{6E679F66-AB75-45F7-A15B-562E92F17C21}"/>
                </a:ext>
              </a:extLst>
            </p:cNvPr>
            <p:cNvSpPr/>
            <p:nvPr/>
          </p:nvSpPr>
          <p:spPr>
            <a:xfrm>
              <a:off x="1046788" y="4751813"/>
              <a:ext cx="362081" cy="404995"/>
            </a:xfrm>
            <a:custGeom>
              <a:avLst/>
              <a:gdLst/>
              <a:ahLst/>
              <a:cxnLst>
                <a:cxn ang="0">
                  <a:pos x="wd2" y="hd2"/>
                </a:cxn>
                <a:cxn ang="5400000">
                  <a:pos x="wd2" y="hd2"/>
                </a:cxn>
                <a:cxn ang="10800000">
                  <a:pos x="wd2" y="hd2"/>
                </a:cxn>
                <a:cxn ang="16200000">
                  <a:pos x="wd2" y="hd2"/>
                </a:cxn>
              </a:cxnLst>
              <a:rect l="0" t="0" r="r" b="b"/>
              <a:pathLst>
                <a:path w="21600" h="21600" extrusionOk="0">
                  <a:moveTo>
                    <a:pt x="20274" y="5231"/>
                  </a:moveTo>
                  <a:cubicBezTo>
                    <a:pt x="20463" y="5231"/>
                    <a:pt x="20463" y="5231"/>
                    <a:pt x="20463" y="5231"/>
                  </a:cubicBezTo>
                  <a:cubicBezTo>
                    <a:pt x="21221" y="4894"/>
                    <a:pt x="21600" y="4387"/>
                    <a:pt x="21600" y="3712"/>
                  </a:cubicBezTo>
                  <a:cubicBezTo>
                    <a:pt x="21600" y="2869"/>
                    <a:pt x="20653" y="2025"/>
                    <a:pt x="19705" y="2025"/>
                  </a:cubicBezTo>
                  <a:cubicBezTo>
                    <a:pt x="11179" y="2025"/>
                    <a:pt x="11179" y="2025"/>
                    <a:pt x="11179" y="2025"/>
                  </a:cubicBezTo>
                  <a:cubicBezTo>
                    <a:pt x="11179" y="337"/>
                    <a:pt x="11179" y="337"/>
                    <a:pt x="11179" y="337"/>
                  </a:cubicBezTo>
                  <a:cubicBezTo>
                    <a:pt x="11179" y="169"/>
                    <a:pt x="10989" y="0"/>
                    <a:pt x="10800" y="0"/>
                  </a:cubicBezTo>
                  <a:cubicBezTo>
                    <a:pt x="10611" y="0"/>
                    <a:pt x="10421" y="169"/>
                    <a:pt x="10421" y="337"/>
                  </a:cubicBezTo>
                  <a:cubicBezTo>
                    <a:pt x="10421" y="2025"/>
                    <a:pt x="10421" y="2025"/>
                    <a:pt x="10421" y="2025"/>
                  </a:cubicBezTo>
                  <a:cubicBezTo>
                    <a:pt x="1895" y="2025"/>
                    <a:pt x="1895" y="2025"/>
                    <a:pt x="1895" y="2025"/>
                  </a:cubicBezTo>
                  <a:cubicBezTo>
                    <a:pt x="947" y="2025"/>
                    <a:pt x="0" y="2869"/>
                    <a:pt x="0" y="3712"/>
                  </a:cubicBezTo>
                  <a:cubicBezTo>
                    <a:pt x="0" y="4387"/>
                    <a:pt x="379" y="4894"/>
                    <a:pt x="1137" y="5231"/>
                  </a:cubicBezTo>
                  <a:cubicBezTo>
                    <a:pt x="1326" y="5231"/>
                    <a:pt x="1326" y="5231"/>
                    <a:pt x="1326" y="5231"/>
                  </a:cubicBezTo>
                  <a:cubicBezTo>
                    <a:pt x="1326" y="14344"/>
                    <a:pt x="1326" y="14344"/>
                    <a:pt x="1326" y="14344"/>
                  </a:cubicBezTo>
                  <a:cubicBezTo>
                    <a:pt x="1326" y="14850"/>
                    <a:pt x="1705" y="15356"/>
                    <a:pt x="2463" y="15356"/>
                  </a:cubicBezTo>
                  <a:cubicBezTo>
                    <a:pt x="10421" y="15356"/>
                    <a:pt x="10421" y="15356"/>
                    <a:pt x="10421" y="15356"/>
                  </a:cubicBezTo>
                  <a:cubicBezTo>
                    <a:pt x="10421" y="17213"/>
                    <a:pt x="10421" y="17213"/>
                    <a:pt x="10421" y="17213"/>
                  </a:cubicBezTo>
                  <a:cubicBezTo>
                    <a:pt x="4737" y="20925"/>
                    <a:pt x="4737" y="20925"/>
                    <a:pt x="4737" y="20925"/>
                  </a:cubicBezTo>
                  <a:cubicBezTo>
                    <a:pt x="4547" y="21094"/>
                    <a:pt x="4547" y="21263"/>
                    <a:pt x="4737" y="21431"/>
                  </a:cubicBezTo>
                  <a:cubicBezTo>
                    <a:pt x="4926" y="21600"/>
                    <a:pt x="5116" y="21600"/>
                    <a:pt x="5305" y="21600"/>
                  </a:cubicBezTo>
                  <a:cubicBezTo>
                    <a:pt x="10421" y="18225"/>
                    <a:pt x="10421" y="18225"/>
                    <a:pt x="10421" y="18225"/>
                  </a:cubicBezTo>
                  <a:cubicBezTo>
                    <a:pt x="10421" y="21263"/>
                    <a:pt x="10421" y="21263"/>
                    <a:pt x="10421" y="21263"/>
                  </a:cubicBezTo>
                  <a:cubicBezTo>
                    <a:pt x="10421" y="21431"/>
                    <a:pt x="10611" y="21600"/>
                    <a:pt x="10800" y="21600"/>
                  </a:cubicBezTo>
                  <a:cubicBezTo>
                    <a:pt x="10989" y="21600"/>
                    <a:pt x="11179" y="21431"/>
                    <a:pt x="11179" y="21263"/>
                  </a:cubicBezTo>
                  <a:cubicBezTo>
                    <a:pt x="11179" y="18225"/>
                    <a:pt x="11179" y="18225"/>
                    <a:pt x="11179" y="18225"/>
                  </a:cubicBezTo>
                  <a:cubicBezTo>
                    <a:pt x="16295" y="21600"/>
                    <a:pt x="16295" y="21600"/>
                    <a:pt x="16295" y="21600"/>
                  </a:cubicBezTo>
                  <a:cubicBezTo>
                    <a:pt x="16484" y="21600"/>
                    <a:pt x="16674" y="21600"/>
                    <a:pt x="16863" y="21431"/>
                  </a:cubicBezTo>
                  <a:cubicBezTo>
                    <a:pt x="17053" y="21263"/>
                    <a:pt x="17053" y="21094"/>
                    <a:pt x="16863" y="20925"/>
                  </a:cubicBezTo>
                  <a:cubicBezTo>
                    <a:pt x="11179" y="17213"/>
                    <a:pt x="11179" y="17213"/>
                    <a:pt x="11179" y="17213"/>
                  </a:cubicBezTo>
                  <a:cubicBezTo>
                    <a:pt x="11179" y="15356"/>
                    <a:pt x="11179" y="15356"/>
                    <a:pt x="11179" y="15356"/>
                  </a:cubicBezTo>
                  <a:cubicBezTo>
                    <a:pt x="19137" y="15356"/>
                    <a:pt x="19137" y="15356"/>
                    <a:pt x="19137" y="15356"/>
                  </a:cubicBezTo>
                  <a:cubicBezTo>
                    <a:pt x="19895" y="15356"/>
                    <a:pt x="20274" y="14850"/>
                    <a:pt x="20274" y="14344"/>
                  </a:cubicBezTo>
                  <a:lnTo>
                    <a:pt x="20274" y="5231"/>
                  </a:lnTo>
                  <a:close/>
                  <a:moveTo>
                    <a:pt x="19516" y="14681"/>
                  </a:moveTo>
                  <a:cubicBezTo>
                    <a:pt x="2084" y="14681"/>
                    <a:pt x="2084" y="14681"/>
                    <a:pt x="2084" y="14681"/>
                  </a:cubicBezTo>
                  <a:cubicBezTo>
                    <a:pt x="2084" y="5400"/>
                    <a:pt x="2084" y="5400"/>
                    <a:pt x="2084" y="5400"/>
                  </a:cubicBezTo>
                  <a:cubicBezTo>
                    <a:pt x="19516" y="5400"/>
                    <a:pt x="19516" y="5400"/>
                    <a:pt x="19516" y="5400"/>
                  </a:cubicBezTo>
                  <a:lnTo>
                    <a:pt x="19516" y="14681"/>
                  </a:lnTo>
                  <a:close/>
                  <a:moveTo>
                    <a:pt x="19705" y="4556"/>
                  </a:moveTo>
                  <a:cubicBezTo>
                    <a:pt x="1895" y="4556"/>
                    <a:pt x="1895" y="4556"/>
                    <a:pt x="1895" y="4556"/>
                  </a:cubicBezTo>
                  <a:cubicBezTo>
                    <a:pt x="1326" y="4556"/>
                    <a:pt x="947" y="4219"/>
                    <a:pt x="947" y="3712"/>
                  </a:cubicBezTo>
                  <a:cubicBezTo>
                    <a:pt x="947" y="3206"/>
                    <a:pt x="1326" y="2869"/>
                    <a:pt x="1895" y="2869"/>
                  </a:cubicBezTo>
                  <a:cubicBezTo>
                    <a:pt x="19705" y="2869"/>
                    <a:pt x="19705" y="2869"/>
                    <a:pt x="19705" y="2869"/>
                  </a:cubicBezTo>
                  <a:cubicBezTo>
                    <a:pt x="20274" y="2869"/>
                    <a:pt x="20653" y="3206"/>
                    <a:pt x="20653" y="3712"/>
                  </a:cubicBezTo>
                  <a:cubicBezTo>
                    <a:pt x="20653" y="4219"/>
                    <a:pt x="20274" y="4556"/>
                    <a:pt x="19705" y="4556"/>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363" name="Freeform 109">
              <a:extLst>
                <a:ext uri="{FF2B5EF4-FFF2-40B4-BE49-F238E27FC236}">
                  <a16:creationId xmlns:a16="http://schemas.microsoft.com/office/drawing/2014/main" id="{E7424DE5-6BCC-4827-A87A-023457F2F7A1}"/>
                </a:ext>
              </a:extLst>
            </p:cNvPr>
            <p:cNvSpPr/>
            <p:nvPr/>
          </p:nvSpPr>
          <p:spPr>
            <a:xfrm>
              <a:off x="9955314" y="4015583"/>
              <a:ext cx="406336" cy="253457"/>
            </a:xfrm>
            <a:custGeom>
              <a:avLst/>
              <a:gdLst/>
              <a:ahLst/>
              <a:cxnLst>
                <a:cxn ang="0">
                  <a:pos x="wd2" y="hd2"/>
                </a:cxn>
                <a:cxn ang="5400000">
                  <a:pos x="wd2" y="hd2"/>
                </a:cxn>
                <a:cxn ang="10800000">
                  <a:pos x="wd2" y="hd2"/>
                </a:cxn>
                <a:cxn ang="16200000">
                  <a:pos x="wd2" y="hd2"/>
                </a:cxn>
              </a:cxnLst>
              <a:rect l="0" t="0" r="r" b="b"/>
              <a:pathLst>
                <a:path w="21600" h="21600" extrusionOk="0">
                  <a:moveTo>
                    <a:pt x="17550" y="17010"/>
                  </a:moveTo>
                  <a:cubicBezTo>
                    <a:pt x="17550" y="10800"/>
                    <a:pt x="17550" y="10800"/>
                    <a:pt x="17550" y="10800"/>
                  </a:cubicBezTo>
                  <a:cubicBezTo>
                    <a:pt x="21094" y="8370"/>
                    <a:pt x="21094" y="8370"/>
                    <a:pt x="21094" y="8370"/>
                  </a:cubicBezTo>
                  <a:cubicBezTo>
                    <a:pt x="21431" y="8370"/>
                    <a:pt x="21600" y="7830"/>
                    <a:pt x="21600" y="7290"/>
                  </a:cubicBezTo>
                  <a:cubicBezTo>
                    <a:pt x="21600" y="7020"/>
                    <a:pt x="21431" y="6480"/>
                    <a:pt x="21094" y="6210"/>
                  </a:cubicBezTo>
                  <a:cubicBezTo>
                    <a:pt x="10969" y="270"/>
                    <a:pt x="10969" y="270"/>
                    <a:pt x="10969" y="270"/>
                  </a:cubicBezTo>
                  <a:cubicBezTo>
                    <a:pt x="10969" y="0"/>
                    <a:pt x="10800" y="0"/>
                    <a:pt x="10800" y="0"/>
                  </a:cubicBezTo>
                  <a:cubicBezTo>
                    <a:pt x="10800" y="0"/>
                    <a:pt x="10631" y="0"/>
                    <a:pt x="10631" y="0"/>
                  </a:cubicBezTo>
                  <a:cubicBezTo>
                    <a:pt x="506" y="6210"/>
                    <a:pt x="506" y="6210"/>
                    <a:pt x="506" y="6210"/>
                  </a:cubicBezTo>
                  <a:cubicBezTo>
                    <a:pt x="169" y="6480"/>
                    <a:pt x="0" y="7020"/>
                    <a:pt x="0" y="7290"/>
                  </a:cubicBezTo>
                  <a:cubicBezTo>
                    <a:pt x="0" y="7830"/>
                    <a:pt x="169" y="8370"/>
                    <a:pt x="506" y="8370"/>
                  </a:cubicBezTo>
                  <a:cubicBezTo>
                    <a:pt x="4050" y="10800"/>
                    <a:pt x="4050" y="10800"/>
                    <a:pt x="4050" y="10800"/>
                  </a:cubicBezTo>
                  <a:cubicBezTo>
                    <a:pt x="4050" y="17010"/>
                    <a:pt x="4050" y="17010"/>
                    <a:pt x="4050" y="17010"/>
                  </a:cubicBezTo>
                  <a:cubicBezTo>
                    <a:pt x="4050" y="17550"/>
                    <a:pt x="4219" y="18360"/>
                    <a:pt x="4725" y="19170"/>
                  </a:cubicBezTo>
                  <a:cubicBezTo>
                    <a:pt x="5063" y="19440"/>
                    <a:pt x="5569" y="19980"/>
                    <a:pt x="6244" y="20250"/>
                  </a:cubicBezTo>
                  <a:cubicBezTo>
                    <a:pt x="7425" y="21060"/>
                    <a:pt x="9112" y="21600"/>
                    <a:pt x="10800" y="21600"/>
                  </a:cubicBezTo>
                  <a:cubicBezTo>
                    <a:pt x="12487" y="21600"/>
                    <a:pt x="14175" y="21060"/>
                    <a:pt x="15356" y="20250"/>
                  </a:cubicBezTo>
                  <a:cubicBezTo>
                    <a:pt x="16031" y="19980"/>
                    <a:pt x="16537" y="19440"/>
                    <a:pt x="16875" y="19170"/>
                  </a:cubicBezTo>
                  <a:cubicBezTo>
                    <a:pt x="17381" y="18360"/>
                    <a:pt x="17550" y="17550"/>
                    <a:pt x="17550" y="17010"/>
                  </a:cubicBezTo>
                  <a:close/>
                  <a:moveTo>
                    <a:pt x="844" y="7290"/>
                  </a:moveTo>
                  <a:cubicBezTo>
                    <a:pt x="10800" y="1350"/>
                    <a:pt x="10800" y="1350"/>
                    <a:pt x="10800" y="1350"/>
                  </a:cubicBezTo>
                  <a:cubicBezTo>
                    <a:pt x="20756" y="7290"/>
                    <a:pt x="20756" y="7290"/>
                    <a:pt x="20756" y="7290"/>
                  </a:cubicBezTo>
                  <a:cubicBezTo>
                    <a:pt x="10800" y="13500"/>
                    <a:pt x="10800" y="13500"/>
                    <a:pt x="10800" y="13500"/>
                  </a:cubicBezTo>
                  <a:lnTo>
                    <a:pt x="844" y="7290"/>
                  </a:lnTo>
                  <a:close/>
                  <a:moveTo>
                    <a:pt x="16706" y="17010"/>
                  </a:moveTo>
                  <a:cubicBezTo>
                    <a:pt x="16706" y="17820"/>
                    <a:pt x="16200" y="18630"/>
                    <a:pt x="15187" y="19170"/>
                  </a:cubicBezTo>
                  <a:cubicBezTo>
                    <a:pt x="14006" y="19980"/>
                    <a:pt x="12487" y="20250"/>
                    <a:pt x="10800" y="20250"/>
                  </a:cubicBezTo>
                  <a:cubicBezTo>
                    <a:pt x="9112" y="20250"/>
                    <a:pt x="7594" y="19980"/>
                    <a:pt x="6412" y="19170"/>
                  </a:cubicBezTo>
                  <a:cubicBezTo>
                    <a:pt x="5400" y="18630"/>
                    <a:pt x="4894" y="17820"/>
                    <a:pt x="4894" y="17010"/>
                  </a:cubicBezTo>
                  <a:cubicBezTo>
                    <a:pt x="4894" y="11070"/>
                    <a:pt x="4894" y="11070"/>
                    <a:pt x="4894" y="11070"/>
                  </a:cubicBezTo>
                  <a:cubicBezTo>
                    <a:pt x="10631" y="14580"/>
                    <a:pt x="10631" y="14580"/>
                    <a:pt x="10631" y="14580"/>
                  </a:cubicBezTo>
                  <a:cubicBezTo>
                    <a:pt x="10800" y="14850"/>
                    <a:pt x="10969" y="14850"/>
                    <a:pt x="10969" y="14580"/>
                  </a:cubicBezTo>
                  <a:cubicBezTo>
                    <a:pt x="16706" y="11070"/>
                    <a:pt x="16706" y="11070"/>
                    <a:pt x="16706" y="11070"/>
                  </a:cubicBezTo>
                  <a:lnTo>
                    <a:pt x="16706" y="17010"/>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64" name="Freeform 110">
              <a:extLst>
                <a:ext uri="{FF2B5EF4-FFF2-40B4-BE49-F238E27FC236}">
                  <a16:creationId xmlns:a16="http://schemas.microsoft.com/office/drawing/2014/main" id="{86B5520E-A3EC-49F8-BE27-E6DD5F06EC5A}"/>
                </a:ext>
              </a:extLst>
            </p:cNvPr>
            <p:cNvSpPr/>
            <p:nvPr/>
          </p:nvSpPr>
          <p:spPr>
            <a:xfrm>
              <a:off x="9144926" y="3939143"/>
              <a:ext cx="404452" cy="406336"/>
            </a:xfrm>
            <a:custGeom>
              <a:avLst/>
              <a:gdLst/>
              <a:ahLst/>
              <a:cxnLst>
                <a:cxn ang="0">
                  <a:pos x="wd2" y="hd2"/>
                </a:cxn>
                <a:cxn ang="5400000">
                  <a:pos x="wd2" y="hd2"/>
                </a:cxn>
                <a:cxn ang="10800000">
                  <a:pos x="wd2" y="hd2"/>
                </a:cxn>
                <a:cxn ang="16200000">
                  <a:pos x="wd2" y="hd2"/>
                </a:cxn>
              </a:cxnLst>
              <a:rect l="0" t="0" r="r" b="b"/>
              <a:pathLst>
                <a:path w="21220" h="21600" extrusionOk="0">
                  <a:moveTo>
                    <a:pt x="17422" y="169"/>
                  </a:moveTo>
                  <a:cubicBezTo>
                    <a:pt x="17090" y="0"/>
                    <a:pt x="16758" y="0"/>
                    <a:pt x="16592" y="0"/>
                  </a:cubicBezTo>
                  <a:cubicBezTo>
                    <a:pt x="15927" y="0"/>
                    <a:pt x="15595" y="169"/>
                    <a:pt x="15428" y="338"/>
                  </a:cubicBezTo>
                  <a:cubicBezTo>
                    <a:pt x="15428" y="506"/>
                    <a:pt x="14930" y="1013"/>
                    <a:pt x="12936" y="4050"/>
                  </a:cubicBezTo>
                  <a:cubicBezTo>
                    <a:pt x="12770" y="4219"/>
                    <a:pt x="12770" y="4219"/>
                    <a:pt x="12770" y="4219"/>
                  </a:cubicBezTo>
                  <a:cubicBezTo>
                    <a:pt x="12272" y="5063"/>
                    <a:pt x="11108" y="6581"/>
                    <a:pt x="10278" y="7931"/>
                  </a:cubicBezTo>
                  <a:cubicBezTo>
                    <a:pt x="10112" y="7931"/>
                    <a:pt x="10112" y="7931"/>
                    <a:pt x="10112" y="7931"/>
                  </a:cubicBezTo>
                  <a:cubicBezTo>
                    <a:pt x="10112" y="7931"/>
                    <a:pt x="10112" y="7931"/>
                    <a:pt x="10112" y="7931"/>
                  </a:cubicBezTo>
                  <a:cubicBezTo>
                    <a:pt x="9447" y="8100"/>
                    <a:pt x="8948" y="8269"/>
                    <a:pt x="8616" y="8775"/>
                  </a:cubicBezTo>
                  <a:cubicBezTo>
                    <a:pt x="8118" y="9112"/>
                    <a:pt x="7952" y="9787"/>
                    <a:pt x="7785" y="10294"/>
                  </a:cubicBezTo>
                  <a:cubicBezTo>
                    <a:pt x="7785" y="10462"/>
                    <a:pt x="7785" y="10462"/>
                    <a:pt x="7785" y="10462"/>
                  </a:cubicBezTo>
                  <a:cubicBezTo>
                    <a:pt x="3798" y="13162"/>
                    <a:pt x="3798" y="13162"/>
                    <a:pt x="3798" y="13162"/>
                  </a:cubicBezTo>
                  <a:cubicBezTo>
                    <a:pt x="807" y="15525"/>
                    <a:pt x="475" y="15694"/>
                    <a:pt x="308" y="15694"/>
                  </a:cubicBezTo>
                  <a:cubicBezTo>
                    <a:pt x="142" y="16031"/>
                    <a:pt x="-190" y="16537"/>
                    <a:pt x="142" y="17719"/>
                  </a:cubicBezTo>
                  <a:cubicBezTo>
                    <a:pt x="308" y="18394"/>
                    <a:pt x="973" y="19237"/>
                    <a:pt x="1638" y="19912"/>
                  </a:cubicBezTo>
                  <a:cubicBezTo>
                    <a:pt x="2302" y="20587"/>
                    <a:pt x="3133" y="21262"/>
                    <a:pt x="3798" y="21431"/>
                  </a:cubicBezTo>
                  <a:cubicBezTo>
                    <a:pt x="4130" y="21600"/>
                    <a:pt x="4462" y="21600"/>
                    <a:pt x="4628" y="21600"/>
                  </a:cubicBezTo>
                  <a:cubicBezTo>
                    <a:pt x="5293" y="21600"/>
                    <a:pt x="5625" y="21431"/>
                    <a:pt x="5792" y="21262"/>
                  </a:cubicBezTo>
                  <a:cubicBezTo>
                    <a:pt x="5792" y="21094"/>
                    <a:pt x="5958" y="20925"/>
                    <a:pt x="7619" y="18394"/>
                  </a:cubicBezTo>
                  <a:cubicBezTo>
                    <a:pt x="7785" y="18225"/>
                    <a:pt x="7785" y="18225"/>
                    <a:pt x="7785" y="18225"/>
                  </a:cubicBezTo>
                  <a:cubicBezTo>
                    <a:pt x="8782" y="16875"/>
                    <a:pt x="9945" y="15187"/>
                    <a:pt x="10942" y="13837"/>
                  </a:cubicBezTo>
                  <a:cubicBezTo>
                    <a:pt x="10942" y="13669"/>
                    <a:pt x="10942" y="13669"/>
                    <a:pt x="10942" y="13669"/>
                  </a:cubicBezTo>
                  <a:cubicBezTo>
                    <a:pt x="11108" y="13669"/>
                    <a:pt x="11108" y="13669"/>
                    <a:pt x="11108" y="13669"/>
                  </a:cubicBezTo>
                  <a:cubicBezTo>
                    <a:pt x="11607" y="13500"/>
                    <a:pt x="12105" y="13331"/>
                    <a:pt x="12604" y="12825"/>
                  </a:cubicBezTo>
                  <a:cubicBezTo>
                    <a:pt x="13102" y="12487"/>
                    <a:pt x="13268" y="11812"/>
                    <a:pt x="13435" y="11306"/>
                  </a:cubicBezTo>
                  <a:cubicBezTo>
                    <a:pt x="13435" y="11137"/>
                    <a:pt x="13435" y="11137"/>
                    <a:pt x="13435" y="11137"/>
                  </a:cubicBezTo>
                  <a:cubicBezTo>
                    <a:pt x="13601" y="11137"/>
                    <a:pt x="13601" y="11137"/>
                    <a:pt x="13601" y="11137"/>
                  </a:cubicBezTo>
                  <a:cubicBezTo>
                    <a:pt x="14764" y="10125"/>
                    <a:pt x="16259" y="9112"/>
                    <a:pt x="17588" y="8100"/>
                  </a:cubicBezTo>
                  <a:cubicBezTo>
                    <a:pt x="20579" y="6075"/>
                    <a:pt x="20745" y="5906"/>
                    <a:pt x="20912" y="5906"/>
                  </a:cubicBezTo>
                  <a:cubicBezTo>
                    <a:pt x="21078" y="5569"/>
                    <a:pt x="21410" y="5063"/>
                    <a:pt x="21078" y="3881"/>
                  </a:cubicBezTo>
                  <a:cubicBezTo>
                    <a:pt x="20912" y="3206"/>
                    <a:pt x="20247" y="2363"/>
                    <a:pt x="19582" y="1688"/>
                  </a:cubicBezTo>
                  <a:cubicBezTo>
                    <a:pt x="18918" y="1013"/>
                    <a:pt x="18087" y="338"/>
                    <a:pt x="17422" y="169"/>
                  </a:cubicBezTo>
                  <a:close/>
                  <a:moveTo>
                    <a:pt x="9779" y="13837"/>
                  </a:moveTo>
                  <a:cubicBezTo>
                    <a:pt x="8948" y="15187"/>
                    <a:pt x="7952" y="16537"/>
                    <a:pt x="7121" y="17887"/>
                  </a:cubicBezTo>
                  <a:cubicBezTo>
                    <a:pt x="7121" y="18056"/>
                    <a:pt x="7121" y="18056"/>
                    <a:pt x="7121" y="18056"/>
                  </a:cubicBezTo>
                  <a:cubicBezTo>
                    <a:pt x="6124" y="19237"/>
                    <a:pt x="5459" y="20419"/>
                    <a:pt x="5293" y="20587"/>
                  </a:cubicBezTo>
                  <a:cubicBezTo>
                    <a:pt x="5127" y="20756"/>
                    <a:pt x="5127" y="20756"/>
                    <a:pt x="5127" y="20756"/>
                  </a:cubicBezTo>
                  <a:cubicBezTo>
                    <a:pt x="5127" y="20756"/>
                    <a:pt x="4961" y="20756"/>
                    <a:pt x="4628" y="20756"/>
                  </a:cubicBezTo>
                  <a:cubicBezTo>
                    <a:pt x="4462" y="20756"/>
                    <a:pt x="4296" y="20756"/>
                    <a:pt x="4130" y="20756"/>
                  </a:cubicBezTo>
                  <a:cubicBezTo>
                    <a:pt x="3465" y="20419"/>
                    <a:pt x="2801" y="20081"/>
                    <a:pt x="2136" y="19406"/>
                  </a:cubicBezTo>
                  <a:cubicBezTo>
                    <a:pt x="1472" y="18731"/>
                    <a:pt x="1139" y="18056"/>
                    <a:pt x="807" y="17381"/>
                  </a:cubicBezTo>
                  <a:cubicBezTo>
                    <a:pt x="641" y="17044"/>
                    <a:pt x="641" y="16537"/>
                    <a:pt x="807" y="16369"/>
                  </a:cubicBezTo>
                  <a:cubicBezTo>
                    <a:pt x="973" y="16200"/>
                    <a:pt x="973" y="16200"/>
                    <a:pt x="973" y="16200"/>
                  </a:cubicBezTo>
                  <a:cubicBezTo>
                    <a:pt x="1305" y="16031"/>
                    <a:pt x="4628" y="13669"/>
                    <a:pt x="7453" y="11475"/>
                  </a:cubicBezTo>
                  <a:cubicBezTo>
                    <a:pt x="7785" y="11306"/>
                    <a:pt x="7785" y="11306"/>
                    <a:pt x="7785" y="11306"/>
                  </a:cubicBezTo>
                  <a:cubicBezTo>
                    <a:pt x="7952" y="11644"/>
                    <a:pt x="7952" y="11644"/>
                    <a:pt x="7952" y="11644"/>
                  </a:cubicBezTo>
                  <a:cubicBezTo>
                    <a:pt x="7952" y="12150"/>
                    <a:pt x="8284" y="12487"/>
                    <a:pt x="8616" y="12825"/>
                  </a:cubicBezTo>
                  <a:cubicBezTo>
                    <a:pt x="8948" y="13162"/>
                    <a:pt x="9281" y="13331"/>
                    <a:pt x="9779" y="13500"/>
                  </a:cubicBezTo>
                  <a:cubicBezTo>
                    <a:pt x="9945" y="13669"/>
                    <a:pt x="9945" y="13669"/>
                    <a:pt x="9945" y="13669"/>
                  </a:cubicBezTo>
                  <a:lnTo>
                    <a:pt x="9779" y="13837"/>
                  </a:lnTo>
                  <a:close/>
                  <a:moveTo>
                    <a:pt x="12105" y="12319"/>
                  </a:moveTo>
                  <a:cubicBezTo>
                    <a:pt x="11773" y="12656"/>
                    <a:pt x="11108" y="12994"/>
                    <a:pt x="10610" y="12994"/>
                  </a:cubicBezTo>
                  <a:cubicBezTo>
                    <a:pt x="10112" y="12994"/>
                    <a:pt x="9447" y="12656"/>
                    <a:pt x="9115" y="12319"/>
                  </a:cubicBezTo>
                  <a:cubicBezTo>
                    <a:pt x="8284" y="11475"/>
                    <a:pt x="8284" y="10125"/>
                    <a:pt x="9115" y="9281"/>
                  </a:cubicBezTo>
                  <a:cubicBezTo>
                    <a:pt x="9945" y="8437"/>
                    <a:pt x="11275" y="8437"/>
                    <a:pt x="12105" y="9281"/>
                  </a:cubicBezTo>
                  <a:cubicBezTo>
                    <a:pt x="12936" y="10125"/>
                    <a:pt x="12936" y="11475"/>
                    <a:pt x="12105" y="12319"/>
                  </a:cubicBezTo>
                  <a:close/>
                  <a:moveTo>
                    <a:pt x="20413" y="5231"/>
                  </a:moveTo>
                  <a:cubicBezTo>
                    <a:pt x="20247" y="5400"/>
                    <a:pt x="20247" y="5400"/>
                    <a:pt x="20247" y="5400"/>
                  </a:cubicBezTo>
                  <a:cubicBezTo>
                    <a:pt x="20081" y="5569"/>
                    <a:pt x="18752" y="6412"/>
                    <a:pt x="17422" y="7256"/>
                  </a:cubicBezTo>
                  <a:cubicBezTo>
                    <a:pt x="13435" y="10294"/>
                    <a:pt x="13435" y="10294"/>
                    <a:pt x="13435" y="10294"/>
                  </a:cubicBezTo>
                  <a:cubicBezTo>
                    <a:pt x="13268" y="9956"/>
                    <a:pt x="13268" y="9956"/>
                    <a:pt x="13268" y="9956"/>
                  </a:cubicBezTo>
                  <a:cubicBezTo>
                    <a:pt x="13102" y="9450"/>
                    <a:pt x="12936" y="9112"/>
                    <a:pt x="12604" y="8775"/>
                  </a:cubicBezTo>
                  <a:cubicBezTo>
                    <a:pt x="12272" y="8437"/>
                    <a:pt x="11939" y="8100"/>
                    <a:pt x="11441" y="8100"/>
                  </a:cubicBezTo>
                  <a:cubicBezTo>
                    <a:pt x="11108" y="7931"/>
                    <a:pt x="11108" y="7931"/>
                    <a:pt x="11108" y="7931"/>
                  </a:cubicBezTo>
                  <a:cubicBezTo>
                    <a:pt x="11275" y="7594"/>
                    <a:pt x="11275" y="7594"/>
                    <a:pt x="11275" y="7594"/>
                  </a:cubicBezTo>
                  <a:cubicBezTo>
                    <a:pt x="13268" y="4725"/>
                    <a:pt x="15761" y="1350"/>
                    <a:pt x="15927" y="1013"/>
                  </a:cubicBezTo>
                  <a:cubicBezTo>
                    <a:pt x="16093" y="844"/>
                    <a:pt x="16093" y="844"/>
                    <a:pt x="16093" y="844"/>
                  </a:cubicBezTo>
                  <a:cubicBezTo>
                    <a:pt x="16259" y="675"/>
                    <a:pt x="16758" y="675"/>
                    <a:pt x="17090" y="844"/>
                  </a:cubicBezTo>
                  <a:cubicBezTo>
                    <a:pt x="17755" y="1181"/>
                    <a:pt x="18419" y="1519"/>
                    <a:pt x="19084" y="2194"/>
                  </a:cubicBezTo>
                  <a:cubicBezTo>
                    <a:pt x="19748" y="2869"/>
                    <a:pt x="20081" y="3544"/>
                    <a:pt x="20413" y="4050"/>
                  </a:cubicBezTo>
                  <a:cubicBezTo>
                    <a:pt x="20579" y="4556"/>
                    <a:pt x="20579" y="5063"/>
                    <a:pt x="20413" y="5231"/>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365" name="组合 364">
              <a:extLst>
                <a:ext uri="{FF2B5EF4-FFF2-40B4-BE49-F238E27FC236}">
                  <a16:creationId xmlns:a16="http://schemas.microsoft.com/office/drawing/2014/main" id="{33143F5D-098E-4361-9D5F-8B2F0449D3AD}"/>
                </a:ext>
              </a:extLst>
            </p:cNvPr>
            <p:cNvGrpSpPr/>
            <p:nvPr/>
          </p:nvGrpSpPr>
          <p:grpSpPr>
            <a:xfrm>
              <a:off x="8379592" y="3939937"/>
              <a:ext cx="311121" cy="405542"/>
              <a:chOff x="8506343" y="3939937"/>
              <a:chExt cx="311121" cy="405542"/>
            </a:xfrm>
            <a:grpFill/>
          </p:grpSpPr>
          <p:sp>
            <p:nvSpPr>
              <p:cNvPr id="522" name="Freeform 111">
                <a:extLst>
                  <a:ext uri="{FF2B5EF4-FFF2-40B4-BE49-F238E27FC236}">
                    <a16:creationId xmlns:a16="http://schemas.microsoft.com/office/drawing/2014/main" id="{C787214D-AAD6-430D-8F2C-9BE5C6E91D9A}"/>
                  </a:ext>
                </a:extLst>
              </p:cNvPr>
              <p:cNvSpPr/>
              <p:nvPr/>
            </p:nvSpPr>
            <p:spPr>
              <a:xfrm>
                <a:off x="8506343" y="3939937"/>
                <a:ext cx="311121" cy="405542"/>
              </a:xfrm>
              <a:custGeom>
                <a:avLst/>
                <a:gdLst/>
                <a:ahLst/>
                <a:cxnLst>
                  <a:cxn ang="0">
                    <a:pos x="wd2" y="hd2"/>
                  </a:cxn>
                  <a:cxn ang="5400000">
                    <a:pos x="wd2" y="hd2"/>
                  </a:cxn>
                  <a:cxn ang="10800000">
                    <a:pos x="wd2" y="hd2"/>
                  </a:cxn>
                  <a:cxn ang="16200000">
                    <a:pos x="wd2" y="hd2"/>
                  </a:cxn>
                </a:cxnLst>
                <a:rect l="0" t="0" r="r" b="b"/>
                <a:pathLst>
                  <a:path w="21600" h="21558" extrusionOk="0">
                    <a:moveTo>
                      <a:pt x="21600" y="8227"/>
                    </a:moveTo>
                    <a:cubicBezTo>
                      <a:pt x="21600" y="8058"/>
                      <a:pt x="21380" y="7889"/>
                      <a:pt x="21380" y="7720"/>
                    </a:cubicBezTo>
                    <a:cubicBezTo>
                      <a:pt x="19616" y="6370"/>
                      <a:pt x="19616" y="6370"/>
                      <a:pt x="19616" y="6370"/>
                    </a:cubicBezTo>
                    <a:cubicBezTo>
                      <a:pt x="20278" y="4514"/>
                      <a:pt x="20278" y="4514"/>
                      <a:pt x="20278" y="4514"/>
                    </a:cubicBezTo>
                    <a:cubicBezTo>
                      <a:pt x="20278" y="4345"/>
                      <a:pt x="20278" y="4177"/>
                      <a:pt x="20057" y="4008"/>
                    </a:cubicBezTo>
                    <a:cubicBezTo>
                      <a:pt x="20057" y="4008"/>
                      <a:pt x="19837" y="3839"/>
                      <a:pt x="19616" y="3839"/>
                    </a:cubicBezTo>
                    <a:cubicBezTo>
                      <a:pt x="17192" y="3333"/>
                      <a:pt x="17192" y="3333"/>
                      <a:pt x="17192" y="3333"/>
                    </a:cubicBezTo>
                    <a:cubicBezTo>
                      <a:pt x="16531" y="1477"/>
                      <a:pt x="16531" y="1477"/>
                      <a:pt x="16531" y="1477"/>
                    </a:cubicBezTo>
                    <a:cubicBezTo>
                      <a:pt x="16531" y="1308"/>
                      <a:pt x="16310" y="1139"/>
                      <a:pt x="16090" y="1139"/>
                    </a:cubicBezTo>
                    <a:cubicBezTo>
                      <a:pt x="16090" y="971"/>
                      <a:pt x="15869" y="971"/>
                      <a:pt x="15649" y="971"/>
                    </a:cubicBezTo>
                    <a:cubicBezTo>
                      <a:pt x="13224" y="1477"/>
                      <a:pt x="13224" y="1477"/>
                      <a:pt x="13224" y="1477"/>
                    </a:cubicBezTo>
                    <a:cubicBezTo>
                      <a:pt x="11461" y="127"/>
                      <a:pt x="11461" y="127"/>
                      <a:pt x="11461" y="127"/>
                    </a:cubicBezTo>
                    <a:cubicBezTo>
                      <a:pt x="11020" y="-42"/>
                      <a:pt x="10580" y="-42"/>
                      <a:pt x="10139" y="127"/>
                    </a:cubicBezTo>
                    <a:cubicBezTo>
                      <a:pt x="8376" y="1477"/>
                      <a:pt x="8376" y="1477"/>
                      <a:pt x="8376" y="1477"/>
                    </a:cubicBezTo>
                    <a:cubicBezTo>
                      <a:pt x="5951" y="971"/>
                      <a:pt x="5951" y="971"/>
                      <a:pt x="5951" y="971"/>
                    </a:cubicBezTo>
                    <a:cubicBezTo>
                      <a:pt x="5951" y="971"/>
                      <a:pt x="5510" y="971"/>
                      <a:pt x="5510" y="1139"/>
                    </a:cubicBezTo>
                    <a:cubicBezTo>
                      <a:pt x="5290" y="1139"/>
                      <a:pt x="5069" y="1308"/>
                      <a:pt x="5069" y="1477"/>
                    </a:cubicBezTo>
                    <a:cubicBezTo>
                      <a:pt x="4408" y="3333"/>
                      <a:pt x="4408" y="3333"/>
                      <a:pt x="4408" y="3333"/>
                    </a:cubicBezTo>
                    <a:cubicBezTo>
                      <a:pt x="1984" y="3839"/>
                      <a:pt x="1984" y="3839"/>
                      <a:pt x="1984" y="3839"/>
                    </a:cubicBezTo>
                    <a:cubicBezTo>
                      <a:pt x="1763" y="3839"/>
                      <a:pt x="1543" y="4008"/>
                      <a:pt x="1543" y="4008"/>
                    </a:cubicBezTo>
                    <a:cubicBezTo>
                      <a:pt x="1322" y="4177"/>
                      <a:pt x="1322" y="4345"/>
                      <a:pt x="1322" y="4514"/>
                    </a:cubicBezTo>
                    <a:cubicBezTo>
                      <a:pt x="1984" y="6370"/>
                      <a:pt x="1984" y="6370"/>
                      <a:pt x="1984" y="6370"/>
                    </a:cubicBezTo>
                    <a:cubicBezTo>
                      <a:pt x="220" y="7720"/>
                      <a:pt x="220" y="7720"/>
                      <a:pt x="220" y="7720"/>
                    </a:cubicBezTo>
                    <a:cubicBezTo>
                      <a:pt x="220" y="7889"/>
                      <a:pt x="0" y="8058"/>
                      <a:pt x="0" y="8227"/>
                    </a:cubicBezTo>
                    <a:cubicBezTo>
                      <a:pt x="0" y="8395"/>
                      <a:pt x="220" y="8564"/>
                      <a:pt x="220" y="8733"/>
                    </a:cubicBezTo>
                    <a:cubicBezTo>
                      <a:pt x="1984" y="10083"/>
                      <a:pt x="1984" y="10083"/>
                      <a:pt x="1984" y="10083"/>
                    </a:cubicBezTo>
                    <a:cubicBezTo>
                      <a:pt x="1322" y="11770"/>
                      <a:pt x="1322" y="11770"/>
                      <a:pt x="1322" y="11770"/>
                    </a:cubicBezTo>
                    <a:cubicBezTo>
                      <a:pt x="1322" y="11939"/>
                      <a:pt x="1322" y="12108"/>
                      <a:pt x="1543" y="12277"/>
                    </a:cubicBezTo>
                    <a:cubicBezTo>
                      <a:pt x="1543" y="12445"/>
                      <a:pt x="1763" y="12614"/>
                      <a:pt x="1984" y="12614"/>
                    </a:cubicBezTo>
                    <a:cubicBezTo>
                      <a:pt x="4408" y="13120"/>
                      <a:pt x="4408" y="13120"/>
                      <a:pt x="4408" y="13120"/>
                    </a:cubicBezTo>
                    <a:cubicBezTo>
                      <a:pt x="5069" y="14977"/>
                      <a:pt x="5069" y="14977"/>
                      <a:pt x="5069" y="14977"/>
                    </a:cubicBezTo>
                    <a:cubicBezTo>
                      <a:pt x="5069" y="15145"/>
                      <a:pt x="5290" y="15314"/>
                      <a:pt x="5510" y="15314"/>
                    </a:cubicBezTo>
                    <a:cubicBezTo>
                      <a:pt x="5510" y="15483"/>
                      <a:pt x="5731" y="15483"/>
                      <a:pt x="5951" y="15483"/>
                    </a:cubicBezTo>
                    <a:cubicBezTo>
                      <a:pt x="6612" y="15314"/>
                      <a:pt x="6612" y="15314"/>
                      <a:pt x="6612" y="15314"/>
                    </a:cubicBezTo>
                    <a:cubicBezTo>
                      <a:pt x="6612" y="20883"/>
                      <a:pt x="6612" y="20883"/>
                      <a:pt x="6612" y="20883"/>
                    </a:cubicBezTo>
                    <a:cubicBezTo>
                      <a:pt x="6612" y="21220"/>
                      <a:pt x="7053" y="21558"/>
                      <a:pt x="7494" y="21558"/>
                    </a:cubicBezTo>
                    <a:cubicBezTo>
                      <a:pt x="7714" y="21558"/>
                      <a:pt x="7935" y="21558"/>
                      <a:pt x="8155" y="21389"/>
                    </a:cubicBezTo>
                    <a:cubicBezTo>
                      <a:pt x="10800" y="19364"/>
                      <a:pt x="10800" y="19364"/>
                      <a:pt x="10800" y="19364"/>
                    </a:cubicBezTo>
                    <a:cubicBezTo>
                      <a:pt x="13445" y="21389"/>
                      <a:pt x="13445" y="21389"/>
                      <a:pt x="13445" y="21389"/>
                    </a:cubicBezTo>
                    <a:cubicBezTo>
                      <a:pt x="13665" y="21558"/>
                      <a:pt x="13886" y="21558"/>
                      <a:pt x="14106" y="21558"/>
                    </a:cubicBezTo>
                    <a:cubicBezTo>
                      <a:pt x="14547" y="21558"/>
                      <a:pt x="14988" y="21220"/>
                      <a:pt x="14988" y="20883"/>
                    </a:cubicBezTo>
                    <a:cubicBezTo>
                      <a:pt x="14988" y="15314"/>
                      <a:pt x="14988" y="15314"/>
                      <a:pt x="14988" y="15314"/>
                    </a:cubicBezTo>
                    <a:cubicBezTo>
                      <a:pt x="15649" y="15483"/>
                      <a:pt x="15649" y="15483"/>
                      <a:pt x="15649" y="15483"/>
                    </a:cubicBezTo>
                    <a:cubicBezTo>
                      <a:pt x="15869" y="15483"/>
                      <a:pt x="16090" y="15483"/>
                      <a:pt x="16090" y="15314"/>
                    </a:cubicBezTo>
                    <a:cubicBezTo>
                      <a:pt x="16310" y="15314"/>
                      <a:pt x="16531" y="15145"/>
                      <a:pt x="16531" y="14977"/>
                    </a:cubicBezTo>
                    <a:cubicBezTo>
                      <a:pt x="17192" y="13120"/>
                      <a:pt x="17192" y="13120"/>
                      <a:pt x="17192" y="13120"/>
                    </a:cubicBezTo>
                    <a:cubicBezTo>
                      <a:pt x="19616" y="12614"/>
                      <a:pt x="19616" y="12614"/>
                      <a:pt x="19616" y="12614"/>
                    </a:cubicBezTo>
                    <a:cubicBezTo>
                      <a:pt x="19837" y="12614"/>
                      <a:pt x="20057" y="12445"/>
                      <a:pt x="20057" y="12277"/>
                    </a:cubicBezTo>
                    <a:cubicBezTo>
                      <a:pt x="20278" y="12108"/>
                      <a:pt x="20278" y="11939"/>
                      <a:pt x="20278" y="11770"/>
                    </a:cubicBezTo>
                    <a:cubicBezTo>
                      <a:pt x="19616" y="10083"/>
                      <a:pt x="19616" y="10083"/>
                      <a:pt x="19616" y="10083"/>
                    </a:cubicBezTo>
                    <a:cubicBezTo>
                      <a:pt x="21380" y="8733"/>
                      <a:pt x="21380" y="8733"/>
                      <a:pt x="21380" y="8733"/>
                    </a:cubicBezTo>
                    <a:cubicBezTo>
                      <a:pt x="21380" y="8564"/>
                      <a:pt x="21600" y="8395"/>
                      <a:pt x="21600" y="8227"/>
                    </a:cubicBezTo>
                    <a:close/>
                    <a:moveTo>
                      <a:pt x="14106" y="20714"/>
                    </a:moveTo>
                    <a:cubicBezTo>
                      <a:pt x="11461" y="18858"/>
                      <a:pt x="11461" y="18858"/>
                      <a:pt x="11461" y="18858"/>
                    </a:cubicBezTo>
                    <a:cubicBezTo>
                      <a:pt x="11020" y="18520"/>
                      <a:pt x="10580" y="18520"/>
                      <a:pt x="10139" y="18858"/>
                    </a:cubicBezTo>
                    <a:cubicBezTo>
                      <a:pt x="7494" y="20714"/>
                      <a:pt x="7494" y="20714"/>
                      <a:pt x="7494" y="20714"/>
                    </a:cubicBezTo>
                    <a:cubicBezTo>
                      <a:pt x="7494" y="15145"/>
                      <a:pt x="7494" y="15145"/>
                      <a:pt x="7494" y="15145"/>
                    </a:cubicBezTo>
                    <a:cubicBezTo>
                      <a:pt x="8376" y="14977"/>
                      <a:pt x="8376" y="14977"/>
                      <a:pt x="8376" y="14977"/>
                    </a:cubicBezTo>
                    <a:cubicBezTo>
                      <a:pt x="10139" y="16327"/>
                      <a:pt x="10139" y="16327"/>
                      <a:pt x="10139" y="16327"/>
                    </a:cubicBezTo>
                    <a:cubicBezTo>
                      <a:pt x="10580" y="16495"/>
                      <a:pt x="11020" y="16495"/>
                      <a:pt x="11461" y="16327"/>
                    </a:cubicBezTo>
                    <a:cubicBezTo>
                      <a:pt x="13224" y="14977"/>
                      <a:pt x="13224" y="14977"/>
                      <a:pt x="13224" y="14977"/>
                    </a:cubicBezTo>
                    <a:cubicBezTo>
                      <a:pt x="14106" y="15145"/>
                      <a:pt x="14106" y="15145"/>
                      <a:pt x="14106" y="15145"/>
                    </a:cubicBezTo>
                    <a:lnTo>
                      <a:pt x="14106" y="20714"/>
                    </a:lnTo>
                    <a:close/>
                    <a:moveTo>
                      <a:pt x="18514" y="9745"/>
                    </a:moveTo>
                    <a:cubicBezTo>
                      <a:pt x="19396" y="11939"/>
                      <a:pt x="19396" y="11939"/>
                      <a:pt x="19396" y="11939"/>
                    </a:cubicBezTo>
                    <a:cubicBezTo>
                      <a:pt x="16531" y="12614"/>
                      <a:pt x="16531" y="12614"/>
                      <a:pt x="16531" y="12614"/>
                    </a:cubicBezTo>
                    <a:cubicBezTo>
                      <a:pt x="15649" y="14639"/>
                      <a:pt x="15649" y="14639"/>
                      <a:pt x="15649" y="14639"/>
                    </a:cubicBezTo>
                    <a:cubicBezTo>
                      <a:pt x="12784" y="14133"/>
                      <a:pt x="12784" y="14133"/>
                      <a:pt x="12784" y="14133"/>
                    </a:cubicBezTo>
                    <a:cubicBezTo>
                      <a:pt x="10800" y="15652"/>
                      <a:pt x="10800" y="15652"/>
                      <a:pt x="10800" y="15652"/>
                    </a:cubicBezTo>
                    <a:cubicBezTo>
                      <a:pt x="8596" y="14133"/>
                      <a:pt x="8596" y="14133"/>
                      <a:pt x="8596" y="14133"/>
                    </a:cubicBezTo>
                    <a:cubicBezTo>
                      <a:pt x="5951" y="14639"/>
                      <a:pt x="5951" y="14639"/>
                      <a:pt x="5951" y="14639"/>
                    </a:cubicBezTo>
                    <a:cubicBezTo>
                      <a:pt x="5069" y="12614"/>
                      <a:pt x="5069" y="12614"/>
                      <a:pt x="5069" y="12614"/>
                    </a:cubicBezTo>
                    <a:cubicBezTo>
                      <a:pt x="2204" y="11939"/>
                      <a:pt x="2204" y="11939"/>
                      <a:pt x="2204" y="11939"/>
                    </a:cubicBezTo>
                    <a:cubicBezTo>
                      <a:pt x="3086" y="9745"/>
                      <a:pt x="3086" y="9745"/>
                      <a:pt x="3086" y="9745"/>
                    </a:cubicBezTo>
                    <a:cubicBezTo>
                      <a:pt x="882" y="8227"/>
                      <a:pt x="882" y="8227"/>
                      <a:pt x="882" y="8227"/>
                    </a:cubicBezTo>
                    <a:cubicBezTo>
                      <a:pt x="3086" y="6539"/>
                      <a:pt x="3086" y="6539"/>
                      <a:pt x="3086" y="6539"/>
                    </a:cubicBezTo>
                    <a:cubicBezTo>
                      <a:pt x="2204" y="4514"/>
                      <a:pt x="2204" y="4514"/>
                      <a:pt x="2204" y="4514"/>
                    </a:cubicBezTo>
                    <a:cubicBezTo>
                      <a:pt x="5069" y="3839"/>
                      <a:pt x="5069" y="3839"/>
                      <a:pt x="5069" y="3839"/>
                    </a:cubicBezTo>
                    <a:cubicBezTo>
                      <a:pt x="5951" y="1646"/>
                      <a:pt x="5951" y="1646"/>
                      <a:pt x="5951" y="1646"/>
                    </a:cubicBezTo>
                    <a:cubicBezTo>
                      <a:pt x="8816" y="2152"/>
                      <a:pt x="8816" y="2152"/>
                      <a:pt x="8816" y="2152"/>
                    </a:cubicBezTo>
                    <a:cubicBezTo>
                      <a:pt x="10800" y="633"/>
                      <a:pt x="10800" y="633"/>
                      <a:pt x="10800" y="633"/>
                    </a:cubicBezTo>
                    <a:cubicBezTo>
                      <a:pt x="12784" y="2152"/>
                      <a:pt x="12784" y="2152"/>
                      <a:pt x="12784" y="2152"/>
                    </a:cubicBezTo>
                    <a:cubicBezTo>
                      <a:pt x="15649" y="1646"/>
                      <a:pt x="15649" y="1646"/>
                      <a:pt x="15649" y="1646"/>
                    </a:cubicBezTo>
                    <a:cubicBezTo>
                      <a:pt x="16531" y="3839"/>
                      <a:pt x="16531" y="3839"/>
                      <a:pt x="16531" y="3839"/>
                    </a:cubicBezTo>
                    <a:cubicBezTo>
                      <a:pt x="19396" y="4514"/>
                      <a:pt x="19396" y="4514"/>
                      <a:pt x="19396" y="4514"/>
                    </a:cubicBezTo>
                    <a:cubicBezTo>
                      <a:pt x="18514" y="6539"/>
                      <a:pt x="18514" y="6539"/>
                      <a:pt x="18514" y="6539"/>
                    </a:cubicBezTo>
                    <a:cubicBezTo>
                      <a:pt x="20718" y="8227"/>
                      <a:pt x="20718" y="8227"/>
                      <a:pt x="20718" y="8227"/>
                    </a:cubicBezTo>
                    <a:lnTo>
                      <a:pt x="18514" y="9745"/>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23" name="Freeform 112">
                <a:extLst>
                  <a:ext uri="{FF2B5EF4-FFF2-40B4-BE49-F238E27FC236}">
                    <a16:creationId xmlns:a16="http://schemas.microsoft.com/office/drawing/2014/main" id="{BBD2DAB7-90E0-4E66-ACFB-F9FCCF3EB484}"/>
                  </a:ext>
                </a:extLst>
              </p:cNvPr>
              <p:cNvSpPr/>
              <p:nvPr/>
            </p:nvSpPr>
            <p:spPr>
              <a:xfrm>
                <a:off x="8594852" y="4027651"/>
                <a:ext cx="132764" cy="1327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143" y="0"/>
                      <a:pt x="0" y="4629"/>
                      <a:pt x="0" y="10800"/>
                    </a:cubicBezTo>
                    <a:cubicBezTo>
                      <a:pt x="0" y="16457"/>
                      <a:pt x="5143" y="21600"/>
                      <a:pt x="10800" y="21600"/>
                    </a:cubicBezTo>
                    <a:cubicBezTo>
                      <a:pt x="16457" y="21600"/>
                      <a:pt x="21600" y="16457"/>
                      <a:pt x="21600" y="10800"/>
                    </a:cubicBezTo>
                    <a:cubicBezTo>
                      <a:pt x="21600" y="4629"/>
                      <a:pt x="16457" y="0"/>
                      <a:pt x="10800" y="0"/>
                    </a:cubicBezTo>
                    <a:close/>
                    <a:moveTo>
                      <a:pt x="10800" y="19029"/>
                    </a:moveTo>
                    <a:cubicBezTo>
                      <a:pt x="6171" y="19029"/>
                      <a:pt x="2571" y="15429"/>
                      <a:pt x="2571" y="10800"/>
                    </a:cubicBezTo>
                    <a:cubicBezTo>
                      <a:pt x="2571" y="6171"/>
                      <a:pt x="6171" y="2571"/>
                      <a:pt x="10800" y="2571"/>
                    </a:cubicBezTo>
                    <a:cubicBezTo>
                      <a:pt x="15429" y="2571"/>
                      <a:pt x="19029" y="6171"/>
                      <a:pt x="19029" y="10800"/>
                    </a:cubicBezTo>
                    <a:cubicBezTo>
                      <a:pt x="19029" y="15429"/>
                      <a:pt x="15429" y="19029"/>
                      <a:pt x="10800" y="19029"/>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66" name="组合 365">
              <a:extLst>
                <a:ext uri="{FF2B5EF4-FFF2-40B4-BE49-F238E27FC236}">
                  <a16:creationId xmlns:a16="http://schemas.microsoft.com/office/drawing/2014/main" id="{B1A27A0D-25DA-4543-AF96-E912D357C9FD}"/>
                </a:ext>
              </a:extLst>
            </p:cNvPr>
            <p:cNvGrpSpPr/>
            <p:nvPr/>
          </p:nvGrpSpPr>
          <p:grpSpPr>
            <a:xfrm>
              <a:off x="7605813" y="3939143"/>
              <a:ext cx="237365" cy="406336"/>
              <a:chOff x="7732564" y="3939143"/>
              <a:chExt cx="237365" cy="406336"/>
            </a:xfrm>
            <a:grpFill/>
          </p:grpSpPr>
          <p:sp>
            <p:nvSpPr>
              <p:cNvPr id="520" name="Freeform 113">
                <a:extLst>
                  <a:ext uri="{FF2B5EF4-FFF2-40B4-BE49-F238E27FC236}">
                    <a16:creationId xmlns:a16="http://schemas.microsoft.com/office/drawing/2014/main" id="{9E0C5E4E-FC6C-4B93-9D82-DF54B6B94703}"/>
                  </a:ext>
                </a:extLst>
              </p:cNvPr>
              <p:cNvSpPr/>
              <p:nvPr/>
            </p:nvSpPr>
            <p:spPr>
              <a:xfrm>
                <a:off x="7732564" y="3939143"/>
                <a:ext cx="237365" cy="406336"/>
              </a:xfrm>
              <a:custGeom>
                <a:avLst/>
                <a:gdLst/>
                <a:ahLst/>
                <a:cxnLst>
                  <a:cxn ang="0">
                    <a:pos x="wd2" y="hd2"/>
                  </a:cxn>
                  <a:cxn ang="5400000">
                    <a:pos x="wd2" y="hd2"/>
                  </a:cxn>
                  <a:cxn ang="10800000">
                    <a:pos x="wd2" y="hd2"/>
                  </a:cxn>
                  <a:cxn ang="16200000">
                    <a:pos x="wd2" y="hd2"/>
                  </a:cxn>
                </a:cxnLst>
                <a:rect l="0" t="0" r="r" b="b"/>
                <a:pathLst>
                  <a:path w="21600" h="21600" extrusionOk="0">
                    <a:moveTo>
                      <a:pt x="20448" y="0"/>
                    </a:moveTo>
                    <a:cubicBezTo>
                      <a:pt x="1152" y="0"/>
                      <a:pt x="1152" y="0"/>
                      <a:pt x="1152" y="0"/>
                    </a:cubicBezTo>
                    <a:cubicBezTo>
                      <a:pt x="576" y="0"/>
                      <a:pt x="0" y="338"/>
                      <a:pt x="0" y="675"/>
                    </a:cubicBezTo>
                    <a:cubicBezTo>
                      <a:pt x="0" y="20925"/>
                      <a:pt x="0" y="20925"/>
                      <a:pt x="0" y="20925"/>
                    </a:cubicBezTo>
                    <a:cubicBezTo>
                      <a:pt x="0" y="21262"/>
                      <a:pt x="576" y="21600"/>
                      <a:pt x="1152" y="21600"/>
                    </a:cubicBezTo>
                    <a:cubicBezTo>
                      <a:pt x="1440" y="21600"/>
                      <a:pt x="1728" y="21600"/>
                      <a:pt x="1728" y="21431"/>
                    </a:cubicBezTo>
                    <a:cubicBezTo>
                      <a:pt x="10944" y="18394"/>
                      <a:pt x="10944" y="18394"/>
                      <a:pt x="10944" y="18394"/>
                    </a:cubicBezTo>
                    <a:cubicBezTo>
                      <a:pt x="19872" y="21600"/>
                      <a:pt x="19872" y="21600"/>
                      <a:pt x="19872" y="21600"/>
                    </a:cubicBezTo>
                    <a:cubicBezTo>
                      <a:pt x="20160" y="21600"/>
                      <a:pt x="20448" y="21600"/>
                      <a:pt x="20448" y="21600"/>
                    </a:cubicBezTo>
                    <a:cubicBezTo>
                      <a:pt x="21312" y="21600"/>
                      <a:pt x="21600" y="21262"/>
                      <a:pt x="21600" y="20925"/>
                    </a:cubicBezTo>
                    <a:cubicBezTo>
                      <a:pt x="21600" y="675"/>
                      <a:pt x="21600" y="675"/>
                      <a:pt x="21600" y="675"/>
                    </a:cubicBezTo>
                    <a:cubicBezTo>
                      <a:pt x="21600" y="338"/>
                      <a:pt x="21312" y="0"/>
                      <a:pt x="20448" y="0"/>
                    </a:cubicBezTo>
                    <a:close/>
                    <a:moveTo>
                      <a:pt x="20448" y="20756"/>
                    </a:moveTo>
                    <a:cubicBezTo>
                      <a:pt x="11520" y="17550"/>
                      <a:pt x="11520" y="17550"/>
                      <a:pt x="11520" y="17550"/>
                    </a:cubicBezTo>
                    <a:cubicBezTo>
                      <a:pt x="11232" y="17550"/>
                      <a:pt x="10656" y="17550"/>
                      <a:pt x="10368" y="17550"/>
                    </a:cubicBezTo>
                    <a:cubicBezTo>
                      <a:pt x="1440" y="20756"/>
                      <a:pt x="1440" y="20756"/>
                      <a:pt x="1440" y="20756"/>
                    </a:cubicBezTo>
                    <a:cubicBezTo>
                      <a:pt x="1440" y="844"/>
                      <a:pt x="1440" y="844"/>
                      <a:pt x="1440" y="844"/>
                    </a:cubicBezTo>
                    <a:cubicBezTo>
                      <a:pt x="20448" y="844"/>
                      <a:pt x="20448" y="844"/>
                      <a:pt x="20448" y="844"/>
                    </a:cubicBezTo>
                    <a:lnTo>
                      <a:pt x="20448" y="207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21" name="Freeform 114">
                <a:extLst>
                  <a:ext uri="{FF2B5EF4-FFF2-40B4-BE49-F238E27FC236}">
                    <a16:creationId xmlns:a16="http://schemas.microsoft.com/office/drawing/2014/main" id="{A5CBACAF-13B0-4331-9EB7-441CD810BAE6}"/>
                  </a:ext>
                </a:extLst>
              </p:cNvPr>
              <p:cNvSpPr/>
              <p:nvPr/>
            </p:nvSpPr>
            <p:spPr>
              <a:xfrm>
                <a:off x="7811685" y="4086103"/>
                <a:ext cx="79123" cy="80232"/>
              </a:xfrm>
              <a:custGeom>
                <a:avLst/>
                <a:gdLst/>
                <a:ahLst/>
                <a:cxnLst>
                  <a:cxn ang="0">
                    <a:pos x="wd2" y="hd2"/>
                  </a:cxn>
                  <a:cxn ang="5400000">
                    <a:pos x="wd2" y="hd2"/>
                  </a:cxn>
                  <a:cxn ang="10800000">
                    <a:pos x="wd2" y="hd2"/>
                  </a:cxn>
                  <a:cxn ang="16200000">
                    <a:pos x="wd2" y="hd2"/>
                  </a:cxn>
                </a:cxnLst>
                <a:rect l="0" t="0" r="r" b="b"/>
                <a:pathLst>
                  <a:path w="21600" h="21185" extrusionOk="0">
                    <a:moveTo>
                      <a:pt x="0" y="18900"/>
                    </a:moveTo>
                    <a:cubicBezTo>
                      <a:pt x="0" y="19730"/>
                      <a:pt x="0" y="20561"/>
                      <a:pt x="864" y="20561"/>
                    </a:cubicBezTo>
                    <a:cubicBezTo>
                      <a:pt x="864" y="21392"/>
                      <a:pt x="2592" y="21392"/>
                      <a:pt x="3456" y="20561"/>
                    </a:cubicBezTo>
                    <a:cubicBezTo>
                      <a:pt x="11232" y="13084"/>
                      <a:pt x="11232" y="13084"/>
                      <a:pt x="11232" y="13084"/>
                    </a:cubicBezTo>
                    <a:cubicBezTo>
                      <a:pt x="19008" y="20561"/>
                      <a:pt x="19008" y="20561"/>
                      <a:pt x="19008" y="20561"/>
                    </a:cubicBezTo>
                    <a:cubicBezTo>
                      <a:pt x="19008" y="21392"/>
                      <a:pt x="20736" y="21392"/>
                      <a:pt x="21600" y="20561"/>
                    </a:cubicBezTo>
                    <a:cubicBezTo>
                      <a:pt x="21600" y="20561"/>
                      <a:pt x="21600" y="19730"/>
                      <a:pt x="21600" y="18900"/>
                    </a:cubicBezTo>
                    <a:cubicBezTo>
                      <a:pt x="21600" y="18900"/>
                      <a:pt x="21600" y="18069"/>
                      <a:pt x="21600" y="18069"/>
                    </a:cubicBezTo>
                    <a:cubicBezTo>
                      <a:pt x="13824" y="10592"/>
                      <a:pt x="13824" y="10592"/>
                      <a:pt x="13824" y="10592"/>
                    </a:cubicBezTo>
                    <a:cubicBezTo>
                      <a:pt x="21600" y="3115"/>
                      <a:pt x="21600" y="3115"/>
                      <a:pt x="21600" y="3115"/>
                    </a:cubicBezTo>
                    <a:cubicBezTo>
                      <a:pt x="21600" y="3115"/>
                      <a:pt x="21600" y="2284"/>
                      <a:pt x="21600" y="1454"/>
                    </a:cubicBezTo>
                    <a:cubicBezTo>
                      <a:pt x="21600" y="1454"/>
                      <a:pt x="21600" y="623"/>
                      <a:pt x="21600" y="623"/>
                    </a:cubicBezTo>
                    <a:cubicBezTo>
                      <a:pt x="20736" y="-208"/>
                      <a:pt x="19008" y="-208"/>
                      <a:pt x="19008" y="623"/>
                    </a:cubicBezTo>
                    <a:cubicBezTo>
                      <a:pt x="11232" y="8100"/>
                      <a:pt x="11232" y="8100"/>
                      <a:pt x="11232" y="8100"/>
                    </a:cubicBezTo>
                    <a:cubicBezTo>
                      <a:pt x="3456" y="623"/>
                      <a:pt x="3456" y="623"/>
                      <a:pt x="3456" y="623"/>
                    </a:cubicBezTo>
                    <a:cubicBezTo>
                      <a:pt x="2592" y="-208"/>
                      <a:pt x="864" y="-208"/>
                      <a:pt x="864" y="623"/>
                    </a:cubicBezTo>
                    <a:cubicBezTo>
                      <a:pt x="0" y="623"/>
                      <a:pt x="0" y="1454"/>
                      <a:pt x="0" y="1454"/>
                    </a:cubicBezTo>
                    <a:cubicBezTo>
                      <a:pt x="0" y="2284"/>
                      <a:pt x="0" y="3115"/>
                      <a:pt x="864" y="3115"/>
                    </a:cubicBezTo>
                    <a:cubicBezTo>
                      <a:pt x="7776" y="10592"/>
                      <a:pt x="7776" y="10592"/>
                      <a:pt x="7776" y="10592"/>
                    </a:cubicBezTo>
                    <a:cubicBezTo>
                      <a:pt x="864" y="18069"/>
                      <a:pt x="864" y="18069"/>
                      <a:pt x="864" y="18069"/>
                    </a:cubicBezTo>
                    <a:cubicBezTo>
                      <a:pt x="0" y="18069"/>
                      <a:pt x="0" y="18900"/>
                      <a:pt x="0" y="189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67" name="组合 366">
              <a:extLst>
                <a:ext uri="{FF2B5EF4-FFF2-40B4-BE49-F238E27FC236}">
                  <a16:creationId xmlns:a16="http://schemas.microsoft.com/office/drawing/2014/main" id="{02AB1D8B-8F02-4494-B531-51216A14FC15}"/>
                </a:ext>
              </a:extLst>
            </p:cNvPr>
            <p:cNvGrpSpPr/>
            <p:nvPr/>
          </p:nvGrpSpPr>
          <p:grpSpPr>
            <a:xfrm>
              <a:off x="6790461" y="3939143"/>
              <a:ext cx="241388" cy="406336"/>
              <a:chOff x="6917212" y="3939143"/>
              <a:chExt cx="241388" cy="406336"/>
            </a:xfrm>
            <a:grpFill/>
          </p:grpSpPr>
          <p:sp>
            <p:nvSpPr>
              <p:cNvPr id="518" name="Freeform 115">
                <a:extLst>
                  <a:ext uri="{FF2B5EF4-FFF2-40B4-BE49-F238E27FC236}">
                    <a16:creationId xmlns:a16="http://schemas.microsoft.com/office/drawing/2014/main" id="{068AC03C-C1D7-4F52-83FE-0479475F51F8}"/>
                  </a:ext>
                </a:extLst>
              </p:cNvPr>
              <p:cNvSpPr/>
              <p:nvPr/>
            </p:nvSpPr>
            <p:spPr>
              <a:xfrm>
                <a:off x="6917212" y="3939143"/>
                <a:ext cx="241388" cy="406336"/>
              </a:xfrm>
              <a:custGeom>
                <a:avLst/>
                <a:gdLst/>
                <a:ahLst/>
                <a:cxnLst>
                  <a:cxn ang="0">
                    <a:pos x="wd2" y="hd2"/>
                  </a:cxn>
                  <a:cxn ang="5400000">
                    <a:pos x="wd2" y="hd2"/>
                  </a:cxn>
                  <a:cxn ang="10800000">
                    <a:pos x="wd2" y="hd2"/>
                  </a:cxn>
                  <a:cxn ang="16200000">
                    <a:pos x="wd2" y="hd2"/>
                  </a:cxn>
                </a:cxnLst>
                <a:rect l="0" t="0" r="r" b="b"/>
                <a:pathLst>
                  <a:path w="21600" h="21600" extrusionOk="0">
                    <a:moveTo>
                      <a:pt x="20463" y="0"/>
                    </a:moveTo>
                    <a:cubicBezTo>
                      <a:pt x="1137" y="0"/>
                      <a:pt x="1137" y="0"/>
                      <a:pt x="1137" y="0"/>
                    </a:cubicBezTo>
                    <a:cubicBezTo>
                      <a:pt x="568" y="0"/>
                      <a:pt x="0" y="338"/>
                      <a:pt x="0" y="675"/>
                    </a:cubicBezTo>
                    <a:cubicBezTo>
                      <a:pt x="0" y="20925"/>
                      <a:pt x="0" y="20925"/>
                      <a:pt x="0" y="20925"/>
                    </a:cubicBezTo>
                    <a:cubicBezTo>
                      <a:pt x="0" y="21262"/>
                      <a:pt x="568" y="21600"/>
                      <a:pt x="1137" y="21600"/>
                    </a:cubicBezTo>
                    <a:cubicBezTo>
                      <a:pt x="1421" y="21600"/>
                      <a:pt x="1705" y="21600"/>
                      <a:pt x="1989" y="21431"/>
                    </a:cubicBezTo>
                    <a:cubicBezTo>
                      <a:pt x="10800" y="18394"/>
                      <a:pt x="10800" y="18394"/>
                      <a:pt x="10800" y="18394"/>
                    </a:cubicBezTo>
                    <a:cubicBezTo>
                      <a:pt x="19895" y="21600"/>
                      <a:pt x="19895" y="21600"/>
                      <a:pt x="19895" y="21600"/>
                    </a:cubicBezTo>
                    <a:cubicBezTo>
                      <a:pt x="19895" y="21600"/>
                      <a:pt x="20179" y="21600"/>
                      <a:pt x="20463" y="21600"/>
                    </a:cubicBezTo>
                    <a:cubicBezTo>
                      <a:pt x="21032" y="21600"/>
                      <a:pt x="21600" y="21262"/>
                      <a:pt x="21600" y="20925"/>
                    </a:cubicBezTo>
                    <a:cubicBezTo>
                      <a:pt x="21600" y="675"/>
                      <a:pt x="21600" y="675"/>
                      <a:pt x="21600" y="675"/>
                    </a:cubicBezTo>
                    <a:cubicBezTo>
                      <a:pt x="21600" y="338"/>
                      <a:pt x="21032" y="0"/>
                      <a:pt x="20463" y="0"/>
                    </a:cubicBezTo>
                    <a:close/>
                    <a:moveTo>
                      <a:pt x="20179" y="20756"/>
                    </a:moveTo>
                    <a:cubicBezTo>
                      <a:pt x="11368" y="17550"/>
                      <a:pt x="11368" y="17550"/>
                      <a:pt x="11368" y="17550"/>
                    </a:cubicBezTo>
                    <a:cubicBezTo>
                      <a:pt x="11084" y="17550"/>
                      <a:pt x="10516" y="17550"/>
                      <a:pt x="10232" y="17550"/>
                    </a:cubicBezTo>
                    <a:cubicBezTo>
                      <a:pt x="1421" y="20756"/>
                      <a:pt x="1421" y="20756"/>
                      <a:pt x="1421" y="20756"/>
                    </a:cubicBezTo>
                    <a:cubicBezTo>
                      <a:pt x="1421" y="844"/>
                      <a:pt x="1421" y="844"/>
                      <a:pt x="1421" y="844"/>
                    </a:cubicBezTo>
                    <a:cubicBezTo>
                      <a:pt x="20179" y="844"/>
                      <a:pt x="20179" y="844"/>
                      <a:pt x="20179" y="844"/>
                    </a:cubicBezTo>
                    <a:lnTo>
                      <a:pt x="20179" y="207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19" name="Freeform 116">
                <a:extLst>
                  <a:ext uri="{FF2B5EF4-FFF2-40B4-BE49-F238E27FC236}">
                    <a16:creationId xmlns:a16="http://schemas.microsoft.com/office/drawing/2014/main" id="{4070D824-2B6B-435B-B8DA-BD7DC7C6EE18}"/>
                  </a:ext>
                </a:extLst>
              </p:cNvPr>
              <p:cNvSpPr/>
              <p:nvPr/>
            </p:nvSpPr>
            <p:spPr>
              <a:xfrm>
                <a:off x="6984264" y="4120183"/>
                <a:ext cx="107284" cy="12071"/>
              </a:xfrm>
              <a:custGeom>
                <a:avLst/>
                <a:gdLst/>
                <a:ahLst/>
                <a:cxnLst>
                  <a:cxn ang="0">
                    <a:pos x="wd2" y="hd2"/>
                  </a:cxn>
                  <a:cxn ang="5400000">
                    <a:pos x="wd2" y="hd2"/>
                  </a:cxn>
                  <a:cxn ang="10800000">
                    <a:pos x="wd2" y="hd2"/>
                  </a:cxn>
                  <a:cxn ang="16200000">
                    <a:pos x="wd2" y="hd2"/>
                  </a:cxn>
                </a:cxnLst>
                <a:rect l="0" t="0" r="r" b="b"/>
                <a:pathLst>
                  <a:path w="21600" h="21600" extrusionOk="0">
                    <a:moveTo>
                      <a:pt x="1271" y="21600"/>
                    </a:moveTo>
                    <a:cubicBezTo>
                      <a:pt x="20329" y="21600"/>
                      <a:pt x="20329" y="21600"/>
                      <a:pt x="20329" y="21600"/>
                    </a:cubicBezTo>
                    <a:cubicBezTo>
                      <a:pt x="20965" y="21600"/>
                      <a:pt x="21600" y="16200"/>
                      <a:pt x="21600" y="10800"/>
                    </a:cubicBezTo>
                    <a:cubicBezTo>
                      <a:pt x="21600" y="5400"/>
                      <a:pt x="20965" y="0"/>
                      <a:pt x="20329" y="0"/>
                    </a:cubicBezTo>
                    <a:cubicBezTo>
                      <a:pt x="1271" y="0"/>
                      <a:pt x="1271" y="0"/>
                      <a:pt x="1271" y="0"/>
                    </a:cubicBezTo>
                    <a:cubicBezTo>
                      <a:pt x="635" y="0"/>
                      <a:pt x="0" y="5400"/>
                      <a:pt x="0" y="10800"/>
                    </a:cubicBezTo>
                    <a:cubicBezTo>
                      <a:pt x="0" y="16200"/>
                      <a:pt x="635" y="21600"/>
                      <a:pt x="1271"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68" name="组合 367">
              <a:extLst>
                <a:ext uri="{FF2B5EF4-FFF2-40B4-BE49-F238E27FC236}">
                  <a16:creationId xmlns:a16="http://schemas.microsoft.com/office/drawing/2014/main" id="{E0AE0D17-B37D-4212-B97A-A3A8B275D8EF}"/>
                </a:ext>
              </a:extLst>
            </p:cNvPr>
            <p:cNvGrpSpPr/>
            <p:nvPr/>
          </p:nvGrpSpPr>
          <p:grpSpPr>
            <a:xfrm>
              <a:off x="5979132" y="3939143"/>
              <a:ext cx="240047" cy="406336"/>
              <a:chOff x="6105883" y="3939143"/>
              <a:chExt cx="240047" cy="406336"/>
            </a:xfrm>
            <a:grpFill/>
          </p:grpSpPr>
          <p:sp>
            <p:nvSpPr>
              <p:cNvPr id="516" name="Freeform 117">
                <a:extLst>
                  <a:ext uri="{FF2B5EF4-FFF2-40B4-BE49-F238E27FC236}">
                    <a16:creationId xmlns:a16="http://schemas.microsoft.com/office/drawing/2014/main" id="{BB4651B4-95E8-4421-A2D6-7CE03C6B9F20}"/>
                  </a:ext>
                </a:extLst>
              </p:cNvPr>
              <p:cNvSpPr/>
              <p:nvPr/>
            </p:nvSpPr>
            <p:spPr>
              <a:xfrm>
                <a:off x="6105883" y="3939143"/>
                <a:ext cx="240047" cy="406336"/>
              </a:xfrm>
              <a:custGeom>
                <a:avLst/>
                <a:gdLst/>
                <a:ahLst/>
                <a:cxnLst>
                  <a:cxn ang="0">
                    <a:pos x="wd2" y="hd2"/>
                  </a:cxn>
                  <a:cxn ang="5400000">
                    <a:pos x="wd2" y="hd2"/>
                  </a:cxn>
                  <a:cxn ang="10800000">
                    <a:pos x="wd2" y="hd2"/>
                  </a:cxn>
                  <a:cxn ang="16200000">
                    <a:pos x="wd2" y="hd2"/>
                  </a:cxn>
                </a:cxnLst>
                <a:rect l="0" t="0" r="r" b="b"/>
                <a:pathLst>
                  <a:path w="21600" h="21600" extrusionOk="0">
                    <a:moveTo>
                      <a:pt x="20463" y="0"/>
                    </a:moveTo>
                    <a:cubicBezTo>
                      <a:pt x="20463" y="0"/>
                      <a:pt x="20463" y="0"/>
                      <a:pt x="20463" y="0"/>
                    </a:cubicBezTo>
                    <a:cubicBezTo>
                      <a:pt x="1137" y="0"/>
                      <a:pt x="1137" y="0"/>
                      <a:pt x="1137" y="0"/>
                    </a:cubicBezTo>
                    <a:cubicBezTo>
                      <a:pt x="1137" y="0"/>
                      <a:pt x="1137" y="0"/>
                      <a:pt x="1137" y="0"/>
                    </a:cubicBezTo>
                    <a:cubicBezTo>
                      <a:pt x="568" y="0"/>
                      <a:pt x="0" y="338"/>
                      <a:pt x="0" y="675"/>
                    </a:cubicBezTo>
                    <a:cubicBezTo>
                      <a:pt x="0" y="20925"/>
                      <a:pt x="0" y="20925"/>
                      <a:pt x="0" y="20925"/>
                    </a:cubicBezTo>
                    <a:cubicBezTo>
                      <a:pt x="0" y="21262"/>
                      <a:pt x="568" y="21600"/>
                      <a:pt x="1137" y="21600"/>
                    </a:cubicBezTo>
                    <a:cubicBezTo>
                      <a:pt x="1137" y="21600"/>
                      <a:pt x="1137" y="21600"/>
                      <a:pt x="1137" y="21600"/>
                    </a:cubicBezTo>
                    <a:cubicBezTo>
                      <a:pt x="1137" y="21600"/>
                      <a:pt x="1137" y="21600"/>
                      <a:pt x="1137" y="21600"/>
                    </a:cubicBezTo>
                    <a:cubicBezTo>
                      <a:pt x="1421" y="21600"/>
                      <a:pt x="1705" y="21600"/>
                      <a:pt x="1989" y="21431"/>
                    </a:cubicBezTo>
                    <a:cubicBezTo>
                      <a:pt x="10800" y="18394"/>
                      <a:pt x="10800" y="18394"/>
                      <a:pt x="10800" y="18394"/>
                    </a:cubicBezTo>
                    <a:cubicBezTo>
                      <a:pt x="19895" y="21600"/>
                      <a:pt x="19895" y="21600"/>
                      <a:pt x="19895" y="21600"/>
                    </a:cubicBezTo>
                    <a:cubicBezTo>
                      <a:pt x="19895" y="21600"/>
                      <a:pt x="20179" y="21600"/>
                      <a:pt x="20463" y="21600"/>
                    </a:cubicBezTo>
                    <a:cubicBezTo>
                      <a:pt x="20463" y="21600"/>
                      <a:pt x="20463" y="21600"/>
                      <a:pt x="20463" y="21600"/>
                    </a:cubicBezTo>
                    <a:cubicBezTo>
                      <a:pt x="20463" y="21600"/>
                      <a:pt x="20463" y="21600"/>
                      <a:pt x="20463" y="21600"/>
                    </a:cubicBezTo>
                    <a:cubicBezTo>
                      <a:pt x="21032" y="21600"/>
                      <a:pt x="21600" y="21262"/>
                      <a:pt x="21600" y="20925"/>
                    </a:cubicBezTo>
                    <a:cubicBezTo>
                      <a:pt x="21600" y="675"/>
                      <a:pt x="21600" y="675"/>
                      <a:pt x="21600" y="675"/>
                    </a:cubicBezTo>
                    <a:cubicBezTo>
                      <a:pt x="21600" y="338"/>
                      <a:pt x="21032" y="0"/>
                      <a:pt x="20463" y="0"/>
                    </a:cubicBezTo>
                    <a:close/>
                    <a:moveTo>
                      <a:pt x="20179" y="844"/>
                    </a:moveTo>
                    <a:cubicBezTo>
                      <a:pt x="20179" y="20756"/>
                      <a:pt x="20179" y="20756"/>
                      <a:pt x="20179" y="20756"/>
                    </a:cubicBezTo>
                    <a:cubicBezTo>
                      <a:pt x="11368" y="17550"/>
                      <a:pt x="11368" y="17550"/>
                      <a:pt x="11368" y="17550"/>
                    </a:cubicBezTo>
                    <a:cubicBezTo>
                      <a:pt x="11084" y="17550"/>
                      <a:pt x="11084" y="17550"/>
                      <a:pt x="10800" y="17550"/>
                    </a:cubicBezTo>
                    <a:cubicBezTo>
                      <a:pt x="10516" y="17550"/>
                      <a:pt x="10516" y="17550"/>
                      <a:pt x="10232" y="17550"/>
                    </a:cubicBezTo>
                    <a:cubicBezTo>
                      <a:pt x="1421" y="20756"/>
                      <a:pt x="1421" y="20756"/>
                      <a:pt x="1421" y="20756"/>
                    </a:cubicBezTo>
                    <a:cubicBezTo>
                      <a:pt x="1421" y="844"/>
                      <a:pt x="1421" y="844"/>
                      <a:pt x="1421" y="844"/>
                    </a:cubicBezTo>
                    <a:lnTo>
                      <a:pt x="20179" y="844"/>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17" name="Freeform 118">
                <a:extLst>
                  <a:ext uri="{FF2B5EF4-FFF2-40B4-BE49-F238E27FC236}">
                    <a16:creationId xmlns:a16="http://schemas.microsoft.com/office/drawing/2014/main" id="{4D1AA8F1-5A70-4C55-B44A-AFA378E69DC7}"/>
                  </a:ext>
                </a:extLst>
              </p:cNvPr>
              <p:cNvSpPr/>
              <p:nvPr/>
            </p:nvSpPr>
            <p:spPr>
              <a:xfrm>
                <a:off x="6171594" y="4071906"/>
                <a:ext cx="108625" cy="108625"/>
              </a:xfrm>
              <a:custGeom>
                <a:avLst/>
                <a:gdLst/>
                <a:ahLst/>
                <a:cxnLst>
                  <a:cxn ang="0">
                    <a:pos x="wd2" y="hd2"/>
                  </a:cxn>
                  <a:cxn ang="5400000">
                    <a:pos x="wd2" y="hd2"/>
                  </a:cxn>
                  <a:cxn ang="10800000">
                    <a:pos x="wd2" y="hd2"/>
                  </a:cxn>
                  <a:cxn ang="16200000">
                    <a:pos x="wd2" y="hd2"/>
                  </a:cxn>
                </a:cxnLst>
                <a:rect l="0" t="0" r="r" b="b"/>
                <a:pathLst>
                  <a:path w="21600" h="21600" extrusionOk="0">
                    <a:moveTo>
                      <a:pt x="1271" y="12071"/>
                    </a:moveTo>
                    <a:cubicBezTo>
                      <a:pt x="9529" y="12071"/>
                      <a:pt x="9529" y="12071"/>
                      <a:pt x="9529" y="12071"/>
                    </a:cubicBezTo>
                    <a:cubicBezTo>
                      <a:pt x="9529" y="20329"/>
                      <a:pt x="9529" y="20329"/>
                      <a:pt x="9529" y="20329"/>
                    </a:cubicBezTo>
                    <a:cubicBezTo>
                      <a:pt x="9529" y="20965"/>
                      <a:pt x="10165" y="21600"/>
                      <a:pt x="10800" y="21600"/>
                    </a:cubicBezTo>
                    <a:cubicBezTo>
                      <a:pt x="11435" y="21600"/>
                      <a:pt x="12071" y="20965"/>
                      <a:pt x="12071" y="20329"/>
                    </a:cubicBezTo>
                    <a:cubicBezTo>
                      <a:pt x="12071" y="12071"/>
                      <a:pt x="12071" y="12071"/>
                      <a:pt x="12071" y="12071"/>
                    </a:cubicBezTo>
                    <a:cubicBezTo>
                      <a:pt x="20329" y="12071"/>
                      <a:pt x="20329" y="12071"/>
                      <a:pt x="20329" y="12071"/>
                    </a:cubicBezTo>
                    <a:cubicBezTo>
                      <a:pt x="20965" y="12071"/>
                      <a:pt x="21600" y="11435"/>
                      <a:pt x="21600" y="10800"/>
                    </a:cubicBezTo>
                    <a:cubicBezTo>
                      <a:pt x="21600" y="10165"/>
                      <a:pt x="20965" y="9529"/>
                      <a:pt x="20329" y="9529"/>
                    </a:cubicBezTo>
                    <a:cubicBezTo>
                      <a:pt x="12071" y="9529"/>
                      <a:pt x="12071" y="9529"/>
                      <a:pt x="12071" y="9529"/>
                    </a:cubicBezTo>
                    <a:cubicBezTo>
                      <a:pt x="12071" y="1271"/>
                      <a:pt x="12071" y="1271"/>
                      <a:pt x="12071" y="1271"/>
                    </a:cubicBezTo>
                    <a:cubicBezTo>
                      <a:pt x="12071" y="635"/>
                      <a:pt x="11435" y="0"/>
                      <a:pt x="10800" y="0"/>
                    </a:cubicBezTo>
                    <a:cubicBezTo>
                      <a:pt x="10165" y="0"/>
                      <a:pt x="9529" y="635"/>
                      <a:pt x="9529" y="1271"/>
                    </a:cubicBezTo>
                    <a:cubicBezTo>
                      <a:pt x="9529" y="9529"/>
                      <a:pt x="9529" y="9529"/>
                      <a:pt x="9529" y="9529"/>
                    </a:cubicBezTo>
                    <a:cubicBezTo>
                      <a:pt x="1271" y="9529"/>
                      <a:pt x="1271" y="9529"/>
                      <a:pt x="1271" y="9529"/>
                    </a:cubicBezTo>
                    <a:cubicBezTo>
                      <a:pt x="635" y="9529"/>
                      <a:pt x="0" y="10165"/>
                      <a:pt x="0" y="10800"/>
                    </a:cubicBezTo>
                    <a:cubicBezTo>
                      <a:pt x="0" y="11435"/>
                      <a:pt x="635" y="12071"/>
                      <a:pt x="1271" y="12071"/>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sp>
          <p:nvSpPr>
            <p:cNvPr id="369" name="Freeform 119">
              <a:extLst>
                <a:ext uri="{FF2B5EF4-FFF2-40B4-BE49-F238E27FC236}">
                  <a16:creationId xmlns:a16="http://schemas.microsoft.com/office/drawing/2014/main" id="{517B6581-7D95-4909-AEE5-CF74CF26A3B3}"/>
                </a:ext>
              </a:extLst>
            </p:cNvPr>
            <p:cNvSpPr/>
            <p:nvPr/>
          </p:nvSpPr>
          <p:spPr>
            <a:xfrm>
              <a:off x="5166461" y="3939143"/>
              <a:ext cx="241388" cy="406336"/>
            </a:xfrm>
            <a:custGeom>
              <a:avLst/>
              <a:gdLst/>
              <a:ahLst/>
              <a:cxnLst>
                <a:cxn ang="0">
                  <a:pos x="wd2" y="hd2"/>
                </a:cxn>
                <a:cxn ang="5400000">
                  <a:pos x="wd2" y="hd2"/>
                </a:cxn>
                <a:cxn ang="10800000">
                  <a:pos x="wd2" y="hd2"/>
                </a:cxn>
                <a:cxn ang="16200000">
                  <a:pos x="wd2" y="hd2"/>
                </a:cxn>
              </a:cxnLst>
              <a:rect l="0" t="0" r="r" b="b"/>
              <a:pathLst>
                <a:path w="21600" h="21600" extrusionOk="0">
                  <a:moveTo>
                    <a:pt x="21600" y="675"/>
                  </a:moveTo>
                  <a:cubicBezTo>
                    <a:pt x="21600" y="338"/>
                    <a:pt x="21032" y="0"/>
                    <a:pt x="20463" y="0"/>
                  </a:cubicBezTo>
                  <a:cubicBezTo>
                    <a:pt x="1137" y="0"/>
                    <a:pt x="1137" y="0"/>
                    <a:pt x="1137" y="0"/>
                  </a:cubicBezTo>
                  <a:cubicBezTo>
                    <a:pt x="568" y="0"/>
                    <a:pt x="0" y="338"/>
                    <a:pt x="0" y="675"/>
                  </a:cubicBezTo>
                  <a:cubicBezTo>
                    <a:pt x="0" y="20925"/>
                    <a:pt x="0" y="20925"/>
                    <a:pt x="0" y="20925"/>
                  </a:cubicBezTo>
                  <a:cubicBezTo>
                    <a:pt x="0" y="21262"/>
                    <a:pt x="568" y="21600"/>
                    <a:pt x="1137" y="21600"/>
                  </a:cubicBezTo>
                  <a:cubicBezTo>
                    <a:pt x="1421" y="21600"/>
                    <a:pt x="1705" y="21600"/>
                    <a:pt x="1989" y="21431"/>
                  </a:cubicBezTo>
                  <a:cubicBezTo>
                    <a:pt x="10800" y="18394"/>
                    <a:pt x="10800" y="18394"/>
                    <a:pt x="10800" y="18394"/>
                  </a:cubicBezTo>
                  <a:cubicBezTo>
                    <a:pt x="19895" y="21600"/>
                    <a:pt x="19895" y="21600"/>
                    <a:pt x="19895" y="21600"/>
                  </a:cubicBezTo>
                  <a:cubicBezTo>
                    <a:pt x="19895" y="21600"/>
                    <a:pt x="20179" y="21600"/>
                    <a:pt x="20463" y="21600"/>
                  </a:cubicBezTo>
                  <a:cubicBezTo>
                    <a:pt x="21032" y="21600"/>
                    <a:pt x="21600" y="21262"/>
                    <a:pt x="21600" y="20925"/>
                  </a:cubicBezTo>
                  <a:lnTo>
                    <a:pt x="21600" y="675"/>
                  </a:lnTo>
                  <a:close/>
                  <a:moveTo>
                    <a:pt x="20179" y="20756"/>
                  </a:moveTo>
                  <a:cubicBezTo>
                    <a:pt x="11368" y="17550"/>
                    <a:pt x="11368" y="17550"/>
                    <a:pt x="11368" y="17550"/>
                  </a:cubicBezTo>
                  <a:cubicBezTo>
                    <a:pt x="11084" y="17550"/>
                    <a:pt x="10516" y="17550"/>
                    <a:pt x="10232" y="17550"/>
                  </a:cubicBezTo>
                  <a:cubicBezTo>
                    <a:pt x="1421" y="20756"/>
                    <a:pt x="1421" y="20756"/>
                    <a:pt x="1421" y="20756"/>
                  </a:cubicBezTo>
                  <a:cubicBezTo>
                    <a:pt x="1421" y="844"/>
                    <a:pt x="1421" y="844"/>
                    <a:pt x="1421" y="844"/>
                  </a:cubicBezTo>
                  <a:cubicBezTo>
                    <a:pt x="20179" y="844"/>
                    <a:pt x="20179" y="844"/>
                    <a:pt x="20179" y="844"/>
                  </a:cubicBezTo>
                  <a:lnTo>
                    <a:pt x="20179" y="207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370" name="组合 369">
              <a:extLst>
                <a:ext uri="{FF2B5EF4-FFF2-40B4-BE49-F238E27FC236}">
                  <a16:creationId xmlns:a16="http://schemas.microsoft.com/office/drawing/2014/main" id="{B9D9CC0B-9A0A-4862-8E90-CD2EBB969E79}"/>
                </a:ext>
              </a:extLst>
            </p:cNvPr>
            <p:cNvGrpSpPr/>
            <p:nvPr/>
          </p:nvGrpSpPr>
          <p:grpSpPr>
            <a:xfrm>
              <a:off x="4294786" y="3939143"/>
              <a:ext cx="362904" cy="406336"/>
              <a:chOff x="4421537" y="3939143"/>
              <a:chExt cx="362904" cy="406336"/>
            </a:xfrm>
            <a:grpFill/>
          </p:grpSpPr>
          <p:sp>
            <p:nvSpPr>
              <p:cNvPr id="511" name="Freeform 120">
                <a:extLst>
                  <a:ext uri="{FF2B5EF4-FFF2-40B4-BE49-F238E27FC236}">
                    <a16:creationId xmlns:a16="http://schemas.microsoft.com/office/drawing/2014/main" id="{E5232188-3FC6-447B-A4A6-B54B8710FA5A}"/>
                  </a:ext>
                </a:extLst>
              </p:cNvPr>
              <p:cNvSpPr/>
              <p:nvPr/>
            </p:nvSpPr>
            <p:spPr>
              <a:xfrm>
                <a:off x="4465792" y="4062518"/>
                <a:ext cx="16093" cy="158243"/>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7280" y="21600"/>
                      <a:pt x="21600" y="20736"/>
                      <a:pt x="21600" y="20304"/>
                    </a:cubicBezTo>
                    <a:cubicBezTo>
                      <a:pt x="21600" y="1296"/>
                      <a:pt x="21600" y="1296"/>
                      <a:pt x="21600" y="1296"/>
                    </a:cubicBezTo>
                    <a:cubicBezTo>
                      <a:pt x="21600" y="432"/>
                      <a:pt x="17280" y="0"/>
                      <a:pt x="12960" y="0"/>
                    </a:cubicBezTo>
                    <a:cubicBezTo>
                      <a:pt x="4320" y="0"/>
                      <a:pt x="0" y="432"/>
                      <a:pt x="0" y="1296"/>
                    </a:cubicBezTo>
                    <a:cubicBezTo>
                      <a:pt x="0" y="20304"/>
                      <a:pt x="0" y="20304"/>
                      <a:pt x="0" y="20304"/>
                    </a:cubicBezTo>
                    <a:cubicBezTo>
                      <a:pt x="0" y="20736"/>
                      <a:pt x="4320" y="21600"/>
                      <a:pt x="1296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12" name="Freeform 121">
                <a:extLst>
                  <a:ext uri="{FF2B5EF4-FFF2-40B4-BE49-F238E27FC236}">
                    <a16:creationId xmlns:a16="http://schemas.microsoft.com/office/drawing/2014/main" id="{48D8D8FA-6F78-4C3C-B6F7-F4E40AECB1E3}"/>
                  </a:ext>
                </a:extLst>
              </p:cNvPr>
              <p:cNvSpPr/>
              <p:nvPr/>
            </p:nvSpPr>
            <p:spPr>
              <a:xfrm>
                <a:off x="4561005" y="4062518"/>
                <a:ext cx="16093" cy="158243"/>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7280" y="21600"/>
                      <a:pt x="21600" y="20736"/>
                      <a:pt x="21600" y="20304"/>
                    </a:cubicBezTo>
                    <a:cubicBezTo>
                      <a:pt x="21600" y="1296"/>
                      <a:pt x="21600" y="1296"/>
                      <a:pt x="21600" y="1296"/>
                    </a:cubicBezTo>
                    <a:cubicBezTo>
                      <a:pt x="21600" y="432"/>
                      <a:pt x="17280" y="0"/>
                      <a:pt x="8640" y="0"/>
                    </a:cubicBezTo>
                    <a:cubicBezTo>
                      <a:pt x="4320" y="0"/>
                      <a:pt x="0" y="432"/>
                      <a:pt x="0" y="1296"/>
                    </a:cubicBezTo>
                    <a:cubicBezTo>
                      <a:pt x="0" y="20304"/>
                      <a:pt x="0" y="20304"/>
                      <a:pt x="0" y="20304"/>
                    </a:cubicBezTo>
                    <a:cubicBezTo>
                      <a:pt x="0" y="20736"/>
                      <a:pt x="4320" y="21600"/>
                      <a:pt x="864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13" name="Freeform 122">
                <a:extLst>
                  <a:ext uri="{FF2B5EF4-FFF2-40B4-BE49-F238E27FC236}">
                    <a16:creationId xmlns:a16="http://schemas.microsoft.com/office/drawing/2014/main" id="{DB8538ED-812E-4FE1-9728-8D384D220EA8}"/>
                  </a:ext>
                </a:extLst>
              </p:cNvPr>
              <p:cNvSpPr/>
              <p:nvPr/>
            </p:nvSpPr>
            <p:spPr>
              <a:xfrm>
                <a:off x="4691086" y="4065201"/>
                <a:ext cx="32186" cy="152879"/>
              </a:xfrm>
              <a:custGeom>
                <a:avLst/>
                <a:gdLst/>
                <a:ahLst/>
                <a:cxnLst>
                  <a:cxn ang="0">
                    <a:pos x="wd2" y="hd2"/>
                  </a:cxn>
                  <a:cxn ang="5400000">
                    <a:pos x="wd2" y="hd2"/>
                  </a:cxn>
                  <a:cxn ang="10800000">
                    <a:pos x="wd2" y="hd2"/>
                  </a:cxn>
                  <a:cxn ang="16200000">
                    <a:pos x="wd2" y="hd2"/>
                  </a:cxn>
                </a:cxnLst>
                <a:rect l="0" t="0" r="r" b="b"/>
                <a:pathLst>
                  <a:path w="21600" h="21600" extrusionOk="0">
                    <a:moveTo>
                      <a:pt x="6480" y="0"/>
                    </a:moveTo>
                    <a:cubicBezTo>
                      <a:pt x="2160" y="0"/>
                      <a:pt x="0" y="450"/>
                      <a:pt x="0" y="1350"/>
                    </a:cubicBezTo>
                    <a:cubicBezTo>
                      <a:pt x="12960" y="20700"/>
                      <a:pt x="12960" y="20700"/>
                      <a:pt x="12960" y="20700"/>
                    </a:cubicBezTo>
                    <a:cubicBezTo>
                      <a:pt x="12960" y="21150"/>
                      <a:pt x="15120" y="21600"/>
                      <a:pt x="17280" y="21600"/>
                    </a:cubicBezTo>
                    <a:cubicBezTo>
                      <a:pt x="21600" y="21600"/>
                      <a:pt x="21600" y="21150"/>
                      <a:pt x="21600" y="20250"/>
                    </a:cubicBezTo>
                    <a:cubicBezTo>
                      <a:pt x="10800" y="900"/>
                      <a:pt x="10800" y="900"/>
                      <a:pt x="10800" y="900"/>
                    </a:cubicBezTo>
                    <a:cubicBezTo>
                      <a:pt x="10800" y="450"/>
                      <a:pt x="8640" y="0"/>
                      <a:pt x="648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14" name="Freeform 123">
                <a:extLst>
                  <a:ext uri="{FF2B5EF4-FFF2-40B4-BE49-F238E27FC236}">
                    <a16:creationId xmlns:a16="http://schemas.microsoft.com/office/drawing/2014/main" id="{7ABB9E85-FE1B-4FAF-8A73-DB3AD216986D}"/>
                  </a:ext>
                </a:extLst>
              </p:cNvPr>
              <p:cNvSpPr/>
              <p:nvPr/>
            </p:nvSpPr>
            <p:spPr>
              <a:xfrm>
                <a:off x="4421537" y="3939143"/>
                <a:ext cx="199816" cy="406336"/>
              </a:xfrm>
              <a:custGeom>
                <a:avLst/>
                <a:gdLst/>
                <a:ahLst/>
                <a:cxnLst>
                  <a:cxn ang="0">
                    <a:pos x="wd2" y="hd2"/>
                  </a:cxn>
                  <a:cxn ang="5400000">
                    <a:pos x="wd2" y="hd2"/>
                  </a:cxn>
                  <a:cxn ang="10800000">
                    <a:pos x="wd2" y="hd2"/>
                  </a:cxn>
                  <a:cxn ang="16200000">
                    <a:pos x="wd2" y="hd2"/>
                  </a:cxn>
                </a:cxnLst>
                <a:rect l="0" t="0" r="r" b="b"/>
                <a:pathLst>
                  <a:path w="21600" h="21600" extrusionOk="0">
                    <a:moveTo>
                      <a:pt x="19886" y="0"/>
                    </a:moveTo>
                    <a:cubicBezTo>
                      <a:pt x="2057" y="0"/>
                      <a:pt x="2057" y="0"/>
                      <a:pt x="2057" y="0"/>
                    </a:cubicBezTo>
                    <a:cubicBezTo>
                      <a:pt x="686" y="0"/>
                      <a:pt x="0" y="506"/>
                      <a:pt x="0" y="1013"/>
                    </a:cubicBezTo>
                    <a:cubicBezTo>
                      <a:pt x="0" y="20587"/>
                      <a:pt x="0" y="20587"/>
                      <a:pt x="0" y="20587"/>
                    </a:cubicBezTo>
                    <a:cubicBezTo>
                      <a:pt x="0" y="21094"/>
                      <a:pt x="686" y="21600"/>
                      <a:pt x="2057" y="21600"/>
                    </a:cubicBezTo>
                    <a:cubicBezTo>
                      <a:pt x="19886" y="21600"/>
                      <a:pt x="19886" y="21600"/>
                      <a:pt x="19886" y="21600"/>
                    </a:cubicBezTo>
                    <a:cubicBezTo>
                      <a:pt x="20914" y="21600"/>
                      <a:pt x="21600" y="21094"/>
                      <a:pt x="21600" y="20587"/>
                    </a:cubicBezTo>
                    <a:cubicBezTo>
                      <a:pt x="21600" y="1013"/>
                      <a:pt x="21600" y="1013"/>
                      <a:pt x="21600" y="1013"/>
                    </a:cubicBezTo>
                    <a:cubicBezTo>
                      <a:pt x="21600" y="506"/>
                      <a:pt x="20914" y="0"/>
                      <a:pt x="19886" y="0"/>
                    </a:cubicBezTo>
                    <a:close/>
                    <a:moveTo>
                      <a:pt x="9943" y="20756"/>
                    </a:moveTo>
                    <a:cubicBezTo>
                      <a:pt x="1371" y="20756"/>
                      <a:pt x="1371" y="20756"/>
                      <a:pt x="1371" y="20756"/>
                    </a:cubicBezTo>
                    <a:cubicBezTo>
                      <a:pt x="1371" y="844"/>
                      <a:pt x="1371" y="844"/>
                      <a:pt x="1371" y="844"/>
                    </a:cubicBezTo>
                    <a:cubicBezTo>
                      <a:pt x="9943" y="844"/>
                      <a:pt x="9943" y="844"/>
                      <a:pt x="9943" y="844"/>
                    </a:cubicBezTo>
                    <a:lnTo>
                      <a:pt x="9943" y="20756"/>
                    </a:lnTo>
                    <a:close/>
                    <a:moveTo>
                      <a:pt x="20229" y="20756"/>
                    </a:moveTo>
                    <a:cubicBezTo>
                      <a:pt x="11657" y="20756"/>
                      <a:pt x="11657" y="20756"/>
                      <a:pt x="11657" y="20756"/>
                    </a:cubicBezTo>
                    <a:cubicBezTo>
                      <a:pt x="11657" y="844"/>
                      <a:pt x="11657" y="844"/>
                      <a:pt x="11657" y="844"/>
                    </a:cubicBezTo>
                    <a:cubicBezTo>
                      <a:pt x="20229" y="844"/>
                      <a:pt x="20229" y="844"/>
                      <a:pt x="20229" y="844"/>
                    </a:cubicBezTo>
                    <a:lnTo>
                      <a:pt x="20229" y="207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15" name="Freeform 124">
                <a:extLst>
                  <a:ext uri="{FF2B5EF4-FFF2-40B4-BE49-F238E27FC236}">
                    <a16:creationId xmlns:a16="http://schemas.microsoft.com/office/drawing/2014/main" id="{1A300074-AADF-49AC-817B-20801CDFB1A3}"/>
                  </a:ext>
                </a:extLst>
              </p:cNvPr>
              <p:cNvSpPr/>
              <p:nvPr/>
            </p:nvSpPr>
            <p:spPr>
              <a:xfrm>
                <a:off x="4630739" y="3939143"/>
                <a:ext cx="153702" cy="406336"/>
              </a:xfrm>
              <a:custGeom>
                <a:avLst/>
                <a:gdLst/>
                <a:ahLst/>
                <a:cxnLst>
                  <a:cxn ang="0">
                    <a:pos x="wd2" y="hd2"/>
                  </a:cxn>
                  <a:cxn ang="5400000">
                    <a:pos x="wd2" y="hd2"/>
                  </a:cxn>
                  <a:cxn ang="10800000">
                    <a:pos x="wd2" y="hd2"/>
                  </a:cxn>
                  <a:cxn ang="16200000">
                    <a:pos x="wd2" y="hd2"/>
                  </a:cxn>
                </a:cxnLst>
                <a:rect l="0" t="0" r="r" b="b"/>
                <a:pathLst>
                  <a:path w="21342" h="21600" extrusionOk="0">
                    <a:moveTo>
                      <a:pt x="14988" y="844"/>
                    </a:moveTo>
                    <a:cubicBezTo>
                      <a:pt x="14547" y="338"/>
                      <a:pt x="13224" y="0"/>
                      <a:pt x="11902" y="0"/>
                    </a:cubicBezTo>
                    <a:cubicBezTo>
                      <a:pt x="2204" y="506"/>
                      <a:pt x="2204" y="506"/>
                      <a:pt x="2204" y="506"/>
                    </a:cubicBezTo>
                    <a:cubicBezTo>
                      <a:pt x="1322" y="506"/>
                      <a:pt x="441" y="1013"/>
                      <a:pt x="0" y="1350"/>
                    </a:cubicBezTo>
                    <a:cubicBezTo>
                      <a:pt x="6612" y="20756"/>
                      <a:pt x="6612" y="20756"/>
                      <a:pt x="6612" y="20756"/>
                    </a:cubicBezTo>
                    <a:cubicBezTo>
                      <a:pt x="6612" y="21262"/>
                      <a:pt x="7935" y="21600"/>
                      <a:pt x="9257" y="21600"/>
                    </a:cubicBezTo>
                    <a:cubicBezTo>
                      <a:pt x="18955" y="21094"/>
                      <a:pt x="18955" y="21094"/>
                      <a:pt x="18955" y="21094"/>
                    </a:cubicBezTo>
                    <a:cubicBezTo>
                      <a:pt x="19837" y="21094"/>
                      <a:pt x="20278" y="20925"/>
                      <a:pt x="20718" y="20756"/>
                    </a:cubicBezTo>
                    <a:cubicBezTo>
                      <a:pt x="21159" y="20587"/>
                      <a:pt x="21600" y="20250"/>
                      <a:pt x="21159" y="20081"/>
                    </a:cubicBezTo>
                    <a:lnTo>
                      <a:pt x="14988" y="844"/>
                    </a:lnTo>
                    <a:close/>
                    <a:moveTo>
                      <a:pt x="8816" y="20925"/>
                    </a:moveTo>
                    <a:cubicBezTo>
                      <a:pt x="2204" y="1350"/>
                      <a:pt x="2204" y="1350"/>
                      <a:pt x="2204" y="1350"/>
                    </a:cubicBezTo>
                    <a:cubicBezTo>
                      <a:pt x="12784" y="675"/>
                      <a:pt x="12784" y="675"/>
                      <a:pt x="12784" y="675"/>
                    </a:cubicBezTo>
                    <a:cubicBezTo>
                      <a:pt x="19396" y="20250"/>
                      <a:pt x="19396" y="20250"/>
                      <a:pt x="19396" y="20250"/>
                    </a:cubicBezTo>
                    <a:lnTo>
                      <a:pt x="8816" y="20925"/>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sp>
          <p:nvSpPr>
            <p:cNvPr id="371" name="Freeform 125">
              <a:extLst>
                <a:ext uri="{FF2B5EF4-FFF2-40B4-BE49-F238E27FC236}">
                  <a16:creationId xmlns:a16="http://schemas.microsoft.com/office/drawing/2014/main" id="{479424F9-0068-461A-A2D1-E5005E596C3A}"/>
                </a:ext>
              </a:extLst>
            </p:cNvPr>
            <p:cNvSpPr/>
            <p:nvPr/>
          </p:nvSpPr>
          <p:spPr>
            <a:xfrm>
              <a:off x="3486139" y="3939143"/>
              <a:ext cx="341966" cy="406336"/>
            </a:xfrm>
            <a:custGeom>
              <a:avLst/>
              <a:gdLst/>
              <a:ahLst/>
              <a:cxnLst>
                <a:cxn ang="0">
                  <a:pos x="wd2" y="hd2"/>
                </a:cxn>
                <a:cxn ang="5400000">
                  <a:pos x="wd2" y="hd2"/>
                </a:cxn>
                <a:cxn ang="10800000">
                  <a:pos x="wd2" y="hd2"/>
                </a:cxn>
                <a:cxn ang="16200000">
                  <a:pos x="wd2" y="hd2"/>
                </a:cxn>
              </a:cxnLst>
              <a:rect l="0" t="0" r="r" b="b"/>
              <a:pathLst>
                <a:path w="21600" h="21600" extrusionOk="0">
                  <a:moveTo>
                    <a:pt x="21200" y="2531"/>
                  </a:moveTo>
                  <a:cubicBezTo>
                    <a:pt x="2000" y="2531"/>
                    <a:pt x="2000" y="2531"/>
                    <a:pt x="2000" y="2531"/>
                  </a:cubicBezTo>
                  <a:cubicBezTo>
                    <a:pt x="1400" y="2531"/>
                    <a:pt x="1000" y="2194"/>
                    <a:pt x="1000" y="1688"/>
                  </a:cubicBezTo>
                  <a:cubicBezTo>
                    <a:pt x="1000" y="1181"/>
                    <a:pt x="1400" y="844"/>
                    <a:pt x="2000" y="844"/>
                  </a:cubicBezTo>
                  <a:cubicBezTo>
                    <a:pt x="21200" y="844"/>
                    <a:pt x="21200" y="844"/>
                    <a:pt x="21200" y="844"/>
                  </a:cubicBezTo>
                  <a:cubicBezTo>
                    <a:pt x="21400" y="844"/>
                    <a:pt x="21600" y="675"/>
                    <a:pt x="21600" y="338"/>
                  </a:cubicBezTo>
                  <a:cubicBezTo>
                    <a:pt x="21600" y="169"/>
                    <a:pt x="21400" y="0"/>
                    <a:pt x="21200" y="0"/>
                  </a:cubicBezTo>
                  <a:cubicBezTo>
                    <a:pt x="2000" y="0"/>
                    <a:pt x="2000" y="0"/>
                    <a:pt x="2000" y="0"/>
                  </a:cubicBezTo>
                  <a:cubicBezTo>
                    <a:pt x="800" y="0"/>
                    <a:pt x="0" y="675"/>
                    <a:pt x="0" y="1688"/>
                  </a:cubicBezTo>
                  <a:cubicBezTo>
                    <a:pt x="0" y="19912"/>
                    <a:pt x="0" y="19912"/>
                    <a:pt x="0" y="19912"/>
                  </a:cubicBezTo>
                  <a:cubicBezTo>
                    <a:pt x="0" y="20925"/>
                    <a:pt x="800" y="21600"/>
                    <a:pt x="2000" y="21600"/>
                  </a:cubicBezTo>
                  <a:cubicBezTo>
                    <a:pt x="21200" y="21600"/>
                    <a:pt x="21200" y="21600"/>
                    <a:pt x="21200" y="21600"/>
                  </a:cubicBezTo>
                  <a:cubicBezTo>
                    <a:pt x="21400" y="21600"/>
                    <a:pt x="21600" y="21431"/>
                    <a:pt x="21600" y="21262"/>
                  </a:cubicBezTo>
                  <a:cubicBezTo>
                    <a:pt x="21600" y="2869"/>
                    <a:pt x="21600" y="2869"/>
                    <a:pt x="21600" y="2869"/>
                  </a:cubicBezTo>
                  <a:cubicBezTo>
                    <a:pt x="21600" y="2700"/>
                    <a:pt x="21400" y="2531"/>
                    <a:pt x="21200" y="2531"/>
                  </a:cubicBezTo>
                  <a:close/>
                  <a:moveTo>
                    <a:pt x="11200" y="3206"/>
                  </a:moveTo>
                  <a:cubicBezTo>
                    <a:pt x="16400" y="3206"/>
                    <a:pt x="16400" y="3206"/>
                    <a:pt x="16400" y="3206"/>
                  </a:cubicBezTo>
                  <a:cubicBezTo>
                    <a:pt x="16400" y="9787"/>
                    <a:pt x="16400" y="9787"/>
                    <a:pt x="16400" y="9787"/>
                  </a:cubicBezTo>
                  <a:cubicBezTo>
                    <a:pt x="14200" y="8775"/>
                    <a:pt x="14200" y="8775"/>
                    <a:pt x="14200" y="8775"/>
                  </a:cubicBezTo>
                  <a:cubicBezTo>
                    <a:pt x="14000" y="8775"/>
                    <a:pt x="13600" y="8775"/>
                    <a:pt x="13400" y="8775"/>
                  </a:cubicBezTo>
                  <a:cubicBezTo>
                    <a:pt x="11200" y="9787"/>
                    <a:pt x="11200" y="9787"/>
                    <a:pt x="11200" y="9787"/>
                  </a:cubicBezTo>
                  <a:lnTo>
                    <a:pt x="11200" y="3206"/>
                  </a:lnTo>
                  <a:close/>
                  <a:moveTo>
                    <a:pt x="20800" y="20756"/>
                  </a:moveTo>
                  <a:cubicBezTo>
                    <a:pt x="2000" y="20756"/>
                    <a:pt x="2000" y="20756"/>
                    <a:pt x="2000" y="20756"/>
                  </a:cubicBezTo>
                  <a:cubicBezTo>
                    <a:pt x="1400" y="20756"/>
                    <a:pt x="1000" y="20419"/>
                    <a:pt x="1000" y="19912"/>
                  </a:cubicBezTo>
                  <a:cubicBezTo>
                    <a:pt x="1000" y="3038"/>
                    <a:pt x="1000" y="3038"/>
                    <a:pt x="1000" y="3038"/>
                  </a:cubicBezTo>
                  <a:cubicBezTo>
                    <a:pt x="1200" y="3206"/>
                    <a:pt x="1200" y="3206"/>
                    <a:pt x="1200" y="3206"/>
                  </a:cubicBezTo>
                  <a:cubicBezTo>
                    <a:pt x="1600" y="3206"/>
                    <a:pt x="1800" y="3206"/>
                    <a:pt x="2000" y="3206"/>
                  </a:cubicBezTo>
                  <a:cubicBezTo>
                    <a:pt x="10400" y="3206"/>
                    <a:pt x="10400" y="3206"/>
                    <a:pt x="10400" y="3206"/>
                  </a:cubicBezTo>
                  <a:cubicBezTo>
                    <a:pt x="10400" y="9787"/>
                    <a:pt x="10400" y="9787"/>
                    <a:pt x="10400" y="9787"/>
                  </a:cubicBezTo>
                  <a:cubicBezTo>
                    <a:pt x="10400" y="10294"/>
                    <a:pt x="11000" y="10631"/>
                    <a:pt x="11600" y="10462"/>
                  </a:cubicBezTo>
                  <a:cubicBezTo>
                    <a:pt x="13800" y="9619"/>
                    <a:pt x="13800" y="9619"/>
                    <a:pt x="13800" y="9619"/>
                  </a:cubicBezTo>
                  <a:cubicBezTo>
                    <a:pt x="16000" y="10462"/>
                    <a:pt x="16000" y="10462"/>
                    <a:pt x="16000" y="10462"/>
                  </a:cubicBezTo>
                  <a:cubicBezTo>
                    <a:pt x="16600" y="10631"/>
                    <a:pt x="17200" y="10294"/>
                    <a:pt x="17200" y="9787"/>
                  </a:cubicBezTo>
                  <a:cubicBezTo>
                    <a:pt x="17200" y="3206"/>
                    <a:pt x="17200" y="3206"/>
                    <a:pt x="17200" y="3206"/>
                  </a:cubicBezTo>
                  <a:cubicBezTo>
                    <a:pt x="20800" y="3206"/>
                    <a:pt x="20800" y="3206"/>
                    <a:pt x="20800" y="3206"/>
                  </a:cubicBezTo>
                  <a:lnTo>
                    <a:pt x="20800" y="207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372" name="Freeform 126">
              <a:extLst>
                <a:ext uri="{FF2B5EF4-FFF2-40B4-BE49-F238E27FC236}">
                  <a16:creationId xmlns:a16="http://schemas.microsoft.com/office/drawing/2014/main" id="{32497B14-5115-4A6F-8A3D-1CF6E4EA9BA5}"/>
                </a:ext>
              </a:extLst>
            </p:cNvPr>
            <p:cNvSpPr/>
            <p:nvPr/>
          </p:nvSpPr>
          <p:spPr>
            <a:xfrm>
              <a:off x="2673470" y="3939143"/>
              <a:ext cx="343307" cy="406336"/>
            </a:xfrm>
            <a:custGeom>
              <a:avLst/>
              <a:gdLst/>
              <a:ahLst/>
              <a:cxnLst>
                <a:cxn ang="0">
                  <a:pos x="wd2" y="hd2"/>
                </a:cxn>
                <a:cxn ang="5400000">
                  <a:pos x="wd2" y="hd2"/>
                </a:cxn>
                <a:cxn ang="10800000">
                  <a:pos x="wd2" y="hd2"/>
                </a:cxn>
                <a:cxn ang="16200000">
                  <a:pos x="wd2" y="hd2"/>
                </a:cxn>
              </a:cxnLst>
              <a:rect l="0" t="0" r="r" b="b"/>
              <a:pathLst>
                <a:path w="21600" h="21600" extrusionOk="0">
                  <a:moveTo>
                    <a:pt x="21200" y="2531"/>
                  </a:moveTo>
                  <a:cubicBezTo>
                    <a:pt x="2000" y="2531"/>
                    <a:pt x="2000" y="2531"/>
                    <a:pt x="2000" y="2531"/>
                  </a:cubicBezTo>
                  <a:cubicBezTo>
                    <a:pt x="1400" y="2531"/>
                    <a:pt x="1000" y="2194"/>
                    <a:pt x="1000" y="1688"/>
                  </a:cubicBezTo>
                  <a:cubicBezTo>
                    <a:pt x="1000" y="1181"/>
                    <a:pt x="1400" y="844"/>
                    <a:pt x="2000" y="844"/>
                  </a:cubicBezTo>
                  <a:cubicBezTo>
                    <a:pt x="21200" y="844"/>
                    <a:pt x="21200" y="844"/>
                    <a:pt x="21200" y="844"/>
                  </a:cubicBezTo>
                  <a:cubicBezTo>
                    <a:pt x="21400" y="844"/>
                    <a:pt x="21600" y="675"/>
                    <a:pt x="21600" y="338"/>
                  </a:cubicBezTo>
                  <a:cubicBezTo>
                    <a:pt x="21600" y="169"/>
                    <a:pt x="21400" y="0"/>
                    <a:pt x="21200" y="0"/>
                  </a:cubicBezTo>
                  <a:cubicBezTo>
                    <a:pt x="2000" y="0"/>
                    <a:pt x="2000" y="0"/>
                    <a:pt x="2000" y="0"/>
                  </a:cubicBezTo>
                  <a:cubicBezTo>
                    <a:pt x="800" y="0"/>
                    <a:pt x="0" y="675"/>
                    <a:pt x="0" y="1688"/>
                  </a:cubicBezTo>
                  <a:cubicBezTo>
                    <a:pt x="0" y="19912"/>
                    <a:pt x="0" y="19912"/>
                    <a:pt x="0" y="19912"/>
                  </a:cubicBezTo>
                  <a:cubicBezTo>
                    <a:pt x="0" y="20925"/>
                    <a:pt x="800" y="21600"/>
                    <a:pt x="2000" y="21600"/>
                  </a:cubicBezTo>
                  <a:cubicBezTo>
                    <a:pt x="21200" y="21600"/>
                    <a:pt x="21200" y="21600"/>
                    <a:pt x="21200" y="21600"/>
                  </a:cubicBezTo>
                  <a:cubicBezTo>
                    <a:pt x="21400" y="21600"/>
                    <a:pt x="21600" y="21431"/>
                    <a:pt x="21600" y="21262"/>
                  </a:cubicBezTo>
                  <a:cubicBezTo>
                    <a:pt x="21600" y="2869"/>
                    <a:pt x="21600" y="2869"/>
                    <a:pt x="21600" y="2869"/>
                  </a:cubicBezTo>
                  <a:cubicBezTo>
                    <a:pt x="21600" y="2700"/>
                    <a:pt x="21400" y="2531"/>
                    <a:pt x="21200" y="2531"/>
                  </a:cubicBezTo>
                  <a:close/>
                  <a:moveTo>
                    <a:pt x="4400" y="20756"/>
                  </a:moveTo>
                  <a:cubicBezTo>
                    <a:pt x="2000" y="20756"/>
                    <a:pt x="2000" y="20756"/>
                    <a:pt x="2000" y="20756"/>
                  </a:cubicBezTo>
                  <a:cubicBezTo>
                    <a:pt x="1400" y="20756"/>
                    <a:pt x="1000" y="20419"/>
                    <a:pt x="1000" y="19912"/>
                  </a:cubicBezTo>
                  <a:cubicBezTo>
                    <a:pt x="1000" y="3038"/>
                    <a:pt x="1000" y="3038"/>
                    <a:pt x="1000" y="3038"/>
                  </a:cubicBezTo>
                  <a:cubicBezTo>
                    <a:pt x="1200" y="3206"/>
                    <a:pt x="1200" y="3206"/>
                    <a:pt x="1200" y="3206"/>
                  </a:cubicBezTo>
                  <a:cubicBezTo>
                    <a:pt x="1600" y="3206"/>
                    <a:pt x="1800" y="3206"/>
                    <a:pt x="2000" y="3206"/>
                  </a:cubicBezTo>
                  <a:cubicBezTo>
                    <a:pt x="4400" y="3206"/>
                    <a:pt x="4400" y="3206"/>
                    <a:pt x="4400" y="3206"/>
                  </a:cubicBezTo>
                  <a:lnTo>
                    <a:pt x="4400" y="20756"/>
                  </a:lnTo>
                  <a:close/>
                  <a:moveTo>
                    <a:pt x="20800" y="20756"/>
                  </a:moveTo>
                  <a:cubicBezTo>
                    <a:pt x="5400" y="20756"/>
                    <a:pt x="5400" y="20756"/>
                    <a:pt x="5400" y="20756"/>
                  </a:cubicBezTo>
                  <a:cubicBezTo>
                    <a:pt x="5400" y="3206"/>
                    <a:pt x="5400" y="3206"/>
                    <a:pt x="5400" y="3206"/>
                  </a:cubicBezTo>
                  <a:cubicBezTo>
                    <a:pt x="20800" y="3206"/>
                    <a:pt x="20800" y="3206"/>
                    <a:pt x="20800" y="3206"/>
                  </a:cubicBezTo>
                  <a:lnTo>
                    <a:pt x="20800" y="207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373" name="Freeform 127">
              <a:extLst>
                <a:ext uri="{FF2B5EF4-FFF2-40B4-BE49-F238E27FC236}">
                  <a16:creationId xmlns:a16="http://schemas.microsoft.com/office/drawing/2014/main" id="{C41C8ED5-484D-44D7-AEDE-10CC351FE56D}"/>
                </a:ext>
              </a:extLst>
            </p:cNvPr>
            <p:cNvSpPr/>
            <p:nvPr/>
          </p:nvSpPr>
          <p:spPr>
            <a:xfrm>
              <a:off x="1862140" y="3939143"/>
              <a:ext cx="341966" cy="406336"/>
            </a:xfrm>
            <a:custGeom>
              <a:avLst/>
              <a:gdLst/>
              <a:ahLst/>
              <a:cxnLst>
                <a:cxn ang="0">
                  <a:pos x="wd2" y="hd2"/>
                </a:cxn>
                <a:cxn ang="5400000">
                  <a:pos x="wd2" y="hd2"/>
                </a:cxn>
                <a:cxn ang="10800000">
                  <a:pos x="wd2" y="hd2"/>
                </a:cxn>
                <a:cxn ang="16200000">
                  <a:pos x="wd2" y="hd2"/>
                </a:cxn>
              </a:cxnLst>
              <a:rect l="0" t="0" r="r" b="b"/>
              <a:pathLst>
                <a:path w="21600" h="21600" extrusionOk="0">
                  <a:moveTo>
                    <a:pt x="21200" y="2531"/>
                  </a:moveTo>
                  <a:cubicBezTo>
                    <a:pt x="2000" y="2531"/>
                    <a:pt x="2000" y="2531"/>
                    <a:pt x="2000" y="2531"/>
                  </a:cubicBezTo>
                  <a:cubicBezTo>
                    <a:pt x="1400" y="2531"/>
                    <a:pt x="1000" y="2194"/>
                    <a:pt x="1000" y="1688"/>
                  </a:cubicBezTo>
                  <a:cubicBezTo>
                    <a:pt x="1000" y="1181"/>
                    <a:pt x="1400" y="844"/>
                    <a:pt x="2000" y="844"/>
                  </a:cubicBezTo>
                  <a:cubicBezTo>
                    <a:pt x="21200" y="844"/>
                    <a:pt x="21200" y="844"/>
                    <a:pt x="21200" y="844"/>
                  </a:cubicBezTo>
                  <a:cubicBezTo>
                    <a:pt x="21400" y="844"/>
                    <a:pt x="21600" y="675"/>
                    <a:pt x="21600" y="338"/>
                  </a:cubicBezTo>
                  <a:cubicBezTo>
                    <a:pt x="21600" y="169"/>
                    <a:pt x="21400" y="0"/>
                    <a:pt x="21200" y="0"/>
                  </a:cubicBezTo>
                  <a:cubicBezTo>
                    <a:pt x="2000" y="0"/>
                    <a:pt x="2000" y="0"/>
                    <a:pt x="2000" y="0"/>
                  </a:cubicBezTo>
                  <a:cubicBezTo>
                    <a:pt x="800" y="0"/>
                    <a:pt x="0" y="675"/>
                    <a:pt x="0" y="1688"/>
                  </a:cubicBezTo>
                  <a:cubicBezTo>
                    <a:pt x="0" y="19912"/>
                    <a:pt x="0" y="19912"/>
                    <a:pt x="0" y="19912"/>
                  </a:cubicBezTo>
                  <a:cubicBezTo>
                    <a:pt x="0" y="20925"/>
                    <a:pt x="800" y="21600"/>
                    <a:pt x="2000" y="21600"/>
                  </a:cubicBezTo>
                  <a:cubicBezTo>
                    <a:pt x="21200" y="21600"/>
                    <a:pt x="21200" y="21600"/>
                    <a:pt x="21200" y="21600"/>
                  </a:cubicBezTo>
                  <a:cubicBezTo>
                    <a:pt x="21400" y="21600"/>
                    <a:pt x="21600" y="21431"/>
                    <a:pt x="21600" y="21262"/>
                  </a:cubicBezTo>
                  <a:cubicBezTo>
                    <a:pt x="21600" y="2869"/>
                    <a:pt x="21600" y="2869"/>
                    <a:pt x="21600" y="2869"/>
                  </a:cubicBezTo>
                  <a:cubicBezTo>
                    <a:pt x="21600" y="2700"/>
                    <a:pt x="21400" y="2531"/>
                    <a:pt x="21200" y="2531"/>
                  </a:cubicBezTo>
                  <a:close/>
                  <a:moveTo>
                    <a:pt x="20800" y="20756"/>
                  </a:moveTo>
                  <a:cubicBezTo>
                    <a:pt x="2000" y="20756"/>
                    <a:pt x="2000" y="20756"/>
                    <a:pt x="2000" y="20756"/>
                  </a:cubicBezTo>
                  <a:cubicBezTo>
                    <a:pt x="1400" y="20756"/>
                    <a:pt x="1000" y="20419"/>
                    <a:pt x="1000" y="19912"/>
                  </a:cubicBezTo>
                  <a:cubicBezTo>
                    <a:pt x="1000" y="3038"/>
                    <a:pt x="1000" y="3038"/>
                    <a:pt x="1000" y="3038"/>
                  </a:cubicBezTo>
                  <a:cubicBezTo>
                    <a:pt x="1200" y="3206"/>
                    <a:pt x="1200" y="3206"/>
                    <a:pt x="1200" y="3206"/>
                  </a:cubicBezTo>
                  <a:cubicBezTo>
                    <a:pt x="1600" y="3206"/>
                    <a:pt x="1800" y="3206"/>
                    <a:pt x="2000" y="3206"/>
                  </a:cubicBezTo>
                  <a:cubicBezTo>
                    <a:pt x="20800" y="3206"/>
                    <a:pt x="20800" y="3206"/>
                    <a:pt x="20800" y="3206"/>
                  </a:cubicBezTo>
                  <a:lnTo>
                    <a:pt x="20800" y="207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374" name="组合 373">
              <a:extLst>
                <a:ext uri="{FF2B5EF4-FFF2-40B4-BE49-F238E27FC236}">
                  <a16:creationId xmlns:a16="http://schemas.microsoft.com/office/drawing/2014/main" id="{F2938B43-C987-4A09-B89F-5981DB878E43}"/>
                </a:ext>
              </a:extLst>
            </p:cNvPr>
            <p:cNvGrpSpPr/>
            <p:nvPr/>
          </p:nvGrpSpPr>
          <p:grpSpPr>
            <a:xfrm>
              <a:off x="1025332" y="3992784"/>
              <a:ext cx="404994" cy="297712"/>
              <a:chOff x="1152083" y="3992784"/>
              <a:chExt cx="404994" cy="297712"/>
            </a:xfrm>
            <a:grpFill/>
          </p:grpSpPr>
          <p:sp>
            <p:nvSpPr>
              <p:cNvPr id="505" name="Freeform 128">
                <a:extLst>
                  <a:ext uri="{FF2B5EF4-FFF2-40B4-BE49-F238E27FC236}">
                    <a16:creationId xmlns:a16="http://schemas.microsoft.com/office/drawing/2014/main" id="{06340808-5BEA-4974-A4ED-DFB76B5F62BB}"/>
                  </a:ext>
                </a:extLst>
              </p:cNvPr>
              <p:cNvSpPr/>
              <p:nvPr/>
            </p:nvSpPr>
            <p:spPr>
              <a:xfrm>
                <a:off x="1252661" y="4062518"/>
                <a:ext cx="250776" cy="16093"/>
              </a:xfrm>
              <a:custGeom>
                <a:avLst/>
                <a:gdLst/>
                <a:ahLst/>
                <a:cxnLst>
                  <a:cxn ang="0">
                    <a:pos x="wd2" y="hd2"/>
                  </a:cxn>
                  <a:cxn ang="5400000">
                    <a:pos x="wd2" y="hd2"/>
                  </a:cxn>
                  <a:cxn ang="10800000">
                    <a:pos x="wd2" y="hd2"/>
                  </a:cxn>
                  <a:cxn ang="16200000">
                    <a:pos x="wd2" y="hd2"/>
                  </a:cxn>
                </a:cxnLst>
                <a:rect l="0" t="0" r="r" b="b"/>
                <a:pathLst>
                  <a:path w="21600" h="21600" extrusionOk="0">
                    <a:moveTo>
                      <a:pt x="547" y="21600"/>
                    </a:moveTo>
                    <a:cubicBezTo>
                      <a:pt x="20780" y="21600"/>
                      <a:pt x="20780" y="21600"/>
                      <a:pt x="20780" y="21600"/>
                    </a:cubicBezTo>
                    <a:cubicBezTo>
                      <a:pt x="21327" y="21600"/>
                      <a:pt x="21600" y="17280"/>
                      <a:pt x="21600" y="12960"/>
                    </a:cubicBezTo>
                    <a:cubicBezTo>
                      <a:pt x="21600" y="4320"/>
                      <a:pt x="21327" y="0"/>
                      <a:pt x="20780" y="0"/>
                    </a:cubicBezTo>
                    <a:cubicBezTo>
                      <a:pt x="547" y="0"/>
                      <a:pt x="547" y="0"/>
                      <a:pt x="547" y="0"/>
                    </a:cubicBezTo>
                    <a:cubicBezTo>
                      <a:pt x="273" y="0"/>
                      <a:pt x="0" y="4320"/>
                      <a:pt x="0" y="12960"/>
                    </a:cubicBezTo>
                    <a:cubicBezTo>
                      <a:pt x="0" y="17280"/>
                      <a:pt x="273" y="21600"/>
                      <a:pt x="547"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06" name="Freeform 129">
                <a:extLst>
                  <a:ext uri="{FF2B5EF4-FFF2-40B4-BE49-F238E27FC236}">
                    <a16:creationId xmlns:a16="http://schemas.microsoft.com/office/drawing/2014/main" id="{E7A9CE30-F8BD-4027-A948-8A8F97600793}"/>
                  </a:ext>
                </a:extLst>
              </p:cNvPr>
              <p:cNvSpPr/>
              <p:nvPr/>
            </p:nvSpPr>
            <p:spPr>
              <a:xfrm>
                <a:off x="1252661" y="4110796"/>
                <a:ext cx="108626" cy="109966"/>
              </a:xfrm>
              <a:custGeom>
                <a:avLst/>
                <a:gdLst/>
                <a:ahLst/>
                <a:cxnLst>
                  <a:cxn ang="0">
                    <a:pos x="wd2" y="hd2"/>
                  </a:cxn>
                  <a:cxn ang="5400000">
                    <a:pos x="wd2" y="hd2"/>
                  </a:cxn>
                  <a:cxn ang="10800000">
                    <a:pos x="wd2" y="hd2"/>
                  </a:cxn>
                  <a:cxn ang="16200000">
                    <a:pos x="wd2" y="hd2"/>
                  </a:cxn>
                </a:cxnLst>
                <a:rect l="0" t="0" r="r" b="b"/>
                <a:pathLst>
                  <a:path w="21600" h="21600" extrusionOk="0">
                    <a:moveTo>
                      <a:pt x="1271" y="21600"/>
                    </a:moveTo>
                    <a:cubicBezTo>
                      <a:pt x="20329" y="21600"/>
                      <a:pt x="20329" y="21600"/>
                      <a:pt x="20329" y="21600"/>
                    </a:cubicBezTo>
                    <a:cubicBezTo>
                      <a:pt x="20965" y="21600"/>
                      <a:pt x="21600" y="20983"/>
                      <a:pt x="21600" y="19749"/>
                    </a:cubicBezTo>
                    <a:cubicBezTo>
                      <a:pt x="21600" y="1851"/>
                      <a:pt x="21600" y="1851"/>
                      <a:pt x="21600" y="1851"/>
                    </a:cubicBezTo>
                    <a:cubicBezTo>
                      <a:pt x="21600" y="617"/>
                      <a:pt x="20965" y="0"/>
                      <a:pt x="20329" y="0"/>
                    </a:cubicBezTo>
                    <a:cubicBezTo>
                      <a:pt x="1271" y="0"/>
                      <a:pt x="1271" y="0"/>
                      <a:pt x="1271" y="0"/>
                    </a:cubicBezTo>
                    <a:cubicBezTo>
                      <a:pt x="635" y="0"/>
                      <a:pt x="0" y="617"/>
                      <a:pt x="0" y="1851"/>
                    </a:cubicBezTo>
                    <a:cubicBezTo>
                      <a:pt x="0" y="19749"/>
                      <a:pt x="0" y="19749"/>
                      <a:pt x="0" y="19749"/>
                    </a:cubicBezTo>
                    <a:cubicBezTo>
                      <a:pt x="0" y="20983"/>
                      <a:pt x="635" y="21600"/>
                      <a:pt x="1271" y="21600"/>
                    </a:cubicBezTo>
                    <a:close/>
                    <a:moveTo>
                      <a:pt x="3176" y="3086"/>
                    </a:moveTo>
                    <a:cubicBezTo>
                      <a:pt x="19059" y="3086"/>
                      <a:pt x="19059" y="3086"/>
                      <a:pt x="19059" y="3086"/>
                    </a:cubicBezTo>
                    <a:cubicBezTo>
                      <a:pt x="19059" y="18514"/>
                      <a:pt x="19059" y="18514"/>
                      <a:pt x="19059" y="18514"/>
                    </a:cubicBezTo>
                    <a:cubicBezTo>
                      <a:pt x="3176" y="18514"/>
                      <a:pt x="3176" y="18514"/>
                      <a:pt x="3176" y="18514"/>
                    </a:cubicBezTo>
                    <a:lnTo>
                      <a:pt x="3176" y="308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07" name="Freeform 130">
                <a:extLst>
                  <a:ext uri="{FF2B5EF4-FFF2-40B4-BE49-F238E27FC236}">
                    <a16:creationId xmlns:a16="http://schemas.microsoft.com/office/drawing/2014/main" id="{0DF9A865-F71C-4F85-A628-795066F665C8}"/>
                  </a:ext>
                </a:extLst>
              </p:cNvPr>
              <p:cNvSpPr/>
              <p:nvPr/>
            </p:nvSpPr>
            <p:spPr>
              <a:xfrm>
                <a:off x="1396152" y="4110796"/>
                <a:ext cx="107284" cy="14752"/>
              </a:xfrm>
              <a:custGeom>
                <a:avLst/>
                <a:gdLst/>
                <a:ahLst/>
                <a:cxnLst>
                  <a:cxn ang="0">
                    <a:pos x="wd2" y="hd2"/>
                  </a:cxn>
                  <a:cxn ang="5400000">
                    <a:pos x="wd2" y="hd2"/>
                  </a:cxn>
                  <a:cxn ang="10800000">
                    <a:pos x="wd2" y="hd2"/>
                  </a:cxn>
                  <a:cxn ang="16200000">
                    <a:pos x="wd2" y="hd2"/>
                  </a:cxn>
                </a:cxnLst>
                <a:rect l="0" t="0" r="r" b="b"/>
                <a:pathLst>
                  <a:path w="21600" h="21600" extrusionOk="0">
                    <a:moveTo>
                      <a:pt x="19694" y="0"/>
                    </a:moveTo>
                    <a:cubicBezTo>
                      <a:pt x="1271" y="0"/>
                      <a:pt x="1271" y="0"/>
                      <a:pt x="1271" y="0"/>
                    </a:cubicBezTo>
                    <a:cubicBezTo>
                      <a:pt x="635" y="0"/>
                      <a:pt x="0" y="4320"/>
                      <a:pt x="0" y="12960"/>
                    </a:cubicBezTo>
                    <a:cubicBezTo>
                      <a:pt x="0" y="17280"/>
                      <a:pt x="635" y="21600"/>
                      <a:pt x="1271" y="21600"/>
                    </a:cubicBezTo>
                    <a:cubicBezTo>
                      <a:pt x="19694" y="21600"/>
                      <a:pt x="19694" y="21600"/>
                      <a:pt x="19694" y="21600"/>
                    </a:cubicBezTo>
                    <a:cubicBezTo>
                      <a:pt x="20965" y="21600"/>
                      <a:pt x="21600" y="17280"/>
                      <a:pt x="21600" y="12960"/>
                    </a:cubicBezTo>
                    <a:cubicBezTo>
                      <a:pt x="21600" y="4320"/>
                      <a:pt x="20965" y="0"/>
                      <a:pt x="19694"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08" name="Freeform 131">
                <a:extLst>
                  <a:ext uri="{FF2B5EF4-FFF2-40B4-BE49-F238E27FC236}">
                    <a16:creationId xmlns:a16="http://schemas.microsoft.com/office/drawing/2014/main" id="{6BA74035-95BC-4147-809F-6A61A65DE982}"/>
                  </a:ext>
                </a:extLst>
              </p:cNvPr>
              <p:cNvSpPr/>
              <p:nvPr/>
            </p:nvSpPr>
            <p:spPr>
              <a:xfrm>
                <a:off x="1396152" y="4157733"/>
                <a:ext cx="107284" cy="16093"/>
              </a:xfrm>
              <a:custGeom>
                <a:avLst/>
                <a:gdLst/>
                <a:ahLst/>
                <a:cxnLst>
                  <a:cxn ang="0">
                    <a:pos x="wd2" y="hd2"/>
                  </a:cxn>
                  <a:cxn ang="5400000">
                    <a:pos x="wd2" y="hd2"/>
                  </a:cxn>
                  <a:cxn ang="10800000">
                    <a:pos x="wd2" y="hd2"/>
                  </a:cxn>
                  <a:cxn ang="16200000">
                    <a:pos x="wd2" y="hd2"/>
                  </a:cxn>
                </a:cxnLst>
                <a:rect l="0" t="0" r="r" b="b"/>
                <a:pathLst>
                  <a:path w="21600" h="21600" extrusionOk="0">
                    <a:moveTo>
                      <a:pt x="19694" y="0"/>
                    </a:moveTo>
                    <a:cubicBezTo>
                      <a:pt x="1271" y="0"/>
                      <a:pt x="1271" y="0"/>
                      <a:pt x="1271" y="0"/>
                    </a:cubicBezTo>
                    <a:cubicBezTo>
                      <a:pt x="635" y="0"/>
                      <a:pt x="0" y="4320"/>
                      <a:pt x="0" y="8640"/>
                    </a:cubicBezTo>
                    <a:cubicBezTo>
                      <a:pt x="0" y="17280"/>
                      <a:pt x="635" y="21600"/>
                      <a:pt x="1271" y="21600"/>
                    </a:cubicBezTo>
                    <a:cubicBezTo>
                      <a:pt x="19694" y="21600"/>
                      <a:pt x="19694" y="21600"/>
                      <a:pt x="19694" y="21600"/>
                    </a:cubicBezTo>
                    <a:cubicBezTo>
                      <a:pt x="20965" y="21600"/>
                      <a:pt x="21600" y="17280"/>
                      <a:pt x="21600" y="8640"/>
                    </a:cubicBezTo>
                    <a:cubicBezTo>
                      <a:pt x="21600" y="4320"/>
                      <a:pt x="20965" y="0"/>
                      <a:pt x="19694"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09" name="Freeform 132">
                <a:extLst>
                  <a:ext uri="{FF2B5EF4-FFF2-40B4-BE49-F238E27FC236}">
                    <a16:creationId xmlns:a16="http://schemas.microsoft.com/office/drawing/2014/main" id="{573203CE-6F07-4A6C-B39D-2363C12E8728}"/>
                  </a:ext>
                </a:extLst>
              </p:cNvPr>
              <p:cNvSpPr/>
              <p:nvPr/>
            </p:nvSpPr>
            <p:spPr>
              <a:xfrm>
                <a:off x="1396152" y="4204669"/>
                <a:ext cx="107284" cy="16093"/>
              </a:xfrm>
              <a:custGeom>
                <a:avLst/>
                <a:gdLst/>
                <a:ahLst/>
                <a:cxnLst>
                  <a:cxn ang="0">
                    <a:pos x="wd2" y="hd2"/>
                  </a:cxn>
                  <a:cxn ang="5400000">
                    <a:pos x="wd2" y="hd2"/>
                  </a:cxn>
                  <a:cxn ang="10800000">
                    <a:pos x="wd2" y="hd2"/>
                  </a:cxn>
                  <a:cxn ang="16200000">
                    <a:pos x="wd2" y="hd2"/>
                  </a:cxn>
                </a:cxnLst>
                <a:rect l="0" t="0" r="r" b="b"/>
                <a:pathLst>
                  <a:path w="21600" h="21600" extrusionOk="0">
                    <a:moveTo>
                      <a:pt x="19694" y="0"/>
                    </a:moveTo>
                    <a:cubicBezTo>
                      <a:pt x="1271" y="0"/>
                      <a:pt x="1271" y="0"/>
                      <a:pt x="1271" y="0"/>
                    </a:cubicBezTo>
                    <a:cubicBezTo>
                      <a:pt x="635" y="0"/>
                      <a:pt x="0" y="4320"/>
                      <a:pt x="0" y="8640"/>
                    </a:cubicBezTo>
                    <a:cubicBezTo>
                      <a:pt x="0" y="17280"/>
                      <a:pt x="635" y="21600"/>
                      <a:pt x="1271" y="21600"/>
                    </a:cubicBezTo>
                    <a:cubicBezTo>
                      <a:pt x="19694" y="21600"/>
                      <a:pt x="19694" y="21600"/>
                      <a:pt x="19694" y="21600"/>
                    </a:cubicBezTo>
                    <a:cubicBezTo>
                      <a:pt x="20965" y="21600"/>
                      <a:pt x="21600" y="17280"/>
                      <a:pt x="21600" y="8640"/>
                    </a:cubicBezTo>
                    <a:cubicBezTo>
                      <a:pt x="21600" y="4320"/>
                      <a:pt x="20965" y="0"/>
                      <a:pt x="19694"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10" name="Freeform 133">
                <a:extLst>
                  <a:ext uri="{FF2B5EF4-FFF2-40B4-BE49-F238E27FC236}">
                    <a16:creationId xmlns:a16="http://schemas.microsoft.com/office/drawing/2014/main" id="{D4DAFF2B-7A5F-461A-8D58-74C52C754EE6}"/>
                  </a:ext>
                </a:extLst>
              </p:cNvPr>
              <p:cNvSpPr/>
              <p:nvPr/>
            </p:nvSpPr>
            <p:spPr>
              <a:xfrm>
                <a:off x="1152083" y="3992784"/>
                <a:ext cx="404994" cy="297712"/>
              </a:xfrm>
              <a:custGeom>
                <a:avLst/>
                <a:gdLst/>
                <a:ahLst/>
                <a:cxnLst>
                  <a:cxn ang="0">
                    <a:pos x="wd2" y="hd2"/>
                  </a:cxn>
                  <a:cxn ang="5400000">
                    <a:pos x="wd2" y="hd2"/>
                  </a:cxn>
                  <a:cxn ang="10800000">
                    <a:pos x="wd2" y="hd2"/>
                  </a:cxn>
                  <a:cxn ang="16200000">
                    <a:pos x="wd2" y="hd2"/>
                  </a:cxn>
                </a:cxnLst>
                <a:rect l="0" t="0" r="r" b="b"/>
                <a:pathLst>
                  <a:path w="21600" h="21600" extrusionOk="0">
                    <a:moveTo>
                      <a:pt x="21263" y="0"/>
                    </a:moveTo>
                    <a:cubicBezTo>
                      <a:pt x="2869" y="0"/>
                      <a:pt x="2869" y="0"/>
                      <a:pt x="2869" y="0"/>
                    </a:cubicBezTo>
                    <a:cubicBezTo>
                      <a:pt x="2700" y="0"/>
                      <a:pt x="2531" y="230"/>
                      <a:pt x="2531" y="460"/>
                    </a:cubicBezTo>
                    <a:cubicBezTo>
                      <a:pt x="2531" y="19302"/>
                      <a:pt x="2531" y="19302"/>
                      <a:pt x="2531" y="19302"/>
                    </a:cubicBezTo>
                    <a:cubicBezTo>
                      <a:pt x="2531" y="19991"/>
                      <a:pt x="2194" y="20451"/>
                      <a:pt x="1687" y="20451"/>
                    </a:cubicBezTo>
                    <a:cubicBezTo>
                      <a:pt x="1181" y="20451"/>
                      <a:pt x="844" y="19991"/>
                      <a:pt x="844" y="19302"/>
                    </a:cubicBezTo>
                    <a:cubicBezTo>
                      <a:pt x="844" y="3217"/>
                      <a:pt x="844" y="3217"/>
                      <a:pt x="844" y="3217"/>
                    </a:cubicBezTo>
                    <a:cubicBezTo>
                      <a:pt x="844" y="2757"/>
                      <a:pt x="675" y="2528"/>
                      <a:pt x="337" y="2528"/>
                    </a:cubicBezTo>
                    <a:cubicBezTo>
                      <a:pt x="169" y="2528"/>
                      <a:pt x="0" y="2757"/>
                      <a:pt x="0" y="3217"/>
                    </a:cubicBezTo>
                    <a:cubicBezTo>
                      <a:pt x="0" y="19302"/>
                      <a:pt x="0" y="19302"/>
                      <a:pt x="0" y="19302"/>
                    </a:cubicBezTo>
                    <a:cubicBezTo>
                      <a:pt x="0" y="20451"/>
                      <a:pt x="675" y="21600"/>
                      <a:pt x="1687" y="21600"/>
                    </a:cubicBezTo>
                    <a:cubicBezTo>
                      <a:pt x="19913" y="21600"/>
                      <a:pt x="19913" y="21600"/>
                      <a:pt x="19913" y="21600"/>
                    </a:cubicBezTo>
                    <a:cubicBezTo>
                      <a:pt x="20925" y="21600"/>
                      <a:pt x="21600" y="20451"/>
                      <a:pt x="21600" y="19302"/>
                    </a:cubicBezTo>
                    <a:cubicBezTo>
                      <a:pt x="21600" y="460"/>
                      <a:pt x="21600" y="460"/>
                      <a:pt x="21600" y="460"/>
                    </a:cubicBezTo>
                    <a:cubicBezTo>
                      <a:pt x="21600" y="230"/>
                      <a:pt x="21431" y="0"/>
                      <a:pt x="21263" y="0"/>
                    </a:cubicBezTo>
                    <a:close/>
                    <a:moveTo>
                      <a:pt x="20756" y="19302"/>
                    </a:moveTo>
                    <a:cubicBezTo>
                      <a:pt x="20756" y="19991"/>
                      <a:pt x="20419" y="20451"/>
                      <a:pt x="19913" y="20451"/>
                    </a:cubicBezTo>
                    <a:cubicBezTo>
                      <a:pt x="3037" y="20451"/>
                      <a:pt x="3037" y="20451"/>
                      <a:pt x="3037" y="20451"/>
                    </a:cubicBezTo>
                    <a:cubicBezTo>
                      <a:pt x="3206" y="19991"/>
                      <a:pt x="3206" y="19991"/>
                      <a:pt x="3206" y="19991"/>
                    </a:cubicBezTo>
                    <a:cubicBezTo>
                      <a:pt x="3206" y="19762"/>
                      <a:pt x="3206" y="19532"/>
                      <a:pt x="3206" y="19302"/>
                    </a:cubicBezTo>
                    <a:cubicBezTo>
                      <a:pt x="3206" y="1149"/>
                      <a:pt x="3206" y="1149"/>
                      <a:pt x="3206" y="1149"/>
                    </a:cubicBezTo>
                    <a:cubicBezTo>
                      <a:pt x="20756" y="1149"/>
                      <a:pt x="20756" y="1149"/>
                      <a:pt x="20756" y="1149"/>
                    </a:cubicBezTo>
                    <a:lnTo>
                      <a:pt x="20756" y="19302"/>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75" name="组合 374">
              <a:extLst>
                <a:ext uri="{FF2B5EF4-FFF2-40B4-BE49-F238E27FC236}">
                  <a16:creationId xmlns:a16="http://schemas.microsoft.com/office/drawing/2014/main" id="{CC45449F-82F0-41A1-B739-DD90EF8902BF}"/>
                </a:ext>
              </a:extLst>
            </p:cNvPr>
            <p:cNvGrpSpPr/>
            <p:nvPr/>
          </p:nvGrpSpPr>
          <p:grpSpPr>
            <a:xfrm>
              <a:off x="9955314" y="3228392"/>
              <a:ext cx="406336" cy="202498"/>
              <a:chOff x="10082065" y="3228392"/>
              <a:chExt cx="406336" cy="202498"/>
            </a:xfrm>
            <a:grpFill/>
          </p:grpSpPr>
          <p:sp>
            <p:nvSpPr>
              <p:cNvPr id="503" name="Freeform 134">
                <a:extLst>
                  <a:ext uri="{FF2B5EF4-FFF2-40B4-BE49-F238E27FC236}">
                    <a16:creationId xmlns:a16="http://schemas.microsoft.com/office/drawing/2014/main" id="{85B34BB4-884E-4DEF-9404-FD4D6D04F60B}"/>
                  </a:ext>
                </a:extLst>
              </p:cNvPr>
              <p:cNvSpPr/>
              <p:nvPr/>
            </p:nvSpPr>
            <p:spPr>
              <a:xfrm>
                <a:off x="10082065" y="3228392"/>
                <a:ext cx="406336" cy="202498"/>
              </a:xfrm>
              <a:custGeom>
                <a:avLst/>
                <a:gdLst/>
                <a:ahLst/>
                <a:cxnLst>
                  <a:cxn ang="0">
                    <a:pos x="wd2" y="hd2"/>
                  </a:cxn>
                  <a:cxn ang="5400000">
                    <a:pos x="wd2" y="hd2"/>
                  </a:cxn>
                  <a:cxn ang="10800000">
                    <a:pos x="wd2" y="hd2"/>
                  </a:cxn>
                  <a:cxn ang="16200000">
                    <a:pos x="wd2" y="hd2"/>
                  </a:cxn>
                </a:cxnLst>
                <a:rect l="0" t="0" r="r" b="b"/>
                <a:pathLst>
                  <a:path w="21600" h="21600" extrusionOk="0">
                    <a:moveTo>
                      <a:pt x="20587" y="3712"/>
                    </a:moveTo>
                    <a:cubicBezTo>
                      <a:pt x="19069" y="3712"/>
                      <a:pt x="19069" y="3712"/>
                      <a:pt x="19069" y="3712"/>
                    </a:cubicBezTo>
                    <a:cubicBezTo>
                      <a:pt x="19069" y="2025"/>
                      <a:pt x="19069" y="2025"/>
                      <a:pt x="19069" y="2025"/>
                    </a:cubicBezTo>
                    <a:cubicBezTo>
                      <a:pt x="19069" y="1012"/>
                      <a:pt x="18731" y="0"/>
                      <a:pt x="18056" y="0"/>
                    </a:cubicBezTo>
                    <a:cubicBezTo>
                      <a:pt x="1013" y="0"/>
                      <a:pt x="1013" y="0"/>
                      <a:pt x="1013" y="0"/>
                    </a:cubicBezTo>
                    <a:cubicBezTo>
                      <a:pt x="506" y="0"/>
                      <a:pt x="0" y="1012"/>
                      <a:pt x="0" y="2025"/>
                    </a:cubicBezTo>
                    <a:cubicBezTo>
                      <a:pt x="0" y="19575"/>
                      <a:pt x="0" y="19575"/>
                      <a:pt x="0" y="19575"/>
                    </a:cubicBezTo>
                    <a:cubicBezTo>
                      <a:pt x="0" y="20588"/>
                      <a:pt x="506" y="21600"/>
                      <a:pt x="1013" y="21600"/>
                    </a:cubicBezTo>
                    <a:cubicBezTo>
                      <a:pt x="18056" y="21600"/>
                      <a:pt x="18056" y="21600"/>
                      <a:pt x="18056" y="21600"/>
                    </a:cubicBezTo>
                    <a:cubicBezTo>
                      <a:pt x="18731" y="21600"/>
                      <a:pt x="19069" y="20588"/>
                      <a:pt x="19069" y="19575"/>
                    </a:cubicBezTo>
                    <a:cubicBezTo>
                      <a:pt x="19069" y="17888"/>
                      <a:pt x="19069" y="17888"/>
                      <a:pt x="19069" y="17888"/>
                    </a:cubicBezTo>
                    <a:cubicBezTo>
                      <a:pt x="20587" y="17888"/>
                      <a:pt x="20587" y="17888"/>
                      <a:pt x="20587" y="17888"/>
                    </a:cubicBezTo>
                    <a:cubicBezTo>
                      <a:pt x="21094" y="17888"/>
                      <a:pt x="21600" y="16875"/>
                      <a:pt x="21600" y="15863"/>
                    </a:cubicBezTo>
                    <a:cubicBezTo>
                      <a:pt x="21600" y="5738"/>
                      <a:pt x="21600" y="5738"/>
                      <a:pt x="21600" y="5738"/>
                    </a:cubicBezTo>
                    <a:cubicBezTo>
                      <a:pt x="21600" y="4725"/>
                      <a:pt x="21094" y="3712"/>
                      <a:pt x="20587" y="3712"/>
                    </a:cubicBezTo>
                    <a:close/>
                    <a:moveTo>
                      <a:pt x="18394" y="19913"/>
                    </a:moveTo>
                    <a:cubicBezTo>
                      <a:pt x="844" y="19913"/>
                      <a:pt x="844" y="19913"/>
                      <a:pt x="844" y="19913"/>
                    </a:cubicBezTo>
                    <a:cubicBezTo>
                      <a:pt x="844" y="1688"/>
                      <a:pt x="844" y="1688"/>
                      <a:pt x="844" y="1688"/>
                    </a:cubicBezTo>
                    <a:cubicBezTo>
                      <a:pt x="18394" y="1688"/>
                      <a:pt x="18394" y="1688"/>
                      <a:pt x="18394" y="1688"/>
                    </a:cubicBezTo>
                    <a:lnTo>
                      <a:pt x="18394" y="19913"/>
                    </a:lnTo>
                    <a:close/>
                    <a:moveTo>
                      <a:pt x="20756" y="16200"/>
                    </a:moveTo>
                    <a:cubicBezTo>
                      <a:pt x="19069" y="16200"/>
                      <a:pt x="19069" y="16200"/>
                      <a:pt x="19069" y="16200"/>
                    </a:cubicBezTo>
                    <a:cubicBezTo>
                      <a:pt x="19069" y="5400"/>
                      <a:pt x="19069" y="5400"/>
                      <a:pt x="19069" y="5400"/>
                    </a:cubicBezTo>
                    <a:cubicBezTo>
                      <a:pt x="20756" y="5400"/>
                      <a:pt x="20756" y="5400"/>
                      <a:pt x="20756" y="5400"/>
                    </a:cubicBezTo>
                    <a:lnTo>
                      <a:pt x="20756" y="16200"/>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04" name="Freeform 135">
                <a:extLst>
                  <a:ext uri="{FF2B5EF4-FFF2-40B4-BE49-F238E27FC236}">
                    <a16:creationId xmlns:a16="http://schemas.microsoft.com/office/drawing/2014/main" id="{F79CF07F-955A-40EA-A0F1-BC767FE750C8}"/>
                  </a:ext>
                </a:extLst>
              </p:cNvPr>
              <p:cNvSpPr/>
              <p:nvPr/>
            </p:nvSpPr>
            <p:spPr>
              <a:xfrm>
                <a:off x="10229036" y="3301606"/>
                <a:ext cx="65456" cy="65456"/>
              </a:xfrm>
              <a:custGeom>
                <a:avLst/>
                <a:gdLst/>
                <a:ahLst/>
                <a:cxnLst>
                  <a:cxn ang="0">
                    <a:pos x="wd2" y="hd2"/>
                  </a:cxn>
                  <a:cxn ang="5400000">
                    <a:pos x="wd2" y="hd2"/>
                  </a:cxn>
                  <a:cxn ang="10800000">
                    <a:pos x="wd2" y="hd2"/>
                  </a:cxn>
                  <a:cxn ang="16200000">
                    <a:pos x="wd2" y="hd2"/>
                  </a:cxn>
                </a:cxnLst>
                <a:rect l="0" t="0" r="r" b="b"/>
                <a:pathLst>
                  <a:path w="21086" h="21086" extrusionOk="0">
                    <a:moveTo>
                      <a:pt x="6943" y="11057"/>
                    </a:moveTo>
                    <a:cubicBezTo>
                      <a:pt x="772" y="17229"/>
                      <a:pt x="772" y="17229"/>
                      <a:pt x="772" y="17229"/>
                    </a:cubicBezTo>
                    <a:cubicBezTo>
                      <a:pt x="-257" y="18257"/>
                      <a:pt x="-257" y="19286"/>
                      <a:pt x="772" y="20314"/>
                    </a:cubicBezTo>
                    <a:cubicBezTo>
                      <a:pt x="1800" y="21343"/>
                      <a:pt x="2829" y="21343"/>
                      <a:pt x="3857" y="20314"/>
                    </a:cubicBezTo>
                    <a:cubicBezTo>
                      <a:pt x="11057" y="14143"/>
                      <a:pt x="11057" y="14143"/>
                      <a:pt x="11057" y="14143"/>
                    </a:cubicBezTo>
                    <a:cubicBezTo>
                      <a:pt x="17229" y="20314"/>
                      <a:pt x="17229" y="20314"/>
                      <a:pt x="17229" y="20314"/>
                    </a:cubicBezTo>
                    <a:cubicBezTo>
                      <a:pt x="18257" y="21343"/>
                      <a:pt x="19286" y="21343"/>
                      <a:pt x="20314" y="20314"/>
                    </a:cubicBezTo>
                    <a:cubicBezTo>
                      <a:pt x="21343" y="19286"/>
                      <a:pt x="21343" y="18257"/>
                      <a:pt x="20314" y="17229"/>
                    </a:cubicBezTo>
                    <a:cubicBezTo>
                      <a:pt x="14143" y="11057"/>
                      <a:pt x="14143" y="11057"/>
                      <a:pt x="14143" y="11057"/>
                    </a:cubicBezTo>
                    <a:cubicBezTo>
                      <a:pt x="20314" y="3857"/>
                      <a:pt x="20314" y="3857"/>
                      <a:pt x="20314" y="3857"/>
                    </a:cubicBezTo>
                    <a:cubicBezTo>
                      <a:pt x="21343" y="2829"/>
                      <a:pt x="21343" y="1800"/>
                      <a:pt x="20314" y="772"/>
                    </a:cubicBezTo>
                    <a:cubicBezTo>
                      <a:pt x="19286" y="-257"/>
                      <a:pt x="18257" y="-257"/>
                      <a:pt x="17229" y="772"/>
                    </a:cubicBezTo>
                    <a:cubicBezTo>
                      <a:pt x="11057" y="6943"/>
                      <a:pt x="11057" y="6943"/>
                      <a:pt x="11057" y="6943"/>
                    </a:cubicBezTo>
                    <a:cubicBezTo>
                      <a:pt x="3857" y="772"/>
                      <a:pt x="3857" y="772"/>
                      <a:pt x="3857" y="772"/>
                    </a:cubicBezTo>
                    <a:cubicBezTo>
                      <a:pt x="2829" y="-257"/>
                      <a:pt x="1800" y="-257"/>
                      <a:pt x="772" y="772"/>
                    </a:cubicBezTo>
                    <a:cubicBezTo>
                      <a:pt x="-257" y="1800"/>
                      <a:pt x="-257" y="2829"/>
                      <a:pt x="772" y="3857"/>
                    </a:cubicBezTo>
                    <a:lnTo>
                      <a:pt x="6943" y="11057"/>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sp>
          <p:nvSpPr>
            <p:cNvPr id="376" name="Freeform 136">
              <a:extLst>
                <a:ext uri="{FF2B5EF4-FFF2-40B4-BE49-F238E27FC236}">
                  <a16:creationId xmlns:a16="http://schemas.microsoft.com/office/drawing/2014/main" id="{A4C8CD19-88CC-4488-BB29-1CDEC993FC71}"/>
                </a:ext>
              </a:extLst>
            </p:cNvPr>
            <p:cNvSpPr/>
            <p:nvPr/>
          </p:nvSpPr>
          <p:spPr>
            <a:xfrm>
              <a:off x="9143985" y="3228392"/>
              <a:ext cx="406336" cy="202498"/>
            </a:xfrm>
            <a:custGeom>
              <a:avLst/>
              <a:gdLst/>
              <a:ahLst/>
              <a:cxnLst>
                <a:cxn ang="0">
                  <a:pos x="wd2" y="hd2"/>
                </a:cxn>
                <a:cxn ang="5400000">
                  <a:pos x="wd2" y="hd2"/>
                </a:cxn>
                <a:cxn ang="10800000">
                  <a:pos x="wd2" y="hd2"/>
                </a:cxn>
                <a:cxn ang="16200000">
                  <a:pos x="wd2" y="hd2"/>
                </a:cxn>
              </a:cxnLst>
              <a:rect l="0" t="0" r="r" b="b"/>
              <a:pathLst>
                <a:path w="21600" h="21600" extrusionOk="0">
                  <a:moveTo>
                    <a:pt x="21600" y="5738"/>
                  </a:moveTo>
                  <a:cubicBezTo>
                    <a:pt x="21600" y="4725"/>
                    <a:pt x="21094" y="3712"/>
                    <a:pt x="20587" y="3712"/>
                  </a:cubicBezTo>
                  <a:cubicBezTo>
                    <a:pt x="19069" y="3712"/>
                    <a:pt x="19069" y="3712"/>
                    <a:pt x="19069" y="3712"/>
                  </a:cubicBezTo>
                  <a:cubicBezTo>
                    <a:pt x="19069" y="2025"/>
                    <a:pt x="19069" y="2025"/>
                    <a:pt x="19069" y="2025"/>
                  </a:cubicBezTo>
                  <a:cubicBezTo>
                    <a:pt x="19069" y="1012"/>
                    <a:pt x="18562" y="0"/>
                    <a:pt x="18056" y="0"/>
                  </a:cubicBezTo>
                  <a:cubicBezTo>
                    <a:pt x="1013" y="0"/>
                    <a:pt x="1013" y="0"/>
                    <a:pt x="1013" y="0"/>
                  </a:cubicBezTo>
                  <a:cubicBezTo>
                    <a:pt x="506" y="0"/>
                    <a:pt x="0" y="1012"/>
                    <a:pt x="0" y="2025"/>
                  </a:cubicBezTo>
                  <a:cubicBezTo>
                    <a:pt x="0" y="19575"/>
                    <a:pt x="0" y="19575"/>
                    <a:pt x="0" y="19575"/>
                  </a:cubicBezTo>
                  <a:cubicBezTo>
                    <a:pt x="0" y="20588"/>
                    <a:pt x="506" y="21600"/>
                    <a:pt x="1013" y="21600"/>
                  </a:cubicBezTo>
                  <a:cubicBezTo>
                    <a:pt x="18056" y="21600"/>
                    <a:pt x="18056" y="21600"/>
                    <a:pt x="18056" y="21600"/>
                  </a:cubicBezTo>
                  <a:cubicBezTo>
                    <a:pt x="18562" y="21600"/>
                    <a:pt x="19069" y="20588"/>
                    <a:pt x="19069" y="19575"/>
                  </a:cubicBezTo>
                  <a:cubicBezTo>
                    <a:pt x="19069" y="17888"/>
                    <a:pt x="19069" y="17888"/>
                    <a:pt x="19069" y="17888"/>
                  </a:cubicBezTo>
                  <a:cubicBezTo>
                    <a:pt x="20587" y="17888"/>
                    <a:pt x="20587" y="17888"/>
                    <a:pt x="20587" y="17888"/>
                  </a:cubicBezTo>
                  <a:cubicBezTo>
                    <a:pt x="21094" y="17888"/>
                    <a:pt x="21600" y="16875"/>
                    <a:pt x="21600" y="15863"/>
                  </a:cubicBezTo>
                  <a:lnTo>
                    <a:pt x="21600" y="5738"/>
                  </a:lnTo>
                  <a:close/>
                  <a:moveTo>
                    <a:pt x="844" y="19913"/>
                  </a:moveTo>
                  <a:cubicBezTo>
                    <a:pt x="844" y="1688"/>
                    <a:pt x="844" y="1688"/>
                    <a:pt x="844" y="1688"/>
                  </a:cubicBezTo>
                  <a:cubicBezTo>
                    <a:pt x="5569" y="1688"/>
                    <a:pt x="5569" y="1688"/>
                    <a:pt x="5569" y="1688"/>
                  </a:cubicBezTo>
                  <a:cubicBezTo>
                    <a:pt x="14850" y="19913"/>
                    <a:pt x="14850" y="19913"/>
                    <a:pt x="14850" y="19913"/>
                  </a:cubicBezTo>
                  <a:lnTo>
                    <a:pt x="844" y="19913"/>
                  </a:lnTo>
                  <a:close/>
                  <a:moveTo>
                    <a:pt x="18394" y="19913"/>
                  </a:moveTo>
                  <a:cubicBezTo>
                    <a:pt x="16031" y="19913"/>
                    <a:pt x="16031" y="19913"/>
                    <a:pt x="16031" y="19913"/>
                  </a:cubicBezTo>
                  <a:cubicBezTo>
                    <a:pt x="6750" y="1688"/>
                    <a:pt x="6750" y="1688"/>
                    <a:pt x="6750" y="1688"/>
                  </a:cubicBezTo>
                  <a:cubicBezTo>
                    <a:pt x="18394" y="1688"/>
                    <a:pt x="18394" y="1688"/>
                    <a:pt x="18394" y="1688"/>
                  </a:cubicBezTo>
                  <a:lnTo>
                    <a:pt x="18394" y="19913"/>
                  </a:lnTo>
                  <a:close/>
                  <a:moveTo>
                    <a:pt x="20756" y="16200"/>
                  </a:moveTo>
                  <a:cubicBezTo>
                    <a:pt x="19069" y="16200"/>
                    <a:pt x="19069" y="16200"/>
                    <a:pt x="19069" y="16200"/>
                  </a:cubicBezTo>
                  <a:cubicBezTo>
                    <a:pt x="19069" y="5400"/>
                    <a:pt x="19069" y="5400"/>
                    <a:pt x="19069" y="5400"/>
                  </a:cubicBezTo>
                  <a:cubicBezTo>
                    <a:pt x="20756" y="5400"/>
                    <a:pt x="20756" y="5400"/>
                    <a:pt x="20756" y="5400"/>
                  </a:cubicBezTo>
                  <a:lnTo>
                    <a:pt x="20756" y="16200"/>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77" name="Freeform 137">
              <a:extLst>
                <a:ext uri="{FF2B5EF4-FFF2-40B4-BE49-F238E27FC236}">
                  <a16:creationId xmlns:a16="http://schemas.microsoft.com/office/drawing/2014/main" id="{71DADDC6-DA97-4705-A975-2A9AFBFF808F}"/>
                </a:ext>
              </a:extLst>
            </p:cNvPr>
            <p:cNvSpPr/>
            <p:nvPr/>
          </p:nvSpPr>
          <p:spPr>
            <a:xfrm>
              <a:off x="8331315" y="3228392"/>
              <a:ext cx="406336" cy="202498"/>
            </a:xfrm>
            <a:custGeom>
              <a:avLst/>
              <a:gdLst/>
              <a:ahLst/>
              <a:cxnLst>
                <a:cxn ang="0">
                  <a:pos x="wd2" y="hd2"/>
                </a:cxn>
                <a:cxn ang="5400000">
                  <a:pos x="wd2" y="hd2"/>
                </a:cxn>
                <a:cxn ang="10800000">
                  <a:pos x="wd2" y="hd2"/>
                </a:cxn>
                <a:cxn ang="16200000">
                  <a:pos x="wd2" y="hd2"/>
                </a:cxn>
              </a:cxnLst>
              <a:rect l="0" t="0" r="r" b="b"/>
              <a:pathLst>
                <a:path w="21600" h="21600" extrusionOk="0">
                  <a:moveTo>
                    <a:pt x="21600" y="5738"/>
                  </a:moveTo>
                  <a:cubicBezTo>
                    <a:pt x="21600" y="4725"/>
                    <a:pt x="21094" y="3712"/>
                    <a:pt x="20587" y="3712"/>
                  </a:cubicBezTo>
                  <a:cubicBezTo>
                    <a:pt x="19069" y="3712"/>
                    <a:pt x="19069" y="3712"/>
                    <a:pt x="19069" y="3712"/>
                  </a:cubicBezTo>
                  <a:cubicBezTo>
                    <a:pt x="19069" y="2025"/>
                    <a:pt x="19069" y="2025"/>
                    <a:pt x="19069" y="2025"/>
                  </a:cubicBezTo>
                  <a:cubicBezTo>
                    <a:pt x="19069" y="1012"/>
                    <a:pt x="18562" y="0"/>
                    <a:pt x="18056" y="0"/>
                  </a:cubicBezTo>
                  <a:cubicBezTo>
                    <a:pt x="1013" y="0"/>
                    <a:pt x="1013" y="0"/>
                    <a:pt x="1013" y="0"/>
                  </a:cubicBezTo>
                  <a:cubicBezTo>
                    <a:pt x="506" y="0"/>
                    <a:pt x="0" y="1012"/>
                    <a:pt x="0" y="2025"/>
                  </a:cubicBezTo>
                  <a:cubicBezTo>
                    <a:pt x="0" y="19575"/>
                    <a:pt x="0" y="19575"/>
                    <a:pt x="0" y="19575"/>
                  </a:cubicBezTo>
                  <a:cubicBezTo>
                    <a:pt x="0" y="20588"/>
                    <a:pt x="506" y="21600"/>
                    <a:pt x="1013" y="21600"/>
                  </a:cubicBezTo>
                  <a:cubicBezTo>
                    <a:pt x="18056" y="21600"/>
                    <a:pt x="18056" y="21600"/>
                    <a:pt x="18056" y="21600"/>
                  </a:cubicBezTo>
                  <a:cubicBezTo>
                    <a:pt x="18562" y="21600"/>
                    <a:pt x="19069" y="20588"/>
                    <a:pt x="19069" y="19575"/>
                  </a:cubicBezTo>
                  <a:cubicBezTo>
                    <a:pt x="19069" y="17888"/>
                    <a:pt x="19069" y="17888"/>
                    <a:pt x="19069" y="17888"/>
                  </a:cubicBezTo>
                  <a:cubicBezTo>
                    <a:pt x="20587" y="17888"/>
                    <a:pt x="20587" y="17888"/>
                    <a:pt x="20587" y="17888"/>
                  </a:cubicBezTo>
                  <a:cubicBezTo>
                    <a:pt x="21094" y="17888"/>
                    <a:pt x="21600" y="16875"/>
                    <a:pt x="21600" y="15863"/>
                  </a:cubicBezTo>
                  <a:lnTo>
                    <a:pt x="21600" y="5738"/>
                  </a:lnTo>
                  <a:close/>
                  <a:moveTo>
                    <a:pt x="18394" y="19913"/>
                  </a:moveTo>
                  <a:cubicBezTo>
                    <a:pt x="844" y="19913"/>
                    <a:pt x="844" y="19913"/>
                    <a:pt x="844" y="19913"/>
                  </a:cubicBezTo>
                  <a:cubicBezTo>
                    <a:pt x="844" y="1688"/>
                    <a:pt x="844" y="1688"/>
                    <a:pt x="844" y="1688"/>
                  </a:cubicBezTo>
                  <a:cubicBezTo>
                    <a:pt x="18394" y="1688"/>
                    <a:pt x="18394" y="1688"/>
                    <a:pt x="18394" y="1688"/>
                  </a:cubicBezTo>
                  <a:lnTo>
                    <a:pt x="18394" y="19913"/>
                  </a:lnTo>
                  <a:close/>
                  <a:moveTo>
                    <a:pt x="20756" y="16200"/>
                  </a:moveTo>
                  <a:cubicBezTo>
                    <a:pt x="19069" y="16200"/>
                    <a:pt x="19069" y="16200"/>
                    <a:pt x="19069" y="16200"/>
                  </a:cubicBezTo>
                  <a:cubicBezTo>
                    <a:pt x="19069" y="5400"/>
                    <a:pt x="19069" y="5400"/>
                    <a:pt x="19069" y="5400"/>
                  </a:cubicBezTo>
                  <a:cubicBezTo>
                    <a:pt x="20756" y="5400"/>
                    <a:pt x="20756" y="5400"/>
                    <a:pt x="20756" y="5400"/>
                  </a:cubicBezTo>
                  <a:lnTo>
                    <a:pt x="20756" y="16200"/>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78" name="Freeform 138">
              <a:extLst>
                <a:ext uri="{FF2B5EF4-FFF2-40B4-BE49-F238E27FC236}">
                  <a16:creationId xmlns:a16="http://schemas.microsoft.com/office/drawing/2014/main" id="{1F1B5009-C78F-4082-9F07-F0EB8ABBFBAC}"/>
                </a:ext>
              </a:extLst>
            </p:cNvPr>
            <p:cNvSpPr/>
            <p:nvPr/>
          </p:nvSpPr>
          <p:spPr>
            <a:xfrm>
              <a:off x="7612518" y="3126472"/>
              <a:ext cx="221272" cy="406337"/>
            </a:xfrm>
            <a:custGeom>
              <a:avLst/>
              <a:gdLst/>
              <a:ahLst/>
              <a:cxnLst>
                <a:cxn ang="0">
                  <a:pos x="wd2" y="hd2"/>
                </a:cxn>
                <a:cxn ang="5400000">
                  <a:pos x="wd2" y="hd2"/>
                </a:cxn>
                <a:cxn ang="10800000">
                  <a:pos x="wd2" y="hd2"/>
                </a:cxn>
                <a:cxn ang="16200000">
                  <a:pos x="wd2" y="hd2"/>
                </a:cxn>
              </a:cxnLst>
              <a:rect l="0" t="0" r="r" b="b"/>
              <a:pathLst>
                <a:path w="21600" h="21600" extrusionOk="0">
                  <a:moveTo>
                    <a:pt x="19749" y="15525"/>
                  </a:moveTo>
                  <a:cubicBezTo>
                    <a:pt x="19749" y="15356"/>
                    <a:pt x="19440" y="15187"/>
                    <a:pt x="19131" y="15187"/>
                  </a:cubicBezTo>
                  <a:cubicBezTo>
                    <a:pt x="11417" y="15187"/>
                    <a:pt x="11417" y="15187"/>
                    <a:pt x="11417" y="15187"/>
                  </a:cubicBezTo>
                  <a:cubicBezTo>
                    <a:pt x="11417" y="5737"/>
                    <a:pt x="11417" y="5737"/>
                    <a:pt x="11417" y="5737"/>
                  </a:cubicBezTo>
                  <a:cubicBezTo>
                    <a:pt x="11726" y="5737"/>
                    <a:pt x="11726" y="5737"/>
                    <a:pt x="11726" y="5737"/>
                  </a:cubicBezTo>
                  <a:cubicBezTo>
                    <a:pt x="14194" y="5400"/>
                    <a:pt x="16046" y="4219"/>
                    <a:pt x="16046" y="2869"/>
                  </a:cubicBezTo>
                  <a:cubicBezTo>
                    <a:pt x="16046" y="1350"/>
                    <a:pt x="13577" y="0"/>
                    <a:pt x="10800" y="0"/>
                  </a:cubicBezTo>
                  <a:cubicBezTo>
                    <a:pt x="8023" y="0"/>
                    <a:pt x="5554" y="1350"/>
                    <a:pt x="5554" y="2869"/>
                  </a:cubicBezTo>
                  <a:cubicBezTo>
                    <a:pt x="5554" y="4219"/>
                    <a:pt x="7406" y="5400"/>
                    <a:pt x="9874" y="5737"/>
                  </a:cubicBezTo>
                  <a:cubicBezTo>
                    <a:pt x="10183" y="5737"/>
                    <a:pt x="10183" y="5737"/>
                    <a:pt x="10183" y="5737"/>
                  </a:cubicBezTo>
                  <a:cubicBezTo>
                    <a:pt x="10183" y="15187"/>
                    <a:pt x="10183" y="15187"/>
                    <a:pt x="10183" y="15187"/>
                  </a:cubicBezTo>
                  <a:cubicBezTo>
                    <a:pt x="2469" y="15187"/>
                    <a:pt x="2469" y="15187"/>
                    <a:pt x="2469" y="15187"/>
                  </a:cubicBezTo>
                  <a:cubicBezTo>
                    <a:pt x="2160" y="15187"/>
                    <a:pt x="1851" y="15356"/>
                    <a:pt x="1851" y="15525"/>
                  </a:cubicBezTo>
                  <a:cubicBezTo>
                    <a:pt x="1851" y="15525"/>
                    <a:pt x="1851" y="15525"/>
                    <a:pt x="1851" y="15525"/>
                  </a:cubicBezTo>
                  <a:cubicBezTo>
                    <a:pt x="1234" y="16875"/>
                    <a:pt x="0" y="20419"/>
                    <a:pt x="0" y="20587"/>
                  </a:cubicBezTo>
                  <a:cubicBezTo>
                    <a:pt x="0" y="20756"/>
                    <a:pt x="309" y="20925"/>
                    <a:pt x="617" y="20925"/>
                  </a:cubicBezTo>
                  <a:cubicBezTo>
                    <a:pt x="2469" y="20925"/>
                    <a:pt x="2469" y="20925"/>
                    <a:pt x="2469" y="20925"/>
                  </a:cubicBezTo>
                  <a:cubicBezTo>
                    <a:pt x="2469" y="21262"/>
                    <a:pt x="2469" y="21262"/>
                    <a:pt x="2469" y="21262"/>
                  </a:cubicBezTo>
                  <a:cubicBezTo>
                    <a:pt x="2469" y="21431"/>
                    <a:pt x="2777" y="21600"/>
                    <a:pt x="3086" y="21600"/>
                  </a:cubicBezTo>
                  <a:cubicBezTo>
                    <a:pt x="3394" y="21600"/>
                    <a:pt x="3703" y="21431"/>
                    <a:pt x="3703" y="21262"/>
                  </a:cubicBezTo>
                  <a:cubicBezTo>
                    <a:pt x="3703" y="20925"/>
                    <a:pt x="3703" y="20925"/>
                    <a:pt x="3703" y="20925"/>
                  </a:cubicBezTo>
                  <a:cubicBezTo>
                    <a:pt x="17897" y="20925"/>
                    <a:pt x="17897" y="20925"/>
                    <a:pt x="17897" y="20925"/>
                  </a:cubicBezTo>
                  <a:cubicBezTo>
                    <a:pt x="17897" y="21262"/>
                    <a:pt x="17897" y="21262"/>
                    <a:pt x="17897" y="21262"/>
                  </a:cubicBezTo>
                  <a:cubicBezTo>
                    <a:pt x="17897" y="21431"/>
                    <a:pt x="18206" y="21600"/>
                    <a:pt x="18514" y="21600"/>
                  </a:cubicBezTo>
                  <a:cubicBezTo>
                    <a:pt x="18823" y="21600"/>
                    <a:pt x="19131" y="21431"/>
                    <a:pt x="19131" y="21262"/>
                  </a:cubicBezTo>
                  <a:cubicBezTo>
                    <a:pt x="19131" y="20925"/>
                    <a:pt x="19131" y="20925"/>
                    <a:pt x="19131" y="20925"/>
                  </a:cubicBezTo>
                  <a:cubicBezTo>
                    <a:pt x="20983" y="20925"/>
                    <a:pt x="20983" y="20925"/>
                    <a:pt x="20983" y="20925"/>
                  </a:cubicBezTo>
                  <a:cubicBezTo>
                    <a:pt x="21291" y="20925"/>
                    <a:pt x="21600" y="20756"/>
                    <a:pt x="21600" y="20587"/>
                  </a:cubicBezTo>
                  <a:cubicBezTo>
                    <a:pt x="21600" y="20419"/>
                    <a:pt x="20366" y="16875"/>
                    <a:pt x="19749" y="15525"/>
                  </a:cubicBezTo>
                  <a:close/>
                  <a:moveTo>
                    <a:pt x="6789" y="2869"/>
                  </a:moveTo>
                  <a:cubicBezTo>
                    <a:pt x="6789" y="1688"/>
                    <a:pt x="8640" y="844"/>
                    <a:pt x="10800" y="844"/>
                  </a:cubicBezTo>
                  <a:cubicBezTo>
                    <a:pt x="12960" y="844"/>
                    <a:pt x="14811" y="1688"/>
                    <a:pt x="14811" y="2869"/>
                  </a:cubicBezTo>
                  <a:cubicBezTo>
                    <a:pt x="14811" y="4050"/>
                    <a:pt x="12960" y="5063"/>
                    <a:pt x="10800" y="5063"/>
                  </a:cubicBezTo>
                  <a:cubicBezTo>
                    <a:pt x="8640" y="5063"/>
                    <a:pt x="6789" y="4050"/>
                    <a:pt x="6789" y="2869"/>
                  </a:cubicBezTo>
                  <a:close/>
                  <a:moveTo>
                    <a:pt x="20057" y="20250"/>
                  </a:moveTo>
                  <a:cubicBezTo>
                    <a:pt x="1543" y="20250"/>
                    <a:pt x="1543" y="20250"/>
                    <a:pt x="1543" y="20250"/>
                  </a:cubicBezTo>
                  <a:cubicBezTo>
                    <a:pt x="3086" y="16031"/>
                    <a:pt x="3086" y="16031"/>
                    <a:pt x="3086" y="16031"/>
                  </a:cubicBezTo>
                  <a:cubicBezTo>
                    <a:pt x="18514" y="16031"/>
                    <a:pt x="18514" y="16031"/>
                    <a:pt x="18514" y="16031"/>
                  </a:cubicBezTo>
                  <a:cubicBezTo>
                    <a:pt x="18514" y="16200"/>
                    <a:pt x="18514" y="16200"/>
                    <a:pt x="18514" y="16200"/>
                  </a:cubicBezTo>
                  <a:cubicBezTo>
                    <a:pt x="18823" y="17381"/>
                    <a:pt x="19440" y="18900"/>
                    <a:pt x="19749" y="19912"/>
                  </a:cubicBezTo>
                  <a:lnTo>
                    <a:pt x="20057" y="20250"/>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379" name="组合 378">
              <a:extLst>
                <a:ext uri="{FF2B5EF4-FFF2-40B4-BE49-F238E27FC236}">
                  <a16:creationId xmlns:a16="http://schemas.microsoft.com/office/drawing/2014/main" id="{A36A9FD8-4182-4BF4-A000-0FBFBC07CAB9}"/>
                </a:ext>
              </a:extLst>
            </p:cNvPr>
            <p:cNvGrpSpPr/>
            <p:nvPr/>
          </p:nvGrpSpPr>
          <p:grpSpPr>
            <a:xfrm>
              <a:off x="6708657" y="3182797"/>
              <a:ext cx="404995" cy="292347"/>
              <a:chOff x="6835408" y="3182797"/>
              <a:chExt cx="404995" cy="292347"/>
            </a:xfrm>
            <a:grpFill/>
          </p:grpSpPr>
          <p:sp>
            <p:nvSpPr>
              <p:cNvPr id="497" name="Freeform 139">
                <a:extLst>
                  <a:ext uri="{FF2B5EF4-FFF2-40B4-BE49-F238E27FC236}">
                    <a16:creationId xmlns:a16="http://schemas.microsoft.com/office/drawing/2014/main" id="{2E30EF6E-232D-427D-BE3A-7202F9CC5164}"/>
                  </a:ext>
                </a:extLst>
              </p:cNvPr>
              <p:cNvSpPr/>
              <p:nvPr/>
            </p:nvSpPr>
            <p:spPr>
              <a:xfrm>
                <a:off x="6835408" y="3182797"/>
                <a:ext cx="404995" cy="292347"/>
              </a:xfrm>
              <a:custGeom>
                <a:avLst/>
                <a:gdLst/>
                <a:ahLst/>
                <a:cxnLst>
                  <a:cxn ang="0">
                    <a:pos x="wd2" y="hd2"/>
                  </a:cxn>
                  <a:cxn ang="5400000">
                    <a:pos x="wd2" y="hd2"/>
                  </a:cxn>
                  <a:cxn ang="10800000">
                    <a:pos x="wd2" y="hd2"/>
                  </a:cxn>
                  <a:cxn ang="16200000">
                    <a:pos x="wd2" y="hd2"/>
                  </a:cxn>
                </a:cxnLst>
                <a:rect l="0" t="0" r="r" b="b"/>
                <a:pathLst>
                  <a:path w="21600" h="21600" extrusionOk="0">
                    <a:moveTo>
                      <a:pt x="20756" y="6574"/>
                    </a:moveTo>
                    <a:cubicBezTo>
                      <a:pt x="20588" y="4930"/>
                      <a:pt x="20081" y="3287"/>
                      <a:pt x="19069" y="1878"/>
                    </a:cubicBezTo>
                    <a:cubicBezTo>
                      <a:pt x="18056" y="704"/>
                      <a:pt x="16875" y="0"/>
                      <a:pt x="15525" y="0"/>
                    </a:cubicBezTo>
                    <a:cubicBezTo>
                      <a:pt x="6075" y="0"/>
                      <a:pt x="6075" y="0"/>
                      <a:pt x="6075" y="0"/>
                    </a:cubicBezTo>
                    <a:cubicBezTo>
                      <a:pt x="4725" y="0"/>
                      <a:pt x="3544" y="704"/>
                      <a:pt x="2531" y="1878"/>
                    </a:cubicBezTo>
                    <a:cubicBezTo>
                      <a:pt x="1519" y="3287"/>
                      <a:pt x="1012" y="4930"/>
                      <a:pt x="844" y="6574"/>
                    </a:cubicBezTo>
                    <a:cubicBezTo>
                      <a:pt x="337" y="13383"/>
                      <a:pt x="0" y="17374"/>
                      <a:pt x="0" y="17609"/>
                    </a:cubicBezTo>
                    <a:cubicBezTo>
                      <a:pt x="0" y="19722"/>
                      <a:pt x="1181" y="21600"/>
                      <a:pt x="2869" y="21600"/>
                    </a:cubicBezTo>
                    <a:cubicBezTo>
                      <a:pt x="3881" y="21600"/>
                      <a:pt x="4894" y="20661"/>
                      <a:pt x="5400" y="19252"/>
                    </a:cubicBezTo>
                    <a:cubicBezTo>
                      <a:pt x="7594" y="14557"/>
                      <a:pt x="7594" y="14557"/>
                      <a:pt x="7594" y="14557"/>
                    </a:cubicBezTo>
                    <a:cubicBezTo>
                      <a:pt x="14006" y="14557"/>
                      <a:pt x="14006" y="14557"/>
                      <a:pt x="14006" y="14557"/>
                    </a:cubicBezTo>
                    <a:cubicBezTo>
                      <a:pt x="16200" y="19252"/>
                      <a:pt x="16200" y="19252"/>
                      <a:pt x="16200" y="19252"/>
                    </a:cubicBezTo>
                    <a:cubicBezTo>
                      <a:pt x="16706" y="20661"/>
                      <a:pt x="17719" y="21600"/>
                      <a:pt x="18731" y="21600"/>
                    </a:cubicBezTo>
                    <a:cubicBezTo>
                      <a:pt x="20419" y="21600"/>
                      <a:pt x="21600" y="19722"/>
                      <a:pt x="21600" y="17609"/>
                    </a:cubicBezTo>
                    <a:cubicBezTo>
                      <a:pt x="21600" y="17374"/>
                      <a:pt x="21263" y="13383"/>
                      <a:pt x="20756" y="6574"/>
                    </a:cubicBezTo>
                    <a:close/>
                    <a:moveTo>
                      <a:pt x="18731" y="20426"/>
                    </a:moveTo>
                    <a:cubicBezTo>
                      <a:pt x="18056" y="20426"/>
                      <a:pt x="17213" y="19722"/>
                      <a:pt x="16875" y="18783"/>
                    </a:cubicBezTo>
                    <a:cubicBezTo>
                      <a:pt x="14513" y="13617"/>
                      <a:pt x="14513" y="13617"/>
                      <a:pt x="14513" y="13617"/>
                    </a:cubicBezTo>
                    <a:cubicBezTo>
                      <a:pt x="7087" y="13617"/>
                      <a:pt x="7087" y="13617"/>
                      <a:pt x="7087" y="13617"/>
                    </a:cubicBezTo>
                    <a:cubicBezTo>
                      <a:pt x="4725" y="18783"/>
                      <a:pt x="4725" y="18783"/>
                      <a:pt x="4725" y="18783"/>
                    </a:cubicBezTo>
                    <a:cubicBezTo>
                      <a:pt x="4387" y="19722"/>
                      <a:pt x="3544" y="20426"/>
                      <a:pt x="2869" y="20426"/>
                    </a:cubicBezTo>
                    <a:cubicBezTo>
                      <a:pt x="1687" y="20426"/>
                      <a:pt x="844" y="19252"/>
                      <a:pt x="844" y="17609"/>
                    </a:cubicBezTo>
                    <a:cubicBezTo>
                      <a:pt x="844" y="17139"/>
                      <a:pt x="1350" y="10330"/>
                      <a:pt x="1687" y="6809"/>
                    </a:cubicBezTo>
                    <a:cubicBezTo>
                      <a:pt x="1687" y="5165"/>
                      <a:pt x="2194" y="3757"/>
                      <a:pt x="3037" y="2817"/>
                    </a:cubicBezTo>
                    <a:cubicBezTo>
                      <a:pt x="3881" y="1643"/>
                      <a:pt x="4894" y="1174"/>
                      <a:pt x="6075" y="1174"/>
                    </a:cubicBezTo>
                    <a:cubicBezTo>
                      <a:pt x="15525" y="1174"/>
                      <a:pt x="15525" y="1174"/>
                      <a:pt x="15525" y="1174"/>
                    </a:cubicBezTo>
                    <a:cubicBezTo>
                      <a:pt x="16706" y="1174"/>
                      <a:pt x="17719" y="1643"/>
                      <a:pt x="18563" y="2817"/>
                    </a:cubicBezTo>
                    <a:cubicBezTo>
                      <a:pt x="19406" y="3757"/>
                      <a:pt x="19913" y="5165"/>
                      <a:pt x="19913" y="6809"/>
                    </a:cubicBezTo>
                    <a:cubicBezTo>
                      <a:pt x="20250" y="10800"/>
                      <a:pt x="20756" y="17139"/>
                      <a:pt x="20756" y="17609"/>
                    </a:cubicBezTo>
                    <a:cubicBezTo>
                      <a:pt x="20756" y="19252"/>
                      <a:pt x="19913" y="20426"/>
                      <a:pt x="18731" y="20426"/>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98" name="Freeform 140">
                <a:extLst>
                  <a:ext uri="{FF2B5EF4-FFF2-40B4-BE49-F238E27FC236}">
                    <a16:creationId xmlns:a16="http://schemas.microsoft.com/office/drawing/2014/main" id="{9225E4A1-C234-4E5D-8554-9D0623C4E71F}"/>
                  </a:ext>
                </a:extLst>
              </p:cNvPr>
              <p:cNvSpPr/>
              <p:nvPr/>
            </p:nvSpPr>
            <p:spPr>
              <a:xfrm>
                <a:off x="6914530" y="3247166"/>
                <a:ext cx="85827" cy="85827"/>
              </a:xfrm>
              <a:custGeom>
                <a:avLst/>
                <a:gdLst/>
                <a:ahLst/>
                <a:cxnLst>
                  <a:cxn ang="0">
                    <a:pos x="wd2" y="hd2"/>
                  </a:cxn>
                  <a:cxn ang="5400000">
                    <a:pos x="wd2" y="hd2"/>
                  </a:cxn>
                  <a:cxn ang="10800000">
                    <a:pos x="wd2" y="hd2"/>
                  </a:cxn>
                  <a:cxn ang="16200000">
                    <a:pos x="wd2" y="hd2"/>
                  </a:cxn>
                </a:cxnLst>
                <a:rect l="0" t="0" r="r" b="b"/>
                <a:pathLst>
                  <a:path w="21600" h="21600" extrusionOk="0">
                    <a:moveTo>
                      <a:pt x="19200" y="8800"/>
                    </a:moveTo>
                    <a:cubicBezTo>
                      <a:pt x="12000" y="8800"/>
                      <a:pt x="12000" y="8800"/>
                      <a:pt x="12000" y="8800"/>
                    </a:cubicBezTo>
                    <a:cubicBezTo>
                      <a:pt x="12000" y="1600"/>
                      <a:pt x="12000" y="1600"/>
                      <a:pt x="12000" y="1600"/>
                    </a:cubicBezTo>
                    <a:cubicBezTo>
                      <a:pt x="12000" y="800"/>
                      <a:pt x="11200" y="0"/>
                      <a:pt x="10400" y="0"/>
                    </a:cubicBezTo>
                    <a:cubicBezTo>
                      <a:pt x="9600" y="0"/>
                      <a:pt x="8800" y="800"/>
                      <a:pt x="8800" y="1600"/>
                    </a:cubicBezTo>
                    <a:cubicBezTo>
                      <a:pt x="8800" y="8800"/>
                      <a:pt x="8800" y="8800"/>
                      <a:pt x="8800" y="8800"/>
                    </a:cubicBezTo>
                    <a:cubicBezTo>
                      <a:pt x="1600" y="8800"/>
                      <a:pt x="1600" y="8800"/>
                      <a:pt x="1600" y="8800"/>
                    </a:cubicBezTo>
                    <a:cubicBezTo>
                      <a:pt x="800" y="8800"/>
                      <a:pt x="0" y="9600"/>
                      <a:pt x="0" y="10400"/>
                    </a:cubicBezTo>
                    <a:cubicBezTo>
                      <a:pt x="0" y="11200"/>
                      <a:pt x="800" y="12000"/>
                      <a:pt x="1600" y="12000"/>
                    </a:cubicBezTo>
                    <a:cubicBezTo>
                      <a:pt x="8800" y="12000"/>
                      <a:pt x="8800" y="12000"/>
                      <a:pt x="8800" y="12000"/>
                    </a:cubicBezTo>
                    <a:cubicBezTo>
                      <a:pt x="8800" y="19200"/>
                      <a:pt x="8800" y="19200"/>
                      <a:pt x="8800" y="19200"/>
                    </a:cubicBezTo>
                    <a:cubicBezTo>
                      <a:pt x="8800" y="20800"/>
                      <a:pt x="9600" y="21600"/>
                      <a:pt x="10400" y="21600"/>
                    </a:cubicBezTo>
                    <a:cubicBezTo>
                      <a:pt x="11200" y="21600"/>
                      <a:pt x="12000" y="20800"/>
                      <a:pt x="12000" y="19200"/>
                    </a:cubicBezTo>
                    <a:cubicBezTo>
                      <a:pt x="12000" y="12000"/>
                      <a:pt x="12000" y="12000"/>
                      <a:pt x="12000" y="12000"/>
                    </a:cubicBezTo>
                    <a:cubicBezTo>
                      <a:pt x="19200" y="12000"/>
                      <a:pt x="19200" y="12000"/>
                      <a:pt x="19200" y="12000"/>
                    </a:cubicBezTo>
                    <a:cubicBezTo>
                      <a:pt x="20800" y="12000"/>
                      <a:pt x="21600" y="11200"/>
                      <a:pt x="21600" y="10400"/>
                    </a:cubicBezTo>
                    <a:cubicBezTo>
                      <a:pt x="21600" y="9600"/>
                      <a:pt x="20800" y="8800"/>
                      <a:pt x="19200" y="88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99" name="Oval 141">
                <a:extLst>
                  <a:ext uri="{FF2B5EF4-FFF2-40B4-BE49-F238E27FC236}">
                    <a16:creationId xmlns:a16="http://schemas.microsoft.com/office/drawing/2014/main" id="{8F260EE4-4D0E-4F53-8019-70AE9BCD3471}"/>
                  </a:ext>
                </a:extLst>
              </p:cNvPr>
              <p:cNvSpPr/>
              <p:nvPr/>
            </p:nvSpPr>
            <p:spPr>
              <a:xfrm>
                <a:off x="7107640" y="3247166"/>
                <a:ext cx="22799" cy="21457"/>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00" name="Oval 142">
                <a:extLst>
                  <a:ext uri="{FF2B5EF4-FFF2-40B4-BE49-F238E27FC236}">
                    <a16:creationId xmlns:a16="http://schemas.microsoft.com/office/drawing/2014/main" id="{B5E1C75F-D828-4A98-A3F6-0DF73BC90BCE}"/>
                  </a:ext>
                </a:extLst>
              </p:cNvPr>
              <p:cNvSpPr/>
              <p:nvPr/>
            </p:nvSpPr>
            <p:spPr>
              <a:xfrm>
                <a:off x="7107640" y="3307514"/>
                <a:ext cx="22799" cy="25482"/>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01" name="Oval 143">
                <a:extLst>
                  <a:ext uri="{FF2B5EF4-FFF2-40B4-BE49-F238E27FC236}">
                    <a16:creationId xmlns:a16="http://schemas.microsoft.com/office/drawing/2014/main" id="{5D6A5291-914B-4243-9437-069B1D0AE59C}"/>
                  </a:ext>
                </a:extLst>
              </p:cNvPr>
              <p:cNvSpPr/>
              <p:nvPr/>
            </p:nvSpPr>
            <p:spPr>
              <a:xfrm>
                <a:off x="7139824" y="3278010"/>
                <a:ext cx="21457" cy="22799"/>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502" name="Oval 144">
                <a:extLst>
                  <a:ext uri="{FF2B5EF4-FFF2-40B4-BE49-F238E27FC236}">
                    <a16:creationId xmlns:a16="http://schemas.microsoft.com/office/drawing/2014/main" id="{BF2ACAE7-7849-4C84-9AC4-CF5F78179372}"/>
                  </a:ext>
                </a:extLst>
              </p:cNvPr>
              <p:cNvSpPr/>
              <p:nvPr/>
            </p:nvSpPr>
            <p:spPr>
              <a:xfrm>
                <a:off x="7075455" y="3278010"/>
                <a:ext cx="25482" cy="22799"/>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80" name="组合 379">
              <a:extLst>
                <a:ext uri="{FF2B5EF4-FFF2-40B4-BE49-F238E27FC236}">
                  <a16:creationId xmlns:a16="http://schemas.microsoft.com/office/drawing/2014/main" id="{7710E8A5-3E16-419E-A23C-8DC8E1E66422}"/>
                </a:ext>
              </a:extLst>
            </p:cNvPr>
            <p:cNvGrpSpPr/>
            <p:nvPr/>
          </p:nvGrpSpPr>
          <p:grpSpPr>
            <a:xfrm>
              <a:off x="5895987" y="3205595"/>
              <a:ext cx="406336" cy="248093"/>
              <a:chOff x="6022738" y="3205595"/>
              <a:chExt cx="406336" cy="248093"/>
            </a:xfrm>
            <a:grpFill/>
          </p:grpSpPr>
          <p:sp>
            <p:nvSpPr>
              <p:cNvPr id="472" name="Freeform 145">
                <a:extLst>
                  <a:ext uri="{FF2B5EF4-FFF2-40B4-BE49-F238E27FC236}">
                    <a16:creationId xmlns:a16="http://schemas.microsoft.com/office/drawing/2014/main" id="{4A470C02-F9AC-40A7-AB89-88B44319A6B2}"/>
                  </a:ext>
                </a:extLst>
              </p:cNvPr>
              <p:cNvSpPr/>
              <p:nvPr/>
            </p:nvSpPr>
            <p:spPr>
              <a:xfrm>
                <a:off x="6022738" y="3205595"/>
                <a:ext cx="406336" cy="248093"/>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54"/>
                      <a:pt x="0" y="1662"/>
                    </a:cubicBezTo>
                    <a:cubicBezTo>
                      <a:pt x="0" y="19938"/>
                      <a:pt x="0" y="19938"/>
                      <a:pt x="0" y="19938"/>
                    </a:cubicBezTo>
                    <a:cubicBezTo>
                      <a:pt x="0" y="21046"/>
                      <a:pt x="506" y="21600"/>
                      <a:pt x="1013" y="21600"/>
                    </a:cubicBezTo>
                    <a:cubicBezTo>
                      <a:pt x="20587" y="21600"/>
                      <a:pt x="20587" y="21600"/>
                      <a:pt x="20587" y="21600"/>
                    </a:cubicBezTo>
                    <a:cubicBezTo>
                      <a:pt x="21094" y="21600"/>
                      <a:pt x="21600" y="21046"/>
                      <a:pt x="21600" y="19938"/>
                    </a:cubicBezTo>
                    <a:cubicBezTo>
                      <a:pt x="21600" y="1662"/>
                      <a:pt x="21600" y="1662"/>
                      <a:pt x="21600" y="1662"/>
                    </a:cubicBezTo>
                    <a:cubicBezTo>
                      <a:pt x="21600" y="554"/>
                      <a:pt x="21094" y="0"/>
                      <a:pt x="20587" y="0"/>
                    </a:cubicBezTo>
                    <a:close/>
                    <a:moveTo>
                      <a:pt x="20756" y="20492"/>
                    </a:moveTo>
                    <a:cubicBezTo>
                      <a:pt x="844" y="20492"/>
                      <a:pt x="844" y="20492"/>
                      <a:pt x="844" y="20492"/>
                    </a:cubicBezTo>
                    <a:cubicBezTo>
                      <a:pt x="844" y="1108"/>
                      <a:pt x="844" y="1108"/>
                      <a:pt x="844" y="1108"/>
                    </a:cubicBezTo>
                    <a:cubicBezTo>
                      <a:pt x="20756" y="1108"/>
                      <a:pt x="20756" y="1108"/>
                      <a:pt x="20756" y="1108"/>
                    </a:cubicBezTo>
                    <a:lnTo>
                      <a:pt x="20756" y="20492"/>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73" name="Oval 146">
                <a:extLst>
                  <a:ext uri="{FF2B5EF4-FFF2-40B4-BE49-F238E27FC236}">
                    <a16:creationId xmlns:a16="http://schemas.microsoft.com/office/drawing/2014/main" id="{B6302CC6-F3CA-426B-B965-1F2F778AF537}"/>
                  </a:ext>
                </a:extLst>
              </p:cNvPr>
              <p:cNvSpPr/>
              <p:nvPr/>
            </p:nvSpPr>
            <p:spPr>
              <a:xfrm>
                <a:off x="6076379" y="3249849"/>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74" name="Oval 147">
                <a:extLst>
                  <a:ext uri="{FF2B5EF4-FFF2-40B4-BE49-F238E27FC236}">
                    <a16:creationId xmlns:a16="http://schemas.microsoft.com/office/drawing/2014/main" id="{CF9701A1-278C-4A6A-8A3C-34B0F1C8121E}"/>
                  </a:ext>
                </a:extLst>
              </p:cNvPr>
              <p:cNvSpPr/>
              <p:nvPr/>
            </p:nvSpPr>
            <p:spPr>
              <a:xfrm>
                <a:off x="6124657" y="3249849"/>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75" name="Oval 148">
                <a:extLst>
                  <a:ext uri="{FF2B5EF4-FFF2-40B4-BE49-F238E27FC236}">
                    <a16:creationId xmlns:a16="http://schemas.microsoft.com/office/drawing/2014/main" id="{2167DC04-511E-424B-82CC-0D4C865D20B7}"/>
                  </a:ext>
                </a:extLst>
              </p:cNvPr>
              <p:cNvSpPr/>
              <p:nvPr/>
            </p:nvSpPr>
            <p:spPr>
              <a:xfrm>
                <a:off x="6171594" y="3249849"/>
                <a:ext cx="13412"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76" name="Oval 149">
                <a:extLst>
                  <a:ext uri="{FF2B5EF4-FFF2-40B4-BE49-F238E27FC236}">
                    <a16:creationId xmlns:a16="http://schemas.microsoft.com/office/drawing/2014/main" id="{EFA5DB15-CED9-4353-8B3D-680CA4674E55}"/>
                  </a:ext>
                </a:extLst>
              </p:cNvPr>
              <p:cNvSpPr/>
              <p:nvPr/>
            </p:nvSpPr>
            <p:spPr>
              <a:xfrm>
                <a:off x="6219871" y="3249849"/>
                <a:ext cx="12071"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77" name="Oval 150">
                <a:extLst>
                  <a:ext uri="{FF2B5EF4-FFF2-40B4-BE49-F238E27FC236}">
                    <a16:creationId xmlns:a16="http://schemas.microsoft.com/office/drawing/2014/main" id="{30D4C51E-0B44-42F6-8578-68A134648776}"/>
                  </a:ext>
                </a:extLst>
              </p:cNvPr>
              <p:cNvSpPr/>
              <p:nvPr/>
            </p:nvSpPr>
            <p:spPr>
              <a:xfrm>
                <a:off x="6266808" y="3249849"/>
                <a:ext cx="13412"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78" name="Oval 151">
                <a:extLst>
                  <a:ext uri="{FF2B5EF4-FFF2-40B4-BE49-F238E27FC236}">
                    <a16:creationId xmlns:a16="http://schemas.microsoft.com/office/drawing/2014/main" id="{C9F74482-59CE-4D36-B497-0303965FB88F}"/>
                  </a:ext>
                </a:extLst>
              </p:cNvPr>
              <p:cNvSpPr/>
              <p:nvPr/>
            </p:nvSpPr>
            <p:spPr>
              <a:xfrm>
                <a:off x="6311062" y="3249849"/>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79" name="Oval 152">
                <a:extLst>
                  <a:ext uri="{FF2B5EF4-FFF2-40B4-BE49-F238E27FC236}">
                    <a16:creationId xmlns:a16="http://schemas.microsoft.com/office/drawing/2014/main" id="{9897FA17-A91C-4D1B-8E76-C695D811A598}"/>
                  </a:ext>
                </a:extLst>
              </p:cNvPr>
              <p:cNvSpPr/>
              <p:nvPr/>
            </p:nvSpPr>
            <p:spPr>
              <a:xfrm>
                <a:off x="6359340" y="3249849"/>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80" name="Oval 153">
                <a:extLst>
                  <a:ext uri="{FF2B5EF4-FFF2-40B4-BE49-F238E27FC236}">
                    <a16:creationId xmlns:a16="http://schemas.microsoft.com/office/drawing/2014/main" id="{42E3EB04-C0BB-498B-877E-C807C35AEE15}"/>
                  </a:ext>
                </a:extLst>
              </p:cNvPr>
              <p:cNvSpPr/>
              <p:nvPr/>
            </p:nvSpPr>
            <p:spPr>
              <a:xfrm>
                <a:off x="6076379" y="3298126"/>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81" name="Oval 154">
                <a:extLst>
                  <a:ext uri="{FF2B5EF4-FFF2-40B4-BE49-F238E27FC236}">
                    <a16:creationId xmlns:a16="http://schemas.microsoft.com/office/drawing/2014/main" id="{9F55C6C0-9A92-4F90-8838-592EC211A56B}"/>
                  </a:ext>
                </a:extLst>
              </p:cNvPr>
              <p:cNvSpPr/>
              <p:nvPr/>
            </p:nvSpPr>
            <p:spPr>
              <a:xfrm>
                <a:off x="6124657" y="3298126"/>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82" name="Oval 155">
                <a:extLst>
                  <a:ext uri="{FF2B5EF4-FFF2-40B4-BE49-F238E27FC236}">
                    <a16:creationId xmlns:a16="http://schemas.microsoft.com/office/drawing/2014/main" id="{3A72D2DB-BEFD-42AE-AB00-E2A0366E61BD}"/>
                  </a:ext>
                </a:extLst>
              </p:cNvPr>
              <p:cNvSpPr/>
              <p:nvPr/>
            </p:nvSpPr>
            <p:spPr>
              <a:xfrm>
                <a:off x="6171594" y="3298126"/>
                <a:ext cx="13412"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83" name="Oval 156">
                <a:extLst>
                  <a:ext uri="{FF2B5EF4-FFF2-40B4-BE49-F238E27FC236}">
                    <a16:creationId xmlns:a16="http://schemas.microsoft.com/office/drawing/2014/main" id="{0DA5D066-092A-46E8-B957-9797A4BA1928}"/>
                  </a:ext>
                </a:extLst>
              </p:cNvPr>
              <p:cNvSpPr/>
              <p:nvPr/>
            </p:nvSpPr>
            <p:spPr>
              <a:xfrm>
                <a:off x="6219871" y="3298126"/>
                <a:ext cx="12071"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84" name="Oval 157">
                <a:extLst>
                  <a:ext uri="{FF2B5EF4-FFF2-40B4-BE49-F238E27FC236}">
                    <a16:creationId xmlns:a16="http://schemas.microsoft.com/office/drawing/2014/main" id="{A640C6B4-FF50-4C61-8896-B1093907AEEA}"/>
                  </a:ext>
                </a:extLst>
              </p:cNvPr>
              <p:cNvSpPr/>
              <p:nvPr/>
            </p:nvSpPr>
            <p:spPr>
              <a:xfrm>
                <a:off x="6266808" y="3298126"/>
                <a:ext cx="13412"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85" name="Oval 158">
                <a:extLst>
                  <a:ext uri="{FF2B5EF4-FFF2-40B4-BE49-F238E27FC236}">
                    <a16:creationId xmlns:a16="http://schemas.microsoft.com/office/drawing/2014/main" id="{5A3B1630-E59F-4B7B-84F9-F3B1B31148E8}"/>
                  </a:ext>
                </a:extLst>
              </p:cNvPr>
              <p:cNvSpPr/>
              <p:nvPr/>
            </p:nvSpPr>
            <p:spPr>
              <a:xfrm>
                <a:off x="6311062" y="3298126"/>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86" name="Oval 159">
                <a:extLst>
                  <a:ext uri="{FF2B5EF4-FFF2-40B4-BE49-F238E27FC236}">
                    <a16:creationId xmlns:a16="http://schemas.microsoft.com/office/drawing/2014/main" id="{377BE988-CD8A-478C-A32B-B24206CDEC3A}"/>
                  </a:ext>
                </a:extLst>
              </p:cNvPr>
              <p:cNvSpPr/>
              <p:nvPr/>
            </p:nvSpPr>
            <p:spPr>
              <a:xfrm>
                <a:off x="6359340" y="3298126"/>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87" name="Oval 160">
                <a:extLst>
                  <a:ext uri="{FF2B5EF4-FFF2-40B4-BE49-F238E27FC236}">
                    <a16:creationId xmlns:a16="http://schemas.microsoft.com/office/drawing/2014/main" id="{817348F6-6CFB-48B0-80C7-CF69C29FFDD7}"/>
                  </a:ext>
                </a:extLst>
              </p:cNvPr>
              <p:cNvSpPr/>
              <p:nvPr/>
            </p:nvSpPr>
            <p:spPr>
              <a:xfrm>
                <a:off x="6076379" y="3345062"/>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88" name="Oval 161">
                <a:extLst>
                  <a:ext uri="{FF2B5EF4-FFF2-40B4-BE49-F238E27FC236}">
                    <a16:creationId xmlns:a16="http://schemas.microsoft.com/office/drawing/2014/main" id="{1F4B1449-9C7B-4B8A-AB3E-C0C5C5927114}"/>
                  </a:ext>
                </a:extLst>
              </p:cNvPr>
              <p:cNvSpPr/>
              <p:nvPr/>
            </p:nvSpPr>
            <p:spPr>
              <a:xfrm>
                <a:off x="6124657" y="3345062"/>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89" name="Oval 162">
                <a:extLst>
                  <a:ext uri="{FF2B5EF4-FFF2-40B4-BE49-F238E27FC236}">
                    <a16:creationId xmlns:a16="http://schemas.microsoft.com/office/drawing/2014/main" id="{2B74922A-1B5E-41D1-B961-D287FFFB8273}"/>
                  </a:ext>
                </a:extLst>
              </p:cNvPr>
              <p:cNvSpPr/>
              <p:nvPr/>
            </p:nvSpPr>
            <p:spPr>
              <a:xfrm>
                <a:off x="6171594" y="3345062"/>
                <a:ext cx="13412"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90" name="Oval 163">
                <a:extLst>
                  <a:ext uri="{FF2B5EF4-FFF2-40B4-BE49-F238E27FC236}">
                    <a16:creationId xmlns:a16="http://schemas.microsoft.com/office/drawing/2014/main" id="{8B613FD6-1BC8-4FFD-B960-F1AB6ED0130F}"/>
                  </a:ext>
                </a:extLst>
              </p:cNvPr>
              <p:cNvSpPr/>
              <p:nvPr/>
            </p:nvSpPr>
            <p:spPr>
              <a:xfrm>
                <a:off x="6219871" y="3345062"/>
                <a:ext cx="12071"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91" name="Oval 164">
                <a:extLst>
                  <a:ext uri="{FF2B5EF4-FFF2-40B4-BE49-F238E27FC236}">
                    <a16:creationId xmlns:a16="http://schemas.microsoft.com/office/drawing/2014/main" id="{22DEAB31-E268-4BEF-8846-4A88B9D0A835}"/>
                  </a:ext>
                </a:extLst>
              </p:cNvPr>
              <p:cNvSpPr/>
              <p:nvPr/>
            </p:nvSpPr>
            <p:spPr>
              <a:xfrm>
                <a:off x="6266808" y="3345062"/>
                <a:ext cx="13412"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92" name="Oval 165">
                <a:extLst>
                  <a:ext uri="{FF2B5EF4-FFF2-40B4-BE49-F238E27FC236}">
                    <a16:creationId xmlns:a16="http://schemas.microsoft.com/office/drawing/2014/main" id="{B6FE39F9-069F-467C-A990-066EE8CC1CA9}"/>
                  </a:ext>
                </a:extLst>
              </p:cNvPr>
              <p:cNvSpPr/>
              <p:nvPr/>
            </p:nvSpPr>
            <p:spPr>
              <a:xfrm>
                <a:off x="6311062" y="3345062"/>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93" name="Oval 166">
                <a:extLst>
                  <a:ext uri="{FF2B5EF4-FFF2-40B4-BE49-F238E27FC236}">
                    <a16:creationId xmlns:a16="http://schemas.microsoft.com/office/drawing/2014/main" id="{FA8BF6BF-E9FA-4B79-BA04-5011BD4798FC}"/>
                  </a:ext>
                </a:extLst>
              </p:cNvPr>
              <p:cNvSpPr/>
              <p:nvPr/>
            </p:nvSpPr>
            <p:spPr>
              <a:xfrm>
                <a:off x="6359340" y="3345062"/>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94" name="Oval 167">
                <a:extLst>
                  <a:ext uri="{FF2B5EF4-FFF2-40B4-BE49-F238E27FC236}">
                    <a16:creationId xmlns:a16="http://schemas.microsoft.com/office/drawing/2014/main" id="{E63DEBF2-D91F-440E-A3B6-93394B5B5E4A}"/>
                  </a:ext>
                </a:extLst>
              </p:cNvPr>
              <p:cNvSpPr/>
              <p:nvPr/>
            </p:nvSpPr>
            <p:spPr>
              <a:xfrm>
                <a:off x="6076379" y="3393340"/>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95" name="Oval 168">
                <a:extLst>
                  <a:ext uri="{FF2B5EF4-FFF2-40B4-BE49-F238E27FC236}">
                    <a16:creationId xmlns:a16="http://schemas.microsoft.com/office/drawing/2014/main" id="{B6E44BAE-E708-4F19-80BA-1A2D3FF34EF1}"/>
                  </a:ext>
                </a:extLst>
              </p:cNvPr>
              <p:cNvSpPr/>
              <p:nvPr/>
            </p:nvSpPr>
            <p:spPr>
              <a:xfrm>
                <a:off x="6359340" y="3393340"/>
                <a:ext cx="16093" cy="16093"/>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96" name="Freeform 169">
                <a:extLst>
                  <a:ext uri="{FF2B5EF4-FFF2-40B4-BE49-F238E27FC236}">
                    <a16:creationId xmlns:a16="http://schemas.microsoft.com/office/drawing/2014/main" id="{BB1B1CC7-C789-4ECD-AA32-3BB176E605F5}"/>
                  </a:ext>
                </a:extLst>
              </p:cNvPr>
              <p:cNvSpPr/>
              <p:nvPr/>
            </p:nvSpPr>
            <p:spPr>
              <a:xfrm>
                <a:off x="6124657" y="3393340"/>
                <a:ext cx="202498" cy="16093"/>
              </a:xfrm>
              <a:custGeom>
                <a:avLst/>
                <a:gdLst/>
                <a:ahLst/>
                <a:cxnLst>
                  <a:cxn ang="0">
                    <a:pos x="wd2" y="hd2"/>
                  </a:cxn>
                  <a:cxn ang="5400000">
                    <a:pos x="wd2" y="hd2"/>
                  </a:cxn>
                  <a:cxn ang="10800000">
                    <a:pos x="wd2" y="hd2"/>
                  </a:cxn>
                  <a:cxn ang="16200000">
                    <a:pos x="wd2" y="hd2"/>
                  </a:cxn>
                </a:cxnLst>
                <a:rect l="0" t="0" r="r" b="b"/>
                <a:pathLst>
                  <a:path w="21600" h="21600" extrusionOk="0">
                    <a:moveTo>
                      <a:pt x="675" y="21600"/>
                    </a:moveTo>
                    <a:cubicBezTo>
                      <a:pt x="20925" y="21600"/>
                      <a:pt x="20925" y="21600"/>
                      <a:pt x="20925" y="21600"/>
                    </a:cubicBezTo>
                    <a:cubicBezTo>
                      <a:pt x="21263" y="21600"/>
                      <a:pt x="21600" y="17280"/>
                      <a:pt x="21600" y="8640"/>
                    </a:cubicBezTo>
                    <a:cubicBezTo>
                      <a:pt x="21600" y="4320"/>
                      <a:pt x="21263" y="0"/>
                      <a:pt x="20925" y="0"/>
                    </a:cubicBezTo>
                    <a:cubicBezTo>
                      <a:pt x="675" y="0"/>
                      <a:pt x="675" y="0"/>
                      <a:pt x="675" y="0"/>
                    </a:cubicBezTo>
                    <a:cubicBezTo>
                      <a:pt x="337" y="0"/>
                      <a:pt x="0" y="4320"/>
                      <a:pt x="0" y="8640"/>
                    </a:cubicBezTo>
                    <a:cubicBezTo>
                      <a:pt x="0" y="17280"/>
                      <a:pt x="337" y="21600"/>
                      <a:pt x="675"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81" name="组合 380">
              <a:extLst>
                <a:ext uri="{FF2B5EF4-FFF2-40B4-BE49-F238E27FC236}">
                  <a16:creationId xmlns:a16="http://schemas.microsoft.com/office/drawing/2014/main" id="{CC138DD9-B3EC-430D-A1B8-7333F65FAF5F}"/>
                </a:ext>
              </a:extLst>
            </p:cNvPr>
            <p:cNvGrpSpPr/>
            <p:nvPr/>
          </p:nvGrpSpPr>
          <p:grpSpPr>
            <a:xfrm>
              <a:off x="5163780" y="3126472"/>
              <a:ext cx="246752" cy="406337"/>
              <a:chOff x="5290531" y="3126472"/>
              <a:chExt cx="246752" cy="406337"/>
            </a:xfrm>
            <a:grpFill/>
          </p:grpSpPr>
          <p:sp>
            <p:nvSpPr>
              <p:cNvPr id="470" name="Freeform 170">
                <a:extLst>
                  <a:ext uri="{FF2B5EF4-FFF2-40B4-BE49-F238E27FC236}">
                    <a16:creationId xmlns:a16="http://schemas.microsoft.com/office/drawing/2014/main" id="{6B27371C-143A-40F9-B9E5-799ED7E737B0}"/>
                  </a:ext>
                </a:extLst>
              </p:cNvPr>
              <p:cNvSpPr/>
              <p:nvPr/>
            </p:nvSpPr>
            <p:spPr>
              <a:xfrm>
                <a:off x="5290531" y="3126472"/>
                <a:ext cx="246752" cy="406337"/>
              </a:xfrm>
              <a:custGeom>
                <a:avLst/>
                <a:gdLst/>
                <a:ahLst/>
                <a:cxnLst>
                  <a:cxn ang="0">
                    <a:pos x="wd2" y="hd2"/>
                  </a:cxn>
                  <a:cxn ang="5400000">
                    <a:pos x="wd2" y="hd2"/>
                  </a:cxn>
                  <a:cxn ang="10800000">
                    <a:pos x="wd2" y="hd2"/>
                  </a:cxn>
                  <a:cxn ang="16200000">
                    <a:pos x="wd2" y="hd2"/>
                  </a:cxn>
                </a:cxnLst>
                <a:rect l="0" t="0" r="r" b="b"/>
                <a:pathLst>
                  <a:path w="21600" h="21600" extrusionOk="0">
                    <a:moveTo>
                      <a:pt x="11908" y="0"/>
                    </a:moveTo>
                    <a:cubicBezTo>
                      <a:pt x="9692" y="0"/>
                      <a:pt x="9692" y="0"/>
                      <a:pt x="9692" y="0"/>
                    </a:cubicBezTo>
                    <a:cubicBezTo>
                      <a:pt x="4431" y="0"/>
                      <a:pt x="0" y="2700"/>
                      <a:pt x="0" y="6075"/>
                    </a:cubicBezTo>
                    <a:cubicBezTo>
                      <a:pt x="0" y="15525"/>
                      <a:pt x="0" y="15525"/>
                      <a:pt x="0" y="15525"/>
                    </a:cubicBezTo>
                    <a:cubicBezTo>
                      <a:pt x="0" y="18900"/>
                      <a:pt x="4431" y="21600"/>
                      <a:pt x="9692" y="21600"/>
                    </a:cubicBezTo>
                    <a:cubicBezTo>
                      <a:pt x="11908" y="21600"/>
                      <a:pt x="11908" y="21600"/>
                      <a:pt x="11908" y="21600"/>
                    </a:cubicBezTo>
                    <a:cubicBezTo>
                      <a:pt x="17169" y="21600"/>
                      <a:pt x="21600" y="18900"/>
                      <a:pt x="21600" y="15525"/>
                    </a:cubicBezTo>
                    <a:cubicBezTo>
                      <a:pt x="21600" y="6075"/>
                      <a:pt x="21600" y="6075"/>
                      <a:pt x="21600" y="6075"/>
                    </a:cubicBezTo>
                    <a:cubicBezTo>
                      <a:pt x="21600" y="2700"/>
                      <a:pt x="17169" y="0"/>
                      <a:pt x="11908" y="0"/>
                    </a:cubicBezTo>
                    <a:close/>
                    <a:moveTo>
                      <a:pt x="20492" y="15525"/>
                    </a:moveTo>
                    <a:cubicBezTo>
                      <a:pt x="20492" y="17044"/>
                      <a:pt x="19662" y="18225"/>
                      <a:pt x="18000" y="19237"/>
                    </a:cubicBezTo>
                    <a:cubicBezTo>
                      <a:pt x="16338" y="20250"/>
                      <a:pt x="14123" y="20756"/>
                      <a:pt x="11908" y="20756"/>
                    </a:cubicBezTo>
                    <a:cubicBezTo>
                      <a:pt x="9692" y="20756"/>
                      <a:pt x="9692" y="20756"/>
                      <a:pt x="9692" y="20756"/>
                    </a:cubicBezTo>
                    <a:cubicBezTo>
                      <a:pt x="7477" y="20756"/>
                      <a:pt x="5262" y="20250"/>
                      <a:pt x="3600" y="19237"/>
                    </a:cubicBezTo>
                    <a:cubicBezTo>
                      <a:pt x="1938" y="18225"/>
                      <a:pt x="1108" y="17044"/>
                      <a:pt x="1108" y="15525"/>
                    </a:cubicBezTo>
                    <a:cubicBezTo>
                      <a:pt x="1108" y="6075"/>
                      <a:pt x="1108" y="6075"/>
                      <a:pt x="1108" y="6075"/>
                    </a:cubicBezTo>
                    <a:cubicBezTo>
                      <a:pt x="1108" y="4556"/>
                      <a:pt x="1938" y="3375"/>
                      <a:pt x="3600" y="2363"/>
                    </a:cubicBezTo>
                    <a:cubicBezTo>
                      <a:pt x="5262" y="1350"/>
                      <a:pt x="7477" y="844"/>
                      <a:pt x="9692" y="844"/>
                    </a:cubicBezTo>
                    <a:cubicBezTo>
                      <a:pt x="11908" y="844"/>
                      <a:pt x="11908" y="844"/>
                      <a:pt x="11908" y="844"/>
                    </a:cubicBezTo>
                    <a:cubicBezTo>
                      <a:pt x="14123" y="844"/>
                      <a:pt x="16338" y="1350"/>
                      <a:pt x="18000" y="2363"/>
                    </a:cubicBezTo>
                    <a:cubicBezTo>
                      <a:pt x="19662" y="3375"/>
                      <a:pt x="20492" y="4556"/>
                      <a:pt x="20492" y="6075"/>
                    </a:cubicBezTo>
                    <a:lnTo>
                      <a:pt x="20492" y="15525"/>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471" name="Freeform 171">
                <a:extLst>
                  <a:ext uri="{FF2B5EF4-FFF2-40B4-BE49-F238E27FC236}">
                    <a16:creationId xmlns:a16="http://schemas.microsoft.com/office/drawing/2014/main" id="{24D79D20-0CF1-4F78-B549-BF32DC4222CC}"/>
                  </a:ext>
                </a:extLst>
              </p:cNvPr>
              <p:cNvSpPr/>
              <p:nvPr/>
            </p:nvSpPr>
            <p:spPr>
              <a:xfrm>
                <a:off x="5407201" y="3196207"/>
                <a:ext cx="13411" cy="858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00" y="0"/>
                      <a:pt x="0" y="800"/>
                      <a:pt x="0" y="2400"/>
                    </a:cubicBezTo>
                    <a:cubicBezTo>
                      <a:pt x="0" y="20000"/>
                      <a:pt x="0" y="20000"/>
                      <a:pt x="0" y="20000"/>
                    </a:cubicBezTo>
                    <a:cubicBezTo>
                      <a:pt x="0" y="20800"/>
                      <a:pt x="5400" y="21600"/>
                      <a:pt x="10800" y="21600"/>
                    </a:cubicBezTo>
                    <a:cubicBezTo>
                      <a:pt x="16200" y="21600"/>
                      <a:pt x="21600" y="20800"/>
                      <a:pt x="21600" y="20000"/>
                    </a:cubicBezTo>
                    <a:cubicBezTo>
                      <a:pt x="21600" y="2400"/>
                      <a:pt x="21600" y="2400"/>
                      <a:pt x="21600" y="2400"/>
                    </a:cubicBezTo>
                    <a:cubicBezTo>
                      <a:pt x="21600" y="800"/>
                      <a:pt x="16200" y="0"/>
                      <a:pt x="1080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382" name="组合 381">
              <a:extLst>
                <a:ext uri="{FF2B5EF4-FFF2-40B4-BE49-F238E27FC236}">
                  <a16:creationId xmlns:a16="http://schemas.microsoft.com/office/drawing/2014/main" id="{31347A9D-820F-45B0-A86F-645BE9230B55}"/>
                </a:ext>
              </a:extLst>
            </p:cNvPr>
            <p:cNvGrpSpPr/>
            <p:nvPr/>
          </p:nvGrpSpPr>
          <p:grpSpPr>
            <a:xfrm>
              <a:off x="4271989" y="3133179"/>
              <a:ext cx="406336" cy="392926"/>
              <a:chOff x="4398740" y="3133179"/>
              <a:chExt cx="406336" cy="392926"/>
            </a:xfrm>
            <a:grpFill/>
          </p:grpSpPr>
          <p:sp>
            <p:nvSpPr>
              <p:cNvPr id="468" name="Freeform 172">
                <a:extLst>
                  <a:ext uri="{FF2B5EF4-FFF2-40B4-BE49-F238E27FC236}">
                    <a16:creationId xmlns:a16="http://schemas.microsoft.com/office/drawing/2014/main" id="{997F444B-7930-4FE5-BBBF-45559BA8EF5C}"/>
                  </a:ext>
                </a:extLst>
              </p:cNvPr>
              <p:cNvSpPr/>
              <p:nvPr/>
            </p:nvSpPr>
            <p:spPr>
              <a:xfrm>
                <a:off x="4398740" y="3133179"/>
                <a:ext cx="406336" cy="392926"/>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523"/>
                      <a:pt x="0" y="1045"/>
                    </a:cubicBezTo>
                    <a:cubicBezTo>
                      <a:pt x="0" y="16548"/>
                      <a:pt x="0" y="16548"/>
                      <a:pt x="0" y="16548"/>
                    </a:cubicBezTo>
                    <a:cubicBezTo>
                      <a:pt x="0" y="17245"/>
                      <a:pt x="506" y="17594"/>
                      <a:pt x="1013" y="17594"/>
                    </a:cubicBezTo>
                    <a:cubicBezTo>
                      <a:pt x="8100" y="17594"/>
                      <a:pt x="8100" y="17594"/>
                      <a:pt x="8100" y="17594"/>
                    </a:cubicBezTo>
                    <a:cubicBezTo>
                      <a:pt x="7594" y="20729"/>
                      <a:pt x="7594" y="20729"/>
                      <a:pt x="7594" y="20729"/>
                    </a:cubicBezTo>
                    <a:cubicBezTo>
                      <a:pt x="6412" y="20729"/>
                      <a:pt x="6412" y="20729"/>
                      <a:pt x="6412" y="20729"/>
                    </a:cubicBezTo>
                    <a:cubicBezTo>
                      <a:pt x="6244" y="20729"/>
                      <a:pt x="6075" y="20903"/>
                      <a:pt x="6075" y="21077"/>
                    </a:cubicBezTo>
                    <a:cubicBezTo>
                      <a:pt x="6075" y="21426"/>
                      <a:pt x="6244" y="21600"/>
                      <a:pt x="6412" y="21600"/>
                    </a:cubicBezTo>
                    <a:cubicBezTo>
                      <a:pt x="15187" y="21600"/>
                      <a:pt x="15187" y="21600"/>
                      <a:pt x="15187" y="21600"/>
                    </a:cubicBezTo>
                    <a:cubicBezTo>
                      <a:pt x="15356" y="21600"/>
                      <a:pt x="15525" y="21426"/>
                      <a:pt x="15525" y="21077"/>
                    </a:cubicBezTo>
                    <a:cubicBezTo>
                      <a:pt x="15525" y="20903"/>
                      <a:pt x="15356" y="20729"/>
                      <a:pt x="15187" y="20729"/>
                    </a:cubicBezTo>
                    <a:cubicBezTo>
                      <a:pt x="14006" y="20729"/>
                      <a:pt x="14006" y="20729"/>
                      <a:pt x="14006" y="20729"/>
                    </a:cubicBezTo>
                    <a:cubicBezTo>
                      <a:pt x="13500" y="17594"/>
                      <a:pt x="13500" y="17594"/>
                      <a:pt x="13500" y="17594"/>
                    </a:cubicBezTo>
                    <a:cubicBezTo>
                      <a:pt x="20587" y="17594"/>
                      <a:pt x="20587" y="17594"/>
                      <a:pt x="20587" y="17594"/>
                    </a:cubicBezTo>
                    <a:cubicBezTo>
                      <a:pt x="21094" y="17594"/>
                      <a:pt x="21600" y="17245"/>
                      <a:pt x="21600" y="16548"/>
                    </a:cubicBezTo>
                    <a:cubicBezTo>
                      <a:pt x="21600" y="1045"/>
                      <a:pt x="21600" y="1045"/>
                      <a:pt x="21600" y="1045"/>
                    </a:cubicBezTo>
                    <a:cubicBezTo>
                      <a:pt x="21600" y="523"/>
                      <a:pt x="21094" y="0"/>
                      <a:pt x="20587" y="0"/>
                    </a:cubicBezTo>
                    <a:close/>
                    <a:moveTo>
                      <a:pt x="8437" y="20729"/>
                    </a:moveTo>
                    <a:cubicBezTo>
                      <a:pt x="8944" y="17594"/>
                      <a:pt x="8944" y="17594"/>
                      <a:pt x="8944" y="17594"/>
                    </a:cubicBezTo>
                    <a:cubicBezTo>
                      <a:pt x="12656" y="17594"/>
                      <a:pt x="12656" y="17594"/>
                      <a:pt x="12656" y="17594"/>
                    </a:cubicBezTo>
                    <a:cubicBezTo>
                      <a:pt x="13162" y="20729"/>
                      <a:pt x="13162" y="20729"/>
                      <a:pt x="13162" y="20729"/>
                    </a:cubicBezTo>
                    <a:lnTo>
                      <a:pt x="8437" y="20729"/>
                    </a:lnTo>
                    <a:close/>
                    <a:moveTo>
                      <a:pt x="20756" y="16897"/>
                    </a:moveTo>
                    <a:cubicBezTo>
                      <a:pt x="844" y="16897"/>
                      <a:pt x="844" y="16897"/>
                      <a:pt x="844" y="16897"/>
                    </a:cubicBezTo>
                    <a:cubicBezTo>
                      <a:pt x="844" y="13761"/>
                      <a:pt x="844" y="13761"/>
                      <a:pt x="844" y="13761"/>
                    </a:cubicBezTo>
                    <a:cubicBezTo>
                      <a:pt x="20756" y="13761"/>
                      <a:pt x="20756" y="13761"/>
                      <a:pt x="20756" y="13761"/>
                    </a:cubicBezTo>
                    <a:lnTo>
                      <a:pt x="20756" y="16897"/>
                    </a:lnTo>
                    <a:close/>
                    <a:moveTo>
                      <a:pt x="20756" y="13065"/>
                    </a:moveTo>
                    <a:cubicBezTo>
                      <a:pt x="844" y="13065"/>
                      <a:pt x="844" y="13065"/>
                      <a:pt x="844" y="13065"/>
                    </a:cubicBezTo>
                    <a:cubicBezTo>
                      <a:pt x="844" y="871"/>
                      <a:pt x="844" y="871"/>
                      <a:pt x="844" y="871"/>
                    </a:cubicBezTo>
                    <a:cubicBezTo>
                      <a:pt x="20756" y="871"/>
                      <a:pt x="20756" y="871"/>
                      <a:pt x="20756" y="871"/>
                    </a:cubicBezTo>
                    <a:lnTo>
                      <a:pt x="20756" y="13065"/>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469" name="Oval 173">
                <a:extLst>
                  <a:ext uri="{FF2B5EF4-FFF2-40B4-BE49-F238E27FC236}">
                    <a16:creationId xmlns:a16="http://schemas.microsoft.com/office/drawing/2014/main" id="{7730F7CB-3711-4202-9326-707596FDB943}"/>
                  </a:ext>
                </a:extLst>
              </p:cNvPr>
              <p:cNvSpPr/>
              <p:nvPr/>
            </p:nvSpPr>
            <p:spPr>
              <a:xfrm>
                <a:off x="4589167" y="3398704"/>
                <a:ext cx="25482" cy="22799"/>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383" name="组合 382">
              <a:extLst>
                <a:ext uri="{FF2B5EF4-FFF2-40B4-BE49-F238E27FC236}">
                  <a16:creationId xmlns:a16="http://schemas.microsoft.com/office/drawing/2014/main" id="{785A6E8D-AAE9-46B6-9BBC-BAB3F5B44E46}"/>
                </a:ext>
              </a:extLst>
            </p:cNvPr>
            <p:cNvGrpSpPr/>
            <p:nvPr/>
          </p:nvGrpSpPr>
          <p:grpSpPr>
            <a:xfrm>
              <a:off x="3460659" y="3193524"/>
              <a:ext cx="406336" cy="272233"/>
              <a:chOff x="3587410" y="3193524"/>
              <a:chExt cx="406336" cy="272233"/>
            </a:xfrm>
            <a:grpFill/>
          </p:grpSpPr>
          <p:sp>
            <p:nvSpPr>
              <p:cNvPr id="466" name="Freeform 174">
                <a:extLst>
                  <a:ext uri="{FF2B5EF4-FFF2-40B4-BE49-F238E27FC236}">
                    <a16:creationId xmlns:a16="http://schemas.microsoft.com/office/drawing/2014/main" id="{A825B643-8827-416F-9B0B-FA937016BBF1}"/>
                  </a:ext>
                </a:extLst>
              </p:cNvPr>
              <p:cNvSpPr/>
              <p:nvPr/>
            </p:nvSpPr>
            <p:spPr>
              <a:xfrm>
                <a:off x="3619595" y="3193524"/>
                <a:ext cx="341966" cy="225295"/>
              </a:xfrm>
              <a:custGeom>
                <a:avLst/>
                <a:gdLst/>
                <a:ahLst/>
                <a:cxnLst>
                  <a:cxn ang="0">
                    <a:pos x="wd2" y="hd2"/>
                  </a:cxn>
                  <a:cxn ang="5400000">
                    <a:pos x="wd2" y="hd2"/>
                  </a:cxn>
                  <a:cxn ang="10800000">
                    <a:pos x="wd2" y="hd2"/>
                  </a:cxn>
                  <a:cxn ang="16200000">
                    <a:pos x="wd2" y="hd2"/>
                  </a:cxn>
                </a:cxnLst>
                <a:rect l="0" t="0" r="r" b="b"/>
                <a:pathLst>
                  <a:path w="21600" h="21600" extrusionOk="0">
                    <a:moveTo>
                      <a:pt x="21600" y="1825"/>
                    </a:moveTo>
                    <a:cubicBezTo>
                      <a:pt x="21600" y="913"/>
                      <a:pt x="21000" y="0"/>
                      <a:pt x="20400" y="0"/>
                    </a:cubicBezTo>
                    <a:cubicBezTo>
                      <a:pt x="1200" y="0"/>
                      <a:pt x="1200" y="0"/>
                      <a:pt x="1200" y="0"/>
                    </a:cubicBezTo>
                    <a:cubicBezTo>
                      <a:pt x="400" y="0"/>
                      <a:pt x="0" y="913"/>
                      <a:pt x="0" y="1825"/>
                    </a:cubicBezTo>
                    <a:cubicBezTo>
                      <a:pt x="0" y="21600"/>
                      <a:pt x="0" y="21600"/>
                      <a:pt x="0" y="21600"/>
                    </a:cubicBezTo>
                    <a:cubicBezTo>
                      <a:pt x="21600" y="21600"/>
                      <a:pt x="21600" y="21600"/>
                      <a:pt x="21600" y="21600"/>
                    </a:cubicBezTo>
                    <a:lnTo>
                      <a:pt x="21600" y="1825"/>
                    </a:lnTo>
                    <a:close/>
                    <a:moveTo>
                      <a:pt x="20800" y="20383"/>
                    </a:moveTo>
                    <a:cubicBezTo>
                      <a:pt x="800" y="20383"/>
                      <a:pt x="800" y="20383"/>
                      <a:pt x="800" y="20383"/>
                    </a:cubicBezTo>
                    <a:cubicBezTo>
                      <a:pt x="800" y="1217"/>
                      <a:pt x="800" y="1217"/>
                      <a:pt x="800" y="1217"/>
                    </a:cubicBezTo>
                    <a:cubicBezTo>
                      <a:pt x="20800" y="1217"/>
                      <a:pt x="20800" y="1217"/>
                      <a:pt x="20800" y="1217"/>
                    </a:cubicBezTo>
                    <a:lnTo>
                      <a:pt x="20800" y="20383"/>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67" name="Freeform 175">
                <a:extLst>
                  <a:ext uri="{FF2B5EF4-FFF2-40B4-BE49-F238E27FC236}">
                    <a16:creationId xmlns:a16="http://schemas.microsoft.com/office/drawing/2014/main" id="{782CB44A-F60E-4122-AD21-3A35E7245F4C}"/>
                  </a:ext>
                </a:extLst>
              </p:cNvPr>
              <p:cNvSpPr/>
              <p:nvPr/>
            </p:nvSpPr>
            <p:spPr>
              <a:xfrm>
                <a:off x="3587410" y="3453686"/>
                <a:ext cx="406336" cy="12071"/>
              </a:xfrm>
              <a:custGeom>
                <a:avLst/>
                <a:gdLst/>
                <a:ahLst/>
                <a:cxnLst>
                  <a:cxn ang="0">
                    <a:pos x="wd2" y="hd2"/>
                  </a:cxn>
                  <a:cxn ang="5400000">
                    <a:pos x="wd2" y="hd2"/>
                  </a:cxn>
                  <a:cxn ang="10800000">
                    <a:pos x="wd2" y="hd2"/>
                  </a:cxn>
                  <a:cxn ang="16200000">
                    <a:pos x="wd2" y="hd2"/>
                  </a:cxn>
                </a:cxnLst>
                <a:rect l="0" t="0" r="r" b="b"/>
                <a:pathLst>
                  <a:path w="21600" h="21600" extrusionOk="0">
                    <a:moveTo>
                      <a:pt x="21262" y="0"/>
                    </a:moveTo>
                    <a:cubicBezTo>
                      <a:pt x="338" y="0"/>
                      <a:pt x="338" y="0"/>
                      <a:pt x="338" y="0"/>
                    </a:cubicBezTo>
                    <a:cubicBezTo>
                      <a:pt x="169" y="0"/>
                      <a:pt x="0" y="5400"/>
                      <a:pt x="0" y="10800"/>
                    </a:cubicBezTo>
                    <a:cubicBezTo>
                      <a:pt x="0" y="16200"/>
                      <a:pt x="169" y="21600"/>
                      <a:pt x="338" y="21600"/>
                    </a:cubicBezTo>
                    <a:cubicBezTo>
                      <a:pt x="21262" y="21600"/>
                      <a:pt x="21262" y="21600"/>
                      <a:pt x="21262" y="21600"/>
                    </a:cubicBezTo>
                    <a:cubicBezTo>
                      <a:pt x="21431" y="21600"/>
                      <a:pt x="21600" y="16200"/>
                      <a:pt x="21600" y="10800"/>
                    </a:cubicBezTo>
                    <a:cubicBezTo>
                      <a:pt x="21600" y="5400"/>
                      <a:pt x="21431" y="0"/>
                      <a:pt x="21262"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84" name="组合 383">
              <a:extLst>
                <a:ext uri="{FF2B5EF4-FFF2-40B4-BE49-F238E27FC236}">
                  <a16:creationId xmlns:a16="http://schemas.microsoft.com/office/drawing/2014/main" id="{03F05F67-A371-4C73-B3B0-5742DE9A1DEA}"/>
                </a:ext>
              </a:extLst>
            </p:cNvPr>
            <p:cNvGrpSpPr/>
            <p:nvPr/>
          </p:nvGrpSpPr>
          <p:grpSpPr>
            <a:xfrm>
              <a:off x="2702972" y="3126472"/>
              <a:ext cx="297712" cy="406337"/>
              <a:chOff x="2829723" y="3126472"/>
              <a:chExt cx="297712" cy="406337"/>
            </a:xfrm>
            <a:grpFill/>
          </p:grpSpPr>
          <p:sp>
            <p:nvSpPr>
              <p:cNvPr id="464" name="Oval 176">
                <a:extLst>
                  <a:ext uri="{FF2B5EF4-FFF2-40B4-BE49-F238E27FC236}">
                    <a16:creationId xmlns:a16="http://schemas.microsoft.com/office/drawing/2014/main" id="{1DF2EE6F-D24D-4AE1-B1EF-65A7137B37A2}"/>
                  </a:ext>
                </a:extLst>
              </p:cNvPr>
              <p:cNvSpPr/>
              <p:nvPr/>
            </p:nvSpPr>
            <p:spPr>
              <a:xfrm>
                <a:off x="2965168" y="3479167"/>
                <a:ext cx="25482" cy="21458"/>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65" name="Freeform 177">
                <a:extLst>
                  <a:ext uri="{FF2B5EF4-FFF2-40B4-BE49-F238E27FC236}">
                    <a16:creationId xmlns:a16="http://schemas.microsoft.com/office/drawing/2014/main" id="{05FC35A4-C1D2-4370-822C-190C7A809BD5}"/>
                  </a:ext>
                </a:extLst>
              </p:cNvPr>
              <p:cNvSpPr/>
              <p:nvPr/>
            </p:nvSpPr>
            <p:spPr>
              <a:xfrm>
                <a:off x="2829723" y="3126472"/>
                <a:ext cx="297712" cy="406337"/>
              </a:xfrm>
              <a:custGeom>
                <a:avLst/>
                <a:gdLst/>
                <a:ahLst/>
                <a:cxnLst>
                  <a:cxn ang="0">
                    <a:pos x="wd2" y="hd2"/>
                  </a:cxn>
                  <a:cxn ang="5400000">
                    <a:pos x="wd2" y="hd2"/>
                  </a:cxn>
                  <a:cxn ang="10800000">
                    <a:pos x="wd2" y="hd2"/>
                  </a:cxn>
                  <a:cxn ang="16200000">
                    <a:pos x="wd2" y="hd2"/>
                  </a:cxn>
                </a:cxnLst>
                <a:rect l="0" t="0" r="r" b="b"/>
                <a:pathLst>
                  <a:path w="21600" h="21600" extrusionOk="0">
                    <a:moveTo>
                      <a:pt x="20221" y="0"/>
                    </a:moveTo>
                    <a:cubicBezTo>
                      <a:pt x="1379" y="0"/>
                      <a:pt x="1379" y="0"/>
                      <a:pt x="1379" y="0"/>
                    </a:cubicBezTo>
                    <a:cubicBezTo>
                      <a:pt x="689" y="0"/>
                      <a:pt x="0" y="506"/>
                      <a:pt x="0" y="1013"/>
                    </a:cubicBezTo>
                    <a:cubicBezTo>
                      <a:pt x="0" y="20587"/>
                      <a:pt x="0" y="20587"/>
                      <a:pt x="0" y="20587"/>
                    </a:cubicBezTo>
                    <a:cubicBezTo>
                      <a:pt x="0" y="21094"/>
                      <a:pt x="689" y="21600"/>
                      <a:pt x="1379" y="21600"/>
                    </a:cubicBezTo>
                    <a:cubicBezTo>
                      <a:pt x="20221" y="21600"/>
                      <a:pt x="20221" y="21600"/>
                      <a:pt x="20221" y="21600"/>
                    </a:cubicBezTo>
                    <a:cubicBezTo>
                      <a:pt x="20911" y="21600"/>
                      <a:pt x="21600" y="21094"/>
                      <a:pt x="21600" y="20587"/>
                    </a:cubicBezTo>
                    <a:cubicBezTo>
                      <a:pt x="21600" y="1013"/>
                      <a:pt x="21600" y="1013"/>
                      <a:pt x="21600" y="1013"/>
                    </a:cubicBezTo>
                    <a:cubicBezTo>
                      <a:pt x="21600" y="506"/>
                      <a:pt x="20911" y="0"/>
                      <a:pt x="20221" y="0"/>
                    </a:cubicBezTo>
                    <a:close/>
                    <a:moveTo>
                      <a:pt x="20451" y="20756"/>
                    </a:moveTo>
                    <a:cubicBezTo>
                      <a:pt x="1149" y="20756"/>
                      <a:pt x="1149" y="20756"/>
                      <a:pt x="1149" y="20756"/>
                    </a:cubicBezTo>
                    <a:cubicBezTo>
                      <a:pt x="1149" y="17887"/>
                      <a:pt x="1149" y="17887"/>
                      <a:pt x="1149" y="17887"/>
                    </a:cubicBezTo>
                    <a:cubicBezTo>
                      <a:pt x="20451" y="17887"/>
                      <a:pt x="20451" y="17887"/>
                      <a:pt x="20451" y="17887"/>
                    </a:cubicBezTo>
                    <a:lnTo>
                      <a:pt x="20451" y="20756"/>
                    </a:lnTo>
                    <a:close/>
                    <a:moveTo>
                      <a:pt x="20451" y="17044"/>
                    </a:moveTo>
                    <a:cubicBezTo>
                      <a:pt x="1149" y="17044"/>
                      <a:pt x="1149" y="17044"/>
                      <a:pt x="1149" y="17044"/>
                    </a:cubicBezTo>
                    <a:cubicBezTo>
                      <a:pt x="1149" y="3206"/>
                      <a:pt x="1149" y="3206"/>
                      <a:pt x="1149" y="3206"/>
                    </a:cubicBezTo>
                    <a:cubicBezTo>
                      <a:pt x="20451" y="3206"/>
                      <a:pt x="20451" y="3206"/>
                      <a:pt x="20451" y="3206"/>
                    </a:cubicBezTo>
                    <a:lnTo>
                      <a:pt x="20451" y="17044"/>
                    </a:lnTo>
                    <a:close/>
                    <a:moveTo>
                      <a:pt x="20451" y="2531"/>
                    </a:moveTo>
                    <a:cubicBezTo>
                      <a:pt x="1149" y="2531"/>
                      <a:pt x="1149" y="2531"/>
                      <a:pt x="1149" y="2531"/>
                    </a:cubicBezTo>
                    <a:cubicBezTo>
                      <a:pt x="1149" y="844"/>
                      <a:pt x="1149" y="844"/>
                      <a:pt x="1149" y="844"/>
                    </a:cubicBezTo>
                    <a:cubicBezTo>
                      <a:pt x="20451" y="844"/>
                      <a:pt x="20451" y="844"/>
                      <a:pt x="20451" y="844"/>
                    </a:cubicBezTo>
                    <a:lnTo>
                      <a:pt x="20451" y="2531"/>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85" name="组合 384">
              <a:extLst>
                <a:ext uri="{FF2B5EF4-FFF2-40B4-BE49-F238E27FC236}">
                  <a16:creationId xmlns:a16="http://schemas.microsoft.com/office/drawing/2014/main" id="{D94CF020-7295-40E3-BF14-2CB94BD52F27}"/>
                </a:ext>
              </a:extLst>
            </p:cNvPr>
            <p:cNvGrpSpPr/>
            <p:nvPr/>
          </p:nvGrpSpPr>
          <p:grpSpPr>
            <a:xfrm>
              <a:off x="1915782" y="3126472"/>
              <a:ext cx="248093" cy="406337"/>
              <a:chOff x="2042533" y="3126472"/>
              <a:chExt cx="248093" cy="406337"/>
            </a:xfrm>
            <a:grpFill/>
          </p:grpSpPr>
          <p:sp>
            <p:nvSpPr>
              <p:cNvPr id="462" name="Freeform 178">
                <a:extLst>
                  <a:ext uri="{FF2B5EF4-FFF2-40B4-BE49-F238E27FC236}">
                    <a16:creationId xmlns:a16="http://schemas.microsoft.com/office/drawing/2014/main" id="{2B874092-4102-4937-A785-4BED622539FA}"/>
                  </a:ext>
                </a:extLst>
              </p:cNvPr>
              <p:cNvSpPr/>
              <p:nvPr/>
            </p:nvSpPr>
            <p:spPr>
              <a:xfrm>
                <a:off x="2042533" y="3126472"/>
                <a:ext cx="248093" cy="406337"/>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662" y="0"/>
                      <a:pt x="1662" y="0"/>
                      <a:pt x="1662" y="0"/>
                    </a:cubicBezTo>
                    <a:cubicBezTo>
                      <a:pt x="554" y="0"/>
                      <a:pt x="0" y="506"/>
                      <a:pt x="0" y="1013"/>
                    </a:cubicBezTo>
                    <a:cubicBezTo>
                      <a:pt x="0" y="20587"/>
                      <a:pt x="0" y="20587"/>
                      <a:pt x="0" y="20587"/>
                    </a:cubicBezTo>
                    <a:cubicBezTo>
                      <a:pt x="0" y="21094"/>
                      <a:pt x="554" y="21600"/>
                      <a:pt x="1662" y="21600"/>
                    </a:cubicBezTo>
                    <a:cubicBezTo>
                      <a:pt x="19938" y="21600"/>
                      <a:pt x="19938" y="21600"/>
                      <a:pt x="19938" y="21600"/>
                    </a:cubicBezTo>
                    <a:cubicBezTo>
                      <a:pt x="21046" y="21600"/>
                      <a:pt x="21600" y="21094"/>
                      <a:pt x="21600" y="20587"/>
                    </a:cubicBezTo>
                    <a:cubicBezTo>
                      <a:pt x="21600" y="1013"/>
                      <a:pt x="21600" y="1013"/>
                      <a:pt x="21600" y="1013"/>
                    </a:cubicBezTo>
                    <a:cubicBezTo>
                      <a:pt x="21600" y="506"/>
                      <a:pt x="21046" y="0"/>
                      <a:pt x="19938" y="0"/>
                    </a:cubicBezTo>
                    <a:close/>
                    <a:moveTo>
                      <a:pt x="20492" y="20756"/>
                    </a:moveTo>
                    <a:cubicBezTo>
                      <a:pt x="1108" y="20756"/>
                      <a:pt x="1108" y="20756"/>
                      <a:pt x="1108" y="20756"/>
                    </a:cubicBezTo>
                    <a:cubicBezTo>
                      <a:pt x="1108" y="16537"/>
                      <a:pt x="1108" y="16537"/>
                      <a:pt x="1108" y="16537"/>
                    </a:cubicBezTo>
                    <a:cubicBezTo>
                      <a:pt x="20492" y="16537"/>
                      <a:pt x="20492" y="16537"/>
                      <a:pt x="20492" y="16537"/>
                    </a:cubicBezTo>
                    <a:lnTo>
                      <a:pt x="20492" y="20756"/>
                    </a:lnTo>
                    <a:close/>
                    <a:moveTo>
                      <a:pt x="20492" y="15862"/>
                    </a:moveTo>
                    <a:cubicBezTo>
                      <a:pt x="1108" y="15862"/>
                      <a:pt x="1108" y="15862"/>
                      <a:pt x="1108" y="15862"/>
                    </a:cubicBezTo>
                    <a:cubicBezTo>
                      <a:pt x="1108" y="3206"/>
                      <a:pt x="1108" y="3206"/>
                      <a:pt x="1108" y="3206"/>
                    </a:cubicBezTo>
                    <a:cubicBezTo>
                      <a:pt x="20492" y="3206"/>
                      <a:pt x="20492" y="3206"/>
                      <a:pt x="20492" y="3206"/>
                    </a:cubicBezTo>
                    <a:lnTo>
                      <a:pt x="20492" y="15862"/>
                    </a:lnTo>
                    <a:close/>
                    <a:moveTo>
                      <a:pt x="20492" y="2531"/>
                    </a:moveTo>
                    <a:cubicBezTo>
                      <a:pt x="1108" y="2531"/>
                      <a:pt x="1108" y="2531"/>
                      <a:pt x="1108" y="2531"/>
                    </a:cubicBezTo>
                    <a:cubicBezTo>
                      <a:pt x="1108" y="844"/>
                      <a:pt x="1108" y="844"/>
                      <a:pt x="1108" y="844"/>
                    </a:cubicBezTo>
                    <a:cubicBezTo>
                      <a:pt x="20492" y="844"/>
                      <a:pt x="20492" y="844"/>
                      <a:pt x="20492" y="844"/>
                    </a:cubicBezTo>
                    <a:lnTo>
                      <a:pt x="20492" y="2531"/>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63" name="Oval 179">
                <a:extLst>
                  <a:ext uri="{FF2B5EF4-FFF2-40B4-BE49-F238E27FC236}">
                    <a16:creationId xmlns:a16="http://schemas.microsoft.com/office/drawing/2014/main" id="{64AF3A45-F2C8-4A00-BBCE-95B05C93808E}"/>
                  </a:ext>
                </a:extLst>
              </p:cNvPr>
              <p:cNvSpPr/>
              <p:nvPr/>
            </p:nvSpPr>
            <p:spPr>
              <a:xfrm>
                <a:off x="2153839" y="3465756"/>
                <a:ext cx="25482" cy="25482"/>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86" name="组合 385">
              <a:extLst>
                <a:ext uri="{FF2B5EF4-FFF2-40B4-BE49-F238E27FC236}">
                  <a16:creationId xmlns:a16="http://schemas.microsoft.com/office/drawing/2014/main" id="{4B32E2C6-EC17-4B54-A28D-4B9C26231199}"/>
                </a:ext>
              </a:extLst>
            </p:cNvPr>
            <p:cNvGrpSpPr/>
            <p:nvPr/>
          </p:nvGrpSpPr>
          <p:grpSpPr>
            <a:xfrm>
              <a:off x="1113840" y="3126472"/>
              <a:ext cx="227977" cy="406337"/>
              <a:chOff x="1240591" y="3126472"/>
              <a:chExt cx="227977" cy="406337"/>
            </a:xfrm>
            <a:grpFill/>
          </p:grpSpPr>
          <p:sp>
            <p:nvSpPr>
              <p:cNvPr id="460" name="Freeform 180">
                <a:extLst>
                  <a:ext uri="{FF2B5EF4-FFF2-40B4-BE49-F238E27FC236}">
                    <a16:creationId xmlns:a16="http://schemas.microsoft.com/office/drawing/2014/main" id="{BB59DD94-5814-474F-B1DF-0F13248D6D14}"/>
                  </a:ext>
                </a:extLst>
              </p:cNvPr>
              <p:cNvSpPr/>
              <p:nvPr/>
            </p:nvSpPr>
            <p:spPr>
              <a:xfrm>
                <a:off x="1240591" y="3126472"/>
                <a:ext cx="227977" cy="406337"/>
              </a:xfrm>
              <a:custGeom>
                <a:avLst/>
                <a:gdLst/>
                <a:ahLst/>
                <a:cxnLst>
                  <a:cxn ang="0">
                    <a:pos x="wd2" y="hd2"/>
                  </a:cxn>
                  <a:cxn ang="5400000">
                    <a:pos x="wd2" y="hd2"/>
                  </a:cxn>
                  <a:cxn ang="10800000">
                    <a:pos x="wd2" y="hd2"/>
                  </a:cxn>
                  <a:cxn ang="16200000">
                    <a:pos x="wd2" y="hd2"/>
                  </a:cxn>
                </a:cxnLst>
                <a:rect l="0" t="0" r="r" b="b"/>
                <a:pathLst>
                  <a:path w="21600" h="21600" extrusionOk="0">
                    <a:moveTo>
                      <a:pt x="19800" y="0"/>
                    </a:moveTo>
                    <a:cubicBezTo>
                      <a:pt x="1800" y="0"/>
                      <a:pt x="1800" y="0"/>
                      <a:pt x="1800" y="0"/>
                    </a:cubicBezTo>
                    <a:cubicBezTo>
                      <a:pt x="900" y="0"/>
                      <a:pt x="0" y="506"/>
                      <a:pt x="0" y="1013"/>
                    </a:cubicBezTo>
                    <a:cubicBezTo>
                      <a:pt x="0" y="20587"/>
                      <a:pt x="0" y="20587"/>
                      <a:pt x="0" y="20587"/>
                    </a:cubicBezTo>
                    <a:cubicBezTo>
                      <a:pt x="0" y="21094"/>
                      <a:pt x="900" y="21600"/>
                      <a:pt x="1800" y="21600"/>
                    </a:cubicBezTo>
                    <a:cubicBezTo>
                      <a:pt x="19800" y="21600"/>
                      <a:pt x="19800" y="21600"/>
                      <a:pt x="19800" y="21600"/>
                    </a:cubicBezTo>
                    <a:cubicBezTo>
                      <a:pt x="20700" y="21600"/>
                      <a:pt x="21600" y="21094"/>
                      <a:pt x="21600" y="20587"/>
                    </a:cubicBezTo>
                    <a:cubicBezTo>
                      <a:pt x="21600" y="1013"/>
                      <a:pt x="21600" y="1013"/>
                      <a:pt x="21600" y="1013"/>
                    </a:cubicBezTo>
                    <a:cubicBezTo>
                      <a:pt x="21600" y="506"/>
                      <a:pt x="20700" y="0"/>
                      <a:pt x="19800" y="0"/>
                    </a:cubicBezTo>
                    <a:close/>
                    <a:moveTo>
                      <a:pt x="20100" y="20756"/>
                    </a:moveTo>
                    <a:cubicBezTo>
                      <a:pt x="1500" y="20756"/>
                      <a:pt x="1500" y="20756"/>
                      <a:pt x="1500" y="20756"/>
                    </a:cubicBezTo>
                    <a:cubicBezTo>
                      <a:pt x="1500" y="10294"/>
                      <a:pt x="1500" y="10294"/>
                      <a:pt x="1500" y="10294"/>
                    </a:cubicBezTo>
                    <a:cubicBezTo>
                      <a:pt x="20100" y="10294"/>
                      <a:pt x="20100" y="10294"/>
                      <a:pt x="20100" y="10294"/>
                    </a:cubicBezTo>
                    <a:lnTo>
                      <a:pt x="20100" y="20756"/>
                    </a:lnTo>
                    <a:close/>
                    <a:moveTo>
                      <a:pt x="20100" y="9619"/>
                    </a:moveTo>
                    <a:cubicBezTo>
                      <a:pt x="1500" y="9619"/>
                      <a:pt x="1500" y="9619"/>
                      <a:pt x="1500" y="9619"/>
                    </a:cubicBezTo>
                    <a:cubicBezTo>
                      <a:pt x="1500" y="844"/>
                      <a:pt x="1500" y="844"/>
                      <a:pt x="1500" y="844"/>
                    </a:cubicBezTo>
                    <a:cubicBezTo>
                      <a:pt x="20100" y="844"/>
                      <a:pt x="20100" y="844"/>
                      <a:pt x="20100" y="844"/>
                    </a:cubicBezTo>
                    <a:lnTo>
                      <a:pt x="20100" y="9619"/>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61" name="Freeform 181">
                <a:extLst>
                  <a:ext uri="{FF2B5EF4-FFF2-40B4-BE49-F238E27FC236}">
                    <a16:creationId xmlns:a16="http://schemas.microsoft.com/office/drawing/2014/main" id="{2FAC349A-3737-45BF-B3B1-2D755391D626}"/>
                  </a:ext>
                </a:extLst>
              </p:cNvPr>
              <p:cNvSpPr/>
              <p:nvPr/>
            </p:nvSpPr>
            <p:spPr>
              <a:xfrm>
                <a:off x="1287528" y="3354449"/>
                <a:ext cx="134105" cy="1300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457" y="21600"/>
                      <a:pt x="21600" y="16859"/>
                      <a:pt x="21600" y="10537"/>
                    </a:cubicBezTo>
                    <a:cubicBezTo>
                      <a:pt x="21600" y="4741"/>
                      <a:pt x="16457" y="0"/>
                      <a:pt x="10800" y="0"/>
                    </a:cubicBezTo>
                    <a:cubicBezTo>
                      <a:pt x="5143" y="0"/>
                      <a:pt x="0" y="4741"/>
                      <a:pt x="0" y="10537"/>
                    </a:cubicBezTo>
                    <a:cubicBezTo>
                      <a:pt x="0" y="16859"/>
                      <a:pt x="5143" y="21600"/>
                      <a:pt x="10800" y="21600"/>
                    </a:cubicBezTo>
                    <a:close/>
                    <a:moveTo>
                      <a:pt x="10800" y="2107"/>
                    </a:moveTo>
                    <a:cubicBezTo>
                      <a:pt x="15429" y="2107"/>
                      <a:pt x="19029" y="5795"/>
                      <a:pt x="19029" y="10537"/>
                    </a:cubicBezTo>
                    <a:cubicBezTo>
                      <a:pt x="19029" y="15278"/>
                      <a:pt x="15429" y="19493"/>
                      <a:pt x="10800" y="19493"/>
                    </a:cubicBezTo>
                    <a:cubicBezTo>
                      <a:pt x="6171" y="19493"/>
                      <a:pt x="2571" y="15278"/>
                      <a:pt x="2571" y="10537"/>
                    </a:cubicBezTo>
                    <a:cubicBezTo>
                      <a:pt x="2571" y="5795"/>
                      <a:pt x="6171" y="2107"/>
                      <a:pt x="10800" y="2107"/>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87" name="组合 386">
              <a:extLst>
                <a:ext uri="{FF2B5EF4-FFF2-40B4-BE49-F238E27FC236}">
                  <a16:creationId xmlns:a16="http://schemas.microsoft.com/office/drawing/2014/main" id="{763C937B-3FAC-48D9-9EF4-D20DAB555601}"/>
                </a:ext>
              </a:extLst>
            </p:cNvPr>
            <p:cNvGrpSpPr/>
            <p:nvPr/>
          </p:nvGrpSpPr>
          <p:grpSpPr>
            <a:xfrm>
              <a:off x="9955314" y="2362080"/>
              <a:ext cx="406336" cy="309782"/>
              <a:chOff x="10082065" y="2362080"/>
              <a:chExt cx="406336" cy="309782"/>
            </a:xfrm>
            <a:grpFill/>
          </p:grpSpPr>
          <p:sp>
            <p:nvSpPr>
              <p:cNvPr id="456" name="Freeform 182">
                <a:extLst>
                  <a:ext uri="{FF2B5EF4-FFF2-40B4-BE49-F238E27FC236}">
                    <a16:creationId xmlns:a16="http://schemas.microsoft.com/office/drawing/2014/main" id="{6C39BD70-08B8-429D-A23C-615F441D8D42}"/>
                  </a:ext>
                </a:extLst>
              </p:cNvPr>
              <p:cNvSpPr/>
              <p:nvPr/>
            </p:nvSpPr>
            <p:spPr>
              <a:xfrm>
                <a:off x="10218852" y="2612855"/>
                <a:ext cx="60348" cy="59007"/>
              </a:xfrm>
              <a:custGeom>
                <a:avLst/>
                <a:gdLst/>
                <a:ahLst/>
                <a:cxnLst>
                  <a:cxn ang="0">
                    <a:pos x="wd2" y="hd2"/>
                  </a:cxn>
                  <a:cxn ang="5400000">
                    <a:pos x="wd2" y="hd2"/>
                  </a:cxn>
                  <a:cxn ang="10800000">
                    <a:pos x="wd2" y="hd2"/>
                  </a:cxn>
                  <a:cxn ang="16200000">
                    <a:pos x="wd2" y="hd2"/>
                  </a:cxn>
                </a:cxnLst>
                <a:rect l="0" t="0" r="r" b="b"/>
                <a:pathLst>
                  <a:path w="21600" h="21600" extrusionOk="0">
                    <a:moveTo>
                      <a:pt x="10232" y="0"/>
                    </a:moveTo>
                    <a:cubicBezTo>
                      <a:pt x="4547" y="0"/>
                      <a:pt x="0" y="4547"/>
                      <a:pt x="0" y="10232"/>
                    </a:cubicBezTo>
                    <a:cubicBezTo>
                      <a:pt x="0" y="17053"/>
                      <a:pt x="4547" y="21600"/>
                      <a:pt x="10232" y="21600"/>
                    </a:cubicBezTo>
                    <a:cubicBezTo>
                      <a:pt x="17053" y="21600"/>
                      <a:pt x="21600" y="17053"/>
                      <a:pt x="21600" y="10232"/>
                    </a:cubicBezTo>
                    <a:cubicBezTo>
                      <a:pt x="21600" y="4547"/>
                      <a:pt x="17053" y="0"/>
                      <a:pt x="10232" y="0"/>
                    </a:cubicBezTo>
                    <a:close/>
                    <a:moveTo>
                      <a:pt x="10232" y="17053"/>
                    </a:moveTo>
                    <a:cubicBezTo>
                      <a:pt x="6821" y="17053"/>
                      <a:pt x="4547" y="13642"/>
                      <a:pt x="4547" y="10232"/>
                    </a:cubicBezTo>
                    <a:cubicBezTo>
                      <a:pt x="4547" y="7958"/>
                      <a:pt x="6821" y="4547"/>
                      <a:pt x="10232" y="4547"/>
                    </a:cubicBezTo>
                    <a:cubicBezTo>
                      <a:pt x="13642" y="4547"/>
                      <a:pt x="15916" y="7958"/>
                      <a:pt x="15916" y="10232"/>
                    </a:cubicBezTo>
                    <a:cubicBezTo>
                      <a:pt x="15916" y="13642"/>
                      <a:pt x="13642" y="17053"/>
                      <a:pt x="10232" y="17053"/>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57" name="Freeform 183">
                <a:extLst>
                  <a:ext uri="{FF2B5EF4-FFF2-40B4-BE49-F238E27FC236}">
                    <a16:creationId xmlns:a16="http://schemas.microsoft.com/office/drawing/2014/main" id="{C9AE6FE7-5248-44F6-88A3-76DC637E03A9}"/>
                  </a:ext>
                </a:extLst>
              </p:cNvPr>
              <p:cNvSpPr/>
              <p:nvPr/>
            </p:nvSpPr>
            <p:spPr>
              <a:xfrm>
                <a:off x="10311382" y="2612855"/>
                <a:ext cx="63030" cy="590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00" y="0"/>
                      <a:pt x="0" y="4547"/>
                      <a:pt x="0" y="10232"/>
                    </a:cubicBezTo>
                    <a:cubicBezTo>
                      <a:pt x="0" y="17053"/>
                      <a:pt x="5400" y="21600"/>
                      <a:pt x="10800" y="21600"/>
                    </a:cubicBezTo>
                    <a:cubicBezTo>
                      <a:pt x="16200" y="21600"/>
                      <a:pt x="21600" y="17053"/>
                      <a:pt x="21600" y="10232"/>
                    </a:cubicBezTo>
                    <a:cubicBezTo>
                      <a:pt x="21600" y="4547"/>
                      <a:pt x="16200" y="0"/>
                      <a:pt x="10800" y="0"/>
                    </a:cubicBezTo>
                    <a:close/>
                    <a:moveTo>
                      <a:pt x="10800" y="17053"/>
                    </a:moveTo>
                    <a:cubicBezTo>
                      <a:pt x="7560" y="17053"/>
                      <a:pt x="5400" y="13642"/>
                      <a:pt x="5400" y="10232"/>
                    </a:cubicBezTo>
                    <a:cubicBezTo>
                      <a:pt x="5400" y="7958"/>
                      <a:pt x="7560" y="4547"/>
                      <a:pt x="10800" y="4547"/>
                    </a:cubicBezTo>
                    <a:cubicBezTo>
                      <a:pt x="14040" y="4547"/>
                      <a:pt x="16200" y="7958"/>
                      <a:pt x="16200" y="10232"/>
                    </a:cubicBezTo>
                    <a:cubicBezTo>
                      <a:pt x="16200" y="13642"/>
                      <a:pt x="14040" y="17053"/>
                      <a:pt x="10800" y="17053"/>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58" name="Freeform 184">
                <a:extLst>
                  <a:ext uri="{FF2B5EF4-FFF2-40B4-BE49-F238E27FC236}">
                    <a16:creationId xmlns:a16="http://schemas.microsoft.com/office/drawing/2014/main" id="{57610D2F-D44F-40D3-BE6C-E37D8E5E4154}"/>
                  </a:ext>
                </a:extLst>
              </p:cNvPr>
              <p:cNvSpPr/>
              <p:nvPr/>
            </p:nvSpPr>
            <p:spPr>
              <a:xfrm>
                <a:off x="10082065" y="2362080"/>
                <a:ext cx="333920" cy="214567"/>
              </a:xfrm>
              <a:custGeom>
                <a:avLst/>
                <a:gdLst/>
                <a:ahLst/>
                <a:cxnLst>
                  <a:cxn ang="0">
                    <a:pos x="wd2" y="hd2"/>
                  </a:cxn>
                  <a:cxn ang="5400000">
                    <a:pos x="wd2" y="hd2"/>
                  </a:cxn>
                  <a:cxn ang="10800000">
                    <a:pos x="wd2" y="hd2"/>
                  </a:cxn>
                  <a:cxn ang="16200000">
                    <a:pos x="wd2" y="hd2"/>
                  </a:cxn>
                </a:cxnLst>
                <a:rect l="0" t="0" r="r" b="b"/>
                <a:pathLst>
                  <a:path w="21600" h="21600" extrusionOk="0">
                    <a:moveTo>
                      <a:pt x="21189" y="20329"/>
                    </a:moveTo>
                    <a:cubicBezTo>
                      <a:pt x="7200" y="20329"/>
                      <a:pt x="7200" y="20329"/>
                      <a:pt x="7200" y="20329"/>
                    </a:cubicBezTo>
                    <a:cubicBezTo>
                      <a:pt x="2674" y="635"/>
                      <a:pt x="2674" y="635"/>
                      <a:pt x="2674" y="635"/>
                    </a:cubicBezTo>
                    <a:cubicBezTo>
                      <a:pt x="2674" y="318"/>
                      <a:pt x="2469" y="0"/>
                      <a:pt x="2263" y="0"/>
                    </a:cubicBezTo>
                    <a:cubicBezTo>
                      <a:pt x="411" y="0"/>
                      <a:pt x="411" y="0"/>
                      <a:pt x="411" y="0"/>
                    </a:cubicBezTo>
                    <a:cubicBezTo>
                      <a:pt x="206" y="0"/>
                      <a:pt x="0" y="318"/>
                      <a:pt x="0" y="953"/>
                    </a:cubicBezTo>
                    <a:cubicBezTo>
                      <a:pt x="0" y="1271"/>
                      <a:pt x="206" y="1588"/>
                      <a:pt x="411" y="1588"/>
                    </a:cubicBezTo>
                    <a:cubicBezTo>
                      <a:pt x="1851" y="1588"/>
                      <a:pt x="1851" y="1588"/>
                      <a:pt x="1851" y="1588"/>
                    </a:cubicBezTo>
                    <a:cubicBezTo>
                      <a:pt x="6583" y="21282"/>
                      <a:pt x="6583" y="21282"/>
                      <a:pt x="6583" y="21282"/>
                    </a:cubicBezTo>
                    <a:cubicBezTo>
                      <a:pt x="6583" y="21600"/>
                      <a:pt x="6789" y="21600"/>
                      <a:pt x="6994" y="21600"/>
                    </a:cubicBezTo>
                    <a:cubicBezTo>
                      <a:pt x="21189" y="21600"/>
                      <a:pt x="21189" y="21600"/>
                      <a:pt x="21189" y="21600"/>
                    </a:cubicBezTo>
                    <a:cubicBezTo>
                      <a:pt x="21394" y="21600"/>
                      <a:pt x="21600" y="21282"/>
                      <a:pt x="21600" y="20965"/>
                    </a:cubicBezTo>
                    <a:cubicBezTo>
                      <a:pt x="21600" y="20647"/>
                      <a:pt x="21394" y="20329"/>
                      <a:pt x="21189" y="20329"/>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59" name="Freeform 185">
                <a:extLst>
                  <a:ext uri="{FF2B5EF4-FFF2-40B4-BE49-F238E27FC236}">
                    <a16:creationId xmlns:a16="http://schemas.microsoft.com/office/drawing/2014/main" id="{63E471CE-9203-4805-AB84-F5F6F0007472}"/>
                  </a:ext>
                </a:extLst>
              </p:cNvPr>
              <p:cNvSpPr/>
              <p:nvPr/>
            </p:nvSpPr>
            <p:spPr>
              <a:xfrm>
                <a:off x="10158504" y="2362080"/>
                <a:ext cx="329897" cy="170313"/>
              </a:xfrm>
              <a:custGeom>
                <a:avLst/>
                <a:gdLst/>
                <a:ahLst/>
                <a:cxnLst>
                  <a:cxn ang="0">
                    <a:pos x="wd2" y="hd2"/>
                  </a:cxn>
                  <a:cxn ang="5400000">
                    <a:pos x="wd2" y="hd2"/>
                  </a:cxn>
                  <a:cxn ang="10800000">
                    <a:pos x="wd2" y="hd2"/>
                  </a:cxn>
                  <a:cxn ang="16200000">
                    <a:pos x="wd2" y="hd2"/>
                  </a:cxn>
                </a:cxnLst>
                <a:rect l="0" t="0" r="r" b="b"/>
                <a:pathLst>
                  <a:path w="21600" h="21600" extrusionOk="0">
                    <a:moveTo>
                      <a:pt x="21185" y="0"/>
                    </a:moveTo>
                    <a:cubicBezTo>
                      <a:pt x="623" y="0"/>
                      <a:pt x="623" y="0"/>
                      <a:pt x="623" y="0"/>
                    </a:cubicBezTo>
                    <a:cubicBezTo>
                      <a:pt x="208" y="0"/>
                      <a:pt x="0" y="400"/>
                      <a:pt x="0" y="1200"/>
                    </a:cubicBezTo>
                    <a:cubicBezTo>
                      <a:pt x="0" y="1200"/>
                      <a:pt x="208" y="1200"/>
                      <a:pt x="208" y="1600"/>
                    </a:cubicBezTo>
                    <a:cubicBezTo>
                      <a:pt x="3738" y="20800"/>
                      <a:pt x="3738" y="20800"/>
                      <a:pt x="3738" y="20800"/>
                    </a:cubicBezTo>
                    <a:cubicBezTo>
                      <a:pt x="3946" y="21200"/>
                      <a:pt x="4154" y="21600"/>
                      <a:pt x="4362" y="21600"/>
                    </a:cubicBezTo>
                    <a:cubicBezTo>
                      <a:pt x="17446" y="21600"/>
                      <a:pt x="17446" y="21600"/>
                      <a:pt x="17446" y="21600"/>
                    </a:cubicBezTo>
                    <a:cubicBezTo>
                      <a:pt x="17654" y="21600"/>
                      <a:pt x="17862" y="21200"/>
                      <a:pt x="17862" y="20800"/>
                    </a:cubicBezTo>
                    <a:cubicBezTo>
                      <a:pt x="21600" y="1200"/>
                      <a:pt x="21600" y="1200"/>
                      <a:pt x="21600" y="1200"/>
                    </a:cubicBezTo>
                    <a:cubicBezTo>
                      <a:pt x="21600" y="1200"/>
                      <a:pt x="21600" y="1200"/>
                      <a:pt x="21600" y="1200"/>
                    </a:cubicBezTo>
                    <a:cubicBezTo>
                      <a:pt x="21600" y="400"/>
                      <a:pt x="21392" y="0"/>
                      <a:pt x="21185" y="0"/>
                    </a:cubicBezTo>
                    <a:close/>
                    <a:moveTo>
                      <a:pt x="17031" y="19600"/>
                    </a:moveTo>
                    <a:cubicBezTo>
                      <a:pt x="4569" y="19600"/>
                      <a:pt x="4569" y="19600"/>
                      <a:pt x="4569" y="19600"/>
                    </a:cubicBezTo>
                    <a:cubicBezTo>
                      <a:pt x="1246" y="2000"/>
                      <a:pt x="1246" y="2000"/>
                      <a:pt x="1246" y="2000"/>
                    </a:cubicBezTo>
                    <a:cubicBezTo>
                      <a:pt x="20354" y="2000"/>
                      <a:pt x="20354" y="2000"/>
                      <a:pt x="20354" y="2000"/>
                    </a:cubicBezTo>
                    <a:lnTo>
                      <a:pt x="17031" y="19600"/>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88" name="组合 387">
              <a:extLst>
                <a:ext uri="{FF2B5EF4-FFF2-40B4-BE49-F238E27FC236}">
                  <a16:creationId xmlns:a16="http://schemas.microsoft.com/office/drawing/2014/main" id="{61135A8B-0CF9-43F3-BA72-AFEA9DACCD59}"/>
                </a:ext>
              </a:extLst>
            </p:cNvPr>
            <p:cNvGrpSpPr/>
            <p:nvPr/>
          </p:nvGrpSpPr>
          <p:grpSpPr>
            <a:xfrm>
              <a:off x="9143985" y="2355375"/>
              <a:ext cx="406336" cy="323192"/>
              <a:chOff x="9270736" y="2355375"/>
              <a:chExt cx="406336" cy="323192"/>
            </a:xfrm>
            <a:grpFill/>
          </p:grpSpPr>
          <p:sp>
            <p:nvSpPr>
              <p:cNvPr id="452" name="Freeform 186">
                <a:extLst>
                  <a:ext uri="{FF2B5EF4-FFF2-40B4-BE49-F238E27FC236}">
                    <a16:creationId xmlns:a16="http://schemas.microsoft.com/office/drawing/2014/main" id="{342FFA36-3C52-42EB-9EB1-8E315C3EC271}"/>
                  </a:ext>
                </a:extLst>
              </p:cNvPr>
              <p:cNvSpPr/>
              <p:nvPr/>
            </p:nvSpPr>
            <p:spPr>
              <a:xfrm>
                <a:off x="9270736" y="2355375"/>
                <a:ext cx="406336" cy="323192"/>
              </a:xfrm>
              <a:custGeom>
                <a:avLst/>
                <a:gdLst/>
                <a:ahLst/>
                <a:cxnLst>
                  <a:cxn ang="0">
                    <a:pos x="wd2" y="hd2"/>
                  </a:cxn>
                  <a:cxn ang="5400000">
                    <a:pos x="wd2" y="hd2"/>
                  </a:cxn>
                  <a:cxn ang="10800000">
                    <a:pos x="wd2" y="hd2"/>
                  </a:cxn>
                  <a:cxn ang="16200000">
                    <a:pos x="wd2" y="hd2"/>
                  </a:cxn>
                </a:cxnLst>
                <a:rect l="0" t="0" r="r" b="b"/>
                <a:pathLst>
                  <a:path w="21600" h="21600" extrusionOk="0">
                    <a:moveTo>
                      <a:pt x="21262" y="8047"/>
                    </a:moveTo>
                    <a:cubicBezTo>
                      <a:pt x="16537" y="8047"/>
                      <a:pt x="16537" y="8047"/>
                      <a:pt x="16537" y="8047"/>
                    </a:cubicBezTo>
                    <a:cubicBezTo>
                      <a:pt x="12994" y="212"/>
                      <a:pt x="12994" y="212"/>
                      <a:pt x="12994" y="212"/>
                    </a:cubicBezTo>
                    <a:cubicBezTo>
                      <a:pt x="12825" y="0"/>
                      <a:pt x="12656" y="0"/>
                      <a:pt x="12487" y="0"/>
                    </a:cubicBezTo>
                    <a:cubicBezTo>
                      <a:pt x="12319" y="212"/>
                      <a:pt x="12319" y="212"/>
                      <a:pt x="12319" y="424"/>
                    </a:cubicBezTo>
                    <a:cubicBezTo>
                      <a:pt x="12150" y="424"/>
                      <a:pt x="12319" y="635"/>
                      <a:pt x="12319" y="847"/>
                    </a:cubicBezTo>
                    <a:cubicBezTo>
                      <a:pt x="15694" y="8047"/>
                      <a:pt x="15694" y="8047"/>
                      <a:pt x="15694" y="8047"/>
                    </a:cubicBezTo>
                    <a:cubicBezTo>
                      <a:pt x="5737" y="8047"/>
                      <a:pt x="5737" y="8047"/>
                      <a:pt x="5737" y="8047"/>
                    </a:cubicBezTo>
                    <a:cubicBezTo>
                      <a:pt x="9281" y="847"/>
                      <a:pt x="9281" y="847"/>
                      <a:pt x="9281" y="847"/>
                    </a:cubicBezTo>
                    <a:cubicBezTo>
                      <a:pt x="9281" y="635"/>
                      <a:pt x="9281" y="424"/>
                      <a:pt x="9281" y="424"/>
                    </a:cubicBezTo>
                    <a:cubicBezTo>
                      <a:pt x="9281" y="212"/>
                      <a:pt x="9112" y="212"/>
                      <a:pt x="9112" y="0"/>
                    </a:cubicBezTo>
                    <a:cubicBezTo>
                      <a:pt x="8944" y="0"/>
                      <a:pt x="8606" y="0"/>
                      <a:pt x="8606" y="212"/>
                    </a:cubicBezTo>
                    <a:cubicBezTo>
                      <a:pt x="4894" y="8047"/>
                      <a:pt x="4894" y="8047"/>
                      <a:pt x="4894" y="8047"/>
                    </a:cubicBezTo>
                    <a:cubicBezTo>
                      <a:pt x="338" y="8047"/>
                      <a:pt x="338" y="8047"/>
                      <a:pt x="338" y="8047"/>
                    </a:cubicBezTo>
                    <a:cubicBezTo>
                      <a:pt x="169" y="8047"/>
                      <a:pt x="0" y="8259"/>
                      <a:pt x="0" y="8682"/>
                    </a:cubicBezTo>
                    <a:cubicBezTo>
                      <a:pt x="0" y="8894"/>
                      <a:pt x="169" y="9106"/>
                      <a:pt x="338" y="9106"/>
                    </a:cubicBezTo>
                    <a:cubicBezTo>
                      <a:pt x="2025" y="9106"/>
                      <a:pt x="2025" y="9106"/>
                      <a:pt x="2025" y="9106"/>
                    </a:cubicBezTo>
                    <a:cubicBezTo>
                      <a:pt x="5063" y="21388"/>
                      <a:pt x="5063" y="21388"/>
                      <a:pt x="5063" y="21388"/>
                    </a:cubicBezTo>
                    <a:cubicBezTo>
                      <a:pt x="5231" y="21600"/>
                      <a:pt x="5400" y="21600"/>
                      <a:pt x="5569" y="21600"/>
                    </a:cubicBezTo>
                    <a:cubicBezTo>
                      <a:pt x="16031" y="21600"/>
                      <a:pt x="16031" y="21600"/>
                      <a:pt x="16031" y="21600"/>
                    </a:cubicBezTo>
                    <a:cubicBezTo>
                      <a:pt x="16200" y="21600"/>
                      <a:pt x="16369" y="21600"/>
                      <a:pt x="16537" y="21388"/>
                    </a:cubicBezTo>
                    <a:cubicBezTo>
                      <a:pt x="19575" y="9106"/>
                      <a:pt x="19575" y="9106"/>
                      <a:pt x="19575" y="9106"/>
                    </a:cubicBezTo>
                    <a:cubicBezTo>
                      <a:pt x="21262" y="9106"/>
                      <a:pt x="21262" y="9106"/>
                      <a:pt x="21262" y="9106"/>
                    </a:cubicBezTo>
                    <a:cubicBezTo>
                      <a:pt x="21431" y="9106"/>
                      <a:pt x="21600" y="8894"/>
                      <a:pt x="21600" y="8682"/>
                    </a:cubicBezTo>
                    <a:cubicBezTo>
                      <a:pt x="21600" y="8259"/>
                      <a:pt x="21431" y="8047"/>
                      <a:pt x="21262" y="8047"/>
                    </a:cubicBezTo>
                    <a:close/>
                    <a:moveTo>
                      <a:pt x="15862" y="20753"/>
                    </a:moveTo>
                    <a:cubicBezTo>
                      <a:pt x="5737" y="20753"/>
                      <a:pt x="5737" y="20753"/>
                      <a:pt x="5737" y="20753"/>
                    </a:cubicBezTo>
                    <a:cubicBezTo>
                      <a:pt x="2869" y="9106"/>
                      <a:pt x="2869" y="9106"/>
                      <a:pt x="2869" y="9106"/>
                    </a:cubicBezTo>
                    <a:cubicBezTo>
                      <a:pt x="18731" y="9106"/>
                      <a:pt x="18731" y="9106"/>
                      <a:pt x="18731" y="9106"/>
                    </a:cubicBezTo>
                    <a:lnTo>
                      <a:pt x="15862" y="20753"/>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53" name="Freeform 187">
                <a:extLst>
                  <a:ext uri="{FF2B5EF4-FFF2-40B4-BE49-F238E27FC236}">
                    <a16:creationId xmlns:a16="http://schemas.microsoft.com/office/drawing/2014/main" id="{7853C739-184D-436A-AEB8-2A9B87F07D57}"/>
                  </a:ext>
                </a:extLst>
              </p:cNvPr>
              <p:cNvSpPr/>
              <p:nvPr/>
            </p:nvSpPr>
            <p:spPr>
              <a:xfrm>
                <a:off x="9419592" y="2523005"/>
                <a:ext cx="12070" cy="1086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200" y="21600"/>
                      <a:pt x="21600" y="20965"/>
                      <a:pt x="21600" y="20329"/>
                    </a:cubicBezTo>
                    <a:cubicBezTo>
                      <a:pt x="21600" y="1906"/>
                      <a:pt x="21600" y="1906"/>
                      <a:pt x="21600" y="1906"/>
                    </a:cubicBezTo>
                    <a:cubicBezTo>
                      <a:pt x="21600" y="635"/>
                      <a:pt x="16200" y="0"/>
                      <a:pt x="10800" y="0"/>
                    </a:cubicBezTo>
                    <a:cubicBezTo>
                      <a:pt x="5400" y="0"/>
                      <a:pt x="0" y="635"/>
                      <a:pt x="0" y="1906"/>
                    </a:cubicBezTo>
                    <a:cubicBezTo>
                      <a:pt x="0" y="20329"/>
                      <a:pt x="0" y="20329"/>
                      <a:pt x="0" y="20329"/>
                    </a:cubicBezTo>
                    <a:cubicBezTo>
                      <a:pt x="0" y="20965"/>
                      <a:pt x="5400" y="21600"/>
                      <a:pt x="1080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54" name="Freeform 188">
                <a:extLst>
                  <a:ext uri="{FF2B5EF4-FFF2-40B4-BE49-F238E27FC236}">
                    <a16:creationId xmlns:a16="http://schemas.microsoft.com/office/drawing/2014/main" id="{74383D25-0DB7-468E-BE2C-576AACCBDD0D}"/>
                  </a:ext>
                </a:extLst>
              </p:cNvPr>
              <p:cNvSpPr/>
              <p:nvPr/>
            </p:nvSpPr>
            <p:spPr>
              <a:xfrm>
                <a:off x="9466527" y="2523005"/>
                <a:ext cx="13412" cy="1086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200" y="21600"/>
                      <a:pt x="21600" y="20965"/>
                      <a:pt x="21600" y="20329"/>
                    </a:cubicBezTo>
                    <a:cubicBezTo>
                      <a:pt x="21600" y="1906"/>
                      <a:pt x="21600" y="1906"/>
                      <a:pt x="21600" y="1906"/>
                    </a:cubicBezTo>
                    <a:cubicBezTo>
                      <a:pt x="21600" y="635"/>
                      <a:pt x="16200" y="0"/>
                      <a:pt x="10800" y="0"/>
                    </a:cubicBezTo>
                    <a:cubicBezTo>
                      <a:pt x="5400" y="0"/>
                      <a:pt x="0" y="635"/>
                      <a:pt x="0" y="1906"/>
                    </a:cubicBezTo>
                    <a:cubicBezTo>
                      <a:pt x="0" y="20329"/>
                      <a:pt x="0" y="20329"/>
                      <a:pt x="0" y="20329"/>
                    </a:cubicBezTo>
                    <a:cubicBezTo>
                      <a:pt x="0" y="20965"/>
                      <a:pt x="5400" y="21600"/>
                      <a:pt x="1080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55" name="Freeform 189">
                <a:extLst>
                  <a:ext uri="{FF2B5EF4-FFF2-40B4-BE49-F238E27FC236}">
                    <a16:creationId xmlns:a16="http://schemas.microsoft.com/office/drawing/2014/main" id="{ECDF61CE-78AF-4962-8DB1-3C50852D4574}"/>
                  </a:ext>
                </a:extLst>
              </p:cNvPr>
              <p:cNvSpPr/>
              <p:nvPr/>
            </p:nvSpPr>
            <p:spPr>
              <a:xfrm>
                <a:off x="9514804" y="2523005"/>
                <a:ext cx="12071" cy="1086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200" y="21600"/>
                      <a:pt x="21600" y="20965"/>
                      <a:pt x="21600" y="20329"/>
                    </a:cubicBezTo>
                    <a:cubicBezTo>
                      <a:pt x="21600" y="1906"/>
                      <a:pt x="21600" y="1906"/>
                      <a:pt x="21600" y="1906"/>
                    </a:cubicBezTo>
                    <a:cubicBezTo>
                      <a:pt x="21600" y="635"/>
                      <a:pt x="16200" y="0"/>
                      <a:pt x="10800" y="0"/>
                    </a:cubicBezTo>
                    <a:cubicBezTo>
                      <a:pt x="5400" y="0"/>
                      <a:pt x="0" y="635"/>
                      <a:pt x="0" y="1906"/>
                    </a:cubicBezTo>
                    <a:cubicBezTo>
                      <a:pt x="0" y="20329"/>
                      <a:pt x="0" y="20329"/>
                      <a:pt x="0" y="20329"/>
                    </a:cubicBezTo>
                    <a:cubicBezTo>
                      <a:pt x="0" y="20965"/>
                      <a:pt x="5400" y="21600"/>
                      <a:pt x="1080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sp>
          <p:nvSpPr>
            <p:cNvPr id="389" name="Freeform 190">
              <a:extLst>
                <a:ext uri="{FF2B5EF4-FFF2-40B4-BE49-F238E27FC236}">
                  <a16:creationId xmlns:a16="http://schemas.microsoft.com/office/drawing/2014/main" id="{2058AC25-33E5-4572-8F14-588E157BB645}"/>
                </a:ext>
              </a:extLst>
            </p:cNvPr>
            <p:cNvSpPr/>
            <p:nvPr/>
          </p:nvSpPr>
          <p:spPr>
            <a:xfrm>
              <a:off x="8395684" y="2313803"/>
              <a:ext cx="295030" cy="406336"/>
            </a:xfrm>
            <a:custGeom>
              <a:avLst/>
              <a:gdLst/>
              <a:ahLst/>
              <a:cxnLst>
                <a:cxn ang="0">
                  <a:pos x="wd2" y="hd2"/>
                </a:cxn>
                <a:cxn ang="5400000">
                  <a:pos x="wd2" y="hd2"/>
                </a:cxn>
                <a:cxn ang="10800000">
                  <a:pos x="wd2" y="hd2"/>
                </a:cxn>
                <a:cxn ang="16200000">
                  <a:pos x="wd2" y="hd2"/>
                </a:cxn>
              </a:cxnLst>
              <a:rect l="0" t="0" r="r" b="b"/>
              <a:pathLst>
                <a:path w="21600" h="21600" extrusionOk="0">
                  <a:moveTo>
                    <a:pt x="19045" y="6919"/>
                  </a:moveTo>
                  <a:cubicBezTo>
                    <a:pt x="15561" y="6919"/>
                    <a:pt x="15561" y="6919"/>
                    <a:pt x="15561" y="6919"/>
                  </a:cubicBezTo>
                  <a:cubicBezTo>
                    <a:pt x="15561" y="3544"/>
                    <a:pt x="15561" y="3544"/>
                    <a:pt x="15561" y="3544"/>
                  </a:cubicBezTo>
                  <a:cubicBezTo>
                    <a:pt x="15561" y="1688"/>
                    <a:pt x="13471" y="0"/>
                    <a:pt x="10684" y="0"/>
                  </a:cubicBezTo>
                  <a:cubicBezTo>
                    <a:pt x="8129" y="0"/>
                    <a:pt x="6039" y="1688"/>
                    <a:pt x="6039" y="3544"/>
                  </a:cubicBezTo>
                  <a:cubicBezTo>
                    <a:pt x="6039" y="6919"/>
                    <a:pt x="6039" y="6919"/>
                    <a:pt x="6039" y="6919"/>
                  </a:cubicBezTo>
                  <a:cubicBezTo>
                    <a:pt x="2555" y="6919"/>
                    <a:pt x="2555" y="6919"/>
                    <a:pt x="2555" y="6919"/>
                  </a:cubicBezTo>
                  <a:cubicBezTo>
                    <a:pt x="2323" y="6919"/>
                    <a:pt x="2090" y="7088"/>
                    <a:pt x="2090" y="7256"/>
                  </a:cubicBezTo>
                  <a:cubicBezTo>
                    <a:pt x="2090" y="7425"/>
                    <a:pt x="0" y="21094"/>
                    <a:pt x="0" y="21262"/>
                  </a:cubicBezTo>
                  <a:cubicBezTo>
                    <a:pt x="0" y="21431"/>
                    <a:pt x="232" y="21600"/>
                    <a:pt x="465" y="21600"/>
                  </a:cubicBezTo>
                  <a:cubicBezTo>
                    <a:pt x="21135" y="21600"/>
                    <a:pt x="21135" y="21600"/>
                    <a:pt x="21135" y="21600"/>
                  </a:cubicBezTo>
                  <a:cubicBezTo>
                    <a:pt x="21368" y="21600"/>
                    <a:pt x="21600" y="21431"/>
                    <a:pt x="21600" y="21262"/>
                  </a:cubicBezTo>
                  <a:cubicBezTo>
                    <a:pt x="21600" y="21094"/>
                    <a:pt x="19510" y="7425"/>
                    <a:pt x="19510" y="7256"/>
                  </a:cubicBezTo>
                  <a:cubicBezTo>
                    <a:pt x="19510" y="7088"/>
                    <a:pt x="19277" y="6919"/>
                    <a:pt x="19045" y="6919"/>
                  </a:cubicBezTo>
                  <a:close/>
                  <a:moveTo>
                    <a:pt x="6968" y="3544"/>
                  </a:moveTo>
                  <a:cubicBezTo>
                    <a:pt x="6968" y="2025"/>
                    <a:pt x="8826" y="844"/>
                    <a:pt x="10684" y="844"/>
                  </a:cubicBezTo>
                  <a:cubicBezTo>
                    <a:pt x="12774" y="844"/>
                    <a:pt x="14632" y="2025"/>
                    <a:pt x="14632" y="3544"/>
                  </a:cubicBezTo>
                  <a:cubicBezTo>
                    <a:pt x="14632" y="6919"/>
                    <a:pt x="14632" y="6919"/>
                    <a:pt x="14632" y="6919"/>
                  </a:cubicBezTo>
                  <a:cubicBezTo>
                    <a:pt x="6968" y="6919"/>
                    <a:pt x="6968" y="6919"/>
                    <a:pt x="6968" y="6919"/>
                  </a:cubicBezTo>
                  <a:lnTo>
                    <a:pt x="6968" y="3544"/>
                  </a:lnTo>
                  <a:close/>
                  <a:moveTo>
                    <a:pt x="1161" y="20925"/>
                  </a:moveTo>
                  <a:cubicBezTo>
                    <a:pt x="1161" y="20587"/>
                    <a:pt x="1161" y="20587"/>
                    <a:pt x="1161" y="20587"/>
                  </a:cubicBezTo>
                  <a:cubicBezTo>
                    <a:pt x="1394" y="18562"/>
                    <a:pt x="2323" y="13162"/>
                    <a:pt x="2787" y="9112"/>
                  </a:cubicBezTo>
                  <a:cubicBezTo>
                    <a:pt x="3019" y="7762"/>
                    <a:pt x="3019" y="7762"/>
                    <a:pt x="3019" y="7762"/>
                  </a:cubicBezTo>
                  <a:cubicBezTo>
                    <a:pt x="6039" y="7762"/>
                    <a:pt x="6039" y="7762"/>
                    <a:pt x="6039" y="7762"/>
                  </a:cubicBezTo>
                  <a:cubicBezTo>
                    <a:pt x="6039" y="9281"/>
                    <a:pt x="6039" y="9281"/>
                    <a:pt x="6039" y="9281"/>
                  </a:cubicBezTo>
                  <a:cubicBezTo>
                    <a:pt x="6039" y="9450"/>
                    <a:pt x="6271" y="9619"/>
                    <a:pt x="6503" y="9619"/>
                  </a:cubicBezTo>
                  <a:cubicBezTo>
                    <a:pt x="6735" y="9619"/>
                    <a:pt x="6968" y="9450"/>
                    <a:pt x="6968" y="9281"/>
                  </a:cubicBezTo>
                  <a:cubicBezTo>
                    <a:pt x="6968" y="7762"/>
                    <a:pt x="6968" y="7762"/>
                    <a:pt x="6968" y="7762"/>
                  </a:cubicBezTo>
                  <a:cubicBezTo>
                    <a:pt x="14632" y="7762"/>
                    <a:pt x="14632" y="7762"/>
                    <a:pt x="14632" y="7762"/>
                  </a:cubicBezTo>
                  <a:cubicBezTo>
                    <a:pt x="14632" y="9281"/>
                    <a:pt x="14632" y="9281"/>
                    <a:pt x="14632" y="9281"/>
                  </a:cubicBezTo>
                  <a:cubicBezTo>
                    <a:pt x="14632" y="9450"/>
                    <a:pt x="14865" y="9619"/>
                    <a:pt x="15097" y="9619"/>
                  </a:cubicBezTo>
                  <a:cubicBezTo>
                    <a:pt x="15329" y="9619"/>
                    <a:pt x="15561" y="9450"/>
                    <a:pt x="15561" y="9281"/>
                  </a:cubicBezTo>
                  <a:cubicBezTo>
                    <a:pt x="15561" y="7762"/>
                    <a:pt x="15561" y="7762"/>
                    <a:pt x="15561" y="7762"/>
                  </a:cubicBezTo>
                  <a:cubicBezTo>
                    <a:pt x="18581" y="7762"/>
                    <a:pt x="18581" y="7762"/>
                    <a:pt x="18581" y="7762"/>
                  </a:cubicBezTo>
                  <a:cubicBezTo>
                    <a:pt x="20439" y="20925"/>
                    <a:pt x="20439" y="20925"/>
                    <a:pt x="20439" y="20925"/>
                  </a:cubicBezTo>
                  <a:lnTo>
                    <a:pt x="1161" y="20925"/>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390" name="组合 389">
              <a:extLst>
                <a:ext uri="{FF2B5EF4-FFF2-40B4-BE49-F238E27FC236}">
                  <a16:creationId xmlns:a16="http://schemas.microsoft.com/office/drawing/2014/main" id="{A2866213-FA64-45CF-9BFE-CDCE47A95103}"/>
                </a:ext>
              </a:extLst>
            </p:cNvPr>
            <p:cNvGrpSpPr/>
            <p:nvPr/>
          </p:nvGrpSpPr>
          <p:grpSpPr>
            <a:xfrm>
              <a:off x="7519987" y="2313803"/>
              <a:ext cx="406336" cy="406640"/>
              <a:chOff x="7646738" y="2313803"/>
              <a:chExt cx="406336" cy="406640"/>
            </a:xfrm>
            <a:grpFill/>
          </p:grpSpPr>
          <p:sp>
            <p:nvSpPr>
              <p:cNvPr id="447" name="Freeform 191">
                <a:extLst>
                  <a:ext uri="{FF2B5EF4-FFF2-40B4-BE49-F238E27FC236}">
                    <a16:creationId xmlns:a16="http://schemas.microsoft.com/office/drawing/2014/main" id="{DD623746-82D8-4CB8-92ED-000E8EAA7094}"/>
                  </a:ext>
                </a:extLst>
              </p:cNvPr>
              <p:cNvSpPr/>
              <p:nvPr/>
            </p:nvSpPr>
            <p:spPr>
              <a:xfrm>
                <a:off x="7646738" y="2313803"/>
                <a:ext cx="406336" cy="406640"/>
              </a:xfrm>
              <a:custGeom>
                <a:avLst/>
                <a:gdLst/>
                <a:ahLst/>
                <a:cxnLst>
                  <a:cxn ang="0">
                    <a:pos x="wd2" y="hd2"/>
                  </a:cxn>
                  <a:cxn ang="5400000">
                    <a:pos x="wd2" y="hd2"/>
                  </a:cxn>
                  <a:cxn ang="10800000">
                    <a:pos x="wd2" y="hd2"/>
                  </a:cxn>
                  <a:cxn ang="16200000">
                    <a:pos x="wd2" y="hd2"/>
                  </a:cxn>
                </a:cxnLst>
                <a:rect l="0" t="0" r="r" b="b"/>
                <a:pathLst>
                  <a:path w="21600" h="21474" extrusionOk="0">
                    <a:moveTo>
                      <a:pt x="21600" y="335"/>
                    </a:moveTo>
                    <a:cubicBezTo>
                      <a:pt x="21600" y="335"/>
                      <a:pt x="21600" y="167"/>
                      <a:pt x="21431" y="167"/>
                    </a:cubicBezTo>
                    <a:cubicBezTo>
                      <a:pt x="21431" y="0"/>
                      <a:pt x="21262" y="0"/>
                      <a:pt x="21262" y="0"/>
                    </a:cubicBezTo>
                    <a:cubicBezTo>
                      <a:pt x="10631" y="0"/>
                      <a:pt x="10631" y="0"/>
                      <a:pt x="10631" y="0"/>
                    </a:cubicBezTo>
                    <a:cubicBezTo>
                      <a:pt x="10462" y="0"/>
                      <a:pt x="10462" y="0"/>
                      <a:pt x="10294" y="167"/>
                    </a:cubicBezTo>
                    <a:cubicBezTo>
                      <a:pt x="338" y="10047"/>
                      <a:pt x="338" y="10047"/>
                      <a:pt x="338" y="10047"/>
                    </a:cubicBezTo>
                    <a:cubicBezTo>
                      <a:pt x="169" y="10214"/>
                      <a:pt x="0" y="10549"/>
                      <a:pt x="0" y="10884"/>
                    </a:cubicBezTo>
                    <a:cubicBezTo>
                      <a:pt x="0" y="11051"/>
                      <a:pt x="169" y="11386"/>
                      <a:pt x="338" y="11553"/>
                    </a:cubicBezTo>
                    <a:cubicBezTo>
                      <a:pt x="9956" y="21098"/>
                      <a:pt x="9956" y="21098"/>
                      <a:pt x="9956" y="21098"/>
                    </a:cubicBezTo>
                    <a:cubicBezTo>
                      <a:pt x="10462" y="21600"/>
                      <a:pt x="11137" y="21600"/>
                      <a:pt x="11475" y="21098"/>
                    </a:cubicBezTo>
                    <a:cubicBezTo>
                      <a:pt x="21431" y="11219"/>
                      <a:pt x="21431" y="11219"/>
                      <a:pt x="21431" y="11219"/>
                    </a:cubicBezTo>
                    <a:cubicBezTo>
                      <a:pt x="21600" y="11219"/>
                      <a:pt x="21600" y="11051"/>
                      <a:pt x="21600" y="10884"/>
                    </a:cubicBezTo>
                    <a:cubicBezTo>
                      <a:pt x="21600" y="10884"/>
                      <a:pt x="21600" y="10884"/>
                      <a:pt x="21600" y="10884"/>
                    </a:cubicBezTo>
                    <a:lnTo>
                      <a:pt x="21600" y="335"/>
                    </a:lnTo>
                    <a:close/>
                    <a:moveTo>
                      <a:pt x="10800" y="20763"/>
                    </a:moveTo>
                    <a:cubicBezTo>
                      <a:pt x="675" y="10884"/>
                      <a:pt x="675" y="10884"/>
                      <a:pt x="675" y="10884"/>
                    </a:cubicBezTo>
                    <a:cubicBezTo>
                      <a:pt x="10800" y="837"/>
                      <a:pt x="10800" y="837"/>
                      <a:pt x="10800" y="837"/>
                    </a:cubicBezTo>
                    <a:cubicBezTo>
                      <a:pt x="20756" y="837"/>
                      <a:pt x="20756" y="837"/>
                      <a:pt x="20756" y="837"/>
                    </a:cubicBezTo>
                    <a:cubicBezTo>
                      <a:pt x="20756" y="10716"/>
                      <a:pt x="20756" y="10716"/>
                      <a:pt x="20756" y="10716"/>
                    </a:cubicBezTo>
                    <a:lnTo>
                      <a:pt x="10800" y="20763"/>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48" name="Freeform 192">
                <a:extLst>
                  <a:ext uri="{FF2B5EF4-FFF2-40B4-BE49-F238E27FC236}">
                    <a16:creationId xmlns:a16="http://schemas.microsoft.com/office/drawing/2014/main" id="{44ED7F46-AF99-4EFD-9DF0-C4D54702C1D5}"/>
                  </a:ext>
                </a:extLst>
              </p:cNvPr>
              <p:cNvSpPr/>
              <p:nvPr/>
            </p:nvSpPr>
            <p:spPr>
              <a:xfrm>
                <a:off x="7908148" y="2374150"/>
                <a:ext cx="83330" cy="84558"/>
              </a:xfrm>
              <a:custGeom>
                <a:avLst/>
                <a:gdLst/>
                <a:ahLst/>
                <a:cxnLst>
                  <a:cxn ang="0">
                    <a:pos x="wd2" y="hd2"/>
                  </a:cxn>
                  <a:cxn ang="5400000">
                    <a:pos x="wd2" y="hd2"/>
                  </a:cxn>
                  <a:cxn ang="10800000">
                    <a:pos x="wd2" y="hd2"/>
                  </a:cxn>
                  <a:cxn ang="16200000">
                    <a:pos x="wd2" y="hd2"/>
                  </a:cxn>
                </a:cxnLst>
                <a:rect l="0" t="0" r="r" b="b"/>
                <a:pathLst>
                  <a:path w="19738" h="20636" extrusionOk="0">
                    <a:moveTo>
                      <a:pt x="9497" y="0"/>
                    </a:moveTo>
                    <a:cubicBezTo>
                      <a:pt x="7262" y="0"/>
                      <a:pt x="4283" y="1543"/>
                      <a:pt x="2793" y="3086"/>
                    </a:cubicBezTo>
                    <a:cubicBezTo>
                      <a:pt x="-931" y="7714"/>
                      <a:pt x="-931" y="13886"/>
                      <a:pt x="2793" y="17743"/>
                    </a:cubicBezTo>
                    <a:cubicBezTo>
                      <a:pt x="6517" y="21600"/>
                      <a:pt x="13221" y="21600"/>
                      <a:pt x="16945" y="17743"/>
                    </a:cubicBezTo>
                    <a:cubicBezTo>
                      <a:pt x="20669" y="13886"/>
                      <a:pt x="20669" y="7714"/>
                      <a:pt x="16945" y="3086"/>
                    </a:cubicBezTo>
                    <a:cubicBezTo>
                      <a:pt x="14710" y="1543"/>
                      <a:pt x="12476" y="0"/>
                      <a:pt x="9497" y="0"/>
                    </a:cubicBezTo>
                    <a:close/>
                    <a:moveTo>
                      <a:pt x="14710" y="15429"/>
                    </a:moveTo>
                    <a:cubicBezTo>
                      <a:pt x="13221" y="16971"/>
                      <a:pt x="11731" y="17743"/>
                      <a:pt x="9497" y="17743"/>
                    </a:cubicBezTo>
                    <a:cubicBezTo>
                      <a:pt x="8007" y="17743"/>
                      <a:pt x="6517" y="16971"/>
                      <a:pt x="5028" y="15429"/>
                    </a:cubicBezTo>
                    <a:cubicBezTo>
                      <a:pt x="2793" y="13114"/>
                      <a:pt x="2793" y="8486"/>
                      <a:pt x="5028" y="6171"/>
                    </a:cubicBezTo>
                    <a:cubicBezTo>
                      <a:pt x="7262" y="3086"/>
                      <a:pt x="11731" y="3086"/>
                      <a:pt x="14710" y="6171"/>
                    </a:cubicBezTo>
                    <a:cubicBezTo>
                      <a:pt x="16945" y="8486"/>
                      <a:pt x="16945" y="13114"/>
                      <a:pt x="14710" y="15429"/>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49" name="Freeform 193">
                <a:extLst>
                  <a:ext uri="{FF2B5EF4-FFF2-40B4-BE49-F238E27FC236}">
                    <a16:creationId xmlns:a16="http://schemas.microsoft.com/office/drawing/2014/main" id="{C03BC739-C416-4BA2-9D53-3D2FCB0E2BED}"/>
                  </a:ext>
                </a:extLst>
              </p:cNvPr>
              <p:cNvSpPr/>
              <p:nvPr/>
            </p:nvSpPr>
            <p:spPr>
              <a:xfrm>
                <a:off x="7733355" y="2427791"/>
                <a:ext cx="122586" cy="123918"/>
              </a:xfrm>
              <a:custGeom>
                <a:avLst/>
                <a:gdLst/>
                <a:ahLst/>
                <a:cxnLst>
                  <a:cxn ang="0">
                    <a:pos x="wd2" y="hd2"/>
                  </a:cxn>
                  <a:cxn ang="5400000">
                    <a:pos x="wd2" y="hd2"/>
                  </a:cxn>
                  <a:cxn ang="10800000">
                    <a:pos x="wd2" y="hd2"/>
                  </a:cxn>
                  <a:cxn ang="16200000">
                    <a:pos x="wd2" y="hd2"/>
                  </a:cxn>
                </a:cxnLst>
                <a:rect l="0" t="0" r="r" b="b"/>
                <a:pathLst>
                  <a:path w="21462" h="21462" extrusionOk="0">
                    <a:moveTo>
                      <a:pt x="21462" y="0"/>
                    </a:moveTo>
                    <a:cubicBezTo>
                      <a:pt x="20908" y="0"/>
                      <a:pt x="20908" y="0"/>
                      <a:pt x="20354" y="0"/>
                    </a:cubicBezTo>
                    <a:cubicBezTo>
                      <a:pt x="19800" y="0"/>
                      <a:pt x="19800" y="0"/>
                      <a:pt x="19247" y="0"/>
                    </a:cubicBezTo>
                    <a:cubicBezTo>
                      <a:pt x="416" y="19385"/>
                      <a:pt x="416" y="19385"/>
                      <a:pt x="416" y="19385"/>
                    </a:cubicBezTo>
                    <a:cubicBezTo>
                      <a:pt x="-138" y="19938"/>
                      <a:pt x="-138" y="20492"/>
                      <a:pt x="416" y="21046"/>
                    </a:cubicBezTo>
                    <a:cubicBezTo>
                      <a:pt x="970" y="21600"/>
                      <a:pt x="1524" y="21600"/>
                      <a:pt x="2077" y="21046"/>
                    </a:cubicBezTo>
                    <a:cubicBezTo>
                      <a:pt x="21462" y="2215"/>
                      <a:pt x="21462" y="2215"/>
                      <a:pt x="21462" y="2215"/>
                    </a:cubicBezTo>
                    <a:cubicBezTo>
                      <a:pt x="21462" y="1662"/>
                      <a:pt x="21462" y="554"/>
                      <a:pt x="21462"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50" name="Freeform 194">
                <a:extLst>
                  <a:ext uri="{FF2B5EF4-FFF2-40B4-BE49-F238E27FC236}">
                    <a16:creationId xmlns:a16="http://schemas.microsoft.com/office/drawing/2014/main" id="{59008B2A-A148-4624-9683-0F8B62410CA5}"/>
                  </a:ext>
                </a:extLst>
              </p:cNvPr>
              <p:cNvSpPr/>
              <p:nvPr/>
            </p:nvSpPr>
            <p:spPr>
              <a:xfrm>
                <a:off x="7774136" y="2469363"/>
                <a:ext cx="123376" cy="122586"/>
              </a:xfrm>
              <a:custGeom>
                <a:avLst/>
                <a:gdLst/>
                <a:ahLst/>
                <a:cxnLst>
                  <a:cxn ang="0">
                    <a:pos x="wd2" y="hd2"/>
                  </a:cxn>
                  <a:cxn ang="5400000">
                    <a:pos x="wd2" y="hd2"/>
                  </a:cxn>
                  <a:cxn ang="10800000">
                    <a:pos x="wd2" y="hd2"/>
                  </a:cxn>
                  <a:cxn ang="16200000">
                    <a:pos x="wd2" y="hd2"/>
                  </a:cxn>
                </a:cxnLst>
                <a:rect l="0" t="0" r="r" b="b"/>
                <a:pathLst>
                  <a:path w="21600" h="21462" extrusionOk="0">
                    <a:moveTo>
                      <a:pt x="21600" y="1108"/>
                    </a:moveTo>
                    <a:cubicBezTo>
                      <a:pt x="21600" y="1108"/>
                      <a:pt x="21600" y="554"/>
                      <a:pt x="21600" y="554"/>
                    </a:cubicBezTo>
                    <a:cubicBezTo>
                      <a:pt x="21046" y="0"/>
                      <a:pt x="21046" y="0"/>
                      <a:pt x="20492" y="0"/>
                    </a:cubicBezTo>
                    <a:cubicBezTo>
                      <a:pt x="19938" y="0"/>
                      <a:pt x="19938" y="0"/>
                      <a:pt x="19385" y="554"/>
                    </a:cubicBezTo>
                    <a:cubicBezTo>
                      <a:pt x="554" y="19385"/>
                      <a:pt x="554" y="19385"/>
                      <a:pt x="554" y="19385"/>
                    </a:cubicBezTo>
                    <a:cubicBezTo>
                      <a:pt x="554" y="19385"/>
                      <a:pt x="0" y="19938"/>
                      <a:pt x="0" y="19938"/>
                    </a:cubicBezTo>
                    <a:cubicBezTo>
                      <a:pt x="0" y="20492"/>
                      <a:pt x="554" y="21046"/>
                      <a:pt x="554" y="21046"/>
                    </a:cubicBezTo>
                    <a:cubicBezTo>
                      <a:pt x="1108" y="21600"/>
                      <a:pt x="2215" y="21600"/>
                      <a:pt x="2215" y="21046"/>
                    </a:cubicBezTo>
                    <a:cubicBezTo>
                      <a:pt x="21600" y="2215"/>
                      <a:pt x="21600" y="2215"/>
                      <a:pt x="21600" y="2215"/>
                    </a:cubicBezTo>
                    <a:cubicBezTo>
                      <a:pt x="21600" y="1662"/>
                      <a:pt x="21600" y="1662"/>
                      <a:pt x="21600" y="1108"/>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51" name="Freeform 195">
                <a:extLst>
                  <a:ext uri="{FF2B5EF4-FFF2-40B4-BE49-F238E27FC236}">
                    <a16:creationId xmlns:a16="http://schemas.microsoft.com/office/drawing/2014/main" id="{6C491614-754E-4544-A1E5-09DFF0786647}"/>
                  </a:ext>
                </a:extLst>
              </p:cNvPr>
              <p:cNvSpPr/>
              <p:nvPr/>
            </p:nvSpPr>
            <p:spPr>
              <a:xfrm>
                <a:off x="7815164" y="2510936"/>
                <a:ext cx="125807" cy="122586"/>
              </a:xfrm>
              <a:custGeom>
                <a:avLst/>
                <a:gdLst/>
                <a:ahLst/>
                <a:cxnLst>
                  <a:cxn ang="0">
                    <a:pos x="wd2" y="hd2"/>
                  </a:cxn>
                  <a:cxn ang="5400000">
                    <a:pos x="wd2" y="hd2"/>
                  </a:cxn>
                  <a:cxn ang="10800000">
                    <a:pos x="wd2" y="hd2"/>
                  </a:cxn>
                  <a:cxn ang="16200000">
                    <a:pos x="wd2" y="hd2"/>
                  </a:cxn>
                </a:cxnLst>
                <a:rect l="0" t="0" r="r" b="b"/>
                <a:pathLst>
                  <a:path w="21330" h="21462" extrusionOk="0">
                    <a:moveTo>
                      <a:pt x="19845" y="0"/>
                    </a:moveTo>
                    <a:cubicBezTo>
                      <a:pt x="19845" y="0"/>
                      <a:pt x="19305" y="0"/>
                      <a:pt x="19305" y="554"/>
                    </a:cubicBezTo>
                    <a:cubicBezTo>
                      <a:pt x="405" y="19385"/>
                      <a:pt x="405" y="19385"/>
                      <a:pt x="405" y="19385"/>
                    </a:cubicBezTo>
                    <a:cubicBezTo>
                      <a:pt x="-135" y="19938"/>
                      <a:pt x="-135" y="20492"/>
                      <a:pt x="405" y="21046"/>
                    </a:cubicBezTo>
                    <a:cubicBezTo>
                      <a:pt x="945" y="21600"/>
                      <a:pt x="2025" y="21600"/>
                      <a:pt x="2025" y="21046"/>
                    </a:cubicBezTo>
                    <a:cubicBezTo>
                      <a:pt x="20925" y="2215"/>
                      <a:pt x="20925" y="2215"/>
                      <a:pt x="20925" y="2215"/>
                    </a:cubicBezTo>
                    <a:cubicBezTo>
                      <a:pt x="21465" y="1662"/>
                      <a:pt x="21465" y="1108"/>
                      <a:pt x="20925" y="554"/>
                    </a:cubicBezTo>
                    <a:cubicBezTo>
                      <a:pt x="20385" y="0"/>
                      <a:pt x="20385" y="0"/>
                      <a:pt x="19845"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391" name="组合 390">
              <a:extLst>
                <a:ext uri="{FF2B5EF4-FFF2-40B4-BE49-F238E27FC236}">
                  <a16:creationId xmlns:a16="http://schemas.microsoft.com/office/drawing/2014/main" id="{64CE108D-457A-469F-9619-4F54F9FE9740}"/>
                </a:ext>
              </a:extLst>
            </p:cNvPr>
            <p:cNvGrpSpPr/>
            <p:nvPr/>
          </p:nvGrpSpPr>
          <p:grpSpPr>
            <a:xfrm>
              <a:off x="6707012" y="2313803"/>
              <a:ext cx="406640" cy="406640"/>
              <a:chOff x="6833763" y="2313803"/>
              <a:chExt cx="406640" cy="406640"/>
            </a:xfrm>
            <a:grpFill/>
          </p:grpSpPr>
          <p:sp>
            <p:nvSpPr>
              <p:cNvPr id="445" name="Freeform 196">
                <a:extLst>
                  <a:ext uri="{FF2B5EF4-FFF2-40B4-BE49-F238E27FC236}">
                    <a16:creationId xmlns:a16="http://schemas.microsoft.com/office/drawing/2014/main" id="{C26A0EED-6619-4F3E-B78D-9DA437AA280D}"/>
                  </a:ext>
                </a:extLst>
              </p:cNvPr>
              <p:cNvSpPr/>
              <p:nvPr/>
            </p:nvSpPr>
            <p:spPr>
              <a:xfrm>
                <a:off x="6833763" y="2313803"/>
                <a:ext cx="406640" cy="406640"/>
              </a:xfrm>
              <a:custGeom>
                <a:avLst/>
                <a:gdLst/>
                <a:ahLst/>
                <a:cxnLst>
                  <a:cxn ang="0">
                    <a:pos x="wd2" y="hd2"/>
                  </a:cxn>
                  <a:cxn ang="5400000">
                    <a:pos x="wd2" y="hd2"/>
                  </a:cxn>
                  <a:cxn ang="10800000">
                    <a:pos x="wd2" y="hd2"/>
                  </a:cxn>
                  <a:cxn ang="16200000">
                    <a:pos x="wd2" y="hd2"/>
                  </a:cxn>
                </a:cxnLst>
                <a:rect l="0" t="0" r="r" b="b"/>
                <a:pathLst>
                  <a:path w="21474" h="21474" extrusionOk="0">
                    <a:moveTo>
                      <a:pt x="21474" y="335"/>
                    </a:moveTo>
                    <a:cubicBezTo>
                      <a:pt x="21474" y="335"/>
                      <a:pt x="21474" y="167"/>
                      <a:pt x="21307" y="167"/>
                    </a:cubicBezTo>
                    <a:cubicBezTo>
                      <a:pt x="21307" y="0"/>
                      <a:pt x="21139" y="0"/>
                      <a:pt x="21139" y="0"/>
                    </a:cubicBezTo>
                    <a:cubicBezTo>
                      <a:pt x="10590" y="0"/>
                      <a:pt x="10590" y="0"/>
                      <a:pt x="10590" y="0"/>
                    </a:cubicBezTo>
                    <a:cubicBezTo>
                      <a:pt x="10423" y="0"/>
                      <a:pt x="10423" y="0"/>
                      <a:pt x="10255" y="167"/>
                    </a:cubicBezTo>
                    <a:cubicBezTo>
                      <a:pt x="376" y="10047"/>
                      <a:pt x="376" y="10047"/>
                      <a:pt x="376" y="10047"/>
                    </a:cubicBezTo>
                    <a:cubicBezTo>
                      <a:pt x="-126" y="10549"/>
                      <a:pt x="-126" y="11051"/>
                      <a:pt x="376" y="11553"/>
                    </a:cubicBezTo>
                    <a:cubicBezTo>
                      <a:pt x="9921" y="21098"/>
                      <a:pt x="9921" y="21098"/>
                      <a:pt x="9921" y="21098"/>
                    </a:cubicBezTo>
                    <a:cubicBezTo>
                      <a:pt x="10423" y="21600"/>
                      <a:pt x="11093" y="21600"/>
                      <a:pt x="11427" y="21098"/>
                    </a:cubicBezTo>
                    <a:cubicBezTo>
                      <a:pt x="21307" y="11219"/>
                      <a:pt x="21307" y="11219"/>
                      <a:pt x="21307" y="11219"/>
                    </a:cubicBezTo>
                    <a:cubicBezTo>
                      <a:pt x="21474" y="11219"/>
                      <a:pt x="21474" y="11051"/>
                      <a:pt x="21474" y="10884"/>
                    </a:cubicBezTo>
                    <a:cubicBezTo>
                      <a:pt x="21474" y="10884"/>
                      <a:pt x="21474" y="10884"/>
                      <a:pt x="21474" y="10884"/>
                    </a:cubicBezTo>
                    <a:lnTo>
                      <a:pt x="21474" y="335"/>
                    </a:lnTo>
                    <a:close/>
                    <a:moveTo>
                      <a:pt x="10758" y="20763"/>
                    </a:moveTo>
                    <a:cubicBezTo>
                      <a:pt x="711" y="10884"/>
                      <a:pt x="711" y="10884"/>
                      <a:pt x="711" y="10884"/>
                    </a:cubicBezTo>
                    <a:cubicBezTo>
                      <a:pt x="10758" y="837"/>
                      <a:pt x="10758" y="837"/>
                      <a:pt x="10758" y="837"/>
                    </a:cubicBezTo>
                    <a:cubicBezTo>
                      <a:pt x="20637" y="837"/>
                      <a:pt x="20637" y="837"/>
                      <a:pt x="20637" y="837"/>
                    </a:cubicBezTo>
                    <a:cubicBezTo>
                      <a:pt x="20637" y="10716"/>
                      <a:pt x="20637" y="10716"/>
                      <a:pt x="20637" y="10716"/>
                    </a:cubicBezTo>
                    <a:lnTo>
                      <a:pt x="10758" y="20763"/>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446" name="Freeform 197">
                <a:extLst>
                  <a:ext uri="{FF2B5EF4-FFF2-40B4-BE49-F238E27FC236}">
                    <a16:creationId xmlns:a16="http://schemas.microsoft.com/office/drawing/2014/main" id="{91264E1A-6699-491D-AF8F-7A2DF5E501DA}"/>
                  </a:ext>
                </a:extLst>
              </p:cNvPr>
              <p:cNvSpPr/>
              <p:nvPr/>
            </p:nvSpPr>
            <p:spPr>
              <a:xfrm>
                <a:off x="7095570" y="2374150"/>
                <a:ext cx="84487" cy="84558"/>
              </a:xfrm>
              <a:custGeom>
                <a:avLst/>
                <a:gdLst/>
                <a:ahLst/>
                <a:cxnLst>
                  <a:cxn ang="0">
                    <a:pos x="wd2" y="hd2"/>
                  </a:cxn>
                  <a:cxn ang="5400000">
                    <a:pos x="wd2" y="hd2"/>
                  </a:cxn>
                  <a:cxn ang="10800000">
                    <a:pos x="wd2" y="hd2"/>
                  </a:cxn>
                  <a:cxn ang="16200000">
                    <a:pos x="wd2" y="hd2"/>
                  </a:cxn>
                </a:cxnLst>
                <a:rect l="0" t="0" r="r" b="b"/>
                <a:pathLst>
                  <a:path w="21600" h="20636" extrusionOk="0">
                    <a:moveTo>
                      <a:pt x="10400" y="0"/>
                    </a:moveTo>
                    <a:cubicBezTo>
                      <a:pt x="8000" y="0"/>
                      <a:pt x="4800" y="1543"/>
                      <a:pt x="3200" y="3086"/>
                    </a:cubicBezTo>
                    <a:cubicBezTo>
                      <a:pt x="800" y="5400"/>
                      <a:pt x="0" y="7714"/>
                      <a:pt x="0" y="10800"/>
                    </a:cubicBezTo>
                    <a:cubicBezTo>
                      <a:pt x="0" y="13114"/>
                      <a:pt x="800" y="16200"/>
                      <a:pt x="3200" y="17743"/>
                    </a:cubicBezTo>
                    <a:cubicBezTo>
                      <a:pt x="7200" y="21600"/>
                      <a:pt x="14400" y="21600"/>
                      <a:pt x="18400" y="17743"/>
                    </a:cubicBezTo>
                    <a:cubicBezTo>
                      <a:pt x="20000" y="16200"/>
                      <a:pt x="21600" y="13114"/>
                      <a:pt x="21600" y="10800"/>
                    </a:cubicBezTo>
                    <a:cubicBezTo>
                      <a:pt x="21600" y="7714"/>
                      <a:pt x="20000" y="5400"/>
                      <a:pt x="18400" y="3086"/>
                    </a:cubicBezTo>
                    <a:cubicBezTo>
                      <a:pt x="16000" y="1543"/>
                      <a:pt x="13600" y="0"/>
                      <a:pt x="10400" y="0"/>
                    </a:cubicBezTo>
                    <a:close/>
                    <a:moveTo>
                      <a:pt x="16000" y="15429"/>
                    </a:moveTo>
                    <a:cubicBezTo>
                      <a:pt x="14400" y="16971"/>
                      <a:pt x="12800" y="17743"/>
                      <a:pt x="10400" y="17743"/>
                    </a:cubicBezTo>
                    <a:cubicBezTo>
                      <a:pt x="8800" y="17743"/>
                      <a:pt x="7200" y="16971"/>
                      <a:pt x="5600" y="15429"/>
                    </a:cubicBezTo>
                    <a:cubicBezTo>
                      <a:pt x="3200" y="13114"/>
                      <a:pt x="3200" y="8486"/>
                      <a:pt x="5600" y="6171"/>
                    </a:cubicBezTo>
                    <a:cubicBezTo>
                      <a:pt x="8000" y="3086"/>
                      <a:pt x="12800" y="3086"/>
                      <a:pt x="16000" y="6171"/>
                    </a:cubicBezTo>
                    <a:cubicBezTo>
                      <a:pt x="18400" y="8486"/>
                      <a:pt x="18400" y="13114"/>
                      <a:pt x="16000" y="15429"/>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392" name="组合 391">
              <a:extLst>
                <a:ext uri="{FF2B5EF4-FFF2-40B4-BE49-F238E27FC236}">
                  <a16:creationId xmlns:a16="http://schemas.microsoft.com/office/drawing/2014/main" id="{AFB6A30F-E448-4BA6-B2C3-1B0C39895ED0}"/>
                </a:ext>
              </a:extLst>
            </p:cNvPr>
            <p:cNvGrpSpPr/>
            <p:nvPr/>
          </p:nvGrpSpPr>
          <p:grpSpPr>
            <a:xfrm>
              <a:off x="5895987" y="2332577"/>
              <a:ext cx="406336" cy="368786"/>
              <a:chOff x="6022738" y="2332577"/>
              <a:chExt cx="406336" cy="368786"/>
            </a:xfrm>
            <a:grpFill/>
          </p:grpSpPr>
          <p:sp>
            <p:nvSpPr>
              <p:cNvPr id="443" name="Oval 198">
                <a:extLst>
                  <a:ext uri="{FF2B5EF4-FFF2-40B4-BE49-F238E27FC236}">
                    <a16:creationId xmlns:a16="http://schemas.microsoft.com/office/drawing/2014/main" id="{AD135B61-7B9B-41D3-92EC-1521D98ECFEC}"/>
                  </a:ext>
                </a:extLst>
              </p:cNvPr>
              <p:cNvSpPr/>
              <p:nvPr/>
            </p:nvSpPr>
            <p:spPr>
              <a:xfrm>
                <a:off x="6296310" y="2529710"/>
                <a:ext cx="24140" cy="22799"/>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444" name="Freeform 199">
                <a:extLst>
                  <a:ext uri="{FF2B5EF4-FFF2-40B4-BE49-F238E27FC236}">
                    <a16:creationId xmlns:a16="http://schemas.microsoft.com/office/drawing/2014/main" id="{BB182332-808C-49D0-8931-6EB6771022E7}"/>
                  </a:ext>
                </a:extLst>
              </p:cNvPr>
              <p:cNvSpPr/>
              <p:nvPr/>
            </p:nvSpPr>
            <p:spPr>
              <a:xfrm>
                <a:off x="6022738" y="2332577"/>
                <a:ext cx="406336" cy="368786"/>
              </a:xfrm>
              <a:custGeom>
                <a:avLst/>
                <a:gdLst/>
                <a:ahLst/>
                <a:cxnLst>
                  <a:cxn ang="0">
                    <a:pos x="wd2" y="hd2"/>
                  </a:cxn>
                  <a:cxn ang="5400000">
                    <a:pos x="wd2" y="hd2"/>
                  </a:cxn>
                  <a:cxn ang="10800000">
                    <a:pos x="wd2" y="hd2"/>
                  </a:cxn>
                  <a:cxn ang="16200000">
                    <a:pos x="wd2" y="hd2"/>
                  </a:cxn>
                </a:cxnLst>
                <a:rect l="0" t="0" r="r" b="b"/>
                <a:pathLst>
                  <a:path w="21600" h="21600" extrusionOk="0">
                    <a:moveTo>
                      <a:pt x="20587" y="2793"/>
                    </a:moveTo>
                    <a:cubicBezTo>
                      <a:pt x="1688" y="2793"/>
                      <a:pt x="1688" y="2793"/>
                      <a:pt x="1688" y="2793"/>
                    </a:cubicBezTo>
                    <a:cubicBezTo>
                      <a:pt x="1181" y="2793"/>
                      <a:pt x="844" y="2421"/>
                      <a:pt x="844" y="1862"/>
                    </a:cubicBezTo>
                    <a:cubicBezTo>
                      <a:pt x="844" y="1303"/>
                      <a:pt x="1181" y="931"/>
                      <a:pt x="1688" y="931"/>
                    </a:cubicBezTo>
                    <a:cubicBezTo>
                      <a:pt x="21262" y="931"/>
                      <a:pt x="21262" y="931"/>
                      <a:pt x="21262" y="931"/>
                    </a:cubicBezTo>
                    <a:cubicBezTo>
                      <a:pt x="21431" y="931"/>
                      <a:pt x="21600" y="745"/>
                      <a:pt x="21600" y="559"/>
                    </a:cubicBezTo>
                    <a:cubicBezTo>
                      <a:pt x="21600" y="186"/>
                      <a:pt x="21431" y="0"/>
                      <a:pt x="21262" y="0"/>
                    </a:cubicBezTo>
                    <a:cubicBezTo>
                      <a:pt x="1688" y="0"/>
                      <a:pt x="1688" y="0"/>
                      <a:pt x="1688" y="0"/>
                    </a:cubicBezTo>
                    <a:cubicBezTo>
                      <a:pt x="675" y="0"/>
                      <a:pt x="0" y="931"/>
                      <a:pt x="0" y="1862"/>
                    </a:cubicBezTo>
                    <a:cubicBezTo>
                      <a:pt x="0" y="20483"/>
                      <a:pt x="0" y="20483"/>
                      <a:pt x="0" y="20483"/>
                    </a:cubicBezTo>
                    <a:cubicBezTo>
                      <a:pt x="0" y="21041"/>
                      <a:pt x="506" y="21600"/>
                      <a:pt x="1013" y="21600"/>
                    </a:cubicBezTo>
                    <a:cubicBezTo>
                      <a:pt x="20587" y="21600"/>
                      <a:pt x="20587" y="21600"/>
                      <a:pt x="20587" y="21600"/>
                    </a:cubicBezTo>
                    <a:cubicBezTo>
                      <a:pt x="21094" y="21600"/>
                      <a:pt x="21600" y="21041"/>
                      <a:pt x="21600" y="20483"/>
                    </a:cubicBezTo>
                    <a:cubicBezTo>
                      <a:pt x="21600" y="3910"/>
                      <a:pt x="21600" y="3910"/>
                      <a:pt x="21600" y="3910"/>
                    </a:cubicBezTo>
                    <a:cubicBezTo>
                      <a:pt x="21600" y="3352"/>
                      <a:pt x="21094" y="2793"/>
                      <a:pt x="20587" y="2793"/>
                    </a:cubicBezTo>
                    <a:close/>
                    <a:moveTo>
                      <a:pt x="20756" y="14524"/>
                    </a:moveTo>
                    <a:cubicBezTo>
                      <a:pt x="12825" y="14524"/>
                      <a:pt x="12825" y="14524"/>
                      <a:pt x="12825" y="14524"/>
                    </a:cubicBezTo>
                    <a:cubicBezTo>
                      <a:pt x="12825" y="9869"/>
                      <a:pt x="12825" y="9869"/>
                      <a:pt x="12825" y="9869"/>
                    </a:cubicBezTo>
                    <a:cubicBezTo>
                      <a:pt x="20756" y="9869"/>
                      <a:pt x="20756" y="9869"/>
                      <a:pt x="20756" y="9869"/>
                    </a:cubicBezTo>
                    <a:lnTo>
                      <a:pt x="20756" y="14524"/>
                    </a:lnTo>
                    <a:close/>
                    <a:moveTo>
                      <a:pt x="20756" y="9124"/>
                    </a:moveTo>
                    <a:cubicBezTo>
                      <a:pt x="13162" y="9124"/>
                      <a:pt x="13162" y="9124"/>
                      <a:pt x="13162" y="9124"/>
                    </a:cubicBezTo>
                    <a:cubicBezTo>
                      <a:pt x="12487" y="9124"/>
                      <a:pt x="12150" y="9497"/>
                      <a:pt x="12150" y="10241"/>
                    </a:cubicBezTo>
                    <a:cubicBezTo>
                      <a:pt x="12150" y="14338"/>
                      <a:pt x="12150" y="14338"/>
                      <a:pt x="12150" y="14338"/>
                    </a:cubicBezTo>
                    <a:cubicBezTo>
                      <a:pt x="12150" y="14897"/>
                      <a:pt x="12487" y="15455"/>
                      <a:pt x="13162" y="15455"/>
                    </a:cubicBezTo>
                    <a:cubicBezTo>
                      <a:pt x="20756" y="15455"/>
                      <a:pt x="20756" y="15455"/>
                      <a:pt x="20756" y="15455"/>
                    </a:cubicBezTo>
                    <a:cubicBezTo>
                      <a:pt x="20756" y="20855"/>
                      <a:pt x="20756" y="20855"/>
                      <a:pt x="20756" y="20855"/>
                    </a:cubicBezTo>
                    <a:cubicBezTo>
                      <a:pt x="844" y="20855"/>
                      <a:pt x="844" y="20855"/>
                      <a:pt x="844" y="20855"/>
                    </a:cubicBezTo>
                    <a:cubicBezTo>
                      <a:pt x="844" y="3352"/>
                      <a:pt x="844" y="3352"/>
                      <a:pt x="844" y="3352"/>
                    </a:cubicBezTo>
                    <a:cubicBezTo>
                      <a:pt x="1013" y="3538"/>
                      <a:pt x="1013" y="3538"/>
                      <a:pt x="1013" y="3538"/>
                    </a:cubicBezTo>
                    <a:cubicBezTo>
                      <a:pt x="1181" y="3724"/>
                      <a:pt x="1519" y="3724"/>
                      <a:pt x="1688" y="3724"/>
                    </a:cubicBezTo>
                    <a:cubicBezTo>
                      <a:pt x="8100" y="3724"/>
                      <a:pt x="8100" y="3724"/>
                      <a:pt x="8100" y="3724"/>
                    </a:cubicBezTo>
                    <a:cubicBezTo>
                      <a:pt x="8100" y="3724"/>
                      <a:pt x="8100" y="3724"/>
                      <a:pt x="8100" y="3724"/>
                    </a:cubicBezTo>
                    <a:cubicBezTo>
                      <a:pt x="20756" y="3724"/>
                      <a:pt x="20756" y="3724"/>
                      <a:pt x="20756" y="3724"/>
                    </a:cubicBezTo>
                    <a:lnTo>
                      <a:pt x="20756" y="9124"/>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393" name="组合 392">
              <a:extLst>
                <a:ext uri="{FF2B5EF4-FFF2-40B4-BE49-F238E27FC236}">
                  <a16:creationId xmlns:a16="http://schemas.microsoft.com/office/drawing/2014/main" id="{01E70C16-F842-4244-B111-E8AA1C407D2D}"/>
                </a:ext>
              </a:extLst>
            </p:cNvPr>
            <p:cNvGrpSpPr/>
            <p:nvPr/>
          </p:nvGrpSpPr>
          <p:grpSpPr>
            <a:xfrm>
              <a:off x="5084658" y="2380855"/>
              <a:ext cx="404995" cy="272232"/>
              <a:chOff x="5211409" y="2380855"/>
              <a:chExt cx="404995" cy="272232"/>
            </a:xfrm>
            <a:grpFill/>
          </p:grpSpPr>
          <p:sp>
            <p:nvSpPr>
              <p:cNvPr id="440" name="Freeform 200">
                <a:extLst>
                  <a:ext uri="{FF2B5EF4-FFF2-40B4-BE49-F238E27FC236}">
                    <a16:creationId xmlns:a16="http://schemas.microsoft.com/office/drawing/2014/main" id="{FDE9233B-52DE-4486-9BC4-BABFF8973DFA}"/>
                  </a:ext>
                </a:extLst>
              </p:cNvPr>
              <p:cNvSpPr/>
              <p:nvPr/>
            </p:nvSpPr>
            <p:spPr>
              <a:xfrm>
                <a:off x="5211409" y="2380855"/>
                <a:ext cx="404995" cy="272232"/>
              </a:xfrm>
              <a:custGeom>
                <a:avLst/>
                <a:gdLst/>
                <a:ahLst/>
                <a:cxnLst>
                  <a:cxn ang="0">
                    <a:pos x="wd2" y="hd2"/>
                  </a:cxn>
                  <a:cxn ang="5400000">
                    <a:pos x="wd2" y="hd2"/>
                  </a:cxn>
                  <a:cxn ang="10800000">
                    <a:pos x="wd2" y="hd2"/>
                  </a:cxn>
                  <a:cxn ang="16200000">
                    <a:pos x="wd2" y="hd2"/>
                  </a:cxn>
                </a:cxnLst>
                <a:rect l="0" t="0" r="r" b="b"/>
                <a:pathLst>
                  <a:path w="21600" h="21600" extrusionOk="0">
                    <a:moveTo>
                      <a:pt x="20588" y="0"/>
                    </a:moveTo>
                    <a:cubicBezTo>
                      <a:pt x="1012" y="0"/>
                      <a:pt x="1012" y="0"/>
                      <a:pt x="1012" y="0"/>
                    </a:cubicBezTo>
                    <a:cubicBezTo>
                      <a:pt x="506" y="0"/>
                      <a:pt x="0" y="753"/>
                      <a:pt x="0" y="1507"/>
                    </a:cubicBezTo>
                    <a:cubicBezTo>
                      <a:pt x="0" y="20093"/>
                      <a:pt x="0" y="20093"/>
                      <a:pt x="0" y="20093"/>
                    </a:cubicBezTo>
                    <a:cubicBezTo>
                      <a:pt x="0" y="21098"/>
                      <a:pt x="506" y="21600"/>
                      <a:pt x="1012" y="21600"/>
                    </a:cubicBezTo>
                    <a:cubicBezTo>
                      <a:pt x="20588" y="21600"/>
                      <a:pt x="20588" y="21600"/>
                      <a:pt x="20588" y="21600"/>
                    </a:cubicBezTo>
                    <a:cubicBezTo>
                      <a:pt x="21094" y="21600"/>
                      <a:pt x="21600" y="21098"/>
                      <a:pt x="21600" y="20093"/>
                    </a:cubicBezTo>
                    <a:cubicBezTo>
                      <a:pt x="21600" y="1507"/>
                      <a:pt x="21600" y="1507"/>
                      <a:pt x="21600" y="1507"/>
                    </a:cubicBezTo>
                    <a:cubicBezTo>
                      <a:pt x="21600" y="753"/>
                      <a:pt x="21094" y="0"/>
                      <a:pt x="20588" y="0"/>
                    </a:cubicBezTo>
                    <a:close/>
                    <a:moveTo>
                      <a:pt x="20756" y="20595"/>
                    </a:moveTo>
                    <a:cubicBezTo>
                      <a:pt x="844" y="20595"/>
                      <a:pt x="844" y="20595"/>
                      <a:pt x="844" y="20595"/>
                    </a:cubicBezTo>
                    <a:cubicBezTo>
                      <a:pt x="844" y="10549"/>
                      <a:pt x="844" y="10549"/>
                      <a:pt x="844" y="10549"/>
                    </a:cubicBezTo>
                    <a:cubicBezTo>
                      <a:pt x="20756" y="10549"/>
                      <a:pt x="20756" y="10549"/>
                      <a:pt x="20756" y="10549"/>
                    </a:cubicBezTo>
                    <a:lnTo>
                      <a:pt x="20756" y="20595"/>
                    </a:lnTo>
                    <a:close/>
                    <a:moveTo>
                      <a:pt x="20756" y="9293"/>
                    </a:moveTo>
                    <a:cubicBezTo>
                      <a:pt x="844" y="9293"/>
                      <a:pt x="844" y="9293"/>
                      <a:pt x="844" y="9293"/>
                    </a:cubicBezTo>
                    <a:cubicBezTo>
                      <a:pt x="844" y="5023"/>
                      <a:pt x="844" y="5023"/>
                      <a:pt x="844" y="5023"/>
                    </a:cubicBezTo>
                    <a:cubicBezTo>
                      <a:pt x="20756" y="5023"/>
                      <a:pt x="20756" y="5023"/>
                      <a:pt x="20756" y="5023"/>
                    </a:cubicBezTo>
                    <a:lnTo>
                      <a:pt x="20756" y="9293"/>
                    </a:lnTo>
                    <a:close/>
                    <a:moveTo>
                      <a:pt x="20756" y="3767"/>
                    </a:moveTo>
                    <a:cubicBezTo>
                      <a:pt x="844" y="3767"/>
                      <a:pt x="844" y="3767"/>
                      <a:pt x="844" y="3767"/>
                    </a:cubicBezTo>
                    <a:cubicBezTo>
                      <a:pt x="844" y="1256"/>
                      <a:pt x="844" y="1256"/>
                      <a:pt x="844" y="1256"/>
                    </a:cubicBezTo>
                    <a:cubicBezTo>
                      <a:pt x="20756" y="1256"/>
                      <a:pt x="20756" y="1256"/>
                      <a:pt x="20756" y="1256"/>
                    </a:cubicBezTo>
                    <a:lnTo>
                      <a:pt x="20756" y="3767"/>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441" name="Freeform 201">
                <a:extLst>
                  <a:ext uri="{FF2B5EF4-FFF2-40B4-BE49-F238E27FC236}">
                    <a16:creationId xmlns:a16="http://schemas.microsoft.com/office/drawing/2014/main" id="{C02B77A6-BA36-4257-80DA-B47968CD9B3A}"/>
                  </a:ext>
                </a:extLst>
              </p:cNvPr>
              <p:cNvSpPr/>
              <p:nvPr/>
            </p:nvSpPr>
            <p:spPr>
              <a:xfrm>
                <a:off x="5258346" y="2592739"/>
                <a:ext cx="155561" cy="13412"/>
              </a:xfrm>
              <a:custGeom>
                <a:avLst/>
                <a:gdLst/>
                <a:ahLst/>
                <a:cxnLst>
                  <a:cxn ang="0">
                    <a:pos x="wd2" y="hd2"/>
                  </a:cxn>
                  <a:cxn ang="5400000">
                    <a:pos x="wd2" y="hd2"/>
                  </a:cxn>
                  <a:cxn ang="10800000">
                    <a:pos x="wd2" y="hd2"/>
                  </a:cxn>
                  <a:cxn ang="16200000">
                    <a:pos x="wd2" y="hd2"/>
                  </a:cxn>
                </a:cxnLst>
                <a:rect l="0" t="0" r="r" b="b"/>
                <a:pathLst>
                  <a:path w="21600" h="21600" extrusionOk="0">
                    <a:moveTo>
                      <a:pt x="882" y="21600"/>
                    </a:moveTo>
                    <a:cubicBezTo>
                      <a:pt x="20718" y="21600"/>
                      <a:pt x="20718" y="21600"/>
                      <a:pt x="20718" y="21600"/>
                    </a:cubicBezTo>
                    <a:cubicBezTo>
                      <a:pt x="21159" y="21600"/>
                      <a:pt x="21600" y="16200"/>
                      <a:pt x="21600" y="10800"/>
                    </a:cubicBezTo>
                    <a:cubicBezTo>
                      <a:pt x="21600" y="5400"/>
                      <a:pt x="21159" y="0"/>
                      <a:pt x="20718" y="0"/>
                    </a:cubicBezTo>
                    <a:cubicBezTo>
                      <a:pt x="882" y="0"/>
                      <a:pt x="882" y="0"/>
                      <a:pt x="882" y="0"/>
                    </a:cubicBezTo>
                    <a:cubicBezTo>
                      <a:pt x="441" y="0"/>
                      <a:pt x="0" y="5400"/>
                      <a:pt x="0" y="10800"/>
                    </a:cubicBezTo>
                    <a:cubicBezTo>
                      <a:pt x="0" y="16200"/>
                      <a:pt x="441" y="21600"/>
                      <a:pt x="882"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442" name="Freeform 202">
                <a:extLst>
                  <a:ext uri="{FF2B5EF4-FFF2-40B4-BE49-F238E27FC236}">
                    <a16:creationId xmlns:a16="http://schemas.microsoft.com/office/drawing/2014/main" id="{E262309D-BCA5-43C3-9B25-C3C0D67CA8EF}"/>
                  </a:ext>
                </a:extLst>
              </p:cNvPr>
              <p:cNvSpPr/>
              <p:nvPr/>
            </p:nvSpPr>
            <p:spPr>
              <a:xfrm>
                <a:off x="5531918" y="2592739"/>
                <a:ext cx="37549" cy="13412"/>
              </a:xfrm>
              <a:custGeom>
                <a:avLst/>
                <a:gdLst/>
                <a:ahLst/>
                <a:cxnLst>
                  <a:cxn ang="0">
                    <a:pos x="wd2" y="hd2"/>
                  </a:cxn>
                  <a:cxn ang="5400000">
                    <a:pos x="wd2" y="hd2"/>
                  </a:cxn>
                  <a:cxn ang="10800000">
                    <a:pos x="wd2" y="hd2"/>
                  </a:cxn>
                  <a:cxn ang="16200000">
                    <a:pos x="wd2" y="hd2"/>
                  </a:cxn>
                </a:cxnLst>
                <a:rect l="0" t="0" r="r" b="b"/>
                <a:pathLst>
                  <a:path w="21600" h="21600" extrusionOk="0">
                    <a:moveTo>
                      <a:pt x="3600" y="21600"/>
                    </a:moveTo>
                    <a:cubicBezTo>
                      <a:pt x="18000" y="21600"/>
                      <a:pt x="18000" y="21600"/>
                      <a:pt x="18000" y="21600"/>
                    </a:cubicBezTo>
                    <a:cubicBezTo>
                      <a:pt x="19800" y="21600"/>
                      <a:pt x="21600" y="16200"/>
                      <a:pt x="21600" y="10800"/>
                    </a:cubicBezTo>
                    <a:cubicBezTo>
                      <a:pt x="21600" y="5400"/>
                      <a:pt x="19800" y="0"/>
                      <a:pt x="18000" y="0"/>
                    </a:cubicBezTo>
                    <a:cubicBezTo>
                      <a:pt x="3600" y="0"/>
                      <a:pt x="3600" y="0"/>
                      <a:pt x="3600" y="0"/>
                    </a:cubicBezTo>
                    <a:cubicBezTo>
                      <a:pt x="1800" y="0"/>
                      <a:pt x="0" y="5400"/>
                      <a:pt x="0" y="10800"/>
                    </a:cubicBezTo>
                    <a:cubicBezTo>
                      <a:pt x="0" y="16200"/>
                      <a:pt x="1800" y="21600"/>
                      <a:pt x="3600"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394" name="组合 393">
              <a:extLst>
                <a:ext uri="{FF2B5EF4-FFF2-40B4-BE49-F238E27FC236}">
                  <a16:creationId xmlns:a16="http://schemas.microsoft.com/office/drawing/2014/main" id="{360DF6CD-6C54-4BFD-87E3-0618770224D7}"/>
                </a:ext>
              </a:extLst>
            </p:cNvPr>
            <p:cNvGrpSpPr/>
            <p:nvPr/>
          </p:nvGrpSpPr>
          <p:grpSpPr>
            <a:xfrm>
              <a:off x="4271989" y="2415722"/>
              <a:ext cx="406336" cy="202498"/>
              <a:chOff x="4398740" y="2415722"/>
              <a:chExt cx="406336" cy="202498"/>
            </a:xfrm>
            <a:grpFill/>
          </p:grpSpPr>
          <p:sp>
            <p:nvSpPr>
              <p:cNvPr id="438" name="Freeform 203">
                <a:extLst>
                  <a:ext uri="{FF2B5EF4-FFF2-40B4-BE49-F238E27FC236}">
                    <a16:creationId xmlns:a16="http://schemas.microsoft.com/office/drawing/2014/main" id="{2D203A64-123D-49D9-B719-D20AEFE84ECB}"/>
                  </a:ext>
                </a:extLst>
              </p:cNvPr>
              <p:cNvSpPr/>
              <p:nvPr/>
            </p:nvSpPr>
            <p:spPr>
              <a:xfrm>
                <a:off x="4398740" y="2415722"/>
                <a:ext cx="406336" cy="202498"/>
              </a:xfrm>
              <a:custGeom>
                <a:avLst/>
                <a:gdLst/>
                <a:ahLst/>
                <a:cxnLst>
                  <a:cxn ang="0">
                    <a:pos x="wd2" y="hd2"/>
                  </a:cxn>
                  <a:cxn ang="5400000">
                    <a:pos x="wd2" y="hd2"/>
                  </a:cxn>
                  <a:cxn ang="10800000">
                    <a:pos x="wd2" y="hd2"/>
                  </a:cxn>
                  <a:cxn ang="16200000">
                    <a:pos x="wd2" y="hd2"/>
                  </a:cxn>
                </a:cxnLst>
                <a:rect l="0" t="0" r="r" b="b"/>
                <a:pathLst>
                  <a:path w="21600" h="21600" extrusionOk="0">
                    <a:moveTo>
                      <a:pt x="20587" y="0"/>
                    </a:moveTo>
                    <a:cubicBezTo>
                      <a:pt x="1013" y="0"/>
                      <a:pt x="1013" y="0"/>
                      <a:pt x="1013" y="0"/>
                    </a:cubicBezTo>
                    <a:cubicBezTo>
                      <a:pt x="506" y="0"/>
                      <a:pt x="0" y="1012"/>
                      <a:pt x="0" y="2025"/>
                    </a:cubicBezTo>
                    <a:cubicBezTo>
                      <a:pt x="0" y="19575"/>
                      <a:pt x="0" y="19575"/>
                      <a:pt x="0" y="19575"/>
                    </a:cubicBezTo>
                    <a:cubicBezTo>
                      <a:pt x="0" y="20588"/>
                      <a:pt x="506" y="21600"/>
                      <a:pt x="1013" y="21600"/>
                    </a:cubicBezTo>
                    <a:cubicBezTo>
                      <a:pt x="20587" y="21600"/>
                      <a:pt x="20587" y="21600"/>
                      <a:pt x="20587" y="21600"/>
                    </a:cubicBezTo>
                    <a:cubicBezTo>
                      <a:pt x="21094" y="21600"/>
                      <a:pt x="21600" y="20588"/>
                      <a:pt x="21600" y="19575"/>
                    </a:cubicBezTo>
                    <a:cubicBezTo>
                      <a:pt x="21600" y="2025"/>
                      <a:pt x="21600" y="2025"/>
                      <a:pt x="21600" y="2025"/>
                    </a:cubicBezTo>
                    <a:cubicBezTo>
                      <a:pt x="21600" y="1012"/>
                      <a:pt x="21094" y="0"/>
                      <a:pt x="20587" y="0"/>
                    </a:cubicBezTo>
                    <a:close/>
                    <a:moveTo>
                      <a:pt x="20756" y="20250"/>
                    </a:moveTo>
                    <a:cubicBezTo>
                      <a:pt x="844" y="20250"/>
                      <a:pt x="844" y="20250"/>
                      <a:pt x="844" y="20250"/>
                    </a:cubicBezTo>
                    <a:cubicBezTo>
                      <a:pt x="844" y="1688"/>
                      <a:pt x="844" y="1688"/>
                      <a:pt x="844" y="1688"/>
                    </a:cubicBezTo>
                    <a:cubicBezTo>
                      <a:pt x="20756" y="1688"/>
                      <a:pt x="20756" y="1688"/>
                      <a:pt x="20756" y="1688"/>
                    </a:cubicBezTo>
                    <a:lnTo>
                      <a:pt x="20756" y="20250"/>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39" name="Freeform 204">
                <a:extLst>
                  <a:ext uri="{FF2B5EF4-FFF2-40B4-BE49-F238E27FC236}">
                    <a16:creationId xmlns:a16="http://schemas.microsoft.com/office/drawing/2014/main" id="{1AFE5A64-2D43-43B3-A4DA-C07042A73BCC}"/>
                  </a:ext>
                </a:extLst>
              </p:cNvPr>
              <p:cNvSpPr/>
              <p:nvPr/>
            </p:nvSpPr>
            <p:spPr>
              <a:xfrm>
                <a:off x="4547595" y="2462658"/>
                <a:ext cx="108625" cy="1086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518" y="21600"/>
                      <a:pt x="21600" y="17153"/>
                      <a:pt x="21600" y="10800"/>
                    </a:cubicBezTo>
                    <a:cubicBezTo>
                      <a:pt x="21600" y="5082"/>
                      <a:pt x="16518" y="0"/>
                      <a:pt x="10800" y="0"/>
                    </a:cubicBezTo>
                    <a:cubicBezTo>
                      <a:pt x="5082" y="0"/>
                      <a:pt x="0" y="5082"/>
                      <a:pt x="0" y="10800"/>
                    </a:cubicBezTo>
                    <a:cubicBezTo>
                      <a:pt x="0" y="17153"/>
                      <a:pt x="5082" y="21600"/>
                      <a:pt x="10800" y="21600"/>
                    </a:cubicBezTo>
                    <a:close/>
                    <a:moveTo>
                      <a:pt x="10800" y="3176"/>
                    </a:moveTo>
                    <a:cubicBezTo>
                      <a:pt x="15247" y="3176"/>
                      <a:pt x="19059" y="6353"/>
                      <a:pt x="19059" y="10800"/>
                    </a:cubicBezTo>
                    <a:cubicBezTo>
                      <a:pt x="19059" y="15247"/>
                      <a:pt x="15247" y="19059"/>
                      <a:pt x="10800" y="19059"/>
                    </a:cubicBezTo>
                    <a:cubicBezTo>
                      <a:pt x="6353" y="19059"/>
                      <a:pt x="2541" y="15247"/>
                      <a:pt x="2541" y="10800"/>
                    </a:cubicBezTo>
                    <a:cubicBezTo>
                      <a:pt x="2541" y="6353"/>
                      <a:pt x="6353" y="3176"/>
                      <a:pt x="10800" y="3176"/>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sp>
          <p:nvSpPr>
            <p:cNvPr id="395" name="Freeform 206">
              <a:extLst>
                <a:ext uri="{FF2B5EF4-FFF2-40B4-BE49-F238E27FC236}">
                  <a16:creationId xmlns:a16="http://schemas.microsoft.com/office/drawing/2014/main" id="{B748FDCC-E563-476D-9EC9-F81D4E1D4E34}"/>
                </a:ext>
              </a:extLst>
            </p:cNvPr>
            <p:cNvSpPr/>
            <p:nvPr/>
          </p:nvSpPr>
          <p:spPr>
            <a:xfrm>
              <a:off x="3597446" y="2313803"/>
              <a:ext cx="132764" cy="406336"/>
            </a:xfrm>
            <a:custGeom>
              <a:avLst/>
              <a:gdLst/>
              <a:ahLst/>
              <a:cxnLst>
                <a:cxn ang="0">
                  <a:pos x="wd2" y="hd2"/>
                </a:cxn>
                <a:cxn ang="5400000">
                  <a:pos x="wd2" y="hd2"/>
                </a:cxn>
                <a:cxn ang="10800000">
                  <a:pos x="wd2" y="hd2"/>
                </a:cxn>
                <a:cxn ang="16200000">
                  <a:pos x="wd2" y="hd2"/>
                </a:cxn>
              </a:cxnLst>
              <a:rect l="0" t="0" r="r" b="b"/>
              <a:pathLst>
                <a:path w="21600" h="21600" extrusionOk="0">
                  <a:moveTo>
                    <a:pt x="21600" y="15019"/>
                  </a:moveTo>
                  <a:cubicBezTo>
                    <a:pt x="21600" y="14344"/>
                    <a:pt x="21086" y="13500"/>
                    <a:pt x="19029" y="12994"/>
                  </a:cubicBezTo>
                  <a:cubicBezTo>
                    <a:pt x="4114" y="8100"/>
                    <a:pt x="4114" y="8100"/>
                    <a:pt x="4114" y="8100"/>
                  </a:cubicBezTo>
                  <a:cubicBezTo>
                    <a:pt x="3086" y="7594"/>
                    <a:pt x="2057" y="7088"/>
                    <a:pt x="2057" y="6581"/>
                  </a:cubicBezTo>
                  <a:cubicBezTo>
                    <a:pt x="2057" y="5400"/>
                    <a:pt x="5143" y="4388"/>
                    <a:pt x="8743" y="4388"/>
                  </a:cubicBezTo>
                  <a:cubicBezTo>
                    <a:pt x="20571" y="4388"/>
                    <a:pt x="20571" y="4388"/>
                    <a:pt x="20571" y="4388"/>
                  </a:cubicBezTo>
                  <a:cubicBezTo>
                    <a:pt x="21086" y="4388"/>
                    <a:pt x="21600" y="4219"/>
                    <a:pt x="21600" y="4050"/>
                  </a:cubicBezTo>
                  <a:cubicBezTo>
                    <a:pt x="21600" y="3881"/>
                    <a:pt x="21086" y="3713"/>
                    <a:pt x="20571" y="3713"/>
                  </a:cubicBezTo>
                  <a:cubicBezTo>
                    <a:pt x="11829" y="3713"/>
                    <a:pt x="11829" y="3713"/>
                    <a:pt x="11829" y="3713"/>
                  </a:cubicBezTo>
                  <a:cubicBezTo>
                    <a:pt x="11829" y="338"/>
                    <a:pt x="11829" y="338"/>
                    <a:pt x="11829" y="338"/>
                  </a:cubicBezTo>
                  <a:cubicBezTo>
                    <a:pt x="11829" y="169"/>
                    <a:pt x="11314" y="0"/>
                    <a:pt x="10800" y="0"/>
                  </a:cubicBezTo>
                  <a:cubicBezTo>
                    <a:pt x="10286" y="0"/>
                    <a:pt x="9771" y="169"/>
                    <a:pt x="9771" y="338"/>
                  </a:cubicBezTo>
                  <a:cubicBezTo>
                    <a:pt x="9771" y="3713"/>
                    <a:pt x="9771" y="3713"/>
                    <a:pt x="9771" y="3713"/>
                  </a:cubicBezTo>
                  <a:cubicBezTo>
                    <a:pt x="8743" y="3713"/>
                    <a:pt x="8743" y="3713"/>
                    <a:pt x="8743" y="3713"/>
                  </a:cubicBezTo>
                  <a:cubicBezTo>
                    <a:pt x="3600" y="3713"/>
                    <a:pt x="0" y="4894"/>
                    <a:pt x="0" y="6581"/>
                  </a:cubicBezTo>
                  <a:cubicBezTo>
                    <a:pt x="0" y="7256"/>
                    <a:pt x="514" y="8100"/>
                    <a:pt x="2571" y="8606"/>
                  </a:cubicBezTo>
                  <a:cubicBezTo>
                    <a:pt x="17486" y="13500"/>
                    <a:pt x="17486" y="13500"/>
                    <a:pt x="17486" y="13500"/>
                  </a:cubicBezTo>
                  <a:cubicBezTo>
                    <a:pt x="18514" y="14006"/>
                    <a:pt x="19543" y="14512"/>
                    <a:pt x="19543" y="15019"/>
                  </a:cubicBezTo>
                  <a:cubicBezTo>
                    <a:pt x="19543" y="16200"/>
                    <a:pt x="16457" y="17212"/>
                    <a:pt x="12857" y="17212"/>
                  </a:cubicBezTo>
                  <a:cubicBezTo>
                    <a:pt x="1029" y="17212"/>
                    <a:pt x="1029" y="17212"/>
                    <a:pt x="1029" y="17212"/>
                  </a:cubicBezTo>
                  <a:cubicBezTo>
                    <a:pt x="514" y="17212"/>
                    <a:pt x="0" y="17381"/>
                    <a:pt x="0" y="17550"/>
                  </a:cubicBezTo>
                  <a:cubicBezTo>
                    <a:pt x="0" y="17719"/>
                    <a:pt x="514" y="17887"/>
                    <a:pt x="1029" y="17887"/>
                  </a:cubicBezTo>
                  <a:cubicBezTo>
                    <a:pt x="9771" y="17887"/>
                    <a:pt x="9771" y="17887"/>
                    <a:pt x="9771" y="17887"/>
                  </a:cubicBezTo>
                  <a:cubicBezTo>
                    <a:pt x="9771" y="21262"/>
                    <a:pt x="9771" y="21262"/>
                    <a:pt x="9771" y="21262"/>
                  </a:cubicBezTo>
                  <a:cubicBezTo>
                    <a:pt x="9771" y="21431"/>
                    <a:pt x="10286" y="21600"/>
                    <a:pt x="10800" y="21600"/>
                  </a:cubicBezTo>
                  <a:cubicBezTo>
                    <a:pt x="11314" y="21600"/>
                    <a:pt x="11829" y="21431"/>
                    <a:pt x="11829" y="21262"/>
                  </a:cubicBezTo>
                  <a:cubicBezTo>
                    <a:pt x="11829" y="17887"/>
                    <a:pt x="11829" y="17887"/>
                    <a:pt x="11829" y="17887"/>
                  </a:cubicBezTo>
                  <a:cubicBezTo>
                    <a:pt x="12857" y="17887"/>
                    <a:pt x="12857" y="17887"/>
                    <a:pt x="12857" y="17887"/>
                  </a:cubicBezTo>
                  <a:cubicBezTo>
                    <a:pt x="18000" y="17887"/>
                    <a:pt x="21600" y="16706"/>
                    <a:pt x="21600" y="15019"/>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96" name="Freeform 207">
              <a:extLst>
                <a:ext uri="{FF2B5EF4-FFF2-40B4-BE49-F238E27FC236}">
                  <a16:creationId xmlns:a16="http://schemas.microsoft.com/office/drawing/2014/main" id="{57C4912F-4093-4DBD-812F-3B87E16F5551}"/>
                </a:ext>
              </a:extLst>
            </p:cNvPr>
            <p:cNvSpPr/>
            <p:nvPr/>
          </p:nvSpPr>
          <p:spPr>
            <a:xfrm>
              <a:off x="2661400" y="2313803"/>
              <a:ext cx="380856" cy="406336"/>
            </a:xfrm>
            <a:custGeom>
              <a:avLst/>
              <a:gdLst/>
              <a:ahLst/>
              <a:cxnLst>
                <a:cxn ang="0">
                  <a:pos x="wd2" y="hd2"/>
                </a:cxn>
                <a:cxn ang="5400000">
                  <a:pos x="wd2" y="hd2"/>
                </a:cxn>
                <a:cxn ang="10800000">
                  <a:pos x="wd2" y="hd2"/>
                </a:cxn>
                <a:cxn ang="16200000">
                  <a:pos x="wd2" y="hd2"/>
                </a:cxn>
              </a:cxnLst>
              <a:rect l="0" t="0" r="r" b="b"/>
              <a:pathLst>
                <a:path w="21600" h="21600" extrusionOk="0">
                  <a:moveTo>
                    <a:pt x="360" y="13669"/>
                  </a:moveTo>
                  <a:cubicBezTo>
                    <a:pt x="3060" y="13669"/>
                    <a:pt x="3060" y="13669"/>
                    <a:pt x="3060" y="13669"/>
                  </a:cubicBezTo>
                  <a:cubicBezTo>
                    <a:pt x="3060" y="13837"/>
                    <a:pt x="3060" y="13837"/>
                    <a:pt x="3060" y="13837"/>
                  </a:cubicBezTo>
                  <a:cubicBezTo>
                    <a:pt x="4500" y="18394"/>
                    <a:pt x="9000" y="21600"/>
                    <a:pt x="14040" y="21600"/>
                  </a:cubicBezTo>
                  <a:cubicBezTo>
                    <a:pt x="16740" y="21600"/>
                    <a:pt x="19260" y="20756"/>
                    <a:pt x="21240" y="19237"/>
                  </a:cubicBezTo>
                  <a:cubicBezTo>
                    <a:pt x="21420" y="19069"/>
                    <a:pt x="21420" y="19069"/>
                    <a:pt x="21420" y="19069"/>
                  </a:cubicBezTo>
                  <a:cubicBezTo>
                    <a:pt x="21600" y="19069"/>
                    <a:pt x="21600" y="18900"/>
                    <a:pt x="21600" y="18731"/>
                  </a:cubicBezTo>
                  <a:cubicBezTo>
                    <a:pt x="21600" y="18562"/>
                    <a:pt x="21240" y="18225"/>
                    <a:pt x="21060" y="18562"/>
                  </a:cubicBezTo>
                  <a:cubicBezTo>
                    <a:pt x="21060" y="18562"/>
                    <a:pt x="21060" y="18562"/>
                    <a:pt x="21060" y="18562"/>
                  </a:cubicBezTo>
                  <a:cubicBezTo>
                    <a:pt x="20160" y="19237"/>
                    <a:pt x="19260" y="19744"/>
                    <a:pt x="18180" y="20081"/>
                  </a:cubicBezTo>
                  <a:cubicBezTo>
                    <a:pt x="15660" y="21094"/>
                    <a:pt x="12600" y="21094"/>
                    <a:pt x="9900" y="20081"/>
                  </a:cubicBezTo>
                  <a:cubicBezTo>
                    <a:pt x="8640" y="19575"/>
                    <a:pt x="7560" y="18900"/>
                    <a:pt x="6480" y="17887"/>
                  </a:cubicBezTo>
                  <a:cubicBezTo>
                    <a:pt x="5580" y="17044"/>
                    <a:pt x="4860" y="15862"/>
                    <a:pt x="4320" y="14681"/>
                  </a:cubicBezTo>
                  <a:cubicBezTo>
                    <a:pt x="4140" y="14512"/>
                    <a:pt x="3960" y="14344"/>
                    <a:pt x="3960" y="14006"/>
                  </a:cubicBezTo>
                  <a:cubicBezTo>
                    <a:pt x="3780" y="13669"/>
                    <a:pt x="3780" y="13669"/>
                    <a:pt x="3780" y="13669"/>
                  </a:cubicBezTo>
                  <a:cubicBezTo>
                    <a:pt x="16380" y="13669"/>
                    <a:pt x="16380" y="13669"/>
                    <a:pt x="16380" y="13669"/>
                  </a:cubicBezTo>
                  <a:cubicBezTo>
                    <a:pt x="16560" y="13669"/>
                    <a:pt x="16740" y="13500"/>
                    <a:pt x="16740" y="13331"/>
                  </a:cubicBezTo>
                  <a:cubicBezTo>
                    <a:pt x="16740" y="13162"/>
                    <a:pt x="16560" y="12994"/>
                    <a:pt x="16380" y="12994"/>
                  </a:cubicBezTo>
                  <a:cubicBezTo>
                    <a:pt x="3600" y="12994"/>
                    <a:pt x="3600" y="12994"/>
                    <a:pt x="3600" y="12994"/>
                  </a:cubicBezTo>
                  <a:cubicBezTo>
                    <a:pt x="3600" y="12825"/>
                    <a:pt x="3600" y="12825"/>
                    <a:pt x="3600" y="12825"/>
                  </a:cubicBezTo>
                  <a:cubicBezTo>
                    <a:pt x="3420" y="12150"/>
                    <a:pt x="3420" y="11475"/>
                    <a:pt x="3420" y="10800"/>
                  </a:cubicBezTo>
                  <a:cubicBezTo>
                    <a:pt x="3420" y="10631"/>
                    <a:pt x="3420" y="10462"/>
                    <a:pt x="3420" y="10125"/>
                  </a:cubicBezTo>
                  <a:cubicBezTo>
                    <a:pt x="3420" y="9956"/>
                    <a:pt x="3420" y="9956"/>
                    <a:pt x="3420" y="9956"/>
                  </a:cubicBezTo>
                  <a:cubicBezTo>
                    <a:pt x="17640" y="9956"/>
                    <a:pt x="17640" y="9956"/>
                    <a:pt x="17640" y="9956"/>
                  </a:cubicBezTo>
                  <a:cubicBezTo>
                    <a:pt x="17820" y="9956"/>
                    <a:pt x="18000" y="9787"/>
                    <a:pt x="18000" y="9619"/>
                  </a:cubicBezTo>
                  <a:cubicBezTo>
                    <a:pt x="18000" y="9450"/>
                    <a:pt x="17820" y="9281"/>
                    <a:pt x="17640" y="9281"/>
                  </a:cubicBezTo>
                  <a:cubicBezTo>
                    <a:pt x="3600" y="9281"/>
                    <a:pt x="3600" y="9281"/>
                    <a:pt x="3600" y="9281"/>
                  </a:cubicBezTo>
                  <a:cubicBezTo>
                    <a:pt x="3600" y="8944"/>
                    <a:pt x="3600" y="8944"/>
                    <a:pt x="3600" y="8944"/>
                  </a:cubicBezTo>
                  <a:cubicBezTo>
                    <a:pt x="3780" y="8269"/>
                    <a:pt x="3960" y="7594"/>
                    <a:pt x="4320" y="6919"/>
                  </a:cubicBezTo>
                  <a:cubicBezTo>
                    <a:pt x="4860" y="5737"/>
                    <a:pt x="5580" y="4725"/>
                    <a:pt x="6480" y="3713"/>
                  </a:cubicBezTo>
                  <a:cubicBezTo>
                    <a:pt x="7560" y="2869"/>
                    <a:pt x="8640" y="2025"/>
                    <a:pt x="9900" y="1519"/>
                  </a:cubicBezTo>
                  <a:cubicBezTo>
                    <a:pt x="12600" y="506"/>
                    <a:pt x="15660" y="506"/>
                    <a:pt x="18180" y="1519"/>
                  </a:cubicBezTo>
                  <a:cubicBezTo>
                    <a:pt x="19260" y="2025"/>
                    <a:pt x="20160" y="2531"/>
                    <a:pt x="20880" y="3206"/>
                  </a:cubicBezTo>
                  <a:cubicBezTo>
                    <a:pt x="21060" y="3206"/>
                    <a:pt x="21060" y="3206"/>
                    <a:pt x="21060" y="3206"/>
                  </a:cubicBezTo>
                  <a:cubicBezTo>
                    <a:pt x="21060" y="3206"/>
                    <a:pt x="21240" y="3206"/>
                    <a:pt x="21240" y="3206"/>
                  </a:cubicBezTo>
                  <a:cubicBezTo>
                    <a:pt x="21420" y="3206"/>
                    <a:pt x="21600" y="3038"/>
                    <a:pt x="21600" y="2869"/>
                  </a:cubicBezTo>
                  <a:cubicBezTo>
                    <a:pt x="21600" y="2700"/>
                    <a:pt x="21600" y="2700"/>
                    <a:pt x="21420" y="2531"/>
                  </a:cubicBezTo>
                  <a:cubicBezTo>
                    <a:pt x="21240" y="2363"/>
                    <a:pt x="21240" y="2363"/>
                    <a:pt x="21240" y="2363"/>
                  </a:cubicBezTo>
                  <a:cubicBezTo>
                    <a:pt x="19260" y="844"/>
                    <a:pt x="16740" y="0"/>
                    <a:pt x="14040" y="0"/>
                  </a:cubicBezTo>
                  <a:cubicBezTo>
                    <a:pt x="8460" y="0"/>
                    <a:pt x="3780" y="3881"/>
                    <a:pt x="2700" y="8944"/>
                  </a:cubicBezTo>
                  <a:cubicBezTo>
                    <a:pt x="2700" y="9281"/>
                    <a:pt x="2700" y="9281"/>
                    <a:pt x="2700" y="9281"/>
                  </a:cubicBezTo>
                  <a:cubicBezTo>
                    <a:pt x="360" y="9281"/>
                    <a:pt x="360" y="9281"/>
                    <a:pt x="360" y="9281"/>
                  </a:cubicBezTo>
                  <a:cubicBezTo>
                    <a:pt x="180" y="9281"/>
                    <a:pt x="0" y="9450"/>
                    <a:pt x="0" y="9619"/>
                  </a:cubicBezTo>
                  <a:cubicBezTo>
                    <a:pt x="0" y="9787"/>
                    <a:pt x="180" y="9956"/>
                    <a:pt x="360" y="9956"/>
                  </a:cubicBezTo>
                  <a:cubicBezTo>
                    <a:pt x="2700" y="9956"/>
                    <a:pt x="2700" y="9956"/>
                    <a:pt x="2700" y="9956"/>
                  </a:cubicBezTo>
                  <a:cubicBezTo>
                    <a:pt x="2520" y="10294"/>
                    <a:pt x="2520" y="10294"/>
                    <a:pt x="2520" y="10294"/>
                  </a:cubicBezTo>
                  <a:cubicBezTo>
                    <a:pt x="2520" y="10462"/>
                    <a:pt x="2520" y="10631"/>
                    <a:pt x="2520" y="10800"/>
                  </a:cubicBezTo>
                  <a:cubicBezTo>
                    <a:pt x="2520" y="11475"/>
                    <a:pt x="2700" y="12150"/>
                    <a:pt x="2700" y="12656"/>
                  </a:cubicBezTo>
                  <a:cubicBezTo>
                    <a:pt x="2880" y="12994"/>
                    <a:pt x="2880" y="12994"/>
                    <a:pt x="2880" y="12994"/>
                  </a:cubicBezTo>
                  <a:cubicBezTo>
                    <a:pt x="360" y="12994"/>
                    <a:pt x="360" y="12994"/>
                    <a:pt x="360" y="12994"/>
                  </a:cubicBezTo>
                  <a:cubicBezTo>
                    <a:pt x="180" y="12994"/>
                    <a:pt x="0" y="13162"/>
                    <a:pt x="0" y="13331"/>
                  </a:cubicBezTo>
                  <a:cubicBezTo>
                    <a:pt x="0" y="13500"/>
                    <a:pt x="180" y="13669"/>
                    <a:pt x="360" y="13669"/>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97" name="Freeform 208">
              <a:extLst>
                <a:ext uri="{FF2B5EF4-FFF2-40B4-BE49-F238E27FC236}">
                  <a16:creationId xmlns:a16="http://schemas.microsoft.com/office/drawing/2014/main" id="{541AB7C3-21E7-48B6-8313-E35643CB3D38}"/>
                </a:ext>
              </a:extLst>
            </p:cNvPr>
            <p:cNvSpPr/>
            <p:nvPr/>
          </p:nvSpPr>
          <p:spPr>
            <a:xfrm>
              <a:off x="1887620" y="2313803"/>
              <a:ext cx="304417" cy="406336"/>
            </a:xfrm>
            <a:custGeom>
              <a:avLst/>
              <a:gdLst/>
              <a:ahLst/>
              <a:cxnLst>
                <a:cxn ang="0">
                  <a:pos x="wd2" y="hd2"/>
                </a:cxn>
                <a:cxn ang="5400000">
                  <a:pos x="wd2" y="hd2"/>
                </a:cxn>
                <a:cxn ang="10800000">
                  <a:pos x="wd2" y="hd2"/>
                </a:cxn>
                <a:cxn ang="16200000">
                  <a:pos x="wd2" y="hd2"/>
                </a:cxn>
              </a:cxnLst>
              <a:rect l="0" t="0" r="r" b="b"/>
              <a:pathLst>
                <a:path w="21600" h="21600" extrusionOk="0">
                  <a:moveTo>
                    <a:pt x="16650" y="17381"/>
                  </a:moveTo>
                  <a:cubicBezTo>
                    <a:pt x="11250" y="17381"/>
                    <a:pt x="11250" y="17381"/>
                    <a:pt x="11250" y="17381"/>
                  </a:cubicBezTo>
                  <a:cubicBezTo>
                    <a:pt x="11250" y="14344"/>
                    <a:pt x="11250" y="14344"/>
                    <a:pt x="11250" y="14344"/>
                  </a:cubicBezTo>
                  <a:cubicBezTo>
                    <a:pt x="16650" y="14344"/>
                    <a:pt x="16650" y="14344"/>
                    <a:pt x="16650" y="14344"/>
                  </a:cubicBezTo>
                  <a:cubicBezTo>
                    <a:pt x="17100" y="14344"/>
                    <a:pt x="17325" y="14175"/>
                    <a:pt x="17325" y="14006"/>
                  </a:cubicBezTo>
                  <a:cubicBezTo>
                    <a:pt x="17325" y="13669"/>
                    <a:pt x="17100" y="13500"/>
                    <a:pt x="16650" y="13500"/>
                  </a:cubicBezTo>
                  <a:cubicBezTo>
                    <a:pt x="11475" y="13500"/>
                    <a:pt x="11475" y="13500"/>
                    <a:pt x="11475" y="13500"/>
                  </a:cubicBezTo>
                  <a:cubicBezTo>
                    <a:pt x="21600" y="675"/>
                    <a:pt x="21600" y="675"/>
                    <a:pt x="21600" y="675"/>
                  </a:cubicBezTo>
                  <a:cubicBezTo>
                    <a:pt x="21600" y="506"/>
                    <a:pt x="21600" y="506"/>
                    <a:pt x="21600" y="506"/>
                  </a:cubicBezTo>
                  <a:cubicBezTo>
                    <a:pt x="21600" y="169"/>
                    <a:pt x="21375" y="0"/>
                    <a:pt x="21150" y="0"/>
                  </a:cubicBezTo>
                  <a:cubicBezTo>
                    <a:pt x="20925" y="0"/>
                    <a:pt x="20700" y="169"/>
                    <a:pt x="20700" y="338"/>
                  </a:cubicBezTo>
                  <a:cubicBezTo>
                    <a:pt x="10800" y="12994"/>
                    <a:pt x="10800" y="12994"/>
                    <a:pt x="10800" y="12994"/>
                  </a:cubicBezTo>
                  <a:cubicBezTo>
                    <a:pt x="900" y="338"/>
                    <a:pt x="900" y="338"/>
                    <a:pt x="900" y="338"/>
                  </a:cubicBezTo>
                  <a:cubicBezTo>
                    <a:pt x="900" y="169"/>
                    <a:pt x="675" y="0"/>
                    <a:pt x="450" y="0"/>
                  </a:cubicBezTo>
                  <a:cubicBezTo>
                    <a:pt x="225" y="0"/>
                    <a:pt x="0" y="169"/>
                    <a:pt x="0" y="506"/>
                  </a:cubicBezTo>
                  <a:cubicBezTo>
                    <a:pt x="0" y="506"/>
                    <a:pt x="0" y="506"/>
                    <a:pt x="0" y="506"/>
                  </a:cubicBezTo>
                  <a:cubicBezTo>
                    <a:pt x="10125" y="13500"/>
                    <a:pt x="10125" y="13500"/>
                    <a:pt x="10125" y="13500"/>
                  </a:cubicBezTo>
                  <a:cubicBezTo>
                    <a:pt x="4950" y="13500"/>
                    <a:pt x="4950" y="13500"/>
                    <a:pt x="4950" y="13500"/>
                  </a:cubicBezTo>
                  <a:cubicBezTo>
                    <a:pt x="4500" y="13500"/>
                    <a:pt x="4275" y="13669"/>
                    <a:pt x="4275" y="14006"/>
                  </a:cubicBezTo>
                  <a:cubicBezTo>
                    <a:pt x="4275" y="14175"/>
                    <a:pt x="4500" y="14344"/>
                    <a:pt x="4950" y="14344"/>
                  </a:cubicBezTo>
                  <a:cubicBezTo>
                    <a:pt x="10350" y="14344"/>
                    <a:pt x="10350" y="14344"/>
                    <a:pt x="10350" y="14344"/>
                  </a:cubicBezTo>
                  <a:cubicBezTo>
                    <a:pt x="10350" y="17381"/>
                    <a:pt x="10350" y="17381"/>
                    <a:pt x="10350" y="17381"/>
                  </a:cubicBezTo>
                  <a:cubicBezTo>
                    <a:pt x="4950" y="17381"/>
                    <a:pt x="4950" y="17381"/>
                    <a:pt x="4950" y="17381"/>
                  </a:cubicBezTo>
                  <a:cubicBezTo>
                    <a:pt x="4500" y="17381"/>
                    <a:pt x="4275" y="17550"/>
                    <a:pt x="4275" y="17719"/>
                  </a:cubicBezTo>
                  <a:cubicBezTo>
                    <a:pt x="4275" y="18056"/>
                    <a:pt x="4500" y="18225"/>
                    <a:pt x="4950" y="18225"/>
                  </a:cubicBezTo>
                  <a:cubicBezTo>
                    <a:pt x="10350" y="18225"/>
                    <a:pt x="10350" y="18225"/>
                    <a:pt x="10350" y="18225"/>
                  </a:cubicBezTo>
                  <a:cubicBezTo>
                    <a:pt x="10350" y="21262"/>
                    <a:pt x="10350" y="21262"/>
                    <a:pt x="10350" y="21262"/>
                  </a:cubicBezTo>
                  <a:cubicBezTo>
                    <a:pt x="10350" y="21431"/>
                    <a:pt x="10575" y="21600"/>
                    <a:pt x="10800" y="21600"/>
                  </a:cubicBezTo>
                  <a:cubicBezTo>
                    <a:pt x="11025" y="21600"/>
                    <a:pt x="11250" y="21431"/>
                    <a:pt x="11250" y="21262"/>
                  </a:cubicBezTo>
                  <a:cubicBezTo>
                    <a:pt x="11250" y="18225"/>
                    <a:pt x="11250" y="18225"/>
                    <a:pt x="11250" y="18225"/>
                  </a:cubicBezTo>
                  <a:cubicBezTo>
                    <a:pt x="16650" y="18225"/>
                    <a:pt x="16650" y="18225"/>
                    <a:pt x="16650" y="18225"/>
                  </a:cubicBezTo>
                  <a:cubicBezTo>
                    <a:pt x="17100" y="18225"/>
                    <a:pt x="17325" y="18056"/>
                    <a:pt x="17325" y="17719"/>
                  </a:cubicBezTo>
                  <a:cubicBezTo>
                    <a:pt x="17325" y="17550"/>
                    <a:pt x="17100" y="17381"/>
                    <a:pt x="16650" y="17381"/>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398" name="Freeform 209">
              <a:extLst>
                <a:ext uri="{FF2B5EF4-FFF2-40B4-BE49-F238E27FC236}">
                  <a16:creationId xmlns:a16="http://schemas.microsoft.com/office/drawing/2014/main" id="{544A4FF4-A3AE-4E97-AD89-39E959449934}"/>
                </a:ext>
              </a:extLst>
            </p:cNvPr>
            <p:cNvSpPr/>
            <p:nvPr/>
          </p:nvSpPr>
          <p:spPr>
            <a:xfrm>
              <a:off x="1078973" y="2313803"/>
              <a:ext cx="297711" cy="406336"/>
            </a:xfrm>
            <a:custGeom>
              <a:avLst/>
              <a:gdLst/>
              <a:ahLst/>
              <a:cxnLst>
                <a:cxn ang="0">
                  <a:pos x="wd2" y="hd2"/>
                </a:cxn>
                <a:cxn ang="5400000">
                  <a:pos x="wd2" y="hd2"/>
                </a:cxn>
                <a:cxn ang="10800000">
                  <a:pos x="wd2" y="hd2"/>
                </a:cxn>
                <a:cxn ang="16200000">
                  <a:pos x="wd2" y="hd2"/>
                </a:cxn>
              </a:cxnLst>
              <a:rect l="0" t="0" r="r" b="b"/>
              <a:pathLst>
                <a:path w="21600" h="21600" extrusionOk="0">
                  <a:moveTo>
                    <a:pt x="12409" y="0"/>
                  </a:moveTo>
                  <a:cubicBezTo>
                    <a:pt x="3906" y="0"/>
                    <a:pt x="3906" y="0"/>
                    <a:pt x="3906" y="0"/>
                  </a:cubicBezTo>
                  <a:cubicBezTo>
                    <a:pt x="3677" y="0"/>
                    <a:pt x="3447" y="169"/>
                    <a:pt x="3447" y="506"/>
                  </a:cubicBezTo>
                  <a:cubicBezTo>
                    <a:pt x="3447" y="12487"/>
                    <a:pt x="3447" y="12487"/>
                    <a:pt x="3447" y="12487"/>
                  </a:cubicBezTo>
                  <a:cubicBezTo>
                    <a:pt x="689" y="12487"/>
                    <a:pt x="689" y="12487"/>
                    <a:pt x="689" y="12487"/>
                  </a:cubicBezTo>
                  <a:cubicBezTo>
                    <a:pt x="230" y="12487"/>
                    <a:pt x="0" y="12656"/>
                    <a:pt x="0" y="12994"/>
                  </a:cubicBezTo>
                  <a:cubicBezTo>
                    <a:pt x="0" y="13162"/>
                    <a:pt x="230" y="13331"/>
                    <a:pt x="689" y="13331"/>
                  </a:cubicBezTo>
                  <a:cubicBezTo>
                    <a:pt x="3447" y="13331"/>
                    <a:pt x="3447" y="13331"/>
                    <a:pt x="3447" y="13331"/>
                  </a:cubicBezTo>
                  <a:cubicBezTo>
                    <a:pt x="3447" y="17381"/>
                    <a:pt x="3447" y="17381"/>
                    <a:pt x="3447" y="17381"/>
                  </a:cubicBezTo>
                  <a:cubicBezTo>
                    <a:pt x="689" y="17381"/>
                    <a:pt x="689" y="17381"/>
                    <a:pt x="689" y="17381"/>
                  </a:cubicBezTo>
                  <a:cubicBezTo>
                    <a:pt x="230" y="17381"/>
                    <a:pt x="0" y="17550"/>
                    <a:pt x="0" y="17719"/>
                  </a:cubicBezTo>
                  <a:cubicBezTo>
                    <a:pt x="0" y="17887"/>
                    <a:pt x="230" y="18056"/>
                    <a:pt x="689" y="18056"/>
                  </a:cubicBezTo>
                  <a:cubicBezTo>
                    <a:pt x="3447" y="18056"/>
                    <a:pt x="3447" y="18056"/>
                    <a:pt x="3447" y="18056"/>
                  </a:cubicBezTo>
                  <a:cubicBezTo>
                    <a:pt x="3447" y="21262"/>
                    <a:pt x="3447" y="21262"/>
                    <a:pt x="3447" y="21262"/>
                  </a:cubicBezTo>
                  <a:cubicBezTo>
                    <a:pt x="3447" y="21431"/>
                    <a:pt x="3677" y="21600"/>
                    <a:pt x="3906" y="21600"/>
                  </a:cubicBezTo>
                  <a:cubicBezTo>
                    <a:pt x="4366" y="21600"/>
                    <a:pt x="4596" y="21431"/>
                    <a:pt x="4596" y="21262"/>
                  </a:cubicBezTo>
                  <a:cubicBezTo>
                    <a:pt x="4596" y="18056"/>
                    <a:pt x="4596" y="18056"/>
                    <a:pt x="4596" y="18056"/>
                  </a:cubicBezTo>
                  <a:cubicBezTo>
                    <a:pt x="15855" y="18056"/>
                    <a:pt x="15855" y="18056"/>
                    <a:pt x="15855" y="18056"/>
                  </a:cubicBezTo>
                  <a:cubicBezTo>
                    <a:pt x="16085" y="18056"/>
                    <a:pt x="16545" y="17887"/>
                    <a:pt x="16545" y="17719"/>
                  </a:cubicBezTo>
                  <a:cubicBezTo>
                    <a:pt x="16545" y="17550"/>
                    <a:pt x="16085" y="17381"/>
                    <a:pt x="15855" y="17381"/>
                  </a:cubicBezTo>
                  <a:cubicBezTo>
                    <a:pt x="4596" y="17381"/>
                    <a:pt x="4596" y="17381"/>
                    <a:pt x="4596" y="17381"/>
                  </a:cubicBezTo>
                  <a:cubicBezTo>
                    <a:pt x="4596" y="13331"/>
                    <a:pt x="4596" y="13331"/>
                    <a:pt x="4596" y="13331"/>
                  </a:cubicBezTo>
                  <a:cubicBezTo>
                    <a:pt x="12409" y="13331"/>
                    <a:pt x="12409" y="13331"/>
                    <a:pt x="12409" y="13331"/>
                  </a:cubicBezTo>
                  <a:cubicBezTo>
                    <a:pt x="17464" y="13331"/>
                    <a:pt x="21600" y="10294"/>
                    <a:pt x="21600" y="6750"/>
                  </a:cubicBezTo>
                  <a:cubicBezTo>
                    <a:pt x="21600" y="3038"/>
                    <a:pt x="17464" y="0"/>
                    <a:pt x="12409" y="0"/>
                  </a:cubicBezTo>
                  <a:close/>
                  <a:moveTo>
                    <a:pt x="18153" y="10800"/>
                  </a:moveTo>
                  <a:cubicBezTo>
                    <a:pt x="16545" y="11981"/>
                    <a:pt x="14706" y="12487"/>
                    <a:pt x="12409" y="12487"/>
                  </a:cubicBezTo>
                  <a:cubicBezTo>
                    <a:pt x="4596" y="12487"/>
                    <a:pt x="4596" y="12487"/>
                    <a:pt x="4596" y="12487"/>
                  </a:cubicBezTo>
                  <a:cubicBezTo>
                    <a:pt x="4596" y="844"/>
                    <a:pt x="4596" y="844"/>
                    <a:pt x="4596" y="844"/>
                  </a:cubicBezTo>
                  <a:cubicBezTo>
                    <a:pt x="12409" y="844"/>
                    <a:pt x="12409" y="844"/>
                    <a:pt x="12409" y="844"/>
                  </a:cubicBezTo>
                  <a:cubicBezTo>
                    <a:pt x="14706" y="844"/>
                    <a:pt x="16545" y="1350"/>
                    <a:pt x="18153" y="2531"/>
                  </a:cubicBezTo>
                  <a:cubicBezTo>
                    <a:pt x="19762" y="3713"/>
                    <a:pt x="20451" y="5063"/>
                    <a:pt x="20451" y="6750"/>
                  </a:cubicBezTo>
                  <a:cubicBezTo>
                    <a:pt x="20451" y="8269"/>
                    <a:pt x="19762" y="9787"/>
                    <a:pt x="18153" y="108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399" name="组合 398">
              <a:extLst>
                <a:ext uri="{FF2B5EF4-FFF2-40B4-BE49-F238E27FC236}">
                  <a16:creationId xmlns:a16="http://schemas.microsoft.com/office/drawing/2014/main" id="{815F4153-C426-4D55-B2B2-030A58813B66}"/>
                </a:ext>
              </a:extLst>
            </p:cNvPr>
            <p:cNvGrpSpPr/>
            <p:nvPr/>
          </p:nvGrpSpPr>
          <p:grpSpPr>
            <a:xfrm>
              <a:off x="9955314" y="1501133"/>
              <a:ext cx="406336" cy="406336"/>
              <a:chOff x="10082065" y="1501133"/>
              <a:chExt cx="406336" cy="406336"/>
            </a:xfrm>
            <a:grpFill/>
          </p:grpSpPr>
          <p:sp>
            <p:nvSpPr>
              <p:cNvPr id="431" name="Freeform 210">
                <a:extLst>
                  <a:ext uri="{FF2B5EF4-FFF2-40B4-BE49-F238E27FC236}">
                    <a16:creationId xmlns:a16="http://schemas.microsoft.com/office/drawing/2014/main" id="{492490AB-BD88-4E9D-99F2-B714BCC7FF30}"/>
                  </a:ext>
                </a:extLst>
              </p:cNvPr>
              <p:cNvSpPr/>
              <p:nvPr/>
            </p:nvSpPr>
            <p:spPr>
              <a:xfrm>
                <a:off x="10082065" y="1501133"/>
                <a:ext cx="406336" cy="406336"/>
              </a:xfrm>
              <a:custGeom>
                <a:avLst/>
                <a:gdLst/>
                <a:ahLst/>
                <a:cxnLst>
                  <a:cxn ang="0">
                    <a:pos x="wd2" y="hd2"/>
                  </a:cxn>
                  <a:cxn ang="5400000">
                    <a:pos x="wd2" y="hd2"/>
                  </a:cxn>
                  <a:cxn ang="10800000">
                    <a:pos x="wd2" y="hd2"/>
                  </a:cxn>
                  <a:cxn ang="16200000">
                    <a:pos x="wd2" y="hd2"/>
                  </a:cxn>
                </a:cxnLst>
                <a:rect l="0" t="0" r="r" b="b"/>
                <a:pathLst>
                  <a:path w="21600" h="21600" extrusionOk="0">
                    <a:moveTo>
                      <a:pt x="20587" y="1856"/>
                    </a:moveTo>
                    <a:cubicBezTo>
                      <a:pt x="17212" y="1856"/>
                      <a:pt x="17212" y="1856"/>
                      <a:pt x="17212" y="1856"/>
                    </a:cubicBezTo>
                    <a:cubicBezTo>
                      <a:pt x="17212" y="506"/>
                      <a:pt x="17212" y="506"/>
                      <a:pt x="17212" y="506"/>
                    </a:cubicBezTo>
                    <a:cubicBezTo>
                      <a:pt x="17212" y="338"/>
                      <a:pt x="17044" y="169"/>
                      <a:pt x="16875" y="169"/>
                    </a:cubicBezTo>
                    <a:cubicBezTo>
                      <a:pt x="16706" y="169"/>
                      <a:pt x="16537" y="338"/>
                      <a:pt x="16537" y="506"/>
                    </a:cubicBezTo>
                    <a:cubicBezTo>
                      <a:pt x="16537" y="1856"/>
                      <a:pt x="16537" y="1856"/>
                      <a:pt x="16537" y="1856"/>
                    </a:cubicBezTo>
                    <a:cubicBezTo>
                      <a:pt x="11137" y="1856"/>
                      <a:pt x="11137" y="1856"/>
                      <a:pt x="11137" y="1856"/>
                    </a:cubicBezTo>
                    <a:cubicBezTo>
                      <a:pt x="11137" y="506"/>
                      <a:pt x="11137" y="506"/>
                      <a:pt x="11137" y="506"/>
                    </a:cubicBezTo>
                    <a:cubicBezTo>
                      <a:pt x="11137" y="338"/>
                      <a:pt x="10969" y="169"/>
                      <a:pt x="10800" y="169"/>
                    </a:cubicBezTo>
                    <a:cubicBezTo>
                      <a:pt x="10631" y="169"/>
                      <a:pt x="10462" y="338"/>
                      <a:pt x="10462" y="506"/>
                    </a:cubicBezTo>
                    <a:cubicBezTo>
                      <a:pt x="10462" y="1856"/>
                      <a:pt x="10462" y="1856"/>
                      <a:pt x="10462" y="1856"/>
                    </a:cubicBezTo>
                    <a:cubicBezTo>
                      <a:pt x="5063" y="1856"/>
                      <a:pt x="5063" y="1856"/>
                      <a:pt x="5063" y="1856"/>
                    </a:cubicBezTo>
                    <a:cubicBezTo>
                      <a:pt x="5063" y="338"/>
                      <a:pt x="5063" y="338"/>
                      <a:pt x="5063" y="338"/>
                    </a:cubicBezTo>
                    <a:cubicBezTo>
                      <a:pt x="5063" y="169"/>
                      <a:pt x="4894" y="0"/>
                      <a:pt x="4725" y="0"/>
                    </a:cubicBezTo>
                    <a:cubicBezTo>
                      <a:pt x="4556" y="0"/>
                      <a:pt x="4388" y="169"/>
                      <a:pt x="4388" y="338"/>
                    </a:cubicBezTo>
                    <a:cubicBezTo>
                      <a:pt x="4388" y="1856"/>
                      <a:pt x="4388" y="1856"/>
                      <a:pt x="4388" y="1856"/>
                    </a:cubicBezTo>
                    <a:cubicBezTo>
                      <a:pt x="1013" y="1856"/>
                      <a:pt x="1013" y="1856"/>
                      <a:pt x="1013" y="1856"/>
                    </a:cubicBezTo>
                    <a:cubicBezTo>
                      <a:pt x="506" y="1856"/>
                      <a:pt x="0" y="2363"/>
                      <a:pt x="0" y="2869"/>
                    </a:cubicBezTo>
                    <a:cubicBezTo>
                      <a:pt x="0" y="20587"/>
                      <a:pt x="0" y="20587"/>
                      <a:pt x="0" y="20587"/>
                    </a:cubicBezTo>
                    <a:cubicBezTo>
                      <a:pt x="0" y="21094"/>
                      <a:pt x="506" y="21600"/>
                      <a:pt x="1013" y="21600"/>
                    </a:cubicBezTo>
                    <a:cubicBezTo>
                      <a:pt x="20587" y="21600"/>
                      <a:pt x="20587" y="21600"/>
                      <a:pt x="20587" y="21600"/>
                    </a:cubicBezTo>
                    <a:cubicBezTo>
                      <a:pt x="21094" y="21600"/>
                      <a:pt x="21600" y="21094"/>
                      <a:pt x="21600" y="20587"/>
                    </a:cubicBezTo>
                    <a:cubicBezTo>
                      <a:pt x="21600" y="2869"/>
                      <a:pt x="21600" y="2869"/>
                      <a:pt x="21600" y="2869"/>
                    </a:cubicBezTo>
                    <a:cubicBezTo>
                      <a:pt x="21600" y="2363"/>
                      <a:pt x="21094" y="1856"/>
                      <a:pt x="20587" y="1856"/>
                    </a:cubicBezTo>
                    <a:close/>
                    <a:moveTo>
                      <a:pt x="20756" y="20756"/>
                    </a:moveTo>
                    <a:cubicBezTo>
                      <a:pt x="844" y="20756"/>
                      <a:pt x="844" y="20756"/>
                      <a:pt x="844" y="20756"/>
                    </a:cubicBezTo>
                    <a:cubicBezTo>
                      <a:pt x="844" y="7088"/>
                      <a:pt x="844" y="7088"/>
                      <a:pt x="844" y="7088"/>
                    </a:cubicBezTo>
                    <a:cubicBezTo>
                      <a:pt x="20756" y="7088"/>
                      <a:pt x="20756" y="7088"/>
                      <a:pt x="20756" y="7088"/>
                    </a:cubicBezTo>
                    <a:lnTo>
                      <a:pt x="20756" y="20756"/>
                    </a:lnTo>
                    <a:close/>
                    <a:moveTo>
                      <a:pt x="20756" y="6244"/>
                    </a:moveTo>
                    <a:cubicBezTo>
                      <a:pt x="844" y="6244"/>
                      <a:pt x="844" y="6244"/>
                      <a:pt x="844" y="6244"/>
                    </a:cubicBezTo>
                    <a:cubicBezTo>
                      <a:pt x="844" y="2700"/>
                      <a:pt x="844" y="2700"/>
                      <a:pt x="844" y="2700"/>
                    </a:cubicBezTo>
                    <a:cubicBezTo>
                      <a:pt x="4388" y="2700"/>
                      <a:pt x="4388" y="2700"/>
                      <a:pt x="4388" y="2700"/>
                    </a:cubicBezTo>
                    <a:cubicBezTo>
                      <a:pt x="4388" y="3881"/>
                      <a:pt x="4388" y="3881"/>
                      <a:pt x="4388" y="3881"/>
                    </a:cubicBezTo>
                    <a:cubicBezTo>
                      <a:pt x="4388" y="4219"/>
                      <a:pt x="4556" y="4388"/>
                      <a:pt x="4725" y="4388"/>
                    </a:cubicBezTo>
                    <a:cubicBezTo>
                      <a:pt x="4894" y="4388"/>
                      <a:pt x="5063" y="4219"/>
                      <a:pt x="5063" y="3881"/>
                    </a:cubicBezTo>
                    <a:cubicBezTo>
                      <a:pt x="5063" y="2700"/>
                      <a:pt x="5063" y="2700"/>
                      <a:pt x="5063" y="2700"/>
                    </a:cubicBezTo>
                    <a:cubicBezTo>
                      <a:pt x="10462" y="2700"/>
                      <a:pt x="10462" y="2700"/>
                      <a:pt x="10462" y="2700"/>
                    </a:cubicBezTo>
                    <a:cubicBezTo>
                      <a:pt x="10462" y="4219"/>
                      <a:pt x="10462" y="4219"/>
                      <a:pt x="10462" y="4219"/>
                    </a:cubicBezTo>
                    <a:cubicBezTo>
                      <a:pt x="10462" y="4388"/>
                      <a:pt x="10631" y="4556"/>
                      <a:pt x="10800" y="4556"/>
                    </a:cubicBezTo>
                    <a:cubicBezTo>
                      <a:pt x="10969" y="4556"/>
                      <a:pt x="11137" y="4388"/>
                      <a:pt x="11137" y="4219"/>
                    </a:cubicBezTo>
                    <a:cubicBezTo>
                      <a:pt x="11137" y="2700"/>
                      <a:pt x="11137" y="2700"/>
                      <a:pt x="11137" y="2700"/>
                    </a:cubicBezTo>
                    <a:cubicBezTo>
                      <a:pt x="16537" y="2700"/>
                      <a:pt x="16537" y="2700"/>
                      <a:pt x="16537" y="2700"/>
                    </a:cubicBezTo>
                    <a:cubicBezTo>
                      <a:pt x="16537" y="4219"/>
                      <a:pt x="16537" y="4219"/>
                      <a:pt x="16537" y="4219"/>
                    </a:cubicBezTo>
                    <a:cubicBezTo>
                      <a:pt x="16537" y="4388"/>
                      <a:pt x="16706" y="4556"/>
                      <a:pt x="16875" y="4556"/>
                    </a:cubicBezTo>
                    <a:cubicBezTo>
                      <a:pt x="17044" y="4556"/>
                      <a:pt x="17212" y="4388"/>
                      <a:pt x="17212" y="4219"/>
                    </a:cubicBezTo>
                    <a:cubicBezTo>
                      <a:pt x="17212" y="2700"/>
                      <a:pt x="17212" y="2700"/>
                      <a:pt x="17212" y="2700"/>
                    </a:cubicBezTo>
                    <a:cubicBezTo>
                      <a:pt x="20756" y="2700"/>
                      <a:pt x="20756" y="2700"/>
                      <a:pt x="20756" y="2700"/>
                    </a:cubicBezTo>
                    <a:lnTo>
                      <a:pt x="20756" y="6244"/>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32" name="Freeform 211">
                <a:extLst>
                  <a:ext uri="{FF2B5EF4-FFF2-40B4-BE49-F238E27FC236}">
                    <a16:creationId xmlns:a16="http://schemas.microsoft.com/office/drawing/2014/main" id="{85DF32C9-9294-4449-BFBB-A927C47E3577}"/>
                  </a:ext>
                </a:extLst>
              </p:cNvPr>
              <p:cNvSpPr/>
              <p:nvPr/>
            </p:nvSpPr>
            <p:spPr>
              <a:xfrm>
                <a:off x="10130343" y="1666081"/>
                <a:ext cx="81804" cy="79122"/>
              </a:xfrm>
              <a:custGeom>
                <a:avLst/>
                <a:gdLst/>
                <a:ahLst/>
                <a:cxnLst>
                  <a:cxn ang="0">
                    <a:pos x="wd2" y="hd2"/>
                  </a:cxn>
                  <a:cxn ang="5400000">
                    <a:pos x="wd2" y="hd2"/>
                  </a:cxn>
                  <a:cxn ang="10800000">
                    <a:pos x="wd2" y="hd2"/>
                  </a:cxn>
                  <a:cxn ang="16200000">
                    <a:pos x="wd2" y="hd2"/>
                  </a:cxn>
                </a:cxnLst>
                <a:rect l="0" t="0" r="r" b="b"/>
                <a:pathLst>
                  <a:path w="21600" h="21600" extrusionOk="0">
                    <a:moveTo>
                      <a:pt x="4985" y="21600"/>
                    </a:moveTo>
                    <a:cubicBezTo>
                      <a:pt x="16615" y="21600"/>
                      <a:pt x="16615" y="21600"/>
                      <a:pt x="16615" y="21600"/>
                    </a:cubicBezTo>
                    <a:cubicBezTo>
                      <a:pt x="19108" y="21600"/>
                      <a:pt x="21600" y="19872"/>
                      <a:pt x="21600" y="16416"/>
                    </a:cubicBezTo>
                    <a:cubicBezTo>
                      <a:pt x="21600" y="5184"/>
                      <a:pt x="21600" y="5184"/>
                      <a:pt x="21600" y="5184"/>
                    </a:cubicBezTo>
                    <a:cubicBezTo>
                      <a:pt x="21600" y="2592"/>
                      <a:pt x="19108" y="0"/>
                      <a:pt x="16615" y="0"/>
                    </a:cubicBezTo>
                    <a:cubicBezTo>
                      <a:pt x="4985" y="0"/>
                      <a:pt x="4985" y="0"/>
                      <a:pt x="4985" y="0"/>
                    </a:cubicBezTo>
                    <a:cubicBezTo>
                      <a:pt x="2492" y="0"/>
                      <a:pt x="0" y="2592"/>
                      <a:pt x="0" y="5184"/>
                    </a:cubicBezTo>
                    <a:cubicBezTo>
                      <a:pt x="0" y="16416"/>
                      <a:pt x="0" y="16416"/>
                      <a:pt x="0" y="16416"/>
                    </a:cubicBezTo>
                    <a:cubicBezTo>
                      <a:pt x="0" y="19872"/>
                      <a:pt x="2492" y="21600"/>
                      <a:pt x="4985" y="21600"/>
                    </a:cubicBezTo>
                    <a:close/>
                    <a:moveTo>
                      <a:pt x="4154" y="3456"/>
                    </a:moveTo>
                    <a:cubicBezTo>
                      <a:pt x="17446" y="3456"/>
                      <a:pt x="17446" y="3456"/>
                      <a:pt x="17446" y="3456"/>
                    </a:cubicBezTo>
                    <a:cubicBezTo>
                      <a:pt x="17446" y="18144"/>
                      <a:pt x="17446" y="18144"/>
                      <a:pt x="17446" y="18144"/>
                    </a:cubicBezTo>
                    <a:cubicBezTo>
                      <a:pt x="4154" y="18144"/>
                      <a:pt x="4154" y="18144"/>
                      <a:pt x="4154" y="18144"/>
                    </a:cubicBezTo>
                    <a:lnTo>
                      <a:pt x="4154" y="34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33" name="Freeform 212">
                <a:extLst>
                  <a:ext uri="{FF2B5EF4-FFF2-40B4-BE49-F238E27FC236}">
                    <a16:creationId xmlns:a16="http://schemas.microsoft.com/office/drawing/2014/main" id="{106FD189-03D9-4132-9800-8B5C42F8CF83}"/>
                  </a:ext>
                </a:extLst>
              </p:cNvPr>
              <p:cNvSpPr/>
              <p:nvPr/>
            </p:nvSpPr>
            <p:spPr>
              <a:xfrm>
                <a:off x="10244330" y="1666081"/>
                <a:ext cx="81804" cy="79122"/>
              </a:xfrm>
              <a:custGeom>
                <a:avLst/>
                <a:gdLst/>
                <a:ahLst/>
                <a:cxnLst>
                  <a:cxn ang="0">
                    <a:pos x="wd2" y="hd2"/>
                  </a:cxn>
                  <a:cxn ang="5400000">
                    <a:pos x="wd2" y="hd2"/>
                  </a:cxn>
                  <a:cxn ang="10800000">
                    <a:pos x="wd2" y="hd2"/>
                  </a:cxn>
                  <a:cxn ang="16200000">
                    <a:pos x="wd2" y="hd2"/>
                  </a:cxn>
                </a:cxnLst>
                <a:rect l="0" t="0" r="r" b="b"/>
                <a:pathLst>
                  <a:path w="21600" h="21600" extrusionOk="0">
                    <a:moveTo>
                      <a:pt x="4985" y="21600"/>
                    </a:moveTo>
                    <a:cubicBezTo>
                      <a:pt x="16615" y="21600"/>
                      <a:pt x="16615" y="21600"/>
                      <a:pt x="16615" y="21600"/>
                    </a:cubicBezTo>
                    <a:cubicBezTo>
                      <a:pt x="19108" y="21600"/>
                      <a:pt x="21600" y="19872"/>
                      <a:pt x="21600" y="16416"/>
                    </a:cubicBezTo>
                    <a:cubicBezTo>
                      <a:pt x="21600" y="5184"/>
                      <a:pt x="21600" y="5184"/>
                      <a:pt x="21600" y="5184"/>
                    </a:cubicBezTo>
                    <a:cubicBezTo>
                      <a:pt x="21600" y="2592"/>
                      <a:pt x="19108" y="0"/>
                      <a:pt x="16615" y="0"/>
                    </a:cubicBezTo>
                    <a:cubicBezTo>
                      <a:pt x="4985" y="0"/>
                      <a:pt x="4985" y="0"/>
                      <a:pt x="4985" y="0"/>
                    </a:cubicBezTo>
                    <a:cubicBezTo>
                      <a:pt x="2492" y="0"/>
                      <a:pt x="0" y="2592"/>
                      <a:pt x="0" y="5184"/>
                    </a:cubicBezTo>
                    <a:cubicBezTo>
                      <a:pt x="0" y="16416"/>
                      <a:pt x="0" y="16416"/>
                      <a:pt x="0" y="16416"/>
                    </a:cubicBezTo>
                    <a:cubicBezTo>
                      <a:pt x="0" y="19872"/>
                      <a:pt x="2492" y="21600"/>
                      <a:pt x="4985" y="21600"/>
                    </a:cubicBezTo>
                    <a:close/>
                    <a:moveTo>
                      <a:pt x="4154" y="3456"/>
                    </a:moveTo>
                    <a:cubicBezTo>
                      <a:pt x="17446" y="3456"/>
                      <a:pt x="17446" y="3456"/>
                      <a:pt x="17446" y="3456"/>
                    </a:cubicBezTo>
                    <a:cubicBezTo>
                      <a:pt x="17446" y="18144"/>
                      <a:pt x="17446" y="18144"/>
                      <a:pt x="17446" y="18144"/>
                    </a:cubicBezTo>
                    <a:cubicBezTo>
                      <a:pt x="4154" y="18144"/>
                      <a:pt x="4154" y="18144"/>
                      <a:pt x="4154" y="18144"/>
                    </a:cubicBezTo>
                    <a:lnTo>
                      <a:pt x="4154" y="34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34" name="Freeform 213">
                <a:extLst>
                  <a:ext uri="{FF2B5EF4-FFF2-40B4-BE49-F238E27FC236}">
                    <a16:creationId xmlns:a16="http://schemas.microsoft.com/office/drawing/2014/main" id="{A9694BA0-0FC0-4D7E-A697-753A177CAA47}"/>
                  </a:ext>
                </a:extLst>
              </p:cNvPr>
              <p:cNvSpPr/>
              <p:nvPr/>
            </p:nvSpPr>
            <p:spPr>
              <a:xfrm>
                <a:off x="10358319" y="1666081"/>
                <a:ext cx="83145" cy="79122"/>
              </a:xfrm>
              <a:custGeom>
                <a:avLst/>
                <a:gdLst/>
                <a:ahLst/>
                <a:cxnLst>
                  <a:cxn ang="0">
                    <a:pos x="wd2" y="hd2"/>
                  </a:cxn>
                  <a:cxn ang="5400000">
                    <a:pos x="wd2" y="hd2"/>
                  </a:cxn>
                  <a:cxn ang="10800000">
                    <a:pos x="wd2" y="hd2"/>
                  </a:cxn>
                  <a:cxn ang="16200000">
                    <a:pos x="wd2" y="hd2"/>
                  </a:cxn>
                </a:cxnLst>
                <a:rect l="0" t="0" r="r" b="b"/>
                <a:pathLst>
                  <a:path w="21600" h="21600" extrusionOk="0">
                    <a:moveTo>
                      <a:pt x="4985" y="21600"/>
                    </a:moveTo>
                    <a:cubicBezTo>
                      <a:pt x="16615" y="21600"/>
                      <a:pt x="16615" y="21600"/>
                      <a:pt x="16615" y="21600"/>
                    </a:cubicBezTo>
                    <a:cubicBezTo>
                      <a:pt x="19108" y="21600"/>
                      <a:pt x="21600" y="19872"/>
                      <a:pt x="21600" y="16416"/>
                    </a:cubicBezTo>
                    <a:cubicBezTo>
                      <a:pt x="21600" y="5184"/>
                      <a:pt x="21600" y="5184"/>
                      <a:pt x="21600" y="5184"/>
                    </a:cubicBezTo>
                    <a:cubicBezTo>
                      <a:pt x="21600" y="2592"/>
                      <a:pt x="19108" y="0"/>
                      <a:pt x="16615" y="0"/>
                    </a:cubicBezTo>
                    <a:cubicBezTo>
                      <a:pt x="4985" y="0"/>
                      <a:pt x="4985" y="0"/>
                      <a:pt x="4985" y="0"/>
                    </a:cubicBezTo>
                    <a:cubicBezTo>
                      <a:pt x="2492" y="0"/>
                      <a:pt x="0" y="2592"/>
                      <a:pt x="0" y="5184"/>
                    </a:cubicBezTo>
                    <a:cubicBezTo>
                      <a:pt x="0" y="16416"/>
                      <a:pt x="0" y="16416"/>
                      <a:pt x="0" y="16416"/>
                    </a:cubicBezTo>
                    <a:cubicBezTo>
                      <a:pt x="0" y="19872"/>
                      <a:pt x="2492" y="21600"/>
                      <a:pt x="4985" y="21600"/>
                    </a:cubicBezTo>
                    <a:close/>
                    <a:moveTo>
                      <a:pt x="4154" y="3456"/>
                    </a:moveTo>
                    <a:cubicBezTo>
                      <a:pt x="17446" y="3456"/>
                      <a:pt x="17446" y="3456"/>
                      <a:pt x="17446" y="3456"/>
                    </a:cubicBezTo>
                    <a:cubicBezTo>
                      <a:pt x="17446" y="18144"/>
                      <a:pt x="17446" y="18144"/>
                      <a:pt x="17446" y="18144"/>
                    </a:cubicBezTo>
                    <a:cubicBezTo>
                      <a:pt x="4154" y="18144"/>
                      <a:pt x="4154" y="18144"/>
                      <a:pt x="4154" y="18144"/>
                    </a:cubicBezTo>
                    <a:lnTo>
                      <a:pt x="4154" y="34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35" name="Freeform 214">
                <a:extLst>
                  <a:ext uri="{FF2B5EF4-FFF2-40B4-BE49-F238E27FC236}">
                    <a16:creationId xmlns:a16="http://schemas.microsoft.com/office/drawing/2014/main" id="{A543887C-857A-44CE-9124-6989AA994668}"/>
                  </a:ext>
                </a:extLst>
              </p:cNvPr>
              <p:cNvSpPr/>
              <p:nvPr/>
            </p:nvSpPr>
            <p:spPr>
              <a:xfrm>
                <a:off x="10358319" y="1781410"/>
                <a:ext cx="83145" cy="79122"/>
              </a:xfrm>
              <a:custGeom>
                <a:avLst/>
                <a:gdLst/>
                <a:ahLst/>
                <a:cxnLst>
                  <a:cxn ang="0">
                    <a:pos x="wd2" y="hd2"/>
                  </a:cxn>
                  <a:cxn ang="5400000">
                    <a:pos x="wd2" y="hd2"/>
                  </a:cxn>
                  <a:cxn ang="10800000">
                    <a:pos x="wd2" y="hd2"/>
                  </a:cxn>
                  <a:cxn ang="16200000">
                    <a:pos x="wd2" y="hd2"/>
                  </a:cxn>
                </a:cxnLst>
                <a:rect l="0" t="0" r="r" b="b"/>
                <a:pathLst>
                  <a:path w="21600" h="21600" extrusionOk="0">
                    <a:moveTo>
                      <a:pt x="4985" y="21600"/>
                    </a:moveTo>
                    <a:cubicBezTo>
                      <a:pt x="16615" y="21600"/>
                      <a:pt x="16615" y="21600"/>
                      <a:pt x="16615" y="21600"/>
                    </a:cubicBezTo>
                    <a:cubicBezTo>
                      <a:pt x="19108" y="21600"/>
                      <a:pt x="21600" y="19008"/>
                      <a:pt x="21600" y="16416"/>
                    </a:cubicBezTo>
                    <a:cubicBezTo>
                      <a:pt x="21600" y="5184"/>
                      <a:pt x="21600" y="5184"/>
                      <a:pt x="21600" y="5184"/>
                    </a:cubicBezTo>
                    <a:cubicBezTo>
                      <a:pt x="21600" y="1728"/>
                      <a:pt x="19108" y="0"/>
                      <a:pt x="16615" y="0"/>
                    </a:cubicBezTo>
                    <a:cubicBezTo>
                      <a:pt x="4985" y="0"/>
                      <a:pt x="4985" y="0"/>
                      <a:pt x="4985" y="0"/>
                    </a:cubicBezTo>
                    <a:cubicBezTo>
                      <a:pt x="2492" y="0"/>
                      <a:pt x="0" y="1728"/>
                      <a:pt x="0" y="5184"/>
                    </a:cubicBezTo>
                    <a:cubicBezTo>
                      <a:pt x="0" y="16416"/>
                      <a:pt x="0" y="16416"/>
                      <a:pt x="0" y="16416"/>
                    </a:cubicBezTo>
                    <a:cubicBezTo>
                      <a:pt x="0" y="19008"/>
                      <a:pt x="2492" y="21600"/>
                      <a:pt x="4985" y="21600"/>
                    </a:cubicBezTo>
                    <a:close/>
                    <a:moveTo>
                      <a:pt x="4154" y="3456"/>
                    </a:moveTo>
                    <a:cubicBezTo>
                      <a:pt x="17446" y="3456"/>
                      <a:pt x="17446" y="3456"/>
                      <a:pt x="17446" y="3456"/>
                    </a:cubicBezTo>
                    <a:cubicBezTo>
                      <a:pt x="17446" y="18144"/>
                      <a:pt x="17446" y="18144"/>
                      <a:pt x="17446" y="18144"/>
                    </a:cubicBezTo>
                    <a:cubicBezTo>
                      <a:pt x="4154" y="18144"/>
                      <a:pt x="4154" y="18144"/>
                      <a:pt x="4154" y="18144"/>
                    </a:cubicBezTo>
                    <a:lnTo>
                      <a:pt x="4154" y="34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36" name="Freeform 215">
                <a:extLst>
                  <a:ext uri="{FF2B5EF4-FFF2-40B4-BE49-F238E27FC236}">
                    <a16:creationId xmlns:a16="http://schemas.microsoft.com/office/drawing/2014/main" id="{77E22F1E-1297-4B23-AD63-1B509C3AA1F8}"/>
                  </a:ext>
                </a:extLst>
              </p:cNvPr>
              <p:cNvSpPr/>
              <p:nvPr/>
            </p:nvSpPr>
            <p:spPr>
              <a:xfrm>
                <a:off x="10244330" y="1781410"/>
                <a:ext cx="81804" cy="79122"/>
              </a:xfrm>
              <a:custGeom>
                <a:avLst/>
                <a:gdLst/>
                <a:ahLst/>
                <a:cxnLst>
                  <a:cxn ang="0">
                    <a:pos x="wd2" y="hd2"/>
                  </a:cxn>
                  <a:cxn ang="5400000">
                    <a:pos x="wd2" y="hd2"/>
                  </a:cxn>
                  <a:cxn ang="10800000">
                    <a:pos x="wd2" y="hd2"/>
                  </a:cxn>
                  <a:cxn ang="16200000">
                    <a:pos x="wd2" y="hd2"/>
                  </a:cxn>
                </a:cxnLst>
                <a:rect l="0" t="0" r="r" b="b"/>
                <a:pathLst>
                  <a:path w="21600" h="21600" extrusionOk="0">
                    <a:moveTo>
                      <a:pt x="16615" y="0"/>
                    </a:moveTo>
                    <a:cubicBezTo>
                      <a:pt x="4985" y="0"/>
                      <a:pt x="4985" y="0"/>
                      <a:pt x="4985" y="0"/>
                    </a:cubicBezTo>
                    <a:cubicBezTo>
                      <a:pt x="2492" y="0"/>
                      <a:pt x="0" y="1728"/>
                      <a:pt x="0" y="5184"/>
                    </a:cubicBezTo>
                    <a:cubicBezTo>
                      <a:pt x="0" y="16416"/>
                      <a:pt x="0" y="16416"/>
                      <a:pt x="0" y="16416"/>
                    </a:cubicBezTo>
                    <a:cubicBezTo>
                      <a:pt x="0" y="19008"/>
                      <a:pt x="2492" y="21600"/>
                      <a:pt x="4985" y="21600"/>
                    </a:cubicBezTo>
                    <a:cubicBezTo>
                      <a:pt x="16615" y="21600"/>
                      <a:pt x="16615" y="21600"/>
                      <a:pt x="16615" y="21600"/>
                    </a:cubicBezTo>
                    <a:cubicBezTo>
                      <a:pt x="19108" y="21600"/>
                      <a:pt x="21600" y="19008"/>
                      <a:pt x="21600" y="16416"/>
                    </a:cubicBezTo>
                    <a:cubicBezTo>
                      <a:pt x="21600" y="5184"/>
                      <a:pt x="21600" y="5184"/>
                      <a:pt x="21600" y="5184"/>
                    </a:cubicBezTo>
                    <a:cubicBezTo>
                      <a:pt x="21600" y="1728"/>
                      <a:pt x="19108" y="0"/>
                      <a:pt x="16615" y="0"/>
                    </a:cubicBezTo>
                    <a:close/>
                    <a:moveTo>
                      <a:pt x="17446" y="18144"/>
                    </a:moveTo>
                    <a:cubicBezTo>
                      <a:pt x="4154" y="18144"/>
                      <a:pt x="4154" y="18144"/>
                      <a:pt x="4154" y="18144"/>
                    </a:cubicBezTo>
                    <a:cubicBezTo>
                      <a:pt x="4154" y="3456"/>
                      <a:pt x="4154" y="3456"/>
                      <a:pt x="4154" y="3456"/>
                    </a:cubicBezTo>
                    <a:cubicBezTo>
                      <a:pt x="17446" y="3456"/>
                      <a:pt x="17446" y="3456"/>
                      <a:pt x="17446" y="3456"/>
                    </a:cubicBezTo>
                    <a:lnTo>
                      <a:pt x="17446" y="18144"/>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37" name="Freeform 216">
                <a:extLst>
                  <a:ext uri="{FF2B5EF4-FFF2-40B4-BE49-F238E27FC236}">
                    <a16:creationId xmlns:a16="http://schemas.microsoft.com/office/drawing/2014/main" id="{5DD5D795-F7EA-4A0A-A2CD-70BFF561C924}"/>
                  </a:ext>
                </a:extLst>
              </p:cNvPr>
              <p:cNvSpPr/>
              <p:nvPr/>
            </p:nvSpPr>
            <p:spPr>
              <a:xfrm>
                <a:off x="10130343" y="1781410"/>
                <a:ext cx="81804" cy="79122"/>
              </a:xfrm>
              <a:custGeom>
                <a:avLst/>
                <a:gdLst/>
                <a:ahLst/>
                <a:cxnLst>
                  <a:cxn ang="0">
                    <a:pos x="wd2" y="hd2"/>
                  </a:cxn>
                  <a:cxn ang="5400000">
                    <a:pos x="wd2" y="hd2"/>
                  </a:cxn>
                  <a:cxn ang="10800000">
                    <a:pos x="wd2" y="hd2"/>
                  </a:cxn>
                  <a:cxn ang="16200000">
                    <a:pos x="wd2" y="hd2"/>
                  </a:cxn>
                </a:cxnLst>
                <a:rect l="0" t="0" r="r" b="b"/>
                <a:pathLst>
                  <a:path w="21600" h="21600" extrusionOk="0">
                    <a:moveTo>
                      <a:pt x="4985" y="21600"/>
                    </a:moveTo>
                    <a:cubicBezTo>
                      <a:pt x="16615" y="21600"/>
                      <a:pt x="16615" y="21600"/>
                      <a:pt x="16615" y="21600"/>
                    </a:cubicBezTo>
                    <a:cubicBezTo>
                      <a:pt x="19108" y="21600"/>
                      <a:pt x="21600" y="19008"/>
                      <a:pt x="21600" y="16416"/>
                    </a:cubicBezTo>
                    <a:cubicBezTo>
                      <a:pt x="21600" y="5184"/>
                      <a:pt x="21600" y="5184"/>
                      <a:pt x="21600" y="5184"/>
                    </a:cubicBezTo>
                    <a:cubicBezTo>
                      <a:pt x="21600" y="1728"/>
                      <a:pt x="19108" y="0"/>
                      <a:pt x="16615" y="0"/>
                    </a:cubicBezTo>
                    <a:cubicBezTo>
                      <a:pt x="4985" y="0"/>
                      <a:pt x="4985" y="0"/>
                      <a:pt x="4985" y="0"/>
                    </a:cubicBezTo>
                    <a:cubicBezTo>
                      <a:pt x="2492" y="0"/>
                      <a:pt x="0" y="1728"/>
                      <a:pt x="0" y="5184"/>
                    </a:cubicBezTo>
                    <a:cubicBezTo>
                      <a:pt x="0" y="16416"/>
                      <a:pt x="0" y="16416"/>
                      <a:pt x="0" y="16416"/>
                    </a:cubicBezTo>
                    <a:cubicBezTo>
                      <a:pt x="0" y="19008"/>
                      <a:pt x="2492" y="21600"/>
                      <a:pt x="4985" y="21600"/>
                    </a:cubicBezTo>
                    <a:close/>
                    <a:moveTo>
                      <a:pt x="4154" y="3456"/>
                    </a:moveTo>
                    <a:cubicBezTo>
                      <a:pt x="17446" y="3456"/>
                      <a:pt x="17446" y="3456"/>
                      <a:pt x="17446" y="3456"/>
                    </a:cubicBezTo>
                    <a:cubicBezTo>
                      <a:pt x="17446" y="18144"/>
                      <a:pt x="17446" y="18144"/>
                      <a:pt x="17446" y="18144"/>
                    </a:cubicBezTo>
                    <a:cubicBezTo>
                      <a:pt x="4154" y="18144"/>
                      <a:pt x="4154" y="18144"/>
                      <a:pt x="4154" y="18144"/>
                    </a:cubicBezTo>
                    <a:lnTo>
                      <a:pt x="4154" y="3456"/>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400" name="组合 399">
              <a:extLst>
                <a:ext uri="{FF2B5EF4-FFF2-40B4-BE49-F238E27FC236}">
                  <a16:creationId xmlns:a16="http://schemas.microsoft.com/office/drawing/2014/main" id="{1171717F-9BCA-4A94-B34F-7D006A39A203}"/>
                </a:ext>
              </a:extLst>
            </p:cNvPr>
            <p:cNvGrpSpPr/>
            <p:nvPr/>
          </p:nvGrpSpPr>
          <p:grpSpPr>
            <a:xfrm>
              <a:off x="9143985" y="1501133"/>
              <a:ext cx="406336" cy="406336"/>
              <a:chOff x="9270736" y="1501133"/>
              <a:chExt cx="406336" cy="406336"/>
            </a:xfrm>
            <a:grpFill/>
          </p:grpSpPr>
          <p:sp>
            <p:nvSpPr>
              <p:cNvPr id="428" name="Freeform 217">
                <a:extLst>
                  <a:ext uri="{FF2B5EF4-FFF2-40B4-BE49-F238E27FC236}">
                    <a16:creationId xmlns:a16="http://schemas.microsoft.com/office/drawing/2014/main" id="{8FD5A4D1-48C1-4228-9B48-D46865F9750C}"/>
                  </a:ext>
                </a:extLst>
              </p:cNvPr>
              <p:cNvSpPr/>
              <p:nvPr/>
            </p:nvSpPr>
            <p:spPr>
              <a:xfrm>
                <a:off x="9270736" y="1501133"/>
                <a:ext cx="406336" cy="406336"/>
              </a:xfrm>
              <a:custGeom>
                <a:avLst/>
                <a:gdLst/>
                <a:ahLst/>
                <a:cxnLst>
                  <a:cxn ang="0">
                    <a:pos x="wd2" y="hd2"/>
                  </a:cxn>
                  <a:cxn ang="5400000">
                    <a:pos x="wd2" y="hd2"/>
                  </a:cxn>
                  <a:cxn ang="10800000">
                    <a:pos x="wd2" y="hd2"/>
                  </a:cxn>
                  <a:cxn ang="16200000">
                    <a:pos x="wd2" y="hd2"/>
                  </a:cxn>
                </a:cxnLst>
                <a:rect l="0" t="0" r="r" b="b"/>
                <a:pathLst>
                  <a:path w="21600" h="21600" extrusionOk="0">
                    <a:moveTo>
                      <a:pt x="20587" y="1856"/>
                    </a:moveTo>
                    <a:cubicBezTo>
                      <a:pt x="17212" y="1856"/>
                      <a:pt x="17212" y="1856"/>
                      <a:pt x="17212" y="1856"/>
                    </a:cubicBezTo>
                    <a:cubicBezTo>
                      <a:pt x="17212" y="506"/>
                      <a:pt x="17212" y="506"/>
                      <a:pt x="17212" y="506"/>
                    </a:cubicBezTo>
                    <a:cubicBezTo>
                      <a:pt x="17212" y="338"/>
                      <a:pt x="17044" y="169"/>
                      <a:pt x="16875" y="169"/>
                    </a:cubicBezTo>
                    <a:cubicBezTo>
                      <a:pt x="16706" y="169"/>
                      <a:pt x="16537" y="338"/>
                      <a:pt x="16537" y="506"/>
                    </a:cubicBezTo>
                    <a:cubicBezTo>
                      <a:pt x="16537" y="1856"/>
                      <a:pt x="16537" y="1856"/>
                      <a:pt x="16537" y="1856"/>
                    </a:cubicBezTo>
                    <a:cubicBezTo>
                      <a:pt x="11137" y="1856"/>
                      <a:pt x="11137" y="1856"/>
                      <a:pt x="11137" y="1856"/>
                    </a:cubicBezTo>
                    <a:cubicBezTo>
                      <a:pt x="11137" y="506"/>
                      <a:pt x="11137" y="506"/>
                      <a:pt x="11137" y="506"/>
                    </a:cubicBezTo>
                    <a:cubicBezTo>
                      <a:pt x="11137" y="338"/>
                      <a:pt x="10969" y="169"/>
                      <a:pt x="10800" y="169"/>
                    </a:cubicBezTo>
                    <a:cubicBezTo>
                      <a:pt x="10631" y="169"/>
                      <a:pt x="10462" y="338"/>
                      <a:pt x="10462" y="506"/>
                    </a:cubicBezTo>
                    <a:cubicBezTo>
                      <a:pt x="10462" y="1856"/>
                      <a:pt x="10462" y="1856"/>
                      <a:pt x="10462" y="1856"/>
                    </a:cubicBezTo>
                    <a:cubicBezTo>
                      <a:pt x="5063" y="1856"/>
                      <a:pt x="5063" y="1856"/>
                      <a:pt x="5063" y="1856"/>
                    </a:cubicBezTo>
                    <a:cubicBezTo>
                      <a:pt x="5063" y="338"/>
                      <a:pt x="5063" y="338"/>
                      <a:pt x="5063" y="338"/>
                    </a:cubicBezTo>
                    <a:cubicBezTo>
                      <a:pt x="5063" y="169"/>
                      <a:pt x="4894" y="0"/>
                      <a:pt x="4725" y="0"/>
                    </a:cubicBezTo>
                    <a:cubicBezTo>
                      <a:pt x="4556" y="0"/>
                      <a:pt x="4388" y="169"/>
                      <a:pt x="4388" y="338"/>
                    </a:cubicBezTo>
                    <a:cubicBezTo>
                      <a:pt x="4388" y="1856"/>
                      <a:pt x="4388" y="1856"/>
                      <a:pt x="4388" y="1856"/>
                    </a:cubicBezTo>
                    <a:cubicBezTo>
                      <a:pt x="1013" y="1856"/>
                      <a:pt x="1013" y="1856"/>
                      <a:pt x="1013" y="1856"/>
                    </a:cubicBezTo>
                    <a:cubicBezTo>
                      <a:pt x="506" y="1856"/>
                      <a:pt x="0" y="2363"/>
                      <a:pt x="0" y="2869"/>
                    </a:cubicBezTo>
                    <a:cubicBezTo>
                      <a:pt x="0" y="20587"/>
                      <a:pt x="0" y="20587"/>
                      <a:pt x="0" y="20587"/>
                    </a:cubicBezTo>
                    <a:cubicBezTo>
                      <a:pt x="0" y="21094"/>
                      <a:pt x="506" y="21600"/>
                      <a:pt x="1013" y="21600"/>
                    </a:cubicBezTo>
                    <a:cubicBezTo>
                      <a:pt x="20587" y="21600"/>
                      <a:pt x="20587" y="21600"/>
                      <a:pt x="20587" y="21600"/>
                    </a:cubicBezTo>
                    <a:cubicBezTo>
                      <a:pt x="21094" y="21600"/>
                      <a:pt x="21600" y="21094"/>
                      <a:pt x="21600" y="20587"/>
                    </a:cubicBezTo>
                    <a:cubicBezTo>
                      <a:pt x="21600" y="2869"/>
                      <a:pt x="21600" y="2869"/>
                      <a:pt x="21600" y="2869"/>
                    </a:cubicBezTo>
                    <a:cubicBezTo>
                      <a:pt x="21600" y="2363"/>
                      <a:pt x="21094" y="1856"/>
                      <a:pt x="20587" y="1856"/>
                    </a:cubicBezTo>
                    <a:close/>
                    <a:moveTo>
                      <a:pt x="20756" y="20756"/>
                    </a:moveTo>
                    <a:cubicBezTo>
                      <a:pt x="844" y="20756"/>
                      <a:pt x="844" y="20756"/>
                      <a:pt x="844" y="20756"/>
                    </a:cubicBezTo>
                    <a:cubicBezTo>
                      <a:pt x="844" y="7088"/>
                      <a:pt x="844" y="7088"/>
                      <a:pt x="844" y="7088"/>
                    </a:cubicBezTo>
                    <a:cubicBezTo>
                      <a:pt x="20756" y="7088"/>
                      <a:pt x="20756" y="7088"/>
                      <a:pt x="20756" y="7088"/>
                    </a:cubicBezTo>
                    <a:lnTo>
                      <a:pt x="20756" y="20756"/>
                    </a:lnTo>
                    <a:close/>
                    <a:moveTo>
                      <a:pt x="20756" y="6244"/>
                    </a:moveTo>
                    <a:cubicBezTo>
                      <a:pt x="844" y="6244"/>
                      <a:pt x="844" y="6244"/>
                      <a:pt x="844" y="6244"/>
                    </a:cubicBezTo>
                    <a:cubicBezTo>
                      <a:pt x="844" y="2700"/>
                      <a:pt x="844" y="2700"/>
                      <a:pt x="844" y="2700"/>
                    </a:cubicBezTo>
                    <a:cubicBezTo>
                      <a:pt x="4388" y="2700"/>
                      <a:pt x="4388" y="2700"/>
                      <a:pt x="4388" y="2700"/>
                    </a:cubicBezTo>
                    <a:cubicBezTo>
                      <a:pt x="4388" y="3881"/>
                      <a:pt x="4388" y="3881"/>
                      <a:pt x="4388" y="3881"/>
                    </a:cubicBezTo>
                    <a:cubicBezTo>
                      <a:pt x="4388" y="4219"/>
                      <a:pt x="4556" y="4388"/>
                      <a:pt x="4725" y="4388"/>
                    </a:cubicBezTo>
                    <a:cubicBezTo>
                      <a:pt x="4894" y="4388"/>
                      <a:pt x="5063" y="4219"/>
                      <a:pt x="5063" y="3881"/>
                    </a:cubicBezTo>
                    <a:cubicBezTo>
                      <a:pt x="5063" y="2700"/>
                      <a:pt x="5063" y="2700"/>
                      <a:pt x="5063" y="2700"/>
                    </a:cubicBezTo>
                    <a:cubicBezTo>
                      <a:pt x="10462" y="2700"/>
                      <a:pt x="10462" y="2700"/>
                      <a:pt x="10462" y="2700"/>
                    </a:cubicBezTo>
                    <a:cubicBezTo>
                      <a:pt x="10462" y="4219"/>
                      <a:pt x="10462" y="4219"/>
                      <a:pt x="10462" y="4219"/>
                    </a:cubicBezTo>
                    <a:cubicBezTo>
                      <a:pt x="10462" y="4388"/>
                      <a:pt x="10631" y="4556"/>
                      <a:pt x="10800" y="4556"/>
                    </a:cubicBezTo>
                    <a:cubicBezTo>
                      <a:pt x="10969" y="4556"/>
                      <a:pt x="11137" y="4388"/>
                      <a:pt x="11137" y="4219"/>
                    </a:cubicBezTo>
                    <a:cubicBezTo>
                      <a:pt x="11137" y="2700"/>
                      <a:pt x="11137" y="2700"/>
                      <a:pt x="11137" y="2700"/>
                    </a:cubicBezTo>
                    <a:cubicBezTo>
                      <a:pt x="16537" y="2700"/>
                      <a:pt x="16537" y="2700"/>
                      <a:pt x="16537" y="2700"/>
                    </a:cubicBezTo>
                    <a:cubicBezTo>
                      <a:pt x="16537" y="4219"/>
                      <a:pt x="16537" y="4219"/>
                      <a:pt x="16537" y="4219"/>
                    </a:cubicBezTo>
                    <a:cubicBezTo>
                      <a:pt x="16537" y="4388"/>
                      <a:pt x="16706" y="4556"/>
                      <a:pt x="16875" y="4556"/>
                    </a:cubicBezTo>
                    <a:cubicBezTo>
                      <a:pt x="17044" y="4556"/>
                      <a:pt x="17212" y="4388"/>
                      <a:pt x="17212" y="4219"/>
                    </a:cubicBezTo>
                    <a:cubicBezTo>
                      <a:pt x="17212" y="2700"/>
                      <a:pt x="17212" y="2700"/>
                      <a:pt x="17212" y="2700"/>
                    </a:cubicBezTo>
                    <a:cubicBezTo>
                      <a:pt x="20756" y="2700"/>
                      <a:pt x="20756" y="2700"/>
                      <a:pt x="20756" y="2700"/>
                    </a:cubicBezTo>
                    <a:lnTo>
                      <a:pt x="20756" y="6244"/>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29" name="Freeform 218">
                <a:extLst>
                  <a:ext uri="{FF2B5EF4-FFF2-40B4-BE49-F238E27FC236}">
                    <a16:creationId xmlns:a16="http://schemas.microsoft.com/office/drawing/2014/main" id="{0A376792-4E92-4449-817A-50C484FAD3E7}"/>
                  </a:ext>
                </a:extLst>
              </p:cNvPr>
              <p:cNvSpPr/>
              <p:nvPr/>
            </p:nvSpPr>
            <p:spPr>
              <a:xfrm>
                <a:off x="9391430" y="1679491"/>
                <a:ext cx="60347" cy="155561"/>
              </a:xfrm>
              <a:custGeom>
                <a:avLst/>
                <a:gdLst/>
                <a:ahLst/>
                <a:cxnLst>
                  <a:cxn ang="0">
                    <a:pos x="wd2" y="hd2"/>
                  </a:cxn>
                  <a:cxn ang="5400000">
                    <a:pos x="wd2" y="hd2"/>
                  </a:cxn>
                  <a:cxn ang="10800000">
                    <a:pos x="wd2" y="hd2"/>
                  </a:cxn>
                  <a:cxn ang="16200000">
                    <a:pos x="wd2" y="hd2"/>
                  </a:cxn>
                </a:cxnLst>
                <a:rect l="0" t="0" r="r" b="b"/>
                <a:pathLst>
                  <a:path w="21600" h="21600" extrusionOk="0">
                    <a:moveTo>
                      <a:pt x="2274" y="21600"/>
                    </a:moveTo>
                    <a:cubicBezTo>
                      <a:pt x="19326" y="21600"/>
                      <a:pt x="19326" y="21600"/>
                      <a:pt x="19326" y="21600"/>
                    </a:cubicBezTo>
                    <a:cubicBezTo>
                      <a:pt x="20463" y="21600"/>
                      <a:pt x="21600" y="21159"/>
                      <a:pt x="21600" y="20278"/>
                    </a:cubicBezTo>
                    <a:cubicBezTo>
                      <a:pt x="21600" y="19837"/>
                      <a:pt x="20463" y="19396"/>
                      <a:pt x="19326" y="19396"/>
                    </a:cubicBezTo>
                    <a:cubicBezTo>
                      <a:pt x="13642" y="19396"/>
                      <a:pt x="13642" y="19396"/>
                      <a:pt x="13642" y="19396"/>
                    </a:cubicBezTo>
                    <a:cubicBezTo>
                      <a:pt x="13642" y="882"/>
                      <a:pt x="13642" y="882"/>
                      <a:pt x="13642" y="882"/>
                    </a:cubicBezTo>
                    <a:cubicBezTo>
                      <a:pt x="13642" y="441"/>
                      <a:pt x="12505" y="0"/>
                      <a:pt x="10232" y="0"/>
                    </a:cubicBezTo>
                    <a:cubicBezTo>
                      <a:pt x="10232" y="0"/>
                      <a:pt x="9095" y="0"/>
                      <a:pt x="9095" y="0"/>
                    </a:cubicBezTo>
                    <a:cubicBezTo>
                      <a:pt x="2274" y="2645"/>
                      <a:pt x="2274" y="2645"/>
                      <a:pt x="2274" y="2645"/>
                    </a:cubicBezTo>
                    <a:cubicBezTo>
                      <a:pt x="2274" y="2645"/>
                      <a:pt x="2274" y="3527"/>
                      <a:pt x="2274" y="3967"/>
                    </a:cubicBezTo>
                    <a:cubicBezTo>
                      <a:pt x="3411" y="3967"/>
                      <a:pt x="4547" y="4408"/>
                      <a:pt x="5684" y="3967"/>
                    </a:cubicBezTo>
                    <a:cubicBezTo>
                      <a:pt x="7958" y="3527"/>
                      <a:pt x="7958" y="3527"/>
                      <a:pt x="7958" y="3527"/>
                    </a:cubicBezTo>
                    <a:cubicBezTo>
                      <a:pt x="7958" y="19396"/>
                      <a:pt x="7958" y="19396"/>
                      <a:pt x="7958" y="19396"/>
                    </a:cubicBezTo>
                    <a:cubicBezTo>
                      <a:pt x="2274" y="19396"/>
                      <a:pt x="2274" y="19396"/>
                      <a:pt x="2274" y="19396"/>
                    </a:cubicBezTo>
                    <a:cubicBezTo>
                      <a:pt x="1137" y="19396"/>
                      <a:pt x="0" y="19837"/>
                      <a:pt x="0" y="20278"/>
                    </a:cubicBezTo>
                    <a:cubicBezTo>
                      <a:pt x="0" y="21159"/>
                      <a:pt x="1137" y="21600"/>
                      <a:pt x="2274"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30" name="Freeform 219">
                <a:extLst>
                  <a:ext uri="{FF2B5EF4-FFF2-40B4-BE49-F238E27FC236}">
                    <a16:creationId xmlns:a16="http://schemas.microsoft.com/office/drawing/2014/main" id="{38A1E5F9-D0EC-49E1-BD02-7D48C64DFA87}"/>
                  </a:ext>
                </a:extLst>
              </p:cNvPr>
              <p:cNvSpPr/>
              <p:nvPr/>
            </p:nvSpPr>
            <p:spPr>
              <a:xfrm>
                <a:off x="9496030" y="1679491"/>
                <a:ext cx="60347" cy="155561"/>
              </a:xfrm>
              <a:custGeom>
                <a:avLst/>
                <a:gdLst/>
                <a:ahLst/>
                <a:cxnLst>
                  <a:cxn ang="0">
                    <a:pos x="wd2" y="hd2"/>
                  </a:cxn>
                  <a:cxn ang="5400000">
                    <a:pos x="wd2" y="hd2"/>
                  </a:cxn>
                  <a:cxn ang="10800000">
                    <a:pos x="wd2" y="hd2"/>
                  </a:cxn>
                  <a:cxn ang="16200000">
                    <a:pos x="wd2" y="hd2"/>
                  </a:cxn>
                </a:cxnLst>
                <a:rect l="0" t="0" r="r" b="b"/>
                <a:pathLst>
                  <a:path w="21600" h="21600" extrusionOk="0">
                    <a:moveTo>
                      <a:pt x="2274" y="21600"/>
                    </a:moveTo>
                    <a:cubicBezTo>
                      <a:pt x="19326" y="21600"/>
                      <a:pt x="19326" y="21600"/>
                      <a:pt x="19326" y="21600"/>
                    </a:cubicBezTo>
                    <a:cubicBezTo>
                      <a:pt x="20463" y="21600"/>
                      <a:pt x="21600" y="21159"/>
                      <a:pt x="21600" y="20278"/>
                    </a:cubicBezTo>
                    <a:cubicBezTo>
                      <a:pt x="21600" y="19837"/>
                      <a:pt x="20463" y="19396"/>
                      <a:pt x="19326" y="19396"/>
                    </a:cubicBezTo>
                    <a:cubicBezTo>
                      <a:pt x="13642" y="19396"/>
                      <a:pt x="13642" y="19396"/>
                      <a:pt x="13642" y="19396"/>
                    </a:cubicBezTo>
                    <a:cubicBezTo>
                      <a:pt x="13642" y="882"/>
                      <a:pt x="13642" y="882"/>
                      <a:pt x="13642" y="882"/>
                    </a:cubicBezTo>
                    <a:cubicBezTo>
                      <a:pt x="13642" y="441"/>
                      <a:pt x="12505" y="0"/>
                      <a:pt x="11368" y="0"/>
                    </a:cubicBezTo>
                    <a:cubicBezTo>
                      <a:pt x="10232" y="0"/>
                      <a:pt x="10232" y="0"/>
                      <a:pt x="9095" y="0"/>
                    </a:cubicBezTo>
                    <a:cubicBezTo>
                      <a:pt x="3411" y="2645"/>
                      <a:pt x="3411" y="2645"/>
                      <a:pt x="3411" y="2645"/>
                    </a:cubicBezTo>
                    <a:cubicBezTo>
                      <a:pt x="2274" y="2645"/>
                      <a:pt x="2274" y="3527"/>
                      <a:pt x="3411" y="3967"/>
                    </a:cubicBezTo>
                    <a:cubicBezTo>
                      <a:pt x="3411" y="3967"/>
                      <a:pt x="5684" y="4408"/>
                      <a:pt x="5684" y="3967"/>
                    </a:cubicBezTo>
                    <a:cubicBezTo>
                      <a:pt x="7958" y="3527"/>
                      <a:pt x="7958" y="3527"/>
                      <a:pt x="7958" y="3527"/>
                    </a:cubicBezTo>
                    <a:cubicBezTo>
                      <a:pt x="7958" y="19396"/>
                      <a:pt x="7958" y="19396"/>
                      <a:pt x="7958" y="19396"/>
                    </a:cubicBezTo>
                    <a:cubicBezTo>
                      <a:pt x="2274" y="19396"/>
                      <a:pt x="2274" y="19396"/>
                      <a:pt x="2274" y="19396"/>
                    </a:cubicBezTo>
                    <a:cubicBezTo>
                      <a:pt x="1137" y="19396"/>
                      <a:pt x="0" y="19837"/>
                      <a:pt x="0" y="20278"/>
                    </a:cubicBezTo>
                    <a:cubicBezTo>
                      <a:pt x="0" y="21159"/>
                      <a:pt x="1137" y="21600"/>
                      <a:pt x="2274" y="216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sp>
          <p:nvSpPr>
            <p:cNvPr id="401" name="Freeform 220">
              <a:extLst>
                <a:ext uri="{FF2B5EF4-FFF2-40B4-BE49-F238E27FC236}">
                  <a16:creationId xmlns:a16="http://schemas.microsoft.com/office/drawing/2014/main" id="{63D9F381-9668-4A72-B5F1-4F094F3E2B72}"/>
                </a:ext>
              </a:extLst>
            </p:cNvPr>
            <p:cNvSpPr/>
            <p:nvPr/>
          </p:nvSpPr>
          <p:spPr>
            <a:xfrm>
              <a:off x="8331315" y="1501133"/>
              <a:ext cx="406336" cy="406336"/>
            </a:xfrm>
            <a:custGeom>
              <a:avLst/>
              <a:gdLst/>
              <a:ahLst/>
              <a:cxnLst>
                <a:cxn ang="0">
                  <a:pos x="wd2" y="hd2"/>
                </a:cxn>
                <a:cxn ang="5400000">
                  <a:pos x="wd2" y="hd2"/>
                </a:cxn>
                <a:cxn ang="10800000">
                  <a:pos x="wd2" y="hd2"/>
                </a:cxn>
                <a:cxn ang="16200000">
                  <a:pos x="wd2" y="hd2"/>
                </a:cxn>
              </a:cxnLst>
              <a:rect l="0" t="0" r="r" b="b"/>
              <a:pathLst>
                <a:path w="21600" h="21600" extrusionOk="0">
                  <a:moveTo>
                    <a:pt x="21600" y="2869"/>
                  </a:moveTo>
                  <a:cubicBezTo>
                    <a:pt x="21600" y="2363"/>
                    <a:pt x="21094" y="1856"/>
                    <a:pt x="20587" y="1856"/>
                  </a:cubicBezTo>
                  <a:cubicBezTo>
                    <a:pt x="17212" y="1856"/>
                    <a:pt x="17212" y="1856"/>
                    <a:pt x="17212" y="1856"/>
                  </a:cubicBezTo>
                  <a:cubicBezTo>
                    <a:pt x="17212" y="506"/>
                    <a:pt x="17212" y="506"/>
                    <a:pt x="17212" y="506"/>
                  </a:cubicBezTo>
                  <a:cubicBezTo>
                    <a:pt x="17212" y="338"/>
                    <a:pt x="17044" y="169"/>
                    <a:pt x="16875" y="169"/>
                  </a:cubicBezTo>
                  <a:cubicBezTo>
                    <a:pt x="16706" y="169"/>
                    <a:pt x="16537" y="338"/>
                    <a:pt x="16537" y="506"/>
                  </a:cubicBezTo>
                  <a:cubicBezTo>
                    <a:pt x="16537" y="1856"/>
                    <a:pt x="16537" y="1856"/>
                    <a:pt x="16537" y="1856"/>
                  </a:cubicBezTo>
                  <a:cubicBezTo>
                    <a:pt x="11137" y="1856"/>
                    <a:pt x="11137" y="1856"/>
                    <a:pt x="11137" y="1856"/>
                  </a:cubicBezTo>
                  <a:cubicBezTo>
                    <a:pt x="11137" y="506"/>
                    <a:pt x="11137" y="506"/>
                    <a:pt x="11137" y="506"/>
                  </a:cubicBezTo>
                  <a:cubicBezTo>
                    <a:pt x="11137" y="338"/>
                    <a:pt x="10969" y="169"/>
                    <a:pt x="10800" y="169"/>
                  </a:cubicBezTo>
                  <a:cubicBezTo>
                    <a:pt x="10631" y="169"/>
                    <a:pt x="10462" y="338"/>
                    <a:pt x="10462" y="506"/>
                  </a:cubicBezTo>
                  <a:cubicBezTo>
                    <a:pt x="10462" y="1856"/>
                    <a:pt x="10462" y="1856"/>
                    <a:pt x="10462" y="1856"/>
                  </a:cubicBezTo>
                  <a:cubicBezTo>
                    <a:pt x="5063" y="1856"/>
                    <a:pt x="5063" y="1856"/>
                    <a:pt x="5063" y="1856"/>
                  </a:cubicBezTo>
                  <a:cubicBezTo>
                    <a:pt x="5063" y="338"/>
                    <a:pt x="5063" y="338"/>
                    <a:pt x="5063" y="338"/>
                  </a:cubicBezTo>
                  <a:cubicBezTo>
                    <a:pt x="5063" y="169"/>
                    <a:pt x="4894" y="0"/>
                    <a:pt x="4725" y="0"/>
                  </a:cubicBezTo>
                  <a:cubicBezTo>
                    <a:pt x="4556" y="0"/>
                    <a:pt x="4388" y="169"/>
                    <a:pt x="4388" y="338"/>
                  </a:cubicBezTo>
                  <a:cubicBezTo>
                    <a:pt x="4388" y="1856"/>
                    <a:pt x="4388" y="1856"/>
                    <a:pt x="4388" y="1856"/>
                  </a:cubicBezTo>
                  <a:cubicBezTo>
                    <a:pt x="1013" y="1856"/>
                    <a:pt x="1013" y="1856"/>
                    <a:pt x="1013" y="1856"/>
                  </a:cubicBezTo>
                  <a:cubicBezTo>
                    <a:pt x="506" y="1856"/>
                    <a:pt x="0" y="2363"/>
                    <a:pt x="0" y="2869"/>
                  </a:cubicBezTo>
                  <a:cubicBezTo>
                    <a:pt x="0" y="20587"/>
                    <a:pt x="0" y="20587"/>
                    <a:pt x="0" y="20587"/>
                  </a:cubicBezTo>
                  <a:cubicBezTo>
                    <a:pt x="0" y="21094"/>
                    <a:pt x="506" y="21600"/>
                    <a:pt x="1013" y="21600"/>
                  </a:cubicBezTo>
                  <a:cubicBezTo>
                    <a:pt x="20587" y="21600"/>
                    <a:pt x="20587" y="21600"/>
                    <a:pt x="20587" y="21600"/>
                  </a:cubicBezTo>
                  <a:cubicBezTo>
                    <a:pt x="21094" y="21600"/>
                    <a:pt x="21600" y="21094"/>
                    <a:pt x="21600" y="20587"/>
                  </a:cubicBezTo>
                  <a:lnTo>
                    <a:pt x="21600" y="2869"/>
                  </a:lnTo>
                  <a:close/>
                  <a:moveTo>
                    <a:pt x="20756" y="20756"/>
                  </a:moveTo>
                  <a:cubicBezTo>
                    <a:pt x="844" y="20756"/>
                    <a:pt x="844" y="20756"/>
                    <a:pt x="844" y="20756"/>
                  </a:cubicBezTo>
                  <a:cubicBezTo>
                    <a:pt x="844" y="7088"/>
                    <a:pt x="844" y="7088"/>
                    <a:pt x="844" y="7088"/>
                  </a:cubicBezTo>
                  <a:cubicBezTo>
                    <a:pt x="20756" y="7088"/>
                    <a:pt x="20756" y="7088"/>
                    <a:pt x="20756" y="7088"/>
                  </a:cubicBezTo>
                  <a:lnTo>
                    <a:pt x="20756" y="20756"/>
                  </a:lnTo>
                  <a:close/>
                  <a:moveTo>
                    <a:pt x="20756" y="6244"/>
                  </a:moveTo>
                  <a:cubicBezTo>
                    <a:pt x="844" y="6244"/>
                    <a:pt x="844" y="6244"/>
                    <a:pt x="844" y="6244"/>
                  </a:cubicBezTo>
                  <a:cubicBezTo>
                    <a:pt x="844" y="2700"/>
                    <a:pt x="844" y="2700"/>
                    <a:pt x="844" y="2700"/>
                  </a:cubicBezTo>
                  <a:cubicBezTo>
                    <a:pt x="4388" y="2700"/>
                    <a:pt x="4388" y="2700"/>
                    <a:pt x="4388" y="2700"/>
                  </a:cubicBezTo>
                  <a:cubicBezTo>
                    <a:pt x="4388" y="3881"/>
                    <a:pt x="4388" y="3881"/>
                    <a:pt x="4388" y="3881"/>
                  </a:cubicBezTo>
                  <a:cubicBezTo>
                    <a:pt x="4388" y="4219"/>
                    <a:pt x="4556" y="4388"/>
                    <a:pt x="4725" y="4388"/>
                  </a:cubicBezTo>
                  <a:cubicBezTo>
                    <a:pt x="4894" y="4388"/>
                    <a:pt x="5063" y="4219"/>
                    <a:pt x="5063" y="3881"/>
                  </a:cubicBezTo>
                  <a:cubicBezTo>
                    <a:pt x="5063" y="2700"/>
                    <a:pt x="5063" y="2700"/>
                    <a:pt x="5063" y="2700"/>
                  </a:cubicBezTo>
                  <a:cubicBezTo>
                    <a:pt x="10462" y="2700"/>
                    <a:pt x="10462" y="2700"/>
                    <a:pt x="10462" y="2700"/>
                  </a:cubicBezTo>
                  <a:cubicBezTo>
                    <a:pt x="10462" y="4219"/>
                    <a:pt x="10462" y="4219"/>
                    <a:pt x="10462" y="4219"/>
                  </a:cubicBezTo>
                  <a:cubicBezTo>
                    <a:pt x="10462" y="4388"/>
                    <a:pt x="10631" y="4556"/>
                    <a:pt x="10800" y="4556"/>
                  </a:cubicBezTo>
                  <a:cubicBezTo>
                    <a:pt x="10969" y="4556"/>
                    <a:pt x="11137" y="4388"/>
                    <a:pt x="11137" y="4219"/>
                  </a:cubicBezTo>
                  <a:cubicBezTo>
                    <a:pt x="11137" y="2700"/>
                    <a:pt x="11137" y="2700"/>
                    <a:pt x="11137" y="2700"/>
                  </a:cubicBezTo>
                  <a:cubicBezTo>
                    <a:pt x="16537" y="2700"/>
                    <a:pt x="16537" y="2700"/>
                    <a:pt x="16537" y="2700"/>
                  </a:cubicBezTo>
                  <a:cubicBezTo>
                    <a:pt x="16537" y="4219"/>
                    <a:pt x="16537" y="4219"/>
                    <a:pt x="16537" y="4219"/>
                  </a:cubicBezTo>
                  <a:cubicBezTo>
                    <a:pt x="16537" y="4388"/>
                    <a:pt x="16706" y="4556"/>
                    <a:pt x="16875" y="4556"/>
                  </a:cubicBezTo>
                  <a:cubicBezTo>
                    <a:pt x="17044" y="4556"/>
                    <a:pt x="17212" y="4388"/>
                    <a:pt x="17212" y="4219"/>
                  </a:cubicBezTo>
                  <a:cubicBezTo>
                    <a:pt x="17212" y="2700"/>
                    <a:pt x="17212" y="2700"/>
                    <a:pt x="17212" y="2700"/>
                  </a:cubicBezTo>
                  <a:cubicBezTo>
                    <a:pt x="20756" y="2700"/>
                    <a:pt x="20756" y="2700"/>
                    <a:pt x="20756" y="2700"/>
                  </a:cubicBezTo>
                  <a:lnTo>
                    <a:pt x="20756" y="6244"/>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nvGrpSpPr>
            <p:cNvPr id="402" name="组合 401">
              <a:extLst>
                <a:ext uri="{FF2B5EF4-FFF2-40B4-BE49-F238E27FC236}">
                  <a16:creationId xmlns:a16="http://schemas.microsoft.com/office/drawing/2014/main" id="{36C058F4-499E-4EC2-B1A5-B7FE9D2F89B7}"/>
                </a:ext>
              </a:extLst>
            </p:cNvPr>
            <p:cNvGrpSpPr/>
            <p:nvPr/>
          </p:nvGrpSpPr>
          <p:grpSpPr>
            <a:xfrm>
              <a:off x="7519987" y="1517225"/>
              <a:ext cx="406336" cy="373358"/>
              <a:chOff x="7646738" y="1517225"/>
              <a:chExt cx="406336" cy="373358"/>
            </a:xfrm>
            <a:grpFill/>
          </p:grpSpPr>
          <p:sp>
            <p:nvSpPr>
              <p:cNvPr id="426" name="Freeform 221">
                <a:extLst>
                  <a:ext uri="{FF2B5EF4-FFF2-40B4-BE49-F238E27FC236}">
                    <a16:creationId xmlns:a16="http://schemas.microsoft.com/office/drawing/2014/main" id="{81C28BD7-D06C-4A34-8BE9-DD24D03C1BD3}"/>
                  </a:ext>
                </a:extLst>
              </p:cNvPr>
              <p:cNvSpPr/>
              <p:nvPr/>
            </p:nvSpPr>
            <p:spPr>
              <a:xfrm>
                <a:off x="7646738" y="1517225"/>
                <a:ext cx="406336" cy="373358"/>
              </a:xfrm>
              <a:custGeom>
                <a:avLst/>
                <a:gdLst/>
                <a:ahLst/>
                <a:cxnLst>
                  <a:cxn ang="0">
                    <a:pos x="wd2" y="hd2"/>
                  </a:cxn>
                  <a:cxn ang="5400000">
                    <a:pos x="wd2" y="hd2"/>
                  </a:cxn>
                  <a:cxn ang="10800000">
                    <a:pos x="wd2" y="hd2"/>
                  </a:cxn>
                  <a:cxn ang="16200000">
                    <a:pos x="wd2" y="hd2"/>
                  </a:cxn>
                </a:cxnLst>
                <a:rect l="0" t="0" r="r" b="b"/>
                <a:pathLst>
                  <a:path w="21600" h="21554" extrusionOk="0">
                    <a:moveTo>
                      <a:pt x="16875" y="0"/>
                    </a:moveTo>
                    <a:cubicBezTo>
                      <a:pt x="15694" y="0"/>
                      <a:pt x="14512" y="366"/>
                      <a:pt x="13669" y="1281"/>
                    </a:cubicBezTo>
                    <a:cubicBezTo>
                      <a:pt x="13669" y="1464"/>
                      <a:pt x="13669" y="1464"/>
                      <a:pt x="13669" y="1464"/>
                    </a:cubicBezTo>
                    <a:cubicBezTo>
                      <a:pt x="13500" y="1281"/>
                      <a:pt x="13500" y="1281"/>
                      <a:pt x="13500" y="1281"/>
                    </a:cubicBezTo>
                    <a:cubicBezTo>
                      <a:pt x="11812" y="732"/>
                      <a:pt x="9787" y="732"/>
                      <a:pt x="8100" y="1281"/>
                    </a:cubicBezTo>
                    <a:cubicBezTo>
                      <a:pt x="7931" y="1464"/>
                      <a:pt x="7931" y="1464"/>
                      <a:pt x="7931" y="1464"/>
                    </a:cubicBezTo>
                    <a:cubicBezTo>
                      <a:pt x="7931" y="1281"/>
                      <a:pt x="7931" y="1281"/>
                      <a:pt x="7931" y="1281"/>
                    </a:cubicBezTo>
                    <a:cubicBezTo>
                      <a:pt x="7088" y="366"/>
                      <a:pt x="5906" y="0"/>
                      <a:pt x="4725" y="0"/>
                    </a:cubicBezTo>
                    <a:cubicBezTo>
                      <a:pt x="2194" y="0"/>
                      <a:pt x="0" y="2380"/>
                      <a:pt x="0" y="5125"/>
                    </a:cubicBezTo>
                    <a:cubicBezTo>
                      <a:pt x="0" y="6956"/>
                      <a:pt x="844" y="8603"/>
                      <a:pt x="2194" y="9519"/>
                    </a:cubicBezTo>
                    <a:cubicBezTo>
                      <a:pt x="2363" y="9519"/>
                      <a:pt x="2363" y="9519"/>
                      <a:pt x="2363" y="9519"/>
                    </a:cubicBezTo>
                    <a:cubicBezTo>
                      <a:pt x="2363" y="9702"/>
                      <a:pt x="2363" y="9702"/>
                      <a:pt x="2363" y="9702"/>
                    </a:cubicBezTo>
                    <a:cubicBezTo>
                      <a:pt x="2363" y="9885"/>
                      <a:pt x="2363" y="10068"/>
                      <a:pt x="2363" y="10068"/>
                    </a:cubicBezTo>
                    <a:cubicBezTo>
                      <a:pt x="2363" y="13180"/>
                      <a:pt x="3713" y="16108"/>
                      <a:pt x="6075" y="17756"/>
                    </a:cubicBezTo>
                    <a:cubicBezTo>
                      <a:pt x="6412" y="17939"/>
                      <a:pt x="6412" y="17939"/>
                      <a:pt x="6412" y="17939"/>
                    </a:cubicBezTo>
                    <a:cubicBezTo>
                      <a:pt x="3713" y="20868"/>
                      <a:pt x="3713" y="20868"/>
                      <a:pt x="3713" y="20868"/>
                    </a:cubicBezTo>
                    <a:cubicBezTo>
                      <a:pt x="3544" y="21051"/>
                      <a:pt x="3544" y="21234"/>
                      <a:pt x="3713" y="21417"/>
                    </a:cubicBezTo>
                    <a:cubicBezTo>
                      <a:pt x="3881" y="21600"/>
                      <a:pt x="4050" y="21600"/>
                      <a:pt x="4219" y="21417"/>
                    </a:cubicBezTo>
                    <a:cubicBezTo>
                      <a:pt x="7088" y="18488"/>
                      <a:pt x="7088" y="18488"/>
                      <a:pt x="7088" y="18488"/>
                    </a:cubicBezTo>
                    <a:cubicBezTo>
                      <a:pt x="7256" y="18488"/>
                      <a:pt x="7256" y="18488"/>
                      <a:pt x="7256" y="18488"/>
                    </a:cubicBezTo>
                    <a:cubicBezTo>
                      <a:pt x="9450" y="19586"/>
                      <a:pt x="12150" y="19586"/>
                      <a:pt x="14344" y="18488"/>
                    </a:cubicBezTo>
                    <a:cubicBezTo>
                      <a:pt x="14512" y="18488"/>
                      <a:pt x="14512" y="18488"/>
                      <a:pt x="14512" y="18488"/>
                    </a:cubicBezTo>
                    <a:cubicBezTo>
                      <a:pt x="17381" y="21417"/>
                      <a:pt x="17381" y="21417"/>
                      <a:pt x="17381" y="21417"/>
                    </a:cubicBezTo>
                    <a:cubicBezTo>
                      <a:pt x="17550" y="21600"/>
                      <a:pt x="17719" y="21600"/>
                      <a:pt x="17887" y="21417"/>
                    </a:cubicBezTo>
                    <a:cubicBezTo>
                      <a:pt x="18056" y="21234"/>
                      <a:pt x="18056" y="21051"/>
                      <a:pt x="17887" y="20868"/>
                    </a:cubicBezTo>
                    <a:cubicBezTo>
                      <a:pt x="15187" y="17939"/>
                      <a:pt x="15187" y="17939"/>
                      <a:pt x="15187" y="17939"/>
                    </a:cubicBezTo>
                    <a:cubicBezTo>
                      <a:pt x="15525" y="17756"/>
                      <a:pt x="15525" y="17756"/>
                      <a:pt x="15525" y="17756"/>
                    </a:cubicBezTo>
                    <a:cubicBezTo>
                      <a:pt x="17887" y="16108"/>
                      <a:pt x="19237" y="13180"/>
                      <a:pt x="19237" y="10068"/>
                    </a:cubicBezTo>
                    <a:cubicBezTo>
                      <a:pt x="19237" y="10068"/>
                      <a:pt x="19237" y="9885"/>
                      <a:pt x="19237" y="9702"/>
                    </a:cubicBezTo>
                    <a:cubicBezTo>
                      <a:pt x="19237" y="9519"/>
                      <a:pt x="19237" y="9519"/>
                      <a:pt x="19237" y="9519"/>
                    </a:cubicBezTo>
                    <a:cubicBezTo>
                      <a:pt x="19406" y="9519"/>
                      <a:pt x="19406" y="9519"/>
                      <a:pt x="19406" y="9519"/>
                    </a:cubicBezTo>
                    <a:cubicBezTo>
                      <a:pt x="20756" y="8603"/>
                      <a:pt x="21600" y="6956"/>
                      <a:pt x="21600" y="5125"/>
                    </a:cubicBezTo>
                    <a:cubicBezTo>
                      <a:pt x="21600" y="2380"/>
                      <a:pt x="19406" y="0"/>
                      <a:pt x="16875" y="0"/>
                    </a:cubicBezTo>
                    <a:close/>
                    <a:moveTo>
                      <a:pt x="2363" y="8603"/>
                    </a:moveTo>
                    <a:cubicBezTo>
                      <a:pt x="1856" y="8237"/>
                      <a:pt x="1856" y="8237"/>
                      <a:pt x="1856" y="8237"/>
                    </a:cubicBezTo>
                    <a:cubicBezTo>
                      <a:pt x="1181" y="7322"/>
                      <a:pt x="844" y="6407"/>
                      <a:pt x="844" y="5125"/>
                    </a:cubicBezTo>
                    <a:cubicBezTo>
                      <a:pt x="844" y="4027"/>
                      <a:pt x="1181" y="2929"/>
                      <a:pt x="1856" y="2014"/>
                    </a:cubicBezTo>
                    <a:cubicBezTo>
                      <a:pt x="2700" y="1281"/>
                      <a:pt x="3713" y="915"/>
                      <a:pt x="4725" y="915"/>
                    </a:cubicBezTo>
                    <a:cubicBezTo>
                      <a:pt x="5569" y="915"/>
                      <a:pt x="6244" y="1098"/>
                      <a:pt x="6919" y="1464"/>
                    </a:cubicBezTo>
                    <a:cubicBezTo>
                      <a:pt x="7256" y="1647"/>
                      <a:pt x="7256" y="1647"/>
                      <a:pt x="7256" y="1647"/>
                    </a:cubicBezTo>
                    <a:cubicBezTo>
                      <a:pt x="6919" y="2014"/>
                      <a:pt x="6919" y="2014"/>
                      <a:pt x="6919" y="2014"/>
                    </a:cubicBezTo>
                    <a:cubicBezTo>
                      <a:pt x="4556" y="3295"/>
                      <a:pt x="3038" y="5492"/>
                      <a:pt x="2531" y="8237"/>
                    </a:cubicBezTo>
                    <a:lnTo>
                      <a:pt x="2363" y="8603"/>
                    </a:lnTo>
                    <a:close/>
                    <a:moveTo>
                      <a:pt x="17887" y="13363"/>
                    </a:moveTo>
                    <a:cubicBezTo>
                      <a:pt x="17550" y="14461"/>
                      <a:pt x="17044" y="15193"/>
                      <a:pt x="16200" y="16108"/>
                    </a:cubicBezTo>
                    <a:cubicBezTo>
                      <a:pt x="15525" y="16841"/>
                      <a:pt x="14681" y="17390"/>
                      <a:pt x="13837" y="17939"/>
                    </a:cubicBezTo>
                    <a:cubicBezTo>
                      <a:pt x="12825" y="18305"/>
                      <a:pt x="11812" y="18488"/>
                      <a:pt x="10800" y="18488"/>
                    </a:cubicBezTo>
                    <a:cubicBezTo>
                      <a:pt x="9787" y="18488"/>
                      <a:pt x="8775" y="18305"/>
                      <a:pt x="7762" y="17939"/>
                    </a:cubicBezTo>
                    <a:cubicBezTo>
                      <a:pt x="6919" y="17390"/>
                      <a:pt x="6075" y="16841"/>
                      <a:pt x="5400" y="16108"/>
                    </a:cubicBezTo>
                    <a:cubicBezTo>
                      <a:pt x="4556" y="15193"/>
                      <a:pt x="4050" y="14461"/>
                      <a:pt x="3713" y="13363"/>
                    </a:cubicBezTo>
                    <a:cubicBezTo>
                      <a:pt x="3206" y="12264"/>
                      <a:pt x="3038" y="11166"/>
                      <a:pt x="3038" y="10068"/>
                    </a:cubicBezTo>
                    <a:cubicBezTo>
                      <a:pt x="3038" y="8969"/>
                      <a:pt x="3206" y="7871"/>
                      <a:pt x="3713" y="6773"/>
                    </a:cubicBezTo>
                    <a:cubicBezTo>
                      <a:pt x="4050" y="5858"/>
                      <a:pt x="4556" y="4942"/>
                      <a:pt x="5400" y="4210"/>
                    </a:cubicBezTo>
                    <a:cubicBezTo>
                      <a:pt x="6075" y="3478"/>
                      <a:pt x="6919" y="2746"/>
                      <a:pt x="7762" y="2380"/>
                    </a:cubicBezTo>
                    <a:cubicBezTo>
                      <a:pt x="9619" y="1464"/>
                      <a:pt x="11981" y="1464"/>
                      <a:pt x="13837" y="2380"/>
                    </a:cubicBezTo>
                    <a:cubicBezTo>
                      <a:pt x="14681" y="2746"/>
                      <a:pt x="15525" y="3478"/>
                      <a:pt x="16200" y="4210"/>
                    </a:cubicBezTo>
                    <a:cubicBezTo>
                      <a:pt x="17044" y="4942"/>
                      <a:pt x="17550" y="5858"/>
                      <a:pt x="17887" y="6773"/>
                    </a:cubicBezTo>
                    <a:cubicBezTo>
                      <a:pt x="18394" y="7871"/>
                      <a:pt x="18562" y="8969"/>
                      <a:pt x="18562" y="10068"/>
                    </a:cubicBezTo>
                    <a:cubicBezTo>
                      <a:pt x="18562" y="11166"/>
                      <a:pt x="18394" y="12264"/>
                      <a:pt x="17887" y="13363"/>
                    </a:cubicBezTo>
                    <a:close/>
                    <a:moveTo>
                      <a:pt x="19744" y="8237"/>
                    </a:moveTo>
                    <a:cubicBezTo>
                      <a:pt x="19237" y="8603"/>
                      <a:pt x="19237" y="8603"/>
                      <a:pt x="19237" y="8603"/>
                    </a:cubicBezTo>
                    <a:cubicBezTo>
                      <a:pt x="19069" y="8237"/>
                      <a:pt x="19069" y="8237"/>
                      <a:pt x="19069" y="8237"/>
                    </a:cubicBezTo>
                    <a:cubicBezTo>
                      <a:pt x="18562" y="5492"/>
                      <a:pt x="17044" y="3295"/>
                      <a:pt x="14681" y="2014"/>
                    </a:cubicBezTo>
                    <a:cubicBezTo>
                      <a:pt x="14344" y="1647"/>
                      <a:pt x="14344" y="1647"/>
                      <a:pt x="14344" y="1647"/>
                    </a:cubicBezTo>
                    <a:cubicBezTo>
                      <a:pt x="14681" y="1464"/>
                      <a:pt x="14681" y="1464"/>
                      <a:pt x="14681" y="1464"/>
                    </a:cubicBezTo>
                    <a:cubicBezTo>
                      <a:pt x="15356" y="1098"/>
                      <a:pt x="16031" y="915"/>
                      <a:pt x="16875" y="915"/>
                    </a:cubicBezTo>
                    <a:cubicBezTo>
                      <a:pt x="17887" y="915"/>
                      <a:pt x="18900" y="1281"/>
                      <a:pt x="19744" y="2014"/>
                    </a:cubicBezTo>
                    <a:cubicBezTo>
                      <a:pt x="20419" y="2929"/>
                      <a:pt x="20756" y="4027"/>
                      <a:pt x="20756" y="5125"/>
                    </a:cubicBezTo>
                    <a:cubicBezTo>
                      <a:pt x="20756" y="6407"/>
                      <a:pt x="20419" y="7322"/>
                      <a:pt x="19744" y="8237"/>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sp>
            <p:nvSpPr>
              <p:cNvPr id="427" name="Freeform 222">
                <a:extLst>
                  <a:ext uri="{FF2B5EF4-FFF2-40B4-BE49-F238E27FC236}">
                    <a16:creationId xmlns:a16="http://schemas.microsoft.com/office/drawing/2014/main" id="{82D92F25-7622-4265-8DA9-1B152B1521CE}"/>
                  </a:ext>
                </a:extLst>
              </p:cNvPr>
              <p:cNvSpPr/>
              <p:nvPr/>
            </p:nvSpPr>
            <p:spPr>
              <a:xfrm>
                <a:off x="7843869" y="1590983"/>
                <a:ext cx="95214" cy="156389"/>
              </a:xfrm>
              <a:custGeom>
                <a:avLst/>
                <a:gdLst/>
                <a:ahLst/>
                <a:cxnLst>
                  <a:cxn ang="0">
                    <a:pos x="wd2" y="hd2"/>
                  </a:cxn>
                  <a:cxn ang="5400000">
                    <a:pos x="wd2" y="hd2"/>
                  </a:cxn>
                  <a:cxn ang="10800000">
                    <a:pos x="wd2" y="hd2"/>
                  </a:cxn>
                  <a:cxn ang="16200000">
                    <a:pos x="wd2" y="hd2"/>
                  </a:cxn>
                </a:cxnLst>
                <a:rect l="0" t="0" r="r" b="b"/>
                <a:pathLst>
                  <a:path w="21600" h="21347" extrusionOk="0">
                    <a:moveTo>
                      <a:pt x="20880" y="19440"/>
                    </a:moveTo>
                    <a:cubicBezTo>
                      <a:pt x="2880" y="13392"/>
                      <a:pt x="2880" y="13392"/>
                      <a:pt x="2880" y="13392"/>
                    </a:cubicBezTo>
                    <a:cubicBezTo>
                      <a:pt x="2880" y="1296"/>
                      <a:pt x="2880" y="1296"/>
                      <a:pt x="2880" y="1296"/>
                    </a:cubicBezTo>
                    <a:cubicBezTo>
                      <a:pt x="2880" y="432"/>
                      <a:pt x="2160" y="0"/>
                      <a:pt x="1440" y="0"/>
                    </a:cubicBezTo>
                    <a:cubicBezTo>
                      <a:pt x="720" y="0"/>
                      <a:pt x="0" y="432"/>
                      <a:pt x="0" y="1296"/>
                    </a:cubicBezTo>
                    <a:cubicBezTo>
                      <a:pt x="0" y="13824"/>
                      <a:pt x="0" y="13824"/>
                      <a:pt x="0" y="13824"/>
                    </a:cubicBezTo>
                    <a:cubicBezTo>
                      <a:pt x="0" y="14256"/>
                      <a:pt x="0" y="14688"/>
                      <a:pt x="720" y="14688"/>
                    </a:cubicBezTo>
                    <a:cubicBezTo>
                      <a:pt x="19440" y="21168"/>
                      <a:pt x="19440" y="21168"/>
                      <a:pt x="19440" y="21168"/>
                    </a:cubicBezTo>
                    <a:cubicBezTo>
                      <a:pt x="20160" y="21600"/>
                      <a:pt x="20880" y="21168"/>
                      <a:pt x="21600" y="20736"/>
                    </a:cubicBezTo>
                    <a:cubicBezTo>
                      <a:pt x="21600" y="20736"/>
                      <a:pt x="21600" y="20304"/>
                      <a:pt x="21600" y="19872"/>
                    </a:cubicBezTo>
                    <a:cubicBezTo>
                      <a:pt x="21600" y="19872"/>
                      <a:pt x="20880" y="19440"/>
                      <a:pt x="20880" y="1944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p>
            </p:txBody>
          </p:sp>
        </p:grpSp>
        <p:grpSp>
          <p:nvGrpSpPr>
            <p:cNvPr id="403" name="组合 402">
              <a:extLst>
                <a:ext uri="{FF2B5EF4-FFF2-40B4-BE49-F238E27FC236}">
                  <a16:creationId xmlns:a16="http://schemas.microsoft.com/office/drawing/2014/main" id="{7245E4DC-C0E8-4C15-B591-DBB74033BDC7}"/>
                </a:ext>
              </a:extLst>
            </p:cNvPr>
            <p:cNvGrpSpPr/>
            <p:nvPr/>
          </p:nvGrpSpPr>
          <p:grpSpPr>
            <a:xfrm>
              <a:off x="6752912" y="1501133"/>
              <a:ext cx="316486" cy="406336"/>
              <a:chOff x="6879663" y="1501133"/>
              <a:chExt cx="316486" cy="406336"/>
            </a:xfrm>
            <a:grpFill/>
          </p:grpSpPr>
          <p:sp>
            <p:nvSpPr>
              <p:cNvPr id="424" name="Freeform 223">
                <a:extLst>
                  <a:ext uri="{FF2B5EF4-FFF2-40B4-BE49-F238E27FC236}">
                    <a16:creationId xmlns:a16="http://schemas.microsoft.com/office/drawing/2014/main" id="{55D581E7-E3CA-4565-9288-7FFEAD1AEB55}"/>
                  </a:ext>
                </a:extLst>
              </p:cNvPr>
              <p:cNvSpPr/>
              <p:nvPr/>
            </p:nvSpPr>
            <p:spPr>
              <a:xfrm>
                <a:off x="6879663" y="1501133"/>
                <a:ext cx="316486" cy="406336"/>
              </a:xfrm>
              <a:custGeom>
                <a:avLst/>
                <a:gdLst/>
                <a:ahLst/>
                <a:cxnLst>
                  <a:cxn ang="0">
                    <a:pos x="wd2" y="hd2"/>
                  </a:cxn>
                  <a:cxn ang="5400000">
                    <a:pos x="wd2" y="hd2"/>
                  </a:cxn>
                  <a:cxn ang="10800000">
                    <a:pos x="wd2" y="hd2"/>
                  </a:cxn>
                  <a:cxn ang="16200000">
                    <a:pos x="wd2" y="hd2"/>
                  </a:cxn>
                </a:cxnLst>
                <a:rect l="0" t="0" r="r" b="b"/>
                <a:pathLst>
                  <a:path w="21600" h="21600" extrusionOk="0">
                    <a:moveTo>
                      <a:pt x="17712" y="4219"/>
                    </a:moveTo>
                    <a:cubicBezTo>
                      <a:pt x="17712" y="4219"/>
                      <a:pt x="17712" y="4219"/>
                      <a:pt x="17712" y="4219"/>
                    </a:cubicBezTo>
                    <a:cubicBezTo>
                      <a:pt x="17712" y="1013"/>
                      <a:pt x="17712" y="1013"/>
                      <a:pt x="17712" y="1013"/>
                    </a:cubicBezTo>
                    <a:cubicBezTo>
                      <a:pt x="17712" y="506"/>
                      <a:pt x="17064" y="0"/>
                      <a:pt x="16416" y="0"/>
                    </a:cubicBezTo>
                    <a:cubicBezTo>
                      <a:pt x="5184" y="0"/>
                      <a:pt x="5184" y="0"/>
                      <a:pt x="5184" y="0"/>
                    </a:cubicBezTo>
                    <a:cubicBezTo>
                      <a:pt x="4536" y="0"/>
                      <a:pt x="3888" y="506"/>
                      <a:pt x="3888" y="1013"/>
                    </a:cubicBezTo>
                    <a:cubicBezTo>
                      <a:pt x="3888" y="4219"/>
                      <a:pt x="3888" y="4219"/>
                      <a:pt x="3888" y="4219"/>
                    </a:cubicBezTo>
                    <a:cubicBezTo>
                      <a:pt x="3888" y="4219"/>
                      <a:pt x="3888" y="4219"/>
                      <a:pt x="3888" y="4219"/>
                    </a:cubicBezTo>
                    <a:cubicBezTo>
                      <a:pt x="1296" y="5906"/>
                      <a:pt x="0" y="8269"/>
                      <a:pt x="0" y="10800"/>
                    </a:cubicBezTo>
                    <a:cubicBezTo>
                      <a:pt x="0" y="13331"/>
                      <a:pt x="1296" y="15694"/>
                      <a:pt x="3888" y="17381"/>
                    </a:cubicBezTo>
                    <a:cubicBezTo>
                      <a:pt x="3888" y="17381"/>
                      <a:pt x="3888" y="17381"/>
                      <a:pt x="3888" y="17381"/>
                    </a:cubicBezTo>
                    <a:cubicBezTo>
                      <a:pt x="3888" y="20587"/>
                      <a:pt x="3888" y="20587"/>
                      <a:pt x="3888" y="20587"/>
                    </a:cubicBezTo>
                    <a:cubicBezTo>
                      <a:pt x="3888" y="21094"/>
                      <a:pt x="4536" y="21600"/>
                      <a:pt x="5184" y="21600"/>
                    </a:cubicBezTo>
                    <a:cubicBezTo>
                      <a:pt x="16416" y="21600"/>
                      <a:pt x="16416" y="21600"/>
                      <a:pt x="16416" y="21600"/>
                    </a:cubicBezTo>
                    <a:cubicBezTo>
                      <a:pt x="17064" y="21600"/>
                      <a:pt x="17712" y="21094"/>
                      <a:pt x="17712" y="20587"/>
                    </a:cubicBezTo>
                    <a:cubicBezTo>
                      <a:pt x="17712" y="17381"/>
                      <a:pt x="17712" y="17381"/>
                      <a:pt x="17712" y="17381"/>
                    </a:cubicBezTo>
                    <a:cubicBezTo>
                      <a:pt x="17712" y="17381"/>
                      <a:pt x="17712" y="17381"/>
                      <a:pt x="17712" y="17381"/>
                    </a:cubicBezTo>
                    <a:cubicBezTo>
                      <a:pt x="20304" y="15694"/>
                      <a:pt x="21600" y="13331"/>
                      <a:pt x="21600" y="10800"/>
                    </a:cubicBezTo>
                    <a:cubicBezTo>
                      <a:pt x="21600" y="8269"/>
                      <a:pt x="20304" y="5906"/>
                      <a:pt x="17712" y="4219"/>
                    </a:cubicBezTo>
                    <a:close/>
                    <a:moveTo>
                      <a:pt x="4968" y="844"/>
                    </a:moveTo>
                    <a:cubicBezTo>
                      <a:pt x="16632" y="844"/>
                      <a:pt x="16632" y="844"/>
                      <a:pt x="16632" y="844"/>
                    </a:cubicBezTo>
                    <a:cubicBezTo>
                      <a:pt x="16632" y="3713"/>
                      <a:pt x="16632" y="3713"/>
                      <a:pt x="16632" y="3713"/>
                    </a:cubicBezTo>
                    <a:cubicBezTo>
                      <a:pt x="16200" y="3375"/>
                      <a:pt x="16200" y="3375"/>
                      <a:pt x="16200" y="3375"/>
                    </a:cubicBezTo>
                    <a:cubicBezTo>
                      <a:pt x="12960" y="1856"/>
                      <a:pt x="8640" y="1856"/>
                      <a:pt x="5400" y="3375"/>
                    </a:cubicBezTo>
                    <a:cubicBezTo>
                      <a:pt x="4968" y="3713"/>
                      <a:pt x="4968" y="3713"/>
                      <a:pt x="4968" y="3713"/>
                    </a:cubicBezTo>
                    <a:lnTo>
                      <a:pt x="4968" y="844"/>
                    </a:lnTo>
                    <a:close/>
                    <a:moveTo>
                      <a:pt x="16632" y="20756"/>
                    </a:moveTo>
                    <a:cubicBezTo>
                      <a:pt x="4968" y="20756"/>
                      <a:pt x="4968" y="20756"/>
                      <a:pt x="4968" y="20756"/>
                    </a:cubicBezTo>
                    <a:cubicBezTo>
                      <a:pt x="4968" y="17887"/>
                      <a:pt x="4968" y="17887"/>
                      <a:pt x="4968" y="17887"/>
                    </a:cubicBezTo>
                    <a:cubicBezTo>
                      <a:pt x="5400" y="18225"/>
                      <a:pt x="5400" y="18225"/>
                      <a:pt x="5400" y="18225"/>
                    </a:cubicBezTo>
                    <a:cubicBezTo>
                      <a:pt x="8640" y="19744"/>
                      <a:pt x="12960" y="19744"/>
                      <a:pt x="16200" y="18225"/>
                    </a:cubicBezTo>
                    <a:cubicBezTo>
                      <a:pt x="16632" y="17887"/>
                      <a:pt x="16632" y="17887"/>
                      <a:pt x="16632" y="17887"/>
                    </a:cubicBezTo>
                    <a:lnTo>
                      <a:pt x="16632" y="20756"/>
                    </a:lnTo>
                    <a:close/>
                    <a:moveTo>
                      <a:pt x="17712" y="16200"/>
                    </a:moveTo>
                    <a:cubicBezTo>
                      <a:pt x="16848" y="17044"/>
                      <a:pt x="15768" y="17550"/>
                      <a:pt x="14688" y="17887"/>
                    </a:cubicBezTo>
                    <a:cubicBezTo>
                      <a:pt x="13392" y="18394"/>
                      <a:pt x="12096" y="18562"/>
                      <a:pt x="10800" y="18562"/>
                    </a:cubicBezTo>
                    <a:cubicBezTo>
                      <a:pt x="9504" y="18562"/>
                      <a:pt x="8208" y="18394"/>
                      <a:pt x="6912" y="17887"/>
                    </a:cubicBezTo>
                    <a:cubicBezTo>
                      <a:pt x="5832" y="17550"/>
                      <a:pt x="4752" y="17044"/>
                      <a:pt x="3888" y="16200"/>
                    </a:cubicBezTo>
                    <a:cubicBezTo>
                      <a:pt x="2808" y="15525"/>
                      <a:pt x="2160" y="14681"/>
                      <a:pt x="1728" y="13837"/>
                    </a:cubicBezTo>
                    <a:cubicBezTo>
                      <a:pt x="1080" y="12825"/>
                      <a:pt x="864" y="11812"/>
                      <a:pt x="864" y="10800"/>
                    </a:cubicBezTo>
                    <a:cubicBezTo>
                      <a:pt x="864" y="9787"/>
                      <a:pt x="1080" y="8775"/>
                      <a:pt x="1728" y="7762"/>
                    </a:cubicBezTo>
                    <a:cubicBezTo>
                      <a:pt x="2160" y="6919"/>
                      <a:pt x="2808" y="6075"/>
                      <a:pt x="3888" y="5400"/>
                    </a:cubicBezTo>
                    <a:cubicBezTo>
                      <a:pt x="4752" y="4556"/>
                      <a:pt x="5832" y="4050"/>
                      <a:pt x="6912" y="3713"/>
                    </a:cubicBezTo>
                    <a:cubicBezTo>
                      <a:pt x="9288" y="2869"/>
                      <a:pt x="12312" y="2869"/>
                      <a:pt x="14688" y="3713"/>
                    </a:cubicBezTo>
                    <a:cubicBezTo>
                      <a:pt x="15768" y="4050"/>
                      <a:pt x="16848" y="4556"/>
                      <a:pt x="17712" y="5400"/>
                    </a:cubicBezTo>
                    <a:cubicBezTo>
                      <a:pt x="18792" y="6075"/>
                      <a:pt x="19440" y="6919"/>
                      <a:pt x="19872" y="7762"/>
                    </a:cubicBezTo>
                    <a:cubicBezTo>
                      <a:pt x="20520" y="8775"/>
                      <a:pt x="20736" y="9787"/>
                      <a:pt x="20736" y="10800"/>
                    </a:cubicBezTo>
                    <a:cubicBezTo>
                      <a:pt x="20736" y="11812"/>
                      <a:pt x="20520" y="12825"/>
                      <a:pt x="19872" y="13837"/>
                    </a:cubicBezTo>
                    <a:cubicBezTo>
                      <a:pt x="19440" y="14681"/>
                      <a:pt x="18792" y="15525"/>
                      <a:pt x="17712" y="162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25" name="Freeform 224">
                <a:extLst>
                  <a:ext uri="{FF2B5EF4-FFF2-40B4-BE49-F238E27FC236}">
                    <a16:creationId xmlns:a16="http://schemas.microsoft.com/office/drawing/2014/main" id="{DD1A61C4-10CC-4D21-A296-5B8E52128596}"/>
                  </a:ext>
                </a:extLst>
              </p:cNvPr>
              <p:cNvSpPr/>
              <p:nvPr/>
            </p:nvSpPr>
            <p:spPr>
              <a:xfrm>
                <a:off x="7031199" y="1603051"/>
                <a:ext cx="95215" cy="155562"/>
              </a:xfrm>
              <a:custGeom>
                <a:avLst/>
                <a:gdLst/>
                <a:ahLst/>
                <a:cxnLst>
                  <a:cxn ang="0">
                    <a:pos x="wd2" y="hd2"/>
                  </a:cxn>
                  <a:cxn ang="5400000">
                    <a:pos x="wd2" y="hd2"/>
                  </a:cxn>
                  <a:cxn ang="10800000">
                    <a:pos x="wd2" y="hd2"/>
                  </a:cxn>
                  <a:cxn ang="16200000">
                    <a:pos x="wd2" y="hd2"/>
                  </a:cxn>
                </a:cxnLst>
                <a:rect l="0" t="0" r="r" b="b"/>
                <a:pathLst>
                  <a:path w="21600" h="21600" extrusionOk="0">
                    <a:moveTo>
                      <a:pt x="20880" y="19837"/>
                    </a:moveTo>
                    <a:cubicBezTo>
                      <a:pt x="2880" y="13665"/>
                      <a:pt x="2880" y="13665"/>
                      <a:pt x="2880" y="13665"/>
                    </a:cubicBezTo>
                    <a:cubicBezTo>
                      <a:pt x="2880" y="882"/>
                      <a:pt x="2880" y="882"/>
                      <a:pt x="2880" y="882"/>
                    </a:cubicBezTo>
                    <a:cubicBezTo>
                      <a:pt x="2880" y="441"/>
                      <a:pt x="2160" y="0"/>
                      <a:pt x="1440" y="0"/>
                    </a:cubicBezTo>
                    <a:cubicBezTo>
                      <a:pt x="720" y="0"/>
                      <a:pt x="0" y="441"/>
                      <a:pt x="0" y="882"/>
                    </a:cubicBezTo>
                    <a:cubicBezTo>
                      <a:pt x="0" y="14106"/>
                      <a:pt x="0" y="14106"/>
                      <a:pt x="0" y="14106"/>
                    </a:cubicBezTo>
                    <a:cubicBezTo>
                      <a:pt x="0" y="14547"/>
                      <a:pt x="0" y="14988"/>
                      <a:pt x="720" y="14988"/>
                    </a:cubicBezTo>
                    <a:cubicBezTo>
                      <a:pt x="19440" y="21600"/>
                      <a:pt x="19440" y="21600"/>
                      <a:pt x="19440" y="21600"/>
                    </a:cubicBezTo>
                    <a:cubicBezTo>
                      <a:pt x="20160" y="21600"/>
                      <a:pt x="20880" y="21600"/>
                      <a:pt x="21600" y="21159"/>
                    </a:cubicBezTo>
                    <a:cubicBezTo>
                      <a:pt x="21600" y="20718"/>
                      <a:pt x="21600" y="20718"/>
                      <a:pt x="21600" y="20278"/>
                    </a:cubicBezTo>
                    <a:cubicBezTo>
                      <a:pt x="21600" y="20278"/>
                      <a:pt x="20880" y="19837"/>
                      <a:pt x="20880" y="19837"/>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404" name="组合 403">
              <a:extLst>
                <a:ext uri="{FF2B5EF4-FFF2-40B4-BE49-F238E27FC236}">
                  <a16:creationId xmlns:a16="http://schemas.microsoft.com/office/drawing/2014/main" id="{00A8A300-8AFA-4851-8E91-6A942555FDC4}"/>
                </a:ext>
              </a:extLst>
            </p:cNvPr>
            <p:cNvGrpSpPr/>
            <p:nvPr/>
          </p:nvGrpSpPr>
          <p:grpSpPr>
            <a:xfrm>
              <a:off x="5896627" y="1501133"/>
              <a:ext cx="405941" cy="406336"/>
              <a:chOff x="6023378" y="1501133"/>
              <a:chExt cx="405941" cy="406336"/>
            </a:xfrm>
            <a:grpFill/>
          </p:grpSpPr>
          <p:sp>
            <p:nvSpPr>
              <p:cNvPr id="422" name="Freeform 225">
                <a:extLst>
                  <a:ext uri="{FF2B5EF4-FFF2-40B4-BE49-F238E27FC236}">
                    <a16:creationId xmlns:a16="http://schemas.microsoft.com/office/drawing/2014/main" id="{99159E19-6A0B-44D9-9533-2F25B1BEA5F7}"/>
                  </a:ext>
                </a:extLst>
              </p:cNvPr>
              <p:cNvSpPr/>
              <p:nvPr/>
            </p:nvSpPr>
            <p:spPr>
              <a:xfrm>
                <a:off x="6023378" y="1501133"/>
                <a:ext cx="405941" cy="406336"/>
              </a:xfrm>
              <a:custGeom>
                <a:avLst/>
                <a:gdLst/>
                <a:ahLst/>
                <a:cxnLst>
                  <a:cxn ang="0">
                    <a:pos x="wd2" y="hd2"/>
                  </a:cxn>
                  <a:cxn ang="5400000">
                    <a:pos x="wd2" y="hd2"/>
                  </a:cxn>
                  <a:cxn ang="10800000">
                    <a:pos x="wd2" y="hd2"/>
                  </a:cxn>
                  <a:cxn ang="16200000">
                    <a:pos x="wd2" y="hd2"/>
                  </a:cxn>
                </a:cxnLst>
                <a:rect l="0" t="0" r="r" b="b"/>
                <a:pathLst>
                  <a:path w="19874" h="21600" extrusionOk="0">
                    <a:moveTo>
                      <a:pt x="19568" y="7931"/>
                    </a:moveTo>
                    <a:cubicBezTo>
                      <a:pt x="18791" y="5231"/>
                      <a:pt x="17237" y="2869"/>
                      <a:pt x="14907" y="1519"/>
                    </a:cubicBezTo>
                    <a:cubicBezTo>
                      <a:pt x="13353" y="506"/>
                      <a:pt x="11643" y="0"/>
                      <a:pt x="9934" y="0"/>
                    </a:cubicBezTo>
                    <a:cubicBezTo>
                      <a:pt x="6360" y="0"/>
                      <a:pt x="3096" y="2025"/>
                      <a:pt x="1387" y="5400"/>
                    </a:cubicBezTo>
                    <a:cubicBezTo>
                      <a:pt x="-1410" y="10631"/>
                      <a:pt x="144" y="17212"/>
                      <a:pt x="4961" y="20081"/>
                    </a:cubicBezTo>
                    <a:cubicBezTo>
                      <a:pt x="6515" y="21094"/>
                      <a:pt x="8225" y="21600"/>
                      <a:pt x="9934" y="21600"/>
                    </a:cubicBezTo>
                    <a:cubicBezTo>
                      <a:pt x="13508" y="21600"/>
                      <a:pt x="16771" y="19575"/>
                      <a:pt x="18481" y="16200"/>
                    </a:cubicBezTo>
                    <a:cubicBezTo>
                      <a:pt x="19879" y="13669"/>
                      <a:pt x="20190" y="10800"/>
                      <a:pt x="19568" y="7931"/>
                    </a:cubicBezTo>
                    <a:close/>
                    <a:moveTo>
                      <a:pt x="19102" y="11981"/>
                    </a:moveTo>
                    <a:cubicBezTo>
                      <a:pt x="18947" y="13331"/>
                      <a:pt x="18481" y="14681"/>
                      <a:pt x="17859" y="15862"/>
                    </a:cubicBezTo>
                    <a:cubicBezTo>
                      <a:pt x="17548" y="16537"/>
                      <a:pt x="16927" y="17381"/>
                      <a:pt x="16461" y="17887"/>
                    </a:cubicBezTo>
                    <a:cubicBezTo>
                      <a:pt x="15839" y="18562"/>
                      <a:pt x="15217" y="19069"/>
                      <a:pt x="14440" y="19575"/>
                    </a:cubicBezTo>
                    <a:cubicBezTo>
                      <a:pt x="13042" y="20419"/>
                      <a:pt x="11488" y="20756"/>
                      <a:pt x="9934" y="20756"/>
                    </a:cubicBezTo>
                    <a:cubicBezTo>
                      <a:pt x="9157" y="20756"/>
                      <a:pt x="8380" y="20756"/>
                      <a:pt x="7603" y="20419"/>
                    </a:cubicBezTo>
                    <a:cubicBezTo>
                      <a:pt x="6826" y="20250"/>
                      <a:pt x="6049" y="19912"/>
                      <a:pt x="5272" y="19406"/>
                    </a:cubicBezTo>
                    <a:cubicBezTo>
                      <a:pt x="4184" y="18731"/>
                      <a:pt x="3252" y="17887"/>
                      <a:pt x="2630" y="16875"/>
                    </a:cubicBezTo>
                    <a:cubicBezTo>
                      <a:pt x="1853" y="15862"/>
                      <a:pt x="1387" y="14681"/>
                      <a:pt x="1076" y="13331"/>
                    </a:cubicBezTo>
                    <a:cubicBezTo>
                      <a:pt x="766" y="12150"/>
                      <a:pt x="610" y="10800"/>
                      <a:pt x="766" y="9619"/>
                    </a:cubicBezTo>
                    <a:cubicBezTo>
                      <a:pt x="921" y="8269"/>
                      <a:pt x="1387" y="6919"/>
                      <a:pt x="2009" y="5737"/>
                    </a:cubicBezTo>
                    <a:cubicBezTo>
                      <a:pt x="2319" y="5063"/>
                      <a:pt x="2941" y="4219"/>
                      <a:pt x="3407" y="3713"/>
                    </a:cubicBezTo>
                    <a:cubicBezTo>
                      <a:pt x="4029" y="3038"/>
                      <a:pt x="4650" y="2531"/>
                      <a:pt x="5427" y="2025"/>
                    </a:cubicBezTo>
                    <a:cubicBezTo>
                      <a:pt x="7448" y="844"/>
                      <a:pt x="9934" y="506"/>
                      <a:pt x="12265" y="1181"/>
                    </a:cubicBezTo>
                    <a:cubicBezTo>
                      <a:pt x="13042" y="1350"/>
                      <a:pt x="13819" y="1688"/>
                      <a:pt x="14596" y="2194"/>
                    </a:cubicBezTo>
                    <a:cubicBezTo>
                      <a:pt x="15684" y="2869"/>
                      <a:pt x="16616" y="3713"/>
                      <a:pt x="17237" y="4725"/>
                    </a:cubicBezTo>
                    <a:cubicBezTo>
                      <a:pt x="18014" y="5737"/>
                      <a:pt x="18481" y="6919"/>
                      <a:pt x="18791" y="8269"/>
                    </a:cubicBezTo>
                    <a:cubicBezTo>
                      <a:pt x="19102" y="9450"/>
                      <a:pt x="19258" y="10800"/>
                      <a:pt x="19102" y="11981"/>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23" name="Freeform 226">
                <a:extLst>
                  <a:ext uri="{FF2B5EF4-FFF2-40B4-BE49-F238E27FC236}">
                    <a16:creationId xmlns:a16="http://schemas.microsoft.com/office/drawing/2014/main" id="{9BD31362-A799-4AA5-A158-32174ADC05D5}"/>
                  </a:ext>
                </a:extLst>
              </p:cNvPr>
              <p:cNvSpPr/>
              <p:nvPr/>
            </p:nvSpPr>
            <p:spPr>
              <a:xfrm>
                <a:off x="6219871" y="1561480"/>
                <a:ext cx="132764" cy="219932"/>
              </a:xfrm>
              <a:custGeom>
                <a:avLst/>
                <a:gdLst/>
                <a:ahLst/>
                <a:cxnLst>
                  <a:cxn ang="0">
                    <a:pos x="wd2" y="hd2"/>
                  </a:cxn>
                  <a:cxn ang="5400000">
                    <a:pos x="wd2" y="hd2"/>
                  </a:cxn>
                  <a:cxn ang="10800000">
                    <a:pos x="wd2" y="hd2"/>
                  </a:cxn>
                  <a:cxn ang="16200000">
                    <a:pos x="wd2" y="hd2"/>
                  </a:cxn>
                </a:cxnLst>
                <a:rect l="0" t="0" r="r" b="b"/>
                <a:pathLst>
                  <a:path w="21600" h="21600" extrusionOk="0">
                    <a:moveTo>
                      <a:pt x="21086" y="20348"/>
                    </a:moveTo>
                    <a:cubicBezTo>
                      <a:pt x="2057" y="13774"/>
                      <a:pt x="2057" y="13774"/>
                      <a:pt x="2057" y="13774"/>
                    </a:cubicBezTo>
                    <a:cubicBezTo>
                      <a:pt x="2057" y="626"/>
                      <a:pt x="2057" y="626"/>
                      <a:pt x="2057" y="626"/>
                    </a:cubicBezTo>
                    <a:cubicBezTo>
                      <a:pt x="2057" y="313"/>
                      <a:pt x="1543" y="0"/>
                      <a:pt x="1029" y="0"/>
                    </a:cubicBezTo>
                    <a:cubicBezTo>
                      <a:pt x="514" y="0"/>
                      <a:pt x="0" y="313"/>
                      <a:pt x="0" y="626"/>
                    </a:cubicBezTo>
                    <a:cubicBezTo>
                      <a:pt x="0" y="14087"/>
                      <a:pt x="0" y="14087"/>
                      <a:pt x="0" y="14087"/>
                    </a:cubicBezTo>
                    <a:cubicBezTo>
                      <a:pt x="0" y="14400"/>
                      <a:pt x="0" y="14713"/>
                      <a:pt x="514" y="14713"/>
                    </a:cubicBezTo>
                    <a:cubicBezTo>
                      <a:pt x="19543" y="21600"/>
                      <a:pt x="19543" y="21600"/>
                      <a:pt x="19543" y="21600"/>
                    </a:cubicBezTo>
                    <a:cubicBezTo>
                      <a:pt x="20057" y="21600"/>
                      <a:pt x="21086" y="21600"/>
                      <a:pt x="21086" y="21287"/>
                    </a:cubicBezTo>
                    <a:cubicBezTo>
                      <a:pt x="21600" y="20974"/>
                      <a:pt x="21600" y="20974"/>
                      <a:pt x="21600" y="20661"/>
                    </a:cubicBezTo>
                    <a:cubicBezTo>
                      <a:pt x="21086" y="20348"/>
                      <a:pt x="21086" y="20348"/>
                      <a:pt x="21086" y="20348"/>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sp>
          <p:nvSpPr>
            <p:cNvPr id="405" name="Freeform 227">
              <a:extLst>
                <a:ext uri="{FF2B5EF4-FFF2-40B4-BE49-F238E27FC236}">
                  <a16:creationId xmlns:a16="http://schemas.microsoft.com/office/drawing/2014/main" id="{17A2473C-781C-432C-8B99-1CC5C11984DB}"/>
                </a:ext>
              </a:extLst>
            </p:cNvPr>
            <p:cNvSpPr/>
            <p:nvPr/>
          </p:nvSpPr>
          <p:spPr>
            <a:xfrm>
              <a:off x="5119526" y="1501133"/>
              <a:ext cx="335261" cy="406336"/>
            </a:xfrm>
            <a:custGeom>
              <a:avLst/>
              <a:gdLst/>
              <a:ahLst/>
              <a:cxnLst>
                <a:cxn ang="0">
                  <a:pos x="wd2" y="hd2"/>
                </a:cxn>
                <a:cxn ang="5400000">
                  <a:pos x="wd2" y="hd2"/>
                </a:cxn>
                <a:cxn ang="10800000">
                  <a:pos x="wd2" y="hd2"/>
                </a:cxn>
                <a:cxn ang="16200000">
                  <a:pos x="wd2" y="hd2"/>
                </a:cxn>
              </a:cxnLst>
              <a:rect l="0" t="0" r="r" b="b"/>
              <a:pathLst>
                <a:path w="21600" h="21600" extrusionOk="0">
                  <a:moveTo>
                    <a:pt x="19358" y="3881"/>
                  </a:moveTo>
                  <a:cubicBezTo>
                    <a:pt x="19155" y="3713"/>
                    <a:pt x="19155" y="3713"/>
                    <a:pt x="18951" y="3713"/>
                  </a:cubicBezTo>
                  <a:cubicBezTo>
                    <a:pt x="12838" y="3713"/>
                    <a:pt x="12838" y="3713"/>
                    <a:pt x="12838" y="3713"/>
                  </a:cubicBezTo>
                  <a:cubicBezTo>
                    <a:pt x="12838" y="1688"/>
                    <a:pt x="12838" y="1688"/>
                    <a:pt x="12838" y="1688"/>
                  </a:cubicBezTo>
                  <a:cubicBezTo>
                    <a:pt x="12838" y="675"/>
                    <a:pt x="11819" y="0"/>
                    <a:pt x="10800" y="0"/>
                  </a:cubicBezTo>
                  <a:cubicBezTo>
                    <a:pt x="9781" y="0"/>
                    <a:pt x="8762" y="675"/>
                    <a:pt x="8762" y="1688"/>
                  </a:cubicBezTo>
                  <a:cubicBezTo>
                    <a:pt x="8762" y="3713"/>
                    <a:pt x="8762" y="3713"/>
                    <a:pt x="8762" y="3713"/>
                  </a:cubicBezTo>
                  <a:cubicBezTo>
                    <a:pt x="2649" y="3713"/>
                    <a:pt x="2649" y="3713"/>
                    <a:pt x="2649" y="3713"/>
                  </a:cubicBezTo>
                  <a:cubicBezTo>
                    <a:pt x="2038" y="3713"/>
                    <a:pt x="1426" y="4219"/>
                    <a:pt x="1426" y="4725"/>
                  </a:cubicBezTo>
                  <a:cubicBezTo>
                    <a:pt x="1426" y="7256"/>
                    <a:pt x="1426" y="7256"/>
                    <a:pt x="1426" y="7256"/>
                  </a:cubicBezTo>
                  <a:cubicBezTo>
                    <a:pt x="1426" y="7762"/>
                    <a:pt x="2038" y="8269"/>
                    <a:pt x="2649" y="8269"/>
                  </a:cubicBezTo>
                  <a:cubicBezTo>
                    <a:pt x="8762" y="8269"/>
                    <a:pt x="8762" y="8269"/>
                    <a:pt x="8762" y="8269"/>
                  </a:cubicBezTo>
                  <a:cubicBezTo>
                    <a:pt x="8762" y="10969"/>
                    <a:pt x="8762" y="10969"/>
                    <a:pt x="8762" y="10969"/>
                  </a:cubicBezTo>
                  <a:cubicBezTo>
                    <a:pt x="2649" y="10969"/>
                    <a:pt x="2649" y="10969"/>
                    <a:pt x="2649" y="10969"/>
                  </a:cubicBezTo>
                  <a:cubicBezTo>
                    <a:pt x="2445" y="10969"/>
                    <a:pt x="2445" y="11137"/>
                    <a:pt x="2242" y="11137"/>
                  </a:cubicBezTo>
                  <a:cubicBezTo>
                    <a:pt x="2242" y="11137"/>
                    <a:pt x="2242" y="11137"/>
                    <a:pt x="2242" y="11137"/>
                  </a:cubicBezTo>
                  <a:cubicBezTo>
                    <a:pt x="0" y="12994"/>
                    <a:pt x="0" y="12994"/>
                    <a:pt x="0" y="12994"/>
                  </a:cubicBezTo>
                  <a:cubicBezTo>
                    <a:pt x="0" y="13162"/>
                    <a:pt x="0" y="13162"/>
                    <a:pt x="0" y="13331"/>
                  </a:cubicBezTo>
                  <a:cubicBezTo>
                    <a:pt x="0" y="13331"/>
                    <a:pt x="0" y="13500"/>
                    <a:pt x="0" y="13500"/>
                  </a:cubicBezTo>
                  <a:cubicBezTo>
                    <a:pt x="2242" y="15525"/>
                    <a:pt x="2242" y="15525"/>
                    <a:pt x="2242" y="15525"/>
                  </a:cubicBezTo>
                  <a:cubicBezTo>
                    <a:pt x="2445" y="15525"/>
                    <a:pt x="2445" y="15525"/>
                    <a:pt x="2649" y="15525"/>
                  </a:cubicBezTo>
                  <a:cubicBezTo>
                    <a:pt x="8762" y="15525"/>
                    <a:pt x="8762" y="15525"/>
                    <a:pt x="8762" y="15525"/>
                  </a:cubicBezTo>
                  <a:cubicBezTo>
                    <a:pt x="8762" y="21600"/>
                    <a:pt x="8762" y="21600"/>
                    <a:pt x="8762" y="21600"/>
                  </a:cubicBezTo>
                  <a:cubicBezTo>
                    <a:pt x="12838" y="21600"/>
                    <a:pt x="12838" y="21600"/>
                    <a:pt x="12838" y="21600"/>
                  </a:cubicBezTo>
                  <a:cubicBezTo>
                    <a:pt x="12838" y="15525"/>
                    <a:pt x="12838" y="15525"/>
                    <a:pt x="12838" y="15525"/>
                  </a:cubicBezTo>
                  <a:cubicBezTo>
                    <a:pt x="18951" y="15525"/>
                    <a:pt x="18951" y="15525"/>
                    <a:pt x="18951" y="15525"/>
                  </a:cubicBezTo>
                  <a:cubicBezTo>
                    <a:pt x="19562" y="15525"/>
                    <a:pt x="20174" y="15187"/>
                    <a:pt x="20174" y="14512"/>
                  </a:cubicBezTo>
                  <a:cubicBezTo>
                    <a:pt x="20174" y="11981"/>
                    <a:pt x="20174" y="11981"/>
                    <a:pt x="20174" y="11981"/>
                  </a:cubicBezTo>
                  <a:cubicBezTo>
                    <a:pt x="20174" y="11475"/>
                    <a:pt x="19562" y="10969"/>
                    <a:pt x="18951" y="10969"/>
                  </a:cubicBezTo>
                  <a:cubicBezTo>
                    <a:pt x="12838" y="10969"/>
                    <a:pt x="12838" y="10969"/>
                    <a:pt x="12838" y="10969"/>
                  </a:cubicBezTo>
                  <a:cubicBezTo>
                    <a:pt x="12838" y="8269"/>
                    <a:pt x="12838" y="8269"/>
                    <a:pt x="12838" y="8269"/>
                  </a:cubicBezTo>
                  <a:cubicBezTo>
                    <a:pt x="18951" y="8269"/>
                    <a:pt x="18951" y="8269"/>
                    <a:pt x="18951" y="8269"/>
                  </a:cubicBezTo>
                  <a:cubicBezTo>
                    <a:pt x="19155" y="8269"/>
                    <a:pt x="19155" y="8269"/>
                    <a:pt x="19358" y="8100"/>
                  </a:cubicBezTo>
                  <a:cubicBezTo>
                    <a:pt x="19358" y="8100"/>
                    <a:pt x="19358" y="8100"/>
                    <a:pt x="19358" y="8100"/>
                  </a:cubicBezTo>
                  <a:cubicBezTo>
                    <a:pt x="21600" y="6244"/>
                    <a:pt x="21600" y="6244"/>
                    <a:pt x="21600" y="6244"/>
                  </a:cubicBezTo>
                  <a:cubicBezTo>
                    <a:pt x="21600" y="6244"/>
                    <a:pt x="21600" y="6075"/>
                    <a:pt x="21600" y="6075"/>
                  </a:cubicBezTo>
                  <a:cubicBezTo>
                    <a:pt x="21600" y="5906"/>
                    <a:pt x="21600" y="5737"/>
                    <a:pt x="21600" y="5737"/>
                  </a:cubicBezTo>
                  <a:lnTo>
                    <a:pt x="19358" y="3881"/>
                  </a:lnTo>
                  <a:close/>
                  <a:moveTo>
                    <a:pt x="9781" y="1688"/>
                  </a:moveTo>
                  <a:cubicBezTo>
                    <a:pt x="9781" y="1181"/>
                    <a:pt x="10189" y="844"/>
                    <a:pt x="10800" y="844"/>
                  </a:cubicBezTo>
                  <a:cubicBezTo>
                    <a:pt x="11411" y="844"/>
                    <a:pt x="11819" y="1181"/>
                    <a:pt x="11819" y="1688"/>
                  </a:cubicBezTo>
                  <a:cubicBezTo>
                    <a:pt x="11819" y="3713"/>
                    <a:pt x="11819" y="3713"/>
                    <a:pt x="11819" y="3713"/>
                  </a:cubicBezTo>
                  <a:cubicBezTo>
                    <a:pt x="9781" y="3713"/>
                    <a:pt x="9781" y="3713"/>
                    <a:pt x="9781" y="3713"/>
                  </a:cubicBezTo>
                  <a:lnTo>
                    <a:pt x="9781" y="1688"/>
                  </a:lnTo>
                  <a:close/>
                  <a:moveTo>
                    <a:pt x="11819" y="20756"/>
                  </a:moveTo>
                  <a:cubicBezTo>
                    <a:pt x="9781" y="20756"/>
                    <a:pt x="9781" y="20756"/>
                    <a:pt x="9781" y="20756"/>
                  </a:cubicBezTo>
                  <a:cubicBezTo>
                    <a:pt x="9781" y="15525"/>
                    <a:pt x="9781" y="15525"/>
                    <a:pt x="9781" y="15525"/>
                  </a:cubicBezTo>
                  <a:cubicBezTo>
                    <a:pt x="11819" y="15525"/>
                    <a:pt x="11819" y="15525"/>
                    <a:pt x="11819" y="15525"/>
                  </a:cubicBezTo>
                  <a:lnTo>
                    <a:pt x="11819" y="20756"/>
                  </a:lnTo>
                  <a:close/>
                  <a:moveTo>
                    <a:pt x="19155" y="11812"/>
                  </a:moveTo>
                  <a:cubicBezTo>
                    <a:pt x="19155" y="14850"/>
                    <a:pt x="19155" y="14850"/>
                    <a:pt x="19155" y="14850"/>
                  </a:cubicBezTo>
                  <a:cubicBezTo>
                    <a:pt x="2853" y="14850"/>
                    <a:pt x="2853" y="14850"/>
                    <a:pt x="2853" y="14850"/>
                  </a:cubicBezTo>
                  <a:cubicBezTo>
                    <a:pt x="1019" y="13331"/>
                    <a:pt x="1019" y="13331"/>
                    <a:pt x="1019" y="13331"/>
                  </a:cubicBezTo>
                  <a:cubicBezTo>
                    <a:pt x="2853" y="11812"/>
                    <a:pt x="2853" y="11812"/>
                    <a:pt x="2853" y="11812"/>
                  </a:cubicBezTo>
                  <a:lnTo>
                    <a:pt x="19155" y="11812"/>
                  </a:lnTo>
                  <a:close/>
                  <a:moveTo>
                    <a:pt x="9781" y="10969"/>
                  </a:moveTo>
                  <a:cubicBezTo>
                    <a:pt x="9781" y="8269"/>
                    <a:pt x="9781" y="8269"/>
                    <a:pt x="9781" y="8269"/>
                  </a:cubicBezTo>
                  <a:cubicBezTo>
                    <a:pt x="11819" y="8269"/>
                    <a:pt x="11819" y="8269"/>
                    <a:pt x="11819" y="8269"/>
                  </a:cubicBezTo>
                  <a:cubicBezTo>
                    <a:pt x="11819" y="10969"/>
                    <a:pt x="11819" y="10969"/>
                    <a:pt x="11819" y="10969"/>
                  </a:cubicBezTo>
                  <a:lnTo>
                    <a:pt x="9781" y="10969"/>
                  </a:lnTo>
                  <a:close/>
                  <a:moveTo>
                    <a:pt x="18747" y="7425"/>
                  </a:moveTo>
                  <a:cubicBezTo>
                    <a:pt x="2445" y="7425"/>
                    <a:pt x="2445" y="7425"/>
                    <a:pt x="2445" y="7425"/>
                  </a:cubicBezTo>
                  <a:cubicBezTo>
                    <a:pt x="2445" y="4556"/>
                    <a:pt x="2445" y="4556"/>
                    <a:pt x="2445" y="4556"/>
                  </a:cubicBezTo>
                  <a:cubicBezTo>
                    <a:pt x="18747" y="4556"/>
                    <a:pt x="18747" y="4556"/>
                    <a:pt x="18747" y="4556"/>
                  </a:cubicBezTo>
                  <a:cubicBezTo>
                    <a:pt x="20581" y="6075"/>
                    <a:pt x="20581" y="6075"/>
                    <a:pt x="20581" y="6075"/>
                  </a:cubicBezTo>
                  <a:lnTo>
                    <a:pt x="18747" y="7425"/>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406" name="组合 405">
              <a:extLst>
                <a:ext uri="{FF2B5EF4-FFF2-40B4-BE49-F238E27FC236}">
                  <a16:creationId xmlns:a16="http://schemas.microsoft.com/office/drawing/2014/main" id="{318EFE5C-F581-49BD-B84B-221D26A0B709}"/>
                </a:ext>
              </a:extLst>
            </p:cNvPr>
            <p:cNvGrpSpPr/>
            <p:nvPr/>
          </p:nvGrpSpPr>
          <p:grpSpPr>
            <a:xfrm>
              <a:off x="4271989" y="1501133"/>
              <a:ext cx="406336" cy="406336"/>
              <a:chOff x="4398740" y="1501133"/>
              <a:chExt cx="406336" cy="406336"/>
            </a:xfrm>
            <a:grpFill/>
          </p:grpSpPr>
          <p:sp>
            <p:nvSpPr>
              <p:cNvPr id="419" name="Freeform 228">
                <a:extLst>
                  <a:ext uri="{FF2B5EF4-FFF2-40B4-BE49-F238E27FC236}">
                    <a16:creationId xmlns:a16="http://schemas.microsoft.com/office/drawing/2014/main" id="{9E189EB1-5F58-43A6-9A8B-1A77DA02F787}"/>
                  </a:ext>
                </a:extLst>
              </p:cNvPr>
              <p:cNvSpPr/>
              <p:nvPr/>
            </p:nvSpPr>
            <p:spPr>
              <a:xfrm>
                <a:off x="4398740" y="1501133"/>
                <a:ext cx="406336" cy="4063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94" y="0"/>
                      <a:pt x="0" y="4894"/>
                      <a:pt x="0" y="10800"/>
                    </a:cubicBezTo>
                    <a:cubicBezTo>
                      <a:pt x="0" y="16706"/>
                      <a:pt x="4894" y="21600"/>
                      <a:pt x="10800" y="21600"/>
                    </a:cubicBezTo>
                    <a:cubicBezTo>
                      <a:pt x="16706" y="21600"/>
                      <a:pt x="21600" y="16706"/>
                      <a:pt x="21600" y="10800"/>
                    </a:cubicBezTo>
                    <a:cubicBezTo>
                      <a:pt x="21600" y="4894"/>
                      <a:pt x="16706" y="0"/>
                      <a:pt x="10800" y="0"/>
                    </a:cubicBezTo>
                    <a:close/>
                    <a:moveTo>
                      <a:pt x="17887" y="17887"/>
                    </a:moveTo>
                    <a:cubicBezTo>
                      <a:pt x="17044" y="18731"/>
                      <a:pt x="15862" y="19575"/>
                      <a:pt x="14681" y="20081"/>
                    </a:cubicBezTo>
                    <a:cubicBezTo>
                      <a:pt x="13500" y="20587"/>
                      <a:pt x="12150" y="20756"/>
                      <a:pt x="10800" y="20756"/>
                    </a:cubicBezTo>
                    <a:cubicBezTo>
                      <a:pt x="9450" y="20756"/>
                      <a:pt x="8100" y="20587"/>
                      <a:pt x="6919" y="20081"/>
                    </a:cubicBezTo>
                    <a:cubicBezTo>
                      <a:pt x="5737" y="19575"/>
                      <a:pt x="4556" y="18731"/>
                      <a:pt x="3713" y="17887"/>
                    </a:cubicBezTo>
                    <a:cubicBezTo>
                      <a:pt x="2869" y="17044"/>
                      <a:pt x="2025" y="15862"/>
                      <a:pt x="1519" y="14681"/>
                    </a:cubicBezTo>
                    <a:cubicBezTo>
                      <a:pt x="1013" y="13500"/>
                      <a:pt x="844" y="12150"/>
                      <a:pt x="844" y="10800"/>
                    </a:cubicBezTo>
                    <a:cubicBezTo>
                      <a:pt x="844" y="9450"/>
                      <a:pt x="1013" y="8100"/>
                      <a:pt x="1519" y="6919"/>
                    </a:cubicBezTo>
                    <a:cubicBezTo>
                      <a:pt x="2025" y="5737"/>
                      <a:pt x="2869" y="4556"/>
                      <a:pt x="3713" y="3713"/>
                    </a:cubicBezTo>
                    <a:cubicBezTo>
                      <a:pt x="4556" y="2869"/>
                      <a:pt x="5737" y="2025"/>
                      <a:pt x="6919" y="1519"/>
                    </a:cubicBezTo>
                    <a:cubicBezTo>
                      <a:pt x="9450" y="506"/>
                      <a:pt x="12150" y="506"/>
                      <a:pt x="14681" y="1519"/>
                    </a:cubicBezTo>
                    <a:cubicBezTo>
                      <a:pt x="15862" y="2025"/>
                      <a:pt x="17044" y="2869"/>
                      <a:pt x="17887" y="3713"/>
                    </a:cubicBezTo>
                    <a:cubicBezTo>
                      <a:pt x="18731" y="4556"/>
                      <a:pt x="19575" y="5737"/>
                      <a:pt x="20081" y="6919"/>
                    </a:cubicBezTo>
                    <a:cubicBezTo>
                      <a:pt x="20587" y="8100"/>
                      <a:pt x="20756" y="9450"/>
                      <a:pt x="20756" y="10800"/>
                    </a:cubicBezTo>
                    <a:cubicBezTo>
                      <a:pt x="20756" y="12150"/>
                      <a:pt x="20587" y="13500"/>
                      <a:pt x="20081" y="14681"/>
                    </a:cubicBezTo>
                    <a:cubicBezTo>
                      <a:pt x="19575" y="15862"/>
                      <a:pt x="18900" y="17044"/>
                      <a:pt x="17887" y="17887"/>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20" name="Oval 229">
                <a:extLst>
                  <a:ext uri="{FF2B5EF4-FFF2-40B4-BE49-F238E27FC236}">
                    <a16:creationId xmlns:a16="http://schemas.microsoft.com/office/drawing/2014/main" id="{F87E9DE3-6245-4748-BE32-9D5B89AC50D6}"/>
                  </a:ext>
                </a:extLst>
              </p:cNvPr>
              <p:cNvSpPr/>
              <p:nvPr/>
            </p:nvSpPr>
            <p:spPr>
              <a:xfrm>
                <a:off x="4589167" y="1691561"/>
                <a:ext cx="25482" cy="25482"/>
              </a:xfrm>
              <a:prstGeom prst="ellipse">
                <a:avLst/>
              </a:pr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21" name="Freeform 230">
                <a:extLst>
                  <a:ext uri="{FF2B5EF4-FFF2-40B4-BE49-F238E27FC236}">
                    <a16:creationId xmlns:a16="http://schemas.microsoft.com/office/drawing/2014/main" id="{529CC288-BD4C-4C31-9D28-4832C400A3EF}"/>
                  </a:ext>
                </a:extLst>
              </p:cNvPr>
              <p:cNvSpPr/>
              <p:nvPr/>
            </p:nvSpPr>
            <p:spPr>
              <a:xfrm>
                <a:off x="4538208" y="1567088"/>
                <a:ext cx="127400" cy="275767"/>
              </a:xfrm>
              <a:custGeom>
                <a:avLst/>
                <a:gdLst/>
                <a:ahLst/>
                <a:cxnLst>
                  <a:cxn ang="0">
                    <a:pos x="wd2" y="hd2"/>
                  </a:cxn>
                  <a:cxn ang="5400000">
                    <a:pos x="wd2" y="hd2"/>
                  </a:cxn>
                  <a:cxn ang="10800000">
                    <a:pos x="wd2" y="hd2"/>
                  </a:cxn>
                  <a:cxn ang="16200000">
                    <a:pos x="wd2" y="hd2"/>
                  </a:cxn>
                </a:cxnLst>
                <a:rect l="0" t="0" r="r" b="b"/>
                <a:pathLst>
                  <a:path w="21600" h="21355" extrusionOk="0">
                    <a:moveTo>
                      <a:pt x="21600" y="10432"/>
                    </a:moveTo>
                    <a:cubicBezTo>
                      <a:pt x="21600" y="10432"/>
                      <a:pt x="21600" y="10432"/>
                      <a:pt x="21600" y="10432"/>
                    </a:cubicBezTo>
                    <a:cubicBezTo>
                      <a:pt x="11880" y="368"/>
                      <a:pt x="11880" y="368"/>
                      <a:pt x="11880" y="368"/>
                    </a:cubicBezTo>
                    <a:cubicBezTo>
                      <a:pt x="11340" y="-123"/>
                      <a:pt x="10260" y="-123"/>
                      <a:pt x="9720" y="368"/>
                    </a:cubicBezTo>
                    <a:cubicBezTo>
                      <a:pt x="0" y="10432"/>
                      <a:pt x="0" y="10432"/>
                      <a:pt x="0" y="10432"/>
                    </a:cubicBezTo>
                    <a:cubicBezTo>
                      <a:pt x="0" y="10432"/>
                      <a:pt x="0" y="10677"/>
                      <a:pt x="0" y="10677"/>
                    </a:cubicBezTo>
                    <a:cubicBezTo>
                      <a:pt x="0" y="10677"/>
                      <a:pt x="0" y="10922"/>
                      <a:pt x="0" y="10922"/>
                    </a:cubicBezTo>
                    <a:cubicBezTo>
                      <a:pt x="0" y="10922"/>
                      <a:pt x="0" y="10922"/>
                      <a:pt x="0" y="10922"/>
                    </a:cubicBezTo>
                    <a:cubicBezTo>
                      <a:pt x="9720" y="20986"/>
                      <a:pt x="9720" y="20986"/>
                      <a:pt x="9720" y="20986"/>
                    </a:cubicBezTo>
                    <a:cubicBezTo>
                      <a:pt x="10260" y="21477"/>
                      <a:pt x="11340" y="21477"/>
                      <a:pt x="11880" y="20986"/>
                    </a:cubicBezTo>
                    <a:cubicBezTo>
                      <a:pt x="21600" y="10922"/>
                      <a:pt x="21600" y="10922"/>
                      <a:pt x="21600" y="10922"/>
                    </a:cubicBezTo>
                    <a:cubicBezTo>
                      <a:pt x="21600" y="10922"/>
                      <a:pt x="21600" y="10677"/>
                      <a:pt x="21600" y="10677"/>
                    </a:cubicBezTo>
                    <a:cubicBezTo>
                      <a:pt x="21600" y="10677"/>
                      <a:pt x="21600" y="10677"/>
                      <a:pt x="21600" y="10677"/>
                    </a:cubicBezTo>
                    <a:cubicBezTo>
                      <a:pt x="21600" y="10677"/>
                      <a:pt x="21600" y="10677"/>
                      <a:pt x="21600" y="10677"/>
                    </a:cubicBezTo>
                    <a:cubicBezTo>
                      <a:pt x="21600" y="10677"/>
                      <a:pt x="21600" y="10432"/>
                      <a:pt x="21600" y="10432"/>
                    </a:cubicBezTo>
                    <a:close/>
                    <a:moveTo>
                      <a:pt x="10800" y="19513"/>
                    </a:moveTo>
                    <a:cubicBezTo>
                      <a:pt x="2160" y="10677"/>
                      <a:pt x="2160" y="10677"/>
                      <a:pt x="2160" y="10677"/>
                    </a:cubicBezTo>
                    <a:cubicBezTo>
                      <a:pt x="10800" y="2086"/>
                      <a:pt x="10800" y="2086"/>
                      <a:pt x="10800" y="2086"/>
                    </a:cubicBezTo>
                    <a:cubicBezTo>
                      <a:pt x="19440" y="10677"/>
                      <a:pt x="19440" y="10677"/>
                      <a:pt x="19440" y="10677"/>
                    </a:cubicBezTo>
                    <a:lnTo>
                      <a:pt x="10800" y="19513"/>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407" name="组合 406">
              <a:extLst>
                <a:ext uri="{FF2B5EF4-FFF2-40B4-BE49-F238E27FC236}">
                  <a16:creationId xmlns:a16="http://schemas.microsoft.com/office/drawing/2014/main" id="{4E3DEAF0-8225-4FDD-90E2-F184D5BD6CB1}"/>
                </a:ext>
              </a:extLst>
            </p:cNvPr>
            <p:cNvGrpSpPr/>
            <p:nvPr/>
          </p:nvGrpSpPr>
          <p:grpSpPr>
            <a:xfrm>
              <a:off x="3460659" y="1544468"/>
              <a:ext cx="406336" cy="318747"/>
              <a:chOff x="3587410" y="1544468"/>
              <a:chExt cx="406336" cy="318747"/>
            </a:xfrm>
            <a:grpFill/>
          </p:grpSpPr>
          <p:sp>
            <p:nvSpPr>
              <p:cNvPr id="415" name="Freeform 231">
                <a:extLst>
                  <a:ext uri="{FF2B5EF4-FFF2-40B4-BE49-F238E27FC236}">
                    <a16:creationId xmlns:a16="http://schemas.microsoft.com/office/drawing/2014/main" id="{28C54283-DB73-45AA-8D66-C8B1538BB559}"/>
                  </a:ext>
                </a:extLst>
              </p:cNvPr>
              <p:cNvSpPr/>
              <p:nvPr/>
            </p:nvSpPr>
            <p:spPr>
              <a:xfrm>
                <a:off x="3856960" y="1682972"/>
                <a:ext cx="63030" cy="65456"/>
              </a:xfrm>
              <a:custGeom>
                <a:avLst/>
                <a:gdLst/>
                <a:ahLst/>
                <a:cxnLst>
                  <a:cxn ang="0">
                    <a:pos x="wd2" y="hd2"/>
                  </a:cxn>
                  <a:cxn ang="5400000">
                    <a:pos x="wd2" y="hd2"/>
                  </a:cxn>
                  <a:cxn ang="10800000">
                    <a:pos x="wd2" y="hd2"/>
                  </a:cxn>
                  <a:cxn ang="16200000">
                    <a:pos x="wd2" y="hd2"/>
                  </a:cxn>
                </a:cxnLst>
                <a:rect l="0" t="0" r="r" b="b"/>
                <a:pathLst>
                  <a:path w="21600" h="21086" extrusionOk="0">
                    <a:moveTo>
                      <a:pt x="4320" y="772"/>
                    </a:moveTo>
                    <a:cubicBezTo>
                      <a:pt x="3240" y="-257"/>
                      <a:pt x="2160" y="-257"/>
                      <a:pt x="1080" y="772"/>
                    </a:cubicBezTo>
                    <a:cubicBezTo>
                      <a:pt x="0" y="1800"/>
                      <a:pt x="0" y="1800"/>
                      <a:pt x="0" y="2829"/>
                    </a:cubicBezTo>
                    <a:cubicBezTo>
                      <a:pt x="0" y="2829"/>
                      <a:pt x="0" y="3857"/>
                      <a:pt x="1080" y="3857"/>
                    </a:cubicBezTo>
                    <a:cubicBezTo>
                      <a:pt x="7560" y="11057"/>
                      <a:pt x="7560" y="11057"/>
                      <a:pt x="7560" y="11057"/>
                    </a:cubicBezTo>
                    <a:cubicBezTo>
                      <a:pt x="1080" y="17229"/>
                      <a:pt x="1080" y="17229"/>
                      <a:pt x="1080" y="17229"/>
                    </a:cubicBezTo>
                    <a:cubicBezTo>
                      <a:pt x="0" y="17229"/>
                      <a:pt x="0" y="18257"/>
                      <a:pt x="0" y="18257"/>
                    </a:cubicBezTo>
                    <a:cubicBezTo>
                      <a:pt x="0" y="19286"/>
                      <a:pt x="0" y="20314"/>
                      <a:pt x="1080" y="20314"/>
                    </a:cubicBezTo>
                    <a:cubicBezTo>
                      <a:pt x="2160" y="21343"/>
                      <a:pt x="3240" y="21343"/>
                      <a:pt x="4320" y="20314"/>
                    </a:cubicBezTo>
                    <a:cubicBezTo>
                      <a:pt x="10800" y="14143"/>
                      <a:pt x="10800" y="14143"/>
                      <a:pt x="10800" y="14143"/>
                    </a:cubicBezTo>
                    <a:cubicBezTo>
                      <a:pt x="17280" y="20314"/>
                      <a:pt x="17280" y="20314"/>
                      <a:pt x="17280" y="20314"/>
                    </a:cubicBezTo>
                    <a:cubicBezTo>
                      <a:pt x="18360" y="21343"/>
                      <a:pt x="20520" y="21343"/>
                      <a:pt x="21600" y="20314"/>
                    </a:cubicBezTo>
                    <a:cubicBezTo>
                      <a:pt x="21600" y="20314"/>
                      <a:pt x="21600" y="19286"/>
                      <a:pt x="21600" y="18257"/>
                    </a:cubicBezTo>
                    <a:cubicBezTo>
                      <a:pt x="21600" y="18257"/>
                      <a:pt x="21600" y="17229"/>
                      <a:pt x="21600" y="17229"/>
                    </a:cubicBezTo>
                    <a:cubicBezTo>
                      <a:pt x="14040" y="11057"/>
                      <a:pt x="14040" y="11057"/>
                      <a:pt x="14040" y="11057"/>
                    </a:cubicBezTo>
                    <a:cubicBezTo>
                      <a:pt x="21600" y="3857"/>
                      <a:pt x="21600" y="3857"/>
                      <a:pt x="21600" y="3857"/>
                    </a:cubicBezTo>
                    <a:cubicBezTo>
                      <a:pt x="21600" y="3857"/>
                      <a:pt x="21600" y="2829"/>
                      <a:pt x="21600" y="2829"/>
                    </a:cubicBezTo>
                    <a:cubicBezTo>
                      <a:pt x="21600" y="1800"/>
                      <a:pt x="21600" y="1800"/>
                      <a:pt x="21600" y="772"/>
                    </a:cubicBezTo>
                    <a:cubicBezTo>
                      <a:pt x="20520" y="-257"/>
                      <a:pt x="18360" y="-257"/>
                      <a:pt x="17280" y="772"/>
                    </a:cubicBezTo>
                    <a:cubicBezTo>
                      <a:pt x="10800" y="6943"/>
                      <a:pt x="10800" y="6943"/>
                      <a:pt x="10800" y="6943"/>
                    </a:cubicBezTo>
                    <a:lnTo>
                      <a:pt x="4320" y="772"/>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16" name="Freeform 232">
                <a:extLst>
                  <a:ext uri="{FF2B5EF4-FFF2-40B4-BE49-F238E27FC236}">
                    <a16:creationId xmlns:a16="http://schemas.microsoft.com/office/drawing/2014/main" id="{EE4EAF0F-D516-4883-964E-9A5928F9E275}"/>
                  </a:ext>
                </a:extLst>
              </p:cNvPr>
              <p:cNvSpPr/>
              <p:nvPr/>
            </p:nvSpPr>
            <p:spPr>
              <a:xfrm>
                <a:off x="3587410" y="1544468"/>
                <a:ext cx="406336" cy="318747"/>
              </a:xfrm>
              <a:custGeom>
                <a:avLst/>
                <a:gdLst/>
                <a:ahLst/>
                <a:cxnLst>
                  <a:cxn ang="0">
                    <a:pos x="wd2" y="hd2"/>
                  </a:cxn>
                  <a:cxn ang="5400000">
                    <a:pos x="wd2" y="hd2"/>
                  </a:cxn>
                  <a:cxn ang="10800000">
                    <a:pos x="wd2" y="hd2"/>
                  </a:cxn>
                  <a:cxn ang="16200000">
                    <a:pos x="wd2" y="hd2"/>
                  </a:cxn>
                </a:cxnLst>
                <a:rect l="0" t="0" r="r" b="b"/>
                <a:pathLst>
                  <a:path w="21600" h="21481" extrusionOk="0">
                    <a:moveTo>
                      <a:pt x="21600" y="309"/>
                    </a:moveTo>
                    <a:cubicBezTo>
                      <a:pt x="21600" y="95"/>
                      <a:pt x="21431" y="95"/>
                      <a:pt x="21262" y="95"/>
                    </a:cubicBezTo>
                    <a:cubicBezTo>
                      <a:pt x="21262" y="95"/>
                      <a:pt x="21094" y="95"/>
                      <a:pt x="21094" y="95"/>
                    </a:cubicBezTo>
                    <a:cubicBezTo>
                      <a:pt x="16200" y="1592"/>
                      <a:pt x="16200" y="1592"/>
                      <a:pt x="16200" y="1592"/>
                    </a:cubicBezTo>
                    <a:cubicBezTo>
                      <a:pt x="10969" y="95"/>
                      <a:pt x="10969" y="95"/>
                      <a:pt x="10969" y="95"/>
                    </a:cubicBezTo>
                    <a:cubicBezTo>
                      <a:pt x="10800" y="-119"/>
                      <a:pt x="10800" y="95"/>
                      <a:pt x="10631" y="95"/>
                    </a:cubicBezTo>
                    <a:cubicBezTo>
                      <a:pt x="5400" y="1592"/>
                      <a:pt x="5400" y="1592"/>
                      <a:pt x="5400" y="1592"/>
                    </a:cubicBezTo>
                    <a:cubicBezTo>
                      <a:pt x="506" y="95"/>
                      <a:pt x="506" y="95"/>
                      <a:pt x="506" y="95"/>
                    </a:cubicBezTo>
                    <a:cubicBezTo>
                      <a:pt x="506" y="95"/>
                      <a:pt x="338" y="95"/>
                      <a:pt x="338" y="95"/>
                    </a:cubicBezTo>
                    <a:cubicBezTo>
                      <a:pt x="169" y="95"/>
                      <a:pt x="0" y="95"/>
                      <a:pt x="0" y="309"/>
                    </a:cubicBezTo>
                    <a:cubicBezTo>
                      <a:pt x="0" y="19770"/>
                      <a:pt x="0" y="19770"/>
                      <a:pt x="0" y="19770"/>
                    </a:cubicBezTo>
                    <a:cubicBezTo>
                      <a:pt x="0" y="19770"/>
                      <a:pt x="169" y="19984"/>
                      <a:pt x="338" y="19984"/>
                    </a:cubicBezTo>
                    <a:cubicBezTo>
                      <a:pt x="5400" y="21481"/>
                      <a:pt x="5400" y="21481"/>
                      <a:pt x="5400" y="21481"/>
                    </a:cubicBezTo>
                    <a:cubicBezTo>
                      <a:pt x="5569" y="21481"/>
                      <a:pt x="5569" y="21481"/>
                      <a:pt x="5569" y="21481"/>
                    </a:cubicBezTo>
                    <a:cubicBezTo>
                      <a:pt x="10631" y="19984"/>
                      <a:pt x="10631" y="19984"/>
                      <a:pt x="10631" y="19984"/>
                    </a:cubicBezTo>
                    <a:cubicBezTo>
                      <a:pt x="10631" y="19984"/>
                      <a:pt x="10800" y="19984"/>
                      <a:pt x="10800" y="19984"/>
                    </a:cubicBezTo>
                    <a:cubicBezTo>
                      <a:pt x="10800" y="19984"/>
                      <a:pt x="10969" y="19984"/>
                      <a:pt x="10969" y="19984"/>
                    </a:cubicBezTo>
                    <a:cubicBezTo>
                      <a:pt x="16031" y="21481"/>
                      <a:pt x="16031" y="21481"/>
                      <a:pt x="16031" y="21481"/>
                    </a:cubicBezTo>
                    <a:cubicBezTo>
                      <a:pt x="16031" y="21481"/>
                      <a:pt x="16031" y="21481"/>
                      <a:pt x="16200" y="21481"/>
                    </a:cubicBezTo>
                    <a:cubicBezTo>
                      <a:pt x="21262" y="19984"/>
                      <a:pt x="21262" y="19984"/>
                      <a:pt x="21262" y="19984"/>
                    </a:cubicBezTo>
                    <a:cubicBezTo>
                      <a:pt x="21431" y="19984"/>
                      <a:pt x="21600" y="19770"/>
                      <a:pt x="21600" y="19556"/>
                    </a:cubicBezTo>
                    <a:lnTo>
                      <a:pt x="21600" y="309"/>
                    </a:lnTo>
                    <a:close/>
                    <a:moveTo>
                      <a:pt x="20925" y="19129"/>
                    </a:moveTo>
                    <a:cubicBezTo>
                      <a:pt x="16369" y="20412"/>
                      <a:pt x="16369" y="20412"/>
                      <a:pt x="16369" y="20412"/>
                    </a:cubicBezTo>
                    <a:cubicBezTo>
                      <a:pt x="16369" y="15707"/>
                      <a:pt x="16369" y="15707"/>
                      <a:pt x="16369" y="15707"/>
                    </a:cubicBezTo>
                    <a:cubicBezTo>
                      <a:pt x="16369" y="15279"/>
                      <a:pt x="16200" y="15065"/>
                      <a:pt x="16031" y="15065"/>
                    </a:cubicBezTo>
                    <a:cubicBezTo>
                      <a:pt x="15862" y="15065"/>
                      <a:pt x="15694" y="15279"/>
                      <a:pt x="15694" y="15707"/>
                    </a:cubicBezTo>
                    <a:cubicBezTo>
                      <a:pt x="15694" y="20412"/>
                      <a:pt x="15694" y="20412"/>
                      <a:pt x="15694" y="20412"/>
                    </a:cubicBezTo>
                    <a:cubicBezTo>
                      <a:pt x="11137" y="19129"/>
                      <a:pt x="11137" y="19129"/>
                      <a:pt x="11137" y="19129"/>
                    </a:cubicBezTo>
                    <a:cubicBezTo>
                      <a:pt x="11137" y="14424"/>
                      <a:pt x="11137" y="14424"/>
                      <a:pt x="11137" y="14424"/>
                    </a:cubicBezTo>
                    <a:cubicBezTo>
                      <a:pt x="11137" y="13996"/>
                      <a:pt x="10969" y="13782"/>
                      <a:pt x="10800" y="13782"/>
                    </a:cubicBezTo>
                    <a:cubicBezTo>
                      <a:pt x="10631" y="13782"/>
                      <a:pt x="10462" y="13996"/>
                      <a:pt x="10462" y="14424"/>
                    </a:cubicBezTo>
                    <a:cubicBezTo>
                      <a:pt x="10462" y="19129"/>
                      <a:pt x="10462" y="19129"/>
                      <a:pt x="10462" y="19129"/>
                    </a:cubicBezTo>
                    <a:cubicBezTo>
                      <a:pt x="5906" y="20412"/>
                      <a:pt x="5906" y="20412"/>
                      <a:pt x="5906" y="20412"/>
                    </a:cubicBezTo>
                    <a:cubicBezTo>
                      <a:pt x="5906" y="14851"/>
                      <a:pt x="5906" y="14851"/>
                      <a:pt x="5906" y="14851"/>
                    </a:cubicBezTo>
                    <a:cubicBezTo>
                      <a:pt x="5906" y="14424"/>
                      <a:pt x="5737" y="14210"/>
                      <a:pt x="5569" y="14210"/>
                    </a:cubicBezTo>
                    <a:cubicBezTo>
                      <a:pt x="5400" y="14210"/>
                      <a:pt x="5231" y="14424"/>
                      <a:pt x="5231" y="14851"/>
                    </a:cubicBezTo>
                    <a:cubicBezTo>
                      <a:pt x="5231" y="20412"/>
                      <a:pt x="5231" y="20412"/>
                      <a:pt x="5231" y="20412"/>
                    </a:cubicBezTo>
                    <a:cubicBezTo>
                      <a:pt x="675" y="19129"/>
                      <a:pt x="675" y="19129"/>
                      <a:pt x="675" y="19129"/>
                    </a:cubicBezTo>
                    <a:cubicBezTo>
                      <a:pt x="675" y="13782"/>
                      <a:pt x="675" y="13782"/>
                      <a:pt x="675" y="13782"/>
                    </a:cubicBezTo>
                    <a:cubicBezTo>
                      <a:pt x="844" y="13568"/>
                      <a:pt x="844" y="13568"/>
                      <a:pt x="844" y="13568"/>
                    </a:cubicBezTo>
                    <a:cubicBezTo>
                      <a:pt x="2025" y="13140"/>
                      <a:pt x="3206" y="12713"/>
                      <a:pt x="4388" y="12499"/>
                    </a:cubicBezTo>
                    <a:cubicBezTo>
                      <a:pt x="4556" y="12499"/>
                      <a:pt x="4725" y="12285"/>
                      <a:pt x="4725" y="12071"/>
                    </a:cubicBezTo>
                    <a:cubicBezTo>
                      <a:pt x="4725" y="11643"/>
                      <a:pt x="4388" y="11430"/>
                      <a:pt x="4219" y="11643"/>
                    </a:cubicBezTo>
                    <a:cubicBezTo>
                      <a:pt x="3206" y="11857"/>
                      <a:pt x="2025" y="12071"/>
                      <a:pt x="1013" y="12499"/>
                    </a:cubicBezTo>
                    <a:cubicBezTo>
                      <a:pt x="675" y="12713"/>
                      <a:pt x="675" y="12713"/>
                      <a:pt x="675" y="12713"/>
                    </a:cubicBezTo>
                    <a:cubicBezTo>
                      <a:pt x="675" y="1164"/>
                      <a:pt x="675" y="1164"/>
                      <a:pt x="675" y="1164"/>
                    </a:cubicBezTo>
                    <a:cubicBezTo>
                      <a:pt x="5231" y="2447"/>
                      <a:pt x="5231" y="2447"/>
                      <a:pt x="5231" y="2447"/>
                    </a:cubicBezTo>
                    <a:cubicBezTo>
                      <a:pt x="5231" y="8649"/>
                      <a:pt x="5231" y="8649"/>
                      <a:pt x="5231" y="8649"/>
                    </a:cubicBezTo>
                    <a:cubicBezTo>
                      <a:pt x="5231" y="8863"/>
                      <a:pt x="5400" y="9077"/>
                      <a:pt x="5569" y="9077"/>
                    </a:cubicBezTo>
                    <a:cubicBezTo>
                      <a:pt x="5737" y="9077"/>
                      <a:pt x="5906" y="8863"/>
                      <a:pt x="5906" y="8649"/>
                    </a:cubicBezTo>
                    <a:cubicBezTo>
                      <a:pt x="5906" y="2447"/>
                      <a:pt x="5906" y="2447"/>
                      <a:pt x="5906" y="2447"/>
                    </a:cubicBezTo>
                    <a:cubicBezTo>
                      <a:pt x="10462" y="1164"/>
                      <a:pt x="10462" y="1164"/>
                      <a:pt x="10462" y="1164"/>
                    </a:cubicBezTo>
                    <a:cubicBezTo>
                      <a:pt x="10462" y="8222"/>
                      <a:pt x="10462" y="8222"/>
                      <a:pt x="10462" y="8222"/>
                    </a:cubicBezTo>
                    <a:cubicBezTo>
                      <a:pt x="10462" y="8435"/>
                      <a:pt x="10631" y="8649"/>
                      <a:pt x="10800" y="8649"/>
                    </a:cubicBezTo>
                    <a:cubicBezTo>
                      <a:pt x="10969" y="8649"/>
                      <a:pt x="11137" y="8435"/>
                      <a:pt x="11137" y="8222"/>
                    </a:cubicBezTo>
                    <a:cubicBezTo>
                      <a:pt x="11137" y="1164"/>
                      <a:pt x="11137" y="1164"/>
                      <a:pt x="11137" y="1164"/>
                    </a:cubicBezTo>
                    <a:cubicBezTo>
                      <a:pt x="15694" y="2447"/>
                      <a:pt x="15694" y="2447"/>
                      <a:pt x="15694" y="2447"/>
                    </a:cubicBezTo>
                    <a:cubicBezTo>
                      <a:pt x="15694" y="7580"/>
                      <a:pt x="15694" y="7580"/>
                      <a:pt x="15694" y="7580"/>
                    </a:cubicBezTo>
                    <a:cubicBezTo>
                      <a:pt x="15694" y="7794"/>
                      <a:pt x="15862" y="8008"/>
                      <a:pt x="16031" y="8008"/>
                    </a:cubicBezTo>
                    <a:cubicBezTo>
                      <a:pt x="16200" y="8008"/>
                      <a:pt x="16369" y="7794"/>
                      <a:pt x="16369" y="7580"/>
                    </a:cubicBezTo>
                    <a:cubicBezTo>
                      <a:pt x="16369" y="2447"/>
                      <a:pt x="16369" y="2447"/>
                      <a:pt x="16369" y="2447"/>
                    </a:cubicBezTo>
                    <a:cubicBezTo>
                      <a:pt x="20925" y="1164"/>
                      <a:pt x="20925" y="1164"/>
                      <a:pt x="20925" y="1164"/>
                    </a:cubicBezTo>
                    <a:lnTo>
                      <a:pt x="20925" y="19129"/>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17" name="Freeform 233">
                <a:extLst>
                  <a:ext uri="{FF2B5EF4-FFF2-40B4-BE49-F238E27FC236}">
                    <a16:creationId xmlns:a16="http://schemas.microsoft.com/office/drawing/2014/main" id="{4DE151C1-AC9B-44B3-986E-48E6BB2548E6}"/>
                  </a:ext>
                </a:extLst>
              </p:cNvPr>
              <p:cNvSpPr/>
              <p:nvPr/>
            </p:nvSpPr>
            <p:spPr>
              <a:xfrm>
                <a:off x="3708104" y="1704971"/>
                <a:ext cx="65712" cy="18775"/>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cubicBezTo>
                      <a:pt x="18514" y="0"/>
                      <a:pt x="7200" y="0"/>
                      <a:pt x="2057" y="3600"/>
                    </a:cubicBezTo>
                    <a:cubicBezTo>
                      <a:pt x="1029" y="3600"/>
                      <a:pt x="0" y="7200"/>
                      <a:pt x="0" y="10800"/>
                    </a:cubicBezTo>
                    <a:cubicBezTo>
                      <a:pt x="0" y="18000"/>
                      <a:pt x="1029" y="21600"/>
                      <a:pt x="3086" y="21600"/>
                    </a:cubicBezTo>
                    <a:cubicBezTo>
                      <a:pt x="8229" y="18000"/>
                      <a:pt x="19543" y="14400"/>
                      <a:pt x="19543" y="14400"/>
                    </a:cubicBezTo>
                    <a:cubicBezTo>
                      <a:pt x="20571" y="14400"/>
                      <a:pt x="21600" y="10800"/>
                      <a:pt x="21600" y="7200"/>
                    </a:cubicBezTo>
                    <a:cubicBezTo>
                      <a:pt x="21600" y="3600"/>
                      <a:pt x="20571" y="0"/>
                      <a:pt x="18514"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18" name="Freeform 234">
                <a:extLst>
                  <a:ext uri="{FF2B5EF4-FFF2-40B4-BE49-F238E27FC236}">
                    <a16:creationId xmlns:a16="http://schemas.microsoft.com/office/drawing/2014/main" id="{5AFD0D94-CA49-43C6-8195-19CF46A39AFE}"/>
                  </a:ext>
                </a:extLst>
              </p:cNvPr>
              <p:cNvSpPr/>
              <p:nvPr/>
            </p:nvSpPr>
            <p:spPr>
              <a:xfrm>
                <a:off x="3806000" y="1704971"/>
                <a:ext cx="28163" cy="16093"/>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cubicBezTo>
                      <a:pt x="16800" y="0"/>
                      <a:pt x="4800" y="0"/>
                      <a:pt x="4800" y="0"/>
                    </a:cubicBezTo>
                    <a:cubicBezTo>
                      <a:pt x="2400" y="0"/>
                      <a:pt x="0" y="4320"/>
                      <a:pt x="0" y="8640"/>
                    </a:cubicBezTo>
                    <a:cubicBezTo>
                      <a:pt x="0" y="12960"/>
                      <a:pt x="2400" y="17280"/>
                      <a:pt x="7200" y="17280"/>
                    </a:cubicBezTo>
                    <a:cubicBezTo>
                      <a:pt x="7200" y="17280"/>
                      <a:pt x="7200" y="17280"/>
                      <a:pt x="7200" y="17280"/>
                    </a:cubicBezTo>
                    <a:cubicBezTo>
                      <a:pt x="9600" y="17280"/>
                      <a:pt x="16800" y="21600"/>
                      <a:pt x="16800" y="21600"/>
                    </a:cubicBezTo>
                    <a:cubicBezTo>
                      <a:pt x="19200" y="21600"/>
                      <a:pt x="21600" y="17280"/>
                      <a:pt x="21600" y="8640"/>
                    </a:cubicBezTo>
                    <a:cubicBezTo>
                      <a:pt x="21600" y="4320"/>
                      <a:pt x="19200" y="0"/>
                      <a:pt x="16800" y="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sp>
          <p:nvSpPr>
            <p:cNvPr id="408" name="Freeform 235">
              <a:extLst>
                <a:ext uri="{FF2B5EF4-FFF2-40B4-BE49-F238E27FC236}">
                  <a16:creationId xmlns:a16="http://schemas.microsoft.com/office/drawing/2014/main" id="{692F5A22-DF0D-4955-A4F3-07AB72937077}"/>
                </a:ext>
              </a:extLst>
            </p:cNvPr>
            <p:cNvSpPr/>
            <p:nvPr/>
          </p:nvSpPr>
          <p:spPr>
            <a:xfrm>
              <a:off x="2647990" y="1544468"/>
              <a:ext cx="406336" cy="318747"/>
            </a:xfrm>
            <a:custGeom>
              <a:avLst/>
              <a:gdLst/>
              <a:ahLst/>
              <a:cxnLst>
                <a:cxn ang="0">
                  <a:pos x="wd2" y="hd2"/>
                </a:cxn>
                <a:cxn ang="5400000">
                  <a:pos x="wd2" y="hd2"/>
                </a:cxn>
                <a:cxn ang="10800000">
                  <a:pos x="wd2" y="hd2"/>
                </a:cxn>
                <a:cxn ang="16200000">
                  <a:pos x="wd2" y="hd2"/>
                </a:cxn>
              </a:cxnLst>
              <a:rect l="0" t="0" r="r" b="b"/>
              <a:pathLst>
                <a:path w="21600" h="21481" extrusionOk="0">
                  <a:moveTo>
                    <a:pt x="21600" y="19556"/>
                  </a:moveTo>
                  <a:cubicBezTo>
                    <a:pt x="21600" y="309"/>
                    <a:pt x="21600" y="309"/>
                    <a:pt x="21600" y="309"/>
                  </a:cubicBezTo>
                  <a:cubicBezTo>
                    <a:pt x="21600" y="95"/>
                    <a:pt x="21431" y="95"/>
                    <a:pt x="21262" y="95"/>
                  </a:cubicBezTo>
                  <a:cubicBezTo>
                    <a:pt x="21262" y="95"/>
                    <a:pt x="21094" y="95"/>
                    <a:pt x="21094" y="95"/>
                  </a:cubicBezTo>
                  <a:cubicBezTo>
                    <a:pt x="16200" y="1592"/>
                    <a:pt x="16200" y="1592"/>
                    <a:pt x="16200" y="1592"/>
                  </a:cubicBezTo>
                  <a:cubicBezTo>
                    <a:pt x="10969" y="95"/>
                    <a:pt x="10969" y="95"/>
                    <a:pt x="10969" y="95"/>
                  </a:cubicBezTo>
                  <a:cubicBezTo>
                    <a:pt x="10800" y="-119"/>
                    <a:pt x="10800" y="95"/>
                    <a:pt x="10631" y="95"/>
                  </a:cubicBezTo>
                  <a:cubicBezTo>
                    <a:pt x="5400" y="1592"/>
                    <a:pt x="5400" y="1592"/>
                    <a:pt x="5400" y="1592"/>
                  </a:cubicBezTo>
                  <a:cubicBezTo>
                    <a:pt x="506" y="95"/>
                    <a:pt x="506" y="95"/>
                    <a:pt x="506" y="95"/>
                  </a:cubicBezTo>
                  <a:cubicBezTo>
                    <a:pt x="506" y="95"/>
                    <a:pt x="338" y="95"/>
                    <a:pt x="338" y="95"/>
                  </a:cubicBezTo>
                  <a:cubicBezTo>
                    <a:pt x="169" y="95"/>
                    <a:pt x="0" y="95"/>
                    <a:pt x="0" y="309"/>
                  </a:cubicBezTo>
                  <a:cubicBezTo>
                    <a:pt x="0" y="19770"/>
                    <a:pt x="0" y="19770"/>
                    <a:pt x="0" y="19770"/>
                  </a:cubicBezTo>
                  <a:cubicBezTo>
                    <a:pt x="0" y="19770"/>
                    <a:pt x="169" y="19984"/>
                    <a:pt x="338" y="19984"/>
                  </a:cubicBezTo>
                  <a:cubicBezTo>
                    <a:pt x="5400" y="21481"/>
                    <a:pt x="5400" y="21481"/>
                    <a:pt x="5400" y="21481"/>
                  </a:cubicBezTo>
                  <a:cubicBezTo>
                    <a:pt x="5569" y="21481"/>
                    <a:pt x="5569" y="21481"/>
                    <a:pt x="5569" y="21481"/>
                  </a:cubicBezTo>
                  <a:cubicBezTo>
                    <a:pt x="10631" y="19984"/>
                    <a:pt x="10631" y="19984"/>
                    <a:pt x="10631" y="19984"/>
                  </a:cubicBezTo>
                  <a:cubicBezTo>
                    <a:pt x="10631" y="19984"/>
                    <a:pt x="10800" y="19984"/>
                    <a:pt x="10800" y="19984"/>
                  </a:cubicBezTo>
                  <a:cubicBezTo>
                    <a:pt x="10800" y="19984"/>
                    <a:pt x="10969" y="19984"/>
                    <a:pt x="10969" y="19984"/>
                  </a:cubicBezTo>
                  <a:cubicBezTo>
                    <a:pt x="16031" y="21481"/>
                    <a:pt x="16031" y="21481"/>
                    <a:pt x="16031" y="21481"/>
                  </a:cubicBezTo>
                  <a:cubicBezTo>
                    <a:pt x="16031" y="21481"/>
                    <a:pt x="16031" y="21481"/>
                    <a:pt x="16200" y="21481"/>
                  </a:cubicBezTo>
                  <a:cubicBezTo>
                    <a:pt x="21262" y="19984"/>
                    <a:pt x="21262" y="19984"/>
                    <a:pt x="21262" y="19984"/>
                  </a:cubicBezTo>
                  <a:cubicBezTo>
                    <a:pt x="21431" y="19984"/>
                    <a:pt x="21600" y="19770"/>
                    <a:pt x="21600" y="19556"/>
                  </a:cubicBezTo>
                  <a:close/>
                  <a:moveTo>
                    <a:pt x="5231" y="20412"/>
                  </a:moveTo>
                  <a:cubicBezTo>
                    <a:pt x="675" y="19129"/>
                    <a:pt x="675" y="19129"/>
                    <a:pt x="675" y="19129"/>
                  </a:cubicBezTo>
                  <a:cubicBezTo>
                    <a:pt x="675" y="1164"/>
                    <a:pt x="675" y="1164"/>
                    <a:pt x="675" y="1164"/>
                  </a:cubicBezTo>
                  <a:cubicBezTo>
                    <a:pt x="5231" y="2447"/>
                    <a:pt x="5231" y="2447"/>
                    <a:pt x="5231" y="2447"/>
                  </a:cubicBezTo>
                  <a:lnTo>
                    <a:pt x="5231" y="20412"/>
                  </a:lnTo>
                  <a:close/>
                  <a:moveTo>
                    <a:pt x="10462" y="19129"/>
                  </a:moveTo>
                  <a:cubicBezTo>
                    <a:pt x="5906" y="20412"/>
                    <a:pt x="5906" y="20412"/>
                    <a:pt x="5906" y="20412"/>
                  </a:cubicBezTo>
                  <a:cubicBezTo>
                    <a:pt x="5906" y="2447"/>
                    <a:pt x="5906" y="2447"/>
                    <a:pt x="5906" y="2447"/>
                  </a:cubicBezTo>
                  <a:cubicBezTo>
                    <a:pt x="10462" y="1164"/>
                    <a:pt x="10462" y="1164"/>
                    <a:pt x="10462" y="1164"/>
                  </a:cubicBezTo>
                  <a:lnTo>
                    <a:pt x="10462" y="19129"/>
                  </a:lnTo>
                  <a:close/>
                  <a:moveTo>
                    <a:pt x="15694" y="20412"/>
                  </a:moveTo>
                  <a:cubicBezTo>
                    <a:pt x="11137" y="19129"/>
                    <a:pt x="11137" y="19129"/>
                    <a:pt x="11137" y="19129"/>
                  </a:cubicBezTo>
                  <a:cubicBezTo>
                    <a:pt x="11137" y="1164"/>
                    <a:pt x="11137" y="1164"/>
                    <a:pt x="11137" y="1164"/>
                  </a:cubicBezTo>
                  <a:cubicBezTo>
                    <a:pt x="15694" y="2447"/>
                    <a:pt x="15694" y="2447"/>
                    <a:pt x="15694" y="2447"/>
                  </a:cubicBezTo>
                  <a:lnTo>
                    <a:pt x="15694" y="20412"/>
                  </a:lnTo>
                  <a:close/>
                  <a:moveTo>
                    <a:pt x="20925" y="19129"/>
                  </a:moveTo>
                  <a:cubicBezTo>
                    <a:pt x="16369" y="20412"/>
                    <a:pt x="16369" y="20412"/>
                    <a:pt x="16369" y="20412"/>
                  </a:cubicBezTo>
                  <a:cubicBezTo>
                    <a:pt x="16369" y="2447"/>
                    <a:pt x="16369" y="2447"/>
                    <a:pt x="16369" y="2447"/>
                  </a:cubicBezTo>
                  <a:cubicBezTo>
                    <a:pt x="20925" y="1164"/>
                    <a:pt x="20925" y="1164"/>
                    <a:pt x="20925" y="1164"/>
                  </a:cubicBezTo>
                  <a:lnTo>
                    <a:pt x="20925" y="19129"/>
                  </a:ln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nvGrpSpPr>
            <p:cNvPr id="409" name="组合 408">
              <a:extLst>
                <a:ext uri="{FF2B5EF4-FFF2-40B4-BE49-F238E27FC236}">
                  <a16:creationId xmlns:a16="http://schemas.microsoft.com/office/drawing/2014/main" id="{7F9D2BE5-AD7C-4880-8BED-431E49DDABC6}"/>
                </a:ext>
              </a:extLst>
            </p:cNvPr>
            <p:cNvGrpSpPr/>
            <p:nvPr/>
          </p:nvGrpSpPr>
          <p:grpSpPr>
            <a:xfrm>
              <a:off x="1883597" y="1501133"/>
              <a:ext cx="311121" cy="406336"/>
              <a:chOff x="2010348" y="1501133"/>
              <a:chExt cx="311121" cy="406336"/>
            </a:xfrm>
            <a:grpFill/>
          </p:grpSpPr>
          <p:sp>
            <p:nvSpPr>
              <p:cNvPr id="413" name="Freeform 236">
                <a:extLst>
                  <a:ext uri="{FF2B5EF4-FFF2-40B4-BE49-F238E27FC236}">
                    <a16:creationId xmlns:a16="http://schemas.microsoft.com/office/drawing/2014/main" id="{4AB9705F-A232-4EC0-AFF6-09FDA0A29750}"/>
                  </a:ext>
                </a:extLst>
              </p:cNvPr>
              <p:cNvSpPr/>
              <p:nvPr/>
            </p:nvSpPr>
            <p:spPr>
              <a:xfrm>
                <a:off x="2010348" y="1501133"/>
                <a:ext cx="311121" cy="406336"/>
              </a:xfrm>
              <a:custGeom>
                <a:avLst/>
                <a:gdLst/>
                <a:ahLst/>
                <a:cxnLst>
                  <a:cxn ang="0">
                    <a:pos x="wd2" y="hd2"/>
                  </a:cxn>
                  <a:cxn ang="5400000">
                    <a:pos x="wd2" y="hd2"/>
                  </a:cxn>
                  <a:cxn ang="10800000">
                    <a:pos x="wd2" y="hd2"/>
                  </a:cxn>
                  <a:cxn ang="16200000">
                    <a:pos x="wd2" y="hd2"/>
                  </a:cxn>
                </a:cxnLst>
                <a:rect l="0" t="0" r="r" b="b"/>
                <a:pathLst>
                  <a:path w="21600" h="21600" extrusionOk="0">
                    <a:moveTo>
                      <a:pt x="18294" y="2363"/>
                    </a:moveTo>
                    <a:cubicBezTo>
                      <a:pt x="16310" y="844"/>
                      <a:pt x="13665" y="0"/>
                      <a:pt x="10800" y="0"/>
                    </a:cubicBezTo>
                    <a:cubicBezTo>
                      <a:pt x="7935" y="0"/>
                      <a:pt x="5290" y="844"/>
                      <a:pt x="3306" y="2363"/>
                    </a:cubicBezTo>
                    <a:cubicBezTo>
                      <a:pt x="1102" y="3881"/>
                      <a:pt x="0" y="6075"/>
                      <a:pt x="0" y="8269"/>
                    </a:cubicBezTo>
                    <a:cubicBezTo>
                      <a:pt x="0" y="10294"/>
                      <a:pt x="1763" y="13162"/>
                      <a:pt x="5069" y="16706"/>
                    </a:cubicBezTo>
                    <a:cubicBezTo>
                      <a:pt x="6171" y="18056"/>
                      <a:pt x="7494" y="19237"/>
                      <a:pt x="8376" y="19912"/>
                    </a:cubicBezTo>
                    <a:cubicBezTo>
                      <a:pt x="8816" y="20419"/>
                      <a:pt x="9257" y="20756"/>
                      <a:pt x="9478" y="20925"/>
                    </a:cubicBezTo>
                    <a:cubicBezTo>
                      <a:pt x="9478" y="21094"/>
                      <a:pt x="9698" y="21094"/>
                      <a:pt x="9698" y="21262"/>
                    </a:cubicBezTo>
                    <a:cubicBezTo>
                      <a:pt x="9698" y="21262"/>
                      <a:pt x="9918" y="21262"/>
                      <a:pt x="9918" y="21262"/>
                    </a:cubicBezTo>
                    <a:cubicBezTo>
                      <a:pt x="9918" y="21431"/>
                      <a:pt x="9918" y="21431"/>
                      <a:pt x="9918" y="21431"/>
                    </a:cubicBezTo>
                    <a:cubicBezTo>
                      <a:pt x="10139" y="21431"/>
                      <a:pt x="10580" y="21600"/>
                      <a:pt x="10800" y="21600"/>
                    </a:cubicBezTo>
                    <a:cubicBezTo>
                      <a:pt x="10800" y="21600"/>
                      <a:pt x="10800" y="21600"/>
                      <a:pt x="10800" y="21600"/>
                    </a:cubicBezTo>
                    <a:cubicBezTo>
                      <a:pt x="11020" y="21600"/>
                      <a:pt x="11461" y="21431"/>
                      <a:pt x="11682" y="21431"/>
                    </a:cubicBezTo>
                    <a:cubicBezTo>
                      <a:pt x="11682" y="21262"/>
                      <a:pt x="11682" y="21262"/>
                      <a:pt x="11682" y="21262"/>
                    </a:cubicBezTo>
                    <a:cubicBezTo>
                      <a:pt x="11682" y="21262"/>
                      <a:pt x="11902" y="21262"/>
                      <a:pt x="11902" y="21262"/>
                    </a:cubicBezTo>
                    <a:cubicBezTo>
                      <a:pt x="12122" y="20925"/>
                      <a:pt x="12122" y="20925"/>
                      <a:pt x="12122" y="20925"/>
                    </a:cubicBezTo>
                    <a:cubicBezTo>
                      <a:pt x="12343" y="20756"/>
                      <a:pt x="12784" y="20419"/>
                      <a:pt x="13224" y="19912"/>
                    </a:cubicBezTo>
                    <a:cubicBezTo>
                      <a:pt x="14106" y="19237"/>
                      <a:pt x="15429" y="18056"/>
                      <a:pt x="16531" y="16706"/>
                    </a:cubicBezTo>
                    <a:cubicBezTo>
                      <a:pt x="19837" y="13162"/>
                      <a:pt x="21600" y="10294"/>
                      <a:pt x="21600" y="8269"/>
                    </a:cubicBezTo>
                    <a:cubicBezTo>
                      <a:pt x="21600" y="6075"/>
                      <a:pt x="20498" y="3881"/>
                      <a:pt x="18294" y="2363"/>
                    </a:cubicBezTo>
                    <a:close/>
                    <a:moveTo>
                      <a:pt x="15869" y="16200"/>
                    </a:moveTo>
                    <a:cubicBezTo>
                      <a:pt x="13665" y="18562"/>
                      <a:pt x="11241" y="20587"/>
                      <a:pt x="11020" y="20756"/>
                    </a:cubicBezTo>
                    <a:cubicBezTo>
                      <a:pt x="10800" y="20925"/>
                      <a:pt x="10800" y="20925"/>
                      <a:pt x="10800" y="20925"/>
                    </a:cubicBezTo>
                    <a:cubicBezTo>
                      <a:pt x="10580" y="20756"/>
                      <a:pt x="10580" y="20756"/>
                      <a:pt x="10580" y="20756"/>
                    </a:cubicBezTo>
                    <a:cubicBezTo>
                      <a:pt x="10359" y="20587"/>
                      <a:pt x="7935" y="18562"/>
                      <a:pt x="5731" y="16200"/>
                    </a:cubicBezTo>
                    <a:cubicBezTo>
                      <a:pt x="2645" y="12825"/>
                      <a:pt x="1102" y="10125"/>
                      <a:pt x="1102" y="8269"/>
                    </a:cubicBezTo>
                    <a:cubicBezTo>
                      <a:pt x="1102" y="6244"/>
                      <a:pt x="1984" y="4388"/>
                      <a:pt x="3967" y="2869"/>
                    </a:cubicBezTo>
                    <a:cubicBezTo>
                      <a:pt x="5731" y="1519"/>
                      <a:pt x="8155" y="844"/>
                      <a:pt x="10800" y="844"/>
                    </a:cubicBezTo>
                    <a:cubicBezTo>
                      <a:pt x="13445" y="844"/>
                      <a:pt x="15869" y="1519"/>
                      <a:pt x="17633" y="2869"/>
                    </a:cubicBezTo>
                    <a:cubicBezTo>
                      <a:pt x="19616" y="4388"/>
                      <a:pt x="20498" y="6244"/>
                      <a:pt x="20498" y="8269"/>
                    </a:cubicBezTo>
                    <a:cubicBezTo>
                      <a:pt x="20498" y="10125"/>
                      <a:pt x="18955" y="12825"/>
                      <a:pt x="15869" y="16200"/>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14" name="Freeform 237">
                <a:extLst>
                  <a:ext uri="{FF2B5EF4-FFF2-40B4-BE49-F238E27FC236}">
                    <a16:creationId xmlns:a16="http://schemas.microsoft.com/office/drawing/2014/main" id="{888B2373-641D-4D3F-A1B3-B134D3188D84}"/>
                  </a:ext>
                </a:extLst>
              </p:cNvPr>
              <p:cNvSpPr/>
              <p:nvPr/>
            </p:nvSpPr>
            <p:spPr>
              <a:xfrm>
                <a:off x="2100198" y="1586959"/>
                <a:ext cx="132764" cy="1341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143" y="0"/>
                      <a:pt x="0" y="4629"/>
                      <a:pt x="0" y="10800"/>
                    </a:cubicBezTo>
                    <a:cubicBezTo>
                      <a:pt x="0" y="16457"/>
                      <a:pt x="5143" y="21600"/>
                      <a:pt x="10800" y="21600"/>
                    </a:cubicBezTo>
                    <a:cubicBezTo>
                      <a:pt x="16457" y="21600"/>
                      <a:pt x="21600" y="16457"/>
                      <a:pt x="21600" y="10800"/>
                    </a:cubicBezTo>
                    <a:cubicBezTo>
                      <a:pt x="21600" y="4629"/>
                      <a:pt x="16457" y="0"/>
                      <a:pt x="10800" y="0"/>
                    </a:cubicBezTo>
                    <a:close/>
                    <a:moveTo>
                      <a:pt x="16457" y="16457"/>
                    </a:moveTo>
                    <a:cubicBezTo>
                      <a:pt x="14914" y="18000"/>
                      <a:pt x="12857" y="19029"/>
                      <a:pt x="10800" y="19029"/>
                    </a:cubicBezTo>
                    <a:cubicBezTo>
                      <a:pt x="6171" y="19029"/>
                      <a:pt x="2571" y="15429"/>
                      <a:pt x="2571" y="10800"/>
                    </a:cubicBezTo>
                    <a:cubicBezTo>
                      <a:pt x="2571" y="6171"/>
                      <a:pt x="6171" y="2571"/>
                      <a:pt x="10800" y="2571"/>
                    </a:cubicBezTo>
                    <a:cubicBezTo>
                      <a:pt x="12857" y="2571"/>
                      <a:pt x="14914" y="3086"/>
                      <a:pt x="16457" y="4629"/>
                    </a:cubicBezTo>
                    <a:cubicBezTo>
                      <a:pt x="18514" y="6171"/>
                      <a:pt x="19029" y="8229"/>
                      <a:pt x="19029" y="10800"/>
                    </a:cubicBezTo>
                    <a:cubicBezTo>
                      <a:pt x="19029" y="12857"/>
                      <a:pt x="18514" y="14914"/>
                      <a:pt x="16457" y="16457"/>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nvGrpSpPr>
            <p:cNvPr id="410" name="组合 409">
              <a:extLst>
                <a:ext uri="{FF2B5EF4-FFF2-40B4-BE49-F238E27FC236}">
                  <a16:creationId xmlns:a16="http://schemas.microsoft.com/office/drawing/2014/main" id="{00D7DF4C-5494-4346-B39B-F4C384EA4B0B}"/>
                </a:ext>
              </a:extLst>
            </p:cNvPr>
            <p:cNvGrpSpPr/>
            <p:nvPr/>
          </p:nvGrpSpPr>
          <p:grpSpPr>
            <a:xfrm>
              <a:off x="1085679" y="1501133"/>
              <a:ext cx="284301" cy="406336"/>
              <a:chOff x="1212430" y="1501133"/>
              <a:chExt cx="284301" cy="406336"/>
            </a:xfrm>
            <a:grpFill/>
          </p:grpSpPr>
          <p:sp>
            <p:nvSpPr>
              <p:cNvPr id="411" name="Freeform 238">
                <a:extLst>
                  <a:ext uri="{FF2B5EF4-FFF2-40B4-BE49-F238E27FC236}">
                    <a16:creationId xmlns:a16="http://schemas.microsoft.com/office/drawing/2014/main" id="{E0F73096-10FF-48E9-9B9E-69CDB66FFAF4}"/>
                  </a:ext>
                </a:extLst>
              </p:cNvPr>
              <p:cNvSpPr/>
              <p:nvPr/>
            </p:nvSpPr>
            <p:spPr>
              <a:xfrm>
                <a:off x="1212430" y="1501133"/>
                <a:ext cx="284301" cy="406336"/>
              </a:xfrm>
              <a:custGeom>
                <a:avLst/>
                <a:gdLst/>
                <a:ahLst/>
                <a:cxnLst>
                  <a:cxn ang="0">
                    <a:pos x="wd2" y="hd2"/>
                  </a:cxn>
                  <a:cxn ang="5400000">
                    <a:pos x="wd2" y="hd2"/>
                  </a:cxn>
                  <a:cxn ang="10800000">
                    <a:pos x="wd2" y="hd2"/>
                  </a:cxn>
                  <a:cxn ang="16200000">
                    <a:pos x="wd2" y="hd2"/>
                  </a:cxn>
                </a:cxnLst>
                <a:rect l="0" t="0" r="r" b="b"/>
                <a:pathLst>
                  <a:path w="21600" h="21600" extrusionOk="0">
                    <a:moveTo>
                      <a:pt x="18480" y="2363"/>
                    </a:moveTo>
                    <a:cubicBezTo>
                      <a:pt x="17520" y="1688"/>
                      <a:pt x="16320" y="1013"/>
                      <a:pt x="14880" y="675"/>
                    </a:cubicBezTo>
                    <a:cubicBezTo>
                      <a:pt x="13680" y="169"/>
                      <a:pt x="12240" y="0"/>
                      <a:pt x="10800" y="0"/>
                    </a:cubicBezTo>
                    <a:cubicBezTo>
                      <a:pt x="9360" y="0"/>
                      <a:pt x="7920" y="169"/>
                      <a:pt x="6720" y="675"/>
                    </a:cubicBezTo>
                    <a:cubicBezTo>
                      <a:pt x="5280" y="1013"/>
                      <a:pt x="4080" y="1688"/>
                      <a:pt x="3120" y="2363"/>
                    </a:cubicBezTo>
                    <a:cubicBezTo>
                      <a:pt x="1200" y="4050"/>
                      <a:pt x="0" y="6075"/>
                      <a:pt x="0" y="8269"/>
                    </a:cubicBezTo>
                    <a:cubicBezTo>
                      <a:pt x="0" y="10294"/>
                      <a:pt x="1440" y="12825"/>
                      <a:pt x="4080" y="15862"/>
                    </a:cubicBezTo>
                    <a:cubicBezTo>
                      <a:pt x="6240" y="18225"/>
                      <a:pt x="8400" y="20250"/>
                      <a:pt x="9600" y="21262"/>
                    </a:cubicBezTo>
                    <a:cubicBezTo>
                      <a:pt x="10080" y="21431"/>
                      <a:pt x="10320" y="21600"/>
                      <a:pt x="10800" y="21600"/>
                    </a:cubicBezTo>
                    <a:cubicBezTo>
                      <a:pt x="10800" y="21600"/>
                      <a:pt x="10800" y="21600"/>
                      <a:pt x="10800" y="21600"/>
                    </a:cubicBezTo>
                    <a:cubicBezTo>
                      <a:pt x="11280" y="21600"/>
                      <a:pt x="11520" y="21431"/>
                      <a:pt x="12000" y="21262"/>
                    </a:cubicBezTo>
                    <a:cubicBezTo>
                      <a:pt x="13200" y="20250"/>
                      <a:pt x="15360" y="18225"/>
                      <a:pt x="17520" y="15862"/>
                    </a:cubicBezTo>
                    <a:cubicBezTo>
                      <a:pt x="20160" y="12825"/>
                      <a:pt x="21600" y="10294"/>
                      <a:pt x="21600" y="8269"/>
                    </a:cubicBezTo>
                    <a:cubicBezTo>
                      <a:pt x="21600" y="6075"/>
                      <a:pt x="20400" y="4050"/>
                      <a:pt x="18480" y="2363"/>
                    </a:cubicBezTo>
                    <a:close/>
                    <a:moveTo>
                      <a:pt x="16560" y="15525"/>
                    </a:moveTo>
                    <a:cubicBezTo>
                      <a:pt x="14640" y="17719"/>
                      <a:pt x="12240" y="19744"/>
                      <a:pt x="11040" y="20756"/>
                    </a:cubicBezTo>
                    <a:cubicBezTo>
                      <a:pt x="10800" y="20925"/>
                      <a:pt x="10800" y="20925"/>
                      <a:pt x="10800" y="20925"/>
                    </a:cubicBezTo>
                    <a:cubicBezTo>
                      <a:pt x="10560" y="20756"/>
                      <a:pt x="10560" y="20756"/>
                      <a:pt x="10560" y="20756"/>
                    </a:cubicBezTo>
                    <a:cubicBezTo>
                      <a:pt x="9360" y="19744"/>
                      <a:pt x="6960" y="17887"/>
                      <a:pt x="5040" y="15525"/>
                    </a:cubicBezTo>
                    <a:cubicBezTo>
                      <a:pt x="3840" y="14175"/>
                      <a:pt x="2880" y="12994"/>
                      <a:pt x="2400" y="11812"/>
                    </a:cubicBezTo>
                    <a:cubicBezTo>
                      <a:pt x="1440" y="10462"/>
                      <a:pt x="1200" y="9281"/>
                      <a:pt x="1200" y="8269"/>
                    </a:cubicBezTo>
                    <a:cubicBezTo>
                      <a:pt x="1200" y="4050"/>
                      <a:pt x="5520" y="844"/>
                      <a:pt x="10800" y="844"/>
                    </a:cubicBezTo>
                    <a:cubicBezTo>
                      <a:pt x="16080" y="844"/>
                      <a:pt x="20400" y="4050"/>
                      <a:pt x="20400" y="8269"/>
                    </a:cubicBezTo>
                    <a:cubicBezTo>
                      <a:pt x="20400" y="9281"/>
                      <a:pt x="20160" y="10462"/>
                      <a:pt x="19200" y="11812"/>
                    </a:cubicBezTo>
                    <a:cubicBezTo>
                      <a:pt x="18720" y="12994"/>
                      <a:pt x="17760" y="14175"/>
                      <a:pt x="16560" y="15525"/>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sp>
            <p:nvSpPr>
              <p:cNvPr id="412" name="Freeform 239">
                <a:extLst>
                  <a:ext uri="{FF2B5EF4-FFF2-40B4-BE49-F238E27FC236}">
                    <a16:creationId xmlns:a16="http://schemas.microsoft.com/office/drawing/2014/main" id="{0691EE70-8DBE-487A-AEDB-20F9594C44D2}"/>
                  </a:ext>
                </a:extLst>
              </p:cNvPr>
              <p:cNvSpPr/>
              <p:nvPr/>
            </p:nvSpPr>
            <p:spPr>
              <a:xfrm>
                <a:off x="1287528" y="1586959"/>
                <a:ext cx="134105" cy="1341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143" y="0"/>
                      <a:pt x="0" y="5143"/>
                      <a:pt x="0" y="10800"/>
                    </a:cubicBezTo>
                    <a:cubicBezTo>
                      <a:pt x="0" y="16971"/>
                      <a:pt x="5143" y="21600"/>
                      <a:pt x="10800" y="21600"/>
                    </a:cubicBezTo>
                    <a:cubicBezTo>
                      <a:pt x="16457" y="21600"/>
                      <a:pt x="21600" y="16971"/>
                      <a:pt x="21600" y="10800"/>
                    </a:cubicBezTo>
                    <a:cubicBezTo>
                      <a:pt x="21600" y="5143"/>
                      <a:pt x="16457" y="0"/>
                      <a:pt x="10800" y="0"/>
                    </a:cubicBezTo>
                    <a:close/>
                    <a:moveTo>
                      <a:pt x="10800" y="19029"/>
                    </a:moveTo>
                    <a:cubicBezTo>
                      <a:pt x="6171" y="19029"/>
                      <a:pt x="2571" y="15429"/>
                      <a:pt x="2571" y="10800"/>
                    </a:cubicBezTo>
                    <a:cubicBezTo>
                      <a:pt x="2571" y="6171"/>
                      <a:pt x="6171" y="2571"/>
                      <a:pt x="10800" y="2571"/>
                    </a:cubicBezTo>
                    <a:cubicBezTo>
                      <a:pt x="15429" y="2571"/>
                      <a:pt x="19029" y="6171"/>
                      <a:pt x="19029" y="10800"/>
                    </a:cubicBezTo>
                    <a:cubicBezTo>
                      <a:pt x="19029" y="15429"/>
                      <a:pt x="15429" y="19029"/>
                      <a:pt x="10800" y="19029"/>
                    </a:cubicBezTo>
                    <a:close/>
                  </a:path>
                </a:pathLst>
              </a:custGeom>
              <a:grpFill/>
              <a:ln w="12700" cap="flat">
                <a:solidFill>
                  <a:schemeClr val="tx1">
                    <a:lumMod val="75000"/>
                    <a:lumOff val="25000"/>
                  </a:schemeClr>
                </a:solidFill>
                <a:miter lim="400000"/>
              </a:ln>
              <a:effectLst/>
            </p:spPr>
            <p:txBody>
              <a:bodyPr wrap="square" lIns="91439" tIns="91439" rIns="91439" bIns="91439" numCol="1" anchor="t">
                <a:noAutofit/>
              </a:bodyPr>
              <a:lstStyle/>
              <a:p>
                <a:endParaRPr>
                  <a:cs typeface="+mn-ea"/>
                  <a:sym typeface="+mn-lt"/>
                </a:endParaRPr>
              </a:p>
            </p:txBody>
          </p:sp>
        </p:grpSp>
      </p:grpSp>
    </p:spTree>
    <p:custDataLst>
      <p:tags r:id="rId1"/>
    </p:custDataLst>
    <p:extLst>
      <p:ext uri="{BB962C8B-B14F-4D97-AF65-F5344CB8AC3E}">
        <p14:creationId xmlns:p14="http://schemas.microsoft.com/office/powerpoint/2010/main" val="1346370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51" name="文本框 50">
            <a:extLst>
              <a:ext uri="{FF2B5EF4-FFF2-40B4-BE49-F238E27FC236}">
                <a16:creationId xmlns:a16="http://schemas.microsoft.com/office/drawing/2014/main" id="{4DF0E0E3-AEB7-487B-8FCC-2A61F3244C65}"/>
              </a:ext>
            </a:extLst>
          </p:cNvPr>
          <p:cNvSpPr txBox="1"/>
          <p:nvPr/>
        </p:nvSpPr>
        <p:spPr>
          <a:xfrm>
            <a:off x="604431" y="348948"/>
            <a:ext cx="2700015" cy="473271"/>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如何使用取色器</a:t>
            </a:r>
            <a:endParaRPr kumimoji="0" lang="en-US" altLang="zh-CN"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POWER POINT</a:t>
            </a:r>
            <a:endParaRPr kumimoji="0" lang="zh-CN" altLang="en-US"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52" name="文本框 51">
            <a:extLst>
              <a:ext uri="{FF2B5EF4-FFF2-40B4-BE49-F238E27FC236}">
                <a16:creationId xmlns:a16="http://schemas.microsoft.com/office/drawing/2014/main" id="{365A7351-225D-40C2-944C-E3F08F201AA5}"/>
              </a:ext>
            </a:extLst>
          </p:cNvPr>
          <p:cNvSpPr txBox="1"/>
          <p:nvPr/>
        </p:nvSpPr>
        <p:spPr>
          <a:xfrm>
            <a:off x="11177225" y="291575"/>
            <a:ext cx="583439" cy="242374"/>
          </a:xfrm>
          <a:prstGeom prst="rect">
            <a:avLst/>
          </a:prstGeom>
          <a:noFill/>
          <a:ln>
            <a:noFill/>
          </a:ln>
        </p:spPr>
        <p:txBody>
          <a:bodyPr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rPr>
              <a:t>1/6</a:t>
            </a:r>
            <a:endParaRPr kumimoji="0" lang="zh-CN" altLang="en-US"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endParaRPr>
          </a:p>
        </p:txBody>
      </p:sp>
      <p:sp>
        <p:nvSpPr>
          <p:cNvPr id="53" name="矩形 52">
            <a:extLst>
              <a:ext uri="{FF2B5EF4-FFF2-40B4-BE49-F238E27FC236}">
                <a16:creationId xmlns:a16="http://schemas.microsoft.com/office/drawing/2014/main" id="{54E9D288-06BF-4485-8B33-3FA3AED8E8A0}"/>
              </a:ext>
            </a:extLst>
          </p:cNvPr>
          <p:cNvSpPr/>
          <p:nvPr/>
        </p:nvSpPr>
        <p:spPr>
          <a:xfrm flipV="1">
            <a:off x="11195684" y="561586"/>
            <a:ext cx="386715" cy="360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4" name="矩形 53">
            <a:extLst>
              <a:ext uri="{FF2B5EF4-FFF2-40B4-BE49-F238E27FC236}">
                <a16:creationId xmlns:a16="http://schemas.microsoft.com/office/drawing/2014/main" id="{CF49F784-88A1-4C5D-9041-5EEFB0B38272}"/>
              </a:ext>
            </a:extLst>
          </p:cNvPr>
          <p:cNvSpPr/>
          <p:nvPr/>
        </p:nvSpPr>
        <p:spPr>
          <a:xfrm flipV="1">
            <a:off x="11195684" y="647953"/>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矩形 54">
            <a:extLst>
              <a:ext uri="{FF2B5EF4-FFF2-40B4-BE49-F238E27FC236}">
                <a16:creationId xmlns:a16="http://schemas.microsoft.com/office/drawing/2014/main" id="{FC5890BC-4BCC-4B12-B010-CCE0B50DFDAD}"/>
              </a:ext>
            </a:extLst>
          </p:cNvPr>
          <p:cNvSpPr/>
          <p:nvPr/>
        </p:nvSpPr>
        <p:spPr>
          <a:xfrm flipV="1">
            <a:off x="11195684" y="712720"/>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a:extLst>
              <a:ext uri="{FF2B5EF4-FFF2-40B4-BE49-F238E27FC236}">
                <a16:creationId xmlns:a16="http://schemas.microsoft.com/office/drawing/2014/main" id="{2438B088-B3D5-424F-ABB9-AD5FD1DC64F1}"/>
              </a:ext>
            </a:extLst>
          </p:cNvPr>
          <p:cNvSpPr/>
          <p:nvPr/>
        </p:nvSpPr>
        <p:spPr>
          <a:xfrm flipV="1">
            <a:off x="11195684" y="777486"/>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1" name="文本框 60">
            <a:extLst>
              <a:ext uri="{FF2B5EF4-FFF2-40B4-BE49-F238E27FC236}">
                <a16:creationId xmlns:a16="http://schemas.microsoft.com/office/drawing/2014/main" id="{AB625B61-75F9-4889-A132-96DE46CAE168}"/>
              </a:ext>
            </a:extLst>
          </p:cNvPr>
          <p:cNvSpPr txBox="1"/>
          <p:nvPr/>
        </p:nvSpPr>
        <p:spPr>
          <a:xfrm>
            <a:off x="289993" y="356994"/>
            <a:ext cx="141343" cy="304058"/>
          </a:xfrm>
          <a:prstGeom prst="rect">
            <a:avLst/>
          </a:prstGeom>
          <a:noFill/>
          <a:effectLst/>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rPr>
              <a:t>C</a:t>
            </a:r>
            <a:endParaRPr kumimoji="0" lang="zh-CN" altLang="en-US"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endParaRPr>
          </a:p>
        </p:txBody>
      </p:sp>
      <p:cxnSp>
        <p:nvCxnSpPr>
          <p:cNvPr id="69" name="直接连接符 68">
            <a:extLst>
              <a:ext uri="{FF2B5EF4-FFF2-40B4-BE49-F238E27FC236}">
                <a16:creationId xmlns:a16="http://schemas.microsoft.com/office/drawing/2014/main" id="{BF45679C-DBB5-4706-B915-35AF7EF848F4}"/>
              </a:ext>
            </a:extLst>
          </p:cNvPr>
          <p:cNvCxnSpPr>
            <a:cxnSpLocks/>
          </p:cNvCxnSpPr>
          <p:nvPr/>
        </p:nvCxnSpPr>
        <p:spPr>
          <a:xfrm>
            <a:off x="615315" y="843915"/>
            <a:ext cx="0" cy="944245"/>
          </a:xfrm>
          <a:prstGeom prst="line">
            <a:avLst/>
          </a:prstGeom>
          <a:ln w="12700" cap="rnd">
            <a:gradFill>
              <a:gsLst>
                <a:gs pos="0">
                  <a:srgbClr val="DAA070">
                    <a:alpha val="58000"/>
                  </a:srgbClr>
                </a:gs>
                <a:gs pos="84000">
                  <a:srgbClr val="DCB58D">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352EB1EB-FAEE-4E37-88C1-A542A8ED208A}"/>
              </a:ext>
            </a:extLst>
          </p:cNvPr>
          <p:cNvSpPr txBox="1"/>
          <p:nvPr/>
        </p:nvSpPr>
        <p:spPr>
          <a:xfrm rot="16200000">
            <a:off x="10815314" y="5530081"/>
            <a:ext cx="336695" cy="1554006"/>
          </a:xfrm>
          <a:prstGeom prst="rect">
            <a:avLst/>
          </a:prstGeom>
          <a:noFill/>
          <a:ln>
            <a:noFill/>
          </a:ln>
        </p:spPr>
        <p:txBody>
          <a:bodyPr vert="eaVert"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20XX.END</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4" name="文本框 73">
            <a:extLst>
              <a:ext uri="{FF2B5EF4-FFF2-40B4-BE49-F238E27FC236}">
                <a16:creationId xmlns:a16="http://schemas.microsoft.com/office/drawing/2014/main" id="{7A671319-726F-4337-9C6B-F21F6AC26D71}"/>
              </a:ext>
            </a:extLst>
          </p:cNvPr>
          <p:cNvSpPr txBox="1"/>
          <p:nvPr/>
        </p:nvSpPr>
        <p:spPr>
          <a:xfrm rot="16200000">
            <a:off x="1604121" y="5136501"/>
            <a:ext cx="336695" cy="2311866"/>
          </a:xfrm>
          <a:prstGeom prst="rect">
            <a:avLst/>
          </a:prstGeom>
          <a:noFill/>
          <a:ln>
            <a:noFill/>
          </a:ln>
        </p:spPr>
        <p:txBody>
          <a:bodyPr vert="eaVert"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POWERPOINT</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2" name="矩形 71">
            <a:extLst>
              <a:ext uri="{FF2B5EF4-FFF2-40B4-BE49-F238E27FC236}">
                <a16:creationId xmlns:a16="http://schemas.microsoft.com/office/drawing/2014/main" id="{71C50F9A-09DD-4DD3-BA03-C637A607647B}"/>
              </a:ext>
            </a:extLst>
          </p:cNvPr>
          <p:cNvSpPr/>
          <p:nvPr/>
        </p:nvSpPr>
        <p:spPr>
          <a:xfrm flipV="1">
            <a:off x="9067929" y="6369347"/>
            <a:ext cx="720000" cy="14400"/>
          </a:xfrm>
          <a:prstGeom prst="rect">
            <a:avLst/>
          </a:prstGeom>
          <a:solidFill>
            <a:srgbClr val="8384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pic>
        <p:nvPicPr>
          <p:cNvPr id="2" name="图片 1">
            <a:extLst>
              <a:ext uri="{FF2B5EF4-FFF2-40B4-BE49-F238E27FC236}">
                <a16:creationId xmlns:a16="http://schemas.microsoft.com/office/drawing/2014/main" id="{F63289C2-512E-4BD9-9446-39766C69D870}"/>
              </a:ext>
            </a:extLst>
          </p:cNvPr>
          <p:cNvPicPr>
            <a:picLocks noChangeAspect="1"/>
          </p:cNvPicPr>
          <p:nvPr/>
        </p:nvPicPr>
        <p:blipFill rotWithShape="1">
          <a:blip r:embed="rId4"/>
          <a:srcRect l="42911" t="7272" r="45886" b="40751"/>
          <a:stretch/>
        </p:blipFill>
        <p:spPr>
          <a:xfrm>
            <a:off x="7047135" y="1057405"/>
            <a:ext cx="1817423" cy="4743189"/>
          </a:xfrm>
          <a:prstGeom prst="rect">
            <a:avLst/>
          </a:prstGeom>
        </p:spPr>
      </p:pic>
      <p:sp>
        <p:nvSpPr>
          <p:cNvPr id="21" name="文本框 20">
            <a:extLst>
              <a:ext uri="{FF2B5EF4-FFF2-40B4-BE49-F238E27FC236}">
                <a16:creationId xmlns:a16="http://schemas.microsoft.com/office/drawing/2014/main" id="{38EB4593-2FD5-456A-8D6E-FFAFAC5FF491}"/>
              </a:ext>
            </a:extLst>
          </p:cNvPr>
          <p:cNvSpPr txBox="1"/>
          <p:nvPr/>
        </p:nvSpPr>
        <p:spPr>
          <a:xfrm>
            <a:off x="1739900" y="3057074"/>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在颜色填充下，找到取色器</a:t>
            </a:r>
          </a:p>
        </p:txBody>
      </p:sp>
      <p:pic>
        <p:nvPicPr>
          <p:cNvPr id="3" name="图片 2">
            <a:extLst>
              <a:ext uri="{FF2B5EF4-FFF2-40B4-BE49-F238E27FC236}">
                <a16:creationId xmlns:a16="http://schemas.microsoft.com/office/drawing/2014/main" id="{51D13048-8F83-4F67-AE2E-30DDBA0EE043}"/>
              </a:ext>
            </a:extLst>
          </p:cNvPr>
          <p:cNvPicPr>
            <a:picLocks noChangeAspect="1"/>
          </p:cNvPicPr>
          <p:nvPr/>
        </p:nvPicPr>
        <p:blipFill>
          <a:blip r:embed="rId5"/>
          <a:stretch>
            <a:fillRect/>
          </a:stretch>
        </p:blipFill>
        <p:spPr>
          <a:xfrm>
            <a:off x="4576364" y="2995663"/>
            <a:ext cx="1114425" cy="295275"/>
          </a:xfrm>
          <a:prstGeom prst="rect">
            <a:avLst/>
          </a:prstGeom>
        </p:spPr>
      </p:pic>
      <p:sp>
        <p:nvSpPr>
          <p:cNvPr id="29" name="文本框 28">
            <a:extLst>
              <a:ext uri="{FF2B5EF4-FFF2-40B4-BE49-F238E27FC236}">
                <a16:creationId xmlns:a16="http://schemas.microsoft.com/office/drawing/2014/main" id="{81D01C54-4A95-426B-822E-9820FFF88B7E}"/>
              </a:ext>
            </a:extLst>
          </p:cNvPr>
          <p:cNvSpPr txBox="1"/>
          <p:nvPr/>
        </p:nvSpPr>
        <p:spPr>
          <a:xfrm>
            <a:off x="1739900" y="4031926"/>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单击后，再次点击你要吸取的颜色即可</a:t>
            </a:r>
          </a:p>
        </p:txBody>
      </p:sp>
      <p:pic>
        <p:nvPicPr>
          <p:cNvPr id="32" name="图片 31">
            <a:extLst>
              <a:ext uri="{FF2B5EF4-FFF2-40B4-BE49-F238E27FC236}">
                <a16:creationId xmlns:a16="http://schemas.microsoft.com/office/drawing/2014/main" id="{798F4155-040A-4A25-8E40-E92228E1807E}"/>
              </a:ext>
            </a:extLst>
          </p:cNvPr>
          <p:cNvPicPr>
            <a:picLocks noChangeAspect="1"/>
          </p:cNvPicPr>
          <p:nvPr/>
        </p:nvPicPr>
        <p:blipFill rotWithShape="1">
          <a:blip r:embed="rId5"/>
          <a:srcRect r="73653"/>
          <a:stretch/>
        </p:blipFill>
        <p:spPr>
          <a:xfrm>
            <a:off x="5240258" y="3915004"/>
            <a:ext cx="450531" cy="453066"/>
          </a:xfrm>
          <a:prstGeom prst="rect">
            <a:avLst/>
          </a:prstGeom>
        </p:spPr>
      </p:pic>
    </p:spTree>
    <p:custDataLst>
      <p:tags r:id="rId1"/>
    </p:custDataLst>
    <p:extLst>
      <p:ext uri="{BB962C8B-B14F-4D97-AF65-F5344CB8AC3E}">
        <p14:creationId xmlns:p14="http://schemas.microsoft.com/office/powerpoint/2010/main" val="1743501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51" name="文本框 50">
            <a:extLst>
              <a:ext uri="{FF2B5EF4-FFF2-40B4-BE49-F238E27FC236}">
                <a16:creationId xmlns:a16="http://schemas.microsoft.com/office/drawing/2014/main" id="{4DF0E0E3-AEB7-487B-8FCC-2A61F3244C65}"/>
              </a:ext>
            </a:extLst>
          </p:cNvPr>
          <p:cNvSpPr txBox="1"/>
          <p:nvPr/>
        </p:nvSpPr>
        <p:spPr>
          <a:xfrm>
            <a:off x="604431" y="348948"/>
            <a:ext cx="2700015" cy="473271"/>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如何填充文字</a:t>
            </a:r>
            <a:endParaRPr kumimoji="0" lang="en-US" altLang="zh-CN"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POWER POINT</a:t>
            </a:r>
            <a:endParaRPr kumimoji="0" lang="zh-CN" altLang="en-US"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52" name="文本框 51">
            <a:extLst>
              <a:ext uri="{FF2B5EF4-FFF2-40B4-BE49-F238E27FC236}">
                <a16:creationId xmlns:a16="http://schemas.microsoft.com/office/drawing/2014/main" id="{365A7351-225D-40C2-944C-E3F08F201AA5}"/>
              </a:ext>
            </a:extLst>
          </p:cNvPr>
          <p:cNvSpPr txBox="1"/>
          <p:nvPr/>
        </p:nvSpPr>
        <p:spPr>
          <a:xfrm>
            <a:off x="11177225" y="291575"/>
            <a:ext cx="583439" cy="242374"/>
          </a:xfrm>
          <a:prstGeom prst="rect">
            <a:avLst/>
          </a:prstGeom>
          <a:noFill/>
          <a:ln>
            <a:noFill/>
          </a:ln>
        </p:spPr>
        <p:txBody>
          <a:bodyPr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rPr>
              <a:t>1/6</a:t>
            </a:r>
            <a:endParaRPr kumimoji="0" lang="zh-CN" altLang="en-US"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endParaRPr>
          </a:p>
        </p:txBody>
      </p:sp>
      <p:sp>
        <p:nvSpPr>
          <p:cNvPr id="53" name="矩形 52">
            <a:extLst>
              <a:ext uri="{FF2B5EF4-FFF2-40B4-BE49-F238E27FC236}">
                <a16:creationId xmlns:a16="http://schemas.microsoft.com/office/drawing/2014/main" id="{54E9D288-06BF-4485-8B33-3FA3AED8E8A0}"/>
              </a:ext>
            </a:extLst>
          </p:cNvPr>
          <p:cNvSpPr/>
          <p:nvPr/>
        </p:nvSpPr>
        <p:spPr>
          <a:xfrm flipV="1">
            <a:off x="11195684" y="561586"/>
            <a:ext cx="386715" cy="360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4" name="矩形 53">
            <a:extLst>
              <a:ext uri="{FF2B5EF4-FFF2-40B4-BE49-F238E27FC236}">
                <a16:creationId xmlns:a16="http://schemas.microsoft.com/office/drawing/2014/main" id="{CF49F784-88A1-4C5D-9041-5EEFB0B38272}"/>
              </a:ext>
            </a:extLst>
          </p:cNvPr>
          <p:cNvSpPr/>
          <p:nvPr/>
        </p:nvSpPr>
        <p:spPr>
          <a:xfrm flipV="1">
            <a:off x="11195684" y="647953"/>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矩形 54">
            <a:extLst>
              <a:ext uri="{FF2B5EF4-FFF2-40B4-BE49-F238E27FC236}">
                <a16:creationId xmlns:a16="http://schemas.microsoft.com/office/drawing/2014/main" id="{FC5890BC-4BCC-4B12-B010-CCE0B50DFDAD}"/>
              </a:ext>
            </a:extLst>
          </p:cNvPr>
          <p:cNvSpPr/>
          <p:nvPr/>
        </p:nvSpPr>
        <p:spPr>
          <a:xfrm flipV="1">
            <a:off x="11195684" y="712720"/>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a:extLst>
              <a:ext uri="{FF2B5EF4-FFF2-40B4-BE49-F238E27FC236}">
                <a16:creationId xmlns:a16="http://schemas.microsoft.com/office/drawing/2014/main" id="{2438B088-B3D5-424F-ABB9-AD5FD1DC64F1}"/>
              </a:ext>
            </a:extLst>
          </p:cNvPr>
          <p:cNvSpPr/>
          <p:nvPr/>
        </p:nvSpPr>
        <p:spPr>
          <a:xfrm flipV="1">
            <a:off x="11195684" y="777486"/>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1" name="文本框 60">
            <a:extLst>
              <a:ext uri="{FF2B5EF4-FFF2-40B4-BE49-F238E27FC236}">
                <a16:creationId xmlns:a16="http://schemas.microsoft.com/office/drawing/2014/main" id="{AB625B61-75F9-4889-A132-96DE46CAE168}"/>
              </a:ext>
            </a:extLst>
          </p:cNvPr>
          <p:cNvSpPr txBox="1"/>
          <p:nvPr/>
        </p:nvSpPr>
        <p:spPr>
          <a:xfrm>
            <a:off x="289993" y="356994"/>
            <a:ext cx="141343" cy="304058"/>
          </a:xfrm>
          <a:prstGeom prst="rect">
            <a:avLst/>
          </a:prstGeom>
          <a:noFill/>
          <a:effectLst/>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rPr>
              <a:t>C</a:t>
            </a:r>
            <a:endParaRPr kumimoji="0" lang="zh-CN" altLang="en-US"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endParaRPr>
          </a:p>
        </p:txBody>
      </p:sp>
      <p:cxnSp>
        <p:nvCxnSpPr>
          <p:cNvPr id="69" name="直接连接符 68">
            <a:extLst>
              <a:ext uri="{FF2B5EF4-FFF2-40B4-BE49-F238E27FC236}">
                <a16:creationId xmlns:a16="http://schemas.microsoft.com/office/drawing/2014/main" id="{BF45679C-DBB5-4706-B915-35AF7EF848F4}"/>
              </a:ext>
            </a:extLst>
          </p:cNvPr>
          <p:cNvCxnSpPr>
            <a:cxnSpLocks/>
          </p:cNvCxnSpPr>
          <p:nvPr/>
        </p:nvCxnSpPr>
        <p:spPr>
          <a:xfrm>
            <a:off x="615315" y="843915"/>
            <a:ext cx="0" cy="944245"/>
          </a:xfrm>
          <a:prstGeom prst="line">
            <a:avLst/>
          </a:prstGeom>
          <a:ln w="12700" cap="rnd">
            <a:gradFill>
              <a:gsLst>
                <a:gs pos="0">
                  <a:srgbClr val="DAA070">
                    <a:alpha val="58000"/>
                  </a:srgbClr>
                </a:gs>
                <a:gs pos="84000">
                  <a:srgbClr val="DCB58D">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71C50F9A-09DD-4DD3-BA03-C637A607647B}"/>
              </a:ext>
            </a:extLst>
          </p:cNvPr>
          <p:cNvSpPr/>
          <p:nvPr/>
        </p:nvSpPr>
        <p:spPr>
          <a:xfrm flipV="1">
            <a:off x="9529615" y="6369347"/>
            <a:ext cx="720000" cy="14400"/>
          </a:xfrm>
          <a:prstGeom prst="rect">
            <a:avLst/>
          </a:prstGeom>
          <a:solidFill>
            <a:srgbClr val="8384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3" name="文本框 72">
            <a:extLst>
              <a:ext uri="{FF2B5EF4-FFF2-40B4-BE49-F238E27FC236}">
                <a16:creationId xmlns:a16="http://schemas.microsoft.com/office/drawing/2014/main" id="{352EB1EB-FAEE-4E37-88C1-A542A8ED208A}"/>
              </a:ext>
            </a:extLst>
          </p:cNvPr>
          <p:cNvSpPr txBox="1"/>
          <p:nvPr/>
        </p:nvSpPr>
        <p:spPr>
          <a:xfrm rot="16200000">
            <a:off x="10815314" y="5530081"/>
            <a:ext cx="336695" cy="1554006"/>
          </a:xfrm>
          <a:prstGeom prst="rect">
            <a:avLst/>
          </a:prstGeom>
          <a:noFill/>
          <a:ln>
            <a:noFill/>
          </a:ln>
        </p:spPr>
        <p:txBody>
          <a:bodyPr vert="eaVert"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20XX.END</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4" name="文本框 73">
            <a:extLst>
              <a:ext uri="{FF2B5EF4-FFF2-40B4-BE49-F238E27FC236}">
                <a16:creationId xmlns:a16="http://schemas.microsoft.com/office/drawing/2014/main" id="{7A671319-726F-4337-9C6B-F21F6AC26D71}"/>
              </a:ext>
            </a:extLst>
          </p:cNvPr>
          <p:cNvSpPr txBox="1"/>
          <p:nvPr/>
        </p:nvSpPr>
        <p:spPr>
          <a:xfrm rot="16200000">
            <a:off x="1604121" y="5136501"/>
            <a:ext cx="336695" cy="2311866"/>
          </a:xfrm>
          <a:prstGeom prst="rect">
            <a:avLst/>
          </a:prstGeom>
          <a:noFill/>
          <a:ln>
            <a:noFill/>
          </a:ln>
        </p:spPr>
        <p:txBody>
          <a:bodyPr vert="eaVert"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POWERPOINT</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0" name="文本框 19">
            <a:extLst>
              <a:ext uri="{FF2B5EF4-FFF2-40B4-BE49-F238E27FC236}">
                <a16:creationId xmlns:a16="http://schemas.microsoft.com/office/drawing/2014/main" id="{AEE665C2-70B8-423E-81E4-4815AFDE8880}"/>
              </a:ext>
            </a:extLst>
          </p:cNvPr>
          <p:cNvSpPr txBox="1"/>
          <p:nvPr/>
        </p:nvSpPr>
        <p:spPr>
          <a:xfrm>
            <a:off x="1739900" y="2337753"/>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首先复制好你要替换的文字 </a:t>
            </a:r>
            <a:r>
              <a:rPr kumimoji="0" lang="en-US" altLang="zh-CN" sz="1600" b="0" i="0" u="none" strike="noStrike" kern="1200" cap="none" spc="0" normalizeH="0" baseline="0" noProof="0" dirty="0" err="1">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ctrl+c</a:t>
            </a:r>
            <a:endPar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2" name="文本框 21">
            <a:extLst>
              <a:ext uri="{FF2B5EF4-FFF2-40B4-BE49-F238E27FC236}">
                <a16:creationId xmlns:a16="http://schemas.microsoft.com/office/drawing/2014/main" id="{9630E1B4-4CF6-4331-A318-66709F26E18E}"/>
              </a:ext>
            </a:extLst>
          </p:cNvPr>
          <p:cNvSpPr txBox="1"/>
          <p:nvPr/>
        </p:nvSpPr>
        <p:spPr>
          <a:xfrm>
            <a:off x="1739900" y="3312605"/>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然后选中你要粘贴的地方</a:t>
            </a:r>
          </a:p>
        </p:txBody>
      </p:sp>
      <p:pic>
        <p:nvPicPr>
          <p:cNvPr id="2" name="图片 1">
            <a:extLst>
              <a:ext uri="{FF2B5EF4-FFF2-40B4-BE49-F238E27FC236}">
                <a16:creationId xmlns:a16="http://schemas.microsoft.com/office/drawing/2014/main" id="{05C4092A-7E83-4BC4-82AF-EEEA9987DE1F}"/>
              </a:ext>
            </a:extLst>
          </p:cNvPr>
          <p:cNvPicPr>
            <a:picLocks noChangeAspect="1"/>
          </p:cNvPicPr>
          <p:nvPr/>
        </p:nvPicPr>
        <p:blipFill>
          <a:blip r:embed="rId4"/>
          <a:stretch>
            <a:fillRect/>
          </a:stretch>
        </p:blipFill>
        <p:spPr>
          <a:xfrm>
            <a:off x="7020530" y="2042892"/>
            <a:ext cx="2838450" cy="790575"/>
          </a:xfrm>
          <a:prstGeom prst="rect">
            <a:avLst/>
          </a:prstGeom>
        </p:spPr>
      </p:pic>
      <p:sp>
        <p:nvSpPr>
          <p:cNvPr id="25" name="文本框 24">
            <a:extLst>
              <a:ext uri="{FF2B5EF4-FFF2-40B4-BE49-F238E27FC236}">
                <a16:creationId xmlns:a16="http://schemas.microsoft.com/office/drawing/2014/main" id="{266801B0-B2E9-4787-9AC5-673975E6333A}"/>
              </a:ext>
            </a:extLst>
          </p:cNvPr>
          <p:cNvSpPr txBox="1"/>
          <p:nvPr/>
        </p:nvSpPr>
        <p:spPr>
          <a:xfrm>
            <a:off x="1739900" y="4195509"/>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右键选择粘贴选项，最右边，只保留文字</a:t>
            </a:r>
          </a:p>
        </p:txBody>
      </p:sp>
      <p:pic>
        <p:nvPicPr>
          <p:cNvPr id="3" name="图片 2">
            <a:extLst>
              <a:ext uri="{FF2B5EF4-FFF2-40B4-BE49-F238E27FC236}">
                <a16:creationId xmlns:a16="http://schemas.microsoft.com/office/drawing/2014/main" id="{BE7D14CA-2602-4165-8ED5-6F52DDF7707D}"/>
              </a:ext>
            </a:extLst>
          </p:cNvPr>
          <p:cNvPicPr>
            <a:picLocks noChangeAspect="1"/>
          </p:cNvPicPr>
          <p:nvPr/>
        </p:nvPicPr>
        <p:blipFill rotWithShape="1">
          <a:blip r:embed="rId5"/>
          <a:srcRect l="35971" t="15286" r="52833" b="71720"/>
          <a:stretch/>
        </p:blipFill>
        <p:spPr>
          <a:xfrm>
            <a:off x="7205830" y="3163921"/>
            <a:ext cx="2323785" cy="1517094"/>
          </a:xfrm>
          <a:prstGeom prst="rect">
            <a:avLst/>
          </a:prstGeom>
        </p:spPr>
      </p:pic>
    </p:spTree>
    <p:custDataLst>
      <p:tags r:id="rId1"/>
    </p:custDataLst>
    <p:extLst>
      <p:ext uri="{BB962C8B-B14F-4D97-AF65-F5344CB8AC3E}">
        <p14:creationId xmlns:p14="http://schemas.microsoft.com/office/powerpoint/2010/main" val="2967353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51" name="文本框 50">
            <a:extLst>
              <a:ext uri="{FF2B5EF4-FFF2-40B4-BE49-F238E27FC236}">
                <a16:creationId xmlns:a16="http://schemas.microsoft.com/office/drawing/2014/main" id="{4DF0E0E3-AEB7-487B-8FCC-2A61F3244C65}"/>
              </a:ext>
            </a:extLst>
          </p:cNvPr>
          <p:cNvSpPr txBox="1"/>
          <p:nvPr/>
        </p:nvSpPr>
        <p:spPr>
          <a:xfrm>
            <a:off x="604431" y="348948"/>
            <a:ext cx="2700015" cy="473271"/>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如何填充图片</a:t>
            </a:r>
            <a:endParaRPr kumimoji="0" lang="en-US" altLang="zh-CN"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POWER POINT</a:t>
            </a:r>
            <a:endParaRPr kumimoji="0" lang="zh-CN" altLang="en-US"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52" name="文本框 51">
            <a:extLst>
              <a:ext uri="{FF2B5EF4-FFF2-40B4-BE49-F238E27FC236}">
                <a16:creationId xmlns:a16="http://schemas.microsoft.com/office/drawing/2014/main" id="{365A7351-225D-40C2-944C-E3F08F201AA5}"/>
              </a:ext>
            </a:extLst>
          </p:cNvPr>
          <p:cNvSpPr txBox="1"/>
          <p:nvPr/>
        </p:nvSpPr>
        <p:spPr>
          <a:xfrm>
            <a:off x="11177225" y="291575"/>
            <a:ext cx="583439" cy="242374"/>
          </a:xfrm>
          <a:prstGeom prst="rect">
            <a:avLst/>
          </a:prstGeom>
          <a:noFill/>
          <a:ln>
            <a:noFill/>
          </a:ln>
        </p:spPr>
        <p:txBody>
          <a:bodyPr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rPr>
              <a:t>1/6</a:t>
            </a:r>
            <a:endParaRPr kumimoji="0" lang="zh-CN" altLang="en-US"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endParaRPr>
          </a:p>
        </p:txBody>
      </p:sp>
      <p:sp>
        <p:nvSpPr>
          <p:cNvPr id="53" name="矩形 52">
            <a:extLst>
              <a:ext uri="{FF2B5EF4-FFF2-40B4-BE49-F238E27FC236}">
                <a16:creationId xmlns:a16="http://schemas.microsoft.com/office/drawing/2014/main" id="{54E9D288-06BF-4485-8B33-3FA3AED8E8A0}"/>
              </a:ext>
            </a:extLst>
          </p:cNvPr>
          <p:cNvSpPr/>
          <p:nvPr/>
        </p:nvSpPr>
        <p:spPr>
          <a:xfrm flipV="1">
            <a:off x="11195684" y="561586"/>
            <a:ext cx="386715" cy="360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4" name="矩形 53">
            <a:extLst>
              <a:ext uri="{FF2B5EF4-FFF2-40B4-BE49-F238E27FC236}">
                <a16:creationId xmlns:a16="http://schemas.microsoft.com/office/drawing/2014/main" id="{CF49F784-88A1-4C5D-9041-5EEFB0B38272}"/>
              </a:ext>
            </a:extLst>
          </p:cNvPr>
          <p:cNvSpPr/>
          <p:nvPr/>
        </p:nvSpPr>
        <p:spPr>
          <a:xfrm flipV="1">
            <a:off x="11195684" y="647953"/>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矩形 54">
            <a:extLst>
              <a:ext uri="{FF2B5EF4-FFF2-40B4-BE49-F238E27FC236}">
                <a16:creationId xmlns:a16="http://schemas.microsoft.com/office/drawing/2014/main" id="{FC5890BC-4BCC-4B12-B010-CCE0B50DFDAD}"/>
              </a:ext>
            </a:extLst>
          </p:cNvPr>
          <p:cNvSpPr/>
          <p:nvPr/>
        </p:nvSpPr>
        <p:spPr>
          <a:xfrm flipV="1">
            <a:off x="11195684" y="712720"/>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a:extLst>
              <a:ext uri="{FF2B5EF4-FFF2-40B4-BE49-F238E27FC236}">
                <a16:creationId xmlns:a16="http://schemas.microsoft.com/office/drawing/2014/main" id="{2438B088-B3D5-424F-ABB9-AD5FD1DC64F1}"/>
              </a:ext>
            </a:extLst>
          </p:cNvPr>
          <p:cNvSpPr/>
          <p:nvPr/>
        </p:nvSpPr>
        <p:spPr>
          <a:xfrm flipV="1">
            <a:off x="11195684" y="777486"/>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1" name="文本框 60">
            <a:extLst>
              <a:ext uri="{FF2B5EF4-FFF2-40B4-BE49-F238E27FC236}">
                <a16:creationId xmlns:a16="http://schemas.microsoft.com/office/drawing/2014/main" id="{AB625B61-75F9-4889-A132-96DE46CAE168}"/>
              </a:ext>
            </a:extLst>
          </p:cNvPr>
          <p:cNvSpPr txBox="1"/>
          <p:nvPr/>
        </p:nvSpPr>
        <p:spPr>
          <a:xfrm>
            <a:off x="289993" y="356994"/>
            <a:ext cx="141343" cy="304058"/>
          </a:xfrm>
          <a:prstGeom prst="rect">
            <a:avLst/>
          </a:prstGeom>
          <a:noFill/>
          <a:effectLst/>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rPr>
              <a:t>C</a:t>
            </a:r>
            <a:endParaRPr kumimoji="0" lang="zh-CN" altLang="en-US"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endParaRPr>
          </a:p>
        </p:txBody>
      </p:sp>
      <p:cxnSp>
        <p:nvCxnSpPr>
          <p:cNvPr id="69" name="直接连接符 68">
            <a:extLst>
              <a:ext uri="{FF2B5EF4-FFF2-40B4-BE49-F238E27FC236}">
                <a16:creationId xmlns:a16="http://schemas.microsoft.com/office/drawing/2014/main" id="{BF45679C-DBB5-4706-B915-35AF7EF848F4}"/>
              </a:ext>
            </a:extLst>
          </p:cNvPr>
          <p:cNvCxnSpPr>
            <a:cxnSpLocks/>
          </p:cNvCxnSpPr>
          <p:nvPr/>
        </p:nvCxnSpPr>
        <p:spPr>
          <a:xfrm>
            <a:off x="615315" y="843915"/>
            <a:ext cx="0" cy="944245"/>
          </a:xfrm>
          <a:prstGeom prst="line">
            <a:avLst/>
          </a:prstGeom>
          <a:ln w="12700" cap="rnd">
            <a:gradFill>
              <a:gsLst>
                <a:gs pos="0">
                  <a:srgbClr val="DAA070">
                    <a:alpha val="58000"/>
                  </a:srgbClr>
                </a:gs>
                <a:gs pos="84000">
                  <a:srgbClr val="DCB58D">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71C50F9A-09DD-4DD3-BA03-C637A607647B}"/>
              </a:ext>
            </a:extLst>
          </p:cNvPr>
          <p:cNvSpPr/>
          <p:nvPr/>
        </p:nvSpPr>
        <p:spPr>
          <a:xfrm flipV="1">
            <a:off x="9529615" y="6369347"/>
            <a:ext cx="720000" cy="14400"/>
          </a:xfrm>
          <a:prstGeom prst="rect">
            <a:avLst/>
          </a:prstGeom>
          <a:solidFill>
            <a:srgbClr val="8384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3" name="文本框 72">
            <a:extLst>
              <a:ext uri="{FF2B5EF4-FFF2-40B4-BE49-F238E27FC236}">
                <a16:creationId xmlns:a16="http://schemas.microsoft.com/office/drawing/2014/main" id="{352EB1EB-FAEE-4E37-88C1-A542A8ED208A}"/>
              </a:ext>
            </a:extLst>
          </p:cNvPr>
          <p:cNvSpPr txBox="1"/>
          <p:nvPr/>
        </p:nvSpPr>
        <p:spPr>
          <a:xfrm rot="16200000">
            <a:off x="10815314" y="5530081"/>
            <a:ext cx="336695" cy="1554006"/>
          </a:xfrm>
          <a:prstGeom prst="rect">
            <a:avLst/>
          </a:prstGeom>
          <a:noFill/>
          <a:ln>
            <a:noFill/>
          </a:ln>
        </p:spPr>
        <p:txBody>
          <a:bodyPr vert="eaVert"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20XX.END</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4" name="文本框 73">
            <a:extLst>
              <a:ext uri="{FF2B5EF4-FFF2-40B4-BE49-F238E27FC236}">
                <a16:creationId xmlns:a16="http://schemas.microsoft.com/office/drawing/2014/main" id="{7A671319-726F-4337-9C6B-F21F6AC26D71}"/>
              </a:ext>
            </a:extLst>
          </p:cNvPr>
          <p:cNvSpPr txBox="1"/>
          <p:nvPr/>
        </p:nvSpPr>
        <p:spPr>
          <a:xfrm rot="16200000">
            <a:off x="1604121" y="5136501"/>
            <a:ext cx="336695" cy="2311866"/>
          </a:xfrm>
          <a:prstGeom prst="rect">
            <a:avLst/>
          </a:prstGeom>
          <a:noFill/>
          <a:ln>
            <a:noFill/>
          </a:ln>
        </p:spPr>
        <p:txBody>
          <a:bodyPr vert="eaVert"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POWERPOINT</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19" name="文本框 18">
            <a:extLst>
              <a:ext uri="{FF2B5EF4-FFF2-40B4-BE49-F238E27FC236}">
                <a16:creationId xmlns:a16="http://schemas.microsoft.com/office/drawing/2014/main" id="{C5D88C30-E7C9-4A5D-B091-1D4507BB6200}"/>
              </a:ext>
            </a:extLst>
          </p:cNvPr>
          <p:cNvSpPr txBox="1"/>
          <p:nvPr/>
        </p:nvSpPr>
        <p:spPr>
          <a:xfrm>
            <a:off x="1379538" y="2337753"/>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首先复制好你要替换的图片 </a:t>
            </a:r>
            <a:r>
              <a:rPr kumimoji="0" lang="en-US" altLang="zh-CN" sz="1600" b="0" i="0" u="none" strike="noStrike" kern="1200" cap="none" spc="0" normalizeH="0" baseline="0" noProof="0" dirty="0" err="1">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ctrl+c</a:t>
            </a:r>
            <a:endPar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20" name="文本框 19">
            <a:extLst>
              <a:ext uri="{FF2B5EF4-FFF2-40B4-BE49-F238E27FC236}">
                <a16:creationId xmlns:a16="http://schemas.microsoft.com/office/drawing/2014/main" id="{CB0C224C-8F0E-413E-9BF5-66003F460456}"/>
              </a:ext>
            </a:extLst>
          </p:cNvPr>
          <p:cNvSpPr txBox="1"/>
          <p:nvPr/>
        </p:nvSpPr>
        <p:spPr>
          <a:xfrm>
            <a:off x="1379538" y="3312605"/>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然后选中图片，右键设置图片格式</a:t>
            </a:r>
          </a:p>
        </p:txBody>
      </p:sp>
      <p:sp>
        <p:nvSpPr>
          <p:cNvPr id="22" name="文本框 21">
            <a:extLst>
              <a:ext uri="{FF2B5EF4-FFF2-40B4-BE49-F238E27FC236}">
                <a16:creationId xmlns:a16="http://schemas.microsoft.com/office/drawing/2014/main" id="{A9420BE2-5306-4CE6-8FC3-59EAE6E3DFEA}"/>
              </a:ext>
            </a:extLst>
          </p:cNvPr>
          <p:cNvSpPr txBox="1"/>
          <p:nvPr/>
        </p:nvSpPr>
        <p:spPr>
          <a:xfrm>
            <a:off x="1379538" y="4195509"/>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选择形状选项，图片或纹理填充，点击剪贴板即可</a:t>
            </a:r>
          </a:p>
        </p:txBody>
      </p:sp>
      <p:pic>
        <p:nvPicPr>
          <p:cNvPr id="2" name="图片 1">
            <a:extLst>
              <a:ext uri="{FF2B5EF4-FFF2-40B4-BE49-F238E27FC236}">
                <a16:creationId xmlns:a16="http://schemas.microsoft.com/office/drawing/2014/main" id="{80B43832-32AF-45A8-A3C5-EA45773C94F2}"/>
              </a:ext>
            </a:extLst>
          </p:cNvPr>
          <p:cNvPicPr>
            <a:picLocks noChangeAspect="1"/>
          </p:cNvPicPr>
          <p:nvPr/>
        </p:nvPicPr>
        <p:blipFill>
          <a:blip r:embed="rId4"/>
          <a:stretch>
            <a:fillRect/>
          </a:stretch>
        </p:blipFill>
        <p:spPr>
          <a:xfrm>
            <a:off x="7077446" y="647953"/>
            <a:ext cx="2470872" cy="5517052"/>
          </a:xfrm>
          <a:prstGeom prst="rect">
            <a:avLst/>
          </a:prstGeom>
        </p:spPr>
      </p:pic>
    </p:spTree>
    <p:custDataLst>
      <p:tags r:id="rId1"/>
    </p:custDataLst>
    <p:extLst>
      <p:ext uri="{BB962C8B-B14F-4D97-AF65-F5344CB8AC3E}">
        <p14:creationId xmlns:p14="http://schemas.microsoft.com/office/powerpoint/2010/main" val="837784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51" name="文本框 50">
            <a:extLst>
              <a:ext uri="{FF2B5EF4-FFF2-40B4-BE49-F238E27FC236}">
                <a16:creationId xmlns:a16="http://schemas.microsoft.com/office/drawing/2014/main" id="{4DF0E0E3-AEB7-487B-8FCC-2A61F3244C65}"/>
              </a:ext>
            </a:extLst>
          </p:cNvPr>
          <p:cNvSpPr txBox="1"/>
          <p:nvPr/>
        </p:nvSpPr>
        <p:spPr>
          <a:xfrm>
            <a:off x="604431" y="348948"/>
            <a:ext cx="2700015" cy="473271"/>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如何编辑图表</a:t>
            </a:r>
            <a:endParaRPr kumimoji="0" lang="en-US" altLang="zh-CN"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POWER POINT</a:t>
            </a:r>
            <a:endParaRPr kumimoji="0" lang="zh-CN" altLang="en-US"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52" name="文本框 51">
            <a:extLst>
              <a:ext uri="{FF2B5EF4-FFF2-40B4-BE49-F238E27FC236}">
                <a16:creationId xmlns:a16="http://schemas.microsoft.com/office/drawing/2014/main" id="{365A7351-225D-40C2-944C-E3F08F201AA5}"/>
              </a:ext>
            </a:extLst>
          </p:cNvPr>
          <p:cNvSpPr txBox="1"/>
          <p:nvPr/>
        </p:nvSpPr>
        <p:spPr>
          <a:xfrm>
            <a:off x="11177225" y="291575"/>
            <a:ext cx="583439" cy="242374"/>
          </a:xfrm>
          <a:prstGeom prst="rect">
            <a:avLst/>
          </a:prstGeom>
          <a:noFill/>
          <a:ln>
            <a:noFill/>
          </a:ln>
        </p:spPr>
        <p:txBody>
          <a:bodyPr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rPr>
              <a:t>1/6</a:t>
            </a:r>
            <a:endParaRPr kumimoji="0" lang="zh-CN" altLang="en-US"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endParaRPr>
          </a:p>
        </p:txBody>
      </p:sp>
      <p:sp>
        <p:nvSpPr>
          <p:cNvPr id="53" name="矩形 52">
            <a:extLst>
              <a:ext uri="{FF2B5EF4-FFF2-40B4-BE49-F238E27FC236}">
                <a16:creationId xmlns:a16="http://schemas.microsoft.com/office/drawing/2014/main" id="{54E9D288-06BF-4485-8B33-3FA3AED8E8A0}"/>
              </a:ext>
            </a:extLst>
          </p:cNvPr>
          <p:cNvSpPr/>
          <p:nvPr/>
        </p:nvSpPr>
        <p:spPr>
          <a:xfrm flipV="1">
            <a:off x="11195684" y="561586"/>
            <a:ext cx="386715" cy="360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4" name="矩形 53">
            <a:extLst>
              <a:ext uri="{FF2B5EF4-FFF2-40B4-BE49-F238E27FC236}">
                <a16:creationId xmlns:a16="http://schemas.microsoft.com/office/drawing/2014/main" id="{CF49F784-88A1-4C5D-9041-5EEFB0B38272}"/>
              </a:ext>
            </a:extLst>
          </p:cNvPr>
          <p:cNvSpPr/>
          <p:nvPr/>
        </p:nvSpPr>
        <p:spPr>
          <a:xfrm flipV="1">
            <a:off x="11195684" y="647953"/>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矩形 54">
            <a:extLst>
              <a:ext uri="{FF2B5EF4-FFF2-40B4-BE49-F238E27FC236}">
                <a16:creationId xmlns:a16="http://schemas.microsoft.com/office/drawing/2014/main" id="{FC5890BC-4BCC-4B12-B010-CCE0B50DFDAD}"/>
              </a:ext>
            </a:extLst>
          </p:cNvPr>
          <p:cNvSpPr/>
          <p:nvPr/>
        </p:nvSpPr>
        <p:spPr>
          <a:xfrm flipV="1">
            <a:off x="11195684" y="712720"/>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a:extLst>
              <a:ext uri="{FF2B5EF4-FFF2-40B4-BE49-F238E27FC236}">
                <a16:creationId xmlns:a16="http://schemas.microsoft.com/office/drawing/2014/main" id="{2438B088-B3D5-424F-ABB9-AD5FD1DC64F1}"/>
              </a:ext>
            </a:extLst>
          </p:cNvPr>
          <p:cNvSpPr/>
          <p:nvPr/>
        </p:nvSpPr>
        <p:spPr>
          <a:xfrm flipV="1">
            <a:off x="11195684" y="777486"/>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1" name="文本框 60">
            <a:extLst>
              <a:ext uri="{FF2B5EF4-FFF2-40B4-BE49-F238E27FC236}">
                <a16:creationId xmlns:a16="http://schemas.microsoft.com/office/drawing/2014/main" id="{AB625B61-75F9-4889-A132-96DE46CAE168}"/>
              </a:ext>
            </a:extLst>
          </p:cNvPr>
          <p:cNvSpPr txBox="1"/>
          <p:nvPr/>
        </p:nvSpPr>
        <p:spPr>
          <a:xfrm>
            <a:off x="289993" y="356994"/>
            <a:ext cx="141343" cy="304058"/>
          </a:xfrm>
          <a:prstGeom prst="rect">
            <a:avLst/>
          </a:prstGeom>
          <a:noFill/>
          <a:effectLst/>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rPr>
              <a:t>C</a:t>
            </a:r>
            <a:endParaRPr kumimoji="0" lang="zh-CN" altLang="en-US"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endParaRPr>
          </a:p>
        </p:txBody>
      </p:sp>
      <p:cxnSp>
        <p:nvCxnSpPr>
          <p:cNvPr id="69" name="直接连接符 68">
            <a:extLst>
              <a:ext uri="{FF2B5EF4-FFF2-40B4-BE49-F238E27FC236}">
                <a16:creationId xmlns:a16="http://schemas.microsoft.com/office/drawing/2014/main" id="{BF45679C-DBB5-4706-B915-35AF7EF848F4}"/>
              </a:ext>
            </a:extLst>
          </p:cNvPr>
          <p:cNvCxnSpPr>
            <a:cxnSpLocks/>
          </p:cNvCxnSpPr>
          <p:nvPr/>
        </p:nvCxnSpPr>
        <p:spPr>
          <a:xfrm>
            <a:off x="615315" y="843915"/>
            <a:ext cx="0" cy="944245"/>
          </a:xfrm>
          <a:prstGeom prst="line">
            <a:avLst/>
          </a:prstGeom>
          <a:ln w="12700" cap="rnd">
            <a:gradFill>
              <a:gsLst>
                <a:gs pos="0">
                  <a:srgbClr val="DAA070">
                    <a:alpha val="58000"/>
                  </a:srgbClr>
                </a:gs>
                <a:gs pos="84000">
                  <a:srgbClr val="DCB58D">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71C50F9A-09DD-4DD3-BA03-C637A607647B}"/>
              </a:ext>
            </a:extLst>
          </p:cNvPr>
          <p:cNvSpPr/>
          <p:nvPr/>
        </p:nvSpPr>
        <p:spPr>
          <a:xfrm flipV="1">
            <a:off x="9529615" y="6369347"/>
            <a:ext cx="720000" cy="14400"/>
          </a:xfrm>
          <a:prstGeom prst="rect">
            <a:avLst/>
          </a:prstGeom>
          <a:solidFill>
            <a:srgbClr val="8384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3" name="文本框 72">
            <a:extLst>
              <a:ext uri="{FF2B5EF4-FFF2-40B4-BE49-F238E27FC236}">
                <a16:creationId xmlns:a16="http://schemas.microsoft.com/office/drawing/2014/main" id="{352EB1EB-FAEE-4E37-88C1-A542A8ED208A}"/>
              </a:ext>
            </a:extLst>
          </p:cNvPr>
          <p:cNvSpPr txBox="1"/>
          <p:nvPr/>
        </p:nvSpPr>
        <p:spPr>
          <a:xfrm rot="16200000">
            <a:off x="10815314" y="5530081"/>
            <a:ext cx="336695" cy="1554006"/>
          </a:xfrm>
          <a:prstGeom prst="rect">
            <a:avLst/>
          </a:prstGeom>
          <a:noFill/>
          <a:ln>
            <a:noFill/>
          </a:ln>
        </p:spPr>
        <p:txBody>
          <a:bodyPr vert="eaVert"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20XX.END</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4" name="文本框 73">
            <a:extLst>
              <a:ext uri="{FF2B5EF4-FFF2-40B4-BE49-F238E27FC236}">
                <a16:creationId xmlns:a16="http://schemas.microsoft.com/office/drawing/2014/main" id="{7A671319-726F-4337-9C6B-F21F6AC26D71}"/>
              </a:ext>
            </a:extLst>
          </p:cNvPr>
          <p:cNvSpPr txBox="1"/>
          <p:nvPr/>
        </p:nvSpPr>
        <p:spPr>
          <a:xfrm rot="16200000">
            <a:off x="1604121" y="5136501"/>
            <a:ext cx="336695" cy="2311866"/>
          </a:xfrm>
          <a:prstGeom prst="rect">
            <a:avLst/>
          </a:prstGeom>
          <a:noFill/>
          <a:ln>
            <a:noFill/>
          </a:ln>
        </p:spPr>
        <p:txBody>
          <a:bodyPr vert="eaVert"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POWERPOINT</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0" name="文本框 19">
            <a:extLst>
              <a:ext uri="{FF2B5EF4-FFF2-40B4-BE49-F238E27FC236}">
                <a16:creationId xmlns:a16="http://schemas.microsoft.com/office/drawing/2014/main" id="{04A11166-BEAE-43E7-B160-A72E1D96F0A5}"/>
              </a:ext>
            </a:extLst>
          </p:cNvPr>
          <p:cNvSpPr txBox="1"/>
          <p:nvPr/>
        </p:nvSpPr>
        <p:spPr>
          <a:xfrm>
            <a:off x="1367970" y="1765035"/>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首先选中要更改的图表</a:t>
            </a:r>
          </a:p>
        </p:txBody>
      </p:sp>
      <p:sp>
        <p:nvSpPr>
          <p:cNvPr id="21" name="文本框 20">
            <a:extLst>
              <a:ext uri="{FF2B5EF4-FFF2-40B4-BE49-F238E27FC236}">
                <a16:creationId xmlns:a16="http://schemas.microsoft.com/office/drawing/2014/main" id="{A6714E31-1880-4B70-9B1C-0022B05FEFB8}"/>
              </a:ext>
            </a:extLst>
          </p:cNvPr>
          <p:cNvSpPr txBox="1"/>
          <p:nvPr/>
        </p:nvSpPr>
        <p:spPr>
          <a:xfrm>
            <a:off x="1367970" y="3173270"/>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然后选项卡中找到图表设计，点击编辑数据</a:t>
            </a:r>
          </a:p>
        </p:txBody>
      </p:sp>
      <p:pic>
        <p:nvPicPr>
          <p:cNvPr id="3" name="图片 2">
            <a:extLst>
              <a:ext uri="{FF2B5EF4-FFF2-40B4-BE49-F238E27FC236}">
                <a16:creationId xmlns:a16="http://schemas.microsoft.com/office/drawing/2014/main" id="{E2F5F226-303B-45F1-826B-26741830F158}"/>
              </a:ext>
            </a:extLst>
          </p:cNvPr>
          <p:cNvPicPr>
            <a:picLocks noChangeAspect="1"/>
          </p:cNvPicPr>
          <p:nvPr/>
        </p:nvPicPr>
        <p:blipFill>
          <a:blip r:embed="rId4"/>
          <a:stretch>
            <a:fillRect/>
          </a:stretch>
        </p:blipFill>
        <p:spPr>
          <a:xfrm>
            <a:off x="5760227" y="1528047"/>
            <a:ext cx="4333875" cy="1609725"/>
          </a:xfrm>
          <a:prstGeom prst="rect">
            <a:avLst/>
          </a:prstGeom>
        </p:spPr>
      </p:pic>
      <p:pic>
        <p:nvPicPr>
          <p:cNvPr id="4" name="图片 3">
            <a:extLst>
              <a:ext uri="{FF2B5EF4-FFF2-40B4-BE49-F238E27FC236}">
                <a16:creationId xmlns:a16="http://schemas.microsoft.com/office/drawing/2014/main" id="{A3ABED41-5912-484A-A853-9A27E2922FD6}"/>
              </a:ext>
            </a:extLst>
          </p:cNvPr>
          <p:cNvPicPr>
            <a:picLocks noChangeAspect="1"/>
          </p:cNvPicPr>
          <p:nvPr/>
        </p:nvPicPr>
        <p:blipFill>
          <a:blip r:embed="rId5"/>
          <a:stretch>
            <a:fillRect/>
          </a:stretch>
        </p:blipFill>
        <p:spPr>
          <a:xfrm>
            <a:off x="5660885" y="3714739"/>
            <a:ext cx="5020865" cy="1733532"/>
          </a:xfrm>
          <a:prstGeom prst="rect">
            <a:avLst/>
          </a:prstGeom>
        </p:spPr>
      </p:pic>
      <p:sp>
        <p:nvSpPr>
          <p:cNvPr id="25" name="文本框 24">
            <a:extLst>
              <a:ext uri="{FF2B5EF4-FFF2-40B4-BE49-F238E27FC236}">
                <a16:creationId xmlns:a16="http://schemas.microsoft.com/office/drawing/2014/main" id="{978DFEF9-C459-4520-A45F-263349AC336E}"/>
              </a:ext>
            </a:extLst>
          </p:cNvPr>
          <p:cNvSpPr txBox="1"/>
          <p:nvPr/>
        </p:nvSpPr>
        <p:spPr>
          <a:xfrm>
            <a:off x="1367970" y="4581505"/>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弹出</a:t>
            </a:r>
            <a:r>
              <a:rPr kumimoji="0" lang="en-US" altLang="zh-CN"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excel</a:t>
            </a: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表格，根据需求修改数据即可</a:t>
            </a:r>
          </a:p>
        </p:txBody>
      </p:sp>
    </p:spTree>
    <p:custDataLst>
      <p:tags r:id="rId1"/>
    </p:custDataLst>
    <p:extLst>
      <p:ext uri="{BB962C8B-B14F-4D97-AF65-F5344CB8AC3E}">
        <p14:creationId xmlns:p14="http://schemas.microsoft.com/office/powerpoint/2010/main" val="3811548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pattFill prst="lgGri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51" name="文本框 50">
            <a:extLst>
              <a:ext uri="{FF2B5EF4-FFF2-40B4-BE49-F238E27FC236}">
                <a16:creationId xmlns:a16="http://schemas.microsoft.com/office/drawing/2014/main" id="{4DF0E0E3-AEB7-487B-8FCC-2A61F3244C65}"/>
              </a:ext>
            </a:extLst>
          </p:cNvPr>
          <p:cNvSpPr txBox="1"/>
          <p:nvPr/>
        </p:nvSpPr>
        <p:spPr>
          <a:xfrm>
            <a:off x="604431" y="348948"/>
            <a:ext cx="2700015" cy="473271"/>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如何一键换色</a:t>
            </a:r>
            <a:endParaRPr kumimoji="0" lang="en-US" altLang="zh-CN"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POWER POINT</a:t>
            </a:r>
            <a:endParaRPr kumimoji="0" lang="zh-CN" altLang="en-US" sz="12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endParaRPr>
          </a:p>
        </p:txBody>
      </p:sp>
      <p:sp>
        <p:nvSpPr>
          <p:cNvPr id="52" name="文本框 51">
            <a:extLst>
              <a:ext uri="{FF2B5EF4-FFF2-40B4-BE49-F238E27FC236}">
                <a16:creationId xmlns:a16="http://schemas.microsoft.com/office/drawing/2014/main" id="{365A7351-225D-40C2-944C-E3F08F201AA5}"/>
              </a:ext>
            </a:extLst>
          </p:cNvPr>
          <p:cNvSpPr txBox="1"/>
          <p:nvPr/>
        </p:nvSpPr>
        <p:spPr>
          <a:xfrm>
            <a:off x="11177225" y="291575"/>
            <a:ext cx="583439" cy="242374"/>
          </a:xfrm>
          <a:prstGeom prst="rect">
            <a:avLst/>
          </a:prstGeom>
          <a:noFill/>
          <a:ln>
            <a:noFill/>
          </a:ln>
        </p:spPr>
        <p:txBody>
          <a:bodyPr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rPr>
              <a:t>1/6</a:t>
            </a:r>
            <a:endParaRPr kumimoji="0" lang="zh-CN" altLang="en-US" sz="1200" b="0" i="0" u="none" strike="noStrike" kern="1200" cap="none" spc="600" normalizeH="0" baseline="0" noProof="0" dirty="0">
              <a:ln>
                <a:noFill/>
              </a:ln>
              <a:solidFill>
                <a:srgbClr val="1D1D1D">
                  <a:lumMod val="90000"/>
                  <a:lumOff val="10000"/>
                </a:srgbClr>
              </a:solidFill>
              <a:effectLst>
                <a:outerShdw blurRad="50800" dist="38100" dir="5400000" algn="t" rotWithShape="0">
                  <a:srgbClr val="000000">
                    <a:alpha val="40000"/>
                  </a:srgbClr>
                </a:outerShdw>
              </a:effectLst>
              <a:uLnTx/>
              <a:uFillTx/>
              <a:latin typeface="微软雅黑" panose="020B0503020204020204" pitchFamily="34" charset="-122"/>
              <a:ea typeface="微软雅黑" panose="020B0503020204020204" pitchFamily="34" charset="-122"/>
              <a:cs typeface="+mn-cs"/>
            </a:endParaRPr>
          </a:p>
        </p:txBody>
      </p:sp>
      <p:sp>
        <p:nvSpPr>
          <p:cNvPr id="53" name="矩形 52">
            <a:extLst>
              <a:ext uri="{FF2B5EF4-FFF2-40B4-BE49-F238E27FC236}">
                <a16:creationId xmlns:a16="http://schemas.microsoft.com/office/drawing/2014/main" id="{54E9D288-06BF-4485-8B33-3FA3AED8E8A0}"/>
              </a:ext>
            </a:extLst>
          </p:cNvPr>
          <p:cNvSpPr/>
          <p:nvPr/>
        </p:nvSpPr>
        <p:spPr>
          <a:xfrm flipV="1">
            <a:off x="11195684" y="561586"/>
            <a:ext cx="386715" cy="360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4" name="矩形 53">
            <a:extLst>
              <a:ext uri="{FF2B5EF4-FFF2-40B4-BE49-F238E27FC236}">
                <a16:creationId xmlns:a16="http://schemas.microsoft.com/office/drawing/2014/main" id="{CF49F784-88A1-4C5D-9041-5EEFB0B38272}"/>
              </a:ext>
            </a:extLst>
          </p:cNvPr>
          <p:cNvSpPr/>
          <p:nvPr/>
        </p:nvSpPr>
        <p:spPr>
          <a:xfrm flipV="1">
            <a:off x="11195684" y="647953"/>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矩形 54">
            <a:extLst>
              <a:ext uri="{FF2B5EF4-FFF2-40B4-BE49-F238E27FC236}">
                <a16:creationId xmlns:a16="http://schemas.microsoft.com/office/drawing/2014/main" id="{FC5890BC-4BCC-4B12-B010-CCE0B50DFDAD}"/>
              </a:ext>
            </a:extLst>
          </p:cNvPr>
          <p:cNvSpPr/>
          <p:nvPr/>
        </p:nvSpPr>
        <p:spPr>
          <a:xfrm flipV="1">
            <a:off x="11195684" y="712720"/>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55">
            <a:extLst>
              <a:ext uri="{FF2B5EF4-FFF2-40B4-BE49-F238E27FC236}">
                <a16:creationId xmlns:a16="http://schemas.microsoft.com/office/drawing/2014/main" id="{2438B088-B3D5-424F-ABB9-AD5FD1DC64F1}"/>
              </a:ext>
            </a:extLst>
          </p:cNvPr>
          <p:cNvSpPr/>
          <p:nvPr/>
        </p:nvSpPr>
        <p:spPr>
          <a:xfrm flipV="1">
            <a:off x="11195684" y="777486"/>
            <a:ext cx="386715" cy="144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1" name="文本框 60">
            <a:extLst>
              <a:ext uri="{FF2B5EF4-FFF2-40B4-BE49-F238E27FC236}">
                <a16:creationId xmlns:a16="http://schemas.microsoft.com/office/drawing/2014/main" id="{AB625B61-75F9-4889-A132-96DE46CAE168}"/>
              </a:ext>
            </a:extLst>
          </p:cNvPr>
          <p:cNvSpPr txBox="1"/>
          <p:nvPr/>
        </p:nvSpPr>
        <p:spPr>
          <a:xfrm>
            <a:off x="289993" y="356994"/>
            <a:ext cx="141343" cy="304058"/>
          </a:xfrm>
          <a:prstGeom prst="rect">
            <a:avLst/>
          </a:prstGeom>
          <a:noFill/>
          <a:effectLst/>
        </p:spPr>
        <p:txBody>
          <a:bodyPr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rPr>
              <a:t>C</a:t>
            </a:r>
            <a:endParaRPr kumimoji="0" lang="zh-CN" altLang="en-US" sz="1500" b="0" i="0" u="none" strike="noStrike" kern="1200" cap="none" spc="300" normalizeH="0" baseline="0" noProof="0" dirty="0">
              <a:ln>
                <a:noFill/>
              </a:ln>
              <a:solidFill>
                <a:srgbClr val="111111">
                  <a:lumMod val="75000"/>
                  <a:lumOff val="25000"/>
                </a:srgbClr>
              </a:solidFill>
              <a:effectLst/>
              <a:uLnTx/>
              <a:uFillTx/>
              <a:latin typeface="微软雅黑" panose="020B0503020204020204" pitchFamily="34" charset="-122"/>
              <a:ea typeface="汉仪雅酷黑 85W" panose="020B0904020202020204" pitchFamily="34" charset="-122"/>
              <a:cs typeface="+mn-cs"/>
            </a:endParaRPr>
          </a:p>
        </p:txBody>
      </p:sp>
      <p:cxnSp>
        <p:nvCxnSpPr>
          <p:cNvPr id="69" name="直接连接符 68">
            <a:extLst>
              <a:ext uri="{FF2B5EF4-FFF2-40B4-BE49-F238E27FC236}">
                <a16:creationId xmlns:a16="http://schemas.microsoft.com/office/drawing/2014/main" id="{BF45679C-DBB5-4706-B915-35AF7EF848F4}"/>
              </a:ext>
            </a:extLst>
          </p:cNvPr>
          <p:cNvCxnSpPr>
            <a:cxnSpLocks/>
          </p:cNvCxnSpPr>
          <p:nvPr/>
        </p:nvCxnSpPr>
        <p:spPr>
          <a:xfrm>
            <a:off x="615315" y="843915"/>
            <a:ext cx="0" cy="944245"/>
          </a:xfrm>
          <a:prstGeom prst="line">
            <a:avLst/>
          </a:prstGeom>
          <a:ln w="12700" cap="rnd">
            <a:gradFill>
              <a:gsLst>
                <a:gs pos="0">
                  <a:srgbClr val="DAA070">
                    <a:alpha val="58000"/>
                  </a:srgbClr>
                </a:gs>
                <a:gs pos="84000">
                  <a:srgbClr val="DCB58D">
                    <a:alpha val="0"/>
                  </a:srgb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71C50F9A-09DD-4DD3-BA03-C637A607647B}"/>
              </a:ext>
            </a:extLst>
          </p:cNvPr>
          <p:cNvSpPr/>
          <p:nvPr/>
        </p:nvSpPr>
        <p:spPr>
          <a:xfrm flipV="1">
            <a:off x="9529615" y="6369347"/>
            <a:ext cx="720000" cy="14400"/>
          </a:xfrm>
          <a:prstGeom prst="rect">
            <a:avLst/>
          </a:prstGeom>
          <a:solidFill>
            <a:srgbClr val="8384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3" name="文本框 72">
            <a:extLst>
              <a:ext uri="{FF2B5EF4-FFF2-40B4-BE49-F238E27FC236}">
                <a16:creationId xmlns:a16="http://schemas.microsoft.com/office/drawing/2014/main" id="{352EB1EB-FAEE-4E37-88C1-A542A8ED208A}"/>
              </a:ext>
            </a:extLst>
          </p:cNvPr>
          <p:cNvSpPr txBox="1"/>
          <p:nvPr/>
        </p:nvSpPr>
        <p:spPr>
          <a:xfrm rot="16200000">
            <a:off x="10815314" y="5530081"/>
            <a:ext cx="336695" cy="1554006"/>
          </a:xfrm>
          <a:prstGeom prst="rect">
            <a:avLst/>
          </a:prstGeom>
          <a:noFill/>
          <a:ln>
            <a:noFill/>
          </a:ln>
        </p:spPr>
        <p:txBody>
          <a:bodyPr vert="eaVert" wrap="square" lIns="0" t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20XX.END</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74" name="文本框 73">
            <a:extLst>
              <a:ext uri="{FF2B5EF4-FFF2-40B4-BE49-F238E27FC236}">
                <a16:creationId xmlns:a16="http://schemas.microsoft.com/office/drawing/2014/main" id="{7A671319-726F-4337-9C6B-F21F6AC26D71}"/>
              </a:ext>
            </a:extLst>
          </p:cNvPr>
          <p:cNvSpPr txBox="1"/>
          <p:nvPr/>
        </p:nvSpPr>
        <p:spPr>
          <a:xfrm rot="16200000">
            <a:off x="1604121" y="5136501"/>
            <a:ext cx="336695" cy="2311866"/>
          </a:xfrm>
          <a:prstGeom prst="rect">
            <a:avLst/>
          </a:prstGeom>
          <a:noFill/>
          <a:ln>
            <a:noFill/>
          </a:ln>
        </p:spPr>
        <p:txBody>
          <a:bodyPr vert="eaVert" wrap="square" lIns="0" t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rPr>
              <a:t>POWERPOINT</a:t>
            </a:r>
            <a:endParaRPr kumimoji="0" lang="zh-CN" altLang="en-US" sz="1200" b="0" i="0" u="none" strike="noStrike" kern="1200" cap="none" spc="600" normalizeH="0" baseline="0" noProof="0" dirty="0">
              <a:ln>
                <a:noFill/>
              </a:ln>
              <a:solidFill>
                <a:srgbClr val="F8F8F8">
                  <a:lumMod val="25000"/>
                </a:srgbClr>
              </a:solidFill>
              <a:effectLst/>
              <a:uLnTx/>
              <a:uFillTx/>
              <a:latin typeface="微软雅黑" panose="020B0503020204020204" pitchFamily="34" charset="-122"/>
              <a:ea typeface="微软雅黑" panose="020B0503020204020204" pitchFamily="34" charset="-122"/>
              <a:cs typeface="+mn-cs"/>
            </a:endParaRPr>
          </a:p>
        </p:txBody>
      </p:sp>
      <p:sp>
        <p:nvSpPr>
          <p:cNvPr id="20" name="文本框 19">
            <a:extLst>
              <a:ext uri="{FF2B5EF4-FFF2-40B4-BE49-F238E27FC236}">
                <a16:creationId xmlns:a16="http://schemas.microsoft.com/office/drawing/2014/main" id="{04A11166-BEAE-43E7-B160-A72E1D96F0A5}"/>
              </a:ext>
            </a:extLst>
          </p:cNvPr>
          <p:cNvSpPr txBox="1"/>
          <p:nvPr/>
        </p:nvSpPr>
        <p:spPr>
          <a:xfrm>
            <a:off x="1367970" y="1765035"/>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首先找到导航栏的设计，找到变体</a:t>
            </a:r>
          </a:p>
        </p:txBody>
      </p:sp>
      <p:sp>
        <p:nvSpPr>
          <p:cNvPr id="21" name="文本框 20">
            <a:extLst>
              <a:ext uri="{FF2B5EF4-FFF2-40B4-BE49-F238E27FC236}">
                <a16:creationId xmlns:a16="http://schemas.microsoft.com/office/drawing/2014/main" id="{A6714E31-1880-4B70-9B1C-0022B05FEFB8}"/>
              </a:ext>
            </a:extLst>
          </p:cNvPr>
          <p:cNvSpPr txBox="1"/>
          <p:nvPr/>
        </p:nvSpPr>
        <p:spPr>
          <a:xfrm>
            <a:off x="1367970" y="3173270"/>
            <a:ext cx="5020865" cy="259430"/>
          </a:xfrm>
          <a:prstGeom prst="rect">
            <a:avLst/>
          </a:prstGeom>
          <a:noFill/>
        </p:spPr>
        <p:txBody>
          <a:bodyPr wrap="square" lIns="0" tIns="0" bIns="0" rtlCol="0" anchor="t">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F8F8F8">
                    <a:lumMod val="10000"/>
                  </a:srgbClr>
                </a:solidFill>
                <a:effectLst/>
                <a:uLnTx/>
                <a:uFillTx/>
                <a:latin typeface="微软雅黑" panose="020B0503020204020204" pitchFamily="34" charset="-122"/>
                <a:ea typeface="微软雅黑" panose="020B0503020204020204" pitchFamily="34" charset="-122"/>
                <a:cs typeface="+mn-cs"/>
              </a:rPr>
              <a:t>然后点击小箭头找到颜色选项点击更改即可</a:t>
            </a:r>
          </a:p>
        </p:txBody>
      </p:sp>
      <p:pic>
        <p:nvPicPr>
          <p:cNvPr id="5" name="图片 4">
            <a:extLst>
              <a:ext uri="{FF2B5EF4-FFF2-40B4-BE49-F238E27FC236}">
                <a16:creationId xmlns:a16="http://schemas.microsoft.com/office/drawing/2014/main" id="{2E6F8B35-5A41-419A-B2B7-368420A9513A}"/>
              </a:ext>
            </a:extLst>
          </p:cNvPr>
          <p:cNvPicPr>
            <a:picLocks noChangeAspect="1"/>
          </p:cNvPicPr>
          <p:nvPr/>
        </p:nvPicPr>
        <p:blipFill>
          <a:blip r:embed="rId4"/>
          <a:stretch>
            <a:fillRect/>
          </a:stretch>
        </p:blipFill>
        <p:spPr>
          <a:xfrm>
            <a:off x="5714190" y="683615"/>
            <a:ext cx="5452087" cy="1825397"/>
          </a:xfrm>
          <a:prstGeom prst="rect">
            <a:avLst/>
          </a:prstGeom>
        </p:spPr>
      </p:pic>
      <p:pic>
        <p:nvPicPr>
          <p:cNvPr id="6" name="图片 5">
            <a:extLst>
              <a:ext uri="{FF2B5EF4-FFF2-40B4-BE49-F238E27FC236}">
                <a16:creationId xmlns:a16="http://schemas.microsoft.com/office/drawing/2014/main" id="{F2CD71F5-3811-41E8-8F3F-3D9731D0ACEE}"/>
              </a:ext>
            </a:extLst>
          </p:cNvPr>
          <p:cNvPicPr>
            <a:picLocks noChangeAspect="1"/>
          </p:cNvPicPr>
          <p:nvPr/>
        </p:nvPicPr>
        <p:blipFill>
          <a:blip r:embed="rId5"/>
          <a:stretch>
            <a:fillRect/>
          </a:stretch>
        </p:blipFill>
        <p:spPr>
          <a:xfrm>
            <a:off x="5714190" y="2667174"/>
            <a:ext cx="2437483" cy="1587198"/>
          </a:xfrm>
          <a:prstGeom prst="rect">
            <a:avLst/>
          </a:prstGeom>
        </p:spPr>
      </p:pic>
      <p:pic>
        <p:nvPicPr>
          <p:cNvPr id="7" name="图片 6">
            <a:extLst>
              <a:ext uri="{FF2B5EF4-FFF2-40B4-BE49-F238E27FC236}">
                <a16:creationId xmlns:a16="http://schemas.microsoft.com/office/drawing/2014/main" id="{0B956EF4-6183-4B2F-9FAF-74E9D25BC6EC}"/>
              </a:ext>
            </a:extLst>
          </p:cNvPr>
          <p:cNvPicPr>
            <a:picLocks noChangeAspect="1"/>
          </p:cNvPicPr>
          <p:nvPr/>
        </p:nvPicPr>
        <p:blipFill rotWithShape="1">
          <a:blip r:embed="rId6"/>
          <a:srcRect l="56875" b="10410"/>
          <a:stretch/>
        </p:blipFill>
        <p:spPr>
          <a:xfrm>
            <a:off x="8326268" y="2667174"/>
            <a:ext cx="2840009" cy="3318722"/>
          </a:xfrm>
          <a:prstGeom prst="rect">
            <a:avLst/>
          </a:prstGeom>
        </p:spPr>
      </p:pic>
    </p:spTree>
    <p:custDataLst>
      <p:tags r:id="rId1"/>
    </p:custDataLst>
    <p:extLst>
      <p:ext uri="{BB962C8B-B14F-4D97-AF65-F5344CB8AC3E}">
        <p14:creationId xmlns:p14="http://schemas.microsoft.com/office/powerpoint/2010/main" val="2689343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92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536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normAutofit/>
          </a:bodyPr>
          <a:lstStyle/>
          <a:p>
            <a:r>
              <a:rPr lang="zh-CN" altLang="en-US" dirty="0">
                <a:sym typeface="+mn-lt"/>
              </a:rPr>
              <a:t>基本情况</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53" name="任意多边形: 形状 52">
            <a:extLst>
              <a:ext uri="{FF2B5EF4-FFF2-40B4-BE49-F238E27FC236}">
                <a16:creationId xmlns:a16="http://schemas.microsoft.com/office/drawing/2014/main" id="{8F6A9864-8038-4323-8E0F-00366305668C}"/>
              </a:ext>
            </a:extLst>
          </p:cNvPr>
          <p:cNvSpPr/>
          <p:nvPr/>
        </p:nvSpPr>
        <p:spPr>
          <a:xfrm>
            <a:off x="721169" y="2033266"/>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群众路线</a:t>
            </a:r>
          </a:p>
        </p:txBody>
      </p:sp>
      <p:sp>
        <p:nvSpPr>
          <p:cNvPr id="56" name="任意多边形: 形状 55">
            <a:extLst>
              <a:ext uri="{FF2B5EF4-FFF2-40B4-BE49-F238E27FC236}">
                <a16:creationId xmlns:a16="http://schemas.microsoft.com/office/drawing/2014/main" id="{FDA208BA-D383-459E-ABD0-BC512A4D7FA5}"/>
              </a:ext>
            </a:extLst>
          </p:cNvPr>
          <p:cNvSpPr/>
          <p:nvPr/>
        </p:nvSpPr>
        <p:spPr>
          <a:xfrm>
            <a:off x="4413493" y="1452927"/>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群众利益</a:t>
            </a:r>
          </a:p>
        </p:txBody>
      </p:sp>
      <p:sp>
        <p:nvSpPr>
          <p:cNvPr id="57" name="任意多边形: 形状 56">
            <a:extLst>
              <a:ext uri="{FF2B5EF4-FFF2-40B4-BE49-F238E27FC236}">
                <a16:creationId xmlns:a16="http://schemas.microsoft.com/office/drawing/2014/main" id="{86333D1D-7DE5-48EF-BDA9-8C837696A0B6}"/>
              </a:ext>
            </a:extLst>
          </p:cNvPr>
          <p:cNvSpPr/>
          <p:nvPr/>
        </p:nvSpPr>
        <p:spPr>
          <a:xfrm>
            <a:off x="8248954" y="2613605"/>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心得体会</a:t>
            </a:r>
          </a:p>
        </p:txBody>
      </p:sp>
      <p:sp>
        <p:nvSpPr>
          <p:cNvPr id="59" name="任意多边形: 形状 58">
            <a:extLst>
              <a:ext uri="{FF2B5EF4-FFF2-40B4-BE49-F238E27FC236}">
                <a16:creationId xmlns:a16="http://schemas.microsoft.com/office/drawing/2014/main" id="{ACA6527A-67D6-4FA4-8474-2921DA8AA527}"/>
              </a:ext>
            </a:extLst>
          </p:cNvPr>
          <p:cNvSpPr/>
          <p:nvPr/>
        </p:nvSpPr>
        <p:spPr>
          <a:xfrm>
            <a:off x="1085451" y="3774283"/>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成果显著</a:t>
            </a:r>
          </a:p>
        </p:txBody>
      </p:sp>
      <p:sp>
        <p:nvSpPr>
          <p:cNvPr id="60" name="任意多边形: 形状 59">
            <a:extLst>
              <a:ext uri="{FF2B5EF4-FFF2-40B4-BE49-F238E27FC236}">
                <a16:creationId xmlns:a16="http://schemas.microsoft.com/office/drawing/2014/main" id="{E423D608-E9D6-48F9-A942-5CCDE13AA9FF}"/>
              </a:ext>
            </a:extLst>
          </p:cNvPr>
          <p:cNvSpPr/>
          <p:nvPr/>
        </p:nvSpPr>
        <p:spPr>
          <a:xfrm>
            <a:off x="4274596" y="4934961"/>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温暖下属</a:t>
            </a:r>
          </a:p>
        </p:txBody>
      </p:sp>
      <p:sp>
        <p:nvSpPr>
          <p:cNvPr id="63" name="任意多边形: 形状 62">
            <a:extLst>
              <a:ext uri="{FF2B5EF4-FFF2-40B4-BE49-F238E27FC236}">
                <a16:creationId xmlns:a16="http://schemas.microsoft.com/office/drawing/2014/main" id="{4F8CD4E7-D198-4E9B-AE49-C755D859A654}"/>
              </a:ext>
            </a:extLst>
          </p:cNvPr>
          <p:cNvSpPr/>
          <p:nvPr/>
        </p:nvSpPr>
        <p:spPr>
          <a:xfrm>
            <a:off x="8522261" y="4354622"/>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取得实效</a:t>
            </a:r>
          </a:p>
        </p:txBody>
      </p:sp>
      <p:sp>
        <p:nvSpPr>
          <p:cNvPr id="64" name="任意多边形: 形状 63">
            <a:extLst>
              <a:ext uri="{FF2B5EF4-FFF2-40B4-BE49-F238E27FC236}">
                <a16:creationId xmlns:a16="http://schemas.microsoft.com/office/drawing/2014/main" id="{35865616-335B-418D-A271-0578D2961CB3}"/>
              </a:ext>
            </a:extLst>
          </p:cNvPr>
          <p:cNvSpPr/>
          <p:nvPr/>
        </p:nvSpPr>
        <p:spPr>
          <a:xfrm>
            <a:off x="4843296" y="3193944"/>
            <a:ext cx="2734707" cy="470112"/>
          </a:xfrm>
          <a:custGeom>
            <a:avLst/>
            <a:gdLst>
              <a:gd name="connsiteX0" fmla="*/ 0 w 2851548"/>
              <a:gd name="connsiteY0" fmla="*/ 0 h 490198"/>
              <a:gd name="connsiteX1" fmla="*/ 245099 w 2851548"/>
              <a:gd name="connsiteY1" fmla="*/ 0 h 490198"/>
              <a:gd name="connsiteX2" fmla="*/ 504056 w 2851548"/>
              <a:gd name="connsiteY2" fmla="*/ 0 h 490198"/>
              <a:gd name="connsiteX3" fmla="*/ 2606449 w 2851548"/>
              <a:gd name="connsiteY3" fmla="*/ 0 h 490198"/>
              <a:gd name="connsiteX4" fmla="*/ 2851548 w 2851548"/>
              <a:gd name="connsiteY4" fmla="*/ 245099 h 490198"/>
              <a:gd name="connsiteX5" fmla="*/ 2851547 w 2851548"/>
              <a:gd name="connsiteY5" fmla="*/ 245099 h 490198"/>
              <a:gd name="connsiteX6" fmla="*/ 2606448 w 2851548"/>
              <a:gd name="connsiteY6" fmla="*/ 490198 h 490198"/>
              <a:gd name="connsiteX7" fmla="*/ 245099 w 2851548"/>
              <a:gd name="connsiteY7" fmla="*/ 490197 h 490198"/>
              <a:gd name="connsiteX8" fmla="*/ 19261 w 2851548"/>
              <a:gd name="connsiteY8" fmla="*/ 340502 h 490198"/>
              <a:gd name="connsiteX9" fmla="*/ 5926 w 2851548"/>
              <a:gd name="connsiteY9" fmla="*/ 274452 h 490198"/>
              <a:gd name="connsiteX10" fmla="*/ 0 w 2851548"/>
              <a:gd name="connsiteY10" fmla="*/ 274452 h 490198"/>
              <a:gd name="connsiteX11" fmla="*/ 0 w 2851548"/>
              <a:gd name="connsiteY11" fmla="*/ 245099 h 490198"/>
              <a:gd name="connsiteX12" fmla="*/ 0 w 2851548"/>
              <a:gd name="connsiteY12" fmla="*/ 245098 h 49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1548" h="490198">
                <a:moveTo>
                  <a:pt x="0" y="0"/>
                </a:moveTo>
                <a:lnTo>
                  <a:pt x="245099" y="0"/>
                </a:lnTo>
                <a:lnTo>
                  <a:pt x="504056" y="0"/>
                </a:lnTo>
                <a:lnTo>
                  <a:pt x="2606449" y="0"/>
                </a:lnTo>
                <a:cubicBezTo>
                  <a:pt x="2741813" y="0"/>
                  <a:pt x="2851548" y="109735"/>
                  <a:pt x="2851548" y="245099"/>
                </a:cubicBezTo>
                <a:lnTo>
                  <a:pt x="2851547" y="245099"/>
                </a:lnTo>
                <a:cubicBezTo>
                  <a:pt x="2851547" y="380463"/>
                  <a:pt x="2741812" y="490198"/>
                  <a:pt x="2606448" y="490198"/>
                </a:cubicBezTo>
                <a:lnTo>
                  <a:pt x="245099" y="490197"/>
                </a:lnTo>
                <a:cubicBezTo>
                  <a:pt x="143576" y="490197"/>
                  <a:pt x="56469" y="428471"/>
                  <a:pt x="19261" y="340502"/>
                </a:cubicBezTo>
                <a:lnTo>
                  <a:pt x="5926" y="274452"/>
                </a:lnTo>
                <a:lnTo>
                  <a:pt x="0" y="274452"/>
                </a:lnTo>
                <a:lnTo>
                  <a:pt x="0" y="245099"/>
                </a:lnTo>
                <a:lnTo>
                  <a:pt x="0" y="245098"/>
                </a:lnTo>
                <a:close/>
              </a:path>
            </a:pathLst>
          </a:custGeom>
          <a:gradFill>
            <a:gsLst>
              <a:gs pos="0">
                <a:schemeClr val="accent1"/>
              </a:gs>
              <a:gs pos="100000">
                <a:schemeClr val="accent1">
                  <a:lumMod val="60000"/>
                  <a:lumOff val="40000"/>
                </a:schemeClr>
              </a:gs>
            </a:gsLst>
            <a:lin ang="2700000" scaled="0"/>
          </a:gra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sym typeface="+mn-lt"/>
              </a:rPr>
              <a:t>心系群众</a:t>
            </a:r>
          </a:p>
        </p:txBody>
      </p:sp>
    </p:spTree>
    <p:extLst>
      <p:ext uri="{BB962C8B-B14F-4D97-AF65-F5344CB8AC3E}">
        <p14:creationId xmlns:p14="http://schemas.microsoft.com/office/powerpoint/2010/main" val="2817112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765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lstStyle/>
          <a:p>
            <a:r>
              <a:rPr lang="zh-CN" altLang="en-US" dirty="0"/>
              <a:t>教育活动工作</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sp>
        <p:nvSpPr>
          <p:cNvPr id="4" name="矩形: 圆角 3">
            <a:extLst>
              <a:ext uri="{FF2B5EF4-FFF2-40B4-BE49-F238E27FC236}">
                <a16:creationId xmlns:a16="http://schemas.microsoft.com/office/drawing/2014/main" id="{F4B3FB2D-A3DA-4AAD-ABC9-31D8E1BFC488}"/>
              </a:ext>
            </a:extLst>
          </p:cNvPr>
          <p:cNvSpPr/>
          <p:nvPr/>
        </p:nvSpPr>
        <p:spPr>
          <a:xfrm>
            <a:off x="1810379" y="1607318"/>
            <a:ext cx="8571243" cy="2532185"/>
          </a:xfrm>
          <a:prstGeom prst="roundRect">
            <a:avLst>
              <a:gd name="adj" fmla="val 7265"/>
            </a:avLst>
          </a:prstGeom>
          <a:gradFill>
            <a:gsLst>
              <a:gs pos="0">
                <a:schemeClr val="accent1"/>
              </a:gs>
              <a:gs pos="100000">
                <a:schemeClr val="accent1">
                  <a:lumMod val="60000"/>
                  <a:lumOff val="40000"/>
                </a:schemeClr>
              </a:gs>
            </a:gsLst>
            <a:lin ang="2700000" scaled="0"/>
          </a:gra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圆角 6">
            <a:extLst>
              <a:ext uri="{FF2B5EF4-FFF2-40B4-BE49-F238E27FC236}">
                <a16:creationId xmlns:a16="http://schemas.microsoft.com/office/drawing/2014/main" id="{95FA4FB5-C91F-4215-A180-DEC1E8B90FBE}"/>
              </a:ext>
            </a:extLst>
          </p:cNvPr>
          <p:cNvSpPr/>
          <p:nvPr/>
        </p:nvSpPr>
        <p:spPr>
          <a:xfrm>
            <a:off x="690331" y="5192334"/>
            <a:ext cx="2078631" cy="547466"/>
          </a:xfrm>
          <a:prstGeom prst="roundRect">
            <a:avLst>
              <a:gd name="adj" fmla="val 24304"/>
            </a:avLst>
          </a:prstGeom>
          <a:solidFill>
            <a:schemeClr val="accent6"/>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深入群众</a:t>
            </a:r>
          </a:p>
        </p:txBody>
      </p:sp>
      <p:sp>
        <p:nvSpPr>
          <p:cNvPr id="9" name="矩形: 圆角 8">
            <a:extLst>
              <a:ext uri="{FF2B5EF4-FFF2-40B4-BE49-F238E27FC236}">
                <a16:creationId xmlns:a16="http://schemas.microsoft.com/office/drawing/2014/main" id="{DF513DD9-AA50-431E-8FA7-5334D753914B}"/>
              </a:ext>
            </a:extLst>
          </p:cNvPr>
          <p:cNvSpPr/>
          <p:nvPr/>
        </p:nvSpPr>
        <p:spPr>
          <a:xfrm>
            <a:off x="3601233" y="5192334"/>
            <a:ext cx="2078631" cy="547466"/>
          </a:xfrm>
          <a:prstGeom prst="roundRect">
            <a:avLst>
              <a:gd name="adj" fmla="val 24304"/>
            </a:avLst>
          </a:prstGeom>
          <a:solidFill>
            <a:schemeClr val="accent6"/>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latin typeface="+mj-ea"/>
                <a:ea typeface="+mj-ea"/>
              </a:rPr>
              <a:t>深入实际</a:t>
            </a:r>
          </a:p>
        </p:txBody>
      </p:sp>
      <p:sp>
        <p:nvSpPr>
          <p:cNvPr id="10" name="矩形: 圆角 9">
            <a:extLst>
              <a:ext uri="{FF2B5EF4-FFF2-40B4-BE49-F238E27FC236}">
                <a16:creationId xmlns:a16="http://schemas.microsoft.com/office/drawing/2014/main" id="{8B5CB2CC-16CE-4A50-B437-81849BAC36D4}"/>
              </a:ext>
            </a:extLst>
          </p:cNvPr>
          <p:cNvSpPr/>
          <p:nvPr/>
        </p:nvSpPr>
        <p:spPr>
          <a:xfrm>
            <a:off x="6512135" y="5192334"/>
            <a:ext cx="2078631" cy="547466"/>
          </a:xfrm>
          <a:prstGeom prst="roundRect">
            <a:avLst>
              <a:gd name="adj" fmla="val 24304"/>
            </a:avLst>
          </a:prstGeom>
          <a:solidFill>
            <a:schemeClr val="accent6"/>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深入基层</a:t>
            </a:r>
          </a:p>
        </p:txBody>
      </p:sp>
      <p:sp>
        <p:nvSpPr>
          <p:cNvPr id="11" name="矩形: 圆角 10">
            <a:extLst>
              <a:ext uri="{FF2B5EF4-FFF2-40B4-BE49-F238E27FC236}">
                <a16:creationId xmlns:a16="http://schemas.microsoft.com/office/drawing/2014/main" id="{0703F77B-F328-49B3-99A6-B41F9A7C1895}"/>
              </a:ext>
            </a:extLst>
          </p:cNvPr>
          <p:cNvSpPr/>
          <p:nvPr/>
        </p:nvSpPr>
        <p:spPr>
          <a:xfrm>
            <a:off x="9423037" y="5192334"/>
            <a:ext cx="2078631" cy="547466"/>
          </a:xfrm>
          <a:prstGeom prst="roundRect">
            <a:avLst>
              <a:gd name="adj" fmla="val 24304"/>
            </a:avLst>
          </a:prstGeom>
          <a:solidFill>
            <a:schemeClr val="accent6"/>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教育宣传</a:t>
            </a:r>
          </a:p>
        </p:txBody>
      </p:sp>
      <p:cxnSp>
        <p:nvCxnSpPr>
          <p:cNvPr id="14" name="直接箭头连接符 13">
            <a:extLst>
              <a:ext uri="{FF2B5EF4-FFF2-40B4-BE49-F238E27FC236}">
                <a16:creationId xmlns:a16="http://schemas.microsoft.com/office/drawing/2014/main" id="{D8DD1C5D-6C21-46E4-A3F8-A2D4EAD0ADE6}"/>
              </a:ext>
            </a:extLst>
          </p:cNvPr>
          <p:cNvCxnSpPr/>
          <p:nvPr/>
        </p:nvCxnSpPr>
        <p:spPr>
          <a:xfrm flipV="1">
            <a:off x="1719486" y="4480487"/>
            <a:ext cx="396240" cy="396240"/>
          </a:xfrm>
          <a:prstGeom prst="straightConnector1">
            <a:avLst/>
          </a:prstGeom>
          <a:ln>
            <a:gradFill>
              <a:gsLst>
                <a:gs pos="100000">
                  <a:schemeClr val="accent1"/>
                </a:gs>
                <a:gs pos="0">
                  <a:schemeClr val="accent1">
                    <a:alpha val="0"/>
                  </a:schemeClr>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0A74EA1C-E86B-4C91-AE5E-053A48ED6035}"/>
              </a:ext>
            </a:extLst>
          </p:cNvPr>
          <p:cNvCxnSpPr>
            <a:cxnSpLocks/>
          </p:cNvCxnSpPr>
          <p:nvPr/>
        </p:nvCxnSpPr>
        <p:spPr>
          <a:xfrm flipV="1">
            <a:off x="4656849" y="4480488"/>
            <a:ext cx="0" cy="385127"/>
          </a:xfrm>
          <a:prstGeom prst="straightConnector1">
            <a:avLst/>
          </a:prstGeom>
          <a:ln>
            <a:gradFill>
              <a:gsLst>
                <a:gs pos="100000">
                  <a:schemeClr val="accent1"/>
                </a:gs>
                <a:gs pos="0">
                  <a:schemeClr val="accent1">
                    <a:alpha val="0"/>
                  </a:schemeClr>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BC105B41-739F-4A91-8880-68E8401C90D0}"/>
              </a:ext>
            </a:extLst>
          </p:cNvPr>
          <p:cNvCxnSpPr>
            <a:cxnSpLocks/>
          </p:cNvCxnSpPr>
          <p:nvPr/>
        </p:nvCxnSpPr>
        <p:spPr>
          <a:xfrm flipV="1">
            <a:off x="7573892" y="4480488"/>
            <a:ext cx="0" cy="396239"/>
          </a:xfrm>
          <a:prstGeom prst="straightConnector1">
            <a:avLst/>
          </a:prstGeom>
          <a:ln>
            <a:gradFill>
              <a:gsLst>
                <a:gs pos="100000">
                  <a:schemeClr val="accent1"/>
                </a:gs>
                <a:gs pos="0">
                  <a:schemeClr val="accent1">
                    <a:alpha val="0"/>
                  </a:schemeClr>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2E4FB688-B8B8-4110-94A9-DC94F4C13FDC}"/>
              </a:ext>
            </a:extLst>
          </p:cNvPr>
          <p:cNvCxnSpPr>
            <a:cxnSpLocks/>
          </p:cNvCxnSpPr>
          <p:nvPr/>
        </p:nvCxnSpPr>
        <p:spPr>
          <a:xfrm flipH="1" flipV="1">
            <a:off x="10054054" y="4480487"/>
            <a:ext cx="396240" cy="396240"/>
          </a:xfrm>
          <a:prstGeom prst="straightConnector1">
            <a:avLst/>
          </a:prstGeom>
          <a:ln>
            <a:gradFill>
              <a:gsLst>
                <a:gs pos="100000">
                  <a:schemeClr val="accent1"/>
                </a:gs>
                <a:gs pos="0">
                  <a:schemeClr val="accent1">
                    <a:alpha val="0"/>
                  </a:schemeClr>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E66B72CF-0EFB-4966-A7EF-48181619D0D5}"/>
              </a:ext>
            </a:extLst>
          </p:cNvPr>
          <p:cNvSpPr txBox="1"/>
          <p:nvPr/>
        </p:nvSpPr>
        <p:spPr>
          <a:xfrm>
            <a:off x="2155008" y="1925685"/>
            <a:ext cx="7881983" cy="207821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just"/>
            <a:r>
              <a:rPr lang="zh-CN" altLang="en-US" sz="1600" dirty="0">
                <a:solidFill>
                  <a:schemeClr val="bg1"/>
                </a:solidFill>
              </a:rPr>
              <a:t>通过四个月来开展“四群”教育活动工作，虽然取得了一定的成效，但也存在着差距，主要有：一是“四群”教育学习不够深入。常常因为忙于事务性的工作而影响了学习，使学习时间难于保证，没有深入细致地学习。二是“四群”教育宣传不够。对“四群”教育工作宣传主要以会议、文件宣传为主，造成部分职工对“四群”教育工作认识不到位，各小组信息报送不足，亮点挖掘不够。三是“三个深入”，即深入群众、深入实际、深入基层不够</a:t>
            </a:r>
          </a:p>
        </p:txBody>
      </p:sp>
      <p:grpSp>
        <p:nvGrpSpPr>
          <p:cNvPr id="35" name="组合 34">
            <a:extLst>
              <a:ext uri="{FF2B5EF4-FFF2-40B4-BE49-F238E27FC236}">
                <a16:creationId xmlns:a16="http://schemas.microsoft.com/office/drawing/2014/main" id="{FED34484-4486-47B1-A5DE-7E719441244C}"/>
              </a:ext>
            </a:extLst>
          </p:cNvPr>
          <p:cNvGrpSpPr/>
          <p:nvPr/>
        </p:nvGrpSpPr>
        <p:grpSpPr>
          <a:xfrm>
            <a:off x="5693394" y="1911959"/>
            <a:ext cx="805212" cy="0"/>
            <a:chOff x="5771499" y="1643605"/>
            <a:chExt cx="805212" cy="0"/>
          </a:xfrm>
        </p:grpSpPr>
        <p:cxnSp>
          <p:nvCxnSpPr>
            <p:cNvPr id="25" name="直接连接符 24">
              <a:extLst>
                <a:ext uri="{FF2B5EF4-FFF2-40B4-BE49-F238E27FC236}">
                  <a16:creationId xmlns:a16="http://schemas.microsoft.com/office/drawing/2014/main" id="{42530AA3-E52B-4A37-93C8-44AAFBF6FD5E}"/>
                </a:ext>
              </a:extLst>
            </p:cNvPr>
            <p:cNvCxnSpPr>
              <a:cxnSpLocks/>
            </p:cNvCxnSpPr>
            <p:nvPr/>
          </p:nvCxnSpPr>
          <p:spPr>
            <a:xfrm>
              <a:off x="5771499" y="1643605"/>
              <a:ext cx="43212" cy="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AF05229A-82BA-4EDB-BE54-5C6876B7E6E8}"/>
                </a:ext>
              </a:extLst>
            </p:cNvPr>
            <p:cNvCxnSpPr>
              <a:cxnSpLocks/>
            </p:cNvCxnSpPr>
            <p:nvPr/>
          </p:nvCxnSpPr>
          <p:spPr>
            <a:xfrm>
              <a:off x="5930493" y="1643605"/>
              <a:ext cx="106680" cy="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34778185-6111-4839-88AA-7BC314272C35}"/>
                </a:ext>
              </a:extLst>
            </p:cNvPr>
            <p:cNvCxnSpPr>
              <a:cxnSpLocks/>
            </p:cNvCxnSpPr>
            <p:nvPr/>
          </p:nvCxnSpPr>
          <p:spPr>
            <a:xfrm>
              <a:off x="6152955" y="1643605"/>
              <a:ext cx="423756" cy="0"/>
            </a:xfrm>
            <a:prstGeom prst="line">
              <a:avLst/>
            </a:prstGeom>
            <a:ln w="28575" cap="rnd">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7946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E648-91F8-4EEF-ACBA-33888568C48F}"/>
              </a:ext>
            </a:extLst>
          </p:cNvPr>
          <p:cNvSpPr>
            <a:spLocks noGrp="1"/>
          </p:cNvSpPr>
          <p:nvPr>
            <p:ph type="title"/>
          </p:nvPr>
        </p:nvSpPr>
        <p:spPr>
          <a:effectLst/>
        </p:spPr>
        <p:txBody>
          <a:bodyPr/>
          <a:lstStyle/>
          <a:p>
            <a:r>
              <a:rPr lang="zh-CN" altLang="en-US" dirty="0">
                <a:sym typeface="+mn-lt"/>
              </a:rPr>
              <a:t>工作总结</a:t>
            </a:r>
          </a:p>
        </p:txBody>
      </p:sp>
      <p:sp>
        <p:nvSpPr>
          <p:cNvPr id="3" name="文本占位符 2">
            <a:extLst>
              <a:ext uri="{FF2B5EF4-FFF2-40B4-BE49-F238E27FC236}">
                <a16:creationId xmlns:a16="http://schemas.microsoft.com/office/drawing/2014/main" id="{B498D44B-A045-46FA-846F-CB334FFD7652}"/>
              </a:ext>
            </a:extLst>
          </p:cNvPr>
          <p:cNvSpPr>
            <a:spLocks noGrp="1"/>
          </p:cNvSpPr>
          <p:nvPr>
            <p:ph type="body" sz="quarter" idx="13"/>
          </p:nvPr>
        </p:nvSpPr>
        <p:spPr/>
        <p:txBody>
          <a:bodyPr/>
          <a:lstStyle/>
          <a:p>
            <a:r>
              <a:rPr lang="en-US" altLang="zh-CN" dirty="0"/>
              <a:t>Text Layout Page</a:t>
            </a:r>
            <a:endParaRPr lang="zh-CN" altLang="en-US" dirty="0"/>
          </a:p>
        </p:txBody>
      </p:sp>
      <p:grpSp>
        <p:nvGrpSpPr>
          <p:cNvPr id="47" name="组合 46">
            <a:extLst>
              <a:ext uri="{FF2B5EF4-FFF2-40B4-BE49-F238E27FC236}">
                <a16:creationId xmlns:a16="http://schemas.microsoft.com/office/drawing/2014/main" id="{22EAF609-8DB0-4A4C-9F6E-823A694784AC}"/>
              </a:ext>
            </a:extLst>
          </p:cNvPr>
          <p:cNvGrpSpPr/>
          <p:nvPr/>
        </p:nvGrpSpPr>
        <p:grpSpPr>
          <a:xfrm>
            <a:off x="656428" y="1561246"/>
            <a:ext cx="1936643" cy="1921518"/>
            <a:chOff x="615315" y="2049965"/>
            <a:chExt cx="1936643" cy="1921518"/>
          </a:xfrm>
          <a:effectLst>
            <a:outerShdw blurRad="50800" dist="38100" dir="2700000" algn="tl" rotWithShape="0">
              <a:prstClr val="black">
                <a:alpha val="20000"/>
              </a:prstClr>
            </a:outerShdw>
          </a:effectLst>
        </p:grpSpPr>
        <p:sp>
          <p:nvSpPr>
            <p:cNvPr id="4" name="椭圆 3">
              <a:extLst>
                <a:ext uri="{FF2B5EF4-FFF2-40B4-BE49-F238E27FC236}">
                  <a16:creationId xmlns:a16="http://schemas.microsoft.com/office/drawing/2014/main" id="{DBE40BEC-C2D0-497F-BA82-513FED21B31C}"/>
                </a:ext>
              </a:extLst>
            </p:cNvPr>
            <p:cNvSpPr/>
            <p:nvPr/>
          </p:nvSpPr>
          <p:spPr>
            <a:xfrm>
              <a:off x="615315" y="2049965"/>
              <a:ext cx="1921518" cy="1921518"/>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b="1" dirty="0">
                  <a:latin typeface="+mj-ea"/>
                  <a:ea typeface="+mj-ea"/>
                </a:rPr>
                <a:t>加强领导</a:t>
              </a:r>
              <a:endParaRPr lang="en-US" altLang="zh-CN" b="1" dirty="0">
                <a:latin typeface="+mj-ea"/>
                <a:ea typeface="+mj-ea"/>
              </a:endParaRPr>
            </a:p>
          </p:txBody>
        </p:sp>
        <p:sp>
          <p:nvSpPr>
            <p:cNvPr id="5" name="平行四边形 4">
              <a:extLst>
                <a:ext uri="{FF2B5EF4-FFF2-40B4-BE49-F238E27FC236}">
                  <a16:creationId xmlns:a16="http://schemas.microsoft.com/office/drawing/2014/main" id="{DF5DDD86-CE9F-4F97-9EE5-E68AEFF141D8}"/>
                </a:ext>
              </a:extLst>
            </p:cNvPr>
            <p:cNvSpPr/>
            <p:nvPr/>
          </p:nvSpPr>
          <p:spPr>
            <a:xfrm rot="20700000">
              <a:off x="1464499" y="3272630"/>
              <a:ext cx="1087459"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平行四边形 5">
              <a:extLst>
                <a:ext uri="{FF2B5EF4-FFF2-40B4-BE49-F238E27FC236}">
                  <a16:creationId xmlns:a16="http://schemas.microsoft.com/office/drawing/2014/main" id="{44EC0B03-FE49-475F-952A-3B7681FE063F}"/>
                </a:ext>
              </a:extLst>
            </p:cNvPr>
            <p:cNvSpPr/>
            <p:nvPr/>
          </p:nvSpPr>
          <p:spPr>
            <a:xfrm rot="20700000">
              <a:off x="1270835" y="3482102"/>
              <a:ext cx="122374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平行四边形 6">
              <a:extLst>
                <a:ext uri="{FF2B5EF4-FFF2-40B4-BE49-F238E27FC236}">
                  <a16:creationId xmlns:a16="http://schemas.microsoft.com/office/drawing/2014/main" id="{D1849104-A79E-4C81-ABB9-459943D5607E}"/>
                </a:ext>
              </a:extLst>
            </p:cNvPr>
            <p:cNvSpPr/>
            <p:nvPr/>
          </p:nvSpPr>
          <p:spPr>
            <a:xfrm rot="20700000">
              <a:off x="1485442" y="3642561"/>
              <a:ext cx="86468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4" name="文本框 23">
            <a:extLst>
              <a:ext uri="{FF2B5EF4-FFF2-40B4-BE49-F238E27FC236}">
                <a16:creationId xmlns:a16="http://schemas.microsoft.com/office/drawing/2014/main" id="{EF8BCB2D-CA71-4DA0-B744-AB9ED81799D8}"/>
              </a:ext>
            </a:extLst>
          </p:cNvPr>
          <p:cNvSpPr txBox="1"/>
          <p:nvPr/>
        </p:nvSpPr>
        <p:spPr>
          <a:xfrm>
            <a:off x="609007" y="4147688"/>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责任人积极开展各项工作，检查各项工作的落实情况</a:t>
            </a:r>
          </a:p>
        </p:txBody>
      </p:sp>
      <p:grpSp>
        <p:nvGrpSpPr>
          <p:cNvPr id="31" name="组合 30">
            <a:extLst>
              <a:ext uri="{FF2B5EF4-FFF2-40B4-BE49-F238E27FC236}">
                <a16:creationId xmlns:a16="http://schemas.microsoft.com/office/drawing/2014/main" id="{F87BA039-6F07-4D75-B26E-6646AF38C592}"/>
              </a:ext>
            </a:extLst>
          </p:cNvPr>
          <p:cNvGrpSpPr/>
          <p:nvPr/>
        </p:nvGrpSpPr>
        <p:grpSpPr>
          <a:xfrm>
            <a:off x="1222143" y="3846419"/>
            <a:ext cx="805212" cy="0"/>
            <a:chOff x="5771499" y="1643605"/>
            <a:chExt cx="805212" cy="0"/>
          </a:xfrm>
        </p:grpSpPr>
        <p:cxnSp>
          <p:nvCxnSpPr>
            <p:cNvPr id="32" name="直接连接符 31">
              <a:extLst>
                <a:ext uri="{FF2B5EF4-FFF2-40B4-BE49-F238E27FC236}">
                  <a16:creationId xmlns:a16="http://schemas.microsoft.com/office/drawing/2014/main" id="{BD16D5EF-E6EC-4FFC-B1D4-C0B42A500F47}"/>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1A5DD125-AF50-4DA7-AAF6-4D3AD68140AB}"/>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514CCE4F-415C-47BE-9490-CE1830389BFA}"/>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48" name="组合 47">
            <a:extLst>
              <a:ext uri="{FF2B5EF4-FFF2-40B4-BE49-F238E27FC236}">
                <a16:creationId xmlns:a16="http://schemas.microsoft.com/office/drawing/2014/main" id="{409FDFBA-FE6D-4EC9-922E-B748DAFECB3D}"/>
              </a:ext>
            </a:extLst>
          </p:cNvPr>
          <p:cNvGrpSpPr/>
          <p:nvPr/>
        </p:nvGrpSpPr>
        <p:grpSpPr>
          <a:xfrm>
            <a:off x="3637262" y="1561246"/>
            <a:ext cx="1936643" cy="1921518"/>
            <a:chOff x="3623557" y="2049965"/>
            <a:chExt cx="1936643" cy="1921518"/>
          </a:xfrm>
          <a:effectLst>
            <a:outerShdw blurRad="50800" dist="38100" dir="2700000" algn="tl" rotWithShape="0">
              <a:prstClr val="black">
                <a:alpha val="20000"/>
              </a:prstClr>
            </a:outerShdw>
          </a:effectLst>
        </p:grpSpPr>
        <p:sp>
          <p:nvSpPr>
            <p:cNvPr id="8" name="椭圆 7">
              <a:extLst>
                <a:ext uri="{FF2B5EF4-FFF2-40B4-BE49-F238E27FC236}">
                  <a16:creationId xmlns:a16="http://schemas.microsoft.com/office/drawing/2014/main" id="{89279537-D19C-4DD4-9C69-57E35880565C}"/>
                </a:ext>
              </a:extLst>
            </p:cNvPr>
            <p:cNvSpPr/>
            <p:nvPr/>
          </p:nvSpPr>
          <p:spPr>
            <a:xfrm>
              <a:off x="3623557" y="2049965"/>
              <a:ext cx="1921518" cy="1921518"/>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b="1" dirty="0">
                  <a:latin typeface="+mj-ea"/>
                  <a:ea typeface="+mj-ea"/>
                </a:rPr>
                <a:t>加强教育</a:t>
              </a:r>
              <a:endParaRPr lang="en-US" altLang="zh-CN" b="1" dirty="0">
                <a:latin typeface="+mj-ea"/>
                <a:ea typeface="+mj-ea"/>
              </a:endParaRPr>
            </a:p>
          </p:txBody>
        </p:sp>
        <p:sp>
          <p:nvSpPr>
            <p:cNvPr id="9" name="平行四边形 8">
              <a:extLst>
                <a:ext uri="{FF2B5EF4-FFF2-40B4-BE49-F238E27FC236}">
                  <a16:creationId xmlns:a16="http://schemas.microsoft.com/office/drawing/2014/main" id="{1CC1A103-0E05-4CDF-A472-D345CBD70DBC}"/>
                </a:ext>
              </a:extLst>
            </p:cNvPr>
            <p:cNvSpPr/>
            <p:nvPr/>
          </p:nvSpPr>
          <p:spPr>
            <a:xfrm rot="20700000">
              <a:off x="4472741" y="3272630"/>
              <a:ext cx="1087459"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平行四边形 9">
              <a:extLst>
                <a:ext uri="{FF2B5EF4-FFF2-40B4-BE49-F238E27FC236}">
                  <a16:creationId xmlns:a16="http://schemas.microsoft.com/office/drawing/2014/main" id="{224059A4-B56F-447D-BD78-1324CED5D449}"/>
                </a:ext>
              </a:extLst>
            </p:cNvPr>
            <p:cNvSpPr/>
            <p:nvPr/>
          </p:nvSpPr>
          <p:spPr>
            <a:xfrm rot="20700000">
              <a:off x="4279077" y="3482102"/>
              <a:ext cx="122374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平行四边形 10">
              <a:extLst>
                <a:ext uri="{FF2B5EF4-FFF2-40B4-BE49-F238E27FC236}">
                  <a16:creationId xmlns:a16="http://schemas.microsoft.com/office/drawing/2014/main" id="{258B3E77-F389-4458-BC82-07E3E6BDB9B1}"/>
                </a:ext>
              </a:extLst>
            </p:cNvPr>
            <p:cNvSpPr/>
            <p:nvPr/>
          </p:nvSpPr>
          <p:spPr>
            <a:xfrm rot="20700000">
              <a:off x="4493684" y="3642561"/>
              <a:ext cx="86468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5" name="文本框 24">
            <a:extLst>
              <a:ext uri="{FF2B5EF4-FFF2-40B4-BE49-F238E27FC236}">
                <a16:creationId xmlns:a16="http://schemas.microsoft.com/office/drawing/2014/main" id="{8CDF19CE-F188-4E1C-948C-1FBBD5212B21}"/>
              </a:ext>
            </a:extLst>
          </p:cNvPr>
          <p:cNvSpPr txBox="1"/>
          <p:nvPr/>
        </p:nvSpPr>
        <p:spPr>
          <a:xfrm>
            <a:off x="3589841" y="4147688"/>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认真贯彻落实公路处制定的各项规章制度，组织养护路工</a:t>
            </a:r>
          </a:p>
        </p:txBody>
      </p:sp>
      <p:grpSp>
        <p:nvGrpSpPr>
          <p:cNvPr id="35" name="组合 34">
            <a:extLst>
              <a:ext uri="{FF2B5EF4-FFF2-40B4-BE49-F238E27FC236}">
                <a16:creationId xmlns:a16="http://schemas.microsoft.com/office/drawing/2014/main" id="{0E4E905F-1A6D-4113-9F9E-F3BFEED41965}"/>
              </a:ext>
            </a:extLst>
          </p:cNvPr>
          <p:cNvGrpSpPr/>
          <p:nvPr/>
        </p:nvGrpSpPr>
        <p:grpSpPr>
          <a:xfrm>
            <a:off x="4202977" y="3846419"/>
            <a:ext cx="805212" cy="0"/>
            <a:chOff x="5771499" y="1643605"/>
            <a:chExt cx="805212" cy="0"/>
          </a:xfrm>
        </p:grpSpPr>
        <p:cxnSp>
          <p:nvCxnSpPr>
            <p:cNvPr id="36" name="直接连接符 35">
              <a:extLst>
                <a:ext uri="{FF2B5EF4-FFF2-40B4-BE49-F238E27FC236}">
                  <a16:creationId xmlns:a16="http://schemas.microsoft.com/office/drawing/2014/main" id="{90A5BA3F-2887-420D-ACD5-F4A7CD4C8CC5}"/>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C1482B5-3FD9-4EA0-8AFC-41C4D07769D6}"/>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A445A74B-2870-4FFC-A359-FD84538FA091}"/>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49" name="组合 48">
            <a:extLst>
              <a:ext uri="{FF2B5EF4-FFF2-40B4-BE49-F238E27FC236}">
                <a16:creationId xmlns:a16="http://schemas.microsoft.com/office/drawing/2014/main" id="{4BDD7529-6EBB-4BB5-81EC-F3A5CBDADDF2}"/>
              </a:ext>
            </a:extLst>
          </p:cNvPr>
          <p:cNvGrpSpPr/>
          <p:nvPr/>
        </p:nvGrpSpPr>
        <p:grpSpPr>
          <a:xfrm>
            <a:off x="6618096" y="1561246"/>
            <a:ext cx="1936643" cy="1921518"/>
            <a:chOff x="6631799" y="2049965"/>
            <a:chExt cx="1936643" cy="1921518"/>
          </a:xfrm>
          <a:effectLst>
            <a:outerShdw blurRad="50800" dist="38100" dir="2700000" algn="tl" rotWithShape="0">
              <a:prstClr val="black">
                <a:alpha val="20000"/>
              </a:prstClr>
            </a:outerShdw>
          </a:effectLst>
        </p:grpSpPr>
        <p:sp>
          <p:nvSpPr>
            <p:cNvPr id="12" name="椭圆 11">
              <a:extLst>
                <a:ext uri="{FF2B5EF4-FFF2-40B4-BE49-F238E27FC236}">
                  <a16:creationId xmlns:a16="http://schemas.microsoft.com/office/drawing/2014/main" id="{03D710A7-0440-4416-8B30-DBCB776DFC6C}"/>
                </a:ext>
              </a:extLst>
            </p:cNvPr>
            <p:cNvSpPr/>
            <p:nvPr/>
          </p:nvSpPr>
          <p:spPr>
            <a:xfrm>
              <a:off x="6631799" y="2049965"/>
              <a:ext cx="1921518" cy="1921518"/>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b="1" dirty="0">
                  <a:latin typeface="+mj-ea"/>
                  <a:ea typeface="+mj-ea"/>
                </a:rPr>
                <a:t>加强沟通</a:t>
              </a:r>
              <a:endParaRPr lang="en-US" altLang="zh-CN" b="1" dirty="0">
                <a:latin typeface="+mj-ea"/>
                <a:ea typeface="+mj-ea"/>
              </a:endParaRPr>
            </a:p>
          </p:txBody>
        </p:sp>
        <p:sp>
          <p:nvSpPr>
            <p:cNvPr id="13" name="平行四边形 12">
              <a:extLst>
                <a:ext uri="{FF2B5EF4-FFF2-40B4-BE49-F238E27FC236}">
                  <a16:creationId xmlns:a16="http://schemas.microsoft.com/office/drawing/2014/main" id="{AE44C4EA-4453-4CC1-926F-FDE9B873CA06}"/>
                </a:ext>
              </a:extLst>
            </p:cNvPr>
            <p:cNvSpPr/>
            <p:nvPr/>
          </p:nvSpPr>
          <p:spPr>
            <a:xfrm rot="20700000">
              <a:off x="7480983" y="3272630"/>
              <a:ext cx="1087459"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平行四边形 13">
              <a:extLst>
                <a:ext uri="{FF2B5EF4-FFF2-40B4-BE49-F238E27FC236}">
                  <a16:creationId xmlns:a16="http://schemas.microsoft.com/office/drawing/2014/main" id="{5106B585-D81F-4FA7-A9AB-36752EE90D7D}"/>
                </a:ext>
              </a:extLst>
            </p:cNvPr>
            <p:cNvSpPr/>
            <p:nvPr/>
          </p:nvSpPr>
          <p:spPr>
            <a:xfrm rot="20700000">
              <a:off x="7287319" y="3482102"/>
              <a:ext cx="122374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平行四边形 14">
              <a:extLst>
                <a:ext uri="{FF2B5EF4-FFF2-40B4-BE49-F238E27FC236}">
                  <a16:creationId xmlns:a16="http://schemas.microsoft.com/office/drawing/2014/main" id="{01EA70D0-7F8B-4601-9639-F5791AF1F61E}"/>
                </a:ext>
              </a:extLst>
            </p:cNvPr>
            <p:cNvSpPr/>
            <p:nvPr/>
          </p:nvSpPr>
          <p:spPr>
            <a:xfrm rot="20700000">
              <a:off x="7501926" y="3642561"/>
              <a:ext cx="86468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6" name="文本框 25">
            <a:extLst>
              <a:ext uri="{FF2B5EF4-FFF2-40B4-BE49-F238E27FC236}">
                <a16:creationId xmlns:a16="http://schemas.microsoft.com/office/drawing/2014/main" id="{EF5363BF-0AF7-41E2-83EA-64A3CE6C0A5D}"/>
              </a:ext>
            </a:extLst>
          </p:cNvPr>
          <p:cNvSpPr txBox="1"/>
          <p:nvPr/>
        </p:nvSpPr>
        <p:spPr>
          <a:xfrm>
            <a:off x="6570675" y="4147688"/>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为切实保障我站所辖干线公路的安全与畅通，歇人不歇工制度</a:t>
            </a:r>
          </a:p>
        </p:txBody>
      </p:sp>
      <p:grpSp>
        <p:nvGrpSpPr>
          <p:cNvPr id="39" name="组合 38">
            <a:extLst>
              <a:ext uri="{FF2B5EF4-FFF2-40B4-BE49-F238E27FC236}">
                <a16:creationId xmlns:a16="http://schemas.microsoft.com/office/drawing/2014/main" id="{E23FDC0C-0108-40C1-8555-2F6F1F4E299C}"/>
              </a:ext>
            </a:extLst>
          </p:cNvPr>
          <p:cNvGrpSpPr/>
          <p:nvPr/>
        </p:nvGrpSpPr>
        <p:grpSpPr>
          <a:xfrm>
            <a:off x="7183811" y="3846419"/>
            <a:ext cx="805212" cy="0"/>
            <a:chOff x="5771499" y="1643605"/>
            <a:chExt cx="805212" cy="0"/>
          </a:xfrm>
        </p:grpSpPr>
        <p:cxnSp>
          <p:nvCxnSpPr>
            <p:cNvPr id="40" name="直接连接符 39">
              <a:extLst>
                <a:ext uri="{FF2B5EF4-FFF2-40B4-BE49-F238E27FC236}">
                  <a16:creationId xmlns:a16="http://schemas.microsoft.com/office/drawing/2014/main" id="{16C0B2C8-24AD-454C-9547-7FF015DA43C9}"/>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E852EFF5-CE5C-4C9E-9763-4E1B50722E40}"/>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5CA36B07-C501-4AEF-B11D-7856F090E639}"/>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id="{D863D244-9E5A-49F3-945C-14ABF2A1C076}"/>
              </a:ext>
            </a:extLst>
          </p:cNvPr>
          <p:cNvGrpSpPr/>
          <p:nvPr/>
        </p:nvGrpSpPr>
        <p:grpSpPr>
          <a:xfrm>
            <a:off x="9598930" y="1561246"/>
            <a:ext cx="1936643" cy="1921518"/>
            <a:chOff x="9640042" y="2049965"/>
            <a:chExt cx="1936643" cy="1921518"/>
          </a:xfrm>
          <a:effectLst>
            <a:outerShdw blurRad="50800" dist="38100" dir="2700000" algn="tl" rotWithShape="0">
              <a:prstClr val="black">
                <a:alpha val="20000"/>
              </a:prstClr>
            </a:outerShdw>
          </a:effectLst>
        </p:grpSpPr>
        <p:sp>
          <p:nvSpPr>
            <p:cNvPr id="16" name="椭圆 15">
              <a:extLst>
                <a:ext uri="{FF2B5EF4-FFF2-40B4-BE49-F238E27FC236}">
                  <a16:creationId xmlns:a16="http://schemas.microsoft.com/office/drawing/2014/main" id="{FCE88E8F-8306-4E9F-BDAD-F1838A6CF91A}"/>
                </a:ext>
              </a:extLst>
            </p:cNvPr>
            <p:cNvSpPr/>
            <p:nvPr/>
          </p:nvSpPr>
          <p:spPr>
            <a:xfrm>
              <a:off x="9640042" y="2049965"/>
              <a:ext cx="1921518" cy="1921518"/>
            </a:xfrm>
            <a:prstGeom prst="ellipse">
              <a:avLst/>
            </a:prstGeom>
            <a:gradFill>
              <a:gsLst>
                <a:gs pos="0">
                  <a:schemeClr val="accent1"/>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5000"/>
                </a:lnSpc>
              </a:pPr>
              <a:r>
                <a:rPr lang="zh-CN" altLang="en-US" b="1" dirty="0">
                  <a:latin typeface="+mj-ea"/>
                  <a:ea typeface="+mj-ea"/>
                </a:rPr>
                <a:t>加强合作</a:t>
              </a:r>
              <a:endParaRPr lang="en-US" altLang="zh-CN" b="1" dirty="0">
                <a:latin typeface="+mj-ea"/>
                <a:ea typeface="+mj-ea"/>
              </a:endParaRPr>
            </a:p>
          </p:txBody>
        </p:sp>
        <p:sp>
          <p:nvSpPr>
            <p:cNvPr id="17" name="平行四边形 16">
              <a:extLst>
                <a:ext uri="{FF2B5EF4-FFF2-40B4-BE49-F238E27FC236}">
                  <a16:creationId xmlns:a16="http://schemas.microsoft.com/office/drawing/2014/main" id="{451D31CB-70B0-4D52-A470-27BA4C221BE1}"/>
                </a:ext>
              </a:extLst>
            </p:cNvPr>
            <p:cNvSpPr/>
            <p:nvPr/>
          </p:nvSpPr>
          <p:spPr>
            <a:xfrm rot="20700000">
              <a:off x="10489226" y="3272630"/>
              <a:ext cx="1087459"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平行四边形 17">
              <a:extLst>
                <a:ext uri="{FF2B5EF4-FFF2-40B4-BE49-F238E27FC236}">
                  <a16:creationId xmlns:a16="http://schemas.microsoft.com/office/drawing/2014/main" id="{20D06736-DBF3-4BD2-BD93-1E465DA3896B}"/>
                </a:ext>
              </a:extLst>
            </p:cNvPr>
            <p:cNvSpPr/>
            <p:nvPr/>
          </p:nvSpPr>
          <p:spPr>
            <a:xfrm rot="20700000">
              <a:off x="10295562" y="3482102"/>
              <a:ext cx="122374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平行四边形 18">
              <a:extLst>
                <a:ext uri="{FF2B5EF4-FFF2-40B4-BE49-F238E27FC236}">
                  <a16:creationId xmlns:a16="http://schemas.microsoft.com/office/drawing/2014/main" id="{8B7D75F3-5C88-4CEB-BF81-983FCA5A7C9A}"/>
                </a:ext>
              </a:extLst>
            </p:cNvPr>
            <p:cNvSpPr/>
            <p:nvPr/>
          </p:nvSpPr>
          <p:spPr>
            <a:xfrm rot="20700000">
              <a:off x="10510169" y="3642561"/>
              <a:ext cx="864683" cy="128969"/>
            </a:xfrm>
            <a:prstGeom prst="parallelogram">
              <a:avLst>
                <a:gd name="adj" fmla="val 81345"/>
              </a:avLst>
            </a:prstGeom>
            <a:gradFill>
              <a:gsLst>
                <a:gs pos="0">
                  <a:schemeClr val="bg1">
                    <a:alpha val="90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27" name="文本框 26">
            <a:extLst>
              <a:ext uri="{FF2B5EF4-FFF2-40B4-BE49-F238E27FC236}">
                <a16:creationId xmlns:a16="http://schemas.microsoft.com/office/drawing/2014/main" id="{78673F4F-F3D9-4A1D-8A25-B4215E25D6C0}"/>
              </a:ext>
            </a:extLst>
          </p:cNvPr>
          <p:cNvSpPr txBox="1"/>
          <p:nvPr/>
        </p:nvSpPr>
        <p:spPr>
          <a:xfrm>
            <a:off x="9551509" y="4147688"/>
            <a:ext cx="2031484" cy="1222091"/>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algn="ctr"/>
            <a:r>
              <a:rPr lang="zh-CN" altLang="en-US" sz="1600" dirty="0"/>
              <a:t>处置好路面病害和各类安全隐患，确保站内部安全和公路畅通</a:t>
            </a:r>
          </a:p>
        </p:txBody>
      </p:sp>
      <p:grpSp>
        <p:nvGrpSpPr>
          <p:cNvPr id="43" name="组合 42">
            <a:extLst>
              <a:ext uri="{FF2B5EF4-FFF2-40B4-BE49-F238E27FC236}">
                <a16:creationId xmlns:a16="http://schemas.microsoft.com/office/drawing/2014/main" id="{9D3EA2A8-E826-4FDB-B106-A7E029F494C7}"/>
              </a:ext>
            </a:extLst>
          </p:cNvPr>
          <p:cNvGrpSpPr/>
          <p:nvPr/>
        </p:nvGrpSpPr>
        <p:grpSpPr>
          <a:xfrm>
            <a:off x="10164645" y="3846419"/>
            <a:ext cx="805212" cy="0"/>
            <a:chOff x="5771499" y="1643605"/>
            <a:chExt cx="805212" cy="0"/>
          </a:xfrm>
        </p:grpSpPr>
        <p:cxnSp>
          <p:nvCxnSpPr>
            <p:cNvPr id="44" name="直接连接符 43">
              <a:extLst>
                <a:ext uri="{FF2B5EF4-FFF2-40B4-BE49-F238E27FC236}">
                  <a16:creationId xmlns:a16="http://schemas.microsoft.com/office/drawing/2014/main" id="{04E22EF4-71AB-4164-82CF-541178C95CE6}"/>
                </a:ext>
              </a:extLst>
            </p:cNvPr>
            <p:cNvCxnSpPr>
              <a:cxnSpLocks/>
            </p:cNvCxnSpPr>
            <p:nvPr/>
          </p:nvCxnSpPr>
          <p:spPr>
            <a:xfrm>
              <a:off x="5771499" y="1643605"/>
              <a:ext cx="43212"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0F86B319-4C46-4E4D-B948-ECB342F15566}"/>
                </a:ext>
              </a:extLst>
            </p:cNvPr>
            <p:cNvCxnSpPr>
              <a:cxnSpLocks/>
            </p:cNvCxnSpPr>
            <p:nvPr/>
          </p:nvCxnSpPr>
          <p:spPr>
            <a:xfrm>
              <a:off x="5930493" y="1643605"/>
              <a:ext cx="106680"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DA52B186-7AAB-4B8E-A37C-78A2D43EB11A}"/>
                </a:ext>
              </a:extLst>
            </p:cNvPr>
            <p:cNvCxnSpPr>
              <a:cxnSpLocks/>
            </p:cNvCxnSpPr>
            <p:nvPr/>
          </p:nvCxnSpPr>
          <p:spPr>
            <a:xfrm>
              <a:off x="6152955" y="1643605"/>
              <a:ext cx="423756" cy="0"/>
            </a:xfrm>
            <a:prstGeom prst="line">
              <a:avLst/>
            </a:prstGeom>
            <a:ln w="28575"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3327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PA-直接连接符 13">
            <a:extLst>
              <a:ext uri="{FF2B5EF4-FFF2-40B4-BE49-F238E27FC236}">
                <a16:creationId xmlns:a16="http://schemas.microsoft.com/office/drawing/2014/main" id="{90C77249-B8BA-4140-81D7-DD0E565F1E52}"/>
              </a:ext>
            </a:extLst>
          </p:cNvPr>
          <p:cNvCxnSpPr>
            <a:cxnSpLocks/>
          </p:cNvCxnSpPr>
          <p:nvPr>
            <p:custDataLst>
              <p:tags r:id="rId1"/>
            </p:custDataLst>
          </p:nvPr>
        </p:nvCxnSpPr>
        <p:spPr>
          <a:xfrm>
            <a:off x="3886479" y="2629420"/>
            <a:ext cx="0" cy="1678443"/>
          </a:xfrm>
          <a:prstGeom prst="line">
            <a:avLst/>
          </a:prstGeom>
          <a:ln w="762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8" name="PA-文本框 5" descr="章节序号1">
            <a:extLst>
              <a:ext uri="{FF2B5EF4-FFF2-40B4-BE49-F238E27FC236}">
                <a16:creationId xmlns:a16="http://schemas.microsoft.com/office/drawing/2014/main" id="{B6C19A6E-2D3A-4574-9ABF-14A912204154}"/>
              </a:ext>
            </a:extLst>
          </p:cNvPr>
          <p:cNvSpPr txBox="1"/>
          <p:nvPr>
            <p:custDataLst>
              <p:tags r:id="rId2"/>
            </p:custDataLst>
          </p:nvPr>
        </p:nvSpPr>
        <p:spPr>
          <a:xfrm>
            <a:off x="927731" y="2105561"/>
            <a:ext cx="3018971" cy="2646878"/>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dirty="0">
                <a:ln>
                  <a:noFill/>
                </a:ln>
                <a:solidFill>
                  <a:prstClr val="white"/>
                </a:solidFill>
                <a:effectLst/>
                <a:uLnTx/>
                <a:uFillTx/>
                <a:latin typeface="Arial"/>
                <a:ea typeface="等线"/>
                <a:cs typeface="+mn-cs"/>
              </a:rPr>
              <a:t>02</a:t>
            </a:r>
            <a:endParaRPr kumimoji="0" lang="zh-CN" altLang="en-US" sz="16600" b="1" i="0" u="none" strike="noStrike" kern="1200" cap="none" spc="0" normalizeH="0" baseline="0" noProof="0" dirty="0">
              <a:ln>
                <a:noFill/>
              </a:ln>
              <a:solidFill>
                <a:prstClr val="white"/>
              </a:solidFill>
              <a:effectLst/>
              <a:uLnTx/>
              <a:uFillTx/>
              <a:latin typeface="Arial"/>
              <a:ea typeface="等线"/>
              <a:cs typeface="+mn-cs"/>
            </a:endParaRPr>
          </a:p>
        </p:txBody>
      </p:sp>
      <p:grpSp>
        <p:nvGrpSpPr>
          <p:cNvPr id="12" name="组合 11">
            <a:extLst>
              <a:ext uri="{FF2B5EF4-FFF2-40B4-BE49-F238E27FC236}">
                <a16:creationId xmlns:a16="http://schemas.microsoft.com/office/drawing/2014/main" id="{A9C71F1D-A58C-43A8-865B-1222020983C8}"/>
              </a:ext>
            </a:extLst>
          </p:cNvPr>
          <p:cNvGrpSpPr/>
          <p:nvPr/>
        </p:nvGrpSpPr>
        <p:grpSpPr>
          <a:xfrm>
            <a:off x="4531875" y="2581390"/>
            <a:ext cx="6732395" cy="1774502"/>
            <a:chOff x="4829223" y="2896719"/>
            <a:chExt cx="6732395" cy="1774502"/>
          </a:xfrm>
        </p:grpSpPr>
        <p:sp>
          <p:nvSpPr>
            <p:cNvPr id="5" name="PA-文本框 82">
              <a:extLst>
                <a:ext uri="{FF2B5EF4-FFF2-40B4-BE49-F238E27FC236}">
                  <a16:creationId xmlns:a16="http://schemas.microsoft.com/office/drawing/2014/main" id="{0032B7F7-36C0-4EEB-BD97-BF14D78CD126}"/>
                </a:ext>
              </a:extLst>
            </p:cNvPr>
            <p:cNvSpPr txBox="1"/>
            <p:nvPr>
              <p:custDataLst>
                <p:tags r:id="rId3"/>
              </p:custDataLst>
            </p:nvPr>
          </p:nvSpPr>
          <p:spPr>
            <a:xfrm>
              <a:off x="4840342" y="3629895"/>
              <a:ext cx="59153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300" normalizeH="0" baseline="0" noProof="0" dirty="0">
                  <a:ln>
                    <a:noFill/>
                  </a:ln>
                  <a:solidFill>
                    <a:prstClr val="white"/>
                  </a:solidFill>
                  <a:effectLst/>
                  <a:uLnTx/>
                  <a:uFillTx/>
                  <a:latin typeface="Arial"/>
                  <a:ea typeface="等线"/>
                  <a:cs typeface="+mn-cs"/>
                </a:rPr>
                <a:t>ZHELI XIANXIE YINGWEN</a:t>
              </a:r>
              <a:endParaRPr kumimoji="0" lang="zh-CN" altLang="en-US" sz="1600" b="0" i="0" u="none" strike="noStrike" kern="1200" cap="none" spc="300" normalizeH="0" baseline="0" noProof="0" dirty="0">
                <a:ln>
                  <a:noFill/>
                </a:ln>
                <a:solidFill>
                  <a:prstClr val="white"/>
                </a:solidFill>
                <a:effectLst/>
                <a:uLnTx/>
                <a:uFillTx/>
                <a:latin typeface="Arial"/>
                <a:ea typeface="等线"/>
                <a:cs typeface="+mn-cs"/>
              </a:endParaRPr>
            </a:p>
          </p:txBody>
        </p:sp>
        <p:sp>
          <p:nvSpPr>
            <p:cNvPr id="9" name="PA-文本框 6" descr="章节标题1">
              <a:extLst>
                <a:ext uri="{FF2B5EF4-FFF2-40B4-BE49-F238E27FC236}">
                  <a16:creationId xmlns:a16="http://schemas.microsoft.com/office/drawing/2014/main" id="{6E33A83D-D36C-4D11-8983-1556206A7F2C}"/>
                </a:ext>
              </a:extLst>
            </p:cNvPr>
            <p:cNvSpPr txBox="1"/>
            <p:nvPr>
              <p:custDataLst>
                <p:tags r:id="rId4"/>
              </p:custDataLst>
            </p:nvPr>
          </p:nvSpPr>
          <p:spPr>
            <a:xfrm>
              <a:off x="4829223" y="2896719"/>
              <a:ext cx="5341257" cy="769441"/>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450" normalizeH="0" baseline="0" noProof="0" dirty="0">
                  <a:ln>
                    <a:noFill/>
                  </a:ln>
                  <a:solidFill>
                    <a:prstClr val="white"/>
                  </a:solidFill>
                  <a:effectLst/>
                  <a:uLnTx/>
                  <a:uFillTx/>
                  <a:latin typeface="微软雅黑"/>
                  <a:ea typeface="微软雅黑"/>
                  <a:cs typeface="+mn-cs"/>
                </a:rPr>
                <a:t>工作进度</a:t>
              </a:r>
            </a:p>
          </p:txBody>
        </p:sp>
        <p:sp>
          <p:nvSpPr>
            <p:cNvPr id="11" name="文本框 10">
              <a:extLst>
                <a:ext uri="{FF2B5EF4-FFF2-40B4-BE49-F238E27FC236}">
                  <a16:creationId xmlns:a16="http://schemas.microsoft.com/office/drawing/2014/main" id="{FA11F59C-806B-4AF9-A31B-DBE65D9EEBA5}"/>
                </a:ext>
              </a:extLst>
            </p:cNvPr>
            <p:cNvSpPr txBox="1"/>
            <p:nvPr/>
          </p:nvSpPr>
          <p:spPr>
            <a:xfrm>
              <a:off x="4931010" y="3941209"/>
              <a:ext cx="6630608" cy="730012"/>
            </a:xfrm>
            <a:prstGeom prst="rect">
              <a:avLst/>
            </a:prstGeom>
            <a:noFill/>
            <a:ln>
              <a:noFill/>
            </a:ln>
          </p:spPr>
          <p:txBody>
            <a:bodyPr wrap="square" lIns="0" tIns="0" rIns="0" bIns="0" rtlCol="0" anchor="ctr" anchorCtr="0">
              <a:noAutofit/>
            </a:bodyPr>
            <a:lstStyle>
              <a:defPPr>
                <a:defRPr lang="zh-CN"/>
              </a:defPPr>
              <a:lvl1pPr>
                <a:lnSpc>
                  <a:spcPct val="130000"/>
                </a:lnSpc>
                <a:defRPr spc="100">
                  <a:solidFill>
                    <a:schemeClr val="tx1">
                      <a:lumMod val="75000"/>
                      <a:lumOff val="25000"/>
                    </a:schemeClr>
                  </a:solidFill>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100" normalizeH="0" baseline="0" noProof="0" dirty="0">
                  <a:ln>
                    <a:noFill/>
                  </a:ln>
                  <a:solidFill>
                    <a:prstClr val="white"/>
                  </a:solidFill>
                  <a:effectLst/>
                  <a:uLnTx/>
                  <a:uFillTx/>
                  <a:latin typeface="Arial"/>
                  <a:ea typeface="微软雅黑 Light"/>
                  <a:cs typeface="+mn-cs"/>
                </a:rPr>
                <a:t>及时建立领导机构，成立“四群”教育工作领导小组，明确相关职能职责。局长担任组长，书记担任副组长。</a:t>
              </a:r>
            </a:p>
          </p:txBody>
        </p:sp>
      </p:grpSp>
    </p:spTree>
    <p:extLst>
      <p:ext uri="{BB962C8B-B14F-4D97-AF65-F5344CB8AC3E}">
        <p14:creationId xmlns:p14="http://schemas.microsoft.com/office/powerpoint/2010/main" val="37385531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窄&quot;,&quot;HeaderHeight&quot;:5.9183673469387541,&quot;FooterHeight&quot;:5.0,&quot;SideMargin&quot;:5.0,&quot;TopMargin&quot;:0.0,&quot;BottomMargin&quot;:0.0,&quot;IntervalMargin&quot;:1.0,&quot;SettingType&quot;:&quot;System&quot;}"/>
</p:tagLst>
</file>

<file path=ppt/tags/tag10.xml><?xml version="1.0" encoding="utf-8"?>
<p:tagLst xmlns:a="http://schemas.openxmlformats.org/drawingml/2006/main" xmlns:r="http://schemas.openxmlformats.org/officeDocument/2006/relationships" xmlns:p="http://schemas.openxmlformats.org/presentationml/2006/main">
  <p:tag name="PA" val="v5.1.2"/>
</p:tagLst>
</file>

<file path=ppt/tags/tag100.xml><?xml version="1.0" encoding="utf-8"?>
<p:tagLst xmlns:a="http://schemas.openxmlformats.org/drawingml/2006/main" xmlns:r="http://schemas.openxmlformats.org/officeDocument/2006/relationships" xmlns:p="http://schemas.openxmlformats.org/presentationml/2006/main">
  <p:tag name="ISLIDE.ICON" val="#119178;"/>
  <p:tag name="ISLIDE.PICTURE" val="#225833;"/>
</p:tagLst>
</file>

<file path=ppt/tags/tag11.xml><?xml version="1.0" encoding="utf-8"?>
<p:tagLst xmlns:a="http://schemas.openxmlformats.org/drawingml/2006/main" xmlns:r="http://schemas.openxmlformats.org/officeDocument/2006/relationships" xmlns:p="http://schemas.openxmlformats.org/presentationml/2006/main">
  <p:tag name="PA" val="v5.1.2"/>
</p:tagLst>
</file>

<file path=ppt/tags/tag12.xml><?xml version="1.0" encoding="utf-8"?>
<p:tagLst xmlns:a="http://schemas.openxmlformats.org/drawingml/2006/main" xmlns:r="http://schemas.openxmlformats.org/officeDocument/2006/relationships" xmlns:p="http://schemas.openxmlformats.org/presentationml/2006/main">
  <p:tag name="PA" val="v5.1.2"/>
</p:tagLst>
</file>

<file path=ppt/tags/tag13.xml><?xml version="1.0" encoding="utf-8"?>
<p:tagLst xmlns:a="http://schemas.openxmlformats.org/drawingml/2006/main" xmlns:r="http://schemas.openxmlformats.org/officeDocument/2006/relationships" xmlns:p="http://schemas.openxmlformats.org/presentationml/2006/main">
  <p:tag name="PA" val="v5.1.2"/>
</p:tagLst>
</file>

<file path=ppt/tags/tag14.xml><?xml version="1.0" encoding="utf-8"?>
<p:tagLst xmlns:a="http://schemas.openxmlformats.org/drawingml/2006/main" xmlns:r="http://schemas.openxmlformats.org/officeDocument/2006/relationships" xmlns:p="http://schemas.openxmlformats.org/presentationml/2006/main">
  <p:tag name="PA" val="v5.1.2"/>
</p:tagLst>
</file>

<file path=ppt/tags/tag15.xml><?xml version="1.0" encoding="utf-8"?>
<p:tagLst xmlns:a="http://schemas.openxmlformats.org/drawingml/2006/main" xmlns:r="http://schemas.openxmlformats.org/officeDocument/2006/relationships" xmlns:p="http://schemas.openxmlformats.org/presentationml/2006/main">
  <p:tag name="PA" val="v5.1.2"/>
</p:tagLst>
</file>

<file path=ppt/tags/tag16.xml><?xml version="1.0" encoding="utf-8"?>
<p:tagLst xmlns:a="http://schemas.openxmlformats.org/drawingml/2006/main" xmlns:r="http://schemas.openxmlformats.org/officeDocument/2006/relationships" xmlns:p="http://schemas.openxmlformats.org/presentationml/2006/main">
  <p:tag name="PA" val="v5.1.2"/>
</p:tagLst>
</file>

<file path=ppt/tags/tag17.xml><?xml version="1.0" encoding="utf-8"?>
<p:tagLst xmlns:a="http://schemas.openxmlformats.org/drawingml/2006/main" xmlns:r="http://schemas.openxmlformats.org/officeDocument/2006/relationships" xmlns:p="http://schemas.openxmlformats.org/presentationml/2006/main">
  <p:tag name="PA" val="v5.1.2"/>
</p:tagLst>
</file>

<file path=ppt/tags/tag18.xml><?xml version="1.0" encoding="utf-8"?>
<p:tagLst xmlns:a="http://schemas.openxmlformats.org/drawingml/2006/main" xmlns:r="http://schemas.openxmlformats.org/officeDocument/2006/relationships" xmlns:p="http://schemas.openxmlformats.org/presentationml/2006/main">
  <p:tag name="PA" val="v5.1.2"/>
</p:tagLst>
</file>

<file path=ppt/tags/tag19.xml><?xml version="1.0" encoding="utf-8"?>
<p:tagLst xmlns:a="http://schemas.openxmlformats.org/drawingml/2006/main" xmlns:r="http://schemas.openxmlformats.org/officeDocument/2006/relationships" xmlns:p="http://schemas.openxmlformats.org/presentationml/2006/main">
  <p:tag name="PA" val="v5.1.2"/>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20.xml><?xml version="1.0" encoding="utf-8"?>
<p:tagLst xmlns:a="http://schemas.openxmlformats.org/drawingml/2006/main" xmlns:r="http://schemas.openxmlformats.org/officeDocument/2006/relationships" xmlns:p="http://schemas.openxmlformats.org/presentationml/2006/main">
  <p:tag name="PA" val="v5.1.2"/>
</p:tagLst>
</file>

<file path=ppt/tags/tag21.xml><?xml version="1.0" encoding="utf-8"?>
<p:tagLst xmlns:a="http://schemas.openxmlformats.org/drawingml/2006/main" xmlns:r="http://schemas.openxmlformats.org/officeDocument/2006/relationships" xmlns:p="http://schemas.openxmlformats.org/presentationml/2006/main">
  <p:tag name="PA" val="v5.1.2"/>
</p:tagLst>
</file>

<file path=ppt/tags/tag22.xml><?xml version="1.0" encoding="utf-8"?>
<p:tagLst xmlns:a="http://schemas.openxmlformats.org/drawingml/2006/main" xmlns:r="http://schemas.openxmlformats.org/officeDocument/2006/relationships" xmlns:p="http://schemas.openxmlformats.org/presentationml/2006/main">
  <p:tag name="PA" val="v5.1.2"/>
</p:tagLst>
</file>

<file path=ppt/tags/tag23.xml><?xml version="1.0" encoding="utf-8"?>
<p:tagLst xmlns:a="http://schemas.openxmlformats.org/drawingml/2006/main" xmlns:r="http://schemas.openxmlformats.org/officeDocument/2006/relationships" xmlns:p="http://schemas.openxmlformats.org/presentationml/2006/main">
  <p:tag name="PA" val="v5.1.2"/>
</p:tagLst>
</file>

<file path=ppt/tags/tag24.xml><?xml version="1.0" encoding="utf-8"?>
<p:tagLst xmlns:a="http://schemas.openxmlformats.org/drawingml/2006/main" xmlns:r="http://schemas.openxmlformats.org/officeDocument/2006/relationships" xmlns:p="http://schemas.openxmlformats.org/presentationml/2006/main">
  <p:tag name="PA" val="v5.1.2"/>
</p:tagLst>
</file>

<file path=ppt/tags/tag25.xml><?xml version="1.0" encoding="utf-8"?>
<p:tagLst xmlns:a="http://schemas.openxmlformats.org/drawingml/2006/main" xmlns:r="http://schemas.openxmlformats.org/officeDocument/2006/relationships" xmlns:p="http://schemas.openxmlformats.org/presentationml/2006/main">
  <p:tag name="PA" val="v5.1.2"/>
</p:tagLst>
</file>

<file path=ppt/tags/tag26.xml><?xml version="1.0" encoding="utf-8"?>
<p:tagLst xmlns:a="http://schemas.openxmlformats.org/drawingml/2006/main" xmlns:r="http://schemas.openxmlformats.org/officeDocument/2006/relationships" xmlns:p="http://schemas.openxmlformats.org/presentationml/2006/main">
  <p:tag name="PA" val="v5.1.2"/>
</p:tagLst>
</file>

<file path=ppt/tags/tag27.xml><?xml version="1.0" encoding="utf-8"?>
<p:tagLst xmlns:a="http://schemas.openxmlformats.org/drawingml/2006/main" xmlns:r="http://schemas.openxmlformats.org/officeDocument/2006/relationships" xmlns:p="http://schemas.openxmlformats.org/presentationml/2006/main">
  <p:tag name="PA" val="v5.1.2"/>
</p:tagLst>
</file>

<file path=ppt/tags/tag28.xml><?xml version="1.0" encoding="utf-8"?>
<p:tagLst xmlns:a="http://schemas.openxmlformats.org/drawingml/2006/main" xmlns:r="http://schemas.openxmlformats.org/officeDocument/2006/relationships" xmlns:p="http://schemas.openxmlformats.org/presentationml/2006/main">
  <p:tag name="PA" val="v5.0.5"/>
</p:tagLst>
</file>

<file path=ppt/tags/tag29.xml><?xml version="1.0" encoding="utf-8"?>
<p:tagLst xmlns:a="http://schemas.openxmlformats.org/drawingml/2006/main" xmlns:r="http://schemas.openxmlformats.org/officeDocument/2006/relationships" xmlns:p="http://schemas.openxmlformats.org/presentationml/2006/main">
  <p:tag name="PA" val="v5.0.5"/>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30.xml><?xml version="1.0" encoding="utf-8"?>
<p:tagLst xmlns:a="http://schemas.openxmlformats.org/drawingml/2006/main" xmlns:r="http://schemas.openxmlformats.org/officeDocument/2006/relationships" xmlns:p="http://schemas.openxmlformats.org/presentationml/2006/main">
  <p:tag name="PA" val="v5.0.5"/>
</p:tagLst>
</file>

<file path=ppt/tags/tag31.xml><?xml version="1.0" encoding="utf-8"?>
<p:tagLst xmlns:a="http://schemas.openxmlformats.org/drawingml/2006/main" xmlns:r="http://schemas.openxmlformats.org/officeDocument/2006/relationships" xmlns:p="http://schemas.openxmlformats.org/presentationml/2006/main">
  <p:tag name="PA" val="v5.0.5"/>
</p:tagLst>
</file>

<file path=ppt/tags/tag32.xml><?xml version="1.0" encoding="utf-8"?>
<p:tagLst xmlns:a="http://schemas.openxmlformats.org/drawingml/2006/main" xmlns:r="http://schemas.openxmlformats.org/officeDocument/2006/relationships" xmlns:p="http://schemas.openxmlformats.org/presentationml/2006/main">
  <p:tag name="PA" val="v5.0.5"/>
</p:tagLst>
</file>

<file path=ppt/tags/tag33.xml><?xml version="1.0" encoding="utf-8"?>
<p:tagLst xmlns:a="http://schemas.openxmlformats.org/drawingml/2006/main" xmlns:r="http://schemas.openxmlformats.org/officeDocument/2006/relationships" xmlns:p="http://schemas.openxmlformats.org/presentationml/2006/main">
  <p:tag name="PA" val="v5.1.2"/>
</p:tagLst>
</file>

<file path=ppt/tags/tag34.xml><?xml version="1.0" encoding="utf-8"?>
<p:tagLst xmlns:a="http://schemas.openxmlformats.org/drawingml/2006/main" xmlns:r="http://schemas.openxmlformats.org/officeDocument/2006/relationships" xmlns:p="http://schemas.openxmlformats.org/presentationml/2006/main">
  <p:tag name="PA" val="v5.1.2"/>
</p:tagLst>
</file>

<file path=ppt/tags/tag35.xml><?xml version="1.0" encoding="utf-8"?>
<p:tagLst xmlns:a="http://schemas.openxmlformats.org/drawingml/2006/main" xmlns:r="http://schemas.openxmlformats.org/officeDocument/2006/relationships" xmlns:p="http://schemas.openxmlformats.org/presentationml/2006/main">
  <p:tag name="PA" val="v5.1.2"/>
</p:tagLst>
</file>

<file path=ppt/tags/tag36.xml><?xml version="1.0" encoding="utf-8"?>
<p:tagLst xmlns:a="http://schemas.openxmlformats.org/drawingml/2006/main" xmlns:r="http://schemas.openxmlformats.org/officeDocument/2006/relationships" xmlns:p="http://schemas.openxmlformats.org/presentationml/2006/main">
  <p:tag name="PA" val="v5.1.2"/>
</p:tagLst>
</file>

<file path=ppt/tags/tag37.xml><?xml version="1.0" encoding="utf-8"?>
<p:tagLst xmlns:a="http://schemas.openxmlformats.org/drawingml/2006/main" xmlns:r="http://schemas.openxmlformats.org/officeDocument/2006/relationships" xmlns:p="http://schemas.openxmlformats.org/presentationml/2006/main">
  <p:tag name="PA" val="v5.1.2"/>
</p:tagLst>
</file>

<file path=ppt/tags/tag38.xml><?xml version="1.0" encoding="utf-8"?>
<p:tagLst xmlns:a="http://schemas.openxmlformats.org/drawingml/2006/main" xmlns:r="http://schemas.openxmlformats.org/officeDocument/2006/relationships" xmlns:p="http://schemas.openxmlformats.org/presentationml/2006/main">
  <p:tag name="PA" val="v5.1.2"/>
</p:tagLst>
</file>

<file path=ppt/tags/tag39.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40.xml><?xml version="1.0" encoding="utf-8"?>
<p:tagLst xmlns:a="http://schemas.openxmlformats.org/drawingml/2006/main" xmlns:r="http://schemas.openxmlformats.org/officeDocument/2006/relationships" xmlns:p="http://schemas.openxmlformats.org/presentationml/2006/main">
  <p:tag name="PA" val="v5.1.2"/>
</p:tagLst>
</file>

<file path=ppt/tags/tag41.xml><?xml version="1.0" encoding="utf-8"?>
<p:tagLst xmlns:a="http://schemas.openxmlformats.org/drawingml/2006/main" xmlns:r="http://schemas.openxmlformats.org/officeDocument/2006/relationships" xmlns:p="http://schemas.openxmlformats.org/presentationml/2006/main">
  <p:tag name="PA" val="v5.1.2"/>
</p:tagLst>
</file>

<file path=ppt/tags/tag42.xml><?xml version="1.0" encoding="utf-8"?>
<p:tagLst xmlns:a="http://schemas.openxmlformats.org/drawingml/2006/main" xmlns:r="http://schemas.openxmlformats.org/officeDocument/2006/relationships" xmlns:p="http://schemas.openxmlformats.org/presentationml/2006/main">
  <p:tag name="PA" val="v5.1.2"/>
</p:tagLst>
</file>

<file path=ppt/tags/tag43.xml><?xml version="1.0" encoding="utf-8"?>
<p:tagLst xmlns:a="http://schemas.openxmlformats.org/drawingml/2006/main" xmlns:r="http://schemas.openxmlformats.org/officeDocument/2006/relationships" xmlns:p="http://schemas.openxmlformats.org/presentationml/2006/main">
  <p:tag name="PA" val="v5.1.2"/>
</p:tagLst>
</file>

<file path=ppt/tags/tag44.xml><?xml version="1.0" encoding="utf-8"?>
<p:tagLst xmlns:a="http://schemas.openxmlformats.org/drawingml/2006/main" xmlns:r="http://schemas.openxmlformats.org/officeDocument/2006/relationships" xmlns:p="http://schemas.openxmlformats.org/presentationml/2006/main">
  <p:tag name="PA" val="v5.1.2"/>
</p:tagLst>
</file>

<file path=ppt/tags/tag45.xml><?xml version="1.0" encoding="utf-8"?>
<p:tagLst xmlns:a="http://schemas.openxmlformats.org/drawingml/2006/main" xmlns:r="http://schemas.openxmlformats.org/officeDocument/2006/relationships" xmlns:p="http://schemas.openxmlformats.org/presentationml/2006/main">
  <p:tag name="PA" val="v5.1.2"/>
</p:tagLst>
</file>

<file path=ppt/tags/tag46.xml><?xml version="1.0" encoding="utf-8"?>
<p:tagLst xmlns:a="http://schemas.openxmlformats.org/drawingml/2006/main" xmlns:r="http://schemas.openxmlformats.org/officeDocument/2006/relationships" xmlns:p="http://schemas.openxmlformats.org/presentationml/2006/main">
  <p:tag name="PA" val="v5.1.2"/>
</p:tagLst>
</file>

<file path=ppt/tags/tag47.xml><?xml version="1.0" encoding="utf-8"?>
<p:tagLst xmlns:a="http://schemas.openxmlformats.org/drawingml/2006/main" xmlns:r="http://schemas.openxmlformats.org/officeDocument/2006/relationships" xmlns:p="http://schemas.openxmlformats.org/presentationml/2006/main">
  <p:tag name="PA" val="v5.1.2"/>
</p:tagLst>
</file>

<file path=ppt/tags/tag48.xml><?xml version="1.0" encoding="utf-8"?>
<p:tagLst xmlns:a="http://schemas.openxmlformats.org/drawingml/2006/main" xmlns:r="http://schemas.openxmlformats.org/officeDocument/2006/relationships" xmlns:p="http://schemas.openxmlformats.org/presentationml/2006/main">
  <p:tag name="PA" val="v5.1.2"/>
</p:tagLst>
</file>

<file path=ppt/tags/tag49.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50.xml><?xml version="1.0" encoding="utf-8"?>
<p:tagLst xmlns:a="http://schemas.openxmlformats.org/drawingml/2006/main" xmlns:r="http://schemas.openxmlformats.org/officeDocument/2006/relationships" xmlns:p="http://schemas.openxmlformats.org/presentationml/2006/main">
  <p:tag name="PA" val="v5.1.2"/>
</p:tagLst>
</file>

<file path=ppt/tags/tag51.xml><?xml version="1.0" encoding="utf-8"?>
<p:tagLst xmlns:a="http://schemas.openxmlformats.org/drawingml/2006/main" xmlns:r="http://schemas.openxmlformats.org/officeDocument/2006/relationships" xmlns:p="http://schemas.openxmlformats.org/presentationml/2006/main">
  <p:tag name="PA" val="v5.1.2"/>
</p:tagLst>
</file>

<file path=ppt/tags/tag52.xml><?xml version="1.0" encoding="utf-8"?>
<p:tagLst xmlns:a="http://schemas.openxmlformats.org/drawingml/2006/main" xmlns:r="http://schemas.openxmlformats.org/officeDocument/2006/relationships" xmlns:p="http://schemas.openxmlformats.org/presentationml/2006/main">
  <p:tag name="PA" val="v5.1.2"/>
</p:tagLst>
</file>

<file path=ppt/tags/tag53.xml><?xml version="1.0" encoding="utf-8"?>
<p:tagLst xmlns:a="http://schemas.openxmlformats.org/drawingml/2006/main" xmlns:r="http://schemas.openxmlformats.org/officeDocument/2006/relationships" xmlns:p="http://schemas.openxmlformats.org/presentationml/2006/main">
  <p:tag name="PA" val="v5.1.2"/>
</p:tagLst>
</file>

<file path=ppt/tags/tag54.xml><?xml version="1.0" encoding="utf-8"?>
<p:tagLst xmlns:a="http://schemas.openxmlformats.org/drawingml/2006/main" xmlns:r="http://schemas.openxmlformats.org/officeDocument/2006/relationships" xmlns:p="http://schemas.openxmlformats.org/presentationml/2006/main">
  <p:tag name="PA" val="v5.1.2"/>
</p:tagLst>
</file>

<file path=ppt/tags/tag55.xml><?xml version="1.0" encoding="utf-8"?>
<p:tagLst xmlns:a="http://schemas.openxmlformats.org/drawingml/2006/main" xmlns:r="http://schemas.openxmlformats.org/officeDocument/2006/relationships" xmlns:p="http://schemas.openxmlformats.org/presentationml/2006/main">
  <p:tag name="PA" val="v5.1.2"/>
</p:tagLst>
</file>

<file path=ppt/tags/tag56.xml><?xml version="1.0" encoding="utf-8"?>
<p:tagLst xmlns:a="http://schemas.openxmlformats.org/drawingml/2006/main" xmlns:r="http://schemas.openxmlformats.org/officeDocument/2006/relationships" xmlns:p="http://schemas.openxmlformats.org/presentationml/2006/main">
  <p:tag name="PA" val="v5.1.2"/>
</p:tagLst>
</file>

<file path=ppt/tags/tag57.xml><?xml version="1.0" encoding="utf-8"?>
<p:tagLst xmlns:a="http://schemas.openxmlformats.org/drawingml/2006/main" xmlns:r="http://schemas.openxmlformats.org/officeDocument/2006/relationships" xmlns:p="http://schemas.openxmlformats.org/presentationml/2006/main">
  <p:tag name="PA" val="v5.1.2"/>
</p:tagLst>
</file>

<file path=ppt/tags/tag58.xml><?xml version="1.0" encoding="utf-8"?>
<p:tagLst xmlns:a="http://schemas.openxmlformats.org/drawingml/2006/main" xmlns:r="http://schemas.openxmlformats.org/officeDocument/2006/relationships" xmlns:p="http://schemas.openxmlformats.org/presentationml/2006/main">
  <p:tag name="PA" val="v5.1.2"/>
</p:tagLst>
</file>

<file path=ppt/tags/tag59.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60.xml><?xml version="1.0" encoding="utf-8"?>
<p:tagLst xmlns:a="http://schemas.openxmlformats.org/drawingml/2006/main" xmlns:r="http://schemas.openxmlformats.org/officeDocument/2006/relationships" xmlns:p="http://schemas.openxmlformats.org/presentationml/2006/main">
  <p:tag name="PA" val="v5.1.2"/>
</p:tagLst>
</file>

<file path=ppt/tags/tag61.xml><?xml version="1.0" encoding="utf-8"?>
<p:tagLst xmlns:a="http://schemas.openxmlformats.org/drawingml/2006/main" xmlns:r="http://schemas.openxmlformats.org/officeDocument/2006/relationships" xmlns:p="http://schemas.openxmlformats.org/presentationml/2006/main">
  <p:tag name="PA" val="v5.1.2"/>
</p:tagLst>
</file>

<file path=ppt/tags/tag62.xml><?xml version="1.0" encoding="utf-8"?>
<p:tagLst xmlns:a="http://schemas.openxmlformats.org/drawingml/2006/main" xmlns:r="http://schemas.openxmlformats.org/officeDocument/2006/relationships" xmlns:p="http://schemas.openxmlformats.org/presentationml/2006/main">
  <p:tag name="PA" val="v5.1.2"/>
</p:tagLst>
</file>

<file path=ppt/tags/tag63.xml><?xml version="1.0" encoding="utf-8"?>
<p:tagLst xmlns:a="http://schemas.openxmlformats.org/drawingml/2006/main" xmlns:r="http://schemas.openxmlformats.org/officeDocument/2006/relationships" xmlns:p="http://schemas.openxmlformats.org/presentationml/2006/main">
  <p:tag name="PA" val="v5.1.2"/>
</p:tagLst>
</file>

<file path=ppt/tags/tag64.xml><?xml version="1.0" encoding="utf-8"?>
<p:tagLst xmlns:a="http://schemas.openxmlformats.org/drawingml/2006/main" xmlns:r="http://schemas.openxmlformats.org/officeDocument/2006/relationships" xmlns:p="http://schemas.openxmlformats.org/presentationml/2006/main">
  <p:tag name="PA" val="v5.1.2"/>
</p:tagLst>
</file>

<file path=ppt/tags/tag65.xml><?xml version="1.0" encoding="utf-8"?>
<p:tagLst xmlns:a="http://schemas.openxmlformats.org/drawingml/2006/main" xmlns:r="http://schemas.openxmlformats.org/officeDocument/2006/relationships" xmlns:p="http://schemas.openxmlformats.org/presentationml/2006/main">
  <p:tag name="PA" val="v5.1.2"/>
</p:tagLst>
</file>

<file path=ppt/tags/tag66.xml><?xml version="1.0" encoding="utf-8"?>
<p:tagLst xmlns:a="http://schemas.openxmlformats.org/drawingml/2006/main" xmlns:r="http://schemas.openxmlformats.org/officeDocument/2006/relationships" xmlns:p="http://schemas.openxmlformats.org/presentationml/2006/main">
  <p:tag name="PA" val="v5.1.2"/>
</p:tagLst>
</file>

<file path=ppt/tags/tag67.xml><?xml version="1.0" encoding="utf-8"?>
<p:tagLst xmlns:a="http://schemas.openxmlformats.org/drawingml/2006/main" xmlns:r="http://schemas.openxmlformats.org/officeDocument/2006/relationships" xmlns:p="http://schemas.openxmlformats.org/presentationml/2006/main">
  <p:tag name="PA" val="v5.1.2"/>
</p:tagLst>
</file>

<file path=ppt/tags/tag68.xml><?xml version="1.0" encoding="utf-8"?>
<p:tagLst xmlns:a="http://schemas.openxmlformats.org/drawingml/2006/main" xmlns:r="http://schemas.openxmlformats.org/officeDocument/2006/relationships" xmlns:p="http://schemas.openxmlformats.org/presentationml/2006/main">
  <p:tag name="PA" val="v5.1.2"/>
</p:tagLst>
</file>

<file path=ppt/tags/tag69.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5.1.2"/>
</p:tagLst>
</file>

<file path=ppt/tags/tag70.xml><?xml version="1.0" encoding="utf-8"?>
<p:tagLst xmlns:a="http://schemas.openxmlformats.org/drawingml/2006/main" xmlns:r="http://schemas.openxmlformats.org/officeDocument/2006/relationships" xmlns:p="http://schemas.openxmlformats.org/presentationml/2006/main">
  <p:tag name="PA" val="v5.1.2"/>
</p:tagLst>
</file>

<file path=ppt/tags/tag71.xml><?xml version="1.0" encoding="utf-8"?>
<p:tagLst xmlns:a="http://schemas.openxmlformats.org/drawingml/2006/main" xmlns:r="http://schemas.openxmlformats.org/officeDocument/2006/relationships" xmlns:p="http://schemas.openxmlformats.org/presentationml/2006/main">
  <p:tag name="PA" val="v5.1.2"/>
</p:tagLst>
</file>

<file path=ppt/tags/tag72.xml><?xml version="1.0" encoding="utf-8"?>
<p:tagLst xmlns:a="http://schemas.openxmlformats.org/drawingml/2006/main" xmlns:r="http://schemas.openxmlformats.org/officeDocument/2006/relationships" xmlns:p="http://schemas.openxmlformats.org/presentationml/2006/main">
  <p:tag name="PA" val="v5.1.2"/>
</p:tagLst>
</file>

<file path=ppt/tags/tag73.xml><?xml version="1.0" encoding="utf-8"?>
<p:tagLst xmlns:a="http://schemas.openxmlformats.org/drawingml/2006/main" xmlns:r="http://schemas.openxmlformats.org/officeDocument/2006/relationships" xmlns:p="http://schemas.openxmlformats.org/presentationml/2006/main">
  <p:tag name="PA" val="v5.0.5"/>
</p:tagLst>
</file>

<file path=ppt/tags/tag74.xml><?xml version="1.0" encoding="utf-8"?>
<p:tagLst xmlns:a="http://schemas.openxmlformats.org/drawingml/2006/main" xmlns:r="http://schemas.openxmlformats.org/officeDocument/2006/relationships" xmlns:p="http://schemas.openxmlformats.org/presentationml/2006/main">
  <p:tag name="PA" val="v5.0.5"/>
</p:tagLst>
</file>

<file path=ppt/tags/tag75.xml><?xml version="1.0" encoding="utf-8"?>
<p:tagLst xmlns:a="http://schemas.openxmlformats.org/drawingml/2006/main" xmlns:r="http://schemas.openxmlformats.org/officeDocument/2006/relationships" xmlns:p="http://schemas.openxmlformats.org/presentationml/2006/main">
  <p:tag name="PA" val="v5.0.5"/>
</p:tagLst>
</file>

<file path=ppt/tags/tag76.xml><?xml version="1.0" encoding="utf-8"?>
<p:tagLst xmlns:a="http://schemas.openxmlformats.org/drawingml/2006/main" xmlns:r="http://schemas.openxmlformats.org/officeDocument/2006/relationships" xmlns:p="http://schemas.openxmlformats.org/presentationml/2006/main">
  <p:tag name="PA" val="v5.0.5"/>
</p:tagLst>
</file>

<file path=ppt/tags/tag77.xml><?xml version="1.0" encoding="utf-8"?>
<p:tagLst xmlns:a="http://schemas.openxmlformats.org/drawingml/2006/main" xmlns:r="http://schemas.openxmlformats.org/officeDocument/2006/relationships" xmlns:p="http://schemas.openxmlformats.org/presentationml/2006/main">
  <p:tag name="PA" val="v5.0.5"/>
</p:tagLst>
</file>

<file path=ppt/tags/tag78.xml><?xml version="1.0" encoding="utf-8"?>
<p:tagLst xmlns:a="http://schemas.openxmlformats.org/drawingml/2006/main" xmlns:r="http://schemas.openxmlformats.org/officeDocument/2006/relationships" xmlns:p="http://schemas.openxmlformats.org/presentationml/2006/main">
  <p:tag name="PA" val="v5.1.2"/>
</p:tagLst>
</file>

<file path=ppt/tags/tag79.xml><?xml version="1.0" encoding="utf-8"?>
<p:tagLst xmlns:a="http://schemas.openxmlformats.org/drawingml/2006/main" xmlns:r="http://schemas.openxmlformats.org/officeDocument/2006/relationships" xmlns:p="http://schemas.openxmlformats.org/presentationml/2006/main">
  <p:tag name="PA" val="v5.1.2"/>
</p:tagLst>
</file>

<file path=ppt/tags/tag8.xml><?xml version="1.0" encoding="utf-8"?>
<p:tagLst xmlns:a="http://schemas.openxmlformats.org/drawingml/2006/main" xmlns:r="http://schemas.openxmlformats.org/officeDocument/2006/relationships" xmlns:p="http://schemas.openxmlformats.org/presentationml/2006/main">
  <p:tag name="PA" val="v5.1.2"/>
</p:tagLst>
</file>

<file path=ppt/tags/tag80.xml><?xml version="1.0" encoding="utf-8"?>
<p:tagLst xmlns:a="http://schemas.openxmlformats.org/drawingml/2006/main" xmlns:r="http://schemas.openxmlformats.org/officeDocument/2006/relationships" xmlns:p="http://schemas.openxmlformats.org/presentationml/2006/main">
  <p:tag name="PA" val="v5.1.2"/>
</p:tagLst>
</file>

<file path=ppt/tags/tag81.xml><?xml version="1.0" encoding="utf-8"?>
<p:tagLst xmlns:a="http://schemas.openxmlformats.org/drawingml/2006/main" xmlns:r="http://schemas.openxmlformats.org/officeDocument/2006/relationships" xmlns:p="http://schemas.openxmlformats.org/presentationml/2006/main">
  <p:tag name="PA" val="v5.1.2"/>
</p:tagLst>
</file>

<file path=ppt/tags/tag82.xml><?xml version="1.0" encoding="utf-8"?>
<p:tagLst xmlns:a="http://schemas.openxmlformats.org/drawingml/2006/main" xmlns:r="http://schemas.openxmlformats.org/officeDocument/2006/relationships" xmlns:p="http://schemas.openxmlformats.org/presentationml/2006/main">
  <p:tag name="PA" val="v5.1.2"/>
</p:tagLst>
</file>

<file path=ppt/tags/tag83.xml><?xml version="1.0" encoding="utf-8"?>
<p:tagLst xmlns:a="http://schemas.openxmlformats.org/drawingml/2006/main" xmlns:r="http://schemas.openxmlformats.org/officeDocument/2006/relationships" xmlns:p="http://schemas.openxmlformats.org/presentationml/2006/main">
  <p:tag name="PA" val="v5.1.2"/>
</p:tagLst>
</file>

<file path=ppt/tags/tag84.xml><?xml version="1.0" encoding="utf-8"?>
<p:tagLst xmlns:a="http://schemas.openxmlformats.org/drawingml/2006/main" xmlns:r="http://schemas.openxmlformats.org/officeDocument/2006/relationships" xmlns:p="http://schemas.openxmlformats.org/presentationml/2006/main">
  <p:tag name="PA" val="v5.1.2"/>
</p:tagLst>
</file>

<file path=ppt/tags/tag85.xml><?xml version="1.0" encoding="utf-8"?>
<p:tagLst xmlns:a="http://schemas.openxmlformats.org/drawingml/2006/main" xmlns:r="http://schemas.openxmlformats.org/officeDocument/2006/relationships" xmlns:p="http://schemas.openxmlformats.org/presentationml/2006/main">
  <p:tag name="PA" val="v5.1.2"/>
</p:tagLst>
</file>

<file path=ppt/tags/tag86.xml><?xml version="1.0" encoding="utf-8"?>
<p:tagLst xmlns:a="http://schemas.openxmlformats.org/drawingml/2006/main" xmlns:r="http://schemas.openxmlformats.org/officeDocument/2006/relationships" xmlns:p="http://schemas.openxmlformats.org/presentationml/2006/main">
  <p:tag name="PA" val="v5.1.2"/>
</p:tagLst>
</file>

<file path=ppt/tags/tag87.xml><?xml version="1.0" encoding="utf-8"?>
<p:tagLst xmlns:a="http://schemas.openxmlformats.org/drawingml/2006/main" xmlns:r="http://schemas.openxmlformats.org/officeDocument/2006/relationships" xmlns:p="http://schemas.openxmlformats.org/presentationml/2006/main">
  <p:tag name="PA" val="v5.1.2"/>
</p:tagLst>
</file>

<file path=ppt/tags/tag88.xml><?xml version="1.0" encoding="utf-8"?>
<p:tagLst xmlns:a="http://schemas.openxmlformats.org/drawingml/2006/main" xmlns:r="http://schemas.openxmlformats.org/officeDocument/2006/relationships" xmlns:p="http://schemas.openxmlformats.org/presentationml/2006/main">
  <p:tag name="PA" val="v5.1.2"/>
</p:tagLst>
</file>

<file path=ppt/tags/tag89.xml><?xml version="1.0" encoding="utf-8"?>
<p:tagLst xmlns:a="http://schemas.openxmlformats.org/drawingml/2006/main" xmlns:r="http://schemas.openxmlformats.org/officeDocument/2006/relationships" xmlns:p="http://schemas.openxmlformats.org/presentationml/2006/main">
  <p:tag name="PA" val="v5.1.2"/>
</p:tagLst>
</file>

<file path=ppt/tags/tag9.xml><?xml version="1.0" encoding="utf-8"?>
<p:tagLst xmlns:a="http://schemas.openxmlformats.org/drawingml/2006/main" xmlns:r="http://schemas.openxmlformats.org/officeDocument/2006/relationships" xmlns:p="http://schemas.openxmlformats.org/presentationml/2006/main">
  <p:tag name="PA" val="v5.1.2"/>
</p:tagLst>
</file>

<file path=ppt/tags/tag90.xml><?xml version="1.0" encoding="utf-8"?>
<p:tagLst xmlns:a="http://schemas.openxmlformats.org/drawingml/2006/main" xmlns:r="http://schemas.openxmlformats.org/officeDocument/2006/relationships" xmlns:p="http://schemas.openxmlformats.org/presentationml/2006/main">
  <p:tag name="PA" val="v5.1.2"/>
</p:tagLst>
</file>

<file path=ppt/tags/tag91.xml><?xml version="1.0" encoding="utf-8"?>
<p:tagLst xmlns:a="http://schemas.openxmlformats.org/drawingml/2006/main" xmlns:r="http://schemas.openxmlformats.org/officeDocument/2006/relationships" xmlns:p="http://schemas.openxmlformats.org/presentationml/2006/main">
  <p:tag name="PA" val="v5.1.2"/>
</p:tagLst>
</file>

<file path=ppt/tags/tag92.xml><?xml version="1.0" encoding="utf-8"?>
<p:tagLst xmlns:a="http://schemas.openxmlformats.org/drawingml/2006/main" xmlns:r="http://schemas.openxmlformats.org/officeDocument/2006/relationships" xmlns:p="http://schemas.openxmlformats.org/presentationml/2006/main">
  <p:tag name="PA" val="v5.1.2"/>
</p:tagLst>
</file>

<file path=ppt/tags/tag93.xml><?xml version="1.0" encoding="utf-8"?>
<p:tagLst xmlns:a="http://schemas.openxmlformats.org/drawingml/2006/main" xmlns:r="http://schemas.openxmlformats.org/officeDocument/2006/relationships" xmlns:p="http://schemas.openxmlformats.org/presentationml/2006/main">
  <p:tag name="PA" val="v5.1.2"/>
</p:tagLst>
</file>

<file path=ppt/tags/tag94.xml><?xml version="1.0" encoding="utf-8"?>
<p:tagLst xmlns:a="http://schemas.openxmlformats.org/drawingml/2006/main" xmlns:r="http://schemas.openxmlformats.org/officeDocument/2006/relationships" xmlns:p="http://schemas.openxmlformats.org/presentationml/2006/main">
  <p:tag name="ISLIDE.ICON" val="#119178;"/>
</p:tagLst>
</file>

<file path=ppt/tags/tag95.xml><?xml version="1.0" encoding="utf-8"?>
<p:tagLst xmlns:a="http://schemas.openxmlformats.org/drawingml/2006/main" xmlns:r="http://schemas.openxmlformats.org/officeDocument/2006/relationships" xmlns:p="http://schemas.openxmlformats.org/presentationml/2006/main">
  <p:tag name="ISLIDE.ICON" val="#119178;"/>
</p:tagLst>
</file>

<file path=ppt/tags/tag96.xml><?xml version="1.0" encoding="utf-8"?>
<p:tagLst xmlns:a="http://schemas.openxmlformats.org/drawingml/2006/main" xmlns:r="http://schemas.openxmlformats.org/officeDocument/2006/relationships" xmlns:p="http://schemas.openxmlformats.org/presentationml/2006/main">
  <p:tag name="ISLIDE.ICON" val="#119178;"/>
  <p:tag name="ISLIDE.PICTURE" val="#225833;"/>
</p:tagLst>
</file>

<file path=ppt/tags/tag97.xml><?xml version="1.0" encoding="utf-8"?>
<p:tagLst xmlns:a="http://schemas.openxmlformats.org/drawingml/2006/main" xmlns:r="http://schemas.openxmlformats.org/officeDocument/2006/relationships" xmlns:p="http://schemas.openxmlformats.org/presentationml/2006/main">
  <p:tag name="ISLIDE.ICON" val="#119178;"/>
  <p:tag name="ISLIDE.PICTURE" val="#225833;"/>
</p:tagLst>
</file>

<file path=ppt/tags/tag98.xml><?xml version="1.0" encoding="utf-8"?>
<p:tagLst xmlns:a="http://schemas.openxmlformats.org/drawingml/2006/main" xmlns:r="http://schemas.openxmlformats.org/officeDocument/2006/relationships" xmlns:p="http://schemas.openxmlformats.org/presentationml/2006/main">
  <p:tag name="ISLIDE.ICON" val="#119178;"/>
  <p:tag name="ISLIDE.PICTURE" val="#225833;"/>
</p:tagLst>
</file>

<file path=ppt/tags/tag99.xml><?xml version="1.0" encoding="utf-8"?>
<p:tagLst xmlns:a="http://schemas.openxmlformats.org/drawingml/2006/main" xmlns:r="http://schemas.openxmlformats.org/officeDocument/2006/relationships" xmlns:p="http://schemas.openxmlformats.org/presentationml/2006/main">
  <p:tag name="ISLIDE.ICON" val="#119178;"/>
  <p:tag name="ISLIDE.PICTURE" val="#225833;"/>
</p:tagLst>
</file>

<file path=ppt/theme/theme1.xml><?xml version="1.0" encoding="utf-8"?>
<a:theme xmlns:a="http://schemas.openxmlformats.org/drawingml/2006/main" name="Office 主题​​">
  <a:themeElements>
    <a:clrScheme name="黑龙江科技大学">
      <a:dk1>
        <a:sysClr val="windowText" lastClr="000000"/>
      </a:dk1>
      <a:lt1>
        <a:sysClr val="window" lastClr="FFFFFF"/>
      </a:lt1>
      <a:dk2>
        <a:srgbClr val="335B74"/>
      </a:dk2>
      <a:lt2>
        <a:srgbClr val="DFE3E5"/>
      </a:lt2>
      <a:accent1>
        <a:srgbClr val="0079BA"/>
      </a:accent1>
      <a:accent2>
        <a:srgbClr val="0084CE"/>
      </a:accent2>
      <a:accent3>
        <a:srgbClr val="2598D8"/>
      </a:accent3>
      <a:accent4>
        <a:srgbClr val="F2A900"/>
      </a:accent4>
      <a:accent5>
        <a:srgbClr val="FCB20F"/>
      </a:accent5>
      <a:accent6>
        <a:srgbClr val="FBBA2A"/>
      </a:accent6>
      <a:hlink>
        <a:srgbClr val="2598D8"/>
      </a:hlink>
      <a:folHlink>
        <a:srgbClr val="FCB20F"/>
      </a:folHlink>
    </a:clrScheme>
    <a:fontScheme name="自定义 1">
      <a:majorFont>
        <a:latin typeface="微软雅黑"/>
        <a:ea typeface="微软雅黑"/>
        <a:cs typeface=""/>
      </a:majorFont>
      <a:minorFont>
        <a:latin typeface="微软雅黑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自定义 1">
      <a:majorFont>
        <a:latin typeface="微软雅黑"/>
        <a:ea typeface="微软雅黑"/>
        <a:cs typeface=""/>
      </a:majorFont>
      <a:minorFont>
        <a:latin typeface="微软雅黑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标注页">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1381</TotalTime>
  <Words>5482</Words>
  <Application>Microsoft Office PowerPoint</Application>
  <PresentationFormat>Widescreen</PresentationFormat>
  <Paragraphs>534</Paragraphs>
  <Slides>60</Slides>
  <Notes>57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60</vt:i4>
      </vt:variant>
    </vt:vector>
  </HeadingPairs>
  <TitlesOfParts>
    <vt:vector size="69" baseType="lpstr">
      <vt:lpstr>等线</vt:lpstr>
      <vt:lpstr>Microsoft YaHei</vt:lpstr>
      <vt:lpstr>Microsoft YaHei</vt:lpstr>
      <vt:lpstr>微软雅黑 Light</vt:lpstr>
      <vt:lpstr>Arial</vt:lpstr>
      <vt:lpstr>Segoe UI Semilight</vt:lpstr>
      <vt:lpstr>Office 主题​​</vt:lpstr>
      <vt:lpstr>1_Office 主题​​</vt:lpstr>
      <vt:lpstr>标注页</vt:lpstr>
      <vt:lpstr>PowerPoint Presentation</vt:lpstr>
      <vt:lpstr>PowerPoint Presentation</vt:lpstr>
      <vt:lpstr>PowerPoint Presentation</vt:lpstr>
      <vt:lpstr>基本情况</vt:lpstr>
      <vt:lpstr>基本情况</vt:lpstr>
      <vt:lpstr>基本情况</vt:lpstr>
      <vt:lpstr>教育活动工作</vt:lpstr>
      <vt:lpstr>工作总结</vt:lpstr>
      <vt:lpstr>PowerPoint Presentation</vt:lpstr>
      <vt:lpstr>工作进度</vt:lpstr>
      <vt:lpstr>工作进度</vt:lpstr>
      <vt:lpstr>工作进度</vt:lpstr>
      <vt:lpstr>工作进度</vt:lpstr>
      <vt:lpstr>PowerPoint Presentation</vt:lpstr>
      <vt:lpstr>建议与意见</vt:lpstr>
      <vt:lpstr>建议与意见</vt:lpstr>
      <vt:lpstr>建议与意见</vt:lpstr>
      <vt:lpstr>建议与意见</vt:lpstr>
      <vt:lpstr>时间规划</vt:lpstr>
      <vt:lpstr>PowerPoint Presentation</vt:lpstr>
      <vt:lpstr>遇到的困难</vt:lpstr>
      <vt:lpstr>出现的不足</vt:lpstr>
      <vt:lpstr>具体各项情况</vt:lpstr>
      <vt:lpstr>发展计划</vt:lpstr>
      <vt:lpstr>PowerPoint Presentation</vt:lpstr>
      <vt:lpstr>PowerPoint Presentation</vt:lpstr>
      <vt:lpstr>PowerPoint Presentation</vt:lpstr>
      <vt:lpstr>PowerPoint Presentation</vt:lpstr>
      <vt:lpstr>基本情况</vt:lpstr>
      <vt:lpstr>基本情况</vt:lpstr>
      <vt:lpstr>基本情况</vt:lpstr>
      <vt:lpstr>教育活动工作</vt:lpstr>
      <vt:lpstr>工作总结</vt:lpstr>
      <vt:lpstr>PowerPoint Presentation</vt:lpstr>
      <vt:lpstr>工作进度</vt:lpstr>
      <vt:lpstr>工作进度</vt:lpstr>
      <vt:lpstr>工作进度</vt:lpstr>
      <vt:lpstr>工作进度</vt:lpstr>
      <vt:lpstr>PowerPoint Presentation</vt:lpstr>
      <vt:lpstr>建议与意见</vt:lpstr>
      <vt:lpstr>建议与意见</vt:lpstr>
      <vt:lpstr>建议与意见</vt:lpstr>
      <vt:lpstr>建议与意见</vt:lpstr>
      <vt:lpstr>时间规划</vt:lpstr>
      <vt:lpstr>PowerPoint Presentation</vt:lpstr>
      <vt:lpstr>遇到的困难</vt:lpstr>
      <vt:lpstr>出现的不足</vt:lpstr>
      <vt:lpstr>具体各项情况</vt:lpstr>
      <vt:lpstr>发展计划</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Sat0673</dc:creator>
  <cp:lastModifiedBy>Muen Zhao</cp:lastModifiedBy>
  <cp:revision>283</cp:revision>
  <dcterms:created xsi:type="dcterms:W3CDTF">2020-04-19T17:25:35Z</dcterms:created>
  <dcterms:modified xsi:type="dcterms:W3CDTF">2021-08-15T06:19:10Z</dcterms:modified>
</cp:coreProperties>
</file>