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59" r:id="rId3"/>
    <p:sldId id="260" r:id="rId4"/>
    <p:sldId id="261" r:id="rId5"/>
    <p:sldId id="262" r:id="rId6"/>
    <p:sldId id="263" r:id="rId7"/>
    <p:sldId id="287" r:id="rId8"/>
    <p:sldId id="264" r:id="rId9"/>
    <p:sldId id="268" r:id="rId10"/>
    <p:sldId id="270" r:id="rId11"/>
    <p:sldId id="276" r:id="rId12"/>
    <p:sldId id="271" r:id="rId13"/>
    <p:sldId id="272" r:id="rId14"/>
    <p:sldId id="273" r:id="rId15"/>
    <p:sldId id="275" r:id="rId16"/>
    <p:sldId id="278" r:id="rId17"/>
    <p:sldId id="279" r:id="rId18"/>
    <p:sldId id="280" r:id="rId19"/>
    <p:sldId id="281" r:id="rId20"/>
    <p:sldId id="316" r:id="rId21"/>
    <p:sldId id="332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" id="{731FD94B-6B9E-4FB3-ABA9-D04E30F1E8B7}">
          <p14:sldIdLst>
            <p14:sldId id="319"/>
          </p14:sldIdLst>
        </p14:section>
        <p14:section name="目录页" id="{B8318D9B-C426-4F58-A1FA-E1F4000B047C}">
          <p14:sldIdLst>
            <p14:sldId id="259"/>
            <p14:sldId id="260"/>
            <p14:sldId id="261"/>
          </p14:sldIdLst>
        </p14:section>
        <p14:section name="过渡页" id="{DD8EDB12-E59B-4137-B645-F89C95D4AFFF}">
          <p14:sldIdLst>
            <p14:sldId id="262"/>
            <p14:sldId id="263"/>
            <p14:sldId id="287"/>
          </p14:sldIdLst>
        </p14:section>
        <p14:section name="内容页 - 纯文字" id="{3D55C42C-63AD-47BA-95A9-7670EB05EAE3}">
          <p14:sldIdLst>
            <p14:sldId id="264"/>
            <p14:sldId id="268"/>
            <p14:sldId id="270"/>
            <p14:sldId id="276"/>
          </p14:sldIdLst>
        </p14:section>
        <p14:section name="内容页 - 递进型" id="{B3B8DE0D-BDCE-4C3E-9705-5E61ECE1AEEF}">
          <p14:sldIdLst>
            <p14:sldId id="271"/>
            <p14:sldId id="272"/>
            <p14:sldId id="273"/>
            <p14:sldId id="275"/>
          </p14:sldIdLst>
        </p14:section>
        <p14:section name="内容页 - 图表版式" id="{CD273A1B-6EAE-4FE6-A44A-B776AECCF277}">
          <p14:sldIdLst>
            <p14:sldId id="278"/>
            <p14:sldId id="279"/>
            <p14:sldId id="280"/>
            <p14:sldId id="281"/>
          </p14:sldIdLst>
        </p14:section>
        <p14:section name="结尾页" id="{8CF88B00-BDA5-406C-81CB-6F2FF22223B8}">
          <p14:sldIdLst>
            <p14:sldId id="316"/>
          </p14:sldIdLst>
        </p14:section>
        <p14:section name="标注页" id="{D7F85CA7-A520-4151-AB42-8BC8B802C136}">
          <p14:sldIdLst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AE7"/>
    <a:srgbClr val="101A3D"/>
    <a:srgbClr val="2CBEF6"/>
    <a:srgbClr val="27CCE5"/>
    <a:srgbClr val="385F9A"/>
    <a:srgbClr val="28D4AA"/>
    <a:srgbClr val="1CB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DFD85-37FC-41D6-8B2A-A3CC5DEFAB28}" v="1" dt="2022-05-07T10:56:17.98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171" y="562"/>
      </p:cViewPr>
      <p:guideLst>
        <p:guide pos="415"/>
        <p:guide pos="7256"/>
        <p:guide orient="horz" pos="346"/>
        <p:guide orient="horz" pos="39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2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张 鑫" userId="2f2870ad27165835" providerId="LiveId" clId="{06CDFD85-37FC-41D6-8B2A-A3CC5DEFAB28}"/>
    <pc:docChg chg="undo custSel addSld delSld modSld delMainMaster modSection">
      <pc:chgData name="张 鑫" userId="2f2870ad27165835" providerId="LiveId" clId="{06CDFD85-37FC-41D6-8B2A-A3CC5DEFAB28}" dt="2022-05-07T10:58:46.474" v="114" actId="20577"/>
      <pc:docMkLst>
        <pc:docMk/>
      </pc:docMkLst>
      <pc:sldChg chg="add del">
        <pc:chgData name="张 鑫" userId="2f2870ad27165835" providerId="LiveId" clId="{06CDFD85-37FC-41D6-8B2A-A3CC5DEFAB28}" dt="2022-05-07T10:57:35.806" v="104" actId="47"/>
        <pc:sldMkLst>
          <pc:docMk/>
          <pc:sldMk cId="1135249564" sldId="314"/>
        </pc:sldMkLst>
      </pc:sldChg>
      <pc:sldChg chg="del">
        <pc:chgData name="张 鑫" userId="2f2870ad27165835" providerId="LiveId" clId="{06CDFD85-37FC-41D6-8B2A-A3CC5DEFAB28}" dt="2022-05-07T10:54:31.970" v="59" actId="47"/>
        <pc:sldMkLst>
          <pc:docMk/>
          <pc:sldMk cId="2020611324" sldId="315"/>
        </pc:sldMkLst>
      </pc:sldChg>
      <pc:sldChg chg="addSp delSp modSp mod">
        <pc:chgData name="张 鑫" userId="2f2870ad27165835" providerId="LiveId" clId="{06CDFD85-37FC-41D6-8B2A-A3CC5DEFAB28}" dt="2022-05-07T10:54:26.211" v="58" actId="20577"/>
        <pc:sldMkLst>
          <pc:docMk/>
          <pc:sldMk cId="838275476" sldId="316"/>
        </pc:sldMkLst>
        <pc:spChg chg="add del mod">
          <ac:chgData name="张 鑫" userId="2f2870ad27165835" providerId="LiveId" clId="{06CDFD85-37FC-41D6-8B2A-A3CC5DEFAB28}" dt="2022-05-07T10:53:57.883" v="18" actId="478"/>
          <ac:spMkLst>
            <pc:docMk/>
            <pc:sldMk cId="838275476" sldId="316"/>
            <ac:spMk id="3" creationId="{EC8BAEB3-D469-D89B-0188-D7534244CE4F}"/>
          </ac:spMkLst>
        </pc:spChg>
        <pc:spChg chg="add del mod">
          <ac:chgData name="张 鑫" userId="2f2870ad27165835" providerId="LiveId" clId="{06CDFD85-37FC-41D6-8B2A-A3CC5DEFAB28}" dt="2022-05-07T10:53:57.883" v="18" actId="478"/>
          <ac:spMkLst>
            <pc:docMk/>
            <pc:sldMk cId="838275476" sldId="316"/>
            <ac:spMk id="5" creationId="{963748E7-FE06-0EA6-A42C-5AAD3D86061B}"/>
          </ac:spMkLst>
        </pc:spChg>
        <pc:spChg chg="mod">
          <ac:chgData name="张 鑫" userId="2f2870ad27165835" providerId="LiveId" clId="{06CDFD85-37FC-41D6-8B2A-A3CC5DEFAB28}" dt="2022-05-07T10:53:48.342" v="16" actId="20577"/>
          <ac:spMkLst>
            <pc:docMk/>
            <pc:sldMk cId="838275476" sldId="316"/>
            <ac:spMk id="16" creationId="{9CD1AC06-5E7D-4FBF-ACAF-09D3F2D769AE}"/>
          </ac:spMkLst>
        </pc:spChg>
        <pc:spChg chg="add del mod">
          <ac:chgData name="张 鑫" userId="2f2870ad27165835" providerId="LiveId" clId="{06CDFD85-37FC-41D6-8B2A-A3CC5DEFAB28}" dt="2022-05-07T10:54:02.912" v="29" actId="20577"/>
          <ac:spMkLst>
            <pc:docMk/>
            <pc:sldMk cId="838275476" sldId="316"/>
            <ac:spMk id="43" creationId="{D88B12BE-A50E-44DC-86CE-9D4755B60F58}"/>
          </ac:spMkLst>
        </pc:spChg>
        <pc:spChg chg="add del mod">
          <ac:chgData name="张 鑫" userId="2f2870ad27165835" providerId="LiveId" clId="{06CDFD85-37FC-41D6-8B2A-A3CC5DEFAB28}" dt="2022-05-07T10:54:26.211" v="58" actId="20577"/>
          <ac:spMkLst>
            <pc:docMk/>
            <pc:sldMk cId="838275476" sldId="316"/>
            <ac:spMk id="44" creationId="{689577F9-59ED-46BA-9589-0B6F4AACD0F5}"/>
          </ac:spMkLst>
        </pc:spChg>
        <pc:picChg chg="del">
          <ac:chgData name="张 鑫" userId="2f2870ad27165835" providerId="LiveId" clId="{06CDFD85-37FC-41D6-8B2A-A3CC5DEFAB28}" dt="2022-05-07T10:53:40.880" v="8" actId="478"/>
          <ac:picMkLst>
            <pc:docMk/>
            <pc:sldMk cId="838275476" sldId="316"/>
            <ac:picMk id="6" creationId="{29D7FC4D-9F89-448B-A0FA-692267AC84E9}"/>
          </ac:picMkLst>
        </pc:picChg>
      </pc:sldChg>
      <pc:sldChg chg="del">
        <pc:chgData name="张 鑫" userId="2f2870ad27165835" providerId="LiveId" clId="{06CDFD85-37FC-41D6-8B2A-A3CC5DEFAB28}" dt="2022-05-07T10:54:32.827" v="60" actId="47"/>
        <pc:sldMkLst>
          <pc:docMk/>
          <pc:sldMk cId="4066374498" sldId="317"/>
        </pc:sldMkLst>
      </pc:sldChg>
      <pc:sldChg chg="del">
        <pc:chgData name="张 鑫" userId="2f2870ad27165835" providerId="LiveId" clId="{06CDFD85-37FC-41D6-8B2A-A3CC5DEFAB28}" dt="2022-05-07T10:54:33.540" v="61" actId="47"/>
        <pc:sldMkLst>
          <pc:docMk/>
          <pc:sldMk cId="3824267424" sldId="318"/>
        </pc:sldMkLst>
      </pc:sldChg>
      <pc:sldChg chg="modSp mod">
        <pc:chgData name="张 鑫" userId="2f2870ad27165835" providerId="LiveId" clId="{06CDFD85-37FC-41D6-8B2A-A3CC5DEFAB28}" dt="2022-05-07T10:58:46.474" v="114" actId="20577"/>
        <pc:sldMkLst>
          <pc:docMk/>
          <pc:sldMk cId="86672213" sldId="319"/>
        </pc:sldMkLst>
        <pc:spChg chg="mod">
          <ac:chgData name="张 鑫" userId="2f2870ad27165835" providerId="LiveId" clId="{06CDFD85-37FC-41D6-8B2A-A3CC5DEFAB28}" dt="2022-05-07T10:55:22.342" v="90" actId="6549"/>
          <ac:spMkLst>
            <pc:docMk/>
            <pc:sldMk cId="86672213" sldId="319"/>
            <ac:spMk id="4" creationId="{48CD94C5-6803-4F4D-839E-F41C7207FF42}"/>
          </ac:spMkLst>
        </pc:spChg>
        <pc:spChg chg="mod">
          <ac:chgData name="张 鑫" userId="2f2870ad27165835" providerId="LiveId" clId="{06CDFD85-37FC-41D6-8B2A-A3CC5DEFAB28}" dt="2022-05-07T10:58:46.474" v="114" actId="20577"/>
          <ac:spMkLst>
            <pc:docMk/>
            <pc:sldMk cId="86672213" sldId="319"/>
            <ac:spMk id="5" creationId="{6C5D32E4-35B3-4B84-94E9-445B8EBE7757}"/>
          </ac:spMkLst>
        </pc:spChg>
      </pc:sldChg>
      <pc:sldChg chg="del">
        <pc:chgData name="张 鑫" userId="2f2870ad27165835" providerId="LiveId" clId="{06CDFD85-37FC-41D6-8B2A-A3CC5DEFAB28}" dt="2022-05-07T10:54:34.384" v="62" actId="47"/>
        <pc:sldMkLst>
          <pc:docMk/>
          <pc:sldMk cId="3494536048" sldId="320"/>
        </pc:sldMkLst>
      </pc:sldChg>
      <pc:sldChg chg="del">
        <pc:chgData name="张 鑫" userId="2f2870ad27165835" providerId="LiveId" clId="{06CDFD85-37FC-41D6-8B2A-A3CC5DEFAB28}" dt="2022-05-07T10:54:34.715" v="63" actId="47"/>
        <pc:sldMkLst>
          <pc:docMk/>
          <pc:sldMk cId="1325765015" sldId="321"/>
        </pc:sldMkLst>
      </pc:sldChg>
      <pc:sldChg chg="modSp add mod">
        <pc:chgData name="张 鑫" userId="2f2870ad27165835" providerId="LiveId" clId="{06CDFD85-37FC-41D6-8B2A-A3CC5DEFAB28}" dt="2022-05-07T10:57:20.671" v="103"/>
        <pc:sldMkLst>
          <pc:docMk/>
          <pc:sldMk cId="2004375331" sldId="332"/>
        </pc:sldMkLst>
        <pc:spChg chg="mod">
          <ac:chgData name="张 鑫" userId="2f2870ad27165835" providerId="LiveId" clId="{06CDFD85-37FC-41D6-8B2A-A3CC5DEFAB28}" dt="2022-05-07T10:57:20.671" v="103"/>
          <ac:spMkLst>
            <pc:docMk/>
            <pc:sldMk cId="2004375331" sldId="332"/>
            <ac:spMk id="12" creationId="{841D10D6-C33F-4908-8EB4-3A7BC49CE116}"/>
          </ac:spMkLst>
        </pc:spChg>
      </pc:sldChg>
      <pc:sldMasterChg chg="del delSldLayout">
        <pc:chgData name="张 鑫" userId="2f2870ad27165835" providerId="LiveId" clId="{06CDFD85-37FC-41D6-8B2A-A3CC5DEFAB28}" dt="2022-05-07T10:54:34.715" v="63" actId="47"/>
        <pc:sldMasterMkLst>
          <pc:docMk/>
          <pc:sldMasterMk cId="411511400" sldId="2147483660"/>
        </pc:sldMasterMkLst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2773217209" sldId="2147483661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1401757100" sldId="2147483662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3540254488" sldId="2147483663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817200235" sldId="2147483664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537906305" sldId="2147483665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1183292333" sldId="2147483666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2078846322" sldId="2147483667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296378575" sldId="2147483668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2976815990" sldId="2147483669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3863820095" sldId="2147483670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1161211955" sldId="2147483671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3712147556" sldId="2147483672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2835854835" sldId="2147483673"/>
          </pc:sldLayoutMkLst>
        </pc:sldLayoutChg>
        <pc:sldLayoutChg chg="del">
          <pc:chgData name="张 鑫" userId="2f2870ad27165835" providerId="LiveId" clId="{06CDFD85-37FC-41D6-8B2A-A3CC5DEFAB28}" dt="2022-05-07T10:54:34.715" v="63" actId="47"/>
          <pc:sldLayoutMkLst>
            <pc:docMk/>
            <pc:sldMasterMk cId="411511400" sldId="2147483660"/>
            <pc:sldLayoutMk cId="358236579" sldId="2147483674"/>
          </pc:sldLayoutMkLst>
        </pc:sldLayoutChg>
      </pc:sldMasterChg>
    </pc:docChg>
  </pc:docChgLst>
  <pc:docChgLst>
    <pc:chgData name="Xin Zhang (FA Talent)" userId="474f572f-8271-4f60-858e-cee871e0aec6" providerId="ADAL" clId="{E3D9F077-349D-4B36-A3B5-48309E11ED1B}"/>
    <pc:docChg chg="custSel modSld">
      <pc:chgData name="Xin Zhang (FA Talent)" userId="474f572f-8271-4f60-858e-cee871e0aec6" providerId="ADAL" clId="{E3D9F077-349D-4B36-A3B5-48309E11ED1B}" dt="2022-04-13T10:09:05.242" v="61" actId="1076"/>
      <pc:docMkLst>
        <pc:docMk/>
      </pc:docMkLst>
      <pc:sldChg chg="delSp modSp mod">
        <pc:chgData name="Xin Zhang (FA Talent)" userId="474f572f-8271-4f60-858e-cee871e0aec6" providerId="ADAL" clId="{E3D9F077-349D-4B36-A3B5-48309E11ED1B}" dt="2022-04-13T10:09:05.242" v="61" actId="1076"/>
        <pc:sldMkLst>
          <pc:docMk/>
          <pc:sldMk cId="86672213" sldId="319"/>
        </pc:sldMkLst>
        <pc:spChg chg="mod">
          <ac:chgData name="Xin Zhang (FA Talent)" userId="474f572f-8271-4f60-858e-cee871e0aec6" providerId="ADAL" clId="{E3D9F077-349D-4B36-A3B5-48309E11ED1B}" dt="2022-04-13T10:09:05.242" v="61" actId="1076"/>
          <ac:spMkLst>
            <pc:docMk/>
            <pc:sldMk cId="86672213" sldId="319"/>
            <ac:spMk id="4" creationId="{48CD94C5-6803-4F4D-839E-F41C7207FF42}"/>
          </ac:spMkLst>
        </pc:spChg>
        <pc:spChg chg="mod">
          <ac:chgData name="Xin Zhang (FA Talent)" userId="474f572f-8271-4f60-858e-cee871e0aec6" providerId="ADAL" clId="{E3D9F077-349D-4B36-A3B5-48309E11ED1B}" dt="2022-04-13T10:08:34.570" v="50" actId="552"/>
          <ac:spMkLst>
            <pc:docMk/>
            <pc:sldMk cId="86672213" sldId="319"/>
            <ac:spMk id="6" creationId="{7DD8B51D-21B8-446E-8B97-A21A7D8977D0}"/>
          </ac:spMkLst>
        </pc:spChg>
        <pc:spChg chg="mod">
          <ac:chgData name="Xin Zhang (FA Talent)" userId="474f572f-8271-4f60-858e-cee871e0aec6" providerId="ADAL" clId="{E3D9F077-349D-4B36-A3B5-48309E11ED1B}" dt="2022-04-13T10:08:59" v="60" actId="20577"/>
          <ac:spMkLst>
            <pc:docMk/>
            <pc:sldMk cId="86672213" sldId="319"/>
            <ac:spMk id="7" creationId="{A32A7635-C906-4D11-9E64-7EF364E2DAC0}"/>
          </ac:spMkLst>
        </pc:spChg>
        <pc:picChg chg="del">
          <ac:chgData name="Xin Zhang (FA Talent)" userId="474f572f-8271-4f60-858e-cee871e0aec6" providerId="ADAL" clId="{E3D9F077-349D-4B36-A3B5-48309E11ED1B}" dt="2022-04-13T10:08:15.321" v="0" actId="478"/>
          <ac:picMkLst>
            <pc:docMk/>
            <pc:sldMk cId="86672213" sldId="319"/>
            <ac:picMk id="8" creationId="{A6118969-4E59-473D-AC3D-7E8202679EE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20xx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类业务季度对比图</a:t>
            </a:r>
            <a:r>
              <a:rPr lang="zh-CN" altLang="en-US" baseline="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endParaRPr lang="zh-CN" dirty="0">
              <a:solidFill>
                <a:schemeClr val="bg1"/>
              </a:solidFill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业务1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0-44F1-8BDE-1D373FBC93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业务2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A0-44F1-8BDE-1D373FBC93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业务3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A0-44F1-8BDE-1D373FBC9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518704"/>
        <c:axId val="436111312"/>
      </c:barChart>
      <c:catAx>
        <c:axId val="12385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436111312"/>
        <c:crosses val="autoZero"/>
        <c:auto val="1"/>
        <c:lblAlgn val="ctr"/>
        <c:lblOffset val="100"/>
        <c:noMultiLvlLbl val="0"/>
      </c:catAx>
      <c:valAx>
        <c:axId val="43611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851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altLang="zh-CN" dirty="0">
                <a:solidFill>
                  <a:schemeClr val="bg1"/>
                </a:solidFill>
              </a:rPr>
              <a:t>20xx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类业务发展趋势图 </a:t>
            </a:r>
            <a:r>
              <a:rPr lang="en-US" dirty="0">
                <a:solidFill>
                  <a:schemeClr val="bg1"/>
                </a:solidFill>
              </a:rPr>
              <a:t>-</a:t>
            </a:r>
            <a:endParaRPr lang="zh-CN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业务1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B7-49A3-98CA-AAD849E4D3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业务2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B7-49A3-98CA-AAD849E4D3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业务3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B7-49A3-98CA-AAD849E4D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74223"/>
        <c:axId val="436121712"/>
      </c:lineChart>
      <c:catAx>
        <c:axId val="52074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6121712"/>
        <c:crosses val="autoZero"/>
        <c:auto val="1"/>
        <c:lblAlgn val="ctr"/>
        <c:lblOffset val="100"/>
        <c:noMultiLvlLbl val="0"/>
      </c:catAx>
      <c:valAx>
        <c:axId val="43612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207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- 20xx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年四类业务业绩占比图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7-430A-984D-5A7E5D5740C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7-430A-984D-5A7E5D5740C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7-430A-984D-5A7E5D5740C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7-430A-984D-5A7E5D5740CA}"/>
              </c:ext>
            </c:extLst>
          </c:dPt>
          <c:cat>
            <c:strRef>
              <c:f>Sheet1!$A$2:$A$5</c:f>
              <c:strCache>
                <c:ptCount val="4"/>
                <c:pt idx="0">
                  <c:v>业务1</c:v>
                </c:pt>
                <c:pt idx="1">
                  <c:v>业务2</c:v>
                </c:pt>
                <c:pt idx="2">
                  <c:v>业务3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77-430A-984D-5A7E5D5740CA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577-430A-984D-5A7E5D5740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577-430A-984D-5A7E5D5740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577-430A-984D-5A7E5D5740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577-430A-984D-5A7E5D5740CA}"/>
              </c:ext>
            </c:extLst>
          </c:dPt>
          <c:cat>
            <c:strRef>
              <c:f>Sheet1!$A$2:$A$5</c:f>
              <c:strCache>
                <c:ptCount val="4"/>
                <c:pt idx="0">
                  <c:v>业务1</c:v>
                </c:pt>
                <c:pt idx="1">
                  <c:v>业务2</c:v>
                </c:pt>
                <c:pt idx="2">
                  <c:v>业务3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577-430A-984D-5A7E5D574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- 20xx</a:t>
            </a: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类核心业务数据表</a:t>
            </a:r>
            <a:r>
              <a:rPr lang="en-US" altLang="zh-CN" b="1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7330831692913382E-2"/>
          <c:y val="0.11768603806307072"/>
          <c:w val="0.90836835629921264"/>
          <c:h val="0.752778138629701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业务3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7-491D-A95A-7A919948BE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业务2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7-491D-A95A-7A919948BE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业务1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B7-491D-A95A-7A919948B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4347504"/>
        <c:axId val="1460952912"/>
      </c:barChart>
      <c:catAx>
        <c:axId val="161434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460952912"/>
        <c:crosses val="autoZero"/>
        <c:auto val="1"/>
        <c:lblAlgn val="ctr"/>
        <c:lblOffset val="100"/>
        <c:noMultiLvlLbl val="0"/>
      </c:catAx>
      <c:valAx>
        <c:axId val="146095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61434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03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391A8DA3-48D5-4F9B-923F-992B6741B508}"/>
              </a:ext>
            </a:extLst>
          </p:cNvPr>
          <p:cNvSpPr/>
          <p:nvPr userDrawn="1"/>
        </p:nvSpPr>
        <p:spPr>
          <a:xfrm>
            <a:off x="3848637" y="1181637"/>
            <a:ext cx="4494727" cy="4494727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84000">
                <a:schemeClr val="accent2">
                  <a:alpha val="10000"/>
                </a:schemeClr>
              </a:gs>
              <a:gs pos="100000">
                <a:schemeClr val="accent2"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8A71399-556A-4919-9EBD-A137F7AC0A0E}"/>
              </a:ext>
            </a:extLst>
          </p:cNvPr>
          <p:cNvSpPr/>
          <p:nvPr userDrawn="1"/>
        </p:nvSpPr>
        <p:spPr>
          <a:xfrm>
            <a:off x="4775004" y="2076648"/>
            <a:ext cx="2704704" cy="2704704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84000">
                <a:schemeClr val="accent2">
                  <a:alpha val="2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>
            <a:extLst>
              <a:ext uri="{FF2B5EF4-FFF2-40B4-BE49-F238E27FC236}">
                <a16:creationId xmlns:a16="http://schemas.microsoft.com/office/drawing/2014/main" id="{881DA3B4-979B-4FD9-8FF9-2B3BA16C9A5C}"/>
              </a:ext>
            </a:extLst>
          </p:cNvPr>
          <p:cNvSpPr/>
          <p:nvPr userDrawn="1"/>
        </p:nvSpPr>
        <p:spPr>
          <a:xfrm>
            <a:off x="4759177" y="1929275"/>
            <a:ext cx="2852077" cy="285207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CB67C946-B725-4F43-8EB1-3FDC5ACFC1F1}"/>
              </a:ext>
            </a:extLst>
          </p:cNvPr>
          <p:cNvSpPr/>
          <p:nvPr userDrawn="1"/>
        </p:nvSpPr>
        <p:spPr>
          <a:xfrm rot="20396076" flipH="1" flipV="1">
            <a:off x="4627631" y="2076648"/>
            <a:ext cx="2852077" cy="285207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4107BCA7-CEFF-4E60-8F1F-3C0B0FBA45D5}"/>
              </a:ext>
            </a:extLst>
          </p:cNvPr>
          <p:cNvSpPr/>
          <p:nvPr userDrawn="1"/>
        </p:nvSpPr>
        <p:spPr>
          <a:xfrm rot="2721718">
            <a:off x="4726628" y="1876077"/>
            <a:ext cx="3105846" cy="3105846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8F0FD02B-F660-4ADD-9C83-8D22BB731A62}"/>
              </a:ext>
            </a:extLst>
          </p:cNvPr>
          <p:cNvSpPr/>
          <p:nvPr userDrawn="1"/>
        </p:nvSpPr>
        <p:spPr>
          <a:xfrm rot="16793959">
            <a:off x="4359526" y="1734857"/>
            <a:ext cx="3388286" cy="3388286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A740C107-2B5A-492B-90DB-31E9EF6E1B13}"/>
              </a:ext>
            </a:extLst>
          </p:cNvPr>
          <p:cNvSpPr/>
          <p:nvPr userDrawn="1"/>
        </p:nvSpPr>
        <p:spPr>
          <a:xfrm rot="1489114" flipH="1" flipV="1">
            <a:off x="4497157" y="1898587"/>
            <a:ext cx="3208197" cy="320819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9168CBC-C1E6-418C-951B-FB79E52B0D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89967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8996704 w 12192000"/>
              <a:gd name="connsiteY3" fmla="*/ 6858000 h 6858000"/>
              <a:gd name="connsiteX4" fmla="*/ 9116486 w 12192000"/>
              <a:gd name="connsiteY4" fmla="*/ 6754243 h 6858000"/>
              <a:gd name="connsiteX5" fmla="*/ 10588247 w 12192000"/>
              <a:gd name="connsiteY5" fmla="*/ 3429000 h 6858000"/>
              <a:gd name="connsiteX6" fmla="*/ 9116486 w 12192000"/>
              <a:gd name="connsiteY6" fmla="*/ 103757 h 6858000"/>
              <a:gd name="connsiteX7" fmla="*/ 0 w 12192000"/>
              <a:gd name="connsiteY7" fmla="*/ 0 h 6858000"/>
              <a:gd name="connsiteX8" fmla="*/ 3195296 w 12192000"/>
              <a:gd name="connsiteY8" fmla="*/ 0 h 6858000"/>
              <a:gd name="connsiteX9" fmla="*/ 3075515 w 12192000"/>
              <a:gd name="connsiteY9" fmla="*/ 103757 h 6858000"/>
              <a:gd name="connsiteX10" fmla="*/ 1603753 w 12192000"/>
              <a:gd name="connsiteY10" fmla="*/ 3429000 h 6858000"/>
              <a:gd name="connsiteX11" fmla="*/ 3075515 w 12192000"/>
              <a:gd name="connsiteY11" fmla="*/ 6754243 h 6858000"/>
              <a:gd name="connsiteX12" fmla="*/ 3195296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899670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8996704" y="6858000"/>
                </a:lnTo>
                <a:lnTo>
                  <a:pt x="9116486" y="6754243"/>
                </a:lnTo>
                <a:cubicBezTo>
                  <a:pt x="10020620" y="5932486"/>
                  <a:pt x="10588247" y="4747032"/>
                  <a:pt x="10588247" y="3429000"/>
                </a:cubicBezTo>
                <a:cubicBezTo>
                  <a:pt x="10588247" y="2110969"/>
                  <a:pt x="10020620" y="925514"/>
                  <a:pt x="9116486" y="103757"/>
                </a:cubicBezTo>
                <a:close/>
                <a:moveTo>
                  <a:pt x="0" y="0"/>
                </a:moveTo>
                <a:lnTo>
                  <a:pt x="3195296" y="0"/>
                </a:lnTo>
                <a:lnTo>
                  <a:pt x="3075515" y="103757"/>
                </a:lnTo>
                <a:cubicBezTo>
                  <a:pt x="2171381" y="925514"/>
                  <a:pt x="1603753" y="2110969"/>
                  <a:pt x="1603753" y="3429000"/>
                </a:cubicBezTo>
                <a:cubicBezTo>
                  <a:pt x="1603753" y="4747032"/>
                  <a:pt x="2171381" y="5932486"/>
                  <a:pt x="3075515" y="6754243"/>
                </a:cubicBezTo>
                <a:lnTo>
                  <a:pt x="319529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占位符 16">
            <a:extLst>
              <a:ext uri="{FF2B5EF4-FFF2-40B4-BE49-F238E27FC236}">
                <a16:creationId xmlns:a16="http://schemas.microsoft.com/office/drawing/2014/main" id="{1F4459A3-9291-4C23-B753-317F261AF5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5086" y="2390113"/>
            <a:ext cx="3057165" cy="9652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9600" kern="1200" dirty="0" smtClean="0">
                <a:gradFill>
                  <a:gsLst>
                    <a:gs pos="0">
                      <a:schemeClr val="accent2"/>
                    </a:gs>
                    <a:gs pos="57240">
                      <a:srgbClr val="7CDAE7">
                        <a:alpha val="10000"/>
                      </a:srgbClr>
                    </a:gs>
                    <a:gs pos="72000">
                      <a:srgbClr val="7CDAE7">
                        <a:alpha val="0"/>
                      </a:srgb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序号</a:t>
            </a:r>
          </a:p>
        </p:txBody>
      </p:sp>
      <p:sp>
        <p:nvSpPr>
          <p:cNvPr id="12" name="文本占位符 18">
            <a:extLst>
              <a:ext uri="{FF2B5EF4-FFF2-40B4-BE49-F238E27FC236}">
                <a16:creationId xmlns:a16="http://schemas.microsoft.com/office/drawing/2014/main" id="{E006C98A-A003-40C8-B304-AA3B8E934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0469" y="3335873"/>
            <a:ext cx="3657487" cy="914400"/>
          </a:xfrm>
          <a:prstGeom prst="rect">
            <a:avLst/>
          </a:prstGeom>
        </p:spPr>
        <p:txBody>
          <a:bodyPr/>
          <a:lstStyle>
            <a:lvl1pPr marL="0" algn="dist" defTabSz="914400" rtl="0" eaLnBrk="1" latinLnBrk="0" hangingPunct="1">
              <a:defRPr lang="zh-CN" altLang="en-US" sz="6600" kern="1200" dirty="0" smtClean="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0885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EA10AE-A236-4615-AAAA-0A9BD513E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502863"/>
            <a:ext cx="3707674" cy="719092"/>
          </a:xfrm>
          <a:prstGeom prst="rect">
            <a:avLst/>
          </a:prstGeom>
        </p:spPr>
        <p:txBody>
          <a:bodyPr/>
          <a:lstStyle>
            <a:lvl1pPr>
              <a:defRPr lang="zh-CN" altLang="en-US" sz="4000" kern="1200" dirty="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dirty="0"/>
              <a:t>单击编辑标题内容</a:t>
            </a:r>
          </a:p>
        </p:txBody>
      </p:sp>
      <p:cxnSp>
        <p:nvCxnSpPr>
          <p:cNvPr id="10" name="直线连接符 114">
            <a:extLst>
              <a:ext uri="{FF2B5EF4-FFF2-40B4-BE49-F238E27FC236}">
                <a16:creationId xmlns:a16="http://schemas.microsoft.com/office/drawing/2014/main" id="{9E7B3AEE-0EC5-4644-98BE-EADA9449B06E}"/>
              </a:ext>
            </a:extLst>
          </p:cNvPr>
          <p:cNvCxnSpPr>
            <a:cxnSpLocks/>
          </p:cNvCxnSpPr>
          <p:nvPr userDrawn="1"/>
        </p:nvCxnSpPr>
        <p:spPr>
          <a:xfrm>
            <a:off x="5207431" y="862409"/>
            <a:ext cx="4122550" cy="0"/>
          </a:xfrm>
          <a:prstGeom prst="line">
            <a:avLst/>
          </a:prstGeom>
          <a:ln w="1905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C8592526-D563-4B9B-A992-D271ABEEEB5D}"/>
              </a:ext>
            </a:extLst>
          </p:cNvPr>
          <p:cNvSpPr/>
          <p:nvPr userDrawn="1"/>
        </p:nvSpPr>
        <p:spPr>
          <a:xfrm>
            <a:off x="9329981" y="808165"/>
            <a:ext cx="2862020" cy="10848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47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/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2DAC11-4760-4925-9509-96AD18E5A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946" t="16859" r="27946" b="5292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图片 7" descr="一辆银色的车&#10;&#10;描述已自动生成">
            <a:extLst>
              <a:ext uri="{FF2B5EF4-FFF2-40B4-BE49-F238E27FC236}">
                <a16:creationId xmlns:a16="http://schemas.microsoft.com/office/drawing/2014/main" id="{B706FF53-A333-471F-A2A9-B27A15037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7230537" y="3178810"/>
            <a:ext cx="4856247" cy="4478730"/>
          </a:xfrm>
          <a:prstGeom prst="rect">
            <a:avLst/>
          </a:prstGeom>
        </p:spPr>
      </p:pic>
      <p:pic>
        <p:nvPicPr>
          <p:cNvPr id="9" name="图片 8" descr="一辆银色的车&#10;&#10;描述已自动生成">
            <a:extLst>
              <a:ext uri="{FF2B5EF4-FFF2-40B4-BE49-F238E27FC236}">
                <a16:creationId xmlns:a16="http://schemas.microsoft.com/office/drawing/2014/main" id="{9A20F334-5E5F-4B19-ABD6-8B17E9A79D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180">
            <a:off x="-136728" y="2233183"/>
            <a:ext cx="4856247" cy="4478730"/>
          </a:xfrm>
          <a:prstGeom prst="rect">
            <a:avLst/>
          </a:prstGeom>
        </p:spPr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1AA8E55-76BE-464B-A2F3-2E2A5737BA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01" y="1726011"/>
            <a:ext cx="2625198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zh-CN" altLang="en-US" sz="3600" dirty="0" smtClean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lvl="0" algn="dist"/>
            <a:r>
              <a:rPr lang="zh-CN" altLang="en-US" dirty="0"/>
              <a:t>单击输入文本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1DEC6164-7154-496E-8B72-2BE3AAB2E3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981" y="2188676"/>
            <a:ext cx="7494039" cy="914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zh-CN" altLang="en-US" sz="6600" dirty="0" smtClean="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/>
              <a:t>单击此处编辑文本内容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817812DB-3CCB-41CD-AB91-5899DC6241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9941" y="4626261"/>
            <a:ext cx="3052118" cy="3919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zh-CN" altLang="en-US" dirty="0">
                <a:solidFill>
                  <a:schemeClr val="bg1"/>
                </a:solidFill>
                <a:latin typeface="+mn-ea"/>
              </a:defRPr>
            </a:lvl1pPr>
          </a:lstStyle>
          <a:p>
            <a:pPr marL="0" lvl="0"/>
            <a:r>
              <a:rPr lang="zh-CN" altLang="en-US" dirty="0"/>
              <a:t>单击此处编辑姓名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42785E1B-776A-4D57-8E27-999A8B178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9941" y="5160605"/>
            <a:ext cx="3052118" cy="3919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zh-CN" altLang="en-US" dirty="0" smtClean="0">
                <a:solidFill>
                  <a:schemeClr val="bg1"/>
                </a:solidFill>
                <a:latin typeface="+mn-ea"/>
              </a:defRPr>
            </a:lvl1pPr>
          </a:lstStyle>
          <a:p>
            <a:pPr marL="0" lvl="0"/>
            <a:r>
              <a:rPr lang="zh-CN" altLang="en-US" dirty="0"/>
              <a:t>单击此处编辑时间</a:t>
            </a:r>
          </a:p>
        </p:txBody>
      </p:sp>
    </p:spTree>
    <p:extLst>
      <p:ext uri="{BB962C8B-B14F-4D97-AF65-F5344CB8AC3E}">
        <p14:creationId xmlns:p14="http://schemas.microsoft.com/office/powerpoint/2010/main" val="138547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2FFF30DD-4480-4406-BE0D-273B5225C471}"/>
              </a:ext>
            </a:extLst>
          </p:cNvPr>
          <p:cNvSpPr/>
          <p:nvPr userDrawn="1"/>
        </p:nvSpPr>
        <p:spPr>
          <a:xfrm>
            <a:off x="1913114" y="1703365"/>
            <a:ext cx="2704704" cy="2704704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84000">
                <a:schemeClr val="accent2">
                  <a:alpha val="2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4ECFFD-24D5-4C4A-8051-0969D84872F1}"/>
              </a:ext>
            </a:extLst>
          </p:cNvPr>
          <p:cNvSpPr txBox="1"/>
          <p:nvPr userDrawn="1"/>
        </p:nvSpPr>
        <p:spPr>
          <a:xfrm>
            <a:off x="2419082" y="2148036"/>
            <a:ext cx="1692771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6600" dirty="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目 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190DA8-571D-4D41-99F1-4B449438EDB5}"/>
              </a:ext>
            </a:extLst>
          </p:cNvPr>
          <p:cNvSpPr txBox="1"/>
          <p:nvPr userDrawn="1"/>
        </p:nvSpPr>
        <p:spPr>
          <a:xfrm>
            <a:off x="2369388" y="3321538"/>
            <a:ext cx="179215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126836BD-148F-4AD3-971B-4A6AE61BB576}"/>
              </a:ext>
            </a:extLst>
          </p:cNvPr>
          <p:cNvSpPr/>
          <p:nvPr userDrawn="1"/>
        </p:nvSpPr>
        <p:spPr>
          <a:xfrm>
            <a:off x="1897287" y="1555992"/>
            <a:ext cx="2852077" cy="285207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81595503-EB7C-4866-8873-0C1C6A0504AB}"/>
              </a:ext>
            </a:extLst>
          </p:cNvPr>
          <p:cNvSpPr/>
          <p:nvPr userDrawn="1"/>
        </p:nvSpPr>
        <p:spPr>
          <a:xfrm rot="20396076" flipH="1" flipV="1">
            <a:off x="1765741" y="1703365"/>
            <a:ext cx="2852077" cy="285207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C624954C-0962-4189-91F7-D6BE997D8B74}"/>
              </a:ext>
            </a:extLst>
          </p:cNvPr>
          <p:cNvSpPr/>
          <p:nvPr userDrawn="1"/>
        </p:nvSpPr>
        <p:spPr>
          <a:xfrm rot="2721718">
            <a:off x="1864738" y="1502794"/>
            <a:ext cx="3105846" cy="3105846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AB07C056-E343-4480-9E79-6922B46B1ED5}"/>
              </a:ext>
            </a:extLst>
          </p:cNvPr>
          <p:cNvSpPr/>
          <p:nvPr userDrawn="1"/>
        </p:nvSpPr>
        <p:spPr>
          <a:xfrm rot="16793959">
            <a:off x="1497636" y="1361574"/>
            <a:ext cx="3388286" cy="3388286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56E7A290-582E-4025-9116-584338D6F790}"/>
              </a:ext>
            </a:extLst>
          </p:cNvPr>
          <p:cNvSpPr/>
          <p:nvPr userDrawn="1"/>
        </p:nvSpPr>
        <p:spPr>
          <a:xfrm rot="1489114" flipH="1" flipV="1">
            <a:off x="1635267" y="1525304"/>
            <a:ext cx="3208197" cy="320819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67B71055-443C-4402-8D85-F4757CBA1B24}"/>
              </a:ext>
            </a:extLst>
          </p:cNvPr>
          <p:cNvSpPr/>
          <p:nvPr userDrawn="1"/>
        </p:nvSpPr>
        <p:spPr>
          <a:xfrm>
            <a:off x="6578218" y="1099292"/>
            <a:ext cx="3949523" cy="668360"/>
          </a:xfrm>
          <a:prstGeom prst="parallelogram">
            <a:avLst>
              <a:gd name="adj" fmla="val 52826"/>
            </a:avLst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CA56460-FC73-4FCE-8056-2BC08847494B}"/>
              </a:ext>
            </a:extLst>
          </p:cNvPr>
          <p:cNvSpPr/>
          <p:nvPr userDrawn="1"/>
        </p:nvSpPr>
        <p:spPr>
          <a:xfrm>
            <a:off x="6492480" y="1435393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74F2EB0-654E-4EF8-9C36-B340C58D3962}"/>
              </a:ext>
            </a:extLst>
          </p:cNvPr>
          <p:cNvSpPr/>
          <p:nvPr userDrawn="1"/>
        </p:nvSpPr>
        <p:spPr>
          <a:xfrm flipH="1" flipV="1">
            <a:off x="9945979" y="1038009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00409834-EBFD-4451-8C62-1F1ABF52955A}"/>
              </a:ext>
            </a:extLst>
          </p:cNvPr>
          <p:cNvSpPr/>
          <p:nvPr userDrawn="1"/>
        </p:nvSpPr>
        <p:spPr>
          <a:xfrm>
            <a:off x="6578218" y="2337396"/>
            <a:ext cx="3949523" cy="668360"/>
          </a:xfrm>
          <a:prstGeom prst="parallelogram">
            <a:avLst>
              <a:gd name="adj" fmla="val 52826"/>
            </a:avLst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132866B-E7F5-455E-97C2-1524F415AEA1}"/>
              </a:ext>
            </a:extLst>
          </p:cNvPr>
          <p:cNvSpPr/>
          <p:nvPr userDrawn="1"/>
        </p:nvSpPr>
        <p:spPr>
          <a:xfrm>
            <a:off x="6492480" y="2673497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432B7CD-1DD9-48DB-9489-901B7A57C26E}"/>
              </a:ext>
            </a:extLst>
          </p:cNvPr>
          <p:cNvSpPr/>
          <p:nvPr userDrawn="1"/>
        </p:nvSpPr>
        <p:spPr>
          <a:xfrm flipH="1" flipV="1">
            <a:off x="9945979" y="2276113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2AC91BE9-B19B-4072-9626-5F011702FBC2}"/>
              </a:ext>
            </a:extLst>
          </p:cNvPr>
          <p:cNvSpPr/>
          <p:nvPr userDrawn="1"/>
        </p:nvSpPr>
        <p:spPr>
          <a:xfrm>
            <a:off x="6578218" y="3575500"/>
            <a:ext cx="3949523" cy="668360"/>
          </a:xfrm>
          <a:prstGeom prst="parallelogram">
            <a:avLst>
              <a:gd name="adj" fmla="val 52826"/>
            </a:avLst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2E3558F2-1742-4E4C-8E92-B6AA27FC752A}"/>
              </a:ext>
            </a:extLst>
          </p:cNvPr>
          <p:cNvSpPr/>
          <p:nvPr userDrawn="1"/>
        </p:nvSpPr>
        <p:spPr>
          <a:xfrm>
            <a:off x="6492480" y="3911601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371841B2-0C2B-483A-B6DA-FEBCCF57D674}"/>
              </a:ext>
            </a:extLst>
          </p:cNvPr>
          <p:cNvSpPr/>
          <p:nvPr userDrawn="1"/>
        </p:nvSpPr>
        <p:spPr>
          <a:xfrm flipH="1" flipV="1">
            <a:off x="9945979" y="3514217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97035F7E-4057-4D28-B380-C3CF29E88D2B}"/>
              </a:ext>
            </a:extLst>
          </p:cNvPr>
          <p:cNvSpPr/>
          <p:nvPr userDrawn="1"/>
        </p:nvSpPr>
        <p:spPr>
          <a:xfrm>
            <a:off x="6578218" y="4813604"/>
            <a:ext cx="3949523" cy="668360"/>
          </a:xfrm>
          <a:prstGeom prst="parallelogram">
            <a:avLst>
              <a:gd name="adj" fmla="val 52826"/>
            </a:avLst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A634C98D-57B3-4F54-A7A1-43C9DAD4C4C1}"/>
              </a:ext>
            </a:extLst>
          </p:cNvPr>
          <p:cNvSpPr/>
          <p:nvPr userDrawn="1"/>
        </p:nvSpPr>
        <p:spPr>
          <a:xfrm>
            <a:off x="6492480" y="5149705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D4B8CF-4F69-46FA-8CC7-E9FC5703B0B6}"/>
              </a:ext>
            </a:extLst>
          </p:cNvPr>
          <p:cNvSpPr/>
          <p:nvPr userDrawn="1"/>
        </p:nvSpPr>
        <p:spPr>
          <a:xfrm flipH="1" flipV="1">
            <a:off x="9945979" y="4752321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0EA3871D-6463-449A-BF2B-52DBF6A78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5394" y="1285668"/>
            <a:ext cx="2048638" cy="335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zh-CN" altLang="en-US" sz="24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0" lvl="0"/>
            <a:r>
              <a:rPr lang="zh-CN" altLang="en-US" dirty="0"/>
              <a:t>单击输入标题</a:t>
            </a:r>
          </a:p>
        </p:txBody>
      </p:sp>
      <p:sp>
        <p:nvSpPr>
          <p:cNvPr id="29" name="文本占位符 27">
            <a:extLst>
              <a:ext uri="{FF2B5EF4-FFF2-40B4-BE49-F238E27FC236}">
                <a16:creationId xmlns:a16="http://schemas.microsoft.com/office/drawing/2014/main" id="{D822F4BD-C662-4205-A5C6-6EC081C0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95394" y="2529075"/>
            <a:ext cx="2048638" cy="335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zh-CN" altLang="en-US" sz="24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0" lvl="0"/>
            <a:r>
              <a:rPr lang="zh-CN" altLang="en-US" dirty="0"/>
              <a:t>单击输入标题</a:t>
            </a:r>
          </a:p>
        </p:txBody>
      </p:sp>
      <p:sp>
        <p:nvSpPr>
          <p:cNvPr id="30" name="文本占位符 27">
            <a:extLst>
              <a:ext uri="{FF2B5EF4-FFF2-40B4-BE49-F238E27FC236}">
                <a16:creationId xmlns:a16="http://schemas.microsoft.com/office/drawing/2014/main" id="{08A6AAC5-D305-42AC-964B-4362B56137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5394" y="3772482"/>
            <a:ext cx="2048638" cy="335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zh-CN" altLang="en-US" sz="24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0" lvl="0"/>
            <a:r>
              <a:rPr lang="zh-CN" altLang="en-US" dirty="0"/>
              <a:t>单击输入标题</a:t>
            </a:r>
          </a:p>
        </p:txBody>
      </p:sp>
      <p:sp>
        <p:nvSpPr>
          <p:cNvPr id="31" name="文本占位符 27">
            <a:extLst>
              <a:ext uri="{FF2B5EF4-FFF2-40B4-BE49-F238E27FC236}">
                <a16:creationId xmlns:a16="http://schemas.microsoft.com/office/drawing/2014/main" id="{A13E6B08-F892-408F-9CA7-0DAD0E681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5394" y="5015890"/>
            <a:ext cx="2048638" cy="335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zh-CN" altLang="en-US" sz="24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0" lvl="0"/>
            <a:r>
              <a:rPr lang="zh-CN" altLang="en-US" dirty="0"/>
              <a:t>单击输入标题</a:t>
            </a:r>
          </a:p>
        </p:txBody>
      </p:sp>
    </p:spTree>
    <p:extLst>
      <p:ext uri="{BB962C8B-B14F-4D97-AF65-F5344CB8AC3E}">
        <p14:creationId xmlns:p14="http://schemas.microsoft.com/office/powerpoint/2010/main" val="108003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标注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68B6475-6D9F-4658-9442-E0BED133A5BE}"/>
              </a:ext>
            </a:extLst>
          </p:cNvPr>
          <p:cNvGrpSpPr/>
          <p:nvPr userDrawn="1"/>
        </p:nvGrpSpPr>
        <p:grpSpPr>
          <a:xfrm>
            <a:off x="1768617" y="1462340"/>
            <a:ext cx="8654766" cy="3933321"/>
            <a:chOff x="2381203" y="1387194"/>
            <a:chExt cx="8654766" cy="3933321"/>
          </a:xfrm>
        </p:grpSpPr>
        <p:sp>
          <p:nvSpPr>
            <p:cNvPr id="11" name="矩形 10"/>
            <p:cNvSpPr/>
            <p:nvPr userDrawn="1"/>
          </p:nvSpPr>
          <p:spPr>
            <a:xfrm>
              <a:off x="2381203" y="1387194"/>
              <a:ext cx="1402001" cy="3453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字体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使用 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行距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背景图片出处</a:t>
              </a: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声明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3961624" y="1387194"/>
              <a:ext cx="7074345" cy="393332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英文   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Arial  / Arial Black</a:t>
              </a: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中文   微软雅黑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正文 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1.3</a:t>
              </a: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cn.bing.com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本网站所提供的任何信息内容（包括但不限于 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PPT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模板、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Word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文档、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Excel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图表、图片素材等）均受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《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中华人民共和国著作权法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》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、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《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信息网络传播权保护条例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》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及其他适用的法律法规的保护，未经权利人书面明确授权，信息内容的任何部分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包括图片或图表</a:t>
              </a:r>
              <a:r>
                <a:rPr kumimoji="0" lang="en-US" altLang="zh-CN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不得被全部或部分的复制、传播、销售，否则将承担法律责任。</a:t>
              </a: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8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99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0" r:id="rId3"/>
    <p:sldLayoutId id="2147483657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344" userDrawn="1">
          <p15:clr>
            <a:srgbClr val="F26B43"/>
          </p15:clr>
        </p15:guide>
        <p15:guide id="4" orient="horz" pos="3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CD94C5-6803-4F4D-839E-F41C7207F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7592" y="1633074"/>
            <a:ext cx="2376816" cy="498598"/>
          </a:xfrm>
        </p:spPr>
        <p:txBody>
          <a:bodyPr/>
          <a:lstStyle/>
          <a:p>
            <a:pPr marL="0" indent="0" algn="dist">
              <a:buNone/>
            </a:pPr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</a:rPr>
              <a:t>互联网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5D32E4-35B3-4B84-94E9-445B8EBE7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7266" y="2278218"/>
            <a:ext cx="7197483" cy="914096"/>
          </a:xfrm>
        </p:spPr>
        <p:txBody>
          <a:bodyPr/>
          <a:lstStyle/>
          <a:p>
            <a:pPr marL="0" indent="0" algn="dist">
              <a:buNone/>
            </a:pPr>
            <a:r>
              <a:rPr lang="zh-CN" altLang="en-US" sz="6600" dirty="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产品项目工作汇报模板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DD8B51D-21B8-446E-8B97-A21A7D8977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6811" y="4626261"/>
            <a:ext cx="3024867" cy="38779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汇报人：</a:t>
            </a:r>
            <a:r>
              <a:rPr lang="en-US" altLang="zh-CN" sz="2800" dirty="0" err="1">
                <a:solidFill>
                  <a:schemeClr val="bg1"/>
                </a:solidFill>
                <a:latin typeface="+mn-ea"/>
              </a:rPr>
              <a:t>OfficePLUS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32A7635-C906-4D11-9E64-7EF364E2D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6811" y="5160605"/>
            <a:ext cx="2824491" cy="38779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时间：</a:t>
            </a: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20XX/06/13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67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AE8D2812-F6EF-4011-8286-5B70CE7B7FE8}"/>
              </a:ext>
            </a:extLst>
          </p:cNvPr>
          <p:cNvSpPr/>
          <p:nvPr/>
        </p:nvSpPr>
        <p:spPr>
          <a:xfrm>
            <a:off x="660399" y="1684794"/>
            <a:ext cx="5208587" cy="1962150"/>
          </a:xfrm>
          <a:custGeom>
            <a:avLst/>
            <a:gdLst>
              <a:gd name="connsiteX0" fmla="*/ 104779 w 5208587"/>
              <a:gd name="connsiteY0" fmla="*/ 0 h 1962150"/>
              <a:gd name="connsiteX1" fmla="*/ 5103808 w 5208587"/>
              <a:gd name="connsiteY1" fmla="*/ 0 h 1962150"/>
              <a:gd name="connsiteX2" fmla="*/ 5208587 w 5208587"/>
              <a:gd name="connsiteY2" fmla="*/ 104779 h 1962150"/>
              <a:gd name="connsiteX3" fmla="*/ 5208587 w 5208587"/>
              <a:gd name="connsiteY3" fmla="*/ 938907 h 1962150"/>
              <a:gd name="connsiteX4" fmla="*/ 5179652 w 5208587"/>
              <a:gd name="connsiteY4" fmla="*/ 943323 h 1962150"/>
              <a:gd name="connsiteX5" fmla="*/ 4191403 w 5208587"/>
              <a:gd name="connsiteY5" fmla="*/ 1931572 h 1962150"/>
              <a:gd name="connsiteX6" fmla="*/ 4188321 w 5208587"/>
              <a:gd name="connsiteY6" fmla="*/ 1962150 h 1962150"/>
              <a:gd name="connsiteX7" fmla="*/ 104779 w 5208587"/>
              <a:gd name="connsiteY7" fmla="*/ 1962150 h 1962150"/>
              <a:gd name="connsiteX8" fmla="*/ 0 w 5208587"/>
              <a:gd name="connsiteY8" fmla="*/ 1857371 h 1962150"/>
              <a:gd name="connsiteX9" fmla="*/ 0 w 5208587"/>
              <a:gd name="connsiteY9" fmla="*/ 104779 h 1962150"/>
              <a:gd name="connsiteX10" fmla="*/ 104779 w 5208587"/>
              <a:gd name="connsiteY10" fmla="*/ 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8587" h="1962150">
                <a:moveTo>
                  <a:pt x="104779" y="0"/>
                </a:moveTo>
                <a:lnTo>
                  <a:pt x="5103808" y="0"/>
                </a:lnTo>
                <a:cubicBezTo>
                  <a:pt x="5161676" y="0"/>
                  <a:pt x="5208587" y="46911"/>
                  <a:pt x="5208587" y="104779"/>
                </a:cubicBezTo>
                <a:lnTo>
                  <a:pt x="5208587" y="938907"/>
                </a:lnTo>
                <a:lnTo>
                  <a:pt x="5179652" y="943323"/>
                </a:lnTo>
                <a:cubicBezTo>
                  <a:pt x="4683608" y="1044828"/>
                  <a:pt x="4292908" y="1435528"/>
                  <a:pt x="4191403" y="1931572"/>
                </a:cubicBezTo>
                <a:lnTo>
                  <a:pt x="4188321" y="1962150"/>
                </a:lnTo>
                <a:lnTo>
                  <a:pt x="104779" y="1962150"/>
                </a:lnTo>
                <a:cubicBezTo>
                  <a:pt x="46911" y="1962150"/>
                  <a:pt x="0" y="1915239"/>
                  <a:pt x="0" y="1857371"/>
                </a:cubicBezTo>
                <a:lnTo>
                  <a:pt x="0" y="104779"/>
                </a:lnTo>
                <a:cubicBezTo>
                  <a:pt x="0" y="46911"/>
                  <a:pt x="46911" y="0"/>
                  <a:pt x="104779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349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79CF4610-77A7-4144-B050-CC30A617C173}"/>
              </a:ext>
            </a:extLst>
          </p:cNvPr>
          <p:cNvSpPr/>
          <p:nvPr/>
        </p:nvSpPr>
        <p:spPr>
          <a:xfrm>
            <a:off x="6323014" y="1684794"/>
            <a:ext cx="5208587" cy="1962150"/>
          </a:xfrm>
          <a:custGeom>
            <a:avLst/>
            <a:gdLst>
              <a:gd name="connsiteX0" fmla="*/ 104779 w 5208587"/>
              <a:gd name="connsiteY0" fmla="*/ 0 h 1962150"/>
              <a:gd name="connsiteX1" fmla="*/ 5103808 w 5208587"/>
              <a:gd name="connsiteY1" fmla="*/ 0 h 1962150"/>
              <a:gd name="connsiteX2" fmla="*/ 5208587 w 5208587"/>
              <a:gd name="connsiteY2" fmla="*/ 104779 h 1962150"/>
              <a:gd name="connsiteX3" fmla="*/ 5208587 w 5208587"/>
              <a:gd name="connsiteY3" fmla="*/ 1857371 h 1962150"/>
              <a:gd name="connsiteX4" fmla="*/ 5103808 w 5208587"/>
              <a:gd name="connsiteY4" fmla="*/ 1962150 h 1962150"/>
              <a:gd name="connsiteX5" fmla="*/ 1020267 w 5208587"/>
              <a:gd name="connsiteY5" fmla="*/ 1962150 h 1962150"/>
              <a:gd name="connsiteX6" fmla="*/ 1017184 w 5208587"/>
              <a:gd name="connsiteY6" fmla="*/ 1931572 h 1962150"/>
              <a:gd name="connsiteX7" fmla="*/ 28936 w 5208587"/>
              <a:gd name="connsiteY7" fmla="*/ 943323 h 1962150"/>
              <a:gd name="connsiteX8" fmla="*/ 0 w 5208587"/>
              <a:gd name="connsiteY8" fmla="*/ 938907 h 1962150"/>
              <a:gd name="connsiteX9" fmla="*/ 0 w 5208587"/>
              <a:gd name="connsiteY9" fmla="*/ 104779 h 1962150"/>
              <a:gd name="connsiteX10" fmla="*/ 104779 w 5208587"/>
              <a:gd name="connsiteY10" fmla="*/ 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8587" h="1962150">
                <a:moveTo>
                  <a:pt x="104779" y="0"/>
                </a:moveTo>
                <a:lnTo>
                  <a:pt x="5103808" y="0"/>
                </a:lnTo>
                <a:cubicBezTo>
                  <a:pt x="5161676" y="0"/>
                  <a:pt x="5208587" y="46911"/>
                  <a:pt x="5208587" y="104779"/>
                </a:cubicBezTo>
                <a:lnTo>
                  <a:pt x="5208587" y="1857371"/>
                </a:lnTo>
                <a:cubicBezTo>
                  <a:pt x="5208587" y="1915239"/>
                  <a:pt x="5161676" y="1962150"/>
                  <a:pt x="5103808" y="1962150"/>
                </a:cubicBezTo>
                <a:lnTo>
                  <a:pt x="1020267" y="1962150"/>
                </a:lnTo>
                <a:lnTo>
                  <a:pt x="1017184" y="1931572"/>
                </a:lnTo>
                <a:cubicBezTo>
                  <a:pt x="915679" y="1435528"/>
                  <a:pt x="524980" y="1044828"/>
                  <a:pt x="28936" y="943323"/>
                </a:cubicBezTo>
                <a:lnTo>
                  <a:pt x="0" y="938907"/>
                </a:lnTo>
                <a:lnTo>
                  <a:pt x="0" y="104779"/>
                </a:lnTo>
                <a:cubicBezTo>
                  <a:pt x="0" y="46911"/>
                  <a:pt x="46911" y="0"/>
                  <a:pt x="104779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349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D292B244-A6AD-4A1B-9DE1-68B8E8E7455D}"/>
              </a:ext>
            </a:extLst>
          </p:cNvPr>
          <p:cNvSpPr/>
          <p:nvPr/>
        </p:nvSpPr>
        <p:spPr>
          <a:xfrm>
            <a:off x="660400" y="4097687"/>
            <a:ext cx="5208587" cy="1962150"/>
          </a:xfrm>
          <a:custGeom>
            <a:avLst/>
            <a:gdLst>
              <a:gd name="connsiteX0" fmla="*/ 104779 w 5208587"/>
              <a:gd name="connsiteY0" fmla="*/ 0 h 1962150"/>
              <a:gd name="connsiteX1" fmla="*/ 4188320 w 5208587"/>
              <a:gd name="connsiteY1" fmla="*/ 0 h 1962150"/>
              <a:gd name="connsiteX2" fmla="*/ 4191402 w 5208587"/>
              <a:gd name="connsiteY2" fmla="*/ 30578 h 1962150"/>
              <a:gd name="connsiteX3" fmla="*/ 5179651 w 5208587"/>
              <a:gd name="connsiteY3" fmla="*/ 1018826 h 1962150"/>
              <a:gd name="connsiteX4" fmla="*/ 5208587 w 5208587"/>
              <a:gd name="connsiteY4" fmla="*/ 1023243 h 1962150"/>
              <a:gd name="connsiteX5" fmla="*/ 5208587 w 5208587"/>
              <a:gd name="connsiteY5" fmla="*/ 1857371 h 1962150"/>
              <a:gd name="connsiteX6" fmla="*/ 5103808 w 5208587"/>
              <a:gd name="connsiteY6" fmla="*/ 1962150 h 1962150"/>
              <a:gd name="connsiteX7" fmla="*/ 104779 w 5208587"/>
              <a:gd name="connsiteY7" fmla="*/ 1962150 h 1962150"/>
              <a:gd name="connsiteX8" fmla="*/ 0 w 5208587"/>
              <a:gd name="connsiteY8" fmla="*/ 1857371 h 1962150"/>
              <a:gd name="connsiteX9" fmla="*/ 0 w 5208587"/>
              <a:gd name="connsiteY9" fmla="*/ 104779 h 1962150"/>
              <a:gd name="connsiteX10" fmla="*/ 104779 w 5208587"/>
              <a:gd name="connsiteY10" fmla="*/ 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8587" h="1962150">
                <a:moveTo>
                  <a:pt x="104779" y="0"/>
                </a:moveTo>
                <a:lnTo>
                  <a:pt x="4188320" y="0"/>
                </a:lnTo>
                <a:lnTo>
                  <a:pt x="4191402" y="30578"/>
                </a:lnTo>
                <a:cubicBezTo>
                  <a:pt x="4292907" y="526621"/>
                  <a:pt x="4683607" y="917321"/>
                  <a:pt x="5179651" y="1018826"/>
                </a:cubicBezTo>
                <a:lnTo>
                  <a:pt x="5208587" y="1023243"/>
                </a:lnTo>
                <a:lnTo>
                  <a:pt x="5208587" y="1857371"/>
                </a:lnTo>
                <a:cubicBezTo>
                  <a:pt x="5208587" y="1915239"/>
                  <a:pt x="5161676" y="1962150"/>
                  <a:pt x="5103808" y="1962150"/>
                </a:cubicBezTo>
                <a:lnTo>
                  <a:pt x="104779" y="1962150"/>
                </a:lnTo>
                <a:cubicBezTo>
                  <a:pt x="46911" y="1962150"/>
                  <a:pt x="0" y="1915239"/>
                  <a:pt x="0" y="1857371"/>
                </a:cubicBezTo>
                <a:lnTo>
                  <a:pt x="0" y="104779"/>
                </a:lnTo>
                <a:cubicBezTo>
                  <a:pt x="0" y="46911"/>
                  <a:pt x="46911" y="0"/>
                  <a:pt x="104779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349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A9227A6A-84EA-4D17-AEEA-2AEE6E830629}"/>
              </a:ext>
            </a:extLst>
          </p:cNvPr>
          <p:cNvSpPr/>
          <p:nvPr/>
        </p:nvSpPr>
        <p:spPr>
          <a:xfrm>
            <a:off x="6323014" y="4097687"/>
            <a:ext cx="5208587" cy="1962150"/>
          </a:xfrm>
          <a:custGeom>
            <a:avLst/>
            <a:gdLst>
              <a:gd name="connsiteX0" fmla="*/ 1020267 w 5208587"/>
              <a:gd name="connsiteY0" fmla="*/ 0 h 1962150"/>
              <a:gd name="connsiteX1" fmla="*/ 5103808 w 5208587"/>
              <a:gd name="connsiteY1" fmla="*/ 0 h 1962150"/>
              <a:gd name="connsiteX2" fmla="*/ 5208587 w 5208587"/>
              <a:gd name="connsiteY2" fmla="*/ 104779 h 1962150"/>
              <a:gd name="connsiteX3" fmla="*/ 5208587 w 5208587"/>
              <a:gd name="connsiteY3" fmla="*/ 1857371 h 1962150"/>
              <a:gd name="connsiteX4" fmla="*/ 5103808 w 5208587"/>
              <a:gd name="connsiteY4" fmla="*/ 1962150 h 1962150"/>
              <a:gd name="connsiteX5" fmla="*/ 104779 w 5208587"/>
              <a:gd name="connsiteY5" fmla="*/ 1962150 h 1962150"/>
              <a:gd name="connsiteX6" fmla="*/ 0 w 5208587"/>
              <a:gd name="connsiteY6" fmla="*/ 1857371 h 1962150"/>
              <a:gd name="connsiteX7" fmla="*/ 0 w 5208587"/>
              <a:gd name="connsiteY7" fmla="*/ 1023242 h 1962150"/>
              <a:gd name="connsiteX8" fmla="*/ 28936 w 5208587"/>
              <a:gd name="connsiteY8" fmla="*/ 1018826 h 1962150"/>
              <a:gd name="connsiteX9" fmla="*/ 1017184 w 5208587"/>
              <a:gd name="connsiteY9" fmla="*/ 30578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8587" h="1962150">
                <a:moveTo>
                  <a:pt x="1020267" y="0"/>
                </a:moveTo>
                <a:lnTo>
                  <a:pt x="5103808" y="0"/>
                </a:lnTo>
                <a:cubicBezTo>
                  <a:pt x="5161676" y="0"/>
                  <a:pt x="5208587" y="46911"/>
                  <a:pt x="5208587" y="104779"/>
                </a:cubicBezTo>
                <a:lnTo>
                  <a:pt x="5208587" y="1857371"/>
                </a:lnTo>
                <a:cubicBezTo>
                  <a:pt x="5208587" y="1915239"/>
                  <a:pt x="5161676" y="1962150"/>
                  <a:pt x="5103808" y="1962150"/>
                </a:cubicBezTo>
                <a:lnTo>
                  <a:pt x="104779" y="1962150"/>
                </a:lnTo>
                <a:cubicBezTo>
                  <a:pt x="46911" y="1962150"/>
                  <a:pt x="0" y="1915239"/>
                  <a:pt x="0" y="1857371"/>
                </a:cubicBezTo>
                <a:lnTo>
                  <a:pt x="0" y="1023242"/>
                </a:lnTo>
                <a:lnTo>
                  <a:pt x="28936" y="1018826"/>
                </a:lnTo>
                <a:cubicBezTo>
                  <a:pt x="524980" y="917321"/>
                  <a:pt x="915679" y="526621"/>
                  <a:pt x="1017184" y="30578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349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8FB4B3-3F78-4EA8-9062-01F527F5FD93}"/>
              </a:ext>
            </a:extLst>
          </p:cNvPr>
          <p:cNvSpPr txBox="1"/>
          <p:nvPr/>
        </p:nvSpPr>
        <p:spPr>
          <a:xfrm>
            <a:off x="677068" y="1712948"/>
            <a:ext cx="500017" cy="1916906"/>
          </a:xfrm>
          <a:custGeom>
            <a:avLst/>
            <a:gdLst/>
            <a:ahLst/>
            <a:cxnLst/>
            <a:rect l="l" t="t" r="r" b="b"/>
            <a:pathLst>
              <a:path w="500017" h="1916906">
                <a:moveTo>
                  <a:pt x="348956" y="0"/>
                </a:moveTo>
                <a:lnTo>
                  <a:pt x="500017" y="0"/>
                </a:lnTo>
                <a:lnTo>
                  <a:pt x="500017" y="1916906"/>
                </a:lnTo>
                <a:lnTo>
                  <a:pt x="265612" y="1916906"/>
                </a:lnTo>
                <a:lnTo>
                  <a:pt x="265612" y="423230"/>
                </a:lnTo>
                <a:cubicBezTo>
                  <a:pt x="209182" y="477056"/>
                  <a:pt x="135171" y="530882"/>
                  <a:pt x="43580" y="584708"/>
                </a:cubicBezTo>
                <a:lnTo>
                  <a:pt x="0" y="608321"/>
                </a:lnTo>
                <a:lnTo>
                  <a:pt x="0" y="362553"/>
                </a:lnTo>
                <a:lnTo>
                  <a:pt x="140597" y="255240"/>
                </a:lnTo>
                <a:cubicBezTo>
                  <a:pt x="238699" y="167555"/>
                  <a:pt x="308153" y="82476"/>
                  <a:pt x="348956" y="0"/>
                </a:cubicBez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10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EE8C62E-F016-41C9-864C-6AAF6B4016D0}"/>
              </a:ext>
            </a:extLst>
          </p:cNvPr>
          <p:cNvSpPr txBox="1"/>
          <p:nvPr/>
        </p:nvSpPr>
        <p:spPr>
          <a:xfrm>
            <a:off x="677068" y="4119024"/>
            <a:ext cx="963302" cy="1925760"/>
          </a:xfrm>
          <a:custGeom>
            <a:avLst/>
            <a:gdLst>
              <a:gd name="connsiteX0" fmla="*/ 200788 w 963302"/>
              <a:gd name="connsiteY0" fmla="*/ 0 h 1925760"/>
              <a:gd name="connsiteX1" fmla="*/ 423450 w 963302"/>
              <a:gd name="connsiteY1" fmla="*/ 0 h 1925760"/>
              <a:gd name="connsiteX2" fmla="*/ 460960 w 963302"/>
              <a:gd name="connsiteY2" fmla="*/ 4191 h 1925760"/>
              <a:gd name="connsiteX3" fmla="*/ 598673 w 963302"/>
              <a:gd name="connsiteY3" fmla="*/ 54490 h 1925760"/>
              <a:gd name="connsiteX4" fmla="*/ 799870 w 963302"/>
              <a:gd name="connsiteY4" fmla="*/ 237455 h 1925760"/>
              <a:gd name="connsiteX5" fmla="*/ 869540 w 963302"/>
              <a:gd name="connsiteY5" fmla="*/ 483580 h 1925760"/>
              <a:gd name="connsiteX6" fmla="*/ 803125 w 963302"/>
              <a:gd name="connsiteY6" fmla="*/ 708868 h 1925760"/>
              <a:gd name="connsiteX7" fmla="*/ 606486 w 963302"/>
              <a:gd name="connsiteY7" fmla="*/ 870347 h 1925760"/>
              <a:gd name="connsiteX8" fmla="*/ 869540 w 963302"/>
              <a:gd name="connsiteY8" fmla="*/ 1032476 h 1925760"/>
              <a:gd name="connsiteX9" fmla="*/ 963302 w 963302"/>
              <a:gd name="connsiteY9" fmla="*/ 1340458 h 1925760"/>
              <a:gd name="connsiteX10" fmla="*/ 780987 w 963302"/>
              <a:gd name="connsiteY10" fmla="*/ 1764339 h 1925760"/>
              <a:gd name="connsiteX11" fmla="*/ 574581 w 963302"/>
              <a:gd name="connsiteY11" fmla="*/ 1894726 h 1925760"/>
              <a:gd name="connsiteX12" fmla="*/ 459122 w 963302"/>
              <a:gd name="connsiteY12" fmla="*/ 1925760 h 1925760"/>
              <a:gd name="connsiteX13" fmla="*/ 187673 w 963302"/>
              <a:gd name="connsiteY13" fmla="*/ 1925760 h 1925760"/>
              <a:gd name="connsiteX14" fmla="*/ 89983 w 963302"/>
              <a:gd name="connsiteY14" fmla="*/ 1900749 h 1925760"/>
              <a:gd name="connsiteX15" fmla="*/ 0 w 963302"/>
              <a:gd name="connsiteY15" fmla="*/ 1858217 h 1925760"/>
              <a:gd name="connsiteX16" fmla="*/ 0 w 963302"/>
              <a:gd name="connsiteY16" fmla="*/ 1535196 h 1925760"/>
              <a:gd name="connsiteX17" fmla="*/ 2081 w 963302"/>
              <a:gd name="connsiteY17" fmla="*/ 1540515 h 1925760"/>
              <a:gd name="connsiteX18" fmla="*/ 84936 w 963302"/>
              <a:gd name="connsiteY18" fmla="*/ 1656252 h 1925760"/>
              <a:gd name="connsiteX19" fmla="*/ 321294 w 963302"/>
              <a:gd name="connsiteY19" fmla="*/ 1744154 h 1925760"/>
              <a:gd name="connsiteX20" fmla="*/ 600626 w 963302"/>
              <a:gd name="connsiteY20" fmla="*/ 1629556 h 1925760"/>
              <a:gd name="connsiteX21" fmla="*/ 714572 w 963302"/>
              <a:gd name="connsiteY21" fmla="*/ 1345667 h 1925760"/>
              <a:gd name="connsiteX22" fmla="*/ 609091 w 963302"/>
              <a:gd name="connsiteY22" fmla="*/ 1079357 h 1925760"/>
              <a:gd name="connsiteX23" fmla="*/ 340828 w 963302"/>
              <a:gd name="connsiteY23" fmla="*/ 974527 h 1925760"/>
              <a:gd name="connsiteX24" fmla="*/ 175443 w 963302"/>
              <a:gd name="connsiteY24" fmla="*/ 1000571 h 1925760"/>
              <a:gd name="connsiteX25" fmla="*/ 201488 w 963302"/>
              <a:gd name="connsiteY25" fmla="*/ 794817 h 1925760"/>
              <a:gd name="connsiteX26" fmla="*/ 239253 w 963302"/>
              <a:gd name="connsiteY26" fmla="*/ 797421 h 1925760"/>
              <a:gd name="connsiteX27" fmla="*/ 508818 w 963302"/>
              <a:gd name="connsiteY27" fmla="*/ 719286 h 1925760"/>
              <a:gd name="connsiteX28" fmla="*/ 628624 w 963302"/>
              <a:gd name="connsiteY28" fmla="*/ 478371 h 1925760"/>
              <a:gd name="connsiteX29" fmla="*/ 541374 w 963302"/>
              <a:gd name="connsiteY29" fmla="*/ 264802 h 1925760"/>
              <a:gd name="connsiteX30" fmla="*/ 316085 w 963302"/>
              <a:gd name="connsiteY30" fmla="*/ 180156 h 1925760"/>
              <a:gd name="connsiteX31" fmla="*/ 88192 w 963302"/>
              <a:gd name="connsiteY31" fmla="*/ 266105 h 1925760"/>
              <a:gd name="connsiteX32" fmla="*/ 13313 w 963302"/>
              <a:gd name="connsiteY32" fmla="*/ 373540 h 1925760"/>
              <a:gd name="connsiteX33" fmla="*/ 0 w 963302"/>
              <a:gd name="connsiteY33" fmla="*/ 410386 h 1925760"/>
              <a:gd name="connsiteX34" fmla="*/ 0 w 963302"/>
              <a:gd name="connsiteY34" fmla="*/ 69247 h 1925760"/>
              <a:gd name="connsiteX35" fmla="*/ 12743 w 963302"/>
              <a:gd name="connsiteY35" fmla="*/ 60309 h 1925760"/>
              <a:gd name="connsiteX36" fmla="*/ 151371 w 963302"/>
              <a:gd name="connsiteY36" fmla="*/ 5645 h 19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3302" h="1925760">
                <a:moveTo>
                  <a:pt x="200788" y="0"/>
                </a:moveTo>
                <a:lnTo>
                  <a:pt x="423450" y="0"/>
                </a:lnTo>
                <a:lnTo>
                  <a:pt x="460960" y="4191"/>
                </a:lnTo>
                <a:cubicBezTo>
                  <a:pt x="508926" y="15368"/>
                  <a:pt x="554831" y="32135"/>
                  <a:pt x="598673" y="54490"/>
                </a:cubicBezTo>
                <a:cubicBezTo>
                  <a:pt x="686357" y="99200"/>
                  <a:pt x="753423" y="160189"/>
                  <a:pt x="799870" y="237455"/>
                </a:cubicBezTo>
                <a:cubicBezTo>
                  <a:pt x="846317" y="314722"/>
                  <a:pt x="869540" y="396763"/>
                  <a:pt x="869540" y="483580"/>
                </a:cubicBezTo>
                <a:cubicBezTo>
                  <a:pt x="869540" y="566055"/>
                  <a:pt x="847402" y="641152"/>
                  <a:pt x="803125" y="708868"/>
                </a:cubicBezTo>
                <a:cubicBezTo>
                  <a:pt x="758849" y="776585"/>
                  <a:pt x="693302" y="830411"/>
                  <a:pt x="606486" y="870347"/>
                </a:cubicBezTo>
                <a:cubicBezTo>
                  <a:pt x="719347" y="896392"/>
                  <a:pt x="807032" y="950435"/>
                  <a:pt x="869540" y="1032476"/>
                </a:cubicBezTo>
                <a:cubicBezTo>
                  <a:pt x="932048" y="1114518"/>
                  <a:pt x="963302" y="1217178"/>
                  <a:pt x="963302" y="1340458"/>
                </a:cubicBezTo>
                <a:cubicBezTo>
                  <a:pt x="963302" y="1507145"/>
                  <a:pt x="902530" y="1648439"/>
                  <a:pt x="780987" y="1764339"/>
                </a:cubicBezTo>
                <a:cubicBezTo>
                  <a:pt x="720216" y="1822289"/>
                  <a:pt x="651414" y="1865751"/>
                  <a:pt x="574581" y="1894726"/>
                </a:cubicBezTo>
                <a:lnTo>
                  <a:pt x="459122" y="1925760"/>
                </a:lnTo>
                <a:lnTo>
                  <a:pt x="187673" y="1925760"/>
                </a:lnTo>
                <a:lnTo>
                  <a:pt x="89983" y="1900749"/>
                </a:lnTo>
                <a:lnTo>
                  <a:pt x="0" y="1858217"/>
                </a:lnTo>
                <a:lnTo>
                  <a:pt x="0" y="1535196"/>
                </a:lnTo>
                <a:lnTo>
                  <a:pt x="2081" y="1540515"/>
                </a:lnTo>
                <a:cubicBezTo>
                  <a:pt x="24979" y="1588373"/>
                  <a:pt x="52597" y="1626952"/>
                  <a:pt x="84936" y="1656252"/>
                </a:cubicBezTo>
                <a:cubicBezTo>
                  <a:pt x="149615" y="1714853"/>
                  <a:pt x="228401" y="1744154"/>
                  <a:pt x="321294" y="1744154"/>
                </a:cubicBezTo>
                <a:cubicBezTo>
                  <a:pt x="431551" y="1744154"/>
                  <a:pt x="524662" y="1705955"/>
                  <a:pt x="600626" y="1629556"/>
                </a:cubicBezTo>
                <a:cubicBezTo>
                  <a:pt x="676590" y="1553158"/>
                  <a:pt x="714572" y="1458528"/>
                  <a:pt x="714572" y="1345667"/>
                </a:cubicBezTo>
                <a:cubicBezTo>
                  <a:pt x="714572" y="1238014"/>
                  <a:pt x="679412" y="1149244"/>
                  <a:pt x="609091" y="1079357"/>
                </a:cubicBezTo>
                <a:cubicBezTo>
                  <a:pt x="538769" y="1009470"/>
                  <a:pt x="449348" y="974527"/>
                  <a:pt x="340828" y="974527"/>
                </a:cubicBezTo>
                <a:cubicBezTo>
                  <a:pt x="296551" y="974527"/>
                  <a:pt x="241423" y="983208"/>
                  <a:pt x="175443" y="1000571"/>
                </a:cubicBezTo>
                <a:lnTo>
                  <a:pt x="201488" y="794817"/>
                </a:lnTo>
                <a:cubicBezTo>
                  <a:pt x="217114" y="796553"/>
                  <a:pt x="229703" y="797421"/>
                  <a:pt x="239253" y="797421"/>
                </a:cubicBezTo>
                <a:cubicBezTo>
                  <a:pt x="339091" y="797421"/>
                  <a:pt x="428947" y="771376"/>
                  <a:pt x="508818" y="719286"/>
                </a:cubicBezTo>
                <a:cubicBezTo>
                  <a:pt x="588689" y="667196"/>
                  <a:pt x="628624" y="586891"/>
                  <a:pt x="628624" y="478371"/>
                </a:cubicBezTo>
                <a:cubicBezTo>
                  <a:pt x="628624" y="392423"/>
                  <a:pt x="599541" y="321233"/>
                  <a:pt x="541374" y="264802"/>
                </a:cubicBezTo>
                <a:cubicBezTo>
                  <a:pt x="483207" y="208372"/>
                  <a:pt x="408111" y="180156"/>
                  <a:pt x="316085" y="180156"/>
                </a:cubicBezTo>
                <a:cubicBezTo>
                  <a:pt x="224928" y="180156"/>
                  <a:pt x="148964" y="208806"/>
                  <a:pt x="88192" y="266105"/>
                </a:cubicBezTo>
                <a:cubicBezTo>
                  <a:pt x="57806" y="294754"/>
                  <a:pt x="32847" y="330566"/>
                  <a:pt x="13313" y="373540"/>
                </a:cubicBezTo>
                <a:lnTo>
                  <a:pt x="0" y="410386"/>
                </a:lnTo>
                <a:lnTo>
                  <a:pt x="0" y="69247"/>
                </a:lnTo>
                <a:lnTo>
                  <a:pt x="12743" y="60309"/>
                </a:lnTo>
                <a:cubicBezTo>
                  <a:pt x="55473" y="36014"/>
                  <a:pt x="101683" y="17793"/>
                  <a:pt x="151371" y="5645"/>
                </a:cubicBez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10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图形 2">
            <a:extLst>
              <a:ext uri="{FF2B5EF4-FFF2-40B4-BE49-F238E27FC236}">
                <a16:creationId xmlns:a16="http://schemas.microsoft.com/office/drawing/2014/main" id="{8602364A-EFE6-456D-8770-9301F822804B}"/>
              </a:ext>
            </a:extLst>
          </p:cNvPr>
          <p:cNvSpPr/>
          <p:nvPr/>
        </p:nvSpPr>
        <p:spPr>
          <a:xfrm>
            <a:off x="5235570" y="3015490"/>
            <a:ext cx="1720860" cy="1713650"/>
          </a:xfrm>
          <a:custGeom>
            <a:avLst/>
            <a:gdLst>
              <a:gd name="connsiteX0" fmla="*/ 834390 w 6819900"/>
              <a:gd name="connsiteY0" fmla="*/ 3169074 h 6791325"/>
              <a:gd name="connsiteX1" fmla="*/ 229553 w 6819900"/>
              <a:gd name="connsiteY1" fmla="*/ 3169074 h 6791325"/>
              <a:gd name="connsiteX2" fmla="*/ 0 w 6819900"/>
              <a:gd name="connsiteY2" fmla="*/ 3398626 h 6791325"/>
              <a:gd name="connsiteX3" fmla="*/ 229553 w 6819900"/>
              <a:gd name="connsiteY3" fmla="*/ 3628179 h 6791325"/>
              <a:gd name="connsiteX4" fmla="*/ 834390 w 6819900"/>
              <a:gd name="connsiteY4" fmla="*/ 3628179 h 6791325"/>
              <a:gd name="connsiteX5" fmla="*/ 1063943 w 6819900"/>
              <a:gd name="connsiteY5" fmla="*/ 3398626 h 6791325"/>
              <a:gd name="connsiteX6" fmla="*/ 834390 w 6819900"/>
              <a:gd name="connsiteY6" fmla="*/ 3169074 h 6791325"/>
              <a:gd name="connsiteX7" fmla="*/ 834390 w 6819900"/>
              <a:gd name="connsiteY7" fmla="*/ 3169074 h 6791325"/>
              <a:gd name="connsiteX8" fmla="*/ 1619250 w 6819900"/>
              <a:gd name="connsiteY8" fmla="*/ 1613641 h 6791325"/>
              <a:gd name="connsiteX9" fmla="*/ 1687830 w 6819900"/>
              <a:gd name="connsiteY9" fmla="*/ 1449811 h 6791325"/>
              <a:gd name="connsiteX10" fmla="*/ 1619250 w 6819900"/>
              <a:gd name="connsiteY10" fmla="*/ 1285981 h 6791325"/>
              <a:gd name="connsiteX11" fmla="*/ 1200150 w 6819900"/>
              <a:gd name="connsiteY11" fmla="*/ 851641 h 6791325"/>
              <a:gd name="connsiteX12" fmla="*/ 1039178 w 6819900"/>
              <a:gd name="connsiteY12" fmla="*/ 784014 h 6791325"/>
              <a:gd name="connsiteX13" fmla="*/ 878205 w 6819900"/>
              <a:gd name="connsiteY13" fmla="*/ 851641 h 6791325"/>
              <a:gd name="connsiteX14" fmla="*/ 804863 w 6819900"/>
              <a:gd name="connsiteY14" fmla="*/ 1012614 h 6791325"/>
              <a:gd name="connsiteX15" fmla="*/ 868680 w 6819900"/>
              <a:gd name="connsiteY15" fmla="*/ 1178349 h 6791325"/>
              <a:gd name="connsiteX16" fmla="*/ 1298258 w 6819900"/>
              <a:gd name="connsiteY16" fmla="*/ 1587924 h 6791325"/>
              <a:gd name="connsiteX17" fmla="*/ 1620203 w 6819900"/>
              <a:gd name="connsiteY17" fmla="*/ 1587924 h 6791325"/>
              <a:gd name="connsiteX18" fmla="*/ 1620203 w 6819900"/>
              <a:gd name="connsiteY18" fmla="*/ 1613641 h 6791325"/>
              <a:gd name="connsiteX19" fmla="*/ 3609023 w 6819900"/>
              <a:gd name="connsiteY19" fmla="*/ 6354234 h 6791325"/>
              <a:gd name="connsiteX20" fmla="*/ 3204210 w 6819900"/>
              <a:gd name="connsiteY20" fmla="*/ 6354234 h 6791325"/>
              <a:gd name="connsiteX21" fmla="*/ 2979420 w 6819900"/>
              <a:gd name="connsiteY21" fmla="*/ 6579024 h 6791325"/>
              <a:gd name="connsiteX22" fmla="*/ 3045143 w 6819900"/>
              <a:gd name="connsiteY22" fmla="*/ 6736186 h 6791325"/>
              <a:gd name="connsiteX23" fmla="*/ 3203258 w 6819900"/>
              <a:gd name="connsiteY23" fmla="*/ 6799051 h 6791325"/>
              <a:gd name="connsiteX24" fmla="*/ 3608070 w 6819900"/>
              <a:gd name="connsiteY24" fmla="*/ 6799051 h 6791325"/>
              <a:gd name="connsiteX25" fmla="*/ 3768090 w 6819900"/>
              <a:gd name="connsiteY25" fmla="*/ 6738092 h 6791325"/>
              <a:gd name="connsiteX26" fmla="*/ 3832860 w 6819900"/>
              <a:gd name="connsiteY26" fmla="*/ 6579976 h 6791325"/>
              <a:gd name="connsiteX27" fmla="*/ 3767138 w 6819900"/>
              <a:gd name="connsiteY27" fmla="*/ 6420909 h 6791325"/>
              <a:gd name="connsiteX28" fmla="*/ 3609023 w 6819900"/>
              <a:gd name="connsiteY28" fmla="*/ 6354234 h 6791325"/>
              <a:gd name="connsiteX29" fmla="*/ 3609023 w 6819900"/>
              <a:gd name="connsiteY29" fmla="*/ 6354234 h 6791325"/>
              <a:gd name="connsiteX30" fmla="*/ 6574155 w 6819900"/>
              <a:gd name="connsiteY30" fmla="*/ 3179551 h 6791325"/>
              <a:gd name="connsiteX31" fmla="*/ 5969318 w 6819900"/>
              <a:gd name="connsiteY31" fmla="*/ 3179551 h 6791325"/>
              <a:gd name="connsiteX32" fmla="*/ 5739765 w 6819900"/>
              <a:gd name="connsiteY32" fmla="*/ 3404341 h 6791325"/>
              <a:gd name="connsiteX33" fmla="*/ 5808345 w 6819900"/>
              <a:gd name="connsiteY33" fmla="*/ 3570076 h 6791325"/>
              <a:gd name="connsiteX34" fmla="*/ 5969318 w 6819900"/>
              <a:gd name="connsiteY34" fmla="*/ 3633894 h 6791325"/>
              <a:gd name="connsiteX35" fmla="*/ 6574155 w 6819900"/>
              <a:gd name="connsiteY35" fmla="*/ 3633894 h 6791325"/>
              <a:gd name="connsiteX36" fmla="*/ 6752273 w 6819900"/>
              <a:gd name="connsiteY36" fmla="*/ 3575791 h 6791325"/>
              <a:gd name="connsiteX37" fmla="*/ 6827520 w 6819900"/>
              <a:gd name="connsiteY37" fmla="*/ 3404341 h 6791325"/>
              <a:gd name="connsiteX38" fmla="*/ 6761798 w 6819900"/>
              <a:gd name="connsiteY38" fmla="*/ 3242416 h 6791325"/>
              <a:gd name="connsiteX39" fmla="*/ 6598920 w 6819900"/>
              <a:gd name="connsiteY39" fmla="*/ 3179551 h 6791325"/>
              <a:gd name="connsiteX40" fmla="*/ 6574155 w 6819900"/>
              <a:gd name="connsiteY40" fmla="*/ 3179551 h 6791325"/>
              <a:gd name="connsiteX41" fmla="*/ 3413760 w 6819900"/>
              <a:gd name="connsiteY41" fmla="*/ 1272646 h 6791325"/>
              <a:gd name="connsiteX42" fmla="*/ 1331595 w 6819900"/>
              <a:gd name="connsiteY42" fmla="*/ 3418629 h 6791325"/>
              <a:gd name="connsiteX43" fmla="*/ 2536508 w 6819900"/>
              <a:gd name="connsiteY43" fmla="*/ 5305531 h 6791325"/>
              <a:gd name="connsiteX44" fmla="*/ 2536508 w 6819900"/>
              <a:gd name="connsiteY44" fmla="*/ 5866554 h 6791325"/>
              <a:gd name="connsiteX45" fmla="*/ 2766060 w 6819900"/>
              <a:gd name="connsiteY45" fmla="*/ 6076104 h 6791325"/>
              <a:gd name="connsiteX46" fmla="*/ 4038600 w 6819900"/>
              <a:gd name="connsiteY46" fmla="*/ 6076104 h 6791325"/>
              <a:gd name="connsiteX47" fmla="*/ 4146233 w 6819900"/>
              <a:gd name="connsiteY47" fmla="*/ 6076104 h 6791325"/>
              <a:gd name="connsiteX48" fmla="*/ 4287203 w 6819900"/>
              <a:gd name="connsiteY48" fmla="*/ 5890367 h 6791325"/>
              <a:gd name="connsiteX49" fmla="*/ 4287203 w 6819900"/>
              <a:gd name="connsiteY49" fmla="*/ 5305531 h 6791325"/>
              <a:gd name="connsiteX50" fmla="*/ 5496878 w 6819900"/>
              <a:gd name="connsiteY50" fmla="*/ 3418629 h 6791325"/>
              <a:gd name="connsiteX51" fmla="*/ 3413760 w 6819900"/>
              <a:gd name="connsiteY51" fmla="*/ 1272646 h 6791325"/>
              <a:gd name="connsiteX52" fmla="*/ 3413760 w 6819900"/>
              <a:gd name="connsiteY52" fmla="*/ 1272646 h 6791325"/>
              <a:gd name="connsiteX53" fmla="*/ 3832860 w 6819900"/>
              <a:gd name="connsiteY53" fmla="*/ 4930247 h 6791325"/>
              <a:gd name="connsiteX54" fmla="*/ 3832860 w 6819900"/>
              <a:gd name="connsiteY54" fmla="*/ 5647479 h 6791325"/>
              <a:gd name="connsiteX55" fmla="*/ 2984183 w 6819900"/>
              <a:gd name="connsiteY55" fmla="*/ 5647479 h 6791325"/>
              <a:gd name="connsiteX56" fmla="*/ 2984183 w 6819900"/>
              <a:gd name="connsiteY56" fmla="*/ 5525559 h 6791325"/>
              <a:gd name="connsiteX57" fmla="*/ 2984183 w 6819900"/>
              <a:gd name="connsiteY57" fmla="*/ 5461742 h 6791325"/>
              <a:gd name="connsiteX58" fmla="*/ 2984183 w 6819900"/>
              <a:gd name="connsiteY58" fmla="*/ 4925484 h 6791325"/>
              <a:gd name="connsiteX59" fmla="*/ 1833563 w 6819900"/>
              <a:gd name="connsiteY59" fmla="*/ 3418629 h 6791325"/>
              <a:gd name="connsiteX60" fmla="*/ 3413760 w 6819900"/>
              <a:gd name="connsiteY60" fmla="*/ 1789854 h 6791325"/>
              <a:gd name="connsiteX61" fmla="*/ 4973955 w 6819900"/>
              <a:gd name="connsiteY61" fmla="*/ 3418629 h 6791325"/>
              <a:gd name="connsiteX62" fmla="*/ 3823335 w 6819900"/>
              <a:gd name="connsiteY62" fmla="*/ 4930247 h 6791325"/>
              <a:gd name="connsiteX63" fmla="*/ 3832860 w 6819900"/>
              <a:gd name="connsiteY63" fmla="*/ 4930247 h 6791325"/>
              <a:gd name="connsiteX64" fmla="*/ 5969318 w 6819900"/>
              <a:gd name="connsiteY64" fmla="*/ 852594 h 6791325"/>
              <a:gd name="connsiteX65" fmla="*/ 5642610 w 6819900"/>
              <a:gd name="connsiteY65" fmla="*/ 852594 h 6791325"/>
              <a:gd name="connsiteX66" fmla="*/ 5213033 w 6819900"/>
              <a:gd name="connsiteY66" fmla="*/ 1276456 h 6791325"/>
              <a:gd name="connsiteX67" fmla="*/ 5149215 w 6819900"/>
              <a:gd name="connsiteY67" fmla="*/ 1442191 h 6791325"/>
              <a:gd name="connsiteX68" fmla="*/ 5213033 w 6819900"/>
              <a:gd name="connsiteY68" fmla="*/ 1603164 h 6791325"/>
              <a:gd name="connsiteX69" fmla="*/ 5539740 w 6819900"/>
              <a:gd name="connsiteY69" fmla="*/ 1603164 h 6791325"/>
              <a:gd name="connsiteX70" fmla="*/ 5969318 w 6819900"/>
              <a:gd name="connsiteY70" fmla="*/ 1173586 h 6791325"/>
              <a:gd name="connsiteX71" fmla="*/ 5969318 w 6819900"/>
              <a:gd name="connsiteY71" fmla="*/ 852594 h 6791325"/>
              <a:gd name="connsiteX72" fmla="*/ 5969318 w 6819900"/>
              <a:gd name="connsiteY72" fmla="*/ 852594 h 6791325"/>
              <a:gd name="connsiteX73" fmla="*/ 3413760 w 6819900"/>
              <a:gd name="connsiteY73" fmla="*/ 1052619 h 6791325"/>
              <a:gd name="connsiteX74" fmla="*/ 3575685 w 6819900"/>
              <a:gd name="connsiteY74" fmla="*/ 985944 h 6791325"/>
              <a:gd name="connsiteX75" fmla="*/ 3643313 w 6819900"/>
              <a:gd name="connsiteY75" fmla="*/ 824019 h 6791325"/>
              <a:gd name="connsiteX76" fmla="*/ 3643313 w 6819900"/>
              <a:gd name="connsiteY76" fmla="*/ 223944 h 6791325"/>
              <a:gd name="connsiteX77" fmla="*/ 3575685 w 6819900"/>
              <a:gd name="connsiteY77" fmla="*/ 63924 h 6791325"/>
              <a:gd name="connsiteX78" fmla="*/ 3413760 w 6819900"/>
              <a:gd name="connsiteY78" fmla="*/ 106 h 6791325"/>
              <a:gd name="connsiteX79" fmla="*/ 3184208 w 6819900"/>
              <a:gd name="connsiteY79" fmla="*/ 224896 h 6791325"/>
              <a:gd name="connsiteX80" fmla="*/ 3184208 w 6819900"/>
              <a:gd name="connsiteY80" fmla="*/ 824971 h 6791325"/>
              <a:gd name="connsiteX81" fmla="*/ 3250883 w 6819900"/>
              <a:gd name="connsiteY81" fmla="*/ 986896 h 6791325"/>
              <a:gd name="connsiteX82" fmla="*/ 3413760 w 6819900"/>
              <a:gd name="connsiteY82" fmla="*/ 1052619 h 6791325"/>
              <a:gd name="connsiteX83" fmla="*/ 3413760 w 6819900"/>
              <a:gd name="connsiteY83" fmla="*/ 1052619 h 679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819900" h="6791325">
                <a:moveTo>
                  <a:pt x="834390" y="3169074"/>
                </a:moveTo>
                <a:lnTo>
                  <a:pt x="229553" y="3169074"/>
                </a:lnTo>
                <a:cubicBezTo>
                  <a:pt x="102870" y="3169074"/>
                  <a:pt x="0" y="3271944"/>
                  <a:pt x="0" y="3398626"/>
                </a:cubicBezTo>
                <a:cubicBezTo>
                  <a:pt x="0" y="3525309"/>
                  <a:pt x="102870" y="3628179"/>
                  <a:pt x="229553" y="3628179"/>
                </a:cubicBezTo>
                <a:lnTo>
                  <a:pt x="834390" y="3628179"/>
                </a:lnTo>
                <a:cubicBezTo>
                  <a:pt x="961073" y="3628179"/>
                  <a:pt x="1063943" y="3525309"/>
                  <a:pt x="1063943" y="3398626"/>
                </a:cubicBezTo>
                <a:cubicBezTo>
                  <a:pt x="1062990" y="3271944"/>
                  <a:pt x="960120" y="3169074"/>
                  <a:pt x="834390" y="3169074"/>
                </a:cubicBezTo>
                <a:lnTo>
                  <a:pt x="834390" y="3169074"/>
                </a:lnTo>
                <a:close/>
                <a:moveTo>
                  <a:pt x="1619250" y="1613641"/>
                </a:moveTo>
                <a:cubicBezTo>
                  <a:pt x="1663065" y="1570779"/>
                  <a:pt x="1687830" y="1511724"/>
                  <a:pt x="1687830" y="1449811"/>
                </a:cubicBezTo>
                <a:cubicBezTo>
                  <a:pt x="1687830" y="1388851"/>
                  <a:pt x="1663065" y="1329796"/>
                  <a:pt x="1619250" y="1285981"/>
                </a:cubicBezTo>
                <a:lnTo>
                  <a:pt x="1200150" y="851641"/>
                </a:lnTo>
                <a:cubicBezTo>
                  <a:pt x="1158240" y="807826"/>
                  <a:pt x="1100138" y="784014"/>
                  <a:pt x="1039178" y="784014"/>
                </a:cubicBezTo>
                <a:cubicBezTo>
                  <a:pt x="978218" y="784014"/>
                  <a:pt x="920115" y="808779"/>
                  <a:pt x="878205" y="851641"/>
                </a:cubicBezTo>
                <a:cubicBezTo>
                  <a:pt x="833438" y="893551"/>
                  <a:pt x="807720" y="951654"/>
                  <a:pt x="804863" y="1012614"/>
                </a:cubicBezTo>
                <a:cubicBezTo>
                  <a:pt x="805815" y="1073574"/>
                  <a:pt x="828675" y="1132629"/>
                  <a:pt x="868680" y="1178349"/>
                </a:cubicBezTo>
                <a:lnTo>
                  <a:pt x="1298258" y="1587924"/>
                </a:lnTo>
                <a:cubicBezTo>
                  <a:pt x="1387793" y="1675554"/>
                  <a:pt x="1530668" y="1675554"/>
                  <a:pt x="1620203" y="1587924"/>
                </a:cubicBezTo>
                <a:lnTo>
                  <a:pt x="1620203" y="1613641"/>
                </a:lnTo>
                <a:close/>
                <a:moveTo>
                  <a:pt x="3609023" y="6354234"/>
                </a:moveTo>
                <a:lnTo>
                  <a:pt x="3204210" y="6354234"/>
                </a:lnTo>
                <a:cubicBezTo>
                  <a:pt x="3081338" y="6357092"/>
                  <a:pt x="2982278" y="6456151"/>
                  <a:pt x="2979420" y="6579024"/>
                </a:cubicBezTo>
                <a:cubicBezTo>
                  <a:pt x="2979420" y="6638079"/>
                  <a:pt x="3003233" y="6694276"/>
                  <a:pt x="3045143" y="6736186"/>
                </a:cubicBezTo>
                <a:cubicBezTo>
                  <a:pt x="3087053" y="6777144"/>
                  <a:pt x="3144203" y="6800004"/>
                  <a:pt x="3203258" y="6799051"/>
                </a:cubicBezTo>
                <a:lnTo>
                  <a:pt x="3608070" y="6799051"/>
                </a:lnTo>
                <a:cubicBezTo>
                  <a:pt x="3667125" y="6801909"/>
                  <a:pt x="3725228" y="6780001"/>
                  <a:pt x="3768090" y="6738092"/>
                </a:cubicBezTo>
                <a:cubicBezTo>
                  <a:pt x="3810953" y="6696181"/>
                  <a:pt x="3833813" y="6639031"/>
                  <a:pt x="3832860" y="6579976"/>
                </a:cubicBezTo>
                <a:cubicBezTo>
                  <a:pt x="3832860" y="6519969"/>
                  <a:pt x="3809048" y="6463772"/>
                  <a:pt x="3767138" y="6420909"/>
                </a:cubicBezTo>
                <a:cubicBezTo>
                  <a:pt x="3725228" y="6378047"/>
                  <a:pt x="3668078" y="6354234"/>
                  <a:pt x="3609023" y="6354234"/>
                </a:cubicBezTo>
                <a:lnTo>
                  <a:pt x="3609023" y="6354234"/>
                </a:lnTo>
                <a:close/>
                <a:moveTo>
                  <a:pt x="6574155" y="3179551"/>
                </a:moveTo>
                <a:lnTo>
                  <a:pt x="5969318" y="3179551"/>
                </a:lnTo>
                <a:cubicBezTo>
                  <a:pt x="5844540" y="3179551"/>
                  <a:pt x="5742623" y="3279564"/>
                  <a:pt x="5739765" y="3404341"/>
                </a:cubicBezTo>
                <a:cubicBezTo>
                  <a:pt x="5739765" y="3466254"/>
                  <a:pt x="5764530" y="3526261"/>
                  <a:pt x="5808345" y="3570076"/>
                </a:cubicBezTo>
                <a:cubicBezTo>
                  <a:pt x="5853113" y="3610081"/>
                  <a:pt x="5909310" y="3631989"/>
                  <a:pt x="5969318" y="3633894"/>
                </a:cubicBezTo>
                <a:lnTo>
                  <a:pt x="6574155" y="3633894"/>
                </a:lnTo>
                <a:cubicBezTo>
                  <a:pt x="6638925" y="3640561"/>
                  <a:pt x="6703695" y="3619606"/>
                  <a:pt x="6752273" y="3575791"/>
                </a:cubicBezTo>
                <a:cubicBezTo>
                  <a:pt x="6800850" y="3531976"/>
                  <a:pt x="6828473" y="3470064"/>
                  <a:pt x="6827520" y="3404341"/>
                </a:cubicBezTo>
                <a:cubicBezTo>
                  <a:pt x="6828473" y="3343381"/>
                  <a:pt x="6804660" y="3285279"/>
                  <a:pt x="6761798" y="3242416"/>
                </a:cubicBezTo>
                <a:cubicBezTo>
                  <a:pt x="6717983" y="3199554"/>
                  <a:pt x="6658928" y="3177646"/>
                  <a:pt x="6598920" y="3179551"/>
                </a:cubicBezTo>
                <a:lnTo>
                  <a:pt x="6574155" y="3179551"/>
                </a:lnTo>
                <a:close/>
                <a:moveTo>
                  <a:pt x="3413760" y="1272646"/>
                </a:moveTo>
                <a:cubicBezTo>
                  <a:pt x="2252663" y="1304079"/>
                  <a:pt x="1328738" y="2256579"/>
                  <a:pt x="1331595" y="3418629"/>
                </a:cubicBezTo>
                <a:cubicBezTo>
                  <a:pt x="1331595" y="4228254"/>
                  <a:pt x="1802130" y="4964536"/>
                  <a:pt x="2536508" y="5305531"/>
                </a:cubicBezTo>
                <a:lnTo>
                  <a:pt x="2536508" y="5866554"/>
                </a:lnTo>
                <a:cubicBezTo>
                  <a:pt x="2544128" y="5986569"/>
                  <a:pt x="2645093" y="6078961"/>
                  <a:pt x="2766060" y="6076104"/>
                </a:cubicBezTo>
                <a:lnTo>
                  <a:pt x="4038600" y="6076104"/>
                </a:lnTo>
                <a:cubicBezTo>
                  <a:pt x="4073843" y="6083724"/>
                  <a:pt x="4110990" y="6083724"/>
                  <a:pt x="4146233" y="6076104"/>
                </a:cubicBezTo>
                <a:cubicBezTo>
                  <a:pt x="4228148" y="6051339"/>
                  <a:pt x="4285298" y="5976092"/>
                  <a:pt x="4287203" y="5890367"/>
                </a:cubicBezTo>
                <a:lnTo>
                  <a:pt x="4287203" y="5305531"/>
                </a:lnTo>
                <a:cubicBezTo>
                  <a:pt x="5024438" y="4966442"/>
                  <a:pt x="5496878" y="4229206"/>
                  <a:pt x="5496878" y="3418629"/>
                </a:cubicBezTo>
                <a:cubicBezTo>
                  <a:pt x="5498783" y="2256579"/>
                  <a:pt x="4574858" y="1304079"/>
                  <a:pt x="3413760" y="1272646"/>
                </a:cubicBezTo>
                <a:lnTo>
                  <a:pt x="3413760" y="1272646"/>
                </a:lnTo>
                <a:close/>
                <a:moveTo>
                  <a:pt x="3832860" y="4930247"/>
                </a:moveTo>
                <a:lnTo>
                  <a:pt x="3832860" y="5647479"/>
                </a:lnTo>
                <a:lnTo>
                  <a:pt x="2984183" y="5647479"/>
                </a:lnTo>
                <a:lnTo>
                  <a:pt x="2984183" y="5525559"/>
                </a:lnTo>
                <a:cubicBezTo>
                  <a:pt x="2981325" y="5504604"/>
                  <a:pt x="2981325" y="5483649"/>
                  <a:pt x="2984183" y="5461742"/>
                </a:cubicBezTo>
                <a:lnTo>
                  <a:pt x="2984183" y="4925484"/>
                </a:lnTo>
                <a:cubicBezTo>
                  <a:pt x="2305050" y="4738794"/>
                  <a:pt x="1834515" y="4122526"/>
                  <a:pt x="1833563" y="3418629"/>
                </a:cubicBezTo>
                <a:cubicBezTo>
                  <a:pt x="1830705" y="2536614"/>
                  <a:pt x="2531745" y="1813666"/>
                  <a:pt x="3413760" y="1789854"/>
                </a:cubicBezTo>
                <a:cubicBezTo>
                  <a:pt x="4288155" y="1824144"/>
                  <a:pt x="4977765" y="2544234"/>
                  <a:pt x="4973955" y="3418629"/>
                </a:cubicBezTo>
                <a:cubicBezTo>
                  <a:pt x="4973003" y="4123479"/>
                  <a:pt x="4502468" y="4741652"/>
                  <a:pt x="3823335" y="4930247"/>
                </a:cubicBezTo>
                <a:lnTo>
                  <a:pt x="3832860" y="4930247"/>
                </a:lnTo>
                <a:close/>
                <a:moveTo>
                  <a:pt x="5969318" y="852594"/>
                </a:moveTo>
                <a:cubicBezTo>
                  <a:pt x="5878830" y="764011"/>
                  <a:pt x="5733098" y="764011"/>
                  <a:pt x="5642610" y="852594"/>
                </a:cubicBezTo>
                <a:lnTo>
                  <a:pt x="5213033" y="1276456"/>
                </a:lnTo>
                <a:cubicBezTo>
                  <a:pt x="5172075" y="1322176"/>
                  <a:pt x="5149215" y="1381231"/>
                  <a:pt x="5149215" y="1442191"/>
                </a:cubicBezTo>
                <a:cubicBezTo>
                  <a:pt x="5150168" y="1501246"/>
                  <a:pt x="5173028" y="1558396"/>
                  <a:pt x="5213033" y="1603164"/>
                </a:cubicBezTo>
                <a:cubicBezTo>
                  <a:pt x="5303520" y="1691746"/>
                  <a:pt x="5449253" y="1691746"/>
                  <a:pt x="5539740" y="1603164"/>
                </a:cubicBezTo>
                <a:lnTo>
                  <a:pt x="5969318" y="1173586"/>
                </a:lnTo>
                <a:cubicBezTo>
                  <a:pt x="6056948" y="1085956"/>
                  <a:pt x="6056948" y="942129"/>
                  <a:pt x="5969318" y="852594"/>
                </a:cubicBezTo>
                <a:lnTo>
                  <a:pt x="5969318" y="852594"/>
                </a:lnTo>
                <a:close/>
                <a:moveTo>
                  <a:pt x="3413760" y="1052619"/>
                </a:moveTo>
                <a:cubicBezTo>
                  <a:pt x="3474720" y="1052619"/>
                  <a:pt x="3532823" y="1028806"/>
                  <a:pt x="3575685" y="985944"/>
                </a:cubicBezTo>
                <a:cubicBezTo>
                  <a:pt x="3618548" y="943081"/>
                  <a:pt x="3643313" y="884979"/>
                  <a:pt x="3643313" y="824019"/>
                </a:cubicBezTo>
                <a:lnTo>
                  <a:pt x="3643313" y="223944"/>
                </a:lnTo>
                <a:cubicBezTo>
                  <a:pt x="3643313" y="163936"/>
                  <a:pt x="3618548" y="105834"/>
                  <a:pt x="3575685" y="63924"/>
                </a:cubicBezTo>
                <a:cubicBezTo>
                  <a:pt x="3532823" y="22014"/>
                  <a:pt x="3473768" y="-1799"/>
                  <a:pt x="3413760" y="106"/>
                </a:cubicBezTo>
                <a:cubicBezTo>
                  <a:pt x="3288983" y="106"/>
                  <a:pt x="3187065" y="100119"/>
                  <a:pt x="3184208" y="224896"/>
                </a:cubicBezTo>
                <a:lnTo>
                  <a:pt x="3184208" y="824971"/>
                </a:lnTo>
                <a:cubicBezTo>
                  <a:pt x="3184208" y="885931"/>
                  <a:pt x="3208020" y="944034"/>
                  <a:pt x="3250883" y="986896"/>
                </a:cubicBezTo>
                <a:cubicBezTo>
                  <a:pt x="3294698" y="1028806"/>
                  <a:pt x="3352800" y="1052619"/>
                  <a:pt x="3413760" y="1052619"/>
                </a:cubicBezTo>
                <a:lnTo>
                  <a:pt x="3413760" y="105261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A0F286C-A15C-432E-9B2C-9FF1F88CDA6E}"/>
              </a:ext>
            </a:extLst>
          </p:cNvPr>
          <p:cNvSpPr txBox="1"/>
          <p:nvPr/>
        </p:nvSpPr>
        <p:spPr>
          <a:xfrm>
            <a:off x="2149929" y="1865679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第一季度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1FF418A-2565-4289-8E20-16D5875F0434}"/>
              </a:ext>
            </a:extLst>
          </p:cNvPr>
          <p:cNvSpPr txBox="1"/>
          <p:nvPr/>
        </p:nvSpPr>
        <p:spPr>
          <a:xfrm>
            <a:off x="2172155" y="2398586"/>
            <a:ext cx="2618913" cy="96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公司为提高中、高层管理人员水平，制定年度专项培训计划。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A32B86E-37E3-4540-B5AB-BFCC78677511}"/>
              </a:ext>
            </a:extLst>
          </p:cNvPr>
          <p:cNvSpPr txBox="1"/>
          <p:nvPr/>
        </p:nvSpPr>
        <p:spPr>
          <a:xfrm>
            <a:off x="8768909" y="1865679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第二季度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C941CE3-1546-4F72-BFEA-8F06052E97F4}"/>
              </a:ext>
            </a:extLst>
          </p:cNvPr>
          <p:cNvSpPr txBox="1"/>
          <p:nvPr/>
        </p:nvSpPr>
        <p:spPr>
          <a:xfrm>
            <a:off x="7546532" y="2398586"/>
            <a:ext cx="2618913" cy="96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召开公司上半年工作复盘会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对现有工作资料进行梳理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归档、分享。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3236068-E7DA-4E3E-A6DF-E944304F4C45}"/>
              </a:ext>
            </a:extLst>
          </p:cNvPr>
          <p:cNvSpPr txBox="1"/>
          <p:nvPr/>
        </p:nvSpPr>
        <p:spPr>
          <a:xfrm>
            <a:off x="2149929" y="433017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第三季度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EF85AB0-6048-48B2-8806-DD62B3FD1F70}"/>
              </a:ext>
            </a:extLst>
          </p:cNvPr>
          <p:cNvSpPr txBox="1"/>
          <p:nvPr/>
        </p:nvSpPr>
        <p:spPr>
          <a:xfrm>
            <a:off x="2172155" y="4863081"/>
            <a:ext cx="2618913" cy="96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启动公司新入职员工培育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计划，分专业、分业务线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对新员工进行赋能。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89188AB-EF4E-46BD-824E-8F12F4E10E39}"/>
              </a:ext>
            </a:extLst>
          </p:cNvPr>
          <p:cNvSpPr txBox="1"/>
          <p:nvPr/>
        </p:nvSpPr>
        <p:spPr>
          <a:xfrm>
            <a:off x="8768909" y="433017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第四季度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DCAAD4D-5A81-4463-97B3-0F3216A5E256}"/>
              </a:ext>
            </a:extLst>
          </p:cNvPr>
          <p:cNvSpPr txBox="1"/>
          <p:nvPr/>
        </p:nvSpPr>
        <p:spPr>
          <a:xfrm>
            <a:off x="7546532" y="4863081"/>
            <a:ext cx="2618913" cy="96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提升全公司服务品质管理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进行员工综合测评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根据工作业绩调整岗位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4435B00-374E-40D7-9909-0FAC108CE9CA}"/>
              </a:ext>
            </a:extLst>
          </p:cNvPr>
          <p:cNvSpPr txBox="1"/>
          <p:nvPr/>
        </p:nvSpPr>
        <p:spPr>
          <a:xfrm>
            <a:off x="10492938" y="1712948"/>
            <a:ext cx="1023581" cy="1916906"/>
          </a:xfrm>
          <a:custGeom>
            <a:avLst/>
            <a:gdLst>
              <a:gd name="connsiteX0" fmla="*/ 664355 w 1023581"/>
              <a:gd name="connsiteY0" fmla="*/ 0 h 1916906"/>
              <a:gd name="connsiteX1" fmla="*/ 1012055 w 1023581"/>
              <a:gd name="connsiteY1" fmla="*/ 85704 h 1916906"/>
              <a:gd name="connsiteX2" fmla="*/ 1023581 w 1023581"/>
              <a:gd name="connsiteY2" fmla="*/ 94510 h 1916906"/>
              <a:gd name="connsiteX3" fmla="*/ 1023581 w 1023581"/>
              <a:gd name="connsiteY3" fmla="*/ 1023672 h 1916906"/>
              <a:gd name="connsiteX4" fmla="*/ 993619 w 1023581"/>
              <a:gd name="connsiteY4" fmla="*/ 1055308 h 1916906"/>
              <a:gd name="connsiteX5" fmla="*/ 695609 w 1023581"/>
              <a:gd name="connsiteY5" fmla="*/ 1324384 h 1916906"/>
              <a:gd name="connsiteX6" fmla="*/ 424741 w 1023581"/>
              <a:gd name="connsiteY6" fmla="*/ 1564649 h 1916906"/>
              <a:gd name="connsiteX7" fmla="*/ 325771 w 1023581"/>
              <a:gd name="connsiteY7" fmla="*/ 1691618 h 1916906"/>
              <a:gd name="connsiteX8" fmla="*/ 1023581 w 1023581"/>
              <a:gd name="connsiteY8" fmla="*/ 1691618 h 1916906"/>
              <a:gd name="connsiteX9" fmla="*/ 1023581 w 1023581"/>
              <a:gd name="connsiteY9" fmla="*/ 1880159 h 1916906"/>
              <a:gd name="connsiteX10" fmla="*/ 1007974 w 1023581"/>
              <a:gd name="connsiteY10" fmla="*/ 1903307 h 1916906"/>
              <a:gd name="connsiteX11" fmla="*/ 987804 w 1023581"/>
              <a:gd name="connsiteY11" fmla="*/ 1916906 h 1916906"/>
              <a:gd name="connsiteX12" fmla="*/ 209 w 1023581"/>
              <a:gd name="connsiteY12" fmla="*/ 1916906 h 1916906"/>
              <a:gd name="connsiteX13" fmla="*/ 27556 w 1023581"/>
              <a:gd name="connsiteY13" fmla="*/ 1754125 h 1916906"/>
              <a:gd name="connsiteX14" fmla="*/ 181873 w 1023581"/>
              <a:gd name="connsiteY14" fmla="*/ 1500187 h 1916906"/>
              <a:gd name="connsiteX15" fmla="*/ 488551 w 1023581"/>
              <a:gd name="connsiteY15" fmla="*/ 1211089 h 1916906"/>
              <a:gd name="connsiteX16" fmla="*/ 909177 w 1023581"/>
              <a:gd name="connsiteY16" fmla="*/ 806741 h 1916906"/>
              <a:gd name="connsiteX17" fmla="*/ 1018566 w 1023581"/>
              <a:gd name="connsiteY17" fmla="*/ 524805 h 1916906"/>
              <a:gd name="connsiteX18" fmla="*/ 918944 w 1023581"/>
              <a:gd name="connsiteY18" fmla="*/ 289750 h 1916906"/>
              <a:gd name="connsiteX19" fmla="*/ 659146 w 1023581"/>
              <a:gd name="connsiteY19" fmla="*/ 194035 h 1916906"/>
              <a:gd name="connsiteX20" fmla="*/ 388279 w 1023581"/>
              <a:gd name="connsiteY20" fmla="*/ 295610 h 1916906"/>
              <a:gd name="connsiteX21" fmla="*/ 285401 w 1023581"/>
              <a:gd name="connsiteY21" fmla="*/ 576895 h 1916906"/>
              <a:gd name="connsiteX22" fmla="*/ 44486 w 1023581"/>
              <a:gd name="connsiteY22" fmla="*/ 552152 h 1916906"/>
              <a:gd name="connsiteX23" fmla="*/ 230707 w 1023581"/>
              <a:gd name="connsiteY23" fmla="*/ 141294 h 1916906"/>
              <a:gd name="connsiteX24" fmla="*/ 664355 w 1023581"/>
              <a:gd name="connsiteY24" fmla="*/ 0 h 19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3581" h="1916906">
                <a:moveTo>
                  <a:pt x="664355" y="0"/>
                </a:moveTo>
                <a:cubicBezTo>
                  <a:pt x="801742" y="0"/>
                  <a:pt x="917642" y="28568"/>
                  <a:pt x="1012055" y="85704"/>
                </a:cubicBezTo>
                <a:lnTo>
                  <a:pt x="1023581" y="94510"/>
                </a:lnTo>
                <a:lnTo>
                  <a:pt x="1023581" y="1023672"/>
                </a:lnTo>
                <a:lnTo>
                  <a:pt x="993619" y="1055308"/>
                </a:lnTo>
                <a:cubicBezTo>
                  <a:pt x="921263" y="1127908"/>
                  <a:pt x="821926" y="1217600"/>
                  <a:pt x="695609" y="1324384"/>
                </a:cubicBezTo>
                <a:cubicBezTo>
                  <a:pt x="554966" y="1442454"/>
                  <a:pt x="464677" y="1522543"/>
                  <a:pt x="424741" y="1564649"/>
                </a:cubicBezTo>
                <a:cubicBezTo>
                  <a:pt x="384806" y="1606754"/>
                  <a:pt x="351816" y="1649077"/>
                  <a:pt x="325771" y="1691618"/>
                </a:cubicBezTo>
                <a:lnTo>
                  <a:pt x="1023581" y="1691618"/>
                </a:lnTo>
                <a:lnTo>
                  <a:pt x="1023581" y="1880159"/>
                </a:lnTo>
                <a:lnTo>
                  <a:pt x="1007974" y="1903307"/>
                </a:lnTo>
                <a:lnTo>
                  <a:pt x="987804" y="1916906"/>
                </a:lnTo>
                <a:lnTo>
                  <a:pt x="209" y="1916906"/>
                </a:lnTo>
                <a:cubicBezTo>
                  <a:pt x="-1527" y="1860475"/>
                  <a:pt x="7589" y="1806215"/>
                  <a:pt x="27556" y="1754125"/>
                </a:cubicBezTo>
                <a:cubicBezTo>
                  <a:pt x="59679" y="1668177"/>
                  <a:pt x="111117" y="1583531"/>
                  <a:pt x="181873" y="1500187"/>
                </a:cubicBezTo>
                <a:cubicBezTo>
                  <a:pt x="252628" y="1416844"/>
                  <a:pt x="354854" y="1320478"/>
                  <a:pt x="488551" y="1211089"/>
                </a:cubicBezTo>
                <a:cubicBezTo>
                  <a:pt x="696043" y="1040929"/>
                  <a:pt x="836251" y="906146"/>
                  <a:pt x="909177" y="806741"/>
                </a:cubicBezTo>
                <a:cubicBezTo>
                  <a:pt x="982103" y="707336"/>
                  <a:pt x="1018566" y="613358"/>
                  <a:pt x="1018566" y="524805"/>
                </a:cubicBezTo>
                <a:cubicBezTo>
                  <a:pt x="1018566" y="431911"/>
                  <a:pt x="985358" y="353560"/>
                  <a:pt x="918944" y="289750"/>
                </a:cubicBezTo>
                <a:cubicBezTo>
                  <a:pt x="852529" y="225940"/>
                  <a:pt x="765930" y="194035"/>
                  <a:pt x="659146" y="194035"/>
                </a:cubicBezTo>
                <a:cubicBezTo>
                  <a:pt x="546285" y="194035"/>
                  <a:pt x="455995" y="227893"/>
                  <a:pt x="388279" y="295610"/>
                </a:cubicBezTo>
                <a:cubicBezTo>
                  <a:pt x="320562" y="363327"/>
                  <a:pt x="286269" y="457088"/>
                  <a:pt x="285401" y="576895"/>
                </a:cubicBezTo>
                <a:lnTo>
                  <a:pt x="44486" y="552152"/>
                </a:lnTo>
                <a:cubicBezTo>
                  <a:pt x="60981" y="372442"/>
                  <a:pt x="123055" y="235489"/>
                  <a:pt x="230707" y="141294"/>
                </a:cubicBezTo>
                <a:cubicBezTo>
                  <a:pt x="338359" y="47098"/>
                  <a:pt x="482909" y="0"/>
                  <a:pt x="664355" y="0"/>
                </a:cubicBez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10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68778EA-DED8-4E73-A7B0-85EA21977B82}"/>
              </a:ext>
            </a:extLst>
          </p:cNvPr>
          <p:cNvSpPr txBox="1"/>
          <p:nvPr/>
        </p:nvSpPr>
        <p:spPr>
          <a:xfrm>
            <a:off x="10540144" y="4119025"/>
            <a:ext cx="975284" cy="1926490"/>
          </a:xfrm>
          <a:custGeom>
            <a:avLst/>
            <a:gdLst>
              <a:gd name="connsiteX0" fmla="*/ 835407 w 975284"/>
              <a:gd name="connsiteY0" fmla="*/ 379733 h 1926490"/>
              <a:gd name="connsiteX1" fmla="*/ 232496 w 975284"/>
              <a:gd name="connsiteY1" fmla="*/ 1247978 h 1926490"/>
              <a:gd name="connsiteX2" fmla="*/ 835407 w 975284"/>
              <a:gd name="connsiteY2" fmla="*/ 1247978 h 1926490"/>
              <a:gd name="connsiteX3" fmla="*/ 894268 w 975284"/>
              <a:gd name="connsiteY3" fmla="*/ 247 h 1926490"/>
              <a:gd name="connsiteX4" fmla="*/ 941923 w 975284"/>
              <a:gd name="connsiteY4" fmla="*/ 12530 h 1926490"/>
              <a:gd name="connsiteX5" fmla="*/ 975223 w 975284"/>
              <a:gd name="connsiteY5" fmla="*/ 68107 h 1926490"/>
              <a:gd name="connsiteX6" fmla="*/ 975284 w 975284"/>
              <a:gd name="connsiteY6" fmla="*/ 68101 h 1926490"/>
              <a:gd name="connsiteX7" fmla="*/ 975284 w 975284"/>
              <a:gd name="connsiteY7" fmla="*/ 1851076 h 1926490"/>
              <a:gd name="connsiteX8" fmla="*/ 970249 w 975284"/>
              <a:gd name="connsiteY8" fmla="*/ 1869274 h 1926490"/>
              <a:gd name="connsiteX9" fmla="*/ 937281 w 975284"/>
              <a:gd name="connsiteY9" fmla="*/ 1906360 h 1926490"/>
              <a:gd name="connsiteX10" fmla="*/ 841834 w 975284"/>
              <a:gd name="connsiteY10" fmla="*/ 1921669 h 1926490"/>
              <a:gd name="connsiteX11" fmla="*/ 840579 w 975284"/>
              <a:gd name="connsiteY11" fmla="*/ 1925760 h 1926490"/>
              <a:gd name="connsiteX12" fmla="*/ 835407 w 975284"/>
              <a:gd name="connsiteY12" fmla="*/ 1925760 h 1926490"/>
              <a:gd name="connsiteX13" fmla="*/ 835407 w 975284"/>
              <a:gd name="connsiteY13" fmla="*/ 1464711 h 1926490"/>
              <a:gd name="connsiteX14" fmla="*/ 0 w 975284"/>
              <a:gd name="connsiteY14" fmla="*/ 1464711 h 1926490"/>
              <a:gd name="connsiteX15" fmla="*/ 0 w 975284"/>
              <a:gd name="connsiteY15" fmla="*/ 1247978 h 1926490"/>
              <a:gd name="connsiteX16" fmla="*/ 877344 w 975284"/>
              <a:gd name="connsiteY16" fmla="*/ 2124 h 1926490"/>
              <a:gd name="connsiteX17" fmla="*/ 877769 w 975284"/>
              <a:gd name="connsiteY17" fmla="*/ 3475 h 1926490"/>
              <a:gd name="connsiteX18" fmla="*/ 894268 w 975284"/>
              <a:gd name="connsiteY18" fmla="*/ 247 h 19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75284" h="1926490">
                <a:moveTo>
                  <a:pt x="835407" y="379733"/>
                </a:moveTo>
                <a:lnTo>
                  <a:pt x="232496" y="1247978"/>
                </a:lnTo>
                <a:lnTo>
                  <a:pt x="835407" y="1247978"/>
                </a:lnTo>
                <a:close/>
                <a:moveTo>
                  <a:pt x="894268" y="247"/>
                </a:moveTo>
                <a:cubicBezTo>
                  <a:pt x="910922" y="-1107"/>
                  <a:pt x="927732" y="3118"/>
                  <a:pt x="941923" y="12530"/>
                </a:cubicBezTo>
                <a:cubicBezTo>
                  <a:pt x="960844" y="25078"/>
                  <a:pt x="973083" y="45504"/>
                  <a:pt x="975223" y="68107"/>
                </a:cubicBezTo>
                <a:lnTo>
                  <a:pt x="975284" y="68101"/>
                </a:lnTo>
                <a:lnTo>
                  <a:pt x="975284" y="1851076"/>
                </a:lnTo>
                <a:lnTo>
                  <a:pt x="970249" y="1869274"/>
                </a:lnTo>
                <a:cubicBezTo>
                  <a:pt x="962341" y="1883808"/>
                  <a:pt x="951143" y="1896552"/>
                  <a:pt x="937281" y="1906360"/>
                </a:cubicBezTo>
                <a:cubicBezTo>
                  <a:pt x="909556" y="1925977"/>
                  <a:pt x="874303" y="1931631"/>
                  <a:pt x="841834" y="1921669"/>
                </a:cubicBezTo>
                <a:lnTo>
                  <a:pt x="840579" y="1925760"/>
                </a:lnTo>
                <a:lnTo>
                  <a:pt x="835407" y="1925760"/>
                </a:lnTo>
                <a:lnTo>
                  <a:pt x="835407" y="1464711"/>
                </a:lnTo>
                <a:lnTo>
                  <a:pt x="0" y="1464711"/>
                </a:lnTo>
                <a:lnTo>
                  <a:pt x="0" y="1247978"/>
                </a:lnTo>
                <a:lnTo>
                  <a:pt x="877344" y="2124"/>
                </a:lnTo>
                <a:lnTo>
                  <a:pt x="877769" y="3475"/>
                </a:lnTo>
                <a:cubicBezTo>
                  <a:pt x="883183" y="1769"/>
                  <a:pt x="888717" y="698"/>
                  <a:pt x="894268" y="247"/>
                </a:cubicBez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10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21636F8-0A43-4080-9A94-5E6362E5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2863"/>
            <a:ext cx="4512340" cy="719092"/>
          </a:xfrm>
        </p:spPr>
        <p:txBody>
          <a:bodyPr/>
          <a:lstStyle/>
          <a:p>
            <a:r>
              <a:rPr lang="zh-CN" altLang="en-US" dirty="0"/>
              <a:t>公司内部优化计划</a:t>
            </a:r>
          </a:p>
        </p:txBody>
      </p:sp>
    </p:spTree>
    <p:extLst>
      <p:ext uri="{BB962C8B-B14F-4D97-AF65-F5344CB8AC3E}">
        <p14:creationId xmlns:p14="http://schemas.microsoft.com/office/powerpoint/2010/main" val="293853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1D271A2E-F0CD-4923-A31F-D786D2044D80}"/>
              </a:ext>
            </a:extLst>
          </p:cNvPr>
          <p:cNvSpPr/>
          <p:nvPr/>
        </p:nvSpPr>
        <p:spPr>
          <a:xfrm>
            <a:off x="4786640" y="1751278"/>
            <a:ext cx="2618722" cy="2618716"/>
          </a:xfrm>
          <a:prstGeom prst="ellipse">
            <a:avLst/>
          </a:prstGeom>
          <a:noFill/>
          <a:ln>
            <a:gradFill>
              <a:gsLst>
                <a:gs pos="49000">
                  <a:schemeClr val="accent2">
                    <a:alpha val="40000"/>
                  </a:schemeClr>
                </a:gs>
                <a:gs pos="13000">
                  <a:schemeClr val="accent2">
                    <a:alpha val="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IN"/>
              <a:ea typeface="方正兰亭细黑_GBK"/>
              <a:cs typeface="+mn-cs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532D327-963D-42C0-92C1-97A6557B6EE7}"/>
              </a:ext>
            </a:extLst>
          </p:cNvPr>
          <p:cNvSpPr/>
          <p:nvPr/>
        </p:nvSpPr>
        <p:spPr>
          <a:xfrm>
            <a:off x="3894402" y="3708492"/>
            <a:ext cx="689234" cy="689234"/>
          </a:xfrm>
          <a:prstGeom prst="ellipse">
            <a:avLst/>
          </a:prstGeom>
          <a:solidFill>
            <a:schemeClr val="accent2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48901A8-0EE6-4000-8D1A-A94E0AB0A528}"/>
              </a:ext>
            </a:extLst>
          </p:cNvPr>
          <p:cNvSpPr/>
          <p:nvPr/>
        </p:nvSpPr>
        <p:spPr>
          <a:xfrm>
            <a:off x="7608364" y="3708492"/>
            <a:ext cx="689234" cy="689234"/>
          </a:xfrm>
          <a:prstGeom prst="ellipse">
            <a:avLst/>
          </a:prstGeom>
          <a:solidFill>
            <a:schemeClr val="accent2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42CD84B-3FE5-44ED-8BD3-402498EC3E86}"/>
              </a:ext>
            </a:extLst>
          </p:cNvPr>
          <p:cNvSpPr/>
          <p:nvPr/>
        </p:nvSpPr>
        <p:spPr>
          <a:xfrm>
            <a:off x="3894402" y="1827654"/>
            <a:ext cx="689234" cy="689234"/>
          </a:xfrm>
          <a:prstGeom prst="ellipse">
            <a:avLst/>
          </a:prstGeom>
          <a:solidFill>
            <a:schemeClr val="accent2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IN"/>
              <a:ea typeface="方正兰亭细黑_GBK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69816F5-E05F-42FD-961F-407AE895DD79}"/>
              </a:ext>
            </a:extLst>
          </p:cNvPr>
          <p:cNvSpPr/>
          <p:nvPr/>
        </p:nvSpPr>
        <p:spPr>
          <a:xfrm>
            <a:off x="7608364" y="1827654"/>
            <a:ext cx="689234" cy="689234"/>
          </a:xfrm>
          <a:prstGeom prst="ellipse">
            <a:avLst/>
          </a:prstGeom>
          <a:solidFill>
            <a:schemeClr val="accent2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F304E41-0092-40E4-A1F9-AA6A9E3DBAC8}"/>
              </a:ext>
            </a:extLst>
          </p:cNvPr>
          <p:cNvSpPr/>
          <p:nvPr/>
        </p:nvSpPr>
        <p:spPr>
          <a:xfrm>
            <a:off x="5751383" y="4675374"/>
            <a:ext cx="689142" cy="689142"/>
          </a:xfrm>
          <a:prstGeom prst="ellipse">
            <a:avLst/>
          </a:prstGeom>
          <a:solidFill>
            <a:schemeClr val="accent2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39FD34-7562-400F-8D55-BA02E46C7D32}"/>
              </a:ext>
            </a:extLst>
          </p:cNvPr>
          <p:cNvSpPr/>
          <p:nvPr/>
        </p:nvSpPr>
        <p:spPr>
          <a:xfrm>
            <a:off x="5159037" y="2123673"/>
            <a:ext cx="1873928" cy="1873926"/>
          </a:xfrm>
          <a:prstGeom prst="ellipse">
            <a:avLst/>
          </a:prstGeom>
          <a:solidFill>
            <a:schemeClr val="accent2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DD0515-45ED-45B1-9C41-2D6B5D614C59}"/>
              </a:ext>
            </a:extLst>
          </p:cNvPr>
          <p:cNvSpPr txBox="1"/>
          <p:nvPr/>
        </p:nvSpPr>
        <p:spPr>
          <a:xfrm>
            <a:off x="8370794" y="1510215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夯实基础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38612ED-F51D-444C-95AC-A0EF6918F4A3}"/>
              </a:ext>
            </a:extLst>
          </p:cNvPr>
          <p:cNvSpPr/>
          <p:nvPr/>
        </p:nvSpPr>
        <p:spPr>
          <a:xfrm>
            <a:off x="8370794" y="1911198"/>
            <a:ext cx="2204450" cy="75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夯实公司各项工作基础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给予员工最优保障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2A0E93D-1933-4A57-9301-87E8BE1DED80}"/>
              </a:ext>
            </a:extLst>
          </p:cNvPr>
          <p:cNvSpPr txBox="1"/>
          <p:nvPr/>
        </p:nvSpPr>
        <p:spPr>
          <a:xfrm>
            <a:off x="8370794" y="3583452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提升质效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044BDFE-CB41-4933-9AD4-7937A7582985}"/>
              </a:ext>
            </a:extLst>
          </p:cNvPr>
          <p:cNvSpPr/>
          <p:nvPr/>
        </p:nvSpPr>
        <p:spPr>
          <a:xfrm>
            <a:off x="8370794" y="3984435"/>
            <a:ext cx="1800493" cy="75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优化公司业务流程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定期复盘业务痛点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C2F922-45D3-4963-8E60-6BDCDCC64880}"/>
              </a:ext>
            </a:extLst>
          </p:cNvPr>
          <p:cNvSpPr txBox="1"/>
          <p:nvPr/>
        </p:nvSpPr>
        <p:spPr>
          <a:xfrm>
            <a:off x="1108414" y="3583452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spc="2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优化服务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C35711B-E579-43D4-A0C5-20D3513BA467}"/>
              </a:ext>
            </a:extLst>
          </p:cNvPr>
          <p:cNvSpPr/>
          <p:nvPr/>
        </p:nvSpPr>
        <p:spPr>
          <a:xfrm>
            <a:off x="1425729" y="3984435"/>
            <a:ext cx="2406428" cy="75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加强服务素质培训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强化员工服务意识和水平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D288720-CA7B-44C6-AF08-07AA8BA388ED}"/>
              </a:ext>
            </a:extLst>
          </p:cNvPr>
          <p:cNvSpPr txBox="1"/>
          <p:nvPr/>
        </p:nvSpPr>
        <p:spPr>
          <a:xfrm>
            <a:off x="1108414" y="1510215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spc="2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强化管理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BDBF55D-2C66-457C-91D8-536D8C738DBA}"/>
              </a:ext>
            </a:extLst>
          </p:cNvPr>
          <p:cNvSpPr/>
          <p:nvPr/>
        </p:nvSpPr>
        <p:spPr>
          <a:xfrm>
            <a:off x="1425664" y="1911198"/>
            <a:ext cx="2406493" cy="75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强化公司内部人事、后勤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资金等多方面管理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AE02D3C-0716-4846-90C8-4AB410C09C31}"/>
              </a:ext>
            </a:extLst>
          </p:cNvPr>
          <p:cNvSpPr txBox="1"/>
          <p:nvPr/>
        </p:nvSpPr>
        <p:spPr>
          <a:xfrm>
            <a:off x="4734128" y="5469693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200" dirty="0">
                <a:solidFill>
                  <a:schemeClr val="accent2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加强创新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3BD9831-8A02-47FD-95DF-337CF760AF77}"/>
              </a:ext>
            </a:extLst>
          </p:cNvPr>
          <p:cNvSpPr/>
          <p:nvPr/>
        </p:nvSpPr>
        <p:spPr>
          <a:xfrm>
            <a:off x="4690809" y="5870676"/>
            <a:ext cx="2810386" cy="408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注重工作创新，加大考核激励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783AB4D-8884-4C89-829B-07BD2C132935}"/>
              </a:ext>
            </a:extLst>
          </p:cNvPr>
          <p:cNvGrpSpPr/>
          <p:nvPr/>
        </p:nvGrpSpPr>
        <p:grpSpPr>
          <a:xfrm>
            <a:off x="5917188" y="4872445"/>
            <a:ext cx="361809" cy="258115"/>
            <a:chOff x="4499162" y="4527337"/>
            <a:chExt cx="663639" cy="473442"/>
          </a:xfrm>
          <a:solidFill>
            <a:schemeClr val="bg1">
              <a:lumMod val="95000"/>
            </a:schemeClr>
          </a:solidFill>
        </p:grpSpPr>
        <p:sp>
          <p:nvSpPr>
            <p:cNvPr id="27" name="Freeform 53">
              <a:extLst>
                <a:ext uri="{FF2B5EF4-FFF2-40B4-BE49-F238E27FC236}">
                  <a16:creationId xmlns:a16="http://schemas.microsoft.com/office/drawing/2014/main" id="{74FA7249-A0E5-4D6C-9FFB-E2B6B0C5C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8516" y="4705220"/>
              <a:ext cx="257245" cy="295559"/>
            </a:xfrm>
            <a:custGeom>
              <a:avLst/>
              <a:gdLst>
                <a:gd name="T0" fmla="*/ 34 w 68"/>
                <a:gd name="T1" fmla="*/ 0 h 78"/>
                <a:gd name="T2" fmla="*/ 0 w 68"/>
                <a:gd name="T3" fmla="*/ 15 h 78"/>
                <a:gd name="T4" fmla="*/ 5 w 68"/>
                <a:gd name="T5" fmla="*/ 53 h 78"/>
                <a:gd name="T6" fmla="*/ 34 w 68"/>
                <a:gd name="T7" fmla="*/ 78 h 78"/>
                <a:gd name="T8" fmla="*/ 63 w 68"/>
                <a:gd name="T9" fmla="*/ 53 h 78"/>
                <a:gd name="T10" fmla="*/ 68 w 68"/>
                <a:gd name="T11" fmla="*/ 15 h 78"/>
                <a:gd name="T12" fmla="*/ 34 w 68"/>
                <a:gd name="T13" fmla="*/ 0 h 78"/>
                <a:gd name="T14" fmla="*/ 61 w 68"/>
                <a:gd name="T15" fmla="*/ 20 h 78"/>
                <a:gd name="T16" fmla="*/ 56 w 68"/>
                <a:gd name="T17" fmla="*/ 50 h 78"/>
                <a:gd name="T18" fmla="*/ 34 w 68"/>
                <a:gd name="T19" fmla="*/ 71 h 78"/>
                <a:gd name="T20" fmla="*/ 12 w 68"/>
                <a:gd name="T21" fmla="*/ 50 h 78"/>
                <a:gd name="T22" fmla="*/ 7 w 68"/>
                <a:gd name="T23" fmla="*/ 20 h 78"/>
                <a:gd name="T24" fmla="*/ 34 w 68"/>
                <a:gd name="T25" fmla="*/ 8 h 78"/>
                <a:gd name="T26" fmla="*/ 61 w 68"/>
                <a:gd name="T27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78">
                  <a:moveTo>
                    <a:pt x="3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0" y="41"/>
                    <a:pt x="5" y="53"/>
                  </a:cubicBezTo>
                  <a:cubicBezTo>
                    <a:pt x="10" y="64"/>
                    <a:pt x="19" y="73"/>
                    <a:pt x="34" y="78"/>
                  </a:cubicBezTo>
                  <a:cubicBezTo>
                    <a:pt x="48" y="73"/>
                    <a:pt x="58" y="64"/>
                    <a:pt x="63" y="53"/>
                  </a:cubicBezTo>
                  <a:cubicBezTo>
                    <a:pt x="68" y="41"/>
                    <a:pt x="68" y="23"/>
                    <a:pt x="68" y="15"/>
                  </a:cubicBezTo>
                  <a:lnTo>
                    <a:pt x="34" y="0"/>
                  </a:lnTo>
                  <a:close/>
                  <a:moveTo>
                    <a:pt x="61" y="20"/>
                  </a:moveTo>
                  <a:cubicBezTo>
                    <a:pt x="60" y="30"/>
                    <a:pt x="60" y="42"/>
                    <a:pt x="56" y="50"/>
                  </a:cubicBezTo>
                  <a:cubicBezTo>
                    <a:pt x="52" y="59"/>
                    <a:pt x="44" y="66"/>
                    <a:pt x="34" y="71"/>
                  </a:cubicBezTo>
                  <a:cubicBezTo>
                    <a:pt x="23" y="66"/>
                    <a:pt x="16" y="59"/>
                    <a:pt x="12" y="50"/>
                  </a:cubicBezTo>
                  <a:cubicBezTo>
                    <a:pt x="8" y="42"/>
                    <a:pt x="8" y="30"/>
                    <a:pt x="7" y="2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61" y="20"/>
                    <a:pt x="61" y="20"/>
                    <a:pt x="6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90F5D4AB-FA81-44A5-9564-DAE29B80C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669" y="4807844"/>
              <a:ext cx="140938" cy="147779"/>
            </a:xfrm>
            <a:custGeom>
              <a:avLst/>
              <a:gdLst>
                <a:gd name="T0" fmla="*/ 15 w 37"/>
                <a:gd name="T1" fmla="*/ 39 h 39"/>
                <a:gd name="T2" fmla="*/ 34 w 37"/>
                <a:gd name="T3" fmla="*/ 21 h 39"/>
                <a:gd name="T4" fmla="*/ 37 w 37"/>
                <a:gd name="T5" fmla="*/ 0 h 39"/>
                <a:gd name="T6" fmla="*/ 0 w 37"/>
                <a:gd name="T7" fmla="*/ 28 h 39"/>
                <a:gd name="T8" fmla="*/ 15 w 3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15" y="39"/>
                  </a:moveTo>
                  <a:cubicBezTo>
                    <a:pt x="24" y="35"/>
                    <a:pt x="30" y="29"/>
                    <a:pt x="34" y="21"/>
                  </a:cubicBezTo>
                  <a:cubicBezTo>
                    <a:pt x="36" y="16"/>
                    <a:pt x="37" y="7"/>
                    <a:pt x="37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34"/>
                    <a:pt x="9" y="36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CA382443-DA93-4571-8178-CF5A0882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162" y="4527337"/>
              <a:ext cx="663639" cy="363975"/>
            </a:xfrm>
            <a:custGeom>
              <a:avLst/>
              <a:gdLst>
                <a:gd name="T0" fmla="*/ 158 w 175"/>
                <a:gd name="T1" fmla="*/ 51 h 96"/>
                <a:gd name="T2" fmla="*/ 158 w 175"/>
                <a:gd name="T3" fmla="*/ 50 h 96"/>
                <a:gd name="T4" fmla="*/ 130 w 175"/>
                <a:gd name="T5" fmla="*/ 23 h 96"/>
                <a:gd name="T6" fmla="*/ 123 w 175"/>
                <a:gd name="T7" fmla="*/ 24 h 96"/>
                <a:gd name="T8" fmla="*/ 89 w 175"/>
                <a:gd name="T9" fmla="*/ 0 h 96"/>
                <a:gd name="T10" fmla="*/ 57 w 175"/>
                <a:gd name="T11" fmla="*/ 22 h 96"/>
                <a:gd name="T12" fmla="*/ 48 w 175"/>
                <a:gd name="T13" fmla="*/ 21 h 96"/>
                <a:gd name="T14" fmla="*/ 24 w 175"/>
                <a:gd name="T15" fmla="*/ 42 h 96"/>
                <a:gd name="T16" fmla="*/ 0 w 175"/>
                <a:gd name="T17" fmla="*/ 69 h 96"/>
                <a:gd name="T18" fmla="*/ 27 w 175"/>
                <a:gd name="T19" fmla="*/ 96 h 96"/>
                <a:gd name="T20" fmla="*/ 52 w 175"/>
                <a:gd name="T21" fmla="*/ 96 h 96"/>
                <a:gd name="T22" fmla="*/ 48 w 175"/>
                <a:gd name="T23" fmla="*/ 63 h 96"/>
                <a:gd name="T24" fmla="*/ 48 w 175"/>
                <a:gd name="T25" fmla="*/ 58 h 96"/>
                <a:gd name="T26" fmla="*/ 89 w 175"/>
                <a:gd name="T27" fmla="*/ 40 h 96"/>
                <a:gd name="T28" fmla="*/ 129 w 175"/>
                <a:gd name="T29" fmla="*/ 58 h 96"/>
                <a:gd name="T30" fmla="*/ 129 w 175"/>
                <a:gd name="T31" fmla="*/ 63 h 96"/>
                <a:gd name="T32" fmla="*/ 126 w 175"/>
                <a:gd name="T33" fmla="*/ 96 h 96"/>
                <a:gd name="T34" fmla="*/ 152 w 175"/>
                <a:gd name="T35" fmla="*/ 96 h 96"/>
                <a:gd name="T36" fmla="*/ 175 w 175"/>
                <a:gd name="T37" fmla="*/ 73 h 96"/>
                <a:gd name="T38" fmla="*/ 158 w 175"/>
                <a:gd name="T39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96">
                  <a:moveTo>
                    <a:pt x="158" y="51"/>
                  </a:moveTo>
                  <a:cubicBezTo>
                    <a:pt x="158" y="51"/>
                    <a:pt x="158" y="50"/>
                    <a:pt x="158" y="50"/>
                  </a:cubicBezTo>
                  <a:cubicBezTo>
                    <a:pt x="158" y="35"/>
                    <a:pt x="146" y="23"/>
                    <a:pt x="130" y="23"/>
                  </a:cubicBezTo>
                  <a:cubicBezTo>
                    <a:pt x="128" y="23"/>
                    <a:pt x="125" y="23"/>
                    <a:pt x="123" y="24"/>
                  </a:cubicBezTo>
                  <a:cubicBezTo>
                    <a:pt x="118" y="10"/>
                    <a:pt x="105" y="0"/>
                    <a:pt x="89" y="0"/>
                  </a:cubicBezTo>
                  <a:cubicBezTo>
                    <a:pt x="74" y="0"/>
                    <a:pt x="62" y="9"/>
                    <a:pt x="57" y="22"/>
                  </a:cubicBezTo>
                  <a:cubicBezTo>
                    <a:pt x="54" y="21"/>
                    <a:pt x="51" y="21"/>
                    <a:pt x="48" y="21"/>
                  </a:cubicBezTo>
                  <a:cubicBezTo>
                    <a:pt x="36" y="21"/>
                    <a:pt x="25" y="30"/>
                    <a:pt x="24" y="42"/>
                  </a:cubicBezTo>
                  <a:cubicBezTo>
                    <a:pt x="10" y="44"/>
                    <a:pt x="0" y="55"/>
                    <a:pt x="0" y="69"/>
                  </a:cubicBezTo>
                  <a:cubicBezTo>
                    <a:pt x="0" y="84"/>
                    <a:pt x="12" y="96"/>
                    <a:pt x="27" y="96"/>
                  </a:cubicBezTo>
                  <a:cubicBezTo>
                    <a:pt x="28" y="96"/>
                    <a:pt x="38" y="96"/>
                    <a:pt x="52" y="96"/>
                  </a:cubicBezTo>
                  <a:cubicBezTo>
                    <a:pt x="48" y="85"/>
                    <a:pt x="48" y="71"/>
                    <a:pt x="48" y="63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9" y="71"/>
                    <a:pt x="129" y="85"/>
                    <a:pt x="126" y="96"/>
                  </a:cubicBezTo>
                  <a:cubicBezTo>
                    <a:pt x="141" y="96"/>
                    <a:pt x="151" y="96"/>
                    <a:pt x="152" y="96"/>
                  </a:cubicBezTo>
                  <a:cubicBezTo>
                    <a:pt x="164" y="96"/>
                    <a:pt x="175" y="85"/>
                    <a:pt x="175" y="73"/>
                  </a:cubicBezTo>
                  <a:cubicBezTo>
                    <a:pt x="175" y="62"/>
                    <a:pt x="168" y="54"/>
                    <a:pt x="1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3A6649A1-47E0-4269-829A-875C68686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566" y="4750375"/>
              <a:ext cx="158726" cy="145043"/>
            </a:xfrm>
            <a:custGeom>
              <a:avLst/>
              <a:gdLst>
                <a:gd name="T0" fmla="*/ 4 w 42"/>
                <a:gd name="T1" fmla="*/ 36 h 38"/>
                <a:gd name="T2" fmla="*/ 5 w 42"/>
                <a:gd name="T3" fmla="*/ 38 h 38"/>
                <a:gd name="T4" fmla="*/ 42 w 42"/>
                <a:gd name="T5" fmla="*/ 10 h 38"/>
                <a:gd name="T6" fmla="*/ 23 w 42"/>
                <a:gd name="T7" fmla="*/ 0 h 38"/>
                <a:gd name="T8" fmla="*/ 0 w 42"/>
                <a:gd name="T9" fmla="*/ 11 h 38"/>
                <a:gd name="T10" fmla="*/ 4 w 42"/>
                <a:gd name="T1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8">
                  <a:moveTo>
                    <a:pt x="4" y="36"/>
                  </a:moveTo>
                  <a:cubicBezTo>
                    <a:pt x="4" y="37"/>
                    <a:pt x="5" y="38"/>
                    <a:pt x="5" y="38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9"/>
                    <a:pt x="1" y="29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295D250-228F-4013-97D5-A03064A579F5}"/>
              </a:ext>
            </a:extLst>
          </p:cNvPr>
          <p:cNvGrpSpPr/>
          <p:nvPr/>
        </p:nvGrpSpPr>
        <p:grpSpPr>
          <a:xfrm>
            <a:off x="4050938" y="3916993"/>
            <a:ext cx="383269" cy="275796"/>
            <a:chOff x="3260826" y="4527337"/>
            <a:chExt cx="663639" cy="477547"/>
          </a:xfrm>
          <a:solidFill>
            <a:schemeClr val="bg1">
              <a:lumMod val="95000"/>
            </a:schemeClr>
          </a:solidFill>
        </p:grpSpPr>
        <p:sp>
          <p:nvSpPr>
            <p:cNvPr id="32" name="Oval 57">
              <a:extLst>
                <a:ext uri="{FF2B5EF4-FFF2-40B4-BE49-F238E27FC236}">
                  <a16:creationId xmlns:a16="http://schemas.microsoft.com/office/drawing/2014/main" id="{E71C8A0A-E789-45CF-9B1C-227C64F3F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648" y="4799634"/>
              <a:ext cx="75258" cy="766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8">
              <a:extLst>
                <a:ext uri="{FF2B5EF4-FFF2-40B4-BE49-F238E27FC236}">
                  <a16:creationId xmlns:a16="http://schemas.microsoft.com/office/drawing/2014/main" id="{D2B84283-FD82-4BBA-A328-BFA200DFE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26" y="4527337"/>
              <a:ext cx="663639" cy="368080"/>
            </a:xfrm>
            <a:custGeom>
              <a:avLst/>
              <a:gdLst>
                <a:gd name="T0" fmla="*/ 158 w 175"/>
                <a:gd name="T1" fmla="*/ 51 h 97"/>
                <a:gd name="T2" fmla="*/ 158 w 175"/>
                <a:gd name="T3" fmla="*/ 51 h 97"/>
                <a:gd name="T4" fmla="*/ 130 w 175"/>
                <a:gd name="T5" fmla="*/ 23 h 97"/>
                <a:gd name="T6" fmla="*/ 123 w 175"/>
                <a:gd name="T7" fmla="*/ 25 h 97"/>
                <a:gd name="T8" fmla="*/ 89 w 175"/>
                <a:gd name="T9" fmla="*/ 0 h 97"/>
                <a:gd name="T10" fmla="*/ 57 w 175"/>
                <a:gd name="T11" fmla="*/ 23 h 97"/>
                <a:gd name="T12" fmla="*/ 48 w 175"/>
                <a:gd name="T13" fmla="*/ 21 h 97"/>
                <a:gd name="T14" fmla="*/ 24 w 175"/>
                <a:gd name="T15" fmla="*/ 43 h 97"/>
                <a:gd name="T16" fmla="*/ 0 w 175"/>
                <a:gd name="T17" fmla="*/ 70 h 97"/>
                <a:gd name="T18" fmla="*/ 27 w 175"/>
                <a:gd name="T19" fmla="*/ 97 h 97"/>
                <a:gd name="T20" fmla="*/ 51 w 175"/>
                <a:gd name="T21" fmla="*/ 97 h 97"/>
                <a:gd name="T22" fmla="*/ 50 w 175"/>
                <a:gd name="T23" fmla="*/ 96 h 97"/>
                <a:gd name="T24" fmla="*/ 41 w 175"/>
                <a:gd name="T25" fmla="*/ 94 h 97"/>
                <a:gd name="T26" fmla="*/ 37 w 175"/>
                <a:gd name="T27" fmla="*/ 92 h 97"/>
                <a:gd name="T28" fmla="*/ 37 w 175"/>
                <a:gd name="T29" fmla="*/ 72 h 97"/>
                <a:gd name="T30" fmla="*/ 41 w 175"/>
                <a:gd name="T31" fmla="*/ 71 h 97"/>
                <a:gd name="T32" fmla="*/ 50 w 175"/>
                <a:gd name="T33" fmla="*/ 68 h 97"/>
                <a:gd name="T34" fmla="*/ 51 w 175"/>
                <a:gd name="T35" fmla="*/ 66 h 97"/>
                <a:gd name="T36" fmla="*/ 47 w 175"/>
                <a:gd name="T37" fmla="*/ 58 h 97"/>
                <a:gd name="T38" fmla="*/ 44 w 175"/>
                <a:gd name="T39" fmla="*/ 53 h 97"/>
                <a:gd name="T40" fmla="*/ 58 w 175"/>
                <a:gd name="T41" fmla="*/ 39 h 97"/>
                <a:gd name="T42" fmla="*/ 63 w 175"/>
                <a:gd name="T43" fmla="*/ 42 h 97"/>
                <a:gd name="T44" fmla="*/ 71 w 175"/>
                <a:gd name="T45" fmla="*/ 46 h 97"/>
                <a:gd name="T46" fmla="*/ 73 w 175"/>
                <a:gd name="T47" fmla="*/ 45 h 97"/>
                <a:gd name="T48" fmla="*/ 76 w 175"/>
                <a:gd name="T49" fmla="*/ 36 h 97"/>
                <a:gd name="T50" fmla="*/ 77 w 175"/>
                <a:gd name="T51" fmla="*/ 32 h 97"/>
                <a:gd name="T52" fmla="*/ 97 w 175"/>
                <a:gd name="T53" fmla="*/ 32 h 97"/>
                <a:gd name="T54" fmla="*/ 98 w 175"/>
                <a:gd name="T55" fmla="*/ 36 h 97"/>
                <a:gd name="T56" fmla="*/ 101 w 175"/>
                <a:gd name="T57" fmla="*/ 45 h 97"/>
                <a:gd name="T58" fmla="*/ 103 w 175"/>
                <a:gd name="T59" fmla="*/ 46 h 97"/>
                <a:gd name="T60" fmla="*/ 111 w 175"/>
                <a:gd name="T61" fmla="*/ 42 h 97"/>
                <a:gd name="T62" fmla="*/ 116 w 175"/>
                <a:gd name="T63" fmla="*/ 39 h 97"/>
                <a:gd name="T64" fmla="*/ 130 w 175"/>
                <a:gd name="T65" fmla="*/ 53 h 97"/>
                <a:gd name="T66" fmla="*/ 128 w 175"/>
                <a:gd name="T67" fmla="*/ 58 h 97"/>
                <a:gd name="T68" fmla="*/ 123 w 175"/>
                <a:gd name="T69" fmla="*/ 66 h 97"/>
                <a:gd name="T70" fmla="*/ 124 w 175"/>
                <a:gd name="T71" fmla="*/ 68 h 97"/>
                <a:gd name="T72" fmla="*/ 133 w 175"/>
                <a:gd name="T73" fmla="*/ 71 h 97"/>
                <a:gd name="T74" fmla="*/ 138 w 175"/>
                <a:gd name="T75" fmla="*/ 72 h 97"/>
                <a:gd name="T76" fmla="*/ 138 w 175"/>
                <a:gd name="T77" fmla="*/ 92 h 97"/>
                <a:gd name="T78" fmla="*/ 133 w 175"/>
                <a:gd name="T79" fmla="*/ 93 h 97"/>
                <a:gd name="T80" fmla="*/ 124 w 175"/>
                <a:gd name="T81" fmla="*/ 96 h 97"/>
                <a:gd name="T82" fmla="*/ 123 w 175"/>
                <a:gd name="T83" fmla="*/ 97 h 97"/>
                <a:gd name="T84" fmla="*/ 152 w 175"/>
                <a:gd name="T85" fmla="*/ 97 h 97"/>
                <a:gd name="T86" fmla="*/ 175 w 175"/>
                <a:gd name="T87" fmla="*/ 73 h 97"/>
                <a:gd name="T88" fmla="*/ 158 w 175"/>
                <a:gd name="T89" fmla="*/ 5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" h="97">
                  <a:moveTo>
                    <a:pt x="158" y="51"/>
                  </a:moveTo>
                  <a:cubicBezTo>
                    <a:pt x="158" y="51"/>
                    <a:pt x="158" y="51"/>
                    <a:pt x="158" y="51"/>
                  </a:cubicBezTo>
                  <a:cubicBezTo>
                    <a:pt x="158" y="36"/>
                    <a:pt x="146" y="23"/>
                    <a:pt x="130" y="23"/>
                  </a:cubicBezTo>
                  <a:cubicBezTo>
                    <a:pt x="128" y="23"/>
                    <a:pt x="125" y="24"/>
                    <a:pt x="123" y="25"/>
                  </a:cubicBezTo>
                  <a:cubicBezTo>
                    <a:pt x="118" y="10"/>
                    <a:pt x="105" y="0"/>
                    <a:pt x="89" y="0"/>
                  </a:cubicBezTo>
                  <a:cubicBezTo>
                    <a:pt x="74" y="0"/>
                    <a:pt x="61" y="10"/>
                    <a:pt x="57" y="23"/>
                  </a:cubicBezTo>
                  <a:cubicBezTo>
                    <a:pt x="54" y="22"/>
                    <a:pt x="51" y="21"/>
                    <a:pt x="48" y="21"/>
                  </a:cubicBezTo>
                  <a:cubicBezTo>
                    <a:pt x="36" y="21"/>
                    <a:pt x="25" y="31"/>
                    <a:pt x="24" y="43"/>
                  </a:cubicBezTo>
                  <a:cubicBezTo>
                    <a:pt x="10" y="44"/>
                    <a:pt x="0" y="56"/>
                    <a:pt x="0" y="70"/>
                  </a:cubicBezTo>
                  <a:cubicBezTo>
                    <a:pt x="0" y="84"/>
                    <a:pt x="12" y="97"/>
                    <a:pt x="27" y="97"/>
                  </a:cubicBezTo>
                  <a:cubicBezTo>
                    <a:pt x="28" y="97"/>
                    <a:pt x="37" y="97"/>
                    <a:pt x="51" y="97"/>
                  </a:cubicBezTo>
                  <a:cubicBezTo>
                    <a:pt x="51" y="96"/>
                    <a:pt x="50" y="96"/>
                    <a:pt x="50" y="96"/>
                  </a:cubicBezTo>
                  <a:cubicBezTo>
                    <a:pt x="48" y="95"/>
                    <a:pt x="45" y="95"/>
                    <a:pt x="41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4" y="70"/>
                    <a:pt x="48" y="69"/>
                    <a:pt x="50" y="68"/>
                  </a:cubicBezTo>
                  <a:cubicBezTo>
                    <a:pt x="51" y="67"/>
                    <a:pt x="51" y="67"/>
                    <a:pt x="51" y="66"/>
                  </a:cubicBezTo>
                  <a:cubicBezTo>
                    <a:pt x="50" y="64"/>
                    <a:pt x="48" y="61"/>
                    <a:pt x="47" y="58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6" y="43"/>
                    <a:pt x="69" y="45"/>
                    <a:pt x="71" y="46"/>
                  </a:cubicBezTo>
                  <a:cubicBezTo>
                    <a:pt x="72" y="46"/>
                    <a:pt x="72" y="46"/>
                    <a:pt x="73" y="45"/>
                  </a:cubicBezTo>
                  <a:cubicBezTo>
                    <a:pt x="74" y="43"/>
                    <a:pt x="74" y="40"/>
                    <a:pt x="76" y="36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40"/>
                    <a:pt x="100" y="43"/>
                    <a:pt x="101" y="45"/>
                  </a:cubicBezTo>
                  <a:cubicBezTo>
                    <a:pt x="102" y="46"/>
                    <a:pt x="102" y="46"/>
                    <a:pt x="103" y="46"/>
                  </a:cubicBezTo>
                  <a:cubicBezTo>
                    <a:pt x="105" y="45"/>
                    <a:pt x="108" y="43"/>
                    <a:pt x="111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6" y="60"/>
                    <a:pt x="125" y="63"/>
                    <a:pt x="123" y="66"/>
                  </a:cubicBezTo>
                  <a:cubicBezTo>
                    <a:pt x="123" y="67"/>
                    <a:pt x="123" y="67"/>
                    <a:pt x="124" y="68"/>
                  </a:cubicBezTo>
                  <a:cubicBezTo>
                    <a:pt x="126" y="69"/>
                    <a:pt x="130" y="70"/>
                    <a:pt x="133" y="71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0" y="95"/>
                    <a:pt x="126" y="95"/>
                    <a:pt x="124" y="96"/>
                  </a:cubicBezTo>
                  <a:cubicBezTo>
                    <a:pt x="124" y="96"/>
                    <a:pt x="124" y="96"/>
                    <a:pt x="123" y="97"/>
                  </a:cubicBezTo>
                  <a:cubicBezTo>
                    <a:pt x="140" y="97"/>
                    <a:pt x="151" y="97"/>
                    <a:pt x="152" y="97"/>
                  </a:cubicBezTo>
                  <a:cubicBezTo>
                    <a:pt x="164" y="97"/>
                    <a:pt x="175" y="86"/>
                    <a:pt x="175" y="73"/>
                  </a:cubicBezTo>
                  <a:cubicBezTo>
                    <a:pt x="175" y="63"/>
                    <a:pt x="167" y="54"/>
                    <a:pt x="1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F6420499-1770-4516-AEA4-BE4309D4C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3657" y="4671012"/>
              <a:ext cx="333872" cy="333872"/>
            </a:xfrm>
            <a:custGeom>
              <a:avLst/>
              <a:gdLst>
                <a:gd name="T0" fmla="*/ 76 w 88"/>
                <a:gd name="T1" fmla="*/ 52 h 88"/>
                <a:gd name="T2" fmla="*/ 88 w 88"/>
                <a:gd name="T3" fmla="*/ 49 h 88"/>
                <a:gd name="T4" fmla="*/ 88 w 88"/>
                <a:gd name="T5" fmla="*/ 39 h 88"/>
                <a:gd name="T6" fmla="*/ 75 w 88"/>
                <a:gd name="T7" fmla="*/ 36 h 88"/>
                <a:gd name="T8" fmla="*/ 72 w 88"/>
                <a:gd name="T9" fmla="*/ 27 h 88"/>
                <a:gd name="T10" fmla="*/ 79 w 88"/>
                <a:gd name="T11" fmla="*/ 17 h 88"/>
                <a:gd name="T12" fmla="*/ 71 w 88"/>
                <a:gd name="T13" fmla="*/ 10 h 88"/>
                <a:gd name="T14" fmla="*/ 61 w 88"/>
                <a:gd name="T15" fmla="*/ 16 h 88"/>
                <a:gd name="T16" fmla="*/ 52 w 88"/>
                <a:gd name="T17" fmla="*/ 13 h 88"/>
                <a:gd name="T18" fmla="*/ 49 w 88"/>
                <a:gd name="T19" fmla="*/ 0 h 88"/>
                <a:gd name="T20" fmla="*/ 39 w 88"/>
                <a:gd name="T21" fmla="*/ 0 h 88"/>
                <a:gd name="T22" fmla="*/ 36 w 88"/>
                <a:gd name="T23" fmla="*/ 13 h 88"/>
                <a:gd name="T24" fmla="*/ 27 w 88"/>
                <a:gd name="T25" fmla="*/ 16 h 88"/>
                <a:gd name="T26" fmla="*/ 17 w 88"/>
                <a:gd name="T27" fmla="*/ 10 h 88"/>
                <a:gd name="T28" fmla="*/ 10 w 88"/>
                <a:gd name="T29" fmla="*/ 17 h 88"/>
                <a:gd name="T30" fmla="*/ 16 w 88"/>
                <a:gd name="T31" fmla="*/ 28 h 88"/>
                <a:gd name="T32" fmla="*/ 13 w 88"/>
                <a:gd name="T33" fmla="*/ 36 h 88"/>
                <a:gd name="T34" fmla="*/ 0 w 88"/>
                <a:gd name="T35" fmla="*/ 39 h 88"/>
                <a:gd name="T36" fmla="*/ 0 w 88"/>
                <a:gd name="T37" fmla="*/ 49 h 88"/>
                <a:gd name="T38" fmla="*/ 13 w 88"/>
                <a:gd name="T39" fmla="*/ 52 h 88"/>
                <a:gd name="T40" fmla="*/ 16 w 88"/>
                <a:gd name="T41" fmla="*/ 61 h 88"/>
                <a:gd name="T42" fmla="*/ 10 w 88"/>
                <a:gd name="T43" fmla="*/ 72 h 88"/>
                <a:gd name="T44" fmla="*/ 17 w 88"/>
                <a:gd name="T45" fmla="*/ 79 h 88"/>
                <a:gd name="T46" fmla="*/ 28 w 88"/>
                <a:gd name="T47" fmla="*/ 72 h 88"/>
                <a:gd name="T48" fmla="*/ 36 w 88"/>
                <a:gd name="T49" fmla="*/ 76 h 88"/>
                <a:gd name="T50" fmla="*/ 39 w 88"/>
                <a:gd name="T51" fmla="*/ 88 h 88"/>
                <a:gd name="T52" fmla="*/ 49 w 88"/>
                <a:gd name="T53" fmla="*/ 88 h 88"/>
                <a:gd name="T54" fmla="*/ 52 w 88"/>
                <a:gd name="T55" fmla="*/ 76 h 88"/>
                <a:gd name="T56" fmla="*/ 61 w 88"/>
                <a:gd name="T57" fmla="*/ 72 h 88"/>
                <a:gd name="T58" fmla="*/ 71 w 88"/>
                <a:gd name="T59" fmla="*/ 79 h 88"/>
                <a:gd name="T60" fmla="*/ 79 w 88"/>
                <a:gd name="T61" fmla="*/ 71 h 88"/>
                <a:gd name="T62" fmla="*/ 72 w 88"/>
                <a:gd name="T63" fmla="*/ 61 h 88"/>
                <a:gd name="T64" fmla="*/ 76 w 88"/>
                <a:gd name="T65" fmla="*/ 52 h 88"/>
                <a:gd name="T66" fmla="*/ 44 w 88"/>
                <a:gd name="T67" fmla="*/ 62 h 88"/>
                <a:gd name="T68" fmla="*/ 26 w 88"/>
                <a:gd name="T69" fmla="*/ 44 h 88"/>
                <a:gd name="T70" fmla="*/ 44 w 88"/>
                <a:gd name="T71" fmla="*/ 26 h 88"/>
                <a:gd name="T72" fmla="*/ 62 w 88"/>
                <a:gd name="T73" fmla="*/ 44 h 88"/>
                <a:gd name="T74" fmla="*/ 44 w 88"/>
                <a:gd name="T75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8">
                  <a:moveTo>
                    <a:pt x="76" y="52"/>
                  </a:moveTo>
                  <a:cubicBezTo>
                    <a:pt x="78" y="52"/>
                    <a:pt x="83" y="51"/>
                    <a:pt x="88" y="4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37"/>
                    <a:pt x="78" y="37"/>
                    <a:pt x="75" y="36"/>
                  </a:cubicBezTo>
                  <a:cubicBezTo>
                    <a:pt x="75" y="33"/>
                    <a:pt x="74" y="30"/>
                    <a:pt x="72" y="27"/>
                  </a:cubicBezTo>
                  <a:cubicBezTo>
                    <a:pt x="74" y="25"/>
                    <a:pt x="76" y="21"/>
                    <a:pt x="79" y="17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7" y="12"/>
                    <a:pt x="63" y="15"/>
                    <a:pt x="61" y="16"/>
                  </a:cubicBezTo>
                  <a:cubicBezTo>
                    <a:pt x="58" y="15"/>
                    <a:pt x="55" y="13"/>
                    <a:pt x="52" y="13"/>
                  </a:cubicBezTo>
                  <a:cubicBezTo>
                    <a:pt x="52" y="10"/>
                    <a:pt x="51" y="5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5"/>
                    <a:pt x="36" y="10"/>
                    <a:pt x="36" y="13"/>
                  </a:cubicBezTo>
                  <a:cubicBezTo>
                    <a:pt x="33" y="13"/>
                    <a:pt x="30" y="15"/>
                    <a:pt x="27" y="16"/>
                  </a:cubicBezTo>
                  <a:cubicBezTo>
                    <a:pt x="25" y="15"/>
                    <a:pt x="21" y="12"/>
                    <a:pt x="17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21"/>
                    <a:pt x="15" y="25"/>
                    <a:pt x="16" y="28"/>
                  </a:cubicBezTo>
                  <a:cubicBezTo>
                    <a:pt x="15" y="30"/>
                    <a:pt x="13" y="33"/>
                    <a:pt x="13" y="36"/>
                  </a:cubicBezTo>
                  <a:cubicBezTo>
                    <a:pt x="10" y="37"/>
                    <a:pt x="5" y="38"/>
                    <a:pt x="0" y="3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0" y="52"/>
                    <a:pt x="13" y="52"/>
                  </a:cubicBezTo>
                  <a:cubicBezTo>
                    <a:pt x="13" y="55"/>
                    <a:pt x="15" y="58"/>
                    <a:pt x="16" y="61"/>
                  </a:cubicBezTo>
                  <a:cubicBezTo>
                    <a:pt x="15" y="63"/>
                    <a:pt x="12" y="67"/>
                    <a:pt x="10" y="72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21" y="76"/>
                    <a:pt x="25" y="74"/>
                    <a:pt x="28" y="72"/>
                  </a:cubicBezTo>
                  <a:cubicBezTo>
                    <a:pt x="30" y="74"/>
                    <a:pt x="33" y="75"/>
                    <a:pt x="36" y="76"/>
                  </a:cubicBezTo>
                  <a:cubicBezTo>
                    <a:pt x="37" y="78"/>
                    <a:pt x="38" y="83"/>
                    <a:pt x="3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1" y="83"/>
                    <a:pt x="52" y="78"/>
                    <a:pt x="52" y="76"/>
                  </a:cubicBezTo>
                  <a:cubicBezTo>
                    <a:pt x="55" y="75"/>
                    <a:pt x="58" y="74"/>
                    <a:pt x="61" y="72"/>
                  </a:cubicBezTo>
                  <a:cubicBezTo>
                    <a:pt x="63" y="74"/>
                    <a:pt x="67" y="76"/>
                    <a:pt x="71" y="79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6" y="67"/>
                    <a:pt x="74" y="63"/>
                    <a:pt x="72" y="61"/>
                  </a:cubicBezTo>
                  <a:cubicBezTo>
                    <a:pt x="74" y="58"/>
                    <a:pt x="75" y="55"/>
                    <a:pt x="76" y="52"/>
                  </a:cubicBezTo>
                  <a:close/>
                  <a:moveTo>
                    <a:pt x="44" y="62"/>
                  </a:moveTo>
                  <a:cubicBezTo>
                    <a:pt x="34" y="62"/>
                    <a:pt x="26" y="54"/>
                    <a:pt x="26" y="44"/>
                  </a:cubicBezTo>
                  <a:cubicBezTo>
                    <a:pt x="26" y="34"/>
                    <a:pt x="34" y="26"/>
                    <a:pt x="44" y="26"/>
                  </a:cubicBezTo>
                  <a:cubicBezTo>
                    <a:pt x="54" y="26"/>
                    <a:pt x="62" y="34"/>
                    <a:pt x="62" y="44"/>
                  </a:cubicBezTo>
                  <a:cubicBezTo>
                    <a:pt x="62" y="54"/>
                    <a:pt x="54" y="62"/>
                    <a:pt x="4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2C43411-AB8C-4141-8699-2B6AD3B9ABBF}"/>
              </a:ext>
            </a:extLst>
          </p:cNvPr>
          <p:cNvGrpSpPr/>
          <p:nvPr/>
        </p:nvGrpSpPr>
        <p:grpSpPr>
          <a:xfrm>
            <a:off x="4054295" y="2039137"/>
            <a:ext cx="376554" cy="262965"/>
            <a:chOff x="1962284" y="4527337"/>
            <a:chExt cx="662270" cy="462495"/>
          </a:xfrm>
          <a:solidFill>
            <a:schemeClr val="bg1"/>
          </a:solidFill>
        </p:grpSpPr>
        <p:sp>
          <p:nvSpPr>
            <p:cNvPr id="37" name="Freeform 60">
              <a:extLst>
                <a:ext uri="{FF2B5EF4-FFF2-40B4-BE49-F238E27FC236}">
                  <a16:creationId xmlns:a16="http://schemas.microsoft.com/office/drawing/2014/main" id="{08D8B2C5-21D6-439C-8DA9-232C7F09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284" y="4527337"/>
              <a:ext cx="662270" cy="363975"/>
            </a:xfrm>
            <a:custGeom>
              <a:avLst/>
              <a:gdLst>
                <a:gd name="T0" fmla="*/ 158 w 175"/>
                <a:gd name="T1" fmla="*/ 51 h 96"/>
                <a:gd name="T2" fmla="*/ 158 w 175"/>
                <a:gd name="T3" fmla="*/ 50 h 96"/>
                <a:gd name="T4" fmla="*/ 131 w 175"/>
                <a:gd name="T5" fmla="*/ 23 h 96"/>
                <a:gd name="T6" fmla="*/ 123 w 175"/>
                <a:gd name="T7" fmla="*/ 24 h 96"/>
                <a:gd name="T8" fmla="*/ 90 w 175"/>
                <a:gd name="T9" fmla="*/ 0 h 96"/>
                <a:gd name="T10" fmla="*/ 57 w 175"/>
                <a:gd name="T11" fmla="*/ 22 h 96"/>
                <a:gd name="T12" fmla="*/ 49 w 175"/>
                <a:gd name="T13" fmla="*/ 21 h 96"/>
                <a:gd name="T14" fmla="*/ 24 w 175"/>
                <a:gd name="T15" fmla="*/ 42 h 96"/>
                <a:gd name="T16" fmla="*/ 0 w 175"/>
                <a:gd name="T17" fmla="*/ 69 h 96"/>
                <a:gd name="T18" fmla="*/ 27 w 175"/>
                <a:gd name="T19" fmla="*/ 96 h 96"/>
                <a:gd name="T20" fmla="*/ 57 w 175"/>
                <a:gd name="T21" fmla="*/ 96 h 96"/>
                <a:gd name="T22" fmla="*/ 57 w 175"/>
                <a:gd name="T23" fmla="*/ 44 h 96"/>
                <a:gd name="T24" fmla="*/ 70 w 175"/>
                <a:gd name="T25" fmla="*/ 31 h 96"/>
                <a:gd name="T26" fmla="*/ 109 w 175"/>
                <a:gd name="T27" fmla="*/ 31 h 96"/>
                <a:gd name="T28" fmla="*/ 123 w 175"/>
                <a:gd name="T29" fmla="*/ 44 h 96"/>
                <a:gd name="T30" fmla="*/ 123 w 175"/>
                <a:gd name="T31" fmla="*/ 96 h 96"/>
                <a:gd name="T32" fmla="*/ 152 w 175"/>
                <a:gd name="T33" fmla="*/ 96 h 96"/>
                <a:gd name="T34" fmla="*/ 175 w 175"/>
                <a:gd name="T35" fmla="*/ 73 h 96"/>
                <a:gd name="T36" fmla="*/ 158 w 175"/>
                <a:gd name="T37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58" y="51"/>
                  </a:moveTo>
                  <a:cubicBezTo>
                    <a:pt x="158" y="51"/>
                    <a:pt x="158" y="50"/>
                    <a:pt x="158" y="50"/>
                  </a:cubicBezTo>
                  <a:cubicBezTo>
                    <a:pt x="158" y="35"/>
                    <a:pt x="146" y="23"/>
                    <a:pt x="131" y="23"/>
                  </a:cubicBezTo>
                  <a:cubicBezTo>
                    <a:pt x="128" y="23"/>
                    <a:pt x="126" y="23"/>
                    <a:pt x="123" y="24"/>
                  </a:cubicBezTo>
                  <a:cubicBezTo>
                    <a:pt x="119" y="10"/>
                    <a:pt x="106" y="0"/>
                    <a:pt x="90" y="0"/>
                  </a:cubicBezTo>
                  <a:cubicBezTo>
                    <a:pt x="75" y="0"/>
                    <a:pt x="62" y="9"/>
                    <a:pt x="57" y="22"/>
                  </a:cubicBezTo>
                  <a:cubicBezTo>
                    <a:pt x="54" y="21"/>
                    <a:pt x="52" y="21"/>
                    <a:pt x="49" y="21"/>
                  </a:cubicBezTo>
                  <a:cubicBezTo>
                    <a:pt x="36" y="21"/>
                    <a:pt x="26" y="30"/>
                    <a:pt x="24" y="42"/>
                  </a:cubicBezTo>
                  <a:cubicBezTo>
                    <a:pt x="10" y="44"/>
                    <a:pt x="0" y="55"/>
                    <a:pt x="0" y="69"/>
                  </a:cubicBezTo>
                  <a:cubicBezTo>
                    <a:pt x="0" y="84"/>
                    <a:pt x="12" y="96"/>
                    <a:pt x="27" y="96"/>
                  </a:cubicBezTo>
                  <a:cubicBezTo>
                    <a:pt x="28" y="96"/>
                    <a:pt x="40" y="96"/>
                    <a:pt x="57" y="9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37"/>
                    <a:pt x="63" y="31"/>
                    <a:pt x="70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17" y="31"/>
                    <a:pt x="123" y="37"/>
                    <a:pt x="123" y="44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39" y="96"/>
                    <a:pt x="152" y="96"/>
                    <a:pt x="152" y="96"/>
                  </a:cubicBezTo>
                  <a:cubicBezTo>
                    <a:pt x="165" y="96"/>
                    <a:pt x="175" y="85"/>
                    <a:pt x="175" y="73"/>
                  </a:cubicBezTo>
                  <a:cubicBezTo>
                    <a:pt x="175" y="62"/>
                    <a:pt x="168" y="54"/>
                    <a:pt x="1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61">
              <a:extLst>
                <a:ext uri="{FF2B5EF4-FFF2-40B4-BE49-F238E27FC236}">
                  <a16:creationId xmlns:a16="http://schemas.microsoft.com/office/drawing/2014/main" id="{75E5776A-4B2F-4629-AD59-C6DB4D2833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4478" y="4671012"/>
              <a:ext cx="197039" cy="318820"/>
            </a:xfrm>
            <a:custGeom>
              <a:avLst/>
              <a:gdLst>
                <a:gd name="T0" fmla="*/ 6 w 52"/>
                <a:gd name="T1" fmla="*/ 0 h 84"/>
                <a:gd name="T2" fmla="*/ 0 w 52"/>
                <a:gd name="T3" fmla="*/ 77 h 84"/>
                <a:gd name="T4" fmla="*/ 45 w 52"/>
                <a:gd name="T5" fmla="*/ 84 h 84"/>
                <a:gd name="T6" fmla="*/ 52 w 52"/>
                <a:gd name="T7" fmla="*/ 6 h 84"/>
                <a:gd name="T8" fmla="*/ 18 w 52"/>
                <a:gd name="T9" fmla="*/ 3 h 84"/>
                <a:gd name="T10" fmla="*/ 35 w 52"/>
                <a:gd name="T11" fmla="*/ 5 h 84"/>
                <a:gd name="T12" fmla="*/ 18 w 52"/>
                <a:gd name="T13" fmla="*/ 6 h 84"/>
                <a:gd name="T14" fmla="*/ 18 w 52"/>
                <a:gd name="T15" fmla="*/ 3 h 84"/>
                <a:gd name="T16" fmla="*/ 15 w 52"/>
                <a:gd name="T17" fmla="*/ 76 h 84"/>
                <a:gd name="T18" fmla="*/ 5 w 52"/>
                <a:gd name="T19" fmla="*/ 75 h 84"/>
                <a:gd name="T20" fmla="*/ 6 w 52"/>
                <a:gd name="T21" fmla="*/ 71 h 84"/>
                <a:gd name="T22" fmla="*/ 17 w 52"/>
                <a:gd name="T23" fmla="*/ 72 h 84"/>
                <a:gd name="T24" fmla="*/ 17 w 52"/>
                <a:gd name="T25" fmla="*/ 67 h 84"/>
                <a:gd name="T26" fmla="*/ 6 w 52"/>
                <a:gd name="T27" fmla="*/ 68 h 84"/>
                <a:gd name="T28" fmla="*/ 5 w 52"/>
                <a:gd name="T29" fmla="*/ 64 h 84"/>
                <a:gd name="T30" fmla="*/ 15 w 52"/>
                <a:gd name="T31" fmla="*/ 63 h 84"/>
                <a:gd name="T32" fmla="*/ 17 w 52"/>
                <a:gd name="T33" fmla="*/ 67 h 84"/>
                <a:gd name="T34" fmla="*/ 15 w 52"/>
                <a:gd name="T35" fmla="*/ 60 h 84"/>
                <a:gd name="T36" fmla="*/ 5 w 52"/>
                <a:gd name="T37" fmla="*/ 59 h 84"/>
                <a:gd name="T38" fmla="*/ 6 w 52"/>
                <a:gd name="T39" fmla="*/ 54 h 84"/>
                <a:gd name="T40" fmla="*/ 17 w 52"/>
                <a:gd name="T41" fmla="*/ 55 h 84"/>
                <a:gd name="T42" fmla="*/ 31 w 52"/>
                <a:gd name="T43" fmla="*/ 75 h 84"/>
                <a:gd name="T44" fmla="*/ 21 w 52"/>
                <a:gd name="T45" fmla="*/ 76 h 84"/>
                <a:gd name="T46" fmla="*/ 20 w 52"/>
                <a:gd name="T47" fmla="*/ 72 h 84"/>
                <a:gd name="T48" fmla="*/ 30 w 52"/>
                <a:gd name="T49" fmla="*/ 71 h 84"/>
                <a:gd name="T50" fmla="*/ 31 w 52"/>
                <a:gd name="T51" fmla="*/ 75 h 84"/>
                <a:gd name="T52" fmla="*/ 30 w 52"/>
                <a:gd name="T53" fmla="*/ 68 h 84"/>
                <a:gd name="T54" fmla="*/ 20 w 52"/>
                <a:gd name="T55" fmla="*/ 67 h 84"/>
                <a:gd name="T56" fmla="*/ 21 w 52"/>
                <a:gd name="T57" fmla="*/ 63 h 84"/>
                <a:gd name="T58" fmla="*/ 31 w 52"/>
                <a:gd name="T59" fmla="*/ 64 h 84"/>
                <a:gd name="T60" fmla="*/ 31 w 52"/>
                <a:gd name="T61" fmla="*/ 59 h 84"/>
                <a:gd name="T62" fmla="*/ 21 w 52"/>
                <a:gd name="T63" fmla="*/ 60 h 84"/>
                <a:gd name="T64" fmla="*/ 20 w 52"/>
                <a:gd name="T65" fmla="*/ 55 h 84"/>
                <a:gd name="T66" fmla="*/ 30 w 52"/>
                <a:gd name="T67" fmla="*/ 54 h 84"/>
                <a:gd name="T68" fmla="*/ 31 w 52"/>
                <a:gd name="T69" fmla="*/ 59 h 84"/>
                <a:gd name="T70" fmla="*/ 45 w 52"/>
                <a:gd name="T71" fmla="*/ 76 h 84"/>
                <a:gd name="T72" fmla="*/ 35 w 52"/>
                <a:gd name="T73" fmla="*/ 75 h 84"/>
                <a:gd name="T74" fmla="*/ 36 w 52"/>
                <a:gd name="T75" fmla="*/ 71 h 84"/>
                <a:gd name="T76" fmla="*/ 46 w 52"/>
                <a:gd name="T77" fmla="*/ 72 h 84"/>
                <a:gd name="T78" fmla="*/ 46 w 52"/>
                <a:gd name="T79" fmla="*/ 67 h 84"/>
                <a:gd name="T80" fmla="*/ 36 w 52"/>
                <a:gd name="T81" fmla="*/ 68 h 84"/>
                <a:gd name="T82" fmla="*/ 35 w 52"/>
                <a:gd name="T83" fmla="*/ 64 h 84"/>
                <a:gd name="T84" fmla="*/ 45 w 52"/>
                <a:gd name="T85" fmla="*/ 63 h 84"/>
                <a:gd name="T86" fmla="*/ 46 w 52"/>
                <a:gd name="T87" fmla="*/ 67 h 84"/>
                <a:gd name="T88" fmla="*/ 45 w 52"/>
                <a:gd name="T89" fmla="*/ 60 h 84"/>
                <a:gd name="T90" fmla="*/ 35 w 52"/>
                <a:gd name="T91" fmla="*/ 59 h 84"/>
                <a:gd name="T92" fmla="*/ 36 w 52"/>
                <a:gd name="T93" fmla="*/ 54 h 84"/>
                <a:gd name="T94" fmla="*/ 46 w 52"/>
                <a:gd name="T95" fmla="*/ 55 h 84"/>
                <a:gd name="T96" fmla="*/ 47 w 52"/>
                <a:gd name="T97" fmla="*/ 50 h 84"/>
                <a:gd name="T98" fmla="*/ 4 w 52"/>
                <a:gd name="T99" fmla="*/ 12 h 84"/>
                <a:gd name="T100" fmla="*/ 45 w 52"/>
                <a:gd name="T101" fmla="*/ 10 h 84"/>
                <a:gd name="T102" fmla="*/ 47 w 52"/>
                <a:gd name="T103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84">
                  <a:moveTo>
                    <a:pt x="4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3" y="84"/>
                    <a:pt x="6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9" y="84"/>
                    <a:pt x="52" y="81"/>
                    <a:pt x="52" y="7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3"/>
                    <a:pt x="49" y="0"/>
                    <a:pt x="45" y="0"/>
                  </a:cubicBezTo>
                  <a:close/>
                  <a:moveTo>
                    <a:pt x="18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5" y="5"/>
                    <a:pt x="35" y="6"/>
                    <a:pt x="3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4"/>
                    <a:pt x="17" y="3"/>
                    <a:pt x="18" y="3"/>
                  </a:cubicBezTo>
                  <a:close/>
                  <a:moveTo>
                    <a:pt x="17" y="75"/>
                  </a:moveTo>
                  <a:cubicBezTo>
                    <a:pt x="17" y="76"/>
                    <a:pt x="16" y="76"/>
                    <a:pt x="15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5" y="76"/>
                    <a:pt x="5" y="75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6" y="71"/>
                    <a:pt x="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7" y="71"/>
                    <a:pt x="17" y="72"/>
                  </a:cubicBezTo>
                  <a:lnTo>
                    <a:pt x="17" y="75"/>
                  </a:lnTo>
                  <a:close/>
                  <a:moveTo>
                    <a:pt x="17" y="67"/>
                  </a:moveTo>
                  <a:cubicBezTo>
                    <a:pt x="17" y="68"/>
                    <a:pt x="16" y="68"/>
                    <a:pt x="15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5" y="68"/>
                    <a:pt x="5" y="67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3"/>
                    <a:pt x="6" y="63"/>
                    <a:pt x="6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3"/>
                    <a:pt x="17" y="63"/>
                    <a:pt x="17" y="64"/>
                  </a:cubicBezTo>
                  <a:lnTo>
                    <a:pt x="17" y="67"/>
                  </a:lnTo>
                  <a:close/>
                  <a:moveTo>
                    <a:pt x="17" y="59"/>
                  </a:moveTo>
                  <a:cubicBezTo>
                    <a:pt x="17" y="59"/>
                    <a:pt x="16" y="60"/>
                    <a:pt x="1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59"/>
                    <a:pt x="5" y="59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6" y="54"/>
                    <a:pt x="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7" y="55"/>
                    <a:pt x="17" y="55"/>
                  </a:cubicBezTo>
                  <a:lnTo>
                    <a:pt x="17" y="59"/>
                  </a:lnTo>
                  <a:close/>
                  <a:moveTo>
                    <a:pt x="31" y="75"/>
                  </a:moveTo>
                  <a:cubicBezTo>
                    <a:pt x="31" y="76"/>
                    <a:pt x="31" y="76"/>
                    <a:pt x="3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76"/>
                    <a:pt x="20" y="76"/>
                    <a:pt x="20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1"/>
                    <a:pt x="20" y="71"/>
                    <a:pt x="2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1"/>
                    <a:pt x="31" y="71"/>
                    <a:pt x="31" y="72"/>
                  </a:cubicBezTo>
                  <a:lnTo>
                    <a:pt x="31" y="75"/>
                  </a:lnTo>
                  <a:close/>
                  <a:moveTo>
                    <a:pt x="31" y="67"/>
                  </a:moveTo>
                  <a:cubicBezTo>
                    <a:pt x="31" y="68"/>
                    <a:pt x="31" y="68"/>
                    <a:pt x="30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8"/>
                    <a:pt x="20" y="68"/>
                    <a:pt x="20" y="67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3"/>
                    <a:pt x="20" y="63"/>
                    <a:pt x="21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3"/>
                    <a:pt x="31" y="63"/>
                    <a:pt x="31" y="64"/>
                  </a:cubicBezTo>
                  <a:lnTo>
                    <a:pt x="31" y="67"/>
                  </a:lnTo>
                  <a:close/>
                  <a:moveTo>
                    <a:pt x="31" y="59"/>
                  </a:moveTo>
                  <a:cubicBezTo>
                    <a:pt x="31" y="59"/>
                    <a:pt x="31" y="60"/>
                    <a:pt x="30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0"/>
                    <a:pt x="20" y="59"/>
                    <a:pt x="20" y="5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4"/>
                    <a:pt x="2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4"/>
                    <a:pt x="31" y="55"/>
                    <a:pt x="31" y="55"/>
                  </a:cubicBezTo>
                  <a:lnTo>
                    <a:pt x="31" y="59"/>
                  </a:lnTo>
                  <a:close/>
                  <a:moveTo>
                    <a:pt x="46" y="75"/>
                  </a:moveTo>
                  <a:cubicBezTo>
                    <a:pt x="46" y="76"/>
                    <a:pt x="46" y="76"/>
                    <a:pt x="45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5" y="76"/>
                    <a:pt x="35" y="76"/>
                    <a:pt x="35" y="75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1"/>
                    <a:pt x="35" y="71"/>
                    <a:pt x="3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1"/>
                    <a:pt x="46" y="71"/>
                    <a:pt x="46" y="72"/>
                  </a:cubicBezTo>
                  <a:lnTo>
                    <a:pt x="46" y="75"/>
                  </a:lnTo>
                  <a:close/>
                  <a:moveTo>
                    <a:pt x="46" y="67"/>
                  </a:moveTo>
                  <a:cubicBezTo>
                    <a:pt x="46" y="68"/>
                    <a:pt x="46" y="68"/>
                    <a:pt x="45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5" y="68"/>
                    <a:pt x="35" y="68"/>
                    <a:pt x="35" y="67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3"/>
                    <a:pt x="35" y="63"/>
                    <a:pt x="36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6" y="63"/>
                    <a:pt x="46" y="64"/>
                  </a:cubicBezTo>
                  <a:lnTo>
                    <a:pt x="46" y="67"/>
                  </a:lnTo>
                  <a:close/>
                  <a:moveTo>
                    <a:pt x="46" y="59"/>
                  </a:moveTo>
                  <a:cubicBezTo>
                    <a:pt x="46" y="59"/>
                    <a:pt x="46" y="60"/>
                    <a:pt x="45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60"/>
                    <a:pt x="35" y="59"/>
                    <a:pt x="35" y="59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4"/>
                    <a:pt x="36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6" y="54"/>
                    <a:pt x="46" y="55"/>
                    <a:pt x="46" y="55"/>
                  </a:cubicBezTo>
                  <a:lnTo>
                    <a:pt x="46" y="59"/>
                  </a:lnTo>
                  <a:close/>
                  <a:moveTo>
                    <a:pt x="47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5" y="10"/>
                    <a:pt x="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10"/>
                    <a:pt x="47" y="11"/>
                    <a:pt x="47" y="12"/>
                  </a:cubicBezTo>
                  <a:lnTo>
                    <a:pt x="4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D0A6103-380D-4D48-A96F-040E995A7602}"/>
              </a:ext>
            </a:extLst>
          </p:cNvPr>
          <p:cNvGrpSpPr/>
          <p:nvPr/>
        </p:nvGrpSpPr>
        <p:grpSpPr>
          <a:xfrm>
            <a:off x="7781265" y="3918775"/>
            <a:ext cx="371156" cy="272232"/>
            <a:chOff x="5753918" y="4538284"/>
            <a:chExt cx="662270" cy="485756"/>
          </a:xfrm>
          <a:solidFill>
            <a:schemeClr val="bg1">
              <a:lumMod val="95000"/>
            </a:schemeClr>
          </a:solidFill>
        </p:grpSpPr>
        <p:sp>
          <p:nvSpPr>
            <p:cNvPr id="40" name="Freeform 62">
              <a:extLst>
                <a:ext uri="{FF2B5EF4-FFF2-40B4-BE49-F238E27FC236}">
                  <a16:creationId xmlns:a16="http://schemas.microsoft.com/office/drawing/2014/main" id="{B3AB6EA5-D00F-4350-993C-A9C0BCE67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6955" y="4705220"/>
              <a:ext cx="231247" cy="318820"/>
            </a:xfrm>
            <a:custGeom>
              <a:avLst/>
              <a:gdLst>
                <a:gd name="T0" fmla="*/ 57 w 61"/>
                <a:gd name="T1" fmla="*/ 0 h 84"/>
                <a:gd name="T2" fmla="*/ 4 w 61"/>
                <a:gd name="T3" fmla="*/ 0 h 84"/>
                <a:gd name="T4" fmla="*/ 0 w 61"/>
                <a:gd name="T5" fmla="*/ 3 h 84"/>
                <a:gd name="T6" fmla="*/ 0 w 61"/>
                <a:gd name="T7" fmla="*/ 80 h 84"/>
                <a:gd name="T8" fmla="*/ 4 w 61"/>
                <a:gd name="T9" fmla="*/ 84 h 84"/>
                <a:gd name="T10" fmla="*/ 57 w 61"/>
                <a:gd name="T11" fmla="*/ 84 h 84"/>
                <a:gd name="T12" fmla="*/ 61 w 61"/>
                <a:gd name="T13" fmla="*/ 80 h 84"/>
                <a:gd name="T14" fmla="*/ 61 w 61"/>
                <a:gd name="T15" fmla="*/ 3 h 84"/>
                <a:gd name="T16" fmla="*/ 57 w 61"/>
                <a:gd name="T17" fmla="*/ 0 h 84"/>
                <a:gd name="T18" fmla="*/ 55 w 61"/>
                <a:gd name="T19" fmla="*/ 78 h 84"/>
                <a:gd name="T20" fmla="*/ 6 w 61"/>
                <a:gd name="T21" fmla="*/ 78 h 84"/>
                <a:gd name="T22" fmla="*/ 6 w 61"/>
                <a:gd name="T23" fmla="*/ 5 h 84"/>
                <a:gd name="T24" fmla="*/ 55 w 61"/>
                <a:gd name="T25" fmla="*/ 5 h 84"/>
                <a:gd name="T26" fmla="*/ 55 w 61"/>
                <a:gd name="T27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84">
                  <a:moveTo>
                    <a:pt x="5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4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9" y="84"/>
                    <a:pt x="61" y="82"/>
                    <a:pt x="61" y="8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1"/>
                    <a:pt x="59" y="0"/>
                    <a:pt x="57" y="0"/>
                  </a:cubicBezTo>
                  <a:close/>
                  <a:moveTo>
                    <a:pt x="55" y="78"/>
                  </a:moveTo>
                  <a:cubicBezTo>
                    <a:pt x="6" y="78"/>
                    <a:pt x="6" y="78"/>
                    <a:pt x="6" y="78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5" y="5"/>
                    <a:pt x="55" y="5"/>
                    <a:pt x="55" y="5"/>
                  </a:cubicBezTo>
                  <a:lnTo>
                    <a:pt x="5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D29EB2CB-111F-402E-9E9C-54F01C827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918" y="4538284"/>
              <a:ext cx="662270" cy="368080"/>
            </a:xfrm>
            <a:custGeom>
              <a:avLst/>
              <a:gdLst>
                <a:gd name="T0" fmla="*/ 158 w 175"/>
                <a:gd name="T1" fmla="*/ 52 h 97"/>
                <a:gd name="T2" fmla="*/ 158 w 175"/>
                <a:gd name="T3" fmla="*/ 51 h 97"/>
                <a:gd name="T4" fmla="*/ 131 w 175"/>
                <a:gd name="T5" fmla="*/ 24 h 97"/>
                <a:gd name="T6" fmla="*/ 123 w 175"/>
                <a:gd name="T7" fmla="*/ 25 h 97"/>
                <a:gd name="T8" fmla="*/ 90 w 175"/>
                <a:gd name="T9" fmla="*/ 0 h 97"/>
                <a:gd name="T10" fmla="*/ 57 w 175"/>
                <a:gd name="T11" fmla="*/ 23 h 97"/>
                <a:gd name="T12" fmla="*/ 48 w 175"/>
                <a:gd name="T13" fmla="*/ 22 h 97"/>
                <a:gd name="T14" fmla="*/ 24 w 175"/>
                <a:gd name="T15" fmla="*/ 43 h 97"/>
                <a:gd name="T16" fmla="*/ 0 w 175"/>
                <a:gd name="T17" fmla="*/ 70 h 97"/>
                <a:gd name="T18" fmla="*/ 27 w 175"/>
                <a:gd name="T19" fmla="*/ 97 h 97"/>
                <a:gd name="T20" fmla="*/ 52 w 175"/>
                <a:gd name="T21" fmla="*/ 97 h 97"/>
                <a:gd name="T22" fmla="*/ 52 w 175"/>
                <a:gd name="T23" fmla="*/ 47 h 97"/>
                <a:gd name="T24" fmla="*/ 63 w 175"/>
                <a:gd name="T25" fmla="*/ 37 h 97"/>
                <a:gd name="T26" fmla="*/ 116 w 175"/>
                <a:gd name="T27" fmla="*/ 37 h 97"/>
                <a:gd name="T28" fmla="*/ 126 w 175"/>
                <a:gd name="T29" fmla="*/ 47 h 97"/>
                <a:gd name="T30" fmla="*/ 126 w 175"/>
                <a:gd name="T31" fmla="*/ 97 h 97"/>
                <a:gd name="T32" fmla="*/ 152 w 175"/>
                <a:gd name="T33" fmla="*/ 97 h 97"/>
                <a:gd name="T34" fmla="*/ 175 w 175"/>
                <a:gd name="T35" fmla="*/ 74 h 97"/>
                <a:gd name="T36" fmla="*/ 158 w 175"/>
                <a:gd name="T37" fmla="*/ 5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7">
                  <a:moveTo>
                    <a:pt x="158" y="52"/>
                  </a:moveTo>
                  <a:cubicBezTo>
                    <a:pt x="158" y="52"/>
                    <a:pt x="158" y="51"/>
                    <a:pt x="158" y="51"/>
                  </a:cubicBezTo>
                  <a:cubicBezTo>
                    <a:pt x="158" y="36"/>
                    <a:pt x="146" y="24"/>
                    <a:pt x="131" y="24"/>
                  </a:cubicBezTo>
                  <a:cubicBezTo>
                    <a:pt x="128" y="24"/>
                    <a:pt x="125" y="24"/>
                    <a:pt x="123" y="25"/>
                  </a:cubicBezTo>
                  <a:cubicBezTo>
                    <a:pt x="119" y="11"/>
                    <a:pt x="105" y="0"/>
                    <a:pt x="90" y="0"/>
                  </a:cubicBezTo>
                  <a:cubicBezTo>
                    <a:pt x="74" y="0"/>
                    <a:pt x="62" y="10"/>
                    <a:pt x="57" y="23"/>
                  </a:cubicBezTo>
                  <a:cubicBezTo>
                    <a:pt x="54" y="22"/>
                    <a:pt x="51" y="22"/>
                    <a:pt x="48" y="22"/>
                  </a:cubicBezTo>
                  <a:cubicBezTo>
                    <a:pt x="36" y="22"/>
                    <a:pt x="25" y="31"/>
                    <a:pt x="24" y="43"/>
                  </a:cubicBezTo>
                  <a:cubicBezTo>
                    <a:pt x="10" y="45"/>
                    <a:pt x="0" y="56"/>
                    <a:pt x="0" y="70"/>
                  </a:cubicBezTo>
                  <a:cubicBezTo>
                    <a:pt x="0" y="85"/>
                    <a:pt x="12" y="97"/>
                    <a:pt x="27" y="97"/>
                  </a:cubicBezTo>
                  <a:cubicBezTo>
                    <a:pt x="28" y="97"/>
                    <a:pt x="38" y="97"/>
                    <a:pt x="52" y="9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1"/>
                    <a:pt x="57" y="37"/>
                    <a:pt x="63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22" y="37"/>
                    <a:pt x="126" y="41"/>
                    <a:pt x="126" y="47"/>
                  </a:cubicBezTo>
                  <a:cubicBezTo>
                    <a:pt x="126" y="97"/>
                    <a:pt x="126" y="97"/>
                    <a:pt x="126" y="97"/>
                  </a:cubicBezTo>
                  <a:cubicBezTo>
                    <a:pt x="141" y="97"/>
                    <a:pt x="152" y="97"/>
                    <a:pt x="152" y="97"/>
                  </a:cubicBezTo>
                  <a:cubicBezTo>
                    <a:pt x="165" y="97"/>
                    <a:pt x="175" y="86"/>
                    <a:pt x="175" y="74"/>
                  </a:cubicBezTo>
                  <a:cubicBezTo>
                    <a:pt x="175" y="63"/>
                    <a:pt x="168" y="54"/>
                    <a:pt x="15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4">
              <a:extLst>
                <a:ext uri="{FF2B5EF4-FFF2-40B4-BE49-F238E27FC236}">
                  <a16:creationId xmlns:a16="http://schemas.microsoft.com/office/drawing/2014/main" id="{9112E6CB-4DE8-4651-8F5A-A440ABEA3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163" y="4735323"/>
              <a:ext cx="162831" cy="254509"/>
            </a:xfrm>
            <a:custGeom>
              <a:avLst/>
              <a:gdLst>
                <a:gd name="T0" fmla="*/ 119 w 119"/>
                <a:gd name="T1" fmla="*/ 155 h 186"/>
                <a:gd name="T2" fmla="*/ 8 w 119"/>
                <a:gd name="T3" fmla="*/ 155 h 186"/>
                <a:gd name="T4" fmla="*/ 8 w 119"/>
                <a:gd name="T5" fmla="*/ 142 h 186"/>
                <a:gd name="T6" fmla="*/ 119 w 119"/>
                <a:gd name="T7" fmla="*/ 142 h 186"/>
                <a:gd name="T8" fmla="*/ 119 w 119"/>
                <a:gd name="T9" fmla="*/ 125 h 186"/>
                <a:gd name="T10" fmla="*/ 8 w 119"/>
                <a:gd name="T11" fmla="*/ 125 h 186"/>
                <a:gd name="T12" fmla="*/ 8 w 119"/>
                <a:gd name="T13" fmla="*/ 111 h 186"/>
                <a:gd name="T14" fmla="*/ 119 w 119"/>
                <a:gd name="T15" fmla="*/ 111 h 186"/>
                <a:gd name="T16" fmla="*/ 119 w 119"/>
                <a:gd name="T17" fmla="*/ 70 h 186"/>
                <a:gd name="T18" fmla="*/ 8 w 119"/>
                <a:gd name="T19" fmla="*/ 70 h 186"/>
                <a:gd name="T20" fmla="*/ 8 w 119"/>
                <a:gd name="T21" fmla="*/ 56 h 186"/>
                <a:gd name="T22" fmla="*/ 119 w 119"/>
                <a:gd name="T23" fmla="*/ 56 h 186"/>
                <a:gd name="T24" fmla="*/ 119 w 119"/>
                <a:gd name="T25" fmla="*/ 39 h 186"/>
                <a:gd name="T26" fmla="*/ 8 w 119"/>
                <a:gd name="T27" fmla="*/ 39 h 186"/>
                <a:gd name="T28" fmla="*/ 8 w 119"/>
                <a:gd name="T29" fmla="*/ 25 h 186"/>
                <a:gd name="T30" fmla="*/ 119 w 119"/>
                <a:gd name="T31" fmla="*/ 25 h 186"/>
                <a:gd name="T32" fmla="*/ 119 w 119"/>
                <a:gd name="T33" fmla="*/ 0 h 186"/>
                <a:gd name="T34" fmla="*/ 0 w 119"/>
                <a:gd name="T35" fmla="*/ 0 h 186"/>
                <a:gd name="T36" fmla="*/ 0 w 119"/>
                <a:gd name="T37" fmla="*/ 186 h 186"/>
                <a:gd name="T38" fmla="*/ 119 w 119"/>
                <a:gd name="T39" fmla="*/ 186 h 186"/>
                <a:gd name="T40" fmla="*/ 119 w 119"/>
                <a:gd name="T41" fmla="*/ 15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86">
                  <a:moveTo>
                    <a:pt x="119" y="155"/>
                  </a:moveTo>
                  <a:lnTo>
                    <a:pt x="8" y="155"/>
                  </a:lnTo>
                  <a:lnTo>
                    <a:pt x="8" y="142"/>
                  </a:lnTo>
                  <a:lnTo>
                    <a:pt x="119" y="142"/>
                  </a:lnTo>
                  <a:lnTo>
                    <a:pt x="119" y="125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119" y="111"/>
                  </a:lnTo>
                  <a:lnTo>
                    <a:pt x="119" y="70"/>
                  </a:lnTo>
                  <a:lnTo>
                    <a:pt x="8" y="70"/>
                  </a:lnTo>
                  <a:lnTo>
                    <a:pt x="8" y="56"/>
                  </a:lnTo>
                  <a:lnTo>
                    <a:pt x="119" y="56"/>
                  </a:lnTo>
                  <a:lnTo>
                    <a:pt x="119" y="39"/>
                  </a:lnTo>
                  <a:lnTo>
                    <a:pt x="8" y="39"/>
                  </a:lnTo>
                  <a:lnTo>
                    <a:pt x="8" y="25"/>
                  </a:lnTo>
                  <a:lnTo>
                    <a:pt x="119" y="25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119" y="186"/>
                  </a:lnTo>
                  <a:lnTo>
                    <a:pt x="11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0F1E8BD-60C0-4B59-AF57-05B85587552A}"/>
              </a:ext>
            </a:extLst>
          </p:cNvPr>
          <p:cNvGrpSpPr/>
          <p:nvPr/>
        </p:nvGrpSpPr>
        <p:grpSpPr>
          <a:xfrm>
            <a:off x="7772084" y="2017074"/>
            <a:ext cx="389519" cy="307090"/>
            <a:chOff x="6999095" y="3340998"/>
            <a:chExt cx="659534" cy="519964"/>
          </a:xfrm>
          <a:solidFill>
            <a:schemeClr val="bg1"/>
          </a:solidFill>
        </p:grpSpPr>
        <p:sp>
          <p:nvSpPr>
            <p:cNvPr id="44" name="Freeform 142">
              <a:extLst>
                <a:ext uri="{FF2B5EF4-FFF2-40B4-BE49-F238E27FC236}">
                  <a16:creationId xmlns:a16="http://schemas.microsoft.com/office/drawing/2014/main" id="{87881AE9-D2B7-4AEB-BBF2-7273B24E0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188" y="3655713"/>
              <a:ext cx="287349" cy="98520"/>
            </a:xfrm>
            <a:custGeom>
              <a:avLst/>
              <a:gdLst>
                <a:gd name="T0" fmla="*/ 38 w 76"/>
                <a:gd name="T1" fmla="*/ 0 h 26"/>
                <a:gd name="T2" fmla="*/ 17 w 76"/>
                <a:gd name="T3" fmla="*/ 4 h 26"/>
                <a:gd name="T4" fmla="*/ 0 w 76"/>
                <a:gd name="T5" fmla="*/ 15 h 26"/>
                <a:gd name="T6" fmla="*/ 10 w 76"/>
                <a:gd name="T7" fmla="*/ 25 h 26"/>
                <a:gd name="T8" fmla="*/ 22 w 76"/>
                <a:gd name="T9" fmla="*/ 17 h 26"/>
                <a:gd name="T10" fmla="*/ 38 w 76"/>
                <a:gd name="T11" fmla="*/ 14 h 26"/>
                <a:gd name="T12" fmla="*/ 54 w 76"/>
                <a:gd name="T13" fmla="*/ 17 h 26"/>
                <a:gd name="T14" fmla="*/ 66 w 76"/>
                <a:gd name="T15" fmla="*/ 26 h 26"/>
                <a:gd name="T16" fmla="*/ 76 w 76"/>
                <a:gd name="T17" fmla="*/ 15 h 26"/>
                <a:gd name="T18" fmla="*/ 59 w 76"/>
                <a:gd name="T19" fmla="*/ 4 h 26"/>
                <a:gd name="T20" fmla="*/ 38 w 7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6">
                  <a:moveTo>
                    <a:pt x="38" y="0"/>
                  </a:moveTo>
                  <a:cubicBezTo>
                    <a:pt x="30" y="0"/>
                    <a:pt x="23" y="1"/>
                    <a:pt x="17" y="4"/>
                  </a:cubicBezTo>
                  <a:cubicBezTo>
                    <a:pt x="10" y="7"/>
                    <a:pt x="5" y="10"/>
                    <a:pt x="0" y="1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2"/>
                    <a:pt x="18" y="19"/>
                    <a:pt x="22" y="17"/>
                  </a:cubicBezTo>
                  <a:cubicBezTo>
                    <a:pt x="27" y="15"/>
                    <a:pt x="32" y="14"/>
                    <a:pt x="38" y="14"/>
                  </a:cubicBezTo>
                  <a:cubicBezTo>
                    <a:pt x="44" y="14"/>
                    <a:pt x="49" y="15"/>
                    <a:pt x="54" y="17"/>
                  </a:cubicBezTo>
                  <a:cubicBezTo>
                    <a:pt x="58" y="19"/>
                    <a:pt x="63" y="22"/>
                    <a:pt x="66" y="2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1" y="10"/>
                    <a:pt x="66" y="7"/>
                    <a:pt x="59" y="4"/>
                  </a:cubicBezTo>
                  <a:cubicBezTo>
                    <a:pt x="53" y="1"/>
                    <a:pt x="46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43">
              <a:extLst>
                <a:ext uri="{FF2B5EF4-FFF2-40B4-BE49-F238E27FC236}">
                  <a16:creationId xmlns:a16="http://schemas.microsoft.com/office/drawing/2014/main" id="{E01EFE69-9EE3-4F14-921A-CD1DEFBDB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446" y="3765179"/>
              <a:ext cx="136833" cy="95783"/>
            </a:xfrm>
            <a:custGeom>
              <a:avLst/>
              <a:gdLst>
                <a:gd name="T0" fmla="*/ 18 w 36"/>
                <a:gd name="T1" fmla="*/ 0 h 25"/>
                <a:gd name="T2" fmla="*/ 8 w 36"/>
                <a:gd name="T3" fmla="*/ 2 h 25"/>
                <a:gd name="T4" fmla="*/ 0 w 36"/>
                <a:gd name="T5" fmla="*/ 7 h 25"/>
                <a:gd name="T6" fmla="*/ 18 w 36"/>
                <a:gd name="T7" fmla="*/ 25 h 25"/>
                <a:gd name="T8" fmla="*/ 36 w 36"/>
                <a:gd name="T9" fmla="*/ 7 h 25"/>
                <a:gd name="T10" fmla="*/ 28 w 36"/>
                <a:gd name="T11" fmla="*/ 2 h 25"/>
                <a:gd name="T12" fmla="*/ 18 w 36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cubicBezTo>
                    <a:pt x="14" y="0"/>
                    <a:pt x="11" y="0"/>
                    <a:pt x="8" y="2"/>
                  </a:cubicBezTo>
                  <a:cubicBezTo>
                    <a:pt x="5" y="3"/>
                    <a:pt x="2" y="5"/>
                    <a:pt x="0" y="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5"/>
                    <a:pt x="31" y="3"/>
                    <a:pt x="28" y="2"/>
                  </a:cubicBezTo>
                  <a:cubicBezTo>
                    <a:pt x="25" y="0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44">
              <a:extLst>
                <a:ext uri="{FF2B5EF4-FFF2-40B4-BE49-F238E27FC236}">
                  <a16:creationId xmlns:a16="http://schemas.microsoft.com/office/drawing/2014/main" id="{B2EF0881-28FD-4884-95E2-7B755BC04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095" y="3340998"/>
              <a:ext cx="659534" cy="359870"/>
            </a:xfrm>
            <a:custGeom>
              <a:avLst/>
              <a:gdLst>
                <a:gd name="T0" fmla="*/ 157 w 174"/>
                <a:gd name="T1" fmla="*/ 50 h 95"/>
                <a:gd name="T2" fmla="*/ 157 w 174"/>
                <a:gd name="T3" fmla="*/ 50 h 95"/>
                <a:gd name="T4" fmla="*/ 130 w 174"/>
                <a:gd name="T5" fmla="*/ 23 h 95"/>
                <a:gd name="T6" fmla="*/ 122 w 174"/>
                <a:gd name="T7" fmla="*/ 24 h 95"/>
                <a:gd name="T8" fmla="*/ 89 w 174"/>
                <a:gd name="T9" fmla="*/ 0 h 95"/>
                <a:gd name="T10" fmla="*/ 57 w 174"/>
                <a:gd name="T11" fmla="*/ 22 h 95"/>
                <a:gd name="T12" fmla="*/ 48 w 174"/>
                <a:gd name="T13" fmla="*/ 21 h 95"/>
                <a:gd name="T14" fmla="*/ 24 w 174"/>
                <a:gd name="T15" fmla="*/ 42 h 95"/>
                <a:gd name="T16" fmla="*/ 0 w 174"/>
                <a:gd name="T17" fmla="*/ 68 h 95"/>
                <a:gd name="T18" fmla="*/ 27 w 174"/>
                <a:gd name="T19" fmla="*/ 95 h 95"/>
                <a:gd name="T20" fmla="*/ 36 w 174"/>
                <a:gd name="T21" fmla="*/ 95 h 95"/>
                <a:gd name="T22" fmla="*/ 19 w 174"/>
                <a:gd name="T23" fmla="*/ 77 h 95"/>
                <a:gd name="T24" fmla="*/ 24 w 174"/>
                <a:gd name="T25" fmla="*/ 73 h 95"/>
                <a:gd name="T26" fmla="*/ 37 w 174"/>
                <a:gd name="T27" fmla="*/ 62 h 95"/>
                <a:gd name="T28" fmla="*/ 52 w 174"/>
                <a:gd name="T29" fmla="*/ 54 h 95"/>
                <a:gd name="T30" fmla="*/ 69 w 174"/>
                <a:gd name="T31" fmla="*/ 49 h 95"/>
                <a:gd name="T32" fmla="*/ 87 w 174"/>
                <a:gd name="T33" fmla="*/ 47 h 95"/>
                <a:gd name="T34" fmla="*/ 105 w 174"/>
                <a:gd name="T35" fmla="*/ 49 h 95"/>
                <a:gd name="T36" fmla="*/ 122 w 174"/>
                <a:gd name="T37" fmla="*/ 54 h 95"/>
                <a:gd name="T38" fmla="*/ 137 w 174"/>
                <a:gd name="T39" fmla="*/ 62 h 95"/>
                <a:gd name="T40" fmla="*/ 150 w 174"/>
                <a:gd name="T41" fmla="*/ 73 h 95"/>
                <a:gd name="T42" fmla="*/ 155 w 174"/>
                <a:gd name="T43" fmla="*/ 78 h 95"/>
                <a:gd name="T44" fmla="*/ 138 w 174"/>
                <a:gd name="T45" fmla="*/ 95 h 95"/>
                <a:gd name="T46" fmla="*/ 151 w 174"/>
                <a:gd name="T47" fmla="*/ 95 h 95"/>
                <a:gd name="T48" fmla="*/ 174 w 174"/>
                <a:gd name="T49" fmla="*/ 72 h 95"/>
                <a:gd name="T50" fmla="*/ 157 w 174"/>
                <a:gd name="T5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4" h="95">
                  <a:moveTo>
                    <a:pt x="157" y="50"/>
                  </a:moveTo>
                  <a:cubicBezTo>
                    <a:pt x="157" y="50"/>
                    <a:pt x="157" y="50"/>
                    <a:pt x="157" y="50"/>
                  </a:cubicBezTo>
                  <a:cubicBezTo>
                    <a:pt x="157" y="35"/>
                    <a:pt x="145" y="23"/>
                    <a:pt x="130" y="23"/>
                  </a:cubicBezTo>
                  <a:cubicBezTo>
                    <a:pt x="127" y="23"/>
                    <a:pt x="125" y="23"/>
                    <a:pt x="122" y="24"/>
                  </a:cubicBezTo>
                  <a:cubicBezTo>
                    <a:pt x="118" y="10"/>
                    <a:pt x="105" y="0"/>
                    <a:pt x="89" y="0"/>
                  </a:cubicBezTo>
                  <a:cubicBezTo>
                    <a:pt x="74" y="0"/>
                    <a:pt x="62" y="9"/>
                    <a:pt x="57" y="22"/>
                  </a:cubicBezTo>
                  <a:cubicBezTo>
                    <a:pt x="54" y="21"/>
                    <a:pt x="51" y="21"/>
                    <a:pt x="48" y="21"/>
                  </a:cubicBezTo>
                  <a:cubicBezTo>
                    <a:pt x="36" y="21"/>
                    <a:pt x="26" y="30"/>
                    <a:pt x="24" y="42"/>
                  </a:cubicBezTo>
                  <a:cubicBezTo>
                    <a:pt x="11" y="43"/>
                    <a:pt x="0" y="55"/>
                    <a:pt x="0" y="68"/>
                  </a:cubicBezTo>
                  <a:cubicBezTo>
                    <a:pt x="0" y="83"/>
                    <a:pt x="12" y="95"/>
                    <a:pt x="27" y="95"/>
                  </a:cubicBezTo>
                  <a:cubicBezTo>
                    <a:pt x="28" y="95"/>
                    <a:pt x="31" y="95"/>
                    <a:pt x="36" y="95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8" y="69"/>
                    <a:pt x="32" y="65"/>
                    <a:pt x="37" y="62"/>
                  </a:cubicBezTo>
                  <a:cubicBezTo>
                    <a:pt x="42" y="59"/>
                    <a:pt x="47" y="56"/>
                    <a:pt x="52" y="54"/>
                  </a:cubicBezTo>
                  <a:cubicBezTo>
                    <a:pt x="57" y="52"/>
                    <a:pt x="63" y="50"/>
                    <a:pt x="69" y="49"/>
                  </a:cubicBezTo>
                  <a:cubicBezTo>
                    <a:pt x="75" y="47"/>
                    <a:pt x="81" y="47"/>
                    <a:pt x="87" y="47"/>
                  </a:cubicBezTo>
                  <a:cubicBezTo>
                    <a:pt x="93" y="47"/>
                    <a:pt x="99" y="47"/>
                    <a:pt x="105" y="49"/>
                  </a:cubicBezTo>
                  <a:cubicBezTo>
                    <a:pt x="111" y="50"/>
                    <a:pt x="117" y="52"/>
                    <a:pt x="122" y="54"/>
                  </a:cubicBezTo>
                  <a:cubicBezTo>
                    <a:pt x="127" y="56"/>
                    <a:pt x="132" y="59"/>
                    <a:pt x="137" y="62"/>
                  </a:cubicBezTo>
                  <a:cubicBezTo>
                    <a:pt x="142" y="65"/>
                    <a:pt x="146" y="69"/>
                    <a:pt x="150" y="7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46" y="95"/>
                    <a:pt x="151" y="95"/>
                    <a:pt x="151" y="95"/>
                  </a:cubicBezTo>
                  <a:cubicBezTo>
                    <a:pt x="164" y="95"/>
                    <a:pt x="174" y="84"/>
                    <a:pt x="174" y="72"/>
                  </a:cubicBezTo>
                  <a:cubicBezTo>
                    <a:pt x="174" y="62"/>
                    <a:pt x="167" y="53"/>
                    <a:pt x="15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45">
              <a:extLst>
                <a:ext uri="{FF2B5EF4-FFF2-40B4-BE49-F238E27FC236}">
                  <a16:creationId xmlns:a16="http://schemas.microsoft.com/office/drawing/2014/main" id="{C2A6CAC9-3D34-47B0-928B-DC99D0FA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825" y="3542142"/>
              <a:ext cx="446075" cy="132728"/>
            </a:xfrm>
            <a:custGeom>
              <a:avLst/>
              <a:gdLst>
                <a:gd name="T0" fmla="*/ 105 w 118"/>
                <a:gd name="T1" fmla="*/ 15 h 35"/>
                <a:gd name="T2" fmla="*/ 91 w 118"/>
                <a:gd name="T3" fmla="*/ 7 h 35"/>
                <a:gd name="T4" fmla="*/ 76 w 118"/>
                <a:gd name="T5" fmla="*/ 2 h 35"/>
                <a:gd name="T6" fmla="*/ 59 w 118"/>
                <a:gd name="T7" fmla="*/ 0 h 35"/>
                <a:gd name="T8" fmla="*/ 42 w 118"/>
                <a:gd name="T9" fmla="*/ 2 h 35"/>
                <a:gd name="T10" fmla="*/ 27 w 118"/>
                <a:gd name="T11" fmla="*/ 7 h 35"/>
                <a:gd name="T12" fmla="*/ 13 w 118"/>
                <a:gd name="T13" fmla="*/ 14 h 35"/>
                <a:gd name="T14" fmla="*/ 0 w 118"/>
                <a:gd name="T15" fmla="*/ 25 h 35"/>
                <a:gd name="T16" fmla="*/ 10 w 118"/>
                <a:gd name="T17" fmla="*/ 35 h 35"/>
                <a:gd name="T18" fmla="*/ 21 w 118"/>
                <a:gd name="T19" fmla="*/ 27 h 35"/>
                <a:gd name="T20" fmla="*/ 32 w 118"/>
                <a:gd name="T21" fmla="*/ 20 h 35"/>
                <a:gd name="T22" fmla="*/ 45 w 118"/>
                <a:gd name="T23" fmla="*/ 16 h 35"/>
                <a:gd name="T24" fmla="*/ 59 w 118"/>
                <a:gd name="T25" fmla="*/ 15 h 35"/>
                <a:gd name="T26" fmla="*/ 73 w 118"/>
                <a:gd name="T27" fmla="*/ 16 h 35"/>
                <a:gd name="T28" fmla="*/ 86 w 118"/>
                <a:gd name="T29" fmla="*/ 20 h 35"/>
                <a:gd name="T30" fmla="*/ 97 w 118"/>
                <a:gd name="T31" fmla="*/ 27 h 35"/>
                <a:gd name="T32" fmla="*/ 108 w 118"/>
                <a:gd name="T33" fmla="*/ 35 h 35"/>
                <a:gd name="T34" fmla="*/ 118 w 118"/>
                <a:gd name="T35" fmla="*/ 25 h 35"/>
                <a:gd name="T36" fmla="*/ 105 w 118"/>
                <a:gd name="T3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35">
                  <a:moveTo>
                    <a:pt x="105" y="15"/>
                  </a:moveTo>
                  <a:cubicBezTo>
                    <a:pt x="101" y="12"/>
                    <a:pt x="96" y="9"/>
                    <a:pt x="91" y="7"/>
                  </a:cubicBezTo>
                  <a:cubicBezTo>
                    <a:pt x="86" y="5"/>
                    <a:pt x="81" y="3"/>
                    <a:pt x="76" y="2"/>
                  </a:cubicBezTo>
                  <a:cubicBezTo>
                    <a:pt x="70" y="1"/>
                    <a:pt x="65" y="0"/>
                    <a:pt x="59" y="0"/>
                  </a:cubicBezTo>
                  <a:cubicBezTo>
                    <a:pt x="53" y="0"/>
                    <a:pt x="48" y="1"/>
                    <a:pt x="42" y="2"/>
                  </a:cubicBezTo>
                  <a:cubicBezTo>
                    <a:pt x="37" y="3"/>
                    <a:pt x="32" y="5"/>
                    <a:pt x="27" y="7"/>
                  </a:cubicBezTo>
                  <a:cubicBezTo>
                    <a:pt x="22" y="9"/>
                    <a:pt x="17" y="11"/>
                    <a:pt x="13" y="14"/>
                  </a:cubicBezTo>
                  <a:cubicBezTo>
                    <a:pt x="8" y="17"/>
                    <a:pt x="4" y="21"/>
                    <a:pt x="0" y="2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2"/>
                    <a:pt x="17" y="29"/>
                    <a:pt x="21" y="27"/>
                  </a:cubicBezTo>
                  <a:cubicBezTo>
                    <a:pt x="24" y="24"/>
                    <a:pt x="28" y="22"/>
                    <a:pt x="32" y="20"/>
                  </a:cubicBezTo>
                  <a:cubicBezTo>
                    <a:pt x="36" y="19"/>
                    <a:pt x="41" y="17"/>
                    <a:pt x="45" y="16"/>
                  </a:cubicBezTo>
                  <a:cubicBezTo>
                    <a:pt x="50" y="15"/>
                    <a:pt x="54" y="15"/>
                    <a:pt x="59" y="15"/>
                  </a:cubicBezTo>
                  <a:cubicBezTo>
                    <a:pt x="64" y="15"/>
                    <a:pt x="68" y="15"/>
                    <a:pt x="73" y="16"/>
                  </a:cubicBezTo>
                  <a:cubicBezTo>
                    <a:pt x="77" y="17"/>
                    <a:pt x="82" y="19"/>
                    <a:pt x="86" y="20"/>
                  </a:cubicBezTo>
                  <a:cubicBezTo>
                    <a:pt x="90" y="22"/>
                    <a:pt x="94" y="24"/>
                    <a:pt x="97" y="27"/>
                  </a:cubicBezTo>
                  <a:cubicBezTo>
                    <a:pt x="101" y="29"/>
                    <a:pt x="105" y="32"/>
                    <a:pt x="108" y="3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4" y="21"/>
                    <a:pt x="110" y="18"/>
                    <a:pt x="10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07AA8AD-E7BA-4A5F-B3E6-D5AE8FE86FD8}"/>
              </a:ext>
            </a:extLst>
          </p:cNvPr>
          <p:cNvGrpSpPr/>
          <p:nvPr/>
        </p:nvGrpSpPr>
        <p:grpSpPr>
          <a:xfrm>
            <a:off x="5817744" y="2508797"/>
            <a:ext cx="556512" cy="484943"/>
            <a:chOff x="5775811" y="3315000"/>
            <a:chExt cx="617116" cy="537753"/>
          </a:xfrm>
          <a:solidFill>
            <a:schemeClr val="bg1">
              <a:lumMod val="95000"/>
            </a:schemeClr>
          </a:solidFill>
        </p:grpSpPr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9EA8D1A1-699F-4DC0-949E-0B03D0115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848" y="3715920"/>
              <a:ext cx="171041" cy="136833"/>
            </a:xfrm>
            <a:custGeom>
              <a:avLst/>
              <a:gdLst>
                <a:gd name="T0" fmla="*/ 41 w 45"/>
                <a:gd name="T1" fmla="*/ 16 h 36"/>
                <a:gd name="T2" fmla="*/ 27 w 45"/>
                <a:gd name="T3" fmla="*/ 16 h 36"/>
                <a:gd name="T4" fmla="*/ 27 w 45"/>
                <a:gd name="T5" fmla="*/ 0 h 36"/>
                <a:gd name="T6" fmla="*/ 18 w 45"/>
                <a:gd name="T7" fmla="*/ 0 h 36"/>
                <a:gd name="T8" fmla="*/ 18 w 45"/>
                <a:gd name="T9" fmla="*/ 16 h 36"/>
                <a:gd name="T10" fmla="*/ 4 w 45"/>
                <a:gd name="T11" fmla="*/ 16 h 36"/>
                <a:gd name="T12" fmla="*/ 0 w 45"/>
                <a:gd name="T13" fmla="*/ 20 h 36"/>
                <a:gd name="T14" fmla="*/ 0 w 45"/>
                <a:gd name="T15" fmla="*/ 32 h 36"/>
                <a:gd name="T16" fmla="*/ 4 w 45"/>
                <a:gd name="T17" fmla="*/ 36 h 36"/>
                <a:gd name="T18" fmla="*/ 41 w 45"/>
                <a:gd name="T19" fmla="*/ 36 h 36"/>
                <a:gd name="T20" fmla="*/ 45 w 45"/>
                <a:gd name="T21" fmla="*/ 32 h 36"/>
                <a:gd name="T22" fmla="*/ 45 w 45"/>
                <a:gd name="T23" fmla="*/ 20 h 36"/>
                <a:gd name="T24" fmla="*/ 41 w 45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6">
                  <a:moveTo>
                    <a:pt x="41" y="16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6"/>
                    <a:pt x="45" y="35"/>
                    <a:pt x="45" y="32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8"/>
                    <a:pt x="43" y="16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98FA7BB8-346A-4B18-B6BE-EEF6A89F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811" y="3799387"/>
              <a:ext cx="197039" cy="34208"/>
            </a:xfrm>
            <a:custGeom>
              <a:avLst/>
              <a:gdLst>
                <a:gd name="T0" fmla="*/ 0 w 52"/>
                <a:gd name="T1" fmla="*/ 4 h 9"/>
                <a:gd name="T2" fmla="*/ 4 w 52"/>
                <a:gd name="T3" fmla="*/ 9 h 9"/>
                <a:gd name="T4" fmla="*/ 52 w 52"/>
                <a:gd name="T5" fmla="*/ 9 h 9"/>
                <a:gd name="T6" fmla="*/ 52 w 52"/>
                <a:gd name="T7" fmla="*/ 0 h 9"/>
                <a:gd name="T8" fmla="*/ 4 w 52"/>
                <a:gd name="T9" fmla="*/ 0 h 9"/>
                <a:gd name="T10" fmla="*/ 0 w 52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9">
                  <a:moveTo>
                    <a:pt x="0" y="4"/>
                  </a:moveTo>
                  <a:cubicBezTo>
                    <a:pt x="0" y="7"/>
                    <a:pt x="2" y="9"/>
                    <a:pt x="4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8F6334B-D563-43C3-9B28-3E8E0DD3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151" y="3799387"/>
              <a:ext cx="199776" cy="34208"/>
            </a:xfrm>
            <a:custGeom>
              <a:avLst/>
              <a:gdLst>
                <a:gd name="T0" fmla="*/ 48 w 53"/>
                <a:gd name="T1" fmla="*/ 0 h 9"/>
                <a:gd name="T2" fmla="*/ 0 w 53"/>
                <a:gd name="T3" fmla="*/ 0 h 9"/>
                <a:gd name="T4" fmla="*/ 0 w 53"/>
                <a:gd name="T5" fmla="*/ 9 h 9"/>
                <a:gd name="T6" fmla="*/ 48 w 53"/>
                <a:gd name="T7" fmla="*/ 9 h 9"/>
                <a:gd name="T8" fmla="*/ 53 w 53"/>
                <a:gd name="T9" fmla="*/ 4 h 9"/>
                <a:gd name="T10" fmla="*/ 48 w 5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9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9"/>
                    <a:pt x="53" y="7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FBB5ED0E-DA72-4522-9D8C-27C6F2AA7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3487" y="3315000"/>
              <a:ext cx="379027" cy="381763"/>
            </a:xfrm>
            <a:custGeom>
              <a:avLst/>
              <a:gdLst>
                <a:gd name="T0" fmla="*/ 94 w 100"/>
                <a:gd name="T1" fmla="*/ 101 h 101"/>
                <a:gd name="T2" fmla="*/ 100 w 100"/>
                <a:gd name="T3" fmla="*/ 79 h 101"/>
                <a:gd name="T4" fmla="*/ 93 w 100"/>
                <a:gd name="T5" fmla="*/ 73 h 101"/>
                <a:gd name="T6" fmla="*/ 94 w 100"/>
                <a:gd name="T7" fmla="*/ 64 h 101"/>
                <a:gd name="T8" fmla="*/ 100 w 100"/>
                <a:gd name="T9" fmla="*/ 42 h 101"/>
                <a:gd name="T10" fmla="*/ 93 w 100"/>
                <a:gd name="T11" fmla="*/ 36 h 101"/>
                <a:gd name="T12" fmla="*/ 94 w 100"/>
                <a:gd name="T13" fmla="*/ 28 h 101"/>
                <a:gd name="T14" fmla="*/ 100 w 100"/>
                <a:gd name="T15" fmla="*/ 6 h 101"/>
                <a:gd name="T16" fmla="*/ 7 w 100"/>
                <a:gd name="T17" fmla="*/ 0 h 101"/>
                <a:gd name="T18" fmla="*/ 0 w 100"/>
                <a:gd name="T19" fmla="*/ 22 h 101"/>
                <a:gd name="T20" fmla="*/ 8 w 100"/>
                <a:gd name="T21" fmla="*/ 28 h 101"/>
                <a:gd name="T22" fmla="*/ 7 w 100"/>
                <a:gd name="T23" fmla="*/ 36 h 101"/>
                <a:gd name="T24" fmla="*/ 0 w 100"/>
                <a:gd name="T25" fmla="*/ 58 h 101"/>
                <a:gd name="T26" fmla="*/ 8 w 100"/>
                <a:gd name="T27" fmla="*/ 64 h 101"/>
                <a:gd name="T28" fmla="*/ 7 w 100"/>
                <a:gd name="T29" fmla="*/ 73 h 101"/>
                <a:gd name="T30" fmla="*/ 0 w 100"/>
                <a:gd name="T31" fmla="*/ 94 h 101"/>
                <a:gd name="T32" fmla="*/ 34 w 100"/>
                <a:gd name="T33" fmla="*/ 92 h 101"/>
                <a:gd name="T34" fmla="*/ 23 w 100"/>
                <a:gd name="T35" fmla="*/ 81 h 101"/>
                <a:gd name="T36" fmla="*/ 34 w 100"/>
                <a:gd name="T37" fmla="*/ 92 h 101"/>
                <a:gd name="T38" fmla="*/ 38 w 100"/>
                <a:gd name="T39" fmla="*/ 92 h 101"/>
                <a:gd name="T40" fmla="*/ 48 w 100"/>
                <a:gd name="T41" fmla="*/ 81 h 101"/>
                <a:gd name="T42" fmla="*/ 89 w 100"/>
                <a:gd name="T43" fmla="*/ 73 h 101"/>
                <a:gd name="T44" fmla="*/ 13 w 100"/>
                <a:gd name="T45" fmla="*/ 64 h 101"/>
                <a:gd name="T46" fmla="*/ 89 w 100"/>
                <a:gd name="T47" fmla="*/ 73 h 101"/>
                <a:gd name="T48" fmla="*/ 23 w 100"/>
                <a:gd name="T49" fmla="*/ 45 h 101"/>
                <a:gd name="T50" fmla="*/ 34 w 100"/>
                <a:gd name="T51" fmla="*/ 55 h 101"/>
                <a:gd name="T52" fmla="*/ 38 w 100"/>
                <a:gd name="T53" fmla="*/ 55 h 101"/>
                <a:gd name="T54" fmla="*/ 48 w 100"/>
                <a:gd name="T55" fmla="*/ 45 h 101"/>
                <a:gd name="T56" fmla="*/ 38 w 100"/>
                <a:gd name="T57" fmla="*/ 55 h 101"/>
                <a:gd name="T58" fmla="*/ 13 w 100"/>
                <a:gd name="T59" fmla="*/ 36 h 101"/>
                <a:gd name="T60" fmla="*/ 89 w 100"/>
                <a:gd name="T61" fmla="*/ 28 h 101"/>
                <a:gd name="T62" fmla="*/ 38 w 100"/>
                <a:gd name="T63" fmla="*/ 9 h 101"/>
                <a:gd name="T64" fmla="*/ 48 w 100"/>
                <a:gd name="T65" fmla="*/ 19 h 101"/>
                <a:gd name="T66" fmla="*/ 38 w 100"/>
                <a:gd name="T67" fmla="*/ 9 h 101"/>
                <a:gd name="T68" fmla="*/ 34 w 100"/>
                <a:gd name="T69" fmla="*/ 9 h 101"/>
                <a:gd name="T70" fmla="*/ 23 w 100"/>
                <a:gd name="T71" fmla="*/ 19 h 101"/>
                <a:gd name="T72" fmla="*/ 8 w 100"/>
                <a:gd name="T73" fmla="*/ 19 h 101"/>
                <a:gd name="T74" fmla="*/ 19 w 100"/>
                <a:gd name="T75" fmla="*/ 9 h 101"/>
                <a:gd name="T76" fmla="*/ 8 w 100"/>
                <a:gd name="T77" fmla="*/ 19 h 101"/>
                <a:gd name="T78" fmla="*/ 8 w 100"/>
                <a:gd name="T79" fmla="*/ 45 h 101"/>
                <a:gd name="T80" fmla="*/ 19 w 100"/>
                <a:gd name="T81" fmla="*/ 55 h 101"/>
                <a:gd name="T82" fmla="*/ 8 w 100"/>
                <a:gd name="T83" fmla="*/ 81 h 101"/>
                <a:gd name="T84" fmla="*/ 19 w 100"/>
                <a:gd name="T85" fmla="*/ 92 h 101"/>
                <a:gd name="T86" fmla="*/ 8 w 100"/>
                <a:gd name="T87" fmla="*/ 8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101">
                  <a:moveTo>
                    <a:pt x="7" y="101"/>
                  </a:moveTo>
                  <a:cubicBezTo>
                    <a:pt x="94" y="101"/>
                    <a:pt x="94" y="101"/>
                    <a:pt x="94" y="101"/>
                  </a:cubicBezTo>
                  <a:cubicBezTo>
                    <a:pt x="98" y="101"/>
                    <a:pt x="100" y="98"/>
                    <a:pt x="100" y="94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5"/>
                    <a:pt x="98" y="73"/>
                    <a:pt x="94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8" y="64"/>
                    <a:pt x="100" y="61"/>
                    <a:pt x="100" y="58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39"/>
                    <a:pt x="98" y="36"/>
                    <a:pt x="94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8" y="28"/>
                    <a:pt x="100" y="25"/>
                    <a:pt x="100" y="22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2"/>
                    <a:pt x="98" y="0"/>
                    <a:pt x="9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3" y="28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" y="36"/>
                    <a:pt x="0" y="39"/>
                    <a:pt x="0" y="4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75"/>
                    <a:pt x="0" y="7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3" y="101"/>
                    <a:pt x="7" y="101"/>
                  </a:cubicBezTo>
                  <a:close/>
                  <a:moveTo>
                    <a:pt x="34" y="92"/>
                  </a:moveTo>
                  <a:cubicBezTo>
                    <a:pt x="23" y="92"/>
                    <a:pt x="23" y="92"/>
                    <a:pt x="23" y="92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34" y="81"/>
                    <a:pt x="34" y="81"/>
                    <a:pt x="34" y="81"/>
                  </a:cubicBezTo>
                  <a:lnTo>
                    <a:pt x="34" y="92"/>
                  </a:lnTo>
                  <a:close/>
                  <a:moveTo>
                    <a:pt x="48" y="92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8" y="81"/>
                    <a:pt x="48" y="81"/>
                    <a:pt x="48" y="81"/>
                  </a:cubicBezTo>
                  <a:lnTo>
                    <a:pt x="48" y="92"/>
                  </a:lnTo>
                  <a:close/>
                  <a:moveTo>
                    <a:pt x="89" y="73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89" y="64"/>
                    <a:pt x="89" y="64"/>
                    <a:pt x="89" y="64"/>
                  </a:cubicBezTo>
                  <a:lnTo>
                    <a:pt x="89" y="73"/>
                  </a:lnTo>
                  <a:close/>
                  <a:moveTo>
                    <a:pt x="23" y="5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55"/>
                    <a:pt x="34" y="55"/>
                    <a:pt x="34" y="55"/>
                  </a:cubicBezTo>
                  <a:lnTo>
                    <a:pt x="23" y="55"/>
                  </a:lnTo>
                  <a:close/>
                  <a:moveTo>
                    <a:pt x="38" y="55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55"/>
                    <a:pt x="48" y="55"/>
                    <a:pt x="48" y="55"/>
                  </a:cubicBezTo>
                  <a:lnTo>
                    <a:pt x="38" y="55"/>
                  </a:lnTo>
                  <a:close/>
                  <a:moveTo>
                    <a:pt x="89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9" y="28"/>
                    <a:pt x="89" y="28"/>
                    <a:pt x="89" y="28"/>
                  </a:cubicBezTo>
                  <a:lnTo>
                    <a:pt x="89" y="36"/>
                  </a:lnTo>
                  <a:close/>
                  <a:moveTo>
                    <a:pt x="38" y="9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38" y="19"/>
                    <a:pt x="38" y="19"/>
                    <a:pt x="38" y="19"/>
                  </a:cubicBezTo>
                  <a:lnTo>
                    <a:pt x="38" y="9"/>
                  </a:lnTo>
                  <a:close/>
                  <a:moveTo>
                    <a:pt x="23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23" y="19"/>
                    <a:pt x="23" y="19"/>
                    <a:pt x="23" y="19"/>
                  </a:cubicBezTo>
                  <a:lnTo>
                    <a:pt x="23" y="9"/>
                  </a:lnTo>
                  <a:close/>
                  <a:moveTo>
                    <a:pt x="8" y="1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8" y="19"/>
                  </a:lnTo>
                  <a:close/>
                  <a:moveTo>
                    <a:pt x="8" y="5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8" y="55"/>
                  </a:lnTo>
                  <a:close/>
                  <a:moveTo>
                    <a:pt x="8" y="81"/>
                  </a:moveTo>
                  <a:cubicBezTo>
                    <a:pt x="19" y="81"/>
                    <a:pt x="19" y="81"/>
                    <a:pt x="19" y="81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8" y="92"/>
                    <a:pt x="8" y="92"/>
                    <a:pt x="8" y="92"/>
                  </a:cubicBezTo>
                  <a:lnTo>
                    <a:pt x="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6070C5F9-021C-4D99-A4E8-0545DCAE4FE4}"/>
              </a:ext>
            </a:extLst>
          </p:cNvPr>
          <p:cNvSpPr txBox="1"/>
          <p:nvPr/>
        </p:nvSpPr>
        <p:spPr>
          <a:xfrm>
            <a:off x="5336994" y="3114009"/>
            <a:ext cx="15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bg1"/>
                </a:solidFill>
                <a:latin typeface="+mn-ea"/>
              </a:rPr>
              <a:t>关键词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6D6979E-EEB1-4DD6-AA08-EB298DAE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2863"/>
            <a:ext cx="4400698" cy="719092"/>
          </a:xfrm>
        </p:spPr>
        <p:txBody>
          <a:bodyPr/>
          <a:lstStyle/>
          <a:p>
            <a:r>
              <a:rPr lang="zh-CN" altLang="en-US" dirty="0"/>
              <a:t>年度工作复盘总结</a:t>
            </a:r>
          </a:p>
        </p:txBody>
      </p:sp>
    </p:spTree>
    <p:extLst>
      <p:ext uri="{BB962C8B-B14F-4D97-AF65-F5344CB8AC3E}">
        <p14:creationId xmlns:p14="http://schemas.microsoft.com/office/powerpoint/2010/main" val="248615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20244498-8688-4D05-A81C-4C94657383C7}"/>
              </a:ext>
            </a:extLst>
          </p:cNvPr>
          <p:cNvSpPr/>
          <p:nvPr/>
        </p:nvSpPr>
        <p:spPr>
          <a:xfrm>
            <a:off x="660400" y="5886075"/>
            <a:ext cx="2877181" cy="35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ïšlidê">
            <a:extLst>
              <a:ext uri="{FF2B5EF4-FFF2-40B4-BE49-F238E27FC236}">
                <a16:creationId xmlns:a16="http://schemas.microsoft.com/office/drawing/2014/main" id="{D8C8427F-9D6C-43FB-A925-41EE3720EEAB}"/>
              </a:ext>
            </a:extLst>
          </p:cNvPr>
          <p:cNvSpPr/>
          <p:nvPr/>
        </p:nvSpPr>
        <p:spPr>
          <a:xfrm>
            <a:off x="3537581" y="4396180"/>
            <a:ext cx="351263" cy="354351"/>
          </a:xfrm>
          <a:prstGeom prst="rect">
            <a:avLst/>
          </a:prstGeom>
          <a:solidFill>
            <a:schemeClr val="accent2">
              <a:alpha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 fontScale="4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endParaRPr/>
          </a:p>
        </p:txBody>
      </p:sp>
      <p:sp>
        <p:nvSpPr>
          <p:cNvPr id="27" name="ïŝḻiḍè">
            <a:extLst>
              <a:ext uri="{FF2B5EF4-FFF2-40B4-BE49-F238E27FC236}">
                <a16:creationId xmlns:a16="http://schemas.microsoft.com/office/drawing/2014/main" id="{1DA13B28-9E5F-4F31-909B-37C22324656F}"/>
              </a:ext>
            </a:extLst>
          </p:cNvPr>
          <p:cNvSpPr/>
          <p:nvPr/>
        </p:nvSpPr>
        <p:spPr>
          <a:xfrm>
            <a:off x="2659424" y="4395247"/>
            <a:ext cx="878157" cy="1846012"/>
          </a:xfrm>
          <a:prstGeom prst="rect">
            <a:avLst/>
          </a:prstGeom>
          <a:solidFill>
            <a:schemeClr val="accent2">
              <a:alpha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 anchorCtr="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</a:rPr>
              <a:t>1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28" name="î$lîḓê">
            <a:extLst>
              <a:ext uri="{FF2B5EF4-FFF2-40B4-BE49-F238E27FC236}">
                <a16:creationId xmlns:a16="http://schemas.microsoft.com/office/drawing/2014/main" id="{227BDB32-7BD9-4B2B-AFB3-541230E92005}"/>
              </a:ext>
            </a:extLst>
          </p:cNvPr>
          <p:cNvSpPr/>
          <p:nvPr/>
        </p:nvSpPr>
        <p:spPr>
          <a:xfrm>
            <a:off x="4767001" y="2994217"/>
            <a:ext cx="351263" cy="354351"/>
          </a:xfrm>
          <a:prstGeom prst="rect">
            <a:avLst/>
          </a:prstGeom>
          <a:solidFill>
            <a:schemeClr val="accent2">
              <a:alpha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 fontScale="4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endParaRPr/>
          </a:p>
        </p:txBody>
      </p:sp>
      <p:sp>
        <p:nvSpPr>
          <p:cNvPr id="29" name="íSḷïďé">
            <a:extLst>
              <a:ext uri="{FF2B5EF4-FFF2-40B4-BE49-F238E27FC236}">
                <a16:creationId xmlns:a16="http://schemas.microsoft.com/office/drawing/2014/main" id="{D42AE7F4-B07E-4D04-A1C8-C552B886F037}"/>
              </a:ext>
            </a:extLst>
          </p:cNvPr>
          <p:cNvSpPr/>
          <p:nvPr/>
        </p:nvSpPr>
        <p:spPr>
          <a:xfrm>
            <a:off x="3888844" y="2994217"/>
            <a:ext cx="878157" cy="175631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 anchorCtr="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1pPr>
            <a:lvl2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2pPr>
            <a:lvl3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3pPr>
            <a:lvl4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4pPr>
            <a:lvl5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5pPr>
            <a:lvl6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6pPr>
            <a:lvl7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7pPr>
            <a:lvl8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8pPr>
            <a:lvl9pPr marL="0" marR="0" indent="0" algn="ctr" defTabSz="457200" rtl="0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FillTx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</a:rPr>
              <a:t>2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30" name="ïṣḻîḓé">
            <a:extLst>
              <a:ext uri="{FF2B5EF4-FFF2-40B4-BE49-F238E27FC236}">
                <a16:creationId xmlns:a16="http://schemas.microsoft.com/office/drawing/2014/main" id="{84715C56-0A0B-47C9-9441-40035AE76279}"/>
              </a:ext>
            </a:extLst>
          </p:cNvPr>
          <p:cNvSpPr/>
          <p:nvPr/>
        </p:nvSpPr>
        <p:spPr bwMode="auto">
          <a:xfrm>
            <a:off x="4899189" y="1148292"/>
            <a:ext cx="1320800" cy="2200276"/>
          </a:xfrm>
          <a:custGeom>
            <a:avLst/>
            <a:gdLst>
              <a:gd name="T0" fmla="*/ 138 w 832"/>
              <a:gd name="T1" fmla="*/ 1386 h 1386"/>
              <a:gd name="T2" fmla="*/ 138 w 832"/>
              <a:gd name="T3" fmla="*/ 330 h 1386"/>
              <a:gd name="T4" fmla="*/ 0 w 832"/>
              <a:gd name="T5" fmla="*/ 330 h 1386"/>
              <a:gd name="T6" fmla="*/ 416 w 832"/>
              <a:gd name="T7" fmla="*/ 0 h 1386"/>
              <a:gd name="T8" fmla="*/ 832 w 832"/>
              <a:gd name="T9" fmla="*/ 330 h 1386"/>
              <a:gd name="T10" fmla="*/ 694 w 832"/>
              <a:gd name="T11" fmla="*/ 330 h 1386"/>
              <a:gd name="T12" fmla="*/ 694 w 832"/>
              <a:gd name="T13" fmla="*/ 1386 h 1386"/>
              <a:gd name="T14" fmla="*/ 138 w 832"/>
              <a:gd name="T15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2" h="1386">
                <a:moveTo>
                  <a:pt x="138" y="1386"/>
                </a:moveTo>
                <a:lnTo>
                  <a:pt x="138" y="330"/>
                </a:lnTo>
                <a:lnTo>
                  <a:pt x="0" y="330"/>
                </a:lnTo>
                <a:lnTo>
                  <a:pt x="416" y="0"/>
                </a:lnTo>
                <a:lnTo>
                  <a:pt x="832" y="330"/>
                </a:lnTo>
                <a:lnTo>
                  <a:pt x="694" y="330"/>
                </a:lnTo>
                <a:lnTo>
                  <a:pt x="694" y="1386"/>
                </a:lnTo>
                <a:lnTo>
                  <a:pt x="138" y="138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ïS1íḑè">
            <a:extLst>
              <a:ext uri="{FF2B5EF4-FFF2-40B4-BE49-F238E27FC236}">
                <a16:creationId xmlns:a16="http://schemas.microsoft.com/office/drawing/2014/main" id="{DD75F06D-A361-4B27-B5BF-520AEC722866}"/>
              </a:ext>
            </a:extLst>
          </p:cNvPr>
          <p:cNvSpPr/>
          <p:nvPr/>
        </p:nvSpPr>
        <p:spPr>
          <a:xfrm>
            <a:off x="3794756" y="5151617"/>
            <a:ext cx="478054" cy="478054"/>
          </a:xfrm>
          <a:prstGeom prst="ellipse">
            <a:avLst/>
          </a:prstGeom>
          <a:solidFill>
            <a:schemeClr val="accent2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ïślïḍê">
            <a:extLst>
              <a:ext uri="{FF2B5EF4-FFF2-40B4-BE49-F238E27FC236}">
                <a16:creationId xmlns:a16="http://schemas.microsoft.com/office/drawing/2014/main" id="{7D234F61-8020-460C-A32D-4FC9323A94E2}"/>
              </a:ext>
            </a:extLst>
          </p:cNvPr>
          <p:cNvSpPr/>
          <p:nvPr/>
        </p:nvSpPr>
        <p:spPr>
          <a:xfrm>
            <a:off x="3912412" y="5275443"/>
            <a:ext cx="242742" cy="2304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square" lIns="91440" tIns="45720" rIns="91440" bIns="45720" anchor="ctr" anchorCtr="0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iṧḻîḋè">
            <a:extLst>
              <a:ext uri="{FF2B5EF4-FFF2-40B4-BE49-F238E27FC236}">
                <a16:creationId xmlns:a16="http://schemas.microsoft.com/office/drawing/2014/main" id="{2F145720-2D5C-4AF7-90EC-766A119E8B57}"/>
              </a:ext>
            </a:extLst>
          </p:cNvPr>
          <p:cNvSpPr/>
          <p:nvPr/>
        </p:nvSpPr>
        <p:spPr>
          <a:xfrm>
            <a:off x="6248564" y="2131404"/>
            <a:ext cx="478054" cy="478054"/>
          </a:xfrm>
          <a:prstGeom prst="ellipse">
            <a:avLst/>
          </a:prstGeom>
          <a:solidFill>
            <a:schemeClr val="accent2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iś1íḋè">
            <a:extLst>
              <a:ext uri="{FF2B5EF4-FFF2-40B4-BE49-F238E27FC236}">
                <a16:creationId xmlns:a16="http://schemas.microsoft.com/office/drawing/2014/main" id="{D19F7DD1-D298-4167-9E3A-4B71C43F734D}"/>
              </a:ext>
            </a:extLst>
          </p:cNvPr>
          <p:cNvSpPr/>
          <p:nvPr/>
        </p:nvSpPr>
        <p:spPr>
          <a:xfrm>
            <a:off x="6366209" y="2255232"/>
            <a:ext cx="242742" cy="2304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square" lIns="91440" tIns="45720" rIns="91440" bIns="45720" anchor="ctr" anchorCtr="0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îSḷïḋè">
            <a:extLst>
              <a:ext uri="{FF2B5EF4-FFF2-40B4-BE49-F238E27FC236}">
                <a16:creationId xmlns:a16="http://schemas.microsoft.com/office/drawing/2014/main" id="{D13A8CE9-EC58-4885-8855-AF1D81A778C2}"/>
              </a:ext>
            </a:extLst>
          </p:cNvPr>
          <p:cNvSpPr/>
          <p:nvPr/>
        </p:nvSpPr>
        <p:spPr>
          <a:xfrm>
            <a:off x="5024176" y="3755348"/>
            <a:ext cx="478054" cy="478054"/>
          </a:xfrm>
          <a:prstGeom prst="ellipse">
            <a:avLst/>
          </a:prstGeom>
          <a:solidFill>
            <a:schemeClr val="accent2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íṩ1ïḋê">
            <a:extLst>
              <a:ext uri="{FF2B5EF4-FFF2-40B4-BE49-F238E27FC236}">
                <a16:creationId xmlns:a16="http://schemas.microsoft.com/office/drawing/2014/main" id="{6B804FAB-7BBF-4DEE-A4F6-EA3F9BCDBA9A}"/>
              </a:ext>
            </a:extLst>
          </p:cNvPr>
          <p:cNvSpPr/>
          <p:nvPr/>
        </p:nvSpPr>
        <p:spPr>
          <a:xfrm>
            <a:off x="5141821" y="3879176"/>
            <a:ext cx="242742" cy="2304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square" lIns="91440" tIns="45720" rIns="91440" bIns="45720" anchor="ctr" anchorCtr="0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4D2BC17-67F3-449C-91F2-C790569956FF}"/>
              </a:ext>
            </a:extLst>
          </p:cNvPr>
          <p:cNvCxnSpPr>
            <a:cxnSpLocks/>
          </p:cNvCxnSpPr>
          <p:nvPr/>
        </p:nvCxnSpPr>
        <p:spPr>
          <a:xfrm>
            <a:off x="6844263" y="3180562"/>
            <a:ext cx="467463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7514D21-15D5-42F6-8A58-29CF0D4DE993}"/>
              </a:ext>
            </a:extLst>
          </p:cNvPr>
          <p:cNvCxnSpPr/>
          <p:nvPr/>
        </p:nvCxnSpPr>
        <p:spPr>
          <a:xfrm>
            <a:off x="5576372" y="4804506"/>
            <a:ext cx="59425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BDB6C786-E09B-4EA7-9F39-04D65B6A680D}"/>
              </a:ext>
            </a:extLst>
          </p:cNvPr>
          <p:cNvCxnSpPr/>
          <p:nvPr/>
        </p:nvCxnSpPr>
        <p:spPr>
          <a:xfrm>
            <a:off x="4402720" y="6238875"/>
            <a:ext cx="71161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8FFD578B-3A7C-4582-8A48-7C0AD864ABBB}"/>
              </a:ext>
            </a:extLst>
          </p:cNvPr>
          <p:cNvSpPr txBox="1"/>
          <p:nvPr/>
        </p:nvSpPr>
        <p:spPr>
          <a:xfrm>
            <a:off x="6844263" y="2321461"/>
            <a:ext cx="4576185" cy="81633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spc="1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X</a:t>
            </a:r>
            <a:r>
              <a:rPr lang="zh-CN" altLang="en-US" sz="1600" spc="1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业务和其他业务、其他品牌进行联动，实现业务发展赋能。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9384B44D-429F-4E14-B596-760474D91353}"/>
              </a:ext>
            </a:extLst>
          </p:cNvPr>
          <p:cNvSpPr txBox="1"/>
          <p:nvPr/>
        </p:nvSpPr>
        <p:spPr>
          <a:xfrm>
            <a:off x="5619875" y="3989573"/>
            <a:ext cx="4576185" cy="81633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通过对</a:t>
            </a:r>
            <a:r>
              <a:rPr lang="en-US" altLang="zh-CN" sz="1600" spc="1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x</a:t>
            </a:r>
            <a:r>
              <a:rPr lang="zh-CN" altLang="en-US" sz="1600" spc="1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业务的实际落地，在过程中积累铁粉和资深用户，打造超级流量池。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8540875-F469-4D9B-9CFC-53445AB4C0BB}"/>
              </a:ext>
            </a:extLst>
          </p:cNvPr>
          <p:cNvSpPr txBox="1"/>
          <p:nvPr/>
        </p:nvSpPr>
        <p:spPr>
          <a:xfrm>
            <a:off x="4390466" y="5424929"/>
            <a:ext cx="4576185" cy="81633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对</a:t>
            </a:r>
            <a:r>
              <a:rPr lang="en-US" altLang="zh-CN" sz="1600" spc="1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x</a:t>
            </a:r>
            <a:r>
              <a:rPr lang="zh-CN" altLang="en-US" sz="1600" spc="1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业务进行广泛市场需求调研、竞品分析，确定该业务的发展方向。</a:t>
            </a:r>
          </a:p>
        </p:txBody>
      </p:sp>
      <p:sp>
        <p:nvSpPr>
          <p:cNvPr id="64" name="işļiḋe">
            <a:extLst>
              <a:ext uri="{FF2B5EF4-FFF2-40B4-BE49-F238E27FC236}">
                <a16:creationId xmlns:a16="http://schemas.microsoft.com/office/drawing/2014/main" id="{6FB745A6-41E3-4580-8568-FB9F96F8CBB2}"/>
              </a:ext>
            </a:extLst>
          </p:cNvPr>
          <p:cNvSpPr txBox="1"/>
          <p:nvPr/>
        </p:nvSpPr>
        <p:spPr>
          <a:xfrm>
            <a:off x="673100" y="1674783"/>
            <a:ext cx="3717366" cy="972510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91440" bIns="45720" anchor="t" anchorCtr="0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2000" spc="100" dirty="0">
                <a:solidFill>
                  <a:schemeClr val="bg1"/>
                </a:solidFill>
                <a:latin typeface="+mn-ea"/>
                <a:cs typeface="阿里巴巴普惠体 Medium" panose="00020600040101010101" pitchFamily="18" charset="-122"/>
              </a:rPr>
              <a:t>xx</a:t>
            </a:r>
            <a:r>
              <a:rPr lang="zh-CN" altLang="en-US" sz="2000" spc="100" dirty="0">
                <a:solidFill>
                  <a:schemeClr val="bg1"/>
                </a:solidFill>
                <a:latin typeface="+mn-ea"/>
                <a:cs typeface="阿里巴巴普惠体 Medium" panose="00020600040101010101" pitchFamily="18" charset="-122"/>
              </a:rPr>
              <a:t>公司新启动的</a:t>
            </a:r>
            <a:r>
              <a:rPr lang="en-US" altLang="zh-CN" sz="2000" spc="100" dirty="0">
                <a:solidFill>
                  <a:schemeClr val="bg1"/>
                </a:solidFill>
                <a:latin typeface="+mn-ea"/>
                <a:cs typeface="阿里巴巴普惠体 Medium" panose="00020600040101010101" pitchFamily="18" charset="-122"/>
              </a:rPr>
              <a:t>x</a:t>
            </a:r>
            <a:r>
              <a:rPr lang="zh-CN" altLang="en-US" sz="2000" spc="100" dirty="0">
                <a:solidFill>
                  <a:schemeClr val="bg1"/>
                </a:solidFill>
                <a:latin typeface="+mn-ea"/>
                <a:cs typeface="阿里巴巴普惠体 Medium" panose="00020600040101010101" pitchFamily="18" charset="-122"/>
              </a:rPr>
              <a:t>业务全年</a:t>
            </a:r>
            <a:endParaRPr lang="en-US" altLang="zh-CN" sz="2000" spc="100" dirty="0">
              <a:solidFill>
                <a:schemeClr val="bg1"/>
              </a:solidFill>
              <a:latin typeface="+mn-ea"/>
              <a:cs typeface="阿里巴巴普惠体 Medium" panose="00020600040101010101" pitchFamily="18" charset="-122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zh-CN" altLang="en-US" sz="2000" spc="100" dirty="0">
                <a:solidFill>
                  <a:schemeClr val="bg1"/>
                </a:solidFill>
                <a:latin typeface="+mn-ea"/>
                <a:cs typeface="阿里巴巴普惠体 Medium" panose="00020600040101010101" pitchFamily="18" charset="-122"/>
              </a:rPr>
              <a:t>业绩提升路径分析。</a:t>
            </a:r>
            <a:endParaRPr lang="en-US" sz="2000" spc="100" dirty="0">
              <a:solidFill>
                <a:schemeClr val="bg1"/>
              </a:solidFill>
              <a:latin typeface="+mn-ea"/>
              <a:cs typeface="阿里巴巴普惠体 Medium" panose="00020600040101010101" pitchFamily="18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2BFD8C7-1469-4FC1-AC24-084E633D1B25}"/>
              </a:ext>
            </a:extLst>
          </p:cNvPr>
          <p:cNvSpPr txBox="1"/>
          <p:nvPr/>
        </p:nvSpPr>
        <p:spPr>
          <a:xfrm>
            <a:off x="6844263" y="1847794"/>
            <a:ext cx="1263166" cy="5021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赋能阶段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324153CD-80C9-4C3E-9C4E-E03D6799AC7F}"/>
              </a:ext>
            </a:extLst>
          </p:cNvPr>
          <p:cNvSpPr txBox="1"/>
          <p:nvPr/>
        </p:nvSpPr>
        <p:spPr>
          <a:xfrm>
            <a:off x="5619875" y="3515906"/>
            <a:ext cx="1263166" cy="5021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发展阶段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C27EAEA-C4CF-48A7-BD50-5627F2FD16A3}"/>
              </a:ext>
            </a:extLst>
          </p:cNvPr>
          <p:cNvSpPr txBox="1"/>
          <p:nvPr/>
        </p:nvSpPr>
        <p:spPr>
          <a:xfrm>
            <a:off x="4390466" y="4951262"/>
            <a:ext cx="1263166" cy="5021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起步阶段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BA1F76F-6867-4E62-867C-B4FDAB75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xx</a:t>
            </a:r>
            <a:r>
              <a:rPr lang="zh-CN" altLang="en-US" dirty="0"/>
              <a:t>业务提升路径</a:t>
            </a:r>
          </a:p>
        </p:txBody>
      </p:sp>
    </p:spTree>
    <p:extLst>
      <p:ext uri="{BB962C8B-B14F-4D97-AF65-F5344CB8AC3E}">
        <p14:creationId xmlns:p14="http://schemas.microsoft.com/office/powerpoint/2010/main" val="403714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F55FE87-BCD8-43ED-A8D7-7BB406AB975B}"/>
              </a:ext>
            </a:extLst>
          </p:cNvPr>
          <p:cNvCxnSpPr/>
          <p:nvPr/>
        </p:nvCxnSpPr>
        <p:spPr bwMode="auto">
          <a:xfrm>
            <a:off x="669925" y="2807236"/>
            <a:ext cx="108505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0D61BF18-5343-48C0-A74E-26215E29C4A0}"/>
              </a:ext>
            </a:extLst>
          </p:cNvPr>
          <p:cNvSpPr/>
          <p:nvPr/>
        </p:nvSpPr>
        <p:spPr bwMode="auto">
          <a:xfrm flipV="1">
            <a:off x="895205" y="3108847"/>
            <a:ext cx="2171991" cy="2364228"/>
          </a:xfrm>
          <a:custGeom>
            <a:avLst/>
            <a:gdLst>
              <a:gd name="connsiteX0" fmla="*/ 46915 w 2171991"/>
              <a:gd name="connsiteY0" fmla="*/ 0 h 2364228"/>
              <a:gd name="connsiteX1" fmla="*/ 2125076 w 2171991"/>
              <a:gd name="connsiteY1" fmla="*/ 0 h 2364228"/>
              <a:gd name="connsiteX2" fmla="*/ 2171991 w 2171991"/>
              <a:gd name="connsiteY2" fmla="*/ 46915 h 2364228"/>
              <a:gd name="connsiteX3" fmla="*/ 2171991 w 2171991"/>
              <a:gd name="connsiteY3" fmla="*/ 2060665 h 2364228"/>
              <a:gd name="connsiteX4" fmla="*/ 2125076 w 2171991"/>
              <a:gd name="connsiteY4" fmla="*/ 2107580 h 2364228"/>
              <a:gd name="connsiteX5" fmla="*/ 1234851 w 2171991"/>
              <a:gd name="connsiteY5" fmla="*/ 2107580 h 2364228"/>
              <a:gd name="connsiteX6" fmla="*/ 1085995 w 2171991"/>
              <a:gd name="connsiteY6" fmla="*/ 2364228 h 2364228"/>
              <a:gd name="connsiteX7" fmla="*/ 937139 w 2171991"/>
              <a:gd name="connsiteY7" fmla="*/ 2107580 h 2364228"/>
              <a:gd name="connsiteX8" fmla="*/ 46915 w 2171991"/>
              <a:gd name="connsiteY8" fmla="*/ 2107580 h 2364228"/>
              <a:gd name="connsiteX9" fmla="*/ 0 w 2171991"/>
              <a:gd name="connsiteY9" fmla="*/ 2060665 h 2364228"/>
              <a:gd name="connsiteX10" fmla="*/ 0 w 2171991"/>
              <a:gd name="connsiteY10" fmla="*/ 46915 h 2364228"/>
              <a:gd name="connsiteX11" fmla="*/ 46915 w 2171991"/>
              <a:gd name="connsiteY11" fmla="*/ 0 h 23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1991" h="2364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1005"/>
                  <a:pt x="2171991" y="46915"/>
                </a:cubicBezTo>
                <a:lnTo>
                  <a:pt x="2171991" y="2060665"/>
                </a:lnTo>
                <a:cubicBezTo>
                  <a:pt x="2171991" y="2086575"/>
                  <a:pt x="2150986" y="2107580"/>
                  <a:pt x="2125076" y="2107580"/>
                </a:cubicBezTo>
                <a:lnTo>
                  <a:pt x="1234851" y="2107580"/>
                </a:lnTo>
                <a:lnTo>
                  <a:pt x="1085995" y="2364228"/>
                </a:lnTo>
                <a:lnTo>
                  <a:pt x="937139" y="2107580"/>
                </a:lnTo>
                <a:lnTo>
                  <a:pt x="46915" y="2107580"/>
                </a:lnTo>
                <a:cubicBezTo>
                  <a:pt x="21005" y="2107580"/>
                  <a:pt x="0" y="2086575"/>
                  <a:pt x="0" y="2060665"/>
                </a:cubicBezTo>
                <a:lnTo>
                  <a:pt x="0" y="46915"/>
                </a:lnTo>
                <a:cubicBezTo>
                  <a:pt x="0" y="21005"/>
                  <a:pt x="21005" y="0"/>
                  <a:pt x="46915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7C3A931E-5C16-448B-9226-FCAE18FB729B}"/>
              </a:ext>
            </a:extLst>
          </p:cNvPr>
          <p:cNvSpPr/>
          <p:nvPr/>
        </p:nvSpPr>
        <p:spPr bwMode="auto">
          <a:xfrm flipV="1">
            <a:off x="3638405" y="3108847"/>
            <a:ext cx="2171991" cy="2364228"/>
          </a:xfrm>
          <a:custGeom>
            <a:avLst/>
            <a:gdLst>
              <a:gd name="connsiteX0" fmla="*/ 46915 w 2171991"/>
              <a:gd name="connsiteY0" fmla="*/ 0 h 2364228"/>
              <a:gd name="connsiteX1" fmla="*/ 2125076 w 2171991"/>
              <a:gd name="connsiteY1" fmla="*/ 0 h 2364228"/>
              <a:gd name="connsiteX2" fmla="*/ 2171991 w 2171991"/>
              <a:gd name="connsiteY2" fmla="*/ 46915 h 2364228"/>
              <a:gd name="connsiteX3" fmla="*/ 2171991 w 2171991"/>
              <a:gd name="connsiteY3" fmla="*/ 2060665 h 2364228"/>
              <a:gd name="connsiteX4" fmla="*/ 2125076 w 2171991"/>
              <a:gd name="connsiteY4" fmla="*/ 2107580 h 2364228"/>
              <a:gd name="connsiteX5" fmla="*/ 1234851 w 2171991"/>
              <a:gd name="connsiteY5" fmla="*/ 2107580 h 2364228"/>
              <a:gd name="connsiteX6" fmla="*/ 1085995 w 2171991"/>
              <a:gd name="connsiteY6" fmla="*/ 2364228 h 2364228"/>
              <a:gd name="connsiteX7" fmla="*/ 937139 w 2171991"/>
              <a:gd name="connsiteY7" fmla="*/ 2107580 h 2364228"/>
              <a:gd name="connsiteX8" fmla="*/ 46915 w 2171991"/>
              <a:gd name="connsiteY8" fmla="*/ 2107580 h 2364228"/>
              <a:gd name="connsiteX9" fmla="*/ 0 w 2171991"/>
              <a:gd name="connsiteY9" fmla="*/ 2060665 h 2364228"/>
              <a:gd name="connsiteX10" fmla="*/ 0 w 2171991"/>
              <a:gd name="connsiteY10" fmla="*/ 46915 h 2364228"/>
              <a:gd name="connsiteX11" fmla="*/ 46915 w 2171991"/>
              <a:gd name="connsiteY11" fmla="*/ 0 h 23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1991" h="2364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1005"/>
                  <a:pt x="2171991" y="46915"/>
                </a:cubicBezTo>
                <a:lnTo>
                  <a:pt x="2171991" y="2060665"/>
                </a:lnTo>
                <a:cubicBezTo>
                  <a:pt x="2171991" y="2086575"/>
                  <a:pt x="2150986" y="2107580"/>
                  <a:pt x="2125076" y="2107580"/>
                </a:cubicBezTo>
                <a:lnTo>
                  <a:pt x="1234851" y="2107580"/>
                </a:lnTo>
                <a:lnTo>
                  <a:pt x="1085995" y="2364228"/>
                </a:lnTo>
                <a:lnTo>
                  <a:pt x="937139" y="2107580"/>
                </a:lnTo>
                <a:lnTo>
                  <a:pt x="46915" y="2107580"/>
                </a:lnTo>
                <a:cubicBezTo>
                  <a:pt x="21005" y="2107580"/>
                  <a:pt x="0" y="2086575"/>
                  <a:pt x="0" y="2060665"/>
                </a:cubicBezTo>
                <a:lnTo>
                  <a:pt x="0" y="46915"/>
                </a:lnTo>
                <a:cubicBezTo>
                  <a:pt x="0" y="21005"/>
                  <a:pt x="21005" y="0"/>
                  <a:pt x="46915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A54404FB-CCCB-4164-A86A-9EF8DD0FAF76}"/>
              </a:ext>
            </a:extLst>
          </p:cNvPr>
          <p:cNvSpPr/>
          <p:nvPr/>
        </p:nvSpPr>
        <p:spPr bwMode="auto">
          <a:xfrm flipV="1">
            <a:off x="6381605" y="3108847"/>
            <a:ext cx="2171991" cy="2364228"/>
          </a:xfrm>
          <a:custGeom>
            <a:avLst/>
            <a:gdLst>
              <a:gd name="connsiteX0" fmla="*/ 46915 w 2171991"/>
              <a:gd name="connsiteY0" fmla="*/ 0 h 2364228"/>
              <a:gd name="connsiteX1" fmla="*/ 2125076 w 2171991"/>
              <a:gd name="connsiteY1" fmla="*/ 0 h 2364228"/>
              <a:gd name="connsiteX2" fmla="*/ 2171991 w 2171991"/>
              <a:gd name="connsiteY2" fmla="*/ 46915 h 2364228"/>
              <a:gd name="connsiteX3" fmla="*/ 2171991 w 2171991"/>
              <a:gd name="connsiteY3" fmla="*/ 2060665 h 2364228"/>
              <a:gd name="connsiteX4" fmla="*/ 2125076 w 2171991"/>
              <a:gd name="connsiteY4" fmla="*/ 2107580 h 2364228"/>
              <a:gd name="connsiteX5" fmla="*/ 1234851 w 2171991"/>
              <a:gd name="connsiteY5" fmla="*/ 2107580 h 2364228"/>
              <a:gd name="connsiteX6" fmla="*/ 1085995 w 2171991"/>
              <a:gd name="connsiteY6" fmla="*/ 2364228 h 2364228"/>
              <a:gd name="connsiteX7" fmla="*/ 937139 w 2171991"/>
              <a:gd name="connsiteY7" fmla="*/ 2107580 h 2364228"/>
              <a:gd name="connsiteX8" fmla="*/ 46915 w 2171991"/>
              <a:gd name="connsiteY8" fmla="*/ 2107580 h 2364228"/>
              <a:gd name="connsiteX9" fmla="*/ 0 w 2171991"/>
              <a:gd name="connsiteY9" fmla="*/ 2060665 h 2364228"/>
              <a:gd name="connsiteX10" fmla="*/ 0 w 2171991"/>
              <a:gd name="connsiteY10" fmla="*/ 46915 h 2364228"/>
              <a:gd name="connsiteX11" fmla="*/ 46915 w 2171991"/>
              <a:gd name="connsiteY11" fmla="*/ 0 h 23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1991" h="2364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1005"/>
                  <a:pt x="2171991" y="46915"/>
                </a:cubicBezTo>
                <a:lnTo>
                  <a:pt x="2171991" y="2060665"/>
                </a:lnTo>
                <a:cubicBezTo>
                  <a:pt x="2171991" y="2086575"/>
                  <a:pt x="2150986" y="2107580"/>
                  <a:pt x="2125076" y="2107580"/>
                </a:cubicBezTo>
                <a:lnTo>
                  <a:pt x="1234851" y="2107580"/>
                </a:lnTo>
                <a:lnTo>
                  <a:pt x="1085995" y="2364228"/>
                </a:lnTo>
                <a:lnTo>
                  <a:pt x="937139" y="2107580"/>
                </a:lnTo>
                <a:lnTo>
                  <a:pt x="46915" y="2107580"/>
                </a:lnTo>
                <a:cubicBezTo>
                  <a:pt x="21005" y="2107580"/>
                  <a:pt x="0" y="2086575"/>
                  <a:pt x="0" y="2060665"/>
                </a:cubicBezTo>
                <a:lnTo>
                  <a:pt x="0" y="46915"/>
                </a:lnTo>
                <a:cubicBezTo>
                  <a:pt x="0" y="21005"/>
                  <a:pt x="21005" y="0"/>
                  <a:pt x="46915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1BDE1BB8-1698-45EA-A89E-DAAFBD305EC3}"/>
              </a:ext>
            </a:extLst>
          </p:cNvPr>
          <p:cNvSpPr/>
          <p:nvPr/>
        </p:nvSpPr>
        <p:spPr bwMode="auto">
          <a:xfrm flipV="1">
            <a:off x="9124805" y="3108847"/>
            <a:ext cx="2171991" cy="2364228"/>
          </a:xfrm>
          <a:custGeom>
            <a:avLst/>
            <a:gdLst>
              <a:gd name="connsiteX0" fmla="*/ 46915 w 2171991"/>
              <a:gd name="connsiteY0" fmla="*/ 0 h 2364228"/>
              <a:gd name="connsiteX1" fmla="*/ 2125076 w 2171991"/>
              <a:gd name="connsiteY1" fmla="*/ 0 h 2364228"/>
              <a:gd name="connsiteX2" fmla="*/ 2171991 w 2171991"/>
              <a:gd name="connsiteY2" fmla="*/ 46915 h 2364228"/>
              <a:gd name="connsiteX3" fmla="*/ 2171991 w 2171991"/>
              <a:gd name="connsiteY3" fmla="*/ 2060665 h 2364228"/>
              <a:gd name="connsiteX4" fmla="*/ 2125076 w 2171991"/>
              <a:gd name="connsiteY4" fmla="*/ 2107580 h 2364228"/>
              <a:gd name="connsiteX5" fmla="*/ 1234851 w 2171991"/>
              <a:gd name="connsiteY5" fmla="*/ 2107580 h 2364228"/>
              <a:gd name="connsiteX6" fmla="*/ 1085995 w 2171991"/>
              <a:gd name="connsiteY6" fmla="*/ 2364228 h 2364228"/>
              <a:gd name="connsiteX7" fmla="*/ 937139 w 2171991"/>
              <a:gd name="connsiteY7" fmla="*/ 2107580 h 2364228"/>
              <a:gd name="connsiteX8" fmla="*/ 46915 w 2171991"/>
              <a:gd name="connsiteY8" fmla="*/ 2107580 h 2364228"/>
              <a:gd name="connsiteX9" fmla="*/ 0 w 2171991"/>
              <a:gd name="connsiteY9" fmla="*/ 2060665 h 2364228"/>
              <a:gd name="connsiteX10" fmla="*/ 0 w 2171991"/>
              <a:gd name="connsiteY10" fmla="*/ 46915 h 2364228"/>
              <a:gd name="connsiteX11" fmla="*/ 46915 w 2171991"/>
              <a:gd name="connsiteY11" fmla="*/ 0 h 23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1991" h="2364228">
                <a:moveTo>
                  <a:pt x="46915" y="0"/>
                </a:moveTo>
                <a:lnTo>
                  <a:pt x="2125076" y="0"/>
                </a:lnTo>
                <a:cubicBezTo>
                  <a:pt x="2150986" y="0"/>
                  <a:pt x="2171991" y="21005"/>
                  <a:pt x="2171991" y="46915"/>
                </a:cubicBezTo>
                <a:lnTo>
                  <a:pt x="2171991" y="2060665"/>
                </a:lnTo>
                <a:cubicBezTo>
                  <a:pt x="2171991" y="2086575"/>
                  <a:pt x="2150986" y="2107580"/>
                  <a:pt x="2125076" y="2107580"/>
                </a:cubicBezTo>
                <a:lnTo>
                  <a:pt x="1234851" y="2107580"/>
                </a:lnTo>
                <a:lnTo>
                  <a:pt x="1085995" y="2364228"/>
                </a:lnTo>
                <a:lnTo>
                  <a:pt x="937139" y="2107580"/>
                </a:lnTo>
                <a:lnTo>
                  <a:pt x="46915" y="2107580"/>
                </a:lnTo>
                <a:cubicBezTo>
                  <a:pt x="21005" y="2107580"/>
                  <a:pt x="0" y="2086575"/>
                  <a:pt x="0" y="2060665"/>
                </a:cubicBezTo>
                <a:lnTo>
                  <a:pt x="0" y="46915"/>
                </a:lnTo>
                <a:cubicBezTo>
                  <a:pt x="0" y="21005"/>
                  <a:pt x="21005" y="0"/>
                  <a:pt x="46915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7D1AF3AD-CA78-493C-845F-53F08C54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584" y="3646373"/>
            <a:ext cx="1878432" cy="15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109755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第四季度，进行过程细微调整和把控，开始冲刺实现全年目标。</a:t>
            </a: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3DE9BC0E-0157-4AE3-B134-88818310CB6B}"/>
              </a:ext>
            </a:extLst>
          </p:cNvPr>
          <p:cNvSpPr/>
          <p:nvPr/>
        </p:nvSpPr>
        <p:spPr bwMode="auto">
          <a:xfrm>
            <a:off x="1860557" y="2686593"/>
            <a:ext cx="241286" cy="241286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003C823D-3876-4F36-A1FB-57055284B4A7}"/>
              </a:ext>
            </a:extLst>
          </p:cNvPr>
          <p:cNvSpPr/>
          <p:nvPr/>
        </p:nvSpPr>
        <p:spPr bwMode="auto">
          <a:xfrm>
            <a:off x="1920876" y="2746912"/>
            <a:ext cx="120650" cy="12065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830609F3-768B-4984-8EBC-4C9BD38E8ED1}"/>
              </a:ext>
            </a:extLst>
          </p:cNvPr>
          <p:cNvSpPr/>
          <p:nvPr/>
        </p:nvSpPr>
        <p:spPr bwMode="auto">
          <a:xfrm>
            <a:off x="4603757" y="2686593"/>
            <a:ext cx="241286" cy="241286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0470C73D-6569-441C-94AC-93750966D45B}"/>
              </a:ext>
            </a:extLst>
          </p:cNvPr>
          <p:cNvSpPr/>
          <p:nvPr/>
        </p:nvSpPr>
        <p:spPr bwMode="auto">
          <a:xfrm>
            <a:off x="4664076" y="2746912"/>
            <a:ext cx="120650" cy="12065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8D761624-5647-41FE-A5A2-7549ABC4609F}"/>
              </a:ext>
            </a:extLst>
          </p:cNvPr>
          <p:cNvSpPr/>
          <p:nvPr/>
        </p:nvSpPr>
        <p:spPr bwMode="auto">
          <a:xfrm>
            <a:off x="7346957" y="2686593"/>
            <a:ext cx="241286" cy="241286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70C1A04D-0EB3-47BC-8633-269AE71CF209}"/>
              </a:ext>
            </a:extLst>
          </p:cNvPr>
          <p:cNvSpPr/>
          <p:nvPr/>
        </p:nvSpPr>
        <p:spPr bwMode="auto">
          <a:xfrm>
            <a:off x="7407276" y="2746912"/>
            <a:ext cx="120650" cy="12065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C30272B5-5DDF-4BF0-B943-B65A7617B84E}"/>
              </a:ext>
            </a:extLst>
          </p:cNvPr>
          <p:cNvSpPr/>
          <p:nvPr/>
        </p:nvSpPr>
        <p:spPr bwMode="auto">
          <a:xfrm>
            <a:off x="10090157" y="2686593"/>
            <a:ext cx="241286" cy="241286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F778FB1B-6B6A-41BB-BCCF-2A2D10B55359}"/>
              </a:ext>
            </a:extLst>
          </p:cNvPr>
          <p:cNvSpPr/>
          <p:nvPr/>
        </p:nvSpPr>
        <p:spPr bwMode="auto">
          <a:xfrm>
            <a:off x="10150476" y="2746912"/>
            <a:ext cx="120650" cy="12065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Text Box 20">
            <a:extLst>
              <a:ext uri="{FF2B5EF4-FFF2-40B4-BE49-F238E27FC236}">
                <a16:creationId xmlns:a16="http://schemas.microsoft.com/office/drawing/2014/main" id="{F3921EEF-2A59-47E0-9C3A-3F165A15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316" y="2175563"/>
            <a:ext cx="1536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975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ea typeface="+mn-ea"/>
                <a:cs typeface="阿里巴巴普惠体 Heavy" panose="00020600040101010101" pitchFamily="18" charset="-122"/>
              </a:rPr>
              <a:t>第一季度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ea typeface="+mn-ea"/>
              <a:cs typeface="阿里巴巴普惠体 Heavy" panose="00020600040101010101" pitchFamily="18" charset="-122"/>
            </a:endParaRPr>
          </a:p>
        </p:txBody>
      </p:sp>
      <p:sp>
        <p:nvSpPr>
          <p:cNvPr id="61" name="Text Box 20">
            <a:extLst>
              <a:ext uri="{FF2B5EF4-FFF2-40B4-BE49-F238E27FC236}">
                <a16:creationId xmlns:a16="http://schemas.microsoft.com/office/drawing/2014/main" id="{FC09BDFF-5EA2-4F79-AF7C-B744E4AB5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516" y="2175563"/>
            <a:ext cx="1536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975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ea typeface="+mn-ea"/>
                <a:cs typeface="阿里巴巴普惠体 Heavy" panose="00020600040101010101" pitchFamily="18" charset="-122"/>
              </a:rPr>
              <a:t>第二季度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ea typeface="+mn-ea"/>
              <a:cs typeface="阿里巴巴普惠体 Heavy" panose="00020600040101010101" pitchFamily="18" charset="-122"/>
            </a:endParaRPr>
          </a:p>
        </p:txBody>
      </p:sp>
      <p:sp>
        <p:nvSpPr>
          <p:cNvPr id="63" name="Text Box 20">
            <a:extLst>
              <a:ext uri="{FF2B5EF4-FFF2-40B4-BE49-F238E27FC236}">
                <a16:creationId xmlns:a16="http://schemas.microsoft.com/office/drawing/2014/main" id="{CE777B11-319B-4752-B10B-16AB10D6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716" y="2175563"/>
            <a:ext cx="1536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975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ea typeface="+mn-ea"/>
                <a:cs typeface="阿里巴巴普惠体 Heavy" panose="00020600040101010101" pitchFamily="18" charset="-122"/>
              </a:rPr>
              <a:t>第三季度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ea typeface="+mn-ea"/>
              <a:cs typeface="阿里巴巴普惠体 Heavy" panose="00020600040101010101" pitchFamily="18" charset="-122"/>
            </a:endParaRPr>
          </a:p>
        </p:txBody>
      </p:sp>
      <p:sp>
        <p:nvSpPr>
          <p:cNvPr id="68" name="Text Box 20">
            <a:extLst>
              <a:ext uri="{FF2B5EF4-FFF2-40B4-BE49-F238E27FC236}">
                <a16:creationId xmlns:a16="http://schemas.microsoft.com/office/drawing/2014/main" id="{132D689A-267A-475C-928F-00362073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916" y="2175563"/>
            <a:ext cx="1536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975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ea typeface="+mn-ea"/>
                <a:cs typeface="阿里巴巴普惠体 Heavy" panose="00020600040101010101" pitchFamily="18" charset="-122"/>
              </a:rPr>
              <a:t>第四季度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ea typeface="+mn-ea"/>
              <a:cs typeface="阿里巴巴普惠体 Heavy" panose="00020600040101010101" pitchFamily="18" charset="-122"/>
            </a:endParaRPr>
          </a:p>
        </p:txBody>
      </p:sp>
      <p:sp>
        <p:nvSpPr>
          <p:cNvPr id="69" name="Text Box 23">
            <a:extLst>
              <a:ext uri="{FF2B5EF4-FFF2-40B4-BE49-F238E27FC236}">
                <a16:creationId xmlns:a16="http://schemas.microsoft.com/office/drawing/2014/main" id="{C6362890-8053-43B8-A3DE-EF0C8F6E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84" y="3646373"/>
            <a:ext cx="1878432" cy="15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109755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第一季度，确立业务全年工作目标，并详细拆分成各积季度目标。</a:t>
            </a:r>
          </a:p>
        </p:txBody>
      </p:sp>
      <p:sp>
        <p:nvSpPr>
          <p:cNvPr id="70" name="Text Box 23">
            <a:extLst>
              <a:ext uri="{FF2B5EF4-FFF2-40B4-BE49-F238E27FC236}">
                <a16:creationId xmlns:a16="http://schemas.microsoft.com/office/drawing/2014/main" id="{99C115D7-A920-4022-AA3E-805BC0B7D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184" y="3646373"/>
            <a:ext cx="1878432" cy="116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109755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第二季度，开始对初期布局的内容进行具体落实。</a:t>
            </a:r>
          </a:p>
        </p:txBody>
      </p:sp>
      <p:sp>
        <p:nvSpPr>
          <p:cNvPr id="71" name="Text Box 23">
            <a:extLst>
              <a:ext uri="{FF2B5EF4-FFF2-40B4-BE49-F238E27FC236}">
                <a16:creationId xmlns:a16="http://schemas.microsoft.com/office/drawing/2014/main" id="{B381895D-86EE-45BC-AAA9-1D3C140EA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384" y="3646373"/>
            <a:ext cx="1878432" cy="15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109755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第三季度，对前两季度的工作进行阶段性梳理、总结和复盘。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0035934-5734-4324-B393-0B75588F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xx</a:t>
            </a:r>
            <a:r>
              <a:rPr lang="zh-CN" altLang="en-US" dirty="0"/>
              <a:t>业务发展目标</a:t>
            </a:r>
          </a:p>
        </p:txBody>
      </p:sp>
    </p:spTree>
    <p:extLst>
      <p:ext uri="{BB962C8B-B14F-4D97-AF65-F5344CB8AC3E}">
        <p14:creationId xmlns:p14="http://schemas.microsoft.com/office/powerpoint/2010/main" val="207771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5B2887AF-9550-4942-8756-C26B3B87B0FE}"/>
              </a:ext>
            </a:extLst>
          </p:cNvPr>
          <p:cNvSpPr/>
          <p:nvPr/>
        </p:nvSpPr>
        <p:spPr>
          <a:xfrm>
            <a:off x="0" y="3699427"/>
            <a:ext cx="12192000" cy="1400007"/>
          </a:xfrm>
          <a:custGeom>
            <a:avLst/>
            <a:gdLst>
              <a:gd name="connsiteX0" fmla="*/ 12192000 w 12192000"/>
              <a:gd name="connsiteY0" fmla="*/ 0 h 1400007"/>
              <a:gd name="connsiteX1" fmla="*/ 12192000 w 12192000"/>
              <a:gd name="connsiteY1" fmla="*/ 69780 h 1400007"/>
              <a:gd name="connsiteX2" fmla="*/ 12192000 w 12192000"/>
              <a:gd name="connsiteY2" fmla="*/ 340149 h 1400007"/>
              <a:gd name="connsiteX3" fmla="*/ 12192000 w 12192000"/>
              <a:gd name="connsiteY3" fmla="*/ 409929 h 1400007"/>
              <a:gd name="connsiteX4" fmla="*/ 12068435 w 12192000"/>
              <a:gd name="connsiteY4" fmla="*/ 420338 h 1400007"/>
              <a:gd name="connsiteX5" fmla="*/ 6705600 w 12192000"/>
              <a:gd name="connsiteY5" fmla="*/ 680514 h 1400007"/>
              <a:gd name="connsiteX6" fmla="*/ 2971800 w 12192000"/>
              <a:gd name="connsiteY6" fmla="*/ 1272560 h 1400007"/>
              <a:gd name="connsiteX7" fmla="*/ 258570 w 12192000"/>
              <a:gd name="connsiteY7" fmla="*/ 1396634 h 1400007"/>
              <a:gd name="connsiteX8" fmla="*/ 0 w 12192000"/>
              <a:gd name="connsiteY8" fmla="*/ 1400007 h 1400007"/>
              <a:gd name="connsiteX9" fmla="*/ 0 w 12192000"/>
              <a:gd name="connsiteY9" fmla="*/ 1330227 h 1400007"/>
              <a:gd name="connsiteX10" fmla="*/ 0 w 12192000"/>
              <a:gd name="connsiteY10" fmla="*/ 1302002 h 1400007"/>
              <a:gd name="connsiteX11" fmla="*/ 0 w 12192000"/>
              <a:gd name="connsiteY11" fmla="*/ 1232222 h 1400007"/>
              <a:gd name="connsiteX12" fmla="*/ 420291 w 12192000"/>
              <a:gd name="connsiteY12" fmla="*/ 1221644 h 1400007"/>
              <a:gd name="connsiteX13" fmla="*/ 2590800 w 12192000"/>
              <a:gd name="connsiteY13" fmla="*/ 1080888 h 1400007"/>
              <a:gd name="connsiteX14" fmla="*/ 6667500 w 12192000"/>
              <a:gd name="connsiteY14" fmla="*/ 256668 h 1400007"/>
              <a:gd name="connsiteX15" fmla="*/ 11869043 w 12192000"/>
              <a:gd name="connsiteY15" fmla="*/ 5539 h 14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1400007">
                <a:moveTo>
                  <a:pt x="12192000" y="0"/>
                </a:moveTo>
                <a:lnTo>
                  <a:pt x="12192000" y="69780"/>
                </a:lnTo>
                <a:lnTo>
                  <a:pt x="12192000" y="340149"/>
                </a:lnTo>
                <a:lnTo>
                  <a:pt x="12192000" y="409929"/>
                </a:lnTo>
                <a:lnTo>
                  <a:pt x="12068435" y="420338"/>
                </a:lnTo>
                <a:cubicBezTo>
                  <a:pt x="10869625" y="508764"/>
                  <a:pt x="8161139" y="544475"/>
                  <a:pt x="6705600" y="680514"/>
                </a:cubicBezTo>
                <a:cubicBezTo>
                  <a:pt x="5153026" y="825624"/>
                  <a:pt x="4092575" y="1152603"/>
                  <a:pt x="2971800" y="1272560"/>
                </a:cubicBezTo>
                <a:cubicBezTo>
                  <a:pt x="1991122" y="1377522"/>
                  <a:pt x="956965" y="1388420"/>
                  <a:pt x="258570" y="1396634"/>
                </a:cubicBezTo>
                <a:lnTo>
                  <a:pt x="0" y="1400007"/>
                </a:lnTo>
                <a:lnTo>
                  <a:pt x="0" y="1330227"/>
                </a:lnTo>
                <a:lnTo>
                  <a:pt x="0" y="1302002"/>
                </a:lnTo>
                <a:lnTo>
                  <a:pt x="0" y="1232222"/>
                </a:lnTo>
                <a:lnTo>
                  <a:pt x="420291" y="1221644"/>
                </a:lnTo>
                <a:cubicBezTo>
                  <a:pt x="1127919" y="1201329"/>
                  <a:pt x="1943100" y="1165051"/>
                  <a:pt x="2590800" y="1080888"/>
                </a:cubicBezTo>
                <a:cubicBezTo>
                  <a:pt x="3886200" y="912561"/>
                  <a:pt x="4930775" y="437571"/>
                  <a:pt x="6667500" y="256668"/>
                </a:cubicBezTo>
                <a:cubicBezTo>
                  <a:pt x="7970044" y="120991"/>
                  <a:pt x="10360223" y="34832"/>
                  <a:pt x="11869043" y="553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0D819B16-681F-461C-8055-ED131A43CE94}"/>
              </a:ext>
            </a:extLst>
          </p:cNvPr>
          <p:cNvSpPr/>
          <p:nvPr/>
        </p:nvSpPr>
        <p:spPr>
          <a:xfrm>
            <a:off x="0" y="3896277"/>
            <a:ext cx="12192000" cy="1111250"/>
          </a:xfrm>
          <a:custGeom>
            <a:avLst/>
            <a:gdLst>
              <a:gd name="connsiteX0" fmla="*/ 0 w 12192000"/>
              <a:gd name="connsiteY0" fmla="*/ 1092200 h 1092200"/>
              <a:gd name="connsiteX1" fmla="*/ 3263900 w 12192000"/>
              <a:gd name="connsiteY1" fmla="*/ 889000 h 1092200"/>
              <a:gd name="connsiteX2" fmla="*/ 12192000 w 12192000"/>
              <a:gd name="connsiteY2" fmla="*/ 0 h 1092200"/>
              <a:gd name="connsiteX0" fmla="*/ 0 w 12192000"/>
              <a:gd name="connsiteY0" fmla="*/ 1092200 h 1092557"/>
              <a:gd name="connsiteX1" fmla="*/ 3263900 w 12192000"/>
              <a:gd name="connsiteY1" fmla="*/ 889000 h 1092557"/>
              <a:gd name="connsiteX2" fmla="*/ 12192000 w 12192000"/>
              <a:gd name="connsiteY2" fmla="*/ 0 h 1092557"/>
              <a:gd name="connsiteX0" fmla="*/ 0 w 12192000"/>
              <a:gd name="connsiteY0" fmla="*/ 1092200 h 1092718"/>
              <a:gd name="connsiteX1" fmla="*/ 3263900 w 12192000"/>
              <a:gd name="connsiteY1" fmla="*/ 889000 h 1092718"/>
              <a:gd name="connsiteX2" fmla="*/ 12192000 w 12192000"/>
              <a:gd name="connsiteY2" fmla="*/ 0 h 1092718"/>
              <a:gd name="connsiteX0" fmla="*/ 0 w 12192000"/>
              <a:gd name="connsiteY0" fmla="*/ 1092200 h 1092659"/>
              <a:gd name="connsiteX1" fmla="*/ 3263900 w 12192000"/>
              <a:gd name="connsiteY1" fmla="*/ 889000 h 1092659"/>
              <a:gd name="connsiteX2" fmla="*/ 12192000 w 12192000"/>
              <a:gd name="connsiteY2" fmla="*/ 0 h 1092659"/>
              <a:gd name="connsiteX0" fmla="*/ 0 w 12192000"/>
              <a:gd name="connsiteY0" fmla="*/ 1092200 h 1092685"/>
              <a:gd name="connsiteX1" fmla="*/ 3263900 w 12192000"/>
              <a:gd name="connsiteY1" fmla="*/ 889000 h 1092685"/>
              <a:gd name="connsiteX2" fmla="*/ 12192000 w 12192000"/>
              <a:gd name="connsiteY2" fmla="*/ 0 h 1092685"/>
              <a:gd name="connsiteX0" fmla="*/ 0 w 12192000"/>
              <a:gd name="connsiteY0" fmla="*/ 1092200 h 1092685"/>
              <a:gd name="connsiteX1" fmla="*/ 3263900 w 12192000"/>
              <a:gd name="connsiteY1" fmla="*/ 889000 h 1092685"/>
              <a:gd name="connsiteX2" fmla="*/ 12192000 w 12192000"/>
              <a:gd name="connsiteY2" fmla="*/ 0 h 1092685"/>
              <a:gd name="connsiteX0" fmla="*/ 0 w 12192000"/>
              <a:gd name="connsiteY0" fmla="*/ 1092200 h 1092685"/>
              <a:gd name="connsiteX1" fmla="*/ 3263900 w 12192000"/>
              <a:gd name="connsiteY1" fmla="*/ 889000 h 1092685"/>
              <a:gd name="connsiteX2" fmla="*/ 12192000 w 12192000"/>
              <a:gd name="connsiteY2" fmla="*/ 0 h 109268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12192000 w 12192000"/>
              <a:gd name="connsiteY2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12192000 w 12192000"/>
              <a:gd name="connsiteY2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12192000 w 12192000"/>
              <a:gd name="connsiteY2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12192000 w 12192000"/>
              <a:gd name="connsiteY2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12192000 w 12192000"/>
              <a:gd name="connsiteY2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7219950 w 12192000"/>
              <a:gd name="connsiteY2" fmla="*/ 146050 h 1111735"/>
              <a:gd name="connsiteX3" fmla="*/ 12192000 w 12192000"/>
              <a:gd name="connsiteY3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7219950 w 12192000"/>
              <a:gd name="connsiteY2" fmla="*/ 146050 h 1111735"/>
              <a:gd name="connsiteX3" fmla="*/ 12192000 w 12192000"/>
              <a:gd name="connsiteY3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7219950 w 12192000"/>
              <a:gd name="connsiteY2" fmla="*/ 146050 h 1111735"/>
              <a:gd name="connsiteX3" fmla="*/ 12192000 w 12192000"/>
              <a:gd name="connsiteY3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7248525 w 12192000"/>
              <a:gd name="connsiteY2" fmla="*/ 212725 h 1111735"/>
              <a:gd name="connsiteX3" fmla="*/ 12192000 w 12192000"/>
              <a:gd name="connsiteY3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7248525 w 12192000"/>
              <a:gd name="connsiteY2" fmla="*/ 212725 h 1111735"/>
              <a:gd name="connsiteX3" fmla="*/ 12192000 w 12192000"/>
              <a:gd name="connsiteY3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7248525 w 12192000"/>
              <a:gd name="connsiteY2" fmla="*/ 212725 h 1111735"/>
              <a:gd name="connsiteX3" fmla="*/ 12192000 w 12192000"/>
              <a:gd name="connsiteY3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7248525 w 12192000"/>
              <a:gd name="connsiteY2" fmla="*/ 212725 h 1111735"/>
              <a:gd name="connsiteX3" fmla="*/ 12192000 w 12192000"/>
              <a:gd name="connsiteY3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7248525 w 12192000"/>
              <a:gd name="connsiteY2" fmla="*/ 212725 h 1111735"/>
              <a:gd name="connsiteX3" fmla="*/ 12192000 w 12192000"/>
              <a:gd name="connsiteY3" fmla="*/ 0 h 1111735"/>
              <a:gd name="connsiteX0" fmla="*/ 0 w 12192000"/>
              <a:gd name="connsiteY0" fmla="*/ 1111250 h 1111735"/>
              <a:gd name="connsiteX1" fmla="*/ 3263900 w 12192000"/>
              <a:gd name="connsiteY1" fmla="*/ 908050 h 1111735"/>
              <a:gd name="connsiteX2" fmla="*/ 7248525 w 12192000"/>
              <a:gd name="connsiteY2" fmla="*/ 212725 h 1111735"/>
              <a:gd name="connsiteX3" fmla="*/ 12192000 w 12192000"/>
              <a:gd name="connsiteY3" fmla="*/ 0 h 1111735"/>
              <a:gd name="connsiteX0" fmla="*/ 0 w 12192000"/>
              <a:gd name="connsiteY0" fmla="*/ 1111250 h 1111612"/>
              <a:gd name="connsiteX1" fmla="*/ 3263900 w 12192000"/>
              <a:gd name="connsiteY1" fmla="*/ 908050 h 1111612"/>
              <a:gd name="connsiteX2" fmla="*/ 7248525 w 12192000"/>
              <a:gd name="connsiteY2" fmla="*/ 212725 h 1111612"/>
              <a:gd name="connsiteX3" fmla="*/ 12192000 w 12192000"/>
              <a:gd name="connsiteY3" fmla="*/ 0 h 1111612"/>
              <a:gd name="connsiteX0" fmla="*/ 0 w 12192000"/>
              <a:gd name="connsiteY0" fmla="*/ 1111250 h 1111250"/>
              <a:gd name="connsiteX1" fmla="*/ 3263900 w 12192000"/>
              <a:gd name="connsiteY1" fmla="*/ 908050 h 1111250"/>
              <a:gd name="connsiteX2" fmla="*/ 7248525 w 12192000"/>
              <a:gd name="connsiteY2" fmla="*/ 212725 h 1111250"/>
              <a:gd name="connsiteX3" fmla="*/ 12192000 w 12192000"/>
              <a:gd name="connsiteY3" fmla="*/ 0 h 1111250"/>
              <a:gd name="connsiteX0" fmla="*/ 0 w 12192000"/>
              <a:gd name="connsiteY0" fmla="*/ 1111250 h 1111250"/>
              <a:gd name="connsiteX1" fmla="*/ 3263900 w 12192000"/>
              <a:gd name="connsiteY1" fmla="*/ 908050 h 1111250"/>
              <a:gd name="connsiteX2" fmla="*/ 7248525 w 12192000"/>
              <a:gd name="connsiteY2" fmla="*/ 212725 h 1111250"/>
              <a:gd name="connsiteX3" fmla="*/ 12192000 w 12192000"/>
              <a:gd name="connsiteY3" fmla="*/ 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111250">
                <a:moveTo>
                  <a:pt x="0" y="1111250"/>
                </a:moveTo>
                <a:cubicBezTo>
                  <a:pt x="1888067" y="1107017"/>
                  <a:pt x="2673350" y="1003300"/>
                  <a:pt x="3263900" y="908050"/>
                </a:cubicBezTo>
                <a:cubicBezTo>
                  <a:pt x="4524375" y="677333"/>
                  <a:pt x="6217708" y="233892"/>
                  <a:pt x="7248525" y="212725"/>
                </a:cubicBezTo>
                <a:cubicBezTo>
                  <a:pt x="8896350" y="122767"/>
                  <a:pt x="10544175" y="70908"/>
                  <a:pt x="12192000" y="0"/>
                </a:cubicBezTo>
              </a:path>
            </a:pathLst>
          </a:custGeom>
          <a:noFill/>
          <a:ln>
            <a:solidFill>
              <a:schemeClr val="accent2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F0108F0-14E1-47AC-A71E-2A25461F440C}"/>
              </a:ext>
            </a:extLst>
          </p:cNvPr>
          <p:cNvSpPr txBox="1"/>
          <p:nvPr/>
        </p:nvSpPr>
        <p:spPr>
          <a:xfrm>
            <a:off x="3133524" y="2518597"/>
            <a:ext cx="1475068" cy="1073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起步阶段，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业务广泛拓展服务群体。</a:t>
            </a:r>
          </a:p>
        </p:txBody>
      </p:sp>
      <p:sp>
        <p:nvSpPr>
          <p:cNvPr id="31" name="location-pointer_64687">
            <a:extLst>
              <a:ext uri="{FF2B5EF4-FFF2-40B4-BE49-F238E27FC236}">
                <a16:creationId xmlns:a16="http://schemas.microsoft.com/office/drawing/2014/main" id="{16228748-11AC-471E-BE84-4C04182751C4}"/>
              </a:ext>
            </a:extLst>
          </p:cNvPr>
          <p:cNvSpPr>
            <a:spLocks noChangeAspect="1"/>
          </p:cNvSpPr>
          <p:nvPr/>
        </p:nvSpPr>
        <p:spPr bwMode="auto">
          <a:xfrm>
            <a:off x="3748767" y="4328352"/>
            <a:ext cx="244582" cy="324198"/>
          </a:xfrm>
          <a:custGeom>
            <a:avLst/>
            <a:gdLst>
              <a:gd name="connsiteX0" fmla="*/ 227438 w 455034"/>
              <a:gd name="connsiteY0" fmla="*/ 152740 h 603155"/>
              <a:gd name="connsiteX1" fmla="*/ 309940 w 455034"/>
              <a:gd name="connsiteY1" fmla="*/ 234605 h 603155"/>
              <a:gd name="connsiteX2" fmla="*/ 227438 w 455034"/>
              <a:gd name="connsiteY2" fmla="*/ 316470 h 603155"/>
              <a:gd name="connsiteX3" fmla="*/ 144936 w 455034"/>
              <a:gd name="connsiteY3" fmla="*/ 234605 h 603155"/>
              <a:gd name="connsiteX4" fmla="*/ 227438 w 455034"/>
              <a:gd name="connsiteY4" fmla="*/ 152740 h 603155"/>
              <a:gd name="connsiteX5" fmla="*/ 227517 w 455034"/>
              <a:gd name="connsiteY5" fmla="*/ 99203 h 603155"/>
              <a:gd name="connsiteX6" fmla="*/ 92398 w 455034"/>
              <a:gd name="connsiteY6" fmla="*/ 234119 h 603155"/>
              <a:gd name="connsiteX7" fmla="*/ 227517 w 455034"/>
              <a:gd name="connsiteY7" fmla="*/ 369036 h 603155"/>
              <a:gd name="connsiteX8" fmla="*/ 362636 w 455034"/>
              <a:gd name="connsiteY8" fmla="*/ 234119 h 603155"/>
              <a:gd name="connsiteX9" fmla="*/ 227517 w 455034"/>
              <a:gd name="connsiteY9" fmla="*/ 99203 h 603155"/>
              <a:gd name="connsiteX10" fmla="*/ 227517 w 455034"/>
              <a:gd name="connsiteY10" fmla="*/ 0 h 603155"/>
              <a:gd name="connsiteX11" fmla="*/ 455034 w 455034"/>
              <a:gd name="connsiteY11" fmla="*/ 227175 h 603155"/>
              <a:gd name="connsiteX12" fmla="*/ 272226 w 455034"/>
              <a:gd name="connsiteY12" fmla="*/ 580338 h 603155"/>
              <a:gd name="connsiteX13" fmla="*/ 227517 w 455034"/>
              <a:gd name="connsiteY13" fmla="*/ 603155 h 603155"/>
              <a:gd name="connsiteX14" fmla="*/ 182808 w 455034"/>
              <a:gd name="connsiteY14" fmla="*/ 580338 h 603155"/>
              <a:gd name="connsiteX15" fmla="*/ 0 w 455034"/>
              <a:gd name="connsiteY15" fmla="*/ 227175 h 603155"/>
              <a:gd name="connsiteX16" fmla="*/ 227517 w 455034"/>
              <a:gd name="connsiteY16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034" h="603155">
                <a:moveTo>
                  <a:pt x="227438" y="152740"/>
                </a:moveTo>
                <a:cubicBezTo>
                  <a:pt x="273003" y="152740"/>
                  <a:pt x="309940" y="189392"/>
                  <a:pt x="309940" y="234605"/>
                </a:cubicBezTo>
                <a:cubicBezTo>
                  <a:pt x="309940" y="279818"/>
                  <a:pt x="273003" y="316470"/>
                  <a:pt x="227438" y="316470"/>
                </a:cubicBezTo>
                <a:cubicBezTo>
                  <a:pt x="181873" y="316470"/>
                  <a:pt x="144936" y="279818"/>
                  <a:pt x="144936" y="234605"/>
                </a:cubicBezTo>
                <a:cubicBezTo>
                  <a:pt x="144936" y="189392"/>
                  <a:pt x="181873" y="152740"/>
                  <a:pt x="227438" y="152740"/>
                </a:cubicBezTo>
                <a:close/>
                <a:moveTo>
                  <a:pt x="227517" y="99203"/>
                </a:moveTo>
                <a:cubicBezTo>
                  <a:pt x="153003" y="99203"/>
                  <a:pt x="92398" y="159717"/>
                  <a:pt x="92398" y="234119"/>
                </a:cubicBezTo>
                <a:cubicBezTo>
                  <a:pt x="92398" y="308522"/>
                  <a:pt x="153003" y="369036"/>
                  <a:pt x="227517" y="369036"/>
                </a:cubicBezTo>
                <a:cubicBezTo>
                  <a:pt x="302031" y="369036"/>
                  <a:pt x="362636" y="308522"/>
                  <a:pt x="362636" y="234119"/>
                </a:cubicBezTo>
                <a:cubicBezTo>
                  <a:pt x="362636" y="159717"/>
                  <a:pt x="302031" y="99203"/>
                  <a:pt x="227517" y="99203"/>
                </a:cubicBezTo>
                <a:close/>
                <a:moveTo>
                  <a:pt x="227517" y="0"/>
                </a:moveTo>
                <a:cubicBezTo>
                  <a:pt x="353695" y="0"/>
                  <a:pt x="455034" y="102179"/>
                  <a:pt x="455034" y="227175"/>
                </a:cubicBezTo>
                <a:cubicBezTo>
                  <a:pt x="455034" y="317450"/>
                  <a:pt x="337798" y="490063"/>
                  <a:pt x="272226" y="580338"/>
                </a:cubicBezTo>
                <a:cubicBezTo>
                  <a:pt x="261297" y="595219"/>
                  <a:pt x="245400" y="603155"/>
                  <a:pt x="227517" y="603155"/>
                </a:cubicBezTo>
                <a:cubicBezTo>
                  <a:pt x="209634" y="603155"/>
                  <a:pt x="193737" y="595219"/>
                  <a:pt x="182808" y="580338"/>
                </a:cubicBezTo>
                <a:cubicBezTo>
                  <a:pt x="117236" y="490063"/>
                  <a:pt x="0" y="317450"/>
                  <a:pt x="0" y="227175"/>
                </a:cubicBezTo>
                <a:cubicBezTo>
                  <a:pt x="0" y="102179"/>
                  <a:pt x="101339" y="0"/>
                  <a:pt x="227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C3C62D9-4D75-42E2-B213-7EA837EBB15C}"/>
              </a:ext>
            </a:extLst>
          </p:cNvPr>
          <p:cNvSpPr txBox="1"/>
          <p:nvPr/>
        </p:nvSpPr>
        <p:spPr>
          <a:xfrm>
            <a:off x="5326657" y="2090427"/>
            <a:ext cx="1475068" cy="1073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夯实阶段，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业务确定了核心用户群体。</a:t>
            </a:r>
          </a:p>
        </p:txBody>
      </p:sp>
      <p:sp>
        <p:nvSpPr>
          <p:cNvPr id="34" name="location-pointer_64687">
            <a:extLst>
              <a:ext uri="{FF2B5EF4-FFF2-40B4-BE49-F238E27FC236}">
                <a16:creationId xmlns:a16="http://schemas.microsoft.com/office/drawing/2014/main" id="{19CC9789-9E61-4BFB-8696-473227E755EA}"/>
              </a:ext>
            </a:extLst>
          </p:cNvPr>
          <p:cNvSpPr>
            <a:spLocks noChangeAspect="1"/>
          </p:cNvSpPr>
          <p:nvPr/>
        </p:nvSpPr>
        <p:spPr bwMode="auto">
          <a:xfrm>
            <a:off x="5941900" y="3889543"/>
            <a:ext cx="244582" cy="324198"/>
          </a:xfrm>
          <a:custGeom>
            <a:avLst/>
            <a:gdLst>
              <a:gd name="connsiteX0" fmla="*/ 227438 w 455034"/>
              <a:gd name="connsiteY0" fmla="*/ 152740 h 603155"/>
              <a:gd name="connsiteX1" fmla="*/ 309940 w 455034"/>
              <a:gd name="connsiteY1" fmla="*/ 234605 h 603155"/>
              <a:gd name="connsiteX2" fmla="*/ 227438 w 455034"/>
              <a:gd name="connsiteY2" fmla="*/ 316470 h 603155"/>
              <a:gd name="connsiteX3" fmla="*/ 144936 w 455034"/>
              <a:gd name="connsiteY3" fmla="*/ 234605 h 603155"/>
              <a:gd name="connsiteX4" fmla="*/ 227438 w 455034"/>
              <a:gd name="connsiteY4" fmla="*/ 152740 h 603155"/>
              <a:gd name="connsiteX5" fmla="*/ 227517 w 455034"/>
              <a:gd name="connsiteY5" fmla="*/ 99203 h 603155"/>
              <a:gd name="connsiteX6" fmla="*/ 92398 w 455034"/>
              <a:gd name="connsiteY6" fmla="*/ 234119 h 603155"/>
              <a:gd name="connsiteX7" fmla="*/ 227517 w 455034"/>
              <a:gd name="connsiteY7" fmla="*/ 369036 h 603155"/>
              <a:gd name="connsiteX8" fmla="*/ 362636 w 455034"/>
              <a:gd name="connsiteY8" fmla="*/ 234119 h 603155"/>
              <a:gd name="connsiteX9" fmla="*/ 227517 w 455034"/>
              <a:gd name="connsiteY9" fmla="*/ 99203 h 603155"/>
              <a:gd name="connsiteX10" fmla="*/ 227517 w 455034"/>
              <a:gd name="connsiteY10" fmla="*/ 0 h 603155"/>
              <a:gd name="connsiteX11" fmla="*/ 455034 w 455034"/>
              <a:gd name="connsiteY11" fmla="*/ 227175 h 603155"/>
              <a:gd name="connsiteX12" fmla="*/ 272226 w 455034"/>
              <a:gd name="connsiteY12" fmla="*/ 580338 h 603155"/>
              <a:gd name="connsiteX13" fmla="*/ 227517 w 455034"/>
              <a:gd name="connsiteY13" fmla="*/ 603155 h 603155"/>
              <a:gd name="connsiteX14" fmla="*/ 182808 w 455034"/>
              <a:gd name="connsiteY14" fmla="*/ 580338 h 603155"/>
              <a:gd name="connsiteX15" fmla="*/ 0 w 455034"/>
              <a:gd name="connsiteY15" fmla="*/ 227175 h 603155"/>
              <a:gd name="connsiteX16" fmla="*/ 227517 w 455034"/>
              <a:gd name="connsiteY16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034" h="603155">
                <a:moveTo>
                  <a:pt x="227438" y="152740"/>
                </a:moveTo>
                <a:cubicBezTo>
                  <a:pt x="273003" y="152740"/>
                  <a:pt x="309940" y="189392"/>
                  <a:pt x="309940" y="234605"/>
                </a:cubicBezTo>
                <a:cubicBezTo>
                  <a:pt x="309940" y="279818"/>
                  <a:pt x="273003" y="316470"/>
                  <a:pt x="227438" y="316470"/>
                </a:cubicBezTo>
                <a:cubicBezTo>
                  <a:pt x="181873" y="316470"/>
                  <a:pt x="144936" y="279818"/>
                  <a:pt x="144936" y="234605"/>
                </a:cubicBezTo>
                <a:cubicBezTo>
                  <a:pt x="144936" y="189392"/>
                  <a:pt x="181873" y="152740"/>
                  <a:pt x="227438" y="152740"/>
                </a:cubicBezTo>
                <a:close/>
                <a:moveTo>
                  <a:pt x="227517" y="99203"/>
                </a:moveTo>
                <a:cubicBezTo>
                  <a:pt x="153003" y="99203"/>
                  <a:pt x="92398" y="159717"/>
                  <a:pt x="92398" y="234119"/>
                </a:cubicBezTo>
                <a:cubicBezTo>
                  <a:pt x="92398" y="308522"/>
                  <a:pt x="153003" y="369036"/>
                  <a:pt x="227517" y="369036"/>
                </a:cubicBezTo>
                <a:cubicBezTo>
                  <a:pt x="302031" y="369036"/>
                  <a:pt x="362636" y="308522"/>
                  <a:pt x="362636" y="234119"/>
                </a:cubicBezTo>
                <a:cubicBezTo>
                  <a:pt x="362636" y="159717"/>
                  <a:pt x="302031" y="99203"/>
                  <a:pt x="227517" y="99203"/>
                </a:cubicBezTo>
                <a:close/>
                <a:moveTo>
                  <a:pt x="227517" y="0"/>
                </a:moveTo>
                <a:cubicBezTo>
                  <a:pt x="353695" y="0"/>
                  <a:pt x="455034" y="102179"/>
                  <a:pt x="455034" y="227175"/>
                </a:cubicBezTo>
                <a:cubicBezTo>
                  <a:pt x="455034" y="317450"/>
                  <a:pt x="337798" y="490063"/>
                  <a:pt x="272226" y="580338"/>
                </a:cubicBezTo>
                <a:cubicBezTo>
                  <a:pt x="261297" y="595219"/>
                  <a:pt x="245400" y="603155"/>
                  <a:pt x="227517" y="603155"/>
                </a:cubicBezTo>
                <a:cubicBezTo>
                  <a:pt x="209634" y="603155"/>
                  <a:pt x="193737" y="595219"/>
                  <a:pt x="182808" y="580338"/>
                </a:cubicBezTo>
                <a:cubicBezTo>
                  <a:pt x="117236" y="490063"/>
                  <a:pt x="0" y="317450"/>
                  <a:pt x="0" y="227175"/>
                </a:cubicBezTo>
                <a:cubicBezTo>
                  <a:pt x="0" y="102179"/>
                  <a:pt x="101339" y="0"/>
                  <a:pt x="227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CAEC1B9-5B62-48CF-AA60-5760B2CE3C63}"/>
              </a:ext>
            </a:extLst>
          </p:cNvPr>
          <p:cNvSpPr txBox="1"/>
          <p:nvPr/>
        </p:nvSpPr>
        <p:spPr>
          <a:xfrm>
            <a:off x="7519790" y="1864547"/>
            <a:ext cx="1475068" cy="1073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赋能阶段，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业务积聚超级流量池，开始赋能。</a:t>
            </a:r>
          </a:p>
        </p:txBody>
      </p:sp>
      <p:sp>
        <p:nvSpPr>
          <p:cNvPr id="37" name="location-pointer_64687">
            <a:extLst>
              <a:ext uri="{FF2B5EF4-FFF2-40B4-BE49-F238E27FC236}">
                <a16:creationId xmlns:a16="http://schemas.microsoft.com/office/drawing/2014/main" id="{8E1B3C76-2E94-4C04-9012-42E04E45B1D6}"/>
              </a:ext>
            </a:extLst>
          </p:cNvPr>
          <p:cNvSpPr>
            <a:spLocks noChangeAspect="1"/>
          </p:cNvSpPr>
          <p:nvPr/>
        </p:nvSpPr>
        <p:spPr bwMode="auto">
          <a:xfrm>
            <a:off x="8135033" y="3696990"/>
            <a:ext cx="244582" cy="324198"/>
          </a:xfrm>
          <a:custGeom>
            <a:avLst/>
            <a:gdLst>
              <a:gd name="connsiteX0" fmla="*/ 227438 w 455034"/>
              <a:gd name="connsiteY0" fmla="*/ 152740 h 603155"/>
              <a:gd name="connsiteX1" fmla="*/ 309940 w 455034"/>
              <a:gd name="connsiteY1" fmla="*/ 234605 h 603155"/>
              <a:gd name="connsiteX2" fmla="*/ 227438 w 455034"/>
              <a:gd name="connsiteY2" fmla="*/ 316470 h 603155"/>
              <a:gd name="connsiteX3" fmla="*/ 144936 w 455034"/>
              <a:gd name="connsiteY3" fmla="*/ 234605 h 603155"/>
              <a:gd name="connsiteX4" fmla="*/ 227438 w 455034"/>
              <a:gd name="connsiteY4" fmla="*/ 152740 h 603155"/>
              <a:gd name="connsiteX5" fmla="*/ 227517 w 455034"/>
              <a:gd name="connsiteY5" fmla="*/ 99203 h 603155"/>
              <a:gd name="connsiteX6" fmla="*/ 92398 w 455034"/>
              <a:gd name="connsiteY6" fmla="*/ 234119 h 603155"/>
              <a:gd name="connsiteX7" fmla="*/ 227517 w 455034"/>
              <a:gd name="connsiteY7" fmla="*/ 369036 h 603155"/>
              <a:gd name="connsiteX8" fmla="*/ 362636 w 455034"/>
              <a:gd name="connsiteY8" fmla="*/ 234119 h 603155"/>
              <a:gd name="connsiteX9" fmla="*/ 227517 w 455034"/>
              <a:gd name="connsiteY9" fmla="*/ 99203 h 603155"/>
              <a:gd name="connsiteX10" fmla="*/ 227517 w 455034"/>
              <a:gd name="connsiteY10" fmla="*/ 0 h 603155"/>
              <a:gd name="connsiteX11" fmla="*/ 455034 w 455034"/>
              <a:gd name="connsiteY11" fmla="*/ 227175 h 603155"/>
              <a:gd name="connsiteX12" fmla="*/ 272226 w 455034"/>
              <a:gd name="connsiteY12" fmla="*/ 580338 h 603155"/>
              <a:gd name="connsiteX13" fmla="*/ 227517 w 455034"/>
              <a:gd name="connsiteY13" fmla="*/ 603155 h 603155"/>
              <a:gd name="connsiteX14" fmla="*/ 182808 w 455034"/>
              <a:gd name="connsiteY14" fmla="*/ 580338 h 603155"/>
              <a:gd name="connsiteX15" fmla="*/ 0 w 455034"/>
              <a:gd name="connsiteY15" fmla="*/ 227175 h 603155"/>
              <a:gd name="connsiteX16" fmla="*/ 227517 w 455034"/>
              <a:gd name="connsiteY16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034" h="603155">
                <a:moveTo>
                  <a:pt x="227438" y="152740"/>
                </a:moveTo>
                <a:cubicBezTo>
                  <a:pt x="273003" y="152740"/>
                  <a:pt x="309940" y="189392"/>
                  <a:pt x="309940" y="234605"/>
                </a:cubicBezTo>
                <a:cubicBezTo>
                  <a:pt x="309940" y="279818"/>
                  <a:pt x="273003" y="316470"/>
                  <a:pt x="227438" y="316470"/>
                </a:cubicBezTo>
                <a:cubicBezTo>
                  <a:pt x="181873" y="316470"/>
                  <a:pt x="144936" y="279818"/>
                  <a:pt x="144936" y="234605"/>
                </a:cubicBezTo>
                <a:cubicBezTo>
                  <a:pt x="144936" y="189392"/>
                  <a:pt x="181873" y="152740"/>
                  <a:pt x="227438" y="152740"/>
                </a:cubicBezTo>
                <a:close/>
                <a:moveTo>
                  <a:pt x="227517" y="99203"/>
                </a:moveTo>
                <a:cubicBezTo>
                  <a:pt x="153003" y="99203"/>
                  <a:pt x="92398" y="159717"/>
                  <a:pt x="92398" y="234119"/>
                </a:cubicBezTo>
                <a:cubicBezTo>
                  <a:pt x="92398" y="308522"/>
                  <a:pt x="153003" y="369036"/>
                  <a:pt x="227517" y="369036"/>
                </a:cubicBezTo>
                <a:cubicBezTo>
                  <a:pt x="302031" y="369036"/>
                  <a:pt x="362636" y="308522"/>
                  <a:pt x="362636" y="234119"/>
                </a:cubicBezTo>
                <a:cubicBezTo>
                  <a:pt x="362636" y="159717"/>
                  <a:pt x="302031" y="99203"/>
                  <a:pt x="227517" y="99203"/>
                </a:cubicBezTo>
                <a:close/>
                <a:moveTo>
                  <a:pt x="227517" y="0"/>
                </a:moveTo>
                <a:cubicBezTo>
                  <a:pt x="353695" y="0"/>
                  <a:pt x="455034" y="102179"/>
                  <a:pt x="455034" y="227175"/>
                </a:cubicBezTo>
                <a:cubicBezTo>
                  <a:pt x="455034" y="317450"/>
                  <a:pt x="337798" y="490063"/>
                  <a:pt x="272226" y="580338"/>
                </a:cubicBezTo>
                <a:cubicBezTo>
                  <a:pt x="261297" y="595219"/>
                  <a:pt x="245400" y="603155"/>
                  <a:pt x="227517" y="603155"/>
                </a:cubicBezTo>
                <a:cubicBezTo>
                  <a:pt x="209634" y="603155"/>
                  <a:pt x="193737" y="595219"/>
                  <a:pt x="182808" y="580338"/>
                </a:cubicBezTo>
                <a:cubicBezTo>
                  <a:pt x="117236" y="490063"/>
                  <a:pt x="0" y="317450"/>
                  <a:pt x="0" y="227175"/>
                </a:cubicBezTo>
                <a:cubicBezTo>
                  <a:pt x="0" y="102179"/>
                  <a:pt x="101339" y="0"/>
                  <a:pt x="227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E3F2049-C092-4AB8-862B-47D3979E1D63}"/>
              </a:ext>
            </a:extLst>
          </p:cNvPr>
          <p:cNvSpPr txBox="1"/>
          <p:nvPr/>
        </p:nvSpPr>
        <p:spPr>
          <a:xfrm>
            <a:off x="940391" y="2807354"/>
            <a:ext cx="1475068" cy="1073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策划阶段，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业务确定了主要发现方向。</a:t>
            </a:r>
          </a:p>
        </p:txBody>
      </p:sp>
      <p:sp>
        <p:nvSpPr>
          <p:cNvPr id="46" name="location-pointer_64687">
            <a:extLst>
              <a:ext uri="{FF2B5EF4-FFF2-40B4-BE49-F238E27FC236}">
                <a16:creationId xmlns:a16="http://schemas.microsoft.com/office/drawing/2014/main" id="{137050F2-57F5-4DF8-B308-FDA93A7D9BD8}"/>
              </a:ext>
            </a:extLst>
          </p:cNvPr>
          <p:cNvSpPr>
            <a:spLocks noChangeAspect="1"/>
          </p:cNvSpPr>
          <p:nvPr/>
        </p:nvSpPr>
        <p:spPr bwMode="auto">
          <a:xfrm>
            <a:off x="1555634" y="4614398"/>
            <a:ext cx="244582" cy="324198"/>
          </a:xfrm>
          <a:custGeom>
            <a:avLst/>
            <a:gdLst>
              <a:gd name="connsiteX0" fmla="*/ 227438 w 455034"/>
              <a:gd name="connsiteY0" fmla="*/ 152740 h 603155"/>
              <a:gd name="connsiteX1" fmla="*/ 309940 w 455034"/>
              <a:gd name="connsiteY1" fmla="*/ 234605 h 603155"/>
              <a:gd name="connsiteX2" fmla="*/ 227438 w 455034"/>
              <a:gd name="connsiteY2" fmla="*/ 316470 h 603155"/>
              <a:gd name="connsiteX3" fmla="*/ 144936 w 455034"/>
              <a:gd name="connsiteY3" fmla="*/ 234605 h 603155"/>
              <a:gd name="connsiteX4" fmla="*/ 227438 w 455034"/>
              <a:gd name="connsiteY4" fmla="*/ 152740 h 603155"/>
              <a:gd name="connsiteX5" fmla="*/ 227517 w 455034"/>
              <a:gd name="connsiteY5" fmla="*/ 99203 h 603155"/>
              <a:gd name="connsiteX6" fmla="*/ 92398 w 455034"/>
              <a:gd name="connsiteY6" fmla="*/ 234119 h 603155"/>
              <a:gd name="connsiteX7" fmla="*/ 227517 w 455034"/>
              <a:gd name="connsiteY7" fmla="*/ 369036 h 603155"/>
              <a:gd name="connsiteX8" fmla="*/ 362636 w 455034"/>
              <a:gd name="connsiteY8" fmla="*/ 234119 h 603155"/>
              <a:gd name="connsiteX9" fmla="*/ 227517 w 455034"/>
              <a:gd name="connsiteY9" fmla="*/ 99203 h 603155"/>
              <a:gd name="connsiteX10" fmla="*/ 227517 w 455034"/>
              <a:gd name="connsiteY10" fmla="*/ 0 h 603155"/>
              <a:gd name="connsiteX11" fmla="*/ 455034 w 455034"/>
              <a:gd name="connsiteY11" fmla="*/ 227175 h 603155"/>
              <a:gd name="connsiteX12" fmla="*/ 272226 w 455034"/>
              <a:gd name="connsiteY12" fmla="*/ 580338 h 603155"/>
              <a:gd name="connsiteX13" fmla="*/ 227517 w 455034"/>
              <a:gd name="connsiteY13" fmla="*/ 603155 h 603155"/>
              <a:gd name="connsiteX14" fmla="*/ 182808 w 455034"/>
              <a:gd name="connsiteY14" fmla="*/ 580338 h 603155"/>
              <a:gd name="connsiteX15" fmla="*/ 0 w 455034"/>
              <a:gd name="connsiteY15" fmla="*/ 227175 h 603155"/>
              <a:gd name="connsiteX16" fmla="*/ 227517 w 455034"/>
              <a:gd name="connsiteY16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034" h="603155">
                <a:moveTo>
                  <a:pt x="227438" y="152740"/>
                </a:moveTo>
                <a:cubicBezTo>
                  <a:pt x="273003" y="152740"/>
                  <a:pt x="309940" y="189392"/>
                  <a:pt x="309940" y="234605"/>
                </a:cubicBezTo>
                <a:cubicBezTo>
                  <a:pt x="309940" y="279818"/>
                  <a:pt x="273003" y="316470"/>
                  <a:pt x="227438" y="316470"/>
                </a:cubicBezTo>
                <a:cubicBezTo>
                  <a:pt x="181873" y="316470"/>
                  <a:pt x="144936" y="279818"/>
                  <a:pt x="144936" y="234605"/>
                </a:cubicBezTo>
                <a:cubicBezTo>
                  <a:pt x="144936" y="189392"/>
                  <a:pt x="181873" y="152740"/>
                  <a:pt x="227438" y="152740"/>
                </a:cubicBezTo>
                <a:close/>
                <a:moveTo>
                  <a:pt x="227517" y="99203"/>
                </a:moveTo>
                <a:cubicBezTo>
                  <a:pt x="153003" y="99203"/>
                  <a:pt x="92398" y="159717"/>
                  <a:pt x="92398" y="234119"/>
                </a:cubicBezTo>
                <a:cubicBezTo>
                  <a:pt x="92398" y="308522"/>
                  <a:pt x="153003" y="369036"/>
                  <a:pt x="227517" y="369036"/>
                </a:cubicBezTo>
                <a:cubicBezTo>
                  <a:pt x="302031" y="369036"/>
                  <a:pt x="362636" y="308522"/>
                  <a:pt x="362636" y="234119"/>
                </a:cubicBezTo>
                <a:cubicBezTo>
                  <a:pt x="362636" y="159717"/>
                  <a:pt x="302031" y="99203"/>
                  <a:pt x="227517" y="99203"/>
                </a:cubicBezTo>
                <a:close/>
                <a:moveTo>
                  <a:pt x="227517" y="0"/>
                </a:moveTo>
                <a:cubicBezTo>
                  <a:pt x="353695" y="0"/>
                  <a:pt x="455034" y="102179"/>
                  <a:pt x="455034" y="227175"/>
                </a:cubicBezTo>
                <a:cubicBezTo>
                  <a:pt x="455034" y="317450"/>
                  <a:pt x="337798" y="490063"/>
                  <a:pt x="272226" y="580338"/>
                </a:cubicBezTo>
                <a:cubicBezTo>
                  <a:pt x="261297" y="595219"/>
                  <a:pt x="245400" y="603155"/>
                  <a:pt x="227517" y="603155"/>
                </a:cubicBezTo>
                <a:cubicBezTo>
                  <a:pt x="209634" y="603155"/>
                  <a:pt x="193737" y="595219"/>
                  <a:pt x="182808" y="580338"/>
                </a:cubicBezTo>
                <a:cubicBezTo>
                  <a:pt x="117236" y="490063"/>
                  <a:pt x="0" y="317450"/>
                  <a:pt x="0" y="227175"/>
                </a:cubicBezTo>
                <a:cubicBezTo>
                  <a:pt x="0" y="102179"/>
                  <a:pt x="101339" y="0"/>
                  <a:pt x="227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CC5CC3E3-7B91-4410-8D02-8B4EC3DB39CD}"/>
              </a:ext>
            </a:extLst>
          </p:cNvPr>
          <p:cNvSpPr/>
          <p:nvPr/>
        </p:nvSpPr>
        <p:spPr>
          <a:xfrm>
            <a:off x="1539365" y="4897540"/>
            <a:ext cx="277120" cy="87186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A47785E5-946F-48BC-AB42-6908350F5441}"/>
              </a:ext>
            </a:extLst>
          </p:cNvPr>
          <p:cNvSpPr/>
          <p:nvPr/>
        </p:nvSpPr>
        <p:spPr>
          <a:xfrm>
            <a:off x="1493747" y="4895608"/>
            <a:ext cx="368356" cy="115890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8EBBBA1-9CA0-4C8F-AE73-8A6B5E2C95A9}"/>
              </a:ext>
            </a:extLst>
          </p:cNvPr>
          <p:cNvSpPr txBox="1"/>
          <p:nvPr/>
        </p:nvSpPr>
        <p:spPr>
          <a:xfrm>
            <a:off x="9712923" y="1801670"/>
            <a:ext cx="1475068" cy="704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破圈阶段，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业务开启跨界合作。</a:t>
            </a:r>
          </a:p>
        </p:txBody>
      </p:sp>
      <p:sp>
        <p:nvSpPr>
          <p:cNvPr id="60" name="location-pointer_64687">
            <a:extLst>
              <a:ext uri="{FF2B5EF4-FFF2-40B4-BE49-F238E27FC236}">
                <a16:creationId xmlns:a16="http://schemas.microsoft.com/office/drawing/2014/main" id="{D8432159-D105-493C-A2CD-1A7F2A58C657}"/>
              </a:ext>
            </a:extLst>
          </p:cNvPr>
          <p:cNvSpPr>
            <a:spLocks noChangeAspect="1"/>
          </p:cNvSpPr>
          <p:nvPr/>
        </p:nvSpPr>
        <p:spPr bwMode="auto">
          <a:xfrm>
            <a:off x="10328166" y="3615064"/>
            <a:ext cx="244582" cy="324198"/>
          </a:xfrm>
          <a:custGeom>
            <a:avLst/>
            <a:gdLst>
              <a:gd name="connsiteX0" fmla="*/ 227438 w 455034"/>
              <a:gd name="connsiteY0" fmla="*/ 152740 h 603155"/>
              <a:gd name="connsiteX1" fmla="*/ 309940 w 455034"/>
              <a:gd name="connsiteY1" fmla="*/ 234605 h 603155"/>
              <a:gd name="connsiteX2" fmla="*/ 227438 w 455034"/>
              <a:gd name="connsiteY2" fmla="*/ 316470 h 603155"/>
              <a:gd name="connsiteX3" fmla="*/ 144936 w 455034"/>
              <a:gd name="connsiteY3" fmla="*/ 234605 h 603155"/>
              <a:gd name="connsiteX4" fmla="*/ 227438 w 455034"/>
              <a:gd name="connsiteY4" fmla="*/ 152740 h 603155"/>
              <a:gd name="connsiteX5" fmla="*/ 227517 w 455034"/>
              <a:gd name="connsiteY5" fmla="*/ 99203 h 603155"/>
              <a:gd name="connsiteX6" fmla="*/ 92398 w 455034"/>
              <a:gd name="connsiteY6" fmla="*/ 234119 h 603155"/>
              <a:gd name="connsiteX7" fmla="*/ 227517 w 455034"/>
              <a:gd name="connsiteY7" fmla="*/ 369036 h 603155"/>
              <a:gd name="connsiteX8" fmla="*/ 362636 w 455034"/>
              <a:gd name="connsiteY8" fmla="*/ 234119 h 603155"/>
              <a:gd name="connsiteX9" fmla="*/ 227517 w 455034"/>
              <a:gd name="connsiteY9" fmla="*/ 99203 h 603155"/>
              <a:gd name="connsiteX10" fmla="*/ 227517 w 455034"/>
              <a:gd name="connsiteY10" fmla="*/ 0 h 603155"/>
              <a:gd name="connsiteX11" fmla="*/ 455034 w 455034"/>
              <a:gd name="connsiteY11" fmla="*/ 227175 h 603155"/>
              <a:gd name="connsiteX12" fmla="*/ 272226 w 455034"/>
              <a:gd name="connsiteY12" fmla="*/ 580338 h 603155"/>
              <a:gd name="connsiteX13" fmla="*/ 227517 w 455034"/>
              <a:gd name="connsiteY13" fmla="*/ 603155 h 603155"/>
              <a:gd name="connsiteX14" fmla="*/ 182808 w 455034"/>
              <a:gd name="connsiteY14" fmla="*/ 580338 h 603155"/>
              <a:gd name="connsiteX15" fmla="*/ 0 w 455034"/>
              <a:gd name="connsiteY15" fmla="*/ 227175 h 603155"/>
              <a:gd name="connsiteX16" fmla="*/ 227517 w 455034"/>
              <a:gd name="connsiteY16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034" h="603155">
                <a:moveTo>
                  <a:pt x="227438" y="152740"/>
                </a:moveTo>
                <a:cubicBezTo>
                  <a:pt x="273003" y="152740"/>
                  <a:pt x="309940" y="189392"/>
                  <a:pt x="309940" y="234605"/>
                </a:cubicBezTo>
                <a:cubicBezTo>
                  <a:pt x="309940" y="279818"/>
                  <a:pt x="273003" y="316470"/>
                  <a:pt x="227438" y="316470"/>
                </a:cubicBezTo>
                <a:cubicBezTo>
                  <a:pt x="181873" y="316470"/>
                  <a:pt x="144936" y="279818"/>
                  <a:pt x="144936" y="234605"/>
                </a:cubicBezTo>
                <a:cubicBezTo>
                  <a:pt x="144936" y="189392"/>
                  <a:pt x="181873" y="152740"/>
                  <a:pt x="227438" y="152740"/>
                </a:cubicBezTo>
                <a:close/>
                <a:moveTo>
                  <a:pt x="227517" y="99203"/>
                </a:moveTo>
                <a:cubicBezTo>
                  <a:pt x="153003" y="99203"/>
                  <a:pt x="92398" y="159717"/>
                  <a:pt x="92398" y="234119"/>
                </a:cubicBezTo>
                <a:cubicBezTo>
                  <a:pt x="92398" y="308522"/>
                  <a:pt x="153003" y="369036"/>
                  <a:pt x="227517" y="369036"/>
                </a:cubicBezTo>
                <a:cubicBezTo>
                  <a:pt x="302031" y="369036"/>
                  <a:pt x="362636" y="308522"/>
                  <a:pt x="362636" y="234119"/>
                </a:cubicBezTo>
                <a:cubicBezTo>
                  <a:pt x="362636" y="159717"/>
                  <a:pt x="302031" y="99203"/>
                  <a:pt x="227517" y="99203"/>
                </a:cubicBezTo>
                <a:close/>
                <a:moveTo>
                  <a:pt x="227517" y="0"/>
                </a:moveTo>
                <a:cubicBezTo>
                  <a:pt x="353695" y="0"/>
                  <a:pt x="455034" y="102179"/>
                  <a:pt x="455034" y="227175"/>
                </a:cubicBezTo>
                <a:cubicBezTo>
                  <a:pt x="455034" y="317450"/>
                  <a:pt x="337798" y="490063"/>
                  <a:pt x="272226" y="580338"/>
                </a:cubicBezTo>
                <a:cubicBezTo>
                  <a:pt x="261297" y="595219"/>
                  <a:pt x="245400" y="603155"/>
                  <a:pt x="227517" y="603155"/>
                </a:cubicBezTo>
                <a:cubicBezTo>
                  <a:pt x="209634" y="603155"/>
                  <a:pt x="193737" y="595219"/>
                  <a:pt x="182808" y="580338"/>
                </a:cubicBezTo>
                <a:cubicBezTo>
                  <a:pt x="117236" y="490063"/>
                  <a:pt x="0" y="317450"/>
                  <a:pt x="0" y="227175"/>
                </a:cubicBezTo>
                <a:cubicBezTo>
                  <a:pt x="0" y="102179"/>
                  <a:pt x="101339" y="0"/>
                  <a:pt x="227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D6F10E27-320E-41BA-ACF8-0B8008902F9C}"/>
              </a:ext>
            </a:extLst>
          </p:cNvPr>
          <p:cNvSpPr/>
          <p:nvPr/>
        </p:nvSpPr>
        <p:spPr>
          <a:xfrm>
            <a:off x="10311897" y="3904285"/>
            <a:ext cx="277120" cy="87186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AAAE4176-F591-47D3-BE23-EF09F28ED53B}"/>
              </a:ext>
            </a:extLst>
          </p:cNvPr>
          <p:cNvSpPr/>
          <p:nvPr/>
        </p:nvSpPr>
        <p:spPr>
          <a:xfrm>
            <a:off x="10266279" y="3902353"/>
            <a:ext cx="368356" cy="115890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188315AF-D039-48F9-973C-32E92AF5DB7B}"/>
              </a:ext>
            </a:extLst>
          </p:cNvPr>
          <p:cNvSpPr/>
          <p:nvPr/>
        </p:nvSpPr>
        <p:spPr>
          <a:xfrm>
            <a:off x="3732498" y="4619226"/>
            <a:ext cx="277120" cy="87186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FEDB97B6-9907-462E-884C-CD1C75C05EEB}"/>
              </a:ext>
            </a:extLst>
          </p:cNvPr>
          <p:cNvSpPr/>
          <p:nvPr/>
        </p:nvSpPr>
        <p:spPr>
          <a:xfrm>
            <a:off x="3686880" y="4617294"/>
            <a:ext cx="368356" cy="115890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9B2C4A37-35F4-4A80-A7A6-64B95372B339}"/>
              </a:ext>
            </a:extLst>
          </p:cNvPr>
          <p:cNvSpPr/>
          <p:nvPr/>
        </p:nvSpPr>
        <p:spPr>
          <a:xfrm>
            <a:off x="5925631" y="4185906"/>
            <a:ext cx="277120" cy="87186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3AA022CC-6B38-43FF-9C6A-646164B9BC8A}"/>
              </a:ext>
            </a:extLst>
          </p:cNvPr>
          <p:cNvSpPr/>
          <p:nvPr/>
        </p:nvSpPr>
        <p:spPr>
          <a:xfrm>
            <a:off x="5880013" y="4183974"/>
            <a:ext cx="368356" cy="115890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D3A8919C-BAC8-4A26-8633-B21E1DD6CA64}"/>
              </a:ext>
            </a:extLst>
          </p:cNvPr>
          <p:cNvSpPr/>
          <p:nvPr/>
        </p:nvSpPr>
        <p:spPr>
          <a:xfrm>
            <a:off x="8118764" y="3989851"/>
            <a:ext cx="277120" cy="87186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864780BA-91EA-489E-A52F-754ECF79A6B9}"/>
              </a:ext>
            </a:extLst>
          </p:cNvPr>
          <p:cNvSpPr/>
          <p:nvPr/>
        </p:nvSpPr>
        <p:spPr>
          <a:xfrm>
            <a:off x="8073146" y="3987919"/>
            <a:ext cx="368356" cy="115890"/>
          </a:xfrm>
          <a:prstGeom prst="ellipse">
            <a:avLst/>
          </a:prstGeom>
          <a:noFill/>
          <a:ln>
            <a:gradFill>
              <a:gsLst>
                <a:gs pos="53000">
                  <a:schemeClr val="accent2">
                    <a:alpha val="6000"/>
                  </a:schemeClr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2">
                    <a:alpha val="64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8D6B96EA-763C-4034-BE80-49AB4CEFD61D}"/>
              </a:ext>
            </a:extLst>
          </p:cNvPr>
          <p:cNvCxnSpPr>
            <a:cxnSpLocks/>
          </p:cNvCxnSpPr>
          <p:nvPr/>
        </p:nvCxnSpPr>
        <p:spPr>
          <a:xfrm>
            <a:off x="1683657" y="5099434"/>
            <a:ext cx="0" cy="206543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B77FCEA-C470-4650-8DE0-447D3F4DB53D}"/>
              </a:ext>
            </a:extLst>
          </p:cNvPr>
          <p:cNvCxnSpPr>
            <a:cxnSpLocks/>
          </p:cNvCxnSpPr>
          <p:nvPr/>
        </p:nvCxnSpPr>
        <p:spPr>
          <a:xfrm>
            <a:off x="3871058" y="4895608"/>
            <a:ext cx="0" cy="410369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41A44CC-69B2-4309-9BE6-87E3EF5A62F9}"/>
              </a:ext>
            </a:extLst>
          </p:cNvPr>
          <p:cNvCxnSpPr>
            <a:cxnSpLocks/>
          </p:cNvCxnSpPr>
          <p:nvPr/>
        </p:nvCxnSpPr>
        <p:spPr>
          <a:xfrm>
            <a:off x="6064191" y="4513815"/>
            <a:ext cx="0" cy="792162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F043F49A-9839-442F-BA01-8F044560DB8C}"/>
              </a:ext>
            </a:extLst>
          </p:cNvPr>
          <p:cNvCxnSpPr>
            <a:cxnSpLocks/>
          </p:cNvCxnSpPr>
          <p:nvPr/>
        </p:nvCxnSpPr>
        <p:spPr>
          <a:xfrm>
            <a:off x="8257324" y="4363002"/>
            <a:ext cx="0" cy="942975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C14CE720-AF92-4F2A-BB80-1AB342FAD0D0}"/>
              </a:ext>
            </a:extLst>
          </p:cNvPr>
          <p:cNvCxnSpPr>
            <a:cxnSpLocks/>
          </p:cNvCxnSpPr>
          <p:nvPr/>
        </p:nvCxnSpPr>
        <p:spPr>
          <a:xfrm>
            <a:off x="10450457" y="4273092"/>
            <a:ext cx="0" cy="1032885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29A7531E-158B-4379-9F40-A905C7C26AB2}"/>
              </a:ext>
            </a:extLst>
          </p:cNvPr>
          <p:cNvCxnSpPr>
            <a:cxnSpLocks/>
          </p:cNvCxnSpPr>
          <p:nvPr/>
        </p:nvCxnSpPr>
        <p:spPr>
          <a:xfrm flipV="1">
            <a:off x="1683657" y="4307273"/>
            <a:ext cx="0" cy="266073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25888A68-E16B-44AC-9B05-400CAAF8666C}"/>
              </a:ext>
            </a:extLst>
          </p:cNvPr>
          <p:cNvCxnSpPr>
            <a:cxnSpLocks/>
          </p:cNvCxnSpPr>
          <p:nvPr/>
        </p:nvCxnSpPr>
        <p:spPr>
          <a:xfrm flipV="1">
            <a:off x="3871058" y="4018243"/>
            <a:ext cx="0" cy="265315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CB220A39-D10E-4302-BFC6-AEAAFB49A75E}"/>
              </a:ext>
            </a:extLst>
          </p:cNvPr>
          <p:cNvCxnSpPr>
            <a:cxnSpLocks/>
          </p:cNvCxnSpPr>
          <p:nvPr/>
        </p:nvCxnSpPr>
        <p:spPr>
          <a:xfrm flipV="1">
            <a:off x="6064191" y="3578777"/>
            <a:ext cx="0" cy="273050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FA654A42-26CF-4F1B-95F3-6A7133B90B1D}"/>
              </a:ext>
            </a:extLst>
          </p:cNvPr>
          <p:cNvCxnSpPr>
            <a:cxnSpLocks/>
          </p:cNvCxnSpPr>
          <p:nvPr/>
        </p:nvCxnSpPr>
        <p:spPr>
          <a:xfrm flipV="1">
            <a:off x="8257324" y="3364148"/>
            <a:ext cx="0" cy="292417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17AE1CC3-976D-47D3-B43E-AB2841445407}"/>
              </a:ext>
            </a:extLst>
          </p:cNvPr>
          <p:cNvCxnSpPr>
            <a:cxnSpLocks/>
          </p:cNvCxnSpPr>
          <p:nvPr/>
        </p:nvCxnSpPr>
        <p:spPr>
          <a:xfrm flipV="1">
            <a:off x="10450457" y="3298403"/>
            <a:ext cx="0" cy="280374"/>
          </a:xfrm>
          <a:prstGeom prst="line">
            <a:avLst/>
          </a:prstGeom>
          <a:ln w="19050" cap="rnd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5400000" scaled="1"/>
            </a:gradFill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EB73DDAF-4E15-4B1B-9F62-3595752978ED}"/>
              </a:ext>
            </a:extLst>
          </p:cNvPr>
          <p:cNvSpPr txBox="1"/>
          <p:nvPr/>
        </p:nvSpPr>
        <p:spPr>
          <a:xfrm>
            <a:off x="3511477" y="5317242"/>
            <a:ext cx="724557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Heavy" panose="00020600040101010101" pitchFamily="18" charset="-122"/>
              </a:rPr>
              <a:t>2017</a:t>
            </a:r>
            <a:endParaRPr lang="zh-CN" altLang="en-US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3E125305-3182-4CD6-A534-2B53C12AFC68}"/>
              </a:ext>
            </a:extLst>
          </p:cNvPr>
          <p:cNvSpPr txBox="1"/>
          <p:nvPr/>
        </p:nvSpPr>
        <p:spPr>
          <a:xfrm>
            <a:off x="5704610" y="5317242"/>
            <a:ext cx="724557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Heavy" panose="00020600040101010101" pitchFamily="18" charset="-122"/>
              </a:rPr>
              <a:t>2018</a:t>
            </a:r>
            <a:endParaRPr lang="zh-CN" altLang="en-US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151BF22B-ECC4-4B21-8D6F-E19AA3EDBEA7}"/>
              </a:ext>
            </a:extLst>
          </p:cNvPr>
          <p:cNvSpPr txBox="1"/>
          <p:nvPr/>
        </p:nvSpPr>
        <p:spPr>
          <a:xfrm>
            <a:off x="7897743" y="5317242"/>
            <a:ext cx="724557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Heavy" panose="00020600040101010101" pitchFamily="18" charset="-122"/>
              </a:rPr>
              <a:t>2019</a:t>
            </a:r>
            <a:endParaRPr lang="zh-CN" altLang="en-US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DB20701-1A51-4B3C-82E4-74C1C40DDF92}"/>
              </a:ext>
            </a:extLst>
          </p:cNvPr>
          <p:cNvSpPr txBox="1"/>
          <p:nvPr/>
        </p:nvSpPr>
        <p:spPr>
          <a:xfrm>
            <a:off x="10090876" y="5317242"/>
            <a:ext cx="724557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Heavy" panose="00020600040101010101" pitchFamily="18" charset="-122"/>
              </a:rPr>
              <a:t>2020</a:t>
            </a:r>
            <a:endParaRPr lang="zh-CN" altLang="en-US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960057F-E955-442D-8BA7-001B0E23B6A0}"/>
              </a:ext>
            </a:extLst>
          </p:cNvPr>
          <p:cNvSpPr txBox="1"/>
          <p:nvPr/>
        </p:nvSpPr>
        <p:spPr>
          <a:xfrm>
            <a:off x="1318344" y="5317242"/>
            <a:ext cx="724557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阿里巴巴普惠体 Heavy" panose="00020600040101010101" pitchFamily="18" charset="-122"/>
              </a:rPr>
              <a:t>2016</a:t>
            </a:r>
            <a:endParaRPr lang="zh-CN" altLang="en-US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ED93B49-24EE-4A47-94B6-FE95D64B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xx</a:t>
            </a:r>
            <a:r>
              <a:rPr lang="zh-CN" altLang="en-US" dirty="0"/>
              <a:t>业务发展历程</a:t>
            </a:r>
          </a:p>
        </p:txBody>
      </p:sp>
    </p:spTree>
    <p:extLst>
      <p:ext uri="{BB962C8B-B14F-4D97-AF65-F5344CB8AC3E}">
        <p14:creationId xmlns:p14="http://schemas.microsoft.com/office/powerpoint/2010/main" val="223486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íṩlïḋé">
            <a:extLst>
              <a:ext uri="{FF2B5EF4-FFF2-40B4-BE49-F238E27FC236}">
                <a16:creationId xmlns:a16="http://schemas.microsoft.com/office/drawing/2014/main" id="{35392064-BA4D-411A-A1A6-A82AFDAD2D3E}"/>
              </a:ext>
            </a:extLst>
          </p:cNvPr>
          <p:cNvSpPr/>
          <p:nvPr/>
        </p:nvSpPr>
        <p:spPr bwMode="auto">
          <a:xfrm>
            <a:off x="1953037" y="1963419"/>
            <a:ext cx="9084758" cy="237482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1600"/>
              <a:gd name="connsiteY0-2" fmla="*/ 0 h 21600"/>
              <a:gd name="connsiteX1-3" fmla="*/ 18125 w 21600"/>
              <a:gd name="connsiteY1-4" fmla="*/ 0 h 21600"/>
              <a:gd name="connsiteX2-5" fmla="*/ 21600 w 21600"/>
              <a:gd name="connsiteY2-6" fmla="*/ 10800 h 21600"/>
              <a:gd name="connsiteX3-7" fmla="*/ 18125 w 21600"/>
              <a:gd name="connsiteY3-8" fmla="*/ 21600 h 21600"/>
              <a:gd name="connsiteX4-9" fmla="*/ 3475 w 21600"/>
              <a:gd name="connsiteY4-10" fmla="*/ 21600 h 21600"/>
              <a:gd name="connsiteX5-11" fmla="*/ 0 w 21600"/>
              <a:gd name="connsiteY5-12" fmla="*/ 10800 h 21600"/>
              <a:gd name="connsiteX6-13" fmla="*/ 3685 w 21600"/>
              <a:gd name="connsiteY6-14" fmla="*/ 630 h 21600"/>
              <a:gd name="connsiteX0-15" fmla="*/ 3475 w 21600"/>
              <a:gd name="connsiteY0-16" fmla="*/ 0 h 21600"/>
              <a:gd name="connsiteX1-17" fmla="*/ 18125 w 21600"/>
              <a:gd name="connsiteY1-18" fmla="*/ 0 h 21600"/>
              <a:gd name="connsiteX2-19" fmla="*/ 21600 w 21600"/>
              <a:gd name="connsiteY2-20" fmla="*/ 10800 h 21600"/>
              <a:gd name="connsiteX3-21" fmla="*/ 18125 w 21600"/>
              <a:gd name="connsiteY3-22" fmla="*/ 21600 h 21600"/>
              <a:gd name="connsiteX4-23" fmla="*/ 3475 w 21600"/>
              <a:gd name="connsiteY4-24" fmla="*/ 21600 h 21600"/>
              <a:gd name="connsiteX5-25" fmla="*/ 0 w 21600"/>
              <a:gd name="connsiteY5-26" fmla="*/ 10800 h 21600"/>
              <a:gd name="connsiteX0-27" fmla="*/ 0 w 18125"/>
              <a:gd name="connsiteY0-28" fmla="*/ 0 h 21600"/>
              <a:gd name="connsiteX1-29" fmla="*/ 14650 w 18125"/>
              <a:gd name="connsiteY1-30" fmla="*/ 0 h 21600"/>
              <a:gd name="connsiteX2-31" fmla="*/ 18125 w 18125"/>
              <a:gd name="connsiteY2-32" fmla="*/ 10800 h 21600"/>
              <a:gd name="connsiteX3-33" fmla="*/ 14650 w 18125"/>
              <a:gd name="connsiteY3-34" fmla="*/ 21600 h 21600"/>
              <a:gd name="connsiteX4-35" fmla="*/ 0 w 18125"/>
              <a:gd name="connsiteY4-36" fmla="*/ 21600 h 21600"/>
              <a:gd name="connsiteX0-37" fmla="*/ 0 w 19228"/>
              <a:gd name="connsiteY0-38" fmla="*/ 0 h 21600"/>
              <a:gd name="connsiteX1-39" fmla="*/ 15753 w 19228"/>
              <a:gd name="connsiteY1-40" fmla="*/ 0 h 21600"/>
              <a:gd name="connsiteX2-41" fmla="*/ 19228 w 19228"/>
              <a:gd name="connsiteY2-42" fmla="*/ 10800 h 21600"/>
              <a:gd name="connsiteX3-43" fmla="*/ 15753 w 19228"/>
              <a:gd name="connsiteY3-44" fmla="*/ 21600 h 21600"/>
              <a:gd name="connsiteX4-45" fmla="*/ 1103 w 19228"/>
              <a:gd name="connsiteY4-46" fmla="*/ 21600 h 21600"/>
              <a:gd name="connsiteX0-47" fmla="*/ 253 w 19481"/>
              <a:gd name="connsiteY0-48" fmla="*/ 0 h 21600"/>
              <a:gd name="connsiteX1-49" fmla="*/ 16006 w 19481"/>
              <a:gd name="connsiteY1-50" fmla="*/ 0 h 21600"/>
              <a:gd name="connsiteX2-51" fmla="*/ 19481 w 19481"/>
              <a:gd name="connsiteY2-52" fmla="*/ 10800 h 21600"/>
              <a:gd name="connsiteX3-53" fmla="*/ 16006 w 19481"/>
              <a:gd name="connsiteY3-54" fmla="*/ 21600 h 21600"/>
              <a:gd name="connsiteX4-55" fmla="*/ 0 w 19481"/>
              <a:gd name="connsiteY4-56" fmla="*/ 21600 h 21600"/>
              <a:gd name="connsiteX0-57" fmla="*/ 0 w 22785"/>
              <a:gd name="connsiteY0-58" fmla="*/ 0 h 21687"/>
              <a:gd name="connsiteX1-59" fmla="*/ 19310 w 22785"/>
              <a:gd name="connsiteY1-60" fmla="*/ 87 h 21687"/>
              <a:gd name="connsiteX2-61" fmla="*/ 22785 w 22785"/>
              <a:gd name="connsiteY2-62" fmla="*/ 10887 h 21687"/>
              <a:gd name="connsiteX3-63" fmla="*/ 19310 w 22785"/>
              <a:gd name="connsiteY3-64" fmla="*/ 21687 h 21687"/>
              <a:gd name="connsiteX4-65" fmla="*/ 3304 w 22785"/>
              <a:gd name="connsiteY4-66" fmla="*/ 21687 h 21687"/>
              <a:gd name="connsiteX0-67" fmla="*/ 0 w 21590"/>
              <a:gd name="connsiteY0-68" fmla="*/ 0 h 21600"/>
              <a:gd name="connsiteX1-69" fmla="*/ 18115 w 21590"/>
              <a:gd name="connsiteY1-70" fmla="*/ 0 h 21600"/>
              <a:gd name="connsiteX2-71" fmla="*/ 21590 w 21590"/>
              <a:gd name="connsiteY2-72" fmla="*/ 10800 h 21600"/>
              <a:gd name="connsiteX3-73" fmla="*/ 18115 w 21590"/>
              <a:gd name="connsiteY3-74" fmla="*/ 21600 h 21600"/>
              <a:gd name="connsiteX4-75" fmla="*/ 2109 w 21590"/>
              <a:gd name="connsiteY4-76" fmla="*/ 21600 h 21600"/>
              <a:gd name="connsiteX0-77" fmla="*/ 0 w 21590"/>
              <a:gd name="connsiteY0-78" fmla="*/ 0 h 21832"/>
              <a:gd name="connsiteX1-79" fmla="*/ 18115 w 21590"/>
              <a:gd name="connsiteY1-80" fmla="*/ 0 h 21832"/>
              <a:gd name="connsiteX2-81" fmla="*/ 21590 w 21590"/>
              <a:gd name="connsiteY2-82" fmla="*/ 10800 h 21832"/>
              <a:gd name="connsiteX3-83" fmla="*/ 18115 w 21590"/>
              <a:gd name="connsiteY3-84" fmla="*/ 21600 h 21832"/>
              <a:gd name="connsiteX4-85" fmla="*/ 4589 w 21590"/>
              <a:gd name="connsiteY4-86" fmla="*/ 21832 h 21832"/>
              <a:gd name="connsiteX0-87" fmla="*/ 0 w 21099"/>
              <a:gd name="connsiteY0-88" fmla="*/ 0 h 21832"/>
              <a:gd name="connsiteX1-89" fmla="*/ 17624 w 21099"/>
              <a:gd name="connsiteY1-90" fmla="*/ 0 h 21832"/>
              <a:gd name="connsiteX2-91" fmla="*/ 21099 w 21099"/>
              <a:gd name="connsiteY2-92" fmla="*/ 10800 h 21832"/>
              <a:gd name="connsiteX3-93" fmla="*/ 17624 w 21099"/>
              <a:gd name="connsiteY3-94" fmla="*/ 21600 h 21832"/>
              <a:gd name="connsiteX4-95" fmla="*/ 4098 w 21099"/>
              <a:gd name="connsiteY4-96" fmla="*/ 21832 h 21832"/>
              <a:gd name="connsiteX0-97" fmla="*/ 2552 w 23651"/>
              <a:gd name="connsiteY0-98" fmla="*/ 0 h 21699"/>
              <a:gd name="connsiteX1-99" fmla="*/ 20176 w 23651"/>
              <a:gd name="connsiteY1-100" fmla="*/ 0 h 21699"/>
              <a:gd name="connsiteX2-101" fmla="*/ 23651 w 23651"/>
              <a:gd name="connsiteY2-102" fmla="*/ 10800 h 21699"/>
              <a:gd name="connsiteX3-103" fmla="*/ 20176 w 23651"/>
              <a:gd name="connsiteY3-104" fmla="*/ 21600 h 21699"/>
              <a:gd name="connsiteX4-105" fmla="*/ 0 w 23651"/>
              <a:gd name="connsiteY4-106" fmla="*/ 21699 h 21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1" h="21699">
                <a:moveTo>
                  <a:pt x="2552" y="0"/>
                </a:moveTo>
                <a:lnTo>
                  <a:pt x="20176" y="0"/>
                </a:lnTo>
                <a:cubicBezTo>
                  <a:pt x="22095" y="0"/>
                  <a:pt x="23651" y="4835"/>
                  <a:pt x="23651" y="10800"/>
                </a:cubicBezTo>
                <a:cubicBezTo>
                  <a:pt x="23651" y="16765"/>
                  <a:pt x="22095" y="21600"/>
                  <a:pt x="20176" y="21600"/>
                </a:cubicBezTo>
                <a:lnTo>
                  <a:pt x="0" y="21699"/>
                </a:lnTo>
              </a:path>
            </a:pathLst>
          </a:custGeom>
          <a:noFill/>
          <a:ln w="12700">
            <a:solidFill>
              <a:schemeClr val="accent2">
                <a:alpha val="40000"/>
              </a:schemeClr>
            </a:solidFill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iconfont-1191-801550">
            <a:extLst>
              <a:ext uri="{FF2B5EF4-FFF2-40B4-BE49-F238E27FC236}">
                <a16:creationId xmlns:a16="http://schemas.microsoft.com/office/drawing/2014/main" id="{473DC917-BF53-4FEE-9866-76018045C07A}"/>
              </a:ext>
            </a:extLst>
          </p:cNvPr>
          <p:cNvSpPr>
            <a:spLocks noChangeAspect="1"/>
          </p:cNvSpPr>
          <p:nvPr/>
        </p:nvSpPr>
        <p:spPr bwMode="auto">
          <a:xfrm>
            <a:off x="2827085" y="1658546"/>
            <a:ext cx="609525" cy="609685"/>
          </a:xfrm>
          <a:custGeom>
            <a:avLst/>
            <a:gdLst>
              <a:gd name="T0" fmla="*/ 3779 w 7964"/>
              <a:gd name="T1" fmla="*/ 2906 h 7964"/>
              <a:gd name="T2" fmla="*/ 2906 w 7964"/>
              <a:gd name="T3" fmla="*/ 3779 h 7964"/>
              <a:gd name="T4" fmla="*/ 3779 w 7964"/>
              <a:gd name="T5" fmla="*/ 4651 h 7964"/>
              <a:gd name="T6" fmla="*/ 4651 w 7964"/>
              <a:gd name="T7" fmla="*/ 3779 h 7964"/>
              <a:gd name="T8" fmla="*/ 3779 w 7964"/>
              <a:gd name="T9" fmla="*/ 2906 h 7964"/>
              <a:gd name="T10" fmla="*/ 4198 w 7964"/>
              <a:gd name="T11" fmla="*/ 3444 h 7964"/>
              <a:gd name="T12" fmla="*/ 3779 w 7964"/>
              <a:gd name="T13" fmla="*/ 3242 h 7964"/>
              <a:gd name="T14" fmla="*/ 3339 w 7964"/>
              <a:gd name="T15" fmla="*/ 3470 h 7964"/>
              <a:gd name="T16" fmla="*/ 3229 w 7964"/>
              <a:gd name="T17" fmla="*/ 3394 h 7964"/>
              <a:gd name="T18" fmla="*/ 3779 w 7964"/>
              <a:gd name="T19" fmla="*/ 3107 h 7964"/>
              <a:gd name="T20" fmla="*/ 4303 w 7964"/>
              <a:gd name="T21" fmla="*/ 3360 h 7964"/>
              <a:gd name="T22" fmla="*/ 4198 w 7964"/>
              <a:gd name="T23" fmla="*/ 3444 h 7964"/>
              <a:gd name="T24" fmla="*/ 7651 w 7964"/>
              <a:gd name="T25" fmla="*/ 2432 h 7964"/>
              <a:gd name="T26" fmla="*/ 6798 w 7964"/>
              <a:gd name="T27" fmla="*/ 1166 h 7964"/>
              <a:gd name="T28" fmla="*/ 5532 w 7964"/>
              <a:gd name="T29" fmla="*/ 313 h 7964"/>
              <a:gd name="T30" fmla="*/ 3982 w 7964"/>
              <a:gd name="T31" fmla="*/ 0 h 7964"/>
              <a:gd name="T32" fmla="*/ 2432 w 7964"/>
              <a:gd name="T33" fmla="*/ 313 h 7964"/>
              <a:gd name="T34" fmla="*/ 1166 w 7964"/>
              <a:gd name="T35" fmla="*/ 1166 h 7964"/>
              <a:gd name="T36" fmla="*/ 313 w 7964"/>
              <a:gd name="T37" fmla="*/ 2432 h 7964"/>
              <a:gd name="T38" fmla="*/ 0 w 7964"/>
              <a:gd name="T39" fmla="*/ 3982 h 7964"/>
              <a:gd name="T40" fmla="*/ 313 w 7964"/>
              <a:gd name="T41" fmla="*/ 5532 h 7964"/>
              <a:gd name="T42" fmla="*/ 1166 w 7964"/>
              <a:gd name="T43" fmla="*/ 6798 h 7964"/>
              <a:gd name="T44" fmla="*/ 2432 w 7964"/>
              <a:gd name="T45" fmla="*/ 7651 h 7964"/>
              <a:gd name="T46" fmla="*/ 3982 w 7964"/>
              <a:gd name="T47" fmla="*/ 7964 h 7964"/>
              <a:gd name="T48" fmla="*/ 5532 w 7964"/>
              <a:gd name="T49" fmla="*/ 7651 h 7964"/>
              <a:gd name="T50" fmla="*/ 6798 w 7964"/>
              <a:gd name="T51" fmla="*/ 6798 h 7964"/>
              <a:gd name="T52" fmla="*/ 7651 w 7964"/>
              <a:gd name="T53" fmla="*/ 5532 h 7964"/>
              <a:gd name="T54" fmla="*/ 7964 w 7964"/>
              <a:gd name="T55" fmla="*/ 3982 h 7964"/>
              <a:gd name="T56" fmla="*/ 7651 w 7964"/>
              <a:gd name="T57" fmla="*/ 2432 h 7964"/>
              <a:gd name="T58" fmla="*/ 5292 w 7964"/>
              <a:gd name="T59" fmla="*/ 5141 h 7964"/>
              <a:gd name="T60" fmla="*/ 5161 w 7964"/>
              <a:gd name="T61" fmla="*/ 5289 h 7964"/>
              <a:gd name="T62" fmla="*/ 4960 w 7964"/>
              <a:gd name="T63" fmla="*/ 5285 h 7964"/>
              <a:gd name="T64" fmla="*/ 4423 w 7964"/>
              <a:gd name="T65" fmla="*/ 4739 h 7964"/>
              <a:gd name="T66" fmla="*/ 4414 w 7964"/>
              <a:gd name="T67" fmla="*/ 4726 h 7964"/>
              <a:gd name="T68" fmla="*/ 3779 w 7964"/>
              <a:gd name="T69" fmla="*/ 4920 h 7964"/>
              <a:gd name="T70" fmla="*/ 2637 w 7964"/>
              <a:gd name="T71" fmla="*/ 3779 h 7964"/>
              <a:gd name="T72" fmla="*/ 3779 w 7964"/>
              <a:gd name="T73" fmla="*/ 2638 h 7964"/>
              <a:gd name="T74" fmla="*/ 4920 w 7964"/>
              <a:gd name="T75" fmla="*/ 3779 h 7964"/>
              <a:gd name="T76" fmla="*/ 4734 w 7964"/>
              <a:gd name="T77" fmla="*/ 4402 h 7964"/>
              <a:gd name="T78" fmla="*/ 4740 w 7964"/>
              <a:gd name="T79" fmla="*/ 4406 h 7964"/>
              <a:gd name="T80" fmla="*/ 5281 w 7964"/>
              <a:gd name="T81" fmla="*/ 4947 h 7964"/>
              <a:gd name="T82" fmla="*/ 5292 w 7964"/>
              <a:gd name="T83" fmla="*/ 5141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64" h="7964">
                <a:moveTo>
                  <a:pt x="3779" y="2906"/>
                </a:moveTo>
                <a:cubicBezTo>
                  <a:pt x="3297" y="2906"/>
                  <a:pt x="2906" y="3297"/>
                  <a:pt x="2906" y="3779"/>
                </a:cubicBezTo>
                <a:cubicBezTo>
                  <a:pt x="2906" y="4260"/>
                  <a:pt x="3297" y="4651"/>
                  <a:pt x="3779" y="4651"/>
                </a:cubicBezTo>
                <a:cubicBezTo>
                  <a:pt x="4261" y="4651"/>
                  <a:pt x="4651" y="4260"/>
                  <a:pt x="4651" y="3779"/>
                </a:cubicBezTo>
                <a:cubicBezTo>
                  <a:pt x="4651" y="3297"/>
                  <a:pt x="4261" y="2906"/>
                  <a:pt x="3779" y="2906"/>
                </a:cubicBezTo>
                <a:close/>
                <a:moveTo>
                  <a:pt x="4198" y="3444"/>
                </a:moveTo>
                <a:cubicBezTo>
                  <a:pt x="4100" y="3321"/>
                  <a:pt x="3949" y="3242"/>
                  <a:pt x="3779" y="3242"/>
                </a:cubicBezTo>
                <a:cubicBezTo>
                  <a:pt x="3597" y="3242"/>
                  <a:pt x="3437" y="3332"/>
                  <a:pt x="3339" y="3470"/>
                </a:cubicBezTo>
                <a:lnTo>
                  <a:pt x="3229" y="3394"/>
                </a:lnTo>
                <a:cubicBezTo>
                  <a:pt x="3351" y="3221"/>
                  <a:pt x="3551" y="3107"/>
                  <a:pt x="3779" y="3107"/>
                </a:cubicBezTo>
                <a:cubicBezTo>
                  <a:pt x="3991" y="3107"/>
                  <a:pt x="4180" y="3206"/>
                  <a:pt x="4303" y="3360"/>
                </a:cubicBezTo>
                <a:lnTo>
                  <a:pt x="4198" y="3444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92" y="5141"/>
                </a:moveTo>
                <a:lnTo>
                  <a:pt x="5161" y="5289"/>
                </a:lnTo>
                <a:cubicBezTo>
                  <a:pt x="5109" y="5342"/>
                  <a:pt x="5013" y="5337"/>
                  <a:pt x="4960" y="5285"/>
                </a:cubicBezTo>
                <a:lnTo>
                  <a:pt x="4423" y="4739"/>
                </a:lnTo>
                <a:cubicBezTo>
                  <a:pt x="4419" y="4736"/>
                  <a:pt x="4417" y="4730"/>
                  <a:pt x="4414" y="4726"/>
                </a:cubicBezTo>
                <a:cubicBezTo>
                  <a:pt x="4232" y="4848"/>
                  <a:pt x="4014" y="4920"/>
                  <a:pt x="3779" y="4920"/>
                </a:cubicBezTo>
                <a:cubicBezTo>
                  <a:pt x="3148" y="4920"/>
                  <a:pt x="2637" y="4409"/>
                  <a:pt x="2637" y="3779"/>
                </a:cubicBezTo>
                <a:cubicBezTo>
                  <a:pt x="2637" y="3148"/>
                  <a:pt x="3148" y="2638"/>
                  <a:pt x="3779" y="2638"/>
                </a:cubicBezTo>
                <a:cubicBezTo>
                  <a:pt x="4409" y="2638"/>
                  <a:pt x="4920" y="3148"/>
                  <a:pt x="4920" y="3779"/>
                </a:cubicBezTo>
                <a:cubicBezTo>
                  <a:pt x="4920" y="4009"/>
                  <a:pt x="4851" y="4223"/>
                  <a:pt x="4734" y="4402"/>
                </a:cubicBezTo>
                <a:cubicBezTo>
                  <a:pt x="4736" y="4404"/>
                  <a:pt x="4738" y="4404"/>
                  <a:pt x="4740" y="4406"/>
                </a:cubicBezTo>
                <a:lnTo>
                  <a:pt x="5281" y="4947"/>
                </a:lnTo>
                <a:cubicBezTo>
                  <a:pt x="5334" y="5000"/>
                  <a:pt x="5345" y="5089"/>
                  <a:pt x="5292" y="51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2" name="iconfont-1191-801550">
            <a:extLst>
              <a:ext uri="{FF2B5EF4-FFF2-40B4-BE49-F238E27FC236}">
                <a16:creationId xmlns:a16="http://schemas.microsoft.com/office/drawing/2014/main" id="{86FD80A9-5ED2-4A81-B10E-D274C733BD0D}"/>
              </a:ext>
            </a:extLst>
          </p:cNvPr>
          <p:cNvSpPr>
            <a:spLocks noChangeAspect="1"/>
          </p:cNvSpPr>
          <p:nvPr/>
        </p:nvSpPr>
        <p:spPr bwMode="auto">
          <a:xfrm>
            <a:off x="8783569" y="1658546"/>
            <a:ext cx="609525" cy="609685"/>
          </a:xfrm>
          <a:custGeom>
            <a:avLst/>
            <a:gdLst>
              <a:gd name="T0" fmla="*/ 3779 w 7964"/>
              <a:gd name="T1" fmla="*/ 2906 h 7964"/>
              <a:gd name="T2" fmla="*/ 2906 w 7964"/>
              <a:gd name="T3" fmla="*/ 3779 h 7964"/>
              <a:gd name="T4" fmla="*/ 3779 w 7964"/>
              <a:gd name="T5" fmla="*/ 4651 h 7964"/>
              <a:gd name="T6" fmla="*/ 4651 w 7964"/>
              <a:gd name="T7" fmla="*/ 3779 h 7964"/>
              <a:gd name="T8" fmla="*/ 3779 w 7964"/>
              <a:gd name="T9" fmla="*/ 2906 h 7964"/>
              <a:gd name="T10" fmla="*/ 4198 w 7964"/>
              <a:gd name="T11" fmla="*/ 3444 h 7964"/>
              <a:gd name="T12" fmla="*/ 3779 w 7964"/>
              <a:gd name="T13" fmla="*/ 3242 h 7964"/>
              <a:gd name="T14" fmla="*/ 3339 w 7964"/>
              <a:gd name="T15" fmla="*/ 3470 h 7964"/>
              <a:gd name="T16" fmla="*/ 3229 w 7964"/>
              <a:gd name="T17" fmla="*/ 3394 h 7964"/>
              <a:gd name="T18" fmla="*/ 3779 w 7964"/>
              <a:gd name="T19" fmla="*/ 3107 h 7964"/>
              <a:gd name="T20" fmla="*/ 4303 w 7964"/>
              <a:gd name="T21" fmla="*/ 3360 h 7964"/>
              <a:gd name="T22" fmla="*/ 4198 w 7964"/>
              <a:gd name="T23" fmla="*/ 3444 h 7964"/>
              <a:gd name="T24" fmla="*/ 7651 w 7964"/>
              <a:gd name="T25" fmla="*/ 2432 h 7964"/>
              <a:gd name="T26" fmla="*/ 6798 w 7964"/>
              <a:gd name="T27" fmla="*/ 1166 h 7964"/>
              <a:gd name="T28" fmla="*/ 5532 w 7964"/>
              <a:gd name="T29" fmla="*/ 313 h 7964"/>
              <a:gd name="T30" fmla="*/ 3982 w 7964"/>
              <a:gd name="T31" fmla="*/ 0 h 7964"/>
              <a:gd name="T32" fmla="*/ 2432 w 7964"/>
              <a:gd name="T33" fmla="*/ 313 h 7964"/>
              <a:gd name="T34" fmla="*/ 1166 w 7964"/>
              <a:gd name="T35" fmla="*/ 1166 h 7964"/>
              <a:gd name="T36" fmla="*/ 313 w 7964"/>
              <a:gd name="T37" fmla="*/ 2432 h 7964"/>
              <a:gd name="T38" fmla="*/ 0 w 7964"/>
              <a:gd name="T39" fmla="*/ 3982 h 7964"/>
              <a:gd name="T40" fmla="*/ 313 w 7964"/>
              <a:gd name="T41" fmla="*/ 5532 h 7964"/>
              <a:gd name="T42" fmla="*/ 1166 w 7964"/>
              <a:gd name="T43" fmla="*/ 6798 h 7964"/>
              <a:gd name="T44" fmla="*/ 2432 w 7964"/>
              <a:gd name="T45" fmla="*/ 7651 h 7964"/>
              <a:gd name="T46" fmla="*/ 3982 w 7964"/>
              <a:gd name="T47" fmla="*/ 7964 h 7964"/>
              <a:gd name="T48" fmla="*/ 5532 w 7964"/>
              <a:gd name="T49" fmla="*/ 7651 h 7964"/>
              <a:gd name="T50" fmla="*/ 6798 w 7964"/>
              <a:gd name="T51" fmla="*/ 6798 h 7964"/>
              <a:gd name="T52" fmla="*/ 7651 w 7964"/>
              <a:gd name="T53" fmla="*/ 5532 h 7964"/>
              <a:gd name="T54" fmla="*/ 7964 w 7964"/>
              <a:gd name="T55" fmla="*/ 3982 h 7964"/>
              <a:gd name="T56" fmla="*/ 7651 w 7964"/>
              <a:gd name="T57" fmla="*/ 2432 h 7964"/>
              <a:gd name="T58" fmla="*/ 5292 w 7964"/>
              <a:gd name="T59" fmla="*/ 5141 h 7964"/>
              <a:gd name="T60" fmla="*/ 5161 w 7964"/>
              <a:gd name="T61" fmla="*/ 5289 h 7964"/>
              <a:gd name="T62" fmla="*/ 4960 w 7964"/>
              <a:gd name="T63" fmla="*/ 5285 h 7964"/>
              <a:gd name="T64" fmla="*/ 4423 w 7964"/>
              <a:gd name="T65" fmla="*/ 4739 h 7964"/>
              <a:gd name="T66" fmla="*/ 4414 w 7964"/>
              <a:gd name="T67" fmla="*/ 4726 h 7964"/>
              <a:gd name="T68" fmla="*/ 3779 w 7964"/>
              <a:gd name="T69" fmla="*/ 4920 h 7964"/>
              <a:gd name="T70" fmla="*/ 2637 w 7964"/>
              <a:gd name="T71" fmla="*/ 3779 h 7964"/>
              <a:gd name="T72" fmla="*/ 3779 w 7964"/>
              <a:gd name="T73" fmla="*/ 2638 h 7964"/>
              <a:gd name="T74" fmla="*/ 4920 w 7964"/>
              <a:gd name="T75" fmla="*/ 3779 h 7964"/>
              <a:gd name="T76" fmla="*/ 4734 w 7964"/>
              <a:gd name="T77" fmla="*/ 4402 h 7964"/>
              <a:gd name="T78" fmla="*/ 4740 w 7964"/>
              <a:gd name="T79" fmla="*/ 4406 h 7964"/>
              <a:gd name="T80" fmla="*/ 5281 w 7964"/>
              <a:gd name="T81" fmla="*/ 4947 h 7964"/>
              <a:gd name="T82" fmla="*/ 5292 w 7964"/>
              <a:gd name="T83" fmla="*/ 5141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64" h="7964">
                <a:moveTo>
                  <a:pt x="3779" y="2906"/>
                </a:moveTo>
                <a:cubicBezTo>
                  <a:pt x="3297" y="2906"/>
                  <a:pt x="2906" y="3297"/>
                  <a:pt x="2906" y="3779"/>
                </a:cubicBezTo>
                <a:cubicBezTo>
                  <a:pt x="2906" y="4260"/>
                  <a:pt x="3297" y="4651"/>
                  <a:pt x="3779" y="4651"/>
                </a:cubicBezTo>
                <a:cubicBezTo>
                  <a:pt x="4261" y="4651"/>
                  <a:pt x="4651" y="4260"/>
                  <a:pt x="4651" y="3779"/>
                </a:cubicBezTo>
                <a:cubicBezTo>
                  <a:pt x="4651" y="3297"/>
                  <a:pt x="4261" y="2906"/>
                  <a:pt x="3779" y="2906"/>
                </a:cubicBezTo>
                <a:close/>
                <a:moveTo>
                  <a:pt x="4198" y="3444"/>
                </a:moveTo>
                <a:cubicBezTo>
                  <a:pt x="4100" y="3321"/>
                  <a:pt x="3949" y="3242"/>
                  <a:pt x="3779" y="3242"/>
                </a:cubicBezTo>
                <a:cubicBezTo>
                  <a:pt x="3597" y="3242"/>
                  <a:pt x="3437" y="3332"/>
                  <a:pt x="3339" y="3470"/>
                </a:cubicBezTo>
                <a:lnTo>
                  <a:pt x="3229" y="3394"/>
                </a:lnTo>
                <a:cubicBezTo>
                  <a:pt x="3351" y="3221"/>
                  <a:pt x="3551" y="3107"/>
                  <a:pt x="3779" y="3107"/>
                </a:cubicBezTo>
                <a:cubicBezTo>
                  <a:pt x="3991" y="3107"/>
                  <a:pt x="4180" y="3206"/>
                  <a:pt x="4303" y="3360"/>
                </a:cubicBezTo>
                <a:lnTo>
                  <a:pt x="4198" y="3444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92" y="5141"/>
                </a:moveTo>
                <a:lnTo>
                  <a:pt x="5161" y="5289"/>
                </a:lnTo>
                <a:cubicBezTo>
                  <a:pt x="5109" y="5342"/>
                  <a:pt x="5013" y="5337"/>
                  <a:pt x="4960" y="5285"/>
                </a:cubicBezTo>
                <a:lnTo>
                  <a:pt x="4423" y="4739"/>
                </a:lnTo>
                <a:cubicBezTo>
                  <a:pt x="4419" y="4736"/>
                  <a:pt x="4417" y="4730"/>
                  <a:pt x="4414" y="4726"/>
                </a:cubicBezTo>
                <a:cubicBezTo>
                  <a:pt x="4232" y="4848"/>
                  <a:pt x="4014" y="4920"/>
                  <a:pt x="3779" y="4920"/>
                </a:cubicBezTo>
                <a:cubicBezTo>
                  <a:pt x="3148" y="4920"/>
                  <a:pt x="2637" y="4409"/>
                  <a:pt x="2637" y="3779"/>
                </a:cubicBezTo>
                <a:cubicBezTo>
                  <a:pt x="2637" y="3148"/>
                  <a:pt x="3148" y="2638"/>
                  <a:pt x="3779" y="2638"/>
                </a:cubicBezTo>
                <a:cubicBezTo>
                  <a:pt x="4409" y="2638"/>
                  <a:pt x="4920" y="3148"/>
                  <a:pt x="4920" y="3779"/>
                </a:cubicBezTo>
                <a:cubicBezTo>
                  <a:pt x="4920" y="4009"/>
                  <a:pt x="4851" y="4223"/>
                  <a:pt x="4734" y="4402"/>
                </a:cubicBezTo>
                <a:cubicBezTo>
                  <a:pt x="4736" y="4404"/>
                  <a:pt x="4738" y="4404"/>
                  <a:pt x="4740" y="4406"/>
                </a:cubicBezTo>
                <a:lnTo>
                  <a:pt x="5281" y="4947"/>
                </a:lnTo>
                <a:cubicBezTo>
                  <a:pt x="5334" y="5000"/>
                  <a:pt x="5345" y="5089"/>
                  <a:pt x="5292" y="51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4" name="iconfont-1191-801550">
            <a:extLst>
              <a:ext uri="{FF2B5EF4-FFF2-40B4-BE49-F238E27FC236}">
                <a16:creationId xmlns:a16="http://schemas.microsoft.com/office/drawing/2014/main" id="{78005400-E309-4C84-80DF-EE8D9DD4D7C7}"/>
              </a:ext>
            </a:extLst>
          </p:cNvPr>
          <p:cNvSpPr>
            <a:spLocks noChangeAspect="1"/>
          </p:cNvSpPr>
          <p:nvPr/>
        </p:nvSpPr>
        <p:spPr bwMode="auto">
          <a:xfrm>
            <a:off x="5805327" y="1658546"/>
            <a:ext cx="609525" cy="609685"/>
          </a:xfrm>
          <a:custGeom>
            <a:avLst/>
            <a:gdLst>
              <a:gd name="T0" fmla="*/ 3779 w 7964"/>
              <a:gd name="T1" fmla="*/ 2906 h 7964"/>
              <a:gd name="T2" fmla="*/ 2906 w 7964"/>
              <a:gd name="T3" fmla="*/ 3779 h 7964"/>
              <a:gd name="T4" fmla="*/ 3779 w 7964"/>
              <a:gd name="T5" fmla="*/ 4651 h 7964"/>
              <a:gd name="T6" fmla="*/ 4651 w 7964"/>
              <a:gd name="T7" fmla="*/ 3779 h 7964"/>
              <a:gd name="T8" fmla="*/ 3779 w 7964"/>
              <a:gd name="T9" fmla="*/ 2906 h 7964"/>
              <a:gd name="T10" fmla="*/ 4198 w 7964"/>
              <a:gd name="T11" fmla="*/ 3444 h 7964"/>
              <a:gd name="T12" fmla="*/ 3779 w 7964"/>
              <a:gd name="T13" fmla="*/ 3242 h 7964"/>
              <a:gd name="T14" fmla="*/ 3339 w 7964"/>
              <a:gd name="T15" fmla="*/ 3470 h 7964"/>
              <a:gd name="T16" fmla="*/ 3229 w 7964"/>
              <a:gd name="T17" fmla="*/ 3394 h 7964"/>
              <a:gd name="T18" fmla="*/ 3779 w 7964"/>
              <a:gd name="T19" fmla="*/ 3107 h 7964"/>
              <a:gd name="T20" fmla="*/ 4303 w 7964"/>
              <a:gd name="T21" fmla="*/ 3360 h 7964"/>
              <a:gd name="T22" fmla="*/ 4198 w 7964"/>
              <a:gd name="T23" fmla="*/ 3444 h 7964"/>
              <a:gd name="T24" fmla="*/ 7651 w 7964"/>
              <a:gd name="T25" fmla="*/ 2432 h 7964"/>
              <a:gd name="T26" fmla="*/ 6798 w 7964"/>
              <a:gd name="T27" fmla="*/ 1166 h 7964"/>
              <a:gd name="T28" fmla="*/ 5532 w 7964"/>
              <a:gd name="T29" fmla="*/ 313 h 7964"/>
              <a:gd name="T30" fmla="*/ 3982 w 7964"/>
              <a:gd name="T31" fmla="*/ 0 h 7964"/>
              <a:gd name="T32" fmla="*/ 2432 w 7964"/>
              <a:gd name="T33" fmla="*/ 313 h 7964"/>
              <a:gd name="T34" fmla="*/ 1166 w 7964"/>
              <a:gd name="T35" fmla="*/ 1166 h 7964"/>
              <a:gd name="T36" fmla="*/ 313 w 7964"/>
              <a:gd name="T37" fmla="*/ 2432 h 7964"/>
              <a:gd name="T38" fmla="*/ 0 w 7964"/>
              <a:gd name="T39" fmla="*/ 3982 h 7964"/>
              <a:gd name="T40" fmla="*/ 313 w 7964"/>
              <a:gd name="T41" fmla="*/ 5532 h 7964"/>
              <a:gd name="T42" fmla="*/ 1166 w 7964"/>
              <a:gd name="T43" fmla="*/ 6798 h 7964"/>
              <a:gd name="T44" fmla="*/ 2432 w 7964"/>
              <a:gd name="T45" fmla="*/ 7651 h 7964"/>
              <a:gd name="T46" fmla="*/ 3982 w 7964"/>
              <a:gd name="T47" fmla="*/ 7964 h 7964"/>
              <a:gd name="T48" fmla="*/ 5532 w 7964"/>
              <a:gd name="T49" fmla="*/ 7651 h 7964"/>
              <a:gd name="T50" fmla="*/ 6798 w 7964"/>
              <a:gd name="T51" fmla="*/ 6798 h 7964"/>
              <a:gd name="T52" fmla="*/ 7651 w 7964"/>
              <a:gd name="T53" fmla="*/ 5532 h 7964"/>
              <a:gd name="T54" fmla="*/ 7964 w 7964"/>
              <a:gd name="T55" fmla="*/ 3982 h 7964"/>
              <a:gd name="T56" fmla="*/ 7651 w 7964"/>
              <a:gd name="T57" fmla="*/ 2432 h 7964"/>
              <a:gd name="T58" fmla="*/ 5292 w 7964"/>
              <a:gd name="T59" fmla="*/ 5141 h 7964"/>
              <a:gd name="T60" fmla="*/ 5161 w 7964"/>
              <a:gd name="T61" fmla="*/ 5289 h 7964"/>
              <a:gd name="T62" fmla="*/ 4960 w 7964"/>
              <a:gd name="T63" fmla="*/ 5285 h 7964"/>
              <a:gd name="T64" fmla="*/ 4423 w 7964"/>
              <a:gd name="T65" fmla="*/ 4739 h 7964"/>
              <a:gd name="T66" fmla="*/ 4414 w 7964"/>
              <a:gd name="T67" fmla="*/ 4726 h 7964"/>
              <a:gd name="T68" fmla="*/ 3779 w 7964"/>
              <a:gd name="T69" fmla="*/ 4920 h 7964"/>
              <a:gd name="T70" fmla="*/ 2637 w 7964"/>
              <a:gd name="T71" fmla="*/ 3779 h 7964"/>
              <a:gd name="T72" fmla="*/ 3779 w 7964"/>
              <a:gd name="T73" fmla="*/ 2638 h 7964"/>
              <a:gd name="T74" fmla="*/ 4920 w 7964"/>
              <a:gd name="T75" fmla="*/ 3779 h 7964"/>
              <a:gd name="T76" fmla="*/ 4734 w 7964"/>
              <a:gd name="T77" fmla="*/ 4402 h 7964"/>
              <a:gd name="T78" fmla="*/ 4740 w 7964"/>
              <a:gd name="T79" fmla="*/ 4406 h 7964"/>
              <a:gd name="T80" fmla="*/ 5281 w 7964"/>
              <a:gd name="T81" fmla="*/ 4947 h 7964"/>
              <a:gd name="T82" fmla="*/ 5292 w 7964"/>
              <a:gd name="T83" fmla="*/ 5141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64" h="7964">
                <a:moveTo>
                  <a:pt x="3779" y="2906"/>
                </a:moveTo>
                <a:cubicBezTo>
                  <a:pt x="3297" y="2906"/>
                  <a:pt x="2906" y="3297"/>
                  <a:pt x="2906" y="3779"/>
                </a:cubicBezTo>
                <a:cubicBezTo>
                  <a:pt x="2906" y="4260"/>
                  <a:pt x="3297" y="4651"/>
                  <a:pt x="3779" y="4651"/>
                </a:cubicBezTo>
                <a:cubicBezTo>
                  <a:pt x="4261" y="4651"/>
                  <a:pt x="4651" y="4260"/>
                  <a:pt x="4651" y="3779"/>
                </a:cubicBezTo>
                <a:cubicBezTo>
                  <a:pt x="4651" y="3297"/>
                  <a:pt x="4261" y="2906"/>
                  <a:pt x="3779" y="2906"/>
                </a:cubicBezTo>
                <a:close/>
                <a:moveTo>
                  <a:pt x="4198" y="3444"/>
                </a:moveTo>
                <a:cubicBezTo>
                  <a:pt x="4100" y="3321"/>
                  <a:pt x="3949" y="3242"/>
                  <a:pt x="3779" y="3242"/>
                </a:cubicBezTo>
                <a:cubicBezTo>
                  <a:pt x="3597" y="3242"/>
                  <a:pt x="3437" y="3332"/>
                  <a:pt x="3339" y="3470"/>
                </a:cubicBezTo>
                <a:lnTo>
                  <a:pt x="3229" y="3394"/>
                </a:lnTo>
                <a:cubicBezTo>
                  <a:pt x="3351" y="3221"/>
                  <a:pt x="3551" y="3107"/>
                  <a:pt x="3779" y="3107"/>
                </a:cubicBezTo>
                <a:cubicBezTo>
                  <a:pt x="3991" y="3107"/>
                  <a:pt x="4180" y="3206"/>
                  <a:pt x="4303" y="3360"/>
                </a:cubicBezTo>
                <a:lnTo>
                  <a:pt x="4198" y="3444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92" y="5141"/>
                </a:moveTo>
                <a:lnTo>
                  <a:pt x="5161" y="5289"/>
                </a:lnTo>
                <a:cubicBezTo>
                  <a:pt x="5109" y="5342"/>
                  <a:pt x="5013" y="5337"/>
                  <a:pt x="4960" y="5285"/>
                </a:cubicBezTo>
                <a:lnTo>
                  <a:pt x="4423" y="4739"/>
                </a:lnTo>
                <a:cubicBezTo>
                  <a:pt x="4419" y="4736"/>
                  <a:pt x="4417" y="4730"/>
                  <a:pt x="4414" y="4726"/>
                </a:cubicBezTo>
                <a:cubicBezTo>
                  <a:pt x="4232" y="4848"/>
                  <a:pt x="4014" y="4920"/>
                  <a:pt x="3779" y="4920"/>
                </a:cubicBezTo>
                <a:cubicBezTo>
                  <a:pt x="3148" y="4920"/>
                  <a:pt x="2637" y="4409"/>
                  <a:pt x="2637" y="3779"/>
                </a:cubicBezTo>
                <a:cubicBezTo>
                  <a:pt x="2637" y="3148"/>
                  <a:pt x="3148" y="2638"/>
                  <a:pt x="3779" y="2638"/>
                </a:cubicBezTo>
                <a:cubicBezTo>
                  <a:pt x="4409" y="2638"/>
                  <a:pt x="4920" y="3148"/>
                  <a:pt x="4920" y="3779"/>
                </a:cubicBezTo>
                <a:cubicBezTo>
                  <a:pt x="4920" y="4009"/>
                  <a:pt x="4851" y="4223"/>
                  <a:pt x="4734" y="4402"/>
                </a:cubicBezTo>
                <a:cubicBezTo>
                  <a:pt x="4736" y="4404"/>
                  <a:pt x="4738" y="4404"/>
                  <a:pt x="4740" y="4406"/>
                </a:cubicBezTo>
                <a:lnTo>
                  <a:pt x="5281" y="4947"/>
                </a:lnTo>
                <a:cubicBezTo>
                  <a:pt x="5334" y="5000"/>
                  <a:pt x="5345" y="5089"/>
                  <a:pt x="5292" y="51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5" name="iconfont-1191-801550">
            <a:extLst>
              <a:ext uri="{FF2B5EF4-FFF2-40B4-BE49-F238E27FC236}">
                <a16:creationId xmlns:a16="http://schemas.microsoft.com/office/drawing/2014/main" id="{1CC67B32-5D96-4ADE-A268-59C84E1346B7}"/>
              </a:ext>
            </a:extLst>
          </p:cNvPr>
          <p:cNvSpPr>
            <a:spLocks noChangeAspect="1"/>
          </p:cNvSpPr>
          <p:nvPr/>
        </p:nvSpPr>
        <p:spPr bwMode="auto">
          <a:xfrm>
            <a:off x="9724334" y="4033396"/>
            <a:ext cx="609525" cy="609685"/>
          </a:xfrm>
          <a:custGeom>
            <a:avLst/>
            <a:gdLst>
              <a:gd name="T0" fmla="*/ 3779 w 7964"/>
              <a:gd name="T1" fmla="*/ 2906 h 7964"/>
              <a:gd name="T2" fmla="*/ 2906 w 7964"/>
              <a:gd name="T3" fmla="*/ 3779 h 7964"/>
              <a:gd name="T4" fmla="*/ 3779 w 7964"/>
              <a:gd name="T5" fmla="*/ 4651 h 7964"/>
              <a:gd name="T6" fmla="*/ 4651 w 7964"/>
              <a:gd name="T7" fmla="*/ 3779 h 7964"/>
              <a:gd name="T8" fmla="*/ 3779 w 7964"/>
              <a:gd name="T9" fmla="*/ 2906 h 7964"/>
              <a:gd name="T10" fmla="*/ 4198 w 7964"/>
              <a:gd name="T11" fmla="*/ 3444 h 7964"/>
              <a:gd name="T12" fmla="*/ 3779 w 7964"/>
              <a:gd name="T13" fmla="*/ 3242 h 7964"/>
              <a:gd name="T14" fmla="*/ 3339 w 7964"/>
              <a:gd name="T15" fmla="*/ 3470 h 7964"/>
              <a:gd name="T16" fmla="*/ 3229 w 7964"/>
              <a:gd name="T17" fmla="*/ 3394 h 7964"/>
              <a:gd name="T18" fmla="*/ 3779 w 7964"/>
              <a:gd name="T19" fmla="*/ 3107 h 7964"/>
              <a:gd name="T20" fmla="*/ 4303 w 7964"/>
              <a:gd name="T21" fmla="*/ 3360 h 7964"/>
              <a:gd name="T22" fmla="*/ 4198 w 7964"/>
              <a:gd name="T23" fmla="*/ 3444 h 7964"/>
              <a:gd name="T24" fmla="*/ 7651 w 7964"/>
              <a:gd name="T25" fmla="*/ 2432 h 7964"/>
              <a:gd name="T26" fmla="*/ 6798 w 7964"/>
              <a:gd name="T27" fmla="*/ 1166 h 7964"/>
              <a:gd name="T28" fmla="*/ 5532 w 7964"/>
              <a:gd name="T29" fmla="*/ 313 h 7964"/>
              <a:gd name="T30" fmla="*/ 3982 w 7964"/>
              <a:gd name="T31" fmla="*/ 0 h 7964"/>
              <a:gd name="T32" fmla="*/ 2432 w 7964"/>
              <a:gd name="T33" fmla="*/ 313 h 7964"/>
              <a:gd name="T34" fmla="*/ 1166 w 7964"/>
              <a:gd name="T35" fmla="*/ 1166 h 7964"/>
              <a:gd name="T36" fmla="*/ 313 w 7964"/>
              <a:gd name="T37" fmla="*/ 2432 h 7964"/>
              <a:gd name="T38" fmla="*/ 0 w 7964"/>
              <a:gd name="T39" fmla="*/ 3982 h 7964"/>
              <a:gd name="T40" fmla="*/ 313 w 7964"/>
              <a:gd name="T41" fmla="*/ 5532 h 7964"/>
              <a:gd name="T42" fmla="*/ 1166 w 7964"/>
              <a:gd name="T43" fmla="*/ 6798 h 7964"/>
              <a:gd name="T44" fmla="*/ 2432 w 7964"/>
              <a:gd name="T45" fmla="*/ 7651 h 7964"/>
              <a:gd name="T46" fmla="*/ 3982 w 7964"/>
              <a:gd name="T47" fmla="*/ 7964 h 7964"/>
              <a:gd name="T48" fmla="*/ 5532 w 7964"/>
              <a:gd name="T49" fmla="*/ 7651 h 7964"/>
              <a:gd name="T50" fmla="*/ 6798 w 7964"/>
              <a:gd name="T51" fmla="*/ 6798 h 7964"/>
              <a:gd name="T52" fmla="*/ 7651 w 7964"/>
              <a:gd name="T53" fmla="*/ 5532 h 7964"/>
              <a:gd name="T54" fmla="*/ 7964 w 7964"/>
              <a:gd name="T55" fmla="*/ 3982 h 7964"/>
              <a:gd name="T56" fmla="*/ 7651 w 7964"/>
              <a:gd name="T57" fmla="*/ 2432 h 7964"/>
              <a:gd name="T58" fmla="*/ 5292 w 7964"/>
              <a:gd name="T59" fmla="*/ 5141 h 7964"/>
              <a:gd name="T60" fmla="*/ 5161 w 7964"/>
              <a:gd name="T61" fmla="*/ 5289 h 7964"/>
              <a:gd name="T62" fmla="*/ 4960 w 7964"/>
              <a:gd name="T63" fmla="*/ 5285 h 7964"/>
              <a:gd name="T64" fmla="*/ 4423 w 7964"/>
              <a:gd name="T65" fmla="*/ 4739 h 7964"/>
              <a:gd name="T66" fmla="*/ 4414 w 7964"/>
              <a:gd name="T67" fmla="*/ 4726 h 7964"/>
              <a:gd name="T68" fmla="*/ 3779 w 7964"/>
              <a:gd name="T69" fmla="*/ 4920 h 7964"/>
              <a:gd name="T70" fmla="*/ 2637 w 7964"/>
              <a:gd name="T71" fmla="*/ 3779 h 7964"/>
              <a:gd name="T72" fmla="*/ 3779 w 7964"/>
              <a:gd name="T73" fmla="*/ 2638 h 7964"/>
              <a:gd name="T74" fmla="*/ 4920 w 7964"/>
              <a:gd name="T75" fmla="*/ 3779 h 7964"/>
              <a:gd name="T76" fmla="*/ 4734 w 7964"/>
              <a:gd name="T77" fmla="*/ 4402 h 7964"/>
              <a:gd name="T78" fmla="*/ 4740 w 7964"/>
              <a:gd name="T79" fmla="*/ 4406 h 7964"/>
              <a:gd name="T80" fmla="*/ 5281 w 7964"/>
              <a:gd name="T81" fmla="*/ 4947 h 7964"/>
              <a:gd name="T82" fmla="*/ 5292 w 7964"/>
              <a:gd name="T83" fmla="*/ 5141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64" h="7964">
                <a:moveTo>
                  <a:pt x="3779" y="2906"/>
                </a:moveTo>
                <a:cubicBezTo>
                  <a:pt x="3297" y="2906"/>
                  <a:pt x="2906" y="3297"/>
                  <a:pt x="2906" y="3779"/>
                </a:cubicBezTo>
                <a:cubicBezTo>
                  <a:pt x="2906" y="4260"/>
                  <a:pt x="3297" y="4651"/>
                  <a:pt x="3779" y="4651"/>
                </a:cubicBezTo>
                <a:cubicBezTo>
                  <a:pt x="4261" y="4651"/>
                  <a:pt x="4651" y="4260"/>
                  <a:pt x="4651" y="3779"/>
                </a:cubicBezTo>
                <a:cubicBezTo>
                  <a:pt x="4651" y="3297"/>
                  <a:pt x="4261" y="2906"/>
                  <a:pt x="3779" y="2906"/>
                </a:cubicBezTo>
                <a:close/>
                <a:moveTo>
                  <a:pt x="4198" y="3444"/>
                </a:moveTo>
                <a:cubicBezTo>
                  <a:pt x="4100" y="3321"/>
                  <a:pt x="3949" y="3242"/>
                  <a:pt x="3779" y="3242"/>
                </a:cubicBezTo>
                <a:cubicBezTo>
                  <a:pt x="3597" y="3242"/>
                  <a:pt x="3437" y="3332"/>
                  <a:pt x="3339" y="3470"/>
                </a:cubicBezTo>
                <a:lnTo>
                  <a:pt x="3229" y="3394"/>
                </a:lnTo>
                <a:cubicBezTo>
                  <a:pt x="3351" y="3221"/>
                  <a:pt x="3551" y="3107"/>
                  <a:pt x="3779" y="3107"/>
                </a:cubicBezTo>
                <a:cubicBezTo>
                  <a:pt x="3991" y="3107"/>
                  <a:pt x="4180" y="3206"/>
                  <a:pt x="4303" y="3360"/>
                </a:cubicBezTo>
                <a:lnTo>
                  <a:pt x="4198" y="3444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92" y="5141"/>
                </a:moveTo>
                <a:lnTo>
                  <a:pt x="5161" y="5289"/>
                </a:lnTo>
                <a:cubicBezTo>
                  <a:pt x="5109" y="5342"/>
                  <a:pt x="5013" y="5337"/>
                  <a:pt x="4960" y="5285"/>
                </a:cubicBezTo>
                <a:lnTo>
                  <a:pt x="4423" y="4739"/>
                </a:lnTo>
                <a:cubicBezTo>
                  <a:pt x="4419" y="4736"/>
                  <a:pt x="4417" y="4730"/>
                  <a:pt x="4414" y="4726"/>
                </a:cubicBezTo>
                <a:cubicBezTo>
                  <a:pt x="4232" y="4848"/>
                  <a:pt x="4014" y="4920"/>
                  <a:pt x="3779" y="4920"/>
                </a:cubicBezTo>
                <a:cubicBezTo>
                  <a:pt x="3148" y="4920"/>
                  <a:pt x="2637" y="4409"/>
                  <a:pt x="2637" y="3779"/>
                </a:cubicBezTo>
                <a:cubicBezTo>
                  <a:pt x="2637" y="3148"/>
                  <a:pt x="3148" y="2638"/>
                  <a:pt x="3779" y="2638"/>
                </a:cubicBezTo>
                <a:cubicBezTo>
                  <a:pt x="4409" y="2638"/>
                  <a:pt x="4920" y="3148"/>
                  <a:pt x="4920" y="3779"/>
                </a:cubicBezTo>
                <a:cubicBezTo>
                  <a:pt x="4920" y="4009"/>
                  <a:pt x="4851" y="4223"/>
                  <a:pt x="4734" y="4402"/>
                </a:cubicBezTo>
                <a:cubicBezTo>
                  <a:pt x="4736" y="4404"/>
                  <a:pt x="4738" y="4404"/>
                  <a:pt x="4740" y="4406"/>
                </a:cubicBezTo>
                <a:lnTo>
                  <a:pt x="5281" y="4947"/>
                </a:lnTo>
                <a:cubicBezTo>
                  <a:pt x="5334" y="5000"/>
                  <a:pt x="5345" y="5089"/>
                  <a:pt x="5292" y="51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6" name="iconfont-1191-801550">
            <a:extLst>
              <a:ext uri="{FF2B5EF4-FFF2-40B4-BE49-F238E27FC236}">
                <a16:creationId xmlns:a16="http://schemas.microsoft.com/office/drawing/2014/main" id="{651C7182-4E63-44A7-BAED-C4D702475AA8}"/>
              </a:ext>
            </a:extLst>
          </p:cNvPr>
          <p:cNvSpPr>
            <a:spLocks noChangeAspect="1"/>
          </p:cNvSpPr>
          <p:nvPr/>
        </p:nvSpPr>
        <p:spPr bwMode="auto">
          <a:xfrm>
            <a:off x="7049746" y="4033396"/>
            <a:ext cx="609525" cy="609685"/>
          </a:xfrm>
          <a:custGeom>
            <a:avLst/>
            <a:gdLst>
              <a:gd name="T0" fmla="*/ 3779 w 7964"/>
              <a:gd name="T1" fmla="*/ 2906 h 7964"/>
              <a:gd name="T2" fmla="*/ 2906 w 7964"/>
              <a:gd name="T3" fmla="*/ 3779 h 7964"/>
              <a:gd name="T4" fmla="*/ 3779 w 7964"/>
              <a:gd name="T5" fmla="*/ 4651 h 7964"/>
              <a:gd name="T6" fmla="*/ 4651 w 7964"/>
              <a:gd name="T7" fmla="*/ 3779 h 7964"/>
              <a:gd name="T8" fmla="*/ 3779 w 7964"/>
              <a:gd name="T9" fmla="*/ 2906 h 7964"/>
              <a:gd name="T10" fmla="*/ 4198 w 7964"/>
              <a:gd name="T11" fmla="*/ 3444 h 7964"/>
              <a:gd name="T12" fmla="*/ 3779 w 7964"/>
              <a:gd name="T13" fmla="*/ 3242 h 7964"/>
              <a:gd name="T14" fmla="*/ 3339 w 7964"/>
              <a:gd name="T15" fmla="*/ 3470 h 7964"/>
              <a:gd name="T16" fmla="*/ 3229 w 7964"/>
              <a:gd name="T17" fmla="*/ 3394 h 7964"/>
              <a:gd name="T18" fmla="*/ 3779 w 7964"/>
              <a:gd name="T19" fmla="*/ 3107 h 7964"/>
              <a:gd name="T20" fmla="*/ 4303 w 7964"/>
              <a:gd name="T21" fmla="*/ 3360 h 7964"/>
              <a:gd name="T22" fmla="*/ 4198 w 7964"/>
              <a:gd name="T23" fmla="*/ 3444 h 7964"/>
              <a:gd name="T24" fmla="*/ 7651 w 7964"/>
              <a:gd name="T25" fmla="*/ 2432 h 7964"/>
              <a:gd name="T26" fmla="*/ 6798 w 7964"/>
              <a:gd name="T27" fmla="*/ 1166 h 7964"/>
              <a:gd name="T28" fmla="*/ 5532 w 7964"/>
              <a:gd name="T29" fmla="*/ 313 h 7964"/>
              <a:gd name="T30" fmla="*/ 3982 w 7964"/>
              <a:gd name="T31" fmla="*/ 0 h 7964"/>
              <a:gd name="T32" fmla="*/ 2432 w 7964"/>
              <a:gd name="T33" fmla="*/ 313 h 7964"/>
              <a:gd name="T34" fmla="*/ 1166 w 7964"/>
              <a:gd name="T35" fmla="*/ 1166 h 7964"/>
              <a:gd name="T36" fmla="*/ 313 w 7964"/>
              <a:gd name="T37" fmla="*/ 2432 h 7964"/>
              <a:gd name="T38" fmla="*/ 0 w 7964"/>
              <a:gd name="T39" fmla="*/ 3982 h 7964"/>
              <a:gd name="T40" fmla="*/ 313 w 7964"/>
              <a:gd name="T41" fmla="*/ 5532 h 7964"/>
              <a:gd name="T42" fmla="*/ 1166 w 7964"/>
              <a:gd name="T43" fmla="*/ 6798 h 7964"/>
              <a:gd name="T44" fmla="*/ 2432 w 7964"/>
              <a:gd name="T45" fmla="*/ 7651 h 7964"/>
              <a:gd name="T46" fmla="*/ 3982 w 7964"/>
              <a:gd name="T47" fmla="*/ 7964 h 7964"/>
              <a:gd name="T48" fmla="*/ 5532 w 7964"/>
              <a:gd name="T49" fmla="*/ 7651 h 7964"/>
              <a:gd name="T50" fmla="*/ 6798 w 7964"/>
              <a:gd name="T51" fmla="*/ 6798 h 7964"/>
              <a:gd name="T52" fmla="*/ 7651 w 7964"/>
              <a:gd name="T53" fmla="*/ 5532 h 7964"/>
              <a:gd name="T54" fmla="*/ 7964 w 7964"/>
              <a:gd name="T55" fmla="*/ 3982 h 7964"/>
              <a:gd name="T56" fmla="*/ 7651 w 7964"/>
              <a:gd name="T57" fmla="*/ 2432 h 7964"/>
              <a:gd name="T58" fmla="*/ 5292 w 7964"/>
              <a:gd name="T59" fmla="*/ 5141 h 7964"/>
              <a:gd name="T60" fmla="*/ 5161 w 7964"/>
              <a:gd name="T61" fmla="*/ 5289 h 7964"/>
              <a:gd name="T62" fmla="*/ 4960 w 7964"/>
              <a:gd name="T63" fmla="*/ 5285 h 7964"/>
              <a:gd name="T64" fmla="*/ 4423 w 7964"/>
              <a:gd name="T65" fmla="*/ 4739 h 7964"/>
              <a:gd name="T66" fmla="*/ 4414 w 7964"/>
              <a:gd name="T67" fmla="*/ 4726 h 7964"/>
              <a:gd name="T68" fmla="*/ 3779 w 7964"/>
              <a:gd name="T69" fmla="*/ 4920 h 7964"/>
              <a:gd name="T70" fmla="*/ 2637 w 7964"/>
              <a:gd name="T71" fmla="*/ 3779 h 7964"/>
              <a:gd name="T72" fmla="*/ 3779 w 7964"/>
              <a:gd name="T73" fmla="*/ 2638 h 7964"/>
              <a:gd name="T74" fmla="*/ 4920 w 7964"/>
              <a:gd name="T75" fmla="*/ 3779 h 7964"/>
              <a:gd name="T76" fmla="*/ 4734 w 7964"/>
              <a:gd name="T77" fmla="*/ 4402 h 7964"/>
              <a:gd name="T78" fmla="*/ 4740 w 7964"/>
              <a:gd name="T79" fmla="*/ 4406 h 7964"/>
              <a:gd name="T80" fmla="*/ 5281 w 7964"/>
              <a:gd name="T81" fmla="*/ 4947 h 7964"/>
              <a:gd name="T82" fmla="*/ 5292 w 7964"/>
              <a:gd name="T83" fmla="*/ 5141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64" h="7964">
                <a:moveTo>
                  <a:pt x="3779" y="2906"/>
                </a:moveTo>
                <a:cubicBezTo>
                  <a:pt x="3297" y="2906"/>
                  <a:pt x="2906" y="3297"/>
                  <a:pt x="2906" y="3779"/>
                </a:cubicBezTo>
                <a:cubicBezTo>
                  <a:pt x="2906" y="4260"/>
                  <a:pt x="3297" y="4651"/>
                  <a:pt x="3779" y="4651"/>
                </a:cubicBezTo>
                <a:cubicBezTo>
                  <a:pt x="4261" y="4651"/>
                  <a:pt x="4651" y="4260"/>
                  <a:pt x="4651" y="3779"/>
                </a:cubicBezTo>
                <a:cubicBezTo>
                  <a:pt x="4651" y="3297"/>
                  <a:pt x="4261" y="2906"/>
                  <a:pt x="3779" y="2906"/>
                </a:cubicBezTo>
                <a:close/>
                <a:moveTo>
                  <a:pt x="4198" y="3444"/>
                </a:moveTo>
                <a:cubicBezTo>
                  <a:pt x="4100" y="3321"/>
                  <a:pt x="3949" y="3242"/>
                  <a:pt x="3779" y="3242"/>
                </a:cubicBezTo>
                <a:cubicBezTo>
                  <a:pt x="3597" y="3242"/>
                  <a:pt x="3437" y="3332"/>
                  <a:pt x="3339" y="3470"/>
                </a:cubicBezTo>
                <a:lnTo>
                  <a:pt x="3229" y="3394"/>
                </a:lnTo>
                <a:cubicBezTo>
                  <a:pt x="3351" y="3221"/>
                  <a:pt x="3551" y="3107"/>
                  <a:pt x="3779" y="3107"/>
                </a:cubicBezTo>
                <a:cubicBezTo>
                  <a:pt x="3991" y="3107"/>
                  <a:pt x="4180" y="3206"/>
                  <a:pt x="4303" y="3360"/>
                </a:cubicBezTo>
                <a:lnTo>
                  <a:pt x="4198" y="3444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92" y="5141"/>
                </a:moveTo>
                <a:lnTo>
                  <a:pt x="5161" y="5289"/>
                </a:lnTo>
                <a:cubicBezTo>
                  <a:pt x="5109" y="5342"/>
                  <a:pt x="5013" y="5337"/>
                  <a:pt x="4960" y="5285"/>
                </a:cubicBezTo>
                <a:lnTo>
                  <a:pt x="4423" y="4739"/>
                </a:lnTo>
                <a:cubicBezTo>
                  <a:pt x="4419" y="4736"/>
                  <a:pt x="4417" y="4730"/>
                  <a:pt x="4414" y="4726"/>
                </a:cubicBezTo>
                <a:cubicBezTo>
                  <a:pt x="4232" y="4848"/>
                  <a:pt x="4014" y="4920"/>
                  <a:pt x="3779" y="4920"/>
                </a:cubicBezTo>
                <a:cubicBezTo>
                  <a:pt x="3148" y="4920"/>
                  <a:pt x="2637" y="4409"/>
                  <a:pt x="2637" y="3779"/>
                </a:cubicBezTo>
                <a:cubicBezTo>
                  <a:pt x="2637" y="3148"/>
                  <a:pt x="3148" y="2638"/>
                  <a:pt x="3779" y="2638"/>
                </a:cubicBezTo>
                <a:cubicBezTo>
                  <a:pt x="4409" y="2638"/>
                  <a:pt x="4920" y="3148"/>
                  <a:pt x="4920" y="3779"/>
                </a:cubicBezTo>
                <a:cubicBezTo>
                  <a:pt x="4920" y="4009"/>
                  <a:pt x="4851" y="4223"/>
                  <a:pt x="4734" y="4402"/>
                </a:cubicBezTo>
                <a:cubicBezTo>
                  <a:pt x="4736" y="4404"/>
                  <a:pt x="4738" y="4404"/>
                  <a:pt x="4740" y="4406"/>
                </a:cubicBezTo>
                <a:lnTo>
                  <a:pt x="5281" y="4947"/>
                </a:lnTo>
                <a:cubicBezTo>
                  <a:pt x="5334" y="5000"/>
                  <a:pt x="5345" y="5089"/>
                  <a:pt x="5292" y="51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7" name="iconfont-1191-801550">
            <a:extLst>
              <a:ext uri="{FF2B5EF4-FFF2-40B4-BE49-F238E27FC236}">
                <a16:creationId xmlns:a16="http://schemas.microsoft.com/office/drawing/2014/main" id="{6C259384-4EF4-455E-8B0E-5E411829A717}"/>
              </a:ext>
            </a:extLst>
          </p:cNvPr>
          <p:cNvSpPr>
            <a:spLocks noChangeAspect="1"/>
          </p:cNvSpPr>
          <p:nvPr/>
        </p:nvSpPr>
        <p:spPr bwMode="auto">
          <a:xfrm>
            <a:off x="4375157" y="4033396"/>
            <a:ext cx="609525" cy="609685"/>
          </a:xfrm>
          <a:custGeom>
            <a:avLst/>
            <a:gdLst>
              <a:gd name="T0" fmla="*/ 3779 w 7964"/>
              <a:gd name="T1" fmla="*/ 2906 h 7964"/>
              <a:gd name="T2" fmla="*/ 2906 w 7964"/>
              <a:gd name="T3" fmla="*/ 3779 h 7964"/>
              <a:gd name="T4" fmla="*/ 3779 w 7964"/>
              <a:gd name="T5" fmla="*/ 4651 h 7964"/>
              <a:gd name="T6" fmla="*/ 4651 w 7964"/>
              <a:gd name="T7" fmla="*/ 3779 h 7964"/>
              <a:gd name="T8" fmla="*/ 3779 w 7964"/>
              <a:gd name="T9" fmla="*/ 2906 h 7964"/>
              <a:gd name="T10" fmla="*/ 4198 w 7964"/>
              <a:gd name="T11" fmla="*/ 3444 h 7964"/>
              <a:gd name="T12" fmla="*/ 3779 w 7964"/>
              <a:gd name="T13" fmla="*/ 3242 h 7964"/>
              <a:gd name="T14" fmla="*/ 3339 w 7964"/>
              <a:gd name="T15" fmla="*/ 3470 h 7964"/>
              <a:gd name="T16" fmla="*/ 3229 w 7964"/>
              <a:gd name="T17" fmla="*/ 3394 h 7964"/>
              <a:gd name="T18" fmla="*/ 3779 w 7964"/>
              <a:gd name="T19" fmla="*/ 3107 h 7964"/>
              <a:gd name="T20" fmla="*/ 4303 w 7964"/>
              <a:gd name="T21" fmla="*/ 3360 h 7964"/>
              <a:gd name="T22" fmla="*/ 4198 w 7964"/>
              <a:gd name="T23" fmla="*/ 3444 h 7964"/>
              <a:gd name="T24" fmla="*/ 7651 w 7964"/>
              <a:gd name="T25" fmla="*/ 2432 h 7964"/>
              <a:gd name="T26" fmla="*/ 6798 w 7964"/>
              <a:gd name="T27" fmla="*/ 1166 h 7964"/>
              <a:gd name="T28" fmla="*/ 5532 w 7964"/>
              <a:gd name="T29" fmla="*/ 313 h 7964"/>
              <a:gd name="T30" fmla="*/ 3982 w 7964"/>
              <a:gd name="T31" fmla="*/ 0 h 7964"/>
              <a:gd name="T32" fmla="*/ 2432 w 7964"/>
              <a:gd name="T33" fmla="*/ 313 h 7964"/>
              <a:gd name="T34" fmla="*/ 1166 w 7964"/>
              <a:gd name="T35" fmla="*/ 1166 h 7964"/>
              <a:gd name="T36" fmla="*/ 313 w 7964"/>
              <a:gd name="T37" fmla="*/ 2432 h 7964"/>
              <a:gd name="T38" fmla="*/ 0 w 7964"/>
              <a:gd name="T39" fmla="*/ 3982 h 7964"/>
              <a:gd name="T40" fmla="*/ 313 w 7964"/>
              <a:gd name="T41" fmla="*/ 5532 h 7964"/>
              <a:gd name="T42" fmla="*/ 1166 w 7964"/>
              <a:gd name="T43" fmla="*/ 6798 h 7964"/>
              <a:gd name="T44" fmla="*/ 2432 w 7964"/>
              <a:gd name="T45" fmla="*/ 7651 h 7964"/>
              <a:gd name="T46" fmla="*/ 3982 w 7964"/>
              <a:gd name="T47" fmla="*/ 7964 h 7964"/>
              <a:gd name="T48" fmla="*/ 5532 w 7964"/>
              <a:gd name="T49" fmla="*/ 7651 h 7964"/>
              <a:gd name="T50" fmla="*/ 6798 w 7964"/>
              <a:gd name="T51" fmla="*/ 6798 h 7964"/>
              <a:gd name="T52" fmla="*/ 7651 w 7964"/>
              <a:gd name="T53" fmla="*/ 5532 h 7964"/>
              <a:gd name="T54" fmla="*/ 7964 w 7964"/>
              <a:gd name="T55" fmla="*/ 3982 h 7964"/>
              <a:gd name="T56" fmla="*/ 7651 w 7964"/>
              <a:gd name="T57" fmla="*/ 2432 h 7964"/>
              <a:gd name="T58" fmla="*/ 5292 w 7964"/>
              <a:gd name="T59" fmla="*/ 5141 h 7964"/>
              <a:gd name="T60" fmla="*/ 5161 w 7964"/>
              <a:gd name="T61" fmla="*/ 5289 h 7964"/>
              <a:gd name="T62" fmla="*/ 4960 w 7964"/>
              <a:gd name="T63" fmla="*/ 5285 h 7964"/>
              <a:gd name="T64" fmla="*/ 4423 w 7964"/>
              <a:gd name="T65" fmla="*/ 4739 h 7964"/>
              <a:gd name="T66" fmla="*/ 4414 w 7964"/>
              <a:gd name="T67" fmla="*/ 4726 h 7964"/>
              <a:gd name="T68" fmla="*/ 3779 w 7964"/>
              <a:gd name="T69" fmla="*/ 4920 h 7964"/>
              <a:gd name="T70" fmla="*/ 2637 w 7964"/>
              <a:gd name="T71" fmla="*/ 3779 h 7964"/>
              <a:gd name="T72" fmla="*/ 3779 w 7964"/>
              <a:gd name="T73" fmla="*/ 2638 h 7964"/>
              <a:gd name="T74" fmla="*/ 4920 w 7964"/>
              <a:gd name="T75" fmla="*/ 3779 h 7964"/>
              <a:gd name="T76" fmla="*/ 4734 w 7964"/>
              <a:gd name="T77" fmla="*/ 4402 h 7964"/>
              <a:gd name="T78" fmla="*/ 4740 w 7964"/>
              <a:gd name="T79" fmla="*/ 4406 h 7964"/>
              <a:gd name="T80" fmla="*/ 5281 w 7964"/>
              <a:gd name="T81" fmla="*/ 4947 h 7964"/>
              <a:gd name="T82" fmla="*/ 5292 w 7964"/>
              <a:gd name="T83" fmla="*/ 5141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64" h="7964">
                <a:moveTo>
                  <a:pt x="3779" y="2906"/>
                </a:moveTo>
                <a:cubicBezTo>
                  <a:pt x="3297" y="2906"/>
                  <a:pt x="2906" y="3297"/>
                  <a:pt x="2906" y="3779"/>
                </a:cubicBezTo>
                <a:cubicBezTo>
                  <a:pt x="2906" y="4260"/>
                  <a:pt x="3297" y="4651"/>
                  <a:pt x="3779" y="4651"/>
                </a:cubicBezTo>
                <a:cubicBezTo>
                  <a:pt x="4261" y="4651"/>
                  <a:pt x="4651" y="4260"/>
                  <a:pt x="4651" y="3779"/>
                </a:cubicBezTo>
                <a:cubicBezTo>
                  <a:pt x="4651" y="3297"/>
                  <a:pt x="4261" y="2906"/>
                  <a:pt x="3779" y="2906"/>
                </a:cubicBezTo>
                <a:close/>
                <a:moveTo>
                  <a:pt x="4198" y="3444"/>
                </a:moveTo>
                <a:cubicBezTo>
                  <a:pt x="4100" y="3321"/>
                  <a:pt x="3949" y="3242"/>
                  <a:pt x="3779" y="3242"/>
                </a:cubicBezTo>
                <a:cubicBezTo>
                  <a:pt x="3597" y="3242"/>
                  <a:pt x="3437" y="3332"/>
                  <a:pt x="3339" y="3470"/>
                </a:cubicBezTo>
                <a:lnTo>
                  <a:pt x="3229" y="3394"/>
                </a:lnTo>
                <a:cubicBezTo>
                  <a:pt x="3351" y="3221"/>
                  <a:pt x="3551" y="3107"/>
                  <a:pt x="3779" y="3107"/>
                </a:cubicBezTo>
                <a:cubicBezTo>
                  <a:pt x="3991" y="3107"/>
                  <a:pt x="4180" y="3206"/>
                  <a:pt x="4303" y="3360"/>
                </a:cubicBezTo>
                <a:lnTo>
                  <a:pt x="4198" y="3444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92" y="5141"/>
                </a:moveTo>
                <a:lnTo>
                  <a:pt x="5161" y="5289"/>
                </a:lnTo>
                <a:cubicBezTo>
                  <a:pt x="5109" y="5342"/>
                  <a:pt x="5013" y="5337"/>
                  <a:pt x="4960" y="5285"/>
                </a:cubicBezTo>
                <a:lnTo>
                  <a:pt x="4423" y="4739"/>
                </a:lnTo>
                <a:cubicBezTo>
                  <a:pt x="4419" y="4736"/>
                  <a:pt x="4417" y="4730"/>
                  <a:pt x="4414" y="4726"/>
                </a:cubicBezTo>
                <a:cubicBezTo>
                  <a:pt x="4232" y="4848"/>
                  <a:pt x="4014" y="4920"/>
                  <a:pt x="3779" y="4920"/>
                </a:cubicBezTo>
                <a:cubicBezTo>
                  <a:pt x="3148" y="4920"/>
                  <a:pt x="2637" y="4409"/>
                  <a:pt x="2637" y="3779"/>
                </a:cubicBezTo>
                <a:cubicBezTo>
                  <a:pt x="2637" y="3148"/>
                  <a:pt x="3148" y="2638"/>
                  <a:pt x="3779" y="2638"/>
                </a:cubicBezTo>
                <a:cubicBezTo>
                  <a:pt x="4409" y="2638"/>
                  <a:pt x="4920" y="3148"/>
                  <a:pt x="4920" y="3779"/>
                </a:cubicBezTo>
                <a:cubicBezTo>
                  <a:pt x="4920" y="4009"/>
                  <a:pt x="4851" y="4223"/>
                  <a:pt x="4734" y="4402"/>
                </a:cubicBezTo>
                <a:cubicBezTo>
                  <a:pt x="4736" y="4404"/>
                  <a:pt x="4738" y="4404"/>
                  <a:pt x="4740" y="4406"/>
                </a:cubicBezTo>
                <a:lnTo>
                  <a:pt x="5281" y="4947"/>
                </a:lnTo>
                <a:cubicBezTo>
                  <a:pt x="5334" y="5000"/>
                  <a:pt x="5345" y="5089"/>
                  <a:pt x="5292" y="51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2" name="iconfont-1191-801550">
            <a:extLst>
              <a:ext uri="{FF2B5EF4-FFF2-40B4-BE49-F238E27FC236}">
                <a16:creationId xmlns:a16="http://schemas.microsoft.com/office/drawing/2014/main" id="{0FC80518-0C12-4BCF-B06F-55DCE1746B3E}"/>
              </a:ext>
            </a:extLst>
          </p:cNvPr>
          <p:cNvSpPr>
            <a:spLocks noChangeAspect="1"/>
          </p:cNvSpPr>
          <p:nvPr/>
        </p:nvSpPr>
        <p:spPr bwMode="auto">
          <a:xfrm>
            <a:off x="1700568" y="4033396"/>
            <a:ext cx="609525" cy="609685"/>
          </a:xfrm>
          <a:custGeom>
            <a:avLst/>
            <a:gdLst>
              <a:gd name="T0" fmla="*/ 3779 w 7964"/>
              <a:gd name="T1" fmla="*/ 2906 h 7964"/>
              <a:gd name="T2" fmla="*/ 2906 w 7964"/>
              <a:gd name="T3" fmla="*/ 3779 h 7964"/>
              <a:gd name="T4" fmla="*/ 3779 w 7964"/>
              <a:gd name="T5" fmla="*/ 4651 h 7964"/>
              <a:gd name="T6" fmla="*/ 4651 w 7964"/>
              <a:gd name="T7" fmla="*/ 3779 h 7964"/>
              <a:gd name="T8" fmla="*/ 3779 w 7964"/>
              <a:gd name="T9" fmla="*/ 2906 h 7964"/>
              <a:gd name="T10" fmla="*/ 4198 w 7964"/>
              <a:gd name="T11" fmla="*/ 3444 h 7964"/>
              <a:gd name="T12" fmla="*/ 3779 w 7964"/>
              <a:gd name="T13" fmla="*/ 3242 h 7964"/>
              <a:gd name="T14" fmla="*/ 3339 w 7964"/>
              <a:gd name="T15" fmla="*/ 3470 h 7964"/>
              <a:gd name="T16" fmla="*/ 3229 w 7964"/>
              <a:gd name="T17" fmla="*/ 3394 h 7964"/>
              <a:gd name="T18" fmla="*/ 3779 w 7964"/>
              <a:gd name="T19" fmla="*/ 3107 h 7964"/>
              <a:gd name="T20" fmla="*/ 4303 w 7964"/>
              <a:gd name="T21" fmla="*/ 3360 h 7964"/>
              <a:gd name="T22" fmla="*/ 4198 w 7964"/>
              <a:gd name="T23" fmla="*/ 3444 h 7964"/>
              <a:gd name="T24" fmla="*/ 7651 w 7964"/>
              <a:gd name="T25" fmla="*/ 2432 h 7964"/>
              <a:gd name="T26" fmla="*/ 6798 w 7964"/>
              <a:gd name="T27" fmla="*/ 1166 h 7964"/>
              <a:gd name="T28" fmla="*/ 5532 w 7964"/>
              <a:gd name="T29" fmla="*/ 313 h 7964"/>
              <a:gd name="T30" fmla="*/ 3982 w 7964"/>
              <a:gd name="T31" fmla="*/ 0 h 7964"/>
              <a:gd name="T32" fmla="*/ 2432 w 7964"/>
              <a:gd name="T33" fmla="*/ 313 h 7964"/>
              <a:gd name="T34" fmla="*/ 1166 w 7964"/>
              <a:gd name="T35" fmla="*/ 1166 h 7964"/>
              <a:gd name="T36" fmla="*/ 313 w 7964"/>
              <a:gd name="T37" fmla="*/ 2432 h 7964"/>
              <a:gd name="T38" fmla="*/ 0 w 7964"/>
              <a:gd name="T39" fmla="*/ 3982 h 7964"/>
              <a:gd name="T40" fmla="*/ 313 w 7964"/>
              <a:gd name="T41" fmla="*/ 5532 h 7964"/>
              <a:gd name="T42" fmla="*/ 1166 w 7964"/>
              <a:gd name="T43" fmla="*/ 6798 h 7964"/>
              <a:gd name="T44" fmla="*/ 2432 w 7964"/>
              <a:gd name="T45" fmla="*/ 7651 h 7964"/>
              <a:gd name="T46" fmla="*/ 3982 w 7964"/>
              <a:gd name="T47" fmla="*/ 7964 h 7964"/>
              <a:gd name="T48" fmla="*/ 5532 w 7964"/>
              <a:gd name="T49" fmla="*/ 7651 h 7964"/>
              <a:gd name="T50" fmla="*/ 6798 w 7964"/>
              <a:gd name="T51" fmla="*/ 6798 h 7964"/>
              <a:gd name="T52" fmla="*/ 7651 w 7964"/>
              <a:gd name="T53" fmla="*/ 5532 h 7964"/>
              <a:gd name="T54" fmla="*/ 7964 w 7964"/>
              <a:gd name="T55" fmla="*/ 3982 h 7964"/>
              <a:gd name="T56" fmla="*/ 7651 w 7964"/>
              <a:gd name="T57" fmla="*/ 2432 h 7964"/>
              <a:gd name="T58" fmla="*/ 5292 w 7964"/>
              <a:gd name="T59" fmla="*/ 5141 h 7964"/>
              <a:gd name="T60" fmla="*/ 5161 w 7964"/>
              <a:gd name="T61" fmla="*/ 5289 h 7964"/>
              <a:gd name="T62" fmla="*/ 4960 w 7964"/>
              <a:gd name="T63" fmla="*/ 5285 h 7964"/>
              <a:gd name="T64" fmla="*/ 4423 w 7964"/>
              <a:gd name="T65" fmla="*/ 4739 h 7964"/>
              <a:gd name="T66" fmla="*/ 4414 w 7964"/>
              <a:gd name="T67" fmla="*/ 4726 h 7964"/>
              <a:gd name="T68" fmla="*/ 3779 w 7964"/>
              <a:gd name="T69" fmla="*/ 4920 h 7964"/>
              <a:gd name="T70" fmla="*/ 2637 w 7964"/>
              <a:gd name="T71" fmla="*/ 3779 h 7964"/>
              <a:gd name="T72" fmla="*/ 3779 w 7964"/>
              <a:gd name="T73" fmla="*/ 2638 h 7964"/>
              <a:gd name="T74" fmla="*/ 4920 w 7964"/>
              <a:gd name="T75" fmla="*/ 3779 h 7964"/>
              <a:gd name="T76" fmla="*/ 4734 w 7964"/>
              <a:gd name="T77" fmla="*/ 4402 h 7964"/>
              <a:gd name="T78" fmla="*/ 4740 w 7964"/>
              <a:gd name="T79" fmla="*/ 4406 h 7964"/>
              <a:gd name="T80" fmla="*/ 5281 w 7964"/>
              <a:gd name="T81" fmla="*/ 4947 h 7964"/>
              <a:gd name="T82" fmla="*/ 5292 w 7964"/>
              <a:gd name="T83" fmla="*/ 5141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64" h="7964">
                <a:moveTo>
                  <a:pt x="3779" y="2906"/>
                </a:moveTo>
                <a:cubicBezTo>
                  <a:pt x="3297" y="2906"/>
                  <a:pt x="2906" y="3297"/>
                  <a:pt x="2906" y="3779"/>
                </a:cubicBezTo>
                <a:cubicBezTo>
                  <a:pt x="2906" y="4260"/>
                  <a:pt x="3297" y="4651"/>
                  <a:pt x="3779" y="4651"/>
                </a:cubicBezTo>
                <a:cubicBezTo>
                  <a:pt x="4261" y="4651"/>
                  <a:pt x="4651" y="4260"/>
                  <a:pt x="4651" y="3779"/>
                </a:cubicBezTo>
                <a:cubicBezTo>
                  <a:pt x="4651" y="3297"/>
                  <a:pt x="4261" y="2906"/>
                  <a:pt x="3779" y="2906"/>
                </a:cubicBezTo>
                <a:close/>
                <a:moveTo>
                  <a:pt x="4198" y="3444"/>
                </a:moveTo>
                <a:cubicBezTo>
                  <a:pt x="4100" y="3321"/>
                  <a:pt x="3949" y="3242"/>
                  <a:pt x="3779" y="3242"/>
                </a:cubicBezTo>
                <a:cubicBezTo>
                  <a:pt x="3597" y="3242"/>
                  <a:pt x="3437" y="3332"/>
                  <a:pt x="3339" y="3470"/>
                </a:cubicBezTo>
                <a:lnTo>
                  <a:pt x="3229" y="3394"/>
                </a:lnTo>
                <a:cubicBezTo>
                  <a:pt x="3351" y="3221"/>
                  <a:pt x="3551" y="3107"/>
                  <a:pt x="3779" y="3107"/>
                </a:cubicBezTo>
                <a:cubicBezTo>
                  <a:pt x="3991" y="3107"/>
                  <a:pt x="4180" y="3206"/>
                  <a:pt x="4303" y="3360"/>
                </a:cubicBezTo>
                <a:lnTo>
                  <a:pt x="4198" y="3444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92" y="5141"/>
                </a:moveTo>
                <a:lnTo>
                  <a:pt x="5161" y="5289"/>
                </a:lnTo>
                <a:cubicBezTo>
                  <a:pt x="5109" y="5342"/>
                  <a:pt x="5013" y="5337"/>
                  <a:pt x="4960" y="5285"/>
                </a:cubicBezTo>
                <a:lnTo>
                  <a:pt x="4423" y="4739"/>
                </a:lnTo>
                <a:cubicBezTo>
                  <a:pt x="4419" y="4736"/>
                  <a:pt x="4417" y="4730"/>
                  <a:pt x="4414" y="4726"/>
                </a:cubicBezTo>
                <a:cubicBezTo>
                  <a:pt x="4232" y="4848"/>
                  <a:pt x="4014" y="4920"/>
                  <a:pt x="3779" y="4920"/>
                </a:cubicBezTo>
                <a:cubicBezTo>
                  <a:pt x="3148" y="4920"/>
                  <a:pt x="2637" y="4409"/>
                  <a:pt x="2637" y="3779"/>
                </a:cubicBezTo>
                <a:cubicBezTo>
                  <a:pt x="2637" y="3148"/>
                  <a:pt x="3148" y="2638"/>
                  <a:pt x="3779" y="2638"/>
                </a:cubicBezTo>
                <a:cubicBezTo>
                  <a:pt x="4409" y="2638"/>
                  <a:pt x="4920" y="3148"/>
                  <a:pt x="4920" y="3779"/>
                </a:cubicBezTo>
                <a:cubicBezTo>
                  <a:pt x="4920" y="4009"/>
                  <a:pt x="4851" y="4223"/>
                  <a:pt x="4734" y="4402"/>
                </a:cubicBezTo>
                <a:cubicBezTo>
                  <a:pt x="4736" y="4404"/>
                  <a:pt x="4738" y="4404"/>
                  <a:pt x="4740" y="4406"/>
                </a:cubicBezTo>
                <a:lnTo>
                  <a:pt x="5281" y="4947"/>
                </a:lnTo>
                <a:cubicBezTo>
                  <a:pt x="5334" y="5000"/>
                  <a:pt x="5345" y="5089"/>
                  <a:pt x="5292" y="51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3" name="íṩļíḑè">
            <a:extLst>
              <a:ext uri="{FF2B5EF4-FFF2-40B4-BE49-F238E27FC236}">
                <a16:creationId xmlns:a16="http://schemas.microsoft.com/office/drawing/2014/main" id="{525F1EFC-029E-4D68-BAFB-5B11E23C5F7D}"/>
              </a:ext>
            </a:extLst>
          </p:cNvPr>
          <p:cNvSpPr txBox="1"/>
          <p:nvPr/>
        </p:nvSpPr>
        <p:spPr bwMode="auto">
          <a:xfrm>
            <a:off x="2060432" y="2349649"/>
            <a:ext cx="2114651" cy="4469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69" tIns="40634" rIns="81269" bIns="40634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第一步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DE569334-867F-4ADA-8DF6-4A6C91BB4156}"/>
              </a:ext>
            </a:extLst>
          </p:cNvPr>
          <p:cNvSpPr/>
          <p:nvPr/>
        </p:nvSpPr>
        <p:spPr>
          <a:xfrm>
            <a:off x="1844067" y="2724444"/>
            <a:ext cx="2575560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深度沟通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明确客户需求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75" name="íṩļíḑè">
            <a:extLst>
              <a:ext uri="{FF2B5EF4-FFF2-40B4-BE49-F238E27FC236}">
                <a16:creationId xmlns:a16="http://schemas.microsoft.com/office/drawing/2014/main" id="{8CC10003-1A7F-4C19-AEBE-268AF5941BF6}"/>
              </a:ext>
            </a:extLst>
          </p:cNvPr>
          <p:cNvSpPr txBox="1"/>
          <p:nvPr/>
        </p:nvSpPr>
        <p:spPr bwMode="auto">
          <a:xfrm>
            <a:off x="5038674" y="2349649"/>
            <a:ext cx="2114651" cy="4469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69" tIns="40634" rIns="81269" bIns="40634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第二步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77" name="íṩļíḑè">
            <a:extLst>
              <a:ext uri="{FF2B5EF4-FFF2-40B4-BE49-F238E27FC236}">
                <a16:creationId xmlns:a16="http://schemas.microsoft.com/office/drawing/2014/main" id="{4399FACB-32D2-4AA6-BDED-5C3A66EF3C10}"/>
              </a:ext>
            </a:extLst>
          </p:cNvPr>
          <p:cNvSpPr txBox="1"/>
          <p:nvPr/>
        </p:nvSpPr>
        <p:spPr bwMode="auto">
          <a:xfrm>
            <a:off x="8016916" y="2349649"/>
            <a:ext cx="2114651" cy="4469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69" tIns="40634" rIns="81269" bIns="40634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第三步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79" name="íṩļíḑè">
            <a:extLst>
              <a:ext uri="{FF2B5EF4-FFF2-40B4-BE49-F238E27FC236}">
                <a16:creationId xmlns:a16="http://schemas.microsoft.com/office/drawing/2014/main" id="{C8476C2D-3758-4E57-A9B1-AE9A78FA032C}"/>
              </a:ext>
            </a:extLst>
          </p:cNvPr>
          <p:cNvSpPr txBox="1"/>
          <p:nvPr/>
        </p:nvSpPr>
        <p:spPr bwMode="auto">
          <a:xfrm>
            <a:off x="8957681" y="4825448"/>
            <a:ext cx="2114651" cy="4469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69" tIns="40634" rIns="81269" bIns="40634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第七步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86" name="íṩļíḑè">
            <a:extLst>
              <a:ext uri="{FF2B5EF4-FFF2-40B4-BE49-F238E27FC236}">
                <a16:creationId xmlns:a16="http://schemas.microsoft.com/office/drawing/2014/main" id="{8D60B4F3-5E38-485B-8491-55E4178CC035}"/>
              </a:ext>
            </a:extLst>
          </p:cNvPr>
          <p:cNvSpPr txBox="1"/>
          <p:nvPr/>
        </p:nvSpPr>
        <p:spPr bwMode="auto">
          <a:xfrm>
            <a:off x="6284454" y="4825448"/>
            <a:ext cx="2114651" cy="4469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69" tIns="40634" rIns="81269" bIns="40634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第六步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88" name="íṩļíḑè">
            <a:extLst>
              <a:ext uri="{FF2B5EF4-FFF2-40B4-BE49-F238E27FC236}">
                <a16:creationId xmlns:a16="http://schemas.microsoft.com/office/drawing/2014/main" id="{14EFED06-2BC5-4F3B-A6E7-26103954860A}"/>
              </a:ext>
            </a:extLst>
          </p:cNvPr>
          <p:cNvSpPr txBox="1"/>
          <p:nvPr/>
        </p:nvSpPr>
        <p:spPr bwMode="auto">
          <a:xfrm>
            <a:off x="3611228" y="4825448"/>
            <a:ext cx="2114651" cy="4469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69" tIns="40634" rIns="81269" bIns="40634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第五步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90" name="íṩļíḑè">
            <a:extLst>
              <a:ext uri="{FF2B5EF4-FFF2-40B4-BE49-F238E27FC236}">
                <a16:creationId xmlns:a16="http://schemas.microsoft.com/office/drawing/2014/main" id="{4939EBA4-923E-43DB-A117-5FF37F9F5F9C}"/>
              </a:ext>
            </a:extLst>
          </p:cNvPr>
          <p:cNvSpPr txBox="1"/>
          <p:nvPr/>
        </p:nvSpPr>
        <p:spPr bwMode="auto">
          <a:xfrm>
            <a:off x="938002" y="4825448"/>
            <a:ext cx="2114651" cy="4469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69" tIns="40634" rIns="81269" bIns="40634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第四步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阿里巴巴普惠体 Heavy" panose="00020600040101010101" pitchFamily="18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663E23B-59D8-43CD-8614-4A9E8D078CBF}"/>
              </a:ext>
            </a:extLst>
          </p:cNvPr>
          <p:cNvSpPr/>
          <p:nvPr/>
        </p:nvSpPr>
        <p:spPr>
          <a:xfrm>
            <a:off x="4822309" y="2724444"/>
            <a:ext cx="2575560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需求切分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制作提案发给客户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BB6B608-8337-4568-B36D-9CB0FB97AF5D}"/>
              </a:ext>
            </a:extLst>
          </p:cNvPr>
          <p:cNvSpPr/>
          <p:nvPr/>
        </p:nvSpPr>
        <p:spPr>
          <a:xfrm>
            <a:off x="7800551" y="2724444"/>
            <a:ext cx="2575560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积极对接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对提案内容修改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F70175E-F086-4EE9-9BE5-94BC43EFB66F}"/>
              </a:ext>
            </a:extLst>
          </p:cNvPr>
          <p:cNvSpPr/>
          <p:nvPr/>
        </p:nvSpPr>
        <p:spPr>
          <a:xfrm>
            <a:off x="717550" y="5229650"/>
            <a:ext cx="2575560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确认提案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确定各部门分工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4393506-0927-43DE-8E5A-11052714CBEB}"/>
              </a:ext>
            </a:extLst>
          </p:cNvPr>
          <p:cNvSpPr/>
          <p:nvPr/>
        </p:nvSpPr>
        <p:spPr>
          <a:xfrm>
            <a:off x="3387442" y="5229650"/>
            <a:ext cx="2575560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中间管控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要求定期反馈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6851588-5BE5-41B2-8EBB-0BEE443515A4}"/>
              </a:ext>
            </a:extLst>
          </p:cNvPr>
          <p:cNvSpPr/>
          <p:nvPr/>
        </p:nvSpPr>
        <p:spPr>
          <a:xfrm>
            <a:off x="6057334" y="5229650"/>
            <a:ext cx="2575560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最终统筹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确定服务结果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40F5C00-C00C-44BB-A4D8-97E53DC8681D}"/>
              </a:ext>
            </a:extLst>
          </p:cNvPr>
          <p:cNvSpPr/>
          <p:nvPr/>
        </p:nvSpPr>
        <p:spPr>
          <a:xfrm>
            <a:off x="8727226" y="5229650"/>
            <a:ext cx="2575560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对接客户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交付服务产品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03498DF-BBAC-4915-B3DE-AD0D8D35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xx</a:t>
            </a:r>
            <a:r>
              <a:rPr lang="zh-CN" altLang="en-US" dirty="0"/>
              <a:t>业务服务流程</a:t>
            </a:r>
          </a:p>
        </p:txBody>
      </p:sp>
    </p:spTree>
    <p:extLst>
      <p:ext uri="{BB962C8B-B14F-4D97-AF65-F5344CB8AC3E}">
        <p14:creationId xmlns:p14="http://schemas.microsoft.com/office/powerpoint/2010/main" val="764900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>
            <a:extLst>
              <a:ext uri="{FF2B5EF4-FFF2-40B4-BE49-F238E27FC236}">
                <a16:creationId xmlns:a16="http://schemas.microsoft.com/office/drawing/2014/main" id="{8ED45C6E-7D19-4FC5-9C1A-61EF73E181B7}"/>
              </a:ext>
            </a:extLst>
          </p:cNvPr>
          <p:cNvSpPr/>
          <p:nvPr/>
        </p:nvSpPr>
        <p:spPr>
          <a:xfrm>
            <a:off x="7068734" y="1867498"/>
            <a:ext cx="234937" cy="234937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796815A-ED9A-41D3-92CA-C59D0053CE73}"/>
              </a:ext>
            </a:extLst>
          </p:cNvPr>
          <p:cNvSpPr/>
          <p:nvPr/>
        </p:nvSpPr>
        <p:spPr>
          <a:xfrm>
            <a:off x="7072576" y="3364457"/>
            <a:ext cx="234937" cy="234937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A62D3DEB-1F0C-4E45-A39C-25DA3EAB6B6D}"/>
              </a:ext>
            </a:extLst>
          </p:cNvPr>
          <p:cNvSpPr/>
          <p:nvPr/>
        </p:nvSpPr>
        <p:spPr>
          <a:xfrm>
            <a:off x="7068734" y="4876783"/>
            <a:ext cx="234937" cy="234937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C58E0266-0E42-4181-BA34-7C51EE443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721204"/>
              </p:ext>
            </p:extLst>
          </p:nvPr>
        </p:nvGraphicFramePr>
        <p:xfrm>
          <a:off x="783908" y="1577165"/>
          <a:ext cx="5435600" cy="435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F6BA0E29-5970-41CE-81A6-71A20C35BEBA}"/>
              </a:ext>
            </a:extLst>
          </p:cNvPr>
          <p:cNvSpPr/>
          <p:nvPr/>
        </p:nvSpPr>
        <p:spPr>
          <a:xfrm>
            <a:off x="7604438" y="2126469"/>
            <a:ext cx="3740043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业务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在第一、第三季度的表现最好，领先于其他两类业务。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0A74D5E-7745-44AB-80F1-A6C0BF447582}"/>
              </a:ext>
            </a:extLst>
          </p:cNvPr>
          <p:cNvSpPr/>
          <p:nvPr/>
        </p:nvSpPr>
        <p:spPr>
          <a:xfrm>
            <a:off x="7604438" y="3636776"/>
            <a:ext cx="3740043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业务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第二季度的表现最好，其他时间段的表现相对比较低迷。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DC3F666-9E9D-4871-9BB4-046D4423140A}"/>
              </a:ext>
            </a:extLst>
          </p:cNvPr>
          <p:cNvSpPr/>
          <p:nvPr/>
        </p:nvSpPr>
        <p:spPr>
          <a:xfrm>
            <a:off x="7604438" y="5147083"/>
            <a:ext cx="3740043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业务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每个季度都稳步上涨，特别是后半年涨幅巨大。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D7D21B03-6F99-4B00-A0D4-F0CC5B7603E6}"/>
              </a:ext>
            </a:extLst>
          </p:cNvPr>
          <p:cNvSpPr/>
          <p:nvPr/>
        </p:nvSpPr>
        <p:spPr>
          <a:xfrm>
            <a:off x="7120787" y="1918147"/>
            <a:ext cx="137478" cy="137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7E483CC-7A5E-4065-BF11-6BDDDD85DE7B}"/>
              </a:ext>
            </a:extLst>
          </p:cNvPr>
          <p:cNvSpPr/>
          <p:nvPr/>
        </p:nvSpPr>
        <p:spPr>
          <a:xfrm>
            <a:off x="7120787" y="3415560"/>
            <a:ext cx="137478" cy="137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C607569D-7BE2-448E-9DE7-404A20862E6B}"/>
              </a:ext>
            </a:extLst>
          </p:cNvPr>
          <p:cNvSpPr/>
          <p:nvPr/>
        </p:nvSpPr>
        <p:spPr>
          <a:xfrm>
            <a:off x="7120787" y="4926159"/>
            <a:ext cx="137478" cy="137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C5EF8EC-2A58-47FC-AF6B-9875D7360DAA}"/>
              </a:ext>
            </a:extLst>
          </p:cNvPr>
          <p:cNvCxnSpPr/>
          <p:nvPr/>
        </p:nvCxnSpPr>
        <p:spPr>
          <a:xfrm>
            <a:off x="7189526" y="2201938"/>
            <a:ext cx="0" cy="10673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120C5EF-A8C0-4090-80C2-0B2062827B47}"/>
              </a:ext>
            </a:extLst>
          </p:cNvPr>
          <p:cNvCxnSpPr/>
          <p:nvPr/>
        </p:nvCxnSpPr>
        <p:spPr>
          <a:xfrm>
            <a:off x="7189526" y="3705944"/>
            <a:ext cx="0" cy="10673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ṩļíḑè">
            <a:extLst>
              <a:ext uri="{FF2B5EF4-FFF2-40B4-BE49-F238E27FC236}">
                <a16:creationId xmlns:a16="http://schemas.microsoft.com/office/drawing/2014/main" id="{6B5EFF19-AD64-4882-B571-AA3DFA543357}"/>
              </a:ext>
            </a:extLst>
          </p:cNvPr>
          <p:cNvSpPr txBox="1"/>
          <p:nvPr/>
        </p:nvSpPr>
        <p:spPr bwMode="auto">
          <a:xfrm>
            <a:off x="7604438" y="1691142"/>
            <a:ext cx="1557134" cy="5011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69" tIns="40634" rIns="81269" bIns="40634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业务</a:t>
            </a:r>
            <a:r>
              <a:rPr lang="en-US" altLang="zh-CN" sz="2400" b="1">
                <a:solidFill>
                  <a:srgbClr val="7CDAE7"/>
                </a:solidFill>
                <a:cs typeface="阿里巴巴普惠体"/>
              </a:rPr>
              <a:t>1</a:t>
            </a: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表现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23" name="íṩļíḑè">
            <a:extLst>
              <a:ext uri="{FF2B5EF4-FFF2-40B4-BE49-F238E27FC236}">
                <a16:creationId xmlns:a16="http://schemas.microsoft.com/office/drawing/2014/main" id="{A6E7FD91-A9E1-4F32-A723-15C52DB3D025}"/>
              </a:ext>
            </a:extLst>
          </p:cNvPr>
          <p:cNvSpPr txBox="1"/>
          <p:nvPr/>
        </p:nvSpPr>
        <p:spPr bwMode="auto">
          <a:xfrm>
            <a:off x="7604438" y="3201449"/>
            <a:ext cx="1557134" cy="5011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69" tIns="40634" rIns="81269" bIns="40634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业务</a:t>
            </a:r>
            <a:r>
              <a:rPr lang="en-US" altLang="zh-CN" sz="2400" b="1">
                <a:solidFill>
                  <a:srgbClr val="7CDAE7"/>
                </a:solidFill>
                <a:cs typeface="阿里巴巴普惠体"/>
              </a:rPr>
              <a:t>2</a:t>
            </a: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表现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28" name="íṩļíḑè">
            <a:extLst>
              <a:ext uri="{FF2B5EF4-FFF2-40B4-BE49-F238E27FC236}">
                <a16:creationId xmlns:a16="http://schemas.microsoft.com/office/drawing/2014/main" id="{DCCC5E52-FAB0-4E98-8B21-8BE6EC196C21}"/>
              </a:ext>
            </a:extLst>
          </p:cNvPr>
          <p:cNvSpPr txBox="1"/>
          <p:nvPr/>
        </p:nvSpPr>
        <p:spPr bwMode="auto">
          <a:xfrm>
            <a:off x="7604438" y="4711756"/>
            <a:ext cx="1557134" cy="5011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69" tIns="40634" rIns="81269" bIns="40634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业务</a:t>
            </a:r>
            <a:r>
              <a:rPr lang="en-US" altLang="zh-CN" sz="2400" b="1">
                <a:solidFill>
                  <a:srgbClr val="7CDAE7"/>
                </a:solidFill>
                <a:cs typeface="阿里巴巴普惠体"/>
              </a:rPr>
              <a:t>3</a:t>
            </a: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表现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5F48DFF-9D08-4F05-BE8F-7C2C8564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02863"/>
            <a:ext cx="4161465" cy="719092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类业务季度对比</a:t>
            </a:r>
          </a:p>
        </p:txBody>
      </p:sp>
    </p:spTree>
    <p:extLst>
      <p:ext uri="{BB962C8B-B14F-4D97-AF65-F5344CB8AC3E}">
        <p14:creationId xmlns:p14="http://schemas.microsoft.com/office/powerpoint/2010/main" val="39771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图表 19">
            <a:extLst>
              <a:ext uri="{FF2B5EF4-FFF2-40B4-BE49-F238E27FC236}">
                <a16:creationId xmlns:a16="http://schemas.microsoft.com/office/drawing/2014/main" id="{A17E3F44-A566-4DED-95F8-A88AC1EB4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137108"/>
              </p:ext>
            </p:extLst>
          </p:nvPr>
        </p:nvGraphicFramePr>
        <p:xfrm>
          <a:off x="2032000" y="1571477"/>
          <a:ext cx="8128000" cy="307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íṩļíḑè">
            <a:extLst>
              <a:ext uri="{FF2B5EF4-FFF2-40B4-BE49-F238E27FC236}">
                <a16:creationId xmlns:a16="http://schemas.microsoft.com/office/drawing/2014/main" id="{18FCFC7C-D03D-4B38-A000-E9165B0E5A67}"/>
              </a:ext>
            </a:extLst>
          </p:cNvPr>
          <p:cNvSpPr txBox="1"/>
          <p:nvPr/>
        </p:nvSpPr>
        <p:spPr bwMode="auto">
          <a:xfrm>
            <a:off x="1088965" y="4450450"/>
            <a:ext cx="2156992" cy="442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69" tIns="40634" rIns="81269" bIns="40634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这是一段标题</a:t>
            </a:r>
            <a:endParaRPr lang="en-US" altLang="zh-CN" sz="2000" dirty="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2D70643-0C01-4C4E-B1EC-9AD54C4B577D}"/>
              </a:ext>
            </a:extLst>
          </p:cNvPr>
          <p:cNvSpPr/>
          <p:nvPr/>
        </p:nvSpPr>
        <p:spPr>
          <a:xfrm>
            <a:off x="1345414" y="5220149"/>
            <a:ext cx="9558323" cy="116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通过图表分析可以得出的结论是：业务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年初、年末的状态一样，但中间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个季度低于初始水平，需要重点分析原因；业务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年初、年末状态一样，二季度大幅提升，但三季度骤降，需要总结优缺点；业务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全年整体呈现上升趋势，可以作为公司重点发力的业务线。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阿里巴巴普惠体 Light" panose="00020600040101010101" pitchFamily="18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8AF13B1-5F1E-4A87-81E7-2B056DE03144}"/>
              </a:ext>
            </a:extLst>
          </p:cNvPr>
          <p:cNvSpPr/>
          <p:nvPr/>
        </p:nvSpPr>
        <p:spPr>
          <a:xfrm>
            <a:off x="1439898" y="5048226"/>
            <a:ext cx="63976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 descr="一辆银色的车&#10;&#10;描述已自动生成">
            <a:extLst>
              <a:ext uri="{FF2B5EF4-FFF2-40B4-BE49-F238E27FC236}">
                <a16:creationId xmlns:a16="http://schemas.microsoft.com/office/drawing/2014/main" id="{2180CF21-4B7B-4DD2-82DD-C4F3D7B82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581">
            <a:off x="-602660" y="1621346"/>
            <a:ext cx="3159441" cy="2913831"/>
          </a:xfrm>
          <a:prstGeom prst="rect">
            <a:avLst/>
          </a:prstGeom>
        </p:spPr>
      </p:pic>
      <p:pic>
        <p:nvPicPr>
          <p:cNvPr id="31" name="图片 30" descr="一辆银色的车&#10;&#10;描述已自动生成">
            <a:extLst>
              <a:ext uri="{FF2B5EF4-FFF2-40B4-BE49-F238E27FC236}">
                <a16:creationId xmlns:a16="http://schemas.microsoft.com/office/drawing/2014/main" id="{3934F543-6C90-4223-96F4-DFFB1290E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7741">
            <a:off x="9826688" y="2220192"/>
            <a:ext cx="3159441" cy="291383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0A56C28-26DA-4585-9B25-DDC35F52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2863"/>
            <a:ext cx="4097670" cy="719092"/>
          </a:xfrm>
        </p:spPr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类业务发展趋势</a:t>
            </a:r>
          </a:p>
        </p:txBody>
      </p:sp>
    </p:spTree>
    <p:extLst>
      <p:ext uri="{BB962C8B-B14F-4D97-AF65-F5344CB8AC3E}">
        <p14:creationId xmlns:p14="http://schemas.microsoft.com/office/powerpoint/2010/main" val="139768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图表 19">
            <a:extLst>
              <a:ext uri="{FF2B5EF4-FFF2-40B4-BE49-F238E27FC236}">
                <a16:creationId xmlns:a16="http://schemas.microsoft.com/office/drawing/2014/main" id="{7C34959E-B017-458F-B549-AB4A698B1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297994"/>
              </p:ext>
            </p:extLst>
          </p:nvPr>
        </p:nvGraphicFramePr>
        <p:xfrm>
          <a:off x="-95547" y="1719549"/>
          <a:ext cx="4919662" cy="394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矩形 28">
            <a:extLst>
              <a:ext uri="{FF2B5EF4-FFF2-40B4-BE49-F238E27FC236}">
                <a16:creationId xmlns:a16="http://schemas.microsoft.com/office/drawing/2014/main" id="{7D48307B-6B71-4A58-BC96-8CB42F5472F3}"/>
              </a:ext>
            </a:extLst>
          </p:cNvPr>
          <p:cNvSpPr/>
          <p:nvPr/>
        </p:nvSpPr>
        <p:spPr>
          <a:xfrm>
            <a:off x="5339510" y="2553651"/>
            <a:ext cx="2881782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业务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是的服务客户主要是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阿里巴巴普惠体 Light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一些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端客户，所以占比不大。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9BA817F-6C7D-4C59-8F3C-E74E869000DD}"/>
              </a:ext>
            </a:extLst>
          </p:cNvPr>
          <p:cNvSpPr/>
          <p:nvPr/>
        </p:nvSpPr>
        <p:spPr>
          <a:xfrm>
            <a:off x="5462569" y="2353153"/>
            <a:ext cx="63976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BC0F01A-CAA8-4F68-A517-815937C79A2F}"/>
              </a:ext>
            </a:extLst>
          </p:cNvPr>
          <p:cNvSpPr/>
          <p:nvPr/>
        </p:nvSpPr>
        <p:spPr>
          <a:xfrm>
            <a:off x="8692311" y="2517823"/>
            <a:ext cx="2881782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业务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是公司主要服务的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B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阿里巴巴普惠体 Light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客户，占比也是最大的。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F2CEA41-712C-491E-A927-0B2DB63035AD}"/>
              </a:ext>
            </a:extLst>
          </p:cNvPr>
          <p:cNvSpPr/>
          <p:nvPr/>
        </p:nvSpPr>
        <p:spPr>
          <a:xfrm>
            <a:off x="8815370" y="2317325"/>
            <a:ext cx="63976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9463EE3-A0AF-41F6-92A2-918DDC85C48A}"/>
              </a:ext>
            </a:extLst>
          </p:cNvPr>
          <p:cNvSpPr/>
          <p:nvPr/>
        </p:nvSpPr>
        <p:spPr>
          <a:xfrm>
            <a:off x="5339510" y="4758272"/>
            <a:ext cx="2881782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业务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是公司拓展的新业务，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阿里巴巴普惠体 Light" panose="00020600040101010101" pitchFamily="18" charset="-122"/>
            </a:endParaRPr>
          </a:p>
          <a:p>
            <a:pPr algn="just">
              <a:lnSpc>
                <a:spcPct val="15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阿里巴巴普惠体 Light" panose="00020600040101010101" pitchFamily="18" charset="-122"/>
              </a:rPr>
              <a:t>可以看到起步的成绩良好。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07CB7C-B588-46BE-82CA-6E993061C6B0}"/>
              </a:ext>
            </a:extLst>
          </p:cNvPr>
          <p:cNvSpPr/>
          <p:nvPr/>
        </p:nvSpPr>
        <p:spPr>
          <a:xfrm>
            <a:off x="5462569" y="4557774"/>
            <a:ext cx="63976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D019704-9C36-4D85-8354-658CD69DD57D}"/>
              </a:ext>
            </a:extLst>
          </p:cNvPr>
          <p:cNvSpPr/>
          <p:nvPr/>
        </p:nvSpPr>
        <p:spPr>
          <a:xfrm>
            <a:off x="8692311" y="4758272"/>
            <a:ext cx="2881782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业务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  <a:sym typeface="+mn-lt"/>
              </a:rPr>
              <a:t>是公司固定的基础业务，整体的业绩保持平稳。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阿里巴巴普惠体 Light" panose="00020600040101010101" pitchFamily="18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77538E9-669D-4E6E-8A27-0D0857FD759A}"/>
              </a:ext>
            </a:extLst>
          </p:cNvPr>
          <p:cNvSpPr/>
          <p:nvPr/>
        </p:nvSpPr>
        <p:spPr>
          <a:xfrm>
            <a:off x="8815370" y="4557774"/>
            <a:ext cx="63976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íṩļíḑè">
            <a:extLst>
              <a:ext uri="{FF2B5EF4-FFF2-40B4-BE49-F238E27FC236}">
                <a16:creationId xmlns:a16="http://schemas.microsoft.com/office/drawing/2014/main" id="{9A8E1D72-E8F4-4513-B80D-ACD6B7D00C15}"/>
              </a:ext>
            </a:extLst>
          </p:cNvPr>
          <p:cNvSpPr txBox="1"/>
          <p:nvPr/>
        </p:nvSpPr>
        <p:spPr bwMode="auto">
          <a:xfrm>
            <a:off x="8709928" y="1666242"/>
            <a:ext cx="1557134" cy="5011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69" tIns="40634" rIns="81269" bIns="40634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业务</a:t>
            </a:r>
            <a:r>
              <a:rPr lang="en-US" altLang="zh-CN" sz="2400" b="1">
                <a:solidFill>
                  <a:srgbClr val="7CDAE7"/>
                </a:solidFill>
                <a:cs typeface="阿里巴巴普惠体"/>
              </a:rPr>
              <a:t>2</a:t>
            </a: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分析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9" name="íṩļíḑè">
            <a:extLst>
              <a:ext uri="{FF2B5EF4-FFF2-40B4-BE49-F238E27FC236}">
                <a16:creationId xmlns:a16="http://schemas.microsoft.com/office/drawing/2014/main" id="{A6664926-D1E9-4585-92D2-647351AA66CF}"/>
              </a:ext>
            </a:extLst>
          </p:cNvPr>
          <p:cNvSpPr txBox="1"/>
          <p:nvPr/>
        </p:nvSpPr>
        <p:spPr bwMode="auto">
          <a:xfrm>
            <a:off x="8709928" y="3906691"/>
            <a:ext cx="1557134" cy="5011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69" tIns="40634" rIns="81269" bIns="40634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业务</a:t>
            </a:r>
            <a:r>
              <a:rPr lang="en-US" altLang="zh-CN" sz="2400" b="1">
                <a:solidFill>
                  <a:srgbClr val="7CDAE7"/>
                </a:solidFill>
                <a:cs typeface="阿里巴巴普惠体"/>
              </a:rPr>
              <a:t>4</a:t>
            </a: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分析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21" name="íṩļíḑè">
            <a:extLst>
              <a:ext uri="{FF2B5EF4-FFF2-40B4-BE49-F238E27FC236}">
                <a16:creationId xmlns:a16="http://schemas.microsoft.com/office/drawing/2014/main" id="{9520F1D7-3BF6-4620-BBDC-2D6FEFC43609}"/>
              </a:ext>
            </a:extLst>
          </p:cNvPr>
          <p:cNvSpPr txBox="1"/>
          <p:nvPr/>
        </p:nvSpPr>
        <p:spPr bwMode="auto">
          <a:xfrm>
            <a:off x="5357126" y="3906691"/>
            <a:ext cx="1557134" cy="5011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69" tIns="40634" rIns="81269" bIns="40634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业务</a:t>
            </a:r>
            <a:r>
              <a:rPr lang="en-US" altLang="zh-CN" sz="2400" b="1">
                <a:solidFill>
                  <a:srgbClr val="7CDAE7"/>
                </a:solidFill>
                <a:cs typeface="阿里巴巴普惠体"/>
              </a:rPr>
              <a:t>3</a:t>
            </a: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分析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22" name="íṩļíḑè">
            <a:extLst>
              <a:ext uri="{FF2B5EF4-FFF2-40B4-BE49-F238E27FC236}">
                <a16:creationId xmlns:a16="http://schemas.microsoft.com/office/drawing/2014/main" id="{E97A0397-7931-49C6-A728-D4D6238E9E7D}"/>
              </a:ext>
            </a:extLst>
          </p:cNvPr>
          <p:cNvSpPr txBox="1"/>
          <p:nvPr/>
        </p:nvSpPr>
        <p:spPr bwMode="auto">
          <a:xfrm>
            <a:off x="5357126" y="1702070"/>
            <a:ext cx="1557134" cy="50115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69" tIns="40634" rIns="81269" bIns="40634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业务</a:t>
            </a:r>
            <a:r>
              <a:rPr lang="en-US" altLang="zh-CN" sz="2400" b="1">
                <a:solidFill>
                  <a:srgbClr val="7CDAE7"/>
                </a:solidFill>
                <a:cs typeface="阿里巴巴普惠体"/>
              </a:rPr>
              <a:t>1</a:t>
            </a:r>
            <a:r>
              <a:rPr lang="zh-CN" altLang="en-US" sz="2400" b="1">
                <a:solidFill>
                  <a:srgbClr val="7CDAE7"/>
                </a:solidFill>
                <a:cs typeface="阿里巴巴普惠体"/>
              </a:rPr>
              <a:t>分析</a:t>
            </a:r>
            <a:endParaRPr lang="en-US" altLang="zh-CN" sz="24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FC463F8-F989-4824-8139-6BEA46A0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2863"/>
            <a:ext cx="4017926" cy="719092"/>
          </a:xfrm>
        </p:spPr>
        <p:txBody>
          <a:bodyPr/>
          <a:lstStyle/>
          <a:p>
            <a:r>
              <a:rPr lang="zh-CN" altLang="en-US" dirty="0"/>
              <a:t>公司</a:t>
            </a:r>
            <a:r>
              <a:rPr lang="en-US" altLang="zh-CN" dirty="0"/>
              <a:t>4</a:t>
            </a:r>
            <a:r>
              <a:rPr lang="zh-CN" altLang="en-US" dirty="0"/>
              <a:t>类业务占比</a:t>
            </a:r>
          </a:p>
        </p:txBody>
      </p:sp>
    </p:spTree>
    <p:extLst>
      <p:ext uri="{BB962C8B-B14F-4D97-AF65-F5344CB8AC3E}">
        <p14:creationId xmlns:p14="http://schemas.microsoft.com/office/powerpoint/2010/main" val="427915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DDD3466C-9112-4553-904D-AD9644562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266068"/>
              </p:ext>
            </p:extLst>
          </p:nvPr>
        </p:nvGraphicFramePr>
        <p:xfrm>
          <a:off x="4596397" y="1400291"/>
          <a:ext cx="8128000" cy="488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850FE93A-F58C-4A22-8211-CF08B373799A}"/>
              </a:ext>
            </a:extLst>
          </p:cNvPr>
          <p:cNvSpPr/>
          <p:nvPr/>
        </p:nvSpPr>
        <p:spPr>
          <a:xfrm>
            <a:off x="0" y="1487058"/>
            <a:ext cx="4246536" cy="4365102"/>
          </a:xfrm>
          <a:prstGeom prst="rect">
            <a:avLst/>
          </a:prstGeom>
          <a:solidFill>
            <a:schemeClr val="accent5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0E5D95-D955-4C33-8DEA-B567E352F8BE}"/>
              </a:ext>
            </a:extLst>
          </p:cNvPr>
          <p:cNvGrpSpPr/>
          <p:nvPr/>
        </p:nvGrpSpPr>
        <p:grpSpPr>
          <a:xfrm>
            <a:off x="428956" y="2041268"/>
            <a:ext cx="3817580" cy="2964214"/>
            <a:chOff x="1098367" y="1801644"/>
            <a:chExt cx="3817580" cy="2964214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F2B3A24-FE75-4B95-8D27-798F204A23F3}"/>
                </a:ext>
              </a:extLst>
            </p:cNvPr>
            <p:cNvGrpSpPr/>
            <p:nvPr/>
          </p:nvGrpSpPr>
          <p:grpSpPr>
            <a:xfrm>
              <a:off x="1098367" y="1801644"/>
              <a:ext cx="3817580" cy="2964214"/>
              <a:chOff x="1098367" y="1955576"/>
              <a:chExt cx="3817580" cy="2964214"/>
            </a:xfrm>
          </p:grpSpPr>
          <p:sp>
            <p:nvSpPr>
              <p:cNvPr id="24" name="íṩļíḑè">
                <a:extLst>
                  <a:ext uri="{FF2B5EF4-FFF2-40B4-BE49-F238E27FC236}">
                    <a16:creationId xmlns:a16="http://schemas.microsoft.com/office/drawing/2014/main" id="{00B42E8A-DA45-4979-86DF-52F05A3E612E}"/>
                  </a:ext>
                </a:extLst>
              </p:cNvPr>
              <p:cNvSpPr txBox="1"/>
              <p:nvPr/>
            </p:nvSpPr>
            <p:spPr bwMode="auto">
              <a:xfrm>
                <a:off x="1098367" y="1955576"/>
                <a:ext cx="3817580" cy="50292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1269" tIns="40634" rIns="81269" bIns="40634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  <a:cs typeface="+mn-ea"/>
                  </a:rPr>
                  <a:t>20xx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  <a:cs typeface="+mn-ea"/>
                  </a:rPr>
                  <a:t>3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  <a:cs typeface="+mn-ea"/>
                  </a:rPr>
                  <a:t>类核心业务比对</a:t>
                </a:r>
                <a:endParaRPr lang="en-US" altLang="zh-CN" sz="2400" b="1" dirty="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CB64496-6A22-4D38-82B5-35DACD85B7C3}"/>
                  </a:ext>
                </a:extLst>
              </p:cNvPr>
              <p:cNvSpPr/>
              <p:nvPr/>
            </p:nvSpPr>
            <p:spPr>
              <a:xfrm>
                <a:off x="1265223" y="3015358"/>
                <a:ext cx="3122827" cy="1904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  <a:cs typeface="阿里巴巴普惠体 Light" panose="00020600040101010101" pitchFamily="18" charset="-122"/>
                  </a:rPr>
                  <a:t>从图中可以看到，业务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  <a:cs typeface="阿里巴巴普惠体 Light" panose="00020600040101010101" pitchFamily="18" charset="-122"/>
                  </a:rPr>
                  <a:t>1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  <a:cs typeface="阿里巴巴普惠体 Light" panose="00020600040101010101" pitchFamily="18" charset="-122"/>
                  </a:rPr>
                  <a:t>在四个季度中的涨幅是最大的，业务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  <a:cs typeface="阿里巴巴普惠体 Light" panose="00020600040101010101" pitchFamily="18" charset="-122"/>
                  </a:rPr>
                  <a:t>2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  <a:cs typeface="阿里巴巴普惠体 Light" panose="00020600040101010101" pitchFamily="18" charset="-122"/>
                  </a:rPr>
                  <a:t>第二季度表现最好，三、四季度开始下滑，业务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  <a:cs typeface="阿里巴巴普惠体 Light" panose="00020600040101010101" pitchFamily="18" charset="-122"/>
                  </a:rPr>
                  <a:t>3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  <a:cs typeface="阿里巴巴普惠体 Light" panose="00020600040101010101" pitchFamily="18" charset="-122"/>
                  </a:rPr>
                  <a:t>的二、三季度表现并不好，第四季度又赶超上来。</a:t>
                </a: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36285DA-37ED-4B1F-9BC4-0BC6FDE385D9}"/>
                </a:ext>
              </a:extLst>
            </p:cNvPr>
            <p:cNvSpPr/>
            <p:nvPr/>
          </p:nvSpPr>
          <p:spPr>
            <a:xfrm>
              <a:off x="1329811" y="2528888"/>
              <a:ext cx="184835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BB933C9-D949-4FEA-AFFF-6799C5E3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02863"/>
            <a:ext cx="4161465" cy="719092"/>
          </a:xfrm>
        </p:spPr>
        <p:txBody>
          <a:bodyPr/>
          <a:lstStyle/>
          <a:p>
            <a:r>
              <a:rPr lang="zh-CN" altLang="en-US" dirty="0"/>
              <a:t>公司</a:t>
            </a:r>
            <a:r>
              <a:rPr lang="en-US" altLang="zh-CN" dirty="0"/>
              <a:t>3</a:t>
            </a:r>
            <a:r>
              <a:rPr lang="zh-CN" altLang="en-US" dirty="0"/>
              <a:t>类业务对比</a:t>
            </a:r>
          </a:p>
        </p:txBody>
      </p:sp>
    </p:spTree>
    <p:extLst>
      <p:ext uri="{BB962C8B-B14F-4D97-AF65-F5344CB8AC3E}">
        <p14:creationId xmlns:p14="http://schemas.microsoft.com/office/powerpoint/2010/main" val="79357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6C9AC6A9-A367-4634-A9A7-CB19FACF26E0}"/>
              </a:ext>
            </a:extLst>
          </p:cNvPr>
          <p:cNvSpPr/>
          <p:nvPr/>
        </p:nvSpPr>
        <p:spPr>
          <a:xfrm>
            <a:off x="1913114" y="1703365"/>
            <a:ext cx="2704704" cy="2704704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84000">
                <a:schemeClr val="accent2">
                  <a:alpha val="2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8C0AF0-7E62-45EC-9063-4FCAEE48F239}"/>
              </a:ext>
            </a:extLst>
          </p:cNvPr>
          <p:cNvSpPr txBox="1"/>
          <p:nvPr/>
        </p:nvSpPr>
        <p:spPr>
          <a:xfrm>
            <a:off x="2419082" y="2148036"/>
            <a:ext cx="1692771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6600" dirty="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目 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D60740-781C-49CA-9213-B731205460DE}"/>
              </a:ext>
            </a:extLst>
          </p:cNvPr>
          <p:cNvSpPr txBox="1"/>
          <p:nvPr/>
        </p:nvSpPr>
        <p:spPr>
          <a:xfrm>
            <a:off x="2369388" y="3321538"/>
            <a:ext cx="179215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75CEE795-032A-4408-B1C8-C74CC4BAF072}"/>
              </a:ext>
            </a:extLst>
          </p:cNvPr>
          <p:cNvSpPr/>
          <p:nvPr/>
        </p:nvSpPr>
        <p:spPr>
          <a:xfrm>
            <a:off x="1897287" y="1555992"/>
            <a:ext cx="2852077" cy="285207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A515B73D-EBE6-4DC3-8448-33F0133E08BC}"/>
              </a:ext>
            </a:extLst>
          </p:cNvPr>
          <p:cNvSpPr/>
          <p:nvPr/>
        </p:nvSpPr>
        <p:spPr>
          <a:xfrm rot="20396076" flipH="1" flipV="1">
            <a:off x="1765741" y="1703365"/>
            <a:ext cx="2852077" cy="285207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C3341C77-6A84-4C6C-8E71-AA3CAD7F9E07}"/>
              </a:ext>
            </a:extLst>
          </p:cNvPr>
          <p:cNvSpPr/>
          <p:nvPr/>
        </p:nvSpPr>
        <p:spPr>
          <a:xfrm rot="2721718">
            <a:off x="1864738" y="1502794"/>
            <a:ext cx="3105846" cy="3105846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C6C7064C-274B-45EB-8B3D-55D293C92D18}"/>
              </a:ext>
            </a:extLst>
          </p:cNvPr>
          <p:cNvSpPr/>
          <p:nvPr/>
        </p:nvSpPr>
        <p:spPr>
          <a:xfrm rot="16793959">
            <a:off x="1497636" y="1361574"/>
            <a:ext cx="3388286" cy="3388286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E17C9B2F-2E66-480E-8049-E126FAD1A7F7}"/>
              </a:ext>
            </a:extLst>
          </p:cNvPr>
          <p:cNvSpPr/>
          <p:nvPr/>
        </p:nvSpPr>
        <p:spPr>
          <a:xfrm rot="1489114" flipH="1" flipV="1">
            <a:off x="1635267" y="1525304"/>
            <a:ext cx="3208197" cy="320819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45362F2B-A1A9-4A39-8685-156412D2ADD9}"/>
              </a:ext>
            </a:extLst>
          </p:cNvPr>
          <p:cNvSpPr/>
          <p:nvPr/>
        </p:nvSpPr>
        <p:spPr>
          <a:xfrm>
            <a:off x="6578218" y="1099292"/>
            <a:ext cx="3949523" cy="668360"/>
          </a:xfrm>
          <a:prstGeom prst="parallelogram">
            <a:avLst>
              <a:gd name="adj" fmla="val 52826"/>
            </a:avLst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E3C1060-7C92-4E41-99FC-9814574623A5}"/>
              </a:ext>
            </a:extLst>
          </p:cNvPr>
          <p:cNvSpPr/>
          <p:nvPr/>
        </p:nvSpPr>
        <p:spPr>
          <a:xfrm>
            <a:off x="6492480" y="1435393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9E7EFA6-616D-4E16-8957-4F3FE6DF2A46}"/>
              </a:ext>
            </a:extLst>
          </p:cNvPr>
          <p:cNvSpPr/>
          <p:nvPr/>
        </p:nvSpPr>
        <p:spPr>
          <a:xfrm flipH="1" flipV="1">
            <a:off x="9945979" y="1038009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DD0BF0C0-BF6F-4465-B633-D0EBAF67450D}"/>
              </a:ext>
            </a:extLst>
          </p:cNvPr>
          <p:cNvSpPr/>
          <p:nvPr/>
        </p:nvSpPr>
        <p:spPr>
          <a:xfrm>
            <a:off x="6578218" y="2337396"/>
            <a:ext cx="3949523" cy="668360"/>
          </a:xfrm>
          <a:prstGeom prst="parallelogram">
            <a:avLst>
              <a:gd name="adj" fmla="val 52826"/>
            </a:avLst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466B48E0-5039-4878-9157-0ECB252FF89E}"/>
              </a:ext>
            </a:extLst>
          </p:cNvPr>
          <p:cNvSpPr/>
          <p:nvPr/>
        </p:nvSpPr>
        <p:spPr>
          <a:xfrm>
            <a:off x="6492480" y="2673497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5DF97AC9-5489-41EE-92F5-9D8A2316F5C6}"/>
              </a:ext>
            </a:extLst>
          </p:cNvPr>
          <p:cNvSpPr/>
          <p:nvPr/>
        </p:nvSpPr>
        <p:spPr>
          <a:xfrm flipH="1" flipV="1">
            <a:off x="9945979" y="2276113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DC953C08-1F12-4C38-902E-A9DEE43A4DE2}"/>
              </a:ext>
            </a:extLst>
          </p:cNvPr>
          <p:cNvSpPr/>
          <p:nvPr/>
        </p:nvSpPr>
        <p:spPr>
          <a:xfrm>
            <a:off x="6578218" y="3575500"/>
            <a:ext cx="3949523" cy="668360"/>
          </a:xfrm>
          <a:prstGeom prst="parallelogram">
            <a:avLst>
              <a:gd name="adj" fmla="val 52826"/>
            </a:avLst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99EF0149-5920-4BF5-8B20-EB599CC190D4}"/>
              </a:ext>
            </a:extLst>
          </p:cNvPr>
          <p:cNvSpPr/>
          <p:nvPr/>
        </p:nvSpPr>
        <p:spPr>
          <a:xfrm>
            <a:off x="6492480" y="3911601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B6149405-8F7A-4AFD-9862-2B07F77BB809}"/>
              </a:ext>
            </a:extLst>
          </p:cNvPr>
          <p:cNvSpPr/>
          <p:nvPr/>
        </p:nvSpPr>
        <p:spPr>
          <a:xfrm flipH="1" flipV="1">
            <a:off x="9945979" y="3514217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8ACCB7BA-DB36-483A-B6E0-C3B6DD94E380}"/>
              </a:ext>
            </a:extLst>
          </p:cNvPr>
          <p:cNvSpPr/>
          <p:nvPr/>
        </p:nvSpPr>
        <p:spPr>
          <a:xfrm>
            <a:off x="6578218" y="4813604"/>
            <a:ext cx="3949523" cy="668360"/>
          </a:xfrm>
          <a:prstGeom prst="parallelogram">
            <a:avLst>
              <a:gd name="adj" fmla="val 52826"/>
            </a:avLst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E73BDEB8-72CB-4B9C-B870-CE9A79A82308}"/>
              </a:ext>
            </a:extLst>
          </p:cNvPr>
          <p:cNvSpPr/>
          <p:nvPr/>
        </p:nvSpPr>
        <p:spPr>
          <a:xfrm>
            <a:off x="6492480" y="5149705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0619CBD8-5E71-4603-93E5-E4A7AE86D52A}"/>
              </a:ext>
            </a:extLst>
          </p:cNvPr>
          <p:cNvSpPr/>
          <p:nvPr/>
        </p:nvSpPr>
        <p:spPr>
          <a:xfrm flipH="1" flipV="1">
            <a:off x="9945979" y="4752321"/>
            <a:ext cx="667820" cy="376258"/>
          </a:xfrm>
          <a:custGeom>
            <a:avLst/>
            <a:gdLst>
              <a:gd name="connsiteX0" fmla="*/ 210620 w 667820"/>
              <a:gd name="connsiteY0" fmla="*/ 0 h 364732"/>
              <a:gd name="connsiteX1" fmla="*/ 0 w 667820"/>
              <a:gd name="connsiteY1" fmla="*/ 364732 h 364732"/>
              <a:gd name="connsiteX2" fmla="*/ 667820 w 667820"/>
              <a:gd name="connsiteY2" fmla="*/ 364732 h 364732"/>
              <a:gd name="connsiteX0" fmla="*/ 187568 w 667820"/>
              <a:gd name="connsiteY0" fmla="*/ 0 h 376258"/>
              <a:gd name="connsiteX1" fmla="*/ 0 w 667820"/>
              <a:gd name="connsiteY1" fmla="*/ 376258 h 376258"/>
              <a:gd name="connsiteX2" fmla="*/ 667820 w 667820"/>
              <a:gd name="connsiteY2" fmla="*/ 376258 h 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820" h="376258">
                <a:moveTo>
                  <a:pt x="187568" y="0"/>
                </a:moveTo>
                <a:lnTo>
                  <a:pt x="0" y="376258"/>
                </a:lnTo>
                <a:lnTo>
                  <a:pt x="667820" y="376258"/>
                </a:lnTo>
              </a:path>
            </a:pathLst>
          </a:custGeom>
          <a:noFill/>
          <a:ln w="0">
            <a:gradFill>
              <a:gsLst>
                <a:gs pos="30000">
                  <a:srgbClr val="7CDAE7">
                    <a:alpha val="0"/>
                  </a:srgbClr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B024815-61B8-42DC-815E-2821344035F4}"/>
              </a:ext>
            </a:extLst>
          </p:cNvPr>
          <p:cNvSpPr txBox="1"/>
          <p:nvPr/>
        </p:nvSpPr>
        <p:spPr>
          <a:xfrm>
            <a:off x="7546569" y="1235499"/>
            <a:ext cx="1643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01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工作背景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10E41A7-B312-40E4-8A6C-76E8EFEB12F6}"/>
              </a:ext>
            </a:extLst>
          </p:cNvPr>
          <p:cNvSpPr txBox="1"/>
          <p:nvPr/>
        </p:nvSpPr>
        <p:spPr>
          <a:xfrm>
            <a:off x="7546569" y="2482067"/>
            <a:ext cx="1643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02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开展情况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C5573FE-E777-427A-930C-088C2F9D8430}"/>
              </a:ext>
            </a:extLst>
          </p:cNvPr>
          <p:cNvSpPr txBox="1"/>
          <p:nvPr/>
        </p:nvSpPr>
        <p:spPr>
          <a:xfrm>
            <a:off x="7546569" y="3728635"/>
            <a:ext cx="1643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03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取得成效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3CEB64A-187A-490B-9756-8A31F96BB404}"/>
              </a:ext>
            </a:extLst>
          </p:cNvPr>
          <p:cNvSpPr txBox="1"/>
          <p:nvPr/>
        </p:nvSpPr>
        <p:spPr>
          <a:xfrm>
            <a:off x="7546569" y="4975204"/>
            <a:ext cx="1643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04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未来计划</a:t>
            </a:r>
          </a:p>
        </p:txBody>
      </p:sp>
    </p:spTree>
    <p:extLst>
      <p:ext uri="{BB962C8B-B14F-4D97-AF65-F5344CB8AC3E}">
        <p14:creationId xmlns:p14="http://schemas.microsoft.com/office/powerpoint/2010/main" val="192476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4C975B42-DD15-4A17-93DC-364AC3507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7332" y="1576277"/>
            <a:ext cx="2903595" cy="498598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汇报到此结束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9CD1AC06-5E7D-4FBF-ACAF-09D3F2D769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17009" y="2217252"/>
            <a:ext cx="5757987" cy="914096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非常感谢您的观看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D88B12BE-A50E-44DC-86CE-9D4755B60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879" y="4626261"/>
            <a:ext cx="3260508" cy="391967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689577F9-59ED-46BA-9589-0B6F4AACD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1627" y="5160605"/>
            <a:ext cx="3315010" cy="391967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时间：</a:t>
            </a:r>
            <a:r>
              <a:rPr lang="en-US" altLang="zh-CN" dirty="0"/>
              <a:t>20xx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838275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7AB9E4E-5B52-4641-A75A-30082078098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/>
              <a:cs typeface="+mn-cs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817C2CD5-5B8C-4936-B559-C6840CBE90C6}"/>
              </a:ext>
            </a:extLst>
          </p:cNvPr>
          <p:cNvSpPr txBox="1">
            <a:spLocks/>
          </p:cNvSpPr>
          <p:nvPr/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OfficePLUS.cn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841D10D6-C33F-4908-8EB4-3A7BC49CE116}"/>
              </a:ext>
            </a:extLst>
          </p:cNvPr>
          <p:cNvSpPr txBox="1">
            <a:spLocks/>
          </p:cNvSpPr>
          <p:nvPr/>
        </p:nvSpPr>
        <p:spPr>
          <a:xfrm>
            <a:off x="3529854" y="759873"/>
            <a:ext cx="7074345" cy="4889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英文 阿里巴巴普惠体；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DIN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字体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中文 字体圈欣意冠黑体；阿里巴巴普惠体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标题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1.0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正文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1.5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bing.cn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本网站所提供的任何信息内容（包括但不限于 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PPT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模板、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Word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文档、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Excel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图表、图片素材等）均受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中华人民共和国著作权法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、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信息网络传播权保护条例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(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包括图片或图表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)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不得被全部或部分的复制、传播、销售，否则将承担法律责任。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十三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</p:txBody>
      </p:sp>
      <p:sp>
        <p:nvSpPr>
          <p:cNvPr id="13" name="文本占位符 4">
            <a:extLst>
              <a:ext uri="{FF2B5EF4-FFF2-40B4-BE49-F238E27FC236}">
                <a16:creationId xmlns:a16="http://schemas.microsoft.com/office/drawing/2014/main" id="{559B8DE2-C235-4FDA-9900-EBA1CA4EC199}"/>
              </a:ext>
            </a:extLst>
          </p:cNvPr>
          <p:cNvSpPr txBox="1">
            <a:spLocks/>
          </p:cNvSpPr>
          <p:nvPr/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87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/>
                <a:cs typeface="+mn-cs"/>
              </a:rPr>
              <a:t>标注</a:t>
            </a:r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CA3EBF44-B4B6-4B25-86E2-EF2AC372E4C2}"/>
              </a:ext>
            </a:extLst>
          </p:cNvPr>
          <p:cNvSpPr txBox="1">
            <a:spLocks/>
          </p:cNvSpPr>
          <p:nvPr/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字体使用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行距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素材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声明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200437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C8C045A-DBF9-4A92-8EB6-41715CEF2B5A}"/>
              </a:ext>
            </a:extLst>
          </p:cNvPr>
          <p:cNvSpPr/>
          <p:nvPr/>
        </p:nvSpPr>
        <p:spPr>
          <a:xfrm>
            <a:off x="2380439" y="0"/>
            <a:ext cx="1702948" cy="6858000"/>
          </a:xfrm>
          <a:custGeom>
            <a:avLst/>
            <a:gdLst>
              <a:gd name="connsiteX0" fmla="*/ 0 w 1702948"/>
              <a:gd name="connsiteY0" fmla="*/ 0 h 6858000"/>
              <a:gd name="connsiteX1" fmla="*/ 154985 w 1702948"/>
              <a:gd name="connsiteY1" fmla="*/ 0 h 6858000"/>
              <a:gd name="connsiteX2" fmla="*/ 1702948 w 1702948"/>
              <a:gd name="connsiteY2" fmla="*/ 3429000 h 6858000"/>
              <a:gd name="connsiteX3" fmla="*/ 154985 w 1702948"/>
              <a:gd name="connsiteY3" fmla="*/ 6858000 h 6858000"/>
              <a:gd name="connsiteX4" fmla="*/ 0 w 1702948"/>
              <a:gd name="connsiteY4" fmla="*/ 6858000 h 6858000"/>
              <a:gd name="connsiteX5" fmla="*/ 1547963 w 1702948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2948" h="6858000">
                <a:moveTo>
                  <a:pt x="0" y="0"/>
                </a:moveTo>
                <a:lnTo>
                  <a:pt x="154985" y="0"/>
                </a:lnTo>
                <a:lnTo>
                  <a:pt x="1702948" y="3429000"/>
                </a:lnTo>
                <a:lnTo>
                  <a:pt x="154985" y="6858000"/>
                </a:lnTo>
                <a:lnTo>
                  <a:pt x="0" y="6858000"/>
                </a:lnTo>
                <a:lnTo>
                  <a:pt x="1547963" y="342900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47492D3-B507-4059-86F1-B22A0A667C57}"/>
              </a:ext>
            </a:extLst>
          </p:cNvPr>
          <p:cNvSpPr/>
          <p:nvPr/>
        </p:nvSpPr>
        <p:spPr>
          <a:xfrm>
            <a:off x="0" y="0"/>
            <a:ext cx="4000166" cy="6858000"/>
          </a:xfrm>
          <a:custGeom>
            <a:avLst/>
            <a:gdLst>
              <a:gd name="connsiteX0" fmla="*/ 0 w 4666593"/>
              <a:gd name="connsiteY0" fmla="*/ 0 h 6858000"/>
              <a:gd name="connsiteX1" fmla="*/ 2452203 w 4666593"/>
              <a:gd name="connsiteY1" fmla="*/ 0 h 6858000"/>
              <a:gd name="connsiteX2" fmla="*/ 4666593 w 4666593"/>
              <a:gd name="connsiteY2" fmla="*/ 3429000 h 6858000"/>
              <a:gd name="connsiteX3" fmla="*/ 2452203 w 4666593"/>
              <a:gd name="connsiteY3" fmla="*/ 6858000 h 6858000"/>
              <a:gd name="connsiteX4" fmla="*/ 0 w 4666593"/>
              <a:gd name="connsiteY4" fmla="*/ 6858000 h 6858000"/>
              <a:gd name="connsiteX0" fmla="*/ 0 w 4000166"/>
              <a:gd name="connsiteY0" fmla="*/ 0 h 6858000"/>
              <a:gd name="connsiteX1" fmla="*/ 2452203 w 4000166"/>
              <a:gd name="connsiteY1" fmla="*/ 0 h 6858000"/>
              <a:gd name="connsiteX2" fmla="*/ 4000166 w 4000166"/>
              <a:gd name="connsiteY2" fmla="*/ 3429000 h 6858000"/>
              <a:gd name="connsiteX3" fmla="*/ 2452203 w 4000166"/>
              <a:gd name="connsiteY3" fmla="*/ 6858000 h 6858000"/>
              <a:gd name="connsiteX4" fmla="*/ 0 w 4000166"/>
              <a:gd name="connsiteY4" fmla="*/ 6858000 h 6858000"/>
              <a:gd name="connsiteX5" fmla="*/ 0 w 400016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0166" h="6858000">
                <a:moveTo>
                  <a:pt x="0" y="0"/>
                </a:moveTo>
                <a:lnTo>
                  <a:pt x="2452203" y="0"/>
                </a:lnTo>
                <a:lnTo>
                  <a:pt x="4000166" y="3429000"/>
                </a:lnTo>
                <a:lnTo>
                  <a:pt x="245220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2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864EEF-1CB0-4523-97F3-41D0C6723699}"/>
              </a:ext>
            </a:extLst>
          </p:cNvPr>
          <p:cNvSpPr txBox="1"/>
          <p:nvPr/>
        </p:nvSpPr>
        <p:spPr>
          <a:xfrm>
            <a:off x="1132722" y="2597487"/>
            <a:ext cx="1692771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6600" dirty="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目 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AFCD46-417B-4438-B854-F38EE2EFA236}"/>
              </a:ext>
            </a:extLst>
          </p:cNvPr>
          <p:cNvSpPr txBox="1"/>
          <p:nvPr/>
        </p:nvSpPr>
        <p:spPr>
          <a:xfrm>
            <a:off x="1083028" y="3770989"/>
            <a:ext cx="179215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C22CCA-7289-4D49-BAA5-4851E3B79809}"/>
              </a:ext>
            </a:extLst>
          </p:cNvPr>
          <p:cNvSpPr txBox="1"/>
          <p:nvPr/>
        </p:nvSpPr>
        <p:spPr>
          <a:xfrm>
            <a:off x="5766996" y="1416901"/>
            <a:ext cx="70852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chemeClr val="accent2"/>
                    </a:gs>
                    <a:gs pos="72000">
                      <a:srgbClr val="7CDAE7">
                        <a:alpha val="0"/>
                      </a:srgb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atin typeface="+mn-ea"/>
              </a:rPr>
              <a:t>01</a:t>
            </a:r>
            <a:endParaRPr lang="zh-CN" altLang="en-US" sz="4800" dirty="0">
              <a:gradFill>
                <a:gsLst>
                  <a:gs pos="0">
                    <a:schemeClr val="accent2"/>
                  </a:gs>
                  <a:gs pos="72000">
                    <a:srgbClr val="7CDAE7">
                      <a:alpha val="0"/>
                    </a:srgb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82A449-6C44-46E5-90DB-A22314E1148C}"/>
              </a:ext>
            </a:extLst>
          </p:cNvPr>
          <p:cNvSpPr txBox="1"/>
          <p:nvPr/>
        </p:nvSpPr>
        <p:spPr>
          <a:xfrm>
            <a:off x="5525953" y="2049353"/>
            <a:ext cx="14106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/>
                <a:cs typeface="+mn-cs"/>
              </a:rPr>
              <a:t>工作背景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57BA78C-FD42-4C1E-A8CE-631A0376A2E3}"/>
              </a:ext>
            </a:extLst>
          </p:cNvPr>
          <p:cNvSpPr txBox="1"/>
          <p:nvPr/>
        </p:nvSpPr>
        <p:spPr>
          <a:xfrm>
            <a:off x="9343125" y="1416901"/>
            <a:ext cx="70852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chemeClr val="accent2"/>
                    </a:gs>
                    <a:gs pos="72000">
                      <a:srgbClr val="7CDAE7">
                        <a:alpha val="0"/>
                      </a:srgb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atin typeface="+mn-ea"/>
              </a:rPr>
              <a:t>02</a:t>
            </a:r>
            <a:endParaRPr lang="zh-CN" altLang="en-US" sz="4800" dirty="0">
              <a:gradFill>
                <a:gsLst>
                  <a:gs pos="0">
                    <a:schemeClr val="accent2"/>
                  </a:gs>
                  <a:gs pos="72000">
                    <a:srgbClr val="7CDAE7">
                      <a:alpha val="0"/>
                    </a:srgb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1315997-F7BB-4F23-8877-031F15256015}"/>
              </a:ext>
            </a:extLst>
          </p:cNvPr>
          <p:cNvSpPr txBox="1"/>
          <p:nvPr/>
        </p:nvSpPr>
        <p:spPr>
          <a:xfrm>
            <a:off x="9146100" y="2049353"/>
            <a:ext cx="14106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/>
                <a:cs typeface="+mn-cs"/>
              </a:rPr>
              <a:t>开展情况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759604D-B337-4498-8625-C8667B2B7630}"/>
              </a:ext>
            </a:extLst>
          </p:cNvPr>
          <p:cNvSpPr txBox="1"/>
          <p:nvPr/>
        </p:nvSpPr>
        <p:spPr>
          <a:xfrm>
            <a:off x="5766995" y="3907089"/>
            <a:ext cx="70852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chemeClr val="accent2"/>
                    </a:gs>
                    <a:gs pos="72000">
                      <a:srgbClr val="7CDAE7">
                        <a:alpha val="0"/>
                      </a:srgb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atin typeface="+mn-ea"/>
              </a:rPr>
              <a:t>03</a:t>
            </a:r>
            <a:endParaRPr lang="zh-CN" altLang="en-US" sz="4800" dirty="0">
              <a:gradFill>
                <a:gsLst>
                  <a:gs pos="0">
                    <a:schemeClr val="accent2"/>
                  </a:gs>
                  <a:gs pos="72000">
                    <a:srgbClr val="7CDAE7">
                      <a:alpha val="0"/>
                    </a:srgb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386250F-498B-4CFB-BB88-634A82560EBC}"/>
              </a:ext>
            </a:extLst>
          </p:cNvPr>
          <p:cNvSpPr txBox="1"/>
          <p:nvPr/>
        </p:nvSpPr>
        <p:spPr>
          <a:xfrm>
            <a:off x="5525953" y="4540430"/>
            <a:ext cx="14106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/>
                <a:cs typeface="+mn-cs"/>
              </a:rPr>
              <a:t>取得成效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320E222-B183-430E-8F3C-F39D68F9F599}"/>
              </a:ext>
            </a:extLst>
          </p:cNvPr>
          <p:cNvSpPr txBox="1"/>
          <p:nvPr/>
        </p:nvSpPr>
        <p:spPr>
          <a:xfrm>
            <a:off x="9343124" y="3907089"/>
            <a:ext cx="70852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chemeClr val="accent2"/>
                    </a:gs>
                    <a:gs pos="72000">
                      <a:srgbClr val="7CDAE7">
                        <a:alpha val="0"/>
                      </a:srgb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atin typeface="+mn-ea"/>
              </a:rPr>
              <a:t>04</a:t>
            </a:r>
            <a:endParaRPr lang="zh-CN" altLang="en-US" sz="4800" dirty="0">
              <a:gradFill>
                <a:gsLst>
                  <a:gs pos="0">
                    <a:schemeClr val="accent2"/>
                  </a:gs>
                  <a:gs pos="72000">
                    <a:srgbClr val="7CDAE7">
                      <a:alpha val="0"/>
                    </a:srgb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D428291-302A-4415-930D-CCFC9BCBCCC9}"/>
              </a:ext>
            </a:extLst>
          </p:cNvPr>
          <p:cNvSpPr txBox="1"/>
          <p:nvPr/>
        </p:nvSpPr>
        <p:spPr>
          <a:xfrm>
            <a:off x="9146099" y="4540430"/>
            <a:ext cx="14106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/>
                <a:cs typeface="+mn-cs"/>
              </a:rPr>
              <a:t>未来计划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41FB0BF3-35F0-4CD1-B254-27B3A3219F27}"/>
              </a:ext>
            </a:extLst>
          </p:cNvPr>
          <p:cNvSpPr/>
          <p:nvPr/>
        </p:nvSpPr>
        <p:spPr>
          <a:xfrm>
            <a:off x="5050494" y="2542839"/>
            <a:ext cx="1990291" cy="202283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0FC57B15-48DD-4230-B8A7-3B25EFB9E10E}"/>
              </a:ext>
            </a:extLst>
          </p:cNvPr>
          <p:cNvSpPr/>
          <p:nvPr/>
        </p:nvSpPr>
        <p:spPr>
          <a:xfrm>
            <a:off x="8638011" y="2542839"/>
            <a:ext cx="1990291" cy="202283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43D1B9BA-F715-44AF-A096-3CD5A93D6A7E}"/>
              </a:ext>
            </a:extLst>
          </p:cNvPr>
          <p:cNvSpPr/>
          <p:nvPr/>
        </p:nvSpPr>
        <p:spPr>
          <a:xfrm>
            <a:off x="5050494" y="5011582"/>
            <a:ext cx="1990291" cy="202283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8BEEB86B-D637-4465-9C15-2A0EF5C844A3}"/>
              </a:ext>
            </a:extLst>
          </p:cNvPr>
          <p:cNvSpPr/>
          <p:nvPr/>
        </p:nvSpPr>
        <p:spPr>
          <a:xfrm>
            <a:off x="8638011" y="5011582"/>
            <a:ext cx="1990291" cy="202283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0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>
            <a:extLst>
              <a:ext uri="{FF2B5EF4-FFF2-40B4-BE49-F238E27FC236}">
                <a16:creationId xmlns:a16="http://schemas.microsoft.com/office/drawing/2014/main" id="{699C4D4D-2F99-4C79-A04F-B68D91A5C75C}"/>
              </a:ext>
            </a:extLst>
          </p:cNvPr>
          <p:cNvSpPr/>
          <p:nvPr/>
        </p:nvSpPr>
        <p:spPr>
          <a:xfrm>
            <a:off x="3848637" y="1181637"/>
            <a:ext cx="4494727" cy="4494727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84000">
                <a:schemeClr val="accent2">
                  <a:alpha val="10000"/>
                </a:schemeClr>
              </a:gs>
              <a:gs pos="100000">
                <a:schemeClr val="accent2"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F5D8021-D05A-44D1-BFDD-81F19259F4BD}"/>
              </a:ext>
            </a:extLst>
          </p:cNvPr>
          <p:cNvSpPr/>
          <p:nvPr/>
        </p:nvSpPr>
        <p:spPr>
          <a:xfrm>
            <a:off x="4775004" y="2076648"/>
            <a:ext cx="2704704" cy="2704704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84000">
                <a:schemeClr val="accent2">
                  <a:alpha val="2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14ED16-75AB-4E8B-8D7D-0CFC8103445F}"/>
              </a:ext>
            </a:extLst>
          </p:cNvPr>
          <p:cNvSpPr txBox="1"/>
          <p:nvPr/>
        </p:nvSpPr>
        <p:spPr>
          <a:xfrm>
            <a:off x="5280972" y="2521319"/>
            <a:ext cx="1692771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6600" dirty="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目 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AFA765-07F9-446A-AC3D-452602515DEA}"/>
              </a:ext>
            </a:extLst>
          </p:cNvPr>
          <p:cNvSpPr txBox="1"/>
          <p:nvPr/>
        </p:nvSpPr>
        <p:spPr>
          <a:xfrm>
            <a:off x="5231278" y="3694821"/>
            <a:ext cx="179215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弧形 4">
            <a:extLst>
              <a:ext uri="{FF2B5EF4-FFF2-40B4-BE49-F238E27FC236}">
                <a16:creationId xmlns:a16="http://schemas.microsoft.com/office/drawing/2014/main" id="{0AA52286-FB1F-4E63-9296-873445009DD4}"/>
              </a:ext>
            </a:extLst>
          </p:cNvPr>
          <p:cNvSpPr/>
          <p:nvPr/>
        </p:nvSpPr>
        <p:spPr>
          <a:xfrm>
            <a:off x="4759177" y="1929275"/>
            <a:ext cx="2852077" cy="285207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D3B207B3-3474-4A11-A89C-031A34B84835}"/>
              </a:ext>
            </a:extLst>
          </p:cNvPr>
          <p:cNvSpPr/>
          <p:nvPr/>
        </p:nvSpPr>
        <p:spPr>
          <a:xfrm rot="20396076" flipH="1" flipV="1">
            <a:off x="4627631" y="2076648"/>
            <a:ext cx="2852077" cy="285207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C36F09FA-5C51-4F54-9D87-E5A9D622660E}"/>
              </a:ext>
            </a:extLst>
          </p:cNvPr>
          <p:cNvSpPr/>
          <p:nvPr/>
        </p:nvSpPr>
        <p:spPr>
          <a:xfrm rot="2721718">
            <a:off x="4726628" y="1876077"/>
            <a:ext cx="3105846" cy="3105846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35E1E89B-1AE1-4C85-9443-4ECBC77B4FD2}"/>
              </a:ext>
            </a:extLst>
          </p:cNvPr>
          <p:cNvSpPr/>
          <p:nvPr/>
        </p:nvSpPr>
        <p:spPr>
          <a:xfrm rot="16793959">
            <a:off x="4359526" y="1734857"/>
            <a:ext cx="3388286" cy="3388286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61920713-6078-423F-B6FA-D6481D39807E}"/>
              </a:ext>
            </a:extLst>
          </p:cNvPr>
          <p:cNvSpPr/>
          <p:nvPr/>
        </p:nvSpPr>
        <p:spPr>
          <a:xfrm rot="1489114" flipH="1" flipV="1">
            <a:off x="4497157" y="1898587"/>
            <a:ext cx="3208197" cy="3208197"/>
          </a:xfrm>
          <a:prstGeom prst="arc">
            <a:avLst/>
          </a:prstGeom>
          <a:ln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62F0BE5-FD9E-426C-A4E7-56F2E9BD3ABC}"/>
              </a:ext>
            </a:extLst>
          </p:cNvPr>
          <p:cNvGrpSpPr/>
          <p:nvPr/>
        </p:nvGrpSpPr>
        <p:grpSpPr>
          <a:xfrm>
            <a:off x="456630" y="977961"/>
            <a:ext cx="4035581" cy="729643"/>
            <a:chOff x="456630" y="977961"/>
            <a:chExt cx="4035581" cy="729643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28503CEA-3D9E-4B9D-A32D-5485B140BC22}"/>
                </a:ext>
              </a:extLst>
            </p:cNvPr>
            <p:cNvSpPr/>
            <p:nvPr/>
          </p:nvSpPr>
          <p:spPr>
            <a:xfrm>
              <a:off x="456630" y="1039244"/>
              <a:ext cx="3949523" cy="668360"/>
            </a:xfrm>
            <a:prstGeom prst="parallelogram">
              <a:avLst>
                <a:gd name="adj" fmla="val 52826"/>
              </a:avLst>
            </a:prstGeom>
            <a:gradFill>
              <a:gsLst>
                <a:gs pos="15900">
                  <a:srgbClr val="7CDAE7">
                    <a:alpha val="0"/>
                  </a:srgbClr>
                </a:gs>
                <a:gs pos="100000">
                  <a:schemeClr val="accent2">
                    <a:alpha val="80000"/>
                  </a:schemeClr>
                </a:gs>
                <a:gs pos="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680EB14-67DD-4F80-B023-742BD777A169}"/>
                </a:ext>
              </a:extLst>
            </p:cNvPr>
            <p:cNvSpPr/>
            <p:nvPr/>
          </p:nvSpPr>
          <p:spPr>
            <a:xfrm flipH="1" flipV="1">
              <a:off x="3824391" y="977961"/>
              <a:ext cx="667820" cy="376258"/>
            </a:xfrm>
            <a:custGeom>
              <a:avLst/>
              <a:gdLst>
                <a:gd name="connsiteX0" fmla="*/ 210620 w 667820"/>
                <a:gd name="connsiteY0" fmla="*/ 0 h 364732"/>
                <a:gd name="connsiteX1" fmla="*/ 0 w 667820"/>
                <a:gd name="connsiteY1" fmla="*/ 364732 h 364732"/>
                <a:gd name="connsiteX2" fmla="*/ 667820 w 667820"/>
                <a:gd name="connsiteY2" fmla="*/ 364732 h 364732"/>
                <a:gd name="connsiteX0" fmla="*/ 187568 w 667820"/>
                <a:gd name="connsiteY0" fmla="*/ 0 h 376258"/>
                <a:gd name="connsiteX1" fmla="*/ 0 w 667820"/>
                <a:gd name="connsiteY1" fmla="*/ 376258 h 376258"/>
                <a:gd name="connsiteX2" fmla="*/ 667820 w 667820"/>
                <a:gd name="connsiteY2" fmla="*/ 376258 h 3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820" h="376258">
                  <a:moveTo>
                    <a:pt x="187568" y="0"/>
                  </a:moveTo>
                  <a:lnTo>
                    <a:pt x="0" y="376258"/>
                  </a:lnTo>
                  <a:lnTo>
                    <a:pt x="667820" y="376258"/>
                  </a:lnTo>
                </a:path>
              </a:pathLst>
            </a:custGeom>
            <a:noFill/>
            <a:ln w="0">
              <a:gradFill>
                <a:gsLst>
                  <a:gs pos="30000">
                    <a:srgbClr val="7CDAE7">
                      <a:alpha val="0"/>
                    </a:srgbClr>
                  </a:gs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40000"/>
                    </a:schemeClr>
                  </a:gs>
                </a:gsLst>
                <a:lin ang="81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2A79667B-2880-4A50-92FE-086DF2E7ECB5}"/>
              </a:ext>
            </a:extLst>
          </p:cNvPr>
          <p:cNvSpPr txBox="1"/>
          <p:nvPr/>
        </p:nvSpPr>
        <p:spPr>
          <a:xfrm>
            <a:off x="2059644" y="1213218"/>
            <a:ext cx="1643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01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工作背景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5220D9B-87B9-4665-BE42-7E78EDA5AA31}"/>
              </a:ext>
            </a:extLst>
          </p:cNvPr>
          <p:cNvGrpSpPr/>
          <p:nvPr/>
        </p:nvGrpSpPr>
        <p:grpSpPr>
          <a:xfrm flipV="1">
            <a:off x="456630" y="5150396"/>
            <a:ext cx="4035581" cy="729643"/>
            <a:chOff x="456630" y="5162634"/>
            <a:chExt cx="4035581" cy="729643"/>
          </a:xfrm>
        </p:grpSpPr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85C36704-0C81-4BDE-B797-1AC4A3B12243}"/>
                </a:ext>
              </a:extLst>
            </p:cNvPr>
            <p:cNvSpPr/>
            <p:nvPr/>
          </p:nvSpPr>
          <p:spPr>
            <a:xfrm>
              <a:off x="456630" y="5223917"/>
              <a:ext cx="3949523" cy="668360"/>
            </a:xfrm>
            <a:prstGeom prst="parallelogram">
              <a:avLst>
                <a:gd name="adj" fmla="val 52826"/>
              </a:avLst>
            </a:prstGeom>
            <a:gradFill>
              <a:gsLst>
                <a:gs pos="15900">
                  <a:srgbClr val="7CDAE7">
                    <a:alpha val="0"/>
                  </a:srgbClr>
                </a:gs>
                <a:gs pos="100000">
                  <a:schemeClr val="accent2">
                    <a:alpha val="80000"/>
                  </a:schemeClr>
                </a:gs>
                <a:gs pos="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550277DD-E738-41CF-9316-EF410A9358BB}"/>
                </a:ext>
              </a:extLst>
            </p:cNvPr>
            <p:cNvSpPr/>
            <p:nvPr/>
          </p:nvSpPr>
          <p:spPr>
            <a:xfrm flipH="1" flipV="1">
              <a:off x="3824391" y="5162634"/>
              <a:ext cx="667820" cy="376258"/>
            </a:xfrm>
            <a:custGeom>
              <a:avLst/>
              <a:gdLst>
                <a:gd name="connsiteX0" fmla="*/ 210620 w 667820"/>
                <a:gd name="connsiteY0" fmla="*/ 0 h 364732"/>
                <a:gd name="connsiteX1" fmla="*/ 0 w 667820"/>
                <a:gd name="connsiteY1" fmla="*/ 364732 h 364732"/>
                <a:gd name="connsiteX2" fmla="*/ 667820 w 667820"/>
                <a:gd name="connsiteY2" fmla="*/ 364732 h 364732"/>
                <a:gd name="connsiteX0" fmla="*/ 187568 w 667820"/>
                <a:gd name="connsiteY0" fmla="*/ 0 h 376258"/>
                <a:gd name="connsiteX1" fmla="*/ 0 w 667820"/>
                <a:gd name="connsiteY1" fmla="*/ 376258 h 376258"/>
                <a:gd name="connsiteX2" fmla="*/ 667820 w 667820"/>
                <a:gd name="connsiteY2" fmla="*/ 376258 h 3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820" h="376258">
                  <a:moveTo>
                    <a:pt x="187568" y="0"/>
                  </a:moveTo>
                  <a:lnTo>
                    <a:pt x="0" y="376258"/>
                  </a:lnTo>
                  <a:lnTo>
                    <a:pt x="667820" y="376258"/>
                  </a:lnTo>
                </a:path>
              </a:pathLst>
            </a:custGeom>
            <a:noFill/>
            <a:ln w="0">
              <a:gradFill>
                <a:gsLst>
                  <a:gs pos="30000">
                    <a:srgbClr val="7CDAE7">
                      <a:alpha val="0"/>
                    </a:srgbClr>
                  </a:gs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40000"/>
                    </a:schemeClr>
                  </a:gs>
                </a:gsLst>
                <a:lin ang="81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13DAB4C2-E9CB-42AA-B528-7006CA4EBBC7}"/>
              </a:ext>
            </a:extLst>
          </p:cNvPr>
          <p:cNvSpPr txBox="1"/>
          <p:nvPr/>
        </p:nvSpPr>
        <p:spPr>
          <a:xfrm>
            <a:off x="2059644" y="5295717"/>
            <a:ext cx="1643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03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取得成效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E9CDAE2-536B-44B2-A397-B72EA51CE88E}"/>
              </a:ext>
            </a:extLst>
          </p:cNvPr>
          <p:cNvGrpSpPr/>
          <p:nvPr/>
        </p:nvGrpSpPr>
        <p:grpSpPr>
          <a:xfrm flipH="1" flipV="1">
            <a:off x="7699789" y="5162634"/>
            <a:ext cx="4035581" cy="729643"/>
            <a:chOff x="7091743" y="5162634"/>
            <a:chExt cx="4035581" cy="729643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BA470CE4-D26A-4278-AB0F-6D22A74957FF}"/>
                </a:ext>
              </a:extLst>
            </p:cNvPr>
            <p:cNvSpPr/>
            <p:nvPr/>
          </p:nvSpPr>
          <p:spPr>
            <a:xfrm>
              <a:off x="7091743" y="5223917"/>
              <a:ext cx="3949523" cy="668360"/>
            </a:xfrm>
            <a:prstGeom prst="parallelogram">
              <a:avLst>
                <a:gd name="adj" fmla="val 52826"/>
              </a:avLst>
            </a:prstGeom>
            <a:gradFill>
              <a:gsLst>
                <a:gs pos="15900">
                  <a:srgbClr val="7CDAE7">
                    <a:alpha val="0"/>
                  </a:srgbClr>
                </a:gs>
                <a:gs pos="100000">
                  <a:schemeClr val="accent2">
                    <a:alpha val="80000"/>
                  </a:schemeClr>
                </a:gs>
                <a:gs pos="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ABEF5D8-5B01-4338-930D-219774448686}"/>
                </a:ext>
              </a:extLst>
            </p:cNvPr>
            <p:cNvSpPr/>
            <p:nvPr/>
          </p:nvSpPr>
          <p:spPr>
            <a:xfrm flipH="1" flipV="1">
              <a:off x="10459504" y="5162634"/>
              <a:ext cx="667820" cy="376258"/>
            </a:xfrm>
            <a:custGeom>
              <a:avLst/>
              <a:gdLst>
                <a:gd name="connsiteX0" fmla="*/ 210620 w 667820"/>
                <a:gd name="connsiteY0" fmla="*/ 0 h 364732"/>
                <a:gd name="connsiteX1" fmla="*/ 0 w 667820"/>
                <a:gd name="connsiteY1" fmla="*/ 364732 h 364732"/>
                <a:gd name="connsiteX2" fmla="*/ 667820 w 667820"/>
                <a:gd name="connsiteY2" fmla="*/ 364732 h 364732"/>
                <a:gd name="connsiteX0" fmla="*/ 187568 w 667820"/>
                <a:gd name="connsiteY0" fmla="*/ 0 h 376258"/>
                <a:gd name="connsiteX1" fmla="*/ 0 w 667820"/>
                <a:gd name="connsiteY1" fmla="*/ 376258 h 376258"/>
                <a:gd name="connsiteX2" fmla="*/ 667820 w 667820"/>
                <a:gd name="connsiteY2" fmla="*/ 376258 h 3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820" h="376258">
                  <a:moveTo>
                    <a:pt x="187568" y="0"/>
                  </a:moveTo>
                  <a:lnTo>
                    <a:pt x="0" y="376258"/>
                  </a:lnTo>
                  <a:lnTo>
                    <a:pt x="667820" y="376258"/>
                  </a:lnTo>
                </a:path>
              </a:pathLst>
            </a:custGeom>
            <a:noFill/>
            <a:ln w="0">
              <a:gradFill>
                <a:gsLst>
                  <a:gs pos="30000">
                    <a:srgbClr val="7CDAE7">
                      <a:alpha val="0"/>
                    </a:srgbClr>
                  </a:gs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40000"/>
                    </a:schemeClr>
                  </a:gs>
                </a:gsLst>
                <a:lin ang="81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8F8E2EE-421B-4AF0-A5F1-DF2449964CB6}"/>
              </a:ext>
            </a:extLst>
          </p:cNvPr>
          <p:cNvSpPr txBox="1"/>
          <p:nvPr/>
        </p:nvSpPr>
        <p:spPr>
          <a:xfrm>
            <a:off x="8525099" y="5295717"/>
            <a:ext cx="1643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04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未来计划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CBE0FA8-4EF8-4C27-9781-18A90347DEB8}"/>
              </a:ext>
            </a:extLst>
          </p:cNvPr>
          <p:cNvGrpSpPr/>
          <p:nvPr/>
        </p:nvGrpSpPr>
        <p:grpSpPr>
          <a:xfrm flipH="1">
            <a:off x="7699789" y="1018616"/>
            <a:ext cx="4035581" cy="729643"/>
            <a:chOff x="7154438" y="1018616"/>
            <a:chExt cx="4035581" cy="729643"/>
          </a:xfrm>
        </p:grpSpPr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87A7F8A3-AD5E-4733-A77F-C8023DF89534}"/>
                </a:ext>
              </a:extLst>
            </p:cNvPr>
            <p:cNvSpPr/>
            <p:nvPr/>
          </p:nvSpPr>
          <p:spPr>
            <a:xfrm>
              <a:off x="7154438" y="1079899"/>
              <a:ext cx="3949523" cy="668360"/>
            </a:xfrm>
            <a:prstGeom prst="parallelogram">
              <a:avLst>
                <a:gd name="adj" fmla="val 52826"/>
              </a:avLst>
            </a:prstGeom>
            <a:gradFill>
              <a:gsLst>
                <a:gs pos="15900">
                  <a:srgbClr val="7CDAE7">
                    <a:alpha val="0"/>
                  </a:srgbClr>
                </a:gs>
                <a:gs pos="100000">
                  <a:schemeClr val="accent2">
                    <a:alpha val="80000"/>
                  </a:schemeClr>
                </a:gs>
                <a:gs pos="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BF1267C-8DBC-4050-AD7C-42AC994DA825}"/>
                </a:ext>
              </a:extLst>
            </p:cNvPr>
            <p:cNvSpPr/>
            <p:nvPr/>
          </p:nvSpPr>
          <p:spPr>
            <a:xfrm flipH="1" flipV="1">
              <a:off x="10522199" y="1018616"/>
              <a:ext cx="667820" cy="376258"/>
            </a:xfrm>
            <a:custGeom>
              <a:avLst/>
              <a:gdLst>
                <a:gd name="connsiteX0" fmla="*/ 210620 w 667820"/>
                <a:gd name="connsiteY0" fmla="*/ 0 h 364732"/>
                <a:gd name="connsiteX1" fmla="*/ 0 w 667820"/>
                <a:gd name="connsiteY1" fmla="*/ 364732 h 364732"/>
                <a:gd name="connsiteX2" fmla="*/ 667820 w 667820"/>
                <a:gd name="connsiteY2" fmla="*/ 364732 h 364732"/>
                <a:gd name="connsiteX0" fmla="*/ 187568 w 667820"/>
                <a:gd name="connsiteY0" fmla="*/ 0 h 376258"/>
                <a:gd name="connsiteX1" fmla="*/ 0 w 667820"/>
                <a:gd name="connsiteY1" fmla="*/ 376258 h 376258"/>
                <a:gd name="connsiteX2" fmla="*/ 667820 w 667820"/>
                <a:gd name="connsiteY2" fmla="*/ 376258 h 3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820" h="376258">
                  <a:moveTo>
                    <a:pt x="187568" y="0"/>
                  </a:moveTo>
                  <a:lnTo>
                    <a:pt x="0" y="376258"/>
                  </a:lnTo>
                  <a:lnTo>
                    <a:pt x="667820" y="376258"/>
                  </a:lnTo>
                </a:path>
              </a:pathLst>
            </a:custGeom>
            <a:noFill/>
            <a:ln w="0">
              <a:gradFill>
                <a:gsLst>
                  <a:gs pos="30000">
                    <a:srgbClr val="7CDAE7">
                      <a:alpha val="0"/>
                    </a:srgbClr>
                  </a:gs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40000"/>
                    </a:schemeClr>
                  </a:gs>
                </a:gsLst>
                <a:lin ang="81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527B5D1A-3582-4872-8F93-C8E55AD23DC3}"/>
              </a:ext>
            </a:extLst>
          </p:cNvPr>
          <p:cNvSpPr txBox="1"/>
          <p:nvPr/>
        </p:nvSpPr>
        <p:spPr>
          <a:xfrm>
            <a:off x="8525099" y="1213218"/>
            <a:ext cx="16430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02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开展情况</a:t>
            </a:r>
          </a:p>
        </p:txBody>
      </p:sp>
    </p:spTree>
    <p:extLst>
      <p:ext uri="{BB962C8B-B14F-4D97-AF65-F5344CB8AC3E}">
        <p14:creationId xmlns:p14="http://schemas.microsoft.com/office/powerpoint/2010/main" val="88962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2E4913-1F24-4546-8B0C-199D66E0D7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>
              <a:buNone/>
            </a:pPr>
            <a:r>
              <a:rPr lang="zh-CN" altLang="en-US" dirty="0"/>
              <a:t>工作背景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757A97-8CC9-4127-842C-8C852C31F410}"/>
              </a:ext>
            </a:extLst>
          </p:cNvPr>
          <p:cNvSpPr txBox="1"/>
          <p:nvPr/>
        </p:nvSpPr>
        <p:spPr>
          <a:xfrm>
            <a:off x="5258351" y="2390113"/>
            <a:ext cx="1601721" cy="1436227"/>
          </a:xfrm>
          <a:prstGeom prst="rect">
            <a:avLst/>
          </a:prstGeom>
        </p:spPr>
        <p:txBody>
          <a:bodyPr wrap="none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9600" dirty="0" smtClean="0">
                <a:gradFill>
                  <a:gsLst>
                    <a:gs pos="0">
                      <a:schemeClr val="accent2"/>
                    </a:gs>
                    <a:gs pos="57240">
                      <a:srgbClr val="7CDAE7">
                        <a:alpha val="10000"/>
                      </a:srgbClr>
                    </a:gs>
                    <a:gs pos="72000">
                      <a:srgbClr val="7CDAE7">
                        <a:alpha val="0"/>
                      </a:srgb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atin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CDAE7"/>
                    </a:gs>
                    <a:gs pos="57240">
                      <a:srgbClr val="7CDAE7">
                        <a:alpha val="10000"/>
                      </a:srgbClr>
                    </a:gs>
                    <a:gs pos="72000">
                      <a:srgbClr val="7CDAE7">
                        <a:alpha val="0"/>
                      </a:srgbClr>
                    </a:gs>
                    <a:gs pos="100000">
                      <a:srgbClr val="7CDAE7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阿里巴巴普惠体"/>
                <a:ea typeface="阿里巴巴普惠体"/>
                <a:cs typeface="+mn-cs"/>
              </a:rPr>
              <a:t>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257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6435FCDF-CD08-4D83-803A-009C6EF79532}"/>
              </a:ext>
            </a:extLst>
          </p:cNvPr>
          <p:cNvSpPr/>
          <p:nvPr/>
        </p:nvSpPr>
        <p:spPr>
          <a:xfrm flipV="1">
            <a:off x="1021069" y="2247645"/>
            <a:ext cx="4448013" cy="3651789"/>
          </a:xfrm>
          <a:prstGeom prst="triangle">
            <a:avLst/>
          </a:prstGeom>
          <a:gradFill>
            <a:gsLst>
              <a:gs pos="100000">
                <a:schemeClr val="accent2">
                  <a:alpha val="2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326E2E00-4A20-4206-8D1D-6BD0C6D33B85}"/>
              </a:ext>
            </a:extLst>
          </p:cNvPr>
          <p:cNvSpPr/>
          <p:nvPr/>
        </p:nvSpPr>
        <p:spPr>
          <a:xfrm flipV="1">
            <a:off x="801952" y="2120119"/>
            <a:ext cx="4886246" cy="4011576"/>
          </a:xfrm>
          <a:prstGeom prst="triangle">
            <a:avLst/>
          </a:prstGeom>
          <a:noFill/>
          <a:ln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1CDF86-47DD-469E-B1CD-304CEE72888F}"/>
              </a:ext>
            </a:extLst>
          </p:cNvPr>
          <p:cNvSpPr txBox="1"/>
          <p:nvPr/>
        </p:nvSpPr>
        <p:spPr>
          <a:xfrm>
            <a:off x="2227167" y="1453780"/>
            <a:ext cx="2035814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3800" dirty="0">
                <a:gradFill>
                  <a:gsLst>
                    <a:gs pos="37000">
                      <a:srgbClr val="7CDAE7"/>
                    </a:gs>
                    <a:gs pos="0">
                      <a:schemeClr val="accent2"/>
                    </a:gs>
                    <a:gs pos="57240">
                      <a:srgbClr val="7CDAE7">
                        <a:alpha val="10000"/>
                      </a:srgbClr>
                    </a:gs>
                    <a:gs pos="72000">
                      <a:srgbClr val="7CDAE7">
                        <a:alpha val="0"/>
                      </a:srgb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atin typeface="+mn-ea"/>
              </a:rPr>
              <a:t>01</a:t>
            </a:r>
            <a:endParaRPr lang="zh-CN" altLang="en-US" sz="13800" dirty="0">
              <a:gradFill>
                <a:gsLst>
                  <a:gs pos="37000">
                    <a:srgbClr val="7CDAE7"/>
                  </a:gs>
                  <a:gs pos="0">
                    <a:schemeClr val="accent2"/>
                  </a:gs>
                  <a:gs pos="57240">
                    <a:srgbClr val="7CDAE7">
                      <a:alpha val="10000"/>
                    </a:srgbClr>
                  </a:gs>
                  <a:gs pos="72000">
                    <a:srgbClr val="7CDAE7">
                      <a:alpha val="0"/>
                    </a:srgb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5F18AB-5A2B-47FF-B483-89FC226EDF3B}"/>
              </a:ext>
            </a:extLst>
          </p:cNvPr>
          <p:cNvSpPr txBox="1"/>
          <p:nvPr/>
        </p:nvSpPr>
        <p:spPr>
          <a:xfrm>
            <a:off x="1641747" y="3290331"/>
            <a:ext cx="364263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60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algn="dist"/>
            <a:r>
              <a:rPr lang="zh-CN" altLang="en-US" dirty="0"/>
              <a:t>工作背景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41B7E0DE-0078-45D9-921A-EC79ACF71C97}"/>
              </a:ext>
            </a:extLst>
          </p:cNvPr>
          <p:cNvSpPr/>
          <p:nvPr/>
        </p:nvSpPr>
        <p:spPr>
          <a:xfrm>
            <a:off x="1431800" y="3281111"/>
            <a:ext cx="1962693" cy="86061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DFB6F98C-D660-484C-B43B-C618B0399F63}"/>
              </a:ext>
            </a:extLst>
          </p:cNvPr>
          <p:cNvSpPr/>
          <p:nvPr/>
        </p:nvSpPr>
        <p:spPr>
          <a:xfrm>
            <a:off x="3208513" y="4328390"/>
            <a:ext cx="1962693" cy="86061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B9A9F6D3-6E49-4DF5-9371-7E38D0DEC56C}"/>
              </a:ext>
            </a:extLst>
          </p:cNvPr>
          <p:cNvSpPr/>
          <p:nvPr/>
        </p:nvSpPr>
        <p:spPr>
          <a:xfrm>
            <a:off x="660400" y="4497699"/>
            <a:ext cx="1962693" cy="86061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图形用户界面&#10;&#10;描述已自动生成">
            <a:extLst>
              <a:ext uri="{FF2B5EF4-FFF2-40B4-BE49-F238E27FC236}">
                <a16:creationId xmlns:a16="http://schemas.microsoft.com/office/drawing/2014/main" id="{FFECFE4F-C75D-4F68-BBD1-2440CBA8E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79" y="984976"/>
            <a:ext cx="4147938" cy="51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一辆银色的车&#10;&#10;描述已自动生成">
            <a:extLst>
              <a:ext uri="{FF2B5EF4-FFF2-40B4-BE49-F238E27FC236}">
                <a16:creationId xmlns:a16="http://schemas.microsoft.com/office/drawing/2014/main" id="{4E2C347D-5638-4C61-8FC2-8E7FD831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229">
            <a:off x="-1091768" y="695839"/>
            <a:ext cx="4856247" cy="44787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45902CC-251B-4E3C-9F72-0E951A0268A5}"/>
              </a:ext>
            </a:extLst>
          </p:cNvPr>
          <p:cNvSpPr txBox="1"/>
          <p:nvPr/>
        </p:nvSpPr>
        <p:spPr>
          <a:xfrm>
            <a:off x="5289841" y="2751891"/>
            <a:ext cx="361492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600">
                <a:gradFill>
                  <a:gsLst>
                    <a:gs pos="100000">
                      <a:schemeClr val="bg1"/>
                    </a:gs>
                    <a:gs pos="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algn="dist"/>
            <a:r>
              <a:rPr lang="zh-CN" altLang="en-US" dirty="0"/>
              <a:t>工作背景</a:t>
            </a:r>
          </a:p>
        </p:txBody>
      </p:sp>
      <p:pic>
        <p:nvPicPr>
          <p:cNvPr id="4" name="图片 3" descr="一辆银色的车&#10;&#10;描述已自动生成">
            <a:extLst>
              <a:ext uri="{FF2B5EF4-FFF2-40B4-BE49-F238E27FC236}">
                <a16:creationId xmlns:a16="http://schemas.microsoft.com/office/drawing/2014/main" id="{2DCAEBF4-DE55-4F47-A5E9-531FFD320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1622">
            <a:off x="8325090" y="1352254"/>
            <a:ext cx="4856247" cy="44787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A639BDE-3024-434F-90E6-3FF1369F8F8A}"/>
              </a:ext>
            </a:extLst>
          </p:cNvPr>
          <p:cNvSpPr txBox="1"/>
          <p:nvPr/>
        </p:nvSpPr>
        <p:spPr>
          <a:xfrm>
            <a:off x="3197663" y="2751891"/>
            <a:ext cx="1179810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CDAE7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阿里巴巴普惠体"/>
                <a:ea typeface="阿里巴巴普惠体"/>
                <a:cs typeface="+mn-cs"/>
              </a:rPr>
              <a:t>01</a:t>
            </a:r>
            <a:endParaRPr lang="zh-CN" altLang="en-US" sz="8000" dirty="0">
              <a:gradFill>
                <a:gsLst>
                  <a:gs pos="0">
                    <a:srgbClr val="7CDAE7"/>
                  </a:gs>
                  <a:gs pos="100000">
                    <a:schemeClr val="bg1"/>
                  </a:gs>
                </a:gsLst>
                <a:lin ang="5400000" scaled="1"/>
              </a:gradFill>
              <a:latin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D15B161-17B8-4B0E-9E21-4CD434C61B55}"/>
              </a:ext>
            </a:extLst>
          </p:cNvPr>
          <p:cNvCxnSpPr/>
          <p:nvPr/>
        </p:nvCxnSpPr>
        <p:spPr>
          <a:xfrm>
            <a:off x="4804475" y="2935204"/>
            <a:ext cx="0" cy="924683"/>
          </a:xfrm>
          <a:prstGeom prst="line">
            <a:avLst/>
          </a:prstGeom>
          <a:ln w="12700">
            <a:solidFill>
              <a:schemeClr val="accent2">
                <a:alpha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BCE3F9A-5234-4E73-8618-E054F1F30321}"/>
              </a:ext>
            </a:extLst>
          </p:cNvPr>
          <p:cNvSpPr/>
          <p:nvPr/>
        </p:nvSpPr>
        <p:spPr>
          <a:xfrm>
            <a:off x="2333128" y="4020047"/>
            <a:ext cx="1962693" cy="86061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AF3A1CE6-5DA2-4423-8B79-9383E12DBCE0}"/>
              </a:ext>
            </a:extLst>
          </p:cNvPr>
          <p:cNvSpPr/>
          <p:nvPr/>
        </p:nvSpPr>
        <p:spPr>
          <a:xfrm>
            <a:off x="4035031" y="2649389"/>
            <a:ext cx="1962693" cy="86061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0EE6F9C9-A678-4769-B470-A3A054E87B9B}"/>
              </a:ext>
            </a:extLst>
          </p:cNvPr>
          <p:cNvSpPr/>
          <p:nvPr/>
        </p:nvSpPr>
        <p:spPr>
          <a:xfrm>
            <a:off x="6994147" y="3977016"/>
            <a:ext cx="1962693" cy="86061"/>
          </a:xfrm>
          <a:prstGeom prst="parallelogram">
            <a:avLst>
              <a:gd name="adj" fmla="val 52081"/>
            </a:avLst>
          </a:pr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C5E42B0-5564-4C28-8015-1D8A4A04FCED}"/>
              </a:ext>
            </a:extLst>
          </p:cNvPr>
          <p:cNvSpPr/>
          <p:nvPr/>
        </p:nvSpPr>
        <p:spPr>
          <a:xfrm>
            <a:off x="-1828800" y="-3418238"/>
            <a:ext cx="15849600" cy="4771858"/>
          </a:xfrm>
          <a:prstGeom prst="ellipse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3">
                  <a:alpha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5A28693-411A-43BC-85D5-F2B747D2BF32}"/>
              </a:ext>
            </a:extLst>
          </p:cNvPr>
          <p:cNvSpPr/>
          <p:nvPr/>
        </p:nvSpPr>
        <p:spPr>
          <a:xfrm flipV="1">
            <a:off x="-1803012" y="5563916"/>
            <a:ext cx="15849600" cy="4771858"/>
          </a:xfrm>
          <a:prstGeom prst="ellipse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3">
                  <a:alpha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6FF8F21-6DA0-4A2C-B88F-4534244FBEA0}"/>
              </a:ext>
            </a:extLst>
          </p:cNvPr>
          <p:cNvSpPr/>
          <p:nvPr/>
        </p:nvSpPr>
        <p:spPr>
          <a:xfrm flipV="1">
            <a:off x="-1803012" y="5443357"/>
            <a:ext cx="15849600" cy="4771858"/>
          </a:xfrm>
          <a:prstGeom prst="ellipse">
            <a:avLst/>
          </a:prstGeom>
          <a:noFill/>
          <a:ln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2BCC28C-F1B7-4689-BBCE-D51A399C6B1D}"/>
              </a:ext>
            </a:extLst>
          </p:cNvPr>
          <p:cNvSpPr/>
          <p:nvPr/>
        </p:nvSpPr>
        <p:spPr>
          <a:xfrm>
            <a:off x="-1803012" y="-3288775"/>
            <a:ext cx="15849600" cy="4771858"/>
          </a:xfrm>
          <a:prstGeom prst="ellipse">
            <a:avLst/>
          </a:prstGeom>
          <a:noFill/>
          <a:ln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69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689E693A-B157-411F-B503-F54899721B64}"/>
              </a:ext>
            </a:extLst>
          </p:cNvPr>
          <p:cNvSpPr/>
          <p:nvPr/>
        </p:nvSpPr>
        <p:spPr>
          <a:xfrm>
            <a:off x="660400" y="3797355"/>
            <a:ext cx="10858500" cy="2047554"/>
          </a:xfrm>
          <a:prstGeom prst="roundRect">
            <a:avLst>
              <a:gd name="adj" fmla="val 6743"/>
            </a:avLst>
          </a:prstGeom>
          <a:solidFill>
            <a:schemeClr val="accent2">
              <a:alpha val="40000"/>
            </a:schemeClr>
          </a:solidFill>
          <a:ln>
            <a:noFill/>
          </a:ln>
          <a:effectLst>
            <a:outerShdw blurRad="254000" sx="102000" sy="1020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E991AB5-7311-4434-A28A-EA41FE110DBC}"/>
              </a:ext>
            </a:extLst>
          </p:cNvPr>
          <p:cNvSpPr/>
          <p:nvPr/>
        </p:nvSpPr>
        <p:spPr>
          <a:xfrm>
            <a:off x="2783839" y="2190343"/>
            <a:ext cx="8636221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① 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| 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部门职责划分不清楚，导致工作中存在各部门人员推诿扯皮、吃大锅饭的现象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② 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| 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部分业务启动之前存在问题，准备工作不够充分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③ 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| 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部分业务线的工作流程比较繁琐、比较机械，无形中增添了负担。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8D7287B-4EC7-45F5-9788-181D29CD38E1}"/>
              </a:ext>
            </a:extLst>
          </p:cNvPr>
          <p:cNvSpPr txBox="1"/>
          <p:nvPr/>
        </p:nvSpPr>
        <p:spPr>
          <a:xfrm>
            <a:off x="1029696" y="4035140"/>
            <a:ext cx="268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给公司提的建议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3026EC-4AA7-4541-8BEA-3A5FA5757545}"/>
              </a:ext>
            </a:extLst>
          </p:cNvPr>
          <p:cNvSpPr txBox="1"/>
          <p:nvPr/>
        </p:nvSpPr>
        <p:spPr>
          <a:xfrm>
            <a:off x="2794000" y="1696686"/>
            <a:ext cx="268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公司当前存在问题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4805C2-51BB-4B2D-9687-3737C693772D}"/>
              </a:ext>
            </a:extLst>
          </p:cNvPr>
          <p:cNvSpPr/>
          <p:nvPr/>
        </p:nvSpPr>
        <p:spPr>
          <a:xfrm>
            <a:off x="1012990" y="4527142"/>
            <a:ext cx="8636221" cy="10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① 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| 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明确统一业务线相关部门的职责，并形成制度文件，严格执行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② 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| 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在开启一项新工作之前，进行深度的调研和研讨，为后续工作省力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③ 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| 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最大程度简化存在问题的业务线流程，为相关工作人员减负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714D576-5445-4EC4-954A-836F3348379D}"/>
              </a:ext>
            </a:extLst>
          </p:cNvPr>
          <p:cNvSpPr/>
          <p:nvPr/>
        </p:nvSpPr>
        <p:spPr>
          <a:xfrm rot="2709837">
            <a:off x="9933759" y="4305330"/>
            <a:ext cx="1031602" cy="103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D2424EB-01FE-4962-B79B-80E67950C2D7}"/>
              </a:ext>
            </a:extLst>
          </p:cNvPr>
          <p:cNvGrpSpPr/>
          <p:nvPr/>
        </p:nvGrpSpPr>
        <p:grpSpPr>
          <a:xfrm>
            <a:off x="10141646" y="4612236"/>
            <a:ext cx="655583" cy="462140"/>
            <a:chOff x="7230689" y="489084"/>
            <a:chExt cx="461208" cy="325121"/>
          </a:xfrm>
          <a:solidFill>
            <a:schemeClr val="accent2"/>
          </a:solidFill>
        </p:grpSpPr>
        <p:sp>
          <p:nvSpPr>
            <p:cNvPr id="9" name="Freeform 86">
              <a:extLst>
                <a:ext uri="{FF2B5EF4-FFF2-40B4-BE49-F238E27FC236}">
                  <a16:creationId xmlns:a16="http://schemas.microsoft.com/office/drawing/2014/main" id="{5A903B7A-2314-4650-882F-82C3ECA60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239" y="489084"/>
              <a:ext cx="421658" cy="243043"/>
            </a:xfrm>
            <a:custGeom>
              <a:avLst/>
              <a:gdLst>
                <a:gd name="T0" fmla="*/ 3063 w 3965"/>
                <a:gd name="T1" fmla="*/ 775 h 2287"/>
                <a:gd name="T2" fmla="*/ 3052 w 3965"/>
                <a:gd name="T3" fmla="*/ 945 h 2287"/>
                <a:gd name="T4" fmla="*/ 3256 w 3965"/>
                <a:gd name="T5" fmla="*/ 1028 h 2287"/>
                <a:gd name="T6" fmla="*/ 3353 w 3965"/>
                <a:gd name="T7" fmla="*/ 1015 h 2287"/>
                <a:gd name="T8" fmla="*/ 3439 w 3965"/>
                <a:gd name="T9" fmla="*/ 975 h 2287"/>
                <a:gd name="T10" fmla="*/ 3510 w 3965"/>
                <a:gd name="T11" fmla="*/ 914 h 2287"/>
                <a:gd name="T12" fmla="*/ 3560 w 3965"/>
                <a:gd name="T13" fmla="*/ 837 h 2287"/>
                <a:gd name="T14" fmla="*/ 3588 w 3965"/>
                <a:gd name="T15" fmla="*/ 747 h 2287"/>
                <a:gd name="T16" fmla="*/ 3588 w 3965"/>
                <a:gd name="T17" fmla="*/ 649 h 2287"/>
                <a:gd name="T18" fmla="*/ 3560 w 3965"/>
                <a:gd name="T19" fmla="*/ 558 h 2287"/>
                <a:gd name="T20" fmla="*/ 3510 w 3965"/>
                <a:gd name="T21" fmla="*/ 481 h 2287"/>
                <a:gd name="T22" fmla="*/ 3439 w 3965"/>
                <a:gd name="T23" fmla="*/ 420 h 2287"/>
                <a:gd name="T24" fmla="*/ 3353 w 3965"/>
                <a:gd name="T25" fmla="*/ 381 h 2287"/>
                <a:gd name="T26" fmla="*/ 3256 w 3965"/>
                <a:gd name="T27" fmla="*/ 367 h 2287"/>
                <a:gd name="T28" fmla="*/ 2043 w 3965"/>
                <a:gd name="T29" fmla="*/ 0 h 2287"/>
                <a:gd name="T30" fmla="*/ 3333 w 3965"/>
                <a:gd name="T31" fmla="*/ 4 h 2287"/>
                <a:gd name="T32" fmla="*/ 3481 w 3965"/>
                <a:gd name="T33" fmla="*/ 35 h 2287"/>
                <a:gd name="T34" fmla="*/ 3613 w 3965"/>
                <a:gd name="T35" fmla="*/ 95 h 2287"/>
                <a:gd name="T36" fmla="*/ 3731 w 3965"/>
                <a:gd name="T37" fmla="*/ 179 h 2287"/>
                <a:gd name="T38" fmla="*/ 3828 w 3965"/>
                <a:gd name="T39" fmla="*/ 285 h 2287"/>
                <a:gd name="T40" fmla="*/ 3901 w 3965"/>
                <a:gd name="T41" fmla="*/ 409 h 2287"/>
                <a:gd name="T42" fmla="*/ 3947 w 3965"/>
                <a:gd name="T43" fmla="*/ 548 h 2287"/>
                <a:gd name="T44" fmla="*/ 3965 w 3965"/>
                <a:gd name="T45" fmla="*/ 697 h 2287"/>
                <a:gd name="T46" fmla="*/ 3947 w 3965"/>
                <a:gd name="T47" fmla="*/ 847 h 2287"/>
                <a:gd name="T48" fmla="*/ 3901 w 3965"/>
                <a:gd name="T49" fmla="*/ 986 h 2287"/>
                <a:gd name="T50" fmla="*/ 3828 w 3965"/>
                <a:gd name="T51" fmla="*/ 1110 h 2287"/>
                <a:gd name="T52" fmla="*/ 3731 w 3965"/>
                <a:gd name="T53" fmla="*/ 1216 h 2287"/>
                <a:gd name="T54" fmla="*/ 3613 w 3965"/>
                <a:gd name="T55" fmla="*/ 1300 h 2287"/>
                <a:gd name="T56" fmla="*/ 3481 w 3965"/>
                <a:gd name="T57" fmla="*/ 1360 h 2287"/>
                <a:gd name="T58" fmla="*/ 3333 w 3965"/>
                <a:gd name="T59" fmla="*/ 1391 h 2287"/>
                <a:gd name="T60" fmla="*/ 2928 w 3965"/>
                <a:gd name="T61" fmla="*/ 1395 h 2287"/>
                <a:gd name="T62" fmla="*/ 2831 w 3965"/>
                <a:gd name="T63" fmla="*/ 1574 h 2287"/>
                <a:gd name="T64" fmla="*/ 2711 w 3965"/>
                <a:gd name="T65" fmla="*/ 1736 h 2287"/>
                <a:gd name="T66" fmla="*/ 2572 w 3965"/>
                <a:gd name="T67" fmla="*/ 1883 h 2287"/>
                <a:gd name="T68" fmla="*/ 2414 w 3965"/>
                <a:gd name="T69" fmla="*/ 2010 h 2287"/>
                <a:gd name="T70" fmla="*/ 2241 w 3965"/>
                <a:gd name="T71" fmla="*/ 2114 h 2287"/>
                <a:gd name="T72" fmla="*/ 2052 w 3965"/>
                <a:gd name="T73" fmla="*/ 2197 h 2287"/>
                <a:gd name="T74" fmla="*/ 1851 w 3965"/>
                <a:gd name="T75" fmla="*/ 2254 h 2287"/>
                <a:gd name="T76" fmla="*/ 1640 w 3965"/>
                <a:gd name="T77" fmla="*/ 2283 h 2287"/>
                <a:gd name="T78" fmla="*/ 1417 w 3965"/>
                <a:gd name="T79" fmla="*/ 2283 h 2287"/>
                <a:gd name="T80" fmla="*/ 1196 w 3965"/>
                <a:gd name="T81" fmla="*/ 2250 h 2287"/>
                <a:gd name="T82" fmla="*/ 985 w 3965"/>
                <a:gd name="T83" fmla="*/ 2187 h 2287"/>
                <a:gd name="T84" fmla="*/ 789 w 3965"/>
                <a:gd name="T85" fmla="*/ 2098 h 2287"/>
                <a:gd name="T86" fmla="*/ 610 w 3965"/>
                <a:gd name="T87" fmla="*/ 1982 h 2287"/>
                <a:gd name="T88" fmla="*/ 448 w 3965"/>
                <a:gd name="T89" fmla="*/ 1844 h 2287"/>
                <a:gd name="T90" fmla="*/ 307 w 3965"/>
                <a:gd name="T91" fmla="*/ 1685 h 2287"/>
                <a:gd name="T92" fmla="*/ 191 w 3965"/>
                <a:gd name="T93" fmla="*/ 1508 h 2287"/>
                <a:gd name="T94" fmla="*/ 99 w 3965"/>
                <a:gd name="T95" fmla="*/ 1314 h 2287"/>
                <a:gd name="T96" fmla="*/ 37 w 3965"/>
                <a:gd name="T97" fmla="*/ 1107 h 2287"/>
                <a:gd name="T98" fmla="*/ 4 w 3965"/>
                <a:gd name="T99" fmla="*/ 889 h 2287"/>
                <a:gd name="T100" fmla="*/ 0 w 3965"/>
                <a:gd name="T101" fmla="*/ 0 h 2287"/>
                <a:gd name="T102" fmla="*/ 2043 w 3965"/>
                <a:gd name="T103" fmla="*/ 0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5" h="2287">
                  <a:moveTo>
                    <a:pt x="3063" y="367"/>
                  </a:moveTo>
                  <a:lnTo>
                    <a:pt x="3063" y="775"/>
                  </a:lnTo>
                  <a:lnTo>
                    <a:pt x="3060" y="862"/>
                  </a:lnTo>
                  <a:lnTo>
                    <a:pt x="3052" y="945"/>
                  </a:lnTo>
                  <a:lnTo>
                    <a:pt x="3040" y="1028"/>
                  </a:lnTo>
                  <a:lnTo>
                    <a:pt x="3256" y="1028"/>
                  </a:lnTo>
                  <a:lnTo>
                    <a:pt x="3305" y="1025"/>
                  </a:lnTo>
                  <a:lnTo>
                    <a:pt x="3353" y="1015"/>
                  </a:lnTo>
                  <a:lnTo>
                    <a:pt x="3397" y="998"/>
                  </a:lnTo>
                  <a:lnTo>
                    <a:pt x="3439" y="975"/>
                  </a:lnTo>
                  <a:lnTo>
                    <a:pt x="3477" y="947"/>
                  </a:lnTo>
                  <a:lnTo>
                    <a:pt x="3510" y="914"/>
                  </a:lnTo>
                  <a:lnTo>
                    <a:pt x="3538" y="877"/>
                  </a:lnTo>
                  <a:lnTo>
                    <a:pt x="3560" y="837"/>
                  </a:lnTo>
                  <a:lnTo>
                    <a:pt x="3577" y="792"/>
                  </a:lnTo>
                  <a:lnTo>
                    <a:pt x="3588" y="747"/>
                  </a:lnTo>
                  <a:lnTo>
                    <a:pt x="3592" y="697"/>
                  </a:lnTo>
                  <a:lnTo>
                    <a:pt x="3588" y="649"/>
                  </a:lnTo>
                  <a:lnTo>
                    <a:pt x="3577" y="603"/>
                  </a:lnTo>
                  <a:lnTo>
                    <a:pt x="3560" y="558"/>
                  </a:lnTo>
                  <a:lnTo>
                    <a:pt x="3538" y="518"/>
                  </a:lnTo>
                  <a:lnTo>
                    <a:pt x="3510" y="481"/>
                  </a:lnTo>
                  <a:lnTo>
                    <a:pt x="3477" y="448"/>
                  </a:lnTo>
                  <a:lnTo>
                    <a:pt x="3439" y="420"/>
                  </a:lnTo>
                  <a:lnTo>
                    <a:pt x="3397" y="398"/>
                  </a:lnTo>
                  <a:lnTo>
                    <a:pt x="3353" y="381"/>
                  </a:lnTo>
                  <a:lnTo>
                    <a:pt x="3305" y="370"/>
                  </a:lnTo>
                  <a:lnTo>
                    <a:pt x="3256" y="367"/>
                  </a:lnTo>
                  <a:lnTo>
                    <a:pt x="3063" y="367"/>
                  </a:lnTo>
                  <a:close/>
                  <a:moveTo>
                    <a:pt x="2043" y="0"/>
                  </a:moveTo>
                  <a:lnTo>
                    <a:pt x="3256" y="0"/>
                  </a:lnTo>
                  <a:lnTo>
                    <a:pt x="3333" y="4"/>
                  </a:lnTo>
                  <a:lnTo>
                    <a:pt x="3408" y="16"/>
                  </a:lnTo>
                  <a:lnTo>
                    <a:pt x="3481" y="35"/>
                  </a:lnTo>
                  <a:lnTo>
                    <a:pt x="3548" y="62"/>
                  </a:lnTo>
                  <a:lnTo>
                    <a:pt x="3613" y="95"/>
                  </a:lnTo>
                  <a:lnTo>
                    <a:pt x="3674" y="135"/>
                  </a:lnTo>
                  <a:lnTo>
                    <a:pt x="3731" y="179"/>
                  </a:lnTo>
                  <a:lnTo>
                    <a:pt x="3782" y="230"/>
                  </a:lnTo>
                  <a:lnTo>
                    <a:pt x="3828" y="285"/>
                  </a:lnTo>
                  <a:lnTo>
                    <a:pt x="3868" y="345"/>
                  </a:lnTo>
                  <a:lnTo>
                    <a:pt x="3901" y="409"/>
                  </a:lnTo>
                  <a:lnTo>
                    <a:pt x="3929" y="477"/>
                  </a:lnTo>
                  <a:lnTo>
                    <a:pt x="3947" y="548"/>
                  </a:lnTo>
                  <a:lnTo>
                    <a:pt x="3961" y="621"/>
                  </a:lnTo>
                  <a:lnTo>
                    <a:pt x="3965" y="697"/>
                  </a:lnTo>
                  <a:lnTo>
                    <a:pt x="3961" y="774"/>
                  </a:lnTo>
                  <a:lnTo>
                    <a:pt x="3947" y="847"/>
                  </a:lnTo>
                  <a:lnTo>
                    <a:pt x="3929" y="918"/>
                  </a:lnTo>
                  <a:lnTo>
                    <a:pt x="3901" y="986"/>
                  </a:lnTo>
                  <a:lnTo>
                    <a:pt x="3868" y="1050"/>
                  </a:lnTo>
                  <a:lnTo>
                    <a:pt x="3828" y="1110"/>
                  </a:lnTo>
                  <a:lnTo>
                    <a:pt x="3782" y="1165"/>
                  </a:lnTo>
                  <a:lnTo>
                    <a:pt x="3731" y="1216"/>
                  </a:lnTo>
                  <a:lnTo>
                    <a:pt x="3674" y="1260"/>
                  </a:lnTo>
                  <a:lnTo>
                    <a:pt x="3613" y="1300"/>
                  </a:lnTo>
                  <a:lnTo>
                    <a:pt x="3548" y="1334"/>
                  </a:lnTo>
                  <a:lnTo>
                    <a:pt x="3481" y="1360"/>
                  </a:lnTo>
                  <a:lnTo>
                    <a:pt x="3409" y="1379"/>
                  </a:lnTo>
                  <a:lnTo>
                    <a:pt x="3333" y="1391"/>
                  </a:lnTo>
                  <a:lnTo>
                    <a:pt x="3256" y="1395"/>
                  </a:lnTo>
                  <a:lnTo>
                    <a:pt x="2928" y="1395"/>
                  </a:lnTo>
                  <a:lnTo>
                    <a:pt x="2882" y="1487"/>
                  </a:lnTo>
                  <a:lnTo>
                    <a:pt x="2831" y="1574"/>
                  </a:lnTo>
                  <a:lnTo>
                    <a:pt x="2774" y="1658"/>
                  </a:lnTo>
                  <a:lnTo>
                    <a:pt x="2711" y="1736"/>
                  </a:lnTo>
                  <a:lnTo>
                    <a:pt x="2645" y="1812"/>
                  </a:lnTo>
                  <a:lnTo>
                    <a:pt x="2572" y="1883"/>
                  </a:lnTo>
                  <a:lnTo>
                    <a:pt x="2495" y="1948"/>
                  </a:lnTo>
                  <a:lnTo>
                    <a:pt x="2414" y="2010"/>
                  </a:lnTo>
                  <a:lnTo>
                    <a:pt x="2330" y="2064"/>
                  </a:lnTo>
                  <a:lnTo>
                    <a:pt x="2241" y="2114"/>
                  </a:lnTo>
                  <a:lnTo>
                    <a:pt x="2148" y="2159"/>
                  </a:lnTo>
                  <a:lnTo>
                    <a:pt x="2052" y="2197"/>
                  </a:lnTo>
                  <a:lnTo>
                    <a:pt x="1953" y="2228"/>
                  </a:lnTo>
                  <a:lnTo>
                    <a:pt x="1851" y="2254"/>
                  </a:lnTo>
                  <a:lnTo>
                    <a:pt x="1747" y="2271"/>
                  </a:lnTo>
                  <a:lnTo>
                    <a:pt x="1640" y="2283"/>
                  </a:lnTo>
                  <a:lnTo>
                    <a:pt x="1531" y="2287"/>
                  </a:lnTo>
                  <a:lnTo>
                    <a:pt x="1417" y="2283"/>
                  </a:lnTo>
                  <a:lnTo>
                    <a:pt x="1304" y="2270"/>
                  </a:lnTo>
                  <a:lnTo>
                    <a:pt x="1196" y="2250"/>
                  </a:lnTo>
                  <a:lnTo>
                    <a:pt x="1088" y="2223"/>
                  </a:lnTo>
                  <a:lnTo>
                    <a:pt x="985" y="2187"/>
                  </a:lnTo>
                  <a:lnTo>
                    <a:pt x="885" y="2146"/>
                  </a:lnTo>
                  <a:lnTo>
                    <a:pt x="789" y="2098"/>
                  </a:lnTo>
                  <a:lnTo>
                    <a:pt x="697" y="2044"/>
                  </a:lnTo>
                  <a:lnTo>
                    <a:pt x="610" y="1982"/>
                  </a:lnTo>
                  <a:lnTo>
                    <a:pt x="526" y="1915"/>
                  </a:lnTo>
                  <a:lnTo>
                    <a:pt x="448" y="1844"/>
                  </a:lnTo>
                  <a:lnTo>
                    <a:pt x="375" y="1768"/>
                  </a:lnTo>
                  <a:lnTo>
                    <a:pt x="307" y="1685"/>
                  </a:lnTo>
                  <a:lnTo>
                    <a:pt x="246" y="1599"/>
                  </a:lnTo>
                  <a:lnTo>
                    <a:pt x="191" y="1508"/>
                  </a:lnTo>
                  <a:lnTo>
                    <a:pt x="142" y="1413"/>
                  </a:lnTo>
                  <a:lnTo>
                    <a:pt x="99" y="1314"/>
                  </a:lnTo>
                  <a:lnTo>
                    <a:pt x="65" y="1212"/>
                  </a:lnTo>
                  <a:lnTo>
                    <a:pt x="37" y="1107"/>
                  </a:lnTo>
                  <a:lnTo>
                    <a:pt x="16" y="999"/>
                  </a:lnTo>
                  <a:lnTo>
                    <a:pt x="4" y="889"/>
                  </a:lnTo>
                  <a:lnTo>
                    <a:pt x="0" y="775"/>
                  </a:lnTo>
                  <a:lnTo>
                    <a:pt x="0" y="0"/>
                  </a:lnTo>
                  <a:lnTo>
                    <a:pt x="2043" y="0"/>
                  </a:lnTo>
                  <a:lnTo>
                    <a:pt x="20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82880" tIns="91440" rIns="182880" bIns="91440"/>
            <a:lstStyle/>
            <a:p>
              <a:pPr defTabSz="18288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7">
              <a:extLst>
                <a:ext uri="{FF2B5EF4-FFF2-40B4-BE49-F238E27FC236}">
                  <a16:creationId xmlns:a16="http://schemas.microsoft.com/office/drawing/2014/main" id="{CAE68A9E-2441-46E2-8983-1F3B591E4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689" y="750202"/>
              <a:ext cx="404859" cy="64003"/>
            </a:xfrm>
            <a:custGeom>
              <a:avLst/>
              <a:gdLst>
                <a:gd name="T0" fmla="*/ 0 w 3808"/>
                <a:gd name="T1" fmla="*/ 0 h 601"/>
                <a:gd name="T2" fmla="*/ 3808 w 3808"/>
                <a:gd name="T3" fmla="*/ 0 h 601"/>
                <a:gd name="T4" fmla="*/ 3514 w 3808"/>
                <a:gd name="T5" fmla="*/ 476 h 601"/>
                <a:gd name="T6" fmla="*/ 3492 w 3808"/>
                <a:gd name="T7" fmla="*/ 504 h 601"/>
                <a:gd name="T8" fmla="*/ 3465 w 3808"/>
                <a:gd name="T9" fmla="*/ 530 h 601"/>
                <a:gd name="T10" fmla="*/ 3433 w 3808"/>
                <a:gd name="T11" fmla="*/ 554 h 601"/>
                <a:gd name="T12" fmla="*/ 3397 w 3808"/>
                <a:gd name="T13" fmla="*/ 574 h 601"/>
                <a:gd name="T14" fmla="*/ 3360 w 3808"/>
                <a:gd name="T15" fmla="*/ 588 h 601"/>
                <a:gd name="T16" fmla="*/ 3323 w 3808"/>
                <a:gd name="T17" fmla="*/ 597 h 601"/>
                <a:gd name="T18" fmla="*/ 3287 w 3808"/>
                <a:gd name="T19" fmla="*/ 601 h 601"/>
                <a:gd name="T20" fmla="*/ 521 w 3808"/>
                <a:gd name="T21" fmla="*/ 601 h 601"/>
                <a:gd name="T22" fmla="*/ 485 w 3808"/>
                <a:gd name="T23" fmla="*/ 597 h 601"/>
                <a:gd name="T24" fmla="*/ 448 w 3808"/>
                <a:gd name="T25" fmla="*/ 588 h 601"/>
                <a:gd name="T26" fmla="*/ 411 w 3808"/>
                <a:gd name="T27" fmla="*/ 574 h 601"/>
                <a:gd name="T28" fmla="*/ 377 w 3808"/>
                <a:gd name="T29" fmla="*/ 554 h 601"/>
                <a:gd name="T30" fmla="*/ 343 w 3808"/>
                <a:gd name="T31" fmla="*/ 530 h 601"/>
                <a:gd name="T32" fmla="*/ 317 w 3808"/>
                <a:gd name="T33" fmla="*/ 504 h 601"/>
                <a:gd name="T34" fmla="*/ 294 w 3808"/>
                <a:gd name="T35" fmla="*/ 476 h 601"/>
                <a:gd name="T36" fmla="*/ 0 w 3808"/>
                <a:gd name="T3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8" h="601">
                  <a:moveTo>
                    <a:pt x="0" y="0"/>
                  </a:moveTo>
                  <a:lnTo>
                    <a:pt x="3808" y="0"/>
                  </a:lnTo>
                  <a:lnTo>
                    <a:pt x="3514" y="476"/>
                  </a:lnTo>
                  <a:lnTo>
                    <a:pt x="3492" y="504"/>
                  </a:lnTo>
                  <a:lnTo>
                    <a:pt x="3465" y="530"/>
                  </a:lnTo>
                  <a:lnTo>
                    <a:pt x="3433" y="554"/>
                  </a:lnTo>
                  <a:lnTo>
                    <a:pt x="3397" y="574"/>
                  </a:lnTo>
                  <a:lnTo>
                    <a:pt x="3360" y="588"/>
                  </a:lnTo>
                  <a:lnTo>
                    <a:pt x="3323" y="597"/>
                  </a:lnTo>
                  <a:lnTo>
                    <a:pt x="3287" y="601"/>
                  </a:lnTo>
                  <a:lnTo>
                    <a:pt x="521" y="601"/>
                  </a:lnTo>
                  <a:lnTo>
                    <a:pt x="485" y="597"/>
                  </a:lnTo>
                  <a:lnTo>
                    <a:pt x="448" y="588"/>
                  </a:lnTo>
                  <a:lnTo>
                    <a:pt x="411" y="574"/>
                  </a:lnTo>
                  <a:lnTo>
                    <a:pt x="377" y="554"/>
                  </a:lnTo>
                  <a:lnTo>
                    <a:pt x="343" y="530"/>
                  </a:lnTo>
                  <a:lnTo>
                    <a:pt x="317" y="504"/>
                  </a:lnTo>
                  <a:lnTo>
                    <a:pt x="294" y="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182880" tIns="91440" rIns="182880" bIns="91440"/>
            <a:lstStyle/>
            <a:p>
              <a:pPr defTabSz="18288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7015AFA-0266-4E5A-8F21-052DBC64C1F7}"/>
              </a:ext>
            </a:extLst>
          </p:cNvPr>
          <p:cNvSpPr/>
          <p:nvPr/>
        </p:nvSpPr>
        <p:spPr>
          <a:xfrm rot="2709837">
            <a:off x="1196159" y="1973797"/>
            <a:ext cx="1031602" cy="103160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>
            <a:outerShdw blurRad="254000" sx="102000" sy="102000" algn="ctr" rotWithShape="0">
              <a:schemeClr val="accent6">
                <a:lumMod val="60000"/>
                <a:lumOff val="4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60</a:t>
            </a:r>
            <a:endParaRPr lang="zh-CN" altLang="en-US" dirty="0"/>
          </a:p>
        </p:txBody>
      </p:sp>
      <p:sp>
        <p:nvSpPr>
          <p:cNvPr id="12" name="portfolio-suitcase_15651">
            <a:extLst>
              <a:ext uri="{FF2B5EF4-FFF2-40B4-BE49-F238E27FC236}">
                <a16:creationId xmlns:a16="http://schemas.microsoft.com/office/drawing/2014/main" id="{7403D26B-96A4-4750-97DB-1B883BB6A62E}"/>
              </a:ext>
            </a:extLst>
          </p:cNvPr>
          <p:cNvSpPr>
            <a:spLocks noChangeAspect="1"/>
          </p:cNvSpPr>
          <p:nvPr/>
        </p:nvSpPr>
        <p:spPr bwMode="auto">
          <a:xfrm>
            <a:off x="1452120" y="2196100"/>
            <a:ext cx="540000" cy="531641"/>
          </a:xfrm>
          <a:custGeom>
            <a:avLst/>
            <a:gdLst>
              <a:gd name="connsiteX0" fmla="*/ 288119 w 576238"/>
              <a:gd name="connsiteY0" fmla="*/ 404705 h 567319"/>
              <a:gd name="connsiteX1" fmla="*/ 305001 w 576238"/>
              <a:gd name="connsiteY1" fmla="*/ 421566 h 567319"/>
              <a:gd name="connsiteX2" fmla="*/ 305001 w 576238"/>
              <a:gd name="connsiteY2" fmla="*/ 453304 h 567319"/>
              <a:gd name="connsiteX3" fmla="*/ 288119 w 576238"/>
              <a:gd name="connsiteY3" fmla="*/ 470165 h 567319"/>
              <a:gd name="connsiteX4" fmla="*/ 271236 w 576238"/>
              <a:gd name="connsiteY4" fmla="*/ 453304 h 567319"/>
              <a:gd name="connsiteX5" fmla="*/ 271236 w 576238"/>
              <a:gd name="connsiteY5" fmla="*/ 421566 h 567319"/>
              <a:gd name="connsiteX6" fmla="*/ 288119 w 576238"/>
              <a:gd name="connsiteY6" fmla="*/ 404705 h 567319"/>
              <a:gd name="connsiteX7" fmla="*/ 576238 w 576238"/>
              <a:gd name="connsiteY7" fmla="*/ 345138 h 567319"/>
              <a:gd name="connsiteX8" fmla="*/ 576238 w 576238"/>
              <a:gd name="connsiteY8" fmla="*/ 509790 h 567319"/>
              <a:gd name="connsiteX9" fmla="*/ 518614 w 576238"/>
              <a:gd name="connsiteY9" fmla="*/ 567319 h 567319"/>
              <a:gd name="connsiteX10" fmla="*/ 0 w 576238"/>
              <a:gd name="connsiteY10" fmla="*/ 567319 h 567319"/>
              <a:gd name="connsiteX11" fmla="*/ 0 w 576238"/>
              <a:gd name="connsiteY11" fmla="*/ 356049 h 567319"/>
              <a:gd name="connsiteX12" fmla="*/ 253346 w 576238"/>
              <a:gd name="connsiteY12" fmla="*/ 448293 h 567319"/>
              <a:gd name="connsiteX13" fmla="*/ 253346 w 576238"/>
              <a:gd name="connsiteY13" fmla="*/ 459204 h 567319"/>
              <a:gd name="connsiteX14" fmla="*/ 288119 w 576238"/>
              <a:gd name="connsiteY14" fmla="*/ 493920 h 567319"/>
              <a:gd name="connsiteX15" fmla="*/ 321899 w 576238"/>
              <a:gd name="connsiteY15" fmla="*/ 459204 h 567319"/>
              <a:gd name="connsiteX16" fmla="*/ 321899 w 576238"/>
              <a:gd name="connsiteY16" fmla="*/ 446310 h 567319"/>
              <a:gd name="connsiteX17" fmla="*/ 576238 w 576238"/>
              <a:gd name="connsiteY17" fmla="*/ 345138 h 567319"/>
              <a:gd name="connsiteX18" fmla="*/ 57624 w 576238"/>
              <a:gd name="connsiteY18" fmla="*/ 168667 h 567319"/>
              <a:gd name="connsiteX19" fmla="*/ 576238 w 576238"/>
              <a:gd name="connsiteY19" fmla="*/ 168667 h 567319"/>
              <a:gd name="connsiteX20" fmla="*/ 576238 w 576238"/>
              <a:gd name="connsiteY20" fmla="*/ 254953 h 567319"/>
              <a:gd name="connsiteX21" fmla="*/ 576238 w 576238"/>
              <a:gd name="connsiteY21" fmla="*/ 290657 h 567319"/>
              <a:gd name="connsiteX22" fmla="*/ 576238 w 576238"/>
              <a:gd name="connsiteY22" fmla="*/ 303550 h 567319"/>
              <a:gd name="connsiteX23" fmla="*/ 321899 w 576238"/>
              <a:gd name="connsiteY23" fmla="*/ 414631 h 567319"/>
              <a:gd name="connsiteX24" fmla="*/ 321899 w 576238"/>
              <a:gd name="connsiteY24" fmla="*/ 410664 h 567319"/>
              <a:gd name="connsiteX25" fmla="*/ 288119 w 576238"/>
              <a:gd name="connsiteY25" fmla="*/ 376943 h 567319"/>
              <a:gd name="connsiteX26" fmla="*/ 253346 w 576238"/>
              <a:gd name="connsiteY26" fmla="*/ 410664 h 567319"/>
              <a:gd name="connsiteX27" fmla="*/ 253346 w 576238"/>
              <a:gd name="connsiteY27" fmla="*/ 417606 h 567319"/>
              <a:gd name="connsiteX28" fmla="*/ 0 w 576238"/>
              <a:gd name="connsiteY28" fmla="*/ 309501 h 567319"/>
              <a:gd name="connsiteX29" fmla="*/ 0 w 576238"/>
              <a:gd name="connsiteY29" fmla="*/ 290657 h 567319"/>
              <a:gd name="connsiteX30" fmla="*/ 0 w 576238"/>
              <a:gd name="connsiteY30" fmla="*/ 254953 h 567319"/>
              <a:gd name="connsiteX31" fmla="*/ 0 w 576238"/>
              <a:gd name="connsiteY31" fmla="*/ 226191 h 567319"/>
              <a:gd name="connsiteX32" fmla="*/ 57624 w 576238"/>
              <a:gd name="connsiteY32" fmla="*/ 168667 h 567319"/>
              <a:gd name="connsiteX33" fmla="*/ 285185 w 576238"/>
              <a:gd name="connsiteY33" fmla="*/ 0 h 567319"/>
              <a:gd name="connsiteX34" fmla="*/ 446115 w 576238"/>
              <a:gd name="connsiteY34" fmla="*/ 49564 h 567319"/>
              <a:gd name="connsiteX35" fmla="*/ 446115 w 576238"/>
              <a:gd name="connsiteY35" fmla="*/ 132831 h 567319"/>
              <a:gd name="connsiteX36" fmla="*/ 410353 w 576238"/>
              <a:gd name="connsiteY36" fmla="*/ 132831 h 567319"/>
              <a:gd name="connsiteX37" fmla="*/ 410353 w 576238"/>
              <a:gd name="connsiteY37" fmla="*/ 58485 h 567319"/>
              <a:gd name="connsiteX38" fmla="*/ 285185 w 576238"/>
              <a:gd name="connsiteY38" fmla="*/ 28747 h 567319"/>
              <a:gd name="connsiteX39" fmla="*/ 172932 w 576238"/>
              <a:gd name="connsiteY39" fmla="*/ 55511 h 567319"/>
              <a:gd name="connsiteX40" fmla="*/ 172932 w 576238"/>
              <a:gd name="connsiteY40" fmla="*/ 132831 h 567319"/>
              <a:gd name="connsiteX41" fmla="*/ 137170 w 576238"/>
              <a:gd name="connsiteY41" fmla="*/ 132831 h 567319"/>
              <a:gd name="connsiteX42" fmla="*/ 137170 w 576238"/>
              <a:gd name="connsiteY42" fmla="*/ 50555 h 567319"/>
              <a:gd name="connsiteX43" fmla="*/ 136176 w 576238"/>
              <a:gd name="connsiteY43" fmla="*/ 50555 h 567319"/>
              <a:gd name="connsiteX44" fmla="*/ 137170 w 576238"/>
              <a:gd name="connsiteY44" fmla="*/ 49564 h 567319"/>
              <a:gd name="connsiteX45" fmla="*/ 285185 w 576238"/>
              <a:gd name="connsiteY45" fmla="*/ 0 h 5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6238" h="567319">
                <a:moveTo>
                  <a:pt x="288119" y="404705"/>
                </a:moveTo>
                <a:cubicBezTo>
                  <a:pt x="297057" y="404705"/>
                  <a:pt x="305001" y="412640"/>
                  <a:pt x="305001" y="421566"/>
                </a:cubicBezTo>
                <a:lnTo>
                  <a:pt x="305001" y="453304"/>
                </a:lnTo>
                <a:cubicBezTo>
                  <a:pt x="305001" y="463222"/>
                  <a:pt x="297057" y="470165"/>
                  <a:pt x="288119" y="470165"/>
                </a:cubicBezTo>
                <a:cubicBezTo>
                  <a:pt x="279181" y="470165"/>
                  <a:pt x="271236" y="463222"/>
                  <a:pt x="271236" y="453304"/>
                </a:cubicBezTo>
                <a:lnTo>
                  <a:pt x="271236" y="421566"/>
                </a:lnTo>
                <a:cubicBezTo>
                  <a:pt x="271236" y="412640"/>
                  <a:pt x="279181" y="404705"/>
                  <a:pt x="288119" y="404705"/>
                </a:cubicBezTo>
                <a:close/>
                <a:moveTo>
                  <a:pt x="576238" y="345138"/>
                </a:moveTo>
                <a:lnTo>
                  <a:pt x="576238" y="509790"/>
                </a:lnTo>
                <a:cubicBezTo>
                  <a:pt x="576238" y="541530"/>
                  <a:pt x="550407" y="567319"/>
                  <a:pt x="518614" y="567319"/>
                </a:cubicBezTo>
                <a:lnTo>
                  <a:pt x="0" y="567319"/>
                </a:lnTo>
                <a:lnTo>
                  <a:pt x="0" y="356049"/>
                </a:lnTo>
                <a:cubicBezTo>
                  <a:pt x="42721" y="396716"/>
                  <a:pt x="121209" y="445318"/>
                  <a:pt x="253346" y="448293"/>
                </a:cubicBezTo>
                <a:lnTo>
                  <a:pt x="253346" y="459204"/>
                </a:lnTo>
                <a:cubicBezTo>
                  <a:pt x="253346" y="478050"/>
                  <a:pt x="269242" y="493920"/>
                  <a:pt x="288119" y="493920"/>
                </a:cubicBezTo>
                <a:cubicBezTo>
                  <a:pt x="306996" y="493920"/>
                  <a:pt x="321899" y="478050"/>
                  <a:pt x="321899" y="459204"/>
                </a:cubicBezTo>
                <a:lnTo>
                  <a:pt x="321899" y="446310"/>
                </a:lnTo>
                <a:cubicBezTo>
                  <a:pt x="446088" y="433415"/>
                  <a:pt x="529543" y="381838"/>
                  <a:pt x="576238" y="345138"/>
                </a:cubicBezTo>
                <a:close/>
                <a:moveTo>
                  <a:pt x="57624" y="168667"/>
                </a:moveTo>
                <a:lnTo>
                  <a:pt x="576238" y="168667"/>
                </a:lnTo>
                <a:lnTo>
                  <a:pt x="576238" y="254953"/>
                </a:lnTo>
                <a:lnTo>
                  <a:pt x="576238" y="290657"/>
                </a:lnTo>
                <a:lnTo>
                  <a:pt x="576238" y="303550"/>
                </a:lnTo>
                <a:cubicBezTo>
                  <a:pt x="542459" y="335288"/>
                  <a:pt x="458010" y="399754"/>
                  <a:pt x="321899" y="414631"/>
                </a:cubicBezTo>
                <a:lnTo>
                  <a:pt x="321899" y="410664"/>
                </a:lnTo>
                <a:cubicBezTo>
                  <a:pt x="321899" y="391820"/>
                  <a:pt x="306996" y="376943"/>
                  <a:pt x="288119" y="376943"/>
                </a:cubicBezTo>
                <a:cubicBezTo>
                  <a:pt x="269242" y="376943"/>
                  <a:pt x="253346" y="391820"/>
                  <a:pt x="253346" y="410664"/>
                </a:cubicBezTo>
                <a:lnTo>
                  <a:pt x="253346" y="417606"/>
                </a:lnTo>
                <a:cubicBezTo>
                  <a:pt x="100345" y="414631"/>
                  <a:pt x="26825" y="344214"/>
                  <a:pt x="0" y="309501"/>
                </a:cubicBezTo>
                <a:lnTo>
                  <a:pt x="0" y="290657"/>
                </a:lnTo>
                <a:lnTo>
                  <a:pt x="0" y="254953"/>
                </a:lnTo>
                <a:lnTo>
                  <a:pt x="0" y="226191"/>
                </a:lnTo>
                <a:cubicBezTo>
                  <a:pt x="0" y="194454"/>
                  <a:pt x="25832" y="168667"/>
                  <a:pt x="57624" y="168667"/>
                </a:cubicBezTo>
                <a:close/>
                <a:moveTo>
                  <a:pt x="285185" y="0"/>
                </a:moveTo>
                <a:cubicBezTo>
                  <a:pt x="398432" y="0"/>
                  <a:pt x="444128" y="47581"/>
                  <a:pt x="446115" y="49564"/>
                </a:cubicBezTo>
                <a:lnTo>
                  <a:pt x="446115" y="132831"/>
                </a:lnTo>
                <a:lnTo>
                  <a:pt x="410353" y="132831"/>
                </a:lnTo>
                <a:lnTo>
                  <a:pt x="410353" y="58485"/>
                </a:lnTo>
                <a:cubicBezTo>
                  <a:pt x="390485" y="45599"/>
                  <a:pt x="350749" y="28747"/>
                  <a:pt x="285185" y="28747"/>
                </a:cubicBezTo>
                <a:cubicBezTo>
                  <a:pt x="221608" y="28747"/>
                  <a:pt x="188826" y="44607"/>
                  <a:pt x="172932" y="55511"/>
                </a:cubicBezTo>
                <a:lnTo>
                  <a:pt x="172932" y="132831"/>
                </a:lnTo>
                <a:lnTo>
                  <a:pt x="137170" y="132831"/>
                </a:lnTo>
                <a:lnTo>
                  <a:pt x="137170" y="50555"/>
                </a:lnTo>
                <a:lnTo>
                  <a:pt x="136176" y="50555"/>
                </a:lnTo>
                <a:cubicBezTo>
                  <a:pt x="136176" y="50555"/>
                  <a:pt x="136176" y="50555"/>
                  <a:pt x="137170" y="49564"/>
                </a:cubicBezTo>
                <a:cubicBezTo>
                  <a:pt x="140150" y="44607"/>
                  <a:pt x="174919" y="0"/>
                  <a:pt x="2851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1B3DC675-1EED-4461-9321-83E721CE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2863"/>
            <a:ext cx="3954130" cy="719092"/>
          </a:xfrm>
        </p:spPr>
        <p:txBody>
          <a:bodyPr/>
          <a:lstStyle/>
          <a:p>
            <a:r>
              <a:rPr lang="zh-CN" altLang="en-US" dirty="0"/>
              <a:t>公司问题与建议</a:t>
            </a:r>
          </a:p>
        </p:txBody>
      </p:sp>
    </p:spTree>
    <p:extLst>
      <p:ext uri="{BB962C8B-B14F-4D97-AF65-F5344CB8AC3E}">
        <p14:creationId xmlns:p14="http://schemas.microsoft.com/office/powerpoint/2010/main" val="1569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D991FAA8-0CA8-431B-8852-38C604B13535}"/>
              </a:ext>
            </a:extLst>
          </p:cNvPr>
          <p:cNvSpPr/>
          <p:nvPr/>
        </p:nvSpPr>
        <p:spPr>
          <a:xfrm>
            <a:off x="1189695" y="2200499"/>
            <a:ext cx="2998839" cy="376575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58669EC-385E-4B37-A926-D060FA10A74E}"/>
              </a:ext>
            </a:extLst>
          </p:cNvPr>
          <p:cNvCxnSpPr/>
          <p:nvPr/>
        </p:nvCxnSpPr>
        <p:spPr>
          <a:xfrm>
            <a:off x="1189694" y="2200488"/>
            <a:ext cx="2998839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E42BE1EA-E8C6-41BD-9A8C-07E0C084BEC4}"/>
              </a:ext>
            </a:extLst>
          </p:cNvPr>
          <p:cNvSpPr/>
          <p:nvPr/>
        </p:nvSpPr>
        <p:spPr>
          <a:xfrm>
            <a:off x="4729314" y="1728551"/>
            <a:ext cx="2998839" cy="376575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ABEB7E9-C679-4B4D-A405-1897CCAE36EE}"/>
              </a:ext>
            </a:extLst>
          </p:cNvPr>
          <p:cNvCxnSpPr/>
          <p:nvPr/>
        </p:nvCxnSpPr>
        <p:spPr>
          <a:xfrm>
            <a:off x="4729313" y="1728540"/>
            <a:ext cx="2998839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C3BE9E75-C763-4BB1-8667-833C763E49BF}"/>
              </a:ext>
            </a:extLst>
          </p:cNvPr>
          <p:cNvSpPr/>
          <p:nvPr/>
        </p:nvSpPr>
        <p:spPr>
          <a:xfrm>
            <a:off x="8268933" y="2200499"/>
            <a:ext cx="2998839" cy="376575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E3E8840-1D7D-486A-A22D-D3CEEE4F1D8D}"/>
              </a:ext>
            </a:extLst>
          </p:cNvPr>
          <p:cNvCxnSpPr/>
          <p:nvPr/>
        </p:nvCxnSpPr>
        <p:spPr>
          <a:xfrm>
            <a:off x="8268932" y="2200488"/>
            <a:ext cx="2998839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E1689C3B-C018-4CAC-A6EE-1031982F39C7}"/>
              </a:ext>
            </a:extLst>
          </p:cNvPr>
          <p:cNvSpPr txBox="1"/>
          <p:nvPr/>
        </p:nvSpPr>
        <p:spPr>
          <a:xfrm>
            <a:off x="1704271" y="3204763"/>
            <a:ext cx="196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人事工作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78FB2EA-BC31-4B34-947C-1E8CF9F2215E}"/>
              </a:ext>
            </a:extLst>
          </p:cNvPr>
          <p:cNvSpPr/>
          <p:nvPr/>
        </p:nvSpPr>
        <p:spPr>
          <a:xfrm>
            <a:off x="1788868" y="3693467"/>
            <a:ext cx="1800493" cy="178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清理各部门的积假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设立总裁建议信箱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跟进员工社保缴纳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核算全员工资定额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提高员工薪资待遇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3F6BEF3A-2F0E-4504-9E6F-74D4811C744E}"/>
              </a:ext>
            </a:extLst>
          </p:cNvPr>
          <p:cNvSpPr>
            <a:spLocks noEditPoints="1"/>
          </p:cNvSpPr>
          <p:nvPr/>
        </p:nvSpPr>
        <p:spPr bwMode="auto">
          <a:xfrm>
            <a:off x="2382731" y="2622815"/>
            <a:ext cx="615742" cy="358069"/>
          </a:xfrm>
          <a:custGeom>
            <a:avLst/>
            <a:gdLst>
              <a:gd name="T0" fmla="*/ 135 w 139"/>
              <a:gd name="T1" fmla="*/ 61 h 81"/>
              <a:gd name="T2" fmla="*/ 131 w 139"/>
              <a:gd name="T3" fmla="*/ 56 h 81"/>
              <a:gd name="T4" fmla="*/ 131 w 139"/>
              <a:gd name="T5" fmla="*/ 27 h 81"/>
              <a:gd name="T6" fmla="*/ 139 w 139"/>
              <a:gd name="T7" fmla="*/ 24 h 81"/>
              <a:gd name="T8" fmla="*/ 70 w 139"/>
              <a:gd name="T9" fmla="*/ 0 h 81"/>
              <a:gd name="T10" fmla="*/ 0 w 139"/>
              <a:gd name="T11" fmla="*/ 24 h 81"/>
              <a:gd name="T12" fmla="*/ 70 w 139"/>
              <a:gd name="T13" fmla="*/ 48 h 81"/>
              <a:gd name="T14" fmla="*/ 127 w 139"/>
              <a:gd name="T15" fmla="*/ 28 h 81"/>
              <a:gd name="T16" fmla="*/ 127 w 139"/>
              <a:gd name="T17" fmla="*/ 56 h 81"/>
              <a:gd name="T18" fmla="*/ 123 w 139"/>
              <a:gd name="T19" fmla="*/ 61 h 81"/>
              <a:gd name="T20" fmla="*/ 126 w 139"/>
              <a:gd name="T21" fmla="*/ 64 h 81"/>
              <a:gd name="T22" fmla="*/ 123 w 139"/>
              <a:gd name="T23" fmla="*/ 81 h 81"/>
              <a:gd name="T24" fmla="*/ 135 w 139"/>
              <a:gd name="T25" fmla="*/ 81 h 81"/>
              <a:gd name="T26" fmla="*/ 132 w 139"/>
              <a:gd name="T27" fmla="*/ 64 h 81"/>
              <a:gd name="T28" fmla="*/ 135 w 139"/>
              <a:gd name="T29" fmla="*/ 61 h 81"/>
              <a:gd name="T30" fmla="*/ 28 w 139"/>
              <a:gd name="T31" fmla="*/ 42 h 81"/>
              <a:gd name="T32" fmla="*/ 28 w 139"/>
              <a:gd name="T33" fmla="*/ 69 h 81"/>
              <a:gd name="T34" fmla="*/ 70 w 139"/>
              <a:gd name="T35" fmla="*/ 81 h 81"/>
              <a:gd name="T36" fmla="*/ 111 w 139"/>
              <a:gd name="T37" fmla="*/ 69 h 81"/>
              <a:gd name="T38" fmla="*/ 111 w 139"/>
              <a:gd name="T39" fmla="*/ 42 h 81"/>
              <a:gd name="T40" fmla="*/ 70 w 139"/>
              <a:gd name="T41" fmla="*/ 56 h 81"/>
              <a:gd name="T42" fmla="*/ 28 w 139"/>
              <a:gd name="T43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81">
                <a:moveTo>
                  <a:pt x="135" y="61"/>
                </a:moveTo>
                <a:cubicBezTo>
                  <a:pt x="135" y="58"/>
                  <a:pt x="134" y="56"/>
                  <a:pt x="131" y="5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70" y="0"/>
                  <a:pt x="70" y="0"/>
                  <a:pt x="7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70" y="48"/>
                  <a:pt x="70" y="48"/>
                  <a:pt x="70" y="4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5" y="56"/>
                  <a:pt x="123" y="58"/>
                  <a:pt x="123" y="61"/>
                </a:cubicBezTo>
                <a:cubicBezTo>
                  <a:pt x="123" y="63"/>
                  <a:pt x="125" y="64"/>
                  <a:pt x="126" y="64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5" y="63"/>
                  <a:pt x="135" y="61"/>
                </a:cubicBezTo>
                <a:close/>
                <a:moveTo>
                  <a:pt x="28" y="42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76"/>
                  <a:pt x="47" y="81"/>
                  <a:pt x="70" y="81"/>
                </a:cubicBezTo>
                <a:cubicBezTo>
                  <a:pt x="92" y="81"/>
                  <a:pt x="111" y="76"/>
                  <a:pt x="111" y="69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70" y="56"/>
                  <a:pt x="70" y="56"/>
                  <a:pt x="70" y="56"/>
                </a:cubicBezTo>
                <a:lnTo>
                  <a:pt x="28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2">
            <a:extLst>
              <a:ext uri="{FF2B5EF4-FFF2-40B4-BE49-F238E27FC236}">
                <a16:creationId xmlns:a16="http://schemas.microsoft.com/office/drawing/2014/main" id="{593BF775-036B-4DA7-80E1-C1B1E7A37388}"/>
              </a:ext>
            </a:extLst>
          </p:cNvPr>
          <p:cNvSpPr>
            <a:spLocks/>
          </p:cNvSpPr>
          <p:nvPr/>
        </p:nvSpPr>
        <p:spPr bwMode="auto">
          <a:xfrm>
            <a:off x="9536777" y="2622816"/>
            <a:ext cx="463151" cy="403772"/>
          </a:xfrm>
          <a:custGeom>
            <a:avLst/>
            <a:gdLst>
              <a:gd name="T0" fmla="*/ 64 w 148"/>
              <a:gd name="T1" fmla="*/ 121 h 128"/>
              <a:gd name="T2" fmla="*/ 64 w 148"/>
              <a:gd name="T3" fmla="*/ 123 h 128"/>
              <a:gd name="T4" fmla="*/ 74 w 148"/>
              <a:gd name="T5" fmla="*/ 128 h 128"/>
              <a:gd name="T6" fmla="*/ 83 w 148"/>
              <a:gd name="T7" fmla="*/ 123 h 128"/>
              <a:gd name="T8" fmla="*/ 83 w 148"/>
              <a:gd name="T9" fmla="*/ 121 h 128"/>
              <a:gd name="T10" fmla="*/ 93 w 148"/>
              <a:gd name="T11" fmla="*/ 118 h 128"/>
              <a:gd name="T12" fmla="*/ 148 w 148"/>
              <a:gd name="T13" fmla="*/ 123 h 128"/>
              <a:gd name="T14" fmla="*/ 148 w 148"/>
              <a:gd name="T15" fmla="*/ 24 h 128"/>
              <a:gd name="T16" fmla="*/ 139 w 148"/>
              <a:gd name="T17" fmla="*/ 23 h 128"/>
              <a:gd name="T18" fmla="*/ 139 w 148"/>
              <a:gd name="T19" fmla="*/ 109 h 128"/>
              <a:gd name="T20" fmla="*/ 94 w 148"/>
              <a:gd name="T21" fmla="*/ 104 h 128"/>
              <a:gd name="T22" fmla="*/ 77 w 148"/>
              <a:gd name="T23" fmla="*/ 119 h 128"/>
              <a:gd name="T24" fmla="*/ 75 w 148"/>
              <a:gd name="T25" fmla="*/ 118 h 128"/>
              <a:gd name="T26" fmla="*/ 89 w 148"/>
              <a:gd name="T27" fmla="*/ 99 h 128"/>
              <a:gd name="T28" fmla="*/ 131 w 148"/>
              <a:gd name="T29" fmla="*/ 96 h 128"/>
              <a:gd name="T30" fmla="*/ 131 w 148"/>
              <a:gd name="T31" fmla="*/ 0 h 128"/>
              <a:gd name="T32" fmla="*/ 111 w 148"/>
              <a:gd name="T33" fmla="*/ 5 h 128"/>
              <a:gd name="T34" fmla="*/ 111 w 148"/>
              <a:gd name="T35" fmla="*/ 76 h 128"/>
              <a:gd name="T36" fmla="*/ 100 w 148"/>
              <a:gd name="T37" fmla="*/ 70 h 128"/>
              <a:gd name="T38" fmla="*/ 90 w 148"/>
              <a:gd name="T39" fmla="*/ 83 h 128"/>
              <a:gd name="T40" fmla="*/ 90 w 148"/>
              <a:gd name="T41" fmla="*/ 11 h 128"/>
              <a:gd name="T42" fmla="*/ 90 w 148"/>
              <a:gd name="T43" fmla="*/ 12 h 128"/>
              <a:gd name="T44" fmla="*/ 74 w 148"/>
              <a:gd name="T45" fmla="*/ 26 h 128"/>
              <a:gd name="T46" fmla="*/ 57 w 148"/>
              <a:gd name="T47" fmla="*/ 12 h 128"/>
              <a:gd name="T48" fmla="*/ 16 w 148"/>
              <a:gd name="T49" fmla="*/ 0 h 128"/>
              <a:gd name="T50" fmla="*/ 16 w 148"/>
              <a:gd name="T51" fmla="*/ 96 h 128"/>
              <a:gd name="T52" fmla="*/ 57 w 148"/>
              <a:gd name="T53" fmla="*/ 99 h 128"/>
              <a:gd name="T54" fmla="*/ 72 w 148"/>
              <a:gd name="T55" fmla="*/ 118 h 128"/>
              <a:gd name="T56" fmla="*/ 70 w 148"/>
              <a:gd name="T57" fmla="*/ 119 h 128"/>
              <a:gd name="T58" fmla="*/ 53 w 148"/>
              <a:gd name="T59" fmla="*/ 104 h 128"/>
              <a:gd name="T60" fmla="*/ 8 w 148"/>
              <a:gd name="T61" fmla="*/ 109 h 128"/>
              <a:gd name="T62" fmla="*/ 8 w 148"/>
              <a:gd name="T63" fmla="*/ 23 h 128"/>
              <a:gd name="T64" fmla="*/ 0 w 148"/>
              <a:gd name="T65" fmla="*/ 24 h 128"/>
              <a:gd name="T66" fmla="*/ 0 w 148"/>
              <a:gd name="T67" fmla="*/ 123 h 128"/>
              <a:gd name="T68" fmla="*/ 54 w 148"/>
              <a:gd name="T69" fmla="*/ 118 h 128"/>
              <a:gd name="T70" fmla="*/ 64 w 148"/>
              <a:gd name="T71" fmla="*/ 1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" h="128">
                <a:moveTo>
                  <a:pt x="64" y="121"/>
                </a:moveTo>
                <a:cubicBezTo>
                  <a:pt x="64" y="122"/>
                  <a:pt x="64" y="122"/>
                  <a:pt x="64" y="123"/>
                </a:cubicBezTo>
                <a:cubicBezTo>
                  <a:pt x="64" y="126"/>
                  <a:pt x="68" y="128"/>
                  <a:pt x="74" y="128"/>
                </a:cubicBezTo>
                <a:cubicBezTo>
                  <a:pt x="79" y="128"/>
                  <a:pt x="83" y="126"/>
                  <a:pt x="83" y="123"/>
                </a:cubicBezTo>
                <a:cubicBezTo>
                  <a:pt x="83" y="122"/>
                  <a:pt x="83" y="122"/>
                  <a:pt x="83" y="121"/>
                </a:cubicBezTo>
                <a:cubicBezTo>
                  <a:pt x="86" y="120"/>
                  <a:pt x="89" y="118"/>
                  <a:pt x="93" y="118"/>
                </a:cubicBezTo>
                <a:cubicBezTo>
                  <a:pt x="115" y="118"/>
                  <a:pt x="148" y="123"/>
                  <a:pt x="148" y="123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4"/>
                  <a:pt x="144" y="23"/>
                  <a:pt x="139" y="23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39" y="109"/>
                  <a:pt x="113" y="98"/>
                  <a:pt x="94" y="104"/>
                </a:cubicBezTo>
                <a:cubicBezTo>
                  <a:pt x="87" y="106"/>
                  <a:pt x="81" y="114"/>
                  <a:pt x="77" y="119"/>
                </a:cubicBezTo>
                <a:cubicBezTo>
                  <a:pt x="76" y="118"/>
                  <a:pt x="76" y="118"/>
                  <a:pt x="75" y="118"/>
                </a:cubicBezTo>
                <a:cubicBezTo>
                  <a:pt x="78" y="113"/>
                  <a:pt x="83" y="103"/>
                  <a:pt x="89" y="99"/>
                </a:cubicBezTo>
                <a:cubicBezTo>
                  <a:pt x="107" y="91"/>
                  <a:pt x="131" y="96"/>
                  <a:pt x="131" y="96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22" y="2"/>
                  <a:pt x="111" y="5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81" y="15"/>
                  <a:pt x="74" y="26"/>
                  <a:pt x="74" y="26"/>
                </a:cubicBezTo>
                <a:cubicBezTo>
                  <a:pt x="74" y="26"/>
                  <a:pt x="66" y="15"/>
                  <a:pt x="57" y="12"/>
                </a:cubicBezTo>
                <a:cubicBezTo>
                  <a:pt x="40" y="5"/>
                  <a:pt x="16" y="0"/>
                  <a:pt x="16" y="0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6"/>
                  <a:pt x="40" y="91"/>
                  <a:pt x="57" y="99"/>
                </a:cubicBezTo>
                <a:cubicBezTo>
                  <a:pt x="64" y="103"/>
                  <a:pt x="69" y="113"/>
                  <a:pt x="72" y="118"/>
                </a:cubicBezTo>
                <a:cubicBezTo>
                  <a:pt x="71" y="118"/>
                  <a:pt x="71" y="118"/>
                  <a:pt x="70" y="119"/>
                </a:cubicBezTo>
                <a:cubicBezTo>
                  <a:pt x="67" y="114"/>
                  <a:pt x="60" y="106"/>
                  <a:pt x="53" y="104"/>
                </a:cubicBezTo>
                <a:cubicBezTo>
                  <a:pt x="34" y="98"/>
                  <a:pt x="8" y="109"/>
                  <a:pt x="8" y="109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3"/>
                  <a:pt x="0" y="24"/>
                  <a:pt x="0" y="24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3"/>
                  <a:pt x="32" y="118"/>
                  <a:pt x="54" y="118"/>
                </a:cubicBezTo>
                <a:cubicBezTo>
                  <a:pt x="58" y="118"/>
                  <a:pt x="61" y="120"/>
                  <a:pt x="64" y="1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0" name="Freeform 29">
            <a:extLst>
              <a:ext uri="{FF2B5EF4-FFF2-40B4-BE49-F238E27FC236}">
                <a16:creationId xmlns:a16="http://schemas.microsoft.com/office/drawing/2014/main" id="{A7D59411-F562-464D-8E15-22FF70652A61}"/>
              </a:ext>
            </a:extLst>
          </p:cNvPr>
          <p:cNvSpPr>
            <a:spLocks noEditPoints="1"/>
          </p:cNvSpPr>
          <p:nvPr/>
        </p:nvSpPr>
        <p:spPr bwMode="auto">
          <a:xfrm>
            <a:off x="6089297" y="2108008"/>
            <a:ext cx="278872" cy="506102"/>
          </a:xfrm>
          <a:custGeom>
            <a:avLst/>
            <a:gdLst>
              <a:gd name="T0" fmla="*/ 21 w 82"/>
              <a:gd name="T1" fmla="*/ 132 h 148"/>
              <a:gd name="T2" fmla="*/ 29 w 82"/>
              <a:gd name="T3" fmla="*/ 140 h 148"/>
              <a:gd name="T4" fmla="*/ 29 w 82"/>
              <a:gd name="T5" fmla="*/ 140 h 148"/>
              <a:gd name="T6" fmla="*/ 29 w 82"/>
              <a:gd name="T7" fmla="*/ 141 h 148"/>
              <a:gd name="T8" fmla="*/ 36 w 82"/>
              <a:gd name="T9" fmla="*/ 148 h 148"/>
              <a:gd name="T10" fmla="*/ 46 w 82"/>
              <a:gd name="T11" fmla="*/ 148 h 148"/>
              <a:gd name="T12" fmla="*/ 53 w 82"/>
              <a:gd name="T13" fmla="*/ 141 h 148"/>
              <a:gd name="T14" fmla="*/ 53 w 82"/>
              <a:gd name="T15" fmla="*/ 140 h 148"/>
              <a:gd name="T16" fmla="*/ 53 w 82"/>
              <a:gd name="T17" fmla="*/ 140 h 148"/>
              <a:gd name="T18" fmla="*/ 62 w 82"/>
              <a:gd name="T19" fmla="*/ 132 h 148"/>
              <a:gd name="T20" fmla="*/ 62 w 82"/>
              <a:gd name="T21" fmla="*/ 116 h 148"/>
              <a:gd name="T22" fmla="*/ 21 w 82"/>
              <a:gd name="T23" fmla="*/ 116 h 148"/>
              <a:gd name="T24" fmla="*/ 21 w 82"/>
              <a:gd name="T25" fmla="*/ 132 h 148"/>
              <a:gd name="T26" fmla="*/ 41 w 82"/>
              <a:gd name="T27" fmla="*/ 107 h 148"/>
              <a:gd name="T28" fmla="*/ 61 w 82"/>
              <a:gd name="T29" fmla="*/ 108 h 148"/>
              <a:gd name="T30" fmla="*/ 82 w 82"/>
              <a:gd name="T31" fmla="*/ 41 h 148"/>
              <a:gd name="T32" fmla="*/ 41 w 82"/>
              <a:gd name="T33" fmla="*/ 0 h 148"/>
              <a:gd name="T34" fmla="*/ 0 w 82"/>
              <a:gd name="T35" fmla="*/ 41 h 148"/>
              <a:gd name="T36" fmla="*/ 21 w 82"/>
              <a:gd name="T37" fmla="*/ 108 h 148"/>
              <a:gd name="T38" fmla="*/ 41 w 82"/>
              <a:gd name="T39" fmla="*/ 10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148">
                <a:moveTo>
                  <a:pt x="21" y="132"/>
                </a:moveTo>
                <a:cubicBezTo>
                  <a:pt x="21" y="137"/>
                  <a:pt x="24" y="140"/>
                  <a:pt x="29" y="140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9" y="145"/>
                  <a:pt x="32" y="148"/>
                  <a:pt x="36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50" y="148"/>
                  <a:pt x="53" y="145"/>
                  <a:pt x="53" y="141"/>
                </a:cubicBezTo>
                <a:cubicBezTo>
                  <a:pt x="53" y="141"/>
                  <a:pt x="53" y="141"/>
                  <a:pt x="53" y="140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8" y="140"/>
                  <a:pt x="62" y="137"/>
                  <a:pt x="62" y="132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21" y="116"/>
                  <a:pt x="21" y="116"/>
                  <a:pt x="21" y="116"/>
                </a:cubicBezTo>
                <a:lnTo>
                  <a:pt x="21" y="132"/>
                </a:lnTo>
                <a:close/>
                <a:moveTo>
                  <a:pt x="41" y="107"/>
                </a:moveTo>
                <a:cubicBezTo>
                  <a:pt x="45" y="107"/>
                  <a:pt x="52" y="107"/>
                  <a:pt x="61" y="108"/>
                </a:cubicBezTo>
                <a:cubicBezTo>
                  <a:pt x="61" y="75"/>
                  <a:pt x="82" y="74"/>
                  <a:pt x="82" y="41"/>
                </a:cubicBezTo>
                <a:cubicBezTo>
                  <a:pt x="82" y="19"/>
                  <a:pt x="64" y="0"/>
                  <a:pt x="41" y="0"/>
                </a:cubicBezTo>
                <a:cubicBezTo>
                  <a:pt x="18" y="0"/>
                  <a:pt x="0" y="19"/>
                  <a:pt x="0" y="41"/>
                </a:cubicBezTo>
                <a:cubicBezTo>
                  <a:pt x="0" y="74"/>
                  <a:pt x="21" y="75"/>
                  <a:pt x="21" y="108"/>
                </a:cubicBezTo>
                <a:cubicBezTo>
                  <a:pt x="31" y="107"/>
                  <a:pt x="37" y="107"/>
                  <a:pt x="41" y="1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9D70D23-7EF2-4029-9701-DE80E07DF0A8}"/>
              </a:ext>
            </a:extLst>
          </p:cNvPr>
          <p:cNvSpPr txBox="1"/>
          <p:nvPr/>
        </p:nvSpPr>
        <p:spPr>
          <a:xfrm>
            <a:off x="5243888" y="2787411"/>
            <a:ext cx="196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培训工作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5A5159C-A9B0-40F5-927B-6F7A41BCAD8D}"/>
              </a:ext>
            </a:extLst>
          </p:cNvPr>
          <p:cNvSpPr/>
          <p:nvPr/>
        </p:nvSpPr>
        <p:spPr>
          <a:xfrm>
            <a:off x="5328487" y="3276115"/>
            <a:ext cx="1800493" cy="1442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开展员工入职培训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提升员工服务能力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重新规划宣传版块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加强服务质量检查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C1CAB9F-4AF2-4659-BDBA-175D7420219F}"/>
              </a:ext>
            </a:extLst>
          </p:cNvPr>
          <p:cNvSpPr txBox="1"/>
          <p:nvPr/>
        </p:nvSpPr>
        <p:spPr>
          <a:xfrm>
            <a:off x="8783507" y="3276115"/>
            <a:ext cx="196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accent2"/>
                </a:solidFill>
                <a:latin typeface="+mn-ea"/>
                <a:cs typeface="阿里巴巴普惠体 Heavy" panose="00020600040101010101" pitchFamily="18" charset="-122"/>
              </a:rPr>
              <a:t>后勤保障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B0D6DDA-D98A-4B87-B41D-1989E283F281}"/>
              </a:ext>
            </a:extLst>
          </p:cNvPr>
          <p:cNvSpPr/>
          <p:nvPr/>
        </p:nvSpPr>
        <p:spPr>
          <a:xfrm>
            <a:off x="8868105" y="3764819"/>
            <a:ext cx="1800493" cy="1442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员工食堂调查问卷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公司班车服务优化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员工活动场地建设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员工医疗体系建设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7A7524C2-790D-485B-BF25-AAA402ECF178}"/>
              </a:ext>
            </a:extLst>
          </p:cNvPr>
          <p:cNvCxnSpPr/>
          <p:nvPr/>
        </p:nvCxnSpPr>
        <p:spPr>
          <a:xfrm>
            <a:off x="1189694" y="5966254"/>
            <a:ext cx="2998839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2F7A72A9-F089-4483-B0A4-BF6CAD2075D7}"/>
              </a:ext>
            </a:extLst>
          </p:cNvPr>
          <p:cNvCxnSpPr/>
          <p:nvPr/>
        </p:nvCxnSpPr>
        <p:spPr>
          <a:xfrm>
            <a:off x="8268932" y="5966254"/>
            <a:ext cx="2998839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CE428B36-5AEE-497F-9271-AF15AE7A5B8C}"/>
              </a:ext>
            </a:extLst>
          </p:cNvPr>
          <p:cNvCxnSpPr/>
          <p:nvPr/>
        </p:nvCxnSpPr>
        <p:spPr>
          <a:xfrm>
            <a:off x="4729313" y="5494306"/>
            <a:ext cx="29988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9B7D3CCE-CA37-4175-939F-CEC360DB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02863"/>
            <a:ext cx="4342220" cy="719092"/>
          </a:xfrm>
        </p:spPr>
        <p:txBody>
          <a:bodyPr/>
          <a:lstStyle/>
          <a:p>
            <a:r>
              <a:rPr lang="zh-CN" altLang="en-US" dirty="0"/>
              <a:t>公司年度重点工作</a:t>
            </a:r>
          </a:p>
        </p:txBody>
      </p:sp>
    </p:spTree>
    <p:extLst>
      <p:ext uri="{BB962C8B-B14F-4D97-AF65-F5344CB8AC3E}">
        <p14:creationId xmlns:p14="http://schemas.microsoft.com/office/powerpoint/2010/main" val="1561786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e70aafb0-a12b-4294-b6d5-424cc397edca&quot;,&quot;Name&quot;:&quot;科技风通用模板@十三&quot;,&quot;Kind&quot;:&quot;Custom&quot;,&quot;OldGuidesSetting&quot;:{&quot;HeaderHeight&quot;:8.0,&quot;FooterHeight&quot;:8.0,&quot;SideMargin&quot;:5.5,&quot;TopMargin&quot;:0.0,&quot;BottomMargin&quot;:0.0,&quot;IntervalMargin&quot;:0.0}}"/>
</p:tagLst>
</file>

<file path=ppt/theme/theme1.xml><?xml version="1.0" encoding="utf-8"?>
<a:theme xmlns:a="http://schemas.openxmlformats.org/drawingml/2006/main" name="科技风母版样式">
  <a:themeElements>
    <a:clrScheme name="科技风通用模板@十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1A3D"/>
      </a:accent1>
      <a:accent2>
        <a:srgbClr val="7CDAE7"/>
      </a:accent2>
      <a:accent3>
        <a:srgbClr val="27CCE5"/>
      </a:accent3>
      <a:accent4>
        <a:srgbClr val="28D4AA"/>
      </a:accent4>
      <a:accent5>
        <a:srgbClr val="2CBEF6"/>
      </a:accent5>
      <a:accent6>
        <a:srgbClr val="385F9A"/>
      </a:accent6>
      <a:hlink>
        <a:srgbClr val="0563C1"/>
      </a:hlink>
      <a:folHlink>
        <a:srgbClr val="954F72"/>
      </a:folHlink>
    </a:clrScheme>
    <a:fontScheme name="科技风通用模板@十三">
      <a:majorFont>
        <a:latin typeface="DIN"/>
        <a:ea typeface="字体圈欣意冠黑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1129</Words>
  <Application>Microsoft Office PowerPoint</Application>
  <PresentationFormat>宽屏</PresentationFormat>
  <Paragraphs>201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Microsoft YaHei Light</vt:lpstr>
      <vt:lpstr>阿里巴巴普惠体</vt:lpstr>
      <vt:lpstr>阿里巴巴普惠体 Heavy</vt:lpstr>
      <vt:lpstr>等线</vt:lpstr>
      <vt:lpstr>思源黑体 CN Bold</vt:lpstr>
      <vt:lpstr>微软雅黑</vt:lpstr>
      <vt:lpstr>字体圈欣意冠黑体</vt:lpstr>
      <vt:lpstr>Arial</vt:lpstr>
      <vt:lpstr>Century Gothic</vt:lpstr>
      <vt:lpstr>DIN</vt:lpstr>
      <vt:lpstr>科技风母版样式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公司问题与建议</vt:lpstr>
      <vt:lpstr>公司年度重点工作</vt:lpstr>
      <vt:lpstr>公司内部优化计划</vt:lpstr>
      <vt:lpstr>年度工作复盘总结</vt:lpstr>
      <vt:lpstr>xx业务提升路径</vt:lpstr>
      <vt:lpstr>xx业务发展目标</vt:lpstr>
      <vt:lpstr>xx业务发展历程</vt:lpstr>
      <vt:lpstr>xx业务服务流程</vt:lpstr>
      <vt:lpstr>3类业务季度对比</vt:lpstr>
      <vt:lpstr>4类业务发展趋势</vt:lpstr>
      <vt:lpstr>公司4类业务占比</vt:lpstr>
      <vt:lpstr>公司3类业务对比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cl19834279996@163.com</dc:creator>
  <cp:lastModifiedBy>张 鑫</cp:lastModifiedBy>
  <cp:revision>123</cp:revision>
  <dcterms:created xsi:type="dcterms:W3CDTF">2021-06-23T05:58:26Z</dcterms:created>
  <dcterms:modified xsi:type="dcterms:W3CDTF">2022-05-07T10:58:47Z</dcterms:modified>
</cp:coreProperties>
</file>