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7" r:id="rId3"/>
    <p:sldId id="259" r:id="rId4"/>
    <p:sldId id="273" r:id="rId5"/>
    <p:sldId id="315" r:id="rId6"/>
    <p:sldId id="260" r:id="rId7"/>
    <p:sldId id="316" r:id="rId8"/>
    <p:sldId id="317" r:id="rId9"/>
    <p:sldId id="319" r:id="rId10"/>
    <p:sldId id="287" r:id="rId11"/>
    <p:sldId id="264" r:id="rId12"/>
    <p:sldId id="265" r:id="rId13"/>
    <p:sldId id="267" r:id="rId14"/>
    <p:sldId id="266" r:id="rId15"/>
    <p:sldId id="281" r:id="rId16"/>
    <p:sldId id="282" r:id="rId17"/>
    <p:sldId id="288" r:id="rId18"/>
    <p:sldId id="269" r:id="rId19"/>
    <p:sldId id="268" r:id="rId20"/>
    <p:sldId id="270" r:id="rId21"/>
    <p:sldId id="263" r:id="rId22"/>
    <p:sldId id="271" r:id="rId23"/>
    <p:sldId id="318" r:id="rId24"/>
    <p:sldId id="289" r:id="rId25"/>
    <p:sldId id="272" r:id="rId26"/>
    <p:sldId id="275" r:id="rId27"/>
    <p:sldId id="277" r:id="rId28"/>
    <p:sldId id="276" r:id="rId29"/>
    <p:sldId id="320" r:id="rId30"/>
    <p:sldId id="290" r:id="rId31"/>
    <p:sldId id="314" r:id="rId32"/>
  </p:sldIdLst>
  <p:sldSz cx="12192000" cy="6858000"/>
  <p:notesSz cx="6858000" cy="9144000"/>
  <p:embeddedFontLst>
    <p:embeddedFont>
      <p:font typeface="Microsoft YaHei" panose="020B0503020204020204" pitchFamily="34" charset="-122"/>
      <p:regular r:id="rId34"/>
      <p:bold r:id="rId35"/>
    </p:embeddedFont>
    <p:embeddedFont>
      <p:font typeface="Lingxun-Serif-Bold" panose="02020F00000000000000" pitchFamily="18" charset="2"/>
      <p:regular r:id="rId36"/>
    </p:embeddedFont>
    <p:embeddedFont>
      <p:font typeface="Microsoft YaHei Light" panose="020B0502040204020203" pitchFamily="34" charset="-122"/>
      <p:regular r:id="rId37"/>
    </p:embeddedFont>
    <p:embeddedFont>
      <p:font typeface="等线" panose="02010600030101010101" pitchFamily="2" charset="-122"/>
      <p:regular r:id="rId38"/>
      <p:bold r:id="rId39"/>
    </p:embeddedFont>
    <p:embeddedFont>
      <p:font typeface="新宋体" panose="02010609030101010101" pitchFamily="49" charset="-122"/>
      <p:regular r:id="rId40"/>
    </p:embeddedFont>
  </p:embeddedFontLst>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02" userDrawn="1">
          <p15:clr>
            <a:srgbClr val="A4A3A4"/>
          </p15:clr>
        </p15:guide>
        <p15:guide id="2" pos="7355" userDrawn="1">
          <p15:clr>
            <a:srgbClr val="A4A3A4"/>
          </p15:clr>
        </p15:guide>
        <p15:guide id="3" orient="horz" pos="2137" userDrawn="1">
          <p15:clr>
            <a:srgbClr val="A4A3A4"/>
          </p15:clr>
        </p15:guide>
        <p15:guide id="4" orient="horz" pos="935" userDrawn="1">
          <p15:clr>
            <a:srgbClr val="A4A3A4"/>
          </p15:clr>
        </p15:guide>
        <p15:guide id="6" orient="horz" pos="4042" userDrawn="1">
          <p15:clr>
            <a:srgbClr val="A4A3A4"/>
          </p15:clr>
        </p15:guide>
        <p15:guide id="7" pos="338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诗妍" initials="诗妍"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CBD1D1"/>
    <a:srgbClr val="677F83"/>
    <a:srgbClr val="222D3A"/>
    <a:srgbClr val="010C1A"/>
    <a:srgbClr val="3F1DE7"/>
    <a:srgbClr val="A2ACAD"/>
    <a:srgbClr val="FFFFFF"/>
    <a:srgbClr val="DAC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998" autoAdjust="0"/>
  </p:normalViewPr>
  <p:slideViewPr>
    <p:cSldViewPr snapToGrid="0" showGuides="1">
      <p:cViewPr varScale="1">
        <p:scale>
          <a:sx n="56" d="100"/>
          <a:sy n="56" d="100"/>
        </p:scale>
        <p:origin x="1000" y="44"/>
      </p:cViewPr>
      <p:guideLst>
        <p:guide pos="302"/>
        <p:guide pos="7355"/>
        <p:guide orient="horz" pos="2137"/>
        <p:guide orient="horz" pos="935"/>
        <p:guide orient="horz" pos="4042"/>
        <p:guide pos="3386"/>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40222864070471E-2"/>
          <c:y val="6.0082848097313395E-2"/>
          <c:w val="0.88769793592890966"/>
          <c:h val="0.80034469577262757"/>
        </c:manualLayout>
      </c:layout>
      <c:lineChart>
        <c:grouping val="standard"/>
        <c:varyColors val="0"/>
        <c:ser>
          <c:idx val="0"/>
          <c:order val="0"/>
          <c:tx>
            <c:strRef>
              <c:f>Sheet1!$B$1</c:f>
              <c:strCache>
                <c:ptCount val="1"/>
                <c:pt idx="0">
                  <c:v>系列 1</c:v>
                </c:pt>
              </c:strCache>
            </c:strRef>
          </c:tx>
          <c:spPr>
            <a:ln w="15875" cap="rnd">
              <a:solidFill>
                <a:schemeClr val="accent1"/>
              </a:solidFill>
              <a:round/>
            </a:ln>
            <a:effectLst/>
          </c:spPr>
          <c:marker>
            <c:symbol val="none"/>
          </c:marker>
          <c:cat>
            <c:strRef>
              <c:f>Sheet1!$A$2:$A$9</c:f>
              <c:strCache>
                <c:ptCount val="8"/>
                <c:pt idx="0">
                  <c:v>One</c:v>
                </c:pt>
                <c:pt idx="1">
                  <c:v>Two</c:v>
                </c:pt>
                <c:pt idx="2">
                  <c:v>Three</c:v>
                </c:pt>
                <c:pt idx="3">
                  <c:v>Four</c:v>
                </c:pt>
                <c:pt idx="4">
                  <c:v>Five</c:v>
                </c:pt>
                <c:pt idx="5">
                  <c:v>Six</c:v>
                </c:pt>
                <c:pt idx="6">
                  <c:v>Seven</c:v>
                </c:pt>
                <c:pt idx="7">
                  <c:v>Eight</c:v>
                </c:pt>
              </c:strCache>
            </c:strRef>
          </c:cat>
          <c:val>
            <c:numRef>
              <c:f>Sheet1!$B$2:$B$9</c:f>
              <c:numCache>
                <c:formatCode>General</c:formatCode>
                <c:ptCount val="8"/>
                <c:pt idx="0">
                  <c:v>4.3</c:v>
                </c:pt>
                <c:pt idx="1">
                  <c:v>2.5</c:v>
                </c:pt>
                <c:pt idx="2">
                  <c:v>3.5</c:v>
                </c:pt>
                <c:pt idx="3">
                  <c:v>4.5</c:v>
                </c:pt>
                <c:pt idx="4">
                  <c:v>2.4</c:v>
                </c:pt>
                <c:pt idx="5">
                  <c:v>4.4000000000000004</c:v>
                </c:pt>
                <c:pt idx="6">
                  <c:v>1.8</c:v>
                </c:pt>
                <c:pt idx="7">
                  <c:v>2.8</c:v>
                </c:pt>
              </c:numCache>
            </c:numRef>
          </c:val>
          <c:smooth val="1"/>
          <c:extLst>
            <c:ext xmlns:c16="http://schemas.microsoft.com/office/drawing/2014/chart" uri="{C3380CC4-5D6E-409C-BE32-E72D297353CC}">
              <c16:uniqueId val="{00000000-5883-4904-B173-836521683714}"/>
            </c:ext>
          </c:extLst>
        </c:ser>
        <c:ser>
          <c:idx val="1"/>
          <c:order val="1"/>
          <c:tx>
            <c:strRef>
              <c:f>Sheet1!$C$1</c:f>
              <c:strCache>
                <c:ptCount val="1"/>
                <c:pt idx="0">
                  <c:v>系列 2</c:v>
                </c:pt>
              </c:strCache>
            </c:strRef>
          </c:tx>
          <c:spPr>
            <a:ln w="15875" cap="rnd">
              <a:solidFill>
                <a:schemeClr val="accent2"/>
              </a:solidFill>
              <a:round/>
            </a:ln>
            <a:effectLst/>
          </c:spPr>
          <c:marker>
            <c:symbol val="none"/>
          </c:marker>
          <c:cat>
            <c:strRef>
              <c:f>Sheet1!$A$2:$A$9</c:f>
              <c:strCache>
                <c:ptCount val="8"/>
                <c:pt idx="0">
                  <c:v>One</c:v>
                </c:pt>
                <c:pt idx="1">
                  <c:v>Two</c:v>
                </c:pt>
                <c:pt idx="2">
                  <c:v>Three</c:v>
                </c:pt>
                <c:pt idx="3">
                  <c:v>Four</c:v>
                </c:pt>
                <c:pt idx="4">
                  <c:v>Five</c:v>
                </c:pt>
                <c:pt idx="5">
                  <c:v>Six</c:v>
                </c:pt>
                <c:pt idx="6">
                  <c:v>Seven</c:v>
                </c:pt>
                <c:pt idx="7">
                  <c:v>Eight</c:v>
                </c:pt>
              </c:strCache>
            </c:strRef>
          </c:cat>
          <c:val>
            <c:numRef>
              <c:f>Sheet1!$C$2:$C$9</c:f>
              <c:numCache>
                <c:formatCode>General</c:formatCode>
                <c:ptCount val="8"/>
                <c:pt idx="0">
                  <c:v>2.4</c:v>
                </c:pt>
                <c:pt idx="1">
                  <c:v>4.4000000000000004</c:v>
                </c:pt>
                <c:pt idx="2">
                  <c:v>1.8</c:v>
                </c:pt>
                <c:pt idx="3">
                  <c:v>2.8</c:v>
                </c:pt>
                <c:pt idx="4">
                  <c:v>2</c:v>
                </c:pt>
                <c:pt idx="5">
                  <c:v>2</c:v>
                </c:pt>
                <c:pt idx="6">
                  <c:v>3</c:v>
                </c:pt>
                <c:pt idx="7">
                  <c:v>5</c:v>
                </c:pt>
              </c:numCache>
            </c:numRef>
          </c:val>
          <c:smooth val="1"/>
          <c:extLst>
            <c:ext xmlns:c16="http://schemas.microsoft.com/office/drawing/2014/chart" uri="{C3380CC4-5D6E-409C-BE32-E72D297353CC}">
              <c16:uniqueId val="{00000001-5883-4904-B173-836521683714}"/>
            </c:ext>
          </c:extLst>
        </c:ser>
        <c:dLbls>
          <c:showLegendKey val="0"/>
          <c:showVal val="0"/>
          <c:showCatName val="0"/>
          <c:showSerName val="0"/>
          <c:showPercent val="0"/>
          <c:showBubbleSize val="0"/>
        </c:dLbls>
        <c:smooth val="0"/>
        <c:axId val="1575398655"/>
        <c:axId val="1575391583"/>
      </c:lineChart>
      <c:catAx>
        <c:axId val="1575398655"/>
        <c:scaling>
          <c:orientation val="minMax"/>
        </c:scaling>
        <c:delete val="0"/>
        <c:axPos val="b"/>
        <c:majorGridlines>
          <c:spPr>
            <a:ln w="6350" cap="flat" cmpd="sng" algn="ctr">
              <a:noFill/>
              <a:round/>
            </a:ln>
            <a:effectLst/>
          </c:spPr>
        </c:majorGridlines>
        <c:numFmt formatCode="General" sourceLinked="1"/>
        <c:majorTickMark val="none"/>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zh-CN"/>
          </a:p>
        </c:txPr>
        <c:crossAx val="1575391583"/>
        <c:crosses val="autoZero"/>
        <c:auto val="1"/>
        <c:lblAlgn val="ctr"/>
        <c:lblOffset val="100"/>
        <c:noMultiLvlLbl val="0"/>
      </c:catAx>
      <c:valAx>
        <c:axId val="1575391583"/>
        <c:scaling>
          <c:orientation val="minMax"/>
        </c:scaling>
        <c:delete val="0"/>
        <c:axPos val="l"/>
        <c:majorGridlines>
          <c:spPr>
            <a:ln w="6350"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zh-CN"/>
          </a:p>
        </c:txPr>
        <c:crossAx val="15753986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2"/>
            </a:solidFill>
            <a:ln>
              <a:solidFill>
                <a:srgbClr val="D09052"/>
              </a:solidFill>
            </a:ln>
          </c:spPr>
          <c:dPt>
            <c:idx val="0"/>
            <c:bubble3D val="0"/>
            <c:spPr>
              <a:solidFill>
                <a:schemeClr val="accent2"/>
              </a:solidFill>
              <a:ln w="19050">
                <a:noFill/>
              </a:ln>
              <a:effectLst/>
            </c:spPr>
            <c:extLst>
              <c:ext xmlns:c16="http://schemas.microsoft.com/office/drawing/2014/chart" uri="{C3380CC4-5D6E-409C-BE32-E72D297353CC}">
                <c16:uniqueId val="{00000001-DA93-4425-9AAA-67662D517FAB}"/>
              </c:ext>
            </c:extLst>
          </c:dPt>
          <c:dPt>
            <c:idx val="1"/>
            <c:bubble3D val="0"/>
            <c:spPr>
              <a:solidFill>
                <a:schemeClr val="bg1"/>
              </a:solidFill>
              <a:ln w="19050" cap="flat">
                <a:solidFill>
                  <a:schemeClr val="accent2"/>
                </a:solidFill>
              </a:ln>
              <a:effectLst/>
            </c:spPr>
            <c:extLst>
              <c:ext xmlns:c16="http://schemas.microsoft.com/office/drawing/2014/chart" uri="{C3380CC4-5D6E-409C-BE32-E72D297353CC}">
                <c16:uniqueId val="{00000003-DA93-4425-9AAA-67662D517FAB}"/>
              </c:ext>
            </c:extLst>
          </c:dPt>
          <c:dPt>
            <c:idx val="2"/>
            <c:bubble3D val="0"/>
            <c:spPr>
              <a:solidFill>
                <a:schemeClr val="accent2"/>
              </a:solidFill>
              <a:ln w="19050">
                <a:solidFill>
                  <a:srgbClr val="78886D"/>
                </a:solidFill>
              </a:ln>
              <a:effectLst/>
            </c:spPr>
            <c:extLst>
              <c:ext xmlns:c16="http://schemas.microsoft.com/office/drawing/2014/chart" uri="{C3380CC4-5D6E-409C-BE32-E72D297353CC}">
                <c16:uniqueId val="{00000005-DA93-4425-9AAA-67662D517FAB}"/>
              </c:ext>
            </c:extLst>
          </c:dPt>
          <c:cat>
            <c:strRef>
              <c:f>Sheet1!$A$2:$A$4</c:f>
              <c:strCache>
                <c:ptCount val="2"/>
                <c:pt idx="0">
                  <c:v>第一季度</c:v>
                </c:pt>
                <c:pt idx="1">
                  <c:v>第二季度</c:v>
                </c:pt>
              </c:strCache>
            </c:strRef>
          </c:cat>
          <c:val>
            <c:numRef>
              <c:f>Sheet1!$B$2:$B$4</c:f>
              <c:numCache>
                <c:formatCode>General</c:formatCode>
                <c:ptCount val="3"/>
                <c:pt idx="0">
                  <c:v>7.5</c:v>
                </c:pt>
                <c:pt idx="1">
                  <c:v>1</c:v>
                </c:pt>
              </c:numCache>
            </c:numRef>
          </c:val>
          <c:extLst>
            <c:ext xmlns:c16="http://schemas.microsoft.com/office/drawing/2014/chart" uri="{C3380CC4-5D6E-409C-BE32-E72D297353CC}">
              <c16:uniqueId val="{00000006-DA93-4425-9AAA-67662D517FAB}"/>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D09052"/>
            </a:solidFill>
            <a:ln>
              <a:solidFill>
                <a:srgbClr val="D09052"/>
              </a:solidFill>
            </a:ln>
          </c:spPr>
          <c:dPt>
            <c:idx val="0"/>
            <c:bubble3D val="0"/>
            <c:spPr>
              <a:solidFill>
                <a:schemeClr val="accent2"/>
              </a:solidFill>
              <a:ln w="19050">
                <a:noFill/>
              </a:ln>
              <a:effectLst/>
            </c:spPr>
            <c:extLst>
              <c:ext xmlns:c16="http://schemas.microsoft.com/office/drawing/2014/chart" uri="{C3380CC4-5D6E-409C-BE32-E72D297353CC}">
                <c16:uniqueId val="{00000001-71AA-4F6B-BD41-EE91055831F5}"/>
              </c:ext>
            </c:extLst>
          </c:dPt>
          <c:dPt>
            <c:idx val="1"/>
            <c:bubble3D val="0"/>
            <c:spPr>
              <a:solidFill>
                <a:schemeClr val="bg1"/>
              </a:solidFill>
              <a:ln w="19050" cap="flat">
                <a:solidFill>
                  <a:schemeClr val="accent2"/>
                </a:solidFill>
              </a:ln>
              <a:effectLst/>
            </c:spPr>
            <c:extLst>
              <c:ext xmlns:c16="http://schemas.microsoft.com/office/drawing/2014/chart" uri="{C3380CC4-5D6E-409C-BE32-E72D297353CC}">
                <c16:uniqueId val="{00000003-71AA-4F6B-BD41-EE91055831F5}"/>
              </c:ext>
            </c:extLst>
          </c:dPt>
          <c:dPt>
            <c:idx val="2"/>
            <c:bubble3D val="0"/>
            <c:spPr>
              <a:solidFill>
                <a:schemeClr val="bg1"/>
              </a:solidFill>
              <a:ln w="19050">
                <a:solidFill>
                  <a:schemeClr val="accent2"/>
                </a:solidFill>
              </a:ln>
              <a:effectLst/>
            </c:spPr>
            <c:extLst>
              <c:ext xmlns:c16="http://schemas.microsoft.com/office/drawing/2014/chart" uri="{C3380CC4-5D6E-409C-BE32-E72D297353CC}">
                <c16:uniqueId val="{00000005-71AA-4F6B-BD41-EE91055831F5}"/>
              </c:ext>
            </c:extLst>
          </c:dPt>
          <c:cat>
            <c:strRef>
              <c:f>Sheet1!$A$2:$A$4</c:f>
              <c:strCache>
                <c:ptCount val="2"/>
                <c:pt idx="0">
                  <c:v>第一季度</c:v>
                </c:pt>
                <c:pt idx="1">
                  <c:v>第二季度</c:v>
                </c:pt>
              </c:strCache>
            </c:strRef>
          </c:cat>
          <c:val>
            <c:numRef>
              <c:f>Sheet1!$B$2:$B$4</c:f>
              <c:numCache>
                <c:formatCode>General</c:formatCode>
                <c:ptCount val="3"/>
                <c:pt idx="0">
                  <c:v>7.5</c:v>
                </c:pt>
                <c:pt idx="1">
                  <c:v>2.5</c:v>
                </c:pt>
              </c:numCache>
            </c:numRef>
          </c:val>
          <c:extLst>
            <c:ext xmlns:c16="http://schemas.microsoft.com/office/drawing/2014/chart" uri="{C3380CC4-5D6E-409C-BE32-E72D297353CC}">
              <c16:uniqueId val="{00000006-71AA-4F6B-BD41-EE91055831F5}"/>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D09052"/>
            </a:solidFill>
            <a:ln>
              <a:solidFill>
                <a:srgbClr val="D09052"/>
              </a:solidFill>
            </a:ln>
          </c:spPr>
          <c:dPt>
            <c:idx val="0"/>
            <c:bubble3D val="0"/>
            <c:spPr>
              <a:solidFill>
                <a:schemeClr val="accent2"/>
              </a:solidFill>
              <a:ln w="19050">
                <a:noFill/>
              </a:ln>
              <a:effectLst/>
            </c:spPr>
            <c:extLst>
              <c:ext xmlns:c16="http://schemas.microsoft.com/office/drawing/2014/chart" uri="{C3380CC4-5D6E-409C-BE32-E72D297353CC}">
                <c16:uniqueId val="{00000001-71AA-4F6B-BD41-EE91055831F5}"/>
              </c:ext>
            </c:extLst>
          </c:dPt>
          <c:dPt>
            <c:idx val="1"/>
            <c:bubble3D val="0"/>
            <c:spPr>
              <a:solidFill>
                <a:schemeClr val="bg1"/>
              </a:solidFill>
              <a:ln w="19050" cap="flat">
                <a:solidFill>
                  <a:schemeClr val="accent2"/>
                </a:solidFill>
              </a:ln>
              <a:effectLst/>
            </c:spPr>
            <c:extLst>
              <c:ext xmlns:c16="http://schemas.microsoft.com/office/drawing/2014/chart" uri="{C3380CC4-5D6E-409C-BE32-E72D297353CC}">
                <c16:uniqueId val="{00000003-71AA-4F6B-BD41-EE91055831F5}"/>
              </c:ext>
            </c:extLst>
          </c:dPt>
          <c:dPt>
            <c:idx val="2"/>
            <c:bubble3D val="0"/>
            <c:spPr>
              <a:solidFill>
                <a:srgbClr val="78886D"/>
              </a:solidFill>
              <a:ln w="19050">
                <a:solidFill>
                  <a:srgbClr val="78886D"/>
                </a:solidFill>
              </a:ln>
              <a:effectLst/>
            </c:spPr>
            <c:extLst>
              <c:ext xmlns:c16="http://schemas.microsoft.com/office/drawing/2014/chart" uri="{C3380CC4-5D6E-409C-BE32-E72D297353CC}">
                <c16:uniqueId val="{00000005-71AA-4F6B-BD41-EE91055831F5}"/>
              </c:ext>
            </c:extLst>
          </c:dPt>
          <c:cat>
            <c:strRef>
              <c:f>Sheet1!$A$2:$A$4</c:f>
              <c:strCache>
                <c:ptCount val="2"/>
                <c:pt idx="0">
                  <c:v>第一季度</c:v>
                </c:pt>
                <c:pt idx="1">
                  <c:v>第二季度</c:v>
                </c:pt>
              </c:strCache>
            </c:strRef>
          </c:cat>
          <c:val>
            <c:numRef>
              <c:f>Sheet1!$B$2:$B$4</c:f>
              <c:numCache>
                <c:formatCode>General</c:formatCode>
                <c:ptCount val="3"/>
                <c:pt idx="0">
                  <c:v>6</c:v>
                </c:pt>
                <c:pt idx="1">
                  <c:v>4</c:v>
                </c:pt>
              </c:numCache>
            </c:numRef>
          </c:val>
          <c:extLst>
            <c:ext xmlns:c16="http://schemas.microsoft.com/office/drawing/2014/chart" uri="{C3380CC4-5D6E-409C-BE32-E72D297353CC}">
              <c16:uniqueId val="{00000006-71AA-4F6B-BD41-EE91055831F5}"/>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5400" cap="rnd">
              <a:solidFill>
                <a:schemeClr val="accent2"/>
              </a:solidFill>
              <a:round/>
            </a:ln>
            <a:effectLst/>
          </c:spPr>
          <c:marker>
            <c:symbol val="circle"/>
            <c:size val="10"/>
            <c:spPr>
              <a:solidFill>
                <a:schemeClr val="bg1"/>
              </a:solidFill>
              <a:ln w="25400">
                <a:solidFill>
                  <a:schemeClr val="accent2"/>
                </a:solidFill>
              </a:ln>
              <a:effectLst/>
            </c:spPr>
          </c:marker>
          <c:cat>
            <c:strRef>
              <c:f>Sheet1!$A$2:$A$9</c:f>
              <c:strCache>
                <c:ptCount val="8"/>
                <c:pt idx="0">
                  <c:v>TYPE 01</c:v>
                </c:pt>
                <c:pt idx="1">
                  <c:v>TYPE 02</c:v>
                </c:pt>
                <c:pt idx="2">
                  <c:v>TYPE 03</c:v>
                </c:pt>
                <c:pt idx="3">
                  <c:v>TYPE 04</c:v>
                </c:pt>
                <c:pt idx="4">
                  <c:v>TYPE 05</c:v>
                </c:pt>
                <c:pt idx="5">
                  <c:v>TYPE 06</c:v>
                </c:pt>
                <c:pt idx="6">
                  <c:v>TYPE 07</c:v>
                </c:pt>
                <c:pt idx="7">
                  <c:v>TYPE 08</c:v>
                </c:pt>
              </c:strCache>
            </c:strRef>
          </c:cat>
          <c:val>
            <c:numRef>
              <c:f>Sheet1!$B$2:$B$9</c:f>
              <c:numCache>
                <c:formatCode>General</c:formatCode>
                <c:ptCount val="8"/>
                <c:pt idx="0">
                  <c:v>4.3</c:v>
                </c:pt>
                <c:pt idx="1">
                  <c:v>2.5</c:v>
                </c:pt>
                <c:pt idx="2">
                  <c:v>3.5</c:v>
                </c:pt>
                <c:pt idx="3">
                  <c:v>4.5</c:v>
                </c:pt>
                <c:pt idx="4">
                  <c:v>2.4</c:v>
                </c:pt>
                <c:pt idx="5">
                  <c:v>4.4000000000000004</c:v>
                </c:pt>
                <c:pt idx="6">
                  <c:v>1.8</c:v>
                </c:pt>
                <c:pt idx="7">
                  <c:v>2.8</c:v>
                </c:pt>
              </c:numCache>
            </c:numRef>
          </c:val>
          <c:smooth val="1"/>
          <c:extLst>
            <c:ext xmlns:c16="http://schemas.microsoft.com/office/drawing/2014/chart" uri="{C3380CC4-5D6E-409C-BE32-E72D297353CC}">
              <c16:uniqueId val="{00000000-9061-4371-B00F-494721C44B8B}"/>
            </c:ext>
          </c:extLst>
        </c:ser>
        <c:ser>
          <c:idx val="1"/>
          <c:order val="1"/>
          <c:tx>
            <c:strRef>
              <c:f>Sheet1!$C$1</c:f>
              <c:strCache>
                <c:ptCount val="1"/>
                <c:pt idx="0">
                  <c:v>系列 2</c:v>
                </c:pt>
              </c:strCache>
            </c:strRef>
          </c:tx>
          <c:spPr>
            <a:ln w="25400" cap="rnd">
              <a:solidFill>
                <a:schemeClr val="accent1"/>
              </a:solidFill>
              <a:round/>
            </a:ln>
            <a:effectLst/>
          </c:spPr>
          <c:marker>
            <c:symbol val="circle"/>
            <c:size val="10"/>
            <c:spPr>
              <a:solidFill>
                <a:schemeClr val="bg1"/>
              </a:solidFill>
              <a:ln w="25400">
                <a:solidFill>
                  <a:schemeClr val="accent1"/>
                </a:solidFill>
              </a:ln>
              <a:effectLst/>
            </c:spPr>
          </c:marker>
          <c:cat>
            <c:strRef>
              <c:f>Sheet1!$A$2:$A$9</c:f>
              <c:strCache>
                <c:ptCount val="8"/>
                <c:pt idx="0">
                  <c:v>TYPE 01</c:v>
                </c:pt>
                <c:pt idx="1">
                  <c:v>TYPE 02</c:v>
                </c:pt>
                <c:pt idx="2">
                  <c:v>TYPE 03</c:v>
                </c:pt>
                <c:pt idx="3">
                  <c:v>TYPE 04</c:v>
                </c:pt>
                <c:pt idx="4">
                  <c:v>TYPE 05</c:v>
                </c:pt>
                <c:pt idx="5">
                  <c:v>TYPE 06</c:v>
                </c:pt>
                <c:pt idx="6">
                  <c:v>TYPE 07</c:v>
                </c:pt>
                <c:pt idx="7">
                  <c:v>TYPE 08</c:v>
                </c:pt>
              </c:strCache>
            </c:strRef>
          </c:cat>
          <c:val>
            <c:numRef>
              <c:f>Sheet1!$C$2:$C$9</c:f>
              <c:numCache>
                <c:formatCode>General</c:formatCode>
                <c:ptCount val="8"/>
                <c:pt idx="0">
                  <c:v>2.4</c:v>
                </c:pt>
                <c:pt idx="1">
                  <c:v>4.4000000000000004</c:v>
                </c:pt>
                <c:pt idx="2">
                  <c:v>1.8</c:v>
                </c:pt>
                <c:pt idx="3">
                  <c:v>2.8</c:v>
                </c:pt>
                <c:pt idx="4">
                  <c:v>2</c:v>
                </c:pt>
                <c:pt idx="5">
                  <c:v>2</c:v>
                </c:pt>
                <c:pt idx="6">
                  <c:v>3</c:v>
                </c:pt>
                <c:pt idx="7">
                  <c:v>5</c:v>
                </c:pt>
              </c:numCache>
            </c:numRef>
          </c:val>
          <c:smooth val="1"/>
          <c:extLst>
            <c:ext xmlns:c16="http://schemas.microsoft.com/office/drawing/2014/chart" uri="{C3380CC4-5D6E-409C-BE32-E72D297353CC}">
              <c16:uniqueId val="{00000001-9061-4371-B00F-494721C44B8B}"/>
            </c:ext>
          </c:extLst>
        </c:ser>
        <c:dLbls>
          <c:showLegendKey val="0"/>
          <c:showVal val="0"/>
          <c:showCatName val="0"/>
          <c:showSerName val="0"/>
          <c:showPercent val="0"/>
          <c:showBubbleSize val="0"/>
        </c:dLbls>
        <c:marker val="1"/>
        <c:smooth val="0"/>
        <c:axId val="1575398655"/>
        <c:axId val="1575391583"/>
      </c:lineChart>
      <c:catAx>
        <c:axId val="1575398655"/>
        <c:scaling>
          <c:orientation val="minMax"/>
        </c:scaling>
        <c:delete val="0"/>
        <c:axPos val="b"/>
        <c:majorGridlines>
          <c:spPr>
            <a:ln w="6350" cap="flat" cmpd="sng" algn="ctr">
              <a:solidFill>
                <a:schemeClr val="accent3"/>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zh-CN"/>
          </a:p>
        </c:txPr>
        <c:crossAx val="1575391583"/>
        <c:crosses val="autoZero"/>
        <c:auto val="1"/>
        <c:lblAlgn val="ctr"/>
        <c:lblOffset val="100"/>
        <c:noMultiLvlLbl val="0"/>
      </c:catAx>
      <c:valAx>
        <c:axId val="1575391583"/>
        <c:scaling>
          <c:orientation val="minMax"/>
        </c:scaling>
        <c:delete val="0"/>
        <c:axPos val="l"/>
        <c:majorGridlines>
          <c:spPr>
            <a:ln w="6350" cap="flat" cmpd="sng" algn="ctr">
              <a:solidFill>
                <a:schemeClr val="accent3"/>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zh-CN"/>
          </a:p>
        </c:txPr>
        <c:crossAx val="15753986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931EA-6536-408E-AD58-8CCBEA2EEF53}" type="datetimeFigureOut">
              <a:rPr lang="zh-CN" altLang="en-US" smtClean="0"/>
              <a:t>2022/6/28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F770D-736B-4C69-A304-990A3EAB73AC}" type="slidenum">
              <a:rPr lang="zh-CN" altLang="en-US" smtClean="0"/>
              <a:t>‹#›</a:t>
            </a:fld>
            <a:endParaRPr lang="zh-CN" altLang="en-US"/>
          </a:p>
        </p:txBody>
      </p:sp>
    </p:spTree>
    <p:extLst>
      <p:ext uri="{BB962C8B-B14F-4D97-AF65-F5344CB8AC3E}">
        <p14:creationId xmlns:p14="http://schemas.microsoft.com/office/powerpoint/2010/main" val="3215536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1F770D-736B-4C69-A304-990A3EAB73AC}" type="slidenum">
              <a:rPr lang="zh-CN" altLang="en-US" smtClean="0"/>
              <a:t>11</a:t>
            </a:fld>
            <a:endParaRPr lang="zh-CN" altLang="en-US"/>
          </a:p>
        </p:txBody>
      </p:sp>
    </p:spTree>
    <p:extLst>
      <p:ext uri="{BB962C8B-B14F-4D97-AF65-F5344CB8AC3E}">
        <p14:creationId xmlns:p14="http://schemas.microsoft.com/office/powerpoint/2010/main" val="3958002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24472FF-7B3C-41F2-97B2-25AAB2B6BE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5" y="-1317"/>
            <a:ext cx="4572000" cy="6858000"/>
          </a:xfrm>
          <a:prstGeom prst="rect">
            <a:avLst/>
          </a:prstGeom>
        </p:spPr>
      </p:pic>
      <p:grpSp>
        <p:nvGrpSpPr>
          <p:cNvPr id="8" name="组合 7">
            <a:extLst>
              <a:ext uri="{FF2B5EF4-FFF2-40B4-BE49-F238E27FC236}">
                <a16:creationId xmlns:a16="http://schemas.microsoft.com/office/drawing/2014/main" id="{1004AAAA-B270-58E5-D677-71984A24EEF4}"/>
              </a:ext>
            </a:extLst>
          </p:cNvPr>
          <p:cNvGrpSpPr/>
          <p:nvPr userDrawn="1"/>
        </p:nvGrpSpPr>
        <p:grpSpPr>
          <a:xfrm>
            <a:off x="-215281" y="-102000"/>
            <a:ext cx="12567144" cy="6948000"/>
            <a:chOff x="-215281" y="-102000"/>
            <a:chExt cx="12567144" cy="6948000"/>
          </a:xfrm>
        </p:grpSpPr>
        <p:cxnSp>
          <p:nvCxnSpPr>
            <p:cNvPr id="9" name="直接连接符 8">
              <a:extLst>
                <a:ext uri="{FF2B5EF4-FFF2-40B4-BE49-F238E27FC236}">
                  <a16:creationId xmlns:a16="http://schemas.microsoft.com/office/drawing/2014/main" id="{B02AE914-AFD2-FEED-D070-85072EDEA043}"/>
                </a:ext>
              </a:extLst>
            </p:cNvPr>
            <p:cNvCxnSpPr/>
            <p:nvPr/>
          </p:nvCxnSpPr>
          <p:spPr>
            <a:xfrm>
              <a:off x="-215281"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1897DD3-55CF-2E25-4649-45F6B3E6F427}"/>
                </a:ext>
              </a:extLst>
            </p:cNvPr>
            <p:cNvCxnSpPr/>
            <p:nvPr/>
          </p:nvCxnSpPr>
          <p:spPr>
            <a:xfrm>
              <a:off x="1355612"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444B916B-E861-1EF3-28FC-5067B1EA1C6C}"/>
                </a:ext>
              </a:extLst>
            </p:cNvPr>
            <p:cNvCxnSpPr/>
            <p:nvPr/>
          </p:nvCxnSpPr>
          <p:spPr>
            <a:xfrm>
              <a:off x="2926505"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F7D36C4-3B1E-470F-7E22-A0D40EA1202D}"/>
                </a:ext>
              </a:extLst>
            </p:cNvPr>
            <p:cNvCxnSpPr/>
            <p:nvPr/>
          </p:nvCxnSpPr>
          <p:spPr>
            <a:xfrm>
              <a:off x="4497398"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48240AA9-1871-FFDF-D90B-804488BADD1A}"/>
                </a:ext>
              </a:extLst>
            </p:cNvPr>
            <p:cNvCxnSpPr/>
            <p:nvPr/>
          </p:nvCxnSpPr>
          <p:spPr>
            <a:xfrm>
              <a:off x="6068291"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19F63AFC-4161-2710-4A3D-8EF7F54D7B69}"/>
                </a:ext>
              </a:extLst>
            </p:cNvPr>
            <p:cNvCxnSpPr/>
            <p:nvPr/>
          </p:nvCxnSpPr>
          <p:spPr>
            <a:xfrm>
              <a:off x="7639184"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29956B0-1591-64D7-3748-A9A991F630E1}"/>
                </a:ext>
              </a:extLst>
            </p:cNvPr>
            <p:cNvCxnSpPr/>
            <p:nvPr/>
          </p:nvCxnSpPr>
          <p:spPr>
            <a:xfrm>
              <a:off x="9210077"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9FF94541-4C75-8A31-A325-CC68C437C5E0}"/>
                </a:ext>
              </a:extLst>
            </p:cNvPr>
            <p:cNvCxnSpPr/>
            <p:nvPr/>
          </p:nvCxnSpPr>
          <p:spPr>
            <a:xfrm>
              <a:off x="10780970"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3FF6B376-BDEA-19B3-4623-2C2031BBF01A}"/>
                </a:ext>
              </a:extLst>
            </p:cNvPr>
            <p:cNvCxnSpPr/>
            <p:nvPr/>
          </p:nvCxnSpPr>
          <p:spPr>
            <a:xfrm>
              <a:off x="12351863"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a:extLst>
              <a:ext uri="{FF2B5EF4-FFF2-40B4-BE49-F238E27FC236}">
                <a16:creationId xmlns:a16="http://schemas.microsoft.com/office/drawing/2014/main" id="{D1BEF3B5-17EC-BFE1-D99B-135A7EF6DFAB}"/>
              </a:ext>
            </a:extLst>
          </p:cNvPr>
          <p:cNvCxnSpPr/>
          <p:nvPr userDrawn="1"/>
        </p:nvCxnSpPr>
        <p:spPr>
          <a:xfrm>
            <a:off x="4487663" y="6438900"/>
            <a:ext cx="72090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ACCDD0CE-D0C2-7EC5-8F62-34F540388596}"/>
              </a:ext>
            </a:extLst>
          </p:cNvPr>
          <p:cNvSpPr/>
          <p:nvPr userDrawn="1"/>
        </p:nvSpPr>
        <p:spPr>
          <a:xfrm>
            <a:off x="9210077" y="6437583"/>
            <a:ext cx="2981922" cy="419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a:extLst>
              <a:ext uri="{FF2B5EF4-FFF2-40B4-BE49-F238E27FC236}">
                <a16:creationId xmlns:a16="http://schemas.microsoft.com/office/drawing/2014/main" id="{6420BD6F-45A6-8E87-3824-7C11A7829364}"/>
              </a:ext>
            </a:extLst>
          </p:cNvPr>
          <p:cNvCxnSpPr/>
          <p:nvPr userDrawn="1"/>
        </p:nvCxnSpPr>
        <p:spPr>
          <a:xfrm>
            <a:off x="9691793" y="6647133"/>
            <a:ext cx="15197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a16="http://schemas.microsoft.com/office/drawing/2014/main" id="{B0B1E468-DA2D-4E82-B54C-C74291C0FB0A}"/>
              </a:ext>
            </a:extLst>
          </p:cNvPr>
          <p:cNvGrpSpPr/>
          <p:nvPr userDrawn="1"/>
        </p:nvGrpSpPr>
        <p:grpSpPr>
          <a:xfrm>
            <a:off x="11244468" y="566682"/>
            <a:ext cx="452232" cy="120868"/>
            <a:chOff x="11244468" y="455172"/>
            <a:chExt cx="452232" cy="120868"/>
          </a:xfrm>
        </p:grpSpPr>
        <p:sp>
          <p:nvSpPr>
            <p:cNvPr id="29" name="椭圆 28">
              <a:extLst>
                <a:ext uri="{FF2B5EF4-FFF2-40B4-BE49-F238E27FC236}">
                  <a16:creationId xmlns:a16="http://schemas.microsoft.com/office/drawing/2014/main" id="{FDBEA964-B6D0-0FD5-10F5-5215889A17D0}"/>
                </a:ext>
              </a:extLst>
            </p:cNvPr>
            <p:cNvSpPr/>
            <p:nvPr/>
          </p:nvSpPr>
          <p:spPr>
            <a:xfrm>
              <a:off x="11575832" y="455172"/>
              <a:ext cx="120868" cy="120868"/>
            </a:xfrm>
            <a:prstGeom prst="ellipse">
              <a:avLst/>
            </a:prstGeom>
            <a:solidFill>
              <a:schemeClr val="accent2"/>
            </a:solidFill>
            <a:ln w="12700">
              <a:solidFill>
                <a:srgbClr val="677F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84D47B15-13B1-565A-5BBB-3C64516669A2}"/>
                </a:ext>
              </a:extLst>
            </p:cNvPr>
            <p:cNvSpPr/>
            <p:nvPr/>
          </p:nvSpPr>
          <p:spPr>
            <a:xfrm>
              <a:off x="11410150" y="455172"/>
              <a:ext cx="120868" cy="12086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3305286A-964B-C72B-CAA3-1EF0D750DAFF}"/>
                </a:ext>
              </a:extLst>
            </p:cNvPr>
            <p:cNvSpPr/>
            <p:nvPr/>
          </p:nvSpPr>
          <p:spPr>
            <a:xfrm>
              <a:off x="11244468" y="455172"/>
              <a:ext cx="120868" cy="12086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E52258A-B4AC-7B34-2DAF-EEFF2062373F}"/>
              </a:ext>
            </a:extLst>
          </p:cNvPr>
          <p:cNvSpPr/>
          <p:nvPr userDrawn="1"/>
        </p:nvSpPr>
        <p:spPr>
          <a:xfrm>
            <a:off x="3769057" y="0"/>
            <a:ext cx="2313297" cy="6858000"/>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4FCC5E3E-1D00-EB9F-AA7E-9D62E2E1B0D6}"/>
              </a:ext>
            </a:extLst>
          </p:cNvPr>
          <p:cNvSpPr/>
          <p:nvPr userDrawn="1"/>
        </p:nvSpPr>
        <p:spPr>
          <a:xfrm>
            <a:off x="8761006" y="0"/>
            <a:ext cx="2313297" cy="6858000"/>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203C653F-EDB2-2BF1-D43E-C30B3208198A}"/>
              </a:ext>
            </a:extLst>
          </p:cNvPr>
          <p:cNvGrpSpPr/>
          <p:nvPr userDrawn="1"/>
        </p:nvGrpSpPr>
        <p:grpSpPr>
          <a:xfrm>
            <a:off x="-215281" y="-102000"/>
            <a:ext cx="12567144" cy="6948000"/>
            <a:chOff x="-215281" y="-102000"/>
            <a:chExt cx="12567144" cy="6948000"/>
          </a:xfrm>
        </p:grpSpPr>
        <p:cxnSp>
          <p:nvCxnSpPr>
            <p:cNvPr id="6" name="直接连接符 5">
              <a:extLst>
                <a:ext uri="{FF2B5EF4-FFF2-40B4-BE49-F238E27FC236}">
                  <a16:creationId xmlns:a16="http://schemas.microsoft.com/office/drawing/2014/main" id="{D23414DA-A3A1-8D93-79CA-A129804A1862}"/>
                </a:ext>
              </a:extLst>
            </p:cNvPr>
            <p:cNvCxnSpPr/>
            <p:nvPr/>
          </p:nvCxnSpPr>
          <p:spPr>
            <a:xfrm>
              <a:off x="-215281"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AAE39F3D-7ECD-D910-B6CF-23E7A92B51C7}"/>
                </a:ext>
              </a:extLst>
            </p:cNvPr>
            <p:cNvCxnSpPr/>
            <p:nvPr/>
          </p:nvCxnSpPr>
          <p:spPr>
            <a:xfrm>
              <a:off x="1355612"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DD0FBE8A-D554-6EEB-E629-5A10CF84DF98}"/>
                </a:ext>
              </a:extLst>
            </p:cNvPr>
            <p:cNvCxnSpPr/>
            <p:nvPr/>
          </p:nvCxnSpPr>
          <p:spPr>
            <a:xfrm>
              <a:off x="2926505"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1094E865-CE98-49F4-809C-71C62A92EE22}"/>
                </a:ext>
              </a:extLst>
            </p:cNvPr>
            <p:cNvCxnSpPr/>
            <p:nvPr/>
          </p:nvCxnSpPr>
          <p:spPr>
            <a:xfrm>
              <a:off x="4497398"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BAB15C7-5E22-D568-475C-D4686A130845}"/>
                </a:ext>
              </a:extLst>
            </p:cNvPr>
            <p:cNvCxnSpPr/>
            <p:nvPr/>
          </p:nvCxnSpPr>
          <p:spPr>
            <a:xfrm>
              <a:off x="6068291"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357453C8-1627-9A30-FCE4-964D2698F1ED}"/>
                </a:ext>
              </a:extLst>
            </p:cNvPr>
            <p:cNvCxnSpPr/>
            <p:nvPr/>
          </p:nvCxnSpPr>
          <p:spPr>
            <a:xfrm>
              <a:off x="7639184"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D60540B-9DD4-FF7B-7CF6-74F8E4F22811}"/>
                </a:ext>
              </a:extLst>
            </p:cNvPr>
            <p:cNvCxnSpPr/>
            <p:nvPr/>
          </p:nvCxnSpPr>
          <p:spPr>
            <a:xfrm>
              <a:off x="9210077"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0539222F-8E9A-9B0A-1EF7-8A0FC52D8BDF}"/>
                </a:ext>
              </a:extLst>
            </p:cNvPr>
            <p:cNvCxnSpPr/>
            <p:nvPr/>
          </p:nvCxnSpPr>
          <p:spPr>
            <a:xfrm>
              <a:off x="10780970"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FACE94F8-94F0-520C-8080-46D985C26EC7}"/>
                </a:ext>
              </a:extLst>
            </p:cNvPr>
            <p:cNvCxnSpPr/>
            <p:nvPr/>
          </p:nvCxnSpPr>
          <p:spPr>
            <a:xfrm>
              <a:off x="12351863"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a16="http://schemas.microsoft.com/office/drawing/2014/main" id="{A4D93BAB-FE41-3A78-00B6-5C7647825A2C}"/>
              </a:ext>
            </a:extLst>
          </p:cNvPr>
          <p:cNvSpPr txBox="1"/>
          <p:nvPr userDrawn="1"/>
        </p:nvSpPr>
        <p:spPr>
          <a:xfrm>
            <a:off x="368554" y="358097"/>
            <a:ext cx="2295564" cy="1323439"/>
          </a:xfrm>
          <a:prstGeom prst="rect">
            <a:avLst/>
          </a:prstGeom>
          <a:noFill/>
        </p:spPr>
        <p:txBody>
          <a:bodyPr wrap="square" rtlCol="0">
            <a:noAutofit/>
          </a:bodyPr>
          <a:lstStyle/>
          <a:p>
            <a:r>
              <a:rPr lang="zh-CN" altLang="en-US" sz="8000" b="1" dirty="0">
                <a:solidFill>
                  <a:schemeClr val="accent1"/>
                </a:solidFill>
                <a:latin typeface="新宋体" panose="02010609030101010101" pitchFamily="49" charset="-122"/>
                <a:ea typeface="新宋体" panose="02010609030101010101" pitchFamily="49" charset="-122"/>
              </a:rPr>
              <a:t>目录</a:t>
            </a:r>
          </a:p>
        </p:txBody>
      </p:sp>
      <p:grpSp>
        <p:nvGrpSpPr>
          <p:cNvPr id="16" name="组合 15">
            <a:extLst>
              <a:ext uri="{FF2B5EF4-FFF2-40B4-BE49-F238E27FC236}">
                <a16:creationId xmlns:a16="http://schemas.microsoft.com/office/drawing/2014/main" id="{270275A2-C64E-5C99-082B-5A7BB3CF7FC9}"/>
              </a:ext>
            </a:extLst>
          </p:cNvPr>
          <p:cNvGrpSpPr/>
          <p:nvPr userDrawn="1"/>
        </p:nvGrpSpPr>
        <p:grpSpPr>
          <a:xfrm>
            <a:off x="11280913" y="692150"/>
            <a:ext cx="452232" cy="120868"/>
            <a:chOff x="11244468" y="455172"/>
            <a:chExt cx="452232" cy="120868"/>
          </a:xfrm>
        </p:grpSpPr>
        <p:sp>
          <p:nvSpPr>
            <p:cNvPr id="17" name="椭圆 16">
              <a:extLst>
                <a:ext uri="{FF2B5EF4-FFF2-40B4-BE49-F238E27FC236}">
                  <a16:creationId xmlns:a16="http://schemas.microsoft.com/office/drawing/2014/main" id="{FD6EB39E-42CC-B759-CE90-6CF16D8B26D3}"/>
                </a:ext>
              </a:extLst>
            </p:cNvPr>
            <p:cNvSpPr/>
            <p:nvPr/>
          </p:nvSpPr>
          <p:spPr>
            <a:xfrm>
              <a:off x="11575832" y="455172"/>
              <a:ext cx="120868" cy="120868"/>
            </a:xfrm>
            <a:prstGeom prst="ellipse">
              <a:avLst/>
            </a:prstGeom>
            <a:solidFill>
              <a:schemeClr val="accent2"/>
            </a:solidFill>
            <a:ln w="12700">
              <a:solidFill>
                <a:srgbClr val="677F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543DFB49-BD6C-CE79-CC15-C6E683DAACB0}"/>
                </a:ext>
              </a:extLst>
            </p:cNvPr>
            <p:cNvSpPr/>
            <p:nvPr/>
          </p:nvSpPr>
          <p:spPr>
            <a:xfrm>
              <a:off x="11410150" y="455172"/>
              <a:ext cx="120868" cy="12086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8BA27ED-5657-77CB-AAFC-06BCFCCF2A39}"/>
                </a:ext>
              </a:extLst>
            </p:cNvPr>
            <p:cNvSpPr/>
            <p:nvPr/>
          </p:nvSpPr>
          <p:spPr>
            <a:xfrm>
              <a:off x="11244468" y="455172"/>
              <a:ext cx="120868" cy="12086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a:extLst>
              <a:ext uri="{FF2B5EF4-FFF2-40B4-BE49-F238E27FC236}">
                <a16:creationId xmlns:a16="http://schemas.microsoft.com/office/drawing/2014/main" id="{111AD3B1-185F-E6E6-9C14-CC283EB14796}"/>
              </a:ext>
            </a:extLst>
          </p:cNvPr>
          <p:cNvSpPr/>
          <p:nvPr userDrawn="1"/>
        </p:nvSpPr>
        <p:spPr>
          <a:xfrm flipV="1">
            <a:off x="0" y="4309906"/>
            <a:ext cx="11749088" cy="2548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a:extLst>
              <a:ext uri="{FF2B5EF4-FFF2-40B4-BE49-F238E27FC236}">
                <a16:creationId xmlns:a16="http://schemas.microsoft.com/office/drawing/2014/main" id="{59EDA539-C30A-BA49-EA2D-3406B995594F}"/>
              </a:ext>
            </a:extLst>
          </p:cNvPr>
          <p:cNvCxnSpPr>
            <a:cxnSpLocks/>
          </p:cNvCxnSpPr>
          <p:nvPr userDrawn="1"/>
        </p:nvCxnSpPr>
        <p:spPr>
          <a:xfrm flipV="1">
            <a:off x="0" y="6438900"/>
            <a:ext cx="11696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5EF2C823-E5F0-0DB0-8195-A36AFFCEB676}"/>
              </a:ext>
            </a:extLst>
          </p:cNvPr>
          <p:cNvSpPr/>
          <p:nvPr userDrawn="1"/>
        </p:nvSpPr>
        <p:spPr>
          <a:xfrm>
            <a:off x="9210077" y="6437583"/>
            <a:ext cx="2981922"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a:extLst>
              <a:ext uri="{FF2B5EF4-FFF2-40B4-BE49-F238E27FC236}">
                <a16:creationId xmlns:a16="http://schemas.microsoft.com/office/drawing/2014/main" id="{D224EF83-7EB1-D16F-3931-8FB997A8FB05}"/>
              </a:ext>
            </a:extLst>
          </p:cNvPr>
          <p:cNvCxnSpPr/>
          <p:nvPr userDrawn="1"/>
        </p:nvCxnSpPr>
        <p:spPr>
          <a:xfrm>
            <a:off x="9691793" y="6647133"/>
            <a:ext cx="151976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1" name="图片 30">
            <a:extLst>
              <a:ext uri="{FF2B5EF4-FFF2-40B4-BE49-F238E27FC236}">
                <a16:creationId xmlns:a16="http://schemas.microsoft.com/office/drawing/2014/main" id="{0087ABF4-E3BF-0A58-4255-518033C20C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6214"/>
          <a:stretch/>
        </p:blipFill>
        <p:spPr>
          <a:xfrm>
            <a:off x="632595" y="5143141"/>
            <a:ext cx="1364479" cy="1714859"/>
          </a:xfrm>
          <a:prstGeom prst="rect">
            <a:avLst/>
          </a:prstGeom>
        </p:spPr>
      </p:pic>
      <p:grpSp>
        <p:nvGrpSpPr>
          <p:cNvPr id="50" name="组合 49">
            <a:extLst>
              <a:ext uri="{FF2B5EF4-FFF2-40B4-BE49-F238E27FC236}">
                <a16:creationId xmlns:a16="http://schemas.microsoft.com/office/drawing/2014/main" id="{568AF103-5672-10C4-0559-7CD2369F34BD}"/>
              </a:ext>
            </a:extLst>
          </p:cNvPr>
          <p:cNvGrpSpPr/>
          <p:nvPr userDrawn="1"/>
        </p:nvGrpSpPr>
        <p:grpSpPr>
          <a:xfrm>
            <a:off x="1720977" y="5215319"/>
            <a:ext cx="197720" cy="197720"/>
            <a:chOff x="1679801" y="5665635"/>
            <a:chExt cx="411639" cy="411639"/>
          </a:xfrm>
        </p:grpSpPr>
        <p:sp>
          <p:nvSpPr>
            <p:cNvPr id="51" name="椭圆 50">
              <a:extLst>
                <a:ext uri="{FF2B5EF4-FFF2-40B4-BE49-F238E27FC236}">
                  <a16:creationId xmlns:a16="http://schemas.microsoft.com/office/drawing/2014/main" id="{3DFF92E6-E285-7BF0-69B7-2E4BC70A3C58}"/>
                </a:ext>
              </a:extLst>
            </p:cNvPr>
            <p:cNvSpPr/>
            <p:nvPr/>
          </p:nvSpPr>
          <p:spPr>
            <a:xfrm>
              <a:off x="1679801" y="5665635"/>
              <a:ext cx="411639" cy="411639"/>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a:extLst>
                <a:ext uri="{FF2B5EF4-FFF2-40B4-BE49-F238E27FC236}">
                  <a16:creationId xmlns:a16="http://schemas.microsoft.com/office/drawing/2014/main" id="{00DAC86F-D51C-E70C-A10A-54A95702E80D}"/>
                </a:ext>
              </a:extLst>
            </p:cNvPr>
            <p:cNvSpPr/>
            <p:nvPr/>
          </p:nvSpPr>
          <p:spPr>
            <a:xfrm rot="5400000">
              <a:off x="1811643" y="5789990"/>
              <a:ext cx="188998" cy="162929"/>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a:extLst>
              <a:ext uri="{FF2B5EF4-FFF2-40B4-BE49-F238E27FC236}">
                <a16:creationId xmlns:a16="http://schemas.microsoft.com/office/drawing/2014/main" id="{2DC3BC24-226F-2FA7-2502-646A2F032ABA}"/>
              </a:ext>
            </a:extLst>
          </p:cNvPr>
          <p:cNvSpPr/>
          <p:nvPr userDrawn="1"/>
        </p:nvSpPr>
        <p:spPr>
          <a:xfrm>
            <a:off x="618781" y="1681536"/>
            <a:ext cx="1852756"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a:extLst>
              <a:ext uri="{FF2B5EF4-FFF2-40B4-BE49-F238E27FC236}">
                <a16:creationId xmlns:a16="http://schemas.microsoft.com/office/drawing/2014/main" id="{6FB0554C-EE6A-D08D-08AF-BB2750DCDED6}"/>
              </a:ext>
            </a:extLst>
          </p:cNvPr>
          <p:cNvSpPr txBox="1"/>
          <p:nvPr userDrawn="1"/>
        </p:nvSpPr>
        <p:spPr>
          <a:xfrm>
            <a:off x="618781" y="1479246"/>
            <a:ext cx="1852758" cy="369332"/>
          </a:xfrm>
          <a:prstGeom prst="rect">
            <a:avLst/>
          </a:prstGeom>
          <a:noFill/>
        </p:spPr>
        <p:txBody>
          <a:bodyPr wrap="square" rtlCol="0">
            <a:noAutofit/>
          </a:bodyPr>
          <a:lstStyle/>
          <a:p>
            <a:pPr algn="dist"/>
            <a:r>
              <a:rPr lang="en-US" altLang="zh-CN" b="1" dirty="0">
                <a:latin typeface="新宋体" panose="02010609030101010101" pitchFamily="49" charset="-122"/>
                <a:ea typeface="新宋体" panose="02010609030101010101" pitchFamily="49" charset="-122"/>
              </a:rPr>
              <a:t>Contents</a:t>
            </a:r>
            <a:endParaRPr lang="zh-CN" altLang="en-US" b="1" dirty="0">
              <a:latin typeface="新宋体" panose="02010609030101010101" pitchFamily="49" charset="-122"/>
              <a:ea typeface="新宋体" panose="02010609030101010101" pitchFamily="49" charset="-122"/>
            </a:endParaRPr>
          </a:p>
        </p:txBody>
      </p:sp>
    </p:spTree>
    <p:extLst>
      <p:ext uri="{BB962C8B-B14F-4D97-AF65-F5344CB8AC3E}">
        <p14:creationId xmlns:p14="http://schemas.microsoft.com/office/powerpoint/2010/main" val="112299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CE2B7D-E014-AEF7-2D6E-032D08ECE93A}"/>
              </a:ext>
            </a:extLst>
          </p:cNvPr>
          <p:cNvSpPr/>
          <p:nvPr userDrawn="1"/>
        </p:nvSpPr>
        <p:spPr>
          <a:xfrm>
            <a:off x="702468" y="0"/>
            <a:ext cx="1570893" cy="6858000"/>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9C4D99E7-A71D-538D-DFDE-E16FBD67C2A0}"/>
              </a:ext>
            </a:extLst>
          </p:cNvPr>
          <p:cNvSpPr/>
          <p:nvPr userDrawn="1"/>
        </p:nvSpPr>
        <p:spPr>
          <a:xfrm>
            <a:off x="3848684" y="1"/>
            <a:ext cx="4487282" cy="5692346"/>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0865BB7A-DD34-E054-BF70-538FDFC4D2DE}"/>
              </a:ext>
            </a:extLst>
          </p:cNvPr>
          <p:cNvSpPr/>
          <p:nvPr userDrawn="1"/>
        </p:nvSpPr>
        <p:spPr>
          <a:xfrm>
            <a:off x="9963116" y="0"/>
            <a:ext cx="1570893" cy="6856683"/>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2DEFC81C-8421-61DB-6BF4-99AB030A804E}"/>
              </a:ext>
            </a:extLst>
          </p:cNvPr>
          <p:cNvGrpSpPr/>
          <p:nvPr userDrawn="1"/>
        </p:nvGrpSpPr>
        <p:grpSpPr>
          <a:xfrm>
            <a:off x="-215281" y="-102000"/>
            <a:ext cx="12567144" cy="6948000"/>
            <a:chOff x="-215281" y="-102000"/>
            <a:chExt cx="12567144" cy="6948000"/>
          </a:xfrm>
        </p:grpSpPr>
        <p:cxnSp>
          <p:nvCxnSpPr>
            <p:cNvPr id="7" name="直接连接符 6">
              <a:extLst>
                <a:ext uri="{FF2B5EF4-FFF2-40B4-BE49-F238E27FC236}">
                  <a16:creationId xmlns:a16="http://schemas.microsoft.com/office/drawing/2014/main" id="{78C1E5B7-974D-910D-2CCC-75D8AB948FAF}"/>
                </a:ext>
              </a:extLst>
            </p:cNvPr>
            <p:cNvCxnSpPr/>
            <p:nvPr/>
          </p:nvCxnSpPr>
          <p:spPr>
            <a:xfrm>
              <a:off x="-215281"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1443BDD6-ECAA-3EA0-D714-5A2BF58247D3}"/>
                </a:ext>
              </a:extLst>
            </p:cNvPr>
            <p:cNvCxnSpPr/>
            <p:nvPr/>
          </p:nvCxnSpPr>
          <p:spPr>
            <a:xfrm>
              <a:off x="1355612"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12D33E03-10EC-5DA2-20CF-8AD7E3622707}"/>
                </a:ext>
              </a:extLst>
            </p:cNvPr>
            <p:cNvCxnSpPr/>
            <p:nvPr/>
          </p:nvCxnSpPr>
          <p:spPr>
            <a:xfrm>
              <a:off x="2926505"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31423D4-351A-9A07-1D83-225CE5980113}"/>
                </a:ext>
              </a:extLst>
            </p:cNvPr>
            <p:cNvCxnSpPr/>
            <p:nvPr/>
          </p:nvCxnSpPr>
          <p:spPr>
            <a:xfrm>
              <a:off x="4497398"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FDFDAD2F-D8A1-F20B-236A-17A9B432C28A}"/>
                </a:ext>
              </a:extLst>
            </p:cNvPr>
            <p:cNvCxnSpPr/>
            <p:nvPr/>
          </p:nvCxnSpPr>
          <p:spPr>
            <a:xfrm>
              <a:off x="6068291"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E449EC44-24C9-5091-7152-5392B0ADA8AA}"/>
                </a:ext>
              </a:extLst>
            </p:cNvPr>
            <p:cNvCxnSpPr/>
            <p:nvPr/>
          </p:nvCxnSpPr>
          <p:spPr>
            <a:xfrm>
              <a:off x="7639184"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1CEE4087-CF08-9D37-EED6-7AA62C3D729D}"/>
                </a:ext>
              </a:extLst>
            </p:cNvPr>
            <p:cNvCxnSpPr/>
            <p:nvPr/>
          </p:nvCxnSpPr>
          <p:spPr>
            <a:xfrm>
              <a:off x="9210077"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FAFF3FD-FDFC-F1EF-57C3-90CBBE4B02C7}"/>
                </a:ext>
              </a:extLst>
            </p:cNvPr>
            <p:cNvCxnSpPr/>
            <p:nvPr/>
          </p:nvCxnSpPr>
          <p:spPr>
            <a:xfrm>
              <a:off x="10780970"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3A690410-F488-E906-F932-3602FE06D7BA}"/>
                </a:ext>
              </a:extLst>
            </p:cNvPr>
            <p:cNvCxnSpPr/>
            <p:nvPr/>
          </p:nvCxnSpPr>
          <p:spPr>
            <a:xfrm>
              <a:off x="12351863"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grpSp>
      <p:pic>
        <p:nvPicPr>
          <p:cNvPr id="16" name="图片 15">
            <a:extLst>
              <a:ext uri="{FF2B5EF4-FFF2-40B4-BE49-F238E27FC236}">
                <a16:creationId xmlns:a16="http://schemas.microsoft.com/office/drawing/2014/main" id="{89221DE7-B71E-DD49-FD33-C70D694693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124" y="1020096"/>
            <a:ext cx="4108403" cy="5978304"/>
          </a:xfrm>
          <a:prstGeom prst="rect">
            <a:avLst/>
          </a:prstGeom>
        </p:spPr>
      </p:pic>
      <p:cxnSp>
        <p:nvCxnSpPr>
          <p:cNvPr id="19" name="直接连接符 18">
            <a:extLst>
              <a:ext uri="{FF2B5EF4-FFF2-40B4-BE49-F238E27FC236}">
                <a16:creationId xmlns:a16="http://schemas.microsoft.com/office/drawing/2014/main" id="{1424EB65-45CB-3049-DC46-C13727E46219}"/>
              </a:ext>
            </a:extLst>
          </p:cNvPr>
          <p:cNvCxnSpPr>
            <a:cxnSpLocks/>
          </p:cNvCxnSpPr>
          <p:nvPr userDrawn="1"/>
        </p:nvCxnSpPr>
        <p:spPr>
          <a:xfrm>
            <a:off x="0" y="6437583"/>
            <a:ext cx="11696700" cy="131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B632B2AE-228C-DB7F-CF86-BE17ACA8916A}"/>
              </a:ext>
            </a:extLst>
          </p:cNvPr>
          <p:cNvSpPr/>
          <p:nvPr userDrawn="1"/>
        </p:nvSpPr>
        <p:spPr>
          <a:xfrm>
            <a:off x="9210077" y="6437583"/>
            <a:ext cx="2981922" cy="419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a:extLst>
              <a:ext uri="{FF2B5EF4-FFF2-40B4-BE49-F238E27FC236}">
                <a16:creationId xmlns:a16="http://schemas.microsoft.com/office/drawing/2014/main" id="{C9DEFE45-8E3A-EA53-0985-10615991EDEF}"/>
              </a:ext>
            </a:extLst>
          </p:cNvPr>
          <p:cNvCxnSpPr/>
          <p:nvPr userDrawn="1"/>
        </p:nvCxnSpPr>
        <p:spPr>
          <a:xfrm>
            <a:off x="9691793" y="6647133"/>
            <a:ext cx="15197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a16="http://schemas.microsoft.com/office/drawing/2014/main" id="{8CD30C41-5B08-87DA-84C8-54C068E84D25}"/>
              </a:ext>
            </a:extLst>
          </p:cNvPr>
          <p:cNvGrpSpPr/>
          <p:nvPr userDrawn="1"/>
        </p:nvGrpSpPr>
        <p:grpSpPr>
          <a:xfrm rot="5400000">
            <a:off x="5993465" y="4337026"/>
            <a:ext cx="197720" cy="197720"/>
            <a:chOff x="1679801" y="5665635"/>
            <a:chExt cx="411639" cy="411639"/>
          </a:xfrm>
        </p:grpSpPr>
        <p:sp>
          <p:nvSpPr>
            <p:cNvPr id="25" name="椭圆 24">
              <a:extLst>
                <a:ext uri="{FF2B5EF4-FFF2-40B4-BE49-F238E27FC236}">
                  <a16:creationId xmlns:a16="http://schemas.microsoft.com/office/drawing/2014/main" id="{E8AD183B-87FE-2D5D-AE5F-A553C79F8F39}"/>
                </a:ext>
              </a:extLst>
            </p:cNvPr>
            <p:cNvSpPr/>
            <p:nvPr/>
          </p:nvSpPr>
          <p:spPr>
            <a:xfrm>
              <a:off x="1679801" y="5665635"/>
              <a:ext cx="411639" cy="411639"/>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a:extLst>
                <a:ext uri="{FF2B5EF4-FFF2-40B4-BE49-F238E27FC236}">
                  <a16:creationId xmlns:a16="http://schemas.microsoft.com/office/drawing/2014/main" id="{DD6D94C3-1EE6-8AC0-8EC1-E7A37ED75DA4}"/>
                </a:ext>
              </a:extLst>
            </p:cNvPr>
            <p:cNvSpPr/>
            <p:nvPr/>
          </p:nvSpPr>
          <p:spPr>
            <a:xfrm rot="5400000">
              <a:off x="1811643" y="5789990"/>
              <a:ext cx="188998" cy="162929"/>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a:extLst>
              <a:ext uri="{FF2B5EF4-FFF2-40B4-BE49-F238E27FC236}">
                <a16:creationId xmlns:a16="http://schemas.microsoft.com/office/drawing/2014/main" id="{C21EC13D-4341-B9F8-4CC8-0AC6971A290A}"/>
              </a:ext>
            </a:extLst>
          </p:cNvPr>
          <p:cNvGrpSpPr/>
          <p:nvPr userDrawn="1"/>
        </p:nvGrpSpPr>
        <p:grpSpPr>
          <a:xfrm>
            <a:off x="11264254" y="566682"/>
            <a:ext cx="452232" cy="120868"/>
            <a:chOff x="11244468" y="455172"/>
            <a:chExt cx="452232" cy="120868"/>
          </a:xfrm>
        </p:grpSpPr>
        <p:sp>
          <p:nvSpPr>
            <p:cNvPr id="28" name="椭圆 27">
              <a:extLst>
                <a:ext uri="{FF2B5EF4-FFF2-40B4-BE49-F238E27FC236}">
                  <a16:creationId xmlns:a16="http://schemas.microsoft.com/office/drawing/2014/main" id="{B07F21F5-67C3-0F22-1D27-3688CC49E563}"/>
                </a:ext>
              </a:extLst>
            </p:cNvPr>
            <p:cNvSpPr/>
            <p:nvPr/>
          </p:nvSpPr>
          <p:spPr>
            <a:xfrm>
              <a:off x="11575832" y="455172"/>
              <a:ext cx="120868" cy="120868"/>
            </a:xfrm>
            <a:prstGeom prst="ellipse">
              <a:avLst/>
            </a:prstGeom>
            <a:solidFill>
              <a:schemeClr val="accent2"/>
            </a:solidFill>
            <a:ln w="12700">
              <a:solidFill>
                <a:srgbClr val="677F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6FF44273-42B2-62EA-FD39-893DC3B34B13}"/>
                </a:ext>
              </a:extLst>
            </p:cNvPr>
            <p:cNvSpPr/>
            <p:nvPr/>
          </p:nvSpPr>
          <p:spPr>
            <a:xfrm>
              <a:off x="11410150" y="455172"/>
              <a:ext cx="120868" cy="12086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782319CA-0FCC-F08D-709D-0BC1590FF92A}"/>
                </a:ext>
              </a:extLst>
            </p:cNvPr>
            <p:cNvSpPr/>
            <p:nvPr/>
          </p:nvSpPr>
          <p:spPr>
            <a:xfrm>
              <a:off x="11244468" y="455172"/>
              <a:ext cx="120868" cy="12086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a:extLst>
              <a:ext uri="{FF2B5EF4-FFF2-40B4-BE49-F238E27FC236}">
                <a16:creationId xmlns:a16="http://schemas.microsoft.com/office/drawing/2014/main" id="{3B26E307-631F-87A6-4FB6-328D7386B05A}"/>
              </a:ext>
            </a:extLst>
          </p:cNvPr>
          <p:cNvSpPr/>
          <p:nvPr userDrawn="1"/>
        </p:nvSpPr>
        <p:spPr>
          <a:xfrm>
            <a:off x="495590" y="0"/>
            <a:ext cx="655162" cy="1600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3491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DD06DC18-7750-4E85-1F02-869B09178CAC}"/>
              </a:ext>
            </a:extLst>
          </p:cNvPr>
          <p:cNvGrpSpPr/>
          <p:nvPr userDrawn="1"/>
        </p:nvGrpSpPr>
        <p:grpSpPr>
          <a:xfrm>
            <a:off x="11280913" y="692150"/>
            <a:ext cx="452232" cy="120868"/>
            <a:chOff x="11244468" y="455172"/>
            <a:chExt cx="452232" cy="120868"/>
          </a:xfrm>
        </p:grpSpPr>
        <p:sp>
          <p:nvSpPr>
            <p:cNvPr id="4" name="椭圆 3">
              <a:extLst>
                <a:ext uri="{FF2B5EF4-FFF2-40B4-BE49-F238E27FC236}">
                  <a16:creationId xmlns:a16="http://schemas.microsoft.com/office/drawing/2014/main" id="{0D76A81C-64C6-7722-D70C-C78471BAAEC1}"/>
                </a:ext>
              </a:extLst>
            </p:cNvPr>
            <p:cNvSpPr/>
            <p:nvPr/>
          </p:nvSpPr>
          <p:spPr>
            <a:xfrm>
              <a:off x="11575832" y="455172"/>
              <a:ext cx="120868" cy="120868"/>
            </a:xfrm>
            <a:prstGeom prst="ellipse">
              <a:avLst/>
            </a:prstGeom>
            <a:solidFill>
              <a:schemeClr val="accent2"/>
            </a:solidFill>
            <a:ln w="12700">
              <a:solidFill>
                <a:srgbClr val="677F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15C4AB73-C13D-1338-1512-CBE098E20120}"/>
                </a:ext>
              </a:extLst>
            </p:cNvPr>
            <p:cNvSpPr/>
            <p:nvPr/>
          </p:nvSpPr>
          <p:spPr>
            <a:xfrm>
              <a:off x="11410150" y="455172"/>
              <a:ext cx="120868" cy="12086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A066115-2A4E-A58D-E712-104607FA4DD4}"/>
                </a:ext>
              </a:extLst>
            </p:cNvPr>
            <p:cNvSpPr/>
            <p:nvPr/>
          </p:nvSpPr>
          <p:spPr>
            <a:xfrm>
              <a:off x="11244468" y="455172"/>
              <a:ext cx="120868" cy="12086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 name="直接连接符 6">
            <a:extLst>
              <a:ext uri="{FF2B5EF4-FFF2-40B4-BE49-F238E27FC236}">
                <a16:creationId xmlns:a16="http://schemas.microsoft.com/office/drawing/2014/main" id="{A8A9DDC0-5525-B9B1-D4D1-F0725611B076}"/>
              </a:ext>
            </a:extLst>
          </p:cNvPr>
          <p:cNvCxnSpPr>
            <a:cxnSpLocks/>
          </p:cNvCxnSpPr>
          <p:nvPr userDrawn="1"/>
        </p:nvCxnSpPr>
        <p:spPr>
          <a:xfrm flipV="1">
            <a:off x="0" y="6438900"/>
            <a:ext cx="116967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BA58A39B-9975-7529-C51B-C0BE377CDDD1}"/>
              </a:ext>
            </a:extLst>
          </p:cNvPr>
          <p:cNvSpPr/>
          <p:nvPr userDrawn="1"/>
        </p:nvSpPr>
        <p:spPr>
          <a:xfrm>
            <a:off x="9210077" y="6437583"/>
            <a:ext cx="2981922" cy="419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a:extLst>
              <a:ext uri="{FF2B5EF4-FFF2-40B4-BE49-F238E27FC236}">
                <a16:creationId xmlns:a16="http://schemas.microsoft.com/office/drawing/2014/main" id="{9D0F1254-77A3-9357-B2F5-6A58D06FAA87}"/>
              </a:ext>
            </a:extLst>
          </p:cNvPr>
          <p:cNvCxnSpPr/>
          <p:nvPr userDrawn="1"/>
        </p:nvCxnSpPr>
        <p:spPr>
          <a:xfrm>
            <a:off x="9691793" y="6647133"/>
            <a:ext cx="15197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5E4ECBDC-CF0A-01F8-1F23-B94722EC7056}"/>
              </a:ext>
            </a:extLst>
          </p:cNvPr>
          <p:cNvSpPr/>
          <p:nvPr userDrawn="1"/>
        </p:nvSpPr>
        <p:spPr>
          <a:xfrm>
            <a:off x="511740" y="646381"/>
            <a:ext cx="45719" cy="5308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extLst>
      <p:ext uri="{BB962C8B-B14F-4D97-AF65-F5344CB8AC3E}">
        <p14:creationId xmlns:p14="http://schemas.microsoft.com/office/powerpoint/2010/main" val="361467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49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24472FF-7B3C-41F2-97B2-25AAB2B6BE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15" y="-1317"/>
            <a:ext cx="4572000" cy="6858000"/>
          </a:xfrm>
          <a:prstGeom prst="rect">
            <a:avLst/>
          </a:prstGeom>
        </p:spPr>
      </p:pic>
      <p:grpSp>
        <p:nvGrpSpPr>
          <p:cNvPr id="8" name="组合 7">
            <a:extLst>
              <a:ext uri="{FF2B5EF4-FFF2-40B4-BE49-F238E27FC236}">
                <a16:creationId xmlns:a16="http://schemas.microsoft.com/office/drawing/2014/main" id="{1004AAAA-B270-58E5-D677-71984A24EEF4}"/>
              </a:ext>
            </a:extLst>
          </p:cNvPr>
          <p:cNvGrpSpPr/>
          <p:nvPr userDrawn="1"/>
        </p:nvGrpSpPr>
        <p:grpSpPr>
          <a:xfrm>
            <a:off x="-215281" y="-102000"/>
            <a:ext cx="12567144" cy="6948000"/>
            <a:chOff x="-215281" y="-102000"/>
            <a:chExt cx="12567144" cy="6948000"/>
          </a:xfrm>
        </p:grpSpPr>
        <p:cxnSp>
          <p:nvCxnSpPr>
            <p:cNvPr id="9" name="直接连接符 8">
              <a:extLst>
                <a:ext uri="{FF2B5EF4-FFF2-40B4-BE49-F238E27FC236}">
                  <a16:creationId xmlns:a16="http://schemas.microsoft.com/office/drawing/2014/main" id="{B02AE914-AFD2-FEED-D070-85072EDEA043}"/>
                </a:ext>
              </a:extLst>
            </p:cNvPr>
            <p:cNvCxnSpPr/>
            <p:nvPr/>
          </p:nvCxnSpPr>
          <p:spPr>
            <a:xfrm>
              <a:off x="-215281"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1897DD3-55CF-2E25-4649-45F6B3E6F427}"/>
                </a:ext>
              </a:extLst>
            </p:cNvPr>
            <p:cNvCxnSpPr/>
            <p:nvPr/>
          </p:nvCxnSpPr>
          <p:spPr>
            <a:xfrm>
              <a:off x="1355612"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444B916B-E861-1EF3-28FC-5067B1EA1C6C}"/>
                </a:ext>
              </a:extLst>
            </p:cNvPr>
            <p:cNvCxnSpPr/>
            <p:nvPr/>
          </p:nvCxnSpPr>
          <p:spPr>
            <a:xfrm>
              <a:off x="2926505"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F7D36C4-3B1E-470F-7E22-A0D40EA1202D}"/>
                </a:ext>
              </a:extLst>
            </p:cNvPr>
            <p:cNvCxnSpPr/>
            <p:nvPr/>
          </p:nvCxnSpPr>
          <p:spPr>
            <a:xfrm>
              <a:off x="4497398"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48240AA9-1871-FFDF-D90B-804488BADD1A}"/>
                </a:ext>
              </a:extLst>
            </p:cNvPr>
            <p:cNvCxnSpPr/>
            <p:nvPr/>
          </p:nvCxnSpPr>
          <p:spPr>
            <a:xfrm>
              <a:off x="6068291"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19F63AFC-4161-2710-4A3D-8EF7F54D7B69}"/>
                </a:ext>
              </a:extLst>
            </p:cNvPr>
            <p:cNvCxnSpPr/>
            <p:nvPr/>
          </p:nvCxnSpPr>
          <p:spPr>
            <a:xfrm>
              <a:off x="7639184"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29956B0-1591-64D7-3748-A9A991F630E1}"/>
                </a:ext>
              </a:extLst>
            </p:cNvPr>
            <p:cNvCxnSpPr/>
            <p:nvPr/>
          </p:nvCxnSpPr>
          <p:spPr>
            <a:xfrm>
              <a:off x="9210077"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9FF94541-4C75-8A31-A325-CC68C437C5E0}"/>
                </a:ext>
              </a:extLst>
            </p:cNvPr>
            <p:cNvCxnSpPr/>
            <p:nvPr/>
          </p:nvCxnSpPr>
          <p:spPr>
            <a:xfrm>
              <a:off x="10780970"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3FF6B376-BDEA-19B3-4623-2C2031BBF01A}"/>
                </a:ext>
              </a:extLst>
            </p:cNvPr>
            <p:cNvCxnSpPr/>
            <p:nvPr/>
          </p:nvCxnSpPr>
          <p:spPr>
            <a:xfrm>
              <a:off x="12351863" y="-102000"/>
              <a:ext cx="0" cy="6948000"/>
            </a:xfrm>
            <a:prstGeom prst="line">
              <a:avLst/>
            </a:prstGeom>
            <a:ln>
              <a:solidFill>
                <a:schemeClr val="bg2">
                  <a:alpha val="99000"/>
                </a:schemeClr>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a:extLst>
              <a:ext uri="{FF2B5EF4-FFF2-40B4-BE49-F238E27FC236}">
                <a16:creationId xmlns:a16="http://schemas.microsoft.com/office/drawing/2014/main" id="{D1BEF3B5-17EC-BFE1-D99B-135A7EF6DFAB}"/>
              </a:ext>
            </a:extLst>
          </p:cNvPr>
          <p:cNvCxnSpPr/>
          <p:nvPr userDrawn="1"/>
        </p:nvCxnSpPr>
        <p:spPr>
          <a:xfrm>
            <a:off x="4487663" y="6438900"/>
            <a:ext cx="72090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ACCDD0CE-D0C2-7EC5-8F62-34F540388596}"/>
              </a:ext>
            </a:extLst>
          </p:cNvPr>
          <p:cNvSpPr/>
          <p:nvPr userDrawn="1"/>
        </p:nvSpPr>
        <p:spPr>
          <a:xfrm>
            <a:off x="9210077" y="6437583"/>
            <a:ext cx="2981922" cy="419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a:extLst>
              <a:ext uri="{FF2B5EF4-FFF2-40B4-BE49-F238E27FC236}">
                <a16:creationId xmlns:a16="http://schemas.microsoft.com/office/drawing/2014/main" id="{6420BD6F-45A6-8E87-3824-7C11A7829364}"/>
              </a:ext>
            </a:extLst>
          </p:cNvPr>
          <p:cNvCxnSpPr/>
          <p:nvPr userDrawn="1"/>
        </p:nvCxnSpPr>
        <p:spPr>
          <a:xfrm>
            <a:off x="9691793" y="6647133"/>
            <a:ext cx="15197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a16="http://schemas.microsoft.com/office/drawing/2014/main" id="{B0B1E468-DA2D-4E82-B54C-C74291C0FB0A}"/>
              </a:ext>
            </a:extLst>
          </p:cNvPr>
          <p:cNvGrpSpPr/>
          <p:nvPr userDrawn="1"/>
        </p:nvGrpSpPr>
        <p:grpSpPr>
          <a:xfrm>
            <a:off x="11244468" y="566682"/>
            <a:ext cx="452232" cy="120868"/>
            <a:chOff x="11244468" y="455172"/>
            <a:chExt cx="452232" cy="120868"/>
          </a:xfrm>
        </p:grpSpPr>
        <p:sp>
          <p:nvSpPr>
            <p:cNvPr id="29" name="椭圆 28">
              <a:extLst>
                <a:ext uri="{FF2B5EF4-FFF2-40B4-BE49-F238E27FC236}">
                  <a16:creationId xmlns:a16="http://schemas.microsoft.com/office/drawing/2014/main" id="{FDBEA964-B6D0-0FD5-10F5-5215889A17D0}"/>
                </a:ext>
              </a:extLst>
            </p:cNvPr>
            <p:cNvSpPr/>
            <p:nvPr/>
          </p:nvSpPr>
          <p:spPr>
            <a:xfrm>
              <a:off x="11575832" y="455172"/>
              <a:ext cx="120868" cy="120868"/>
            </a:xfrm>
            <a:prstGeom prst="ellipse">
              <a:avLst/>
            </a:prstGeom>
            <a:solidFill>
              <a:schemeClr val="accent2"/>
            </a:solidFill>
            <a:ln w="12700">
              <a:solidFill>
                <a:srgbClr val="677F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84D47B15-13B1-565A-5BBB-3C64516669A2}"/>
                </a:ext>
              </a:extLst>
            </p:cNvPr>
            <p:cNvSpPr/>
            <p:nvPr/>
          </p:nvSpPr>
          <p:spPr>
            <a:xfrm>
              <a:off x="11410150" y="455172"/>
              <a:ext cx="120868" cy="12086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3305286A-964B-C72B-CAA3-1EF0D750DAFF}"/>
                </a:ext>
              </a:extLst>
            </p:cNvPr>
            <p:cNvSpPr/>
            <p:nvPr/>
          </p:nvSpPr>
          <p:spPr>
            <a:xfrm>
              <a:off x="11244468" y="455172"/>
              <a:ext cx="120868" cy="12086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8528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9299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0" r:id="rId5"/>
    <p:sldLayoutId id="2147483655" r:id="rId6"/>
    <p:sldLayoutId id="214748365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emf"/><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emf"/><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43334" y="1855370"/>
            <a:ext cx="6988615" cy="1421928"/>
          </a:xfrm>
          <a:prstGeom prst="rect">
            <a:avLst/>
          </a:prstGeom>
          <a:noFill/>
        </p:spPr>
        <p:txBody>
          <a:bodyPr wrap="square" rtlCol="0">
            <a:noAutofit/>
          </a:bodyPr>
          <a:lstStyle/>
          <a:p>
            <a:pPr>
              <a:lnSpc>
                <a:spcPct val="90000"/>
              </a:lnSpc>
            </a:pPr>
            <a:r>
              <a:rPr lang="en-US" altLang="zh-CN" sz="4800" b="1" dirty="0">
                <a:solidFill>
                  <a:schemeClr val="accent1"/>
                </a:solidFill>
                <a:latin typeface="Lingxun-Serif-Bold" panose="02020F00000000000000" pitchFamily="18" charset="2"/>
                <a:ea typeface="思源宋体 CN Heavy" panose="02020900000000000000" pitchFamily="18" charset="-122"/>
                <a:cs typeface="Lingxun-Serif-Bold" panose="02020F00000000000000" charset="0"/>
              </a:rPr>
              <a:t>FASHION</a:t>
            </a:r>
          </a:p>
          <a:p>
            <a:pPr>
              <a:lnSpc>
                <a:spcPct val="90000"/>
              </a:lnSpc>
            </a:pPr>
            <a:r>
              <a:rPr lang="en-US" altLang="zh-CN" sz="4800" b="1" dirty="0">
                <a:solidFill>
                  <a:schemeClr val="accent1"/>
                </a:solidFill>
                <a:latin typeface="Lingxun-Serif-Bold" panose="02020F00000000000000" pitchFamily="18" charset="2"/>
                <a:ea typeface="思源宋体 CN Heavy" panose="02020900000000000000" pitchFamily="18" charset="-122"/>
                <a:cs typeface="Lingxun-Serif-Bold" panose="02020F00000000000000" charset="0"/>
              </a:rPr>
              <a:t>CLOTHING BRAND </a:t>
            </a:r>
          </a:p>
        </p:txBody>
      </p:sp>
      <p:sp>
        <p:nvSpPr>
          <p:cNvPr id="3" name="文本框 2"/>
          <p:cNvSpPr txBox="1"/>
          <p:nvPr/>
        </p:nvSpPr>
        <p:spPr>
          <a:xfrm>
            <a:off x="4956981" y="3162015"/>
            <a:ext cx="6807388" cy="646331"/>
          </a:xfrm>
          <a:prstGeom prst="rect">
            <a:avLst/>
          </a:prstGeom>
          <a:noFill/>
        </p:spPr>
        <p:txBody>
          <a:bodyPr wrap="square" rtlCol="0">
            <a:noAutofit/>
          </a:bodyPr>
          <a:lstStyle/>
          <a:p>
            <a:pPr algn="dist"/>
            <a:r>
              <a:rPr lang="zh-CN" altLang="en-US" sz="3600" b="1" dirty="0">
                <a:solidFill>
                  <a:schemeClr val="accent1"/>
                </a:solidFill>
                <a:latin typeface="+mj-ea"/>
                <a:ea typeface="+mj-ea"/>
              </a:rPr>
              <a:t>杂志画册类时尚服装品牌宣讲</a:t>
            </a:r>
          </a:p>
        </p:txBody>
      </p:sp>
      <p:sp>
        <p:nvSpPr>
          <p:cNvPr id="51" name="文本框 50"/>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新宋体" panose="02010609030101010101" pitchFamily="49" charset="-122"/>
                <a:ea typeface="新宋体" panose="02010609030101010101" pitchFamily="49" charset="-122"/>
              </a:rPr>
              <a:t>01</a:t>
            </a:r>
            <a:endParaRPr lang="zh-CN" altLang="en-US" dirty="0">
              <a:solidFill>
                <a:schemeClr val="bg1"/>
              </a:solidFill>
              <a:latin typeface="新宋体" panose="02010609030101010101" pitchFamily="49" charset="-122"/>
              <a:ea typeface="新宋体" panose="02010609030101010101" pitchFamily="49" charset="-122"/>
            </a:endParaRPr>
          </a:p>
        </p:txBody>
      </p:sp>
      <p:grpSp>
        <p:nvGrpSpPr>
          <p:cNvPr id="60" name="组合 59"/>
          <p:cNvGrpSpPr/>
          <p:nvPr/>
        </p:nvGrpSpPr>
        <p:grpSpPr>
          <a:xfrm>
            <a:off x="5087692" y="4540096"/>
            <a:ext cx="2229224" cy="297197"/>
            <a:chOff x="1392136" y="5923071"/>
            <a:chExt cx="2229224" cy="297197"/>
          </a:xfrm>
        </p:grpSpPr>
        <p:sp>
          <p:nvSpPr>
            <p:cNvPr id="61" name="文本框 60"/>
            <p:cNvSpPr txBox="1"/>
            <p:nvPr/>
          </p:nvSpPr>
          <p:spPr>
            <a:xfrm>
              <a:off x="1392136" y="5923071"/>
              <a:ext cx="2229224" cy="297197"/>
            </a:xfrm>
            <a:prstGeom prst="rect">
              <a:avLst/>
            </a:prstGeom>
            <a:noFill/>
          </p:spPr>
          <p:txBody>
            <a:bodyPr wrap="square" rtlCol="0">
              <a:noAutofit/>
            </a:body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accent1"/>
                  </a:solidFill>
                  <a:effectLst/>
                  <a:uLnTx/>
                  <a:uFillTx/>
                  <a:latin typeface="+mn-ea"/>
                  <a:cs typeface="阿里巴巴普惠体 R" panose="00020600040101010101" pitchFamily="18" charset="-122"/>
                </a:rPr>
                <a:t>主讲人：</a:t>
              </a:r>
              <a:r>
                <a:rPr kumimoji="0" lang="en-US" altLang="zh-CN" sz="1600" b="1" i="0" u="none" strike="noStrike" kern="1200" cap="none" spc="0" normalizeH="0" baseline="0" noProof="0" dirty="0" err="1">
                  <a:ln>
                    <a:noFill/>
                  </a:ln>
                  <a:solidFill>
                    <a:schemeClr val="accent1"/>
                  </a:solidFill>
                  <a:effectLst/>
                  <a:uLnTx/>
                  <a:uFillTx/>
                  <a:latin typeface="+mn-ea"/>
                  <a:cs typeface="阿里巴巴普惠体 R" panose="00020600040101010101" pitchFamily="18" charset="-122"/>
                </a:rPr>
                <a:t>OfficePLUS</a:t>
              </a:r>
              <a:endParaRPr kumimoji="0" lang="zh-CN" altLang="en-US" sz="1600" b="1" i="0" u="none" strike="noStrike" kern="1200" cap="none" spc="0" normalizeH="0" baseline="0" noProof="0" dirty="0">
                <a:ln>
                  <a:noFill/>
                </a:ln>
                <a:solidFill>
                  <a:schemeClr val="accent1"/>
                </a:solidFill>
                <a:effectLst/>
                <a:uLnTx/>
                <a:uFillTx/>
                <a:latin typeface="+mn-ea"/>
                <a:cs typeface="阿里巴巴普惠体 R" panose="00020600040101010101" pitchFamily="18" charset="-122"/>
              </a:endParaRPr>
            </a:p>
          </p:txBody>
        </p:sp>
        <p:sp>
          <p:nvSpPr>
            <p:cNvPr id="62" name="等腰三角形 61"/>
            <p:cNvSpPr/>
            <p:nvPr/>
          </p:nvSpPr>
          <p:spPr>
            <a:xfrm rot="5400000">
              <a:off x="1389407" y="6009424"/>
              <a:ext cx="122511" cy="10561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22D3A"/>
                </a:solidFill>
              </a:endParaRPr>
            </a:p>
          </p:txBody>
        </p:sp>
      </p:grpSp>
      <p:cxnSp>
        <p:nvCxnSpPr>
          <p:cNvPr id="63" name="直接连接符 62"/>
          <p:cNvCxnSpPr/>
          <p:nvPr/>
        </p:nvCxnSpPr>
        <p:spPr>
          <a:xfrm>
            <a:off x="5303759" y="3955380"/>
            <a:ext cx="1402080" cy="47546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8526306" y="2168345"/>
            <a:ext cx="402116" cy="790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B956D2E-EDF1-0DA2-8948-DE1E0091F0BF}"/>
              </a:ext>
            </a:extLst>
          </p:cNvPr>
          <p:cNvSpPr txBox="1"/>
          <p:nvPr/>
        </p:nvSpPr>
        <p:spPr>
          <a:xfrm>
            <a:off x="5169459" y="2863735"/>
            <a:ext cx="1845733" cy="584775"/>
          </a:xfrm>
          <a:prstGeom prst="rect">
            <a:avLst/>
          </a:prstGeom>
          <a:noFill/>
        </p:spPr>
        <p:txBody>
          <a:bodyPr wrap="square" rtlCol="0">
            <a:noAutofit/>
          </a:bodyPr>
          <a:lstStyle/>
          <a:p>
            <a:pPr algn="ctr"/>
            <a:r>
              <a:rPr lang="zh-CN" altLang="en-US" sz="3200" b="1" dirty="0">
                <a:solidFill>
                  <a:schemeClr val="accent1"/>
                </a:solidFill>
                <a:latin typeface="+mn-ea"/>
              </a:rPr>
              <a:t>品牌文化</a:t>
            </a:r>
          </a:p>
        </p:txBody>
      </p:sp>
      <p:sp>
        <p:nvSpPr>
          <p:cNvPr id="6" name="文本框 5">
            <a:extLst>
              <a:ext uri="{FF2B5EF4-FFF2-40B4-BE49-F238E27FC236}">
                <a16:creationId xmlns:a16="http://schemas.microsoft.com/office/drawing/2014/main" id="{9C912746-4F27-6B1E-EC92-57841736E658}"/>
              </a:ext>
            </a:extLst>
          </p:cNvPr>
          <p:cNvSpPr txBox="1"/>
          <p:nvPr/>
        </p:nvSpPr>
        <p:spPr>
          <a:xfrm>
            <a:off x="5193191" y="3453652"/>
            <a:ext cx="1798268" cy="307777"/>
          </a:xfrm>
          <a:prstGeom prst="rect">
            <a:avLst/>
          </a:prstGeom>
          <a:noFill/>
        </p:spPr>
        <p:txBody>
          <a:bodyPr wrap="square" rtlCol="0">
            <a:noAutofit/>
          </a:bodyPr>
          <a:lstStyle/>
          <a:p>
            <a:pPr algn="dist"/>
            <a:r>
              <a:rPr lang="en-US" altLang="zh-CN" sz="1100" dirty="0">
                <a:solidFill>
                  <a:schemeClr val="accent5"/>
                </a:solidFill>
                <a:ea typeface="阿里巴巴普惠体 L" panose="00020600040101010101" pitchFamily="18" charset="-122"/>
                <a:cs typeface="阿里巴巴普惠体 L" panose="00020600040101010101" pitchFamily="18" charset="-122"/>
              </a:rPr>
              <a:t>BRAND CULTURE</a:t>
            </a:r>
            <a:endParaRPr lang="zh-CN" altLang="en-US" sz="1100" dirty="0">
              <a:solidFill>
                <a:schemeClr val="accent5"/>
              </a:solidFill>
              <a:ea typeface="阿里巴巴普惠体 L" panose="00020600040101010101" pitchFamily="18" charset="-122"/>
              <a:cs typeface="阿里巴巴普惠体 L" panose="00020600040101010101" pitchFamily="18" charset="-122"/>
            </a:endParaRPr>
          </a:p>
        </p:txBody>
      </p:sp>
      <p:sp>
        <p:nvSpPr>
          <p:cNvPr id="22" name="文本框 21">
            <a:extLst>
              <a:ext uri="{FF2B5EF4-FFF2-40B4-BE49-F238E27FC236}">
                <a16:creationId xmlns:a16="http://schemas.microsoft.com/office/drawing/2014/main" id="{EA1ECE80-01E2-7C6F-E8EE-BDF65AF62D68}"/>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10</a:t>
            </a:r>
            <a:endParaRPr lang="zh-CN" altLang="en-US" dirty="0">
              <a:solidFill>
                <a:schemeClr val="bg1"/>
              </a:solidFill>
              <a:latin typeface="+mn-ea"/>
            </a:endParaRPr>
          </a:p>
        </p:txBody>
      </p:sp>
      <p:sp>
        <p:nvSpPr>
          <p:cNvPr id="4" name="文本框 3">
            <a:extLst>
              <a:ext uri="{FF2B5EF4-FFF2-40B4-BE49-F238E27FC236}">
                <a16:creationId xmlns:a16="http://schemas.microsoft.com/office/drawing/2014/main" id="{35B7B0DD-9EE6-93E1-D7C4-F7CC2C72A68E}"/>
              </a:ext>
            </a:extLst>
          </p:cNvPr>
          <p:cNvSpPr txBox="1"/>
          <p:nvPr/>
        </p:nvSpPr>
        <p:spPr>
          <a:xfrm>
            <a:off x="2715852" y="1780028"/>
            <a:ext cx="6752946" cy="1087996"/>
          </a:xfrm>
          <a:prstGeom prst="rect">
            <a:avLst/>
          </a:prstGeom>
          <a:noFill/>
        </p:spPr>
        <p:txBody>
          <a:bodyPr wrap="square" rtlCol="0">
            <a:noAutofit/>
          </a:bodyPr>
          <a:lstStyle/>
          <a:p>
            <a:pPr algn="ctr"/>
            <a:r>
              <a:rPr lang="en-US" altLang="zh-CN" sz="8000" b="1" dirty="0">
                <a:latin typeface="Lingxun-Serif-Bold" panose="02020F00000000000000" pitchFamily="18" charset="2"/>
                <a:ea typeface="新宋体" panose="02010609030101010101" pitchFamily="49" charset="-122"/>
              </a:rPr>
              <a:t> PART TWO</a:t>
            </a:r>
            <a:endParaRPr lang="zh-CN" altLang="en-US" sz="8000" b="1" dirty="0">
              <a:latin typeface="Lingxun-Serif-Bold" panose="02020F00000000000000" pitchFamily="18" charset="2"/>
              <a:ea typeface="新宋体" panose="02010609030101010101" pitchFamily="49" charset="-122"/>
            </a:endParaRPr>
          </a:p>
        </p:txBody>
      </p:sp>
    </p:spTree>
    <p:extLst>
      <p:ext uri="{BB962C8B-B14F-4D97-AF65-F5344CB8AC3E}">
        <p14:creationId xmlns:p14="http://schemas.microsoft.com/office/powerpoint/2010/main" val="417843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a:extLst>
              <a:ext uri="{FF2B5EF4-FFF2-40B4-BE49-F238E27FC236}">
                <a16:creationId xmlns:a16="http://schemas.microsoft.com/office/drawing/2014/main" id="{08CC8778-0802-033E-C949-1D07B479FEA8}"/>
              </a:ext>
            </a:extLst>
          </p:cNvPr>
          <p:cNvCxnSpPr>
            <a:cxnSpLocks/>
          </p:cNvCxnSpPr>
          <p:nvPr/>
        </p:nvCxnSpPr>
        <p:spPr>
          <a:xfrm>
            <a:off x="4493403" y="3718560"/>
            <a:ext cx="0" cy="251714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DFC0AA2A-2E8E-F3C7-BE11-91AE643CEE82}"/>
              </a:ext>
            </a:extLst>
          </p:cNvPr>
          <p:cNvSpPr/>
          <p:nvPr/>
        </p:nvSpPr>
        <p:spPr>
          <a:xfrm>
            <a:off x="3355410" y="1719618"/>
            <a:ext cx="7905973" cy="1865379"/>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D43D2975-91AC-0537-4753-A9AD2026C001}"/>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品牌文化</a:t>
            </a:r>
          </a:p>
        </p:txBody>
      </p:sp>
      <p:sp>
        <p:nvSpPr>
          <p:cNvPr id="4" name="文本框 3">
            <a:extLst>
              <a:ext uri="{FF2B5EF4-FFF2-40B4-BE49-F238E27FC236}">
                <a16:creationId xmlns:a16="http://schemas.microsoft.com/office/drawing/2014/main" id="{D75E601C-C9CE-C724-C147-72A9220EF202}"/>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BRAND </a:t>
            </a:r>
            <a:r>
              <a:rPr lang="en-US" altLang="zh-CN" sz="800" dirty="0">
                <a:solidFill>
                  <a:schemeClr val="accent5"/>
                </a:solidFill>
                <a:ea typeface="阿里巴巴普惠体 L" panose="00020600040101010101" pitchFamily="18" charset="-122"/>
                <a:cs typeface="阿里巴巴普惠体 L" panose="00020600040101010101" pitchFamily="18" charset="-122"/>
              </a:rPr>
              <a:t>CULTURE</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
        <p:nvSpPr>
          <p:cNvPr id="5" name="文本框 4">
            <a:extLst>
              <a:ext uri="{FF2B5EF4-FFF2-40B4-BE49-F238E27FC236}">
                <a16:creationId xmlns:a16="http://schemas.microsoft.com/office/drawing/2014/main" id="{58414553-237E-7994-5E2E-7BAADBA1252D}"/>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11</a:t>
            </a:r>
            <a:endParaRPr lang="zh-CN" altLang="en-US" dirty="0">
              <a:solidFill>
                <a:schemeClr val="bg1"/>
              </a:solidFill>
              <a:latin typeface="+mn-ea"/>
            </a:endParaRPr>
          </a:p>
        </p:txBody>
      </p:sp>
      <p:pic>
        <p:nvPicPr>
          <p:cNvPr id="7" name="图片 6">
            <a:extLst>
              <a:ext uri="{FF2B5EF4-FFF2-40B4-BE49-F238E27FC236}">
                <a16:creationId xmlns:a16="http://schemas.microsoft.com/office/drawing/2014/main" id="{926982C3-163D-72CC-9133-3520E6BC27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563"/>
          <a:stretch/>
        </p:blipFill>
        <p:spPr>
          <a:xfrm>
            <a:off x="791570" y="1530305"/>
            <a:ext cx="3350491" cy="4695912"/>
          </a:xfrm>
          <a:prstGeom prst="rect">
            <a:avLst/>
          </a:prstGeom>
        </p:spPr>
      </p:pic>
      <p:sp>
        <p:nvSpPr>
          <p:cNvPr id="6" name="文本框 5">
            <a:extLst>
              <a:ext uri="{FF2B5EF4-FFF2-40B4-BE49-F238E27FC236}">
                <a16:creationId xmlns:a16="http://schemas.microsoft.com/office/drawing/2014/main" id="{5710F763-E453-CB66-7FBD-79E12F1660AE}"/>
              </a:ext>
            </a:extLst>
          </p:cNvPr>
          <p:cNvSpPr txBox="1"/>
          <p:nvPr/>
        </p:nvSpPr>
        <p:spPr>
          <a:xfrm>
            <a:off x="4380850" y="2363131"/>
            <a:ext cx="6641744" cy="1065869"/>
          </a:xfrm>
          <a:prstGeom prst="rect">
            <a:avLst/>
          </a:prstGeom>
          <a:noFill/>
        </p:spPr>
        <p:txBody>
          <a:bodyPr wrap="square" rtlCol="0">
            <a:noAutofit/>
          </a:bodyPr>
          <a:lstStyle/>
          <a:p>
            <a:pPr>
              <a:lnSpc>
                <a:spcPct val="120000"/>
              </a:lnSpc>
            </a:pPr>
            <a:r>
              <a:rPr lang="zh-CN" altLang="en-US" b="0" i="0" dirty="0">
                <a:solidFill>
                  <a:schemeClr val="accent1"/>
                </a:solidFill>
                <a:effectLst/>
                <a:latin typeface="arial" panose="020B0604020202020204" pitchFamily="34" charset="0"/>
              </a:rPr>
              <a:t>通过赋予品牌深刻而丰富的文化内涵，建立鲜明的品牌定位，并充分利用各种强有效的内外部传播途径形成消费者对品牌在精神上的高度认同，创造品牌信仰，最终形成强烈的品牌忠诚。</a:t>
            </a:r>
            <a:endParaRPr lang="zh-CN" altLang="en-US" dirty="0">
              <a:solidFill>
                <a:schemeClr val="accent1"/>
              </a:solidFill>
            </a:endParaRPr>
          </a:p>
        </p:txBody>
      </p:sp>
      <p:sp>
        <p:nvSpPr>
          <p:cNvPr id="13" name="文本框 12">
            <a:extLst>
              <a:ext uri="{FF2B5EF4-FFF2-40B4-BE49-F238E27FC236}">
                <a16:creationId xmlns:a16="http://schemas.microsoft.com/office/drawing/2014/main" id="{9A7B91C8-74E8-A0FC-3E4C-CE3C375772A0}"/>
              </a:ext>
            </a:extLst>
          </p:cNvPr>
          <p:cNvSpPr txBox="1"/>
          <p:nvPr/>
        </p:nvSpPr>
        <p:spPr>
          <a:xfrm>
            <a:off x="4678161" y="4041633"/>
            <a:ext cx="4694911" cy="369332"/>
          </a:xfrm>
          <a:prstGeom prst="rect">
            <a:avLst/>
          </a:prstGeom>
          <a:noFill/>
        </p:spPr>
        <p:txBody>
          <a:bodyPr wrap="square" rtlCol="0">
            <a:noAutofit/>
          </a:bodyPr>
          <a:lstStyle/>
          <a:p>
            <a:r>
              <a:rPr lang="zh-CN" altLang="en-US" b="0" i="0" dirty="0">
                <a:solidFill>
                  <a:schemeClr val="tx2"/>
                </a:solidFill>
                <a:effectLst/>
                <a:latin typeface="arial" panose="020B0604020202020204" pitchFamily="34" charset="0"/>
              </a:rPr>
              <a:t>满足了目标消费者物质之外的文化需求</a:t>
            </a:r>
            <a:r>
              <a:rPr lang="zh-CN" altLang="en-US" dirty="0">
                <a:solidFill>
                  <a:schemeClr val="tx2"/>
                </a:solidFill>
                <a:latin typeface="arial" panose="020B0604020202020204" pitchFamily="34" charset="0"/>
              </a:rPr>
              <a:t>。</a:t>
            </a:r>
            <a:endParaRPr lang="zh-CN" altLang="en-US" dirty="0">
              <a:solidFill>
                <a:schemeClr val="tx2"/>
              </a:solidFill>
              <a:latin typeface="+mn-ea"/>
            </a:endParaRPr>
          </a:p>
        </p:txBody>
      </p:sp>
      <p:grpSp>
        <p:nvGrpSpPr>
          <p:cNvPr id="39" name="组合 38">
            <a:extLst>
              <a:ext uri="{FF2B5EF4-FFF2-40B4-BE49-F238E27FC236}">
                <a16:creationId xmlns:a16="http://schemas.microsoft.com/office/drawing/2014/main" id="{A56539CB-87D1-7385-563C-FD9AFE03EFAA}"/>
              </a:ext>
            </a:extLst>
          </p:cNvPr>
          <p:cNvGrpSpPr/>
          <p:nvPr/>
        </p:nvGrpSpPr>
        <p:grpSpPr>
          <a:xfrm>
            <a:off x="4493403" y="4740112"/>
            <a:ext cx="6767980" cy="369332"/>
            <a:chOff x="4493403" y="4740112"/>
            <a:chExt cx="6767980" cy="369332"/>
          </a:xfrm>
        </p:grpSpPr>
        <p:sp>
          <p:nvSpPr>
            <p:cNvPr id="36" name="矩形 35">
              <a:extLst>
                <a:ext uri="{FF2B5EF4-FFF2-40B4-BE49-F238E27FC236}">
                  <a16:creationId xmlns:a16="http://schemas.microsoft.com/office/drawing/2014/main" id="{6EE812B8-DB31-4510-9598-30487B1A32BA}"/>
                </a:ext>
              </a:extLst>
            </p:cNvPr>
            <p:cNvSpPr/>
            <p:nvPr/>
          </p:nvSpPr>
          <p:spPr>
            <a:xfrm>
              <a:off x="4493403" y="4740112"/>
              <a:ext cx="6767980"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18C9994A-C716-EBB1-547F-26ED158F2704}"/>
                </a:ext>
              </a:extLst>
            </p:cNvPr>
            <p:cNvSpPr txBox="1"/>
            <p:nvPr/>
          </p:nvSpPr>
          <p:spPr>
            <a:xfrm>
              <a:off x="4678161" y="4740112"/>
              <a:ext cx="4694911" cy="369332"/>
            </a:xfrm>
            <a:prstGeom prst="rect">
              <a:avLst/>
            </a:prstGeom>
            <a:noFill/>
          </p:spPr>
          <p:txBody>
            <a:bodyPr wrap="square" rtlCol="0">
              <a:noAutofit/>
            </a:bodyPr>
            <a:lstStyle/>
            <a:p>
              <a:r>
                <a:rPr lang="zh-CN" altLang="en-US" b="1" i="0" dirty="0">
                  <a:solidFill>
                    <a:schemeClr val="bg1"/>
                  </a:solidFill>
                  <a:effectLst/>
                  <a:latin typeface="+mn-ea"/>
                </a:rPr>
                <a:t>有助于培养品牌忠诚群，是重要的</a:t>
              </a:r>
              <a:r>
                <a:rPr lang="zh-CN" altLang="en-US" b="1" i="0" strike="noStrike" dirty="0">
                  <a:solidFill>
                    <a:schemeClr val="bg1"/>
                  </a:solidFill>
                  <a:effectLst/>
                  <a:latin typeface="+mn-ea"/>
                </a:rPr>
                <a:t>品牌壁垒</a:t>
              </a:r>
              <a:r>
                <a:rPr lang="zh-CN" altLang="en-US" b="1" i="0" dirty="0">
                  <a:solidFill>
                    <a:schemeClr val="bg1"/>
                  </a:solidFill>
                  <a:effectLst/>
                  <a:latin typeface="+mn-ea"/>
                </a:rPr>
                <a:t>。</a:t>
              </a:r>
              <a:endParaRPr lang="zh-CN" altLang="en-US" b="1" dirty="0">
                <a:solidFill>
                  <a:schemeClr val="bg1"/>
                </a:solidFill>
                <a:latin typeface="+mn-ea"/>
              </a:endParaRPr>
            </a:p>
          </p:txBody>
        </p:sp>
      </p:grpSp>
      <p:sp>
        <p:nvSpPr>
          <p:cNvPr id="15" name="文本框 14">
            <a:extLst>
              <a:ext uri="{FF2B5EF4-FFF2-40B4-BE49-F238E27FC236}">
                <a16:creationId xmlns:a16="http://schemas.microsoft.com/office/drawing/2014/main" id="{A012C605-4E90-7128-2309-2F6B5273EF76}"/>
              </a:ext>
            </a:extLst>
          </p:cNvPr>
          <p:cNvSpPr txBox="1"/>
          <p:nvPr/>
        </p:nvSpPr>
        <p:spPr>
          <a:xfrm>
            <a:off x="4678161" y="5438590"/>
            <a:ext cx="5154138" cy="369332"/>
          </a:xfrm>
          <a:prstGeom prst="rect">
            <a:avLst/>
          </a:prstGeom>
          <a:noFill/>
        </p:spPr>
        <p:txBody>
          <a:bodyPr wrap="square" rtlCol="0">
            <a:noAutofit/>
          </a:bodyPr>
          <a:lstStyle/>
          <a:p>
            <a:r>
              <a:rPr lang="zh-CN" altLang="en-US" b="0" i="0" dirty="0">
                <a:solidFill>
                  <a:schemeClr val="tx2"/>
                </a:solidFill>
                <a:effectLst/>
                <a:latin typeface="arial" panose="020B0604020202020204" pitchFamily="34" charset="0"/>
              </a:rPr>
              <a:t>为品牌塑造典型的文化个性，达到促销的目的。</a:t>
            </a:r>
            <a:endParaRPr lang="zh-CN" altLang="en-US" dirty="0">
              <a:solidFill>
                <a:schemeClr val="tx2"/>
              </a:solidFill>
              <a:latin typeface="+mn-ea"/>
            </a:endParaRPr>
          </a:p>
        </p:txBody>
      </p:sp>
      <p:grpSp>
        <p:nvGrpSpPr>
          <p:cNvPr id="20" name="组合 19">
            <a:extLst>
              <a:ext uri="{FF2B5EF4-FFF2-40B4-BE49-F238E27FC236}">
                <a16:creationId xmlns:a16="http://schemas.microsoft.com/office/drawing/2014/main" id="{967C43B9-3010-60E4-02F0-7A34075702CB}"/>
              </a:ext>
            </a:extLst>
          </p:cNvPr>
          <p:cNvGrpSpPr/>
          <p:nvPr/>
        </p:nvGrpSpPr>
        <p:grpSpPr>
          <a:xfrm>
            <a:off x="4382893" y="4041633"/>
            <a:ext cx="221020" cy="369332"/>
            <a:chOff x="957369" y="1454868"/>
            <a:chExt cx="221020" cy="369332"/>
          </a:xfrm>
        </p:grpSpPr>
        <p:sp>
          <p:nvSpPr>
            <p:cNvPr id="21" name="椭圆 20">
              <a:extLst>
                <a:ext uri="{FF2B5EF4-FFF2-40B4-BE49-F238E27FC236}">
                  <a16:creationId xmlns:a16="http://schemas.microsoft.com/office/drawing/2014/main" id="{62963BF2-3988-88A5-49AE-B14060490659}"/>
                </a:ext>
              </a:extLst>
            </p:cNvPr>
            <p:cNvSpPr/>
            <p:nvPr/>
          </p:nvSpPr>
          <p:spPr>
            <a:xfrm>
              <a:off x="957369" y="1518392"/>
              <a:ext cx="221020" cy="221020"/>
            </a:xfrm>
            <a:prstGeom prst="ellipse">
              <a:avLst/>
            </a:prstGeom>
            <a:solidFill>
              <a:schemeClr val="accent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文本框 21">
              <a:extLst>
                <a:ext uri="{FF2B5EF4-FFF2-40B4-BE49-F238E27FC236}">
                  <a16:creationId xmlns:a16="http://schemas.microsoft.com/office/drawing/2014/main" id="{FF15DDF8-9FA9-8980-0DA9-4F715B9147A3}"/>
                </a:ext>
              </a:extLst>
            </p:cNvPr>
            <p:cNvSpPr txBox="1"/>
            <p:nvPr/>
          </p:nvSpPr>
          <p:spPr>
            <a:xfrm>
              <a:off x="982819" y="1454868"/>
              <a:ext cx="170121" cy="369332"/>
            </a:xfrm>
            <a:prstGeom prst="rect">
              <a:avLst/>
            </a:prstGeom>
            <a:noFill/>
          </p:spPr>
          <p:txBody>
            <a:bodyPr wrap="square" rtlCol="0">
              <a:noAutofit/>
            </a:bodyPr>
            <a:lstStyle/>
            <a:p>
              <a:pPr algn="ctr"/>
              <a:r>
                <a:rPr lang="en-US" altLang="zh-CN" sz="1400" dirty="0">
                  <a:solidFill>
                    <a:schemeClr val="bg1"/>
                  </a:solidFill>
                  <a:latin typeface="+mn-ea"/>
                </a:rPr>
                <a:t>1</a:t>
              </a:r>
              <a:endParaRPr lang="zh-CN" altLang="en-US" sz="1400" dirty="0">
                <a:solidFill>
                  <a:schemeClr val="bg1"/>
                </a:solidFill>
                <a:latin typeface="+mn-ea"/>
              </a:endParaRPr>
            </a:p>
          </p:txBody>
        </p:sp>
      </p:grpSp>
      <p:grpSp>
        <p:nvGrpSpPr>
          <p:cNvPr id="28" name="组合 27">
            <a:extLst>
              <a:ext uri="{FF2B5EF4-FFF2-40B4-BE49-F238E27FC236}">
                <a16:creationId xmlns:a16="http://schemas.microsoft.com/office/drawing/2014/main" id="{6C576D39-B807-10B0-3AFB-9A107754A9C4}"/>
              </a:ext>
            </a:extLst>
          </p:cNvPr>
          <p:cNvGrpSpPr/>
          <p:nvPr/>
        </p:nvGrpSpPr>
        <p:grpSpPr>
          <a:xfrm>
            <a:off x="4382893" y="4740112"/>
            <a:ext cx="221020" cy="369332"/>
            <a:chOff x="957369" y="1454868"/>
            <a:chExt cx="221020" cy="369332"/>
          </a:xfrm>
        </p:grpSpPr>
        <p:sp>
          <p:nvSpPr>
            <p:cNvPr id="29" name="椭圆 28">
              <a:extLst>
                <a:ext uri="{FF2B5EF4-FFF2-40B4-BE49-F238E27FC236}">
                  <a16:creationId xmlns:a16="http://schemas.microsoft.com/office/drawing/2014/main" id="{84DAEF27-9CCA-079C-3358-893A224F948F}"/>
                </a:ext>
              </a:extLst>
            </p:cNvPr>
            <p:cNvSpPr/>
            <p:nvPr/>
          </p:nvSpPr>
          <p:spPr>
            <a:xfrm>
              <a:off x="957369" y="1518392"/>
              <a:ext cx="221020" cy="221020"/>
            </a:xfrm>
            <a:prstGeom prst="ellipse">
              <a:avLst/>
            </a:prstGeom>
            <a:solidFill>
              <a:schemeClr val="accent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30" name="文本框 29">
              <a:extLst>
                <a:ext uri="{FF2B5EF4-FFF2-40B4-BE49-F238E27FC236}">
                  <a16:creationId xmlns:a16="http://schemas.microsoft.com/office/drawing/2014/main" id="{E57C499D-2029-A5CB-374B-11506EB7A899}"/>
                </a:ext>
              </a:extLst>
            </p:cNvPr>
            <p:cNvSpPr txBox="1"/>
            <p:nvPr/>
          </p:nvSpPr>
          <p:spPr>
            <a:xfrm>
              <a:off x="982819" y="1454868"/>
              <a:ext cx="170121" cy="369332"/>
            </a:xfrm>
            <a:prstGeom prst="rect">
              <a:avLst/>
            </a:prstGeom>
            <a:noFill/>
          </p:spPr>
          <p:txBody>
            <a:bodyPr wrap="square" rtlCol="0">
              <a:noAutofit/>
            </a:bodyPr>
            <a:lstStyle/>
            <a:p>
              <a:pPr algn="ctr"/>
              <a:r>
                <a:rPr lang="en-US" altLang="zh-CN" sz="1400" dirty="0">
                  <a:solidFill>
                    <a:schemeClr val="bg1"/>
                  </a:solidFill>
                  <a:latin typeface="+mn-ea"/>
                </a:rPr>
                <a:t>2</a:t>
              </a:r>
              <a:endParaRPr lang="zh-CN" altLang="en-US" sz="1400" dirty="0">
                <a:solidFill>
                  <a:schemeClr val="bg1"/>
                </a:solidFill>
                <a:latin typeface="+mn-ea"/>
              </a:endParaRPr>
            </a:p>
          </p:txBody>
        </p:sp>
      </p:grpSp>
      <p:grpSp>
        <p:nvGrpSpPr>
          <p:cNvPr id="31" name="组合 30">
            <a:extLst>
              <a:ext uri="{FF2B5EF4-FFF2-40B4-BE49-F238E27FC236}">
                <a16:creationId xmlns:a16="http://schemas.microsoft.com/office/drawing/2014/main" id="{DE651734-36D4-94B9-412B-2E16ACD45599}"/>
              </a:ext>
            </a:extLst>
          </p:cNvPr>
          <p:cNvGrpSpPr/>
          <p:nvPr/>
        </p:nvGrpSpPr>
        <p:grpSpPr>
          <a:xfrm>
            <a:off x="4382893" y="5438590"/>
            <a:ext cx="221020" cy="369332"/>
            <a:chOff x="957369" y="1454868"/>
            <a:chExt cx="221020" cy="369332"/>
          </a:xfrm>
        </p:grpSpPr>
        <p:sp>
          <p:nvSpPr>
            <p:cNvPr id="32" name="椭圆 31">
              <a:extLst>
                <a:ext uri="{FF2B5EF4-FFF2-40B4-BE49-F238E27FC236}">
                  <a16:creationId xmlns:a16="http://schemas.microsoft.com/office/drawing/2014/main" id="{DC33DFFC-54CB-84E9-F6FC-00EF7C4C223D}"/>
                </a:ext>
              </a:extLst>
            </p:cNvPr>
            <p:cNvSpPr/>
            <p:nvPr/>
          </p:nvSpPr>
          <p:spPr>
            <a:xfrm>
              <a:off x="957369" y="1518392"/>
              <a:ext cx="221020" cy="221020"/>
            </a:xfrm>
            <a:prstGeom prst="ellipse">
              <a:avLst/>
            </a:prstGeom>
            <a:solidFill>
              <a:schemeClr val="accent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文本框 32">
              <a:extLst>
                <a:ext uri="{FF2B5EF4-FFF2-40B4-BE49-F238E27FC236}">
                  <a16:creationId xmlns:a16="http://schemas.microsoft.com/office/drawing/2014/main" id="{9220430F-C3BD-83F3-746E-EC219FBFE4FF}"/>
                </a:ext>
              </a:extLst>
            </p:cNvPr>
            <p:cNvSpPr txBox="1"/>
            <p:nvPr/>
          </p:nvSpPr>
          <p:spPr>
            <a:xfrm>
              <a:off x="982819" y="1454868"/>
              <a:ext cx="170121" cy="369332"/>
            </a:xfrm>
            <a:prstGeom prst="rect">
              <a:avLst/>
            </a:prstGeom>
            <a:noFill/>
          </p:spPr>
          <p:txBody>
            <a:bodyPr wrap="square" rtlCol="0">
              <a:noAutofit/>
            </a:bodyPr>
            <a:lstStyle/>
            <a:p>
              <a:pPr algn="ctr"/>
              <a:r>
                <a:rPr lang="en-US" altLang="zh-CN" sz="1400" dirty="0">
                  <a:solidFill>
                    <a:schemeClr val="bg1"/>
                  </a:solidFill>
                  <a:latin typeface="+mn-ea"/>
                </a:rPr>
                <a:t>3</a:t>
              </a:r>
              <a:endParaRPr lang="zh-CN" altLang="en-US" sz="1400" dirty="0">
                <a:solidFill>
                  <a:schemeClr val="bg1"/>
                </a:solidFill>
                <a:latin typeface="+mn-ea"/>
              </a:endParaRPr>
            </a:p>
          </p:txBody>
        </p:sp>
      </p:grpSp>
      <p:grpSp>
        <p:nvGrpSpPr>
          <p:cNvPr id="38" name="组合 37">
            <a:extLst>
              <a:ext uri="{FF2B5EF4-FFF2-40B4-BE49-F238E27FC236}">
                <a16:creationId xmlns:a16="http://schemas.microsoft.com/office/drawing/2014/main" id="{CC92931C-6C91-DBFF-F636-500FD1E13D36}"/>
              </a:ext>
            </a:extLst>
          </p:cNvPr>
          <p:cNvGrpSpPr/>
          <p:nvPr/>
        </p:nvGrpSpPr>
        <p:grpSpPr>
          <a:xfrm>
            <a:off x="4351750" y="1883391"/>
            <a:ext cx="1878675" cy="461665"/>
            <a:chOff x="4351750" y="1883391"/>
            <a:chExt cx="1878675" cy="461665"/>
          </a:xfrm>
        </p:grpSpPr>
        <p:sp>
          <p:nvSpPr>
            <p:cNvPr id="37" name="矩形 36">
              <a:extLst>
                <a:ext uri="{FF2B5EF4-FFF2-40B4-BE49-F238E27FC236}">
                  <a16:creationId xmlns:a16="http://schemas.microsoft.com/office/drawing/2014/main" id="{ADBC5671-8870-07F7-0E89-495C0CFCC67B}"/>
                </a:ext>
              </a:extLst>
            </p:cNvPr>
            <p:cNvSpPr/>
            <p:nvPr/>
          </p:nvSpPr>
          <p:spPr>
            <a:xfrm>
              <a:off x="4480669" y="1916747"/>
              <a:ext cx="1620837" cy="394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BAA75057-08D6-9026-2823-AE7ECDDB097C}"/>
                </a:ext>
              </a:extLst>
            </p:cNvPr>
            <p:cNvSpPr txBox="1"/>
            <p:nvPr/>
          </p:nvSpPr>
          <p:spPr>
            <a:xfrm>
              <a:off x="4351750" y="1883391"/>
              <a:ext cx="1878675" cy="461665"/>
            </a:xfrm>
            <a:prstGeom prst="rect">
              <a:avLst/>
            </a:prstGeom>
            <a:noFill/>
          </p:spPr>
          <p:txBody>
            <a:bodyPr wrap="square" rtlCol="0">
              <a:noAutofit/>
            </a:bodyPr>
            <a:lstStyle/>
            <a:p>
              <a:pPr algn="ctr"/>
              <a:r>
                <a:rPr lang="zh-CN" altLang="en-US" sz="2400" b="1" dirty="0">
                  <a:solidFill>
                    <a:schemeClr val="bg1"/>
                  </a:solidFill>
                </a:rPr>
                <a:t>品牌文化</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id="{40AB78D3-D7FE-7981-5779-C6FC3A54DCEF}"/>
              </a:ext>
            </a:extLst>
          </p:cNvPr>
          <p:cNvSpPr/>
          <p:nvPr/>
        </p:nvSpPr>
        <p:spPr>
          <a:xfrm>
            <a:off x="700887" y="1894114"/>
            <a:ext cx="3245635" cy="4425043"/>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a:extLst>
              <a:ext uri="{FF2B5EF4-FFF2-40B4-BE49-F238E27FC236}">
                <a16:creationId xmlns:a16="http://schemas.microsoft.com/office/drawing/2014/main" id="{3F57D6B8-D11F-B35E-8350-FBB20790BD67}"/>
              </a:ext>
            </a:extLst>
          </p:cNvPr>
          <p:cNvSpPr/>
          <p:nvPr/>
        </p:nvSpPr>
        <p:spPr>
          <a:xfrm>
            <a:off x="4467246" y="1894114"/>
            <a:ext cx="3245635" cy="4425043"/>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a:extLst>
              <a:ext uri="{FF2B5EF4-FFF2-40B4-BE49-F238E27FC236}">
                <a16:creationId xmlns:a16="http://schemas.microsoft.com/office/drawing/2014/main" id="{5666CF92-164D-2047-A763-860B7A379B61}"/>
              </a:ext>
            </a:extLst>
          </p:cNvPr>
          <p:cNvSpPr/>
          <p:nvPr/>
        </p:nvSpPr>
        <p:spPr>
          <a:xfrm>
            <a:off x="8233605" y="1894114"/>
            <a:ext cx="3245635" cy="4425043"/>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E0238CA6-60B6-966F-E1D7-4FA6ADD8CA8A}"/>
              </a:ext>
            </a:extLst>
          </p:cNvPr>
          <p:cNvSpPr/>
          <p:nvPr/>
        </p:nvSpPr>
        <p:spPr>
          <a:xfrm flipV="1">
            <a:off x="0" y="4309905"/>
            <a:ext cx="11749088" cy="2545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a:extLst>
              <a:ext uri="{FF2B5EF4-FFF2-40B4-BE49-F238E27FC236}">
                <a16:creationId xmlns:a16="http://schemas.microsoft.com/office/drawing/2014/main" id="{B5287B2B-80FD-99FC-BAC6-1C951ECE5412}"/>
              </a:ext>
            </a:extLst>
          </p:cNvPr>
          <p:cNvCxnSpPr>
            <a:cxnSpLocks/>
          </p:cNvCxnSpPr>
          <p:nvPr/>
        </p:nvCxnSpPr>
        <p:spPr>
          <a:xfrm flipV="1">
            <a:off x="0" y="6438900"/>
            <a:ext cx="11696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DFB26A83-944A-0FED-11A5-6AE4B921007B}"/>
              </a:ext>
            </a:extLst>
          </p:cNvPr>
          <p:cNvSpPr/>
          <p:nvPr/>
        </p:nvSpPr>
        <p:spPr>
          <a:xfrm>
            <a:off x="9210077" y="6437583"/>
            <a:ext cx="2981922"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id="{B741451B-9F09-25C4-5FD7-38753A5A3933}"/>
              </a:ext>
            </a:extLst>
          </p:cNvPr>
          <p:cNvCxnSpPr/>
          <p:nvPr/>
        </p:nvCxnSpPr>
        <p:spPr>
          <a:xfrm>
            <a:off x="9691793" y="6647133"/>
            <a:ext cx="151976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2BF3BC78-BC31-172C-FA78-575D6A2B017C}"/>
              </a:ext>
            </a:extLst>
          </p:cNvPr>
          <p:cNvGrpSpPr/>
          <p:nvPr/>
        </p:nvGrpSpPr>
        <p:grpSpPr>
          <a:xfrm>
            <a:off x="11280913" y="692150"/>
            <a:ext cx="452232" cy="120868"/>
            <a:chOff x="11244468" y="455172"/>
            <a:chExt cx="452232" cy="120868"/>
          </a:xfrm>
        </p:grpSpPr>
        <p:sp>
          <p:nvSpPr>
            <p:cNvPr id="26" name="椭圆 25">
              <a:extLst>
                <a:ext uri="{FF2B5EF4-FFF2-40B4-BE49-F238E27FC236}">
                  <a16:creationId xmlns:a16="http://schemas.microsoft.com/office/drawing/2014/main" id="{AD74D2CD-A116-1EF3-4EA0-B2DD6D67F404}"/>
                </a:ext>
              </a:extLst>
            </p:cNvPr>
            <p:cNvSpPr/>
            <p:nvPr/>
          </p:nvSpPr>
          <p:spPr>
            <a:xfrm>
              <a:off x="11575832" y="455172"/>
              <a:ext cx="120868" cy="120868"/>
            </a:xfrm>
            <a:prstGeom prst="ellipse">
              <a:avLst/>
            </a:prstGeom>
            <a:solidFill>
              <a:schemeClr val="accent2"/>
            </a:solidFill>
            <a:ln w="12700">
              <a:solidFill>
                <a:srgbClr val="677F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FD07F152-18CC-A213-CD23-991579EF0691}"/>
                </a:ext>
              </a:extLst>
            </p:cNvPr>
            <p:cNvSpPr/>
            <p:nvPr/>
          </p:nvSpPr>
          <p:spPr>
            <a:xfrm>
              <a:off x="11410150" y="455172"/>
              <a:ext cx="120868" cy="12086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795A98DF-6149-3A07-A9CE-A69E716F8507}"/>
                </a:ext>
              </a:extLst>
            </p:cNvPr>
            <p:cNvSpPr/>
            <p:nvPr/>
          </p:nvSpPr>
          <p:spPr>
            <a:xfrm>
              <a:off x="11244468" y="455172"/>
              <a:ext cx="120868" cy="12086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a:extLst>
              <a:ext uri="{FF2B5EF4-FFF2-40B4-BE49-F238E27FC236}">
                <a16:creationId xmlns:a16="http://schemas.microsoft.com/office/drawing/2014/main" id="{28EC8EDB-2407-9036-4DCC-7B91FD1B0AB8}"/>
              </a:ext>
            </a:extLst>
          </p:cNvPr>
          <p:cNvSpPr/>
          <p:nvPr/>
        </p:nvSpPr>
        <p:spPr>
          <a:xfrm>
            <a:off x="511740" y="646381"/>
            <a:ext cx="45719" cy="5308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0" name="文本框 29">
            <a:extLst>
              <a:ext uri="{FF2B5EF4-FFF2-40B4-BE49-F238E27FC236}">
                <a16:creationId xmlns:a16="http://schemas.microsoft.com/office/drawing/2014/main" id="{585E36EB-37E5-7AC9-BDD2-9041C43224B9}"/>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tx2"/>
                </a:solidFill>
                <a:latin typeface="+mn-ea"/>
              </a:rPr>
              <a:t>12</a:t>
            </a:r>
            <a:endParaRPr lang="zh-CN" altLang="en-US" dirty="0">
              <a:solidFill>
                <a:schemeClr val="tx2"/>
              </a:solidFill>
              <a:latin typeface="+mn-ea"/>
            </a:endParaRPr>
          </a:p>
        </p:txBody>
      </p:sp>
      <p:grpSp>
        <p:nvGrpSpPr>
          <p:cNvPr id="50" name="组合 49">
            <a:extLst>
              <a:ext uri="{FF2B5EF4-FFF2-40B4-BE49-F238E27FC236}">
                <a16:creationId xmlns:a16="http://schemas.microsoft.com/office/drawing/2014/main" id="{607C5495-087B-90A7-01C1-F2CDF384EE21}"/>
              </a:ext>
            </a:extLst>
          </p:cNvPr>
          <p:cNvGrpSpPr/>
          <p:nvPr/>
        </p:nvGrpSpPr>
        <p:grpSpPr>
          <a:xfrm>
            <a:off x="1384367" y="1626048"/>
            <a:ext cx="1878675" cy="461665"/>
            <a:chOff x="1437252" y="1538965"/>
            <a:chExt cx="1878675" cy="461665"/>
          </a:xfrm>
        </p:grpSpPr>
        <p:sp>
          <p:nvSpPr>
            <p:cNvPr id="36" name="矩形 35">
              <a:extLst>
                <a:ext uri="{FF2B5EF4-FFF2-40B4-BE49-F238E27FC236}">
                  <a16:creationId xmlns:a16="http://schemas.microsoft.com/office/drawing/2014/main" id="{A6BCEC8E-D116-3B77-75A0-300D9A28B063}"/>
                </a:ext>
              </a:extLst>
            </p:cNvPr>
            <p:cNvSpPr/>
            <p:nvPr/>
          </p:nvSpPr>
          <p:spPr>
            <a:xfrm>
              <a:off x="1566171" y="1572321"/>
              <a:ext cx="1620837" cy="394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51A93FA3-0FC7-A0B8-F754-363CC69B6FFC}"/>
                </a:ext>
              </a:extLst>
            </p:cNvPr>
            <p:cNvSpPr txBox="1"/>
            <p:nvPr/>
          </p:nvSpPr>
          <p:spPr>
            <a:xfrm>
              <a:off x="1437252" y="1538965"/>
              <a:ext cx="1878675" cy="461665"/>
            </a:xfrm>
            <a:prstGeom prst="rect">
              <a:avLst/>
            </a:prstGeom>
            <a:noFill/>
          </p:spPr>
          <p:txBody>
            <a:bodyPr wrap="square" rtlCol="0">
              <a:noAutofit/>
            </a:bodyPr>
            <a:lstStyle/>
            <a:p>
              <a:pPr algn="ctr"/>
              <a:r>
                <a:rPr lang="zh-CN" altLang="en-US" sz="2400" b="1" dirty="0">
                  <a:solidFill>
                    <a:schemeClr val="bg1"/>
                  </a:solidFill>
                </a:rPr>
                <a:t>品牌愿景</a:t>
              </a:r>
            </a:p>
          </p:txBody>
        </p:sp>
      </p:grpSp>
      <p:grpSp>
        <p:nvGrpSpPr>
          <p:cNvPr id="38" name="组合 37">
            <a:extLst>
              <a:ext uri="{FF2B5EF4-FFF2-40B4-BE49-F238E27FC236}">
                <a16:creationId xmlns:a16="http://schemas.microsoft.com/office/drawing/2014/main" id="{FE57918A-C00A-F6E4-02E1-D89761CB9E4A}"/>
              </a:ext>
            </a:extLst>
          </p:cNvPr>
          <p:cNvGrpSpPr/>
          <p:nvPr/>
        </p:nvGrpSpPr>
        <p:grpSpPr>
          <a:xfrm>
            <a:off x="5150726" y="1592691"/>
            <a:ext cx="1878675" cy="461665"/>
            <a:chOff x="4351750" y="1883391"/>
            <a:chExt cx="1878675" cy="461665"/>
          </a:xfrm>
        </p:grpSpPr>
        <p:sp>
          <p:nvSpPr>
            <p:cNvPr id="39" name="矩形 38">
              <a:extLst>
                <a:ext uri="{FF2B5EF4-FFF2-40B4-BE49-F238E27FC236}">
                  <a16:creationId xmlns:a16="http://schemas.microsoft.com/office/drawing/2014/main" id="{B9B853A3-B757-A02F-2B7A-42FFC63AA31A}"/>
                </a:ext>
              </a:extLst>
            </p:cNvPr>
            <p:cNvSpPr/>
            <p:nvPr/>
          </p:nvSpPr>
          <p:spPr>
            <a:xfrm>
              <a:off x="4480669" y="1916747"/>
              <a:ext cx="1620837" cy="394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106D77A1-3196-761E-47AD-20697AF05AAB}"/>
                </a:ext>
              </a:extLst>
            </p:cNvPr>
            <p:cNvSpPr txBox="1"/>
            <p:nvPr/>
          </p:nvSpPr>
          <p:spPr>
            <a:xfrm>
              <a:off x="4351750" y="1883391"/>
              <a:ext cx="1878675" cy="461665"/>
            </a:xfrm>
            <a:prstGeom prst="rect">
              <a:avLst/>
            </a:prstGeom>
            <a:noFill/>
          </p:spPr>
          <p:txBody>
            <a:bodyPr wrap="square" rtlCol="0">
              <a:noAutofit/>
            </a:bodyPr>
            <a:lstStyle/>
            <a:p>
              <a:pPr algn="ctr"/>
              <a:r>
                <a:rPr lang="zh-CN" altLang="en-US" sz="2400" b="1" dirty="0">
                  <a:solidFill>
                    <a:schemeClr val="bg1"/>
                  </a:solidFill>
                </a:rPr>
                <a:t>品牌使命</a:t>
              </a:r>
            </a:p>
          </p:txBody>
        </p:sp>
      </p:grpSp>
      <p:grpSp>
        <p:nvGrpSpPr>
          <p:cNvPr id="41" name="组合 40">
            <a:extLst>
              <a:ext uri="{FF2B5EF4-FFF2-40B4-BE49-F238E27FC236}">
                <a16:creationId xmlns:a16="http://schemas.microsoft.com/office/drawing/2014/main" id="{BDCB9C61-DD0B-AD48-66CE-FAA05213F0E4}"/>
              </a:ext>
            </a:extLst>
          </p:cNvPr>
          <p:cNvGrpSpPr/>
          <p:nvPr/>
        </p:nvGrpSpPr>
        <p:grpSpPr>
          <a:xfrm>
            <a:off x="8917085" y="1572293"/>
            <a:ext cx="1878675" cy="461665"/>
            <a:chOff x="4351750" y="1883391"/>
            <a:chExt cx="1878675" cy="461665"/>
          </a:xfrm>
        </p:grpSpPr>
        <p:sp>
          <p:nvSpPr>
            <p:cNvPr id="42" name="矩形 41">
              <a:extLst>
                <a:ext uri="{FF2B5EF4-FFF2-40B4-BE49-F238E27FC236}">
                  <a16:creationId xmlns:a16="http://schemas.microsoft.com/office/drawing/2014/main" id="{F9EFFD3C-856A-18DB-982C-A307DEF93492}"/>
                </a:ext>
              </a:extLst>
            </p:cNvPr>
            <p:cNvSpPr/>
            <p:nvPr/>
          </p:nvSpPr>
          <p:spPr>
            <a:xfrm>
              <a:off x="4480669" y="1916747"/>
              <a:ext cx="1620837" cy="394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a:extLst>
                <a:ext uri="{FF2B5EF4-FFF2-40B4-BE49-F238E27FC236}">
                  <a16:creationId xmlns:a16="http://schemas.microsoft.com/office/drawing/2014/main" id="{C55992E3-719D-FD15-938D-7684ECFB6FE0}"/>
                </a:ext>
              </a:extLst>
            </p:cNvPr>
            <p:cNvSpPr txBox="1"/>
            <p:nvPr/>
          </p:nvSpPr>
          <p:spPr>
            <a:xfrm>
              <a:off x="4351750" y="1883391"/>
              <a:ext cx="1878675" cy="461665"/>
            </a:xfrm>
            <a:prstGeom prst="rect">
              <a:avLst/>
            </a:prstGeom>
            <a:noFill/>
          </p:spPr>
          <p:txBody>
            <a:bodyPr wrap="square" rtlCol="0">
              <a:noAutofit/>
            </a:bodyPr>
            <a:lstStyle/>
            <a:p>
              <a:pPr algn="ctr"/>
              <a:r>
                <a:rPr lang="zh-CN" altLang="en-US" sz="2400" b="1" dirty="0">
                  <a:solidFill>
                    <a:schemeClr val="bg1"/>
                  </a:solidFill>
                </a:rPr>
                <a:t>品牌价值</a:t>
              </a:r>
            </a:p>
          </p:txBody>
        </p:sp>
      </p:grpSp>
      <p:sp>
        <p:nvSpPr>
          <p:cNvPr id="44" name="文本框 43">
            <a:extLst>
              <a:ext uri="{FF2B5EF4-FFF2-40B4-BE49-F238E27FC236}">
                <a16:creationId xmlns:a16="http://schemas.microsoft.com/office/drawing/2014/main" id="{74A9FAEA-DFA4-2A9F-E686-C8C30D786135}"/>
              </a:ext>
            </a:extLst>
          </p:cNvPr>
          <p:cNvSpPr txBox="1"/>
          <p:nvPr/>
        </p:nvSpPr>
        <p:spPr>
          <a:xfrm>
            <a:off x="950198" y="2250794"/>
            <a:ext cx="2855872" cy="1730667"/>
          </a:xfrm>
          <a:prstGeom prst="rect">
            <a:avLst/>
          </a:prstGeom>
          <a:noFill/>
        </p:spPr>
        <p:txBody>
          <a:bodyPr wrap="square" rtlCol="0">
            <a:noAutofit/>
          </a:bodyPr>
          <a:lstStyle/>
          <a:p>
            <a:pPr>
              <a:lnSpc>
                <a:spcPct val="120000"/>
              </a:lnSpc>
            </a:pPr>
            <a:r>
              <a:rPr lang="zh-CN" altLang="en-US" dirty="0">
                <a:solidFill>
                  <a:schemeClr val="accent1"/>
                </a:solidFill>
                <a:effectLst/>
                <a:latin typeface="-apple-system"/>
              </a:rPr>
              <a:t>品牌愿景是品牌未来的长远目标，未来想成为什么样的品牌，实质是对品牌定位的思索。它回答的是“目标是去哪里”的问题。</a:t>
            </a:r>
            <a:endParaRPr lang="zh-CN" altLang="en-US" dirty="0">
              <a:solidFill>
                <a:schemeClr val="accent1"/>
              </a:solidFill>
            </a:endParaRPr>
          </a:p>
        </p:txBody>
      </p:sp>
      <p:sp>
        <p:nvSpPr>
          <p:cNvPr id="45" name="文本框 44">
            <a:extLst>
              <a:ext uri="{FF2B5EF4-FFF2-40B4-BE49-F238E27FC236}">
                <a16:creationId xmlns:a16="http://schemas.microsoft.com/office/drawing/2014/main" id="{8DA97942-4CD8-2C13-A9C0-88298B016EEB}"/>
              </a:ext>
            </a:extLst>
          </p:cNvPr>
          <p:cNvSpPr txBox="1"/>
          <p:nvPr/>
        </p:nvSpPr>
        <p:spPr>
          <a:xfrm>
            <a:off x="8504688" y="2250794"/>
            <a:ext cx="2855872" cy="1730667"/>
          </a:xfrm>
          <a:prstGeom prst="rect">
            <a:avLst/>
          </a:prstGeom>
          <a:noFill/>
        </p:spPr>
        <p:txBody>
          <a:bodyPr wrap="square" rtlCol="0">
            <a:noAutofit/>
          </a:bodyPr>
          <a:lstStyle/>
          <a:p>
            <a:pPr>
              <a:lnSpc>
                <a:spcPct val="120000"/>
              </a:lnSpc>
            </a:pPr>
            <a:r>
              <a:rPr lang="zh-CN" altLang="en-US" dirty="0">
                <a:solidFill>
                  <a:schemeClr val="accent1"/>
                </a:solidFill>
                <a:effectLst/>
                <a:latin typeface="-apple-system"/>
              </a:rPr>
              <a:t>价值观是解决品牌在发展中如何处理内外矛盾的一系列准则，是品牌业长期持有的处事原则。回答的是“怎么去”的问题。</a:t>
            </a:r>
            <a:endParaRPr lang="zh-CN" altLang="en-US" dirty="0">
              <a:solidFill>
                <a:schemeClr val="accent1"/>
              </a:solidFill>
            </a:endParaRPr>
          </a:p>
        </p:txBody>
      </p:sp>
      <p:sp>
        <p:nvSpPr>
          <p:cNvPr id="46" name="文本框 45">
            <a:extLst>
              <a:ext uri="{FF2B5EF4-FFF2-40B4-BE49-F238E27FC236}">
                <a16:creationId xmlns:a16="http://schemas.microsoft.com/office/drawing/2014/main" id="{D5A1898E-D21C-6D0C-6101-C54A91BE9555}"/>
              </a:ext>
            </a:extLst>
          </p:cNvPr>
          <p:cNvSpPr txBox="1"/>
          <p:nvPr/>
        </p:nvSpPr>
        <p:spPr>
          <a:xfrm>
            <a:off x="4738329" y="2250794"/>
            <a:ext cx="2855872" cy="1730667"/>
          </a:xfrm>
          <a:prstGeom prst="rect">
            <a:avLst/>
          </a:prstGeom>
          <a:noFill/>
        </p:spPr>
        <p:txBody>
          <a:bodyPr wrap="square" rtlCol="0">
            <a:noAutofit/>
          </a:bodyPr>
          <a:lstStyle/>
          <a:p>
            <a:pPr>
              <a:lnSpc>
                <a:spcPct val="120000"/>
              </a:lnSpc>
            </a:pPr>
            <a:r>
              <a:rPr lang="zh-CN" altLang="en-US" dirty="0">
                <a:solidFill>
                  <a:schemeClr val="accent1"/>
                </a:solidFill>
                <a:effectLst/>
                <a:latin typeface="-apple-system"/>
              </a:rPr>
              <a:t>品牌使命是品牌创立和发展的意义，是品牌一种长期的责任和追求，它回答的是“我们要做什么、为什么这样做”的现实问题。</a:t>
            </a:r>
            <a:endParaRPr lang="zh-CN" altLang="en-US" dirty="0">
              <a:solidFill>
                <a:schemeClr val="accent1"/>
              </a:solidFill>
            </a:endParaRPr>
          </a:p>
        </p:txBody>
      </p:sp>
      <p:sp>
        <p:nvSpPr>
          <p:cNvPr id="48" name="矩形: 圆角 47">
            <a:extLst>
              <a:ext uri="{FF2B5EF4-FFF2-40B4-BE49-F238E27FC236}">
                <a16:creationId xmlns:a16="http://schemas.microsoft.com/office/drawing/2014/main" id="{2A3A49BE-2BBA-444C-1F83-61E3D8256E2A}"/>
              </a:ext>
            </a:extLst>
          </p:cNvPr>
          <p:cNvSpPr/>
          <p:nvPr/>
        </p:nvSpPr>
        <p:spPr>
          <a:xfrm>
            <a:off x="892280" y="4909457"/>
            <a:ext cx="9964529" cy="934657"/>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a:extLst>
              <a:ext uri="{FF2B5EF4-FFF2-40B4-BE49-F238E27FC236}">
                <a16:creationId xmlns:a16="http://schemas.microsoft.com/office/drawing/2014/main" id="{97BEAAED-DDF8-ED7F-78E8-7D246BB4098E}"/>
              </a:ext>
            </a:extLst>
          </p:cNvPr>
          <p:cNvGrpSpPr/>
          <p:nvPr/>
        </p:nvGrpSpPr>
        <p:grpSpPr>
          <a:xfrm>
            <a:off x="2115259" y="5145953"/>
            <a:ext cx="7518571" cy="461665"/>
            <a:chOff x="2247670" y="5145953"/>
            <a:chExt cx="7518571" cy="461665"/>
          </a:xfrm>
        </p:grpSpPr>
        <p:sp>
          <p:nvSpPr>
            <p:cNvPr id="49" name="文本框 48">
              <a:extLst>
                <a:ext uri="{FF2B5EF4-FFF2-40B4-BE49-F238E27FC236}">
                  <a16:creationId xmlns:a16="http://schemas.microsoft.com/office/drawing/2014/main" id="{E7436B0B-1327-E26F-A293-2BAB8816BD61}"/>
                </a:ext>
              </a:extLst>
            </p:cNvPr>
            <p:cNvSpPr txBox="1"/>
            <p:nvPr/>
          </p:nvSpPr>
          <p:spPr>
            <a:xfrm>
              <a:off x="2247670" y="5145953"/>
              <a:ext cx="1878675" cy="461665"/>
            </a:xfrm>
            <a:prstGeom prst="rect">
              <a:avLst/>
            </a:prstGeom>
            <a:noFill/>
          </p:spPr>
          <p:txBody>
            <a:bodyPr wrap="square" rtlCol="0">
              <a:noAutofit/>
            </a:bodyPr>
            <a:lstStyle/>
            <a:p>
              <a:pPr algn="ctr"/>
              <a:r>
                <a:rPr lang="zh-CN" altLang="en-US" sz="2400" b="1" dirty="0">
                  <a:solidFill>
                    <a:schemeClr val="bg1"/>
                  </a:solidFill>
                  <a:latin typeface="+mn-ea"/>
                  <a:sym typeface="Microsoft YaHei" panose="020B0503020204020204" pitchFamily="34" charset="-122"/>
                </a:rPr>
                <a:t>品牌愿景</a:t>
              </a:r>
            </a:p>
          </p:txBody>
        </p:sp>
        <p:sp>
          <p:nvSpPr>
            <p:cNvPr id="51" name="文本框 50">
              <a:extLst>
                <a:ext uri="{FF2B5EF4-FFF2-40B4-BE49-F238E27FC236}">
                  <a16:creationId xmlns:a16="http://schemas.microsoft.com/office/drawing/2014/main" id="{33057133-04A6-735B-F453-B8D3F0FDCDC4}"/>
                </a:ext>
              </a:extLst>
            </p:cNvPr>
            <p:cNvSpPr txBox="1"/>
            <p:nvPr/>
          </p:nvSpPr>
          <p:spPr>
            <a:xfrm>
              <a:off x="5067618" y="5145953"/>
              <a:ext cx="1878675" cy="461665"/>
            </a:xfrm>
            <a:prstGeom prst="rect">
              <a:avLst/>
            </a:prstGeom>
            <a:noFill/>
          </p:spPr>
          <p:txBody>
            <a:bodyPr wrap="square" rtlCol="0">
              <a:noAutofit/>
            </a:bodyPr>
            <a:lstStyle/>
            <a:p>
              <a:pPr algn="ctr"/>
              <a:r>
                <a:rPr lang="zh-CN" altLang="en-US" sz="2400" b="1" dirty="0">
                  <a:solidFill>
                    <a:schemeClr val="bg1"/>
                  </a:solidFill>
                  <a:latin typeface="+mn-ea"/>
                  <a:sym typeface="Microsoft YaHei" panose="020B0503020204020204" pitchFamily="34" charset="-122"/>
                </a:rPr>
                <a:t>品牌使命</a:t>
              </a:r>
            </a:p>
          </p:txBody>
        </p:sp>
        <p:sp>
          <p:nvSpPr>
            <p:cNvPr id="52" name="文本框 51">
              <a:extLst>
                <a:ext uri="{FF2B5EF4-FFF2-40B4-BE49-F238E27FC236}">
                  <a16:creationId xmlns:a16="http://schemas.microsoft.com/office/drawing/2014/main" id="{26EE7487-5395-E7D6-9083-F2F553EA0B25}"/>
                </a:ext>
              </a:extLst>
            </p:cNvPr>
            <p:cNvSpPr txBox="1"/>
            <p:nvPr/>
          </p:nvSpPr>
          <p:spPr>
            <a:xfrm>
              <a:off x="7887566" y="5145953"/>
              <a:ext cx="1878675" cy="461665"/>
            </a:xfrm>
            <a:prstGeom prst="rect">
              <a:avLst/>
            </a:prstGeom>
            <a:noFill/>
          </p:spPr>
          <p:txBody>
            <a:bodyPr wrap="square" rtlCol="0">
              <a:noAutofit/>
            </a:bodyPr>
            <a:lstStyle/>
            <a:p>
              <a:pPr algn="ctr"/>
              <a:r>
                <a:rPr lang="zh-CN" altLang="en-US" sz="2400" b="1" dirty="0">
                  <a:solidFill>
                    <a:schemeClr val="bg1"/>
                  </a:solidFill>
                  <a:latin typeface="+mn-ea"/>
                  <a:sym typeface="Microsoft YaHei" panose="020B0503020204020204" pitchFamily="34" charset="-122"/>
                </a:rPr>
                <a:t>品牌价值</a:t>
              </a:r>
            </a:p>
          </p:txBody>
        </p:sp>
        <p:cxnSp>
          <p:nvCxnSpPr>
            <p:cNvPr id="54" name="直接连接符 53">
              <a:extLst>
                <a:ext uri="{FF2B5EF4-FFF2-40B4-BE49-F238E27FC236}">
                  <a16:creationId xmlns:a16="http://schemas.microsoft.com/office/drawing/2014/main" id="{61D83CF6-2491-ED86-89FC-3B84F4EFBAED}"/>
                </a:ext>
              </a:extLst>
            </p:cNvPr>
            <p:cNvCxnSpPr>
              <a:cxnSpLocks/>
            </p:cNvCxnSpPr>
            <p:nvPr/>
          </p:nvCxnSpPr>
          <p:spPr>
            <a:xfrm flipV="1">
              <a:off x="3971974" y="5376785"/>
              <a:ext cx="1250015"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55" name="直接连接符 54">
              <a:extLst>
                <a:ext uri="{FF2B5EF4-FFF2-40B4-BE49-F238E27FC236}">
                  <a16:creationId xmlns:a16="http://schemas.microsoft.com/office/drawing/2014/main" id="{F90D5E15-B3DC-381B-BA68-45B7C10A000F}"/>
                </a:ext>
              </a:extLst>
            </p:cNvPr>
            <p:cNvCxnSpPr>
              <a:cxnSpLocks/>
            </p:cNvCxnSpPr>
            <p:nvPr/>
          </p:nvCxnSpPr>
          <p:spPr>
            <a:xfrm flipV="1">
              <a:off x="6791922" y="5376785"/>
              <a:ext cx="1250015" cy="0"/>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57" name="组合 56">
            <a:extLst>
              <a:ext uri="{FF2B5EF4-FFF2-40B4-BE49-F238E27FC236}">
                <a16:creationId xmlns:a16="http://schemas.microsoft.com/office/drawing/2014/main" id="{17C5584A-120A-DDAF-5F5B-DA9F7642DF54}"/>
              </a:ext>
            </a:extLst>
          </p:cNvPr>
          <p:cNvGrpSpPr/>
          <p:nvPr/>
        </p:nvGrpSpPr>
        <p:grpSpPr>
          <a:xfrm>
            <a:off x="1581012" y="5277925"/>
            <a:ext cx="197720" cy="197720"/>
            <a:chOff x="1679801" y="5665635"/>
            <a:chExt cx="411639" cy="411639"/>
          </a:xfrm>
        </p:grpSpPr>
        <p:sp>
          <p:nvSpPr>
            <p:cNvPr id="58" name="椭圆 57">
              <a:extLst>
                <a:ext uri="{FF2B5EF4-FFF2-40B4-BE49-F238E27FC236}">
                  <a16:creationId xmlns:a16="http://schemas.microsoft.com/office/drawing/2014/main" id="{3806CDC9-1EF1-BDE8-6655-625229A94475}"/>
                </a:ext>
              </a:extLst>
            </p:cNvPr>
            <p:cNvSpPr/>
            <p:nvPr/>
          </p:nvSpPr>
          <p:spPr>
            <a:xfrm>
              <a:off x="1679801" y="5665635"/>
              <a:ext cx="411639" cy="411639"/>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a:extLst>
                <a:ext uri="{FF2B5EF4-FFF2-40B4-BE49-F238E27FC236}">
                  <a16:creationId xmlns:a16="http://schemas.microsoft.com/office/drawing/2014/main" id="{2B6031FE-9D4E-161D-47D1-B3973F211A73}"/>
                </a:ext>
              </a:extLst>
            </p:cNvPr>
            <p:cNvSpPr/>
            <p:nvPr/>
          </p:nvSpPr>
          <p:spPr>
            <a:xfrm rot="5400000">
              <a:off x="1811643" y="5789990"/>
              <a:ext cx="188998" cy="162929"/>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a:extLst>
              <a:ext uri="{FF2B5EF4-FFF2-40B4-BE49-F238E27FC236}">
                <a16:creationId xmlns:a16="http://schemas.microsoft.com/office/drawing/2014/main" id="{1CF52A0F-5996-038D-C6D9-1C1F42F0954C}"/>
              </a:ext>
            </a:extLst>
          </p:cNvPr>
          <p:cNvGrpSpPr/>
          <p:nvPr/>
        </p:nvGrpSpPr>
        <p:grpSpPr>
          <a:xfrm flipH="1">
            <a:off x="9960511" y="5277925"/>
            <a:ext cx="197720" cy="197720"/>
            <a:chOff x="1679801" y="5665635"/>
            <a:chExt cx="411639" cy="411639"/>
          </a:xfrm>
        </p:grpSpPr>
        <p:sp>
          <p:nvSpPr>
            <p:cNvPr id="61" name="椭圆 60">
              <a:extLst>
                <a:ext uri="{FF2B5EF4-FFF2-40B4-BE49-F238E27FC236}">
                  <a16:creationId xmlns:a16="http://schemas.microsoft.com/office/drawing/2014/main" id="{11359007-D4FC-5CFA-0845-64E3AD83658A}"/>
                </a:ext>
              </a:extLst>
            </p:cNvPr>
            <p:cNvSpPr/>
            <p:nvPr/>
          </p:nvSpPr>
          <p:spPr>
            <a:xfrm>
              <a:off x="1679801" y="5665635"/>
              <a:ext cx="411639" cy="411639"/>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a:extLst>
                <a:ext uri="{FF2B5EF4-FFF2-40B4-BE49-F238E27FC236}">
                  <a16:creationId xmlns:a16="http://schemas.microsoft.com/office/drawing/2014/main" id="{0FF41E63-7CF7-A45E-8C08-F4862C2D5807}"/>
                </a:ext>
              </a:extLst>
            </p:cNvPr>
            <p:cNvSpPr/>
            <p:nvPr/>
          </p:nvSpPr>
          <p:spPr>
            <a:xfrm rot="5400000">
              <a:off x="1811643" y="5789990"/>
              <a:ext cx="188998" cy="162929"/>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文本框 66">
            <a:extLst>
              <a:ext uri="{FF2B5EF4-FFF2-40B4-BE49-F238E27FC236}">
                <a16:creationId xmlns:a16="http://schemas.microsoft.com/office/drawing/2014/main" id="{E132CDB6-83E3-320D-3AF4-6E8CF7BD0CB1}"/>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品牌文化</a:t>
            </a:r>
          </a:p>
        </p:txBody>
      </p:sp>
      <p:sp>
        <p:nvSpPr>
          <p:cNvPr id="68" name="文本框 67">
            <a:extLst>
              <a:ext uri="{FF2B5EF4-FFF2-40B4-BE49-F238E27FC236}">
                <a16:creationId xmlns:a16="http://schemas.microsoft.com/office/drawing/2014/main" id="{0AC7CAAF-5635-DA6F-F021-A245DBDF628A}"/>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BRAND </a:t>
            </a:r>
            <a:r>
              <a:rPr lang="en-US" altLang="zh-CN" sz="800" dirty="0">
                <a:solidFill>
                  <a:schemeClr val="accent5"/>
                </a:solidFill>
                <a:ea typeface="阿里巴巴普惠体 L" panose="00020600040101010101" pitchFamily="18" charset="-122"/>
                <a:cs typeface="阿里巴巴普惠体 L" panose="00020600040101010101" pitchFamily="18" charset="-122"/>
              </a:rPr>
              <a:t>CULTURE</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8523595A-4A4E-10E6-22B9-6266F895EECD}"/>
              </a:ext>
            </a:extLst>
          </p:cNvPr>
          <p:cNvSpPr/>
          <p:nvPr/>
        </p:nvSpPr>
        <p:spPr>
          <a:xfrm>
            <a:off x="515938" y="1739996"/>
            <a:ext cx="4073537" cy="2057770"/>
          </a:xfrm>
          <a:prstGeom prst="rect">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D13AF2ED-BE1F-FC94-2F00-B01EB972FE2A}"/>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13</a:t>
            </a:r>
            <a:endParaRPr lang="zh-CN" altLang="en-US" dirty="0">
              <a:solidFill>
                <a:schemeClr val="bg1"/>
              </a:solidFill>
              <a:latin typeface="+mn-ea"/>
            </a:endParaRPr>
          </a:p>
        </p:txBody>
      </p:sp>
      <p:grpSp>
        <p:nvGrpSpPr>
          <p:cNvPr id="35" name="组合 34">
            <a:extLst>
              <a:ext uri="{FF2B5EF4-FFF2-40B4-BE49-F238E27FC236}">
                <a16:creationId xmlns:a16="http://schemas.microsoft.com/office/drawing/2014/main" id="{CC828D88-AE68-8F8B-3919-35EC44B8C9D3}"/>
              </a:ext>
            </a:extLst>
          </p:cNvPr>
          <p:cNvGrpSpPr/>
          <p:nvPr/>
        </p:nvGrpSpPr>
        <p:grpSpPr>
          <a:xfrm>
            <a:off x="7383738" y="1923050"/>
            <a:ext cx="3788699" cy="1600200"/>
            <a:chOff x="7383738" y="1886954"/>
            <a:chExt cx="3788699" cy="1600200"/>
          </a:xfrm>
        </p:grpSpPr>
        <p:grpSp>
          <p:nvGrpSpPr>
            <p:cNvPr id="3" name="组合 2">
              <a:extLst>
                <a:ext uri="{FF2B5EF4-FFF2-40B4-BE49-F238E27FC236}">
                  <a16:creationId xmlns:a16="http://schemas.microsoft.com/office/drawing/2014/main" id="{4E7B37E9-AE0A-F145-8311-E0E5C4687B57}"/>
                </a:ext>
              </a:extLst>
            </p:cNvPr>
            <p:cNvGrpSpPr/>
            <p:nvPr/>
          </p:nvGrpSpPr>
          <p:grpSpPr>
            <a:xfrm flipH="1">
              <a:off x="7383738" y="1886954"/>
              <a:ext cx="3788699" cy="1600200"/>
              <a:chOff x="7035338" y="1645169"/>
              <a:chExt cx="3788699" cy="1600200"/>
            </a:xfrm>
          </p:grpSpPr>
          <p:sp>
            <p:nvSpPr>
              <p:cNvPr id="22" name="矩形 21">
                <a:extLst>
                  <a:ext uri="{FF2B5EF4-FFF2-40B4-BE49-F238E27FC236}">
                    <a16:creationId xmlns:a16="http://schemas.microsoft.com/office/drawing/2014/main" id="{2DCB5A91-C39C-A232-E94F-FCA578D3B832}"/>
                  </a:ext>
                </a:extLst>
              </p:cNvPr>
              <p:cNvSpPr/>
              <p:nvPr/>
            </p:nvSpPr>
            <p:spPr>
              <a:xfrm flipH="1">
                <a:off x="7035338" y="1958054"/>
                <a:ext cx="3592312" cy="1287315"/>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2A6D1EA7-D042-8438-C045-DC182C51F057}"/>
                  </a:ext>
                </a:extLst>
              </p:cNvPr>
              <p:cNvSpPr/>
              <p:nvPr/>
            </p:nvSpPr>
            <p:spPr>
              <a:xfrm flipH="1">
                <a:off x="7231725" y="1645169"/>
                <a:ext cx="3592312" cy="1409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a:extLst>
                <a:ext uri="{FF2B5EF4-FFF2-40B4-BE49-F238E27FC236}">
                  <a16:creationId xmlns:a16="http://schemas.microsoft.com/office/drawing/2014/main" id="{A6D0D01F-8000-F6AC-43EF-65E4238EB5F3}"/>
                </a:ext>
              </a:extLst>
            </p:cNvPr>
            <p:cNvSpPr txBox="1"/>
            <p:nvPr/>
          </p:nvSpPr>
          <p:spPr>
            <a:xfrm>
              <a:off x="7580125" y="2054298"/>
              <a:ext cx="3283262" cy="1043134"/>
            </a:xfrm>
            <a:prstGeom prst="rect">
              <a:avLst/>
            </a:prstGeom>
            <a:noFill/>
          </p:spPr>
          <p:txBody>
            <a:bodyPr wrap="square" rtlCol="0">
              <a:noAutofit/>
            </a:bodyPr>
            <a:lstStyle/>
            <a:p>
              <a:pPr>
                <a:lnSpc>
                  <a:spcPct val="120000"/>
                </a:lnSpc>
              </a:pPr>
              <a:r>
                <a:rPr lang="zh-CN" altLang="en-US" dirty="0">
                  <a:solidFill>
                    <a:schemeClr val="bg1"/>
                  </a:solidFill>
                  <a:effectLst/>
                  <a:latin typeface="-apple-system"/>
                </a:rPr>
                <a:t>品牌愿景是品牌未来的长远目标，未来想成为什么样的品牌，实质是对品牌定位的思索。</a:t>
              </a:r>
              <a:endParaRPr lang="zh-CN" altLang="en-US" dirty="0">
                <a:solidFill>
                  <a:schemeClr val="bg1"/>
                </a:solidFill>
              </a:endParaRPr>
            </a:p>
          </p:txBody>
        </p:sp>
      </p:grpSp>
      <p:grpSp>
        <p:nvGrpSpPr>
          <p:cNvPr id="34" name="组合 33">
            <a:extLst>
              <a:ext uri="{FF2B5EF4-FFF2-40B4-BE49-F238E27FC236}">
                <a16:creationId xmlns:a16="http://schemas.microsoft.com/office/drawing/2014/main" id="{142F207E-E57F-5687-0D87-26A5E14F8FC4}"/>
              </a:ext>
            </a:extLst>
          </p:cNvPr>
          <p:cNvGrpSpPr/>
          <p:nvPr/>
        </p:nvGrpSpPr>
        <p:grpSpPr>
          <a:xfrm>
            <a:off x="7778287" y="4069837"/>
            <a:ext cx="3788699" cy="1600200"/>
            <a:chOff x="7778287" y="3985613"/>
            <a:chExt cx="3788699" cy="1600200"/>
          </a:xfrm>
        </p:grpSpPr>
        <p:grpSp>
          <p:nvGrpSpPr>
            <p:cNvPr id="24" name="组合 23">
              <a:extLst>
                <a:ext uri="{FF2B5EF4-FFF2-40B4-BE49-F238E27FC236}">
                  <a16:creationId xmlns:a16="http://schemas.microsoft.com/office/drawing/2014/main" id="{630A231B-D06B-960C-96C7-C1639316D5D5}"/>
                </a:ext>
              </a:extLst>
            </p:cNvPr>
            <p:cNvGrpSpPr/>
            <p:nvPr/>
          </p:nvGrpSpPr>
          <p:grpSpPr>
            <a:xfrm flipH="1">
              <a:off x="7778287" y="3985613"/>
              <a:ext cx="3788699" cy="1600200"/>
              <a:chOff x="7035338" y="1645169"/>
              <a:chExt cx="3788699" cy="1600200"/>
            </a:xfrm>
          </p:grpSpPr>
          <p:sp>
            <p:nvSpPr>
              <p:cNvPr id="25" name="矩形 24">
                <a:extLst>
                  <a:ext uri="{FF2B5EF4-FFF2-40B4-BE49-F238E27FC236}">
                    <a16:creationId xmlns:a16="http://schemas.microsoft.com/office/drawing/2014/main" id="{473EAB8B-9087-44ED-47AA-1B0F92ACE106}"/>
                  </a:ext>
                </a:extLst>
              </p:cNvPr>
              <p:cNvSpPr/>
              <p:nvPr/>
            </p:nvSpPr>
            <p:spPr>
              <a:xfrm flipH="1">
                <a:off x="7035338" y="1958054"/>
                <a:ext cx="3592312" cy="1287315"/>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E459B88B-306B-B4DE-7805-FF45C23E4C5D}"/>
                  </a:ext>
                </a:extLst>
              </p:cNvPr>
              <p:cNvSpPr/>
              <p:nvPr/>
            </p:nvSpPr>
            <p:spPr>
              <a:xfrm flipH="1">
                <a:off x="7231725" y="1645169"/>
                <a:ext cx="3592312" cy="1409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a:extLst>
                <a:ext uri="{FF2B5EF4-FFF2-40B4-BE49-F238E27FC236}">
                  <a16:creationId xmlns:a16="http://schemas.microsoft.com/office/drawing/2014/main" id="{67B73C81-1154-CAE9-3C42-1983A22FBCB5}"/>
                </a:ext>
              </a:extLst>
            </p:cNvPr>
            <p:cNvSpPr txBox="1"/>
            <p:nvPr/>
          </p:nvSpPr>
          <p:spPr>
            <a:xfrm>
              <a:off x="7963475" y="4140936"/>
              <a:ext cx="3283262" cy="1043134"/>
            </a:xfrm>
            <a:prstGeom prst="rect">
              <a:avLst/>
            </a:prstGeom>
            <a:noFill/>
          </p:spPr>
          <p:txBody>
            <a:bodyPr wrap="square" rtlCol="0">
              <a:noAutofit/>
            </a:bodyPr>
            <a:lstStyle/>
            <a:p>
              <a:pPr>
                <a:lnSpc>
                  <a:spcPct val="120000"/>
                </a:lnSpc>
              </a:pPr>
              <a:r>
                <a:rPr lang="zh-CN" altLang="en-US" dirty="0">
                  <a:solidFill>
                    <a:schemeClr val="bg1"/>
                  </a:solidFill>
                  <a:effectLst/>
                  <a:latin typeface="-apple-system"/>
                </a:rPr>
                <a:t>价值观是解决品牌在发展中如何处理内外矛盾的一系列准则，是品牌业长期持有的处事原则。</a:t>
              </a:r>
              <a:endParaRPr lang="zh-CN" altLang="en-US" dirty="0">
                <a:solidFill>
                  <a:schemeClr val="bg1"/>
                </a:solidFill>
              </a:endParaRPr>
            </a:p>
          </p:txBody>
        </p:sp>
      </p:grpSp>
      <p:grpSp>
        <p:nvGrpSpPr>
          <p:cNvPr id="33" name="组合 32">
            <a:extLst>
              <a:ext uri="{FF2B5EF4-FFF2-40B4-BE49-F238E27FC236}">
                <a16:creationId xmlns:a16="http://schemas.microsoft.com/office/drawing/2014/main" id="{D0D681D1-8A1D-2DDB-C72C-4C99EF1160BF}"/>
              </a:ext>
            </a:extLst>
          </p:cNvPr>
          <p:cNvGrpSpPr/>
          <p:nvPr/>
        </p:nvGrpSpPr>
        <p:grpSpPr>
          <a:xfrm>
            <a:off x="629960" y="4069837"/>
            <a:ext cx="3788699" cy="1600200"/>
            <a:chOff x="629960" y="3985613"/>
            <a:chExt cx="3788699" cy="1600200"/>
          </a:xfrm>
        </p:grpSpPr>
        <p:grpSp>
          <p:nvGrpSpPr>
            <p:cNvPr id="30" name="组合 29">
              <a:extLst>
                <a:ext uri="{FF2B5EF4-FFF2-40B4-BE49-F238E27FC236}">
                  <a16:creationId xmlns:a16="http://schemas.microsoft.com/office/drawing/2014/main" id="{0B188163-FFC6-4BBC-CF12-D88145AD1C01}"/>
                </a:ext>
              </a:extLst>
            </p:cNvPr>
            <p:cNvGrpSpPr/>
            <p:nvPr/>
          </p:nvGrpSpPr>
          <p:grpSpPr>
            <a:xfrm>
              <a:off x="629960" y="3985613"/>
              <a:ext cx="3788699" cy="1600200"/>
              <a:chOff x="7035338" y="1645169"/>
              <a:chExt cx="3788699" cy="1600200"/>
            </a:xfrm>
          </p:grpSpPr>
          <p:sp>
            <p:nvSpPr>
              <p:cNvPr id="31" name="矩形 30">
                <a:extLst>
                  <a:ext uri="{FF2B5EF4-FFF2-40B4-BE49-F238E27FC236}">
                    <a16:creationId xmlns:a16="http://schemas.microsoft.com/office/drawing/2014/main" id="{1614B811-F244-E604-EE53-1A7757F1865F}"/>
                  </a:ext>
                </a:extLst>
              </p:cNvPr>
              <p:cNvSpPr/>
              <p:nvPr/>
            </p:nvSpPr>
            <p:spPr>
              <a:xfrm flipH="1">
                <a:off x="7035338" y="1958054"/>
                <a:ext cx="3592312" cy="1287315"/>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D59F0FFC-7A77-D71A-99A7-EB3F5AA9D95C}"/>
                  </a:ext>
                </a:extLst>
              </p:cNvPr>
              <p:cNvSpPr/>
              <p:nvPr/>
            </p:nvSpPr>
            <p:spPr>
              <a:xfrm flipH="1">
                <a:off x="7231725" y="1645169"/>
                <a:ext cx="3592312" cy="14097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a:extLst>
                <a:ext uri="{FF2B5EF4-FFF2-40B4-BE49-F238E27FC236}">
                  <a16:creationId xmlns:a16="http://schemas.microsoft.com/office/drawing/2014/main" id="{006DA013-8ADE-A154-24E5-DBAEF4ACBD06}"/>
                </a:ext>
              </a:extLst>
            </p:cNvPr>
            <p:cNvSpPr txBox="1"/>
            <p:nvPr/>
          </p:nvSpPr>
          <p:spPr>
            <a:xfrm>
              <a:off x="1062004" y="4140936"/>
              <a:ext cx="3283261" cy="1030434"/>
            </a:xfrm>
            <a:prstGeom prst="rect">
              <a:avLst/>
            </a:prstGeom>
            <a:noFill/>
          </p:spPr>
          <p:txBody>
            <a:bodyPr wrap="square" rtlCol="0">
              <a:noAutofit/>
            </a:bodyPr>
            <a:lstStyle/>
            <a:p>
              <a:pPr>
                <a:lnSpc>
                  <a:spcPct val="120000"/>
                </a:lnSpc>
              </a:pPr>
              <a:r>
                <a:rPr lang="zh-CN" altLang="en-US" dirty="0">
                  <a:solidFill>
                    <a:schemeClr val="bg1"/>
                  </a:solidFill>
                  <a:effectLst/>
                  <a:latin typeface="-apple-system"/>
                </a:rPr>
                <a:t>品牌使命是品牌创立和发展的意义，是品牌一种长期的责任和追求</a:t>
              </a:r>
              <a:r>
                <a:rPr lang="zh-CN" altLang="en-US" dirty="0">
                  <a:solidFill>
                    <a:schemeClr val="bg1"/>
                  </a:solidFill>
                  <a:latin typeface="-apple-system"/>
                </a:rPr>
                <a:t>。</a:t>
              </a:r>
              <a:endParaRPr lang="zh-CN" altLang="en-US" dirty="0">
                <a:solidFill>
                  <a:schemeClr val="bg1"/>
                </a:solidFill>
              </a:endParaRPr>
            </a:p>
          </p:txBody>
        </p:sp>
      </p:grpSp>
      <p:grpSp>
        <p:nvGrpSpPr>
          <p:cNvPr id="37" name="组合 36">
            <a:extLst>
              <a:ext uri="{FF2B5EF4-FFF2-40B4-BE49-F238E27FC236}">
                <a16:creationId xmlns:a16="http://schemas.microsoft.com/office/drawing/2014/main" id="{4C786029-0756-50A8-944C-0605EE84BC86}"/>
              </a:ext>
            </a:extLst>
          </p:cNvPr>
          <p:cNvGrpSpPr/>
          <p:nvPr/>
        </p:nvGrpSpPr>
        <p:grpSpPr>
          <a:xfrm>
            <a:off x="5133431" y="2428841"/>
            <a:ext cx="1878675" cy="1485900"/>
            <a:chOff x="5145463" y="2392745"/>
            <a:chExt cx="1878675" cy="1485900"/>
          </a:xfrm>
        </p:grpSpPr>
        <p:sp>
          <p:nvSpPr>
            <p:cNvPr id="2" name="椭圆 1">
              <a:extLst>
                <a:ext uri="{FF2B5EF4-FFF2-40B4-BE49-F238E27FC236}">
                  <a16:creationId xmlns:a16="http://schemas.microsoft.com/office/drawing/2014/main" id="{A54AC841-A76B-3AA0-0BFF-C9EFCED10C84}"/>
                </a:ext>
              </a:extLst>
            </p:cNvPr>
            <p:cNvSpPr/>
            <p:nvPr/>
          </p:nvSpPr>
          <p:spPr>
            <a:xfrm>
              <a:off x="5341850" y="2392745"/>
              <a:ext cx="1485900" cy="14859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892D882E-6783-C862-5CC1-E88C1BB47FFB}"/>
                </a:ext>
              </a:extLst>
            </p:cNvPr>
            <p:cNvSpPr txBox="1"/>
            <p:nvPr/>
          </p:nvSpPr>
          <p:spPr>
            <a:xfrm>
              <a:off x="5145463" y="2904863"/>
              <a:ext cx="1878675" cy="461665"/>
            </a:xfrm>
            <a:prstGeom prst="rect">
              <a:avLst/>
            </a:prstGeom>
            <a:noFill/>
          </p:spPr>
          <p:txBody>
            <a:bodyPr wrap="square" rtlCol="0">
              <a:noAutofit/>
            </a:bodyPr>
            <a:lstStyle/>
            <a:p>
              <a:pPr algn="ctr"/>
              <a:r>
                <a:rPr lang="zh-CN" altLang="en-US" sz="2400" b="1" dirty="0">
                  <a:solidFill>
                    <a:schemeClr val="tx2"/>
                  </a:solidFill>
                </a:rPr>
                <a:t>品牌愿景</a:t>
              </a:r>
            </a:p>
          </p:txBody>
        </p:sp>
      </p:grpSp>
      <p:grpSp>
        <p:nvGrpSpPr>
          <p:cNvPr id="36" name="组合 35">
            <a:extLst>
              <a:ext uri="{FF2B5EF4-FFF2-40B4-BE49-F238E27FC236}">
                <a16:creationId xmlns:a16="http://schemas.microsoft.com/office/drawing/2014/main" id="{0B941514-2FB3-D4E8-6B78-E8CC76264E0C}"/>
              </a:ext>
            </a:extLst>
          </p:cNvPr>
          <p:cNvGrpSpPr/>
          <p:nvPr/>
        </p:nvGrpSpPr>
        <p:grpSpPr>
          <a:xfrm>
            <a:off x="4385920" y="3736273"/>
            <a:ext cx="1878675" cy="1485900"/>
            <a:chOff x="4385920" y="3700177"/>
            <a:chExt cx="1878675" cy="1485900"/>
          </a:xfrm>
        </p:grpSpPr>
        <p:sp>
          <p:nvSpPr>
            <p:cNvPr id="9" name="椭圆 8">
              <a:extLst>
                <a:ext uri="{FF2B5EF4-FFF2-40B4-BE49-F238E27FC236}">
                  <a16:creationId xmlns:a16="http://schemas.microsoft.com/office/drawing/2014/main" id="{D9B92E2C-AFA9-430C-70E7-C453C6E415E7}"/>
                </a:ext>
              </a:extLst>
            </p:cNvPr>
            <p:cNvSpPr/>
            <p:nvPr/>
          </p:nvSpPr>
          <p:spPr>
            <a:xfrm>
              <a:off x="4582307" y="3700177"/>
              <a:ext cx="1485900" cy="14859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D6EC745B-B84C-B302-DF68-C16DC3E69C77}"/>
                </a:ext>
              </a:extLst>
            </p:cNvPr>
            <p:cNvSpPr txBox="1"/>
            <p:nvPr/>
          </p:nvSpPr>
          <p:spPr>
            <a:xfrm>
              <a:off x="4385920" y="4212295"/>
              <a:ext cx="1878675" cy="461665"/>
            </a:xfrm>
            <a:prstGeom prst="rect">
              <a:avLst/>
            </a:prstGeom>
            <a:noFill/>
          </p:spPr>
          <p:txBody>
            <a:bodyPr wrap="square" rtlCol="0">
              <a:noAutofit/>
            </a:bodyPr>
            <a:lstStyle/>
            <a:p>
              <a:pPr algn="ctr"/>
              <a:r>
                <a:rPr lang="zh-CN" altLang="en-US" sz="2400" b="1" dirty="0">
                  <a:solidFill>
                    <a:schemeClr val="tx2"/>
                  </a:solidFill>
                </a:rPr>
                <a:t>品牌使命</a:t>
              </a:r>
            </a:p>
          </p:txBody>
        </p:sp>
      </p:grpSp>
      <p:grpSp>
        <p:nvGrpSpPr>
          <p:cNvPr id="38" name="组合 37">
            <a:extLst>
              <a:ext uri="{FF2B5EF4-FFF2-40B4-BE49-F238E27FC236}">
                <a16:creationId xmlns:a16="http://schemas.microsoft.com/office/drawing/2014/main" id="{C311DECB-79F3-9B25-311C-C009503EB29A}"/>
              </a:ext>
            </a:extLst>
          </p:cNvPr>
          <p:cNvGrpSpPr/>
          <p:nvPr/>
        </p:nvGrpSpPr>
        <p:grpSpPr>
          <a:xfrm>
            <a:off x="5888413" y="3736273"/>
            <a:ext cx="1878675" cy="1485900"/>
            <a:chOff x="5888413" y="3700177"/>
            <a:chExt cx="1878675" cy="1485900"/>
          </a:xfrm>
        </p:grpSpPr>
        <p:sp>
          <p:nvSpPr>
            <p:cNvPr id="10" name="椭圆 9">
              <a:extLst>
                <a:ext uri="{FF2B5EF4-FFF2-40B4-BE49-F238E27FC236}">
                  <a16:creationId xmlns:a16="http://schemas.microsoft.com/office/drawing/2014/main" id="{AF7412E2-5CFD-D96D-B0A8-9C173103D9DB}"/>
                </a:ext>
              </a:extLst>
            </p:cNvPr>
            <p:cNvSpPr/>
            <p:nvPr/>
          </p:nvSpPr>
          <p:spPr>
            <a:xfrm>
              <a:off x="6084800" y="3700177"/>
              <a:ext cx="1485900" cy="148590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9C15A15B-9A2A-2EA1-4C49-A1E4148026A6}"/>
                </a:ext>
              </a:extLst>
            </p:cNvPr>
            <p:cNvSpPr txBox="1"/>
            <p:nvPr/>
          </p:nvSpPr>
          <p:spPr>
            <a:xfrm>
              <a:off x="5888413" y="4212295"/>
              <a:ext cx="1878675" cy="461665"/>
            </a:xfrm>
            <a:prstGeom prst="rect">
              <a:avLst/>
            </a:prstGeom>
            <a:noFill/>
          </p:spPr>
          <p:txBody>
            <a:bodyPr wrap="square" rtlCol="0">
              <a:noAutofit/>
            </a:bodyPr>
            <a:lstStyle/>
            <a:p>
              <a:pPr algn="ctr"/>
              <a:r>
                <a:rPr lang="zh-CN" altLang="en-US" sz="2400" b="1" dirty="0">
                  <a:solidFill>
                    <a:schemeClr val="tx2"/>
                  </a:solidFill>
                </a:rPr>
                <a:t>品牌价值</a:t>
              </a:r>
            </a:p>
          </p:txBody>
        </p:sp>
      </p:grpSp>
      <p:sp>
        <p:nvSpPr>
          <p:cNvPr id="4" name="文本框 3">
            <a:extLst>
              <a:ext uri="{FF2B5EF4-FFF2-40B4-BE49-F238E27FC236}">
                <a16:creationId xmlns:a16="http://schemas.microsoft.com/office/drawing/2014/main" id="{639A26FA-34BB-EA35-1624-CA98B464585B}"/>
              </a:ext>
            </a:extLst>
          </p:cNvPr>
          <p:cNvSpPr txBox="1"/>
          <p:nvPr/>
        </p:nvSpPr>
        <p:spPr>
          <a:xfrm>
            <a:off x="1034083" y="2121830"/>
            <a:ext cx="2307536" cy="882240"/>
          </a:xfrm>
          <a:prstGeom prst="rect">
            <a:avLst/>
          </a:prstGeom>
          <a:noFill/>
        </p:spPr>
        <p:txBody>
          <a:bodyPr wrap="square" rtlCol="0">
            <a:noAutofit/>
          </a:bodyPr>
          <a:lstStyle/>
          <a:p>
            <a:r>
              <a:rPr lang="zh-CN" altLang="en-US" sz="2800" b="1" dirty="0">
                <a:solidFill>
                  <a:schemeClr val="accent1"/>
                </a:solidFill>
                <a:latin typeface="+mj-ea"/>
                <a:ea typeface="+mj-ea"/>
              </a:rPr>
              <a:t>品牌文化</a:t>
            </a:r>
            <a:endParaRPr lang="en-US" altLang="zh-CN" sz="2800" b="1" dirty="0">
              <a:solidFill>
                <a:schemeClr val="accent1"/>
              </a:solidFill>
              <a:latin typeface="+mj-ea"/>
              <a:ea typeface="+mj-ea"/>
            </a:endParaRPr>
          </a:p>
          <a:p>
            <a:r>
              <a:rPr lang="zh-CN" altLang="en-US" sz="2800" b="1" dirty="0">
                <a:solidFill>
                  <a:schemeClr val="accent1"/>
                </a:solidFill>
                <a:latin typeface="+mj-ea"/>
                <a:ea typeface="+mj-ea"/>
              </a:rPr>
              <a:t>的组成部分</a:t>
            </a:r>
          </a:p>
        </p:txBody>
      </p:sp>
      <p:sp>
        <p:nvSpPr>
          <p:cNvPr id="27" name="矩形 26">
            <a:extLst>
              <a:ext uri="{FF2B5EF4-FFF2-40B4-BE49-F238E27FC236}">
                <a16:creationId xmlns:a16="http://schemas.microsoft.com/office/drawing/2014/main" id="{350582FF-4DB6-2E2B-24C7-4B45D0CCD776}"/>
              </a:ext>
            </a:extLst>
          </p:cNvPr>
          <p:cNvSpPr/>
          <p:nvPr/>
        </p:nvSpPr>
        <p:spPr>
          <a:xfrm>
            <a:off x="3586008" y="2311308"/>
            <a:ext cx="593558" cy="3338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箭头: 右 27">
            <a:extLst>
              <a:ext uri="{FF2B5EF4-FFF2-40B4-BE49-F238E27FC236}">
                <a16:creationId xmlns:a16="http://schemas.microsoft.com/office/drawing/2014/main" id="{A60D7688-7D4A-7B1F-0BCA-196B219F4A7E}"/>
              </a:ext>
            </a:extLst>
          </p:cNvPr>
          <p:cNvSpPr/>
          <p:nvPr/>
        </p:nvSpPr>
        <p:spPr>
          <a:xfrm>
            <a:off x="3729996" y="2399859"/>
            <a:ext cx="319668" cy="16438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A7DF6AF9-471B-4723-9E96-7361033B778F}"/>
              </a:ext>
            </a:extLst>
          </p:cNvPr>
          <p:cNvSpPr txBox="1"/>
          <p:nvPr/>
        </p:nvSpPr>
        <p:spPr>
          <a:xfrm>
            <a:off x="1096230" y="3062365"/>
            <a:ext cx="3248855" cy="556640"/>
          </a:xfrm>
          <a:prstGeom prst="rect">
            <a:avLst/>
          </a:prstGeom>
          <a:noFill/>
        </p:spPr>
        <p:txBody>
          <a:bodyPr wrap="square" rtlCol="0">
            <a:noAutofit/>
          </a:bodyPr>
          <a:lstStyle/>
          <a:p>
            <a:r>
              <a:rPr lang="zh-CN" altLang="en-US" sz="1400" i="0" dirty="0">
                <a:solidFill>
                  <a:schemeClr val="tx2"/>
                </a:solidFill>
                <a:effectLst/>
              </a:rPr>
              <a:t>有助于培养品牌忠诚群，是重要的</a:t>
            </a:r>
            <a:r>
              <a:rPr lang="zh-CN" altLang="en-US" sz="1400" i="0" strike="noStrike" dirty="0">
                <a:solidFill>
                  <a:schemeClr val="tx2"/>
                </a:solidFill>
                <a:effectLst/>
              </a:rPr>
              <a:t>品牌壁垒</a:t>
            </a:r>
            <a:r>
              <a:rPr lang="zh-CN" altLang="en-US" sz="1400" i="0" dirty="0">
                <a:solidFill>
                  <a:schemeClr val="tx2"/>
                </a:solidFill>
                <a:effectLst/>
              </a:rPr>
              <a:t>。</a:t>
            </a:r>
            <a:endParaRPr lang="zh-CN" altLang="en-US" sz="1400" dirty="0">
              <a:solidFill>
                <a:schemeClr val="tx2"/>
              </a:solidFill>
            </a:endParaRPr>
          </a:p>
        </p:txBody>
      </p:sp>
      <p:sp>
        <p:nvSpPr>
          <p:cNvPr id="41" name="文本框 40">
            <a:extLst>
              <a:ext uri="{FF2B5EF4-FFF2-40B4-BE49-F238E27FC236}">
                <a16:creationId xmlns:a16="http://schemas.microsoft.com/office/drawing/2014/main" id="{139FEC2D-A2EB-B013-FB77-309410EC67AC}"/>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品牌文化</a:t>
            </a:r>
          </a:p>
        </p:txBody>
      </p:sp>
      <p:sp>
        <p:nvSpPr>
          <p:cNvPr id="42" name="文本框 41">
            <a:extLst>
              <a:ext uri="{FF2B5EF4-FFF2-40B4-BE49-F238E27FC236}">
                <a16:creationId xmlns:a16="http://schemas.microsoft.com/office/drawing/2014/main" id="{1C836134-602D-F0F1-6D24-5725825DA3FB}"/>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BRAND </a:t>
            </a:r>
            <a:r>
              <a:rPr lang="en-US" altLang="zh-CN" sz="800" dirty="0">
                <a:solidFill>
                  <a:schemeClr val="accent5"/>
                </a:solidFill>
                <a:ea typeface="阿里巴巴普惠体 L" panose="00020600040101010101" pitchFamily="18" charset="-122"/>
                <a:cs typeface="阿里巴巴普惠体 L" panose="00020600040101010101" pitchFamily="18" charset="-122"/>
              </a:rPr>
              <a:t>CULTURE</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D1F80515-B765-25E7-3BC4-37BC801BCB59}"/>
              </a:ext>
            </a:extLst>
          </p:cNvPr>
          <p:cNvSpPr/>
          <p:nvPr/>
        </p:nvSpPr>
        <p:spPr>
          <a:xfrm>
            <a:off x="4035734" y="5458241"/>
            <a:ext cx="2810289" cy="3369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2516971B-E398-7E68-B9F8-4BC41C751A91}"/>
              </a:ext>
            </a:extLst>
          </p:cNvPr>
          <p:cNvSpPr/>
          <p:nvPr/>
        </p:nvSpPr>
        <p:spPr>
          <a:xfrm>
            <a:off x="7647443" y="984854"/>
            <a:ext cx="3263712" cy="5111915"/>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2AA1FB23-3D9B-AAB3-E291-3519889620BC}"/>
              </a:ext>
            </a:extLst>
          </p:cNvPr>
          <p:cNvSpPr/>
          <p:nvPr/>
        </p:nvSpPr>
        <p:spPr>
          <a:xfrm flipV="1">
            <a:off x="479425" y="1399759"/>
            <a:ext cx="11233150" cy="2872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A271F737-0159-43E2-6AC7-E41534B865EE}"/>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14</a:t>
            </a:r>
            <a:endParaRPr lang="zh-CN" altLang="en-US" dirty="0">
              <a:solidFill>
                <a:schemeClr val="bg1"/>
              </a:solidFill>
              <a:latin typeface="+mn-ea"/>
            </a:endParaRPr>
          </a:p>
        </p:txBody>
      </p:sp>
      <p:pic>
        <p:nvPicPr>
          <p:cNvPr id="9" name="图片 8">
            <a:extLst>
              <a:ext uri="{FF2B5EF4-FFF2-40B4-BE49-F238E27FC236}">
                <a16:creationId xmlns:a16="http://schemas.microsoft.com/office/drawing/2014/main" id="{24708949-8C4C-5A91-4340-62B45ACA7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63"/>
          <a:stretch/>
        </p:blipFill>
        <p:spPr>
          <a:xfrm>
            <a:off x="7316950" y="1191782"/>
            <a:ext cx="3350491" cy="4695912"/>
          </a:xfrm>
          <a:prstGeom prst="rect">
            <a:avLst/>
          </a:prstGeom>
        </p:spPr>
      </p:pic>
      <p:sp>
        <p:nvSpPr>
          <p:cNvPr id="13" name="文本框 12">
            <a:extLst>
              <a:ext uri="{FF2B5EF4-FFF2-40B4-BE49-F238E27FC236}">
                <a16:creationId xmlns:a16="http://schemas.microsoft.com/office/drawing/2014/main" id="{1F10E2D1-E415-EB62-AA38-D2A37B851DEF}"/>
              </a:ext>
            </a:extLst>
          </p:cNvPr>
          <p:cNvSpPr txBox="1"/>
          <p:nvPr/>
        </p:nvSpPr>
        <p:spPr>
          <a:xfrm>
            <a:off x="687983" y="2234800"/>
            <a:ext cx="6380132" cy="1065869"/>
          </a:xfrm>
          <a:prstGeom prst="rect">
            <a:avLst/>
          </a:prstGeom>
          <a:noFill/>
        </p:spPr>
        <p:txBody>
          <a:bodyPr wrap="square" rtlCol="0">
            <a:noAutofit/>
          </a:bodyPr>
          <a:lstStyle/>
          <a:p>
            <a:pPr>
              <a:lnSpc>
                <a:spcPct val="120000"/>
              </a:lnSpc>
            </a:pPr>
            <a:r>
              <a:rPr lang="zh-CN" altLang="en-US" b="0" i="0" dirty="0">
                <a:solidFill>
                  <a:schemeClr val="bg1"/>
                </a:solidFill>
                <a:effectLst/>
                <a:latin typeface="arial" panose="020B0604020202020204" pitchFamily="34" charset="0"/>
              </a:rPr>
              <a:t>通过赋予品牌深刻而丰富的文化内涵，建立鲜明的品牌定位，并充分利用各种强有效的内外部传播途径形成消费者对品牌在精神上的高度认同，创造品牌信仰，最终形成强烈的品牌忠诚。</a:t>
            </a:r>
            <a:endParaRPr lang="zh-CN" altLang="en-US" dirty="0">
              <a:solidFill>
                <a:schemeClr val="bg1"/>
              </a:solidFill>
            </a:endParaRPr>
          </a:p>
        </p:txBody>
      </p:sp>
      <p:sp>
        <p:nvSpPr>
          <p:cNvPr id="14" name="文本框 13">
            <a:extLst>
              <a:ext uri="{FF2B5EF4-FFF2-40B4-BE49-F238E27FC236}">
                <a16:creationId xmlns:a16="http://schemas.microsoft.com/office/drawing/2014/main" id="{E8C43E4E-FC19-1B33-B0BC-569DCAFBF364}"/>
              </a:ext>
            </a:extLst>
          </p:cNvPr>
          <p:cNvSpPr txBox="1"/>
          <p:nvPr/>
        </p:nvSpPr>
        <p:spPr>
          <a:xfrm>
            <a:off x="615307" y="1773135"/>
            <a:ext cx="1499196" cy="461665"/>
          </a:xfrm>
          <a:prstGeom prst="rect">
            <a:avLst/>
          </a:prstGeom>
          <a:noFill/>
        </p:spPr>
        <p:txBody>
          <a:bodyPr wrap="square" rtlCol="0">
            <a:noAutofit/>
          </a:bodyPr>
          <a:lstStyle/>
          <a:p>
            <a:pPr algn="ctr"/>
            <a:r>
              <a:rPr lang="zh-CN" altLang="en-US" sz="2400" b="1" dirty="0">
                <a:solidFill>
                  <a:schemeClr val="bg1"/>
                </a:solidFill>
              </a:rPr>
              <a:t>品牌文化</a:t>
            </a:r>
          </a:p>
        </p:txBody>
      </p:sp>
      <p:pic>
        <p:nvPicPr>
          <p:cNvPr id="16" name="Picture 243">
            <a:extLst>
              <a:ext uri="{FF2B5EF4-FFF2-40B4-BE49-F238E27FC236}">
                <a16:creationId xmlns:a16="http://schemas.microsoft.com/office/drawing/2014/main" id="{9F994F16-BEA3-F364-F881-86B766AEEC3C}"/>
              </a:ext>
            </a:extLst>
          </p:cNvPr>
          <p:cNvPicPr>
            <a:picLocks noChangeAspect="1"/>
          </p:cNvPicPr>
          <p:nvPr/>
        </p:nvPicPr>
        <p:blipFill>
          <a:blip r:embed="rId3"/>
          <a:stretch>
            <a:fillRect/>
          </a:stretch>
        </p:blipFill>
        <p:spPr>
          <a:xfrm>
            <a:off x="840240" y="3643041"/>
            <a:ext cx="295386" cy="295386"/>
          </a:xfrm>
          <a:prstGeom prst="rect">
            <a:avLst/>
          </a:prstGeom>
        </p:spPr>
      </p:pic>
      <p:sp>
        <p:nvSpPr>
          <p:cNvPr id="4" name="椭圆 3">
            <a:extLst>
              <a:ext uri="{FF2B5EF4-FFF2-40B4-BE49-F238E27FC236}">
                <a16:creationId xmlns:a16="http://schemas.microsoft.com/office/drawing/2014/main" id="{02336E77-1579-7EE0-5648-5E8BFD314387}"/>
              </a:ext>
            </a:extLst>
          </p:cNvPr>
          <p:cNvSpPr/>
          <p:nvPr/>
        </p:nvSpPr>
        <p:spPr>
          <a:xfrm>
            <a:off x="788084" y="3590885"/>
            <a:ext cx="399698" cy="399698"/>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D32201F5-19A0-38BB-3A75-82790E7123DF}"/>
              </a:ext>
            </a:extLst>
          </p:cNvPr>
          <p:cNvSpPr txBox="1"/>
          <p:nvPr/>
        </p:nvSpPr>
        <p:spPr>
          <a:xfrm>
            <a:off x="7557176" y="5129251"/>
            <a:ext cx="2870039" cy="576754"/>
          </a:xfrm>
          <a:prstGeom prst="rect">
            <a:avLst/>
          </a:prstGeom>
          <a:noFill/>
        </p:spPr>
        <p:txBody>
          <a:bodyPr wrap="square" rtlCol="0">
            <a:noAutofit/>
          </a:bodyPr>
          <a:lstStyle/>
          <a:p>
            <a:pPr algn="ctr"/>
            <a:r>
              <a:rPr lang="en-US" altLang="zh-CN" sz="3600" dirty="0">
                <a:solidFill>
                  <a:schemeClr val="accent3"/>
                </a:solidFill>
                <a:latin typeface="Lingxun-Serif-Bold" panose="02020F00000000000000" pitchFamily="18" charset="2"/>
                <a:ea typeface="阿里巴巴普惠体 L" panose="00020600040101010101" pitchFamily="18" charset="-122"/>
                <a:cs typeface="阿里巴巴普惠体 L" panose="00020600040101010101" pitchFamily="18" charset="-122"/>
              </a:rPr>
              <a:t>CULTURE</a:t>
            </a:r>
            <a:endParaRPr lang="zh-CN" altLang="en-US" sz="3600" dirty="0">
              <a:solidFill>
                <a:schemeClr val="accent3"/>
              </a:solidFill>
              <a:latin typeface="Lingxun-Serif-Bold" panose="02020F00000000000000" pitchFamily="18" charset="2"/>
              <a:ea typeface="阿里巴巴普惠体 L" panose="00020600040101010101" pitchFamily="18" charset="-122"/>
              <a:cs typeface="阿里巴巴普惠体 L" panose="00020600040101010101" pitchFamily="18" charset="-122"/>
            </a:endParaRPr>
          </a:p>
          <a:p>
            <a:pPr algn="ctr"/>
            <a:endParaRPr lang="zh-CN" altLang="en-US" sz="3600" b="1" dirty="0">
              <a:solidFill>
                <a:schemeClr val="accent3"/>
              </a:solidFill>
              <a:latin typeface="Lingxun-Serif-Bold" panose="02020F00000000000000" pitchFamily="18" charset="2"/>
              <a:ea typeface="新宋体" panose="02010609030101010101" pitchFamily="49" charset="-122"/>
            </a:endParaRPr>
          </a:p>
        </p:txBody>
      </p:sp>
      <p:sp>
        <p:nvSpPr>
          <p:cNvPr id="22" name="文本框 21">
            <a:extLst>
              <a:ext uri="{FF2B5EF4-FFF2-40B4-BE49-F238E27FC236}">
                <a16:creationId xmlns:a16="http://schemas.microsoft.com/office/drawing/2014/main" id="{EBD8D4BD-7000-CFF3-AECE-261A95F79030}"/>
              </a:ext>
            </a:extLst>
          </p:cNvPr>
          <p:cNvSpPr txBox="1"/>
          <p:nvPr/>
        </p:nvSpPr>
        <p:spPr>
          <a:xfrm>
            <a:off x="691770" y="4666834"/>
            <a:ext cx="6412836" cy="733471"/>
          </a:xfrm>
          <a:prstGeom prst="rect">
            <a:avLst/>
          </a:prstGeom>
          <a:noFill/>
        </p:spPr>
        <p:txBody>
          <a:bodyPr wrap="square" rtlCol="0">
            <a:noAutofit/>
          </a:bodyPr>
          <a:lstStyle/>
          <a:p>
            <a:pPr>
              <a:lnSpc>
                <a:spcPct val="120000"/>
              </a:lnSpc>
            </a:pPr>
            <a:r>
              <a:rPr lang="zh-CN" altLang="en-US" b="0" i="0" dirty="0">
                <a:solidFill>
                  <a:schemeClr val="accent1"/>
                </a:solidFill>
                <a:effectLst/>
                <a:latin typeface="-apple-system"/>
              </a:rPr>
              <a:t>能否打造出高级并具有影响力品牌，是决定品牌后期经营水平和管理段位成功与否的重要关键点。</a:t>
            </a:r>
            <a:endParaRPr lang="zh-CN" altLang="en-US" dirty="0">
              <a:solidFill>
                <a:schemeClr val="accent1"/>
              </a:solidFill>
            </a:endParaRPr>
          </a:p>
        </p:txBody>
      </p:sp>
      <p:cxnSp>
        <p:nvCxnSpPr>
          <p:cNvPr id="25" name="直接箭头连接符 24">
            <a:extLst>
              <a:ext uri="{FF2B5EF4-FFF2-40B4-BE49-F238E27FC236}">
                <a16:creationId xmlns:a16="http://schemas.microsoft.com/office/drawing/2014/main" id="{1A5CC789-62FB-E3EB-0D37-E18F1993A922}"/>
              </a:ext>
            </a:extLst>
          </p:cNvPr>
          <p:cNvCxnSpPr>
            <a:cxnSpLocks/>
          </p:cNvCxnSpPr>
          <p:nvPr/>
        </p:nvCxnSpPr>
        <p:spPr>
          <a:xfrm>
            <a:off x="4750904" y="5626708"/>
            <a:ext cx="1838739"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6526D44E-A482-9D0E-DF90-9191227E3E70}"/>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品牌文化</a:t>
            </a:r>
          </a:p>
        </p:txBody>
      </p:sp>
      <p:sp>
        <p:nvSpPr>
          <p:cNvPr id="28" name="文本框 27">
            <a:extLst>
              <a:ext uri="{FF2B5EF4-FFF2-40B4-BE49-F238E27FC236}">
                <a16:creationId xmlns:a16="http://schemas.microsoft.com/office/drawing/2014/main" id="{C5B574CF-EEAF-F7CD-9027-32AC1BEA9F67}"/>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BRAND </a:t>
            </a:r>
            <a:r>
              <a:rPr lang="en-US" altLang="zh-CN" sz="800" dirty="0">
                <a:solidFill>
                  <a:schemeClr val="accent5"/>
                </a:solidFill>
                <a:ea typeface="阿里巴巴普惠体 L" panose="00020600040101010101" pitchFamily="18" charset="-122"/>
                <a:cs typeface="阿里巴巴普惠体 L" panose="00020600040101010101" pitchFamily="18" charset="-122"/>
              </a:rPr>
              <a:t>CULTURE</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圆角 42">
            <a:extLst>
              <a:ext uri="{FF2B5EF4-FFF2-40B4-BE49-F238E27FC236}">
                <a16:creationId xmlns:a16="http://schemas.microsoft.com/office/drawing/2014/main" id="{89C292B7-4CD5-DD23-C1AB-D7E396AFE1E4}"/>
              </a:ext>
            </a:extLst>
          </p:cNvPr>
          <p:cNvSpPr/>
          <p:nvPr/>
        </p:nvSpPr>
        <p:spPr>
          <a:xfrm>
            <a:off x="605732" y="1553534"/>
            <a:ext cx="11233150" cy="3437348"/>
          </a:xfrm>
          <a:prstGeom prst="roundRect">
            <a:avLst>
              <a:gd name="adj" fmla="val 0"/>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id="{158101FA-7A12-02D1-3CD2-2B1ABECA2A1D}"/>
              </a:ext>
            </a:extLst>
          </p:cNvPr>
          <p:cNvSpPr/>
          <p:nvPr/>
        </p:nvSpPr>
        <p:spPr>
          <a:xfrm>
            <a:off x="4955737" y="2630485"/>
            <a:ext cx="2593935" cy="3374726"/>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1E87097-66FB-3481-6D27-2B12718A342C}"/>
              </a:ext>
            </a:extLst>
          </p:cNvPr>
          <p:cNvSpPr/>
          <p:nvPr/>
        </p:nvSpPr>
        <p:spPr>
          <a:xfrm>
            <a:off x="8537831" y="2630485"/>
            <a:ext cx="2593935" cy="3374726"/>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9628F696-6C05-06E5-0900-22720539B71B}"/>
              </a:ext>
            </a:extLst>
          </p:cNvPr>
          <p:cNvSpPr/>
          <p:nvPr/>
        </p:nvSpPr>
        <p:spPr>
          <a:xfrm>
            <a:off x="1386343" y="2630485"/>
            <a:ext cx="2593935" cy="3374726"/>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30B303B2-6FC5-A105-B1EF-663C1676804A}"/>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15</a:t>
            </a:r>
            <a:endParaRPr lang="zh-CN" altLang="en-US" dirty="0">
              <a:solidFill>
                <a:schemeClr val="bg1"/>
              </a:solidFill>
              <a:latin typeface="+mn-ea"/>
            </a:endParaRPr>
          </a:p>
        </p:txBody>
      </p:sp>
      <p:sp>
        <p:nvSpPr>
          <p:cNvPr id="2" name="矩形: 圆角 1">
            <a:extLst>
              <a:ext uri="{FF2B5EF4-FFF2-40B4-BE49-F238E27FC236}">
                <a16:creationId xmlns:a16="http://schemas.microsoft.com/office/drawing/2014/main" id="{790E2425-FB9E-7D41-0673-BC84EAA98EFC}"/>
              </a:ext>
            </a:extLst>
          </p:cNvPr>
          <p:cNvSpPr/>
          <p:nvPr/>
        </p:nvSpPr>
        <p:spPr>
          <a:xfrm>
            <a:off x="479425" y="1692209"/>
            <a:ext cx="11233150" cy="3547056"/>
          </a:xfrm>
          <a:prstGeom prst="roundRect">
            <a:avLst>
              <a:gd name="adj" fmla="val 0"/>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a:extLst>
              <a:ext uri="{FF2B5EF4-FFF2-40B4-BE49-F238E27FC236}">
                <a16:creationId xmlns:a16="http://schemas.microsoft.com/office/drawing/2014/main" id="{DDFF5B7F-DEDD-667D-DBF9-EE73929FF15D}"/>
              </a:ext>
            </a:extLst>
          </p:cNvPr>
          <p:cNvSpPr/>
          <p:nvPr/>
        </p:nvSpPr>
        <p:spPr>
          <a:xfrm>
            <a:off x="1285106" y="2535676"/>
            <a:ext cx="2520778" cy="33151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BAEFE8C7-DA5A-424C-4FA1-FD4CDB075186}"/>
              </a:ext>
            </a:extLst>
          </p:cNvPr>
          <p:cNvSpPr/>
          <p:nvPr/>
        </p:nvSpPr>
        <p:spPr>
          <a:xfrm>
            <a:off x="4852927" y="2535676"/>
            <a:ext cx="2520778" cy="331518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BCCBB355-8512-78A9-44C5-8A34A67014FA}"/>
              </a:ext>
            </a:extLst>
          </p:cNvPr>
          <p:cNvSpPr/>
          <p:nvPr/>
        </p:nvSpPr>
        <p:spPr>
          <a:xfrm>
            <a:off x="8420748" y="2535676"/>
            <a:ext cx="2520778" cy="33151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1AEBD613-1743-B57F-D4BE-BBC9EADF3857}"/>
              </a:ext>
            </a:extLst>
          </p:cNvPr>
          <p:cNvSpPr txBox="1"/>
          <p:nvPr/>
        </p:nvSpPr>
        <p:spPr>
          <a:xfrm>
            <a:off x="1509294" y="2757472"/>
            <a:ext cx="2072402" cy="2422778"/>
          </a:xfrm>
          <a:prstGeom prst="rect">
            <a:avLst/>
          </a:prstGeom>
          <a:noFill/>
        </p:spPr>
        <p:txBody>
          <a:bodyPr wrap="square" rtlCol="0">
            <a:noAutofit/>
          </a:bodyPr>
          <a:lstStyle/>
          <a:p>
            <a:pPr>
              <a:lnSpc>
                <a:spcPct val="120000"/>
              </a:lnSpc>
            </a:pPr>
            <a:r>
              <a:rPr lang="zh-CN" altLang="en-US" dirty="0">
                <a:solidFill>
                  <a:schemeClr val="bg1"/>
                </a:solidFill>
                <a:effectLst/>
                <a:latin typeface="-apple-system"/>
              </a:rPr>
              <a:t>品牌愿景是品牌未来的长远目标，未来想成为什么样的品牌，实质是对品牌定位的思索。它回答的是“目标是去哪里”的问题</a:t>
            </a:r>
            <a:r>
              <a:rPr lang="zh-CN" altLang="en-US" dirty="0">
                <a:solidFill>
                  <a:schemeClr val="bg1"/>
                </a:solidFill>
                <a:latin typeface="-apple-system"/>
              </a:rPr>
              <a:t>。</a:t>
            </a:r>
            <a:endParaRPr lang="zh-CN" altLang="en-US" dirty="0">
              <a:solidFill>
                <a:schemeClr val="bg1"/>
              </a:solidFill>
            </a:endParaRPr>
          </a:p>
        </p:txBody>
      </p:sp>
      <p:sp>
        <p:nvSpPr>
          <p:cNvPr id="17" name="文本框 16">
            <a:extLst>
              <a:ext uri="{FF2B5EF4-FFF2-40B4-BE49-F238E27FC236}">
                <a16:creationId xmlns:a16="http://schemas.microsoft.com/office/drawing/2014/main" id="{8A31E2C4-4A88-BC2E-4198-9CC3AB77CD5C}"/>
              </a:ext>
            </a:extLst>
          </p:cNvPr>
          <p:cNvSpPr txBox="1"/>
          <p:nvPr/>
        </p:nvSpPr>
        <p:spPr>
          <a:xfrm>
            <a:off x="8644936" y="2757472"/>
            <a:ext cx="2072402" cy="2422778"/>
          </a:xfrm>
          <a:prstGeom prst="rect">
            <a:avLst/>
          </a:prstGeom>
          <a:noFill/>
        </p:spPr>
        <p:txBody>
          <a:bodyPr wrap="square" rtlCol="0">
            <a:noAutofit/>
          </a:bodyPr>
          <a:lstStyle/>
          <a:p>
            <a:pPr>
              <a:lnSpc>
                <a:spcPct val="120000"/>
              </a:lnSpc>
            </a:pPr>
            <a:r>
              <a:rPr lang="zh-CN" altLang="en-US" dirty="0">
                <a:solidFill>
                  <a:schemeClr val="bg1"/>
                </a:solidFill>
                <a:effectLst/>
                <a:latin typeface="-apple-system"/>
              </a:rPr>
              <a:t>价值观是解决品牌在发展中如何处理内外矛盾的一系列准则，是品牌业长期持有的处事原则。回答的是“怎么去”的问题。</a:t>
            </a:r>
            <a:endParaRPr lang="zh-CN" altLang="en-US" dirty="0">
              <a:solidFill>
                <a:schemeClr val="bg1"/>
              </a:solidFill>
            </a:endParaRPr>
          </a:p>
        </p:txBody>
      </p:sp>
      <p:sp>
        <p:nvSpPr>
          <p:cNvPr id="18" name="文本框 17">
            <a:extLst>
              <a:ext uri="{FF2B5EF4-FFF2-40B4-BE49-F238E27FC236}">
                <a16:creationId xmlns:a16="http://schemas.microsoft.com/office/drawing/2014/main" id="{1AF23A44-F91F-1064-7F5A-596D42E81158}"/>
              </a:ext>
            </a:extLst>
          </p:cNvPr>
          <p:cNvSpPr txBox="1"/>
          <p:nvPr/>
        </p:nvSpPr>
        <p:spPr>
          <a:xfrm>
            <a:off x="5077115" y="2757472"/>
            <a:ext cx="2072402" cy="2422778"/>
          </a:xfrm>
          <a:prstGeom prst="rect">
            <a:avLst/>
          </a:prstGeom>
          <a:noFill/>
        </p:spPr>
        <p:txBody>
          <a:bodyPr wrap="square" rtlCol="0">
            <a:noAutofit/>
          </a:bodyPr>
          <a:lstStyle/>
          <a:p>
            <a:pPr>
              <a:lnSpc>
                <a:spcPct val="120000"/>
              </a:lnSpc>
            </a:pPr>
            <a:r>
              <a:rPr lang="zh-CN" altLang="en-US" dirty="0">
                <a:solidFill>
                  <a:schemeClr val="accent1"/>
                </a:solidFill>
                <a:effectLst/>
                <a:latin typeface="-apple-system"/>
              </a:rPr>
              <a:t>品牌使命是品牌创立和发展的意义，是品牌一种长期的责任和追求，它回答的是“我们要做什么、为什么这样做”的现实问题。</a:t>
            </a:r>
            <a:endParaRPr lang="zh-CN" altLang="en-US" dirty="0">
              <a:solidFill>
                <a:schemeClr val="accent1"/>
              </a:solidFill>
            </a:endParaRPr>
          </a:p>
        </p:txBody>
      </p:sp>
      <p:sp>
        <p:nvSpPr>
          <p:cNvPr id="23" name="文本框 22">
            <a:extLst>
              <a:ext uri="{FF2B5EF4-FFF2-40B4-BE49-F238E27FC236}">
                <a16:creationId xmlns:a16="http://schemas.microsoft.com/office/drawing/2014/main" id="{5BC55C59-3FAC-1566-61A0-4E1B2A33E3C1}"/>
              </a:ext>
            </a:extLst>
          </p:cNvPr>
          <p:cNvSpPr txBox="1"/>
          <p:nvPr/>
        </p:nvSpPr>
        <p:spPr>
          <a:xfrm>
            <a:off x="1231409" y="2025720"/>
            <a:ext cx="1878675" cy="461665"/>
          </a:xfrm>
          <a:prstGeom prst="rect">
            <a:avLst/>
          </a:prstGeom>
          <a:noFill/>
        </p:spPr>
        <p:txBody>
          <a:bodyPr wrap="square" rtlCol="0">
            <a:noAutofit/>
          </a:bodyPr>
          <a:lstStyle/>
          <a:p>
            <a:pPr algn="ctr"/>
            <a:r>
              <a:rPr lang="zh-CN" altLang="en-US" sz="2400" b="1" dirty="0">
                <a:solidFill>
                  <a:schemeClr val="tx2"/>
                </a:solidFill>
              </a:rPr>
              <a:t>品牌愿景</a:t>
            </a:r>
          </a:p>
        </p:txBody>
      </p:sp>
      <p:sp>
        <p:nvSpPr>
          <p:cNvPr id="26" name="文本框 25">
            <a:extLst>
              <a:ext uri="{FF2B5EF4-FFF2-40B4-BE49-F238E27FC236}">
                <a16:creationId xmlns:a16="http://schemas.microsoft.com/office/drawing/2014/main" id="{6585FED2-89E2-B25E-E6BA-9A60E511DB1F}"/>
              </a:ext>
            </a:extLst>
          </p:cNvPr>
          <p:cNvSpPr txBox="1"/>
          <p:nvPr/>
        </p:nvSpPr>
        <p:spPr>
          <a:xfrm>
            <a:off x="4816785" y="2025720"/>
            <a:ext cx="1878675" cy="461665"/>
          </a:xfrm>
          <a:prstGeom prst="rect">
            <a:avLst/>
          </a:prstGeom>
          <a:noFill/>
        </p:spPr>
        <p:txBody>
          <a:bodyPr wrap="square" rtlCol="0">
            <a:noAutofit/>
          </a:bodyPr>
          <a:lstStyle/>
          <a:p>
            <a:pPr algn="ctr"/>
            <a:r>
              <a:rPr lang="zh-CN" altLang="en-US" sz="2400" b="1" dirty="0">
                <a:solidFill>
                  <a:schemeClr val="tx2"/>
                </a:solidFill>
              </a:rPr>
              <a:t>品牌使命</a:t>
            </a:r>
          </a:p>
        </p:txBody>
      </p:sp>
      <p:sp>
        <p:nvSpPr>
          <p:cNvPr id="29" name="文本框 28">
            <a:extLst>
              <a:ext uri="{FF2B5EF4-FFF2-40B4-BE49-F238E27FC236}">
                <a16:creationId xmlns:a16="http://schemas.microsoft.com/office/drawing/2014/main" id="{79E4738B-6233-561B-A148-2054667EEDC7}"/>
              </a:ext>
            </a:extLst>
          </p:cNvPr>
          <p:cNvSpPr txBox="1"/>
          <p:nvPr/>
        </p:nvSpPr>
        <p:spPr>
          <a:xfrm>
            <a:off x="8376005" y="2025720"/>
            <a:ext cx="1878675" cy="461665"/>
          </a:xfrm>
          <a:prstGeom prst="rect">
            <a:avLst/>
          </a:prstGeom>
          <a:noFill/>
        </p:spPr>
        <p:txBody>
          <a:bodyPr wrap="square" rtlCol="0">
            <a:noAutofit/>
          </a:bodyPr>
          <a:lstStyle/>
          <a:p>
            <a:pPr algn="ctr"/>
            <a:r>
              <a:rPr lang="zh-CN" altLang="en-US" sz="2400" b="1" dirty="0">
                <a:solidFill>
                  <a:schemeClr val="tx2"/>
                </a:solidFill>
              </a:rPr>
              <a:t>品牌价值</a:t>
            </a:r>
          </a:p>
        </p:txBody>
      </p:sp>
      <p:sp>
        <p:nvSpPr>
          <p:cNvPr id="40" name="矩形 39">
            <a:extLst>
              <a:ext uri="{FF2B5EF4-FFF2-40B4-BE49-F238E27FC236}">
                <a16:creationId xmlns:a16="http://schemas.microsoft.com/office/drawing/2014/main" id="{108A432A-C701-A851-97EB-D36D8190BE1D}"/>
              </a:ext>
            </a:extLst>
          </p:cNvPr>
          <p:cNvSpPr/>
          <p:nvPr/>
        </p:nvSpPr>
        <p:spPr>
          <a:xfrm rot="5400000">
            <a:off x="2764373" y="2353136"/>
            <a:ext cx="576000" cy="72000"/>
          </a:xfrm>
          <a:prstGeom prst="rect">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BAF72FDF-C02B-B93A-9665-598FF0542B83}"/>
              </a:ext>
            </a:extLst>
          </p:cNvPr>
          <p:cNvSpPr/>
          <p:nvPr/>
        </p:nvSpPr>
        <p:spPr>
          <a:xfrm rot="5400000">
            <a:off x="9894916" y="2353136"/>
            <a:ext cx="576000" cy="72000"/>
          </a:xfrm>
          <a:prstGeom prst="rect">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C1BDA586-901A-5FCE-63B3-85712A5836F2}"/>
              </a:ext>
            </a:extLst>
          </p:cNvPr>
          <p:cNvSpPr/>
          <p:nvPr/>
        </p:nvSpPr>
        <p:spPr>
          <a:xfrm rot="5400000">
            <a:off x="6481227" y="2353136"/>
            <a:ext cx="576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id="{DD42AC5F-E3A4-9D5B-EE74-C87684188D95}"/>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品牌文化</a:t>
            </a:r>
          </a:p>
        </p:txBody>
      </p:sp>
      <p:sp>
        <p:nvSpPr>
          <p:cNvPr id="46" name="文本框 45">
            <a:extLst>
              <a:ext uri="{FF2B5EF4-FFF2-40B4-BE49-F238E27FC236}">
                <a16:creationId xmlns:a16="http://schemas.microsoft.com/office/drawing/2014/main" id="{3C6D6A3D-804B-0CCB-8096-7A44C313F94E}"/>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BRAND </a:t>
            </a:r>
            <a:r>
              <a:rPr lang="en-US" altLang="zh-CN" sz="800" dirty="0">
                <a:solidFill>
                  <a:schemeClr val="accent5"/>
                </a:solidFill>
                <a:ea typeface="阿里巴巴普惠体 L" panose="00020600040101010101" pitchFamily="18" charset="-122"/>
                <a:cs typeface="阿里巴巴普惠体 L" panose="00020600040101010101" pitchFamily="18" charset="-122"/>
              </a:rPr>
              <a:t>CULTURE</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1D053AC-CA8D-8021-A561-122EA428803E}"/>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16</a:t>
            </a:r>
            <a:endParaRPr lang="zh-CN" altLang="en-US" dirty="0">
              <a:solidFill>
                <a:schemeClr val="bg1"/>
              </a:solidFill>
              <a:latin typeface="+mn-ea"/>
            </a:endParaRPr>
          </a:p>
        </p:txBody>
      </p:sp>
      <p:sp>
        <p:nvSpPr>
          <p:cNvPr id="2" name="对话气泡: 矩形 1">
            <a:extLst>
              <a:ext uri="{FF2B5EF4-FFF2-40B4-BE49-F238E27FC236}">
                <a16:creationId xmlns:a16="http://schemas.microsoft.com/office/drawing/2014/main" id="{1DC786D3-7482-A212-2F6F-C627AFDF1972}"/>
              </a:ext>
            </a:extLst>
          </p:cNvPr>
          <p:cNvSpPr/>
          <p:nvPr/>
        </p:nvSpPr>
        <p:spPr>
          <a:xfrm>
            <a:off x="660400" y="1857376"/>
            <a:ext cx="10805701" cy="3727246"/>
          </a:xfrm>
          <a:custGeom>
            <a:avLst/>
            <a:gdLst>
              <a:gd name="connsiteX0" fmla="*/ 0 w 10805701"/>
              <a:gd name="connsiteY0" fmla="*/ 0 h 3071813"/>
              <a:gd name="connsiteX1" fmla="*/ 1800950 w 10805701"/>
              <a:gd name="connsiteY1" fmla="*/ 0 h 3071813"/>
              <a:gd name="connsiteX2" fmla="*/ 1800950 w 10805701"/>
              <a:gd name="connsiteY2" fmla="*/ 0 h 3071813"/>
              <a:gd name="connsiteX3" fmla="*/ 4502375 w 10805701"/>
              <a:gd name="connsiteY3" fmla="*/ 0 h 3071813"/>
              <a:gd name="connsiteX4" fmla="*/ 10805701 w 10805701"/>
              <a:gd name="connsiteY4" fmla="*/ 0 h 3071813"/>
              <a:gd name="connsiteX5" fmla="*/ 10805701 w 10805701"/>
              <a:gd name="connsiteY5" fmla="*/ 1791891 h 3071813"/>
              <a:gd name="connsiteX6" fmla="*/ 10805701 w 10805701"/>
              <a:gd name="connsiteY6" fmla="*/ 1791891 h 3071813"/>
              <a:gd name="connsiteX7" fmla="*/ 10805701 w 10805701"/>
              <a:gd name="connsiteY7" fmla="*/ 2559844 h 3071813"/>
              <a:gd name="connsiteX8" fmla="*/ 10805701 w 10805701"/>
              <a:gd name="connsiteY8" fmla="*/ 3071813 h 3071813"/>
              <a:gd name="connsiteX9" fmla="*/ 4502375 w 10805701"/>
              <a:gd name="connsiteY9" fmla="*/ 3071813 h 3071813"/>
              <a:gd name="connsiteX10" fmla="*/ 1451530 w 10805701"/>
              <a:gd name="connsiteY10" fmla="*/ 3727246 h 3071813"/>
              <a:gd name="connsiteX11" fmla="*/ 1800950 w 10805701"/>
              <a:gd name="connsiteY11" fmla="*/ 3071813 h 3071813"/>
              <a:gd name="connsiteX12" fmla="*/ 0 w 10805701"/>
              <a:gd name="connsiteY12" fmla="*/ 3071813 h 3071813"/>
              <a:gd name="connsiteX13" fmla="*/ 0 w 10805701"/>
              <a:gd name="connsiteY13" fmla="*/ 2559844 h 3071813"/>
              <a:gd name="connsiteX14" fmla="*/ 0 w 10805701"/>
              <a:gd name="connsiteY14" fmla="*/ 1791891 h 3071813"/>
              <a:gd name="connsiteX15" fmla="*/ 0 w 10805701"/>
              <a:gd name="connsiteY15" fmla="*/ 1791891 h 3071813"/>
              <a:gd name="connsiteX16" fmla="*/ 0 w 10805701"/>
              <a:gd name="connsiteY16" fmla="*/ 0 h 3071813"/>
              <a:gd name="connsiteX0" fmla="*/ 1800950 w 10805701"/>
              <a:gd name="connsiteY0" fmla="*/ 3071813 h 3727246"/>
              <a:gd name="connsiteX1" fmla="*/ 0 w 10805701"/>
              <a:gd name="connsiteY1" fmla="*/ 3071813 h 3727246"/>
              <a:gd name="connsiteX2" fmla="*/ 0 w 10805701"/>
              <a:gd name="connsiteY2" fmla="*/ 2559844 h 3727246"/>
              <a:gd name="connsiteX3" fmla="*/ 0 w 10805701"/>
              <a:gd name="connsiteY3" fmla="*/ 1791891 h 3727246"/>
              <a:gd name="connsiteX4" fmla="*/ 0 w 10805701"/>
              <a:gd name="connsiteY4" fmla="*/ 1791891 h 3727246"/>
              <a:gd name="connsiteX5" fmla="*/ 0 w 10805701"/>
              <a:gd name="connsiteY5" fmla="*/ 0 h 3727246"/>
              <a:gd name="connsiteX6" fmla="*/ 1800950 w 10805701"/>
              <a:gd name="connsiteY6" fmla="*/ 0 h 3727246"/>
              <a:gd name="connsiteX7" fmla="*/ 1800950 w 10805701"/>
              <a:gd name="connsiteY7" fmla="*/ 0 h 3727246"/>
              <a:gd name="connsiteX8" fmla="*/ 4502375 w 10805701"/>
              <a:gd name="connsiteY8" fmla="*/ 0 h 3727246"/>
              <a:gd name="connsiteX9" fmla="*/ 10805701 w 10805701"/>
              <a:gd name="connsiteY9" fmla="*/ 0 h 3727246"/>
              <a:gd name="connsiteX10" fmla="*/ 10805701 w 10805701"/>
              <a:gd name="connsiteY10" fmla="*/ 1791891 h 3727246"/>
              <a:gd name="connsiteX11" fmla="*/ 10805701 w 10805701"/>
              <a:gd name="connsiteY11" fmla="*/ 1791891 h 3727246"/>
              <a:gd name="connsiteX12" fmla="*/ 10805701 w 10805701"/>
              <a:gd name="connsiteY12" fmla="*/ 2559844 h 3727246"/>
              <a:gd name="connsiteX13" fmla="*/ 10805701 w 10805701"/>
              <a:gd name="connsiteY13" fmla="*/ 3071813 h 3727246"/>
              <a:gd name="connsiteX14" fmla="*/ 4502375 w 10805701"/>
              <a:gd name="connsiteY14" fmla="*/ 3071813 h 3727246"/>
              <a:gd name="connsiteX15" fmla="*/ 1451530 w 10805701"/>
              <a:gd name="connsiteY15" fmla="*/ 3727246 h 3727246"/>
              <a:gd name="connsiteX16" fmla="*/ 1892390 w 10805701"/>
              <a:gd name="connsiteY16" fmla="*/ 3163253 h 3727246"/>
              <a:gd name="connsiteX0" fmla="*/ 1800950 w 10805701"/>
              <a:gd name="connsiteY0" fmla="*/ 3071813 h 3727246"/>
              <a:gd name="connsiteX1" fmla="*/ 0 w 10805701"/>
              <a:gd name="connsiteY1" fmla="*/ 3071813 h 3727246"/>
              <a:gd name="connsiteX2" fmla="*/ 0 w 10805701"/>
              <a:gd name="connsiteY2" fmla="*/ 2559844 h 3727246"/>
              <a:gd name="connsiteX3" fmla="*/ 0 w 10805701"/>
              <a:gd name="connsiteY3" fmla="*/ 1791891 h 3727246"/>
              <a:gd name="connsiteX4" fmla="*/ 0 w 10805701"/>
              <a:gd name="connsiteY4" fmla="*/ 1791891 h 3727246"/>
              <a:gd name="connsiteX5" fmla="*/ 0 w 10805701"/>
              <a:gd name="connsiteY5" fmla="*/ 0 h 3727246"/>
              <a:gd name="connsiteX6" fmla="*/ 1800950 w 10805701"/>
              <a:gd name="connsiteY6" fmla="*/ 0 h 3727246"/>
              <a:gd name="connsiteX7" fmla="*/ 1800950 w 10805701"/>
              <a:gd name="connsiteY7" fmla="*/ 0 h 3727246"/>
              <a:gd name="connsiteX8" fmla="*/ 4502375 w 10805701"/>
              <a:gd name="connsiteY8" fmla="*/ 0 h 3727246"/>
              <a:gd name="connsiteX9" fmla="*/ 10805701 w 10805701"/>
              <a:gd name="connsiteY9" fmla="*/ 0 h 3727246"/>
              <a:gd name="connsiteX10" fmla="*/ 10805701 w 10805701"/>
              <a:gd name="connsiteY10" fmla="*/ 1791891 h 3727246"/>
              <a:gd name="connsiteX11" fmla="*/ 10805701 w 10805701"/>
              <a:gd name="connsiteY11" fmla="*/ 1791891 h 3727246"/>
              <a:gd name="connsiteX12" fmla="*/ 10805701 w 10805701"/>
              <a:gd name="connsiteY12" fmla="*/ 2559844 h 3727246"/>
              <a:gd name="connsiteX13" fmla="*/ 10805701 w 10805701"/>
              <a:gd name="connsiteY13" fmla="*/ 3071813 h 3727246"/>
              <a:gd name="connsiteX14" fmla="*/ 4502375 w 10805701"/>
              <a:gd name="connsiteY14" fmla="*/ 3071813 h 3727246"/>
              <a:gd name="connsiteX15" fmla="*/ 1451530 w 10805701"/>
              <a:gd name="connsiteY15" fmla="*/ 3727246 h 372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05701" h="3727246">
                <a:moveTo>
                  <a:pt x="1800950" y="3071813"/>
                </a:moveTo>
                <a:lnTo>
                  <a:pt x="0" y="3071813"/>
                </a:lnTo>
                <a:lnTo>
                  <a:pt x="0" y="2559844"/>
                </a:lnTo>
                <a:lnTo>
                  <a:pt x="0" y="1791891"/>
                </a:lnTo>
                <a:lnTo>
                  <a:pt x="0" y="1791891"/>
                </a:lnTo>
                <a:lnTo>
                  <a:pt x="0" y="0"/>
                </a:lnTo>
                <a:lnTo>
                  <a:pt x="1800950" y="0"/>
                </a:lnTo>
                <a:lnTo>
                  <a:pt x="1800950" y="0"/>
                </a:lnTo>
                <a:lnTo>
                  <a:pt x="4502375" y="0"/>
                </a:lnTo>
                <a:lnTo>
                  <a:pt x="10805701" y="0"/>
                </a:lnTo>
                <a:lnTo>
                  <a:pt x="10805701" y="1791891"/>
                </a:lnTo>
                <a:lnTo>
                  <a:pt x="10805701" y="1791891"/>
                </a:lnTo>
                <a:lnTo>
                  <a:pt x="10805701" y="2559844"/>
                </a:lnTo>
                <a:lnTo>
                  <a:pt x="10805701" y="3071813"/>
                </a:lnTo>
                <a:lnTo>
                  <a:pt x="4502375" y="3071813"/>
                </a:lnTo>
                <a:lnTo>
                  <a:pt x="1451530" y="3727246"/>
                </a:lnTo>
              </a:path>
            </a:pathLst>
          </a:cu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1ADE3C70-E016-E94D-8451-E29AAFDEB373}"/>
              </a:ext>
            </a:extLst>
          </p:cNvPr>
          <p:cNvSpPr/>
          <p:nvPr/>
        </p:nvSpPr>
        <p:spPr>
          <a:xfrm>
            <a:off x="1171575" y="2133600"/>
            <a:ext cx="7658100" cy="2281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C4D1759D-698F-664B-591C-73E6D3FCFDC3}"/>
              </a:ext>
            </a:extLst>
          </p:cNvPr>
          <p:cNvSpPr txBox="1"/>
          <p:nvPr/>
        </p:nvSpPr>
        <p:spPr>
          <a:xfrm>
            <a:off x="1559543" y="2373235"/>
            <a:ext cx="4881562" cy="1801968"/>
          </a:xfrm>
          <a:prstGeom prst="rect">
            <a:avLst/>
          </a:prstGeom>
          <a:noFill/>
        </p:spPr>
        <p:txBody>
          <a:bodyPr wrap="square" rtlCol="0">
            <a:noAutofit/>
          </a:bodyPr>
          <a:lstStyle/>
          <a:p>
            <a:pPr>
              <a:lnSpc>
                <a:spcPct val="120000"/>
              </a:lnSpc>
            </a:pPr>
            <a:r>
              <a:rPr lang="zh-CN" altLang="en-US" sz="4800" b="1" dirty="0">
                <a:solidFill>
                  <a:schemeClr val="bg1"/>
                </a:solidFill>
                <a:latin typeface="Lingxun-Serif-Bold" panose="02020F00000000000000" pitchFamily="18" charset="2"/>
              </a:rPr>
              <a:t>初级品牌传名字，高级品牌传思想。</a:t>
            </a:r>
          </a:p>
        </p:txBody>
      </p:sp>
      <p:sp>
        <p:nvSpPr>
          <p:cNvPr id="13" name="矩形 12">
            <a:extLst>
              <a:ext uri="{FF2B5EF4-FFF2-40B4-BE49-F238E27FC236}">
                <a16:creationId xmlns:a16="http://schemas.microsoft.com/office/drawing/2014/main" id="{F4A4FC3B-267A-FFF3-84B8-BFA8A3816DDA}"/>
              </a:ext>
            </a:extLst>
          </p:cNvPr>
          <p:cNvSpPr/>
          <p:nvPr/>
        </p:nvSpPr>
        <p:spPr>
          <a:xfrm>
            <a:off x="8215768" y="2133600"/>
            <a:ext cx="2593935" cy="3451022"/>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6619F61C-39A5-F4C2-D08E-28CDFB3E18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63"/>
          <a:stretch/>
        </p:blipFill>
        <p:spPr>
          <a:xfrm>
            <a:off x="7915275" y="1591832"/>
            <a:ext cx="2689063" cy="3768881"/>
          </a:xfrm>
          <a:prstGeom prst="rect">
            <a:avLst/>
          </a:prstGeom>
        </p:spPr>
      </p:pic>
      <p:sp>
        <p:nvSpPr>
          <p:cNvPr id="16" name="文本框 15">
            <a:extLst>
              <a:ext uri="{FF2B5EF4-FFF2-40B4-BE49-F238E27FC236}">
                <a16:creationId xmlns:a16="http://schemas.microsoft.com/office/drawing/2014/main" id="{E77938C3-D500-41C4-3D81-24380D9041F7}"/>
              </a:ext>
            </a:extLst>
          </p:cNvPr>
          <p:cNvSpPr txBox="1"/>
          <p:nvPr/>
        </p:nvSpPr>
        <p:spPr>
          <a:xfrm>
            <a:off x="6499741" y="3959799"/>
            <a:ext cx="1210169" cy="369332"/>
          </a:xfrm>
          <a:prstGeom prst="rect">
            <a:avLst/>
          </a:prstGeom>
          <a:noFill/>
        </p:spPr>
        <p:txBody>
          <a:bodyPr wrap="square" rtlCol="0">
            <a:noAutofit/>
          </a:bodyPr>
          <a:lstStyle/>
          <a:p>
            <a:r>
              <a:rPr lang="en-US" altLang="zh-CN" b="1" dirty="0">
                <a:solidFill>
                  <a:schemeClr val="bg1"/>
                </a:solidFill>
                <a:latin typeface="+mn-ea"/>
              </a:rPr>
              <a:t>《</a:t>
            </a:r>
            <a:r>
              <a:rPr lang="zh-CN" altLang="en-US" b="1" dirty="0">
                <a:solidFill>
                  <a:schemeClr val="bg1"/>
                </a:solidFill>
                <a:latin typeface="+mn-ea"/>
              </a:rPr>
              <a:t>品牌论</a:t>
            </a:r>
            <a:r>
              <a:rPr lang="en-US" altLang="zh-CN" b="1" dirty="0">
                <a:solidFill>
                  <a:schemeClr val="bg1"/>
                </a:solidFill>
                <a:latin typeface="+mn-ea"/>
              </a:rPr>
              <a:t>》</a:t>
            </a:r>
            <a:endParaRPr lang="zh-CN" altLang="en-US" b="1" dirty="0">
              <a:solidFill>
                <a:schemeClr val="bg1"/>
              </a:solidFill>
              <a:latin typeface="+mn-ea"/>
            </a:endParaRPr>
          </a:p>
        </p:txBody>
      </p:sp>
      <p:sp>
        <p:nvSpPr>
          <p:cNvPr id="18" name="文本框 17">
            <a:extLst>
              <a:ext uri="{FF2B5EF4-FFF2-40B4-BE49-F238E27FC236}">
                <a16:creationId xmlns:a16="http://schemas.microsoft.com/office/drawing/2014/main" id="{66CF662B-739C-B96C-3A9D-AABC447084A3}"/>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品牌文化</a:t>
            </a:r>
          </a:p>
        </p:txBody>
      </p:sp>
      <p:sp>
        <p:nvSpPr>
          <p:cNvPr id="19" name="文本框 18">
            <a:extLst>
              <a:ext uri="{FF2B5EF4-FFF2-40B4-BE49-F238E27FC236}">
                <a16:creationId xmlns:a16="http://schemas.microsoft.com/office/drawing/2014/main" id="{18D16465-215B-9D02-295C-685AD7E64D13}"/>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BRAND </a:t>
            </a:r>
            <a:r>
              <a:rPr lang="en-US" altLang="zh-CN" sz="800" dirty="0">
                <a:solidFill>
                  <a:schemeClr val="accent5"/>
                </a:solidFill>
                <a:ea typeface="阿里巴巴普惠体 L" panose="00020600040101010101" pitchFamily="18" charset="-122"/>
                <a:cs typeface="阿里巴巴普惠体 L" panose="00020600040101010101" pitchFamily="18" charset="-122"/>
              </a:rPr>
              <a:t>CULTURE</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B956D2E-EDF1-0DA2-8948-DE1E0091F0BF}"/>
              </a:ext>
            </a:extLst>
          </p:cNvPr>
          <p:cNvSpPr txBox="1"/>
          <p:nvPr/>
        </p:nvSpPr>
        <p:spPr>
          <a:xfrm>
            <a:off x="5177393" y="2863735"/>
            <a:ext cx="1845733" cy="584775"/>
          </a:xfrm>
          <a:prstGeom prst="rect">
            <a:avLst/>
          </a:prstGeom>
          <a:noFill/>
        </p:spPr>
        <p:txBody>
          <a:bodyPr wrap="square" rtlCol="0">
            <a:noAutofit/>
          </a:bodyPr>
          <a:lstStyle/>
          <a:p>
            <a:pPr algn="ctr"/>
            <a:r>
              <a:rPr lang="zh-CN" altLang="en-US" sz="3200" b="1" dirty="0">
                <a:solidFill>
                  <a:schemeClr val="accent1"/>
                </a:solidFill>
                <a:latin typeface="+mj-ea"/>
                <a:ea typeface="+mj-ea"/>
              </a:rPr>
              <a:t>品牌</a:t>
            </a:r>
            <a:r>
              <a:rPr lang="zh-CN" altLang="en-US" sz="3200" b="1" dirty="0">
                <a:solidFill>
                  <a:schemeClr val="accent1"/>
                </a:solidFill>
                <a:latin typeface="新宋体" panose="02010609030101010101" pitchFamily="49" charset="-122"/>
                <a:ea typeface="新宋体" panose="02010609030101010101" pitchFamily="49" charset="-122"/>
              </a:rPr>
              <a:t>理念</a:t>
            </a:r>
          </a:p>
        </p:txBody>
      </p:sp>
      <p:sp>
        <p:nvSpPr>
          <p:cNvPr id="6" name="文本框 5">
            <a:extLst>
              <a:ext uri="{FF2B5EF4-FFF2-40B4-BE49-F238E27FC236}">
                <a16:creationId xmlns:a16="http://schemas.microsoft.com/office/drawing/2014/main" id="{9C912746-4F27-6B1E-EC92-57841736E658}"/>
              </a:ext>
            </a:extLst>
          </p:cNvPr>
          <p:cNvSpPr txBox="1"/>
          <p:nvPr/>
        </p:nvSpPr>
        <p:spPr>
          <a:xfrm>
            <a:off x="5229013" y="3453652"/>
            <a:ext cx="1770380" cy="307777"/>
          </a:xfrm>
          <a:prstGeom prst="rect">
            <a:avLst/>
          </a:prstGeom>
          <a:noFill/>
        </p:spPr>
        <p:txBody>
          <a:bodyPr wrap="square" rtlCol="0">
            <a:noAutofit/>
          </a:bodyPr>
          <a:lstStyle/>
          <a:p>
            <a:pPr algn="dist"/>
            <a:r>
              <a:rPr lang="en-US" altLang="zh-CN" sz="1100" dirty="0">
                <a:solidFill>
                  <a:schemeClr val="accent5"/>
                </a:solidFill>
                <a:ea typeface="阿里巴巴普惠体 L" panose="00020600040101010101" pitchFamily="18" charset="-122"/>
                <a:cs typeface="阿里巴巴普惠体 L" panose="00020600040101010101" pitchFamily="18" charset="-122"/>
              </a:rPr>
              <a:t>BRAND CONCEPT</a:t>
            </a:r>
            <a:endParaRPr lang="zh-CN" altLang="en-US" sz="1100" dirty="0">
              <a:solidFill>
                <a:schemeClr val="accent5"/>
              </a:solidFill>
              <a:ea typeface="阿里巴巴普惠体 L" panose="00020600040101010101" pitchFamily="18" charset="-122"/>
              <a:cs typeface="阿里巴巴普惠体 L" panose="00020600040101010101" pitchFamily="18" charset="-122"/>
            </a:endParaRPr>
          </a:p>
        </p:txBody>
      </p:sp>
      <p:sp>
        <p:nvSpPr>
          <p:cNvPr id="22" name="文本框 21">
            <a:extLst>
              <a:ext uri="{FF2B5EF4-FFF2-40B4-BE49-F238E27FC236}">
                <a16:creationId xmlns:a16="http://schemas.microsoft.com/office/drawing/2014/main" id="{EA1ECE80-01E2-7C6F-E8EE-BDF65AF62D68}"/>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17</a:t>
            </a:r>
            <a:endParaRPr lang="zh-CN" altLang="en-US" dirty="0">
              <a:solidFill>
                <a:schemeClr val="bg1"/>
              </a:solidFill>
              <a:latin typeface="+mn-ea"/>
            </a:endParaRPr>
          </a:p>
        </p:txBody>
      </p:sp>
      <p:sp>
        <p:nvSpPr>
          <p:cNvPr id="4" name="文本框 3">
            <a:extLst>
              <a:ext uri="{FF2B5EF4-FFF2-40B4-BE49-F238E27FC236}">
                <a16:creationId xmlns:a16="http://schemas.microsoft.com/office/drawing/2014/main" id="{35B7B0DD-9EE6-93E1-D7C4-F7CC2C72A68E}"/>
              </a:ext>
            </a:extLst>
          </p:cNvPr>
          <p:cNvSpPr txBox="1"/>
          <p:nvPr/>
        </p:nvSpPr>
        <p:spPr>
          <a:xfrm>
            <a:off x="2039991" y="1780028"/>
            <a:ext cx="8120536" cy="1087996"/>
          </a:xfrm>
          <a:prstGeom prst="rect">
            <a:avLst/>
          </a:prstGeom>
          <a:noFill/>
        </p:spPr>
        <p:txBody>
          <a:bodyPr wrap="square" rtlCol="0">
            <a:noAutofit/>
          </a:bodyPr>
          <a:lstStyle/>
          <a:p>
            <a:pPr algn="ctr"/>
            <a:r>
              <a:rPr lang="en-US" altLang="zh-CN" sz="8000" b="1" dirty="0">
                <a:latin typeface="Lingxun-Serif-Bold" panose="02020F00000000000000" pitchFamily="18" charset="2"/>
                <a:ea typeface="新宋体" panose="02010609030101010101" pitchFamily="49" charset="-122"/>
              </a:rPr>
              <a:t> PART THREE</a:t>
            </a:r>
            <a:endParaRPr lang="zh-CN" altLang="en-US" sz="8000" b="1" dirty="0">
              <a:latin typeface="Lingxun-Serif-Bold" panose="02020F00000000000000" pitchFamily="18" charset="2"/>
              <a:ea typeface="新宋体" panose="02010609030101010101" pitchFamily="49" charset="-122"/>
            </a:endParaRPr>
          </a:p>
        </p:txBody>
      </p:sp>
    </p:spTree>
    <p:extLst>
      <p:ext uri="{BB962C8B-B14F-4D97-AF65-F5344CB8AC3E}">
        <p14:creationId xmlns:p14="http://schemas.microsoft.com/office/powerpoint/2010/main" val="3425950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7A76E055-22EF-313F-1C05-AA1A27ED54E6}"/>
              </a:ext>
            </a:extLst>
          </p:cNvPr>
          <p:cNvSpPr/>
          <p:nvPr/>
        </p:nvSpPr>
        <p:spPr>
          <a:xfrm flipH="1">
            <a:off x="512083" y="3609255"/>
            <a:ext cx="3537112" cy="1953753"/>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BEDF7CA2-DDA3-6728-3E81-E879B7486813}"/>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品牌理念</a:t>
            </a:r>
          </a:p>
        </p:txBody>
      </p:sp>
      <p:sp>
        <p:nvSpPr>
          <p:cNvPr id="4" name="文本框 3">
            <a:extLst>
              <a:ext uri="{FF2B5EF4-FFF2-40B4-BE49-F238E27FC236}">
                <a16:creationId xmlns:a16="http://schemas.microsoft.com/office/drawing/2014/main" id="{0EEBD890-8B92-3AEC-233C-89E1AADC3F45}"/>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ea typeface="阿里巴巴普惠体 L" panose="00020600040101010101" pitchFamily="18" charset="-122"/>
                <a:cs typeface="阿里巴巴普惠体 L" panose="00020600040101010101" pitchFamily="18" charset="-122"/>
              </a:rPr>
              <a:t>BRAND </a:t>
            </a:r>
            <a:r>
              <a:rPr lang="en-US" altLang="zh-CN" sz="800" dirty="0">
                <a:solidFill>
                  <a:schemeClr val="accent5"/>
                </a:solidFill>
                <a:ea typeface="阿里巴巴普惠体 L" panose="00020600040101010101" pitchFamily="18" charset="-122"/>
                <a:cs typeface="阿里巴巴普惠体 L" panose="00020600040101010101" pitchFamily="18" charset="-122"/>
              </a:rPr>
              <a:t>CONCEPT</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
        <p:nvSpPr>
          <p:cNvPr id="5" name="文本框 4">
            <a:extLst>
              <a:ext uri="{FF2B5EF4-FFF2-40B4-BE49-F238E27FC236}">
                <a16:creationId xmlns:a16="http://schemas.microsoft.com/office/drawing/2014/main" id="{A79DE86A-8E6E-33CE-DDD3-FE5B20BB08C8}"/>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18</a:t>
            </a:r>
            <a:endParaRPr lang="zh-CN" altLang="en-US" dirty="0">
              <a:solidFill>
                <a:schemeClr val="bg1"/>
              </a:solidFill>
              <a:latin typeface="+mn-ea"/>
            </a:endParaRPr>
          </a:p>
        </p:txBody>
      </p:sp>
      <p:pic>
        <p:nvPicPr>
          <p:cNvPr id="6" name="图片 5">
            <a:extLst>
              <a:ext uri="{FF2B5EF4-FFF2-40B4-BE49-F238E27FC236}">
                <a16:creationId xmlns:a16="http://schemas.microsoft.com/office/drawing/2014/main" id="{97E71572-E163-43EF-6641-D1AA029206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63"/>
          <a:stretch/>
        </p:blipFill>
        <p:spPr>
          <a:xfrm>
            <a:off x="3562685" y="1573881"/>
            <a:ext cx="3062025" cy="4291609"/>
          </a:xfrm>
          <a:prstGeom prst="rect">
            <a:avLst/>
          </a:prstGeom>
        </p:spPr>
      </p:pic>
      <p:sp>
        <p:nvSpPr>
          <p:cNvPr id="7" name="文本框 6">
            <a:extLst>
              <a:ext uri="{FF2B5EF4-FFF2-40B4-BE49-F238E27FC236}">
                <a16:creationId xmlns:a16="http://schemas.microsoft.com/office/drawing/2014/main" id="{1DB62EC4-1A48-8B9C-589B-2EDEF8921834}"/>
              </a:ext>
            </a:extLst>
          </p:cNvPr>
          <p:cNvSpPr txBox="1"/>
          <p:nvPr/>
        </p:nvSpPr>
        <p:spPr>
          <a:xfrm>
            <a:off x="505051" y="1847958"/>
            <a:ext cx="2324103" cy="942022"/>
          </a:xfrm>
          <a:prstGeom prst="rect">
            <a:avLst/>
          </a:prstGeom>
          <a:noFill/>
        </p:spPr>
        <p:txBody>
          <a:bodyPr wrap="square" rtlCol="0">
            <a:noAutofit/>
          </a:bodyPr>
          <a:lstStyle/>
          <a:p>
            <a:r>
              <a:rPr lang="zh-CN" altLang="en-US" sz="2800" b="1" dirty="0">
                <a:solidFill>
                  <a:schemeClr val="accent1"/>
                </a:solidFill>
                <a:latin typeface="+mj-ea"/>
                <a:ea typeface="+mj-ea"/>
              </a:rPr>
              <a:t>品牌理念</a:t>
            </a:r>
            <a:endParaRPr lang="en-US" altLang="zh-CN" sz="2800" b="1" dirty="0">
              <a:solidFill>
                <a:schemeClr val="accent1"/>
              </a:solidFill>
              <a:latin typeface="+mj-ea"/>
              <a:ea typeface="+mj-ea"/>
            </a:endParaRPr>
          </a:p>
          <a:p>
            <a:r>
              <a:rPr lang="zh-CN" altLang="en-US" sz="2800" b="1" dirty="0">
                <a:solidFill>
                  <a:schemeClr val="accent1"/>
                </a:solidFill>
                <a:latin typeface="+mj-ea"/>
                <a:ea typeface="+mj-ea"/>
              </a:rPr>
              <a:t>的组成部分</a:t>
            </a:r>
          </a:p>
        </p:txBody>
      </p:sp>
      <p:sp>
        <p:nvSpPr>
          <p:cNvPr id="9" name="文本框 8">
            <a:extLst>
              <a:ext uri="{FF2B5EF4-FFF2-40B4-BE49-F238E27FC236}">
                <a16:creationId xmlns:a16="http://schemas.microsoft.com/office/drawing/2014/main" id="{50B30AB8-AD18-53B0-8A12-9B0F2B9A22C5}"/>
              </a:ext>
            </a:extLst>
          </p:cNvPr>
          <p:cNvSpPr txBox="1"/>
          <p:nvPr/>
        </p:nvSpPr>
        <p:spPr>
          <a:xfrm>
            <a:off x="7251886" y="2180645"/>
            <a:ext cx="4445501" cy="733471"/>
          </a:xfrm>
          <a:prstGeom prst="rect">
            <a:avLst/>
          </a:prstGeom>
          <a:noFill/>
        </p:spPr>
        <p:txBody>
          <a:bodyPr wrap="square" rtlCol="0">
            <a:noAutofit/>
          </a:bodyPr>
          <a:lstStyle/>
          <a:p>
            <a:pPr>
              <a:lnSpc>
                <a:spcPct val="120000"/>
              </a:lnSpc>
            </a:pPr>
            <a:r>
              <a:rPr lang="zh-CN" altLang="en-US" b="0" i="0" dirty="0">
                <a:solidFill>
                  <a:schemeClr val="accent1"/>
                </a:solidFill>
                <a:effectLst/>
                <a:latin typeface="-apple-system"/>
              </a:rPr>
              <a:t>企业使命：是指企业依据什么样的使命在开展各种经营活动。</a:t>
            </a:r>
            <a:endParaRPr lang="zh-CN" altLang="en-US" dirty="0">
              <a:solidFill>
                <a:schemeClr val="accent1"/>
              </a:solidFill>
            </a:endParaRPr>
          </a:p>
        </p:txBody>
      </p:sp>
      <p:sp>
        <p:nvSpPr>
          <p:cNvPr id="10" name="文本框 9">
            <a:extLst>
              <a:ext uri="{FF2B5EF4-FFF2-40B4-BE49-F238E27FC236}">
                <a16:creationId xmlns:a16="http://schemas.microsoft.com/office/drawing/2014/main" id="{CF9E1B71-78E8-8779-9914-160B5D630141}"/>
              </a:ext>
            </a:extLst>
          </p:cNvPr>
          <p:cNvSpPr txBox="1"/>
          <p:nvPr/>
        </p:nvSpPr>
        <p:spPr>
          <a:xfrm>
            <a:off x="7251886" y="3203367"/>
            <a:ext cx="4445501" cy="733471"/>
          </a:xfrm>
          <a:prstGeom prst="rect">
            <a:avLst/>
          </a:prstGeom>
          <a:noFill/>
        </p:spPr>
        <p:txBody>
          <a:bodyPr wrap="square" rtlCol="0">
            <a:noAutofit/>
          </a:bodyPr>
          <a:lstStyle/>
          <a:p>
            <a:pPr>
              <a:lnSpc>
                <a:spcPct val="120000"/>
              </a:lnSpc>
            </a:pPr>
            <a:r>
              <a:rPr lang="zh-CN" altLang="en-US" b="0" i="0" dirty="0">
                <a:solidFill>
                  <a:schemeClr val="accent1"/>
                </a:solidFill>
                <a:effectLst/>
                <a:latin typeface="-apple-system"/>
              </a:rPr>
              <a:t>经营思想：是在指导企业经营活动时的观念、态度和思想。</a:t>
            </a:r>
            <a:endParaRPr lang="zh-CN" altLang="en-US" dirty="0">
              <a:solidFill>
                <a:schemeClr val="accent1"/>
              </a:solidFill>
            </a:endParaRPr>
          </a:p>
        </p:txBody>
      </p:sp>
      <p:sp>
        <p:nvSpPr>
          <p:cNvPr id="11" name="文本框 10">
            <a:extLst>
              <a:ext uri="{FF2B5EF4-FFF2-40B4-BE49-F238E27FC236}">
                <a16:creationId xmlns:a16="http://schemas.microsoft.com/office/drawing/2014/main" id="{D29A142E-7014-8564-54DC-693CE2993A15}"/>
              </a:ext>
            </a:extLst>
          </p:cNvPr>
          <p:cNvSpPr txBox="1"/>
          <p:nvPr/>
        </p:nvSpPr>
        <p:spPr>
          <a:xfrm>
            <a:off x="7251886" y="4226090"/>
            <a:ext cx="4445501" cy="733471"/>
          </a:xfrm>
          <a:prstGeom prst="rect">
            <a:avLst/>
          </a:prstGeom>
          <a:noFill/>
        </p:spPr>
        <p:txBody>
          <a:bodyPr wrap="square" rtlCol="0">
            <a:noAutofit/>
          </a:bodyPr>
          <a:lstStyle/>
          <a:p>
            <a:pPr>
              <a:lnSpc>
                <a:spcPct val="120000"/>
              </a:lnSpc>
            </a:pPr>
            <a:r>
              <a:rPr lang="zh-CN" altLang="en-US" b="0" i="0" dirty="0">
                <a:solidFill>
                  <a:schemeClr val="accent1"/>
                </a:solidFill>
                <a:effectLst/>
                <a:latin typeface="-apple-system"/>
              </a:rPr>
              <a:t>行为准则：是指企业内部员工奉行的一系列行为准则和规则。</a:t>
            </a:r>
            <a:endParaRPr lang="zh-CN" altLang="en-US" dirty="0">
              <a:solidFill>
                <a:schemeClr val="accent1"/>
              </a:solidFill>
            </a:endParaRPr>
          </a:p>
        </p:txBody>
      </p:sp>
      <p:sp>
        <p:nvSpPr>
          <p:cNvPr id="13" name="矩形 12">
            <a:extLst>
              <a:ext uri="{FF2B5EF4-FFF2-40B4-BE49-F238E27FC236}">
                <a16:creationId xmlns:a16="http://schemas.microsoft.com/office/drawing/2014/main" id="{A94B4043-EC02-6C95-6269-E1EC76B7BA6B}"/>
              </a:ext>
            </a:extLst>
          </p:cNvPr>
          <p:cNvSpPr/>
          <p:nvPr/>
        </p:nvSpPr>
        <p:spPr>
          <a:xfrm>
            <a:off x="637172" y="2850016"/>
            <a:ext cx="199724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1DC253A-B80F-F32D-DBD0-D92408BC3C5C}"/>
              </a:ext>
            </a:extLst>
          </p:cNvPr>
          <p:cNvSpPr/>
          <p:nvPr/>
        </p:nvSpPr>
        <p:spPr>
          <a:xfrm>
            <a:off x="667096" y="3431933"/>
            <a:ext cx="3879569" cy="1953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E0558906-2CC6-F43E-9690-A1B8E972AB2C}"/>
              </a:ext>
            </a:extLst>
          </p:cNvPr>
          <p:cNvSpPr txBox="1"/>
          <p:nvPr/>
        </p:nvSpPr>
        <p:spPr>
          <a:xfrm>
            <a:off x="1217230" y="3784636"/>
            <a:ext cx="3019927" cy="1250471"/>
          </a:xfrm>
          <a:prstGeom prst="rect">
            <a:avLst/>
          </a:prstGeom>
          <a:noFill/>
        </p:spPr>
        <p:txBody>
          <a:bodyPr wrap="square" rtlCol="0">
            <a:noAutofit/>
          </a:bodyPr>
          <a:lstStyle/>
          <a:p>
            <a:pPr>
              <a:lnSpc>
                <a:spcPct val="120000"/>
              </a:lnSpc>
            </a:pPr>
            <a:r>
              <a:rPr lang="zh-CN" altLang="en-US" sz="1600" b="0" i="0" dirty="0">
                <a:solidFill>
                  <a:schemeClr val="bg1"/>
                </a:solidFill>
                <a:effectLst/>
                <a:latin typeface="-apple-system"/>
              </a:rPr>
              <a:t>品牌理念是得到社会普遍认同的、体现品牌自身个性特征的，反映整个品牌明确的经营意识的价值体系。</a:t>
            </a:r>
          </a:p>
        </p:txBody>
      </p:sp>
      <p:cxnSp>
        <p:nvCxnSpPr>
          <p:cNvPr id="17" name="直接连接符 16">
            <a:extLst>
              <a:ext uri="{FF2B5EF4-FFF2-40B4-BE49-F238E27FC236}">
                <a16:creationId xmlns:a16="http://schemas.microsoft.com/office/drawing/2014/main" id="{5ED8B562-35AD-E9C5-F3FD-F10C3E0F3455}"/>
              </a:ext>
            </a:extLst>
          </p:cNvPr>
          <p:cNvCxnSpPr>
            <a:cxnSpLocks/>
          </p:cNvCxnSpPr>
          <p:nvPr/>
        </p:nvCxnSpPr>
        <p:spPr>
          <a:xfrm>
            <a:off x="1071255" y="3858124"/>
            <a:ext cx="0" cy="118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箭头: 右 18">
            <a:extLst>
              <a:ext uri="{FF2B5EF4-FFF2-40B4-BE49-F238E27FC236}">
                <a16:creationId xmlns:a16="http://schemas.microsoft.com/office/drawing/2014/main" id="{7CBDD97F-7168-B705-929E-8473075D08CA}"/>
              </a:ext>
            </a:extLst>
          </p:cNvPr>
          <p:cNvSpPr/>
          <p:nvPr/>
        </p:nvSpPr>
        <p:spPr>
          <a:xfrm>
            <a:off x="2903728" y="2177675"/>
            <a:ext cx="512983" cy="32547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a:extLst>
              <a:ext uri="{FF2B5EF4-FFF2-40B4-BE49-F238E27FC236}">
                <a16:creationId xmlns:a16="http://schemas.microsoft.com/office/drawing/2014/main" id="{183733DC-B95F-3212-3398-1152B490229D}"/>
              </a:ext>
            </a:extLst>
          </p:cNvPr>
          <p:cNvGrpSpPr/>
          <p:nvPr/>
        </p:nvGrpSpPr>
        <p:grpSpPr>
          <a:xfrm>
            <a:off x="6818348" y="2265967"/>
            <a:ext cx="322820" cy="322820"/>
            <a:chOff x="6825861" y="2271225"/>
            <a:chExt cx="322820" cy="322820"/>
          </a:xfrm>
        </p:grpSpPr>
        <p:pic>
          <p:nvPicPr>
            <p:cNvPr id="23" name="Picture 292">
              <a:extLst>
                <a:ext uri="{FF2B5EF4-FFF2-40B4-BE49-F238E27FC236}">
                  <a16:creationId xmlns:a16="http://schemas.microsoft.com/office/drawing/2014/main" id="{2BEBF409-1846-9BC9-77C2-69202240CB50}"/>
                </a:ext>
              </a:extLst>
            </p:cNvPr>
            <p:cNvPicPr>
              <a:picLocks noChangeAspect="1"/>
            </p:cNvPicPr>
            <p:nvPr/>
          </p:nvPicPr>
          <p:blipFill>
            <a:blip r:embed="rId3">
              <a:duotone>
                <a:prstClr val="black"/>
                <a:schemeClr val="accent2">
                  <a:tint val="45000"/>
                  <a:satMod val="400000"/>
                </a:schemeClr>
              </a:duotone>
              <a:lum bright="-40000" contrast="-40000"/>
            </a:blip>
            <a:stretch>
              <a:fillRect/>
            </a:stretch>
          </p:blipFill>
          <p:spPr>
            <a:xfrm>
              <a:off x="6869265" y="2314629"/>
              <a:ext cx="236012" cy="236012"/>
            </a:xfrm>
            <a:prstGeom prst="rect">
              <a:avLst/>
            </a:prstGeom>
          </p:spPr>
        </p:pic>
        <p:sp>
          <p:nvSpPr>
            <p:cNvPr id="24" name="椭圆 23">
              <a:extLst>
                <a:ext uri="{FF2B5EF4-FFF2-40B4-BE49-F238E27FC236}">
                  <a16:creationId xmlns:a16="http://schemas.microsoft.com/office/drawing/2014/main" id="{AB9EB59C-6956-2476-D1E8-CB53E977FAF3}"/>
                </a:ext>
              </a:extLst>
            </p:cNvPr>
            <p:cNvSpPr/>
            <p:nvPr/>
          </p:nvSpPr>
          <p:spPr>
            <a:xfrm>
              <a:off x="6825861" y="2271225"/>
              <a:ext cx="322820" cy="322820"/>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A8699F1F-FF4F-4F09-634E-C856A49C67F5}"/>
              </a:ext>
            </a:extLst>
          </p:cNvPr>
          <p:cNvGrpSpPr/>
          <p:nvPr/>
        </p:nvGrpSpPr>
        <p:grpSpPr>
          <a:xfrm>
            <a:off x="6818348" y="3297105"/>
            <a:ext cx="322820" cy="322820"/>
            <a:chOff x="6825861" y="3378538"/>
            <a:chExt cx="322820" cy="322820"/>
          </a:xfrm>
        </p:grpSpPr>
        <p:pic>
          <p:nvPicPr>
            <p:cNvPr id="22" name="Picture 600">
              <a:extLst>
                <a:ext uri="{FF2B5EF4-FFF2-40B4-BE49-F238E27FC236}">
                  <a16:creationId xmlns:a16="http://schemas.microsoft.com/office/drawing/2014/main" id="{5D67EA24-14E7-CC03-B59C-9B283646BE86}"/>
                </a:ext>
              </a:extLst>
            </p:cNvPr>
            <p:cNvPicPr>
              <a:picLocks noChangeAspect="1"/>
            </p:cNvPicPr>
            <p:nvPr/>
          </p:nvPicPr>
          <p:blipFill>
            <a:blip r:embed="rId4">
              <a:duotone>
                <a:prstClr val="black"/>
                <a:schemeClr val="accent2">
                  <a:tint val="45000"/>
                  <a:satMod val="400000"/>
                </a:schemeClr>
              </a:duotone>
              <a:lum bright="-40000" contrast="-40000"/>
            </a:blip>
            <a:stretch>
              <a:fillRect/>
            </a:stretch>
          </p:blipFill>
          <p:spPr>
            <a:xfrm>
              <a:off x="6869265" y="3421942"/>
              <a:ext cx="236012" cy="236012"/>
            </a:xfrm>
            <a:prstGeom prst="rect">
              <a:avLst/>
            </a:prstGeom>
          </p:spPr>
        </p:pic>
        <p:sp>
          <p:nvSpPr>
            <p:cNvPr id="25" name="椭圆 24">
              <a:extLst>
                <a:ext uri="{FF2B5EF4-FFF2-40B4-BE49-F238E27FC236}">
                  <a16:creationId xmlns:a16="http://schemas.microsoft.com/office/drawing/2014/main" id="{1C75DEB3-B8CD-09C8-86B8-B3B6B0540E61}"/>
                </a:ext>
              </a:extLst>
            </p:cNvPr>
            <p:cNvSpPr/>
            <p:nvPr/>
          </p:nvSpPr>
          <p:spPr>
            <a:xfrm>
              <a:off x="6825861" y="3378538"/>
              <a:ext cx="322820" cy="322820"/>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a:extLst>
              <a:ext uri="{FF2B5EF4-FFF2-40B4-BE49-F238E27FC236}">
                <a16:creationId xmlns:a16="http://schemas.microsoft.com/office/drawing/2014/main" id="{934DF2D6-BD29-81EC-2216-1EA8A68D9E9C}"/>
              </a:ext>
            </a:extLst>
          </p:cNvPr>
          <p:cNvGrpSpPr/>
          <p:nvPr/>
        </p:nvGrpSpPr>
        <p:grpSpPr>
          <a:xfrm>
            <a:off x="6818348" y="4328243"/>
            <a:ext cx="322820" cy="322820"/>
            <a:chOff x="6810836" y="4452533"/>
            <a:chExt cx="322820" cy="322820"/>
          </a:xfrm>
        </p:grpSpPr>
        <p:pic>
          <p:nvPicPr>
            <p:cNvPr id="21" name="Picture 598">
              <a:extLst>
                <a:ext uri="{FF2B5EF4-FFF2-40B4-BE49-F238E27FC236}">
                  <a16:creationId xmlns:a16="http://schemas.microsoft.com/office/drawing/2014/main" id="{6E49DB35-5725-9EA6-3787-9C837289D378}"/>
                </a:ext>
              </a:extLst>
            </p:cNvPr>
            <p:cNvPicPr>
              <a:picLocks noChangeAspect="1"/>
            </p:cNvPicPr>
            <p:nvPr/>
          </p:nvPicPr>
          <p:blipFill>
            <a:blip r:embed="rId5">
              <a:duotone>
                <a:prstClr val="black"/>
                <a:schemeClr val="accent2">
                  <a:tint val="45000"/>
                  <a:satMod val="400000"/>
                </a:schemeClr>
              </a:duotone>
              <a:lum bright="-40000" contrast="-40000"/>
            </a:blip>
            <a:stretch>
              <a:fillRect/>
            </a:stretch>
          </p:blipFill>
          <p:spPr>
            <a:xfrm>
              <a:off x="6876890" y="4518587"/>
              <a:ext cx="190712" cy="190712"/>
            </a:xfrm>
            <a:prstGeom prst="rect">
              <a:avLst/>
            </a:prstGeom>
          </p:spPr>
        </p:pic>
        <p:sp>
          <p:nvSpPr>
            <p:cNvPr id="26" name="椭圆 25">
              <a:extLst>
                <a:ext uri="{FF2B5EF4-FFF2-40B4-BE49-F238E27FC236}">
                  <a16:creationId xmlns:a16="http://schemas.microsoft.com/office/drawing/2014/main" id="{7C57C7B4-8F30-75ED-3884-38A25B5346BF}"/>
                </a:ext>
              </a:extLst>
            </p:cNvPr>
            <p:cNvSpPr/>
            <p:nvPr/>
          </p:nvSpPr>
          <p:spPr>
            <a:xfrm>
              <a:off x="6810836" y="4452533"/>
              <a:ext cx="322820" cy="322820"/>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31716547-3E0D-9DA0-3EE9-B84454DEBACD}"/>
              </a:ext>
            </a:extLst>
          </p:cNvPr>
          <p:cNvSpPr/>
          <p:nvPr/>
        </p:nvSpPr>
        <p:spPr>
          <a:xfrm>
            <a:off x="672432" y="1677659"/>
            <a:ext cx="10858500" cy="4283641"/>
          </a:xfrm>
          <a:prstGeom prst="rect">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2C01794D-49D3-47FA-4A6E-97DB8F80A6BD}"/>
              </a:ext>
            </a:extLst>
          </p:cNvPr>
          <p:cNvSpPr/>
          <p:nvPr/>
        </p:nvSpPr>
        <p:spPr>
          <a:xfrm flipH="1">
            <a:off x="479425" y="3609255"/>
            <a:ext cx="11233150" cy="1953753"/>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FA2FFC67-0CDC-98BA-8E49-77561953D01B}"/>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19</a:t>
            </a:r>
            <a:endParaRPr lang="zh-CN" altLang="en-US" dirty="0">
              <a:solidFill>
                <a:schemeClr val="bg1"/>
              </a:solidFill>
              <a:latin typeface="+mn-ea"/>
            </a:endParaRPr>
          </a:p>
        </p:txBody>
      </p:sp>
      <p:sp>
        <p:nvSpPr>
          <p:cNvPr id="16" name="文本框 15">
            <a:extLst>
              <a:ext uri="{FF2B5EF4-FFF2-40B4-BE49-F238E27FC236}">
                <a16:creationId xmlns:a16="http://schemas.microsoft.com/office/drawing/2014/main" id="{625B268D-17C7-0B5D-749B-75A055D9F491}"/>
              </a:ext>
            </a:extLst>
          </p:cNvPr>
          <p:cNvSpPr txBox="1"/>
          <p:nvPr/>
        </p:nvSpPr>
        <p:spPr>
          <a:xfrm>
            <a:off x="2200374" y="1995334"/>
            <a:ext cx="7802617" cy="730456"/>
          </a:xfrm>
          <a:prstGeom prst="rect">
            <a:avLst/>
          </a:prstGeom>
          <a:noFill/>
        </p:spPr>
        <p:txBody>
          <a:bodyPr wrap="square" rtlCol="0">
            <a:noAutofit/>
          </a:bodyPr>
          <a:lstStyle/>
          <a:p>
            <a:pPr algn="ctr">
              <a:lnSpc>
                <a:spcPct val="120000"/>
              </a:lnSpc>
            </a:pPr>
            <a:r>
              <a:rPr lang="zh-CN" altLang="en-US" b="0" i="0" dirty="0">
                <a:solidFill>
                  <a:schemeClr val="accent1"/>
                </a:solidFill>
                <a:effectLst/>
                <a:latin typeface="-apple-system"/>
              </a:rPr>
              <a:t>品牌理念是得到社会普遍认同的、体现品牌自身个性特征的，反映整个品牌明确的经营意识的价值体系。</a:t>
            </a:r>
          </a:p>
        </p:txBody>
      </p:sp>
      <p:grpSp>
        <p:nvGrpSpPr>
          <p:cNvPr id="17" name="组合 16">
            <a:extLst>
              <a:ext uri="{FF2B5EF4-FFF2-40B4-BE49-F238E27FC236}">
                <a16:creationId xmlns:a16="http://schemas.microsoft.com/office/drawing/2014/main" id="{654FB626-B4F1-02B9-20C5-52D4F9625D43}"/>
              </a:ext>
            </a:extLst>
          </p:cNvPr>
          <p:cNvGrpSpPr/>
          <p:nvPr/>
        </p:nvGrpSpPr>
        <p:grpSpPr>
          <a:xfrm>
            <a:off x="5162345" y="1443529"/>
            <a:ext cx="1878675" cy="461665"/>
            <a:chOff x="1437252" y="1538965"/>
            <a:chExt cx="1878675" cy="461665"/>
          </a:xfrm>
        </p:grpSpPr>
        <p:sp>
          <p:nvSpPr>
            <p:cNvPr id="18" name="矩形 17">
              <a:extLst>
                <a:ext uri="{FF2B5EF4-FFF2-40B4-BE49-F238E27FC236}">
                  <a16:creationId xmlns:a16="http://schemas.microsoft.com/office/drawing/2014/main" id="{0E385481-1287-C293-3ECD-2B6AEFDDACEC}"/>
                </a:ext>
              </a:extLst>
            </p:cNvPr>
            <p:cNvSpPr/>
            <p:nvPr/>
          </p:nvSpPr>
          <p:spPr>
            <a:xfrm>
              <a:off x="1566171" y="1572321"/>
              <a:ext cx="1620837" cy="394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536E2375-7B0B-D948-D97B-9BE0CF46A5AE}"/>
                </a:ext>
              </a:extLst>
            </p:cNvPr>
            <p:cNvSpPr txBox="1"/>
            <p:nvPr/>
          </p:nvSpPr>
          <p:spPr>
            <a:xfrm>
              <a:off x="1437252" y="1538965"/>
              <a:ext cx="1878675" cy="461665"/>
            </a:xfrm>
            <a:prstGeom prst="rect">
              <a:avLst/>
            </a:prstGeom>
            <a:noFill/>
          </p:spPr>
          <p:txBody>
            <a:bodyPr wrap="square" rtlCol="0">
              <a:noAutofit/>
            </a:bodyPr>
            <a:lstStyle/>
            <a:p>
              <a:pPr algn="ctr"/>
              <a:r>
                <a:rPr lang="zh-CN" altLang="en-US" sz="2400" b="1" dirty="0">
                  <a:solidFill>
                    <a:schemeClr val="bg1"/>
                  </a:solidFill>
                </a:rPr>
                <a:t>品牌理念</a:t>
              </a:r>
            </a:p>
          </p:txBody>
        </p:sp>
      </p:grpSp>
      <p:sp>
        <p:nvSpPr>
          <p:cNvPr id="24" name="矩形 23">
            <a:extLst>
              <a:ext uri="{FF2B5EF4-FFF2-40B4-BE49-F238E27FC236}">
                <a16:creationId xmlns:a16="http://schemas.microsoft.com/office/drawing/2014/main" id="{ECB5D872-E12C-1C92-4801-DB8378559EE5}"/>
              </a:ext>
            </a:extLst>
          </p:cNvPr>
          <p:cNvSpPr/>
          <p:nvPr/>
        </p:nvSpPr>
        <p:spPr>
          <a:xfrm>
            <a:off x="479425" y="3213930"/>
            <a:ext cx="11233150" cy="18513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9105D267-F356-26B7-36C6-BB847B3D9350}"/>
              </a:ext>
            </a:extLst>
          </p:cNvPr>
          <p:cNvSpPr txBox="1"/>
          <p:nvPr/>
        </p:nvSpPr>
        <p:spPr>
          <a:xfrm>
            <a:off x="1266834" y="3500040"/>
            <a:ext cx="2630051" cy="1115372"/>
          </a:xfrm>
          <a:prstGeom prst="rect">
            <a:avLst/>
          </a:prstGeom>
          <a:noFill/>
        </p:spPr>
        <p:txBody>
          <a:bodyPr wrap="square" rtlCol="0">
            <a:noAutofit/>
          </a:bodyPr>
          <a:lstStyle/>
          <a:p>
            <a:pPr>
              <a:lnSpc>
                <a:spcPct val="120000"/>
              </a:lnSpc>
            </a:pPr>
            <a:r>
              <a:rPr lang="zh-CN" altLang="en-US" b="0" i="0" dirty="0">
                <a:solidFill>
                  <a:schemeClr val="bg1"/>
                </a:solidFill>
                <a:effectLst/>
                <a:latin typeface="-apple-system"/>
              </a:rPr>
              <a:t>企业使命：是指企业依据什么样的使命在开展各种经营活动。</a:t>
            </a:r>
            <a:endParaRPr lang="zh-CN" altLang="en-US" dirty="0">
              <a:solidFill>
                <a:schemeClr val="bg1"/>
              </a:solidFill>
            </a:endParaRPr>
          </a:p>
        </p:txBody>
      </p:sp>
      <p:sp>
        <p:nvSpPr>
          <p:cNvPr id="22" name="文本框 21">
            <a:extLst>
              <a:ext uri="{FF2B5EF4-FFF2-40B4-BE49-F238E27FC236}">
                <a16:creationId xmlns:a16="http://schemas.microsoft.com/office/drawing/2014/main" id="{90EB70B1-6351-69DF-9FF6-1F6696012888}"/>
              </a:ext>
            </a:extLst>
          </p:cNvPr>
          <p:cNvSpPr txBox="1"/>
          <p:nvPr/>
        </p:nvSpPr>
        <p:spPr>
          <a:xfrm>
            <a:off x="4780975" y="3500040"/>
            <a:ext cx="2630051" cy="1115372"/>
          </a:xfrm>
          <a:prstGeom prst="rect">
            <a:avLst/>
          </a:prstGeom>
          <a:noFill/>
        </p:spPr>
        <p:txBody>
          <a:bodyPr wrap="square" rtlCol="0">
            <a:noAutofit/>
          </a:bodyPr>
          <a:lstStyle/>
          <a:p>
            <a:pPr>
              <a:lnSpc>
                <a:spcPct val="120000"/>
              </a:lnSpc>
            </a:pPr>
            <a:r>
              <a:rPr lang="zh-CN" altLang="en-US" b="0" i="0" dirty="0">
                <a:solidFill>
                  <a:schemeClr val="bg1"/>
                </a:solidFill>
                <a:effectLst/>
                <a:latin typeface="-apple-system"/>
              </a:rPr>
              <a:t>经营思想：是在指导企业经营活动时的观念、态度和思想。</a:t>
            </a:r>
            <a:endParaRPr lang="zh-CN" altLang="en-US" dirty="0">
              <a:solidFill>
                <a:schemeClr val="bg1"/>
              </a:solidFill>
            </a:endParaRPr>
          </a:p>
        </p:txBody>
      </p:sp>
      <p:sp>
        <p:nvSpPr>
          <p:cNvPr id="23" name="文本框 22">
            <a:extLst>
              <a:ext uri="{FF2B5EF4-FFF2-40B4-BE49-F238E27FC236}">
                <a16:creationId xmlns:a16="http://schemas.microsoft.com/office/drawing/2014/main" id="{D35B85FD-9128-4B92-E4AF-DC016854848D}"/>
              </a:ext>
            </a:extLst>
          </p:cNvPr>
          <p:cNvSpPr txBox="1"/>
          <p:nvPr/>
        </p:nvSpPr>
        <p:spPr>
          <a:xfrm>
            <a:off x="8295116" y="3500040"/>
            <a:ext cx="2630051" cy="1164030"/>
          </a:xfrm>
          <a:prstGeom prst="rect">
            <a:avLst/>
          </a:prstGeom>
          <a:noFill/>
        </p:spPr>
        <p:txBody>
          <a:bodyPr wrap="square" rtlCol="0">
            <a:noAutofit/>
          </a:bodyPr>
          <a:lstStyle/>
          <a:p>
            <a:pPr>
              <a:lnSpc>
                <a:spcPct val="120000"/>
              </a:lnSpc>
            </a:pPr>
            <a:r>
              <a:rPr lang="zh-CN" altLang="en-US" b="0" i="0" dirty="0">
                <a:solidFill>
                  <a:schemeClr val="bg1"/>
                </a:solidFill>
                <a:effectLst/>
                <a:latin typeface="-apple-system"/>
              </a:rPr>
              <a:t>行为准则：是指企业内部员工奉行的一系列行为准则和规则。</a:t>
            </a:r>
            <a:endParaRPr lang="zh-CN" altLang="en-US" dirty="0">
              <a:solidFill>
                <a:schemeClr val="bg1"/>
              </a:solidFill>
            </a:endParaRPr>
          </a:p>
        </p:txBody>
      </p:sp>
      <p:grpSp>
        <p:nvGrpSpPr>
          <p:cNvPr id="26" name="组合 25">
            <a:extLst>
              <a:ext uri="{FF2B5EF4-FFF2-40B4-BE49-F238E27FC236}">
                <a16:creationId xmlns:a16="http://schemas.microsoft.com/office/drawing/2014/main" id="{4EE26C28-F9B8-668B-0D31-1BA31695C710}"/>
              </a:ext>
            </a:extLst>
          </p:cNvPr>
          <p:cNvGrpSpPr/>
          <p:nvPr/>
        </p:nvGrpSpPr>
        <p:grpSpPr>
          <a:xfrm>
            <a:off x="6002822" y="2840920"/>
            <a:ext cx="197720" cy="197720"/>
            <a:chOff x="5997140" y="2657863"/>
            <a:chExt cx="197720" cy="197720"/>
          </a:xfrm>
        </p:grpSpPr>
        <p:sp>
          <p:nvSpPr>
            <p:cNvPr id="27" name="椭圆 26">
              <a:extLst>
                <a:ext uri="{FF2B5EF4-FFF2-40B4-BE49-F238E27FC236}">
                  <a16:creationId xmlns:a16="http://schemas.microsoft.com/office/drawing/2014/main" id="{08CC1131-E7D5-9DFC-8194-60EC53E27B66}"/>
                </a:ext>
              </a:extLst>
            </p:cNvPr>
            <p:cNvSpPr/>
            <p:nvPr/>
          </p:nvSpPr>
          <p:spPr>
            <a:xfrm rot="5400000">
              <a:off x="5997140" y="2657863"/>
              <a:ext cx="197720" cy="197720"/>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a:extLst>
                <a:ext uri="{FF2B5EF4-FFF2-40B4-BE49-F238E27FC236}">
                  <a16:creationId xmlns:a16="http://schemas.microsoft.com/office/drawing/2014/main" id="{6DD1C7C7-1B95-49AA-EDEB-A46CE2B0A2E9}"/>
                </a:ext>
              </a:extLst>
            </p:cNvPr>
            <p:cNvSpPr/>
            <p:nvPr/>
          </p:nvSpPr>
          <p:spPr>
            <a:xfrm rot="10800000">
              <a:off x="6050610" y="2727451"/>
              <a:ext cx="90780" cy="78259"/>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a:extLst>
              <a:ext uri="{FF2B5EF4-FFF2-40B4-BE49-F238E27FC236}">
                <a16:creationId xmlns:a16="http://schemas.microsoft.com/office/drawing/2014/main" id="{3C7EAC5C-2530-656C-7411-94D3FAA9084D}"/>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品牌理念</a:t>
            </a:r>
          </a:p>
        </p:txBody>
      </p:sp>
      <p:sp>
        <p:nvSpPr>
          <p:cNvPr id="37" name="文本框 36">
            <a:extLst>
              <a:ext uri="{FF2B5EF4-FFF2-40B4-BE49-F238E27FC236}">
                <a16:creationId xmlns:a16="http://schemas.microsoft.com/office/drawing/2014/main" id="{6D0586A0-942C-093B-D64E-6DD8F8FE7B76}"/>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ea typeface="阿里巴巴普惠体 L" panose="00020600040101010101" pitchFamily="18" charset="-122"/>
                <a:cs typeface="阿里巴巴普惠体 L" panose="00020600040101010101" pitchFamily="18" charset="-122"/>
              </a:rPr>
              <a:t>BRAND </a:t>
            </a:r>
            <a:r>
              <a:rPr lang="en-US" altLang="zh-CN" sz="800" dirty="0">
                <a:solidFill>
                  <a:schemeClr val="accent5"/>
                </a:solidFill>
                <a:ea typeface="阿里巴巴普惠体 L" panose="00020600040101010101" pitchFamily="18" charset="-122"/>
                <a:cs typeface="阿里巴巴普惠体 L" panose="00020600040101010101" pitchFamily="18" charset="-122"/>
              </a:rPr>
              <a:t>CONCEPT</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50257" y="3037078"/>
            <a:ext cx="1845733" cy="584775"/>
          </a:xfrm>
          <a:prstGeom prst="rect">
            <a:avLst/>
          </a:prstGeom>
          <a:noFill/>
        </p:spPr>
        <p:txBody>
          <a:bodyPr wrap="square" rtlCol="0">
            <a:noAutofit/>
          </a:bodyPr>
          <a:lstStyle/>
          <a:p>
            <a:r>
              <a:rPr lang="zh-CN" altLang="en-US" sz="3200" b="1" dirty="0">
                <a:solidFill>
                  <a:schemeClr val="accent1"/>
                </a:solidFill>
                <a:latin typeface="新宋体" panose="02010609030101010101" pitchFamily="49" charset="-122"/>
                <a:ea typeface="新宋体" panose="02010609030101010101" pitchFamily="49" charset="-122"/>
              </a:rPr>
              <a:t>品牌概述</a:t>
            </a:r>
          </a:p>
        </p:txBody>
      </p:sp>
      <p:sp>
        <p:nvSpPr>
          <p:cNvPr id="8" name="文本框 7">
            <a:extLst>
              <a:ext uri="{FF2B5EF4-FFF2-40B4-BE49-F238E27FC236}">
                <a16:creationId xmlns:a16="http://schemas.microsoft.com/office/drawing/2014/main" id="{3027588A-9029-C1FD-98F9-B27DCCFD55F7}"/>
              </a:ext>
            </a:extLst>
          </p:cNvPr>
          <p:cNvSpPr txBox="1"/>
          <p:nvPr/>
        </p:nvSpPr>
        <p:spPr>
          <a:xfrm>
            <a:off x="1500829" y="2562577"/>
            <a:ext cx="1051213" cy="523220"/>
          </a:xfrm>
          <a:prstGeom prst="rect">
            <a:avLst/>
          </a:prstGeom>
          <a:noFill/>
        </p:spPr>
        <p:txBody>
          <a:bodyPr wrap="square" rtlCol="0">
            <a:noAutofit/>
          </a:bodyPr>
          <a:lstStyle/>
          <a:p>
            <a:r>
              <a:rPr lang="en-US" altLang="zh-CN" sz="2400" b="1" dirty="0">
                <a:latin typeface="Lingxun-Serif-Bold" panose="02020F00000000000000" pitchFamily="18" charset="2"/>
                <a:ea typeface="新宋体" panose="02010609030101010101" pitchFamily="49" charset="-122"/>
              </a:rPr>
              <a:t> ONE</a:t>
            </a:r>
            <a:endParaRPr lang="zh-CN" altLang="en-US" sz="2400" b="1" dirty="0">
              <a:latin typeface="Lingxun-Serif-Bold" panose="02020F00000000000000" pitchFamily="18" charset="2"/>
              <a:ea typeface="新宋体" panose="02010609030101010101" pitchFamily="49" charset="-122"/>
            </a:endParaRPr>
          </a:p>
        </p:txBody>
      </p:sp>
      <p:sp>
        <p:nvSpPr>
          <p:cNvPr id="28" name="矩形 27">
            <a:extLst>
              <a:ext uri="{FF2B5EF4-FFF2-40B4-BE49-F238E27FC236}">
                <a16:creationId xmlns:a16="http://schemas.microsoft.com/office/drawing/2014/main" id="{9954DFEA-6BA9-1A36-02C6-6964F88D58D9}"/>
              </a:ext>
            </a:extLst>
          </p:cNvPr>
          <p:cNvSpPr/>
          <p:nvPr/>
        </p:nvSpPr>
        <p:spPr>
          <a:xfrm>
            <a:off x="1468581" y="2629211"/>
            <a:ext cx="62071"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3E08C620-99E7-8561-FD59-F9117A59C8D4}"/>
              </a:ext>
            </a:extLst>
          </p:cNvPr>
          <p:cNvSpPr txBox="1"/>
          <p:nvPr/>
        </p:nvSpPr>
        <p:spPr>
          <a:xfrm>
            <a:off x="1550257" y="3594183"/>
            <a:ext cx="1798268" cy="307777"/>
          </a:xfrm>
          <a:prstGeom prst="rect">
            <a:avLst/>
          </a:prstGeom>
          <a:noFill/>
        </p:spPr>
        <p:txBody>
          <a:bodyPr wrap="square" rtlCol="0">
            <a:noAutofit/>
          </a:bodyPr>
          <a:lstStyle/>
          <a:p>
            <a:pPr algn="dist"/>
            <a:r>
              <a:rPr lang="en-US" altLang="zh-CN" sz="1100" dirty="0">
                <a:solidFill>
                  <a:schemeClr val="accent5"/>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BRAND INTRODUCTION</a:t>
            </a:r>
            <a:endParaRPr lang="zh-CN" altLang="en-US" sz="1100" dirty="0">
              <a:solidFill>
                <a:schemeClr val="accent5"/>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30" name="矩形 29">
            <a:extLst>
              <a:ext uri="{FF2B5EF4-FFF2-40B4-BE49-F238E27FC236}">
                <a16:creationId xmlns:a16="http://schemas.microsoft.com/office/drawing/2014/main" id="{9732AD7B-669C-1F67-28D9-7BFDE7D8B751}"/>
              </a:ext>
            </a:extLst>
          </p:cNvPr>
          <p:cNvSpPr/>
          <p:nvPr/>
        </p:nvSpPr>
        <p:spPr>
          <a:xfrm>
            <a:off x="2552043" y="2764546"/>
            <a:ext cx="17902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0DF16F59-9353-7990-131A-B4B1986E1DA8}"/>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accent2"/>
                </a:solidFill>
                <a:latin typeface="新宋体" panose="02010609030101010101" pitchFamily="49" charset="-122"/>
                <a:ea typeface="新宋体" panose="02010609030101010101" pitchFamily="49" charset="-122"/>
              </a:rPr>
              <a:t>02</a:t>
            </a:r>
            <a:endParaRPr lang="zh-CN" altLang="en-US" dirty="0">
              <a:solidFill>
                <a:schemeClr val="accent2"/>
              </a:solidFill>
              <a:latin typeface="新宋体" panose="02010609030101010101" pitchFamily="49" charset="-122"/>
              <a:ea typeface="新宋体" panose="02010609030101010101" pitchFamily="49" charset="-122"/>
            </a:endParaRPr>
          </a:p>
        </p:txBody>
      </p:sp>
      <p:sp>
        <p:nvSpPr>
          <p:cNvPr id="4" name="文本框 3"/>
          <p:cNvSpPr txBox="1"/>
          <p:nvPr/>
        </p:nvSpPr>
        <p:spPr>
          <a:xfrm>
            <a:off x="4028657" y="3037078"/>
            <a:ext cx="1845733" cy="584775"/>
          </a:xfrm>
          <a:prstGeom prst="rect">
            <a:avLst/>
          </a:prstGeom>
          <a:noFill/>
        </p:spPr>
        <p:txBody>
          <a:bodyPr wrap="square" rtlCol="0">
            <a:noAutofit/>
          </a:bodyPr>
          <a:lstStyle/>
          <a:p>
            <a:r>
              <a:rPr lang="zh-CN" altLang="en-US" sz="3200" b="1" dirty="0">
                <a:solidFill>
                  <a:schemeClr val="accent1"/>
                </a:solidFill>
                <a:latin typeface="新宋体" panose="02010609030101010101" pitchFamily="49" charset="-122"/>
                <a:ea typeface="新宋体" panose="02010609030101010101" pitchFamily="49" charset="-122"/>
              </a:rPr>
              <a:t>品牌文化</a:t>
            </a:r>
          </a:p>
        </p:txBody>
      </p:sp>
      <p:sp>
        <p:nvSpPr>
          <p:cNvPr id="9" name="文本框 8">
            <a:extLst>
              <a:ext uri="{FF2B5EF4-FFF2-40B4-BE49-F238E27FC236}">
                <a16:creationId xmlns:a16="http://schemas.microsoft.com/office/drawing/2014/main" id="{4B920377-A0AD-2C08-7272-9EAF647E2B1B}"/>
              </a:ext>
            </a:extLst>
          </p:cNvPr>
          <p:cNvSpPr txBox="1"/>
          <p:nvPr/>
        </p:nvSpPr>
        <p:spPr>
          <a:xfrm>
            <a:off x="4059479" y="2562577"/>
            <a:ext cx="1403985" cy="369332"/>
          </a:xfrm>
          <a:prstGeom prst="rect">
            <a:avLst/>
          </a:prstGeom>
          <a:noFill/>
        </p:spPr>
        <p:txBody>
          <a:bodyPr wrap="square" rtlCol="0">
            <a:noAutofit/>
          </a:bodyPr>
          <a:lstStyle/>
          <a:p>
            <a:r>
              <a:rPr lang="en-US" altLang="zh-CN" sz="2400" b="1" dirty="0">
                <a:latin typeface="Lingxun-Serif-Bold" panose="02020F00000000000000" pitchFamily="18" charset="2"/>
                <a:ea typeface="新宋体" panose="02010609030101010101" pitchFamily="49" charset="-122"/>
              </a:rPr>
              <a:t>TWO</a:t>
            </a:r>
            <a:endParaRPr lang="zh-CN" altLang="en-US" sz="2400" b="1" dirty="0">
              <a:latin typeface="Lingxun-Serif-Bold" panose="02020F00000000000000" pitchFamily="18" charset="2"/>
              <a:ea typeface="新宋体" panose="02010609030101010101" pitchFamily="49" charset="-122"/>
            </a:endParaRPr>
          </a:p>
        </p:txBody>
      </p:sp>
      <p:sp>
        <p:nvSpPr>
          <p:cNvPr id="44" name="文本框 43">
            <a:extLst>
              <a:ext uri="{FF2B5EF4-FFF2-40B4-BE49-F238E27FC236}">
                <a16:creationId xmlns:a16="http://schemas.microsoft.com/office/drawing/2014/main" id="{A675A121-3287-17FF-98C8-FFDC9C397A86}"/>
              </a:ext>
            </a:extLst>
          </p:cNvPr>
          <p:cNvSpPr txBox="1"/>
          <p:nvPr/>
        </p:nvSpPr>
        <p:spPr>
          <a:xfrm>
            <a:off x="4065763" y="3594183"/>
            <a:ext cx="1798268" cy="307777"/>
          </a:xfrm>
          <a:prstGeom prst="rect">
            <a:avLst/>
          </a:prstGeom>
          <a:noFill/>
        </p:spPr>
        <p:txBody>
          <a:bodyPr wrap="square" rtlCol="0">
            <a:noAutofit/>
          </a:bodyPr>
          <a:lstStyle/>
          <a:p>
            <a:pPr algn="dist"/>
            <a:r>
              <a:rPr lang="en-US" altLang="zh-CN" sz="1100" dirty="0">
                <a:solidFill>
                  <a:schemeClr val="accent5"/>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BRAND CULTURE</a:t>
            </a:r>
            <a:endParaRPr lang="zh-CN" altLang="en-US" sz="1100" dirty="0">
              <a:solidFill>
                <a:schemeClr val="accent5"/>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48" name="矩形 47">
            <a:extLst>
              <a:ext uri="{FF2B5EF4-FFF2-40B4-BE49-F238E27FC236}">
                <a16:creationId xmlns:a16="http://schemas.microsoft.com/office/drawing/2014/main" id="{F73C7264-DE04-C430-E01E-3657EC3AF3A7}"/>
              </a:ext>
            </a:extLst>
          </p:cNvPr>
          <p:cNvSpPr/>
          <p:nvPr/>
        </p:nvSpPr>
        <p:spPr>
          <a:xfrm>
            <a:off x="4002665" y="2629211"/>
            <a:ext cx="62071"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B15C6C1E-E7DF-D275-546D-BBBAD547B9F0}"/>
              </a:ext>
            </a:extLst>
          </p:cNvPr>
          <p:cNvSpPr/>
          <p:nvPr/>
        </p:nvSpPr>
        <p:spPr>
          <a:xfrm>
            <a:off x="5130690" y="2745122"/>
            <a:ext cx="17902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504426" y="3037078"/>
            <a:ext cx="1845733" cy="584775"/>
          </a:xfrm>
          <a:prstGeom prst="rect">
            <a:avLst/>
          </a:prstGeom>
          <a:noFill/>
        </p:spPr>
        <p:txBody>
          <a:bodyPr wrap="square" rtlCol="0">
            <a:noAutofit/>
          </a:bodyPr>
          <a:lstStyle/>
          <a:p>
            <a:r>
              <a:rPr lang="zh-CN" altLang="en-US" sz="3200" b="1" dirty="0">
                <a:solidFill>
                  <a:schemeClr val="accent1"/>
                </a:solidFill>
                <a:latin typeface="新宋体" panose="02010609030101010101" pitchFamily="49" charset="-122"/>
                <a:ea typeface="新宋体" panose="02010609030101010101" pitchFamily="49" charset="-122"/>
              </a:rPr>
              <a:t>品牌理念</a:t>
            </a:r>
          </a:p>
        </p:txBody>
      </p:sp>
      <p:sp>
        <p:nvSpPr>
          <p:cNvPr id="10" name="文本框 9">
            <a:extLst>
              <a:ext uri="{FF2B5EF4-FFF2-40B4-BE49-F238E27FC236}">
                <a16:creationId xmlns:a16="http://schemas.microsoft.com/office/drawing/2014/main" id="{661E860A-989D-C627-D1E1-FB98528F9139}"/>
              </a:ext>
            </a:extLst>
          </p:cNvPr>
          <p:cNvSpPr txBox="1"/>
          <p:nvPr/>
        </p:nvSpPr>
        <p:spPr>
          <a:xfrm>
            <a:off x="6539555" y="2562577"/>
            <a:ext cx="1706230" cy="332355"/>
          </a:xfrm>
          <a:prstGeom prst="rect">
            <a:avLst/>
          </a:prstGeom>
          <a:noFill/>
        </p:spPr>
        <p:txBody>
          <a:bodyPr wrap="square" rtlCol="0">
            <a:noAutofit/>
          </a:bodyPr>
          <a:lstStyle/>
          <a:p>
            <a:r>
              <a:rPr lang="en-US" altLang="zh-CN" sz="2400" b="1" dirty="0">
                <a:latin typeface="Lingxun-Serif-Bold" panose="02020F00000000000000" pitchFamily="18" charset="2"/>
                <a:ea typeface="新宋体" panose="02010609030101010101" pitchFamily="49" charset="-122"/>
              </a:rPr>
              <a:t>THREE</a:t>
            </a:r>
            <a:endParaRPr lang="zh-CN" altLang="en-US" sz="2400" b="1" dirty="0">
              <a:latin typeface="Lingxun-Serif-Bold" panose="02020F00000000000000" pitchFamily="18" charset="2"/>
              <a:ea typeface="新宋体" panose="02010609030101010101" pitchFamily="49" charset="-122"/>
            </a:endParaRPr>
          </a:p>
        </p:txBody>
      </p:sp>
      <p:sp>
        <p:nvSpPr>
          <p:cNvPr id="45" name="文本框 44">
            <a:extLst>
              <a:ext uri="{FF2B5EF4-FFF2-40B4-BE49-F238E27FC236}">
                <a16:creationId xmlns:a16="http://schemas.microsoft.com/office/drawing/2014/main" id="{E53272A8-F5E4-EAC1-F3E9-83F604EE613F}"/>
              </a:ext>
            </a:extLst>
          </p:cNvPr>
          <p:cNvSpPr txBox="1"/>
          <p:nvPr/>
        </p:nvSpPr>
        <p:spPr>
          <a:xfrm>
            <a:off x="6541497" y="3594183"/>
            <a:ext cx="1798268" cy="307777"/>
          </a:xfrm>
          <a:prstGeom prst="rect">
            <a:avLst/>
          </a:prstGeom>
          <a:noFill/>
        </p:spPr>
        <p:txBody>
          <a:bodyPr wrap="square" rtlCol="0">
            <a:noAutofit/>
          </a:bodyPr>
          <a:lstStyle/>
          <a:p>
            <a:pPr algn="dist"/>
            <a:r>
              <a:rPr lang="en-US" altLang="zh-CN" sz="1100" dirty="0">
                <a:solidFill>
                  <a:schemeClr val="accent5"/>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BRAND CONCEPT</a:t>
            </a:r>
            <a:endParaRPr lang="zh-CN" altLang="en-US" sz="1100" dirty="0">
              <a:solidFill>
                <a:schemeClr val="accent5"/>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49" name="矩形 48">
            <a:extLst>
              <a:ext uri="{FF2B5EF4-FFF2-40B4-BE49-F238E27FC236}">
                <a16:creationId xmlns:a16="http://schemas.microsoft.com/office/drawing/2014/main" id="{E804B2E2-E5D1-C403-25C1-5A880A6E9B68}"/>
              </a:ext>
            </a:extLst>
          </p:cNvPr>
          <p:cNvSpPr/>
          <p:nvPr/>
        </p:nvSpPr>
        <p:spPr>
          <a:xfrm>
            <a:off x="6481065" y="2629211"/>
            <a:ext cx="62071"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B0B68B37-1ABB-748D-5A4B-A11897FF4CF6}"/>
              </a:ext>
            </a:extLst>
          </p:cNvPr>
          <p:cNvSpPr/>
          <p:nvPr/>
        </p:nvSpPr>
        <p:spPr>
          <a:xfrm>
            <a:off x="8026836" y="2735666"/>
            <a:ext cx="17902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984230" y="3037078"/>
            <a:ext cx="1845733" cy="584775"/>
          </a:xfrm>
          <a:prstGeom prst="rect">
            <a:avLst/>
          </a:prstGeom>
          <a:noFill/>
        </p:spPr>
        <p:txBody>
          <a:bodyPr wrap="square" rtlCol="0">
            <a:noAutofit/>
          </a:bodyPr>
          <a:lstStyle/>
          <a:p>
            <a:r>
              <a:rPr lang="zh-CN" altLang="en-US" sz="3200" b="1" dirty="0">
                <a:solidFill>
                  <a:schemeClr val="accent1"/>
                </a:solidFill>
                <a:latin typeface="新宋体" panose="02010609030101010101" pitchFamily="49" charset="-122"/>
                <a:ea typeface="新宋体" panose="02010609030101010101" pitchFamily="49" charset="-122"/>
              </a:rPr>
              <a:t>发展规划</a:t>
            </a:r>
          </a:p>
        </p:txBody>
      </p:sp>
      <p:sp>
        <p:nvSpPr>
          <p:cNvPr id="11" name="文本框 10">
            <a:extLst>
              <a:ext uri="{FF2B5EF4-FFF2-40B4-BE49-F238E27FC236}">
                <a16:creationId xmlns:a16="http://schemas.microsoft.com/office/drawing/2014/main" id="{51E6D276-69CB-3601-BA5A-95849EFF27D3}"/>
              </a:ext>
            </a:extLst>
          </p:cNvPr>
          <p:cNvSpPr txBox="1"/>
          <p:nvPr/>
        </p:nvSpPr>
        <p:spPr>
          <a:xfrm>
            <a:off x="9012969" y="2562577"/>
            <a:ext cx="1403985" cy="369332"/>
          </a:xfrm>
          <a:prstGeom prst="rect">
            <a:avLst/>
          </a:prstGeom>
          <a:noFill/>
        </p:spPr>
        <p:txBody>
          <a:bodyPr wrap="square" rtlCol="0">
            <a:noAutofit/>
          </a:bodyPr>
          <a:lstStyle/>
          <a:p>
            <a:r>
              <a:rPr lang="en-US" altLang="zh-CN" sz="2400" b="1" dirty="0">
                <a:latin typeface="Lingxun-Serif-Bold" panose="02020F00000000000000" pitchFamily="18" charset="2"/>
                <a:ea typeface="新宋体" panose="02010609030101010101" pitchFamily="49" charset="-122"/>
              </a:rPr>
              <a:t>FOUR</a:t>
            </a:r>
            <a:endParaRPr lang="zh-CN" altLang="en-US" sz="2400" b="1" dirty="0">
              <a:latin typeface="Lingxun-Serif-Bold" panose="02020F00000000000000" pitchFamily="18" charset="2"/>
              <a:ea typeface="新宋体" panose="02010609030101010101" pitchFamily="49" charset="-122"/>
            </a:endParaRPr>
          </a:p>
        </p:txBody>
      </p:sp>
      <p:sp>
        <p:nvSpPr>
          <p:cNvPr id="46" name="文本框 45">
            <a:extLst>
              <a:ext uri="{FF2B5EF4-FFF2-40B4-BE49-F238E27FC236}">
                <a16:creationId xmlns:a16="http://schemas.microsoft.com/office/drawing/2014/main" id="{01E01FB3-7490-802E-18DE-5F354F585463}"/>
              </a:ext>
            </a:extLst>
          </p:cNvPr>
          <p:cNvSpPr txBox="1"/>
          <p:nvPr/>
        </p:nvSpPr>
        <p:spPr>
          <a:xfrm>
            <a:off x="9021301" y="3594183"/>
            <a:ext cx="1798268" cy="307777"/>
          </a:xfrm>
          <a:prstGeom prst="rect">
            <a:avLst/>
          </a:prstGeom>
          <a:noFill/>
        </p:spPr>
        <p:txBody>
          <a:bodyPr wrap="square" rtlCol="0">
            <a:noAutofit/>
          </a:bodyPr>
          <a:lstStyle/>
          <a:p>
            <a:pPr algn="dist"/>
            <a:r>
              <a:rPr lang="en-US" altLang="zh-CN" sz="1100" dirty="0">
                <a:solidFill>
                  <a:schemeClr val="accent5"/>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rPr>
              <a:t>FUTURE PLANNING</a:t>
            </a:r>
            <a:endParaRPr lang="zh-CN" altLang="en-US" sz="1100" dirty="0">
              <a:solidFill>
                <a:schemeClr val="accent5"/>
              </a:solidFill>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47" name="矩形 46">
            <a:extLst>
              <a:ext uri="{FF2B5EF4-FFF2-40B4-BE49-F238E27FC236}">
                <a16:creationId xmlns:a16="http://schemas.microsoft.com/office/drawing/2014/main" id="{98F6AB36-8DD0-F855-592B-4328201CF016}"/>
              </a:ext>
            </a:extLst>
          </p:cNvPr>
          <p:cNvSpPr/>
          <p:nvPr/>
        </p:nvSpPr>
        <p:spPr>
          <a:xfrm>
            <a:off x="8956834" y="2629211"/>
            <a:ext cx="62071"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DDD23576-6CE6-9ED9-C5BB-2EE207C41F39}"/>
              </a:ext>
            </a:extLst>
          </p:cNvPr>
          <p:cNvSpPr/>
          <p:nvPr/>
        </p:nvSpPr>
        <p:spPr>
          <a:xfrm>
            <a:off x="10258159" y="2726387"/>
            <a:ext cx="17902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8D91422E-CBC5-AD76-2E75-097066F9E599}"/>
              </a:ext>
            </a:extLst>
          </p:cNvPr>
          <p:cNvSpPr/>
          <p:nvPr/>
        </p:nvSpPr>
        <p:spPr>
          <a:xfrm>
            <a:off x="7886700" y="1358944"/>
            <a:ext cx="3411506" cy="4957489"/>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a:extLst>
              <a:ext uri="{FF2B5EF4-FFF2-40B4-BE49-F238E27FC236}">
                <a16:creationId xmlns:a16="http://schemas.microsoft.com/office/drawing/2014/main" id="{6963ECA1-6F87-0E50-10E9-661AE50E21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63"/>
          <a:stretch/>
        </p:blipFill>
        <p:spPr>
          <a:xfrm>
            <a:off x="7572375" y="1191782"/>
            <a:ext cx="3537125" cy="4957490"/>
          </a:xfrm>
          <a:prstGeom prst="rect">
            <a:avLst/>
          </a:prstGeom>
        </p:spPr>
      </p:pic>
      <p:sp>
        <p:nvSpPr>
          <p:cNvPr id="19" name="矩形 18">
            <a:extLst>
              <a:ext uri="{FF2B5EF4-FFF2-40B4-BE49-F238E27FC236}">
                <a16:creationId xmlns:a16="http://schemas.microsoft.com/office/drawing/2014/main" id="{F7D0E1BD-F3F2-A2E7-BE4E-8ADFC42BFE65}"/>
              </a:ext>
            </a:extLst>
          </p:cNvPr>
          <p:cNvSpPr/>
          <p:nvPr/>
        </p:nvSpPr>
        <p:spPr>
          <a:xfrm>
            <a:off x="660400" y="2511314"/>
            <a:ext cx="7658100" cy="1146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4FCEC42F-6790-806B-39CE-CF6FE792C737}"/>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20</a:t>
            </a:r>
            <a:endParaRPr lang="zh-CN" altLang="en-US" dirty="0">
              <a:solidFill>
                <a:schemeClr val="bg1"/>
              </a:solidFill>
              <a:latin typeface="+mn-ea"/>
            </a:endParaRPr>
          </a:p>
        </p:txBody>
      </p:sp>
      <p:sp>
        <p:nvSpPr>
          <p:cNvPr id="15" name="文本框 14">
            <a:extLst>
              <a:ext uri="{FF2B5EF4-FFF2-40B4-BE49-F238E27FC236}">
                <a16:creationId xmlns:a16="http://schemas.microsoft.com/office/drawing/2014/main" id="{059FF9B7-CF1E-6FDE-B987-F6A6137B85DD}"/>
              </a:ext>
            </a:extLst>
          </p:cNvPr>
          <p:cNvSpPr txBox="1"/>
          <p:nvPr/>
        </p:nvSpPr>
        <p:spPr>
          <a:xfrm>
            <a:off x="1092427" y="1573881"/>
            <a:ext cx="5281925" cy="712952"/>
          </a:xfrm>
          <a:prstGeom prst="rect">
            <a:avLst/>
          </a:prstGeom>
          <a:noFill/>
        </p:spPr>
        <p:txBody>
          <a:bodyPr wrap="square" rtlCol="0">
            <a:noAutofit/>
          </a:bodyPr>
          <a:lstStyle/>
          <a:p>
            <a:pPr algn="l">
              <a:lnSpc>
                <a:spcPct val="120000"/>
              </a:lnSpc>
            </a:pPr>
            <a:r>
              <a:rPr lang="zh-CN" altLang="en-US" b="0" i="0" dirty="0">
                <a:solidFill>
                  <a:schemeClr val="accent1"/>
                </a:solidFill>
                <a:effectLst/>
                <a:latin typeface="+mn-ea"/>
              </a:rPr>
              <a:t>导向功能。品牌理念是企业所倡导的价值目标和行为方式，它引导员工的追求。</a:t>
            </a:r>
            <a:endParaRPr lang="zh-CN" altLang="en-US" dirty="0">
              <a:solidFill>
                <a:schemeClr val="accent1"/>
              </a:solidFill>
              <a:latin typeface="+mn-ea"/>
            </a:endParaRPr>
          </a:p>
        </p:txBody>
      </p:sp>
      <p:sp>
        <p:nvSpPr>
          <p:cNvPr id="16" name="文本框 15">
            <a:extLst>
              <a:ext uri="{FF2B5EF4-FFF2-40B4-BE49-F238E27FC236}">
                <a16:creationId xmlns:a16="http://schemas.microsoft.com/office/drawing/2014/main" id="{A65F8E81-CA96-EA35-91C8-D5D8C38C7F3E}"/>
              </a:ext>
            </a:extLst>
          </p:cNvPr>
          <p:cNvSpPr txBox="1"/>
          <p:nvPr/>
        </p:nvSpPr>
        <p:spPr>
          <a:xfrm>
            <a:off x="1148303" y="2727980"/>
            <a:ext cx="5281925" cy="712952"/>
          </a:xfrm>
          <a:prstGeom prst="rect">
            <a:avLst/>
          </a:prstGeom>
          <a:noFill/>
        </p:spPr>
        <p:txBody>
          <a:bodyPr wrap="square" rtlCol="0">
            <a:noAutofit/>
          </a:bodyPr>
          <a:lstStyle/>
          <a:p>
            <a:pPr algn="l">
              <a:lnSpc>
                <a:spcPct val="120000"/>
              </a:lnSpc>
            </a:pPr>
            <a:r>
              <a:rPr lang="zh-CN" altLang="en-US" b="0" i="0" dirty="0">
                <a:solidFill>
                  <a:schemeClr val="bg1"/>
                </a:solidFill>
                <a:effectLst/>
                <a:latin typeface="+mn-ea"/>
              </a:rPr>
              <a:t>激励功能。品牌理念与员工价值追求上的认同，具有物质激励无法真正达到的持久性和深刻性。</a:t>
            </a:r>
            <a:endParaRPr lang="zh-CN" altLang="en-US" dirty="0">
              <a:solidFill>
                <a:schemeClr val="bg1"/>
              </a:solidFill>
              <a:latin typeface="+mn-ea"/>
            </a:endParaRPr>
          </a:p>
        </p:txBody>
      </p:sp>
      <p:sp>
        <p:nvSpPr>
          <p:cNvPr id="17" name="文本框 16">
            <a:extLst>
              <a:ext uri="{FF2B5EF4-FFF2-40B4-BE49-F238E27FC236}">
                <a16:creationId xmlns:a16="http://schemas.microsoft.com/office/drawing/2014/main" id="{10280CCB-EE32-2716-3833-9183B785CFE7}"/>
              </a:ext>
            </a:extLst>
          </p:cNvPr>
          <p:cNvSpPr txBox="1"/>
          <p:nvPr/>
        </p:nvSpPr>
        <p:spPr>
          <a:xfrm>
            <a:off x="1092427" y="5050981"/>
            <a:ext cx="5281925" cy="712952"/>
          </a:xfrm>
          <a:prstGeom prst="rect">
            <a:avLst/>
          </a:prstGeom>
          <a:noFill/>
        </p:spPr>
        <p:txBody>
          <a:bodyPr wrap="square" rtlCol="0">
            <a:noAutofit/>
          </a:bodyPr>
          <a:lstStyle/>
          <a:p>
            <a:pPr algn="l">
              <a:lnSpc>
                <a:spcPct val="120000"/>
              </a:lnSpc>
            </a:pPr>
            <a:r>
              <a:rPr lang="zh-CN" altLang="en-US" b="0" i="0" dirty="0">
                <a:solidFill>
                  <a:schemeClr val="accent1"/>
                </a:solidFill>
                <a:effectLst/>
                <a:latin typeface="arial" panose="020B0604020202020204" pitchFamily="34" charset="0"/>
              </a:rPr>
              <a:t>凝聚功能。品牌理念被员工认同，他就会对企业产生归属感，品牌理念就具有强大的向心力和凝聚力。</a:t>
            </a:r>
            <a:endParaRPr lang="zh-CN" altLang="en-US" dirty="0">
              <a:solidFill>
                <a:schemeClr val="accent1"/>
              </a:solidFill>
              <a:latin typeface="+mn-ea"/>
            </a:endParaRPr>
          </a:p>
        </p:txBody>
      </p:sp>
      <p:sp>
        <p:nvSpPr>
          <p:cNvPr id="18" name="文本框 17">
            <a:extLst>
              <a:ext uri="{FF2B5EF4-FFF2-40B4-BE49-F238E27FC236}">
                <a16:creationId xmlns:a16="http://schemas.microsoft.com/office/drawing/2014/main" id="{B7C8D54A-7BF1-BB34-BC7A-A77BEB210B7D}"/>
              </a:ext>
            </a:extLst>
          </p:cNvPr>
          <p:cNvSpPr txBox="1"/>
          <p:nvPr/>
        </p:nvSpPr>
        <p:spPr>
          <a:xfrm>
            <a:off x="1092427" y="3891947"/>
            <a:ext cx="5281925" cy="712952"/>
          </a:xfrm>
          <a:prstGeom prst="rect">
            <a:avLst/>
          </a:prstGeom>
          <a:noFill/>
        </p:spPr>
        <p:txBody>
          <a:bodyPr wrap="square" rtlCol="0">
            <a:noAutofit/>
          </a:bodyPr>
          <a:lstStyle/>
          <a:p>
            <a:pPr algn="l">
              <a:lnSpc>
                <a:spcPct val="120000"/>
              </a:lnSpc>
            </a:pPr>
            <a:r>
              <a:rPr lang="zh-CN" altLang="en-US" b="0" i="0" dirty="0">
                <a:solidFill>
                  <a:schemeClr val="accent1"/>
                </a:solidFill>
                <a:effectLst/>
                <a:latin typeface="arial" panose="020B0604020202020204" pitchFamily="34" charset="0"/>
              </a:rPr>
              <a:t>稳定功能。保持品牌理念的连续性和稳定性，强化其认同感是增强企业稳定力和技术发展的关键。</a:t>
            </a:r>
            <a:endParaRPr lang="zh-CN" altLang="en-US" dirty="0">
              <a:solidFill>
                <a:schemeClr val="accent1"/>
              </a:solidFill>
              <a:latin typeface="+mn-ea"/>
            </a:endParaRPr>
          </a:p>
        </p:txBody>
      </p:sp>
      <p:grpSp>
        <p:nvGrpSpPr>
          <p:cNvPr id="34" name="组合 33">
            <a:extLst>
              <a:ext uri="{FF2B5EF4-FFF2-40B4-BE49-F238E27FC236}">
                <a16:creationId xmlns:a16="http://schemas.microsoft.com/office/drawing/2014/main" id="{5E92BEFC-2AAB-84A9-671C-BC4ED7C1A82B}"/>
              </a:ext>
            </a:extLst>
          </p:cNvPr>
          <p:cNvGrpSpPr/>
          <p:nvPr/>
        </p:nvGrpSpPr>
        <p:grpSpPr>
          <a:xfrm>
            <a:off x="850547" y="2776294"/>
            <a:ext cx="221020" cy="369332"/>
            <a:chOff x="850547" y="2755030"/>
            <a:chExt cx="221020" cy="369332"/>
          </a:xfrm>
        </p:grpSpPr>
        <p:sp>
          <p:nvSpPr>
            <p:cNvPr id="23" name="椭圆 22">
              <a:extLst>
                <a:ext uri="{FF2B5EF4-FFF2-40B4-BE49-F238E27FC236}">
                  <a16:creationId xmlns:a16="http://schemas.microsoft.com/office/drawing/2014/main" id="{16BBE4B9-3B4D-CBD4-13AF-06D721A3AD55}"/>
                </a:ext>
              </a:extLst>
            </p:cNvPr>
            <p:cNvSpPr/>
            <p:nvPr/>
          </p:nvSpPr>
          <p:spPr>
            <a:xfrm>
              <a:off x="850547" y="2818554"/>
              <a:ext cx="221020" cy="22102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24" name="文本框 23">
              <a:extLst>
                <a:ext uri="{FF2B5EF4-FFF2-40B4-BE49-F238E27FC236}">
                  <a16:creationId xmlns:a16="http://schemas.microsoft.com/office/drawing/2014/main" id="{743AEE66-F912-20D3-9060-9CFA2528B7DA}"/>
                </a:ext>
              </a:extLst>
            </p:cNvPr>
            <p:cNvSpPr txBox="1"/>
            <p:nvPr/>
          </p:nvSpPr>
          <p:spPr>
            <a:xfrm>
              <a:off x="875997" y="2755030"/>
              <a:ext cx="170121" cy="369332"/>
            </a:xfrm>
            <a:prstGeom prst="rect">
              <a:avLst/>
            </a:prstGeom>
            <a:noFill/>
          </p:spPr>
          <p:txBody>
            <a:bodyPr wrap="square" rtlCol="0">
              <a:noAutofit/>
            </a:bodyPr>
            <a:lstStyle/>
            <a:p>
              <a:pPr algn="ctr"/>
              <a:r>
                <a:rPr lang="en-US" altLang="zh-CN" sz="1400" dirty="0">
                  <a:solidFill>
                    <a:schemeClr val="bg1"/>
                  </a:solidFill>
                  <a:latin typeface="+mn-ea"/>
                </a:rPr>
                <a:t>2</a:t>
              </a:r>
              <a:endParaRPr lang="zh-CN" altLang="en-US" sz="1400" dirty="0">
                <a:solidFill>
                  <a:schemeClr val="bg1"/>
                </a:solidFill>
                <a:latin typeface="+mn-ea"/>
              </a:endParaRPr>
            </a:p>
          </p:txBody>
        </p:sp>
      </p:grpSp>
      <p:grpSp>
        <p:nvGrpSpPr>
          <p:cNvPr id="25" name="组合 24">
            <a:extLst>
              <a:ext uri="{FF2B5EF4-FFF2-40B4-BE49-F238E27FC236}">
                <a16:creationId xmlns:a16="http://schemas.microsoft.com/office/drawing/2014/main" id="{0631DE18-B509-9373-E176-5BC72F1CC783}"/>
              </a:ext>
            </a:extLst>
          </p:cNvPr>
          <p:cNvGrpSpPr/>
          <p:nvPr/>
        </p:nvGrpSpPr>
        <p:grpSpPr>
          <a:xfrm>
            <a:off x="850547" y="1608745"/>
            <a:ext cx="221020" cy="369332"/>
            <a:chOff x="957369" y="1454868"/>
            <a:chExt cx="221020" cy="369332"/>
          </a:xfrm>
        </p:grpSpPr>
        <p:sp>
          <p:nvSpPr>
            <p:cNvPr id="26" name="椭圆 25">
              <a:extLst>
                <a:ext uri="{FF2B5EF4-FFF2-40B4-BE49-F238E27FC236}">
                  <a16:creationId xmlns:a16="http://schemas.microsoft.com/office/drawing/2014/main" id="{CC60F8F1-654B-6F5B-0809-9F8F081AF974}"/>
                </a:ext>
              </a:extLst>
            </p:cNvPr>
            <p:cNvSpPr/>
            <p:nvPr/>
          </p:nvSpPr>
          <p:spPr>
            <a:xfrm>
              <a:off x="957369" y="1518392"/>
              <a:ext cx="221020" cy="22102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27" name="文本框 26">
              <a:extLst>
                <a:ext uri="{FF2B5EF4-FFF2-40B4-BE49-F238E27FC236}">
                  <a16:creationId xmlns:a16="http://schemas.microsoft.com/office/drawing/2014/main" id="{9421F3DF-2AFD-91CF-05CC-7045D92582B1}"/>
                </a:ext>
              </a:extLst>
            </p:cNvPr>
            <p:cNvSpPr txBox="1"/>
            <p:nvPr/>
          </p:nvSpPr>
          <p:spPr>
            <a:xfrm>
              <a:off x="982819" y="1454868"/>
              <a:ext cx="170121" cy="369332"/>
            </a:xfrm>
            <a:prstGeom prst="rect">
              <a:avLst/>
            </a:prstGeom>
            <a:noFill/>
          </p:spPr>
          <p:txBody>
            <a:bodyPr wrap="square" rtlCol="0">
              <a:noAutofit/>
            </a:bodyPr>
            <a:lstStyle/>
            <a:p>
              <a:pPr algn="ctr"/>
              <a:r>
                <a:rPr lang="en-US" altLang="zh-CN" sz="1400" dirty="0">
                  <a:solidFill>
                    <a:schemeClr val="tx2"/>
                  </a:solidFill>
                  <a:latin typeface="+mn-ea"/>
                </a:rPr>
                <a:t>1</a:t>
              </a:r>
              <a:endParaRPr lang="zh-CN" altLang="en-US" sz="1400" dirty="0">
                <a:solidFill>
                  <a:schemeClr val="tx2"/>
                </a:solidFill>
                <a:latin typeface="+mn-ea"/>
              </a:endParaRPr>
            </a:p>
          </p:txBody>
        </p:sp>
      </p:grpSp>
      <p:grpSp>
        <p:nvGrpSpPr>
          <p:cNvPr id="28" name="组合 27">
            <a:extLst>
              <a:ext uri="{FF2B5EF4-FFF2-40B4-BE49-F238E27FC236}">
                <a16:creationId xmlns:a16="http://schemas.microsoft.com/office/drawing/2014/main" id="{58263C5C-0729-247F-C5A4-7D59A7A7BC46}"/>
              </a:ext>
            </a:extLst>
          </p:cNvPr>
          <p:cNvGrpSpPr/>
          <p:nvPr/>
        </p:nvGrpSpPr>
        <p:grpSpPr>
          <a:xfrm>
            <a:off x="850547" y="3950464"/>
            <a:ext cx="221020" cy="369332"/>
            <a:chOff x="1340904" y="3865523"/>
            <a:chExt cx="221020" cy="369332"/>
          </a:xfrm>
        </p:grpSpPr>
        <p:sp>
          <p:nvSpPr>
            <p:cNvPr id="29" name="椭圆 28">
              <a:extLst>
                <a:ext uri="{FF2B5EF4-FFF2-40B4-BE49-F238E27FC236}">
                  <a16:creationId xmlns:a16="http://schemas.microsoft.com/office/drawing/2014/main" id="{66167C65-9394-D252-1041-85537D068815}"/>
                </a:ext>
              </a:extLst>
            </p:cNvPr>
            <p:cNvSpPr/>
            <p:nvPr/>
          </p:nvSpPr>
          <p:spPr>
            <a:xfrm>
              <a:off x="1340904" y="3929047"/>
              <a:ext cx="221020" cy="22102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30" name="文本框 29">
              <a:extLst>
                <a:ext uri="{FF2B5EF4-FFF2-40B4-BE49-F238E27FC236}">
                  <a16:creationId xmlns:a16="http://schemas.microsoft.com/office/drawing/2014/main" id="{D29E67E4-7617-EDF4-835B-21823D6D6FA0}"/>
                </a:ext>
              </a:extLst>
            </p:cNvPr>
            <p:cNvSpPr txBox="1"/>
            <p:nvPr/>
          </p:nvSpPr>
          <p:spPr>
            <a:xfrm>
              <a:off x="1366354" y="3865523"/>
              <a:ext cx="170121" cy="369332"/>
            </a:xfrm>
            <a:prstGeom prst="rect">
              <a:avLst/>
            </a:prstGeom>
            <a:noFill/>
          </p:spPr>
          <p:txBody>
            <a:bodyPr wrap="square" rtlCol="0">
              <a:noAutofit/>
            </a:bodyPr>
            <a:lstStyle/>
            <a:p>
              <a:pPr algn="ctr"/>
              <a:r>
                <a:rPr lang="en-US" altLang="zh-CN" sz="1400" dirty="0">
                  <a:solidFill>
                    <a:schemeClr val="tx2"/>
                  </a:solidFill>
                  <a:latin typeface="+mn-ea"/>
                </a:rPr>
                <a:t>3</a:t>
              </a:r>
              <a:endParaRPr lang="zh-CN" altLang="en-US" sz="1400" dirty="0">
                <a:solidFill>
                  <a:schemeClr val="tx2"/>
                </a:solidFill>
                <a:latin typeface="+mn-ea"/>
              </a:endParaRPr>
            </a:p>
          </p:txBody>
        </p:sp>
      </p:grpSp>
      <p:grpSp>
        <p:nvGrpSpPr>
          <p:cNvPr id="31" name="组合 30">
            <a:extLst>
              <a:ext uri="{FF2B5EF4-FFF2-40B4-BE49-F238E27FC236}">
                <a16:creationId xmlns:a16="http://schemas.microsoft.com/office/drawing/2014/main" id="{6839C06A-12A5-A808-4F28-3A02F3D6C5FB}"/>
              </a:ext>
            </a:extLst>
          </p:cNvPr>
          <p:cNvGrpSpPr/>
          <p:nvPr/>
        </p:nvGrpSpPr>
        <p:grpSpPr>
          <a:xfrm>
            <a:off x="850547" y="5099453"/>
            <a:ext cx="221020" cy="369332"/>
            <a:chOff x="1340904" y="3865523"/>
            <a:chExt cx="221020" cy="369332"/>
          </a:xfrm>
        </p:grpSpPr>
        <p:sp>
          <p:nvSpPr>
            <p:cNvPr id="32" name="椭圆 31">
              <a:extLst>
                <a:ext uri="{FF2B5EF4-FFF2-40B4-BE49-F238E27FC236}">
                  <a16:creationId xmlns:a16="http://schemas.microsoft.com/office/drawing/2014/main" id="{367E7788-572F-565E-C8AE-707A91F60821}"/>
                </a:ext>
              </a:extLst>
            </p:cNvPr>
            <p:cNvSpPr/>
            <p:nvPr/>
          </p:nvSpPr>
          <p:spPr>
            <a:xfrm>
              <a:off x="1340904" y="3929047"/>
              <a:ext cx="221020" cy="22102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33" name="文本框 32">
              <a:extLst>
                <a:ext uri="{FF2B5EF4-FFF2-40B4-BE49-F238E27FC236}">
                  <a16:creationId xmlns:a16="http://schemas.microsoft.com/office/drawing/2014/main" id="{775B21AE-69F9-C1F8-788D-A8ACA1FD5311}"/>
                </a:ext>
              </a:extLst>
            </p:cNvPr>
            <p:cNvSpPr txBox="1"/>
            <p:nvPr/>
          </p:nvSpPr>
          <p:spPr>
            <a:xfrm>
              <a:off x="1366354" y="3865523"/>
              <a:ext cx="170121" cy="369332"/>
            </a:xfrm>
            <a:prstGeom prst="rect">
              <a:avLst/>
            </a:prstGeom>
            <a:noFill/>
          </p:spPr>
          <p:txBody>
            <a:bodyPr wrap="square" rtlCol="0">
              <a:noAutofit/>
            </a:bodyPr>
            <a:lstStyle/>
            <a:p>
              <a:pPr algn="ctr"/>
              <a:r>
                <a:rPr lang="en-US" altLang="zh-CN" sz="1400" dirty="0">
                  <a:solidFill>
                    <a:schemeClr val="tx2"/>
                  </a:solidFill>
                  <a:latin typeface="+mn-ea"/>
                </a:rPr>
                <a:t>4</a:t>
              </a:r>
              <a:endParaRPr lang="zh-CN" altLang="en-US" sz="1400" dirty="0">
                <a:solidFill>
                  <a:schemeClr val="tx2"/>
                </a:solidFill>
                <a:latin typeface="+mn-ea"/>
              </a:endParaRPr>
            </a:p>
          </p:txBody>
        </p:sp>
      </p:grpSp>
      <p:sp>
        <p:nvSpPr>
          <p:cNvPr id="36" name="文本框 35">
            <a:extLst>
              <a:ext uri="{FF2B5EF4-FFF2-40B4-BE49-F238E27FC236}">
                <a16:creationId xmlns:a16="http://schemas.microsoft.com/office/drawing/2014/main" id="{2113369A-EB88-4AC9-41B2-B89C786FDA6E}"/>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品牌理念</a:t>
            </a:r>
          </a:p>
        </p:txBody>
      </p:sp>
      <p:sp>
        <p:nvSpPr>
          <p:cNvPr id="37" name="文本框 36">
            <a:extLst>
              <a:ext uri="{FF2B5EF4-FFF2-40B4-BE49-F238E27FC236}">
                <a16:creationId xmlns:a16="http://schemas.microsoft.com/office/drawing/2014/main" id="{56EEE38A-420C-59F7-A14A-26BD3ADDEF5D}"/>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ea typeface="阿里巴巴普惠体 L" panose="00020600040101010101" pitchFamily="18" charset="-122"/>
                <a:cs typeface="阿里巴巴普惠体 L" panose="00020600040101010101" pitchFamily="18" charset="-122"/>
              </a:rPr>
              <a:t>BRAND </a:t>
            </a:r>
            <a:r>
              <a:rPr lang="en-US" altLang="zh-CN" sz="800" dirty="0">
                <a:solidFill>
                  <a:schemeClr val="accent5"/>
                </a:solidFill>
                <a:ea typeface="阿里巴巴普惠体 L" panose="00020600040101010101" pitchFamily="18" charset="-122"/>
                <a:cs typeface="阿里巴巴普惠体 L" panose="00020600040101010101" pitchFamily="18" charset="-122"/>
              </a:rPr>
              <a:t>CONCEPT</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2DD328BB-3FB7-612D-EC44-6CA7282B9637}"/>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21</a:t>
            </a:r>
            <a:endParaRPr lang="zh-CN" altLang="en-US" dirty="0">
              <a:solidFill>
                <a:schemeClr val="bg1"/>
              </a:solidFill>
              <a:latin typeface="+mn-ea"/>
            </a:endParaRPr>
          </a:p>
        </p:txBody>
      </p:sp>
      <p:grpSp>
        <p:nvGrpSpPr>
          <p:cNvPr id="30" name="组合 29">
            <a:extLst>
              <a:ext uri="{FF2B5EF4-FFF2-40B4-BE49-F238E27FC236}">
                <a16:creationId xmlns:a16="http://schemas.microsoft.com/office/drawing/2014/main" id="{079F2A1E-4E9F-2816-C01C-5A4C9943B3BF}"/>
              </a:ext>
            </a:extLst>
          </p:cNvPr>
          <p:cNvGrpSpPr/>
          <p:nvPr/>
        </p:nvGrpSpPr>
        <p:grpSpPr>
          <a:xfrm>
            <a:off x="581159" y="1649386"/>
            <a:ext cx="3596225" cy="1533417"/>
            <a:chOff x="643789" y="1649386"/>
            <a:chExt cx="3596225" cy="1533417"/>
          </a:xfrm>
        </p:grpSpPr>
        <p:grpSp>
          <p:nvGrpSpPr>
            <p:cNvPr id="5" name="组合 4">
              <a:extLst>
                <a:ext uri="{FF2B5EF4-FFF2-40B4-BE49-F238E27FC236}">
                  <a16:creationId xmlns:a16="http://schemas.microsoft.com/office/drawing/2014/main" id="{ACFF2437-4BB9-AAAB-2494-AF0AA26888D2}"/>
                </a:ext>
              </a:extLst>
            </p:cNvPr>
            <p:cNvGrpSpPr/>
            <p:nvPr/>
          </p:nvGrpSpPr>
          <p:grpSpPr>
            <a:xfrm>
              <a:off x="643789" y="1649386"/>
              <a:ext cx="3596225" cy="1533417"/>
              <a:chOff x="643789" y="1649386"/>
              <a:chExt cx="3596225" cy="1533417"/>
            </a:xfrm>
          </p:grpSpPr>
          <p:sp>
            <p:nvSpPr>
              <p:cNvPr id="18" name="矩形 17">
                <a:extLst>
                  <a:ext uri="{FF2B5EF4-FFF2-40B4-BE49-F238E27FC236}">
                    <a16:creationId xmlns:a16="http://schemas.microsoft.com/office/drawing/2014/main" id="{4B58F7D9-11EB-06D5-8D0A-3AE781A089C6}"/>
                  </a:ext>
                </a:extLst>
              </p:cNvPr>
              <p:cNvSpPr/>
              <p:nvPr/>
            </p:nvSpPr>
            <p:spPr>
              <a:xfrm flipH="1">
                <a:off x="675977" y="1969960"/>
                <a:ext cx="3564037" cy="1212843"/>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19" name="矩形 18">
                <a:extLst>
                  <a:ext uri="{FF2B5EF4-FFF2-40B4-BE49-F238E27FC236}">
                    <a16:creationId xmlns:a16="http://schemas.microsoft.com/office/drawing/2014/main" id="{7B90F6FB-E7FA-44F2-9D5A-65901483D16A}"/>
                  </a:ext>
                </a:extLst>
              </p:cNvPr>
              <p:cNvSpPr/>
              <p:nvPr/>
            </p:nvSpPr>
            <p:spPr>
              <a:xfrm>
                <a:off x="643789" y="1649386"/>
                <a:ext cx="3450599" cy="13907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grpSp>
        <p:sp>
          <p:nvSpPr>
            <p:cNvPr id="10" name="文本框 9">
              <a:extLst>
                <a:ext uri="{FF2B5EF4-FFF2-40B4-BE49-F238E27FC236}">
                  <a16:creationId xmlns:a16="http://schemas.microsoft.com/office/drawing/2014/main" id="{138404DC-3C16-0B62-F530-24DA0D577155}"/>
                </a:ext>
              </a:extLst>
            </p:cNvPr>
            <p:cNvSpPr txBox="1"/>
            <p:nvPr/>
          </p:nvSpPr>
          <p:spPr>
            <a:xfrm>
              <a:off x="682141" y="1792060"/>
              <a:ext cx="3469417" cy="1045351"/>
            </a:xfrm>
            <a:prstGeom prst="rect">
              <a:avLst/>
            </a:prstGeom>
            <a:noFill/>
          </p:spPr>
          <p:txBody>
            <a:bodyPr wrap="square" rtlCol="0">
              <a:noAutofit/>
            </a:bodyPr>
            <a:lstStyle/>
            <a:p>
              <a:pPr>
                <a:lnSpc>
                  <a:spcPct val="120000"/>
                </a:lnSpc>
              </a:pPr>
              <a:r>
                <a:rPr lang="zh-CN" altLang="en-US" b="0" i="0" dirty="0">
                  <a:solidFill>
                    <a:schemeClr val="bg1"/>
                  </a:solidFill>
                  <a:effectLst/>
                  <a:latin typeface="+mn-ea"/>
                </a:rPr>
                <a:t>导向功能。品牌理念是企业所倡导的价值目标和行为方式，它引导员工的追求。</a:t>
              </a:r>
              <a:endParaRPr lang="zh-CN" altLang="en-US" dirty="0">
                <a:solidFill>
                  <a:schemeClr val="bg1"/>
                </a:solidFill>
                <a:latin typeface="+mn-ea"/>
              </a:endParaRPr>
            </a:p>
          </p:txBody>
        </p:sp>
      </p:grpSp>
      <p:grpSp>
        <p:nvGrpSpPr>
          <p:cNvPr id="31" name="组合 30">
            <a:extLst>
              <a:ext uri="{FF2B5EF4-FFF2-40B4-BE49-F238E27FC236}">
                <a16:creationId xmlns:a16="http://schemas.microsoft.com/office/drawing/2014/main" id="{9E428D58-F74A-56EF-27FE-AB7B889C5FF8}"/>
              </a:ext>
            </a:extLst>
          </p:cNvPr>
          <p:cNvGrpSpPr/>
          <p:nvPr/>
        </p:nvGrpSpPr>
        <p:grpSpPr>
          <a:xfrm>
            <a:off x="8124394" y="1649386"/>
            <a:ext cx="3596225" cy="1533417"/>
            <a:chOff x="8136920" y="1649386"/>
            <a:chExt cx="3596225" cy="1533417"/>
          </a:xfrm>
        </p:grpSpPr>
        <p:grpSp>
          <p:nvGrpSpPr>
            <p:cNvPr id="26" name="组合 25">
              <a:extLst>
                <a:ext uri="{FF2B5EF4-FFF2-40B4-BE49-F238E27FC236}">
                  <a16:creationId xmlns:a16="http://schemas.microsoft.com/office/drawing/2014/main" id="{A7DC8BD1-BCD5-9AF2-A2EF-5FCC852F6D8D}"/>
                </a:ext>
              </a:extLst>
            </p:cNvPr>
            <p:cNvGrpSpPr/>
            <p:nvPr/>
          </p:nvGrpSpPr>
          <p:grpSpPr>
            <a:xfrm>
              <a:off x="8136920" y="1649386"/>
              <a:ext cx="3596225" cy="1533417"/>
              <a:chOff x="643789" y="1649386"/>
              <a:chExt cx="3596225" cy="1533417"/>
            </a:xfrm>
          </p:grpSpPr>
          <p:sp>
            <p:nvSpPr>
              <p:cNvPr id="27" name="矩形 26">
                <a:extLst>
                  <a:ext uri="{FF2B5EF4-FFF2-40B4-BE49-F238E27FC236}">
                    <a16:creationId xmlns:a16="http://schemas.microsoft.com/office/drawing/2014/main" id="{7674166C-7DF2-7A23-317D-23A76E7AB9D2}"/>
                  </a:ext>
                </a:extLst>
              </p:cNvPr>
              <p:cNvSpPr/>
              <p:nvPr/>
            </p:nvSpPr>
            <p:spPr>
              <a:xfrm flipH="1">
                <a:off x="675977" y="1969960"/>
                <a:ext cx="3564037" cy="1212843"/>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7976ACE6-0BE1-AED3-8FCE-AB419CB59F4F}"/>
                  </a:ext>
                </a:extLst>
              </p:cNvPr>
              <p:cNvSpPr/>
              <p:nvPr/>
            </p:nvSpPr>
            <p:spPr>
              <a:xfrm>
                <a:off x="643789" y="1649386"/>
                <a:ext cx="3450599" cy="1390743"/>
              </a:xfrm>
              <a:prstGeom prst="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a:extLst>
                <a:ext uri="{FF2B5EF4-FFF2-40B4-BE49-F238E27FC236}">
                  <a16:creationId xmlns:a16="http://schemas.microsoft.com/office/drawing/2014/main" id="{A44394A1-D5FD-F838-6EF5-1709A7512400}"/>
                </a:ext>
              </a:extLst>
            </p:cNvPr>
            <p:cNvSpPr txBox="1"/>
            <p:nvPr/>
          </p:nvSpPr>
          <p:spPr>
            <a:xfrm>
              <a:off x="8172288" y="1792060"/>
              <a:ext cx="3511661" cy="1045351"/>
            </a:xfrm>
            <a:prstGeom prst="rect">
              <a:avLst/>
            </a:prstGeom>
            <a:noFill/>
          </p:spPr>
          <p:txBody>
            <a:bodyPr wrap="square" rtlCol="0">
              <a:noAutofit/>
            </a:bodyPr>
            <a:lstStyle/>
            <a:p>
              <a:pPr algn="l">
                <a:lnSpc>
                  <a:spcPct val="120000"/>
                </a:lnSpc>
              </a:pPr>
              <a:r>
                <a:rPr lang="zh-CN" altLang="en-US" b="0" i="0" dirty="0">
                  <a:solidFill>
                    <a:schemeClr val="accent1"/>
                  </a:solidFill>
                  <a:effectLst/>
                  <a:latin typeface="+mn-ea"/>
                </a:rPr>
                <a:t>激励功能。品牌理念与员工价值追求上的认同，具有物质激励无法真正达到的持久性和深刻性。</a:t>
              </a:r>
              <a:endParaRPr lang="zh-CN" altLang="en-US" dirty="0">
                <a:solidFill>
                  <a:schemeClr val="accent1"/>
                </a:solidFill>
                <a:latin typeface="+mn-ea"/>
              </a:endParaRPr>
            </a:p>
          </p:txBody>
        </p:sp>
      </p:grpSp>
      <p:grpSp>
        <p:nvGrpSpPr>
          <p:cNvPr id="32" name="组合 31">
            <a:extLst>
              <a:ext uri="{FF2B5EF4-FFF2-40B4-BE49-F238E27FC236}">
                <a16:creationId xmlns:a16="http://schemas.microsoft.com/office/drawing/2014/main" id="{80895B3B-1D9B-CFC7-4295-F63DEC41F2BA}"/>
              </a:ext>
            </a:extLst>
          </p:cNvPr>
          <p:cNvGrpSpPr/>
          <p:nvPr/>
        </p:nvGrpSpPr>
        <p:grpSpPr>
          <a:xfrm>
            <a:off x="8159762" y="4129603"/>
            <a:ext cx="3596225" cy="1533417"/>
            <a:chOff x="8172288" y="4129603"/>
            <a:chExt cx="3596225" cy="1533417"/>
          </a:xfrm>
        </p:grpSpPr>
        <p:grpSp>
          <p:nvGrpSpPr>
            <p:cNvPr id="23" name="组合 22">
              <a:extLst>
                <a:ext uri="{FF2B5EF4-FFF2-40B4-BE49-F238E27FC236}">
                  <a16:creationId xmlns:a16="http://schemas.microsoft.com/office/drawing/2014/main" id="{BE4F47BA-FE4E-E256-21B7-352C5E48B7E6}"/>
                </a:ext>
              </a:extLst>
            </p:cNvPr>
            <p:cNvGrpSpPr/>
            <p:nvPr/>
          </p:nvGrpSpPr>
          <p:grpSpPr>
            <a:xfrm>
              <a:off x="8172288" y="4129603"/>
              <a:ext cx="3596225" cy="1533417"/>
              <a:chOff x="643789" y="1649386"/>
              <a:chExt cx="3596225" cy="1533417"/>
            </a:xfrm>
          </p:grpSpPr>
          <p:sp>
            <p:nvSpPr>
              <p:cNvPr id="24" name="矩形 23">
                <a:extLst>
                  <a:ext uri="{FF2B5EF4-FFF2-40B4-BE49-F238E27FC236}">
                    <a16:creationId xmlns:a16="http://schemas.microsoft.com/office/drawing/2014/main" id="{B44ACF2E-83A0-B61C-46E2-795587D4E484}"/>
                  </a:ext>
                </a:extLst>
              </p:cNvPr>
              <p:cNvSpPr/>
              <p:nvPr/>
            </p:nvSpPr>
            <p:spPr>
              <a:xfrm flipH="1">
                <a:off x="675977" y="1969960"/>
                <a:ext cx="3564037" cy="1212843"/>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AAE23E2B-29A9-D2C8-4FA2-4548A21C6F68}"/>
                  </a:ext>
                </a:extLst>
              </p:cNvPr>
              <p:cNvSpPr/>
              <p:nvPr/>
            </p:nvSpPr>
            <p:spPr>
              <a:xfrm>
                <a:off x="643789" y="1649386"/>
                <a:ext cx="3450599" cy="13907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a:extLst>
                <a:ext uri="{FF2B5EF4-FFF2-40B4-BE49-F238E27FC236}">
                  <a16:creationId xmlns:a16="http://schemas.microsoft.com/office/drawing/2014/main" id="{04C653B9-1669-33BD-9B39-C4CAAE9F813E}"/>
                </a:ext>
              </a:extLst>
            </p:cNvPr>
            <p:cNvSpPr txBox="1"/>
            <p:nvPr/>
          </p:nvSpPr>
          <p:spPr>
            <a:xfrm>
              <a:off x="8172288" y="4238769"/>
              <a:ext cx="3469417" cy="1045351"/>
            </a:xfrm>
            <a:prstGeom prst="rect">
              <a:avLst/>
            </a:prstGeom>
            <a:noFill/>
          </p:spPr>
          <p:txBody>
            <a:bodyPr wrap="square" rtlCol="0">
              <a:noAutofit/>
            </a:bodyPr>
            <a:lstStyle/>
            <a:p>
              <a:pPr algn="l">
                <a:lnSpc>
                  <a:spcPct val="120000"/>
                </a:lnSpc>
              </a:pPr>
              <a:r>
                <a:rPr lang="zh-CN" altLang="en-US" b="0" i="0" dirty="0">
                  <a:solidFill>
                    <a:schemeClr val="bg1"/>
                  </a:solidFill>
                  <a:effectLst/>
                  <a:latin typeface="arial" panose="020B0604020202020204" pitchFamily="34" charset="0"/>
                </a:rPr>
                <a:t>凝聚功能。品牌理念被员工认同，会对企业产生归属感，品牌理念就具有强大的向心力和凝聚力。</a:t>
              </a:r>
              <a:endParaRPr lang="zh-CN" altLang="en-US" dirty="0">
                <a:solidFill>
                  <a:schemeClr val="bg1"/>
                </a:solidFill>
                <a:latin typeface="+mn-ea"/>
              </a:endParaRPr>
            </a:p>
          </p:txBody>
        </p:sp>
      </p:grpSp>
      <p:grpSp>
        <p:nvGrpSpPr>
          <p:cNvPr id="29" name="组合 28">
            <a:extLst>
              <a:ext uri="{FF2B5EF4-FFF2-40B4-BE49-F238E27FC236}">
                <a16:creationId xmlns:a16="http://schemas.microsoft.com/office/drawing/2014/main" id="{4E832E54-F7FB-7D9F-995C-C313F2DB1CC0}"/>
              </a:ext>
            </a:extLst>
          </p:cNvPr>
          <p:cNvGrpSpPr/>
          <p:nvPr/>
        </p:nvGrpSpPr>
        <p:grpSpPr>
          <a:xfrm>
            <a:off x="619511" y="4129603"/>
            <a:ext cx="3605390" cy="1533417"/>
            <a:chOff x="682141" y="4129603"/>
            <a:chExt cx="3605390" cy="1533417"/>
          </a:xfrm>
        </p:grpSpPr>
        <p:grpSp>
          <p:nvGrpSpPr>
            <p:cNvPr id="20" name="组合 19">
              <a:extLst>
                <a:ext uri="{FF2B5EF4-FFF2-40B4-BE49-F238E27FC236}">
                  <a16:creationId xmlns:a16="http://schemas.microsoft.com/office/drawing/2014/main" id="{F748E26B-CAAC-6DB1-E0DB-37403E837660}"/>
                </a:ext>
              </a:extLst>
            </p:cNvPr>
            <p:cNvGrpSpPr/>
            <p:nvPr/>
          </p:nvGrpSpPr>
          <p:grpSpPr>
            <a:xfrm>
              <a:off x="691306" y="4129603"/>
              <a:ext cx="3596225" cy="1533417"/>
              <a:chOff x="643789" y="1649386"/>
              <a:chExt cx="3596225" cy="1533417"/>
            </a:xfrm>
          </p:grpSpPr>
          <p:sp>
            <p:nvSpPr>
              <p:cNvPr id="21" name="矩形 20">
                <a:extLst>
                  <a:ext uri="{FF2B5EF4-FFF2-40B4-BE49-F238E27FC236}">
                    <a16:creationId xmlns:a16="http://schemas.microsoft.com/office/drawing/2014/main" id="{635E08DA-F88E-4C0E-6041-A40320D8B065}"/>
                  </a:ext>
                </a:extLst>
              </p:cNvPr>
              <p:cNvSpPr/>
              <p:nvPr/>
            </p:nvSpPr>
            <p:spPr>
              <a:xfrm flipH="1">
                <a:off x="675977" y="1969960"/>
                <a:ext cx="3564037" cy="1212843"/>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a:extLst>
                  <a:ext uri="{FF2B5EF4-FFF2-40B4-BE49-F238E27FC236}">
                    <a16:creationId xmlns:a16="http://schemas.microsoft.com/office/drawing/2014/main" id="{3D00356A-5FE6-1193-FD60-9A17A6DA2AE0}"/>
                  </a:ext>
                </a:extLst>
              </p:cNvPr>
              <p:cNvSpPr/>
              <p:nvPr/>
            </p:nvSpPr>
            <p:spPr>
              <a:xfrm>
                <a:off x="643789" y="1649386"/>
                <a:ext cx="3450599" cy="1390743"/>
              </a:xfrm>
              <a:prstGeom prst="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a:extLst>
                <a:ext uri="{FF2B5EF4-FFF2-40B4-BE49-F238E27FC236}">
                  <a16:creationId xmlns:a16="http://schemas.microsoft.com/office/drawing/2014/main" id="{DAE4120C-379A-F78B-BB4C-6CCFF325E355}"/>
                </a:ext>
              </a:extLst>
            </p:cNvPr>
            <p:cNvSpPr txBox="1"/>
            <p:nvPr/>
          </p:nvSpPr>
          <p:spPr>
            <a:xfrm>
              <a:off x="682141" y="4238769"/>
              <a:ext cx="3469417" cy="1045351"/>
            </a:xfrm>
            <a:prstGeom prst="rect">
              <a:avLst/>
            </a:prstGeom>
            <a:noFill/>
          </p:spPr>
          <p:txBody>
            <a:bodyPr wrap="square" rtlCol="0">
              <a:noAutofit/>
            </a:bodyPr>
            <a:lstStyle/>
            <a:p>
              <a:pPr algn="l">
                <a:lnSpc>
                  <a:spcPct val="120000"/>
                </a:lnSpc>
              </a:pPr>
              <a:r>
                <a:rPr lang="zh-CN" altLang="en-US" b="0" i="0" dirty="0">
                  <a:solidFill>
                    <a:schemeClr val="accent1"/>
                  </a:solidFill>
                  <a:effectLst/>
                  <a:latin typeface="arial" panose="020B0604020202020204" pitchFamily="34" charset="0"/>
                </a:rPr>
                <a:t>稳定功能。保持品牌理念的连续性和稳定性，强化其认同感是增强企业稳定力和技术发展的关键。</a:t>
              </a:r>
              <a:endParaRPr lang="zh-CN" altLang="en-US" dirty="0">
                <a:solidFill>
                  <a:schemeClr val="accent1"/>
                </a:solidFill>
                <a:latin typeface="+mn-ea"/>
              </a:endParaRPr>
            </a:p>
          </p:txBody>
        </p:sp>
      </p:grpSp>
      <p:sp>
        <p:nvSpPr>
          <p:cNvPr id="4" name="右大括号 3">
            <a:extLst>
              <a:ext uri="{FF2B5EF4-FFF2-40B4-BE49-F238E27FC236}">
                <a16:creationId xmlns:a16="http://schemas.microsoft.com/office/drawing/2014/main" id="{B64CCFC5-6167-563B-EE7A-0C9F87A35DF2}"/>
              </a:ext>
            </a:extLst>
          </p:cNvPr>
          <p:cNvSpPr/>
          <p:nvPr/>
        </p:nvSpPr>
        <p:spPr>
          <a:xfrm>
            <a:off x="4119021" y="1558640"/>
            <a:ext cx="860596" cy="3870960"/>
          </a:xfrm>
          <a:prstGeom prst="rightBrace">
            <a:avLst>
              <a:gd name="adj1" fmla="val 49429"/>
              <a:gd name="adj2" fmla="val 50000"/>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椭圆 1">
            <a:extLst>
              <a:ext uri="{FF2B5EF4-FFF2-40B4-BE49-F238E27FC236}">
                <a16:creationId xmlns:a16="http://schemas.microsoft.com/office/drawing/2014/main" id="{A20E93E6-4638-B8A2-4E32-88392EC8A834}"/>
              </a:ext>
            </a:extLst>
          </p:cNvPr>
          <p:cNvSpPr/>
          <p:nvPr/>
        </p:nvSpPr>
        <p:spPr>
          <a:xfrm>
            <a:off x="5077634" y="2473040"/>
            <a:ext cx="2042160" cy="2042160"/>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A5AD26AF-BF33-23AA-AABD-4B170FDCE263}"/>
              </a:ext>
            </a:extLst>
          </p:cNvPr>
          <p:cNvSpPr txBox="1"/>
          <p:nvPr/>
        </p:nvSpPr>
        <p:spPr>
          <a:xfrm>
            <a:off x="5159377" y="3137470"/>
            <a:ext cx="1878675" cy="713300"/>
          </a:xfrm>
          <a:prstGeom prst="rect">
            <a:avLst/>
          </a:prstGeom>
          <a:noFill/>
        </p:spPr>
        <p:txBody>
          <a:bodyPr wrap="square" rtlCol="0">
            <a:noAutofit/>
          </a:bodyPr>
          <a:lstStyle/>
          <a:p>
            <a:pPr algn="ctr"/>
            <a:r>
              <a:rPr lang="zh-CN" altLang="en-US" sz="2400" b="1" dirty="0">
                <a:solidFill>
                  <a:schemeClr val="tx2"/>
                </a:solidFill>
              </a:rPr>
              <a:t>品牌理念的作用</a:t>
            </a:r>
          </a:p>
        </p:txBody>
      </p:sp>
      <p:sp>
        <p:nvSpPr>
          <p:cNvPr id="16" name="右大括号 15">
            <a:extLst>
              <a:ext uri="{FF2B5EF4-FFF2-40B4-BE49-F238E27FC236}">
                <a16:creationId xmlns:a16="http://schemas.microsoft.com/office/drawing/2014/main" id="{2D248DAE-E628-3659-3C40-5D57DD5F3EC7}"/>
              </a:ext>
            </a:extLst>
          </p:cNvPr>
          <p:cNvSpPr/>
          <p:nvPr/>
        </p:nvSpPr>
        <p:spPr>
          <a:xfrm flipH="1" flipV="1">
            <a:off x="7187331" y="1558640"/>
            <a:ext cx="860596" cy="3870960"/>
          </a:xfrm>
          <a:prstGeom prst="rightBrace">
            <a:avLst>
              <a:gd name="adj1" fmla="val 49429"/>
              <a:gd name="adj2" fmla="val 50000"/>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43FE6EE8-344F-BDE8-B43B-8226D0047A52}"/>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品牌理念</a:t>
            </a:r>
          </a:p>
        </p:txBody>
      </p:sp>
      <p:sp>
        <p:nvSpPr>
          <p:cNvPr id="36" name="文本框 35">
            <a:extLst>
              <a:ext uri="{FF2B5EF4-FFF2-40B4-BE49-F238E27FC236}">
                <a16:creationId xmlns:a16="http://schemas.microsoft.com/office/drawing/2014/main" id="{C5309E88-8E70-AEEC-45C7-63B6E3615C0E}"/>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ea typeface="阿里巴巴普惠体 L" panose="00020600040101010101" pitchFamily="18" charset="-122"/>
                <a:cs typeface="阿里巴巴普惠体 L" panose="00020600040101010101" pitchFamily="18" charset="-122"/>
              </a:rPr>
              <a:t>BRAND </a:t>
            </a:r>
            <a:r>
              <a:rPr lang="en-US" altLang="zh-CN" sz="800" dirty="0">
                <a:solidFill>
                  <a:schemeClr val="accent5"/>
                </a:solidFill>
                <a:ea typeface="阿里巴巴普惠体 L" panose="00020600040101010101" pitchFamily="18" charset="-122"/>
                <a:cs typeface="阿里巴巴普惠体 L" panose="00020600040101010101" pitchFamily="18" charset="-122"/>
              </a:rPr>
              <a:t>CONCEPT</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3F3CECE7-AEB8-3A98-6FBB-1207F10678A8}"/>
              </a:ext>
            </a:extLst>
          </p:cNvPr>
          <p:cNvSpPr/>
          <p:nvPr/>
        </p:nvSpPr>
        <p:spPr>
          <a:xfrm flipH="1">
            <a:off x="7973794" y="1580268"/>
            <a:ext cx="3405406" cy="3539269"/>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1224C37C-2AFE-C5E2-E290-CB4C6CC7C35C}"/>
              </a:ext>
            </a:extLst>
          </p:cNvPr>
          <p:cNvSpPr/>
          <p:nvPr/>
        </p:nvSpPr>
        <p:spPr>
          <a:xfrm flipH="1">
            <a:off x="643789" y="2023739"/>
            <a:ext cx="3405406" cy="3539269"/>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B91F5EB-5252-EE99-8026-FB2CAF21C903}"/>
              </a:ext>
            </a:extLst>
          </p:cNvPr>
          <p:cNvSpPr/>
          <p:nvPr/>
        </p:nvSpPr>
        <p:spPr>
          <a:xfrm>
            <a:off x="7454900" y="1054143"/>
            <a:ext cx="3685902" cy="3871733"/>
          </a:xfrm>
          <a:prstGeom prst="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0D3968D1-7B96-37ED-AAD9-9A6B5D38FC8E}"/>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22</a:t>
            </a:r>
            <a:endParaRPr lang="zh-CN" altLang="en-US" dirty="0">
              <a:solidFill>
                <a:schemeClr val="bg1"/>
              </a:solidFill>
              <a:latin typeface="+mn-ea"/>
            </a:endParaRPr>
          </a:p>
        </p:txBody>
      </p:sp>
      <p:sp>
        <p:nvSpPr>
          <p:cNvPr id="7" name="矩形 6">
            <a:extLst>
              <a:ext uri="{FF2B5EF4-FFF2-40B4-BE49-F238E27FC236}">
                <a16:creationId xmlns:a16="http://schemas.microsoft.com/office/drawing/2014/main" id="{127F0EFF-C3A6-BACC-8D39-2D13283B4DD2}"/>
              </a:ext>
            </a:extLst>
          </p:cNvPr>
          <p:cNvSpPr/>
          <p:nvPr/>
        </p:nvSpPr>
        <p:spPr>
          <a:xfrm>
            <a:off x="812800" y="2254157"/>
            <a:ext cx="3685901" cy="3871733"/>
          </a:xfrm>
          <a:prstGeom prst="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9BE578D8-A9F7-04CD-DCF9-41F514C2CA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63"/>
          <a:stretch/>
        </p:blipFill>
        <p:spPr>
          <a:xfrm>
            <a:off x="4176855" y="1278210"/>
            <a:ext cx="3537125" cy="4957490"/>
          </a:xfrm>
          <a:prstGeom prst="rect">
            <a:avLst/>
          </a:prstGeom>
        </p:spPr>
      </p:pic>
      <p:sp>
        <p:nvSpPr>
          <p:cNvPr id="9" name="文本框 8">
            <a:extLst>
              <a:ext uri="{FF2B5EF4-FFF2-40B4-BE49-F238E27FC236}">
                <a16:creationId xmlns:a16="http://schemas.microsoft.com/office/drawing/2014/main" id="{7BA4E66D-CACD-CADD-E585-0B0EA1C00A8F}"/>
              </a:ext>
            </a:extLst>
          </p:cNvPr>
          <p:cNvSpPr txBox="1"/>
          <p:nvPr/>
        </p:nvSpPr>
        <p:spPr>
          <a:xfrm>
            <a:off x="1051198" y="2713035"/>
            <a:ext cx="3079477" cy="1043920"/>
          </a:xfrm>
          <a:prstGeom prst="rect">
            <a:avLst/>
          </a:prstGeom>
          <a:noFill/>
        </p:spPr>
        <p:txBody>
          <a:bodyPr wrap="square" rtlCol="0">
            <a:noAutofit/>
          </a:bodyPr>
          <a:lstStyle/>
          <a:p>
            <a:pPr algn="l">
              <a:lnSpc>
                <a:spcPct val="120000"/>
              </a:lnSpc>
            </a:pPr>
            <a:r>
              <a:rPr lang="zh-CN" altLang="en-US" b="0" i="0" dirty="0">
                <a:solidFill>
                  <a:schemeClr val="accent1"/>
                </a:solidFill>
                <a:effectLst/>
                <a:latin typeface="+mn-ea"/>
              </a:rPr>
              <a:t>导向功能。品牌理念是企业所倡导的价值目标和行为方式，它引导员工的追求。</a:t>
            </a:r>
            <a:endParaRPr lang="zh-CN" altLang="en-US" dirty="0">
              <a:solidFill>
                <a:schemeClr val="accent1"/>
              </a:solidFill>
              <a:latin typeface="+mn-ea"/>
            </a:endParaRPr>
          </a:p>
        </p:txBody>
      </p:sp>
      <p:sp>
        <p:nvSpPr>
          <p:cNvPr id="10" name="文本框 9">
            <a:extLst>
              <a:ext uri="{FF2B5EF4-FFF2-40B4-BE49-F238E27FC236}">
                <a16:creationId xmlns:a16="http://schemas.microsoft.com/office/drawing/2014/main" id="{DC376E68-03AE-BC5D-2A4A-688F1DE3AD5A}"/>
              </a:ext>
            </a:extLst>
          </p:cNvPr>
          <p:cNvSpPr txBox="1"/>
          <p:nvPr/>
        </p:nvSpPr>
        <p:spPr>
          <a:xfrm>
            <a:off x="1051198" y="4147676"/>
            <a:ext cx="3079477" cy="1415332"/>
          </a:xfrm>
          <a:prstGeom prst="rect">
            <a:avLst/>
          </a:prstGeom>
          <a:noFill/>
        </p:spPr>
        <p:txBody>
          <a:bodyPr wrap="square" rtlCol="0">
            <a:noAutofit/>
          </a:bodyPr>
          <a:lstStyle/>
          <a:p>
            <a:pPr algn="l">
              <a:lnSpc>
                <a:spcPct val="120000"/>
              </a:lnSpc>
            </a:pPr>
            <a:r>
              <a:rPr lang="zh-CN" altLang="en-US" b="0" i="0" dirty="0">
                <a:solidFill>
                  <a:schemeClr val="accent1"/>
                </a:solidFill>
                <a:effectLst/>
                <a:latin typeface="+mn-ea"/>
              </a:rPr>
              <a:t>激励功能。品牌理念与员工价值追求上的认同，具有物质激励无法真正达到的持久性和深刻性。</a:t>
            </a:r>
            <a:endParaRPr lang="zh-CN" altLang="en-US" dirty="0">
              <a:solidFill>
                <a:schemeClr val="accent1"/>
              </a:solidFill>
              <a:latin typeface="+mn-ea"/>
            </a:endParaRPr>
          </a:p>
        </p:txBody>
      </p:sp>
      <p:sp>
        <p:nvSpPr>
          <p:cNvPr id="11" name="文本框 10">
            <a:extLst>
              <a:ext uri="{FF2B5EF4-FFF2-40B4-BE49-F238E27FC236}">
                <a16:creationId xmlns:a16="http://schemas.microsoft.com/office/drawing/2014/main" id="{2C939534-96AF-E52C-30AD-BA42BDC58FE0}"/>
              </a:ext>
            </a:extLst>
          </p:cNvPr>
          <p:cNvSpPr txBox="1"/>
          <p:nvPr/>
        </p:nvSpPr>
        <p:spPr>
          <a:xfrm>
            <a:off x="7881390" y="2941147"/>
            <a:ext cx="3045821" cy="1431628"/>
          </a:xfrm>
          <a:prstGeom prst="rect">
            <a:avLst/>
          </a:prstGeom>
          <a:noFill/>
        </p:spPr>
        <p:txBody>
          <a:bodyPr wrap="square" rtlCol="0">
            <a:noAutofit/>
          </a:bodyPr>
          <a:lstStyle/>
          <a:p>
            <a:pPr algn="l">
              <a:lnSpc>
                <a:spcPct val="120000"/>
              </a:lnSpc>
            </a:pPr>
            <a:r>
              <a:rPr lang="zh-CN" altLang="en-US" b="0" i="0" dirty="0">
                <a:solidFill>
                  <a:schemeClr val="accent1"/>
                </a:solidFill>
                <a:effectLst/>
                <a:latin typeface="arial" panose="020B0604020202020204" pitchFamily="34" charset="0"/>
              </a:rPr>
              <a:t>凝聚功能。品牌理念被员工认同，他就会对企业产生归属感，品牌理念就具有强大的向心力和凝聚力。</a:t>
            </a:r>
            <a:endParaRPr lang="zh-CN" altLang="en-US" dirty="0">
              <a:solidFill>
                <a:schemeClr val="accent1"/>
              </a:solidFill>
              <a:latin typeface="+mn-ea"/>
            </a:endParaRPr>
          </a:p>
        </p:txBody>
      </p:sp>
      <p:sp>
        <p:nvSpPr>
          <p:cNvPr id="12" name="文本框 11">
            <a:extLst>
              <a:ext uri="{FF2B5EF4-FFF2-40B4-BE49-F238E27FC236}">
                <a16:creationId xmlns:a16="http://schemas.microsoft.com/office/drawing/2014/main" id="{A8AC0832-936D-4C50-D903-E15D2AAEC1F5}"/>
              </a:ext>
            </a:extLst>
          </p:cNvPr>
          <p:cNvSpPr txBox="1"/>
          <p:nvPr/>
        </p:nvSpPr>
        <p:spPr>
          <a:xfrm>
            <a:off x="7881390" y="1504681"/>
            <a:ext cx="3045821" cy="1431628"/>
          </a:xfrm>
          <a:prstGeom prst="rect">
            <a:avLst/>
          </a:prstGeom>
          <a:noFill/>
        </p:spPr>
        <p:txBody>
          <a:bodyPr wrap="square" rtlCol="0">
            <a:noAutofit/>
          </a:bodyPr>
          <a:lstStyle/>
          <a:p>
            <a:pPr algn="l">
              <a:lnSpc>
                <a:spcPct val="120000"/>
              </a:lnSpc>
            </a:pPr>
            <a:r>
              <a:rPr lang="zh-CN" altLang="en-US" b="0" i="0" dirty="0">
                <a:solidFill>
                  <a:schemeClr val="accent1"/>
                </a:solidFill>
                <a:effectLst/>
                <a:latin typeface="arial" panose="020B0604020202020204" pitchFamily="34" charset="0"/>
              </a:rPr>
              <a:t>稳定功能。保持品牌理念的连续性和稳定性，强化其认同感是增强企业稳定力和技术发展的关键。</a:t>
            </a:r>
            <a:endParaRPr lang="zh-CN" altLang="en-US" dirty="0">
              <a:solidFill>
                <a:schemeClr val="accent1"/>
              </a:solidFill>
              <a:latin typeface="+mn-ea"/>
            </a:endParaRPr>
          </a:p>
        </p:txBody>
      </p:sp>
      <p:sp>
        <p:nvSpPr>
          <p:cNvPr id="27" name="矩形 26">
            <a:extLst>
              <a:ext uri="{FF2B5EF4-FFF2-40B4-BE49-F238E27FC236}">
                <a16:creationId xmlns:a16="http://schemas.microsoft.com/office/drawing/2014/main" id="{2015EF66-E43F-F04A-A0BD-9742A5F07FCA}"/>
              </a:ext>
            </a:extLst>
          </p:cNvPr>
          <p:cNvSpPr/>
          <p:nvPr/>
        </p:nvSpPr>
        <p:spPr>
          <a:xfrm>
            <a:off x="1167788" y="3017257"/>
            <a:ext cx="921714"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A4E126F0-ED70-5E84-E141-3CE0AEAD058D}"/>
              </a:ext>
            </a:extLst>
          </p:cNvPr>
          <p:cNvSpPr/>
          <p:nvPr/>
        </p:nvSpPr>
        <p:spPr>
          <a:xfrm>
            <a:off x="1167788" y="4453224"/>
            <a:ext cx="921714"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DEF0C39F-F78A-41B6-FED8-931B0CACA217}"/>
              </a:ext>
            </a:extLst>
          </p:cNvPr>
          <p:cNvSpPr/>
          <p:nvPr/>
        </p:nvSpPr>
        <p:spPr>
          <a:xfrm>
            <a:off x="7976839" y="1809976"/>
            <a:ext cx="921714"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C1D339F8-57E5-6D4D-239D-200694C6D077}"/>
              </a:ext>
            </a:extLst>
          </p:cNvPr>
          <p:cNvSpPr/>
          <p:nvPr/>
        </p:nvSpPr>
        <p:spPr>
          <a:xfrm>
            <a:off x="7976839" y="3245943"/>
            <a:ext cx="921714"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5625B683-2323-FA71-F653-EF861ACFB741}"/>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品牌理念</a:t>
            </a:r>
          </a:p>
        </p:txBody>
      </p:sp>
      <p:sp>
        <p:nvSpPr>
          <p:cNvPr id="33" name="文本框 32">
            <a:extLst>
              <a:ext uri="{FF2B5EF4-FFF2-40B4-BE49-F238E27FC236}">
                <a16:creationId xmlns:a16="http://schemas.microsoft.com/office/drawing/2014/main" id="{9690D5FC-81BE-B190-0D12-913D3868B401}"/>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ea typeface="阿里巴巴普惠体 L" panose="00020600040101010101" pitchFamily="18" charset="-122"/>
                <a:cs typeface="阿里巴巴普惠体 L" panose="00020600040101010101" pitchFamily="18" charset="-122"/>
              </a:rPr>
              <a:t>BRAND </a:t>
            </a:r>
            <a:r>
              <a:rPr lang="en-US" altLang="zh-CN" sz="800" dirty="0">
                <a:solidFill>
                  <a:schemeClr val="accent5"/>
                </a:solidFill>
                <a:ea typeface="阿里巴巴普惠体 L" panose="00020600040101010101" pitchFamily="18" charset="-122"/>
                <a:cs typeface="阿里巴巴普惠体 L" panose="00020600040101010101" pitchFamily="18" charset="-122"/>
              </a:rPr>
              <a:t>CONCEPT</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a:extLst>
              <a:ext uri="{FF2B5EF4-FFF2-40B4-BE49-F238E27FC236}">
                <a16:creationId xmlns:a16="http://schemas.microsoft.com/office/drawing/2014/main" id="{780D753D-0B9B-59B5-50CD-240B4C303783}"/>
              </a:ext>
            </a:extLst>
          </p:cNvPr>
          <p:cNvSpPr/>
          <p:nvPr/>
        </p:nvSpPr>
        <p:spPr>
          <a:xfrm>
            <a:off x="515937" y="4073577"/>
            <a:ext cx="11196637" cy="2163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74C5C2B2-4CB9-BE16-E9E6-98A9EC38CDB9}"/>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23</a:t>
            </a:r>
          </a:p>
        </p:txBody>
      </p:sp>
      <p:pic>
        <p:nvPicPr>
          <p:cNvPr id="103" name="Picture 236">
            <a:extLst>
              <a:ext uri="{FF2B5EF4-FFF2-40B4-BE49-F238E27FC236}">
                <a16:creationId xmlns:a16="http://schemas.microsoft.com/office/drawing/2014/main" id="{ACF5DFE6-B1AA-C833-9DEC-124872E35F8C}"/>
              </a:ext>
            </a:extLst>
          </p:cNvPr>
          <p:cNvPicPr>
            <a:picLocks noChangeAspect="1"/>
          </p:cNvPicPr>
          <p:nvPr/>
        </p:nvPicPr>
        <p:blipFill>
          <a:blip r:embed="rId2"/>
          <a:stretch>
            <a:fillRect/>
          </a:stretch>
        </p:blipFill>
        <p:spPr>
          <a:xfrm>
            <a:off x="641467" y="4114137"/>
            <a:ext cx="359488" cy="359488"/>
          </a:xfrm>
          <a:prstGeom prst="rect">
            <a:avLst/>
          </a:prstGeom>
        </p:spPr>
      </p:pic>
      <p:sp>
        <p:nvSpPr>
          <p:cNvPr id="54" name="文本框 53">
            <a:extLst>
              <a:ext uri="{FF2B5EF4-FFF2-40B4-BE49-F238E27FC236}">
                <a16:creationId xmlns:a16="http://schemas.microsoft.com/office/drawing/2014/main" id="{83E52AB2-85F8-D2F7-AFA0-0E92BA3A7505}"/>
              </a:ext>
            </a:extLst>
          </p:cNvPr>
          <p:cNvSpPr txBox="1"/>
          <p:nvPr/>
        </p:nvSpPr>
        <p:spPr>
          <a:xfrm>
            <a:off x="4674317" y="3240619"/>
            <a:ext cx="2784524" cy="733471"/>
          </a:xfrm>
          <a:prstGeom prst="rect">
            <a:avLst/>
          </a:prstGeom>
          <a:noFill/>
        </p:spPr>
        <p:txBody>
          <a:bodyPr wrap="square" rtlCol="0">
            <a:noAutofit/>
          </a:bodyPr>
          <a:lstStyle/>
          <a:p>
            <a:pPr algn="ctr">
              <a:lnSpc>
                <a:spcPct val="120000"/>
              </a:lnSpc>
            </a:pPr>
            <a:r>
              <a:rPr lang="zh-CN" altLang="en-US" sz="1600" b="0" i="0" dirty="0">
                <a:solidFill>
                  <a:schemeClr val="accent1"/>
                </a:solidFill>
                <a:effectLst/>
                <a:latin typeface="-apple-system"/>
              </a:rPr>
              <a:t>是在指导企业经营活动时的观念、态度和思想。</a:t>
            </a:r>
            <a:endParaRPr lang="zh-CN" altLang="en-US" sz="1600" dirty="0">
              <a:solidFill>
                <a:schemeClr val="accent1"/>
              </a:solidFill>
            </a:endParaRPr>
          </a:p>
        </p:txBody>
      </p:sp>
      <p:grpSp>
        <p:nvGrpSpPr>
          <p:cNvPr id="16" name="组合 15">
            <a:extLst>
              <a:ext uri="{FF2B5EF4-FFF2-40B4-BE49-F238E27FC236}">
                <a16:creationId xmlns:a16="http://schemas.microsoft.com/office/drawing/2014/main" id="{2B44DABA-460A-6063-3AAE-8FD7AA3F0A49}"/>
              </a:ext>
            </a:extLst>
          </p:cNvPr>
          <p:cNvGrpSpPr/>
          <p:nvPr/>
        </p:nvGrpSpPr>
        <p:grpSpPr>
          <a:xfrm>
            <a:off x="5266064" y="1566413"/>
            <a:ext cx="1601030" cy="1601030"/>
            <a:chOff x="4703738" y="1566413"/>
            <a:chExt cx="1601030" cy="1601030"/>
          </a:xfrm>
        </p:grpSpPr>
        <p:sp>
          <p:nvSpPr>
            <p:cNvPr id="66" name="文本框 65">
              <a:extLst>
                <a:ext uri="{FF2B5EF4-FFF2-40B4-BE49-F238E27FC236}">
                  <a16:creationId xmlns:a16="http://schemas.microsoft.com/office/drawing/2014/main" id="{CE2BFBDC-04ED-699C-5FAC-42EADAA1B7A6}"/>
                </a:ext>
              </a:extLst>
            </p:cNvPr>
            <p:cNvSpPr txBox="1"/>
            <p:nvPr/>
          </p:nvSpPr>
          <p:spPr>
            <a:xfrm>
              <a:off x="4847028" y="2312308"/>
              <a:ext cx="1314451" cy="400110"/>
            </a:xfrm>
            <a:prstGeom prst="rect">
              <a:avLst/>
            </a:prstGeom>
            <a:noFill/>
            <a:ln>
              <a:noFill/>
            </a:ln>
          </p:spPr>
          <p:txBody>
            <a:bodyPr wrap="square" rtlCol="0">
              <a:noAutofit/>
            </a:bodyPr>
            <a:lstStyle/>
            <a:p>
              <a:pPr algn="ctr"/>
              <a:r>
                <a:rPr lang="zh-CN" altLang="en-US" sz="2000" b="1" dirty="0">
                  <a:solidFill>
                    <a:schemeClr val="tx2"/>
                  </a:solidFill>
                </a:rPr>
                <a:t>经营思想</a:t>
              </a:r>
            </a:p>
          </p:txBody>
        </p:sp>
        <p:sp>
          <p:nvSpPr>
            <p:cNvPr id="68" name="椭圆 67">
              <a:extLst>
                <a:ext uri="{FF2B5EF4-FFF2-40B4-BE49-F238E27FC236}">
                  <a16:creationId xmlns:a16="http://schemas.microsoft.com/office/drawing/2014/main" id="{8318564D-B64D-B014-5F8B-17AAB970B389}"/>
                </a:ext>
              </a:extLst>
            </p:cNvPr>
            <p:cNvSpPr/>
            <p:nvPr/>
          </p:nvSpPr>
          <p:spPr>
            <a:xfrm>
              <a:off x="4703738" y="1566413"/>
              <a:ext cx="1601030" cy="160103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Send" title="Icon of a paper airplane">
              <a:extLst>
                <a:ext uri="{FF2B5EF4-FFF2-40B4-BE49-F238E27FC236}">
                  <a16:creationId xmlns:a16="http://schemas.microsoft.com/office/drawing/2014/main" id="{2197F399-123A-8404-D7DC-4DCBE7A9D375}"/>
                </a:ext>
              </a:extLst>
            </p:cNvPr>
            <p:cNvSpPr>
              <a:spLocks noChangeAspect="1" noEditPoints="1"/>
            </p:cNvSpPr>
            <p:nvPr/>
          </p:nvSpPr>
          <p:spPr bwMode="auto">
            <a:xfrm>
              <a:off x="5280147" y="1872281"/>
              <a:ext cx="448212" cy="299883"/>
            </a:xfrm>
            <a:custGeom>
              <a:avLst/>
              <a:gdLst>
                <a:gd name="T0" fmla="*/ 44 w 556"/>
                <a:gd name="T1" fmla="*/ 14 h 372"/>
                <a:gd name="T2" fmla="*/ 556 w 556"/>
                <a:gd name="T3" fmla="*/ 187 h 372"/>
                <a:gd name="T4" fmla="*/ 0 w 556"/>
                <a:gd name="T5" fmla="*/ 372 h 372"/>
                <a:gd name="T6" fmla="*/ 64 w 556"/>
                <a:gd name="T7" fmla="*/ 187 h 372"/>
                <a:gd name="T8" fmla="*/ 14 w 556"/>
                <a:gd name="T9" fmla="*/ 43 h 372"/>
                <a:gd name="T10" fmla="*/ 14 w 556"/>
                <a:gd name="T11" fmla="*/ 43 h 372"/>
                <a:gd name="T12" fmla="*/ 0 w 556"/>
                <a:gd name="T13" fmla="*/ 0 h 372"/>
                <a:gd name="T14" fmla="*/ 44 w 556"/>
                <a:gd name="T15" fmla="*/ 14 h 372"/>
                <a:gd name="T16" fmla="*/ 64 w 556"/>
                <a:gd name="T17" fmla="*/ 187 h 372"/>
                <a:gd name="T18" fmla="*/ 556 w 556"/>
                <a:gd name="T19" fmla="*/ 18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372">
                  <a:moveTo>
                    <a:pt x="44" y="14"/>
                  </a:moveTo>
                  <a:lnTo>
                    <a:pt x="556" y="187"/>
                  </a:lnTo>
                  <a:lnTo>
                    <a:pt x="0" y="372"/>
                  </a:lnTo>
                  <a:lnTo>
                    <a:pt x="64" y="187"/>
                  </a:lnTo>
                  <a:lnTo>
                    <a:pt x="14" y="43"/>
                  </a:lnTo>
                  <a:moveTo>
                    <a:pt x="14" y="43"/>
                  </a:moveTo>
                  <a:lnTo>
                    <a:pt x="0" y="0"/>
                  </a:lnTo>
                  <a:lnTo>
                    <a:pt x="44" y="14"/>
                  </a:lnTo>
                  <a:moveTo>
                    <a:pt x="64" y="187"/>
                  </a:moveTo>
                  <a:lnTo>
                    <a:pt x="556" y="187"/>
                  </a:lnTo>
                </a:path>
              </a:pathLst>
            </a:custGeom>
            <a:noFill/>
            <a:ln w="15875"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30">
                <a:gradFill>
                  <a:gsLst>
                    <a:gs pos="0">
                      <a:srgbClr val="505050"/>
                    </a:gs>
                    <a:gs pos="100000">
                      <a:srgbClr val="505050"/>
                    </a:gs>
                  </a:gsLst>
                </a:gradFill>
              </a:endParaRPr>
            </a:p>
          </p:txBody>
        </p:sp>
      </p:grpSp>
      <p:sp>
        <p:nvSpPr>
          <p:cNvPr id="55" name="文本框 54">
            <a:extLst>
              <a:ext uri="{FF2B5EF4-FFF2-40B4-BE49-F238E27FC236}">
                <a16:creationId xmlns:a16="http://schemas.microsoft.com/office/drawing/2014/main" id="{234232C7-1C27-BDED-CB0C-00954EA1C7CD}"/>
              </a:ext>
            </a:extLst>
          </p:cNvPr>
          <p:cNvSpPr txBox="1"/>
          <p:nvPr/>
        </p:nvSpPr>
        <p:spPr>
          <a:xfrm>
            <a:off x="8483166" y="3240619"/>
            <a:ext cx="2784524" cy="733471"/>
          </a:xfrm>
          <a:prstGeom prst="rect">
            <a:avLst/>
          </a:prstGeom>
          <a:noFill/>
        </p:spPr>
        <p:txBody>
          <a:bodyPr wrap="square" rtlCol="0">
            <a:noAutofit/>
          </a:bodyPr>
          <a:lstStyle/>
          <a:p>
            <a:pPr algn="ctr">
              <a:lnSpc>
                <a:spcPct val="120000"/>
              </a:lnSpc>
            </a:pPr>
            <a:r>
              <a:rPr lang="zh-CN" altLang="en-US" sz="1600" b="0" i="0" dirty="0">
                <a:solidFill>
                  <a:schemeClr val="accent1"/>
                </a:solidFill>
                <a:effectLst/>
                <a:latin typeface="-apple-system"/>
              </a:rPr>
              <a:t>是指企业内部员工奉行的一系列行为准则和规则。</a:t>
            </a:r>
            <a:endParaRPr lang="zh-CN" altLang="en-US" sz="1600" dirty="0">
              <a:solidFill>
                <a:schemeClr val="accent1"/>
              </a:solidFill>
            </a:endParaRPr>
          </a:p>
        </p:txBody>
      </p:sp>
      <p:grpSp>
        <p:nvGrpSpPr>
          <p:cNvPr id="17" name="组合 16">
            <a:extLst>
              <a:ext uri="{FF2B5EF4-FFF2-40B4-BE49-F238E27FC236}">
                <a16:creationId xmlns:a16="http://schemas.microsoft.com/office/drawing/2014/main" id="{2F5D8187-EB5B-F3C5-47DA-BCAE380E3B2F}"/>
              </a:ext>
            </a:extLst>
          </p:cNvPr>
          <p:cNvGrpSpPr/>
          <p:nvPr/>
        </p:nvGrpSpPr>
        <p:grpSpPr>
          <a:xfrm>
            <a:off x="9074913" y="1566413"/>
            <a:ext cx="1601030" cy="1601030"/>
            <a:chOff x="8769906" y="1566413"/>
            <a:chExt cx="1601030" cy="1601030"/>
          </a:xfrm>
        </p:grpSpPr>
        <p:sp>
          <p:nvSpPr>
            <p:cNvPr id="67" name="文本框 66">
              <a:extLst>
                <a:ext uri="{FF2B5EF4-FFF2-40B4-BE49-F238E27FC236}">
                  <a16:creationId xmlns:a16="http://schemas.microsoft.com/office/drawing/2014/main" id="{6D2F1DFC-1CC5-A310-CCFA-C86E0679CB60}"/>
                </a:ext>
              </a:extLst>
            </p:cNvPr>
            <p:cNvSpPr txBox="1"/>
            <p:nvPr/>
          </p:nvSpPr>
          <p:spPr>
            <a:xfrm>
              <a:off x="8913196" y="2312308"/>
              <a:ext cx="1314451" cy="400110"/>
            </a:xfrm>
            <a:prstGeom prst="rect">
              <a:avLst/>
            </a:prstGeom>
            <a:noFill/>
            <a:ln>
              <a:noFill/>
            </a:ln>
          </p:spPr>
          <p:txBody>
            <a:bodyPr wrap="square" rtlCol="0">
              <a:noAutofit/>
            </a:bodyPr>
            <a:lstStyle/>
            <a:p>
              <a:pPr algn="ctr"/>
              <a:r>
                <a:rPr lang="zh-CN" altLang="en-US" sz="2000" b="1" dirty="0">
                  <a:solidFill>
                    <a:schemeClr val="tx2"/>
                  </a:solidFill>
                </a:rPr>
                <a:t>行为准则</a:t>
              </a:r>
            </a:p>
          </p:txBody>
        </p:sp>
        <p:sp>
          <p:nvSpPr>
            <p:cNvPr id="69" name="椭圆 68">
              <a:extLst>
                <a:ext uri="{FF2B5EF4-FFF2-40B4-BE49-F238E27FC236}">
                  <a16:creationId xmlns:a16="http://schemas.microsoft.com/office/drawing/2014/main" id="{C533E17A-804F-B1EE-9925-5E44088691C1}"/>
                </a:ext>
              </a:extLst>
            </p:cNvPr>
            <p:cNvSpPr/>
            <p:nvPr/>
          </p:nvSpPr>
          <p:spPr>
            <a:xfrm>
              <a:off x="8769906" y="1566413"/>
              <a:ext cx="1601030" cy="160103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Freeform 96" title="Icon of a gear with a wrench">
              <a:extLst>
                <a:ext uri="{FF2B5EF4-FFF2-40B4-BE49-F238E27FC236}">
                  <a16:creationId xmlns:a16="http://schemas.microsoft.com/office/drawing/2014/main" id="{79AD0E59-B9E7-1268-4A9F-4F6174207508}"/>
                </a:ext>
              </a:extLst>
            </p:cNvPr>
            <p:cNvSpPr>
              <a:spLocks noChangeAspect="1" noEditPoints="1"/>
            </p:cNvSpPr>
            <p:nvPr/>
          </p:nvSpPr>
          <p:spPr bwMode="auto">
            <a:xfrm>
              <a:off x="9375707" y="1842937"/>
              <a:ext cx="389428" cy="358570"/>
            </a:xfrm>
            <a:custGeom>
              <a:avLst/>
              <a:gdLst>
                <a:gd name="T0" fmla="*/ 224 w 356"/>
                <a:gd name="T1" fmla="*/ 273 h 328"/>
                <a:gd name="T2" fmla="*/ 181 w 356"/>
                <a:gd name="T3" fmla="*/ 295 h 328"/>
                <a:gd name="T4" fmla="*/ 181 w 356"/>
                <a:gd name="T5" fmla="*/ 328 h 328"/>
                <a:gd name="T6" fmla="*/ 121 w 356"/>
                <a:gd name="T7" fmla="*/ 328 h 328"/>
                <a:gd name="T8" fmla="*/ 121 w 356"/>
                <a:gd name="T9" fmla="*/ 291 h 328"/>
                <a:gd name="T10" fmla="*/ 57 w 356"/>
                <a:gd name="T11" fmla="*/ 254 h 328"/>
                <a:gd name="T12" fmla="*/ 28 w 356"/>
                <a:gd name="T13" fmla="*/ 269 h 328"/>
                <a:gd name="T14" fmla="*/ 0 w 356"/>
                <a:gd name="T15" fmla="*/ 214 h 328"/>
                <a:gd name="T16" fmla="*/ 28 w 356"/>
                <a:gd name="T17" fmla="*/ 199 h 328"/>
                <a:gd name="T18" fmla="*/ 21 w 356"/>
                <a:gd name="T19" fmla="*/ 162 h 328"/>
                <a:gd name="T20" fmla="*/ 28 w 356"/>
                <a:gd name="T21" fmla="*/ 125 h 328"/>
                <a:gd name="T22" fmla="*/ 0 w 356"/>
                <a:gd name="T23" fmla="*/ 111 h 328"/>
                <a:gd name="T24" fmla="*/ 28 w 356"/>
                <a:gd name="T25" fmla="*/ 55 h 328"/>
                <a:gd name="T26" fmla="*/ 57 w 356"/>
                <a:gd name="T27" fmla="*/ 70 h 328"/>
                <a:gd name="T28" fmla="*/ 121 w 356"/>
                <a:gd name="T29" fmla="*/ 33 h 328"/>
                <a:gd name="T30" fmla="*/ 121 w 356"/>
                <a:gd name="T31" fmla="*/ 0 h 328"/>
                <a:gd name="T32" fmla="*/ 181 w 356"/>
                <a:gd name="T33" fmla="*/ 0 h 328"/>
                <a:gd name="T34" fmla="*/ 181 w 356"/>
                <a:gd name="T35" fmla="*/ 30 h 328"/>
                <a:gd name="T36" fmla="*/ 249 w 356"/>
                <a:gd name="T37" fmla="*/ 70 h 328"/>
                <a:gd name="T38" fmla="*/ 274 w 356"/>
                <a:gd name="T39" fmla="*/ 55 h 328"/>
                <a:gd name="T40" fmla="*/ 306 w 356"/>
                <a:gd name="T41" fmla="*/ 111 h 328"/>
                <a:gd name="T42" fmla="*/ 277 w 356"/>
                <a:gd name="T43" fmla="*/ 125 h 328"/>
                <a:gd name="T44" fmla="*/ 282 w 356"/>
                <a:gd name="T45" fmla="*/ 162 h 328"/>
                <a:gd name="T46" fmla="*/ 279 w 356"/>
                <a:gd name="T47" fmla="*/ 188 h 328"/>
                <a:gd name="T48" fmla="*/ 186 w 356"/>
                <a:gd name="T49" fmla="*/ 100 h 328"/>
                <a:gd name="T50" fmla="*/ 150 w 356"/>
                <a:gd name="T51" fmla="*/ 89 h 328"/>
                <a:gd name="T52" fmla="*/ 75 w 356"/>
                <a:gd name="T53" fmla="*/ 166 h 328"/>
                <a:gd name="T54" fmla="*/ 107 w 356"/>
                <a:gd name="T55" fmla="*/ 231 h 328"/>
                <a:gd name="T56" fmla="*/ 209 w 356"/>
                <a:gd name="T57" fmla="*/ 238 h 328"/>
                <a:gd name="T58" fmla="*/ 310 w 356"/>
                <a:gd name="T59" fmla="*/ 302 h 328"/>
                <a:gd name="T60" fmla="*/ 348 w 356"/>
                <a:gd name="T61" fmla="*/ 294 h 328"/>
                <a:gd name="T62" fmla="*/ 340 w 356"/>
                <a:gd name="T63" fmla="*/ 256 h 328"/>
                <a:gd name="T64" fmla="*/ 237 w 356"/>
                <a:gd name="T65" fmla="*/ 195 h 328"/>
                <a:gd name="T66" fmla="*/ 235 w 356"/>
                <a:gd name="T67" fmla="*/ 194 h 328"/>
                <a:gd name="T68" fmla="*/ 234 w 356"/>
                <a:gd name="T69" fmla="*/ 179 h 328"/>
                <a:gd name="T70" fmla="*/ 172 w 356"/>
                <a:gd name="T71" fmla="*/ 139 h 328"/>
                <a:gd name="T72" fmla="*/ 145 w 356"/>
                <a:gd name="T73" fmla="*/ 153 h 328"/>
                <a:gd name="T74" fmla="*/ 194 w 356"/>
                <a:gd name="T75" fmla="*/ 183 h 328"/>
                <a:gd name="T76" fmla="*/ 182 w 356"/>
                <a:gd name="T77" fmla="*/ 199 h 328"/>
                <a:gd name="T78" fmla="*/ 135 w 356"/>
                <a:gd name="T79" fmla="*/ 169 h 328"/>
                <a:gd name="T80" fmla="*/ 132 w 356"/>
                <a:gd name="T81" fmla="*/ 201 h 328"/>
                <a:gd name="T82" fmla="*/ 194 w 356"/>
                <a:gd name="T83" fmla="*/ 241 h 328"/>
                <a:gd name="T84" fmla="*/ 207 w 356"/>
                <a:gd name="T85" fmla="*/ 237 h 328"/>
                <a:gd name="T86" fmla="*/ 209 w 356"/>
                <a:gd name="T87" fmla="*/ 23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6" h="328">
                  <a:moveTo>
                    <a:pt x="224" y="273"/>
                  </a:moveTo>
                  <a:cubicBezTo>
                    <a:pt x="213" y="284"/>
                    <a:pt x="195" y="291"/>
                    <a:pt x="181" y="295"/>
                  </a:cubicBezTo>
                  <a:cubicBezTo>
                    <a:pt x="181" y="295"/>
                    <a:pt x="181" y="295"/>
                    <a:pt x="181" y="328"/>
                  </a:cubicBezTo>
                  <a:cubicBezTo>
                    <a:pt x="181" y="328"/>
                    <a:pt x="181" y="328"/>
                    <a:pt x="121" y="328"/>
                  </a:cubicBezTo>
                  <a:cubicBezTo>
                    <a:pt x="121" y="328"/>
                    <a:pt x="121" y="328"/>
                    <a:pt x="121" y="291"/>
                  </a:cubicBezTo>
                  <a:cubicBezTo>
                    <a:pt x="96" y="287"/>
                    <a:pt x="75" y="273"/>
                    <a:pt x="57" y="254"/>
                  </a:cubicBezTo>
                  <a:cubicBezTo>
                    <a:pt x="57" y="254"/>
                    <a:pt x="57" y="254"/>
                    <a:pt x="28" y="269"/>
                  </a:cubicBezTo>
                  <a:cubicBezTo>
                    <a:pt x="28" y="269"/>
                    <a:pt x="28" y="269"/>
                    <a:pt x="0" y="214"/>
                  </a:cubicBezTo>
                  <a:cubicBezTo>
                    <a:pt x="0" y="214"/>
                    <a:pt x="0" y="214"/>
                    <a:pt x="28" y="199"/>
                  </a:cubicBezTo>
                  <a:cubicBezTo>
                    <a:pt x="25" y="188"/>
                    <a:pt x="21" y="177"/>
                    <a:pt x="21" y="162"/>
                  </a:cubicBezTo>
                  <a:cubicBezTo>
                    <a:pt x="21" y="151"/>
                    <a:pt x="25" y="136"/>
                    <a:pt x="28" y="125"/>
                  </a:cubicBezTo>
                  <a:cubicBezTo>
                    <a:pt x="28" y="125"/>
                    <a:pt x="28" y="125"/>
                    <a:pt x="0" y="111"/>
                  </a:cubicBezTo>
                  <a:cubicBezTo>
                    <a:pt x="0" y="111"/>
                    <a:pt x="0" y="111"/>
                    <a:pt x="28" y="55"/>
                  </a:cubicBezTo>
                  <a:cubicBezTo>
                    <a:pt x="28" y="55"/>
                    <a:pt x="28" y="55"/>
                    <a:pt x="57" y="70"/>
                  </a:cubicBezTo>
                  <a:cubicBezTo>
                    <a:pt x="75" y="52"/>
                    <a:pt x="96" y="37"/>
                    <a:pt x="121" y="33"/>
                  </a:cubicBezTo>
                  <a:cubicBezTo>
                    <a:pt x="121" y="33"/>
                    <a:pt x="121" y="33"/>
                    <a:pt x="121" y="0"/>
                  </a:cubicBezTo>
                  <a:cubicBezTo>
                    <a:pt x="121" y="0"/>
                    <a:pt x="121" y="0"/>
                    <a:pt x="181" y="0"/>
                  </a:cubicBezTo>
                  <a:cubicBezTo>
                    <a:pt x="181" y="0"/>
                    <a:pt x="181" y="0"/>
                    <a:pt x="181" y="30"/>
                  </a:cubicBezTo>
                  <a:cubicBezTo>
                    <a:pt x="206" y="37"/>
                    <a:pt x="231" y="52"/>
                    <a:pt x="249" y="70"/>
                  </a:cubicBezTo>
                  <a:cubicBezTo>
                    <a:pt x="249" y="70"/>
                    <a:pt x="249" y="70"/>
                    <a:pt x="274" y="55"/>
                  </a:cubicBezTo>
                  <a:cubicBezTo>
                    <a:pt x="274" y="55"/>
                    <a:pt x="274" y="55"/>
                    <a:pt x="306" y="111"/>
                  </a:cubicBezTo>
                  <a:cubicBezTo>
                    <a:pt x="306" y="111"/>
                    <a:pt x="306" y="111"/>
                    <a:pt x="277" y="125"/>
                  </a:cubicBezTo>
                  <a:cubicBezTo>
                    <a:pt x="281" y="136"/>
                    <a:pt x="282" y="150"/>
                    <a:pt x="282" y="162"/>
                  </a:cubicBezTo>
                  <a:cubicBezTo>
                    <a:pt x="282" y="169"/>
                    <a:pt x="282" y="178"/>
                    <a:pt x="279" y="188"/>
                  </a:cubicBezTo>
                  <a:moveTo>
                    <a:pt x="186" y="100"/>
                  </a:moveTo>
                  <a:cubicBezTo>
                    <a:pt x="176" y="93"/>
                    <a:pt x="165" y="89"/>
                    <a:pt x="150" y="89"/>
                  </a:cubicBezTo>
                  <a:cubicBezTo>
                    <a:pt x="107" y="89"/>
                    <a:pt x="75" y="126"/>
                    <a:pt x="75" y="166"/>
                  </a:cubicBezTo>
                  <a:cubicBezTo>
                    <a:pt x="75" y="195"/>
                    <a:pt x="85" y="217"/>
                    <a:pt x="107" y="231"/>
                  </a:cubicBezTo>
                  <a:moveTo>
                    <a:pt x="209" y="238"/>
                  </a:moveTo>
                  <a:cubicBezTo>
                    <a:pt x="310" y="302"/>
                    <a:pt x="310" y="302"/>
                    <a:pt x="310" y="302"/>
                  </a:cubicBezTo>
                  <a:cubicBezTo>
                    <a:pt x="323" y="310"/>
                    <a:pt x="340" y="307"/>
                    <a:pt x="348" y="294"/>
                  </a:cubicBezTo>
                  <a:cubicBezTo>
                    <a:pt x="356" y="282"/>
                    <a:pt x="353" y="265"/>
                    <a:pt x="340" y="256"/>
                  </a:cubicBezTo>
                  <a:cubicBezTo>
                    <a:pt x="237" y="195"/>
                    <a:pt x="237" y="195"/>
                    <a:pt x="237" y="195"/>
                  </a:cubicBezTo>
                  <a:cubicBezTo>
                    <a:pt x="235" y="194"/>
                    <a:pt x="235" y="194"/>
                    <a:pt x="235" y="194"/>
                  </a:cubicBezTo>
                  <a:cubicBezTo>
                    <a:pt x="236" y="189"/>
                    <a:pt x="235" y="184"/>
                    <a:pt x="234" y="179"/>
                  </a:cubicBezTo>
                  <a:cubicBezTo>
                    <a:pt x="228" y="151"/>
                    <a:pt x="200" y="132"/>
                    <a:pt x="172" y="139"/>
                  </a:cubicBezTo>
                  <a:cubicBezTo>
                    <a:pt x="162" y="141"/>
                    <a:pt x="152" y="146"/>
                    <a:pt x="145" y="153"/>
                  </a:cubicBezTo>
                  <a:cubicBezTo>
                    <a:pt x="194" y="183"/>
                    <a:pt x="194" y="183"/>
                    <a:pt x="194" y="183"/>
                  </a:cubicBezTo>
                  <a:cubicBezTo>
                    <a:pt x="182" y="199"/>
                    <a:pt x="182" y="199"/>
                    <a:pt x="182" y="199"/>
                  </a:cubicBezTo>
                  <a:cubicBezTo>
                    <a:pt x="135" y="169"/>
                    <a:pt x="135" y="169"/>
                    <a:pt x="135" y="169"/>
                  </a:cubicBezTo>
                  <a:cubicBezTo>
                    <a:pt x="131" y="179"/>
                    <a:pt x="129" y="190"/>
                    <a:pt x="132" y="201"/>
                  </a:cubicBezTo>
                  <a:cubicBezTo>
                    <a:pt x="138" y="229"/>
                    <a:pt x="165" y="247"/>
                    <a:pt x="194" y="241"/>
                  </a:cubicBezTo>
                  <a:cubicBezTo>
                    <a:pt x="198" y="240"/>
                    <a:pt x="203" y="239"/>
                    <a:pt x="207" y="237"/>
                  </a:cubicBezTo>
                  <a:lnTo>
                    <a:pt x="209" y="238"/>
                  </a:lnTo>
                  <a:close/>
                </a:path>
              </a:pathLst>
            </a:custGeom>
            <a:noFill/>
            <a:ln w="15875"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30">
                <a:gradFill>
                  <a:gsLst>
                    <a:gs pos="0">
                      <a:srgbClr val="505050"/>
                    </a:gs>
                    <a:gs pos="100000">
                      <a:srgbClr val="505050"/>
                    </a:gs>
                  </a:gsLst>
                </a:gradFill>
              </a:endParaRPr>
            </a:p>
          </p:txBody>
        </p:sp>
      </p:grpSp>
      <p:sp>
        <p:nvSpPr>
          <p:cNvPr id="53" name="文本框 52">
            <a:extLst>
              <a:ext uri="{FF2B5EF4-FFF2-40B4-BE49-F238E27FC236}">
                <a16:creationId xmlns:a16="http://schemas.microsoft.com/office/drawing/2014/main" id="{A3D01745-CB83-D789-C4B2-716CF53AF99F}"/>
              </a:ext>
            </a:extLst>
          </p:cNvPr>
          <p:cNvSpPr txBox="1"/>
          <p:nvPr/>
        </p:nvSpPr>
        <p:spPr>
          <a:xfrm>
            <a:off x="960820" y="3240619"/>
            <a:ext cx="2689171" cy="733471"/>
          </a:xfrm>
          <a:prstGeom prst="rect">
            <a:avLst/>
          </a:prstGeom>
          <a:noFill/>
        </p:spPr>
        <p:txBody>
          <a:bodyPr wrap="square" rtlCol="0">
            <a:noAutofit/>
          </a:bodyPr>
          <a:lstStyle/>
          <a:p>
            <a:pPr algn="ctr">
              <a:lnSpc>
                <a:spcPct val="120000"/>
              </a:lnSpc>
            </a:pPr>
            <a:r>
              <a:rPr lang="zh-CN" altLang="en-US" sz="1600" b="0" i="0" dirty="0">
                <a:solidFill>
                  <a:schemeClr val="accent1"/>
                </a:solidFill>
                <a:effectLst/>
                <a:latin typeface="-apple-system"/>
              </a:rPr>
              <a:t>是指企业依据什么样的使命在开展各种经营活动。</a:t>
            </a:r>
            <a:endParaRPr lang="zh-CN" altLang="en-US" sz="1600" dirty="0">
              <a:solidFill>
                <a:schemeClr val="accent1"/>
              </a:solidFill>
            </a:endParaRPr>
          </a:p>
        </p:txBody>
      </p:sp>
      <p:grpSp>
        <p:nvGrpSpPr>
          <p:cNvPr id="15" name="组合 14">
            <a:extLst>
              <a:ext uri="{FF2B5EF4-FFF2-40B4-BE49-F238E27FC236}">
                <a16:creationId xmlns:a16="http://schemas.microsoft.com/office/drawing/2014/main" id="{CD770ADB-BDB6-EC24-FA77-4D787D3104F5}"/>
              </a:ext>
            </a:extLst>
          </p:cNvPr>
          <p:cNvGrpSpPr/>
          <p:nvPr/>
        </p:nvGrpSpPr>
        <p:grpSpPr>
          <a:xfrm>
            <a:off x="1504890" y="1566413"/>
            <a:ext cx="1601030" cy="1601030"/>
            <a:chOff x="1154696" y="1566413"/>
            <a:chExt cx="1601030" cy="1601030"/>
          </a:xfrm>
        </p:grpSpPr>
        <p:sp>
          <p:nvSpPr>
            <p:cNvPr id="65" name="椭圆 64">
              <a:extLst>
                <a:ext uri="{FF2B5EF4-FFF2-40B4-BE49-F238E27FC236}">
                  <a16:creationId xmlns:a16="http://schemas.microsoft.com/office/drawing/2014/main" id="{0C3B3FD9-B378-3D9B-F30C-CC6E241EEA25}"/>
                </a:ext>
              </a:extLst>
            </p:cNvPr>
            <p:cNvSpPr/>
            <p:nvPr/>
          </p:nvSpPr>
          <p:spPr>
            <a:xfrm>
              <a:off x="1154696" y="1566413"/>
              <a:ext cx="1601030" cy="160103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B90C6F51-C757-F52B-FF62-98CC0894E39C}"/>
                </a:ext>
              </a:extLst>
            </p:cNvPr>
            <p:cNvSpPr txBox="1"/>
            <p:nvPr/>
          </p:nvSpPr>
          <p:spPr>
            <a:xfrm>
              <a:off x="1297986" y="2312308"/>
              <a:ext cx="1314451" cy="400110"/>
            </a:xfrm>
            <a:prstGeom prst="rect">
              <a:avLst/>
            </a:prstGeom>
            <a:noFill/>
            <a:ln>
              <a:noFill/>
            </a:ln>
          </p:spPr>
          <p:txBody>
            <a:bodyPr wrap="square" rtlCol="0">
              <a:noAutofit/>
            </a:bodyPr>
            <a:lstStyle/>
            <a:p>
              <a:pPr algn="ctr"/>
              <a:r>
                <a:rPr lang="zh-CN" altLang="en-US" sz="2000" b="1" dirty="0">
                  <a:solidFill>
                    <a:schemeClr val="tx2"/>
                  </a:solidFill>
                </a:rPr>
                <a:t>企业使命</a:t>
              </a:r>
            </a:p>
          </p:txBody>
        </p:sp>
        <p:sp>
          <p:nvSpPr>
            <p:cNvPr id="73" name="Touch_E815" title="Icon of a closed hand with one finger pressing a button">
              <a:extLst>
                <a:ext uri="{FF2B5EF4-FFF2-40B4-BE49-F238E27FC236}">
                  <a16:creationId xmlns:a16="http://schemas.microsoft.com/office/drawing/2014/main" id="{B425BC00-20D3-825D-4168-8A46C657FEE5}"/>
                </a:ext>
              </a:extLst>
            </p:cNvPr>
            <p:cNvSpPr>
              <a:spLocks noChangeAspect="1" noEditPoints="1"/>
            </p:cNvSpPr>
            <p:nvPr/>
          </p:nvSpPr>
          <p:spPr bwMode="auto">
            <a:xfrm>
              <a:off x="1832538" y="1842937"/>
              <a:ext cx="245346" cy="358570"/>
            </a:xfrm>
            <a:custGeom>
              <a:avLst/>
              <a:gdLst>
                <a:gd name="T0" fmla="*/ 1238 w 2563"/>
                <a:gd name="T1" fmla="*/ 1510 h 3746"/>
                <a:gd name="T2" fmla="*/ 1238 w 2563"/>
                <a:gd name="T3" fmla="*/ 1758 h 3746"/>
                <a:gd name="T4" fmla="*/ 1238 w 2563"/>
                <a:gd name="T5" fmla="*/ 654 h 3746"/>
                <a:gd name="T6" fmla="*/ 1017 w 2563"/>
                <a:gd name="T7" fmla="*/ 433 h 3746"/>
                <a:gd name="T8" fmla="*/ 796 w 2563"/>
                <a:gd name="T9" fmla="*/ 654 h 3746"/>
                <a:gd name="T10" fmla="*/ 796 w 2563"/>
                <a:gd name="T11" fmla="*/ 669 h 3746"/>
                <a:gd name="T12" fmla="*/ 796 w 2563"/>
                <a:gd name="T13" fmla="*/ 2453 h 3746"/>
                <a:gd name="T14" fmla="*/ 662 w 2563"/>
                <a:gd name="T15" fmla="*/ 2508 h 3746"/>
                <a:gd name="T16" fmla="*/ 423 w 2563"/>
                <a:gd name="T17" fmla="*/ 2269 h 3746"/>
                <a:gd name="T18" fmla="*/ 92 w 2563"/>
                <a:gd name="T19" fmla="*/ 2269 h 3746"/>
                <a:gd name="T20" fmla="*/ 92 w 2563"/>
                <a:gd name="T21" fmla="*/ 2600 h 3746"/>
                <a:gd name="T22" fmla="*/ 906 w 2563"/>
                <a:gd name="T23" fmla="*/ 3415 h 3746"/>
                <a:gd name="T24" fmla="*/ 1680 w 2563"/>
                <a:gd name="T25" fmla="*/ 3746 h 3746"/>
                <a:gd name="T26" fmla="*/ 2563 w 2563"/>
                <a:gd name="T27" fmla="*/ 2863 h 3746"/>
                <a:gd name="T28" fmla="*/ 2563 w 2563"/>
                <a:gd name="T29" fmla="*/ 2013 h 3746"/>
                <a:gd name="T30" fmla="*/ 2396 w 2563"/>
                <a:gd name="T31" fmla="*/ 1799 h 3746"/>
                <a:gd name="T32" fmla="*/ 1238 w 2563"/>
                <a:gd name="T33" fmla="*/ 1510 h 3746"/>
                <a:gd name="T34" fmla="*/ 1238 w 2563"/>
                <a:gd name="T35" fmla="*/ 654 h 3746"/>
                <a:gd name="T36" fmla="*/ 1238 w 2563"/>
                <a:gd name="T37" fmla="*/ 1268 h 3746"/>
                <a:gd name="T38" fmla="*/ 1669 w 2563"/>
                <a:gd name="T39" fmla="*/ 654 h 3746"/>
                <a:gd name="T40" fmla="*/ 1016 w 2563"/>
                <a:gd name="T41" fmla="*/ 0 h 3746"/>
                <a:gd name="T42" fmla="*/ 363 w 2563"/>
                <a:gd name="T43" fmla="*/ 654 h 3746"/>
                <a:gd name="T44" fmla="*/ 796 w 2563"/>
                <a:gd name="T45" fmla="*/ 1269 h 3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63" h="3746">
                  <a:moveTo>
                    <a:pt x="1238" y="1510"/>
                  </a:moveTo>
                  <a:cubicBezTo>
                    <a:pt x="1238" y="1758"/>
                    <a:pt x="1238" y="1758"/>
                    <a:pt x="1238" y="1758"/>
                  </a:cubicBezTo>
                  <a:moveTo>
                    <a:pt x="1238" y="654"/>
                  </a:moveTo>
                  <a:cubicBezTo>
                    <a:pt x="1238" y="532"/>
                    <a:pt x="1139" y="433"/>
                    <a:pt x="1017" y="433"/>
                  </a:cubicBezTo>
                  <a:cubicBezTo>
                    <a:pt x="895" y="433"/>
                    <a:pt x="796" y="532"/>
                    <a:pt x="796" y="654"/>
                  </a:cubicBezTo>
                  <a:cubicBezTo>
                    <a:pt x="796" y="654"/>
                    <a:pt x="796" y="659"/>
                    <a:pt x="796" y="669"/>
                  </a:cubicBezTo>
                  <a:cubicBezTo>
                    <a:pt x="796" y="818"/>
                    <a:pt x="796" y="2026"/>
                    <a:pt x="796" y="2453"/>
                  </a:cubicBezTo>
                  <a:cubicBezTo>
                    <a:pt x="796" y="2523"/>
                    <a:pt x="712" y="2557"/>
                    <a:pt x="662" y="2508"/>
                  </a:cubicBezTo>
                  <a:cubicBezTo>
                    <a:pt x="423" y="2269"/>
                    <a:pt x="423" y="2269"/>
                    <a:pt x="423" y="2269"/>
                  </a:cubicBezTo>
                  <a:cubicBezTo>
                    <a:pt x="331" y="2177"/>
                    <a:pt x="183" y="2177"/>
                    <a:pt x="92" y="2269"/>
                  </a:cubicBezTo>
                  <a:cubicBezTo>
                    <a:pt x="0" y="2360"/>
                    <a:pt x="0" y="2508"/>
                    <a:pt x="92" y="2600"/>
                  </a:cubicBezTo>
                  <a:cubicBezTo>
                    <a:pt x="906" y="3415"/>
                    <a:pt x="906" y="3415"/>
                    <a:pt x="906" y="3415"/>
                  </a:cubicBezTo>
                  <a:cubicBezTo>
                    <a:pt x="1104" y="3619"/>
                    <a:pt x="1377" y="3746"/>
                    <a:pt x="1680" y="3746"/>
                  </a:cubicBezTo>
                  <a:cubicBezTo>
                    <a:pt x="2168" y="3746"/>
                    <a:pt x="2563" y="3351"/>
                    <a:pt x="2563" y="2863"/>
                  </a:cubicBezTo>
                  <a:cubicBezTo>
                    <a:pt x="2563" y="2013"/>
                    <a:pt x="2563" y="2013"/>
                    <a:pt x="2563" y="2013"/>
                  </a:cubicBezTo>
                  <a:cubicBezTo>
                    <a:pt x="2563" y="1912"/>
                    <a:pt x="2494" y="1824"/>
                    <a:pt x="2396" y="1799"/>
                  </a:cubicBezTo>
                  <a:cubicBezTo>
                    <a:pt x="1238" y="1510"/>
                    <a:pt x="1238" y="1510"/>
                    <a:pt x="1238" y="1510"/>
                  </a:cubicBezTo>
                  <a:lnTo>
                    <a:pt x="1238" y="654"/>
                  </a:lnTo>
                  <a:close/>
                  <a:moveTo>
                    <a:pt x="1238" y="1268"/>
                  </a:moveTo>
                  <a:cubicBezTo>
                    <a:pt x="1489" y="1177"/>
                    <a:pt x="1669" y="936"/>
                    <a:pt x="1669" y="654"/>
                  </a:cubicBezTo>
                  <a:cubicBezTo>
                    <a:pt x="1669" y="293"/>
                    <a:pt x="1377" y="0"/>
                    <a:pt x="1016" y="0"/>
                  </a:cubicBezTo>
                  <a:cubicBezTo>
                    <a:pt x="655" y="0"/>
                    <a:pt x="363" y="293"/>
                    <a:pt x="363" y="654"/>
                  </a:cubicBezTo>
                  <a:cubicBezTo>
                    <a:pt x="363" y="937"/>
                    <a:pt x="544" y="1178"/>
                    <a:pt x="796" y="1269"/>
                  </a:cubicBezTo>
                </a:path>
              </a:pathLst>
            </a:custGeom>
            <a:noFill/>
            <a:ln w="15875"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30">
                <a:gradFill>
                  <a:gsLst>
                    <a:gs pos="0">
                      <a:srgbClr val="505050"/>
                    </a:gs>
                    <a:gs pos="100000">
                      <a:srgbClr val="505050"/>
                    </a:gs>
                  </a:gsLst>
                  <a:lin ang="5400000" scaled="1"/>
                </a:gradFill>
              </a:endParaRPr>
            </a:p>
          </p:txBody>
        </p:sp>
      </p:grpSp>
      <p:sp>
        <p:nvSpPr>
          <p:cNvPr id="21" name="矩形 20">
            <a:extLst>
              <a:ext uri="{FF2B5EF4-FFF2-40B4-BE49-F238E27FC236}">
                <a16:creationId xmlns:a16="http://schemas.microsoft.com/office/drawing/2014/main" id="{B8D558CC-4117-162F-07FA-16C732F8F5BE}"/>
              </a:ext>
            </a:extLst>
          </p:cNvPr>
          <p:cNvSpPr/>
          <p:nvPr/>
        </p:nvSpPr>
        <p:spPr>
          <a:xfrm>
            <a:off x="2177545" y="2784135"/>
            <a:ext cx="245346"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E8B50274-A3FC-25E9-2860-75B3BC910B0E}"/>
              </a:ext>
            </a:extLst>
          </p:cNvPr>
          <p:cNvSpPr/>
          <p:nvPr/>
        </p:nvSpPr>
        <p:spPr>
          <a:xfrm>
            <a:off x="5943906" y="2784135"/>
            <a:ext cx="245346"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a:extLst>
              <a:ext uri="{FF2B5EF4-FFF2-40B4-BE49-F238E27FC236}">
                <a16:creationId xmlns:a16="http://schemas.microsoft.com/office/drawing/2014/main" id="{B7961B31-DEDC-CEE9-FB82-B4FE8E8E7C20}"/>
              </a:ext>
            </a:extLst>
          </p:cNvPr>
          <p:cNvSpPr/>
          <p:nvPr/>
        </p:nvSpPr>
        <p:spPr>
          <a:xfrm>
            <a:off x="9752755" y="2784135"/>
            <a:ext cx="245346"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圆角 82">
            <a:extLst>
              <a:ext uri="{FF2B5EF4-FFF2-40B4-BE49-F238E27FC236}">
                <a16:creationId xmlns:a16="http://schemas.microsoft.com/office/drawing/2014/main" id="{716784F8-6E93-EAE4-360C-6960BF1B6876}"/>
              </a:ext>
            </a:extLst>
          </p:cNvPr>
          <p:cNvSpPr/>
          <p:nvPr/>
        </p:nvSpPr>
        <p:spPr>
          <a:xfrm>
            <a:off x="1131991" y="4408327"/>
            <a:ext cx="9964529" cy="1408416"/>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5" name="文本框 84">
            <a:extLst>
              <a:ext uri="{FF2B5EF4-FFF2-40B4-BE49-F238E27FC236}">
                <a16:creationId xmlns:a16="http://schemas.microsoft.com/office/drawing/2014/main" id="{A6EFCD24-EC24-078E-766B-CB5DE6232F09}"/>
              </a:ext>
            </a:extLst>
          </p:cNvPr>
          <p:cNvSpPr txBox="1"/>
          <p:nvPr/>
        </p:nvSpPr>
        <p:spPr>
          <a:xfrm>
            <a:off x="1153705" y="4833918"/>
            <a:ext cx="1878675" cy="461665"/>
          </a:xfrm>
          <a:prstGeom prst="rect">
            <a:avLst/>
          </a:prstGeom>
          <a:noFill/>
        </p:spPr>
        <p:txBody>
          <a:bodyPr wrap="square" rtlCol="0">
            <a:noAutofit/>
          </a:bodyPr>
          <a:lstStyle/>
          <a:p>
            <a:pPr algn="ctr"/>
            <a:r>
              <a:rPr lang="zh-CN" altLang="en-US" sz="2000" b="1" dirty="0">
                <a:solidFill>
                  <a:schemeClr val="bg1"/>
                </a:solidFill>
                <a:latin typeface="+mn-ea"/>
                <a:sym typeface="Microsoft YaHei" panose="020B0503020204020204" pitchFamily="34" charset="-122"/>
              </a:rPr>
              <a:t>导向功能</a:t>
            </a:r>
          </a:p>
        </p:txBody>
      </p:sp>
      <p:sp>
        <p:nvSpPr>
          <p:cNvPr id="86" name="文本框 85">
            <a:extLst>
              <a:ext uri="{FF2B5EF4-FFF2-40B4-BE49-F238E27FC236}">
                <a16:creationId xmlns:a16="http://schemas.microsoft.com/office/drawing/2014/main" id="{7EFC8E12-70E2-6BF8-6051-8E3F2BEF11D7}"/>
              </a:ext>
            </a:extLst>
          </p:cNvPr>
          <p:cNvSpPr txBox="1"/>
          <p:nvPr/>
        </p:nvSpPr>
        <p:spPr>
          <a:xfrm>
            <a:off x="5165511" y="5314134"/>
            <a:ext cx="1878675" cy="461665"/>
          </a:xfrm>
          <a:prstGeom prst="rect">
            <a:avLst/>
          </a:prstGeom>
          <a:noFill/>
        </p:spPr>
        <p:txBody>
          <a:bodyPr wrap="square" rtlCol="0">
            <a:noAutofit/>
          </a:bodyPr>
          <a:lstStyle/>
          <a:p>
            <a:pPr algn="ctr"/>
            <a:r>
              <a:rPr lang="zh-CN" altLang="en-US" sz="2000" b="1" dirty="0">
                <a:solidFill>
                  <a:schemeClr val="bg1"/>
                </a:solidFill>
                <a:latin typeface="+mn-ea"/>
                <a:sym typeface="Microsoft YaHei" panose="020B0503020204020204" pitchFamily="34" charset="-122"/>
              </a:rPr>
              <a:t>激励功能</a:t>
            </a:r>
          </a:p>
        </p:txBody>
      </p:sp>
      <p:sp>
        <p:nvSpPr>
          <p:cNvPr id="87" name="文本框 86">
            <a:extLst>
              <a:ext uri="{FF2B5EF4-FFF2-40B4-BE49-F238E27FC236}">
                <a16:creationId xmlns:a16="http://schemas.microsoft.com/office/drawing/2014/main" id="{9C59E2EA-F359-0189-32BA-FCFD52116BD6}"/>
              </a:ext>
            </a:extLst>
          </p:cNvPr>
          <p:cNvSpPr txBox="1"/>
          <p:nvPr/>
        </p:nvSpPr>
        <p:spPr>
          <a:xfrm>
            <a:off x="9158629" y="4833918"/>
            <a:ext cx="1878675" cy="461665"/>
          </a:xfrm>
          <a:prstGeom prst="rect">
            <a:avLst/>
          </a:prstGeom>
          <a:noFill/>
        </p:spPr>
        <p:txBody>
          <a:bodyPr wrap="square" rtlCol="0">
            <a:noAutofit/>
          </a:bodyPr>
          <a:lstStyle/>
          <a:p>
            <a:pPr algn="ctr"/>
            <a:r>
              <a:rPr lang="zh-CN" altLang="en-US" sz="2000" b="1" dirty="0">
                <a:solidFill>
                  <a:schemeClr val="bg1"/>
                </a:solidFill>
                <a:latin typeface="+mn-ea"/>
                <a:sym typeface="Microsoft YaHei" panose="020B0503020204020204" pitchFamily="34" charset="-122"/>
              </a:rPr>
              <a:t>稳定功能</a:t>
            </a:r>
          </a:p>
        </p:txBody>
      </p:sp>
      <p:sp>
        <p:nvSpPr>
          <p:cNvPr id="96" name="文本框 95">
            <a:extLst>
              <a:ext uri="{FF2B5EF4-FFF2-40B4-BE49-F238E27FC236}">
                <a16:creationId xmlns:a16="http://schemas.microsoft.com/office/drawing/2014/main" id="{C7B5F54D-F41E-A1EA-19D9-8DDF859B04CC}"/>
              </a:ext>
            </a:extLst>
          </p:cNvPr>
          <p:cNvSpPr txBox="1"/>
          <p:nvPr/>
        </p:nvSpPr>
        <p:spPr>
          <a:xfrm>
            <a:off x="5165511" y="4450849"/>
            <a:ext cx="1878675" cy="461665"/>
          </a:xfrm>
          <a:prstGeom prst="rect">
            <a:avLst/>
          </a:prstGeom>
          <a:noFill/>
        </p:spPr>
        <p:txBody>
          <a:bodyPr wrap="square" rtlCol="0">
            <a:noAutofit/>
          </a:bodyPr>
          <a:lstStyle/>
          <a:p>
            <a:pPr algn="ctr"/>
            <a:r>
              <a:rPr lang="zh-CN" altLang="en-US" sz="2000" b="1" dirty="0">
                <a:solidFill>
                  <a:schemeClr val="bg1"/>
                </a:solidFill>
                <a:latin typeface="+mn-ea"/>
                <a:sym typeface="Microsoft YaHei" panose="020B0503020204020204" pitchFamily="34" charset="-122"/>
              </a:rPr>
              <a:t>凝聚功能</a:t>
            </a:r>
          </a:p>
        </p:txBody>
      </p:sp>
      <p:cxnSp>
        <p:nvCxnSpPr>
          <p:cNvPr id="24" name="直接连接符 23">
            <a:extLst>
              <a:ext uri="{FF2B5EF4-FFF2-40B4-BE49-F238E27FC236}">
                <a16:creationId xmlns:a16="http://schemas.microsoft.com/office/drawing/2014/main" id="{832A67AD-53DF-3E54-EF7B-BB8FBCD6FEAD}"/>
              </a:ext>
            </a:extLst>
          </p:cNvPr>
          <p:cNvCxnSpPr>
            <a:cxnSpLocks/>
            <a:stCxn id="85" idx="3"/>
          </p:cNvCxnSpPr>
          <p:nvPr/>
        </p:nvCxnSpPr>
        <p:spPr>
          <a:xfrm flipV="1">
            <a:off x="3032380" y="5064750"/>
            <a:ext cx="6366801" cy="1"/>
          </a:xfrm>
          <a:prstGeom prst="line">
            <a:avLst/>
          </a:prstGeom>
          <a:ln w="3175">
            <a:solidFill>
              <a:schemeClr val="bg1">
                <a:alpha val="85000"/>
              </a:schemeClr>
            </a:solidFill>
          </a:ln>
        </p:spPr>
        <p:style>
          <a:lnRef idx="1">
            <a:schemeClr val="accent1"/>
          </a:lnRef>
          <a:fillRef idx="0">
            <a:schemeClr val="accent1"/>
          </a:fillRef>
          <a:effectRef idx="0">
            <a:schemeClr val="accent1"/>
          </a:effectRef>
          <a:fontRef idx="minor">
            <a:schemeClr val="tx1"/>
          </a:fontRef>
        </p:style>
      </p:cxnSp>
      <p:sp>
        <p:nvSpPr>
          <p:cNvPr id="102" name="文本框 101">
            <a:extLst>
              <a:ext uri="{FF2B5EF4-FFF2-40B4-BE49-F238E27FC236}">
                <a16:creationId xmlns:a16="http://schemas.microsoft.com/office/drawing/2014/main" id="{6308251F-2CAA-1F5C-299D-77F458D9A690}"/>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品牌理念</a:t>
            </a:r>
          </a:p>
        </p:txBody>
      </p:sp>
      <p:sp>
        <p:nvSpPr>
          <p:cNvPr id="104" name="文本框 103">
            <a:extLst>
              <a:ext uri="{FF2B5EF4-FFF2-40B4-BE49-F238E27FC236}">
                <a16:creationId xmlns:a16="http://schemas.microsoft.com/office/drawing/2014/main" id="{9E2A6153-3611-6BEF-DA4E-5922170BC18C}"/>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ea typeface="阿里巴巴普惠体 L" panose="00020600040101010101" pitchFamily="18" charset="-122"/>
                <a:cs typeface="阿里巴巴普惠体 L" panose="00020600040101010101" pitchFamily="18" charset="-122"/>
              </a:rPr>
              <a:t>BRAND </a:t>
            </a:r>
            <a:r>
              <a:rPr lang="en-US" altLang="zh-CN" sz="800" dirty="0">
                <a:solidFill>
                  <a:schemeClr val="accent5"/>
                </a:solidFill>
                <a:ea typeface="阿里巴巴普惠体 L" panose="00020600040101010101" pitchFamily="18" charset="-122"/>
                <a:cs typeface="阿里巴巴普惠体 L" panose="00020600040101010101" pitchFamily="18" charset="-122"/>
              </a:rPr>
              <a:t>CONCEPT</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Tree>
    <p:extLst>
      <p:ext uri="{BB962C8B-B14F-4D97-AF65-F5344CB8AC3E}">
        <p14:creationId xmlns:p14="http://schemas.microsoft.com/office/powerpoint/2010/main" val="1990381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B956D2E-EDF1-0DA2-8948-DE1E0091F0BF}"/>
              </a:ext>
            </a:extLst>
          </p:cNvPr>
          <p:cNvSpPr txBox="1"/>
          <p:nvPr/>
        </p:nvSpPr>
        <p:spPr>
          <a:xfrm>
            <a:off x="5183979" y="2863735"/>
            <a:ext cx="1845733" cy="584775"/>
          </a:xfrm>
          <a:prstGeom prst="rect">
            <a:avLst/>
          </a:prstGeom>
          <a:noFill/>
        </p:spPr>
        <p:txBody>
          <a:bodyPr wrap="square" rtlCol="0">
            <a:noAutofit/>
          </a:bodyPr>
          <a:lstStyle/>
          <a:p>
            <a:pPr algn="ctr"/>
            <a:r>
              <a:rPr lang="zh-CN" altLang="en-US" sz="3200" b="1" dirty="0">
                <a:solidFill>
                  <a:schemeClr val="accent1"/>
                </a:solidFill>
                <a:latin typeface="+mj-ea"/>
                <a:ea typeface="+mj-ea"/>
              </a:rPr>
              <a:t>发展规划</a:t>
            </a:r>
          </a:p>
        </p:txBody>
      </p:sp>
      <p:sp>
        <p:nvSpPr>
          <p:cNvPr id="6" name="文本框 5">
            <a:extLst>
              <a:ext uri="{FF2B5EF4-FFF2-40B4-BE49-F238E27FC236}">
                <a16:creationId xmlns:a16="http://schemas.microsoft.com/office/drawing/2014/main" id="{9C912746-4F27-6B1E-EC92-57841736E658}"/>
              </a:ext>
            </a:extLst>
          </p:cNvPr>
          <p:cNvSpPr txBox="1"/>
          <p:nvPr/>
        </p:nvSpPr>
        <p:spPr>
          <a:xfrm>
            <a:off x="5207711" y="3453652"/>
            <a:ext cx="1798268" cy="307777"/>
          </a:xfrm>
          <a:prstGeom prst="rect">
            <a:avLst/>
          </a:prstGeom>
          <a:noFill/>
        </p:spPr>
        <p:txBody>
          <a:bodyPr wrap="square" rtlCol="0">
            <a:noAutofit/>
          </a:bodyPr>
          <a:lstStyle/>
          <a:p>
            <a:pPr algn="dist"/>
            <a:r>
              <a:rPr lang="en-US" altLang="zh-CN" sz="1100" dirty="0">
                <a:solidFill>
                  <a:schemeClr val="accent5"/>
                </a:solidFill>
                <a:ea typeface="阿里巴巴普惠体 L" panose="00020600040101010101" pitchFamily="18" charset="-122"/>
                <a:cs typeface="阿里巴巴普惠体 L" panose="00020600040101010101" pitchFamily="18" charset="-122"/>
              </a:rPr>
              <a:t>FUTURE PLANNING</a:t>
            </a:r>
            <a:endParaRPr lang="zh-CN" altLang="en-US" sz="1100" dirty="0">
              <a:solidFill>
                <a:schemeClr val="accent5"/>
              </a:solidFill>
              <a:ea typeface="阿里巴巴普惠体 L" panose="00020600040101010101" pitchFamily="18" charset="-122"/>
              <a:cs typeface="阿里巴巴普惠体 L" panose="00020600040101010101" pitchFamily="18" charset="-122"/>
            </a:endParaRPr>
          </a:p>
        </p:txBody>
      </p:sp>
      <p:sp>
        <p:nvSpPr>
          <p:cNvPr id="22" name="文本框 21">
            <a:extLst>
              <a:ext uri="{FF2B5EF4-FFF2-40B4-BE49-F238E27FC236}">
                <a16:creationId xmlns:a16="http://schemas.microsoft.com/office/drawing/2014/main" id="{EA1ECE80-01E2-7C6F-E8EE-BDF65AF62D68}"/>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24</a:t>
            </a:r>
            <a:endParaRPr lang="zh-CN" altLang="en-US" dirty="0">
              <a:solidFill>
                <a:schemeClr val="bg1"/>
              </a:solidFill>
              <a:latin typeface="+mn-ea"/>
            </a:endParaRPr>
          </a:p>
        </p:txBody>
      </p:sp>
      <p:sp>
        <p:nvSpPr>
          <p:cNvPr id="4" name="文本框 3">
            <a:extLst>
              <a:ext uri="{FF2B5EF4-FFF2-40B4-BE49-F238E27FC236}">
                <a16:creationId xmlns:a16="http://schemas.microsoft.com/office/drawing/2014/main" id="{35B7B0DD-9EE6-93E1-D7C4-F7CC2C72A68E}"/>
              </a:ext>
            </a:extLst>
          </p:cNvPr>
          <p:cNvSpPr txBox="1"/>
          <p:nvPr/>
        </p:nvSpPr>
        <p:spPr>
          <a:xfrm>
            <a:off x="2450807" y="1780028"/>
            <a:ext cx="7312077" cy="1087996"/>
          </a:xfrm>
          <a:prstGeom prst="rect">
            <a:avLst/>
          </a:prstGeom>
          <a:noFill/>
        </p:spPr>
        <p:txBody>
          <a:bodyPr wrap="square" rtlCol="0">
            <a:noAutofit/>
          </a:bodyPr>
          <a:lstStyle/>
          <a:p>
            <a:pPr algn="ctr"/>
            <a:r>
              <a:rPr lang="en-US" altLang="zh-CN" sz="8000" b="1" dirty="0">
                <a:latin typeface="Lingxun-Serif-Bold" panose="02020F00000000000000" pitchFamily="18" charset="2"/>
                <a:ea typeface="新宋体" panose="02010609030101010101" pitchFamily="49" charset="-122"/>
              </a:rPr>
              <a:t> PART FOUR</a:t>
            </a:r>
            <a:endParaRPr lang="zh-CN" altLang="en-US" sz="8000" b="1" dirty="0">
              <a:latin typeface="Lingxun-Serif-Bold" panose="02020F00000000000000" pitchFamily="18" charset="2"/>
              <a:ea typeface="新宋体" panose="02010609030101010101" pitchFamily="49" charset="-122"/>
            </a:endParaRPr>
          </a:p>
        </p:txBody>
      </p:sp>
    </p:spTree>
    <p:extLst>
      <p:ext uri="{BB962C8B-B14F-4D97-AF65-F5344CB8AC3E}">
        <p14:creationId xmlns:p14="http://schemas.microsoft.com/office/powerpoint/2010/main" val="3922323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ECC9B343-9A0B-7C98-C48B-366318F73B4B}"/>
              </a:ext>
            </a:extLst>
          </p:cNvPr>
          <p:cNvSpPr/>
          <p:nvPr/>
        </p:nvSpPr>
        <p:spPr>
          <a:xfrm>
            <a:off x="0" y="1573881"/>
            <a:ext cx="4441825" cy="52841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a:extLst>
              <a:ext uri="{FF2B5EF4-FFF2-40B4-BE49-F238E27FC236}">
                <a16:creationId xmlns:a16="http://schemas.microsoft.com/office/drawing/2014/main" id="{C9FD1F58-8C01-E2BA-28DF-3B6C7AC077BB}"/>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发展规划</a:t>
            </a:r>
          </a:p>
        </p:txBody>
      </p:sp>
      <p:sp>
        <p:nvSpPr>
          <p:cNvPr id="4" name="文本框 3">
            <a:extLst>
              <a:ext uri="{FF2B5EF4-FFF2-40B4-BE49-F238E27FC236}">
                <a16:creationId xmlns:a16="http://schemas.microsoft.com/office/drawing/2014/main" id="{41AEB25C-0A62-9276-0610-BDD70D0144C3}"/>
              </a:ext>
            </a:extLst>
          </p:cNvPr>
          <p:cNvSpPr txBox="1"/>
          <p:nvPr/>
        </p:nvSpPr>
        <p:spPr>
          <a:xfrm>
            <a:off x="643789" y="1013882"/>
            <a:ext cx="1359323" cy="177900"/>
          </a:xfrm>
          <a:prstGeom prst="rect">
            <a:avLst/>
          </a:prstGeom>
          <a:noFill/>
        </p:spPr>
        <p:txBody>
          <a:bodyPr wrap="square" rtlCol="0">
            <a:noAutofit/>
          </a:bodyPr>
          <a:lstStyle/>
          <a:p>
            <a:pPr algn="dist"/>
            <a:r>
              <a:rPr lang="en-US" altLang="zh-CN" sz="800" dirty="0">
                <a:solidFill>
                  <a:schemeClr val="accent5"/>
                </a:solidFill>
                <a:ea typeface="阿里巴巴普惠体 L" panose="00020600040101010101" pitchFamily="18" charset="-122"/>
                <a:cs typeface="阿里巴巴普惠体 L" panose="00020600040101010101" pitchFamily="18" charset="-122"/>
              </a:rPr>
              <a:t>FUTURE PLANNING</a:t>
            </a:r>
            <a:endParaRPr lang="zh-CN" altLang="en-US" sz="800" dirty="0">
              <a:solidFill>
                <a:schemeClr val="accent5"/>
              </a:solidFill>
              <a:ea typeface="阿里巴巴普惠体 L" panose="00020600040101010101" pitchFamily="18" charset="-122"/>
              <a:cs typeface="阿里巴巴普惠体 L" panose="00020600040101010101" pitchFamily="18" charset="-122"/>
            </a:endParaRPr>
          </a:p>
        </p:txBody>
      </p:sp>
      <p:sp>
        <p:nvSpPr>
          <p:cNvPr id="5" name="文本框 4">
            <a:extLst>
              <a:ext uri="{FF2B5EF4-FFF2-40B4-BE49-F238E27FC236}">
                <a16:creationId xmlns:a16="http://schemas.microsoft.com/office/drawing/2014/main" id="{BEC75CBD-9C53-F546-BA8E-2E759F67C186}"/>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25</a:t>
            </a:r>
            <a:endParaRPr lang="zh-CN" altLang="en-US" dirty="0">
              <a:solidFill>
                <a:schemeClr val="bg1"/>
              </a:solidFill>
              <a:latin typeface="+mn-ea"/>
            </a:endParaRPr>
          </a:p>
        </p:txBody>
      </p:sp>
      <p:sp>
        <p:nvSpPr>
          <p:cNvPr id="11" name="文本框 10">
            <a:extLst>
              <a:ext uri="{FF2B5EF4-FFF2-40B4-BE49-F238E27FC236}">
                <a16:creationId xmlns:a16="http://schemas.microsoft.com/office/drawing/2014/main" id="{D20A93EE-A929-BA75-8F72-D7B65FB664A6}"/>
              </a:ext>
            </a:extLst>
          </p:cNvPr>
          <p:cNvSpPr txBox="1"/>
          <p:nvPr/>
        </p:nvSpPr>
        <p:spPr>
          <a:xfrm>
            <a:off x="660400" y="5055134"/>
            <a:ext cx="1837528" cy="936264"/>
          </a:xfrm>
          <a:prstGeom prst="rect">
            <a:avLst/>
          </a:prstGeom>
          <a:noFill/>
          <a:effectLst/>
        </p:spPr>
        <p:txBody>
          <a:bodyPr wrap="none" lIns="0" tIns="0" rIns="0" bIns="0" rtlCol="0">
            <a:noAutofit/>
          </a:bodyPr>
          <a:lstStyle/>
          <a:p>
            <a:pPr>
              <a:lnSpc>
                <a:spcPct val="120000"/>
              </a:lnSpc>
            </a:pPr>
            <a:r>
              <a:rPr lang="zh-CN" altLang="en-US" sz="2800" b="1" dirty="0">
                <a:solidFill>
                  <a:schemeClr val="bg1"/>
                </a:solidFill>
                <a:latin typeface="+mj-ea"/>
                <a:ea typeface="+mj-ea"/>
              </a:rPr>
              <a:t>品牌发展</a:t>
            </a:r>
            <a:endParaRPr lang="en-US" altLang="zh-CN" sz="2800" b="1" dirty="0">
              <a:solidFill>
                <a:schemeClr val="bg1"/>
              </a:solidFill>
              <a:latin typeface="+mj-ea"/>
              <a:ea typeface="+mj-ea"/>
            </a:endParaRPr>
          </a:p>
          <a:p>
            <a:pPr>
              <a:lnSpc>
                <a:spcPct val="120000"/>
              </a:lnSpc>
            </a:pPr>
            <a:r>
              <a:rPr lang="zh-CN" altLang="en-US" sz="2800" b="1" dirty="0">
                <a:solidFill>
                  <a:schemeClr val="bg1"/>
                </a:solidFill>
                <a:latin typeface="+mj-ea"/>
                <a:ea typeface="+mj-ea"/>
              </a:rPr>
              <a:t>的未来展望</a:t>
            </a:r>
            <a:endParaRPr lang="en-US" altLang="zh-CN" sz="2800" b="1" dirty="0">
              <a:solidFill>
                <a:schemeClr val="bg1"/>
              </a:solidFill>
              <a:latin typeface="+mj-ea"/>
              <a:ea typeface="+mj-ea"/>
            </a:endParaRPr>
          </a:p>
        </p:txBody>
      </p:sp>
      <p:sp>
        <p:nvSpPr>
          <p:cNvPr id="12" name="矩形 11">
            <a:extLst>
              <a:ext uri="{FF2B5EF4-FFF2-40B4-BE49-F238E27FC236}">
                <a16:creationId xmlns:a16="http://schemas.microsoft.com/office/drawing/2014/main" id="{0D52B495-9D22-C4AE-D8A6-0D008400A521}"/>
              </a:ext>
            </a:extLst>
          </p:cNvPr>
          <p:cNvSpPr/>
          <p:nvPr/>
        </p:nvSpPr>
        <p:spPr>
          <a:xfrm>
            <a:off x="660400" y="6111965"/>
            <a:ext cx="1800000" cy="457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a16="http://schemas.microsoft.com/office/drawing/2014/main" id="{D1EAE36A-B1AC-34D6-A001-2F6FE70FA695}"/>
              </a:ext>
            </a:extLst>
          </p:cNvPr>
          <p:cNvGrpSpPr/>
          <p:nvPr/>
        </p:nvGrpSpPr>
        <p:grpSpPr>
          <a:xfrm>
            <a:off x="660400" y="2109009"/>
            <a:ext cx="2520892" cy="2520892"/>
            <a:chOff x="660400" y="2109009"/>
            <a:chExt cx="2520892" cy="2520892"/>
          </a:xfrm>
        </p:grpSpPr>
        <p:sp>
          <p:nvSpPr>
            <p:cNvPr id="9" name="矩形 8">
              <a:extLst>
                <a:ext uri="{FF2B5EF4-FFF2-40B4-BE49-F238E27FC236}">
                  <a16:creationId xmlns:a16="http://schemas.microsoft.com/office/drawing/2014/main" id="{48A959D1-77E7-6D95-C654-4BC4E5E68AD9}"/>
                </a:ext>
              </a:extLst>
            </p:cNvPr>
            <p:cNvSpPr/>
            <p:nvPr/>
          </p:nvSpPr>
          <p:spPr>
            <a:xfrm>
              <a:off x="660400" y="2109009"/>
              <a:ext cx="2520892" cy="2520892"/>
            </a:xfrm>
            <a:prstGeom prst="rect">
              <a:avLst/>
            </a:prstGeom>
            <a:solidFill>
              <a:schemeClr val="bg1"/>
            </a:solidFill>
            <a:ln w="158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F5D813E7-B064-DA14-0BBE-3BED0F4A0FDC}"/>
                </a:ext>
              </a:extLst>
            </p:cNvPr>
            <p:cNvSpPr txBox="1"/>
            <p:nvPr/>
          </p:nvSpPr>
          <p:spPr>
            <a:xfrm>
              <a:off x="1343765" y="2484122"/>
              <a:ext cx="1154163" cy="618054"/>
            </a:xfrm>
            <a:prstGeom prst="rect">
              <a:avLst/>
            </a:prstGeom>
            <a:noFill/>
          </p:spPr>
          <p:txBody>
            <a:bodyPr wrap="none" lIns="0" tIns="0" rIns="0" bIns="0" rtlCol="0">
              <a:noAutofit/>
            </a:bodyPr>
            <a:lstStyle/>
            <a:p>
              <a:pPr algn="ctr">
                <a:lnSpc>
                  <a:spcPct val="130000"/>
                </a:lnSpc>
              </a:pPr>
              <a:r>
                <a:rPr lang="en-US" altLang="zh-CN" sz="3600" dirty="0">
                  <a:solidFill>
                    <a:schemeClr val="accent1"/>
                  </a:solidFill>
                  <a:latin typeface="+mj-ea"/>
                  <a:ea typeface="+mj-ea"/>
                </a:rPr>
                <a:t>3500+</a:t>
              </a:r>
            </a:p>
          </p:txBody>
        </p:sp>
        <p:sp>
          <p:nvSpPr>
            <p:cNvPr id="15" name="文本框 14">
              <a:extLst>
                <a:ext uri="{FF2B5EF4-FFF2-40B4-BE49-F238E27FC236}">
                  <a16:creationId xmlns:a16="http://schemas.microsoft.com/office/drawing/2014/main" id="{3FC5079F-6623-42B3-1091-C36A775A9D1C}"/>
                </a:ext>
              </a:extLst>
            </p:cNvPr>
            <p:cNvSpPr txBox="1"/>
            <p:nvPr/>
          </p:nvSpPr>
          <p:spPr>
            <a:xfrm>
              <a:off x="911731" y="3264656"/>
              <a:ext cx="2018230" cy="641138"/>
            </a:xfrm>
            <a:prstGeom prst="rect">
              <a:avLst/>
            </a:prstGeom>
            <a:noFill/>
          </p:spPr>
          <p:txBody>
            <a:bodyPr wrap="square" lIns="0" tIns="0" rIns="0" bIns="0" rtlCol="0">
              <a:noAutofit/>
            </a:bodyPr>
            <a:lstStyle/>
            <a:p>
              <a:pPr algn="ctr">
                <a:lnSpc>
                  <a:spcPct val="120000"/>
                </a:lnSpc>
              </a:pPr>
              <a:r>
                <a:rPr lang="zh-CN" altLang="en-US" dirty="0">
                  <a:solidFill>
                    <a:schemeClr val="accent1"/>
                  </a:solidFill>
                </a:rPr>
                <a:t>企业品牌未来预计新增员工数量</a:t>
              </a:r>
            </a:p>
          </p:txBody>
        </p:sp>
      </p:grpSp>
      <p:grpSp>
        <p:nvGrpSpPr>
          <p:cNvPr id="35" name="组合 34">
            <a:extLst>
              <a:ext uri="{FF2B5EF4-FFF2-40B4-BE49-F238E27FC236}">
                <a16:creationId xmlns:a16="http://schemas.microsoft.com/office/drawing/2014/main" id="{30D909BC-FFC9-9644-4835-07AE88962DA4}"/>
              </a:ext>
            </a:extLst>
          </p:cNvPr>
          <p:cNvGrpSpPr/>
          <p:nvPr/>
        </p:nvGrpSpPr>
        <p:grpSpPr>
          <a:xfrm>
            <a:off x="3334826" y="2109009"/>
            <a:ext cx="2520892" cy="2520892"/>
            <a:chOff x="3334826" y="2109009"/>
            <a:chExt cx="2520892" cy="2520892"/>
          </a:xfrm>
        </p:grpSpPr>
        <p:sp>
          <p:nvSpPr>
            <p:cNvPr id="8" name="矩形 7">
              <a:extLst>
                <a:ext uri="{FF2B5EF4-FFF2-40B4-BE49-F238E27FC236}">
                  <a16:creationId xmlns:a16="http://schemas.microsoft.com/office/drawing/2014/main" id="{387D8248-18EA-97FF-4B9E-73ABF12EFF1A}"/>
                </a:ext>
              </a:extLst>
            </p:cNvPr>
            <p:cNvSpPr/>
            <p:nvPr/>
          </p:nvSpPr>
          <p:spPr>
            <a:xfrm>
              <a:off x="3334826" y="2109009"/>
              <a:ext cx="2520892" cy="2520892"/>
            </a:xfrm>
            <a:prstGeom prst="rect">
              <a:avLst/>
            </a:prstGeom>
            <a:solidFill>
              <a:schemeClr val="bg1"/>
            </a:solidFill>
            <a:ln w="158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62DB78B9-CAF2-3D2F-E7E4-FE3C987D5B2E}"/>
                </a:ext>
              </a:extLst>
            </p:cNvPr>
            <p:cNvSpPr txBox="1"/>
            <p:nvPr/>
          </p:nvSpPr>
          <p:spPr>
            <a:xfrm>
              <a:off x="4018189" y="2484122"/>
              <a:ext cx="1154163" cy="618054"/>
            </a:xfrm>
            <a:prstGeom prst="rect">
              <a:avLst/>
            </a:prstGeom>
            <a:noFill/>
          </p:spPr>
          <p:txBody>
            <a:bodyPr wrap="none" lIns="0" tIns="0" rIns="0" bIns="0" rtlCol="0">
              <a:noAutofit/>
            </a:bodyPr>
            <a:lstStyle/>
            <a:p>
              <a:pPr algn="ctr">
                <a:lnSpc>
                  <a:spcPct val="130000"/>
                </a:lnSpc>
              </a:pPr>
              <a:r>
                <a:rPr lang="en-US" altLang="zh-CN" sz="3600" dirty="0">
                  <a:solidFill>
                    <a:schemeClr val="accent1"/>
                  </a:solidFill>
                  <a:latin typeface="+mj-ea"/>
                  <a:ea typeface="+mj-ea"/>
                </a:rPr>
                <a:t>40000</a:t>
              </a:r>
            </a:p>
          </p:txBody>
        </p:sp>
        <p:sp>
          <p:nvSpPr>
            <p:cNvPr id="17" name="文本框 16">
              <a:extLst>
                <a:ext uri="{FF2B5EF4-FFF2-40B4-BE49-F238E27FC236}">
                  <a16:creationId xmlns:a16="http://schemas.microsoft.com/office/drawing/2014/main" id="{20829E34-E059-4170-1BBA-9302C0A320B5}"/>
                </a:ext>
              </a:extLst>
            </p:cNvPr>
            <p:cNvSpPr txBox="1"/>
            <p:nvPr/>
          </p:nvSpPr>
          <p:spPr>
            <a:xfrm>
              <a:off x="3624739" y="3195718"/>
              <a:ext cx="1941066" cy="669094"/>
            </a:xfrm>
            <a:prstGeom prst="rect">
              <a:avLst/>
            </a:prstGeom>
            <a:noFill/>
          </p:spPr>
          <p:txBody>
            <a:bodyPr wrap="square" lIns="0" tIns="0" rIns="0" bIns="0" rtlCol="0">
              <a:noAutofit/>
            </a:bodyPr>
            <a:lstStyle/>
            <a:p>
              <a:pPr algn="ctr">
                <a:lnSpc>
                  <a:spcPct val="130000"/>
                </a:lnSpc>
              </a:pPr>
              <a:r>
                <a:rPr lang="zh-CN" altLang="en-US" dirty="0">
                  <a:solidFill>
                    <a:schemeClr val="accent1"/>
                  </a:solidFill>
                  <a:latin typeface="+mj-ea"/>
                  <a:ea typeface="+mj-ea"/>
                </a:rPr>
                <a:t>企业品牌预计年度营业收入</a:t>
              </a:r>
              <a:endParaRPr lang="en-US" altLang="zh-CN" dirty="0">
                <a:solidFill>
                  <a:schemeClr val="accent1"/>
                </a:solidFill>
                <a:latin typeface="+mj-ea"/>
                <a:ea typeface="+mj-ea"/>
              </a:endParaRPr>
            </a:p>
          </p:txBody>
        </p:sp>
      </p:grpSp>
      <p:grpSp>
        <p:nvGrpSpPr>
          <p:cNvPr id="36" name="组合 35">
            <a:extLst>
              <a:ext uri="{FF2B5EF4-FFF2-40B4-BE49-F238E27FC236}">
                <a16:creationId xmlns:a16="http://schemas.microsoft.com/office/drawing/2014/main" id="{1F23353C-5744-DB78-2BD4-7C744A6B943A}"/>
              </a:ext>
            </a:extLst>
          </p:cNvPr>
          <p:cNvGrpSpPr/>
          <p:nvPr/>
        </p:nvGrpSpPr>
        <p:grpSpPr>
          <a:xfrm>
            <a:off x="6009252" y="2109009"/>
            <a:ext cx="2520892" cy="2520892"/>
            <a:chOff x="6009252" y="2109009"/>
            <a:chExt cx="2520892" cy="2520892"/>
          </a:xfrm>
        </p:grpSpPr>
        <p:sp>
          <p:nvSpPr>
            <p:cNvPr id="7" name="矩形 6">
              <a:extLst>
                <a:ext uri="{FF2B5EF4-FFF2-40B4-BE49-F238E27FC236}">
                  <a16:creationId xmlns:a16="http://schemas.microsoft.com/office/drawing/2014/main" id="{42536B61-B4ED-8643-DE45-2E9C0B279EDC}"/>
                </a:ext>
              </a:extLst>
            </p:cNvPr>
            <p:cNvSpPr/>
            <p:nvPr/>
          </p:nvSpPr>
          <p:spPr>
            <a:xfrm>
              <a:off x="6009252" y="2109009"/>
              <a:ext cx="2520892" cy="2520892"/>
            </a:xfrm>
            <a:prstGeom prst="rect">
              <a:avLst/>
            </a:prstGeom>
            <a:solidFill>
              <a:schemeClr val="bg1"/>
            </a:solidFill>
            <a:ln w="158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DA18226D-243A-3D3E-9B3C-EC2CA7905E75}"/>
                </a:ext>
              </a:extLst>
            </p:cNvPr>
            <p:cNvSpPr txBox="1"/>
            <p:nvPr/>
          </p:nvSpPr>
          <p:spPr>
            <a:xfrm>
              <a:off x="6808033" y="2484122"/>
              <a:ext cx="923330" cy="618054"/>
            </a:xfrm>
            <a:prstGeom prst="rect">
              <a:avLst/>
            </a:prstGeom>
            <a:noFill/>
          </p:spPr>
          <p:txBody>
            <a:bodyPr wrap="none" lIns="0" tIns="0" rIns="0" bIns="0" rtlCol="0">
              <a:noAutofit/>
            </a:bodyPr>
            <a:lstStyle/>
            <a:p>
              <a:pPr algn="ctr">
                <a:lnSpc>
                  <a:spcPct val="130000"/>
                </a:lnSpc>
              </a:pPr>
              <a:r>
                <a:rPr lang="en-US" altLang="zh-CN" sz="3600" dirty="0">
                  <a:solidFill>
                    <a:schemeClr val="accent1"/>
                  </a:solidFill>
                  <a:latin typeface="+mj-ea"/>
                  <a:ea typeface="+mj-ea"/>
                </a:rPr>
                <a:t>600+</a:t>
              </a:r>
            </a:p>
          </p:txBody>
        </p:sp>
        <p:sp>
          <p:nvSpPr>
            <p:cNvPr id="20" name="文本框 19">
              <a:extLst>
                <a:ext uri="{FF2B5EF4-FFF2-40B4-BE49-F238E27FC236}">
                  <a16:creationId xmlns:a16="http://schemas.microsoft.com/office/drawing/2014/main" id="{BABF96CB-F4DD-1B1D-9FD2-A9BD582338CD}"/>
                </a:ext>
              </a:extLst>
            </p:cNvPr>
            <p:cNvSpPr txBox="1"/>
            <p:nvPr/>
          </p:nvSpPr>
          <p:spPr>
            <a:xfrm>
              <a:off x="6299165" y="3195718"/>
              <a:ext cx="1941066" cy="669094"/>
            </a:xfrm>
            <a:prstGeom prst="rect">
              <a:avLst/>
            </a:prstGeom>
            <a:noFill/>
          </p:spPr>
          <p:txBody>
            <a:bodyPr wrap="square" lIns="0" tIns="0" rIns="0" bIns="0" rtlCol="0">
              <a:noAutofit/>
            </a:bodyPr>
            <a:lstStyle/>
            <a:p>
              <a:pPr algn="ctr">
                <a:lnSpc>
                  <a:spcPct val="130000"/>
                </a:lnSpc>
              </a:pPr>
              <a:r>
                <a:rPr lang="zh-CN" altLang="en-US" dirty="0">
                  <a:solidFill>
                    <a:schemeClr val="accent1"/>
                  </a:solidFill>
                  <a:latin typeface="+mj-ea"/>
                  <a:ea typeface="+mj-ea"/>
                </a:rPr>
                <a:t>品牌预计合作企业单位数量</a:t>
              </a:r>
              <a:endParaRPr lang="en-US" altLang="zh-CN" dirty="0">
                <a:solidFill>
                  <a:schemeClr val="accent1"/>
                </a:solidFill>
                <a:latin typeface="+mj-ea"/>
                <a:ea typeface="+mj-ea"/>
              </a:endParaRPr>
            </a:p>
          </p:txBody>
        </p:sp>
      </p:grpSp>
      <p:grpSp>
        <p:nvGrpSpPr>
          <p:cNvPr id="37" name="组合 36">
            <a:extLst>
              <a:ext uri="{FF2B5EF4-FFF2-40B4-BE49-F238E27FC236}">
                <a16:creationId xmlns:a16="http://schemas.microsoft.com/office/drawing/2014/main" id="{CB0A902A-0091-90B7-F4EB-32BAD8C82231}"/>
              </a:ext>
            </a:extLst>
          </p:cNvPr>
          <p:cNvGrpSpPr/>
          <p:nvPr/>
        </p:nvGrpSpPr>
        <p:grpSpPr>
          <a:xfrm>
            <a:off x="8683677" y="2109009"/>
            <a:ext cx="2520892" cy="2520892"/>
            <a:chOff x="8683677" y="2109009"/>
            <a:chExt cx="2520892" cy="2520892"/>
          </a:xfrm>
        </p:grpSpPr>
        <p:sp>
          <p:nvSpPr>
            <p:cNvPr id="10" name="矩形 9">
              <a:extLst>
                <a:ext uri="{FF2B5EF4-FFF2-40B4-BE49-F238E27FC236}">
                  <a16:creationId xmlns:a16="http://schemas.microsoft.com/office/drawing/2014/main" id="{0D12E22F-CF9A-AE21-733E-8BA3516E5274}"/>
                </a:ext>
              </a:extLst>
            </p:cNvPr>
            <p:cNvSpPr/>
            <p:nvPr/>
          </p:nvSpPr>
          <p:spPr>
            <a:xfrm>
              <a:off x="8683677" y="2109009"/>
              <a:ext cx="2520892" cy="2520892"/>
            </a:xfrm>
            <a:prstGeom prst="rect">
              <a:avLst/>
            </a:prstGeom>
            <a:solidFill>
              <a:schemeClr val="bg1"/>
            </a:solidFill>
            <a:ln w="158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a:extLst>
                <a:ext uri="{FF2B5EF4-FFF2-40B4-BE49-F238E27FC236}">
                  <a16:creationId xmlns:a16="http://schemas.microsoft.com/office/drawing/2014/main" id="{7E408F67-FB41-68D5-18F0-0EC6B41438EF}"/>
                </a:ext>
              </a:extLst>
            </p:cNvPr>
            <p:cNvSpPr txBox="1"/>
            <p:nvPr/>
          </p:nvSpPr>
          <p:spPr>
            <a:xfrm>
              <a:off x="9482458" y="2484122"/>
              <a:ext cx="923330" cy="618054"/>
            </a:xfrm>
            <a:prstGeom prst="rect">
              <a:avLst/>
            </a:prstGeom>
            <a:noFill/>
          </p:spPr>
          <p:txBody>
            <a:bodyPr wrap="none" lIns="0" tIns="0" rIns="0" bIns="0" rtlCol="0">
              <a:noAutofit/>
            </a:bodyPr>
            <a:lstStyle/>
            <a:p>
              <a:pPr algn="ctr">
                <a:lnSpc>
                  <a:spcPct val="130000"/>
                </a:lnSpc>
              </a:pPr>
              <a:r>
                <a:rPr lang="en-US" altLang="zh-CN" sz="3600" dirty="0">
                  <a:solidFill>
                    <a:schemeClr val="accent1"/>
                  </a:solidFill>
                  <a:latin typeface="+mj-ea"/>
                  <a:ea typeface="+mj-ea"/>
                </a:rPr>
                <a:t>2000</a:t>
              </a:r>
            </a:p>
          </p:txBody>
        </p:sp>
        <p:sp>
          <p:nvSpPr>
            <p:cNvPr id="23" name="文本框 22">
              <a:extLst>
                <a:ext uri="{FF2B5EF4-FFF2-40B4-BE49-F238E27FC236}">
                  <a16:creationId xmlns:a16="http://schemas.microsoft.com/office/drawing/2014/main" id="{79FB456F-B37D-3E95-43C1-CAFA789B21A9}"/>
                </a:ext>
              </a:extLst>
            </p:cNvPr>
            <p:cNvSpPr txBox="1"/>
            <p:nvPr/>
          </p:nvSpPr>
          <p:spPr>
            <a:xfrm>
              <a:off x="8973590" y="3195718"/>
              <a:ext cx="1941066" cy="669094"/>
            </a:xfrm>
            <a:prstGeom prst="rect">
              <a:avLst/>
            </a:prstGeom>
            <a:noFill/>
          </p:spPr>
          <p:txBody>
            <a:bodyPr wrap="square" lIns="0" tIns="0" rIns="0" bIns="0" rtlCol="0">
              <a:noAutofit/>
            </a:bodyPr>
            <a:lstStyle/>
            <a:p>
              <a:pPr algn="ctr">
                <a:lnSpc>
                  <a:spcPct val="130000"/>
                </a:lnSpc>
              </a:pPr>
              <a:r>
                <a:rPr lang="zh-CN" altLang="en-US" dirty="0">
                  <a:solidFill>
                    <a:schemeClr val="accent1"/>
                  </a:solidFill>
                  <a:latin typeface="+mj-ea"/>
                  <a:ea typeface="+mj-ea"/>
                </a:rPr>
                <a:t>品牌预计年度培训会场次数</a:t>
              </a:r>
              <a:endParaRPr lang="en-US" altLang="zh-CN" dirty="0">
                <a:solidFill>
                  <a:schemeClr val="accent1"/>
                </a:solidFill>
                <a:latin typeface="+mj-ea"/>
                <a:ea typeface="+mj-ea"/>
              </a:endParaRPr>
            </a:p>
          </p:txBody>
        </p:sp>
      </p:grpSp>
      <p:grpSp>
        <p:nvGrpSpPr>
          <p:cNvPr id="38" name="组合 37">
            <a:extLst>
              <a:ext uri="{FF2B5EF4-FFF2-40B4-BE49-F238E27FC236}">
                <a16:creationId xmlns:a16="http://schemas.microsoft.com/office/drawing/2014/main" id="{BD2FA397-CBDD-4549-B6B9-B6B327357CE6}"/>
              </a:ext>
            </a:extLst>
          </p:cNvPr>
          <p:cNvGrpSpPr/>
          <p:nvPr/>
        </p:nvGrpSpPr>
        <p:grpSpPr>
          <a:xfrm>
            <a:off x="4288769" y="5059761"/>
            <a:ext cx="6915800" cy="1128580"/>
            <a:chOff x="4288769" y="5059761"/>
            <a:chExt cx="6915800" cy="1128580"/>
          </a:xfrm>
        </p:grpSpPr>
        <p:sp>
          <p:nvSpPr>
            <p:cNvPr id="25" name="矩形 24">
              <a:extLst>
                <a:ext uri="{FF2B5EF4-FFF2-40B4-BE49-F238E27FC236}">
                  <a16:creationId xmlns:a16="http://schemas.microsoft.com/office/drawing/2014/main" id="{9FABD9DE-D52B-99BC-895F-6ED51AD261DD}"/>
                </a:ext>
              </a:extLst>
            </p:cNvPr>
            <p:cNvSpPr/>
            <p:nvPr/>
          </p:nvSpPr>
          <p:spPr>
            <a:xfrm>
              <a:off x="4390571" y="5059761"/>
              <a:ext cx="6813998" cy="1128580"/>
            </a:xfrm>
            <a:prstGeom prst="rect">
              <a:avLst/>
            </a:prstGeom>
            <a:solidFill>
              <a:schemeClr val="accent2"/>
            </a:solidFill>
            <a:ln w="158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7D4931D1-9872-3412-8B16-06E15259DC2D}"/>
                </a:ext>
              </a:extLst>
            </p:cNvPr>
            <p:cNvSpPr txBox="1"/>
            <p:nvPr/>
          </p:nvSpPr>
          <p:spPr>
            <a:xfrm>
              <a:off x="4704089" y="5253405"/>
              <a:ext cx="6411153" cy="741293"/>
            </a:xfrm>
            <a:prstGeom prst="rect">
              <a:avLst/>
            </a:prstGeom>
            <a:noFill/>
          </p:spPr>
          <p:txBody>
            <a:bodyPr wrap="square" lIns="0" tIns="0" rIns="0" bIns="0" rtlCol="0">
              <a:noAutofit/>
            </a:bodyPr>
            <a:lstStyle/>
            <a:p>
              <a:pPr>
                <a:lnSpc>
                  <a:spcPct val="120000"/>
                </a:lnSpc>
              </a:pPr>
              <a:r>
                <a:rPr lang="zh-CN" altLang="en-US" sz="1400" b="0" i="0" dirty="0">
                  <a:solidFill>
                    <a:schemeClr val="bg1"/>
                  </a:solidFill>
                  <a:effectLst/>
                  <a:latin typeface="+mn-ea"/>
                </a:rPr>
                <a:t>品牌发展指品牌不断成长的过程。品牌发展主要包括品牌量的扩张和素质发展的两个方面。其中“量的扩张”主要是指品牌数量的增加、合理品牌结构确定以及每个品牌规模的扩大。</a:t>
              </a:r>
              <a:endParaRPr lang="zh-CN" altLang="en-US" sz="1400" dirty="0">
                <a:solidFill>
                  <a:schemeClr val="bg1"/>
                </a:solidFill>
                <a:latin typeface="+mn-ea"/>
              </a:endParaRPr>
            </a:p>
          </p:txBody>
        </p:sp>
        <p:grpSp>
          <p:nvGrpSpPr>
            <p:cNvPr id="31" name="组合 30">
              <a:extLst>
                <a:ext uri="{FF2B5EF4-FFF2-40B4-BE49-F238E27FC236}">
                  <a16:creationId xmlns:a16="http://schemas.microsoft.com/office/drawing/2014/main" id="{2886C89C-F69F-BB32-5B66-9AA464B91B89}"/>
                </a:ext>
              </a:extLst>
            </p:cNvPr>
            <p:cNvGrpSpPr/>
            <p:nvPr/>
          </p:nvGrpSpPr>
          <p:grpSpPr>
            <a:xfrm>
              <a:off x="4288769" y="5525191"/>
              <a:ext cx="197720" cy="197720"/>
              <a:chOff x="1679801" y="5665635"/>
              <a:chExt cx="411639" cy="411639"/>
            </a:xfrm>
          </p:grpSpPr>
          <p:sp>
            <p:nvSpPr>
              <p:cNvPr id="32" name="椭圆 31">
                <a:extLst>
                  <a:ext uri="{FF2B5EF4-FFF2-40B4-BE49-F238E27FC236}">
                    <a16:creationId xmlns:a16="http://schemas.microsoft.com/office/drawing/2014/main" id="{AF215CAF-FFAE-40F0-30C4-BAB71C24BCC1}"/>
                  </a:ext>
                </a:extLst>
              </p:cNvPr>
              <p:cNvSpPr/>
              <p:nvPr/>
            </p:nvSpPr>
            <p:spPr>
              <a:xfrm>
                <a:off x="1679801" y="5665635"/>
                <a:ext cx="411639" cy="411639"/>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a:extLst>
                  <a:ext uri="{FF2B5EF4-FFF2-40B4-BE49-F238E27FC236}">
                    <a16:creationId xmlns:a16="http://schemas.microsoft.com/office/drawing/2014/main" id="{BD94D4EE-BAFB-9B67-1452-92D959FEA02A}"/>
                  </a:ext>
                </a:extLst>
              </p:cNvPr>
              <p:cNvSpPr/>
              <p:nvPr/>
            </p:nvSpPr>
            <p:spPr>
              <a:xfrm rot="5400000">
                <a:off x="1811643" y="5789990"/>
                <a:ext cx="188998" cy="162929"/>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id="{9E827F07-3DB8-361D-C997-236D664687A1}"/>
              </a:ext>
            </a:extLst>
          </p:cNvPr>
          <p:cNvSpPr/>
          <p:nvPr/>
        </p:nvSpPr>
        <p:spPr>
          <a:xfrm>
            <a:off x="5123320" y="1849592"/>
            <a:ext cx="6589256" cy="1972733"/>
          </a:xfrm>
          <a:prstGeom prst="rect">
            <a:avLst/>
          </a:prstGeom>
          <a:solidFill>
            <a:schemeClr val="bg1"/>
          </a:solidFill>
          <a:ln w="158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0779DA2E-49E8-7C9F-9240-C138C5A32A28}"/>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26</a:t>
            </a:r>
            <a:endParaRPr lang="zh-CN" altLang="en-US" dirty="0">
              <a:solidFill>
                <a:schemeClr val="bg1"/>
              </a:solidFill>
              <a:latin typeface="+mn-ea"/>
            </a:endParaRPr>
          </a:p>
        </p:txBody>
      </p:sp>
      <p:sp>
        <p:nvSpPr>
          <p:cNvPr id="6" name="矩形: 圆角 5">
            <a:extLst>
              <a:ext uri="{FF2B5EF4-FFF2-40B4-BE49-F238E27FC236}">
                <a16:creationId xmlns:a16="http://schemas.microsoft.com/office/drawing/2014/main" id="{AC2314B2-74CE-6EC6-5B0B-6D70A08286D7}"/>
              </a:ext>
            </a:extLst>
          </p:cNvPr>
          <p:cNvSpPr/>
          <p:nvPr/>
        </p:nvSpPr>
        <p:spPr>
          <a:xfrm>
            <a:off x="903341" y="1890158"/>
            <a:ext cx="4113902" cy="2164049"/>
          </a:xfrm>
          <a:prstGeom prst="roundRect">
            <a:avLst>
              <a:gd name="adj" fmla="val 0"/>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CF52D5F9-F7B3-D0A7-12C5-BE11B4B8CE0F}"/>
              </a:ext>
            </a:extLst>
          </p:cNvPr>
          <p:cNvSpPr/>
          <p:nvPr/>
        </p:nvSpPr>
        <p:spPr>
          <a:xfrm>
            <a:off x="745070" y="1573881"/>
            <a:ext cx="4113901" cy="234318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4" name="组合 23">
            <a:extLst>
              <a:ext uri="{FF2B5EF4-FFF2-40B4-BE49-F238E27FC236}">
                <a16:creationId xmlns:a16="http://schemas.microsoft.com/office/drawing/2014/main" id="{0C701704-09D3-B935-868E-772A635B25B9}"/>
              </a:ext>
            </a:extLst>
          </p:cNvPr>
          <p:cNvGrpSpPr/>
          <p:nvPr/>
        </p:nvGrpSpPr>
        <p:grpSpPr>
          <a:xfrm>
            <a:off x="5033141" y="1659325"/>
            <a:ext cx="1878675" cy="461665"/>
            <a:chOff x="1437252" y="1538965"/>
            <a:chExt cx="1878675" cy="461665"/>
          </a:xfrm>
        </p:grpSpPr>
        <p:sp>
          <p:nvSpPr>
            <p:cNvPr id="25" name="矩形 24">
              <a:extLst>
                <a:ext uri="{FF2B5EF4-FFF2-40B4-BE49-F238E27FC236}">
                  <a16:creationId xmlns:a16="http://schemas.microsoft.com/office/drawing/2014/main" id="{0AC2ED17-3F3F-24AB-A4B0-224DA747483E}"/>
                </a:ext>
              </a:extLst>
            </p:cNvPr>
            <p:cNvSpPr/>
            <p:nvPr/>
          </p:nvSpPr>
          <p:spPr>
            <a:xfrm>
              <a:off x="1566171" y="1572321"/>
              <a:ext cx="1620837" cy="394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F8C9FBA8-69B4-B800-2AC9-46E6056744FC}"/>
                </a:ext>
              </a:extLst>
            </p:cNvPr>
            <p:cNvSpPr txBox="1"/>
            <p:nvPr/>
          </p:nvSpPr>
          <p:spPr>
            <a:xfrm>
              <a:off x="1437252" y="1538965"/>
              <a:ext cx="1878675" cy="461665"/>
            </a:xfrm>
            <a:prstGeom prst="rect">
              <a:avLst/>
            </a:prstGeom>
            <a:noFill/>
          </p:spPr>
          <p:txBody>
            <a:bodyPr wrap="square" rtlCol="0">
              <a:noAutofit/>
            </a:bodyPr>
            <a:lstStyle/>
            <a:p>
              <a:pPr algn="ctr"/>
              <a:r>
                <a:rPr lang="zh-CN" altLang="en-US" sz="2400" b="1" dirty="0">
                  <a:solidFill>
                    <a:schemeClr val="bg1"/>
                  </a:solidFill>
                </a:rPr>
                <a:t>品牌发展</a:t>
              </a:r>
            </a:p>
          </p:txBody>
        </p:sp>
      </p:grpSp>
      <p:sp>
        <p:nvSpPr>
          <p:cNvPr id="27" name="文本框 26">
            <a:extLst>
              <a:ext uri="{FF2B5EF4-FFF2-40B4-BE49-F238E27FC236}">
                <a16:creationId xmlns:a16="http://schemas.microsoft.com/office/drawing/2014/main" id="{4DEB2947-D0A7-D054-D3AE-0CEA931F9995}"/>
              </a:ext>
            </a:extLst>
          </p:cNvPr>
          <p:cNvSpPr txBox="1"/>
          <p:nvPr/>
        </p:nvSpPr>
        <p:spPr>
          <a:xfrm>
            <a:off x="5358235" y="2214235"/>
            <a:ext cx="3147213" cy="256224"/>
          </a:xfrm>
          <a:prstGeom prst="rect">
            <a:avLst/>
          </a:prstGeom>
          <a:noFill/>
        </p:spPr>
        <p:txBody>
          <a:bodyPr wrap="square" lIns="0" tIns="0" rIns="0" bIns="0" rtlCol="0">
            <a:noAutofit/>
          </a:bodyPr>
          <a:lstStyle/>
          <a:p>
            <a:pPr>
              <a:lnSpc>
                <a:spcPct val="120000"/>
              </a:lnSpc>
            </a:pPr>
            <a:r>
              <a:rPr kumimoji="0" lang="zh-CN" altLang="en-US" sz="1600" b="0" i="0" u="none" strike="noStrike" kern="1200" cap="none" spc="0" normalizeH="0" baseline="0" noProof="0" dirty="0">
                <a:ln>
                  <a:noFill/>
                </a:ln>
                <a:solidFill>
                  <a:schemeClr val="accent1"/>
                </a:solidFill>
                <a:effectLst/>
                <a:uLnTx/>
                <a:uFillTx/>
                <a:latin typeface="+mn-ea"/>
                <a:cs typeface="+mn-cs"/>
              </a:rPr>
              <a:t>品牌发展指品牌不断成长的过程。</a:t>
            </a:r>
            <a:endParaRPr lang="zh-CN" altLang="en-US" sz="1600" dirty="0">
              <a:solidFill>
                <a:schemeClr val="accent1"/>
              </a:solidFill>
              <a:latin typeface="+mn-ea"/>
            </a:endParaRPr>
          </a:p>
        </p:txBody>
      </p:sp>
      <p:sp>
        <p:nvSpPr>
          <p:cNvPr id="28" name="文本框 27">
            <a:extLst>
              <a:ext uri="{FF2B5EF4-FFF2-40B4-BE49-F238E27FC236}">
                <a16:creationId xmlns:a16="http://schemas.microsoft.com/office/drawing/2014/main" id="{FDB418DF-460A-AB77-20B0-40CEB94F9D67}"/>
              </a:ext>
            </a:extLst>
          </p:cNvPr>
          <p:cNvSpPr txBox="1"/>
          <p:nvPr/>
        </p:nvSpPr>
        <p:spPr>
          <a:xfrm>
            <a:off x="5358235" y="2551005"/>
            <a:ext cx="6091714" cy="847155"/>
          </a:xfrm>
          <a:prstGeom prst="rect">
            <a:avLst/>
          </a:prstGeom>
          <a:noFill/>
        </p:spPr>
        <p:txBody>
          <a:bodyPr wrap="square" lIns="0" tIns="0" rIns="0" bIns="0" rtlCol="0">
            <a:noAutofit/>
          </a:bodyPr>
          <a:lstStyle/>
          <a:p>
            <a:pPr>
              <a:lnSpc>
                <a:spcPct val="120000"/>
              </a:lnSpc>
            </a:pPr>
            <a:r>
              <a:rPr kumimoji="0" lang="zh-CN" altLang="en-US" sz="1600" b="0" i="0" u="none" strike="noStrike" kern="1200" cap="none" spc="0" normalizeH="0" baseline="0" noProof="0" dirty="0">
                <a:ln>
                  <a:noFill/>
                </a:ln>
                <a:solidFill>
                  <a:schemeClr val="accent1"/>
                </a:solidFill>
                <a:effectLst/>
                <a:uLnTx/>
                <a:uFillTx/>
                <a:latin typeface="+mn-ea"/>
                <a:cs typeface="+mn-cs"/>
              </a:rPr>
              <a:t>品牌发展主要包括品牌量的扩张和素质发展的两个方面。其中“量的扩张”主要是指品牌数量的增加、合理品牌结构确定以及每个品牌规模的扩大。</a:t>
            </a:r>
            <a:endParaRPr lang="zh-CN" altLang="en-US" sz="1600" dirty="0">
              <a:solidFill>
                <a:schemeClr val="accent1"/>
              </a:solidFill>
              <a:latin typeface="+mn-ea"/>
            </a:endParaRPr>
          </a:p>
        </p:txBody>
      </p:sp>
      <p:grpSp>
        <p:nvGrpSpPr>
          <p:cNvPr id="37" name="组合 36">
            <a:extLst>
              <a:ext uri="{FF2B5EF4-FFF2-40B4-BE49-F238E27FC236}">
                <a16:creationId xmlns:a16="http://schemas.microsoft.com/office/drawing/2014/main" id="{188D0F86-E0C8-833E-52BD-48AD6DE43C35}"/>
              </a:ext>
            </a:extLst>
          </p:cNvPr>
          <p:cNvGrpSpPr/>
          <p:nvPr/>
        </p:nvGrpSpPr>
        <p:grpSpPr>
          <a:xfrm>
            <a:off x="643789" y="4262967"/>
            <a:ext cx="2131184" cy="1972733"/>
            <a:chOff x="643789" y="4344685"/>
            <a:chExt cx="2131184" cy="1972733"/>
          </a:xfrm>
        </p:grpSpPr>
        <p:graphicFrame>
          <p:nvGraphicFramePr>
            <p:cNvPr id="8" name="图表 7">
              <a:extLst>
                <a:ext uri="{FF2B5EF4-FFF2-40B4-BE49-F238E27FC236}">
                  <a16:creationId xmlns:a16="http://schemas.microsoft.com/office/drawing/2014/main" id="{6A866E5A-A67B-DD40-713E-0FA4503C7CEF}"/>
                </a:ext>
              </a:extLst>
            </p:cNvPr>
            <p:cNvGraphicFramePr/>
            <p:nvPr>
              <p:extLst>
                <p:ext uri="{D42A27DB-BD31-4B8C-83A1-F6EECF244321}">
                  <p14:modId xmlns:p14="http://schemas.microsoft.com/office/powerpoint/2010/main" val="3408391343"/>
                </p:ext>
              </p:extLst>
            </p:nvPr>
          </p:nvGraphicFramePr>
          <p:xfrm>
            <a:off x="643789" y="4344685"/>
            <a:ext cx="2131184" cy="1972733"/>
          </p:xfrm>
          <a:graphic>
            <a:graphicData uri="http://schemas.openxmlformats.org/drawingml/2006/chart">
              <c:chart xmlns:c="http://schemas.openxmlformats.org/drawingml/2006/chart" xmlns:r="http://schemas.openxmlformats.org/officeDocument/2006/relationships" r:id="rId3"/>
            </a:graphicData>
          </a:graphic>
        </p:graphicFrame>
        <p:sp>
          <p:nvSpPr>
            <p:cNvPr id="29" name="文本框 28">
              <a:extLst>
                <a:ext uri="{FF2B5EF4-FFF2-40B4-BE49-F238E27FC236}">
                  <a16:creationId xmlns:a16="http://schemas.microsoft.com/office/drawing/2014/main" id="{ABC8714E-7D67-50BB-0E8E-805F8CD83CBC}"/>
                </a:ext>
              </a:extLst>
            </p:cNvPr>
            <p:cNvSpPr txBox="1"/>
            <p:nvPr/>
          </p:nvSpPr>
          <p:spPr>
            <a:xfrm>
              <a:off x="1194495" y="5143513"/>
              <a:ext cx="1029772" cy="375077"/>
            </a:xfrm>
            <a:prstGeom prst="rect">
              <a:avLst/>
            </a:prstGeom>
            <a:noFill/>
          </p:spPr>
          <p:txBody>
            <a:bodyPr wrap="none" lIns="0" tIns="0" rIns="0" bIns="0" rtlCol="0">
              <a:noAutofit/>
            </a:bodyPr>
            <a:lstStyle/>
            <a:p>
              <a:pPr algn="ctr">
                <a:lnSpc>
                  <a:spcPct val="130000"/>
                </a:lnSpc>
              </a:pPr>
              <a:r>
                <a:rPr lang="en-US" altLang="zh-CN" sz="2000" b="1" dirty="0">
                  <a:solidFill>
                    <a:schemeClr val="accent1"/>
                  </a:solidFill>
                  <a:latin typeface="+mj-ea"/>
                  <a:ea typeface="+mj-ea"/>
                </a:rPr>
                <a:t>3500+</a:t>
              </a:r>
            </a:p>
          </p:txBody>
        </p:sp>
      </p:grpSp>
      <p:sp>
        <p:nvSpPr>
          <p:cNvPr id="30" name="文本框 29">
            <a:extLst>
              <a:ext uri="{FF2B5EF4-FFF2-40B4-BE49-F238E27FC236}">
                <a16:creationId xmlns:a16="http://schemas.microsoft.com/office/drawing/2014/main" id="{2AAEF0AD-EB86-09C1-8CDD-37B7255C710E}"/>
              </a:ext>
            </a:extLst>
          </p:cNvPr>
          <p:cNvSpPr txBox="1"/>
          <p:nvPr/>
        </p:nvSpPr>
        <p:spPr>
          <a:xfrm>
            <a:off x="2750285" y="4937900"/>
            <a:ext cx="1821105" cy="641138"/>
          </a:xfrm>
          <a:prstGeom prst="rect">
            <a:avLst/>
          </a:prstGeom>
          <a:noFill/>
        </p:spPr>
        <p:txBody>
          <a:bodyPr wrap="square" lIns="0" tIns="0" rIns="0" bIns="0" rtlCol="0">
            <a:noAutofit/>
          </a:bodyPr>
          <a:lstStyle/>
          <a:p>
            <a:pPr>
              <a:lnSpc>
                <a:spcPct val="120000"/>
              </a:lnSpc>
            </a:pPr>
            <a:r>
              <a:rPr lang="zh-CN" altLang="en-US" sz="1600" dirty="0"/>
              <a:t>企业品牌</a:t>
            </a:r>
            <a:r>
              <a:rPr lang="zh-CN" altLang="en-US" sz="1600" dirty="0">
                <a:solidFill>
                  <a:schemeClr val="accent1"/>
                </a:solidFill>
              </a:rPr>
              <a:t>未来</a:t>
            </a:r>
            <a:r>
              <a:rPr lang="zh-CN" altLang="en-US" sz="1600" dirty="0"/>
              <a:t>预计新增员工数量</a:t>
            </a:r>
          </a:p>
        </p:txBody>
      </p:sp>
      <p:grpSp>
        <p:nvGrpSpPr>
          <p:cNvPr id="38" name="组合 37">
            <a:extLst>
              <a:ext uri="{FF2B5EF4-FFF2-40B4-BE49-F238E27FC236}">
                <a16:creationId xmlns:a16="http://schemas.microsoft.com/office/drawing/2014/main" id="{CFF7ED23-4BB0-ADE3-CD70-7BAFF79834E7}"/>
              </a:ext>
            </a:extLst>
          </p:cNvPr>
          <p:cNvGrpSpPr/>
          <p:nvPr/>
        </p:nvGrpSpPr>
        <p:grpSpPr>
          <a:xfrm>
            <a:off x="4292578" y="4262967"/>
            <a:ext cx="2131184" cy="1972733"/>
            <a:chOff x="4393766" y="4262967"/>
            <a:chExt cx="2131184" cy="1972733"/>
          </a:xfrm>
        </p:grpSpPr>
        <p:graphicFrame>
          <p:nvGraphicFramePr>
            <p:cNvPr id="13" name="图表 12">
              <a:extLst>
                <a:ext uri="{FF2B5EF4-FFF2-40B4-BE49-F238E27FC236}">
                  <a16:creationId xmlns:a16="http://schemas.microsoft.com/office/drawing/2014/main" id="{C8FF4BCF-F0DC-7BDA-7772-3D560266F461}"/>
                </a:ext>
              </a:extLst>
            </p:cNvPr>
            <p:cNvGraphicFramePr/>
            <p:nvPr>
              <p:extLst>
                <p:ext uri="{D42A27DB-BD31-4B8C-83A1-F6EECF244321}">
                  <p14:modId xmlns:p14="http://schemas.microsoft.com/office/powerpoint/2010/main" val="3090610122"/>
                </p:ext>
              </p:extLst>
            </p:nvPr>
          </p:nvGraphicFramePr>
          <p:xfrm>
            <a:off x="4393766" y="4262967"/>
            <a:ext cx="2131184" cy="1972733"/>
          </p:xfrm>
          <a:graphic>
            <a:graphicData uri="http://schemas.openxmlformats.org/drawingml/2006/chart">
              <c:chart xmlns:c="http://schemas.openxmlformats.org/drawingml/2006/chart" xmlns:r="http://schemas.openxmlformats.org/officeDocument/2006/relationships" r:id="rId4"/>
            </a:graphicData>
          </a:graphic>
        </p:graphicFrame>
        <p:sp>
          <p:nvSpPr>
            <p:cNvPr id="32" name="文本框 31">
              <a:extLst>
                <a:ext uri="{FF2B5EF4-FFF2-40B4-BE49-F238E27FC236}">
                  <a16:creationId xmlns:a16="http://schemas.microsoft.com/office/drawing/2014/main" id="{B85EB8B2-4A62-E3AF-F800-5F9F03AC5153}"/>
                </a:ext>
              </a:extLst>
            </p:cNvPr>
            <p:cNvSpPr txBox="1"/>
            <p:nvPr/>
          </p:nvSpPr>
          <p:spPr>
            <a:xfrm>
              <a:off x="4997693" y="5105618"/>
              <a:ext cx="923330" cy="287431"/>
            </a:xfrm>
            <a:prstGeom prst="rect">
              <a:avLst/>
            </a:prstGeom>
            <a:noFill/>
          </p:spPr>
          <p:txBody>
            <a:bodyPr wrap="none" lIns="0" tIns="0" rIns="0" bIns="0" rtlCol="0">
              <a:noAutofit/>
            </a:bodyPr>
            <a:lstStyle/>
            <a:p>
              <a:pPr algn="ctr">
                <a:lnSpc>
                  <a:spcPct val="130000"/>
                </a:lnSpc>
              </a:pPr>
              <a:r>
                <a:rPr lang="en-US" altLang="zh-CN" sz="2000" b="1" dirty="0">
                  <a:solidFill>
                    <a:schemeClr val="accent1"/>
                  </a:solidFill>
                  <a:latin typeface="+mj-ea"/>
                  <a:ea typeface="+mj-ea"/>
                </a:rPr>
                <a:t>600+</a:t>
              </a:r>
            </a:p>
          </p:txBody>
        </p:sp>
      </p:grpSp>
      <p:sp>
        <p:nvSpPr>
          <p:cNvPr id="33" name="文本框 32">
            <a:extLst>
              <a:ext uri="{FF2B5EF4-FFF2-40B4-BE49-F238E27FC236}">
                <a16:creationId xmlns:a16="http://schemas.microsoft.com/office/drawing/2014/main" id="{0F6E46C2-E0DF-46DD-201E-9DA106FD2919}"/>
              </a:ext>
            </a:extLst>
          </p:cNvPr>
          <p:cNvSpPr txBox="1"/>
          <p:nvPr/>
        </p:nvSpPr>
        <p:spPr>
          <a:xfrm>
            <a:off x="6411812" y="4937900"/>
            <a:ext cx="1731931" cy="669094"/>
          </a:xfrm>
          <a:prstGeom prst="rect">
            <a:avLst/>
          </a:prstGeom>
          <a:noFill/>
        </p:spPr>
        <p:txBody>
          <a:bodyPr wrap="square" lIns="0" tIns="0" rIns="0" bIns="0" rtlCol="0">
            <a:noAutofit/>
          </a:bodyPr>
          <a:lstStyle/>
          <a:p>
            <a:pPr>
              <a:lnSpc>
                <a:spcPct val="120000"/>
              </a:lnSpc>
            </a:pPr>
            <a:r>
              <a:rPr lang="zh-CN" altLang="en-US" sz="1600" dirty="0">
                <a:solidFill>
                  <a:schemeClr val="accent1"/>
                </a:solidFill>
              </a:rPr>
              <a:t>品牌预计合作企业单位数量</a:t>
            </a:r>
            <a:endParaRPr lang="en-US" altLang="zh-CN" sz="1600" dirty="0">
              <a:solidFill>
                <a:schemeClr val="accent1"/>
              </a:solidFill>
            </a:endParaRPr>
          </a:p>
        </p:txBody>
      </p:sp>
      <p:grpSp>
        <p:nvGrpSpPr>
          <p:cNvPr id="39" name="组合 38">
            <a:extLst>
              <a:ext uri="{FF2B5EF4-FFF2-40B4-BE49-F238E27FC236}">
                <a16:creationId xmlns:a16="http://schemas.microsoft.com/office/drawing/2014/main" id="{E3CC4423-F5D5-36E3-4677-A01CF132823D}"/>
              </a:ext>
            </a:extLst>
          </p:cNvPr>
          <p:cNvGrpSpPr/>
          <p:nvPr/>
        </p:nvGrpSpPr>
        <p:grpSpPr>
          <a:xfrm>
            <a:off x="7941367" y="4262967"/>
            <a:ext cx="2131184" cy="1972733"/>
            <a:chOff x="7941367" y="4382103"/>
            <a:chExt cx="2131184" cy="1972733"/>
          </a:xfrm>
        </p:grpSpPr>
        <p:graphicFrame>
          <p:nvGraphicFramePr>
            <p:cNvPr id="31" name="图表 30">
              <a:extLst>
                <a:ext uri="{FF2B5EF4-FFF2-40B4-BE49-F238E27FC236}">
                  <a16:creationId xmlns:a16="http://schemas.microsoft.com/office/drawing/2014/main" id="{D4049E43-A0A9-3C30-71ED-719E362D63DB}"/>
                </a:ext>
              </a:extLst>
            </p:cNvPr>
            <p:cNvGraphicFramePr/>
            <p:nvPr>
              <p:extLst>
                <p:ext uri="{D42A27DB-BD31-4B8C-83A1-F6EECF244321}">
                  <p14:modId xmlns:p14="http://schemas.microsoft.com/office/powerpoint/2010/main" val="1828173449"/>
                </p:ext>
              </p:extLst>
            </p:nvPr>
          </p:nvGraphicFramePr>
          <p:xfrm>
            <a:off x="7941367" y="4382103"/>
            <a:ext cx="2131184" cy="1972733"/>
          </p:xfrm>
          <a:graphic>
            <a:graphicData uri="http://schemas.openxmlformats.org/drawingml/2006/chart">
              <c:chart xmlns:c="http://schemas.openxmlformats.org/drawingml/2006/chart" xmlns:r="http://schemas.openxmlformats.org/officeDocument/2006/relationships" r:id="rId5"/>
            </a:graphicData>
          </a:graphic>
        </p:graphicFrame>
        <p:sp>
          <p:nvSpPr>
            <p:cNvPr id="34" name="文本框 33">
              <a:extLst>
                <a:ext uri="{FF2B5EF4-FFF2-40B4-BE49-F238E27FC236}">
                  <a16:creationId xmlns:a16="http://schemas.microsoft.com/office/drawing/2014/main" id="{699E234A-9FD3-3508-F37E-3AE3F90FF811}"/>
                </a:ext>
              </a:extLst>
            </p:cNvPr>
            <p:cNvSpPr txBox="1"/>
            <p:nvPr/>
          </p:nvSpPr>
          <p:spPr>
            <a:xfrm>
              <a:off x="8545294" y="5224754"/>
              <a:ext cx="923330" cy="287431"/>
            </a:xfrm>
            <a:prstGeom prst="rect">
              <a:avLst/>
            </a:prstGeom>
            <a:noFill/>
          </p:spPr>
          <p:txBody>
            <a:bodyPr wrap="none" lIns="0" tIns="0" rIns="0" bIns="0" rtlCol="0">
              <a:noAutofit/>
            </a:bodyPr>
            <a:lstStyle/>
            <a:p>
              <a:pPr algn="ctr">
                <a:lnSpc>
                  <a:spcPct val="130000"/>
                </a:lnSpc>
              </a:pPr>
              <a:r>
                <a:rPr lang="en-US" altLang="zh-CN" sz="2000" b="1" dirty="0">
                  <a:solidFill>
                    <a:schemeClr val="accent1"/>
                  </a:solidFill>
                  <a:latin typeface="+mj-ea"/>
                  <a:ea typeface="+mj-ea"/>
                </a:rPr>
                <a:t>2000</a:t>
              </a:r>
            </a:p>
          </p:txBody>
        </p:sp>
      </p:grpSp>
      <p:sp>
        <p:nvSpPr>
          <p:cNvPr id="35" name="文本框 34">
            <a:extLst>
              <a:ext uri="{FF2B5EF4-FFF2-40B4-BE49-F238E27FC236}">
                <a16:creationId xmlns:a16="http://schemas.microsoft.com/office/drawing/2014/main" id="{FB6118D0-81CF-5E0A-3947-FCF616BA8818}"/>
              </a:ext>
            </a:extLst>
          </p:cNvPr>
          <p:cNvSpPr txBox="1"/>
          <p:nvPr/>
        </p:nvSpPr>
        <p:spPr>
          <a:xfrm>
            <a:off x="10059124" y="4937900"/>
            <a:ext cx="1653452" cy="669094"/>
          </a:xfrm>
          <a:prstGeom prst="rect">
            <a:avLst/>
          </a:prstGeom>
          <a:noFill/>
        </p:spPr>
        <p:txBody>
          <a:bodyPr wrap="square" lIns="0" tIns="0" rIns="0" bIns="0" rtlCol="0">
            <a:noAutofit/>
          </a:bodyPr>
          <a:lstStyle/>
          <a:p>
            <a:pPr>
              <a:lnSpc>
                <a:spcPct val="130000"/>
              </a:lnSpc>
            </a:pPr>
            <a:r>
              <a:rPr lang="zh-CN" altLang="en-US" sz="1600" dirty="0">
                <a:solidFill>
                  <a:schemeClr val="accent1"/>
                </a:solidFill>
                <a:latin typeface="+mn-ea"/>
              </a:rPr>
              <a:t>品牌预计年度培训会场次数</a:t>
            </a:r>
            <a:endParaRPr lang="en-US" altLang="zh-CN" sz="1600" dirty="0">
              <a:solidFill>
                <a:schemeClr val="accent1"/>
              </a:solidFill>
              <a:latin typeface="+mn-ea"/>
            </a:endParaRPr>
          </a:p>
        </p:txBody>
      </p:sp>
      <p:sp>
        <p:nvSpPr>
          <p:cNvPr id="40" name="矩形 39">
            <a:extLst>
              <a:ext uri="{FF2B5EF4-FFF2-40B4-BE49-F238E27FC236}">
                <a16:creationId xmlns:a16="http://schemas.microsoft.com/office/drawing/2014/main" id="{D2B2CEE3-182A-C8B2-8341-DAEDDD176143}"/>
              </a:ext>
            </a:extLst>
          </p:cNvPr>
          <p:cNvSpPr/>
          <p:nvPr/>
        </p:nvSpPr>
        <p:spPr>
          <a:xfrm>
            <a:off x="2750285" y="5606994"/>
            <a:ext cx="42471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F57CAB5B-3F98-DAAD-D256-C33CE1F8E947}"/>
              </a:ext>
            </a:extLst>
          </p:cNvPr>
          <p:cNvSpPr/>
          <p:nvPr/>
        </p:nvSpPr>
        <p:spPr>
          <a:xfrm>
            <a:off x="6440166" y="5606994"/>
            <a:ext cx="42471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C3DB7C7A-C684-2564-AA38-1C427D992942}"/>
              </a:ext>
            </a:extLst>
          </p:cNvPr>
          <p:cNvSpPr/>
          <p:nvPr/>
        </p:nvSpPr>
        <p:spPr>
          <a:xfrm>
            <a:off x="10099567" y="5606994"/>
            <a:ext cx="42471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id="{2B910D62-768B-1C6A-EEFE-2E6F37FC8CF4}"/>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发展规划</a:t>
            </a:r>
          </a:p>
        </p:txBody>
      </p:sp>
      <p:sp>
        <p:nvSpPr>
          <p:cNvPr id="46" name="文本框 45">
            <a:extLst>
              <a:ext uri="{FF2B5EF4-FFF2-40B4-BE49-F238E27FC236}">
                <a16:creationId xmlns:a16="http://schemas.microsoft.com/office/drawing/2014/main" id="{303946A9-398B-B0B7-115C-762C8BFF36F4}"/>
              </a:ext>
            </a:extLst>
          </p:cNvPr>
          <p:cNvSpPr txBox="1"/>
          <p:nvPr/>
        </p:nvSpPr>
        <p:spPr>
          <a:xfrm>
            <a:off x="643789" y="1013882"/>
            <a:ext cx="1359323" cy="177900"/>
          </a:xfrm>
          <a:prstGeom prst="rect">
            <a:avLst/>
          </a:prstGeom>
          <a:noFill/>
        </p:spPr>
        <p:txBody>
          <a:bodyPr wrap="square" rtlCol="0">
            <a:noAutofit/>
          </a:bodyPr>
          <a:lstStyle/>
          <a:p>
            <a:pPr algn="dist"/>
            <a:r>
              <a:rPr lang="en-US" altLang="zh-CN" sz="800" dirty="0">
                <a:solidFill>
                  <a:schemeClr val="accent5"/>
                </a:solidFill>
                <a:ea typeface="阿里巴巴普惠体 L" panose="00020600040101010101" pitchFamily="18" charset="-122"/>
                <a:cs typeface="阿里巴巴普惠体 L" panose="00020600040101010101" pitchFamily="18" charset="-122"/>
              </a:rPr>
              <a:t>FUTURE PLANNING</a:t>
            </a:r>
            <a:endParaRPr lang="zh-CN" altLang="en-US" sz="800" dirty="0">
              <a:solidFill>
                <a:schemeClr val="accent5"/>
              </a:solidFill>
              <a:ea typeface="阿里巴巴普惠体 L" panose="00020600040101010101" pitchFamily="18" charset="-122"/>
              <a:cs typeface="阿里巴巴普惠体 L" panose="00020600040101010101" pitchFamily="18"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8BAAE53-E66E-5645-7342-E52D2A1C7254}"/>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27</a:t>
            </a:r>
            <a:endParaRPr lang="zh-CN" altLang="en-US" dirty="0">
              <a:solidFill>
                <a:schemeClr val="bg1"/>
              </a:solidFill>
              <a:latin typeface="+mn-ea"/>
            </a:endParaRPr>
          </a:p>
        </p:txBody>
      </p:sp>
      <p:sp>
        <p:nvSpPr>
          <p:cNvPr id="6" name="矩形 5">
            <a:extLst>
              <a:ext uri="{FF2B5EF4-FFF2-40B4-BE49-F238E27FC236}">
                <a16:creationId xmlns:a16="http://schemas.microsoft.com/office/drawing/2014/main" id="{13AA9F7E-3A06-E597-7A7B-08DF565E2545}"/>
              </a:ext>
            </a:extLst>
          </p:cNvPr>
          <p:cNvSpPr/>
          <p:nvPr/>
        </p:nvSpPr>
        <p:spPr>
          <a:xfrm>
            <a:off x="3856951" y="1798776"/>
            <a:ext cx="7661949" cy="929551"/>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F5E34B80-B297-C746-8829-290FE66DAEB3}"/>
              </a:ext>
            </a:extLst>
          </p:cNvPr>
          <p:cNvSpPr txBox="1"/>
          <p:nvPr/>
        </p:nvSpPr>
        <p:spPr>
          <a:xfrm>
            <a:off x="863740" y="2070632"/>
            <a:ext cx="2254034" cy="1103379"/>
          </a:xfrm>
          <a:prstGeom prst="rect">
            <a:avLst/>
          </a:prstGeom>
          <a:noFill/>
          <a:effectLst/>
        </p:spPr>
        <p:txBody>
          <a:bodyPr wrap="none" lIns="0" tIns="0" rIns="0" bIns="0" rtlCol="0">
            <a:noAutofit/>
          </a:bodyPr>
          <a:lstStyle/>
          <a:p>
            <a:pPr>
              <a:lnSpc>
                <a:spcPct val="120000"/>
              </a:lnSpc>
            </a:pPr>
            <a:r>
              <a:rPr lang="zh-CN" altLang="en-US" sz="2800" b="1" dirty="0">
                <a:solidFill>
                  <a:schemeClr val="accent1"/>
                </a:solidFill>
                <a:latin typeface="+mj-ea"/>
                <a:ea typeface="+mj-ea"/>
              </a:rPr>
              <a:t>年度主营业务</a:t>
            </a:r>
            <a:endParaRPr lang="en-US" altLang="zh-CN" sz="2800" b="1" dirty="0">
              <a:solidFill>
                <a:schemeClr val="accent1"/>
              </a:solidFill>
              <a:latin typeface="+mj-ea"/>
              <a:ea typeface="+mj-ea"/>
            </a:endParaRPr>
          </a:p>
          <a:p>
            <a:pPr>
              <a:lnSpc>
                <a:spcPct val="120000"/>
              </a:lnSpc>
            </a:pPr>
            <a:r>
              <a:rPr lang="zh-CN" altLang="en-US" sz="2800" b="1" dirty="0">
                <a:solidFill>
                  <a:schemeClr val="accent1"/>
                </a:solidFill>
                <a:latin typeface="+mj-ea"/>
                <a:ea typeface="+mj-ea"/>
              </a:rPr>
              <a:t>的收入预估</a:t>
            </a:r>
            <a:endParaRPr lang="en-US" altLang="zh-CN" sz="2800" b="1" dirty="0">
              <a:solidFill>
                <a:schemeClr val="accent1"/>
              </a:solidFill>
              <a:latin typeface="+mj-ea"/>
              <a:ea typeface="+mj-ea"/>
            </a:endParaRPr>
          </a:p>
        </p:txBody>
      </p:sp>
      <p:sp>
        <p:nvSpPr>
          <p:cNvPr id="10" name="矩形 9">
            <a:extLst>
              <a:ext uri="{FF2B5EF4-FFF2-40B4-BE49-F238E27FC236}">
                <a16:creationId xmlns:a16="http://schemas.microsoft.com/office/drawing/2014/main" id="{E334B25A-8F0E-97F9-2CDF-D7B09513BBB4}"/>
              </a:ext>
            </a:extLst>
          </p:cNvPr>
          <p:cNvSpPr/>
          <p:nvPr/>
        </p:nvSpPr>
        <p:spPr>
          <a:xfrm>
            <a:off x="863739" y="3258406"/>
            <a:ext cx="2089728" cy="4571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graphicFrame>
        <p:nvGraphicFramePr>
          <p:cNvPr id="11" name="图表 10">
            <a:extLst>
              <a:ext uri="{FF2B5EF4-FFF2-40B4-BE49-F238E27FC236}">
                <a16:creationId xmlns:a16="http://schemas.microsoft.com/office/drawing/2014/main" id="{AA7F4DC7-38F0-5B7B-2EDB-09D26A01AEE1}"/>
              </a:ext>
            </a:extLst>
          </p:cNvPr>
          <p:cNvGraphicFramePr/>
          <p:nvPr>
            <p:extLst>
              <p:ext uri="{D42A27DB-BD31-4B8C-83A1-F6EECF244321}">
                <p14:modId xmlns:p14="http://schemas.microsoft.com/office/powerpoint/2010/main" val="3149884322"/>
              </p:ext>
            </p:extLst>
          </p:nvPr>
        </p:nvGraphicFramePr>
        <p:xfrm>
          <a:off x="3760261" y="2992117"/>
          <a:ext cx="8128000" cy="3197863"/>
        </p:xfrm>
        <a:graphic>
          <a:graphicData uri="http://schemas.openxmlformats.org/drawingml/2006/chart">
            <c:chart xmlns:c="http://schemas.openxmlformats.org/drawingml/2006/chart" xmlns:r="http://schemas.openxmlformats.org/officeDocument/2006/relationships" r:id="rId2"/>
          </a:graphicData>
        </a:graphic>
      </p:graphicFrame>
      <p:sp>
        <p:nvSpPr>
          <p:cNvPr id="12" name="文本框 11">
            <a:extLst>
              <a:ext uri="{FF2B5EF4-FFF2-40B4-BE49-F238E27FC236}">
                <a16:creationId xmlns:a16="http://schemas.microsoft.com/office/drawing/2014/main" id="{B5289776-782E-7616-A87F-B424E2664E80}"/>
              </a:ext>
            </a:extLst>
          </p:cNvPr>
          <p:cNvSpPr txBox="1"/>
          <p:nvPr/>
        </p:nvSpPr>
        <p:spPr>
          <a:xfrm>
            <a:off x="4472138" y="1903831"/>
            <a:ext cx="1438002" cy="618054"/>
          </a:xfrm>
          <a:prstGeom prst="rect">
            <a:avLst/>
          </a:prstGeom>
          <a:noFill/>
          <a:effectLst/>
        </p:spPr>
        <p:txBody>
          <a:bodyPr wrap="none" lIns="0" tIns="0" rIns="0" bIns="0" rtlCol="0">
            <a:noAutofit/>
          </a:bodyPr>
          <a:lstStyle/>
          <a:p>
            <a:pPr algn="ctr">
              <a:lnSpc>
                <a:spcPct val="130000"/>
              </a:lnSpc>
            </a:pPr>
            <a:r>
              <a:rPr lang="en-US" altLang="zh-CN" sz="3600" dirty="0">
                <a:solidFill>
                  <a:schemeClr val="bg1"/>
                </a:solidFill>
                <a:latin typeface="+mj-ea"/>
                <a:ea typeface="+mj-ea"/>
              </a:rPr>
              <a:t>40000+</a:t>
            </a:r>
          </a:p>
        </p:txBody>
      </p:sp>
      <p:sp>
        <p:nvSpPr>
          <p:cNvPr id="16" name="文本框 15">
            <a:extLst>
              <a:ext uri="{FF2B5EF4-FFF2-40B4-BE49-F238E27FC236}">
                <a16:creationId xmlns:a16="http://schemas.microsoft.com/office/drawing/2014/main" id="{54D9DD12-CD5A-422C-CEBF-BF8D0DE4143B}"/>
              </a:ext>
            </a:extLst>
          </p:cNvPr>
          <p:cNvSpPr txBox="1"/>
          <p:nvPr/>
        </p:nvSpPr>
        <p:spPr>
          <a:xfrm>
            <a:off x="6201436" y="2045608"/>
            <a:ext cx="2778178" cy="478336"/>
          </a:xfrm>
          <a:prstGeom prst="rect">
            <a:avLst/>
          </a:prstGeom>
          <a:noFill/>
        </p:spPr>
        <p:txBody>
          <a:bodyPr wrap="square" rtlCol="0">
            <a:noAutofit/>
          </a:bodyPr>
          <a:lstStyle/>
          <a:p>
            <a:pPr>
              <a:lnSpc>
                <a:spcPct val="130000"/>
              </a:lnSpc>
            </a:pPr>
            <a:r>
              <a:rPr lang="zh-CN" altLang="en-US" dirty="0">
                <a:solidFill>
                  <a:schemeClr val="bg1"/>
                </a:solidFill>
              </a:rPr>
              <a:t>本品牌下年度总收入预估</a:t>
            </a:r>
          </a:p>
        </p:txBody>
      </p:sp>
      <p:grpSp>
        <p:nvGrpSpPr>
          <p:cNvPr id="34" name="组合 33">
            <a:extLst>
              <a:ext uri="{FF2B5EF4-FFF2-40B4-BE49-F238E27FC236}">
                <a16:creationId xmlns:a16="http://schemas.microsoft.com/office/drawing/2014/main" id="{B015283B-EEC0-1F27-52D8-B3EA6667C791}"/>
              </a:ext>
            </a:extLst>
          </p:cNvPr>
          <p:cNvGrpSpPr/>
          <p:nvPr/>
        </p:nvGrpSpPr>
        <p:grpSpPr>
          <a:xfrm>
            <a:off x="863739" y="4379115"/>
            <a:ext cx="2154436" cy="523220"/>
            <a:chOff x="960285" y="4283212"/>
            <a:chExt cx="2154436" cy="523220"/>
          </a:xfrm>
        </p:grpSpPr>
        <p:sp>
          <p:nvSpPr>
            <p:cNvPr id="17" name="矩形 16">
              <a:extLst>
                <a:ext uri="{FF2B5EF4-FFF2-40B4-BE49-F238E27FC236}">
                  <a16:creationId xmlns:a16="http://schemas.microsoft.com/office/drawing/2014/main" id="{239DEFD6-5EC0-BB54-1D92-6684E4471457}"/>
                </a:ext>
              </a:extLst>
            </p:cNvPr>
            <p:cNvSpPr/>
            <p:nvPr/>
          </p:nvSpPr>
          <p:spPr>
            <a:xfrm>
              <a:off x="960285" y="4283212"/>
              <a:ext cx="2154436" cy="523220"/>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19" name="文本框 18">
              <a:extLst>
                <a:ext uri="{FF2B5EF4-FFF2-40B4-BE49-F238E27FC236}">
                  <a16:creationId xmlns:a16="http://schemas.microsoft.com/office/drawing/2014/main" id="{EE9E5B63-EFDE-DA84-61BD-ED79AEA2C786}"/>
                </a:ext>
              </a:extLst>
            </p:cNvPr>
            <p:cNvSpPr txBox="1"/>
            <p:nvPr/>
          </p:nvSpPr>
          <p:spPr>
            <a:xfrm>
              <a:off x="1115456" y="4406323"/>
              <a:ext cx="759209" cy="276999"/>
            </a:xfrm>
            <a:prstGeom prst="rect">
              <a:avLst/>
            </a:prstGeom>
            <a:noFill/>
          </p:spPr>
          <p:txBody>
            <a:bodyPr wrap="square" lIns="0" tIns="0" rIns="0" bIns="0" rtlCol="0">
              <a:noAutofit/>
            </a:bodyPr>
            <a:lstStyle/>
            <a:p>
              <a:r>
                <a:rPr lang="en-US" altLang="zh-CN" dirty="0">
                  <a:solidFill>
                    <a:schemeClr val="bg1"/>
                  </a:solidFill>
                  <a:latin typeface="+mj-ea"/>
                  <a:ea typeface="+mj-ea"/>
                </a:rPr>
                <a:t>50000</a:t>
              </a:r>
            </a:p>
          </p:txBody>
        </p:sp>
        <p:sp>
          <p:nvSpPr>
            <p:cNvPr id="21" name="文本框 20">
              <a:extLst>
                <a:ext uri="{FF2B5EF4-FFF2-40B4-BE49-F238E27FC236}">
                  <a16:creationId xmlns:a16="http://schemas.microsoft.com/office/drawing/2014/main" id="{7B347AD5-CB2A-E824-B37E-F677C2CA73ED}"/>
                </a:ext>
              </a:extLst>
            </p:cNvPr>
            <p:cNvSpPr txBox="1"/>
            <p:nvPr/>
          </p:nvSpPr>
          <p:spPr>
            <a:xfrm>
              <a:off x="1910348" y="4421712"/>
              <a:ext cx="759209" cy="246221"/>
            </a:xfrm>
            <a:prstGeom prst="rect">
              <a:avLst/>
            </a:prstGeom>
            <a:noFill/>
          </p:spPr>
          <p:txBody>
            <a:bodyPr wrap="square" rtlCol="0">
              <a:noAutofit/>
            </a:bodyPr>
            <a:lstStyle/>
            <a:p>
              <a:r>
                <a:rPr lang="zh-CN" altLang="en-US" sz="1000" dirty="0">
                  <a:solidFill>
                    <a:schemeClr val="bg1"/>
                  </a:solidFill>
                </a:rPr>
                <a:t>新客接触</a:t>
              </a:r>
            </a:p>
          </p:txBody>
        </p:sp>
      </p:grpSp>
      <p:grpSp>
        <p:nvGrpSpPr>
          <p:cNvPr id="33" name="组合 32">
            <a:extLst>
              <a:ext uri="{FF2B5EF4-FFF2-40B4-BE49-F238E27FC236}">
                <a16:creationId xmlns:a16="http://schemas.microsoft.com/office/drawing/2014/main" id="{1D6E4E29-47A6-1A56-C84F-83BBCB1D88A7}"/>
              </a:ext>
            </a:extLst>
          </p:cNvPr>
          <p:cNvGrpSpPr/>
          <p:nvPr/>
        </p:nvGrpSpPr>
        <p:grpSpPr>
          <a:xfrm>
            <a:off x="863739" y="3775060"/>
            <a:ext cx="2154436" cy="523220"/>
            <a:chOff x="960285" y="4914463"/>
            <a:chExt cx="2154436" cy="523220"/>
          </a:xfrm>
        </p:grpSpPr>
        <p:sp>
          <p:nvSpPr>
            <p:cNvPr id="18" name="矩形 17">
              <a:extLst>
                <a:ext uri="{FF2B5EF4-FFF2-40B4-BE49-F238E27FC236}">
                  <a16:creationId xmlns:a16="http://schemas.microsoft.com/office/drawing/2014/main" id="{1E6829AC-2D20-0DAB-D825-6CA4D8D8E76A}"/>
                </a:ext>
              </a:extLst>
            </p:cNvPr>
            <p:cNvSpPr/>
            <p:nvPr/>
          </p:nvSpPr>
          <p:spPr>
            <a:xfrm>
              <a:off x="960285" y="4914463"/>
              <a:ext cx="2154436" cy="523220"/>
            </a:xfrm>
            <a:prstGeom prst="rect">
              <a:avLst/>
            </a:prstGeom>
            <a:solidFill>
              <a:schemeClr val="bg1"/>
            </a:solid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0" name="文本框 19">
              <a:extLst>
                <a:ext uri="{FF2B5EF4-FFF2-40B4-BE49-F238E27FC236}">
                  <a16:creationId xmlns:a16="http://schemas.microsoft.com/office/drawing/2014/main" id="{9A1170F1-9523-C957-6B15-DFB4D5AEA9A2}"/>
                </a:ext>
              </a:extLst>
            </p:cNvPr>
            <p:cNvSpPr txBox="1"/>
            <p:nvPr/>
          </p:nvSpPr>
          <p:spPr>
            <a:xfrm>
              <a:off x="1115456" y="5037574"/>
              <a:ext cx="676523" cy="276999"/>
            </a:xfrm>
            <a:prstGeom prst="rect">
              <a:avLst/>
            </a:prstGeom>
            <a:noFill/>
          </p:spPr>
          <p:txBody>
            <a:bodyPr wrap="square" lIns="0" tIns="0" rIns="0" bIns="0" rtlCol="0">
              <a:noAutofit/>
            </a:bodyPr>
            <a:lstStyle/>
            <a:p>
              <a:r>
                <a:rPr lang="en-US" altLang="zh-CN" dirty="0">
                  <a:solidFill>
                    <a:schemeClr val="accent1"/>
                  </a:solidFill>
                  <a:latin typeface="+mj-ea"/>
                  <a:ea typeface="+mj-ea"/>
                </a:rPr>
                <a:t>36000</a:t>
              </a:r>
            </a:p>
          </p:txBody>
        </p:sp>
        <p:sp>
          <p:nvSpPr>
            <p:cNvPr id="22" name="文本框 21">
              <a:extLst>
                <a:ext uri="{FF2B5EF4-FFF2-40B4-BE49-F238E27FC236}">
                  <a16:creationId xmlns:a16="http://schemas.microsoft.com/office/drawing/2014/main" id="{7AAF8435-3F05-5A2B-97D9-B4FCE87B14CA}"/>
                </a:ext>
              </a:extLst>
            </p:cNvPr>
            <p:cNvSpPr txBox="1"/>
            <p:nvPr/>
          </p:nvSpPr>
          <p:spPr>
            <a:xfrm>
              <a:off x="1910348" y="5052963"/>
              <a:ext cx="845126" cy="246221"/>
            </a:xfrm>
            <a:prstGeom prst="rect">
              <a:avLst/>
            </a:prstGeom>
            <a:noFill/>
          </p:spPr>
          <p:txBody>
            <a:bodyPr wrap="square" rtlCol="0">
              <a:noAutofit/>
            </a:bodyPr>
            <a:lstStyle/>
            <a:p>
              <a:r>
                <a:rPr lang="zh-CN" altLang="en-US" sz="1000" dirty="0">
                  <a:solidFill>
                    <a:schemeClr val="accent1"/>
                  </a:solidFill>
                </a:rPr>
                <a:t>老客户复购</a:t>
              </a:r>
            </a:p>
          </p:txBody>
        </p:sp>
      </p:grpSp>
      <p:sp>
        <p:nvSpPr>
          <p:cNvPr id="26" name="矩形 25">
            <a:extLst>
              <a:ext uri="{FF2B5EF4-FFF2-40B4-BE49-F238E27FC236}">
                <a16:creationId xmlns:a16="http://schemas.microsoft.com/office/drawing/2014/main" id="{04AABC1D-9DB8-0CFA-6390-0A725F071E9F}"/>
              </a:ext>
            </a:extLst>
          </p:cNvPr>
          <p:cNvSpPr/>
          <p:nvPr/>
        </p:nvSpPr>
        <p:spPr>
          <a:xfrm>
            <a:off x="631059" y="1789646"/>
            <a:ext cx="2831525" cy="4344454"/>
          </a:xfrm>
          <a:prstGeom prst="rect">
            <a:avLst/>
          </a:prstGeom>
          <a:noFill/>
          <a:ln w="158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a:extLst>
              <a:ext uri="{FF2B5EF4-FFF2-40B4-BE49-F238E27FC236}">
                <a16:creationId xmlns:a16="http://schemas.microsoft.com/office/drawing/2014/main" id="{DABD9CE7-EFDB-B420-785C-43E9EB50274E}"/>
              </a:ext>
            </a:extLst>
          </p:cNvPr>
          <p:cNvGrpSpPr/>
          <p:nvPr/>
        </p:nvGrpSpPr>
        <p:grpSpPr>
          <a:xfrm>
            <a:off x="863739" y="4983171"/>
            <a:ext cx="2154436" cy="523220"/>
            <a:chOff x="925894" y="3705977"/>
            <a:chExt cx="2154436" cy="523220"/>
          </a:xfrm>
        </p:grpSpPr>
        <p:sp>
          <p:nvSpPr>
            <p:cNvPr id="27" name="矩形 26">
              <a:extLst>
                <a:ext uri="{FF2B5EF4-FFF2-40B4-BE49-F238E27FC236}">
                  <a16:creationId xmlns:a16="http://schemas.microsoft.com/office/drawing/2014/main" id="{6873ED95-DF63-B8D9-8418-3553E8FAE237}"/>
                </a:ext>
              </a:extLst>
            </p:cNvPr>
            <p:cNvSpPr/>
            <p:nvPr/>
          </p:nvSpPr>
          <p:spPr>
            <a:xfrm>
              <a:off x="925894" y="3705977"/>
              <a:ext cx="2154436" cy="523220"/>
            </a:xfrm>
            <a:prstGeom prst="rect">
              <a:avLst/>
            </a:prstGeom>
            <a:solidFill>
              <a:schemeClr val="bg1"/>
            </a:solid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8" name="文本框 27">
              <a:extLst>
                <a:ext uri="{FF2B5EF4-FFF2-40B4-BE49-F238E27FC236}">
                  <a16:creationId xmlns:a16="http://schemas.microsoft.com/office/drawing/2014/main" id="{A4A2DABF-7063-7458-69D6-880246C5A1B5}"/>
                </a:ext>
              </a:extLst>
            </p:cNvPr>
            <p:cNvSpPr txBox="1"/>
            <p:nvPr/>
          </p:nvSpPr>
          <p:spPr>
            <a:xfrm>
              <a:off x="1081065" y="3829088"/>
              <a:ext cx="497215" cy="276999"/>
            </a:xfrm>
            <a:prstGeom prst="rect">
              <a:avLst/>
            </a:prstGeom>
            <a:noFill/>
          </p:spPr>
          <p:txBody>
            <a:bodyPr wrap="square" lIns="0" tIns="0" rIns="0" bIns="0" rtlCol="0">
              <a:noAutofit/>
            </a:bodyPr>
            <a:lstStyle/>
            <a:p>
              <a:r>
                <a:rPr lang="en-US" altLang="zh-CN" dirty="0">
                  <a:solidFill>
                    <a:schemeClr val="accent1"/>
                  </a:solidFill>
                  <a:latin typeface="+mj-ea"/>
                  <a:ea typeface="+mj-ea"/>
                </a:rPr>
                <a:t>3:1</a:t>
              </a:r>
            </a:p>
          </p:txBody>
        </p:sp>
        <p:sp>
          <p:nvSpPr>
            <p:cNvPr id="29" name="文本框 28">
              <a:extLst>
                <a:ext uri="{FF2B5EF4-FFF2-40B4-BE49-F238E27FC236}">
                  <a16:creationId xmlns:a16="http://schemas.microsoft.com/office/drawing/2014/main" id="{94C2860B-9659-492F-DF05-877014BA0629}"/>
                </a:ext>
              </a:extLst>
            </p:cNvPr>
            <p:cNvSpPr txBox="1"/>
            <p:nvPr/>
          </p:nvSpPr>
          <p:spPr>
            <a:xfrm>
              <a:off x="1875957" y="3844477"/>
              <a:ext cx="959297" cy="246221"/>
            </a:xfrm>
            <a:prstGeom prst="rect">
              <a:avLst/>
            </a:prstGeom>
            <a:noFill/>
          </p:spPr>
          <p:txBody>
            <a:bodyPr wrap="square" rtlCol="0">
              <a:noAutofit/>
            </a:bodyPr>
            <a:lstStyle/>
            <a:p>
              <a:r>
                <a:rPr lang="zh-CN" altLang="en-US" sz="1000" dirty="0">
                  <a:solidFill>
                    <a:schemeClr val="accent1"/>
                  </a:solidFill>
                </a:rPr>
                <a:t>新老顾客占比</a:t>
              </a:r>
            </a:p>
          </p:txBody>
        </p:sp>
      </p:grpSp>
      <p:grpSp>
        <p:nvGrpSpPr>
          <p:cNvPr id="36" name="组合 35">
            <a:extLst>
              <a:ext uri="{FF2B5EF4-FFF2-40B4-BE49-F238E27FC236}">
                <a16:creationId xmlns:a16="http://schemas.microsoft.com/office/drawing/2014/main" id="{16281BBF-F522-1E0D-1FFD-0C5D00841EB4}"/>
              </a:ext>
            </a:extLst>
          </p:cNvPr>
          <p:cNvGrpSpPr/>
          <p:nvPr/>
        </p:nvGrpSpPr>
        <p:grpSpPr>
          <a:xfrm rot="5400000">
            <a:off x="4159066" y="1927801"/>
            <a:ext cx="197720" cy="197720"/>
            <a:chOff x="1679801" y="5665635"/>
            <a:chExt cx="411639" cy="411639"/>
          </a:xfrm>
        </p:grpSpPr>
        <p:sp>
          <p:nvSpPr>
            <p:cNvPr id="37" name="椭圆 36">
              <a:extLst>
                <a:ext uri="{FF2B5EF4-FFF2-40B4-BE49-F238E27FC236}">
                  <a16:creationId xmlns:a16="http://schemas.microsoft.com/office/drawing/2014/main" id="{184D2047-FDBE-4F70-2F7D-AB1B2160484E}"/>
                </a:ext>
              </a:extLst>
            </p:cNvPr>
            <p:cNvSpPr/>
            <p:nvPr/>
          </p:nvSpPr>
          <p:spPr>
            <a:xfrm>
              <a:off x="1679801" y="5665635"/>
              <a:ext cx="411639" cy="411639"/>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a:extLst>
                <a:ext uri="{FF2B5EF4-FFF2-40B4-BE49-F238E27FC236}">
                  <a16:creationId xmlns:a16="http://schemas.microsoft.com/office/drawing/2014/main" id="{C4E90651-586E-8BFA-186F-969D8C03B944}"/>
                </a:ext>
              </a:extLst>
            </p:cNvPr>
            <p:cNvSpPr/>
            <p:nvPr/>
          </p:nvSpPr>
          <p:spPr>
            <a:xfrm rot="5400000">
              <a:off x="1811643" y="5789990"/>
              <a:ext cx="188998" cy="162929"/>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a:extLst>
              <a:ext uri="{FF2B5EF4-FFF2-40B4-BE49-F238E27FC236}">
                <a16:creationId xmlns:a16="http://schemas.microsoft.com/office/drawing/2014/main" id="{AB2ABFD5-DF56-14E4-09C4-A3B2A2E2E42C}"/>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发展规划</a:t>
            </a:r>
          </a:p>
        </p:txBody>
      </p:sp>
      <p:sp>
        <p:nvSpPr>
          <p:cNvPr id="41" name="文本框 40">
            <a:extLst>
              <a:ext uri="{FF2B5EF4-FFF2-40B4-BE49-F238E27FC236}">
                <a16:creationId xmlns:a16="http://schemas.microsoft.com/office/drawing/2014/main" id="{62329611-6441-3E2B-40BB-323CFD03AA2B}"/>
              </a:ext>
            </a:extLst>
          </p:cNvPr>
          <p:cNvSpPr txBox="1"/>
          <p:nvPr/>
        </p:nvSpPr>
        <p:spPr>
          <a:xfrm>
            <a:off x="643789" y="1013882"/>
            <a:ext cx="1359323" cy="177900"/>
          </a:xfrm>
          <a:prstGeom prst="rect">
            <a:avLst/>
          </a:prstGeom>
          <a:noFill/>
        </p:spPr>
        <p:txBody>
          <a:bodyPr wrap="square" rtlCol="0">
            <a:noAutofit/>
          </a:bodyPr>
          <a:lstStyle/>
          <a:p>
            <a:pPr algn="dist"/>
            <a:r>
              <a:rPr lang="en-US" altLang="zh-CN" sz="800" dirty="0">
                <a:solidFill>
                  <a:schemeClr val="accent5"/>
                </a:solidFill>
                <a:ea typeface="阿里巴巴普惠体 L" panose="00020600040101010101" pitchFamily="18" charset="-122"/>
                <a:cs typeface="阿里巴巴普惠体 L" panose="00020600040101010101" pitchFamily="18" charset="-122"/>
              </a:rPr>
              <a:t>FUTURE PLANNING</a:t>
            </a:r>
            <a:endParaRPr lang="zh-CN" altLang="en-US" sz="800" dirty="0">
              <a:solidFill>
                <a:schemeClr val="accent5"/>
              </a:solidFill>
              <a:ea typeface="阿里巴巴普惠体 L" panose="00020600040101010101" pitchFamily="18" charset="-122"/>
              <a:cs typeface="阿里巴巴普惠体 L" panose="00020600040101010101" pitchFamily="18"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a:extLst>
              <a:ext uri="{FF2B5EF4-FFF2-40B4-BE49-F238E27FC236}">
                <a16:creationId xmlns:a16="http://schemas.microsoft.com/office/drawing/2014/main" id="{B74495A1-D090-13D7-3929-47E72E3C36BC}"/>
              </a:ext>
            </a:extLst>
          </p:cNvPr>
          <p:cNvSpPr/>
          <p:nvPr/>
        </p:nvSpPr>
        <p:spPr>
          <a:xfrm>
            <a:off x="3880022" y="2024064"/>
            <a:ext cx="7808397" cy="3808326"/>
          </a:xfrm>
          <a:prstGeom prst="rect">
            <a:avLst/>
          </a:prstGeom>
          <a:noFill/>
          <a:ln w="158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F32B482F-BB33-5880-2737-97613B6FB5CF}"/>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28</a:t>
            </a:r>
            <a:endParaRPr lang="zh-CN" altLang="en-US" dirty="0">
              <a:solidFill>
                <a:schemeClr val="bg1"/>
              </a:solidFill>
              <a:latin typeface="+mn-ea"/>
            </a:endParaRPr>
          </a:p>
        </p:txBody>
      </p:sp>
      <p:pic>
        <p:nvPicPr>
          <p:cNvPr id="40" name="图片 39">
            <a:extLst>
              <a:ext uri="{FF2B5EF4-FFF2-40B4-BE49-F238E27FC236}">
                <a16:creationId xmlns:a16="http://schemas.microsoft.com/office/drawing/2014/main" id="{0E01D75C-9085-08AC-205E-6AF2151B8B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63"/>
          <a:stretch/>
        </p:blipFill>
        <p:spPr>
          <a:xfrm>
            <a:off x="515938" y="1596386"/>
            <a:ext cx="3770172" cy="5284119"/>
          </a:xfrm>
          <a:prstGeom prst="rect">
            <a:avLst/>
          </a:prstGeom>
        </p:spPr>
      </p:pic>
      <p:sp>
        <p:nvSpPr>
          <p:cNvPr id="43" name="文本框 42">
            <a:extLst>
              <a:ext uri="{FF2B5EF4-FFF2-40B4-BE49-F238E27FC236}">
                <a16:creationId xmlns:a16="http://schemas.microsoft.com/office/drawing/2014/main" id="{24341126-063B-BDDA-F1A1-D49A388ED0AD}"/>
              </a:ext>
            </a:extLst>
          </p:cNvPr>
          <p:cNvSpPr txBox="1"/>
          <p:nvPr/>
        </p:nvSpPr>
        <p:spPr>
          <a:xfrm>
            <a:off x="6853388" y="3471685"/>
            <a:ext cx="4445501" cy="733471"/>
          </a:xfrm>
          <a:prstGeom prst="rect">
            <a:avLst/>
          </a:prstGeom>
          <a:noFill/>
        </p:spPr>
        <p:txBody>
          <a:bodyPr wrap="square" rtlCol="0">
            <a:noAutofit/>
          </a:bodyPr>
          <a:lstStyle/>
          <a:p>
            <a:pPr>
              <a:lnSpc>
                <a:spcPct val="120000"/>
              </a:lnSpc>
            </a:pPr>
            <a:r>
              <a:rPr lang="zh-CN" altLang="en-US" b="0" i="0" dirty="0">
                <a:solidFill>
                  <a:schemeClr val="accent1"/>
                </a:solidFill>
                <a:effectLst/>
                <a:latin typeface="+mn-ea"/>
              </a:rPr>
              <a:t>品牌传播：指告知消费者品牌信息、维持品牌记忆的各种直接及间接的方法。</a:t>
            </a:r>
            <a:endParaRPr lang="zh-CN" altLang="en-US" dirty="0">
              <a:solidFill>
                <a:schemeClr val="accent1"/>
              </a:solidFill>
              <a:latin typeface="+mn-ea"/>
            </a:endParaRPr>
          </a:p>
        </p:txBody>
      </p:sp>
      <p:sp>
        <p:nvSpPr>
          <p:cNvPr id="44" name="文本框 43">
            <a:extLst>
              <a:ext uri="{FF2B5EF4-FFF2-40B4-BE49-F238E27FC236}">
                <a16:creationId xmlns:a16="http://schemas.microsoft.com/office/drawing/2014/main" id="{86B15FF5-D0DF-A83C-C4DC-DBCE9FCD5925}"/>
              </a:ext>
            </a:extLst>
          </p:cNvPr>
          <p:cNvSpPr txBox="1"/>
          <p:nvPr/>
        </p:nvSpPr>
        <p:spPr>
          <a:xfrm>
            <a:off x="6853388" y="4494408"/>
            <a:ext cx="4445501" cy="733471"/>
          </a:xfrm>
          <a:prstGeom prst="rect">
            <a:avLst/>
          </a:prstGeom>
          <a:noFill/>
        </p:spPr>
        <p:txBody>
          <a:bodyPr wrap="square" rtlCol="0">
            <a:noAutofit/>
          </a:bodyPr>
          <a:lstStyle/>
          <a:p>
            <a:pPr>
              <a:lnSpc>
                <a:spcPct val="120000"/>
              </a:lnSpc>
            </a:pPr>
            <a:r>
              <a:rPr lang="zh-CN" altLang="en-US" b="0" i="0" dirty="0">
                <a:solidFill>
                  <a:schemeClr val="accent1"/>
                </a:solidFill>
                <a:effectLst/>
                <a:latin typeface="+mn-ea"/>
              </a:rPr>
              <a:t>品牌管理：需要围绕着消费者的期望值、消费者体验和消费者满意度来进行。</a:t>
            </a:r>
            <a:endParaRPr lang="zh-CN" altLang="en-US" dirty="0">
              <a:solidFill>
                <a:schemeClr val="accent1"/>
              </a:solidFill>
              <a:latin typeface="+mn-ea"/>
            </a:endParaRPr>
          </a:p>
        </p:txBody>
      </p:sp>
      <p:grpSp>
        <p:nvGrpSpPr>
          <p:cNvPr id="45" name="组合 44">
            <a:extLst>
              <a:ext uri="{FF2B5EF4-FFF2-40B4-BE49-F238E27FC236}">
                <a16:creationId xmlns:a16="http://schemas.microsoft.com/office/drawing/2014/main" id="{117B6364-638D-AC69-0597-C3B145F331A8}"/>
              </a:ext>
            </a:extLst>
          </p:cNvPr>
          <p:cNvGrpSpPr/>
          <p:nvPr/>
        </p:nvGrpSpPr>
        <p:grpSpPr>
          <a:xfrm>
            <a:off x="6419850" y="2534285"/>
            <a:ext cx="322820" cy="322820"/>
            <a:chOff x="6825861" y="2271225"/>
            <a:chExt cx="322820" cy="322820"/>
          </a:xfrm>
        </p:grpSpPr>
        <p:pic>
          <p:nvPicPr>
            <p:cNvPr id="46" name="Picture 292">
              <a:extLst>
                <a:ext uri="{FF2B5EF4-FFF2-40B4-BE49-F238E27FC236}">
                  <a16:creationId xmlns:a16="http://schemas.microsoft.com/office/drawing/2014/main" id="{F9FBF4E8-6310-F99C-B1DF-9D742B1704F7}"/>
                </a:ext>
              </a:extLst>
            </p:cNvPr>
            <p:cNvPicPr>
              <a:picLocks noChangeAspect="1"/>
            </p:cNvPicPr>
            <p:nvPr/>
          </p:nvPicPr>
          <p:blipFill>
            <a:blip r:embed="rId3">
              <a:duotone>
                <a:prstClr val="black"/>
                <a:schemeClr val="accent2">
                  <a:tint val="45000"/>
                  <a:satMod val="400000"/>
                </a:schemeClr>
              </a:duotone>
              <a:lum bright="-40000" contrast="-40000"/>
            </a:blip>
            <a:stretch>
              <a:fillRect/>
            </a:stretch>
          </p:blipFill>
          <p:spPr>
            <a:xfrm>
              <a:off x="6869265" y="2314629"/>
              <a:ext cx="236012" cy="236012"/>
            </a:xfrm>
            <a:prstGeom prst="rect">
              <a:avLst/>
            </a:prstGeom>
          </p:spPr>
        </p:pic>
        <p:sp>
          <p:nvSpPr>
            <p:cNvPr id="47" name="椭圆 46">
              <a:extLst>
                <a:ext uri="{FF2B5EF4-FFF2-40B4-BE49-F238E27FC236}">
                  <a16:creationId xmlns:a16="http://schemas.microsoft.com/office/drawing/2014/main" id="{84039C75-52AE-AF42-11A3-521ACA49F3A1}"/>
                </a:ext>
              </a:extLst>
            </p:cNvPr>
            <p:cNvSpPr/>
            <p:nvPr/>
          </p:nvSpPr>
          <p:spPr>
            <a:xfrm>
              <a:off x="6825861" y="2271225"/>
              <a:ext cx="322820" cy="322820"/>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a:extLst>
              <a:ext uri="{FF2B5EF4-FFF2-40B4-BE49-F238E27FC236}">
                <a16:creationId xmlns:a16="http://schemas.microsoft.com/office/drawing/2014/main" id="{347616AB-11E0-8B0A-0D11-4D6E115457E2}"/>
              </a:ext>
            </a:extLst>
          </p:cNvPr>
          <p:cNvGrpSpPr/>
          <p:nvPr/>
        </p:nvGrpSpPr>
        <p:grpSpPr>
          <a:xfrm>
            <a:off x="6419850" y="3565423"/>
            <a:ext cx="322820" cy="322820"/>
            <a:chOff x="6825861" y="3378538"/>
            <a:chExt cx="322820" cy="322820"/>
          </a:xfrm>
        </p:grpSpPr>
        <p:pic>
          <p:nvPicPr>
            <p:cNvPr id="49" name="Picture 600">
              <a:extLst>
                <a:ext uri="{FF2B5EF4-FFF2-40B4-BE49-F238E27FC236}">
                  <a16:creationId xmlns:a16="http://schemas.microsoft.com/office/drawing/2014/main" id="{48786059-CD39-F92B-DE21-D959F7FD70DC}"/>
                </a:ext>
              </a:extLst>
            </p:cNvPr>
            <p:cNvPicPr>
              <a:picLocks noChangeAspect="1"/>
            </p:cNvPicPr>
            <p:nvPr/>
          </p:nvPicPr>
          <p:blipFill>
            <a:blip r:embed="rId4">
              <a:duotone>
                <a:prstClr val="black"/>
                <a:schemeClr val="accent2">
                  <a:tint val="45000"/>
                  <a:satMod val="400000"/>
                </a:schemeClr>
              </a:duotone>
              <a:lum bright="-40000" contrast="-40000"/>
            </a:blip>
            <a:stretch>
              <a:fillRect/>
            </a:stretch>
          </p:blipFill>
          <p:spPr>
            <a:xfrm>
              <a:off x="6869265" y="3421942"/>
              <a:ext cx="236012" cy="236012"/>
            </a:xfrm>
            <a:prstGeom prst="rect">
              <a:avLst/>
            </a:prstGeom>
          </p:spPr>
        </p:pic>
        <p:sp>
          <p:nvSpPr>
            <p:cNvPr id="50" name="椭圆 49">
              <a:extLst>
                <a:ext uri="{FF2B5EF4-FFF2-40B4-BE49-F238E27FC236}">
                  <a16:creationId xmlns:a16="http://schemas.microsoft.com/office/drawing/2014/main" id="{ED375017-E393-2914-D1AC-B38874494D85}"/>
                </a:ext>
              </a:extLst>
            </p:cNvPr>
            <p:cNvSpPr/>
            <p:nvPr/>
          </p:nvSpPr>
          <p:spPr>
            <a:xfrm>
              <a:off x="6825861" y="3378538"/>
              <a:ext cx="322820" cy="322820"/>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a:extLst>
              <a:ext uri="{FF2B5EF4-FFF2-40B4-BE49-F238E27FC236}">
                <a16:creationId xmlns:a16="http://schemas.microsoft.com/office/drawing/2014/main" id="{518AD3A3-F5CD-9365-4392-F3651EAC9935}"/>
              </a:ext>
            </a:extLst>
          </p:cNvPr>
          <p:cNvGrpSpPr/>
          <p:nvPr/>
        </p:nvGrpSpPr>
        <p:grpSpPr>
          <a:xfrm>
            <a:off x="6419850" y="4596561"/>
            <a:ext cx="322820" cy="322820"/>
            <a:chOff x="6810836" y="4452533"/>
            <a:chExt cx="322820" cy="322820"/>
          </a:xfrm>
        </p:grpSpPr>
        <p:pic>
          <p:nvPicPr>
            <p:cNvPr id="52" name="Picture 598">
              <a:extLst>
                <a:ext uri="{FF2B5EF4-FFF2-40B4-BE49-F238E27FC236}">
                  <a16:creationId xmlns:a16="http://schemas.microsoft.com/office/drawing/2014/main" id="{57BCD33A-1A33-FE94-A3BD-A9271E839DFD}"/>
                </a:ext>
              </a:extLst>
            </p:cNvPr>
            <p:cNvPicPr>
              <a:picLocks noChangeAspect="1"/>
            </p:cNvPicPr>
            <p:nvPr/>
          </p:nvPicPr>
          <p:blipFill>
            <a:blip r:embed="rId5">
              <a:duotone>
                <a:prstClr val="black"/>
                <a:schemeClr val="accent2">
                  <a:tint val="45000"/>
                  <a:satMod val="400000"/>
                </a:schemeClr>
              </a:duotone>
              <a:lum bright="-40000" contrast="-40000"/>
            </a:blip>
            <a:stretch>
              <a:fillRect/>
            </a:stretch>
          </p:blipFill>
          <p:spPr>
            <a:xfrm>
              <a:off x="6876890" y="4518587"/>
              <a:ext cx="190712" cy="190712"/>
            </a:xfrm>
            <a:prstGeom prst="rect">
              <a:avLst/>
            </a:prstGeom>
          </p:spPr>
        </p:pic>
        <p:sp>
          <p:nvSpPr>
            <p:cNvPr id="53" name="椭圆 52">
              <a:extLst>
                <a:ext uri="{FF2B5EF4-FFF2-40B4-BE49-F238E27FC236}">
                  <a16:creationId xmlns:a16="http://schemas.microsoft.com/office/drawing/2014/main" id="{5BBB16BA-FC17-B4EA-40EE-DD57E38A012D}"/>
                </a:ext>
              </a:extLst>
            </p:cNvPr>
            <p:cNvSpPr/>
            <p:nvPr/>
          </p:nvSpPr>
          <p:spPr>
            <a:xfrm>
              <a:off x="6810836" y="4452533"/>
              <a:ext cx="322820" cy="322820"/>
            </a:xfrm>
            <a:prstGeom prst="ellipse">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矩形 40">
            <a:extLst>
              <a:ext uri="{FF2B5EF4-FFF2-40B4-BE49-F238E27FC236}">
                <a16:creationId xmlns:a16="http://schemas.microsoft.com/office/drawing/2014/main" id="{E22A0F86-EBFE-164E-BD18-F620DC0CD490}"/>
              </a:ext>
            </a:extLst>
          </p:cNvPr>
          <p:cNvSpPr/>
          <p:nvPr/>
        </p:nvSpPr>
        <p:spPr>
          <a:xfrm>
            <a:off x="2741400" y="2321726"/>
            <a:ext cx="3004492" cy="39383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文本框 55">
            <a:extLst>
              <a:ext uri="{FF2B5EF4-FFF2-40B4-BE49-F238E27FC236}">
                <a16:creationId xmlns:a16="http://schemas.microsoft.com/office/drawing/2014/main" id="{4E7CD0C7-7FCE-BDD2-66F4-0DE4EEBC0AC6}"/>
              </a:ext>
            </a:extLst>
          </p:cNvPr>
          <p:cNvSpPr txBox="1"/>
          <p:nvPr/>
        </p:nvSpPr>
        <p:spPr>
          <a:xfrm>
            <a:off x="3102810" y="2737407"/>
            <a:ext cx="2094208" cy="676103"/>
          </a:xfrm>
          <a:prstGeom prst="rect">
            <a:avLst/>
          </a:prstGeom>
          <a:noFill/>
        </p:spPr>
        <p:txBody>
          <a:bodyPr wrap="square" lIns="0" tIns="0" rIns="0" bIns="0" rtlCol="0">
            <a:noAutofit/>
          </a:bodyPr>
          <a:lstStyle/>
          <a:p>
            <a:pPr>
              <a:lnSpc>
                <a:spcPct val="120000"/>
              </a:lnSpc>
            </a:pPr>
            <a:r>
              <a:rPr kumimoji="0" lang="zh-CN" altLang="en-US" b="0" i="0" u="none" strike="noStrike" kern="1200" cap="none" spc="0" normalizeH="0" baseline="0" noProof="0" dirty="0">
                <a:ln>
                  <a:noFill/>
                </a:ln>
                <a:solidFill>
                  <a:schemeClr val="bg1"/>
                </a:solidFill>
                <a:effectLst/>
                <a:uLnTx/>
                <a:uFillTx/>
                <a:latin typeface="+mn-ea"/>
                <a:cs typeface="+mn-cs"/>
              </a:rPr>
              <a:t>品牌发展指品牌不断成长的过程。</a:t>
            </a:r>
            <a:endParaRPr lang="zh-CN" altLang="en-US" dirty="0">
              <a:solidFill>
                <a:schemeClr val="bg1"/>
              </a:solidFill>
              <a:latin typeface="+mn-ea"/>
            </a:endParaRPr>
          </a:p>
        </p:txBody>
      </p:sp>
      <p:sp>
        <p:nvSpPr>
          <p:cNvPr id="57" name="文本框 56">
            <a:extLst>
              <a:ext uri="{FF2B5EF4-FFF2-40B4-BE49-F238E27FC236}">
                <a16:creationId xmlns:a16="http://schemas.microsoft.com/office/drawing/2014/main" id="{827AAE36-2D89-2C8E-A1D6-52133EAB185C}"/>
              </a:ext>
            </a:extLst>
          </p:cNvPr>
          <p:cNvSpPr txBox="1"/>
          <p:nvPr/>
        </p:nvSpPr>
        <p:spPr>
          <a:xfrm>
            <a:off x="3102811" y="3864358"/>
            <a:ext cx="2408818" cy="1739971"/>
          </a:xfrm>
          <a:prstGeom prst="rect">
            <a:avLst/>
          </a:prstGeom>
          <a:noFill/>
        </p:spPr>
        <p:txBody>
          <a:bodyPr wrap="square" lIns="0" tIns="0" rIns="0" bIns="0" rtlCol="0">
            <a:noAutofit/>
          </a:bodyPr>
          <a:lstStyle/>
          <a:p>
            <a:pPr>
              <a:lnSpc>
                <a:spcPct val="120000"/>
              </a:lnSpc>
            </a:pPr>
            <a:r>
              <a:rPr kumimoji="0" lang="zh-CN" altLang="en-US" sz="1600" b="0" i="0" u="none" strike="noStrike" kern="1200" cap="none" spc="0" normalizeH="0" baseline="0" noProof="0" dirty="0">
                <a:ln>
                  <a:noFill/>
                </a:ln>
                <a:solidFill>
                  <a:schemeClr val="bg1"/>
                </a:solidFill>
                <a:effectLst/>
                <a:uLnTx/>
                <a:uFillTx/>
                <a:latin typeface="+mn-ea"/>
                <a:cs typeface="+mn-cs"/>
              </a:rPr>
              <a:t>主要包括品牌量的扩张和素质发展的两个方面。其中“量的扩张”主要是指品牌数量的增加、合理品牌结构确定以及每个品牌规模的扩大。</a:t>
            </a:r>
            <a:endParaRPr lang="zh-CN" altLang="en-US" sz="1600" dirty="0">
              <a:solidFill>
                <a:schemeClr val="bg1"/>
              </a:solidFill>
              <a:latin typeface="+mn-ea"/>
            </a:endParaRPr>
          </a:p>
        </p:txBody>
      </p:sp>
      <p:sp>
        <p:nvSpPr>
          <p:cNvPr id="64" name="箭头: 右 63">
            <a:extLst>
              <a:ext uri="{FF2B5EF4-FFF2-40B4-BE49-F238E27FC236}">
                <a16:creationId xmlns:a16="http://schemas.microsoft.com/office/drawing/2014/main" id="{32F62B84-DED8-192D-C92C-40726D7A8325}"/>
              </a:ext>
            </a:extLst>
          </p:cNvPr>
          <p:cNvSpPr/>
          <p:nvPr/>
        </p:nvSpPr>
        <p:spPr>
          <a:xfrm>
            <a:off x="4858763" y="3168888"/>
            <a:ext cx="343257" cy="10109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a:extLst>
              <a:ext uri="{FF2B5EF4-FFF2-40B4-BE49-F238E27FC236}">
                <a16:creationId xmlns:a16="http://schemas.microsoft.com/office/drawing/2014/main" id="{E76CB1A1-8975-C8F2-77D1-5EB1810704F6}"/>
              </a:ext>
            </a:extLst>
          </p:cNvPr>
          <p:cNvCxnSpPr>
            <a:cxnSpLocks/>
          </p:cNvCxnSpPr>
          <p:nvPr/>
        </p:nvCxnSpPr>
        <p:spPr>
          <a:xfrm>
            <a:off x="3127646" y="3617845"/>
            <a:ext cx="22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id="{73EC7316-0080-4283-915C-8A09B302FC98}"/>
              </a:ext>
            </a:extLst>
          </p:cNvPr>
          <p:cNvSpPr txBox="1"/>
          <p:nvPr/>
        </p:nvSpPr>
        <p:spPr>
          <a:xfrm>
            <a:off x="6853388" y="2430547"/>
            <a:ext cx="4445501" cy="733471"/>
          </a:xfrm>
          <a:prstGeom prst="rect">
            <a:avLst/>
          </a:prstGeom>
          <a:noFill/>
        </p:spPr>
        <p:txBody>
          <a:bodyPr wrap="square" rtlCol="0">
            <a:noAutofit/>
          </a:bodyPr>
          <a:lstStyle/>
          <a:p>
            <a:pPr>
              <a:lnSpc>
                <a:spcPct val="120000"/>
              </a:lnSpc>
            </a:pPr>
            <a:r>
              <a:rPr lang="zh-CN" altLang="en-US" dirty="0">
                <a:solidFill>
                  <a:schemeClr val="accent1"/>
                </a:solidFill>
                <a:latin typeface="+mn-ea"/>
              </a:rPr>
              <a:t>品牌定位</a:t>
            </a:r>
            <a:r>
              <a:rPr lang="zh-CN" altLang="en-US" b="0" i="0" dirty="0">
                <a:solidFill>
                  <a:schemeClr val="accent1"/>
                </a:solidFill>
                <a:effectLst/>
                <a:latin typeface="+mn-ea"/>
              </a:rPr>
              <a:t>：其目的就是将产品转化为品牌，以利于潜在顾客的正确认识。</a:t>
            </a:r>
            <a:endParaRPr lang="zh-CN" altLang="en-US" dirty="0">
              <a:solidFill>
                <a:schemeClr val="accent1"/>
              </a:solidFill>
              <a:latin typeface="+mn-ea"/>
            </a:endParaRPr>
          </a:p>
        </p:txBody>
      </p:sp>
      <p:sp>
        <p:nvSpPr>
          <p:cNvPr id="70" name="文本框 69">
            <a:extLst>
              <a:ext uri="{FF2B5EF4-FFF2-40B4-BE49-F238E27FC236}">
                <a16:creationId xmlns:a16="http://schemas.microsoft.com/office/drawing/2014/main" id="{01DF071A-E619-5AB6-12BE-28E3EC59E210}"/>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发展规划</a:t>
            </a:r>
          </a:p>
        </p:txBody>
      </p:sp>
      <p:sp>
        <p:nvSpPr>
          <p:cNvPr id="71" name="文本框 70">
            <a:extLst>
              <a:ext uri="{FF2B5EF4-FFF2-40B4-BE49-F238E27FC236}">
                <a16:creationId xmlns:a16="http://schemas.microsoft.com/office/drawing/2014/main" id="{19664F57-95DE-8ECA-56CB-01A494BB5A65}"/>
              </a:ext>
            </a:extLst>
          </p:cNvPr>
          <p:cNvSpPr txBox="1"/>
          <p:nvPr/>
        </p:nvSpPr>
        <p:spPr>
          <a:xfrm>
            <a:off x="643789" y="1013882"/>
            <a:ext cx="1359323" cy="177900"/>
          </a:xfrm>
          <a:prstGeom prst="rect">
            <a:avLst/>
          </a:prstGeom>
          <a:noFill/>
        </p:spPr>
        <p:txBody>
          <a:bodyPr wrap="square" rtlCol="0">
            <a:noAutofit/>
          </a:bodyPr>
          <a:lstStyle/>
          <a:p>
            <a:pPr algn="dist"/>
            <a:r>
              <a:rPr lang="en-US" altLang="zh-CN" sz="800" dirty="0">
                <a:solidFill>
                  <a:schemeClr val="accent5"/>
                </a:solidFill>
                <a:ea typeface="阿里巴巴普惠体 L" panose="00020600040101010101" pitchFamily="18" charset="-122"/>
                <a:cs typeface="阿里巴巴普惠体 L" panose="00020600040101010101" pitchFamily="18" charset="-122"/>
              </a:rPr>
              <a:t>FUTURE PLANNING</a:t>
            </a:r>
            <a:endParaRPr lang="zh-CN" altLang="en-US" sz="800" dirty="0">
              <a:solidFill>
                <a:schemeClr val="accent5"/>
              </a:solidFill>
              <a:ea typeface="阿里巴巴普惠体 L" panose="00020600040101010101" pitchFamily="18" charset="-122"/>
              <a:cs typeface="阿里巴巴普惠体 L" panose="00020600040101010101" pitchFamily="18"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F32B482F-BB33-5880-2737-97613B6FB5CF}"/>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29</a:t>
            </a:r>
            <a:endParaRPr lang="zh-CN" altLang="en-US" dirty="0">
              <a:solidFill>
                <a:schemeClr val="bg1"/>
              </a:solidFill>
              <a:latin typeface="+mn-ea"/>
            </a:endParaRPr>
          </a:p>
        </p:txBody>
      </p:sp>
      <p:sp>
        <p:nvSpPr>
          <p:cNvPr id="7" name="文本框 6">
            <a:extLst>
              <a:ext uri="{FF2B5EF4-FFF2-40B4-BE49-F238E27FC236}">
                <a16:creationId xmlns:a16="http://schemas.microsoft.com/office/drawing/2014/main" id="{D05C530C-2374-A8A3-6B10-35044C9BAAA3}"/>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发展规划</a:t>
            </a:r>
          </a:p>
        </p:txBody>
      </p:sp>
      <p:sp>
        <p:nvSpPr>
          <p:cNvPr id="8" name="文本框 7">
            <a:extLst>
              <a:ext uri="{FF2B5EF4-FFF2-40B4-BE49-F238E27FC236}">
                <a16:creationId xmlns:a16="http://schemas.microsoft.com/office/drawing/2014/main" id="{FE4426B4-DC48-2AAC-C8A1-BBBBE1894494}"/>
              </a:ext>
            </a:extLst>
          </p:cNvPr>
          <p:cNvSpPr txBox="1"/>
          <p:nvPr/>
        </p:nvSpPr>
        <p:spPr>
          <a:xfrm>
            <a:off x="643789" y="1013882"/>
            <a:ext cx="1359323" cy="177900"/>
          </a:xfrm>
          <a:prstGeom prst="rect">
            <a:avLst/>
          </a:prstGeom>
          <a:noFill/>
        </p:spPr>
        <p:txBody>
          <a:bodyPr wrap="square" rtlCol="0">
            <a:noAutofit/>
          </a:bodyPr>
          <a:lstStyle/>
          <a:p>
            <a:pPr algn="dist"/>
            <a:r>
              <a:rPr lang="en-US" altLang="zh-CN" sz="800" dirty="0">
                <a:solidFill>
                  <a:schemeClr val="accent5"/>
                </a:solidFill>
                <a:ea typeface="阿里巴巴普惠体 L" panose="00020600040101010101" pitchFamily="18" charset="-122"/>
                <a:cs typeface="阿里巴巴普惠体 L" panose="00020600040101010101" pitchFamily="18" charset="-122"/>
              </a:rPr>
              <a:t>FUTURE PLANNING</a:t>
            </a:r>
            <a:endParaRPr lang="zh-CN" altLang="en-US" sz="800" dirty="0">
              <a:solidFill>
                <a:schemeClr val="accent5"/>
              </a:solidFill>
              <a:ea typeface="阿里巴巴普惠体 L" panose="00020600040101010101" pitchFamily="18" charset="-122"/>
              <a:cs typeface="阿里巴巴普惠体 L" panose="00020600040101010101" pitchFamily="18" charset="-122"/>
            </a:endParaRPr>
          </a:p>
        </p:txBody>
      </p:sp>
    </p:spTree>
    <p:extLst>
      <p:ext uri="{BB962C8B-B14F-4D97-AF65-F5344CB8AC3E}">
        <p14:creationId xmlns:p14="http://schemas.microsoft.com/office/powerpoint/2010/main" val="170476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B956D2E-EDF1-0DA2-8948-DE1E0091F0BF}"/>
              </a:ext>
            </a:extLst>
          </p:cNvPr>
          <p:cNvSpPr txBox="1"/>
          <p:nvPr/>
        </p:nvSpPr>
        <p:spPr>
          <a:xfrm>
            <a:off x="5169459" y="2863735"/>
            <a:ext cx="1845733" cy="584775"/>
          </a:xfrm>
          <a:prstGeom prst="rect">
            <a:avLst/>
          </a:prstGeom>
          <a:noFill/>
        </p:spPr>
        <p:txBody>
          <a:bodyPr wrap="square" rtlCol="0">
            <a:noAutofit/>
          </a:bodyPr>
          <a:lstStyle/>
          <a:p>
            <a:pPr algn="ctr"/>
            <a:r>
              <a:rPr lang="zh-CN" altLang="en-US" sz="3200" b="1" dirty="0">
                <a:solidFill>
                  <a:schemeClr val="accent1"/>
                </a:solidFill>
                <a:latin typeface="+mn-ea"/>
              </a:rPr>
              <a:t>品牌概述</a:t>
            </a:r>
          </a:p>
        </p:txBody>
      </p:sp>
      <p:sp>
        <p:nvSpPr>
          <p:cNvPr id="6" name="文本框 5">
            <a:extLst>
              <a:ext uri="{FF2B5EF4-FFF2-40B4-BE49-F238E27FC236}">
                <a16:creationId xmlns:a16="http://schemas.microsoft.com/office/drawing/2014/main" id="{9C912746-4F27-6B1E-EC92-57841736E658}"/>
              </a:ext>
            </a:extLst>
          </p:cNvPr>
          <p:cNvSpPr txBox="1"/>
          <p:nvPr/>
        </p:nvSpPr>
        <p:spPr>
          <a:xfrm>
            <a:off x="5217952" y="3453652"/>
            <a:ext cx="1771666" cy="307777"/>
          </a:xfrm>
          <a:prstGeom prst="rect">
            <a:avLst/>
          </a:prstGeom>
          <a:noFill/>
        </p:spPr>
        <p:txBody>
          <a:bodyPr wrap="square" rtlCol="0">
            <a:noAutofit/>
          </a:bodyPr>
          <a:lstStyle/>
          <a:p>
            <a:pPr algn="dist"/>
            <a:r>
              <a:rPr lang="en-US" altLang="zh-CN" sz="1100" dirty="0">
                <a:solidFill>
                  <a:schemeClr val="accent5"/>
                </a:solidFill>
                <a:ea typeface="阿里巴巴普惠体 L" panose="00020600040101010101" pitchFamily="18" charset="-122"/>
                <a:cs typeface="阿里巴巴普惠体 L" panose="00020600040101010101" pitchFamily="18" charset="-122"/>
              </a:rPr>
              <a:t>BRAND INTRODUCTION</a:t>
            </a:r>
            <a:endParaRPr lang="zh-CN" altLang="en-US" sz="1100" dirty="0">
              <a:solidFill>
                <a:schemeClr val="accent5"/>
              </a:solidFill>
              <a:ea typeface="阿里巴巴普惠体 L" panose="00020600040101010101" pitchFamily="18" charset="-122"/>
              <a:cs typeface="阿里巴巴普惠体 L" panose="00020600040101010101" pitchFamily="18" charset="-122"/>
            </a:endParaRPr>
          </a:p>
        </p:txBody>
      </p:sp>
      <p:sp>
        <p:nvSpPr>
          <p:cNvPr id="22" name="文本框 21">
            <a:extLst>
              <a:ext uri="{FF2B5EF4-FFF2-40B4-BE49-F238E27FC236}">
                <a16:creationId xmlns:a16="http://schemas.microsoft.com/office/drawing/2014/main" id="{EA1ECE80-01E2-7C6F-E8EE-BDF65AF62D68}"/>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新宋体" panose="02010609030101010101" pitchFamily="49" charset="-122"/>
                <a:ea typeface="新宋体" panose="02010609030101010101" pitchFamily="49" charset="-122"/>
              </a:rPr>
              <a:t>03</a:t>
            </a:r>
            <a:endParaRPr lang="zh-CN" altLang="en-US" dirty="0">
              <a:solidFill>
                <a:schemeClr val="bg1"/>
              </a:solidFill>
              <a:latin typeface="新宋体" panose="02010609030101010101" pitchFamily="49" charset="-122"/>
              <a:ea typeface="新宋体" panose="02010609030101010101" pitchFamily="49" charset="-122"/>
            </a:endParaRPr>
          </a:p>
        </p:txBody>
      </p:sp>
      <p:sp>
        <p:nvSpPr>
          <p:cNvPr id="4" name="文本框 3">
            <a:extLst>
              <a:ext uri="{FF2B5EF4-FFF2-40B4-BE49-F238E27FC236}">
                <a16:creationId xmlns:a16="http://schemas.microsoft.com/office/drawing/2014/main" id="{35B7B0DD-9EE6-93E1-D7C4-F7CC2C72A68E}"/>
              </a:ext>
            </a:extLst>
          </p:cNvPr>
          <p:cNvSpPr txBox="1"/>
          <p:nvPr/>
        </p:nvSpPr>
        <p:spPr>
          <a:xfrm>
            <a:off x="2715852" y="1780028"/>
            <a:ext cx="6752946" cy="1087996"/>
          </a:xfrm>
          <a:prstGeom prst="rect">
            <a:avLst/>
          </a:prstGeom>
          <a:noFill/>
        </p:spPr>
        <p:txBody>
          <a:bodyPr wrap="square" rtlCol="0">
            <a:noAutofit/>
          </a:bodyPr>
          <a:lstStyle/>
          <a:p>
            <a:pPr algn="ctr"/>
            <a:r>
              <a:rPr lang="en-US" altLang="zh-CN" sz="8000" b="1" dirty="0">
                <a:latin typeface="Lingxun-Serif-Bold" panose="02020F00000000000000" pitchFamily="18" charset="2"/>
                <a:ea typeface="新宋体" panose="02010609030101010101" pitchFamily="49" charset="-122"/>
              </a:rPr>
              <a:t> PART ONE</a:t>
            </a:r>
            <a:endParaRPr lang="zh-CN" altLang="en-US" sz="8000" b="1" dirty="0">
              <a:latin typeface="Lingxun-Serif-Bold" panose="02020F00000000000000" pitchFamily="18" charset="2"/>
              <a:ea typeface="新宋体" panose="0201060903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11574" y="1855370"/>
            <a:ext cx="6353759" cy="1421928"/>
          </a:xfrm>
          <a:prstGeom prst="rect">
            <a:avLst/>
          </a:prstGeom>
          <a:noFill/>
        </p:spPr>
        <p:txBody>
          <a:bodyPr wrap="square" rtlCol="0">
            <a:noAutofit/>
          </a:bodyPr>
          <a:lstStyle/>
          <a:p>
            <a:pPr>
              <a:lnSpc>
                <a:spcPct val="90000"/>
              </a:lnSpc>
            </a:pPr>
            <a:r>
              <a:rPr lang="en-US" altLang="zh-CN" sz="4800" b="1" dirty="0">
                <a:solidFill>
                  <a:schemeClr val="accent1"/>
                </a:solidFill>
                <a:latin typeface="Lingxun-Serif-Bold" panose="02020F00000000000000" pitchFamily="18" charset="2"/>
                <a:ea typeface="思源宋体 CN Heavy" panose="02020900000000000000" pitchFamily="18" charset="-122"/>
                <a:cs typeface="Lingxun-Serif-Bold" panose="02020F00000000000000" charset="0"/>
              </a:rPr>
              <a:t>THANK YOU</a:t>
            </a:r>
          </a:p>
          <a:p>
            <a:pPr>
              <a:lnSpc>
                <a:spcPct val="90000"/>
              </a:lnSpc>
            </a:pPr>
            <a:r>
              <a:rPr lang="en-US" altLang="zh-CN" sz="4800" b="1" dirty="0">
                <a:solidFill>
                  <a:schemeClr val="accent1"/>
                </a:solidFill>
                <a:latin typeface="Lingxun-Serif-Bold" panose="02020F00000000000000" pitchFamily="18" charset="2"/>
                <a:ea typeface="思源宋体 CN Heavy" panose="02020900000000000000" pitchFamily="18" charset="-122"/>
                <a:cs typeface="Lingxun-Serif-Bold" panose="02020F00000000000000" charset="0"/>
              </a:rPr>
              <a:t>FOR WATCHING</a:t>
            </a:r>
          </a:p>
        </p:txBody>
      </p:sp>
      <p:sp>
        <p:nvSpPr>
          <p:cNvPr id="3" name="文本框 2"/>
          <p:cNvSpPr txBox="1"/>
          <p:nvPr/>
        </p:nvSpPr>
        <p:spPr>
          <a:xfrm>
            <a:off x="5011574" y="3162015"/>
            <a:ext cx="3513373" cy="646331"/>
          </a:xfrm>
          <a:prstGeom prst="rect">
            <a:avLst/>
          </a:prstGeom>
          <a:noFill/>
        </p:spPr>
        <p:txBody>
          <a:bodyPr wrap="square" rtlCol="0">
            <a:noAutofit/>
          </a:bodyPr>
          <a:lstStyle/>
          <a:p>
            <a:pPr algn="dist"/>
            <a:r>
              <a:rPr lang="zh-CN" altLang="en-US" sz="3600" b="1" dirty="0">
                <a:solidFill>
                  <a:schemeClr val="accent1"/>
                </a:solidFill>
                <a:latin typeface="+mj-ea"/>
                <a:ea typeface="+mj-ea"/>
              </a:rPr>
              <a:t>感谢您的观看</a:t>
            </a:r>
          </a:p>
        </p:txBody>
      </p:sp>
      <p:sp>
        <p:nvSpPr>
          <p:cNvPr id="51" name="文本框 50"/>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30</a:t>
            </a:r>
            <a:endParaRPr lang="zh-CN" altLang="en-US" dirty="0">
              <a:solidFill>
                <a:schemeClr val="bg1"/>
              </a:solidFill>
              <a:latin typeface="+mn-ea"/>
            </a:endParaRPr>
          </a:p>
        </p:txBody>
      </p:sp>
      <p:grpSp>
        <p:nvGrpSpPr>
          <p:cNvPr id="60" name="组合 59"/>
          <p:cNvGrpSpPr/>
          <p:nvPr/>
        </p:nvGrpSpPr>
        <p:grpSpPr>
          <a:xfrm>
            <a:off x="5142284" y="4540096"/>
            <a:ext cx="2229224" cy="297197"/>
            <a:chOff x="1392136" y="5923071"/>
            <a:chExt cx="2229224" cy="297197"/>
          </a:xfrm>
        </p:grpSpPr>
        <p:sp>
          <p:nvSpPr>
            <p:cNvPr id="61" name="文本框 60"/>
            <p:cNvSpPr txBox="1"/>
            <p:nvPr/>
          </p:nvSpPr>
          <p:spPr>
            <a:xfrm>
              <a:off x="1392136" y="5923071"/>
              <a:ext cx="2229224" cy="297197"/>
            </a:xfrm>
            <a:prstGeom prst="rect">
              <a:avLst/>
            </a:prstGeom>
            <a:noFill/>
          </p:spPr>
          <p:txBody>
            <a:bodyPr wrap="square" rtlCol="0">
              <a:noAutofit/>
            </a:body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accent1"/>
                  </a:solidFill>
                  <a:effectLst/>
                  <a:uLnTx/>
                  <a:uFillTx/>
                  <a:latin typeface="+mn-ea"/>
                  <a:cs typeface="阿里巴巴普惠体 R" panose="00020600040101010101" pitchFamily="18" charset="-122"/>
                </a:rPr>
                <a:t>主讲人：</a:t>
              </a:r>
              <a:r>
                <a:rPr lang="en-US" altLang="zh-CN" sz="1600" b="1" dirty="0">
                  <a:solidFill>
                    <a:schemeClr val="accent1"/>
                  </a:solidFill>
                  <a:latin typeface="+mn-ea"/>
                  <a:cs typeface="阿里巴巴普惠体 R" panose="00020600040101010101" pitchFamily="18" charset="-122"/>
                </a:rPr>
                <a:t>O</a:t>
              </a:r>
              <a:r>
                <a:rPr kumimoji="0" lang="en-US" altLang="zh-CN" sz="1600" b="1" i="0" u="none" strike="noStrike" kern="1200" cap="none" spc="0" normalizeH="0" baseline="0" noProof="0" dirty="0" err="1">
                  <a:ln>
                    <a:noFill/>
                  </a:ln>
                  <a:solidFill>
                    <a:schemeClr val="accent1"/>
                  </a:solidFill>
                  <a:effectLst/>
                  <a:uLnTx/>
                  <a:uFillTx/>
                  <a:latin typeface="+mn-ea"/>
                  <a:cs typeface="阿里巴巴普惠体 R" panose="00020600040101010101" pitchFamily="18" charset="-122"/>
                </a:rPr>
                <a:t>fficePLUS</a:t>
              </a:r>
              <a:endParaRPr kumimoji="0" lang="zh-CN" altLang="en-US" sz="1600" b="1" i="0" u="none" strike="noStrike" kern="1200" cap="none" spc="0" normalizeH="0" baseline="0" noProof="0" dirty="0">
                <a:ln>
                  <a:noFill/>
                </a:ln>
                <a:solidFill>
                  <a:schemeClr val="accent1"/>
                </a:solidFill>
                <a:effectLst/>
                <a:uLnTx/>
                <a:uFillTx/>
                <a:latin typeface="+mn-ea"/>
                <a:cs typeface="阿里巴巴普惠体 R" panose="00020600040101010101" pitchFamily="18" charset="-122"/>
              </a:endParaRPr>
            </a:p>
          </p:txBody>
        </p:sp>
        <p:sp>
          <p:nvSpPr>
            <p:cNvPr id="62" name="等腰三角形 61"/>
            <p:cNvSpPr/>
            <p:nvPr/>
          </p:nvSpPr>
          <p:spPr>
            <a:xfrm rot="5400000">
              <a:off x="1389407" y="6009424"/>
              <a:ext cx="122511" cy="10561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22D3A"/>
                </a:solidFill>
              </a:endParaRPr>
            </a:p>
          </p:txBody>
        </p:sp>
      </p:grpSp>
      <p:cxnSp>
        <p:nvCxnSpPr>
          <p:cNvPr id="63" name="直接连接符 62"/>
          <p:cNvCxnSpPr/>
          <p:nvPr/>
        </p:nvCxnSpPr>
        <p:spPr>
          <a:xfrm>
            <a:off x="5358351" y="3955380"/>
            <a:ext cx="1402080" cy="47546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9639070" y="2134111"/>
            <a:ext cx="783705" cy="116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54899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新宋体   阿里巴巴普惠体 </a:t>
            </a:r>
            <a:r>
              <a:rPr kumimoji="1" lang="en-US" altLang="zh-CN" dirty="0"/>
              <a:t>L</a:t>
            </a:r>
            <a:endParaRPr kumimoji="1" lang="en" altLang="zh-CN" dirty="0"/>
          </a:p>
          <a:p>
            <a:r>
              <a:rPr kumimoji="1" lang="zh-CN" altLang="en-US" dirty="0"/>
              <a:t>英文 </a:t>
            </a:r>
            <a:r>
              <a:rPr kumimoji="1" lang="en-US" altLang="zh-CN" dirty="0" err="1"/>
              <a:t>Lingxun</a:t>
            </a:r>
            <a:r>
              <a:rPr kumimoji="1" lang="en-US" altLang="zh-CN" dirty="0"/>
              <a:t>-Serif-Bold</a:t>
            </a:r>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1.2</a:t>
            </a:r>
          </a:p>
          <a:p>
            <a:r>
              <a:rPr kumimoji="1" lang="en-US" altLang="zh-CN" dirty="0" err="1"/>
              <a:t>Unsplash</a:t>
            </a:r>
            <a:endParaRPr kumimoji="1" lang="en" altLang="zh-CN" dirty="0"/>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清酒</a:t>
            </a:r>
            <a:r>
              <a:rPr kumimoji="1" lang="en-US" altLang="zh-CN" dirty="0"/>
              <a:t>Soleil</a:t>
            </a:r>
            <a:endParaRPr kumimoji="1" lang="en"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a:extLst>
              <a:ext uri="{FF2B5EF4-FFF2-40B4-BE49-F238E27FC236}">
                <a16:creationId xmlns:a16="http://schemas.microsoft.com/office/drawing/2014/main" id="{189856C3-2F5F-4490-7EF7-CCA1461DB5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63"/>
          <a:stretch/>
        </p:blipFill>
        <p:spPr>
          <a:xfrm>
            <a:off x="7554097" y="1130300"/>
            <a:ext cx="3608524" cy="5057561"/>
          </a:xfrm>
          <a:prstGeom prst="rect">
            <a:avLst/>
          </a:prstGeom>
        </p:spPr>
      </p:pic>
      <p:sp>
        <p:nvSpPr>
          <p:cNvPr id="100" name="矩形 99">
            <a:extLst>
              <a:ext uri="{FF2B5EF4-FFF2-40B4-BE49-F238E27FC236}">
                <a16:creationId xmlns:a16="http://schemas.microsoft.com/office/drawing/2014/main" id="{780D753D-0B9B-59B5-50CD-240B4C303783}"/>
              </a:ext>
            </a:extLst>
          </p:cNvPr>
          <p:cNvSpPr/>
          <p:nvPr/>
        </p:nvSpPr>
        <p:spPr>
          <a:xfrm>
            <a:off x="515938" y="1483091"/>
            <a:ext cx="7219392" cy="25004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AFB9FA96-2A8F-7190-EBAF-E60D55B70F84}"/>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mj-ea"/>
                <a:ea typeface="+mj-ea"/>
              </a:rPr>
              <a:t>品牌概述</a:t>
            </a:r>
          </a:p>
        </p:txBody>
      </p:sp>
      <p:sp>
        <p:nvSpPr>
          <p:cNvPr id="33" name="文本框 32">
            <a:extLst>
              <a:ext uri="{FF2B5EF4-FFF2-40B4-BE49-F238E27FC236}">
                <a16:creationId xmlns:a16="http://schemas.microsoft.com/office/drawing/2014/main" id="{2D0F7923-C1E6-30AE-081C-249E9C9C22E9}"/>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ea typeface="阿里巴巴普惠体 L" panose="00020600040101010101" pitchFamily="18" charset="-122"/>
                <a:cs typeface="阿里巴巴普惠体 L" panose="00020600040101010101" pitchFamily="18" charset="-122"/>
              </a:rPr>
              <a:t>BRAND INTRODUCTION</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
        <p:nvSpPr>
          <p:cNvPr id="36" name="文本框 35">
            <a:extLst>
              <a:ext uri="{FF2B5EF4-FFF2-40B4-BE49-F238E27FC236}">
                <a16:creationId xmlns:a16="http://schemas.microsoft.com/office/drawing/2014/main" id="{74C5C2B2-4CB9-BE16-E9E6-98A9EC38CDB9}"/>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04</a:t>
            </a:r>
            <a:endParaRPr lang="zh-CN" altLang="en-US" dirty="0">
              <a:solidFill>
                <a:schemeClr val="bg1"/>
              </a:solidFill>
              <a:latin typeface="+mn-ea"/>
            </a:endParaRPr>
          </a:p>
        </p:txBody>
      </p:sp>
      <p:sp>
        <p:nvSpPr>
          <p:cNvPr id="98" name="文本框 97">
            <a:extLst>
              <a:ext uri="{FF2B5EF4-FFF2-40B4-BE49-F238E27FC236}">
                <a16:creationId xmlns:a16="http://schemas.microsoft.com/office/drawing/2014/main" id="{99083886-BF06-2EC6-66C3-984AA0339EF8}"/>
              </a:ext>
            </a:extLst>
          </p:cNvPr>
          <p:cNvSpPr txBox="1"/>
          <p:nvPr/>
        </p:nvSpPr>
        <p:spPr>
          <a:xfrm>
            <a:off x="1073768" y="1834117"/>
            <a:ext cx="5862502" cy="412613"/>
          </a:xfrm>
          <a:prstGeom prst="rect">
            <a:avLst/>
          </a:prstGeom>
          <a:noFill/>
        </p:spPr>
        <p:txBody>
          <a:bodyPr wrap="none" rtlCol="0">
            <a:noAutofit/>
          </a:bodyPr>
          <a:lstStyle/>
          <a:p>
            <a:pPr>
              <a:lnSpc>
                <a:spcPct val="120000"/>
              </a:lnSpc>
            </a:pPr>
            <a:r>
              <a:rPr kumimoji="0" lang="zh-CN" altLang="en-US" sz="2000" b="1" u="none" strike="noStrike" kern="1200" cap="none" spc="0" normalizeH="0" baseline="0" noProof="0" dirty="0">
                <a:ln>
                  <a:noFill/>
                </a:ln>
                <a:solidFill>
                  <a:schemeClr val="bg1"/>
                </a:solidFill>
                <a:effectLst/>
                <a:uLnTx/>
                <a:uFillTx/>
                <a:latin typeface="+mn-ea"/>
                <a:cs typeface="+mn-cs"/>
              </a:rPr>
              <a:t>我们品牌是国际时装公司集团旗下知名品牌之一。</a:t>
            </a:r>
            <a:endParaRPr lang="zh-CN" altLang="en-US" sz="2000" b="1" dirty="0">
              <a:solidFill>
                <a:schemeClr val="bg1"/>
              </a:solidFill>
              <a:latin typeface="+mn-ea"/>
            </a:endParaRPr>
          </a:p>
        </p:txBody>
      </p:sp>
      <p:sp>
        <p:nvSpPr>
          <p:cNvPr id="99" name="文本框 98">
            <a:extLst>
              <a:ext uri="{FF2B5EF4-FFF2-40B4-BE49-F238E27FC236}">
                <a16:creationId xmlns:a16="http://schemas.microsoft.com/office/drawing/2014/main" id="{52CA19BD-A4E1-2DAC-5A45-751C7ADAE668}"/>
              </a:ext>
            </a:extLst>
          </p:cNvPr>
          <p:cNvSpPr txBox="1"/>
          <p:nvPr/>
        </p:nvSpPr>
        <p:spPr>
          <a:xfrm>
            <a:off x="1105245" y="2392385"/>
            <a:ext cx="6111104" cy="712952"/>
          </a:xfrm>
          <a:prstGeom prst="rect">
            <a:avLst/>
          </a:prstGeom>
          <a:noFill/>
        </p:spPr>
        <p:txBody>
          <a:bodyPr wrap="square" rtlCol="0">
            <a:noAutofit/>
          </a:bodyPr>
          <a:lstStyle/>
          <a:p>
            <a:pPr>
              <a:lnSpc>
                <a:spcPct val="120000"/>
              </a:lnSpc>
            </a:pPr>
            <a:r>
              <a:rPr kumimoji="0" lang="zh-CN" altLang="en-US" b="0" i="0" u="none" strike="noStrike" kern="1200" cap="none" spc="0" normalizeH="0" baseline="0" noProof="0" dirty="0">
                <a:ln>
                  <a:noFill/>
                </a:ln>
                <a:solidFill>
                  <a:schemeClr val="bg1"/>
                </a:solidFill>
                <a:effectLst/>
                <a:uLnTx/>
                <a:uFillTx/>
                <a:latin typeface="+mn-ea"/>
                <a:cs typeface="+mn-cs"/>
              </a:rPr>
              <a:t>集团成立于</a:t>
            </a:r>
            <a:r>
              <a:rPr kumimoji="0" lang="en-US" altLang="zh-CN" b="0" i="0" u="none" strike="noStrike" kern="1200" cap="none" spc="0" normalizeH="0" baseline="0" noProof="0" dirty="0">
                <a:ln>
                  <a:noFill/>
                </a:ln>
                <a:solidFill>
                  <a:schemeClr val="bg1"/>
                </a:solidFill>
                <a:effectLst/>
                <a:uLnTx/>
                <a:uFillTx/>
                <a:latin typeface="+mn-ea"/>
                <a:cs typeface="+mn-cs"/>
              </a:rPr>
              <a:t>1995</a:t>
            </a:r>
            <a:r>
              <a:rPr kumimoji="0" lang="zh-CN" altLang="en-US" b="0" i="0" u="none" strike="noStrike" kern="1200" cap="none" spc="0" normalizeH="0" baseline="0" noProof="0" dirty="0">
                <a:ln>
                  <a:noFill/>
                </a:ln>
                <a:solidFill>
                  <a:schemeClr val="bg1"/>
                </a:solidFill>
                <a:effectLst/>
                <a:uLnTx/>
                <a:uFillTx/>
                <a:latin typeface="+mn-ea"/>
                <a:cs typeface="+mn-cs"/>
              </a:rPr>
              <a:t>年，以其独特的设计和卓越的经营为都市女性，男性，儿童及青少年提供了最受欢迎的流行服饰。</a:t>
            </a:r>
            <a:endParaRPr lang="zh-CN" altLang="en-US" dirty="0">
              <a:solidFill>
                <a:schemeClr val="bg1"/>
              </a:solidFill>
              <a:latin typeface="+mn-ea"/>
            </a:endParaRPr>
          </a:p>
        </p:txBody>
      </p:sp>
      <p:pic>
        <p:nvPicPr>
          <p:cNvPr id="103" name="Picture 236">
            <a:extLst>
              <a:ext uri="{FF2B5EF4-FFF2-40B4-BE49-F238E27FC236}">
                <a16:creationId xmlns:a16="http://schemas.microsoft.com/office/drawing/2014/main" id="{ACF5DFE6-B1AA-C833-9DEC-124872E35F8C}"/>
              </a:ext>
            </a:extLst>
          </p:cNvPr>
          <p:cNvPicPr>
            <a:picLocks noChangeAspect="1"/>
          </p:cNvPicPr>
          <p:nvPr/>
        </p:nvPicPr>
        <p:blipFill>
          <a:blip r:embed="rId3"/>
          <a:stretch>
            <a:fillRect/>
          </a:stretch>
        </p:blipFill>
        <p:spPr>
          <a:xfrm>
            <a:off x="701694" y="1834117"/>
            <a:ext cx="406400" cy="406400"/>
          </a:xfrm>
          <a:prstGeom prst="rect">
            <a:avLst/>
          </a:prstGeom>
        </p:spPr>
      </p:pic>
      <p:sp>
        <p:nvSpPr>
          <p:cNvPr id="104" name="矩形 103">
            <a:extLst>
              <a:ext uri="{FF2B5EF4-FFF2-40B4-BE49-F238E27FC236}">
                <a16:creationId xmlns:a16="http://schemas.microsoft.com/office/drawing/2014/main" id="{362D6CE2-9EC0-B14C-C8AE-380574C61762}"/>
              </a:ext>
            </a:extLst>
          </p:cNvPr>
          <p:cNvSpPr/>
          <p:nvPr/>
        </p:nvSpPr>
        <p:spPr>
          <a:xfrm>
            <a:off x="6413157" y="3540635"/>
            <a:ext cx="1659921" cy="118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7" name="组合 116">
            <a:extLst>
              <a:ext uri="{FF2B5EF4-FFF2-40B4-BE49-F238E27FC236}">
                <a16:creationId xmlns:a16="http://schemas.microsoft.com/office/drawing/2014/main" id="{410B95A7-9110-938F-5D9D-E50BF0827152}"/>
              </a:ext>
            </a:extLst>
          </p:cNvPr>
          <p:cNvGrpSpPr/>
          <p:nvPr/>
        </p:nvGrpSpPr>
        <p:grpSpPr>
          <a:xfrm>
            <a:off x="1056548" y="4334595"/>
            <a:ext cx="1312862" cy="1312862"/>
            <a:chOff x="1056548" y="4334595"/>
            <a:chExt cx="1312862" cy="1312862"/>
          </a:xfrm>
        </p:grpSpPr>
        <p:sp>
          <p:nvSpPr>
            <p:cNvPr id="105" name="椭圆 104">
              <a:extLst>
                <a:ext uri="{FF2B5EF4-FFF2-40B4-BE49-F238E27FC236}">
                  <a16:creationId xmlns:a16="http://schemas.microsoft.com/office/drawing/2014/main" id="{A18F9E26-173E-F0EB-D2A8-F568985A34E5}"/>
                </a:ext>
              </a:extLst>
            </p:cNvPr>
            <p:cNvSpPr/>
            <p:nvPr/>
          </p:nvSpPr>
          <p:spPr>
            <a:xfrm>
              <a:off x="1056548" y="4334595"/>
              <a:ext cx="1312862" cy="131286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文本框 107">
              <a:extLst>
                <a:ext uri="{FF2B5EF4-FFF2-40B4-BE49-F238E27FC236}">
                  <a16:creationId xmlns:a16="http://schemas.microsoft.com/office/drawing/2014/main" id="{97AEC3B9-8023-682D-33C1-F05B7B71E061}"/>
                </a:ext>
              </a:extLst>
            </p:cNvPr>
            <p:cNvSpPr txBox="1"/>
            <p:nvPr/>
          </p:nvSpPr>
          <p:spPr>
            <a:xfrm>
              <a:off x="1324413" y="4637083"/>
              <a:ext cx="777132" cy="707886"/>
            </a:xfrm>
            <a:prstGeom prst="rect">
              <a:avLst/>
            </a:prstGeom>
            <a:noFill/>
          </p:spPr>
          <p:txBody>
            <a:bodyPr wrap="square" rtlCol="0">
              <a:noAutofit/>
            </a:bodyPr>
            <a:lstStyle/>
            <a:p>
              <a:pPr algn="ctr"/>
              <a:r>
                <a:rPr lang="en-US" altLang="zh-CN" sz="4000" dirty="0">
                  <a:solidFill>
                    <a:schemeClr val="tx2"/>
                  </a:solidFill>
                  <a:latin typeface="+mn-ea"/>
                </a:rPr>
                <a:t>26</a:t>
              </a:r>
              <a:endParaRPr lang="zh-CN" altLang="en-US" sz="4000" dirty="0">
                <a:solidFill>
                  <a:schemeClr val="tx2"/>
                </a:solidFill>
                <a:latin typeface="+mn-ea"/>
              </a:endParaRPr>
            </a:p>
          </p:txBody>
        </p:sp>
        <p:sp>
          <p:nvSpPr>
            <p:cNvPr id="111" name="文本框 110">
              <a:extLst>
                <a:ext uri="{FF2B5EF4-FFF2-40B4-BE49-F238E27FC236}">
                  <a16:creationId xmlns:a16="http://schemas.microsoft.com/office/drawing/2014/main" id="{FE1D1A8B-6093-28CD-E666-5B36AAA7C00A}"/>
                </a:ext>
              </a:extLst>
            </p:cNvPr>
            <p:cNvSpPr txBox="1"/>
            <p:nvPr/>
          </p:nvSpPr>
          <p:spPr>
            <a:xfrm>
              <a:off x="1864262" y="4612373"/>
              <a:ext cx="283124" cy="400110"/>
            </a:xfrm>
            <a:prstGeom prst="rect">
              <a:avLst/>
            </a:prstGeom>
            <a:noFill/>
          </p:spPr>
          <p:txBody>
            <a:bodyPr wrap="square" rtlCol="0">
              <a:spAutoFit/>
            </a:bodyPr>
            <a:lstStyle/>
            <a:p>
              <a:pPr algn="ctr"/>
              <a:r>
                <a:rPr lang="en-US" altLang="zh-CN" sz="2000" b="1" dirty="0">
                  <a:solidFill>
                    <a:schemeClr val="tx2"/>
                  </a:solidFill>
                </a:rPr>
                <a:t>+</a:t>
              </a:r>
              <a:endParaRPr lang="zh-CN" altLang="en-US" sz="2000" b="1" dirty="0">
                <a:solidFill>
                  <a:schemeClr val="tx2"/>
                </a:solidFill>
              </a:endParaRPr>
            </a:p>
          </p:txBody>
        </p:sp>
      </p:grpSp>
      <p:sp>
        <p:nvSpPr>
          <p:cNvPr id="114" name="文本框 113">
            <a:extLst>
              <a:ext uri="{FF2B5EF4-FFF2-40B4-BE49-F238E27FC236}">
                <a16:creationId xmlns:a16="http://schemas.microsoft.com/office/drawing/2014/main" id="{A9BAE459-6AAA-C36A-1222-95049A8D871E}"/>
              </a:ext>
            </a:extLst>
          </p:cNvPr>
          <p:cNvSpPr txBox="1"/>
          <p:nvPr/>
        </p:nvSpPr>
        <p:spPr>
          <a:xfrm>
            <a:off x="1114322" y="5703836"/>
            <a:ext cx="1197315" cy="369332"/>
          </a:xfrm>
          <a:prstGeom prst="rect">
            <a:avLst/>
          </a:prstGeom>
          <a:noFill/>
        </p:spPr>
        <p:txBody>
          <a:bodyPr wrap="square" rtlCol="0">
            <a:noAutofit/>
          </a:bodyPr>
          <a:lstStyle/>
          <a:p>
            <a:pPr algn="ctr"/>
            <a:r>
              <a:rPr lang="zh-CN" altLang="en-US" b="1" dirty="0">
                <a:solidFill>
                  <a:schemeClr val="tx2"/>
                </a:solidFill>
                <a:latin typeface="+mn-ea"/>
              </a:rPr>
              <a:t>全球国家</a:t>
            </a:r>
          </a:p>
        </p:txBody>
      </p:sp>
      <p:grpSp>
        <p:nvGrpSpPr>
          <p:cNvPr id="118" name="组合 117">
            <a:extLst>
              <a:ext uri="{FF2B5EF4-FFF2-40B4-BE49-F238E27FC236}">
                <a16:creationId xmlns:a16="http://schemas.microsoft.com/office/drawing/2014/main" id="{27C6CF25-9C85-371E-F48A-D77CDE1DD6A3}"/>
              </a:ext>
            </a:extLst>
          </p:cNvPr>
          <p:cNvGrpSpPr/>
          <p:nvPr/>
        </p:nvGrpSpPr>
        <p:grpSpPr>
          <a:xfrm>
            <a:off x="3248059" y="4334595"/>
            <a:ext cx="1312862" cy="1312862"/>
            <a:chOff x="3248059" y="4334595"/>
            <a:chExt cx="1312862" cy="1312862"/>
          </a:xfrm>
        </p:grpSpPr>
        <p:sp>
          <p:nvSpPr>
            <p:cNvPr id="106" name="椭圆 105">
              <a:extLst>
                <a:ext uri="{FF2B5EF4-FFF2-40B4-BE49-F238E27FC236}">
                  <a16:creationId xmlns:a16="http://schemas.microsoft.com/office/drawing/2014/main" id="{B4C0F529-76B8-006E-6921-AA2A9EA1BE48}"/>
                </a:ext>
              </a:extLst>
            </p:cNvPr>
            <p:cNvSpPr/>
            <p:nvPr/>
          </p:nvSpPr>
          <p:spPr>
            <a:xfrm>
              <a:off x="3248059" y="4334595"/>
              <a:ext cx="1312862" cy="131286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08">
              <a:extLst>
                <a:ext uri="{FF2B5EF4-FFF2-40B4-BE49-F238E27FC236}">
                  <a16:creationId xmlns:a16="http://schemas.microsoft.com/office/drawing/2014/main" id="{73188198-40A8-6745-1663-3138904BA8A1}"/>
                </a:ext>
              </a:extLst>
            </p:cNvPr>
            <p:cNvSpPr txBox="1"/>
            <p:nvPr/>
          </p:nvSpPr>
          <p:spPr>
            <a:xfrm>
              <a:off x="3381992" y="4637083"/>
              <a:ext cx="1044997" cy="707886"/>
            </a:xfrm>
            <a:prstGeom prst="rect">
              <a:avLst/>
            </a:prstGeom>
            <a:noFill/>
          </p:spPr>
          <p:txBody>
            <a:bodyPr wrap="square" rtlCol="0">
              <a:noAutofit/>
            </a:bodyPr>
            <a:lstStyle/>
            <a:p>
              <a:pPr algn="ctr"/>
              <a:r>
                <a:rPr lang="en-US" altLang="zh-CN" sz="4000" dirty="0">
                  <a:solidFill>
                    <a:schemeClr val="tx2"/>
                  </a:solidFill>
                  <a:latin typeface="+mn-ea"/>
                </a:rPr>
                <a:t>700</a:t>
              </a:r>
              <a:endParaRPr lang="zh-CN" altLang="en-US" sz="4000" dirty="0">
                <a:solidFill>
                  <a:schemeClr val="tx2"/>
                </a:solidFill>
                <a:latin typeface="+mn-ea"/>
              </a:endParaRPr>
            </a:p>
          </p:txBody>
        </p:sp>
        <p:sp>
          <p:nvSpPr>
            <p:cNvPr id="112" name="文本框 111">
              <a:extLst>
                <a:ext uri="{FF2B5EF4-FFF2-40B4-BE49-F238E27FC236}">
                  <a16:creationId xmlns:a16="http://schemas.microsoft.com/office/drawing/2014/main" id="{24786912-810C-1F08-4845-62E2E32DD6D5}"/>
                </a:ext>
              </a:extLst>
            </p:cNvPr>
            <p:cNvSpPr txBox="1"/>
            <p:nvPr/>
          </p:nvSpPr>
          <p:spPr>
            <a:xfrm>
              <a:off x="4147153" y="4612373"/>
              <a:ext cx="283124" cy="400110"/>
            </a:xfrm>
            <a:prstGeom prst="rect">
              <a:avLst/>
            </a:prstGeom>
            <a:noFill/>
          </p:spPr>
          <p:txBody>
            <a:bodyPr wrap="square" rtlCol="0">
              <a:spAutoFit/>
            </a:bodyPr>
            <a:lstStyle/>
            <a:p>
              <a:pPr algn="ctr"/>
              <a:r>
                <a:rPr lang="en-US" altLang="zh-CN" sz="2000" b="1" dirty="0">
                  <a:solidFill>
                    <a:schemeClr val="tx2"/>
                  </a:solidFill>
                </a:rPr>
                <a:t>+</a:t>
              </a:r>
              <a:endParaRPr lang="zh-CN" altLang="en-US" sz="2000" b="1" dirty="0">
                <a:solidFill>
                  <a:schemeClr val="tx2"/>
                </a:solidFill>
              </a:endParaRPr>
            </a:p>
          </p:txBody>
        </p:sp>
      </p:grpSp>
      <p:sp>
        <p:nvSpPr>
          <p:cNvPr id="115" name="文本框 114">
            <a:extLst>
              <a:ext uri="{FF2B5EF4-FFF2-40B4-BE49-F238E27FC236}">
                <a16:creationId xmlns:a16="http://schemas.microsoft.com/office/drawing/2014/main" id="{31D17F1B-149E-8C57-5A85-1EBD83AB2B33}"/>
              </a:ext>
            </a:extLst>
          </p:cNvPr>
          <p:cNvSpPr txBox="1"/>
          <p:nvPr/>
        </p:nvSpPr>
        <p:spPr>
          <a:xfrm>
            <a:off x="3192823" y="5703836"/>
            <a:ext cx="1423334" cy="369332"/>
          </a:xfrm>
          <a:prstGeom prst="rect">
            <a:avLst/>
          </a:prstGeom>
          <a:noFill/>
        </p:spPr>
        <p:txBody>
          <a:bodyPr wrap="square" rtlCol="0">
            <a:noAutofit/>
          </a:bodyPr>
          <a:lstStyle/>
          <a:p>
            <a:pPr algn="ctr"/>
            <a:r>
              <a:rPr lang="zh-CN" altLang="en-US" b="1" dirty="0">
                <a:solidFill>
                  <a:schemeClr val="tx2"/>
                </a:solidFill>
                <a:latin typeface="+mn-ea"/>
              </a:rPr>
              <a:t>形象专卖店</a:t>
            </a:r>
          </a:p>
        </p:txBody>
      </p:sp>
      <p:grpSp>
        <p:nvGrpSpPr>
          <p:cNvPr id="119" name="组合 118">
            <a:extLst>
              <a:ext uri="{FF2B5EF4-FFF2-40B4-BE49-F238E27FC236}">
                <a16:creationId xmlns:a16="http://schemas.microsoft.com/office/drawing/2014/main" id="{64BCB7AA-2A34-74F3-503C-2253D29EBBAC}"/>
              </a:ext>
            </a:extLst>
          </p:cNvPr>
          <p:cNvGrpSpPr/>
          <p:nvPr/>
        </p:nvGrpSpPr>
        <p:grpSpPr>
          <a:xfrm>
            <a:off x="5439569" y="4334595"/>
            <a:ext cx="1312862" cy="1312862"/>
            <a:chOff x="5439569" y="4334595"/>
            <a:chExt cx="1312862" cy="1312862"/>
          </a:xfrm>
        </p:grpSpPr>
        <p:sp>
          <p:nvSpPr>
            <p:cNvPr id="107" name="椭圆 106">
              <a:extLst>
                <a:ext uri="{FF2B5EF4-FFF2-40B4-BE49-F238E27FC236}">
                  <a16:creationId xmlns:a16="http://schemas.microsoft.com/office/drawing/2014/main" id="{D46688F1-B721-D870-B4C3-D434E1F76868}"/>
                </a:ext>
              </a:extLst>
            </p:cNvPr>
            <p:cNvSpPr/>
            <p:nvPr/>
          </p:nvSpPr>
          <p:spPr>
            <a:xfrm>
              <a:off x="5439569" y="4334595"/>
              <a:ext cx="1312862" cy="131286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a:extLst>
                <a:ext uri="{FF2B5EF4-FFF2-40B4-BE49-F238E27FC236}">
                  <a16:creationId xmlns:a16="http://schemas.microsoft.com/office/drawing/2014/main" id="{B9DD8AC2-D6FF-ECF6-74D1-399F853C0C85}"/>
                </a:ext>
              </a:extLst>
            </p:cNvPr>
            <p:cNvSpPr txBox="1"/>
            <p:nvPr/>
          </p:nvSpPr>
          <p:spPr>
            <a:xfrm>
              <a:off x="5453138" y="4637083"/>
              <a:ext cx="1219220" cy="707886"/>
            </a:xfrm>
            <a:prstGeom prst="rect">
              <a:avLst/>
            </a:prstGeom>
            <a:noFill/>
          </p:spPr>
          <p:txBody>
            <a:bodyPr wrap="square" rtlCol="0">
              <a:noAutofit/>
            </a:bodyPr>
            <a:lstStyle/>
            <a:p>
              <a:pPr algn="ctr"/>
              <a:r>
                <a:rPr lang="en-US" altLang="zh-CN" sz="4000" dirty="0">
                  <a:solidFill>
                    <a:schemeClr val="tx2"/>
                  </a:solidFill>
                  <a:latin typeface="+mn-ea"/>
                </a:rPr>
                <a:t>6500</a:t>
              </a:r>
              <a:endParaRPr lang="zh-CN" altLang="en-US" sz="4000" dirty="0">
                <a:solidFill>
                  <a:schemeClr val="tx2"/>
                </a:solidFill>
                <a:latin typeface="+mn-ea"/>
              </a:endParaRPr>
            </a:p>
          </p:txBody>
        </p:sp>
        <p:sp>
          <p:nvSpPr>
            <p:cNvPr id="113" name="文本框 112">
              <a:extLst>
                <a:ext uri="{FF2B5EF4-FFF2-40B4-BE49-F238E27FC236}">
                  <a16:creationId xmlns:a16="http://schemas.microsoft.com/office/drawing/2014/main" id="{A65ABCE7-F5B3-1CA6-EBD4-7DF099730E83}"/>
                </a:ext>
              </a:extLst>
            </p:cNvPr>
            <p:cNvSpPr txBox="1"/>
            <p:nvPr/>
          </p:nvSpPr>
          <p:spPr>
            <a:xfrm>
              <a:off x="6413157" y="4612373"/>
              <a:ext cx="283124" cy="400110"/>
            </a:xfrm>
            <a:prstGeom prst="rect">
              <a:avLst/>
            </a:prstGeom>
            <a:noFill/>
          </p:spPr>
          <p:txBody>
            <a:bodyPr wrap="square" rtlCol="0">
              <a:spAutoFit/>
            </a:bodyPr>
            <a:lstStyle/>
            <a:p>
              <a:pPr algn="ctr"/>
              <a:r>
                <a:rPr lang="en-US" altLang="zh-CN" sz="2000" b="1" dirty="0">
                  <a:solidFill>
                    <a:schemeClr val="tx2"/>
                  </a:solidFill>
                </a:rPr>
                <a:t>+</a:t>
              </a:r>
              <a:endParaRPr lang="zh-CN" altLang="en-US" sz="2000" b="1" dirty="0">
                <a:solidFill>
                  <a:schemeClr val="tx2"/>
                </a:solidFill>
              </a:endParaRPr>
            </a:p>
          </p:txBody>
        </p:sp>
      </p:grpSp>
      <p:sp>
        <p:nvSpPr>
          <p:cNvPr id="116" name="文本框 115">
            <a:extLst>
              <a:ext uri="{FF2B5EF4-FFF2-40B4-BE49-F238E27FC236}">
                <a16:creationId xmlns:a16="http://schemas.microsoft.com/office/drawing/2014/main" id="{8AD306A5-2970-E4A5-80F3-1FC706A33EAB}"/>
              </a:ext>
            </a:extLst>
          </p:cNvPr>
          <p:cNvSpPr txBox="1"/>
          <p:nvPr/>
        </p:nvSpPr>
        <p:spPr>
          <a:xfrm>
            <a:off x="5632795" y="5703836"/>
            <a:ext cx="926410" cy="369332"/>
          </a:xfrm>
          <a:prstGeom prst="rect">
            <a:avLst/>
          </a:prstGeom>
          <a:noFill/>
        </p:spPr>
        <p:txBody>
          <a:bodyPr wrap="square" rtlCol="0">
            <a:noAutofit/>
          </a:bodyPr>
          <a:lstStyle/>
          <a:p>
            <a:pPr algn="ctr"/>
            <a:r>
              <a:rPr lang="zh-CN" altLang="en-US" b="1" dirty="0">
                <a:solidFill>
                  <a:schemeClr val="tx2"/>
                </a:solidFill>
                <a:latin typeface="+mn-ea"/>
              </a:rPr>
              <a:t>加盟店</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5E23DE24-5A75-6648-2C18-621BE95ACAD2}"/>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05</a:t>
            </a:r>
            <a:endParaRPr lang="zh-CN" altLang="en-US" dirty="0">
              <a:solidFill>
                <a:schemeClr val="bg1"/>
              </a:solidFill>
              <a:latin typeface="+mn-ea"/>
            </a:endParaRPr>
          </a:p>
        </p:txBody>
      </p:sp>
      <p:sp>
        <p:nvSpPr>
          <p:cNvPr id="25" name="文本框 24">
            <a:extLst>
              <a:ext uri="{FF2B5EF4-FFF2-40B4-BE49-F238E27FC236}">
                <a16:creationId xmlns:a16="http://schemas.microsoft.com/office/drawing/2014/main" id="{DA3F3E00-2F50-BF9D-C976-A241A7C571A4}"/>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新宋体" panose="02010609030101010101" pitchFamily="49" charset="-122"/>
                <a:ea typeface="新宋体" panose="02010609030101010101" pitchFamily="49" charset="-122"/>
              </a:rPr>
              <a:t>品牌</a:t>
            </a:r>
            <a:r>
              <a:rPr lang="zh-CN" altLang="en-US" sz="2400" b="1" dirty="0">
                <a:solidFill>
                  <a:schemeClr val="accent1"/>
                </a:solidFill>
                <a:latin typeface="+mj-ea"/>
                <a:ea typeface="+mj-ea"/>
              </a:rPr>
              <a:t>概述</a:t>
            </a:r>
          </a:p>
        </p:txBody>
      </p:sp>
      <p:sp>
        <p:nvSpPr>
          <p:cNvPr id="26" name="文本框 25">
            <a:extLst>
              <a:ext uri="{FF2B5EF4-FFF2-40B4-BE49-F238E27FC236}">
                <a16:creationId xmlns:a16="http://schemas.microsoft.com/office/drawing/2014/main" id="{D025E5D0-5E11-0639-42E3-FDE5BC472E7A}"/>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ea typeface="阿里巴巴普惠体 L" panose="00020600040101010101" pitchFamily="18" charset="-122"/>
                <a:cs typeface="阿里巴巴普惠体 L" panose="00020600040101010101" pitchFamily="18" charset="-122"/>
              </a:rPr>
              <a:t>BRAND INTRODUCTION</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
        <p:nvSpPr>
          <p:cNvPr id="4" name="任意多边形: 形状 3">
            <a:extLst>
              <a:ext uri="{FF2B5EF4-FFF2-40B4-BE49-F238E27FC236}">
                <a16:creationId xmlns:a16="http://schemas.microsoft.com/office/drawing/2014/main" id="{A79BAC76-35C5-D418-885E-29ED3683A8C8}"/>
              </a:ext>
            </a:extLst>
          </p:cNvPr>
          <p:cNvSpPr/>
          <p:nvPr/>
        </p:nvSpPr>
        <p:spPr>
          <a:xfrm>
            <a:off x="27295" y="2134824"/>
            <a:ext cx="12228395" cy="2361193"/>
          </a:xfrm>
          <a:custGeom>
            <a:avLst/>
            <a:gdLst>
              <a:gd name="connsiteX0" fmla="*/ 41107 w 12296797"/>
              <a:gd name="connsiteY0" fmla="*/ 1364776 h 2505544"/>
              <a:gd name="connsiteX1" fmla="*/ 204880 w 12296797"/>
              <a:gd name="connsiteY1" fmla="*/ 1501254 h 2505544"/>
              <a:gd name="connsiteX2" fmla="*/ 1637895 w 12296797"/>
              <a:gd name="connsiteY2" fmla="*/ 2497541 h 2505544"/>
              <a:gd name="connsiteX3" fmla="*/ 4408391 w 12296797"/>
              <a:gd name="connsiteY3" fmla="*/ 887105 h 2505544"/>
              <a:gd name="connsiteX4" fmla="*/ 8188820 w 12296797"/>
              <a:gd name="connsiteY4" fmla="*/ 1733266 h 2505544"/>
              <a:gd name="connsiteX5" fmla="*/ 12296797 w 12296797"/>
              <a:gd name="connsiteY5" fmla="*/ 0 h 2505544"/>
              <a:gd name="connsiteX0" fmla="*/ 0 w 12091917"/>
              <a:gd name="connsiteY0" fmla="*/ 1501254 h 2505544"/>
              <a:gd name="connsiteX1" fmla="*/ 1433015 w 12091917"/>
              <a:gd name="connsiteY1" fmla="*/ 2497541 h 2505544"/>
              <a:gd name="connsiteX2" fmla="*/ 4203511 w 12091917"/>
              <a:gd name="connsiteY2" fmla="*/ 887105 h 2505544"/>
              <a:gd name="connsiteX3" fmla="*/ 7983940 w 12091917"/>
              <a:gd name="connsiteY3" fmla="*/ 1733266 h 2505544"/>
              <a:gd name="connsiteX4" fmla="*/ 12091917 w 12091917"/>
              <a:gd name="connsiteY4" fmla="*/ 0 h 2505544"/>
              <a:gd name="connsiteX0" fmla="*/ 0 w 12228395"/>
              <a:gd name="connsiteY0" fmla="*/ 1296537 h 2500637"/>
              <a:gd name="connsiteX1" fmla="*/ 1569493 w 12228395"/>
              <a:gd name="connsiteY1" fmla="*/ 2497541 h 2500637"/>
              <a:gd name="connsiteX2" fmla="*/ 4339989 w 12228395"/>
              <a:gd name="connsiteY2" fmla="*/ 887105 h 2500637"/>
              <a:gd name="connsiteX3" fmla="*/ 8120418 w 12228395"/>
              <a:gd name="connsiteY3" fmla="*/ 1733266 h 2500637"/>
              <a:gd name="connsiteX4" fmla="*/ 12228395 w 12228395"/>
              <a:gd name="connsiteY4" fmla="*/ 0 h 2500637"/>
              <a:gd name="connsiteX0" fmla="*/ 0 w 12228395"/>
              <a:gd name="connsiteY0" fmla="*/ 1296537 h 2500637"/>
              <a:gd name="connsiteX1" fmla="*/ 1569493 w 12228395"/>
              <a:gd name="connsiteY1" fmla="*/ 2497541 h 2500637"/>
              <a:gd name="connsiteX2" fmla="*/ 4339989 w 12228395"/>
              <a:gd name="connsiteY2" fmla="*/ 887105 h 2500637"/>
              <a:gd name="connsiteX3" fmla="*/ 8120418 w 12228395"/>
              <a:gd name="connsiteY3" fmla="*/ 1733266 h 2500637"/>
              <a:gd name="connsiteX4" fmla="*/ 12228395 w 12228395"/>
              <a:gd name="connsiteY4" fmla="*/ 0 h 2500637"/>
              <a:gd name="connsiteX0" fmla="*/ 0 w 12228395"/>
              <a:gd name="connsiteY0" fmla="*/ 1296537 h 2500637"/>
              <a:gd name="connsiteX1" fmla="*/ 1569493 w 12228395"/>
              <a:gd name="connsiteY1" fmla="*/ 2497541 h 2500637"/>
              <a:gd name="connsiteX2" fmla="*/ 4339989 w 12228395"/>
              <a:gd name="connsiteY2" fmla="*/ 887105 h 2500637"/>
              <a:gd name="connsiteX3" fmla="*/ 8120418 w 12228395"/>
              <a:gd name="connsiteY3" fmla="*/ 1733266 h 2500637"/>
              <a:gd name="connsiteX4" fmla="*/ 12228395 w 12228395"/>
              <a:gd name="connsiteY4" fmla="*/ 0 h 2500637"/>
              <a:gd name="connsiteX0" fmla="*/ 0 w 12228395"/>
              <a:gd name="connsiteY0" fmla="*/ 1296537 h 2501684"/>
              <a:gd name="connsiteX1" fmla="*/ 1569493 w 12228395"/>
              <a:gd name="connsiteY1" fmla="*/ 2497541 h 2501684"/>
              <a:gd name="connsiteX2" fmla="*/ 4531058 w 12228395"/>
              <a:gd name="connsiteY2" fmla="*/ 818866 h 2501684"/>
              <a:gd name="connsiteX3" fmla="*/ 8120418 w 12228395"/>
              <a:gd name="connsiteY3" fmla="*/ 1733266 h 2501684"/>
              <a:gd name="connsiteX4" fmla="*/ 12228395 w 12228395"/>
              <a:gd name="connsiteY4" fmla="*/ 0 h 2501684"/>
              <a:gd name="connsiteX0" fmla="*/ 0 w 12228395"/>
              <a:gd name="connsiteY0" fmla="*/ 1296537 h 2365765"/>
              <a:gd name="connsiteX1" fmla="*/ 1542197 w 12228395"/>
              <a:gd name="connsiteY1" fmla="*/ 2361064 h 2365765"/>
              <a:gd name="connsiteX2" fmla="*/ 4531058 w 12228395"/>
              <a:gd name="connsiteY2" fmla="*/ 818866 h 2365765"/>
              <a:gd name="connsiteX3" fmla="*/ 8120418 w 12228395"/>
              <a:gd name="connsiteY3" fmla="*/ 1733266 h 2365765"/>
              <a:gd name="connsiteX4" fmla="*/ 12228395 w 12228395"/>
              <a:gd name="connsiteY4" fmla="*/ 0 h 2365765"/>
              <a:gd name="connsiteX0" fmla="*/ 0 w 12228395"/>
              <a:gd name="connsiteY0" fmla="*/ 1296537 h 2361193"/>
              <a:gd name="connsiteX1" fmla="*/ 1542197 w 12228395"/>
              <a:gd name="connsiteY1" fmla="*/ 2361064 h 2361193"/>
              <a:gd name="connsiteX2" fmla="*/ 4531058 w 12228395"/>
              <a:gd name="connsiteY2" fmla="*/ 818866 h 2361193"/>
              <a:gd name="connsiteX3" fmla="*/ 8120418 w 12228395"/>
              <a:gd name="connsiteY3" fmla="*/ 1733266 h 2361193"/>
              <a:gd name="connsiteX4" fmla="*/ 12228395 w 12228395"/>
              <a:gd name="connsiteY4" fmla="*/ 0 h 2361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8395" h="2361193">
                <a:moveTo>
                  <a:pt x="0" y="1296537"/>
                </a:moveTo>
                <a:cubicBezTo>
                  <a:pt x="266131" y="1485331"/>
                  <a:pt x="732430" y="2345141"/>
                  <a:pt x="1542197" y="2361064"/>
                </a:cubicBezTo>
                <a:cubicBezTo>
                  <a:pt x="2351964" y="2376987"/>
                  <a:pt x="3434688" y="923499"/>
                  <a:pt x="4531058" y="818866"/>
                </a:cubicBezTo>
                <a:cubicBezTo>
                  <a:pt x="5627428" y="714233"/>
                  <a:pt x="6942162" y="1717344"/>
                  <a:pt x="8120418" y="1733266"/>
                </a:cubicBezTo>
                <a:cubicBezTo>
                  <a:pt x="9435152" y="1585415"/>
                  <a:pt x="10831773" y="792707"/>
                  <a:pt x="12228395"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CCCCEB70-6A43-9092-261D-93F646F3E934}"/>
              </a:ext>
            </a:extLst>
          </p:cNvPr>
          <p:cNvSpPr txBox="1"/>
          <p:nvPr/>
        </p:nvSpPr>
        <p:spPr>
          <a:xfrm>
            <a:off x="743627" y="2385792"/>
            <a:ext cx="2641672" cy="712952"/>
          </a:xfrm>
          <a:prstGeom prst="rect">
            <a:avLst/>
          </a:prstGeom>
          <a:noFill/>
        </p:spPr>
        <p:txBody>
          <a:bodyPr wrap="square">
            <a:noAutofit/>
          </a:bodyPr>
          <a:lstStyle/>
          <a:p>
            <a:pPr algn="l">
              <a:lnSpc>
                <a:spcPct val="120000"/>
              </a:lnSpc>
            </a:pPr>
            <a:r>
              <a:rPr lang="zh-CN" altLang="en-US" b="0" i="0" dirty="0">
                <a:solidFill>
                  <a:schemeClr val="accent1"/>
                </a:solidFill>
                <a:effectLst/>
                <a:latin typeface="+mn-ea"/>
              </a:rPr>
              <a:t>在</a:t>
            </a:r>
            <a:r>
              <a:rPr lang="zh-CN" altLang="en-US" dirty="0">
                <a:solidFill>
                  <a:schemeClr val="accent1"/>
                </a:solidFill>
                <a:latin typeface="+mn-ea"/>
              </a:rPr>
              <a:t>纽约</a:t>
            </a:r>
            <a:r>
              <a:rPr lang="zh-CN" altLang="en-US" b="0" i="0" dirty="0">
                <a:solidFill>
                  <a:schemeClr val="accent1"/>
                </a:solidFill>
                <a:effectLst/>
                <a:latin typeface="+mn-ea"/>
              </a:rPr>
              <a:t>开设第一家零售门店，开启品牌之旅。</a:t>
            </a:r>
          </a:p>
        </p:txBody>
      </p:sp>
      <p:grpSp>
        <p:nvGrpSpPr>
          <p:cNvPr id="74" name="组合 73">
            <a:extLst>
              <a:ext uri="{FF2B5EF4-FFF2-40B4-BE49-F238E27FC236}">
                <a16:creationId xmlns:a16="http://schemas.microsoft.com/office/drawing/2014/main" id="{5DBBE57A-66CC-A18F-CCCB-BEA36E383067}"/>
              </a:ext>
            </a:extLst>
          </p:cNvPr>
          <p:cNvGrpSpPr/>
          <p:nvPr/>
        </p:nvGrpSpPr>
        <p:grpSpPr>
          <a:xfrm>
            <a:off x="663980" y="2036802"/>
            <a:ext cx="917632" cy="326130"/>
            <a:chOff x="652550" y="2036802"/>
            <a:chExt cx="917632" cy="326130"/>
          </a:xfrm>
          <a:solidFill>
            <a:schemeClr val="accent2"/>
          </a:solidFill>
        </p:grpSpPr>
        <p:sp>
          <p:nvSpPr>
            <p:cNvPr id="11" name="矩形 10">
              <a:extLst>
                <a:ext uri="{FF2B5EF4-FFF2-40B4-BE49-F238E27FC236}">
                  <a16:creationId xmlns:a16="http://schemas.microsoft.com/office/drawing/2014/main" id="{54F319C7-E94D-B42C-9461-A65EDA947FB7}"/>
                </a:ext>
              </a:extLst>
            </p:cNvPr>
            <p:cNvSpPr/>
            <p:nvPr/>
          </p:nvSpPr>
          <p:spPr>
            <a:xfrm>
              <a:off x="652550" y="2036802"/>
              <a:ext cx="917632" cy="326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E83DC4F6-5161-91BF-CAEC-BEF0A63FD1B4}"/>
                </a:ext>
              </a:extLst>
            </p:cNvPr>
            <p:cNvSpPr txBox="1"/>
            <p:nvPr/>
          </p:nvSpPr>
          <p:spPr>
            <a:xfrm>
              <a:off x="730405" y="2061891"/>
              <a:ext cx="761923" cy="252357"/>
            </a:xfrm>
            <a:prstGeom prst="rect">
              <a:avLst/>
            </a:prstGeom>
            <a:grpFill/>
          </p:spPr>
          <p:txBody>
            <a:bodyPr wrap="square" rtlCol="0">
              <a:noAutofit/>
            </a:bodyPr>
            <a:lstStyle/>
            <a:p>
              <a:pPr algn="ctr"/>
              <a:r>
                <a:rPr kumimoji="0" lang="en-US" altLang="zh-CN" sz="1400" b="1" i="0" u="none" strike="noStrike" kern="1200" cap="none" spc="0" normalizeH="0" baseline="0" noProof="0" dirty="0">
                  <a:ln>
                    <a:noFill/>
                  </a:ln>
                  <a:solidFill>
                    <a:schemeClr val="bg1"/>
                  </a:solidFill>
                  <a:effectLst/>
                  <a:uLnTx/>
                  <a:uFillTx/>
                  <a:latin typeface="+mj-ea"/>
                  <a:ea typeface="+mj-ea"/>
                  <a:cs typeface="+mn-cs"/>
                </a:rPr>
                <a:t>1995</a:t>
              </a:r>
              <a:r>
                <a:rPr lang="zh-CN" altLang="en-US" sz="1400" b="1" i="0" dirty="0">
                  <a:solidFill>
                    <a:schemeClr val="bg1"/>
                  </a:solidFill>
                  <a:effectLst/>
                  <a:latin typeface="+mj-ea"/>
                  <a:ea typeface="+mj-ea"/>
                </a:rPr>
                <a:t>年</a:t>
              </a:r>
              <a:endParaRPr lang="zh-CN" altLang="en-US" sz="1400" b="1" dirty="0">
                <a:solidFill>
                  <a:schemeClr val="bg1"/>
                </a:solidFill>
              </a:endParaRPr>
            </a:p>
          </p:txBody>
        </p:sp>
      </p:grpSp>
      <p:cxnSp>
        <p:nvCxnSpPr>
          <p:cNvPr id="62" name="直接箭头连接符 61">
            <a:extLst>
              <a:ext uri="{FF2B5EF4-FFF2-40B4-BE49-F238E27FC236}">
                <a16:creationId xmlns:a16="http://schemas.microsoft.com/office/drawing/2014/main" id="{DDAA5C19-2DE6-4B20-2CAC-509FD63C01AE}"/>
              </a:ext>
            </a:extLst>
          </p:cNvPr>
          <p:cNvCxnSpPr/>
          <p:nvPr/>
        </p:nvCxnSpPr>
        <p:spPr>
          <a:xfrm>
            <a:off x="663980" y="2036801"/>
            <a:ext cx="0" cy="1800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D365AC55-1A7F-2EA8-FB0D-9D9FFFF2F1A7}"/>
              </a:ext>
            </a:extLst>
          </p:cNvPr>
          <p:cNvSpPr txBox="1"/>
          <p:nvPr/>
        </p:nvSpPr>
        <p:spPr>
          <a:xfrm>
            <a:off x="2639116" y="4920515"/>
            <a:ext cx="2808000" cy="1084500"/>
          </a:xfrm>
          <a:prstGeom prst="rect">
            <a:avLst/>
          </a:prstGeom>
          <a:noFill/>
        </p:spPr>
        <p:txBody>
          <a:bodyPr wrap="square">
            <a:noAutofit/>
          </a:bodyPr>
          <a:lstStyle/>
          <a:p>
            <a:pPr algn="l">
              <a:lnSpc>
                <a:spcPct val="120000"/>
              </a:lnSpc>
            </a:pPr>
            <a:r>
              <a:rPr kumimoji="0" lang="zh-CN" altLang="en-US" b="0" i="0" u="none" strike="noStrike" kern="1200" cap="none" spc="0" normalizeH="0" baseline="0" noProof="0" dirty="0">
                <a:ln>
                  <a:noFill/>
                </a:ln>
                <a:solidFill>
                  <a:schemeClr val="accent1"/>
                </a:solidFill>
                <a:effectLst/>
                <a:uLnTx/>
                <a:uFillTx/>
                <a:latin typeface="+mn-ea"/>
                <a:cs typeface="+mn-cs"/>
              </a:rPr>
              <a:t>在英国各大城市开设分店，使得</a:t>
            </a:r>
            <a:r>
              <a:rPr lang="zh-CN" altLang="en-US" dirty="0">
                <a:solidFill>
                  <a:schemeClr val="accent1"/>
                </a:solidFill>
                <a:latin typeface="+mn-ea"/>
              </a:rPr>
              <a:t>本品牌</a:t>
            </a:r>
            <a:r>
              <a:rPr lang="zh-CN" altLang="en-US" b="0" i="0" dirty="0">
                <a:solidFill>
                  <a:schemeClr val="accent1"/>
                </a:solidFill>
                <a:effectLst/>
                <a:latin typeface="+mn-ea"/>
              </a:rPr>
              <a:t>的时尚概念得到广泛的肯定。</a:t>
            </a:r>
          </a:p>
        </p:txBody>
      </p:sp>
      <p:grpSp>
        <p:nvGrpSpPr>
          <p:cNvPr id="67" name="组合 66">
            <a:extLst>
              <a:ext uri="{FF2B5EF4-FFF2-40B4-BE49-F238E27FC236}">
                <a16:creationId xmlns:a16="http://schemas.microsoft.com/office/drawing/2014/main" id="{E226267D-67A9-359E-2484-BCDECC550066}"/>
              </a:ext>
            </a:extLst>
          </p:cNvPr>
          <p:cNvGrpSpPr/>
          <p:nvPr/>
        </p:nvGrpSpPr>
        <p:grpSpPr>
          <a:xfrm>
            <a:off x="2612356" y="4532903"/>
            <a:ext cx="1301333" cy="369361"/>
            <a:chOff x="2934383" y="3992088"/>
            <a:chExt cx="1301333" cy="369361"/>
          </a:xfrm>
          <a:solidFill>
            <a:schemeClr val="accent2"/>
          </a:solidFill>
        </p:grpSpPr>
        <p:sp>
          <p:nvSpPr>
            <p:cNvPr id="64" name="矩形 63">
              <a:extLst>
                <a:ext uri="{FF2B5EF4-FFF2-40B4-BE49-F238E27FC236}">
                  <a16:creationId xmlns:a16="http://schemas.microsoft.com/office/drawing/2014/main" id="{DF79E7D0-5483-D5D2-550A-AA857730AB8D}"/>
                </a:ext>
              </a:extLst>
            </p:cNvPr>
            <p:cNvSpPr/>
            <p:nvPr/>
          </p:nvSpPr>
          <p:spPr>
            <a:xfrm>
              <a:off x="2958899" y="3999849"/>
              <a:ext cx="1252300" cy="326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72843D5A-B02A-D276-4207-D22291121D07}"/>
                </a:ext>
              </a:extLst>
            </p:cNvPr>
            <p:cNvSpPr txBox="1"/>
            <p:nvPr/>
          </p:nvSpPr>
          <p:spPr>
            <a:xfrm>
              <a:off x="2934383" y="3992088"/>
              <a:ext cx="1301333" cy="369361"/>
            </a:xfrm>
            <a:prstGeom prst="rect">
              <a:avLst/>
            </a:prstGeom>
            <a:grpFill/>
          </p:spPr>
          <p:txBody>
            <a:bodyPr wrap="square" rtlCol="0">
              <a:noAutofit/>
            </a:bodyPr>
            <a:lstStyle/>
            <a:p>
              <a:pPr algn="ctr"/>
              <a:r>
                <a:rPr lang="en-US" altLang="zh-CN" sz="1400" b="1" dirty="0">
                  <a:solidFill>
                    <a:schemeClr val="bg1"/>
                  </a:solidFill>
                  <a:latin typeface="+mj-ea"/>
                  <a:ea typeface="+mj-ea"/>
                </a:rPr>
                <a:t>1995</a:t>
              </a:r>
              <a:r>
                <a:rPr lang="zh-CN" altLang="en-US" sz="1400" b="1" dirty="0">
                  <a:solidFill>
                    <a:schemeClr val="bg1"/>
                  </a:solidFill>
                  <a:latin typeface="+mj-ea"/>
                  <a:ea typeface="+mj-ea"/>
                </a:rPr>
                <a:t>～</a:t>
              </a:r>
              <a:r>
                <a:rPr lang="en-US" altLang="zh-CN" sz="1400" b="1" dirty="0">
                  <a:solidFill>
                    <a:schemeClr val="bg1"/>
                  </a:solidFill>
                  <a:latin typeface="+mj-ea"/>
                  <a:ea typeface="+mj-ea"/>
                </a:rPr>
                <a:t>2001</a:t>
              </a:r>
              <a:r>
                <a:rPr lang="zh-CN" altLang="en-US" sz="1400" b="1" dirty="0">
                  <a:solidFill>
                    <a:schemeClr val="bg1"/>
                  </a:solidFill>
                  <a:latin typeface="+mj-ea"/>
                  <a:ea typeface="+mj-ea"/>
                </a:rPr>
                <a:t>年</a:t>
              </a:r>
            </a:p>
          </p:txBody>
        </p:sp>
      </p:grpSp>
      <p:cxnSp>
        <p:nvCxnSpPr>
          <p:cNvPr id="65" name="直接箭头连接符 64">
            <a:extLst>
              <a:ext uri="{FF2B5EF4-FFF2-40B4-BE49-F238E27FC236}">
                <a16:creationId xmlns:a16="http://schemas.microsoft.com/office/drawing/2014/main" id="{7F63FB3D-C26E-B761-0097-4981507F7A48}"/>
              </a:ext>
            </a:extLst>
          </p:cNvPr>
          <p:cNvCxnSpPr>
            <a:cxnSpLocks/>
          </p:cNvCxnSpPr>
          <p:nvPr/>
        </p:nvCxnSpPr>
        <p:spPr>
          <a:xfrm flipV="1">
            <a:off x="2616055" y="4200436"/>
            <a:ext cx="0" cy="1692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793F966D-9AC4-B855-BC58-9513C365B5DC}"/>
              </a:ext>
            </a:extLst>
          </p:cNvPr>
          <p:cNvSpPr txBox="1"/>
          <p:nvPr/>
        </p:nvSpPr>
        <p:spPr>
          <a:xfrm>
            <a:off x="4778991" y="1702234"/>
            <a:ext cx="2808000" cy="1045351"/>
          </a:xfrm>
          <a:prstGeom prst="rect">
            <a:avLst/>
          </a:prstGeom>
          <a:noFill/>
        </p:spPr>
        <p:txBody>
          <a:bodyPr wrap="square">
            <a:noAutofit/>
          </a:bodyPr>
          <a:lstStyle/>
          <a:p>
            <a:pPr algn="l">
              <a:lnSpc>
                <a:spcPct val="120000"/>
              </a:lnSpc>
            </a:pPr>
            <a:r>
              <a:rPr kumimoji="0" lang="zh-CN" altLang="en-US" b="0" i="0" u="none" strike="noStrike" kern="1200" cap="none" spc="0" normalizeH="0" baseline="0" noProof="0" dirty="0">
                <a:ln>
                  <a:noFill/>
                </a:ln>
                <a:solidFill>
                  <a:schemeClr val="accent1"/>
                </a:solidFill>
                <a:effectLst/>
                <a:uLnTx/>
                <a:uFillTx/>
                <a:latin typeface="+mn-ea"/>
                <a:cs typeface="+mn-cs"/>
              </a:rPr>
              <a:t>确立</a:t>
            </a:r>
            <a:r>
              <a:rPr lang="zh-CN" altLang="en-US" dirty="0">
                <a:solidFill>
                  <a:schemeClr val="accent1"/>
                </a:solidFill>
                <a:latin typeface="+mn-ea"/>
              </a:rPr>
              <a:t>本品牌</a:t>
            </a:r>
            <a:r>
              <a:rPr kumimoji="0" lang="zh-CN" altLang="en-US" b="0" i="0" u="none" strike="noStrike" kern="1200" cap="none" spc="0" normalizeH="0" baseline="0" noProof="0" dirty="0">
                <a:ln>
                  <a:noFill/>
                </a:ln>
                <a:solidFill>
                  <a:schemeClr val="accent1"/>
                </a:solidFill>
                <a:effectLst/>
                <a:uLnTx/>
                <a:uFillTx/>
                <a:latin typeface="+mn-ea"/>
                <a:cs typeface="+mn-cs"/>
              </a:rPr>
              <a:t>为集团的母品牌</a:t>
            </a:r>
            <a:r>
              <a:rPr lang="zh-CN" altLang="en-US" b="0" i="0" dirty="0">
                <a:solidFill>
                  <a:schemeClr val="accent1"/>
                </a:solidFill>
                <a:effectLst/>
                <a:latin typeface="+mn-ea"/>
              </a:rPr>
              <a:t>，为日后集团的发展奠定了基调。</a:t>
            </a:r>
          </a:p>
        </p:txBody>
      </p:sp>
      <p:grpSp>
        <p:nvGrpSpPr>
          <p:cNvPr id="75" name="组合 74">
            <a:extLst>
              <a:ext uri="{FF2B5EF4-FFF2-40B4-BE49-F238E27FC236}">
                <a16:creationId xmlns:a16="http://schemas.microsoft.com/office/drawing/2014/main" id="{659C36BD-5075-75B0-8814-FB1D4B186638}"/>
              </a:ext>
            </a:extLst>
          </p:cNvPr>
          <p:cNvGrpSpPr/>
          <p:nvPr/>
        </p:nvGrpSpPr>
        <p:grpSpPr>
          <a:xfrm>
            <a:off x="4674173" y="1366685"/>
            <a:ext cx="917632" cy="326130"/>
            <a:chOff x="5030724" y="1633504"/>
            <a:chExt cx="917632" cy="326130"/>
          </a:xfrm>
        </p:grpSpPr>
        <p:sp>
          <p:nvSpPr>
            <p:cNvPr id="69" name="矩形 68">
              <a:extLst>
                <a:ext uri="{FF2B5EF4-FFF2-40B4-BE49-F238E27FC236}">
                  <a16:creationId xmlns:a16="http://schemas.microsoft.com/office/drawing/2014/main" id="{7B2B7063-CDC4-12AA-48C4-F272D89CBAEF}"/>
                </a:ext>
              </a:extLst>
            </p:cNvPr>
            <p:cNvSpPr/>
            <p:nvPr/>
          </p:nvSpPr>
          <p:spPr>
            <a:xfrm>
              <a:off x="5030724" y="1633504"/>
              <a:ext cx="917632" cy="3261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a:extLst>
                <a:ext uri="{FF2B5EF4-FFF2-40B4-BE49-F238E27FC236}">
                  <a16:creationId xmlns:a16="http://schemas.microsoft.com/office/drawing/2014/main" id="{AF621906-BD3F-A47C-3DD6-4979F03750D8}"/>
                </a:ext>
              </a:extLst>
            </p:cNvPr>
            <p:cNvSpPr txBox="1"/>
            <p:nvPr/>
          </p:nvSpPr>
          <p:spPr>
            <a:xfrm>
              <a:off x="5108579" y="1640896"/>
              <a:ext cx="761923" cy="252357"/>
            </a:xfrm>
            <a:prstGeom prst="rect">
              <a:avLst/>
            </a:prstGeom>
            <a:noFill/>
          </p:spPr>
          <p:txBody>
            <a:bodyPr wrap="square" rtlCol="0">
              <a:noAutofit/>
            </a:bodyPr>
            <a:lstStyle/>
            <a:p>
              <a:pPr algn="ctr"/>
              <a:r>
                <a:rPr lang="en-US" altLang="zh-CN" sz="1400" b="1" dirty="0">
                  <a:solidFill>
                    <a:schemeClr val="bg1"/>
                  </a:solidFill>
                  <a:latin typeface="+mj-ea"/>
                  <a:ea typeface="+mj-ea"/>
                </a:rPr>
                <a:t>2001</a:t>
              </a:r>
              <a:r>
                <a:rPr lang="zh-CN" altLang="en-US" sz="1400" b="1" i="0" dirty="0">
                  <a:solidFill>
                    <a:schemeClr val="bg1"/>
                  </a:solidFill>
                  <a:effectLst/>
                  <a:latin typeface="+mj-ea"/>
                  <a:ea typeface="+mj-ea"/>
                </a:rPr>
                <a:t>年</a:t>
              </a:r>
              <a:endParaRPr lang="zh-CN" altLang="en-US" sz="1400" b="1" dirty="0">
                <a:solidFill>
                  <a:schemeClr val="bg1"/>
                </a:solidFill>
              </a:endParaRPr>
            </a:p>
          </p:txBody>
        </p:sp>
      </p:grpSp>
      <p:cxnSp>
        <p:nvCxnSpPr>
          <p:cNvPr id="82" name="直接箭头连接符 81">
            <a:extLst>
              <a:ext uri="{FF2B5EF4-FFF2-40B4-BE49-F238E27FC236}">
                <a16:creationId xmlns:a16="http://schemas.microsoft.com/office/drawing/2014/main" id="{418B3EDE-A20D-6498-E7DB-D82FB4A2A2B9}"/>
              </a:ext>
            </a:extLst>
          </p:cNvPr>
          <p:cNvCxnSpPr/>
          <p:nvPr/>
        </p:nvCxnSpPr>
        <p:spPr>
          <a:xfrm>
            <a:off x="4674173" y="1374077"/>
            <a:ext cx="0" cy="140089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17088433-071E-105A-D3DD-C0A16E73757C}"/>
              </a:ext>
            </a:extLst>
          </p:cNvPr>
          <p:cNvSpPr txBox="1"/>
          <p:nvPr/>
        </p:nvSpPr>
        <p:spPr>
          <a:xfrm>
            <a:off x="8975436" y="1654412"/>
            <a:ext cx="2824344" cy="1045351"/>
          </a:xfrm>
          <a:prstGeom prst="rect">
            <a:avLst/>
          </a:prstGeom>
          <a:noFill/>
        </p:spPr>
        <p:txBody>
          <a:bodyPr wrap="square">
            <a:noAutofit/>
          </a:bodyPr>
          <a:lstStyle/>
          <a:p>
            <a:pPr algn="l">
              <a:lnSpc>
                <a:spcPct val="120000"/>
              </a:lnSpc>
            </a:pPr>
            <a:r>
              <a:rPr kumimoji="0" lang="zh-CN" altLang="en-US" b="0" i="0" u="none" strike="noStrike" kern="1200" cap="none" spc="0" normalizeH="0" baseline="0" noProof="0" dirty="0">
                <a:ln>
                  <a:noFill/>
                </a:ln>
                <a:solidFill>
                  <a:schemeClr val="accent1"/>
                </a:solidFill>
                <a:effectLst/>
                <a:uLnTx/>
                <a:uFillTx/>
                <a:latin typeface="+mn-ea"/>
                <a:cs typeface="+mn-cs"/>
              </a:rPr>
              <a:t>在西班牙</a:t>
            </a:r>
            <a:r>
              <a:rPr lang="zh-CN" altLang="en-US" b="0" i="0" dirty="0">
                <a:solidFill>
                  <a:schemeClr val="accent1"/>
                </a:solidFill>
                <a:effectLst/>
                <a:latin typeface="+mn-ea"/>
              </a:rPr>
              <a:t>开设第一家海外门店，迈出了海外扩张的第一步。</a:t>
            </a:r>
          </a:p>
        </p:txBody>
      </p:sp>
      <p:grpSp>
        <p:nvGrpSpPr>
          <p:cNvPr id="76" name="组合 75">
            <a:extLst>
              <a:ext uri="{FF2B5EF4-FFF2-40B4-BE49-F238E27FC236}">
                <a16:creationId xmlns:a16="http://schemas.microsoft.com/office/drawing/2014/main" id="{7293962D-BDE9-3993-FDD5-1242F41E16D9}"/>
              </a:ext>
            </a:extLst>
          </p:cNvPr>
          <p:cNvGrpSpPr/>
          <p:nvPr/>
        </p:nvGrpSpPr>
        <p:grpSpPr>
          <a:xfrm>
            <a:off x="8870570" y="1309922"/>
            <a:ext cx="917632" cy="326130"/>
            <a:chOff x="5030724" y="1633504"/>
            <a:chExt cx="917632" cy="326130"/>
          </a:xfrm>
          <a:solidFill>
            <a:schemeClr val="accent2"/>
          </a:solidFill>
        </p:grpSpPr>
        <p:sp>
          <p:nvSpPr>
            <p:cNvPr id="77" name="矩形 76">
              <a:extLst>
                <a:ext uri="{FF2B5EF4-FFF2-40B4-BE49-F238E27FC236}">
                  <a16:creationId xmlns:a16="http://schemas.microsoft.com/office/drawing/2014/main" id="{F593FE8A-3C35-8DF0-C3E7-45E1ADF851E6}"/>
                </a:ext>
              </a:extLst>
            </p:cNvPr>
            <p:cNvSpPr/>
            <p:nvPr/>
          </p:nvSpPr>
          <p:spPr>
            <a:xfrm>
              <a:off x="5030724" y="1633504"/>
              <a:ext cx="917632" cy="326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a:extLst>
                <a:ext uri="{FF2B5EF4-FFF2-40B4-BE49-F238E27FC236}">
                  <a16:creationId xmlns:a16="http://schemas.microsoft.com/office/drawing/2014/main" id="{8ED2EF1C-E255-DC37-E442-02CE52F2D2F9}"/>
                </a:ext>
              </a:extLst>
            </p:cNvPr>
            <p:cNvSpPr txBox="1"/>
            <p:nvPr/>
          </p:nvSpPr>
          <p:spPr>
            <a:xfrm>
              <a:off x="5108579" y="1640896"/>
              <a:ext cx="761923" cy="252357"/>
            </a:xfrm>
            <a:prstGeom prst="rect">
              <a:avLst/>
            </a:prstGeom>
            <a:grpFill/>
          </p:spPr>
          <p:txBody>
            <a:bodyPr wrap="square" rtlCol="0">
              <a:noAutofit/>
            </a:bodyPr>
            <a:lstStyle/>
            <a:p>
              <a:pPr algn="ctr"/>
              <a:r>
                <a:rPr lang="en-US" altLang="zh-CN" sz="1400" b="1" dirty="0">
                  <a:solidFill>
                    <a:schemeClr val="bg1"/>
                  </a:solidFill>
                  <a:latin typeface="+mj-ea"/>
                  <a:ea typeface="+mj-ea"/>
                </a:rPr>
                <a:t>2008</a:t>
              </a:r>
              <a:r>
                <a:rPr lang="zh-CN" altLang="en-US" sz="1400" b="1" i="0" dirty="0">
                  <a:solidFill>
                    <a:schemeClr val="bg1"/>
                  </a:solidFill>
                  <a:effectLst/>
                  <a:latin typeface="+mj-ea"/>
                  <a:ea typeface="+mj-ea"/>
                </a:rPr>
                <a:t>年</a:t>
              </a:r>
              <a:endParaRPr lang="zh-CN" altLang="en-US" sz="1400" b="1" dirty="0">
                <a:solidFill>
                  <a:schemeClr val="bg1"/>
                </a:solidFill>
              </a:endParaRPr>
            </a:p>
          </p:txBody>
        </p:sp>
      </p:grpSp>
      <p:cxnSp>
        <p:nvCxnSpPr>
          <p:cNvPr id="88" name="直接箭头连接符 87">
            <a:extLst>
              <a:ext uri="{FF2B5EF4-FFF2-40B4-BE49-F238E27FC236}">
                <a16:creationId xmlns:a16="http://schemas.microsoft.com/office/drawing/2014/main" id="{0D790DAD-1BD1-873C-436D-F81C402604C4}"/>
              </a:ext>
            </a:extLst>
          </p:cNvPr>
          <p:cNvCxnSpPr/>
          <p:nvPr/>
        </p:nvCxnSpPr>
        <p:spPr>
          <a:xfrm>
            <a:off x="8873406" y="1386172"/>
            <a:ext cx="0" cy="2088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D63AABB9-242A-B8E6-0790-21657CE37831}"/>
              </a:ext>
            </a:extLst>
          </p:cNvPr>
          <p:cNvSpPr txBox="1"/>
          <p:nvPr/>
        </p:nvSpPr>
        <p:spPr>
          <a:xfrm>
            <a:off x="6835513" y="4725000"/>
            <a:ext cx="2808000" cy="972000"/>
          </a:xfrm>
          <a:prstGeom prst="rect">
            <a:avLst/>
          </a:prstGeom>
          <a:noFill/>
        </p:spPr>
        <p:txBody>
          <a:bodyPr wrap="square">
            <a:noAutofit/>
          </a:bodyPr>
          <a:lstStyle/>
          <a:p>
            <a:pPr algn="l">
              <a:lnSpc>
                <a:spcPct val="120000"/>
              </a:lnSpc>
            </a:pPr>
            <a:r>
              <a:rPr kumimoji="0" lang="zh-CN" altLang="en-US" b="0" i="0" u="none" strike="noStrike" kern="1200" cap="none" spc="0" normalizeH="0" baseline="0" noProof="0" dirty="0">
                <a:ln>
                  <a:noFill/>
                </a:ln>
                <a:solidFill>
                  <a:schemeClr val="accent1"/>
                </a:solidFill>
                <a:effectLst/>
                <a:uLnTx/>
                <a:uFillTx/>
                <a:latin typeface="+mn-ea"/>
                <a:cs typeface="+mn-cs"/>
              </a:rPr>
              <a:t>致力于本品牌</a:t>
            </a:r>
            <a:r>
              <a:rPr lang="zh-CN" altLang="en-US" b="0" i="0" dirty="0">
                <a:solidFill>
                  <a:schemeClr val="accent1"/>
                </a:solidFill>
                <a:effectLst/>
                <a:latin typeface="+mn-ea"/>
              </a:rPr>
              <a:t>连锁店的发展，为建设能够满足高速成长的供应链奠定了基础。</a:t>
            </a:r>
          </a:p>
        </p:txBody>
      </p:sp>
      <p:grpSp>
        <p:nvGrpSpPr>
          <p:cNvPr id="71" name="组合 70">
            <a:extLst>
              <a:ext uri="{FF2B5EF4-FFF2-40B4-BE49-F238E27FC236}">
                <a16:creationId xmlns:a16="http://schemas.microsoft.com/office/drawing/2014/main" id="{DDA10FC3-47FE-8690-D0C5-CA8E8F5B27E8}"/>
              </a:ext>
            </a:extLst>
          </p:cNvPr>
          <p:cNvGrpSpPr/>
          <p:nvPr/>
        </p:nvGrpSpPr>
        <p:grpSpPr>
          <a:xfrm>
            <a:off x="6814048" y="4342196"/>
            <a:ext cx="1301333" cy="369361"/>
            <a:chOff x="2934383" y="3992088"/>
            <a:chExt cx="1301333" cy="369361"/>
          </a:xfrm>
          <a:solidFill>
            <a:schemeClr val="accent2"/>
          </a:solidFill>
        </p:grpSpPr>
        <p:sp>
          <p:nvSpPr>
            <p:cNvPr id="72" name="矩形 71">
              <a:extLst>
                <a:ext uri="{FF2B5EF4-FFF2-40B4-BE49-F238E27FC236}">
                  <a16:creationId xmlns:a16="http://schemas.microsoft.com/office/drawing/2014/main" id="{BFF365F7-79A7-643A-27FD-9F9B6CD30CED}"/>
                </a:ext>
              </a:extLst>
            </p:cNvPr>
            <p:cNvSpPr/>
            <p:nvPr/>
          </p:nvSpPr>
          <p:spPr>
            <a:xfrm>
              <a:off x="2958899" y="3999849"/>
              <a:ext cx="1252300" cy="326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a:extLst>
                <a:ext uri="{FF2B5EF4-FFF2-40B4-BE49-F238E27FC236}">
                  <a16:creationId xmlns:a16="http://schemas.microsoft.com/office/drawing/2014/main" id="{F438BA8C-AC13-E3BE-8E0D-4336CDA12D49}"/>
                </a:ext>
              </a:extLst>
            </p:cNvPr>
            <p:cNvSpPr txBox="1"/>
            <p:nvPr/>
          </p:nvSpPr>
          <p:spPr>
            <a:xfrm>
              <a:off x="2934383" y="3992088"/>
              <a:ext cx="1301333" cy="369361"/>
            </a:xfrm>
            <a:prstGeom prst="rect">
              <a:avLst/>
            </a:prstGeom>
            <a:grpFill/>
          </p:spPr>
          <p:txBody>
            <a:bodyPr wrap="square" rtlCol="0">
              <a:noAutofit/>
            </a:bodyPr>
            <a:lstStyle/>
            <a:p>
              <a:pPr algn="ctr"/>
              <a:r>
                <a:rPr lang="en-US" altLang="zh-CN" sz="1400" b="1" dirty="0">
                  <a:solidFill>
                    <a:schemeClr val="bg1"/>
                  </a:solidFill>
                  <a:latin typeface="+mj-ea"/>
                  <a:ea typeface="+mj-ea"/>
                </a:rPr>
                <a:t>2001</a:t>
              </a:r>
              <a:r>
                <a:rPr lang="zh-CN" altLang="en-US" sz="1400" b="1" dirty="0">
                  <a:solidFill>
                    <a:schemeClr val="bg1"/>
                  </a:solidFill>
                  <a:latin typeface="+mj-ea"/>
                  <a:ea typeface="+mj-ea"/>
                </a:rPr>
                <a:t>～</a:t>
              </a:r>
              <a:r>
                <a:rPr lang="en-US" altLang="zh-CN" sz="1400" b="1" dirty="0">
                  <a:solidFill>
                    <a:schemeClr val="bg1"/>
                  </a:solidFill>
                  <a:latin typeface="+mj-ea"/>
                  <a:ea typeface="+mj-ea"/>
                </a:rPr>
                <a:t>2008</a:t>
              </a:r>
              <a:r>
                <a:rPr lang="zh-CN" altLang="en-US" sz="1400" b="1" dirty="0">
                  <a:solidFill>
                    <a:schemeClr val="bg1"/>
                  </a:solidFill>
                  <a:latin typeface="+mj-ea"/>
                  <a:ea typeface="+mj-ea"/>
                </a:rPr>
                <a:t>年</a:t>
              </a:r>
            </a:p>
          </p:txBody>
        </p:sp>
      </p:grpSp>
      <p:cxnSp>
        <p:nvCxnSpPr>
          <p:cNvPr id="94" name="直接箭头连接符 93">
            <a:extLst>
              <a:ext uri="{FF2B5EF4-FFF2-40B4-BE49-F238E27FC236}">
                <a16:creationId xmlns:a16="http://schemas.microsoft.com/office/drawing/2014/main" id="{CA48481A-E374-44F2-BF3A-B643898EC9AC}"/>
              </a:ext>
            </a:extLst>
          </p:cNvPr>
          <p:cNvCxnSpPr>
            <a:cxnSpLocks/>
          </p:cNvCxnSpPr>
          <p:nvPr/>
        </p:nvCxnSpPr>
        <p:spPr>
          <a:xfrm flipV="1">
            <a:off x="6807998" y="4080557"/>
            <a:ext cx="0" cy="16920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37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6C55A9B-8AF0-973F-52AB-890A18978016}"/>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新宋体" panose="02010609030101010101" pitchFamily="49" charset="-122"/>
                <a:ea typeface="新宋体" panose="02010609030101010101" pitchFamily="49" charset="-122"/>
              </a:rPr>
              <a:t>06</a:t>
            </a:r>
            <a:endParaRPr lang="zh-CN" altLang="en-US" dirty="0">
              <a:solidFill>
                <a:schemeClr val="bg1"/>
              </a:solidFill>
              <a:latin typeface="新宋体" panose="02010609030101010101" pitchFamily="49" charset="-122"/>
              <a:ea typeface="新宋体" panose="02010609030101010101" pitchFamily="49" charset="-122"/>
            </a:endParaRPr>
          </a:p>
        </p:txBody>
      </p:sp>
      <p:pic>
        <p:nvPicPr>
          <p:cNvPr id="12" name="图片 11">
            <a:extLst>
              <a:ext uri="{FF2B5EF4-FFF2-40B4-BE49-F238E27FC236}">
                <a16:creationId xmlns:a16="http://schemas.microsoft.com/office/drawing/2014/main" id="{84CB48FA-2740-FB2F-5C44-F24A30F23A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63"/>
          <a:stretch/>
        </p:blipFill>
        <p:spPr>
          <a:xfrm>
            <a:off x="660400" y="1346462"/>
            <a:ext cx="3481661" cy="4879755"/>
          </a:xfrm>
          <a:prstGeom prst="rect">
            <a:avLst/>
          </a:prstGeom>
        </p:spPr>
      </p:pic>
      <p:sp>
        <p:nvSpPr>
          <p:cNvPr id="11" name="矩形 10">
            <a:extLst>
              <a:ext uri="{FF2B5EF4-FFF2-40B4-BE49-F238E27FC236}">
                <a16:creationId xmlns:a16="http://schemas.microsoft.com/office/drawing/2014/main" id="{883A0F03-372C-A188-7CB2-D85010A42074}"/>
              </a:ext>
            </a:extLst>
          </p:cNvPr>
          <p:cNvSpPr/>
          <p:nvPr/>
        </p:nvSpPr>
        <p:spPr>
          <a:xfrm>
            <a:off x="3503364" y="3596364"/>
            <a:ext cx="8015535" cy="25004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3" name="图表 12">
            <a:extLst>
              <a:ext uri="{FF2B5EF4-FFF2-40B4-BE49-F238E27FC236}">
                <a16:creationId xmlns:a16="http://schemas.microsoft.com/office/drawing/2014/main" id="{583361C3-32EF-6684-6316-BA5FC718D111}"/>
              </a:ext>
            </a:extLst>
          </p:cNvPr>
          <p:cNvGraphicFramePr/>
          <p:nvPr>
            <p:extLst>
              <p:ext uri="{D42A27DB-BD31-4B8C-83A1-F6EECF244321}">
                <p14:modId xmlns:p14="http://schemas.microsoft.com/office/powerpoint/2010/main" val="769607942"/>
              </p:ext>
            </p:extLst>
          </p:nvPr>
        </p:nvGraphicFramePr>
        <p:xfrm>
          <a:off x="4346136" y="1379421"/>
          <a:ext cx="5314680" cy="2113748"/>
        </p:xfrm>
        <a:graphic>
          <a:graphicData uri="http://schemas.openxmlformats.org/drawingml/2006/chart">
            <c:chart xmlns:c="http://schemas.openxmlformats.org/drawingml/2006/chart" xmlns:r="http://schemas.openxmlformats.org/officeDocument/2006/relationships" r:id="rId3"/>
          </a:graphicData>
        </a:graphic>
      </p:graphicFrame>
      <p:sp>
        <p:nvSpPr>
          <p:cNvPr id="14" name="文本框 13">
            <a:extLst>
              <a:ext uri="{FF2B5EF4-FFF2-40B4-BE49-F238E27FC236}">
                <a16:creationId xmlns:a16="http://schemas.microsoft.com/office/drawing/2014/main" id="{EC0CE1E0-6B77-7E80-36E8-55EEAE6ECA43}"/>
              </a:ext>
            </a:extLst>
          </p:cNvPr>
          <p:cNvSpPr txBox="1"/>
          <p:nvPr/>
        </p:nvSpPr>
        <p:spPr>
          <a:xfrm>
            <a:off x="4348794" y="3848786"/>
            <a:ext cx="7005147" cy="733471"/>
          </a:xfrm>
          <a:prstGeom prst="rect">
            <a:avLst/>
          </a:prstGeom>
          <a:noFill/>
        </p:spPr>
        <p:txBody>
          <a:bodyPr wrap="square" rtlCol="0">
            <a:noAutofit/>
          </a:bodyPr>
          <a:lstStyle/>
          <a:p>
            <a:pPr>
              <a:lnSpc>
                <a:spcPct val="120000"/>
              </a:lnSpc>
            </a:pPr>
            <a:r>
              <a:rPr kumimoji="0" lang="zh-CN" altLang="en-US" b="0" i="0" u="none" strike="noStrike" kern="1200" cap="none" spc="0" normalizeH="0" baseline="0" noProof="0" dirty="0">
                <a:ln>
                  <a:noFill/>
                </a:ln>
                <a:solidFill>
                  <a:schemeClr val="bg1"/>
                </a:solidFill>
                <a:effectLst/>
                <a:uLnTx/>
                <a:uFillTx/>
                <a:latin typeface="+mn-ea"/>
                <a:cs typeface="+mn-cs"/>
              </a:rPr>
              <a:t>本品牌在整个生产链条中实施完美无瑕的质量标准，并对整体流程加以持续而严格的控制。</a:t>
            </a:r>
            <a:endParaRPr lang="zh-CN" altLang="en-US" dirty="0">
              <a:solidFill>
                <a:schemeClr val="bg1"/>
              </a:solidFill>
              <a:latin typeface="+mn-ea"/>
            </a:endParaRPr>
          </a:p>
        </p:txBody>
      </p:sp>
      <p:sp>
        <p:nvSpPr>
          <p:cNvPr id="15" name="文本框 14">
            <a:extLst>
              <a:ext uri="{FF2B5EF4-FFF2-40B4-BE49-F238E27FC236}">
                <a16:creationId xmlns:a16="http://schemas.microsoft.com/office/drawing/2014/main" id="{410A0CE2-EDD0-22E8-8706-E95A5D0A4702}"/>
              </a:ext>
            </a:extLst>
          </p:cNvPr>
          <p:cNvSpPr txBox="1"/>
          <p:nvPr/>
        </p:nvSpPr>
        <p:spPr>
          <a:xfrm>
            <a:off x="4348794" y="4664339"/>
            <a:ext cx="6876854" cy="1065869"/>
          </a:xfrm>
          <a:prstGeom prst="rect">
            <a:avLst/>
          </a:prstGeom>
          <a:noFill/>
        </p:spPr>
        <p:txBody>
          <a:bodyPr wrap="square" rtlCol="0">
            <a:noAutofit/>
          </a:bodyPr>
          <a:lstStyle/>
          <a:p>
            <a:pPr>
              <a:lnSpc>
                <a:spcPct val="120000"/>
              </a:lnSpc>
            </a:pPr>
            <a:r>
              <a:rPr kumimoji="0" lang="zh-CN" altLang="en-US" b="0" i="0" u="none" strike="noStrike" kern="1200" cap="none" spc="0" normalizeH="0" baseline="0" noProof="0" dirty="0">
                <a:ln>
                  <a:noFill/>
                </a:ln>
                <a:solidFill>
                  <a:schemeClr val="bg1"/>
                </a:solidFill>
                <a:effectLst/>
                <a:uLnTx/>
                <a:uFillTx/>
                <a:latin typeface="+mn-ea"/>
                <a:cs typeface="+mn-cs"/>
              </a:rPr>
              <a:t>利用其出色的创造力，预测时尚潮流，同时坚守品牌的质量核心价值观与传统精湛工艺，使其成为全球著名品牌，并跻身于全球最具价值的百强品牌之列。</a:t>
            </a:r>
            <a:endParaRPr lang="zh-CN" altLang="en-US" dirty="0">
              <a:solidFill>
                <a:schemeClr val="bg1"/>
              </a:solidFill>
              <a:latin typeface="+mn-ea"/>
            </a:endParaRPr>
          </a:p>
        </p:txBody>
      </p:sp>
      <p:grpSp>
        <p:nvGrpSpPr>
          <p:cNvPr id="21" name="组合 20">
            <a:extLst>
              <a:ext uri="{FF2B5EF4-FFF2-40B4-BE49-F238E27FC236}">
                <a16:creationId xmlns:a16="http://schemas.microsoft.com/office/drawing/2014/main" id="{FEF88028-734A-703E-6AC4-3CFB031B51FE}"/>
              </a:ext>
            </a:extLst>
          </p:cNvPr>
          <p:cNvGrpSpPr/>
          <p:nvPr/>
        </p:nvGrpSpPr>
        <p:grpSpPr>
          <a:xfrm>
            <a:off x="9464469" y="2102081"/>
            <a:ext cx="1442232" cy="369332"/>
            <a:chOff x="9253190" y="2239310"/>
            <a:chExt cx="1707615" cy="369332"/>
          </a:xfrm>
        </p:grpSpPr>
        <p:sp>
          <p:nvSpPr>
            <p:cNvPr id="20" name="对话气泡: 矩形 19">
              <a:extLst>
                <a:ext uri="{FF2B5EF4-FFF2-40B4-BE49-F238E27FC236}">
                  <a16:creationId xmlns:a16="http://schemas.microsoft.com/office/drawing/2014/main" id="{D91DA70A-ACEB-0A47-26EF-C86D1E2F979A}"/>
                </a:ext>
              </a:extLst>
            </p:cNvPr>
            <p:cNvSpPr/>
            <p:nvPr/>
          </p:nvSpPr>
          <p:spPr>
            <a:xfrm>
              <a:off x="9253190" y="2239310"/>
              <a:ext cx="1707615" cy="369332"/>
            </a:xfrm>
            <a:prstGeom prst="wedgeRectCallout">
              <a:avLst>
                <a:gd name="adj1" fmla="val -42123"/>
                <a:gd name="adj2" fmla="val 684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E4489D45-200B-1C88-6280-71B0C938795D}"/>
                </a:ext>
              </a:extLst>
            </p:cNvPr>
            <p:cNvSpPr txBox="1"/>
            <p:nvPr/>
          </p:nvSpPr>
          <p:spPr>
            <a:xfrm>
              <a:off x="9366912" y="2270088"/>
              <a:ext cx="1480171" cy="307777"/>
            </a:xfrm>
            <a:prstGeom prst="rect">
              <a:avLst/>
            </a:prstGeom>
            <a:noFill/>
          </p:spPr>
          <p:txBody>
            <a:bodyPr wrap="square" rtlCol="0">
              <a:noAutofit/>
            </a:bodyPr>
            <a:lstStyle/>
            <a:p>
              <a:pPr algn="ctr"/>
              <a:r>
                <a:rPr lang="zh-CN" altLang="en-US" sz="1200" b="1" dirty="0">
                  <a:solidFill>
                    <a:schemeClr val="bg1"/>
                  </a:solidFill>
                  <a:latin typeface="+mn-ea"/>
                </a:rPr>
                <a:t>销售增长</a:t>
              </a:r>
              <a:r>
                <a:rPr lang="en-US" altLang="zh-CN" sz="1200" b="1" dirty="0">
                  <a:solidFill>
                    <a:schemeClr val="bg1"/>
                  </a:solidFill>
                  <a:latin typeface="+mn-ea"/>
                </a:rPr>
                <a:t>10%</a:t>
              </a:r>
              <a:endParaRPr lang="zh-CN" altLang="en-US" sz="1200" b="1" dirty="0">
                <a:solidFill>
                  <a:schemeClr val="bg1"/>
                </a:solidFill>
                <a:latin typeface="+mn-ea"/>
              </a:endParaRPr>
            </a:p>
          </p:txBody>
        </p:sp>
      </p:grpSp>
      <p:grpSp>
        <p:nvGrpSpPr>
          <p:cNvPr id="23" name="组合 22">
            <a:extLst>
              <a:ext uri="{FF2B5EF4-FFF2-40B4-BE49-F238E27FC236}">
                <a16:creationId xmlns:a16="http://schemas.microsoft.com/office/drawing/2014/main" id="{95EE28C3-B600-4297-587D-DB876BC4EF6E}"/>
              </a:ext>
            </a:extLst>
          </p:cNvPr>
          <p:cNvGrpSpPr/>
          <p:nvPr/>
        </p:nvGrpSpPr>
        <p:grpSpPr>
          <a:xfrm>
            <a:off x="9496541" y="1379421"/>
            <a:ext cx="1531344" cy="386804"/>
            <a:chOff x="9265185" y="1423369"/>
            <a:chExt cx="1707615" cy="369332"/>
          </a:xfrm>
        </p:grpSpPr>
        <p:sp>
          <p:nvSpPr>
            <p:cNvPr id="19" name="对话气泡: 矩形 18">
              <a:extLst>
                <a:ext uri="{FF2B5EF4-FFF2-40B4-BE49-F238E27FC236}">
                  <a16:creationId xmlns:a16="http://schemas.microsoft.com/office/drawing/2014/main" id="{0A81FFE8-10BC-01B2-33A8-989FE0120DCF}"/>
                </a:ext>
              </a:extLst>
            </p:cNvPr>
            <p:cNvSpPr/>
            <p:nvPr/>
          </p:nvSpPr>
          <p:spPr>
            <a:xfrm>
              <a:off x="9265185" y="1423369"/>
              <a:ext cx="1707615" cy="369332"/>
            </a:xfrm>
            <a:prstGeom prst="wedgeRectCallout">
              <a:avLst>
                <a:gd name="adj1" fmla="val -42123"/>
                <a:gd name="adj2" fmla="val 684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392C3C5B-DC53-FCCE-FFFC-14248B9648F1}"/>
                </a:ext>
              </a:extLst>
            </p:cNvPr>
            <p:cNvSpPr txBox="1"/>
            <p:nvPr/>
          </p:nvSpPr>
          <p:spPr>
            <a:xfrm>
              <a:off x="9429461" y="1454147"/>
              <a:ext cx="1379063" cy="307777"/>
            </a:xfrm>
            <a:prstGeom prst="rect">
              <a:avLst/>
            </a:prstGeom>
            <a:noFill/>
          </p:spPr>
          <p:txBody>
            <a:bodyPr wrap="square" rtlCol="0">
              <a:noAutofit/>
            </a:bodyPr>
            <a:lstStyle/>
            <a:p>
              <a:pPr algn="ctr"/>
              <a:r>
                <a:rPr lang="zh-CN" altLang="en-US" sz="1200" b="1" dirty="0">
                  <a:solidFill>
                    <a:schemeClr val="bg1"/>
                  </a:solidFill>
                  <a:latin typeface="+mn-ea"/>
                </a:rPr>
                <a:t>销售突破</a:t>
              </a:r>
              <a:r>
                <a:rPr lang="en-US" altLang="zh-CN" sz="1200" b="1" dirty="0">
                  <a:solidFill>
                    <a:schemeClr val="bg1"/>
                  </a:solidFill>
                  <a:latin typeface="+mn-ea"/>
                </a:rPr>
                <a:t>100</a:t>
              </a:r>
              <a:r>
                <a:rPr lang="zh-CN" altLang="en-US" sz="1200" b="1" dirty="0">
                  <a:solidFill>
                    <a:schemeClr val="bg1"/>
                  </a:solidFill>
                  <a:latin typeface="+mn-ea"/>
                </a:rPr>
                <a:t>万</a:t>
              </a:r>
            </a:p>
          </p:txBody>
        </p:sp>
      </p:grpSp>
      <p:pic>
        <p:nvPicPr>
          <p:cNvPr id="24" name="Picture 388">
            <a:extLst>
              <a:ext uri="{FF2B5EF4-FFF2-40B4-BE49-F238E27FC236}">
                <a16:creationId xmlns:a16="http://schemas.microsoft.com/office/drawing/2014/main" id="{22815B10-FFCF-9554-689C-38E81FCC2F99}"/>
              </a:ext>
            </a:extLst>
          </p:cNvPr>
          <p:cNvPicPr>
            <a:picLocks noChangeAspect="1"/>
          </p:cNvPicPr>
          <p:nvPr/>
        </p:nvPicPr>
        <p:blipFill>
          <a:blip r:embed="rId4"/>
          <a:stretch>
            <a:fillRect/>
          </a:stretch>
        </p:blipFill>
        <p:spPr>
          <a:xfrm>
            <a:off x="4116909" y="4758971"/>
            <a:ext cx="300818" cy="300818"/>
          </a:xfrm>
          <a:prstGeom prst="rect">
            <a:avLst/>
          </a:prstGeom>
        </p:spPr>
      </p:pic>
      <p:pic>
        <p:nvPicPr>
          <p:cNvPr id="25" name="Picture 389">
            <a:extLst>
              <a:ext uri="{FF2B5EF4-FFF2-40B4-BE49-F238E27FC236}">
                <a16:creationId xmlns:a16="http://schemas.microsoft.com/office/drawing/2014/main" id="{BBE33EE8-4A9E-E4B2-DC2E-B3B7E8938412}"/>
              </a:ext>
            </a:extLst>
          </p:cNvPr>
          <p:cNvPicPr>
            <a:picLocks noChangeAspect="1"/>
          </p:cNvPicPr>
          <p:nvPr/>
        </p:nvPicPr>
        <p:blipFill>
          <a:blip r:embed="rId5"/>
          <a:stretch>
            <a:fillRect/>
          </a:stretch>
        </p:blipFill>
        <p:spPr>
          <a:xfrm>
            <a:off x="4109848" y="3954244"/>
            <a:ext cx="300818" cy="300818"/>
          </a:xfrm>
          <a:prstGeom prst="rect">
            <a:avLst/>
          </a:prstGeom>
        </p:spPr>
      </p:pic>
      <p:sp>
        <p:nvSpPr>
          <p:cNvPr id="27" name="文本框 26">
            <a:extLst>
              <a:ext uri="{FF2B5EF4-FFF2-40B4-BE49-F238E27FC236}">
                <a16:creationId xmlns:a16="http://schemas.microsoft.com/office/drawing/2014/main" id="{3BFAA4EC-E560-E6C8-8281-531D0B83DEF5}"/>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新宋体" panose="02010609030101010101" pitchFamily="49" charset="-122"/>
                <a:ea typeface="新宋体" panose="02010609030101010101" pitchFamily="49" charset="-122"/>
              </a:rPr>
              <a:t>品牌</a:t>
            </a:r>
            <a:r>
              <a:rPr lang="zh-CN" altLang="en-US" sz="2400" b="1" dirty="0">
                <a:solidFill>
                  <a:schemeClr val="accent1"/>
                </a:solidFill>
                <a:latin typeface="+mj-ea"/>
                <a:ea typeface="+mj-ea"/>
              </a:rPr>
              <a:t>概述</a:t>
            </a:r>
          </a:p>
        </p:txBody>
      </p:sp>
      <p:sp>
        <p:nvSpPr>
          <p:cNvPr id="28" name="文本框 27">
            <a:extLst>
              <a:ext uri="{FF2B5EF4-FFF2-40B4-BE49-F238E27FC236}">
                <a16:creationId xmlns:a16="http://schemas.microsoft.com/office/drawing/2014/main" id="{FCFCD31C-0DDF-3B91-7B2B-1A95141EFE17}"/>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ea typeface="阿里巴巴普惠体 L" panose="00020600040101010101" pitchFamily="18" charset="-122"/>
                <a:cs typeface="阿里巴巴普惠体 L" panose="00020600040101010101" pitchFamily="18" charset="-122"/>
              </a:rPr>
              <a:t>BRAND INTRODUCTION</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a:extLst>
              <a:ext uri="{FF2B5EF4-FFF2-40B4-BE49-F238E27FC236}">
                <a16:creationId xmlns:a16="http://schemas.microsoft.com/office/drawing/2014/main" id="{33EA656B-7AE9-D998-E6A3-6B77B45B20D7}"/>
              </a:ext>
            </a:extLst>
          </p:cNvPr>
          <p:cNvSpPr/>
          <p:nvPr/>
        </p:nvSpPr>
        <p:spPr>
          <a:xfrm>
            <a:off x="6410815" y="1748578"/>
            <a:ext cx="2326101" cy="3896858"/>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457DF19D-153C-CF5A-5CAE-30FF074F35E0}"/>
              </a:ext>
            </a:extLst>
          </p:cNvPr>
          <p:cNvSpPr/>
          <p:nvPr/>
        </p:nvSpPr>
        <p:spPr>
          <a:xfrm>
            <a:off x="1012666" y="1748578"/>
            <a:ext cx="2326101" cy="3896858"/>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D72D08C0-548E-EA42-D672-C7CEACBD3BB8}"/>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新宋体" panose="02010609030101010101" pitchFamily="49" charset="-122"/>
                <a:ea typeface="新宋体" panose="02010609030101010101" pitchFamily="49" charset="-122"/>
              </a:rPr>
              <a:t>07</a:t>
            </a:r>
            <a:endParaRPr lang="zh-CN" altLang="en-US" dirty="0">
              <a:solidFill>
                <a:schemeClr val="bg1"/>
              </a:solidFill>
              <a:latin typeface="新宋体" panose="02010609030101010101" pitchFamily="49" charset="-122"/>
              <a:ea typeface="新宋体" panose="02010609030101010101" pitchFamily="49" charset="-122"/>
            </a:endParaRPr>
          </a:p>
        </p:txBody>
      </p:sp>
      <p:sp>
        <p:nvSpPr>
          <p:cNvPr id="9" name="矩形 8">
            <a:extLst>
              <a:ext uri="{FF2B5EF4-FFF2-40B4-BE49-F238E27FC236}">
                <a16:creationId xmlns:a16="http://schemas.microsoft.com/office/drawing/2014/main" id="{4A0102A4-7F8E-9EC1-547D-C9F1DD1BBD4D}"/>
              </a:ext>
            </a:extLst>
          </p:cNvPr>
          <p:cNvSpPr/>
          <p:nvPr/>
        </p:nvSpPr>
        <p:spPr>
          <a:xfrm>
            <a:off x="847408" y="1892567"/>
            <a:ext cx="2352992" cy="4265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9FBADBD-DC86-7154-C258-71840380F336}"/>
              </a:ext>
            </a:extLst>
          </p:cNvPr>
          <p:cNvSpPr txBox="1"/>
          <p:nvPr/>
        </p:nvSpPr>
        <p:spPr>
          <a:xfrm>
            <a:off x="1014026" y="2814904"/>
            <a:ext cx="2019757" cy="1710148"/>
          </a:xfrm>
          <a:prstGeom prst="rect">
            <a:avLst/>
          </a:prstGeom>
          <a:noFill/>
        </p:spPr>
        <p:txBody>
          <a:bodyPr wrap="square" rtlCol="0">
            <a:noAutofit/>
          </a:bodyPr>
          <a:lstStyle/>
          <a:p>
            <a:pPr>
              <a:lnSpc>
                <a:spcPct val="120000"/>
              </a:lnSpc>
            </a:pPr>
            <a:r>
              <a:rPr lang="en-US" altLang="zh-CN" b="0" i="0" dirty="0">
                <a:solidFill>
                  <a:schemeClr val="bg1"/>
                </a:solidFill>
                <a:effectLst/>
                <a:latin typeface="+mn-ea"/>
              </a:rPr>
              <a:t>20</a:t>
            </a:r>
            <a:r>
              <a:rPr lang="zh-CN" altLang="en-US" b="0" i="0" dirty="0">
                <a:solidFill>
                  <a:schemeClr val="bg1"/>
                </a:solidFill>
                <a:effectLst/>
                <a:latin typeface="+mn-ea"/>
              </a:rPr>
              <a:t>世纪</a:t>
            </a:r>
            <a:r>
              <a:rPr lang="en-US" altLang="zh-CN" dirty="0">
                <a:solidFill>
                  <a:schemeClr val="bg1"/>
                </a:solidFill>
                <a:latin typeface="+mn-ea"/>
              </a:rPr>
              <a:t>90</a:t>
            </a:r>
            <a:r>
              <a:rPr lang="zh-CN" altLang="en-US" b="0" i="0" dirty="0">
                <a:solidFill>
                  <a:schemeClr val="bg1"/>
                </a:solidFill>
                <a:effectLst/>
                <a:latin typeface="+mn-ea"/>
              </a:rPr>
              <a:t>年代，本品牌随着分店的成立，代表时尚与品位在世界最主要市场站稳了脚跟。</a:t>
            </a:r>
            <a:endParaRPr lang="zh-CN" altLang="en-US" dirty="0">
              <a:solidFill>
                <a:schemeClr val="bg1"/>
              </a:solidFill>
              <a:latin typeface="+mn-ea"/>
            </a:endParaRPr>
          </a:p>
        </p:txBody>
      </p:sp>
      <p:sp>
        <p:nvSpPr>
          <p:cNvPr id="2" name="文本框 1">
            <a:extLst>
              <a:ext uri="{FF2B5EF4-FFF2-40B4-BE49-F238E27FC236}">
                <a16:creationId xmlns:a16="http://schemas.microsoft.com/office/drawing/2014/main" id="{45A47B09-99AA-2701-323C-EF14E95AE925}"/>
              </a:ext>
            </a:extLst>
          </p:cNvPr>
          <p:cNvSpPr txBox="1"/>
          <p:nvPr/>
        </p:nvSpPr>
        <p:spPr>
          <a:xfrm>
            <a:off x="1372394" y="2347477"/>
            <a:ext cx="1303020" cy="461665"/>
          </a:xfrm>
          <a:prstGeom prst="rect">
            <a:avLst/>
          </a:prstGeom>
          <a:noFill/>
        </p:spPr>
        <p:txBody>
          <a:bodyPr wrap="square" rtlCol="0">
            <a:noAutofit/>
          </a:bodyPr>
          <a:lstStyle/>
          <a:p>
            <a:pPr algn="ctr"/>
            <a:r>
              <a:rPr lang="zh-CN" altLang="en-US" sz="2400" b="1" i="0" dirty="0">
                <a:solidFill>
                  <a:schemeClr val="bg1"/>
                </a:solidFill>
                <a:effectLst/>
                <a:latin typeface="+mj-ea"/>
                <a:ea typeface="+mj-ea"/>
              </a:rPr>
              <a:t>崛起期</a:t>
            </a:r>
          </a:p>
        </p:txBody>
      </p:sp>
      <p:sp>
        <p:nvSpPr>
          <p:cNvPr id="17" name="矩形 16">
            <a:extLst>
              <a:ext uri="{FF2B5EF4-FFF2-40B4-BE49-F238E27FC236}">
                <a16:creationId xmlns:a16="http://schemas.microsoft.com/office/drawing/2014/main" id="{2A0AD7F9-F30D-94F8-561F-7C80F9E95ED1}"/>
              </a:ext>
            </a:extLst>
          </p:cNvPr>
          <p:cNvSpPr/>
          <p:nvPr/>
        </p:nvSpPr>
        <p:spPr>
          <a:xfrm>
            <a:off x="1669574" y="5250581"/>
            <a:ext cx="70866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DEBE4EB-C6EB-B7AF-3808-0ECBDFBF47DB}"/>
              </a:ext>
            </a:extLst>
          </p:cNvPr>
          <p:cNvSpPr/>
          <p:nvPr/>
        </p:nvSpPr>
        <p:spPr>
          <a:xfrm>
            <a:off x="6272848" y="1892567"/>
            <a:ext cx="2352992" cy="4265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40B9BD5B-C315-02D6-180C-F98970028DD5}"/>
              </a:ext>
            </a:extLst>
          </p:cNvPr>
          <p:cNvSpPr txBox="1"/>
          <p:nvPr/>
        </p:nvSpPr>
        <p:spPr>
          <a:xfrm>
            <a:off x="6797834" y="2347477"/>
            <a:ext cx="1303020" cy="461665"/>
          </a:xfrm>
          <a:prstGeom prst="rect">
            <a:avLst/>
          </a:prstGeom>
          <a:noFill/>
        </p:spPr>
        <p:txBody>
          <a:bodyPr wrap="square" rtlCol="0">
            <a:noAutofit/>
          </a:bodyPr>
          <a:lstStyle/>
          <a:p>
            <a:pPr algn="ctr"/>
            <a:r>
              <a:rPr lang="zh-CN" altLang="en-US" sz="2400" b="1" i="0" dirty="0">
                <a:solidFill>
                  <a:schemeClr val="bg1"/>
                </a:solidFill>
                <a:effectLst/>
                <a:latin typeface="+mj-ea"/>
                <a:ea typeface="+mj-ea"/>
              </a:rPr>
              <a:t>转型期</a:t>
            </a:r>
          </a:p>
        </p:txBody>
      </p:sp>
      <p:sp>
        <p:nvSpPr>
          <p:cNvPr id="22" name="文本框 21">
            <a:extLst>
              <a:ext uri="{FF2B5EF4-FFF2-40B4-BE49-F238E27FC236}">
                <a16:creationId xmlns:a16="http://schemas.microsoft.com/office/drawing/2014/main" id="{1A0B3CF8-9090-B656-16DB-DC9E28F1EF9F}"/>
              </a:ext>
            </a:extLst>
          </p:cNvPr>
          <p:cNvSpPr txBox="1"/>
          <p:nvPr/>
        </p:nvSpPr>
        <p:spPr>
          <a:xfrm>
            <a:off x="6555791" y="2814904"/>
            <a:ext cx="1832827" cy="2042547"/>
          </a:xfrm>
          <a:prstGeom prst="rect">
            <a:avLst/>
          </a:prstGeom>
          <a:noFill/>
        </p:spPr>
        <p:txBody>
          <a:bodyPr wrap="square" rtlCol="0">
            <a:noAutofit/>
          </a:bodyPr>
          <a:lstStyle/>
          <a:p>
            <a:pPr>
              <a:lnSpc>
                <a:spcPct val="120000"/>
              </a:lnSpc>
            </a:pPr>
            <a:r>
              <a:rPr lang="zh-CN" altLang="en-US" b="0" i="0" dirty="0">
                <a:solidFill>
                  <a:schemeClr val="bg1"/>
                </a:solidFill>
                <a:effectLst/>
                <a:latin typeface="+mn-ea"/>
              </a:rPr>
              <a:t>创新地采用优质高科技面料设计时装，领导了时装界对布料要求的新方向，引领了时尚界潮流。</a:t>
            </a:r>
            <a:endParaRPr lang="zh-CN" altLang="en-US" dirty="0">
              <a:solidFill>
                <a:schemeClr val="bg1"/>
              </a:solidFill>
              <a:latin typeface="+mn-ea"/>
            </a:endParaRPr>
          </a:p>
        </p:txBody>
      </p:sp>
      <p:sp>
        <p:nvSpPr>
          <p:cNvPr id="34" name="矩形 33">
            <a:extLst>
              <a:ext uri="{FF2B5EF4-FFF2-40B4-BE49-F238E27FC236}">
                <a16:creationId xmlns:a16="http://schemas.microsoft.com/office/drawing/2014/main" id="{F8ED93A3-C945-2534-21E4-D88A285C935A}"/>
              </a:ext>
            </a:extLst>
          </p:cNvPr>
          <p:cNvSpPr/>
          <p:nvPr/>
        </p:nvSpPr>
        <p:spPr>
          <a:xfrm>
            <a:off x="7095014" y="5250581"/>
            <a:ext cx="70866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42D26628-D7C9-927E-D046-78354A5D3E1F}"/>
              </a:ext>
            </a:extLst>
          </p:cNvPr>
          <p:cNvSpPr/>
          <p:nvPr/>
        </p:nvSpPr>
        <p:spPr>
          <a:xfrm>
            <a:off x="3560128" y="1414511"/>
            <a:ext cx="2352992" cy="426600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8F26C727-0100-946C-2683-4CD53B5B6F73}"/>
              </a:ext>
            </a:extLst>
          </p:cNvPr>
          <p:cNvSpPr txBox="1"/>
          <p:nvPr/>
        </p:nvSpPr>
        <p:spPr>
          <a:xfrm>
            <a:off x="4085114" y="1864687"/>
            <a:ext cx="1303020" cy="461665"/>
          </a:xfrm>
          <a:prstGeom prst="rect">
            <a:avLst/>
          </a:prstGeom>
          <a:noFill/>
        </p:spPr>
        <p:txBody>
          <a:bodyPr wrap="square" rtlCol="0">
            <a:noAutofit/>
          </a:bodyPr>
          <a:lstStyle/>
          <a:p>
            <a:pPr algn="ctr"/>
            <a:r>
              <a:rPr lang="zh-CN" altLang="en-US" sz="2400" b="1" dirty="0">
                <a:solidFill>
                  <a:schemeClr val="tx2"/>
                </a:solidFill>
                <a:latin typeface="+mj-ea"/>
                <a:ea typeface="+mj-ea"/>
              </a:rPr>
              <a:t>扩张</a:t>
            </a:r>
            <a:r>
              <a:rPr lang="zh-CN" altLang="en-US" sz="2400" b="1" i="0" dirty="0">
                <a:solidFill>
                  <a:schemeClr val="tx2"/>
                </a:solidFill>
                <a:effectLst/>
                <a:latin typeface="+mj-ea"/>
                <a:ea typeface="+mj-ea"/>
              </a:rPr>
              <a:t>期</a:t>
            </a:r>
          </a:p>
        </p:txBody>
      </p:sp>
      <p:sp>
        <p:nvSpPr>
          <p:cNvPr id="23" name="文本框 22">
            <a:extLst>
              <a:ext uri="{FF2B5EF4-FFF2-40B4-BE49-F238E27FC236}">
                <a16:creationId xmlns:a16="http://schemas.microsoft.com/office/drawing/2014/main" id="{225E3FC3-8ACB-AB10-5625-1AC471203CDD}"/>
              </a:ext>
            </a:extLst>
          </p:cNvPr>
          <p:cNvSpPr txBox="1"/>
          <p:nvPr/>
        </p:nvSpPr>
        <p:spPr>
          <a:xfrm>
            <a:off x="3831641" y="2326390"/>
            <a:ext cx="1832827" cy="1710148"/>
          </a:xfrm>
          <a:prstGeom prst="rect">
            <a:avLst/>
          </a:prstGeom>
          <a:noFill/>
        </p:spPr>
        <p:txBody>
          <a:bodyPr wrap="square" rtlCol="0">
            <a:noAutofit/>
          </a:bodyPr>
          <a:lstStyle/>
          <a:p>
            <a:pPr>
              <a:lnSpc>
                <a:spcPct val="120000"/>
              </a:lnSpc>
            </a:pPr>
            <a:r>
              <a:rPr lang="en-US" altLang="zh-CN" b="0" i="0" dirty="0">
                <a:solidFill>
                  <a:schemeClr val="accent1"/>
                </a:solidFill>
                <a:effectLst/>
                <a:latin typeface="+mn-ea"/>
              </a:rPr>
              <a:t>21</a:t>
            </a:r>
            <a:r>
              <a:rPr lang="zh-CN" altLang="en-US" b="0" i="0" dirty="0">
                <a:solidFill>
                  <a:schemeClr val="accent1"/>
                </a:solidFill>
                <a:effectLst/>
                <a:latin typeface="+mn-ea"/>
              </a:rPr>
              <a:t>世纪，本服装品牌面向全球进行扩张，远销中东地区，并且还设有服装专卖店。</a:t>
            </a:r>
            <a:endParaRPr lang="zh-CN" altLang="en-US" dirty="0">
              <a:solidFill>
                <a:schemeClr val="accent1"/>
              </a:solidFill>
              <a:latin typeface="+mn-ea"/>
            </a:endParaRPr>
          </a:p>
        </p:txBody>
      </p:sp>
      <p:sp>
        <p:nvSpPr>
          <p:cNvPr id="26" name="矩形 25">
            <a:extLst>
              <a:ext uri="{FF2B5EF4-FFF2-40B4-BE49-F238E27FC236}">
                <a16:creationId xmlns:a16="http://schemas.microsoft.com/office/drawing/2014/main" id="{63432944-F672-4F6D-A978-7B5DA960D649}"/>
              </a:ext>
            </a:extLst>
          </p:cNvPr>
          <p:cNvSpPr/>
          <p:nvPr/>
        </p:nvSpPr>
        <p:spPr>
          <a:xfrm>
            <a:off x="4382294" y="4741924"/>
            <a:ext cx="70866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27C2D73-31A6-A631-4982-22B0237841D2}"/>
              </a:ext>
            </a:extLst>
          </p:cNvPr>
          <p:cNvSpPr/>
          <p:nvPr/>
        </p:nvSpPr>
        <p:spPr>
          <a:xfrm>
            <a:off x="8985568" y="1414511"/>
            <a:ext cx="2352992" cy="426600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01F5675-9FF1-3D12-BC5F-E782652CE4FE}"/>
              </a:ext>
            </a:extLst>
          </p:cNvPr>
          <p:cNvSpPr txBox="1"/>
          <p:nvPr/>
        </p:nvSpPr>
        <p:spPr>
          <a:xfrm>
            <a:off x="9406878" y="1864687"/>
            <a:ext cx="1510372" cy="461665"/>
          </a:xfrm>
          <a:prstGeom prst="rect">
            <a:avLst/>
          </a:prstGeom>
          <a:noFill/>
        </p:spPr>
        <p:txBody>
          <a:bodyPr wrap="square" rtlCol="0">
            <a:noAutofit/>
          </a:bodyPr>
          <a:lstStyle/>
          <a:p>
            <a:pPr algn="ctr"/>
            <a:r>
              <a:rPr lang="zh-CN" altLang="en-US" sz="2400" b="1" i="0" dirty="0">
                <a:solidFill>
                  <a:schemeClr val="tx2"/>
                </a:solidFill>
                <a:effectLst/>
                <a:latin typeface="+mj-ea"/>
                <a:ea typeface="+mj-ea"/>
              </a:rPr>
              <a:t>高速发展</a:t>
            </a:r>
          </a:p>
        </p:txBody>
      </p:sp>
      <p:sp>
        <p:nvSpPr>
          <p:cNvPr id="24" name="文本框 23">
            <a:extLst>
              <a:ext uri="{FF2B5EF4-FFF2-40B4-BE49-F238E27FC236}">
                <a16:creationId xmlns:a16="http://schemas.microsoft.com/office/drawing/2014/main" id="{614D57D9-B89D-E42A-A1F1-A00843BE5664}"/>
              </a:ext>
            </a:extLst>
          </p:cNvPr>
          <p:cNvSpPr txBox="1"/>
          <p:nvPr/>
        </p:nvSpPr>
        <p:spPr>
          <a:xfrm>
            <a:off x="9268511" y="2326390"/>
            <a:ext cx="1832827" cy="2053704"/>
          </a:xfrm>
          <a:prstGeom prst="rect">
            <a:avLst/>
          </a:prstGeom>
          <a:noFill/>
        </p:spPr>
        <p:txBody>
          <a:bodyPr wrap="square" rtlCol="0">
            <a:noAutofit/>
          </a:bodyPr>
          <a:lstStyle/>
          <a:p>
            <a:pPr algn="l">
              <a:lnSpc>
                <a:spcPct val="120000"/>
              </a:lnSpc>
            </a:pPr>
            <a:r>
              <a:rPr lang="zh-CN" altLang="en-US" b="0" i="0" dirty="0">
                <a:solidFill>
                  <a:schemeClr val="accent1"/>
                </a:solidFill>
                <a:effectLst/>
                <a:latin typeface="+mn-ea"/>
              </a:rPr>
              <a:t>本品牌推出春夏秋冬系列，获得时尚传媒界的热烈赞赏，分店遍布全球，深受全球时尚人士追捧。</a:t>
            </a:r>
          </a:p>
        </p:txBody>
      </p:sp>
      <p:sp>
        <p:nvSpPr>
          <p:cNvPr id="27" name="矩形 26">
            <a:extLst>
              <a:ext uri="{FF2B5EF4-FFF2-40B4-BE49-F238E27FC236}">
                <a16:creationId xmlns:a16="http://schemas.microsoft.com/office/drawing/2014/main" id="{1B516BFE-683F-8990-9B2F-E74B46B0FF5C}"/>
              </a:ext>
            </a:extLst>
          </p:cNvPr>
          <p:cNvSpPr/>
          <p:nvPr/>
        </p:nvSpPr>
        <p:spPr>
          <a:xfrm>
            <a:off x="9807734" y="4741924"/>
            <a:ext cx="70866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C365CF55-B4EA-7210-CBA0-687A49AA8FA9}"/>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新宋体" panose="02010609030101010101" pitchFamily="49" charset="-122"/>
                <a:ea typeface="新宋体" panose="02010609030101010101" pitchFamily="49" charset="-122"/>
              </a:rPr>
              <a:t>品牌</a:t>
            </a:r>
            <a:r>
              <a:rPr lang="zh-CN" altLang="en-US" sz="2400" b="1" dirty="0">
                <a:solidFill>
                  <a:schemeClr val="accent1"/>
                </a:solidFill>
                <a:latin typeface="+mj-ea"/>
                <a:ea typeface="+mj-ea"/>
              </a:rPr>
              <a:t>概述</a:t>
            </a:r>
          </a:p>
        </p:txBody>
      </p:sp>
      <p:sp>
        <p:nvSpPr>
          <p:cNvPr id="45" name="文本框 44">
            <a:extLst>
              <a:ext uri="{FF2B5EF4-FFF2-40B4-BE49-F238E27FC236}">
                <a16:creationId xmlns:a16="http://schemas.microsoft.com/office/drawing/2014/main" id="{1F2F2789-BDBE-C532-A633-EBBCC450B319}"/>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ea typeface="阿里巴巴普惠体 L" panose="00020600040101010101" pitchFamily="18" charset="-122"/>
                <a:cs typeface="阿里巴巴普惠体 L" panose="00020600040101010101" pitchFamily="18" charset="-122"/>
              </a:rPr>
              <a:t>BRAND INTRODUCTION</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Tree>
    <p:extLst>
      <p:ext uri="{BB962C8B-B14F-4D97-AF65-F5344CB8AC3E}">
        <p14:creationId xmlns:p14="http://schemas.microsoft.com/office/powerpoint/2010/main" val="414358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a:extLst>
              <a:ext uri="{FF2B5EF4-FFF2-40B4-BE49-F238E27FC236}">
                <a16:creationId xmlns:a16="http://schemas.microsoft.com/office/drawing/2014/main" id="{2B6A109C-E992-63B3-A001-6852F73D4067}"/>
              </a:ext>
            </a:extLst>
          </p:cNvPr>
          <p:cNvSpPr/>
          <p:nvPr/>
        </p:nvSpPr>
        <p:spPr>
          <a:xfrm>
            <a:off x="8064089" y="4054079"/>
            <a:ext cx="3314244" cy="1711676"/>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a:extLst>
              <a:ext uri="{FF2B5EF4-FFF2-40B4-BE49-F238E27FC236}">
                <a16:creationId xmlns:a16="http://schemas.microsoft.com/office/drawing/2014/main" id="{3B323E96-EFB9-776A-7A58-4957491B4A5E}"/>
              </a:ext>
            </a:extLst>
          </p:cNvPr>
          <p:cNvSpPr/>
          <p:nvPr/>
        </p:nvSpPr>
        <p:spPr>
          <a:xfrm>
            <a:off x="4358846" y="4054079"/>
            <a:ext cx="3314244" cy="1711676"/>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a:extLst>
              <a:ext uri="{FF2B5EF4-FFF2-40B4-BE49-F238E27FC236}">
                <a16:creationId xmlns:a16="http://schemas.microsoft.com/office/drawing/2014/main" id="{C4984ED7-E884-68AC-1653-0F274345E839}"/>
              </a:ext>
            </a:extLst>
          </p:cNvPr>
          <p:cNvSpPr/>
          <p:nvPr/>
        </p:nvSpPr>
        <p:spPr>
          <a:xfrm>
            <a:off x="664368" y="4054079"/>
            <a:ext cx="3314244" cy="1711676"/>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a:extLst>
              <a:ext uri="{FF2B5EF4-FFF2-40B4-BE49-F238E27FC236}">
                <a16:creationId xmlns:a16="http://schemas.microsoft.com/office/drawing/2014/main" id="{780D753D-0B9B-59B5-50CD-240B4C303783}"/>
              </a:ext>
            </a:extLst>
          </p:cNvPr>
          <p:cNvSpPr/>
          <p:nvPr/>
        </p:nvSpPr>
        <p:spPr>
          <a:xfrm>
            <a:off x="515938" y="1524034"/>
            <a:ext cx="11002962" cy="2734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74C5C2B2-4CB9-BE16-E9E6-98A9EC38CDB9}"/>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新宋体" panose="02010609030101010101" pitchFamily="49" charset="-122"/>
                <a:ea typeface="新宋体" panose="02010609030101010101" pitchFamily="49" charset="-122"/>
              </a:rPr>
              <a:t>08</a:t>
            </a:r>
            <a:endParaRPr lang="zh-CN" altLang="en-US" dirty="0">
              <a:solidFill>
                <a:schemeClr val="bg1"/>
              </a:solidFill>
              <a:latin typeface="新宋体" panose="02010609030101010101" pitchFamily="49" charset="-122"/>
              <a:ea typeface="新宋体" panose="02010609030101010101" pitchFamily="49" charset="-122"/>
            </a:endParaRPr>
          </a:p>
        </p:txBody>
      </p:sp>
      <p:sp>
        <p:nvSpPr>
          <p:cNvPr id="98" name="文本框 97">
            <a:extLst>
              <a:ext uri="{FF2B5EF4-FFF2-40B4-BE49-F238E27FC236}">
                <a16:creationId xmlns:a16="http://schemas.microsoft.com/office/drawing/2014/main" id="{99083886-BF06-2EC6-66C3-984AA0339EF8}"/>
              </a:ext>
            </a:extLst>
          </p:cNvPr>
          <p:cNvSpPr txBox="1"/>
          <p:nvPr/>
        </p:nvSpPr>
        <p:spPr>
          <a:xfrm>
            <a:off x="1073768" y="1911157"/>
            <a:ext cx="5862502" cy="412613"/>
          </a:xfrm>
          <a:prstGeom prst="rect">
            <a:avLst/>
          </a:prstGeom>
          <a:noFill/>
        </p:spPr>
        <p:txBody>
          <a:bodyPr wrap="none" rtlCol="0">
            <a:noAutofit/>
          </a:bodyPr>
          <a:lstStyle/>
          <a:p>
            <a:pPr>
              <a:lnSpc>
                <a:spcPct val="120000"/>
              </a:lnSpc>
            </a:pPr>
            <a:r>
              <a:rPr kumimoji="0" lang="zh-CN" altLang="en-US" sz="2000" b="1" u="none" strike="noStrike" kern="1200" cap="none" spc="0" normalizeH="0" baseline="0" noProof="0" dirty="0">
                <a:ln>
                  <a:noFill/>
                </a:ln>
                <a:solidFill>
                  <a:schemeClr val="bg1"/>
                </a:solidFill>
                <a:effectLst/>
                <a:uLnTx/>
                <a:uFillTx/>
                <a:latin typeface="+mn-ea"/>
                <a:cs typeface="+mn-cs"/>
              </a:rPr>
              <a:t>我们品牌是国际时装公司集团旗下知名品牌之一。</a:t>
            </a:r>
            <a:endParaRPr lang="zh-CN" altLang="en-US" sz="2000" b="1" dirty="0">
              <a:solidFill>
                <a:schemeClr val="bg1"/>
              </a:solidFill>
              <a:latin typeface="+mn-ea"/>
            </a:endParaRPr>
          </a:p>
        </p:txBody>
      </p:sp>
      <p:sp>
        <p:nvSpPr>
          <p:cNvPr id="99" name="文本框 98">
            <a:extLst>
              <a:ext uri="{FF2B5EF4-FFF2-40B4-BE49-F238E27FC236}">
                <a16:creationId xmlns:a16="http://schemas.microsoft.com/office/drawing/2014/main" id="{52CA19BD-A4E1-2DAC-5A45-751C7ADAE668}"/>
              </a:ext>
            </a:extLst>
          </p:cNvPr>
          <p:cNvSpPr txBox="1"/>
          <p:nvPr/>
        </p:nvSpPr>
        <p:spPr>
          <a:xfrm>
            <a:off x="1108094" y="2419321"/>
            <a:ext cx="6022066" cy="712952"/>
          </a:xfrm>
          <a:prstGeom prst="rect">
            <a:avLst/>
          </a:prstGeom>
          <a:noFill/>
        </p:spPr>
        <p:txBody>
          <a:bodyPr wrap="square" rtlCol="0">
            <a:noAutofit/>
          </a:bodyPr>
          <a:lstStyle/>
          <a:p>
            <a:pPr>
              <a:lnSpc>
                <a:spcPct val="120000"/>
              </a:lnSpc>
            </a:pPr>
            <a:r>
              <a:rPr kumimoji="0" lang="zh-CN" altLang="en-US" b="0" i="0" u="none" strike="noStrike" kern="1200" cap="none" spc="0" normalizeH="0" baseline="0" noProof="0" dirty="0">
                <a:ln>
                  <a:noFill/>
                </a:ln>
                <a:solidFill>
                  <a:schemeClr val="bg1"/>
                </a:solidFill>
                <a:effectLst/>
                <a:uLnTx/>
                <a:uFillTx/>
                <a:latin typeface="+mn-ea"/>
                <a:cs typeface="+mn-cs"/>
              </a:rPr>
              <a:t>集团成立于</a:t>
            </a:r>
            <a:r>
              <a:rPr kumimoji="0" lang="en-US" altLang="zh-CN" b="0" i="0" u="none" strike="noStrike" kern="1200" cap="none" spc="0" normalizeH="0" baseline="0" noProof="0" dirty="0">
                <a:ln>
                  <a:noFill/>
                </a:ln>
                <a:solidFill>
                  <a:schemeClr val="bg1"/>
                </a:solidFill>
                <a:effectLst/>
                <a:uLnTx/>
                <a:uFillTx/>
                <a:latin typeface="+mn-ea"/>
                <a:cs typeface="+mn-cs"/>
              </a:rPr>
              <a:t>1995</a:t>
            </a:r>
            <a:r>
              <a:rPr kumimoji="0" lang="zh-CN" altLang="en-US" b="0" i="0" u="none" strike="noStrike" kern="1200" cap="none" spc="0" normalizeH="0" baseline="0" noProof="0" dirty="0">
                <a:ln>
                  <a:noFill/>
                </a:ln>
                <a:solidFill>
                  <a:schemeClr val="bg1"/>
                </a:solidFill>
                <a:effectLst/>
                <a:uLnTx/>
                <a:uFillTx/>
                <a:latin typeface="+mn-ea"/>
                <a:cs typeface="+mn-cs"/>
              </a:rPr>
              <a:t>年，以其独特的设计和卓越的经营为都市女性，男性，儿童及青少年提供了最受欢迎的流行服饰。</a:t>
            </a:r>
            <a:endParaRPr lang="zh-CN" altLang="en-US" dirty="0">
              <a:solidFill>
                <a:schemeClr val="bg1"/>
              </a:solidFill>
              <a:latin typeface="+mn-ea"/>
            </a:endParaRPr>
          </a:p>
        </p:txBody>
      </p:sp>
      <p:pic>
        <p:nvPicPr>
          <p:cNvPr id="103" name="Picture 236">
            <a:extLst>
              <a:ext uri="{FF2B5EF4-FFF2-40B4-BE49-F238E27FC236}">
                <a16:creationId xmlns:a16="http://schemas.microsoft.com/office/drawing/2014/main" id="{ACF5DFE6-B1AA-C833-9DEC-124872E35F8C}"/>
              </a:ext>
            </a:extLst>
          </p:cNvPr>
          <p:cNvPicPr>
            <a:picLocks noChangeAspect="1"/>
          </p:cNvPicPr>
          <p:nvPr/>
        </p:nvPicPr>
        <p:blipFill>
          <a:blip r:embed="rId2"/>
          <a:stretch>
            <a:fillRect/>
          </a:stretch>
        </p:blipFill>
        <p:spPr>
          <a:xfrm>
            <a:off x="701694" y="1911157"/>
            <a:ext cx="406400" cy="406400"/>
          </a:xfrm>
          <a:prstGeom prst="rect">
            <a:avLst/>
          </a:prstGeom>
        </p:spPr>
      </p:pic>
      <p:grpSp>
        <p:nvGrpSpPr>
          <p:cNvPr id="5" name="组合 4">
            <a:extLst>
              <a:ext uri="{FF2B5EF4-FFF2-40B4-BE49-F238E27FC236}">
                <a16:creationId xmlns:a16="http://schemas.microsoft.com/office/drawing/2014/main" id="{E0E2FAB5-6AD1-C3A1-9A72-81F1391DD11E}"/>
              </a:ext>
            </a:extLst>
          </p:cNvPr>
          <p:cNvGrpSpPr/>
          <p:nvPr/>
        </p:nvGrpSpPr>
        <p:grpSpPr>
          <a:xfrm>
            <a:off x="7244837" y="1901038"/>
            <a:ext cx="874824" cy="874824"/>
            <a:chOff x="7197624" y="1760093"/>
            <a:chExt cx="874824" cy="874824"/>
          </a:xfrm>
        </p:grpSpPr>
        <p:sp>
          <p:nvSpPr>
            <p:cNvPr id="105" name="椭圆 104">
              <a:extLst>
                <a:ext uri="{FF2B5EF4-FFF2-40B4-BE49-F238E27FC236}">
                  <a16:creationId xmlns:a16="http://schemas.microsoft.com/office/drawing/2014/main" id="{A18F9E26-173E-F0EB-D2A8-F568985A34E5}"/>
                </a:ext>
              </a:extLst>
            </p:cNvPr>
            <p:cNvSpPr/>
            <p:nvPr/>
          </p:nvSpPr>
          <p:spPr>
            <a:xfrm>
              <a:off x="7197624" y="1760093"/>
              <a:ext cx="874824" cy="87482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8" name="文本框 107">
              <a:extLst>
                <a:ext uri="{FF2B5EF4-FFF2-40B4-BE49-F238E27FC236}">
                  <a16:creationId xmlns:a16="http://schemas.microsoft.com/office/drawing/2014/main" id="{97AEC3B9-8023-682D-33C1-F05B7B71E061}"/>
                </a:ext>
              </a:extLst>
            </p:cNvPr>
            <p:cNvSpPr txBox="1"/>
            <p:nvPr/>
          </p:nvSpPr>
          <p:spPr>
            <a:xfrm>
              <a:off x="7246470" y="1920471"/>
              <a:ext cx="777132" cy="498719"/>
            </a:xfrm>
            <a:prstGeom prst="rect">
              <a:avLst/>
            </a:prstGeom>
            <a:noFill/>
            <a:ln>
              <a:noFill/>
            </a:ln>
          </p:spPr>
          <p:txBody>
            <a:bodyPr wrap="square" rtlCol="0">
              <a:noAutofit/>
            </a:bodyPr>
            <a:lstStyle/>
            <a:p>
              <a:pPr algn="ctr"/>
              <a:r>
                <a:rPr lang="en-US" altLang="zh-CN" sz="2800" dirty="0">
                  <a:solidFill>
                    <a:schemeClr val="tx2"/>
                  </a:solidFill>
                  <a:latin typeface="+mn-ea"/>
                </a:rPr>
                <a:t>26</a:t>
              </a:r>
              <a:endParaRPr lang="zh-CN" altLang="en-US" sz="2800" dirty="0">
                <a:solidFill>
                  <a:schemeClr val="tx2"/>
                </a:solidFill>
                <a:latin typeface="+mn-ea"/>
              </a:endParaRPr>
            </a:p>
          </p:txBody>
        </p:sp>
        <p:sp>
          <p:nvSpPr>
            <p:cNvPr id="111" name="文本框 110">
              <a:extLst>
                <a:ext uri="{FF2B5EF4-FFF2-40B4-BE49-F238E27FC236}">
                  <a16:creationId xmlns:a16="http://schemas.microsoft.com/office/drawing/2014/main" id="{FE1D1A8B-6093-28CD-E666-5B36AAA7C00A}"/>
                </a:ext>
              </a:extLst>
            </p:cNvPr>
            <p:cNvSpPr txBox="1"/>
            <p:nvPr/>
          </p:nvSpPr>
          <p:spPr>
            <a:xfrm>
              <a:off x="7720263" y="1932740"/>
              <a:ext cx="283124" cy="307777"/>
            </a:xfrm>
            <a:prstGeom prst="rect">
              <a:avLst/>
            </a:prstGeom>
            <a:noFill/>
            <a:ln>
              <a:noFill/>
            </a:ln>
          </p:spPr>
          <p:txBody>
            <a:bodyPr wrap="square" rtlCol="0">
              <a:spAutoFit/>
            </a:bodyPr>
            <a:lstStyle/>
            <a:p>
              <a:pPr algn="ctr"/>
              <a:r>
                <a:rPr lang="en-US" altLang="zh-CN" sz="1400" b="1" dirty="0">
                  <a:solidFill>
                    <a:schemeClr val="tx2"/>
                  </a:solidFill>
                </a:rPr>
                <a:t>+</a:t>
              </a:r>
              <a:endParaRPr lang="zh-CN" altLang="en-US" sz="1400" b="1" dirty="0">
                <a:solidFill>
                  <a:schemeClr val="tx2"/>
                </a:solidFill>
              </a:endParaRPr>
            </a:p>
          </p:txBody>
        </p:sp>
      </p:grpSp>
      <p:sp>
        <p:nvSpPr>
          <p:cNvPr id="114" name="文本框 113">
            <a:extLst>
              <a:ext uri="{FF2B5EF4-FFF2-40B4-BE49-F238E27FC236}">
                <a16:creationId xmlns:a16="http://schemas.microsoft.com/office/drawing/2014/main" id="{A9BAE459-6AAA-C36A-1222-95049A8D871E}"/>
              </a:ext>
            </a:extLst>
          </p:cNvPr>
          <p:cNvSpPr txBox="1"/>
          <p:nvPr/>
        </p:nvSpPr>
        <p:spPr>
          <a:xfrm>
            <a:off x="7083592" y="2831067"/>
            <a:ext cx="1197315" cy="369332"/>
          </a:xfrm>
          <a:prstGeom prst="rect">
            <a:avLst/>
          </a:prstGeom>
          <a:noFill/>
        </p:spPr>
        <p:txBody>
          <a:bodyPr wrap="square" rtlCol="0">
            <a:noAutofit/>
          </a:bodyPr>
          <a:lstStyle/>
          <a:p>
            <a:pPr algn="ctr"/>
            <a:r>
              <a:rPr lang="zh-CN" altLang="en-US" sz="1600" b="1" dirty="0">
                <a:solidFill>
                  <a:schemeClr val="bg1"/>
                </a:solidFill>
                <a:latin typeface="+mn-ea"/>
              </a:rPr>
              <a:t>全球国家</a:t>
            </a:r>
          </a:p>
        </p:txBody>
      </p:sp>
      <p:grpSp>
        <p:nvGrpSpPr>
          <p:cNvPr id="4" name="组合 3">
            <a:extLst>
              <a:ext uri="{FF2B5EF4-FFF2-40B4-BE49-F238E27FC236}">
                <a16:creationId xmlns:a16="http://schemas.microsoft.com/office/drawing/2014/main" id="{992857A1-26E4-E9E1-F6BF-A9F932956A70}"/>
              </a:ext>
            </a:extLst>
          </p:cNvPr>
          <p:cNvGrpSpPr/>
          <p:nvPr/>
        </p:nvGrpSpPr>
        <p:grpSpPr>
          <a:xfrm>
            <a:off x="8600778" y="1901062"/>
            <a:ext cx="1044997" cy="874800"/>
            <a:chOff x="8435826" y="1768752"/>
            <a:chExt cx="1044997" cy="874800"/>
          </a:xfrm>
        </p:grpSpPr>
        <p:sp>
          <p:nvSpPr>
            <p:cNvPr id="106" name="椭圆 105">
              <a:extLst>
                <a:ext uri="{FF2B5EF4-FFF2-40B4-BE49-F238E27FC236}">
                  <a16:creationId xmlns:a16="http://schemas.microsoft.com/office/drawing/2014/main" id="{B4C0F529-76B8-006E-6921-AA2A9EA1BE48}"/>
                </a:ext>
              </a:extLst>
            </p:cNvPr>
            <p:cNvSpPr/>
            <p:nvPr/>
          </p:nvSpPr>
          <p:spPr>
            <a:xfrm>
              <a:off x="8557751" y="1768752"/>
              <a:ext cx="874800" cy="8748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9" name="文本框 108">
              <a:extLst>
                <a:ext uri="{FF2B5EF4-FFF2-40B4-BE49-F238E27FC236}">
                  <a16:creationId xmlns:a16="http://schemas.microsoft.com/office/drawing/2014/main" id="{73188198-40A8-6745-1663-3138904BA8A1}"/>
                </a:ext>
              </a:extLst>
            </p:cNvPr>
            <p:cNvSpPr txBox="1"/>
            <p:nvPr/>
          </p:nvSpPr>
          <p:spPr>
            <a:xfrm>
              <a:off x="8435826" y="1920707"/>
              <a:ext cx="1044997" cy="498247"/>
            </a:xfrm>
            <a:prstGeom prst="rect">
              <a:avLst/>
            </a:prstGeom>
            <a:noFill/>
          </p:spPr>
          <p:txBody>
            <a:bodyPr wrap="square" rtlCol="0">
              <a:noAutofit/>
            </a:bodyPr>
            <a:lstStyle/>
            <a:p>
              <a:pPr algn="ctr"/>
              <a:r>
                <a:rPr lang="en-US" altLang="zh-CN" sz="2800" dirty="0">
                  <a:solidFill>
                    <a:schemeClr val="tx2"/>
                  </a:solidFill>
                  <a:latin typeface="+mn-ea"/>
                </a:rPr>
                <a:t>700</a:t>
              </a:r>
              <a:endParaRPr lang="zh-CN" altLang="en-US" sz="2800" dirty="0">
                <a:solidFill>
                  <a:schemeClr val="tx2"/>
                </a:solidFill>
                <a:latin typeface="+mn-ea"/>
              </a:endParaRPr>
            </a:p>
          </p:txBody>
        </p:sp>
        <p:sp>
          <p:nvSpPr>
            <p:cNvPr id="112" name="文本框 111">
              <a:extLst>
                <a:ext uri="{FF2B5EF4-FFF2-40B4-BE49-F238E27FC236}">
                  <a16:creationId xmlns:a16="http://schemas.microsoft.com/office/drawing/2014/main" id="{24786912-810C-1F08-4845-62E2E32DD6D5}"/>
                </a:ext>
              </a:extLst>
            </p:cNvPr>
            <p:cNvSpPr txBox="1"/>
            <p:nvPr/>
          </p:nvSpPr>
          <p:spPr>
            <a:xfrm>
              <a:off x="9128638" y="1932740"/>
              <a:ext cx="283124" cy="307777"/>
            </a:xfrm>
            <a:prstGeom prst="rect">
              <a:avLst/>
            </a:prstGeom>
            <a:noFill/>
          </p:spPr>
          <p:txBody>
            <a:bodyPr wrap="square" rtlCol="0">
              <a:spAutoFit/>
            </a:bodyPr>
            <a:lstStyle/>
            <a:p>
              <a:pPr algn="ctr"/>
              <a:r>
                <a:rPr lang="en-US" altLang="zh-CN" sz="1400" b="1" dirty="0">
                  <a:solidFill>
                    <a:schemeClr val="tx2"/>
                  </a:solidFill>
                </a:rPr>
                <a:t>+</a:t>
              </a:r>
              <a:endParaRPr lang="zh-CN" altLang="en-US" sz="1400" b="1" dirty="0">
                <a:solidFill>
                  <a:schemeClr val="tx2"/>
                </a:solidFill>
              </a:endParaRPr>
            </a:p>
          </p:txBody>
        </p:sp>
      </p:grpSp>
      <p:sp>
        <p:nvSpPr>
          <p:cNvPr id="115" name="文本框 114">
            <a:extLst>
              <a:ext uri="{FF2B5EF4-FFF2-40B4-BE49-F238E27FC236}">
                <a16:creationId xmlns:a16="http://schemas.microsoft.com/office/drawing/2014/main" id="{31D17F1B-149E-8C57-5A85-1EBD83AB2B33}"/>
              </a:ext>
            </a:extLst>
          </p:cNvPr>
          <p:cNvSpPr txBox="1"/>
          <p:nvPr/>
        </p:nvSpPr>
        <p:spPr>
          <a:xfrm>
            <a:off x="8411609" y="2831067"/>
            <a:ext cx="1423334" cy="369332"/>
          </a:xfrm>
          <a:prstGeom prst="rect">
            <a:avLst/>
          </a:prstGeom>
          <a:noFill/>
        </p:spPr>
        <p:txBody>
          <a:bodyPr wrap="square" rtlCol="0">
            <a:noAutofit/>
          </a:bodyPr>
          <a:lstStyle/>
          <a:p>
            <a:pPr algn="ctr"/>
            <a:r>
              <a:rPr lang="zh-CN" altLang="en-US" sz="1600" b="1" dirty="0">
                <a:solidFill>
                  <a:schemeClr val="bg1"/>
                </a:solidFill>
                <a:latin typeface="+mn-ea"/>
              </a:rPr>
              <a:t>形象专卖店</a:t>
            </a:r>
          </a:p>
        </p:txBody>
      </p:sp>
      <p:grpSp>
        <p:nvGrpSpPr>
          <p:cNvPr id="3" name="组合 2">
            <a:extLst>
              <a:ext uri="{FF2B5EF4-FFF2-40B4-BE49-F238E27FC236}">
                <a16:creationId xmlns:a16="http://schemas.microsoft.com/office/drawing/2014/main" id="{FD86244F-566A-8130-B881-9D024ED36CF7}"/>
              </a:ext>
            </a:extLst>
          </p:cNvPr>
          <p:cNvGrpSpPr/>
          <p:nvPr/>
        </p:nvGrpSpPr>
        <p:grpSpPr>
          <a:xfrm>
            <a:off x="9965646" y="1901062"/>
            <a:ext cx="1219220" cy="874800"/>
            <a:chOff x="9871759" y="1760105"/>
            <a:chExt cx="1219220" cy="874800"/>
          </a:xfrm>
        </p:grpSpPr>
        <p:sp>
          <p:nvSpPr>
            <p:cNvPr id="107" name="椭圆 106">
              <a:extLst>
                <a:ext uri="{FF2B5EF4-FFF2-40B4-BE49-F238E27FC236}">
                  <a16:creationId xmlns:a16="http://schemas.microsoft.com/office/drawing/2014/main" id="{D46688F1-B721-D870-B4C3-D434E1F76868}"/>
                </a:ext>
              </a:extLst>
            </p:cNvPr>
            <p:cNvSpPr/>
            <p:nvPr/>
          </p:nvSpPr>
          <p:spPr>
            <a:xfrm>
              <a:off x="10071071" y="1760105"/>
              <a:ext cx="874800" cy="8748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文本框 109">
              <a:extLst>
                <a:ext uri="{FF2B5EF4-FFF2-40B4-BE49-F238E27FC236}">
                  <a16:creationId xmlns:a16="http://schemas.microsoft.com/office/drawing/2014/main" id="{B9DD8AC2-D6FF-ECF6-74D1-399F853C0C85}"/>
                </a:ext>
              </a:extLst>
            </p:cNvPr>
            <p:cNvSpPr txBox="1"/>
            <p:nvPr/>
          </p:nvSpPr>
          <p:spPr>
            <a:xfrm>
              <a:off x="9871759" y="1950212"/>
              <a:ext cx="1219220" cy="439237"/>
            </a:xfrm>
            <a:prstGeom prst="rect">
              <a:avLst/>
            </a:prstGeom>
            <a:noFill/>
          </p:spPr>
          <p:txBody>
            <a:bodyPr wrap="square" rtlCol="0">
              <a:noAutofit/>
            </a:bodyPr>
            <a:lstStyle/>
            <a:p>
              <a:pPr algn="ctr"/>
              <a:r>
                <a:rPr lang="en-US" altLang="zh-CN" sz="2800" dirty="0">
                  <a:solidFill>
                    <a:schemeClr val="tx2"/>
                  </a:solidFill>
                  <a:latin typeface="+mn-ea"/>
                </a:rPr>
                <a:t>6500</a:t>
              </a:r>
              <a:endParaRPr lang="zh-CN" altLang="en-US" sz="2800" dirty="0">
                <a:solidFill>
                  <a:schemeClr val="tx2"/>
                </a:solidFill>
                <a:latin typeface="+mn-ea"/>
              </a:endParaRPr>
            </a:p>
          </p:txBody>
        </p:sp>
        <p:sp>
          <p:nvSpPr>
            <p:cNvPr id="113" name="文本框 112">
              <a:extLst>
                <a:ext uri="{FF2B5EF4-FFF2-40B4-BE49-F238E27FC236}">
                  <a16:creationId xmlns:a16="http://schemas.microsoft.com/office/drawing/2014/main" id="{A65ABCE7-F5B3-1CA6-EBD4-7DF099730E83}"/>
                </a:ext>
              </a:extLst>
            </p:cNvPr>
            <p:cNvSpPr txBox="1"/>
            <p:nvPr/>
          </p:nvSpPr>
          <p:spPr>
            <a:xfrm>
              <a:off x="10700835" y="1932740"/>
              <a:ext cx="283124" cy="307777"/>
            </a:xfrm>
            <a:prstGeom prst="rect">
              <a:avLst/>
            </a:prstGeom>
            <a:noFill/>
          </p:spPr>
          <p:txBody>
            <a:bodyPr wrap="square" rtlCol="0">
              <a:spAutoFit/>
            </a:bodyPr>
            <a:lstStyle/>
            <a:p>
              <a:pPr algn="ctr"/>
              <a:r>
                <a:rPr lang="en-US" altLang="zh-CN" sz="1400" b="1" dirty="0">
                  <a:solidFill>
                    <a:schemeClr val="tx2"/>
                  </a:solidFill>
                </a:rPr>
                <a:t>+</a:t>
              </a:r>
              <a:endParaRPr lang="zh-CN" altLang="en-US" sz="1400" b="1" dirty="0">
                <a:solidFill>
                  <a:schemeClr val="tx2"/>
                </a:solidFill>
              </a:endParaRPr>
            </a:p>
          </p:txBody>
        </p:sp>
      </p:grpSp>
      <p:sp>
        <p:nvSpPr>
          <p:cNvPr id="116" name="文本框 115">
            <a:extLst>
              <a:ext uri="{FF2B5EF4-FFF2-40B4-BE49-F238E27FC236}">
                <a16:creationId xmlns:a16="http://schemas.microsoft.com/office/drawing/2014/main" id="{8AD306A5-2970-E4A5-80F3-1FC706A33EAB}"/>
              </a:ext>
            </a:extLst>
          </p:cNvPr>
          <p:cNvSpPr txBox="1"/>
          <p:nvPr/>
        </p:nvSpPr>
        <p:spPr>
          <a:xfrm>
            <a:off x="10112051" y="2831067"/>
            <a:ext cx="926410" cy="369332"/>
          </a:xfrm>
          <a:prstGeom prst="rect">
            <a:avLst/>
          </a:prstGeom>
          <a:noFill/>
        </p:spPr>
        <p:txBody>
          <a:bodyPr wrap="square" rtlCol="0">
            <a:noAutofit/>
          </a:bodyPr>
          <a:lstStyle/>
          <a:p>
            <a:pPr algn="ctr"/>
            <a:r>
              <a:rPr lang="zh-CN" altLang="en-US" sz="1600" b="1" dirty="0">
                <a:solidFill>
                  <a:schemeClr val="bg1"/>
                </a:solidFill>
                <a:latin typeface="+mn-ea"/>
              </a:rPr>
              <a:t>加盟店</a:t>
            </a:r>
          </a:p>
        </p:txBody>
      </p:sp>
      <p:sp>
        <p:nvSpPr>
          <p:cNvPr id="9" name="矩形 8">
            <a:extLst>
              <a:ext uri="{FF2B5EF4-FFF2-40B4-BE49-F238E27FC236}">
                <a16:creationId xmlns:a16="http://schemas.microsoft.com/office/drawing/2014/main" id="{24F7287C-629C-8B0E-6DB1-DB1B9F647BC9}"/>
              </a:ext>
            </a:extLst>
          </p:cNvPr>
          <p:cNvSpPr/>
          <p:nvPr/>
        </p:nvSpPr>
        <p:spPr>
          <a:xfrm>
            <a:off x="615730" y="3771855"/>
            <a:ext cx="3193432" cy="1818909"/>
          </a:xfrm>
          <a:prstGeom prst="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42AE990C-5F2A-E02F-11C1-FE2585FBE6F0}"/>
              </a:ext>
            </a:extLst>
          </p:cNvPr>
          <p:cNvSpPr/>
          <p:nvPr/>
        </p:nvSpPr>
        <p:spPr>
          <a:xfrm>
            <a:off x="4316005" y="3771855"/>
            <a:ext cx="3193432" cy="1818909"/>
          </a:xfrm>
          <a:prstGeom prst="rect">
            <a:avLst/>
          </a:prstGeom>
          <a:blipFill dpi="0" rotWithShape="1">
            <a:blip r:embed="rId3"/>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矩形 38">
            <a:extLst>
              <a:ext uri="{FF2B5EF4-FFF2-40B4-BE49-F238E27FC236}">
                <a16:creationId xmlns:a16="http://schemas.microsoft.com/office/drawing/2014/main" id="{CE409845-1904-B11B-4341-B990ACC0255B}"/>
              </a:ext>
            </a:extLst>
          </p:cNvPr>
          <p:cNvSpPr/>
          <p:nvPr/>
        </p:nvSpPr>
        <p:spPr>
          <a:xfrm>
            <a:off x="8026175" y="3771855"/>
            <a:ext cx="3193432" cy="1818909"/>
          </a:xfrm>
          <a:prstGeom prst="rect">
            <a:avLst/>
          </a:prstGeom>
          <a:blipFill dpi="0" rotWithShape="0">
            <a:blip r:embed="rId3"/>
            <a:srcRect/>
            <a:tile tx="0" ty="0" sx="100000" sy="100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 name="组合 13">
            <a:extLst>
              <a:ext uri="{FF2B5EF4-FFF2-40B4-BE49-F238E27FC236}">
                <a16:creationId xmlns:a16="http://schemas.microsoft.com/office/drawing/2014/main" id="{80A39352-7B5D-BA99-6E4D-74CD6862E904}"/>
              </a:ext>
            </a:extLst>
          </p:cNvPr>
          <p:cNvGrpSpPr/>
          <p:nvPr/>
        </p:nvGrpSpPr>
        <p:grpSpPr>
          <a:xfrm>
            <a:off x="477606" y="5525624"/>
            <a:ext cx="3446252" cy="497445"/>
            <a:chOff x="444050" y="5284369"/>
            <a:chExt cx="3446252" cy="497445"/>
          </a:xfrm>
        </p:grpSpPr>
        <p:sp>
          <p:nvSpPr>
            <p:cNvPr id="10" name="矩形 9">
              <a:extLst>
                <a:ext uri="{FF2B5EF4-FFF2-40B4-BE49-F238E27FC236}">
                  <a16:creationId xmlns:a16="http://schemas.microsoft.com/office/drawing/2014/main" id="{F7E48379-FAAD-53D0-157C-9D75A23DA6C2}"/>
                </a:ext>
              </a:extLst>
            </p:cNvPr>
            <p:cNvSpPr/>
            <p:nvPr/>
          </p:nvSpPr>
          <p:spPr>
            <a:xfrm>
              <a:off x="676523" y="5284369"/>
              <a:ext cx="2981306" cy="497445"/>
            </a:xfrm>
            <a:prstGeom prst="rect">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4C0C0640-E5E4-F815-8F3C-D15A5177381A}"/>
                </a:ext>
              </a:extLst>
            </p:cNvPr>
            <p:cNvSpPr txBox="1"/>
            <p:nvPr/>
          </p:nvSpPr>
          <p:spPr>
            <a:xfrm>
              <a:off x="444050" y="5325410"/>
              <a:ext cx="3446252" cy="415362"/>
            </a:xfrm>
            <a:prstGeom prst="rect">
              <a:avLst/>
            </a:prstGeom>
            <a:noFill/>
          </p:spPr>
          <p:txBody>
            <a:bodyPr wrap="square" rtlCol="0">
              <a:noAutofit/>
            </a:bodyPr>
            <a:lstStyle/>
            <a:p>
              <a:pPr algn="ctr">
                <a:lnSpc>
                  <a:spcPct val="120000"/>
                </a:lnSpc>
              </a:pPr>
              <a:r>
                <a:rPr lang="zh-CN" altLang="en-US" dirty="0">
                  <a:solidFill>
                    <a:schemeClr val="tx2"/>
                  </a:solidFill>
                  <a:latin typeface="+mn-ea"/>
                </a:rPr>
                <a:t>远销全球国家总计</a:t>
              </a:r>
              <a:r>
                <a:rPr lang="en-US" altLang="zh-CN" dirty="0">
                  <a:solidFill>
                    <a:schemeClr val="tx2"/>
                  </a:solidFill>
                  <a:latin typeface="+mn-ea"/>
                </a:rPr>
                <a:t>26</a:t>
              </a:r>
              <a:r>
                <a:rPr lang="zh-CN" altLang="en-US" dirty="0">
                  <a:solidFill>
                    <a:schemeClr val="tx2"/>
                  </a:solidFill>
                  <a:latin typeface="+mn-ea"/>
                </a:rPr>
                <a:t>个国家</a:t>
              </a:r>
            </a:p>
          </p:txBody>
        </p:sp>
      </p:grpSp>
      <p:grpSp>
        <p:nvGrpSpPr>
          <p:cNvPr id="16" name="组合 15">
            <a:extLst>
              <a:ext uri="{FF2B5EF4-FFF2-40B4-BE49-F238E27FC236}">
                <a16:creationId xmlns:a16="http://schemas.microsoft.com/office/drawing/2014/main" id="{9D9D98B2-4BB7-62B1-7163-A0083F4F0BFF}"/>
              </a:ext>
            </a:extLst>
          </p:cNvPr>
          <p:cNvGrpSpPr/>
          <p:nvPr/>
        </p:nvGrpSpPr>
        <p:grpSpPr>
          <a:xfrm>
            <a:off x="7916543" y="5525624"/>
            <a:ext cx="3446252" cy="497445"/>
            <a:chOff x="7916543" y="5405305"/>
            <a:chExt cx="3446252" cy="497445"/>
          </a:xfrm>
        </p:grpSpPr>
        <p:sp>
          <p:nvSpPr>
            <p:cNvPr id="47" name="矩形 46">
              <a:extLst>
                <a:ext uri="{FF2B5EF4-FFF2-40B4-BE49-F238E27FC236}">
                  <a16:creationId xmlns:a16="http://schemas.microsoft.com/office/drawing/2014/main" id="{0A59D3C2-5745-27F7-8502-525B009A7969}"/>
                </a:ext>
              </a:extLst>
            </p:cNvPr>
            <p:cNvSpPr/>
            <p:nvPr/>
          </p:nvSpPr>
          <p:spPr>
            <a:xfrm>
              <a:off x="8149016" y="5405305"/>
              <a:ext cx="2981306" cy="497445"/>
            </a:xfrm>
            <a:prstGeom prst="rect">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id="{E31D9463-990C-5966-AD0B-BBF5F9DFF016}"/>
                </a:ext>
              </a:extLst>
            </p:cNvPr>
            <p:cNvSpPr txBox="1"/>
            <p:nvPr/>
          </p:nvSpPr>
          <p:spPr>
            <a:xfrm>
              <a:off x="7916543" y="5446346"/>
              <a:ext cx="3446252" cy="415362"/>
            </a:xfrm>
            <a:prstGeom prst="rect">
              <a:avLst/>
            </a:prstGeom>
            <a:noFill/>
          </p:spPr>
          <p:txBody>
            <a:bodyPr wrap="square" rtlCol="0">
              <a:noAutofit/>
            </a:bodyPr>
            <a:lstStyle/>
            <a:p>
              <a:pPr algn="ctr">
                <a:lnSpc>
                  <a:spcPct val="120000"/>
                </a:lnSpc>
              </a:pPr>
              <a:r>
                <a:rPr lang="zh-CN" altLang="en-US" dirty="0">
                  <a:solidFill>
                    <a:schemeClr val="tx2"/>
                  </a:solidFill>
                  <a:latin typeface="+mn-ea"/>
                </a:rPr>
                <a:t>全球加盟店累计超</a:t>
              </a:r>
              <a:r>
                <a:rPr lang="en-US" altLang="zh-CN" dirty="0">
                  <a:solidFill>
                    <a:schemeClr val="tx2"/>
                  </a:solidFill>
                  <a:latin typeface="+mn-ea"/>
                </a:rPr>
                <a:t>6500</a:t>
              </a:r>
              <a:r>
                <a:rPr lang="zh-CN" altLang="en-US" dirty="0">
                  <a:solidFill>
                    <a:schemeClr val="tx2"/>
                  </a:solidFill>
                  <a:latin typeface="+mn-ea"/>
                </a:rPr>
                <a:t>家</a:t>
              </a:r>
            </a:p>
          </p:txBody>
        </p:sp>
      </p:grpSp>
      <p:grpSp>
        <p:nvGrpSpPr>
          <p:cNvPr id="13" name="组合 12">
            <a:extLst>
              <a:ext uri="{FF2B5EF4-FFF2-40B4-BE49-F238E27FC236}">
                <a16:creationId xmlns:a16="http://schemas.microsoft.com/office/drawing/2014/main" id="{8B1D44C9-EE84-6FA9-AE1F-18788A160072}"/>
              </a:ext>
            </a:extLst>
          </p:cNvPr>
          <p:cNvGrpSpPr/>
          <p:nvPr/>
        </p:nvGrpSpPr>
        <p:grpSpPr>
          <a:xfrm>
            <a:off x="4183990" y="5525624"/>
            <a:ext cx="3446252" cy="497445"/>
            <a:chOff x="4125267" y="5243496"/>
            <a:chExt cx="3446252" cy="497445"/>
          </a:xfrm>
        </p:grpSpPr>
        <p:sp>
          <p:nvSpPr>
            <p:cNvPr id="49" name="矩形 48">
              <a:extLst>
                <a:ext uri="{FF2B5EF4-FFF2-40B4-BE49-F238E27FC236}">
                  <a16:creationId xmlns:a16="http://schemas.microsoft.com/office/drawing/2014/main" id="{C6C56385-29CD-1F39-C862-FE2D0DA7D7C1}"/>
                </a:ext>
              </a:extLst>
            </p:cNvPr>
            <p:cNvSpPr/>
            <p:nvPr/>
          </p:nvSpPr>
          <p:spPr>
            <a:xfrm>
              <a:off x="4357740" y="5243496"/>
              <a:ext cx="2981306" cy="497445"/>
            </a:xfrm>
            <a:prstGeom prst="rect">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0C7696A7-2586-1EF3-1602-84CCC63315F7}"/>
                </a:ext>
              </a:extLst>
            </p:cNvPr>
            <p:cNvSpPr txBox="1"/>
            <p:nvPr/>
          </p:nvSpPr>
          <p:spPr>
            <a:xfrm>
              <a:off x="4125267" y="5284537"/>
              <a:ext cx="3446252" cy="415362"/>
            </a:xfrm>
            <a:prstGeom prst="rect">
              <a:avLst/>
            </a:prstGeom>
            <a:noFill/>
          </p:spPr>
          <p:txBody>
            <a:bodyPr wrap="square" rtlCol="0">
              <a:noAutofit/>
            </a:bodyPr>
            <a:lstStyle/>
            <a:p>
              <a:pPr algn="ctr">
                <a:lnSpc>
                  <a:spcPct val="120000"/>
                </a:lnSpc>
              </a:pPr>
              <a:r>
                <a:rPr lang="zh-CN" altLang="en-US" dirty="0">
                  <a:solidFill>
                    <a:schemeClr val="tx2"/>
                  </a:solidFill>
                  <a:latin typeface="+mn-ea"/>
                </a:rPr>
                <a:t>形象专卖店累计超</a:t>
              </a:r>
              <a:r>
                <a:rPr lang="en-US" altLang="zh-CN" dirty="0">
                  <a:solidFill>
                    <a:schemeClr val="tx2"/>
                  </a:solidFill>
                  <a:latin typeface="+mn-ea"/>
                </a:rPr>
                <a:t>700</a:t>
              </a:r>
              <a:r>
                <a:rPr lang="zh-CN" altLang="en-US" dirty="0">
                  <a:solidFill>
                    <a:schemeClr val="tx2"/>
                  </a:solidFill>
                  <a:latin typeface="+mn-ea"/>
                </a:rPr>
                <a:t>家</a:t>
              </a:r>
            </a:p>
          </p:txBody>
        </p:sp>
      </p:grpSp>
      <p:sp>
        <p:nvSpPr>
          <p:cNvPr id="56" name="文本框 55">
            <a:extLst>
              <a:ext uri="{FF2B5EF4-FFF2-40B4-BE49-F238E27FC236}">
                <a16:creationId xmlns:a16="http://schemas.microsoft.com/office/drawing/2014/main" id="{754F7B80-9B24-15EC-3AF9-FC2149FC1992}"/>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新宋体" panose="02010609030101010101" pitchFamily="49" charset="-122"/>
                <a:ea typeface="新宋体" panose="02010609030101010101" pitchFamily="49" charset="-122"/>
              </a:rPr>
              <a:t>品牌</a:t>
            </a:r>
            <a:r>
              <a:rPr lang="zh-CN" altLang="en-US" sz="2400" b="1" dirty="0">
                <a:solidFill>
                  <a:schemeClr val="accent1"/>
                </a:solidFill>
                <a:latin typeface="+mj-ea"/>
                <a:ea typeface="+mj-ea"/>
              </a:rPr>
              <a:t>概述</a:t>
            </a:r>
          </a:p>
        </p:txBody>
      </p:sp>
      <p:sp>
        <p:nvSpPr>
          <p:cNvPr id="57" name="文本框 56">
            <a:extLst>
              <a:ext uri="{FF2B5EF4-FFF2-40B4-BE49-F238E27FC236}">
                <a16:creationId xmlns:a16="http://schemas.microsoft.com/office/drawing/2014/main" id="{6AFA2D1F-8C5C-6959-8CA2-4E32A3B913AD}"/>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ea typeface="阿里巴巴普惠体 L" panose="00020600040101010101" pitchFamily="18" charset="-122"/>
                <a:cs typeface="阿里巴巴普惠体 L" panose="00020600040101010101" pitchFamily="18" charset="-122"/>
              </a:rPr>
              <a:t>BRAND INTRODUCTION</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Tree>
    <p:extLst>
      <p:ext uri="{BB962C8B-B14F-4D97-AF65-F5344CB8AC3E}">
        <p14:creationId xmlns:p14="http://schemas.microsoft.com/office/powerpoint/2010/main" val="223654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72D08C0-548E-EA42-D672-C7CEACBD3BB8}"/>
              </a:ext>
            </a:extLst>
          </p:cNvPr>
          <p:cNvSpPr txBox="1"/>
          <p:nvPr/>
        </p:nvSpPr>
        <p:spPr>
          <a:xfrm>
            <a:off x="11466101" y="6462467"/>
            <a:ext cx="534089" cy="369332"/>
          </a:xfrm>
          <a:prstGeom prst="rect">
            <a:avLst/>
          </a:prstGeom>
          <a:noFill/>
        </p:spPr>
        <p:txBody>
          <a:bodyPr wrap="square" rtlCol="0">
            <a:noAutofit/>
          </a:bodyPr>
          <a:lstStyle/>
          <a:p>
            <a:r>
              <a:rPr lang="en-US" altLang="zh-CN" dirty="0">
                <a:solidFill>
                  <a:schemeClr val="bg1"/>
                </a:solidFill>
                <a:latin typeface="+mn-ea"/>
              </a:rPr>
              <a:t>09</a:t>
            </a:r>
            <a:endParaRPr lang="zh-CN" altLang="en-US" dirty="0">
              <a:solidFill>
                <a:schemeClr val="bg1"/>
              </a:solidFill>
              <a:latin typeface="+mn-ea"/>
            </a:endParaRPr>
          </a:p>
        </p:txBody>
      </p:sp>
      <p:grpSp>
        <p:nvGrpSpPr>
          <p:cNvPr id="68" name="组合 67">
            <a:extLst>
              <a:ext uri="{FF2B5EF4-FFF2-40B4-BE49-F238E27FC236}">
                <a16:creationId xmlns:a16="http://schemas.microsoft.com/office/drawing/2014/main" id="{874091FC-C1D0-28DD-323C-73B11F860711}"/>
              </a:ext>
            </a:extLst>
          </p:cNvPr>
          <p:cNvGrpSpPr/>
          <p:nvPr/>
        </p:nvGrpSpPr>
        <p:grpSpPr>
          <a:xfrm>
            <a:off x="1039683" y="1609127"/>
            <a:ext cx="4215302" cy="1859942"/>
            <a:chOff x="1039683" y="1609127"/>
            <a:chExt cx="4215302" cy="1859942"/>
          </a:xfrm>
        </p:grpSpPr>
        <p:sp>
          <p:nvSpPr>
            <p:cNvPr id="39" name="矩形 38">
              <a:extLst>
                <a:ext uri="{FF2B5EF4-FFF2-40B4-BE49-F238E27FC236}">
                  <a16:creationId xmlns:a16="http://schemas.microsoft.com/office/drawing/2014/main" id="{457DF19D-153C-CF5A-5CAE-30FF074F35E0}"/>
                </a:ext>
              </a:extLst>
            </p:cNvPr>
            <p:cNvSpPr/>
            <p:nvPr/>
          </p:nvSpPr>
          <p:spPr>
            <a:xfrm>
              <a:off x="1205539" y="1758921"/>
              <a:ext cx="4049446" cy="1710148"/>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4A0102A4-7F8E-9EC1-547D-C9F1DD1BBD4D}"/>
                </a:ext>
              </a:extLst>
            </p:cNvPr>
            <p:cNvSpPr/>
            <p:nvPr/>
          </p:nvSpPr>
          <p:spPr>
            <a:xfrm>
              <a:off x="1039683" y="1609127"/>
              <a:ext cx="4049445" cy="1710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9FBADBD-DC86-7154-C258-71840380F336}"/>
                </a:ext>
              </a:extLst>
            </p:cNvPr>
            <p:cNvSpPr txBox="1"/>
            <p:nvPr/>
          </p:nvSpPr>
          <p:spPr>
            <a:xfrm>
              <a:off x="1285243" y="2167238"/>
              <a:ext cx="3600701" cy="1113040"/>
            </a:xfrm>
            <a:prstGeom prst="rect">
              <a:avLst/>
            </a:prstGeom>
            <a:noFill/>
          </p:spPr>
          <p:txBody>
            <a:bodyPr wrap="square" rtlCol="0">
              <a:noAutofit/>
            </a:bodyPr>
            <a:lstStyle/>
            <a:p>
              <a:pPr>
                <a:lnSpc>
                  <a:spcPct val="120000"/>
                </a:lnSpc>
              </a:pPr>
              <a:r>
                <a:rPr lang="en-US" altLang="zh-CN" b="0" i="0" dirty="0">
                  <a:solidFill>
                    <a:schemeClr val="bg1"/>
                  </a:solidFill>
                  <a:effectLst/>
                  <a:latin typeface="+mn-ea"/>
                </a:rPr>
                <a:t>20</a:t>
              </a:r>
              <a:r>
                <a:rPr lang="zh-CN" altLang="en-US" b="0" i="0" dirty="0">
                  <a:solidFill>
                    <a:schemeClr val="bg1"/>
                  </a:solidFill>
                  <a:effectLst/>
                  <a:latin typeface="+mn-ea"/>
                </a:rPr>
                <a:t>世纪</a:t>
              </a:r>
              <a:r>
                <a:rPr lang="en-US" altLang="zh-CN" dirty="0">
                  <a:solidFill>
                    <a:schemeClr val="bg1"/>
                  </a:solidFill>
                  <a:latin typeface="+mn-ea"/>
                </a:rPr>
                <a:t>90</a:t>
              </a:r>
              <a:r>
                <a:rPr lang="zh-CN" altLang="en-US" b="0" i="0" dirty="0">
                  <a:solidFill>
                    <a:schemeClr val="bg1"/>
                  </a:solidFill>
                  <a:effectLst/>
                  <a:latin typeface="+mn-ea"/>
                </a:rPr>
                <a:t>年代，本品牌随着分店的成立，代表时尚与品位在世界最主要市场站稳了脚跟。</a:t>
              </a:r>
              <a:endParaRPr lang="zh-CN" altLang="en-US" dirty="0">
                <a:solidFill>
                  <a:schemeClr val="bg1"/>
                </a:solidFill>
                <a:latin typeface="+mn-ea"/>
              </a:endParaRPr>
            </a:p>
          </p:txBody>
        </p:sp>
        <p:sp>
          <p:nvSpPr>
            <p:cNvPr id="2" name="文本框 1">
              <a:extLst>
                <a:ext uri="{FF2B5EF4-FFF2-40B4-BE49-F238E27FC236}">
                  <a16:creationId xmlns:a16="http://schemas.microsoft.com/office/drawing/2014/main" id="{45A47B09-99AA-2701-323C-EF14E95AE925}"/>
                </a:ext>
              </a:extLst>
            </p:cNvPr>
            <p:cNvSpPr txBox="1"/>
            <p:nvPr/>
          </p:nvSpPr>
          <p:spPr>
            <a:xfrm>
              <a:off x="1187439" y="1754076"/>
              <a:ext cx="1303020" cy="461665"/>
            </a:xfrm>
            <a:prstGeom prst="rect">
              <a:avLst/>
            </a:prstGeom>
            <a:noFill/>
          </p:spPr>
          <p:txBody>
            <a:bodyPr wrap="square" rtlCol="0">
              <a:noAutofit/>
            </a:bodyPr>
            <a:lstStyle/>
            <a:p>
              <a:pPr algn="ctr"/>
              <a:r>
                <a:rPr lang="zh-CN" altLang="en-US" sz="2400" b="1" i="0" dirty="0">
                  <a:solidFill>
                    <a:schemeClr val="bg1"/>
                  </a:solidFill>
                  <a:effectLst/>
                  <a:latin typeface="+mj-ea"/>
                  <a:ea typeface="+mj-ea"/>
                </a:rPr>
                <a:t>崛起期</a:t>
              </a:r>
            </a:p>
          </p:txBody>
        </p:sp>
        <p:sp>
          <p:nvSpPr>
            <p:cNvPr id="17" name="矩形 16">
              <a:extLst>
                <a:ext uri="{FF2B5EF4-FFF2-40B4-BE49-F238E27FC236}">
                  <a16:creationId xmlns:a16="http://schemas.microsoft.com/office/drawing/2014/main" id="{2A0AD7F9-F30D-94F8-561F-7C80F9E95ED1}"/>
                </a:ext>
              </a:extLst>
            </p:cNvPr>
            <p:cNvSpPr/>
            <p:nvPr/>
          </p:nvSpPr>
          <p:spPr>
            <a:xfrm>
              <a:off x="4274924" y="1830617"/>
              <a:ext cx="70866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69" name="组合 68">
            <a:extLst>
              <a:ext uri="{FF2B5EF4-FFF2-40B4-BE49-F238E27FC236}">
                <a16:creationId xmlns:a16="http://schemas.microsoft.com/office/drawing/2014/main" id="{B3B87455-74F3-3999-4AED-620DC8B2971A}"/>
              </a:ext>
            </a:extLst>
          </p:cNvPr>
          <p:cNvGrpSpPr/>
          <p:nvPr/>
        </p:nvGrpSpPr>
        <p:grpSpPr>
          <a:xfrm>
            <a:off x="6459867" y="1746286"/>
            <a:ext cx="4215302" cy="1859942"/>
            <a:chOff x="6459867" y="1746286"/>
            <a:chExt cx="4215302" cy="1859942"/>
          </a:xfrm>
        </p:grpSpPr>
        <p:sp>
          <p:nvSpPr>
            <p:cNvPr id="35" name="矩形 34">
              <a:extLst>
                <a:ext uri="{FF2B5EF4-FFF2-40B4-BE49-F238E27FC236}">
                  <a16:creationId xmlns:a16="http://schemas.microsoft.com/office/drawing/2014/main" id="{596B94B5-C5B9-8466-61AD-3AF68DA88E57}"/>
                </a:ext>
              </a:extLst>
            </p:cNvPr>
            <p:cNvSpPr/>
            <p:nvPr/>
          </p:nvSpPr>
          <p:spPr>
            <a:xfrm>
              <a:off x="6625723" y="1896080"/>
              <a:ext cx="4049446" cy="1710148"/>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a:extLst>
                <a:ext uri="{FF2B5EF4-FFF2-40B4-BE49-F238E27FC236}">
                  <a16:creationId xmlns:a16="http://schemas.microsoft.com/office/drawing/2014/main" id="{62068FD8-B63E-FE48-D865-2A6D302E7F38}"/>
                </a:ext>
              </a:extLst>
            </p:cNvPr>
            <p:cNvSpPr/>
            <p:nvPr/>
          </p:nvSpPr>
          <p:spPr>
            <a:xfrm>
              <a:off x="6459867" y="1746286"/>
              <a:ext cx="4049445" cy="1710148"/>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文本框 36">
              <a:extLst>
                <a:ext uri="{FF2B5EF4-FFF2-40B4-BE49-F238E27FC236}">
                  <a16:creationId xmlns:a16="http://schemas.microsoft.com/office/drawing/2014/main" id="{790DDFAC-0C17-DA2F-C4CB-BCAFD931549B}"/>
                </a:ext>
              </a:extLst>
            </p:cNvPr>
            <p:cNvSpPr txBox="1"/>
            <p:nvPr/>
          </p:nvSpPr>
          <p:spPr>
            <a:xfrm>
              <a:off x="6705427" y="2304397"/>
              <a:ext cx="3600701" cy="1113040"/>
            </a:xfrm>
            <a:prstGeom prst="rect">
              <a:avLst/>
            </a:prstGeom>
            <a:noFill/>
          </p:spPr>
          <p:txBody>
            <a:bodyPr wrap="square" rtlCol="0">
              <a:noAutofit/>
            </a:bodyPr>
            <a:lstStyle/>
            <a:p>
              <a:pPr>
                <a:lnSpc>
                  <a:spcPct val="120000"/>
                </a:lnSpc>
              </a:pPr>
              <a:r>
                <a:rPr lang="zh-CN" altLang="en-US" b="0" i="0" dirty="0">
                  <a:solidFill>
                    <a:schemeClr val="accent1"/>
                  </a:solidFill>
                  <a:effectLst/>
                  <a:latin typeface="+mn-ea"/>
                </a:rPr>
                <a:t>创新地采用优质高科技面料设计时装，领导了时装界对布料要求的新方向，引领了时尚界潮流。</a:t>
              </a:r>
              <a:endParaRPr lang="zh-CN" altLang="en-US" dirty="0">
                <a:solidFill>
                  <a:schemeClr val="accent1"/>
                </a:solidFill>
                <a:latin typeface="+mn-ea"/>
              </a:endParaRPr>
            </a:p>
          </p:txBody>
        </p:sp>
        <p:sp>
          <p:nvSpPr>
            <p:cNvPr id="38" name="文本框 37">
              <a:extLst>
                <a:ext uri="{FF2B5EF4-FFF2-40B4-BE49-F238E27FC236}">
                  <a16:creationId xmlns:a16="http://schemas.microsoft.com/office/drawing/2014/main" id="{471DEE47-A2CD-A268-E2D7-3C3834A7277E}"/>
                </a:ext>
              </a:extLst>
            </p:cNvPr>
            <p:cNvSpPr txBox="1"/>
            <p:nvPr/>
          </p:nvSpPr>
          <p:spPr>
            <a:xfrm>
              <a:off x="6607623" y="1891235"/>
              <a:ext cx="1303020" cy="461665"/>
            </a:xfrm>
            <a:prstGeom prst="rect">
              <a:avLst/>
            </a:prstGeom>
            <a:noFill/>
          </p:spPr>
          <p:txBody>
            <a:bodyPr wrap="square" rtlCol="0">
              <a:noAutofit/>
            </a:bodyPr>
            <a:lstStyle/>
            <a:p>
              <a:pPr algn="ctr"/>
              <a:r>
                <a:rPr lang="zh-CN" altLang="en-US" sz="2400" b="1" i="0" dirty="0">
                  <a:solidFill>
                    <a:schemeClr val="tx2"/>
                  </a:solidFill>
                  <a:effectLst/>
                  <a:latin typeface="+mj-ea"/>
                  <a:ea typeface="+mj-ea"/>
                </a:rPr>
                <a:t>转型期</a:t>
              </a:r>
            </a:p>
          </p:txBody>
        </p:sp>
        <p:sp>
          <p:nvSpPr>
            <p:cNvPr id="41" name="矩形 40">
              <a:extLst>
                <a:ext uri="{FF2B5EF4-FFF2-40B4-BE49-F238E27FC236}">
                  <a16:creationId xmlns:a16="http://schemas.microsoft.com/office/drawing/2014/main" id="{5CE7B712-68B4-C52E-E664-F96DD2856336}"/>
                </a:ext>
              </a:extLst>
            </p:cNvPr>
            <p:cNvSpPr/>
            <p:nvPr/>
          </p:nvSpPr>
          <p:spPr>
            <a:xfrm>
              <a:off x="9695108" y="1967776"/>
              <a:ext cx="70866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a:extLst>
              <a:ext uri="{FF2B5EF4-FFF2-40B4-BE49-F238E27FC236}">
                <a16:creationId xmlns:a16="http://schemas.microsoft.com/office/drawing/2014/main" id="{59CD774E-4C8C-D505-C003-7C4D0B0587CF}"/>
              </a:ext>
            </a:extLst>
          </p:cNvPr>
          <p:cNvSpPr/>
          <p:nvPr/>
        </p:nvSpPr>
        <p:spPr>
          <a:xfrm>
            <a:off x="6778982" y="4254599"/>
            <a:ext cx="4049446" cy="1710148"/>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1" name="组合 70">
            <a:extLst>
              <a:ext uri="{FF2B5EF4-FFF2-40B4-BE49-F238E27FC236}">
                <a16:creationId xmlns:a16="http://schemas.microsoft.com/office/drawing/2014/main" id="{477B79FA-F653-6ED8-BE53-ACC0C36CEE7C}"/>
              </a:ext>
            </a:extLst>
          </p:cNvPr>
          <p:cNvGrpSpPr/>
          <p:nvPr/>
        </p:nvGrpSpPr>
        <p:grpSpPr>
          <a:xfrm>
            <a:off x="6613126" y="4104805"/>
            <a:ext cx="4049445" cy="1710148"/>
            <a:chOff x="6613126" y="4104805"/>
            <a:chExt cx="4049445" cy="1710148"/>
          </a:xfrm>
        </p:grpSpPr>
        <p:sp>
          <p:nvSpPr>
            <p:cNvPr id="43" name="矩形 42">
              <a:extLst>
                <a:ext uri="{FF2B5EF4-FFF2-40B4-BE49-F238E27FC236}">
                  <a16:creationId xmlns:a16="http://schemas.microsoft.com/office/drawing/2014/main" id="{495C3221-DD14-C65A-5E4C-71789325880C}"/>
                </a:ext>
              </a:extLst>
            </p:cNvPr>
            <p:cNvSpPr/>
            <p:nvPr/>
          </p:nvSpPr>
          <p:spPr>
            <a:xfrm>
              <a:off x="6613126" y="4104805"/>
              <a:ext cx="4049445" cy="1710148"/>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CB268D9F-D115-75CC-73B8-0FE5514D2EE7}"/>
                </a:ext>
              </a:extLst>
            </p:cNvPr>
            <p:cNvSpPr txBox="1"/>
            <p:nvPr/>
          </p:nvSpPr>
          <p:spPr>
            <a:xfrm>
              <a:off x="6858686" y="4662916"/>
              <a:ext cx="3600701" cy="1113040"/>
            </a:xfrm>
            <a:prstGeom prst="rect">
              <a:avLst/>
            </a:prstGeom>
            <a:noFill/>
          </p:spPr>
          <p:txBody>
            <a:bodyPr wrap="square" rtlCol="0">
              <a:noAutofit/>
            </a:bodyPr>
            <a:lstStyle/>
            <a:p>
              <a:pPr algn="l">
                <a:lnSpc>
                  <a:spcPct val="120000"/>
                </a:lnSpc>
              </a:pPr>
              <a:r>
                <a:rPr lang="zh-CN" altLang="en-US" b="0" i="0" dirty="0">
                  <a:solidFill>
                    <a:schemeClr val="bg1"/>
                  </a:solidFill>
                  <a:effectLst/>
                  <a:latin typeface="+mn-ea"/>
                </a:rPr>
                <a:t>本品牌推出春夏秋冬系列，获得时尚传媒界的热烈赞赏，分店遍布全球，深受全球时尚人士追捧。</a:t>
              </a:r>
            </a:p>
          </p:txBody>
        </p:sp>
        <p:sp>
          <p:nvSpPr>
            <p:cNvPr id="45" name="文本框 44">
              <a:extLst>
                <a:ext uri="{FF2B5EF4-FFF2-40B4-BE49-F238E27FC236}">
                  <a16:creationId xmlns:a16="http://schemas.microsoft.com/office/drawing/2014/main" id="{4E07F336-318D-56B7-FF0A-4855801D920D}"/>
                </a:ext>
              </a:extLst>
            </p:cNvPr>
            <p:cNvSpPr txBox="1"/>
            <p:nvPr/>
          </p:nvSpPr>
          <p:spPr>
            <a:xfrm>
              <a:off x="6760882" y="4249754"/>
              <a:ext cx="1464094" cy="481862"/>
            </a:xfrm>
            <a:prstGeom prst="rect">
              <a:avLst/>
            </a:prstGeom>
            <a:noFill/>
          </p:spPr>
          <p:txBody>
            <a:bodyPr wrap="square" rtlCol="0">
              <a:noAutofit/>
            </a:bodyPr>
            <a:lstStyle/>
            <a:p>
              <a:pPr algn="ctr"/>
              <a:r>
                <a:rPr lang="zh-CN" altLang="en-US" sz="2400" b="1" i="0" dirty="0">
                  <a:solidFill>
                    <a:schemeClr val="bg1"/>
                  </a:solidFill>
                  <a:effectLst/>
                  <a:latin typeface="+mj-ea"/>
                  <a:ea typeface="+mj-ea"/>
                </a:rPr>
                <a:t>高速发展</a:t>
              </a:r>
            </a:p>
          </p:txBody>
        </p:sp>
        <p:sp>
          <p:nvSpPr>
            <p:cNvPr id="46" name="矩形 45">
              <a:extLst>
                <a:ext uri="{FF2B5EF4-FFF2-40B4-BE49-F238E27FC236}">
                  <a16:creationId xmlns:a16="http://schemas.microsoft.com/office/drawing/2014/main" id="{40D6CDB7-05C0-4090-AA71-367D8157F127}"/>
                </a:ext>
              </a:extLst>
            </p:cNvPr>
            <p:cNvSpPr/>
            <p:nvPr/>
          </p:nvSpPr>
          <p:spPr>
            <a:xfrm>
              <a:off x="9848367" y="4326295"/>
              <a:ext cx="70866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a:extLst>
              <a:ext uri="{FF2B5EF4-FFF2-40B4-BE49-F238E27FC236}">
                <a16:creationId xmlns:a16="http://schemas.microsoft.com/office/drawing/2014/main" id="{27385602-9172-892A-241C-E781C7A02BD7}"/>
              </a:ext>
            </a:extLst>
          </p:cNvPr>
          <p:cNvGrpSpPr/>
          <p:nvPr/>
        </p:nvGrpSpPr>
        <p:grpSpPr>
          <a:xfrm>
            <a:off x="1423218" y="3956072"/>
            <a:ext cx="4215302" cy="1859942"/>
            <a:chOff x="1423218" y="3956072"/>
            <a:chExt cx="4215302" cy="1859942"/>
          </a:xfrm>
        </p:grpSpPr>
        <p:sp>
          <p:nvSpPr>
            <p:cNvPr id="29" name="矩形 28">
              <a:extLst>
                <a:ext uri="{FF2B5EF4-FFF2-40B4-BE49-F238E27FC236}">
                  <a16:creationId xmlns:a16="http://schemas.microsoft.com/office/drawing/2014/main" id="{69C9F03D-89B5-D434-C2BE-E566F1BFC3C9}"/>
                </a:ext>
              </a:extLst>
            </p:cNvPr>
            <p:cNvSpPr/>
            <p:nvPr/>
          </p:nvSpPr>
          <p:spPr>
            <a:xfrm>
              <a:off x="1589074" y="4105866"/>
              <a:ext cx="4049446" cy="1710148"/>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矩形 29">
              <a:extLst>
                <a:ext uri="{FF2B5EF4-FFF2-40B4-BE49-F238E27FC236}">
                  <a16:creationId xmlns:a16="http://schemas.microsoft.com/office/drawing/2014/main" id="{728D7B97-FB9D-C40F-BAD7-3E98D91CD44D}"/>
                </a:ext>
              </a:extLst>
            </p:cNvPr>
            <p:cNvSpPr/>
            <p:nvPr/>
          </p:nvSpPr>
          <p:spPr>
            <a:xfrm>
              <a:off x="1423218" y="3956072"/>
              <a:ext cx="4049445" cy="1710148"/>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3C32D10F-98B2-E296-95F6-C49B3955DBA7}"/>
                </a:ext>
              </a:extLst>
            </p:cNvPr>
            <p:cNvSpPr txBox="1"/>
            <p:nvPr/>
          </p:nvSpPr>
          <p:spPr>
            <a:xfrm>
              <a:off x="1668778" y="4514183"/>
              <a:ext cx="3600701" cy="1113040"/>
            </a:xfrm>
            <a:prstGeom prst="rect">
              <a:avLst/>
            </a:prstGeom>
            <a:noFill/>
          </p:spPr>
          <p:txBody>
            <a:bodyPr wrap="square" rtlCol="0">
              <a:noAutofit/>
            </a:bodyPr>
            <a:lstStyle/>
            <a:p>
              <a:pPr>
                <a:lnSpc>
                  <a:spcPct val="120000"/>
                </a:lnSpc>
              </a:pPr>
              <a:r>
                <a:rPr lang="en-US" altLang="zh-CN" b="0" i="0" dirty="0">
                  <a:solidFill>
                    <a:schemeClr val="accent1"/>
                  </a:solidFill>
                  <a:effectLst/>
                  <a:latin typeface="+mn-ea"/>
                </a:rPr>
                <a:t>21</a:t>
              </a:r>
              <a:r>
                <a:rPr lang="zh-CN" altLang="en-US" b="0" i="0" dirty="0">
                  <a:solidFill>
                    <a:schemeClr val="accent1"/>
                  </a:solidFill>
                  <a:effectLst/>
                  <a:latin typeface="+mn-ea"/>
                </a:rPr>
                <a:t>世纪，本服装品牌面向全球进行扩张，远销中东地区，并且还设有服装专卖店。</a:t>
              </a:r>
              <a:endParaRPr lang="zh-CN" altLang="en-US" dirty="0">
                <a:solidFill>
                  <a:schemeClr val="accent1"/>
                </a:solidFill>
                <a:latin typeface="+mn-ea"/>
              </a:endParaRPr>
            </a:p>
          </p:txBody>
        </p:sp>
        <p:sp>
          <p:nvSpPr>
            <p:cNvPr id="32" name="文本框 31">
              <a:extLst>
                <a:ext uri="{FF2B5EF4-FFF2-40B4-BE49-F238E27FC236}">
                  <a16:creationId xmlns:a16="http://schemas.microsoft.com/office/drawing/2014/main" id="{1C9D9194-09C3-86D3-807C-0B2F7FA5077A}"/>
                </a:ext>
              </a:extLst>
            </p:cNvPr>
            <p:cNvSpPr txBox="1"/>
            <p:nvPr/>
          </p:nvSpPr>
          <p:spPr>
            <a:xfrm>
              <a:off x="1570974" y="4101021"/>
              <a:ext cx="1303020" cy="461665"/>
            </a:xfrm>
            <a:prstGeom prst="rect">
              <a:avLst/>
            </a:prstGeom>
            <a:noFill/>
          </p:spPr>
          <p:txBody>
            <a:bodyPr wrap="square" rtlCol="0">
              <a:noAutofit/>
            </a:bodyPr>
            <a:lstStyle/>
            <a:p>
              <a:pPr algn="ctr"/>
              <a:r>
                <a:rPr lang="zh-CN" altLang="en-US" sz="2400" b="1" dirty="0">
                  <a:solidFill>
                    <a:schemeClr val="tx2"/>
                  </a:solidFill>
                  <a:latin typeface="+mj-ea"/>
                  <a:ea typeface="+mj-ea"/>
                </a:rPr>
                <a:t>扩张</a:t>
              </a:r>
              <a:r>
                <a:rPr lang="zh-CN" altLang="en-US" sz="2400" b="1" i="0" dirty="0">
                  <a:solidFill>
                    <a:schemeClr val="tx2"/>
                  </a:solidFill>
                  <a:effectLst/>
                  <a:latin typeface="+mj-ea"/>
                  <a:ea typeface="+mj-ea"/>
                </a:rPr>
                <a:t>期</a:t>
              </a:r>
            </a:p>
          </p:txBody>
        </p:sp>
        <p:sp>
          <p:nvSpPr>
            <p:cNvPr id="51" name="矩形 50">
              <a:extLst>
                <a:ext uri="{FF2B5EF4-FFF2-40B4-BE49-F238E27FC236}">
                  <a16:creationId xmlns:a16="http://schemas.microsoft.com/office/drawing/2014/main" id="{2BC9AC62-A635-F6E6-2932-FDA6CA020E90}"/>
                </a:ext>
              </a:extLst>
            </p:cNvPr>
            <p:cNvSpPr/>
            <p:nvPr/>
          </p:nvSpPr>
          <p:spPr>
            <a:xfrm>
              <a:off x="4680054" y="4167679"/>
              <a:ext cx="70866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mj-ea"/>
                <a:ea typeface="+mj-ea"/>
              </a:endParaRPr>
            </a:p>
          </p:txBody>
        </p:sp>
      </p:grpSp>
      <p:sp>
        <p:nvSpPr>
          <p:cNvPr id="66" name="文本框 65">
            <a:extLst>
              <a:ext uri="{FF2B5EF4-FFF2-40B4-BE49-F238E27FC236}">
                <a16:creationId xmlns:a16="http://schemas.microsoft.com/office/drawing/2014/main" id="{A60B86E1-6BC1-62AC-362E-2D20EDF76099}"/>
              </a:ext>
            </a:extLst>
          </p:cNvPr>
          <p:cNvSpPr txBox="1"/>
          <p:nvPr/>
        </p:nvSpPr>
        <p:spPr>
          <a:xfrm>
            <a:off x="605732" y="631783"/>
            <a:ext cx="1483770" cy="416010"/>
          </a:xfrm>
          <a:prstGeom prst="rect">
            <a:avLst/>
          </a:prstGeom>
          <a:noFill/>
        </p:spPr>
        <p:txBody>
          <a:bodyPr wrap="square" rtlCol="0">
            <a:noAutofit/>
          </a:bodyPr>
          <a:lstStyle/>
          <a:p>
            <a:r>
              <a:rPr lang="zh-CN" altLang="en-US" sz="2400" b="1" dirty="0">
                <a:solidFill>
                  <a:schemeClr val="accent1"/>
                </a:solidFill>
                <a:latin typeface="新宋体" panose="02010609030101010101" pitchFamily="49" charset="-122"/>
                <a:ea typeface="新宋体" panose="02010609030101010101" pitchFamily="49" charset="-122"/>
              </a:rPr>
              <a:t>品牌</a:t>
            </a:r>
            <a:r>
              <a:rPr lang="zh-CN" altLang="en-US" sz="2400" b="1" dirty="0">
                <a:solidFill>
                  <a:schemeClr val="accent1"/>
                </a:solidFill>
                <a:latin typeface="+mj-ea"/>
                <a:ea typeface="+mj-ea"/>
              </a:rPr>
              <a:t>概述</a:t>
            </a:r>
          </a:p>
        </p:txBody>
      </p:sp>
      <p:sp>
        <p:nvSpPr>
          <p:cNvPr id="67" name="文本框 66">
            <a:extLst>
              <a:ext uri="{FF2B5EF4-FFF2-40B4-BE49-F238E27FC236}">
                <a16:creationId xmlns:a16="http://schemas.microsoft.com/office/drawing/2014/main" id="{4280C521-25E5-6910-01C1-A26BE6F1AC03}"/>
              </a:ext>
            </a:extLst>
          </p:cNvPr>
          <p:cNvSpPr txBox="1"/>
          <p:nvPr/>
        </p:nvSpPr>
        <p:spPr>
          <a:xfrm>
            <a:off x="643789" y="1013882"/>
            <a:ext cx="1359323" cy="177900"/>
          </a:xfrm>
          <a:prstGeom prst="rect">
            <a:avLst/>
          </a:prstGeom>
          <a:noFill/>
        </p:spPr>
        <p:txBody>
          <a:bodyPr wrap="square" rtlCol="0">
            <a:noAutofit/>
          </a:bodyPr>
          <a:lstStyle/>
          <a:p>
            <a:pPr algn="dist"/>
            <a:r>
              <a:rPr lang="en-US" altLang="zh-CN" sz="700" dirty="0">
                <a:solidFill>
                  <a:schemeClr val="accent5"/>
                </a:solidFill>
                <a:ea typeface="阿里巴巴普惠体 L" panose="00020600040101010101" pitchFamily="18" charset="-122"/>
                <a:cs typeface="阿里巴巴普惠体 L" panose="00020600040101010101" pitchFamily="18" charset="-122"/>
              </a:rPr>
              <a:t>BRAND INTRODUCTION</a:t>
            </a:r>
            <a:endParaRPr lang="zh-CN" altLang="en-US" sz="700" dirty="0">
              <a:solidFill>
                <a:schemeClr val="accent5"/>
              </a:solidFill>
              <a:ea typeface="阿里巴巴普惠体 L" panose="00020600040101010101" pitchFamily="18" charset="-122"/>
              <a:cs typeface="阿里巴巴普惠体 L" panose="00020600040101010101" pitchFamily="18" charset="-122"/>
            </a:endParaRPr>
          </a:p>
        </p:txBody>
      </p:sp>
    </p:spTree>
    <p:extLst>
      <p:ext uri="{BB962C8B-B14F-4D97-AF65-F5344CB8AC3E}">
        <p14:creationId xmlns:p14="http://schemas.microsoft.com/office/powerpoint/2010/main" val="1609761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79e2e27a-dea2-4e40-9768-22a455e0237f&quot;,&quot;Name&quot;:null,&quot;Kind&quot;:&quot;Custom&quot;,&quot;OldGuidesSetting&quot;:{&quot;HeaderHeight&quot;:15.0,&quot;FooterHeight&quot;:9.0,&quot;SideMargin&quot;:5.5,&quot;TopMargin&quot;:0.0,&quot;BottomMargin&quot;:0.0,&quot;IntervalMargin&quot;:1.5}}"/>
</p:tagLst>
</file>

<file path=ppt/theme/theme1.xml><?xml version="1.0" encoding="utf-8"?>
<a:theme xmlns:a="http://schemas.openxmlformats.org/drawingml/2006/main" name="Office 主题​​">
  <a:themeElements>
    <a:clrScheme name="杂志画册类时尚品牌理念宣讲">
      <a:dk1>
        <a:sysClr val="windowText" lastClr="000000"/>
      </a:dk1>
      <a:lt1>
        <a:sysClr val="window" lastClr="FFFFFF"/>
      </a:lt1>
      <a:dk2>
        <a:srgbClr val="44546A"/>
      </a:dk2>
      <a:lt2>
        <a:srgbClr val="E7E6E6"/>
      </a:lt2>
      <a:accent1>
        <a:srgbClr val="222D3A"/>
      </a:accent1>
      <a:accent2>
        <a:srgbClr val="677F83"/>
      </a:accent2>
      <a:accent3>
        <a:srgbClr val="CBD1D1"/>
      </a:accent3>
      <a:accent4>
        <a:srgbClr val="FFFFFF"/>
      </a:accent4>
      <a:accent5>
        <a:srgbClr val="3F3F3F"/>
      </a:accent5>
      <a:accent6>
        <a:srgbClr val="70AD47"/>
      </a:accent6>
      <a:hlink>
        <a:srgbClr val="0563C1"/>
      </a:hlink>
      <a:folHlink>
        <a:srgbClr val="954F72"/>
      </a:folHlink>
    </a:clrScheme>
    <a:fontScheme name="杂志画册类时尚品牌理念宣讲">
      <a:majorFont>
        <a:latin typeface="新宋体"/>
        <a:ea typeface="新宋体"/>
        <a:cs typeface=""/>
      </a:majorFont>
      <a:minorFont>
        <a:latin typeface="阿里巴巴普惠体 L"/>
        <a:ea typeface="新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2119</Words>
  <Application>Microsoft Office PowerPoint</Application>
  <PresentationFormat>宽屏</PresentationFormat>
  <Paragraphs>299</Paragraphs>
  <Slides>31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Lingxun-Serif-Bold</vt:lpstr>
      <vt:lpstr>等线</vt:lpstr>
      <vt:lpstr>Arial</vt:lpstr>
      <vt:lpstr>阿里巴巴普惠体 L</vt:lpstr>
      <vt:lpstr>-apple-system</vt:lpstr>
      <vt:lpstr>Arial</vt:lpstr>
      <vt:lpstr>新宋体</vt:lpstr>
      <vt:lpstr>Microsoft YaHei Light</vt:lpstr>
      <vt:lpstr>Microsoft YaHei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诗妍</dc:creator>
  <cp:lastModifiedBy>易 诗妍</cp:lastModifiedBy>
  <cp:revision>64</cp:revision>
  <dcterms:created xsi:type="dcterms:W3CDTF">2022-06-03T01:54:00Z</dcterms:created>
  <dcterms:modified xsi:type="dcterms:W3CDTF">2022-06-28T03:55:01Z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F8FFFB39D1F54BBB89CE661B5929D43B</vt:lpwstr>
  </property>
  <property fmtid="{D5CDD505-2E9C-101B-9397-08002B2CF9AE}" pid="3" name="KSOProductBuildVer">
    <vt:lpwstr>2052-11.1.0.11000</vt:lpwstr>
  </property>
</Properties>
</file>