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5225" r:id="rId4"/>
    <p:sldId id="260" r:id="rId5"/>
    <p:sldId id="262" r:id="rId6"/>
    <p:sldId id="261" r:id="rId7"/>
    <p:sldId id="264" r:id="rId8"/>
    <p:sldId id="263" r:id="rId9"/>
    <p:sldId id="265" r:id="rId10"/>
    <p:sldId id="267" r:id="rId11"/>
    <p:sldId id="269" r:id="rId12"/>
    <p:sldId id="268" r:id="rId13"/>
    <p:sldId id="271" r:id="rId14"/>
    <p:sldId id="270" r:id="rId15"/>
    <p:sldId id="272" r:id="rId16"/>
    <p:sldId id="273" r:id="rId17"/>
    <p:sldId id="5223" r:id="rId18"/>
    <p:sldId id="5226" r:id="rId19"/>
    <p:sldId id="522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967200"/>
    <a:srgbClr val="B48900"/>
    <a:srgbClr val="CC9B00"/>
    <a:srgbClr val="2290FC"/>
    <a:srgbClr val="E9CE69"/>
    <a:srgbClr val="0369CF"/>
    <a:srgbClr val="2190FD"/>
    <a:srgbClr val="3D72C1"/>
    <a:srgbClr val="D62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3" autoAdjust="0"/>
    <p:restoredTop sz="96115" autoAdjust="0"/>
  </p:normalViewPr>
  <p:slideViewPr>
    <p:cSldViewPr snapToGrid="0" showGuides="1">
      <p:cViewPr>
        <p:scale>
          <a:sx n="66" d="100"/>
          <a:sy n="66" d="100"/>
        </p:scale>
        <p:origin x="-326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 showGuides="1">
      <p:cViewPr varScale="1">
        <p:scale>
          <a:sx n="114" d="100"/>
          <a:sy n="114" d="100"/>
        </p:scale>
        <p:origin x="40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201AD86-87C1-F34F-A570-94653B2133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83CAC2-274D-AA49-9273-0BB99AAEE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4BB7-ADC9-E64E-AAAA-DB1E10F7C241}" type="datetimeFigureOut">
              <a:rPr kumimoji="1"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2022/7/7</a:t>
            </a:fld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DFFCAF-3164-5B4A-A7AA-1F95C1C808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173253-261F-124A-8FD0-6B2BCD6E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9CB6-B921-3743-B681-02986F8A8226}" type="slidenum">
              <a:rPr kumimoji="1"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72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BB30C6B-F34A-4F02-BACE-D18C28E3B70A}" type="datetimeFigureOut">
              <a:rPr lang="zh-CN" altLang="en-US" smtClean="0"/>
              <a:pPr/>
              <a:t>2022/7/7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75DD2B1-1A58-4FDB-AD54-64407EF7A1E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07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河边的城市&#10;&#10;描述已自动生成">
            <a:extLst>
              <a:ext uri="{FF2B5EF4-FFF2-40B4-BE49-F238E27FC236}">
                <a16:creationId xmlns:a16="http://schemas.microsoft.com/office/drawing/2014/main" id="{B0AFFE16-6340-7C89-3F03-381E0DB8F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95EF62E-06D8-BBE4-24F3-3FF6119BD2AC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15" y="0"/>
            <a:ext cx="10070485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58746A3-648A-E0AC-16C7-5B22D4F3EF0F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75000"/>
                  <a:alpha val="0"/>
                </a:schemeClr>
              </a:gs>
              <a:gs pos="0">
                <a:schemeClr val="accent1">
                  <a:lumMod val="75000"/>
                  <a:alpha val="8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1FB2E5E-52DC-0E1F-950D-4A427F244CC8}"/>
              </a:ext>
            </a:extLst>
          </p:cNvPr>
          <p:cNvSpPr/>
          <p:nvPr userDrawn="1"/>
        </p:nvSpPr>
        <p:spPr>
          <a:xfrm flipH="1">
            <a:off x="11442701" y="3746144"/>
            <a:ext cx="78740" cy="22486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6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雪地上&#10;&#10;中度可信度描述已自动生成">
            <a:extLst>
              <a:ext uri="{FF2B5EF4-FFF2-40B4-BE49-F238E27FC236}">
                <a16:creationId xmlns:a16="http://schemas.microsoft.com/office/drawing/2014/main" id="{A9BB18BA-3E3A-B87C-D150-6C0B1C4B2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13F2595-7828-A30B-80F4-C66E44842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5277"/>
          <a:stretch/>
        </p:blipFill>
        <p:spPr>
          <a:xfrm>
            <a:off x="-34414" y="0"/>
            <a:ext cx="6130413" cy="6858000"/>
          </a:xfrm>
          <a:prstGeom prst="rect">
            <a:avLst/>
          </a:prstGeom>
        </p:spPr>
      </p:pic>
      <p:sp>
        <p:nvSpPr>
          <p:cNvPr id="3" name="Rectangle 47">
            <a:extLst>
              <a:ext uri="{FF2B5EF4-FFF2-40B4-BE49-F238E27FC236}">
                <a16:creationId xmlns:a16="http://schemas.microsoft.com/office/drawing/2014/main" id="{B64DCF42-BDAF-EA41-AA4B-01D9B102E8A1}"/>
              </a:ext>
            </a:extLst>
          </p:cNvPr>
          <p:cNvSpPr/>
          <p:nvPr userDrawn="1"/>
        </p:nvSpPr>
        <p:spPr>
          <a:xfrm>
            <a:off x="-34413" y="0"/>
            <a:ext cx="6130412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4BEFA91-6097-C020-AF77-E8C9513EDDDA}"/>
              </a:ext>
            </a:extLst>
          </p:cNvPr>
          <p:cNvSpPr/>
          <p:nvPr userDrawn="1"/>
        </p:nvSpPr>
        <p:spPr>
          <a:xfrm>
            <a:off x="2056234" y="1677952"/>
            <a:ext cx="974558" cy="3392905"/>
          </a:xfrm>
          <a:custGeom>
            <a:avLst/>
            <a:gdLst>
              <a:gd name="connsiteX0" fmla="*/ 962526 w 974558"/>
              <a:gd name="connsiteY0" fmla="*/ 0 h 3392905"/>
              <a:gd name="connsiteX1" fmla="*/ 0 w 974558"/>
              <a:gd name="connsiteY1" fmla="*/ 0 h 3392905"/>
              <a:gd name="connsiteX2" fmla="*/ 0 w 974558"/>
              <a:gd name="connsiteY2" fmla="*/ 3392905 h 3392905"/>
              <a:gd name="connsiteX3" fmla="*/ 974558 w 974558"/>
              <a:gd name="connsiteY3" fmla="*/ 3380874 h 339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558" h="3392905">
                <a:moveTo>
                  <a:pt x="962526" y="0"/>
                </a:moveTo>
                <a:lnTo>
                  <a:pt x="0" y="0"/>
                </a:lnTo>
                <a:lnTo>
                  <a:pt x="0" y="3392905"/>
                </a:lnTo>
                <a:lnTo>
                  <a:pt x="974558" y="3380874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3F5649-0C26-A12F-0206-5427B5073645}"/>
              </a:ext>
            </a:extLst>
          </p:cNvPr>
          <p:cNvSpPr/>
          <p:nvPr userDrawn="1"/>
        </p:nvSpPr>
        <p:spPr>
          <a:xfrm>
            <a:off x="632654" y="2654634"/>
            <a:ext cx="48639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2D14CAC-9FF6-72CB-27B4-CBBACE870213}"/>
              </a:ext>
            </a:extLst>
          </p:cNvPr>
          <p:cNvSpPr/>
          <p:nvPr userDrawn="1"/>
        </p:nvSpPr>
        <p:spPr>
          <a:xfrm rot="10800000">
            <a:off x="3071016" y="1665919"/>
            <a:ext cx="974558" cy="3392905"/>
          </a:xfrm>
          <a:custGeom>
            <a:avLst/>
            <a:gdLst>
              <a:gd name="connsiteX0" fmla="*/ 962526 w 974558"/>
              <a:gd name="connsiteY0" fmla="*/ 0 h 3392905"/>
              <a:gd name="connsiteX1" fmla="*/ 0 w 974558"/>
              <a:gd name="connsiteY1" fmla="*/ 0 h 3392905"/>
              <a:gd name="connsiteX2" fmla="*/ 0 w 974558"/>
              <a:gd name="connsiteY2" fmla="*/ 3392905 h 3392905"/>
              <a:gd name="connsiteX3" fmla="*/ 974558 w 974558"/>
              <a:gd name="connsiteY3" fmla="*/ 3380874 h 339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558" h="3392905">
                <a:moveTo>
                  <a:pt x="962526" y="0"/>
                </a:moveTo>
                <a:lnTo>
                  <a:pt x="0" y="0"/>
                </a:lnTo>
                <a:lnTo>
                  <a:pt x="0" y="3392905"/>
                </a:lnTo>
                <a:lnTo>
                  <a:pt x="974558" y="3380874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A316D5B-D8FC-0D7E-A2CF-1DE679751EF2}"/>
              </a:ext>
            </a:extLst>
          </p:cNvPr>
          <p:cNvSpPr txBox="1"/>
          <p:nvPr userDrawn="1"/>
        </p:nvSpPr>
        <p:spPr>
          <a:xfrm>
            <a:off x="2376407" y="3550705"/>
            <a:ext cx="136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5E8A65-5C2D-45DB-95DA-F58291B8731E}"/>
              </a:ext>
            </a:extLst>
          </p:cNvPr>
          <p:cNvSpPr/>
          <p:nvPr userDrawn="1"/>
        </p:nvSpPr>
        <p:spPr>
          <a:xfrm>
            <a:off x="7100287" y="1298788"/>
            <a:ext cx="510663" cy="5106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87E6758-DA1A-2FB3-3DC1-1AA08B1865BC}"/>
              </a:ext>
            </a:extLst>
          </p:cNvPr>
          <p:cNvSpPr/>
          <p:nvPr userDrawn="1"/>
        </p:nvSpPr>
        <p:spPr>
          <a:xfrm>
            <a:off x="7100287" y="2236228"/>
            <a:ext cx="510663" cy="5106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059BF7A-60FF-D6BA-8466-756AC624AEDE}"/>
              </a:ext>
            </a:extLst>
          </p:cNvPr>
          <p:cNvSpPr/>
          <p:nvPr userDrawn="1"/>
        </p:nvSpPr>
        <p:spPr>
          <a:xfrm>
            <a:off x="7100287" y="3173668"/>
            <a:ext cx="510663" cy="5106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578BB40-EE6A-CF8E-C99F-01FF5164F188}"/>
              </a:ext>
            </a:extLst>
          </p:cNvPr>
          <p:cNvSpPr/>
          <p:nvPr userDrawn="1"/>
        </p:nvSpPr>
        <p:spPr>
          <a:xfrm>
            <a:off x="7100287" y="4111108"/>
            <a:ext cx="510663" cy="5106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345A265-7CB4-37E7-A994-4C23D1393793}"/>
              </a:ext>
            </a:extLst>
          </p:cNvPr>
          <p:cNvSpPr/>
          <p:nvPr userDrawn="1"/>
        </p:nvSpPr>
        <p:spPr>
          <a:xfrm>
            <a:off x="7100287" y="5048550"/>
            <a:ext cx="510663" cy="5106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3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雪地上&#10;&#10;中度可信度描述已自动生成">
            <a:extLst>
              <a:ext uri="{FF2B5EF4-FFF2-40B4-BE49-F238E27FC236}">
                <a16:creationId xmlns:a16="http://schemas.microsoft.com/office/drawing/2014/main" id="{7D8C5F66-C687-83AC-3D30-8217555EF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A85455A-422B-41B1-B318-FF0A09DB3C42}"/>
              </a:ext>
            </a:extLst>
          </p:cNvPr>
          <p:cNvGrpSpPr/>
          <p:nvPr userDrawn="1"/>
        </p:nvGrpSpPr>
        <p:grpSpPr>
          <a:xfrm>
            <a:off x="0" y="2410690"/>
            <a:ext cx="12192001" cy="2888674"/>
            <a:chOff x="0" y="2410690"/>
            <a:chExt cx="12192001" cy="2888674"/>
          </a:xfrm>
        </p:grpSpPr>
        <p:pic>
          <p:nvPicPr>
            <p:cNvPr id="3" name="图片 2" descr="建筑与房屋的城市空拍图&#10;&#10;描述已自动生成">
              <a:extLst>
                <a:ext uri="{FF2B5EF4-FFF2-40B4-BE49-F238E27FC236}">
                  <a16:creationId xmlns:a16="http://schemas.microsoft.com/office/drawing/2014/main" id="{15B3C1A9-89E3-44B8-81E6-B3B1E0C0F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58" b="19103"/>
            <a:stretch/>
          </p:blipFill>
          <p:spPr>
            <a:xfrm>
              <a:off x="2" y="2410690"/>
              <a:ext cx="12191999" cy="2888674"/>
            </a:xfrm>
            <a:custGeom>
              <a:avLst/>
              <a:gdLst>
                <a:gd name="connsiteX0" fmla="*/ 0 w 12191999"/>
                <a:gd name="connsiteY0" fmla="*/ 0 h 2888674"/>
                <a:gd name="connsiteX1" fmla="*/ 12191999 w 12191999"/>
                <a:gd name="connsiteY1" fmla="*/ 0 h 2888674"/>
                <a:gd name="connsiteX2" fmla="*/ 12191999 w 12191999"/>
                <a:gd name="connsiteY2" fmla="*/ 2888674 h 2888674"/>
                <a:gd name="connsiteX3" fmla="*/ 0 w 12191999"/>
                <a:gd name="connsiteY3" fmla="*/ 2888674 h 288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2888674">
                  <a:moveTo>
                    <a:pt x="0" y="0"/>
                  </a:moveTo>
                  <a:lnTo>
                    <a:pt x="12191999" y="0"/>
                  </a:lnTo>
                  <a:lnTo>
                    <a:pt x="12191999" y="2888674"/>
                  </a:lnTo>
                  <a:lnTo>
                    <a:pt x="0" y="2888674"/>
                  </a:lnTo>
                  <a:close/>
                </a:path>
              </a:pathLst>
            </a:custGeom>
          </p:spPr>
        </p:pic>
        <p:sp>
          <p:nvSpPr>
            <p:cNvPr id="4" name="Rectangle 1+">
              <a:extLst>
                <a:ext uri="{FF2B5EF4-FFF2-40B4-BE49-F238E27FC236}">
                  <a16:creationId xmlns:a16="http://schemas.microsoft.com/office/drawing/2014/main" id="{B13AF1FD-03E1-4392-8D85-CB1610862BB3}"/>
                </a:ext>
              </a:extLst>
            </p:cNvPr>
            <p:cNvSpPr/>
            <p:nvPr/>
          </p:nvSpPr>
          <p:spPr>
            <a:xfrm>
              <a:off x="0" y="2410690"/>
              <a:ext cx="12192000" cy="2888674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55B91EB3-4059-36FF-8B7B-F953DC60638F}"/>
              </a:ext>
            </a:extLst>
          </p:cNvPr>
          <p:cNvSpPr/>
          <p:nvPr userDrawn="1"/>
        </p:nvSpPr>
        <p:spPr>
          <a:xfrm>
            <a:off x="725558" y="2954004"/>
            <a:ext cx="498763" cy="72737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8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雪地上&#10;&#10;中度可信度描述已自动生成">
            <a:extLst>
              <a:ext uri="{FF2B5EF4-FFF2-40B4-BE49-F238E27FC236}">
                <a16:creationId xmlns:a16="http://schemas.microsoft.com/office/drawing/2014/main" id="{7DF52EC4-5069-37E0-9728-1625E01F0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5545900F-20DA-441F-B5FD-0BB2978755F7}"/>
              </a:ext>
            </a:extLst>
          </p:cNvPr>
          <p:cNvSpPr/>
          <p:nvPr userDrawn="1"/>
        </p:nvSpPr>
        <p:spPr>
          <a:xfrm flipV="1">
            <a:off x="1" y="552449"/>
            <a:ext cx="4181475" cy="514350"/>
          </a:xfrm>
          <a:custGeom>
            <a:avLst/>
            <a:gdLst>
              <a:gd name="connsiteX0" fmla="*/ 0 w 4181475"/>
              <a:gd name="connsiteY0" fmla="*/ 514350 h 514350"/>
              <a:gd name="connsiteX1" fmla="*/ 4181475 w 4181475"/>
              <a:gd name="connsiteY1" fmla="*/ 514350 h 514350"/>
              <a:gd name="connsiteX2" fmla="*/ 4052888 w 4181475"/>
              <a:gd name="connsiteY2" fmla="*/ 0 h 514350"/>
              <a:gd name="connsiteX3" fmla="*/ 0 w 4181475"/>
              <a:gd name="connsiteY3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1475" h="514350">
                <a:moveTo>
                  <a:pt x="0" y="514350"/>
                </a:moveTo>
                <a:lnTo>
                  <a:pt x="4181475" y="514350"/>
                </a:lnTo>
                <a:lnTo>
                  <a:pt x="40528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83D31B-B187-49C0-B821-F32F19859C16}"/>
              </a:ext>
            </a:extLst>
          </p:cNvPr>
          <p:cNvSpPr/>
          <p:nvPr userDrawn="1"/>
        </p:nvSpPr>
        <p:spPr>
          <a:xfrm>
            <a:off x="0" y="-10955"/>
            <a:ext cx="12192000" cy="80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l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0D6C522-507D-4B1B-BDF3-E66A9E58C57C}"/>
              </a:ext>
            </a:extLst>
          </p:cNvPr>
          <p:cNvCxnSpPr/>
          <p:nvPr userDrawn="1"/>
        </p:nvCxnSpPr>
        <p:spPr>
          <a:xfrm>
            <a:off x="0" y="6677025"/>
            <a:ext cx="10782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F5170B4-BEEF-4EAF-A85D-79FAC9BFC8ED}"/>
              </a:ext>
            </a:extLst>
          </p:cNvPr>
          <p:cNvSpPr/>
          <p:nvPr userDrawn="1"/>
        </p:nvSpPr>
        <p:spPr>
          <a:xfrm>
            <a:off x="10710864" y="6577014"/>
            <a:ext cx="1481137" cy="109536"/>
          </a:xfrm>
          <a:custGeom>
            <a:avLst/>
            <a:gdLst>
              <a:gd name="connsiteX0" fmla="*/ 27384 w 1481137"/>
              <a:gd name="connsiteY0" fmla="*/ 0 h 109536"/>
              <a:gd name="connsiteX1" fmla="*/ 1481137 w 1481137"/>
              <a:gd name="connsiteY1" fmla="*/ 0 h 109536"/>
              <a:gd name="connsiteX2" fmla="*/ 1481137 w 1481137"/>
              <a:gd name="connsiteY2" fmla="*/ 109536 h 109536"/>
              <a:gd name="connsiteX3" fmla="*/ 0 w 1481137"/>
              <a:gd name="connsiteY3" fmla="*/ 109536 h 10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137" h="109536">
                <a:moveTo>
                  <a:pt x="27384" y="0"/>
                </a:moveTo>
                <a:lnTo>
                  <a:pt x="1481137" y="0"/>
                </a:lnTo>
                <a:lnTo>
                  <a:pt x="1481137" y="109536"/>
                </a:lnTo>
                <a:lnTo>
                  <a:pt x="0" y="1095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5790683-1626-47AA-AEBD-933637F81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20320"/>
            <a:ext cx="3548565" cy="8096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小标题</a:t>
            </a:r>
          </a:p>
        </p:txBody>
      </p:sp>
    </p:spTree>
    <p:extLst>
      <p:ext uri="{BB962C8B-B14F-4D97-AF65-F5344CB8AC3E}">
        <p14:creationId xmlns:p14="http://schemas.microsoft.com/office/powerpoint/2010/main" val="127904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雪地上&#10;&#10;中度可信度描述已自动生成">
            <a:extLst>
              <a:ext uri="{FF2B5EF4-FFF2-40B4-BE49-F238E27FC236}">
                <a16:creationId xmlns:a16="http://schemas.microsoft.com/office/drawing/2014/main" id="{7DF52EC4-5069-37E0-9728-1625E01F0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63D2C29-EE46-F512-EA7D-987A93EE733A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5545900F-20DA-441F-B5FD-0BB2978755F7}"/>
              </a:ext>
            </a:extLst>
          </p:cNvPr>
          <p:cNvSpPr/>
          <p:nvPr userDrawn="1"/>
        </p:nvSpPr>
        <p:spPr>
          <a:xfrm flipV="1">
            <a:off x="1" y="552449"/>
            <a:ext cx="4181475" cy="514350"/>
          </a:xfrm>
          <a:custGeom>
            <a:avLst/>
            <a:gdLst>
              <a:gd name="connsiteX0" fmla="*/ 0 w 4181475"/>
              <a:gd name="connsiteY0" fmla="*/ 514350 h 514350"/>
              <a:gd name="connsiteX1" fmla="*/ 4181475 w 4181475"/>
              <a:gd name="connsiteY1" fmla="*/ 514350 h 514350"/>
              <a:gd name="connsiteX2" fmla="*/ 4052888 w 4181475"/>
              <a:gd name="connsiteY2" fmla="*/ 0 h 514350"/>
              <a:gd name="connsiteX3" fmla="*/ 0 w 4181475"/>
              <a:gd name="connsiteY3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1475" h="514350">
                <a:moveTo>
                  <a:pt x="0" y="514350"/>
                </a:moveTo>
                <a:lnTo>
                  <a:pt x="4181475" y="514350"/>
                </a:lnTo>
                <a:lnTo>
                  <a:pt x="40528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83D31B-B187-49C0-B821-F32F19859C16}"/>
              </a:ext>
            </a:extLst>
          </p:cNvPr>
          <p:cNvSpPr/>
          <p:nvPr userDrawn="1"/>
        </p:nvSpPr>
        <p:spPr>
          <a:xfrm>
            <a:off x="0" y="-10955"/>
            <a:ext cx="12192000" cy="80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l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0D6C522-507D-4B1B-BDF3-E66A9E58C57C}"/>
              </a:ext>
            </a:extLst>
          </p:cNvPr>
          <p:cNvCxnSpPr/>
          <p:nvPr userDrawn="1"/>
        </p:nvCxnSpPr>
        <p:spPr>
          <a:xfrm>
            <a:off x="0" y="6677025"/>
            <a:ext cx="10782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F5170B4-BEEF-4EAF-A85D-79FAC9BFC8ED}"/>
              </a:ext>
            </a:extLst>
          </p:cNvPr>
          <p:cNvSpPr/>
          <p:nvPr userDrawn="1"/>
        </p:nvSpPr>
        <p:spPr>
          <a:xfrm>
            <a:off x="10710864" y="6577014"/>
            <a:ext cx="1481137" cy="109536"/>
          </a:xfrm>
          <a:custGeom>
            <a:avLst/>
            <a:gdLst>
              <a:gd name="connsiteX0" fmla="*/ 27384 w 1481137"/>
              <a:gd name="connsiteY0" fmla="*/ 0 h 109536"/>
              <a:gd name="connsiteX1" fmla="*/ 1481137 w 1481137"/>
              <a:gd name="connsiteY1" fmla="*/ 0 h 109536"/>
              <a:gd name="connsiteX2" fmla="*/ 1481137 w 1481137"/>
              <a:gd name="connsiteY2" fmla="*/ 109536 h 109536"/>
              <a:gd name="connsiteX3" fmla="*/ 0 w 1481137"/>
              <a:gd name="connsiteY3" fmla="*/ 109536 h 10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137" h="109536">
                <a:moveTo>
                  <a:pt x="27384" y="0"/>
                </a:moveTo>
                <a:lnTo>
                  <a:pt x="1481137" y="0"/>
                </a:lnTo>
                <a:lnTo>
                  <a:pt x="1481137" y="109536"/>
                </a:lnTo>
                <a:lnTo>
                  <a:pt x="0" y="1095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5790683-1626-47AA-AEBD-933637F81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20320"/>
            <a:ext cx="3548565" cy="8096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小标题</a:t>
            </a:r>
          </a:p>
        </p:txBody>
      </p:sp>
    </p:spTree>
    <p:extLst>
      <p:ext uri="{BB962C8B-B14F-4D97-AF65-F5344CB8AC3E}">
        <p14:creationId xmlns:p14="http://schemas.microsoft.com/office/powerpoint/2010/main" val="143814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雪地上&#10;&#10;中度可信度描述已自动生成">
            <a:extLst>
              <a:ext uri="{FF2B5EF4-FFF2-40B4-BE49-F238E27FC236}">
                <a16:creationId xmlns:a16="http://schemas.microsoft.com/office/drawing/2014/main" id="{7DF52EC4-5069-37E0-9728-1625E01F0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8D61F44-9633-35E0-6588-9257983E0CF2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25"/>
            <a:ext cx="9015413" cy="6010275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5545900F-20DA-441F-B5FD-0BB2978755F7}"/>
              </a:ext>
            </a:extLst>
          </p:cNvPr>
          <p:cNvSpPr/>
          <p:nvPr userDrawn="1"/>
        </p:nvSpPr>
        <p:spPr>
          <a:xfrm flipV="1">
            <a:off x="1" y="552449"/>
            <a:ext cx="4181475" cy="514350"/>
          </a:xfrm>
          <a:custGeom>
            <a:avLst/>
            <a:gdLst>
              <a:gd name="connsiteX0" fmla="*/ 0 w 4181475"/>
              <a:gd name="connsiteY0" fmla="*/ 514350 h 514350"/>
              <a:gd name="connsiteX1" fmla="*/ 4181475 w 4181475"/>
              <a:gd name="connsiteY1" fmla="*/ 514350 h 514350"/>
              <a:gd name="connsiteX2" fmla="*/ 4052888 w 4181475"/>
              <a:gd name="connsiteY2" fmla="*/ 0 h 514350"/>
              <a:gd name="connsiteX3" fmla="*/ 0 w 4181475"/>
              <a:gd name="connsiteY3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1475" h="514350">
                <a:moveTo>
                  <a:pt x="0" y="514350"/>
                </a:moveTo>
                <a:lnTo>
                  <a:pt x="4181475" y="514350"/>
                </a:lnTo>
                <a:lnTo>
                  <a:pt x="40528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83D31B-B187-49C0-B821-F32F19859C16}"/>
              </a:ext>
            </a:extLst>
          </p:cNvPr>
          <p:cNvSpPr/>
          <p:nvPr userDrawn="1"/>
        </p:nvSpPr>
        <p:spPr>
          <a:xfrm>
            <a:off x="0" y="-10955"/>
            <a:ext cx="12192000" cy="80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l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0D6C522-507D-4B1B-BDF3-E66A9E58C57C}"/>
              </a:ext>
            </a:extLst>
          </p:cNvPr>
          <p:cNvCxnSpPr/>
          <p:nvPr userDrawn="1"/>
        </p:nvCxnSpPr>
        <p:spPr>
          <a:xfrm>
            <a:off x="0" y="6677025"/>
            <a:ext cx="10782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F5170B4-BEEF-4EAF-A85D-79FAC9BFC8ED}"/>
              </a:ext>
            </a:extLst>
          </p:cNvPr>
          <p:cNvSpPr/>
          <p:nvPr userDrawn="1"/>
        </p:nvSpPr>
        <p:spPr>
          <a:xfrm>
            <a:off x="10710864" y="6577014"/>
            <a:ext cx="1481137" cy="109536"/>
          </a:xfrm>
          <a:custGeom>
            <a:avLst/>
            <a:gdLst>
              <a:gd name="connsiteX0" fmla="*/ 27384 w 1481137"/>
              <a:gd name="connsiteY0" fmla="*/ 0 h 109536"/>
              <a:gd name="connsiteX1" fmla="*/ 1481137 w 1481137"/>
              <a:gd name="connsiteY1" fmla="*/ 0 h 109536"/>
              <a:gd name="connsiteX2" fmla="*/ 1481137 w 1481137"/>
              <a:gd name="connsiteY2" fmla="*/ 109536 h 109536"/>
              <a:gd name="connsiteX3" fmla="*/ 0 w 1481137"/>
              <a:gd name="connsiteY3" fmla="*/ 109536 h 10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137" h="109536">
                <a:moveTo>
                  <a:pt x="27384" y="0"/>
                </a:moveTo>
                <a:lnTo>
                  <a:pt x="1481137" y="0"/>
                </a:lnTo>
                <a:lnTo>
                  <a:pt x="1481137" y="109536"/>
                </a:lnTo>
                <a:lnTo>
                  <a:pt x="0" y="1095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5790683-1626-47AA-AEBD-933637F81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20320"/>
            <a:ext cx="3548565" cy="8096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小标题</a:t>
            </a:r>
          </a:p>
        </p:txBody>
      </p:sp>
    </p:spTree>
    <p:extLst>
      <p:ext uri="{BB962C8B-B14F-4D97-AF65-F5344CB8AC3E}">
        <p14:creationId xmlns:p14="http://schemas.microsoft.com/office/powerpoint/2010/main" val="195488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2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+mj-ea"/>
                <a:ea typeface="+mj-ea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+mj-ea"/>
                <a:ea typeface="+mj-ea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+mj-ea"/>
                <a:ea typeface="+mj-ea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+mj-ea"/>
                <a:ea typeface="+mj-ea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+mj-ea"/>
                <a:ea typeface="+mj-ea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+mj-ea"/>
                <a:ea typeface="+mj-ea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+mj-ea"/>
                <a:ea typeface="+mj-ea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41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91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0" r:id="rId3"/>
    <p:sldLayoutId id="2147483649" r:id="rId4"/>
    <p:sldLayoutId id="2147483660" r:id="rId5"/>
    <p:sldLayoutId id="2147483661" r:id="rId6"/>
    <p:sldLayoutId id="2147483662" r:id="rId7"/>
    <p:sldLayoutId id="2147483663" r:id="rId8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23" userDrawn="1">
          <p15:clr>
            <a:srgbClr val="C35EA4"/>
          </p15:clr>
        </p15:guide>
        <p15:guide id="4" orient="horz" pos="3997" userDrawn="1">
          <p15:clr>
            <a:srgbClr val="C35EA4"/>
          </p15:clr>
        </p15:guide>
        <p15:guide id="5" pos="302" userDrawn="1">
          <p15:clr>
            <a:srgbClr val="C35EA4"/>
          </p15:clr>
        </p15:guide>
        <p15:guide id="6" pos="7378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8C34029F-C09A-460F-BAC8-7591937A1C05}"/>
              </a:ext>
            </a:extLst>
          </p:cNvPr>
          <p:cNvSpPr txBox="1"/>
          <p:nvPr/>
        </p:nvSpPr>
        <p:spPr>
          <a:xfrm>
            <a:off x="2956560" y="3700622"/>
            <a:ext cx="8465820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6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城市发展规划</a:t>
            </a:r>
            <a:endParaRPr lang="en-US" altLang="zh-CN" sz="6000" b="1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algn="r"/>
            <a:r>
              <a:rPr lang="zh-CN" altLang="en-US" sz="6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调研汇报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73CD20A-14F8-423D-AED2-E0F1FA3C3143}"/>
              </a:ext>
            </a:extLst>
          </p:cNvPr>
          <p:cNvSpPr txBox="1"/>
          <p:nvPr/>
        </p:nvSpPr>
        <p:spPr>
          <a:xfrm>
            <a:off x="9212580" y="5709939"/>
            <a:ext cx="21488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汇报人：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+mj-ea"/>
                <a:sym typeface="Arial" panose="020B0604020202020204" pitchFamily="34" charset="0"/>
              </a:rPr>
              <a:t>Office</a:t>
            </a:r>
            <a:r>
              <a:rPr lang="en-US" altLang="zh-CN" sz="1600" b="1" dirty="0" err="1">
                <a:solidFill>
                  <a:schemeClr val="bg1"/>
                </a:solidFill>
                <a:latin typeface="+mj-lt"/>
                <a:ea typeface="+mj-ea"/>
                <a:sym typeface="Arial" panose="020B0604020202020204" pitchFamily="34" charset="0"/>
              </a:rPr>
              <a:t>PLUS</a:t>
            </a:r>
            <a:endParaRPr lang="en-US" altLang="zh-CN" sz="1600" b="1" dirty="0">
              <a:solidFill>
                <a:schemeClr val="bg1"/>
              </a:solidFill>
              <a:latin typeface="+mj-lt"/>
              <a:ea typeface="+mj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4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DD6BFD6-6168-4D82-B667-ACF25031E1B8}"/>
              </a:ext>
            </a:extLst>
          </p:cNvPr>
          <p:cNvSpPr/>
          <p:nvPr/>
        </p:nvSpPr>
        <p:spPr>
          <a:xfrm>
            <a:off x="5802630" y="2026425"/>
            <a:ext cx="5391150" cy="3558540"/>
          </a:xfrm>
          <a:prstGeom prst="roundRect">
            <a:avLst>
              <a:gd name="adj" fmla="val 7031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EE77201-348F-4FBD-B1AF-47784A5E2E56}"/>
              </a:ext>
            </a:extLst>
          </p:cNvPr>
          <p:cNvSpPr txBox="1"/>
          <p:nvPr/>
        </p:nvSpPr>
        <p:spPr>
          <a:xfrm>
            <a:off x="6346989" y="2171633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精练、精通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E1F2A0C-7FDD-4114-AD81-C683A5170D5D}"/>
              </a:ext>
            </a:extLst>
          </p:cNvPr>
          <p:cNvSpPr txBox="1"/>
          <p:nvPr/>
        </p:nvSpPr>
        <p:spPr>
          <a:xfrm>
            <a:off x="6346989" y="2581078"/>
            <a:ext cx="4718775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精兵强将善用友军</a:t>
            </a:r>
          </a:p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业务能力精通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D3DEF94-9904-43CA-BA02-13FD664644DE}"/>
              </a:ext>
            </a:extLst>
          </p:cNvPr>
          <p:cNvSpPr/>
          <p:nvPr/>
        </p:nvSpPr>
        <p:spPr>
          <a:xfrm>
            <a:off x="6050280" y="2249344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381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94E8AED-B25D-4524-A7CF-CC69B06925CF}"/>
              </a:ext>
            </a:extLst>
          </p:cNvPr>
          <p:cNvSpPr txBox="1"/>
          <p:nvPr/>
        </p:nvSpPr>
        <p:spPr>
          <a:xfrm>
            <a:off x="6346989" y="3329873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士气、勇气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86BB83E-09A8-4F1A-9908-43E93A6801D2}"/>
              </a:ext>
            </a:extLst>
          </p:cNvPr>
          <p:cNvSpPr txBox="1"/>
          <p:nvPr/>
        </p:nvSpPr>
        <p:spPr>
          <a:xfrm>
            <a:off x="6346989" y="3739318"/>
            <a:ext cx="4718775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多劳多得、不进则退提振士气</a:t>
            </a:r>
          </a:p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勇于担当、非我莫属的勇气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D10429B-8DD8-42B8-955B-66FF22CA2C3F}"/>
              </a:ext>
            </a:extLst>
          </p:cNvPr>
          <p:cNvSpPr/>
          <p:nvPr/>
        </p:nvSpPr>
        <p:spPr>
          <a:xfrm>
            <a:off x="6050280" y="3407584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381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BF0333B-033F-4EC7-AC31-11CD1652812F}"/>
              </a:ext>
            </a:extLst>
          </p:cNvPr>
          <p:cNvSpPr txBox="1"/>
          <p:nvPr/>
        </p:nvSpPr>
        <p:spPr>
          <a:xfrm>
            <a:off x="6346989" y="4488113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志同道合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418055C-225C-41B0-983F-8954A8FB9D38}"/>
              </a:ext>
            </a:extLst>
          </p:cNvPr>
          <p:cNvSpPr txBox="1"/>
          <p:nvPr/>
        </p:nvSpPr>
        <p:spPr>
          <a:xfrm>
            <a:off x="6346989" y="4897558"/>
            <a:ext cx="4718775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困难、代价、回报达成共识</a:t>
            </a:r>
          </a:p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凝心聚力、全身心创业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728CCFF-2299-42BB-A583-7730BC3B9B29}"/>
              </a:ext>
            </a:extLst>
          </p:cNvPr>
          <p:cNvSpPr/>
          <p:nvPr/>
        </p:nvSpPr>
        <p:spPr>
          <a:xfrm>
            <a:off x="6050280" y="4565824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381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192817A-4369-4726-AC25-A6D96913081F}"/>
              </a:ext>
            </a:extLst>
          </p:cNvPr>
          <p:cNvCxnSpPr/>
          <p:nvPr/>
        </p:nvCxnSpPr>
        <p:spPr>
          <a:xfrm>
            <a:off x="6136005" y="3191304"/>
            <a:ext cx="484187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887ED13-905F-4F42-9BDB-64D8AD97E8E9}"/>
              </a:ext>
            </a:extLst>
          </p:cNvPr>
          <p:cNvCxnSpPr/>
          <p:nvPr/>
        </p:nvCxnSpPr>
        <p:spPr>
          <a:xfrm>
            <a:off x="6136005" y="4341924"/>
            <a:ext cx="484187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32">
            <a:extLst>
              <a:ext uri="{FF2B5EF4-FFF2-40B4-BE49-F238E27FC236}">
                <a16:creationId xmlns:a16="http://schemas.microsoft.com/office/drawing/2014/main" id="{22D038BC-7E00-4981-A5F0-9379F2E8FA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发展目标分解</a:t>
            </a:r>
          </a:p>
        </p:txBody>
      </p:sp>
      <p:sp>
        <p:nvSpPr>
          <p:cNvPr id="15" name="图形 51">
            <a:extLst>
              <a:ext uri="{FF2B5EF4-FFF2-40B4-BE49-F238E27FC236}">
                <a16:creationId xmlns:a16="http://schemas.microsoft.com/office/drawing/2014/main" id="{92AEDDEB-E91E-49C0-9DD4-E0DA12295F1F}"/>
              </a:ext>
            </a:extLst>
          </p:cNvPr>
          <p:cNvSpPr/>
          <p:nvPr/>
        </p:nvSpPr>
        <p:spPr>
          <a:xfrm rot="5400000">
            <a:off x="3375937" y="3166016"/>
            <a:ext cx="887553" cy="1002362"/>
          </a:xfrm>
          <a:custGeom>
            <a:avLst/>
            <a:gdLst>
              <a:gd name="connsiteX0" fmla="*/ 998991 w 1294602"/>
              <a:gd name="connsiteY0" fmla="*/ 89719 h 1462064"/>
              <a:gd name="connsiteX1" fmla="*/ 703372 w 1294602"/>
              <a:gd name="connsiteY1" fmla="*/ 0 h 1462064"/>
              <a:gd name="connsiteX2" fmla="*/ 749897 w 1294602"/>
              <a:gd name="connsiteY2" fmla="*/ 199658 h 1462064"/>
              <a:gd name="connsiteX3" fmla="*/ 161634 w 1294602"/>
              <a:gd name="connsiteY3" fmla="*/ 655136 h 1462064"/>
              <a:gd name="connsiteX4" fmla="*/ 28276 w 1294602"/>
              <a:gd name="connsiteY4" fmla="*/ 1462064 h 1462064"/>
              <a:gd name="connsiteX5" fmla="*/ 222105 w 1294602"/>
              <a:gd name="connsiteY5" fmla="*/ 1416906 h 1462064"/>
              <a:gd name="connsiteX6" fmla="*/ 795241 w 1294602"/>
              <a:gd name="connsiteY6" fmla="*/ 394242 h 1462064"/>
              <a:gd name="connsiteX7" fmla="*/ 843580 w 1294602"/>
              <a:gd name="connsiteY7" fmla="*/ 601750 h 1462064"/>
              <a:gd name="connsiteX8" fmla="*/ 1069099 w 1294602"/>
              <a:gd name="connsiteY8" fmla="*/ 390598 h 1462064"/>
              <a:gd name="connsiteX9" fmla="*/ 1294603 w 1294602"/>
              <a:gd name="connsiteY9" fmla="*/ 179453 h 1462064"/>
              <a:gd name="connsiteX10" fmla="*/ 998991 w 1294602"/>
              <a:gd name="connsiteY10" fmla="*/ 89719 h 146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4602" h="1462064">
                <a:moveTo>
                  <a:pt x="998991" y="89719"/>
                </a:moveTo>
                <a:lnTo>
                  <a:pt x="703372" y="0"/>
                </a:lnTo>
                <a:lnTo>
                  <a:pt x="749897" y="199658"/>
                </a:lnTo>
                <a:cubicBezTo>
                  <a:pt x="505244" y="275798"/>
                  <a:pt x="298344" y="435365"/>
                  <a:pt x="161634" y="655136"/>
                </a:cubicBezTo>
                <a:cubicBezTo>
                  <a:pt x="10863" y="897505"/>
                  <a:pt x="-36498" y="1184081"/>
                  <a:pt x="28276" y="1462064"/>
                </a:cubicBezTo>
                <a:lnTo>
                  <a:pt x="222105" y="1416906"/>
                </a:lnTo>
                <a:cubicBezTo>
                  <a:pt x="119368" y="975982"/>
                  <a:pt x="373462" y="533813"/>
                  <a:pt x="795241" y="394242"/>
                </a:cubicBezTo>
                <a:lnTo>
                  <a:pt x="843580" y="601750"/>
                </a:lnTo>
                <a:lnTo>
                  <a:pt x="1069099" y="390598"/>
                </a:lnTo>
                <a:lnTo>
                  <a:pt x="1294603" y="179453"/>
                </a:lnTo>
                <a:lnTo>
                  <a:pt x="998991" y="89719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84000">
                <a:srgbClr val="FFC000">
                  <a:alpha val="0"/>
                </a:srgbClr>
              </a:gs>
            </a:gsLst>
            <a:lin ang="8400000" scaled="0"/>
          </a:gradFill>
          <a:ln w="354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图形 51">
            <a:extLst>
              <a:ext uri="{FF2B5EF4-FFF2-40B4-BE49-F238E27FC236}">
                <a16:creationId xmlns:a16="http://schemas.microsoft.com/office/drawing/2014/main" id="{4C72E6F5-BF86-4AF6-A022-E814F7F34062}"/>
              </a:ext>
            </a:extLst>
          </p:cNvPr>
          <p:cNvSpPr/>
          <p:nvPr/>
        </p:nvSpPr>
        <p:spPr>
          <a:xfrm rot="13500000">
            <a:off x="2620989" y="4352495"/>
            <a:ext cx="887553" cy="1002362"/>
          </a:xfrm>
          <a:custGeom>
            <a:avLst/>
            <a:gdLst>
              <a:gd name="connsiteX0" fmla="*/ 998991 w 1294602"/>
              <a:gd name="connsiteY0" fmla="*/ 89719 h 1462064"/>
              <a:gd name="connsiteX1" fmla="*/ 703372 w 1294602"/>
              <a:gd name="connsiteY1" fmla="*/ 0 h 1462064"/>
              <a:gd name="connsiteX2" fmla="*/ 749897 w 1294602"/>
              <a:gd name="connsiteY2" fmla="*/ 199658 h 1462064"/>
              <a:gd name="connsiteX3" fmla="*/ 161634 w 1294602"/>
              <a:gd name="connsiteY3" fmla="*/ 655136 h 1462064"/>
              <a:gd name="connsiteX4" fmla="*/ 28276 w 1294602"/>
              <a:gd name="connsiteY4" fmla="*/ 1462064 h 1462064"/>
              <a:gd name="connsiteX5" fmla="*/ 222105 w 1294602"/>
              <a:gd name="connsiteY5" fmla="*/ 1416906 h 1462064"/>
              <a:gd name="connsiteX6" fmla="*/ 795241 w 1294602"/>
              <a:gd name="connsiteY6" fmla="*/ 394242 h 1462064"/>
              <a:gd name="connsiteX7" fmla="*/ 843580 w 1294602"/>
              <a:gd name="connsiteY7" fmla="*/ 601750 h 1462064"/>
              <a:gd name="connsiteX8" fmla="*/ 1069099 w 1294602"/>
              <a:gd name="connsiteY8" fmla="*/ 390598 h 1462064"/>
              <a:gd name="connsiteX9" fmla="*/ 1294603 w 1294602"/>
              <a:gd name="connsiteY9" fmla="*/ 179453 h 1462064"/>
              <a:gd name="connsiteX10" fmla="*/ 998991 w 1294602"/>
              <a:gd name="connsiteY10" fmla="*/ 89719 h 146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4602" h="1462064">
                <a:moveTo>
                  <a:pt x="998991" y="89719"/>
                </a:moveTo>
                <a:lnTo>
                  <a:pt x="703372" y="0"/>
                </a:lnTo>
                <a:lnTo>
                  <a:pt x="749897" y="199658"/>
                </a:lnTo>
                <a:cubicBezTo>
                  <a:pt x="505244" y="275798"/>
                  <a:pt x="298344" y="435365"/>
                  <a:pt x="161634" y="655136"/>
                </a:cubicBezTo>
                <a:cubicBezTo>
                  <a:pt x="10863" y="897505"/>
                  <a:pt x="-36498" y="1184081"/>
                  <a:pt x="28276" y="1462064"/>
                </a:cubicBezTo>
                <a:lnTo>
                  <a:pt x="222105" y="1416906"/>
                </a:lnTo>
                <a:cubicBezTo>
                  <a:pt x="119368" y="975982"/>
                  <a:pt x="373462" y="533813"/>
                  <a:pt x="795241" y="394242"/>
                </a:cubicBezTo>
                <a:lnTo>
                  <a:pt x="843580" y="601750"/>
                </a:lnTo>
                <a:lnTo>
                  <a:pt x="1069099" y="390598"/>
                </a:lnTo>
                <a:lnTo>
                  <a:pt x="1294603" y="179453"/>
                </a:lnTo>
                <a:lnTo>
                  <a:pt x="998991" y="89719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84000">
                <a:srgbClr val="FFC000">
                  <a:alpha val="0"/>
                </a:srgbClr>
              </a:gs>
            </a:gsLst>
            <a:lin ang="8400000" scaled="0"/>
          </a:gradFill>
          <a:ln w="354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图形 51">
            <a:extLst>
              <a:ext uri="{FF2B5EF4-FFF2-40B4-BE49-F238E27FC236}">
                <a16:creationId xmlns:a16="http://schemas.microsoft.com/office/drawing/2014/main" id="{F04A90F9-2007-4829-896F-E3BA2E2A831A}"/>
              </a:ext>
            </a:extLst>
          </p:cNvPr>
          <p:cNvSpPr/>
          <p:nvPr/>
        </p:nvSpPr>
        <p:spPr>
          <a:xfrm rot="10800000" flipH="1" flipV="1">
            <a:off x="1592137" y="3166016"/>
            <a:ext cx="887553" cy="1002362"/>
          </a:xfrm>
          <a:custGeom>
            <a:avLst/>
            <a:gdLst>
              <a:gd name="connsiteX0" fmla="*/ 998991 w 1294602"/>
              <a:gd name="connsiteY0" fmla="*/ 89719 h 1462064"/>
              <a:gd name="connsiteX1" fmla="*/ 703372 w 1294602"/>
              <a:gd name="connsiteY1" fmla="*/ 0 h 1462064"/>
              <a:gd name="connsiteX2" fmla="*/ 749897 w 1294602"/>
              <a:gd name="connsiteY2" fmla="*/ 199658 h 1462064"/>
              <a:gd name="connsiteX3" fmla="*/ 161634 w 1294602"/>
              <a:gd name="connsiteY3" fmla="*/ 655136 h 1462064"/>
              <a:gd name="connsiteX4" fmla="*/ 28276 w 1294602"/>
              <a:gd name="connsiteY4" fmla="*/ 1462064 h 1462064"/>
              <a:gd name="connsiteX5" fmla="*/ 222105 w 1294602"/>
              <a:gd name="connsiteY5" fmla="*/ 1416906 h 1462064"/>
              <a:gd name="connsiteX6" fmla="*/ 795241 w 1294602"/>
              <a:gd name="connsiteY6" fmla="*/ 394242 h 1462064"/>
              <a:gd name="connsiteX7" fmla="*/ 843580 w 1294602"/>
              <a:gd name="connsiteY7" fmla="*/ 601750 h 1462064"/>
              <a:gd name="connsiteX8" fmla="*/ 1069099 w 1294602"/>
              <a:gd name="connsiteY8" fmla="*/ 390598 h 1462064"/>
              <a:gd name="connsiteX9" fmla="*/ 1294603 w 1294602"/>
              <a:gd name="connsiteY9" fmla="*/ 179453 h 1462064"/>
              <a:gd name="connsiteX10" fmla="*/ 998991 w 1294602"/>
              <a:gd name="connsiteY10" fmla="*/ 89719 h 146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4602" h="1462064">
                <a:moveTo>
                  <a:pt x="998991" y="89719"/>
                </a:moveTo>
                <a:lnTo>
                  <a:pt x="703372" y="0"/>
                </a:lnTo>
                <a:lnTo>
                  <a:pt x="749897" y="199658"/>
                </a:lnTo>
                <a:cubicBezTo>
                  <a:pt x="505244" y="275798"/>
                  <a:pt x="298344" y="435365"/>
                  <a:pt x="161634" y="655136"/>
                </a:cubicBezTo>
                <a:cubicBezTo>
                  <a:pt x="10863" y="897505"/>
                  <a:pt x="-36498" y="1184081"/>
                  <a:pt x="28276" y="1462064"/>
                </a:cubicBezTo>
                <a:lnTo>
                  <a:pt x="222105" y="1416906"/>
                </a:lnTo>
                <a:cubicBezTo>
                  <a:pt x="119368" y="975982"/>
                  <a:pt x="373462" y="533813"/>
                  <a:pt x="795241" y="394242"/>
                </a:cubicBezTo>
                <a:lnTo>
                  <a:pt x="843580" y="601750"/>
                </a:lnTo>
                <a:lnTo>
                  <a:pt x="1069099" y="390598"/>
                </a:lnTo>
                <a:lnTo>
                  <a:pt x="1294603" y="179453"/>
                </a:lnTo>
                <a:lnTo>
                  <a:pt x="998991" y="89719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84000">
                <a:srgbClr val="FFC000">
                  <a:alpha val="0"/>
                </a:srgbClr>
              </a:gs>
            </a:gsLst>
            <a:lin ang="8400000" scaled="0"/>
          </a:gradFill>
          <a:ln w="354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6EC9584-2FA2-46F8-8195-522942EF3DA5}"/>
              </a:ext>
            </a:extLst>
          </p:cNvPr>
          <p:cNvSpPr/>
          <p:nvPr/>
        </p:nvSpPr>
        <p:spPr>
          <a:xfrm>
            <a:off x="2230755" y="2026425"/>
            <a:ext cx="1600200" cy="1600200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68300" sx="102000" sy="102000" algn="ctr" rotWithShape="0">
              <a:schemeClr val="accent1">
                <a:lumMod val="90000"/>
                <a:lumOff val="1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6E96D6E-23F4-4EE2-90C9-C6EA426DECE9}"/>
              </a:ext>
            </a:extLst>
          </p:cNvPr>
          <p:cNvSpPr/>
          <p:nvPr/>
        </p:nvSpPr>
        <p:spPr>
          <a:xfrm>
            <a:off x="2356962" y="2152632"/>
            <a:ext cx="1347786" cy="13477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F09ED3-0353-47A6-A725-EA4F53C703B6}"/>
              </a:ext>
            </a:extLst>
          </p:cNvPr>
          <p:cNvSpPr txBox="1"/>
          <p:nvPr/>
        </p:nvSpPr>
        <p:spPr>
          <a:xfrm>
            <a:off x="2537042" y="2952319"/>
            <a:ext cx="1025922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精练、精通</a:t>
            </a:r>
          </a:p>
        </p:txBody>
      </p:sp>
      <p:sp>
        <p:nvSpPr>
          <p:cNvPr id="38" name="Shape 3993">
            <a:extLst>
              <a:ext uri="{FF2B5EF4-FFF2-40B4-BE49-F238E27FC236}">
                <a16:creationId xmlns:a16="http://schemas.microsoft.com/office/drawing/2014/main" id="{AB6F0D14-19AC-456E-AD90-54F3BE6EBBED}"/>
              </a:ext>
            </a:extLst>
          </p:cNvPr>
          <p:cNvSpPr>
            <a:spLocks/>
          </p:cNvSpPr>
          <p:nvPr/>
        </p:nvSpPr>
        <p:spPr>
          <a:xfrm>
            <a:off x="2764059" y="2311400"/>
            <a:ext cx="571888" cy="51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0" y="9600"/>
                </a:moveTo>
                <a:lnTo>
                  <a:pt x="18360" y="6000"/>
                </a:lnTo>
                <a:lnTo>
                  <a:pt x="16200" y="6000"/>
                </a:lnTo>
                <a:lnTo>
                  <a:pt x="16200" y="9600"/>
                </a:lnTo>
                <a:lnTo>
                  <a:pt x="12961" y="9600"/>
                </a:lnTo>
                <a:lnTo>
                  <a:pt x="12961" y="12000"/>
                </a:lnTo>
                <a:lnTo>
                  <a:pt x="16200" y="12000"/>
                </a:lnTo>
                <a:lnTo>
                  <a:pt x="16200" y="15600"/>
                </a:lnTo>
                <a:lnTo>
                  <a:pt x="18360" y="15600"/>
                </a:lnTo>
                <a:lnTo>
                  <a:pt x="18360" y="12000"/>
                </a:lnTo>
                <a:lnTo>
                  <a:pt x="21600" y="12000"/>
                </a:lnTo>
                <a:lnTo>
                  <a:pt x="21600" y="9600"/>
                </a:lnTo>
                <a:cubicBezTo>
                  <a:pt x="21600" y="9600"/>
                  <a:pt x="18360" y="9600"/>
                  <a:pt x="18360" y="9600"/>
                </a:cubicBezTo>
                <a:close/>
                <a:moveTo>
                  <a:pt x="13368" y="16137"/>
                </a:moveTo>
                <a:cubicBezTo>
                  <a:pt x="10677" y="15059"/>
                  <a:pt x="9817" y="14150"/>
                  <a:pt x="9817" y="12203"/>
                </a:cubicBezTo>
                <a:cubicBezTo>
                  <a:pt x="9817" y="11034"/>
                  <a:pt x="10638" y="11415"/>
                  <a:pt x="11000" y="9274"/>
                </a:cubicBezTo>
                <a:cubicBezTo>
                  <a:pt x="11149" y="8387"/>
                  <a:pt x="11875" y="9260"/>
                  <a:pt x="12013" y="7233"/>
                </a:cubicBezTo>
                <a:cubicBezTo>
                  <a:pt x="12013" y="6425"/>
                  <a:pt x="11617" y="6224"/>
                  <a:pt x="11617" y="6224"/>
                </a:cubicBezTo>
                <a:cubicBezTo>
                  <a:pt x="11617" y="6224"/>
                  <a:pt x="11819" y="5028"/>
                  <a:pt x="11897" y="4109"/>
                </a:cubicBezTo>
                <a:cubicBezTo>
                  <a:pt x="11995" y="2962"/>
                  <a:pt x="11295" y="0"/>
                  <a:pt x="7560" y="0"/>
                </a:cubicBezTo>
                <a:cubicBezTo>
                  <a:pt x="3826" y="0"/>
                  <a:pt x="3125" y="2962"/>
                  <a:pt x="3223" y="4109"/>
                </a:cubicBezTo>
                <a:cubicBezTo>
                  <a:pt x="3302" y="5028"/>
                  <a:pt x="3504" y="6224"/>
                  <a:pt x="3504" y="6224"/>
                </a:cubicBezTo>
                <a:cubicBezTo>
                  <a:pt x="3504" y="6224"/>
                  <a:pt x="3107" y="6425"/>
                  <a:pt x="3107" y="7233"/>
                </a:cubicBezTo>
                <a:cubicBezTo>
                  <a:pt x="3246" y="9260"/>
                  <a:pt x="3972" y="8387"/>
                  <a:pt x="4121" y="9274"/>
                </a:cubicBezTo>
                <a:cubicBezTo>
                  <a:pt x="4483" y="11415"/>
                  <a:pt x="5303" y="11034"/>
                  <a:pt x="5303" y="12203"/>
                </a:cubicBezTo>
                <a:cubicBezTo>
                  <a:pt x="5303" y="14150"/>
                  <a:pt x="4444" y="15059"/>
                  <a:pt x="1753" y="16137"/>
                </a:cubicBezTo>
                <a:cubicBezTo>
                  <a:pt x="1429" y="16267"/>
                  <a:pt x="657" y="16469"/>
                  <a:pt x="0" y="16784"/>
                </a:cubicBezTo>
                <a:lnTo>
                  <a:pt x="0" y="21600"/>
                </a:lnTo>
                <a:lnTo>
                  <a:pt x="17281" y="21600"/>
                </a:lnTo>
                <a:cubicBezTo>
                  <a:pt x="17281" y="21600"/>
                  <a:pt x="17281" y="19825"/>
                  <a:pt x="17281" y="19073"/>
                </a:cubicBezTo>
                <a:cubicBezTo>
                  <a:pt x="17281" y="18321"/>
                  <a:pt x="16066" y="17219"/>
                  <a:pt x="13368" y="16137"/>
                </a:cubicBez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lvl="0"/>
            <a:endParaRPr sz="13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0426FAD-D9F6-4299-9C10-2BDAA336C3D2}"/>
              </a:ext>
            </a:extLst>
          </p:cNvPr>
          <p:cNvSpPr/>
          <p:nvPr/>
        </p:nvSpPr>
        <p:spPr>
          <a:xfrm>
            <a:off x="998220" y="3984765"/>
            <a:ext cx="1600200" cy="1600200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68300" sx="102000" sy="102000" algn="ctr" rotWithShape="0">
              <a:schemeClr val="accent1">
                <a:lumMod val="90000"/>
                <a:lumOff val="1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3CFBA4A-089C-483C-9EC5-C996621035BB}"/>
              </a:ext>
            </a:extLst>
          </p:cNvPr>
          <p:cNvSpPr/>
          <p:nvPr/>
        </p:nvSpPr>
        <p:spPr>
          <a:xfrm>
            <a:off x="1124427" y="4110972"/>
            <a:ext cx="1347786" cy="13477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55AA20D-58D6-4E9F-94B6-E705F1206545}"/>
              </a:ext>
            </a:extLst>
          </p:cNvPr>
          <p:cNvSpPr txBox="1"/>
          <p:nvPr/>
        </p:nvSpPr>
        <p:spPr>
          <a:xfrm>
            <a:off x="1279459" y="4879042"/>
            <a:ext cx="1025922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士气、勇气</a:t>
            </a:r>
          </a:p>
        </p:txBody>
      </p:sp>
      <p:sp>
        <p:nvSpPr>
          <p:cNvPr id="39" name="Shape 4002">
            <a:extLst>
              <a:ext uri="{FF2B5EF4-FFF2-40B4-BE49-F238E27FC236}">
                <a16:creationId xmlns:a16="http://schemas.microsoft.com/office/drawing/2014/main" id="{EC03BA71-EE1F-4A19-957F-EBDD0475F74F}"/>
              </a:ext>
            </a:extLst>
          </p:cNvPr>
          <p:cNvSpPr>
            <a:spLocks/>
          </p:cNvSpPr>
          <p:nvPr/>
        </p:nvSpPr>
        <p:spPr>
          <a:xfrm>
            <a:off x="1550419" y="4279900"/>
            <a:ext cx="495801" cy="472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9" extrusionOk="0">
                <a:moveTo>
                  <a:pt x="4049" y="7519"/>
                </a:moveTo>
                <a:cubicBezTo>
                  <a:pt x="3162" y="7519"/>
                  <a:pt x="0" y="7985"/>
                  <a:pt x="0" y="11154"/>
                </a:cubicBezTo>
                <a:lnTo>
                  <a:pt x="0" y="16799"/>
                </a:lnTo>
                <a:cubicBezTo>
                  <a:pt x="0" y="19968"/>
                  <a:pt x="3162" y="20318"/>
                  <a:pt x="4049" y="20318"/>
                </a:cubicBezTo>
                <a:cubicBezTo>
                  <a:pt x="4937" y="20318"/>
                  <a:pt x="2699" y="19651"/>
                  <a:pt x="2699" y="17687"/>
                </a:cubicBezTo>
                <a:lnTo>
                  <a:pt x="2699" y="10267"/>
                </a:lnTo>
                <a:cubicBezTo>
                  <a:pt x="2699" y="8207"/>
                  <a:pt x="4937" y="7519"/>
                  <a:pt x="4049" y="7519"/>
                </a:cubicBezTo>
                <a:close/>
                <a:moveTo>
                  <a:pt x="15725" y="7408"/>
                </a:moveTo>
                <a:cubicBezTo>
                  <a:pt x="15548" y="6995"/>
                  <a:pt x="20503" y="3177"/>
                  <a:pt x="17612" y="83"/>
                </a:cubicBezTo>
                <a:cubicBezTo>
                  <a:pt x="16934" y="-641"/>
                  <a:pt x="14641" y="3547"/>
                  <a:pt x="11381" y="5443"/>
                </a:cubicBezTo>
                <a:cubicBezTo>
                  <a:pt x="9583" y="6489"/>
                  <a:pt x="5399" y="8716"/>
                  <a:pt x="5399" y="9946"/>
                </a:cubicBezTo>
                <a:lnTo>
                  <a:pt x="5399" y="17911"/>
                </a:lnTo>
                <a:cubicBezTo>
                  <a:pt x="5399" y="19392"/>
                  <a:pt x="12033" y="20959"/>
                  <a:pt x="17076" y="20959"/>
                </a:cubicBezTo>
                <a:cubicBezTo>
                  <a:pt x="18923" y="20959"/>
                  <a:pt x="21600" y="10974"/>
                  <a:pt x="21600" y="9387"/>
                </a:cubicBezTo>
                <a:cubicBezTo>
                  <a:pt x="21600" y="7795"/>
                  <a:pt x="15902" y="7823"/>
                  <a:pt x="15725" y="7408"/>
                </a:cubicBez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endParaRPr sz="13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1096EE1-8433-4291-BBFB-493D9AA11A16}"/>
              </a:ext>
            </a:extLst>
          </p:cNvPr>
          <p:cNvSpPr/>
          <p:nvPr/>
        </p:nvSpPr>
        <p:spPr>
          <a:xfrm>
            <a:off x="3500928" y="3984765"/>
            <a:ext cx="1600200" cy="1600200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68300" sx="102000" sy="102000" algn="ctr" rotWithShape="0">
              <a:schemeClr val="accent1">
                <a:lumMod val="90000"/>
                <a:lumOff val="1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57EBFEC-A107-4C03-AE8D-C4A50E3C1DFE}"/>
              </a:ext>
            </a:extLst>
          </p:cNvPr>
          <p:cNvSpPr/>
          <p:nvPr/>
        </p:nvSpPr>
        <p:spPr>
          <a:xfrm>
            <a:off x="3627135" y="4110972"/>
            <a:ext cx="1347786" cy="13477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31CE1B9-6ACC-47B4-B82A-84B2E1C3A4CA}"/>
              </a:ext>
            </a:extLst>
          </p:cNvPr>
          <p:cNvSpPr txBox="1"/>
          <p:nvPr/>
        </p:nvSpPr>
        <p:spPr>
          <a:xfrm>
            <a:off x="3890658" y="4844812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志同道合</a:t>
            </a:r>
          </a:p>
        </p:txBody>
      </p:sp>
      <p:sp>
        <p:nvSpPr>
          <p:cNvPr id="40" name="Shape 3994">
            <a:extLst>
              <a:ext uri="{FF2B5EF4-FFF2-40B4-BE49-F238E27FC236}">
                <a16:creationId xmlns:a16="http://schemas.microsoft.com/office/drawing/2014/main" id="{5A78F294-2DD6-40BA-A60C-857B0D54897B}"/>
              </a:ext>
            </a:extLst>
          </p:cNvPr>
          <p:cNvSpPr>
            <a:spLocks/>
          </p:cNvSpPr>
          <p:nvPr/>
        </p:nvSpPr>
        <p:spPr>
          <a:xfrm>
            <a:off x="4060774" y="4330700"/>
            <a:ext cx="480506" cy="391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endParaRPr sz="13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6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5AD8902-1B59-4366-86BA-351E5292EC34}"/>
              </a:ext>
            </a:extLst>
          </p:cNvPr>
          <p:cNvSpPr txBox="1"/>
          <p:nvPr/>
        </p:nvSpPr>
        <p:spPr>
          <a:xfrm>
            <a:off x="725558" y="3411501"/>
            <a:ext cx="3693319" cy="110799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kumimoji="1"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经营思路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B53DF3-C76A-4C7A-9D6B-F6FDB07E0619}"/>
              </a:ext>
            </a:extLst>
          </p:cNvPr>
          <p:cNvSpPr txBox="1"/>
          <p:nvPr/>
        </p:nvSpPr>
        <p:spPr>
          <a:xfrm>
            <a:off x="725558" y="640975"/>
            <a:ext cx="1641475" cy="176971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kumimoji="1" lang="en-US" altLang="zh-CN" sz="115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kumimoji="1" lang="zh-CN" altLang="en-US" sz="115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61689E-65EE-4E52-A568-846782FA27D2}"/>
              </a:ext>
            </a:extLst>
          </p:cNvPr>
          <p:cNvSpPr txBox="1"/>
          <p:nvPr/>
        </p:nvSpPr>
        <p:spPr>
          <a:xfrm>
            <a:off x="2746141" y="862446"/>
            <a:ext cx="1056239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kumimoji="1" lang="en-US" altLang="zh-CN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</a:p>
          <a:p>
            <a:pPr algn="l"/>
            <a:r>
              <a:rPr kumimoji="1" lang="en-US" altLang="zh-CN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FORE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D5EF23A-8CFC-437B-BE31-C0AEDA5C20BA}"/>
              </a:ext>
            </a:extLst>
          </p:cNvPr>
          <p:cNvSpPr/>
          <p:nvPr/>
        </p:nvSpPr>
        <p:spPr>
          <a:xfrm>
            <a:off x="725558" y="2954004"/>
            <a:ext cx="498763" cy="72737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1DFB94-A5A0-488E-840A-9E0CADE0DA3E}"/>
              </a:ext>
            </a:extLst>
          </p:cNvPr>
          <p:cNvSpPr txBox="1"/>
          <p:nvPr/>
        </p:nvSpPr>
        <p:spPr>
          <a:xfrm>
            <a:off x="725558" y="4519497"/>
            <a:ext cx="214464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Business idea</a:t>
            </a:r>
          </a:p>
        </p:txBody>
      </p:sp>
    </p:spTree>
    <p:extLst>
      <p:ext uri="{BB962C8B-B14F-4D97-AF65-F5344CB8AC3E}">
        <p14:creationId xmlns:p14="http://schemas.microsoft.com/office/powerpoint/2010/main" val="252189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DF5F210-01AD-47CE-AAA1-D5598131A3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经营思路</a:t>
            </a:r>
          </a:p>
        </p:txBody>
      </p:sp>
      <p:sp>
        <p:nvSpPr>
          <p:cNvPr id="7" name="梯形 6">
            <a:extLst>
              <a:ext uri="{FF2B5EF4-FFF2-40B4-BE49-F238E27FC236}">
                <a16:creationId xmlns:a16="http://schemas.microsoft.com/office/drawing/2014/main" id="{AB86FE2C-657A-4A54-95B6-26648F2BCC05}"/>
              </a:ext>
            </a:extLst>
          </p:cNvPr>
          <p:cNvSpPr/>
          <p:nvPr/>
        </p:nvSpPr>
        <p:spPr>
          <a:xfrm rot="14400000" flipH="1">
            <a:off x="4737289" y="4134535"/>
            <a:ext cx="1170432" cy="1824890"/>
          </a:xfrm>
          <a:prstGeom prst="trapezoid">
            <a:avLst>
              <a:gd name="adj" fmla="val 22559"/>
            </a:avLst>
          </a:prstGeom>
          <a:gradFill>
            <a:gsLst>
              <a:gs pos="8000">
                <a:srgbClr val="FFC000">
                  <a:alpha val="30000"/>
                </a:srgbClr>
              </a:gs>
              <a:gs pos="80000">
                <a:srgbClr val="FFC000">
                  <a:alpha val="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梯形 8">
            <a:extLst>
              <a:ext uri="{FF2B5EF4-FFF2-40B4-BE49-F238E27FC236}">
                <a16:creationId xmlns:a16="http://schemas.microsoft.com/office/drawing/2014/main" id="{E8A88504-087A-4C71-AEA8-70094405F8C2}"/>
              </a:ext>
            </a:extLst>
          </p:cNvPr>
          <p:cNvSpPr/>
          <p:nvPr/>
        </p:nvSpPr>
        <p:spPr>
          <a:xfrm>
            <a:off x="5543181" y="2773183"/>
            <a:ext cx="1170432" cy="1824890"/>
          </a:xfrm>
          <a:prstGeom prst="trapezoid">
            <a:avLst>
              <a:gd name="adj" fmla="val 22559"/>
            </a:avLst>
          </a:prstGeom>
          <a:gradFill>
            <a:gsLst>
              <a:gs pos="8000">
                <a:srgbClr val="FFC000">
                  <a:alpha val="30000"/>
                </a:srgbClr>
              </a:gs>
              <a:gs pos="80000">
                <a:srgbClr val="FFC000">
                  <a:alpha val="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99C1B2AA-B1C8-4FD8-AD6D-C1D28343FD8B}"/>
              </a:ext>
            </a:extLst>
          </p:cNvPr>
          <p:cNvSpPr/>
          <p:nvPr/>
        </p:nvSpPr>
        <p:spPr>
          <a:xfrm rot="7200000">
            <a:off x="6357450" y="4207557"/>
            <a:ext cx="1170432" cy="1824890"/>
          </a:xfrm>
          <a:prstGeom prst="trapezoid">
            <a:avLst>
              <a:gd name="adj" fmla="val 22559"/>
            </a:avLst>
          </a:prstGeom>
          <a:gradFill>
            <a:gsLst>
              <a:gs pos="8000">
                <a:srgbClr val="FFC000">
                  <a:alpha val="30000"/>
                </a:srgbClr>
              </a:gs>
              <a:gs pos="80000">
                <a:srgbClr val="FFC000">
                  <a:alpha val="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8F4512B8-798F-43CC-9A4E-560044868426}"/>
              </a:ext>
            </a:extLst>
          </p:cNvPr>
          <p:cNvSpPr/>
          <p:nvPr/>
        </p:nvSpPr>
        <p:spPr>
          <a:xfrm>
            <a:off x="4231319" y="2714998"/>
            <a:ext cx="3794156" cy="3794156"/>
          </a:xfrm>
          <a:prstGeom prst="ellipse">
            <a:avLst/>
          </a:prstGeom>
          <a:noFill/>
          <a:ln w="12700" cmpd="sng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3703917-97E7-4EAD-A0FD-EC3C464F7497}"/>
              </a:ext>
            </a:extLst>
          </p:cNvPr>
          <p:cNvSpPr/>
          <p:nvPr/>
        </p:nvSpPr>
        <p:spPr>
          <a:xfrm rot="7200000">
            <a:off x="7345427" y="5146828"/>
            <a:ext cx="780062" cy="780062"/>
          </a:xfrm>
          <a:prstGeom prst="ellipse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94ABE9E-EC38-4028-83F1-65BDB1D98D36}"/>
              </a:ext>
            </a:extLst>
          </p:cNvPr>
          <p:cNvSpPr/>
          <p:nvPr/>
        </p:nvSpPr>
        <p:spPr>
          <a:xfrm rot="14400000" flipH="1">
            <a:off x="4131306" y="5146828"/>
            <a:ext cx="780062" cy="780062"/>
          </a:xfrm>
          <a:prstGeom prst="ellipse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EEEDF55-08FE-4376-8373-0191C93832AC}"/>
              </a:ext>
            </a:extLst>
          </p:cNvPr>
          <p:cNvSpPr/>
          <p:nvPr/>
        </p:nvSpPr>
        <p:spPr>
          <a:xfrm>
            <a:off x="5738366" y="2375362"/>
            <a:ext cx="780062" cy="780062"/>
          </a:xfrm>
          <a:prstGeom prst="ellipse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D0FCE2D-E65D-47AE-83E3-72E0E57DD2D0}"/>
              </a:ext>
            </a:extLst>
          </p:cNvPr>
          <p:cNvSpPr/>
          <p:nvPr/>
        </p:nvSpPr>
        <p:spPr>
          <a:xfrm>
            <a:off x="5543181" y="4022462"/>
            <a:ext cx="1170432" cy="11704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CE0BEEF6-8476-46D0-B1BD-1D65DAC8A53D}"/>
              </a:ext>
            </a:extLst>
          </p:cNvPr>
          <p:cNvSpPr/>
          <p:nvPr/>
        </p:nvSpPr>
        <p:spPr>
          <a:xfrm rot="2151454">
            <a:off x="4445137" y="3533704"/>
            <a:ext cx="152400" cy="13137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E751AE50-AF37-4F88-8978-6EED3A50279F}"/>
              </a:ext>
            </a:extLst>
          </p:cNvPr>
          <p:cNvSpPr/>
          <p:nvPr/>
        </p:nvSpPr>
        <p:spPr>
          <a:xfrm rot="2151454">
            <a:off x="7715257" y="3548945"/>
            <a:ext cx="152400" cy="13137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73D2D100-851A-4F43-A1A1-67FF780A913D}"/>
              </a:ext>
            </a:extLst>
          </p:cNvPr>
          <p:cNvSpPr/>
          <p:nvPr/>
        </p:nvSpPr>
        <p:spPr>
          <a:xfrm rot="9000000">
            <a:off x="6113157" y="6462461"/>
            <a:ext cx="152400" cy="13137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1242A6-1204-4D95-8A06-9816E31B75EB}"/>
              </a:ext>
            </a:extLst>
          </p:cNvPr>
          <p:cNvSpPr txBox="1"/>
          <p:nvPr/>
        </p:nvSpPr>
        <p:spPr>
          <a:xfrm>
            <a:off x="5589787" y="4176791"/>
            <a:ext cx="1077219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经营</a:t>
            </a:r>
            <a:endParaRPr lang="en-US" altLang="zh-CN" sz="2800" b="1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思路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8CE8877-B5A1-4A80-89B4-BC2F6FC7A295}"/>
              </a:ext>
            </a:extLst>
          </p:cNvPr>
          <p:cNvSpPr txBox="1"/>
          <p:nvPr/>
        </p:nvSpPr>
        <p:spPr>
          <a:xfrm>
            <a:off x="5738366" y="1553470"/>
            <a:ext cx="3602350" cy="69647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充分利用三种核心能力，能够真正为客户高质量交付项目，提供更专业的咨询服务和提供具备核心技术的产品，达到客我双赢的效果。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A861D8E-8BEA-4036-A9CA-C7ECC245B332}"/>
              </a:ext>
            </a:extLst>
          </p:cNvPr>
          <p:cNvSpPr txBox="1"/>
          <p:nvPr/>
        </p:nvSpPr>
        <p:spPr>
          <a:xfrm>
            <a:off x="1644409" y="5216812"/>
            <a:ext cx="2451875" cy="69647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一是同类地方企业的深度合作</a:t>
            </a:r>
          </a:p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二是与总承包单位的深度合作</a:t>
            </a:r>
          </a:p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三是与地方其他资源优势企业的合作。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E2AF294-E47D-40C1-88F8-17A52014342C}"/>
              </a:ext>
            </a:extLst>
          </p:cNvPr>
          <p:cNvSpPr txBox="1"/>
          <p:nvPr/>
        </p:nvSpPr>
        <p:spPr>
          <a:xfrm>
            <a:off x="8222372" y="5216812"/>
            <a:ext cx="3268587" cy="69647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用好公司在国内同行标杆企业及世界</a:t>
            </a:r>
            <a:r>
              <a: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500</a:t>
            </a: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强的影响力优势以及与各地方平台的战略协议，加强互访和沟通，寻找突破口。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C29C9B8-ECC7-49B1-8249-DFDC7023A449}"/>
              </a:ext>
            </a:extLst>
          </p:cNvPr>
          <p:cNvSpPr txBox="1"/>
          <p:nvPr/>
        </p:nvSpPr>
        <p:spPr>
          <a:xfrm>
            <a:off x="5738366" y="1172671"/>
            <a:ext cx="1302514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专业服务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AE59D07E-5C60-43DE-A4FC-AEAE85290EB0}"/>
              </a:ext>
            </a:extLst>
          </p:cNvPr>
          <p:cNvSpPr txBox="1"/>
          <p:nvPr/>
        </p:nvSpPr>
        <p:spPr>
          <a:xfrm>
            <a:off x="1644409" y="4803260"/>
            <a:ext cx="141405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资源整合</a:t>
            </a:r>
          </a:p>
        </p:txBody>
      </p:sp>
      <p:sp>
        <p:nvSpPr>
          <p:cNvPr id="54" name="user_209046">
            <a:extLst>
              <a:ext uri="{FF2B5EF4-FFF2-40B4-BE49-F238E27FC236}">
                <a16:creationId xmlns:a16="http://schemas.microsoft.com/office/drawing/2014/main" id="{E0815859-EB4F-41AF-A30F-D1551150AA3E}"/>
              </a:ext>
            </a:extLst>
          </p:cNvPr>
          <p:cNvSpPr/>
          <p:nvPr/>
        </p:nvSpPr>
        <p:spPr>
          <a:xfrm>
            <a:off x="5917734" y="2575425"/>
            <a:ext cx="421327" cy="379936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endParaRPr lang="en-US" sz="1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user_209046">
            <a:extLst>
              <a:ext uri="{FF2B5EF4-FFF2-40B4-BE49-F238E27FC236}">
                <a16:creationId xmlns:a16="http://schemas.microsoft.com/office/drawing/2014/main" id="{DDF7F58D-8501-463D-B34B-CC3155D05A13}"/>
              </a:ext>
            </a:extLst>
          </p:cNvPr>
          <p:cNvSpPr/>
          <p:nvPr/>
        </p:nvSpPr>
        <p:spPr>
          <a:xfrm>
            <a:off x="4310674" y="5350239"/>
            <a:ext cx="421327" cy="373240"/>
          </a:xfrm>
          <a:custGeom>
            <a:avLst/>
            <a:gdLst>
              <a:gd name="T0" fmla="*/ 5423 w 6499"/>
              <a:gd name="T1" fmla="*/ 940 h 5766"/>
              <a:gd name="T2" fmla="*/ 6499 w 6499"/>
              <a:gd name="T3" fmla="*/ 7 h 5766"/>
              <a:gd name="T4" fmla="*/ 4987 w 6499"/>
              <a:gd name="T5" fmla="*/ 792 h 5766"/>
              <a:gd name="T6" fmla="*/ 3216 w 6499"/>
              <a:gd name="T7" fmla="*/ 716 h 5766"/>
              <a:gd name="T8" fmla="*/ 1453 w 6499"/>
              <a:gd name="T9" fmla="*/ 667 h 5766"/>
              <a:gd name="T10" fmla="*/ 0 w 6499"/>
              <a:gd name="T11" fmla="*/ 2664 h 5766"/>
              <a:gd name="T12" fmla="*/ 661 w 6499"/>
              <a:gd name="T13" fmla="*/ 3284 h 5766"/>
              <a:gd name="T14" fmla="*/ 448 w 6499"/>
              <a:gd name="T15" fmla="*/ 4071 h 5766"/>
              <a:gd name="T16" fmla="*/ 844 w 6499"/>
              <a:gd name="T17" fmla="*/ 4279 h 5766"/>
              <a:gd name="T18" fmla="*/ 1080 w 6499"/>
              <a:gd name="T19" fmla="*/ 4576 h 5766"/>
              <a:gd name="T20" fmla="*/ 1583 w 6499"/>
              <a:gd name="T21" fmla="*/ 4775 h 5766"/>
              <a:gd name="T22" fmla="*/ 2017 w 6499"/>
              <a:gd name="T23" fmla="*/ 5327 h 5766"/>
              <a:gd name="T24" fmla="*/ 2405 w 6499"/>
              <a:gd name="T25" fmla="*/ 5234 h 5766"/>
              <a:gd name="T26" fmla="*/ 2535 w 6499"/>
              <a:gd name="T27" fmla="*/ 5395 h 5766"/>
              <a:gd name="T28" fmla="*/ 2876 w 6499"/>
              <a:gd name="T29" fmla="*/ 5576 h 5766"/>
              <a:gd name="T30" fmla="*/ 3165 w 6499"/>
              <a:gd name="T31" fmla="*/ 5494 h 5766"/>
              <a:gd name="T32" fmla="*/ 3701 w 6499"/>
              <a:gd name="T33" fmla="*/ 5660 h 5766"/>
              <a:gd name="T34" fmla="*/ 3832 w 6499"/>
              <a:gd name="T35" fmla="*/ 5267 h 5766"/>
              <a:gd name="T36" fmla="*/ 4495 w 6499"/>
              <a:gd name="T37" fmla="*/ 4970 h 5766"/>
              <a:gd name="T38" fmla="*/ 4988 w 6499"/>
              <a:gd name="T39" fmla="*/ 5020 h 5766"/>
              <a:gd name="T40" fmla="*/ 5597 w 6499"/>
              <a:gd name="T41" fmla="*/ 4588 h 5766"/>
              <a:gd name="T42" fmla="*/ 5503 w 6499"/>
              <a:gd name="T43" fmla="*/ 3760 h 5766"/>
              <a:gd name="T44" fmla="*/ 6296 w 6499"/>
              <a:gd name="T45" fmla="*/ 2963 h 5766"/>
              <a:gd name="T46" fmla="*/ 6499 w 6499"/>
              <a:gd name="T47" fmla="*/ 2528 h 5766"/>
              <a:gd name="T48" fmla="*/ 5795 w 6499"/>
              <a:gd name="T49" fmla="*/ 3035 h 5766"/>
              <a:gd name="T50" fmla="*/ 4857 w 6499"/>
              <a:gd name="T51" fmla="*/ 3514 h 5766"/>
              <a:gd name="T52" fmla="*/ 4769 w 6499"/>
              <a:gd name="T53" fmla="*/ 4088 h 5766"/>
              <a:gd name="T54" fmla="*/ 4331 w 6499"/>
              <a:gd name="T55" fmla="*/ 4082 h 5766"/>
              <a:gd name="T56" fmla="*/ 4173 w 6499"/>
              <a:gd name="T57" fmla="*/ 4456 h 5766"/>
              <a:gd name="T58" fmla="*/ 3747 w 6499"/>
              <a:gd name="T59" fmla="*/ 4507 h 5766"/>
              <a:gd name="T60" fmla="*/ 3473 w 6499"/>
              <a:gd name="T61" fmla="*/ 4915 h 5766"/>
              <a:gd name="T62" fmla="*/ 3065 w 6499"/>
              <a:gd name="T63" fmla="*/ 5251 h 5766"/>
              <a:gd name="T64" fmla="*/ 2867 w 6499"/>
              <a:gd name="T65" fmla="*/ 5322 h 5766"/>
              <a:gd name="T66" fmla="*/ 2707 w 6499"/>
              <a:gd name="T67" fmla="*/ 5102 h 5766"/>
              <a:gd name="T68" fmla="*/ 3423 w 6499"/>
              <a:gd name="T69" fmla="*/ 4496 h 5766"/>
              <a:gd name="T70" fmla="*/ 3345 w 6499"/>
              <a:gd name="T71" fmla="*/ 4266 h 5766"/>
              <a:gd name="T72" fmla="*/ 2255 w 6499"/>
              <a:gd name="T73" fmla="*/ 5022 h 5766"/>
              <a:gd name="T74" fmla="*/ 1884 w 6499"/>
              <a:gd name="T75" fmla="*/ 4962 h 5766"/>
              <a:gd name="T76" fmla="*/ 3155 w 6499"/>
              <a:gd name="T77" fmla="*/ 3735 h 5766"/>
              <a:gd name="T78" fmla="*/ 3075 w 6499"/>
              <a:gd name="T79" fmla="*/ 3503 h 5766"/>
              <a:gd name="T80" fmla="*/ 1791 w 6499"/>
              <a:gd name="T81" fmla="*/ 4404 h 5766"/>
              <a:gd name="T82" fmla="*/ 1285 w 6499"/>
              <a:gd name="T83" fmla="*/ 4435 h 5766"/>
              <a:gd name="T84" fmla="*/ 1439 w 6499"/>
              <a:gd name="T85" fmla="*/ 4004 h 5766"/>
              <a:gd name="T86" fmla="*/ 2809 w 6499"/>
              <a:gd name="T87" fmla="*/ 3011 h 5766"/>
              <a:gd name="T88" fmla="*/ 2612 w 6499"/>
              <a:gd name="T89" fmla="*/ 2895 h 5766"/>
              <a:gd name="T90" fmla="*/ 1167 w 6499"/>
              <a:gd name="T91" fmla="*/ 3884 h 5766"/>
              <a:gd name="T92" fmla="*/ 668 w 6499"/>
              <a:gd name="T93" fmla="*/ 3923 h 5766"/>
              <a:gd name="T94" fmla="*/ 3388 w 6499"/>
              <a:gd name="T95" fmla="*/ 1602 h 5766"/>
              <a:gd name="T96" fmla="*/ 4543 w 6499"/>
              <a:gd name="T97" fmla="*/ 2706 h 5766"/>
              <a:gd name="T98" fmla="*/ 4492 w 6499"/>
              <a:gd name="T99" fmla="*/ 1496 h 5766"/>
              <a:gd name="T100" fmla="*/ 4777 w 6499"/>
              <a:gd name="T101" fmla="*/ 1048 h 5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99" h="5766">
                <a:moveTo>
                  <a:pt x="5048" y="1043"/>
                </a:moveTo>
                <a:cubicBezTo>
                  <a:pt x="5180" y="1043"/>
                  <a:pt x="5309" y="1008"/>
                  <a:pt x="5423" y="940"/>
                </a:cubicBezTo>
                <a:lnTo>
                  <a:pt x="6499" y="304"/>
                </a:lnTo>
                <a:lnTo>
                  <a:pt x="6499" y="7"/>
                </a:lnTo>
                <a:lnTo>
                  <a:pt x="5288" y="712"/>
                </a:lnTo>
                <a:cubicBezTo>
                  <a:pt x="5196" y="766"/>
                  <a:pt x="5092" y="794"/>
                  <a:pt x="4987" y="792"/>
                </a:cubicBezTo>
                <a:lnTo>
                  <a:pt x="3384" y="774"/>
                </a:lnTo>
                <a:cubicBezTo>
                  <a:pt x="3304" y="744"/>
                  <a:pt x="3240" y="726"/>
                  <a:pt x="3216" y="716"/>
                </a:cubicBezTo>
                <a:cubicBezTo>
                  <a:pt x="2715" y="604"/>
                  <a:pt x="2323" y="648"/>
                  <a:pt x="2056" y="720"/>
                </a:cubicBezTo>
                <a:cubicBezTo>
                  <a:pt x="1856" y="774"/>
                  <a:pt x="1643" y="754"/>
                  <a:pt x="1453" y="667"/>
                </a:cubicBezTo>
                <a:lnTo>
                  <a:pt x="0" y="0"/>
                </a:lnTo>
                <a:lnTo>
                  <a:pt x="0" y="2664"/>
                </a:lnTo>
                <a:lnTo>
                  <a:pt x="151" y="2747"/>
                </a:lnTo>
                <a:cubicBezTo>
                  <a:pt x="373" y="2868"/>
                  <a:pt x="551" y="3056"/>
                  <a:pt x="661" y="3284"/>
                </a:cubicBezTo>
                <a:lnTo>
                  <a:pt x="576" y="3354"/>
                </a:lnTo>
                <a:cubicBezTo>
                  <a:pt x="347" y="3520"/>
                  <a:pt x="297" y="3843"/>
                  <a:pt x="448" y="4071"/>
                </a:cubicBezTo>
                <a:cubicBezTo>
                  <a:pt x="532" y="4182"/>
                  <a:pt x="651" y="4252"/>
                  <a:pt x="787" y="4276"/>
                </a:cubicBezTo>
                <a:cubicBezTo>
                  <a:pt x="803" y="4278"/>
                  <a:pt x="827" y="4279"/>
                  <a:pt x="844" y="4279"/>
                </a:cubicBezTo>
                <a:cubicBezTo>
                  <a:pt x="893" y="4282"/>
                  <a:pt x="941" y="4276"/>
                  <a:pt x="983" y="4270"/>
                </a:cubicBezTo>
                <a:cubicBezTo>
                  <a:pt x="985" y="4384"/>
                  <a:pt x="1012" y="4483"/>
                  <a:pt x="1080" y="4576"/>
                </a:cubicBezTo>
                <a:cubicBezTo>
                  <a:pt x="1171" y="4703"/>
                  <a:pt x="1315" y="4760"/>
                  <a:pt x="1469" y="4768"/>
                </a:cubicBezTo>
                <a:cubicBezTo>
                  <a:pt x="1509" y="4771"/>
                  <a:pt x="1551" y="4772"/>
                  <a:pt x="1583" y="4775"/>
                </a:cubicBezTo>
                <a:cubicBezTo>
                  <a:pt x="1568" y="4896"/>
                  <a:pt x="1603" y="5020"/>
                  <a:pt x="1679" y="5122"/>
                </a:cubicBezTo>
                <a:cubicBezTo>
                  <a:pt x="1763" y="5232"/>
                  <a:pt x="1881" y="5303"/>
                  <a:pt x="2017" y="5327"/>
                </a:cubicBezTo>
                <a:cubicBezTo>
                  <a:pt x="2033" y="5328"/>
                  <a:pt x="2057" y="5330"/>
                  <a:pt x="2075" y="5330"/>
                </a:cubicBezTo>
                <a:cubicBezTo>
                  <a:pt x="2196" y="5336"/>
                  <a:pt x="2312" y="5302"/>
                  <a:pt x="2405" y="5234"/>
                </a:cubicBezTo>
                <a:lnTo>
                  <a:pt x="2456" y="5195"/>
                </a:lnTo>
                <a:cubicBezTo>
                  <a:pt x="2468" y="5268"/>
                  <a:pt x="2489" y="5335"/>
                  <a:pt x="2535" y="5395"/>
                </a:cubicBezTo>
                <a:cubicBezTo>
                  <a:pt x="2603" y="5488"/>
                  <a:pt x="2705" y="5551"/>
                  <a:pt x="2827" y="5574"/>
                </a:cubicBezTo>
                <a:cubicBezTo>
                  <a:pt x="2843" y="5575"/>
                  <a:pt x="2859" y="5575"/>
                  <a:pt x="2876" y="5576"/>
                </a:cubicBezTo>
                <a:cubicBezTo>
                  <a:pt x="2973" y="5582"/>
                  <a:pt x="3072" y="5554"/>
                  <a:pt x="3157" y="5494"/>
                </a:cubicBezTo>
                <a:lnTo>
                  <a:pt x="3165" y="5494"/>
                </a:lnTo>
                <a:lnTo>
                  <a:pt x="3225" y="5578"/>
                </a:lnTo>
                <a:cubicBezTo>
                  <a:pt x="3331" y="5730"/>
                  <a:pt x="3549" y="5766"/>
                  <a:pt x="3701" y="5660"/>
                </a:cubicBezTo>
                <a:cubicBezTo>
                  <a:pt x="3828" y="5570"/>
                  <a:pt x="3879" y="5392"/>
                  <a:pt x="3821" y="5251"/>
                </a:cubicBezTo>
                <a:lnTo>
                  <a:pt x="3832" y="5267"/>
                </a:lnTo>
                <a:cubicBezTo>
                  <a:pt x="3932" y="5415"/>
                  <a:pt x="4121" y="5479"/>
                  <a:pt x="4287" y="5411"/>
                </a:cubicBezTo>
                <a:cubicBezTo>
                  <a:pt x="4469" y="5336"/>
                  <a:pt x="4543" y="5139"/>
                  <a:pt x="4495" y="4970"/>
                </a:cubicBezTo>
                <a:cubicBezTo>
                  <a:pt x="4617" y="5107"/>
                  <a:pt x="4828" y="5134"/>
                  <a:pt x="4980" y="5028"/>
                </a:cubicBezTo>
                <a:lnTo>
                  <a:pt x="4988" y="5020"/>
                </a:lnTo>
                <a:cubicBezTo>
                  <a:pt x="5140" y="4915"/>
                  <a:pt x="5184" y="4714"/>
                  <a:pt x="5103" y="4554"/>
                </a:cubicBezTo>
                <a:cubicBezTo>
                  <a:pt x="5235" y="4675"/>
                  <a:pt x="5445" y="4694"/>
                  <a:pt x="5597" y="4588"/>
                </a:cubicBezTo>
                <a:cubicBezTo>
                  <a:pt x="5775" y="4459"/>
                  <a:pt x="5821" y="4210"/>
                  <a:pt x="5692" y="4031"/>
                </a:cubicBezTo>
                <a:lnTo>
                  <a:pt x="5503" y="3760"/>
                </a:lnTo>
                <a:lnTo>
                  <a:pt x="5915" y="3280"/>
                </a:lnTo>
                <a:cubicBezTo>
                  <a:pt x="6023" y="3154"/>
                  <a:pt x="6152" y="3047"/>
                  <a:pt x="6296" y="2963"/>
                </a:cubicBezTo>
                <a:lnTo>
                  <a:pt x="6499" y="2846"/>
                </a:lnTo>
                <a:lnTo>
                  <a:pt x="6499" y="2528"/>
                </a:lnTo>
                <a:lnTo>
                  <a:pt x="6219" y="2687"/>
                </a:lnTo>
                <a:cubicBezTo>
                  <a:pt x="6059" y="2778"/>
                  <a:pt x="5915" y="2895"/>
                  <a:pt x="5795" y="3035"/>
                </a:cubicBezTo>
                <a:lnTo>
                  <a:pt x="5352" y="3548"/>
                </a:lnTo>
                <a:cubicBezTo>
                  <a:pt x="5220" y="3427"/>
                  <a:pt x="5009" y="3408"/>
                  <a:pt x="4857" y="3514"/>
                </a:cubicBezTo>
                <a:cubicBezTo>
                  <a:pt x="4680" y="3643"/>
                  <a:pt x="4633" y="3892"/>
                  <a:pt x="4763" y="4071"/>
                </a:cubicBezTo>
                <a:lnTo>
                  <a:pt x="4769" y="4088"/>
                </a:lnTo>
                <a:lnTo>
                  <a:pt x="4761" y="4088"/>
                </a:lnTo>
                <a:cubicBezTo>
                  <a:pt x="4636" y="4000"/>
                  <a:pt x="4465" y="3991"/>
                  <a:pt x="4331" y="4082"/>
                </a:cubicBezTo>
                <a:lnTo>
                  <a:pt x="4323" y="4090"/>
                </a:lnTo>
                <a:cubicBezTo>
                  <a:pt x="4204" y="4172"/>
                  <a:pt x="4148" y="4316"/>
                  <a:pt x="4173" y="4456"/>
                </a:cubicBezTo>
                <a:lnTo>
                  <a:pt x="4131" y="4487"/>
                </a:lnTo>
                <a:cubicBezTo>
                  <a:pt x="4012" y="4424"/>
                  <a:pt x="3865" y="4424"/>
                  <a:pt x="3747" y="4507"/>
                </a:cubicBezTo>
                <a:cubicBezTo>
                  <a:pt x="3637" y="4583"/>
                  <a:pt x="3581" y="4718"/>
                  <a:pt x="3591" y="4840"/>
                </a:cubicBezTo>
                <a:lnTo>
                  <a:pt x="3473" y="4915"/>
                </a:lnTo>
                <a:cubicBezTo>
                  <a:pt x="3385" y="4894"/>
                  <a:pt x="3287" y="4914"/>
                  <a:pt x="3211" y="4966"/>
                </a:cubicBezTo>
                <a:cubicBezTo>
                  <a:pt x="3117" y="5034"/>
                  <a:pt x="3063" y="5146"/>
                  <a:pt x="3065" y="5251"/>
                </a:cubicBezTo>
                <a:lnTo>
                  <a:pt x="3007" y="5288"/>
                </a:lnTo>
                <a:cubicBezTo>
                  <a:pt x="2972" y="5319"/>
                  <a:pt x="2915" y="5332"/>
                  <a:pt x="2867" y="5322"/>
                </a:cubicBezTo>
                <a:cubicBezTo>
                  <a:pt x="2819" y="5311"/>
                  <a:pt x="2771" y="5284"/>
                  <a:pt x="2740" y="5242"/>
                </a:cubicBezTo>
                <a:cubicBezTo>
                  <a:pt x="2709" y="5207"/>
                  <a:pt x="2696" y="5150"/>
                  <a:pt x="2707" y="5102"/>
                </a:cubicBezTo>
                <a:cubicBezTo>
                  <a:pt x="2717" y="5054"/>
                  <a:pt x="2744" y="5006"/>
                  <a:pt x="2787" y="4975"/>
                </a:cubicBezTo>
                <a:lnTo>
                  <a:pt x="3423" y="4496"/>
                </a:lnTo>
                <a:cubicBezTo>
                  <a:pt x="3456" y="4474"/>
                  <a:pt x="3475" y="4442"/>
                  <a:pt x="3476" y="4402"/>
                </a:cubicBezTo>
                <a:cubicBezTo>
                  <a:pt x="3480" y="4328"/>
                  <a:pt x="3417" y="4266"/>
                  <a:pt x="3345" y="4266"/>
                </a:cubicBezTo>
                <a:cubicBezTo>
                  <a:pt x="3317" y="4266"/>
                  <a:pt x="3295" y="4272"/>
                  <a:pt x="3271" y="4286"/>
                </a:cubicBezTo>
                <a:lnTo>
                  <a:pt x="2255" y="5022"/>
                </a:lnTo>
                <a:cubicBezTo>
                  <a:pt x="2196" y="5059"/>
                  <a:pt x="2129" y="5080"/>
                  <a:pt x="2057" y="5068"/>
                </a:cubicBezTo>
                <a:cubicBezTo>
                  <a:pt x="1985" y="5056"/>
                  <a:pt x="1921" y="5020"/>
                  <a:pt x="1884" y="4962"/>
                </a:cubicBezTo>
                <a:cubicBezTo>
                  <a:pt x="1800" y="4851"/>
                  <a:pt x="1825" y="4682"/>
                  <a:pt x="1944" y="4599"/>
                </a:cubicBezTo>
                <a:lnTo>
                  <a:pt x="3155" y="3735"/>
                </a:lnTo>
                <a:cubicBezTo>
                  <a:pt x="3181" y="3711"/>
                  <a:pt x="3200" y="3678"/>
                  <a:pt x="3200" y="3634"/>
                </a:cubicBezTo>
                <a:cubicBezTo>
                  <a:pt x="3201" y="3564"/>
                  <a:pt x="3144" y="3506"/>
                  <a:pt x="3075" y="3503"/>
                </a:cubicBezTo>
                <a:cubicBezTo>
                  <a:pt x="3035" y="3502"/>
                  <a:pt x="3003" y="3516"/>
                  <a:pt x="2976" y="3547"/>
                </a:cubicBezTo>
                <a:lnTo>
                  <a:pt x="1791" y="4404"/>
                </a:lnTo>
                <a:cubicBezTo>
                  <a:pt x="1757" y="4419"/>
                  <a:pt x="1740" y="4443"/>
                  <a:pt x="1715" y="4466"/>
                </a:cubicBezTo>
                <a:cubicBezTo>
                  <a:pt x="1572" y="4556"/>
                  <a:pt x="1361" y="4536"/>
                  <a:pt x="1285" y="4435"/>
                </a:cubicBezTo>
                <a:cubicBezTo>
                  <a:pt x="1209" y="4326"/>
                  <a:pt x="1225" y="4179"/>
                  <a:pt x="1320" y="4087"/>
                </a:cubicBezTo>
                <a:lnTo>
                  <a:pt x="1439" y="4004"/>
                </a:lnTo>
                <a:lnTo>
                  <a:pt x="2756" y="3106"/>
                </a:lnTo>
                <a:cubicBezTo>
                  <a:pt x="2789" y="3083"/>
                  <a:pt x="2808" y="3051"/>
                  <a:pt x="2809" y="3011"/>
                </a:cubicBezTo>
                <a:cubicBezTo>
                  <a:pt x="2812" y="2967"/>
                  <a:pt x="2791" y="2926"/>
                  <a:pt x="2755" y="2900"/>
                </a:cubicBezTo>
                <a:cubicBezTo>
                  <a:pt x="2708" y="2867"/>
                  <a:pt x="2661" y="2866"/>
                  <a:pt x="2612" y="2895"/>
                </a:cubicBezTo>
                <a:lnTo>
                  <a:pt x="1201" y="3854"/>
                </a:lnTo>
                <a:cubicBezTo>
                  <a:pt x="1192" y="3870"/>
                  <a:pt x="1176" y="3876"/>
                  <a:pt x="1167" y="3884"/>
                </a:cubicBezTo>
                <a:lnTo>
                  <a:pt x="1031" y="3983"/>
                </a:lnTo>
                <a:cubicBezTo>
                  <a:pt x="920" y="4067"/>
                  <a:pt x="751" y="4042"/>
                  <a:pt x="668" y="3923"/>
                </a:cubicBezTo>
                <a:cubicBezTo>
                  <a:pt x="584" y="3812"/>
                  <a:pt x="609" y="3643"/>
                  <a:pt x="728" y="3560"/>
                </a:cubicBezTo>
                <a:lnTo>
                  <a:pt x="3388" y="1602"/>
                </a:lnTo>
                <a:cubicBezTo>
                  <a:pt x="3601" y="1727"/>
                  <a:pt x="3759" y="1979"/>
                  <a:pt x="3759" y="1979"/>
                </a:cubicBezTo>
                <a:cubicBezTo>
                  <a:pt x="4020" y="2798"/>
                  <a:pt x="4345" y="2804"/>
                  <a:pt x="4543" y="2706"/>
                </a:cubicBezTo>
                <a:cubicBezTo>
                  <a:pt x="4645" y="2655"/>
                  <a:pt x="4692" y="2534"/>
                  <a:pt x="4656" y="2424"/>
                </a:cubicBezTo>
                <a:cubicBezTo>
                  <a:pt x="4552" y="2108"/>
                  <a:pt x="4492" y="1496"/>
                  <a:pt x="4492" y="1496"/>
                </a:cubicBezTo>
                <a:cubicBezTo>
                  <a:pt x="4419" y="1338"/>
                  <a:pt x="4184" y="1171"/>
                  <a:pt x="3923" y="1035"/>
                </a:cubicBezTo>
                <a:lnTo>
                  <a:pt x="4777" y="1048"/>
                </a:lnTo>
                <a:lnTo>
                  <a:pt x="5048" y="1043"/>
                </a:ln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user_209046">
            <a:extLst>
              <a:ext uri="{FF2B5EF4-FFF2-40B4-BE49-F238E27FC236}">
                <a16:creationId xmlns:a16="http://schemas.microsoft.com/office/drawing/2014/main" id="{BB17233D-9741-4D5C-9E97-F28C0737B26C}"/>
              </a:ext>
            </a:extLst>
          </p:cNvPr>
          <p:cNvSpPr/>
          <p:nvPr/>
        </p:nvSpPr>
        <p:spPr>
          <a:xfrm>
            <a:off x="7524795" y="5364865"/>
            <a:ext cx="421327" cy="343989"/>
          </a:xfrm>
          <a:custGeom>
            <a:avLst/>
            <a:gdLst>
              <a:gd name="T0" fmla="*/ 8626 w 12744"/>
              <a:gd name="T1" fmla="*/ 3144 h 10406"/>
              <a:gd name="T2" fmla="*/ 9071 w 12744"/>
              <a:gd name="T3" fmla="*/ 3172 h 10406"/>
              <a:gd name="T4" fmla="*/ 4508 w 12744"/>
              <a:gd name="T5" fmla="*/ 0 h 10406"/>
              <a:gd name="T6" fmla="*/ 0 w 12744"/>
              <a:gd name="T7" fmla="*/ 3840 h 10406"/>
              <a:gd name="T8" fmla="*/ 1809 w 12744"/>
              <a:gd name="T9" fmla="*/ 6873 h 10406"/>
              <a:gd name="T10" fmla="*/ 1363 w 12744"/>
              <a:gd name="T11" fmla="*/ 8264 h 10406"/>
              <a:gd name="T12" fmla="*/ 2949 w 12744"/>
              <a:gd name="T13" fmla="*/ 7485 h 10406"/>
              <a:gd name="T14" fmla="*/ 4535 w 12744"/>
              <a:gd name="T15" fmla="*/ 7707 h 10406"/>
              <a:gd name="T16" fmla="*/ 4953 w 12744"/>
              <a:gd name="T17" fmla="*/ 7680 h 10406"/>
              <a:gd name="T18" fmla="*/ 4814 w 12744"/>
              <a:gd name="T19" fmla="*/ 6733 h 10406"/>
              <a:gd name="T20" fmla="*/ 8626 w 12744"/>
              <a:gd name="T21" fmla="*/ 3144 h 10406"/>
              <a:gd name="T22" fmla="*/ 6205 w 12744"/>
              <a:gd name="T23" fmla="*/ 1920 h 10406"/>
              <a:gd name="T24" fmla="*/ 6762 w 12744"/>
              <a:gd name="T25" fmla="*/ 2476 h 10406"/>
              <a:gd name="T26" fmla="*/ 6205 w 12744"/>
              <a:gd name="T27" fmla="*/ 3033 h 10406"/>
              <a:gd name="T28" fmla="*/ 5537 w 12744"/>
              <a:gd name="T29" fmla="*/ 2476 h 10406"/>
              <a:gd name="T30" fmla="*/ 6205 w 12744"/>
              <a:gd name="T31" fmla="*/ 1920 h 10406"/>
              <a:gd name="T32" fmla="*/ 3033 w 12744"/>
              <a:gd name="T33" fmla="*/ 3060 h 10406"/>
              <a:gd name="T34" fmla="*/ 2365 w 12744"/>
              <a:gd name="T35" fmla="*/ 2504 h 10406"/>
              <a:gd name="T36" fmla="*/ 3033 w 12744"/>
              <a:gd name="T37" fmla="*/ 1947 h 10406"/>
              <a:gd name="T38" fmla="*/ 3589 w 12744"/>
              <a:gd name="T39" fmla="*/ 2504 h 10406"/>
              <a:gd name="T40" fmla="*/ 3033 w 12744"/>
              <a:gd name="T41" fmla="*/ 3060 h 10406"/>
              <a:gd name="T42" fmla="*/ 3033 w 12744"/>
              <a:gd name="T43" fmla="*/ 3060 h 10406"/>
              <a:gd name="T44" fmla="*/ 12744 w 12744"/>
              <a:gd name="T45" fmla="*/ 6678 h 10406"/>
              <a:gd name="T46" fmla="*/ 8904 w 12744"/>
              <a:gd name="T47" fmla="*/ 3394 h 10406"/>
              <a:gd name="T48" fmla="*/ 5064 w 12744"/>
              <a:gd name="T49" fmla="*/ 6678 h 10406"/>
              <a:gd name="T50" fmla="*/ 8904 w 12744"/>
              <a:gd name="T51" fmla="*/ 9961 h 10406"/>
              <a:gd name="T52" fmla="*/ 10268 w 12744"/>
              <a:gd name="T53" fmla="*/ 9739 h 10406"/>
              <a:gd name="T54" fmla="*/ 11492 w 12744"/>
              <a:gd name="T55" fmla="*/ 10406 h 10406"/>
              <a:gd name="T56" fmla="*/ 11158 w 12744"/>
              <a:gd name="T57" fmla="*/ 9266 h 10406"/>
              <a:gd name="T58" fmla="*/ 12744 w 12744"/>
              <a:gd name="T59" fmla="*/ 6678 h 10406"/>
              <a:gd name="T60" fmla="*/ 7680 w 12744"/>
              <a:gd name="T61" fmla="*/ 6093 h 10406"/>
              <a:gd name="T62" fmla="*/ 7235 w 12744"/>
              <a:gd name="T63" fmla="*/ 5648 h 10406"/>
              <a:gd name="T64" fmla="*/ 7680 w 12744"/>
              <a:gd name="T65" fmla="*/ 5203 h 10406"/>
              <a:gd name="T66" fmla="*/ 8236 w 12744"/>
              <a:gd name="T67" fmla="*/ 5648 h 10406"/>
              <a:gd name="T68" fmla="*/ 7680 w 12744"/>
              <a:gd name="T69" fmla="*/ 6093 h 10406"/>
              <a:gd name="T70" fmla="*/ 10156 w 12744"/>
              <a:gd name="T71" fmla="*/ 6093 h 10406"/>
              <a:gd name="T72" fmla="*/ 9711 w 12744"/>
              <a:gd name="T73" fmla="*/ 5648 h 10406"/>
              <a:gd name="T74" fmla="*/ 10156 w 12744"/>
              <a:gd name="T75" fmla="*/ 5203 h 10406"/>
              <a:gd name="T76" fmla="*/ 10713 w 12744"/>
              <a:gd name="T77" fmla="*/ 5648 h 10406"/>
              <a:gd name="T78" fmla="*/ 10156 w 12744"/>
              <a:gd name="T79" fmla="*/ 6093 h 10406"/>
              <a:gd name="T80" fmla="*/ 10156 w 12744"/>
              <a:gd name="T81" fmla="*/ 6093 h 10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744" h="10406">
                <a:moveTo>
                  <a:pt x="8626" y="3144"/>
                </a:moveTo>
                <a:cubicBezTo>
                  <a:pt x="8765" y="3144"/>
                  <a:pt x="8904" y="3144"/>
                  <a:pt x="9071" y="3172"/>
                </a:cubicBezTo>
                <a:cubicBezTo>
                  <a:pt x="8682" y="1363"/>
                  <a:pt x="6734" y="0"/>
                  <a:pt x="4508" y="0"/>
                </a:cubicBezTo>
                <a:cubicBezTo>
                  <a:pt x="2031" y="0"/>
                  <a:pt x="0" y="1697"/>
                  <a:pt x="0" y="3840"/>
                </a:cubicBezTo>
                <a:cubicBezTo>
                  <a:pt x="0" y="5092"/>
                  <a:pt x="668" y="6093"/>
                  <a:pt x="1809" y="6873"/>
                </a:cubicBezTo>
                <a:lnTo>
                  <a:pt x="1363" y="8264"/>
                </a:lnTo>
                <a:lnTo>
                  <a:pt x="2949" y="7485"/>
                </a:lnTo>
                <a:cubicBezTo>
                  <a:pt x="3506" y="7596"/>
                  <a:pt x="3979" y="7707"/>
                  <a:pt x="4535" y="7707"/>
                </a:cubicBezTo>
                <a:cubicBezTo>
                  <a:pt x="4675" y="7707"/>
                  <a:pt x="4814" y="7707"/>
                  <a:pt x="4953" y="7680"/>
                </a:cubicBezTo>
                <a:cubicBezTo>
                  <a:pt x="4869" y="7373"/>
                  <a:pt x="4814" y="7067"/>
                  <a:pt x="4814" y="6733"/>
                </a:cubicBezTo>
                <a:cubicBezTo>
                  <a:pt x="4786" y="4758"/>
                  <a:pt x="6483" y="3144"/>
                  <a:pt x="8626" y="3144"/>
                </a:cubicBezTo>
                <a:close/>
                <a:moveTo>
                  <a:pt x="6205" y="1920"/>
                </a:moveTo>
                <a:cubicBezTo>
                  <a:pt x="6539" y="1920"/>
                  <a:pt x="6762" y="2142"/>
                  <a:pt x="6762" y="2476"/>
                </a:cubicBezTo>
                <a:cubicBezTo>
                  <a:pt x="6762" y="2810"/>
                  <a:pt x="6539" y="3033"/>
                  <a:pt x="6205" y="3033"/>
                </a:cubicBezTo>
                <a:cubicBezTo>
                  <a:pt x="5871" y="3033"/>
                  <a:pt x="5537" y="2810"/>
                  <a:pt x="5537" y="2476"/>
                </a:cubicBezTo>
                <a:cubicBezTo>
                  <a:pt x="5537" y="2142"/>
                  <a:pt x="5871" y="1920"/>
                  <a:pt x="6205" y="1920"/>
                </a:cubicBezTo>
                <a:close/>
                <a:moveTo>
                  <a:pt x="3033" y="3060"/>
                </a:moveTo>
                <a:cubicBezTo>
                  <a:pt x="2699" y="3060"/>
                  <a:pt x="2365" y="2838"/>
                  <a:pt x="2365" y="2504"/>
                </a:cubicBezTo>
                <a:cubicBezTo>
                  <a:pt x="2365" y="2170"/>
                  <a:pt x="2699" y="1947"/>
                  <a:pt x="3033" y="1947"/>
                </a:cubicBezTo>
                <a:cubicBezTo>
                  <a:pt x="3367" y="1947"/>
                  <a:pt x="3589" y="2170"/>
                  <a:pt x="3589" y="2504"/>
                </a:cubicBezTo>
                <a:cubicBezTo>
                  <a:pt x="3617" y="2838"/>
                  <a:pt x="3395" y="3060"/>
                  <a:pt x="3033" y="3060"/>
                </a:cubicBezTo>
                <a:close/>
                <a:moveTo>
                  <a:pt x="3033" y="3060"/>
                </a:moveTo>
                <a:close/>
                <a:moveTo>
                  <a:pt x="12744" y="6678"/>
                </a:moveTo>
                <a:cubicBezTo>
                  <a:pt x="12744" y="4869"/>
                  <a:pt x="10935" y="3394"/>
                  <a:pt x="8904" y="3394"/>
                </a:cubicBezTo>
                <a:cubicBezTo>
                  <a:pt x="6762" y="3394"/>
                  <a:pt x="5064" y="4869"/>
                  <a:pt x="5064" y="6678"/>
                </a:cubicBezTo>
                <a:cubicBezTo>
                  <a:pt x="5064" y="8486"/>
                  <a:pt x="6762" y="9961"/>
                  <a:pt x="8904" y="9961"/>
                </a:cubicBezTo>
                <a:cubicBezTo>
                  <a:pt x="9349" y="9961"/>
                  <a:pt x="9795" y="9850"/>
                  <a:pt x="10268" y="9739"/>
                </a:cubicBezTo>
                <a:lnTo>
                  <a:pt x="11492" y="10406"/>
                </a:lnTo>
                <a:lnTo>
                  <a:pt x="11158" y="9266"/>
                </a:lnTo>
                <a:cubicBezTo>
                  <a:pt x="12076" y="8598"/>
                  <a:pt x="12744" y="7680"/>
                  <a:pt x="12744" y="6678"/>
                </a:cubicBezTo>
                <a:close/>
                <a:moveTo>
                  <a:pt x="7680" y="6093"/>
                </a:moveTo>
                <a:cubicBezTo>
                  <a:pt x="7457" y="6093"/>
                  <a:pt x="7235" y="5871"/>
                  <a:pt x="7235" y="5648"/>
                </a:cubicBezTo>
                <a:cubicBezTo>
                  <a:pt x="7235" y="5426"/>
                  <a:pt x="7457" y="5203"/>
                  <a:pt x="7680" y="5203"/>
                </a:cubicBezTo>
                <a:cubicBezTo>
                  <a:pt x="8014" y="5203"/>
                  <a:pt x="8236" y="5426"/>
                  <a:pt x="8236" y="5648"/>
                </a:cubicBezTo>
                <a:cubicBezTo>
                  <a:pt x="8236" y="5871"/>
                  <a:pt x="8014" y="6093"/>
                  <a:pt x="7680" y="6093"/>
                </a:cubicBezTo>
                <a:close/>
                <a:moveTo>
                  <a:pt x="10156" y="6093"/>
                </a:moveTo>
                <a:cubicBezTo>
                  <a:pt x="9934" y="6093"/>
                  <a:pt x="9711" y="5871"/>
                  <a:pt x="9711" y="5648"/>
                </a:cubicBezTo>
                <a:cubicBezTo>
                  <a:pt x="9711" y="5426"/>
                  <a:pt x="9934" y="5203"/>
                  <a:pt x="10156" y="5203"/>
                </a:cubicBezTo>
                <a:cubicBezTo>
                  <a:pt x="10490" y="5203"/>
                  <a:pt x="10713" y="5426"/>
                  <a:pt x="10713" y="5648"/>
                </a:cubicBezTo>
                <a:cubicBezTo>
                  <a:pt x="10713" y="5871"/>
                  <a:pt x="10490" y="6093"/>
                  <a:pt x="10156" y="6093"/>
                </a:cubicBezTo>
                <a:close/>
                <a:moveTo>
                  <a:pt x="10156" y="6093"/>
                </a:move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E1288EA-D087-45E8-A712-DB452230F5C6}"/>
              </a:ext>
            </a:extLst>
          </p:cNvPr>
          <p:cNvSpPr txBox="1"/>
          <p:nvPr/>
        </p:nvSpPr>
        <p:spPr>
          <a:xfrm>
            <a:off x="8222373" y="4803260"/>
            <a:ext cx="143164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平台优势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24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5AD8902-1B59-4366-86BA-351E5292EC34}"/>
              </a:ext>
            </a:extLst>
          </p:cNvPr>
          <p:cNvSpPr txBox="1"/>
          <p:nvPr/>
        </p:nvSpPr>
        <p:spPr>
          <a:xfrm>
            <a:off x="725558" y="3411501"/>
            <a:ext cx="6463308" cy="110799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kumimoji="1"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分年度重点举措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B53DF3-C76A-4C7A-9D6B-F6FDB07E0619}"/>
              </a:ext>
            </a:extLst>
          </p:cNvPr>
          <p:cNvSpPr txBox="1"/>
          <p:nvPr/>
        </p:nvSpPr>
        <p:spPr>
          <a:xfrm>
            <a:off x="725558" y="640975"/>
            <a:ext cx="1641475" cy="176971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kumimoji="1" lang="en-US" altLang="zh-CN" sz="115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kumimoji="1" lang="zh-CN" altLang="en-US" sz="115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61689E-65EE-4E52-A568-846782FA27D2}"/>
              </a:ext>
            </a:extLst>
          </p:cNvPr>
          <p:cNvSpPr txBox="1"/>
          <p:nvPr/>
        </p:nvSpPr>
        <p:spPr>
          <a:xfrm>
            <a:off x="2746141" y="862446"/>
            <a:ext cx="1056239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kumimoji="1" lang="en-US" altLang="zh-CN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</a:p>
          <a:p>
            <a:pPr algn="l"/>
            <a:r>
              <a:rPr kumimoji="1" lang="en-US" altLang="zh-CN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FIVE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D5EF23A-8CFC-437B-BE31-C0AEDA5C20BA}"/>
              </a:ext>
            </a:extLst>
          </p:cNvPr>
          <p:cNvSpPr/>
          <p:nvPr/>
        </p:nvSpPr>
        <p:spPr>
          <a:xfrm>
            <a:off x="725558" y="2954004"/>
            <a:ext cx="498763" cy="72737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1DFB94-A5A0-488E-840A-9E0CADE0DA3E}"/>
              </a:ext>
            </a:extLst>
          </p:cNvPr>
          <p:cNvSpPr txBox="1"/>
          <p:nvPr/>
        </p:nvSpPr>
        <p:spPr>
          <a:xfrm>
            <a:off x="725558" y="4519497"/>
            <a:ext cx="484618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key measures</a:t>
            </a:r>
          </a:p>
        </p:txBody>
      </p:sp>
    </p:spTree>
    <p:extLst>
      <p:ext uri="{BB962C8B-B14F-4D97-AF65-F5344CB8AC3E}">
        <p14:creationId xmlns:p14="http://schemas.microsoft.com/office/powerpoint/2010/main" val="55070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8B291AD-AC65-4B56-A156-1FD2990EC6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重点举措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C8A3C17-5D8C-45DE-A08D-0EFDC72D9A9B}"/>
              </a:ext>
            </a:extLst>
          </p:cNvPr>
          <p:cNvSpPr/>
          <p:nvPr/>
        </p:nvSpPr>
        <p:spPr>
          <a:xfrm>
            <a:off x="5803856" y="2305210"/>
            <a:ext cx="2320928" cy="2320928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21C4CD7-A035-435D-8ECD-22B124EF9661}"/>
              </a:ext>
            </a:extLst>
          </p:cNvPr>
          <p:cNvSpPr/>
          <p:nvPr/>
        </p:nvSpPr>
        <p:spPr>
          <a:xfrm>
            <a:off x="4049666" y="2305210"/>
            <a:ext cx="2320928" cy="2320928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6463574-405F-45CD-8C3F-DF51C9752E81}"/>
              </a:ext>
            </a:extLst>
          </p:cNvPr>
          <p:cNvSpPr/>
          <p:nvPr/>
        </p:nvSpPr>
        <p:spPr>
          <a:xfrm>
            <a:off x="5526812" y="2028166"/>
            <a:ext cx="2875016" cy="2875016"/>
          </a:xfrm>
          <a:prstGeom prst="ellipse">
            <a:avLst/>
          </a:prstGeom>
          <a:noFill/>
          <a:ln>
            <a:gradFill>
              <a:gsLst>
                <a:gs pos="11000">
                  <a:srgbClr val="FFC000">
                    <a:alpha val="0"/>
                  </a:srgbClr>
                </a:gs>
                <a:gs pos="35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6CC5013-87C9-4C14-9FCF-FE49D1B651B9}"/>
              </a:ext>
            </a:extLst>
          </p:cNvPr>
          <p:cNvSpPr/>
          <p:nvPr/>
        </p:nvSpPr>
        <p:spPr>
          <a:xfrm flipH="1">
            <a:off x="3772622" y="2014250"/>
            <a:ext cx="2875016" cy="2875016"/>
          </a:xfrm>
          <a:prstGeom prst="ellipse">
            <a:avLst/>
          </a:prstGeom>
          <a:noFill/>
          <a:ln>
            <a:gradFill>
              <a:gsLst>
                <a:gs pos="11000">
                  <a:srgbClr val="FFC000">
                    <a:alpha val="0"/>
                  </a:srgbClr>
                </a:gs>
                <a:gs pos="35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EE136C6-8C32-4D4E-ADFD-78E107BA188A}"/>
              </a:ext>
            </a:extLst>
          </p:cNvPr>
          <p:cNvSpPr/>
          <p:nvPr/>
        </p:nvSpPr>
        <p:spPr>
          <a:xfrm>
            <a:off x="4700902" y="2963756"/>
            <a:ext cx="1018456" cy="10184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42900" sx="110000" sy="110000" algn="ctr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589C217-1E14-43EC-8380-3A220A8264F4}"/>
              </a:ext>
            </a:extLst>
          </p:cNvPr>
          <p:cNvSpPr/>
          <p:nvPr/>
        </p:nvSpPr>
        <p:spPr>
          <a:xfrm>
            <a:off x="6550565" y="2963756"/>
            <a:ext cx="1018456" cy="10184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42900" sx="110000" sy="110000" algn="ctr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938719F-1C0A-4A13-AB8F-F4EF2C8F9C2B}"/>
              </a:ext>
            </a:extLst>
          </p:cNvPr>
          <p:cNvSpPr txBox="1"/>
          <p:nvPr/>
        </p:nvSpPr>
        <p:spPr>
          <a:xfrm>
            <a:off x="9011739" y="1504458"/>
            <a:ext cx="2354812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、合同额、利润两项指标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7734480-89F7-4F5E-ABA7-2FC99B1079A2}"/>
              </a:ext>
            </a:extLst>
          </p:cNvPr>
          <p:cNvSpPr txBox="1"/>
          <p:nvPr/>
        </p:nvSpPr>
        <p:spPr>
          <a:xfrm>
            <a:off x="9011739" y="1745073"/>
            <a:ext cx="2933700" cy="4648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）合同额缺口</a:t>
            </a:r>
            <a:r>
              <a: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3.2</a:t>
            </a: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亿元</a:t>
            </a:r>
          </a:p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）利润缺口</a:t>
            </a:r>
            <a:r>
              <a: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1600</a:t>
            </a: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万元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A777C00-84FC-4DA6-9702-CABE465DAB76}"/>
              </a:ext>
            </a:extLst>
          </p:cNvPr>
          <p:cNvSpPr txBox="1"/>
          <p:nvPr/>
        </p:nvSpPr>
        <p:spPr>
          <a:xfrm>
            <a:off x="9011739" y="2447164"/>
            <a:ext cx="1981312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、分析研判战略规划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10F3A5F-7934-4210-BB4B-B7054573306B}"/>
              </a:ext>
            </a:extLst>
          </p:cNvPr>
          <p:cNvSpPr txBox="1"/>
          <p:nvPr/>
        </p:nvSpPr>
        <p:spPr>
          <a:xfrm>
            <a:off x="9011739" y="2687779"/>
            <a:ext cx="2700836" cy="70487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进一步对各省及行业的战略规划进行分析研判，结合现有的综合资源及尝试，确定区域和行业和模式方向。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5BB1CDB-6A13-4A00-A088-F10BCCB5EC1C}"/>
              </a:ext>
            </a:extLst>
          </p:cNvPr>
          <p:cNvSpPr txBox="1"/>
          <p:nvPr/>
        </p:nvSpPr>
        <p:spPr>
          <a:xfrm>
            <a:off x="9011739" y="3629936"/>
            <a:ext cx="2391680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、结合市场确定产品方向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6D054DC-F7FF-4502-95AD-C8A8A61B3C2D}"/>
              </a:ext>
            </a:extLst>
          </p:cNvPr>
          <p:cNvSpPr txBox="1"/>
          <p:nvPr/>
        </p:nvSpPr>
        <p:spPr>
          <a:xfrm>
            <a:off x="9011739" y="3870551"/>
            <a:ext cx="2700836" cy="4648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根据试点产品、公司产品的应用推广效果，结合市场现状，确定产品方向。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3CAB01A-E17D-4C14-8423-31CA89AC7AAB}"/>
              </a:ext>
            </a:extLst>
          </p:cNvPr>
          <p:cNvSpPr txBox="1"/>
          <p:nvPr/>
        </p:nvSpPr>
        <p:spPr>
          <a:xfrm>
            <a:off x="9011739" y="4572643"/>
            <a:ext cx="1570943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、建构运行体系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DC6C647-1390-4CE7-8747-4DBEAC4FBD84}"/>
              </a:ext>
            </a:extLst>
          </p:cNvPr>
          <p:cNvSpPr txBox="1"/>
          <p:nvPr/>
        </p:nvSpPr>
        <p:spPr>
          <a:xfrm>
            <a:off x="9011739" y="4813258"/>
            <a:ext cx="2700836" cy="70487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构建交付、售前、科研三种硬实力和一套严谨、高效、科学并能为业务赋能的运行体系。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1726915-9939-406D-B9FE-4C84A92D065F}"/>
              </a:ext>
            </a:extLst>
          </p:cNvPr>
          <p:cNvSpPr/>
          <p:nvPr/>
        </p:nvSpPr>
        <p:spPr>
          <a:xfrm>
            <a:off x="3948538" y="2045591"/>
            <a:ext cx="597258" cy="597258"/>
          </a:xfrm>
          <a:prstGeom prst="ellipse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user_209046">
            <a:extLst>
              <a:ext uri="{FF2B5EF4-FFF2-40B4-BE49-F238E27FC236}">
                <a16:creationId xmlns:a16="http://schemas.microsoft.com/office/drawing/2014/main" id="{46610756-6DDC-464A-8D6B-E52BE0C51A3B}"/>
              </a:ext>
            </a:extLst>
          </p:cNvPr>
          <p:cNvSpPr/>
          <p:nvPr/>
        </p:nvSpPr>
        <p:spPr>
          <a:xfrm>
            <a:off x="4091543" y="2151551"/>
            <a:ext cx="324837" cy="292925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endParaRPr lang="en-US" sz="1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A460E46-F319-4627-9A28-CD49D745AB3C}"/>
              </a:ext>
            </a:extLst>
          </p:cNvPr>
          <p:cNvSpPr/>
          <p:nvPr/>
        </p:nvSpPr>
        <p:spPr>
          <a:xfrm>
            <a:off x="3563304" y="3130371"/>
            <a:ext cx="597258" cy="597258"/>
          </a:xfrm>
          <a:prstGeom prst="ellipse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user_209046">
            <a:extLst>
              <a:ext uri="{FF2B5EF4-FFF2-40B4-BE49-F238E27FC236}">
                <a16:creationId xmlns:a16="http://schemas.microsoft.com/office/drawing/2014/main" id="{02DE6B72-A6A4-4427-9581-AB533054C74E}"/>
              </a:ext>
            </a:extLst>
          </p:cNvPr>
          <p:cNvSpPr/>
          <p:nvPr/>
        </p:nvSpPr>
        <p:spPr>
          <a:xfrm>
            <a:off x="3718395" y="3242847"/>
            <a:ext cx="273249" cy="324837"/>
          </a:xfrm>
          <a:custGeom>
            <a:avLst/>
            <a:gdLst>
              <a:gd name="T0" fmla="*/ 1363 w 1738"/>
              <a:gd name="T1" fmla="*/ 606 h 2069"/>
              <a:gd name="T2" fmla="*/ 1738 w 1738"/>
              <a:gd name="T3" fmla="*/ 606 h 2069"/>
              <a:gd name="T4" fmla="*/ 1133 w 1738"/>
              <a:gd name="T5" fmla="*/ 0 h 2069"/>
              <a:gd name="T6" fmla="*/ 527 w 1738"/>
              <a:gd name="T7" fmla="*/ 606 h 2069"/>
              <a:gd name="T8" fmla="*/ 907 w 1738"/>
              <a:gd name="T9" fmla="*/ 606 h 2069"/>
              <a:gd name="T10" fmla="*/ 0 w 1738"/>
              <a:gd name="T11" fmla="*/ 2036 h 2069"/>
              <a:gd name="T12" fmla="*/ 228 w 1738"/>
              <a:gd name="T13" fmla="*/ 2069 h 2069"/>
              <a:gd name="T14" fmla="*/ 1363 w 1738"/>
              <a:gd name="T15" fmla="*/ 606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8" h="2069">
                <a:moveTo>
                  <a:pt x="1363" y="606"/>
                </a:moveTo>
                <a:lnTo>
                  <a:pt x="1738" y="606"/>
                </a:lnTo>
                <a:lnTo>
                  <a:pt x="1133" y="0"/>
                </a:lnTo>
                <a:lnTo>
                  <a:pt x="527" y="606"/>
                </a:lnTo>
                <a:lnTo>
                  <a:pt x="907" y="606"/>
                </a:lnTo>
                <a:cubicBezTo>
                  <a:pt x="854" y="1319"/>
                  <a:pt x="482" y="1896"/>
                  <a:pt x="0" y="2036"/>
                </a:cubicBezTo>
                <a:cubicBezTo>
                  <a:pt x="74" y="2057"/>
                  <a:pt x="150" y="2069"/>
                  <a:pt x="228" y="2069"/>
                </a:cubicBezTo>
                <a:cubicBezTo>
                  <a:pt x="816" y="2069"/>
                  <a:pt x="1301" y="1428"/>
                  <a:pt x="1363" y="606"/>
                </a:cubicBez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339CC5D-8373-4D3E-90AA-EC8620A4CFBB}"/>
              </a:ext>
            </a:extLst>
          </p:cNvPr>
          <p:cNvSpPr/>
          <p:nvPr/>
        </p:nvSpPr>
        <p:spPr>
          <a:xfrm>
            <a:off x="3955332" y="4251541"/>
            <a:ext cx="597258" cy="597258"/>
          </a:xfrm>
          <a:prstGeom prst="ellipse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user_209046">
            <a:extLst>
              <a:ext uri="{FF2B5EF4-FFF2-40B4-BE49-F238E27FC236}">
                <a16:creationId xmlns:a16="http://schemas.microsoft.com/office/drawing/2014/main" id="{0A21D8DE-B0C2-48F9-A5A6-24DFFCC843F7}"/>
              </a:ext>
            </a:extLst>
          </p:cNvPr>
          <p:cNvSpPr/>
          <p:nvPr/>
        </p:nvSpPr>
        <p:spPr>
          <a:xfrm>
            <a:off x="4110657" y="4380164"/>
            <a:ext cx="263766" cy="324837"/>
          </a:xfrm>
          <a:custGeom>
            <a:avLst/>
            <a:gdLst>
              <a:gd name="T0" fmla="*/ 7781 w 8430"/>
              <a:gd name="T1" fmla="*/ 7127 h 10381"/>
              <a:gd name="T2" fmla="*/ 7559 w 8430"/>
              <a:gd name="T3" fmla="*/ 7127 h 10381"/>
              <a:gd name="T4" fmla="*/ 7559 w 8430"/>
              <a:gd name="T5" fmla="*/ 6663 h 10381"/>
              <a:gd name="T6" fmla="*/ 6498 w 8430"/>
              <a:gd name="T7" fmla="*/ 5838 h 10381"/>
              <a:gd name="T8" fmla="*/ 6485 w 8430"/>
              <a:gd name="T9" fmla="*/ 5838 h 10381"/>
              <a:gd name="T10" fmla="*/ 6485 w 8430"/>
              <a:gd name="T11" fmla="*/ 5189 h 10381"/>
              <a:gd name="T12" fmla="*/ 1298 w 8430"/>
              <a:gd name="T13" fmla="*/ 5189 h 10381"/>
              <a:gd name="T14" fmla="*/ 1298 w 8430"/>
              <a:gd name="T15" fmla="*/ 6486 h 10381"/>
              <a:gd name="T16" fmla="*/ 5409 w 8430"/>
              <a:gd name="T17" fmla="*/ 6486 h 10381"/>
              <a:gd name="T18" fmla="*/ 5409 w 8430"/>
              <a:gd name="T19" fmla="*/ 7134 h 10381"/>
              <a:gd name="T20" fmla="*/ 1296 w 8430"/>
              <a:gd name="T21" fmla="*/ 7134 h 10381"/>
              <a:gd name="T22" fmla="*/ 1296 w 8430"/>
              <a:gd name="T23" fmla="*/ 8432 h 10381"/>
              <a:gd name="T24" fmla="*/ 3890 w 8430"/>
              <a:gd name="T25" fmla="*/ 8432 h 10381"/>
              <a:gd name="T26" fmla="*/ 3890 w 8430"/>
              <a:gd name="T27" fmla="*/ 8442 h 10381"/>
              <a:gd name="T28" fmla="*/ 4533 w 8430"/>
              <a:gd name="T29" fmla="*/ 9280 h 10381"/>
              <a:gd name="T30" fmla="*/ 5408 w 8430"/>
              <a:gd name="T31" fmla="*/ 9280 h 10381"/>
              <a:gd name="T32" fmla="*/ 5408 w 8430"/>
              <a:gd name="T33" fmla="*/ 10377 h 10381"/>
              <a:gd name="T34" fmla="*/ 649 w 8430"/>
              <a:gd name="T35" fmla="*/ 10377 h 10381"/>
              <a:gd name="T36" fmla="*/ 0 w 8430"/>
              <a:gd name="T37" fmla="*/ 9728 h 10381"/>
              <a:gd name="T38" fmla="*/ 0 w 8430"/>
              <a:gd name="T39" fmla="*/ 3251 h 10381"/>
              <a:gd name="T40" fmla="*/ 3241 w 8430"/>
              <a:gd name="T41" fmla="*/ 3251 h 10381"/>
              <a:gd name="T42" fmla="*/ 3241 w 8430"/>
              <a:gd name="T43" fmla="*/ 3243 h 10381"/>
              <a:gd name="T44" fmla="*/ 3243 w 8430"/>
              <a:gd name="T45" fmla="*/ 3243 h 10381"/>
              <a:gd name="T46" fmla="*/ 3243 w 8430"/>
              <a:gd name="T47" fmla="*/ 1 h 10381"/>
              <a:gd name="T48" fmla="*/ 7134 w 8430"/>
              <a:gd name="T49" fmla="*/ 1 h 10381"/>
              <a:gd name="T50" fmla="*/ 7783 w 8430"/>
              <a:gd name="T51" fmla="*/ 649 h 10381"/>
              <a:gd name="T52" fmla="*/ 7783 w 8430"/>
              <a:gd name="T53" fmla="*/ 7127 h 10381"/>
              <a:gd name="T54" fmla="*/ 7781 w 8430"/>
              <a:gd name="T55" fmla="*/ 7127 h 10381"/>
              <a:gd name="T56" fmla="*/ 2594 w 8430"/>
              <a:gd name="T57" fmla="*/ 0 h 10381"/>
              <a:gd name="T58" fmla="*/ 2594 w 8430"/>
              <a:gd name="T59" fmla="*/ 2594 h 10381"/>
              <a:gd name="T60" fmla="*/ 0 w 8430"/>
              <a:gd name="T61" fmla="*/ 2594 h 10381"/>
              <a:gd name="T62" fmla="*/ 2594 w 8430"/>
              <a:gd name="T63" fmla="*/ 0 h 10381"/>
              <a:gd name="T64" fmla="*/ 7954 w 8430"/>
              <a:gd name="T65" fmla="*/ 7947 h 10381"/>
              <a:gd name="T66" fmla="*/ 8430 w 8430"/>
              <a:gd name="T67" fmla="*/ 8424 h 10381"/>
              <a:gd name="T68" fmla="*/ 8430 w 8430"/>
              <a:gd name="T69" fmla="*/ 8444 h 10381"/>
              <a:gd name="T70" fmla="*/ 7954 w 8430"/>
              <a:gd name="T71" fmla="*/ 8922 h 10381"/>
              <a:gd name="T72" fmla="*/ 6971 w 8430"/>
              <a:gd name="T73" fmla="*/ 8922 h 10381"/>
              <a:gd name="T74" fmla="*/ 6971 w 8430"/>
              <a:gd name="T75" fmla="*/ 9901 h 10381"/>
              <a:gd name="T76" fmla="*/ 6495 w 8430"/>
              <a:gd name="T77" fmla="*/ 10378 h 10381"/>
              <a:gd name="T78" fmla="*/ 6480 w 8430"/>
              <a:gd name="T79" fmla="*/ 10378 h 10381"/>
              <a:gd name="T80" fmla="*/ 5999 w 8430"/>
              <a:gd name="T81" fmla="*/ 9907 h 10381"/>
              <a:gd name="T82" fmla="*/ 5999 w 8430"/>
              <a:gd name="T83" fmla="*/ 8922 h 10381"/>
              <a:gd name="T84" fmla="*/ 5021 w 8430"/>
              <a:gd name="T85" fmla="*/ 8922 h 10381"/>
              <a:gd name="T86" fmla="*/ 4540 w 8430"/>
              <a:gd name="T87" fmla="*/ 8443 h 10381"/>
              <a:gd name="T88" fmla="*/ 4540 w 8430"/>
              <a:gd name="T89" fmla="*/ 8427 h 10381"/>
              <a:gd name="T90" fmla="*/ 5021 w 8430"/>
              <a:gd name="T91" fmla="*/ 7949 h 10381"/>
              <a:gd name="T92" fmla="*/ 5999 w 8430"/>
              <a:gd name="T93" fmla="*/ 7949 h 10381"/>
              <a:gd name="T94" fmla="*/ 5999 w 8430"/>
              <a:gd name="T95" fmla="*/ 6966 h 10381"/>
              <a:gd name="T96" fmla="*/ 6480 w 8430"/>
              <a:gd name="T97" fmla="*/ 6488 h 10381"/>
              <a:gd name="T98" fmla="*/ 6495 w 8430"/>
              <a:gd name="T99" fmla="*/ 6488 h 10381"/>
              <a:gd name="T100" fmla="*/ 6971 w 8430"/>
              <a:gd name="T101" fmla="*/ 6966 h 10381"/>
              <a:gd name="T102" fmla="*/ 6971 w 8430"/>
              <a:gd name="T103" fmla="*/ 7948 h 10381"/>
              <a:gd name="T104" fmla="*/ 7954 w 8430"/>
              <a:gd name="T105" fmla="*/ 7947 h 10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430" h="10381">
                <a:moveTo>
                  <a:pt x="7781" y="7127"/>
                </a:moveTo>
                <a:lnTo>
                  <a:pt x="7559" y="7127"/>
                </a:lnTo>
                <a:lnTo>
                  <a:pt x="7559" y="6663"/>
                </a:lnTo>
                <a:cubicBezTo>
                  <a:pt x="7559" y="6132"/>
                  <a:pt x="7019" y="5838"/>
                  <a:pt x="6498" y="5838"/>
                </a:cubicBezTo>
                <a:lnTo>
                  <a:pt x="6485" y="5838"/>
                </a:lnTo>
                <a:lnTo>
                  <a:pt x="6485" y="5189"/>
                </a:lnTo>
                <a:lnTo>
                  <a:pt x="1298" y="5189"/>
                </a:lnTo>
                <a:lnTo>
                  <a:pt x="1298" y="6486"/>
                </a:lnTo>
                <a:lnTo>
                  <a:pt x="5409" y="6486"/>
                </a:lnTo>
                <a:lnTo>
                  <a:pt x="5409" y="7134"/>
                </a:lnTo>
                <a:lnTo>
                  <a:pt x="1296" y="7134"/>
                </a:lnTo>
                <a:lnTo>
                  <a:pt x="1296" y="8432"/>
                </a:lnTo>
                <a:lnTo>
                  <a:pt x="3890" y="8432"/>
                </a:lnTo>
                <a:lnTo>
                  <a:pt x="3890" y="8442"/>
                </a:lnTo>
                <a:cubicBezTo>
                  <a:pt x="3890" y="8798"/>
                  <a:pt x="4175" y="9280"/>
                  <a:pt x="4533" y="9280"/>
                </a:cubicBezTo>
                <a:lnTo>
                  <a:pt x="5408" y="9280"/>
                </a:lnTo>
                <a:lnTo>
                  <a:pt x="5408" y="10377"/>
                </a:lnTo>
                <a:lnTo>
                  <a:pt x="649" y="10377"/>
                </a:lnTo>
                <a:cubicBezTo>
                  <a:pt x="290" y="10377"/>
                  <a:pt x="0" y="10087"/>
                  <a:pt x="0" y="9728"/>
                </a:cubicBezTo>
                <a:lnTo>
                  <a:pt x="0" y="3251"/>
                </a:lnTo>
                <a:lnTo>
                  <a:pt x="3241" y="3251"/>
                </a:lnTo>
                <a:lnTo>
                  <a:pt x="3241" y="3243"/>
                </a:lnTo>
                <a:lnTo>
                  <a:pt x="3243" y="3243"/>
                </a:lnTo>
                <a:lnTo>
                  <a:pt x="3243" y="1"/>
                </a:lnTo>
                <a:lnTo>
                  <a:pt x="7134" y="1"/>
                </a:lnTo>
                <a:cubicBezTo>
                  <a:pt x="7493" y="1"/>
                  <a:pt x="7783" y="291"/>
                  <a:pt x="7783" y="649"/>
                </a:cubicBezTo>
                <a:lnTo>
                  <a:pt x="7783" y="7127"/>
                </a:lnTo>
                <a:lnTo>
                  <a:pt x="7781" y="7127"/>
                </a:lnTo>
                <a:close/>
                <a:moveTo>
                  <a:pt x="2594" y="0"/>
                </a:moveTo>
                <a:lnTo>
                  <a:pt x="2594" y="2594"/>
                </a:lnTo>
                <a:lnTo>
                  <a:pt x="0" y="2594"/>
                </a:lnTo>
                <a:lnTo>
                  <a:pt x="2594" y="0"/>
                </a:lnTo>
                <a:close/>
                <a:moveTo>
                  <a:pt x="7954" y="7947"/>
                </a:moveTo>
                <a:cubicBezTo>
                  <a:pt x="8216" y="7947"/>
                  <a:pt x="8430" y="8161"/>
                  <a:pt x="8430" y="8424"/>
                </a:cubicBezTo>
                <a:lnTo>
                  <a:pt x="8430" y="8444"/>
                </a:lnTo>
                <a:cubicBezTo>
                  <a:pt x="8430" y="8707"/>
                  <a:pt x="8216" y="8922"/>
                  <a:pt x="7954" y="8922"/>
                </a:cubicBezTo>
                <a:lnTo>
                  <a:pt x="6971" y="8922"/>
                </a:lnTo>
                <a:lnTo>
                  <a:pt x="6971" y="9901"/>
                </a:lnTo>
                <a:cubicBezTo>
                  <a:pt x="6971" y="10163"/>
                  <a:pt x="6757" y="10378"/>
                  <a:pt x="6495" y="10378"/>
                </a:cubicBezTo>
                <a:lnTo>
                  <a:pt x="6480" y="10378"/>
                </a:lnTo>
                <a:cubicBezTo>
                  <a:pt x="6217" y="10381"/>
                  <a:pt x="6001" y="10171"/>
                  <a:pt x="5999" y="9907"/>
                </a:cubicBezTo>
                <a:lnTo>
                  <a:pt x="5999" y="8922"/>
                </a:lnTo>
                <a:lnTo>
                  <a:pt x="5021" y="8922"/>
                </a:lnTo>
                <a:cubicBezTo>
                  <a:pt x="4756" y="8923"/>
                  <a:pt x="4541" y="8708"/>
                  <a:pt x="4540" y="8443"/>
                </a:cubicBezTo>
                <a:lnTo>
                  <a:pt x="4540" y="8427"/>
                </a:lnTo>
                <a:cubicBezTo>
                  <a:pt x="4544" y="8163"/>
                  <a:pt x="4757" y="7952"/>
                  <a:pt x="5021" y="7949"/>
                </a:cubicBezTo>
                <a:lnTo>
                  <a:pt x="5999" y="7949"/>
                </a:lnTo>
                <a:lnTo>
                  <a:pt x="5999" y="6966"/>
                </a:lnTo>
                <a:cubicBezTo>
                  <a:pt x="5999" y="6702"/>
                  <a:pt x="6212" y="6488"/>
                  <a:pt x="6480" y="6488"/>
                </a:cubicBezTo>
                <a:lnTo>
                  <a:pt x="6495" y="6488"/>
                </a:lnTo>
                <a:cubicBezTo>
                  <a:pt x="6757" y="6488"/>
                  <a:pt x="6971" y="6702"/>
                  <a:pt x="6971" y="6966"/>
                </a:cubicBezTo>
                <a:lnTo>
                  <a:pt x="6971" y="7948"/>
                </a:lnTo>
                <a:lnTo>
                  <a:pt x="7954" y="7947"/>
                </a:ln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2CFFAAC-A251-47A1-B2DA-7259D52AC4DC}"/>
              </a:ext>
            </a:extLst>
          </p:cNvPr>
          <p:cNvSpPr/>
          <p:nvPr/>
        </p:nvSpPr>
        <p:spPr>
          <a:xfrm flipH="1">
            <a:off x="7910652" y="3860383"/>
            <a:ext cx="597259" cy="597257"/>
          </a:xfrm>
          <a:prstGeom prst="ellipse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user_209046">
            <a:extLst>
              <a:ext uri="{FF2B5EF4-FFF2-40B4-BE49-F238E27FC236}">
                <a16:creationId xmlns:a16="http://schemas.microsoft.com/office/drawing/2014/main" id="{D805E9E5-7DC9-45BA-BCB2-7AF7E02EE41F}"/>
              </a:ext>
            </a:extLst>
          </p:cNvPr>
          <p:cNvSpPr/>
          <p:nvPr/>
        </p:nvSpPr>
        <p:spPr>
          <a:xfrm>
            <a:off x="8087460" y="3996593"/>
            <a:ext cx="243642" cy="324837"/>
          </a:xfrm>
          <a:custGeom>
            <a:avLst/>
            <a:gdLst>
              <a:gd name="T0" fmla="*/ 3242 w 7782"/>
              <a:gd name="T1" fmla="*/ 0 h 10376"/>
              <a:gd name="T2" fmla="*/ 7134 w 7782"/>
              <a:gd name="T3" fmla="*/ 0 h 10376"/>
              <a:gd name="T4" fmla="*/ 7782 w 7782"/>
              <a:gd name="T5" fmla="*/ 648 h 10376"/>
              <a:gd name="T6" fmla="*/ 7782 w 7782"/>
              <a:gd name="T7" fmla="*/ 9727 h 10376"/>
              <a:gd name="T8" fmla="*/ 7134 w 7782"/>
              <a:gd name="T9" fmla="*/ 10376 h 10376"/>
              <a:gd name="T10" fmla="*/ 649 w 7782"/>
              <a:gd name="T11" fmla="*/ 10376 h 10376"/>
              <a:gd name="T12" fmla="*/ 0 w 7782"/>
              <a:gd name="T13" fmla="*/ 9727 h 10376"/>
              <a:gd name="T14" fmla="*/ 0 w 7782"/>
              <a:gd name="T15" fmla="*/ 3250 h 10376"/>
              <a:gd name="T16" fmla="*/ 3241 w 7782"/>
              <a:gd name="T17" fmla="*/ 3250 h 10376"/>
              <a:gd name="T18" fmla="*/ 3241 w 7782"/>
              <a:gd name="T19" fmla="*/ 3242 h 10376"/>
              <a:gd name="T20" fmla="*/ 3242 w 7782"/>
              <a:gd name="T21" fmla="*/ 3242 h 10376"/>
              <a:gd name="T22" fmla="*/ 3242 w 7782"/>
              <a:gd name="T23" fmla="*/ 0 h 10376"/>
              <a:gd name="T24" fmla="*/ 1297 w 7782"/>
              <a:gd name="T25" fmla="*/ 5188 h 10376"/>
              <a:gd name="T26" fmla="*/ 1297 w 7782"/>
              <a:gd name="T27" fmla="*/ 6485 h 10376"/>
              <a:gd name="T28" fmla="*/ 6485 w 7782"/>
              <a:gd name="T29" fmla="*/ 6485 h 10376"/>
              <a:gd name="T30" fmla="*/ 6485 w 7782"/>
              <a:gd name="T31" fmla="*/ 5188 h 10376"/>
              <a:gd name="T32" fmla="*/ 1297 w 7782"/>
              <a:gd name="T33" fmla="*/ 5188 h 10376"/>
              <a:gd name="T34" fmla="*/ 1297 w 7782"/>
              <a:gd name="T35" fmla="*/ 7133 h 10376"/>
              <a:gd name="T36" fmla="*/ 1297 w 7782"/>
              <a:gd name="T37" fmla="*/ 8431 h 10376"/>
              <a:gd name="T38" fmla="*/ 6485 w 7782"/>
              <a:gd name="T39" fmla="*/ 8431 h 10376"/>
              <a:gd name="T40" fmla="*/ 6485 w 7782"/>
              <a:gd name="T41" fmla="*/ 7133 h 10376"/>
              <a:gd name="T42" fmla="*/ 1297 w 7782"/>
              <a:gd name="T43" fmla="*/ 7133 h 10376"/>
              <a:gd name="T44" fmla="*/ 2594 w 7782"/>
              <a:gd name="T45" fmla="*/ 0 h 10376"/>
              <a:gd name="T46" fmla="*/ 2594 w 7782"/>
              <a:gd name="T47" fmla="*/ 2593 h 10376"/>
              <a:gd name="T48" fmla="*/ 0 w 7782"/>
              <a:gd name="T49" fmla="*/ 2593 h 10376"/>
              <a:gd name="T50" fmla="*/ 2594 w 7782"/>
              <a:gd name="T51" fmla="*/ 0 h 10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82" h="10376">
                <a:moveTo>
                  <a:pt x="3242" y="0"/>
                </a:moveTo>
                <a:lnTo>
                  <a:pt x="7134" y="0"/>
                </a:lnTo>
                <a:cubicBezTo>
                  <a:pt x="7492" y="0"/>
                  <a:pt x="7782" y="290"/>
                  <a:pt x="7782" y="648"/>
                </a:cubicBezTo>
                <a:lnTo>
                  <a:pt x="7782" y="9727"/>
                </a:lnTo>
                <a:cubicBezTo>
                  <a:pt x="7782" y="10086"/>
                  <a:pt x="7492" y="10376"/>
                  <a:pt x="7134" y="10376"/>
                </a:cubicBezTo>
                <a:lnTo>
                  <a:pt x="649" y="10376"/>
                </a:lnTo>
                <a:cubicBezTo>
                  <a:pt x="290" y="10376"/>
                  <a:pt x="0" y="10086"/>
                  <a:pt x="0" y="9727"/>
                </a:cubicBezTo>
                <a:lnTo>
                  <a:pt x="0" y="3250"/>
                </a:lnTo>
                <a:lnTo>
                  <a:pt x="3241" y="3250"/>
                </a:lnTo>
                <a:lnTo>
                  <a:pt x="3241" y="3242"/>
                </a:lnTo>
                <a:lnTo>
                  <a:pt x="3242" y="3242"/>
                </a:lnTo>
                <a:lnTo>
                  <a:pt x="3242" y="0"/>
                </a:lnTo>
                <a:close/>
                <a:moveTo>
                  <a:pt x="1297" y="5188"/>
                </a:moveTo>
                <a:lnTo>
                  <a:pt x="1297" y="6485"/>
                </a:lnTo>
                <a:lnTo>
                  <a:pt x="6485" y="6485"/>
                </a:lnTo>
                <a:lnTo>
                  <a:pt x="6485" y="5188"/>
                </a:lnTo>
                <a:lnTo>
                  <a:pt x="1297" y="5188"/>
                </a:lnTo>
                <a:close/>
                <a:moveTo>
                  <a:pt x="1297" y="7133"/>
                </a:moveTo>
                <a:lnTo>
                  <a:pt x="1297" y="8431"/>
                </a:lnTo>
                <a:lnTo>
                  <a:pt x="6485" y="8431"/>
                </a:lnTo>
                <a:lnTo>
                  <a:pt x="6485" y="7133"/>
                </a:lnTo>
                <a:lnTo>
                  <a:pt x="1297" y="7133"/>
                </a:lnTo>
                <a:close/>
                <a:moveTo>
                  <a:pt x="2594" y="0"/>
                </a:moveTo>
                <a:lnTo>
                  <a:pt x="2594" y="2593"/>
                </a:lnTo>
                <a:lnTo>
                  <a:pt x="0" y="2593"/>
                </a:lnTo>
                <a:lnTo>
                  <a:pt x="2594" y="0"/>
                </a:ln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12501A3-FF4F-406E-AEF3-88B5B1681DFB}"/>
              </a:ext>
            </a:extLst>
          </p:cNvPr>
          <p:cNvSpPr/>
          <p:nvPr/>
        </p:nvSpPr>
        <p:spPr>
          <a:xfrm flipH="1">
            <a:off x="7910652" y="2400360"/>
            <a:ext cx="597259" cy="597257"/>
          </a:xfrm>
          <a:prstGeom prst="ellipse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user_209046">
            <a:extLst>
              <a:ext uri="{FF2B5EF4-FFF2-40B4-BE49-F238E27FC236}">
                <a16:creationId xmlns:a16="http://schemas.microsoft.com/office/drawing/2014/main" id="{05887593-428D-44D5-8655-CDE4EE1F929A}"/>
              </a:ext>
            </a:extLst>
          </p:cNvPr>
          <p:cNvSpPr/>
          <p:nvPr/>
        </p:nvSpPr>
        <p:spPr>
          <a:xfrm>
            <a:off x="8046960" y="2526231"/>
            <a:ext cx="324642" cy="324837"/>
          </a:xfrm>
          <a:custGeom>
            <a:avLst/>
            <a:gdLst>
              <a:gd name="T0" fmla="*/ 5584 w 10429"/>
              <a:gd name="T1" fmla="*/ 8805 h 10436"/>
              <a:gd name="T2" fmla="*/ 7986 w 10429"/>
              <a:gd name="T3" fmla="*/ 10331 h 10436"/>
              <a:gd name="T4" fmla="*/ 8475 w 10429"/>
              <a:gd name="T5" fmla="*/ 10221 h 10436"/>
              <a:gd name="T6" fmla="*/ 8521 w 10429"/>
              <a:gd name="T7" fmla="*/ 9955 h 10436"/>
              <a:gd name="T8" fmla="*/ 7776 w 10429"/>
              <a:gd name="T9" fmla="*/ 6595 h 10436"/>
              <a:gd name="T10" fmla="*/ 10275 w 10429"/>
              <a:gd name="T11" fmla="*/ 4316 h 10436"/>
              <a:gd name="T12" fmla="*/ 10298 w 10429"/>
              <a:gd name="T13" fmla="*/ 3816 h 10436"/>
              <a:gd name="T14" fmla="*/ 10068 w 10429"/>
              <a:gd name="T15" fmla="*/ 3703 h 10436"/>
              <a:gd name="T16" fmla="*/ 6795 w 10429"/>
              <a:gd name="T17" fmla="*/ 3410 h 10436"/>
              <a:gd name="T18" fmla="*/ 5532 w 10429"/>
              <a:gd name="T19" fmla="*/ 270 h 10436"/>
              <a:gd name="T20" fmla="*/ 5071 w 10429"/>
              <a:gd name="T21" fmla="*/ 74 h 10436"/>
              <a:gd name="T22" fmla="*/ 4875 w 10429"/>
              <a:gd name="T23" fmla="*/ 270 h 10436"/>
              <a:gd name="T24" fmla="*/ 3611 w 10429"/>
              <a:gd name="T25" fmla="*/ 3409 h 10436"/>
              <a:gd name="T26" fmla="*/ 339 w 10429"/>
              <a:gd name="T27" fmla="*/ 3701 h 10436"/>
              <a:gd name="T28" fmla="*/ 17 w 10429"/>
              <a:gd name="T29" fmla="*/ 4086 h 10436"/>
              <a:gd name="T30" fmla="*/ 131 w 10429"/>
              <a:gd name="T31" fmla="*/ 4315 h 10436"/>
              <a:gd name="T32" fmla="*/ 2631 w 10429"/>
              <a:gd name="T33" fmla="*/ 6595 h 10436"/>
              <a:gd name="T34" fmla="*/ 1886 w 10429"/>
              <a:gd name="T35" fmla="*/ 9956 h 10436"/>
              <a:gd name="T36" fmla="*/ 2156 w 10429"/>
              <a:gd name="T37" fmla="*/ 10379 h 10436"/>
              <a:gd name="T38" fmla="*/ 2422 w 10429"/>
              <a:gd name="T39" fmla="*/ 10332 h 10436"/>
              <a:gd name="T40" fmla="*/ 4824 w 10429"/>
              <a:gd name="T41" fmla="*/ 8806 h 10436"/>
              <a:gd name="T42" fmla="*/ 5584 w 10429"/>
              <a:gd name="T43" fmla="*/ 8805 h 10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429" h="10436">
                <a:moveTo>
                  <a:pt x="5584" y="8805"/>
                </a:moveTo>
                <a:lnTo>
                  <a:pt x="7986" y="10331"/>
                </a:lnTo>
                <a:cubicBezTo>
                  <a:pt x="8151" y="10436"/>
                  <a:pt x="8370" y="10388"/>
                  <a:pt x="8475" y="10221"/>
                </a:cubicBezTo>
                <a:cubicBezTo>
                  <a:pt x="8525" y="10143"/>
                  <a:pt x="8543" y="10046"/>
                  <a:pt x="8521" y="9955"/>
                </a:cubicBezTo>
                <a:lnTo>
                  <a:pt x="7776" y="6595"/>
                </a:lnTo>
                <a:lnTo>
                  <a:pt x="10275" y="4316"/>
                </a:lnTo>
                <a:cubicBezTo>
                  <a:pt x="10419" y="4184"/>
                  <a:pt x="10429" y="3960"/>
                  <a:pt x="10298" y="3816"/>
                </a:cubicBezTo>
                <a:cubicBezTo>
                  <a:pt x="10238" y="3751"/>
                  <a:pt x="10156" y="3710"/>
                  <a:pt x="10068" y="3703"/>
                </a:cubicBezTo>
                <a:lnTo>
                  <a:pt x="6795" y="3410"/>
                </a:lnTo>
                <a:lnTo>
                  <a:pt x="5532" y="270"/>
                </a:lnTo>
                <a:cubicBezTo>
                  <a:pt x="5460" y="89"/>
                  <a:pt x="5254" y="0"/>
                  <a:pt x="5071" y="74"/>
                </a:cubicBezTo>
                <a:cubicBezTo>
                  <a:pt x="4981" y="110"/>
                  <a:pt x="4910" y="181"/>
                  <a:pt x="4875" y="270"/>
                </a:cubicBezTo>
                <a:lnTo>
                  <a:pt x="3611" y="3409"/>
                </a:lnTo>
                <a:lnTo>
                  <a:pt x="339" y="3701"/>
                </a:lnTo>
                <a:cubicBezTo>
                  <a:pt x="144" y="3719"/>
                  <a:pt x="0" y="3891"/>
                  <a:pt x="17" y="4086"/>
                </a:cubicBezTo>
                <a:cubicBezTo>
                  <a:pt x="25" y="4174"/>
                  <a:pt x="66" y="4256"/>
                  <a:pt x="131" y="4315"/>
                </a:cubicBezTo>
                <a:lnTo>
                  <a:pt x="2631" y="6595"/>
                </a:lnTo>
                <a:lnTo>
                  <a:pt x="1886" y="9956"/>
                </a:lnTo>
                <a:cubicBezTo>
                  <a:pt x="1844" y="10148"/>
                  <a:pt x="1965" y="10336"/>
                  <a:pt x="2156" y="10379"/>
                </a:cubicBezTo>
                <a:cubicBezTo>
                  <a:pt x="2247" y="10399"/>
                  <a:pt x="2344" y="10382"/>
                  <a:pt x="2422" y="10332"/>
                </a:cubicBezTo>
                <a:lnTo>
                  <a:pt x="4824" y="8806"/>
                </a:lnTo>
                <a:cubicBezTo>
                  <a:pt x="5055" y="8657"/>
                  <a:pt x="5351" y="8657"/>
                  <a:pt x="5584" y="8805"/>
                </a:cubicBez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49D173D-8ED6-44B8-B38A-D01209FA2703}"/>
              </a:ext>
            </a:extLst>
          </p:cNvPr>
          <p:cNvSpPr/>
          <p:nvPr/>
        </p:nvSpPr>
        <p:spPr>
          <a:xfrm flipH="1">
            <a:off x="6850476" y="4574837"/>
            <a:ext cx="597258" cy="597258"/>
          </a:xfrm>
          <a:prstGeom prst="ellipse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user_209046">
            <a:extLst>
              <a:ext uri="{FF2B5EF4-FFF2-40B4-BE49-F238E27FC236}">
                <a16:creationId xmlns:a16="http://schemas.microsoft.com/office/drawing/2014/main" id="{2821FFBA-65D9-4FDA-AA83-BB4E54CDBFAB}"/>
              </a:ext>
            </a:extLst>
          </p:cNvPr>
          <p:cNvSpPr/>
          <p:nvPr/>
        </p:nvSpPr>
        <p:spPr>
          <a:xfrm>
            <a:off x="7016849" y="4711047"/>
            <a:ext cx="264512" cy="324837"/>
          </a:xfrm>
          <a:custGeom>
            <a:avLst/>
            <a:gdLst>
              <a:gd name="T0" fmla="*/ 4225 w 8450"/>
              <a:gd name="T1" fmla="*/ 0 h 10376"/>
              <a:gd name="T2" fmla="*/ 0 w 8450"/>
              <a:gd name="T3" fmla="*/ 4225 h 10376"/>
              <a:gd name="T4" fmla="*/ 4225 w 8450"/>
              <a:gd name="T5" fmla="*/ 8450 h 10376"/>
              <a:gd name="T6" fmla="*/ 8450 w 8450"/>
              <a:gd name="T7" fmla="*/ 4225 h 10376"/>
              <a:gd name="T8" fmla="*/ 4225 w 8450"/>
              <a:gd name="T9" fmla="*/ 0 h 10376"/>
              <a:gd name="T10" fmla="*/ 4225 w 8450"/>
              <a:gd name="T11" fmla="*/ 6092 h 10376"/>
              <a:gd name="T12" fmla="*/ 2359 w 8450"/>
              <a:gd name="T13" fmla="*/ 4226 h 10376"/>
              <a:gd name="T14" fmla="*/ 4225 w 8450"/>
              <a:gd name="T15" fmla="*/ 2360 h 10376"/>
              <a:gd name="T16" fmla="*/ 6092 w 8450"/>
              <a:gd name="T17" fmla="*/ 4226 h 10376"/>
              <a:gd name="T18" fmla="*/ 4225 w 8450"/>
              <a:gd name="T19" fmla="*/ 6092 h 10376"/>
              <a:gd name="T20" fmla="*/ 6682 w 8450"/>
              <a:gd name="T21" fmla="*/ 8571 h 10376"/>
              <a:gd name="T22" fmla="*/ 6322 w 8450"/>
              <a:gd name="T23" fmla="*/ 8582 h 10376"/>
              <a:gd name="T24" fmla="*/ 4225 w 8450"/>
              <a:gd name="T25" fmla="*/ 9225 h 10376"/>
              <a:gd name="T26" fmla="*/ 2180 w 8450"/>
              <a:gd name="T27" fmla="*/ 8611 h 10376"/>
              <a:gd name="T28" fmla="*/ 1793 w 8450"/>
              <a:gd name="T29" fmla="*/ 8620 h 10376"/>
              <a:gd name="T30" fmla="*/ 1533 w 8450"/>
              <a:gd name="T31" fmla="*/ 8956 h 10376"/>
              <a:gd name="T32" fmla="*/ 1352 w 8450"/>
              <a:gd name="T33" fmla="*/ 9871 h 10376"/>
              <a:gd name="T34" fmla="*/ 1857 w 8450"/>
              <a:gd name="T35" fmla="*/ 10376 h 10376"/>
              <a:gd name="T36" fmla="*/ 6680 w 8450"/>
              <a:gd name="T37" fmla="*/ 10376 h 10376"/>
              <a:gd name="T38" fmla="*/ 7185 w 8450"/>
              <a:gd name="T39" fmla="*/ 9871 h 10376"/>
              <a:gd name="T40" fmla="*/ 7004 w 8450"/>
              <a:gd name="T41" fmla="*/ 8956 h 10376"/>
              <a:gd name="T42" fmla="*/ 6682 w 8450"/>
              <a:gd name="T43" fmla="*/ 8571 h 10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450" h="10376">
                <a:moveTo>
                  <a:pt x="4225" y="0"/>
                </a:moveTo>
                <a:cubicBezTo>
                  <a:pt x="1892" y="0"/>
                  <a:pt x="0" y="1891"/>
                  <a:pt x="0" y="4225"/>
                </a:cubicBezTo>
                <a:cubicBezTo>
                  <a:pt x="0" y="6558"/>
                  <a:pt x="1892" y="8450"/>
                  <a:pt x="4225" y="8450"/>
                </a:cubicBezTo>
                <a:cubicBezTo>
                  <a:pt x="6559" y="8450"/>
                  <a:pt x="8450" y="6558"/>
                  <a:pt x="8450" y="4225"/>
                </a:cubicBezTo>
                <a:cubicBezTo>
                  <a:pt x="8450" y="1892"/>
                  <a:pt x="6559" y="0"/>
                  <a:pt x="4225" y="0"/>
                </a:cubicBezTo>
                <a:close/>
                <a:moveTo>
                  <a:pt x="4225" y="6092"/>
                </a:moveTo>
                <a:cubicBezTo>
                  <a:pt x="3194" y="6092"/>
                  <a:pt x="2359" y="5257"/>
                  <a:pt x="2359" y="4226"/>
                </a:cubicBezTo>
                <a:cubicBezTo>
                  <a:pt x="2359" y="3194"/>
                  <a:pt x="3194" y="2360"/>
                  <a:pt x="4225" y="2360"/>
                </a:cubicBezTo>
                <a:cubicBezTo>
                  <a:pt x="5257" y="2360"/>
                  <a:pt x="6092" y="3195"/>
                  <a:pt x="6092" y="4226"/>
                </a:cubicBezTo>
                <a:cubicBezTo>
                  <a:pt x="6092" y="5257"/>
                  <a:pt x="5257" y="6092"/>
                  <a:pt x="4225" y="6092"/>
                </a:cubicBezTo>
                <a:close/>
                <a:moveTo>
                  <a:pt x="6682" y="8571"/>
                </a:moveTo>
                <a:cubicBezTo>
                  <a:pt x="6570" y="8507"/>
                  <a:pt x="6432" y="8516"/>
                  <a:pt x="6322" y="8582"/>
                </a:cubicBezTo>
                <a:cubicBezTo>
                  <a:pt x="5643" y="8991"/>
                  <a:pt x="5117" y="9225"/>
                  <a:pt x="4225" y="9225"/>
                </a:cubicBezTo>
                <a:cubicBezTo>
                  <a:pt x="3355" y="9225"/>
                  <a:pt x="2843" y="9002"/>
                  <a:pt x="2180" y="8611"/>
                </a:cubicBezTo>
                <a:cubicBezTo>
                  <a:pt x="2060" y="8539"/>
                  <a:pt x="1909" y="8542"/>
                  <a:pt x="1793" y="8620"/>
                </a:cubicBezTo>
                <a:cubicBezTo>
                  <a:pt x="1659" y="8710"/>
                  <a:pt x="1584" y="8811"/>
                  <a:pt x="1533" y="8956"/>
                </a:cubicBezTo>
                <a:lnTo>
                  <a:pt x="1352" y="9871"/>
                </a:lnTo>
                <a:cubicBezTo>
                  <a:pt x="1352" y="10148"/>
                  <a:pt x="1579" y="10376"/>
                  <a:pt x="1857" y="10376"/>
                </a:cubicBezTo>
                <a:lnTo>
                  <a:pt x="6680" y="10376"/>
                </a:lnTo>
                <a:cubicBezTo>
                  <a:pt x="6958" y="10376"/>
                  <a:pt x="7185" y="10148"/>
                  <a:pt x="7185" y="9871"/>
                </a:cubicBezTo>
                <a:lnTo>
                  <a:pt x="7004" y="8956"/>
                </a:lnTo>
                <a:cubicBezTo>
                  <a:pt x="6947" y="8792"/>
                  <a:pt x="6845" y="8663"/>
                  <a:pt x="6682" y="8571"/>
                </a:cubicBez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1B17D53-302F-4831-B360-37F5BDAC8657}"/>
              </a:ext>
            </a:extLst>
          </p:cNvPr>
          <p:cNvSpPr/>
          <p:nvPr/>
        </p:nvSpPr>
        <p:spPr>
          <a:xfrm flipH="1">
            <a:off x="6850476" y="1685905"/>
            <a:ext cx="597258" cy="597258"/>
          </a:xfrm>
          <a:prstGeom prst="ellipse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user_209046">
            <a:extLst>
              <a:ext uri="{FF2B5EF4-FFF2-40B4-BE49-F238E27FC236}">
                <a16:creationId xmlns:a16="http://schemas.microsoft.com/office/drawing/2014/main" id="{8864AEF6-29C3-4EF1-B863-42C75B1F7685}"/>
              </a:ext>
            </a:extLst>
          </p:cNvPr>
          <p:cNvSpPr/>
          <p:nvPr/>
        </p:nvSpPr>
        <p:spPr>
          <a:xfrm>
            <a:off x="7018929" y="1858997"/>
            <a:ext cx="260352" cy="251075"/>
          </a:xfrm>
          <a:custGeom>
            <a:avLst/>
            <a:gdLst>
              <a:gd name="T0" fmla="*/ 11888 w 12803"/>
              <a:gd name="T1" fmla="*/ 0 h 12345"/>
              <a:gd name="T2" fmla="*/ 914 w 12803"/>
              <a:gd name="T3" fmla="*/ 0 h 12345"/>
              <a:gd name="T4" fmla="*/ 0 w 12803"/>
              <a:gd name="T5" fmla="*/ 914 h 12345"/>
              <a:gd name="T6" fmla="*/ 0 w 12803"/>
              <a:gd name="T7" fmla="*/ 8687 h 12345"/>
              <a:gd name="T8" fmla="*/ 914 w 12803"/>
              <a:gd name="T9" fmla="*/ 9602 h 12345"/>
              <a:gd name="T10" fmla="*/ 3201 w 12803"/>
              <a:gd name="T11" fmla="*/ 9602 h 12345"/>
              <a:gd name="T12" fmla="*/ 3201 w 12803"/>
              <a:gd name="T13" fmla="*/ 12345 h 12345"/>
              <a:gd name="T14" fmla="*/ 8230 w 12803"/>
              <a:gd name="T15" fmla="*/ 9602 h 12345"/>
              <a:gd name="T16" fmla="*/ 11888 w 12803"/>
              <a:gd name="T17" fmla="*/ 9602 h 12345"/>
              <a:gd name="T18" fmla="*/ 12803 w 12803"/>
              <a:gd name="T19" fmla="*/ 8687 h 12345"/>
              <a:gd name="T20" fmla="*/ 12803 w 12803"/>
              <a:gd name="T21" fmla="*/ 914 h 12345"/>
              <a:gd name="T22" fmla="*/ 11888 w 12803"/>
              <a:gd name="T23" fmla="*/ 0 h 12345"/>
              <a:gd name="T24" fmla="*/ 3201 w 12803"/>
              <a:gd name="T25" fmla="*/ 5487 h 12345"/>
              <a:gd name="T26" fmla="*/ 2286 w 12803"/>
              <a:gd name="T27" fmla="*/ 4572 h 12345"/>
              <a:gd name="T28" fmla="*/ 3201 w 12803"/>
              <a:gd name="T29" fmla="*/ 3658 h 12345"/>
              <a:gd name="T30" fmla="*/ 4115 w 12803"/>
              <a:gd name="T31" fmla="*/ 4572 h 12345"/>
              <a:gd name="T32" fmla="*/ 3201 w 12803"/>
              <a:gd name="T33" fmla="*/ 5487 h 12345"/>
              <a:gd name="T34" fmla="*/ 6401 w 12803"/>
              <a:gd name="T35" fmla="*/ 5487 h 12345"/>
              <a:gd name="T36" fmla="*/ 5487 w 12803"/>
              <a:gd name="T37" fmla="*/ 4572 h 12345"/>
              <a:gd name="T38" fmla="*/ 6401 w 12803"/>
              <a:gd name="T39" fmla="*/ 3658 h 12345"/>
              <a:gd name="T40" fmla="*/ 7316 w 12803"/>
              <a:gd name="T41" fmla="*/ 4572 h 12345"/>
              <a:gd name="T42" fmla="*/ 6401 w 12803"/>
              <a:gd name="T43" fmla="*/ 5487 h 12345"/>
              <a:gd name="T44" fmla="*/ 9602 w 12803"/>
              <a:gd name="T45" fmla="*/ 5487 h 12345"/>
              <a:gd name="T46" fmla="*/ 8687 w 12803"/>
              <a:gd name="T47" fmla="*/ 4572 h 12345"/>
              <a:gd name="T48" fmla="*/ 9602 w 12803"/>
              <a:gd name="T49" fmla="*/ 3658 h 12345"/>
              <a:gd name="T50" fmla="*/ 10516 w 12803"/>
              <a:gd name="T51" fmla="*/ 4572 h 12345"/>
              <a:gd name="T52" fmla="*/ 9602 w 12803"/>
              <a:gd name="T53" fmla="*/ 5487 h 12345"/>
              <a:gd name="T54" fmla="*/ 9602 w 12803"/>
              <a:gd name="T55" fmla="*/ 5487 h 1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03" h="12345">
                <a:moveTo>
                  <a:pt x="11888" y="0"/>
                </a:moveTo>
                <a:lnTo>
                  <a:pt x="914" y="0"/>
                </a:lnTo>
                <a:cubicBezTo>
                  <a:pt x="409" y="0"/>
                  <a:pt x="0" y="409"/>
                  <a:pt x="0" y="914"/>
                </a:cubicBezTo>
                <a:lnTo>
                  <a:pt x="0" y="8687"/>
                </a:lnTo>
                <a:cubicBezTo>
                  <a:pt x="0" y="9193"/>
                  <a:pt x="409" y="9602"/>
                  <a:pt x="914" y="9602"/>
                </a:cubicBezTo>
                <a:lnTo>
                  <a:pt x="3201" y="9602"/>
                </a:lnTo>
                <a:lnTo>
                  <a:pt x="3201" y="12345"/>
                </a:lnTo>
                <a:lnTo>
                  <a:pt x="8230" y="9602"/>
                </a:lnTo>
                <a:lnTo>
                  <a:pt x="11888" y="9602"/>
                </a:lnTo>
                <a:cubicBezTo>
                  <a:pt x="12393" y="9602"/>
                  <a:pt x="12803" y="9193"/>
                  <a:pt x="12803" y="8687"/>
                </a:cubicBezTo>
                <a:lnTo>
                  <a:pt x="12803" y="914"/>
                </a:lnTo>
                <a:cubicBezTo>
                  <a:pt x="12803" y="409"/>
                  <a:pt x="12393" y="0"/>
                  <a:pt x="11888" y="0"/>
                </a:cubicBezTo>
                <a:close/>
                <a:moveTo>
                  <a:pt x="3201" y="5487"/>
                </a:moveTo>
                <a:cubicBezTo>
                  <a:pt x="2695" y="5487"/>
                  <a:pt x="2286" y="5077"/>
                  <a:pt x="2286" y="4572"/>
                </a:cubicBezTo>
                <a:cubicBezTo>
                  <a:pt x="2286" y="4067"/>
                  <a:pt x="2695" y="3658"/>
                  <a:pt x="3201" y="3658"/>
                </a:cubicBezTo>
                <a:cubicBezTo>
                  <a:pt x="3706" y="3658"/>
                  <a:pt x="4115" y="4067"/>
                  <a:pt x="4115" y="4572"/>
                </a:cubicBezTo>
                <a:cubicBezTo>
                  <a:pt x="4115" y="5077"/>
                  <a:pt x="3706" y="5487"/>
                  <a:pt x="3201" y="5487"/>
                </a:cubicBezTo>
                <a:close/>
                <a:moveTo>
                  <a:pt x="6401" y="5487"/>
                </a:moveTo>
                <a:cubicBezTo>
                  <a:pt x="5896" y="5487"/>
                  <a:pt x="5487" y="5077"/>
                  <a:pt x="5487" y="4572"/>
                </a:cubicBezTo>
                <a:cubicBezTo>
                  <a:pt x="5487" y="4067"/>
                  <a:pt x="5896" y="3658"/>
                  <a:pt x="6401" y="3658"/>
                </a:cubicBezTo>
                <a:cubicBezTo>
                  <a:pt x="6907" y="3658"/>
                  <a:pt x="7316" y="4067"/>
                  <a:pt x="7316" y="4572"/>
                </a:cubicBezTo>
                <a:cubicBezTo>
                  <a:pt x="7316" y="5077"/>
                  <a:pt x="6907" y="5487"/>
                  <a:pt x="6401" y="5487"/>
                </a:cubicBezTo>
                <a:close/>
                <a:moveTo>
                  <a:pt x="9602" y="5487"/>
                </a:moveTo>
                <a:cubicBezTo>
                  <a:pt x="9097" y="5487"/>
                  <a:pt x="8687" y="5077"/>
                  <a:pt x="8687" y="4572"/>
                </a:cubicBezTo>
                <a:cubicBezTo>
                  <a:pt x="8687" y="4067"/>
                  <a:pt x="9097" y="3658"/>
                  <a:pt x="9602" y="3658"/>
                </a:cubicBezTo>
                <a:cubicBezTo>
                  <a:pt x="10107" y="3658"/>
                  <a:pt x="10516" y="4067"/>
                  <a:pt x="10516" y="4572"/>
                </a:cubicBezTo>
                <a:cubicBezTo>
                  <a:pt x="10516" y="5077"/>
                  <a:pt x="10107" y="5487"/>
                  <a:pt x="9602" y="5487"/>
                </a:cubicBezTo>
                <a:close/>
                <a:moveTo>
                  <a:pt x="9602" y="5487"/>
                </a:moveTo>
                <a:close/>
              </a:path>
            </a:pathLst>
          </a:custGeom>
          <a:gradFill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</a:gradFill>
          <a:ln w="12700">
            <a:miter lim="400000"/>
          </a:ln>
        </p:spPr>
        <p:txBody>
          <a:bodyPr lIns="0" tIns="0" rIns="0" bIns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F1C0BF7-FFFE-42C0-9757-02AB51830561}"/>
              </a:ext>
            </a:extLst>
          </p:cNvPr>
          <p:cNvSpPr txBox="1"/>
          <p:nvPr/>
        </p:nvSpPr>
        <p:spPr>
          <a:xfrm>
            <a:off x="4851057" y="3257540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目标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E211251-2993-43DD-8139-B6CA92D72BCD}"/>
              </a:ext>
            </a:extLst>
          </p:cNvPr>
          <p:cNvSpPr txBox="1"/>
          <p:nvPr/>
        </p:nvSpPr>
        <p:spPr>
          <a:xfrm>
            <a:off x="6700720" y="3257540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举措</a:t>
            </a: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2B258B35-788C-4A57-AA86-1591D627E7BE}"/>
              </a:ext>
            </a:extLst>
          </p:cNvPr>
          <p:cNvSpPr/>
          <p:nvPr/>
        </p:nvSpPr>
        <p:spPr>
          <a:xfrm>
            <a:off x="2180816" y="2297705"/>
            <a:ext cx="999446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E80254C-6DEA-4A50-A3EF-06CDB7B82860}"/>
              </a:ext>
            </a:extLst>
          </p:cNvPr>
          <p:cNvSpPr txBox="1"/>
          <p:nvPr/>
        </p:nvSpPr>
        <p:spPr>
          <a:xfrm>
            <a:off x="2196977" y="2329912"/>
            <a:ext cx="967122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对内有必要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F3EE146-8B35-4D6C-9D5D-1C92532B1C90}"/>
              </a:ext>
            </a:extLst>
          </p:cNvPr>
          <p:cNvSpPr txBox="1"/>
          <p:nvPr/>
        </p:nvSpPr>
        <p:spPr>
          <a:xfrm>
            <a:off x="2564709" y="1987997"/>
            <a:ext cx="615553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求生存</a:t>
            </a: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73F48F12-66E3-40AA-AEEF-66E0732B33FC}"/>
              </a:ext>
            </a:extLst>
          </p:cNvPr>
          <p:cNvSpPr/>
          <p:nvPr/>
        </p:nvSpPr>
        <p:spPr>
          <a:xfrm>
            <a:off x="1079951" y="2297705"/>
            <a:ext cx="999446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01F0AD9-E4DA-4A9E-81FD-CE6AF1C3E583}"/>
              </a:ext>
            </a:extLst>
          </p:cNvPr>
          <p:cNvSpPr txBox="1"/>
          <p:nvPr/>
        </p:nvSpPr>
        <p:spPr>
          <a:xfrm>
            <a:off x="1096112" y="2329912"/>
            <a:ext cx="967122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对外有价值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EFD3CB8-D882-44A6-9D37-2CE94AE09B59}"/>
              </a:ext>
            </a:extLst>
          </p:cNvPr>
          <p:cNvSpPr txBox="1"/>
          <p:nvPr/>
        </p:nvSpPr>
        <p:spPr>
          <a:xfrm>
            <a:off x="2564709" y="3110440"/>
            <a:ext cx="615553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algn="r"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定方向</a:t>
            </a:r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884AF354-F876-4D9A-99C5-F889578A240C}"/>
              </a:ext>
            </a:extLst>
          </p:cNvPr>
          <p:cNvSpPr/>
          <p:nvPr/>
        </p:nvSpPr>
        <p:spPr>
          <a:xfrm>
            <a:off x="563299" y="3422842"/>
            <a:ext cx="578668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58C0858-13A8-4AB0-94EF-3B76A3B3365A}"/>
              </a:ext>
            </a:extLst>
          </p:cNvPr>
          <p:cNvSpPr txBox="1"/>
          <p:nvPr/>
        </p:nvSpPr>
        <p:spPr>
          <a:xfrm>
            <a:off x="572656" y="3455049"/>
            <a:ext cx="559953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区域</a:t>
            </a:r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CEC5A638-4109-407A-8E68-599EE12D180D}"/>
              </a:ext>
            </a:extLst>
          </p:cNvPr>
          <p:cNvSpPr/>
          <p:nvPr/>
        </p:nvSpPr>
        <p:spPr>
          <a:xfrm>
            <a:off x="2601594" y="3422842"/>
            <a:ext cx="578668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14E03AF-59B6-4C38-975C-0F8924D0097E}"/>
              </a:ext>
            </a:extLst>
          </p:cNvPr>
          <p:cNvSpPr txBox="1"/>
          <p:nvPr/>
        </p:nvSpPr>
        <p:spPr>
          <a:xfrm>
            <a:off x="2610951" y="3455049"/>
            <a:ext cx="559953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模式</a:t>
            </a: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31D97C0E-4E3B-4E47-B5A7-CA973E1CDF5E}"/>
              </a:ext>
            </a:extLst>
          </p:cNvPr>
          <p:cNvSpPr/>
          <p:nvPr/>
        </p:nvSpPr>
        <p:spPr>
          <a:xfrm>
            <a:off x="1914029" y="3422842"/>
            <a:ext cx="578668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70403D9-963E-4169-97CB-C7CDB9287651}"/>
              </a:ext>
            </a:extLst>
          </p:cNvPr>
          <p:cNvSpPr txBox="1"/>
          <p:nvPr/>
        </p:nvSpPr>
        <p:spPr>
          <a:xfrm>
            <a:off x="1923386" y="3455049"/>
            <a:ext cx="559953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</a:t>
            </a: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397949C4-A4BE-4CDE-8627-2402F3F2156B}"/>
              </a:ext>
            </a:extLst>
          </p:cNvPr>
          <p:cNvSpPr/>
          <p:nvPr/>
        </p:nvSpPr>
        <p:spPr>
          <a:xfrm>
            <a:off x="1226465" y="3422842"/>
            <a:ext cx="578668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66AEDD66-C4A8-4CBF-85DD-297454AD4756}"/>
              </a:ext>
            </a:extLst>
          </p:cNvPr>
          <p:cNvSpPr txBox="1"/>
          <p:nvPr/>
        </p:nvSpPr>
        <p:spPr>
          <a:xfrm>
            <a:off x="1235822" y="3455049"/>
            <a:ext cx="559953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行业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2AE2B5B-D7A6-4A18-A4BE-303F20612C8D}"/>
              </a:ext>
            </a:extLst>
          </p:cNvPr>
          <p:cNvSpPr txBox="1"/>
          <p:nvPr/>
        </p:nvSpPr>
        <p:spPr>
          <a:xfrm>
            <a:off x="2564709" y="4235187"/>
            <a:ext cx="615553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algn="r"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上正轨</a:t>
            </a: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DE7DEEAD-0BFF-4768-A90B-E845D2BA8DC9}"/>
              </a:ext>
            </a:extLst>
          </p:cNvPr>
          <p:cNvSpPr/>
          <p:nvPr/>
        </p:nvSpPr>
        <p:spPr>
          <a:xfrm>
            <a:off x="2006848" y="4540436"/>
            <a:ext cx="1173414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6EB1F8B4-4875-4AEB-85AE-C880B1DF49FC}"/>
              </a:ext>
            </a:extLst>
          </p:cNvPr>
          <p:cNvSpPr txBox="1"/>
          <p:nvPr/>
        </p:nvSpPr>
        <p:spPr>
          <a:xfrm>
            <a:off x="2025822" y="4572643"/>
            <a:ext cx="1135464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三种核心能力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C5EADFD3-830E-4C77-829F-582BFDE491DF}"/>
              </a:ext>
            </a:extLst>
          </p:cNvPr>
          <p:cNvSpPr/>
          <p:nvPr/>
        </p:nvSpPr>
        <p:spPr>
          <a:xfrm>
            <a:off x="713886" y="4540436"/>
            <a:ext cx="1173414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EACB9221-9507-4FAD-9F20-C6368A89E10C}"/>
              </a:ext>
            </a:extLst>
          </p:cNvPr>
          <p:cNvSpPr txBox="1"/>
          <p:nvPr/>
        </p:nvSpPr>
        <p:spPr>
          <a:xfrm>
            <a:off x="732860" y="4572643"/>
            <a:ext cx="1135464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一套运行体系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27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FC49E09-6223-4A25-93AE-2ABFCBDD0D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重点举措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3C54391F-2CDA-40B2-A570-F3D69C9CDE2D}"/>
              </a:ext>
            </a:extLst>
          </p:cNvPr>
          <p:cNvSpPr/>
          <p:nvPr/>
        </p:nvSpPr>
        <p:spPr>
          <a:xfrm>
            <a:off x="2368001" y="1730757"/>
            <a:ext cx="7128366" cy="4360327"/>
          </a:xfrm>
          <a:custGeom>
            <a:avLst/>
            <a:gdLst>
              <a:gd name="connsiteX0" fmla="*/ 0 w 7128366"/>
              <a:gd name="connsiteY0" fmla="*/ 0 h 4125249"/>
              <a:gd name="connsiteX1" fmla="*/ 7128366 w 7128366"/>
              <a:gd name="connsiteY1" fmla="*/ 0 h 4125249"/>
              <a:gd name="connsiteX2" fmla="*/ 7128366 w 7128366"/>
              <a:gd name="connsiteY2" fmla="*/ 4125249 h 4125249"/>
              <a:gd name="connsiteX3" fmla="*/ 0 w 7128366"/>
              <a:gd name="connsiteY3" fmla="*/ 4125249 h 4125249"/>
              <a:gd name="connsiteX4" fmla="*/ 0 w 7128366"/>
              <a:gd name="connsiteY4" fmla="*/ 0 h 412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8366" h="4125249">
                <a:moveTo>
                  <a:pt x="0" y="0"/>
                </a:moveTo>
                <a:cubicBezTo>
                  <a:pt x="2830074" y="1564963"/>
                  <a:pt x="4389677" y="1545895"/>
                  <a:pt x="7128366" y="0"/>
                </a:cubicBezTo>
                <a:lnTo>
                  <a:pt x="7128366" y="4125249"/>
                </a:lnTo>
                <a:cubicBezTo>
                  <a:pt x="4421492" y="2456332"/>
                  <a:pt x="2859242" y="2485071"/>
                  <a:pt x="0" y="412524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  <a:gs pos="52000">
                <a:schemeClr val="accent1">
                  <a:alpha val="50000"/>
                </a:schemeClr>
              </a:gs>
            </a:gsLst>
            <a:lin ang="10800000" scaled="0"/>
          </a:gradFill>
          <a:ln w="807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FCC887C-9330-49E8-A035-B8282F0C02C6}"/>
              </a:ext>
            </a:extLst>
          </p:cNvPr>
          <p:cNvSpPr/>
          <p:nvPr/>
        </p:nvSpPr>
        <p:spPr>
          <a:xfrm>
            <a:off x="3541611" y="2960638"/>
            <a:ext cx="1824474" cy="1824474"/>
          </a:xfrm>
          <a:custGeom>
            <a:avLst/>
            <a:gdLst>
              <a:gd name="connsiteX0" fmla="*/ 1824474 w 1824474"/>
              <a:gd name="connsiteY0" fmla="*/ 912237 h 1824474"/>
              <a:gd name="connsiteX1" fmla="*/ 912237 w 1824474"/>
              <a:gd name="connsiteY1" fmla="*/ 1824474 h 1824474"/>
              <a:gd name="connsiteX2" fmla="*/ 0 w 1824474"/>
              <a:gd name="connsiteY2" fmla="*/ 912237 h 1824474"/>
              <a:gd name="connsiteX3" fmla="*/ 912237 w 1824474"/>
              <a:gd name="connsiteY3" fmla="*/ 0 h 1824474"/>
              <a:gd name="connsiteX4" fmla="*/ 1824474 w 1824474"/>
              <a:gd name="connsiteY4" fmla="*/ 912237 h 182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474" h="1824474">
                <a:moveTo>
                  <a:pt x="1824474" y="912237"/>
                </a:moveTo>
                <a:cubicBezTo>
                  <a:pt x="1824474" y="1416052"/>
                  <a:pt x="1416052" y="1824474"/>
                  <a:pt x="912237" y="1824474"/>
                </a:cubicBezTo>
                <a:cubicBezTo>
                  <a:pt x="408423" y="1824474"/>
                  <a:pt x="0" y="1416052"/>
                  <a:pt x="0" y="912237"/>
                </a:cubicBezTo>
                <a:cubicBezTo>
                  <a:pt x="0" y="408422"/>
                  <a:pt x="408423" y="0"/>
                  <a:pt x="912237" y="0"/>
                </a:cubicBezTo>
                <a:cubicBezTo>
                  <a:pt x="1416052" y="0"/>
                  <a:pt x="1824474" y="408422"/>
                  <a:pt x="1824474" y="912237"/>
                </a:cubicBezTo>
                <a:close/>
              </a:path>
            </a:pathLst>
          </a:custGeom>
          <a:solidFill>
            <a:schemeClr val="accent1"/>
          </a:solidFill>
          <a:ln w="15276" cap="flat">
            <a:noFill/>
            <a:prstDash val="solid"/>
            <a:miter/>
          </a:ln>
          <a:effectLst>
            <a:outerShdw blurRad="635000" dist="254000" dir="5400000" sx="92000" sy="92000" algn="t" rotWithShape="0">
              <a:schemeClr val="accent1">
                <a:alpha val="66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5EDCAA78-CC56-4B01-89F2-54E0FDFA4DA1}"/>
              </a:ext>
            </a:extLst>
          </p:cNvPr>
          <p:cNvSpPr/>
          <p:nvPr/>
        </p:nvSpPr>
        <p:spPr>
          <a:xfrm>
            <a:off x="6488275" y="2960638"/>
            <a:ext cx="1824474" cy="1824474"/>
          </a:xfrm>
          <a:custGeom>
            <a:avLst/>
            <a:gdLst>
              <a:gd name="connsiteX0" fmla="*/ 1824474 w 1824474"/>
              <a:gd name="connsiteY0" fmla="*/ 912237 h 1824474"/>
              <a:gd name="connsiteX1" fmla="*/ 912237 w 1824474"/>
              <a:gd name="connsiteY1" fmla="*/ 1824474 h 1824474"/>
              <a:gd name="connsiteX2" fmla="*/ 0 w 1824474"/>
              <a:gd name="connsiteY2" fmla="*/ 912237 h 1824474"/>
              <a:gd name="connsiteX3" fmla="*/ 912237 w 1824474"/>
              <a:gd name="connsiteY3" fmla="*/ 0 h 1824474"/>
              <a:gd name="connsiteX4" fmla="*/ 1824474 w 1824474"/>
              <a:gd name="connsiteY4" fmla="*/ 912237 h 182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474" h="1824474">
                <a:moveTo>
                  <a:pt x="1824474" y="912237"/>
                </a:moveTo>
                <a:cubicBezTo>
                  <a:pt x="1824474" y="1416052"/>
                  <a:pt x="1416052" y="1824474"/>
                  <a:pt x="912237" y="1824474"/>
                </a:cubicBezTo>
                <a:cubicBezTo>
                  <a:pt x="408422" y="1824474"/>
                  <a:pt x="0" y="1416052"/>
                  <a:pt x="0" y="912237"/>
                </a:cubicBezTo>
                <a:cubicBezTo>
                  <a:pt x="0" y="408422"/>
                  <a:pt x="408422" y="0"/>
                  <a:pt x="912237" y="0"/>
                </a:cubicBezTo>
                <a:cubicBezTo>
                  <a:pt x="1416052" y="0"/>
                  <a:pt x="1824474" y="408422"/>
                  <a:pt x="1824474" y="912237"/>
                </a:cubicBezTo>
                <a:close/>
              </a:path>
            </a:pathLst>
          </a:custGeom>
          <a:solidFill>
            <a:schemeClr val="accent1"/>
          </a:solidFill>
          <a:ln w="15276" cap="flat">
            <a:noFill/>
            <a:prstDash val="solid"/>
            <a:miter/>
          </a:ln>
          <a:effectLst>
            <a:outerShdw blurRad="635000" dist="254000" dir="5400000" sx="92000" sy="92000" algn="t" rotWithShape="0">
              <a:schemeClr val="accent1">
                <a:alpha val="66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7869F48-F12A-49B4-A54C-10F9B9504CB1}"/>
              </a:ext>
            </a:extLst>
          </p:cNvPr>
          <p:cNvSpPr txBox="1"/>
          <p:nvPr/>
        </p:nvSpPr>
        <p:spPr>
          <a:xfrm>
            <a:off x="4002443" y="3452744"/>
            <a:ext cx="902811" cy="6812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POSans B" panose="00020600040101010101" pitchFamily="18" charset="-122"/>
                <a:sym typeface="Microsoft YaHei" panose="020B0503020204020204" pitchFamily="34" charset="-122"/>
              </a:rPr>
              <a:t>目标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F423E54-22C3-410B-A043-BBE7725AB4A9}"/>
              </a:ext>
            </a:extLst>
          </p:cNvPr>
          <p:cNvSpPr txBox="1"/>
          <p:nvPr/>
        </p:nvSpPr>
        <p:spPr>
          <a:xfrm>
            <a:off x="6949107" y="3452744"/>
            <a:ext cx="902811" cy="6812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POSans B" panose="00020600040101010101" pitchFamily="18" charset="-122"/>
                <a:sym typeface="Microsoft YaHei" panose="020B0503020204020204" pitchFamily="34" charset="-122"/>
              </a:rPr>
              <a:t>举措</a:t>
            </a:r>
          </a:p>
        </p:txBody>
      </p:sp>
      <p:sp>
        <p:nvSpPr>
          <p:cNvPr id="25" name="图形 5">
            <a:extLst>
              <a:ext uri="{FF2B5EF4-FFF2-40B4-BE49-F238E27FC236}">
                <a16:creationId xmlns:a16="http://schemas.microsoft.com/office/drawing/2014/main" id="{53DF9C6C-9452-4936-A187-3F5792F96ACE}"/>
              </a:ext>
            </a:extLst>
          </p:cNvPr>
          <p:cNvSpPr/>
          <p:nvPr/>
        </p:nvSpPr>
        <p:spPr>
          <a:xfrm>
            <a:off x="5239945" y="3560707"/>
            <a:ext cx="1173944" cy="624337"/>
          </a:xfrm>
          <a:custGeom>
            <a:avLst/>
            <a:gdLst>
              <a:gd name="connsiteX0" fmla="*/ 680435 w 864902"/>
              <a:gd name="connsiteY0" fmla="*/ 119117 h 459979"/>
              <a:gd name="connsiteX1" fmla="*/ 657089 w 864902"/>
              <a:gd name="connsiteY1" fmla="*/ 105675 h 459979"/>
              <a:gd name="connsiteX2" fmla="*/ 477397 w 864902"/>
              <a:gd name="connsiteY2" fmla="*/ 1680 h 459979"/>
              <a:gd name="connsiteX3" fmla="*/ 470323 w 864902"/>
              <a:gd name="connsiteY3" fmla="*/ 7340 h 459979"/>
              <a:gd name="connsiteX4" fmla="*/ 516307 w 864902"/>
              <a:gd name="connsiteY4" fmla="*/ 128314 h 459979"/>
              <a:gd name="connsiteX5" fmla="*/ 507818 w 864902"/>
              <a:gd name="connsiteY5" fmla="*/ 138925 h 459979"/>
              <a:gd name="connsiteX6" fmla="*/ 6944 w 864902"/>
              <a:gd name="connsiteY6" fmla="*/ 61106 h 459979"/>
              <a:gd name="connsiteX7" fmla="*/ 2699 w 864902"/>
              <a:gd name="connsiteY7" fmla="*/ 68888 h 459979"/>
              <a:gd name="connsiteX8" fmla="*/ 142774 w 864902"/>
              <a:gd name="connsiteY8" fmla="*/ 219575 h 459979"/>
              <a:gd name="connsiteX9" fmla="*/ 142774 w 864902"/>
              <a:gd name="connsiteY9" fmla="*/ 239383 h 459979"/>
              <a:gd name="connsiteX10" fmla="*/ 2699 w 864902"/>
              <a:gd name="connsiteY10" fmla="*/ 387948 h 459979"/>
              <a:gd name="connsiteX11" fmla="*/ 6944 w 864902"/>
              <a:gd name="connsiteY11" fmla="*/ 396437 h 459979"/>
              <a:gd name="connsiteX12" fmla="*/ 507818 w 864902"/>
              <a:gd name="connsiteY12" fmla="*/ 320740 h 459979"/>
              <a:gd name="connsiteX13" fmla="*/ 516307 w 864902"/>
              <a:gd name="connsiteY13" fmla="*/ 331352 h 459979"/>
              <a:gd name="connsiteX14" fmla="*/ 470323 w 864902"/>
              <a:gd name="connsiteY14" fmla="*/ 452326 h 459979"/>
              <a:gd name="connsiteX15" fmla="*/ 477397 w 864902"/>
              <a:gd name="connsiteY15" fmla="*/ 457985 h 459979"/>
              <a:gd name="connsiteX16" fmla="*/ 657089 w 864902"/>
              <a:gd name="connsiteY16" fmla="*/ 353990 h 459979"/>
              <a:gd name="connsiteX17" fmla="*/ 680435 w 864902"/>
              <a:gd name="connsiteY17" fmla="*/ 340549 h 459979"/>
              <a:gd name="connsiteX18" fmla="*/ 860127 w 864902"/>
              <a:gd name="connsiteY18" fmla="*/ 236553 h 459979"/>
              <a:gd name="connsiteX19" fmla="*/ 860127 w 864902"/>
              <a:gd name="connsiteY19" fmla="*/ 223112 h 459979"/>
              <a:gd name="connsiteX20" fmla="*/ 680435 w 864902"/>
              <a:gd name="connsiteY20" fmla="*/ 119117 h 459979"/>
              <a:gd name="connsiteX21" fmla="*/ 680435 w 864902"/>
              <a:gd name="connsiteY21" fmla="*/ 119117 h 459979"/>
              <a:gd name="connsiteX22" fmla="*/ 680435 w 864902"/>
              <a:gd name="connsiteY22" fmla="*/ 119117 h 4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4902" h="459979">
                <a:moveTo>
                  <a:pt x="680435" y="119117"/>
                </a:moveTo>
                <a:cubicBezTo>
                  <a:pt x="674068" y="115580"/>
                  <a:pt x="663456" y="109213"/>
                  <a:pt x="657089" y="105675"/>
                </a:cubicBezTo>
                <a:lnTo>
                  <a:pt x="477397" y="1680"/>
                </a:lnTo>
                <a:cubicBezTo>
                  <a:pt x="471030" y="-1857"/>
                  <a:pt x="467493" y="265"/>
                  <a:pt x="470323" y="7340"/>
                </a:cubicBezTo>
                <a:lnTo>
                  <a:pt x="516307" y="128314"/>
                </a:lnTo>
                <a:cubicBezTo>
                  <a:pt x="519137" y="135388"/>
                  <a:pt x="514892" y="140340"/>
                  <a:pt x="507818" y="138925"/>
                </a:cubicBezTo>
                <a:cubicBezTo>
                  <a:pt x="360668" y="155904"/>
                  <a:pt x="190173" y="121239"/>
                  <a:pt x="6944" y="61106"/>
                </a:cubicBezTo>
                <a:cubicBezTo>
                  <a:pt x="-131" y="59691"/>
                  <a:pt x="-2253" y="63228"/>
                  <a:pt x="2699" y="68888"/>
                </a:cubicBezTo>
                <a:lnTo>
                  <a:pt x="142774" y="219575"/>
                </a:lnTo>
                <a:cubicBezTo>
                  <a:pt x="147726" y="225234"/>
                  <a:pt x="147726" y="233724"/>
                  <a:pt x="142774" y="239383"/>
                </a:cubicBezTo>
                <a:lnTo>
                  <a:pt x="2699" y="387948"/>
                </a:lnTo>
                <a:cubicBezTo>
                  <a:pt x="-2253" y="393607"/>
                  <a:pt x="-131" y="397144"/>
                  <a:pt x="6944" y="396437"/>
                </a:cubicBezTo>
                <a:cubicBezTo>
                  <a:pt x="178854" y="330644"/>
                  <a:pt x="347227" y="293857"/>
                  <a:pt x="507818" y="320740"/>
                </a:cubicBezTo>
                <a:cubicBezTo>
                  <a:pt x="514892" y="319325"/>
                  <a:pt x="519137" y="324277"/>
                  <a:pt x="516307" y="331352"/>
                </a:cubicBezTo>
                <a:lnTo>
                  <a:pt x="470323" y="452326"/>
                </a:lnTo>
                <a:cubicBezTo>
                  <a:pt x="467493" y="459400"/>
                  <a:pt x="471030" y="462230"/>
                  <a:pt x="477397" y="457985"/>
                </a:cubicBezTo>
                <a:lnTo>
                  <a:pt x="657089" y="353990"/>
                </a:lnTo>
                <a:cubicBezTo>
                  <a:pt x="663456" y="350453"/>
                  <a:pt x="674068" y="344086"/>
                  <a:pt x="680435" y="340549"/>
                </a:cubicBezTo>
                <a:lnTo>
                  <a:pt x="860127" y="236553"/>
                </a:lnTo>
                <a:cubicBezTo>
                  <a:pt x="866494" y="233016"/>
                  <a:pt x="866494" y="226649"/>
                  <a:pt x="860127" y="223112"/>
                </a:cubicBezTo>
                <a:lnTo>
                  <a:pt x="680435" y="119117"/>
                </a:lnTo>
                <a:lnTo>
                  <a:pt x="680435" y="119117"/>
                </a:lnTo>
                <a:lnTo>
                  <a:pt x="680435" y="11911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6" name="图形 5">
            <a:extLst>
              <a:ext uri="{FF2B5EF4-FFF2-40B4-BE49-F238E27FC236}">
                <a16:creationId xmlns:a16="http://schemas.microsoft.com/office/drawing/2014/main" id="{B663BA4E-AEB2-458D-ADFC-77B8BAB79A95}"/>
              </a:ext>
            </a:extLst>
          </p:cNvPr>
          <p:cNvSpPr/>
          <p:nvPr/>
        </p:nvSpPr>
        <p:spPr>
          <a:xfrm rot="974357">
            <a:off x="2644631" y="2617544"/>
            <a:ext cx="792642" cy="421550"/>
          </a:xfrm>
          <a:custGeom>
            <a:avLst/>
            <a:gdLst>
              <a:gd name="connsiteX0" fmla="*/ 680435 w 864902"/>
              <a:gd name="connsiteY0" fmla="*/ 119117 h 459979"/>
              <a:gd name="connsiteX1" fmla="*/ 657089 w 864902"/>
              <a:gd name="connsiteY1" fmla="*/ 105675 h 459979"/>
              <a:gd name="connsiteX2" fmla="*/ 477397 w 864902"/>
              <a:gd name="connsiteY2" fmla="*/ 1680 h 459979"/>
              <a:gd name="connsiteX3" fmla="*/ 470323 w 864902"/>
              <a:gd name="connsiteY3" fmla="*/ 7340 h 459979"/>
              <a:gd name="connsiteX4" fmla="*/ 516307 w 864902"/>
              <a:gd name="connsiteY4" fmla="*/ 128314 h 459979"/>
              <a:gd name="connsiteX5" fmla="*/ 507818 w 864902"/>
              <a:gd name="connsiteY5" fmla="*/ 138925 h 459979"/>
              <a:gd name="connsiteX6" fmla="*/ 6944 w 864902"/>
              <a:gd name="connsiteY6" fmla="*/ 61106 h 459979"/>
              <a:gd name="connsiteX7" fmla="*/ 2699 w 864902"/>
              <a:gd name="connsiteY7" fmla="*/ 68888 h 459979"/>
              <a:gd name="connsiteX8" fmla="*/ 142774 w 864902"/>
              <a:gd name="connsiteY8" fmla="*/ 219575 h 459979"/>
              <a:gd name="connsiteX9" fmla="*/ 142774 w 864902"/>
              <a:gd name="connsiteY9" fmla="*/ 239383 h 459979"/>
              <a:gd name="connsiteX10" fmla="*/ 2699 w 864902"/>
              <a:gd name="connsiteY10" fmla="*/ 387948 h 459979"/>
              <a:gd name="connsiteX11" fmla="*/ 6944 w 864902"/>
              <a:gd name="connsiteY11" fmla="*/ 396437 h 459979"/>
              <a:gd name="connsiteX12" fmla="*/ 507818 w 864902"/>
              <a:gd name="connsiteY12" fmla="*/ 320740 h 459979"/>
              <a:gd name="connsiteX13" fmla="*/ 516307 w 864902"/>
              <a:gd name="connsiteY13" fmla="*/ 331352 h 459979"/>
              <a:gd name="connsiteX14" fmla="*/ 470323 w 864902"/>
              <a:gd name="connsiteY14" fmla="*/ 452326 h 459979"/>
              <a:gd name="connsiteX15" fmla="*/ 477397 w 864902"/>
              <a:gd name="connsiteY15" fmla="*/ 457985 h 459979"/>
              <a:gd name="connsiteX16" fmla="*/ 657089 w 864902"/>
              <a:gd name="connsiteY16" fmla="*/ 353990 h 459979"/>
              <a:gd name="connsiteX17" fmla="*/ 680435 w 864902"/>
              <a:gd name="connsiteY17" fmla="*/ 340549 h 459979"/>
              <a:gd name="connsiteX18" fmla="*/ 860127 w 864902"/>
              <a:gd name="connsiteY18" fmla="*/ 236553 h 459979"/>
              <a:gd name="connsiteX19" fmla="*/ 860127 w 864902"/>
              <a:gd name="connsiteY19" fmla="*/ 223112 h 459979"/>
              <a:gd name="connsiteX20" fmla="*/ 680435 w 864902"/>
              <a:gd name="connsiteY20" fmla="*/ 119117 h 459979"/>
              <a:gd name="connsiteX21" fmla="*/ 680435 w 864902"/>
              <a:gd name="connsiteY21" fmla="*/ 119117 h 459979"/>
              <a:gd name="connsiteX22" fmla="*/ 680435 w 864902"/>
              <a:gd name="connsiteY22" fmla="*/ 119117 h 4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4902" h="459979">
                <a:moveTo>
                  <a:pt x="680435" y="119117"/>
                </a:moveTo>
                <a:cubicBezTo>
                  <a:pt x="674068" y="115580"/>
                  <a:pt x="663456" y="109213"/>
                  <a:pt x="657089" y="105675"/>
                </a:cubicBezTo>
                <a:lnTo>
                  <a:pt x="477397" y="1680"/>
                </a:lnTo>
                <a:cubicBezTo>
                  <a:pt x="471030" y="-1857"/>
                  <a:pt x="467493" y="265"/>
                  <a:pt x="470323" y="7340"/>
                </a:cubicBezTo>
                <a:lnTo>
                  <a:pt x="516307" y="128314"/>
                </a:lnTo>
                <a:cubicBezTo>
                  <a:pt x="519137" y="135388"/>
                  <a:pt x="514892" y="140340"/>
                  <a:pt x="507818" y="138925"/>
                </a:cubicBezTo>
                <a:cubicBezTo>
                  <a:pt x="360668" y="155904"/>
                  <a:pt x="190173" y="121239"/>
                  <a:pt x="6944" y="61106"/>
                </a:cubicBezTo>
                <a:cubicBezTo>
                  <a:pt x="-131" y="59691"/>
                  <a:pt x="-2253" y="63228"/>
                  <a:pt x="2699" y="68888"/>
                </a:cubicBezTo>
                <a:lnTo>
                  <a:pt x="142774" y="219575"/>
                </a:lnTo>
                <a:cubicBezTo>
                  <a:pt x="147726" y="225234"/>
                  <a:pt x="147726" y="233724"/>
                  <a:pt x="142774" y="239383"/>
                </a:cubicBezTo>
                <a:lnTo>
                  <a:pt x="2699" y="387948"/>
                </a:lnTo>
                <a:cubicBezTo>
                  <a:pt x="-2253" y="393607"/>
                  <a:pt x="-131" y="397144"/>
                  <a:pt x="6944" y="396437"/>
                </a:cubicBezTo>
                <a:cubicBezTo>
                  <a:pt x="178854" y="330644"/>
                  <a:pt x="347227" y="293857"/>
                  <a:pt x="507818" y="320740"/>
                </a:cubicBezTo>
                <a:cubicBezTo>
                  <a:pt x="514892" y="319325"/>
                  <a:pt x="519137" y="324277"/>
                  <a:pt x="516307" y="331352"/>
                </a:cubicBezTo>
                <a:lnTo>
                  <a:pt x="470323" y="452326"/>
                </a:lnTo>
                <a:cubicBezTo>
                  <a:pt x="467493" y="459400"/>
                  <a:pt x="471030" y="462230"/>
                  <a:pt x="477397" y="457985"/>
                </a:cubicBezTo>
                <a:lnTo>
                  <a:pt x="657089" y="353990"/>
                </a:lnTo>
                <a:cubicBezTo>
                  <a:pt x="663456" y="350453"/>
                  <a:pt x="674068" y="344086"/>
                  <a:pt x="680435" y="340549"/>
                </a:cubicBezTo>
                <a:lnTo>
                  <a:pt x="860127" y="236553"/>
                </a:lnTo>
                <a:cubicBezTo>
                  <a:pt x="866494" y="233016"/>
                  <a:pt x="866494" y="226649"/>
                  <a:pt x="860127" y="223112"/>
                </a:cubicBezTo>
                <a:lnTo>
                  <a:pt x="680435" y="119117"/>
                </a:lnTo>
                <a:lnTo>
                  <a:pt x="680435" y="119117"/>
                </a:lnTo>
                <a:lnTo>
                  <a:pt x="680435" y="11911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CEE44692-BE0A-4463-B396-C1F70146503B}"/>
              </a:ext>
            </a:extLst>
          </p:cNvPr>
          <p:cNvSpPr/>
          <p:nvPr/>
        </p:nvSpPr>
        <p:spPr>
          <a:xfrm>
            <a:off x="1047086" y="2281812"/>
            <a:ext cx="1526100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70E65E5-4984-4590-9D99-B8ECE2F9FC34}"/>
              </a:ext>
            </a:extLst>
          </p:cNvPr>
          <p:cNvSpPr txBox="1"/>
          <p:nvPr/>
        </p:nvSpPr>
        <p:spPr>
          <a:xfrm>
            <a:off x="1071763" y="2314019"/>
            <a:ext cx="1476743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b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200" b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个超亿元省级市场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2C96261-2778-41FB-AFF7-258346D8843A}"/>
              </a:ext>
            </a:extLst>
          </p:cNvPr>
          <p:cNvSpPr txBox="1"/>
          <p:nvPr/>
        </p:nvSpPr>
        <p:spPr>
          <a:xfrm>
            <a:off x="2162817" y="1972104"/>
            <a:ext cx="410369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立足</a:t>
            </a: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71AAC48C-5C4D-4B71-9A33-7802DB8CEB60}"/>
              </a:ext>
            </a:extLst>
          </p:cNvPr>
          <p:cNvSpPr/>
          <p:nvPr/>
        </p:nvSpPr>
        <p:spPr>
          <a:xfrm>
            <a:off x="479425" y="3430787"/>
            <a:ext cx="2093761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4632131-4601-4FA9-A149-E292F1F37B39}"/>
              </a:ext>
            </a:extLst>
          </p:cNvPr>
          <p:cNvSpPr txBox="1"/>
          <p:nvPr/>
        </p:nvSpPr>
        <p:spPr>
          <a:xfrm>
            <a:off x="513281" y="3462994"/>
            <a:ext cx="2026045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b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r>
              <a:rPr lang="zh-CN" altLang="en-US" sz="1200" b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个稳定业务来源的省级市场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D30ED1F-B6BF-41AF-9249-EC1D830977F7}"/>
              </a:ext>
            </a:extLst>
          </p:cNvPr>
          <p:cNvSpPr txBox="1"/>
          <p:nvPr/>
        </p:nvSpPr>
        <p:spPr>
          <a:xfrm>
            <a:off x="2162817" y="3121079"/>
            <a:ext cx="410369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扎根</a:t>
            </a:r>
          </a:p>
        </p:txBody>
      </p:sp>
      <p:sp>
        <p:nvSpPr>
          <p:cNvPr id="45" name="图形 5">
            <a:extLst>
              <a:ext uri="{FF2B5EF4-FFF2-40B4-BE49-F238E27FC236}">
                <a16:creationId xmlns:a16="http://schemas.microsoft.com/office/drawing/2014/main" id="{0A997F90-1B14-4AD7-9CFA-D47E04087AA0}"/>
              </a:ext>
            </a:extLst>
          </p:cNvPr>
          <p:cNvSpPr/>
          <p:nvPr/>
        </p:nvSpPr>
        <p:spPr>
          <a:xfrm>
            <a:off x="2687763" y="3515844"/>
            <a:ext cx="792642" cy="421550"/>
          </a:xfrm>
          <a:custGeom>
            <a:avLst/>
            <a:gdLst>
              <a:gd name="connsiteX0" fmla="*/ 680435 w 864902"/>
              <a:gd name="connsiteY0" fmla="*/ 119117 h 459979"/>
              <a:gd name="connsiteX1" fmla="*/ 657089 w 864902"/>
              <a:gd name="connsiteY1" fmla="*/ 105675 h 459979"/>
              <a:gd name="connsiteX2" fmla="*/ 477397 w 864902"/>
              <a:gd name="connsiteY2" fmla="*/ 1680 h 459979"/>
              <a:gd name="connsiteX3" fmla="*/ 470323 w 864902"/>
              <a:gd name="connsiteY3" fmla="*/ 7340 h 459979"/>
              <a:gd name="connsiteX4" fmla="*/ 516307 w 864902"/>
              <a:gd name="connsiteY4" fmla="*/ 128314 h 459979"/>
              <a:gd name="connsiteX5" fmla="*/ 507818 w 864902"/>
              <a:gd name="connsiteY5" fmla="*/ 138925 h 459979"/>
              <a:gd name="connsiteX6" fmla="*/ 6944 w 864902"/>
              <a:gd name="connsiteY6" fmla="*/ 61106 h 459979"/>
              <a:gd name="connsiteX7" fmla="*/ 2699 w 864902"/>
              <a:gd name="connsiteY7" fmla="*/ 68888 h 459979"/>
              <a:gd name="connsiteX8" fmla="*/ 142774 w 864902"/>
              <a:gd name="connsiteY8" fmla="*/ 219575 h 459979"/>
              <a:gd name="connsiteX9" fmla="*/ 142774 w 864902"/>
              <a:gd name="connsiteY9" fmla="*/ 239383 h 459979"/>
              <a:gd name="connsiteX10" fmla="*/ 2699 w 864902"/>
              <a:gd name="connsiteY10" fmla="*/ 387948 h 459979"/>
              <a:gd name="connsiteX11" fmla="*/ 6944 w 864902"/>
              <a:gd name="connsiteY11" fmla="*/ 396437 h 459979"/>
              <a:gd name="connsiteX12" fmla="*/ 507818 w 864902"/>
              <a:gd name="connsiteY12" fmla="*/ 320740 h 459979"/>
              <a:gd name="connsiteX13" fmla="*/ 516307 w 864902"/>
              <a:gd name="connsiteY13" fmla="*/ 331352 h 459979"/>
              <a:gd name="connsiteX14" fmla="*/ 470323 w 864902"/>
              <a:gd name="connsiteY14" fmla="*/ 452326 h 459979"/>
              <a:gd name="connsiteX15" fmla="*/ 477397 w 864902"/>
              <a:gd name="connsiteY15" fmla="*/ 457985 h 459979"/>
              <a:gd name="connsiteX16" fmla="*/ 657089 w 864902"/>
              <a:gd name="connsiteY16" fmla="*/ 353990 h 459979"/>
              <a:gd name="connsiteX17" fmla="*/ 680435 w 864902"/>
              <a:gd name="connsiteY17" fmla="*/ 340549 h 459979"/>
              <a:gd name="connsiteX18" fmla="*/ 860127 w 864902"/>
              <a:gd name="connsiteY18" fmla="*/ 236553 h 459979"/>
              <a:gd name="connsiteX19" fmla="*/ 860127 w 864902"/>
              <a:gd name="connsiteY19" fmla="*/ 223112 h 459979"/>
              <a:gd name="connsiteX20" fmla="*/ 680435 w 864902"/>
              <a:gd name="connsiteY20" fmla="*/ 119117 h 459979"/>
              <a:gd name="connsiteX21" fmla="*/ 680435 w 864902"/>
              <a:gd name="connsiteY21" fmla="*/ 119117 h 459979"/>
              <a:gd name="connsiteX22" fmla="*/ 680435 w 864902"/>
              <a:gd name="connsiteY22" fmla="*/ 119117 h 4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4902" h="459979">
                <a:moveTo>
                  <a:pt x="680435" y="119117"/>
                </a:moveTo>
                <a:cubicBezTo>
                  <a:pt x="674068" y="115580"/>
                  <a:pt x="663456" y="109213"/>
                  <a:pt x="657089" y="105675"/>
                </a:cubicBezTo>
                <a:lnTo>
                  <a:pt x="477397" y="1680"/>
                </a:lnTo>
                <a:cubicBezTo>
                  <a:pt x="471030" y="-1857"/>
                  <a:pt x="467493" y="265"/>
                  <a:pt x="470323" y="7340"/>
                </a:cubicBezTo>
                <a:lnTo>
                  <a:pt x="516307" y="128314"/>
                </a:lnTo>
                <a:cubicBezTo>
                  <a:pt x="519137" y="135388"/>
                  <a:pt x="514892" y="140340"/>
                  <a:pt x="507818" y="138925"/>
                </a:cubicBezTo>
                <a:cubicBezTo>
                  <a:pt x="360668" y="155904"/>
                  <a:pt x="190173" y="121239"/>
                  <a:pt x="6944" y="61106"/>
                </a:cubicBezTo>
                <a:cubicBezTo>
                  <a:pt x="-131" y="59691"/>
                  <a:pt x="-2253" y="63228"/>
                  <a:pt x="2699" y="68888"/>
                </a:cubicBezTo>
                <a:lnTo>
                  <a:pt x="142774" y="219575"/>
                </a:lnTo>
                <a:cubicBezTo>
                  <a:pt x="147726" y="225234"/>
                  <a:pt x="147726" y="233724"/>
                  <a:pt x="142774" y="239383"/>
                </a:cubicBezTo>
                <a:lnTo>
                  <a:pt x="2699" y="387948"/>
                </a:lnTo>
                <a:cubicBezTo>
                  <a:pt x="-2253" y="393607"/>
                  <a:pt x="-131" y="397144"/>
                  <a:pt x="6944" y="396437"/>
                </a:cubicBezTo>
                <a:cubicBezTo>
                  <a:pt x="178854" y="330644"/>
                  <a:pt x="347227" y="293857"/>
                  <a:pt x="507818" y="320740"/>
                </a:cubicBezTo>
                <a:cubicBezTo>
                  <a:pt x="514892" y="319325"/>
                  <a:pt x="519137" y="324277"/>
                  <a:pt x="516307" y="331352"/>
                </a:cubicBezTo>
                <a:lnTo>
                  <a:pt x="470323" y="452326"/>
                </a:lnTo>
                <a:cubicBezTo>
                  <a:pt x="467493" y="459400"/>
                  <a:pt x="471030" y="462230"/>
                  <a:pt x="477397" y="457985"/>
                </a:cubicBezTo>
                <a:lnTo>
                  <a:pt x="657089" y="353990"/>
                </a:lnTo>
                <a:cubicBezTo>
                  <a:pt x="663456" y="350453"/>
                  <a:pt x="674068" y="344086"/>
                  <a:pt x="680435" y="340549"/>
                </a:cubicBezTo>
                <a:lnTo>
                  <a:pt x="860127" y="236553"/>
                </a:lnTo>
                <a:cubicBezTo>
                  <a:pt x="866494" y="233016"/>
                  <a:pt x="866494" y="226649"/>
                  <a:pt x="860127" y="223112"/>
                </a:cubicBezTo>
                <a:lnTo>
                  <a:pt x="680435" y="119117"/>
                </a:lnTo>
                <a:lnTo>
                  <a:pt x="680435" y="119117"/>
                </a:lnTo>
                <a:lnTo>
                  <a:pt x="680435" y="11911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1587C793-A204-4C60-93CB-039B4A00C39C}"/>
              </a:ext>
            </a:extLst>
          </p:cNvPr>
          <p:cNvSpPr/>
          <p:nvPr/>
        </p:nvSpPr>
        <p:spPr>
          <a:xfrm>
            <a:off x="1047086" y="4407465"/>
            <a:ext cx="1526100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6C3BEE7-A7BA-40C0-B490-A44FDA5DC131}"/>
              </a:ext>
            </a:extLst>
          </p:cNvPr>
          <p:cNvSpPr txBox="1"/>
          <p:nvPr/>
        </p:nvSpPr>
        <p:spPr>
          <a:xfrm>
            <a:off x="1071763" y="4439672"/>
            <a:ext cx="1476743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b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r>
              <a:rPr lang="zh-CN" altLang="en-US" sz="1200" b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个超亿元的新行业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2DE6D80-66AF-41E0-AB59-FD623D179889}"/>
              </a:ext>
            </a:extLst>
          </p:cNvPr>
          <p:cNvSpPr txBox="1"/>
          <p:nvPr/>
        </p:nvSpPr>
        <p:spPr>
          <a:xfrm>
            <a:off x="2162817" y="4097757"/>
            <a:ext cx="410369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发展</a:t>
            </a: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8028415B-DAB3-4378-828D-F11ACA2CEE6A}"/>
              </a:ext>
            </a:extLst>
          </p:cNvPr>
          <p:cNvSpPr/>
          <p:nvPr/>
        </p:nvSpPr>
        <p:spPr>
          <a:xfrm>
            <a:off x="1047086" y="4791568"/>
            <a:ext cx="1526100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B54DEE2B-71F6-4CDC-ADEA-A4B2B97ABAC5}"/>
              </a:ext>
            </a:extLst>
          </p:cNvPr>
          <p:cNvSpPr txBox="1"/>
          <p:nvPr/>
        </p:nvSpPr>
        <p:spPr>
          <a:xfrm>
            <a:off x="1071763" y="4823775"/>
            <a:ext cx="1476743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b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r>
              <a:rPr lang="zh-CN" altLang="en-US" sz="1200" b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个有竞争力的产品</a:t>
            </a: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CF4D620C-BB72-4A47-9057-DC25E6C0A50B}"/>
              </a:ext>
            </a:extLst>
          </p:cNvPr>
          <p:cNvSpPr/>
          <p:nvPr/>
        </p:nvSpPr>
        <p:spPr>
          <a:xfrm>
            <a:off x="1047086" y="5175594"/>
            <a:ext cx="1526100" cy="324718"/>
          </a:xfrm>
          <a:prstGeom prst="roundRect">
            <a:avLst/>
          </a:prstGeom>
          <a:solidFill>
            <a:schemeClr val="accent1"/>
          </a:solidFill>
          <a:ln w="12700" cap="flat">
            <a:noFill/>
            <a:prstDash val="dash"/>
            <a:miter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EDD09F1-9967-4CD2-A090-A83D23027EBA}"/>
              </a:ext>
            </a:extLst>
          </p:cNvPr>
          <p:cNvSpPr txBox="1"/>
          <p:nvPr/>
        </p:nvSpPr>
        <p:spPr>
          <a:xfrm>
            <a:off x="1071763" y="5207801"/>
            <a:ext cx="1476743" cy="224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自身综合实力提升</a:t>
            </a:r>
          </a:p>
        </p:txBody>
      </p:sp>
      <p:sp>
        <p:nvSpPr>
          <p:cNvPr id="61" name="图形 5">
            <a:extLst>
              <a:ext uri="{FF2B5EF4-FFF2-40B4-BE49-F238E27FC236}">
                <a16:creationId xmlns:a16="http://schemas.microsoft.com/office/drawing/2014/main" id="{BF86D9E6-B8AC-49B4-B20E-666F5FCC7D68}"/>
              </a:ext>
            </a:extLst>
          </p:cNvPr>
          <p:cNvSpPr/>
          <p:nvPr/>
        </p:nvSpPr>
        <p:spPr>
          <a:xfrm rot="20625643" flipV="1">
            <a:off x="2644632" y="4414143"/>
            <a:ext cx="792642" cy="421550"/>
          </a:xfrm>
          <a:custGeom>
            <a:avLst/>
            <a:gdLst>
              <a:gd name="connsiteX0" fmla="*/ 680435 w 864902"/>
              <a:gd name="connsiteY0" fmla="*/ 119117 h 459979"/>
              <a:gd name="connsiteX1" fmla="*/ 657089 w 864902"/>
              <a:gd name="connsiteY1" fmla="*/ 105675 h 459979"/>
              <a:gd name="connsiteX2" fmla="*/ 477397 w 864902"/>
              <a:gd name="connsiteY2" fmla="*/ 1680 h 459979"/>
              <a:gd name="connsiteX3" fmla="*/ 470323 w 864902"/>
              <a:gd name="connsiteY3" fmla="*/ 7340 h 459979"/>
              <a:gd name="connsiteX4" fmla="*/ 516307 w 864902"/>
              <a:gd name="connsiteY4" fmla="*/ 128314 h 459979"/>
              <a:gd name="connsiteX5" fmla="*/ 507818 w 864902"/>
              <a:gd name="connsiteY5" fmla="*/ 138925 h 459979"/>
              <a:gd name="connsiteX6" fmla="*/ 6944 w 864902"/>
              <a:gd name="connsiteY6" fmla="*/ 61106 h 459979"/>
              <a:gd name="connsiteX7" fmla="*/ 2699 w 864902"/>
              <a:gd name="connsiteY7" fmla="*/ 68888 h 459979"/>
              <a:gd name="connsiteX8" fmla="*/ 142774 w 864902"/>
              <a:gd name="connsiteY8" fmla="*/ 219575 h 459979"/>
              <a:gd name="connsiteX9" fmla="*/ 142774 w 864902"/>
              <a:gd name="connsiteY9" fmla="*/ 239383 h 459979"/>
              <a:gd name="connsiteX10" fmla="*/ 2699 w 864902"/>
              <a:gd name="connsiteY10" fmla="*/ 387948 h 459979"/>
              <a:gd name="connsiteX11" fmla="*/ 6944 w 864902"/>
              <a:gd name="connsiteY11" fmla="*/ 396437 h 459979"/>
              <a:gd name="connsiteX12" fmla="*/ 507818 w 864902"/>
              <a:gd name="connsiteY12" fmla="*/ 320740 h 459979"/>
              <a:gd name="connsiteX13" fmla="*/ 516307 w 864902"/>
              <a:gd name="connsiteY13" fmla="*/ 331352 h 459979"/>
              <a:gd name="connsiteX14" fmla="*/ 470323 w 864902"/>
              <a:gd name="connsiteY14" fmla="*/ 452326 h 459979"/>
              <a:gd name="connsiteX15" fmla="*/ 477397 w 864902"/>
              <a:gd name="connsiteY15" fmla="*/ 457985 h 459979"/>
              <a:gd name="connsiteX16" fmla="*/ 657089 w 864902"/>
              <a:gd name="connsiteY16" fmla="*/ 353990 h 459979"/>
              <a:gd name="connsiteX17" fmla="*/ 680435 w 864902"/>
              <a:gd name="connsiteY17" fmla="*/ 340549 h 459979"/>
              <a:gd name="connsiteX18" fmla="*/ 860127 w 864902"/>
              <a:gd name="connsiteY18" fmla="*/ 236553 h 459979"/>
              <a:gd name="connsiteX19" fmla="*/ 860127 w 864902"/>
              <a:gd name="connsiteY19" fmla="*/ 223112 h 459979"/>
              <a:gd name="connsiteX20" fmla="*/ 680435 w 864902"/>
              <a:gd name="connsiteY20" fmla="*/ 119117 h 459979"/>
              <a:gd name="connsiteX21" fmla="*/ 680435 w 864902"/>
              <a:gd name="connsiteY21" fmla="*/ 119117 h 459979"/>
              <a:gd name="connsiteX22" fmla="*/ 680435 w 864902"/>
              <a:gd name="connsiteY22" fmla="*/ 119117 h 4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4902" h="459979">
                <a:moveTo>
                  <a:pt x="680435" y="119117"/>
                </a:moveTo>
                <a:cubicBezTo>
                  <a:pt x="674068" y="115580"/>
                  <a:pt x="663456" y="109213"/>
                  <a:pt x="657089" y="105675"/>
                </a:cubicBezTo>
                <a:lnTo>
                  <a:pt x="477397" y="1680"/>
                </a:lnTo>
                <a:cubicBezTo>
                  <a:pt x="471030" y="-1857"/>
                  <a:pt x="467493" y="265"/>
                  <a:pt x="470323" y="7340"/>
                </a:cubicBezTo>
                <a:lnTo>
                  <a:pt x="516307" y="128314"/>
                </a:lnTo>
                <a:cubicBezTo>
                  <a:pt x="519137" y="135388"/>
                  <a:pt x="514892" y="140340"/>
                  <a:pt x="507818" y="138925"/>
                </a:cubicBezTo>
                <a:cubicBezTo>
                  <a:pt x="360668" y="155904"/>
                  <a:pt x="190173" y="121239"/>
                  <a:pt x="6944" y="61106"/>
                </a:cubicBezTo>
                <a:cubicBezTo>
                  <a:pt x="-131" y="59691"/>
                  <a:pt x="-2253" y="63228"/>
                  <a:pt x="2699" y="68888"/>
                </a:cubicBezTo>
                <a:lnTo>
                  <a:pt x="142774" y="219575"/>
                </a:lnTo>
                <a:cubicBezTo>
                  <a:pt x="147726" y="225234"/>
                  <a:pt x="147726" y="233724"/>
                  <a:pt x="142774" y="239383"/>
                </a:cubicBezTo>
                <a:lnTo>
                  <a:pt x="2699" y="387948"/>
                </a:lnTo>
                <a:cubicBezTo>
                  <a:pt x="-2253" y="393607"/>
                  <a:pt x="-131" y="397144"/>
                  <a:pt x="6944" y="396437"/>
                </a:cubicBezTo>
                <a:cubicBezTo>
                  <a:pt x="178854" y="330644"/>
                  <a:pt x="347227" y="293857"/>
                  <a:pt x="507818" y="320740"/>
                </a:cubicBezTo>
                <a:cubicBezTo>
                  <a:pt x="514892" y="319325"/>
                  <a:pt x="519137" y="324277"/>
                  <a:pt x="516307" y="331352"/>
                </a:cubicBezTo>
                <a:lnTo>
                  <a:pt x="470323" y="452326"/>
                </a:lnTo>
                <a:cubicBezTo>
                  <a:pt x="467493" y="459400"/>
                  <a:pt x="471030" y="462230"/>
                  <a:pt x="477397" y="457985"/>
                </a:cubicBezTo>
                <a:lnTo>
                  <a:pt x="657089" y="353990"/>
                </a:lnTo>
                <a:cubicBezTo>
                  <a:pt x="663456" y="350453"/>
                  <a:pt x="674068" y="344086"/>
                  <a:pt x="680435" y="340549"/>
                </a:cubicBezTo>
                <a:lnTo>
                  <a:pt x="860127" y="236553"/>
                </a:lnTo>
                <a:cubicBezTo>
                  <a:pt x="866494" y="233016"/>
                  <a:pt x="866494" y="226649"/>
                  <a:pt x="860127" y="223112"/>
                </a:cubicBezTo>
                <a:lnTo>
                  <a:pt x="680435" y="119117"/>
                </a:lnTo>
                <a:lnTo>
                  <a:pt x="680435" y="119117"/>
                </a:lnTo>
                <a:lnTo>
                  <a:pt x="680435" y="11911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6" name="图形 5">
            <a:extLst>
              <a:ext uri="{FF2B5EF4-FFF2-40B4-BE49-F238E27FC236}">
                <a16:creationId xmlns:a16="http://schemas.microsoft.com/office/drawing/2014/main" id="{1C2E7D5F-C116-4DB3-AB50-CE84AEA85509}"/>
              </a:ext>
            </a:extLst>
          </p:cNvPr>
          <p:cNvSpPr/>
          <p:nvPr/>
        </p:nvSpPr>
        <p:spPr>
          <a:xfrm rot="20625643" flipV="1">
            <a:off x="8397712" y="2946273"/>
            <a:ext cx="582588" cy="309837"/>
          </a:xfrm>
          <a:custGeom>
            <a:avLst/>
            <a:gdLst>
              <a:gd name="connsiteX0" fmla="*/ 680435 w 864902"/>
              <a:gd name="connsiteY0" fmla="*/ 119117 h 459979"/>
              <a:gd name="connsiteX1" fmla="*/ 657089 w 864902"/>
              <a:gd name="connsiteY1" fmla="*/ 105675 h 459979"/>
              <a:gd name="connsiteX2" fmla="*/ 477397 w 864902"/>
              <a:gd name="connsiteY2" fmla="*/ 1680 h 459979"/>
              <a:gd name="connsiteX3" fmla="*/ 470323 w 864902"/>
              <a:gd name="connsiteY3" fmla="*/ 7340 h 459979"/>
              <a:gd name="connsiteX4" fmla="*/ 516307 w 864902"/>
              <a:gd name="connsiteY4" fmla="*/ 128314 h 459979"/>
              <a:gd name="connsiteX5" fmla="*/ 507818 w 864902"/>
              <a:gd name="connsiteY5" fmla="*/ 138925 h 459979"/>
              <a:gd name="connsiteX6" fmla="*/ 6944 w 864902"/>
              <a:gd name="connsiteY6" fmla="*/ 61106 h 459979"/>
              <a:gd name="connsiteX7" fmla="*/ 2699 w 864902"/>
              <a:gd name="connsiteY7" fmla="*/ 68888 h 459979"/>
              <a:gd name="connsiteX8" fmla="*/ 142774 w 864902"/>
              <a:gd name="connsiteY8" fmla="*/ 219575 h 459979"/>
              <a:gd name="connsiteX9" fmla="*/ 142774 w 864902"/>
              <a:gd name="connsiteY9" fmla="*/ 239383 h 459979"/>
              <a:gd name="connsiteX10" fmla="*/ 2699 w 864902"/>
              <a:gd name="connsiteY10" fmla="*/ 387948 h 459979"/>
              <a:gd name="connsiteX11" fmla="*/ 6944 w 864902"/>
              <a:gd name="connsiteY11" fmla="*/ 396437 h 459979"/>
              <a:gd name="connsiteX12" fmla="*/ 507818 w 864902"/>
              <a:gd name="connsiteY12" fmla="*/ 320740 h 459979"/>
              <a:gd name="connsiteX13" fmla="*/ 516307 w 864902"/>
              <a:gd name="connsiteY13" fmla="*/ 331352 h 459979"/>
              <a:gd name="connsiteX14" fmla="*/ 470323 w 864902"/>
              <a:gd name="connsiteY14" fmla="*/ 452326 h 459979"/>
              <a:gd name="connsiteX15" fmla="*/ 477397 w 864902"/>
              <a:gd name="connsiteY15" fmla="*/ 457985 h 459979"/>
              <a:gd name="connsiteX16" fmla="*/ 657089 w 864902"/>
              <a:gd name="connsiteY16" fmla="*/ 353990 h 459979"/>
              <a:gd name="connsiteX17" fmla="*/ 680435 w 864902"/>
              <a:gd name="connsiteY17" fmla="*/ 340549 h 459979"/>
              <a:gd name="connsiteX18" fmla="*/ 860127 w 864902"/>
              <a:gd name="connsiteY18" fmla="*/ 236553 h 459979"/>
              <a:gd name="connsiteX19" fmla="*/ 860127 w 864902"/>
              <a:gd name="connsiteY19" fmla="*/ 223112 h 459979"/>
              <a:gd name="connsiteX20" fmla="*/ 680435 w 864902"/>
              <a:gd name="connsiteY20" fmla="*/ 119117 h 459979"/>
              <a:gd name="connsiteX21" fmla="*/ 680435 w 864902"/>
              <a:gd name="connsiteY21" fmla="*/ 119117 h 459979"/>
              <a:gd name="connsiteX22" fmla="*/ 680435 w 864902"/>
              <a:gd name="connsiteY22" fmla="*/ 119117 h 4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4902" h="459979">
                <a:moveTo>
                  <a:pt x="680435" y="119117"/>
                </a:moveTo>
                <a:cubicBezTo>
                  <a:pt x="674068" y="115580"/>
                  <a:pt x="663456" y="109213"/>
                  <a:pt x="657089" y="105675"/>
                </a:cubicBezTo>
                <a:lnTo>
                  <a:pt x="477397" y="1680"/>
                </a:lnTo>
                <a:cubicBezTo>
                  <a:pt x="471030" y="-1857"/>
                  <a:pt x="467493" y="265"/>
                  <a:pt x="470323" y="7340"/>
                </a:cubicBezTo>
                <a:lnTo>
                  <a:pt x="516307" y="128314"/>
                </a:lnTo>
                <a:cubicBezTo>
                  <a:pt x="519137" y="135388"/>
                  <a:pt x="514892" y="140340"/>
                  <a:pt x="507818" y="138925"/>
                </a:cubicBezTo>
                <a:cubicBezTo>
                  <a:pt x="360668" y="155904"/>
                  <a:pt x="190173" y="121239"/>
                  <a:pt x="6944" y="61106"/>
                </a:cubicBezTo>
                <a:cubicBezTo>
                  <a:pt x="-131" y="59691"/>
                  <a:pt x="-2253" y="63228"/>
                  <a:pt x="2699" y="68888"/>
                </a:cubicBezTo>
                <a:lnTo>
                  <a:pt x="142774" y="219575"/>
                </a:lnTo>
                <a:cubicBezTo>
                  <a:pt x="147726" y="225234"/>
                  <a:pt x="147726" y="233724"/>
                  <a:pt x="142774" y="239383"/>
                </a:cubicBezTo>
                <a:lnTo>
                  <a:pt x="2699" y="387948"/>
                </a:lnTo>
                <a:cubicBezTo>
                  <a:pt x="-2253" y="393607"/>
                  <a:pt x="-131" y="397144"/>
                  <a:pt x="6944" y="396437"/>
                </a:cubicBezTo>
                <a:cubicBezTo>
                  <a:pt x="178854" y="330644"/>
                  <a:pt x="347227" y="293857"/>
                  <a:pt x="507818" y="320740"/>
                </a:cubicBezTo>
                <a:cubicBezTo>
                  <a:pt x="514892" y="319325"/>
                  <a:pt x="519137" y="324277"/>
                  <a:pt x="516307" y="331352"/>
                </a:cubicBezTo>
                <a:lnTo>
                  <a:pt x="470323" y="452326"/>
                </a:lnTo>
                <a:cubicBezTo>
                  <a:pt x="467493" y="459400"/>
                  <a:pt x="471030" y="462230"/>
                  <a:pt x="477397" y="457985"/>
                </a:cubicBezTo>
                <a:lnTo>
                  <a:pt x="657089" y="353990"/>
                </a:lnTo>
                <a:cubicBezTo>
                  <a:pt x="663456" y="350453"/>
                  <a:pt x="674068" y="344086"/>
                  <a:pt x="680435" y="340549"/>
                </a:cubicBezTo>
                <a:lnTo>
                  <a:pt x="860127" y="236553"/>
                </a:lnTo>
                <a:cubicBezTo>
                  <a:pt x="866494" y="233016"/>
                  <a:pt x="866494" y="226649"/>
                  <a:pt x="860127" y="223112"/>
                </a:cubicBezTo>
                <a:lnTo>
                  <a:pt x="680435" y="119117"/>
                </a:lnTo>
                <a:lnTo>
                  <a:pt x="680435" y="119117"/>
                </a:lnTo>
                <a:lnTo>
                  <a:pt x="680435" y="11911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7" name="图形 5">
            <a:extLst>
              <a:ext uri="{FF2B5EF4-FFF2-40B4-BE49-F238E27FC236}">
                <a16:creationId xmlns:a16="http://schemas.microsoft.com/office/drawing/2014/main" id="{BC5FD026-40A3-48E2-971F-FD534B0BBBB2}"/>
              </a:ext>
            </a:extLst>
          </p:cNvPr>
          <p:cNvSpPr/>
          <p:nvPr/>
        </p:nvSpPr>
        <p:spPr>
          <a:xfrm>
            <a:off x="8429412" y="3553311"/>
            <a:ext cx="582588" cy="309837"/>
          </a:xfrm>
          <a:custGeom>
            <a:avLst/>
            <a:gdLst>
              <a:gd name="connsiteX0" fmla="*/ 680435 w 864902"/>
              <a:gd name="connsiteY0" fmla="*/ 119117 h 459979"/>
              <a:gd name="connsiteX1" fmla="*/ 657089 w 864902"/>
              <a:gd name="connsiteY1" fmla="*/ 105675 h 459979"/>
              <a:gd name="connsiteX2" fmla="*/ 477397 w 864902"/>
              <a:gd name="connsiteY2" fmla="*/ 1680 h 459979"/>
              <a:gd name="connsiteX3" fmla="*/ 470323 w 864902"/>
              <a:gd name="connsiteY3" fmla="*/ 7340 h 459979"/>
              <a:gd name="connsiteX4" fmla="*/ 516307 w 864902"/>
              <a:gd name="connsiteY4" fmla="*/ 128314 h 459979"/>
              <a:gd name="connsiteX5" fmla="*/ 507818 w 864902"/>
              <a:gd name="connsiteY5" fmla="*/ 138925 h 459979"/>
              <a:gd name="connsiteX6" fmla="*/ 6944 w 864902"/>
              <a:gd name="connsiteY6" fmla="*/ 61106 h 459979"/>
              <a:gd name="connsiteX7" fmla="*/ 2699 w 864902"/>
              <a:gd name="connsiteY7" fmla="*/ 68888 h 459979"/>
              <a:gd name="connsiteX8" fmla="*/ 142774 w 864902"/>
              <a:gd name="connsiteY8" fmla="*/ 219575 h 459979"/>
              <a:gd name="connsiteX9" fmla="*/ 142774 w 864902"/>
              <a:gd name="connsiteY9" fmla="*/ 239383 h 459979"/>
              <a:gd name="connsiteX10" fmla="*/ 2699 w 864902"/>
              <a:gd name="connsiteY10" fmla="*/ 387948 h 459979"/>
              <a:gd name="connsiteX11" fmla="*/ 6944 w 864902"/>
              <a:gd name="connsiteY11" fmla="*/ 396437 h 459979"/>
              <a:gd name="connsiteX12" fmla="*/ 507818 w 864902"/>
              <a:gd name="connsiteY12" fmla="*/ 320740 h 459979"/>
              <a:gd name="connsiteX13" fmla="*/ 516307 w 864902"/>
              <a:gd name="connsiteY13" fmla="*/ 331352 h 459979"/>
              <a:gd name="connsiteX14" fmla="*/ 470323 w 864902"/>
              <a:gd name="connsiteY14" fmla="*/ 452326 h 459979"/>
              <a:gd name="connsiteX15" fmla="*/ 477397 w 864902"/>
              <a:gd name="connsiteY15" fmla="*/ 457985 h 459979"/>
              <a:gd name="connsiteX16" fmla="*/ 657089 w 864902"/>
              <a:gd name="connsiteY16" fmla="*/ 353990 h 459979"/>
              <a:gd name="connsiteX17" fmla="*/ 680435 w 864902"/>
              <a:gd name="connsiteY17" fmla="*/ 340549 h 459979"/>
              <a:gd name="connsiteX18" fmla="*/ 860127 w 864902"/>
              <a:gd name="connsiteY18" fmla="*/ 236553 h 459979"/>
              <a:gd name="connsiteX19" fmla="*/ 860127 w 864902"/>
              <a:gd name="connsiteY19" fmla="*/ 223112 h 459979"/>
              <a:gd name="connsiteX20" fmla="*/ 680435 w 864902"/>
              <a:gd name="connsiteY20" fmla="*/ 119117 h 459979"/>
              <a:gd name="connsiteX21" fmla="*/ 680435 w 864902"/>
              <a:gd name="connsiteY21" fmla="*/ 119117 h 459979"/>
              <a:gd name="connsiteX22" fmla="*/ 680435 w 864902"/>
              <a:gd name="connsiteY22" fmla="*/ 119117 h 4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4902" h="459979">
                <a:moveTo>
                  <a:pt x="680435" y="119117"/>
                </a:moveTo>
                <a:cubicBezTo>
                  <a:pt x="674068" y="115580"/>
                  <a:pt x="663456" y="109213"/>
                  <a:pt x="657089" y="105675"/>
                </a:cubicBezTo>
                <a:lnTo>
                  <a:pt x="477397" y="1680"/>
                </a:lnTo>
                <a:cubicBezTo>
                  <a:pt x="471030" y="-1857"/>
                  <a:pt x="467493" y="265"/>
                  <a:pt x="470323" y="7340"/>
                </a:cubicBezTo>
                <a:lnTo>
                  <a:pt x="516307" y="128314"/>
                </a:lnTo>
                <a:cubicBezTo>
                  <a:pt x="519137" y="135388"/>
                  <a:pt x="514892" y="140340"/>
                  <a:pt x="507818" y="138925"/>
                </a:cubicBezTo>
                <a:cubicBezTo>
                  <a:pt x="360668" y="155904"/>
                  <a:pt x="190173" y="121239"/>
                  <a:pt x="6944" y="61106"/>
                </a:cubicBezTo>
                <a:cubicBezTo>
                  <a:pt x="-131" y="59691"/>
                  <a:pt x="-2253" y="63228"/>
                  <a:pt x="2699" y="68888"/>
                </a:cubicBezTo>
                <a:lnTo>
                  <a:pt x="142774" y="219575"/>
                </a:lnTo>
                <a:cubicBezTo>
                  <a:pt x="147726" y="225234"/>
                  <a:pt x="147726" y="233724"/>
                  <a:pt x="142774" y="239383"/>
                </a:cubicBezTo>
                <a:lnTo>
                  <a:pt x="2699" y="387948"/>
                </a:lnTo>
                <a:cubicBezTo>
                  <a:pt x="-2253" y="393607"/>
                  <a:pt x="-131" y="397144"/>
                  <a:pt x="6944" y="396437"/>
                </a:cubicBezTo>
                <a:cubicBezTo>
                  <a:pt x="178854" y="330644"/>
                  <a:pt x="347227" y="293857"/>
                  <a:pt x="507818" y="320740"/>
                </a:cubicBezTo>
                <a:cubicBezTo>
                  <a:pt x="514892" y="319325"/>
                  <a:pt x="519137" y="324277"/>
                  <a:pt x="516307" y="331352"/>
                </a:cubicBezTo>
                <a:lnTo>
                  <a:pt x="470323" y="452326"/>
                </a:lnTo>
                <a:cubicBezTo>
                  <a:pt x="467493" y="459400"/>
                  <a:pt x="471030" y="462230"/>
                  <a:pt x="477397" y="457985"/>
                </a:cubicBezTo>
                <a:lnTo>
                  <a:pt x="657089" y="353990"/>
                </a:lnTo>
                <a:cubicBezTo>
                  <a:pt x="663456" y="350453"/>
                  <a:pt x="674068" y="344086"/>
                  <a:pt x="680435" y="340549"/>
                </a:cubicBezTo>
                <a:lnTo>
                  <a:pt x="860127" y="236553"/>
                </a:lnTo>
                <a:cubicBezTo>
                  <a:pt x="866494" y="233016"/>
                  <a:pt x="866494" y="226649"/>
                  <a:pt x="860127" y="223112"/>
                </a:cubicBezTo>
                <a:lnTo>
                  <a:pt x="680435" y="119117"/>
                </a:lnTo>
                <a:lnTo>
                  <a:pt x="680435" y="119117"/>
                </a:lnTo>
                <a:lnTo>
                  <a:pt x="680435" y="11911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8" name="图形 5">
            <a:extLst>
              <a:ext uri="{FF2B5EF4-FFF2-40B4-BE49-F238E27FC236}">
                <a16:creationId xmlns:a16="http://schemas.microsoft.com/office/drawing/2014/main" id="{88689EC8-4F82-4C22-AFA0-3237742267D8}"/>
              </a:ext>
            </a:extLst>
          </p:cNvPr>
          <p:cNvSpPr/>
          <p:nvPr/>
        </p:nvSpPr>
        <p:spPr>
          <a:xfrm rot="974357">
            <a:off x="8378225" y="4160349"/>
            <a:ext cx="582587" cy="309837"/>
          </a:xfrm>
          <a:custGeom>
            <a:avLst/>
            <a:gdLst>
              <a:gd name="connsiteX0" fmla="*/ 680435 w 864902"/>
              <a:gd name="connsiteY0" fmla="*/ 119117 h 459979"/>
              <a:gd name="connsiteX1" fmla="*/ 657089 w 864902"/>
              <a:gd name="connsiteY1" fmla="*/ 105675 h 459979"/>
              <a:gd name="connsiteX2" fmla="*/ 477397 w 864902"/>
              <a:gd name="connsiteY2" fmla="*/ 1680 h 459979"/>
              <a:gd name="connsiteX3" fmla="*/ 470323 w 864902"/>
              <a:gd name="connsiteY3" fmla="*/ 7340 h 459979"/>
              <a:gd name="connsiteX4" fmla="*/ 516307 w 864902"/>
              <a:gd name="connsiteY4" fmla="*/ 128314 h 459979"/>
              <a:gd name="connsiteX5" fmla="*/ 507818 w 864902"/>
              <a:gd name="connsiteY5" fmla="*/ 138925 h 459979"/>
              <a:gd name="connsiteX6" fmla="*/ 6944 w 864902"/>
              <a:gd name="connsiteY6" fmla="*/ 61106 h 459979"/>
              <a:gd name="connsiteX7" fmla="*/ 2699 w 864902"/>
              <a:gd name="connsiteY7" fmla="*/ 68888 h 459979"/>
              <a:gd name="connsiteX8" fmla="*/ 142774 w 864902"/>
              <a:gd name="connsiteY8" fmla="*/ 219575 h 459979"/>
              <a:gd name="connsiteX9" fmla="*/ 142774 w 864902"/>
              <a:gd name="connsiteY9" fmla="*/ 239383 h 459979"/>
              <a:gd name="connsiteX10" fmla="*/ 2699 w 864902"/>
              <a:gd name="connsiteY10" fmla="*/ 387948 h 459979"/>
              <a:gd name="connsiteX11" fmla="*/ 6944 w 864902"/>
              <a:gd name="connsiteY11" fmla="*/ 396437 h 459979"/>
              <a:gd name="connsiteX12" fmla="*/ 507818 w 864902"/>
              <a:gd name="connsiteY12" fmla="*/ 320740 h 459979"/>
              <a:gd name="connsiteX13" fmla="*/ 516307 w 864902"/>
              <a:gd name="connsiteY13" fmla="*/ 331352 h 459979"/>
              <a:gd name="connsiteX14" fmla="*/ 470323 w 864902"/>
              <a:gd name="connsiteY14" fmla="*/ 452326 h 459979"/>
              <a:gd name="connsiteX15" fmla="*/ 477397 w 864902"/>
              <a:gd name="connsiteY15" fmla="*/ 457985 h 459979"/>
              <a:gd name="connsiteX16" fmla="*/ 657089 w 864902"/>
              <a:gd name="connsiteY16" fmla="*/ 353990 h 459979"/>
              <a:gd name="connsiteX17" fmla="*/ 680435 w 864902"/>
              <a:gd name="connsiteY17" fmla="*/ 340549 h 459979"/>
              <a:gd name="connsiteX18" fmla="*/ 860127 w 864902"/>
              <a:gd name="connsiteY18" fmla="*/ 236553 h 459979"/>
              <a:gd name="connsiteX19" fmla="*/ 860127 w 864902"/>
              <a:gd name="connsiteY19" fmla="*/ 223112 h 459979"/>
              <a:gd name="connsiteX20" fmla="*/ 680435 w 864902"/>
              <a:gd name="connsiteY20" fmla="*/ 119117 h 459979"/>
              <a:gd name="connsiteX21" fmla="*/ 680435 w 864902"/>
              <a:gd name="connsiteY21" fmla="*/ 119117 h 459979"/>
              <a:gd name="connsiteX22" fmla="*/ 680435 w 864902"/>
              <a:gd name="connsiteY22" fmla="*/ 119117 h 4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4902" h="459979">
                <a:moveTo>
                  <a:pt x="680435" y="119117"/>
                </a:moveTo>
                <a:cubicBezTo>
                  <a:pt x="674068" y="115580"/>
                  <a:pt x="663456" y="109213"/>
                  <a:pt x="657089" y="105675"/>
                </a:cubicBezTo>
                <a:lnTo>
                  <a:pt x="477397" y="1680"/>
                </a:lnTo>
                <a:cubicBezTo>
                  <a:pt x="471030" y="-1857"/>
                  <a:pt x="467493" y="265"/>
                  <a:pt x="470323" y="7340"/>
                </a:cubicBezTo>
                <a:lnTo>
                  <a:pt x="516307" y="128314"/>
                </a:lnTo>
                <a:cubicBezTo>
                  <a:pt x="519137" y="135388"/>
                  <a:pt x="514892" y="140340"/>
                  <a:pt x="507818" y="138925"/>
                </a:cubicBezTo>
                <a:cubicBezTo>
                  <a:pt x="360668" y="155904"/>
                  <a:pt x="190173" y="121239"/>
                  <a:pt x="6944" y="61106"/>
                </a:cubicBezTo>
                <a:cubicBezTo>
                  <a:pt x="-131" y="59691"/>
                  <a:pt x="-2253" y="63228"/>
                  <a:pt x="2699" y="68888"/>
                </a:cubicBezTo>
                <a:lnTo>
                  <a:pt x="142774" y="219575"/>
                </a:lnTo>
                <a:cubicBezTo>
                  <a:pt x="147726" y="225234"/>
                  <a:pt x="147726" y="233724"/>
                  <a:pt x="142774" y="239383"/>
                </a:cubicBezTo>
                <a:lnTo>
                  <a:pt x="2699" y="387948"/>
                </a:lnTo>
                <a:cubicBezTo>
                  <a:pt x="-2253" y="393607"/>
                  <a:pt x="-131" y="397144"/>
                  <a:pt x="6944" y="396437"/>
                </a:cubicBezTo>
                <a:cubicBezTo>
                  <a:pt x="178854" y="330644"/>
                  <a:pt x="347227" y="293857"/>
                  <a:pt x="507818" y="320740"/>
                </a:cubicBezTo>
                <a:cubicBezTo>
                  <a:pt x="514892" y="319325"/>
                  <a:pt x="519137" y="324277"/>
                  <a:pt x="516307" y="331352"/>
                </a:cubicBezTo>
                <a:lnTo>
                  <a:pt x="470323" y="452326"/>
                </a:lnTo>
                <a:cubicBezTo>
                  <a:pt x="467493" y="459400"/>
                  <a:pt x="471030" y="462230"/>
                  <a:pt x="477397" y="457985"/>
                </a:cubicBezTo>
                <a:lnTo>
                  <a:pt x="657089" y="353990"/>
                </a:lnTo>
                <a:cubicBezTo>
                  <a:pt x="663456" y="350453"/>
                  <a:pt x="674068" y="344086"/>
                  <a:pt x="680435" y="340549"/>
                </a:cubicBezTo>
                <a:lnTo>
                  <a:pt x="860127" y="236553"/>
                </a:lnTo>
                <a:cubicBezTo>
                  <a:pt x="866494" y="233016"/>
                  <a:pt x="866494" y="226649"/>
                  <a:pt x="860127" y="223112"/>
                </a:cubicBezTo>
                <a:lnTo>
                  <a:pt x="680435" y="119117"/>
                </a:lnTo>
                <a:lnTo>
                  <a:pt x="680435" y="119117"/>
                </a:lnTo>
                <a:lnTo>
                  <a:pt x="680435" y="11911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08C1F64A-5D64-43D1-BE7D-7A6DD9646867}"/>
              </a:ext>
            </a:extLst>
          </p:cNvPr>
          <p:cNvSpPr txBox="1"/>
          <p:nvPr/>
        </p:nvSpPr>
        <p:spPr>
          <a:xfrm>
            <a:off x="9151707" y="1386982"/>
            <a:ext cx="1966885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、建立稳定业务来源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DC56AD3-AC9E-407D-AADA-075EB58B5C6B}"/>
              </a:ext>
            </a:extLst>
          </p:cNvPr>
          <p:cNvSpPr txBox="1"/>
          <p:nvPr/>
        </p:nvSpPr>
        <p:spPr>
          <a:xfrm>
            <a:off x="9151707" y="1627597"/>
            <a:ext cx="2560868" cy="70487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贵州、广西、重庆、四川、云南五个省级市场重点突破两个省份，其中一个省份要建立稳定业务来源。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409B97C4-91AF-482D-9D76-216D96A569C0}"/>
              </a:ext>
            </a:extLst>
          </p:cNvPr>
          <p:cNvSpPr txBox="1"/>
          <p:nvPr/>
        </p:nvSpPr>
        <p:spPr>
          <a:xfrm>
            <a:off x="9151707" y="2490244"/>
            <a:ext cx="1365758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、探索新市场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A8A694DB-9D4C-4B67-AE5B-45DB3A78F675}"/>
              </a:ext>
            </a:extLst>
          </p:cNvPr>
          <p:cNvSpPr txBox="1"/>
          <p:nvPr/>
        </p:nvSpPr>
        <p:spPr>
          <a:xfrm>
            <a:off x="9151707" y="2730859"/>
            <a:ext cx="2700836" cy="4564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在城市智能交通、智慧社区、亮化照明等新行业探索，突破一个亿元市场。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76E6905-FF12-468F-BC8A-B862251DCC21}"/>
              </a:ext>
            </a:extLst>
          </p:cNvPr>
          <p:cNvSpPr txBox="1"/>
          <p:nvPr/>
        </p:nvSpPr>
        <p:spPr>
          <a:xfrm>
            <a:off x="9151707" y="3353440"/>
            <a:ext cx="1160574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、全面推广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04E9B57-593F-4C31-939B-E774F612B2BC}"/>
              </a:ext>
            </a:extLst>
          </p:cNvPr>
          <p:cNvSpPr txBox="1"/>
          <p:nvPr/>
        </p:nvSpPr>
        <p:spPr>
          <a:xfrm>
            <a:off x="9151707" y="3594055"/>
            <a:ext cx="2560868" cy="4648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根据试点产品的效果，在区域市场进行全面推广。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B02E5A0D-2325-4EF6-B938-B7CA2D69CDB4}"/>
              </a:ext>
            </a:extLst>
          </p:cNvPr>
          <p:cNvSpPr txBox="1"/>
          <p:nvPr/>
        </p:nvSpPr>
        <p:spPr>
          <a:xfrm>
            <a:off x="9151707" y="5079832"/>
            <a:ext cx="1776127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、加强分公司管理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8A7983F0-176F-45D8-A7BB-09D8CCF5F492}"/>
              </a:ext>
            </a:extLst>
          </p:cNvPr>
          <p:cNvSpPr txBox="1"/>
          <p:nvPr/>
        </p:nvSpPr>
        <p:spPr>
          <a:xfrm>
            <a:off x="9151707" y="5320447"/>
            <a:ext cx="2700836" cy="4648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分公司自身从人才队伍、管理水平、科研能力等综合实力有明显提升。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E84E9630-64FE-455E-A5E0-E53398704894}"/>
              </a:ext>
            </a:extLst>
          </p:cNvPr>
          <p:cNvSpPr txBox="1"/>
          <p:nvPr/>
        </p:nvSpPr>
        <p:spPr>
          <a:xfrm>
            <a:off x="9151707" y="4216636"/>
            <a:ext cx="1365758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、本土化合作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4DDA3CF4-695E-4F01-AAB5-9A99C6CA0251}"/>
              </a:ext>
            </a:extLst>
          </p:cNvPr>
          <p:cNvSpPr txBox="1"/>
          <p:nvPr/>
        </p:nvSpPr>
        <p:spPr>
          <a:xfrm>
            <a:off x="9151707" y="4457251"/>
            <a:ext cx="2560868" cy="4648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将本土化股权合作列为重点工作任务，寻求合作机遇。</a:t>
            </a:r>
          </a:p>
        </p:txBody>
      </p:sp>
      <p:sp>
        <p:nvSpPr>
          <p:cNvPr id="86" name="图形 5">
            <a:extLst>
              <a:ext uri="{FF2B5EF4-FFF2-40B4-BE49-F238E27FC236}">
                <a16:creationId xmlns:a16="http://schemas.microsoft.com/office/drawing/2014/main" id="{D2CB17C9-4784-41D8-BF50-212B8729EDA6}"/>
              </a:ext>
            </a:extLst>
          </p:cNvPr>
          <p:cNvSpPr/>
          <p:nvPr/>
        </p:nvSpPr>
        <p:spPr>
          <a:xfrm rot="19796958" flipV="1">
            <a:off x="8325799" y="2339234"/>
            <a:ext cx="582588" cy="309837"/>
          </a:xfrm>
          <a:custGeom>
            <a:avLst/>
            <a:gdLst>
              <a:gd name="connsiteX0" fmla="*/ 680435 w 864902"/>
              <a:gd name="connsiteY0" fmla="*/ 119117 h 459979"/>
              <a:gd name="connsiteX1" fmla="*/ 657089 w 864902"/>
              <a:gd name="connsiteY1" fmla="*/ 105675 h 459979"/>
              <a:gd name="connsiteX2" fmla="*/ 477397 w 864902"/>
              <a:gd name="connsiteY2" fmla="*/ 1680 h 459979"/>
              <a:gd name="connsiteX3" fmla="*/ 470323 w 864902"/>
              <a:gd name="connsiteY3" fmla="*/ 7340 h 459979"/>
              <a:gd name="connsiteX4" fmla="*/ 516307 w 864902"/>
              <a:gd name="connsiteY4" fmla="*/ 128314 h 459979"/>
              <a:gd name="connsiteX5" fmla="*/ 507818 w 864902"/>
              <a:gd name="connsiteY5" fmla="*/ 138925 h 459979"/>
              <a:gd name="connsiteX6" fmla="*/ 6944 w 864902"/>
              <a:gd name="connsiteY6" fmla="*/ 61106 h 459979"/>
              <a:gd name="connsiteX7" fmla="*/ 2699 w 864902"/>
              <a:gd name="connsiteY7" fmla="*/ 68888 h 459979"/>
              <a:gd name="connsiteX8" fmla="*/ 142774 w 864902"/>
              <a:gd name="connsiteY8" fmla="*/ 219575 h 459979"/>
              <a:gd name="connsiteX9" fmla="*/ 142774 w 864902"/>
              <a:gd name="connsiteY9" fmla="*/ 239383 h 459979"/>
              <a:gd name="connsiteX10" fmla="*/ 2699 w 864902"/>
              <a:gd name="connsiteY10" fmla="*/ 387948 h 459979"/>
              <a:gd name="connsiteX11" fmla="*/ 6944 w 864902"/>
              <a:gd name="connsiteY11" fmla="*/ 396437 h 459979"/>
              <a:gd name="connsiteX12" fmla="*/ 507818 w 864902"/>
              <a:gd name="connsiteY12" fmla="*/ 320740 h 459979"/>
              <a:gd name="connsiteX13" fmla="*/ 516307 w 864902"/>
              <a:gd name="connsiteY13" fmla="*/ 331352 h 459979"/>
              <a:gd name="connsiteX14" fmla="*/ 470323 w 864902"/>
              <a:gd name="connsiteY14" fmla="*/ 452326 h 459979"/>
              <a:gd name="connsiteX15" fmla="*/ 477397 w 864902"/>
              <a:gd name="connsiteY15" fmla="*/ 457985 h 459979"/>
              <a:gd name="connsiteX16" fmla="*/ 657089 w 864902"/>
              <a:gd name="connsiteY16" fmla="*/ 353990 h 459979"/>
              <a:gd name="connsiteX17" fmla="*/ 680435 w 864902"/>
              <a:gd name="connsiteY17" fmla="*/ 340549 h 459979"/>
              <a:gd name="connsiteX18" fmla="*/ 860127 w 864902"/>
              <a:gd name="connsiteY18" fmla="*/ 236553 h 459979"/>
              <a:gd name="connsiteX19" fmla="*/ 860127 w 864902"/>
              <a:gd name="connsiteY19" fmla="*/ 223112 h 459979"/>
              <a:gd name="connsiteX20" fmla="*/ 680435 w 864902"/>
              <a:gd name="connsiteY20" fmla="*/ 119117 h 459979"/>
              <a:gd name="connsiteX21" fmla="*/ 680435 w 864902"/>
              <a:gd name="connsiteY21" fmla="*/ 119117 h 459979"/>
              <a:gd name="connsiteX22" fmla="*/ 680435 w 864902"/>
              <a:gd name="connsiteY22" fmla="*/ 119117 h 4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4902" h="459979">
                <a:moveTo>
                  <a:pt x="680435" y="119117"/>
                </a:moveTo>
                <a:cubicBezTo>
                  <a:pt x="674068" y="115580"/>
                  <a:pt x="663456" y="109213"/>
                  <a:pt x="657089" y="105675"/>
                </a:cubicBezTo>
                <a:lnTo>
                  <a:pt x="477397" y="1680"/>
                </a:lnTo>
                <a:cubicBezTo>
                  <a:pt x="471030" y="-1857"/>
                  <a:pt x="467493" y="265"/>
                  <a:pt x="470323" y="7340"/>
                </a:cubicBezTo>
                <a:lnTo>
                  <a:pt x="516307" y="128314"/>
                </a:lnTo>
                <a:cubicBezTo>
                  <a:pt x="519137" y="135388"/>
                  <a:pt x="514892" y="140340"/>
                  <a:pt x="507818" y="138925"/>
                </a:cubicBezTo>
                <a:cubicBezTo>
                  <a:pt x="360668" y="155904"/>
                  <a:pt x="190173" y="121239"/>
                  <a:pt x="6944" y="61106"/>
                </a:cubicBezTo>
                <a:cubicBezTo>
                  <a:pt x="-131" y="59691"/>
                  <a:pt x="-2253" y="63228"/>
                  <a:pt x="2699" y="68888"/>
                </a:cubicBezTo>
                <a:lnTo>
                  <a:pt x="142774" y="219575"/>
                </a:lnTo>
                <a:cubicBezTo>
                  <a:pt x="147726" y="225234"/>
                  <a:pt x="147726" y="233724"/>
                  <a:pt x="142774" y="239383"/>
                </a:cubicBezTo>
                <a:lnTo>
                  <a:pt x="2699" y="387948"/>
                </a:lnTo>
                <a:cubicBezTo>
                  <a:pt x="-2253" y="393607"/>
                  <a:pt x="-131" y="397144"/>
                  <a:pt x="6944" y="396437"/>
                </a:cubicBezTo>
                <a:cubicBezTo>
                  <a:pt x="178854" y="330644"/>
                  <a:pt x="347227" y="293857"/>
                  <a:pt x="507818" y="320740"/>
                </a:cubicBezTo>
                <a:cubicBezTo>
                  <a:pt x="514892" y="319325"/>
                  <a:pt x="519137" y="324277"/>
                  <a:pt x="516307" y="331352"/>
                </a:cubicBezTo>
                <a:lnTo>
                  <a:pt x="470323" y="452326"/>
                </a:lnTo>
                <a:cubicBezTo>
                  <a:pt x="467493" y="459400"/>
                  <a:pt x="471030" y="462230"/>
                  <a:pt x="477397" y="457985"/>
                </a:cubicBezTo>
                <a:lnTo>
                  <a:pt x="657089" y="353990"/>
                </a:lnTo>
                <a:cubicBezTo>
                  <a:pt x="663456" y="350453"/>
                  <a:pt x="674068" y="344086"/>
                  <a:pt x="680435" y="340549"/>
                </a:cubicBezTo>
                <a:lnTo>
                  <a:pt x="860127" y="236553"/>
                </a:lnTo>
                <a:cubicBezTo>
                  <a:pt x="866494" y="233016"/>
                  <a:pt x="866494" y="226649"/>
                  <a:pt x="860127" y="223112"/>
                </a:cubicBezTo>
                <a:lnTo>
                  <a:pt x="680435" y="119117"/>
                </a:lnTo>
                <a:lnTo>
                  <a:pt x="680435" y="119117"/>
                </a:lnTo>
                <a:lnTo>
                  <a:pt x="680435" y="11911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89" name="图形 5">
            <a:extLst>
              <a:ext uri="{FF2B5EF4-FFF2-40B4-BE49-F238E27FC236}">
                <a16:creationId xmlns:a16="http://schemas.microsoft.com/office/drawing/2014/main" id="{B559046C-77AD-4E5C-8644-7CF6774510B2}"/>
              </a:ext>
            </a:extLst>
          </p:cNvPr>
          <p:cNvSpPr/>
          <p:nvPr/>
        </p:nvSpPr>
        <p:spPr>
          <a:xfrm rot="1800000">
            <a:off x="8212296" y="4767388"/>
            <a:ext cx="582587" cy="309837"/>
          </a:xfrm>
          <a:custGeom>
            <a:avLst/>
            <a:gdLst>
              <a:gd name="connsiteX0" fmla="*/ 680435 w 864902"/>
              <a:gd name="connsiteY0" fmla="*/ 119117 h 459979"/>
              <a:gd name="connsiteX1" fmla="*/ 657089 w 864902"/>
              <a:gd name="connsiteY1" fmla="*/ 105675 h 459979"/>
              <a:gd name="connsiteX2" fmla="*/ 477397 w 864902"/>
              <a:gd name="connsiteY2" fmla="*/ 1680 h 459979"/>
              <a:gd name="connsiteX3" fmla="*/ 470323 w 864902"/>
              <a:gd name="connsiteY3" fmla="*/ 7340 h 459979"/>
              <a:gd name="connsiteX4" fmla="*/ 516307 w 864902"/>
              <a:gd name="connsiteY4" fmla="*/ 128314 h 459979"/>
              <a:gd name="connsiteX5" fmla="*/ 507818 w 864902"/>
              <a:gd name="connsiteY5" fmla="*/ 138925 h 459979"/>
              <a:gd name="connsiteX6" fmla="*/ 6944 w 864902"/>
              <a:gd name="connsiteY6" fmla="*/ 61106 h 459979"/>
              <a:gd name="connsiteX7" fmla="*/ 2699 w 864902"/>
              <a:gd name="connsiteY7" fmla="*/ 68888 h 459979"/>
              <a:gd name="connsiteX8" fmla="*/ 142774 w 864902"/>
              <a:gd name="connsiteY8" fmla="*/ 219575 h 459979"/>
              <a:gd name="connsiteX9" fmla="*/ 142774 w 864902"/>
              <a:gd name="connsiteY9" fmla="*/ 239383 h 459979"/>
              <a:gd name="connsiteX10" fmla="*/ 2699 w 864902"/>
              <a:gd name="connsiteY10" fmla="*/ 387948 h 459979"/>
              <a:gd name="connsiteX11" fmla="*/ 6944 w 864902"/>
              <a:gd name="connsiteY11" fmla="*/ 396437 h 459979"/>
              <a:gd name="connsiteX12" fmla="*/ 507818 w 864902"/>
              <a:gd name="connsiteY12" fmla="*/ 320740 h 459979"/>
              <a:gd name="connsiteX13" fmla="*/ 516307 w 864902"/>
              <a:gd name="connsiteY13" fmla="*/ 331352 h 459979"/>
              <a:gd name="connsiteX14" fmla="*/ 470323 w 864902"/>
              <a:gd name="connsiteY14" fmla="*/ 452326 h 459979"/>
              <a:gd name="connsiteX15" fmla="*/ 477397 w 864902"/>
              <a:gd name="connsiteY15" fmla="*/ 457985 h 459979"/>
              <a:gd name="connsiteX16" fmla="*/ 657089 w 864902"/>
              <a:gd name="connsiteY16" fmla="*/ 353990 h 459979"/>
              <a:gd name="connsiteX17" fmla="*/ 680435 w 864902"/>
              <a:gd name="connsiteY17" fmla="*/ 340549 h 459979"/>
              <a:gd name="connsiteX18" fmla="*/ 860127 w 864902"/>
              <a:gd name="connsiteY18" fmla="*/ 236553 h 459979"/>
              <a:gd name="connsiteX19" fmla="*/ 860127 w 864902"/>
              <a:gd name="connsiteY19" fmla="*/ 223112 h 459979"/>
              <a:gd name="connsiteX20" fmla="*/ 680435 w 864902"/>
              <a:gd name="connsiteY20" fmla="*/ 119117 h 459979"/>
              <a:gd name="connsiteX21" fmla="*/ 680435 w 864902"/>
              <a:gd name="connsiteY21" fmla="*/ 119117 h 459979"/>
              <a:gd name="connsiteX22" fmla="*/ 680435 w 864902"/>
              <a:gd name="connsiteY22" fmla="*/ 119117 h 4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4902" h="459979">
                <a:moveTo>
                  <a:pt x="680435" y="119117"/>
                </a:moveTo>
                <a:cubicBezTo>
                  <a:pt x="674068" y="115580"/>
                  <a:pt x="663456" y="109213"/>
                  <a:pt x="657089" y="105675"/>
                </a:cubicBezTo>
                <a:lnTo>
                  <a:pt x="477397" y="1680"/>
                </a:lnTo>
                <a:cubicBezTo>
                  <a:pt x="471030" y="-1857"/>
                  <a:pt x="467493" y="265"/>
                  <a:pt x="470323" y="7340"/>
                </a:cubicBezTo>
                <a:lnTo>
                  <a:pt x="516307" y="128314"/>
                </a:lnTo>
                <a:cubicBezTo>
                  <a:pt x="519137" y="135388"/>
                  <a:pt x="514892" y="140340"/>
                  <a:pt x="507818" y="138925"/>
                </a:cubicBezTo>
                <a:cubicBezTo>
                  <a:pt x="360668" y="155904"/>
                  <a:pt x="190173" y="121239"/>
                  <a:pt x="6944" y="61106"/>
                </a:cubicBezTo>
                <a:cubicBezTo>
                  <a:pt x="-131" y="59691"/>
                  <a:pt x="-2253" y="63228"/>
                  <a:pt x="2699" y="68888"/>
                </a:cubicBezTo>
                <a:lnTo>
                  <a:pt x="142774" y="219575"/>
                </a:lnTo>
                <a:cubicBezTo>
                  <a:pt x="147726" y="225234"/>
                  <a:pt x="147726" y="233724"/>
                  <a:pt x="142774" y="239383"/>
                </a:cubicBezTo>
                <a:lnTo>
                  <a:pt x="2699" y="387948"/>
                </a:lnTo>
                <a:cubicBezTo>
                  <a:pt x="-2253" y="393607"/>
                  <a:pt x="-131" y="397144"/>
                  <a:pt x="6944" y="396437"/>
                </a:cubicBezTo>
                <a:cubicBezTo>
                  <a:pt x="178854" y="330644"/>
                  <a:pt x="347227" y="293857"/>
                  <a:pt x="507818" y="320740"/>
                </a:cubicBezTo>
                <a:cubicBezTo>
                  <a:pt x="514892" y="319325"/>
                  <a:pt x="519137" y="324277"/>
                  <a:pt x="516307" y="331352"/>
                </a:cubicBezTo>
                <a:lnTo>
                  <a:pt x="470323" y="452326"/>
                </a:lnTo>
                <a:cubicBezTo>
                  <a:pt x="467493" y="459400"/>
                  <a:pt x="471030" y="462230"/>
                  <a:pt x="477397" y="457985"/>
                </a:cubicBezTo>
                <a:lnTo>
                  <a:pt x="657089" y="353990"/>
                </a:lnTo>
                <a:cubicBezTo>
                  <a:pt x="663456" y="350453"/>
                  <a:pt x="674068" y="344086"/>
                  <a:pt x="680435" y="340549"/>
                </a:cubicBezTo>
                <a:lnTo>
                  <a:pt x="860127" y="236553"/>
                </a:lnTo>
                <a:cubicBezTo>
                  <a:pt x="866494" y="233016"/>
                  <a:pt x="866494" y="226649"/>
                  <a:pt x="860127" y="223112"/>
                </a:cubicBezTo>
                <a:lnTo>
                  <a:pt x="680435" y="119117"/>
                </a:lnTo>
                <a:lnTo>
                  <a:pt x="680435" y="119117"/>
                </a:lnTo>
                <a:lnTo>
                  <a:pt x="680435" y="11911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5766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2CA22AA-14D8-4A7C-894F-EB8209C006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重点举措</a:t>
            </a:r>
          </a:p>
        </p:txBody>
      </p: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79A3C8DF-0971-4F65-9C05-2CEC47F94B9B}"/>
              </a:ext>
            </a:extLst>
          </p:cNvPr>
          <p:cNvSpPr/>
          <p:nvPr/>
        </p:nvSpPr>
        <p:spPr>
          <a:xfrm>
            <a:off x="0" y="1390104"/>
            <a:ext cx="7025640" cy="234416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12700" cap="flat">
            <a:noFill/>
            <a:prstDash val="dash"/>
            <a:miter/>
          </a:ln>
          <a:effectLst>
            <a:outerShdw blurRad="254000" dist="38100" dir="5400000" sx="101000" sy="101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5037E012-5EB8-4568-BD38-502D61BCD73B}"/>
              </a:ext>
            </a:extLst>
          </p:cNvPr>
          <p:cNvSpPr/>
          <p:nvPr/>
        </p:nvSpPr>
        <p:spPr>
          <a:xfrm flipH="1">
            <a:off x="5166359" y="3734265"/>
            <a:ext cx="7025640" cy="234416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12700" cap="flat">
            <a:noFill/>
            <a:prstDash val="dash"/>
            <a:miter/>
          </a:ln>
          <a:effectLst>
            <a:outerShdw blurRad="254000" dist="38100" dir="5400000" sx="101000" sy="101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9AB4700-CAF1-404E-888C-5696C457AC3D}"/>
              </a:ext>
            </a:extLst>
          </p:cNvPr>
          <p:cNvSpPr/>
          <p:nvPr/>
        </p:nvSpPr>
        <p:spPr>
          <a:xfrm>
            <a:off x="5200888" y="1980755"/>
            <a:ext cx="1201255" cy="1201255"/>
          </a:xfrm>
          <a:prstGeom prst="ellips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>
            <a:noAutofit/>
          </a:bodyPr>
          <a:lstStyle/>
          <a:p>
            <a:pPr algn="ctr"/>
            <a:endParaRPr lang="zh-CN" altLang="en-US" sz="27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iconfont-1179-866479">
            <a:extLst>
              <a:ext uri="{FF2B5EF4-FFF2-40B4-BE49-F238E27FC236}">
                <a16:creationId xmlns:a16="http://schemas.microsoft.com/office/drawing/2014/main" id="{4677CD0C-89A6-4F97-A590-B8C107B960A0}"/>
              </a:ext>
            </a:extLst>
          </p:cNvPr>
          <p:cNvSpPr/>
          <p:nvPr/>
        </p:nvSpPr>
        <p:spPr>
          <a:xfrm>
            <a:off x="5325055" y="2105699"/>
            <a:ext cx="952920" cy="951368"/>
          </a:xfrm>
          <a:custGeom>
            <a:avLst/>
            <a:gdLst>
              <a:gd name="connsiteX0" fmla="*/ 298661 w 606862"/>
              <a:gd name="connsiteY0" fmla="*/ 216068 h 605874"/>
              <a:gd name="connsiteX1" fmla="*/ 292627 w 606862"/>
              <a:gd name="connsiteY1" fmla="*/ 222186 h 605874"/>
              <a:gd name="connsiteX2" fmla="*/ 292627 w 606862"/>
              <a:gd name="connsiteY2" fmla="*/ 229140 h 605874"/>
              <a:gd name="connsiteX3" fmla="*/ 286035 w 606862"/>
              <a:gd name="connsiteY3" fmla="*/ 238133 h 605874"/>
              <a:gd name="connsiteX4" fmla="*/ 259483 w 606862"/>
              <a:gd name="connsiteY4" fmla="*/ 271879 h 605874"/>
              <a:gd name="connsiteX5" fmla="*/ 278979 w 606862"/>
              <a:gd name="connsiteY5" fmla="*/ 304884 h 605874"/>
              <a:gd name="connsiteX6" fmla="*/ 303396 w 606862"/>
              <a:gd name="connsiteY6" fmla="*/ 315917 h 605874"/>
              <a:gd name="connsiteX7" fmla="*/ 312309 w 606862"/>
              <a:gd name="connsiteY7" fmla="*/ 321109 h 605874"/>
              <a:gd name="connsiteX8" fmla="*/ 309431 w 606862"/>
              <a:gd name="connsiteY8" fmla="*/ 342525 h 605874"/>
              <a:gd name="connsiteX9" fmla="*/ 293741 w 606862"/>
              <a:gd name="connsiteY9" fmla="*/ 344565 h 605874"/>
              <a:gd name="connsiteX10" fmla="*/ 269881 w 606862"/>
              <a:gd name="connsiteY10" fmla="*/ 337426 h 605874"/>
              <a:gd name="connsiteX11" fmla="*/ 262639 w 606862"/>
              <a:gd name="connsiteY11" fmla="*/ 340485 h 605874"/>
              <a:gd name="connsiteX12" fmla="*/ 259111 w 606862"/>
              <a:gd name="connsiteY12" fmla="*/ 353001 h 605874"/>
              <a:gd name="connsiteX13" fmla="*/ 263382 w 606862"/>
              <a:gd name="connsiteY13" fmla="*/ 362550 h 605874"/>
              <a:gd name="connsiteX14" fmla="*/ 284921 w 606862"/>
              <a:gd name="connsiteY14" fmla="*/ 368669 h 605874"/>
              <a:gd name="connsiteX15" fmla="*/ 291048 w 606862"/>
              <a:gd name="connsiteY15" fmla="*/ 375901 h 605874"/>
              <a:gd name="connsiteX16" fmla="*/ 291141 w 606862"/>
              <a:gd name="connsiteY16" fmla="*/ 384059 h 605874"/>
              <a:gd name="connsiteX17" fmla="*/ 296340 w 606862"/>
              <a:gd name="connsiteY17" fmla="*/ 389622 h 605874"/>
              <a:gd name="connsiteX18" fmla="*/ 308502 w 606862"/>
              <a:gd name="connsiteY18" fmla="*/ 389622 h 605874"/>
              <a:gd name="connsiteX19" fmla="*/ 313423 w 606862"/>
              <a:gd name="connsiteY19" fmla="*/ 384430 h 605874"/>
              <a:gd name="connsiteX20" fmla="*/ 313423 w 606862"/>
              <a:gd name="connsiteY20" fmla="*/ 373119 h 605874"/>
              <a:gd name="connsiteX21" fmla="*/ 318622 w 606862"/>
              <a:gd name="connsiteY21" fmla="*/ 366444 h 605874"/>
              <a:gd name="connsiteX22" fmla="*/ 339789 w 606862"/>
              <a:gd name="connsiteY22" fmla="*/ 352909 h 605874"/>
              <a:gd name="connsiteX23" fmla="*/ 327256 w 606862"/>
              <a:gd name="connsiteY23" fmla="*/ 294872 h 605874"/>
              <a:gd name="connsiteX24" fmla="*/ 305996 w 606862"/>
              <a:gd name="connsiteY24" fmla="*/ 285230 h 605874"/>
              <a:gd name="connsiteX25" fmla="*/ 294391 w 606862"/>
              <a:gd name="connsiteY25" fmla="*/ 278740 h 605874"/>
              <a:gd name="connsiteX26" fmla="*/ 296804 w 606862"/>
              <a:gd name="connsiteY26" fmla="*/ 260661 h 605874"/>
              <a:gd name="connsiteX27" fmla="*/ 304046 w 606862"/>
              <a:gd name="connsiteY27" fmla="*/ 259178 h 605874"/>
              <a:gd name="connsiteX28" fmla="*/ 330877 w 606862"/>
              <a:gd name="connsiteY28" fmla="*/ 264463 h 605874"/>
              <a:gd name="connsiteX29" fmla="*/ 337932 w 606862"/>
              <a:gd name="connsiteY29" fmla="*/ 261496 h 605874"/>
              <a:gd name="connsiteX30" fmla="*/ 342110 w 606862"/>
              <a:gd name="connsiteY30" fmla="*/ 247404 h 605874"/>
              <a:gd name="connsiteX31" fmla="*/ 338954 w 606862"/>
              <a:gd name="connsiteY31" fmla="*/ 240914 h 605874"/>
              <a:gd name="connsiteX32" fmla="*/ 321964 w 606862"/>
              <a:gd name="connsiteY32" fmla="*/ 235815 h 605874"/>
              <a:gd name="connsiteX33" fmla="*/ 314258 w 606862"/>
              <a:gd name="connsiteY33" fmla="*/ 226915 h 605874"/>
              <a:gd name="connsiteX34" fmla="*/ 303396 w 606862"/>
              <a:gd name="connsiteY34" fmla="*/ 216068 h 605874"/>
              <a:gd name="connsiteX35" fmla="*/ 303396 w 606862"/>
              <a:gd name="connsiteY35" fmla="*/ 176202 h 605874"/>
              <a:gd name="connsiteX36" fmla="*/ 430308 w 606862"/>
              <a:gd name="connsiteY36" fmla="*/ 302937 h 605874"/>
              <a:gd name="connsiteX37" fmla="*/ 303396 w 606862"/>
              <a:gd name="connsiteY37" fmla="*/ 429673 h 605874"/>
              <a:gd name="connsiteX38" fmla="*/ 176484 w 606862"/>
              <a:gd name="connsiteY38" fmla="*/ 302937 h 605874"/>
              <a:gd name="connsiteX39" fmla="*/ 303396 w 606862"/>
              <a:gd name="connsiteY39" fmla="*/ 176202 h 605874"/>
              <a:gd name="connsiteX40" fmla="*/ 281240 w 606862"/>
              <a:gd name="connsiteY40" fmla="*/ 91493 h 605874"/>
              <a:gd name="connsiteX41" fmla="*/ 91642 w 606862"/>
              <a:gd name="connsiteY41" fmla="*/ 280782 h 605874"/>
              <a:gd name="connsiteX42" fmla="*/ 118104 w 606862"/>
              <a:gd name="connsiteY42" fmla="*/ 280782 h 605874"/>
              <a:gd name="connsiteX43" fmla="*/ 140295 w 606862"/>
              <a:gd name="connsiteY43" fmla="*/ 302937 h 605874"/>
              <a:gd name="connsiteX44" fmla="*/ 118104 w 606862"/>
              <a:gd name="connsiteY44" fmla="*/ 325092 h 605874"/>
              <a:gd name="connsiteX45" fmla="*/ 91642 w 606862"/>
              <a:gd name="connsiteY45" fmla="*/ 325092 h 605874"/>
              <a:gd name="connsiteX46" fmla="*/ 281240 w 606862"/>
              <a:gd name="connsiteY46" fmla="*/ 514381 h 605874"/>
              <a:gd name="connsiteX47" fmla="*/ 281240 w 606862"/>
              <a:gd name="connsiteY47" fmla="*/ 487962 h 605874"/>
              <a:gd name="connsiteX48" fmla="*/ 303431 w 606862"/>
              <a:gd name="connsiteY48" fmla="*/ 465807 h 605874"/>
              <a:gd name="connsiteX49" fmla="*/ 325622 w 606862"/>
              <a:gd name="connsiteY49" fmla="*/ 487962 h 605874"/>
              <a:gd name="connsiteX50" fmla="*/ 325622 w 606862"/>
              <a:gd name="connsiteY50" fmla="*/ 514381 h 605874"/>
              <a:gd name="connsiteX51" fmla="*/ 515220 w 606862"/>
              <a:gd name="connsiteY51" fmla="*/ 325092 h 605874"/>
              <a:gd name="connsiteX52" fmla="*/ 488758 w 606862"/>
              <a:gd name="connsiteY52" fmla="*/ 325092 h 605874"/>
              <a:gd name="connsiteX53" fmla="*/ 466567 w 606862"/>
              <a:gd name="connsiteY53" fmla="*/ 302937 h 605874"/>
              <a:gd name="connsiteX54" fmla="*/ 488758 w 606862"/>
              <a:gd name="connsiteY54" fmla="*/ 280782 h 605874"/>
              <a:gd name="connsiteX55" fmla="*/ 515220 w 606862"/>
              <a:gd name="connsiteY55" fmla="*/ 280782 h 605874"/>
              <a:gd name="connsiteX56" fmla="*/ 325622 w 606862"/>
              <a:gd name="connsiteY56" fmla="*/ 91493 h 605874"/>
              <a:gd name="connsiteX57" fmla="*/ 325622 w 606862"/>
              <a:gd name="connsiteY57" fmla="*/ 117912 h 605874"/>
              <a:gd name="connsiteX58" fmla="*/ 303431 w 606862"/>
              <a:gd name="connsiteY58" fmla="*/ 140067 h 605874"/>
              <a:gd name="connsiteX59" fmla="*/ 281240 w 606862"/>
              <a:gd name="connsiteY59" fmla="*/ 117912 h 605874"/>
              <a:gd name="connsiteX60" fmla="*/ 303431 w 606862"/>
              <a:gd name="connsiteY60" fmla="*/ 0 h 605874"/>
              <a:gd name="connsiteX61" fmla="*/ 325622 w 606862"/>
              <a:gd name="connsiteY61" fmla="*/ 22155 h 605874"/>
              <a:gd name="connsiteX62" fmla="*/ 325622 w 606862"/>
              <a:gd name="connsiteY62" fmla="*/ 48574 h 605874"/>
              <a:gd name="connsiteX63" fmla="*/ 558209 w 606862"/>
              <a:gd name="connsiteY63" fmla="*/ 280782 h 605874"/>
              <a:gd name="connsiteX64" fmla="*/ 584671 w 606862"/>
              <a:gd name="connsiteY64" fmla="*/ 280782 h 605874"/>
              <a:gd name="connsiteX65" fmla="*/ 606862 w 606862"/>
              <a:gd name="connsiteY65" fmla="*/ 302937 h 605874"/>
              <a:gd name="connsiteX66" fmla="*/ 584671 w 606862"/>
              <a:gd name="connsiteY66" fmla="*/ 325092 h 605874"/>
              <a:gd name="connsiteX67" fmla="*/ 558209 w 606862"/>
              <a:gd name="connsiteY67" fmla="*/ 325092 h 605874"/>
              <a:gd name="connsiteX68" fmla="*/ 325622 w 606862"/>
              <a:gd name="connsiteY68" fmla="*/ 557300 h 605874"/>
              <a:gd name="connsiteX69" fmla="*/ 325622 w 606862"/>
              <a:gd name="connsiteY69" fmla="*/ 583719 h 605874"/>
              <a:gd name="connsiteX70" fmla="*/ 303431 w 606862"/>
              <a:gd name="connsiteY70" fmla="*/ 605874 h 605874"/>
              <a:gd name="connsiteX71" fmla="*/ 281240 w 606862"/>
              <a:gd name="connsiteY71" fmla="*/ 583719 h 605874"/>
              <a:gd name="connsiteX72" fmla="*/ 281240 w 606862"/>
              <a:gd name="connsiteY72" fmla="*/ 557300 h 605874"/>
              <a:gd name="connsiteX73" fmla="*/ 48653 w 606862"/>
              <a:gd name="connsiteY73" fmla="*/ 325092 h 605874"/>
              <a:gd name="connsiteX74" fmla="*/ 22191 w 606862"/>
              <a:gd name="connsiteY74" fmla="*/ 325092 h 605874"/>
              <a:gd name="connsiteX75" fmla="*/ 0 w 606862"/>
              <a:gd name="connsiteY75" fmla="*/ 302937 h 605874"/>
              <a:gd name="connsiteX76" fmla="*/ 22191 w 606862"/>
              <a:gd name="connsiteY76" fmla="*/ 280782 h 605874"/>
              <a:gd name="connsiteX77" fmla="*/ 48653 w 606862"/>
              <a:gd name="connsiteY77" fmla="*/ 280782 h 605874"/>
              <a:gd name="connsiteX78" fmla="*/ 281240 w 606862"/>
              <a:gd name="connsiteY78" fmla="*/ 48574 h 605874"/>
              <a:gd name="connsiteX79" fmla="*/ 281240 w 606862"/>
              <a:gd name="connsiteY79" fmla="*/ 22155 h 605874"/>
              <a:gd name="connsiteX80" fmla="*/ 303431 w 606862"/>
              <a:gd name="connsiteY80" fmla="*/ 0 h 60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6862" h="605874">
                <a:moveTo>
                  <a:pt x="298661" y="216068"/>
                </a:moveTo>
                <a:cubicBezTo>
                  <a:pt x="293648" y="216160"/>
                  <a:pt x="292719" y="216995"/>
                  <a:pt x="292627" y="222186"/>
                </a:cubicBezTo>
                <a:lnTo>
                  <a:pt x="292627" y="229140"/>
                </a:lnTo>
                <a:cubicBezTo>
                  <a:pt x="292627" y="235908"/>
                  <a:pt x="292627" y="235815"/>
                  <a:pt x="286035" y="238133"/>
                </a:cubicBezTo>
                <a:cubicBezTo>
                  <a:pt x="270252" y="243974"/>
                  <a:pt x="260411" y="254728"/>
                  <a:pt x="259483" y="271879"/>
                </a:cubicBezTo>
                <a:cubicBezTo>
                  <a:pt x="258554" y="287084"/>
                  <a:pt x="266539" y="297375"/>
                  <a:pt x="278979" y="304884"/>
                </a:cubicBezTo>
                <a:cubicBezTo>
                  <a:pt x="286685" y="309613"/>
                  <a:pt x="295226" y="312301"/>
                  <a:pt x="303396" y="315917"/>
                </a:cubicBezTo>
                <a:cubicBezTo>
                  <a:pt x="306645" y="317308"/>
                  <a:pt x="309616" y="318884"/>
                  <a:pt x="312309" y="321109"/>
                </a:cubicBezTo>
                <a:cubicBezTo>
                  <a:pt x="320200" y="327691"/>
                  <a:pt x="318715" y="338446"/>
                  <a:pt x="309431" y="342525"/>
                </a:cubicBezTo>
                <a:cubicBezTo>
                  <a:pt x="304417" y="344750"/>
                  <a:pt x="299218" y="345214"/>
                  <a:pt x="293741" y="344565"/>
                </a:cubicBezTo>
                <a:cubicBezTo>
                  <a:pt x="285292" y="343452"/>
                  <a:pt x="277401" y="341412"/>
                  <a:pt x="269881" y="337426"/>
                </a:cubicBezTo>
                <a:cubicBezTo>
                  <a:pt x="265517" y="335108"/>
                  <a:pt x="264125" y="335664"/>
                  <a:pt x="262639" y="340485"/>
                </a:cubicBezTo>
                <a:cubicBezTo>
                  <a:pt x="261340" y="344750"/>
                  <a:pt x="260226" y="348829"/>
                  <a:pt x="259111" y="353001"/>
                </a:cubicBezTo>
                <a:cubicBezTo>
                  <a:pt x="257440" y="358564"/>
                  <a:pt x="258090" y="359955"/>
                  <a:pt x="263382" y="362550"/>
                </a:cubicBezTo>
                <a:cubicBezTo>
                  <a:pt x="270252" y="365888"/>
                  <a:pt x="277494" y="367464"/>
                  <a:pt x="284921" y="368669"/>
                </a:cubicBezTo>
                <a:cubicBezTo>
                  <a:pt x="290770" y="369596"/>
                  <a:pt x="291048" y="369782"/>
                  <a:pt x="291048" y="375901"/>
                </a:cubicBezTo>
                <a:cubicBezTo>
                  <a:pt x="291141" y="378589"/>
                  <a:pt x="291141" y="381278"/>
                  <a:pt x="291141" y="384059"/>
                </a:cubicBezTo>
                <a:cubicBezTo>
                  <a:pt x="291141" y="387490"/>
                  <a:pt x="292719" y="389437"/>
                  <a:pt x="296340" y="389622"/>
                </a:cubicBezTo>
                <a:cubicBezTo>
                  <a:pt x="300425" y="389715"/>
                  <a:pt x="304417" y="389715"/>
                  <a:pt x="308502" y="389622"/>
                </a:cubicBezTo>
                <a:cubicBezTo>
                  <a:pt x="311659" y="389437"/>
                  <a:pt x="313423" y="387768"/>
                  <a:pt x="313423" y="384430"/>
                </a:cubicBezTo>
                <a:cubicBezTo>
                  <a:pt x="313423" y="380722"/>
                  <a:pt x="313516" y="376828"/>
                  <a:pt x="313423" y="373119"/>
                </a:cubicBezTo>
                <a:cubicBezTo>
                  <a:pt x="313330" y="369411"/>
                  <a:pt x="314908" y="367464"/>
                  <a:pt x="318622" y="366444"/>
                </a:cubicBezTo>
                <a:cubicBezTo>
                  <a:pt x="327070" y="364127"/>
                  <a:pt x="334219" y="359584"/>
                  <a:pt x="339789" y="352909"/>
                </a:cubicBezTo>
                <a:cubicBezTo>
                  <a:pt x="355108" y="334366"/>
                  <a:pt x="349352" y="307017"/>
                  <a:pt x="327256" y="294872"/>
                </a:cubicBezTo>
                <a:cubicBezTo>
                  <a:pt x="320479" y="291071"/>
                  <a:pt x="313144" y="288197"/>
                  <a:pt x="305996" y="285230"/>
                </a:cubicBezTo>
                <a:cubicBezTo>
                  <a:pt x="301911" y="283561"/>
                  <a:pt x="297826" y="281521"/>
                  <a:pt x="294391" y="278740"/>
                </a:cubicBezTo>
                <a:cubicBezTo>
                  <a:pt x="287428" y="273177"/>
                  <a:pt x="288635" y="264277"/>
                  <a:pt x="296804" y="260661"/>
                </a:cubicBezTo>
                <a:cubicBezTo>
                  <a:pt x="299218" y="259642"/>
                  <a:pt x="301539" y="259271"/>
                  <a:pt x="304046" y="259178"/>
                </a:cubicBezTo>
                <a:cubicBezTo>
                  <a:pt x="313423" y="258715"/>
                  <a:pt x="322335" y="260383"/>
                  <a:pt x="330877" y="264463"/>
                </a:cubicBezTo>
                <a:cubicBezTo>
                  <a:pt x="335054" y="266595"/>
                  <a:pt x="336447" y="265946"/>
                  <a:pt x="337932" y="261496"/>
                </a:cubicBezTo>
                <a:cubicBezTo>
                  <a:pt x="339511" y="256860"/>
                  <a:pt x="340811" y="252132"/>
                  <a:pt x="342110" y="247404"/>
                </a:cubicBezTo>
                <a:cubicBezTo>
                  <a:pt x="343039" y="244344"/>
                  <a:pt x="341925" y="242212"/>
                  <a:pt x="338954" y="240914"/>
                </a:cubicBezTo>
                <a:cubicBezTo>
                  <a:pt x="333476" y="238411"/>
                  <a:pt x="327813" y="236649"/>
                  <a:pt x="321964" y="235815"/>
                </a:cubicBezTo>
                <a:cubicBezTo>
                  <a:pt x="314258" y="234702"/>
                  <a:pt x="314258" y="234610"/>
                  <a:pt x="314258" y="226915"/>
                </a:cubicBezTo>
                <a:cubicBezTo>
                  <a:pt x="314258" y="216068"/>
                  <a:pt x="314258" y="216068"/>
                  <a:pt x="303396" y="216068"/>
                </a:cubicBezTo>
                <a:close/>
                <a:moveTo>
                  <a:pt x="303396" y="176202"/>
                </a:moveTo>
                <a:cubicBezTo>
                  <a:pt x="373490" y="176202"/>
                  <a:pt x="430308" y="232941"/>
                  <a:pt x="430308" y="302937"/>
                </a:cubicBezTo>
                <a:cubicBezTo>
                  <a:pt x="430308" y="372934"/>
                  <a:pt x="373490" y="429673"/>
                  <a:pt x="303396" y="429673"/>
                </a:cubicBezTo>
                <a:cubicBezTo>
                  <a:pt x="233302" y="429673"/>
                  <a:pt x="176484" y="372934"/>
                  <a:pt x="176484" y="302937"/>
                </a:cubicBezTo>
                <a:cubicBezTo>
                  <a:pt x="176484" y="232941"/>
                  <a:pt x="233302" y="176202"/>
                  <a:pt x="303396" y="176202"/>
                </a:cubicBezTo>
                <a:close/>
                <a:moveTo>
                  <a:pt x="281240" y="91493"/>
                </a:moveTo>
                <a:cubicBezTo>
                  <a:pt x="181334" y="101690"/>
                  <a:pt x="101855" y="181039"/>
                  <a:pt x="91642" y="280782"/>
                </a:cubicBezTo>
                <a:lnTo>
                  <a:pt x="118104" y="280782"/>
                </a:lnTo>
                <a:cubicBezTo>
                  <a:pt x="130360" y="280782"/>
                  <a:pt x="140295" y="290701"/>
                  <a:pt x="140295" y="302937"/>
                </a:cubicBezTo>
                <a:cubicBezTo>
                  <a:pt x="140295" y="315173"/>
                  <a:pt x="130360" y="325092"/>
                  <a:pt x="118104" y="325092"/>
                </a:cubicBezTo>
                <a:lnTo>
                  <a:pt x="91642" y="325092"/>
                </a:lnTo>
                <a:cubicBezTo>
                  <a:pt x="101855" y="424835"/>
                  <a:pt x="181334" y="504184"/>
                  <a:pt x="281240" y="514381"/>
                </a:cubicBezTo>
                <a:lnTo>
                  <a:pt x="281240" y="487962"/>
                </a:lnTo>
                <a:cubicBezTo>
                  <a:pt x="281240" y="475726"/>
                  <a:pt x="291175" y="465807"/>
                  <a:pt x="303431" y="465807"/>
                </a:cubicBezTo>
                <a:cubicBezTo>
                  <a:pt x="315687" y="465807"/>
                  <a:pt x="325622" y="475726"/>
                  <a:pt x="325622" y="487962"/>
                </a:cubicBezTo>
                <a:lnTo>
                  <a:pt x="325622" y="514381"/>
                </a:lnTo>
                <a:cubicBezTo>
                  <a:pt x="425528" y="504184"/>
                  <a:pt x="505007" y="424835"/>
                  <a:pt x="515220" y="325092"/>
                </a:cubicBezTo>
                <a:lnTo>
                  <a:pt x="488758" y="325092"/>
                </a:lnTo>
                <a:cubicBezTo>
                  <a:pt x="476502" y="325092"/>
                  <a:pt x="466567" y="315173"/>
                  <a:pt x="466567" y="302937"/>
                </a:cubicBezTo>
                <a:cubicBezTo>
                  <a:pt x="466567" y="290701"/>
                  <a:pt x="476502" y="280782"/>
                  <a:pt x="488758" y="280782"/>
                </a:cubicBezTo>
                <a:lnTo>
                  <a:pt x="515220" y="280782"/>
                </a:lnTo>
                <a:cubicBezTo>
                  <a:pt x="505007" y="181039"/>
                  <a:pt x="425528" y="101690"/>
                  <a:pt x="325622" y="91493"/>
                </a:cubicBezTo>
                <a:lnTo>
                  <a:pt x="325622" y="117912"/>
                </a:lnTo>
                <a:cubicBezTo>
                  <a:pt x="325622" y="130148"/>
                  <a:pt x="315687" y="140067"/>
                  <a:pt x="303431" y="140067"/>
                </a:cubicBezTo>
                <a:cubicBezTo>
                  <a:pt x="291175" y="140067"/>
                  <a:pt x="281240" y="130148"/>
                  <a:pt x="281240" y="117912"/>
                </a:cubicBezTo>
                <a:close/>
                <a:moveTo>
                  <a:pt x="303431" y="0"/>
                </a:moveTo>
                <a:cubicBezTo>
                  <a:pt x="315687" y="0"/>
                  <a:pt x="325622" y="9919"/>
                  <a:pt x="325622" y="22155"/>
                </a:cubicBezTo>
                <a:lnTo>
                  <a:pt x="325622" y="48574"/>
                </a:lnTo>
                <a:cubicBezTo>
                  <a:pt x="449111" y="59234"/>
                  <a:pt x="547531" y="157494"/>
                  <a:pt x="558209" y="280782"/>
                </a:cubicBezTo>
                <a:lnTo>
                  <a:pt x="584671" y="280782"/>
                </a:lnTo>
                <a:cubicBezTo>
                  <a:pt x="596834" y="280782"/>
                  <a:pt x="606862" y="290701"/>
                  <a:pt x="606862" y="302937"/>
                </a:cubicBezTo>
                <a:cubicBezTo>
                  <a:pt x="606862" y="315173"/>
                  <a:pt x="596927" y="325092"/>
                  <a:pt x="584671" y="325092"/>
                </a:cubicBezTo>
                <a:lnTo>
                  <a:pt x="558209" y="325092"/>
                </a:lnTo>
                <a:cubicBezTo>
                  <a:pt x="547531" y="448380"/>
                  <a:pt x="449111" y="546640"/>
                  <a:pt x="325622" y="557300"/>
                </a:cubicBezTo>
                <a:lnTo>
                  <a:pt x="325622" y="583719"/>
                </a:lnTo>
                <a:cubicBezTo>
                  <a:pt x="325622" y="595955"/>
                  <a:pt x="315687" y="605874"/>
                  <a:pt x="303431" y="605874"/>
                </a:cubicBezTo>
                <a:cubicBezTo>
                  <a:pt x="291175" y="605874"/>
                  <a:pt x="281240" y="595955"/>
                  <a:pt x="281240" y="583719"/>
                </a:cubicBezTo>
                <a:lnTo>
                  <a:pt x="281240" y="557300"/>
                </a:lnTo>
                <a:cubicBezTo>
                  <a:pt x="157751" y="546640"/>
                  <a:pt x="59331" y="448380"/>
                  <a:pt x="48653" y="325092"/>
                </a:cubicBezTo>
                <a:lnTo>
                  <a:pt x="22191" y="325092"/>
                </a:lnTo>
                <a:cubicBezTo>
                  <a:pt x="9935" y="325092"/>
                  <a:pt x="0" y="315173"/>
                  <a:pt x="0" y="302937"/>
                </a:cubicBezTo>
                <a:cubicBezTo>
                  <a:pt x="0" y="290701"/>
                  <a:pt x="9935" y="280782"/>
                  <a:pt x="22191" y="280782"/>
                </a:cubicBezTo>
                <a:lnTo>
                  <a:pt x="48653" y="280782"/>
                </a:lnTo>
                <a:cubicBezTo>
                  <a:pt x="59331" y="157494"/>
                  <a:pt x="157751" y="59234"/>
                  <a:pt x="281240" y="48574"/>
                </a:cubicBezTo>
                <a:lnTo>
                  <a:pt x="281240" y="22155"/>
                </a:lnTo>
                <a:cubicBezTo>
                  <a:pt x="281240" y="9919"/>
                  <a:pt x="291175" y="0"/>
                  <a:pt x="303431" y="0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47EF16-DF60-4DB9-BA72-73B33F60EA6D}"/>
              </a:ext>
            </a:extLst>
          </p:cNvPr>
          <p:cNvSpPr txBox="1"/>
          <p:nvPr/>
        </p:nvSpPr>
        <p:spPr>
          <a:xfrm>
            <a:off x="4286760" y="1670512"/>
            <a:ext cx="789960" cy="446276"/>
          </a:xfrm>
          <a:prstGeom prst="rect">
            <a:avLst/>
          </a:prstGeom>
          <a:noFill/>
          <a:effectLst/>
        </p:spPr>
        <p:txBody>
          <a:bodyPr wrap="none" lIns="137160" tIns="68580" rIns="137160" bIns="6858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ea"/>
                <a:cs typeface="OPPOSans B" pitchFamily="18" charset="-122"/>
                <a:sym typeface="Arial" panose="020B0604020202020204" pitchFamily="34" charset="0"/>
              </a:rPr>
              <a:t>转型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CF39717-1ECD-493D-BD04-FC8EF22ED15B}"/>
              </a:ext>
            </a:extLst>
          </p:cNvPr>
          <p:cNvSpPr txBox="1"/>
          <p:nvPr/>
        </p:nvSpPr>
        <p:spPr>
          <a:xfrm>
            <a:off x="3294238" y="2064423"/>
            <a:ext cx="1782482" cy="1203022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业务转型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管理转型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体制转型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61E84B0-6237-45E0-9B82-ACC5BBABBE45}"/>
              </a:ext>
            </a:extLst>
          </p:cNvPr>
          <p:cNvSpPr txBox="1"/>
          <p:nvPr/>
        </p:nvSpPr>
        <p:spPr>
          <a:xfrm>
            <a:off x="2791402" y="1670512"/>
            <a:ext cx="789960" cy="446276"/>
          </a:xfrm>
          <a:prstGeom prst="rect">
            <a:avLst/>
          </a:prstGeom>
          <a:noFill/>
          <a:effectLst/>
        </p:spPr>
        <p:txBody>
          <a:bodyPr wrap="none" lIns="137160" tIns="68580" rIns="137160" bIns="6858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ea"/>
                <a:cs typeface="OPPOSans B" pitchFamily="18" charset="-122"/>
                <a:sym typeface="Arial" panose="020B0604020202020204" pitchFamily="34" charset="0"/>
              </a:rPr>
              <a:t>突破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517EC6F-42A8-4366-9CD0-3B5DCB35B639}"/>
              </a:ext>
            </a:extLst>
          </p:cNvPr>
          <p:cNvSpPr txBox="1"/>
          <p:nvPr/>
        </p:nvSpPr>
        <p:spPr>
          <a:xfrm>
            <a:off x="1798880" y="2064423"/>
            <a:ext cx="1782482" cy="1203022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市场规模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综合能力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区域影响力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F604E82-FDDC-4E64-B1C7-D53B07281473}"/>
              </a:ext>
            </a:extLst>
          </p:cNvPr>
          <p:cNvSpPr/>
          <p:nvPr/>
        </p:nvSpPr>
        <p:spPr>
          <a:xfrm>
            <a:off x="7368574" y="2604757"/>
            <a:ext cx="990600" cy="26749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D8B2889-4C11-41D7-9CF0-9ED94AAC9F9C}"/>
              </a:ext>
            </a:extLst>
          </p:cNvPr>
          <p:cNvSpPr txBox="1"/>
          <p:nvPr/>
        </p:nvSpPr>
        <p:spPr>
          <a:xfrm>
            <a:off x="7148411" y="2346740"/>
            <a:ext cx="136996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目标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3D93031-E1A2-4CB8-988A-4619B2313D55}"/>
              </a:ext>
            </a:extLst>
          </p:cNvPr>
          <p:cNvSpPr/>
          <p:nvPr/>
        </p:nvSpPr>
        <p:spPr>
          <a:xfrm>
            <a:off x="3834340" y="4947775"/>
            <a:ext cx="990600" cy="26749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8AE753C-B4BF-4AFA-AADD-B05766F7AAC2}"/>
              </a:ext>
            </a:extLst>
          </p:cNvPr>
          <p:cNvSpPr txBox="1"/>
          <p:nvPr/>
        </p:nvSpPr>
        <p:spPr>
          <a:xfrm>
            <a:off x="3650753" y="4690901"/>
            <a:ext cx="136996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举措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F2432802-071D-40BA-8576-CD76E0E57031}"/>
              </a:ext>
            </a:extLst>
          </p:cNvPr>
          <p:cNvSpPr/>
          <p:nvPr/>
        </p:nvSpPr>
        <p:spPr>
          <a:xfrm>
            <a:off x="5801516" y="4305718"/>
            <a:ext cx="1201255" cy="1201255"/>
          </a:xfrm>
          <a:prstGeom prst="ellips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>
            <a:noAutofit/>
          </a:bodyPr>
          <a:lstStyle/>
          <a:p>
            <a:pPr algn="ctr"/>
            <a:endParaRPr lang="zh-CN" altLang="en-US" sz="27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iconfont-1179-866479">
            <a:extLst>
              <a:ext uri="{FF2B5EF4-FFF2-40B4-BE49-F238E27FC236}">
                <a16:creationId xmlns:a16="http://schemas.microsoft.com/office/drawing/2014/main" id="{3ED271FF-7851-4A63-98B1-A5ABF3F868CE}"/>
              </a:ext>
            </a:extLst>
          </p:cNvPr>
          <p:cNvSpPr/>
          <p:nvPr/>
        </p:nvSpPr>
        <p:spPr>
          <a:xfrm>
            <a:off x="6073130" y="4563546"/>
            <a:ext cx="658026" cy="685600"/>
          </a:xfrm>
          <a:custGeom>
            <a:avLst/>
            <a:gdLst>
              <a:gd name="connsiteX0" fmla="*/ 25460 w 580356"/>
              <a:gd name="connsiteY0" fmla="*/ 555068 h 604675"/>
              <a:gd name="connsiteX1" fmla="*/ 65910 w 580356"/>
              <a:gd name="connsiteY1" fmla="*/ 571695 h 604675"/>
              <a:gd name="connsiteX2" fmla="*/ 106268 w 580356"/>
              <a:gd name="connsiteY2" fmla="*/ 555068 h 604675"/>
              <a:gd name="connsiteX3" fmla="*/ 107275 w 580356"/>
              <a:gd name="connsiteY3" fmla="*/ 555982 h 604675"/>
              <a:gd name="connsiteX4" fmla="*/ 131618 w 580356"/>
              <a:gd name="connsiteY4" fmla="*/ 596362 h 604675"/>
              <a:gd name="connsiteX5" fmla="*/ 130062 w 580356"/>
              <a:gd name="connsiteY5" fmla="*/ 602117 h 604675"/>
              <a:gd name="connsiteX6" fmla="*/ 124663 w 580356"/>
              <a:gd name="connsiteY6" fmla="*/ 604675 h 604675"/>
              <a:gd name="connsiteX7" fmla="*/ 7065 w 580356"/>
              <a:gd name="connsiteY7" fmla="*/ 604675 h 604675"/>
              <a:gd name="connsiteX8" fmla="*/ 1666 w 580356"/>
              <a:gd name="connsiteY8" fmla="*/ 602117 h 604675"/>
              <a:gd name="connsiteX9" fmla="*/ 110 w 580356"/>
              <a:gd name="connsiteY9" fmla="*/ 596362 h 604675"/>
              <a:gd name="connsiteX10" fmla="*/ 24453 w 580356"/>
              <a:gd name="connsiteY10" fmla="*/ 555982 h 604675"/>
              <a:gd name="connsiteX11" fmla="*/ 25460 w 580356"/>
              <a:gd name="connsiteY11" fmla="*/ 555068 h 604675"/>
              <a:gd name="connsiteX12" fmla="*/ 488403 w 580356"/>
              <a:gd name="connsiteY12" fmla="*/ 488213 h 604675"/>
              <a:gd name="connsiteX13" fmla="*/ 488403 w 580356"/>
              <a:gd name="connsiteY13" fmla="*/ 549381 h 604675"/>
              <a:gd name="connsiteX14" fmla="*/ 544228 w 580356"/>
              <a:gd name="connsiteY14" fmla="*/ 549381 h 604675"/>
              <a:gd name="connsiteX15" fmla="*/ 549994 w 580356"/>
              <a:gd name="connsiteY15" fmla="*/ 543530 h 604675"/>
              <a:gd name="connsiteX16" fmla="*/ 549994 w 580356"/>
              <a:gd name="connsiteY16" fmla="*/ 494065 h 604675"/>
              <a:gd name="connsiteX17" fmla="*/ 544228 w 580356"/>
              <a:gd name="connsiteY17" fmla="*/ 488213 h 604675"/>
              <a:gd name="connsiteX18" fmla="*/ 207720 w 580356"/>
              <a:gd name="connsiteY18" fmla="*/ 458040 h 604675"/>
              <a:gd name="connsiteX19" fmla="*/ 544228 w 580356"/>
              <a:gd name="connsiteY19" fmla="*/ 458040 h 604675"/>
              <a:gd name="connsiteX20" fmla="*/ 580286 w 580356"/>
              <a:gd name="connsiteY20" fmla="*/ 494065 h 604675"/>
              <a:gd name="connsiteX21" fmla="*/ 580286 w 580356"/>
              <a:gd name="connsiteY21" fmla="*/ 543530 h 604675"/>
              <a:gd name="connsiteX22" fmla="*/ 544228 w 580356"/>
              <a:gd name="connsiteY22" fmla="*/ 579554 h 604675"/>
              <a:gd name="connsiteX23" fmla="*/ 207720 w 580356"/>
              <a:gd name="connsiteY23" fmla="*/ 579554 h 604675"/>
              <a:gd name="connsiteX24" fmla="*/ 171571 w 580356"/>
              <a:gd name="connsiteY24" fmla="*/ 543530 h 604675"/>
              <a:gd name="connsiteX25" fmla="*/ 171571 w 580356"/>
              <a:gd name="connsiteY25" fmla="*/ 494065 h 604675"/>
              <a:gd name="connsiteX26" fmla="*/ 207720 w 580356"/>
              <a:gd name="connsiteY26" fmla="*/ 458040 h 604675"/>
              <a:gd name="connsiteX27" fmla="*/ 65900 w 580356"/>
              <a:gd name="connsiteY27" fmla="*/ 432919 h 604675"/>
              <a:gd name="connsiteX28" fmla="*/ 110251 w 580356"/>
              <a:gd name="connsiteY28" fmla="*/ 491206 h 604675"/>
              <a:gd name="connsiteX29" fmla="*/ 65900 w 580356"/>
              <a:gd name="connsiteY29" fmla="*/ 549493 h 604675"/>
              <a:gd name="connsiteX30" fmla="*/ 21549 w 580356"/>
              <a:gd name="connsiteY30" fmla="*/ 491206 h 604675"/>
              <a:gd name="connsiteX31" fmla="*/ 65900 w 580356"/>
              <a:gd name="connsiteY31" fmla="*/ 432919 h 604675"/>
              <a:gd name="connsiteX32" fmla="*/ 25460 w 580356"/>
              <a:gd name="connsiteY32" fmla="*/ 338643 h 604675"/>
              <a:gd name="connsiteX33" fmla="*/ 65910 w 580356"/>
              <a:gd name="connsiteY33" fmla="*/ 355270 h 604675"/>
              <a:gd name="connsiteX34" fmla="*/ 106268 w 580356"/>
              <a:gd name="connsiteY34" fmla="*/ 338643 h 604675"/>
              <a:gd name="connsiteX35" fmla="*/ 107275 w 580356"/>
              <a:gd name="connsiteY35" fmla="*/ 339465 h 604675"/>
              <a:gd name="connsiteX36" fmla="*/ 131618 w 580356"/>
              <a:gd name="connsiteY36" fmla="*/ 379845 h 604675"/>
              <a:gd name="connsiteX37" fmla="*/ 130062 w 580356"/>
              <a:gd name="connsiteY37" fmla="*/ 385692 h 604675"/>
              <a:gd name="connsiteX38" fmla="*/ 124663 w 580356"/>
              <a:gd name="connsiteY38" fmla="*/ 388250 h 604675"/>
              <a:gd name="connsiteX39" fmla="*/ 7065 w 580356"/>
              <a:gd name="connsiteY39" fmla="*/ 388250 h 604675"/>
              <a:gd name="connsiteX40" fmla="*/ 1666 w 580356"/>
              <a:gd name="connsiteY40" fmla="*/ 385692 h 604675"/>
              <a:gd name="connsiteX41" fmla="*/ 110 w 580356"/>
              <a:gd name="connsiteY41" fmla="*/ 379845 h 604675"/>
              <a:gd name="connsiteX42" fmla="*/ 24453 w 580356"/>
              <a:gd name="connsiteY42" fmla="*/ 339465 h 604675"/>
              <a:gd name="connsiteX43" fmla="*/ 25460 w 580356"/>
              <a:gd name="connsiteY43" fmla="*/ 338643 h 604675"/>
              <a:gd name="connsiteX44" fmla="*/ 334471 w 580356"/>
              <a:gd name="connsiteY44" fmla="*/ 271804 h 604675"/>
              <a:gd name="connsiteX45" fmla="*/ 334471 w 580356"/>
              <a:gd name="connsiteY45" fmla="*/ 332870 h 604675"/>
              <a:gd name="connsiteX46" fmla="*/ 544228 w 580356"/>
              <a:gd name="connsiteY46" fmla="*/ 332870 h 604675"/>
              <a:gd name="connsiteX47" fmla="*/ 549994 w 580356"/>
              <a:gd name="connsiteY47" fmla="*/ 327111 h 604675"/>
              <a:gd name="connsiteX48" fmla="*/ 549994 w 580356"/>
              <a:gd name="connsiteY48" fmla="*/ 277563 h 604675"/>
              <a:gd name="connsiteX49" fmla="*/ 544228 w 580356"/>
              <a:gd name="connsiteY49" fmla="*/ 271804 h 604675"/>
              <a:gd name="connsiteX50" fmla="*/ 207720 w 580356"/>
              <a:gd name="connsiteY50" fmla="*/ 241545 h 604675"/>
              <a:gd name="connsiteX51" fmla="*/ 544228 w 580356"/>
              <a:gd name="connsiteY51" fmla="*/ 241545 h 604675"/>
              <a:gd name="connsiteX52" fmla="*/ 580286 w 580356"/>
              <a:gd name="connsiteY52" fmla="*/ 277563 h 604675"/>
              <a:gd name="connsiteX53" fmla="*/ 580286 w 580356"/>
              <a:gd name="connsiteY53" fmla="*/ 327111 h 604675"/>
              <a:gd name="connsiteX54" fmla="*/ 544228 w 580356"/>
              <a:gd name="connsiteY54" fmla="*/ 363129 h 604675"/>
              <a:gd name="connsiteX55" fmla="*/ 207720 w 580356"/>
              <a:gd name="connsiteY55" fmla="*/ 363129 h 604675"/>
              <a:gd name="connsiteX56" fmla="*/ 171571 w 580356"/>
              <a:gd name="connsiteY56" fmla="*/ 327111 h 604675"/>
              <a:gd name="connsiteX57" fmla="*/ 171571 w 580356"/>
              <a:gd name="connsiteY57" fmla="*/ 277563 h 604675"/>
              <a:gd name="connsiteX58" fmla="*/ 207720 w 580356"/>
              <a:gd name="connsiteY58" fmla="*/ 241545 h 604675"/>
              <a:gd name="connsiteX59" fmla="*/ 65900 w 580356"/>
              <a:gd name="connsiteY59" fmla="*/ 216424 h 604675"/>
              <a:gd name="connsiteX60" fmla="*/ 110251 w 580356"/>
              <a:gd name="connsiteY60" fmla="*/ 274676 h 604675"/>
              <a:gd name="connsiteX61" fmla="*/ 65900 w 580356"/>
              <a:gd name="connsiteY61" fmla="*/ 332928 h 604675"/>
              <a:gd name="connsiteX62" fmla="*/ 21549 w 580356"/>
              <a:gd name="connsiteY62" fmla="*/ 274676 h 604675"/>
              <a:gd name="connsiteX63" fmla="*/ 65900 w 580356"/>
              <a:gd name="connsiteY63" fmla="*/ 216424 h 604675"/>
              <a:gd name="connsiteX64" fmla="*/ 25460 w 580356"/>
              <a:gd name="connsiteY64" fmla="*/ 122078 h 604675"/>
              <a:gd name="connsiteX65" fmla="*/ 65910 w 580356"/>
              <a:gd name="connsiteY65" fmla="*/ 138820 h 604675"/>
              <a:gd name="connsiteX66" fmla="*/ 106268 w 580356"/>
              <a:gd name="connsiteY66" fmla="*/ 122078 h 604675"/>
              <a:gd name="connsiteX67" fmla="*/ 107275 w 580356"/>
              <a:gd name="connsiteY67" fmla="*/ 122993 h 604675"/>
              <a:gd name="connsiteX68" fmla="*/ 131618 w 580356"/>
              <a:gd name="connsiteY68" fmla="*/ 163431 h 604675"/>
              <a:gd name="connsiteX69" fmla="*/ 130062 w 580356"/>
              <a:gd name="connsiteY69" fmla="*/ 169286 h 604675"/>
              <a:gd name="connsiteX70" fmla="*/ 124663 w 580356"/>
              <a:gd name="connsiteY70" fmla="*/ 171756 h 604675"/>
              <a:gd name="connsiteX71" fmla="*/ 7065 w 580356"/>
              <a:gd name="connsiteY71" fmla="*/ 171756 h 604675"/>
              <a:gd name="connsiteX72" fmla="*/ 1666 w 580356"/>
              <a:gd name="connsiteY72" fmla="*/ 169286 h 604675"/>
              <a:gd name="connsiteX73" fmla="*/ 110 w 580356"/>
              <a:gd name="connsiteY73" fmla="*/ 163431 h 604675"/>
              <a:gd name="connsiteX74" fmla="*/ 24453 w 580356"/>
              <a:gd name="connsiteY74" fmla="*/ 122993 h 604675"/>
              <a:gd name="connsiteX75" fmla="*/ 25460 w 580356"/>
              <a:gd name="connsiteY75" fmla="*/ 122078 h 604675"/>
              <a:gd name="connsiteX76" fmla="*/ 440494 w 580356"/>
              <a:gd name="connsiteY76" fmla="*/ 55380 h 604675"/>
              <a:gd name="connsiteX77" fmla="*/ 440494 w 580356"/>
              <a:gd name="connsiteY77" fmla="*/ 116446 h 604675"/>
              <a:gd name="connsiteX78" fmla="*/ 544292 w 580356"/>
              <a:gd name="connsiteY78" fmla="*/ 116446 h 604675"/>
              <a:gd name="connsiteX79" fmla="*/ 550059 w 580356"/>
              <a:gd name="connsiteY79" fmla="*/ 110595 h 604675"/>
              <a:gd name="connsiteX80" fmla="*/ 550059 w 580356"/>
              <a:gd name="connsiteY80" fmla="*/ 61139 h 604675"/>
              <a:gd name="connsiteX81" fmla="*/ 544292 w 580356"/>
              <a:gd name="connsiteY81" fmla="*/ 55380 h 604675"/>
              <a:gd name="connsiteX82" fmla="*/ 207726 w 580356"/>
              <a:gd name="connsiteY82" fmla="*/ 25121 h 604675"/>
              <a:gd name="connsiteX83" fmla="*/ 544292 w 580356"/>
              <a:gd name="connsiteY83" fmla="*/ 25121 h 604675"/>
              <a:gd name="connsiteX84" fmla="*/ 580356 w 580356"/>
              <a:gd name="connsiteY84" fmla="*/ 61139 h 604675"/>
              <a:gd name="connsiteX85" fmla="*/ 580356 w 580356"/>
              <a:gd name="connsiteY85" fmla="*/ 110595 h 604675"/>
              <a:gd name="connsiteX86" fmla="*/ 544292 w 580356"/>
              <a:gd name="connsiteY86" fmla="*/ 146705 h 604675"/>
              <a:gd name="connsiteX87" fmla="*/ 207726 w 580356"/>
              <a:gd name="connsiteY87" fmla="*/ 146705 h 604675"/>
              <a:gd name="connsiteX88" fmla="*/ 171571 w 580356"/>
              <a:gd name="connsiteY88" fmla="*/ 110595 h 604675"/>
              <a:gd name="connsiteX89" fmla="*/ 171571 w 580356"/>
              <a:gd name="connsiteY89" fmla="*/ 61139 h 604675"/>
              <a:gd name="connsiteX90" fmla="*/ 207726 w 580356"/>
              <a:gd name="connsiteY90" fmla="*/ 25121 h 604675"/>
              <a:gd name="connsiteX91" fmla="*/ 65945 w 580356"/>
              <a:gd name="connsiteY91" fmla="*/ 0 h 604675"/>
              <a:gd name="connsiteX92" fmla="*/ 110250 w 580356"/>
              <a:gd name="connsiteY92" fmla="*/ 58297 h 604675"/>
              <a:gd name="connsiteX93" fmla="*/ 65945 w 580356"/>
              <a:gd name="connsiteY93" fmla="*/ 116503 h 604675"/>
              <a:gd name="connsiteX94" fmla="*/ 21549 w 580356"/>
              <a:gd name="connsiteY94" fmla="*/ 58297 h 604675"/>
              <a:gd name="connsiteX95" fmla="*/ 65945 w 580356"/>
              <a:gd name="connsiteY95" fmla="*/ 0 h 6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80356" h="604675">
                <a:moveTo>
                  <a:pt x="25460" y="555068"/>
                </a:moveTo>
                <a:cubicBezTo>
                  <a:pt x="36716" y="565483"/>
                  <a:pt x="50627" y="571695"/>
                  <a:pt x="65910" y="571695"/>
                </a:cubicBezTo>
                <a:cubicBezTo>
                  <a:pt x="81101" y="571695"/>
                  <a:pt x="95012" y="565483"/>
                  <a:pt x="106268" y="555068"/>
                </a:cubicBezTo>
                <a:cubicBezTo>
                  <a:pt x="106634" y="555342"/>
                  <a:pt x="106909" y="555708"/>
                  <a:pt x="107275" y="555982"/>
                </a:cubicBezTo>
                <a:cubicBezTo>
                  <a:pt x="119721" y="565757"/>
                  <a:pt x="128689" y="579826"/>
                  <a:pt x="131618" y="596362"/>
                </a:cubicBezTo>
                <a:cubicBezTo>
                  <a:pt x="131984" y="598371"/>
                  <a:pt x="131435" y="600564"/>
                  <a:pt x="130062" y="602117"/>
                </a:cubicBezTo>
                <a:cubicBezTo>
                  <a:pt x="128781" y="603761"/>
                  <a:pt x="126768" y="604675"/>
                  <a:pt x="124663" y="604675"/>
                </a:cubicBezTo>
                <a:lnTo>
                  <a:pt x="7065" y="604675"/>
                </a:lnTo>
                <a:cubicBezTo>
                  <a:pt x="5052" y="604675"/>
                  <a:pt x="3039" y="603761"/>
                  <a:pt x="1666" y="602117"/>
                </a:cubicBezTo>
                <a:cubicBezTo>
                  <a:pt x="293" y="600564"/>
                  <a:pt x="-256" y="598371"/>
                  <a:pt x="110" y="596362"/>
                </a:cubicBezTo>
                <a:cubicBezTo>
                  <a:pt x="3039" y="579826"/>
                  <a:pt x="12007" y="565757"/>
                  <a:pt x="24453" y="555982"/>
                </a:cubicBezTo>
                <a:cubicBezTo>
                  <a:pt x="24819" y="555708"/>
                  <a:pt x="25094" y="555342"/>
                  <a:pt x="25460" y="555068"/>
                </a:cubicBezTo>
                <a:close/>
                <a:moveTo>
                  <a:pt x="488403" y="488213"/>
                </a:moveTo>
                <a:lnTo>
                  <a:pt x="488403" y="549381"/>
                </a:lnTo>
                <a:lnTo>
                  <a:pt x="544228" y="549381"/>
                </a:lnTo>
                <a:cubicBezTo>
                  <a:pt x="547431" y="549381"/>
                  <a:pt x="549994" y="546730"/>
                  <a:pt x="549994" y="543530"/>
                </a:cubicBezTo>
                <a:lnTo>
                  <a:pt x="549994" y="494065"/>
                </a:lnTo>
                <a:cubicBezTo>
                  <a:pt x="549994" y="490864"/>
                  <a:pt x="547431" y="488213"/>
                  <a:pt x="544228" y="488213"/>
                </a:cubicBezTo>
                <a:close/>
                <a:moveTo>
                  <a:pt x="207720" y="458040"/>
                </a:moveTo>
                <a:lnTo>
                  <a:pt x="544228" y="458040"/>
                </a:lnTo>
                <a:cubicBezTo>
                  <a:pt x="564179" y="458040"/>
                  <a:pt x="580286" y="474132"/>
                  <a:pt x="580286" y="494065"/>
                </a:cubicBezTo>
                <a:lnTo>
                  <a:pt x="580286" y="543530"/>
                </a:lnTo>
                <a:cubicBezTo>
                  <a:pt x="580286" y="563462"/>
                  <a:pt x="564179" y="579554"/>
                  <a:pt x="544228" y="579554"/>
                </a:cubicBezTo>
                <a:lnTo>
                  <a:pt x="207720" y="579554"/>
                </a:lnTo>
                <a:cubicBezTo>
                  <a:pt x="187770" y="579554"/>
                  <a:pt x="171571" y="563462"/>
                  <a:pt x="171571" y="543530"/>
                </a:cubicBezTo>
                <a:lnTo>
                  <a:pt x="171571" y="494065"/>
                </a:lnTo>
                <a:cubicBezTo>
                  <a:pt x="171571" y="474132"/>
                  <a:pt x="187770" y="458040"/>
                  <a:pt x="207720" y="458040"/>
                </a:cubicBezTo>
                <a:close/>
                <a:moveTo>
                  <a:pt x="65900" y="432919"/>
                </a:moveTo>
                <a:cubicBezTo>
                  <a:pt x="90394" y="432919"/>
                  <a:pt x="110251" y="459015"/>
                  <a:pt x="110251" y="491206"/>
                </a:cubicBezTo>
                <a:cubicBezTo>
                  <a:pt x="110251" y="523397"/>
                  <a:pt x="90394" y="549493"/>
                  <a:pt x="65900" y="549493"/>
                </a:cubicBezTo>
                <a:cubicBezTo>
                  <a:pt x="41406" y="549493"/>
                  <a:pt x="21549" y="523397"/>
                  <a:pt x="21549" y="491206"/>
                </a:cubicBezTo>
                <a:cubicBezTo>
                  <a:pt x="21549" y="459015"/>
                  <a:pt x="41406" y="432919"/>
                  <a:pt x="65900" y="432919"/>
                </a:cubicBezTo>
                <a:close/>
                <a:moveTo>
                  <a:pt x="25460" y="338643"/>
                </a:moveTo>
                <a:cubicBezTo>
                  <a:pt x="36716" y="348966"/>
                  <a:pt x="50627" y="355270"/>
                  <a:pt x="65910" y="355270"/>
                </a:cubicBezTo>
                <a:cubicBezTo>
                  <a:pt x="81101" y="355270"/>
                  <a:pt x="95012" y="348966"/>
                  <a:pt x="106268" y="338643"/>
                </a:cubicBezTo>
                <a:cubicBezTo>
                  <a:pt x="106634" y="338917"/>
                  <a:pt x="106909" y="339282"/>
                  <a:pt x="107275" y="339465"/>
                </a:cubicBezTo>
                <a:cubicBezTo>
                  <a:pt x="119721" y="349332"/>
                  <a:pt x="128689" y="363401"/>
                  <a:pt x="131618" y="379845"/>
                </a:cubicBezTo>
                <a:cubicBezTo>
                  <a:pt x="131984" y="381946"/>
                  <a:pt x="131435" y="384048"/>
                  <a:pt x="130062" y="385692"/>
                </a:cubicBezTo>
                <a:cubicBezTo>
                  <a:pt x="128781" y="387336"/>
                  <a:pt x="126768" y="388250"/>
                  <a:pt x="124663" y="388250"/>
                </a:cubicBezTo>
                <a:lnTo>
                  <a:pt x="7065" y="388250"/>
                </a:lnTo>
                <a:cubicBezTo>
                  <a:pt x="5052" y="388250"/>
                  <a:pt x="3039" y="387336"/>
                  <a:pt x="1666" y="385692"/>
                </a:cubicBezTo>
                <a:cubicBezTo>
                  <a:pt x="293" y="384048"/>
                  <a:pt x="-256" y="381946"/>
                  <a:pt x="110" y="379845"/>
                </a:cubicBezTo>
                <a:cubicBezTo>
                  <a:pt x="3039" y="363401"/>
                  <a:pt x="12007" y="349332"/>
                  <a:pt x="24453" y="339465"/>
                </a:cubicBezTo>
                <a:cubicBezTo>
                  <a:pt x="24819" y="339282"/>
                  <a:pt x="25094" y="338917"/>
                  <a:pt x="25460" y="338643"/>
                </a:cubicBezTo>
                <a:close/>
                <a:moveTo>
                  <a:pt x="334471" y="271804"/>
                </a:moveTo>
                <a:lnTo>
                  <a:pt x="334471" y="332870"/>
                </a:lnTo>
                <a:lnTo>
                  <a:pt x="544228" y="332870"/>
                </a:lnTo>
                <a:cubicBezTo>
                  <a:pt x="547431" y="332870"/>
                  <a:pt x="549994" y="330310"/>
                  <a:pt x="549994" y="327111"/>
                </a:cubicBezTo>
                <a:lnTo>
                  <a:pt x="549994" y="277563"/>
                </a:lnTo>
                <a:cubicBezTo>
                  <a:pt x="549994" y="274363"/>
                  <a:pt x="547431" y="271804"/>
                  <a:pt x="544228" y="271804"/>
                </a:cubicBezTo>
                <a:close/>
                <a:moveTo>
                  <a:pt x="207720" y="241545"/>
                </a:moveTo>
                <a:lnTo>
                  <a:pt x="544228" y="241545"/>
                </a:lnTo>
                <a:cubicBezTo>
                  <a:pt x="564179" y="241545"/>
                  <a:pt x="580286" y="257726"/>
                  <a:pt x="580286" y="277563"/>
                </a:cubicBezTo>
                <a:lnTo>
                  <a:pt x="580286" y="327111"/>
                </a:lnTo>
                <a:cubicBezTo>
                  <a:pt x="580286" y="346948"/>
                  <a:pt x="564179" y="363129"/>
                  <a:pt x="544228" y="363129"/>
                </a:cubicBezTo>
                <a:lnTo>
                  <a:pt x="207720" y="363129"/>
                </a:lnTo>
                <a:cubicBezTo>
                  <a:pt x="187770" y="363129"/>
                  <a:pt x="171571" y="346948"/>
                  <a:pt x="171571" y="327111"/>
                </a:cubicBezTo>
                <a:lnTo>
                  <a:pt x="171571" y="277563"/>
                </a:lnTo>
                <a:cubicBezTo>
                  <a:pt x="171571" y="257726"/>
                  <a:pt x="187770" y="241545"/>
                  <a:pt x="207720" y="241545"/>
                </a:cubicBezTo>
                <a:close/>
                <a:moveTo>
                  <a:pt x="65900" y="216424"/>
                </a:moveTo>
                <a:cubicBezTo>
                  <a:pt x="90394" y="216424"/>
                  <a:pt x="110251" y="242504"/>
                  <a:pt x="110251" y="274676"/>
                </a:cubicBezTo>
                <a:cubicBezTo>
                  <a:pt x="110251" y="306848"/>
                  <a:pt x="90394" y="332928"/>
                  <a:pt x="65900" y="332928"/>
                </a:cubicBezTo>
                <a:cubicBezTo>
                  <a:pt x="41406" y="332928"/>
                  <a:pt x="21549" y="306848"/>
                  <a:pt x="21549" y="274676"/>
                </a:cubicBezTo>
                <a:cubicBezTo>
                  <a:pt x="21549" y="242504"/>
                  <a:pt x="41406" y="216424"/>
                  <a:pt x="65900" y="216424"/>
                </a:cubicBezTo>
                <a:close/>
                <a:moveTo>
                  <a:pt x="25460" y="122078"/>
                </a:moveTo>
                <a:cubicBezTo>
                  <a:pt x="36716" y="132508"/>
                  <a:pt x="50627" y="138820"/>
                  <a:pt x="65910" y="138820"/>
                </a:cubicBezTo>
                <a:cubicBezTo>
                  <a:pt x="81101" y="138820"/>
                  <a:pt x="95012" y="132508"/>
                  <a:pt x="106268" y="122078"/>
                </a:cubicBezTo>
                <a:cubicBezTo>
                  <a:pt x="106634" y="122352"/>
                  <a:pt x="106909" y="122718"/>
                  <a:pt x="107275" y="122993"/>
                </a:cubicBezTo>
                <a:cubicBezTo>
                  <a:pt x="119721" y="132782"/>
                  <a:pt x="128689" y="146871"/>
                  <a:pt x="131618" y="163431"/>
                </a:cubicBezTo>
                <a:cubicBezTo>
                  <a:pt x="131984" y="165535"/>
                  <a:pt x="131435" y="167639"/>
                  <a:pt x="130062" y="169286"/>
                </a:cubicBezTo>
                <a:cubicBezTo>
                  <a:pt x="128781" y="170841"/>
                  <a:pt x="126768" y="171756"/>
                  <a:pt x="124663" y="171756"/>
                </a:cubicBezTo>
                <a:lnTo>
                  <a:pt x="7065" y="171756"/>
                </a:lnTo>
                <a:cubicBezTo>
                  <a:pt x="5052" y="171756"/>
                  <a:pt x="3039" y="170841"/>
                  <a:pt x="1666" y="169286"/>
                </a:cubicBezTo>
                <a:cubicBezTo>
                  <a:pt x="293" y="167639"/>
                  <a:pt x="-256" y="165535"/>
                  <a:pt x="110" y="163431"/>
                </a:cubicBezTo>
                <a:cubicBezTo>
                  <a:pt x="3039" y="146871"/>
                  <a:pt x="12007" y="132782"/>
                  <a:pt x="24453" y="122993"/>
                </a:cubicBezTo>
                <a:cubicBezTo>
                  <a:pt x="24819" y="122718"/>
                  <a:pt x="25094" y="122352"/>
                  <a:pt x="25460" y="122078"/>
                </a:cubicBezTo>
                <a:close/>
                <a:moveTo>
                  <a:pt x="440494" y="55380"/>
                </a:moveTo>
                <a:lnTo>
                  <a:pt x="440494" y="116446"/>
                </a:lnTo>
                <a:lnTo>
                  <a:pt x="544292" y="116446"/>
                </a:lnTo>
                <a:cubicBezTo>
                  <a:pt x="547496" y="116446"/>
                  <a:pt x="550059" y="113795"/>
                  <a:pt x="550059" y="110595"/>
                </a:cubicBezTo>
                <a:lnTo>
                  <a:pt x="550059" y="61139"/>
                </a:lnTo>
                <a:cubicBezTo>
                  <a:pt x="550059" y="57939"/>
                  <a:pt x="547496" y="55380"/>
                  <a:pt x="544292" y="55380"/>
                </a:cubicBezTo>
                <a:close/>
                <a:moveTo>
                  <a:pt x="207726" y="25121"/>
                </a:moveTo>
                <a:lnTo>
                  <a:pt x="544292" y="25121"/>
                </a:lnTo>
                <a:cubicBezTo>
                  <a:pt x="564246" y="25121"/>
                  <a:pt x="580356" y="41302"/>
                  <a:pt x="580356" y="61139"/>
                </a:cubicBezTo>
                <a:lnTo>
                  <a:pt x="580356" y="110595"/>
                </a:lnTo>
                <a:cubicBezTo>
                  <a:pt x="580356" y="130524"/>
                  <a:pt x="564246" y="146705"/>
                  <a:pt x="544292" y="146705"/>
                </a:cubicBezTo>
                <a:lnTo>
                  <a:pt x="207726" y="146705"/>
                </a:lnTo>
                <a:cubicBezTo>
                  <a:pt x="187772" y="146705"/>
                  <a:pt x="171571" y="130524"/>
                  <a:pt x="171571" y="110595"/>
                </a:cubicBezTo>
                <a:lnTo>
                  <a:pt x="171571" y="61139"/>
                </a:lnTo>
                <a:cubicBezTo>
                  <a:pt x="171571" y="41302"/>
                  <a:pt x="187772" y="25121"/>
                  <a:pt x="207726" y="25121"/>
                </a:cubicBezTo>
                <a:close/>
                <a:moveTo>
                  <a:pt x="65945" y="0"/>
                </a:moveTo>
                <a:cubicBezTo>
                  <a:pt x="90386" y="0"/>
                  <a:pt x="110250" y="26042"/>
                  <a:pt x="110250" y="58297"/>
                </a:cubicBezTo>
                <a:cubicBezTo>
                  <a:pt x="110250" y="90370"/>
                  <a:pt x="90386" y="116503"/>
                  <a:pt x="65945" y="116503"/>
                </a:cubicBezTo>
                <a:cubicBezTo>
                  <a:pt x="41413" y="116503"/>
                  <a:pt x="21549" y="90370"/>
                  <a:pt x="21549" y="58297"/>
                </a:cubicBezTo>
                <a:cubicBezTo>
                  <a:pt x="21549" y="26042"/>
                  <a:pt x="41413" y="0"/>
                  <a:pt x="65945" y="0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9D6BF96-2A25-4FAB-9960-EA14B6223EAB}"/>
              </a:ext>
            </a:extLst>
          </p:cNvPr>
          <p:cNvSpPr txBox="1"/>
          <p:nvPr/>
        </p:nvSpPr>
        <p:spPr>
          <a:xfrm flipH="1">
            <a:off x="7148411" y="4232282"/>
            <a:ext cx="4894744" cy="1203022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1</a:t>
            </a:r>
            <a:r>
              <a:rPr kumimoji="0" lang="zh-CN" altLang="en-US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、常态化稳定来源的业务比例占比超</a:t>
            </a:r>
            <a:r>
              <a:rPr kumimoji="0" lang="en-US" altLang="zh-CN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60%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2</a:t>
            </a:r>
            <a:r>
              <a:rPr kumimoji="0" lang="zh-CN" altLang="en-US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、完善组织架构，明确管理条线。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3</a:t>
            </a:r>
            <a:r>
              <a:rPr kumimoji="0" lang="zh-CN" altLang="en-US" sz="16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  <a:sym typeface="Arial" panose="020B0604020202020204" pitchFamily="34" charset="0"/>
              </a:rPr>
              <a:t>、独立法人治理，捆绑核心骨干。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96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658432C-E231-4B8F-88D2-6804C98007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需支持的事项</a:t>
            </a:r>
          </a:p>
        </p:txBody>
      </p:sp>
      <p:sp>
        <p:nvSpPr>
          <p:cNvPr id="3" name="Object 7" descr="preencoded.png">
            <a:extLst>
              <a:ext uri="{FF2B5EF4-FFF2-40B4-BE49-F238E27FC236}">
                <a16:creationId xmlns:a16="http://schemas.microsoft.com/office/drawing/2014/main" id="{1F77576C-9AA3-43F3-B46F-B467F706A4FB}"/>
              </a:ext>
            </a:extLst>
          </p:cNvPr>
          <p:cNvSpPr/>
          <p:nvPr/>
        </p:nvSpPr>
        <p:spPr>
          <a:xfrm>
            <a:off x="2996293" y="4927600"/>
            <a:ext cx="657860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12700" cap="flat">
            <a:noFill/>
            <a:prstDash val="dash"/>
            <a:miter/>
          </a:ln>
          <a:effectLst>
            <a:outerShdw blurRad="254000" dist="38100" dir="5400000" sx="101000" sy="101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Object 6" descr="preencoded.png">
            <a:extLst>
              <a:ext uri="{FF2B5EF4-FFF2-40B4-BE49-F238E27FC236}">
                <a16:creationId xmlns:a16="http://schemas.microsoft.com/office/drawing/2014/main" id="{38526578-D035-420E-BB13-220A377AD057}"/>
              </a:ext>
            </a:extLst>
          </p:cNvPr>
          <p:cNvSpPr/>
          <p:nvPr/>
        </p:nvSpPr>
        <p:spPr>
          <a:xfrm>
            <a:off x="3529694" y="3321051"/>
            <a:ext cx="656590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 w="12700" cap="flat">
            <a:noFill/>
            <a:prstDash val="dash"/>
            <a:miter/>
          </a:ln>
          <a:effectLst>
            <a:outerShdw blurRad="254000" dist="38100" dir="5400000" sx="101000" sy="101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bject 5" descr="preencoded.png">
            <a:extLst>
              <a:ext uri="{FF2B5EF4-FFF2-40B4-BE49-F238E27FC236}">
                <a16:creationId xmlns:a16="http://schemas.microsoft.com/office/drawing/2014/main" id="{257A93AF-DD2B-4D8B-B5ED-3F593443F849}"/>
              </a:ext>
            </a:extLst>
          </p:cNvPr>
          <p:cNvSpPr/>
          <p:nvPr/>
        </p:nvSpPr>
        <p:spPr>
          <a:xfrm>
            <a:off x="1700893" y="1714500"/>
            <a:ext cx="657860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 w="12700" cap="flat">
            <a:noFill/>
            <a:prstDash val="dash"/>
            <a:miter/>
          </a:ln>
          <a:effectLst>
            <a:outerShdw blurRad="254000" dist="38100" dir="5400000" sx="101000" sy="101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bject28">
            <a:extLst>
              <a:ext uri="{FF2B5EF4-FFF2-40B4-BE49-F238E27FC236}">
                <a16:creationId xmlns:a16="http://schemas.microsoft.com/office/drawing/2014/main" id="{A2E938F4-E134-4C8E-99C6-8D35B0CB0F17}"/>
              </a:ext>
            </a:extLst>
          </p:cNvPr>
          <p:cNvSpPr/>
          <p:nvPr/>
        </p:nvSpPr>
        <p:spPr>
          <a:xfrm>
            <a:off x="2494339" y="1852014"/>
            <a:ext cx="3867453" cy="5324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304815">
              <a:lnSpc>
                <a:spcPct val="13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目前尚未形成自我造血能力，今年请公司在现金流方面给予支持。</a:t>
            </a:r>
          </a:p>
        </p:txBody>
      </p:sp>
      <p:sp>
        <p:nvSpPr>
          <p:cNvPr id="10" name="Object 11" descr="preencoded.png">
            <a:extLst>
              <a:ext uri="{FF2B5EF4-FFF2-40B4-BE49-F238E27FC236}">
                <a16:creationId xmlns:a16="http://schemas.microsoft.com/office/drawing/2014/main" id="{170FBAA1-134B-4402-9E7E-B2C2B06DDD66}"/>
              </a:ext>
            </a:extLst>
          </p:cNvPr>
          <p:cNvSpPr/>
          <p:nvPr/>
        </p:nvSpPr>
        <p:spPr>
          <a:xfrm>
            <a:off x="2494340" y="2442091"/>
            <a:ext cx="952500" cy="368300"/>
          </a:xfrm>
          <a:custGeom>
            <a:avLst/>
            <a:gdLst>
              <a:gd name="connsiteX0" fmla="*/ 920537 w 952500"/>
              <a:gd name="connsiteY0" fmla="*/ 0 h 368300"/>
              <a:gd name="connsiteX1" fmla="*/ 952500 w 952500"/>
              <a:gd name="connsiteY1" fmla="*/ 0 h 368300"/>
              <a:gd name="connsiteX2" fmla="*/ 952500 w 952500"/>
              <a:gd name="connsiteY2" fmla="*/ 368300 h 368300"/>
              <a:gd name="connsiteX3" fmla="*/ 920537 w 952500"/>
              <a:gd name="connsiteY3" fmla="*/ 368300 h 368300"/>
              <a:gd name="connsiteX4" fmla="*/ 31963 w 952500"/>
              <a:gd name="connsiteY4" fmla="*/ 368300 h 368300"/>
              <a:gd name="connsiteX5" fmla="*/ 0 w 952500"/>
              <a:gd name="connsiteY5" fmla="*/ 368300 h 368300"/>
              <a:gd name="connsiteX6" fmla="*/ 0 w 952500"/>
              <a:gd name="connsiteY6" fmla="*/ 0 h 368300"/>
              <a:gd name="connsiteX7" fmla="*/ 31963 w 952500"/>
              <a:gd name="connsiteY7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0" h="368300">
                <a:moveTo>
                  <a:pt x="920537" y="0"/>
                </a:moveTo>
                <a:cubicBezTo>
                  <a:pt x="938190" y="0"/>
                  <a:pt x="952500" y="0"/>
                  <a:pt x="952500" y="0"/>
                </a:cubicBezTo>
                <a:lnTo>
                  <a:pt x="952500" y="368300"/>
                </a:lnTo>
                <a:cubicBezTo>
                  <a:pt x="952500" y="368300"/>
                  <a:pt x="938190" y="368300"/>
                  <a:pt x="920537" y="368300"/>
                </a:cubicBezTo>
                <a:lnTo>
                  <a:pt x="31963" y="368300"/>
                </a:lnTo>
                <a:cubicBezTo>
                  <a:pt x="14310" y="368300"/>
                  <a:pt x="0" y="368300"/>
                  <a:pt x="0" y="368300"/>
                </a:cubicBezTo>
                <a:lnTo>
                  <a:pt x="0" y="0"/>
                </a:lnTo>
                <a:cubicBezTo>
                  <a:pt x="0" y="0"/>
                  <a:pt x="14310" y="0"/>
                  <a:pt x="3196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639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18" name="Object31">
            <a:extLst>
              <a:ext uri="{FF2B5EF4-FFF2-40B4-BE49-F238E27FC236}">
                <a16:creationId xmlns:a16="http://schemas.microsoft.com/office/drawing/2014/main" id="{6065EAF0-6F76-438A-8159-3E8CE506CC68}"/>
              </a:ext>
            </a:extLst>
          </p:cNvPr>
          <p:cNvSpPr/>
          <p:nvPr/>
        </p:nvSpPr>
        <p:spPr>
          <a:xfrm>
            <a:off x="2602289" y="2524641"/>
            <a:ext cx="736600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304815"/>
            <a:r>
              <a:rPr lang="zh-CN" altLang="en-US" sz="1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不能自给</a:t>
            </a:r>
            <a:endParaRPr lang="en-US" sz="14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Object 14" descr="preencoded.png">
            <a:extLst>
              <a:ext uri="{FF2B5EF4-FFF2-40B4-BE49-F238E27FC236}">
                <a16:creationId xmlns:a16="http://schemas.microsoft.com/office/drawing/2014/main" id="{9E0C8229-E633-42CD-A2D5-347639CFC223}"/>
              </a:ext>
            </a:extLst>
          </p:cNvPr>
          <p:cNvSpPr/>
          <p:nvPr/>
        </p:nvSpPr>
        <p:spPr>
          <a:xfrm>
            <a:off x="3778250" y="2442091"/>
            <a:ext cx="982134" cy="368300"/>
          </a:xfrm>
          <a:custGeom>
            <a:avLst/>
            <a:gdLst>
              <a:gd name="connsiteX0" fmla="*/ 957333 w 982134"/>
              <a:gd name="connsiteY0" fmla="*/ 0 h 368300"/>
              <a:gd name="connsiteX1" fmla="*/ 982134 w 982134"/>
              <a:gd name="connsiteY1" fmla="*/ 0 h 368300"/>
              <a:gd name="connsiteX2" fmla="*/ 982134 w 982134"/>
              <a:gd name="connsiteY2" fmla="*/ 368300 h 368300"/>
              <a:gd name="connsiteX3" fmla="*/ 957333 w 982134"/>
              <a:gd name="connsiteY3" fmla="*/ 368300 h 368300"/>
              <a:gd name="connsiteX4" fmla="*/ 24801 w 982134"/>
              <a:gd name="connsiteY4" fmla="*/ 368300 h 368300"/>
              <a:gd name="connsiteX5" fmla="*/ 0 w 982134"/>
              <a:gd name="connsiteY5" fmla="*/ 368300 h 368300"/>
              <a:gd name="connsiteX6" fmla="*/ 0 w 982134"/>
              <a:gd name="connsiteY6" fmla="*/ 0 h 368300"/>
              <a:gd name="connsiteX7" fmla="*/ 24801 w 982134"/>
              <a:gd name="connsiteY7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2134" h="368300">
                <a:moveTo>
                  <a:pt x="957333" y="0"/>
                </a:moveTo>
                <a:cubicBezTo>
                  <a:pt x="971030" y="0"/>
                  <a:pt x="982134" y="0"/>
                  <a:pt x="982134" y="0"/>
                </a:cubicBezTo>
                <a:lnTo>
                  <a:pt x="982134" y="368300"/>
                </a:lnTo>
                <a:cubicBezTo>
                  <a:pt x="982134" y="368300"/>
                  <a:pt x="971030" y="368300"/>
                  <a:pt x="957333" y="368300"/>
                </a:cubicBezTo>
                <a:lnTo>
                  <a:pt x="24801" y="368300"/>
                </a:lnTo>
                <a:cubicBezTo>
                  <a:pt x="11104" y="368300"/>
                  <a:pt x="0" y="368300"/>
                  <a:pt x="0" y="368300"/>
                </a:cubicBezTo>
                <a:lnTo>
                  <a:pt x="0" y="0"/>
                </a:lnTo>
                <a:cubicBezTo>
                  <a:pt x="0" y="0"/>
                  <a:pt x="11104" y="0"/>
                  <a:pt x="2480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495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1" name="Object34">
            <a:extLst>
              <a:ext uri="{FF2B5EF4-FFF2-40B4-BE49-F238E27FC236}">
                <a16:creationId xmlns:a16="http://schemas.microsoft.com/office/drawing/2014/main" id="{AABAD930-8D26-4480-A503-F2F9DDCBC8D6}"/>
              </a:ext>
            </a:extLst>
          </p:cNvPr>
          <p:cNvSpPr/>
          <p:nvPr/>
        </p:nvSpPr>
        <p:spPr>
          <a:xfrm>
            <a:off x="3748617" y="2524641"/>
            <a:ext cx="1041400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304815"/>
            <a:r>
              <a:rPr lang="zh-CN" altLang="en-US" sz="1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现金流支持</a:t>
            </a:r>
            <a:endParaRPr lang="en-US" sz="14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Object 17" descr="preencoded.png">
            <a:extLst>
              <a:ext uri="{FF2B5EF4-FFF2-40B4-BE49-F238E27FC236}">
                <a16:creationId xmlns:a16="http://schemas.microsoft.com/office/drawing/2014/main" id="{CE0CC8E0-4B14-4AF7-9116-716A6119FB07}"/>
              </a:ext>
            </a:extLst>
          </p:cNvPr>
          <p:cNvSpPr/>
          <p:nvPr/>
        </p:nvSpPr>
        <p:spPr>
          <a:xfrm>
            <a:off x="5091793" y="2442091"/>
            <a:ext cx="1270000" cy="368300"/>
          </a:xfrm>
          <a:custGeom>
            <a:avLst/>
            <a:gdLst>
              <a:gd name="connsiteX0" fmla="*/ 1237929 w 1270000"/>
              <a:gd name="connsiteY0" fmla="*/ 0 h 368300"/>
              <a:gd name="connsiteX1" fmla="*/ 1270000 w 1270000"/>
              <a:gd name="connsiteY1" fmla="*/ 0 h 368300"/>
              <a:gd name="connsiteX2" fmla="*/ 1270000 w 1270000"/>
              <a:gd name="connsiteY2" fmla="*/ 368300 h 368300"/>
              <a:gd name="connsiteX3" fmla="*/ 1237929 w 1270000"/>
              <a:gd name="connsiteY3" fmla="*/ 368300 h 368300"/>
              <a:gd name="connsiteX4" fmla="*/ 32071 w 1270000"/>
              <a:gd name="connsiteY4" fmla="*/ 368300 h 368300"/>
              <a:gd name="connsiteX5" fmla="*/ 0 w 1270000"/>
              <a:gd name="connsiteY5" fmla="*/ 368300 h 368300"/>
              <a:gd name="connsiteX6" fmla="*/ 0 w 1270000"/>
              <a:gd name="connsiteY6" fmla="*/ 0 h 368300"/>
              <a:gd name="connsiteX7" fmla="*/ 32071 w 1270000"/>
              <a:gd name="connsiteY7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000" h="368300">
                <a:moveTo>
                  <a:pt x="1237929" y="0"/>
                </a:moveTo>
                <a:cubicBezTo>
                  <a:pt x="1255642" y="0"/>
                  <a:pt x="1270000" y="0"/>
                  <a:pt x="1270000" y="0"/>
                </a:cubicBezTo>
                <a:lnTo>
                  <a:pt x="1270000" y="368300"/>
                </a:lnTo>
                <a:cubicBezTo>
                  <a:pt x="1270000" y="368300"/>
                  <a:pt x="1255642" y="368300"/>
                  <a:pt x="1237929" y="368300"/>
                </a:cubicBezTo>
                <a:lnTo>
                  <a:pt x="32071" y="368300"/>
                </a:lnTo>
                <a:cubicBezTo>
                  <a:pt x="14359" y="368300"/>
                  <a:pt x="0" y="368300"/>
                  <a:pt x="0" y="368300"/>
                </a:cubicBezTo>
                <a:lnTo>
                  <a:pt x="0" y="0"/>
                </a:lnTo>
                <a:cubicBezTo>
                  <a:pt x="0" y="0"/>
                  <a:pt x="14359" y="0"/>
                  <a:pt x="3207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6398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4" name="Object37">
            <a:extLst>
              <a:ext uri="{FF2B5EF4-FFF2-40B4-BE49-F238E27FC236}">
                <a16:creationId xmlns:a16="http://schemas.microsoft.com/office/drawing/2014/main" id="{5F476943-4449-4368-A986-28E0B810DD92}"/>
              </a:ext>
            </a:extLst>
          </p:cNvPr>
          <p:cNvSpPr/>
          <p:nvPr/>
        </p:nvSpPr>
        <p:spPr>
          <a:xfrm>
            <a:off x="5110116" y="2518519"/>
            <a:ext cx="1233354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304815"/>
            <a:r>
              <a:rPr lang="en-US" sz="1400" dirty="0" err="1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缺乏</a:t>
            </a:r>
            <a:r>
              <a:rPr lang="zh-CN" altLang="en-US" sz="1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造血能力</a:t>
            </a:r>
            <a:endParaRPr lang="en-US" sz="14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7" name="Object 8" descr="preencoded.png">
            <a:extLst>
              <a:ext uri="{FF2B5EF4-FFF2-40B4-BE49-F238E27FC236}">
                <a16:creationId xmlns:a16="http://schemas.microsoft.com/office/drawing/2014/main" id="{3ECD3D7C-97F8-4C02-AF50-0E22F1E90D96}"/>
              </a:ext>
            </a:extLst>
          </p:cNvPr>
          <p:cNvSpPr/>
          <p:nvPr/>
        </p:nvSpPr>
        <p:spPr>
          <a:xfrm>
            <a:off x="6573460" y="1371601"/>
            <a:ext cx="3124200" cy="1714500"/>
          </a:xfrm>
          <a:custGeom>
            <a:avLst/>
            <a:gdLst>
              <a:gd name="connsiteX0" fmla="*/ 597420 w 4686300"/>
              <a:gd name="connsiteY0" fmla="*/ 662832 h 2571750"/>
              <a:gd name="connsiteX1" fmla="*/ 1497054 w 4686300"/>
              <a:gd name="connsiteY1" fmla="*/ 0 h 2571750"/>
              <a:gd name="connsiteX2" fmla="*/ 4686300 w 4686300"/>
              <a:gd name="connsiteY2" fmla="*/ 0 h 2571750"/>
              <a:gd name="connsiteX3" fmla="*/ 4686300 w 4686300"/>
              <a:gd name="connsiteY3" fmla="*/ 1625270 h 2571750"/>
              <a:gd name="connsiteX4" fmla="*/ 3743325 w 4686300"/>
              <a:gd name="connsiteY4" fmla="*/ 2571750 h 2571750"/>
              <a:gd name="connsiteX5" fmla="*/ 0 w 4686300"/>
              <a:gd name="connsiteY5" fmla="*/ 2571750 h 2571750"/>
              <a:gd name="connsiteX6" fmla="*/ 597420 w 4686300"/>
              <a:gd name="connsiteY6" fmla="*/ 662832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6300" h="2571750">
                <a:moveTo>
                  <a:pt x="597420" y="662832"/>
                </a:moveTo>
                <a:cubicBezTo>
                  <a:pt x="720871" y="268376"/>
                  <a:pt x="1085126" y="0"/>
                  <a:pt x="1497054" y="0"/>
                </a:cubicBezTo>
                <a:lnTo>
                  <a:pt x="4686300" y="0"/>
                </a:lnTo>
                <a:lnTo>
                  <a:pt x="4686300" y="1625270"/>
                </a:lnTo>
                <a:cubicBezTo>
                  <a:pt x="4686300" y="2147995"/>
                  <a:pt x="4264114" y="2571750"/>
                  <a:pt x="3743325" y="2571750"/>
                </a:cubicBezTo>
                <a:lnTo>
                  <a:pt x="0" y="2571750"/>
                </a:lnTo>
                <a:lnTo>
                  <a:pt x="597420" y="66283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97000">
                <a:schemeClr val="accent1">
                  <a:lumMod val="75000"/>
                </a:schemeClr>
              </a:gs>
            </a:gsLst>
            <a:lin ang="0" scaled="0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04815"/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Object 9" descr="preencoded.png">
            <a:extLst>
              <a:ext uri="{FF2B5EF4-FFF2-40B4-BE49-F238E27FC236}">
                <a16:creationId xmlns:a16="http://schemas.microsoft.com/office/drawing/2014/main" id="{0E1279D3-51D1-4071-A72A-518A7B632FAF}"/>
              </a:ext>
            </a:extLst>
          </p:cNvPr>
          <p:cNvSpPr/>
          <p:nvPr/>
        </p:nvSpPr>
        <p:spPr>
          <a:xfrm>
            <a:off x="8243510" y="2914651"/>
            <a:ext cx="3644900" cy="1778000"/>
          </a:xfrm>
          <a:custGeom>
            <a:avLst/>
            <a:gdLst>
              <a:gd name="connsiteX0" fmla="*/ 615545 w 5467350"/>
              <a:gd name="connsiteY0" fmla="*/ 667455 h 2667000"/>
              <a:gd name="connsiteX1" fmla="*/ 1518215 w 5467350"/>
              <a:gd name="connsiteY1" fmla="*/ 0 h 2667000"/>
              <a:gd name="connsiteX2" fmla="*/ 5467350 w 5467350"/>
              <a:gd name="connsiteY2" fmla="*/ 0 h 2667000"/>
              <a:gd name="connsiteX3" fmla="*/ 5467350 w 5467350"/>
              <a:gd name="connsiteY3" fmla="*/ 1720645 h 2667000"/>
              <a:gd name="connsiteX4" fmla="*/ 4522730 w 5467350"/>
              <a:gd name="connsiteY4" fmla="*/ 2667000 h 2667000"/>
              <a:gd name="connsiteX5" fmla="*/ 0 w 5467350"/>
              <a:gd name="connsiteY5" fmla="*/ 2667000 h 2667000"/>
              <a:gd name="connsiteX6" fmla="*/ 615545 w 5467350"/>
              <a:gd name="connsiteY6" fmla="*/ 66745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7350" h="2667000">
                <a:moveTo>
                  <a:pt x="615545" y="667455"/>
                </a:moveTo>
                <a:cubicBezTo>
                  <a:pt x="737693" y="270670"/>
                  <a:pt x="1103746" y="0"/>
                  <a:pt x="1518215" y="0"/>
                </a:cubicBezTo>
                <a:lnTo>
                  <a:pt x="5467350" y="0"/>
                </a:lnTo>
                <a:lnTo>
                  <a:pt x="5467350" y="1720645"/>
                </a:lnTo>
                <a:cubicBezTo>
                  <a:pt x="5467350" y="2243301"/>
                  <a:pt x="5044428" y="2667000"/>
                  <a:pt x="4522730" y="2667000"/>
                </a:cubicBezTo>
                <a:lnTo>
                  <a:pt x="0" y="2667000"/>
                </a:lnTo>
                <a:lnTo>
                  <a:pt x="615545" y="66745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75000"/>
                </a:schemeClr>
              </a:gs>
            </a:gsLst>
            <a:lin ang="0" scaled="0"/>
          </a:gradFill>
          <a:ln w="954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04815"/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bject 10" descr="preencoded.png">
            <a:extLst>
              <a:ext uri="{FF2B5EF4-FFF2-40B4-BE49-F238E27FC236}">
                <a16:creationId xmlns:a16="http://schemas.microsoft.com/office/drawing/2014/main" id="{125F0C99-06EB-491D-AD77-97C50D1E0FCE}"/>
              </a:ext>
            </a:extLst>
          </p:cNvPr>
          <p:cNvSpPr/>
          <p:nvPr/>
        </p:nvSpPr>
        <p:spPr>
          <a:xfrm>
            <a:off x="374811" y="4521200"/>
            <a:ext cx="3644900" cy="1778000"/>
          </a:xfrm>
          <a:custGeom>
            <a:avLst/>
            <a:gdLst>
              <a:gd name="connsiteX0" fmla="*/ 4851801 w 5467350"/>
              <a:gd name="connsiteY0" fmla="*/ 667455 h 2667000"/>
              <a:gd name="connsiteX1" fmla="*/ 3949135 w 5467350"/>
              <a:gd name="connsiteY1" fmla="*/ 0 h 2667000"/>
              <a:gd name="connsiteX2" fmla="*/ 0 w 5467350"/>
              <a:gd name="connsiteY2" fmla="*/ 0 h 2667000"/>
              <a:gd name="connsiteX3" fmla="*/ 0 w 5467350"/>
              <a:gd name="connsiteY3" fmla="*/ 1720645 h 2667000"/>
              <a:gd name="connsiteX4" fmla="*/ 944621 w 5467350"/>
              <a:gd name="connsiteY4" fmla="*/ 2667000 h 2667000"/>
              <a:gd name="connsiteX5" fmla="*/ 5467350 w 5467350"/>
              <a:gd name="connsiteY5" fmla="*/ 2667000 h 2667000"/>
              <a:gd name="connsiteX6" fmla="*/ 4851801 w 5467350"/>
              <a:gd name="connsiteY6" fmla="*/ 66745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7350" h="2667000">
                <a:moveTo>
                  <a:pt x="4851801" y="667455"/>
                </a:moveTo>
                <a:cubicBezTo>
                  <a:pt x="4729659" y="270670"/>
                  <a:pt x="4363604" y="0"/>
                  <a:pt x="3949135" y="0"/>
                </a:cubicBezTo>
                <a:lnTo>
                  <a:pt x="0" y="0"/>
                </a:lnTo>
                <a:lnTo>
                  <a:pt x="0" y="1720645"/>
                </a:lnTo>
                <a:cubicBezTo>
                  <a:pt x="0" y="2243301"/>
                  <a:pt x="422921" y="2667000"/>
                  <a:pt x="944621" y="2667000"/>
                </a:cubicBezTo>
                <a:lnTo>
                  <a:pt x="5467350" y="2667000"/>
                </a:lnTo>
                <a:lnTo>
                  <a:pt x="4851801" y="66745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6000"/>
                  <a:lumOff val="4000"/>
                </a:schemeClr>
              </a:gs>
              <a:gs pos="97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954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04815"/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Object25">
            <a:extLst>
              <a:ext uri="{FF2B5EF4-FFF2-40B4-BE49-F238E27FC236}">
                <a16:creationId xmlns:a16="http://schemas.microsoft.com/office/drawing/2014/main" id="{E8F3757E-880C-4E4A-8C2D-AAC1E64194A6}"/>
              </a:ext>
            </a:extLst>
          </p:cNvPr>
          <p:cNvSpPr/>
          <p:nvPr/>
        </p:nvSpPr>
        <p:spPr>
          <a:xfrm>
            <a:off x="7274833" y="1957745"/>
            <a:ext cx="2038351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304815"/>
            <a:r>
              <a: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资金支持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1" name="Object27">
            <a:extLst>
              <a:ext uri="{FF2B5EF4-FFF2-40B4-BE49-F238E27FC236}">
                <a16:creationId xmlns:a16="http://schemas.microsoft.com/office/drawing/2014/main" id="{4DDC74B7-900E-4BFE-91F7-7BDCE43CAE7D}"/>
              </a:ext>
            </a:extLst>
          </p:cNvPr>
          <p:cNvSpPr/>
          <p:nvPr/>
        </p:nvSpPr>
        <p:spPr>
          <a:xfrm>
            <a:off x="9251045" y="3511551"/>
            <a:ext cx="2038351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304815"/>
            <a:r>
              <a: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战略支持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2" name="Object26">
            <a:extLst>
              <a:ext uri="{FF2B5EF4-FFF2-40B4-BE49-F238E27FC236}">
                <a16:creationId xmlns:a16="http://schemas.microsoft.com/office/drawing/2014/main" id="{8E2F83A8-849A-40BD-829E-F29687BC15F0}"/>
              </a:ext>
            </a:extLst>
          </p:cNvPr>
          <p:cNvSpPr/>
          <p:nvPr/>
        </p:nvSpPr>
        <p:spPr>
          <a:xfrm>
            <a:off x="989694" y="5168902"/>
            <a:ext cx="2317751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304815"/>
            <a:r>
              <a: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政策支持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9" name="Object28">
            <a:extLst>
              <a:ext uri="{FF2B5EF4-FFF2-40B4-BE49-F238E27FC236}">
                <a16:creationId xmlns:a16="http://schemas.microsoft.com/office/drawing/2014/main" id="{5EDE1800-41A0-4BA4-87F0-C3031AEC9137}"/>
              </a:ext>
            </a:extLst>
          </p:cNvPr>
          <p:cNvSpPr/>
          <p:nvPr/>
        </p:nvSpPr>
        <p:spPr>
          <a:xfrm>
            <a:off x="4162273" y="3429000"/>
            <a:ext cx="3867453" cy="811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304815">
              <a:lnSpc>
                <a:spcPct val="13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控制总投入的前提下，允许不考虑短期回报先打进市场。</a:t>
            </a:r>
          </a:p>
          <a:p>
            <a:pPr defTabSz="304815">
              <a:lnSpc>
                <a:spcPct val="130000"/>
              </a:lnSpc>
            </a:pPr>
            <a:endParaRPr lang="zh-CN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Object 11" descr="preencoded.png">
            <a:extLst>
              <a:ext uri="{FF2B5EF4-FFF2-40B4-BE49-F238E27FC236}">
                <a16:creationId xmlns:a16="http://schemas.microsoft.com/office/drawing/2014/main" id="{49921729-066F-4B38-BBA3-FED2C395562D}"/>
              </a:ext>
            </a:extLst>
          </p:cNvPr>
          <p:cNvSpPr/>
          <p:nvPr/>
        </p:nvSpPr>
        <p:spPr>
          <a:xfrm>
            <a:off x="4162274" y="4048642"/>
            <a:ext cx="952500" cy="368300"/>
          </a:xfrm>
          <a:custGeom>
            <a:avLst/>
            <a:gdLst>
              <a:gd name="connsiteX0" fmla="*/ 920537 w 952500"/>
              <a:gd name="connsiteY0" fmla="*/ 0 h 368300"/>
              <a:gd name="connsiteX1" fmla="*/ 952500 w 952500"/>
              <a:gd name="connsiteY1" fmla="*/ 0 h 368300"/>
              <a:gd name="connsiteX2" fmla="*/ 952500 w 952500"/>
              <a:gd name="connsiteY2" fmla="*/ 368300 h 368300"/>
              <a:gd name="connsiteX3" fmla="*/ 920537 w 952500"/>
              <a:gd name="connsiteY3" fmla="*/ 368300 h 368300"/>
              <a:gd name="connsiteX4" fmla="*/ 31963 w 952500"/>
              <a:gd name="connsiteY4" fmla="*/ 368300 h 368300"/>
              <a:gd name="connsiteX5" fmla="*/ 0 w 952500"/>
              <a:gd name="connsiteY5" fmla="*/ 368300 h 368300"/>
              <a:gd name="connsiteX6" fmla="*/ 0 w 952500"/>
              <a:gd name="connsiteY6" fmla="*/ 0 h 368300"/>
              <a:gd name="connsiteX7" fmla="*/ 31963 w 952500"/>
              <a:gd name="connsiteY7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0" h="368300">
                <a:moveTo>
                  <a:pt x="920537" y="0"/>
                </a:moveTo>
                <a:cubicBezTo>
                  <a:pt x="938190" y="0"/>
                  <a:pt x="952500" y="0"/>
                  <a:pt x="952500" y="0"/>
                </a:cubicBezTo>
                <a:lnTo>
                  <a:pt x="952500" y="368300"/>
                </a:lnTo>
                <a:cubicBezTo>
                  <a:pt x="952500" y="368300"/>
                  <a:pt x="938190" y="368300"/>
                  <a:pt x="920537" y="368300"/>
                </a:cubicBezTo>
                <a:lnTo>
                  <a:pt x="31963" y="368300"/>
                </a:lnTo>
                <a:cubicBezTo>
                  <a:pt x="14310" y="368300"/>
                  <a:pt x="0" y="368300"/>
                  <a:pt x="0" y="368300"/>
                </a:cubicBezTo>
                <a:lnTo>
                  <a:pt x="0" y="0"/>
                </a:lnTo>
                <a:cubicBezTo>
                  <a:pt x="0" y="0"/>
                  <a:pt x="14310" y="0"/>
                  <a:pt x="3196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639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48" name="Object31">
            <a:extLst>
              <a:ext uri="{FF2B5EF4-FFF2-40B4-BE49-F238E27FC236}">
                <a16:creationId xmlns:a16="http://schemas.microsoft.com/office/drawing/2014/main" id="{A761DB7A-B54B-4780-BA81-4CF5CDE6B1A7}"/>
              </a:ext>
            </a:extLst>
          </p:cNvPr>
          <p:cNvSpPr/>
          <p:nvPr/>
        </p:nvSpPr>
        <p:spPr>
          <a:xfrm>
            <a:off x="4270223" y="4131192"/>
            <a:ext cx="736600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304815"/>
            <a:r>
              <a:rPr lang="zh-CN" altLang="en-US" sz="1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控制投入</a:t>
            </a:r>
            <a:endParaRPr lang="en-US" sz="14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Object 14" descr="preencoded.png">
            <a:extLst>
              <a:ext uri="{FF2B5EF4-FFF2-40B4-BE49-F238E27FC236}">
                <a16:creationId xmlns:a16="http://schemas.microsoft.com/office/drawing/2014/main" id="{3ACBC8D8-B8BF-468D-B443-FE496105D758}"/>
              </a:ext>
            </a:extLst>
          </p:cNvPr>
          <p:cNvSpPr/>
          <p:nvPr/>
        </p:nvSpPr>
        <p:spPr>
          <a:xfrm>
            <a:off x="5446184" y="4048642"/>
            <a:ext cx="982134" cy="368300"/>
          </a:xfrm>
          <a:custGeom>
            <a:avLst/>
            <a:gdLst>
              <a:gd name="connsiteX0" fmla="*/ 957333 w 982134"/>
              <a:gd name="connsiteY0" fmla="*/ 0 h 368300"/>
              <a:gd name="connsiteX1" fmla="*/ 982134 w 982134"/>
              <a:gd name="connsiteY1" fmla="*/ 0 h 368300"/>
              <a:gd name="connsiteX2" fmla="*/ 982134 w 982134"/>
              <a:gd name="connsiteY2" fmla="*/ 368300 h 368300"/>
              <a:gd name="connsiteX3" fmla="*/ 957333 w 982134"/>
              <a:gd name="connsiteY3" fmla="*/ 368300 h 368300"/>
              <a:gd name="connsiteX4" fmla="*/ 24801 w 982134"/>
              <a:gd name="connsiteY4" fmla="*/ 368300 h 368300"/>
              <a:gd name="connsiteX5" fmla="*/ 0 w 982134"/>
              <a:gd name="connsiteY5" fmla="*/ 368300 h 368300"/>
              <a:gd name="connsiteX6" fmla="*/ 0 w 982134"/>
              <a:gd name="connsiteY6" fmla="*/ 0 h 368300"/>
              <a:gd name="connsiteX7" fmla="*/ 24801 w 982134"/>
              <a:gd name="connsiteY7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2134" h="368300">
                <a:moveTo>
                  <a:pt x="957333" y="0"/>
                </a:moveTo>
                <a:cubicBezTo>
                  <a:pt x="971030" y="0"/>
                  <a:pt x="982134" y="0"/>
                  <a:pt x="982134" y="0"/>
                </a:cubicBezTo>
                <a:lnTo>
                  <a:pt x="982134" y="368300"/>
                </a:lnTo>
                <a:cubicBezTo>
                  <a:pt x="982134" y="368300"/>
                  <a:pt x="971030" y="368300"/>
                  <a:pt x="957333" y="368300"/>
                </a:cubicBezTo>
                <a:lnTo>
                  <a:pt x="24801" y="368300"/>
                </a:lnTo>
                <a:cubicBezTo>
                  <a:pt x="11104" y="368300"/>
                  <a:pt x="0" y="368300"/>
                  <a:pt x="0" y="368300"/>
                </a:cubicBezTo>
                <a:lnTo>
                  <a:pt x="0" y="0"/>
                </a:lnTo>
                <a:cubicBezTo>
                  <a:pt x="0" y="0"/>
                  <a:pt x="11104" y="0"/>
                  <a:pt x="2480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495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46" name="Object34">
            <a:extLst>
              <a:ext uri="{FF2B5EF4-FFF2-40B4-BE49-F238E27FC236}">
                <a16:creationId xmlns:a16="http://schemas.microsoft.com/office/drawing/2014/main" id="{04F62790-7FAC-46E3-B083-1969FDD7F165}"/>
              </a:ext>
            </a:extLst>
          </p:cNvPr>
          <p:cNvSpPr/>
          <p:nvPr/>
        </p:nvSpPr>
        <p:spPr>
          <a:xfrm>
            <a:off x="5416551" y="4131192"/>
            <a:ext cx="1041400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304815"/>
            <a:r>
              <a:rPr lang="zh-CN" altLang="en-US" sz="1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先打入市场</a:t>
            </a:r>
            <a:endParaRPr lang="en-US" sz="14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Object 17" descr="preencoded.png">
            <a:extLst>
              <a:ext uri="{FF2B5EF4-FFF2-40B4-BE49-F238E27FC236}">
                <a16:creationId xmlns:a16="http://schemas.microsoft.com/office/drawing/2014/main" id="{118BC9BE-4B3C-4680-B3DD-39401F4F01F4}"/>
              </a:ext>
            </a:extLst>
          </p:cNvPr>
          <p:cNvSpPr/>
          <p:nvPr/>
        </p:nvSpPr>
        <p:spPr>
          <a:xfrm>
            <a:off x="6759727" y="4048642"/>
            <a:ext cx="1270000" cy="368300"/>
          </a:xfrm>
          <a:custGeom>
            <a:avLst/>
            <a:gdLst>
              <a:gd name="connsiteX0" fmla="*/ 1237929 w 1270000"/>
              <a:gd name="connsiteY0" fmla="*/ 0 h 368300"/>
              <a:gd name="connsiteX1" fmla="*/ 1270000 w 1270000"/>
              <a:gd name="connsiteY1" fmla="*/ 0 h 368300"/>
              <a:gd name="connsiteX2" fmla="*/ 1270000 w 1270000"/>
              <a:gd name="connsiteY2" fmla="*/ 368300 h 368300"/>
              <a:gd name="connsiteX3" fmla="*/ 1237929 w 1270000"/>
              <a:gd name="connsiteY3" fmla="*/ 368300 h 368300"/>
              <a:gd name="connsiteX4" fmla="*/ 32071 w 1270000"/>
              <a:gd name="connsiteY4" fmla="*/ 368300 h 368300"/>
              <a:gd name="connsiteX5" fmla="*/ 0 w 1270000"/>
              <a:gd name="connsiteY5" fmla="*/ 368300 h 368300"/>
              <a:gd name="connsiteX6" fmla="*/ 0 w 1270000"/>
              <a:gd name="connsiteY6" fmla="*/ 0 h 368300"/>
              <a:gd name="connsiteX7" fmla="*/ 32071 w 1270000"/>
              <a:gd name="connsiteY7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000" h="368300">
                <a:moveTo>
                  <a:pt x="1237929" y="0"/>
                </a:moveTo>
                <a:cubicBezTo>
                  <a:pt x="1255642" y="0"/>
                  <a:pt x="1270000" y="0"/>
                  <a:pt x="1270000" y="0"/>
                </a:cubicBezTo>
                <a:lnTo>
                  <a:pt x="1270000" y="368300"/>
                </a:lnTo>
                <a:cubicBezTo>
                  <a:pt x="1270000" y="368300"/>
                  <a:pt x="1255642" y="368300"/>
                  <a:pt x="1237929" y="368300"/>
                </a:cubicBezTo>
                <a:lnTo>
                  <a:pt x="32071" y="368300"/>
                </a:lnTo>
                <a:cubicBezTo>
                  <a:pt x="14359" y="368300"/>
                  <a:pt x="0" y="368300"/>
                  <a:pt x="0" y="368300"/>
                </a:cubicBezTo>
                <a:lnTo>
                  <a:pt x="0" y="0"/>
                </a:lnTo>
                <a:cubicBezTo>
                  <a:pt x="0" y="0"/>
                  <a:pt x="14359" y="0"/>
                  <a:pt x="3207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6398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44" name="Object37">
            <a:extLst>
              <a:ext uri="{FF2B5EF4-FFF2-40B4-BE49-F238E27FC236}">
                <a16:creationId xmlns:a16="http://schemas.microsoft.com/office/drawing/2014/main" id="{9B42CFAC-F665-42F2-9BC4-9166B845DFA8}"/>
              </a:ext>
            </a:extLst>
          </p:cNvPr>
          <p:cNvSpPr/>
          <p:nvPr/>
        </p:nvSpPr>
        <p:spPr>
          <a:xfrm>
            <a:off x="6874027" y="4131192"/>
            <a:ext cx="1041400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304815"/>
            <a:r>
              <a:rPr lang="zh-CN" altLang="en-US" sz="1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放弃短回报</a:t>
            </a:r>
            <a:endParaRPr lang="en-US" sz="14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0" name="Object28">
            <a:extLst>
              <a:ext uri="{FF2B5EF4-FFF2-40B4-BE49-F238E27FC236}">
                <a16:creationId xmlns:a16="http://schemas.microsoft.com/office/drawing/2014/main" id="{40E98CCD-0314-477F-9CF6-385A4B869C15}"/>
              </a:ext>
            </a:extLst>
          </p:cNvPr>
          <p:cNvSpPr/>
          <p:nvPr/>
        </p:nvSpPr>
        <p:spPr>
          <a:xfrm>
            <a:off x="5089192" y="5119134"/>
            <a:ext cx="4006039" cy="5309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304815">
              <a:lnSpc>
                <a:spcPct val="13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条件成熟的前提下，在体制、机制上给予政策支持。</a:t>
            </a:r>
          </a:p>
          <a:p>
            <a:pPr defTabSz="304815">
              <a:lnSpc>
                <a:spcPct val="130000"/>
              </a:lnSpc>
            </a:pPr>
            <a:endParaRPr lang="zh-CN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Object 11" descr="preencoded.png">
            <a:extLst>
              <a:ext uri="{FF2B5EF4-FFF2-40B4-BE49-F238E27FC236}">
                <a16:creationId xmlns:a16="http://schemas.microsoft.com/office/drawing/2014/main" id="{53C6D7DE-78F7-40CB-A8BC-27D78ED04341}"/>
              </a:ext>
            </a:extLst>
          </p:cNvPr>
          <p:cNvSpPr/>
          <p:nvPr/>
        </p:nvSpPr>
        <p:spPr>
          <a:xfrm>
            <a:off x="5089193" y="5655191"/>
            <a:ext cx="952500" cy="368300"/>
          </a:xfrm>
          <a:custGeom>
            <a:avLst/>
            <a:gdLst>
              <a:gd name="connsiteX0" fmla="*/ 920537 w 952500"/>
              <a:gd name="connsiteY0" fmla="*/ 0 h 368300"/>
              <a:gd name="connsiteX1" fmla="*/ 952500 w 952500"/>
              <a:gd name="connsiteY1" fmla="*/ 0 h 368300"/>
              <a:gd name="connsiteX2" fmla="*/ 952500 w 952500"/>
              <a:gd name="connsiteY2" fmla="*/ 368300 h 368300"/>
              <a:gd name="connsiteX3" fmla="*/ 920537 w 952500"/>
              <a:gd name="connsiteY3" fmla="*/ 368300 h 368300"/>
              <a:gd name="connsiteX4" fmla="*/ 31963 w 952500"/>
              <a:gd name="connsiteY4" fmla="*/ 368300 h 368300"/>
              <a:gd name="connsiteX5" fmla="*/ 0 w 952500"/>
              <a:gd name="connsiteY5" fmla="*/ 368300 h 368300"/>
              <a:gd name="connsiteX6" fmla="*/ 0 w 952500"/>
              <a:gd name="connsiteY6" fmla="*/ 0 h 368300"/>
              <a:gd name="connsiteX7" fmla="*/ 31963 w 952500"/>
              <a:gd name="connsiteY7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0" h="368300">
                <a:moveTo>
                  <a:pt x="920537" y="0"/>
                </a:moveTo>
                <a:cubicBezTo>
                  <a:pt x="938190" y="0"/>
                  <a:pt x="952500" y="0"/>
                  <a:pt x="952500" y="0"/>
                </a:cubicBezTo>
                <a:lnTo>
                  <a:pt x="952500" y="368300"/>
                </a:lnTo>
                <a:cubicBezTo>
                  <a:pt x="952500" y="368300"/>
                  <a:pt x="938190" y="368300"/>
                  <a:pt x="920537" y="368300"/>
                </a:cubicBezTo>
                <a:lnTo>
                  <a:pt x="31963" y="368300"/>
                </a:lnTo>
                <a:cubicBezTo>
                  <a:pt x="14310" y="368300"/>
                  <a:pt x="0" y="368300"/>
                  <a:pt x="0" y="368300"/>
                </a:cubicBezTo>
                <a:lnTo>
                  <a:pt x="0" y="0"/>
                </a:lnTo>
                <a:cubicBezTo>
                  <a:pt x="0" y="0"/>
                  <a:pt x="14310" y="0"/>
                  <a:pt x="3196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639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9" name="Object31">
            <a:extLst>
              <a:ext uri="{FF2B5EF4-FFF2-40B4-BE49-F238E27FC236}">
                <a16:creationId xmlns:a16="http://schemas.microsoft.com/office/drawing/2014/main" id="{5785EDF2-C4AB-4991-9071-F02AF1C4F7BA}"/>
              </a:ext>
            </a:extLst>
          </p:cNvPr>
          <p:cNvSpPr/>
          <p:nvPr/>
        </p:nvSpPr>
        <p:spPr>
          <a:xfrm>
            <a:off x="5197142" y="5737741"/>
            <a:ext cx="736600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304815"/>
            <a:r>
              <a:rPr lang="zh-CN" altLang="en-US" sz="1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条件前提</a:t>
            </a:r>
            <a:endParaRPr lang="en-US" sz="14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Object 14" descr="preencoded.png">
            <a:extLst>
              <a:ext uri="{FF2B5EF4-FFF2-40B4-BE49-F238E27FC236}">
                <a16:creationId xmlns:a16="http://schemas.microsoft.com/office/drawing/2014/main" id="{BFA80661-F379-4301-8697-377440B19E7F}"/>
              </a:ext>
            </a:extLst>
          </p:cNvPr>
          <p:cNvSpPr/>
          <p:nvPr/>
        </p:nvSpPr>
        <p:spPr>
          <a:xfrm>
            <a:off x="6285124" y="5655191"/>
            <a:ext cx="1158092" cy="368300"/>
          </a:xfrm>
          <a:custGeom>
            <a:avLst/>
            <a:gdLst>
              <a:gd name="connsiteX0" fmla="*/ 1128847 w 1158092"/>
              <a:gd name="connsiteY0" fmla="*/ 0 h 368300"/>
              <a:gd name="connsiteX1" fmla="*/ 1158092 w 1158092"/>
              <a:gd name="connsiteY1" fmla="*/ 0 h 368300"/>
              <a:gd name="connsiteX2" fmla="*/ 1158092 w 1158092"/>
              <a:gd name="connsiteY2" fmla="*/ 368300 h 368300"/>
              <a:gd name="connsiteX3" fmla="*/ 1128847 w 1158092"/>
              <a:gd name="connsiteY3" fmla="*/ 368300 h 368300"/>
              <a:gd name="connsiteX4" fmla="*/ 29245 w 1158092"/>
              <a:gd name="connsiteY4" fmla="*/ 368300 h 368300"/>
              <a:gd name="connsiteX5" fmla="*/ 0 w 1158092"/>
              <a:gd name="connsiteY5" fmla="*/ 368300 h 368300"/>
              <a:gd name="connsiteX6" fmla="*/ 0 w 1158092"/>
              <a:gd name="connsiteY6" fmla="*/ 0 h 368300"/>
              <a:gd name="connsiteX7" fmla="*/ 29245 w 1158092"/>
              <a:gd name="connsiteY7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092" h="368300">
                <a:moveTo>
                  <a:pt x="1128847" y="0"/>
                </a:moveTo>
                <a:cubicBezTo>
                  <a:pt x="1144999" y="0"/>
                  <a:pt x="1158092" y="0"/>
                  <a:pt x="1158092" y="0"/>
                </a:cubicBezTo>
                <a:lnTo>
                  <a:pt x="1158092" y="368300"/>
                </a:lnTo>
                <a:cubicBezTo>
                  <a:pt x="1158092" y="368300"/>
                  <a:pt x="1144999" y="368300"/>
                  <a:pt x="1128847" y="368300"/>
                </a:cubicBezTo>
                <a:lnTo>
                  <a:pt x="29245" y="368300"/>
                </a:lnTo>
                <a:cubicBezTo>
                  <a:pt x="13093" y="368300"/>
                  <a:pt x="0" y="368300"/>
                  <a:pt x="0" y="368300"/>
                </a:cubicBezTo>
                <a:lnTo>
                  <a:pt x="0" y="0"/>
                </a:lnTo>
                <a:cubicBezTo>
                  <a:pt x="0" y="0"/>
                  <a:pt x="13093" y="0"/>
                  <a:pt x="2924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582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7" name="Object34">
            <a:extLst>
              <a:ext uri="{FF2B5EF4-FFF2-40B4-BE49-F238E27FC236}">
                <a16:creationId xmlns:a16="http://schemas.microsoft.com/office/drawing/2014/main" id="{5B5FCD0B-5620-4614-8DCE-DB69CB2A3A5B}"/>
              </a:ext>
            </a:extLst>
          </p:cNvPr>
          <p:cNvSpPr/>
          <p:nvPr/>
        </p:nvSpPr>
        <p:spPr>
          <a:xfrm>
            <a:off x="6343470" y="5737741"/>
            <a:ext cx="1041400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304815"/>
            <a:r>
              <a:rPr lang="zh-CN" altLang="en-US" sz="1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体制、机制</a:t>
            </a:r>
            <a:endParaRPr lang="en-US" sz="14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Object 17" descr="preencoded.png">
            <a:extLst>
              <a:ext uri="{FF2B5EF4-FFF2-40B4-BE49-F238E27FC236}">
                <a16:creationId xmlns:a16="http://schemas.microsoft.com/office/drawing/2014/main" id="{5F138B3E-4F20-4C63-B738-9E595A14720E}"/>
              </a:ext>
            </a:extLst>
          </p:cNvPr>
          <p:cNvSpPr/>
          <p:nvPr/>
        </p:nvSpPr>
        <p:spPr>
          <a:xfrm>
            <a:off x="7686646" y="5655191"/>
            <a:ext cx="1270000" cy="368300"/>
          </a:xfrm>
          <a:custGeom>
            <a:avLst/>
            <a:gdLst>
              <a:gd name="connsiteX0" fmla="*/ 1237929 w 1270000"/>
              <a:gd name="connsiteY0" fmla="*/ 0 h 368300"/>
              <a:gd name="connsiteX1" fmla="*/ 1270000 w 1270000"/>
              <a:gd name="connsiteY1" fmla="*/ 0 h 368300"/>
              <a:gd name="connsiteX2" fmla="*/ 1270000 w 1270000"/>
              <a:gd name="connsiteY2" fmla="*/ 368300 h 368300"/>
              <a:gd name="connsiteX3" fmla="*/ 1237929 w 1270000"/>
              <a:gd name="connsiteY3" fmla="*/ 368300 h 368300"/>
              <a:gd name="connsiteX4" fmla="*/ 32071 w 1270000"/>
              <a:gd name="connsiteY4" fmla="*/ 368300 h 368300"/>
              <a:gd name="connsiteX5" fmla="*/ 0 w 1270000"/>
              <a:gd name="connsiteY5" fmla="*/ 368300 h 368300"/>
              <a:gd name="connsiteX6" fmla="*/ 0 w 1270000"/>
              <a:gd name="connsiteY6" fmla="*/ 0 h 368300"/>
              <a:gd name="connsiteX7" fmla="*/ 32071 w 1270000"/>
              <a:gd name="connsiteY7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000" h="368300">
                <a:moveTo>
                  <a:pt x="1237929" y="0"/>
                </a:moveTo>
                <a:cubicBezTo>
                  <a:pt x="1255642" y="0"/>
                  <a:pt x="1270000" y="0"/>
                  <a:pt x="1270000" y="0"/>
                </a:cubicBezTo>
                <a:lnTo>
                  <a:pt x="1270000" y="368300"/>
                </a:lnTo>
                <a:cubicBezTo>
                  <a:pt x="1270000" y="368300"/>
                  <a:pt x="1255642" y="368300"/>
                  <a:pt x="1237929" y="368300"/>
                </a:cubicBezTo>
                <a:lnTo>
                  <a:pt x="32071" y="368300"/>
                </a:lnTo>
                <a:cubicBezTo>
                  <a:pt x="14359" y="368300"/>
                  <a:pt x="0" y="368300"/>
                  <a:pt x="0" y="368300"/>
                </a:cubicBezTo>
                <a:lnTo>
                  <a:pt x="0" y="0"/>
                </a:lnTo>
                <a:cubicBezTo>
                  <a:pt x="0" y="0"/>
                  <a:pt x="14359" y="0"/>
                  <a:pt x="3207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6398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5" name="Object37">
            <a:extLst>
              <a:ext uri="{FF2B5EF4-FFF2-40B4-BE49-F238E27FC236}">
                <a16:creationId xmlns:a16="http://schemas.microsoft.com/office/drawing/2014/main" id="{662BCDBE-496F-4A8B-B486-2EB301CAB55B}"/>
              </a:ext>
            </a:extLst>
          </p:cNvPr>
          <p:cNvSpPr/>
          <p:nvPr/>
        </p:nvSpPr>
        <p:spPr>
          <a:xfrm>
            <a:off x="7735512" y="5737741"/>
            <a:ext cx="1172268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304815"/>
            <a:r>
              <a:rPr lang="zh-CN" altLang="en-US" sz="1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大力政策支持</a:t>
            </a:r>
            <a:endParaRPr lang="en-US" sz="14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OPPOSans B" panose="00020600040101010101" pitchFamily="18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2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建筑与房屋的城市空拍图&#10;&#10;描述已自动生成">
            <a:extLst>
              <a:ext uri="{FF2B5EF4-FFF2-40B4-BE49-F238E27FC236}">
                <a16:creationId xmlns:a16="http://schemas.microsoft.com/office/drawing/2014/main" id="{172F8212-2407-417D-AF22-9B34044A4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5B8C9799-7E9E-43DB-B646-64DFC7EA9800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75000"/>
                  <a:alpha val="0"/>
                </a:schemeClr>
              </a:gs>
              <a:gs pos="0">
                <a:schemeClr val="accent1">
                  <a:lumMod val="75000"/>
                  <a:alpha val="8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34029F-C09A-460F-BAC8-7591937A1C05}"/>
              </a:ext>
            </a:extLst>
          </p:cNvPr>
          <p:cNvSpPr txBox="1"/>
          <p:nvPr/>
        </p:nvSpPr>
        <p:spPr>
          <a:xfrm flipH="1">
            <a:off x="744220" y="1400652"/>
            <a:ext cx="9090660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汇报完毕</a:t>
            </a:r>
            <a:r>
              <a:rPr lang="en-US" altLang="zh-CN" sz="6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,</a:t>
            </a:r>
            <a:r>
              <a:rPr lang="zh-CN" altLang="en-US" sz="6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感谢聆听！</a:t>
            </a:r>
            <a:endParaRPr lang="en-US" altLang="zh-CN" sz="6000" b="1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r>
              <a:rPr lang="zh-CN" altLang="en-US" sz="6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请批评指正！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AB5AF18-FE79-485A-B88D-6863BBC758CB}"/>
              </a:ext>
            </a:extLst>
          </p:cNvPr>
          <p:cNvSpPr/>
          <p:nvPr/>
        </p:nvSpPr>
        <p:spPr>
          <a:xfrm flipH="1">
            <a:off x="482600" y="1497172"/>
            <a:ext cx="78740" cy="16727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2D087B5-94D1-75FD-C7C7-97AE4CCA9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BF0045-D3C8-D4A7-46B4-C50F1BF8E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AD0D59-D9F1-9CA5-A9AB-5599D31B2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F6A809-5357-E568-7CD5-E106BEED05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ADEEB92-9D26-ADFF-538B-2C661D7E9C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624B3187-67F3-085E-6033-43EF239D69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E84DE1C-0081-03B6-D223-B98CAF2140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762A103-186A-8959-4C4C-186B8EED5B6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7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DA051AC-9634-4ABD-88CC-8DC312B89FAC}"/>
              </a:ext>
            </a:extLst>
          </p:cNvPr>
          <p:cNvSpPr txBox="1"/>
          <p:nvPr/>
        </p:nvSpPr>
        <p:spPr>
          <a:xfrm>
            <a:off x="7852466" y="1292509"/>
            <a:ext cx="162095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Dubai Light" panose="020B0303030403030204" pitchFamily="34" charset="-78"/>
                <a:sym typeface="Arial" panose="020B0604020202020204" pitchFamily="34" charset="0"/>
              </a:rPr>
              <a:t>总体目标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A0B799-5B6D-4A64-ACE0-6BAD6266EC77}"/>
              </a:ext>
            </a:extLst>
          </p:cNvPr>
          <p:cNvSpPr txBox="1"/>
          <p:nvPr/>
        </p:nvSpPr>
        <p:spPr>
          <a:xfrm>
            <a:off x="7852466" y="2229949"/>
            <a:ext cx="23391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cs typeface="Dubai Light" panose="020B0303030403030204" pitchFamily="34" charset="-78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经营目标分解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35EFB0-3990-45F6-B1AF-011B4DBD84E6}"/>
              </a:ext>
            </a:extLst>
          </p:cNvPr>
          <p:cNvSpPr txBox="1"/>
          <p:nvPr/>
        </p:nvSpPr>
        <p:spPr>
          <a:xfrm>
            <a:off x="7852466" y="3167389"/>
            <a:ext cx="23391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cs typeface="Dubai Light" panose="020B0303030403030204" pitchFamily="34" charset="-78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发展目标分解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0EA65B-DC29-493B-9582-6EDBA4FE44DF}"/>
              </a:ext>
            </a:extLst>
          </p:cNvPr>
          <p:cNvSpPr txBox="1"/>
          <p:nvPr/>
        </p:nvSpPr>
        <p:spPr>
          <a:xfrm>
            <a:off x="7852466" y="4104829"/>
            <a:ext cx="162095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cs typeface="Dubai Light" panose="020B0303030403030204" pitchFamily="34" charset="-78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经营思路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AD07F8C-4C56-4FA7-AD05-32C0E3703610}"/>
              </a:ext>
            </a:extLst>
          </p:cNvPr>
          <p:cNvSpPr txBox="1"/>
          <p:nvPr/>
        </p:nvSpPr>
        <p:spPr>
          <a:xfrm>
            <a:off x="7852466" y="5042271"/>
            <a:ext cx="269817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cs typeface="Dubai Light" panose="020B0303030403030204" pitchFamily="34" charset="-78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分年度重点举措</a:t>
            </a:r>
          </a:p>
        </p:txBody>
      </p:sp>
    </p:spTree>
    <p:extLst>
      <p:ext uri="{BB962C8B-B14F-4D97-AF65-F5344CB8AC3E}">
        <p14:creationId xmlns:p14="http://schemas.microsoft.com/office/powerpoint/2010/main" val="320697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5AD8902-1B59-4366-86BA-351E5292EC34}"/>
              </a:ext>
            </a:extLst>
          </p:cNvPr>
          <p:cNvSpPr txBox="1"/>
          <p:nvPr/>
        </p:nvSpPr>
        <p:spPr>
          <a:xfrm>
            <a:off x="725558" y="3411501"/>
            <a:ext cx="3693319" cy="110799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kumimoji="1"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总体目标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B53DF3-C76A-4C7A-9D6B-F6FDB07E0619}"/>
              </a:ext>
            </a:extLst>
          </p:cNvPr>
          <p:cNvSpPr txBox="1"/>
          <p:nvPr/>
        </p:nvSpPr>
        <p:spPr>
          <a:xfrm>
            <a:off x="725558" y="640975"/>
            <a:ext cx="1641475" cy="176971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kumimoji="1" lang="en-US" altLang="zh-CN" sz="115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kumimoji="1" lang="zh-CN" altLang="en-US" sz="115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61689E-65EE-4E52-A568-846782FA27D2}"/>
              </a:ext>
            </a:extLst>
          </p:cNvPr>
          <p:cNvSpPr txBox="1"/>
          <p:nvPr/>
        </p:nvSpPr>
        <p:spPr>
          <a:xfrm>
            <a:off x="2402299" y="862446"/>
            <a:ext cx="594265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kumimoji="1" lang="en-US" altLang="zh-CN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</a:p>
          <a:p>
            <a:pPr algn="l"/>
            <a:r>
              <a:rPr kumimoji="1" lang="en-US" altLang="zh-CN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ONE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1DFB94-A5A0-488E-840A-9E0CADE0DA3E}"/>
              </a:ext>
            </a:extLst>
          </p:cNvPr>
          <p:cNvSpPr txBox="1"/>
          <p:nvPr/>
        </p:nvSpPr>
        <p:spPr>
          <a:xfrm>
            <a:off x="725558" y="4519497"/>
            <a:ext cx="3693319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overall goal</a:t>
            </a:r>
          </a:p>
        </p:txBody>
      </p:sp>
    </p:spTree>
    <p:extLst>
      <p:ext uri="{BB962C8B-B14F-4D97-AF65-F5344CB8AC3E}">
        <p14:creationId xmlns:p14="http://schemas.microsoft.com/office/powerpoint/2010/main" val="219196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7C30501D-416A-4471-A55F-0AFE7B8CE5B8}"/>
              </a:ext>
            </a:extLst>
          </p:cNvPr>
          <p:cNvSpPr/>
          <p:nvPr/>
        </p:nvSpPr>
        <p:spPr>
          <a:xfrm>
            <a:off x="0" y="2586590"/>
            <a:ext cx="12192000" cy="2375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3" name="矩形 1022">
            <a:extLst>
              <a:ext uri="{FF2B5EF4-FFF2-40B4-BE49-F238E27FC236}">
                <a16:creationId xmlns:a16="http://schemas.microsoft.com/office/drawing/2014/main" id="{4AA7F66D-7F14-44AF-B8C6-F7DCB5C4EBF6}"/>
              </a:ext>
            </a:extLst>
          </p:cNvPr>
          <p:cNvSpPr/>
          <p:nvPr/>
        </p:nvSpPr>
        <p:spPr>
          <a:xfrm>
            <a:off x="1746504" y="4122420"/>
            <a:ext cx="990600" cy="26749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9E8E20DD-1AE1-4A52-A4C6-D2E1BCCFDA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总体目标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39D2EF-7061-4AFF-BA2B-04512378DD75}"/>
              </a:ext>
            </a:extLst>
          </p:cNvPr>
          <p:cNvSpPr txBox="1"/>
          <p:nvPr/>
        </p:nvSpPr>
        <p:spPr>
          <a:xfrm>
            <a:off x="884529" y="3158804"/>
            <a:ext cx="2151061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“</a:t>
            </a:r>
            <a:r>
              <a:rPr lang="en-US" altLang="zh-CN" sz="4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3 3 3”</a:t>
            </a:r>
            <a:r>
              <a:rPr lang="zh-CN" altLang="en-US" sz="4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总目标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5F685ACF-3979-4B93-87F4-8DEF4CA4C7DE}"/>
              </a:ext>
            </a:extLst>
          </p:cNvPr>
          <p:cNvSpPr/>
          <p:nvPr/>
        </p:nvSpPr>
        <p:spPr>
          <a:xfrm>
            <a:off x="3688944" y="1886358"/>
            <a:ext cx="2432111" cy="3624780"/>
          </a:xfrm>
          <a:custGeom>
            <a:avLst/>
            <a:gdLst>
              <a:gd name="connsiteX0" fmla="*/ 1934253 w 2722088"/>
              <a:gd name="connsiteY0" fmla="*/ 4056959 h 4056958"/>
              <a:gd name="connsiteX1" fmla="*/ 130870 w 2722088"/>
              <a:gd name="connsiteY1" fmla="*/ 4056959 h 4056958"/>
              <a:gd name="connsiteX2" fmla="*/ 0 w 2722088"/>
              <a:gd name="connsiteY2" fmla="*/ 3926089 h 4056958"/>
              <a:gd name="connsiteX3" fmla="*/ 0 w 2722088"/>
              <a:gd name="connsiteY3" fmla="*/ 130870 h 4056958"/>
              <a:gd name="connsiteX4" fmla="*/ 130870 w 2722088"/>
              <a:gd name="connsiteY4" fmla="*/ 0 h 4056958"/>
              <a:gd name="connsiteX5" fmla="*/ 2591219 w 2722088"/>
              <a:gd name="connsiteY5" fmla="*/ 0 h 4056958"/>
              <a:gd name="connsiteX6" fmla="*/ 2722089 w 2722088"/>
              <a:gd name="connsiteY6" fmla="*/ 130870 h 4056958"/>
              <a:gd name="connsiteX7" fmla="*/ 2722089 w 2722088"/>
              <a:gd name="connsiteY7" fmla="*/ 3269124 h 4056958"/>
              <a:gd name="connsiteX8" fmla="*/ 1934253 w 2722088"/>
              <a:gd name="connsiteY8" fmla="*/ 4056959 h 405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2088" h="4056958">
                <a:moveTo>
                  <a:pt x="1934253" y="4056959"/>
                </a:moveTo>
                <a:lnTo>
                  <a:pt x="130870" y="4056959"/>
                </a:lnTo>
                <a:cubicBezTo>
                  <a:pt x="57583" y="4056959"/>
                  <a:pt x="0" y="3999376"/>
                  <a:pt x="0" y="3926089"/>
                </a:cubicBezTo>
                <a:lnTo>
                  <a:pt x="0" y="130870"/>
                </a:lnTo>
                <a:cubicBezTo>
                  <a:pt x="0" y="57583"/>
                  <a:pt x="57583" y="0"/>
                  <a:pt x="130870" y="0"/>
                </a:cubicBezTo>
                <a:lnTo>
                  <a:pt x="2591219" y="0"/>
                </a:lnTo>
                <a:cubicBezTo>
                  <a:pt x="2664506" y="0"/>
                  <a:pt x="2722089" y="57583"/>
                  <a:pt x="2722089" y="130870"/>
                </a:cubicBezTo>
                <a:lnTo>
                  <a:pt x="2722089" y="3269124"/>
                </a:lnTo>
                <a:cubicBezTo>
                  <a:pt x="2722089" y="3703611"/>
                  <a:pt x="2368741" y="4056959"/>
                  <a:pt x="1934253" y="4056959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1"/>
            <a:tileRect/>
          </a:gradFill>
          <a:ln w="12700" cap="flat">
            <a:noFill/>
            <a:prstDash val="dash"/>
            <a:miter/>
          </a:ln>
          <a:effectLst>
            <a:outerShdw blurRad="254000" dist="38100" dir="2700000" sx="101000" sy="101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129CEF2-FC3A-4BF1-AB4B-D1ACD1D96FCA}"/>
              </a:ext>
            </a:extLst>
          </p:cNvPr>
          <p:cNvGrpSpPr/>
          <p:nvPr/>
        </p:nvGrpSpPr>
        <p:grpSpPr>
          <a:xfrm>
            <a:off x="5179240" y="4526280"/>
            <a:ext cx="1100970" cy="1124646"/>
            <a:chOff x="7490460" y="4826944"/>
            <a:chExt cx="1257301" cy="1284340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36D4DDF-84E4-47AA-8D06-DBB4B768D63B}"/>
                </a:ext>
              </a:extLst>
            </p:cNvPr>
            <p:cNvSpPr/>
            <p:nvPr/>
          </p:nvSpPr>
          <p:spPr>
            <a:xfrm>
              <a:off x="7490460" y="4826944"/>
              <a:ext cx="1257301" cy="1284340"/>
            </a:xfrm>
            <a:custGeom>
              <a:avLst/>
              <a:gdLst>
                <a:gd name="connsiteX0" fmla="*/ 156389 w 779328"/>
                <a:gd name="connsiteY0" fmla="*/ 200885 h 810737"/>
                <a:gd name="connsiteX1" fmla="*/ 774094 w 779328"/>
                <a:gd name="connsiteY1" fmla="*/ 1963 h 810737"/>
                <a:gd name="connsiteX2" fmla="*/ 779329 w 779328"/>
                <a:gd name="connsiteY2" fmla="*/ 1963 h 810737"/>
                <a:gd name="connsiteX3" fmla="*/ 1963 w 779328"/>
                <a:gd name="connsiteY3" fmla="*/ 810737 h 810737"/>
                <a:gd name="connsiteX4" fmla="*/ 1963 w 779328"/>
                <a:gd name="connsiteY4" fmla="*/ 808120 h 810737"/>
                <a:gd name="connsiteX5" fmla="*/ 156389 w 779328"/>
                <a:gd name="connsiteY5" fmla="*/ 206120 h 810737"/>
                <a:gd name="connsiteX6" fmla="*/ 156389 w 779328"/>
                <a:gd name="connsiteY6" fmla="*/ 200885 h 81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9328" h="810737">
                  <a:moveTo>
                    <a:pt x="156389" y="200885"/>
                  </a:moveTo>
                  <a:cubicBezTo>
                    <a:pt x="203502" y="216589"/>
                    <a:pt x="706042" y="224442"/>
                    <a:pt x="774094" y="1963"/>
                  </a:cubicBezTo>
                  <a:cubicBezTo>
                    <a:pt x="774094" y="-654"/>
                    <a:pt x="779329" y="-654"/>
                    <a:pt x="779329" y="1963"/>
                  </a:cubicBezTo>
                  <a:cubicBezTo>
                    <a:pt x="776711" y="339607"/>
                    <a:pt x="538529" y="805503"/>
                    <a:pt x="1963" y="810737"/>
                  </a:cubicBezTo>
                  <a:cubicBezTo>
                    <a:pt x="-654" y="810737"/>
                    <a:pt x="-654" y="808120"/>
                    <a:pt x="1963" y="808120"/>
                  </a:cubicBezTo>
                  <a:cubicBezTo>
                    <a:pt x="148537" y="706042"/>
                    <a:pt x="195650" y="499268"/>
                    <a:pt x="156389" y="206120"/>
                  </a:cubicBezTo>
                  <a:cubicBezTo>
                    <a:pt x="153772" y="203502"/>
                    <a:pt x="156389" y="200885"/>
                    <a:pt x="156389" y="200885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0000"/>
              </a:schemeClr>
            </a:solidFill>
            <a:ln w="26172" cap="flat">
              <a:noFill/>
              <a:prstDash val="solid"/>
              <a:miter/>
            </a:ln>
            <a:effectLst>
              <a:softEdge rad="127000"/>
            </a:effectLst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755A4D1-5C8C-4658-BBE1-7A6FB8F29D0B}"/>
                </a:ext>
              </a:extLst>
            </p:cNvPr>
            <p:cNvSpPr/>
            <p:nvPr/>
          </p:nvSpPr>
          <p:spPr>
            <a:xfrm>
              <a:off x="7791246" y="5137854"/>
              <a:ext cx="779328" cy="810737"/>
            </a:xfrm>
            <a:custGeom>
              <a:avLst/>
              <a:gdLst>
                <a:gd name="connsiteX0" fmla="*/ 156389 w 779328"/>
                <a:gd name="connsiteY0" fmla="*/ 200885 h 810737"/>
                <a:gd name="connsiteX1" fmla="*/ 774094 w 779328"/>
                <a:gd name="connsiteY1" fmla="*/ 1963 h 810737"/>
                <a:gd name="connsiteX2" fmla="*/ 779329 w 779328"/>
                <a:gd name="connsiteY2" fmla="*/ 1963 h 810737"/>
                <a:gd name="connsiteX3" fmla="*/ 1963 w 779328"/>
                <a:gd name="connsiteY3" fmla="*/ 810737 h 810737"/>
                <a:gd name="connsiteX4" fmla="*/ 1963 w 779328"/>
                <a:gd name="connsiteY4" fmla="*/ 808120 h 810737"/>
                <a:gd name="connsiteX5" fmla="*/ 156389 w 779328"/>
                <a:gd name="connsiteY5" fmla="*/ 206120 h 810737"/>
                <a:gd name="connsiteX6" fmla="*/ 156389 w 779328"/>
                <a:gd name="connsiteY6" fmla="*/ 200885 h 81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9328" h="810737">
                  <a:moveTo>
                    <a:pt x="156389" y="200885"/>
                  </a:moveTo>
                  <a:cubicBezTo>
                    <a:pt x="203502" y="216589"/>
                    <a:pt x="706042" y="224442"/>
                    <a:pt x="774094" y="1963"/>
                  </a:cubicBezTo>
                  <a:cubicBezTo>
                    <a:pt x="774094" y="-654"/>
                    <a:pt x="779329" y="-654"/>
                    <a:pt x="779329" y="1963"/>
                  </a:cubicBezTo>
                  <a:cubicBezTo>
                    <a:pt x="776711" y="339607"/>
                    <a:pt x="538529" y="805503"/>
                    <a:pt x="1963" y="810737"/>
                  </a:cubicBezTo>
                  <a:cubicBezTo>
                    <a:pt x="-654" y="810737"/>
                    <a:pt x="-654" y="808120"/>
                    <a:pt x="1963" y="808120"/>
                  </a:cubicBezTo>
                  <a:cubicBezTo>
                    <a:pt x="148537" y="706042"/>
                    <a:pt x="195650" y="499268"/>
                    <a:pt x="156389" y="206120"/>
                  </a:cubicBezTo>
                  <a:cubicBezTo>
                    <a:pt x="153772" y="203502"/>
                    <a:pt x="156389" y="200885"/>
                    <a:pt x="156389" y="200885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accent1"/>
                </a:gs>
                <a:gs pos="30000">
                  <a:schemeClr val="accent1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2617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CA9FD785-DCEB-4D57-B521-0BFA8BDBCCB3}"/>
              </a:ext>
            </a:extLst>
          </p:cNvPr>
          <p:cNvSpPr txBox="1">
            <a:spLocks/>
          </p:cNvSpPr>
          <p:nvPr/>
        </p:nvSpPr>
        <p:spPr>
          <a:xfrm>
            <a:off x="3894202" y="3160522"/>
            <a:ext cx="202159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4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4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千万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54727E7-7CB8-4329-AEDD-54E27DD8F514}"/>
              </a:ext>
            </a:extLst>
          </p:cNvPr>
          <p:cNvSpPr txBox="1">
            <a:spLocks/>
          </p:cNvSpPr>
          <p:nvPr/>
        </p:nvSpPr>
        <p:spPr>
          <a:xfrm>
            <a:off x="4324935" y="4090210"/>
            <a:ext cx="1160129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净利润</a:t>
            </a:r>
          </a:p>
        </p:txBody>
      </p:sp>
      <p:grpSp>
        <p:nvGrpSpPr>
          <p:cNvPr id="1015" name="组合 1014">
            <a:extLst>
              <a:ext uri="{FF2B5EF4-FFF2-40B4-BE49-F238E27FC236}">
                <a16:creationId xmlns:a16="http://schemas.microsoft.com/office/drawing/2014/main" id="{DD0319F5-F1BC-4918-80A6-F572DE5EADCF}"/>
              </a:ext>
            </a:extLst>
          </p:cNvPr>
          <p:cNvGrpSpPr/>
          <p:nvPr/>
        </p:nvGrpSpPr>
        <p:grpSpPr>
          <a:xfrm>
            <a:off x="4466229" y="2031720"/>
            <a:ext cx="877540" cy="877540"/>
            <a:chOff x="4466229" y="2031720"/>
            <a:chExt cx="877540" cy="87754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BC492A9-0B91-4C8A-AFFA-8D22C2843424}"/>
                </a:ext>
              </a:extLst>
            </p:cNvPr>
            <p:cNvSpPr/>
            <p:nvPr/>
          </p:nvSpPr>
          <p:spPr>
            <a:xfrm>
              <a:off x="4466229" y="2031720"/>
              <a:ext cx="877540" cy="877540"/>
            </a:xfrm>
            <a:prstGeom prst="ellipse">
              <a:avLst/>
            </a:prstGeom>
            <a:noFill/>
            <a:ln w="12700" cap="flat" cmpd="sng" algn="ctr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iconfont-1179-866479">
              <a:extLst>
                <a:ext uri="{FF2B5EF4-FFF2-40B4-BE49-F238E27FC236}">
                  <a16:creationId xmlns:a16="http://schemas.microsoft.com/office/drawing/2014/main" id="{E8F28205-945B-4DD7-A6C3-41774FA783C1}"/>
                </a:ext>
              </a:extLst>
            </p:cNvPr>
            <p:cNvSpPr/>
            <p:nvPr/>
          </p:nvSpPr>
          <p:spPr>
            <a:xfrm>
              <a:off x="4676310" y="2199636"/>
              <a:ext cx="457378" cy="541709"/>
            </a:xfrm>
            <a:custGeom>
              <a:avLst/>
              <a:gdLst>
                <a:gd name="T0" fmla="*/ 6573 w 9390"/>
                <a:gd name="T1" fmla="*/ 3437 h 11120"/>
                <a:gd name="T2" fmla="*/ 7967 w 9390"/>
                <a:gd name="T3" fmla="*/ 1730 h 11120"/>
                <a:gd name="T4" fmla="*/ 5311 w 9390"/>
                <a:gd name="T5" fmla="*/ 1140 h 11120"/>
                <a:gd name="T6" fmla="*/ 3129 w 9390"/>
                <a:gd name="T7" fmla="*/ 876 h 11120"/>
                <a:gd name="T8" fmla="*/ 2455 w 9390"/>
                <a:gd name="T9" fmla="*/ 3147 h 11120"/>
                <a:gd name="T10" fmla="*/ 7438 w 9390"/>
                <a:gd name="T11" fmla="*/ 4336 h 11120"/>
                <a:gd name="T12" fmla="*/ 2969 w 9390"/>
                <a:gd name="T13" fmla="*/ 4006 h 11120"/>
                <a:gd name="T14" fmla="*/ 0 w 9390"/>
                <a:gd name="T15" fmla="*/ 8570 h 11120"/>
                <a:gd name="T16" fmla="*/ 6860 w 9390"/>
                <a:gd name="T17" fmla="*/ 11120 h 11120"/>
                <a:gd name="T18" fmla="*/ 7438 w 9390"/>
                <a:gd name="T19" fmla="*/ 4336 h 11120"/>
                <a:gd name="T20" fmla="*/ 5549 w 9390"/>
                <a:gd name="T21" fmla="*/ 7248 h 11120"/>
                <a:gd name="T22" fmla="*/ 5919 w 9390"/>
                <a:gd name="T23" fmla="*/ 7515 h 11120"/>
                <a:gd name="T24" fmla="*/ 6098 w 9390"/>
                <a:gd name="T25" fmla="*/ 7695 h 11120"/>
                <a:gd name="T26" fmla="*/ 5384 w 9390"/>
                <a:gd name="T27" fmla="*/ 7874 h 11120"/>
                <a:gd name="T28" fmla="*/ 5195 w 9390"/>
                <a:gd name="T29" fmla="*/ 8151 h 11120"/>
                <a:gd name="T30" fmla="*/ 5919 w 9390"/>
                <a:gd name="T31" fmla="*/ 8331 h 11120"/>
                <a:gd name="T32" fmla="*/ 5919 w 9390"/>
                <a:gd name="T33" fmla="*/ 8690 h 11120"/>
                <a:gd name="T34" fmla="*/ 5195 w 9390"/>
                <a:gd name="T35" fmla="*/ 8870 h 11120"/>
                <a:gd name="T36" fmla="*/ 5015 w 9390"/>
                <a:gd name="T37" fmla="*/ 9507 h 11120"/>
                <a:gd name="T38" fmla="*/ 4510 w 9390"/>
                <a:gd name="T39" fmla="*/ 9327 h 11120"/>
                <a:gd name="T40" fmla="*/ 4330 w 9390"/>
                <a:gd name="T41" fmla="*/ 8690 h 11120"/>
                <a:gd name="T42" fmla="*/ 3612 w 9390"/>
                <a:gd name="T43" fmla="*/ 8510 h 11120"/>
                <a:gd name="T44" fmla="*/ 4329 w 9390"/>
                <a:gd name="T45" fmla="*/ 8331 h 11120"/>
                <a:gd name="T46" fmla="*/ 4511 w 9390"/>
                <a:gd name="T47" fmla="*/ 8063 h 11120"/>
                <a:gd name="T48" fmla="*/ 3792 w 9390"/>
                <a:gd name="T49" fmla="*/ 7873 h 11120"/>
                <a:gd name="T50" fmla="*/ 3612 w 9390"/>
                <a:gd name="T51" fmla="*/ 7694 h 11120"/>
                <a:gd name="T52" fmla="*/ 3999 w 9390"/>
                <a:gd name="T53" fmla="*/ 7514 h 11120"/>
                <a:gd name="T54" fmla="*/ 3406 w 9390"/>
                <a:gd name="T55" fmla="*/ 5887 h 11120"/>
                <a:gd name="T56" fmla="*/ 3920 w 9390"/>
                <a:gd name="T57" fmla="*/ 5620 h 11120"/>
                <a:gd name="T58" fmla="*/ 4691 w 9390"/>
                <a:gd name="T59" fmla="*/ 6937 h 11120"/>
                <a:gd name="T60" fmla="*/ 5623 w 9390"/>
                <a:gd name="T61" fmla="*/ 5719 h 11120"/>
                <a:gd name="T62" fmla="*/ 6140 w 9390"/>
                <a:gd name="T63" fmla="*/ 5620 h 1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90" h="11120">
                  <a:moveTo>
                    <a:pt x="3078" y="3437"/>
                  </a:moveTo>
                  <a:lnTo>
                    <a:pt x="6573" y="3437"/>
                  </a:lnTo>
                  <a:cubicBezTo>
                    <a:pt x="6809" y="3437"/>
                    <a:pt x="7036" y="3338"/>
                    <a:pt x="7187" y="3157"/>
                  </a:cubicBezTo>
                  <a:cubicBezTo>
                    <a:pt x="7548" y="2728"/>
                    <a:pt x="7890" y="2202"/>
                    <a:pt x="7967" y="1730"/>
                  </a:cubicBezTo>
                  <a:cubicBezTo>
                    <a:pt x="8121" y="786"/>
                    <a:pt x="7717" y="307"/>
                    <a:pt x="6544" y="307"/>
                  </a:cubicBezTo>
                  <a:cubicBezTo>
                    <a:pt x="5370" y="307"/>
                    <a:pt x="5767" y="1077"/>
                    <a:pt x="5311" y="1140"/>
                  </a:cubicBezTo>
                  <a:cubicBezTo>
                    <a:pt x="4971" y="1187"/>
                    <a:pt x="4983" y="739"/>
                    <a:pt x="4449" y="308"/>
                  </a:cubicBezTo>
                  <a:cubicBezTo>
                    <a:pt x="4066" y="0"/>
                    <a:pt x="3636" y="871"/>
                    <a:pt x="3129" y="876"/>
                  </a:cubicBezTo>
                  <a:cubicBezTo>
                    <a:pt x="2538" y="884"/>
                    <a:pt x="1707" y="720"/>
                    <a:pt x="1707" y="1730"/>
                  </a:cubicBezTo>
                  <a:cubicBezTo>
                    <a:pt x="1707" y="2138"/>
                    <a:pt x="2065" y="2690"/>
                    <a:pt x="2455" y="3147"/>
                  </a:cubicBezTo>
                  <a:cubicBezTo>
                    <a:pt x="2612" y="3330"/>
                    <a:pt x="2838" y="3437"/>
                    <a:pt x="3078" y="3437"/>
                  </a:cubicBezTo>
                  <a:close/>
                  <a:moveTo>
                    <a:pt x="7438" y="4336"/>
                  </a:moveTo>
                  <a:cubicBezTo>
                    <a:pt x="7252" y="4125"/>
                    <a:pt x="6981" y="4006"/>
                    <a:pt x="6699" y="4006"/>
                  </a:cubicBezTo>
                  <a:lnTo>
                    <a:pt x="2969" y="4006"/>
                  </a:lnTo>
                  <a:cubicBezTo>
                    <a:pt x="2700" y="4006"/>
                    <a:pt x="2440" y="4115"/>
                    <a:pt x="2253" y="4310"/>
                  </a:cubicBezTo>
                  <a:cubicBezTo>
                    <a:pt x="1081" y="5538"/>
                    <a:pt x="0" y="7291"/>
                    <a:pt x="0" y="8570"/>
                  </a:cubicBezTo>
                  <a:cubicBezTo>
                    <a:pt x="0" y="9697"/>
                    <a:pt x="1133" y="11120"/>
                    <a:pt x="2530" y="11120"/>
                  </a:cubicBezTo>
                  <a:lnTo>
                    <a:pt x="6860" y="11120"/>
                  </a:lnTo>
                  <a:cubicBezTo>
                    <a:pt x="8257" y="11120"/>
                    <a:pt x="9390" y="9709"/>
                    <a:pt x="9390" y="8570"/>
                  </a:cubicBezTo>
                  <a:cubicBezTo>
                    <a:pt x="9390" y="7268"/>
                    <a:pt x="8520" y="5564"/>
                    <a:pt x="7438" y="4336"/>
                  </a:cubicBezTo>
                  <a:close/>
                  <a:moveTo>
                    <a:pt x="6299" y="5888"/>
                  </a:moveTo>
                  <a:lnTo>
                    <a:pt x="5549" y="7248"/>
                  </a:lnTo>
                  <a:cubicBezTo>
                    <a:pt x="5483" y="7368"/>
                    <a:pt x="5570" y="7515"/>
                    <a:pt x="5706" y="7515"/>
                  </a:cubicBezTo>
                  <a:lnTo>
                    <a:pt x="5919" y="7515"/>
                  </a:lnTo>
                  <a:cubicBezTo>
                    <a:pt x="6017" y="7515"/>
                    <a:pt x="6098" y="7595"/>
                    <a:pt x="6098" y="7695"/>
                  </a:cubicBezTo>
                  <a:lnTo>
                    <a:pt x="6098" y="7695"/>
                  </a:lnTo>
                  <a:cubicBezTo>
                    <a:pt x="6098" y="7793"/>
                    <a:pt x="6018" y="7874"/>
                    <a:pt x="5919" y="7874"/>
                  </a:cubicBezTo>
                  <a:lnTo>
                    <a:pt x="5384" y="7874"/>
                  </a:lnTo>
                  <a:cubicBezTo>
                    <a:pt x="5279" y="7874"/>
                    <a:pt x="5196" y="7958"/>
                    <a:pt x="5195" y="8062"/>
                  </a:cubicBezTo>
                  <a:lnTo>
                    <a:pt x="5195" y="8151"/>
                  </a:lnTo>
                  <a:cubicBezTo>
                    <a:pt x="5195" y="8249"/>
                    <a:pt x="5275" y="8331"/>
                    <a:pt x="5375" y="8331"/>
                  </a:cubicBezTo>
                  <a:lnTo>
                    <a:pt x="5919" y="8331"/>
                  </a:lnTo>
                  <a:cubicBezTo>
                    <a:pt x="6017" y="8331"/>
                    <a:pt x="6098" y="8411"/>
                    <a:pt x="6098" y="8510"/>
                  </a:cubicBezTo>
                  <a:cubicBezTo>
                    <a:pt x="6098" y="8610"/>
                    <a:pt x="6018" y="8690"/>
                    <a:pt x="5919" y="8690"/>
                  </a:cubicBezTo>
                  <a:lnTo>
                    <a:pt x="5375" y="8690"/>
                  </a:lnTo>
                  <a:cubicBezTo>
                    <a:pt x="5276" y="8690"/>
                    <a:pt x="5195" y="8770"/>
                    <a:pt x="5195" y="8870"/>
                  </a:cubicBezTo>
                  <a:lnTo>
                    <a:pt x="5195" y="9327"/>
                  </a:lnTo>
                  <a:cubicBezTo>
                    <a:pt x="5195" y="9426"/>
                    <a:pt x="5115" y="9507"/>
                    <a:pt x="5015" y="9507"/>
                  </a:cubicBezTo>
                  <a:lnTo>
                    <a:pt x="4690" y="9507"/>
                  </a:lnTo>
                  <a:cubicBezTo>
                    <a:pt x="4591" y="9507"/>
                    <a:pt x="4510" y="9427"/>
                    <a:pt x="4510" y="9327"/>
                  </a:cubicBezTo>
                  <a:lnTo>
                    <a:pt x="4510" y="8870"/>
                  </a:lnTo>
                  <a:cubicBezTo>
                    <a:pt x="4510" y="8771"/>
                    <a:pt x="4430" y="8690"/>
                    <a:pt x="4330" y="8690"/>
                  </a:cubicBezTo>
                  <a:lnTo>
                    <a:pt x="3792" y="8690"/>
                  </a:lnTo>
                  <a:cubicBezTo>
                    <a:pt x="3693" y="8690"/>
                    <a:pt x="3612" y="8610"/>
                    <a:pt x="3612" y="8510"/>
                  </a:cubicBezTo>
                  <a:cubicBezTo>
                    <a:pt x="3612" y="8411"/>
                    <a:pt x="3692" y="8331"/>
                    <a:pt x="3792" y="8331"/>
                  </a:cubicBezTo>
                  <a:lnTo>
                    <a:pt x="4329" y="8331"/>
                  </a:lnTo>
                  <a:cubicBezTo>
                    <a:pt x="4429" y="8331"/>
                    <a:pt x="4509" y="8251"/>
                    <a:pt x="4510" y="8151"/>
                  </a:cubicBezTo>
                  <a:lnTo>
                    <a:pt x="4511" y="8063"/>
                  </a:lnTo>
                  <a:cubicBezTo>
                    <a:pt x="4512" y="7959"/>
                    <a:pt x="4427" y="7873"/>
                    <a:pt x="4322" y="7873"/>
                  </a:cubicBezTo>
                  <a:lnTo>
                    <a:pt x="3792" y="7873"/>
                  </a:lnTo>
                  <a:cubicBezTo>
                    <a:pt x="3693" y="7873"/>
                    <a:pt x="3612" y="7793"/>
                    <a:pt x="3612" y="7694"/>
                  </a:cubicBezTo>
                  <a:lnTo>
                    <a:pt x="3612" y="7694"/>
                  </a:lnTo>
                  <a:cubicBezTo>
                    <a:pt x="3612" y="7595"/>
                    <a:pt x="3692" y="7514"/>
                    <a:pt x="3792" y="7514"/>
                  </a:cubicBezTo>
                  <a:lnTo>
                    <a:pt x="3999" y="7514"/>
                  </a:lnTo>
                  <a:cubicBezTo>
                    <a:pt x="4136" y="7514"/>
                    <a:pt x="4221" y="7367"/>
                    <a:pt x="4156" y="7247"/>
                  </a:cubicBezTo>
                  <a:lnTo>
                    <a:pt x="3406" y="5887"/>
                  </a:lnTo>
                  <a:cubicBezTo>
                    <a:pt x="3340" y="5767"/>
                    <a:pt x="3426" y="5620"/>
                    <a:pt x="3562" y="5620"/>
                  </a:cubicBezTo>
                  <a:lnTo>
                    <a:pt x="3920" y="5620"/>
                  </a:lnTo>
                  <a:cubicBezTo>
                    <a:pt x="3988" y="5620"/>
                    <a:pt x="4050" y="5659"/>
                    <a:pt x="4080" y="5719"/>
                  </a:cubicBezTo>
                  <a:lnTo>
                    <a:pt x="4691" y="6937"/>
                  </a:lnTo>
                  <a:cubicBezTo>
                    <a:pt x="4756" y="7069"/>
                    <a:pt x="4945" y="7069"/>
                    <a:pt x="5012" y="6937"/>
                  </a:cubicBezTo>
                  <a:lnTo>
                    <a:pt x="5623" y="5719"/>
                  </a:lnTo>
                  <a:cubicBezTo>
                    <a:pt x="5653" y="5659"/>
                    <a:pt x="5715" y="5620"/>
                    <a:pt x="5783" y="5620"/>
                  </a:cubicBezTo>
                  <a:lnTo>
                    <a:pt x="6140" y="5620"/>
                  </a:lnTo>
                  <a:cubicBezTo>
                    <a:pt x="6278" y="5622"/>
                    <a:pt x="6365" y="5768"/>
                    <a:pt x="6299" y="58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alpha val="20000"/>
                  </a:srgbClr>
                </a:gs>
                <a:gs pos="70000">
                  <a:srgbClr val="FFC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11" name="任意多边形: 形状 1010">
            <a:extLst>
              <a:ext uri="{FF2B5EF4-FFF2-40B4-BE49-F238E27FC236}">
                <a16:creationId xmlns:a16="http://schemas.microsoft.com/office/drawing/2014/main" id="{33FB1B5A-F5FC-44C3-9BFB-DDCC84CB55B3}"/>
              </a:ext>
            </a:extLst>
          </p:cNvPr>
          <p:cNvSpPr/>
          <p:nvPr/>
        </p:nvSpPr>
        <p:spPr>
          <a:xfrm rot="20140485">
            <a:off x="3669112" y="4835477"/>
            <a:ext cx="869085" cy="894356"/>
          </a:xfrm>
          <a:custGeom>
            <a:avLst/>
            <a:gdLst>
              <a:gd name="connsiteX0" fmla="*/ 731985 w 869085"/>
              <a:gd name="connsiteY0" fmla="*/ 17640 h 894356"/>
              <a:gd name="connsiteX1" fmla="*/ 869085 w 869085"/>
              <a:gd name="connsiteY1" fmla="*/ 224477 h 894356"/>
              <a:gd name="connsiteX2" fmla="*/ 869085 w 869085"/>
              <a:gd name="connsiteY2" fmla="*/ 894356 h 894356"/>
              <a:gd name="connsiteX3" fmla="*/ 69082 w 869085"/>
              <a:gd name="connsiteY3" fmla="*/ 532716 h 894356"/>
              <a:gd name="connsiteX4" fmla="*/ 10699 w 869085"/>
              <a:gd name="connsiteY4" fmla="*/ 378003 h 894356"/>
              <a:gd name="connsiteX5" fmla="*/ 181575 w 869085"/>
              <a:gd name="connsiteY5" fmla="*/ 0 h 894356"/>
              <a:gd name="connsiteX6" fmla="*/ 644608 w 869085"/>
              <a:gd name="connsiteY6" fmla="*/ 0 h 894356"/>
              <a:gd name="connsiteX7" fmla="*/ 731985 w 869085"/>
              <a:gd name="connsiteY7" fmla="*/ 17640 h 89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085" h="894356">
                <a:moveTo>
                  <a:pt x="731985" y="17640"/>
                </a:moveTo>
                <a:cubicBezTo>
                  <a:pt x="812553" y="51718"/>
                  <a:pt x="869085" y="131496"/>
                  <a:pt x="869085" y="224477"/>
                </a:cubicBezTo>
                <a:lnTo>
                  <a:pt x="869085" y="894356"/>
                </a:lnTo>
                <a:lnTo>
                  <a:pt x="69082" y="532716"/>
                </a:lnTo>
                <a:cubicBezTo>
                  <a:pt x="9415" y="505744"/>
                  <a:pt x="-16273" y="437670"/>
                  <a:pt x="10699" y="378003"/>
                </a:cubicBezTo>
                <a:lnTo>
                  <a:pt x="181575" y="0"/>
                </a:lnTo>
                <a:lnTo>
                  <a:pt x="644608" y="0"/>
                </a:lnTo>
                <a:cubicBezTo>
                  <a:pt x="675602" y="0"/>
                  <a:pt x="705129" y="6282"/>
                  <a:pt x="731985" y="176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3" name="任意多边形: 形状 1012">
            <a:extLst>
              <a:ext uri="{FF2B5EF4-FFF2-40B4-BE49-F238E27FC236}">
                <a16:creationId xmlns:a16="http://schemas.microsoft.com/office/drawing/2014/main" id="{790A0267-9514-4038-A2D6-874557705D90}"/>
              </a:ext>
            </a:extLst>
          </p:cNvPr>
          <p:cNvSpPr/>
          <p:nvPr/>
        </p:nvSpPr>
        <p:spPr>
          <a:xfrm rot="20140485">
            <a:off x="3770330" y="5174077"/>
            <a:ext cx="1158962" cy="602504"/>
          </a:xfrm>
          <a:custGeom>
            <a:avLst/>
            <a:gdLst>
              <a:gd name="connsiteX0" fmla="*/ 996638 w 1158962"/>
              <a:gd name="connsiteY0" fmla="*/ 20886 h 602504"/>
              <a:gd name="connsiteX1" fmla="*/ 1158962 w 1158962"/>
              <a:gd name="connsiteY1" fmla="*/ 265777 h 602504"/>
              <a:gd name="connsiteX2" fmla="*/ 1158962 w 1158962"/>
              <a:gd name="connsiteY2" fmla="*/ 602504 h 602504"/>
              <a:gd name="connsiteX3" fmla="*/ 69082 w 1158962"/>
              <a:gd name="connsiteY3" fmla="*/ 109826 h 602504"/>
              <a:gd name="connsiteX4" fmla="*/ 52 w 1158962"/>
              <a:gd name="connsiteY4" fmla="*/ 666 h 602504"/>
              <a:gd name="connsiteX5" fmla="*/ 207 w 1158962"/>
              <a:gd name="connsiteY5" fmla="*/ 0 h 602504"/>
              <a:gd name="connsiteX6" fmla="*/ 893185 w 1158962"/>
              <a:gd name="connsiteY6" fmla="*/ 0 h 602504"/>
              <a:gd name="connsiteX7" fmla="*/ 996638 w 1158962"/>
              <a:gd name="connsiteY7" fmla="*/ 20886 h 60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962" h="602504">
                <a:moveTo>
                  <a:pt x="996638" y="20886"/>
                </a:moveTo>
                <a:cubicBezTo>
                  <a:pt x="1092029" y="61233"/>
                  <a:pt x="1158962" y="155688"/>
                  <a:pt x="1158962" y="265777"/>
                </a:cubicBezTo>
                <a:lnTo>
                  <a:pt x="1158962" y="602504"/>
                </a:lnTo>
                <a:lnTo>
                  <a:pt x="69082" y="109826"/>
                </a:lnTo>
                <a:cubicBezTo>
                  <a:pt x="24332" y="89597"/>
                  <a:pt x="-1305" y="46248"/>
                  <a:pt x="52" y="666"/>
                </a:cubicBezTo>
                <a:lnTo>
                  <a:pt x="207" y="0"/>
                </a:lnTo>
                <a:lnTo>
                  <a:pt x="893185" y="0"/>
                </a:lnTo>
                <a:cubicBezTo>
                  <a:pt x="929881" y="0"/>
                  <a:pt x="964841" y="7437"/>
                  <a:pt x="996638" y="208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1" name="任意多边形: 形状 990">
            <a:extLst>
              <a:ext uri="{FF2B5EF4-FFF2-40B4-BE49-F238E27FC236}">
                <a16:creationId xmlns:a16="http://schemas.microsoft.com/office/drawing/2014/main" id="{0772B313-03A2-4F79-B758-8C1B40473830}"/>
              </a:ext>
            </a:extLst>
          </p:cNvPr>
          <p:cNvSpPr/>
          <p:nvPr/>
        </p:nvSpPr>
        <p:spPr>
          <a:xfrm>
            <a:off x="6405126" y="1886358"/>
            <a:ext cx="2432111" cy="3624780"/>
          </a:xfrm>
          <a:custGeom>
            <a:avLst/>
            <a:gdLst>
              <a:gd name="connsiteX0" fmla="*/ 1934253 w 2722088"/>
              <a:gd name="connsiteY0" fmla="*/ 4056959 h 4056958"/>
              <a:gd name="connsiteX1" fmla="*/ 130870 w 2722088"/>
              <a:gd name="connsiteY1" fmla="*/ 4056959 h 4056958"/>
              <a:gd name="connsiteX2" fmla="*/ 0 w 2722088"/>
              <a:gd name="connsiteY2" fmla="*/ 3926089 h 4056958"/>
              <a:gd name="connsiteX3" fmla="*/ 0 w 2722088"/>
              <a:gd name="connsiteY3" fmla="*/ 130870 h 4056958"/>
              <a:gd name="connsiteX4" fmla="*/ 130870 w 2722088"/>
              <a:gd name="connsiteY4" fmla="*/ 0 h 4056958"/>
              <a:gd name="connsiteX5" fmla="*/ 2591219 w 2722088"/>
              <a:gd name="connsiteY5" fmla="*/ 0 h 4056958"/>
              <a:gd name="connsiteX6" fmla="*/ 2722089 w 2722088"/>
              <a:gd name="connsiteY6" fmla="*/ 130870 h 4056958"/>
              <a:gd name="connsiteX7" fmla="*/ 2722089 w 2722088"/>
              <a:gd name="connsiteY7" fmla="*/ 3269124 h 4056958"/>
              <a:gd name="connsiteX8" fmla="*/ 1934253 w 2722088"/>
              <a:gd name="connsiteY8" fmla="*/ 4056959 h 405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2088" h="4056958">
                <a:moveTo>
                  <a:pt x="1934253" y="4056959"/>
                </a:moveTo>
                <a:lnTo>
                  <a:pt x="130870" y="4056959"/>
                </a:lnTo>
                <a:cubicBezTo>
                  <a:pt x="57583" y="4056959"/>
                  <a:pt x="0" y="3999376"/>
                  <a:pt x="0" y="3926089"/>
                </a:cubicBezTo>
                <a:lnTo>
                  <a:pt x="0" y="130870"/>
                </a:lnTo>
                <a:cubicBezTo>
                  <a:pt x="0" y="57583"/>
                  <a:pt x="57583" y="0"/>
                  <a:pt x="130870" y="0"/>
                </a:cubicBezTo>
                <a:lnTo>
                  <a:pt x="2591219" y="0"/>
                </a:lnTo>
                <a:cubicBezTo>
                  <a:pt x="2664506" y="0"/>
                  <a:pt x="2722089" y="57583"/>
                  <a:pt x="2722089" y="130870"/>
                </a:cubicBezTo>
                <a:lnTo>
                  <a:pt x="2722089" y="3269124"/>
                </a:lnTo>
                <a:cubicBezTo>
                  <a:pt x="2722089" y="3703611"/>
                  <a:pt x="2368741" y="4056959"/>
                  <a:pt x="1934253" y="4056959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1"/>
            <a:tileRect/>
          </a:gradFill>
          <a:ln w="12700" cap="flat">
            <a:noFill/>
            <a:prstDash val="dash"/>
            <a:miter/>
          </a:ln>
          <a:effectLst>
            <a:outerShdw blurRad="254000" dist="38100" dir="2700000" sx="101000" sy="101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92" name="组合 991">
            <a:extLst>
              <a:ext uri="{FF2B5EF4-FFF2-40B4-BE49-F238E27FC236}">
                <a16:creationId xmlns:a16="http://schemas.microsoft.com/office/drawing/2014/main" id="{EBC76870-5565-4AED-8684-8F1D5C838D47}"/>
              </a:ext>
            </a:extLst>
          </p:cNvPr>
          <p:cNvGrpSpPr/>
          <p:nvPr/>
        </p:nvGrpSpPr>
        <p:grpSpPr>
          <a:xfrm>
            <a:off x="7895422" y="4526280"/>
            <a:ext cx="1100970" cy="1124646"/>
            <a:chOff x="7490460" y="4826944"/>
            <a:chExt cx="1257301" cy="1284340"/>
          </a:xfrm>
        </p:grpSpPr>
        <p:sp>
          <p:nvSpPr>
            <p:cNvPr id="993" name="任意多边形: 形状 992">
              <a:extLst>
                <a:ext uri="{FF2B5EF4-FFF2-40B4-BE49-F238E27FC236}">
                  <a16:creationId xmlns:a16="http://schemas.microsoft.com/office/drawing/2014/main" id="{F7D3EA92-B5F8-4D00-A83F-61ADC9CC1F76}"/>
                </a:ext>
              </a:extLst>
            </p:cNvPr>
            <p:cNvSpPr/>
            <p:nvPr/>
          </p:nvSpPr>
          <p:spPr>
            <a:xfrm>
              <a:off x="7490460" y="4826944"/>
              <a:ext cx="1257301" cy="1284340"/>
            </a:xfrm>
            <a:custGeom>
              <a:avLst/>
              <a:gdLst>
                <a:gd name="connsiteX0" fmla="*/ 156389 w 779328"/>
                <a:gd name="connsiteY0" fmla="*/ 200885 h 810737"/>
                <a:gd name="connsiteX1" fmla="*/ 774094 w 779328"/>
                <a:gd name="connsiteY1" fmla="*/ 1963 h 810737"/>
                <a:gd name="connsiteX2" fmla="*/ 779329 w 779328"/>
                <a:gd name="connsiteY2" fmla="*/ 1963 h 810737"/>
                <a:gd name="connsiteX3" fmla="*/ 1963 w 779328"/>
                <a:gd name="connsiteY3" fmla="*/ 810737 h 810737"/>
                <a:gd name="connsiteX4" fmla="*/ 1963 w 779328"/>
                <a:gd name="connsiteY4" fmla="*/ 808120 h 810737"/>
                <a:gd name="connsiteX5" fmla="*/ 156389 w 779328"/>
                <a:gd name="connsiteY5" fmla="*/ 206120 h 810737"/>
                <a:gd name="connsiteX6" fmla="*/ 156389 w 779328"/>
                <a:gd name="connsiteY6" fmla="*/ 200885 h 81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9328" h="810737">
                  <a:moveTo>
                    <a:pt x="156389" y="200885"/>
                  </a:moveTo>
                  <a:cubicBezTo>
                    <a:pt x="203502" y="216589"/>
                    <a:pt x="706042" y="224442"/>
                    <a:pt x="774094" y="1963"/>
                  </a:cubicBezTo>
                  <a:cubicBezTo>
                    <a:pt x="774094" y="-654"/>
                    <a:pt x="779329" y="-654"/>
                    <a:pt x="779329" y="1963"/>
                  </a:cubicBezTo>
                  <a:cubicBezTo>
                    <a:pt x="776711" y="339607"/>
                    <a:pt x="538529" y="805503"/>
                    <a:pt x="1963" y="810737"/>
                  </a:cubicBezTo>
                  <a:cubicBezTo>
                    <a:pt x="-654" y="810737"/>
                    <a:pt x="-654" y="808120"/>
                    <a:pt x="1963" y="808120"/>
                  </a:cubicBezTo>
                  <a:cubicBezTo>
                    <a:pt x="148537" y="706042"/>
                    <a:pt x="195650" y="499268"/>
                    <a:pt x="156389" y="206120"/>
                  </a:cubicBezTo>
                  <a:cubicBezTo>
                    <a:pt x="153772" y="203502"/>
                    <a:pt x="156389" y="200885"/>
                    <a:pt x="156389" y="200885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0000"/>
              </a:schemeClr>
            </a:solidFill>
            <a:ln w="26172" cap="flat">
              <a:noFill/>
              <a:prstDash val="solid"/>
              <a:miter/>
            </a:ln>
            <a:effectLst>
              <a:softEdge rad="12700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4" name="任意多边形: 形状 993">
              <a:extLst>
                <a:ext uri="{FF2B5EF4-FFF2-40B4-BE49-F238E27FC236}">
                  <a16:creationId xmlns:a16="http://schemas.microsoft.com/office/drawing/2014/main" id="{CCD01985-B338-4942-9D27-95C515BFC2EE}"/>
                </a:ext>
              </a:extLst>
            </p:cNvPr>
            <p:cNvSpPr/>
            <p:nvPr/>
          </p:nvSpPr>
          <p:spPr>
            <a:xfrm>
              <a:off x="7791246" y="5137854"/>
              <a:ext cx="779328" cy="810737"/>
            </a:xfrm>
            <a:custGeom>
              <a:avLst/>
              <a:gdLst>
                <a:gd name="connsiteX0" fmla="*/ 156389 w 779328"/>
                <a:gd name="connsiteY0" fmla="*/ 200885 h 810737"/>
                <a:gd name="connsiteX1" fmla="*/ 774094 w 779328"/>
                <a:gd name="connsiteY1" fmla="*/ 1963 h 810737"/>
                <a:gd name="connsiteX2" fmla="*/ 779329 w 779328"/>
                <a:gd name="connsiteY2" fmla="*/ 1963 h 810737"/>
                <a:gd name="connsiteX3" fmla="*/ 1963 w 779328"/>
                <a:gd name="connsiteY3" fmla="*/ 810737 h 810737"/>
                <a:gd name="connsiteX4" fmla="*/ 1963 w 779328"/>
                <a:gd name="connsiteY4" fmla="*/ 808120 h 810737"/>
                <a:gd name="connsiteX5" fmla="*/ 156389 w 779328"/>
                <a:gd name="connsiteY5" fmla="*/ 206120 h 810737"/>
                <a:gd name="connsiteX6" fmla="*/ 156389 w 779328"/>
                <a:gd name="connsiteY6" fmla="*/ 200885 h 81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9328" h="810737">
                  <a:moveTo>
                    <a:pt x="156389" y="200885"/>
                  </a:moveTo>
                  <a:cubicBezTo>
                    <a:pt x="203502" y="216589"/>
                    <a:pt x="706042" y="224442"/>
                    <a:pt x="774094" y="1963"/>
                  </a:cubicBezTo>
                  <a:cubicBezTo>
                    <a:pt x="774094" y="-654"/>
                    <a:pt x="779329" y="-654"/>
                    <a:pt x="779329" y="1963"/>
                  </a:cubicBezTo>
                  <a:cubicBezTo>
                    <a:pt x="776711" y="339607"/>
                    <a:pt x="538529" y="805503"/>
                    <a:pt x="1963" y="810737"/>
                  </a:cubicBezTo>
                  <a:cubicBezTo>
                    <a:pt x="-654" y="810737"/>
                    <a:pt x="-654" y="808120"/>
                    <a:pt x="1963" y="808120"/>
                  </a:cubicBezTo>
                  <a:cubicBezTo>
                    <a:pt x="148537" y="706042"/>
                    <a:pt x="195650" y="499268"/>
                    <a:pt x="156389" y="206120"/>
                  </a:cubicBezTo>
                  <a:cubicBezTo>
                    <a:pt x="153772" y="203502"/>
                    <a:pt x="156389" y="200885"/>
                    <a:pt x="156389" y="200885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accent1"/>
                </a:gs>
                <a:gs pos="30000">
                  <a:schemeClr val="accent1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261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6" name="组合 1005">
            <a:extLst>
              <a:ext uri="{FF2B5EF4-FFF2-40B4-BE49-F238E27FC236}">
                <a16:creationId xmlns:a16="http://schemas.microsoft.com/office/drawing/2014/main" id="{ED03C09F-E542-4E94-BE13-E8314784C843}"/>
              </a:ext>
            </a:extLst>
          </p:cNvPr>
          <p:cNvGrpSpPr/>
          <p:nvPr/>
        </p:nvGrpSpPr>
        <p:grpSpPr>
          <a:xfrm>
            <a:off x="7182411" y="2031720"/>
            <a:ext cx="877540" cy="877540"/>
            <a:chOff x="7182411" y="2031720"/>
            <a:chExt cx="877540" cy="877540"/>
          </a:xfrm>
        </p:grpSpPr>
        <p:sp>
          <p:nvSpPr>
            <p:cNvPr id="989" name="椭圆 988">
              <a:extLst>
                <a:ext uri="{FF2B5EF4-FFF2-40B4-BE49-F238E27FC236}">
                  <a16:creationId xmlns:a16="http://schemas.microsoft.com/office/drawing/2014/main" id="{676704B5-0D85-4459-8C3C-A3404118C49E}"/>
                </a:ext>
              </a:extLst>
            </p:cNvPr>
            <p:cNvSpPr/>
            <p:nvPr/>
          </p:nvSpPr>
          <p:spPr>
            <a:xfrm>
              <a:off x="7182411" y="2031720"/>
              <a:ext cx="877540" cy="877540"/>
            </a:xfrm>
            <a:prstGeom prst="ellipse">
              <a:avLst/>
            </a:prstGeom>
            <a:noFill/>
            <a:ln w="12700" cap="flat" cmpd="sng" algn="ctr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pie-chart_146809">
              <a:extLst>
                <a:ext uri="{FF2B5EF4-FFF2-40B4-BE49-F238E27FC236}">
                  <a16:creationId xmlns:a16="http://schemas.microsoft.com/office/drawing/2014/main" id="{3CA61B16-A7C9-4A18-9D2D-3ED5E75DF576}"/>
                </a:ext>
              </a:extLst>
            </p:cNvPr>
            <p:cNvSpPr>
              <a:spLocks/>
            </p:cNvSpPr>
            <p:nvPr/>
          </p:nvSpPr>
          <p:spPr>
            <a:xfrm>
              <a:off x="7392492" y="2199636"/>
              <a:ext cx="457378" cy="541709"/>
            </a:xfrm>
            <a:custGeom>
              <a:avLst/>
              <a:gdLst>
                <a:gd name="connsiteX0" fmla="*/ 489697 w 561810"/>
                <a:gd name="connsiteY0" fmla="*/ 149495 h 605663"/>
                <a:gd name="connsiteX1" fmla="*/ 501643 w 561810"/>
                <a:gd name="connsiteY1" fmla="*/ 155459 h 605663"/>
                <a:gd name="connsiteX2" fmla="*/ 556787 w 561810"/>
                <a:gd name="connsiteY2" fmla="*/ 367309 h 605663"/>
                <a:gd name="connsiteX3" fmla="*/ 548361 w 561810"/>
                <a:gd name="connsiteY3" fmla="*/ 378812 h 605663"/>
                <a:gd name="connsiteX4" fmla="*/ 534175 w 561810"/>
                <a:gd name="connsiteY4" fmla="*/ 379984 h 605663"/>
                <a:gd name="connsiteX5" fmla="*/ 312958 w 561810"/>
                <a:gd name="connsiteY5" fmla="*/ 301805 h 605663"/>
                <a:gd name="connsiteX6" fmla="*/ 477004 w 561810"/>
                <a:gd name="connsiteY6" fmla="*/ 153862 h 605663"/>
                <a:gd name="connsiteX7" fmla="*/ 489697 w 561810"/>
                <a:gd name="connsiteY7" fmla="*/ 149495 h 605663"/>
                <a:gd name="connsiteX8" fmla="*/ 230412 w 561810"/>
                <a:gd name="connsiteY8" fmla="*/ 109413 h 605663"/>
                <a:gd name="connsiteX9" fmla="*/ 243426 w 561810"/>
                <a:gd name="connsiteY9" fmla="*/ 113992 h 605663"/>
                <a:gd name="connsiteX10" fmla="*/ 248973 w 561810"/>
                <a:gd name="connsiteY10" fmla="*/ 126558 h 605663"/>
                <a:gd name="connsiteX11" fmla="*/ 248973 w 561810"/>
                <a:gd name="connsiteY11" fmla="*/ 341671 h 605663"/>
                <a:gd name="connsiteX12" fmla="*/ 472344 w 561810"/>
                <a:gd name="connsiteY12" fmla="*/ 420581 h 605663"/>
                <a:gd name="connsiteX13" fmla="*/ 482158 w 561810"/>
                <a:gd name="connsiteY13" fmla="*/ 429420 h 605663"/>
                <a:gd name="connsiteX14" fmla="*/ 482691 w 561810"/>
                <a:gd name="connsiteY14" fmla="*/ 442625 h 605663"/>
                <a:gd name="connsiteX15" fmla="*/ 248973 w 561810"/>
                <a:gd name="connsiteY15" fmla="*/ 605663 h 605663"/>
                <a:gd name="connsiteX16" fmla="*/ 0 w 561810"/>
                <a:gd name="connsiteY16" fmla="*/ 357219 h 605663"/>
                <a:gd name="connsiteX17" fmla="*/ 230412 w 561810"/>
                <a:gd name="connsiteY17" fmla="*/ 109413 h 605663"/>
                <a:gd name="connsiteX18" fmla="*/ 315743 w 561810"/>
                <a:gd name="connsiteY18" fmla="*/ 37 h 605663"/>
                <a:gd name="connsiteX19" fmla="*/ 459829 w 561810"/>
                <a:gd name="connsiteY19" fmla="*/ 59781 h 605663"/>
                <a:gd name="connsiteX20" fmla="*/ 465802 w 561810"/>
                <a:gd name="connsiteY20" fmla="*/ 72560 h 605663"/>
                <a:gd name="connsiteX21" fmla="*/ 460149 w 561810"/>
                <a:gd name="connsiteY21" fmla="*/ 85552 h 605663"/>
                <a:gd name="connsiteX22" fmla="*/ 297292 w 561810"/>
                <a:gd name="connsiteY22" fmla="*/ 232302 h 605663"/>
                <a:gd name="connsiteX23" fmla="*/ 297292 w 561810"/>
                <a:gd name="connsiteY23" fmla="*/ 17183 h 605663"/>
                <a:gd name="connsiteX24" fmla="*/ 302838 w 561810"/>
                <a:gd name="connsiteY24" fmla="*/ 4616 h 605663"/>
                <a:gd name="connsiteX25" fmla="*/ 315743 w 561810"/>
                <a:gd name="connsiteY25" fmla="*/ 37 h 60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1810" h="605663">
                  <a:moveTo>
                    <a:pt x="489697" y="149495"/>
                  </a:moveTo>
                  <a:cubicBezTo>
                    <a:pt x="494283" y="149814"/>
                    <a:pt x="498550" y="151945"/>
                    <a:pt x="501643" y="155459"/>
                  </a:cubicBezTo>
                  <a:cubicBezTo>
                    <a:pt x="552627" y="214679"/>
                    <a:pt x="571933" y="292858"/>
                    <a:pt x="556787" y="367309"/>
                  </a:cubicBezTo>
                  <a:cubicBezTo>
                    <a:pt x="555827" y="372102"/>
                    <a:pt x="552734" y="376363"/>
                    <a:pt x="548361" y="378812"/>
                  </a:cubicBezTo>
                  <a:cubicBezTo>
                    <a:pt x="543988" y="381262"/>
                    <a:pt x="538868" y="381688"/>
                    <a:pt x="534175" y="379984"/>
                  </a:cubicBezTo>
                  <a:lnTo>
                    <a:pt x="312958" y="301805"/>
                  </a:lnTo>
                  <a:lnTo>
                    <a:pt x="477004" y="153862"/>
                  </a:lnTo>
                  <a:cubicBezTo>
                    <a:pt x="480524" y="150773"/>
                    <a:pt x="485004" y="149175"/>
                    <a:pt x="489697" y="149495"/>
                  </a:cubicBezTo>
                  <a:close/>
                  <a:moveTo>
                    <a:pt x="230412" y="109413"/>
                  </a:moveTo>
                  <a:cubicBezTo>
                    <a:pt x="235212" y="109094"/>
                    <a:pt x="239905" y="110691"/>
                    <a:pt x="243426" y="113992"/>
                  </a:cubicBezTo>
                  <a:cubicBezTo>
                    <a:pt x="246946" y="117187"/>
                    <a:pt x="248973" y="121766"/>
                    <a:pt x="248973" y="126558"/>
                  </a:cubicBezTo>
                  <a:lnTo>
                    <a:pt x="248973" y="341671"/>
                  </a:lnTo>
                  <a:lnTo>
                    <a:pt x="472344" y="420581"/>
                  </a:lnTo>
                  <a:cubicBezTo>
                    <a:pt x="476611" y="422072"/>
                    <a:pt x="480131" y="425267"/>
                    <a:pt x="482158" y="429420"/>
                  </a:cubicBezTo>
                  <a:cubicBezTo>
                    <a:pt x="484078" y="433573"/>
                    <a:pt x="484291" y="438365"/>
                    <a:pt x="482691" y="442625"/>
                  </a:cubicBezTo>
                  <a:cubicBezTo>
                    <a:pt x="447809" y="537828"/>
                    <a:pt x="356285" y="605663"/>
                    <a:pt x="248973" y="605663"/>
                  </a:cubicBezTo>
                  <a:cubicBezTo>
                    <a:pt x="111472" y="605663"/>
                    <a:pt x="0" y="494486"/>
                    <a:pt x="0" y="357219"/>
                  </a:cubicBezTo>
                  <a:cubicBezTo>
                    <a:pt x="0" y="226235"/>
                    <a:pt x="101658" y="118891"/>
                    <a:pt x="230412" y="109413"/>
                  </a:cubicBezTo>
                  <a:close/>
                  <a:moveTo>
                    <a:pt x="315743" y="37"/>
                  </a:moveTo>
                  <a:cubicBezTo>
                    <a:pt x="370669" y="4084"/>
                    <a:pt x="420582" y="25915"/>
                    <a:pt x="459829" y="59781"/>
                  </a:cubicBezTo>
                  <a:cubicBezTo>
                    <a:pt x="463562" y="62975"/>
                    <a:pt x="465695" y="67661"/>
                    <a:pt x="465802" y="72560"/>
                  </a:cubicBezTo>
                  <a:cubicBezTo>
                    <a:pt x="465802" y="77459"/>
                    <a:pt x="463776" y="82251"/>
                    <a:pt x="460149" y="85552"/>
                  </a:cubicBezTo>
                  <a:lnTo>
                    <a:pt x="297292" y="232302"/>
                  </a:lnTo>
                  <a:lnTo>
                    <a:pt x="297292" y="17183"/>
                  </a:lnTo>
                  <a:cubicBezTo>
                    <a:pt x="297292" y="12391"/>
                    <a:pt x="299318" y="7918"/>
                    <a:pt x="302838" y="4616"/>
                  </a:cubicBezTo>
                  <a:cubicBezTo>
                    <a:pt x="306251" y="1422"/>
                    <a:pt x="310943" y="-282"/>
                    <a:pt x="315743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alpha val="20000"/>
                  </a:srgbClr>
                </a:gs>
                <a:gs pos="70000">
                  <a:srgbClr val="FFC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7A89A42B-7242-48AE-A3D2-16CFA4AAB80A}"/>
              </a:ext>
            </a:extLst>
          </p:cNvPr>
          <p:cNvSpPr txBox="1">
            <a:spLocks/>
          </p:cNvSpPr>
          <p:nvPr/>
        </p:nvSpPr>
        <p:spPr>
          <a:xfrm>
            <a:off x="6750571" y="4090210"/>
            <a:ext cx="174122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 algn="dist">
              <a:defRPr sz="2800">
                <a:solidFill>
                  <a:schemeClr val="accent1"/>
                </a:solidFill>
                <a:effectLst/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核心市场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5630D41-2AA0-47D9-BAD7-09203DD716A3}"/>
              </a:ext>
            </a:extLst>
          </p:cNvPr>
          <p:cNvSpPr txBox="1">
            <a:spLocks/>
          </p:cNvSpPr>
          <p:nvPr/>
        </p:nvSpPr>
        <p:spPr>
          <a:xfrm>
            <a:off x="6610384" y="3160522"/>
            <a:ext cx="202159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4000">
                <a:solidFill>
                  <a:srgbClr val="FFC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4000">
                <a:solidFill>
                  <a:srgbClr val="FFC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</a:t>
            </a:r>
            <a:endParaRPr lang="zh-CN" altLang="en-US" sz="4000" dirty="0">
              <a:solidFill>
                <a:srgbClr val="FFC000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6" name="任意多边形: 形状 1015">
            <a:extLst>
              <a:ext uri="{FF2B5EF4-FFF2-40B4-BE49-F238E27FC236}">
                <a16:creationId xmlns:a16="http://schemas.microsoft.com/office/drawing/2014/main" id="{D42874B3-4950-4416-B8B9-B098A0F8AF92}"/>
              </a:ext>
            </a:extLst>
          </p:cNvPr>
          <p:cNvSpPr/>
          <p:nvPr/>
        </p:nvSpPr>
        <p:spPr>
          <a:xfrm rot="20140485">
            <a:off x="6386096" y="4835477"/>
            <a:ext cx="869085" cy="894356"/>
          </a:xfrm>
          <a:custGeom>
            <a:avLst/>
            <a:gdLst>
              <a:gd name="connsiteX0" fmla="*/ 731985 w 869085"/>
              <a:gd name="connsiteY0" fmla="*/ 17640 h 894356"/>
              <a:gd name="connsiteX1" fmla="*/ 869085 w 869085"/>
              <a:gd name="connsiteY1" fmla="*/ 224477 h 894356"/>
              <a:gd name="connsiteX2" fmla="*/ 869085 w 869085"/>
              <a:gd name="connsiteY2" fmla="*/ 894356 h 894356"/>
              <a:gd name="connsiteX3" fmla="*/ 69082 w 869085"/>
              <a:gd name="connsiteY3" fmla="*/ 532716 h 894356"/>
              <a:gd name="connsiteX4" fmla="*/ 10699 w 869085"/>
              <a:gd name="connsiteY4" fmla="*/ 378003 h 894356"/>
              <a:gd name="connsiteX5" fmla="*/ 181575 w 869085"/>
              <a:gd name="connsiteY5" fmla="*/ 0 h 894356"/>
              <a:gd name="connsiteX6" fmla="*/ 644608 w 869085"/>
              <a:gd name="connsiteY6" fmla="*/ 0 h 894356"/>
              <a:gd name="connsiteX7" fmla="*/ 731985 w 869085"/>
              <a:gd name="connsiteY7" fmla="*/ 17640 h 89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085" h="894356">
                <a:moveTo>
                  <a:pt x="731985" y="17640"/>
                </a:moveTo>
                <a:cubicBezTo>
                  <a:pt x="812553" y="51718"/>
                  <a:pt x="869085" y="131496"/>
                  <a:pt x="869085" y="224477"/>
                </a:cubicBezTo>
                <a:lnTo>
                  <a:pt x="869085" y="894356"/>
                </a:lnTo>
                <a:lnTo>
                  <a:pt x="69082" y="532716"/>
                </a:lnTo>
                <a:cubicBezTo>
                  <a:pt x="9415" y="505744"/>
                  <a:pt x="-16273" y="437670"/>
                  <a:pt x="10699" y="378003"/>
                </a:cubicBezTo>
                <a:lnTo>
                  <a:pt x="181575" y="0"/>
                </a:lnTo>
                <a:lnTo>
                  <a:pt x="644608" y="0"/>
                </a:lnTo>
                <a:cubicBezTo>
                  <a:pt x="675602" y="0"/>
                  <a:pt x="705129" y="6282"/>
                  <a:pt x="731985" y="176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7" name="任意多边形: 形状 1016">
            <a:extLst>
              <a:ext uri="{FF2B5EF4-FFF2-40B4-BE49-F238E27FC236}">
                <a16:creationId xmlns:a16="http://schemas.microsoft.com/office/drawing/2014/main" id="{F146EC93-3D86-407C-9B4C-803417AE3A65}"/>
              </a:ext>
            </a:extLst>
          </p:cNvPr>
          <p:cNvSpPr/>
          <p:nvPr/>
        </p:nvSpPr>
        <p:spPr>
          <a:xfrm rot="20140485">
            <a:off x="6487314" y="5174077"/>
            <a:ext cx="1158962" cy="602504"/>
          </a:xfrm>
          <a:custGeom>
            <a:avLst/>
            <a:gdLst>
              <a:gd name="connsiteX0" fmla="*/ 996638 w 1158962"/>
              <a:gd name="connsiteY0" fmla="*/ 20886 h 602504"/>
              <a:gd name="connsiteX1" fmla="*/ 1158962 w 1158962"/>
              <a:gd name="connsiteY1" fmla="*/ 265777 h 602504"/>
              <a:gd name="connsiteX2" fmla="*/ 1158962 w 1158962"/>
              <a:gd name="connsiteY2" fmla="*/ 602504 h 602504"/>
              <a:gd name="connsiteX3" fmla="*/ 69082 w 1158962"/>
              <a:gd name="connsiteY3" fmla="*/ 109826 h 602504"/>
              <a:gd name="connsiteX4" fmla="*/ 52 w 1158962"/>
              <a:gd name="connsiteY4" fmla="*/ 666 h 602504"/>
              <a:gd name="connsiteX5" fmla="*/ 207 w 1158962"/>
              <a:gd name="connsiteY5" fmla="*/ 0 h 602504"/>
              <a:gd name="connsiteX6" fmla="*/ 893185 w 1158962"/>
              <a:gd name="connsiteY6" fmla="*/ 0 h 602504"/>
              <a:gd name="connsiteX7" fmla="*/ 996638 w 1158962"/>
              <a:gd name="connsiteY7" fmla="*/ 20886 h 60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962" h="602504">
                <a:moveTo>
                  <a:pt x="996638" y="20886"/>
                </a:moveTo>
                <a:cubicBezTo>
                  <a:pt x="1092029" y="61233"/>
                  <a:pt x="1158962" y="155688"/>
                  <a:pt x="1158962" y="265777"/>
                </a:cubicBezTo>
                <a:lnTo>
                  <a:pt x="1158962" y="602504"/>
                </a:lnTo>
                <a:lnTo>
                  <a:pt x="69082" y="109826"/>
                </a:lnTo>
                <a:cubicBezTo>
                  <a:pt x="24332" y="89597"/>
                  <a:pt x="-1305" y="46248"/>
                  <a:pt x="52" y="666"/>
                </a:cubicBezTo>
                <a:lnTo>
                  <a:pt x="207" y="0"/>
                </a:lnTo>
                <a:lnTo>
                  <a:pt x="893185" y="0"/>
                </a:lnTo>
                <a:cubicBezTo>
                  <a:pt x="929881" y="0"/>
                  <a:pt x="964841" y="7437"/>
                  <a:pt x="996638" y="208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2" name="任意多边形: 形状 1001">
            <a:extLst>
              <a:ext uri="{FF2B5EF4-FFF2-40B4-BE49-F238E27FC236}">
                <a16:creationId xmlns:a16="http://schemas.microsoft.com/office/drawing/2014/main" id="{7A5D9304-B39F-4B5B-857C-AD914F2355E2}"/>
              </a:ext>
            </a:extLst>
          </p:cNvPr>
          <p:cNvSpPr/>
          <p:nvPr/>
        </p:nvSpPr>
        <p:spPr>
          <a:xfrm>
            <a:off x="9121309" y="1886358"/>
            <a:ext cx="2432111" cy="3624780"/>
          </a:xfrm>
          <a:custGeom>
            <a:avLst/>
            <a:gdLst>
              <a:gd name="connsiteX0" fmla="*/ 1934253 w 2722088"/>
              <a:gd name="connsiteY0" fmla="*/ 4056959 h 4056958"/>
              <a:gd name="connsiteX1" fmla="*/ 130870 w 2722088"/>
              <a:gd name="connsiteY1" fmla="*/ 4056959 h 4056958"/>
              <a:gd name="connsiteX2" fmla="*/ 0 w 2722088"/>
              <a:gd name="connsiteY2" fmla="*/ 3926089 h 4056958"/>
              <a:gd name="connsiteX3" fmla="*/ 0 w 2722088"/>
              <a:gd name="connsiteY3" fmla="*/ 130870 h 4056958"/>
              <a:gd name="connsiteX4" fmla="*/ 130870 w 2722088"/>
              <a:gd name="connsiteY4" fmla="*/ 0 h 4056958"/>
              <a:gd name="connsiteX5" fmla="*/ 2591219 w 2722088"/>
              <a:gd name="connsiteY5" fmla="*/ 0 h 4056958"/>
              <a:gd name="connsiteX6" fmla="*/ 2722089 w 2722088"/>
              <a:gd name="connsiteY6" fmla="*/ 130870 h 4056958"/>
              <a:gd name="connsiteX7" fmla="*/ 2722089 w 2722088"/>
              <a:gd name="connsiteY7" fmla="*/ 3269124 h 4056958"/>
              <a:gd name="connsiteX8" fmla="*/ 1934253 w 2722088"/>
              <a:gd name="connsiteY8" fmla="*/ 4056959 h 405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2088" h="4056958">
                <a:moveTo>
                  <a:pt x="1934253" y="4056959"/>
                </a:moveTo>
                <a:lnTo>
                  <a:pt x="130870" y="4056959"/>
                </a:lnTo>
                <a:cubicBezTo>
                  <a:pt x="57583" y="4056959"/>
                  <a:pt x="0" y="3999376"/>
                  <a:pt x="0" y="3926089"/>
                </a:cubicBezTo>
                <a:lnTo>
                  <a:pt x="0" y="130870"/>
                </a:lnTo>
                <a:cubicBezTo>
                  <a:pt x="0" y="57583"/>
                  <a:pt x="57583" y="0"/>
                  <a:pt x="130870" y="0"/>
                </a:cubicBezTo>
                <a:lnTo>
                  <a:pt x="2591219" y="0"/>
                </a:lnTo>
                <a:cubicBezTo>
                  <a:pt x="2664506" y="0"/>
                  <a:pt x="2722089" y="57583"/>
                  <a:pt x="2722089" y="130870"/>
                </a:cubicBezTo>
                <a:lnTo>
                  <a:pt x="2722089" y="3269124"/>
                </a:lnTo>
                <a:cubicBezTo>
                  <a:pt x="2722089" y="3703611"/>
                  <a:pt x="2368741" y="4056959"/>
                  <a:pt x="1934253" y="4056959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1"/>
            <a:tileRect/>
          </a:gradFill>
          <a:ln w="12700" cap="flat">
            <a:noFill/>
            <a:prstDash val="dash"/>
            <a:miter/>
          </a:ln>
          <a:effectLst>
            <a:outerShdw blurRad="254000" dist="38100" dir="2700000" sx="101000" sy="101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4" name="任意多边形: 形状 1003">
            <a:extLst>
              <a:ext uri="{FF2B5EF4-FFF2-40B4-BE49-F238E27FC236}">
                <a16:creationId xmlns:a16="http://schemas.microsoft.com/office/drawing/2014/main" id="{DFCA2475-D3D6-4B19-A37F-93D6204E6EC1}"/>
              </a:ext>
            </a:extLst>
          </p:cNvPr>
          <p:cNvSpPr/>
          <p:nvPr/>
        </p:nvSpPr>
        <p:spPr>
          <a:xfrm>
            <a:off x="10611605" y="4526280"/>
            <a:ext cx="1100970" cy="1124646"/>
          </a:xfrm>
          <a:custGeom>
            <a:avLst/>
            <a:gdLst>
              <a:gd name="connsiteX0" fmla="*/ 156389 w 779328"/>
              <a:gd name="connsiteY0" fmla="*/ 200885 h 810737"/>
              <a:gd name="connsiteX1" fmla="*/ 774094 w 779328"/>
              <a:gd name="connsiteY1" fmla="*/ 1963 h 810737"/>
              <a:gd name="connsiteX2" fmla="*/ 779329 w 779328"/>
              <a:gd name="connsiteY2" fmla="*/ 1963 h 810737"/>
              <a:gd name="connsiteX3" fmla="*/ 1963 w 779328"/>
              <a:gd name="connsiteY3" fmla="*/ 810737 h 810737"/>
              <a:gd name="connsiteX4" fmla="*/ 1963 w 779328"/>
              <a:gd name="connsiteY4" fmla="*/ 808120 h 810737"/>
              <a:gd name="connsiteX5" fmla="*/ 156389 w 779328"/>
              <a:gd name="connsiteY5" fmla="*/ 206120 h 810737"/>
              <a:gd name="connsiteX6" fmla="*/ 156389 w 779328"/>
              <a:gd name="connsiteY6" fmla="*/ 200885 h 8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28" h="810737">
                <a:moveTo>
                  <a:pt x="156389" y="200885"/>
                </a:moveTo>
                <a:cubicBezTo>
                  <a:pt x="203502" y="216589"/>
                  <a:pt x="706042" y="224442"/>
                  <a:pt x="774094" y="1963"/>
                </a:cubicBezTo>
                <a:cubicBezTo>
                  <a:pt x="774094" y="-654"/>
                  <a:pt x="779329" y="-654"/>
                  <a:pt x="779329" y="1963"/>
                </a:cubicBezTo>
                <a:cubicBezTo>
                  <a:pt x="776711" y="339607"/>
                  <a:pt x="538529" y="805503"/>
                  <a:pt x="1963" y="810737"/>
                </a:cubicBezTo>
                <a:cubicBezTo>
                  <a:pt x="-654" y="810737"/>
                  <a:pt x="-654" y="808120"/>
                  <a:pt x="1963" y="808120"/>
                </a:cubicBezTo>
                <a:cubicBezTo>
                  <a:pt x="148537" y="706042"/>
                  <a:pt x="195650" y="499268"/>
                  <a:pt x="156389" y="206120"/>
                </a:cubicBezTo>
                <a:cubicBezTo>
                  <a:pt x="153772" y="203502"/>
                  <a:pt x="156389" y="200885"/>
                  <a:pt x="156389" y="200885"/>
                </a:cubicBez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 w="26172" cap="flat">
            <a:noFill/>
            <a:prstDash val="solid"/>
            <a:miter/>
          </a:ln>
          <a:effectLst>
            <a:softEdge rad="1270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5" name="任意多边形: 形状 1004">
            <a:extLst>
              <a:ext uri="{FF2B5EF4-FFF2-40B4-BE49-F238E27FC236}">
                <a16:creationId xmlns:a16="http://schemas.microsoft.com/office/drawing/2014/main" id="{A6C13E7B-C190-4A14-96D5-B29F17F4D47A}"/>
              </a:ext>
            </a:extLst>
          </p:cNvPr>
          <p:cNvSpPr/>
          <p:nvPr/>
        </p:nvSpPr>
        <p:spPr>
          <a:xfrm>
            <a:off x="10874992" y="4798532"/>
            <a:ext cx="682427" cy="709930"/>
          </a:xfrm>
          <a:custGeom>
            <a:avLst/>
            <a:gdLst>
              <a:gd name="connsiteX0" fmla="*/ 156389 w 779328"/>
              <a:gd name="connsiteY0" fmla="*/ 200885 h 810737"/>
              <a:gd name="connsiteX1" fmla="*/ 774094 w 779328"/>
              <a:gd name="connsiteY1" fmla="*/ 1963 h 810737"/>
              <a:gd name="connsiteX2" fmla="*/ 779329 w 779328"/>
              <a:gd name="connsiteY2" fmla="*/ 1963 h 810737"/>
              <a:gd name="connsiteX3" fmla="*/ 1963 w 779328"/>
              <a:gd name="connsiteY3" fmla="*/ 810737 h 810737"/>
              <a:gd name="connsiteX4" fmla="*/ 1963 w 779328"/>
              <a:gd name="connsiteY4" fmla="*/ 808120 h 810737"/>
              <a:gd name="connsiteX5" fmla="*/ 156389 w 779328"/>
              <a:gd name="connsiteY5" fmla="*/ 206120 h 810737"/>
              <a:gd name="connsiteX6" fmla="*/ 156389 w 779328"/>
              <a:gd name="connsiteY6" fmla="*/ 200885 h 8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28" h="810737">
                <a:moveTo>
                  <a:pt x="156389" y="200885"/>
                </a:moveTo>
                <a:cubicBezTo>
                  <a:pt x="203502" y="216589"/>
                  <a:pt x="706042" y="224442"/>
                  <a:pt x="774094" y="1963"/>
                </a:cubicBezTo>
                <a:cubicBezTo>
                  <a:pt x="774094" y="-654"/>
                  <a:pt x="779329" y="-654"/>
                  <a:pt x="779329" y="1963"/>
                </a:cubicBezTo>
                <a:cubicBezTo>
                  <a:pt x="776711" y="339607"/>
                  <a:pt x="538529" y="805503"/>
                  <a:pt x="1963" y="810737"/>
                </a:cubicBezTo>
                <a:cubicBezTo>
                  <a:pt x="-654" y="810737"/>
                  <a:pt x="-654" y="808120"/>
                  <a:pt x="1963" y="808120"/>
                </a:cubicBezTo>
                <a:cubicBezTo>
                  <a:pt x="148537" y="706042"/>
                  <a:pt x="195650" y="499268"/>
                  <a:pt x="156389" y="206120"/>
                </a:cubicBezTo>
                <a:cubicBezTo>
                  <a:pt x="153772" y="203502"/>
                  <a:pt x="156389" y="200885"/>
                  <a:pt x="156389" y="200885"/>
                </a:cubicBezTo>
                <a:close/>
              </a:path>
            </a:pathLst>
          </a:custGeom>
          <a:gradFill flip="none" rotWithShape="1">
            <a:gsLst>
              <a:gs pos="80000">
                <a:schemeClr val="accent1"/>
              </a:gs>
              <a:gs pos="3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 w="2617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0" name="椭圆 999">
            <a:extLst>
              <a:ext uri="{FF2B5EF4-FFF2-40B4-BE49-F238E27FC236}">
                <a16:creationId xmlns:a16="http://schemas.microsoft.com/office/drawing/2014/main" id="{0B09F474-2EA5-48C7-B449-20B03B9D9A86}"/>
              </a:ext>
            </a:extLst>
          </p:cNvPr>
          <p:cNvSpPr/>
          <p:nvPr/>
        </p:nvSpPr>
        <p:spPr>
          <a:xfrm>
            <a:off x="9898594" y="2031720"/>
            <a:ext cx="877540" cy="877540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sports-trophy-cup-with-leaves-branches_47896">
            <a:extLst>
              <a:ext uri="{FF2B5EF4-FFF2-40B4-BE49-F238E27FC236}">
                <a16:creationId xmlns:a16="http://schemas.microsoft.com/office/drawing/2014/main" id="{C223A51C-AC69-4146-BCA5-449D9DDED9B5}"/>
              </a:ext>
            </a:extLst>
          </p:cNvPr>
          <p:cNvSpPr>
            <a:spLocks/>
          </p:cNvSpPr>
          <p:nvPr/>
        </p:nvSpPr>
        <p:spPr>
          <a:xfrm>
            <a:off x="10108675" y="2199636"/>
            <a:ext cx="457378" cy="541709"/>
          </a:xfrm>
          <a:custGeom>
            <a:avLst/>
            <a:gdLst>
              <a:gd name="connsiteX0" fmla="*/ 376707 w 465255"/>
              <a:gd name="connsiteY0" fmla="*/ 359911 h 575372"/>
              <a:gd name="connsiteX1" fmla="*/ 465255 w 465255"/>
              <a:gd name="connsiteY1" fmla="*/ 521967 h 575372"/>
              <a:gd name="connsiteX2" fmla="*/ 396999 w 465255"/>
              <a:gd name="connsiteY2" fmla="*/ 512759 h 575372"/>
              <a:gd name="connsiteX3" fmla="*/ 373018 w 465255"/>
              <a:gd name="connsiteY3" fmla="*/ 575372 h 575372"/>
              <a:gd name="connsiteX4" fmla="*/ 275246 w 465255"/>
              <a:gd name="connsiteY4" fmla="*/ 407791 h 575372"/>
              <a:gd name="connsiteX5" fmla="*/ 312141 w 465255"/>
              <a:gd name="connsiteY5" fmla="*/ 393059 h 575372"/>
              <a:gd name="connsiteX6" fmla="*/ 376707 w 465255"/>
              <a:gd name="connsiteY6" fmla="*/ 359911 h 575372"/>
              <a:gd name="connsiteX7" fmla="*/ 86735 w 465255"/>
              <a:gd name="connsiteY7" fmla="*/ 352512 h 575372"/>
              <a:gd name="connsiteX8" fmla="*/ 112571 w 465255"/>
              <a:gd name="connsiteY8" fmla="*/ 363570 h 575372"/>
              <a:gd name="connsiteX9" fmla="*/ 188233 w 465255"/>
              <a:gd name="connsiteY9" fmla="*/ 405957 h 575372"/>
              <a:gd name="connsiteX10" fmla="*/ 107034 w 465255"/>
              <a:gd name="connsiteY10" fmla="*/ 571821 h 575372"/>
              <a:gd name="connsiteX11" fmla="*/ 70126 w 465255"/>
              <a:gd name="connsiteY11" fmla="*/ 514690 h 575372"/>
              <a:gd name="connsiteX12" fmla="*/ 0 w 465255"/>
              <a:gd name="connsiteY12" fmla="*/ 522062 h 575372"/>
              <a:gd name="connsiteX13" fmla="*/ 232628 w 465255"/>
              <a:gd name="connsiteY13" fmla="*/ 121956 h 575372"/>
              <a:gd name="connsiteX14" fmla="*/ 256629 w 465255"/>
              <a:gd name="connsiteY14" fmla="*/ 169858 h 575372"/>
              <a:gd name="connsiteX15" fmla="*/ 310170 w 465255"/>
              <a:gd name="connsiteY15" fmla="*/ 177227 h 575372"/>
              <a:gd name="connsiteX16" fmla="*/ 271399 w 465255"/>
              <a:gd name="connsiteY16" fmla="*/ 215917 h 575372"/>
              <a:gd name="connsiteX17" fmla="*/ 280630 w 465255"/>
              <a:gd name="connsiteY17" fmla="*/ 269346 h 575372"/>
              <a:gd name="connsiteX18" fmla="*/ 232628 w 465255"/>
              <a:gd name="connsiteY18" fmla="*/ 243553 h 575372"/>
              <a:gd name="connsiteX19" fmla="*/ 184625 w 465255"/>
              <a:gd name="connsiteY19" fmla="*/ 269346 h 575372"/>
              <a:gd name="connsiteX20" fmla="*/ 193856 w 465255"/>
              <a:gd name="connsiteY20" fmla="*/ 215917 h 575372"/>
              <a:gd name="connsiteX21" fmla="*/ 155085 w 465255"/>
              <a:gd name="connsiteY21" fmla="*/ 177227 h 575372"/>
              <a:gd name="connsiteX22" fmla="*/ 208626 w 465255"/>
              <a:gd name="connsiteY22" fmla="*/ 169858 h 575372"/>
              <a:gd name="connsiteX23" fmla="*/ 232663 w 465255"/>
              <a:gd name="connsiteY23" fmla="*/ 81359 h 575372"/>
              <a:gd name="connsiteX24" fmla="*/ 118167 w 465255"/>
              <a:gd name="connsiteY24" fmla="*/ 195685 h 575372"/>
              <a:gd name="connsiteX25" fmla="*/ 232663 w 465255"/>
              <a:gd name="connsiteY25" fmla="*/ 310011 h 575372"/>
              <a:gd name="connsiteX26" fmla="*/ 347159 w 465255"/>
              <a:gd name="connsiteY26" fmla="*/ 195685 h 575372"/>
              <a:gd name="connsiteX27" fmla="*/ 232663 w 465255"/>
              <a:gd name="connsiteY27" fmla="*/ 81359 h 575372"/>
              <a:gd name="connsiteX28" fmla="*/ 180032 w 465255"/>
              <a:gd name="connsiteY28" fmla="*/ 916 h 575372"/>
              <a:gd name="connsiteX29" fmla="*/ 204962 w 465255"/>
              <a:gd name="connsiteY29" fmla="*/ 5756 h 575372"/>
              <a:gd name="connsiteX30" fmla="*/ 260364 w 465255"/>
              <a:gd name="connsiteY30" fmla="*/ 5756 h 575372"/>
              <a:gd name="connsiteX31" fmla="*/ 302838 w 465255"/>
              <a:gd name="connsiteY31" fmla="*/ 16820 h 575372"/>
              <a:gd name="connsiteX32" fmla="*/ 350852 w 465255"/>
              <a:gd name="connsiteY32" fmla="*/ 44479 h 575372"/>
              <a:gd name="connsiteX33" fmla="*/ 384093 w 465255"/>
              <a:gd name="connsiteY33" fmla="*/ 77671 h 575372"/>
              <a:gd name="connsiteX34" fmla="*/ 409947 w 465255"/>
              <a:gd name="connsiteY34" fmla="*/ 123770 h 575372"/>
              <a:gd name="connsiteX35" fmla="*/ 422874 w 465255"/>
              <a:gd name="connsiteY35" fmla="*/ 168025 h 575372"/>
              <a:gd name="connsiteX36" fmla="*/ 422874 w 465255"/>
              <a:gd name="connsiteY36" fmla="*/ 223345 h 575372"/>
              <a:gd name="connsiteX37" fmla="*/ 409947 w 465255"/>
              <a:gd name="connsiteY37" fmla="*/ 265756 h 575372"/>
              <a:gd name="connsiteX38" fmla="*/ 384093 w 465255"/>
              <a:gd name="connsiteY38" fmla="*/ 313699 h 575372"/>
              <a:gd name="connsiteX39" fmla="*/ 350852 w 465255"/>
              <a:gd name="connsiteY39" fmla="*/ 346891 h 575372"/>
              <a:gd name="connsiteX40" fmla="*/ 302838 w 465255"/>
              <a:gd name="connsiteY40" fmla="*/ 372706 h 575372"/>
              <a:gd name="connsiteX41" fmla="*/ 260364 w 465255"/>
              <a:gd name="connsiteY41" fmla="*/ 385614 h 575372"/>
              <a:gd name="connsiteX42" fmla="*/ 204962 w 465255"/>
              <a:gd name="connsiteY42" fmla="*/ 385614 h 575372"/>
              <a:gd name="connsiteX43" fmla="*/ 160641 w 465255"/>
              <a:gd name="connsiteY43" fmla="*/ 372706 h 575372"/>
              <a:gd name="connsiteX44" fmla="*/ 114474 w 465255"/>
              <a:gd name="connsiteY44" fmla="*/ 346891 h 575372"/>
              <a:gd name="connsiteX45" fmla="*/ 81233 w 465255"/>
              <a:gd name="connsiteY45" fmla="*/ 313699 h 575372"/>
              <a:gd name="connsiteX46" fmla="*/ 53532 w 465255"/>
              <a:gd name="connsiteY46" fmla="*/ 265756 h 575372"/>
              <a:gd name="connsiteX47" fmla="*/ 42452 w 465255"/>
              <a:gd name="connsiteY47" fmla="*/ 223345 h 575372"/>
              <a:gd name="connsiteX48" fmla="*/ 42452 w 465255"/>
              <a:gd name="connsiteY48" fmla="*/ 168025 h 575372"/>
              <a:gd name="connsiteX49" fmla="*/ 53532 w 465255"/>
              <a:gd name="connsiteY49" fmla="*/ 123770 h 575372"/>
              <a:gd name="connsiteX50" fmla="*/ 81233 w 465255"/>
              <a:gd name="connsiteY50" fmla="*/ 77671 h 575372"/>
              <a:gd name="connsiteX51" fmla="*/ 114474 w 465255"/>
              <a:gd name="connsiteY51" fmla="*/ 44479 h 575372"/>
              <a:gd name="connsiteX52" fmla="*/ 160641 w 465255"/>
              <a:gd name="connsiteY52" fmla="*/ 16820 h 575372"/>
              <a:gd name="connsiteX53" fmla="*/ 180032 w 465255"/>
              <a:gd name="connsiteY53" fmla="*/ 916 h 57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5255" h="575372">
                <a:moveTo>
                  <a:pt x="376707" y="359911"/>
                </a:moveTo>
                <a:lnTo>
                  <a:pt x="465255" y="521967"/>
                </a:lnTo>
                <a:lnTo>
                  <a:pt x="396999" y="512759"/>
                </a:lnTo>
                <a:lnTo>
                  <a:pt x="373018" y="575372"/>
                </a:lnTo>
                <a:lnTo>
                  <a:pt x="275246" y="407791"/>
                </a:lnTo>
                <a:cubicBezTo>
                  <a:pt x="275246" y="407791"/>
                  <a:pt x="295538" y="411474"/>
                  <a:pt x="312141" y="393059"/>
                </a:cubicBezTo>
                <a:cubicBezTo>
                  <a:pt x="326899" y="382010"/>
                  <a:pt x="313986" y="365436"/>
                  <a:pt x="376707" y="359911"/>
                </a:cubicBezTo>
                <a:close/>
                <a:moveTo>
                  <a:pt x="86735" y="352512"/>
                </a:moveTo>
                <a:cubicBezTo>
                  <a:pt x="86735" y="352512"/>
                  <a:pt x="90426" y="363570"/>
                  <a:pt x="112571" y="363570"/>
                </a:cubicBezTo>
                <a:cubicBezTo>
                  <a:pt x="162397" y="363570"/>
                  <a:pt x="145788" y="405957"/>
                  <a:pt x="188233" y="405957"/>
                </a:cubicBezTo>
                <a:cubicBezTo>
                  <a:pt x="188233" y="405957"/>
                  <a:pt x="107034" y="571821"/>
                  <a:pt x="107034" y="571821"/>
                </a:cubicBezTo>
                <a:lnTo>
                  <a:pt x="70126" y="514690"/>
                </a:lnTo>
                <a:lnTo>
                  <a:pt x="0" y="522062"/>
                </a:lnTo>
                <a:close/>
                <a:moveTo>
                  <a:pt x="232628" y="121956"/>
                </a:moveTo>
                <a:lnTo>
                  <a:pt x="256629" y="169858"/>
                </a:lnTo>
                <a:lnTo>
                  <a:pt x="310170" y="177227"/>
                </a:lnTo>
                <a:lnTo>
                  <a:pt x="271399" y="215917"/>
                </a:lnTo>
                <a:lnTo>
                  <a:pt x="280630" y="269346"/>
                </a:lnTo>
                <a:lnTo>
                  <a:pt x="232628" y="243553"/>
                </a:lnTo>
                <a:lnTo>
                  <a:pt x="184625" y="269346"/>
                </a:lnTo>
                <a:lnTo>
                  <a:pt x="193856" y="215917"/>
                </a:lnTo>
                <a:lnTo>
                  <a:pt x="155085" y="177227"/>
                </a:lnTo>
                <a:lnTo>
                  <a:pt x="208626" y="169858"/>
                </a:lnTo>
                <a:close/>
                <a:moveTo>
                  <a:pt x="232663" y="81359"/>
                </a:moveTo>
                <a:cubicBezTo>
                  <a:pt x="168028" y="81359"/>
                  <a:pt x="118167" y="131146"/>
                  <a:pt x="118167" y="195685"/>
                </a:cubicBezTo>
                <a:cubicBezTo>
                  <a:pt x="118167" y="258380"/>
                  <a:pt x="168028" y="310011"/>
                  <a:pt x="232663" y="310011"/>
                </a:cubicBezTo>
                <a:cubicBezTo>
                  <a:pt x="295451" y="310011"/>
                  <a:pt x="347159" y="258380"/>
                  <a:pt x="347159" y="195685"/>
                </a:cubicBezTo>
                <a:cubicBezTo>
                  <a:pt x="347159" y="131146"/>
                  <a:pt x="295451" y="81359"/>
                  <a:pt x="232663" y="81359"/>
                </a:cubicBezTo>
                <a:close/>
                <a:moveTo>
                  <a:pt x="180032" y="916"/>
                </a:moveTo>
                <a:cubicBezTo>
                  <a:pt x="187419" y="-1159"/>
                  <a:pt x="195729" y="224"/>
                  <a:pt x="204962" y="5756"/>
                </a:cubicBezTo>
                <a:cubicBezTo>
                  <a:pt x="223429" y="16820"/>
                  <a:pt x="241897" y="16820"/>
                  <a:pt x="260364" y="5756"/>
                </a:cubicBezTo>
                <a:cubicBezTo>
                  <a:pt x="278831" y="-5308"/>
                  <a:pt x="293604" y="224"/>
                  <a:pt x="302838" y="16820"/>
                </a:cubicBezTo>
                <a:cubicBezTo>
                  <a:pt x="313918" y="35259"/>
                  <a:pt x="330538" y="44479"/>
                  <a:pt x="350852" y="44479"/>
                </a:cubicBezTo>
                <a:cubicBezTo>
                  <a:pt x="373013" y="44479"/>
                  <a:pt x="382246" y="55543"/>
                  <a:pt x="384093" y="77671"/>
                </a:cubicBezTo>
                <a:cubicBezTo>
                  <a:pt x="384093" y="97954"/>
                  <a:pt x="393326" y="114550"/>
                  <a:pt x="409947" y="123770"/>
                </a:cubicBezTo>
                <a:cubicBezTo>
                  <a:pt x="428414" y="134834"/>
                  <a:pt x="432107" y="149586"/>
                  <a:pt x="422874" y="168025"/>
                </a:cubicBezTo>
                <a:cubicBezTo>
                  <a:pt x="411793" y="186465"/>
                  <a:pt x="411793" y="204905"/>
                  <a:pt x="422874" y="223345"/>
                </a:cubicBezTo>
                <a:cubicBezTo>
                  <a:pt x="432107" y="241784"/>
                  <a:pt x="428414" y="256536"/>
                  <a:pt x="409947" y="265756"/>
                </a:cubicBezTo>
                <a:cubicBezTo>
                  <a:pt x="393326" y="276820"/>
                  <a:pt x="384093" y="293416"/>
                  <a:pt x="384093" y="313699"/>
                </a:cubicBezTo>
                <a:cubicBezTo>
                  <a:pt x="382246" y="335827"/>
                  <a:pt x="373013" y="345047"/>
                  <a:pt x="350852" y="346891"/>
                </a:cubicBezTo>
                <a:cubicBezTo>
                  <a:pt x="330538" y="346891"/>
                  <a:pt x="313918" y="356111"/>
                  <a:pt x="302838" y="372706"/>
                </a:cubicBezTo>
                <a:cubicBezTo>
                  <a:pt x="293604" y="391146"/>
                  <a:pt x="278831" y="394834"/>
                  <a:pt x="260364" y="385614"/>
                </a:cubicBezTo>
                <a:cubicBezTo>
                  <a:pt x="241897" y="374550"/>
                  <a:pt x="223429" y="374550"/>
                  <a:pt x="204962" y="385614"/>
                </a:cubicBezTo>
                <a:cubicBezTo>
                  <a:pt x="186495" y="394834"/>
                  <a:pt x="171722" y="391146"/>
                  <a:pt x="160641" y="372706"/>
                </a:cubicBezTo>
                <a:cubicBezTo>
                  <a:pt x="151408" y="356111"/>
                  <a:pt x="134787" y="346891"/>
                  <a:pt x="114474" y="346891"/>
                </a:cubicBezTo>
                <a:cubicBezTo>
                  <a:pt x="92313" y="345047"/>
                  <a:pt x="81233" y="335827"/>
                  <a:pt x="81233" y="313699"/>
                </a:cubicBezTo>
                <a:cubicBezTo>
                  <a:pt x="81233" y="293416"/>
                  <a:pt x="71999" y="276820"/>
                  <a:pt x="53532" y="265756"/>
                </a:cubicBezTo>
                <a:cubicBezTo>
                  <a:pt x="36912" y="256536"/>
                  <a:pt x="31372" y="241784"/>
                  <a:pt x="42452" y="223345"/>
                </a:cubicBezTo>
                <a:cubicBezTo>
                  <a:pt x="53532" y="204905"/>
                  <a:pt x="53532" y="186465"/>
                  <a:pt x="42452" y="168025"/>
                </a:cubicBezTo>
                <a:cubicBezTo>
                  <a:pt x="31372" y="149586"/>
                  <a:pt x="36912" y="134834"/>
                  <a:pt x="53532" y="123770"/>
                </a:cubicBezTo>
                <a:cubicBezTo>
                  <a:pt x="71999" y="114550"/>
                  <a:pt x="81233" y="97954"/>
                  <a:pt x="81233" y="77671"/>
                </a:cubicBezTo>
                <a:cubicBezTo>
                  <a:pt x="81233" y="55543"/>
                  <a:pt x="92313" y="44479"/>
                  <a:pt x="114474" y="44479"/>
                </a:cubicBezTo>
                <a:cubicBezTo>
                  <a:pt x="134787" y="44479"/>
                  <a:pt x="151408" y="35259"/>
                  <a:pt x="160641" y="16820"/>
                </a:cubicBezTo>
                <a:cubicBezTo>
                  <a:pt x="166182" y="8522"/>
                  <a:pt x="172645" y="2990"/>
                  <a:pt x="180032" y="916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93E9087-6A28-4366-9347-4B727455E64E}"/>
              </a:ext>
            </a:extLst>
          </p:cNvPr>
          <p:cNvSpPr txBox="1">
            <a:spLocks/>
          </p:cNvSpPr>
          <p:nvPr/>
        </p:nvSpPr>
        <p:spPr>
          <a:xfrm>
            <a:off x="9326567" y="3160522"/>
            <a:ext cx="202159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4000">
                <a:solidFill>
                  <a:srgbClr val="FFC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4000">
                <a:solidFill>
                  <a:srgbClr val="FFC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种</a:t>
            </a:r>
            <a:endParaRPr lang="zh-CN" altLang="en-US" sz="4000" dirty="0">
              <a:solidFill>
                <a:srgbClr val="FFC000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CE676CA-D672-40A4-8DE9-1B61AFF334D8}"/>
              </a:ext>
            </a:extLst>
          </p:cNvPr>
          <p:cNvSpPr txBox="1">
            <a:spLocks/>
          </p:cNvSpPr>
          <p:nvPr/>
        </p:nvSpPr>
        <p:spPr>
          <a:xfrm>
            <a:off x="9384532" y="4090210"/>
            <a:ext cx="190566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 algn="dist">
              <a:defRPr sz="2800">
                <a:solidFill>
                  <a:schemeClr val="accent1"/>
                </a:solidFill>
                <a:effectLst/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核心能力</a:t>
            </a:r>
          </a:p>
        </p:txBody>
      </p:sp>
      <p:sp>
        <p:nvSpPr>
          <p:cNvPr id="1018" name="任意多边形: 形状 1017">
            <a:extLst>
              <a:ext uri="{FF2B5EF4-FFF2-40B4-BE49-F238E27FC236}">
                <a16:creationId xmlns:a16="http://schemas.microsoft.com/office/drawing/2014/main" id="{D48DB30F-5960-4CBE-A0F8-CDE815A8D110}"/>
              </a:ext>
            </a:extLst>
          </p:cNvPr>
          <p:cNvSpPr/>
          <p:nvPr/>
        </p:nvSpPr>
        <p:spPr>
          <a:xfrm rot="20140485">
            <a:off x="9100656" y="4835477"/>
            <a:ext cx="869085" cy="894356"/>
          </a:xfrm>
          <a:custGeom>
            <a:avLst/>
            <a:gdLst>
              <a:gd name="connsiteX0" fmla="*/ 731985 w 869085"/>
              <a:gd name="connsiteY0" fmla="*/ 17640 h 894356"/>
              <a:gd name="connsiteX1" fmla="*/ 869085 w 869085"/>
              <a:gd name="connsiteY1" fmla="*/ 224477 h 894356"/>
              <a:gd name="connsiteX2" fmla="*/ 869085 w 869085"/>
              <a:gd name="connsiteY2" fmla="*/ 894356 h 894356"/>
              <a:gd name="connsiteX3" fmla="*/ 69082 w 869085"/>
              <a:gd name="connsiteY3" fmla="*/ 532716 h 894356"/>
              <a:gd name="connsiteX4" fmla="*/ 10699 w 869085"/>
              <a:gd name="connsiteY4" fmla="*/ 378003 h 894356"/>
              <a:gd name="connsiteX5" fmla="*/ 181575 w 869085"/>
              <a:gd name="connsiteY5" fmla="*/ 0 h 894356"/>
              <a:gd name="connsiteX6" fmla="*/ 644608 w 869085"/>
              <a:gd name="connsiteY6" fmla="*/ 0 h 894356"/>
              <a:gd name="connsiteX7" fmla="*/ 731985 w 869085"/>
              <a:gd name="connsiteY7" fmla="*/ 17640 h 89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085" h="894356">
                <a:moveTo>
                  <a:pt x="731985" y="17640"/>
                </a:moveTo>
                <a:cubicBezTo>
                  <a:pt x="812553" y="51718"/>
                  <a:pt x="869085" y="131496"/>
                  <a:pt x="869085" y="224477"/>
                </a:cubicBezTo>
                <a:lnTo>
                  <a:pt x="869085" y="894356"/>
                </a:lnTo>
                <a:lnTo>
                  <a:pt x="69082" y="532716"/>
                </a:lnTo>
                <a:cubicBezTo>
                  <a:pt x="9415" y="505744"/>
                  <a:pt x="-16273" y="437670"/>
                  <a:pt x="10699" y="378003"/>
                </a:cubicBezTo>
                <a:lnTo>
                  <a:pt x="181575" y="0"/>
                </a:lnTo>
                <a:lnTo>
                  <a:pt x="644608" y="0"/>
                </a:lnTo>
                <a:cubicBezTo>
                  <a:pt x="675602" y="0"/>
                  <a:pt x="705129" y="6282"/>
                  <a:pt x="731985" y="176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9" name="任意多边形: 形状 1018">
            <a:extLst>
              <a:ext uri="{FF2B5EF4-FFF2-40B4-BE49-F238E27FC236}">
                <a16:creationId xmlns:a16="http://schemas.microsoft.com/office/drawing/2014/main" id="{B9507414-F54F-42B7-AC04-96BA269B0EFF}"/>
              </a:ext>
            </a:extLst>
          </p:cNvPr>
          <p:cNvSpPr/>
          <p:nvPr/>
        </p:nvSpPr>
        <p:spPr>
          <a:xfrm rot="20140485">
            <a:off x="9201874" y="5174077"/>
            <a:ext cx="1158962" cy="602504"/>
          </a:xfrm>
          <a:custGeom>
            <a:avLst/>
            <a:gdLst>
              <a:gd name="connsiteX0" fmla="*/ 996638 w 1158962"/>
              <a:gd name="connsiteY0" fmla="*/ 20886 h 602504"/>
              <a:gd name="connsiteX1" fmla="*/ 1158962 w 1158962"/>
              <a:gd name="connsiteY1" fmla="*/ 265777 h 602504"/>
              <a:gd name="connsiteX2" fmla="*/ 1158962 w 1158962"/>
              <a:gd name="connsiteY2" fmla="*/ 602504 h 602504"/>
              <a:gd name="connsiteX3" fmla="*/ 69082 w 1158962"/>
              <a:gd name="connsiteY3" fmla="*/ 109826 h 602504"/>
              <a:gd name="connsiteX4" fmla="*/ 52 w 1158962"/>
              <a:gd name="connsiteY4" fmla="*/ 666 h 602504"/>
              <a:gd name="connsiteX5" fmla="*/ 207 w 1158962"/>
              <a:gd name="connsiteY5" fmla="*/ 0 h 602504"/>
              <a:gd name="connsiteX6" fmla="*/ 893185 w 1158962"/>
              <a:gd name="connsiteY6" fmla="*/ 0 h 602504"/>
              <a:gd name="connsiteX7" fmla="*/ 996638 w 1158962"/>
              <a:gd name="connsiteY7" fmla="*/ 20886 h 60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962" h="602504">
                <a:moveTo>
                  <a:pt x="996638" y="20886"/>
                </a:moveTo>
                <a:cubicBezTo>
                  <a:pt x="1092029" y="61233"/>
                  <a:pt x="1158962" y="155688"/>
                  <a:pt x="1158962" y="265777"/>
                </a:cubicBezTo>
                <a:lnTo>
                  <a:pt x="1158962" y="602504"/>
                </a:lnTo>
                <a:lnTo>
                  <a:pt x="69082" y="109826"/>
                </a:lnTo>
                <a:cubicBezTo>
                  <a:pt x="24332" y="89597"/>
                  <a:pt x="-1305" y="46248"/>
                  <a:pt x="52" y="666"/>
                </a:cubicBezTo>
                <a:lnTo>
                  <a:pt x="207" y="0"/>
                </a:lnTo>
                <a:lnTo>
                  <a:pt x="893185" y="0"/>
                </a:lnTo>
                <a:cubicBezTo>
                  <a:pt x="929881" y="0"/>
                  <a:pt x="964841" y="7437"/>
                  <a:pt x="996638" y="208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35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5AD8902-1B59-4366-86BA-351E5292EC34}"/>
              </a:ext>
            </a:extLst>
          </p:cNvPr>
          <p:cNvSpPr txBox="1"/>
          <p:nvPr/>
        </p:nvSpPr>
        <p:spPr>
          <a:xfrm>
            <a:off x="725558" y="3411501"/>
            <a:ext cx="5539978" cy="110799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kumimoji="1"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经营目标分解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B53DF3-C76A-4C7A-9D6B-F6FDB07E0619}"/>
              </a:ext>
            </a:extLst>
          </p:cNvPr>
          <p:cNvSpPr txBox="1"/>
          <p:nvPr/>
        </p:nvSpPr>
        <p:spPr>
          <a:xfrm>
            <a:off x="725558" y="640975"/>
            <a:ext cx="1641475" cy="176971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kumimoji="1" lang="en-US" altLang="zh-CN" sz="115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kumimoji="1" lang="zh-CN" altLang="en-US" sz="115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61689E-65EE-4E52-A568-846782FA27D2}"/>
              </a:ext>
            </a:extLst>
          </p:cNvPr>
          <p:cNvSpPr txBox="1"/>
          <p:nvPr/>
        </p:nvSpPr>
        <p:spPr>
          <a:xfrm>
            <a:off x="2746141" y="862446"/>
            <a:ext cx="594265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kumimoji="1" lang="en-US" altLang="zh-CN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</a:p>
          <a:p>
            <a:pPr algn="l"/>
            <a:r>
              <a:rPr kumimoji="1" lang="en-US" altLang="zh-CN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D5EF23A-8CFC-437B-BE31-C0AEDA5C20BA}"/>
              </a:ext>
            </a:extLst>
          </p:cNvPr>
          <p:cNvSpPr/>
          <p:nvPr/>
        </p:nvSpPr>
        <p:spPr>
          <a:xfrm>
            <a:off x="725558" y="2954004"/>
            <a:ext cx="498763" cy="72737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1DFB94-A5A0-488E-840A-9E0CADE0DA3E}"/>
              </a:ext>
            </a:extLst>
          </p:cNvPr>
          <p:cNvSpPr txBox="1"/>
          <p:nvPr/>
        </p:nvSpPr>
        <p:spPr>
          <a:xfrm>
            <a:off x="725558" y="4519497"/>
            <a:ext cx="455976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Management goal decomposition</a:t>
            </a:r>
          </a:p>
        </p:txBody>
      </p:sp>
    </p:spTree>
    <p:extLst>
      <p:ext uri="{BB962C8B-B14F-4D97-AF65-F5344CB8AC3E}">
        <p14:creationId xmlns:p14="http://schemas.microsoft.com/office/powerpoint/2010/main" val="312767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0D1E609-1E5D-426B-B373-DFEF2C778B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经营目标分解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CE62919-3A51-43E1-9945-FA1CF25FD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88765"/>
              </p:ext>
            </p:extLst>
          </p:nvPr>
        </p:nvGraphicFramePr>
        <p:xfrm>
          <a:off x="755715" y="1894046"/>
          <a:ext cx="10680570" cy="37808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66507">
                  <a:extLst>
                    <a:ext uri="{9D8B030D-6E8A-4147-A177-3AD203B41FA5}">
                      <a16:colId xmlns:a16="http://schemas.microsoft.com/office/drawing/2014/main" val="724418267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1386779474"/>
                    </a:ext>
                  </a:extLst>
                </a:gridCol>
                <a:gridCol w="1701539">
                  <a:extLst>
                    <a:ext uri="{9D8B030D-6E8A-4147-A177-3AD203B41FA5}">
                      <a16:colId xmlns:a16="http://schemas.microsoft.com/office/drawing/2014/main" val="2620767"/>
                    </a:ext>
                  </a:extLst>
                </a:gridCol>
                <a:gridCol w="1780095">
                  <a:extLst>
                    <a:ext uri="{9D8B030D-6E8A-4147-A177-3AD203B41FA5}">
                      <a16:colId xmlns:a16="http://schemas.microsoft.com/office/drawing/2014/main" val="287673057"/>
                    </a:ext>
                  </a:extLst>
                </a:gridCol>
                <a:gridCol w="1780095">
                  <a:extLst>
                    <a:ext uri="{9D8B030D-6E8A-4147-A177-3AD203B41FA5}">
                      <a16:colId xmlns:a16="http://schemas.microsoft.com/office/drawing/2014/main" val="476274066"/>
                    </a:ext>
                  </a:extLst>
                </a:gridCol>
                <a:gridCol w="1780095">
                  <a:extLst>
                    <a:ext uri="{9D8B030D-6E8A-4147-A177-3AD203B41FA5}">
                      <a16:colId xmlns:a16="http://schemas.microsoft.com/office/drawing/2014/main" val="3520442336"/>
                    </a:ext>
                  </a:extLst>
                </a:gridCol>
              </a:tblGrid>
              <a:tr h="652925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                   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年度</a:t>
                      </a:r>
                      <a:endParaRPr lang="en-US" altLang="zh-CN" sz="16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l"/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指标名称</a:t>
                      </a:r>
                      <a:endParaRPr lang="en-US" altLang="zh-CN" sz="16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2021</a:t>
                      </a:r>
                      <a:r>
                        <a:rPr lang="zh-CN" altLang="en-US" sz="16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2022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年</a:t>
                      </a:r>
                    </a:p>
                  </a:txBody>
                  <a:tcPr anchor="ctr">
                    <a:lnL>
                      <a:noFill/>
                    </a:lnL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2023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年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2024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年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2025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年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505348"/>
                  </a:ext>
                </a:extLst>
              </a:tr>
              <a:tr h="5213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营业收入（万元）</a:t>
                      </a:r>
                    </a:p>
                  </a:txBody>
                  <a:tcPr anchor="ctr"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10000</a:t>
                      </a:r>
                      <a:endParaRPr lang="en-US" altLang="zh-CN" sz="14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23000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30000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38500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46000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594586"/>
                  </a:ext>
                </a:extLst>
              </a:tr>
              <a:tr h="5213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新签合同额（万元）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37500</a:t>
                      </a:r>
                      <a:endParaRPr lang="en-US" altLang="zh-CN" sz="14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40000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43000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58000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70000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250072"/>
                  </a:ext>
                </a:extLst>
              </a:tr>
              <a:tr h="5213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利润总额（万元）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1500</a:t>
                      </a:r>
                      <a:endParaRPr lang="en-US" altLang="zh-CN" sz="14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1100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3400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3200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3500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163155"/>
                  </a:ext>
                </a:extLst>
              </a:tr>
              <a:tr h="5213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净利润（万元）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1100</a:t>
                      </a:r>
                      <a:endParaRPr lang="en-US" altLang="zh-CN" sz="14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1400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2500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2900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227176"/>
                  </a:ext>
                </a:extLst>
              </a:tr>
              <a:tr h="5213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非关联率（</a:t>
                      </a:r>
                      <a:r>
                        <a:rPr lang="en-US" altLang="zh-CN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%</a:t>
                      </a:r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100</a:t>
                      </a:r>
                      <a:endParaRPr lang="en-US" altLang="zh-CN" sz="14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70%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70%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70%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471975"/>
                  </a:ext>
                </a:extLst>
              </a:tr>
              <a:tr h="5213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毛利率（</a:t>
                      </a:r>
                      <a:r>
                        <a:rPr lang="en-US" altLang="zh-CN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%</a:t>
                      </a:r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15</a:t>
                      </a:r>
                      <a:endParaRPr lang="en-US" altLang="zh-CN" sz="14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922567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C94C5F1-9CD8-4630-8608-61D8B6F8C2A9}"/>
              </a:ext>
            </a:extLst>
          </p:cNvPr>
          <p:cNvSpPr txBox="1"/>
          <p:nvPr/>
        </p:nvSpPr>
        <p:spPr>
          <a:xfrm>
            <a:off x="3387566" y="1333409"/>
            <a:ext cx="541686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十四五期间经营类主要指标年度分解表</a:t>
            </a:r>
          </a:p>
        </p:txBody>
      </p:sp>
    </p:spTree>
    <p:extLst>
      <p:ext uri="{BB962C8B-B14F-4D97-AF65-F5344CB8AC3E}">
        <p14:creationId xmlns:p14="http://schemas.microsoft.com/office/powerpoint/2010/main" val="226135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5AD8902-1B59-4366-86BA-351E5292EC34}"/>
              </a:ext>
            </a:extLst>
          </p:cNvPr>
          <p:cNvSpPr txBox="1"/>
          <p:nvPr/>
        </p:nvSpPr>
        <p:spPr>
          <a:xfrm>
            <a:off x="725558" y="3411501"/>
            <a:ext cx="5539978" cy="110799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kumimoji="1"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发展目标分解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B53DF3-C76A-4C7A-9D6B-F6FDB07E0619}"/>
              </a:ext>
            </a:extLst>
          </p:cNvPr>
          <p:cNvSpPr txBox="1"/>
          <p:nvPr/>
        </p:nvSpPr>
        <p:spPr>
          <a:xfrm>
            <a:off x="725558" y="640975"/>
            <a:ext cx="1641475" cy="176971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kumimoji="1" lang="en-US" altLang="zh-CN" sz="115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kumimoji="1" lang="zh-CN" altLang="en-US" sz="115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61689E-65EE-4E52-A568-846782FA27D2}"/>
              </a:ext>
            </a:extLst>
          </p:cNvPr>
          <p:cNvSpPr txBox="1"/>
          <p:nvPr/>
        </p:nvSpPr>
        <p:spPr>
          <a:xfrm>
            <a:off x="2746141" y="862446"/>
            <a:ext cx="1056239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kumimoji="1" lang="en-US" altLang="zh-CN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</a:p>
          <a:p>
            <a:pPr algn="l"/>
            <a:r>
              <a:rPr kumimoji="1" lang="en-US" altLang="zh-CN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THREE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D5EF23A-8CFC-437B-BE31-C0AEDA5C20BA}"/>
              </a:ext>
            </a:extLst>
          </p:cNvPr>
          <p:cNvSpPr/>
          <p:nvPr/>
        </p:nvSpPr>
        <p:spPr>
          <a:xfrm>
            <a:off x="725558" y="2954004"/>
            <a:ext cx="498763" cy="72737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1DFB94-A5A0-488E-840A-9E0CADE0DA3E}"/>
              </a:ext>
            </a:extLst>
          </p:cNvPr>
          <p:cNvSpPr txBox="1"/>
          <p:nvPr/>
        </p:nvSpPr>
        <p:spPr>
          <a:xfrm>
            <a:off x="725558" y="4519497"/>
            <a:ext cx="455976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Development goals decomposition</a:t>
            </a:r>
          </a:p>
        </p:txBody>
      </p:sp>
    </p:spTree>
    <p:extLst>
      <p:ext uri="{BB962C8B-B14F-4D97-AF65-F5344CB8AC3E}">
        <p14:creationId xmlns:p14="http://schemas.microsoft.com/office/powerpoint/2010/main" val="66619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椭圆 65">
            <a:extLst>
              <a:ext uri="{FF2B5EF4-FFF2-40B4-BE49-F238E27FC236}">
                <a16:creationId xmlns:a16="http://schemas.microsoft.com/office/drawing/2014/main" id="{9207A654-6CA1-4259-957D-8BDBFED3A7E9}"/>
              </a:ext>
            </a:extLst>
          </p:cNvPr>
          <p:cNvSpPr/>
          <p:nvPr/>
        </p:nvSpPr>
        <p:spPr>
          <a:xfrm>
            <a:off x="2561530" y="4868018"/>
            <a:ext cx="786518" cy="786516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iconfont-1179-866479">
            <a:extLst>
              <a:ext uri="{FF2B5EF4-FFF2-40B4-BE49-F238E27FC236}">
                <a16:creationId xmlns:a16="http://schemas.microsoft.com/office/drawing/2014/main" id="{F4C3F9E7-35F9-499B-8814-28FB03B84789}"/>
              </a:ext>
            </a:extLst>
          </p:cNvPr>
          <p:cNvSpPr/>
          <p:nvPr/>
        </p:nvSpPr>
        <p:spPr>
          <a:xfrm>
            <a:off x="2712028" y="5030063"/>
            <a:ext cx="485521" cy="462425"/>
          </a:xfrm>
          <a:custGeom>
            <a:avLst/>
            <a:gdLst>
              <a:gd name="connsiteX0" fmla="*/ 69048 w 609763"/>
              <a:gd name="connsiteY0" fmla="*/ 467002 h 580760"/>
              <a:gd name="connsiteX1" fmla="*/ 84749 w 609763"/>
              <a:gd name="connsiteY1" fmla="*/ 482703 h 580760"/>
              <a:gd name="connsiteX2" fmla="*/ 69048 w 609763"/>
              <a:gd name="connsiteY2" fmla="*/ 498404 h 580760"/>
              <a:gd name="connsiteX3" fmla="*/ 53347 w 609763"/>
              <a:gd name="connsiteY3" fmla="*/ 482703 h 580760"/>
              <a:gd name="connsiteX4" fmla="*/ 69048 w 609763"/>
              <a:gd name="connsiteY4" fmla="*/ 467002 h 580760"/>
              <a:gd name="connsiteX5" fmla="*/ 69048 w 609763"/>
              <a:gd name="connsiteY5" fmla="*/ 327212 h 580760"/>
              <a:gd name="connsiteX6" fmla="*/ 84749 w 609763"/>
              <a:gd name="connsiteY6" fmla="*/ 342913 h 580760"/>
              <a:gd name="connsiteX7" fmla="*/ 69048 w 609763"/>
              <a:gd name="connsiteY7" fmla="*/ 358614 h 580760"/>
              <a:gd name="connsiteX8" fmla="*/ 53347 w 609763"/>
              <a:gd name="connsiteY8" fmla="*/ 342913 h 580760"/>
              <a:gd name="connsiteX9" fmla="*/ 69048 w 609763"/>
              <a:gd name="connsiteY9" fmla="*/ 327212 h 580760"/>
              <a:gd name="connsiteX10" fmla="*/ 443351 w 609763"/>
              <a:gd name="connsiteY10" fmla="*/ 299768 h 580760"/>
              <a:gd name="connsiteX11" fmla="*/ 370388 w 609763"/>
              <a:gd name="connsiteY11" fmla="*/ 324702 h 580760"/>
              <a:gd name="connsiteX12" fmla="*/ 358882 w 609763"/>
              <a:gd name="connsiteY12" fmla="*/ 368686 h 580760"/>
              <a:gd name="connsiteX13" fmla="*/ 363653 w 609763"/>
              <a:gd name="connsiteY13" fmla="*/ 378772 h 580760"/>
              <a:gd name="connsiteX14" fmla="*/ 347096 w 609763"/>
              <a:gd name="connsiteY14" fmla="*/ 410429 h 580760"/>
              <a:gd name="connsiteX15" fmla="*/ 360285 w 609763"/>
              <a:gd name="connsiteY15" fmla="*/ 417153 h 580760"/>
              <a:gd name="connsiteX16" fmla="*/ 359163 w 609763"/>
              <a:gd name="connsiteY16" fmla="*/ 426118 h 580760"/>
              <a:gd name="connsiteX17" fmla="*/ 365056 w 609763"/>
              <a:gd name="connsiteY17" fmla="*/ 441526 h 580760"/>
              <a:gd name="connsiteX18" fmla="*/ 363933 w 609763"/>
              <a:gd name="connsiteY18" fmla="*/ 455534 h 580760"/>
              <a:gd name="connsiteX19" fmla="*/ 381332 w 609763"/>
              <a:gd name="connsiteY19" fmla="*/ 463658 h 580760"/>
              <a:gd name="connsiteX20" fmla="*/ 404063 w 609763"/>
              <a:gd name="connsiteY20" fmla="*/ 460016 h 580760"/>
              <a:gd name="connsiteX21" fmla="*/ 392277 w 609763"/>
              <a:gd name="connsiteY21" fmla="*/ 489993 h 580760"/>
              <a:gd name="connsiteX22" fmla="*/ 499476 w 609763"/>
              <a:gd name="connsiteY22" fmla="*/ 489993 h 580760"/>
              <a:gd name="connsiteX23" fmla="*/ 468888 w 609763"/>
              <a:gd name="connsiteY23" fmla="*/ 437884 h 580760"/>
              <a:gd name="connsiteX24" fmla="*/ 499196 w 609763"/>
              <a:gd name="connsiteY24" fmla="*/ 360842 h 580760"/>
              <a:gd name="connsiteX25" fmla="*/ 443351 w 609763"/>
              <a:gd name="connsiteY25" fmla="*/ 299768 h 580760"/>
              <a:gd name="connsiteX26" fmla="*/ 394522 w 609763"/>
              <a:gd name="connsiteY26" fmla="*/ 208438 h 580760"/>
              <a:gd name="connsiteX27" fmla="*/ 405466 w 609763"/>
              <a:gd name="connsiteY27" fmla="*/ 213481 h 580760"/>
              <a:gd name="connsiteX28" fmla="*/ 416972 w 609763"/>
              <a:gd name="connsiteY28" fmla="*/ 244578 h 580760"/>
              <a:gd name="connsiteX29" fmla="*/ 431845 w 609763"/>
              <a:gd name="connsiteY29" fmla="*/ 252702 h 580760"/>
              <a:gd name="connsiteX30" fmla="*/ 441106 w 609763"/>
              <a:gd name="connsiteY30" fmla="*/ 245699 h 580760"/>
              <a:gd name="connsiteX31" fmla="*/ 455137 w 609763"/>
              <a:gd name="connsiteY31" fmla="*/ 215162 h 580760"/>
              <a:gd name="connsiteX32" fmla="*/ 466082 w 609763"/>
              <a:gd name="connsiteY32" fmla="*/ 211240 h 580760"/>
              <a:gd name="connsiteX33" fmla="*/ 534555 w 609763"/>
              <a:gd name="connsiteY33" fmla="*/ 242617 h 580760"/>
              <a:gd name="connsiteX34" fmla="*/ 538764 w 609763"/>
              <a:gd name="connsiteY34" fmla="*/ 253823 h 580760"/>
              <a:gd name="connsiteX35" fmla="*/ 524733 w 609763"/>
              <a:gd name="connsiteY35" fmla="*/ 284080 h 580760"/>
              <a:gd name="connsiteX36" fmla="*/ 529223 w 609763"/>
              <a:gd name="connsiteY36" fmla="*/ 300329 h 580760"/>
              <a:gd name="connsiteX37" fmla="*/ 541009 w 609763"/>
              <a:gd name="connsiteY37" fmla="*/ 301729 h 580760"/>
              <a:gd name="connsiteX38" fmla="*/ 572439 w 609763"/>
              <a:gd name="connsiteY38" fmla="*/ 290243 h 580760"/>
              <a:gd name="connsiteX39" fmla="*/ 583103 w 609763"/>
              <a:gd name="connsiteY39" fmla="*/ 295286 h 580760"/>
              <a:gd name="connsiteX40" fmla="*/ 609201 w 609763"/>
              <a:gd name="connsiteY40" fmla="*/ 365885 h 580760"/>
              <a:gd name="connsiteX41" fmla="*/ 604431 w 609763"/>
              <a:gd name="connsiteY41" fmla="*/ 376530 h 580760"/>
              <a:gd name="connsiteX42" fmla="*/ 573001 w 609763"/>
              <a:gd name="connsiteY42" fmla="*/ 388297 h 580760"/>
              <a:gd name="connsiteX43" fmla="*/ 565143 w 609763"/>
              <a:gd name="connsiteY43" fmla="*/ 396982 h 580760"/>
              <a:gd name="connsiteX44" fmla="*/ 572159 w 609763"/>
              <a:gd name="connsiteY44" fmla="*/ 412110 h 580760"/>
              <a:gd name="connsiteX45" fmla="*/ 602466 w 609763"/>
              <a:gd name="connsiteY45" fmla="*/ 426118 h 580760"/>
              <a:gd name="connsiteX46" fmla="*/ 606395 w 609763"/>
              <a:gd name="connsiteY46" fmla="*/ 437044 h 580760"/>
              <a:gd name="connsiteX47" fmla="*/ 574965 w 609763"/>
              <a:gd name="connsiteY47" fmla="*/ 505681 h 580760"/>
              <a:gd name="connsiteX48" fmla="*/ 563740 w 609763"/>
              <a:gd name="connsiteY48" fmla="*/ 509604 h 580760"/>
              <a:gd name="connsiteX49" fmla="*/ 533432 w 609763"/>
              <a:gd name="connsiteY49" fmla="*/ 495596 h 580760"/>
              <a:gd name="connsiteX50" fmla="*/ 517156 w 609763"/>
              <a:gd name="connsiteY50" fmla="*/ 500358 h 580760"/>
              <a:gd name="connsiteX51" fmla="*/ 515753 w 609763"/>
              <a:gd name="connsiteY51" fmla="*/ 511845 h 580760"/>
              <a:gd name="connsiteX52" fmla="*/ 527258 w 609763"/>
              <a:gd name="connsiteY52" fmla="*/ 543222 h 580760"/>
              <a:gd name="connsiteX53" fmla="*/ 522488 w 609763"/>
              <a:gd name="connsiteY53" fmla="*/ 554148 h 580760"/>
              <a:gd name="connsiteX54" fmla="*/ 451489 w 609763"/>
              <a:gd name="connsiteY54" fmla="*/ 580202 h 580760"/>
              <a:gd name="connsiteX55" fmla="*/ 440825 w 609763"/>
              <a:gd name="connsiteY55" fmla="*/ 575160 h 580760"/>
              <a:gd name="connsiteX56" fmla="*/ 429320 w 609763"/>
              <a:gd name="connsiteY56" fmla="*/ 543782 h 580760"/>
              <a:gd name="connsiteX57" fmla="*/ 414727 w 609763"/>
              <a:gd name="connsiteY57" fmla="*/ 535658 h 580760"/>
              <a:gd name="connsiteX58" fmla="*/ 405186 w 609763"/>
              <a:gd name="connsiteY58" fmla="*/ 542942 h 580760"/>
              <a:gd name="connsiteX59" fmla="*/ 391154 w 609763"/>
              <a:gd name="connsiteY59" fmla="*/ 573198 h 580760"/>
              <a:gd name="connsiteX60" fmla="*/ 380210 w 609763"/>
              <a:gd name="connsiteY60" fmla="*/ 577401 h 580760"/>
              <a:gd name="connsiteX61" fmla="*/ 311456 w 609763"/>
              <a:gd name="connsiteY61" fmla="*/ 545743 h 580760"/>
              <a:gd name="connsiteX62" fmla="*/ 307527 w 609763"/>
              <a:gd name="connsiteY62" fmla="*/ 534537 h 580760"/>
              <a:gd name="connsiteX63" fmla="*/ 321559 w 609763"/>
              <a:gd name="connsiteY63" fmla="*/ 504561 h 580760"/>
              <a:gd name="connsiteX64" fmla="*/ 317069 w 609763"/>
              <a:gd name="connsiteY64" fmla="*/ 488312 h 580760"/>
              <a:gd name="connsiteX65" fmla="*/ 305282 w 609763"/>
              <a:gd name="connsiteY65" fmla="*/ 486631 h 580760"/>
              <a:gd name="connsiteX66" fmla="*/ 273852 w 609763"/>
              <a:gd name="connsiteY66" fmla="*/ 498397 h 580760"/>
              <a:gd name="connsiteX67" fmla="*/ 263188 w 609763"/>
              <a:gd name="connsiteY67" fmla="*/ 493355 h 580760"/>
              <a:gd name="connsiteX68" fmla="*/ 236809 w 609763"/>
              <a:gd name="connsiteY68" fmla="*/ 422756 h 580760"/>
              <a:gd name="connsiteX69" fmla="*/ 241861 w 609763"/>
              <a:gd name="connsiteY69" fmla="*/ 411830 h 580760"/>
              <a:gd name="connsiteX70" fmla="*/ 273291 w 609763"/>
              <a:gd name="connsiteY70" fmla="*/ 400344 h 580760"/>
              <a:gd name="connsiteX71" fmla="*/ 281429 w 609763"/>
              <a:gd name="connsiteY71" fmla="*/ 385776 h 580760"/>
              <a:gd name="connsiteX72" fmla="*/ 274133 w 609763"/>
              <a:gd name="connsiteY72" fmla="*/ 376530 h 580760"/>
              <a:gd name="connsiteX73" fmla="*/ 243825 w 609763"/>
              <a:gd name="connsiteY73" fmla="*/ 362523 h 580760"/>
              <a:gd name="connsiteX74" fmla="*/ 239896 w 609763"/>
              <a:gd name="connsiteY74" fmla="*/ 351317 h 580760"/>
              <a:gd name="connsiteX75" fmla="*/ 271327 w 609763"/>
              <a:gd name="connsiteY75" fmla="*/ 282959 h 580760"/>
              <a:gd name="connsiteX76" fmla="*/ 282552 w 609763"/>
              <a:gd name="connsiteY76" fmla="*/ 278757 h 580760"/>
              <a:gd name="connsiteX77" fmla="*/ 312859 w 609763"/>
              <a:gd name="connsiteY77" fmla="*/ 292764 h 580760"/>
              <a:gd name="connsiteX78" fmla="*/ 328855 w 609763"/>
              <a:gd name="connsiteY78" fmla="*/ 288282 h 580760"/>
              <a:gd name="connsiteX79" fmla="*/ 330539 w 609763"/>
              <a:gd name="connsiteY79" fmla="*/ 276796 h 580760"/>
              <a:gd name="connsiteX80" fmla="*/ 318752 w 609763"/>
              <a:gd name="connsiteY80" fmla="*/ 245418 h 580760"/>
              <a:gd name="connsiteX81" fmla="*/ 323804 w 609763"/>
              <a:gd name="connsiteY81" fmla="*/ 234492 h 580760"/>
              <a:gd name="connsiteX82" fmla="*/ 69048 w 609763"/>
              <a:gd name="connsiteY82" fmla="*/ 187422 h 580760"/>
              <a:gd name="connsiteX83" fmla="*/ 84749 w 609763"/>
              <a:gd name="connsiteY83" fmla="*/ 203123 h 580760"/>
              <a:gd name="connsiteX84" fmla="*/ 69048 w 609763"/>
              <a:gd name="connsiteY84" fmla="*/ 218824 h 580760"/>
              <a:gd name="connsiteX85" fmla="*/ 53347 w 609763"/>
              <a:gd name="connsiteY85" fmla="*/ 203123 h 580760"/>
              <a:gd name="connsiteX86" fmla="*/ 69048 w 609763"/>
              <a:gd name="connsiteY86" fmla="*/ 187422 h 580760"/>
              <a:gd name="connsiteX87" fmla="*/ 70434 w 609763"/>
              <a:gd name="connsiteY87" fmla="*/ 0 h 580760"/>
              <a:gd name="connsiteX88" fmla="*/ 409976 w 609763"/>
              <a:gd name="connsiteY88" fmla="*/ 0 h 580760"/>
              <a:gd name="connsiteX89" fmla="*/ 436635 w 609763"/>
              <a:gd name="connsiteY89" fmla="*/ 21853 h 580760"/>
              <a:gd name="connsiteX90" fmla="*/ 480130 w 609763"/>
              <a:gd name="connsiteY90" fmla="*/ 180149 h 580760"/>
              <a:gd name="connsiteX91" fmla="*/ 480410 w 609763"/>
              <a:gd name="connsiteY91" fmla="*/ 181270 h 580760"/>
              <a:gd name="connsiteX92" fmla="*/ 480410 w 609763"/>
              <a:gd name="connsiteY92" fmla="*/ 192196 h 580760"/>
              <a:gd name="connsiteX93" fmla="*/ 475920 w 609763"/>
              <a:gd name="connsiteY93" fmla="*/ 189955 h 580760"/>
              <a:gd name="connsiteX94" fmla="*/ 458522 w 609763"/>
              <a:gd name="connsiteY94" fmla="*/ 187713 h 580760"/>
              <a:gd name="connsiteX95" fmla="*/ 458522 w 609763"/>
              <a:gd name="connsiteY95" fmla="*/ 181270 h 580760"/>
              <a:gd name="connsiteX96" fmla="*/ 436635 w 609763"/>
              <a:gd name="connsiteY96" fmla="*/ 159697 h 580760"/>
              <a:gd name="connsiteX97" fmla="*/ 43775 w 609763"/>
              <a:gd name="connsiteY97" fmla="*/ 159697 h 580760"/>
              <a:gd name="connsiteX98" fmla="*/ 21888 w 609763"/>
              <a:gd name="connsiteY98" fmla="*/ 181270 h 580760"/>
              <a:gd name="connsiteX99" fmla="*/ 21888 w 609763"/>
              <a:gd name="connsiteY99" fmla="*/ 224977 h 580760"/>
              <a:gd name="connsiteX100" fmla="*/ 43775 w 609763"/>
              <a:gd name="connsiteY100" fmla="*/ 246830 h 580760"/>
              <a:gd name="connsiteX101" fmla="*/ 295486 w 609763"/>
              <a:gd name="connsiteY101" fmla="*/ 246830 h 580760"/>
              <a:gd name="connsiteX102" fmla="*/ 296889 w 609763"/>
              <a:gd name="connsiteY102" fmla="*/ 253274 h 580760"/>
              <a:gd name="connsiteX103" fmla="*/ 299976 w 609763"/>
              <a:gd name="connsiteY103" fmla="*/ 261118 h 580760"/>
              <a:gd name="connsiteX104" fmla="*/ 292119 w 609763"/>
              <a:gd name="connsiteY104" fmla="*/ 257756 h 580760"/>
              <a:gd name="connsiteX105" fmla="*/ 250307 w 609763"/>
              <a:gd name="connsiteY105" fmla="*/ 273166 h 580760"/>
              <a:gd name="connsiteX106" fmla="*/ 238241 w 609763"/>
              <a:gd name="connsiteY106" fmla="*/ 299222 h 580760"/>
              <a:gd name="connsiteX107" fmla="*/ 43775 w 609763"/>
              <a:gd name="connsiteY107" fmla="*/ 299222 h 580760"/>
              <a:gd name="connsiteX108" fmla="*/ 21888 w 609763"/>
              <a:gd name="connsiteY108" fmla="*/ 321075 h 580760"/>
              <a:gd name="connsiteX109" fmla="*/ 21888 w 609763"/>
              <a:gd name="connsiteY109" fmla="*/ 364781 h 580760"/>
              <a:gd name="connsiteX110" fmla="*/ 43775 w 609763"/>
              <a:gd name="connsiteY110" fmla="*/ 386634 h 580760"/>
              <a:gd name="connsiteX111" fmla="*/ 240486 w 609763"/>
              <a:gd name="connsiteY111" fmla="*/ 386634 h 580760"/>
              <a:gd name="connsiteX112" fmla="*/ 241889 w 609763"/>
              <a:gd name="connsiteY112" fmla="*/ 387195 h 580760"/>
              <a:gd name="connsiteX113" fmla="*/ 233751 w 609763"/>
              <a:gd name="connsiteY113" fmla="*/ 389997 h 580760"/>
              <a:gd name="connsiteX114" fmla="*/ 214950 w 609763"/>
              <a:gd name="connsiteY114" fmla="*/ 430621 h 580760"/>
              <a:gd name="connsiteX115" fmla="*/ 218317 w 609763"/>
              <a:gd name="connsiteY115" fmla="*/ 439026 h 580760"/>
              <a:gd name="connsiteX116" fmla="*/ 43775 w 609763"/>
              <a:gd name="connsiteY116" fmla="*/ 439026 h 580760"/>
              <a:gd name="connsiteX117" fmla="*/ 21888 w 609763"/>
              <a:gd name="connsiteY117" fmla="*/ 460879 h 580760"/>
              <a:gd name="connsiteX118" fmla="*/ 21888 w 609763"/>
              <a:gd name="connsiteY118" fmla="*/ 504586 h 580760"/>
              <a:gd name="connsiteX119" fmla="*/ 43775 w 609763"/>
              <a:gd name="connsiteY119" fmla="*/ 526439 h 580760"/>
              <a:gd name="connsiteX120" fmla="*/ 285945 w 609763"/>
              <a:gd name="connsiteY120" fmla="*/ 526439 h 580760"/>
              <a:gd name="connsiteX121" fmla="*/ 285103 w 609763"/>
              <a:gd name="connsiteY121" fmla="*/ 548012 h 580760"/>
              <a:gd name="connsiteX122" fmla="*/ 43775 w 609763"/>
              <a:gd name="connsiteY122" fmla="*/ 548012 h 580760"/>
              <a:gd name="connsiteX123" fmla="*/ 0 w 609763"/>
              <a:gd name="connsiteY123" fmla="*/ 504586 h 580760"/>
              <a:gd name="connsiteX124" fmla="*/ 0 w 609763"/>
              <a:gd name="connsiteY124" fmla="*/ 460879 h 580760"/>
              <a:gd name="connsiteX125" fmla="*/ 280 w 609763"/>
              <a:gd name="connsiteY125" fmla="*/ 459479 h 580760"/>
              <a:gd name="connsiteX126" fmla="*/ 11505 w 609763"/>
              <a:gd name="connsiteY126" fmla="*/ 394199 h 580760"/>
              <a:gd name="connsiteX127" fmla="*/ 0 w 609763"/>
              <a:gd name="connsiteY127" fmla="*/ 364781 h 580760"/>
              <a:gd name="connsiteX128" fmla="*/ 0 w 609763"/>
              <a:gd name="connsiteY128" fmla="*/ 321075 h 580760"/>
              <a:gd name="connsiteX129" fmla="*/ 280 w 609763"/>
              <a:gd name="connsiteY129" fmla="*/ 319954 h 580760"/>
              <a:gd name="connsiteX130" fmla="*/ 11505 w 609763"/>
              <a:gd name="connsiteY130" fmla="*/ 254394 h 580760"/>
              <a:gd name="connsiteX131" fmla="*/ 0 w 609763"/>
              <a:gd name="connsiteY131" fmla="*/ 224977 h 580760"/>
              <a:gd name="connsiteX132" fmla="*/ 0 w 609763"/>
              <a:gd name="connsiteY132" fmla="*/ 181270 h 580760"/>
              <a:gd name="connsiteX133" fmla="*/ 280 w 609763"/>
              <a:gd name="connsiteY133" fmla="*/ 180149 h 580760"/>
              <a:gd name="connsiteX134" fmla="*/ 43775 w 609763"/>
              <a:gd name="connsiteY134" fmla="*/ 21853 h 580760"/>
              <a:gd name="connsiteX135" fmla="*/ 70434 w 609763"/>
              <a:gd name="connsiteY135" fmla="*/ 0 h 5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09763" h="580760">
                <a:moveTo>
                  <a:pt x="69048" y="467002"/>
                </a:moveTo>
                <a:cubicBezTo>
                  <a:pt x="77719" y="467002"/>
                  <a:pt x="84749" y="474032"/>
                  <a:pt x="84749" y="482703"/>
                </a:cubicBezTo>
                <a:cubicBezTo>
                  <a:pt x="84749" y="491374"/>
                  <a:pt x="77719" y="498404"/>
                  <a:pt x="69048" y="498404"/>
                </a:cubicBezTo>
                <a:cubicBezTo>
                  <a:pt x="60377" y="498404"/>
                  <a:pt x="53347" y="491374"/>
                  <a:pt x="53347" y="482703"/>
                </a:cubicBezTo>
                <a:cubicBezTo>
                  <a:pt x="53347" y="474032"/>
                  <a:pt x="60377" y="467002"/>
                  <a:pt x="69048" y="467002"/>
                </a:cubicBezTo>
                <a:close/>
                <a:moveTo>
                  <a:pt x="69048" y="327212"/>
                </a:moveTo>
                <a:cubicBezTo>
                  <a:pt x="77719" y="327212"/>
                  <a:pt x="84749" y="334242"/>
                  <a:pt x="84749" y="342913"/>
                </a:cubicBezTo>
                <a:cubicBezTo>
                  <a:pt x="84749" y="351584"/>
                  <a:pt x="77719" y="358614"/>
                  <a:pt x="69048" y="358614"/>
                </a:cubicBezTo>
                <a:cubicBezTo>
                  <a:pt x="60377" y="358614"/>
                  <a:pt x="53347" y="351584"/>
                  <a:pt x="53347" y="342913"/>
                </a:cubicBezTo>
                <a:cubicBezTo>
                  <a:pt x="53347" y="334242"/>
                  <a:pt x="60377" y="327212"/>
                  <a:pt x="69048" y="327212"/>
                </a:cubicBezTo>
                <a:close/>
                <a:moveTo>
                  <a:pt x="443351" y="299768"/>
                </a:moveTo>
                <a:cubicBezTo>
                  <a:pt x="408273" y="295286"/>
                  <a:pt x="381894" y="303130"/>
                  <a:pt x="370388" y="324702"/>
                </a:cubicBezTo>
                <a:cubicBezTo>
                  <a:pt x="358882" y="346274"/>
                  <a:pt x="358040" y="365324"/>
                  <a:pt x="358882" y="368686"/>
                </a:cubicBezTo>
                <a:cubicBezTo>
                  <a:pt x="359724" y="372328"/>
                  <a:pt x="363653" y="378772"/>
                  <a:pt x="363653" y="378772"/>
                </a:cubicBezTo>
                <a:cubicBezTo>
                  <a:pt x="363653" y="378772"/>
                  <a:pt x="345973" y="405947"/>
                  <a:pt x="347096" y="410429"/>
                </a:cubicBezTo>
                <a:cubicBezTo>
                  <a:pt x="348218" y="414912"/>
                  <a:pt x="360285" y="417153"/>
                  <a:pt x="360285" y="417153"/>
                </a:cubicBezTo>
                <a:cubicBezTo>
                  <a:pt x="360285" y="417153"/>
                  <a:pt x="361408" y="420234"/>
                  <a:pt x="359163" y="426118"/>
                </a:cubicBezTo>
                <a:cubicBezTo>
                  <a:pt x="356918" y="432281"/>
                  <a:pt x="363372" y="439005"/>
                  <a:pt x="365056" y="441526"/>
                </a:cubicBezTo>
                <a:cubicBezTo>
                  <a:pt x="367020" y="444048"/>
                  <a:pt x="362530" y="451332"/>
                  <a:pt x="363933" y="455534"/>
                </a:cubicBezTo>
                <a:cubicBezTo>
                  <a:pt x="365617" y="459736"/>
                  <a:pt x="372913" y="464779"/>
                  <a:pt x="381332" y="463658"/>
                </a:cubicBezTo>
                <a:cubicBezTo>
                  <a:pt x="389470" y="462818"/>
                  <a:pt x="400415" y="460857"/>
                  <a:pt x="404063" y="460016"/>
                </a:cubicBezTo>
                <a:cubicBezTo>
                  <a:pt x="412482" y="479907"/>
                  <a:pt x="392277" y="489993"/>
                  <a:pt x="392277" y="489993"/>
                </a:cubicBezTo>
                <a:lnTo>
                  <a:pt x="499476" y="489993"/>
                </a:lnTo>
                <a:cubicBezTo>
                  <a:pt x="499476" y="489993"/>
                  <a:pt x="468327" y="465059"/>
                  <a:pt x="468888" y="437884"/>
                </a:cubicBezTo>
                <a:cubicBezTo>
                  <a:pt x="469169" y="422476"/>
                  <a:pt x="499476" y="403145"/>
                  <a:pt x="499196" y="360842"/>
                </a:cubicBezTo>
                <a:cubicBezTo>
                  <a:pt x="499196" y="339550"/>
                  <a:pt x="478429" y="304251"/>
                  <a:pt x="443351" y="299768"/>
                </a:cubicBezTo>
                <a:close/>
                <a:moveTo>
                  <a:pt x="394522" y="208438"/>
                </a:moveTo>
                <a:cubicBezTo>
                  <a:pt x="399012" y="206757"/>
                  <a:pt x="403782" y="208998"/>
                  <a:pt x="405466" y="213481"/>
                </a:cubicBezTo>
                <a:lnTo>
                  <a:pt x="416972" y="244578"/>
                </a:lnTo>
                <a:cubicBezTo>
                  <a:pt x="418656" y="249060"/>
                  <a:pt x="428478" y="252702"/>
                  <a:pt x="431845" y="252702"/>
                </a:cubicBezTo>
                <a:cubicBezTo>
                  <a:pt x="434932" y="252983"/>
                  <a:pt x="439141" y="249621"/>
                  <a:pt x="441106" y="245699"/>
                </a:cubicBezTo>
                <a:lnTo>
                  <a:pt x="455137" y="215162"/>
                </a:lnTo>
                <a:cubicBezTo>
                  <a:pt x="456821" y="211240"/>
                  <a:pt x="461872" y="209279"/>
                  <a:pt x="466082" y="211240"/>
                </a:cubicBezTo>
                <a:lnTo>
                  <a:pt x="534555" y="242617"/>
                </a:lnTo>
                <a:cubicBezTo>
                  <a:pt x="538764" y="244578"/>
                  <a:pt x="540728" y="249621"/>
                  <a:pt x="538764" y="253823"/>
                </a:cubicBezTo>
                <a:lnTo>
                  <a:pt x="524733" y="284080"/>
                </a:lnTo>
                <a:cubicBezTo>
                  <a:pt x="522768" y="288282"/>
                  <a:pt x="527258" y="297807"/>
                  <a:pt x="529223" y="300329"/>
                </a:cubicBezTo>
                <a:cubicBezTo>
                  <a:pt x="531468" y="302570"/>
                  <a:pt x="536519" y="303410"/>
                  <a:pt x="541009" y="301729"/>
                </a:cubicBezTo>
                <a:lnTo>
                  <a:pt x="572439" y="290243"/>
                </a:lnTo>
                <a:cubicBezTo>
                  <a:pt x="576649" y="288562"/>
                  <a:pt x="581700" y="290803"/>
                  <a:pt x="583103" y="295286"/>
                </a:cubicBezTo>
                <a:lnTo>
                  <a:pt x="609201" y="365885"/>
                </a:lnTo>
                <a:cubicBezTo>
                  <a:pt x="610885" y="370087"/>
                  <a:pt x="608640" y="375130"/>
                  <a:pt x="604431" y="376530"/>
                </a:cubicBezTo>
                <a:lnTo>
                  <a:pt x="573001" y="388297"/>
                </a:lnTo>
                <a:cubicBezTo>
                  <a:pt x="568511" y="389698"/>
                  <a:pt x="565143" y="393620"/>
                  <a:pt x="565143" y="396982"/>
                </a:cubicBezTo>
                <a:cubicBezTo>
                  <a:pt x="565143" y="400063"/>
                  <a:pt x="567949" y="410149"/>
                  <a:pt x="572159" y="412110"/>
                </a:cubicBezTo>
                <a:lnTo>
                  <a:pt x="602466" y="426118"/>
                </a:lnTo>
                <a:cubicBezTo>
                  <a:pt x="606676" y="428079"/>
                  <a:pt x="608360" y="433122"/>
                  <a:pt x="606395" y="437044"/>
                </a:cubicBezTo>
                <a:lnTo>
                  <a:pt x="574965" y="505681"/>
                </a:lnTo>
                <a:cubicBezTo>
                  <a:pt x="573001" y="509884"/>
                  <a:pt x="567949" y="511565"/>
                  <a:pt x="563740" y="509604"/>
                </a:cubicBezTo>
                <a:lnTo>
                  <a:pt x="533432" y="495596"/>
                </a:lnTo>
                <a:cubicBezTo>
                  <a:pt x="529223" y="493915"/>
                  <a:pt x="519681" y="498117"/>
                  <a:pt x="517156" y="500358"/>
                </a:cubicBezTo>
                <a:cubicBezTo>
                  <a:pt x="514911" y="502320"/>
                  <a:pt x="514069" y="507642"/>
                  <a:pt x="515753" y="511845"/>
                </a:cubicBezTo>
                <a:lnTo>
                  <a:pt x="527258" y="543222"/>
                </a:lnTo>
                <a:cubicBezTo>
                  <a:pt x="528942" y="547704"/>
                  <a:pt x="526697" y="552467"/>
                  <a:pt x="522488" y="554148"/>
                </a:cubicBezTo>
                <a:lnTo>
                  <a:pt x="451489" y="580202"/>
                </a:lnTo>
                <a:cubicBezTo>
                  <a:pt x="447280" y="581883"/>
                  <a:pt x="442228" y="579642"/>
                  <a:pt x="440825" y="575160"/>
                </a:cubicBezTo>
                <a:lnTo>
                  <a:pt x="429320" y="543782"/>
                </a:lnTo>
                <a:cubicBezTo>
                  <a:pt x="427636" y="539580"/>
                  <a:pt x="417814" y="535938"/>
                  <a:pt x="414727" y="535658"/>
                </a:cubicBezTo>
                <a:cubicBezTo>
                  <a:pt x="411359" y="535658"/>
                  <a:pt x="407150" y="538740"/>
                  <a:pt x="405186" y="542942"/>
                </a:cubicBezTo>
                <a:lnTo>
                  <a:pt x="391154" y="573198"/>
                </a:lnTo>
                <a:cubicBezTo>
                  <a:pt x="389470" y="577401"/>
                  <a:pt x="384419" y="579362"/>
                  <a:pt x="380210" y="577401"/>
                </a:cubicBezTo>
                <a:lnTo>
                  <a:pt x="311456" y="545743"/>
                </a:lnTo>
                <a:cubicBezTo>
                  <a:pt x="307527" y="543782"/>
                  <a:pt x="305563" y="538740"/>
                  <a:pt x="307527" y="534537"/>
                </a:cubicBezTo>
                <a:lnTo>
                  <a:pt x="321559" y="504561"/>
                </a:lnTo>
                <a:cubicBezTo>
                  <a:pt x="323523" y="500078"/>
                  <a:pt x="319033" y="490833"/>
                  <a:pt x="317069" y="488312"/>
                </a:cubicBezTo>
                <a:cubicBezTo>
                  <a:pt x="314824" y="485790"/>
                  <a:pt x="309492" y="485230"/>
                  <a:pt x="305282" y="486631"/>
                </a:cubicBezTo>
                <a:lnTo>
                  <a:pt x="273852" y="498397"/>
                </a:lnTo>
                <a:cubicBezTo>
                  <a:pt x="269643" y="500078"/>
                  <a:pt x="264591" y="497557"/>
                  <a:pt x="263188" y="493355"/>
                </a:cubicBezTo>
                <a:lnTo>
                  <a:pt x="236809" y="422756"/>
                </a:lnTo>
                <a:cubicBezTo>
                  <a:pt x="235406" y="418273"/>
                  <a:pt x="237651" y="413511"/>
                  <a:pt x="241861" y="411830"/>
                </a:cubicBezTo>
                <a:lnTo>
                  <a:pt x="273291" y="400344"/>
                </a:lnTo>
                <a:cubicBezTo>
                  <a:pt x="277500" y="398663"/>
                  <a:pt x="281148" y="388857"/>
                  <a:pt x="281429" y="385776"/>
                </a:cubicBezTo>
                <a:cubicBezTo>
                  <a:pt x="281710" y="382694"/>
                  <a:pt x="278342" y="378211"/>
                  <a:pt x="274133" y="376530"/>
                </a:cubicBezTo>
                <a:lnTo>
                  <a:pt x="243825" y="362523"/>
                </a:lnTo>
                <a:cubicBezTo>
                  <a:pt x="239616" y="360562"/>
                  <a:pt x="237932" y="355519"/>
                  <a:pt x="239896" y="351317"/>
                </a:cubicBezTo>
                <a:lnTo>
                  <a:pt x="271327" y="282959"/>
                </a:lnTo>
                <a:cubicBezTo>
                  <a:pt x="273291" y="278757"/>
                  <a:pt x="278342" y="277076"/>
                  <a:pt x="282552" y="278757"/>
                </a:cubicBezTo>
                <a:lnTo>
                  <a:pt x="312859" y="292764"/>
                </a:lnTo>
                <a:cubicBezTo>
                  <a:pt x="317069" y="294726"/>
                  <a:pt x="326610" y="290243"/>
                  <a:pt x="328855" y="288282"/>
                </a:cubicBezTo>
                <a:cubicBezTo>
                  <a:pt x="331381" y="286321"/>
                  <a:pt x="331942" y="280998"/>
                  <a:pt x="330539" y="276796"/>
                </a:cubicBezTo>
                <a:lnTo>
                  <a:pt x="318752" y="245418"/>
                </a:lnTo>
                <a:cubicBezTo>
                  <a:pt x="317349" y="240936"/>
                  <a:pt x="319594" y="236173"/>
                  <a:pt x="323804" y="234492"/>
                </a:cubicBezTo>
                <a:close/>
                <a:moveTo>
                  <a:pt x="69048" y="187422"/>
                </a:moveTo>
                <a:cubicBezTo>
                  <a:pt x="77719" y="187422"/>
                  <a:pt x="84749" y="194452"/>
                  <a:pt x="84749" y="203123"/>
                </a:cubicBezTo>
                <a:cubicBezTo>
                  <a:pt x="84749" y="211794"/>
                  <a:pt x="77719" y="218824"/>
                  <a:pt x="69048" y="218824"/>
                </a:cubicBezTo>
                <a:cubicBezTo>
                  <a:pt x="60377" y="218824"/>
                  <a:pt x="53347" y="211794"/>
                  <a:pt x="53347" y="203123"/>
                </a:cubicBezTo>
                <a:cubicBezTo>
                  <a:pt x="53347" y="194452"/>
                  <a:pt x="60377" y="187422"/>
                  <a:pt x="69048" y="187422"/>
                </a:cubicBezTo>
                <a:close/>
                <a:moveTo>
                  <a:pt x="70434" y="0"/>
                </a:moveTo>
                <a:lnTo>
                  <a:pt x="409976" y="0"/>
                </a:lnTo>
                <a:cubicBezTo>
                  <a:pt x="423165" y="0"/>
                  <a:pt x="435231" y="9806"/>
                  <a:pt x="436635" y="21853"/>
                </a:cubicBezTo>
                <a:lnTo>
                  <a:pt x="480130" y="180149"/>
                </a:lnTo>
                <a:cubicBezTo>
                  <a:pt x="480130" y="180429"/>
                  <a:pt x="480410" y="180989"/>
                  <a:pt x="480410" y="181270"/>
                </a:cubicBezTo>
                <a:lnTo>
                  <a:pt x="480410" y="192196"/>
                </a:lnTo>
                <a:lnTo>
                  <a:pt x="475920" y="189955"/>
                </a:lnTo>
                <a:cubicBezTo>
                  <a:pt x="470308" y="187433"/>
                  <a:pt x="464415" y="186873"/>
                  <a:pt x="458522" y="187713"/>
                </a:cubicBezTo>
                <a:lnTo>
                  <a:pt x="458522" y="181270"/>
                </a:lnTo>
                <a:cubicBezTo>
                  <a:pt x="458522" y="169502"/>
                  <a:pt x="448701" y="159697"/>
                  <a:pt x="436635" y="159697"/>
                </a:cubicBezTo>
                <a:lnTo>
                  <a:pt x="43775" y="159697"/>
                </a:lnTo>
                <a:cubicBezTo>
                  <a:pt x="31709" y="159697"/>
                  <a:pt x="21888" y="169502"/>
                  <a:pt x="21888" y="181270"/>
                </a:cubicBezTo>
                <a:lnTo>
                  <a:pt x="21888" y="224977"/>
                </a:lnTo>
                <a:cubicBezTo>
                  <a:pt x="21888" y="237024"/>
                  <a:pt x="31709" y="246830"/>
                  <a:pt x="43775" y="246830"/>
                </a:cubicBezTo>
                <a:lnTo>
                  <a:pt x="295486" y="246830"/>
                </a:lnTo>
                <a:cubicBezTo>
                  <a:pt x="295767" y="249071"/>
                  <a:pt x="296328" y="251312"/>
                  <a:pt x="296889" y="253274"/>
                </a:cubicBezTo>
                <a:lnTo>
                  <a:pt x="299976" y="261118"/>
                </a:lnTo>
                <a:lnTo>
                  <a:pt x="292119" y="257756"/>
                </a:lnTo>
                <a:cubicBezTo>
                  <a:pt x="276685" y="250752"/>
                  <a:pt x="257323" y="258037"/>
                  <a:pt x="250307" y="273166"/>
                </a:cubicBezTo>
                <a:lnTo>
                  <a:pt x="238241" y="299222"/>
                </a:lnTo>
                <a:lnTo>
                  <a:pt x="43775" y="299222"/>
                </a:lnTo>
                <a:cubicBezTo>
                  <a:pt x="31709" y="299222"/>
                  <a:pt x="21888" y="309027"/>
                  <a:pt x="21888" y="321075"/>
                </a:cubicBezTo>
                <a:lnTo>
                  <a:pt x="21888" y="364781"/>
                </a:lnTo>
                <a:cubicBezTo>
                  <a:pt x="21888" y="376829"/>
                  <a:pt x="31709" y="386634"/>
                  <a:pt x="43775" y="386634"/>
                </a:cubicBezTo>
                <a:lnTo>
                  <a:pt x="240486" y="386634"/>
                </a:lnTo>
                <a:lnTo>
                  <a:pt x="241889" y="387195"/>
                </a:lnTo>
                <a:lnTo>
                  <a:pt x="233751" y="389997"/>
                </a:lnTo>
                <a:cubicBezTo>
                  <a:pt x="217756" y="396160"/>
                  <a:pt x="209337" y="414091"/>
                  <a:pt x="214950" y="430621"/>
                </a:cubicBezTo>
                <a:lnTo>
                  <a:pt x="218317" y="439026"/>
                </a:lnTo>
                <a:lnTo>
                  <a:pt x="43775" y="439026"/>
                </a:lnTo>
                <a:cubicBezTo>
                  <a:pt x="31709" y="439026"/>
                  <a:pt x="21888" y="448832"/>
                  <a:pt x="21888" y="460879"/>
                </a:cubicBezTo>
                <a:lnTo>
                  <a:pt x="21888" y="504586"/>
                </a:lnTo>
                <a:cubicBezTo>
                  <a:pt x="21888" y="516633"/>
                  <a:pt x="31709" y="526439"/>
                  <a:pt x="43775" y="526439"/>
                </a:cubicBezTo>
                <a:lnTo>
                  <a:pt x="285945" y="526439"/>
                </a:lnTo>
                <a:cubicBezTo>
                  <a:pt x="283139" y="533163"/>
                  <a:pt x="282858" y="540728"/>
                  <a:pt x="285103" y="548012"/>
                </a:cubicBezTo>
                <a:lnTo>
                  <a:pt x="43775" y="548012"/>
                </a:lnTo>
                <a:cubicBezTo>
                  <a:pt x="19643" y="548012"/>
                  <a:pt x="0" y="528681"/>
                  <a:pt x="0" y="504586"/>
                </a:cubicBezTo>
                <a:lnTo>
                  <a:pt x="0" y="460879"/>
                </a:lnTo>
                <a:cubicBezTo>
                  <a:pt x="0" y="460319"/>
                  <a:pt x="280" y="460039"/>
                  <a:pt x="280" y="459479"/>
                </a:cubicBezTo>
                <a:lnTo>
                  <a:pt x="11505" y="394199"/>
                </a:lnTo>
                <a:cubicBezTo>
                  <a:pt x="4490" y="386354"/>
                  <a:pt x="0" y="375988"/>
                  <a:pt x="0" y="364781"/>
                </a:cubicBezTo>
                <a:lnTo>
                  <a:pt x="0" y="321075"/>
                </a:lnTo>
                <a:cubicBezTo>
                  <a:pt x="0" y="320795"/>
                  <a:pt x="280" y="320234"/>
                  <a:pt x="280" y="319954"/>
                </a:cubicBezTo>
                <a:lnTo>
                  <a:pt x="11505" y="254394"/>
                </a:lnTo>
                <a:cubicBezTo>
                  <a:pt x="4490" y="246550"/>
                  <a:pt x="0" y="236183"/>
                  <a:pt x="0" y="224977"/>
                </a:cubicBezTo>
                <a:lnTo>
                  <a:pt x="0" y="181270"/>
                </a:lnTo>
                <a:cubicBezTo>
                  <a:pt x="0" y="180989"/>
                  <a:pt x="280" y="180429"/>
                  <a:pt x="280" y="180149"/>
                </a:cubicBezTo>
                <a:lnTo>
                  <a:pt x="43775" y="21853"/>
                </a:lnTo>
                <a:cubicBezTo>
                  <a:pt x="45178" y="9806"/>
                  <a:pt x="56964" y="0"/>
                  <a:pt x="7043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979893FB-C4C2-4623-9BAD-C6EEFB1A1DF7}"/>
              </a:ext>
            </a:extLst>
          </p:cNvPr>
          <p:cNvSpPr/>
          <p:nvPr/>
        </p:nvSpPr>
        <p:spPr>
          <a:xfrm>
            <a:off x="2561530" y="2266417"/>
            <a:ext cx="786518" cy="786516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iconfont-1179-866479">
            <a:extLst>
              <a:ext uri="{FF2B5EF4-FFF2-40B4-BE49-F238E27FC236}">
                <a16:creationId xmlns:a16="http://schemas.microsoft.com/office/drawing/2014/main" id="{98E14F55-7E7A-4871-996B-2B6160FE35B8}"/>
              </a:ext>
            </a:extLst>
          </p:cNvPr>
          <p:cNvSpPr/>
          <p:nvPr/>
        </p:nvSpPr>
        <p:spPr>
          <a:xfrm>
            <a:off x="2712029" y="2422386"/>
            <a:ext cx="485521" cy="474579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53196B-C7EB-475D-8289-407FD4090C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发展目标分解</a:t>
            </a:r>
          </a:p>
        </p:txBody>
      </p:sp>
      <p:sp>
        <p:nvSpPr>
          <p:cNvPr id="38" name="梯形 37">
            <a:extLst>
              <a:ext uri="{FF2B5EF4-FFF2-40B4-BE49-F238E27FC236}">
                <a16:creationId xmlns:a16="http://schemas.microsoft.com/office/drawing/2014/main" id="{5B43A5A4-EFEF-4422-9016-0C8C2CA31BA4}"/>
              </a:ext>
            </a:extLst>
          </p:cNvPr>
          <p:cNvSpPr/>
          <p:nvPr/>
        </p:nvSpPr>
        <p:spPr>
          <a:xfrm rot="5400000">
            <a:off x="3024780" y="2774653"/>
            <a:ext cx="5020921" cy="2121408"/>
          </a:xfrm>
          <a:prstGeom prst="trapezoid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梯形 38">
            <a:extLst>
              <a:ext uri="{FF2B5EF4-FFF2-40B4-BE49-F238E27FC236}">
                <a16:creationId xmlns:a16="http://schemas.microsoft.com/office/drawing/2014/main" id="{96842CB9-90AF-4B56-839D-4B0FA5FBEA45}"/>
              </a:ext>
            </a:extLst>
          </p:cNvPr>
          <p:cNvSpPr/>
          <p:nvPr/>
        </p:nvSpPr>
        <p:spPr>
          <a:xfrm rot="5400000">
            <a:off x="3198949" y="2994541"/>
            <a:ext cx="4910328" cy="202996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BAA1B50-AEA8-414C-A452-AA0643AA6D88}"/>
              </a:ext>
            </a:extLst>
          </p:cNvPr>
          <p:cNvSpPr txBox="1"/>
          <p:nvPr/>
        </p:nvSpPr>
        <p:spPr>
          <a:xfrm>
            <a:off x="8096615" y="2264844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突破区域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3417FAA-D2B3-4AB4-9663-86FE4D698401}"/>
              </a:ext>
            </a:extLst>
          </p:cNvPr>
          <p:cNvSpPr txBox="1"/>
          <p:nvPr/>
        </p:nvSpPr>
        <p:spPr>
          <a:xfrm>
            <a:off x="8096615" y="2681007"/>
            <a:ext cx="3265441" cy="6197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年内拓展亿元规模的省级市场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个。</a:t>
            </a:r>
          </a:p>
          <a:p>
            <a:pPr>
              <a:lnSpc>
                <a:spcPct val="130000"/>
              </a:lnSpc>
            </a:pP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年内稳定亿元规模的省级市场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个。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96787751-F2EB-4C1F-85FA-C73958C2F1FC}"/>
              </a:ext>
            </a:extLst>
          </p:cNvPr>
          <p:cNvSpPr txBox="1"/>
          <p:nvPr/>
        </p:nvSpPr>
        <p:spPr>
          <a:xfrm>
            <a:off x="2749604" y="3121017"/>
            <a:ext cx="410369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区域</a:t>
            </a:r>
          </a:p>
        </p:txBody>
      </p:sp>
      <p:sp>
        <p:nvSpPr>
          <p:cNvPr id="7" name="图形 5">
            <a:extLst>
              <a:ext uri="{FF2B5EF4-FFF2-40B4-BE49-F238E27FC236}">
                <a16:creationId xmlns:a16="http://schemas.microsoft.com/office/drawing/2014/main" id="{8B5C21E8-62E6-4A56-BF61-3C9EDC5205CE}"/>
              </a:ext>
            </a:extLst>
          </p:cNvPr>
          <p:cNvSpPr/>
          <p:nvPr/>
        </p:nvSpPr>
        <p:spPr>
          <a:xfrm>
            <a:off x="3452352" y="2347507"/>
            <a:ext cx="1173944" cy="624337"/>
          </a:xfrm>
          <a:custGeom>
            <a:avLst/>
            <a:gdLst>
              <a:gd name="connsiteX0" fmla="*/ 680435 w 864902"/>
              <a:gd name="connsiteY0" fmla="*/ 119117 h 459979"/>
              <a:gd name="connsiteX1" fmla="*/ 657089 w 864902"/>
              <a:gd name="connsiteY1" fmla="*/ 105675 h 459979"/>
              <a:gd name="connsiteX2" fmla="*/ 477397 w 864902"/>
              <a:gd name="connsiteY2" fmla="*/ 1680 h 459979"/>
              <a:gd name="connsiteX3" fmla="*/ 470323 w 864902"/>
              <a:gd name="connsiteY3" fmla="*/ 7340 h 459979"/>
              <a:gd name="connsiteX4" fmla="*/ 516307 w 864902"/>
              <a:gd name="connsiteY4" fmla="*/ 128314 h 459979"/>
              <a:gd name="connsiteX5" fmla="*/ 507818 w 864902"/>
              <a:gd name="connsiteY5" fmla="*/ 138925 h 459979"/>
              <a:gd name="connsiteX6" fmla="*/ 6944 w 864902"/>
              <a:gd name="connsiteY6" fmla="*/ 61106 h 459979"/>
              <a:gd name="connsiteX7" fmla="*/ 2699 w 864902"/>
              <a:gd name="connsiteY7" fmla="*/ 68888 h 459979"/>
              <a:gd name="connsiteX8" fmla="*/ 142774 w 864902"/>
              <a:gd name="connsiteY8" fmla="*/ 219575 h 459979"/>
              <a:gd name="connsiteX9" fmla="*/ 142774 w 864902"/>
              <a:gd name="connsiteY9" fmla="*/ 239383 h 459979"/>
              <a:gd name="connsiteX10" fmla="*/ 2699 w 864902"/>
              <a:gd name="connsiteY10" fmla="*/ 387948 h 459979"/>
              <a:gd name="connsiteX11" fmla="*/ 6944 w 864902"/>
              <a:gd name="connsiteY11" fmla="*/ 396437 h 459979"/>
              <a:gd name="connsiteX12" fmla="*/ 507818 w 864902"/>
              <a:gd name="connsiteY12" fmla="*/ 320740 h 459979"/>
              <a:gd name="connsiteX13" fmla="*/ 516307 w 864902"/>
              <a:gd name="connsiteY13" fmla="*/ 331352 h 459979"/>
              <a:gd name="connsiteX14" fmla="*/ 470323 w 864902"/>
              <a:gd name="connsiteY14" fmla="*/ 452326 h 459979"/>
              <a:gd name="connsiteX15" fmla="*/ 477397 w 864902"/>
              <a:gd name="connsiteY15" fmla="*/ 457985 h 459979"/>
              <a:gd name="connsiteX16" fmla="*/ 657089 w 864902"/>
              <a:gd name="connsiteY16" fmla="*/ 353990 h 459979"/>
              <a:gd name="connsiteX17" fmla="*/ 680435 w 864902"/>
              <a:gd name="connsiteY17" fmla="*/ 340549 h 459979"/>
              <a:gd name="connsiteX18" fmla="*/ 860127 w 864902"/>
              <a:gd name="connsiteY18" fmla="*/ 236553 h 459979"/>
              <a:gd name="connsiteX19" fmla="*/ 860127 w 864902"/>
              <a:gd name="connsiteY19" fmla="*/ 223112 h 459979"/>
              <a:gd name="connsiteX20" fmla="*/ 680435 w 864902"/>
              <a:gd name="connsiteY20" fmla="*/ 119117 h 459979"/>
              <a:gd name="connsiteX21" fmla="*/ 680435 w 864902"/>
              <a:gd name="connsiteY21" fmla="*/ 119117 h 459979"/>
              <a:gd name="connsiteX22" fmla="*/ 680435 w 864902"/>
              <a:gd name="connsiteY22" fmla="*/ 119117 h 4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4902" h="459979">
                <a:moveTo>
                  <a:pt x="680435" y="119117"/>
                </a:moveTo>
                <a:cubicBezTo>
                  <a:pt x="674068" y="115580"/>
                  <a:pt x="663456" y="109213"/>
                  <a:pt x="657089" y="105675"/>
                </a:cubicBezTo>
                <a:lnTo>
                  <a:pt x="477397" y="1680"/>
                </a:lnTo>
                <a:cubicBezTo>
                  <a:pt x="471030" y="-1857"/>
                  <a:pt x="467493" y="265"/>
                  <a:pt x="470323" y="7340"/>
                </a:cubicBezTo>
                <a:lnTo>
                  <a:pt x="516307" y="128314"/>
                </a:lnTo>
                <a:cubicBezTo>
                  <a:pt x="519137" y="135388"/>
                  <a:pt x="514892" y="140340"/>
                  <a:pt x="507818" y="138925"/>
                </a:cubicBezTo>
                <a:cubicBezTo>
                  <a:pt x="360668" y="155904"/>
                  <a:pt x="190173" y="121239"/>
                  <a:pt x="6944" y="61106"/>
                </a:cubicBezTo>
                <a:cubicBezTo>
                  <a:pt x="-131" y="59691"/>
                  <a:pt x="-2253" y="63228"/>
                  <a:pt x="2699" y="68888"/>
                </a:cubicBezTo>
                <a:lnTo>
                  <a:pt x="142774" y="219575"/>
                </a:lnTo>
                <a:cubicBezTo>
                  <a:pt x="147726" y="225234"/>
                  <a:pt x="147726" y="233724"/>
                  <a:pt x="142774" y="239383"/>
                </a:cubicBezTo>
                <a:lnTo>
                  <a:pt x="2699" y="387948"/>
                </a:lnTo>
                <a:cubicBezTo>
                  <a:pt x="-2253" y="393607"/>
                  <a:pt x="-131" y="397144"/>
                  <a:pt x="6944" y="396437"/>
                </a:cubicBezTo>
                <a:cubicBezTo>
                  <a:pt x="178854" y="330644"/>
                  <a:pt x="347227" y="293857"/>
                  <a:pt x="507818" y="320740"/>
                </a:cubicBezTo>
                <a:cubicBezTo>
                  <a:pt x="514892" y="319325"/>
                  <a:pt x="519137" y="324277"/>
                  <a:pt x="516307" y="331352"/>
                </a:cubicBezTo>
                <a:lnTo>
                  <a:pt x="470323" y="452326"/>
                </a:lnTo>
                <a:cubicBezTo>
                  <a:pt x="467493" y="459400"/>
                  <a:pt x="471030" y="462230"/>
                  <a:pt x="477397" y="457985"/>
                </a:cubicBezTo>
                <a:lnTo>
                  <a:pt x="657089" y="353990"/>
                </a:lnTo>
                <a:cubicBezTo>
                  <a:pt x="663456" y="350453"/>
                  <a:pt x="674068" y="344086"/>
                  <a:pt x="680435" y="340549"/>
                </a:cubicBezTo>
                <a:lnTo>
                  <a:pt x="860127" y="236553"/>
                </a:lnTo>
                <a:cubicBezTo>
                  <a:pt x="866494" y="233016"/>
                  <a:pt x="866494" y="226649"/>
                  <a:pt x="860127" y="223112"/>
                </a:cubicBezTo>
                <a:lnTo>
                  <a:pt x="680435" y="119117"/>
                </a:lnTo>
                <a:lnTo>
                  <a:pt x="680435" y="119117"/>
                </a:lnTo>
                <a:lnTo>
                  <a:pt x="680435" y="11911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图形 8">
            <a:extLst>
              <a:ext uri="{FF2B5EF4-FFF2-40B4-BE49-F238E27FC236}">
                <a16:creationId xmlns:a16="http://schemas.microsoft.com/office/drawing/2014/main" id="{2F2B505E-A6EE-45D4-9F18-1E082484C0F5}"/>
              </a:ext>
            </a:extLst>
          </p:cNvPr>
          <p:cNvSpPr/>
          <p:nvPr/>
        </p:nvSpPr>
        <p:spPr>
          <a:xfrm>
            <a:off x="5031222" y="2335651"/>
            <a:ext cx="2888518" cy="619310"/>
          </a:xfrm>
          <a:custGeom>
            <a:avLst/>
            <a:gdLst>
              <a:gd name="connsiteX0" fmla="*/ 2640154 w 2888518"/>
              <a:gd name="connsiteY0" fmla="*/ 160377 h 619310"/>
              <a:gd name="connsiteX1" fmla="*/ 2608721 w 2888518"/>
              <a:gd name="connsiteY1" fmla="*/ 142280 h 619310"/>
              <a:gd name="connsiteX2" fmla="*/ 2366786 w 2888518"/>
              <a:gd name="connsiteY2" fmla="*/ 2262 h 619310"/>
              <a:gd name="connsiteX3" fmla="*/ 2357261 w 2888518"/>
              <a:gd name="connsiteY3" fmla="*/ 9882 h 619310"/>
              <a:gd name="connsiteX4" fmla="*/ 2419174 w 2888518"/>
              <a:gd name="connsiteY4" fmla="*/ 172760 h 619310"/>
              <a:gd name="connsiteX5" fmla="*/ 2407744 w 2888518"/>
              <a:gd name="connsiteY5" fmla="*/ 187047 h 619310"/>
              <a:gd name="connsiteX6" fmla="*/ 9349 w 2888518"/>
              <a:gd name="connsiteY6" fmla="*/ 82272 h 619310"/>
              <a:gd name="connsiteX7" fmla="*/ 3634 w 2888518"/>
              <a:gd name="connsiteY7" fmla="*/ 92750 h 619310"/>
              <a:gd name="connsiteX8" fmla="*/ 192229 w 2888518"/>
              <a:gd name="connsiteY8" fmla="*/ 295632 h 619310"/>
              <a:gd name="connsiteX9" fmla="*/ 192229 w 2888518"/>
              <a:gd name="connsiteY9" fmla="*/ 322302 h 619310"/>
              <a:gd name="connsiteX10" fmla="*/ 3634 w 2888518"/>
              <a:gd name="connsiteY10" fmla="*/ 522327 h 619310"/>
              <a:gd name="connsiteX11" fmla="*/ 9349 w 2888518"/>
              <a:gd name="connsiteY11" fmla="*/ 533757 h 619310"/>
              <a:gd name="connsiteX12" fmla="*/ 2407744 w 2888518"/>
              <a:gd name="connsiteY12" fmla="*/ 431840 h 619310"/>
              <a:gd name="connsiteX13" fmla="*/ 2419174 w 2888518"/>
              <a:gd name="connsiteY13" fmla="*/ 446127 h 619310"/>
              <a:gd name="connsiteX14" fmla="*/ 2357261 w 2888518"/>
              <a:gd name="connsiteY14" fmla="*/ 609005 h 619310"/>
              <a:gd name="connsiteX15" fmla="*/ 2366786 w 2888518"/>
              <a:gd name="connsiteY15" fmla="*/ 616625 h 619310"/>
              <a:gd name="connsiteX16" fmla="*/ 2608721 w 2888518"/>
              <a:gd name="connsiteY16" fmla="*/ 476607 h 619310"/>
              <a:gd name="connsiteX17" fmla="*/ 2640154 w 2888518"/>
              <a:gd name="connsiteY17" fmla="*/ 458510 h 619310"/>
              <a:gd name="connsiteX18" fmla="*/ 2882089 w 2888518"/>
              <a:gd name="connsiteY18" fmla="*/ 318492 h 619310"/>
              <a:gd name="connsiteX19" fmla="*/ 2882089 w 2888518"/>
              <a:gd name="connsiteY19" fmla="*/ 300395 h 619310"/>
              <a:gd name="connsiteX20" fmla="*/ 2640154 w 2888518"/>
              <a:gd name="connsiteY20" fmla="*/ 160377 h 619310"/>
              <a:gd name="connsiteX21" fmla="*/ 2640154 w 2888518"/>
              <a:gd name="connsiteY21" fmla="*/ 160377 h 619310"/>
              <a:gd name="connsiteX22" fmla="*/ 2640154 w 2888518"/>
              <a:gd name="connsiteY22" fmla="*/ 160377 h 6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88518" h="619310">
                <a:moveTo>
                  <a:pt x="2640154" y="160377"/>
                </a:moveTo>
                <a:cubicBezTo>
                  <a:pt x="2631581" y="155615"/>
                  <a:pt x="2617294" y="147042"/>
                  <a:pt x="2608721" y="142280"/>
                </a:cubicBezTo>
                <a:lnTo>
                  <a:pt x="2366786" y="2262"/>
                </a:lnTo>
                <a:cubicBezTo>
                  <a:pt x="2358214" y="-2500"/>
                  <a:pt x="2353451" y="357"/>
                  <a:pt x="2357261" y="9882"/>
                </a:cubicBezTo>
                <a:lnTo>
                  <a:pt x="2419174" y="172760"/>
                </a:lnTo>
                <a:cubicBezTo>
                  <a:pt x="2422984" y="182285"/>
                  <a:pt x="2417269" y="188952"/>
                  <a:pt x="2407744" y="187047"/>
                </a:cubicBezTo>
                <a:cubicBezTo>
                  <a:pt x="2209624" y="209907"/>
                  <a:pt x="256046" y="163235"/>
                  <a:pt x="9349" y="82272"/>
                </a:cubicBezTo>
                <a:cubicBezTo>
                  <a:pt x="-176" y="80367"/>
                  <a:pt x="-3034" y="85130"/>
                  <a:pt x="3634" y="92750"/>
                </a:cubicBezTo>
                <a:lnTo>
                  <a:pt x="192229" y="295632"/>
                </a:lnTo>
                <a:cubicBezTo>
                  <a:pt x="198896" y="303252"/>
                  <a:pt x="198896" y="314682"/>
                  <a:pt x="192229" y="322302"/>
                </a:cubicBezTo>
                <a:lnTo>
                  <a:pt x="3634" y="522327"/>
                </a:lnTo>
                <a:cubicBezTo>
                  <a:pt x="-3034" y="529947"/>
                  <a:pt x="-176" y="534710"/>
                  <a:pt x="9349" y="533757"/>
                </a:cubicBezTo>
                <a:cubicBezTo>
                  <a:pt x="240806" y="445175"/>
                  <a:pt x="2191526" y="395645"/>
                  <a:pt x="2407744" y="431840"/>
                </a:cubicBezTo>
                <a:cubicBezTo>
                  <a:pt x="2417269" y="429935"/>
                  <a:pt x="2422984" y="436602"/>
                  <a:pt x="2419174" y="446127"/>
                </a:cubicBezTo>
                <a:lnTo>
                  <a:pt x="2357261" y="609005"/>
                </a:lnTo>
                <a:cubicBezTo>
                  <a:pt x="2353451" y="618530"/>
                  <a:pt x="2358214" y="622340"/>
                  <a:pt x="2366786" y="616625"/>
                </a:cubicBezTo>
                <a:lnTo>
                  <a:pt x="2608721" y="476607"/>
                </a:lnTo>
                <a:cubicBezTo>
                  <a:pt x="2617294" y="471845"/>
                  <a:pt x="2631581" y="463272"/>
                  <a:pt x="2640154" y="458510"/>
                </a:cubicBezTo>
                <a:lnTo>
                  <a:pt x="2882089" y="318492"/>
                </a:lnTo>
                <a:cubicBezTo>
                  <a:pt x="2890661" y="313730"/>
                  <a:pt x="2890661" y="305157"/>
                  <a:pt x="2882089" y="300395"/>
                </a:cubicBezTo>
                <a:lnTo>
                  <a:pt x="2640154" y="160377"/>
                </a:lnTo>
                <a:lnTo>
                  <a:pt x="2640154" y="160377"/>
                </a:lnTo>
                <a:lnTo>
                  <a:pt x="2640154" y="16037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3DAD930-74E3-49DA-BF38-9471485401C2}"/>
              </a:ext>
            </a:extLst>
          </p:cNvPr>
          <p:cNvSpPr txBox="1"/>
          <p:nvPr/>
        </p:nvSpPr>
        <p:spPr>
          <a:xfrm>
            <a:off x="8096615" y="3567217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突破模式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6F16817-A5B3-40EC-B235-86D86FC29DA5}"/>
              </a:ext>
            </a:extLst>
          </p:cNvPr>
          <p:cNvSpPr txBox="1"/>
          <p:nvPr/>
        </p:nvSpPr>
        <p:spPr>
          <a:xfrm>
            <a:off x="8096615" y="3983380"/>
            <a:ext cx="3265441" cy="29963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投资带动项目、股权带动项目</a:t>
            </a:r>
          </a:p>
        </p:txBody>
      </p:sp>
      <p:sp>
        <p:nvSpPr>
          <p:cNvPr id="30" name="图形 5">
            <a:extLst>
              <a:ext uri="{FF2B5EF4-FFF2-40B4-BE49-F238E27FC236}">
                <a16:creationId xmlns:a16="http://schemas.microsoft.com/office/drawing/2014/main" id="{AAE8C24B-2E32-4592-BBDE-576D1F1234AF}"/>
              </a:ext>
            </a:extLst>
          </p:cNvPr>
          <p:cNvSpPr/>
          <p:nvPr/>
        </p:nvSpPr>
        <p:spPr>
          <a:xfrm>
            <a:off x="3452352" y="3648307"/>
            <a:ext cx="1173944" cy="624337"/>
          </a:xfrm>
          <a:custGeom>
            <a:avLst/>
            <a:gdLst>
              <a:gd name="connsiteX0" fmla="*/ 680435 w 864902"/>
              <a:gd name="connsiteY0" fmla="*/ 119117 h 459979"/>
              <a:gd name="connsiteX1" fmla="*/ 657089 w 864902"/>
              <a:gd name="connsiteY1" fmla="*/ 105675 h 459979"/>
              <a:gd name="connsiteX2" fmla="*/ 477397 w 864902"/>
              <a:gd name="connsiteY2" fmla="*/ 1680 h 459979"/>
              <a:gd name="connsiteX3" fmla="*/ 470323 w 864902"/>
              <a:gd name="connsiteY3" fmla="*/ 7340 h 459979"/>
              <a:gd name="connsiteX4" fmla="*/ 516307 w 864902"/>
              <a:gd name="connsiteY4" fmla="*/ 128314 h 459979"/>
              <a:gd name="connsiteX5" fmla="*/ 507818 w 864902"/>
              <a:gd name="connsiteY5" fmla="*/ 138925 h 459979"/>
              <a:gd name="connsiteX6" fmla="*/ 6944 w 864902"/>
              <a:gd name="connsiteY6" fmla="*/ 61106 h 459979"/>
              <a:gd name="connsiteX7" fmla="*/ 2699 w 864902"/>
              <a:gd name="connsiteY7" fmla="*/ 68888 h 459979"/>
              <a:gd name="connsiteX8" fmla="*/ 142774 w 864902"/>
              <a:gd name="connsiteY8" fmla="*/ 219575 h 459979"/>
              <a:gd name="connsiteX9" fmla="*/ 142774 w 864902"/>
              <a:gd name="connsiteY9" fmla="*/ 239383 h 459979"/>
              <a:gd name="connsiteX10" fmla="*/ 2699 w 864902"/>
              <a:gd name="connsiteY10" fmla="*/ 387948 h 459979"/>
              <a:gd name="connsiteX11" fmla="*/ 6944 w 864902"/>
              <a:gd name="connsiteY11" fmla="*/ 396437 h 459979"/>
              <a:gd name="connsiteX12" fmla="*/ 507818 w 864902"/>
              <a:gd name="connsiteY12" fmla="*/ 320740 h 459979"/>
              <a:gd name="connsiteX13" fmla="*/ 516307 w 864902"/>
              <a:gd name="connsiteY13" fmla="*/ 331352 h 459979"/>
              <a:gd name="connsiteX14" fmla="*/ 470323 w 864902"/>
              <a:gd name="connsiteY14" fmla="*/ 452326 h 459979"/>
              <a:gd name="connsiteX15" fmla="*/ 477397 w 864902"/>
              <a:gd name="connsiteY15" fmla="*/ 457985 h 459979"/>
              <a:gd name="connsiteX16" fmla="*/ 657089 w 864902"/>
              <a:gd name="connsiteY16" fmla="*/ 353990 h 459979"/>
              <a:gd name="connsiteX17" fmla="*/ 680435 w 864902"/>
              <a:gd name="connsiteY17" fmla="*/ 340549 h 459979"/>
              <a:gd name="connsiteX18" fmla="*/ 860127 w 864902"/>
              <a:gd name="connsiteY18" fmla="*/ 236553 h 459979"/>
              <a:gd name="connsiteX19" fmla="*/ 860127 w 864902"/>
              <a:gd name="connsiteY19" fmla="*/ 223112 h 459979"/>
              <a:gd name="connsiteX20" fmla="*/ 680435 w 864902"/>
              <a:gd name="connsiteY20" fmla="*/ 119117 h 459979"/>
              <a:gd name="connsiteX21" fmla="*/ 680435 w 864902"/>
              <a:gd name="connsiteY21" fmla="*/ 119117 h 459979"/>
              <a:gd name="connsiteX22" fmla="*/ 680435 w 864902"/>
              <a:gd name="connsiteY22" fmla="*/ 119117 h 4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4902" h="459979">
                <a:moveTo>
                  <a:pt x="680435" y="119117"/>
                </a:moveTo>
                <a:cubicBezTo>
                  <a:pt x="674068" y="115580"/>
                  <a:pt x="663456" y="109213"/>
                  <a:pt x="657089" y="105675"/>
                </a:cubicBezTo>
                <a:lnTo>
                  <a:pt x="477397" y="1680"/>
                </a:lnTo>
                <a:cubicBezTo>
                  <a:pt x="471030" y="-1857"/>
                  <a:pt x="467493" y="265"/>
                  <a:pt x="470323" y="7340"/>
                </a:cubicBezTo>
                <a:lnTo>
                  <a:pt x="516307" y="128314"/>
                </a:lnTo>
                <a:cubicBezTo>
                  <a:pt x="519137" y="135388"/>
                  <a:pt x="514892" y="140340"/>
                  <a:pt x="507818" y="138925"/>
                </a:cubicBezTo>
                <a:cubicBezTo>
                  <a:pt x="360668" y="155904"/>
                  <a:pt x="190173" y="121239"/>
                  <a:pt x="6944" y="61106"/>
                </a:cubicBezTo>
                <a:cubicBezTo>
                  <a:pt x="-131" y="59691"/>
                  <a:pt x="-2253" y="63228"/>
                  <a:pt x="2699" y="68888"/>
                </a:cubicBezTo>
                <a:lnTo>
                  <a:pt x="142774" y="219575"/>
                </a:lnTo>
                <a:cubicBezTo>
                  <a:pt x="147726" y="225234"/>
                  <a:pt x="147726" y="233724"/>
                  <a:pt x="142774" y="239383"/>
                </a:cubicBezTo>
                <a:lnTo>
                  <a:pt x="2699" y="387948"/>
                </a:lnTo>
                <a:cubicBezTo>
                  <a:pt x="-2253" y="393607"/>
                  <a:pt x="-131" y="397144"/>
                  <a:pt x="6944" y="396437"/>
                </a:cubicBezTo>
                <a:cubicBezTo>
                  <a:pt x="178854" y="330644"/>
                  <a:pt x="347227" y="293857"/>
                  <a:pt x="507818" y="320740"/>
                </a:cubicBezTo>
                <a:cubicBezTo>
                  <a:pt x="514892" y="319325"/>
                  <a:pt x="519137" y="324277"/>
                  <a:pt x="516307" y="331352"/>
                </a:cubicBezTo>
                <a:lnTo>
                  <a:pt x="470323" y="452326"/>
                </a:lnTo>
                <a:cubicBezTo>
                  <a:pt x="467493" y="459400"/>
                  <a:pt x="471030" y="462230"/>
                  <a:pt x="477397" y="457985"/>
                </a:cubicBezTo>
                <a:lnTo>
                  <a:pt x="657089" y="353990"/>
                </a:lnTo>
                <a:cubicBezTo>
                  <a:pt x="663456" y="350453"/>
                  <a:pt x="674068" y="344086"/>
                  <a:pt x="680435" y="340549"/>
                </a:cubicBezTo>
                <a:lnTo>
                  <a:pt x="860127" y="236553"/>
                </a:lnTo>
                <a:cubicBezTo>
                  <a:pt x="866494" y="233016"/>
                  <a:pt x="866494" y="226649"/>
                  <a:pt x="860127" y="223112"/>
                </a:cubicBezTo>
                <a:lnTo>
                  <a:pt x="680435" y="119117"/>
                </a:lnTo>
                <a:lnTo>
                  <a:pt x="680435" y="119117"/>
                </a:lnTo>
                <a:lnTo>
                  <a:pt x="680435" y="11911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图形 8">
            <a:extLst>
              <a:ext uri="{FF2B5EF4-FFF2-40B4-BE49-F238E27FC236}">
                <a16:creationId xmlns:a16="http://schemas.microsoft.com/office/drawing/2014/main" id="{8182046E-F378-4D15-84CD-BDE52A30F47F}"/>
              </a:ext>
            </a:extLst>
          </p:cNvPr>
          <p:cNvSpPr/>
          <p:nvPr/>
        </p:nvSpPr>
        <p:spPr>
          <a:xfrm>
            <a:off x="5031222" y="3611377"/>
            <a:ext cx="2888518" cy="619310"/>
          </a:xfrm>
          <a:custGeom>
            <a:avLst/>
            <a:gdLst>
              <a:gd name="connsiteX0" fmla="*/ 2640154 w 2888518"/>
              <a:gd name="connsiteY0" fmla="*/ 160377 h 619310"/>
              <a:gd name="connsiteX1" fmla="*/ 2608721 w 2888518"/>
              <a:gd name="connsiteY1" fmla="*/ 142280 h 619310"/>
              <a:gd name="connsiteX2" fmla="*/ 2366786 w 2888518"/>
              <a:gd name="connsiteY2" fmla="*/ 2262 h 619310"/>
              <a:gd name="connsiteX3" fmla="*/ 2357261 w 2888518"/>
              <a:gd name="connsiteY3" fmla="*/ 9882 h 619310"/>
              <a:gd name="connsiteX4" fmla="*/ 2419174 w 2888518"/>
              <a:gd name="connsiteY4" fmla="*/ 172760 h 619310"/>
              <a:gd name="connsiteX5" fmla="*/ 2407744 w 2888518"/>
              <a:gd name="connsiteY5" fmla="*/ 187047 h 619310"/>
              <a:gd name="connsiteX6" fmla="*/ 9349 w 2888518"/>
              <a:gd name="connsiteY6" fmla="*/ 82272 h 619310"/>
              <a:gd name="connsiteX7" fmla="*/ 3634 w 2888518"/>
              <a:gd name="connsiteY7" fmla="*/ 92750 h 619310"/>
              <a:gd name="connsiteX8" fmla="*/ 192229 w 2888518"/>
              <a:gd name="connsiteY8" fmla="*/ 295632 h 619310"/>
              <a:gd name="connsiteX9" fmla="*/ 192229 w 2888518"/>
              <a:gd name="connsiteY9" fmla="*/ 322302 h 619310"/>
              <a:gd name="connsiteX10" fmla="*/ 3634 w 2888518"/>
              <a:gd name="connsiteY10" fmla="*/ 522327 h 619310"/>
              <a:gd name="connsiteX11" fmla="*/ 9349 w 2888518"/>
              <a:gd name="connsiteY11" fmla="*/ 533757 h 619310"/>
              <a:gd name="connsiteX12" fmla="*/ 2407744 w 2888518"/>
              <a:gd name="connsiteY12" fmla="*/ 431840 h 619310"/>
              <a:gd name="connsiteX13" fmla="*/ 2419174 w 2888518"/>
              <a:gd name="connsiteY13" fmla="*/ 446127 h 619310"/>
              <a:gd name="connsiteX14" fmla="*/ 2357261 w 2888518"/>
              <a:gd name="connsiteY14" fmla="*/ 609005 h 619310"/>
              <a:gd name="connsiteX15" fmla="*/ 2366786 w 2888518"/>
              <a:gd name="connsiteY15" fmla="*/ 616625 h 619310"/>
              <a:gd name="connsiteX16" fmla="*/ 2608721 w 2888518"/>
              <a:gd name="connsiteY16" fmla="*/ 476607 h 619310"/>
              <a:gd name="connsiteX17" fmla="*/ 2640154 w 2888518"/>
              <a:gd name="connsiteY17" fmla="*/ 458510 h 619310"/>
              <a:gd name="connsiteX18" fmla="*/ 2882089 w 2888518"/>
              <a:gd name="connsiteY18" fmla="*/ 318492 h 619310"/>
              <a:gd name="connsiteX19" fmla="*/ 2882089 w 2888518"/>
              <a:gd name="connsiteY19" fmla="*/ 300395 h 619310"/>
              <a:gd name="connsiteX20" fmla="*/ 2640154 w 2888518"/>
              <a:gd name="connsiteY20" fmla="*/ 160377 h 619310"/>
              <a:gd name="connsiteX21" fmla="*/ 2640154 w 2888518"/>
              <a:gd name="connsiteY21" fmla="*/ 160377 h 619310"/>
              <a:gd name="connsiteX22" fmla="*/ 2640154 w 2888518"/>
              <a:gd name="connsiteY22" fmla="*/ 160377 h 6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88518" h="619310">
                <a:moveTo>
                  <a:pt x="2640154" y="160377"/>
                </a:moveTo>
                <a:cubicBezTo>
                  <a:pt x="2631581" y="155615"/>
                  <a:pt x="2617294" y="147042"/>
                  <a:pt x="2608721" y="142280"/>
                </a:cubicBezTo>
                <a:lnTo>
                  <a:pt x="2366786" y="2262"/>
                </a:lnTo>
                <a:cubicBezTo>
                  <a:pt x="2358214" y="-2500"/>
                  <a:pt x="2353451" y="357"/>
                  <a:pt x="2357261" y="9882"/>
                </a:cubicBezTo>
                <a:lnTo>
                  <a:pt x="2419174" y="172760"/>
                </a:lnTo>
                <a:cubicBezTo>
                  <a:pt x="2422984" y="182285"/>
                  <a:pt x="2417269" y="188952"/>
                  <a:pt x="2407744" y="187047"/>
                </a:cubicBezTo>
                <a:cubicBezTo>
                  <a:pt x="2209624" y="209907"/>
                  <a:pt x="256046" y="163235"/>
                  <a:pt x="9349" y="82272"/>
                </a:cubicBezTo>
                <a:cubicBezTo>
                  <a:pt x="-176" y="80367"/>
                  <a:pt x="-3034" y="85130"/>
                  <a:pt x="3634" y="92750"/>
                </a:cubicBezTo>
                <a:lnTo>
                  <a:pt x="192229" y="295632"/>
                </a:lnTo>
                <a:cubicBezTo>
                  <a:pt x="198896" y="303252"/>
                  <a:pt x="198896" y="314682"/>
                  <a:pt x="192229" y="322302"/>
                </a:cubicBezTo>
                <a:lnTo>
                  <a:pt x="3634" y="522327"/>
                </a:lnTo>
                <a:cubicBezTo>
                  <a:pt x="-3034" y="529947"/>
                  <a:pt x="-176" y="534710"/>
                  <a:pt x="9349" y="533757"/>
                </a:cubicBezTo>
                <a:cubicBezTo>
                  <a:pt x="240806" y="445175"/>
                  <a:pt x="2191526" y="395645"/>
                  <a:pt x="2407744" y="431840"/>
                </a:cubicBezTo>
                <a:cubicBezTo>
                  <a:pt x="2417269" y="429935"/>
                  <a:pt x="2422984" y="436602"/>
                  <a:pt x="2419174" y="446127"/>
                </a:cubicBezTo>
                <a:lnTo>
                  <a:pt x="2357261" y="609005"/>
                </a:lnTo>
                <a:cubicBezTo>
                  <a:pt x="2353451" y="618530"/>
                  <a:pt x="2358214" y="622340"/>
                  <a:pt x="2366786" y="616625"/>
                </a:cubicBezTo>
                <a:lnTo>
                  <a:pt x="2608721" y="476607"/>
                </a:lnTo>
                <a:cubicBezTo>
                  <a:pt x="2617294" y="471845"/>
                  <a:pt x="2631581" y="463272"/>
                  <a:pt x="2640154" y="458510"/>
                </a:cubicBezTo>
                <a:lnTo>
                  <a:pt x="2882089" y="318492"/>
                </a:lnTo>
                <a:cubicBezTo>
                  <a:pt x="2890661" y="313730"/>
                  <a:pt x="2890661" y="305157"/>
                  <a:pt x="2882089" y="300395"/>
                </a:cubicBezTo>
                <a:lnTo>
                  <a:pt x="2640154" y="160377"/>
                </a:lnTo>
                <a:lnTo>
                  <a:pt x="2640154" y="160377"/>
                </a:lnTo>
                <a:lnTo>
                  <a:pt x="2640154" y="16037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EFE26928-D4FA-4BCA-8869-B3353BBD3181}"/>
              </a:ext>
            </a:extLst>
          </p:cNvPr>
          <p:cNvSpPr txBox="1"/>
          <p:nvPr/>
        </p:nvSpPr>
        <p:spPr>
          <a:xfrm>
            <a:off x="8096615" y="4868018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突破行业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50D12DB-C54A-4C32-9FDA-56620302C72A}"/>
              </a:ext>
            </a:extLst>
          </p:cNvPr>
          <p:cNvSpPr txBox="1"/>
          <p:nvPr/>
        </p:nvSpPr>
        <p:spPr>
          <a:xfrm>
            <a:off x="8096615" y="5284181"/>
            <a:ext cx="3887105" cy="6197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全力推进高速公路行业业绩增长。</a:t>
            </a:r>
          </a:p>
          <a:p>
            <a:pPr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全力争取进入城市智能交通行业核心圈。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FF86A98D-000A-4E58-A89D-D1280F65DF5A}"/>
              </a:ext>
            </a:extLst>
          </p:cNvPr>
          <p:cNvSpPr txBox="1"/>
          <p:nvPr/>
        </p:nvSpPr>
        <p:spPr>
          <a:xfrm>
            <a:off x="2749604" y="5717268"/>
            <a:ext cx="410370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行业</a:t>
            </a:r>
          </a:p>
        </p:txBody>
      </p:sp>
      <p:sp>
        <p:nvSpPr>
          <p:cNvPr id="31" name="图形 5">
            <a:extLst>
              <a:ext uri="{FF2B5EF4-FFF2-40B4-BE49-F238E27FC236}">
                <a16:creationId xmlns:a16="http://schemas.microsoft.com/office/drawing/2014/main" id="{801E5A7A-AD8D-4951-8980-BAE5A3E11489}"/>
              </a:ext>
            </a:extLst>
          </p:cNvPr>
          <p:cNvSpPr/>
          <p:nvPr/>
        </p:nvSpPr>
        <p:spPr>
          <a:xfrm>
            <a:off x="3452352" y="4949108"/>
            <a:ext cx="1173944" cy="624337"/>
          </a:xfrm>
          <a:custGeom>
            <a:avLst/>
            <a:gdLst>
              <a:gd name="connsiteX0" fmla="*/ 680435 w 864902"/>
              <a:gd name="connsiteY0" fmla="*/ 119117 h 459979"/>
              <a:gd name="connsiteX1" fmla="*/ 657089 w 864902"/>
              <a:gd name="connsiteY1" fmla="*/ 105675 h 459979"/>
              <a:gd name="connsiteX2" fmla="*/ 477397 w 864902"/>
              <a:gd name="connsiteY2" fmla="*/ 1680 h 459979"/>
              <a:gd name="connsiteX3" fmla="*/ 470323 w 864902"/>
              <a:gd name="connsiteY3" fmla="*/ 7340 h 459979"/>
              <a:gd name="connsiteX4" fmla="*/ 516307 w 864902"/>
              <a:gd name="connsiteY4" fmla="*/ 128314 h 459979"/>
              <a:gd name="connsiteX5" fmla="*/ 507818 w 864902"/>
              <a:gd name="connsiteY5" fmla="*/ 138925 h 459979"/>
              <a:gd name="connsiteX6" fmla="*/ 6944 w 864902"/>
              <a:gd name="connsiteY6" fmla="*/ 61106 h 459979"/>
              <a:gd name="connsiteX7" fmla="*/ 2699 w 864902"/>
              <a:gd name="connsiteY7" fmla="*/ 68888 h 459979"/>
              <a:gd name="connsiteX8" fmla="*/ 142774 w 864902"/>
              <a:gd name="connsiteY8" fmla="*/ 219575 h 459979"/>
              <a:gd name="connsiteX9" fmla="*/ 142774 w 864902"/>
              <a:gd name="connsiteY9" fmla="*/ 239383 h 459979"/>
              <a:gd name="connsiteX10" fmla="*/ 2699 w 864902"/>
              <a:gd name="connsiteY10" fmla="*/ 387948 h 459979"/>
              <a:gd name="connsiteX11" fmla="*/ 6944 w 864902"/>
              <a:gd name="connsiteY11" fmla="*/ 396437 h 459979"/>
              <a:gd name="connsiteX12" fmla="*/ 507818 w 864902"/>
              <a:gd name="connsiteY12" fmla="*/ 320740 h 459979"/>
              <a:gd name="connsiteX13" fmla="*/ 516307 w 864902"/>
              <a:gd name="connsiteY13" fmla="*/ 331352 h 459979"/>
              <a:gd name="connsiteX14" fmla="*/ 470323 w 864902"/>
              <a:gd name="connsiteY14" fmla="*/ 452326 h 459979"/>
              <a:gd name="connsiteX15" fmla="*/ 477397 w 864902"/>
              <a:gd name="connsiteY15" fmla="*/ 457985 h 459979"/>
              <a:gd name="connsiteX16" fmla="*/ 657089 w 864902"/>
              <a:gd name="connsiteY16" fmla="*/ 353990 h 459979"/>
              <a:gd name="connsiteX17" fmla="*/ 680435 w 864902"/>
              <a:gd name="connsiteY17" fmla="*/ 340549 h 459979"/>
              <a:gd name="connsiteX18" fmla="*/ 860127 w 864902"/>
              <a:gd name="connsiteY18" fmla="*/ 236553 h 459979"/>
              <a:gd name="connsiteX19" fmla="*/ 860127 w 864902"/>
              <a:gd name="connsiteY19" fmla="*/ 223112 h 459979"/>
              <a:gd name="connsiteX20" fmla="*/ 680435 w 864902"/>
              <a:gd name="connsiteY20" fmla="*/ 119117 h 459979"/>
              <a:gd name="connsiteX21" fmla="*/ 680435 w 864902"/>
              <a:gd name="connsiteY21" fmla="*/ 119117 h 459979"/>
              <a:gd name="connsiteX22" fmla="*/ 680435 w 864902"/>
              <a:gd name="connsiteY22" fmla="*/ 119117 h 4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4902" h="459979">
                <a:moveTo>
                  <a:pt x="680435" y="119117"/>
                </a:moveTo>
                <a:cubicBezTo>
                  <a:pt x="674068" y="115580"/>
                  <a:pt x="663456" y="109213"/>
                  <a:pt x="657089" y="105675"/>
                </a:cubicBezTo>
                <a:lnTo>
                  <a:pt x="477397" y="1680"/>
                </a:lnTo>
                <a:cubicBezTo>
                  <a:pt x="471030" y="-1857"/>
                  <a:pt x="467493" y="265"/>
                  <a:pt x="470323" y="7340"/>
                </a:cubicBezTo>
                <a:lnTo>
                  <a:pt x="516307" y="128314"/>
                </a:lnTo>
                <a:cubicBezTo>
                  <a:pt x="519137" y="135388"/>
                  <a:pt x="514892" y="140340"/>
                  <a:pt x="507818" y="138925"/>
                </a:cubicBezTo>
                <a:cubicBezTo>
                  <a:pt x="360668" y="155904"/>
                  <a:pt x="190173" y="121239"/>
                  <a:pt x="6944" y="61106"/>
                </a:cubicBezTo>
                <a:cubicBezTo>
                  <a:pt x="-131" y="59691"/>
                  <a:pt x="-2253" y="63228"/>
                  <a:pt x="2699" y="68888"/>
                </a:cubicBezTo>
                <a:lnTo>
                  <a:pt x="142774" y="219575"/>
                </a:lnTo>
                <a:cubicBezTo>
                  <a:pt x="147726" y="225234"/>
                  <a:pt x="147726" y="233724"/>
                  <a:pt x="142774" y="239383"/>
                </a:cubicBezTo>
                <a:lnTo>
                  <a:pt x="2699" y="387948"/>
                </a:lnTo>
                <a:cubicBezTo>
                  <a:pt x="-2253" y="393607"/>
                  <a:pt x="-131" y="397144"/>
                  <a:pt x="6944" y="396437"/>
                </a:cubicBezTo>
                <a:cubicBezTo>
                  <a:pt x="178854" y="330644"/>
                  <a:pt x="347227" y="293857"/>
                  <a:pt x="507818" y="320740"/>
                </a:cubicBezTo>
                <a:cubicBezTo>
                  <a:pt x="514892" y="319325"/>
                  <a:pt x="519137" y="324277"/>
                  <a:pt x="516307" y="331352"/>
                </a:cubicBezTo>
                <a:lnTo>
                  <a:pt x="470323" y="452326"/>
                </a:lnTo>
                <a:cubicBezTo>
                  <a:pt x="467493" y="459400"/>
                  <a:pt x="471030" y="462230"/>
                  <a:pt x="477397" y="457985"/>
                </a:cubicBezTo>
                <a:lnTo>
                  <a:pt x="657089" y="353990"/>
                </a:lnTo>
                <a:cubicBezTo>
                  <a:pt x="663456" y="350453"/>
                  <a:pt x="674068" y="344086"/>
                  <a:pt x="680435" y="340549"/>
                </a:cubicBezTo>
                <a:lnTo>
                  <a:pt x="860127" y="236553"/>
                </a:lnTo>
                <a:cubicBezTo>
                  <a:pt x="866494" y="233016"/>
                  <a:pt x="866494" y="226649"/>
                  <a:pt x="860127" y="223112"/>
                </a:cubicBezTo>
                <a:lnTo>
                  <a:pt x="680435" y="119117"/>
                </a:lnTo>
                <a:lnTo>
                  <a:pt x="680435" y="119117"/>
                </a:lnTo>
                <a:lnTo>
                  <a:pt x="680435" y="11911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图形 8">
            <a:extLst>
              <a:ext uri="{FF2B5EF4-FFF2-40B4-BE49-F238E27FC236}">
                <a16:creationId xmlns:a16="http://schemas.microsoft.com/office/drawing/2014/main" id="{315FF84A-907B-4546-B843-F83C86BD0513}"/>
              </a:ext>
            </a:extLst>
          </p:cNvPr>
          <p:cNvSpPr/>
          <p:nvPr/>
        </p:nvSpPr>
        <p:spPr>
          <a:xfrm>
            <a:off x="5031222" y="4949108"/>
            <a:ext cx="2888518" cy="619310"/>
          </a:xfrm>
          <a:custGeom>
            <a:avLst/>
            <a:gdLst>
              <a:gd name="connsiteX0" fmla="*/ 2640154 w 2888518"/>
              <a:gd name="connsiteY0" fmla="*/ 160377 h 619310"/>
              <a:gd name="connsiteX1" fmla="*/ 2608721 w 2888518"/>
              <a:gd name="connsiteY1" fmla="*/ 142280 h 619310"/>
              <a:gd name="connsiteX2" fmla="*/ 2366786 w 2888518"/>
              <a:gd name="connsiteY2" fmla="*/ 2262 h 619310"/>
              <a:gd name="connsiteX3" fmla="*/ 2357261 w 2888518"/>
              <a:gd name="connsiteY3" fmla="*/ 9882 h 619310"/>
              <a:gd name="connsiteX4" fmla="*/ 2419174 w 2888518"/>
              <a:gd name="connsiteY4" fmla="*/ 172760 h 619310"/>
              <a:gd name="connsiteX5" fmla="*/ 2407744 w 2888518"/>
              <a:gd name="connsiteY5" fmla="*/ 187047 h 619310"/>
              <a:gd name="connsiteX6" fmla="*/ 9349 w 2888518"/>
              <a:gd name="connsiteY6" fmla="*/ 82272 h 619310"/>
              <a:gd name="connsiteX7" fmla="*/ 3634 w 2888518"/>
              <a:gd name="connsiteY7" fmla="*/ 92750 h 619310"/>
              <a:gd name="connsiteX8" fmla="*/ 192229 w 2888518"/>
              <a:gd name="connsiteY8" fmla="*/ 295632 h 619310"/>
              <a:gd name="connsiteX9" fmla="*/ 192229 w 2888518"/>
              <a:gd name="connsiteY9" fmla="*/ 322302 h 619310"/>
              <a:gd name="connsiteX10" fmla="*/ 3634 w 2888518"/>
              <a:gd name="connsiteY10" fmla="*/ 522327 h 619310"/>
              <a:gd name="connsiteX11" fmla="*/ 9349 w 2888518"/>
              <a:gd name="connsiteY11" fmla="*/ 533757 h 619310"/>
              <a:gd name="connsiteX12" fmla="*/ 2407744 w 2888518"/>
              <a:gd name="connsiteY12" fmla="*/ 431840 h 619310"/>
              <a:gd name="connsiteX13" fmla="*/ 2419174 w 2888518"/>
              <a:gd name="connsiteY13" fmla="*/ 446127 h 619310"/>
              <a:gd name="connsiteX14" fmla="*/ 2357261 w 2888518"/>
              <a:gd name="connsiteY14" fmla="*/ 609005 h 619310"/>
              <a:gd name="connsiteX15" fmla="*/ 2366786 w 2888518"/>
              <a:gd name="connsiteY15" fmla="*/ 616625 h 619310"/>
              <a:gd name="connsiteX16" fmla="*/ 2608721 w 2888518"/>
              <a:gd name="connsiteY16" fmla="*/ 476607 h 619310"/>
              <a:gd name="connsiteX17" fmla="*/ 2640154 w 2888518"/>
              <a:gd name="connsiteY17" fmla="*/ 458510 h 619310"/>
              <a:gd name="connsiteX18" fmla="*/ 2882089 w 2888518"/>
              <a:gd name="connsiteY18" fmla="*/ 318492 h 619310"/>
              <a:gd name="connsiteX19" fmla="*/ 2882089 w 2888518"/>
              <a:gd name="connsiteY19" fmla="*/ 300395 h 619310"/>
              <a:gd name="connsiteX20" fmla="*/ 2640154 w 2888518"/>
              <a:gd name="connsiteY20" fmla="*/ 160377 h 619310"/>
              <a:gd name="connsiteX21" fmla="*/ 2640154 w 2888518"/>
              <a:gd name="connsiteY21" fmla="*/ 160377 h 619310"/>
              <a:gd name="connsiteX22" fmla="*/ 2640154 w 2888518"/>
              <a:gd name="connsiteY22" fmla="*/ 160377 h 6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88518" h="619310">
                <a:moveTo>
                  <a:pt x="2640154" y="160377"/>
                </a:moveTo>
                <a:cubicBezTo>
                  <a:pt x="2631581" y="155615"/>
                  <a:pt x="2617294" y="147042"/>
                  <a:pt x="2608721" y="142280"/>
                </a:cubicBezTo>
                <a:lnTo>
                  <a:pt x="2366786" y="2262"/>
                </a:lnTo>
                <a:cubicBezTo>
                  <a:pt x="2358214" y="-2500"/>
                  <a:pt x="2353451" y="357"/>
                  <a:pt x="2357261" y="9882"/>
                </a:cubicBezTo>
                <a:lnTo>
                  <a:pt x="2419174" y="172760"/>
                </a:lnTo>
                <a:cubicBezTo>
                  <a:pt x="2422984" y="182285"/>
                  <a:pt x="2417269" y="188952"/>
                  <a:pt x="2407744" y="187047"/>
                </a:cubicBezTo>
                <a:cubicBezTo>
                  <a:pt x="2209624" y="209907"/>
                  <a:pt x="256046" y="163235"/>
                  <a:pt x="9349" y="82272"/>
                </a:cubicBezTo>
                <a:cubicBezTo>
                  <a:pt x="-176" y="80367"/>
                  <a:pt x="-3034" y="85130"/>
                  <a:pt x="3634" y="92750"/>
                </a:cubicBezTo>
                <a:lnTo>
                  <a:pt x="192229" y="295632"/>
                </a:lnTo>
                <a:cubicBezTo>
                  <a:pt x="198896" y="303252"/>
                  <a:pt x="198896" y="314682"/>
                  <a:pt x="192229" y="322302"/>
                </a:cubicBezTo>
                <a:lnTo>
                  <a:pt x="3634" y="522327"/>
                </a:lnTo>
                <a:cubicBezTo>
                  <a:pt x="-3034" y="529947"/>
                  <a:pt x="-176" y="534710"/>
                  <a:pt x="9349" y="533757"/>
                </a:cubicBezTo>
                <a:cubicBezTo>
                  <a:pt x="240806" y="445175"/>
                  <a:pt x="2191526" y="395645"/>
                  <a:pt x="2407744" y="431840"/>
                </a:cubicBezTo>
                <a:cubicBezTo>
                  <a:pt x="2417269" y="429935"/>
                  <a:pt x="2422984" y="436602"/>
                  <a:pt x="2419174" y="446127"/>
                </a:cubicBezTo>
                <a:lnTo>
                  <a:pt x="2357261" y="609005"/>
                </a:lnTo>
                <a:cubicBezTo>
                  <a:pt x="2353451" y="618530"/>
                  <a:pt x="2358214" y="622340"/>
                  <a:pt x="2366786" y="616625"/>
                </a:cubicBezTo>
                <a:lnTo>
                  <a:pt x="2608721" y="476607"/>
                </a:lnTo>
                <a:cubicBezTo>
                  <a:pt x="2617294" y="471845"/>
                  <a:pt x="2631581" y="463272"/>
                  <a:pt x="2640154" y="458510"/>
                </a:cubicBezTo>
                <a:lnTo>
                  <a:pt x="2882089" y="318492"/>
                </a:lnTo>
                <a:cubicBezTo>
                  <a:pt x="2890661" y="313730"/>
                  <a:pt x="2890661" y="305157"/>
                  <a:pt x="2882089" y="300395"/>
                </a:cubicBezTo>
                <a:lnTo>
                  <a:pt x="2640154" y="160377"/>
                </a:lnTo>
                <a:lnTo>
                  <a:pt x="2640154" y="160377"/>
                </a:lnTo>
                <a:lnTo>
                  <a:pt x="2640154" y="160377"/>
                </a:ln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702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63BCDB1-674D-454E-96AE-26C1123BEF3F}"/>
              </a:ext>
            </a:extLst>
          </p:cNvPr>
          <p:cNvSpPr/>
          <p:nvPr/>
        </p:nvSpPr>
        <p:spPr>
          <a:xfrm rot="5400000">
            <a:off x="1038791" y="4041763"/>
            <a:ext cx="1143503" cy="26749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92BC8B9-B4C9-4558-BA9D-C0BA130C0B20}"/>
              </a:ext>
            </a:extLst>
          </p:cNvPr>
          <p:cNvSpPr txBox="1"/>
          <p:nvPr/>
        </p:nvSpPr>
        <p:spPr>
          <a:xfrm>
            <a:off x="482600" y="2048133"/>
            <a:ext cx="640205" cy="369331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4000" b="1" dirty="0">
                <a:solidFill>
                  <a:schemeClr val="accen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市场拓展目标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68E8AEF-A003-410C-A662-628535F56786}"/>
              </a:ext>
            </a:extLst>
          </p:cNvPr>
          <p:cNvSpPr txBox="1"/>
          <p:nvPr/>
        </p:nvSpPr>
        <p:spPr>
          <a:xfrm>
            <a:off x="1135638" y="2971463"/>
            <a:ext cx="640205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4000" b="1" dirty="0">
                <a:solidFill>
                  <a:schemeClr val="accen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三突破</a:t>
            </a: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F4A406DF-F8FE-4B31-A47C-0A1D66880D13}"/>
              </a:ext>
            </a:extLst>
          </p:cNvPr>
          <p:cNvSpPr/>
          <p:nvPr/>
        </p:nvSpPr>
        <p:spPr>
          <a:xfrm>
            <a:off x="2561530" y="3567217"/>
            <a:ext cx="786518" cy="786516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iconfont-1179-866479">
            <a:extLst>
              <a:ext uri="{FF2B5EF4-FFF2-40B4-BE49-F238E27FC236}">
                <a16:creationId xmlns:a16="http://schemas.microsoft.com/office/drawing/2014/main" id="{08E9EFB7-A19B-4C9C-8812-F9FF564874F6}"/>
              </a:ext>
            </a:extLst>
          </p:cNvPr>
          <p:cNvSpPr/>
          <p:nvPr/>
        </p:nvSpPr>
        <p:spPr>
          <a:xfrm>
            <a:off x="2719518" y="3717716"/>
            <a:ext cx="470544" cy="485520"/>
          </a:xfrm>
          <a:custGeom>
            <a:avLst/>
            <a:gdLst>
              <a:gd name="T0" fmla="*/ 40 w 7790"/>
              <a:gd name="T1" fmla="*/ 0 h 8036"/>
              <a:gd name="T2" fmla="*/ 3458 w 7790"/>
              <a:gd name="T3" fmla="*/ 0 h 8036"/>
              <a:gd name="T4" fmla="*/ 3458 w 7790"/>
              <a:gd name="T5" fmla="*/ 3418 h 8036"/>
              <a:gd name="T6" fmla="*/ 40 w 7790"/>
              <a:gd name="T7" fmla="*/ 3418 h 8036"/>
              <a:gd name="T8" fmla="*/ 40 w 7790"/>
              <a:gd name="T9" fmla="*/ 0 h 8036"/>
              <a:gd name="T10" fmla="*/ 7790 w 7790"/>
              <a:gd name="T11" fmla="*/ 1695 h 8036"/>
              <a:gd name="T12" fmla="*/ 6170 w 7790"/>
              <a:gd name="T13" fmla="*/ 103 h 8036"/>
              <a:gd name="T14" fmla="*/ 4577 w 7790"/>
              <a:gd name="T15" fmla="*/ 1723 h 8036"/>
              <a:gd name="T16" fmla="*/ 6198 w 7790"/>
              <a:gd name="T17" fmla="*/ 3316 h 8036"/>
              <a:gd name="T18" fmla="*/ 7790 w 7790"/>
              <a:gd name="T19" fmla="*/ 1695 h 8036"/>
              <a:gd name="T20" fmla="*/ 0 w 7790"/>
              <a:gd name="T21" fmla="*/ 4618 h 8036"/>
              <a:gd name="T22" fmla="*/ 3417 w 7790"/>
              <a:gd name="T23" fmla="*/ 4618 h 8036"/>
              <a:gd name="T24" fmla="*/ 3417 w 7790"/>
              <a:gd name="T25" fmla="*/ 8036 h 8036"/>
              <a:gd name="T26" fmla="*/ 0 w 7790"/>
              <a:gd name="T27" fmla="*/ 8036 h 8036"/>
              <a:gd name="T28" fmla="*/ 0 w 7790"/>
              <a:gd name="T29" fmla="*/ 4618 h 8036"/>
              <a:gd name="T30" fmla="*/ 4353 w 7790"/>
              <a:gd name="T31" fmla="*/ 4618 h 8036"/>
              <a:gd name="T32" fmla="*/ 7770 w 7790"/>
              <a:gd name="T33" fmla="*/ 4618 h 8036"/>
              <a:gd name="T34" fmla="*/ 7770 w 7790"/>
              <a:gd name="T35" fmla="*/ 8036 h 8036"/>
              <a:gd name="T36" fmla="*/ 4353 w 7790"/>
              <a:gd name="T37" fmla="*/ 8036 h 8036"/>
              <a:gd name="T38" fmla="*/ 4353 w 7790"/>
              <a:gd name="T39" fmla="*/ 4618 h 8036"/>
              <a:gd name="T40" fmla="*/ 4353 w 7790"/>
              <a:gd name="T41" fmla="*/ 4618 h 8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90" h="8036">
                <a:moveTo>
                  <a:pt x="40" y="0"/>
                </a:moveTo>
                <a:lnTo>
                  <a:pt x="3458" y="0"/>
                </a:lnTo>
                <a:lnTo>
                  <a:pt x="3458" y="3418"/>
                </a:lnTo>
                <a:lnTo>
                  <a:pt x="40" y="3418"/>
                </a:lnTo>
                <a:lnTo>
                  <a:pt x="40" y="0"/>
                </a:lnTo>
                <a:close/>
                <a:moveTo>
                  <a:pt x="7790" y="1695"/>
                </a:moveTo>
                <a:lnTo>
                  <a:pt x="6170" y="103"/>
                </a:lnTo>
                <a:lnTo>
                  <a:pt x="4577" y="1723"/>
                </a:lnTo>
                <a:lnTo>
                  <a:pt x="6198" y="3316"/>
                </a:lnTo>
                <a:lnTo>
                  <a:pt x="7790" y="1695"/>
                </a:lnTo>
                <a:close/>
                <a:moveTo>
                  <a:pt x="0" y="4618"/>
                </a:moveTo>
                <a:lnTo>
                  <a:pt x="3417" y="4618"/>
                </a:lnTo>
                <a:lnTo>
                  <a:pt x="3417" y="8036"/>
                </a:lnTo>
                <a:lnTo>
                  <a:pt x="0" y="8036"/>
                </a:lnTo>
                <a:lnTo>
                  <a:pt x="0" y="4618"/>
                </a:lnTo>
                <a:close/>
                <a:moveTo>
                  <a:pt x="4353" y="4618"/>
                </a:moveTo>
                <a:lnTo>
                  <a:pt x="7770" y="4618"/>
                </a:lnTo>
                <a:lnTo>
                  <a:pt x="7770" y="8036"/>
                </a:lnTo>
                <a:lnTo>
                  <a:pt x="4353" y="8036"/>
                </a:lnTo>
                <a:lnTo>
                  <a:pt x="4353" y="4618"/>
                </a:lnTo>
                <a:close/>
                <a:moveTo>
                  <a:pt x="4353" y="4618"/>
                </a:moveTo>
                <a:close/>
              </a:path>
            </a:pathLst>
          </a:custGeom>
          <a:gradFill flip="none" rotWithShape="1"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DA665934-524C-41B1-8C8D-55DE99B72DAA}"/>
              </a:ext>
            </a:extLst>
          </p:cNvPr>
          <p:cNvSpPr txBox="1"/>
          <p:nvPr/>
        </p:nvSpPr>
        <p:spPr>
          <a:xfrm>
            <a:off x="2749604" y="4417664"/>
            <a:ext cx="410370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29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D2E2BE-1CC4-491A-BBEB-EBB49C0B21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发展目标分解</a:t>
            </a:r>
          </a:p>
        </p:txBody>
      </p:sp>
      <p:sp>
        <p:nvSpPr>
          <p:cNvPr id="16" name="任意形状 20">
            <a:extLst>
              <a:ext uri="{FF2B5EF4-FFF2-40B4-BE49-F238E27FC236}">
                <a16:creationId xmlns:a16="http://schemas.microsoft.com/office/drawing/2014/main" id="{24EBC89B-B27D-4B4E-AAA3-1D265CB9E071}"/>
              </a:ext>
            </a:extLst>
          </p:cNvPr>
          <p:cNvSpPr/>
          <p:nvPr/>
        </p:nvSpPr>
        <p:spPr>
          <a:xfrm>
            <a:off x="6530340" y="4504575"/>
            <a:ext cx="822960" cy="53313"/>
          </a:xfrm>
          <a:custGeom>
            <a:avLst/>
            <a:gdLst>
              <a:gd name="connsiteX0" fmla="*/ 0 w 822960"/>
              <a:gd name="connsiteY0" fmla="*/ 26657 h 53313"/>
              <a:gd name="connsiteX1" fmla="*/ 26670 w 822960"/>
              <a:gd name="connsiteY1" fmla="*/ 0 h 53313"/>
              <a:gd name="connsiteX2" fmla="*/ 796290 w 822960"/>
              <a:gd name="connsiteY2" fmla="*/ 0 h 53313"/>
              <a:gd name="connsiteX3" fmla="*/ 822960 w 822960"/>
              <a:gd name="connsiteY3" fmla="*/ 26657 h 53313"/>
              <a:gd name="connsiteX4" fmla="*/ 796290 w 822960"/>
              <a:gd name="connsiteY4" fmla="*/ 53314 h 53313"/>
              <a:gd name="connsiteX5" fmla="*/ 26670 w 822960"/>
              <a:gd name="connsiteY5" fmla="*/ 53314 h 53313"/>
              <a:gd name="connsiteX6" fmla="*/ 0 w 822960"/>
              <a:gd name="connsiteY6" fmla="*/ 26657 h 5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60" h="53313">
                <a:moveTo>
                  <a:pt x="0" y="26657"/>
                </a:moveTo>
                <a:cubicBezTo>
                  <a:pt x="0" y="11935"/>
                  <a:pt x="11941" y="0"/>
                  <a:pt x="26670" y="0"/>
                </a:cubicBezTo>
                <a:lnTo>
                  <a:pt x="796290" y="0"/>
                </a:lnTo>
                <a:cubicBezTo>
                  <a:pt x="811019" y="0"/>
                  <a:pt x="822960" y="11935"/>
                  <a:pt x="822960" y="26657"/>
                </a:cubicBezTo>
                <a:cubicBezTo>
                  <a:pt x="822960" y="41379"/>
                  <a:pt x="811019" y="53314"/>
                  <a:pt x="796290" y="53314"/>
                </a:cubicBezTo>
                <a:lnTo>
                  <a:pt x="26670" y="53314"/>
                </a:lnTo>
                <a:cubicBezTo>
                  <a:pt x="11941" y="53314"/>
                  <a:pt x="0" y="41379"/>
                  <a:pt x="0" y="2665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10800000" scaled="0"/>
          </a:gradFill>
          <a:ln w="762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形状 24">
            <a:extLst>
              <a:ext uri="{FF2B5EF4-FFF2-40B4-BE49-F238E27FC236}">
                <a16:creationId xmlns:a16="http://schemas.microsoft.com/office/drawing/2014/main" id="{5165F25D-D46C-4A9A-9F8D-3C539FF40B37}"/>
              </a:ext>
            </a:extLst>
          </p:cNvPr>
          <p:cNvSpPr/>
          <p:nvPr/>
        </p:nvSpPr>
        <p:spPr>
          <a:xfrm>
            <a:off x="4884420" y="4771144"/>
            <a:ext cx="822960" cy="53313"/>
          </a:xfrm>
          <a:custGeom>
            <a:avLst/>
            <a:gdLst>
              <a:gd name="connsiteX0" fmla="*/ 822960 w 822960"/>
              <a:gd name="connsiteY0" fmla="*/ 26657 h 53313"/>
              <a:gd name="connsiteX1" fmla="*/ 796290 w 822960"/>
              <a:gd name="connsiteY1" fmla="*/ 53314 h 53313"/>
              <a:gd name="connsiteX2" fmla="*/ 26670 w 822960"/>
              <a:gd name="connsiteY2" fmla="*/ 53314 h 53313"/>
              <a:gd name="connsiteX3" fmla="*/ 0 w 822960"/>
              <a:gd name="connsiteY3" fmla="*/ 26657 h 53313"/>
              <a:gd name="connsiteX4" fmla="*/ 26670 w 822960"/>
              <a:gd name="connsiteY4" fmla="*/ 0 h 53313"/>
              <a:gd name="connsiteX5" fmla="*/ 796290 w 822960"/>
              <a:gd name="connsiteY5" fmla="*/ 0 h 53313"/>
              <a:gd name="connsiteX6" fmla="*/ 822960 w 822960"/>
              <a:gd name="connsiteY6" fmla="*/ 26657 h 5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60" h="53313">
                <a:moveTo>
                  <a:pt x="822960" y="26657"/>
                </a:moveTo>
                <a:cubicBezTo>
                  <a:pt x="822960" y="41379"/>
                  <a:pt x="811019" y="53314"/>
                  <a:pt x="796290" y="53314"/>
                </a:cubicBezTo>
                <a:lnTo>
                  <a:pt x="26670" y="53314"/>
                </a:lnTo>
                <a:cubicBezTo>
                  <a:pt x="11941" y="53314"/>
                  <a:pt x="0" y="41379"/>
                  <a:pt x="0" y="26657"/>
                </a:cubicBezTo>
                <a:cubicBezTo>
                  <a:pt x="0" y="11935"/>
                  <a:pt x="11941" y="0"/>
                  <a:pt x="26670" y="0"/>
                </a:cubicBezTo>
                <a:lnTo>
                  <a:pt x="796290" y="0"/>
                </a:lnTo>
                <a:cubicBezTo>
                  <a:pt x="811019" y="0"/>
                  <a:pt x="822960" y="11935"/>
                  <a:pt x="822960" y="2665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 w="762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形状 27">
            <a:extLst>
              <a:ext uri="{FF2B5EF4-FFF2-40B4-BE49-F238E27FC236}">
                <a16:creationId xmlns:a16="http://schemas.microsoft.com/office/drawing/2014/main" id="{6C58F040-A1CA-41BF-8AF3-72ACF57D0DDE}"/>
              </a:ext>
            </a:extLst>
          </p:cNvPr>
          <p:cNvSpPr/>
          <p:nvPr/>
        </p:nvSpPr>
        <p:spPr>
          <a:xfrm>
            <a:off x="6096000" y="2341558"/>
            <a:ext cx="822960" cy="53313"/>
          </a:xfrm>
          <a:custGeom>
            <a:avLst/>
            <a:gdLst>
              <a:gd name="connsiteX0" fmla="*/ 0 w 822960"/>
              <a:gd name="connsiteY0" fmla="*/ 26657 h 53313"/>
              <a:gd name="connsiteX1" fmla="*/ 26670 w 822960"/>
              <a:gd name="connsiteY1" fmla="*/ 0 h 53313"/>
              <a:gd name="connsiteX2" fmla="*/ 796290 w 822960"/>
              <a:gd name="connsiteY2" fmla="*/ 0 h 53313"/>
              <a:gd name="connsiteX3" fmla="*/ 822960 w 822960"/>
              <a:gd name="connsiteY3" fmla="*/ 26657 h 53313"/>
              <a:gd name="connsiteX4" fmla="*/ 796290 w 822960"/>
              <a:gd name="connsiteY4" fmla="*/ 53314 h 53313"/>
              <a:gd name="connsiteX5" fmla="*/ 26670 w 822960"/>
              <a:gd name="connsiteY5" fmla="*/ 53314 h 53313"/>
              <a:gd name="connsiteX6" fmla="*/ 0 w 822960"/>
              <a:gd name="connsiteY6" fmla="*/ 26657 h 5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60" h="53313">
                <a:moveTo>
                  <a:pt x="0" y="26657"/>
                </a:moveTo>
                <a:cubicBezTo>
                  <a:pt x="0" y="11935"/>
                  <a:pt x="11941" y="0"/>
                  <a:pt x="26670" y="0"/>
                </a:cubicBezTo>
                <a:lnTo>
                  <a:pt x="796290" y="0"/>
                </a:lnTo>
                <a:cubicBezTo>
                  <a:pt x="811019" y="0"/>
                  <a:pt x="822960" y="11935"/>
                  <a:pt x="822960" y="26657"/>
                </a:cubicBezTo>
                <a:cubicBezTo>
                  <a:pt x="822960" y="41379"/>
                  <a:pt x="811019" y="53314"/>
                  <a:pt x="796290" y="53314"/>
                </a:cubicBezTo>
                <a:lnTo>
                  <a:pt x="26670" y="53314"/>
                </a:lnTo>
                <a:cubicBezTo>
                  <a:pt x="11941" y="53314"/>
                  <a:pt x="0" y="41379"/>
                  <a:pt x="0" y="2665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10800000" scaled="0"/>
          </a:gradFill>
          <a:ln w="762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1532E1CA-52EC-9145-52FC-CDE099A0EB87}"/>
              </a:ext>
            </a:extLst>
          </p:cNvPr>
          <p:cNvSpPr/>
          <p:nvPr/>
        </p:nvSpPr>
        <p:spPr>
          <a:xfrm rot="10800000">
            <a:off x="0" y="4089489"/>
            <a:ext cx="4720591" cy="1462321"/>
          </a:xfrm>
          <a:custGeom>
            <a:avLst/>
            <a:gdLst>
              <a:gd name="connsiteX0" fmla="*/ 4720591 w 4720591"/>
              <a:gd name="connsiteY0" fmla="*/ 1462321 h 1462321"/>
              <a:gd name="connsiteX1" fmla="*/ 162699 w 4720591"/>
              <a:gd name="connsiteY1" fmla="*/ 1462321 h 1462321"/>
              <a:gd name="connsiteX2" fmla="*/ 0 w 4720591"/>
              <a:gd name="connsiteY2" fmla="*/ 1299623 h 1462321"/>
              <a:gd name="connsiteX3" fmla="*/ 0 w 4720591"/>
              <a:gd name="connsiteY3" fmla="*/ 162698 h 1462321"/>
              <a:gd name="connsiteX4" fmla="*/ 162699 w 4720591"/>
              <a:gd name="connsiteY4" fmla="*/ 0 h 1462321"/>
              <a:gd name="connsiteX5" fmla="*/ 4720591 w 4720591"/>
              <a:gd name="connsiteY5" fmla="*/ 0 h 146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0591" h="1462321">
                <a:moveTo>
                  <a:pt x="4720591" y="1462321"/>
                </a:moveTo>
                <a:lnTo>
                  <a:pt x="162699" y="1462321"/>
                </a:lnTo>
                <a:cubicBezTo>
                  <a:pt x="72843" y="1462321"/>
                  <a:pt x="0" y="1389479"/>
                  <a:pt x="0" y="1299623"/>
                </a:cubicBezTo>
                <a:lnTo>
                  <a:pt x="0" y="162698"/>
                </a:lnTo>
                <a:cubicBezTo>
                  <a:pt x="0" y="72842"/>
                  <a:pt x="72843" y="0"/>
                  <a:pt x="162699" y="0"/>
                </a:cubicBezTo>
                <a:lnTo>
                  <a:pt x="472059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 w="12700" cap="flat">
            <a:noFill/>
            <a:prstDash val="dash"/>
            <a:miter/>
          </a:ln>
          <a:effectLst>
            <a:outerShdw blurRad="254000" dist="38100" dir="5400000" sx="101000" sy="101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2AD4471-2B61-40F3-8558-ACBDE49A94F7}"/>
              </a:ext>
            </a:extLst>
          </p:cNvPr>
          <p:cNvSpPr txBox="1"/>
          <p:nvPr/>
        </p:nvSpPr>
        <p:spPr>
          <a:xfrm>
            <a:off x="2112788" y="4156881"/>
            <a:ext cx="15696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POSans B" pitchFamily="18" charset="-122"/>
                <a:sym typeface="Arial" panose="020B0604020202020204" pitchFamily="34" charset="0"/>
              </a:rPr>
              <a:t>项目交付能力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A18F3C4-1A76-4542-A1DB-EDF9E11AB8AB}"/>
              </a:ext>
            </a:extLst>
          </p:cNvPr>
          <p:cNvSpPr txBox="1"/>
          <p:nvPr/>
        </p:nvSpPr>
        <p:spPr>
          <a:xfrm>
            <a:off x="290850" y="4503528"/>
            <a:ext cx="3391598" cy="10233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规范化的施工：创品质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精细化的管理：创效益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6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标准化的管理：创品牌</a:t>
            </a: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8EA5C6FB-4362-4BF0-869D-089814CD9567}"/>
              </a:ext>
            </a:extLst>
          </p:cNvPr>
          <p:cNvSpPr/>
          <p:nvPr/>
        </p:nvSpPr>
        <p:spPr>
          <a:xfrm>
            <a:off x="3737121" y="4420231"/>
            <a:ext cx="800837" cy="800837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iconfont-1179-866479">
            <a:extLst>
              <a:ext uri="{FF2B5EF4-FFF2-40B4-BE49-F238E27FC236}">
                <a16:creationId xmlns:a16="http://schemas.microsoft.com/office/drawing/2014/main" id="{0CD5A8E5-DE34-4380-8B4F-A3B2E6473550}"/>
              </a:ext>
            </a:extLst>
          </p:cNvPr>
          <p:cNvSpPr/>
          <p:nvPr/>
        </p:nvSpPr>
        <p:spPr>
          <a:xfrm>
            <a:off x="3891758" y="4573470"/>
            <a:ext cx="491564" cy="494360"/>
          </a:xfrm>
          <a:custGeom>
            <a:avLst/>
            <a:gdLst>
              <a:gd name="T0" fmla="*/ 564 w 564"/>
              <a:gd name="T1" fmla="*/ 477 h 568"/>
              <a:gd name="T2" fmla="*/ 511 w 564"/>
              <a:gd name="T3" fmla="*/ 530 h 568"/>
              <a:gd name="T4" fmla="*/ 253 w 564"/>
              <a:gd name="T5" fmla="*/ 530 h 568"/>
              <a:gd name="T6" fmla="*/ 200 w 564"/>
              <a:gd name="T7" fmla="*/ 477 h 568"/>
              <a:gd name="T8" fmla="*/ 253 w 564"/>
              <a:gd name="T9" fmla="*/ 424 h 568"/>
              <a:gd name="T10" fmla="*/ 511 w 564"/>
              <a:gd name="T11" fmla="*/ 424 h 568"/>
              <a:gd name="T12" fmla="*/ 564 w 564"/>
              <a:gd name="T13" fmla="*/ 477 h 568"/>
              <a:gd name="T14" fmla="*/ 124 w 564"/>
              <a:gd name="T15" fmla="*/ 386 h 568"/>
              <a:gd name="T16" fmla="*/ 56 w 564"/>
              <a:gd name="T17" fmla="*/ 386 h 568"/>
              <a:gd name="T18" fmla="*/ 0 w 564"/>
              <a:gd name="T19" fmla="*/ 443 h 568"/>
              <a:gd name="T20" fmla="*/ 0 w 564"/>
              <a:gd name="T21" fmla="*/ 511 h 568"/>
              <a:gd name="T22" fmla="*/ 56 w 564"/>
              <a:gd name="T23" fmla="*/ 568 h 568"/>
              <a:gd name="T24" fmla="*/ 124 w 564"/>
              <a:gd name="T25" fmla="*/ 568 h 568"/>
              <a:gd name="T26" fmla="*/ 181 w 564"/>
              <a:gd name="T27" fmla="*/ 511 h 568"/>
              <a:gd name="T28" fmla="*/ 181 w 564"/>
              <a:gd name="T29" fmla="*/ 443 h 568"/>
              <a:gd name="T30" fmla="*/ 124 w 564"/>
              <a:gd name="T31" fmla="*/ 386 h 568"/>
              <a:gd name="T32" fmla="*/ 511 w 564"/>
              <a:gd name="T33" fmla="*/ 230 h 568"/>
              <a:gd name="T34" fmla="*/ 253 w 564"/>
              <a:gd name="T35" fmla="*/ 230 h 568"/>
              <a:gd name="T36" fmla="*/ 200 w 564"/>
              <a:gd name="T37" fmla="*/ 284 h 568"/>
              <a:gd name="T38" fmla="*/ 253 w 564"/>
              <a:gd name="T39" fmla="*/ 337 h 568"/>
              <a:gd name="T40" fmla="*/ 511 w 564"/>
              <a:gd name="T41" fmla="*/ 337 h 568"/>
              <a:gd name="T42" fmla="*/ 564 w 564"/>
              <a:gd name="T43" fmla="*/ 284 h 568"/>
              <a:gd name="T44" fmla="*/ 511 w 564"/>
              <a:gd name="T45" fmla="*/ 230 h 568"/>
              <a:gd name="T46" fmla="*/ 181 w 564"/>
              <a:gd name="T47" fmla="*/ 250 h 568"/>
              <a:gd name="T48" fmla="*/ 181 w 564"/>
              <a:gd name="T49" fmla="*/ 318 h 568"/>
              <a:gd name="T50" fmla="*/ 124 w 564"/>
              <a:gd name="T51" fmla="*/ 375 h 568"/>
              <a:gd name="T52" fmla="*/ 56 w 564"/>
              <a:gd name="T53" fmla="*/ 375 h 568"/>
              <a:gd name="T54" fmla="*/ 0 w 564"/>
              <a:gd name="T55" fmla="*/ 318 h 568"/>
              <a:gd name="T56" fmla="*/ 0 w 564"/>
              <a:gd name="T57" fmla="*/ 250 h 568"/>
              <a:gd name="T58" fmla="*/ 56 w 564"/>
              <a:gd name="T59" fmla="*/ 193 h 568"/>
              <a:gd name="T60" fmla="*/ 124 w 564"/>
              <a:gd name="T61" fmla="*/ 193 h 568"/>
              <a:gd name="T62" fmla="*/ 181 w 564"/>
              <a:gd name="T63" fmla="*/ 250 h 568"/>
              <a:gd name="T64" fmla="*/ 154 w 564"/>
              <a:gd name="T65" fmla="*/ 245 h 568"/>
              <a:gd name="T66" fmla="*/ 126 w 564"/>
              <a:gd name="T67" fmla="*/ 245 h 568"/>
              <a:gd name="T68" fmla="*/ 122 w 564"/>
              <a:gd name="T69" fmla="*/ 250 h 568"/>
              <a:gd name="T70" fmla="*/ 78 w 564"/>
              <a:gd name="T71" fmla="*/ 293 h 568"/>
              <a:gd name="T72" fmla="*/ 56 w 564"/>
              <a:gd name="T73" fmla="*/ 271 h 568"/>
              <a:gd name="T74" fmla="*/ 55 w 564"/>
              <a:gd name="T75" fmla="*/ 269 h 568"/>
              <a:gd name="T76" fmla="*/ 26 w 564"/>
              <a:gd name="T77" fmla="*/ 269 h 568"/>
              <a:gd name="T78" fmla="*/ 26 w 564"/>
              <a:gd name="T79" fmla="*/ 298 h 568"/>
              <a:gd name="T80" fmla="*/ 64 w 564"/>
              <a:gd name="T81" fmla="*/ 336 h 568"/>
              <a:gd name="T82" fmla="*/ 78 w 564"/>
              <a:gd name="T83" fmla="*/ 341 h 568"/>
              <a:gd name="T84" fmla="*/ 92 w 564"/>
              <a:gd name="T85" fmla="*/ 336 h 568"/>
              <a:gd name="T86" fmla="*/ 110 w 564"/>
              <a:gd name="T87" fmla="*/ 318 h 568"/>
              <a:gd name="T88" fmla="*/ 124 w 564"/>
              <a:gd name="T89" fmla="*/ 304 h 568"/>
              <a:gd name="T90" fmla="*/ 154 w 564"/>
              <a:gd name="T91" fmla="*/ 274 h 568"/>
              <a:gd name="T92" fmla="*/ 154 w 564"/>
              <a:gd name="T93" fmla="*/ 245 h 568"/>
              <a:gd name="T94" fmla="*/ 253 w 564"/>
              <a:gd name="T95" fmla="*/ 144 h 568"/>
              <a:gd name="T96" fmla="*/ 511 w 564"/>
              <a:gd name="T97" fmla="*/ 144 h 568"/>
              <a:gd name="T98" fmla="*/ 564 w 564"/>
              <a:gd name="T99" fmla="*/ 91 h 568"/>
              <a:gd name="T100" fmla="*/ 511 w 564"/>
              <a:gd name="T101" fmla="*/ 37 h 568"/>
              <a:gd name="T102" fmla="*/ 253 w 564"/>
              <a:gd name="T103" fmla="*/ 37 h 568"/>
              <a:gd name="T104" fmla="*/ 200 w 564"/>
              <a:gd name="T105" fmla="*/ 91 h 568"/>
              <a:gd name="T106" fmla="*/ 253 w 564"/>
              <a:gd name="T107" fmla="*/ 144 h 568"/>
              <a:gd name="T108" fmla="*/ 124 w 564"/>
              <a:gd name="T109" fmla="*/ 0 h 568"/>
              <a:gd name="T110" fmla="*/ 56 w 564"/>
              <a:gd name="T111" fmla="*/ 0 h 568"/>
              <a:gd name="T112" fmla="*/ 0 w 564"/>
              <a:gd name="T113" fmla="*/ 57 h 568"/>
              <a:gd name="T114" fmla="*/ 0 w 564"/>
              <a:gd name="T115" fmla="*/ 125 h 568"/>
              <a:gd name="T116" fmla="*/ 56 w 564"/>
              <a:gd name="T117" fmla="*/ 181 h 568"/>
              <a:gd name="T118" fmla="*/ 124 w 564"/>
              <a:gd name="T119" fmla="*/ 181 h 568"/>
              <a:gd name="T120" fmla="*/ 181 w 564"/>
              <a:gd name="T121" fmla="*/ 125 h 568"/>
              <a:gd name="T122" fmla="*/ 181 w 564"/>
              <a:gd name="T123" fmla="*/ 57 h 568"/>
              <a:gd name="T124" fmla="*/ 124 w 564"/>
              <a:gd name="T125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64" h="568">
                <a:moveTo>
                  <a:pt x="564" y="477"/>
                </a:moveTo>
                <a:cubicBezTo>
                  <a:pt x="564" y="506"/>
                  <a:pt x="540" y="530"/>
                  <a:pt x="511" y="530"/>
                </a:cubicBezTo>
                <a:lnTo>
                  <a:pt x="253" y="530"/>
                </a:lnTo>
                <a:cubicBezTo>
                  <a:pt x="224" y="530"/>
                  <a:pt x="200" y="506"/>
                  <a:pt x="200" y="477"/>
                </a:cubicBezTo>
                <a:cubicBezTo>
                  <a:pt x="200" y="447"/>
                  <a:pt x="224" y="424"/>
                  <a:pt x="253" y="424"/>
                </a:cubicBezTo>
                <a:lnTo>
                  <a:pt x="511" y="424"/>
                </a:lnTo>
                <a:cubicBezTo>
                  <a:pt x="540" y="424"/>
                  <a:pt x="564" y="447"/>
                  <a:pt x="564" y="477"/>
                </a:cubicBezTo>
                <a:close/>
                <a:moveTo>
                  <a:pt x="124" y="386"/>
                </a:moveTo>
                <a:lnTo>
                  <a:pt x="56" y="386"/>
                </a:lnTo>
                <a:cubicBezTo>
                  <a:pt x="25" y="386"/>
                  <a:pt x="0" y="412"/>
                  <a:pt x="0" y="443"/>
                </a:cubicBezTo>
                <a:lnTo>
                  <a:pt x="0" y="511"/>
                </a:lnTo>
                <a:cubicBezTo>
                  <a:pt x="0" y="542"/>
                  <a:pt x="25" y="568"/>
                  <a:pt x="56" y="568"/>
                </a:cubicBezTo>
                <a:lnTo>
                  <a:pt x="124" y="568"/>
                </a:lnTo>
                <a:cubicBezTo>
                  <a:pt x="156" y="568"/>
                  <a:pt x="181" y="542"/>
                  <a:pt x="181" y="511"/>
                </a:cubicBezTo>
                <a:lnTo>
                  <a:pt x="181" y="443"/>
                </a:lnTo>
                <a:cubicBezTo>
                  <a:pt x="181" y="412"/>
                  <a:pt x="156" y="386"/>
                  <a:pt x="124" y="386"/>
                </a:cubicBezTo>
                <a:close/>
                <a:moveTo>
                  <a:pt x="511" y="230"/>
                </a:moveTo>
                <a:lnTo>
                  <a:pt x="253" y="230"/>
                </a:lnTo>
                <a:cubicBezTo>
                  <a:pt x="224" y="230"/>
                  <a:pt x="200" y="254"/>
                  <a:pt x="200" y="284"/>
                </a:cubicBezTo>
                <a:cubicBezTo>
                  <a:pt x="200" y="313"/>
                  <a:pt x="224" y="337"/>
                  <a:pt x="253" y="337"/>
                </a:cubicBezTo>
                <a:lnTo>
                  <a:pt x="511" y="337"/>
                </a:lnTo>
                <a:cubicBezTo>
                  <a:pt x="540" y="337"/>
                  <a:pt x="564" y="313"/>
                  <a:pt x="564" y="284"/>
                </a:cubicBezTo>
                <a:cubicBezTo>
                  <a:pt x="564" y="254"/>
                  <a:pt x="540" y="230"/>
                  <a:pt x="511" y="230"/>
                </a:cubicBezTo>
                <a:close/>
                <a:moveTo>
                  <a:pt x="181" y="250"/>
                </a:moveTo>
                <a:lnTo>
                  <a:pt x="181" y="318"/>
                </a:lnTo>
                <a:cubicBezTo>
                  <a:pt x="181" y="349"/>
                  <a:pt x="156" y="375"/>
                  <a:pt x="124" y="375"/>
                </a:cubicBezTo>
                <a:lnTo>
                  <a:pt x="56" y="375"/>
                </a:lnTo>
                <a:cubicBezTo>
                  <a:pt x="25" y="375"/>
                  <a:pt x="0" y="349"/>
                  <a:pt x="0" y="318"/>
                </a:cubicBezTo>
                <a:lnTo>
                  <a:pt x="0" y="250"/>
                </a:lnTo>
                <a:cubicBezTo>
                  <a:pt x="0" y="218"/>
                  <a:pt x="25" y="193"/>
                  <a:pt x="56" y="193"/>
                </a:cubicBezTo>
                <a:lnTo>
                  <a:pt x="124" y="193"/>
                </a:lnTo>
                <a:cubicBezTo>
                  <a:pt x="156" y="193"/>
                  <a:pt x="181" y="218"/>
                  <a:pt x="181" y="250"/>
                </a:cubicBezTo>
                <a:close/>
                <a:moveTo>
                  <a:pt x="154" y="245"/>
                </a:moveTo>
                <a:cubicBezTo>
                  <a:pt x="147" y="238"/>
                  <a:pt x="134" y="238"/>
                  <a:pt x="126" y="245"/>
                </a:cubicBezTo>
                <a:lnTo>
                  <a:pt x="122" y="250"/>
                </a:lnTo>
                <a:lnTo>
                  <a:pt x="78" y="293"/>
                </a:lnTo>
                <a:lnTo>
                  <a:pt x="56" y="271"/>
                </a:lnTo>
                <a:lnTo>
                  <a:pt x="55" y="269"/>
                </a:lnTo>
                <a:cubicBezTo>
                  <a:pt x="47" y="262"/>
                  <a:pt x="34" y="262"/>
                  <a:pt x="26" y="269"/>
                </a:cubicBezTo>
                <a:cubicBezTo>
                  <a:pt x="19" y="277"/>
                  <a:pt x="19" y="290"/>
                  <a:pt x="26" y="298"/>
                </a:cubicBezTo>
                <a:lnTo>
                  <a:pt x="64" y="336"/>
                </a:lnTo>
                <a:cubicBezTo>
                  <a:pt x="68" y="339"/>
                  <a:pt x="73" y="341"/>
                  <a:pt x="78" y="341"/>
                </a:cubicBezTo>
                <a:cubicBezTo>
                  <a:pt x="84" y="341"/>
                  <a:pt x="89" y="339"/>
                  <a:pt x="92" y="336"/>
                </a:cubicBezTo>
                <a:lnTo>
                  <a:pt x="110" y="318"/>
                </a:lnTo>
                <a:lnTo>
                  <a:pt x="124" y="304"/>
                </a:lnTo>
                <a:lnTo>
                  <a:pt x="154" y="274"/>
                </a:lnTo>
                <a:cubicBezTo>
                  <a:pt x="162" y="266"/>
                  <a:pt x="162" y="253"/>
                  <a:pt x="154" y="245"/>
                </a:cubicBezTo>
                <a:close/>
                <a:moveTo>
                  <a:pt x="253" y="144"/>
                </a:moveTo>
                <a:lnTo>
                  <a:pt x="511" y="144"/>
                </a:lnTo>
                <a:cubicBezTo>
                  <a:pt x="540" y="144"/>
                  <a:pt x="564" y="120"/>
                  <a:pt x="564" y="91"/>
                </a:cubicBezTo>
                <a:cubicBezTo>
                  <a:pt x="564" y="61"/>
                  <a:pt x="540" y="37"/>
                  <a:pt x="511" y="37"/>
                </a:cubicBezTo>
                <a:lnTo>
                  <a:pt x="253" y="37"/>
                </a:lnTo>
                <a:cubicBezTo>
                  <a:pt x="224" y="37"/>
                  <a:pt x="200" y="61"/>
                  <a:pt x="200" y="91"/>
                </a:cubicBezTo>
                <a:cubicBezTo>
                  <a:pt x="200" y="120"/>
                  <a:pt x="224" y="144"/>
                  <a:pt x="253" y="144"/>
                </a:cubicBezTo>
                <a:close/>
                <a:moveTo>
                  <a:pt x="124" y="0"/>
                </a:moveTo>
                <a:lnTo>
                  <a:pt x="56" y="0"/>
                </a:lnTo>
                <a:cubicBezTo>
                  <a:pt x="25" y="0"/>
                  <a:pt x="0" y="25"/>
                  <a:pt x="0" y="57"/>
                </a:cubicBezTo>
                <a:lnTo>
                  <a:pt x="0" y="125"/>
                </a:lnTo>
                <a:cubicBezTo>
                  <a:pt x="0" y="156"/>
                  <a:pt x="25" y="181"/>
                  <a:pt x="56" y="181"/>
                </a:cubicBezTo>
                <a:lnTo>
                  <a:pt x="124" y="181"/>
                </a:lnTo>
                <a:cubicBezTo>
                  <a:pt x="156" y="181"/>
                  <a:pt x="181" y="156"/>
                  <a:pt x="181" y="125"/>
                </a:cubicBezTo>
                <a:lnTo>
                  <a:pt x="181" y="57"/>
                </a:lnTo>
                <a:cubicBezTo>
                  <a:pt x="181" y="25"/>
                  <a:pt x="156" y="0"/>
                  <a:pt x="1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7E94215F-FEFF-1DF1-7605-FA4C2B02B0C1}"/>
              </a:ext>
            </a:extLst>
          </p:cNvPr>
          <p:cNvSpPr/>
          <p:nvPr/>
        </p:nvSpPr>
        <p:spPr>
          <a:xfrm>
            <a:off x="7082790" y="1736065"/>
            <a:ext cx="5109210" cy="1462321"/>
          </a:xfrm>
          <a:custGeom>
            <a:avLst/>
            <a:gdLst>
              <a:gd name="connsiteX0" fmla="*/ 127441 w 5109210"/>
              <a:gd name="connsiteY0" fmla="*/ 0 h 1462321"/>
              <a:gd name="connsiteX1" fmla="*/ 5109210 w 5109210"/>
              <a:gd name="connsiteY1" fmla="*/ 0 h 1462321"/>
              <a:gd name="connsiteX2" fmla="*/ 5109210 w 5109210"/>
              <a:gd name="connsiteY2" fmla="*/ 1462321 h 1462321"/>
              <a:gd name="connsiteX3" fmla="*/ 127441 w 5109210"/>
              <a:gd name="connsiteY3" fmla="*/ 1462321 h 1462321"/>
              <a:gd name="connsiteX4" fmla="*/ 0 w 5109210"/>
              <a:gd name="connsiteY4" fmla="*/ 1334880 h 1462321"/>
              <a:gd name="connsiteX5" fmla="*/ 0 w 5109210"/>
              <a:gd name="connsiteY5" fmla="*/ 127441 h 1462321"/>
              <a:gd name="connsiteX6" fmla="*/ 127441 w 5109210"/>
              <a:gd name="connsiteY6" fmla="*/ 0 h 146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9210" h="1462321">
                <a:moveTo>
                  <a:pt x="127441" y="0"/>
                </a:moveTo>
                <a:lnTo>
                  <a:pt x="5109210" y="0"/>
                </a:lnTo>
                <a:lnTo>
                  <a:pt x="5109210" y="1462321"/>
                </a:lnTo>
                <a:lnTo>
                  <a:pt x="127441" y="1462321"/>
                </a:lnTo>
                <a:cubicBezTo>
                  <a:pt x="57057" y="1462321"/>
                  <a:pt x="0" y="1405264"/>
                  <a:pt x="0" y="1334880"/>
                </a:cubicBezTo>
                <a:lnTo>
                  <a:pt x="0" y="127441"/>
                </a:lnTo>
                <a:cubicBezTo>
                  <a:pt x="0" y="57057"/>
                  <a:pt x="57057" y="0"/>
                  <a:pt x="12744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 w="12700" cap="flat">
            <a:noFill/>
            <a:prstDash val="dash"/>
            <a:miter/>
          </a:ln>
          <a:effectLst>
            <a:outerShdw blurRad="254000" dist="38100" dir="5400000" sx="101000" sy="101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930FF5A-CA69-4BDA-ADDB-539603FE08C5}"/>
              </a:ext>
            </a:extLst>
          </p:cNvPr>
          <p:cNvSpPr txBox="1"/>
          <p:nvPr/>
        </p:nvSpPr>
        <p:spPr>
          <a:xfrm>
            <a:off x="8033036" y="1836527"/>
            <a:ext cx="15696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OPPOSans B" pitchFamily="18" charset="-122"/>
                <a:ea typeface="OPPOSans B" pitchFamily="18" charset="-122"/>
                <a:cs typeface="OPPOSans B" pitchFamily="18" charset="-122"/>
              </a:defRPr>
            </a:lvl1pPr>
          </a:lstStyle>
          <a:p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市场拓展能力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DAE8B5C-A616-4BA4-96F1-59428CC3CF28}"/>
              </a:ext>
            </a:extLst>
          </p:cNvPr>
          <p:cNvSpPr txBox="1"/>
          <p:nvPr/>
        </p:nvSpPr>
        <p:spPr>
          <a:xfrm>
            <a:off x="8033036" y="2147522"/>
            <a:ext cx="3391598" cy="10233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6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l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高水平的方案嫁接能力（售前团队）</a:t>
            </a:r>
          </a:p>
          <a:p>
            <a:pPr algn="l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不断扩大稳定可靠的朋友圈（合作单位）</a:t>
            </a:r>
          </a:p>
          <a:p>
            <a:pPr algn="l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敢拼善打的拓展能力（销售团队）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1DD9DC9F-417C-4444-8C71-8EFFCE42187B}"/>
              </a:ext>
            </a:extLst>
          </p:cNvPr>
          <p:cNvSpPr/>
          <p:nvPr/>
        </p:nvSpPr>
        <p:spPr>
          <a:xfrm>
            <a:off x="7170460" y="2066807"/>
            <a:ext cx="800837" cy="800837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iconfont-1179-866479">
            <a:extLst>
              <a:ext uri="{FF2B5EF4-FFF2-40B4-BE49-F238E27FC236}">
                <a16:creationId xmlns:a16="http://schemas.microsoft.com/office/drawing/2014/main" id="{2CBF788E-A018-4113-A881-A6E83668577A}"/>
              </a:ext>
            </a:extLst>
          </p:cNvPr>
          <p:cNvSpPr/>
          <p:nvPr/>
        </p:nvSpPr>
        <p:spPr>
          <a:xfrm>
            <a:off x="7323699" y="2220046"/>
            <a:ext cx="494360" cy="494360"/>
          </a:xfrm>
          <a:custGeom>
            <a:avLst/>
            <a:gdLst>
              <a:gd name="T0" fmla="*/ 6777 w 9600"/>
              <a:gd name="T1" fmla="*/ 3577 h 9600"/>
              <a:gd name="T2" fmla="*/ 8469 w 9600"/>
              <a:gd name="T3" fmla="*/ 1885 h 9600"/>
              <a:gd name="T4" fmla="*/ 9600 w 9600"/>
              <a:gd name="T5" fmla="*/ 3017 h 9600"/>
              <a:gd name="T6" fmla="*/ 9600 w 9600"/>
              <a:gd name="T7" fmla="*/ 0 h 9600"/>
              <a:gd name="T8" fmla="*/ 6583 w 9600"/>
              <a:gd name="T9" fmla="*/ 0 h 9600"/>
              <a:gd name="T10" fmla="*/ 7715 w 9600"/>
              <a:gd name="T11" fmla="*/ 1131 h 9600"/>
              <a:gd name="T12" fmla="*/ 6023 w 9600"/>
              <a:gd name="T13" fmla="*/ 2823 h 9600"/>
              <a:gd name="T14" fmla="*/ 6777 w 9600"/>
              <a:gd name="T15" fmla="*/ 3577 h 9600"/>
              <a:gd name="T16" fmla="*/ 7715 w 9600"/>
              <a:gd name="T17" fmla="*/ 8469 h 9600"/>
              <a:gd name="T18" fmla="*/ 6583 w 9600"/>
              <a:gd name="T19" fmla="*/ 9600 h 9600"/>
              <a:gd name="T20" fmla="*/ 9600 w 9600"/>
              <a:gd name="T21" fmla="*/ 9600 h 9600"/>
              <a:gd name="T22" fmla="*/ 9600 w 9600"/>
              <a:gd name="T23" fmla="*/ 6583 h 9600"/>
              <a:gd name="T24" fmla="*/ 8469 w 9600"/>
              <a:gd name="T25" fmla="*/ 7715 h 9600"/>
              <a:gd name="T26" fmla="*/ 6777 w 9600"/>
              <a:gd name="T27" fmla="*/ 6023 h 9600"/>
              <a:gd name="T28" fmla="*/ 6023 w 9600"/>
              <a:gd name="T29" fmla="*/ 6777 h 9600"/>
              <a:gd name="T30" fmla="*/ 7715 w 9600"/>
              <a:gd name="T31" fmla="*/ 8469 h 9600"/>
              <a:gd name="T32" fmla="*/ 2823 w 9600"/>
              <a:gd name="T33" fmla="*/ 6023 h 9600"/>
              <a:gd name="T34" fmla="*/ 1131 w 9600"/>
              <a:gd name="T35" fmla="*/ 7715 h 9600"/>
              <a:gd name="T36" fmla="*/ 0 w 9600"/>
              <a:gd name="T37" fmla="*/ 6583 h 9600"/>
              <a:gd name="T38" fmla="*/ 0 w 9600"/>
              <a:gd name="T39" fmla="*/ 9600 h 9600"/>
              <a:gd name="T40" fmla="*/ 3017 w 9600"/>
              <a:gd name="T41" fmla="*/ 9600 h 9600"/>
              <a:gd name="T42" fmla="*/ 1885 w 9600"/>
              <a:gd name="T43" fmla="*/ 8469 h 9600"/>
              <a:gd name="T44" fmla="*/ 3577 w 9600"/>
              <a:gd name="T45" fmla="*/ 6777 h 9600"/>
              <a:gd name="T46" fmla="*/ 2823 w 9600"/>
              <a:gd name="T47" fmla="*/ 6023 h 9600"/>
              <a:gd name="T48" fmla="*/ 1885 w 9600"/>
              <a:gd name="T49" fmla="*/ 1131 h 9600"/>
              <a:gd name="T50" fmla="*/ 3017 w 9600"/>
              <a:gd name="T51" fmla="*/ 0 h 9600"/>
              <a:gd name="T52" fmla="*/ 0 w 9600"/>
              <a:gd name="T53" fmla="*/ 0 h 9600"/>
              <a:gd name="T54" fmla="*/ 0 w 9600"/>
              <a:gd name="T55" fmla="*/ 3017 h 9600"/>
              <a:gd name="T56" fmla="*/ 1131 w 9600"/>
              <a:gd name="T57" fmla="*/ 1885 h 9600"/>
              <a:gd name="T58" fmla="*/ 2823 w 9600"/>
              <a:gd name="T59" fmla="*/ 3577 h 9600"/>
              <a:gd name="T60" fmla="*/ 3577 w 9600"/>
              <a:gd name="T61" fmla="*/ 2823 h 9600"/>
              <a:gd name="T62" fmla="*/ 1885 w 9600"/>
              <a:gd name="T63" fmla="*/ 1131 h 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00" h="9600">
                <a:moveTo>
                  <a:pt x="6777" y="3577"/>
                </a:moveTo>
                <a:lnTo>
                  <a:pt x="8469" y="1885"/>
                </a:lnTo>
                <a:lnTo>
                  <a:pt x="9600" y="3017"/>
                </a:lnTo>
                <a:lnTo>
                  <a:pt x="9600" y="0"/>
                </a:lnTo>
                <a:lnTo>
                  <a:pt x="6583" y="0"/>
                </a:lnTo>
                <a:lnTo>
                  <a:pt x="7715" y="1131"/>
                </a:lnTo>
                <a:lnTo>
                  <a:pt x="6023" y="2823"/>
                </a:lnTo>
                <a:lnTo>
                  <a:pt x="6777" y="3577"/>
                </a:lnTo>
                <a:close/>
                <a:moveTo>
                  <a:pt x="7715" y="8469"/>
                </a:moveTo>
                <a:lnTo>
                  <a:pt x="6583" y="9600"/>
                </a:lnTo>
                <a:lnTo>
                  <a:pt x="9600" y="9600"/>
                </a:lnTo>
                <a:lnTo>
                  <a:pt x="9600" y="6583"/>
                </a:lnTo>
                <a:lnTo>
                  <a:pt x="8469" y="7715"/>
                </a:lnTo>
                <a:lnTo>
                  <a:pt x="6777" y="6023"/>
                </a:lnTo>
                <a:lnTo>
                  <a:pt x="6023" y="6777"/>
                </a:lnTo>
                <a:lnTo>
                  <a:pt x="7715" y="8469"/>
                </a:lnTo>
                <a:close/>
                <a:moveTo>
                  <a:pt x="2823" y="6023"/>
                </a:moveTo>
                <a:lnTo>
                  <a:pt x="1131" y="7715"/>
                </a:lnTo>
                <a:lnTo>
                  <a:pt x="0" y="6583"/>
                </a:lnTo>
                <a:lnTo>
                  <a:pt x="0" y="9600"/>
                </a:lnTo>
                <a:lnTo>
                  <a:pt x="3017" y="9600"/>
                </a:lnTo>
                <a:lnTo>
                  <a:pt x="1885" y="8469"/>
                </a:lnTo>
                <a:lnTo>
                  <a:pt x="3577" y="6777"/>
                </a:lnTo>
                <a:lnTo>
                  <a:pt x="2823" y="6023"/>
                </a:lnTo>
                <a:close/>
                <a:moveTo>
                  <a:pt x="1885" y="1131"/>
                </a:moveTo>
                <a:lnTo>
                  <a:pt x="3017" y="0"/>
                </a:lnTo>
                <a:lnTo>
                  <a:pt x="0" y="0"/>
                </a:lnTo>
                <a:lnTo>
                  <a:pt x="0" y="3017"/>
                </a:lnTo>
                <a:lnTo>
                  <a:pt x="1131" y="1885"/>
                </a:lnTo>
                <a:lnTo>
                  <a:pt x="2823" y="3577"/>
                </a:lnTo>
                <a:lnTo>
                  <a:pt x="3577" y="2823"/>
                </a:lnTo>
                <a:lnTo>
                  <a:pt x="1885" y="1131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5E9A7077-4388-1410-9C5F-FEF0107D4209}"/>
              </a:ext>
            </a:extLst>
          </p:cNvPr>
          <p:cNvSpPr/>
          <p:nvPr/>
        </p:nvSpPr>
        <p:spPr>
          <a:xfrm>
            <a:off x="7593330" y="3899083"/>
            <a:ext cx="4598670" cy="1462321"/>
          </a:xfrm>
          <a:custGeom>
            <a:avLst/>
            <a:gdLst>
              <a:gd name="connsiteX0" fmla="*/ 127441 w 4598670"/>
              <a:gd name="connsiteY0" fmla="*/ 0 h 1462321"/>
              <a:gd name="connsiteX1" fmla="*/ 4598670 w 4598670"/>
              <a:gd name="connsiteY1" fmla="*/ 0 h 1462321"/>
              <a:gd name="connsiteX2" fmla="*/ 4598670 w 4598670"/>
              <a:gd name="connsiteY2" fmla="*/ 1462321 h 1462321"/>
              <a:gd name="connsiteX3" fmla="*/ 127441 w 4598670"/>
              <a:gd name="connsiteY3" fmla="*/ 1462321 h 1462321"/>
              <a:gd name="connsiteX4" fmla="*/ 0 w 4598670"/>
              <a:gd name="connsiteY4" fmla="*/ 1334880 h 1462321"/>
              <a:gd name="connsiteX5" fmla="*/ 0 w 4598670"/>
              <a:gd name="connsiteY5" fmla="*/ 127441 h 1462321"/>
              <a:gd name="connsiteX6" fmla="*/ 127441 w 4598670"/>
              <a:gd name="connsiteY6" fmla="*/ 0 h 146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8670" h="1462321">
                <a:moveTo>
                  <a:pt x="127441" y="0"/>
                </a:moveTo>
                <a:lnTo>
                  <a:pt x="4598670" y="0"/>
                </a:lnTo>
                <a:lnTo>
                  <a:pt x="4598670" y="1462321"/>
                </a:lnTo>
                <a:lnTo>
                  <a:pt x="127441" y="1462321"/>
                </a:lnTo>
                <a:cubicBezTo>
                  <a:pt x="57057" y="1462321"/>
                  <a:pt x="0" y="1405264"/>
                  <a:pt x="0" y="1334880"/>
                </a:cubicBezTo>
                <a:lnTo>
                  <a:pt x="0" y="127441"/>
                </a:lnTo>
                <a:cubicBezTo>
                  <a:pt x="0" y="57057"/>
                  <a:pt x="57057" y="0"/>
                  <a:pt x="12744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 w="12700" cap="flat">
            <a:noFill/>
            <a:prstDash val="dash"/>
            <a:miter/>
          </a:ln>
          <a:effectLst>
            <a:outerShdw blurRad="254000" dist="38100" dir="5400000" sx="101000" sy="101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1D7AFB5-8581-43F2-96E5-C1969FE895AF}"/>
              </a:ext>
            </a:extLst>
          </p:cNvPr>
          <p:cNvSpPr txBox="1"/>
          <p:nvPr/>
        </p:nvSpPr>
        <p:spPr>
          <a:xfrm>
            <a:off x="8577047" y="4130969"/>
            <a:ext cx="15696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POSans B" pitchFamily="18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科创服务能力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29AB399-0624-4EDA-9221-247B5345FA77}"/>
              </a:ext>
            </a:extLst>
          </p:cNvPr>
          <p:cNvSpPr txBox="1"/>
          <p:nvPr/>
        </p:nvSpPr>
        <p:spPr>
          <a:xfrm>
            <a:off x="8577047" y="4429326"/>
            <a:ext cx="3391598" cy="700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6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l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专业专注的科创服务能力</a:t>
            </a:r>
          </a:p>
          <a:p>
            <a:pPr algn="l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不断突破的科技创新能力</a:t>
            </a: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10BDC2F9-1F89-4010-B537-B0E19C653CCB}"/>
              </a:ext>
            </a:extLst>
          </p:cNvPr>
          <p:cNvSpPr/>
          <p:nvPr/>
        </p:nvSpPr>
        <p:spPr>
          <a:xfrm>
            <a:off x="7776210" y="4229825"/>
            <a:ext cx="800837" cy="800837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iconfont-1179-866479">
            <a:extLst>
              <a:ext uri="{FF2B5EF4-FFF2-40B4-BE49-F238E27FC236}">
                <a16:creationId xmlns:a16="http://schemas.microsoft.com/office/drawing/2014/main" id="{8BABC3BA-B205-472E-AAE4-79BEACC468C0}"/>
              </a:ext>
            </a:extLst>
          </p:cNvPr>
          <p:cNvSpPr/>
          <p:nvPr/>
        </p:nvSpPr>
        <p:spPr>
          <a:xfrm>
            <a:off x="7929871" y="4383064"/>
            <a:ext cx="493517" cy="494360"/>
          </a:xfrm>
          <a:custGeom>
            <a:avLst/>
            <a:gdLst>
              <a:gd name="T0" fmla="*/ 2983 w 8534"/>
              <a:gd name="T1" fmla="*/ 2048 h 8549"/>
              <a:gd name="T2" fmla="*/ 3078 w 8534"/>
              <a:gd name="T3" fmla="*/ 658 h 8549"/>
              <a:gd name="T4" fmla="*/ 4317 w 8534"/>
              <a:gd name="T5" fmla="*/ 17 h 8549"/>
              <a:gd name="T6" fmla="*/ 5507 w 8534"/>
              <a:gd name="T7" fmla="*/ 742 h 8549"/>
              <a:gd name="T8" fmla="*/ 5506 w 8534"/>
              <a:gd name="T9" fmla="*/ 2136 h 8549"/>
              <a:gd name="T10" fmla="*/ 7112 w 8534"/>
              <a:gd name="T11" fmla="*/ 4282 h 8549"/>
              <a:gd name="T12" fmla="*/ 6638 w 8534"/>
              <a:gd name="T13" fmla="*/ 4756 h 8549"/>
              <a:gd name="T14" fmla="*/ 1896 w 8534"/>
              <a:gd name="T15" fmla="*/ 4756 h 8549"/>
              <a:gd name="T16" fmla="*/ 1423 w 8534"/>
              <a:gd name="T17" fmla="*/ 4282 h 8549"/>
              <a:gd name="T18" fmla="*/ 2982 w 8534"/>
              <a:gd name="T19" fmla="*/ 2048 h 8549"/>
              <a:gd name="T20" fmla="*/ 2983 w 8534"/>
              <a:gd name="T21" fmla="*/ 2048 h 8549"/>
              <a:gd name="T22" fmla="*/ 4504 w 8534"/>
              <a:gd name="T23" fmla="*/ 5230 h 8549"/>
              <a:gd name="T24" fmla="*/ 6163 w 8534"/>
              <a:gd name="T25" fmla="*/ 5467 h 8549"/>
              <a:gd name="T26" fmla="*/ 8060 w 8534"/>
              <a:gd name="T27" fmla="*/ 6170 h 8549"/>
              <a:gd name="T28" fmla="*/ 8534 w 8534"/>
              <a:gd name="T29" fmla="*/ 6653 h 8549"/>
              <a:gd name="T30" fmla="*/ 8534 w 8534"/>
              <a:gd name="T31" fmla="*/ 7601 h 8549"/>
              <a:gd name="T32" fmla="*/ 8060 w 8534"/>
              <a:gd name="T33" fmla="*/ 8074 h 8549"/>
              <a:gd name="T34" fmla="*/ 5155 w 8534"/>
              <a:gd name="T35" fmla="*/ 8236 h 8549"/>
              <a:gd name="T36" fmla="*/ 3319 w 8534"/>
              <a:gd name="T37" fmla="*/ 8549 h 8549"/>
              <a:gd name="T38" fmla="*/ 1186 w 8534"/>
              <a:gd name="T39" fmla="*/ 7875 h 8549"/>
              <a:gd name="T40" fmla="*/ 0 w 8534"/>
              <a:gd name="T41" fmla="*/ 5704 h 8549"/>
              <a:gd name="T42" fmla="*/ 474 w 8534"/>
              <a:gd name="T43" fmla="*/ 5230 h 8549"/>
              <a:gd name="T44" fmla="*/ 1186 w 8534"/>
              <a:gd name="T45" fmla="*/ 5941 h 8549"/>
              <a:gd name="T46" fmla="*/ 2134 w 8534"/>
              <a:gd name="T47" fmla="*/ 7127 h 8549"/>
              <a:gd name="T48" fmla="*/ 4504 w 8534"/>
              <a:gd name="T49" fmla="*/ 7363 h 8549"/>
              <a:gd name="T50" fmla="*/ 4741 w 8534"/>
              <a:gd name="T51" fmla="*/ 6600 h 8549"/>
              <a:gd name="T52" fmla="*/ 4094 w 8534"/>
              <a:gd name="T53" fmla="*/ 6170 h 8549"/>
              <a:gd name="T54" fmla="*/ 2845 w 8534"/>
              <a:gd name="T55" fmla="*/ 6170 h 8549"/>
              <a:gd name="T56" fmla="*/ 2134 w 8534"/>
              <a:gd name="T57" fmla="*/ 5704 h 8549"/>
              <a:gd name="T58" fmla="*/ 2845 w 8534"/>
              <a:gd name="T59" fmla="*/ 5230 h 8549"/>
              <a:gd name="T60" fmla="*/ 4504 w 8534"/>
              <a:gd name="T61" fmla="*/ 5230 h 8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534" h="8549">
                <a:moveTo>
                  <a:pt x="2983" y="2048"/>
                </a:moveTo>
                <a:cubicBezTo>
                  <a:pt x="2770" y="1600"/>
                  <a:pt x="2806" y="1073"/>
                  <a:pt x="3078" y="658"/>
                </a:cubicBezTo>
                <a:cubicBezTo>
                  <a:pt x="3351" y="242"/>
                  <a:pt x="3820" y="0"/>
                  <a:pt x="4317" y="17"/>
                </a:cubicBezTo>
                <a:cubicBezTo>
                  <a:pt x="4813" y="34"/>
                  <a:pt x="5264" y="309"/>
                  <a:pt x="5507" y="742"/>
                </a:cubicBezTo>
                <a:cubicBezTo>
                  <a:pt x="5750" y="1175"/>
                  <a:pt x="5750" y="1704"/>
                  <a:pt x="5506" y="2136"/>
                </a:cubicBezTo>
                <a:cubicBezTo>
                  <a:pt x="6408" y="2481"/>
                  <a:pt x="7112" y="3212"/>
                  <a:pt x="7112" y="4282"/>
                </a:cubicBezTo>
                <a:cubicBezTo>
                  <a:pt x="7112" y="4519"/>
                  <a:pt x="6874" y="4756"/>
                  <a:pt x="6638" y="4756"/>
                </a:cubicBezTo>
                <a:lnTo>
                  <a:pt x="1896" y="4756"/>
                </a:lnTo>
                <a:cubicBezTo>
                  <a:pt x="1660" y="4756"/>
                  <a:pt x="1423" y="4519"/>
                  <a:pt x="1423" y="4282"/>
                </a:cubicBezTo>
                <a:cubicBezTo>
                  <a:pt x="1423" y="2925"/>
                  <a:pt x="2029" y="2296"/>
                  <a:pt x="2982" y="2048"/>
                </a:cubicBezTo>
                <a:lnTo>
                  <a:pt x="2983" y="2048"/>
                </a:lnTo>
                <a:close/>
                <a:moveTo>
                  <a:pt x="4504" y="5230"/>
                </a:moveTo>
                <a:cubicBezTo>
                  <a:pt x="5203" y="5230"/>
                  <a:pt x="5689" y="5467"/>
                  <a:pt x="6163" y="5467"/>
                </a:cubicBezTo>
                <a:cubicBezTo>
                  <a:pt x="6638" y="5467"/>
                  <a:pt x="7112" y="6170"/>
                  <a:pt x="8060" y="6170"/>
                </a:cubicBezTo>
                <a:cubicBezTo>
                  <a:pt x="8296" y="6170"/>
                  <a:pt x="8534" y="6415"/>
                  <a:pt x="8534" y="6653"/>
                </a:cubicBezTo>
                <a:lnTo>
                  <a:pt x="8534" y="7601"/>
                </a:lnTo>
                <a:cubicBezTo>
                  <a:pt x="8534" y="7837"/>
                  <a:pt x="8296" y="8074"/>
                  <a:pt x="8060" y="8074"/>
                </a:cubicBezTo>
                <a:cubicBezTo>
                  <a:pt x="7112" y="8074"/>
                  <a:pt x="5840" y="8100"/>
                  <a:pt x="5155" y="8236"/>
                </a:cubicBezTo>
                <a:cubicBezTo>
                  <a:pt x="4489" y="8444"/>
                  <a:pt x="4017" y="8549"/>
                  <a:pt x="3319" y="8549"/>
                </a:cubicBezTo>
                <a:cubicBezTo>
                  <a:pt x="2371" y="8549"/>
                  <a:pt x="1612" y="8200"/>
                  <a:pt x="1186" y="7875"/>
                </a:cubicBezTo>
                <a:cubicBezTo>
                  <a:pt x="238" y="7150"/>
                  <a:pt x="0" y="6111"/>
                  <a:pt x="0" y="5704"/>
                </a:cubicBezTo>
                <a:cubicBezTo>
                  <a:pt x="0" y="5449"/>
                  <a:pt x="238" y="5230"/>
                  <a:pt x="474" y="5230"/>
                </a:cubicBezTo>
                <a:cubicBezTo>
                  <a:pt x="712" y="5230"/>
                  <a:pt x="1186" y="5467"/>
                  <a:pt x="1186" y="5941"/>
                </a:cubicBezTo>
                <a:cubicBezTo>
                  <a:pt x="1186" y="5966"/>
                  <a:pt x="1422" y="6653"/>
                  <a:pt x="2134" y="7127"/>
                </a:cubicBezTo>
                <a:cubicBezTo>
                  <a:pt x="2699" y="7503"/>
                  <a:pt x="3793" y="7600"/>
                  <a:pt x="4504" y="7363"/>
                </a:cubicBezTo>
                <a:cubicBezTo>
                  <a:pt x="4747" y="7230"/>
                  <a:pt x="4741" y="6836"/>
                  <a:pt x="4741" y="6600"/>
                </a:cubicBezTo>
                <a:cubicBezTo>
                  <a:pt x="4741" y="6415"/>
                  <a:pt x="4568" y="6163"/>
                  <a:pt x="4094" y="6170"/>
                </a:cubicBezTo>
                <a:cubicBezTo>
                  <a:pt x="3586" y="6179"/>
                  <a:pt x="3319" y="6170"/>
                  <a:pt x="2845" y="6170"/>
                </a:cubicBezTo>
                <a:cubicBezTo>
                  <a:pt x="2576" y="6192"/>
                  <a:pt x="2134" y="6178"/>
                  <a:pt x="2134" y="5704"/>
                </a:cubicBezTo>
                <a:cubicBezTo>
                  <a:pt x="2134" y="5230"/>
                  <a:pt x="2613" y="5230"/>
                  <a:pt x="2845" y="5230"/>
                </a:cubicBezTo>
                <a:lnTo>
                  <a:pt x="4504" y="5230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alpha val="20000"/>
                </a:srgbClr>
              </a:gs>
              <a:gs pos="7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形状 4">
            <a:extLst>
              <a:ext uri="{FF2B5EF4-FFF2-40B4-BE49-F238E27FC236}">
                <a16:creationId xmlns:a16="http://schemas.microsoft.com/office/drawing/2014/main" id="{5B964641-75B2-48A1-825C-25BC21BFD858}"/>
              </a:ext>
            </a:extLst>
          </p:cNvPr>
          <p:cNvSpPr/>
          <p:nvPr/>
        </p:nvSpPr>
        <p:spPr>
          <a:xfrm>
            <a:off x="3657600" y="5338438"/>
            <a:ext cx="2194560" cy="1332845"/>
          </a:xfrm>
          <a:custGeom>
            <a:avLst/>
            <a:gdLst>
              <a:gd name="connsiteX0" fmla="*/ 1828800 w 2194560"/>
              <a:gd name="connsiteY0" fmla="*/ 0 h 1332845"/>
              <a:gd name="connsiteX1" fmla="*/ 0 w 2194560"/>
              <a:gd name="connsiteY1" fmla="*/ 1332845 h 1332845"/>
              <a:gd name="connsiteX2" fmla="*/ 1562100 w 2194560"/>
              <a:gd name="connsiteY2" fmla="*/ 1332845 h 1332845"/>
              <a:gd name="connsiteX3" fmla="*/ 2194560 w 2194560"/>
              <a:gd name="connsiteY3" fmla="*/ 0 h 1332845"/>
              <a:gd name="connsiteX4" fmla="*/ 1828800 w 2194560"/>
              <a:gd name="connsiteY4" fmla="*/ 0 h 133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1332845">
                <a:moveTo>
                  <a:pt x="1828800" y="0"/>
                </a:moveTo>
                <a:cubicBezTo>
                  <a:pt x="1817370" y="645196"/>
                  <a:pt x="1043940" y="1049863"/>
                  <a:pt x="0" y="1332845"/>
                </a:cubicBezTo>
                <a:lnTo>
                  <a:pt x="1562100" y="1332845"/>
                </a:lnTo>
                <a:cubicBezTo>
                  <a:pt x="2125980" y="962139"/>
                  <a:pt x="2183130" y="306562"/>
                  <a:pt x="2194560" y="0"/>
                </a:cubicBezTo>
                <a:lnTo>
                  <a:pt x="18288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形状 5">
            <a:extLst>
              <a:ext uri="{FF2B5EF4-FFF2-40B4-BE49-F238E27FC236}">
                <a16:creationId xmlns:a16="http://schemas.microsoft.com/office/drawing/2014/main" id="{015782FA-7A6C-4AE9-BB25-A1E035F900E3}"/>
              </a:ext>
            </a:extLst>
          </p:cNvPr>
          <p:cNvSpPr/>
          <p:nvPr/>
        </p:nvSpPr>
        <p:spPr>
          <a:xfrm>
            <a:off x="5486400" y="3906581"/>
            <a:ext cx="365760" cy="1431856"/>
          </a:xfrm>
          <a:custGeom>
            <a:avLst/>
            <a:gdLst>
              <a:gd name="connsiteX0" fmla="*/ 0 w 365760"/>
              <a:gd name="connsiteY0" fmla="*/ 0 h 1431856"/>
              <a:gd name="connsiteX1" fmla="*/ 365760 w 365760"/>
              <a:gd name="connsiteY1" fmla="*/ 0 h 1431856"/>
              <a:gd name="connsiteX2" fmla="*/ 365760 w 365760"/>
              <a:gd name="connsiteY2" fmla="*/ 1431857 h 1431856"/>
              <a:gd name="connsiteX3" fmla="*/ 0 w 365760"/>
              <a:gd name="connsiteY3" fmla="*/ 1431857 h 143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1431856">
                <a:moveTo>
                  <a:pt x="0" y="0"/>
                </a:moveTo>
                <a:lnTo>
                  <a:pt x="365760" y="0"/>
                </a:lnTo>
                <a:lnTo>
                  <a:pt x="365760" y="1431857"/>
                </a:lnTo>
                <a:lnTo>
                  <a:pt x="0" y="1431857"/>
                </a:lnTo>
                <a:close/>
              </a:path>
            </a:pathLst>
          </a:custGeom>
          <a:solidFill>
            <a:schemeClr val="accent1"/>
          </a:solidFill>
          <a:ln w="762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FADC29F5-3C9E-4E3F-BC19-3173EFA44CCE}"/>
              </a:ext>
            </a:extLst>
          </p:cNvPr>
          <p:cNvSpPr/>
          <p:nvPr/>
        </p:nvSpPr>
        <p:spPr>
          <a:xfrm>
            <a:off x="5486400" y="3731407"/>
            <a:ext cx="365760" cy="175173"/>
          </a:xfrm>
          <a:custGeom>
            <a:avLst/>
            <a:gdLst>
              <a:gd name="connsiteX0" fmla="*/ 0 w 365760"/>
              <a:gd name="connsiteY0" fmla="*/ 175174 h 175173"/>
              <a:gd name="connsiteX1" fmla="*/ 182880 w 365760"/>
              <a:gd name="connsiteY1" fmla="*/ 0 h 175173"/>
              <a:gd name="connsiteX2" fmla="*/ 365760 w 365760"/>
              <a:gd name="connsiteY2" fmla="*/ 175174 h 175173"/>
              <a:gd name="connsiteX3" fmla="*/ 0 w 365760"/>
              <a:gd name="connsiteY3" fmla="*/ 175174 h 17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175173">
                <a:moveTo>
                  <a:pt x="0" y="175174"/>
                </a:moveTo>
                <a:lnTo>
                  <a:pt x="182880" y="0"/>
                </a:lnTo>
                <a:lnTo>
                  <a:pt x="365760" y="175174"/>
                </a:lnTo>
                <a:lnTo>
                  <a:pt x="0" y="175174"/>
                </a:lnTo>
                <a:close/>
              </a:path>
            </a:pathLst>
          </a:custGeom>
          <a:solidFill>
            <a:schemeClr val="accent1"/>
          </a:solidFill>
          <a:ln w="762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形状 7">
            <a:extLst>
              <a:ext uri="{FF2B5EF4-FFF2-40B4-BE49-F238E27FC236}">
                <a16:creationId xmlns:a16="http://schemas.microsoft.com/office/drawing/2014/main" id="{FD023972-47F7-474C-9F9C-1A22362C5850}"/>
              </a:ext>
            </a:extLst>
          </p:cNvPr>
          <p:cNvSpPr/>
          <p:nvPr/>
        </p:nvSpPr>
        <p:spPr>
          <a:xfrm>
            <a:off x="6347460" y="5338438"/>
            <a:ext cx="2194560" cy="1332845"/>
          </a:xfrm>
          <a:custGeom>
            <a:avLst/>
            <a:gdLst>
              <a:gd name="connsiteX0" fmla="*/ 365760 w 2194560"/>
              <a:gd name="connsiteY0" fmla="*/ 0 h 1332845"/>
              <a:gd name="connsiteX1" fmla="*/ 2194560 w 2194560"/>
              <a:gd name="connsiteY1" fmla="*/ 1332845 h 1332845"/>
              <a:gd name="connsiteX2" fmla="*/ 632460 w 2194560"/>
              <a:gd name="connsiteY2" fmla="*/ 1332845 h 1332845"/>
              <a:gd name="connsiteX3" fmla="*/ 0 w 2194560"/>
              <a:gd name="connsiteY3" fmla="*/ 0 h 1332845"/>
              <a:gd name="connsiteX4" fmla="*/ 365760 w 2194560"/>
              <a:gd name="connsiteY4" fmla="*/ 0 h 133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1332845">
                <a:moveTo>
                  <a:pt x="365760" y="0"/>
                </a:moveTo>
                <a:cubicBezTo>
                  <a:pt x="377190" y="645196"/>
                  <a:pt x="1150620" y="1049863"/>
                  <a:pt x="2194560" y="1332845"/>
                </a:cubicBezTo>
                <a:lnTo>
                  <a:pt x="632460" y="1332845"/>
                </a:lnTo>
                <a:cubicBezTo>
                  <a:pt x="68580" y="962139"/>
                  <a:pt x="11430" y="306562"/>
                  <a:pt x="0" y="0"/>
                </a:cubicBezTo>
                <a:lnTo>
                  <a:pt x="36576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形状 9">
            <a:extLst>
              <a:ext uri="{FF2B5EF4-FFF2-40B4-BE49-F238E27FC236}">
                <a16:creationId xmlns:a16="http://schemas.microsoft.com/office/drawing/2014/main" id="{56E8EB92-9AC0-4358-BB90-7D7A8FE1C3C2}"/>
              </a:ext>
            </a:extLst>
          </p:cNvPr>
          <p:cNvSpPr/>
          <p:nvPr/>
        </p:nvSpPr>
        <p:spPr>
          <a:xfrm>
            <a:off x="6347460" y="2886002"/>
            <a:ext cx="365760" cy="2452435"/>
          </a:xfrm>
          <a:custGeom>
            <a:avLst/>
            <a:gdLst>
              <a:gd name="connsiteX0" fmla="*/ 0 w 365760"/>
              <a:gd name="connsiteY0" fmla="*/ 0 h 2452435"/>
              <a:gd name="connsiteX1" fmla="*/ 365760 w 365760"/>
              <a:gd name="connsiteY1" fmla="*/ 0 h 2452435"/>
              <a:gd name="connsiteX2" fmla="*/ 365760 w 365760"/>
              <a:gd name="connsiteY2" fmla="*/ 2452436 h 2452435"/>
              <a:gd name="connsiteX3" fmla="*/ 0 w 365760"/>
              <a:gd name="connsiteY3" fmla="*/ 2452436 h 24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2452435">
                <a:moveTo>
                  <a:pt x="0" y="0"/>
                </a:moveTo>
                <a:lnTo>
                  <a:pt x="365760" y="0"/>
                </a:lnTo>
                <a:lnTo>
                  <a:pt x="365760" y="2452436"/>
                </a:lnTo>
                <a:lnTo>
                  <a:pt x="0" y="2452436"/>
                </a:lnTo>
                <a:close/>
              </a:path>
            </a:pathLst>
          </a:custGeom>
          <a:solidFill>
            <a:schemeClr val="accent1"/>
          </a:solidFill>
          <a:ln w="762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形状 10">
            <a:extLst>
              <a:ext uri="{FF2B5EF4-FFF2-40B4-BE49-F238E27FC236}">
                <a16:creationId xmlns:a16="http://schemas.microsoft.com/office/drawing/2014/main" id="{24487600-0D40-485D-AA5F-E2DA886E42A1}"/>
              </a:ext>
            </a:extLst>
          </p:cNvPr>
          <p:cNvSpPr/>
          <p:nvPr/>
        </p:nvSpPr>
        <p:spPr>
          <a:xfrm>
            <a:off x="6347460" y="2710828"/>
            <a:ext cx="365760" cy="175173"/>
          </a:xfrm>
          <a:custGeom>
            <a:avLst/>
            <a:gdLst>
              <a:gd name="connsiteX0" fmla="*/ 0 w 365760"/>
              <a:gd name="connsiteY0" fmla="*/ 175174 h 175173"/>
              <a:gd name="connsiteX1" fmla="*/ 182880 w 365760"/>
              <a:gd name="connsiteY1" fmla="*/ 0 h 175173"/>
              <a:gd name="connsiteX2" fmla="*/ 365760 w 365760"/>
              <a:gd name="connsiteY2" fmla="*/ 175174 h 175173"/>
              <a:gd name="connsiteX3" fmla="*/ 0 w 365760"/>
              <a:gd name="connsiteY3" fmla="*/ 175174 h 17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175173">
                <a:moveTo>
                  <a:pt x="0" y="175174"/>
                </a:moveTo>
                <a:lnTo>
                  <a:pt x="182880" y="0"/>
                </a:lnTo>
                <a:lnTo>
                  <a:pt x="365760" y="175174"/>
                </a:lnTo>
                <a:lnTo>
                  <a:pt x="0" y="175174"/>
                </a:lnTo>
                <a:close/>
              </a:path>
            </a:pathLst>
          </a:custGeom>
          <a:solidFill>
            <a:schemeClr val="accent1"/>
          </a:solidFill>
          <a:ln w="762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形状 17">
            <a:extLst>
              <a:ext uri="{FF2B5EF4-FFF2-40B4-BE49-F238E27FC236}">
                <a16:creationId xmlns:a16="http://schemas.microsoft.com/office/drawing/2014/main" id="{2238BA44-82E6-4F8D-9FB0-BFFA42194C19}"/>
              </a:ext>
            </a:extLst>
          </p:cNvPr>
          <p:cNvSpPr/>
          <p:nvPr/>
        </p:nvSpPr>
        <p:spPr>
          <a:xfrm>
            <a:off x="5295900" y="5338438"/>
            <a:ext cx="1600200" cy="1332845"/>
          </a:xfrm>
          <a:custGeom>
            <a:avLst/>
            <a:gdLst>
              <a:gd name="connsiteX0" fmla="*/ 601980 w 1600200"/>
              <a:gd name="connsiteY0" fmla="*/ 0 h 1332845"/>
              <a:gd name="connsiteX1" fmla="*/ 0 w 1600200"/>
              <a:gd name="connsiteY1" fmla="*/ 1332845 h 1332845"/>
              <a:gd name="connsiteX2" fmla="*/ 1600200 w 1600200"/>
              <a:gd name="connsiteY2" fmla="*/ 1332845 h 1332845"/>
              <a:gd name="connsiteX3" fmla="*/ 1005840 w 1600200"/>
              <a:gd name="connsiteY3" fmla="*/ 0 h 1332845"/>
              <a:gd name="connsiteX4" fmla="*/ 601980 w 1600200"/>
              <a:gd name="connsiteY4" fmla="*/ 0 h 133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0" h="1332845">
                <a:moveTo>
                  <a:pt x="601980" y="0"/>
                </a:moveTo>
                <a:cubicBezTo>
                  <a:pt x="601980" y="328261"/>
                  <a:pt x="499110" y="1027228"/>
                  <a:pt x="0" y="1332845"/>
                </a:cubicBezTo>
                <a:lnTo>
                  <a:pt x="1600200" y="1332845"/>
                </a:lnTo>
                <a:cubicBezTo>
                  <a:pt x="1047750" y="1015902"/>
                  <a:pt x="1005840" y="305618"/>
                  <a:pt x="1005840" y="0"/>
                </a:cubicBezTo>
                <a:lnTo>
                  <a:pt x="60198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形状 18">
            <a:extLst>
              <a:ext uri="{FF2B5EF4-FFF2-40B4-BE49-F238E27FC236}">
                <a16:creationId xmlns:a16="http://schemas.microsoft.com/office/drawing/2014/main" id="{83DDA25C-1F49-4993-9C73-65AF758236BD}"/>
              </a:ext>
            </a:extLst>
          </p:cNvPr>
          <p:cNvSpPr/>
          <p:nvPr/>
        </p:nvSpPr>
        <p:spPr>
          <a:xfrm>
            <a:off x="5897880" y="1834958"/>
            <a:ext cx="403860" cy="3503479"/>
          </a:xfrm>
          <a:custGeom>
            <a:avLst/>
            <a:gdLst>
              <a:gd name="connsiteX0" fmla="*/ 0 w 403860"/>
              <a:gd name="connsiteY0" fmla="*/ 0 h 3503479"/>
              <a:gd name="connsiteX1" fmla="*/ 403860 w 403860"/>
              <a:gd name="connsiteY1" fmla="*/ 0 h 3503479"/>
              <a:gd name="connsiteX2" fmla="*/ 403860 w 403860"/>
              <a:gd name="connsiteY2" fmla="*/ 3503479 h 3503479"/>
              <a:gd name="connsiteX3" fmla="*/ 0 w 403860"/>
              <a:gd name="connsiteY3" fmla="*/ 3503479 h 350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" h="3503479">
                <a:moveTo>
                  <a:pt x="0" y="0"/>
                </a:moveTo>
                <a:lnTo>
                  <a:pt x="403860" y="0"/>
                </a:lnTo>
                <a:lnTo>
                  <a:pt x="403860" y="3503479"/>
                </a:lnTo>
                <a:lnTo>
                  <a:pt x="0" y="3503479"/>
                </a:lnTo>
                <a:close/>
              </a:path>
            </a:pathLst>
          </a:custGeom>
          <a:solidFill>
            <a:schemeClr val="accent1"/>
          </a:solidFill>
          <a:ln w="762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形状 19">
            <a:extLst>
              <a:ext uri="{FF2B5EF4-FFF2-40B4-BE49-F238E27FC236}">
                <a16:creationId xmlns:a16="http://schemas.microsoft.com/office/drawing/2014/main" id="{00B2E218-E3BC-4FAF-8684-EED790679F3A}"/>
              </a:ext>
            </a:extLst>
          </p:cNvPr>
          <p:cNvSpPr/>
          <p:nvPr/>
        </p:nvSpPr>
        <p:spPr>
          <a:xfrm>
            <a:off x="5897880" y="1644552"/>
            <a:ext cx="403860" cy="190406"/>
          </a:xfrm>
          <a:custGeom>
            <a:avLst/>
            <a:gdLst>
              <a:gd name="connsiteX0" fmla="*/ 0 w 403860"/>
              <a:gd name="connsiteY0" fmla="*/ 190406 h 190406"/>
              <a:gd name="connsiteX1" fmla="*/ 201930 w 403860"/>
              <a:gd name="connsiteY1" fmla="*/ 0 h 190406"/>
              <a:gd name="connsiteX2" fmla="*/ 403860 w 403860"/>
              <a:gd name="connsiteY2" fmla="*/ 190406 h 190406"/>
              <a:gd name="connsiteX3" fmla="*/ 0 w 403860"/>
              <a:gd name="connsiteY3" fmla="*/ 190406 h 19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" h="190406">
                <a:moveTo>
                  <a:pt x="0" y="190406"/>
                </a:moveTo>
                <a:lnTo>
                  <a:pt x="201930" y="0"/>
                </a:lnTo>
                <a:lnTo>
                  <a:pt x="403860" y="190406"/>
                </a:lnTo>
                <a:lnTo>
                  <a:pt x="0" y="190406"/>
                </a:lnTo>
                <a:close/>
              </a:path>
            </a:pathLst>
          </a:custGeom>
          <a:solidFill>
            <a:schemeClr val="accent1"/>
          </a:solidFill>
          <a:ln w="762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B73086E-6746-46DF-BAF2-5A436889142A}"/>
              </a:ext>
            </a:extLst>
          </p:cNvPr>
          <p:cNvSpPr txBox="1"/>
          <p:nvPr/>
        </p:nvSpPr>
        <p:spPr>
          <a:xfrm>
            <a:off x="5847398" y="1836527"/>
            <a:ext cx="49720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5055401-A6A6-4E75-A56D-12FCDC29DB31}"/>
              </a:ext>
            </a:extLst>
          </p:cNvPr>
          <p:cNvSpPr txBox="1"/>
          <p:nvPr/>
        </p:nvSpPr>
        <p:spPr>
          <a:xfrm>
            <a:off x="5420677" y="3906580"/>
            <a:ext cx="49720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B8BDC84-BF1E-4C19-A99B-0FE8436E2DFD}"/>
              </a:ext>
            </a:extLst>
          </p:cNvPr>
          <p:cNvSpPr txBox="1"/>
          <p:nvPr/>
        </p:nvSpPr>
        <p:spPr>
          <a:xfrm>
            <a:off x="6281737" y="2885962"/>
            <a:ext cx="49720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服务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F0DC2A2-D685-4428-8A12-A82E46A23F28}"/>
              </a:ext>
            </a:extLst>
          </p:cNvPr>
          <p:cNvSpPr/>
          <p:nvPr/>
        </p:nvSpPr>
        <p:spPr>
          <a:xfrm>
            <a:off x="1000740" y="2971655"/>
            <a:ext cx="993648" cy="26749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F389CD5-22B1-438D-9737-7813EDDB2303}"/>
              </a:ext>
            </a:extLst>
          </p:cNvPr>
          <p:cNvSpPr txBox="1"/>
          <p:nvPr/>
        </p:nvSpPr>
        <p:spPr>
          <a:xfrm>
            <a:off x="482600" y="2008039"/>
            <a:ext cx="3361161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综合能力目标：三提升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650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2741;#156463;#139794;#138010;#13761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1886;#407148;#1136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6295;#391827;#38146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6177;#405085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8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0105;#405338;#407164;#100155;"/>
</p:tagLst>
</file>

<file path=ppt/theme/theme1.xml><?xml version="1.0" encoding="utf-8"?>
<a:theme xmlns:a="http://schemas.openxmlformats.org/drawingml/2006/main" name="Office 主题​​">
  <a:themeElements>
    <a:clrScheme name="自定义 4">
      <a:dk1>
        <a:sysClr val="windowText" lastClr="000000"/>
      </a:dk1>
      <a:lt1>
        <a:sysClr val="window" lastClr="FFFFFF"/>
      </a:lt1>
      <a:dk2>
        <a:srgbClr val="222A35"/>
      </a:dk2>
      <a:lt2>
        <a:srgbClr val="DBEFF9"/>
      </a:lt2>
      <a:accent1>
        <a:srgbClr val="2290FC"/>
      </a:accent1>
      <a:accent2>
        <a:srgbClr val="2BC3E3"/>
      </a:accent2>
      <a:accent3>
        <a:srgbClr val="7BDF9B"/>
      </a:accent3>
      <a:accent4>
        <a:srgbClr val="25AE9E"/>
      </a:accent4>
      <a:accent5>
        <a:srgbClr val="FC9783"/>
      </a:accent5>
      <a:accent6>
        <a:srgbClr val="FB7598"/>
      </a:accent6>
      <a:hlink>
        <a:srgbClr val="F49100"/>
      </a:hlink>
      <a:folHlink>
        <a:srgbClr val="85DFD0"/>
      </a:folHlink>
    </a:clrScheme>
    <a:fontScheme name="OfficePLUS模板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prstDash val="dash"/>
          <a:miter/>
        </a:ln>
        <a:effectLst/>
      </a:spPr>
      <a:bodyPr rtlCol="0" anchor="ctr"/>
      <a:lstStyle>
        <a:defPPr algn="l">
          <a:defRPr/>
        </a:defPPr>
      </a:lst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212E144F-98E4-074F-AB13-A0D581C8B063}" vid="{D8480BA6-E8E1-9048-BA21-220E08CCB30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纯白模版</Template>
  <TotalTime>721</TotalTime>
  <Words>936</Words>
  <Application>Microsoft Office PowerPoint</Application>
  <PresentationFormat>宽屏</PresentationFormat>
  <Paragraphs>216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Arial</vt:lpstr>
      <vt:lpstr>微软雅黑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牛 俊珉</cp:lastModifiedBy>
  <cp:revision>16</cp:revision>
  <dcterms:created xsi:type="dcterms:W3CDTF">2021-10-02T10:22:23Z</dcterms:created>
  <dcterms:modified xsi:type="dcterms:W3CDTF">2022-07-07T09:04:12Z</dcterms:modified>
</cp:coreProperties>
</file>