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3317" r:id="rId2"/>
    <p:sldId id="3300" r:id="rId3"/>
    <p:sldId id="3303" r:id="rId4"/>
    <p:sldId id="3345" r:id="rId5"/>
    <p:sldId id="328" r:id="rId6"/>
    <p:sldId id="3319" r:id="rId7"/>
    <p:sldId id="3342" r:id="rId8"/>
    <p:sldId id="3320" r:id="rId9"/>
    <p:sldId id="3321" r:id="rId10"/>
    <p:sldId id="3322" r:id="rId11"/>
    <p:sldId id="3324" r:id="rId12"/>
    <p:sldId id="3323" r:id="rId13"/>
    <p:sldId id="3325" r:id="rId14"/>
    <p:sldId id="3326" r:id="rId15"/>
    <p:sldId id="3327" r:id="rId16"/>
    <p:sldId id="3328" r:id="rId17"/>
    <p:sldId id="3329" r:id="rId18"/>
    <p:sldId id="3330" r:id="rId19"/>
    <p:sldId id="3343" r:id="rId20"/>
    <p:sldId id="3331" r:id="rId21"/>
    <p:sldId id="3332" r:id="rId22"/>
    <p:sldId id="3344" r:id="rId23"/>
    <p:sldId id="3346" r:id="rId24"/>
    <p:sldId id="3333" r:id="rId25"/>
    <p:sldId id="3334" r:id="rId26"/>
    <p:sldId id="3335" r:id="rId27"/>
    <p:sldId id="3336" r:id="rId28"/>
    <p:sldId id="3337" r:id="rId29"/>
    <p:sldId id="3338" r:id="rId30"/>
    <p:sldId id="3318" r:id="rId31"/>
    <p:sldId id="3341" r:id="rId32"/>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90FD"/>
    <a:srgbClr val="3D72C1"/>
    <a:srgbClr val="D62627"/>
    <a:srgbClr val="F9BC5A"/>
    <a:srgbClr val="21262A"/>
    <a:srgbClr val="73EBC8"/>
    <a:srgbClr val="34D6C2"/>
    <a:srgbClr val="F47D9B"/>
    <a:srgbClr val="43CEF8"/>
    <a:srgbClr val="39A4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11" autoAdjust="0"/>
    <p:restoredTop sz="96115" autoAdjust="0"/>
  </p:normalViewPr>
  <p:slideViewPr>
    <p:cSldViewPr snapToGrid="0" showGuides="1">
      <p:cViewPr>
        <p:scale>
          <a:sx n="66" d="100"/>
          <a:sy n="66" d="100"/>
        </p:scale>
        <p:origin x="300" y="108"/>
      </p:cViewPr>
      <p:guideLst/>
    </p:cSldViewPr>
  </p:slideViewPr>
  <p:notesTextViewPr>
    <p:cViewPr>
      <p:scale>
        <a:sx n="1" d="1"/>
        <a:sy n="1" d="1"/>
      </p:scale>
      <p:origin x="0" y="0"/>
    </p:cViewPr>
  </p:notesTextViewPr>
  <p:sorterViewPr>
    <p:cViewPr>
      <p:scale>
        <a:sx n="111" d="100"/>
        <a:sy n="111" d="100"/>
      </p:scale>
      <p:origin x="0" y="-4326"/>
    </p:cViewPr>
  </p:sorterViewPr>
  <p:notesViewPr>
    <p:cSldViewPr snapToGrid="0" showGuides="1">
      <p:cViewPr varScale="1">
        <p:scale>
          <a:sx n="114" d="100"/>
          <a:sy n="114" d="100"/>
        </p:scale>
        <p:origin x="4016"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ea"/>
                <a:sym typeface="+mn-lt"/>
              </a:defRPr>
            </a:pPr>
            <a:r>
              <a:rPr lang="zh-CN" altLang="en-US" dirty="0"/>
              <a:t>互联网医院关键数据</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ea"/>
              <a:sym typeface="+mn-lt"/>
            </a:defRPr>
          </a:pPr>
          <a:endParaRPr lang="zh-CN"/>
        </a:p>
      </c:txPr>
    </c:title>
    <c:autoTitleDeleted val="0"/>
    <c:plotArea>
      <c:layout/>
      <c:lineChart>
        <c:grouping val="standard"/>
        <c:varyColors val="0"/>
        <c:ser>
          <c:idx val="0"/>
          <c:order val="0"/>
          <c:tx>
            <c:strRef>
              <c:f>Sheet1!$B$1</c:f>
              <c:strCache>
                <c:ptCount val="1"/>
                <c:pt idx="0">
                  <c:v>品牌词搜索量</c:v>
                </c:pt>
              </c:strCache>
            </c:strRef>
          </c:tx>
          <c:spPr>
            <a:ln w="28575" cap="rnd">
              <a:solidFill>
                <a:schemeClr val="accent1"/>
              </a:solidFill>
              <a:round/>
            </a:ln>
            <a:effectLst/>
          </c:spPr>
          <c:marker>
            <c:symbol val="none"/>
          </c:marker>
          <c:cat>
            <c:strRef>
              <c:f>Sheet1!$A$2:$A$5</c:f>
              <c:strCache>
                <c:ptCount val="4"/>
                <c:pt idx="0">
                  <c:v>20XX</c:v>
                </c:pt>
                <c:pt idx="1">
                  <c:v>20XX</c:v>
                </c:pt>
                <c:pt idx="2">
                  <c:v>20XX</c:v>
                </c:pt>
                <c:pt idx="3">
                  <c:v>20XX</c:v>
                </c:pt>
              </c:strCache>
            </c:strRef>
          </c:cat>
          <c:val>
            <c:numRef>
              <c:f>Sheet1!$B$2:$B$5</c:f>
              <c:numCache>
                <c:formatCode>General</c:formatCode>
                <c:ptCount val="4"/>
                <c:pt idx="0">
                  <c:v>4.3</c:v>
                </c:pt>
                <c:pt idx="1">
                  <c:v>2.5</c:v>
                </c:pt>
                <c:pt idx="2">
                  <c:v>3.5</c:v>
                </c:pt>
                <c:pt idx="3">
                  <c:v>4.5</c:v>
                </c:pt>
              </c:numCache>
            </c:numRef>
          </c:val>
          <c:smooth val="1"/>
          <c:extLst>
            <c:ext xmlns:c16="http://schemas.microsoft.com/office/drawing/2014/chart" uri="{C3380CC4-5D6E-409C-BE32-E72D297353CC}">
              <c16:uniqueId val="{00000000-E8AD-4E62-B995-982BAEA6089F}"/>
            </c:ext>
          </c:extLst>
        </c:ser>
        <c:ser>
          <c:idx val="1"/>
          <c:order val="1"/>
          <c:tx>
            <c:strRef>
              <c:f>Sheet1!$C$1</c:f>
              <c:strCache>
                <c:ptCount val="1"/>
                <c:pt idx="0">
                  <c:v>相关问诊量关键词搜索量</c:v>
                </c:pt>
              </c:strCache>
            </c:strRef>
          </c:tx>
          <c:spPr>
            <a:ln w="28575" cap="rnd">
              <a:solidFill>
                <a:schemeClr val="accent2"/>
              </a:solidFill>
              <a:round/>
            </a:ln>
            <a:effectLst/>
          </c:spPr>
          <c:marker>
            <c:symbol val="none"/>
          </c:marker>
          <c:cat>
            <c:strRef>
              <c:f>Sheet1!$A$2:$A$5</c:f>
              <c:strCache>
                <c:ptCount val="4"/>
                <c:pt idx="0">
                  <c:v>20XX</c:v>
                </c:pt>
                <c:pt idx="1">
                  <c:v>20XX</c:v>
                </c:pt>
                <c:pt idx="2">
                  <c:v>20XX</c:v>
                </c:pt>
                <c:pt idx="3">
                  <c:v>20XX</c:v>
                </c:pt>
              </c:strCache>
            </c:strRef>
          </c:cat>
          <c:val>
            <c:numRef>
              <c:f>Sheet1!$C$2:$C$5</c:f>
              <c:numCache>
                <c:formatCode>General</c:formatCode>
                <c:ptCount val="4"/>
                <c:pt idx="0">
                  <c:v>2.4</c:v>
                </c:pt>
                <c:pt idx="1">
                  <c:v>4.4000000000000004</c:v>
                </c:pt>
                <c:pt idx="2">
                  <c:v>1.8</c:v>
                </c:pt>
                <c:pt idx="3">
                  <c:v>2.8</c:v>
                </c:pt>
              </c:numCache>
            </c:numRef>
          </c:val>
          <c:smooth val="1"/>
          <c:extLst>
            <c:ext xmlns:c16="http://schemas.microsoft.com/office/drawing/2014/chart" uri="{C3380CC4-5D6E-409C-BE32-E72D297353CC}">
              <c16:uniqueId val="{00000001-E8AD-4E62-B995-982BAEA6089F}"/>
            </c:ext>
          </c:extLst>
        </c:ser>
        <c:ser>
          <c:idx val="2"/>
          <c:order val="2"/>
          <c:tx>
            <c:strRef>
              <c:f>Sheet1!$D$1</c:f>
              <c:strCache>
                <c:ptCount val="1"/>
                <c:pt idx="0">
                  <c:v>关键词搜索量</c:v>
                </c:pt>
              </c:strCache>
            </c:strRef>
          </c:tx>
          <c:spPr>
            <a:ln w="28575" cap="rnd">
              <a:solidFill>
                <a:schemeClr val="accent3"/>
              </a:solidFill>
              <a:round/>
            </a:ln>
            <a:effectLst/>
          </c:spPr>
          <c:marker>
            <c:symbol val="none"/>
          </c:marker>
          <c:cat>
            <c:strRef>
              <c:f>Sheet1!$A$2:$A$5</c:f>
              <c:strCache>
                <c:ptCount val="4"/>
                <c:pt idx="0">
                  <c:v>20XX</c:v>
                </c:pt>
                <c:pt idx="1">
                  <c:v>20XX</c:v>
                </c:pt>
                <c:pt idx="2">
                  <c:v>20XX</c:v>
                </c:pt>
                <c:pt idx="3">
                  <c:v>20XX</c:v>
                </c:pt>
              </c:strCache>
            </c:strRef>
          </c:cat>
          <c:val>
            <c:numRef>
              <c:f>Sheet1!$D$2:$D$5</c:f>
              <c:numCache>
                <c:formatCode>General</c:formatCode>
                <c:ptCount val="4"/>
                <c:pt idx="0">
                  <c:v>2</c:v>
                </c:pt>
                <c:pt idx="1">
                  <c:v>2</c:v>
                </c:pt>
                <c:pt idx="2">
                  <c:v>3</c:v>
                </c:pt>
                <c:pt idx="3">
                  <c:v>5</c:v>
                </c:pt>
              </c:numCache>
            </c:numRef>
          </c:val>
          <c:smooth val="1"/>
          <c:extLst>
            <c:ext xmlns:c16="http://schemas.microsoft.com/office/drawing/2014/chart" uri="{C3380CC4-5D6E-409C-BE32-E72D297353CC}">
              <c16:uniqueId val="{00000002-E8AD-4E62-B995-982BAEA6089F}"/>
            </c:ext>
          </c:extLst>
        </c:ser>
        <c:dLbls>
          <c:showLegendKey val="0"/>
          <c:showVal val="0"/>
          <c:showCatName val="0"/>
          <c:showSerName val="0"/>
          <c:showPercent val="0"/>
          <c:showBubbleSize val="0"/>
        </c:dLbls>
        <c:smooth val="0"/>
        <c:axId val="42868303"/>
        <c:axId val="42868959"/>
      </c:lineChart>
      <c:catAx>
        <c:axId val="4286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crossAx val="42868959"/>
        <c:crosses val="autoZero"/>
        <c:auto val="1"/>
        <c:lblAlgn val="ctr"/>
        <c:lblOffset val="100"/>
        <c:noMultiLvlLbl val="0"/>
      </c:catAx>
      <c:valAx>
        <c:axId val="428689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crossAx val="428683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a:solidFill>
                <a:schemeClr val="accent1"/>
              </a:solidFill>
              <a:round/>
            </a:ln>
            <a:effectLst/>
          </c:spPr>
          <c:marker>
            <c:symbol val="none"/>
          </c:marker>
          <c:cat>
            <c:strRef>
              <c:f>Sheet1!$A$2:$A$6</c:f>
              <c:strCache>
                <c:ptCount val="5"/>
                <c:pt idx="0">
                  <c:v>2014</c:v>
                </c:pt>
                <c:pt idx="1">
                  <c:v>2015</c:v>
                </c:pt>
                <c:pt idx="2">
                  <c:v>2016</c:v>
                </c:pt>
                <c:pt idx="3">
                  <c:v>2017</c:v>
                </c:pt>
                <c:pt idx="4">
                  <c:v>2018</c:v>
                </c:pt>
              </c:strCache>
            </c:strRef>
          </c:cat>
          <c:val>
            <c:numRef>
              <c:f>Sheet1!$B$2:$B$6</c:f>
              <c:numCache>
                <c:formatCode>0_ </c:formatCode>
                <c:ptCount val="5"/>
                <c:pt idx="0">
                  <c:v>7.5</c:v>
                </c:pt>
                <c:pt idx="1">
                  <c:v>7</c:v>
                </c:pt>
                <c:pt idx="2">
                  <c:v>2.5</c:v>
                </c:pt>
                <c:pt idx="3">
                  <c:v>4</c:v>
                </c:pt>
                <c:pt idx="4">
                  <c:v>6.5</c:v>
                </c:pt>
              </c:numCache>
            </c:numRef>
          </c:val>
          <c:smooth val="1"/>
          <c:extLst>
            <c:ext xmlns:c16="http://schemas.microsoft.com/office/drawing/2014/chart" uri="{C3380CC4-5D6E-409C-BE32-E72D297353CC}">
              <c16:uniqueId val="{00000000-9F16-4708-A939-59B4FA05EC12}"/>
            </c:ext>
          </c:extLst>
        </c:ser>
        <c:dLbls>
          <c:showLegendKey val="0"/>
          <c:showVal val="0"/>
          <c:showCatName val="0"/>
          <c:showSerName val="0"/>
          <c:showPercent val="0"/>
          <c:showBubbleSize val="0"/>
        </c:dLbls>
        <c:smooth val="0"/>
        <c:axId val="499007216"/>
        <c:axId val="1600812031"/>
      </c:lineChart>
      <c:catAx>
        <c:axId val="4990072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endParaRPr lang="zh-CN"/>
          </a:p>
        </c:txPr>
        <c:crossAx val="1600812031"/>
        <c:crosses val="autoZero"/>
        <c:auto val="1"/>
        <c:lblAlgn val="ctr"/>
        <c:lblOffset val="100"/>
        <c:noMultiLvlLbl val="0"/>
      </c:catAx>
      <c:valAx>
        <c:axId val="1600812031"/>
        <c:scaling>
          <c:orientation val="minMax"/>
          <c:max val="9"/>
          <c:min val="0"/>
        </c:scaling>
        <c:delete val="0"/>
        <c:axPos val="l"/>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endParaRPr lang="zh-CN"/>
          </a:p>
        </c:txPr>
        <c:crossAx val="499007216"/>
        <c:crosses val="autoZero"/>
        <c:crossBetween val="midCat"/>
        <c:majorUnit val="1"/>
      </c:valAx>
      <c:spPr>
        <a:noFill/>
        <a:ln>
          <a:noFill/>
        </a:ln>
        <a:effectLst/>
      </c:spPr>
    </c:plotArea>
    <c:plotVisOnly val="1"/>
    <c:dispBlanksAs val="zero"/>
    <c:showDLblsOverMax val="0"/>
  </c:chart>
  <c:spPr>
    <a:noFill/>
    <a:ln>
      <a:noFill/>
    </a:ln>
    <a:effectLst/>
  </c:spPr>
  <c:txPr>
    <a:bodyPr/>
    <a:lstStyle/>
    <a:p>
      <a:pPr>
        <a:defRPr lang="zh-CN"/>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a:solidFill>
                <a:schemeClr val="accent1"/>
              </a:solidFill>
              <a:round/>
            </a:ln>
            <a:effectLst/>
          </c:spPr>
          <c:marker>
            <c:symbol val="none"/>
          </c:marker>
          <c:cat>
            <c:strRef>
              <c:f>Sheet1!$A$2:$A$6</c:f>
              <c:strCache>
                <c:ptCount val="5"/>
                <c:pt idx="0">
                  <c:v>2014</c:v>
                </c:pt>
                <c:pt idx="1">
                  <c:v>2015</c:v>
                </c:pt>
                <c:pt idx="2">
                  <c:v>2016</c:v>
                </c:pt>
                <c:pt idx="3">
                  <c:v>2017</c:v>
                </c:pt>
                <c:pt idx="4">
                  <c:v>2018</c:v>
                </c:pt>
              </c:strCache>
            </c:strRef>
          </c:cat>
          <c:val>
            <c:numRef>
              <c:f>Sheet1!$B$2:$B$6</c:f>
              <c:numCache>
                <c:formatCode>0_ </c:formatCode>
                <c:ptCount val="5"/>
                <c:pt idx="0">
                  <c:v>7.8</c:v>
                </c:pt>
                <c:pt idx="1">
                  <c:v>7.5</c:v>
                </c:pt>
                <c:pt idx="2">
                  <c:v>5.5</c:v>
                </c:pt>
                <c:pt idx="3">
                  <c:v>3.56</c:v>
                </c:pt>
                <c:pt idx="4">
                  <c:v>5</c:v>
                </c:pt>
              </c:numCache>
            </c:numRef>
          </c:val>
          <c:smooth val="1"/>
          <c:extLst>
            <c:ext xmlns:c16="http://schemas.microsoft.com/office/drawing/2014/chart" uri="{C3380CC4-5D6E-409C-BE32-E72D297353CC}">
              <c16:uniqueId val="{00000000-60E7-4F11-ADCB-2F8940ED4BC9}"/>
            </c:ext>
          </c:extLst>
        </c:ser>
        <c:dLbls>
          <c:showLegendKey val="0"/>
          <c:showVal val="0"/>
          <c:showCatName val="0"/>
          <c:showSerName val="0"/>
          <c:showPercent val="0"/>
          <c:showBubbleSize val="0"/>
        </c:dLbls>
        <c:smooth val="0"/>
        <c:axId val="499007216"/>
        <c:axId val="1600812031"/>
      </c:lineChart>
      <c:catAx>
        <c:axId val="4990072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endParaRPr lang="zh-CN"/>
          </a:p>
        </c:txPr>
        <c:crossAx val="1600812031"/>
        <c:crosses val="autoZero"/>
        <c:auto val="1"/>
        <c:lblAlgn val="ctr"/>
        <c:lblOffset val="100"/>
        <c:noMultiLvlLbl val="0"/>
      </c:catAx>
      <c:valAx>
        <c:axId val="1600812031"/>
        <c:scaling>
          <c:orientation val="minMax"/>
          <c:max val="9"/>
          <c:min val="0"/>
        </c:scaling>
        <c:delete val="0"/>
        <c:axPos val="l"/>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endParaRPr lang="zh-CN"/>
          </a:p>
        </c:txPr>
        <c:crossAx val="499007216"/>
        <c:crosses val="autoZero"/>
        <c:crossBetween val="midCat"/>
        <c:majorUnit val="1"/>
      </c:valAx>
      <c:spPr>
        <a:noFill/>
        <a:ln>
          <a:noFill/>
        </a:ln>
        <a:effectLst/>
      </c:spPr>
    </c:plotArea>
    <c:plotVisOnly val="1"/>
    <c:dispBlanksAs val="zero"/>
    <c:showDLblsOverMax val="0"/>
  </c:chart>
  <c:spPr>
    <a:noFill/>
    <a:ln>
      <a:noFill/>
    </a:ln>
    <a:effectLst/>
  </c:spPr>
  <c:txPr>
    <a:bodyPr/>
    <a:lstStyle/>
    <a:p>
      <a:pPr>
        <a:defRPr lang="zh-CN"/>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a:solidFill>
                <a:schemeClr val="accent2"/>
              </a:solidFill>
              <a:round/>
            </a:ln>
            <a:effectLst/>
          </c:spPr>
          <c:marker>
            <c:symbol val="none"/>
          </c:marker>
          <c:cat>
            <c:strRef>
              <c:f>Sheet1!$A$2:$A$6</c:f>
              <c:strCache>
                <c:ptCount val="5"/>
                <c:pt idx="0">
                  <c:v>2014</c:v>
                </c:pt>
                <c:pt idx="1">
                  <c:v>2015</c:v>
                </c:pt>
                <c:pt idx="2">
                  <c:v>2016</c:v>
                </c:pt>
                <c:pt idx="3">
                  <c:v>2017</c:v>
                </c:pt>
                <c:pt idx="4">
                  <c:v>2018</c:v>
                </c:pt>
              </c:strCache>
            </c:strRef>
          </c:cat>
          <c:val>
            <c:numRef>
              <c:f>Sheet1!$B$2:$B$6</c:f>
              <c:numCache>
                <c:formatCode>0_ </c:formatCode>
                <c:ptCount val="5"/>
                <c:pt idx="0">
                  <c:v>8.2799999999999994</c:v>
                </c:pt>
                <c:pt idx="1">
                  <c:v>8.33</c:v>
                </c:pt>
                <c:pt idx="2">
                  <c:v>5.1100000000000003</c:v>
                </c:pt>
                <c:pt idx="3">
                  <c:v>2.72</c:v>
                </c:pt>
                <c:pt idx="4">
                  <c:v>1.6</c:v>
                </c:pt>
              </c:numCache>
            </c:numRef>
          </c:val>
          <c:smooth val="1"/>
          <c:extLst>
            <c:ext xmlns:c16="http://schemas.microsoft.com/office/drawing/2014/chart" uri="{C3380CC4-5D6E-409C-BE32-E72D297353CC}">
              <c16:uniqueId val="{00000000-AFB2-4CF1-A2EC-47F584E7EC6C}"/>
            </c:ext>
          </c:extLst>
        </c:ser>
        <c:dLbls>
          <c:showLegendKey val="0"/>
          <c:showVal val="0"/>
          <c:showCatName val="0"/>
          <c:showSerName val="0"/>
          <c:showPercent val="0"/>
          <c:showBubbleSize val="0"/>
        </c:dLbls>
        <c:smooth val="0"/>
        <c:axId val="499007216"/>
        <c:axId val="1600812031"/>
      </c:lineChart>
      <c:catAx>
        <c:axId val="4990072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endParaRPr lang="zh-CN"/>
          </a:p>
        </c:txPr>
        <c:crossAx val="1600812031"/>
        <c:crosses val="autoZero"/>
        <c:auto val="1"/>
        <c:lblAlgn val="ctr"/>
        <c:lblOffset val="100"/>
        <c:noMultiLvlLbl val="0"/>
      </c:catAx>
      <c:valAx>
        <c:axId val="1600812031"/>
        <c:scaling>
          <c:orientation val="minMax"/>
          <c:max val="9"/>
          <c:min val="0"/>
        </c:scaling>
        <c:delete val="0"/>
        <c:axPos val="l"/>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endParaRPr lang="zh-CN"/>
          </a:p>
        </c:txPr>
        <c:crossAx val="499007216"/>
        <c:crosses val="autoZero"/>
        <c:crossBetween val="midCat"/>
        <c:majorUnit val="1"/>
      </c:valAx>
      <c:spPr>
        <a:noFill/>
        <a:ln>
          <a:noFill/>
        </a:ln>
        <a:effectLst/>
      </c:spPr>
    </c:plotArea>
    <c:plotVisOnly val="1"/>
    <c:dispBlanksAs val="zero"/>
    <c:showDLblsOverMax val="0"/>
  </c:chart>
  <c:spPr>
    <a:noFill/>
    <a:ln>
      <a:noFill/>
    </a:ln>
    <a:effectLst/>
  </c:spPr>
  <c:txPr>
    <a:bodyPr/>
    <a:lstStyle/>
    <a:p>
      <a:pPr>
        <a:defRPr lang="zh-CN"/>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a:solidFill>
                <a:schemeClr val="accent2"/>
              </a:solidFill>
              <a:round/>
            </a:ln>
            <a:effectLst/>
          </c:spPr>
          <c:marker>
            <c:symbol val="none"/>
          </c:marker>
          <c:cat>
            <c:strRef>
              <c:f>Sheet1!$A$2:$A$6</c:f>
              <c:strCache>
                <c:ptCount val="5"/>
                <c:pt idx="0">
                  <c:v>2014</c:v>
                </c:pt>
                <c:pt idx="1">
                  <c:v>2015</c:v>
                </c:pt>
                <c:pt idx="2">
                  <c:v>2016</c:v>
                </c:pt>
                <c:pt idx="3">
                  <c:v>2017</c:v>
                </c:pt>
                <c:pt idx="4">
                  <c:v>2018</c:v>
                </c:pt>
              </c:strCache>
            </c:strRef>
          </c:cat>
          <c:val>
            <c:numRef>
              <c:f>Sheet1!$B$2:$B$6</c:f>
              <c:numCache>
                <c:formatCode>0_ </c:formatCode>
                <c:ptCount val="5"/>
                <c:pt idx="0">
                  <c:v>7</c:v>
                </c:pt>
                <c:pt idx="1">
                  <c:v>8.6</c:v>
                </c:pt>
                <c:pt idx="2">
                  <c:v>3</c:v>
                </c:pt>
                <c:pt idx="3">
                  <c:v>4</c:v>
                </c:pt>
                <c:pt idx="4">
                  <c:v>6</c:v>
                </c:pt>
              </c:numCache>
            </c:numRef>
          </c:val>
          <c:smooth val="1"/>
          <c:extLst>
            <c:ext xmlns:c16="http://schemas.microsoft.com/office/drawing/2014/chart" uri="{C3380CC4-5D6E-409C-BE32-E72D297353CC}">
              <c16:uniqueId val="{00000000-CF70-401C-8314-907CF6C41B0C}"/>
            </c:ext>
          </c:extLst>
        </c:ser>
        <c:dLbls>
          <c:showLegendKey val="0"/>
          <c:showVal val="0"/>
          <c:showCatName val="0"/>
          <c:showSerName val="0"/>
          <c:showPercent val="0"/>
          <c:showBubbleSize val="0"/>
        </c:dLbls>
        <c:smooth val="0"/>
        <c:axId val="499007216"/>
        <c:axId val="1600812031"/>
      </c:lineChart>
      <c:catAx>
        <c:axId val="4990072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endParaRPr lang="zh-CN"/>
          </a:p>
        </c:txPr>
        <c:crossAx val="1600812031"/>
        <c:crosses val="autoZero"/>
        <c:auto val="1"/>
        <c:lblAlgn val="ctr"/>
        <c:lblOffset val="100"/>
        <c:noMultiLvlLbl val="0"/>
      </c:catAx>
      <c:valAx>
        <c:axId val="1600812031"/>
        <c:scaling>
          <c:orientation val="minMax"/>
          <c:max val="9"/>
          <c:min val="0"/>
        </c:scaling>
        <c:delete val="0"/>
        <c:axPos val="l"/>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endParaRPr lang="zh-CN"/>
          </a:p>
        </c:txPr>
        <c:crossAx val="499007216"/>
        <c:crosses val="autoZero"/>
        <c:crossBetween val="midCat"/>
        <c:majorUnit val="1"/>
      </c:valAx>
      <c:spPr>
        <a:noFill/>
        <a:ln>
          <a:noFill/>
        </a:ln>
        <a:effectLst/>
      </c:spPr>
    </c:plotArea>
    <c:plotVisOnly val="1"/>
    <c:dispBlanksAs val="zero"/>
    <c:showDLblsOverMax val="0"/>
  </c:chart>
  <c:spPr>
    <a:noFill/>
    <a:ln>
      <a:noFill/>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201AD86-87C1-F34F-A570-94653B2133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dirty="0">
              <a:latin typeface="微软雅黑" panose="020B0503020204020204" pitchFamily="34" charset="-122"/>
              <a:ea typeface="微软雅黑" panose="020B0503020204020204" pitchFamily="34" charset="-122"/>
            </a:endParaRPr>
          </a:p>
        </p:txBody>
      </p:sp>
      <p:sp>
        <p:nvSpPr>
          <p:cNvPr id="3" name="日期占位符 2">
            <a:extLst>
              <a:ext uri="{FF2B5EF4-FFF2-40B4-BE49-F238E27FC236}">
                <a16:creationId xmlns:a16="http://schemas.microsoft.com/office/drawing/2014/main" id="{9983CAC2-274D-AA49-9273-0BB99AAEE7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8D4BB7-ADC9-E64E-AAAA-DB1E10F7C241}" type="datetimeFigureOut">
              <a:rPr kumimoji="1" lang="zh-CN" altLang="en-US" smtClean="0">
                <a:latin typeface="微软雅黑" panose="020B0503020204020204" pitchFamily="34" charset="-122"/>
                <a:ea typeface="微软雅黑" panose="020B0503020204020204" pitchFamily="34" charset="-122"/>
              </a:rPr>
              <a:t>2022/8/16</a:t>
            </a:fld>
            <a:endParaRPr kumimoji="1" lang="zh-CN" altLang="en-US" dirty="0">
              <a:latin typeface="微软雅黑" panose="020B0503020204020204" pitchFamily="34" charset="-122"/>
              <a:ea typeface="微软雅黑" panose="020B0503020204020204" pitchFamily="34" charset="-122"/>
            </a:endParaRPr>
          </a:p>
        </p:txBody>
      </p:sp>
      <p:sp>
        <p:nvSpPr>
          <p:cNvPr id="4" name="页脚占位符 3">
            <a:extLst>
              <a:ext uri="{FF2B5EF4-FFF2-40B4-BE49-F238E27FC236}">
                <a16:creationId xmlns:a16="http://schemas.microsoft.com/office/drawing/2014/main" id="{A5DFFCAF-3164-5B4A-A7AA-1F95C1C808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2C173253-261F-124A-8FD0-6B2BCD6EBC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BD9CB6-B921-3743-B681-02986F8A8226}" type="slidenum">
              <a:rPr kumimoji="1" lang="zh-CN" altLang="en-US" smtClean="0">
                <a:latin typeface="微软雅黑" panose="020B0503020204020204" pitchFamily="34" charset="-122"/>
                <a:ea typeface="微软雅黑" panose="020B0503020204020204" pitchFamily="34" charset="-122"/>
              </a:rPr>
              <a:t>‹#›</a:t>
            </a:fld>
            <a:endParaRPr kumimoji="1"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07726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7BB30C6B-F34A-4F02-BACE-D18C28E3B70A}" type="datetimeFigureOut">
              <a:rPr lang="zh-CN" altLang="en-US" smtClean="0"/>
              <a:pPr/>
              <a:t>2022/8/16</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175DD2B1-1A58-4FDB-AD54-64407EF7A1E7}" type="slidenum">
              <a:rPr lang="zh-CN" altLang="en-US" smtClean="0"/>
              <a:pPr/>
              <a:t>‹#›</a:t>
            </a:fld>
            <a:endParaRPr lang="zh-CN" altLang="en-US" dirty="0"/>
          </a:p>
        </p:txBody>
      </p:sp>
    </p:spTree>
    <p:extLst>
      <p:ext uri="{BB962C8B-B14F-4D97-AF65-F5344CB8AC3E}">
        <p14:creationId xmlns:p14="http://schemas.microsoft.com/office/powerpoint/2010/main" val="383071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3</a:t>
            </a:fld>
            <a:endParaRPr lang="zh-CN" altLang="en-US"/>
          </a:p>
        </p:txBody>
      </p:sp>
    </p:spTree>
    <p:extLst>
      <p:ext uri="{BB962C8B-B14F-4D97-AF65-F5344CB8AC3E}">
        <p14:creationId xmlns:p14="http://schemas.microsoft.com/office/powerpoint/2010/main" val="2721318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FBD33-0E80-4B03-BDEC-5ABB56D86918}"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1739917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FBD33-0E80-4B03-BDEC-5ABB56D86918}"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1755585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FBD33-0E80-4B03-BDEC-5ABB56D86918}"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1972543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FBD33-0E80-4B03-BDEC-5ABB56D86918}"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2564782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FBD33-0E80-4B03-BDEC-5ABB56D86918}"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16842011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691F94A-C79E-4BCA-B45B-A08C7668DD0E}"/>
              </a:ext>
            </a:extLst>
          </p:cNvPr>
          <p:cNvSpPr>
            <a:spLocks noChangeAspect="1"/>
          </p:cNvSpPr>
          <p:nvPr userDrawn="1"/>
        </p:nvSpPr>
        <p:spPr>
          <a:xfrm>
            <a:off x="0" y="0"/>
            <a:ext cx="12191331" cy="6858000"/>
          </a:xfrm>
          <a:prstGeom prst="rect">
            <a:avLst/>
          </a:prstGeom>
          <a:blipFill dpi="0" rotWithShape="1">
            <a:blip r:embed="rId2"/>
            <a:srcRect/>
            <a:stretch>
              <a:fillRect t="-86397" b="-80269"/>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707"/>
          </a:p>
        </p:txBody>
      </p:sp>
      <p:sp>
        <p:nvSpPr>
          <p:cNvPr id="3" name="矩形 2">
            <a:extLst>
              <a:ext uri="{FF2B5EF4-FFF2-40B4-BE49-F238E27FC236}">
                <a16:creationId xmlns:a16="http://schemas.microsoft.com/office/drawing/2014/main" id="{E31A6677-4283-4345-AA2C-19A7B94E85C3}"/>
              </a:ext>
            </a:extLst>
          </p:cNvPr>
          <p:cNvSpPr/>
          <p:nvPr userDrawn="1"/>
        </p:nvSpPr>
        <p:spPr>
          <a:xfrm>
            <a:off x="0" y="0"/>
            <a:ext cx="12192000" cy="6858000"/>
          </a:xfrm>
          <a:prstGeom prst="rect">
            <a:avLst/>
          </a:prstGeom>
          <a:solidFill>
            <a:schemeClr val="accent1">
              <a:lumMod val="10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cxnSp>
        <p:nvCxnSpPr>
          <p:cNvPr id="4" name="直接连接符 3">
            <a:extLst>
              <a:ext uri="{FF2B5EF4-FFF2-40B4-BE49-F238E27FC236}">
                <a16:creationId xmlns:a16="http://schemas.microsoft.com/office/drawing/2014/main" id="{D8B0E2E3-EB95-6F89-348B-B71694F8B066}"/>
              </a:ext>
            </a:extLst>
          </p:cNvPr>
          <p:cNvCxnSpPr>
            <a:cxnSpLocks/>
          </p:cNvCxnSpPr>
          <p:nvPr userDrawn="1"/>
        </p:nvCxnSpPr>
        <p:spPr>
          <a:xfrm flipV="1">
            <a:off x="8242648" y="629756"/>
            <a:ext cx="386039" cy="7212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6D516BAB-EFEB-4E98-D2D2-060B9ECDB5F9}"/>
              </a:ext>
            </a:extLst>
          </p:cNvPr>
          <p:cNvCxnSpPr>
            <a:cxnSpLocks/>
          </p:cNvCxnSpPr>
          <p:nvPr userDrawn="1"/>
        </p:nvCxnSpPr>
        <p:spPr>
          <a:xfrm flipV="1">
            <a:off x="8131063" y="974802"/>
            <a:ext cx="513093" cy="9586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3A572AC4-73BE-0032-13E8-AF5B45149A2F}"/>
              </a:ext>
            </a:extLst>
          </p:cNvPr>
          <p:cNvCxnSpPr>
            <a:cxnSpLocks/>
          </p:cNvCxnSpPr>
          <p:nvPr userDrawn="1"/>
        </p:nvCxnSpPr>
        <p:spPr>
          <a:xfrm flipV="1">
            <a:off x="3627809" y="5011081"/>
            <a:ext cx="386039" cy="7212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DB1494EF-9933-7B17-9478-6DC70158D7FC}"/>
              </a:ext>
            </a:extLst>
          </p:cNvPr>
          <p:cNvCxnSpPr>
            <a:cxnSpLocks/>
          </p:cNvCxnSpPr>
          <p:nvPr userDrawn="1"/>
        </p:nvCxnSpPr>
        <p:spPr>
          <a:xfrm flipV="1">
            <a:off x="3516224" y="5356128"/>
            <a:ext cx="513093" cy="9586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线连接符 5">
            <a:extLst>
              <a:ext uri="{FF2B5EF4-FFF2-40B4-BE49-F238E27FC236}">
                <a16:creationId xmlns:a16="http://schemas.microsoft.com/office/drawing/2014/main" id="{0E14D804-778A-4880-9580-B3BBA5F126D2}"/>
              </a:ext>
            </a:extLst>
          </p:cNvPr>
          <p:cNvCxnSpPr>
            <a:cxnSpLocks/>
          </p:cNvCxnSpPr>
          <p:nvPr userDrawn="1"/>
        </p:nvCxnSpPr>
        <p:spPr>
          <a:xfrm flipH="1">
            <a:off x="6096000" y="629756"/>
            <a:ext cx="233627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91363AD7-D690-C343-574E-6E032DA65FE8}"/>
              </a:ext>
            </a:extLst>
          </p:cNvPr>
          <p:cNvCxnSpPr>
            <a:cxnSpLocks/>
          </p:cNvCxnSpPr>
          <p:nvPr userDrawn="1"/>
        </p:nvCxnSpPr>
        <p:spPr>
          <a:xfrm>
            <a:off x="8432274" y="629755"/>
            <a:ext cx="0" cy="170685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A3B6701A-0821-45CB-11D3-2105A57F0838}"/>
              </a:ext>
            </a:extLst>
          </p:cNvPr>
          <p:cNvCxnSpPr>
            <a:cxnSpLocks/>
          </p:cNvCxnSpPr>
          <p:nvPr userDrawn="1"/>
        </p:nvCxnSpPr>
        <p:spPr>
          <a:xfrm>
            <a:off x="3759725" y="629755"/>
            <a:ext cx="0" cy="170685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1D5BDC8-7268-B729-25EF-22523A6EA700}"/>
              </a:ext>
            </a:extLst>
          </p:cNvPr>
          <p:cNvCxnSpPr>
            <a:cxnSpLocks/>
          </p:cNvCxnSpPr>
          <p:nvPr userDrawn="1"/>
        </p:nvCxnSpPr>
        <p:spPr>
          <a:xfrm>
            <a:off x="8432274" y="4180017"/>
            <a:ext cx="0" cy="211513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86EB0A31-EF93-CE70-3C12-E009565F1330}"/>
              </a:ext>
            </a:extLst>
          </p:cNvPr>
          <p:cNvCxnSpPr>
            <a:cxnSpLocks/>
          </p:cNvCxnSpPr>
          <p:nvPr userDrawn="1"/>
        </p:nvCxnSpPr>
        <p:spPr>
          <a:xfrm>
            <a:off x="3759725" y="4180017"/>
            <a:ext cx="0" cy="211513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线连接符 5">
            <a:extLst>
              <a:ext uri="{FF2B5EF4-FFF2-40B4-BE49-F238E27FC236}">
                <a16:creationId xmlns:a16="http://schemas.microsoft.com/office/drawing/2014/main" id="{C7ECA027-3D5B-F583-17B7-BF9B03F005FB}"/>
              </a:ext>
            </a:extLst>
          </p:cNvPr>
          <p:cNvCxnSpPr>
            <a:cxnSpLocks/>
          </p:cNvCxnSpPr>
          <p:nvPr userDrawn="1"/>
        </p:nvCxnSpPr>
        <p:spPr>
          <a:xfrm flipH="1">
            <a:off x="3759725" y="629756"/>
            <a:ext cx="233627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线连接符 5">
            <a:extLst>
              <a:ext uri="{FF2B5EF4-FFF2-40B4-BE49-F238E27FC236}">
                <a16:creationId xmlns:a16="http://schemas.microsoft.com/office/drawing/2014/main" id="{158570BE-8F6F-D205-5103-B5221FEE6813}"/>
              </a:ext>
            </a:extLst>
          </p:cNvPr>
          <p:cNvCxnSpPr>
            <a:cxnSpLocks/>
          </p:cNvCxnSpPr>
          <p:nvPr userDrawn="1"/>
        </p:nvCxnSpPr>
        <p:spPr>
          <a:xfrm flipH="1">
            <a:off x="6096000" y="6295149"/>
            <a:ext cx="233627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线连接符 5">
            <a:extLst>
              <a:ext uri="{FF2B5EF4-FFF2-40B4-BE49-F238E27FC236}">
                <a16:creationId xmlns:a16="http://schemas.microsoft.com/office/drawing/2014/main" id="{B712AB20-F9B0-C554-AB39-75ADA23E8ECE}"/>
              </a:ext>
            </a:extLst>
          </p:cNvPr>
          <p:cNvCxnSpPr>
            <a:cxnSpLocks/>
          </p:cNvCxnSpPr>
          <p:nvPr userDrawn="1"/>
        </p:nvCxnSpPr>
        <p:spPr>
          <a:xfrm flipH="1">
            <a:off x="3759725" y="6295149"/>
            <a:ext cx="233627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045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3392C2F9-3FCC-999E-C3D1-BC474AE48661}"/>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0" y="0"/>
            <a:ext cx="12192002" cy="6858000"/>
          </a:xfrm>
          <a:prstGeom prst="rect">
            <a:avLst/>
          </a:prstGeom>
        </p:spPr>
      </p:pic>
      <p:sp>
        <p:nvSpPr>
          <p:cNvPr id="2" name="矩形 1">
            <a:extLst>
              <a:ext uri="{FF2B5EF4-FFF2-40B4-BE49-F238E27FC236}">
                <a16:creationId xmlns:a16="http://schemas.microsoft.com/office/drawing/2014/main" id="{1BC6D4A2-270B-462E-AB1C-019B335B0B01}"/>
              </a:ext>
            </a:extLst>
          </p:cNvPr>
          <p:cNvSpPr>
            <a:spLocks noChangeAspect="1"/>
          </p:cNvSpPr>
          <p:nvPr userDrawn="1"/>
        </p:nvSpPr>
        <p:spPr>
          <a:xfrm>
            <a:off x="0" y="-1"/>
            <a:ext cx="12198163" cy="2496233"/>
          </a:xfrm>
          <a:prstGeom prst="rect">
            <a:avLst/>
          </a:prstGeom>
          <a:blipFill dpi="0" rotWithShape="1">
            <a:blip r:embed="rId3"/>
            <a:srcRect/>
            <a:stretch>
              <a:fillRect t="-350521" b="-28206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707">
              <a:cs typeface="+mn-ea"/>
              <a:sym typeface="+mn-lt"/>
            </a:endParaRPr>
          </a:p>
        </p:txBody>
      </p:sp>
      <p:sp>
        <p:nvSpPr>
          <p:cNvPr id="3" name="矩形 2">
            <a:extLst>
              <a:ext uri="{FF2B5EF4-FFF2-40B4-BE49-F238E27FC236}">
                <a16:creationId xmlns:a16="http://schemas.microsoft.com/office/drawing/2014/main" id="{B384CE24-87E2-4D10-AEA6-64BABD7EDB46}"/>
              </a:ext>
            </a:extLst>
          </p:cNvPr>
          <p:cNvSpPr/>
          <p:nvPr userDrawn="1"/>
        </p:nvSpPr>
        <p:spPr>
          <a:xfrm>
            <a:off x="0" y="1"/>
            <a:ext cx="12211828" cy="2496234"/>
          </a:xfrm>
          <a:prstGeom prst="rect">
            <a:avLst/>
          </a:prstGeom>
          <a:solidFill>
            <a:schemeClr val="accent1">
              <a:lumMod val="10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cs typeface="+mn-ea"/>
              <a:sym typeface="+mn-lt"/>
            </a:endParaRPr>
          </a:p>
        </p:txBody>
      </p:sp>
      <p:sp>
        <p:nvSpPr>
          <p:cNvPr id="4" name="TextBox 10">
            <a:extLst>
              <a:ext uri="{FF2B5EF4-FFF2-40B4-BE49-F238E27FC236}">
                <a16:creationId xmlns:a16="http://schemas.microsoft.com/office/drawing/2014/main" id="{8AC5EC8E-DC1D-4592-9FB2-0A25B4FA3AD6}"/>
              </a:ext>
            </a:extLst>
          </p:cNvPr>
          <p:cNvSpPr txBox="1"/>
          <p:nvPr userDrawn="1"/>
        </p:nvSpPr>
        <p:spPr>
          <a:xfrm>
            <a:off x="5084543" y="534327"/>
            <a:ext cx="2022919" cy="1116067"/>
          </a:xfrm>
          <a:prstGeom prst="rect">
            <a:avLst/>
          </a:prstGeom>
          <a:noFill/>
        </p:spPr>
        <p:txBody>
          <a:bodyPr wrap="square" lIns="65016" tIns="32508" rIns="65016" bIns="32508">
            <a:spAutoFit/>
          </a:bodyPr>
          <a:lstStyle/>
          <a:p>
            <a:pPr algn="dist">
              <a:buNone/>
            </a:pPr>
            <a:r>
              <a:rPr lang="zh-CN" altLang="en-US" sz="6826" b="1" dirty="0">
                <a:solidFill>
                  <a:schemeClr val="bg1"/>
                </a:solidFill>
                <a:cs typeface="+mn-ea"/>
                <a:sym typeface="+mn-lt"/>
              </a:rPr>
              <a:t>目录</a:t>
            </a:r>
            <a:endParaRPr lang="zh-CN" altLang="en-US" sz="5119" b="1" dirty="0">
              <a:solidFill>
                <a:schemeClr val="bg1"/>
              </a:solidFill>
              <a:cs typeface="+mn-ea"/>
              <a:sym typeface="+mn-lt"/>
            </a:endParaRPr>
          </a:p>
        </p:txBody>
      </p:sp>
      <p:sp>
        <p:nvSpPr>
          <p:cNvPr id="5" name="文本框 4">
            <a:extLst>
              <a:ext uri="{FF2B5EF4-FFF2-40B4-BE49-F238E27FC236}">
                <a16:creationId xmlns:a16="http://schemas.microsoft.com/office/drawing/2014/main" id="{4039C160-130F-461C-B6C2-F23B6BBA1EF5}"/>
              </a:ext>
            </a:extLst>
          </p:cNvPr>
          <p:cNvSpPr txBox="1"/>
          <p:nvPr userDrawn="1"/>
        </p:nvSpPr>
        <p:spPr>
          <a:xfrm>
            <a:off x="5084544" y="1606590"/>
            <a:ext cx="2027445" cy="289438"/>
          </a:xfrm>
          <a:prstGeom prst="rect">
            <a:avLst/>
          </a:prstGeom>
          <a:noFill/>
        </p:spPr>
        <p:txBody>
          <a:bodyPr wrap="square" rtlCol="0">
            <a:spAutoFit/>
          </a:bodyPr>
          <a:lstStyle/>
          <a:p>
            <a:pPr algn="dist"/>
            <a:r>
              <a:rPr kumimoji="1" lang="en-US" altLang="zh-CN" sz="1281" dirty="0">
                <a:solidFill>
                  <a:schemeClr val="bg1"/>
                </a:solidFill>
                <a:cs typeface="+mn-ea"/>
                <a:sym typeface="+mn-lt"/>
              </a:rPr>
              <a:t>CONTENTS</a:t>
            </a:r>
            <a:endParaRPr kumimoji="1" lang="zh-CN" altLang="en-US" sz="1281" dirty="0">
              <a:solidFill>
                <a:schemeClr val="bg1"/>
              </a:solidFill>
              <a:cs typeface="+mn-ea"/>
              <a:sym typeface="+mn-lt"/>
            </a:endParaRPr>
          </a:p>
        </p:txBody>
      </p:sp>
      <p:cxnSp>
        <p:nvCxnSpPr>
          <p:cNvPr id="27" name="直线连接符 5">
            <a:extLst>
              <a:ext uri="{FF2B5EF4-FFF2-40B4-BE49-F238E27FC236}">
                <a16:creationId xmlns:a16="http://schemas.microsoft.com/office/drawing/2014/main" id="{5CB9D617-E2C1-417E-85E6-D67AA8A603B8}"/>
              </a:ext>
            </a:extLst>
          </p:cNvPr>
          <p:cNvCxnSpPr>
            <a:cxnSpLocks/>
          </p:cNvCxnSpPr>
          <p:nvPr userDrawn="1"/>
        </p:nvCxnSpPr>
        <p:spPr>
          <a:xfrm flipH="1">
            <a:off x="7144442" y="1039401"/>
            <a:ext cx="70081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直线连接符 60">
            <a:extLst>
              <a:ext uri="{FF2B5EF4-FFF2-40B4-BE49-F238E27FC236}">
                <a16:creationId xmlns:a16="http://schemas.microsoft.com/office/drawing/2014/main" id="{0724BB03-E1BC-43DD-9586-E4238986ED3E}"/>
              </a:ext>
            </a:extLst>
          </p:cNvPr>
          <p:cNvCxnSpPr>
            <a:cxnSpLocks/>
          </p:cNvCxnSpPr>
          <p:nvPr userDrawn="1"/>
        </p:nvCxnSpPr>
        <p:spPr>
          <a:xfrm flipH="1">
            <a:off x="4435591" y="1039401"/>
            <a:ext cx="70081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直线连接符 109">
            <a:extLst>
              <a:ext uri="{FF2B5EF4-FFF2-40B4-BE49-F238E27FC236}">
                <a16:creationId xmlns:a16="http://schemas.microsoft.com/office/drawing/2014/main" id="{57508D3D-3065-4BA4-B25A-A0CD7EB40A89}"/>
              </a:ext>
            </a:extLst>
          </p:cNvPr>
          <p:cNvCxnSpPr>
            <a:cxnSpLocks/>
          </p:cNvCxnSpPr>
          <p:nvPr userDrawn="1"/>
        </p:nvCxnSpPr>
        <p:spPr>
          <a:xfrm flipH="1">
            <a:off x="7282091" y="1748912"/>
            <a:ext cx="5631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直线连接符 109">
            <a:extLst>
              <a:ext uri="{FF2B5EF4-FFF2-40B4-BE49-F238E27FC236}">
                <a16:creationId xmlns:a16="http://schemas.microsoft.com/office/drawing/2014/main" id="{535D0E7B-AA8A-44EC-922C-2D7F31103D46}"/>
              </a:ext>
            </a:extLst>
          </p:cNvPr>
          <p:cNvCxnSpPr>
            <a:cxnSpLocks/>
          </p:cNvCxnSpPr>
          <p:nvPr userDrawn="1"/>
        </p:nvCxnSpPr>
        <p:spPr>
          <a:xfrm flipH="1">
            <a:off x="4435591" y="1748912"/>
            <a:ext cx="5631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1A843931-A626-4FBA-988C-43EF162CF582}"/>
              </a:ext>
            </a:extLst>
          </p:cNvPr>
          <p:cNvCxnSpPr>
            <a:cxnSpLocks/>
          </p:cNvCxnSpPr>
          <p:nvPr userDrawn="1"/>
        </p:nvCxnSpPr>
        <p:spPr>
          <a:xfrm>
            <a:off x="4436248" y="1039402"/>
            <a:ext cx="0" cy="4353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97F9A9E6-80B7-4EAD-B9B5-17DEBE6C7AEC}"/>
              </a:ext>
            </a:extLst>
          </p:cNvPr>
          <p:cNvCxnSpPr>
            <a:cxnSpLocks/>
          </p:cNvCxnSpPr>
          <p:nvPr userDrawn="1"/>
        </p:nvCxnSpPr>
        <p:spPr>
          <a:xfrm>
            <a:off x="4436248" y="1474735"/>
            <a:ext cx="0" cy="27842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7A1260FF-F724-4DD2-83CA-4DCE4244E4D0}"/>
              </a:ext>
            </a:extLst>
          </p:cNvPr>
          <p:cNvCxnSpPr>
            <a:cxnSpLocks/>
          </p:cNvCxnSpPr>
          <p:nvPr userDrawn="1"/>
        </p:nvCxnSpPr>
        <p:spPr>
          <a:xfrm>
            <a:off x="7845257" y="1039401"/>
            <a:ext cx="0" cy="4353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E4FF67BC-B1C7-472C-B674-896EEFD3FE53}"/>
              </a:ext>
            </a:extLst>
          </p:cNvPr>
          <p:cNvCxnSpPr>
            <a:cxnSpLocks/>
          </p:cNvCxnSpPr>
          <p:nvPr userDrawn="1"/>
        </p:nvCxnSpPr>
        <p:spPr>
          <a:xfrm>
            <a:off x="7845257" y="1474735"/>
            <a:ext cx="0" cy="27842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556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3B09463-2825-8153-8AA6-D7B6EFCCF810}"/>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0" y="0"/>
            <a:ext cx="12192002" cy="6858000"/>
          </a:xfrm>
          <a:prstGeom prst="rect">
            <a:avLst/>
          </a:prstGeom>
        </p:spPr>
      </p:pic>
      <p:sp>
        <p:nvSpPr>
          <p:cNvPr id="2" name="矩形 1">
            <a:extLst>
              <a:ext uri="{FF2B5EF4-FFF2-40B4-BE49-F238E27FC236}">
                <a16:creationId xmlns:a16="http://schemas.microsoft.com/office/drawing/2014/main" id="{9C9B7134-BE5E-45B9-BD91-41241AC12FF9}"/>
              </a:ext>
            </a:extLst>
          </p:cNvPr>
          <p:cNvSpPr>
            <a:spLocks noChangeAspect="1"/>
          </p:cNvSpPr>
          <p:nvPr userDrawn="1"/>
        </p:nvSpPr>
        <p:spPr>
          <a:xfrm>
            <a:off x="-6498" y="1926967"/>
            <a:ext cx="12191331" cy="3004067"/>
          </a:xfrm>
          <a:prstGeom prst="rect">
            <a:avLst/>
          </a:prstGeom>
          <a:blipFill dpi="0" rotWithShape="1">
            <a:blip r:embed="rId3"/>
            <a:srcRect/>
            <a:stretch>
              <a:fillRect t="-280153" b="-228587"/>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707">
              <a:cs typeface="+mn-ea"/>
              <a:sym typeface="+mn-lt"/>
            </a:endParaRPr>
          </a:p>
        </p:txBody>
      </p:sp>
      <p:sp>
        <p:nvSpPr>
          <p:cNvPr id="3" name="矩形 2">
            <a:extLst>
              <a:ext uri="{FF2B5EF4-FFF2-40B4-BE49-F238E27FC236}">
                <a16:creationId xmlns:a16="http://schemas.microsoft.com/office/drawing/2014/main" id="{7EBCFAD6-A924-48B7-BA7B-A1874FF57605}"/>
              </a:ext>
            </a:extLst>
          </p:cNvPr>
          <p:cNvSpPr/>
          <p:nvPr userDrawn="1"/>
        </p:nvSpPr>
        <p:spPr>
          <a:xfrm>
            <a:off x="-6498" y="1926967"/>
            <a:ext cx="12204995" cy="3004067"/>
          </a:xfrm>
          <a:prstGeom prst="rect">
            <a:avLst/>
          </a:prstGeom>
          <a:solidFill>
            <a:schemeClr val="accent1">
              <a:lumMod val="10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cs typeface="+mn-ea"/>
              <a:sym typeface="+mn-lt"/>
            </a:endParaRPr>
          </a:p>
        </p:txBody>
      </p:sp>
    </p:spTree>
    <p:extLst>
      <p:ext uri="{BB962C8B-B14F-4D97-AF65-F5344CB8AC3E}">
        <p14:creationId xmlns:p14="http://schemas.microsoft.com/office/powerpoint/2010/main" val="663612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0965169-8317-8506-EB06-3F57AF8CAAD4}"/>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0" y="0"/>
            <a:ext cx="12192002" cy="6858000"/>
          </a:xfrm>
          <a:prstGeom prst="rect">
            <a:avLst/>
          </a:prstGeom>
        </p:spPr>
      </p:pic>
      <p:cxnSp>
        <p:nvCxnSpPr>
          <p:cNvPr id="2" name="直线连接符 3">
            <a:extLst>
              <a:ext uri="{FF2B5EF4-FFF2-40B4-BE49-F238E27FC236}">
                <a16:creationId xmlns:a16="http://schemas.microsoft.com/office/drawing/2014/main" id="{FFB3CA18-72DA-4062-9B38-0732E0A63691}"/>
              </a:ext>
            </a:extLst>
          </p:cNvPr>
          <p:cNvCxnSpPr/>
          <p:nvPr userDrawn="1"/>
        </p:nvCxnSpPr>
        <p:spPr>
          <a:xfrm>
            <a:off x="263847" y="862550"/>
            <a:ext cx="10268136" cy="0"/>
          </a:xfrm>
          <a:prstGeom prst="line">
            <a:avLst/>
          </a:prstGeom>
          <a:ln w="19050">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sp>
        <p:nvSpPr>
          <p:cNvPr id="3" name="矩形: 圆角 2">
            <a:extLst>
              <a:ext uri="{FF2B5EF4-FFF2-40B4-BE49-F238E27FC236}">
                <a16:creationId xmlns:a16="http://schemas.microsoft.com/office/drawing/2014/main" id="{E9D56724-A261-4779-8A40-9ECA94FC8093}"/>
              </a:ext>
            </a:extLst>
          </p:cNvPr>
          <p:cNvSpPr/>
          <p:nvPr userDrawn="1"/>
        </p:nvSpPr>
        <p:spPr>
          <a:xfrm>
            <a:off x="9329804" y="798308"/>
            <a:ext cx="2861863" cy="108482"/>
          </a:xfrm>
          <a:prstGeom prst="roundRect">
            <a:avLst>
              <a:gd name="adj" fmla="val 50000"/>
            </a:avLst>
          </a:prstGeom>
          <a:solidFill>
            <a:schemeClr val="accent1">
              <a:lumMod val="100000"/>
            </a:schemeClr>
          </a:solidFill>
          <a:ln>
            <a:solidFill>
              <a:schemeClr val="accent1">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1">
              <a:cs typeface="+mn-ea"/>
              <a:sym typeface="+mn-lt"/>
            </a:endParaRPr>
          </a:p>
        </p:txBody>
      </p:sp>
      <p:sp>
        <p:nvSpPr>
          <p:cNvPr id="44" name="矩形 43">
            <a:extLst>
              <a:ext uri="{FF2B5EF4-FFF2-40B4-BE49-F238E27FC236}">
                <a16:creationId xmlns:a16="http://schemas.microsoft.com/office/drawing/2014/main" id="{10D1DF02-8AF8-4CB1-B61E-FFCC9B38F601}"/>
              </a:ext>
            </a:extLst>
          </p:cNvPr>
          <p:cNvSpPr/>
          <p:nvPr userDrawn="1"/>
        </p:nvSpPr>
        <p:spPr>
          <a:xfrm>
            <a:off x="-6498" y="6501083"/>
            <a:ext cx="12204995" cy="356728"/>
          </a:xfrm>
          <a:prstGeom prst="rect">
            <a:avLst/>
          </a:prstGeom>
          <a:solidFill>
            <a:schemeClr val="accent1">
              <a:lumMod val="10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cs typeface="+mn-ea"/>
              <a:sym typeface="+mn-lt"/>
            </a:endParaRPr>
          </a:p>
        </p:txBody>
      </p:sp>
      <p:sp>
        <p:nvSpPr>
          <p:cNvPr id="45" name="矩形 44">
            <a:extLst>
              <a:ext uri="{FF2B5EF4-FFF2-40B4-BE49-F238E27FC236}">
                <a16:creationId xmlns:a16="http://schemas.microsoft.com/office/drawing/2014/main" id="{37297EDB-A84C-48F0-A0B5-7AB97A7812A7}"/>
              </a:ext>
            </a:extLst>
          </p:cNvPr>
          <p:cNvSpPr/>
          <p:nvPr userDrawn="1"/>
        </p:nvSpPr>
        <p:spPr>
          <a:xfrm>
            <a:off x="-6498" y="6582351"/>
            <a:ext cx="12204995" cy="275460"/>
          </a:xfrm>
          <a:prstGeom prst="rect">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cs typeface="+mn-ea"/>
              <a:sym typeface="+mn-lt"/>
            </a:endParaRPr>
          </a:p>
        </p:txBody>
      </p:sp>
      <p:sp>
        <p:nvSpPr>
          <p:cNvPr id="65" name="标题 64">
            <a:extLst>
              <a:ext uri="{FF2B5EF4-FFF2-40B4-BE49-F238E27FC236}">
                <a16:creationId xmlns:a16="http://schemas.microsoft.com/office/drawing/2014/main" id="{D2557E18-85FC-42B1-8601-A898101F9B38}"/>
              </a:ext>
            </a:extLst>
          </p:cNvPr>
          <p:cNvSpPr>
            <a:spLocks noGrp="1"/>
          </p:cNvSpPr>
          <p:nvPr>
            <p:ph type="title"/>
          </p:nvPr>
        </p:nvSpPr>
        <p:spPr>
          <a:xfrm>
            <a:off x="822944" y="320665"/>
            <a:ext cx="4493538" cy="487378"/>
          </a:xfrm>
          <a:prstGeom prst="rect">
            <a:avLst/>
          </a:prstGeom>
          <a:noFill/>
        </p:spPr>
        <p:txBody>
          <a:bodyPr wrap="none" rtlCol="0">
            <a:spAutoFit/>
          </a:bodyPr>
          <a:lstStyle>
            <a:lvl1pPr>
              <a:defRPr kumimoji="1" lang="zh-CN" altLang="en-US" sz="2800" b="1">
                <a:solidFill>
                  <a:schemeClr val="accent1"/>
                </a:solidFill>
                <a:latin typeface="+mn-lt"/>
                <a:ea typeface="+mn-ea"/>
                <a:cs typeface="+mn-ea"/>
              </a:defRPr>
            </a:lvl1pPr>
          </a:lstStyle>
          <a:p>
            <a:pPr marL="0" lvl="0" defTabSz="914400"/>
            <a:r>
              <a:rPr lang="zh-CN" altLang="en-US"/>
              <a:t>单击此处编辑母版标题样式</a:t>
            </a:r>
          </a:p>
        </p:txBody>
      </p:sp>
      <p:grpSp>
        <p:nvGrpSpPr>
          <p:cNvPr id="75" name="组合 74">
            <a:extLst>
              <a:ext uri="{FF2B5EF4-FFF2-40B4-BE49-F238E27FC236}">
                <a16:creationId xmlns:a16="http://schemas.microsoft.com/office/drawing/2014/main" id="{AF113732-72E5-467C-90CA-B8443111B46A}"/>
              </a:ext>
            </a:extLst>
          </p:cNvPr>
          <p:cNvGrpSpPr/>
          <p:nvPr userDrawn="1"/>
        </p:nvGrpSpPr>
        <p:grpSpPr>
          <a:xfrm>
            <a:off x="320040" y="247972"/>
            <a:ext cx="475827" cy="492691"/>
            <a:chOff x="320040" y="137160"/>
            <a:chExt cx="475827" cy="603504"/>
          </a:xfrm>
        </p:grpSpPr>
        <p:sp>
          <p:nvSpPr>
            <p:cNvPr id="76" name="圆角矩形 16">
              <a:extLst>
                <a:ext uri="{FF2B5EF4-FFF2-40B4-BE49-F238E27FC236}">
                  <a16:creationId xmlns:a16="http://schemas.microsoft.com/office/drawing/2014/main" id="{7A16D70F-50CF-493A-A805-8AD9547E6E52}"/>
                </a:ext>
              </a:extLst>
            </p:cNvPr>
            <p:cNvSpPr/>
            <p:nvPr/>
          </p:nvSpPr>
          <p:spPr>
            <a:xfrm>
              <a:off x="320040" y="137160"/>
              <a:ext cx="68731" cy="603504"/>
            </a:xfrm>
            <a:prstGeom prst="roundRect">
              <a:avLst>
                <a:gd name="adj" fmla="val 50000"/>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7" name="圆角矩形 17">
              <a:extLst>
                <a:ext uri="{FF2B5EF4-FFF2-40B4-BE49-F238E27FC236}">
                  <a16:creationId xmlns:a16="http://schemas.microsoft.com/office/drawing/2014/main" id="{0E0D4FF2-9FEB-45E8-AB99-ED9D2E391DB8}"/>
                </a:ext>
              </a:extLst>
            </p:cNvPr>
            <p:cNvSpPr/>
            <p:nvPr/>
          </p:nvSpPr>
          <p:spPr>
            <a:xfrm>
              <a:off x="532982" y="319414"/>
              <a:ext cx="68731" cy="421249"/>
            </a:xfrm>
            <a:prstGeom prst="roundRect">
              <a:avLst>
                <a:gd name="adj" fmla="val 50000"/>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8" name="圆角矩形 18">
              <a:extLst>
                <a:ext uri="{FF2B5EF4-FFF2-40B4-BE49-F238E27FC236}">
                  <a16:creationId xmlns:a16="http://schemas.microsoft.com/office/drawing/2014/main" id="{775880D2-4154-461B-A1D4-A9CCD67E637D}"/>
                </a:ext>
              </a:extLst>
            </p:cNvPr>
            <p:cNvSpPr/>
            <p:nvPr/>
          </p:nvSpPr>
          <p:spPr>
            <a:xfrm>
              <a:off x="727136" y="234648"/>
              <a:ext cx="68731" cy="506016"/>
            </a:xfrm>
            <a:prstGeom prst="roundRect">
              <a:avLst>
                <a:gd name="adj" fmla="val 50000"/>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1134196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691F94A-C79E-4BCA-B45B-A08C7668DD0E}"/>
              </a:ext>
            </a:extLst>
          </p:cNvPr>
          <p:cNvSpPr>
            <a:spLocks noChangeAspect="1"/>
          </p:cNvSpPr>
          <p:nvPr userDrawn="1"/>
        </p:nvSpPr>
        <p:spPr>
          <a:xfrm>
            <a:off x="0" y="0"/>
            <a:ext cx="12191331" cy="6858000"/>
          </a:xfrm>
          <a:prstGeom prst="rect">
            <a:avLst/>
          </a:prstGeom>
          <a:blipFill dpi="0" rotWithShape="1">
            <a:blip r:embed="rId2"/>
            <a:srcRect/>
            <a:stretch>
              <a:fillRect t="-86397" b="-80269"/>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707"/>
          </a:p>
        </p:txBody>
      </p:sp>
      <p:sp>
        <p:nvSpPr>
          <p:cNvPr id="3" name="矩形 2">
            <a:extLst>
              <a:ext uri="{FF2B5EF4-FFF2-40B4-BE49-F238E27FC236}">
                <a16:creationId xmlns:a16="http://schemas.microsoft.com/office/drawing/2014/main" id="{E31A6677-4283-4345-AA2C-19A7B94E85C3}"/>
              </a:ext>
            </a:extLst>
          </p:cNvPr>
          <p:cNvSpPr/>
          <p:nvPr userDrawn="1"/>
        </p:nvSpPr>
        <p:spPr>
          <a:xfrm>
            <a:off x="0" y="0"/>
            <a:ext cx="12192000" cy="6858000"/>
          </a:xfrm>
          <a:prstGeom prst="rect">
            <a:avLst/>
          </a:prstGeom>
          <a:solidFill>
            <a:schemeClr val="accent1">
              <a:lumMod val="10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
        <p:nvSpPr>
          <p:cNvPr id="16" name="矩形 15">
            <a:extLst>
              <a:ext uri="{FF2B5EF4-FFF2-40B4-BE49-F238E27FC236}">
                <a16:creationId xmlns:a16="http://schemas.microsoft.com/office/drawing/2014/main" id="{BD13E092-31F5-99B6-12DE-83F17746E789}"/>
              </a:ext>
            </a:extLst>
          </p:cNvPr>
          <p:cNvSpPr/>
          <p:nvPr userDrawn="1"/>
        </p:nvSpPr>
        <p:spPr>
          <a:xfrm>
            <a:off x="205774" y="382520"/>
            <a:ext cx="11780452" cy="6092959"/>
          </a:xfrm>
          <a:prstGeom prst="rect">
            <a:avLst/>
          </a:prstGeom>
          <a:ln w="1016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1425" dirty="0">
              <a:cs typeface="+mn-ea"/>
              <a:sym typeface="+mn-lt"/>
            </a:endParaRPr>
          </a:p>
        </p:txBody>
      </p:sp>
    </p:spTree>
    <p:extLst>
      <p:ext uri="{BB962C8B-B14F-4D97-AF65-F5344CB8AC3E}">
        <p14:creationId xmlns:p14="http://schemas.microsoft.com/office/powerpoint/2010/main" val="3827064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3236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916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3" r:id="rId6"/>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zh-CN"/>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1.sv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xml"/><Relationship Id="rId5" Type="http://schemas.openxmlformats.org/officeDocument/2006/relationships/chart" Target="../charts/chart5.xml"/><Relationship Id="rId4" Type="http://schemas.openxmlformats.org/officeDocument/2006/relationships/chart" Target="../charts/char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a:extLst>
              <a:ext uri="{FF2B5EF4-FFF2-40B4-BE49-F238E27FC236}">
                <a16:creationId xmlns:a16="http://schemas.microsoft.com/office/drawing/2014/main" id="{C1A6C5E7-DC44-4731-A484-7A800C1460C5}"/>
              </a:ext>
            </a:extLst>
          </p:cNvPr>
          <p:cNvSpPr txBox="1"/>
          <p:nvPr/>
        </p:nvSpPr>
        <p:spPr>
          <a:xfrm>
            <a:off x="1646138" y="2665258"/>
            <a:ext cx="8899728" cy="1116067"/>
          </a:xfrm>
          <a:prstGeom prst="rect">
            <a:avLst/>
          </a:prstGeom>
          <a:noFill/>
        </p:spPr>
        <p:txBody>
          <a:bodyPr wrap="none" lIns="65016" tIns="32508" rIns="65016" bIns="32508">
            <a:noAutofit/>
          </a:bodyPr>
          <a:lstStyle/>
          <a:p>
            <a:pPr algn="ctr">
              <a:buNone/>
            </a:pPr>
            <a:r>
              <a:rPr lang="zh-CN" altLang="en-US" sz="6600" b="1" dirty="0">
                <a:solidFill>
                  <a:schemeClr val="bg1"/>
                </a:solidFill>
                <a:cs typeface="+mn-ea"/>
                <a:sym typeface="+mn-lt"/>
              </a:rPr>
              <a:t>蓝色简约研究报告模板</a:t>
            </a:r>
          </a:p>
        </p:txBody>
      </p:sp>
      <p:sp>
        <p:nvSpPr>
          <p:cNvPr id="6" name="矩形 5">
            <a:extLst>
              <a:ext uri="{FF2B5EF4-FFF2-40B4-BE49-F238E27FC236}">
                <a16:creationId xmlns:a16="http://schemas.microsoft.com/office/drawing/2014/main" id="{ED2583C6-A1AB-4845-B7D6-F921C01449B7}"/>
              </a:ext>
            </a:extLst>
          </p:cNvPr>
          <p:cNvSpPr/>
          <p:nvPr/>
        </p:nvSpPr>
        <p:spPr>
          <a:xfrm>
            <a:off x="1981200" y="2382675"/>
            <a:ext cx="8229600" cy="311872"/>
          </a:xfrm>
          <a:prstGeom prst="rect">
            <a:avLst/>
          </a:prstGeom>
          <a:noFill/>
        </p:spPr>
        <p:txBody>
          <a:bodyPr wrap="square" lIns="65016" tIns="32508" rIns="65016" bIns="32508" anchor="ctr" anchorCtr="0">
            <a:noAutofit/>
          </a:bodyPr>
          <a:lstStyle/>
          <a:p>
            <a:pPr algn="dist"/>
            <a:r>
              <a:rPr lang="en-US" altLang="zh-CN" sz="1600" dirty="0">
                <a:ln w="6350">
                  <a:solidFill>
                    <a:schemeClr val="bg1">
                      <a:alpha val="50000"/>
                    </a:schemeClr>
                  </a:solidFill>
                </a:ln>
                <a:noFill/>
                <a:latin typeface="+mj-lt"/>
                <a:cs typeface="+mn-ea"/>
                <a:sym typeface="+mn-lt"/>
              </a:rPr>
              <a:t>THE RESEARCH REPORT</a:t>
            </a:r>
          </a:p>
        </p:txBody>
      </p:sp>
      <p:sp>
        <p:nvSpPr>
          <p:cNvPr id="8" name="矩形 259">
            <a:extLst>
              <a:ext uri="{FF2B5EF4-FFF2-40B4-BE49-F238E27FC236}">
                <a16:creationId xmlns:a16="http://schemas.microsoft.com/office/drawing/2014/main" id="{27108F76-28BF-4489-BCB2-AC9E955FCCC8}"/>
              </a:ext>
            </a:extLst>
          </p:cNvPr>
          <p:cNvSpPr>
            <a:spLocks noChangeArrowheads="1"/>
          </p:cNvSpPr>
          <p:nvPr/>
        </p:nvSpPr>
        <p:spPr bwMode="auto">
          <a:xfrm>
            <a:off x="4914902" y="5409860"/>
            <a:ext cx="2362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1200" b="1" cap="all" dirty="0">
                <a:solidFill>
                  <a:schemeClr val="bg1"/>
                </a:solidFill>
                <a:latin typeface="+mn-ea"/>
                <a:ea typeface="+mn-ea"/>
                <a:cs typeface="+mn-ea"/>
                <a:sym typeface="+mn-lt"/>
              </a:rPr>
              <a:t>汇报人：</a:t>
            </a:r>
            <a:r>
              <a:rPr lang="en-US" altLang="zh-CN" sz="1200" dirty="0" err="1">
                <a:solidFill>
                  <a:schemeClr val="bg1"/>
                </a:solidFill>
                <a:latin typeface="+mn-ea"/>
                <a:ea typeface="+mn-ea"/>
              </a:rPr>
              <a:t>OfficePLUS</a:t>
            </a:r>
            <a:endParaRPr lang="en-US" altLang="zh-CN" sz="1200" dirty="0">
              <a:solidFill>
                <a:schemeClr val="bg1"/>
              </a:solidFill>
              <a:latin typeface="+mn-ea"/>
              <a:ea typeface="+mn-ea"/>
            </a:endParaRPr>
          </a:p>
        </p:txBody>
      </p:sp>
      <p:grpSp>
        <p:nvGrpSpPr>
          <p:cNvPr id="15" name="组合 14">
            <a:extLst>
              <a:ext uri="{FF2B5EF4-FFF2-40B4-BE49-F238E27FC236}">
                <a16:creationId xmlns:a16="http://schemas.microsoft.com/office/drawing/2014/main" id="{1A70F5AA-B706-4590-B94A-E5A7BB40272B}"/>
              </a:ext>
            </a:extLst>
          </p:cNvPr>
          <p:cNvGrpSpPr/>
          <p:nvPr/>
        </p:nvGrpSpPr>
        <p:grpSpPr>
          <a:xfrm>
            <a:off x="5975697" y="5015908"/>
            <a:ext cx="240606" cy="301303"/>
            <a:chOff x="5645066" y="3521412"/>
            <a:chExt cx="780650" cy="977584"/>
          </a:xfrm>
          <a:solidFill>
            <a:schemeClr val="bg1"/>
          </a:solidFill>
        </p:grpSpPr>
        <p:sp>
          <p:nvSpPr>
            <p:cNvPr id="13" name="任意多边形: 形状 12">
              <a:extLst>
                <a:ext uri="{FF2B5EF4-FFF2-40B4-BE49-F238E27FC236}">
                  <a16:creationId xmlns:a16="http://schemas.microsoft.com/office/drawing/2014/main" id="{74EA8DAA-3070-49FF-B64B-CAC199FC8F02}"/>
                </a:ext>
              </a:extLst>
            </p:cNvPr>
            <p:cNvSpPr/>
            <p:nvPr/>
          </p:nvSpPr>
          <p:spPr>
            <a:xfrm>
              <a:off x="5815538" y="3521412"/>
              <a:ext cx="439913" cy="684309"/>
            </a:xfrm>
            <a:custGeom>
              <a:avLst/>
              <a:gdLst>
                <a:gd name="connsiteX0" fmla="*/ 219957 w 439913"/>
                <a:gd name="connsiteY0" fmla="*/ 684310 h 684309"/>
                <a:gd name="connsiteX1" fmla="*/ 439913 w 439913"/>
                <a:gd name="connsiteY1" fmla="*/ 464353 h 684309"/>
                <a:gd name="connsiteX2" fmla="*/ 439913 w 439913"/>
                <a:gd name="connsiteY2" fmla="*/ 219957 h 684309"/>
                <a:gd name="connsiteX3" fmla="*/ 219957 w 439913"/>
                <a:gd name="connsiteY3" fmla="*/ 0 h 684309"/>
                <a:gd name="connsiteX4" fmla="*/ 0 w 439913"/>
                <a:gd name="connsiteY4" fmla="*/ 219957 h 684309"/>
                <a:gd name="connsiteX5" fmla="*/ 0 w 439913"/>
                <a:gd name="connsiteY5" fmla="*/ 464353 h 684309"/>
                <a:gd name="connsiteX6" fmla="*/ 219957 w 439913"/>
                <a:gd name="connsiteY6" fmla="*/ 684310 h 684309"/>
                <a:gd name="connsiteX7" fmla="*/ 48879 w 439913"/>
                <a:gd name="connsiteY7" fmla="*/ 439913 h 684309"/>
                <a:gd name="connsiteX8" fmla="*/ 146638 w 439913"/>
                <a:gd name="connsiteY8" fmla="*/ 439913 h 684309"/>
                <a:gd name="connsiteX9" fmla="*/ 171077 w 439913"/>
                <a:gd name="connsiteY9" fmla="*/ 415474 h 684309"/>
                <a:gd name="connsiteX10" fmla="*/ 146638 w 439913"/>
                <a:gd name="connsiteY10" fmla="*/ 391034 h 684309"/>
                <a:gd name="connsiteX11" fmla="*/ 48879 w 439913"/>
                <a:gd name="connsiteY11" fmla="*/ 391034 h 684309"/>
                <a:gd name="connsiteX12" fmla="*/ 48879 w 439913"/>
                <a:gd name="connsiteY12" fmla="*/ 342155 h 684309"/>
                <a:gd name="connsiteX13" fmla="*/ 146638 w 439913"/>
                <a:gd name="connsiteY13" fmla="*/ 342155 h 684309"/>
                <a:gd name="connsiteX14" fmla="*/ 171077 w 439913"/>
                <a:gd name="connsiteY14" fmla="*/ 317715 h 684309"/>
                <a:gd name="connsiteX15" fmla="*/ 146638 w 439913"/>
                <a:gd name="connsiteY15" fmla="*/ 293276 h 684309"/>
                <a:gd name="connsiteX16" fmla="*/ 48879 w 439913"/>
                <a:gd name="connsiteY16" fmla="*/ 293276 h 684309"/>
                <a:gd name="connsiteX17" fmla="*/ 48879 w 439913"/>
                <a:gd name="connsiteY17" fmla="*/ 244396 h 684309"/>
                <a:gd name="connsiteX18" fmla="*/ 146638 w 439913"/>
                <a:gd name="connsiteY18" fmla="*/ 244396 h 684309"/>
                <a:gd name="connsiteX19" fmla="*/ 171077 w 439913"/>
                <a:gd name="connsiteY19" fmla="*/ 219957 h 684309"/>
                <a:gd name="connsiteX20" fmla="*/ 146638 w 439913"/>
                <a:gd name="connsiteY20" fmla="*/ 195517 h 684309"/>
                <a:gd name="connsiteX21" fmla="*/ 50843 w 439913"/>
                <a:gd name="connsiteY21" fmla="*/ 195517 h 684309"/>
                <a:gd name="connsiteX22" fmla="*/ 219957 w 439913"/>
                <a:gd name="connsiteY22" fmla="*/ 48879 h 684309"/>
                <a:gd name="connsiteX23" fmla="*/ 391034 w 439913"/>
                <a:gd name="connsiteY23" fmla="*/ 219957 h 684309"/>
                <a:gd name="connsiteX24" fmla="*/ 391034 w 439913"/>
                <a:gd name="connsiteY24" fmla="*/ 464353 h 684309"/>
                <a:gd name="connsiteX25" fmla="*/ 219957 w 439913"/>
                <a:gd name="connsiteY25" fmla="*/ 635430 h 684309"/>
                <a:gd name="connsiteX26" fmla="*/ 48879 w 439913"/>
                <a:gd name="connsiteY26" fmla="*/ 464353 h 684309"/>
                <a:gd name="connsiteX27" fmla="*/ 48879 w 439913"/>
                <a:gd name="connsiteY27" fmla="*/ 439913 h 68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9913" h="684309">
                  <a:moveTo>
                    <a:pt x="219957" y="684310"/>
                  </a:moveTo>
                  <a:cubicBezTo>
                    <a:pt x="340955" y="684310"/>
                    <a:pt x="439913" y="585351"/>
                    <a:pt x="439913" y="464353"/>
                  </a:cubicBezTo>
                  <a:lnTo>
                    <a:pt x="439913" y="219957"/>
                  </a:lnTo>
                  <a:cubicBezTo>
                    <a:pt x="439913" y="98959"/>
                    <a:pt x="340955" y="0"/>
                    <a:pt x="219957" y="0"/>
                  </a:cubicBezTo>
                  <a:cubicBezTo>
                    <a:pt x="98959" y="0"/>
                    <a:pt x="0" y="98959"/>
                    <a:pt x="0" y="219957"/>
                  </a:cubicBezTo>
                  <a:lnTo>
                    <a:pt x="0" y="464353"/>
                  </a:lnTo>
                  <a:cubicBezTo>
                    <a:pt x="0" y="585351"/>
                    <a:pt x="98959" y="684310"/>
                    <a:pt x="219957" y="684310"/>
                  </a:cubicBezTo>
                  <a:close/>
                  <a:moveTo>
                    <a:pt x="48879" y="439913"/>
                  </a:moveTo>
                  <a:lnTo>
                    <a:pt x="146638" y="439913"/>
                  </a:lnTo>
                  <a:cubicBezTo>
                    <a:pt x="160058" y="439913"/>
                    <a:pt x="171077" y="428894"/>
                    <a:pt x="171077" y="415474"/>
                  </a:cubicBezTo>
                  <a:cubicBezTo>
                    <a:pt x="171077" y="402054"/>
                    <a:pt x="160058" y="391034"/>
                    <a:pt x="146638" y="391034"/>
                  </a:cubicBezTo>
                  <a:lnTo>
                    <a:pt x="48879" y="391034"/>
                  </a:lnTo>
                  <a:lnTo>
                    <a:pt x="48879" y="342155"/>
                  </a:lnTo>
                  <a:lnTo>
                    <a:pt x="146638" y="342155"/>
                  </a:lnTo>
                  <a:cubicBezTo>
                    <a:pt x="160058" y="342155"/>
                    <a:pt x="171077" y="331135"/>
                    <a:pt x="171077" y="317715"/>
                  </a:cubicBezTo>
                  <a:cubicBezTo>
                    <a:pt x="171077" y="304295"/>
                    <a:pt x="160058" y="293276"/>
                    <a:pt x="146638" y="293276"/>
                  </a:cubicBezTo>
                  <a:lnTo>
                    <a:pt x="48879" y="293276"/>
                  </a:lnTo>
                  <a:lnTo>
                    <a:pt x="48879" y="244396"/>
                  </a:lnTo>
                  <a:lnTo>
                    <a:pt x="146638" y="244396"/>
                  </a:lnTo>
                  <a:cubicBezTo>
                    <a:pt x="160058" y="244396"/>
                    <a:pt x="171077" y="233377"/>
                    <a:pt x="171077" y="219957"/>
                  </a:cubicBezTo>
                  <a:cubicBezTo>
                    <a:pt x="171077" y="206537"/>
                    <a:pt x="160058" y="195517"/>
                    <a:pt x="146638" y="195517"/>
                  </a:cubicBezTo>
                  <a:lnTo>
                    <a:pt x="50843" y="195517"/>
                  </a:lnTo>
                  <a:cubicBezTo>
                    <a:pt x="62736" y="112706"/>
                    <a:pt x="133982" y="48879"/>
                    <a:pt x="219957" y="48879"/>
                  </a:cubicBezTo>
                  <a:cubicBezTo>
                    <a:pt x="314333" y="48879"/>
                    <a:pt x="391034" y="125580"/>
                    <a:pt x="391034" y="219957"/>
                  </a:cubicBezTo>
                  <a:lnTo>
                    <a:pt x="391034" y="464353"/>
                  </a:lnTo>
                  <a:cubicBezTo>
                    <a:pt x="391034" y="558729"/>
                    <a:pt x="314333" y="635430"/>
                    <a:pt x="219957" y="635430"/>
                  </a:cubicBezTo>
                  <a:cubicBezTo>
                    <a:pt x="125580" y="635430"/>
                    <a:pt x="48879" y="558729"/>
                    <a:pt x="48879" y="464353"/>
                  </a:cubicBezTo>
                  <a:lnTo>
                    <a:pt x="48879" y="439913"/>
                  </a:lnTo>
                  <a:close/>
                </a:path>
              </a:pathLst>
            </a:custGeom>
            <a:grpFill/>
            <a:ln w="1088" cap="flat">
              <a:noFill/>
              <a:prstDash val="solid"/>
              <a:miter/>
            </a:ln>
          </p:spPr>
          <p:txBody>
            <a:bodyPr rtlCol="0" anchor="ctr">
              <a:noAutofit/>
            </a:bodyPr>
            <a:lstStyle/>
            <a:p>
              <a:endParaRPr lang="zh-CN" altLang="en-US" sz="1707">
                <a:cs typeface="+mn-ea"/>
                <a:sym typeface="+mn-lt"/>
              </a:endParaRPr>
            </a:p>
          </p:txBody>
        </p:sp>
        <p:sp>
          <p:nvSpPr>
            <p:cNvPr id="14" name="任意多边形: 形状 13">
              <a:extLst>
                <a:ext uri="{FF2B5EF4-FFF2-40B4-BE49-F238E27FC236}">
                  <a16:creationId xmlns:a16="http://schemas.microsoft.com/office/drawing/2014/main" id="{7B4B1AFB-911F-4A74-B954-3CBD809EB299}"/>
                </a:ext>
              </a:extLst>
            </p:cNvPr>
            <p:cNvSpPr/>
            <p:nvPr/>
          </p:nvSpPr>
          <p:spPr>
            <a:xfrm>
              <a:off x="5645066" y="3961325"/>
              <a:ext cx="780650" cy="537671"/>
            </a:xfrm>
            <a:custGeom>
              <a:avLst/>
              <a:gdLst>
                <a:gd name="connsiteX0" fmla="*/ 780589 w 780650"/>
                <a:gd name="connsiteY0" fmla="*/ 26294 h 537671"/>
                <a:gd name="connsiteX1" fmla="*/ 756368 w 780650"/>
                <a:gd name="connsiteY1" fmla="*/ 0 h 537671"/>
                <a:gd name="connsiteX2" fmla="*/ 755932 w 780650"/>
                <a:gd name="connsiteY2" fmla="*/ 0 h 537671"/>
                <a:gd name="connsiteX3" fmla="*/ 731710 w 780650"/>
                <a:gd name="connsiteY3" fmla="*/ 23349 h 537671"/>
                <a:gd name="connsiteX4" fmla="*/ 390319 w 780650"/>
                <a:gd name="connsiteY4" fmla="*/ 342155 h 537671"/>
                <a:gd name="connsiteX5" fmla="*/ 48928 w 780650"/>
                <a:gd name="connsiteY5" fmla="*/ 23349 h 537671"/>
                <a:gd name="connsiteX6" fmla="*/ 24707 w 780650"/>
                <a:gd name="connsiteY6" fmla="*/ 0 h 537671"/>
                <a:gd name="connsiteX7" fmla="*/ 24270 w 780650"/>
                <a:gd name="connsiteY7" fmla="*/ 0 h 537671"/>
                <a:gd name="connsiteX8" fmla="*/ 49 w 780650"/>
                <a:gd name="connsiteY8" fmla="*/ 26294 h 537671"/>
                <a:gd name="connsiteX9" fmla="*/ 365770 w 780650"/>
                <a:gd name="connsiteY9" fmla="*/ 389834 h 537671"/>
                <a:gd name="connsiteX10" fmla="*/ 365770 w 780650"/>
                <a:gd name="connsiteY10" fmla="*/ 488793 h 537671"/>
                <a:gd name="connsiteX11" fmla="*/ 268230 w 780650"/>
                <a:gd name="connsiteY11" fmla="*/ 488793 h 537671"/>
                <a:gd name="connsiteX12" fmla="*/ 243791 w 780650"/>
                <a:gd name="connsiteY12" fmla="*/ 513232 h 537671"/>
                <a:gd name="connsiteX13" fmla="*/ 268230 w 780650"/>
                <a:gd name="connsiteY13" fmla="*/ 537672 h 537671"/>
                <a:gd name="connsiteX14" fmla="*/ 512626 w 780650"/>
                <a:gd name="connsiteY14" fmla="*/ 537672 h 537671"/>
                <a:gd name="connsiteX15" fmla="*/ 537066 w 780650"/>
                <a:gd name="connsiteY15" fmla="*/ 513232 h 537671"/>
                <a:gd name="connsiteX16" fmla="*/ 512626 w 780650"/>
                <a:gd name="connsiteY16" fmla="*/ 488793 h 537671"/>
                <a:gd name="connsiteX17" fmla="*/ 414868 w 780650"/>
                <a:gd name="connsiteY17" fmla="*/ 488793 h 537671"/>
                <a:gd name="connsiteX18" fmla="*/ 414868 w 780650"/>
                <a:gd name="connsiteY18" fmla="*/ 389834 h 537671"/>
                <a:gd name="connsiteX19" fmla="*/ 780589 w 780650"/>
                <a:gd name="connsiteY19" fmla="*/ 26294 h 53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0650" h="537671">
                  <a:moveTo>
                    <a:pt x="780589" y="26294"/>
                  </a:moveTo>
                  <a:cubicBezTo>
                    <a:pt x="781571" y="12111"/>
                    <a:pt x="770552" y="0"/>
                    <a:pt x="756368" y="0"/>
                  </a:cubicBezTo>
                  <a:lnTo>
                    <a:pt x="755932" y="0"/>
                  </a:lnTo>
                  <a:cubicBezTo>
                    <a:pt x="742839" y="0"/>
                    <a:pt x="732583" y="10365"/>
                    <a:pt x="731710" y="23349"/>
                  </a:cubicBezTo>
                  <a:cubicBezTo>
                    <a:pt x="719709" y="201190"/>
                    <a:pt x="571107" y="342155"/>
                    <a:pt x="390319" y="342155"/>
                  </a:cubicBezTo>
                  <a:cubicBezTo>
                    <a:pt x="209531" y="342155"/>
                    <a:pt x="61039" y="201190"/>
                    <a:pt x="48928" y="23349"/>
                  </a:cubicBezTo>
                  <a:cubicBezTo>
                    <a:pt x="48055" y="10365"/>
                    <a:pt x="37799" y="0"/>
                    <a:pt x="24707" y="0"/>
                  </a:cubicBezTo>
                  <a:lnTo>
                    <a:pt x="24270" y="0"/>
                  </a:lnTo>
                  <a:cubicBezTo>
                    <a:pt x="10087" y="0"/>
                    <a:pt x="-824" y="12220"/>
                    <a:pt x="49" y="26294"/>
                  </a:cubicBezTo>
                  <a:cubicBezTo>
                    <a:pt x="13142" y="221048"/>
                    <a:pt x="170690" y="377614"/>
                    <a:pt x="365770" y="389834"/>
                  </a:cubicBezTo>
                  <a:lnTo>
                    <a:pt x="365770" y="488793"/>
                  </a:lnTo>
                  <a:lnTo>
                    <a:pt x="268230" y="488793"/>
                  </a:lnTo>
                  <a:cubicBezTo>
                    <a:pt x="254810" y="488793"/>
                    <a:pt x="243791" y="499812"/>
                    <a:pt x="243791" y="513232"/>
                  </a:cubicBezTo>
                  <a:cubicBezTo>
                    <a:pt x="243791" y="526652"/>
                    <a:pt x="254810" y="537672"/>
                    <a:pt x="268230" y="537672"/>
                  </a:cubicBezTo>
                  <a:lnTo>
                    <a:pt x="512626" y="537672"/>
                  </a:lnTo>
                  <a:cubicBezTo>
                    <a:pt x="526046" y="537672"/>
                    <a:pt x="537066" y="526652"/>
                    <a:pt x="537066" y="513232"/>
                  </a:cubicBezTo>
                  <a:cubicBezTo>
                    <a:pt x="537066" y="499812"/>
                    <a:pt x="526046" y="488793"/>
                    <a:pt x="512626" y="488793"/>
                  </a:cubicBezTo>
                  <a:lnTo>
                    <a:pt x="414868" y="488793"/>
                  </a:lnTo>
                  <a:lnTo>
                    <a:pt x="414868" y="389834"/>
                  </a:lnTo>
                  <a:cubicBezTo>
                    <a:pt x="609949" y="377614"/>
                    <a:pt x="767497" y="221157"/>
                    <a:pt x="780589" y="26294"/>
                  </a:cubicBezTo>
                  <a:close/>
                </a:path>
              </a:pathLst>
            </a:custGeom>
            <a:grpFill/>
            <a:ln w="1088" cap="flat">
              <a:noFill/>
              <a:prstDash val="solid"/>
              <a:miter/>
            </a:ln>
          </p:spPr>
          <p:txBody>
            <a:bodyPr rtlCol="0" anchor="ctr">
              <a:noAutofit/>
            </a:bodyPr>
            <a:lstStyle/>
            <a:p>
              <a:endParaRPr lang="zh-CN" altLang="en-US" sz="1707">
                <a:cs typeface="+mn-ea"/>
                <a:sym typeface="+mn-lt"/>
              </a:endParaRPr>
            </a:p>
          </p:txBody>
        </p:sp>
      </p:grpSp>
      <p:sp>
        <p:nvSpPr>
          <p:cNvPr id="57" name="矩形 56">
            <a:extLst>
              <a:ext uri="{FF2B5EF4-FFF2-40B4-BE49-F238E27FC236}">
                <a16:creationId xmlns:a16="http://schemas.microsoft.com/office/drawing/2014/main" id="{0F8B2A6E-E53B-44DD-83AA-8D25077828BC}"/>
              </a:ext>
            </a:extLst>
          </p:cNvPr>
          <p:cNvSpPr/>
          <p:nvPr/>
        </p:nvSpPr>
        <p:spPr>
          <a:xfrm>
            <a:off x="1912622" y="3762887"/>
            <a:ext cx="8366755" cy="250317"/>
          </a:xfrm>
          <a:prstGeom prst="rect">
            <a:avLst/>
          </a:prstGeom>
          <a:noFill/>
        </p:spPr>
        <p:txBody>
          <a:bodyPr wrap="square" lIns="65016" tIns="32508" rIns="65016" bIns="32508">
            <a:noAutofit/>
          </a:bodyPr>
          <a:lstStyle/>
          <a:p>
            <a:pPr algn="dist"/>
            <a:r>
              <a:rPr lang="zh-CN" altLang="en-US" sz="1200" dirty="0">
                <a:solidFill>
                  <a:schemeClr val="bg1"/>
                </a:solidFill>
                <a:cs typeface="+mn-ea"/>
                <a:sym typeface="+mn-lt"/>
              </a:rPr>
              <a:t>副标题阐述与关键词标题相关的具体内容</a:t>
            </a:r>
            <a:endParaRPr lang="en-US" altLang="zh-CN" sz="1200" dirty="0">
              <a:solidFill>
                <a:schemeClr val="bg1"/>
              </a:solidFill>
              <a:cs typeface="+mn-ea"/>
              <a:sym typeface="+mn-lt"/>
            </a:endParaRPr>
          </a:p>
        </p:txBody>
      </p:sp>
      <p:cxnSp>
        <p:nvCxnSpPr>
          <p:cNvPr id="7" name="直接连接符 6">
            <a:extLst>
              <a:ext uri="{FF2B5EF4-FFF2-40B4-BE49-F238E27FC236}">
                <a16:creationId xmlns:a16="http://schemas.microsoft.com/office/drawing/2014/main" id="{F9EAEBF0-AF6A-4C6E-804B-06362130DB36}"/>
              </a:ext>
            </a:extLst>
          </p:cNvPr>
          <p:cNvCxnSpPr>
            <a:cxnSpLocks/>
          </p:cNvCxnSpPr>
          <p:nvPr/>
        </p:nvCxnSpPr>
        <p:spPr>
          <a:xfrm flipV="1">
            <a:off x="8242648" y="629756"/>
            <a:ext cx="386039" cy="7212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0F55FA5F-07BD-4EEB-9170-E41423E1E86A}"/>
              </a:ext>
            </a:extLst>
          </p:cNvPr>
          <p:cNvCxnSpPr>
            <a:cxnSpLocks/>
          </p:cNvCxnSpPr>
          <p:nvPr/>
        </p:nvCxnSpPr>
        <p:spPr>
          <a:xfrm flipV="1">
            <a:off x="8131063" y="974802"/>
            <a:ext cx="513093" cy="9586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5B50539D-D1D7-480C-9ACD-3152CA13ACE8}"/>
              </a:ext>
            </a:extLst>
          </p:cNvPr>
          <p:cNvCxnSpPr>
            <a:cxnSpLocks/>
          </p:cNvCxnSpPr>
          <p:nvPr/>
        </p:nvCxnSpPr>
        <p:spPr>
          <a:xfrm flipV="1">
            <a:off x="3627809" y="5011081"/>
            <a:ext cx="386039" cy="7212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65445019-0E6D-4458-AFB1-67A1AE22FB36}"/>
              </a:ext>
            </a:extLst>
          </p:cNvPr>
          <p:cNvCxnSpPr>
            <a:cxnSpLocks/>
          </p:cNvCxnSpPr>
          <p:nvPr/>
        </p:nvCxnSpPr>
        <p:spPr>
          <a:xfrm flipV="1">
            <a:off x="3516224" y="5356128"/>
            <a:ext cx="513093" cy="9586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直线连接符 5">
            <a:extLst>
              <a:ext uri="{FF2B5EF4-FFF2-40B4-BE49-F238E27FC236}">
                <a16:creationId xmlns:a16="http://schemas.microsoft.com/office/drawing/2014/main" id="{BB15A210-D5DD-4D1D-AF7D-2CF24EA58A59}"/>
              </a:ext>
            </a:extLst>
          </p:cNvPr>
          <p:cNvCxnSpPr>
            <a:cxnSpLocks/>
          </p:cNvCxnSpPr>
          <p:nvPr/>
        </p:nvCxnSpPr>
        <p:spPr>
          <a:xfrm flipH="1">
            <a:off x="6096000" y="629756"/>
            <a:ext cx="233627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直接连接符 144">
            <a:extLst>
              <a:ext uri="{FF2B5EF4-FFF2-40B4-BE49-F238E27FC236}">
                <a16:creationId xmlns:a16="http://schemas.microsoft.com/office/drawing/2014/main" id="{9418A926-9793-4067-A44D-6926339AF622}"/>
              </a:ext>
            </a:extLst>
          </p:cNvPr>
          <p:cNvCxnSpPr>
            <a:cxnSpLocks/>
          </p:cNvCxnSpPr>
          <p:nvPr/>
        </p:nvCxnSpPr>
        <p:spPr>
          <a:xfrm>
            <a:off x="8432274" y="629755"/>
            <a:ext cx="0" cy="170685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直接连接符 148">
            <a:extLst>
              <a:ext uri="{FF2B5EF4-FFF2-40B4-BE49-F238E27FC236}">
                <a16:creationId xmlns:a16="http://schemas.microsoft.com/office/drawing/2014/main" id="{BD592989-607C-4580-A6E7-3933D04F7172}"/>
              </a:ext>
            </a:extLst>
          </p:cNvPr>
          <p:cNvCxnSpPr>
            <a:cxnSpLocks/>
          </p:cNvCxnSpPr>
          <p:nvPr/>
        </p:nvCxnSpPr>
        <p:spPr>
          <a:xfrm>
            <a:off x="3759725" y="629755"/>
            <a:ext cx="0" cy="170685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直接连接符 154">
            <a:extLst>
              <a:ext uri="{FF2B5EF4-FFF2-40B4-BE49-F238E27FC236}">
                <a16:creationId xmlns:a16="http://schemas.microsoft.com/office/drawing/2014/main" id="{DFCD752E-4E82-4D61-80BB-DF71BAED37EF}"/>
              </a:ext>
            </a:extLst>
          </p:cNvPr>
          <p:cNvCxnSpPr>
            <a:cxnSpLocks/>
          </p:cNvCxnSpPr>
          <p:nvPr/>
        </p:nvCxnSpPr>
        <p:spPr>
          <a:xfrm>
            <a:off x="8432274" y="4180017"/>
            <a:ext cx="0" cy="211513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5F10C39C-5D79-46E5-8C87-7C1A05DCEE0D}"/>
              </a:ext>
            </a:extLst>
          </p:cNvPr>
          <p:cNvCxnSpPr>
            <a:cxnSpLocks/>
          </p:cNvCxnSpPr>
          <p:nvPr/>
        </p:nvCxnSpPr>
        <p:spPr>
          <a:xfrm>
            <a:off x="3759725" y="4180017"/>
            <a:ext cx="0" cy="211513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直线连接符 5">
            <a:extLst>
              <a:ext uri="{FF2B5EF4-FFF2-40B4-BE49-F238E27FC236}">
                <a16:creationId xmlns:a16="http://schemas.microsoft.com/office/drawing/2014/main" id="{9B9E8297-8EB1-4923-BA10-A167C48C7C19}"/>
              </a:ext>
            </a:extLst>
          </p:cNvPr>
          <p:cNvCxnSpPr>
            <a:cxnSpLocks/>
          </p:cNvCxnSpPr>
          <p:nvPr/>
        </p:nvCxnSpPr>
        <p:spPr>
          <a:xfrm flipH="1">
            <a:off x="3759725" y="629756"/>
            <a:ext cx="233627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直线连接符 5">
            <a:extLst>
              <a:ext uri="{FF2B5EF4-FFF2-40B4-BE49-F238E27FC236}">
                <a16:creationId xmlns:a16="http://schemas.microsoft.com/office/drawing/2014/main" id="{72D947B3-7E37-4593-8DB4-D23A23291980}"/>
              </a:ext>
            </a:extLst>
          </p:cNvPr>
          <p:cNvCxnSpPr>
            <a:cxnSpLocks/>
          </p:cNvCxnSpPr>
          <p:nvPr/>
        </p:nvCxnSpPr>
        <p:spPr>
          <a:xfrm flipH="1">
            <a:off x="6096000" y="6295149"/>
            <a:ext cx="233627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直线连接符 5">
            <a:extLst>
              <a:ext uri="{FF2B5EF4-FFF2-40B4-BE49-F238E27FC236}">
                <a16:creationId xmlns:a16="http://schemas.microsoft.com/office/drawing/2014/main" id="{70F17117-F01C-420D-A12A-45D6346A493C}"/>
              </a:ext>
            </a:extLst>
          </p:cNvPr>
          <p:cNvCxnSpPr>
            <a:cxnSpLocks/>
          </p:cNvCxnSpPr>
          <p:nvPr/>
        </p:nvCxnSpPr>
        <p:spPr>
          <a:xfrm flipH="1">
            <a:off x="3759725" y="6295149"/>
            <a:ext cx="233627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5EA16680-0D3F-A187-7694-6D53D8EF8FA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200653" y="1907924"/>
            <a:ext cx="1790694" cy="2387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12380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48AA5EBE-C217-394F-98ED-B7615CD13584}"/>
              </a:ext>
            </a:extLst>
          </p:cNvPr>
          <p:cNvCxnSpPr/>
          <p:nvPr/>
        </p:nvCxnSpPr>
        <p:spPr>
          <a:xfrm>
            <a:off x="263847" y="862550"/>
            <a:ext cx="10268136" cy="0"/>
          </a:xfrm>
          <a:prstGeom prst="line">
            <a:avLst/>
          </a:prstGeom>
          <a:ln w="19050">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A9018BE8-AC36-5349-95C3-E7C096E1A779}"/>
              </a:ext>
            </a:extLst>
          </p:cNvPr>
          <p:cNvSpPr/>
          <p:nvPr/>
        </p:nvSpPr>
        <p:spPr>
          <a:xfrm>
            <a:off x="9329804" y="798308"/>
            <a:ext cx="2861863" cy="108482"/>
          </a:xfrm>
          <a:prstGeom prst="rect">
            <a:avLst/>
          </a:prstGeom>
          <a:solidFill>
            <a:schemeClr val="accent1">
              <a:lumMod val="100000"/>
            </a:schemeClr>
          </a:solidFill>
          <a:ln>
            <a:solidFill>
              <a:schemeClr val="accent1">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sz="1351">
              <a:cs typeface="+mn-ea"/>
              <a:sym typeface="+mn-lt"/>
            </a:endParaRPr>
          </a:p>
        </p:txBody>
      </p:sp>
      <p:sp>
        <p:nvSpPr>
          <p:cNvPr id="8" name="标题 7">
            <a:extLst>
              <a:ext uri="{FF2B5EF4-FFF2-40B4-BE49-F238E27FC236}">
                <a16:creationId xmlns:a16="http://schemas.microsoft.com/office/drawing/2014/main" id="{9E06C8C2-1CDB-44C3-B83D-5CDE671A384B}"/>
              </a:ext>
            </a:extLst>
          </p:cNvPr>
          <p:cNvSpPr>
            <a:spLocks noGrp="1"/>
          </p:cNvSpPr>
          <p:nvPr>
            <p:ph type="title"/>
          </p:nvPr>
        </p:nvSpPr>
        <p:spPr>
          <a:xfrm>
            <a:off x="822944" y="320665"/>
            <a:ext cx="1620957" cy="487378"/>
          </a:xfrm>
        </p:spPr>
        <p:txBody>
          <a:bodyPr>
            <a:noAutofit/>
          </a:bodyPr>
          <a:lstStyle/>
          <a:p>
            <a:r>
              <a:rPr lang="zh-CN" altLang="en-US" dirty="0">
                <a:sym typeface="+mn-lt"/>
              </a:rPr>
              <a:t>研究内容</a:t>
            </a:r>
          </a:p>
        </p:txBody>
      </p:sp>
      <p:sp>
        <p:nvSpPr>
          <p:cNvPr id="30" name="ïṡļíḍê">
            <a:extLst>
              <a:ext uri="{FF2B5EF4-FFF2-40B4-BE49-F238E27FC236}">
                <a16:creationId xmlns:a16="http://schemas.microsoft.com/office/drawing/2014/main" id="{14F80FF7-28B0-1380-385E-D3DB770F826D}"/>
              </a:ext>
            </a:extLst>
          </p:cNvPr>
          <p:cNvSpPr txBox="1"/>
          <p:nvPr/>
        </p:nvSpPr>
        <p:spPr>
          <a:xfrm>
            <a:off x="384113" y="1868997"/>
            <a:ext cx="3759488" cy="439417"/>
          </a:xfrm>
          <a:prstGeom prst="rect">
            <a:avLst/>
          </a:prstGeom>
          <a:noFill/>
          <a:ln>
            <a:noFill/>
          </a:ln>
        </p:spPr>
        <p:txBody>
          <a:bodyPr wrap="none" lIns="91440" tIns="45720" rIns="91440" bIns="45720" anchor="t" anchorCtr="0">
            <a:noAutofit/>
          </a:bodyPr>
          <a:lstStyle/>
          <a:p>
            <a:pPr algn="r">
              <a:buSzPct val="25000"/>
            </a:pPr>
            <a:r>
              <a:rPr lang="zh-CN" altLang="en-US" sz="2000" b="1" dirty="0">
                <a:gradFill>
                  <a:gsLst>
                    <a:gs pos="0">
                      <a:schemeClr val="accent1"/>
                    </a:gs>
                    <a:gs pos="100000">
                      <a:schemeClr val="accent1">
                        <a:lumMod val="75000"/>
                      </a:schemeClr>
                    </a:gs>
                  </a:gsLst>
                  <a:lin ang="2700000" scaled="0"/>
                </a:gradFill>
                <a:cs typeface="+mn-ea"/>
                <a:sym typeface="+mn-lt"/>
              </a:rPr>
              <a:t>互联网</a:t>
            </a:r>
            <a:r>
              <a:rPr lang="en-US" altLang="zh-CN" sz="2000" b="1" dirty="0">
                <a:gradFill>
                  <a:gsLst>
                    <a:gs pos="0">
                      <a:schemeClr val="accent1"/>
                    </a:gs>
                    <a:gs pos="100000">
                      <a:schemeClr val="accent1">
                        <a:lumMod val="75000"/>
                      </a:schemeClr>
                    </a:gs>
                  </a:gsLst>
                  <a:lin ang="2700000" scaled="0"/>
                </a:gradFill>
                <a:cs typeface="+mn-ea"/>
                <a:sym typeface="+mn-lt"/>
              </a:rPr>
              <a:t>+</a:t>
            </a:r>
            <a:r>
              <a:rPr lang="zh-CN" altLang="en-US" sz="2000" b="1" dirty="0">
                <a:gradFill>
                  <a:gsLst>
                    <a:gs pos="0">
                      <a:schemeClr val="accent1"/>
                    </a:gs>
                    <a:gs pos="100000">
                      <a:schemeClr val="accent1">
                        <a:lumMod val="75000"/>
                      </a:schemeClr>
                    </a:gs>
                  </a:gsLst>
                  <a:lin ang="2700000" scaled="0"/>
                </a:gradFill>
                <a:cs typeface="+mn-ea"/>
                <a:sym typeface="+mn-lt"/>
              </a:rPr>
              <a:t>远程门诊</a:t>
            </a:r>
            <a:endParaRPr lang="de-DE" sz="2000" b="1" dirty="0">
              <a:gradFill>
                <a:gsLst>
                  <a:gs pos="0">
                    <a:schemeClr val="accent1"/>
                  </a:gs>
                  <a:gs pos="100000">
                    <a:schemeClr val="accent1">
                      <a:lumMod val="75000"/>
                    </a:schemeClr>
                  </a:gs>
                </a:gsLst>
                <a:lin ang="2700000" scaled="0"/>
              </a:gradFill>
              <a:cs typeface="+mn-ea"/>
              <a:sym typeface="+mn-lt"/>
            </a:endParaRPr>
          </a:p>
        </p:txBody>
      </p:sp>
      <p:sp>
        <p:nvSpPr>
          <p:cNvPr id="31" name="ïšľîḑê">
            <a:extLst>
              <a:ext uri="{FF2B5EF4-FFF2-40B4-BE49-F238E27FC236}">
                <a16:creationId xmlns:a16="http://schemas.microsoft.com/office/drawing/2014/main" id="{3B87CD26-14B3-E848-185D-B52D0888BE1A}"/>
              </a:ext>
            </a:extLst>
          </p:cNvPr>
          <p:cNvSpPr txBox="1"/>
          <p:nvPr/>
        </p:nvSpPr>
        <p:spPr>
          <a:xfrm>
            <a:off x="1035704" y="2308414"/>
            <a:ext cx="3107897" cy="900000"/>
          </a:xfrm>
          <a:prstGeom prst="rect">
            <a:avLst/>
          </a:prstGeom>
          <a:noFill/>
          <a:ln>
            <a:noFill/>
          </a:ln>
        </p:spPr>
        <p:txBody>
          <a:bodyPr lIns="91440" tIns="45720" rIns="91440" bIns="45720" anchor="t" anchorCtr="0">
            <a:noAutofit/>
          </a:bodyPr>
          <a:lstStyle/>
          <a:p>
            <a:pPr algn="r">
              <a:lnSpc>
                <a:spcPct val="130000"/>
              </a:lnSpc>
              <a:buSzPct val="25000"/>
            </a:pPr>
            <a:r>
              <a:rPr lang="zh-CN" altLang="en-US" sz="1600" spc="100">
                <a:solidFill>
                  <a:schemeClr val="tx1">
                    <a:lumMod val="65000"/>
                    <a:lumOff val="35000"/>
                  </a:schemeClr>
                </a:solidFill>
                <a:cs typeface="+mn-ea"/>
                <a:sym typeface="+mn-lt"/>
              </a:rPr>
              <a:t>将全国优质医疗资源下沉到当地，尤其针对疑难杂症病例，共计接诊</a:t>
            </a:r>
            <a:r>
              <a:rPr lang="en-US" altLang="zh-CN" sz="1600" spc="100">
                <a:solidFill>
                  <a:schemeClr val="tx1">
                    <a:lumMod val="65000"/>
                    <a:lumOff val="35000"/>
                  </a:schemeClr>
                </a:solidFill>
                <a:cs typeface="+mn-ea"/>
                <a:sym typeface="+mn-lt"/>
              </a:rPr>
              <a:t>173000</a:t>
            </a:r>
            <a:r>
              <a:rPr lang="zh-CN" altLang="en-US" sz="1600" spc="100">
                <a:solidFill>
                  <a:schemeClr val="tx1">
                    <a:lumMod val="65000"/>
                    <a:lumOff val="35000"/>
                  </a:schemeClr>
                </a:solidFill>
                <a:cs typeface="+mn-ea"/>
                <a:sym typeface="+mn-lt"/>
              </a:rPr>
              <a:t>例；</a:t>
            </a:r>
            <a:endParaRPr lang="zh-CN" altLang="en-US" sz="1600" spc="100" dirty="0">
              <a:solidFill>
                <a:schemeClr val="tx1">
                  <a:lumMod val="65000"/>
                  <a:lumOff val="35000"/>
                </a:schemeClr>
              </a:solidFill>
              <a:cs typeface="+mn-ea"/>
              <a:sym typeface="+mn-lt"/>
            </a:endParaRPr>
          </a:p>
        </p:txBody>
      </p:sp>
      <p:sp>
        <p:nvSpPr>
          <p:cNvPr id="33" name="ís1îďê">
            <a:extLst>
              <a:ext uri="{FF2B5EF4-FFF2-40B4-BE49-F238E27FC236}">
                <a16:creationId xmlns:a16="http://schemas.microsoft.com/office/drawing/2014/main" id="{47A20673-427E-88E6-586B-B0825B8A9807}"/>
              </a:ext>
            </a:extLst>
          </p:cNvPr>
          <p:cNvSpPr txBox="1"/>
          <p:nvPr/>
        </p:nvSpPr>
        <p:spPr>
          <a:xfrm>
            <a:off x="8079722" y="1869000"/>
            <a:ext cx="3076574" cy="439417"/>
          </a:xfrm>
          <a:prstGeom prst="rect">
            <a:avLst/>
          </a:prstGeom>
          <a:noFill/>
          <a:ln>
            <a:noFill/>
          </a:ln>
        </p:spPr>
        <p:txBody>
          <a:bodyPr wrap="none" lIns="91440" tIns="45720" rIns="91440" bIns="45720" anchor="t" anchorCtr="0">
            <a:noAutofit/>
          </a:bodyPr>
          <a:lstStyle/>
          <a:p>
            <a:pPr>
              <a:buSzPct val="25000"/>
            </a:pPr>
            <a:r>
              <a:rPr lang="zh-CN" altLang="en-US" sz="2000" b="1" dirty="0">
                <a:gradFill>
                  <a:gsLst>
                    <a:gs pos="0">
                      <a:schemeClr val="accent1"/>
                    </a:gs>
                    <a:gs pos="100000">
                      <a:schemeClr val="accent1">
                        <a:lumMod val="75000"/>
                      </a:schemeClr>
                    </a:gs>
                  </a:gsLst>
                  <a:lin ang="2700000" scaled="0"/>
                </a:gradFill>
                <a:cs typeface="+mn-ea"/>
                <a:sym typeface="+mn-lt"/>
              </a:rPr>
              <a:t>互联网</a:t>
            </a:r>
            <a:r>
              <a:rPr lang="en-US" altLang="zh-CN" sz="2000" b="1" dirty="0">
                <a:gradFill>
                  <a:gsLst>
                    <a:gs pos="0">
                      <a:schemeClr val="accent1"/>
                    </a:gs>
                    <a:gs pos="100000">
                      <a:schemeClr val="accent1">
                        <a:lumMod val="75000"/>
                      </a:schemeClr>
                    </a:gs>
                  </a:gsLst>
                  <a:lin ang="2700000" scaled="0"/>
                </a:gradFill>
                <a:cs typeface="+mn-ea"/>
                <a:sym typeface="+mn-lt"/>
              </a:rPr>
              <a:t>+</a:t>
            </a:r>
            <a:r>
              <a:rPr lang="zh-CN" altLang="en-US" sz="2000" b="1" dirty="0">
                <a:gradFill>
                  <a:gsLst>
                    <a:gs pos="0">
                      <a:schemeClr val="accent1"/>
                    </a:gs>
                    <a:gs pos="100000">
                      <a:schemeClr val="accent1">
                        <a:lumMod val="75000"/>
                      </a:schemeClr>
                    </a:gs>
                  </a:gsLst>
                  <a:lin ang="2700000" scaled="0"/>
                </a:gradFill>
                <a:cs typeface="+mn-ea"/>
                <a:sym typeface="+mn-lt"/>
              </a:rPr>
              <a:t>处方流转</a:t>
            </a:r>
          </a:p>
        </p:txBody>
      </p:sp>
      <p:sp>
        <p:nvSpPr>
          <p:cNvPr id="34" name="iSḻîḍê">
            <a:extLst>
              <a:ext uri="{FF2B5EF4-FFF2-40B4-BE49-F238E27FC236}">
                <a16:creationId xmlns:a16="http://schemas.microsoft.com/office/drawing/2014/main" id="{8B2C2D88-8619-8D1E-EC96-119069D814FF}"/>
              </a:ext>
            </a:extLst>
          </p:cNvPr>
          <p:cNvSpPr txBox="1"/>
          <p:nvPr/>
        </p:nvSpPr>
        <p:spPr>
          <a:xfrm>
            <a:off x="8079721" y="2308414"/>
            <a:ext cx="3076574" cy="1846732"/>
          </a:xfrm>
          <a:prstGeom prst="rect">
            <a:avLst/>
          </a:prstGeom>
          <a:noFill/>
          <a:ln>
            <a:noFill/>
          </a:ln>
        </p:spPr>
        <p:txBody>
          <a:bodyPr lIns="91440" tIns="45720" rIns="91440" bIns="45720" anchor="t" anchorCtr="0">
            <a:noAutofit/>
          </a:bodyPr>
          <a:lstStyle/>
          <a:p>
            <a:pPr>
              <a:lnSpc>
                <a:spcPct val="130000"/>
              </a:lnSpc>
              <a:buSzPct val="25000"/>
            </a:pPr>
            <a:r>
              <a:rPr lang="zh-CN" altLang="en-US" sz="1600" spc="100" dirty="0">
                <a:solidFill>
                  <a:schemeClr val="tx1">
                    <a:lumMod val="65000"/>
                    <a:lumOff val="35000"/>
                  </a:schemeClr>
                </a:solidFill>
                <a:cs typeface="+mn-ea"/>
                <a:sym typeface="+mn-lt"/>
              </a:rPr>
              <a:t>当地多家医院合作共建处方审核流转平台，支持线下医疗机构或线上平台获取电子处方</a:t>
            </a:r>
          </a:p>
        </p:txBody>
      </p:sp>
      <p:sp>
        <p:nvSpPr>
          <p:cNvPr id="36" name="ïṡļíḍê">
            <a:extLst>
              <a:ext uri="{FF2B5EF4-FFF2-40B4-BE49-F238E27FC236}">
                <a16:creationId xmlns:a16="http://schemas.microsoft.com/office/drawing/2014/main" id="{D3B2AEAD-0436-85B6-FC4B-9931C95079DE}"/>
              </a:ext>
            </a:extLst>
          </p:cNvPr>
          <p:cNvSpPr txBox="1"/>
          <p:nvPr/>
        </p:nvSpPr>
        <p:spPr>
          <a:xfrm>
            <a:off x="4216256" y="4927836"/>
            <a:ext cx="3759488" cy="439417"/>
          </a:xfrm>
          <a:prstGeom prst="rect">
            <a:avLst/>
          </a:prstGeom>
          <a:noFill/>
          <a:ln>
            <a:noFill/>
          </a:ln>
        </p:spPr>
        <p:txBody>
          <a:bodyPr wrap="none" lIns="91440" tIns="45720" rIns="91440" bIns="45720" anchor="t" anchorCtr="0">
            <a:noAutofit/>
          </a:bodyPr>
          <a:lstStyle/>
          <a:p>
            <a:pPr algn="ctr">
              <a:buSzPct val="25000"/>
            </a:pPr>
            <a:r>
              <a:rPr lang="zh-CN" altLang="en-US" sz="2000" b="1">
                <a:gradFill>
                  <a:gsLst>
                    <a:gs pos="0">
                      <a:schemeClr val="accent1"/>
                    </a:gs>
                    <a:gs pos="100000">
                      <a:schemeClr val="accent1">
                        <a:lumMod val="75000"/>
                      </a:schemeClr>
                    </a:gs>
                  </a:gsLst>
                  <a:lin ang="2700000" scaled="0"/>
                </a:gradFill>
                <a:cs typeface="+mn-ea"/>
                <a:sym typeface="+mn-lt"/>
              </a:rPr>
              <a:t>互联网</a:t>
            </a:r>
            <a:r>
              <a:rPr lang="en-US" altLang="zh-CN" sz="2000" b="1">
                <a:gradFill>
                  <a:gsLst>
                    <a:gs pos="0">
                      <a:schemeClr val="accent1"/>
                    </a:gs>
                    <a:gs pos="100000">
                      <a:schemeClr val="accent1">
                        <a:lumMod val="75000"/>
                      </a:schemeClr>
                    </a:gs>
                  </a:gsLst>
                  <a:lin ang="2700000" scaled="0"/>
                </a:gradFill>
                <a:cs typeface="+mn-ea"/>
                <a:sym typeface="+mn-lt"/>
              </a:rPr>
              <a:t>+</a:t>
            </a:r>
            <a:r>
              <a:rPr lang="zh-CN" altLang="en-US" sz="2000" b="1">
                <a:gradFill>
                  <a:gsLst>
                    <a:gs pos="0">
                      <a:schemeClr val="accent1"/>
                    </a:gs>
                    <a:gs pos="100000">
                      <a:schemeClr val="accent1">
                        <a:lumMod val="75000"/>
                      </a:schemeClr>
                    </a:gs>
                  </a:gsLst>
                  <a:lin ang="2700000" scaled="0"/>
                </a:gradFill>
                <a:cs typeface="+mn-ea"/>
                <a:sym typeface="+mn-lt"/>
              </a:rPr>
              <a:t>大病医保</a:t>
            </a:r>
            <a:endParaRPr lang="zh-CN" altLang="en-US" sz="2000" b="1" dirty="0">
              <a:gradFill>
                <a:gsLst>
                  <a:gs pos="0">
                    <a:schemeClr val="accent1"/>
                  </a:gs>
                  <a:gs pos="100000">
                    <a:schemeClr val="accent1">
                      <a:lumMod val="75000"/>
                    </a:schemeClr>
                  </a:gs>
                </a:gsLst>
                <a:lin ang="2700000" scaled="0"/>
              </a:gradFill>
              <a:cs typeface="+mn-ea"/>
              <a:sym typeface="+mn-lt"/>
            </a:endParaRPr>
          </a:p>
        </p:txBody>
      </p:sp>
      <p:sp>
        <p:nvSpPr>
          <p:cNvPr id="37" name="ïšľîḑê">
            <a:extLst>
              <a:ext uri="{FF2B5EF4-FFF2-40B4-BE49-F238E27FC236}">
                <a16:creationId xmlns:a16="http://schemas.microsoft.com/office/drawing/2014/main" id="{1DBA6F45-C6A0-2389-8F00-39921DBC5C0B}"/>
              </a:ext>
            </a:extLst>
          </p:cNvPr>
          <p:cNvSpPr txBox="1"/>
          <p:nvPr/>
        </p:nvSpPr>
        <p:spPr>
          <a:xfrm>
            <a:off x="3677958" y="5367253"/>
            <a:ext cx="4836085" cy="900000"/>
          </a:xfrm>
          <a:prstGeom prst="rect">
            <a:avLst/>
          </a:prstGeom>
          <a:noFill/>
          <a:ln>
            <a:noFill/>
          </a:ln>
        </p:spPr>
        <p:txBody>
          <a:bodyPr lIns="91440" tIns="45720" rIns="91440" bIns="45720" anchor="t" anchorCtr="0">
            <a:noAutofit/>
          </a:bodyPr>
          <a:lstStyle/>
          <a:p>
            <a:pPr algn="ctr">
              <a:lnSpc>
                <a:spcPct val="130000"/>
              </a:lnSpc>
              <a:buSzPct val="25000"/>
            </a:pPr>
            <a:r>
              <a:rPr lang="zh-CN" altLang="en-US" sz="1600" spc="100">
                <a:solidFill>
                  <a:schemeClr val="tx1">
                    <a:lumMod val="65000"/>
                    <a:lumOff val="35000"/>
                  </a:schemeClr>
                </a:solidFill>
                <a:cs typeface="+mn-ea"/>
                <a:sym typeface="+mn-lt"/>
              </a:rPr>
              <a:t>门诊大病就诊方式拓展到线上，以慢病患者为主，报销限额合并计算</a:t>
            </a:r>
            <a:endParaRPr lang="zh-CN" altLang="en-US" sz="1600" spc="100" dirty="0">
              <a:solidFill>
                <a:schemeClr val="tx1">
                  <a:lumMod val="65000"/>
                  <a:lumOff val="35000"/>
                </a:schemeClr>
              </a:solidFill>
              <a:cs typeface="+mn-ea"/>
              <a:sym typeface="+mn-lt"/>
            </a:endParaRPr>
          </a:p>
        </p:txBody>
      </p:sp>
      <p:sp>
        <p:nvSpPr>
          <p:cNvPr id="7" name="任意多边形: 形状 6">
            <a:extLst>
              <a:ext uri="{FF2B5EF4-FFF2-40B4-BE49-F238E27FC236}">
                <a16:creationId xmlns:a16="http://schemas.microsoft.com/office/drawing/2014/main" id="{1813675D-09AD-4D6A-05A2-F6F548290E9B}"/>
              </a:ext>
            </a:extLst>
          </p:cNvPr>
          <p:cNvSpPr/>
          <p:nvPr/>
        </p:nvSpPr>
        <p:spPr>
          <a:xfrm>
            <a:off x="4562867" y="3409313"/>
            <a:ext cx="2734829" cy="1615311"/>
          </a:xfrm>
          <a:custGeom>
            <a:avLst/>
            <a:gdLst>
              <a:gd name="connsiteX0" fmla="*/ 1080276 w 1521809"/>
              <a:gd name="connsiteY0" fmla="*/ 887264 h 898851"/>
              <a:gd name="connsiteX1" fmla="*/ 14965 w 1521809"/>
              <a:gd name="connsiteY1" fmla="*/ 268769 h 898851"/>
              <a:gd name="connsiteX2" fmla="*/ 4109 w 1521809"/>
              <a:gd name="connsiteY2" fmla="*/ 227541 h 898851"/>
              <a:gd name="connsiteX3" fmla="*/ 14965 w 1521809"/>
              <a:gd name="connsiteY3" fmla="*/ 216685 h 898851"/>
              <a:gd name="connsiteX4" fmla="*/ 365115 w 1521809"/>
              <a:gd name="connsiteY4" fmla="*/ 11889 h 898851"/>
              <a:gd name="connsiteX5" fmla="*/ 453006 w 1521809"/>
              <a:gd name="connsiteY5" fmla="*/ 11889 h 898851"/>
              <a:gd name="connsiteX6" fmla="*/ 1501900 w 1521809"/>
              <a:gd name="connsiteY6" fmla="*/ 620476 h 898851"/>
              <a:gd name="connsiteX7" fmla="*/ 1516421 w 1521809"/>
              <a:gd name="connsiteY7" fmla="*/ 675023 h 898851"/>
              <a:gd name="connsiteX8" fmla="*/ 1501900 w 1521809"/>
              <a:gd name="connsiteY8" fmla="*/ 689544 h 898851"/>
              <a:gd name="connsiteX9" fmla="*/ 1164346 w 1521809"/>
              <a:gd name="connsiteY9" fmla="*/ 887689 h 898851"/>
              <a:gd name="connsiteX10" fmla="*/ 1080276 w 1521809"/>
              <a:gd name="connsiteY10" fmla="*/ 887264 h 89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809" h="898851">
                <a:moveTo>
                  <a:pt x="1080276" y="887264"/>
                </a:moveTo>
                <a:lnTo>
                  <a:pt x="14965" y="268769"/>
                </a:lnTo>
                <a:cubicBezTo>
                  <a:pt x="582" y="260376"/>
                  <a:pt x="-4278" y="241921"/>
                  <a:pt x="4109" y="227541"/>
                </a:cubicBezTo>
                <a:cubicBezTo>
                  <a:pt x="6731" y="223040"/>
                  <a:pt x="10470" y="219304"/>
                  <a:pt x="14965" y="216685"/>
                </a:cubicBezTo>
                <a:lnTo>
                  <a:pt x="365115" y="11889"/>
                </a:lnTo>
                <a:cubicBezTo>
                  <a:pt x="392269" y="-3963"/>
                  <a:pt x="425852" y="-3963"/>
                  <a:pt x="453006" y="11889"/>
                </a:cubicBezTo>
                <a:lnTo>
                  <a:pt x="1501900" y="620476"/>
                </a:lnTo>
                <a:cubicBezTo>
                  <a:pt x="1520979" y="631530"/>
                  <a:pt x="1527475" y="655944"/>
                  <a:pt x="1516421" y="675023"/>
                </a:cubicBezTo>
                <a:cubicBezTo>
                  <a:pt x="1512940" y="681052"/>
                  <a:pt x="1507929" y="686048"/>
                  <a:pt x="1501900" y="689544"/>
                </a:cubicBezTo>
                <a:lnTo>
                  <a:pt x="1164346" y="887689"/>
                </a:lnTo>
                <a:cubicBezTo>
                  <a:pt x="1138299" y="902719"/>
                  <a:pt x="1106171" y="902564"/>
                  <a:pt x="1080276" y="887264"/>
                </a:cubicBezTo>
                <a:close/>
              </a:path>
            </a:pathLst>
          </a:custGeom>
          <a:solidFill>
            <a:schemeClr val="accent1">
              <a:lumMod val="50000"/>
              <a:alpha val="20000"/>
            </a:schemeClr>
          </a:solidFill>
          <a:ln w="14109" cap="flat">
            <a:noFill/>
            <a:prstDash val="solid"/>
            <a:miter/>
          </a:ln>
          <a:effectLst>
            <a:softEdge rad="266700"/>
          </a:effectLst>
        </p:spPr>
        <p:txBody>
          <a:bodyPr rtlCol="0" anchor="ctr">
            <a:noAutofit/>
          </a:bodyPr>
          <a:lstStyle/>
          <a:p>
            <a:endParaRPr lang="zh-CN" altLang="en-US"/>
          </a:p>
        </p:txBody>
      </p:sp>
      <p:sp>
        <p:nvSpPr>
          <p:cNvPr id="9" name="任意多边形: 形状 8">
            <a:extLst>
              <a:ext uri="{FF2B5EF4-FFF2-40B4-BE49-F238E27FC236}">
                <a16:creationId xmlns:a16="http://schemas.microsoft.com/office/drawing/2014/main" id="{EA87814B-AC3F-FACD-0C77-76D111B0948E}"/>
              </a:ext>
            </a:extLst>
          </p:cNvPr>
          <p:cNvSpPr/>
          <p:nvPr/>
        </p:nvSpPr>
        <p:spPr>
          <a:xfrm>
            <a:off x="5292222" y="3673692"/>
            <a:ext cx="1373822" cy="811633"/>
          </a:xfrm>
          <a:custGeom>
            <a:avLst/>
            <a:gdLst>
              <a:gd name="connsiteX0" fmla="*/ 999250 w 1373822"/>
              <a:gd name="connsiteY0" fmla="*/ 802097 h 811633"/>
              <a:gd name="connsiteX1" fmla="*/ 12631 w 1373822"/>
              <a:gd name="connsiteY1" fmla="*/ 228326 h 811633"/>
              <a:gd name="connsiteX2" fmla="*/ 3543 w 1373822"/>
              <a:gd name="connsiteY2" fmla="*/ 193255 h 811633"/>
              <a:gd name="connsiteX3" fmla="*/ 12631 w 1373822"/>
              <a:gd name="connsiteY3" fmla="*/ 184169 h 811633"/>
              <a:gd name="connsiteX4" fmla="*/ 309848 w 1373822"/>
              <a:gd name="connsiteY4" fmla="*/ 10084 h 811633"/>
              <a:gd name="connsiteX5" fmla="*/ 384435 w 1373822"/>
              <a:gd name="connsiteY5" fmla="*/ 10084 h 811633"/>
              <a:gd name="connsiteX6" fmla="*/ 1357043 w 1373822"/>
              <a:gd name="connsiteY6" fmla="*/ 575363 h 811633"/>
              <a:gd name="connsiteX7" fmla="*/ 1369144 w 1373822"/>
              <a:gd name="connsiteY7" fmla="*/ 621856 h 811633"/>
              <a:gd name="connsiteX8" fmla="*/ 1357043 w 1373822"/>
              <a:gd name="connsiteY8" fmla="*/ 633957 h 811633"/>
              <a:gd name="connsiteX9" fmla="*/ 1070441 w 1373822"/>
              <a:gd name="connsiteY9" fmla="*/ 801956 h 811633"/>
              <a:gd name="connsiteX10" fmla="*/ 999250 w 1373822"/>
              <a:gd name="connsiteY10" fmla="*/ 802097 h 8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3822" h="811633">
                <a:moveTo>
                  <a:pt x="999250" y="802097"/>
                </a:moveTo>
                <a:lnTo>
                  <a:pt x="12631" y="228326"/>
                </a:lnTo>
                <a:cubicBezTo>
                  <a:pt x="436" y="221151"/>
                  <a:pt x="-3633" y="205455"/>
                  <a:pt x="3543" y="193255"/>
                </a:cubicBezTo>
                <a:cubicBezTo>
                  <a:pt x="5751" y="189504"/>
                  <a:pt x="8879" y="186376"/>
                  <a:pt x="12631" y="184169"/>
                </a:cubicBezTo>
                <a:lnTo>
                  <a:pt x="309848" y="10084"/>
                </a:lnTo>
                <a:cubicBezTo>
                  <a:pt x="332894" y="-3361"/>
                  <a:pt x="361390" y="-3361"/>
                  <a:pt x="384435" y="10084"/>
                </a:cubicBezTo>
                <a:lnTo>
                  <a:pt x="1357043" y="575363"/>
                </a:lnTo>
                <a:cubicBezTo>
                  <a:pt x="1373220" y="584860"/>
                  <a:pt x="1378641" y="605665"/>
                  <a:pt x="1369144" y="621856"/>
                </a:cubicBezTo>
                <a:cubicBezTo>
                  <a:pt x="1366215" y="626852"/>
                  <a:pt x="1362054" y="631028"/>
                  <a:pt x="1357043" y="633957"/>
                </a:cubicBezTo>
                <a:lnTo>
                  <a:pt x="1070441" y="801956"/>
                </a:lnTo>
                <a:cubicBezTo>
                  <a:pt x="1048464" y="814807"/>
                  <a:pt x="1021278" y="814863"/>
                  <a:pt x="999250" y="802097"/>
                </a:cubicBezTo>
                <a:close/>
              </a:path>
            </a:pathLst>
          </a:custGeom>
          <a:solidFill>
            <a:srgbClr val="2C89FF"/>
          </a:solidFill>
          <a:ln w="14109" cap="flat">
            <a:noFill/>
            <a:prstDash val="solid"/>
            <a:miter/>
          </a:ln>
        </p:spPr>
        <p:txBody>
          <a:bodyPr rtlCol="0" anchor="ctr">
            <a:noAutofit/>
          </a:bodyPr>
          <a:lstStyle/>
          <a:p>
            <a:endParaRPr lang="zh-CN" altLang="en-US"/>
          </a:p>
        </p:txBody>
      </p:sp>
      <p:sp>
        <p:nvSpPr>
          <p:cNvPr id="10" name="任意多边形: 形状 9">
            <a:extLst>
              <a:ext uri="{FF2B5EF4-FFF2-40B4-BE49-F238E27FC236}">
                <a16:creationId xmlns:a16="http://schemas.microsoft.com/office/drawing/2014/main" id="{E40B71A6-587D-04B3-8CD7-B2EEFA571426}"/>
              </a:ext>
            </a:extLst>
          </p:cNvPr>
          <p:cNvSpPr/>
          <p:nvPr/>
        </p:nvSpPr>
        <p:spPr>
          <a:xfrm>
            <a:off x="5292344" y="3876401"/>
            <a:ext cx="53" cy="2547"/>
          </a:xfrm>
          <a:custGeom>
            <a:avLst/>
            <a:gdLst>
              <a:gd name="connsiteX0" fmla="*/ 53 w 53"/>
              <a:gd name="connsiteY0" fmla="*/ 0 h 2547"/>
              <a:gd name="connsiteX1" fmla="*/ 53 w 53"/>
              <a:gd name="connsiteY1" fmla="*/ 2547 h 2547"/>
              <a:gd name="connsiteX2" fmla="*/ 53 w 53"/>
              <a:gd name="connsiteY2" fmla="*/ 0 h 2547"/>
            </a:gdLst>
            <a:ahLst/>
            <a:cxnLst>
              <a:cxn ang="0">
                <a:pos x="connsiteX0" y="connsiteY0"/>
              </a:cxn>
              <a:cxn ang="0">
                <a:pos x="connsiteX1" y="connsiteY1"/>
              </a:cxn>
              <a:cxn ang="0">
                <a:pos x="connsiteX2" y="connsiteY2"/>
              </a:cxn>
            </a:cxnLst>
            <a:rect l="l" t="t" r="r" b="b"/>
            <a:pathLst>
              <a:path w="53" h="2547">
                <a:moveTo>
                  <a:pt x="53" y="0"/>
                </a:moveTo>
                <a:cubicBezTo>
                  <a:pt x="-18" y="849"/>
                  <a:pt x="-18" y="1698"/>
                  <a:pt x="53" y="2547"/>
                </a:cubicBezTo>
                <a:cubicBezTo>
                  <a:pt x="-18" y="1698"/>
                  <a:pt x="-18" y="849"/>
                  <a:pt x="53" y="0"/>
                </a:cubicBezTo>
                <a:close/>
              </a:path>
            </a:pathLst>
          </a:custGeom>
          <a:solidFill>
            <a:srgbClr val="D5D4D9"/>
          </a:solidFill>
          <a:ln w="14109" cap="flat">
            <a:noFill/>
            <a:prstDash val="solid"/>
            <a:miter/>
          </a:ln>
        </p:spPr>
        <p:txBody>
          <a:bodyPr rtlCol="0" anchor="ctr">
            <a:noAutofit/>
          </a:bodyPr>
          <a:lstStyle/>
          <a:p>
            <a:endParaRPr lang="zh-CN" altLang="en-US"/>
          </a:p>
        </p:txBody>
      </p:sp>
      <p:sp>
        <p:nvSpPr>
          <p:cNvPr id="11" name="任意多边形: 形状 10">
            <a:extLst>
              <a:ext uri="{FF2B5EF4-FFF2-40B4-BE49-F238E27FC236}">
                <a16:creationId xmlns:a16="http://schemas.microsoft.com/office/drawing/2014/main" id="{18350AAD-CBDC-25FF-FD64-8EBAA7B9CEA2}"/>
              </a:ext>
            </a:extLst>
          </p:cNvPr>
          <p:cNvSpPr/>
          <p:nvPr/>
        </p:nvSpPr>
        <p:spPr>
          <a:xfrm>
            <a:off x="5292205" y="3881496"/>
            <a:ext cx="1011579" cy="664351"/>
          </a:xfrm>
          <a:custGeom>
            <a:avLst/>
            <a:gdLst>
              <a:gd name="connsiteX0" fmla="*/ 999267 w 1011579"/>
              <a:gd name="connsiteY0" fmla="*/ 594293 h 664351"/>
              <a:gd name="connsiteX1" fmla="*/ 1011580 w 1011579"/>
              <a:gd name="connsiteY1" fmla="*/ 599813 h 664351"/>
              <a:gd name="connsiteX2" fmla="*/ 1011580 w 1011579"/>
              <a:gd name="connsiteY2" fmla="*/ 664351 h 664351"/>
              <a:gd name="connsiteX3" fmla="*/ 999267 w 1011579"/>
              <a:gd name="connsiteY3" fmla="*/ 658690 h 664351"/>
              <a:gd name="connsiteX4" fmla="*/ 12647 w 1011579"/>
              <a:gd name="connsiteY4" fmla="*/ 85202 h 664351"/>
              <a:gd name="connsiteX5" fmla="*/ 51 w 1011579"/>
              <a:gd name="connsiteY5" fmla="*/ 61849 h 664351"/>
              <a:gd name="connsiteX6" fmla="*/ 51 w 1011579"/>
              <a:gd name="connsiteY6" fmla="*/ 0 h 664351"/>
              <a:gd name="connsiteX7" fmla="*/ 12647 w 1011579"/>
              <a:gd name="connsiteY7" fmla="*/ 20522 h 66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1579" h="664351">
                <a:moveTo>
                  <a:pt x="999267" y="594293"/>
                </a:moveTo>
                <a:cubicBezTo>
                  <a:pt x="1003179" y="596529"/>
                  <a:pt x="1007304" y="598383"/>
                  <a:pt x="1011580" y="599813"/>
                </a:cubicBezTo>
                <a:lnTo>
                  <a:pt x="1011580" y="664351"/>
                </a:lnTo>
                <a:cubicBezTo>
                  <a:pt x="1007324" y="662808"/>
                  <a:pt x="1003204" y="660926"/>
                  <a:pt x="999267" y="658690"/>
                </a:cubicBezTo>
                <a:lnTo>
                  <a:pt x="12647" y="85202"/>
                </a:lnTo>
                <a:cubicBezTo>
                  <a:pt x="4332" y="80461"/>
                  <a:pt x="-557" y="71403"/>
                  <a:pt x="51" y="61849"/>
                </a:cubicBezTo>
                <a:lnTo>
                  <a:pt x="51" y="0"/>
                </a:lnTo>
                <a:cubicBezTo>
                  <a:pt x="417" y="8563"/>
                  <a:pt x="5181" y="16319"/>
                  <a:pt x="12647" y="20522"/>
                </a:cubicBezTo>
                <a:close/>
              </a:path>
            </a:pathLst>
          </a:custGeom>
          <a:solidFill>
            <a:srgbClr val="2051A4"/>
          </a:solidFill>
          <a:ln w="14109" cap="flat">
            <a:noFill/>
            <a:prstDash val="solid"/>
            <a:miter/>
          </a:ln>
        </p:spPr>
        <p:txBody>
          <a:bodyPr rtlCol="0" anchor="ctr">
            <a:noAutofit/>
          </a:bodyPr>
          <a:lstStyle/>
          <a:p>
            <a:endParaRPr lang="zh-CN" altLang="en-US"/>
          </a:p>
        </p:txBody>
      </p:sp>
      <p:sp>
        <p:nvSpPr>
          <p:cNvPr id="12" name="任意多边形: 形状 11">
            <a:extLst>
              <a:ext uri="{FF2B5EF4-FFF2-40B4-BE49-F238E27FC236}">
                <a16:creationId xmlns:a16="http://schemas.microsoft.com/office/drawing/2014/main" id="{A135432C-EE6E-0C16-6D14-0908C626E4F5}"/>
              </a:ext>
            </a:extLst>
          </p:cNvPr>
          <p:cNvSpPr/>
          <p:nvPr/>
        </p:nvSpPr>
        <p:spPr>
          <a:xfrm>
            <a:off x="6354171" y="4279484"/>
            <a:ext cx="311511" cy="264806"/>
          </a:xfrm>
          <a:custGeom>
            <a:avLst/>
            <a:gdLst>
              <a:gd name="connsiteX0" fmla="*/ 311512 w 311511"/>
              <a:gd name="connsiteY0" fmla="*/ 0 h 264806"/>
              <a:gd name="connsiteX1" fmla="*/ 311512 w 311511"/>
              <a:gd name="connsiteY1" fmla="*/ 64114 h 264806"/>
              <a:gd name="connsiteX2" fmla="*/ 294670 w 311511"/>
              <a:gd name="connsiteY2" fmla="*/ 92420 h 264806"/>
              <a:gd name="connsiteX3" fmla="*/ 8492 w 311511"/>
              <a:gd name="connsiteY3" fmla="*/ 260560 h 264806"/>
              <a:gd name="connsiteX4" fmla="*/ 0 w 311511"/>
              <a:gd name="connsiteY4" fmla="*/ 264806 h 264806"/>
              <a:gd name="connsiteX5" fmla="*/ 0 w 311511"/>
              <a:gd name="connsiteY5" fmla="*/ 200409 h 264806"/>
              <a:gd name="connsiteX6" fmla="*/ 8492 w 311511"/>
              <a:gd name="connsiteY6" fmla="*/ 196022 h 264806"/>
              <a:gd name="connsiteX7" fmla="*/ 294670 w 311511"/>
              <a:gd name="connsiteY7" fmla="*/ 28306 h 264806"/>
              <a:gd name="connsiteX8" fmla="*/ 311370 w 311511"/>
              <a:gd name="connsiteY8" fmla="*/ 0 h 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511" h="264806">
                <a:moveTo>
                  <a:pt x="311512" y="0"/>
                </a:moveTo>
                <a:lnTo>
                  <a:pt x="311512" y="64114"/>
                </a:lnTo>
                <a:cubicBezTo>
                  <a:pt x="311102" y="75805"/>
                  <a:pt x="304747" y="86476"/>
                  <a:pt x="294670" y="92420"/>
                </a:cubicBezTo>
                <a:lnTo>
                  <a:pt x="8492" y="260560"/>
                </a:lnTo>
                <a:cubicBezTo>
                  <a:pt x="5749" y="262146"/>
                  <a:pt x="2913" y="263561"/>
                  <a:pt x="0" y="264806"/>
                </a:cubicBezTo>
                <a:lnTo>
                  <a:pt x="0" y="200409"/>
                </a:lnTo>
                <a:cubicBezTo>
                  <a:pt x="2942" y="199178"/>
                  <a:pt x="5782" y="197706"/>
                  <a:pt x="8492" y="196022"/>
                </a:cubicBezTo>
                <a:lnTo>
                  <a:pt x="294670" y="28306"/>
                </a:lnTo>
                <a:cubicBezTo>
                  <a:pt x="304733" y="22376"/>
                  <a:pt x="311045" y="11676"/>
                  <a:pt x="311370" y="0"/>
                </a:cubicBezTo>
                <a:close/>
              </a:path>
            </a:pathLst>
          </a:custGeom>
          <a:solidFill>
            <a:srgbClr val="143684"/>
          </a:solidFill>
          <a:ln w="14109" cap="flat">
            <a:noFill/>
            <a:prstDash val="solid"/>
            <a:miter/>
          </a:ln>
        </p:spPr>
        <p:txBody>
          <a:bodyPr rtlCol="0" anchor="ctr">
            <a:noAutofit/>
          </a:bodyPr>
          <a:lstStyle/>
          <a:p>
            <a:endParaRPr lang="zh-CN" altLang="en-US"/>
          </a:p>
        </p:txBody>
      </p:sp>
      <p:sp>
        <p:nvSpPr>
          <p:cNvPr id="13" name="任意多边形: 形状 12">
            <a:extLst>
              <a:ext uri="{FF2B5EF4-FFF2-40B4-BE49-F238E27FC236}">
                <a16:creationId xmlns:a16="http://schemas.microsoft.com/office/drawing/2014/main" id="{86685E45-9320-10A7-4E6F-CD6667D24C08}"/>
              </a:ext>
            </a:extLst>
          </p:cNvPr>
          <p:cNvSpPr/>
          <p:nvPr/>
        </p:nvSpPr>
        <p:spPr>
          <a:xfrm>
            <a:off x="6303078" y="4479893"/>
            <a:ext cx="52508" cy="69884"/>
          </a:xfrm>
          <a:custGeom>
            <a:avLst/>
            <a:gdLst>
              <a:gd name="connsiteX0" fmla="*/ 52508 w 52508"/>
              <a:gd name="connsiteY0" fmla="*/ 0 h 69884"/>
              <a:gd name="connsiteX1" fmla="*/ 52508 w 52508"/>
              <a:gd name="connsiteY1" fmla="*/ 64397 h 69884"/>
              <a:gd name="connsiteX2" fmla="*/ 0 w 52508"/>
              <a:gd name="connsiteY2" fmla="*/ 65954 h 69884"/>
              <a:gd name="connsiteX3" fmla="*/ 0 w 52508"/>
              <a:gd name="connsiteY3" fmla="*/ 1415 h 69884"/>
              <a:gd name="connsiteX4" fmla="*/ 52508 w 52508"/>
              <a:gd name="connsiteY4" fmla="*/ 0 h 6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08" h="69884">
                <a:moveTo>
                  <a:pt x="52508" y="0"/>
                </a:moveTo>
                <a:lnTo>
                  <a:pt x="52508" y="64397"/>
                </a:lnTo>
                <a:cubicBezTo>
                  <a:pt x="35744" y="71134"/>
                  <a:pt x="17134" y="71686"/>
                  <a:pt x="0" y="65954"/>
                </a:cubicBezTo>
                <a:lnTo>
                  <a:pt x="0" y="1415"/>
                </a:lnTo>
                <a:cubicBezTo>
                  <a:pt x="17117" y="7190"/>
                  <a:pt x="35727" y="6680"/>
                  <a:pt x="52508" y="0"/>
                </a:cubicBezTo>
                <a:close/>
              </a:path>
            </a:pathLst>
          </a:custGeom>
          <a:solidFill>
            <a:srgbClr val="399EFF"/>
          </a:solidFill>
          <a:ln w="14109" cap="flat">
            <a:noFill/>
            <a:prstDash val="solid"/>
            <a:miter/>
          </a:ln>
        </p:spPr>
        <p:txBody>
          <a:bodyPr rtlCol="0" anchor="ctr">
            <a:noAutofit/>
          </a:bodyPr>
          <a:lstStyle/>
          <a:p>
            <a:endParaRPr lang="zh-CN" altLang="en-US"/>
          </a:p>
        </p:txBody>
      </p:sp>
      <p:sp>
        <p:nvSpPr>
          <p:cNvPr id="14" name="任意多边形: 形状 13">
            <a:extLst>
              <a:ext uri="{FF2B5EF4-FFF2-40B4-BE49-F238E27FC236}">
                <a16:creationId xmlns:a16="http://schemas.microsoft.com/office/drawing/2014/main" id="{17A3CD6D-8395-E7AC-724E-4FFC444645AC}"/>
              </a:ext>
            </a:extLst>
          </p:cNvPr>
          <p:cNvSpPr/>
          <p:nvPr/>
        </p:nvSpPr>
        <p:spPr>
          <a:xfrm>
            <a:off x="5745383" y="3869747"/>
            <a:ext cx="600990" cy="347323"/>
          </a:xfrm>
          <a:custGeom>
            <a:avLst/>
            <a:gdLst>
              <a:gd name="connsiteX0" fmla="*/ 418002 w 600990"/>
              <a:gd name="connsiteY0" fmla="*/ 340953 h 347323"/>
              <a:gd name="connsiteX1" fmla="*/ 11239 w 600990"/>
              <a:gd name="connsiteY1" fmla="*/ 106010 h 347323"/>
              <a:gd name="connsiteX2" fmla="*/ 15910 w 600990"/>
              <a:gd name="connsiteY2" fmla="*/ 68079 h 347323"/>
              <a:gd name="connsiteX3" fmla="*/ 117671 w 600990"/>
              <a:gd name="connsiteY3" fmla="*/ 9343 h 347323"/>
              <a:gd name="connsiteX4" fmla="*/ 183625 w 600990"/>
              <a:gd name="connsiteY4" fmla="*/ 6513 h 347323"/>
              <a:gd name="connsiteX5" fmla="*/ 589822 w 600990"/>
              <a:gd name="connsiteY5" fmla="*/ 241456 h 347323"/>
              <a:gd name="connsiteX6" fmla="*/ 585010 w 600990"/>
              <a:gd name="connsiteY6" fmla="*/ 279387 h 347323"/>
              <a:gd name="connsiteX7" fmla="*/ 483249 w 600990"/>
              <a:gd name="connsiteY7" fmla="*/ 338122 h 347323"/>
              <a:gd name="connsiteX8" fmla="*/ 418002 w 600990"/>
              <a:gd name="connsiteY8" fmla="*/ 340953 h 3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990" h="347323">
                <a:moveTo>
                  <a:pt x="418002" y="340953"/>
                </a:moveTo>
                <a:lnTo>
                  <a:pt x="11239" y="106010"/>
                </a:lnTo>
                <a:cubicBezTo>
                  <a:pt x="-5745" y="96386"/>
                  <a:pt x="-2914" y="79260"/>
                  <a:pt x="15910" y="68079"/>
                </a:cubicBezTo>
                <a:lnTo>
                  <a:pt x="117671" y="9343"/>
                </a:lnTo>
                <a:cubicBezTo>
                  <a:pt x="137957" y="-2022"/>
                  <a:pt x="162439" y="-3083"/>
                  <a:pt x="183625" y="6513"/>
                </a:cubicBezTo>
                <a:lnTo>
                  <a:pt x="589822" y="241456"/>
                </a:lnTo>
                <a:cubicBezTo>
                  <a:pt x="606665" y="251080"/>
                  <a:pt x="603975" y="268205"/>
                  <a:pt x="585010" y="279387"/>
                </a:cubicBezTo>
                <a:lnTo>
                  <a:pt x="483249" y="338122"/>
                </a:lnTo>
                <a:cubicBezTo>
                  <a:pt x="463162" y="349303"/>
                  <a:pt x="438980" y="350351"/>
                  <a:pt x="418002" y="340953"/>
                </a:cubicBezTo>
                <a:close/>
              </a:path>
            </a:pathLst>
          </a:custGeom>
          <a:solidFill>
            <a:srgbClr val="43BCFF"/>
          </a:solidFill>
          <a:ln w="14109" cap="flat">
            <a:noFill/>
            <a:prstDash val="solid"/>
            <a:miter/>
          </a:ln>
        </p:spPr>
        <p:txBody>
          <a:bodyPr rtlCol="0" anchor="ctr">
            <a:noAutofit/>
          </a:bodyPr>
          <a:lstStyle/>
          <a:p>
            <a:endParaRPr lang="zh-CN" altLang="en-US"/>
          </a:p>
        </p:txBody>
      </p:sp>
      <p:sp>
        <p:nvSpPr>
          <p:cNvPr id="15" name="任意多边形: 形状 14">
            <a:extLst>
              <a:ext uri="{FF2B5EF4-FFF2-40B4-BE49-F238E27FC236}">
                <a16:creationId xmlns:a16="http://schemas.microsoft.com/office/drawing/2014/main" id="{9F509E00-6BEC-F35C-BDAA-EF065DB2E993}"/>
              </a:ext>
            </a:extLst>
          </p:cNvPr>
          <p:cNvSpPr/>
          <p:nvPr/>
        </p:nvSpPr>
        <p:spPr>
          <a:xfrm>
            <a:off x="5841070" y="3624333"/>
            <a:ext cx="342979" cy="545242"/>
          </a:xfrm>
          <a:custGeom>
            <a:avLst/>
            <a:gdLst>
              <a:gd name="connsiteX0" fmla="*/ 342980 w 342979"/>
              <a:gd name="connsiteY0" fmla="*/ 87467 h 545242"/>
              <a:gd name="connsiteX1" fmla="*/ 342980 w 342979"/>
              <a:gd name="connsiteY1" fmla="*/ 545181 h 545242"/>
              <a:gd name="connsiteX2" fmla="*/ 332931 w 342979"/>
              <a:gd name="connsiteY2" fmla="*/ 543200 h 545242"/>
              <a:gd name="connsiteX3" fmla="*/ 3586 w 342979"/>
              <a:gd name="connsiteY3" fmla="*/ 352981 h 545242"/>
              <a:gd name="connsiteX4" fmla="*/ 352 w 342979"/>
              <a:gd name="connsiteY4" fmla="*/ 345876 h 545242"/>
              <a:gd name="connsiteX5" fmla="*/ 1604 w 342979"/>
              <a:gd name="connsiteY5" fmla="*/ 343923 h 545242"/>
              <a:gd name="connsiteX6" fmla="*/ 39676 w 342979"/>
              <a:gd name="connsiteY6" fmla="*/ 0 h 54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79" h="545242">
                <a:moveTo>
                  <a:pt x="342980" y="87467"/>
                </a:moveTo>
                <a:lnTo>
                  <a:pt x="342980" y="545181"/>
                </a:lnTo>
                <a:cubicBezTo>
                  <a:pt x="339511" y="545464"/>
                  <a:pt x="336033" y="544771"/>
                  <a:pt x="332931" y="543200"/>
                </a:cubicBezTo>
                <a:lnTo>
                  <a:pt x="3586" y="352981"/>
                </a:lnTo>
                <a:cubicBezTo>
                  <a:pt x="731" y="351905"/>
                  <a:pt x="-717" y="348735"/>
                  <a:pt x="352" y="345876"/>
                </a:cubicBezTo>
                <a:cubicBezTo>
                  <a:pt x="626" y="345140"/>
                  <a:pt x="1054" y="344475"/>
                  <a:pt x="1604" y="343923"/>
                </a:cubicBezTo>
                <a:lnTo>
                  <a:pt x="39676" y="0"/>
                </a:lnTo>
                <a:close/>
              </a:path>
            </a:pathLst>
          </a:custGeom>
          <a:solidFill>
            <a:srgbClr val="2051A4"/>
          </a:solidFill>
          <a:ln w="14109" cap="flat">
            <a:noFill/>
            <a:prstDash val="solid"/>
            <a:miter/>
          </a:ln>
        </p:spPr>
        <p:txBody>
          <a:bodyPr rtlCol="0" anchor="ctr">
            <a:noAutofit/>
          </a:bodyPr>
          <a:lstStyle/>
          <a:p>
            <a:endParaRPr lang="zh-CN" altLang="en-US"/>
          </a:p>
        </p:txBody>
      </p:sp>
      <p:sp>
        <p:nvSpPr>
          <p:cNvPr id="16" name="任意多边形: 形状 15">
            <a:extLst>
              <a:ext uri="{FF2B5EF4-FFF2-40B4-BE49-F238E27FC236}">
                <a16:creationId xmlns:a16="http://schemas.microsoft.com/office/drawing/2014/main" id="{8533AAFA-BB02-9C81-A788-B1DE9CDCBECF}"/>
              </a:ext>
            </a:extLst>
          </p:cNvPr>
          <p:cNvSpPr/>
          <p:nvPr/>
        </p:nvSpPr>
        <p:spPr>
          <a:xfrm>
            <a:off x="6184049" y="3711799"/>
            <a:ext cx="105750" cy="457572"/>
          </a:xfrm>
          <a:custGeom>
            <a:avLst/>
            <a:gdLst>
              <a:gd name="connsiteX0" fmla="*/ 100912 w 105750"/>
              <a:gd name="connsiteY0" fmla="*/ 402517 h 457572"/>
              <a:gd name="connsiteX1" fmla="*/ 10615 w 105750"/>
              <a:gd name="connsiteY1" fmla="*/ 454742 h 457572"/>
              <a:gd name="connsiteX2" fmla="*/ 0 w 105750"/>
              <a:gd name="connsiteY2" fmla="*/ 457573 h 457572"/>
              <a:gd name="connsiteX3" fmla="*/ 0 w 105750"/>
              <a:gd name="connsiteY3" fmla="*/ 0 h 457572"/>
              <a:gd name="connsiteX4" fmla="*/ 100629 w 105750"/>
              <a:gd name="connsiteY4" fmla="*/ 28306 h 457572"/>
              <a:gd name="connsiteX5" fmla="*/ 105300 w 105750"/>
              <a:gd name="connsiteY5" fmla="*/ 393318 h 457572"/>
              <a:gd name="connsiteX6" fmla="*/ 100912 w 105750"/>
              <a:gd name="connsiteY6" fmla="*/ 402517 h 45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50" h="457572">
                <a:moveTo>
                  <a:pt x="100912" y="402517"/>
                </a:moveTo>
                <a:lnTo>
                  <a:pt x="10615" y="454742"/>
                </a:lnTo>
                <a:cubicBezTo>
                  <a:pt x="7334" y="456469"/>
                  <a:pt x="3707" y="457446"/>
                  <a:pt x="0" y="457573"/>
                </a:cubicBezTo>
                <a:lnTo>
                  <a:pt x="0" y="0"/>
                </a:lnTo>
                <a:lnTo>
                  <a:pt x="100629" y="28306"/>
                </a:lnTo>
                <a:lnTo>
                  <a:pt x="105300" y="393318"/>
                </a:lnTo>
                <a:cubicBezTo>
                  <a:pt x="106574" y="396714"/>
                  <a:pt x="105158" y="400111"/>
                  <a:pt x="100912" y="402517"/>
                </a:cubicBezTo>
                <a:close/>
              </a:path>
            </a:pathLst>
          </a:custGeom>
          <a:solidFill>
            <a:srgbClr val="143684"/>
          </a:solidFill>
          <a:ln w="14109" cap="flat">
            <a:noFill/>
            <a:prstDash val="solid"/>
            <a:miter/>
          </a:ln>
        </p:spPr>
        <p:txBody>
          <a:bodyPr rtlCol="0" anchor="ctr">
            <a:noAutofit/>
          </a:bodyPr>
          <a:lstStyle/>
          <a:p>
            <a:endParaRPr lang="zh-CN" altLang="en-US"/>
          </a:p>
        </p:txBody>
      </p:sp>
      <p:sp>
        <p:nvSpPr>
          <p:cNvPr id="17" name="任意多边形: 形状 16">
            <a:extLst>
              <a:ext uri="{FF2B5EF4-FFF2-40B4-BE49-F238E27FC236}">
                <a16:creationId xmlns:a16="http://schemas.microsoft.com/office/drawing/2014/main" id="{5574FC59-58BB-F4FE-2530-5560C280B509}"/>
              </a:ext>
            </a:extLst>
          </p:cNvPr>
          <p:cNvSpPr/>
          <p:nvPr/>
        </p:nvSpPr>
        <p:spPr>
          <a:xfrm>
            <a:off x="5879864" y="3566212"/>
            <a:ext cx="411720" cy="234844"/>
          </a:xfrm>
          <a:custGeom>
            <a:avLst/>
            <a:gdLst>
              <a:gd name="connsiteX0" fmla="*/ 295834 w 411720"/>
              <a:gd name="connsiteY0" fmla="*/ 232771 h 234844"/>
              <a:gd name="connsiteX1" fmla="*/ 3571 w 411720"/>
              <a:gd name="connsiteY1" fmla="*/ 66895 h 234844"/>
              <a:gd name="connsiteX2" fmla="*/ 4986 w 411720"/>
              <a:gd name="connsiteY2" fmla="*/ 55007 h 234844"/>
              <a:gd name="connsiteX3" fmla="*/ 95425 w 411720"/>
              <a:gd name="connsiteY3" fmla="*/ 2923 h 234844"/>
              <a:gd name="connsiteX4" fmla="*/ 115947 w 411720"/>
              <a:gd name="connsiteY4" fmla="*/ 2074 h 234844"/>
              <a:gd name="connsiteX5" fmla="*/ 408211 w 411720"/>
              <a:gd name="connsiteY5" fmla="*/ 167949 h 234844"/>
              <a:gd name="connsiteX6" fmla="*/ 406654 w 411720"/>
              <a:gd name="connsiteY6" fmla="*/ 179838 h 234844"/>
              <a:gd name="connsiteX7" fmla="*/ 316357 w 411720"/>
              <a:gd name="connsiteY7" fmla="*/ 231922 h 234844"/>
              <a:gd name="connsiteX8" fmla="*/ 295834 w 411720"/>
              <a:gd name="connsiteY8" fmla="*/ 232771 h 23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720" h="234844">
                <a:moveTo>
                  <a:pt x="295834" y="232771"/>
                </a:moveTo>
                <a:lnTo>
                  <a:pt x="3571" y="66895"/>
                </a:lnTo>
                <a:cubicBezTo>
                  <a:pt x="-1666" y="63923"/>
                  <a:pt x="-1100" y="58545"/>
                  <a:pt x="4986" y="55007"/>
                </a:cubicBezTo>
                <a:lnTo>
                  <a:pt x="95425" y="2923"/>
                </a:lnTo>
                <a:cubicBezTo>
                  <a:pt x="101730" y="-644"/>
                  <a:pt x="109369" y="-969"/>
                  <a:pt x="115947" y="2074"/>
                </a:cubicBezTo>
                <a:lnTo>
                  <a:pt x="408211" y="167949"/>
                </a:lnTo>
                <a:cubicBezTo>
                  <a:pt x="413447" y="170921"/>
                  <a:pt x="412740" y="176299"/>
                  <a:pt x="406654" y="179838"/>
                </a:cubicBezTo>
                <a:lnTo>
                  <a:pt x="316357" y="231922"/>
                </a:lnTo>
                <a:cubicBezTo>
                  <a:pt x="310051" y="235488"/>
                  <a:pt x="302413" y="235814"/>
                  <a:pt x="295834" y="232771"/>
                </a:cubicBezTo>
                <a:close/>
              </a:path>
            </a:pathLst>
          </a:custGeom>
          <a:solidFill>
            <a:srgbClr val="43BCFF"/>
          </a:solidFill>
          <a:ln w="14109" cap="flat">
            <a:noFill/>
            <a:prstDash val="solid"/>
            <a:miter/>
          </a:ln>
        </p:spPr>
        <p:txBody>
          <a:bodyPr rtlCol="0" anchor="ctr">
            <a:noAutofit/>
          </a:bodyPr>
          <a:lstStyle/>
          <a:p>
            <a:endParaRPr lang="zh-CN" altLang="en-US"/>
          </a:p>
        </p:txBody>
      </p:sp>
      <p:sp>
        <p:nvSpPr>
          <p:cNvPr id="18" name="任意多边形: 形状 17">
            <a:extLst>
              <a:ext uri="{FF2B5EF4-FFF2-40B4-BE49-F238E27FC236}">
                <a16:creationId xmlns:a16="http://schemas.microsoft.com/office/drawing/2014/main" id="{5C1691B3-0E40-D46F-716F-B2CE97C0E00C}"/>
              </a:ext>
            </a:extLst>
          </p:cNvPr>
          <p:cNvSpPr/>
          <p:nvPr/>
        </p:nvSpPr>
        <p:spPr>
          <a:xfrm>
            <a:off x="6166782" y="3788793"/>
            <a:ext cx="30712" cy="381185"/>
          </a:xfrm>
          <a:custGeom>
            <a:avLst/>
            <a:gdLst>
              <a:gd name="connsiteX0" fmla="*/ 30712 w 30712"/>
              <a:gd name="connsiteY0" fmla="*/ 8492 h 381185"/>
              <a:gd name="connsiteX1" fmla="*/ 0 w 30712"/>
              <a:gd name="connsiteY1" fmla="*/ 0 h 381185"/>
              <a:gd name="connsiteX2" fmla="*/ 0 w 30712"/>
              <a:gd name="connsiteY2" fmla="*/ 374918 h 381185"/>
              <a:gd name="connsiteX3" fmla="*/ 7218 w 30712"/>
              <a:gd name="connsiteY3" fmla="*/ 379164 h 381185"/>
              <a:gd name="connsiteX4" fmla="*/ 27740 w 30712"/>
              <a:gd name="connsiteY4" fmla="*/ 378315 h 381185"/>
              <a:gd name="connsiteX5" fmla="*/ 30712 w 30712"/>
              <a:gd name="connsiteY5" fmla="*/ 376617 h 38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12" h="381185">
                <a:moveTo>
                  <a:pt x="30712" y="8492"/>
                </a:moveTo>
                <a:lnTo>
                  <a:pt x="0" y="0"/>
                </a:lnTo>
                <a:lnTo>
                  <a:pt x="0" y="374918"/>
                </a:lnTo>
                <a:lnTo>
                  <a:pt x="7218" y="379164"/>
                </a:lnTo>
                <a:cubicBezTo>
                  <a:pt x="13811" y="382136"/>
                  <a:pt x="21417" y="381811"/>
                  <a:pt x="27740" y="378315"/>
                </a:cubicBezTo>
                <a:lnTo>
                  <a:pt x="30712" y="376617"/>
                </a:lnTo>
                <a:close/>
              </a:path>
            </a:pathLst>
          </a:custGeom>
          <a:solidFill>
            <a:srgbClr val="399EFF"/>
          </a:solidFill>
          <a:ln w="14109" cap="flat">
            <a:noFill/>
            <a:prstDash val="solid"/>
            <a:miter/>
          </a:ln>
        </p:spPr>
        <p:txBody>
          <a:bodyPr rtlCol="0" anchor="ctr">
            <a:noAutofit/>
          </a:bodyPr>
          <a:lstStyle/>
          <a:p>
            <a:endParaRPr lang="zh-CN" altLang="en-US"/>
          </a:p>
        </p:txBody>
      </p:sp>
      <p:sp>
        <p:nvSpPr>
          <p:cNvPr id="19" name="任意多边形: 形状 18">
            <a:extLst>
              <a:ext uri="{FF2B5EF4-FFF2-40B4-BE49-F238E27FC236}">
                <a16:creationId xmlns:a16="http://schemas.microsoft.com/office/drawing/2014/main" id="{A8EE31D1-9D75-71DC-2D6B-FF9C7B15CA6A}"/>
              </a:ext>
            </a:extLst>
          </p:cNvPr>
          <p:cNvSpPr/>
          <p:nvPr/>
        </p:nvSpPr>
        <p:spPr>
          <a:xfrm>
            <a:off x="5004805" y="1492246"/>
            <a:ext cx="2161193" cy="2958066"/>
          </a:xfrm>
          <a:custGeom>
            <a:avLst/>
            <a:gdLst>
              <a:gd name="connsiteX0" fmla="*/ 2066367 w 2161193"/>
              <a:gd name="connsiteY0" fmla="*/ 1151129 h 2958066"/>
              <a:gd name="connsiteX1" fmla="*/ 94826 w 2161193"/>
              <a:gd name="connsiteY1" fmla="*/ 12928 h 2958066"/>
              <a:gd name="connsiteX2" fmla="*/ 0 w 2161193"/>
              <a:gd name="connsiteY2" fmla="*/ 67560 h 2958066"/>
              <a:gd name="connsiteX3" fmla="*/ 0 w 2161193"/>
              <a:gd name="connsiteY3" fmla="*/ 1642669 h 2958066"/>
              <a:gd name="connsiteX4" fmla="*/ 94826 w 2161193"/>
              <a:gd name="connsiteY4" fmla="*/ 1806846 h 2958066"/>
              <a:gd name="connsiteX5" fmla="*/ 2066367 w 2161193"/>
              <a:gd name="connsiteY5" fmla="*/ 2945047 h 2958066"/>
              <a:gd name="connsiteX6" fmla="*/ 2161194 w 2161193"/>
              <a:gd name="connsiteY6" fmla="*/ 2890557 h 2958066"/>
              <a:gd name="connsiteX7" fmla="*/ 2161194 w 2161193"/>
              <a:gd name="connsiteY7" fmla="*/ 1315306 h 2958066"/>
              <a:gd name="connsiteX8" fmla="*/ 2066367 w 2161193"/>
              <a:gd name="connsiteY8" fmla="*/ 1151129 h 2958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1193" h="2958066">
                <a:moveTo>
                  <a:pt x="2066367" y="1151129"/>
                </a:moveTo>
                <a:lnTo>
                  <a:pt x="94826" y="12928"/>
                </a:lnTo>
                <a:cubicBezTo>
                  <a:pt x="42460" y="-17218"/>
                  <a:pt x="0" y="7126"/>
                  <a:pt x="0" y="67560"/>
                </a:cubicBezTo>
                <a:lnTo>
                  <a:pt x="0" y="1642669"/>
                </a:lnTo>
                <a:cubicBezTo>
                  <a:pt x="3615" y="1709388"/>
                  <a:pt x="38842" y="1770374"/>
                  <a:pt x="94826" y="1806846"/>
                </a:cubicBezTo>
                <a:lnTo>
                  <a:pt x="2066367" y="2945047"/>
                </a:lnTo>
                <a:cubicBezTo>
                  <a:pt x="2118734" y="2975335"/>
                  <a:pt x="2161194" y="2950991"/>
                  <a:pt x="2161194" y="2890557"/>
                </a:cubicBezTo>
                <a:lnTo>
                  <a:pt x="2161194" y="1315306"/>
                </a:lnTo>
                <a:cubicBezTo>
                  <a:pt x="2157556" y="1248595"/>
                  <a:pt x="2122329" y="1187614"/>
                  <a:pt x="2066367" y="1151129"/>
                </a:cubicBezTo>
                <a:close/>
              </a:path>
            </a:pathLst>
          </a:custGeom>
          <a:solidFill>
            <a:srgbClr val="2C89FF"/>
          </a:solidFill>
          <a:ln w="14109" cap="flat">
            <a:noFill/>
            <a:prstDash val="solid"/>
            <a:miter/>
          </a:ln>
        </p:spPr>
        <p:txBody>
          <a:bodyPr rtlCol="0" anchor="ctr">
            <a:noAutofit/>
          </a:bodyPr>
          <a:lstStyle/>
          <a:p>
            <a:endParaRPr lang="zh-CN" altLang="en-US"/>
          </a:p>
        </p:txBody>
      </p:sp>
      <p:sp>
        <p:nvSpPr>
          <p:cNvPr id="20" name="任意多边形: 形状 19">
            <a:extLst>
              <a:ext uri="{FF2B5EF4-FFF2-40B4-BE49-F238E27FC236}">
                <a16:creationId xmlns:a16="http://schemas.microsoft.com/office/drawing/2014/main" id="{974530DA-83C0-E272-A42B-DDF95C2972E6}"/>
              </a:ext>
            </a:extLst>
          </p:cNvPr>
          <p:cNvSpPr/>
          <p:nvPr/>
        </p:nvSpPr>
        <p:spPr>
          <a:xfrm>
            <a:off x="5018958" y="1707423"/>
            <a:ext cx="2067499" cy="2528896"/>
          </a:xfrm>
          <a:custGeom>
            <a:avLst/>
            <a:gdLst>
              <a:gd name="connsiteX0" fmla="*/ 2067500 w 2067499"/>
              <a:gd name="connsiteY0" fmla="*/ 1193256 h 2528896"/>
              <a:gd name="connsiteX1" fmla="*/ 2067500 w 2067499"/>
              <a:gd name="connsiteY1" fmla="*/ 2509504 h 2528896"/>
              <a:gd name="connsiteX2" fmla="*/ 2040325 w 2067499"/>
              <a:gd name="connsiteY2" fmla="*/ 2525214 h 2528896"/>
              <a:gd name="connsiteX3" fmla="*/ 27033 w 2067499"/>
              <a:gd name="connsiteY3" fmla="*/ 1363378 h 2528896"/>
              <a:gd name="connsiteX4" fmla="*/ 0 w 2067499"/>
              <a:gd name="connsiteY4" fmla="*/ 1316248 h 2528896"/>
              <a:gd name="connsiteX5" fmla="*/ 0 w 2067499"/>
              <a:gd name="connsiteY5" fmla="*/ 0 h 252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7499" h="2528896">
                <a:moveTo>
                  <a:pt x="2067500" y="1193256"/>
                </a:moveTo>
                <a:lnTo>
                  <a:pt x="2067500" y="2509504"/>
                </a:lnTo>
                <a:cubicBezTo>
                  <a:pt x="2067500" y="2526771"/>
                  <a:pt x="2055328" y="2533848"/>
                  <a:pt x="2040325" y="2525214"/>
                </a:cubicBezTo>
                <a:lnTo>
                  <a:pt x="27033" y="1363378"/>
                </a:lnTo>
                <a:cubicBezTo>
                  <a:pt x="11070" y="1352834"/>
                  <a:pt x="1043" y="1335354"/>
                  <a:pt x="0" y="1316248"/>
                </a:cubicBezTo>
                <a:lnTo>
                  <a:pt x="0" y="0"/>
                </a:lnTo>
                <a:close/>
              </a:path>
            </a:pathLst>
          </a:custGeom>
          <a:solidFill>
            <a:srgbClr val="FFFFFF"/>
          </a:solidFill>
          <a:ln w="14109" cap="flat">
            <a:noFill/>
            <a:prstDash val="solid"/>
            <a:miter/>
          </a:ln>
        </p:spPr>
        <p:txBody>
          <a:bodyPr rtlCol="0" anchor="ctr">
            <a:noAutofit/>
          </a:bodyPr>
          <a:lstStyle/>
          <a:p>
            <a:endParaRPr lang="zh-CN" altLang="en-US"/>
          </a:p>
        </p:txBody>
      </p:sp>
      <p:sp>
        <p:nvSpPr>
          <p:cNvPr id="21" name="任意多边形: 形状 20">
            <a:extLst>
              <a:ext uri="{FF2B5EF4-FFF2-40B4-BE49-F238E27FC236}">
                <a16:creationId xmlns:a16="http://schemas.microsoft.com/office/drawing/2014/main" id="{B2016FF2-240A-54FE-8C2E-98785FF5291E}"/>
              </a:ext>
            </a:extLst>
          </p:cNvPr>
          <p:cNvSpPr/>
          <p:nvPr/>
        </p:nvSpPr>
        <p:spPr>
          <a:xfrm>
            <a:off x="5043160" y="1438936"/>
            <a:ext cx="2153126" cy="1228357"/>
          </a:xfrm>
          <a:custGeom>
            <a:avLst/>
            <a:gdLst>
              <a:gd name="connsiteX0" fmla="*/ 2153126 w 2153126"/>
              <a:gd name="connsiteY0" fmla="*/ 1170188 h 1228357"/>
              <a:gd name="connsiteX1" fmla="*/ 2058725 w 2153126"/>
              <a:gd name="connsiteY1" fmla="*/ 1228358 h 1228357"/>
              <a:gd name="connsiteX2" fmla="*/ 2028012 w 2153126"/>
              <a:gd name="connsiteY2" fmla="*/ 1204580 h 1228357"/>
              <a:gd name="connsiteX3" fmla="*/ 56613 w 2153126"/>
              <a:gd name="connsiteY3" fmla="*/ 66380 h 1228357"/>
              <a:gd name="connsiteX4" fmla="*/ 0 w 2153126"/>
              <a:gd name="connsiteY4" fmla="*/ 55199 h 1228357"/>
              <a:gd name="connsiteX5" fmla="*/ 90722 w 2153126"/>
              <a:gd name="connsiteY5" fmla="*/ 5238 h 1228357"/>
              <a:gd name="connsiteX6" fmla="*/ 90722 w 2153126"/>
              <a:gd name="connsiteY6" fmla="*/ 5238 h 1228357"/>
              <a:gd name="connsiteX7" fmla="*/ 155827 w 2153126"/>
              <a:gd name="connsiteY7" fmla="*/ 12881 h 1228357"/>
              <a:gd name="connsiteX8" fmla="*/ 2127792 w 2153126"/>
              <a:gd name="connsiteY8" fmla="*/ 1151506 h 1228357"/>
              <a:gd name="connsiteX9" fmla="*/ 2153126 w 2153126"/>
              <a:gd name="connsiteY9" fmla="*/ 1170188 h 122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3126" h="1228357">
                <a:moveTo>
                  <a:pt x="2153126" y="1170188"/>
                </a:moveTo>
                <a:lnTo>
                  <a:pt x="2058725" y="1228358"/>
                </a:lnTo>
                <a:cubicBezTo>
                  <a:pt x="2049539" y="1219162"/>
                  <a:pt x="2039222" y="1211171"/>
                  <a:pt x="2028012" y="1204580"/>
                </a:cubicBezTo>
                <a:lnTo>
                  <a:pt x="56613" y="66380"/>
                </a:lnTo>
                <a:cubicBezTo>
                  <a:pt x="40006" y="55208"/>
                  <a:pt x="19607" y="51179"/>
                  <a:pt x="0" y="55199"/>
                </a:cubicBezTo>
                <a:lnTo>
                  <a:pt x="90722" y="5238"/>
                </a:lnTo>
                <a:lnTo>
                  <a:pt x="90722" y="5238"/>
                </a:lnTo>
                <a:cubicBezTo>
                  <a:pt x="107706" y="-3396"/>
                  <a:pt x="130634" y="-1697"/>
                  <a:pt x="155827" y="12881"/>
                </a:cubicBezTo>
                <a:lnTo>
                  <a:pt x="2127792" y="1151506"/>
                </a:lnTo>
                <a:cubicBezTo>
                  <a:pt x="2136879" y="1156812"/>
                  <a:pt x="2145371" y="1163076"/>
                  <a:pt x="2153126" y="1170188"/>
                </a:cubicBezTo>
                <a:close/>
              </a:path>
            </a:pathLst>
          </a:custGeom>
          <a:solidFill>
            <a:srgbClr val="2051A4"/>
          </a:solidFill>
          <a:ln w="14109" cap="flat">
            <a:noFill/>
            <a:prstDash val="solid"/>
            <a:miter/>
          </a:ln>
        </p:spPr>
        <p:txBody>
          <a:bodyPr rtlCol="0" anchor="ctr">
            <a:noAutofit/>
          </a:bodyPr>
          <a:lstStyle/>
          <a:p>
            <a:endParaRPr lang="zh-CN" altLang="en-US"/>
          </a:p>
        </p:txBody>
      </p:sp>
      <p:sp>
        <p:nvSpPr>
          <p:cNvPr id="22" name="任意多边形: 形状 21">
            <a:extLst>
              <a:ext uri="{FF2B5EF4-FFF2-40B4-BE49-F238E27FC236}">
                <a16:creationId xmlns:a16="http://schemas.microsoft.com/office/drawing/2014/main" id="{97E0DE01-DC55-6A2B-1095-8C07845F6ECB}"/>
              </a:ext>
            </a:extLst>
          </p:cNvPr>
          <p:cNvSpPr/>
          <p:nvPr/>
        </p:nvSpPr>
        <p:spPr>
          <a:xfrm>
            <a:off x="7133587" y="2714423"/>
            <a:ext cx="132197" cy="1732493"/>
          </a:xfrm>
          <a:custGeom>
            <a:avLst/>
            <a:gdLst>
              <a:gd name="connsiteX0" fmla="*/ 132191 w 132197"/>
              <a:gd name="connsiteY0" fmla="*/ 40195 h 1732493"/>
              <a:gd name="connsiteX1" fmla="*/ 132191 w 132197"/>
              <a:gd name="connsiteY1" fmla="*/ 1615305 h 1732493"/>
              <a:gd name="connsiteX2" fmla="*/ 102328 w 132197"/>
              <a:gd name="connsiteY2" fmla="*/ 1677579 h 1732493"/>
              <a:gd name="connsiteX3" fmla="*/ 0 w 132197"/>
              <a:gd name="connsiteY3" fmla="*/ 1732493 h 1732493"/>
              <a:gd name="connsiteX4" fmla="*/ 32411 w 132197"/>
              <a:gd name="connsiteY4" fmla="*/ 1668379 h 1732493"/>
              <a:gd name="connsiteX5" fmla="*/ 32411 w 132197"/>
              <a:gd name="connsiteY5" fmla="*/ 93128 h 1732493"/>
              <a:gd name="connsiteX6" fmla="*/ 28023 w 132197"/>
              <a:gd name="connsiteY6" fmla="*/ 57462 h 1732493"/>
              <a:gd name="connsiteX7" fmla="*/ 127096 w 132197"/>
              <a:gd name="connsiteY7" fmla="*/ 0 h 1732493"/>
              <a:gd name="connsiteX8" fmla="*/ 132191 w 132197"/>
              <a:gd name="connsiteY8" fmla="*/ 40195 h 173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197" h="1732493">
                <a:moveTo>
                  <a:pt x="132191" y="40195"/>
                </a:moveTo>
                <a:lnTo>
                  <a:pt x="132191" y="1615305"/>
                </a:lnTo>
                <a:cubicBezTo>
                  <a:pt x="132191" y="1646725"/>
                  <a:pt x="120727" y="1668379"/>
                  <a:pt x="102328" y="1677579"/>
                </a:cubicBezTo>
                <a:cubicBezTo>
                  <a:pt x="102328" y="1677579"/>
                  <a:pt x="0" y="1732493"/>
                  <a:pt x="0" y="1732493"/>
                </a:cubicBezTo>
                <a:cubicBezTo>
                  <a:pt x="19673" y="1723577"/>
                  <a:pt x="32411" y="1701356"/>
                  <a:pt x="32411" y="1668379"/>
                </a:cubicBezTo>
                <a:lnTo>
                  <a:pt x="32411" y="93128"/>
                </a:lnTo>
                <a:cubicBezTo>
                  <a:pt x="32312" y="81112"/>
                  <a:pt x="30840" y="69146"/>
                  <a:pt x="28023" y="57462"/>
                </a:cubicBezTo>
                <a:lnTo>
                  <a:pt x="127096" y="0"/>
                </a:lnTo>
                <a:cubicBezTo>
                  <a:pt x="130606" y="13106"/>
                  <a:pt x="132318" y="26628"/>
                  <a:pt x="132191" y="40195"/>
                </a:cubicBezTo>
                <a:close/>
              </a:path>
            </a:pathLst>
          </a:custGeom>
          <a:solidFill>
            <a:srgbClr val="143684"/>
          </a:solidFill>
          <a:ln w="14109" cap="flat">
            <a:noFill/>
            <a:prstDash val="solid"/>
            <a:miter/>
          </a:ln>
        </p:spPr>
        <p:txBody>
          <a:bodyPr rtlCol="0" anchor="ctr">
            <a:noAutofit/>
          </a:bodyPr>
          <a:lstStyle/>
          <a:p>
            <a:endParaRPr lang="zh-CN" altLang="en-US"/>
          </a:p>
        </p:txBody>
      </p:sp>
      <p:sp>
        <p:nvSpPr>
          <p:cNvPr id="23" name="任意多边形: 形状 22">
            <a:extLst>
              <a:ext uri="{FF2B5EF4-FFF2-40B4-BE49-F238E27FC236}">
                <a16:creationId xmlns:a16="http://schemas.microsoft.com/office/drawing/2014/main" id="{73B42347-D46C-8B76-6DA2-4EAA3F03A9DE}"/>
              </a:ext>
            </a:extLst>
          </p:cNvPr>
          <p:cNvSpPr/>
          <p:nvPr/>
        </p:nvSpPr>
        <p:spPr>
          <a:xfrm>
            <a:off x="7101318" y="2609124"/>
            <a:ext cx="158798" cy="162761"/>
          </a:xfrm>
          <a:custGeom>
            <a:avLst/>
            <a:gdLst>
              <a:gd name="connsiteX0" fmla="*/ 158799 w 158798"/>
              <a:gd name="connsiteY0" fmla="*/ 105300 h 162761"/>
              <a:gd name="connsiteX1" fmla="*/ 59727 w 158798"/>
              <a:gd name="connsiteY1" fmla="*/ 162762 h 162761"/>
              <a:gd name="connsiteX2" fmla="*/ 0 w 158798"/>
              <a:gd name="connsiteY2" fmla="*/ 58170 h 162761"/>
              <a:gd name="connsiteX3" fmla="*/ 94402 w 158798"/>
              <a:gd name="connsiteY3" fmla="*/ 0 h 162761"/>
              <a:gd name="connsiteX4" fmla="*/ 158799 w 158798"/>
              <a:gd name="connsiteY4" fmla="*/ 105300 h 162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98" h="162761">
                <a:moveTo>
                  <a:pt x="158799" y="105300"/>
                </a:moveTo>
                <a:lnTo>
                  <a:pt x="59727" y="162762"/>
                </a:lnTo>
                <a:cubicBezTo>
                  <a:pt x="49805" y="123075"/>
                  <a:pt x="29141" y="86888"/>
                  <a:pt x="0" y="58170"/>
                </a:cubicBezTo>
                <a:lnTo>
                  <a:pt x="94402" y="0"/>
                </a:lnTo>
                <a:cubicBezTo>
                  <a:pt x="125440" y="28264"/>
                  <a:pt x="147773" y="64792"/>
                  <a:pt x="158799" y="105300"/>
                </a:cubicBezTo>
                <a:close/>
              </a:path>
            </a:pathLst>
          </a:custGeom>
          <a:solidFill>
            <a:srgbClr val="399EFF"/>
          </a:solidFill>
          <a:ln w="14109" cap="flat">
            <a:noFill/>
            <a:prstDash val="solid"/>
            <a:miter/>
          </a:ln>
        </p:spPr>
        <p:txBody>
          <a:bodyPr rtlCol="0" anchor="ctr">
            <a:noAutofit/>
          </a:bodyPr>
          <a:lstStyle/>
          <a:p>
            <a:endParaRPr lang="zh-CN" altLang="en-US"/>
          </a:p>
        </p:txBody>
      </p:sp>
      <p:sp>
        <p:nvSpPr>
          <p:cNvPr id="24" name="任意多边形: 形状 23">
            <a:extLst>
              <a:ext uri="{FF2B5EF4-FFF2-40B4-BE49-F238E27FC236}">
                <a16:creationId xmlns:a16="http://schemas.microsoft.com/office/drawing/2014/main" id="{5BED760C-7198-36F9-9690-1624C1BD3EFE}"/>
              </a:ext>
            </a:extLst>
          </p:cNvPr>
          <p:cNvSpPr/>
          <p:nvPr/>
        </p:nvSpPr>
        <p:spPr>
          <a:xfrm>
            <a:off x="5378449" y="2520383"/>
            <a:ext cx="583819" cy="742476"/>
          </a:xfrm>
          <a:custGeom>
            <a:avLst/>
            <a:gdLst>
              <a:gd name="connsiteX0" fmla="*/ 430116 w 583819"/>
              <a:gd name="connsiteY0" fmla="*/ 742477 h 742476"/>
              <a:gd name="connsiteX1" fmla="*/ 139126 w 583819"/>
              <a:gd name="connsiteY1" fmla="*/ 574903 h 742476"/>
              <a:gd name="connsiteX2" fmla="*/ 0 w 583819"/>
              <a:gd name="connsiteY2" fmla="*/ 217252 h 742476"/>
              <a:gd name="connsiteX3" fmla="*/ 153704 w 583819"/>
              <a:gd name="connsiteY3" fmla="*/ 0 h 742476"/>
              <a:gd name="connsiteX4" fmla="*/ 444694 w 583819"/>
              <a:gd name="connsiteY4" fmla="*/ 167999 h 742476"/>
              <a:gd name="connsiteX5" fmla="*/ 583820 w 583819"/>
              <a:gd name="connsiteY5" fmla="*/ 525225 h 742476"/>
              <a:gd name="connsiteX6" fmla="*/ 184699 w 583819"/>
              <a:gd name="connsiteY6" fmla="*/ 535416 h 742476"/>
              <a:gd name="connsiteX7" fmla="*/ 413698 w 583819"/>
              <a:gd name="connsiteY7" fmla="*/ 667748 h 742476"/>
              <a:gd name="connsiteX8" fmla="*/ 519989 w 583819"/>
              <a:gd name="connsiteY8" fmla="*/ 517441 h 742476"/>
              <a:gd name="connsiteX9" fmla="*/ 399120 w 583819"/>
              <a:gd name="connsiteY9" fmla="*/ 206920 h 742476"/>
              <a:gd name="connsiteX10" fmla="*/ 170121 w 583819"/>
              <a:gd name="connsiteY10" fmla="*/ 74870 h 742476"/>
              <a:gd name="connsiteX11" fmla="*/ 63831 w 583819"/>
              <a:gd name="connsiteY11" fmla="*/ 225036 h 74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819" h="742476">
                <a:moveTo>
                  <a:pt x="430116" y="742477"/>
                </a:moveTo>
                <a:lnTo>
                  <a:pt x="139126" y="574903"/>
                </a:lnTo>
                <a:lnTo>
                  <a:pt x="0" y="217252"/>
                </a:lnTo>
                <a:lnTo>
                  <a:pt x="153704" y="0"/>
                </a:lnTo>
                <a:lnTo>
                  <a:pt x="444694" y="167999"/>
                </a:lnTo>
                <a:lnTo>
                  <a:pt x="583820" y="525225"/>
                </a:lnTo>
                <a:close/>
                <a:moveTo>
                  <a:pt x="184699" y="535416"/>
                </a:moveTo>
                <a:lnTo>
                  <a:pt x="413698" y="667748"/>
                </a:lnTo>
                <a:lnTo>
                  <a:pt x="519989" y="517441"/>
                </a:lnTo>
                <a:lnTo>
                  <a:pt x="399120" y="206920"/>
                </a:lnTo>
                <a:lnTo>
                  <a:pt x="170121" y="74870"/>
                </a:lnTo>
                <a:lnTo>
                  <a:pt x="63831" y="225036"/>
                </a:lnTo>
                <a:close/>
              </a:path>
            </a:pathLst>
          </a:custGeom>
          <a:solidFill>
            <a:srgbClr val="8FD4FF"/>
          </a:solidFill>
          <a:ln w="14109" cap="flat">
            <a:noFill/>
            <a:prstDash val="solid"/>
            <a:miter/>
          </a:ln>
        </p:spPr>
        <p:txBody>
          <a:bodyPr rtlCol="0" anchor="ctr">
            <a:noAutofit/>
          </a:bodyPr>
          <a:lstStyle/>
          <a:p>
            <a:endParaRPr lang="zh-CN" altLang="en-US"/>
          </a:p>
        </p:txBody>
      </p:sp>
      <p:sp>
        <p:nvSpPr>
          <p:cNvPr id="29" name="任意多边形: 形状 28">
            <a:extLst>
              <a:ext uri="{FF2B5EF4-FFF2-40B4-BE49-F238E27FC236}">
                <a16:creationId xmlns:a16="http://schemas.microsoft.com/office/drawing/2014/main" id="{3E2089B0-95B7-2FEC-6578-81E333BFE254}"/>
              </a:ext>
            </a:extLst>
          </p:cNvPr>
          <p:cNvSpPr/>
          <p:nvPr/>
        </p:nvSpPr>
        <p:spPr>
          <a:xfrm>
            <a:off x="5769077" y="2486698"/>
            <a:ext cx="583394" cy="742901"/>
          </a:xfrm>
          <a:custGeom>
            <a:avLst/>
            <a:gdLst>
              <a:gd name="connsiteX0" fmla="*/ 429691 w 583394"/>
              <a:gd name="connsiteY0" fmla="*/ 742901 h 742901"/>
              <a:gd name="connsiteX1" fmla="*/ 138701 w 583394"/>
              <a:gd name="connsiteY1" fmla="*/ 574903 h 742901"/>
              <a:gd name="connsiteX2" fmla="*/ 0 w 583394"/>
              <a:gd name="connsiteY2" fmla="*/ 217535 h 742901"/>
              <a:gd name="connsiteX3" fmla="*/ 153279 w 583394"/>
              <a:gd name="connsiteY3" fmla="*/ 0 h 742901"/>
              <a:gd name="connsiteX4" fmla="*/ 444269 w 583394"/>
              <a:gd name="connsiteY4" fmla="*/ 168282 h 742901"/>
              <a:gd name="connsiteX5" fmla="*/ 583395 w 583394"/>
              <a:gd name="connsiteY5" fmla="*/ 525508 h 742901"/>
              <a:gd name="connsiteX6" fmla="*/ 183992 w 583394"/>
              <a:gd name="connsiteY6" fmla="*/ 535699 h 742901"/>
              <a:gd name="connsiteX7" fmla="*/ 413273 w 583394"/>
              <a:gd name="connsiteY7" fmla="*/ 668031 h 742901"/>
              <a:gd name="connsiteX8" fmla="*/ 519564 w 583394"/>
              <a:gd name="connsiteY8" fmla="*/ 517724 h 742901"/>
              <a:gd name="connsiteX9" fmla="*/ 398696 w 583394"/>
              <a:gd name="connsiteY9" fmla="*/ 207344 h 742901"/>
              <a:gd name="connsiteX10" fmla="*/ 169838 w 583394"/>
              <a:gd name="connsiteY10" fmla="*/ 75153 h 742901"/>
              <a:gd name="connsiteX11" fmla="*/ 63406 w 583394"/>
              <a:gd name="connsiteY11" fmla="*/ 225319 h 74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394" h="742901">
                <a:moveTo>
                  <a:pt x="429691" y="742901"/>
                </a:moveTo>
                <a:lnTo>
                  <a:pt x="138701" y="574903"/>
                </a:lnTo>
                <a:lnTo>
                  <a:pt x="0" y="217535"/>
                </a:lnTo>
                <a:lnTo>
                  <a:pt x="153279" y="0"/>
                </a:lnTo>
                <a:lnTo>
                  <a:pt x="444269" y="168282"/>
                </a:lnTo>
                <a:lnTo>
                  <a:pt x="583395" y="525508"/>
                </a:lnTo>
                <a:close/>
                <a:moveTo>
                  <a:pt x="183992" y="535699"/>
                </a:moveTo>
                <a:lnTo>
                  <a:pt x="413273" y="668031"/>
                </a:lnTo>
                <a:lnTo>
                  <a:pt x="519564" y="517724"/>
                </a:lnTo>
                <a:lnTo>
                  <a:pt x="398696" y="207344"/>
                </a:lnTo>
                <a:lnTo>
                  <a:pt x="169838" y="75153"/>
                </a:lnTo>
                <a:lnTo>
                  <a:pt x="63406" y="225319"/>
                </a:lnTo>
                <a:close/>
              </a:path>
            </a:pathLst>
          </a:custGeom>
          <a:solidFill>
            <a:srgbClr val="8FD4FF"/>
          </a:solidFill>
          <a:ln w="14109" cap="flat">
            <a:noFill/>
            <a:prstDash val="solid"/>
            <a:miter/>
          </a:ln>
        </p:spPr>
        <p:txBody>
          <a:bodyPr rtlCol="0" anchor="ctr">
            <a:noAutofit/>
          </a:bodyPr>
          <a:lstStyle/>
          <a:p>
            <a:endParaRPr lang="zh-CN" altLang="en-US"/>
          </a:p>
        </p:txBody>
      </p:sp>
      <p:sp>
        <p:nvSpPr>
          <p:cNvPr id="32" name="任意多边形: 形状 31">
            <a:extLst>
              <a:ext uri="{FF2B5EF4-FFF2-40B4-BE49-F238E27FC236}">
                <a16:creationId xmlns:a16="http://schemas.microsoft.com/office/drawing/2014/main" id="{DD59D58C-4A8B-A054-16FD-5684B8B3A2FA}"/>
              </a:ext>
            </a:extLst>
          </p:cNvPr>
          <p:cNvSpPr/>
          <p:nvPr/>
        </p:nvSpPr>
        <p:spPr>
          <a:xfrm>
            <a:off x="5768653" y="3004281"/>
            <a:ext cx="578299" cy="531735"/>
          </a:xfrm>
          <a:custGeom>
            <a:avLst/>
            <a:gdLst>
              <a:gd name="connsiteX0" fmla="*/ 525508 w 578299"/>
              <a:gd name="connsiteY0" fmla="*/ 531736 h 531735"/>
              <a:gd name="connsiteX1" fmla="*/ 399120 w 578299"/>
              <a:gd name="connsiteY1" fmla="*/ 207061 h 531735"/>
              <a:gd name="connsiteX2" fmla="*/ 170121 w 578299"/>
              <a:gd name="connsiteY2" fmla="*/ 74870 h 531735"/>
              <a:gd name="connsiteX3" fmla="*/ 63831 w 578299"/>
              <a:gd name="connsiteY3" fmla="*/ 225036 h 531735"/>
              <a:gd name="connsiteX4" fmla="*/ 127945 w 578299"/>
              <a:gd name="connsiteY4" fmla="*/ 389921 h 531735"/>
              <a:gd name="connsiteX5" fmla="*/ 75295 w 578299"/>
              <a:gd name="connsiteY5" fmla="*/ 410443 h 531735"/>
              <a:gd name="connsiteX6" fmla="*/ 0 w 578299"/>
              <a:gd name="connsiteY6" fmla="*/ 217252 h 531735"/>
              <a:gd name="connsiteX7" fmla="*/ 153704 w 578299"/>
              <a:gd name="connsiteY7" fmla="*/ 0 h 531735"/>
              <a:gd name="connsiteX8" fmla="*/ 444694 w 578299"/>
              <a:gd name="connsiteY8" fmla="*/ 167999 h 531735"/>
              <a:gd name="connsiteX9" fmla="*/ 578300 w 578299"/>
              <a:gd name="connsiteY9" fmla="*/ 511214 h 531735"/>
              <a:gd name="connsiteX10" fmla="*/ 525508 w 578299"/>
              <a:gd name="connsiteY10" fmla="*/ 531736 h 53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8299" h="531735">
                <a:moveTo>
                  <a:pt x="525508" y="531736"/>
                </a:moveTo>
                <a:lnTo>
                  <a:pt x="399120" y="207061"/>
                </a:lnTo>
                <a:lnTo>
                  <a:pt x="170121" y="74870"/>
                </a:lnTo>
                <a:lnTo>
                  <a:pt x="63831" y="225036"/>
                </a:lnTo>
                <a:lnTo>
                  <a:pt x="127945" y="389921"/>
                </a:lnTo>
                <a:lnTo>
                  <a:pt x="75295" y="410443"/>
                </a:lnTo>
                <a:lnTo>
                  <a:pt x="0" y="217252"/>
                </a:lnTo>
                <a:lnTo>
                  <a:pt x="153704" y="0"/>
                </a:lnTo>
                <a:lnTo>
                  <a:pt x="444694" y="167999"/>
                </a:lnTo>
                <a:lnTo>
                  <a:pt x="578300" y="511214"/>
                </a:lnTo>
                <a:lnTo>
                  <a:pt x="525508" y="531736"/>
                </a:lnTo>
                <a:close/>
              </a:path>
            </a:pathLst>
          </a:custGeom>
          <a:solidFill>
            <a:srgbClr val="8FD4FF"/>
          </a:solidFill>
          <a:ln w="14109" cap="flat">
            <a:noFill/>
            <a:prstDash val="solid"/>
            <a:miter/>
          </a:ln>
        </p:spPr>
        <p:txBody>
          <a:bodyPr rtlCol="0" anchor="ctr">
            <a:noAutofit/>
          </a:bodyPr>
          <a:lstStyle/>
          <a:p>
            <a:endParaRPr lang="zh-CN" altLang="en-US"/>
          </a:p>
        </p:txBody>
      </p:sp>
      <p:sp>
        <p:nvSpPr>
          <p:cNvPr id="35" name="任意多边形: 形状 34">
            <a:extLst>
              <a:ext uri="{FF2B5EF4-FFF2-40B4-BE49-F238E27FC236}">
                <a16:creationId xmlns:a16="http://schemas.microsoft.com/office/drawing/2014/main" id="{D4E9D09E-5CBA-6E37-BD83-AED21FFC716E}"/>
              </a:ext>
            </a:extLst>
          </p:cNvPr>
          <p:cNvSpPr/>
          <p:nvPr/>
        </p:nvSpPr>
        <p:spPr>
          <a:xfrm>
            <a:off x="6164235" y="3044193"/>
            <a:ext cx="578299" cy="669304"/>
          </a:xfrm>
          <a:custGeom>
            <a:avLst/>
            <a:gdLst>
              <a:gd name="connsiteX0" fmla="*/ 424596 w 578299"/>
              <a:gd name="connsiteY0" fmla="*/ 669305 h 669304"/>
              <a:gd name="connsiteX1" fmla="*/ 133606 w 578299"/>
              <a:gd name="connsiteY1" fmla="*/ 501306 h 669304"/>
              <a:gd name="connsiteX2" fmla="*/ 0 w 578299"/>
              <a:gd name="connsiteY2" fmla="*/ 158233 h 669304"/>
              <a:gd name="connsiteX3" fmla="*/ 52791 w 578299"/>
              <a:gd name="connsiteY3" fmla="*/ 137711 h 669304"/>
              <a:gd name="connsiteX4" fmla="*/ 179180 w 578299"/>
              <a:gd name="connsiteY4" fmla="*/ 462244 h 669304"/>
              <a:gd name="connsiteX5" fmla="*/ 408178 w 578299"/>
              <a:gd name="connsiteY5" fmla="*/ 594576 h 669304"/>
              <a:gd name="connsiteX6" fmla="*/ 514469 w 578299"/>
              <a:gd name="connsiteY6" fmla="*/ 444269 h 669304"/>
              <a:gd name="connsiteX7" fmla="*/ 393601 w 578299"/>
              <a:gd name="connsiteY7" fmla="*/ 133889 h 669304"/>
              <a:gd name="connsiteX8" fmla="*/ 246690 w 578299"/>
              <a:gd name="connsiteY8" fmla="*/ 49112 h 669304"/>
              <a:gd name="connsiteX9" fmla="*/ 274997 w 578299"/>
              <a:gd name="connsiteY9" fmla="*/ 0 h 669304"/>
              <a:gd name="connsiteX10" fmla="*/ 439174 w 578299"/>
              <a:gd name="connsiteY10" fmla="*/ 94826 h 669304"/>
              <a:gd name="connsiteX11" fmla="*/ 578300 w 578299"/>
              <a:gd name="connsiteY11" fmla="*/ 452053 h 669304"/>
              <a:gd name="connsiteX12" fmla="*/ 424596 w 578299"/>
              <a:gd name="connsiteY12" fmla="*/ 669305 h 6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8299" h="669304">
                <a:moveTo>
                  <a:pt x="424596" y="669305"/>
                </a:moveTo>
                <a:lnTo>
                  <a:pt x="133606" y="501306"/>
                </a:lnTo>
                <a:lnTo>
                  <a:pt x="0" y="158233"/>
                </a:lnTo>
                <a:lnTo>
                  <a:pt x="52791" y="137711"/>
                </a:lnTo>
                <a:lnTo>
                  <a:pt x="179180" y="462244"/>
                </a:lnTo>
                <a:lnTo>
                  <a:pt x="408178" y="594576"/>
                </a:lnTo>
                <a:lnTo>
                  <a:pt x="514469" y="444269"/>
                </a:lnTo>
                <a:lnTo>
                  <a:pt x="393601" y="133889"/>
                </a:lnTo>
                <a:lnTo>
                  <a:pt x="246690" y="49112"/>
                </a:lnTo>
                <a:lnTo>
                  <a:pt x="274997" y="0"/>
                </a:lnTo>
                <a:lnTo>
                  <a:pt x="439174" y="94826"/>
                </a:lnTo>
                <a:lnTo>
                  <a:pt x="578300" y="452053"/>
                </a:lnTo>
                <a:lnTo>
                  <a:pt x="424596" y="669305"/>
                </a:lnTo>
                <a:close/>
              </a:path>
            </a:pathLst>
          </a:custGeom>
          <a:solidFill>
            <a:srgbClr val="8FD4FF"/>
          </a:solidFill>
          <a:ln w="14109" cap="flat">
            <a:noFill/>
            <a:prstDash val="solid"/>
            <a:miter/>
          </a:ln>
        </p:spPr>
        <p:txBody>
          <a:bodyPr rtlCol="0" anchor="ctr">
            <a:noAutofit/>
          </a:bodyPr>
          <a:lstStyle/>
          <a:p>
            <a:endParaRPr lang="zh-CN" altLang="en-US"/>
          </a:p>
        </p:txBody>
      </p:sp>
      <p:sp>
        <p:nvSpPr>
          <p:cNvPr id="38" name="任意多边形: 形状 37">
            <a:extLst>
              <a:ext uri="{FF2B5EF4-FFF2-40B4-BE49-F238E27FC236}">
                <a16:creationId xmlns:a16="http://schemas.microsoft.com/office/drawing/2014/main" id="{594DC4C7-2592-BA72-4B73-85C28A35CF56}"/>
              </a:ext>
            </a:extLst>
          </p:cNvPr>
          <p:cNvSpPr/>
          <p:nvPr/>
        </p:nvSpPr>
        <p:spPr>
          <a:xfrm>
            <a:off x="5410152" y="2279920"/>
            <a:ext cx="552540" cy="465640"/>
          </a:xfrm>
          <a:custGeom>
            <a:avLst/>
            <a:gdLst>
              <a:gd name="connsiteX0" fmla="*/ 398696 w 552540"/>
              <a:gd name="connsiteY0" fmla="*/ 465640 h 465640"/>
              <a:gd name="connsiteX1" fmla="*/ 107847 w 552540"/>
              <a:gd name="connsiteY1" fmla="*/ 297642 h 465640"/>
              <a:gd name="connsiteX2" fmla="*/ 0 w 552540"/>
              <a:gd name="connsiteY2" fmla="*/ 20522 h 465640"/>
              <a:gd name="connsiteX3" fmla="*/ 52650 w 552540"/>
              <a:gd name="connsiteY3" fmla="*/ 0 h 465640"/>
              <a:gd name="connsiteX4" fmla="*/ 153279 w 552540"/>
              <a:gd name="connsiteY4" fmla="*/ 258579 h 465640"/>
              <a:gd name="connsiteX5" fmla="*/ 382419 w 552540"/>
              <a:gd name="connsiteY5" fmla="*/ 390770 h 465640"/>
              <a:gd name="connsiteX6" fmla="*/ 488710 w 552540"/>
              <a:gd name="connsiteY6" fmla="*/ 240463 h 465640"/>
              <a:gd name="connsiteX7" fmla="*/ 455450 w 552540"/>
              <a:gd name="connsiteY7" fmla="*/ 155261 h 465640"/>
              <a:gd name="connsiteX8" fmla="*/ 508241 w 552540"/>
              <a:gd name="connsiteY8" fmla="*/ 134739 h 465640"/>
              <a:gd name="connsiteX9" fmla="*/ 552541 w 552540"/>
              <a:gd name="connsiteY9" fmla="*/ 248389 h 465640"/>
              <a:gd name="connsiteX10" fmla="*/ 398696 w 552540"/>
              <a:gd name="connsiteY10" fmla="*/ 465640 h 46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2540" h="465640">
                <a:moveTo>
                  <a:pt x="398696" y="465640"/>
                </a:moveTo>
                <a:lnTo>
                  <a:pt x="107847" y="297642"/>
                </a:lnTo>
                <a:lnTo>
                  <a:pt x="0" y="20522"/>
                </a:lnTo>
                <a:lnTo>
                  <a:pt x="52650" y="0"/>
                </a:lnTo>
                <a:lnTo>
                  <a:pt x="153279" y="258579"/>
                </a:lnTo>
                <a:lnTo>
                  <a:pt x="382419" y="390770"/>
                </a:lnTo>
                <a:lnTo>
                  <a:pt x="488710" y="240463"/>
                </a:lnTo>
                <a:lnTo>
                  <a:pt x="455450" y="155261"/>
                </a:lnTo>
                <a:lnTo>
                  <a:pt x="508241" y="134739"/>
                </a:lnTo>
                <a:lnTo>
                  <a:pt x="552541" y="248389"/>
                </a:lnTo>
                <a:lnTo>
                  <a:pt x="398696" y="465640"/>
                </a:lnTo>
                <a:close/>
              </a:path>
            </a:pathLst>
          </a:custGeom>
          <a:solidFill>
            <a:srgbClr val="8FD4FF"/>
          </a:solidFill>
          <a:ln w="14109" cap="flat">
            <a:noFill/>
            <a:prstDash val="solid"/>
            <a:miter/>
          </a:ln>
        </p:spPr>
        <p:txBody>
          <a:bodyPr rtlCol="0" anchor="ctr">
            <a:noAutofit/>
          </a:bodyPr>
          <a:lstStyle/>
          <a:p>
            <a:endParaRPr lang="zh-CN" altLang="en-US"/>
          </a:p>
        </p:txBody>
      </p:sp>
      <p:sp>
        <p:nvSpPr>
          <p:cNvPr id="39" name="任意多边形: 形状 38">
            <a:extLst>
              <a:ext uri="{FF2B5EF4-FFF2-40B4-BE49-F238E27FC236}">
                <a16:creationId xmlns:a16="http://schemas.microsoft.com/office/drawing/2014/main" id="{A7ED944C-9870-87B8-72D8-BDA3BB195971}"/>
              </a:ext>
            </a:extLst>
          </p:cNvPr>
          <p:cNvSpPr/>
          <p:nvPr/>
        </p:nvSpPr>
        <p:spPr>
          <a:xfrm rot="18000001">
            <a:off x="5251920" y="2516274"/>
            <a:ext cx="56612" cy="300189"/>
          </a:xfrm>
          <a:custGeom>
            <a:avLst/>
            <a:gdLst>
              <a:gd name="connsiteX0" fmla="*/ 0 w 56612"/>
              <a:gd name="connsiteY0" fmla="*/ 0 h 300189"/>
              <a:gd name="connsiteX1" fmla="*/ 56613 w 56612"/>
              <a:gd name="connsiteY1" fmla="*/ 0 h 300189"/>
              <a:gd name="connsiteX2" fmla="*/ 56613 w 56612"/>
              <a:gd name="connsiteY2" fmla="*/ 300189 h 300189"/>
              <a:gd name="connsiteX3" fmla="*/ 0 w 56612"/>
              <a:gd name="connsiteY3" fmla="*/ 300189 h 300189"/>
            </a:gdLst>
            <a:ahLst/>
            <a:cxnLst>
              <a:cxn ang="0">
                <a:pos x="connsiteX0" y="connsiteY0"/>
              </a:cxn>
              <a:cxn ang="0">
                <a:pos x="connsiteX1" y="connsiteY1"/>
              </a:cxn>
              <a:cxn ang="0">
                <a:pos x="connsiteX2" y="connsiteY2"/>
              </a:cxn>
              <a:cxn ang="0">
                <a:pos x="connsiteX3" y="connsiteY3"/>
              </a:cxn>
            </a:cxnLst>
            <a:rect l="l" t="t" r="r" b="b"/>
            <a:pathLst>
              <a:path w="56612" h="300189">
                <a:moveTo>
                  <a:pt x="0" y="0"/>
                </a:moveTo>
                <a:lnTo>
                  <a:pt x="56613" y="0"/>
                </a:lnTo>
                <a:lnTo>
                  <a:pt x="56613" y="300189"/>
                </a:lnTo>
                <a:lnTo>
                  <a:pt x="0" y="300189"/>
                </a:lnTo>
                <a:close/>
              </a:path>
            </a:pathLst>
          </a:custGeom>
          <a:solidFill>
            <a:srgbClr val="8FD4FF"/>
          </a:solidFill>
          <a:ln w="14109" cap="flat">
            <a:noFill/>
            <a:prstDash val="solid"/>
            <a:miter/>
          </a:ln>
        </p:spPr>
        <p:txBody>
          <a:bodyPr rtlCol="0" anchor="ctr">
            <a:noAutofit/>
          </a:bodyPr>
          <a:lstStyle/>
          <a:p>
            <a:endParaRPr lang="zh-CN" altLang="en-US"/>
          </a:p>
        </p:txBody>
      </p:sp>
      <p:sp>
        <p:nvSpPr>
          <p:cNvPr id="40" name="任意多边形: 形状 39">
            <a:extLst>
              <a:ext uri="{FF2B5EF4-FFF2-40B4-BE49-F238E27FC236}">
                <a16:creationId xmlns:a16="http://schemas.microsoft.com/office/drawing/2014/main" id="{A1ADEC8F-1494-0586-5F35-6534F254CC62}"/>
              </a:ext>
            </a:extLst>
          </p:cNvPr>
          <p:cNvSpPr/>
          <p:nvPr/>
        </p:nvSpPr>
        <p:spPr>
          <a:xfrm>
            <a:off x="6548777" y="2958283"/>
            <a:ext cx="436060" cy="708650"/>
          </a:xfrm>
          <a:custGeom>
            <a:avLst/>
            <a:gdLst>
              <a:gd name="connsiteX0" fmla="*/ 407754 w 436060"/>
              <a:gd name="connsiteY0" fmla="*/ 708651 h 708650"/>
              <a:gd name="connsiteX1" fmla="*/ 139126 w 436060"/>
              <a:gd name="connsiteY1" fmla="*/ 553532 h 708650"/>
              <a:gd name="connsiteX2" fmla="*/ 0 w 436060"/>
              <a:gd name="connsiteY2" fmla="*/ 196163 h 708650"/>
              <a:gd name="connsiteX3" fmla="*/ 138701 w 436060"/>
              <a:gd name="connsiteY3" fmla="*/ 0 h 708650"/>
              <a:gd name="connsiteX4" fmla="*/ 184982 w 436060"/>
              <a:gd name="connsiteY4" fmla="*/ 32694 h 708650"/>
              <a:gd name="connsiteX5" fmla="*/ 63831 w 436060"/>
              <a:gd name="connsiteY5" fmla="*/ 203948 h 708650"/>
              <a:gd name="connsiteX6" fmla="*/ 184699 w 436060"/>
              <a:gd name="connsiteY6" fmla="*/ 514469 h 708650"/>
              <a:gd name="connsiteX7" fmla="*/ 436060 w 436060"/>
              <a:gd name="connsiteY7" fmla="*/ 659539 h 708650"/>
              <a:gd name="connsiteX8" fmla="*/ 407754 w 436060"/>
              <a:gd name="connsiteY8" fmla="*/ 708651 h 70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060" h="708650">
                <a:moveTo>
                  <a:pt x="407754" y="708651"/>
                </a:moveTo>
                <a:lnTo>
                  <a:pt x="139126" y="553532"/>
                </a:lnTo>
                <a:lnTo>
                  <a:pt x="0" y="196163"/>
                </a:lnTo>
                <a:lnTo>
                  <a:pt x="138701" y="0"/>
                </a:lnTo>
                <a:lnTo>
                  <a:pt x="184982" y="32694"/>
                </a:lnTo>
                <a:lnTo>
                  <a:pt x="63831" y="203948"/>
                </a:lnTo>
                <a:lnTo>
                  <a:pt x="184699" y="514469"/>
                </a:lnTo>
                <a:lnTo>
                  <a:pt x="436060" y="659539"/>
                </a:lnTo>
                <a:lnTo>
                  <a:pt x="407754" y="708651"/>
                </a:lnTo>
                <a:close/>
              </a:path>
            </a:pathLst>
          </a:custGeom>
          <a:solidFill>
            <a:srgbClr val="8FD4FF"/>
          </a:solidFill>
          <a:ln w="14109" cap="flat">
            <a:noFill/>
            <a:prstDash val="solid"/>
            <a:miter/>
          </a:ln>
        </p:spPr>
        <p:txBody>
          <a:bodyPr rtlCol="0" anchor="ctr">
            <a:noAutofit/>
          </a:bodyPr>
          <a:lstStyle/>
          <a:p>
            <a:endParaRPr lang="zh-CN" altLang="en-US"/>
          </a:p>
        </p:txBody>
      </p:sp>
      <p:sp>
        <p:nvSpPr>
          <p:cNvPr id="41" name="任意多边形: 形状 40">
            <a:extLst>
              <a:ext uri="{FF2B5EF4-FFF2-40B4-BE49-F238E27FC236}">
                <a16:creationId xmlns:a16="http://schemas.microsoft.com/office/drawing/2014/main" id="{AB51EB8E-3B97-23B9-58F2-4857A64CDDED}"/>
              </a:ext>
            </a:extLst>
          </p:cNvPr>
          <p:cNvSpPr/>
          <p:nvPr/>
        </p:nvSpPr>
        <p:spPr>
          <a:xfrm>
            <a:off x="6515942" y="3093729"/>
            <a:ext cx="129360" cy="129360"/>
          </a:xfrm>
          <a:custGeom>
            <a:avLst/>
            <a:gdLst>
              <a:gd name="connsiteX0" fmla="*/ 129360 w 129360"/>
              <a:gd name="connsiteY0" fmla="*/ 64680 h 129360"/>
              <a:gd name="connsiteX1" fmla="*/ 64680 w 129360"/>
              <a:gd name="connsiteY1" fmla="*/ 129360 h 129360"/>
              <a:gd name="connsiteX2" fmla="*/ 0 w 129360"/>
              <a:gd name="connsiteY2" fmla="*/ 64680 h 129360"/>
              <a:gd name="connsiteX3" fmla="*/ 64680 w 129360"/>
              <a:gd name="connsiteY3" fmla="*/ 0 h 129360"/>
              <a:gd name="connsiteX4" fmla="*/ 129360 w 129360"/>
              <a:gd name="connsiteY4" fmla="*/ 64680 h 12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60" h="129360">
                <a:moveTo>
                  <a:pt x="129360" y="64680"/>
                </a:moveTo>
                <a:cubicBezTo>
                  <a:pt x="129360" y="100403"/>
                  <a:pt x="100403" y="129360"/>
                  <a:pt x="64680" y="129360"/>
                </a:cubicBezTo>
                <a:cubicBezTo>
                  <a:pt x="28958" y="129360"/>
                  <a:pt x="0" y="100403"/>
                  <a:pt x="0" y="64680"/>
                </a:cubicBezTo>
                <a:cubicBezTo>
                  <a:pt x="0" y="28957"/>
                  <a:pt x="28958" y="0"/>
                  <a:pt x="64680" y="0"/>
                </a:cubicBezTo>
                <a:cubicBezTo>
                  <a:pt x="100403" y="0"/>
                  <a:pt x="129360" y="28957"/>
                  <a:pt x="129360" y="64680"/>
                </a:cubicBezTo>
                <a:close/>
              </a:path>
            </a:pathLst>
          </a:custGeom>
          <a:solidFill>
            <a:schemeClr val="accent2"/>
          </a:solidFill>
          <a:ln w="14109" cap="flat">
            <a:noFill/>
            <a:prstDash val="solid"/>
            <a:miter/>
          </a:ln>
        </p:spPr>
        <p:txBody>
          <a:bodyPr rtlCol="0" anchor="ctr">
            <a:noAutofit/>
          </a:bodyPr>
          <a:lstStyle/>
          <a:p>
            <a:endParaRPr lang="zh-CN" altLang="en-US"/>
          </a:p>
        </p:txBody>
      </p:sp>
      <p:sp>
        <p:nvSpPr>
          <p:cNvPr id="42" name="任意多边形: 形状 41">
            <a:extLst>
              <a:ext uri="{FF2B5EF4-FFF2-40B4-BE49-F238E27FC236}">
                <a16:creationId xmlns:a16="http://schemas.microsoft.com/office/drawing/2014/main" id="{AB881B9B-1869-A1BD-F0A7-0D76839587D7}"/>
              </a:ext>
            </a:extLst>
          </p:cNvPr>
          <p:cNvSpPr/>
          <p:nvPr/>
        </p:nvSpPr>
        <p:spPr>
          <a:xfrm>
            <a:off x="5865602" y="2993949"/>
            <a:ext cx="129360" cy="129360"/>
          </a:xfrm>
          <a:custGeom>
            <a:avLst/>
            <a:gdLst>
              <a:gd name="connsiteX0" fmla="*/ 129360 w 129360"/>
              <a:gd name="connsiteY0" fmla="*/ 64680 h 129360"/>
              <a:gd name="connsiteX1" fmla="*/ 64680 w 129360"/>
              <a:gd name="connsiteY1" fmla="*/ 129360 h 129360"/>
              <a:gd name="connsiteX2" fmla="*/ 0 w 129360"/>
              <a:gd name="connsiteY2" fmla="*/ 64680 h 129360"/>
              <a:gd name="connsiteX3" fmla="*/ 64680 w 129360"/>
              <a:gd name="connsiteY3" fmla="*/ 0 h 129360"/>
              <a:gd name="connsiteX4" fmla="*/ 129360 w 129360"/>
              <a:gd name="connsiteY4" fmla="*/ 64680 h 12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60" h="129360">
                <a:moveTo>
                  <a:pt x="129360" y="64680"/>
                </a:moveTo>
                <a:cubicBezTo>
                  <a:pt x="129360" y="100402"/>
                  <a:pt x="100402" y="129360"/>
                  <a:pt x="64680" y="129360"/>
                </a:cubicBezTo>
                <a:cubicBezTo>
                  <a:pt x="28958" y="129360"/>
                  <a:pt x="0" y="100402"/>
                  <a:pt x="0" y="64680"/>
                </a:cubicBezTo>
                <a:cubicBezTo>
                  <a:pt x="0" y="28958"/>
                  <a:pt x="28958" y="0"/>
                  <a:pt x="64680" y="0"/>
                </a:cubicBezTo>
                <a:cubicBezTo>
                  <a:pt x="100402" y="0"/>
                  <a:pt x="129360" y="28958"/>
                  <a:pt x="129360" y="64680"/>
                </a:cubicBezTo>
                <a:close/>
              </a:path>
            </a:pathLst>
          </a:custGeom>
          <a:solidFill>
            <a:srgbClr val="2C89FF"/>
          </a:solidFill>
          <a:ln w="14109" cap="flat">
            <a:noFill/>
            <a:prstDash val="solid"/>
            <a:miter/>
          </a:ln>
        </p:spPr>
        <p:txBody>
          <a:bodyPr rtlCol="0" anchor="ctr">
            <a:noAutofit/>
          </a:bodyPr>
          <a:lstStyle/>
          <a:p>
            <a:endParaRPr lang="zh-CN" altLang="en-US"/>
          </a:p>
        </p:txBody>
      </p:sp>
      <p:sp>
        <p:nvSpPr>
          <p:cNvPr id="43" name="任意多边形: 形状 42">
            <a:extLst>
              <a:ext uri="{FF2B5EF4-FFF2-40B4-BE49-F238E27FC236}">
                <a16:creationId xmlns:a16="http://schemas.microsoft.com/office/drawing/2014/main" id="{8BE6C778-596D-C932-88C3-BB30B60E7739}"/>
              </a:ext>
            </a:extLst>
          </p:cNvPr>
          <p:cNvSpPr/>
          <p:nvPr/>
        </p:nvSpPr>
        <p:spPr>
          <a:xfrm>
            <a:off x="5345614" y="2676776"/>
            <a:ext cx="129360" cy="129360"/>
          </a:xfrm>
          <a:custGeom>
            <a:avLst/>
            <a:gdLst>
              <a:gd name="connsiteX0" fmla="*/ 129360 w 129360"/>
              <a:gd name="connsiteY0" fmla="*/ 64680 h 129360"/>
              <a:gd name="connsiteX1" fmla="*/ 64680 w 129360"/>
              <a:gd name="connsiteY1" fmla="*/ 129360 h 129360"/>
              <a:gd name="connsiteX2" fmla="*/ 0 w 129360"/>
              <a:gd name="connsiteY2" fmla="*/ 64680 h 129360"/>
              <a:gd name="connsiteX3" fmla="*/ 64680 w 129360"/>
              <a:gd name="connsiteY3" fmla="*/ 0 h 129360"/>
              <a:gd name="connsiteX4" fmla="*/ 129360 w 129360"/>
              <a:gd name="connsiteY4" fmla="*/ 64680 h 12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60" h="129360">
                <a:moveTo>
                  <a:pt x="129360" y="64680"/>
                </a:moveTo>
                <a:cubicBezTo>
                  <a:pt x="129360" y="100402"/>
                  <a:pt x="100402" y="129360"/>
                  <a:pt x="64680" y="129360"/>
                </a:cubicBezTo>
                <a:cubicBezTo>
                  <a:pt x="28958" y="129360"/>
                  <a:pt x="0" y="100402"/>
                  <a:pt x="0" y="64680"/>
                </a:cubicBezTo>
                <a:cubicBezTo>
                  <a:pt x="0" y="28958"/>
                  <a:pt x="28958" y="0"/>
                  <a:pt x="64680" y="0"/>
                </a:cubicBezTo>
                <a:cubicBezTo>
                  <a:pt x="100402" y="0"/>
                  <a:pt x="129360" y="28958"/>
                  <a:pt x="129360" y="64680"/>
                </a:cubicBezTo>
                <a:close/>
              </a:path>
            </a:pathLst>
          </a:custGeom>
          <a:solidFill>
            <a:srgbClr val="143684"/>
          </a:solidFill>
          <a:ln w="14109" cap="flat">
            <a:noFill/>
            <a:prstDash val="solid"/>
            <a:miter/>
          </a:ln>
        </p:spPr>
        <p:txBody>
          <a:bodyPr rtlCol="0" anchor="ctr">
            <a:noAutofit/>
          </a:bodyPr>
          <a:lstStyle/>
          <a:p>
            <a:endParaRPr lang="zh-CN" altLang="en-US"/>
          </a:p>
        </p:txBody>
      </p:sp>
      <p:sp>
        <p:nvSpPr>
          <p:cNvPr id="44" name="任意多边形: 形状 43">
            <a:extLst>
              <a:ext uri="{FF2B5EF4-FFF2-40B4-BE49-F238E27FC236}">
                <a16:creationId xmlns:a16="http://schemas.microsoft.com/office/drawing/2014/main" id="{171248FB-070A-16A6-B651-C9B6E8154B18}"/>
              </a:ext>
            </a:extLst>
          </p:cNvPr>
          <p:cNvSpPr/>
          <p:nvPr/>
        </p:nvSpPr>
        <p:spPr>
          <a:xfrm>
            <a:off x="6125879" y="2612096"/>
            <a:ext cx="129360" cy="129360"/>
          </a:xfrm>
          <a:custGeom>
            <a:avLst/>
            <a:gdLst>
              <a:gd name="connsiteX0" fmla="*/ 129360 w 129360"/>
              <a:gd name="connsiteY0" fmla="*/ 64680 h 129360"/>
              <a:gd name="connsiteX1" fmla="*/ 64680 w 129360"/>
              <a:gd name="connsiteY1" fmla="*/ 129360 h 129360"/>
              <a:gd name="connsiteX2" fmla="*/ 0 w 129360"/>
              <a:gd name="connsiteY2" fmla="*/ 64680 h 129360"/>
              <a:gd name="connsiteX3" fmla="*/ 64680 w 129360"/>
              <a:gd name="connsiteY3" fmla="*/ 0 h 129360"/>
              <a:gd name="connsiteX4" fmla="*/ 129360 w 129360"/>
              <a:gd name="connsiteY4" fmla="*/ 64680 h 12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60" h="129360">
                <a:moveTo>
                  <a:pt x="129360" y="64680"/>
                </a:moveTo>
                <a:cubicBezTo>
                  <a:pt x="129360" y="100402"/>
                  <a:pt x="100402" y="129360"/>
                  <a:pt x="64680" y="129360"/>
                </a:cubicBezTo>
                <a:cubicBezTo>
                  <a:pt x="28958" y="129360"/>
                  <a:pt x="0" y="100402"/>
                  <a:pt x="0" y="64680"/>
                </a:cubicBezTo>
                <a:cubicBezTo>
                  <a:pt x="0" y="28958"/>
                  <a:pt x="28958" y="0"/>
                  <a:pt x="64680" y="0"/>
                </a:cubicBezTo>
                <a:cubicBezTo>
                  <a:pt x="100402" y="0"/>
                  <a:pt x="129360" y="28958"/>
                  <a:pt x="129360" y="64680"/>
                </a:cubicBezTo>
                <a:close/>
              </a:path>
            </a:pathLst>
          </a:custGeom>
          <a:solidFill>
            <a:schemeClr val="accent2"/>
          </a:solidFill>
          <a:ln w="14109" cap="flat">
            <a:noFill/>
            <a:prstDash val="solid"/>
            <a:miter/>
          </a:ln>
        </p:spPr>
        <p:txBody>
          <a:bodyPr rtlCol="0" anchor="ctr">
            <a:noAutofit/>
          </a:bodyPr>
          <a:lstStyle/>
          <a:p>
            <a:endParaRPr lang="zh-CN" altLang="en-US"/>
          </a:p>
        </p:txBody>
      </p:sp>
      <p:sp>
        <p:nvSpPr>
          <p:cNvPr id="45" name="任意多边形: 形状 44">
            <a:extLst>
              <a:ext uri="{FF2B5EF4-FFF2-40B4-BE49-F238E27FC236}">
                <a16:creationId xmlns:a16="http://schemas.microsoft.com/office/drawing/2014/main" id="{39E1FEA2-FADF-F421-ACD2-76A119ADFE55}"/>
              </a:ext>
            </a:extLst>
          </p:cNvPr>
          <p:cNvSpPr/>
          <p:nvPr/>
        </p:nvSpPr>
        <p:spPr>
          <a:xfrm>
            <a:off x="5371797" y="2210711"/>
            <a:ext cx="129360" cy="129360"/>
          </a:xfrm>
          <a:custGeom>
            <a:avLst/>
            <a:gdLst>
              <a:gd name="connsiteX0" fmla="*/ 129360 w 129360"/>
              <a:gd name="connsiteY0" fmla="*/ 64680 h 129360"/>
              <a:gd name="connsiteX1" fmla="*/ 64680 w 129360"/>
              <a:gd name="connsiteY1" fmla="*/ 129360 h 129360"/>
              <a:gd name="connsiteX2" fmla="*/ 0 w 129360"/>
              <a:gd name="connsiteY2" fmla="*/ 64680 h 129360"/>
              <a:gd name="connsiteX3" fmla="*/ 64680 w 129360"/>
              <a:gd name="connsiteY3" fmla="*/ 0 h 129360"/>
              <a:gd name="connsiteX4" fmla="*/ 129360 w 129360"/>
              <a:gd name="connsiteY4" fmla="*/ 64680 h 12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60" h="129360">
                <a:moveTo>
                  <a:pt x="129360" y="64680"/>
                </a:moveTo>
                <a:cubicBezTo>
                  <a:pt x="129360" y="100401"/>
                  <a:pt x="100401" y="129360"/>
                  <a:pt x="64680" y="129360"/>
                </a:cubicBezTo>
                <a:cubicBezTo>
                  <a:pt x="28959" y="129360"/>
                  <a:pt x="0" y="100401"/>
                  <a:pt x="0" y="64680"/>
                </a:cubicBezTo>
                <a:cubicBezTo>
                  <a:pt x="0" y="28959"/>
                  <a:pt x="28959" y="0"/>
                  <a:pt x="64680" y="0"/>
                </a:cubicBezTo>
                <a:cubicBezTo>
                  <a:pt x="100401" y="0"/>
                  <a:pt x="129360" y="28959"/>
                  <a:pt x="129360" y="64680"/>
                </a:cubicBezTo>
                <a:close/>
              </a:path>
            </a:pathLst>
          </a:custGeom>
          <a:solidFill>
            <a:schemeClr val="accent2"/>
          </a:solidFill>
          <a:ln w="14109" cap="flat">
            <a:noFill/>
            <a:prstDash val="solid"/>
            <a:miter/>
          </a:ln>
        </p:spPr>
        <p:txBody>
          <a:bodyPr rtlCol="0" anchor="ctr">
            <a:noAutofit/>
          </a:bodyPr>
          <a:lstStyle/>
          <a:p>
            <a:endParaRPr lang="zh-CN" altLang="en-US"/>
          </a:p>
        </p:txBody>
      </p:sp>
      <p:sp>
        <p:nvSpPr>
          <p:cNvPr id="46" name="任意多边形: 形状 45">
            <a:extLst>
              <a:ext uri="{FF2B5EF4-FFF2-40B4-BE49-F238E27FC236}">
                <a16:creationId xmlns:a16="http://schemas.microsoft.com/office/drawing/2014/main" id="{51CA3499-B736-F39E-37F5-B0EE667E014B}"/>
              </a:ext>
            </a:extLst>
          </p:cNvPr>
          <p:cNvSpPr/>
          <p:nvPr/>
        </p:nvSpPr>
        <p:spPr>
          <a:xfrm>
            <a:off x="6255947" y="3461005"/>
            <a:ext cx="129360" cy="129360"/>
          </a:xfrm>
          <a:custGeom>
            <a:avLst/>
            <a:gdLst>
              <a:gd name="connsiteX0" fmla="*/ 129360 w 129360"/>
              <a:gd name="connsiteY0" fmla="*/ 64680 h 129360"/>
              <a:gd name="connsiteX1" fmla="*/ 64679 w 129360"/>
              <a:gd name="connsiteY1" fmla="*/ 129360 h 129360"/>
              <a:gd name="connsiteX2" fmla="*/ 0 w 129360"/>
              <a:gd name="connsiteY2" fmla="*/ 64680 h 129360"/>
              <a:gd name="connsiteX3" fmla="*/ 64682 w 129360"/>
              <a:gd name="connsiteY3" fmla="*/ 0 h 129360"/>
              <a:gd name="connsiteX4" fmla="*/ 65105 w 129360"/>
              <a:gd name="connsiteY4" fmla="*/ 0 h 129360"/>
              <a:gd name="connsiteX5" fmla="*/ 129360 w 129360"/>
              <a:gd name="connsiteY5" fmla="*/ 64680 h 12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360" h="129360">
                <a:moveTo>
                  <a:pt x="129360" y="64680"/>
                </a:moveTo>
                <a:cubicBezTo>
                  <a:pt x="129359" y="100403"/>
                  <a:pt x="100400" y="129360"/>
                  <a:pt x="64679" y="129360"/>
                </a:cubicBezTo>
                <a:cubicBezTo>
                  <a:pt x="28957" y="129360"/>
                  <a:pt x="-1" y="100403"/>
                  <a:pt x="0" y="64680"/>
                </a:cubicBezTo>
                <a:cubicBezTo>
                  <a:pt x="1" y="28958"/>
                  <a:pt x="28960" y="0"/>
                  <a:pt x="64682" y="0"/>
                </a:cubicBezTo>
                <a:cubicBezTo>
                  <a:pt x="64823" y="0"/>
                  <a:pt x="64963" y="0"/>
                  <a:pt x="65105" y="0"/>
                </a:cubicBezTo>
                <a:cubicBezTo>
                  <a:pt x="100660" y="227"/>
                  <a:pt x="129362" y="29127"/>
                  <a:pt x="129360" y="64680"/>
                </a:cubicBezTo>
                <a:close/>
              </a:path>
            </a:pathLst>
          </a:custGeom>
          <a:solidFill>
            <a:srgbClr val="2C89FF"/>
          </a:solidFill>
          <a:ln w="14109" cap="flat">
            <a:noFill/>
            <a:prstDash val="solid"/>
            <a:miter/>
          </a:ln>
        </p:spPr>
        <p:txBody>
          <a:bodyPr rtlCol="0" anchor="ctr">
            <a:noAutofit/>
          </a:bodyPr>
          <a:lstStyle/>
          <a:p>
            <a:endParaRPr lang="zh-CN" altLang="en-US"/>
          </a:p>
        </p:txBody>
      </p:sp>
      <p:sp>
        <p:nvSpPr>
          <p:cNvPr id="47" name="任意多边形: 形状 46">
            <a:extLst>
              <a:ext uri="{FF2B5EF4-FFF2-40B4-BE49-F238E27FC236}">
                <a16:creationId xmlns:a16="http://schemas.microsoft.com/office/drawing/2014/main" id="{46AD760D-599F-0F41-59D7-15ABA3DC3156}"/>
              </a:ext>
            </a:extLst>
          </p:cNvPr>
          <p:cNvSpPr/>
          <p:nvPr/>
        </p:nvSpPr>
        <p:spPr>
          <a:xfrm rot="16996800">
            <a:off x="6598585" y="3390177"/>
            <a:ext cx="223903" cy="223903"/>
          </a:xfrm>
          <a:custGeom>
            <a:avLst/>
            <a:gdLst>
              <a:gd name="connsiteX0" fmla="*/ 223904 w 223903"/>
              <a:gd name="connsiteY0" fmla="*/ 111952 h 223903"/>
              <a:gd name="connsiteX1" fmla="*/ 111952 w 223903"/>
              <a:gd name="connsiteY1" fmla="*/ 223904 h 223903"/>
              <a:gd name="connsiteX2" fmla="*/ 0 w 223903"/>
              <a:gd name="connsiteY2" fmla="*/ 111952 h 223903"/>
              <a:gd name="connsiteX3" fmla="*/ 111952 w 223903"/>
              <a:gd name="connsiteY3" fmla="*/ 0 h 223903"/>
              <a:gd name="connsiteX4" fmla="*/ 223904 w 223903"/>
              <a:gd name="connsiteY4" fmla="*/ 111952 h 223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903" h="223903">
                <a:moveTo>
                  <a:pt x="223904" y="111952"/>
                </a:moveTo>
                <a:cubicBezTo>
                  <a:pt x="223904" y="173781"/>
                  <a:pt x="173781" y="223904"/>
                  <a:pt x="111952" y="223904"/>
                </a:cubicBezTo>
                <a:cubicBezTo>
                  <a:pt x="50122" y="223904"/>
                  <a:pt x="0" y="173781"/>
                  <a:pt x="0" y="111952"/>
                </a:cubicBezTo>
                <a:cubicBezTo>
                  <a:pt x="0" y="50122"/>
                  <a:pt x="50122" y="0"/>
                  <a:pt x="111952" y="0"/>
                </a:cubicBezTo>
                <a:cubicBezTo>
                  <a:pt x="173781" y="0"/>
                  <a:pt x="223904" y="50122"/>
                  <a:pt x="223904" y="111952"/>
                </a:cubicBezTo>
                <a:close/>
              </a:path>
            </a:pathLst>
          </a:custGeom>
          <a:solidFill>
            <a:schemeClr val="accent2"/>
          </a:solidFill>
          <a:ln w="14109" cap="flat">
            <a:noFill/>
            <a:prstDash val="solid"/>
            <a:miter/>
          </a:ln>
        </p:spPr>
        <p:txBody>
          <a:bodyPr rtlCol="0" anchor="ctr">
            <a:noAutofit/>
          </a:bodyPr>
          <a:lstStyle/>
          <a:p>
            <a:endParaRPr lang="zh-CN" altLang="en-US"/>
          </a:p>
        </p:txBody>
      </p:sp>
      <p:sp>
        <p:nvSpPr>
          <p:cNvPr id="48" name="任意多边形: 形状 47">
            <a:extLst>
              <a:ext uri="{FF2B5EF4-FFF2-40B4-BE49-F238E27FC236}">
                <a16:creationId xmlns:a16="http://schemas.microsoft.com/office/drawing/2014/main" id="{977B9FAE-9F76-3B8D-81A2-29FDBB99F126}"/>
              </a:ext>
            </a:extLst>
          </p:cNvPr>
          <p:cNvSpPr/>
          <p:nvPr/>
        </p:nvSpPr>
        <p:spPr>
          <a:xfrm rot="18900000">
            <a:off x="5670346" y="2575457"/>
            <a:ext cx="223903" cy="223903"/>
          </a:xfrm>
          <a:custGeom>
            <a:avLst/>
            <a:gdLst>
              <a:gd name="connsiteX0" fmla="*/ 223904 w 223903"/>
              <a:gd name="connsiteY0" fmla="*/ 111952 h 223903"/>
              <a:gd name="connsiteX1" fmla="*/ 111952 w 223903"/>
              <a:gd name="connsiteY1" fmla="*/ 223904 h 223903"/>
              <a:gd name="connsiteX2" fmla="*/ 0 w 223903"/>
              <a:gd name="connsiteY2" fmla="*/ 111952 h 223903"/>
              <a:gd name="connsiteX3" fmla="*/ 111952 w 223903"/>
              <a:gd name="connsiteY3" fmla="*/ 0 h 223903"/>
              <a:gd name="connsiteX4" fmla="*/ 223904 w 223903"/>
              <a:gd name="connsiteY4" fmla="*/ 111952 h 223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903" h="223903">
                <a:moveTo>
                  <a:pt x="223904" y="111952"/>
                </a:moveTo>
                <a:cubicBezTo>
                  <a:pt x="223904" y="173781"/>
                  <a:pt x="173781" y="223904"/>
                  <a:pt x="111952" y="223904"/>
                </a:cubicBezTo>
                <a:cubicBezTo>
                  <a:pt x="50123" y="223904"/>
                  <a:pt x="0" y="173781"/>
                  <a:pt x="0" y="111952"/>
                </a:cubicBezTo>
                <a:cubicBezTo>
                  <a:pt x="0" y="50123"/>
                  <a:pt x="50123" y="0"/>
                  <a:pt x="111952" y="0"/>
                </a:cubicBezTo>
                <a:cubicBezTo>
                  <a:pt x="173781" y="0"/>
                  <a:pt x="223904" y="50123"/>
                  <a:pt x="223904" y="111952"/>
                </a:cubicBezTo>
                <a:close/>
              </a:path>
            </a:pathLst>
          </a:custGeom>
          <a:solidFill>
            <a:srgbClr val="009573"/>
          </a:solidFill>
          <a:ln w="14109" cap="flat">
            <a:noFill/>
            <a:prstDash val="solid"/>
            <a:miter/>
          </a:ln>
        </p:spPr>
        <p:txBody>
          <a:bodyPr rtlCol="0" anchor="ctr">
            <a:noAutofit/>
          </a:bodyPr>
          <a:lstStyle/>
          <a:p>
            <a:endParaRPr lang="zh-CN" altLang="en-US"/>
          </a:p>
        </p:txBody>
      </p:sp>
      <p:sp>
        <p:nvSpPr>
          <p:cNvPr id="49" name="任意多边形: 形状 48">
            <a:extLst>
              <a:ext uri="{FF2B5EF4-FFF2-40B4-BE49-F238E27FC236}">
                <a16:creationId xmlns:a16="http://schemas.microsoft.com/office/drawing/2014/main" id="{51A47B5F-B2B2-3671-A787-C8D351E3692E}"/>
              </a:ext>
            </a:extLst>
          </p:cNvPr>
          <p:cNvSpPr/>
          <p:nvPr/>
        </p:nvSpPr>
        <p:spPr>
          <a:xfrm>
            <a:off x="6103234" y="3093304"/>
            <a:ext cx="174084" cy="174084"/>
          </a:xfrm>
          <a:custGeom>
            <a:avLst/>
            <a:gdLst>
              <a:gd name="connsiteX0" fmla="*/ 174085 w 174084"/>
              <a:gd name="connsiteY0" fmla="*/ 86901 h 174084"/>
              <a:gd name="connsiteX1" fmla="*/ 87184 w 174084"/>
              <a:gd name="connsiteY1" fmla="*/ 174084 h 174084"/>
              <a:gd name="connsiteX2" fmla="*/ 0 w 174084"/>
              <a:gd name="connsiteY2" fmla="*/ 87184 h 174084"/>
              <a:gd name="connsiteX3" fmla="*/ 86901 w 174084"/>
              <a:gd name="connsiteY3" fmla="*/ 0 h 174084"/>
              <a:gd name="connsiteX4" fmla="*/ 87184 w 174084"/>
              <a:gd name="connsiteY4" fmla="*/ 0 h 174084"/>
              <a:gd name="connsiteX5" fmla="*/ 174085 w 174084"/>
              <a:gd name="connsiteY5" fmla="*/ 86901 h 17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084" h="174084">
                <a:moveTo>
                  <a:pt x="174085" y="86901"/>
                </a:moveTo>
                <a:cubicBezTo>
                  <a:pt x="174162" y="134979"/>
                  <a:pt x="135255" y="174000"/>
                  <a:pt x="87184" y="174084"/>
                </a:cubicBezTo>
                <a:cubicBezTo>
                  <a:pt x="39112" y="174169"/>
                  <a:pt x="78" y="135262"/>
                  <a:pt x="0" y="87184"/>
                </a:cubicBezTo>
                <a:cubicBezTo>
                  <a:pt x="-78" y="39105"/>
                  <a:pt x="38829" y="85"/>
                  <a:pt x="86901" y="0"/>
                </a:cubicBezTo>
                <a:cubicBezTo>
                  <a:pt x="86996" y="0"/>
                  <a:pt x="87089" y="0"/>
                  <a:pt x="87184" y="0"/>
                </a:cubicBezTo>
                <a:cubicBezTo>
                  <a:pt x="135177" y="0"/>
                  <a:pt x="174085" y="38907"/>
                  <a:pt x="174085" y="86901"/>
                </a:cubicBezTo>
                <a:close/>
              </a:path>
            </a:pathLst>
          </a:custGeom>
          <a:solidFill>
            <a:srgbClr val="143684"/>
          </a:solidFill>
          <a:ln w="14109" cap="flat">
            <a:noFill/>
            <a:prstDash val="solid"/>
            <a:miter/>
          </a:ln>
        </p:spPr>
        <p:txBody>
          <a:bodyPr rtlCol="0" anchor="ctr">
            <a:noAutofit/>
          </a:bodyPr>
          <a:lstStyle/>
          <a:p>
            <a:endParaRPr lang="zh-CN" altLang="en-US"/>
          </a:p>
        </p:txBody>
      </p:sp>
      <p:sp>
        <p:nvSpPr>
          <p:cNvPr id="50" name="任意多边形: 形状 49">
            <a:extLst>
              <a:ext uri="{FF2B5EF4-FFF2-40B4-BE49-F238E27FC236}">
                <a16:creationId xmlns:a16="http://schemas.microsoft.com/office/drawing/2014/main" id="{5A7562D9-FEC2-AF66-4CD5-49F15D73D742}"/>
              </a:ext>
            </a:extLst>
          </p:cNvPr>
          <p:cNvSpPr/>
          <p:nvPr/>
        </p:nvSpPr>
        <p:spPr>
          <a:xfrm>
            <a:off x="5436336" y="3006687"/>
            <a:ext cx="174084" cy="174084"/>
          </a:xfrm>
          <a:custGeom>
            <a:avLst/>
            <a:gdLst>
              <a:gd name="connsiteX0" fmla="*/ 174084 w 174084"/>
              <a:gd name="connsiteY0" fmla="*/ 87042 h 174084"/>
              <a:gd name="connsiteX1" fmla="*/ 87042 w 174084"/>
              <a:gd name="connsiteY1" fmla="*/ 174085 h 174084"/>
              <a:gd name="connsiteX2" fmla="*/ 0 w 174084"/>
              <a:gd name="connsiteY2" fmla="*/ 87042 h 174084"/>
              <a:gd name="connsiteX3" fmla="*/ 87042 w 174084"/>
              <a:gd name="connsiteY3" fmla="*/ 0 h 174084"/>
              <a:gd name="connsiteX4" fmla="*/ 174084 w 174084"/>
              <a:gd name="connsiteY4" fmla="*/ 86759 h 174084"/>
              <a:gd name="connsiteX5" fmla="*/ 174084 w 174084"/>
              <a:gd name="connsiteY5" fmla="*/ 87042 h 17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084" h="174084">
                <a:moveTo>
                  <a:pt x="174084" y="87042"/>
                </a:moveTo>
                <a:cubicBezTo>
                  <a:pt x="174084" y="135121"/>
                  <a:pt x="135115" y="174085"/>
                  <a:pt x="87042" y="174085"/>
                </a:cubicBezTo>
                <a:cubicBezTo>
                  <a:pt x="38969" y="174085"/>
                  <a:pt x="0" y="135121"/>
                  <a:pt x="0" y="87042"/>
                </a:cubicBezTo>
                <a:cubicBezTo>
                  <a:pt x="0" y="38964"/>
                  <a:pt x="38971" y="0"/>
                  <a:pt x="87042" y="0"/>
                </a:cubicBezTo>
                <a:cubicBezTo>
                  <a:pt x="135036" y="-85"/>
                  <a:pt x="174007" y="38766"/>
                  <a:pt x="174084" y="86759"/>
                </a:cubicBezTo>
                <a:cubicBezTo>
                  <a:pt x="174084" y="86858"/>
                  <a:pt x="174084" y="86943"/>
                  <a:pt x="174084" y="87042"/>
                </a:cubicBezTo>
                <a:close/>
              </a:path>
            </a:pathLst>
          </a:custGeom>
          <a:solidFill>
            <a:schemeClr val="accent2"/>
          </a:solidFill>
          <a:ln w="14109" cap="flat">
            <a:no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1259905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6117ACC6-6554-36AE-AE3E-9844D5465B39}"/>
              </a:ext>
            </a:extLst>
          </p:cNvPr>
          <p:cNvSpPr/>
          <p:nvPr/>
        </p:nvSpPr>
        <p:spPr>
          <a:xfrm>
            <a:off x="727489" y="1713396"/>
            <a:ext cx="3318731" cy="4024049"/>
          </a:xfrm>
          <a:prstGeom prst="snip1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 name="Rectangle 14+">
            <a:extLst>
              <a:ext uri="{FF2B5EF4-FFF2-40B4-BE49-F238E27FC236}">
                <a16:creationId xmlns:a16="http://schemas.microsoft.com/office/drawing/2014/main" id="{40387892-8585-E6E0-A981-43042E33B439}"/>
              </a:ext>
            </a:extLst>
          </p:cNvPr>
          <p:cNvSpPr/>
          <p:nvPr/>
        </p:nvSpPr>
        <p:spPr>
          <a:xfrm>
            <a:off x="4502177" y="1713396"/>
            <a:ext cx="3318731" cy="4024049"/>
          </a:xfrm>
          <a:prstGeom prst="snip1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Arial Black" panose="020B0A04020102020204" pitchFamily="34" charset="0"/>
            </a:endParaRPr>
          </a:p>
        </p:txBody>
      </p:sp>
      <p:sp>
        <p:nvSpPr>
          <p:cNvPr id="6" name="Rectangle 15+">
            <a:extLst>
              <a:ext uri="{FF2B5EF4-FFF2-40B4-BE49-F238E27FC236}">
                <a16:creationId xmlns:a16="http://schemas.microsoft.com/office/drawing/2014/main" id="{DC2BF63E-08B3-5B66-282C-26BC7ED608B0}"/>
              </a:ext>
            </a:extLst>
          </p:cNvPr>
          <p:cNvSpPr/>
          <p:nvPr/>
        </p:nvSpPr>
        <p:spPr>
          <a:xfrm>
            <a:off x="8237220" y="1713396"/>
            <a:ext cx="3318731" cy="4024049"/>
          </a:xfrm>
          <a:prstGeom prst="snip1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4" name="直线连接符 3">
            <a:extLst>
              <a:ext uri="{FF2B5EF4-FFF2-40B4-BE49-F238E27FC236}">
                <a16:creationId xmlns:a16="http://schemas.microsoft.com/office/drawing/2014/main" id="{48AA5EBE-C217-394F-98ED-B7615CD13584}"/>
              </a:ext>
            </a:extLst>
          </p:cNvPr>
          <p:cNvCxnSpPr/>
          <p:nvPr/>
        </p:nvCxnSpPr>
        <p:spPr>
          <a:xfrm>
            <a:off x="263847" y="862550"/>
            <a:ext cx="10268136" cy="0"/>
          </a:xfrm>
          <a:prstGeom prst="line">
            <a:avLst/>
          </a:prstGeom>
          <a:ln w="19050">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A9018BE8-AC36-5349-95C3-E7C096E1A779}"/>
              </a:ext>
            </a:extLst>
          </p:cNvPr>
          <p:cNvSpPr/>
          <p:nvPr/>
        </p:nvSpPr>
        <p:spPr>
          <a:xfrm>
            <a:off x="9329804" y="798308"/>
            <a:ext cx="2861863" cy="108482"/>
          </a:xfrm>
          <a:prstGeom prst="rect">
            <a:avLst/>
          </a:prstGeom>
          <a:solidFill>
            <a:schemeClr val="accent1">
              <a:lumMod val="100000"/>
            </a:schemeClr>
          </a:solidFill>
          <a:ln>
            <a:solidFill>
              <a:schemeClr val="accent1">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sz="1351">
              <a:cs typeface="+mn-ea"/>
              <a:sym typeface="+mn-lt"/>
            </a:endParaRPr>
          </a:p>
        </p:txBody>
      </p:sp>
      <p:sp>
        <p:nvSpPr>
          <p:cNvPr id="8" name="标题 7">
            <a:extLst>
              <a:ext uri="{FF2B5EF4-FFF2-40B4-BE49-F238E27FC236}">
                <a16:creationId xmlns:a16="http://schemas.microsoft.com/office/drawing/2014/main" id="{9E06C8C2-1CDB-44C3-B83D-5CDE671A384B}"/>
              </a:ext>
            </a:extLst>
          </p:cNvPr>
          <p:cNvSpPr>
            <a:spLocks noGrp="1"/>
          </p:cNvSpPr>
          <p:nvPr>
            <p:ph type="title"/>
          </p:nvPr>
        </p:nvSpPr>
        <p:spPr>
          <a:xfrm>
            <a:off x="822944" y="320665"/>
            <a:ext cx="1620957" cy="487378"/>
          </a:xfrm>
        </p:spPr>
        <p:txBody>
          <a:bodyPr>
            <a:noAutofit/>
          </a:bodyPr>
          <a:lstStyle/>
          <a:p>
            <a:r>
              <a:rPr lang="zh-CN" altLang="en-US" dirty="0">
                <a:sym typeface="+mn-lt"/>
              </a:rPr>
              <a:t>研究内容</a:t>
            </a:r>
          </a:p>
        </p:txBody>
      </p:sp>
      <p:sp>
        <p:nvSpPr>
          <p:cNvPr id="13" name="矩形: 剪去单角 12">
            <a:extLst>
              <a:ext uri="{FF2B5EF4-FFF2-40B4-BE49-F238E27FC236}">
                <a16:creationId xmlns:a16="http://schemas.microsoft.com/office/drawing/2014/main" id="{E0C885EC-6234-596D-D808-26ED383346F4}"/>
              </a:ext>
            </a:extLst>
          </p:cNvPr>
          <p:cNvSpPr/>
          <p:nvPr/>
        </p:nvSpPr>
        <p:spPr>
          <a:xfrm>
            <a:off x="681769" y="1667676"/>
            <a:ext cx="3318731" cy="4024049"/>
          </a:xfrm>
          <a:prstGeom prst="snip1Rect">
            <a:avLst/>
          </a:prstGeom>
          <a:solidFill>
            <a:schemeClr val="bg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14" name="图片 13" descr="图片包含 室内, 飞机场, 房间, 女人&#10;&#10;描述已自动生成">
            <a:extLst>
              <a:ext uri="{FF2B5EF4-FFF2-40B4-BE49-F238E27FC236}">
                <a16:creationId xmlns:a16="http://schemas.microsoft.com/office/drawing/2014/main" id="{36E42448-B4F1-DC74-97A0-7F919C254EF4}"/>
              </a:ext>
            </a:extLst>
          </p:cNvPr>
          <p:cNvPicPr>
            <a:picLocks noChangeAspect="1"/>
          </p:cNvPicPr>
          <p:nvPr/>
        </p:nvPicPr>
        <p:blipFill rotWithShape="1">
          <a:blip r:embed="rId2">
            <a:extLst>
              <a:ext uri="{28A0092B-C50C-407E-A947-70E740481C1C}">
                <a14:useLocalDpi xmlns:a14="http://schemas.microsoft.com/office/drawing/2010/main" val="0"/>
              </a:ext>
            </a:extLst>
          </a:blip>
          <a:srcRect l="8900" r="9535"/>
          <a:stretch/>
        </p:blipFill>
        <p:spPr>
          <a:xfrm>
            <a:off x="876915" y="1851324"/>
            <a:ext cx="2928438" cy="2393566"/>
          </a:xfrm>
          <a:prstGeom prst="snip1Rect">
            <a:avLst/>
          </a:prstGeom>
        </p:spPr>
      </p:pic>
      <p:sp>
        <p:nvSpPr>
          <p:cNvPr id="15" name="矩形: 剪去单角 14">
            <a:extLst>
              <a:ext uri="{FF2B5EF4-FFF2-40B4-BE49-F238E27FC236}">
                <a16:creationId xmlns:a16="http://schemas.microsoft.com/office/drawing/2014/main" id="{CE92195C-E7B8-DA47-A6E4-71B73181CB34}"/>
              </a:ext>
            </a:extLst>
          </p:cNvPr>
          <p:cNvSpPr/>
          <p:nvPr/>
        </p:nvSpPr>
        <p:spPr>
          <a:xfrm>
            <a:off x="4456457" y="1667676"/>
            <a:ext cx="3318731" cy="4024049"/>
          </a:xfrm>
          <a:prstGeom prst="snip1Rect">
            <a:avLst/>
          </a:prstGeom>
          <a:solidFill>
            <a:schemeClr val="bg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 name="矩形: 剪去单角 15">
            <a:extLst>
              <a:ext uri="{FF2B5EF4-FFF2-40B4-BE49-F238E27FC236}">
                <a16:creationId xmlns:a16="http://schemas.microsoft.com/office/drawing/2014/main" id="{E9C179E7-77CC-7D78-9467-F9872455610B}"/>
              </a:ext>
            </a:extLst>
          </p:cNvPr>
          <p:cNvSpPr/>
          <p:nvPr/>
        </p:nvSpPr>
        <p:spPr>
          <a:xfrm>
            <a:off x="8191500" y="1667676"/>
            <a:ext cx="3318731" cy="4024049"/>
          </a:xfrm>
          <a:prstGeom prst="snip1Rect">
            <a:avLst/>
          </a:prstGeom>
          <a:solidFill>
            <a:schemeClr val="bg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25" name="图片 24" descr="穿白色衣服的人&#10;&#10;中度可信度描述已自动生成">
            <a:extLst>
              <a:ext uri="{FF2B5EF4-FFF2-40B4-BE49-F238E27FC236}">
                <a16:creationId xmlns:a16="http://schemas.microsoft.com/office/drawing/2014/main" id="{BEC8DC40-4D4C-97F6-8B4C-090B396A6648}"/>
              </a:ext>
            </a:extLst>
          </p:cNvPr>
          <p:cNvPicPr>
            <a:picLocks noChangeAspect="1"/>
          </p:cNvPicPr>
          <p:nvPr/>
        </p:nvPicPr>
        <p:blipFill rotWithShape="1">
          <a:blip r:embed="rId3">
            <a:extLst>
              <a:ext uri="{28A0092B-C50C-407E-A947-70E740481C1C}">
                <a14:useLocalDpi xmlns:a14="http://schemas.microsoft.com/office/drawing/2010/main" val="0"/>
              </a:ext>
            </a:extLst>
          </a:blip>
          <a:srcRect l="3699" r="14377"/>
          <a:stretch/>
        </p:blipFill>
        <p:spPr>
          <a:xfrm>
            <a:off x="4651603" y="1851324"/>
            <a:ext cx="2928438" cy="2383027"/>
          </a:xfrm>
          <a:prstGeom prst="snip1Rect">
            <a:avLst/>
          </a:prstGeom>
        </p:spPr>
      </p:pic>
      <p:pic>
        <p:nvPicPr>
          <p:cNvPr id="26" name="图片 25" descr="穿白色衣服的人&#10;&#10;描述已自动生成">
            <a:extLst>
              <a:ext uri="{FF2B5EF4-FFF2-40B4-BE49-F238E27FC236}">
                <a16:creationId xmlns:a16="http://schemas.microsoft.com/office/drawing/2014/main" id="{78709A9D-03CF-2212-0B7C-D5210260AC1B}"/>
              </a:ext>
            </a:extLst>
          </p:cNvPr>
          <p:cNvPicPr>
            <a:picLocks noChangeAspect="1"/>
          </p:cNvPicPr>
          <p:nvPr/>
        </p:nvPicPr>
        <p:blipFill rotWithShape="1">
          <a:blip r:embed="rId4">
            <a:extLst>
              <a:ext uri="{28A0092B-C50C-407E-A947-70E740481C1C}">
                <a14:useLocalDpi xmlns:a14="http://schemas.microsoft.com/office/drawing/2010/main" val="0"/>
              </a:ext>
            </a:extLst>
          </a:blip>
          <a:srcRect l="18075"/>
          <a:stretch/>
        </p:blipFill>
        <p:spPr>
          <a:xfrm>
            <a:off x="8386646" y="1851324"/>
            <a:ext cx="2928438" cy="2383026"/>
          </a:xfrm>
          <a:prstGeom prst="snip1Rect">
            <a:avLst/>
          </a:prstGeom>
        </p:spPr>
      </p:pic>
      <p:sp>
        <p:nvSpPr>
          <p:cNvPr id="27" name="矩形 26">
            <a:extLst>
              <a:ext uri="{FF2B5EF4-FFF2-40B4-BE49-F238E27FC236}">
                <a16:creationId xmlns:a16="http://schemas.microsoft.com/office/drawing/2014/main" id="{2FB1E8AA-1D92-1D35-876A-1D1D78FBFD4C}"/>
              </a:ext>
            </a:extLst>
          </p:cNvPr>
          <p:cNvSpPr/>
          <p:nvPr/>
        </p:nvSpPr>
        <p:spPr>
          <a:xfrm>
            <a:off x="860818" y="4377305"/>
            <a:ext cx="3089724" cy="461665"/>
          </a:xfrm>
          <a:prstGeom prst="rect">
            <a:avLst/>
          </a:prstGeom>
        </p:spPr>
        <p:txBody>
          <a:bodyPr wrap="square" lIns="0" rIns="0" anchor="ctr">
            <a:noAutofit/>
          </a:bodyPr>
          <a:lstStyle/>
          <a:p>
            <a:r>
              <a:rPr lang="zh-CN" altLang="en-US" sz="2000" b="1" dirty="0">
                <a:gradFill>
                  <a:gsLst>
                    <a:gs pos="0">
                      <a:schemeClr val="accent1"/>
                    </a:gs>
                    <a:gs pos="100000">
                      <a:schemeClr val="accent1">
                        <a:lumMod val="75000"/>
                      </a:schemeClr>
                    </a:gs>
                  </a:gsLst>
                  <a:lin ang="2700000" scaled="0"/>
                </a:gradFill>
                <a:latin typeface="+mj-ea"/>
                <a:ea typeface="+mj-ea"/>
                <a:cs typeface="+mn-ea"/>
                <a:sym typeface="+mn-lt"/>
              </a:rPr>
              <a:t>远程门诊</a:t>
            </a:r>
          </a:p>
        </p:txBody>
      </p:sp>
      <p:sp>
        <p:nvSpPr>
          <p:cNvPr id="28" name="文本框 27">
            <a:extLst>
              <a:ext uri="{FF2B5EF4-FFF2-40B4-BE49-F238E27FC236}">
                <a16:creationId xmlns:a16="http://schemas.microsoft.com/office/drawing/2014/main" id="{042F5EED-0BFF-5274-9E6E-9A10DE011F79}"/>
              </a:ext>
            </a:extLst>
          </p:cNvPr>
          <p:cNvSpPr txBox="1"/>
          <p:nvPr/>
        </p:nvSpPr>
        <p:spPr>
          <a:xfrm>
            <a:off x="775558" y="4803897"/>
            <a:ext cx="3104743" cy="778868"/>
          </a:xfrm>
          <a:prstGeom prst="rect">
            <a:avLst/>
          </a:prstGeom>
          <a:noFill/>
        </p:spPr>
        <p:txBody>
          <a:bodyPr wrap="square" rtlCol="0" anchor="ctr">
            <a:noAutofit/>
          </a:bodyPr>
          <a:lstStyle/>
          <a:p>
            <a:pPr>
              <a:lnSpc>
                <a:spcPct val="130000"/>
              </a:lnSpc>
            </a:pPr>
            <a:r>
              <a:rPr lang="zh-CN" altLang="en-US" sz="1600" dirty="0">
                <a:solidFill>
                  <a:schemeClr val="tx1">
                    <a:lumMod val="75000"/>
                    <a:lumOff val="25000"/>
                  </a:schemeClr>
                </a:solidFill>
              </a:rPr>
              <a:t>包括全国专家远程门诊、在线互联网门诊</a:t>
            </a:r>
          </a:p>
        </p:txBody>
      </p:sp>
      <p:sp>
        <p:nvSpPr>
          <p:cNvPr id="30" name="矩形 29">
            <a:extLst>
              <a:ext uri="{FF2B5EF4-FFF2-40B4-BE49-F238E27FC236}">
                <a16:creationId xmlns:a16="http://schemas.microsoft.com/office/drawing/2014/main" id="{F7CC5568-8BB6-5E43-ADB2-2B0E96F6C8A4}"/>
              </a:ext>
            </a:extLst>
          </p:cNvPr>
          <p:cNvSpPr/>
          <p:nvPr/>
        </p:nvSpPr>
        <p:spPr>
          <a:xfrm>
            <a:off x="4663384" y="4377305"/>
            <a:ext cx="3089724" cy="461665"/>
          </a:xfrm>
          <a:prstGeom prst="rect">
            <a:avLst/>
          </a:prstGeom>
        </p:spPr>
        <p:txBody>
          <a:bodyPr wrap="square" lIns="0" rIns="0" anchor="ctr">
            <a:noAutofit/>
          </a:bodyPr>
          <a:lstStyle/>
          <a:p>
            <a:r>
              <a:rPr lang="zh-CN" altLang="en-US" sz="2000" b="1" dirty="0">
                <a:gradFill>
                  <a:gsLst>
                    <a:gs pos="0">
                      <a:schemeClr val="accent1"/>
                    </a:gs>
                    <a:gs pos="100000">
                      <a:schemeClr val="accent1">
                        <a:lumMod val="75000"/>
                      </a:schemeClr>
                    </a:gs>
                  </a:gsLst>
                  <a:lin ang="2700000" scaled="0"/>
                </a:gradFill>
                <a:latin typeface="+mj-ea"/>
                <a:ea typeface="+mj-ea"/>
                <a:cs typeface="+mn-ea"/>
                <a:sym typeface="+mn-lt"/>
              </a:rPr>
              <a:t>处方流转</a:t>
            </a:r>
          </a:p>
        </p:txBody>
      </p:sp>
      <p:sp>
        <p:nvSpPr>
          <p:cNvPr id="31" name="文本框 30">
            <a:extLst>
              <a:ext uri="{FF2B5EF4-FFF2-40B4-BE49-F238E27FC236}">
                <a16:creationId xmlns:a16="http://schemas.microsoft.com/office/drawing/2014/main" id="{EB130710-F996-C024-EEDE-5CA7AD3266C1}"/>
              </a:ext>
            </a:extLst>
          </p:cNvPr>
          <p:cNvSpPr txBox="1"/>
          <p:nvPr/>
        </p:nvSpPr>
        <p:spPr>
          <a:xfrm>
            <a:off x="4578124" y="4803897"/>
            <a:ext cx="3104743" cy="778868"/>
          </a:xfrm>
          <a:prstGeom prst="rect">
            <a:avLst/>
          </a:prstGeom>
          <a:noFill/>
        </p:spPr>
        <p:txBody>
          <a:bodyPr wrap="square" rtlCol="0" anchor="ctr">
            <a:noAutofit/>
          </a:bodyPr>
          <a:lstStyle/>
          <a:p>
            <a:pPr>
              <a:lnSpc>
                <a:spcPct val="130000"/>
              </a:lnSpc>
            </a:pPr>
            <a:r>
              <a:rPr lang="zh-CN" altLang="en-US" sz="1600" dirty="0">
                <a:solidFill>
                  <a:schemeClr val="tx1">
                    <a:lumMod val="75000"/>
                    <a:lumOff val="25000"/>
                  </a:schemeClr>
                </a:solidFill>
              </a:rPr>
              <a:t>合作共建处方审核流转平台，支持线上平台获取电子处方</a:t>
            </a:r>
          </a:p>
        </p:txBody>
      </p:sp>
      <p:sp>
        <p:nvSpPr>
          <p:cNvPr id="33" name="矩形 32">
            <a:extLst>
              <a:ext uri="{FF2B5EF4-FFF2-40B4-BE49-F238E27FC236}">
                <a16:creationId xmlns:a16="http://schemas.microsoft.com/office/drawing/2014/main" id="{0FC42E80-4E0B-5668-276B-88F4644799FE}"/>
              </a:ext>
            </a:extLst>
          </p:cNvPr>
          <p:cNvSpPr/>
          <p:nvPr/>
        </p:nvSpPr>
        <p:spPr>
          <a:xfrm>
            <a:off x="8414112" y="4377305"/>
            <a:ext cx="3089724" cy="461665"/>
          </a:xfrm>
          <a:prstGeom prst="rect">
            <a:avLst/>
          </a:prstGeom>
        </p:spPr>
        <p:txBody>
          <a:bodyPr wrap="square" lIns="0" rIns="0" anchor="ctr">
            <a:noAutofit/>
          </a:bodyPr>
          <a:lstStyle/>
          <a:p>
            <a:r>
              <a:rPr lang="zh-CN" altLang="en-US" sz="2000" b="1" dirty="0">
                <a:gradFill>
                  <a:gsLst>
                    <a:gs pos="0">
                      <a:schemeClr val="accent1"/>
                    </a:gs>
                    <a:gs pos="100000">
                      <a:schemeClr val="accent1">
                        <a:lumMod val="75000"/>
                      </a:schemeClr>
                    </a:gs>
                  </a:gsLst>
                  <a:lin ang="2700000" scaled="0"/>
                </a:gradFill>
                <a:latin typeface="+mj-ea"/>
                <a:ea typeface="+mj-ea"/>
                <a:cs typeface="+mn-ea"/>
                <a:sym typeface="+mn-lt"/>
              </a:rPr>
              <a:t>大病医保</a:t>
            </a:r>
          </a:p>
        </p:txBody>
      </p:sp>
      <p:sp>
        <p:nvSpPr>
          <p:cNvPr id="34" name="文本框 33">
            <a:extLst>
              <a:ext uri="{FF2B5EF4-FFF2-40B4-BE49-F238E27FC236}">
                <a16:creationId xmlns:a16="http://schemas.microsoft.com/office/drawing/2014/main" id="{ADD47260-DB1C-1705-2935-8E4A0F092D2D}"/>
              </a:ext>
            </a:extLst>
          </p:cNvPr>
          <p:cNvSpPr txBox="1"/>
          <p:nvPr/>
        </p:nvSpPr>
        <p:spPr>
          <a:xfrm>
            <a:off x="8328852" y="4803897"/>
            <a:ext cx="3104743" cy="778868"/>
          </a:xfrm>
          <a:prstGeom prst="rect">
            <a:avLst/>
          </a:prstGeom>
          <a:noFill/>
        </p:spPr>
        <p:txBody>
          <a:bodyPr wrap="square" rtlCol="0" anchor="ctr">
            <a:noAutofit/>
          </a:bodyPr>
          <a:lstStyle/>
          <a:p>
            <a:pPr>
              <a:lnSpc>
                <a:spcPct val="130000"/>
              </a:lnSpc>
            </a:pPr>
            <a:r>
              <a:rPr lang="zh-CN" altLang="en-US" sz="1600" dirty="0">
                <a:solidFill>
                  <a:schemeClr val="tx1">
                    <a:lumMod val="75000"/>
                    <a:lumOff val="25000"/>
                  </a:schemeClr>
                </a:solidFill>
              </a:rPr>
              <a:t>门诊大病就诊方式拓展到线上，报销限额合并计算</a:t>
            </a:r>
          </a:p>
        </p:txBody>
      </p:sp>
    </p:spTree>
    <p:extLst>
      <p:ext uri="{BB962C8B-B14F-4D97-AF65-F5344CB8AC3E}">
        <p14:creationId xmlns:p14="http://schemas.microsoft.com/office/powerpoint/2010/main" val="267823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1000"/>
                                        <p:tgtEl>
                                          <p:spTgt spid="34"/>
                                        </p:tgtEl>
                                      </p:cBhvr>
                                    </p:animEffect>
                                    <p:anim calcmode="lin" valueType="num">
                                      <p:cBhvr>
                                        <p:cTn id="57" dur="1000" fill="hold"/>
                                        <p:tgtEl>
                                          <p:spTgt spid="34"/>
                                        </p:tgtEl>
                                        <p:attrNameLst>
                                          <p:attrName>ppt_x</p:attrName>
                                        </p:attrNameLst>
                                      </p:cBhvr>
                                      <p:tavLst>
                                        <p:tav tm="0">
                                          <p:val>
                                            <p:strVal val="#ppt_x"/>
                                          </p:val>
                                        </p:tav>
                                        <p:tav tm="100000">
                                          <p:val>
                                            <p:strVal val="#ppt_x"/>
                                          </p:val>
                                        </p:tav>
                                      </p:tavLst>
                                    </p:anim>
                                    <p:anim calcmode="lin" valueType="num">
                                      <p:cBhvr>
                                        <p:cTn id="5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1000"/>
                                        <p:tgtEl>
                                          <p:spTgt spid="3"/>
                                        </p:tgtEl>
                                      </p:cBhvr>
                                    </p:animEffect>
                                    <p:anim calcmode="lin" valueType="num">
                                      <p:cBhvr>
                                        <p:cTn id="64" dur="1000" fill="hold"/>
                                        <p:tgtEl>
                                          <p:spTgt spid="3"/>
                                        </p:tgtEl>
                                        <p:attrNameLst>
                                          <p:attrName>ppt_x</p:attrName>
                                        </p:attrNameLst>
                                      </p:cBhvr>
                                      <p:tavLst>
                                        <p:tav tm="0">
                                          <p:val>
                                            <p:strVal val="#ppt_x"/>
                                          </p:val>
                                        </p:tav>
                                        <p:tav tm="100000">
                                          <p:val>
                                            <p:strVal val="#ppt_x"/>
                                          </p:val>
                                        </p:tav>
                                      </p:tavLst>
                                    </p:anim>
                                    <p:anim calcmode="lin" valueType="num">
                                      <p:cBhvr>
                                        <p:cTn id="6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1000"/>
                                        <p:tgtEl>
                                          <p:spTgt spid="6"/>
                                        </p:tgtEl>
                                      </p:cBhvr>
                                    </p:animEffect>
                                    <p:anim calcmode="lin" valueType="num">
                                      <p:cBhvr>
                                        <p:cTn id="71" dur="1000" fill="hold"/>
                                        <p:tgtEl>
                                          <p:spTgt spid="6"/>
                                        </p:tgtEl>
                                        <p:attrNameLst>
                                          <p:attrName>ppt_x</p:attrName>
                                        </p:attrNameLst>
                                      </p:cBhvr>
                                      <p:tavLst>
                                        <p:tav tm="0">
                                          <p:val>
                                            <p:strVal val="#ppt_x"/>
                                          </p:val>
                                        </p:tav>
                                        <p:tav tm="100000">
                                          <p:val>
                                            <p:strVal val="#ppt_x"/>
                                          </p:val>
                                        </p:tav>
                                      </p:tavLst>
                                    </p:anim>
                                    <p:anim calcmode="lin" valueType="num">
                                      <p:cBhvr>
                                        <p:cTn id="7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5" grpId="0" animBg="1"/>
      <p:bldP spid="16" grpId="0" animBg="1"/>
      <p:bldP spid="27" grpId="0"/>
      <p:bldP spid="28" grpId="0"/>
      <p:bldP spid="30" grpId="0"/>
      <p:bldP spid="31"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48AA5EBE-C217-394F-98ED-B7615CD13584}"/>
              </a:ext>
            </a:extLst>
          </p:cNvPr>
          <p:cNvCxnSpPr/>
          <p:nvPr/>
        </p:nvCxnSpPr>
        <p:spPr>
          <a:xfrm>
            <a:off x="263847" y="862550"/>
            <a:ext cx="10268136" cy="0"/>
          </a:xfrm>
          <a:prstGeom prst="line">
            <a:avLst/>
          </a:prstGeom>
          <a:ln w="19050">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A9018BE8-AC36-5349-95C3-E7C096E1A779}"/>
              </a:ext>
            </a:extLst>
          </p:cNvPr>
          <p:cNvSpPr/>
          <p:nvPr/>
        </p:nvSpPr>
        <p:spPr>
          <a:xfrm>
            <a:off x="9329804" y="798308"/>
            <a:ext cx="2861863" cy="108482"/>
          </a:xfrm>
          <a:prstGeom prst="rect">
            <a:avLst/>
          </a:prstGeom>
          <a:solidFill>
            <a:schemeClr val="accent1">
              <a:lumMod val="100000"/>
            </a:schemeClr>
          </a:solidFill>
          <a:ln>
            <a:solidFill>
              <a:schemeClr val="accent1">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sz="1351">
              <a:cs typeface="+mn-ea"/>
              <a:sym typeface="+mn-lt"/>
            </a:endParaRPr>
          </a:p>
        </p:txBody>
      </p:sp>
      <p:sp>
        <p:nvSpPr>
          <p:cNvPr id="8" name="标题 7">
            <a:extLst>
              <a:ext uri="{FF2B5EF4-FFF2-40B4-BE49-F238E27FC236}">
                <a16:creationId xmlns:a16="http://schemas.microsoft.com/office/drawing/2014/main" id="{9E06C8C2-1CDB-44C3-B83D-5CDE671A384B}"/>
              </a:ext>
            </a:extLst>
          </p:cNvPr>
          <p:cNvSpPr>
            <a:spLocks noGrp="1"/>
          </p:cNvSpPr>
          <p:nvPr>
            <p:ph type="title"/>
          </p:nvPr>
        </p:nvSpPr>
        <p:spPr>
          <a:xfrm>
            <a:off x="822944" y="320665"/>
            <a:ext cx="1620957" cy="487378"/>
          </a:xfrm>
        </p:spPr>
        <p:txBody>
          <a:bodyPr>
            <a:noAutofit/>
          </a:bodyPr>
          <a:lstStyle/>
          <a:p>
            <a:r>
              <a:rPr lang="zh-CN" altLang="en-US" dirty="0">
                <a:sym typeface="+mn-lt"/>
              </a:rPr>
              <a:t>研究内容</a:t>
            </a:r>
          </a:p>
        </p:txBody>
      </p:sp>
      <p:sp>
        <p:nvSpPr>
          <p:cNvPr id="17" name="Freeform: Shape 19">
            <a:extLst>
              <a:ext uri="{FF2B5EF4-FFF2-40B4-BE49-F238E27FC236}">
                <a16:creationId xmlns:a16="http://schemas.microsoft.com/office/drawing/2014/main" id="{660E1444-098D-6D87-7847-7E0BBA13A49A}"/>
              </a:ext>
            </a:extLst>
          </p:cNvPr>
          <p:cNvSpPr/>
          <p:nvPr/>
        </p:nvSpPr>
        <p:spPr>
          <a:xfrm flipH="1" flipV="1">
            <a:off x="7943721" y="1916806"/>
            <a:ext cx="2678561" cy="3549410"/>
          </a:xfrm>
          <a:custGeom>
            <a:avLst/>
            <a:gdLst>
              <a:gd name="connsiteX0" fmla="*/ 0 w 3275465"/>
              <a:gd name="connsiteY0" fmla="*/ 0 h 4340379"/>
              <a:gd name="connsiteX1" fmla="*/ 3275465 w 3275465"/>
              <a:gd name="connsiteY1" fmla="*/ 0 h 4340379"/>
              <a:gd name="connsiteX2" fmla="*/ 3275465 w 3275465"/>
              <a:gd name="connsiteY2" fmla="*/ 2873103 h 4340379"/>
              <a:gd name="connsiteX3" fmla="*/ 0 w 3275465"/>
              <a:gd name="connsiteY3" fmla="*/ 4340379 h 4340379"/>
              <a:gd name="connsiteX4" fmla="*/ 0 w 3275465"/>
              <a:gd name="connsiteY4" fmla="*/ 0 h 4340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465" h="4340379">
                <a:moveTo>
                  <a:pt x="0" y="0"/>
                </a:moveTo>
                <a:lnTo>
                  <a:pt x="3275465" y="0"/>
                </a:lnTo>
                <a:lnTo>
                  <a:pt x="3275465" y="2873103"/>
                </a:lnTo>
                <a:lnTo>
                  <a:pt x="0" y="4340379"/>
                </a:lnTo>
                <a:lnTo>
                  <a:pt x="0" y="0"/>
                </a:lnTo>
                <a:close/>
              </a:path>
            </a:pathLst>
          </a:custGeom>
          <a:gradFill>
            <a:gsLst>
              <a:gs pos="42000">
                <a:schemeClr val="bg1">
                  <a:alpha val="90000"/>
                </a:schemeClr>
              </a:gs>
              <a:gs pos="100000">
                <a:schemeClr val="bg1">
                  <a:alpha val="0"/>
                </a:schemeClr>
              </a:gs>
            </a:gsLst>
            <a:lin ang="5400000" scaled="1"/>
          </a:gradFill>
          <a:ln>
            <a:gradFill flip="none" rotWithShape="1">
              <a:gsLst>
                <a:gs pos="0">
                  <a:schemeClr val="accent1"/>
                </a:gs>
                <a:gs pos="77000">
                  <a:schemeClr val="accent1">
                    <a:alpha val="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cs typeface="+mn-ea"/>
              <a:sym typeface="+mn-lt"/>
            </a:endParaRPr>
          </a:p>
        </p:txBody>
      </p:sp>
      <p:grpSp>
        <p:nvGrpSpPr>
          <p:cNvPr id="18" name="组合 17">
            <a:extLst>
              <a:ext uri="{FF2B5EF4-FFF2-40B4-BE49-F238E27FC236}">
                <a16:creationId xmlns:a16="http://schemas.microsoft.com/office/drawing/2014/main" id="{9B86CCFF-AE67-08E3-CFA4-F3B00E3272F8}"/>
              </a:ext>
            </a:extLst>
          </p:cNvPr>
          <p:cNvGrpSpPr/>
          <p:nvPr/>
        </p:nvGrpSpPr>
        <p:grpSpPr>
          <a:xfrm>
            <a:off x="939119" y="1183040"/>
            <a:ext cx="10224181" cy="4698702"/>
            <a:chOff x="939119" y="1286317"/>
            <a:chExt cx="10224181" cy="4698702"/>
          </a:xfrm>
        </p:grpSpPr>
        <p:cxnSp>
          <p:nvCxnSpPr>
            <p:cNvPr id="19" name="Straight Connector 4">
              <a:extLst>
                <a:ext uri="{FF2B5EF4-FFF2-40B4-BE49-F238E27FC236}">
                  <a16:creationId xmlns:a16="http://schemas.microsoft.com/office/drawing/2014/main" id="{81FFC2B4-D4ED-DA68-2B83-B7C9BF60DB88}"/>
                </a:ext>
              </a:extLst>
            </p:cNvPr>
            <p:cNvCxnSpPr>
              <a:cxnSpLocks/>
            </p:cNvCxnSpPr>
            <p:nvPr/>
          </p:nvCxnSpPr>
          <p:spPr>
            <a:xfrm flipV="1">
              <a:off x="1028700" y="1482580"/>
              <a:ext cx="10134600" cy="450243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直角三角形 19">
              <a:extLst>
                <a:ext uri="{FF2B5EF4-FFF2-40B4-BE49-F238E27FC236}">
                  <a16:creationId xmlns:a16="http://schemas.microsoft.com/office/drawing/2014/main" id="{597DB938-DF67-46AB-FE13-AAB1A109C0FE}"/>
                </a:ext>
              </a:extLst>
            </p:cNvPr>
            <p:cNvSpPr/>
            <p:nvPr/>
          </p:nvSpPr>
          <p:spPr>
            <a:xfrm rot="20174935">
              <a:off x="939119" y="5566036"/>
              <a:ext cx="561335" cy="31225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21" name="直角三角形 20">
              <a:extLst>
                <a:ext uri="{FF2B5EF4-FFF2-40B4-BE49-F238E27FC236}">
                  <a16:creationId xmlns:a16="http://schemas.microsoft.com/office/drawing/2014/main" id="{D3E7633F-861A-1C35-E145-BAAE5230608C}"/>
                </a:ext>
              </a:extLst>
            </p:cNvPr>
            <p:cNvSpPr/>
            <p:nvPr/>
          </p:nvSpPr>
          <p:spPr>
            <a:xfrm rot="20151682" flipH="1">
              <a:off x="10557897" y="1286317"/>
              <a:ext cx="561335" cy="3122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grpSp>
      <p:sp>
        <p:nvSpPr>
          <p:cNvPr id="22" name="Freeform: Shape 16">
            <a:extLst>
              <a:ext uri="{FF2B5EF4-FFF2-40B4-BE49-F238E27FC236}">
                <a16:creationId xmlns:a16="http://schemas.microsoft.com/office/drawing/2014/main" id="{8D566988-4E6F-73E2-9E82-76E9F7531D61}"/>
              </a:ext>
            </a:extLst>
          </p:cNvPr>
          <p:cNvSpPr/>
          <p:nvPr/>
        </p:nvSpPr>
        <p:spPr>
          <a:xfrm>
            <a:off x="1569720" y="2001383"/>
            <a:ext cx="2678561" cy="3549410"/>
          </a:xfrm>
          <a:custGeom>
            <a:avLst/>
            <a:gdLst>
              <a:gd name="connsiteX0" fmla="*/ 0 w 3275465"/>
              <a:gd name="connsiteY0" fmla="*/ 0 h 4340379"/>
              <a:gd name="connsiteX1" fmla="*/ 3275465 w 3275465"/>
              <a:gd name="connsiteY1" fmla="*/ 0 h 4340379"/>
              <a:gd name="connsiteX2" fmla="*/ 3275465 w 3275465"/>
              <a:gd name="connsiteY2" fmla="*/ 2873103 h 4340379"/>
              <a:gd name="connsiteX3" fmla="*/ 0 w 3275465"/>
              <a:gd name="connsiteY3" fmla="*/ 4340379 h 4340379"/>
              <a:gd name="connsiteX4" fmla="*/ 0 w 3275465"/>
              <a:gd name="connsiteY4" fmla="*/ 0 h 4340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465" h="4340379">
                <a:moveTo>
                  <a:pt x="0" y="0"/>
                </a:moveTo>
                <a:lnTo>
                  <a:pt x="3275465" y="0"/>
                </a:lnTo>
                <a:lnTo>
                  <a:pt x="3275465" y="2873103"/>
                </a:lnTo>
                <a:lnTo>
                  <a:pt x="0" y="4340379"/>
                </a:lnTo>
                <a:lnTo>
                  <a:pt x="0" y="0"/>
                </a:lnTo>
                <a:close/>
              </a:path>
            </a:pathLst>
          </a:custGeom>
          <a:gradFill>
            <a:gsLst>
              <a:gs pos="42000">
                <a:schemeClr val="bg1">
                  <a:alpha val="90000"/>
                </a:schemeClr>
              </a:gs>
              <a:gs pos="100000">
                <a:schemeClr val="bg1">
                  <a:alpha val="0"/>
                </a:schemeClr>
              </a:gs>
            </a:gsLst>
            <a:lin ang="5400000" scaled="1"/>
          </a:gradFill>
          <a:ln>
            <a:gradFill flip="none" rotWithShape="1">
              <a:gsLst>
                <a:gs pos="0">
                  <a:schemeClr val="accent1"/>
                </a:gs>
                <a:gs pos="77000">
                  <a:schemeClr val="accent1">
                    <a:alpha val="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cs typeface="+mn-ea"/>
              <a:sym typeface="+mn-lt"/>
            </a:endParaRPr>
          </a:p>
        </p:txBody>
      </p:sp>
      <p:sp>
        <p:nvSpPr>
          <p:cNvPr id="23" name="Freeform 33">
            <a:extLst>
              <a:ext uri="{FF2B5EF4-FFF2-40B4-BE49-F238E27FC236}">
                <a16:creationId xmlns:a16="http://schemas.microsoft.com/office/drawing/2014/main" id="{292E5CB6-A8AA-8B21-555B-011963D130F5}"/>
              </a:ext>
            </a:extLst>
          </p:cNvPr>
          <p:cNvSpPr>
            <a:spLocks noEditPoints="1"/>
          </p:cNvSpPr>
          <p:nvPr/>
        </p:nvSpPr>
        <p:spPr bwMode="auto">
          <a:xfrm>
            <a:off x="2752875" y="1585857"/>
            <a:ext cx="312250" cy="312250"/>
          </a:xfrm>
          <a:custGeom>
            <a:avLst/>
            <a:gdLst>
              <a:gd name="T0" fmla="*/ 302 w 596"/>
              <a:gd name="T1" fmla="*/ 536 h 596"/>
              <a:gd name="T2" fmla="*/ 291 w 596"/>
              <a:gd name="T3" fmla="*/ 534 h 596"/>
              <a:gd name="T4" fmla="*/ 110 w 596"/>
              <a:gd name="T5" fmla="*/ 350 h 596"/>
              <a:gd name="T6" fmla="*/ 112 w 596"/>
              <a:gd name="T7" fmla="*/ 342 h 596"/>
              <a:gd name="T8" fmla="*/ 119 w 596"/>
              <a:gd name="T9" fmla="*/ 338 h 596"/>
              <a:gd name="T10" fmla="*/ 219 w 596"/>
              <a:gd name="T11" fmla="*/ 87 h 596"/>
              <a:gd name="T12" fmla="*/ 228 w 596"/>
              <a:gd name="T13" fmla="*/ 80 h 596"/>
              <a:gd name="T14" fmla="*/ 374 w 596"/>
              <a:gd name="T15" fmla="*/ 83 h 596"/>
              <a:gd name="T16" fmla="*/ 378 w 596"/>
              <a:gd name="T17" fmla="*/ 338 h 596"/>
              <a:gd name="T18" fmla="*/ 482 w 596"/>
              <a:gd name="T19" fmla="*/ 340 h 596"/>
              <a:gd name="T20" fmla="*/ 487 w 596"/>
              <a:gd name="T21" fmla="*/ 347 h 596"/>
              <a:gd name="T22" fmla="*/ 483 w 596"/>
              <a:gd name="T23" fmla="*/ 356 h 596"/>
              <a:gd name="T24" fmla="*/ 268 w 596"/>
              <a:gd name="T25" fmla="*/ 2 h 596"/>
              <a:gd name="T26" fmla="*/ 225 w 596"/>
              <a:gd name="T27" fmla="*/ 10 h 596"/>
              <a:gd name="T28" fmla="*/ 184 w 596"/>
              <a:gd name="T29" fmla="*/ 23 h 596"/>
              <a:gd name="T30" fmla="*/ 145 w 596"/>
              <a:gd name="T31" fmla="*/ 42 h 596"/>
              <a:gd name="T32" fmla="*/ 109 w 596"/>
              <a:gd name="T33" fmla="*/ 68 h 596"/>
              <a:gd name="T34" fmla="*/ 77 w 596"/>
              <a:gd name="T35" fmla="*/ 99 h 596"/>
              <a:gd name="T36" fmla="*/ 49 w 596"/>
              <a:gd name="T37" fmla="*/ 133 h 596"/>
              <a:gd name="T38" fmla="*/ 29 w 596"/>
              <a:gd name="T39" fmla="*/ 171 h 596"/>
              <a:gd name="T40" fmla="*/ 13 w 596"/>
              <a:gd name="T41" fmla="*/ 212 h 596"/>
              <a:gd name="T42" fmla="*/ 3 w 596"/>
              <a:gd name="T43" fmla="*/ 254 h 596"/>
              <a:gd name="T44" fmla="*/ 0 w 596"/>
              <a:gd name="T45" fmla="*/ 298 h 596"/>
              <a:gd name="T46" fmla="*/ 3 w 596"/>
              <a:gd name="T47" fmla="*/ 343 h 596"/>
              <a:gd name="T48" fmla="*/ 13 w 596"/>
              <a:gd name="T49" fmla="*/ 386 h 596"/>
              <a:gd name="T50" fmla="*/ 29 w 596"/>
              <a:gd name="T51" fmla="*/ 426 h 596"/>
              <a:gd name="T52" fmla="*/ 49 w 596"/>
              <a:gd name="T53" fmla="*/ 464 h 596"/>
              <a:gd name="T54" fmla="*/ 77 w 596"/>
              <a:gd name="T55" fmla="*/ 498 h 596"/>
              <a:gd name="T56" fmla="*/ 109 w 596"/>
              <a:gd name="T57" fmla="*/ 529 h 596"/>
              <a:gd name="T58" fmla="*/ 145 w 596"/>
              <a:gd name="T59" fmla="*/ 554 h 596"/>
              <a:gd name="T60" fmla="*/ 184 w 596"/>
              <a:gd name="T61" fmla="*/ 574 h 596"/>
              <a:gd name="T62" fmla="*/ 225 w 596"/>
              <a:gd name="T63" fmla="*/ 588 h 596"/>
              <a:gd name="T64" fmla="*/ 268 w 596"/>
              <a:gd name="T65" fmla="*/ 595 h 596"/>
              <a:gd name="T66" fmla="*/ 313 w 596"/>
              <a:gd name="T67" fmla="*/ 596 h 596"/>
              <a:gd name="T68" fmla="*/ 356 w 596"/>
              <a:gd name="T69" fmla="*/ 591 h 596"/>
              <a:gd name="T70" fmla="*/ 398 w 596"/>
              <a:gd name="T71" fmla="*/ 579 h 596"/>
              <a:gd name="T72" fmla="*/ 438 w 596"/>
              <a:gd name="T73" fmla="*/ 562 h 596"/>
              <a:gd name="T74" fmla="*/ 475 w 596"/>
              <a:gd name="T75" fmla="*/ 538 h 596"/>
              <a:gd name="T76" fmla="*/ 508 w 596"/>
              <a:gd name="T77" fmla="*/ 509 h 596"/>
              <a:gd name="T78" fmla="*/ 537 w 596"/>
              <a:gd name="T79" fmla="*/ 475 h 596"/>
              <a:gd name="T80" fmla="*/ 561 w 596"/>
              <a:gd name="T81" fmla="*/ 439 h 596"/>
              <a:gd name="T82" fmla="*/ 578 w 596"/>
              <a:gd name="T83" fmla="*/ 399 h 596"/>
              <a:gd name="T84" fmla="*/ 590 w 596"/>
              <a:gd name="T85" fmla="*/ 358 h 596"/>
              <a:gd name="T86" fmla="*/ 596 w 596"/>
              <a:gd name="T87" fmla="*/ 313 h 596"/>
              <a:gd name="T88" fmla="*/ 595 w 596"/>
              <a:gd name="T89" fmla="*/ 268 h 596"/>
              <a:gd name="T90" fmla="*/ 586 w 596"/>
              <a:gd name="T91" fmla="*/ 224 h 596"/>
              <a:gd name="T92" fmla="*/ 572 w 596"/>
              <a:gd name="T93" fmla="*/ 183 h 596"/>
              <a:gd name="T94" fmla="*/ 552 w 596"/>
              <a:gd name="T95" fmla="*/ 144 h 596"/>
              <a:gd name="T96" fmla="*/ 528 w 596"/>
              <a:gd name="T97" fmla="*/ 109 h 596"/>
              <a:gd name="T98" fmla="*/ 498 w 596"/>
              <a:gd name="T99" fmla="*/ 78 h 596"/>
              <a:gd name="T100" fmla="*/ 464 w 596"/>
              <a:gd name="T101" fmla="*/ 52 h 596"/>
              <a:gd name="T102" fmla="*/ 427 w 596"/>
              <a:gd name="T103" fmla="*/ 30 h 596"/>
              <a:gd name="T104" fmla="*/ 386 w 596"/>
              <a:gd name="T105" fmla="*/ 14 h 596"/>
              <a:gd name="T106" fmla="*/ 343 w 596"/>
              <a:gd name="T107" fmla="*/ 5 h 596"/>
              <a:gd name="T108" fmla="*/ 298 w 596"/>
              <a:gd name="T109"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6" h="596">
                <a:moveTo>
                  <a:pt x="483" y="356"/>
                </a:moveTo>
                <a:lnTo>
                  <a:pt x="305" y="534"/>
                </a:lnTo>
                <a:lnTo>
                  <a:pt x="302" y="536"/>
                </a:lnTo>
                <a:lnTo>
                  <a:pt x="298" y="537"/>
                </a:lnTo>
                <a:lnTo>
                  <a:pt x="294" y="536"/>
                </a:lnTo>
                <a:lnTo>
                  <a:pt x="291" y="534"/>
                </a:lnTo>
                <a:lnTo>
                  <a:pt x="112" y="356"/>
                </a:lnTo>
                <a:lnTo>
                  <a:pt x="111" y="353"/>
                </a:lnTo>
                <a:lnTo>
                  <a:pt x="110" y="350"/>
                </a:lnTo>
                <a:lnTo>
                  <a:pt x="109" y="347"/>
                </a:lnTo>
                <a:lnTo>
                  <a:pt x="110" y="345"/>
                </a:lnTo>
                <a:lnTo>
                  <a:pt x="112" y="342"/>
                </a:lnTo>
                <a:lnTo>
                  <a:pt x="114" y="340"/>
                </a:lnTo>
                <a:lnTo>
                  <a:pt x="116" y="339"/>
                </a:lnTo>
                <a:lnTo>
                  <a:pt x="119" y="338"/>
                </a:lnTo>
                <a:lnTo>
                  <a:pt x="219" y="338"/>
                </a:lnTo>
                <a:lnTo>
                  <a:pt x="219" y="90"/>
                </a:lnTo>
                <a:lnTo>
                  <a:pt x="219" y="87"/>
                </a:lnTo>
                <a:lnTo>
                  <a:pt x="221" y="83"/>
                </a:lnTo>
                <a:lnTo>
                  <a:pt x="224" y="81"/>
                </a:lnTo>
                <a:lnTo>
                  <a:pt x="228" y="80"/>
                </a:lnTo>
                <a:lnTo>
                  <a:pt x="368" y="80"/>
                </a:lnTo>
                <a:lnTo>
                  <a:pt x="371" y="81"/>
                </a:lnTo>
                <a:lnTo>
                  <a:pt x="374" y="83"/>
                </a:lnTo>
                <a:lnTo>
                  <a:pt x="376" y="87"/>
                </a:lnTo>
                <a:lnTo>
                  <a:pt x="378" y="90"/>
                </a:lnTo>
                <a:lnTo>
                  <a:pt x="378" y="338"/>
                </a:lnTo>
                <a:lnTo>
                  <a:pt x="477" y="338"/>
                </a:lnTo>
                <a:lnTo>
                  <a:pt x="479" y="338"/>
                </a:lnTo>
                <a:lnTo>
                  <a:pt x="482" y="340"/>
                </a:lnTo>
                <a:lnTo>
                  <a:pt x="484" y="342"/>
                </a:lnTo>
                <a:lnTo>
                  <a:pt x="486" y="345"/>
                </a:lnTo>
                <a:lnTo>
                  <a:pt x="487" y="347"/>
                </a:lnTo>
                <a:lnTo>
                  <a:pt x="487" y="350"/>
                </a:lnTo>
                <a:lnTo>
                  <a:pt x="486" y="353"/>
                </a:lnTo>
                <a:lnTo>
                  <a:pt x="483" y="356"/>
                </a:lnTo>
                <a:close/>
                <a:moveTo>
                  <a:pt x="298" y="0"/>
                </a:moveTo>
                <a:lnTo>
                  <a:pt x="282" y="1"/>
                </a:lnTo>
                <a:lnTo>
                  <a:pt x="268" y="2"/>
                </a:lnTo>
                <a:lnTo>
                  <a:pt x="253" y="3"/>
                </a:lnTo>
                <a:lnTo>
                  <a:pt x="239" y="7"/>
                </a:lnTo>
                <a:lnTo>
                  <a:pt x="225" y="10"/>
                </a:lnTo>
                <a:lnTo>
                  <a:pt x="211" y="13"/>
                </a:lnTo>
                <a:lnTo>
                  <a:pt x="197" y="18"/>
                </a:lnTo>
                <a:lnTo>
                  <a:pt x="184" y="23"/>
                </a:lnTo>
                <a:lnTo>
                  <a:pt x="170" y="29"/>
                </a:lnTo>
                <a:lnTo>
                  <a:pt x="157" y="36"/>
                </a:lnTo>
                <a:lnTo>
                  <a:pt x="145" y="42"/>
                </a:lnTo>
                <a:lnTo>
                  <a:pt x="132" y="51"/>
                </a:lnTo>
                <a:lnTo>
                  <a:pt x="121" y="59"/>
                </a:lnTo>
                <a:lnTo>
                  <a:pt x="109" y="68"/>
                </a:lnTo>
                <a:lnTo>
                  <a:pt x="98" y="78"/>
                </a:lnTo>
                <a:lnTo>
                  <a:pt x="87" y="88"/>
                </a:lnTo>
                <a:lnTo>
                  <a:pt x="77" y="99"/>
                </a:lnTo>
                <a:lnTo>
                  <a:pt x="68" y="110"/>
                </a:lnTo>
                <a:lnTo>
                  <a:pt x="58" y="121"/>
                </a:lnTo>
                <a:lnTo>
                  <a:pt x="49" y="133"/>
                </a:lnTo>
                <a:lnTo>
                  <a:pt x="42" y="146"/>
                </a:lnTo>
                <a:lnTo>
                  <a:pt x="35" y="158"/>
                </a:lnTo>
                <a:lnTo>
                  <a:pt x="29" y="171"/>
                </a:lnTo>
                <a:lnTo>
                  <a:pt x="22" y="185"/>
                </a:lnTo>
                <a:lnTo>
                  <a:pt x="17" y="198"/>
                </a:lnTo>
                <a:lnTo>
                  <a:pt x="13" y="212"/>
                </a:lnTo>
                <a:lnTo>
                  <a:pt x="9" y="226"/>
                </a:lnTo>
                <a:lnTo>
                  <a:pt x="6" y="240"/>
                </a:lnTo>
                <a:lnTo>
                  <a:pt x="3" y="254"/>
                </a:lnTo>
                <a:lnTo>
                  <a:pt x="2" y="269"/>
                </a:lnTo>
                <a:lnTo>
                  <a:pt x="1" y="284"/>
                </a:lnTo>
                <a:lnTo>
                  <a:pt x="0" y="298"/>
                </a:lnTo>
                <a:lnTo>
                  <a:pt x="1" y="313"/>
                </a:lnTo>
                <a:lnTo>
                  <a:pt x="2" y="329"/>
                </a:lnTo>
                <a:lnTo>
                  <a:pt x="3" y="343"/>
                </a:lnTo>
                <a:lnTo>
                  <a:pt x="6" y="358"/>
                </a:lnTo>
                <a:lnTo>
                  <a:pt x="9" y="372"/>
                </a:lnTo>
                <a:lnTo>
                  <a:pt x="13" y="386"/>
                </a:lnTo>
                <a:lnTo>
                  <a:pt x="17" y="399"/>
                </a:lnTo>
                <a:lnTo>
                  <a:pt x="22" y="413"/>
                </a:lnTo>
                <a:lnTo>
                  <a:pt x="29" y="426"/>
                </a:lnTo>
                <a:lnTo>
                  <a:pt x="35" y="439"/>
                </a:lnTo>
                <a:lnTo>
                  <a:pt x="42" y="452"/>
                </a:lnTo>
                <a:lnTo>
                  <a:pt x="49" y="464"/>
                </a:lnTo>
                <a:lnTo>
                  <a:pt x="58" y="475"/>
                </a:lnTo>
                <a:lnTo>
                  <a:pt x="68" y="487"/>
                </a:lnTo>
                <a:lnTo>
                  <a:pt x="77" y="498"/>
                </a:lnTo>
                <a:lnTo>
                  <a:pt x="87" y="509"/>
                </a:lnTo>
                <a:lnTo>
                  <a:pt x="98" y="520"/>
                </a:lnTo>
                <a:lnTo>
                  <a:pt x="109" y="529"/>
                </a:lnTo>
                <a:lnTo>
                  <a:pt x="121" y="538"/>
                </a:lnTo>
                <a:lnTo>
                  <a:pt x="132" y="547"/>
                </a:lnTo>
                <a:lnTo>
                  <a:pt x="145" y="554"/>
                </a:lnTo>
                <a:lnTo>
                  <a:pt x="157" y="562"/>
                </a:lnTo>
                <a:lnTo>
                  <a:pt x="170" y="568"/>
                </a:lnTo>
                <a:lnTo>
                  <a:pt x="184" y="574"/>
                </a:lnTo>
                <a:lnTo>
                  <a:pt x="197" y="579"/>
                </a:lnTo>
                <a:lnTo>
                  <a:pt x="211" y="583"/>
                </a:lnTo>
                <a:lnTo>
                  <a:pt x="225" y="588"/>
                </a:lnTo>
                <a:lnTo>
                  <a:pt x="239" y="591"/>
                </a:lnTo>
                <a:lnTo>
                  <a:pt x="253" y="593"/>
                </a:lnTo>
                <a:lnTo>
                  <a:pt x="268" y="595"/>
                </a:lnTo>
                <a:lnTo>
                  <a:pt x="282" y="596"/>
                </a:lnTo>
                <a:lnTo>
                  <a:pt x="298" y="596"/>
                </a:lnTo>
                <a:lnTo>
                  <a:pt x="313" y="596"/>
                </a:lnTo>
                <a:lnTo>
                  <a:pt x="328" y="595"/>
                </a:lnTo>
                <a:lnTo>
                  <a:pt x="342" y="593"/>
                </a:lnTo>
                <a:lnTo>
                  <a:pt x="356" y="591"/>
                </a:lnTo>
                <a:lnTo>
                  <a:pt x="371" y="588"/>
                </a:lnTo>
                <a:lnTo>
                  <a:pt x="385" y="583"/>
                </a:lnTo>
                <a:lnTo>
                  <a:pt x="398" y="579"/>
                </a:lnTo>
                <a:lnTo>
                  <a:pt x="412" y="574"/>
                </a:lnTo>
                <a:lnTo>
                  <a:pt x="425" y="568"/>
                </a:lnTo>
                <a:lnTo>
                  <a:pt x="438" y="562"/>
                </a:lnTo>
                <a:lnTo>
                  <a:pt x="451" y="554"/>
                </a:lnTo>
                <a:lnTo>
                  <a:pt x="463" y="547"/>
                </a:lnTo>
                <a:lnTo>
                  <a:pt x="475" y="538"/>
                </a:lnTo>
                <a:lnTo>
                  <a:pt x="487" y="529"/>
                </a:lnTo>
                <a:lnTo>
                  <a:pt x="497" y="520"/>
                </a:lnTo>
                <a:lnTo>
                  <a:pt x="508" y="509"/>
                </a:lnTo>
                <a:lnTo>
                  <a:pt x="519" y="498"/>
                </a:lnTo>
                <a:lnTo>
                  <a:pt x="529" y="487"/>
                </a:lnTo>
                <a:lnTo>
                  <a:pt x="537" y="475"/>
                </a:lnTo>
                <a:lnTo>
                  <a:pt x="546" y="464"/>
                </a:lnTo>
                <a:lnTo>
                  <a:pt x="554" y="452"/>
                </a:lnTo>
                <a:lnTo>
                  <a:pt x="561" y="439"/>
                </a:lnTo>
                <a:lnTo>
                  <a:pt x="568" y="426"/>
                </a:lnTo>
                <a:lnTo>
                  <a:pt x="573" y="413"/>
                </a:lnTo>
                <a:lnTo>
                  <a:pt x="578" y="399"/>
                </a:lnTo>
                <a:lnTo>
                  <a:pt x="583" y="386"/>
                </a:lnTo>
                <a:lnTo>
                  <a:pt x="587" y="372"/>
                </a:lnTo>
                <a:lnTo>
                  <a:pt x="590" y="358"/>
                </a:lnTo>
                <a:lnTo>
                  <a:pt x="592" y="343"/>
                </a:lnTo>
                <a:lnTo>
                  <a:pt x="595" y="329"/>
                </a:lnTo>
                <a:lnTo>
                  <a:pt x="596" y="313"/>
                </a:lnTo>
                <a:lnTo>
                  <a:pt x="596" y="298"/>
                </a:lnTo>
                <a:lnTo>
                  <a:pt x="596" y="283"/>
                </a:lnTo>
                <a:lnTo>
                  <a:pt x="595" y="268"/>
                </a:lnTo>
                <a:lnTo>
                  <a:pt x="592" y="253"/>
                </a:lnTo>
                <a:lnTo>
                  <a:pt x="589" y="239"/>
                </a:lnTo>
                <a:lnTo>
                  <a:pt x="586" y="224"/>
                </a:lnTo>
                <a:lnTo>
                  <a:pt x="583" y="210"/>
                </a:lnTo>
                <a:lnTo>
                  <a:pt x="577" y="197"/>
                </a:lnTo>
                <a:lnTo>
                  <a:pt x="572" y="183"/>
                </a:lnTo>
                <a:lnTo>
                  <a:pt x="567" y="170"/>
                </a:lnTo>
                <a:lnTo>
                  <a:pt x="560" y="157"/>
                </a:lnTo>
                <a:lnTo>
                  <a:pt x="552" y="144"/>
                </a:lnTo>
                <a:lnTo>
                  <a:pt x="545" y="132"/>
                </a:lnTo>
                <a:lnTo>
                  <a:pt x="536" y="120"/>
                </a:lnTo>
                <a:lnTo>
                  <a:pt x="528" y="109"/>
                </a:lnTo>
                <a:lnTo>
                  <a:pt x="518" y="99"/>
                </a:lnTo>
                <a:lnTo>
                  <a:pt x="508" y="88"/>
                </a:lnTo>
                <a:lnTo>
                  <a:pt x="498" y="78"/>
                </a:lnTo>
                <a:lnTo>
                  <a:pt x="488" y="69"/>
                </a:lnTo>
                <a:lnTo>
                  <a:pt x="476" y="60"/>
                </a:lnTo>
                <a:lnTo>
                  <a:pt x="464" y="52"/>
                </a:lnTo>
                <a:lnTo>
                  <a:pt x="452" y="43"/>
                </a:lnTo>
                <a:lnTo>
                  <a:pt x="440" y="37"/>
                </a:lnTo>
                <a:lnTo>
                  <a:pt x="427" y="30"/>
                </a:lnTo>
                <a:lnTo>
                  <a:pt x="413" y="24"/>
                </a:lnTo>
                <a:lnTo>
                  <a:pt x="400" y="19"/>
                </a:lnTo>
                <a:lnTo>
                  <a:pt x="386" y="14"/>
                </a:lnTo>
                <a:lnTo>
                  <a:pt x="372" y="10"/>
                </a:lnTo>
                <a:lnTo>
                  <a:pt x="358" y="7"/>
                </a:lnTo>
                <a:lnTo>
                  <a:pt x="343" y="5"/>
                </a:lnTo>
                <a:lnTo>
                  <a:pt x="328" y="2"/>
                </a:lnTo>
                <a:lnTo>
                  <a:pt x="313" y="1"/>
                </a:lnTo>
                <a:lnTo>
                  <a:pt x="2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cs typeface="+mn-ea"/>
              <a:sym typeface="+mn-lt"/>
            </a:endParaRPr>
          </a:p>
        </p:txBody>
      </p:sp>
      <p:sp>
        <p:nvSpPr>
          <p:cNvPr id="24" name="Freeform 34">
            <a:extLst>
              <a:ext uri="{FF2B5EF4-FFF2-40B4-BE49-F238E27FC236}">
                <a16:creationId xmlns:a16="http://schemas.microsoft.com/office/drawing/2014/main" id="{1F81A40D-7B12-D4B5-487B-431171B86AAB}"/>
              </a:ext>
            </a:extLst>
          </p:cNvPr>
          <p:cNvSpPr>
            <a:spLocks noEditPoints="1"/>
          </p:cNvSpPr>
          <p:nvPr/>
        </p:nvSpPr>
        <p:spPr bwMode="auto">
          <a:xfrm>
            <a:off x="9126876" y="5569492"/>
            <a:ext cx="312250" cy="312250"/>
          </a:xfrm>
          <a:custGeom>
            <a:avLst/>
            <a:gdLst>
              <a:gd name="T0" fmla="*/ 482 w 597"/>
              <a:gd name="T1" fmla="*/ 257 h 596"/>
              <a:gd name="T2" fmla="*/ 377 w 597"/>
              <a:gd name="T3" fmla="*/ 259 h 596"/>
              <a:gd name="T4" fmla="*/ 375 w 597"/>
              <a:gd name="T5" fmla="*/ 514 h 596"/>
              <a:gd name="T6" fmla="*/ 228 w 597"/>
              <a:gd name="T7" fmla="*/ 518 h 596"/>
              <a:gd name="T8" fmla="*/ 220 w 597"/>
              <a:gd name="T9" fmla="*/ 511 h 596"/>
              <a:gd name="T10" fmla="*/ 119 w 597"/>
              <a:gd name="T11" fmla="*/ 259 h 596"/>
              <a:gd name="T12" fmla="*/ 112 w 597"/>
              <a:gd name="T13" fmla="*/ 255 h 596"/>
              <a:gd name="T14" fmla="*/ 109 w 597"/>
              <a:gd name="T15" fmla="*/ 248 h 596"/>
              <a:gd name="T16" fmla="*/ 291 w 597"/>
              <a:gd name="T17" fmla="*/ 63 h 596"/>
              <a:gd name="T18" fmla="*/ 302 w 597"/>
              <a:gd name="T19" fmla="*/ 61 h 596"/>
              <a:gd name="T20" fmla="*/ 485 w 597"/>
              <a:gd name="T21" fmla="*/ 244 h 596"/>
              <a:gd name="T22" fmla="*/ 486 w 597"/>
              <a:gd name="T23" fmla="*/ 253 h 596"/>
              <a:gd name="T24" fmla="*/ 486 w 597"/>
              <a:gd name="T25" fmla="*/ 68 h 596"/>
              <a:gd name="T26" fmla="*/ 451 w 597"/>
              <a:gd name="T27" fmla="*/ 42 h 596"/>
              <a:gd name="T28" fmla="*/ 412 w 597"/>
              <a:gd name="T29" fmla="*/ 23 h 596"/>
              <a:gd name="T30" fmla="*/ 371 w 597"/>
              <a:gd name="T31" fmla="*/ 10 h 596"/>
              <a:gd name="T32" fmla="*/ 328 w 597"/>
              <a:gd name="T33" fmla="*/ 2 h 596"/>
              <a:gd name="T34" fmla="*/ 283 w 597"/>
              <a:gd name="T35" fmla="*/ 1 h 596"/>
              <a:gd name="T36" fmla="*/ 239 w 597"/>
              <a:gd name="T37" fmla="*/ 7 h 596"/>
              <a:gd name="T38" fmla="*/ 198 w 597"/>
              <a:gd name="T39" fmla="*/ 18 h 596"/>
              <a:gd name="T40" fmla="*/ 158 w 597"/>
              <a:gd name="T41" fmla="*/ 36 h 596"/>
              <a:gd name="T42" fmla="*/ 121 w 597"/>
              <a:gd name="T43" fmla="*/ 59 h 596"/>
              <a:gd name="T44" fmla="*/ 88 w 597"/>
              <a:gd name="T45" fmla="*/ 88 h 596"/>
              <a:gd name="T46" fmla="*/ 59 w 597"/>
              <a:gd name="T47" fmla="*/ 121 h 596"/>
              <a:gd name="T48" fmla="*/ 35 w 597"/>
              <a:gd name="T49" fmla="*/ 158 h 596"/>
              <a:gd name="T50" fmla="*/ 18 w 597"/>
              <a:gd name="T51" fmla="*/ 198 h 596"/>
              <a:gd name="T52" fmla="*/ 6 w 597"/>
              <a:gd name="T53" fmla="*/ 240 h 596"/>
              <a:gd name="T54" fmla="*/ 0 w 597"/>
              <a:gd name="T55" fmla="*/ 284 h 596"/>
              <a:gd name="T56" fmla="*/ 1 w 597"/>
              <a:gd name="T57" fmla="*/ 329 h 596"/>
              <a:gd name="T58" fmla="*/ 10 w 597"/>
              <a:gd name="T59" fmla="*/ 373 h 596"/>
              <a:gd name="T60" fmla="*/ 24 w 597"/>
              <a:gd name="T61" fmla="*/ 415 h 596"/>
              <a:gd name="T62" fmla="*/ 44 w 597"/>
              <a:gd name="T63" fmla="*/ 453 h 596"/>
              <a:gd name="T64" fmla="*/ 68 w 597"/>
              <a:gd name="T65" fmla="*/ 488 h 596"/>
              <a:gd name="T66" fmla="*/ 98 w 597"/>
              <a:gd name="T67" fmla="*/ 519 h 596"/>
              <a:gd name="T68" fmla="*/ 132 w 597"/>
              <a:gd name="T69" fmla="*/ 546 h 596"/>
              <a:gd name="T70" fmla="*/ 169 w 597"/>
              <a:gd name="T71" fmla="*/ 567 h 596"/>
              <a:gd name="T72" fmla="*/ 210 w 597"/>
              <a:gd name="T73" fmla="*/ 583 h 596"/>
              <a:gd name="T74" fmla="*/ 253 w 597"/>
              <a:gd name="T75" fmla="*/ 593 h 596"/>
              <a:gd name="T76" fmla="*/ 298 w 597"/>
              <a:gd name="T77" fmla="*/ 596 h 596"/>
              <a:gd name="T78" fmla="*/ 343 w 597"/>
              <a:gd name="T79" fmla="*/ 593 h 596"/>
              <a:gd name="T80" fmla="*/ 385 w 597"/>
              <a:gd name="T81" fmla="*/ 583 h 596"/>
              <a:gd name="T82" fmla="*/ 426 w 597"/>
              <a:gd name="T83" fmla="*/ 568 h 596"/>
              <a:gd name="T84" fmla="*/ 464 w 597"/>
              <a:gd name="T85" fmla="*/ 547 h 596"/>
              <a:gd name="T86" fmla="*/ 498 w 597"/>
              <a:gd name="T87" fmla="*/ 520 h 596"/>
              <a:gd name="T88" fmla="*/ 528 w 597"/>
              <a:gd name="T89" fmla="*/ 487 h 596"/>
              <a:gd name="T90" fmla="*/ 554 w 597"/>
              <a:gd name="T91" fmla="*/ 452 h 596"/>
              <a:gd name="T92" fmla="*/ 574 w 597"/>
              <a:gd name="T93" fmla="*/ 413 h 596"/>
              <a:gd name="T94" fmla="*/ 587 w 597"/>
              <a:gd name="T95" fmla="*/ 372 h 596"/>
              <a:gd name="T96" fmla="*/ 594 w 597"/>
              <a:gd name="T97" fmla="*/ 329 h 596"/>
              <a:gd name="T98" fmla="*/ 595 w 597"/>
              <a:gd name="T99" fmla="*/ 284 h 596"/>
              <a:gd name="T100" fmla="*/ 590 w 597"/>
              <a:gd name="T101" fmla="*/ 240 h 596"/>
              <a:gd name="T102" fmla="*/ 579 w 597"/>
              <a:gd name="T103" fmla="*/ 198 h 596"/>
              <a:gd name="T104" fmla="*/ 561 w 597"/>
              <a:gd name="T105" fmla="*/ 158 h 596"/>
              <a:gd name="T106" fmla="*/ 538 w 597"/>
              <a:gd name="T107" fmla="*/ 121 h 596"/>
              <a:gd name="T108" fmla="*/ 509 w 597"/>
              <a:gd name="T109" fmla="*/ 88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7" h="596">
                <a:moveTo>
                  <a:pt x="486" y="253"/>
                </a:moveTo>
                <a:lnTo>
                  <a:pt x="484" y="255"/>
                </a:lnTo>
                <a:lnTo>
                  <a:pt x="482" y="257"/>
                </a:lnTo>
                <a:lnTo>
                  <a:pt x="480" y="258"/>
                </a:lnTo>
                <a:lnTo>
                  <a:pt x="477" y="259"/>
                </a:lnTo>
                <a:lnTo>
                  <a:pt x="377" y="259"/>
                </a:lnTo>
                <a:lnTo>
                  <a:pt x="377" y="507"/>
                </a:lnTo>
                <a:lnTo>
                  <a:pt x="377" y="511"/>
                </a:lnTo>
                <a:lnTo>
                  <a:pt x="375" y="514"/>
                </a:lnTo>
                <a:lnTo>
                  <a:pt x="372" y="516"/>
                </a:lnTo>
                <a:lnTo>
                  <a:pt x="368" y="518"/>
                </a:lnTo>
                <a:lnTo>
                  <a:pt x="228" y="518"/>
                </a:lnTo>
                <a:lnTo>
                  <a:pt x="225" y="516"/>
                </a:lnTo>
                <a:lnTo>
                  <a:pt x="222" y="514"/>
                </a:lnTo>
                <a:lnTo>
                  <a:pt x="220" y="511"/>
                </a:lnTo>
                <a:lnTo>
                  <a:pt x="219" y="507"/>
                </a:lnTo>
                <a:lnTo>
                  <a:pt x="219" y="259"/>
                </a:lnTo>
                <a:lnTo>
                  <a:pt x="119" y="259"/>
                </a:lnTo>
                <a:lnTo>
                  <a:pt x="117" y="258"/>
                </a:lnTo>
                <a:lnTo>
                  <a:pt x="114" y="257"/>
                </a:lnTo>
                <a:lnTo>
                  <a:pt x="112" y="255"/>
                </a:lnTo>
                <a:lnTo>
                  <a:pt x="111" y="253"/>
                </a:lnTo>
                <a:lnTo>
                  <a:pt x="109" y="250"/>
                </a:lnTo>
                <a:lnTo>
                  <a:pt x="109" y="248"/>
                </a:lnTo>
                <a:lnTo>
                  <a:pt x="111" y="244"/>
                </a:lnTo>
                <a:lnTo>
                  <a:pt x="113" y="242"/>
                </a:lnTo>
                <a:lnTo>
                  <a:pt x="291" y="63"/>
                </a:lnTo>
                <a:lnTo>
                  <a:pt x="294" y="61"/>
                </a:lnTo>
                <a:lnTo>
                  <a:pt x="298" y="61"/>
                </a:lnTo>
                <a:lnTo>
                  <a:pt x="302" y="61"/>
                </a:lnTo>
                <a:lnTo>
                  <a:pt x="305" y="63"/>
                </a:lnTo>
                <a:lnTo>
                  <a:pt x="484" y="242"/>
                </a:lnTo>
                <a:lnTo>
                  <a:pt x="485" y="244"/>
                </a:lnTo>
                <a:lnTo>
                  <a:pt x="486" y="248"/>
                </a:lnTo>
                <a:lnTo>
                  <a:pt x="486" y="250"/>
                </a:lnTo>
                <a:lnTo>
                  <a:pt x="486" y="253"/>
                </a:lnTo>
                <a:close/>
                <a:moveTo>
                  <a:pt x="509" y="88"/>
                </a:moveTo>
                <a:lnTo>
                  <a:pt x="498" y="78"/>
                </a:lnTo>
                <a:lnTo>
                  <a:pt x="486" y="68"/>
                </a:lnTo>
                <a:lnTo>
                  <a:pt x="476" y="59"/>
                </a:lnTo>
                <a:lnTo>
                  <a:pt x="464" y="51"/>
                </a:lnTo>
                <a:lnTo>
                  <a:pt x="451" y="42"/>
                </a:lnTo>
                <a:lnTo>
                  <a:pt x="439" y="36"/>
                </a:lnTo>
                <a:lnTo>
                  <a:pt x="426" y="29"/>
                </a:lnTo>
                <a:lnTo>
                  <a:pt x="412" y="23"/>
                </a:lnTo>
                <a:lnTo>
                  <a:pt x="399" y="18"/>
                </a:lnTo>
                <a:lnTo>
                  <a:pt x="385" y="13"/>
                </a:lnTo>
                <a:lnTo>
                  <a:pt x="371" y="10"/>
                </a:lnTo>
                <a:lnTo>
                  <a:pt x="357" y="7"/>
                </a:lnTo>
                <a:lnTo>
                  <a:pt x="343" y="3"/>
                </a:lnTo>
                <a:lnTo>
                  <a:pt x="328" y="2"/>
                </a:lnTo>
                <a:lnTo>
                  <a:pt x="312" y="1"/>
                </a:lnTo>
                <a:lnTo>
                  <a:pt x="298" y="0"/>
                </a:lnTo>
                <a:lnTo>
                  <a:pt x="283" y="1"/>
                </a:lnTo>
                <a:lnTo>
                  <a:pt x="268" y="2"/>
                </a:lnTo>
                <a:lnTo>
                  <a:pt x="254" y="3"/>
                </a:lnTo>
                <a:lnTo>
                  <a:pt x="239" y="7"/>
                </a:lnTo>
                <a:lnTo>
                  <a:pt x="225" y="10"/>
                </a:lnTo>
                <a:lnTo>
                  <a:pt x="211" y="13"/>
                </a:lnTo>
                <a:lnTo>
                  <a:pt x="198" y="18"/>
                </a:lnTo>
                <a:lnTo>
                  <a:pt x="184" y="23"/>
                </a:lnTo>
                <a:lnTo>
                  <a:pt x="171" y="29"/>
                </a:lnTo>
                <a:lnTo>
                  <a:pt x="158" y="36"/>
                </a:lnTo>
                <a:lnTo>
                  <a:pt x="145" y="42"/>
                </a:lnTo>
                <a:lnTo>
                  <a:pt x="133" y="51"/>
                </a:lnTo>
                <a:lnTo>
                  <a:pt x="121" y="59"/>
                </a:lnTo>
                <a:lnTo>
                  <a:pt x="109" y="68"/>
                </a:lnTo>
                <a:lnTo>
                  <a:pt x="99" y="78"/>
                </a:lnTo>
                <a:lnTo>
                  <a:pt x="88" y="88"/>
                </a:lnTo>
                <a:lnTo>
                  <a:pt x="77" y="99"/>
                </a:lnTo>
                <a:lnTo>
                  <a:pt x="67" y="110"/>
                </a:lnTo>
                <a:lnTo>
                  <a:pt x="59" y="121"/>
                </a:lnTo>
                <a:lnTo>
                  <a:pt x="50" y="133"/>
                </a:lnTo>
                <a:lnTo>
                  <a:pt x="43" y="146"/>
                </a:lnTo>
                <a:lnTo>
                  <a:pt x="35" y="158"/>
                </a:lnTo>
                <a:lnTo>
                  <a:pt x="28" y="171"/>
                </a:lnTo>
                <a:lnTo>
                  <a:pt x="23" y="185"/>
                </a:lnTo>
                <a:lnTo>
                  <a:pt x="18" y="198"/>
                </a:lnTo>
                <a:lnTo>
                  <a:pt x="13" y="212"/>
                </a:lnTo>
                <a:lnTo>
                  <a:pt x="9" y="226"/>
                </a:lnTo>
                <a:lnTo>
                  <a:pt x="6" y="240"/>
                </a:lnTo>
                <a:lnTo>
                  <a:pt x="4" y="254"/>
                </a:lnTo>
                <a:lnTo>
                  <a:pt x="1" y="269"/>
                </a:lnTo>
                <a:lnTo>
                  <a:pt x="0" y="284"/>
                </a:lnTo>
                <a:lnTo>
                  <a:pt x="0" y="298"/>
                </a:lnTo>
                <a:lnTo>
                  <a:pt x="0" y="313"/>
                </a:lnTo>
                <a:lnTo>
                  <a:pt x="1" y="329"/>
                </a:lnTo>
                <a:lnTo>
                  <a:pt x="4" y="344"/>
                </a:lnTo>
                <a:lnTo>
                  <a:pt x="6" y="359"/>
                </a:lnTo>
                <a:lnTo>
                  <a:pt x="10" y="373"/>
                </a:lnTo>
                <a:lnTo>
                  <a:pt x="13" y="387"/>
                </a:lnTo>
                <a:lnTo>
                  <a:pt x="19" y="401"/>
                </a:lnTo>
                <a:lnTo>
                  <a:pt x="24" y="415"/>
                </a:lnTo>
                <a:lnTo>
                  <a:pt x="30" y="428"/>
                </a:lnTo>
                <a:lnTo>
                  <a:pt x="36" y="441"/>
                </a:lnTo>
                <a:lnTo>
                  <a:pt x="44" y="453"/>
                </a:lnTo>
                <a:lnTo>
                  <a:pt x="51" y="465"/>
                </a:lnTo>
                <a:lnTo>
                  <a:pt x="60" y="477"/>
                </a:lnTo>
                <a:lnTo>
                  <a:pt x="68" y="488"/>
                </a:lnTo>
                <a:lnTo>
                  <a:pt x="78" y="499"/>
                </a:lnTo>
                <a:lnTo>
                  <a:pt x="88" y="509"/>
                </a:lnTo>
                <a:lnTo>
                  <a:pt x="98" y="519"/>
                </a:lnTo>
                <a:lnTo>
                  <a:pt x="108" y="528"/>
                </a:lnTo>
                <a:lnTo>
                  <a:pt x="120" y="537"/>
                </a:lnTo>
                <a:lnTo>
                  <a:pt x="132" y="546"/>
                </a:lnTo>
                <a:lnTo>
                  <a:pt x="144" y="553"/>
                </a:lnTo>
                <a:lnTo>
                  <a:pt x="156" y="561"/>
                </a:lnTo>
                <a:lnTo>
                  <a:pt x="169" y="567"/>
                </a:lnTo>
                <a:lnTo>
                  <a:pt x="182" y="573"/>
                </a:lnTo>
                <a:lnTo>
                  <a:pt x="196" y="578"/>
                </a:lnTo>
                <a:lnTo>
                  <a:pt x="210" y="583"/>
                </a:lnTo>
                <a:lnTo>
                  <a:pt x="224" y="587"/>
                </a:lnTo>
                <a:lnTo>
                  <a:pt x="238" y="591"/>
                </a:lnTo>
                <a:lnTo>
                  <a:pt x="253" y="593"/>
                </a:lnTo>
                <a:lnTo>
                  <a:pt x="268" y="595"/>
                </a:lnTo>
                <a:lnTo>
                  <a:pt x="283" y="596"/>
                </a:lnTo>
                <a:lnTo>
                  <a:pt x="298" y="596"/>
                </a:lnTo>
                <a:lnTo>
                  <a:pt x="312" y="596"/>
                </a:lnTo>
                <a:lnTo>
                  <a:pt x="328" y="595"/>
                </a:lnTo>
                <a:lnTo>
                  <a:pt x="343" y="593"/>
                </a:lnTo>
                <a:lnTo>
                  <a:pt x="357" y="591"/>
                </a:lnTo>
                <a:lnTo>
                  <a:pt x="371" y="588"/>
                </a:lnTo>
                <a:lnTo>
                  <a:pt x="385" y="583"/>
                </a:lnTo>
                <a:lnTo>
                  <a:pt x="399" y="579"/>
                </a:lnTo>
                <a:lnTo>
                  <a:pt x="412" y="574"/>
                </a:lnTo>
                <a:lnTo>
                  <a:pt x="426" y="568"/>
                </a:lnTo>
                <a:lnTo>
                  <a:pt x="439" y="562"/>
                </a:lnTo>
                <a:lnTo>
                  <a:pt x="451" y="554"/>
                </a:lnTo>
                <a:lnTo>
                  <a:pt x="464" y="547"/>
                </a:lnTo>
                <a:lnTo>
                  <a:pt x="476" y="538"/>
                </a:lnTo>
                <a:lnTo>
                  <a:pt x="486" y="529"/>
                </a:lnTo>
                <a:lnTo>
                  <a:pt x="498" y="520"/>
                </a:lnTo>
                <a:lnTo>
                  <a:pt x="509" y="509"/>
                </a:lnTo>
                <a:lnTo>
                  <a:pt x="519" y="498"/>
                </a:lnTo>
                <a:lnTo>
                  <a:pt x="528" y="487"/>
                </a:lnTo>
                <a:lnTo>
                  <a:pt x="538" y="475"/>
                </a:lnTo>
                <a:lnTo>
                  <a:pt x="546" y="464"/>
                </a:lnTo>
                <a:lnTo>
                  <a:pt x="554" y="452"/>
                </a:lnTo>
                <a:lnTo>
                  <a:pt x="561" y="439"/>
                </a:lnTo>
                <a:lnTo>
                  <a:pt x="567" y="426"/>
                </a:lnTo>
                <a:lnTo>
                  <a:pt x="574" y="413"/>
                </a:lnTo>
                <a:lnTo>
                  <a:pt x="579" y="399"/>
                </a:lnTo>
                <a:lnTo>
                  <a:pt x="584" y="386"/>
                </a:lnTo>
                <a:lnTo>
                  <a:pt x="587" y="372"/>
                </a:lnTo>
                <a:lnTo>
                  <a:pt x="590" y="358"/>
                </a:lnTo>
                <a:lnTo>
                  <a:pt x="593" y="343"/>
                </a:lnTo>
                <a:lnTo>
                  <a:pt x="594" y="329"/>
                </a:lnTo>
                <a:lnTo>
                  <a:pt x="595" y="313"/>
                </a:lnTo>
                <a:lnTo>
                  <a:pt x="597" y="298"/>
                </a:lnTo>
                <a:lnTo>
                  <a:pt x="595" y="284"/>
                </a:lnTo>
                <a:lnTo>
                  <a:pt x="594" y="269"/>
                </a:lnTo>
                <a:lnTo>
                  <a:pt x="593" y="254"/>
                </a:lnTo>
                <a:lnTo>
                  <a:pt x="590" y="240"/>
                </a:lnTo>
                <a:lnTo>
                  <a:pt x="587" y="226"/>
                </a:lnTo>
                <a:lnTo>
                  <a:pt x="584" y="212"/>
                </a:lnTo>
                <a:lnTo>
                  <a:pt x="579" y="198"/>
                </a:lnTo>
                <a:lnTo>
                  <a:pt x="574" y="185"/>
                </a:lnTo>
                <a:lnTo>
                  <a:pt x="567" y="171"/>
                </a:lnTo>
                <a:lnTo>
                  <a:pt x="561" y="158"/>
                </a:lnTo>
                <a:lnTo>
                  <a:pt x="554" y="146"/>
                </a:lnTo>
                <a:lnTo>
                  <a:pt x="546" y="133"/>
                </a:lnTo>
                <a:lnTo>
                  <a:pt x="538" y="121"/>
                </a:lnTo>
                <a:lnTo>
                  <a:pt x="528" y="110"/>
                </a:lnTo>
                <a:lnTo>
                  <a:pt x="519" y="99"/>
                </a:lnTo>
                <a:lnTo>
                  <a:pt x="509" y="8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cs typeface="+mn-ea"/>
              <a:sym typeface="+mn-lt"/>
            </a:endParaRPr>
          </a:p>
        </p:txBody>
      </p:sp>
      <p:sp>
        <p:nvSpPr>
          <p:cNvPr id="29" name="文本框 28">
            <a:extLst>
              <a:ext uri="{FF2B5EF4-FFF2-40B4-BE49-F238E27FC236}">
                <a16:creationId xmlns:a16="http://schemas.microsoft.com/office/drawing/2014/main" id="{143E17FD-7976-517D-359A-CDA216A8C158}"/>
              </a:ext>
            </a:extLst>
          </p:cNvPr>
          <p:cNvSpPr txBox="1"/>
          <p:nvPr/>
        </p:nvSpPr>
        <p:spPr>
          <a:xfrm>
            <a:off x="1919597" y="2240412"/>
            <a:ext cx="1978805" cy="369304"/>
          </a:xfrm>
          <a:prstGeom prst="rect">
            <a:avLst/>
          </a:prstGeom>
          <a:noFill/>
        </p:spPr>
        <p:txBody>
          <a:bodyPr wrap="square" lIns="91412" tIns="45706" rIns="91412" bIns="45706" rtlCol="0">
            <a:noAutofit/>
          </a:bodyPr>
          <a:lstStyle/>
          <a:p>
            <a:pPr algn="ctr" defTabSz="1218804"/>
            <a:r>
              <a:rPr lang="zh-CN" altLang="en-US" sz="2000" b="1" dirty="0">
                <a:solidFill>
                  <a:schemeClr val="tx1">
                    <a:lumMod val="75000"/>
                    <a:lumOff val="25000"/>
                  </a:schemeClr>
                </a:solidFill>
                <a:cs typeface="+mn-ea"/>
                <a:sym typeface="+mn-lt"/>
              </a:rPr>
              <a:t>传统医疗</a:t>
            </a:r>
          </a:p>
        </p:txBody>
      </p:sp>
      <p:sp>
        <p:nvSpPr>
          <p:cNvPr id="32" name="文本框 31">
            <a:extLst>
              <a:ext uri="{FF2B5EF4-FFF2-40B4-BE49-F238E27FC236}">
                <a16:creationId xmlns:a16="http://schemas.microsoft.com/office/drawing/2014/main" id="{47AAE44F-0F31-52A2-B7E8-83F3A7AC009A}"/>
              </a:ext>
            </a:extLst>
          </p:cNvPr>
          <p:cNvSpPr txBox="1"/>
          <p:nvPr/>
        </p:nvSpPr>
        <p:spPr>
          <a:xfrm>
            <a:off x="1749699" y="2799161"/>
            <a:ext cx="2318601" cy="1295355"/>
          </a:xfrm>
          <a:prstGeom prst="rect">
            <a:avLst/>
          </a:prstGeom>
        </p:spPr>
        <p:txBody>
          <a:bodyPr wrap="square">
            <a:noAutofit/>
          </a:bodyPr>
          <a:lstStyle>
            <a:defPPr>
              <a:defRPr lang="zh-CN"/>
            </a:defPPr>
            <a:lvl1pPr>
              <a:lnSpc>
                <a:spcPct val="130000"/>
              </a:lnSpc>
              <a:defRPr sz="1600">
                <a:solidFill>
                  <a:schemeClr val="tx1">
                    <a:lumMod val="75000"/>
                    <a:lumOff val="25000"/>
                  </a:schemeClr>
                </a:solidFill>
                <a:cs typeface="+mn-ea"/>
              </a:defRPr>
            </a:lvl1pPr>
          </a:lstStyle>
          <a:p>
            <a:r>
              <a:rPr lang="zh-CN" altLang="en-US" dirty="0">
                <a:sym typeface="+mn-lt"/>
              </a:rPr>
              <a:t>医疗资源匮乏，医院人满为患。数据无法积累，对病人的治疗不好延续。偏远地区就诊困难。</a:t>
            </a:r>
          </a:p>
        </p:txBody>
      </p:sp>
      <p:cxnSp>
        <p:nvCxnSpPr>
          <p:cNvPr id="35" name="直接连接符 34">
            <a:extLst>
              <a:ext uri="{FF2B5EF4-FFF2-40B4-BE49-F238E27FC236}">
                <a16:creationId xmlns:a16="http://schemas.microsoft.com/office/drawing/2014/main" id="{A8C5A267-3BB1-14A1-73C6-D538B22A464C}"/>
              </a:ext>
            </a:extLst>
          </p:cNvPr>
          <p:cNvCxnSpPr>
            <a:cxnSpLocks/>
          </p:cNvCxnSpPr>
          <p:nvPr/>
        </p:nvCxnSpPr>
        <p:spPr>
          <a:xfrm>
            <a:off x="2498085" y="2712992"/>
            <a:ext cx="82182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4784723E-0C30-9DF6-8286-D895EEBEBB1D}"/>
              </a:ext>
            </a:extLst>
          </p:cNvPr>
          <p:cNvSpPr txBox="1"/>
          <p:nvPr/>
        </p:nvSpPr>
        <p:spPr>
          <a:xfrm>
            <a:off x="8293598" y="3312183"/>
            <a:ext cx="1978805" cy="369304"/>
          </a:xfrm>
          <a:prstGeom prst="rect">
            <a:avLst/>
          </a:prstGeom>
          <a:noFill/>
        </p:spPr>
        <p:txBody>
          <a:bodyPr wrap="square" lIns="91412" tIns="45706" rIns="91412" bIns="45706" rtlCol="0">
            <a:noAutofit/>
          </a:bodyPr>
          <a:lstStyle>
            <a:defPPr>
              <a:defRPr lang="zh-CN"/>
            </a:defPPr>
            <a:lvl1pPr algn="ctr" defTabSz="1218804">
              <a:defRPr sz="2000" b="1">
                <a:solidFill>
                  <a:schemeClr val="tx1">
                    <a:lumMod val="75000"/>
                    <a:lumOff val="25000"/>
                  </a:schemeClr>
                </a:solidFill>
                <a:cs typeface="+mn-ea"/>
              </a:defRPr>
            </a:lvl1pPr>
          </a:lstStyle>
          <a:p>
            <a:r>
              <a:rPr lang="zh-CN" altLang="en-US" dirty="0">
                <a:sym typeface="+mn-lt"/>
              </a:rPr>
              <a:t>互联网医疗</a:t>
            </a:r>
          </a:p>
        </p:txBody>
      </p:sp>
      <p:sp>
        <p:nvSpPr>
          <p:cNvPr id="39" name="文本框 38">
            <a:extLst>
              <a:ext uri="{FF2B5EF4-FFF2-40B4-BE49-F238E27FC236}">
                <a16:creationId xmlns:a16="http://schemas.microsoft.com/office/drawing/2014/main" id="{0FA85759-F64B-0D7C-C7FA-90C1858F825B}"/>
              </a:ext>
            </a:extLst>
          </p:cNvPr>
          <p:cNvSpPr txBox="1"/>
          <p:nvPr/>
        </p:nvSpPr>
        <p:spPr>
          <a:xfrm>
            <a:off x="8123700" y="3879919"/>
            <a:ext cx="2318601" cy="1295355"/>
          </a:xfrm>
          <a:prstGeom prst="rect">
            <a:avLst/>
          </a:prstGeom>
        </p:spPr>
        <p:txBody>
          <a:bodyPr wrap="square">
            <a:noAutofit/>
          </a:bodyPr>
          <a:lstStyle>
            <a:defPPr>
              <a:defRPr lang="zh-CN"/>
            </a:defPPr>
            <a:lvl1pPr algn="ctr">
              <a:lnSpc>
                <a:spcPct val="120000"/>
              </a:lnSpc>
              <a:defRPr sz="16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algn="l">
              <a:lnSpc>
                <a:spcPct val="130000"/>
              </a:lnSpc>
              <a:defRPr/>
            </a:pPr>
            <a:r>
              <a:rPr lang="zh-CN" altLang="en-US" dirty="0">
                <a:solidFill>
                  <a:schemeClr val="tx1">
                    <a:lumMod val="75000"/>
                    <a:lumOff val="25000"/>
                  </a:schemeClr>
                </a:solidFill>
                <a:latin typeface="+mn-lt"/>
                <a:ea typeface="+mn-ea"/>
                <a:cs typeface="+mn-ea"/>
                <a:sym typeface="+mn-lt"/>
              </a:rPr>
              <a:t>为部分常见病、慢性病的复诊患者和不方便来院看病的初诊患者在线提供了问诊服务。</a:t>
            </a:r>
          </a:p>
        </p:txBody>
      </p:sp>
      <p:cxnSp>
        <p:nvCxnSpPr>
          <p:cNvPr id="40" name="直接连接符 39">
            <a:extLst>
              <a:ext uri="{FF2B5EF4-FFF2-40B4-BE49-F238E27FC236}">
                <a16:creationId xmlns:a16="http://schemas.microsoft.com/office/drawing/2014/main" id="{A5B3D8A4-2ED2-EEF7-3E1A-3629853BBCDB}"/>
              </a:ext>
            </a:extLst>
          </p:cNvPr>
          <p:cNvCxnSpPr>
            <a:cxnSpLocks/>
          </p:cNvCxnSpPr>
          <p:nvPr/>
        </p:nvCxnSpPr>
        <p:spPr>
          <a:xfrm>
            <a:off x="8872086" y="3793750"/>
            <a:ext cx="82182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1" name="组合 40">
            <a:extLst>
              <a:ext uri="{FF2B5EF4-FFF2-40B4-BE49-F238E27FC236}">
                <a16:creationId xmlns:a16="http://schemas.microsoft.com/office/drawing/2014/main" id="{F5C77CB2-438D-F5A9-4C51-F52E7E21C0FD}"/>
              </a:ext>
            </a:extLst>
          </p:cNvPr>
          <p:cNvGrpSpPr/>
          <p:nvPr/>
        </p:nvGrpSpPr>
        <p:grpSpPr>
          <a:xfrm>
            <a:off x="5092583" y="2572833"/>
            <a:ext cx="2006835" cy="2006835"/>
            <a:chOff x="5078568" y="2727504"/>
            <a:chExt cx="2006835" cy="2006835"/>
          </a:xfrm>
        </p:grpSpPr>
        <p:sp>
          <p:nvSpPr>
            <p:cNvPr id="42" name="椭圆 41">
              <a:extLst>
                <a:ext uri="{FF2B5EF4-FFF2-40B4-BE49-F238E27FC236}">
                  <a16:creationId xmlns:a16="http://schemas.microsoft.com/office/drawing/2014/main" id="{E63D0916-58FB-2C71-1F5D-6348A974E313}"/>
                </a:ext>
              </a:extLst>
            </p:cNvPr>
            <p:cNvSpPr/>
            <p:nvPr/>
          </p:nvSpPr>
          <p:spPr>
            <a:xfrm>
              <a:off x="5078568" y="2727504"/>
              <a:ext cx="2006835" cy="2006835"/>
            </a:xfrm>
            <a:prstGeom prst="ellipse">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43" name="Oval 8">
              <a:extLst>
                <a:ext uri="{FF2B5EF4-FFF2-40B4-BE49-F238E27FC236}">
                  <a16:creationId xmlns:a16="http://schemas.microsoft.com/office/drawing/2014/main" id="{01B8734D-AE46-2C32-B074-73EC81D87F9B}"/>
                </a:ext>
              </a:extLst>
            </p:cNvPr>
            <p:cNvSpPr/>
            <p:nvPr/>
          </p:nvSpPr>
          <p:spPr>
            <a:xfrm>
              <a:off x="5143882" y="2792818"/>
              <a:ext cx="1876206" cy="1876206"/>
            </a:xfrm>
            <a:prstGeom prst="ellipse">
              <a:avLst/>
            </a:prstGeom>
            <a:gradFill>
              <a:gsLst>
                <a:gs pos="0">
                  <a:schemeClr val="accent1"/>
                </a:gs>
                <a:gs pos="100000">
                  <a:schemeClr val="accent1">
                    <a:lumMod val="75000"/>
                  </a:schemeClr>
                </a:gs>
              </a:gsLst>
              <a:lin ang="2700000" scaled="0"/>
            </a:gradFill>
            <a:ln w="95250">
              <a:noFill/>
            </a:ln>
            <a:effectLst>
              <a:outerShdw blurRad="381000" dist="304800" dir="8100000" algn="tr" rotWithShape="0">
                <a:prstClr val="black">
                  <a:alpha val="1000"/>
                </a:prstClr>
              </a:outerShdw>
            </a:effectLst>
          </p:spPr>
          <p:txBody>
            <a:bodyPr vert="horz" wrap="square" lIns="91440" tIns="45720" rIns="91440" bIns="45720" numCol="1" anchor="t" anchorCtr="0" compatLnSpc="1">
              <a:prstTxWarp prst="textNoShape">
                <a:avLst/>
              </a:prstTxWarp>
              <a:noAutofit/>
            </a:bodyPr>
            <a:lstStyle/>
            <a:p>
              <a:endParaRPr lang="en-US" dirty="0">
                <a:solidFill>
                  <a:schemeClr val="tx1"/>
                </a:solidFill>
                <a:cs typeface="+mn-ea"/>
                <a:sym typeface="+mn-lt"/>
              </a:endParaRPr>
            </a:p>
          </p:txBody>
        </p:sp>
        <p:sp>
          <p:nvSpPr>
            <p:cNvPr id="44" name="文本框 43">
              <a:extLst>
                <a:ext uri="{FF2B5EF4-FFF2-40B4-BE49-F238E27FC236}">
                  <a16:creationId xmlns:a16="http://schemas.microsoft.com/office/drawing/2014/main" id="{3F28A213-DA56-176B-DE18-01AB8CF4C0C3}"/>
                </a:ext>
              </a:extLst>
            </p:cNvPr>
            <p:cNvSpPr txBox="1"/>
            <p:nvPr/>
          </p:nvSpPr>
          <p:spPr>
            <a:xfrm>
              <a:off x="5106598" y="3554374"/>
              <a:ext cx="1978805" cy="461637"/>
            </a:xfrm>
            <a:prstGeom prst="rect">
              <a:avLst/>
            </a:prstGeom>
            <a:noFill/>
          </p:spPr>
          <p:txBody>
            <a:bodyPr wrap="square" lIns="91412" tIns="45706" rIns="91412" bIns="45706" rtlCol="0">
              <a:noAutofit/>
            </a:bodyPr>
            <a:lstStyle/>
            <a:p>
              <a:pPr algn="ctr" defTabSz="1218804"/>
              <a:r>
                <a:rPr lang="zh-CN" altLang="en-US" sz="2400" b="1" dirty="0">
                  <a:solidFill>
                    <a:schemeClr val="bg1"/>
                  </a:solidFill>
                  <a:cs typeface="+mn-ea"/>
                  <a:sym typeface="+mn-lt"/>
                </a:rPr>
                <a:t>优劣对比</a:t>
              </a:r>
            </a:p>
          </p:txBody>
        </p:sp>
      </p:grpSp>
    </p:spTree>
    <p:extLst>
      <p:ext uri="{BB962C8B-B14F-4D97-AF65-F5344CB8AC3E}">
        <p14:creationId xmlns:p14="http://schemas.microsoft.com/office/powerpoint/2010/main" val="1786141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A2C24B94-F559-4F80-B420-EE9FA3DD0ABB}"/>
              </a:ext>
            </a:extLst>
          </p:cNvPr>
          <p:cNvSpPr txBox="1"/>
          <p:nvPr/>
        </p:nvSpPr>
        <p:spPr>
          <a:xfrm>
            <a:off x="4238236" y="2926170"/>
            <a:ext cx="3715530" cy="1055225"/>
          </a:xfrm>
          <a:prstGeom prst="rect">
            <a:avLst/>
          </a:prstGeom>
          <a:noFill/>
        </p:spPr>
        <p:txBody>
          <a:bodyPr wrap="square" rtlCol="0">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zh-CN" altLang="en-US" sz="6257" b="1" i="0" u="none" strike="noStrike" kern="1200" cap="none" spc="0" normalizeH="0" baseline="0" noProof="0" dirty="0">
                <a:ln>
                  <a:noFill/>
                </a:ln>
                <a:solidFill>
                  <a:prstClr val="white"/>
                </a:solidFill>
                <a:effectLst/>
                <a:uLnTx/>
                <a:uFillTx/>
                <a:cs typeface="+mn-ea"/>
                <a:sym typeface="+mn-lt"/>
              </a:rPr>
              <a:t>项目方案</a:t>
            </a:r>
          </a:p>
        </p:txBody>
      </p:sp>
      <p:cxnSp>
        <p:nvCxnSpPr>
          <p:cNvPr id="7" name="直线连接符 5">
            <a:extLst>
              <a:ext uri="{FF2B5EF4-FFF2-40B4-BE49-F238E27FC236}">
                <a16:creationId xmlns:a16="http://schemas.microsoft.com/office/drawing/2014/main" id="{04F8C2D9-82E9-439A-AED8-2D704ABE45FF}"/>
              </a:ext>
            </a:extLst>
          </p:cNvPr>
          <p:cNvCxnSpPr>
            <a:cxnSpLocks/>
          </p:cNvCxnSpPr>
          <p:nvPr/>
        </p:nvCxnSpPr>
        <p:spPr>
          <a:xfrm flipH="1">
            <a:off x="6851124" y="2738042"/>
            <a:ext cx="70081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线连接符 60">
            <a:extLst>
              <a:ext uri="{FF2B5EF4-FFF2-40B4-BE49-F238E27FC236}">
                <a16:creationId xmlns:a16="http://schemas.microsoft.com/office/drawing/2014/main" id="{73719D9A-9C05-411C-B4EC-0F4C3CE7C782}"/>
              </a:ext>
            </a:extLst>
          </p:cNvPr>
          <p:cNvCxnSpPr>
            <a:cxnSpLocks/>
          </p:cNvCxnSpPr>
          <p:nvPr/>
        </p:nvCxnSpPr>
        <p:spPr>
          <a:xfrm flipH="1">
            <a:off x="4544089" y="2738042"/>
            <a:ext cx="70081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线连接符 109">
            <a:extLst>
              <a:ext uri="{FF2B5EF4-FFF2-40B4-BE49-F238E27FC236}">
                <a16:creationId xmlns:a16="http://schemas.microsoft.com/office/drawing/2014/main" id="{AE4BDBB4-AEAA-492D-9636-217DAE10A347}"/>
              </a:ext>
            </a:extLst>
          </p:cNvPr>
          <p:cNvCxnSpPr>
            <a:cxnSpLocks/>
          </p:cNvCxnSpPr>
          <p:nvPr/>
        </p:nvCxnSpPr>
        <p:spPr>
          <a:xfrm flipH="1">
            <a:off x="6988772" y="4180017"/>
            <a:ext cx="5631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直线连接符 109">
            <a:extLst>
              <a:ext uri="{FF2B5EF4-FFF2-40B4-BE49-F238E27FC236}">
                <a16:creationId xmlns:a16="http://schemas.microsoft.com/office/drawing/2014/main" id="{96F9CA12-C32B-493D-A6C3-EC1E5AE7798A}"/>
              </a:ext>
            </a:extLst>
          </p:cNvPr>
          <p:cNvCxnSpPr>
            <a:cxnSpLocks/>
          </p:cNvCxnSpPr>
          <p:nvPr/>
        </p:nvCxnSpPr>
        <p:spPr>
          <a:xfrm flipH="1">
            <a:off x="4544089" y="4180017"/>
            <a:ext cx="5631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直接连接符 105">
            <a:extLst>
              <a:ext uri="{FF2B5EF4-FFF2-40B4-BE49-F238E27FC236}">
                <a16:creationId xmlns:a16="http://schemas.microsoft.com/office/drawing/2014/main" id="{A7C175C9-5AFC-4455-A3AE-3C803E278696}"/>
              </a:ext>
            </a:extLst>
          </p:cNvPr>
          <p:cNvCxnSpPr/>
          <p:nvPr/>
        </p:nvCxnSpPr>
        <p:spPr>
          <a:xfrm>
            <a:off x="4544089" y="2738042"/>
            <a:ext cx="0" cy="24324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直接连接符 106">
            <a:extLst>
              <a:ext uri="{FF2B5EF4-FFF2-40B4-BE49-F238E27FC236}">
                <a16:creationId xmlns:a16="http://schemas.microsoft.com/office/drawing/2014/main" id="{5C6B7CC3-FCF7-4BC9-A339-91528E746013}"/>
              </a:ext>
            </a:extLst>
          </p:cNvPr>
          <p:cNvCxnSpPr/>
          <p:nvPr/>
        </p:nvCxnSpPr>
        <p:spPr>
          <a:xfrm>
            <a:off x="7544347" y="2738042"/>
            <a:ext cx="0" cy="24324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直接连接符 107">
            <a:extLst>
              <a:ext uri="{FF2B5EF4-FFF2-40B4-BE49-F238E27FC236}">
                <a16:creationId xmlns:a16="http://schemas.microsoft.com/office/drawing/2014/main" id="{40BA2D3E-0527-4E77-9E17-4205275606BD}"/>
              </a:ext>
            </a:extLst>
          </p:cNvPr>
          <p:cNvCxnSpPr>
            <a:cxnSpLocks/>
          </p:cNvCxnSpPr>
          <p:nvPr/>
        </p:nvCxnSpPr>
        <p:spPr>
          <a:xfrm>
            <a:off x="7544347" y="3906920"/>
            <a:ext cx="0" cy="26720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直接连接符 108">
            <a:extLst>
              <a:ext uri="{FF2B5EF4-FFF2-40B4-BE49-F238E27FC236}">
                <a16:creationId xmlns:a16="http://schemas.microsoft.com/office/drawing/2014/main" id="{5D7DFDA1-B5D5-4432-91D4-07EA2586DB4D}"/>
              </a:ext>
            </a:extLst>
          </p:cNvPr>
          <p:cNvCxnSpPr>
            <a:cxnSpLocks/>
          </p:cNvCxnSpPr>
          <p:nvPr/>
        </p:nvCxnSpPr>
        <p:spPr>
          <a:xfrm>
            <a:off x="4544089" y="3906920"/>
            <a:ext cx="0" cy="27842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B42C5AE7-9487-F1F5-ADC7-B1560862D09F}"/>
              </a:ext>
            </a:extLst>
          </p:cNvPr>
          <p:cNvSpPr txBox="1"/>
          <p:nvPr/>
        </p:nvSpPr>
        <p:spPr>
          <a:xfrm>
            <a:off x="5177361" y="2485198"/>
            <a:ext cx="1741311" cy="500906"/>
          </a:xfrm>
          <a:prstGeom prst="rect">
            <a:avLst/>
          </a:prstGeom>
          <a:noFill/>
        </p:spPr>
        <p:txBody>
          <a:bodyPr wrap="none" rtlCol="0">
            <a:noAutofit/>
          </a:bodyPr>
          <a:lstStyle/>
          <a:p>
            <a:pPr algn="ctr"/>
            <a:r>
              <a:rPr kumimoji="1" lang="en-US" altLang="zh-CN" sz="2655" dirty="0">
                <a:ln w="12700">
                  <a:solidFill>
                    <a:schemeClr val="bg1"/>
                  </a:solidFill>
                </a:ln>
                <a:noFill/>
                <a:latin typeface="+mj-lt"/>
                <a:cs typeface="+mn-ea"/>
                <a:sym typeface="+mn-lt"/>
              </a:rPr>
              <a:t>PART 03</a:t>
            </a:r>
            <a:endParaRPr kumimoji="1" lang="zh-CN" altLang="en-US" sz="2655" dirty="0">
              <a:ln w="12700">
                <a:solidFill>
                  <a:schemeClr val="bg1"/>
                </a:solidFill>
              </a:ln>
              <a:noFill/>
              <a:latin typeface="+mj-lt"/>
              <a:cs typeface="+mn-ea"/>
              <a:sym typeface="+mn-lt"/>
            </a:endParaRPr>
          </a:p>
        </p:txBody>
      </p:sp>
      <p:pic>
        <p:nvPicPr>
          <p:cNvPr id="3" name="Picture 2">
            <a:extLst>
              <a:ext uri="{FF2B5EF4-FFF2-40B4-BE49-F238E27FC236}">
                <a16:creationId xmlns:a16="http://schemas.microsoft.com/office/drawing/2014/main" id="{028BD09B-9446-DE08-B066-D11823F85D7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152669" y="4040523"/>
            <a:ext cx="1790694" cy="23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573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48AA5EBE-C217-394F-98ED-B7615CD13584}"/>
              </a:ext>
            </a:extLst>
          </p:cNvPr>
          <p:cNvCxnSpPr/>
          <p:nvPr/>
        </p:nvCxnSpPr>
        <p:spPr>
          <a:xfrm>
            <a:off x="263847" y="862550"/>
            <a:ext cx="10268136" cy="0"/>
          </a:xfrm>
          <a:prstGeom prst="line">
            <a:avLst/>
          </a:prstGeom>
          <a:ln w="19050">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A9018BE8-AC36-5349-95C3-E7C096E1A779}"/>
              </a:ext>
            </a:extLst>
          </p:cNvPr>
          <p:cNvSpPr/>
          <p:nvPr/>
        </p:nvSpPr>
        <p:spPr>
          <a:xfrm>
            <a:off x="9329804" y="798308"/>
            <a:ext cx="2861863" cy="108482"/>
          </a:xfrm>
          <a:prstGeom prst="rect">
            <a:avLst/>
          </a:prstGeom>
          <a:solidFill>
            <a:schemeClr val="accent1">
              <a:lumMod val="100000"/>
            </a:schemeClr>
          </a:solidFill>
          <a:ln>
            <a:solidFill>
              <a:schemeClr val="accent1">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sz="1351">
              <a:cs typeface="+mn-ea"/>
              <a:sym typeface="+mn-lt"/>
            </a:endParaRPr>
          </a:p>
        </p:txBody>
      </p:sp>
      <p:sp>
        <p:nvSpPr>
          <p:cNvPr id="8" name="标题 7">
            <a:extLst>
              <a:ext uri="{FF2B5EF4-FFF2-40B4-BE49-F238E27FC236}">
                <a16:creationId xmlns:a16="http://schemas.microsoft.com/office/drawing/2014/main" id="{9E06C8C2-1CDB-44C3-B83D-5CDE671A384B}"/>
              </a:ext>
            </a:extLst>
          </p:cNvPr>
          <p:cNvSpPr>
            <a:spLocks noGrp="1"/>
          </p:cNvSpPr>
          <p:nvPr>
            <p:ph type="title"/>
          </p:nvPr>
        </p:nvSpPr>
        <p:spPr>
          <a:xfrm>
            <a:off x="822944" y="320665"/>
            <a:ext cx="1620957" cy="480131"/>
          </a:xfrm>
        </p:spPr>
        <p:txBody>
          <a:bodyPr>
            <a:noAutofit/>
          </a:bodyPr>
          <a:lstStyle/>
          <a:p>
            <a:r>
              <a:rPr lang="zh-CN" altLang="en-US" dirty="0">
                <a:sym typeface="+mn-lt"/>
              </a:rPr>
              <a:t>项目方案</a:t>
            </a:r>
          </a:p>
        </p:txBody>
      </p:sp>
      <p:sp>
        <p:nvSpPr>
          <p:cNvPr id="27" name="文本框 26">
            <a:extLst>
              <a:ext uri="{FF2B5EF4-FFF2-40B4-BE49-F238E27FC236}">
                <a16:creationId xmlns:a16="http://schemas.microsoft.com/office/drawing/2014/main" id="{D579C088-DA74-C9DD-3903-C4D81727FC1D}"/>
              </a:ext>
            </a:extLst>
          </p:cNvPr>
          <p:cNvSpPr txBox="1"/>
          <p:nvPr/>
        </p:nvSpPr>
        <p:spPr>
          <a:xfrm>
            <a:off x="990601" y="5042935"/>
            <a:ext cx="2875642" cy="608565"/>
          </a:xfrm>
          <a:prstGeom prst="rect">
            <a:avLst/>
          </a:prstGeom>
          <a:noFill/>
        </p:spPr>
        <p:txBody>
          <a:bodyPr wrap="square" lIns="0" tIns="0" rIns="0" bIns="0" rtlCol="0" anchor="t">
            <a:noAutofit/>
          </a:bodyPr>
          <a:lstStyle/>
          <a:p>
            <a:pPr algn="ctr">
              <a:lnSpc>
                <a:spcPct val="130000"/>
              </a:lnSpc>
            </a:pPr>
            <a:r>
              <a:rPr lang="zh-CN" altLang="en-US" sz="1600" dirty="0">
                <a:solidFill>
                  <a:schemeClr val="tx1">
                    <a:lumMod val="75000"/>
                    <a:lumOff val="25000"/>
                  </a:schemeClr>
                </a:solidFill>
                <a:cs typeface="+mn-ea"/>
                <a:sym typeface="+mn-lt"/>
              </a:rPr>
              <a:t>基于平台的用户流量和数据抓取分析，进行精准投放</a:t>
            </a:r>
          </a:p>
        </p:txBody>
      </p:sp>
      <p:sp>
        <p:nvSpPr>
          <p:cNvPr id="28" name="文本框 27">
            <a:extLst>
              <a:ext uri="{FF2B5EF4-FFF2-40B4-BE49-F238E27FC236}">
                <a16:creationId xmlns:a16="http://schemas.microsoft.com/office/drawing/2014/main" id="{8F6410B1-E386-0E9C-8D16-73131FAC80D3}"/>
              </a:ext>
            </a:extLst>
          </p:cNvPr>
          <p:cNvSpPr txBox="1"/>
          <p:nvPr/>
        </p:nvSpPr>
        <p:spPr>
          <a:xfrm>
            <a:off x="4692670" y="5042935"/>
            <a:ext cx="2875642" cy="928652"/>
          </a:xfrm>
          <a:prstGeom prst="rect">
            <a:avLst/>
          </a:prstGeom>
          <a:noFill/>
        </p:spPr>
        <p:txBody>
          <a:bodyPr wrap="square" lIns="0" tIns="0" rIns="0" bIns="0" rtlCol="0" anchor="t">
            <a:noAutofit/>
          </a:bodyPr>
          <a:lstStyle>
            <a:defPPr>
              <a:defRPr lang="zh-CN"/>
            </a:defPPr>
            <a:lvl1pPr algn="ctr">
              <a:lnSpc>
                <a:spcPct val="130000"/>
              </a:lnSpc>
              <a:defRPr sz="1600">
                <a:solidFill>
                  <a:schemeClr val="tx1">
                    <a:lumMod val="75000"/>
                    <a:lumOff val="25000"/>
                  </a:schemeClr>
                </a:solidFill>
                <a:cs typeface="+mn-ea"/>
              </a:defRPr>
            </a:lvl1pPr>
          </a:lstStyle>
          <a:p>
            <a:r>
              <a:rPr lang="zh-CN" altLang="en-US">
                <a:sym typeface="+mn-lt"/>
              </a:rPr>
              <a:t>组织针对性患教活动，如知识科普、健康头条等形式</a:t>
            </a:r>
            <a:endParaRPr lang="zh-CN" altLang="en-US" dirty="0">
              <a:sym typeface="+mn-lt"/>
            </a:endParaRPr>
          </a:p>
        </p:txBody>
      </p:sp>
      <p:sp>
        <p:nvSpPr>
          <p:cNvPr id="30" name="文本框 29">
            <a:extLst>
              <a:ext uri="{FF2B5EF4-FFF2-40B4-BE49-F238E27FC236}">
                <a16:creationId xmlns:a16="http://schemas.microsoft.com/office/drawing/2014/main" id="{2969E344-7481-14E5-3A60-7935393D09E3}"/>
              </a:ext>
            </a:extLst>
          </p:cNvPr>
          <p:cNvSpPr txBox="1"/>
          <p:nvPr/>
        </p:nvSpPr>
        <p:spPr>
          <a:xfrm>
            <a:off x="8325758" y="5042935"/>
            <a:ext cx="2875642" cy="822276"/>
          </a:xfrm>
          <a:prstGeom prst="rect">
            <a:avLst/>
          </a:prstGeom>
          <a:noFill/>
        </p:spPr>
        <p:txBody>
          <a:bodyPr wrap="square" lIns="0" tIns="0" rIns="0" bIns="0" rtlCol="0" anchor="t">
            <a:noAutofit/>
          </a:bodyPr>
          <a:lstStyle>
            <a:defPPr>
              <a:defRPr lang="zh-CN"/>
            </a:defPPr>
            <a:lvl1pPr algn="ctr">
              <a:lnSpc>
                <a:spcPct val="130000"/>
              </a:lnSpc>
              <a:defRPr sz="1600">
                <a:solidFill>
                  <a:schemeClr val="tx1">
                    <a:lumMod val="75000"/>
                    <a:lumOff val="25000"/>
                  </a:schemeClr>
                </a:solidFill>
                <a:cs typeface="+mn-ea"/>
              </a:defRPr>
            </a:lvl1pPr>
          </a:lstStyle>
          <a:p>
            <a:r>
              <a:rPr lang="zh-CN" altLang="en-US" dirty="0">
                <a:sym typeface="+mn-lt"/>
              </a:rPr>
              <a:t>加大品牌认知度，提高相关渠道流量，增加零售渠道销量</a:t>
            </a:r>
          </a:p>
        </p:txBody>
      </p:sp>
      <p:pic>
        <p:nvPicPr>
          <p:cNvPr id="3" name="图片 2" descr="电脑前的人&#10;&#10;描述已自动生成">
            <a:extLst>
              <a:ext uri="{FF2B5EF4-FFF2-40B4-BE49-F238E27FC236}">
                <a16:creationId xmlns:a16="http://schemas.microsoft.com/office/drawing/2014/main" id="{48ED5B5D-952C-F350-E5DA-BA1A59DD9CA2}"/>
              </a:ext>
            </a:extLst>
          </p:cNvPr>
          <p:cNvPicPr>
            <a:picLocks noChangeAspect="1"/>
          </p:cNvPicPr>
          <p:nvPr/>
        </p:nvPicPr>
        <p:blipFill rotWithShape="1">
          <a:blip r:embed="rId2">
            <a:extLst>
              <a:ext uri="{28A0092B-C50C-407E-A947-70E740481C1C}">
                <a14:useLocalDpi xmlns:a14="http://schemas.microsoft.com/office/drawing/2010/main" val="0"/>
              </a:ext>
            </a:extLst>
          </a:blip>
          <a:srcRect l="13044" t="18147" r="525" b="43155"/>
          <a:stretch/>
        </p:blipFill>
        <p:spPr>
          <a:xfrm>
            <a:off x="0" y="1314982"/>
            <a:ext cx="12192000" cy="2962095"/>
          </a:xfrm>
          <a:custGeom>
            <a:avLst/>
            <a:gdLst>
              <a:gd name="connsiteX0" fmla="*/ 0 w 12192000"/>
              <a:gd name="connsiteY0" fmla="*/ 0 h 3070578"/>
              <a:gd name="connsiteX1" fmla="*/ 12192000 w 12192000"/>
              <a:gd name="connsiteY1" fmla="*/ 0 h 3070578"/>
              <a:gd name="connsiteX2" fmla="*/ 12192000 w 12192000"/>
              <a:gd name="connsiteY2" fmla="*/ 3070578 h 3070578"/>
              <a:gd name="connsiteX3" fmla="*/ 0 w 12192000"/>
              <a:gd name="connsiteY3" fmla="*/ 3070578 h 3070578"/>
            </a:gdLst>
            <a:ahLst/>
            <a:cxnLst>
              <a:cxn ang="0">
                <a:pos x="connsiteX0" y="connsiteY0"/>
              </a:cxn>
              <a:cxn ang="0">
                <a:pos x="connsiteX1" y="connsiteY1"/>
              </a:cxn>
              <a:cxn ang="0">
                <a:pos x="connsiteX2" y="connsiteY2"/>
              </a:cxn>
              <a:cxn ang="0">
                <a:pos x="connsiteX3" y="connsiteY3"/>
              </a:cxn>
            </a:cxnLst>
            <a:rect l="l" t="t" r="r" b="b"/>
            <a:pathLst>
              <a:path w="12192000" h="3070578">
                <a:moveTo>
                  <a:pt x="0" y="0"/>
                </a:moveTo>
                <a:lnTo>
                  <a:pt x="12192000" y="0"/>
                </a:lnTo>
                <a:lnTo>
                  <a:pt x="12192000" y="3070578"/>
                </a:lnTo>
                <a:lnTo>
                  <a:pt x="0" y="3070578"/>
                </a:lnTo>
                <a:close/>
              </a:path>
            </a:pathLst>
          </a:custGeom>
        </p:spPr>
      </p:pic>
      <p:sp>
        <p:nvSpPr>
          <p:cNvPr id="26" name="椭圆 25">
            <a:extLst>
              <a:ext uri="{FF2B5EF4-FFF2-40B4-BE49-F238E27FC236}">
                <a16:creationId xmlns:a16="http://schemas.microsoft.com/office/drawing/2014/main" id="{D7913034-ADAE-DD83-5D83-B8BD52C6F1EA}"/>
              </a:ext>
            </a:extLst>
          </p:cNvPr>
          <p:cNvSpPr/>
          <p:nvPr/>
        </p:nvSpPr>
        <p:spPr>
          <a:xfrm>
            <a:off x="1885318" y="3733974"/>
            <a:ext cx="1086208" cy="1086208"/>
          </a:xfrm>
          <a:prstGeom prst="ellipse">
            <a:avLst/>
          </a:prstGeom>
          <a:gradFill>
            <a:gsLst>
              <a:gs pos="0">
                <a:schemeClr val="accent1"/>
              </a:gs>
              <a:gs pos="100000">
                <a:schemeClr val="accent1">
                  <a:lumMod val="75000"/>
                </a:schemeClr>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000" dirty="0">
                <a:latin typeface="+mj-ea"/>
                <a:ea typeface="+mj-ea"/>
                <a:cs typeface="+mn-ea"/>
                <a:sym typeface="+mn-lt"/>
              </a:rPr>
              <a:t>数据抓取</a:t>
            </a:r>
          </a:p>
        </p:txBody>
      </p:sp>
      <p:sp>
        <p:nvSpPr>
          <p:cNvPr id="31" name="椭圆 30">
            <a:extLst>
              <a:ext uri="{FF2B5EF4-FFF2-40B4-BE49-F238E27FC236}">
                <a16:creationId xmlns:a16="http://schemas.microsoft.com/office/drawing/2014/main" id="{FE991372-1F37-6AFD-D5F6-974C147ED1AD}"/>
              </a:ext>
            </a:extLst>
          </p:cNvPr>
          <p:cNvSpPr/>
          <p:nvPr/>
        </p:nvSpPr>
        <p:spPr>
          <a:xfrm>
            <a:off x="5587387" y="3733974"/>
            <a:ext cx="1086208" cy="1086208"/>
          </a:xfrm>
          <a:prstGeom prst="ellipse">
            <a:avLst/>
          </a:prstGeom>
          <a:gradFill>
            <a:gsLst>
              <a:gs pos="0">
                <a:schemeClr val="accent2"/>
              </a:gs>
              <a:gs pos="100000">
                <a:schemeClr val="accent2">
                  <a:lumMod val="75000"/>
                </a:schemeClr>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000" dirty="0">
                <a:latin typeface="+mj-ea"/>
                <a:ea typeface="+mj-ea"/>
                <a:cs typeface="+mn-ea"/>
                <a:sym typeface="+mn-lt"/>
              </a:rPr>
              <a:t>科普宣传</a:t>
            </a:r>
          </a:p>
        </p:txBody>
      </p:sp>
      <p:sp>
        <p:nvSpPr>
          <p:cNvPr id="33" name="椭圆 32">
            <a:extLst>
              <a:ext uri="{FF2B5EF4-FFF2-40B4-BE49-F238E27FC236}">
                <a16:creationId xmlns:a16="http://schemas.microsoft.com/office/drawing/2014/main" id="{613178AE-7545-D520-523B-1C29EB5E7A4C}"/>
              </a:ext>
            </a:extLst>
          </p:cNvPr>
          <p:cNvSpPr/>
          <p:nvPr/>
        </p:nvSpPr>
        <p:spPr>
          <a:xfrm>
            <a:off x="9220475" y="3733974"/>
            <a:ext cx="1086208" cy="1086208"/>
          </a:xfrm>
          <a:prstGeom prst="ellipse">
            <a:avLst/>
          </a:prstGeom>
          <a:gradFill>
            <a:gsLst>
              <a:gs pos="0">
                <a:schemeClr val="accent1"/>
              </a:gs>
              <a:gs pos="100000">
                <a:schemeClr val="accent1">
                  <a:lumMod val="75000"/>
                </a:schemeClr>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000" dirty="0">
                <a:latin typeface="+mj-ea"/>
                <a:ea typeface="+mj-ea"/>
                <a:cs typeface="+mn-ea"/>
                <a:sym typeface="+mn-lt"/>
              </a:rPr>
              <a:t>渠道获客</a:t>
            </a:r>
          </a:p>
        </p:txBody>
      </p:sp>
    </p:spTree>
    <p:extLst>
      <p:ext uri="{BB962C8B-B14F-4D97-AF65-F5344CB8AC3E}">
        <p14:creationId xmlns:p14="http://schemas.microsoft.com/office/powerpoint/2010/main" val="2019796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48AA5EBE-C217-394F-98ED-B7615CD13584}"/>
              </a:ext>
            </a:extLst>
          </p:cNvPr>
          <p:cNvCxnSpPr/>
          <p:nvPr/>
        </p:nvCxnSpPr>
        <p:spPr>
          <a:xfrm>
            <a:off x="263847" y="862550"/>
            <a:ext cx="10268136" cy="0"/>
          </a:xfrm>
          <a:prstGeom prst="line">
            <a:avLst/>
          </a:prstGeom>
          <a:ln w="19050">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A9018BE8-AC36-5349-95C3-E7C096E1A779}"/>
              </a:ext>
            </a:extLst>
          </p:cNvPr>
          <p:cNvSpPr/>
          <p:nvPr/>
        </p:nvSpPr>
        <p:spPr>
          <a:xfrm>
            <a:off x="9329804" y="798308"/>
            <a:ext cx="2861863" cy="108482"/>
          </a:xfrm>
          <a:prstGeom prst="rect">
            <a:avLst/>
          </a:prstGeom>
          <a:solidFill>
            <a:schemeClr val="accent1">
              <a:lumMod val="100000"/>
            </a:schemeClr>
          </a:solidFill>
          <a:ln>
            <a:solidFill>
              <a:schemeClr val="accent1">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sz="1351">
              <a:cs typeface="+mn-ea"/>
              <a:sym typeface="+mn-lt"/>
            </a:endParaRPr>
          </a:p>
        </p:txBody>
      </p:sp>
      <p:sp>
        <p:nvSpPr>
          <p:cNvPr id="8" name="标题 7">
            <a:extLst>
              <a:ext uri="{FF2B5EF4-FFF2-40B4-BE49-F238E27FC236}">
                <a16:creationId xmlns:a16="http://schemas.microsoft.com/office/drawing/2014/main" id="{9E06C8C2-1CDB-44C3-B83D-5CDE671A384B}"/>
              </a:ext>
            </a:extLst>
          </p:cNvPr>
          <p:cNvSpPr>
            <a:spLocks noGrp="1"/>
          </p:cNvSpPr>
          <p:nvPr>
            <p:ph type="title"/>
          </p:nvPr>
        </p:nvSpPr>
        <p:spPr>
          <a:xfrm>
            <a:off x="822944" y="320665"/>
            <a:ext cx="1620957" cy="480131"/>
          </a:xfrm>
        </p:spPr>
        <p:txBody>
          <a:bodyPr>
            <a:noAutofit/>
          </a:bodyPr>
          <a:lstStyle/>
          <a:p>
            <a:r>
              <a:rPr lang="zh-CN" altLang="en-US" dirty="0">
                <a:sym typeface="+mn-lt"/>
              </a:rPr>
              <a:t>项目方案</a:t>
            </a:r>
          </a:p>
        </p:txBody>
      </p:sp>
      <p:sp>
        <p:nvSpPr>
          <p:cNvPr id="14" name="矩形: 圆角 13">
            <a:extLst>
              <a:ext uri="{FF2B5EF4-FFF2-40B4-BE49-F238E27FC236}">
                <a16:creationId xmlns:a16="http://schemas.microsoft.com/office/drawing/2014/main" id="{1ED210FB-7F8B-66D2-5CE4-46AD6850A5A4}"/>
              </a:ext>
            </a:extLst>
          </p:cNvPr>
          <p:cNvSpPr/>
          <p:nvPr/>
        </p:nvSpPr>
        <p:spPr>
          <a:xfrm>
            <a:off x="695324" y="3797355"/>
            <a:ext cx="10823576" cy="2047554"/>
          </a:xfrm>
          <a:prstGeom prst="roundRect">
            <a:avLst>
              <a:gd name="adj" fmla="val 6743"/>
            </a:avLst>
          </a:prstGeom>
          <a:gradFill>
            <a:gsLst>
              <a:gs pos="0">
                <a:schemeClr val="accent1"/>
              </a:gs>
              <a:gs pos="100000">
                <a:schemeClr val="accent1">
                  <a:lumMod val="75000"/>
                </a:schemeClr>
              </a:gs>
            </a:gsLst>
            <a:lin ang="2700000" scaled="0"/>
          </a:gradFill>
          <a:ln>
            <a:noFill/>
          </a:ln>
          <a:effectLst>
            <a:outerShdw blurRad="254000" sx="102000" sy="102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5" name="矩形: 圆角 14">
            <a:extLst>
              <a:ext uri="{FF2B5EF4-FFF2-40B4-BE49-F238E27FC236}">
                <a16:creationId xmlns:a16="http://schemas.microsoft.com/office/drawing/2014/main" id="{7E3F7645-F8C3-8C29-8D76-EBEF82C70BC1}"/>
              </a:ext>
            </a:extLst>
          </p:cNvPr>
          <p:cNvSpPr/>
          <p:nvPr/>
        </p:nvSpPr>
        <p:spPr>
          <a:xfrm>
            <a:off x="660400" y="1463112"/>
            <a:ext cx="10858500" cy="2052974"/>
          </a:xfrm>
          <a:prstGeom prst="roundRect">
            <a:avLst>
              <a:gd name="adj" fmla="val 8183"/>
            </a:avLst>
          </a:prstGeom>
          <a:solidFill>
            <a:schemeClr val="bg1"/>
          </a:solidFill>
          <a:ln>
            <a:noFill/>
          </a:ln>
          <a:effectLst>
            <a:outerShdw blurRad="228600" dist="38100" dir="6600000" sx="101000" sy="101000"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sp>
        <p:nvSpPr>
          <p:cNvPr id="16" name="矩形: 圆角 15">
            <a:extLst>
              <a:ext uri="{FF2B5EF4-FFF2-40B4-BE49-F238E27FC236}">
                <a16:creationId xmlns:a16="http://schemas.microsoft.com/office/drawing/2014/main" id="{70C7E8EA-C427-6C3C-49D3-C0C5F9CCBE89}"/>
              </a:ext>
            </a:extLst>
          </p:cNvPr>
          <p:cNvSpPr/>
          <p:nvPr/>
        </p:nvSpPr>
        <p:spPr>
          <a:xfrm rot="2709837">
            <a:off x="1196159" y="1973797"/>
            <a:ext cx="1031602" cy="1031602"/>
          </a:xfrm>
          <a:prstGeom prst="roundRect">
            <a:avLst/>
          </a:prstGeom>
          <a:solidFill>
            <a:schemeClr val="accent1"/>
          </a:solidFill>
          <a:ln>
            <a:noFill/>
          </a:ln>
          <a:effectLst>
            <a:outerShdw blurRad="254000" sx="102000" sy="102000" algn="ctr"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7" name="矩形: 圆角 16">
            <a:extLst>
              <a:ext uri="{FF2B5EF4-FFF2-40B4-BE49-F238E27FC236}">
                <a16:creationId xmlns:a16="http://schemas.microsoft.com/office/drawing/2014/main" id="{6B269A3B-7363-3A1B-33AE-A7D1C56803BA}"/>
              </a:ext>
            </a:extLst>
          </p:cNvPr>
          <p:cNvSpPr/>
          <p:nvPr/>
        </p:nvSpPr>
        <p:spPr>
          <a:xfrm rot="2709837">
            <a:off x="9933759" y="4305330"/>
            <a:ext cx="1031602" cy="10316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8" name="矩形 17">
            <a:extLst>
              <a:ext uri="{FF2B5EF4-FFF2-40B4-BE49-F238E27FC236}">
                <a16:creationId xmlns:a16="http://schemas.microsoft.com/office/drawing/2014/main" id="{82BE906C-F3A2-3836-7ADB-F50E8FB3EF0A}"/>
              </a:ext>
            </a:extLst>
          </p:cNvPr>
          <p:cNvSpPr/>
          <p:nvPr/>
        </p:nvSpPr>
        <p:spPr>
          <a:xfrm>
            <a:off x="2783839" y="2377073"/>
            <a:ext cx="8636221" cy="777008"/>
          </a:xfrm>
          <a:prstGeom prst="rect">
            <a:avLst/>
          </a:prstGeom>
        </p:spPr>
        <p:txBody>
          <a:bodyPr wrap="square">
            <a:noAutofit/>
          </a:bodyPr>
          <a:lstStyle/>
          <a:p>
            <a:pPr>
              <a:lnSpc>
                <a:spcPct val="130000"/>
              </a:lnSpc>
            </a:pPr>
            <a:r>
              <a:rPr lang="zh-CN" altLang="en-US" sz="1600" dirty="0">
                <a:solidFill>
                  <a:schemeClr val="tx1">
                    <a:lumMod val="65000"/>
                    <a:lumOff val="35000"/>
                  </a:schemeClr>
                </a:solidFill>
                <a:cs typeface="+mn-ea"/>
                <a:sym typeface="+mn-lt"/>
              </a:rPr>
              <a:t>疫情期间，以慢病患者为代表的非新冠患者难以及时满足基本就医需求，进一步催生“医</a:t>
            </a:r>
            <a:r>
              <a:rPr lang="en-US" altLang="zh-CN" sz="1600" dirty="0">
                <a:solidFill>
                  <a:schemeClr val="tx1">
                    <a:lumMod val="65000"/>
                    <a:lumOff val="35000"/>
                  </a:schemeClr>
                </a:solidFill>
                <a:cs typeface="+mn-ea"/>
                <a:sym typeface="+mn-lt"/>
              </a:rPr>
              <a:t>+</a:t>
            </a:r>
            <a:r>
              <a:rPr lang="zh-CN" altLang="en-US" sz="1600" dirty="0">
                <a:solidFill>
                  <a:schemeClr val="tx1">
                    <a:lumMod val="65000"/>
                    <a:lumOff val="35000"/>
                  </a:schemeClr>
                </a:solidFill>
                <a:cs typeface="+mn-ea"/>
                <a:sym typeface="+mn-lt"/>
              </a:rPr>
              <a:t>药</a:t>
            </a:r>
            <a:r>
              <a:rPr lang="en-US" altLang="zh-CN" sz="1600" dirty="0">
                <a:solidFill>
                  <a:schemeClr val="tx1">
                    <a:lumMod val="65000"/>
                    <a:lumOff val="35000"/>
                  </a:schemeClr>
                </a:solidFill>
                <a:cs typeface="+mn-ea"/>
                <a:sym typeface="+mn-lt"/>
              </a:rPr>
              <a:t>+</a:t>
            </a:r>
            <a:r>
              <a:rPr lang="zh-CN" altLang="en-US" sz="1600" dirty="0">
                <a:solidFill>
                  <a:schemeClr val="tx1">
                    <a:lumMod val="65000"/>
                    <a:lumOff val="35000"/>
                  </a:schemeClr>
                </a:solidFill>
                <a:cs typeface="+mn-ea"/>
                <a:sym typeface="+mn-lt"/>
              </a:rPr>
              <a:t>险”全链路在线化需求，多地积极探索，突破“互联网</a:t>
            </a:r>
            <a:r>
              <a:rPr lang="en-US" altLang="zh-CN" sz="1600" dirty="0">
                <a:solidFill>
                  <a:schemeClr val="tx1">
                    <a:lumMod val="65000"/>
                    <a:lumOff val="35000"/>
                  </a:schemeClr>
                </a:solidFill>
                <a:cs typeface="+mn-ea"/>
                <a:sym typeface="+mn-lt"/>
              </a:rPr>
              <a:t>+</a:t>
            </a:r>
            <a:r>
              <a:rPr lang="zh-CN" altLang="en-US" sz="1600" dirty="0">
                <a:solidFill>
                  <a:schemeClr val="tx1">
                    <a:lumMod val="65000"/>
                    <a:lumOff val="35000"/>
                  </a:schemeClr>
                </a:solidFill>
                <a:cs typeface="+mn-ea"/>
                <a:sym typeface="+mn-lt"/>
              </a:rPr>
              <a:t>险</a:t>
            </a:r>
            <a:r>
              <a:rPr lang="en-US" altLang="zh-CN" sz="1600" dirty="0">
                <a:solidFill>
                  <a:schemeClr val="tx1">
                    <a:lumMod val="65000"/>
                    <a:lumOff val="35000"/>
                  </a:schemeClr>
                </a:solidFill>
                <a:cs typeface="+mn-ea"/>
                <a:sym typeface="+mn-lt"/>
              </a:rPr>
              <a:t>"</a:t>
            </a:r>
            <a:r>
              <a:rPr lang="zh-CN" altLang="en-US" sz="1600" dirty="0">
                <a:solidFill>
                  <a:schemeClr val="tx1">
                    <a:lumMod val="65000"/>
                    <a:lumOff val="35000"/>
                  </a:schemeClr>
                </a:solidFill>
                <a:cs typeface="+mn-ea"/>
                <a:sym typeface="+mn-lt"/>
              </a:rPr>
              <a:t>。</a:t>
            </a:r>
          </a:p>
        </p:txBody>
      </p:sp>
      <p:sp>
        <p:nvSpPr>
          <p:cNvPr id="19" name="文本框 18">
            <a:extLst>
              <a:ext uri="{FF2B5EF4-FFF2-40B4-BE49-F238E27FC236}">
                <a16:creationId xmlns:a16="http://schemas.microsoft.com/office/drawing/2014/main" id="{7442A698-5241-479C-E158-4F7BB3B71914}"/>
              </a:ext>
            </a:extLst>
          </p:cNvPr>
          <p:cNvSpPr txBox="1"/>
          <p:nvPr/>
        </p:nvSpPr>
        <p:spPr>
          <a:xfrm>
            <a:off x="1029696" y="4240203"/>
            <a:ext cx="5066304" cy="461665"/>
          </a:xfrm>
          <a:prstGeom prst="rect">
            <a:avLst/>
          </a:prstGeom>
          <a:noFill/>
        </p:spPr>
        <p:txBody>
          <a:bodyPr wrap="square" rtlCol="0">
            <a:noAutofit/>
          </a:bodyPr>
          <a:lstStyle/>
          <a:p>
            <a:r>
              <a:rPr lang="zh-CN" altLang="en-US" sz="2400" b="1" dirty="0">
                <a:solidFill>
                  <a:schemeClr val="bg1"/>
                </a:solidFill>
                <a:cs typeface="+mn-ea"/>
                <a:sym typeface="+mn-lt"/>
              </a:rPr>
              <a:t>新技术应用加快医疗数字化进程</a:t>
            </a:r>
          </a:p>
        </p:txBody>
      </p:sp>
      <p:sp>
        <p:nvSpPr>
          <p:cNvPr id="20" name="文本框 19">
            <a:extLst>
              <a:ext uri="{FF2B5EF4-FFF2-40B4-BE49-F238E27FC236}">
                <a16:creationId xmlns:a16="http://schemas.microsoft.com/office/drawing/2014/main" id="{F5FD94EF-0569-F117-2CD2-66566F6B137C}"/>
              </a:ext>
            </a:extLst>
          </p:cNvPr>
          <p:cNvSpPr txBox="1"/>
          <p:nvPr/>
        </p:nvSpPr>
        <p:spPr>
          <a:xfrm>
            <a:off x="2797500" y="1681834"/>
            <a:ext cx="2685483" cy="461665"/>
          </a:xfrm>
          <a:prstGeom prst="rect">
            <a:avLst/>
          </a:prstGeom>
          <a:noFill/>
        </p:spPr>
        <p:txBody>
          <a:bodyPr wrap="square" rtlCol="0">
            <a:noAutofit/>
          </a:bodyPr>
          <a:lstStyle/>
          <a:p>
            <a:r>
              <a:rPr lang="zh-CN" altLang="en-US" sz="2400" b="1" dirty="0">
                <a:solidFill>
                  <a:schemeClr val="bg1"/>
                </a:solidFill>
                <a:cs typeface="+mn-ea"/>
                <a:sym typeface="+mn-lt"/>
              </a:rPr>
              <a:t>请输入您的小标题</a:t>
            </a:r>
          </a:p>
        </p:txBody>
      </p:sp>
      <p:sp>
        <p:nvSpPr>
          <p:cNvPr id="21" name="文本框 20">
            <a:extLst>
              <a:ext uri="{FF2B5EF4-FFF2-40B4-BE49-F238E27FC236}">
                <a16:creationId xmlns:a16="http://schemas.microsoft.com/office/drawing/2014/main" id="{AA202929-D338-4BBA-965B-1F9FB8D1EB56}"/>
              </a:ext>
            </a:extLst>
          </p:cNvPr>
          <p:cNvSpPr txBox="1"/>
          <p:nvPr/>
        </p:nvSpPr>
        <p:spPr>
          <a:xfrm>
            <a:off x="2794000" y="1850238"/>
            <a:ext cx="4201886" cy="461665"/>
          </a:xfrm>
          <a:prstGeom prst="rect">
            <a:avLst/>
          </a:prstGeom>
        </p:spPr>
        <p:txBody>
          <a:bodyPr wrap="square" lIns="0" rIns="0" anchor="ctr">
            <a:noAutofit/>
          </a:bodyPr>
          <a:lstStyle>
            <a:defPPr>
              <a:defRPr lang="zh-CN"/>
            </a:defPPr>
            <a:lvl1pPr>
              <a:defRPr sz="2000" b="1">
                <a:gradFill>
                  <a:gsLst>
                    <a:gs pos="0">
                      <a:schemeClr val="accent1"/>
                    </a:gs>
                    <a:gs pos="100000">
                      <a:schemeClr val="accent1">
                        <a:lumMod val="75000"/>
                      </a:schemeClr>
                    </a:gs>
                  </a:gsLst>
                  <a:lin ang="2700000" scaled="0"/>
                </a:gradFill>
                <a:latin typeface="+mj-ea"/>
                <a:ea typeface="+mj-ea"/>
                <a:cs typeface="+mn-ea"/>
              </a:defRPr>
            </a:lvl1pPr>
          </a:lstStyle>
          <a:p>
            <a:r>
              <a:rPr lang="zh-CN" altLang="en-US" sz="2400">
                <a:sym typeface="+mn-lt"/>
              </a:rPr>
              <a:t>互联网</a:t>
            </a:r>
            <a:r>
              <a:rPr lang="en-US" altLang="zh-CN" sz="2400">
                <a:sym typeface="+mn-lt"/>
              </a:rPr>
              <a:t>+</a:t>
            </a:r>
            <a:r>
              <a:rPr lang="zh-CN" altLang="en-US" sz="2400">
                <a:sym typeface="+mn-lt"/>
              </a:rPr>
              <a:t>医疗</a:t>
            </a:r>
            <a:r>
              <a:rPr lang="en-US" altLang="zh-CN" sz="2400">
                <a:sym typeface="+mn-lt"/>
              </a:rPr>
              <a:t>+</a:t>
            </a:r>
            <a:r>
              <a:rPr lang="zh-CN" altLang="en-US" sz="2400">
                <a:sym typeface="+mn-lt"/>
              </a:rPr>
              <a:t>医药</a:t>
            </a:r>
            <a:r>
              <a:rPr lang="en-US" altLang="zh-CN" sz="2400" dirty="0">
                <a:sym typeface="+mn-lt"/>
              </a:rPr>
              <a:t>+</a:t>
            </a:r>
            <a:r>
              <a:rPr lang="zh-CN" altLang="en-US" sz="2400" dirty="0">
                <a:sym typeface="+mn-lt"/>
              </a:rPr>
              <a:t>医保化</a:t>
            </a:r>
          </a:p>
        </p:txBody>
      </p:sp>
      <p:sp>
        <p:nvSpPr>
          <p:cNvPr id="22" name="矩形 21">
            <a:extLst>
              <a:ext uri="{FF2B5EF4-FFF2-40B4-BE49-F238E27FC236}">
                <a16:creationId xmlns:a16="http://schemas.microsoft.com/office/drawing/2014/main" id="{0BC3A154-6365-25CB-E94E-B10B497F4C2B}"/>
              </a:ext>
            </a:extLst>
          </p:cNvPr>
          <p:cNvSpPr/>
          <p:nvPr/>
        </p:nvSpPr>
        <p:spPr>
          <a:xfrm>
            <a:off x="1012990" y="4742293"/>
            <a:ext cx="8636221" cy="867746"/>
          </a:xfrm>
          <a:prstGeom prst="rect">
            <a:avLst/>
          </a:prstGeom>
        </p:spPr>
        <p:txBody>
          <a:bodyPr wrap="square">
            <a:noAutofit/>
          </a:bodyPr>
          <a:lstStyle/>
          <a:p>
            <a:pPr>
              <a:lnSpc>
                <a:spcPct val="130000"/>
              </a:lnSpc>
            </a:pPr>
            <a:r>
              <a:rPr lang="zh-CN" altLang="en-US" sz="1600" dirty="0">
                <a:solidFill>
                  <a:schemeClr val="bg1"/>
                </a:solidFill>
                <a:cs typeface="+mn-ea"/>
                <a:sym typeface="+mn-lt"/>
              </a:rPr>
              <a:t>近年来，国家鼓励支持各方加大</a:t>
            </a:r>
            <a:r>
              <a:rPr lang="en-US" altLang="zh-CN" sz="1600" dirty="0">
                <a:solidFill>
                  <a:schemeClr val="bg1"/>
                </a:solidFill>
                <a:cs typeface="+mn-ea"/>
                <a:sym typeface="+mn-lt"/>
              </a:rPr>
              <a:t>5G</a:t>
            </a:r>
            <a:r>
              <a:rPr lang="zh-CN" altLang="en-US" sz="1600" dirty="0">
                <a:solidFill>
                  <a:schemeClr val="bg1"/>
                </a:solidFill>
                <a:cs typeface="+mn-ea"/>
                <a:sym typeface="+mn-lt"/>
              </a:rPr>
              <a:t>、大数据、人工智能等新一代信息技术在医疗行业的布局，</a:t>
            </a:r>
            <a:r>
              <a:rPr lang="en-US" altLang="zh-CN" sz="1600" dirty="0">
                <a:solidFill>
                  <a:schemeClr val="bg1"/>
                </a:solidFill>
                <a:cs typeface="+mn-ea"/>
                <a:sym typeface="+mn-lt"/>
              </a:rPr>
              <a:t>AI</a:t>
            </a:r>
            <a:r>
              <a:rPr lang="zh-CN" altLang="en-US" sz="1600" dirty="0">
                <a:solidFill>
                  <a:schemeClr val="bg1"/>
                </a:solidFill>
                <a:cs typeface="+mn-ea"/>
                <a:sym typeface="+mn-lt"/>
              </a:rPr>
              <a:t>、大数据及区块链等数字化技术的进步降低医疗服务成本，新技术应用加快医疗数字化进程。</a:t>
            </a:r>
            <a:endParaRPr lang="en-US" altLang="zh-CN" sz="1600" dirty="0">
              <a:solidFill>
                <a:schemeClr val="bg1"/>
              </a:solidFill>
              <a:cs typeface="+mn-ea"/>
              <a:sym typeface="+mn-lt"/>
            </a:endParaRPr>
          </a:p>
        </p:txBody>
      </p:sp>
      <p:pic>
        <p:nvPicPr>
          <p:cNvPr id="7" name="图形 6" descr="Internet 轮廓">
            <a:extLst>
              <a:ext uri="{FF2B5EF4-FFF2-40B4-BE49-F238E27FC236}">
                <a16:creationId xmlns:a16="http://schemas.microsoft.com/office/drawing/2014/main" id="{B111A0B7-0224-DD41-DEDD-C68F4287B44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04607" y="2081071"/>
            <a:ext cx="814706" cy="814704"/>
          </a:xfrm>
          <a:prstGeom prst="rect">
            <a:avLst/>
          </a:prstGeom>
        </p:spPr>
      </p:pic>
      <p:sp>
        <p:nvSpPr>
          <p:cNvPr id="9" name="first-aid-kit_139467">
            <a:extLst>
              <a:ext uri="{FF2B5EF4-FFF2-40B4-BE49-F238E27FC236}">
                <a16:creationId xmlns:a16="http://schemas.microsoft.com/office/drawing/2014/main" id="{5741C54D-4064-592E-A3A2-6A92B83FBC47}"/>
              </a:ext>
            </a:extLst>
          </p:cNvPr>
          <p:cNvSpPr>
            <a:spLocks noChangeAspect="1"/>
          </p:cNvSpPr>
          <p:nvPr/>
        </p:nvSpPr>
        <p:spPr bwMode="auto">
          <a:xfrm>
            <a:off x="10141976" y="4513978"/>
            <a:ext cx="615168" cy="614305"/>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07614" h="606761">
                <a:moveTo>
                  <a:pt x="273423" y="323859"/>
                </a:moveTo>
                <a:lnTo>
                  <a:pt x="273423" y="394395"/>
                </a:lnTo>
                <a:lnTo>
                  <a:pt x="202781" y="394395"/>
                </a:lnTo>
                <a:lnTo>
                  <a:pt x="202781" y="455071"/>
                </a:lnTo>
                <a:lnTo>
                  <a:pt x="273423" y="455071"/>
                </a:lnTo>
                <a:lnTo>
                  <a:pt x="273423" y="525607"/>
                </a:lnTo>
                <a:lnTo>
                  <a:pt x="334191" y="525607"/>
                </a:lnTo>
                <a:lnTo>
                  <a:pt x="334191" y="455071"/>
                </a:lnTo>
                <a:lnTo>
                  <a:pt x="404833" y="455071"/>
                </a:lnTo>
                <a:lnTo>
                  <a:pt x="404833" y="394395"/>
                </a:lnTo>
                <a:lnTo>
                  <a:pt x="334191" y="394395"/>
                </a:lnTo>
                <a:lnTo>
                  <a:pt x="334191" y="323859"/>
                </a:lnTo>
                <a:close/>
                <a:moveTo>
                  <a:pt x="252914" y="303381"/>
                </a:moveTo>
                <a:lnTo>
                  <a:pt x="354700" y="303381"/>
                </a:lnTo>
                <a:lnTo>
                  <a:pt x="354700" y="373917"/>
                </a:lnTo>
                <a:lnTo>
                  <a:pt x="425342" y="373917"/>
                </a:lnTo>
                <a:lnTo>
                  <a:pt x="425342" y="475549"/>
                </a:lnTo>
                <a:lnTo>
                  <a:pt x="354700" y="475549"/>
                </a:lnTo>
                <a:lnTo>
                  <a:pt x="354700" y="546085"/>
                </a:lnTo>
                <a:lnTo>
                  <a:pt x="252914" y="546085"/>
                </a:lnTo>
                <a:lnTo>
                  <a:pt x="252914" y="475549"/>
                </a:lnTo>
                <a:lnTo>
                  <a:pt x="182272" y="475549"/>
                </a:lnTo>
                <a:lnTo>
                  <a:pt x="182272" y="373917"/>
                </a:lnTo>
                <a:lnTo>
                  <a:pt x="252914" y="373917"/>
                </a:lnTo>
                <a:close/>
                <a:moveTo>
                  <a:pt x="445837" y="263183"/>
                </a:moveTo>
                <a:lnTo>
                  <a:pt x="445837" y="282902"/>
                </a:lnTo>
                <a:lnTo>
                  <a:pt x="506598" y="282902"/>
                </a:lnTo>
                <a:lnTo>
                  <a:pt x="506598" y="263183"/>
                </a:lnTo>
                <a:close/>
                <a:moveTo>
                  <a:pt x="101016" y="263183"/>
                </a:moveTo>
                <a:lnTo>
                  <a:pt x="101016" y="282902"/>
                </a:lnTo>
                <a:lnTo>
                  <a:pt x="161777" y="282902"/>
                </a:lnTo>
                <a:lnTo>
                  <a:pt x="161777" y="263183"/>
                </a:lnTo>
                <a:close/>
                <a:moveTo>
                  <a:pt x="20507" y="263183"/>
                </a:moveTo>
                <a:lnTo>
                  <a:pt x="20507" y="586283"/>
                </a:lnTo>
                <a:lnTo>
                  <a:pt x="587107" y="586283"/>
                </a:lnTo>
                <a:lnTo>
                  <a:pt x="587107" y="263183"/>
                </a:lnTo>
                <a:lnTo>
                  <a:pt x="526346" y="263183"/>
                </a:lnTo>
                <a:lnTo>
                  <a:pt x="526346" y="303381"/>
                </a:lnTo>
                <a:lnTo>
                  <a:pt x="425330" y="303381"/>
                </a:lnTo>
                <a:lnTo>
                  <a:pt x="425330" y="263183"/>
                </a:lnTo>
                <a:lnTo>
                  <a:pt x="182284" y="263183"/>
                </a:lnTo>
                <a:lnTo>
                  <a:pt x="182284" y="303381"/>
                </a:lnTo>
                <a:lnTo>
                  <a:pt x="81269" y="303381"/>
                </a:lnTo>
                <a:lnTo>
                  <a:pt x="81269" y="263183"/>
                </a:lnTo>
                <a:close/>
                <a:moveTo>
                  <a:pt x="445837" y="222226"/>
                </a:moveTo>
                <a:lnTo>
                  <a:pt x="445837" y="242705"/>
                </a:lnTo>
                <a:lnTo>
                  <a:pt x="506598" y="242705"/>
                </a:lnTo>
                <a:lnTo>
                  <a:pt x="506598" y="222226"/>
                </a:lnTo>
                <a:close/>
                <a:moveTo>
                  <a:pt x="101016" y="222226"/>
                </a:moveTo>
                <a:lnTo>
                  <a:pt x="101016" y="242705"/>
                </a:lnTo>
                <a:lnTo>
                  <a:pt x="161777" y="242705"/>
                </a:lnTo>
                <a:lnTo>
                  <a:pt x="161777" y="222226"/>
                </a:lnTo>
                <a:close/>
                <a:moveTo>
                  <a:pt x="20507" y="131212"/>
                </a:moveTo>
                <a:lnTo>
                  <a:pt x="20507" y="242705"/>
                </a:lnTo>
                <a:lnTo>
                  <a:pt x="81269" y="242705"/>
                </a:lnTo>
                <a:lnTo>
                  <a:pt x="81269" y="202507"/>
                </a:lnTo>
                <a:lnTo>
                  <a:pt x="182284" y="202507"/>
                </a:lnTo>
                <a:lnTo>
                  <a:pt x="182284" y="242705"/>
                </a:lnTo>
                <a:lnTo>
                  <a:pt x="425330" y="242705"/>
                </a:lnTo>
                <a:lnTo>
                  <a:pt x="425330" y="202507"/>
                </a:lnTo>
                <a:lnTo>
                  <a:pt x="526346" y="202507"/>
                </a:lnTo>
                <a:lnTo>
                  <a:pt x="526346" y="242705"/>
                </a:lnTo>
                <a:lnTo>
                  <a:pt x="587107" y="242705"/>
                </a:lnTo>
                <a:lnTo>
                  <a:pt x="587107" y="131212"/>
                </a:lnTo>
                <a:lnTo>
                  <a:pt x="445837" y="131212"/>
                </a:lnTo>
                <a:lnTo>
                  <a:pt x="161777" y="131212"/>
                </a:lnTo>
                <a:close/>
                <a:moveTo>
                  <a:pt x="303807" y="20478"/>
                </a:moveTo>
                <a:cubicBezTo>
                  <a:pt x="248362" y="20478"/>
                  <a:pt x="199753" y="58401"/>
                  <a:pt x="186082" y="111492"/>
                </a:cubicBezTo>
                <a:lnTo>
                  <a:pt x="421532" y="111492"/>
                </a:lnTo>
                <a:cubicBezTo>
                  <a:pt x="407861" y="58401"/>
                  <a:pt x="359252" y="20478"/>
                  <a:pt x="303807" y="20478"/>
                </a:cubicBezTo>
                <a:close/>
                <a:moveTo>
                  <a:pt x="303807" y="0"/>
                </a:moveTo>
                <a:cubicBezTo>
                  <a:pt x="369885" y="0"/>
                  <a:pt x="427609" y="47024"/>
                  <a:pt x="442039" y="111492"/>
                </a:cubicBezTo>
                <a:lnTo>
                  <a:pt x="607614" y="111492"/>
                </a:lnTo>
                <a:lnTo>
                  <a:pt x="607614" y="242705"/>
                </a:lnTo>
                <a:lnTo>
                  <a:pt x="607614" y="263183"/>
                </a:lnTo>
                <a:lnTo>
                  <a:pt x="607614" y="606761"/>
                </a:lnTo>
                <a:lnTo>
                  <a:pt x="0" y="606761"/>
                </a:lnTo>
                <a:lnTo>
                  <a:pt x="0" y="263183"/>
                </a:lnTo>
                <a:lnTo>
                  <a:pt x="0" y="242705"/>
                </a:lnTo>
                <a:lnTo>
                  <a:pt x="0" y="111492"/>
                </a:lnTo>
                <a:lnTo>
                  <a:pt x="165575" y="111492"/>
                </a:lnTo>
                <a:cubicBezTo>
                  <a:pt x="180006" y="47024"/>
                  <a:pt x="237729" y="0"/>
                  <a:pt x="303807" y="0"/>
                </a:cubicBezTo>
                <a:close/>
              </a:path>
            </a:pathLst>
          </a:custGeom>
          <a:solidFill>
            <a:schemeClr val="accent1"/>
          </a:solidFill>
          <a:ln>
            <a:noFill/>
          </a:ln>
        </p:spPr>
        <p:txBody>
          <a:bodyPr>
            <a:noAutofit/>
          </a:bodyPr>
          <a:lstStyle/>
          <a:p>
            <a:endParaRPr lang="zh-CN" altLang="en-US"/>
          </a:p>
        </p:txBody>
      </p:sp>
    </p:spTree>
    <p:extLst>
      <p:ext uri="{BB962C8B-B14F-4D97-AF65-F5344CB8AC3E}">
        <p14:creationId xmlns:p14="http://schemas.microsoft.com/office/powerpoint/2010/main" val="311837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ppt_x</p:attrName>
                                        </p:attrNameLst>
                                      </p:cBhvr>
                                      <p:tavLst>
                                        <p:tav tm="0">
                                          <p:val>
                                            <p:strVal val="#ppt_x"/>
                                          </p:val>
                                        </p:tav>
                                        <p:tav tm="100000">
                                          <p:val>
                                            <p:strVal val="#ppt_x"/>
                                          </p:val>
                                        </p:tav>
                                      </p:tavLst>
                                    </p:anim>
                                    <p:anim calcmode="lin" valueType="num">
                                      <p:cBhvr>
                                        <p:cTn id="1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48AA5EBE-C217-394F-98ED-B7615CD13584}"/>
              </a:ext>
            </a:extLst>
          </p:cNvPr>
          <p:cNvCxnSpPr/>
          <p:nvPr/>
        </p:nvCxnSpPr>
        <p:spPr>
          <a:xfrm>
            <a:off x="263847" y="862550"/>
            <a:ext cx="10268136" cy="0"/>
          </a:xfrm>
          <a:prstGeom prst="line">
            <a:avLst/>
          </a:prstGeom>
          <a:ln w="19050">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A9018BE8-AC36-5349-95C3-E7C096E1A779}"/>
              </a:ext>
            </a:extLst>
          </p:cNvPr>
          <p:cNvSpPr/>
          <p:nvPr/>
        </p:nvSpPr>
        <p:spPr>
          <a:xfrm>
            <a:off x="9329804" y="798308"/>
            <a:ext cx="2861863" cy="108482"/>
          </a:xfrm>
          <a:prstGeom prst="rect">
            <a:avLst/>
          </a:prstGeom>
          <a:solidFill>
            <a:schemeClr val="accent1">
              <a:lumMod val="100000"/>
            </a:schemeClr>
          </a:solidFill>
          <a:ln>
            <a:solidFill>
              <a:schemeClr val="accent1">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sz="1351">
              <a:cs typeface="+mn-ea"/>
              <a:sym typeface="+mn-lt"/>
            </a:endParaRPr>
          </a:p>
        </p:txBody>
      </p:sp>
      <p:sp>
        <p:nvSpPr>
          <p:cNvPr id="8" name="标题 7">
            <a:extLst>
              <a:ext uri="{FF2B5EF4-FFF2-40B4-BE49-F238E27FC236}">
                <a16:creationId xmlns:a16="http://schemas.microsoft.com/office/drawing/2014/main" id="{9E06C8C2-1CDB-44C3-B83D-5CDE671A384B}"/>
              </a:ext>
            </a:extLst>
          </p:cNvPr>
          <p:cNvSpPr>
            <a:spLocks noGrp="1"/>
          </p:cNvSpPr>
          <p:nvPr>
            <p:ph type="title"/>
          </p:nvPr>
        </p:nvSpPr>
        <p:spPr>
          <a:xfrm>
            <a:off x="822944" y="320665"/>
            <a:ext cx="1620957" cy="480131"/>
          </a:xfrm>
        </p:spPr>
        <p:txBody>
          <a:bodyPr>
            <a:noAutofit/>
          </a:bodyPr>
          <a:lstStyle/>
          <a:p>
            <a:r>
              <a:rPr lang="zh-CN" altLang="en-US" dirty="0">
                <a:sym typeface="+mn-lt"/>
              </a:rPr>
              <a:t>项目方案</a:t>
            </a:r>
          </a:p>
        </p:txBody>
      </p:sp>
      <p:sp>
        <p:nvSpPr>
          <p:cNvPr id="25" name="iśḻíḓè">
            <a:extLst>
              <a:ext uri="{FF2B5EF4-FFF2-40B4-BE49-F238E27FC236}">
                <a16:creationId xmlns:a16="http://schemas.microsoft.com/office/drawing/2014/main" id="{0FD9B850-091D-9125-89FD-7504522D8FCD}"/>
              </a:ext>
            </a:extLst>
          </p:cNvPr>
          <p:cNvSpPr/>
          <p:nvPr/>
        </p:nvSpPr>
        <p:spPr bwMode="auto">
          <a:xfrm>
            <a:off x="720024" y="2058753"/>
            <a:ext cx="3065225" cy="70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30000"/>
              </a:lnSpc>
            </a:pPr>
            <a:r>
              <a:rPr lang="zh-CN" altLang="en-US" sz="1400" dirty="0">
                <a:solidFill>
                  <a:schemeClr val="tx1">
                    <a:lumMod val="85000"/>
                    <a:lumOff val="15000"/>
                  </a:schemeClr>
                </a:solidFill>
                <a:cs typeface="+mn-ea"/>
                <a:sym typeface="+mn-lt"/>
              </a:rPr>
              <a:t>结合互联网技术，提供医疗服务，增强用户体验</a:t>
            </a:r>
            <a:endParaRPr lang="en-US" altLang="zh-CN" sz="1400" dirty="0">
              <a:solidFill>
                <a:schemeClr val="tx1">
                  <a:lumMod val="85000"/>
                  <a:lumOff val="15000"/>
                </a:schemeClr>
              </a:solidFill>
              <a:cs typeface="+mn-ea"/>
              <a:sym typeface="+mn-lt"/>
            </a:endParaRPr>
          </a:p>
        </p:txBody>
      </p:sp>
      <p:sp>
        <p:nvSpPr>
          <p:cNvPr id="26" name="îṡḻiḍe">
            <a:extLst>
              <a:ext uri="{FF2B5EF4-FFF2-40B4-BE49-F238E27FC236}">
                <a16:creationId xmlns:a16="http://schemas.microsoft.com/office/drawing/2014/main" id="{30F71F9B-347A-8326-FD71-7F98390B984A}"/>
              </a:ext>
            </a:extLst>
          </p:cNvPr>
          <p:cNvSpPr txBox="1"/>
          <p:nvPr/>
        </p:nvSpPr>
        <p:spPr bwMode="auto">
          <a:xfrm>
            <a:off x="720024" y="1674958"/>
            <a:ext cx="3065225" cy="38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pPr>
            <a:r>
              <a:rPr lang="zh-CN" altLang="en-US" b="1">
                <a:solidFill>
                  <a:schemeClr val="accent1"/>
                </a:solidFill>
                <a:cs typeface="+mn-ea"/>
                <a:sym typeface="+mn-lt"/>
              </a:rPr>
              <a:t>互联网医疗</a:t>
            </a:r>
            <a:endParaRPr lang="en-US" altLang="zh-CN" b="1" dirty="0">
              <a:solidFill>
                <a:schemeClr val="accent1"/>
              </a:solidFill>
              <a:cs typeface="+mn-ea"/>
              <a:sym typeface="+mn-lt"/>
            </a:endParaRPr>
          </a:p>
        </p:txBody>
      </p:sp>
      <p:sp>
        <p:nvSpPr>
          <p:cNvPr id="27" name="iṩḷïḓe">
            <a:extLst>
              <a:ext uri="{FF2B5EF4-FFF2-40B4-BE49-F238E27FC236}">
                <a16:creationId xmlns:a16="http://schemas.microsoft.com/office/drawing/2014/main" id="{493B9BE6-2409-E3CD-7FDA-16C5924D858D}"/>
              </a:ext>
            </a:extLst>
          </p:cNvPr>
          <p:cNvSpPr/>
          <p:nvPr/>
        </p:nvSpPr>
        <p:spPr bwMode="auto">
          <a:xfrm>
            <a:off x="720024" y="3483903"/>
            <a:ext cx="3065225" cy="70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30000"/>
              </a:lnSpc>
            </a:pPr>
            <a:r>
              <a:rPr lang="zh-CN" altLang="en-US" sz="1400" dirty="0">
                <a:solidFill>
                  <a:schemeClr val="tx1">
                    <a:lumMod val="85000"/>
                    <a:lumOff val="15000"/>
                  </a:schemeClr>
                </a:solidFill>
                <a:cs typeface="+mn-ea"/>
                <a:sym typeface="+mn-lt"/>
              </a:rPr>
              <a:t>建立开发的医疗服务生态，不同医院之间可以互认检查结果</a:t>
            </a:r>
            <a:endParaRPr lang="en-US" altLang="zh-CN" sz="1400" dirty="0">
              <a:solidFill>
                <a:schemeClr val="tx1">
                  <a:lumMod val="85000"/>
                  <a:lumOff val="15000"/>
                </a:schemeClr>
              </a:solidFill>
              <a:cs typeface="+mn-ea"/>
              <a:sym typeface="+mn-lt"/>
            </a:endParaRPr>
          </a:p>
        </p:txBody>
      </p:sp>
      <p:sp>
        <p:nvSpPr>
          <p:cNvPr id="28" name="îṩ1íde">
            <a:extLst>
              <a:ext uri="{FF2B5EF4-FFF2-40B4-BE49-F238E27FC236}">
                <a16:creationId xmlns:a16="http://schemas.microsoft.com/office/drawing/2014/main" id="{05BE6F57-3CEC-FB6A-5E52-5B1CDBBD926C}"/>
              </a:ext>
            </a:extLst>
          </p:cNvPr>
          <p:cNvSpPr txBox="1"/>
          <p:nvPr/>
        </p:nvSpPr>
        <p:spPr bwMode="auto">
          <a:xfrm>
            <a:off x="720024" y="3100109"/>
            <a:ext cx="3065225" cy="38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pPr>
            <a:r>
              <a:rPr lang="zh-CN" altLang="en-US" b="1">
                <a:solidFill>
                  <a:schemeClr val="accent1"/>
                </a:solidFill>
                <a:cs typeface="+mn-ea"/>
                <a:sym typeface="+mn-lt"/>
              </a:rPr>
              <a:t>开放生态</a:t>
            </a:r>
            <a:endParaRPr lang="en-US" altLang="zh-CN" b="1" dirty="0">
              <a:solidFill>
                <a:schemeClr val="accent1"/>
              </a:solidFill>
              <a:cs typeface="+mn-ea"/>
              <a:sym typeface="+mn-lt"/>
            </a:endParaRPr>
          </a:p>
        </p:txBody>
      </p:sp>
      <p:sp>
        <p:nvSpPr>
          <p:cNvPr id="30" name="íSļïḍè">
            <a:extLst>
              <a:ext uri="{FF2B5EF4-FFF2-40B4-BE49-F238E27FC236}">
                <a16:creationId xmlns:a16="http://schemas.microsoft.com/office/drawing/2014/main" id="{E5012109-054F-269B-4A31-28ED4B552CF3}"/>
              </a:ext>
            </a:extLst>
          </p:cNvPr>
          <p:cNvSpPr/>
          <p:nvPr/>
        </p:nvSpPr>
        <p:spPr bwMode="auto">
          <a:xfrm>
            <a:off x="720024" y="4909053"/>
            <a:ext cx="3065225" cy="70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30000"/>
              </a:lnSpc>
            </a:pPr>
            <a:r>
              <a:rPr lang="zh-CN" altLang="en-US" sz="1400" dirty="0">
                <a:solidFill>
                  <a:schemeClr val="tx1">
                    <a:lumMod val="85000"/>
                    <a:lumOff val="15000"/>
                  </a:schemeClr>
                </a:solidFill>
                <a:cs typeface="+mn-ea"/>
                <a:sym typeface="+mn-lt"/>
              </a:rPr>
              <a:t>成立医疗专家团体，利用专家影响力，借助互联平台为患者提供相对高端的医疗服务</a:t>
            </a:r>
          </a:p>
        </p:txBody>
      </p:sp>
      <p:sp>
        <p:nvSpPr>
          <p:cNvPr id="31" name="í$ḻïḍé">
            <a:extLst>
              <a:ext uri="{FF2B5EF4-FFF2-40B4-BE49-F238E27FC236}">
                <a16:creationId xmlns:a16="http://schemas.microsoft.com/office/drawing/2014/main" id="{C62EA364-4390-6801-4EE1-F127A990E94D}"/>
              </a:ext>
            </a:extLst>
          </p:cNvPr>
          <p:cNvSpPr txBox="1"/>
          <p:nvPr/>
        </p:nvSpPr>
        <p:spPr bwMode="auto">
          <a:xfrm>
            <a:off x="720024" y="4525259"/>
            <a:ext cx="3065225" cy="38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pPr>
            <a:r>
              <a:rPr lang="zh-CN" altLang="en-US" b="1">
                <a:solidFill>
                  <a:schemeClr val="accent1"/>
                </a:solidFill>
                <a:cs typeface="+mn-ea"/>
                <a:sym typeface="+mn-lt"/>
              </a:rPr>
              <a:t>医生集团</a:t>
            </a:r>
            <a:r>
              <a:rPr lang="en-US" altLang="zh-CN" b="1">
                <a:solidFill>
                  <a:schemeClr val="accent1"/>
                </a:solidFill>
                <a:cs typeface="+mn-ea"/>
                <a:sym typeface="+mn-lt"/>
              </a:rPr>
              <a:t>+</a:t>
            </a:r>
            <a:r>
              <a:rPr lang="zh-CN" altLang="en-US" b="1">
                <a:solidFill>
                  <a:schemeClr val="accent1"/>
                </a:solidFill>
                <a:cs typeface="+mn-ea"/>
                <a:sym typeface="+mn-lt"/>
              </a:rPr>
              <a:t>互联网</a:t>
            </a:r>
            <a:endParaRPr lang="en-US" altLang="zh-CN" b="1" dirty="0">
              <a:solidFill>
                <a:schemeClr val="accent1"/>
              </a:solidFill>
              <a:cs typeface="+mn-ea"/>
              <a:sym typeface="+mn-lt"/>
            </a:endParaRPr>
          </a:p>
        </p:txBody>
      </p:sp>
      <p:cxnSp>
        <p:nvCxnSpPr>
          <p:cNvPr id="33" name="直接连接符 32">
            <a:extLst>
              <a:ext uri="{FF2B5EF4-FFF2-40B4-BE49-F238E27FC236}">
                <a16:creationId xmlns:a16="http://schemas.microsoft.com/office/drawing/2014/main" id="{29DE2D08-E088-0B92-048B-1A80E2B60560}"/>
              </a:ext>
            </a:extLst>
          </p:cNvPr>
          <p:cNvCxnSpPr>
            <a:cxnSpLocks/>
          </p:cNvCxnSpPr>
          <p:nvPr/>
        </p:nvCxnSpPr>
        <p:spPr>
          <a:xfrm>
            <a:off x="821613" y="2855396"/>
            <a:ext cx="2726540"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8CB20EBA-F22C-9785-223B-E21F35097525}"/>
              </a:ext>
            </a:extLst>
          </p:cNvPr>
          <p:cNvCxnSpPr>
            <a:cxnSpLocks/>
          </p:cNvCxnSpPr>
          <p:nvPr/>
        </p:nvCxnSpPr>
        <p:spPr>
          <a:xfrm>
            <a:off x="821613" y="4280545"/>
            <a:ext cx="2726540"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35" name="îŝḻíḍè">
            <a:extLst>
              <a:ext uri="{FF2B5EF4-FFF2-40B4-BE49-F238E27FC236}">
                <a16:creationId xmlns:a16="http://schemas.microsoft.com/office/drawing/2014/main" id="{3D9906BD-C717-AA2C-C1D9-1A1675FD6AE6}"/>
              </a:ext>
            </a:extLst>
          </p:cNvPr>
          <p:cNvSpPr/>
          <p:nvPr/>
        </p:nvSpPr>
        <p:spPr bwMode="auto">
          <a:xfrm>
            <a:off x="8762144" y="2058753"/>
            <a:ext cx="2709833" cy="70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30000"/>
              </a:lnSpc>
            </a:pPr>
            <a:r>
              <a:rPr lang="zh-CN" altLang="en-US" sz="1400">
                <a:solidFill>
                  <a:schemeClr val="tx1">
                    <a:lumMod val="85000"/>
                    <a:lumOff val="15000"/>
                  </a:schemeClr>
                </a:solidFill>
                <a:cs typeface="+mn-ea"/>
                <a:sym typeface="+mn-lt"/>
              </a:rPr>
              <a:t>借助互联网自身的技术、流量等优势，介入传统医疗行业</a:t>
            </a:r>
            <a:endParaRPr lang="zh-CN" altLang="en-US" sz="1400" dirty="0">
              <a:solidFill>
                <a:schemeClr val="tx1">
                  <a:lumMod val="85000"/>
                  <a:lumOff val="15000"/>
                </a:schemeClr>
              </a:solidFill>
              <a:cs typeface="+mn-ea"/>
              <a:sym typeface="+mn-lt"/>
            </a:endParaRPr>
          </a:p>
        </p:txBody>
      </p:sp>
      <p:sp>
        <p:nvSpPr>
          <p:cNvPr id="36" name="îSḻîḑè">
            <a:extLst>
              <a:ext uri="{FF2B5EF4-FFF2-40B4-BE49-F238E27FC236}">
                <a16:creationId xmlns:a16="http://schemas.microsoft.com/office/drawing/2014/main" id="{615623DD-B066-8A2C-6FBB-63E8A699085F}"/>
              </a:ext>
            </a:extLst>
          </p:cNvPr>
          <p:cNvSpPr txBox="1"/>
          <p:nvPr/>
        </p:nvSpPr>
        <p:spPr bwMode="auto">
          <a:xfrm>
            <a:off x="8597562" y="1674958"/>
            <a:ext cx="2874415" cy="38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spcBef>
                <a:spcPct val="0"/>
              </a:spcBef>
            </a:pPr>
            <a:r>
              <a:rPr lang="zh-CN" altLang="en-US" b="1" dirty="0">
                <a:solidFill>
                  <a:schemeClr val="accent2"/>
                </a:solidFill>
                <a:cs typeface="+mn-ea"/>
                <a:sym typeface="+mn-lt"/>
              </a:rPr>
              <a:t>互联网</a:t>
            </a:r>
            <a:r>
              <a:rPr lang="en-US" altLang="zh-CN" b="1" dirty="0">
                <a:solidFill>
                  <a:schemeClr val="accent2"/>
                </a:solidFill>
                <a:cs typeface="+mn-ea"/>
                <a:sym typeface="+mn-lt"/>
              </a:rPr>
              <a:t>+</a:t>
            </a:r>
            <a:r>
              <a:rPr lang="zh-CN" altLang="en-US" b="1" dirty="0">
                <a:solidFill>
                  <a:schemeClr val="accent2"/>
                </a:solidFill>
                <a:cs typeface="+mn-ea"/>
                <a:sym typeface="+mn-lt"/>
              </a:rPr>
              <a:t>医疗</a:t>
            </a:r>
            <a:endParaRPr lang="en-US" altLang="zh-CN" b="1" dirty="0">
              <a:solidFill>
                <a:schemeClr val="accent2"/>
              </a:solidFill>
              <a:cs typeface="+mn-ea"/>
              <a:sym typeface="+mn-lt"/>
            </a:endParaRPr>
          </a:p>
        </p:txBody>
      </p:sp>
      <p:sp>
        <p:nvSpPr>
          <p:cNvPr id="37" name="ïsḻïďe">
            <a:extLst>
              <a:ext uri="{FF2B5EF4-FFF2-40B4-BE49-F238E27FC236}">
                <a16:creationId xmlns:a16="http://schemas.microsoft.com/office/drawing/2014/main" id="{5B974D7D-7C46-D4FA-6DA8-8695E1ED4CD4}"/>
              </a:ext>
            </a:extLst>
          </p:cNvPr>
          <p:cNvSpPr/>
          <p:nvPr/>
        </p:nvSpPr>
        <p:spPr bwMode="auto">
          <a:xfrm>
            <a:off x="8597562" y="3483903"/>
            <a:ext cx="2874415" cy="70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30000"/>
              </a:lnSpc>
            </a:pPr>
            <a:r>
              <a:rPr lang="zh-CN" altLang="en-US" sz="1400" dirty="0">
                <a:solidFill>
                  <a:schemeClr val="tx1">
                    <a:lumMod val="85000"/>
                    <a:lumOff val="15000"/>
                  </a:schemeClr>
                </a:solidFill>
                <a:cs typeface="+mn-ea"/>
                <a:sym typeface="+mn-lt"/>
              </a:rPr>
              <a:t>利用互联网与医疗信息，连接到后续的大健康服务真正的中</a:t>
            </a:r>
          </a:p>
        </p:txBody>
      </p:sp>
      <p:sp>
        <p:nvSpPr>
          <p:cNvPr id="38" name="íṧlîḋê">
            <a:extLst>
              <a:ext uri="{FF2B5EF4-FFF2-40B4-BE49-F238E27FC236}">
                <a16:creationId xmlns:a16="http://schemas.microsoft.com/office/drawing/2014/main" id="{D62EA784-5D8D-A54A-1BF7-330680870116}"/>
              </a:ext>
            </a:extLst>
          </p:cNvPr>
          <p:cNvSpPr txBox="1"/>
          <p:nvPr/>
        </p:nvSpPr>
        <p:spPr bwMode="auto">
          <a:xfrm>
            <a:off x="8597562" y="3100109"/>
            <a:ext cx="2874415" cy="38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spcBef>
                <a:spcPct val="0"/>
              </a:spcBef>
            </a:pPr>
            <a:r>
              <a:rPr lang="zh-CN" altLang="en-US" b="1">
                <a:solidFill>
                  <a:schemeClr val="accent2"/>
                </a:solidFill>
                <a:cs typeface="+mn-ea"/>
                <a:sym typeface="+mn-lt"/>
              </a:rPr>
              <a:t>连接一切</a:t>
            </a:r>
            <a:endParaRPr lang="en-US" altLang="zh-CN" b="1" dirty="0">
              <a:solidFill>
                <a:schemeClr val="accent2"/>
              </a:solidFill>
              <a:cs typeface="+mn-ea"/>
              <a:sym typeface="+mn-lt"/>
            </a:endParaRPr>
          </a:p>
        </p:txBody>
      </p:sp>
      <p:sp>
        <p:nvSpPr>
          <p:cNvPr id="39" name="îṧḻíḑè">
            <a:extLst>
              <a:ext uri="{FF2B5EF4-FFF2-40B4-BE49-F238E27FC236}">
                <a16:creationId xmlns:a16="http://schemas.microsoft.com/office/drawing/2014/main" id="{F7EC0A68-5F89-C484-4534-45639C6B273E}"/>
              </a:ext>
            </a:extLst>
          </p:cNvPr>
          <p:cNvSpPr/>
          <p:nvPr/>
        </p:nvSpPr>
        <p:spPr bwMode="auto">
          <a:xfrm>
            <a:off x="8597562" y="4909053"/>
            <a:ext cx="2874415" cy="70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30000"/>
              </a:lnSpc>
            </a:pPr>
            <a:r>
              <a:rPr lang="zh-CN" altLang="en-US" sz="1400" dirty="0">
                <a:solidFill>
                  <a:schemeClr val="tx1">
                    <a:lumMod val="85000"/>
                    <a:lumOff val="15000"/>
                  </a:schemeClr>
                </a:solidFill>
                <a:cs typeface="+mn-ea"/>
                <a:sym typeface="+mn-lt"/>
              </a:rPr>
              <a:t>利用互联网思维，重构医疗服务流程，优化服务环节，把段落式的服务串联成服务闭环</a:t>
            </a:r>
          </a:p>
        </p:txBody>
      </p:sp>
      <p:sp>
        <p:nvSpPr>
          <p:cNvPr id="40" name="íSḻiḋe">
            <a:extLst>
              <a:ext uri="{FF2B5EF4-FFF2-40B4-BE49-F238E27FC236}">
                <a16:creationId xmlns:a16="http://schemas.microsoft.com/office/drawing/2014/main" id="{3CC36B43-D8D3-6435-0E5E-2C33E0514890}"/>
              </a:ext>
            </a:extLst>
          </p:cNvPr>
          <p:cNvSpPr txBox="1"/>
          <p:nvPr/>
        </p:nvSpPr>
        <p:spPr bwMode="auto">
          <a:xfrm>
            <a:off x="8597562" y="4525259"/>
            <a:ext cx="2874415" cy="38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spcBef>
                <a:spcPct val="0"/>
              </a:spcBef>
            </a:pPr>
            <a:r>
              <a:rPr lang="zh-CN" altLang="en-US" b="1" dirty="0">
                <a:solidFill>
                  <a:schemeClr val="accent2"/>
                </a:solidFill>
                <a:cs typeface="+mn-ea"/>
                <a:sym typeface="+mn-lt"/>
              </a:rPr>
              <a:t>医疗</a:t>
            </a:r>
            <a:r>
              <a:rPr lang="en-US" altLang="zh-CN" b="1" dirty="0">
                <a:solidFill>
                  <a:schemeClr val="accent2"/>
                </a:solidFill>
                <a:cs typeface="+mn-ea"/>
                <a:sym typeface="+mn-lt"/>
              </a:rPr>
              <a:t>+</a:t>
            </a:r>
            <a:r>
              <a:rPr lang="zh-CN" altLang="en-US" b="1" dirty="0">
                <a:solidFill>
                  <a:schemeClr val="accent2"/>
                </a:solidFill>
                <a:cs typeface="+mn-ea"/>
                <a:sym typeface="+mn-lt"/>
              </a:rPr>
              <a:t>互联网</a:t>
            </a:r>
            <a:endParaRPr lang="en-US" altLang="zh-CN" b="1" dirty="0">
              <a:solidFill>
                <a:schemeClr val="accent2"/>
              </a:solidFill>
              <a:cs typeface="+mn-ea"/>
              <a:sym typeface="+mn-lt"/>
            </a:endParaRPr>
          </a:p>
        </p:txBody>
      </p:sp>
      <p:cxnSp>
        <p:nvCxnSpPr>
          <p:cNvPr id="41" name="直接连接符 40">
            <a:extLst>
              <a:ext uri="{FF2B5EF4-FFF2-40B4-BE49-F238E27FC236}">
                <a16:creationId xmlns:a16="http://schemas.microsoft.com/office/drawing/2014/main" id="{96C06AC8-3355-BD24-0B6F-B38426164D19}"/>
              </a:ext>
            </a:extLst>
          </p:cNvPr>
          <p:cNvCxnSpPr>
            <a:cxnSpLocks/>
          </p:cNvCxnSpPr>
          <p:nvPr/>
        </p:nvCxnSpPr>
        <p:spPr>
          <a:xfrm>
            <a:off x="8762144" y="2855396"/>
            <a:ext cx="2556813"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C7D00EE7-B78B-F9B7-E23F-30542F9239C0}"/>
              </a:ext>
            </a:extLst>
          </p:cNvPr>
          <p:cNvCxnSpPr>
            <a:cxnSpLocks/>
          </p:cNvCxnSpPr>
          <p:nvPr/>
        </p:nvCxnSpPr>
        <p:spPr>
          <a:xfrm>
            <a:off x="8762144" y="4280545"/>
            <a:ext cx="2556813"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43" name="组合 42">
            <a:extLst>
              <a:ext uri="{FF2B5EF4-FFF2-40B4-BE49-F238E27FC236}">
                <a16:creationId xmlns:a16="http://schemas.microsoft.com/office/drawing/2014/main" id="{5A48FF6E-3D63-5D05-9DE7-4500C697967F}"/>
              </a:ext>
            </a:extLst>
          </p:cNvPr>
          <p:cNvGrpSpPr/>
          <p:nvPr/>
        </p:nvGrpSpPr>
        <p:grpSpPr>
          <a:xfrm>
            <a:off x="3965562" y="2269271"/>
            <a:ext cx="4451688" cy="2446728"/>
            <a:chOff x="4207164" y="1778250"/>
            <a:chExt cx="3775641" cy="2075161"/>
          </a:xfrm>
        </p:grpSpPr>
        <p:grpSp>
          <p:nvGrpSpPr>
            <p:cNvPr id="44" name="íś1îḓê">
              <a:extLst>
                <a:ext uri="{FF2B5EF4-FFF2-40B4-BE49-F238E27FC236}">
                  <a16:creationId xmlns:a16="http://schemas.microsoft.com/office/drawing/2014/main" id="{E7C769A9-2B78-9281-0308-28934E7DFD69}"/>
                </a:ext>
              </a:extLst>
            </p:cNvPr>
            <p:cNvGrpSpPr/>
            <p:nvPr/>
          </p:nvGrpSpPr>
          <p:grpSpPr>
            <a:xfrm>
              <a:off x="4207164" y="1778250"/>
              <a:ext cx="3775641" cy="2075161"/>
              <a:chOff x="3848101" y="2174463"/>
              <a:chExt cx="4495801" cy="2470974"/>
            </a:xfrm>
          </p:grpSpPr>
          <p:sp>
            <p:nvSpPr>
              <p:cNvPr id="47" name="îśľîďè">
                <a:extLst>
                  <a:ext uri="{FF2B5EF4-FFF2-40B4-BE49-F238E27FC236}">
                    <a16:creationId xmlns:a16="http://schemas.microsoft.com/office/drawing/2014/main" id="{72F121E7-590A-B07B-2380-C30BBEB96E94}"/>
                  </a:ext>
                </a:extLst>
              </p:cNvPr>
              <p:cNvSpPr/>
              <p:nvPr/>
            </p:nvSpPr>
            <p:spPr>
              <a:xfrm>
                <a:off x="5873728" y="2174463"/>
                <a:ext cx="2470174" cy="2470974"/>
              </a:xfrm>
              <a:custGeom>
                <a:avLst/>
                <a:gdLst>
                  <a:gd name="connsiteX0" fmla="*/ 1484938 w 2970838"/>
                  <a:gd name="connsiteY0" fmla="*/ 0 h 2971800"/>
                  <a:gd name="connsiteX1" fmla="*/ 2970838 w 2970838"/>
                  <a:gd name="connsiteY1" fmla="*/ 1485900 h 2971800"/>
                  <a:gd name="connsiteX2" fmla="*/ 1484938 w 2970838"/>
                  <a:gd name="connsiteY2" fmla="*/ 2971800 h 2971800"/>
                  <a:gd name="connsiteX3" fmla="*/ 6710 w 2970838"/>
                  <a:gd name="connsiteY3" fmla="*/ 1637825 h 2971800"/>
                  <a:gd name="connsiteX4" fmla="*/ 0 w 2970838"/>
                  <a:gd name="connsiteY4" fmla="*/ 1504951 h 2971800"/>
                  <a:gd name="connsiteX5" fmla="*/ 533765 w 2970838"/>
                  <a:gd name="connsiteY5" fmla="*/ 1504951 h 2971800"/>
                  <a:gd name="connsiteX6" fmla="*/ 537719 w 2970838"/>
                  <a:gd name="connsiteY6" fmla="*/ 1583250 h 2971800"/>
                  <a:gd name="connsiteX7" fmla="*/ 1484938 w 2970838"/>
                  <a:gd name="connsiteY7" fmla="*/ 2438035 h 2971800"/>
                  <a:gd name="connsiteX8" fmla="*/ 2437073 w 2970838"/>
                  <a:gd name="connsiteY8" fmla="*/ 1485900 h 2971800"/>
                  <a:gd name="connsiteX9" fmla="*/ 1484938 w 2970838"/>
                  <a:gd name="connsiteY9" fmla="*/ 533765 h 2971800"/>
                  <a:gd name="connsiteX10" fmla="*/ 811677 w 2970838"/>
                  <a:gd name="connsiteY10" fmla="*/ 812639 h 2971800"/>
                  <a:gd name="connsiteX11" fmla="*/ 745820 w 2970838"/>
                  <a:gd name="connsiteY11" fmla="*/ 892459 h 2971800"/>
                  <a:gd name="connsiteX12" fmla="*/ 366414 w 2970838"/>
                  <a:gd name="connsiteY12" fmla="*/ 509846 h 2971800"/>
                  <a:gd name="connsiteX13" fmla="*/ 434248 w 2970838"/>
                  <a:gd name="connsiteY13" fmla="*/ 435210 h 2971800"/>
                  <a:gd name="connsiteX14" fmla="*/ 1484938 w 2970838"/>
                  <a:gd name="connsiteY14"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70838" h="2971800">
                    <a:moveTo>
                      <a:pt x="1484938" y="0"/>
                    </a:moveTo>
                    <a:cubicBezTo>
                      <a:pt x="2305578" y="0"/>
                      <a:pt x="2970838" y="665260"/>
                      <a:pt x="2970838" y="1485900"/>
                    </a:cubicBezTo>
                    <a:cubicBezTo>
                      <a:pt x="2970838" y="2306540"/>
                      <a:pt x="2305578" y="2971800"/>
                      <a:pt x="1484938" y="2971800"/>
                    </a:cubicBezTo>
                    <a:cubicBezTo>
                      <a:pt x="715588" y="2971800"/>
                      <a:pt x="82803" y="2387099"/>
                      <a:pt x="6710" y="1637825"/>
                    </a:cubicBezTo>
                    <a:lnTo>
                      <a:pt x="0" y="1504951"/>
                    </a:lnTo>
                    <a:lnTo>
                      <a:pt x="533765" y="1504951"/>
                    </a:lnTo>
                    <a:lnTo>
                      <a:pt x="537719" y="1583250"/>
                    </a:lnTo>
                    <a:cubicBezTo>
                      <a:pt x="586478" y="2063371"/>
                      <a:pt x="991954" y="2438035"/>
                      <a:pt x="1484938" y="2438035"/>
                    </a:cubicBezTo>
                    <a:cubicBezTo>
                      <a:pt x="2010788" y="2438035"/>
                      <a:pt x="2437073" y="2011750"/>
                      <a:pt x="2437073" y="1485900"/>
                    </a:cubicBezTo>
                    <a:cubicBezTo>
                      <a:pt x="2437073" y="960050"/>
                      <a:pt x="2010788" y="533765"/>
                      <a:pt x="1484938" y="533765"/>
                    </a:cubicBezTo>
                    <a:cubicBezTo>
                      <a:pt x="1222013" y="533765"/>
                      <a:pt x="983979" y="640336"/>
                      <a:pt x="811677" y="812639"/>
                    </a:cubicBezTo>
                    <a:lnTo>
                      <a:pt x="745820" y="892459"/>
                    </a:lnTo>
                    <a:lnTo>
                      <a:pt x="366414" y="509846"/>
                    </a:lnTo>
                    <a:lnTo>
                      <a:pt x="434248" y="435210"/>
                    </a:lnTo>
                    <a:cubicBezTo>
                      <a:pt x="703143" y="166315"/>
                      <a:pt x="1074618" y="0"/>
                      <a:pt x="1484938" y="0"/>
                    </a:cubicBezTo>
                    <a:close/>
                  </a:path>
                </a:pathLst>
              </a:custGeom>
              <a:gradFill flip="none" rotWithShape="1">
                <a:gsLst>
                  <a:gs pos="0">
                    <a:schemeClr val="accent2"/>
                  </a:gs>
                  <a:gs pos="100000">
                    <a:schemeClr val="accent2">
                      <a:lumMod val="61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dirty="0">
                  <a:latin typeface="Arial Black" panose="020B0A04020102020204" pitchFamily="34" charset="0"/>
                  <a:sym typeface="+mn-lt"/>
                </a:endParaRPr>
              </a:p>
            </p:txBody>
          </p:sp>
          <p:sp>
            <p:nvSpPr>
              <p:cNvPr id="48" name="iṣļiḓé">
                <a:extLst>
                  <a:ext uri="{FF2B5EF4-FFF2-40B4-BE49-F238E27FC236}">
                    <a16:creationId xmlns:a16="http://schemas.microsoft.com/office/drawing/2014/main" id="{FB1544CC-43A9-159A-0206-000D81C6C809}"/>
                  </a:ext>
                </a:extLst>
              </p:cNvPr>
              <p:cNvSpPr/>
              <p:nvPr/>
            </p:nvSpPr>
            <p:spPr>
              <a:xfrm flipV="1">
                <a:off x="3848101" y="2174463"/>
                <a:ext cx="2470974" cy="2470974"/>
              </a:xfrm>
              <a:custGeom>
                <a:avLst/>
                <a:gdLst>
                  <a:gd name="connsiteX0" fmla="*/ 1485900 w 2971800"/>
                  <a:gd name="connsiteY0" fmla="*/ 2971800 h 2971800"/>
                  <a:gd name="connsiteX1" fmla="*/ 2971800 w 2971800"/>
                  <a:gd name="connsiteY1" fmla="*/ 1485900 h 2971800"/>
                  <a:gd name="connsiteX2" fmla="*/ 2970838 w 2971800"/>
                  <a:gd name="connsiteY2" fmla="*/ 1466849 h 2971800"/>
                  <a:gd name="connsiteX3" fmla="*/ 2437073 w 2971800"/>
                  <a:gd name="connsiteY3" fmla="*/ 1466849 h 2971800"/>
                  <a:gd name="connsiteX4" fmla="*/ 2438035 w 2971800"/>
                  <a:gd name="connsiteY4" fmla="*/ 1485900 h 2971800"/>
                  <a:gd name="connsiteX5" fmla="*/ 1485900 w 2971800"/>
                  <a:gd name="connsiteY5" fmla="*/ 2438035 h 2971800"/>
                  <a:gd name="connsiteX6" fmla="*/ 533765 w 2971800"/>
                  <a:gd name="connsiteY6" fmla="*/ 1485900 h 2971800"/>
                  <a:gd name="connsiteX7" fmla="*/ 1485900 w 2971800"/>
                  <a:gd name="connsiteY7" fmla="*/ 533765 h 2971800"/>
                  <a:gd name="connsiteX8" fmla="*/ 2159161 w 2971800"/>
                  <a:gd name="connsiteY8" fmla="*/ 812639 h 2971800"/>
                  <a:gd name="connsiteX9" fmla="*/ 2207859 w 2971800"/>
                  <a:gd name="connsiteY9" fmla="*/ 871662 h 2971800"/>
                  <a:gd name="connsiteX10" fmla="*/ 2586355 w 2971800"/>
                  <a:gd name="connsiteY10" fmla="*/ 489966 h 2971800"/>
                  <a:gd name="connsiteX11" fmla="*/ 2536590 w 2971800"/>
                  <a:gd name="connsiteY11" fmla="*/ 435210 h 2971800"/>
                  <a:gd name="connsiteX12" fmla="*/ 1485900 w 2971800"/>
                  <a:gd name="connsiteY12" fmla="*/ 0 h 2971800"/>
                  <a:gd name="connsiteX13" fmla="*/ 0 w 2971800"/>
                  <a:gd name="connsiteY13" fmla="*/ 1485900 h 2971800"/>
                  <a:gd name="connsiteX14" fmla="*/ 1485900 w 2971800"/>
                  <a:gd name="connsiteY14" fmla="*/ 297180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71800" h="2971800">
                    <a:moveTo>
                      <a:pt x="1485900" y="2971800"/>
                    </a:moveTo>
                    <a:cubicBezTo>
                      <a:pt x="2306540" y="2971800"/>
                      <a:pt x="2971800" y="2306540"/>
                      <a:pt x="2971800" y="1485900"/>
                    </a:cubicBezTo>
                    <a:lnTo>
                      <a:pt x="2970838" y="1466849"/>
                    </a:lnTo>
                    <a:lnTo>
                      <a:pt x="2437073" y="1466849"/>
                    </a:lnTo>
                    <a:lnTo>
                      <a:pt x="2438035" y="1485900"/>
                    </a:lnTo>
                    <a:cubicBezTo>
                      <a:pt x="2438035" y="2011750"/>
                      <a:pt x="2011750" y="2438035"/>
                      <a:pt x="1485900" y="2438035"/>
                    </a:cubicBezTo>
                    <a:cubicBezTo>
                      <a:pt x="960050" y="2438035"/>
                      <a:pt x="533765" y="2011750"/>
                      <a:pt x="533765" y="1485900"/>
                    </a:cubicBezTo>
                    <a:cubicBezTo>
                      <a:pt x="533765" y="960050"/>
                      <a:pt x="960050" y="533765"/>
                      <a:pt x="1485900" y="533765"/>
                    </a:cubicBezTo>
                    <a:cubicBezTo>
                      <a:pt x="1748825" y="533765"/>
                      <a:pt x="1986859" y="640336"/>
                      <a:pt x="2159161" y="812639"/>
                    </a:cubicBezTo>
                    <a:lnTo>
                      <a:pt x="2207859" y="871662"/>
                    </a:lnTo>
                    <a:lnTo>
                      <a:pt x="2586355" y="489966"/>
                    </a:lnTo>
                    <a:lnTo>
                      <a:pt x="2536590" y="435210"/>
                    </a:lnTo>
                    <a:cubicBezTo>
                      <a:pt x="2267695" y="166315"/>
                      <a:pt x="1896220" y="0"/>
                      <a:pt x="1485900" y="0"/>
                    </a:cubicBezTo>
                    <a:cubicBezTo>
                      <a:pt x="665260" y="0"/>
                      <a:pt x="0" y="665260"/>
                      <a:pt x="0" y="1485900"/>
                    </a:cubicBezTo>
                    <a:cubicBezTo>
                      <a:pt x="0" y="2306540"/>
                      <a:pt x="665260" y="2971800"/>
                      <a:pt x="1485900" y="2971800"/>
                    </a:cubicBezTo>
                    <a:close/>
                  </a:path>
                </a:pathLst>
              </a:custGeom>
              <a:gradFill>
                <a:gsLst>
                  <a:gs pos="0">
                    <a:schemeClr val="accent1"/>
                  </a:gs>
                  <a:gs pos="100000">
                    <a:schemeClr val="accent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sz="1707">
                  <a:cs typeface="+mn-ea"/>
                  <a:sym typeface="+mn-lt"/>
                </a:endParaRPr>
              </a:p>
            </p:txBody>
          </p:sp>
          <p:sp>
            <p:nvSpPr>
              <p:cNvPr id="49" name="iṩḷîḓê">
                <a:extLst>
                  <a:ext uri="{FF2B5EF4-FFF2-40B4-BE49-F238E27FC236}">
                    <a16:creationId xmlns:a16="http://schemas.microsoft.com/office/drawing/2014/main" id="{3091843A-EE29-23B3-1676-094C9021919A}"/>
                  </a:ext>
                </a:extLst>
              </p:cNvPr>
              <p:cNvSpPr/>
              <p:nvPr/>
            </p:nvSpPr>
            <p:spPr bwMode="auto">
              <a:xfrm>
                <a:off x="4809532" y="2934998"/>
                <a:ext cx="548114" cy="428319"/>
              </a:xfrm>
              <a:custGeom>
                <a:avLst/>
                <a:gdLst>
                  <a:gd name="connsiteX0" fmla="*/ 198121 w 607639"/>
                  <a:gd name="connsiteY0" fmla="*/ 347033 h 474835"/>
                  <a:gd name="connsiteX1" fmla="*/ 198121 w 607639"/>
                  <a:gd name="connsiteY1" fmla="*/ 370229 h 474835"/>
                  <a:gd name="connsiteX2" fmla="*/ 212274 w 607639"/>
                  <a:gd name="connsiteY2" fmla="*/ 389159 h 474835"/>
                  <a:gd name="connsiteX3" fmla="*/ 331101 w 607639"/>
                  <a:gd name="connsiteY3" fmla="*/ 424797 h 474835"/>
                  <a:gd name="connsiteX4" fmla="*/ 356647 w 607639"/>
                  <a:gd name="connsiteY4" fmla="*/ 405779 h 474835"/>
                  <a:gd name="connsiteX5" fmla="*/ 356647 w 607639"/>
                  <a:gd name="connsiteY5" fmla="*/ 394581 h 474835"/>
                  <a:gd name="connsiteX6" fmla="*/ 39622 w 607639"/>
                  <a:gd name="connsiteY6" fmla="*/ 118691 h 474835"/>
                  <a:gd name="connsiteX7" fmla="*/ 79245 w 607639"/>
                  <a:gd name="connsiteY7" fmla="*/ 158240 h 474835"/>
                  <a:gd name="connsiteX8" fmla="*/ 79245 w 607639"/>
                  <a:gd name="connsiteY8" fmla="*/ 316524 h 474835"/>
                  <a:gd name="connsiteX9" fmla="*/ 39622 w 607639"/>
                  <a:gd name="connsiteY9" fmla="*/ 356073 h 474835"/>
                  <a:gd name="connsiteX10" fmla="*/ 0 w 607639"/>
                  <a:gd name="connsiteY10" fmla="*/ 316524 h 474835"/>
                  <a:gd name="connsiteX11" fmla="*/ 0 w 607639"/>
                  <a:gd name="connsiteY11" fmla="*/ 158240 h 474835"/>
                  <a:gd name="connsiteX12" fmla="*/ 39622 w 607639"/>
                  <a:gd name="connsiteY12" fmla="*/ 118691 h 474835"/>
                  <a:gd name="connsiteX13" fmla="*/ 488736 w 607639"/>
                  <a:gd name="connsiteY13" fmla="*/ 44597 h 474835"/>
                  <a:gd name="connsiteX14" fmla="*/ 488736 w 607639"/>
                  <a:gd name="connsiteY14" fmla="*/ 430130 h 474835"/>
                  <a:gd name="connsiteX15" fmla="*/ 396167 w 607639"/>
                  <a:gd name="connsiteY15" fmla="*/ 406401 h 474835"/>
                  <a:gd name="connsiteX16" fmla="*/ 372312 w 607639"/>
                  <a:gd name="connsiteY16" fmla="*/ 453415 h 474835"/>
                  <a:gd name="connsiteX17" fmla="*/ 319797 w 607639"/>
                  <a:gd name="connsiteY17" fmla="*/ 462658 h 474835"/>
                  <a:gd name="connsiteX18" fmla="*/ 200881 w 607639"/>
                  <a:gd name="connsiteY18" fmla="*/ 427019 h 474835"/>
                  <a:gd name="connsiteX19" fmla="*/ 158512 w 607639"/>
                  <a:gd name="connsiteY19" fmla="*/ 370229 h 474835"/>
                  <a:gd name="connsiteX20" fmla="*/ 158512 w 607639"/>
                  <a:gd name="connsiteY20" fmla="*/ 335213 h 474835"/>
                  <a:gd name="connsiteX21" fmla="*/ 118903 w 607639"/>
                  <a:gd name="connsiteY21" fmla="*/ 323304 h 474835"/>
                  <a:gd name="connsiteX22" fmla="*/ 118903 w 607639"/>
                  <a:gd name="connsiteY22" fmla="*/ 151512 h 474835"/>
                  <a:gd name="connsiteX23" fmla="*/ 567937 w 607639"/>
                  <a:gd name="connsiteY23" fmla="*/ 0 h 474835"/>
                  <a:gd name="connsiteX24" fmla="*/ 607639 w 607639"/>
                  <a:gd name="connsiteY24" fmla="*/ 39547 h 474835"/>
                  <a:gd name="connsiteX25" fmla="*/ 607639 w 607639"/>
                  <a:gd name="connsiteY25" fmla="*/ 435199 h 474835"/>
                  <a:gd name="connsiteX26" fmla="*/ 567937 w 607639"/>
                  <a:gd name="connsiteY26" fmla="*/ 474835 h 474835"/>
                  <a:gd name="connsiteX27" fmla="*/ 528323 w 607639"/>
                  <a:gd name="connsiteY27" fmla="*/ 435199 h 474835"/>
                  <a:gd name="connsiteX28" fmla="*/ 528323 w 607639"/>
                  <a:gd name="connsiteY28" fmla="*/ 39547 h 474835"/>
                  <a:gd name="connsiteX29" fmla="*/ 567937 w 607639"/>
                  <a:gd name="connsiteY29" fmla="*/ 0 h 47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7639" h="474835">
                    <a:moveTo>
                      <a:pt x="198121" y="347033"/>
                    </a:moveTo>
                    <a:lnTo>
                      <a:pt x="198121" y="370229"/>
                    </a:lnTo>
                    <a:cubicBezTo>
                      <a:pt x="198121" y="378939"/>
                      <a:pt x="203818" y="386582"/>
                      <a:pt x="212274" y="389159"/>
                    </a:cubicBezTo>
                    <a:lnTo>
                      <a:pt x="331101" y="424797"/>
                    </a:lnTo>
                    <a:cubicBezTo>
                      <a:pt x="344452" y="428619"/>
                      <a:pt x="356647" y="418665"/>
                      <a:pt x="356647" y="405779"/>
                    </a:cubicBezTo>
                    <a:lnTo>
                      <a:pt x="356647" y="394581"/>
                    </a:lnTo>
                    <a:close/>
                    <a:moveTo>
                      <a:pt x="39622" y="118691"/>
                    </a:moveTo>
                    <a:cubicBezTo>
                      <a:pt x="61526" y="118691"/>
                      <a:pt x="79245" y="136377"/>
                      <a:pt x="79245" y="158240"/>
                    </a:cubicBezTo>
                    <a:lnTo>
                      <a:pt x="79245" y="316524"/>
                    </a:lnTo>
                    <a:cubicBezTo>
                      <a:pt x="79245" y="338298"/>
                      <a:pt x="61526" y="356073"/>
                      <a:pt x="39622" y="356073"/>
                    </a:cubicBezTo>
                    <a:cubicBezTo>
                      <a:pt x="17808" y="356073"/>
                      <a:pt x="0" y="338298"/>
                      <a:pt x="0" y="316524"/>
                    </a:cubicBezTo>
                    <a:lnTo>
                      <a:pt x="0" y="158240"/>
                    </a:lnTo>
                    <a:cubicBezTo>
                      <a:pt x="0" y="136377"/>
                      <a:pt x="17808" y="118691"/>
                      <a:pt x="39622" y="118691"/>
                    </a:cubicBezTo>
                    <a:close/>
                    <a:moveTo>
                      <a:pt x="488736" y="44597"/>
                    </a:moveTo>
                    <a:lnTo>
                      <a:pt x="488736" y="430130"/>
                    </a:lnTo>
                    <a:lnTo>
                      <a:pt x="396167" y="406401"/>
                    </a:lnTo>
                    <a:cubicBezTo>
                      <a:pt x="395989" y="425064"/>
                      <a:pt x="387355" y="442217"/>
                      <a:pt x="372312" y="453415"/>
                    </a:cubicBezTo>
                    <a:cubicBezTo>
                      <a:pt x="356736" y="464968"/>
                      <a:pt x="337332" y="467990"/>
                      <a:pt x="319797" y="462658"/>
                    </a:cubicBezTo>
                    <a:lnTo>
                      <a:pt x="200881" y="427019"/>
                    </a:lnTo>
                    <a:cubicBezTo>
                      <a:pt x="175513" y="419465"/>
                      <a:pt x="158512" y="396625"/>
                      <a:pt x="158512" y="370229"/>
                    </a:cubicBezTo>
                    <a:lnTo>
                      <a:pt x="158512" y="335213"/>
                    </a:lnTo>
                    <a:lnTo>
                      <a:pt x="118903" y="323304"/>
                    </a:lnTo>
                    <a:lnTo>
                      <a:pt x="118903" y="151512"/>
                    </a:lnTo>
                    <a:close/>
                    <a:moveTo>
                      <a:pt x="567937" y="0"/>
                    </a:moveTo>
                    <a:cubicBezTo>
                      <a:pt x="589835" y="0"/>
                      <a:pt x="607639" y="17774"/>
                      <a:pt x="607639" y="39547"/>
                    </a:cubicBezTo>
                    <a:lnTo>
                      <a:pt x="607639" y="435199"/>
                    </a:lnTo>
                    <a:cubicBezTo>
                      <a:pt x="607639" y="457061"/>
                      <a:pt x="589835" y="474835"/>
                      <a:pt x="567937" y="474835"/>
                    </a:cubicBezTo>
                    <a:cubicBezTo>
                      <a:pt x="546127" y="474835"/>
                      <a:pt x="528323" y="457061"/>
                      <a:pt x="528323" y="435199"/>
                    </a:cubicBezTo>
                    <a:lnTo>
                      <a:pt x="528323" y="39547"/>
                    </a:lnTo>
                    <a:cubicBezTo>
                      <a:pt x="528323" y="17774"/>
                      <a:pt x="546127" y="0"/>
                      <a:pt x="567937" y="0"/>
                    </a:cubicBezTo>
                    <a:close/>
                  </a:path>
                </a:pathLst>
              </a:custGeom>
              <a:solidFill>
                <a:schemeClr val="accent1"/>
              </a:solidFill>
              <a:ln>
                <a:noFill/>
              </a:ln>
            </p:spPr>
            <p:txBody>
              <a:bodyPr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a:cs typeface="+mn-ea"/>
                  <a:sym typeface="+mn-lt"/>
                </a:endParaRPr>
              </a:p>
            </p:txBody>
          </p:sp>
          <p:sp>
            <p:nvSpPr>
              <p:cNvPr id="50" name="ïṣ1îḍè">
                <a:extLst>
                  <a:ext uri="{FF2B5EF4-FFF2-40B4-BE49-F238E27FC236}">
                    <a16:creationId xmlns:a16="http://schemas.microsoft.com/office/drawing/2014/main" id="{78D3E2B7-0E3C-EF0A-FF1C-EA2C94F31892}"/>
                  </a:ext>
                </a:extLst>
              </p:cNvPr>
              <p:cNvSpPr/>
              <p:nvPr/>
            </p:nvSpPr>
            <p:spPr bwMode="auto">
              <a:xfrm>
                <a:off x="6835157" y="2875933"/>
                <a:ext cx="547317" cy="546447"/>
              </a:xfrm>
              <a:custGeom>
                <a:avLst/>
                <a:gdLst>
                  <a:gd name="connsiteX0" fmla="*/ 212616 w 602040"/>
                  <a:gd name="connsiteY0" fmla="*/ 208325 h 601084"/>
                  <a:gd name="connsiteX1" fmla="*/ 389423 w 602040"/>
                  <a:gd name="connsiteY1" fmla="*/ 208325 h 601084"/>
                  <a:gd name="connsiteX2" fmla="*/ 393396 w 602040"/>
                  <a:gd name="connsiteY2" fmla="*/ 212291 h 601084"/>
                  <a:gd name="connsiteX3" fmla="*/ 393396 w 602040"/>
                  <a:gd name="connsiteY3" fmla="*/ 388793 h 601084"/>
                  <a:gd name="connsiteX4" fmla="*/ 389423 w 602040"/>
                  <a:gd name="connsiteY4" fmla="*/ 392759 h 601084"/>
                  <a:gd name="connsiteX5" fmla="*/ 212616 w 602040"/>
                  <a:gd name="connsiteY5" fmla="*/ 392759 h 601084"/>
                  <a:gd name="connsiteX6" fmla="*/ 208643 w 602040"/>
                  <a:gd name="connsiteY6" fmla="*/ 388793 h 601084"/>
                  <a:gd name="connsiteX7" fmla="*/ 208643 w 602040"/>
                  <a:gd name="connsiteY7" fmla="*/ 212291 h 601084"/>
                  <a:gd name="connsiteX8" fmla="*/ 212616 w 602040"/>
                  <a:gd name="connsiteY8" fmla="*/ 208325 h 601084"/>
                  <a:gd name="connsiteX9" fmla="*/ 212602 w 602040"/>
                  <a:gd name="connsiteY9" fmla="*/ 153743 h 601084"/>
                  <a:gd name="connsiteX10" fmla="*/ 153987 w 602040"/>
                  <a:gd name="connsiteY10" fmla="*/ 212264 h 601084"/>
                  <a:gd name="connsiteX11" fmla="*/ 153987 w 602040"/>
                  <a:gd name="connsiteY11" fmla="*/ 388820 h 601084"/>
                  <a:gd name="connsiteX12" fmla="*/ 212602 w 602040"/>
                  <a:gd name="connsiteY12" fmla="*/ 447342 h 601084"/>
                  <a:gd name="connsiteX13" fmla="*/ 389438 w 602040"/>
                  <a:gd name="connsiteY13" fmla="*/ 447342 h 601084"/>
                  <a:gd name="connsiteX14" fmla="*/ 448053 w 602040"/>
                  <a:gd name="connsiteY14" fmla="*/ 388820 h 601084"/>
                  <a:gd name="connsiteX15" fmla="*/ 448053 w 602040"/>
                  <a:gd name="connsiteY15" fmla="*/ 212264 h 601084"/>
                  <a:gd name="connsiteX16" fmla="*/ 389438 w 602040"/>
                  <a:gd name="connsiteY16" fmla="*/ 153743 h 601084"/>
                  <a:gd name="connsiteX17" fmla="*/ 204654 w 602040"/>
                  <a:gd name="connsiteY17" fmla="*/ 0 h 601084"/>
                  <a:gd name="connsiteX18" fmla="*/ 239425 w 602040"/>
                  <a:gd name="connsiteY18" fmla="*/ 33724 h 601084"/>
                  <a:gd name="connsiteX19" fmla="*/ 239425 w 602040"/>
                  <a:gd name="connsiteY19" fmla="*/ 87286 h 601084"/>
                  <a:gd name="connsiteX20" fmla="*/ 267242 w 602040"/>
                  <a:gd name="connsiteY20" fmla="*/ 87286 h 601084"/>
                  <a:gd name="connsiteX21" fmla="*/ 267242 w 602040"/>
                  <a:gd name="connsiteY21" fmla="*/ 33724 h 601084"/>
                  <a:gd name="connsiteX22" fmla="*/ 301020 w 602040"/>
                  <a:gd name="connsiteY22" fmla="*/ 0 h 601084"/>
                  <a:gd name="connsiteX23" fmla="*/ 334798 w 602040"/>
                  <a:gd name="connsiteY23" fmla="*/ 33724 h 601084"/>
                  <a:gd name="connsiteX24" fmla="*/ 334798 w 602040"/>
                  <a:gd name="connsiteY24" fmla="*/ 87286 h 601084"/>
                  <a:gd name="connsiteX25" fmla="*/ 362615 w 602040"/>
                  <a:gd name="connsiteY25" fmla="*/ 87286 h 601084"/>
                  <a:gd name="connsiteX26" fmla="*/ 362615 w 602040"/>
                  <a:gd name="connsiteY26" fmla="*/ 33724 h 601084"/>
                  <a:gd name="connsiteX27" fmla="*/ 397386 w 602040"/>
                  <a:gd name="connsiteY27" fmla="*/ 0 h 601084"/>
                  <a:gd name="connsiteX28" fmla="*/ 431164 w 602040"/>
                  <a:gd name="connsiteY28" fmla="*/ 33724 h 601084"/>
                  <a:gd name="connsiteX29" fmla="*/ 431164 w 602040"/>
                  <a:gd name="connsiteY29" fmla="*/ 87286 h 601084"/>
                  <a:gd name="connsiteX30" fmla="*/ 514615 w 602040"/>
                  <a:gd name="connsiteY30" fmla="*/ 170605 h 601084"/>
                  <a:gd name="connsiteX31" fmla="*/ 568262 w 602040"/>
                  <a:gd name="connsiteY31" fmla="*/ 170605 h 601084"/>
                  <a:gd name="connsiteX32" fmla="*/ 602040 w 602040"/>
                  <a:gd name="connsiteY32" fmla="*/ 204329 h 601084"/>
                  <a:gd name="connsiteX33" fmla="*/ 568262 w 602040"/>
                  <a:gd name="connsiteY33" fmla="*/ 239045 h 601084"/>
                  <a:gd name="connsiteX34" fmla="*/ 514615 w 602040"/>
                  <a:gd name="connsiteY34" fmla="*/ 239045 h 601084"/>
                  <a:gd name="connsiteX35" fmla="*/ 514615 w 602040"/>
                  <a:gd name="connsiteY35" fmla="*/ 266818 h 601084"/>
                  <a:gd name="connsiteX36" fmla="*/ 568262 w 602040"/>
                  <a:gd name="connsiteY36" fmla="*/ 266818 h 601084"/>
                  <a:gd name="connsiteX37" fmla="*/ 602040 w 602040"/>
                  <a:gd name="connsiteY37" fmla="*/ 300542 h 601084"/>
                  <a:gd name="connsiteX38" fmla="*/ 568262 w 602040"/>
                  <a:gd name="connsiteY38" fmla="*/ 334266 h 601084"/>
                  <a:gd name="connsiteX39" fmla="*/ 514615 w 602040"/>
                  <a:gd name="connsiteY39" fmla="*/ 334266 h 601084"/>
                  <a:gd name="connsiteX40" fmla="*/ 514615 w 602040"/>
                  <a:gd name="connsiteY40" fmla="*/ 362039 h 601084"/>
                  <a:gd name="connsiteX41" fmla="*/ 568262 w 602040"/>
                  <a:gd name="connsiteY41" fmla="*/ 362039 h 601084"/>
                  <a:gd name="connsiteX42" fmla="*/ 602040 w 602040"/>
                  <a:gd name="connsiteY42" fmla="*/ 396755 h 601084"/>
                  <a:gd name="connsiteX43" fmla="*/ 568262 w 602040"/>
                  <a:gd name="connsiteY43" fmla="*/ 430479 h 601084"/>
                  <a:gd name="connsiteX44" fmla="*/ 514615 w 602040"/>
                  <a:gd name="connsiteY44" fmla="*/ 430479 h 601084"/>
                  <a:gd name="connsiteX45" fmla="*/ 431164 w 602040"/>
                  <a:gd name="connsiteY45" fmla="*/ 513798 h 601084"/>
                  <a:gd name="connsiteX46" fmla="*/ 431164 w 602040"/>
                  <a:gd name="connsiteY46" fmla="*/ 567360 h 601084"/>
                  <a:gd name="connsiteX47" fmla="*/ 397386 w 602040"/>
                  <a:gd name="connsiteY47" fmla="*/ 601084 h 601084"/>
                  <a:gd name="connsiteX48" fmla="*/ 362615 w 602040"/>
                  <a:gd name="connsiteY48" fmla="*/ 567360 h 601084"/>
                  <a:gd name="connsiteX49" fmla="*/ 362615 w 602040"/>
                  <a:gd name="connsiteY49" fmla="*/ 513798 h 601084"/>
                  <a:gd name="connsiteX50" fmla="*/ 334798 w 602040"/>
                  <a:gd name="connsiteY50" fmla="*/ 513798 h 601084"/>
                  <a:gd name="connsiteX51" fmla="*/ 334798 w 602040"/>
                  <a:gd name="connsiteY51" fmla="*/ 567360 h 601084"/>
                  <a:gd name="connsiteX52" fmla="*/ 301020 w 602040"/>
                  <a:gd name="connsiteY52" fmla="*/ 601084 h 601084"/>
                  <a:gd name="connsiteX53" fmla="*/ 267242 w 602040"/>
                  <a:gd name="connsiteY53" fmla="*/ 567360 h 601084"/>
                  <a:gd name="connsiteX54" fmla="*/ 267242 w 602040"/>
                  <a:gd name="connsiteY54" fmla="*/ 513798 h 601084"/>
                  <a:gd name="connsiteX55" fmla="*/ 239425 w 602040"/>
                  <a:gd name="connsiteY55" fmla="*/ 513798 h 601084"/>
                  <a:gd name="connsiteX56" fmla="*/ 239425 w 602040"/>
                  <a:gd name="connsiteY56" fmla="*/ 567360 h 601084"/>
                  <a:gd name="connsiteX57" fmla="*/ 204654 w 602040"/>
                  <a:gd name="connsiteY57" fmla="*/ 601084 h 601084"/>
                  <a:gd name="connsiteX58" fmla="*/ 170876 w 602040"/>
                  <a:gd name="connsiteY58" fmla="*/ 567360 h 601084"/>
                  <a:gd name="connsiteX59" fmla="*/ 170876 w 602040"/>
                  <a:gd name="connsiteY59" fmla="*/ 513798 h 601084"/>
                  <a:gd name="connsiteX60" fmla="*/ 87425 w 602040"/>
                  <a:gd name="connsiteY60" fmla="*/ 430479 h 601084"/>
                  <a:gd name="connsiteX61" fmla="*/ 33778 w 602040"/>
                  <a:gd name="connsiteY61" fmla="*/ 430479 h 601084"/>
                  <a:gd name="connsiteX62" fmla="*/ 0 w 602040"/>
                  <a:gd name="connsiteY62" fmla="*/ 396755 h 601084"/>
                  <a:gd name="connsiteX63" fmla="*/ 33778 w 602040"/>
                  <a:gd name="connsiteY63" fmla="*/ 362039 h 601084"/>
                  <a:gd name="connsiteX64" fmla="*/ 87425 w 602040"/>
                  <a:gd name="connsiteY64" fmla="*/ 362039 h 601084"/>
                  <a:gd name="connsiteX65" fmla="*/ 87425 w 602040"/>
                  <a:gd name="connsiteY65" fmla="*/ 334266 h 601084"/>
                  <a:gd name="connsiteX66" fmla="*/ 33778 w 602040"/>
                  <a:gd name="connsiteY66" fmla="*/ 334266 h 601084"/>
                  <a:gd name="connsiteX67" fmla="*/ 0 w 602040"/>
                  <a:gd name="connsiteY67" fmla="*/ 300542 h 601084"/>
                  <a:gd name="connsiteX68" fmla="*/ 33778 w 602040"/>
                  <a:gd name="connsiteY68" fmla="*/ 266818 h 601084"/>
                  <a:gd name="connsiteX69" fmla="*/ 87425 w 602040"/>
                  <a:gd name="connsiteY69" fmla="*/ 266818 h 601084"/>
                  <a:gd name="connsiteX70" fmla="*/ 87425 w 602040"/>
                  <a:gd name="connsiteY70" fmla="*/ 239045 h 601084"/>
                  <a:gd name="connsiteX71" fmla="*/ 33778 w 602040"/>
                  <a:gd name="connsiteY71" fmla="*/ 239045 h 601084"/>
                  <a:gd name="connsiteX72" fmla="*/ 0 w 602040"/>
                  <a:gd name="connsiteY72" fmla="*/ 204329 h 601084"/>
                  <a:gd name="connsiteX73" fmla="*/ 33778 w 602040"/>
                  <a:gd name="connsiteY73" fmla="*/ 170605 h 601084"/>
                  <a:gd name="connsiteX74" fmla="*/ 87425 w 602040"/>
                  <a:gd name="connsiteY74" fmla="*/ 170605 h 601084"/>
                  <a:gd name="connsiteX75" fmla="*/ 170876 w 602040"/>
                  <a:gd name="connsiteY75" fmla="*/ 87286 h 601084"/>
                  <a:gd name="connsiteX76" fmla="*/ 170876 w 602040"/>
                  <a:gd name="connsiteY76" fmla="*/ 33724 h 601084"/>
                  <a:gd name="connsiteX77" fmla="*/ 204654 w 602040"/>
                  <a:gd name="connsiteY77" fmla="*/ 0 h 60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02040" h="601084">
                    <a:moveTo>
                      <a:pt x="212616" y="208325"/>
                    </a:moveTo>
                    <a:lnTo>
                      <a:pt x="389423" y="208325"/>
                    </a:lnTo>
                    <a:cubicBezTo>
                      <a:pt x="392403" y="208325"/>
                      <a:pt x="393396" y="210308"/>
                      <a:pt x="393396" y="212291"/>
                    </a:cubicBezTo>
                    <a:lnTo>
                      <a:pt x="393396" y="388793"/>
                    </a:lnTo>
                    <a:cubicBezTo>
                      <a:pt x="393396" y="391768"/>
                      <a:pt x="392403" y="392759"/>
                      <a:pt x="389423" y="392759"/>
                    </a:cubicBezTo>
                    <a:lnTo>
                      <a:pt x="212616" y="392759"/>
                    </a:lnTo>
                    <a:cubicBezTo>
                      <a:pt x="210630" y="392759"/>
                      <a:pt x="208643" y="391768"/>
                      <a:pt x="208643" y="388793"/>
                    </a:cubicBezTo>
                    <a:lnTo>
                      <a:pt x="208643" y="212291"/>
                    </a:lnTo>
                    <a:cubicBezTo>
                      <a:pt x="208643" y="210308"/>
                      <a:pt x="210630" y="208325"/>
                      <a:pt x="212616" y="208325"/>
                    </a:cubicBezTo>
                    <a:close/>
                    <a:moveTo>
                      <a:pt x="212602" y="153743"/>
                    </a:moveTo>
                    <a:cubicBezTo>
                      <a:pt x="179817" y="153743"/>
                      <a:pt x="153987" y="179532"/>
                      <a:pt x="153987" y="212264"/>
                    </a:cubicBezTo>
                    <a:lnTo>
                      <a:pt x="153987" y="388820"/>
                    </a:lnTo>
                    <a:cubicBezTo>
                      <a:pt x="153987" y="421552"/>
                      <a:pt x="179817" y="447342"/>
                      <a:pt x="212602" y="447342"/>
                    </a:cubicBezTo>
                    <a:lnTo>
                      <a:pt x="389438" y="447342"/>
                    </a:lnTo>
                    <a:cubicBezTo>
                      <a:pt x="422223" y="447342"/>
                      <a:pt x="448053" y="421552"/>
                      <a:pt x="448053" y="388820"/>
                    </a:cubicBezTo>
                    <a:lnTo>
                      <a:pt x="448053" y="212264"/>
                    </a:lnTo>
                    <a:cubicBezTo>
                      <a:pt x="448053" y="179532"/>
                      <a:pt x="422223" y="153743"/>
                      <a:pt x="389438" y="153743"/>
                    </a:cubicBezTo>
                    <a:close/>
                    <a:moveTo>
                      <a:pt x="204654" y="0"/>
                    </a:moveTo>
                    <a:cubicBezTo>
                      <a:pt x="223530" y="0"/>
                      <a:pt x="239425" y="14878"/>
                      <a:pt x="239425" y="33724"/>
                    </a:cubicBezTo>
                    <a:lnTo>
                      <a:pt x="239425" y="87286"/>
                    </a:lnTo>
                    <a:lnTo>
                      <a:pt x="267242" y="87286"/>
                    </a:lnTo>
                    <a:lnTo>
                      <a:pt x="267242" y="33724"/>
                    </a:lnTo>
                    <a:cubicBezTo>
                      <a:pt x="267242" y="14878"/>
                      <a:pt x="282144" y="0"/>
                      <a:pt x="301020" y="0"/>
                    </a:cubicBezTo>
                    <a:cubicBezTo>
                      <a:pt x="319896" y="0"/>
                      <a:pt x="334798" y="14878"/>
                      <a:pt x="334798" y="33724"/>
                    </a:cubicBezTo>
                    <a:lnTo>
                      <a:pt x="334798" y="87286"/>
                    </a:lnTo>
                    <a:lnTo>
                      <a:pt x="362615" y="87286"/>
                    </a:lnTo>
                    <a:lnTo>
                      <a:pt x="362615" y="33724"/>
                    </a:lnTo>
                    <a:cubicBezTo>
                      <a:pt x="362615" y="14878"/>
                      <a:pt x="378510" y="0"/>
                      <a:pt x="397386" y="0"/>
                    </a:cubicBezTo>
                    <a:cubicBezTo>
                      <a:pt x="416262" y="0"/>
                      <a:pt x="431164" y="14878"/>
                      <a:pt x="431164" y="33724"/>
                    </a:cubicBezTo>
                    <a:lnTo>
                      <a:pt x="431164" y="87286"/>
                    </a:lnTo>
                    <a:cubicBezTo>
                      <a:pt x="475870" y="91254"/>
                      <a:pt x="510641" y="125970"/>
                      <a:pt x="514615" y="170605"/>
                    </a:cubicBezTo>
                    <a:lnTo>
                      <a:pt x="568262" y="170605"/>
                    </a:lnTo>
                    <a:cubicBezTo>
                      <a:pt x="587138" y="170605"/>
                      <a:pt x="602040" y="185483"/>
                      <a:pt x="602040" y="204329"/>
                    </a:cubicBezTo>
                    <a:cubicBezTo>
                      <a:pt x="602040" y="223175"/>
                      <a:pt x="587138" y="239045"/>
                      <a:pt x="568262" y="239045"/>
                    </a:cubicBezTo>
                    <a:lnTo>
                      <a:pt x="514615" y="239045"/>
                    </a:lnTo>
                    <a:lnTo>
                      <a:pt x="514615" y="266818"/>
                    </a:lnTo>
                    <a:lnTo>
                      <a:pt x="568262" y="266818"/>
                    </a:lnTo>
                    <a:cubicBezTo>
                      <a:pt x="587138" y="266818"/>
                      <a:pt x="602040" y="281696"/>
                      <a:pt x="602040" y="300542"/>
                    </a:cubicBezTo>
                    <a:cubicBezTo>
                      <a:pt x="602040" y="319388"/>
                      <a:pt x="587138" y="334266"/>
                      <a:pt x="568262" y="334266"/>
                    </a:cubicBezTo>
                    <a:lnTo>
                      <a:pt x="514615" y="334266"/>
                    </a:lnTo>
                    <a:lnTo>
                      <a:pt x="514615" y="362039"/>
                    </a:lnTo>
                    <a:lnTo>
                      <a:pt x="568262" y="362039"/>
                    </a:lnTo>
                    <a:cubicBezTo>
                      <a:pt x="587138" y="362039"/>
                      <a:pt x="602040" y="377909"/>
                      <a:pt x="602040" y="396755"/>
                    </a:cubicBezTo>
                    <a:cubicBezTo>
                      <a:pt x="602040" y="415601"/>
                      <a:pt x="587138" y="430479"/>
                      <a:pt x="568262" y="430479"/>
                    </a:cubicBezTo>
                    <a:lnTo>
                      <a:pt x="514615" y="430479"/>
                    </a:lnTo>
                    <a:cubicBezTo>
                      <a:pt x="510641" y="475114"/>
                      <a:pt x="475870" y="509830"/>
                      <a:pt x="431164" y="513798"/>
                    </a:cubicBezTo>
                    <a:lnTo>
                      <a:pt x="431164" y="567360"/>
                    </a:lnTo>
                    <a:cubicBezTo>
                      <a:pt x="431164" y="586206"/>
                      <a:pt x="416262" y="601084"/>
                      <a:pt x="397386" y="601084"/>
                    </a:cubicBezTo>
                    <a:cubicBezTo>
                      <a:pt x="378510" y="601084"/>
                      <a:pt x="362615" y="586206"/>
                      <a:pt x="362615" y="567360"/>
                    </a:cubicBezTo>
                    <a:lnTo>
                      <a:pt x="362615" y="513798"/>
                    </a:lnTo>
                    <a:lnTo>
                      <a:pt x="334798" y="513798"/>
                    </a:lnTo>
                    <a:lnTo>
                      <a:pt x="334798" y="567360"/>
                    </a:lnTo>
                    <a:cubicBezTo>
                      <a:pt x="334798" y="586206"/>
                      <a:pt x="319896" y="601084"/>
                      <a:pt x="301020" y="601084"/>
                    </a:cubicBezTo>
                    <a:cubicBezTo>
                      <a:pt x="282144" y="601084"/>
                      <a:pt x="267242" y="586206"/>
                      <a:pt x="267242" y="567360"/>
                    </a:cubicBezTo>
                    <a:lnTo>
                      <a:pt x="267242" y="513798"/>
                    </a:lnTo>
                    <a:lnTo>
                      <a:pt x="239425" y="513798"/>
                    </a:lnTo>
                    <a:lnTo>
                      <a:pt x="239425" y="567360"/>
                    </a:lnTo>
                    <a:cubicBezTo>
                      <a:pt x="239425" y="586206"/>
                      <a:pt x="223530" y="601084"/>
                      <a:pt x="204654" y="601084"/>
                    </a:cubicBezTo>
                    <a:cubicBezTo>
                      <a:pt x="185778" y="601084"/>
                      <a:pt x="170876" y="586206"/>
                      <a:pt x="170876" y="567360"/>
                    </a:cubicBezTo>
                    <a:lnTo>
                      <a:pt x="170876" y="513798"/>
                    </a:lnTo>
                    <a:cubicBezTo>
                      <a:pt x="126170" y="509830"/>
                      <a:pt x="91399" y="475114"/>
                      <a:pt x="87425" y="430479"/>
                    </a:cubicBezTo>
                    <a:lnTo>
                      <a:pt x="33778" y="430479"/>
                    </a:lnTo>
                    <a:cubicBezTo>
                      <a:pt x="14902" y="430479"/>
                      <a:pt x="0" y="415601"/>
                      <a:pt x="0" y="396755"/>
                    </a:cubicBezTo>
                    <a:cubicBezTo>
                      <a:pt x="0" y="377909"/>
                      <a:pt x="14902" y="362039"/>
                      <a:pt x="33778" y="362039"/>
                    </a:cubicBezTo>
                    <a:lnTo>
                      <a:pt x="87425" y="362039"/>
                    </a:lnTo>
                    <a:lnTo>
                      <a:pt x="87425" y="334266"/>
                    </a:lnTo>
                    <a:lnTo>
                      <a:pt x="33778" y="334266"/>
                    </a:lnTo>
                    <a:cubicBezTo>
                      <a:pt x="14902" y="334266"/>
                      <a:pt x="0" y="319388"/>
                      <a:pt x="0" y="300542"/>
                    </a:cubicBezTo>
                    <a:cubicBezTo>
                      <a:pt x="0" y="281696"/>
                      <a:pt x="14902" y="266818"/>
                      <a:pt x="33778" y="266818"/>
                    </a:cubicBezTo>
                    <a:lnTo>
                      <a:pt x="87425" y="266818"/>
                    </a:lnTo>
                    <a:lnTo>
                      <a:pt x="87425" y="239045"/>
                    </a:lnTo>
                    <a:lnTo>
                      <a:pt x="33778" y="239045"/>
                    </a:lnTo>
                    <a:cubicBezTo>
                      <a:pt x="14902" y="239045"/>
                      <a:pt x="0" y="223175"/>
                      <a:pt x="0" y="204329"/>
                    </a:cubicBezTo>
                    <a:cubicBezTo>
                      <a:pt x="0" y="185483"/>
                      <a:pt x="14902" y="170605"/>
                      <a:pt x="33778" y="170605"/>
                    </a:cubicBezTo>
                    <a:lnTo>
                      <a:pt x="87425" y="170605"/>
                    </a:lnTo>
                    <a:cubicBezTo>
                      <a:pt x="91399" y="125970"/>
                      <a:pt x="126170" y="91254"/>
                      <a:pt x="170876" y="87286"/>
                    </a:cubicBezTo>
                    <a:lnTo>
                      <a:pt x="170876" y="33724"/>
                    </a:lnTo>
                    <a:cubicBezTo>
                      <a:pt x="170876" y="14878"/>
                      <a:pt x="185778" y="0"/>
                      <a:pt x="204654" y="0"/>
                    </a:cubicBezTo>
                    <a:close/>
                  </a:path>
                </a:pathLst>
              </a:custGeom>
              <a:solidFill>
                <a:schemeClr val="accent2"/>
              </a:solidFill>
              <a:ln>
                <a:noFill/>
              </a:ln>
            </p:spPr>
            <p:txBody>
              <a:bodyPr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dirty="0">
                  <a:cs typeface="+mn-ea"/>
                  <a:sym typeface="+mn-lt"/>
                </a:endParaRPr>
              </a:p>
            </p:txBody>
          </p:sp>
        </p:grpSp>
        <p:sp>
          <p:nvSpPr>
            <p:cNvPr id="45" name="文本框 5441">
              <a:extLst>
                <a:ext uri="{FF2B5EF4-FFF2-40B4-BE49-F238E27FC236}">
                  <a16:creationId xmlns:a16="http://schemas.microsoft.com/office/drawing/2014/main" id="{A7F44125-5ADD-D636-4AA5-B1C5E077AE1C}"/>
                </a:ext>
              </a:extLst>
            </p:cNvPr>
            <p:cNvSpPr txBox="1"/>
            <p:nvPr/>
          </p:nvSpPr>
          <p:spPr>
            <a:xfrm>
              <a:off x="4868084" y="2901529"/>
              <a:ext cx="743954" cy="313244"/>
            </a:xfrm>
            <a:prstGeom prst="rect">
              <a:avLst/>
            </a:prstGeom>
            <a:noFill/>
          </p:spPr>
          <p:txBody>
            <a:bodyPr wrap="none"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b="1" dirty="0">
                  <a:solidFill>
                    <a:schemeClr val="accent1"/>
                  </a:solidFill>
                  <a:cs typeface="+mn-ea"/>
                  <a:sym typeface="+mn-lt"/>
                </a:rPr>
                <a:t>小标题</a:t>
              </a:r>
            </a:p>
          </p:txBody>
        </p:sp>
        <p:sp>
          <p:nvSpPr>
            <p:cNvPr id="46" name="文本框 181">
              <a:extLst>
                <a:ext uri="{FF2B5EF4-FFF2-40B4-BE49-F238E27FC236}">
                  <a16:creationId xmlns:a16="http://schemas.microsoft.com/office/drawing/2014/main" id="{9E4FBE6A-F3D4-F469-A3F3-9136C923B07E}"/>
                </a:ext>
              </a:extLst>
            </p:cNvPr>
            <p:cNvSpPr txBox="1"/>
            <p:nvPr/>
          </p:nvSpPr>
          <p:spPr>
            <a:xfrm>
              <a:off x="6578601" y="2901529"/>
              <a:ext cx="743954" cy="313244"/>
            </a:xfrm>
            <a:prstGeom prst="rect">
              <a:avLst/>
            </a:prstGeom>
            <a:noFill/>
          </p:spPr>
          <p:txBody>
            <a:bodyPr wrap="none"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b="1" dirty="0">
                  <a:solidFill>
                    <a:schemeClr val="accent2"/>
                  </a:solidFill>
                  <a:cs typeface="+mn-ea"/>
                  <a:sym typeface="+mn-lt"/>
                </a:rPr>
                <a:t>小标题</a:t>
              </a:r>
            </a:p>
          </p:txBody>
        </p:sp>
      </p:grpSp>
    </p:spTree>
    <p:extLst>
      <p:ext uri="{BB962C8B-B14F-4D97-AF65-F5344CB8AC3E}">
        <p14:creationId xmlns:p14="http://schemas.microsoft.com/office/powerpoint/2010/main" val="3782079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A2C24B94-F559-4F80-B420-EE9FA3DD0ABB}"/>
              </a:ext>
            </a:extLst>
          </p:cNvPr>
          <p:cNvSpPr txBox="1"/>
          <p:nvPr/>
        </p:nvSpPr>
        <p:spPr>
          <a:xfrm>
            <a:off x="4238236" y="2926170"/>
            <a:ext cx="3715530" cy="1055225"/>
          </a:xfrm>
          <a:prstGeom prst="rect">
            <a:avLst/>
          </a:prstGeom>
          <a:noFill/>
        </p:spPr>
        <p:txBody>
          <a:bodyPr wrap="square" rtlCol="0">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zh-CN" altLang="en-US" sz="6257" b="1" i="0" u="none" strike="noStrike" kern="1200" cap="none" spc="0" normalizeH="0" baseline="0" noProof="0" dirty="0">
                <a:ln>
                  <a:noFill/>
                </a:ln>
                <a:solidFill>
                  <a:prstClr val="white"/>
                </a:solidFill>
                <a:effectLst/>
                <a:uLnTx/>
                <a:uFillTx/>
                <a:cs typeface="+mn-ea"/>
                <a:sym typeface="+mn-lt"/>
              </a:rPr>
              <a:t>结果</a:t>
            </a:r>
          </a:p>
        </p:txBody>
      </p:sp>
      <p:cxnSp>
        <p:nvCxnSpPr>
          <p:cNvPr id="7" name="直线连接符 5">
            <a:extLst>
              <a:ext uri="{FF2B5EF4-FFF2-40B4-BE49-F238E27FC236}">
                <a16:creationId xmlns:a16="http://schemas.microsoft.com/office/drawing/2014/main" id="{04F8C2D9-82E9-439A-AED8-2D704ABE45FF}"/>
              </a:ext>
            </a:extLst>
          </p:cNvPr>
          <p:cNvCxnSpPr>
            <a:cxnSpLocks/>
          </p:cNvCxnSpPr>
          <p:nvPr/>
        </p:nvCxnSpPr>
        <p:spPr>
          <a:xfrm flipH="1">
            <a:off x="6851124" y="2738042"/>
            <a:ext cx="70081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线连接符 60">
            <a:extLst>
              <a:ext uri="{FF2B5EF4-FFF2-40B4-BE49-F238E27FC236}">
                <a16:creationId xmlns:a16="http://schemas.microsoft.com/office/drawing/2014/main" id="{73719D9A-9C05-411C-B4EC-0F4C3CE7C782}"/>
              </a:ext>
            </a:extLst>
          </p:cNvPr>
          <p:cNvCxnSpPr>
            <a:cxnSpLocks/>
          </p:cNvCxnSpPr>
          <p:nvPr/>
        </p:nvCxnSpPr>
        <p:spPr>
          <a:xfrm flipH="1">
            <a:off x="4544089" y="2738042"/>
            <a:ext cx="70081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线连接符 109">
            <a:extLst>
              <a:ext uri="{FF2B5EF4-FFF2-40B4-BE49-F238E27FC236}">
                <a16:creationId xmlns:a16="http://schemas.microsoft.com/office/drawing/2014/main" id="{AE4BDBB4-AEAA-492D-9636-217DAE10A347}"/>
              </a:ext>
            </a:extLst>
          </p:cNvPr>
          <p:cNvCxnSpPr>
            <a:cxnSpLocks/>
          </p:cNvCxnSpPr>
          <p:nvPr/>
        </p:nvCxnSpPr>
        <p:spPr>
          <a:xfrm flipH="1">
            <a:off x="6988772" y="4180017"/>
            <a:ext cx="5631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直线连接符 109">
            <a:extLst>
              <a:ext uri="{FF2B5EF4-FFF2-40B4-BE49-F238E27FC236}">
                <a16:creationId xmlns:a16="http://schemas.microsoft.com/office/drawing/2014/main" id="{96F9CA12-C32B-493D-A6C3-EC1E5AE7798A}"/>
              </a:ext>
            </a:extLst>
          </p:cNvPr>
          <p:cNvCxnSpPr>
            <a:cxnSpLocks/>
          </p:cNvCxnSpPr>
          <p:nvPr/>
        </p:nvCxnSpPr>
        <p:spPr>
          <a:xfrm flipH="1">
            <a:off x="4544089" y="4180017"/>
            <a:ext cx="5631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直接连接符 105">
            <a:extLst>
              <a:ext uri="{FF2B5EF4-FFF2-40B4-BE49-F238E27FC236}">
                <a16:creationId xmlns:a16="http://schemas.microsoft.com/office/drawing/2014/main" id="{A7C175C9-5AFC-4455-A3AE-3C803E278696}"/>
              </a:ext>
            </a:extLst>
          </p:cNvPr>
          <p:cNvCxnSpPr/>
          <p:nvPr/>
        </p:nvCxnSpPr>
        <p:spPr>
          <a:xfrm>
            <a:off x="4544089" y="2738042"/>
            <a:ext cx="0" cy="24324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直接连接符 106">
            <a:extLst>
              <a:ext uri="{FF2B5EF4-FFF2-40B4-BE49-F238E27FC236}">
                <a16:creationId xmlns:a16="http://schemas.microsoft.com/office/drawing/2014/main" id="{5C6B7CC3-FCF7-4BC9-A339-91528E746013}"/>
              </a:ext>
            </a:extLst>
          </p:cNvPr>
          <p:cNvCxnSpPr/>
          <p:nvPr/>
        </p:nvCxnSpPr>
        <p:spPr>
          <a:xfrm>
            <a:off x="7544347" y="2738042"/>
            <a:ext cx="0" cy="24324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直接连接符 107">
            <a:extLst>
              <a:ext uri="{FF2B5EF4-FFF2-40B4-BE49-F238E27FC236}">
                <a16:creationId xmlns:a16="http://schemas.microsoft.com/office/drawing/2014/main" id="{40BA2D3E-0527-4E77-9E17-4205275606BD}"/>
              </a:ext>
            </a:extLst>
          </p:cNvPr>
          <p:cNvCxnSpPr>
            <a:cxnSpLocks/>
          </p:cNvCxnSpPr>
          <p:nvPr/>
        </p:nvCxnSpPr>
        <p:spPr>
          <a:xfrm>
            <a:off x="7544347" y="3906920"/>
            <a:ext cx="0" cy="26720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直接连接符 108">
            <a:extLst>
              <a:ext uri="{FF2B5EF4-FFF2-40B4-BE49-F238E27FC236}">
                <a16:creationId xmlns:a16="http://schemas.microsoft.com/office/drawing/2014/main" id="{5D7DFDA1-B5D5-4432-91D4-07EA2586DB4D}"/>
              </a:ext>
            </a:extLst>
          </p:cNvPr>
          <p:cNvCxnSpPr>
            <a:cxnSpLocks/>
          </p:cNvCxnSpPr>
          <p:nvPr/>
        </p:nvCxnSpPr>
        <p:spPr>
          <a:xfrm>
            <a:off x="4544089" y="3906920"/>
            <a:ext cx="0" cy="27842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10215A43-B7E8-EB94-E914-78202B66BC35}"/>
              </a:ext>
            </a:extLst>
          </p:cNvPr>
          <p:cNvSpPr txBox="1"/>
          <p:nvPr/>
        </p:nvSpPr>
        <p:spPr>
          <a:xfrm>
            <a:off x="5177361" y="2485198"/>
            <a:ext cx="1741311" cy="500906"/>
          </a:xfrm>
          <a:prstGeom prst="rect">
            <a:avLst/>
          </a:prstGeom>
          <a:noFill/>
        </p:spPr>
        <p:txBody>
          <a:bodyPr wrap="none" rtlCol="0">
            <a:noAutofit/>
          </a:bodyPr>
          <a:lstStyle/>
          <a:p>
            <a:pPr algn="ctr"/>
            <a:r>
              <a:rPr kumimoji="1" lang="en-US" altLang="zh-CN" sz="2655" dirty="0">
                <a:ln w="12700">
                  <a:solidFill>
                    <a:schemeClr val="bg1"/>
                  </a:solidFill>
                </a:ln>
                <a:noFill/>
                <a:latin typeface="+mj-lt"/>
                <a:cs typeface="+mn-ea"/>
                <a:sym typeface="+mn-lt"/>
              </a:rPr>
              <a:t>PART 04</a:t>
            </a:r>
            <a:endParaRPr kumimoji="1" lang="zh-CN" altLang="en-US" sz="2655" dirty="0">
              <a:ln w="12700">
                <a:solidFill>
                  <a:schemeClr val="bg1"/>
                </a:solidFill>
              </a:ln>
              <a:noFill/>
              <a:latin typeface="+mj-lt"/>
              <a:cs typeface="+mn-ea"/>
              <a:sym typeface="+mn-lt"/>
            </a:endParaRPr>
          </a:p>
        </p:txBody>
      </p:sp>
      <p:pic>
        <p:nvPicPr>
          <p:cNvPr id="3" name="Picture 2">
            <a:extLst>
              <a:ext uri="{FF2B5EF4-FFF2-40B4-BE49-F238E27FC236}">
                <a16:creationId xmlns:a16="http://schemas.microsoft.com/office/drawing/2014/main" id="{1127F1EE-E004-C2B9-547C-43F64DB5302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152669" y="4040523"/>
            <a:ext cx="1790694" cy="23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823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48AA5EBE-C217-394F-98ED-B7615CD13584}"/>
              </a:ext>
            </a:extLst>
          </p:cNvPr>
          <p:cNvCxnSpPr/>
          <p:nvPr/>
        </p:nvCxnSpPr>
        <p:spPr>
          <a:xfrm>
            <a:off x="263847" y="862550"/>
            <a:ext cx="10268136" cy="0"/>
          </a:xfrm>
          <a:prstGeom prst="line">
            <a:avLst/>
          </a:prstGeom>
          <a:ln w="19050">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A9018BE8-AC36-5349-95C3-E7C096E1A779}"/>
              </a:ext>
            </a:extLst>
          </p:cNvPr>
          <p:cNvSpPr/>
          <p:nvPr/>
        </p:nvSpPr>
        <p:spPr>
          <a:xfrm>
            <a:off x="9329804" y="798308"/>
            <a:ext cx="2861863" cy="108482"/>
          </a:xfrm>
          <a:prstGeom prst="rect">
            <a:avLst/>
          </a:prstGeom>
          <a:solidFill>
            <a:schemeClr val="accent1">
              <a:lumMod val="100000"/>
            </a:schemeClr>
          </a:solidFill>
          <a:ln>
            <a:solidFill>
              <a:schemeClr val="accent1">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sz="1351">
              <a:cs typeface="+mn-ea"/>
              <a:sym typeface="+mn-lt"/>
            </a:endParaRPr>
          </a:p>
        </p:txBody>
      </p:sp>
      <p:sp>
        <p:nvSpPr>
          <p:cNvPr id="8" name="标题 7">
            <a:extLst>
              <a:ext uri="{FF2B5EF4-FFF2-40B4-BE49-F238E27FC236}">
                <a16:creationId xmlns:a16="http://schemas.microsoft.com/office/drawing/2014/main" id="{9E06C8C2-1CDB-44C3-B83D-5CDE671A384B}"/>
              </a:ext>
            </a:extLst>
          </p:cNvPr>
          <p:cNvSpPr>
            <a:spLocks noGrp="1"/>
          </p:cNvSpPr>
          <p:nvPr>
            <p:ph type="title"/>
          </p:nvPr>
        </p:nvSpPr>
        <p:spPr>
          <a:xfrm>
            <a:off x="822944" y="320665"/>
            <a:ext cx="902811" cy="487378"/>
          </a:xfrm>
        </p:spPr>
        <p:txBody>
          <a:bodyPr>
            <a:noAutofit/>
          </a:bodyPr>
          <a:lstStyle/>
          <a:p>
            <a:r>
              <a:rPr lang="zh-CN" altLang="en-US" b="0" dirty="0">
                <a:sym typeface="+mn-lt"/>
              </a:rPr>
              <a:t>结果</a:t>
            </a:r>
          </a:p>
        </p:txBody>
      </p:sp>
      <p:pic>
        <p:nvPicPr>
          <p:cNvPr id="2" name="图片 1">
            <a:extLst>
              <a:ext uri="{FF2B5EF4-FFF2-40B4-BE49-F238E27FC236}">
                <a16:creationId xmlns:a16="http://schemas.microsoft.com/office/drawing/2014/main" id="{991E0731-3CC9-0EFF-EC57-BD0BB1634D93}"/>
              </a:ext>
            </a:extLst>
          </p:cNvPr>
          <p:cNvPicPr>
            <a:picLocks noChangeAspect="1"/>
          </p:cNvPicPr>
          <p:nvPr/>
        </p:nvPicPr>
        <p:blipFill rotWithShape="1">
          <a:blip r:embed="rId2">
            <a:extLst>
              <a:ext uri="{28A0092B-C50C-407E-A947-70E740481C1C}">
                <a14:useLocalDpi xmlns:a14="http://schemas.microsoft.com/office/drawing/2010/main" val="0"/>
              </a:ext>
            </a:extLst>
          </a:blip>
          <a:srcRect t="46837" b="14017"/>
          <a:stretch/>
        </p:blipFill>
        <p:spPr>
          <a:xfrm>
            <a:off x="1480326" y="1290653"/>
            <a:ext cx="9231348" cy="2409092"/>
          </a:xfrm>
          <a:prstGeom prst="rect">
            <a:avLst/>
          </a:prstGeom>
        </p:spPr>
      </p:pic>
      <p:sp>
        <p:nvSpPr>
          <p:cNvPr id="3" name="Picture 2-mask">
            <a:extLst>
              <a:ext uri="{FF2B5EF4-FFF2-40B4-BE49-F238E27FC236}">
                <a16:creationId xmlns:a16="http://schemas.microsoft.com/office/drawing/2014/main" id="{99790DC7-64B5-2F00-1754-B3B1C9A3C2BA}"/>
              </a:ext>
            </a:extLst>
          </p:cNvPr>
          <p:cNvSpPr/>
          <p:nvPr/>
        </p:nvSpPr>
        <p:spPr>
          <a:xfrm>
            <a:off x="1788301" y="3045460"/>
            <a:ext cx="3942574" cy="3125667"/>
          </a:xfrm>
          <a:prstGeom prst="rect">
            <a:avLst/>
          </a:prstGeom>
          <a:gradFill>
            <a:gsLst>
              <a:gs pos="0">
                <a:schemeClr val="accent1"/>
              </a:gs>
              <a:gs pos="100000">
                <a:schemeClr val="accent1">
                  <a:lumMod val="75000"/>
                </a:schemeClr>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 name="文本框 5">
            <a:extLst>
              <a:ext uri="{FF2B5EF4-FFF2-40B4-BE49-F238E27FC236}">
                <a16:creationId xmlns:a16="http://schemas.microsoft.com/office/drawing/2014/main" id="{05B43C44-E706-42CD-7C49-0053A04BC4CF}"/>
              </a:ext>
            </a:extLst>
          </p:cNvPr>
          <p:cNvSpPr txBox="1"/>
          <p:nvPr/>
        </p:nvSpPr>
        <p:spPr>
          <a:xfrm>
            <a:off x="2174931" y="4127847"/>
            <a:ext cx="3114250" cy="492443"/>
          </a:xfrm>
          <a:prstGeom prst="rect">
            <a:avLst/>
          </a:prstGeom>
          <a:noFill/>
        </p:spPr>
        <p:txBody>
          <a:bodyPr wrap="none" lIns="0" tIns="0" rIns="0" bIns="0" rtlCol="0" anchor="t">
            <a:noAutofit/>
          </a:bodyPr>
          <a:lstStyle/>
          <a:p>
            <a:r>
              <a:rPr lang="en-US" altLang="zh-CN" sz="3200" dirty="0" err="1">
                <a:solidFill>
                  <a:schemeClr val="bg1"/>
                </a:solidFill>
                <a:latin typeface="+mj-ea"/>
                <a:ea typeface="+mj-ea"/>
              </a:rPr>
              <a:t>OfficePLUS</a:t>
            </a:r>
            <a:r>
              <a:rPr lang="zh-CN" altLang="en-US" sz="3200" dirty="0">
                <a:solidFill>
                  <a:schemeClr val="bg1"/>
                </a:solidFill>
                <a:latin typeface="+mj-ea"/>
                <a:ea typeface="+mj-ea"/>
              </a:rPr>
              <a:t>医院</a:t>
            </a:r>
          </a:p>
        </p:txBody>
      </p:sp>
      <p:sp>
        <p:nvSpPr>
          <p:cNvPr id="7" name="文本框 6">
            <a:extLst>
              <a:ext uri="{FF2B5EF4-FFF2-40B4-BE49-F238E27FC236}">
                <a16:creationId xmlns:a16="http://schemas.microsoft.com/office/drawing/2014/main" id="{889975F3-E648-2C77-296E-446890A11ED6}"/>
              </a:ext>
            </a:extLst>
          </p:cNvPr>
          <p:cNvSpPr txBox="1"/>
          <p:nvPr/>
        </p:nvSpPr>
        <p:spPr>
          <a:xfrm>
            <a:off x="2174931" y="4763582"/>
            <a:ext cx="3538164" cy="252762"/>
          </a:xfrm>
          <a:prstGeom prst="rect">
            <a:avLst/>
          </a:prstGeom>
          <a:noFill/>
        </p:spPr>
        <p:txBody>
          <a:bodyPr wrap="square" lIns="0" tIns="0" rIns="0" bIns="0" rtlCol="0" anchor="t">
            <a:noAutofit/>
          </a:bodyPr>
          <a:lstStyle/>
          <a:p>
            <a:pPr>
              <a:lnSpc>
                <a:spcPct val="130000"/>
              </a:lnSpc>
            </a:pPr>
            <a:r>
              <a:rPr lang="zh-CN" altLang="en-US" sz="1400" b="0" dirty="0">
                <a:solidFill>
                  <a:schemeClr val="bg1"/>
                </a:solidFill>
                <a:effectLst/>
                <a:latin typeface="+mn-ea"/>
              </a:rPr>
              <a:t>目前获得的突出成绩</a:t>
            </a:r>
          </a:p>
        </p:txBody>
      </p:sp>
      <p:sp>
        <p:nvSpPr>
          <p:cNvPr id="9" name="文本框 8">
            <a:extLst>
              <a:ext uri="{FF2B5EF4-FFF2-40B4-BE49-F238E27FC236}">
                <a16:creationId xmlns:a16="http://schemas.microsoft.com/office/drawing/2014/main" id="{5BFB9A59-9ED6-F72A-1B92-E9ACDCF9F234}"/>
              </a:ext>
            </a:extLst>
          </p:cNvPr>
          <p:cNvSpPr txBox="1"/>
          <p:nvPr/>
        </p:nvSpPr>
        <p:spPr>
          <a:xfrm>
            <a:off x="6094817" y="4018392"/>
            <a:ext cx="4516064" cy="609013"/>
          </a:xfrm>
          <a:prstGeom prst="rect">
            <a:avLst/>
          </a:prstGeom>
          <a:noFill/>
        </p:spPr>
        <p:txBody>
          <a:bodyPr wrap="square" lIns="0" tIns="0" rIns="0" bIns="0" rtlCol="0" anchor="t">
            <a:noAutofit/>
          </a:bodyPr>
          <a:lstStyle/>
          <a:p>
            <a:pPr marL="285750" indent="-285750">
              <a:lnSpc>
                <a:spcPct val="130000"/>
              </a:lnSpc>
              <a:buFont typeface="Arial" panose="020B0604020202020204" pitchFamily="34" charset="0"/>
              <a:buChar char="•"/>
            </a:pPr>
            <a:r>
              <a:rPr lang="zh-CN" altLang="en-US" sz="1600" dirty="0">
                <a:solidFill>
                  <a:schemeClr val="tx1">
                    <a:lumMod val="75000"/>
                    <a:lumOff val="25000"/>
                  </a:schemeClr>
                </a:solidFill>
                <a:latin typeface="+mn-ea"/>
              </a:rPr>
              <a:t>医院日前组织</a:t>
            </a:r>
            <a:r>
              <a:rPr lang="en-US" altLang="zh-CN" sz="1600" dirty="0">
                <a:solidFill>
                  <a:schemeClr val="tx1">
                    <a:lumMod val="75000"/>
                    <a:lumOff val="25000"/>
                  </a:schemeClr>
                </a:solidFill>
                <a:latin typeface="+mn-ea"/>
              </a:rPr>
              <a:t>30</a:t>
            </a:r>
            <a:r>
              <a:rPr lang="zh-CN" altLang="en-US" sz="1600" dirty="0">
                <a:solidFill>
                  <a:schemeClr val="tx1">
                    <a:lumMod val="75000"/>
                    <a:lumOff val="25000"/>
                  </a:schemeClr>
                </a:solidFill>
                <a:latin typeface="+mn-ea"/>
              </a:rPr>
              <a:t>名医学专家坐诊“云端”，通过互联网医院平台开展义诊活动。</a:t>
            </a:r>
          </a:p>
        </p:txBody>
      </p:sp>
      <p:sp>
        <p:nvSpPr>
          <p:cNvPr id="10" name="文本框 9">
            <a:extLst>
              <a:ext uri="{FF2B5EF4-FFF2-40B4-BE49-F238E27FC236}">
                <a16:creationId xmlns:a16="http://schemas.microsoft.com/office/drawing/2014/main" id="{3DBCAB7A-DB6A-EA04-705E-C13C31DC963F}"/>
              </a:ext>
            </a:extLst>
          </p:cNvPr>
          <p:cNvSpPr txBox="1"/>
          <p:nvPr/>
        </p:nvSpPr>
        <p:spPr>
          <a:xfrm>
            <a:off x="6007100" y="5088685"/>
            <a:ext cx="4516064" cy="939809"/>
          </a:xfrm>
          <a:prstGeom prst="rect">
            <a:avLst/>
          </a:prstGeom>
          <a:noFill/>
        </p:spPr>
        <p:txBody>
          <a:bodyPr wrap="square" lIns="0" tIns="0" rIns="0" bIns="0" rtlCol="0" anchor="t">
            <a:noAutofit/>
          </a:bodyPr>
          <a:lstStyle/>
          <a:p>
            <a:pPr marL="285750" indent="-285750">
              <a:lnSpc>
                <a:spcPct val="130000"/>
              </a:lnSpc>
              <a:buFont typeface="Arial" panose="020B0604020202020204" pitchFamily="34" charset="0"/>
              <a:buChar char="•"/>
            </a:pPr>
            <a:r>
              <a:rPr lang="zh-CN" altLang="en-US" sz="1600" dirty="0">
                <a:solidFill>
                  <a:schemeClr val="tx1">
                    <a:lumMod val="75000"/>
                    <a:lumOff val="25000"/>
                  </a:schemeClr>
                </a:solidFill>
                <a:latin typeface="+mn-ea"/>
              </a:rPr>
              <a:t>共计服务了</a:t>
            </a:r>
            <a:r>
              <a:rPr lang="en-US" altLang="zh-CN" sz="1600" dirty="0">
                <a:solidFill>
                  <a:schemeClr val="tx1">
                    <a:lumMod val="75000"/>
                    <a:lumOff val="25000"/>
                  </a:schemeClr>
                </a:solidFill>
                <a:latin typeface="+mn-ea"/>
              </a:rPr>
              <a:t>300</a:t>
            </a:r>
            <a:r>
              <a:rPr lang="zh-CN" altLang="en-US" sz="1600" dirty="0">
                <a:solidFill>
                  <a:schemeClr val="tx1">
                    <a:lumMod val="75000"/>
                    <a:lumOff val="25000"/>
                  </a:schemeClr>
                </a:solidFill>
                <a:latin typeface="+mn-ea"/>
              </a:rPr>
              <a:t>余名患者，为部分常见病、慢性病的复诊患者和不方便来院看病的初诊患者在线提供了问诊服务。</a:t>
            </a:r>
          </a:p>
        </p:txBody>
      </p:sp>
    </p:spTree>
    <p:extLst>
      <p:ext uri="{BB962C8B-B14F-4D97-AF65-F5344CB8AC3E}">
        <p14:creationId xmlns:p14="http://schemas.microsoft.com/office/powerpoint/2010/main" val="747978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48AA5EBE-C217-394F-98ED-B7615CD13584}"/>
              </a:ext>
            </a:extLst>
          </p:cNvPr>
          <p:cNvCxnSpPr/>
          <p:nvPr/>
        </p:nvCxnSpPr>
        <p:spPr>
          <a:xfrm>
            <a:off x="263847" y="862550"/>
            <a:ext cx="10268136" cy="0"/>
          </a:xfrm>
          <a:prstGeom prst="line">
            <a:avLst/>
          </a:prstGeom>
          <a:ln w="19050">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A9018BE8-AC36-5349-95C3-E7C096E1A779}"/>
              </a:ext>
            </a:extLst>
          </p:cNvPr>
          <p:cNvSpPr/>
          <p:nvPr/>
        </p:nvSpPr>
        <p:spPr>
          <a:xfrm>
            <a:off x="9329804" y="798308"/>
            <a:ext cx="2861863" cy="108482"/>
          </a:xfrm>
          <a:prstGeom prst="rect">
            <a:avLst/>
          </a:prstGeom>
          <a:solidFill>
            <a:schemeClr val="accent1">
              <a:lumMod val="100000"/>
            </a:schemeClr>
          </a:solidFill>
          <a:ln>
            <a:solidFill>
              <a:schemeClr val="accent1">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1">
              <a:cs typeface="+mn-ea"/>
              <a:sym typeface="+mn-lt"/>
            </a:endParaRPr>
          </a:p>
        </p:txBody>
      </p:sp>
      <p:sp>
        <p:nvSpPr>
          <p:cNvPr id="8" name="标题 7">
            <a:extLst>
              <a:ext uri="{FF2B5EF4-FFF2-40B4-BE49-F238E27FC236}">
                <a16:creationId xmlns:a16="http://schemas.microsoft.com/office/drawing/2014/main" id="{9E06C8C2-1CDB-44C3-B83D-5CDE671A384B}"/>
              </a:ext>
            </a:extLst>
          </p:cNvPr>
          <p:cNvSpPr>
            <a:spLocks noGrp="1"/>
          </p:cNvSpPr>
          <p:nvPr>
            <p:ph type="title"/>
          </p:nvPr>
        </p:nvSpPr>
        <p:spPr>
          <a:xfrm>
            <a:off x="822944" y="320665"/>
            <a:ext cx="902811" cy="487378"/>
          </a:xfrm>
        </p:spPr>
        <p:txBody>
          <a:bodyPr/>
          <a:lstStyle/>
          <a:p>
            <a:r>
              <a:rPr lang="zh-CN" altLang="en-US" dirty="0">
                <a:sym typeface="+mn-lt"/>
              </a:rPr>
              <a:t>结果</a:t>
            </a:r>
          </a:p>
        </p:txBody>
      </p:sp>
      <p:sp>
        <p:nvSpPr>
          <p:cNvPr id="53" name="矩形 52">
            <a:extLst>
              <a:ext uri="{FF2B5EF4-FFF2-40B4-BE49-F238E27FC236}">
                <a16:creationId xmlns:a16="http://schemas.microsoft.com/office/drawing/2014/main" id="{A04AF9BC-2BF5-18EA-158A-86F841520D57}"/>
              </a:ext>
            </a:extLst>
          </p:cNvPr>
          <p:cNvSpPr/>
          <p:nvPr/>
        </p:nvSpPr>
        <p:spPr>
          <a:xfrm>
            <a:off x="761998" y="4077839"/>
            <a:ext cx="10667999" cy="558800"/>
          </a:xfrm>
          <a:prstGeom prst="rect">
            <a:avLst/>
          </a:prstGeom>
          <a:gradFill>
            <a:gsLst>
              <a:gs pos="0">
                <a:schemeClr val="accent2"/>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矩形 53">
            <a:extLst>
              <a:ext uri="{FF2B5EF4-FFF2-40B4-BE49-F238E27FC236}">
                <a16:creationId xmlns:a16="http://schemas.microsoft.com/office/drawing/2014/main" id="{1E143BA3-049D-A64F-7BBB-A43E1E306C87}"/>
              </a:ext>
            </a:extLst>
          </p:cNvPr>
          <p:cNvSpPr/>
          <p:nvPr/>
        </p:nvSpPr>
        <p:spPr>
          <a:xfrm>
            <a:off x="761998" y="5167187"/>
            <a:ext cx="10667999" cy="558800"/>
          </a:xfrm>
          <a:prstGeom prst="rect">
            <a:avLst/>
          </a:prstGeom>
          <a:gradFill>
            <a:gsLst>
              <a:gs pos="0">
                <a:schemeClr val="accent2"/>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5" name="矩形 54">
            <a:extLst>
              <a:ext uri="{FF2B5EF4-FFF2-40B4-BE49-F238E27FC236}">
                <a16:creationId xmlns:a16="http://schemas.microsoft.com/office/drawing/2014/main" id="{33D7F7D9-5967-F50D-E3B5-5C54FE8600F9}"/>
              </a:ext>
            </a:extLst>
          </p:cNvPr>
          <p:cNvSpPr/>
          <p:nvPr/>
        </p:nvSpPr>
        <p:spPr>
          <a:xfrm>
            <a:off x="761998" y="2988491"/>
            <a:ext cx="10667999" cy="558800"/>
          </a:xfrm>
          <a:prstGeom prst="rect">
            <a:avLst/>
          </a:prstGeom>
          <a:gradFill>
            <a:gsLst>
              <a:gs pos="0">
                <a:schemeClr val="accent2"/>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aphicFrame>
        <p:nvGraphicFramePr>
          <p:cNvPr id="56" name="表格 55">
            <a:extLst>
              <a:ext uri="{FF2B5EF4-FFF2-40B4-BE49-F238E27FC236}">
                <a16:creationId xmlns:a16="http://schemas.microsoft.com/office/drawing/2014/main" id="{4DD42BA9-8044-1427-7F61-2C7E0638F7C8}"/>
              </a:ext>
            </a:extLst>
          </p:cNvPr>
          <p:cNvGraphicFramePr>
            <a:graphicFrameLocks noGrp="1"/>
          </p:cNvGraphicFramePr>
          <p:nvPr/>
        </p:nvGraphicFramePr>
        <p:xfrm>
          <a:off x="762001" y="1951467"/>
          <a:ext cx="10668000" cy="4287627"/>
        </p:xfrm>
        <a:graphic>
          <a:graphicData uri="http://schemas.openxmlformats.org/drawingml/2006/table">
            <a:tbl>
              <a:tblPr firstRow="1" bandRow="1">
                <a:tableStyleId>{2D5ABB26-0587-4C30-8999-92F81FD0307C}</a:tableStyleId>
              </a:tblPr>
              <a:tblGrid>
                <a:gridCol w="2169885">
                  <a:extLst>
                    <a:ext uri="{9D8B030D-6E8A-4147-A177-3AD203B41FA5}">
                      <a16:colId xmlns:a16="http://schemas.microsoft.com/office/drawing/2014/main" val="3593138077"/>
                    </a:ext>
                  </a:extLst>
                </a:gridCol>
                <a:gridCol w="1727200">
                  <a:extLst>
                    <a:ext uri="{9D8B030D-6E8A-4147-A177-3AD203B41FA5}">
                      <a16:colId xmlns:a16="http://schemas.microsoft.com/office/drawing/2014/main" val="932209740"/>
                    </a:ext>
                  </a:extLst>
                </a:gridCol>
                <a:gridCol w="1436915">
                  <a:extLst>
                    <a:ext uri="{9D8B030D-6E8A-4147-A177-3AD203B41FA5}">
                      <a16:colId xmlns:a16="http://schemas.microsoft.com/office/drawing/2014/main" val="540237950"/>
                    </a:ext>
                  </a:extLst>
                </a:gridCol>
                <a:gridCol w="1778000">
                  <a:extLst>
                    <a:ext uri="{9D8B030D-6E8A-4147-A177-3AD203B41FA5}">
                      <a16:colId xmlns:a16="http://schemas.microsoft.com/office/drawing/2014/main" val="477706469"/>
                    </a:ext>
                  </a:extLst>
                </a:gridCol>
                <a:gridCol w="1778000">
                  <a:extLst>
                    <a:ext uri="{9D8B030D-6E8A-4147-A177-3AD203B41FA5}">
                      <a16:colId xmlns:a16="http://schemas.microsoft.com/office/drawing/2014/main" val="817978461"/>
                    </a:ext>
                  </a:extLst>
                </a:gridCol>
                <a:gridCol w="1778000">
                  <a:extLst>
                    <a:ext uri="{9D8B030D-6E8A-4147-A177-3AD203B41FA5}">
                      <a16:colId xmlns:a16="http://schemas.microsoft.com/office/drawing/2014/main" val="3054146414"/>
                    </a:ext>
                  </a:extLst>
                </a:gridCol>
              </a:tblGrid>
              <a:tr h="507627">
                <a:tc>
                  <a:txBody>
                    <a:bodyPr/>
                    <a:lstStyle/>
                    <a:p>
                      <a:pPr algn="ctr"/>
                      <a:r>
                        <a:rPr lang="zh-CN" altLang="en-US" sz="1600">
                          <a:solidFill>
                            <a:schemeClr val="tx1"/>
                          </a:solidFill>
                          <a:latin typeface="+mn-lt"/>
                          <a:ea typeface="+mn-ea"/>
                          <a:cs typeface="+mn-ea"/>
                          <a:sym typeface="+mn-lt"/>
                        </a:rPr>
                        <a:t>大类</a:t>
                      </a:r>
                    </a:p>
                  </a:txBody>
                  <a:tcPr marL="0" marR="0" marT="0" marB="0" anchor="ct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noFill/>
                  </a:tcPr>
                </a:tc>
                <a:tc>
                  <a:txBody>
                    <a:bodyPr/>
                    <a:lstStyle/>
                    <a:p>
                      <a:pPr marL="0" algn="ctr" defTabSz="914400" rtl="0" eaLnBrk="1" latinLnBrk="0" hangingPunct="1"/>
                      <a:r>
                        <a:rPr lang="zh-CN" altLang="en-US" sz="1600" kern="1200">
                          <a:solidFill>
                            <a:schemeClr val="tx1"/>
                          </a:solidFill>
                          <a:latin typeface="+mn-lt"/>
                          <a:ea typeface="+mn-ea"/>
                          <a:cs typeface="+mn-ea"/>
                          <a:sym typeface="+mn-lt"/>
                        </a:rPr>
                        <a:t>单位</a:t>
                      </a:r>
                    </a:p>
                  </a:txBody>
                  <a:tcPr marL="0" marR="108000" marT="0" marB="0" anchor="ct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noFill/>
                  </a:tcPr>
                </a:tc>
                <a:tc>
                  <a:txBody>
                    <a:bodyPr/>
                    <a:lstStyle/>
                    <a:p>
                      <a:pPr marL="0" algn="r" defTabSz="914400" rtl="0" eaLnBrk="1" latinLnBrk="0" hangingPunct="1"/>
                      <a:r>
                        <a:rPr lang="en-US" altLang="zh-CN" sz="1600" kern="1200">
                          <a:solidFill>
                            <a:schemeClr val="tx1"/>
                          </a:solidFill>
                          <a:latin typeface="+mn-lt"/>
                          <a:ea typeface="+mn-ea"/>
                          <a:cs typeface="+mn-ea"/>
                          <a:sym typeface="+mn-lt"/>
                        </a:rPr>
                        <a:t>2018</a:t>
                      </a:r>
                      <a:r>
                        <a:rPr lang="zh-CN" altLang="en-US" sz="1600" kern="1200">
                          <a:solidFill>
                            <a:schemeClr val="tx1"/>
                          </a:solidFill>
                          <a:latin typeface="+mn-lt"/>
                          <a:ea typeface="+mn-ea"/>
                          <a:cs typeface="+mn-ea"/>
                          <a:sym typeface="+mn-lt"/>
                        </a:rPr>
                        <a:t>年</a:t>
                      </a:r>
                    </a:p>
                  </a:txBody>
                  <a:tcPr marL="0" marR="0" marT="0" marB="0" anchor="ct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noFill/>
                  </a:tcPr>
                </a:tc>
                <a:tc>
                  <a:txBody>
                    <a:bodyPr/>
                    <a:lstStyle/>
                    <a:p>
                      <a:pPr marL="0" algn="r" defTabSz="914400" rtl="0" eaLnBrk="1" latinLnBrk="0" hangingPunct="1"/>
                      <a:r>
                        <a:rPr lang="en-US" altLang="zh-CN" sz="1600" kern="1200">
                          <a:solidFill>
                            <a:schemeClr val="tx1"/>
                          </a:solidFill>
                          <a:latin typeface="+mn-lt"/>
                          <a:ea typeface="+mn-ea"/>
                          <a:cs typeface="+mn-ea"/>
                          <a:sym typeface="+mn-lt"/>
                        </a:rPr>
                        <a:t>2019</a:t>
                      </a:r>
                      <a:r>
                        <a:rPr lang="zh-CN" altLang="en-US" sz="1600" kern="1200">
                          <a:solidFill>
                            <a:schemeClr val="tx1"/>
                          </a:solidFill>
                          <a:latin typeface="+mn-lt"/>
                          <a:ea typeface="+mn-ea"/>
                          <a:cs typeface="+mn-ea"/>
                          <a:sym typeface="+mn-lt"/>
                        </a:rPr>
                        <a:t>年</a:t>
                      </a:r>
                    </a:p>
                  </a:txBody>
                  <a:tcPr marL="0" marR="0" marT="0" marB="0" anchor="ct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noFill/>
                  </a:tcPr>
                </a:tc>
                <a:tc>
                  <a:txBody>
                    <a:bodyPr/>
                    <a:lstStyle/>
                    <a:p>
                      <a:pPr marL="0" algn="r" defTabSz="914400" rtl="0" eaLnBrk="1" latinLnBrk="0" hangingPunct="1"/>
                      <a:r>
                        <a:rPr lang="en-US" altLang="zh-CN" sz="1600" kern="1200">
                          <a:solidFill>
                            <a:schemeClr val="tx1"/>
                          </a:solidFill>
                          <a:latin typeface="+mn-lt"/>
                          <a:ea typeface="+mn-ea"/>
                          <a:cs typeface="+mn-ea"/>
                          <a:sym typeface="+mn-lt"/>
                        </a:rPr>
                        <a:t>2020</a:t>
                      </a:r>
                      <a:r>
                        <a:rPr lang="zh-CN" altLang="en-US" sz="1600" kern="1200">
                          <a:solidFill>
                            <a:schemeClr val="tx1"/>
                          </a:solidFill>
                          <a:latin typeface="+mn-lt"/>
                          <a:ea typeface="+mn-ea"/>
                          <a:cs typeface="+mn-ea"/>
                          <a:sym typeface="+mn-lt"/>
                        </a:rPr>
                        <a:t>年</a:t>
                      </a:r>
                    </a:p>
                  </a:txBody>
                  <a:tcPr marL="0" marR="0" marT="0" marB="0" anchor="ct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noFill/>
                  </a:tcPr>
                </a:tc>
                <a:tc>
                  <a:txBody>
                    <a:bodyPr/>
                    <a:lstStyle/>
                    <a:p>
                      <a:pPr marL="0" algn="r" defTabSz="914400" rtl="0" eaLnBrk="1" latinLnBrk="0" hangingPunct="1"/>
                      <a:r>
                        <a:rPr lang="en-US" altLang="zh-CN" sz="1600" kern="1200">
                          <a:solidFill>
                            <a:schemeClr val="tx1"/>
                          </a:solidFill>
                          <a:latin typeface="+mn-lt"/>
                          <a:ea typeface="+mn-ea"/>
                          <a:cs typeface="+mn-ea"/>
                          <a:sym typeface="+mn-lt"/>
                        </a:rPr>
                        <a:t>2021</a:t>
                      </a:r>
                      <a:r>
                        <a:rPr lang="zh-CN" altLang="en-US" sz="1600" kern="1200">
                          <a:solidFill>
                            <a:schemeClr val="tx1"/>
                          </a:solidFill>
                          <a:latin typeface="+mn-lt"/>
                          <a:ea typeface="+mn-ea"/>
                          <a:cs typeface="+mn-ea"/>
                          <a:sym typeface="+mn-lt"/>
                        </a:rPr>
                        <a:t>年</a:t>
                      </a:r>
                    </a:p>
                  </a:txBody>
                  <a:tcPr marL="0" marR="180000" marT="0" marB="0" anchor="ct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noFill/>
                  </a:tcPr>
                </a:tc>
                <a:extLst>
                  <a:ext uri="{0D108BD9-81ED-4DB2-BD59-A6C34878D82A}">
                    <a16:rowId xmlns:a16="http://schemas.microsoft.com/office/drawing/2014/main" val="2111866423"/>
                  </a:ext>
                </a:extLst>
              </a:tr>
              <a:tr h="540000">
                <a:tc>
                  <a:txBody>
                    <a:bodyPr/>
                    <a:lstStyle/>
                    <a:p>
                      <a:pPr algn="ctr"/>
                      <a:r>
                        <a:rPr lang="zh-CN" altLang="en-US" sz="1600">
                          <a:latin typeface="+mn-lt"/>
                          <a:ea typeface="+mn-ea"/>
                          <a:cs typeface="+mn-ea"/>
                          <a:sym typeface="+mn-lt"/>
                        </a:rPr>
                        <a:t>会员数</a:t>
                      </a:r>
                    </a:p>
                  </a:txBody>
                  <a:tcPr marL="0" marR="0" marT="0" marB="0" anchor="ctr">
                    <a:lnT w="12700" cap="flat" cmpd="sng" algn="ctr">
                      <a:solidFill>
                        <a:srgbClr val="00336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latinLnBrk="0" hangingPunct="1">
                        <a:lnSpc>
                          <a:spcPct val="100000"/>
                        </a:lnSpc>
                      </a:pPr>
                      <a:r>
                        <a:rPr lang="zh-CN" altLang="en-US" sz="1600" kern="1200">
                          <a:solidFill>
                            <a:schemeClr val="tx1"/>
                          </a:solidFill>
                          <a:latin typeface="+mn-lt"/>
                          <a:ea typeface="+mn-ea"/>
                          <a:cs typeface="+mn-ea"/>
                          <a:sym typeface="+mn-lt"/>
                        </a:rPr>
                        <a:t>个</a:t>
                      </a:r>
                    </a:p>
                  </a:txBody>
                  <a:tcPr marL="0" marR="108000" marT="0" marB="0" anchor="ctr">
                    <a:lnT w="12700" cap="flat" cmpd="sng" algn="ctr">
                      <a:solidFill>
                        <a:srgbClr val="00336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r" defTabSz="914400" rtl="0" eaLnBrk="1" latinLnBrk="0" hangingPunct="1">
                        <a:lnSpc>
                          <a:spcPct val="100000"/>
                        </a:lnSpc>
                      </a:pPr>
                      <a:r>
                        <a:rPr lang="en-US" altLang="zh-CN" sz="1600" kern="1200">
                          <a:solidFill>
                            <a:schemeClr val="tx1"/>
                          </a:solidFill>
                          <a:latin typeface="+mn-lt"/>
                          <a:ea typeface="+mn-ea"/>
                          <a:cs typeface="+mn-ea"/>
                          <a:sym typeface="+mn-lt"/>
                        </a:rPr>
                        <a:t>100</a:t>
                      </a:r>
                      <a:endParaRPr lang="zh-CN" altLang="en-US" sz="1600" kern="1200">
                        <a:solidFill>
                          <a:schemeClr val="tx1"/>
                        </a:solidFill>
                        <a:latin typeface="+mn-lt"/>
                        <a:ea typeface="+mn-ea"/>
                        <a:cs typeface="+mn-ea"/>
                        <a:sym typeface="+mn-lt"/>
                      </a:endParaRPr>
                    </a:p>
                  </a:txBody>
                  <a:tcPr marL="0" marR="0" marT="0" marB="0" anchor="ctr">
                    <a:lnT w="12700" cap="flat" cmpd="sng" algn="ctr">
                      <a:solidFill>
                        <a:srgbClr val="00336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r" defTabSz="914400" rtl="0" eaLnBrk="1" latinLnBrk="0" hangingPunct="1">
                        <a:lnSpc>
                          <a:spcPct val="100000"/>
                        </a:lnSpc>
                      </a:pPr>
                      <a:r>
                        <a:rPr lang="en-US" altLang="zh-CN" sz="1600" kern="1200">
                          <a:solidFill>
                            <a:schemeClr val="tx1"/>
                          </a:solidFill>
                          <a:latin typeface="+mn-lt"/>
                          <a:ea typeface="+mn-ea"/>
                          <a:cs typeface="+mn-ea"/>
                          <a:sym typeface="+mn-lt"/>
                        </a:rPr>
                        <a:t>800</a:t>
                      </a:r>
                      <a:endParaRPr lang="zh-CN" altLang="en-US" sz="1600" kern="1200">
                        <a:solidFill>
                          <a:schemeClr val="tx1"/>
                        </a:solidFill>
                        <a:latin typeface="+mn-lt"/>
                        <a:ea typeface="+mn-ea"/>
                        <a:cs typeface="+mn-ea"/>
                        <a:sym typeface="+mn-lt"/>
                      </a:endParaRPr>
                    </a:p>
                  </a:txBody>
                  <a:tcPr marL="0" marR="0" marT="0" marB="0" anchor="ctr">
                    <a:lnT w="12700" cap="flat" cmpd="sng" algn="ctr">
                      <a:solidFill>
                        <a:srgbClr val="00336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r" defTabSz="914400" rtl="0" eaLnBrk="1" latinLnBrk="0" hangingPunct="1">
                        <a:lnSpc>
                          <a:spcPct val="100000"/>
                        </a:lnSpc>
                      </a:pPr>
                      <a:r>
                        <a:rPr lang="en-US" altLang="zh-CN" sz="1600" kern="1200">
                          <a:solidFill>
                            <a:schemeClr val="tx1"/>
                          </a:solidFill>
                          <a:latin typeface="+mn-lt"/>
                          <a:ea typeface="+mn-ea"/>
                          <a:cs typeface="+mn-ea"/>
                          <a:sym typeface="+mn-lt"/>
                        </a:rPr>
                        <a:t>2,000</a:t>
                      </a:r>
                      <a:endParaRPr lang="zh-CN" altLang="en-US" sz="1600" kern="1200">
                        <a:solidFill>
                          <a:schemeClr val="tx1"/>
                        </a:solidFill>
                        <a:latin typeface="+mn-lt"/>
                        <a:ea typeface="+mn-ea"/>
                        <a:cs typeface="+mn-ea"/>
                        <a:sym typeface="+mn-lt"/>
                      </a:endParaRPr>
                    </a:p>
                  </a:txBody>
                  <a:tcPr marL="0" marR="0" marT="0" marB="0" anchor="ctr">
                    <a:lnT w="12700" cap="flat" cmpd="sng" algn="ctr">
                      <a:solidFill>
                        <a:srgbClr val="00336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r" defTabSz="914400" rtl="0" eaLnBrk="1" latinLnBrk="0" hangingPunct="1">
                        <a:lnSpc>
                          <a:spcPct val="100000"/>
                        </a:lnSpc>
                      </a:pPr>
                      <a:r>
                        <a:rPr lang="en-US" altLang="zh-CN" sz="1600" kern="1200">
                          <a:solidFill>
                            <a:schemeClr val="tx1"/>
                          </a:solidFill>
                          <a:latin typeface="+mn-lt"/>
                          <a:ea typeface="+mn-ea"/>
                          <a:cs typeface="+mn-ea"/>
                          <a:sym typeface="+mn-lt"/>
                        </a:rPr>
                        <a:t>3,000</a:t>
                      </a:r>
                      <a:endParaRPr lang="zh-CN" altLang="en-US" sz="1600" kern="1200">
                        <a:solidFill>
                          <a:schemeClr val="tx1"/>
                        </a:solidFill>
                        <a:latin typeface="+mn-lt"/>
                        <a:ea typeface="+mn-ea"/>
                        <a:cs typeface="+mn-ea"/>
                        <a:sym typeface="+mn-lt"/>
                      </a:endParaRPr>
                    </a:p>
                  </a:txBody>
                  <a:tcPr marL="0" marR="180000" marT="0" marB="0" anchor="ctr">
                    <a:lnT w="12700" cap="flat" cmpd="sng" algn="ctr">
                      <a:solidFill>
                        <a:srgbClr val="003366"/>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861064475"/>
                  </a:ext>
                </a:extLst>
              </a:tr>
              <a:tr h="540000">
                <a:tc>
                  <a:txBody>
                    <a:bodyPr/>
                    <a:lstStyle/>
                    <a:p>
                      <a:pPr algn="ctr"/>
                      <a:r>
                        <a:rPr lang="zh-CN" altLang="en-US" sz="1600" dirty="0">
                          <a:latin typeface="+mn-lt"/>
                          <a:ea typeface="+mn-ea"/>
                          <a:cs typeface="+mn-ea"/>
                          <a:sym typeface="+mn-lt"/>
                        </a:rPr>
                        <a:t>交易量</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kern="1200" dirty="0">
                          <a:solidFill>
                            <a:schemeClr val="tx1"/>
                          </a:solidFill>
                          <a:latin typeface="+mn-lt"/>
                          <a:ea typeface="+mn-ea"/>
                          <a:cs typeface="+mn-ea"/>
                          <a:sym typeface="+mn-lt"/>
                        </a:rPr>
                        <a:t>单</a:t>
                      </a:r>
                    </a:p>
                  </a:txBody>
                  <a:tcPr marL="0" marR="108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1600" kern="1200" noProof="0">
                          <a:solidFill>
                            <a:schemeClr val="tx1"/>
                          </a:solidFill>
                          <a:latin typeface="+mn-lt"/>
                          <a:ea typeface="+mn-ea"/>
                          <a:cs typeface="+mn-ea"/>
                          <a:sym typeface="+mn-lt"/>
                        </a:rPr>
                        <a:t>100</a:t>
                      </a:r>
                      <a:endParaRPr lang="zh-CN" altLang="en-US" sz="1600" kern="1200" noProof="0">
                        <a:solidFill>
                          <a:schemeClr val="tx1"/>
                        </a:solidFill>
                        <a:latin typeface="+mn-lt"/>
                        <a:ea typeface="+mn-ea"/>
                        <a:cs typeface="+mn-ea"/>
                        <a:sym typeface="+mn-lt"/>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1600" kern="1200" noProof="0" dirty="0">
                          <a:solidFill>
                            <a:schemeClr val="tx1"/>
                          </a:solidFill>
                          <a:latin typeface="+mn-lt"/>
                          <a:ea typeface="+mn-ea"/>
                          <a:cs typeface="+mn-ea"/>
                          <a:sym typeface="+mn-lt"/>
                        </a:rPr>
                        <a:t>2,000</a:t>
                      </a:r>
                      <a:endParaRPr lang="zh-CN" altLang="en-US" sz="1600" kern="1200" noProof="0" dirty="0">
                        <a:solidFill>
                          <a:schemeClr val="tx1"/>
                        </a:solidFill>
                        <a:latin typeface="+mn-lt"/>
                        <a:ea typeface="+mn-ea"/>
                        <a:cs typeface="+mn-ea"/>
                        <a:sym typeface="+mn-lt"/>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1600" kern="1200" noProof="0">
                          <a:solidFill>
                            <a:schemeClr val="tx1"/>
                          </a:solidFill>
                          <a:latin typeface="+mn-lt"/>
                          <a:ea typeface="+mn-ea"/>
                          <a:cs typeface="+mn-ea"/>
                          <a:sym typeface="+mn-lt"/>
                        </a:rPr>
                        <a:t>5,000</a:t>
                      </a:r>
                      <a:endParaRPr lang="zh-CN" altLang="en-US" sz="1600" kern="1200" noProof="0">
                        <a:solidFill>
                          <a:schemeClr val="tx1"/>
                        </a:solidFill>
                        <a:latin typeface="+mn-lt"/>
                        <a:ea typeface="+mn-ea"/>
                        <a:cs typeface="+mn-ea"/>
                        <a:sym typeface="+mn-lt"/>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1600" kern="1200" noProof="0" dirty="0">
                          <a:solidFill>
                            <a:schemeClr val="tx1"/>
                          </a:solidFill>
                          <a:latin typeface="+mn-lt"/>
                          <a:ea typeface="+mn-ea"/>
                          <a:cs typeface="+mn-ea"/>
                          <a:sym typeface="+mn-lt"/>
                        </a:rPr>
                        <a:t>8,000</a:t>
                      </a:r>
                      <a:endParaRPr lang="zh-CN" altLang="en-US" sz="1600" kern="1200" noProof="0" dirty="0">
                        <a:solidFill>
                          <a:schemeClr val="tx1"/>
                        </a:solidFill>
                        <a:latin typeface="+mn-lt"/>
                        <a:ea typeface="+mn-ea"/>
                        <a:cs typeface="+mn-ea"/>
                        <a:sym typeface="+mn-lt"/>
                      </a:endParaRPr>
                    </a:p>
                  </a:txBody>
                  <a:tcPr marL="0" marR="180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517549756"/>
                  </a:ext>
                </a:extLst>
              </a:tr>
              <a:tr h="540000">
                <a:tc>
                  <a:txBody>
                    <a:bodyPr/>
                    <a:lstStyle/>
                    <a:p>
                      <a:pPr algn="ctr"/>
                      <a:r>
                        <a:rPr lang="zh-CN" altLang="en-US" sz="1600">
                          <a:latin typeface="+mn-lt"/>
                          <a:ea typeface="+mn-ea"/>
                          <a:cs typeface="+mn-ea"/>
                          <a:sym typeface="+mn-lt"/>
                        </a:rPr>
                        <a:t>交易金额</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kern="1200">
                          <a:solidFill>
                            <a:schemeClr val="tx1"/>
                          </a:solidFill>
                          <a:latin typeface="+mn-lt"/>
                          <a:ea typeface="+mn-ea"/>
                          <a:cs typeface="+mn-ea"/>
                          <a:sym typeface="+mn-lt"/>
                        </a:rPr>
                        <a:t>万元</a:t>
                      </a:r>
                    </a:p>
                  </a:txBody>
                  <a:tcPr marL="0" marR="108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1600" kern="1200" noProof="0">
                          <a:solidFill>
                            <a:schemeClr val="tx1"/>
                          </a:solidFill>
                          <a:latin typeface="+mn-lt"/>
                          <a:ea typeface="+mn-ea"/>
                          <a:cs typeface="+mn-ea"/>
                          <a:sym typeface="+mn-lt"/>
                        </a:rPr>
                        <a:t>500</a:t>
                      </a:r>
                      <a:endParaRPr lang="zh-CN" altLang="en-US" sz="1600" kern="1200" noProof="0">
                        <a:solidFill>
                          <a:schemeClr val="tx1"/>
                        </a:solidFill>
                        <a:latin typeface="+mn-lt"/>
                        <a:ea typeface="+mn-ea"/>
                        <a:cs typeface="+mn-ea"/>
                        <a:sym typeface="+mn-lt"/>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1600" kern="1200" noProof="0">
                          <a:solidFill>
                            <a:schemeClr val="tx1"/>
                          </a:solidFill>
                          <a:latin typeface="+mn-lt"/>
                          <a:ea typeface="+mn-ea"/>
                          <a:cs typeface="+mn-ea"/>
                          <a:sym typeface="+mn-lt"/>
                        </a:rPr>
                        <a:t>3,000</a:t>
                      </a:r>
                      <a:endParaRPr lang="zh-CN" altLang="en-US" sz="1600" kern="1200" noProof="0">
                        <a:solidFill>
                          <a:schemeClr val="tx1"/>
                        </a:solidFill>
                        <a:latin typeface="+mn-lt"/>
                        <a:ea typeface="+mn-ea"/>
                        <a:cs typeface="+mn-ea"/>
                        <a:sym typeface="+mn-lt"/>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1600" kern="1200" noProof="0" dirty="0">
                          <a:solidFill>
                            <a:schemeClr val="tx1"/>
                          </a:solidFill>
                          <a:latin typeface="+mn-lt"/>
                          <a:ea typeface="+mn-ea"/>
                          <a:cs typeface="+mn-ea"/>
                          <a:sym typeface="+mn-lt"/>
                        </a:rPr>
                        <a:t>10,000</a:t>
                      </a:r>
                      <a:endParaRPr lang="zh-CN" altLang="en-US" sz="1600" kern="1200" noProof="0" dirty="0">
                        <a:solidFill>
                          <a:schemeClr val="tx1"/>
                        </a:solidFill>
                        <a:latin typeface="+mn-lt"/>
                        <a:ea typeface="+mn-ea"/>
                        <a:cs typeface="+mn-ea"/>
                        <a:sym typeface="+mn-lt"/>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1600" kern="1200" noProof="0" dirty="0">
                          <a:solidFill>
                            <a:schemeClr val="tx1"/>
                          </a:solidFill>
                          <a:latin typeface="+mn-lt"/>
                          <a:ea typeface="+mn-ea"/>
                          <a:cs typeface="+mn-ea"/>
                          <a:sym typeface="+mn-lt"/>
                        </a:rPr>
                        <a:t>20,000</a:t>
                      </a:r>
                      <a:endParaRPr lang="zh-CN" altLang="en-US" sz="1600" kern="1200" noProof="0" dirty="0">
                        <a:solidFill>
                          <a:schemeClr val="tx1"/>
                        </a:solidFill>
                        <a:latin typeface="+mn-lt"/>
                        <a:ea typeface="+mn-ea"/>
                        <a:cs typeface="+mn-ea"/>
                        <a:sym typeface="+mn-lt"/>
                      </a:endParaRPr>
                    </a:p>
                  </a:txBody>
                  <a:tcPr marL="0" marR="180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73838720"/>
                  </a:ext>
                </a:extLst>
              </a:tr>
              <a:tr h="54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dirty="0">
                          <a:latin typeface="+mn-lt"/>
                          <a:ea typeface="+mn-ea"/>
                          <a:cs typeface="+mn-ea"/>
                          <a:sym typeface="+mn-lt"/>
                        </a:rPr>
                        <a:t>会员费</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kern="1200">
                          <a:solidFill>
                            <a:schemeClr val="tx1"/>
                          </a:solidFill>
                          <a:latin typeface="+mn-lt"/>
                          <a:ea typeface="+mn-ea"/>
                          <a:cs typeface="+mn-ea"/>
                          <a:sym typeface="+mn-lt"/>
                        </a:rPr>
                        <a:t>万元</a:t>
                      </a:r>
                    </a:p>
                  </a:txBody>
                  <a:tcPr marL="0" marR="108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1600" kern="1200" noProof="0">
                          <a:solidFill>
                            <a:schemeClr val="tx1"/>
                          </a:solidFill>
                          <a:latin typeface="+mn-lt"/>
                          <a:ea typeface="+mn-ea"/>
                          <a:cs typeface="+mn-ea"/>
                          <a:sym typeface="+mn-lt"/>
                        </a:rPr>
                        <a:t>100</a:t>
                      </a:r>
                      <a:endParaRPr lang="zh-CN" altLang="en-US" sz="1600" kern="1200" noProof="0">
                        <a:solidFill>
                          <a:schemeClr val="tx1"/>
                        </a:solidFill>
                        <a:latin typeface="+mn-lt"/>
                        <a:ea typeface="+mn-ea"/>
                        <a:cs typeface="+mn-ea"/>
                        <a:sym typeface="+mn-lt"/>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1600" kern="1200" noProof="0">
                          <a:solidFill>
                            <a:schemeClr val="tx1"/>
                          </a:solidFill>
                          <a:latin typeface="+mn-lt"/>
                          <a:ea typeface="+mn-ea"/>
                          <a:cs typeface="+mn-ea"/>
                          <a:sym typeface="+mn-lt"/>
                        </a:rPr>
                        <a:t>500</a:t>
                      </a:r>
                      <a:endParaRPr lang="zh-CN" altLang="en-US" sz="1600" kern="1200" noProof="0">
                        <a:solidFill>
                          <a:schemeClr val="tx1"/>
                        </a:solidFill>
                        <a:latin typeface="+mn-lt"/>
                        <a:ea typeface="+mn-ea"/>
                        <a:cs typeface="+mn-ea"/>
                        <a:sym typeface="+mn-lt"/>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1600" kern="1200" noProof="0">
                          <a:solidFill>
                            <a:schemeClr val="tx1"/>
                          </a:solidFill>
                          <a:latin typeface="+mn-lt"/>
                          <a:ea typeface="+mn-ea"/>
                          <a:cs typeface="+mn-ea"/>
                          <a:sym typeface="+mn-lt"/>
                        </a:rPr>
                        <a:t>1,000</a:t>
                      </a:r>
                      <a:endParaRPr lang="zh-CN" altLang="en-US" sz="1600" kern="1200" noProof="0">
                        <a:solidFill>
                          <a:schemeClr val="tx1"/>
                        </a:solidFill>
                        <a:latin typeface="+mn-lt"/>
                        <a:ea typeface="+mn-ea"/>
                        <a:cs typeface="+mn-ea"/>
                        <a:sym typeface="+mn-lt"/>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1600" kern="1200" noProof="0">
                          <a:solidFill>
                            <a:schemeClr val="tx1"/>
                          </a:solidFill>
                          <a:latin typeface="+mn-lt"/>
                          <a:ea typeface="+mn-ea"/>
                          <a:cs typeface="+mn-ea"/>
                          <a:sym typeface="+mn-lt"/>
                        </a:rPr>
                        <a:t>1,500</a:t>
                      </a:r>
                      <a:endParaRPr lang="zh-CN" altLang="en-US" sz="1600" kern="1200" noProof="0">
                        <a:solidFill>
                          <a:schemeClr val="tx1"/>
                        </a:solidFill>
                        <a:latin typeface="+mn-lt"/>
                        <a:ea typeface="+mn-ea"/>
                        <a:cs typeface="+mn-ea"/>
                        <a:sym typeface="+mn-lt"/>
                      </a:endParaRPr>
                    </a:p>
                  </a:txBody>
                  <a:tcPr marL="0" marR="180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840475782"/>
                  </a:ext>
                </a:extLst>
              </a:tr>
              <a:tr h="54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a:latin typeface="+mn-lt"/>
                          <a:ea typeface="+mn-ea"/>
                          <a:cs typeface="+mn-ea"/>
                          <a:sym typeface="+mn-lt"/>
                        </a:rPr>
                        <a:t>广告赞助商</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kern="1200">
                          <a:solidFill>
                            <a:schemeClr val="tx1"/>
                          </a:solidFill>
                          <a:latin typeface="+mn-lt"/>
                          <a:ea typeface="+mn-ea"/>
                          <a:cs typeface="+mn-ea"/>
                          <a:sym typeface="+mn-lt"/>
                        </a:rPr>
                        <a:t>万元</a:t>
                      </a:r>
                    </a:p>
                  </a:txBody>
                  <a:tcPr marL="0" marR="108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1600" kern="1200" noProof="0">
                          <a:solidFill>
                            <a:schemeClr val="tx1"/>
                          </a:solidFill>
                          <a:latin typeface="+mn-lt"/>
                          <a:ea typeface="+mn-ea"/>
                          <a:cs typeface="+mn-ea"/>
                          <a:sym typeface="+mn-lt"/>
                        </a:rPr>
                        <a:t>50</a:t>
                      </a:r>
                      <a:endParaRPr lang="zh-CN" altLang="en-US" sz="1600" kern="1200" noProof="0">
                        <a:solidFill>
                          <a:schemeClr val="tx1"/>
                        </a:solidFill>
                        <a:latin typeface="+mn-lt"/>
                        <a:ea typeface="+mn-ea"/>
                        <a:cs typeface="+mn-ea"/>
                        <a:sym typeface="+mn-lt"/>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1600" kern="1200" noProof="0">
                          <a:solidFill>
                            <a:schemeClr val="tx1"/>
                          </a:solidFill>
                          <a:latin typeface="+mn-lt"/>
                          <a:ea typeface="+mn-ea"/>
                          <a:cs typeface="+mn-ea"/>
                          <a:sym typeface="+mn-lt"/>
                        </a:rPr>
                        <a:t>400</a:t>
                      </a:r>
                      <a:endParaRPr lang="zh-CN" altLang="en-US" sz="1600" kern="1200" noProof="0">
                        <a:solidFill>
                          <a:schemeClr val="tx1"/>
                        </a:solidFill>
                        <a:latin typeface="+mn-lt"/>
                        <a:ea typeface="+mn-ea"/>
                        <a:cs typeface="+mn-ea"/>
                        <a:sym typeface="+mn-lt"/>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1600" kern="1200" noProof="0">
                          <a:solidFill>
                            <a:schemeClr val="tx1"/>
                          </a:solidFill>
                          <a:latin typeface="+mn-lt"/>
                          <a:ea typeface="+mn-ea"/>
                          <a:cs typeface="+mn-ea"/>
                          <a:sym typeface="+mn-lt"/>
                        </a:rPr>
                        <a:t>800</a:t>
                      </a:r>
                      <a:endParaRPr lang="zh-CN" altLang="en-US" sz="1600" kern="1200" noProof="0">
                        <a:solidFill>
                          <a:schemeClr val="tx1"/>
                        </a:solidFill>
                        <a:latin typeface="+mn-lt"/>
                        <a:ea typeface="+mn-ea"/>
                        <a:cs typeface="+mn-ea"/>
                        <a:sym typeface="+mn-lt"/>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1600" kern="1200" noProof="0">
                          <a:solidFill>
                            <a:schemeClr val="tx1"/>
                          </a:solidFill>
                          <a:latin typeface="+mn-lt"/>
                          <a:ea typeface="+mn-ea"/>
                          <a:cs typeface="+mn-ea"/>
                          <a:sym typeface="+mn-lt"/>
                        </a:rPr>
                        <a:t>1,500</a:t>
                      </a:r>
                      <a:endParaRPr lang="zh-CN" altLang="en-US" sz="1600" kern="1200" noProof="0">
                        <a:solidFill>
                          <a:schemeClr val="tx1"/>
                        </a:solidFill>
                        <a:latin typeface="+mn-lt"/>
                        <a:ea typeface="+mn-ea"/>
                        <a:cs typeface="+mn-ea"/>
                        <a:sym typeface="+mn-lt"/>
                      </a:endParaRPr>
                    </a:p>
                  </a:txBody>
                  <a:tcPr marL="0" marR="180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12675486"/>
                  </a:ext>
                </a:extLst>
              </a:tr>
              <a:tr h="54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a:latin typeface="+mn-lt"/>
                          <a:ea typeface="+mn-ea"/>
                          <a:cs typeface="+mn-ea"/>
                          <a:sym typeface="+mn-lt"/>
                        </a:rPr>
                        <a:t>线下活动次数</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kern="1200">
                          <a:solidFill>
                            <a:schemeClr val="tx1"/>
                          </a:solidFill>
                          <a:latin typeface="+mn-lt"/>
                          <a:ea typeface="+mn-ea"/>
                          <a:cs typeface="+mn-ea"/>
                          <a:sym typeface="+mn-lt"/>
                        </a:rPr>
                        <a:t>次</a:t>
                      </a:r>
                    </a:p>
                  </a:txBody>
                  <a:tcPr marL="0" marR="108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1600" kern="1200" noProof="0">
                          <a:solidFill>
                            <a:schemeClr val="tx1"/>
                          </a:solidFill>
                          <a:latin typeface="+mn-lt"/>
                          <a:ea typeface="+mn-ea"/>
                          <a:cs typeface="+mn-ea"/>
                          <a:sym typeface="+mn-lt"/>
                        </a:rPr>
                        <a:t>10</a:t>
                      </a:r>
                      <a:endParaRPr lang="zh-CN" altLang="en-US" sz="1600" kern="1200" noProof="0">
                        <a:solidFill>
                          <a:schemeClr val="tx1"/>
                        </a:solidFill>
                        <a:latin typeface="+mn-lt"/>
                        <a:ea typeface="+mn-ea"/>
                        <a:cs typeface="+mn-ea"/>
                        <a:sym typeface="+mn-lt"/>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1600" kern="1200" noProof="0">
                          <a:solidFill>
                            <a:schemeClr val="tx1"/>
                          </a:solidFill>
                          <a:latin typeface="+mn-lt"/>
                          <a:ea typeface="+mn-ea"/>
                          <a:cs typeface="+mn-ea"/>
                          <a:sym typeface="+mn-lt"/>
                        </a:rPr>
                        <a:t>100</a:t>
                      </a:r>
                      <a:endParaRPr lang="zh-CN" altLang="en-US" sz="1600" kern="1200" noProof="0">
                        <a:solidFill>
                          <a:schemeClr val="tx1"/>
                        </a:solidFill>
                        <a:latin typeface="+mn-lt"/>
                        <a:ea typeface="+mn-ea"/>
                        <a:cs typeface="+mn-ea"/>
                        <a:sym typeface="+mn-lt"/>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1600" kern="1200" noProof="0">
                          <a:solidFill>
                            <a:schemeClr val="tx1"/>
                          </a:solidFill>
                          <a:latin typeface="+mn-lt"/>
                          <a:ea typeface="+mn-ea"/>
                          <a:cs typeface="+mn-ea"/>
                          <a:sym typeface="+mn-lt"/>
                        </a:rPr>
                        <a:t>120</a:t>
                      </a:r>
                      <a:endParaRPr lang="zh-CN" altLang="en-US" sz="1600" kern="1200" noProof="0">
                        <a:solidFill>
                          <a:schemeClr val="tx1"/>
                        </a:solidFill>
                        <a:latin typeface="+mn-lt"/>
                        <a:ea typeface="+mn-ea"/>
                        <a:cs typeface="+mn-ea"/>
                        <a:sym typeface="+mn-lt"/>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1600" kern="1200" noProof="0">
                          <a:solidFill>
                            <a:schemeClr val="tx1"/>
                          </a:solidFill>
                          <a:latin typeface="+mn-lt"/>
                          <a:ea typeface="+mn-ea"/>
                          <a:cs typeface="+mn-ea"/>
                          <a:sym typeface="+mn-lt"/>
                        </a:rPr>
                        <a:t>120</a:t>
                      </a:r>
                      <a:endParaRPr lang="zh-CN" altLang="en-US" sz="1600" kern="1200" noProof="0">
                        <a:solidFill>
                          <a:schemeClr val="tx1"/>
                        </a:solidFill>
                        <a:latin typeface="+mn-lt"/>
                        <a:ea typeface="+mn-ea"/>
                        <a:cs typeface="+mn-ea"/>
                        <a:sym typeface="+mn-lt"/>
                      </a:endParaRPr>
                    </a:p>
                  </a:txBody>
                  <a:tcPr marL="0" marR="18000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309977285"/>
                  </a:ext>
                </a:extLst>
              </a:tr>
              <a:tr h="54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a:latin typeface="+mn-lt"/>
                          <a:ea typeface="+mn-ea"/>
                          <a:cs typeface="+mn-ea"/>
                          <a:sym typeface="+mn-lt"/>
                        </a:rPr>
                        <a:t>市场占有率</a:t>
                      </a:r>
                    </a:p>
                  </a:txBody>
                  <a:tcPr marL="0" marR="0" marT="0" marB="0" anchor="ctr">
                    <a:lnT w="12700" cap="flat" cmpd="sng" algn="ctr">
                      <a:noFill/>
                      <a:prstDash val="solid"/>
                      <a:round/>
                      <a:headEnd type="none" w="med" len="med"/>
                      <a:tailEnd type="none" w="med" len="med"/>
                    </a:lnT>
                    <a:lnB w="12700" cap="flat" cmpd="sng" algn="ctr">
                      <a:solidFill>
                        <a:srgbClr val="00336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1200">
                          <a:solidFill>
                            <a:schemeClr val="tx1"/>
                          </a:solidFill>
                          <a:latin typeface="+mn-lt"/>
                          <a:ea typeface="+mn-ea"/>
                          <a:cs typeface="+mn-ea"/>
                          <a:sym typeface="+mn-lt"/>
                        </a:rPr>
                        <a:t>%</a:t>
                      </a:r>
                      <a:endParaRPr lang="zh-CN" altLang="en-US" sz="1600" kern="1200">
                        <a:solidFill>
                          <a:schemeClr val="tx1"/>
                        </a:solidFill>
                        <a:latin typeface="+mn-lt"/>
                        <a:ea typeface="+mn-ea"/>
                        <a:cs typeface="+mn-ea"/>
                        <a:sym typeface="+mn-lt"/>
                      </a:endParaRPr>
                    </a:p>
                  </a:txBody>
                  <a:tcPr marL="0" marR="108000" marT="0" marB="0" anchor="ctr">
                    <a:lnT w="12700" cap="flat" cmpd="sng" algn="ctr">
                      <a:noFill/>
                      <a:prstDash val="solid"/>
                      <a:round/>
                      <a:headEnd type="none" w="med" len="med"/>
                      <a:tailEnd type="none" w="med" len="med"/>
                    </a:lnT>
                    <a:lnB w="12700" cap="flat" cmpd="sng" algn="ctr">
                      <a:solidFill>
                        <a:srgbClr val="003366"/>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1600" kern="1200" noProof="0">
                          <a:solidFill>
                            <a:schemeClr val="tx1"/>
                          </a:solidFill>
                          <a:latin typeface="+mn-lt"/>
                          <a:ea typeface="+mn-ea"/>
                          <a:cs typeface="+mn-ea"/>
                          <a:sym typeface="+mn-lt"/>
                        </a:rPr>
                        <a:t>0.5%</a:t>
                      </a:r>
                      <a:endParaRPr lang="zh-CN" altLang="en-US" sz="1600" kern="1200" noProof="0">
                        <a:solidFill>
                          <a:schemeClr val="tx1"/>
                        </a:solidFill>
                        <a:latin typeface="+mn-lt"/>
                        <a:ea typeface="+mn-ea"/>
                        <a:cs typeface="+mn-ea"/>
                        <a:sym typeface="+mn-lt"/>
                      </a:endParaRPr>
                    </a:p>
                  </a:txBody>
                  <a:tcPr marL="0" marR="0" marT="0" marB="0" anchor="ctr">
                    <a:lnT w="12700" cap="flat" cmpd="sng" algn="ctr">
                      <a:noFill/>
                      <a:prstDash val="solid"/>
                      <a:round/>
                      <a:headEnd type="none" w="med" len="med"/>
                      <a:tailEnd type="none" w="med" len="med"/>
                    </a:lnT>
                    <a:lnB w="12700" cap="flat" cmpd="sng" algn="ctr">
                      <a:solidFill>
                        <a:srgbClr val="003366"/>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1600" kern="1200" noProof="0">
                          <a:solidFill>
                            <a:schemeClr val="tx1"/>
                          </a:solidFill>
                          <a:latin typeface="+mn-lt"/>
                          <a:ea typeface="+mn-ea"/>
                          <a:cs typeface="+mn-ea"/>
                          <a:sym typeface="+mn-lt"/>
                        </a:rPr>
                        <a:t>2.0%</a:t>
                      </a:r>
                      <a:endParaRPr lang="zh-CN" altLang="en-US" sz="1600" kern="1200" noProof="0">
                        <a:solidFill>
                          <a:schemeClr val="tx1"/>
                        </a:solidFill>
                        <a:latin typeface="+mn-lt"/>
                        <a:ea typeface="+mn-ea"/>
                        <a:cs typeface="+mn-ea"/>
                        <a:sym typeface="+mn-lt"/>
                      </a:endParaRPr>
                    </a:p>
                  </a:txBody>
                  <a:tcPr marL="0" marR="0" marT="0" marB="0" anchor="ctr">
                    <a:lnT w="12700" cap="flat" cmpd="sng" algn="ctr">
                      <a:noFill/>
                      <a:prstDash val="solid"/>
                      <a:round/>
                      <a:headEnd type="none" w="med" len="med"/>
                      <a:tailEnd type="none" w="med" len="med"/>
                    </a:lnT>
                    <a:lnB w="12700" cap="flat" cmpd="sng" algn="ctr">
                      <a:solidFill>
                        <a:srgbClr val="003366"/>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1600" kern="1200" noProof="0">
                          <a:solidFill>
                            <a:schemeClr val="tx1"/>
                          </a:solidFill>
                          <a:latin typeface="+mn-lt"/>
                          <a:ea typeface="+mn-ea"/>
                          <a:cs typeface="+mn-ea"/>
                          <a:sym typeface="+mn-lt"/>
                        </a:rPr>
                        <a:t>10.0%</a:t>
                      </a:r>
                      <a:endParaRPr lang="zh-CN" altLang="en-US" sz="1600" kern="1200" noProof="0">
                        <a:solidFill>
                          <a:schemeClr val="tx1"/>
                        </a:solidFill>
                        <a:latin typeface="+mn-lt"/>
                        <a:ea typeface="+mn-ea"/>
                        <a:cs typeface="+mn-ea"/>
                        <a:sym typeface="+mn-lt"/>
                      </a:endParaRPr>
                    </a:p>
                  </a:txBody>
                  <a:tcPr marL="0" marR="0" marT="0" marB="0" anchor="ctr">
                    <a:lnT w="12700" cap="flat" cmpd="sng" algn="ctr">
                      <a:noFill/>
                      <a:prstDash val="solid"/>
                      <a:round/>
                      <a:headEnd type="none" w="med" len="med"/>
                      <a:tailEnd type="none" w="med" len="med"/>
                    </a:lnT>
                    <a:lnB w="12700" cap="flat" cmpd="sng" algn="ctr">
                      <a:solidFill>
                        <a:srgbClr val="003366"/>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1600" kern="1200" noProof="0" dirty="0">
                          <a:solidFill>
                            <a:schemeClr val="tx1"/>
                          </a:solidFill>
                          <a:latin typeface="+mn-lt"/>
                          <a:ea typeface="+mn-ea"/>
                          <a:cs typeface="+mn-ea"/>
                          <a:sym typeface="+mn-lt"/>
                        </a:rPr>
                        <a:t>25.0%</a:t>
                      </a:r>
                      <a:endParaRPr lang="zh-CN" altLang="en-US" sz="1600" kern="1200" noProof="0" dirty="0">
                        <a:solidFill>
                          <a:schemeClr val="tx1"/>
                        </a:solidFill>
                        <a:latin typeface="+mn-lt"/>
                        <a:ea typeface="+mn-ea"/>
                        <a:cs typeface="+mn-ea"/>
                        <a:sym typeface="+mn-lt"/>
                      </a:endParaRPr>
                    </a:p>
                  </a:txBody>
                  <a:tcPr marL="0" marR="180000" marT="0" marB="0" anchor="ctr">
                    <a:lnT w="12700" cap="flat" cmpd="sng" algn="ctr">
                      <a:noFill/>
                      <a:prstDash val="solid"/>
                      <a:round/>
                      <a:headEnd type="none" w="med" len="med"/>
                      <a:tailEnd type="none" w="med" len="med"/>
                    </a:lnT>
                    <a:lnB w="12700" cap="flat" cmpd="sng" algn="ctr">
                      <a:solidFill>
                        <a:srgbClr val="003366"/>
                      </a:solidFill>
                      <a:prstDash val="solid"/>
                      <a:round/>
                      <a:headEnd type="none" w="med" len="med"/>
                      <a:tailEnd type="none" w="med" len="med"/>
                    </a:lnB>
                    <a:noFill/>
                  </a:tcPr>
                </a:tc>
                <a:extLst>
                  <a:ext uri="{0D108BD9-81ED-4DB2-BD59-A6C34878D82A}">
                    <a16:rowId xmlns:a16="http://schemas.microsoft.com/office/drawing/2014/main" val="3715352527"/>
                  </a:ext>
                </a:extLst>
              </a:tr>
            </a:tbl>
          </a:graphicData>
        </a:graphic>
      </p:graphicFrame>
      <p:sp>
        <p:nvSpPr>
          <p:cNvPr id="57" name="文本框 56">
            <a:extLst>
              <a:ext uri="{FF2B5EF4-FFF2-40B4-BE49-F238E27FC236}">
                <a16:creationId xmlns:a16="http://schemas.microsoft.com/office/drawing/2014/main" id="{76389592-5446-8643-70B1-1FFF644C1E5B}"/>
              </a:ext>
            </a:extLst>
          </p:cNvPr>
          <p:cNvSpPr txBox="1"/>
          <p:nvPr/>
        </p:nvSpPr>
        <p:spPr>
          <a:xfrm>
            <a:off x="4051301" y="1255236"/>
            <a:ext cx="4089400" cy="366248"/>
          </a:xfrm>
          <a:prstGeom prst="rect">
            <a:avLst/>
          </a:prstGeom>
          <a:noFill/>
          <a:ln>
            <a:noFill/>
          </a:ln>
        </p:spPr>
        <p:txBody>
          <a:bodyPr wrap="none" lIns="91440" tIns="45720" rIns="91440" bIns="45720" anchor="t" anchorCtr="0">
            <a:noAutofit/>
          </a:bodyPr>
          <a:lstStyle>
            <a:defPPr>
              <a:defRPr lang="zh-CN"/>
            </a:defPPr>
            <a:lvl1pPr>
              <a:buSzPct val="25000"/>
              <a:defRPr sz="2000" b="1">
                <a:gradFill>
                  <a:gsLst>
                    <a:gs pos="0">
                      <a:schemeClr val="accent1"/>
                    </a:gs>
                    <a:gs pos="100000">
                      <a:schemeClr val="accent1">
                        <a:lumMod val="75000"/>
                      </a:schemeClr>
                    </a:gs>
                  </a:gsLst>
                  <a:lin ang="2700000" scaled="0"/>
                </a:gradFill>
                <a:cs typeface="+mn-ea"/>
              </a:defRPr>
            </a:lvl1pPr>
          </a:lstStyle>
          <a:p>
            <a:pPr algn="ctr"/>
            <a:r>
              <a:rPr lang="zh-CN" altLang="en-US" sz="2400" dirty="0">
                <a:sym typeface="+mn-lt"/>
              </a:rPr>
              <a:t>交易额对比</a:t>
            </a:r>
          </a:p>
        </p:txBody>
      </p:sp>
    </p:spTree>
    <p:extLst>
      <p:ext uri="{BB962C8B-B14F-4D97-AF65-F5344CB8AC3E}">
        <p14:creationId xmlns:p14="http://schemas.microsoft.com/office/powerpoint/2010/main" val="57585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a:extLst>
              <a:ext uri="{FF2B5EF4-FFF2-40B4-BE49-F238E27FC236}">
                <a16:creationId xmlns:a16="http://schemas.microsoft.com/office/drawing/2014/main" id="{CAAAE6FA-E4D5-4556-82EF-B5EA4C840EC6}"/>
              </a:ext>
            </a:extLst>
          </p:cNvPr>
          <p:cNvSpPr txBox="1"/>
          <p:nvPr/>
        </p:nvSpPr>
        <p:spPr>
          <a:xfrm>
            <a:off x="2073949" y="3518958"/>
            <a:ext cx="1544012" cy="500906"/>
          </a:xfrm>
          <a:prstGeom prst="rect">
            <a:avLst/>
          </a:prstGeom>
          <a:noFill/>
        </p:spPr>
        <p:txBody>
          <a:bodyPr wrap="none" rtlCol="0">
            <a:noAutofit/>
          </a:bodyPr>
          <a:lstStyle/>
          <a:p>
            <a:r>
              <a:rPr kumimoji="1" lang="zh-CN" altLang="en-US" sz="2655" dirty="0">
                <a:gradFill>
                  <a:gsLst>
                    <a:gs pos="0">
                      <a:schemeClr val="accent1"/>
                    </a:gs>
                    <a:gs pos="100000">
                      <a:schemeClr val="accent1">
                        <a:lumMod val="75000"/>
                      </a:schemeClr>
                    </a:gs>
                  </a:gsLst>
                  <a:lin ang="2700000" scaled="0"/>
                </a:gradFill>
                <a:latin typeface="+mj-ea"/>
                <a:ea typeface="+mj-ea"/>
                <a:cs typeface="+mn-ea"/>
                <a:sym typeface="+mn-lt"/>
              </a:rPr>
              <a:t>项目背景</a:t>
            </a:r>
          </a:p>
        </p:txBody>
      </p:sp>
      <p:sp>
        <p:nvSpPr>
          <p:cNvPr id="24" name="文本框 23">
            <a:extLst>
              <a:ext uri="{FF2B5EF4-FFF2-40B4-BE49-F238E27FC236}">
                <a16:creationId xmlns:a16="http://schemas.microsoft.com/office/drawing/2014/main" id="{5E5CFDAB-50D8-423A-BABB-E929499D9657}"/>
              </a:ext>
            </a:extLst>
          </p:cNvPr>
          <p:cNvSpPr txBox="1"/>
          <p:nvPr/>
        </p:nvSpPr>
        <p:spPr>
          <a:xfrm>
            <a:off x="5870949" y="3518958"/>
            <a:ext cx="1544012" cy="500906"/>
          </a:xfrm>
          <a:prstGeom prst="rect">
            <a:avLst/>
          </a:prstGeom>
          <a:noFill/>
        </p:spPr>
        <p:txBody>
          <a:bodyPr wrap="none" rtlCol="0">
            <a:noAutofit/>
          </a:bodyPr>
          <a:lstStyle/>
          <a:p>
            <a:r>
              <a:rPr kumimoji="1" lang="zh-CN" altLang="en-US" sz="2655" dirty="0">
                <a:gradFill>
                  <a:gsLst>
                    <a:gs pos="0">
                      <a:schemeClr val="accent1"/>
                    </a:gs>
                    <a:gs pos="100000">
                      <a:schemeClr val="accent1">
                        <a:lumMod val="75000"/>
                      </a:schemeClr>
                    </a:gs>
                  </a:gsLst>
                  <a:lin ang="2700000" scaled="0"/>
                </a:gradFill>
                <a:latin typeface="+mj-ea"/>
                <a:ea typeface="+mj-ea"/>
                <a:cs typeface="+mn-ea"/>
                <a:sym typeface="+mn-lt"/>
              </a:rPr>
              <a:t>研究内容</a:t>
            </a:r>
          </a:p>
        </p:txBody>
      </p:sp>
      <p:sp>
        <p:nvSpPr>
          <p:cNvPr id="25" name="文本框 24">
            <a:extLst>
              <a:ext uri="{FF2B5EF4-FFF2-40B4-BE49-F238E27FC236}">
                <a16:creationId xmlns:a16="http://schemas.microsoft.com/office/drawing/2014/main" id="{951F1FF3-457A-4FF1-867A-5DEBBA5CFAAB}"/>
              </a:ext>
            </a:extLst>
          </p:cNvPr>
          <p:cNvSpPr txBox="1"/>
          <p:nvPr/>
        </p:nvSpPr>
        <p:spPr>
          <a:xfrm>
            <a:off x="9422933" y="3540350"/>
            <a:ext cx="1544012" cy="500906"/>
          </a:xfrm>
          <a:prstGeom prst="rect">
            <a:avLst/>
          </a:prstGeom>
          <a:noFill/>
        </p:spPr>
        <p:txBody>
          <a:bodyPr wrap="none" rtlCol="0">
            <a:noAutofit/>
          </a:bodyPr>
          <a:lstStyle/>
          <a:p>
            <a:r>
              <a:rPr kumimoji="1" lang="zh-CN" altLang="en-US" sz="2655" dirty="0">
                <a:gradFill>
                  <a:gsLst>
                    <a:gs pos="0">
                      <a:schemeClr val="accent1"/>
                    </a:gs>
                    <a:gs pos="100000">
                      <a:schemeClr val="accent1">
                        <a:lumMod val="75000"/>
                      </a:schemeClr>
                    </a:gs>
                  </a:gsLst>
                  <a:lin ang="2700000" scaled="0"/>
                </a:gradFill>
                <a:latin typeface="+mj-ea"/>
                <a:ea typeface="+mj-ea"/>
                <a:cs typeface="+mn-ea"/>
                <a:sym typeface="+mn-lt"/>
              </a:rPr>
              <a:t>项目方案</a:t>
            </a:r>
          </a:p>
        </p:txBody>
      </p:sp>
      <p:sp>
        <p:nvSpPr>
          <p:cNvPr id="26" name="文本框 25">
            <a:extLst>
              <a:ext uri="{FF2B5EF4-FFF2-40B4-BE49-F238E27FC236}">
                <a16:creationId xmlns:a16="http://schemas.microsoft.com/office/drawing/2014/main" id="{FC9E2DB8-7880-46E2-AE16-623A61FA047A}"/>
              </a:ext>
            </a:extLst>
          </p:cNvPr>
          <p:cNvSpPr txBox="1"/>
          <p:nvPr/>
        </p:nvSpPr>
        <p:spPr>
          <a:xfrm>
            <a:off x="2089020" y="4956442"/>
            <a:ext cx="864339" cy="500906"/>
          </a:xfrm>
          <a:prstGeom prst="rect">
            <a:avLst/>
          </a:prstGeom>
          <a:noFill/>
        </p:spPr>
        <p:txBody>
          <a:bodyPr wrap="none" rtlCol="0">
            <a:noAutofit/>
          </a:bodyPr>
          <a:lstStyle/>
          <a:p>
            <a:r>
              <a:rPr kumimoji="1" lang="zh-CN" altLang="en-US" sz="2655" dirty="0">
                <a:gradFill>
                  <a:gsLst>
                    <a:gs pos="0">
                      <a:schemeClr val="accent1"/>
                    </a:gs>
                    <a:gs pos="100000">
                      <a:schemeClr val="accent1">
                        <a:lumMod val="75000"/>
                      </a:schemeClr>
                    </a:gs>
                  </a:gsLst>
                  <a:lin ang="2700000" scaled="0"/>
                </a:gradFill>
                <a:latin typeface="+mj-ea"/>
                <a:ea typeface="+mj-ea"/>
                <a:cs typeface="+mn-ea"/>
                <a:sym typeface="+mn-lt"/>
              </a:rPr>
              <a:t>结果</a:t>
            </a:r>
          </a:p>
        </p:txBody>
      </p:sp>
      <p:sp>
        <p:nvSpPr>
          <p:cNvPr id="27" name="文本框 26">
            <a:extLst>
              <a:ext uri="{FF2B5EF4-FFF2-40B4-BE49-F238E27FC236}">
                <a16:creationId xmlns:a16="http://schemas.microsoft.com/office/drawing/2014/main" id="{A6BE8BB2-8765-41FF-9575-8A7979925E5E}"/>
              </a:ext>
            </a:extLst>
          </p:cNvPr>
          <p:cNvSpPr txBox="1"/>
          <p:nvPr/>
        </p:nvSpPr>
        <p:spPr>
          <a:xfrm>
            <a:off x="5884321" y="4956568"/>
            <a:ext cx="864339" cy="500906"/>
          </a:xfrm>
          <a:prstGeom prst="rect">
            <a:avLst/>
          </a:prstGeom>
          <a:noFill/>
        </p:spPr>
        <p:txBody>
          <a:bodyPr wrap="none" rtlCol="0">
            <a:noAutofit/>
          </a:bodyPr>
          <a:lstStyle/>
          <a:p>
            <a:r>
              <a:rPr kumimoji="1" lang="zh-CN" altLang="en-US" sz="2655" dirty="0">
                <a:gradFill>
                  <a:gsLst>
                    <a:gs pos="0">
                      <a:schemeClr val="accent1"/>
                    </a:gs>
                    <a:gs pos="100000">
                      <a:schemeClr val="accent1">
                        <a:lumMod val="75000"/>
                      </a:schemeClr>
                    </a:gs>
                  </a:gsLst>
                  <a:lin ang="2700000" scaled="0"/>
                </a:gradFill>
                <a:latin typeface="+mj-ea"/>
                <a:ea typeface="+mj-ea"/>
                <a:cs typeface="+mn-ea"/>
                <a:sym typeface="+mn-lt"/>
              </a:rPr>
              <a:t>总结</a:t>
            </a:r>
          </a:p>
        </p:txBody>
      </p:sp>
      <p:sp>
        <p:nvSpPr>
          <p:cNvPr id="28" name="文本框 27">
            <a:extLst>
              <a:ext uri="{FF2B5EF4-FFF2-40B4-BE49-F238E27FC236}">
                <a16:creationId xmlns:a16="http://schemas.microsoft.com/office/drawing/2014/main" id="{C3C1195A-D5E0-463D-AF0D-2BA3C21B870E}"/>
              </a:ext>
            </a:extLst>
          </p:cNvPr>
          <p:cNvSpPr txBox="1"/>
          <p:nvPr/>
        </p:nvSpPr>
        <p:spPr>
          <a:xfrm>
            <a:off x="9450028" y="4924046"/>
            <a:ext cx="864339" cy="500906"/>
          </a:xfrm>
          <a:prstGeom prst="rect">
            <a:avLst/>
          </a:prstGeom>
          <a:noFill/>
        </p:spPr>
        <p:txBody>
          <a:bodyPr wrap="none" rtlCol="0">
            <a:noAutofit/>
          </a:bodyPr>
          <a:lstStyle/>
          <a:p>
            <a:r>
              <a:rPr kumimoji="1" lang="zh-CN" altLang="en-US" sz="2655" dirty="0">
                <a:gradFill>
                  <a:gsLst>
                    <a:gs pos="0">
                      <a:schemeClr val="accent1"/>
                    </a:gs>
                    <a:gs pos="100000">
                      <a:schemeClr val="accent1">
                        <a:lumMod val="75000"/>
                      </a:schemeClr>
                    </a:gs>
                  </a:gsLst>
                  <a:lin ang="2700000" scaled="0"/>
                </a:gradFill>
                <a:latin typeface="+mj-ea"/>
                <a:ea typeface="+mj-ea"/>
                <a:cs typeface="+mn-ea"/>
                <a:sym typeface="+mn-lt"/>
              </a:rPr>
              <a:t>致谢</a:t>
            </a:r>
          </a:p>
        </p:txBody>
      </p:sp>
      <p:sp>
        <p:nvSpPr>
          <p:cNvPr id="29" name="文本框 28">
            <a:extLst>
              <a:ext uri="{FF2B5EF4-FFF2-40B4-BE49-F238E27FC236}">
                <a16:creationId xmlns:a16="http://schemas.microsoft.com/office/drawing/2014/main" id="{F6FE1F2B-1392-4FEC-B647-231764CAD14C}"/>
              </a:ext>
            </a:extLst>
          </p:cNvPr>
          <p:cNvSpPr txBox="1"/>
          <p:nvPr/>
        </p:nvSpPr>
        <p:spPr>
          <a:xfrm>
            <a:off x="1209657" y="3387964"/>
            <a:ext cx="954107" cy="923330"/>
          </a:xfrm>
          <a:prstGeom prst="rect">
            <a:avLst/>
          </a:prstGeom>
          <a:noFill/>
        </p:spPr>
        <p:txBody>
          <a:bodyPr wrap="none" rtlCol="0">
            <a:noAutofit/>
          </a:bodyPr>
          <a:lstStyle/>
          <a:p>
            <a:r>
              <a:rPr kumimoji="1" lang="en-US" altLang="zh-CN" sz="5400" dirty="0">
                <a:solidFill>
                  <a:schemeClr val="bg1">
                    <a:lumMod val="65000"/>
                  </a:schemeClr>
                </a:solidFill>
                <a:cs typeface="+mn-ea"/>
                <a:sym typeface="+mn-lt"/>
              </a:rPr>
              <a:t>01</a:t>
            </a:r>
            <a:endParaRPr kumimoji="1" lang="zh-CN" altLang="en-US" sz="5400" dirty="0">
              <a:solidFill>
                <a:schemeClr val="bg1">
                  <a:lumMod val="65000"/>
                </a:schemeClr>
              </a:solidFill>
              <a:cs typeface="+mn-ea"/>
              <a:sym typeface="+mn-lt"/>
            </a:endParaRPr>
          </a:p>
        </p:txBody>
      </p:sp>
      <p:sp>
        <p:nvSpPr>
          <p:cNvPr id="30" name="文本框 29">
            <a:extLst>
              <a:ext uri="{FF2B5EF4-FFF2-40B4-BE49-F238E27FC236}">
                <a16:creationId xmlns:a16="http://schemas.microsoft.com/office/drawing/2014/main" id="{A3438D29-FAA8-445D-8C3A-A2CE1EC11F26}"/>
              </a:ext>
            </a:extLst>
          </p:cNvPr>
          <p:cNvSpPr txBox="1"/>
          <p:nvPr/>
        </p:nvSpPr>
        <p:spPr>
          <a:xfrm>
            <a:off x="2089020" y="3908306"/>
            <a:ext cx="1813317" cy="296556"/>
          </a:xfrm>
          <a:prstGeom prst="rect">
            <a:avLst/>
          </a:prstGeom>
          <a:noFill/>
        </p:spPr>
        <p:txBody>
          <a:bodyPr wrap="none" rtlCol="0">
            <a:noAutofit/>
          </a:bodyPr>
          <a:lstStyle/>
          <a:p>
            <a:r>
              <a:rPr lang="en" altLang="zh-CN" sz="1327" dirty="0">
                <a:solidFill>
                  <a:schemeClr val="bg1">
                    <a:lumMod val="65000"/>
                  </a:schemeClr>
                </a:solidFill>
                <a:cs typeface="+mn-ea"/>
                <a:sym typeface="+mn-lt"/>
              </a:rPr>
              <a:t>Subject Background</a:t>
            </a:r>
            <a:endParaRPr kumimoji="1" lang="zh-CN" altLang="en-US" sz="1327" dirty="0">
              <a:solidFill>
                <a:schemeClr val="bg1">
                  <a:lumMod val="65000"/>
                </a:schemeClr>
              </a:solidFill>
              <a:cs typeface="+mn-ea"/>
              <a:sym typeface="+mn-lt"/>
            </a:endParaRPr>
          </a:p>
        </p:txBody>
      </p:sp>
      <p:sp>
        <p:nvSpPr>
          <p:cNvPr id="31" name="文本框 30">
            <a:extLst>
              <a:ext uri="{FF2B5EF4-FFF2-40B4-BE49-F238E27FC236}">
                <a16:creationId xmlns:a16="http://schemas.microsoft.com/office/drawing/2014/main" id="{AAA12C33-2DCA-4A8E-81B3-1E011AA7377E}"/>
              </a:ext>
            </a:extLst>
          </p:cNvPr>
          <p:cNvSpPr txBox="1"/>
          <p:nvPr/>
        </p:nvSpPr>
        <p:spPr>
          <a:xfrm>
            <a:off x="4964492" y="3387964"/>
            <a:ext cx="954107" cy="923330"/>
          </a:xfrm>
          <a:prstGeom prst="rect">
            <a:avLst/>
          </a:prstGeom>
          <a:noFill/>
        </p:spPr>
        <p:txBody>
          <a:bodyPr wrap="none" rtlCol="0">
            <a:noAutofit/>
          </a:bodyPr>
          <a:lstStyle/>
          <a:p>
            <a:r>
              <a:rPr kumimoji="1" lang="en-US" altLang="zh-CN" sz="5400" dirty="0">
                <a:solidFill>
                  <a:schemeClr val="bg1">
                    <a:lumMod val="65000"/>
                  </a:schemeClr>
                </a:solidFill>
                <a:cs typeface="+mn-ea"/>
                <a:sym typeface="+mn-lt"/>
              </a:rPr>
              <a:t>02</a:t>
            </a:r>
            <a:endParaRPr kumimoji="1" lang="zh-CN" altLang="en-US" sz="5400" dirty="0">
              <a:solidFill>
                <a:schemeClr val="bg1">
                  <a:lumMod val="65000"/>
                </a:schemeClr>
              </a:solidFill>
              <a:cs typeface="+mn-ea"/>
              <a:sym typeface="+mn-lt"/>
            </a:endParaRPr>
          </a:p>
        </p:txBody>
      </p:sp>
      <p:sp>
        <p:nvSpPr>
          <p:cNvPr id="32" name="文本框 31">
            <a:extLst>
              <a:ext uri="{FF2B5EF4-FFF2-40B4-BE49-F238E27FC236}">
                <a16:creationId xmlns:a16="http://schemas.microsoft.com/office/drawing/2014/main" id="{727B7514-257D-4BC4-8DA6-AAF492FA6EC5}"/>
              </a:ext>
            </a:extLst>
          </p:cNvPr>
          <p:cNvSpPr txBox="1"/>
          <p:nvPr/>
        </p:nvSpPr>
        <p:spPr>
          <a:xfrm>
            <a:off x="5870948" y="3908306"/>
            <a:ext cx="1640193" cy="296556"/>
          </a:xfrm>
          <a:prstGeom prst="rect">
            <a:avLst/>
          </a:prstGeom>
          <a:noFill/>
        </p:spPr>
        <p:txBody>
          <a:bodyPr wrap="none" rtlCol="0">
            <a:noAutofit/>
          </a:bodyPr>
          <a:lstStyle/>
          <a:p>
            <a:r>
              <a:rPr lang="en" altLang="zh-CN" sz="1327" dirty="0">
                <a:solidFill>
                  <a:schemeClr val="bg1">
                    <a:lumMod val="65000"/>
                  </a:schemeClr>
                </a:solidFill>
                <a:cs typeface="+mn-ea"/>
                <a:sym typeface="+mn-lt"/>
              </a:rPr>
              <a:t>Research Content</a:t>
            </a:r>
            <a:endParaRPr kumimoji="1" lang="zh-CN" altLang="en-US" sz="1327" dirty="0">
              <a:solidFill>
                <a:schemeClr val="bg1">
                  <a:lumMod val="65000"/>
                </a:schemeClr>
              </a:solidFill>
              <a:cs typeface="+mn-ea"/>
              <a:sym typeface="+mn-lt"/>
            </a:endParaRPr>
          </a:p>
        </p:txBody>
      </p:sp>
      <p:sp>
        <p:nvSpPr>
          <p:cNvPr id="33" name="文本框 32">
            <a:extLst>
              <a:ext uri="{FF2B5EF4-FFF2-40B4-BE49-F238E27FC236}">
                <a16:creationId xmlns:a16="http://schemas.microsoft.com/office/drawing/2014/main" id="{704401F2-8766-4785-B859-46C36FBABC8E}"/>
              </a:ext>
            </a:extLst>
          </p:cNvPr>
          <p:cNvSpPr txBox="1"/>
          <p:nvPr/>
        </p:nvSpPr>
        <p:spPr>
          <a:xfrm>
            <a:off x="8543570" y="3387964"/>
            <a:ext cx="954107" cy="923330"/>
          </a:xfrm>
          <a:prstGeom prst="rect">
            <a:avLst/>
          </a:prstGeom>
          <a:noFill/>
        </p:spPr>
        <p:txBody>
          <a:bodyPr wrap="none" rtlCol="0">
            <a:noAutofit/>
          </a:bodyPr>
          <a:lstStyle/>
          <a:p>
            <a:r>
              <a:rPr kumimoji="1" lang="en-US" altLang="zh-CN" sz="5400" dirty="0">
                <a:solidFill>
                  <a:schemeClr val="bg1">
                    <a:lumMod val="65000"/>
                  </a:schemeClr>
                </a:solidFill>
                <a:cs typeface="+mn-ea"/>
                <a:sym typeface="+mn-lt"/>
              </a:rPr>
              <a:t>03</a:t>
            </a:r>
            <a:endParaRPr kumimoji="1" lang="zh-CN" altLang="en-US" sz="5400" dirty="0">
              <a:solidFill>
                <a:schemeClr val="bg1">
                  <a:lumMod val="65000"/>
                </a:schemeClr>
              </a:solidFill>
              <a:cs typeface="+mn-ea"/>
              <a:sym typeface="+mn-lt"/>
            </a:endParaRPr>
          </a:p>
        </p:txBody>
      </p:sp>
      <p:sp>
        <p:nvSpPr>
          <p:cNvPr id="34" name="文本框 33">
            <a:extLst>
              <a:ext uri="{FF2B5EF4-FFF2-40B4-BE49-F238E27FC236}">
                <a16:creationId xmlns:a16="http://schemas.microsoft.com/office/drawing/2014/main" id="{64067D14-1260-41B3-9A5C-C23C16BA6BCA}"/>
              </a:ext>
            </a:extLst>
          </p:cNvPr>
          <p:cNvSpPr txBox="1"/>
          <p:nvPr/>
        </p:nvSpPr>
        <p:spPr>
          <a:xfrm>
            <a:off x="9422934" y="3908306"/>
            <a:ext cx="1082348" cy="296556"/>
          </a:xfrm>
          <a:prstGeom prst="rect">
            <a:avLst/>
          </a:prstGeom>
          <a:noFill/>
        </p:spPr>
        <p:txBody>
          <a:bodyPr wrap="none" rtlCol="0">
            <a:noAutofit/>
          </a:bodyPr>
          <a:lstStyle/>
          <a:p>
            <a:r>
              <a:rPr lang="en-US" altLang="zh-CN" sz="1327">
                <a:solidFill>
                  <a:schemeClr val="bg1">
                    <a:lumMod val="65000"/>
                  </a:schemeClr>
                </a:solidFill>
                <a:cs typeface="+mn-ea"/>
                <a:sym typeface="+mn-lt"/>
              </a:rPr>
              <a:t>Project plan</a:t>
            </a:r>
            <a:endParaRPr kumimoji="1" lang="zh-CN" altLang="en-US" sz="1327" dirty="0">
              <a:solidFill>
                <a:schemeClr val="bg1">
                  <a:lumMod val="65000"/>
                </a:schemeClr>
              </a:solidFill>
              <a:cs typeface="+mn-ea"/>
              <a:sym typeface="+mn-lt"/>
            </a:endParaRPr>
          </a:p>
        </p:txBody>
      </p:sp>
      <p:sp>
        <p:nvSpPr>
          <p:cNvPr id="35" name="文本框 34">
            <a:extLst>
              <a:ext uri="{FF2B5EF4-FFF2-40B4-BE49-F238E27FC236}">
                <a16:creationId xmlns:a16="http://schemas.microsoft.com/office/drawing/2014/main" id="{DC945CB4-C374-4A2F-A89E-50FB3F64B6B0}"/>
              </a:ext>
            </a:extLst>
          </p:cNvPr>
          <p:cNvSpPr txBox="1"/>
          <p:nvPr/>
        </p:nvSpPr>
        <p:spPr>
          <a:xfrm>
            <a:off x="1182563" y="4804056"/>
            <a:ext cx="954107" cy="923330"/>
          </a:xfrm>
          <a:prstGeom prst="rect">
            <a:avLst/>
          </a:prstGeom>
          <a:noFill/>
        </p:spPr>
        <p:txBody>
          <a:bodyPr wrap="none" rtlCol="0">
            <a:noAutofit/>
          </a:bodyPr>
          <a:lstStyle/>
          <a:p>
            <a:r>
              <a:rPr kumimoji="1" lang="en-US" altLang="zh-CN" sz="5400" dirty="0">
                <a:solidFill>
                  <a:schemeClr val="bg1">
                    <a:lumMod val="65000"/>
                  </a:schemeClr>
                </a:solidFill>
                <a:cs typeface="+mn-ea"/>
                <a:sym typeface="+mn-lt"/>
              </a:rPr>
              <a:t>04</a:t>
            </a:r>
            <a:endParaRPr kumimoji="1" lang="zh-CN" altLang="en-US" sz="5400" dirty="0">
              <a:solidFill>
                <a:schemeClr val="bg1">
                  <a:lumMod val="65000"/>
                </a:schemeClr>
              </a:solidFill>
              <a:cs typeface="+mn-ea"/>
              <a:sym typeface="+mn-lt"/>
            </a:endParaRPr>
          </a:p>
        </p:txBody>
      </p:sp>
      <p:sp>
        <p:nvSpPr>
          <p:cNvPr id="36" name="文本框 35">
            <a:extLst>
              <a:ext uri="{FF2B5EF4-FFF2-40B4-BE49-F238E27FC236}">
                <a16:creationId xmlns:a16="http://schemas.microsoft.com/office/drawing/2014/main" id="{0CFA474A-1ED3-4097-8A3C-817B8382A079}"/>
              </a:ext>
            </a:extLst>
          </p:cNvPr>
          <p:cNvSpPr txBox="1"/>
          <p:nvPr/>
        </p:nvSpPr>
        <p:spPr>
          <a:xfrm>
            <a:off x="2089020" y="5324398"/>
            <a:ext cx="821059" cy="296556"/>
          </a:xfrm>
          <a:prstGeom prst="rect">
            <a:avLst/>
          </a:prstGeom>
          <a:noFill/>
        </p:spPr>
        <p:txBody>
          <a:bodyPr wrap="none" rtlCol="0">
            <a:noAutofit/>
          </a:bodyPr>
          <a:lstStyle/>
          <a:p>
            <a:r>
              <a:rPr lang="en" altLang="zh-CN" sz="1327" dirty="0">
                <a:solidFill>
                  <a:schemeClr val="bg1">
                    <a:lumMod val="65000"/>
                  </a:schemeClr>
                </a:solidFill>
                <a:cs typeface="+mn-ea"/>
                <a:sym typeface="+mn-lt"/>
              </a:rPr>
              <a:t>Results</a:t>
            </a:r>
            <a:r>
              <a:rPr lang="zh-CN" altLang="en-US" sz="1327" dirty="0">
                <a:solidFill>
                  <a:schemeClr val="bg1">
                    <a:lumMod val="65000"/>
                  </a:schemeClr>
                </a:solidFill>
                <a:cs typeface="+mn-ea"/>
                <a:sym typeface="+mn-lt"/>
              </a:rPr>
              <a:t> </a:t>
            </a:r>
            <a:endParaRPr kumimoji="1" lang="zh-CN" altLang="en-US" sz="1327" dirty="0">
              <a:solidFill>
                <a:schemeClr val="bg1">
                  <a:lumMod val="65000"/>
                </a:schemeClr>
              </a:solidFill>
              <a:cs typeface="+mn-ea"/>
              <a:sym typeface="+mn-lt"/>
            </a:endParaRPr>
          </a:p>
        </p:txBody>
      </p:sp>
      <p:sp>
        <p:nvSpPr>
          <p:cNvPr id="37" name="文本框 36">
            <a:extLst>
              <a:ext uri="{FF2B5EF4-FFF2-40B4-BE49-F238E27FC236}">
                <a16:creationId xmlns:a16="http://schemas.microsoft.com/office/drawing/2014/main" id="{04DAEF45-FFC5-4A6F-A8E8-360804E93099}"/>
              </a:ext>
            </a:extLst>
          </p:cNvPr>
          <p:cNvSpPr txBox="1"/>
          <p:nvPr/>
        </p:nvSpPr>
        <p:spPr>
          <a:xfrm>
            <a:off x="5004954" y="4808254"/>
            <a:ext cx="954107" cy="923330"/>
          </a:xfrm>
          <a:prstGeom prst="rect">
            <a:avLst/>
          </a:prstGeom>
          <a:noFill/>
        </p:spPr>
        <p:txBody>
          <a:bodyPr wrap="none" rtlCol="0">
            <a:noAutofit/>
          </a:bodyPr>
          <a:lstStyle/>
          <a:p>
            <a:r>
              <a:rPr kumimoji="1" lang="en-US" altLang="zh-CN" sz="5400" dirty="0">
                <a:solidFill>
                  <a:schemeClr val="bg1">
                    <a:lumMod val="65000"/>
                  </a:schemeClr>
                </a:solidFill>
                <a:cs typeface="+mn-ea"/>
                <a:sym typeface="+mn-lt"/>
              </a:rPr>
              <a:t>05</a:t>
            </a:r>
            <a:endParaRPr kumimoji="1" lang="zh-CN" altLang="en-US" sz="5400" dirty="0">
              <a:solidFill>
                <a:schemeClr val="bg1">
                  <a:lumMod val="65000"/>
                </a:schemeClr>
              </a:solidFill>
              <a:cs typeface="+mn-ea"/>
              <a:sym typeface="+mn-lt"/>
            </a:endParaRPr>
          </a:p>
        </p:txBody>
      </p:sp>
      <p:sp>
        <p:nvSpPr>
          <p:cNvPr id="38" name="文本框 37">
            <a:extLst>
              <a:ext uri="{FF2B5EF4-FFF2-40B4-BE49-F238E27FC236}">
                <a16:creationId xmlns:a16="http://schemas.microsoft.com/office/drawing/2014/main" id="{167FE785-A62E-4943-9712-8825756FE16F}"/>
              </a:ext>
            </a:extLst>
          </p:cNvPr>
          <p:cNvSpPr txBox="1"/>
          <p:nvPr/>
        </p:nvSpPr>
        <p:spPr>
          <a:xfrm>
            <a:off x="5884320" y="5338262"/>
            <a:ext cx="1063112" cy="296556"/>
          </a:xfrm>
          <a:prstGeom prst="rect">
            <a:avLst/>
          </a:prstGeom>
          <a:noFill/>
        </p:spPr>
        <p:txBody>
          <a:bodyPr wrap="none" rtlCol="0">
            <a:noAutofit/>
          </a:bodyPr>
          <a:lstStyle/>
          <a:p>
            <a:r>
              <a:rPr lang="en" altLang="zh-CN" sz="1327" dirty="0">
                <a:solidFill>
                  <a:schemeClr val="bg1">
                    <a:lumMod val="65000"/>
                  </a:schemeClr>
                </a:solidFill>
                <a:cs typeface="+mn-ea"/>
                <a:sym typeface="+mn-lt"/>
              </a:rPr>
              <a:t>Conclusion</a:t>
            </a:r>
          </a:p>
        </p:txBody>
      </p:sp>
      <p:sp>
        <p:nvSpPr>
          <p:cNvPr id="39" name="文本框 38">
            <a:extLst>
              <a:ext uri="{FF2B5EF4-FFF2-40B4-BE49-F238E27FC236}">
                <a16:creationId xmlns:a16="http://schemas.microsoft.com/office/drawing/2014/main" id="{98A44FE0-3373-4ED5-A0F4-AB08C60298B6}"/>
              </a:ext>
            </a:extLst>
          </p:cNvPr>
          <p:cNvSpPr txBox="1"/>
          <p:nvPr/>
        </p:nvSpPr>
        <p:spPr>
          <a:xfrm>
            <a:off x="8543570" y="4775732"/>
            <a:ext cx="954107" cy="923330"/>
          </a:xfrm>
          <a:prstGeom prst="rect">
            <a:avLst/>
          </a:prstGeom>
          <a:noFill/>
        </p:spPr>
        <p:txBody>
          <a:bodyPr wrap="none" rtlCol="0">
            <a:noAutofit/>
          </a:bodyPr>
          <a:lstStyle/>
          <a:p>
            <a:r>
              <a:rPr kumimoji="1" lang="en-US" altLang="zh-CN" sz="5400" dirty="0">
                <a:solidFill>
                  <a:schemeClr val="bg1">
                    <a:lumMod val="65000"/>
                  </a:schemeClr>
                </a:solidFill>
                <a:cs typeface="+mn-ea"/>
                <a:sym typeface="+mn-lt"/>
              </a:rPr>
              <a:t>06</a:t>
            </a:r>
            <a:endParaRPr kumimoji="1" lang="zh-CN" altLang="en-US" sz="5400" dirty="0">
              <a:solidFill>
                <a:schemeClr val="bg1">
                  <a:lumMod val="65000"/>
                </a:schemeClr>
              </a:solidFill>
              <a:cs typeface="+mn-ea"/>
              <a:sym typeface="+mn-lt"/>
            </a:endParaRPr>
          </a:p>
        </p:txBody>
      </p:sp>
      <p:sp>
        <p:nvSpPr>
          <p:cNvPr id="40" name="文本框 39">
            <a:extLst>
              <a:ext uri="{FF2B5EF4-FFF2-40B4-BE49-F238E27FC236}">
                <a16:creationId xmlns:a16="http://schemas.microsoft.com/office/drawing/2014/main" id="{E47D4198-A369-41A7-8730-55D86AF69EE2}"/>
              </a:ext>
            </a:extLst>
          </p:cNvPr>
          <p:cNvSpPr txBox="1"/>
          <p:nvPr/>
        </p:nvSpPr>
        <p:spPr>
          <a:xfrm>
            <a:off x="9450028" y="5296073"/>
            <a:ext cx="766557" cy="296556"/>
          </a:xfrm>
          <a:prstGeom prst="rect">
            <a:avLst/>
          </a:prstGeom>
          <a:noFill/>
        </p:spPr>
        <p:txBody>
          <a:bodyPr wrap="none" rtlCol="0">
            <a:noAutofit/>
          </a:bodyPr>
          <a:lstStyle/>
          <a:p>
            <a:r>
              <a:rPr lang="en-US" altLang="zh-CN" sz="1327" dirty="0">
                <a:solidFill>
                  <a:schemeClr val="bg1">
                    <a:lumMod val="65000"/>
                  </a:schemeClr>
                </a:solidFill>
                <a:cs typeface="+mn-ea"/>
                <a:sym typeface="+mn-lt"/>
              </a:rPr>
              <a:t>Thanks</a:t>
            </a:r>
            <a:endParaRPr kumimoji="1" lang="zh-CN" altLang="en-US" sz="1327" dirty="0">
              <a:solidFill>
                <a:schemeClr val="bg1">
                  <a:lumMod val="65000"/>
                </a:schemeClr>
              </a:solidFill>
              <a:cs typeface="+mn-ea"/>
              <a:sym typeface="+mn-lt"/>
            </a:endParaRPr>
          </a:p>
        </p:txBody>
      </p:sp>
      <p:cxnSp>
        <p:nvCxnSpPr>
          <p:cNvPr id="41" name="直线连接符 34">
            <a:extLst>
              <a:ext uri="{FF2B5EF4-FFF2-40B4-BE49-F238E27FC236}">
                <a16:creationId xmlns:a16="http://schemas.microsoft.com/office/drawing/2014/main" id="{F3E11384-B222-4F54-9CAA-033F33A7BBC1}"/>
              </a:ext>
            </a:extLst>
          </p:cNvPr>
          <p:cNvCxnSpPr>
            <a:cxnSpLocks/>
          </p:cNvCxnSpPr>
          <p:nvPr/>
        </p:nvCxnSpPr>
        <p:spPr>
          <a:xfrm>
            <a:off x="565786" y="4619975"/>
            <a:ext cx="11060429"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直线连接符 36">
            <a:extLst>
              <a:ext uri="{FF2B5EF4-FFF2-40B4-BE49-F238E27FC236}">
                <a16:creationId xmlns:a16="http://schemas.microsoft.com/office/drawing/2014/main" id="{4B976AF9-DCAB-443A-B7C4-E29F136AD6DB}"/>
              </a:ext>
            </a:extLst>
          </p:cNvPr>
          <p:cNvCxnSpPr/>
          <p:nvPr/>
        </p:nvCxnSpPr>
        <p:spPr>
          <a:xfrm>
            <a:off x="4249853" y="3545776"/>
            <a:ext cx="0" cy="2105904"/>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直线连接符 340">
            <a:extLst>
              <a:ext uri="{FF2B5EF4-FFF2-40B4-BE49-F238E27FC236}">
                <a16:creationId xmlns:a16="http://schemas.microsoft.com/office/drawing/2014/main" id="{8E6EB4B1-4BBF-4360-8043-3B2D58834C77}"/>
              </a:ext>
            </a:extLst>
          </p:cNvPr>
          <p:cNvCxnSpPr/>
          <p:nvPr/>
        </p:nvCxnSpPr>
        <p:spPr>
          <a:xfrm>
            <a:off x="7932086" y="3545776"/>
            <a:ext cx="0" cy="2105904"/>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0474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48AA5EBE-C217-394F-98ED-B7615CD13584}"/>
              </a:ext>
            </a:extLst>
          </p:cNvPr>
          <p:cNvCxnSpPr/>
          <p:nvPr/>
        </p:nvCxnSpPr>
        <p:spPr>
          <a:xfrm>
            <a:off x="263847" y="862550"/>
            <a:ext cx="10268136" cy="0"/>
          </a:xfrm>
          <a:prstGeom prst="line">
            <a:avLst/>
          </a:prstGeom>
          <a:ln w="19050">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A9018BE8-AC36-5349-95C3-E7C096E1A779}"/>
              </a:ext>
            </a:extLst>
          </p:cNvPr>
          <p:cNvSpPr/>
          <p:nvPr/>
        </p:nvSpPr>
        <p:spPr>
          <a:xfrm>
            <a:off x="9329804" y="798308"/>
            <a:ext cx="2861863" cy="108482"/>
          </a:xfrm>
          <a:prstGeom prst="rect">
            <a:avLst/>
          </a:prstGeom>
          <a:solidFill>
            <a:schemeClr val="accent1">
              <a:lumMod val="100000"/>
            </a:schemeClr>
          </a:solidFill>
          <a:ln>
            <a:solidFill>
              <a:schemeClr val="accent1">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sz="1351">
              <a:cs typeface="+mn-ea"/>
              <a:sym typeface="+mn-lt"/>
            </a:endParaRPr>
          </a:p>
        </p:txBody>
      </p:sp>
      <p:sp>
        <p:nvSpPr>
          <p:cNvPr id="8" name="标题 7">
            <a:extLst>
              <a:ext uri="{FF2B5EF4-FFF2-40B4-BE49-F238E27FC236}">
                <a16:creationId xmlns:a16="http://schemas.microsoft.com/office/drawing/2014/main" id="{9E06C8C2-1CDB-44C3-B83D-5CDE671A384B}"/>
              </a:ext>
            </a:extLst>
          </p:cNvPr>
          <p:cNvSpPr>
            <a:spLocks noGrp="1"/>
          </p:cNvSpPr>
          <p:nvPr>
            <p:ph type="title"/>
          </p:nvPr>
        </p:nvSpPr>
        <p:spPr>
          <a:xfrm>
            <a:off x="822944" y="320665"/>
            <a:ext cx="902811" cy="487378"/>
          </a:xfrm>
        </p:spPr>
        <p:txBody>
          <a:bodyPr>
            <a:noAutofit/>
          </a:bodyPr>
          <a:lstStyle/>
          <a:p>
            <a:r>
              <a:rPr lang="zh-CN" altLang="en-US" dirty="0">
                <a:sym typeface="+mn-lt"/>
              </a:rPr>
              <a:t>结果</a:t>
            </a:r>
          </a:p>
        </p:txBody>
      </p:sp>
      <p:sp>
        <p:nvSpPr>
          <p:cNvPr id="12" name="矩形: 圆角 11">
            <a:extLst>
              <a:ext uri="{FF2B5EF4-FFF2-40B4-BE49-F238E27FC236}">
                <a16:creationId xmlns:a16="http://schemas.microsoft.com/office/drawing/2014/main" id="{141E7F7E-9EA4-55D8-D72E-9C20D584ACF3}"/>
              </a:ext>
            </a:extLst>
          </p:cNvPr>
          <p:cNvSpPr/>
          <p:nvPr/>
        </p:nvSpPr>
        <p:spPr>
          <a:xfrm flipH="1">
            <a:off x="6310704" y="3464383"/>
            <a:ext cx="4331208" cy="1298449"/>
          </a:xfrm>
          <a:prstGeom prst="roundRect">
            <a:avLst>
              <a:gd name="adj" fmla="val 50000"/>
            </a:avLst>
          </a:prstGeom>
          <a:solidFill>
            <a:schemeClr val="bg1"/>
          </a:solidFill>
          <a:ln w="12700" cap="flat" cmpd="sng" algn="ctr">
            <a:noFill/>
            <a:prstDash val="solid"/>
            <a:miter lim="800000"/>
          </a:ln>
          <a:effectLst>
            <a:outerShdw blurRad="228600" sx="102000" sy="102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13" name="椭圆 12">
            <a:extLst>
              <a:ext uri="{FF2B5EF4-FFF2-40B4-BE49-F238E27FC236}">
                <a16:creationId xmlns:a16="http://schemas.microsoft.com/office/drawing/2014/main" id="{DE4B5280-1ECD-1C2B-7BA9-69BFE7DF94B7}"/>
              </a:ext>
            </a:extLst>
          </p:cNvPr>
          <p:cNvSpPr/>
          <p:nvPr/>
        </p:nvSpPr>
        <p:spPr>
          <a:xfrm flipH="1">
            <a:off x="10315967" y="3869673"/>
            <a:ext cx="487870" cy="487870"/>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14" name="文本框 13">
            <a:extLst>
              <a:ext uri="{FF2B5EF4-FFF2-40B4-BE49-F238E27FC236}">
                <a16:creationId xmlns:a16="http://schemas.microsoft.com/office/drawing/2014/main" id="{510AEDB6-0416-19CB-D308-DC8DE3BEDBCE}"/>
              </a:ext>
            </a:extLst>
          </p:cNvPr>
          <p:cNvSpPr txBox="1"/>
          <p:nvPr/>
        </p:nvSpPr>
        <p:spPr>
          <a:xfrm flipH="1">
            <a:off x="7809028" y="3924882"/>
            <a:ext cx="2369336" cy="377452"/>
          </a:xfrm>
          <a:prstGeom prst="rect">
            <a:avLst/>
          </a:prstGeom>
          <a:noFill/>
          <a:ln>
            <a:noFill/>
          </a:ln>
        </p:spPr>
        <p:txBody>
          <a:bodyPr wrap="none" lIns="91440" tIns="45720" rIns="91440" bIns="45720" anchor="t" anchorCtr="0">
            <a:noAutofit/>
          </a:bodyPr>
          <a:lstStyle>
            <a:defPPr>
              <a:defRPr lang="zh-CN"/>
            </a:defPPr>
            <a:lvl1pPr algn="r">
              <a:buSzPct val="25000"/>
              <a:defRPr sz="2000" b="1">
                <a:gradFill>
                  <a:gsLst>
                    <a:gs pos="0">
                      <a:schemeClr val="accent1"/>
                    </a:gs>
                    <a:gs pos="100000">
                      <a:schemeClr val="accent1">
                        <a:lumMod val="75000"/>
                      </a:schemeClr>
                    </a:gs>
                  </a:gsLst>
                  <a:lin ang="2700000" scaled="0"/>
                </a:gradFill>
                <a:cs typeface="+mn-ea"/>
              </a:defRPr>
            </a:lvl1pPr>
          </a:lstStyle>
          <a:p>
            <a:r>
              <a:rPr lang="zh-CN" altLang="en-US" dirty="0">
                <a:sym typeface="+mn-lt"/>
              </a:rPr>
              <a:t>用药安全存在漏洞</a:t>
            </a:r>
          </a:p>
        </p:txBody>
      </p:sp>
      <p:sp>
        <p:nvSpPr>
          <p:cNvPr id="15" name="矩形: 圆角 14">
            <a:extLst>
              <a:ext uri="{FF2B5EF4-FFF2-40B4-BE49-F238E27FC236}">
                <a16:creationId xmlns:a16="http://schemas.microsoft.com/office/drawing/2014/main" id="{685ED8A4-C396-B263-E512-78A989C4F726}"/>
              </a:ext>
            </a:extLst>
          </p:cNvPr>
          <p:cNvSpPr/>
          <p:nvPr/>
        </p:nvSpPr>
        <p:spPr>
          <a:xfrm flipH="1">
            <a:off x="6711950" y="1912628"/>
            <a:ext cx="4331208" cy="1298449"/>
          </a:xfrm>
          <a:prstGeom prst="roundRect">
            <a:avLst>
              <a:gd name="adj" fmla="val 50000"/>
            </a:avLst>
          </a:prstGeom>
          <a:solidFill>
            <a:schemeClr val="bg1"/>
          </a:solidFill>
          <a:ln w="12700" cap="flat" cmpd="sng" algn="ctr">
            <a:noFill/>
            <a:prstDash val="solid"/>
            <a:miter lim="800000"/>
          </a:ln>
          <a:effectLst>
            <a:outerShdw blurRad="228600" sx="102000" sy="102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16" name="椭圆 15">
            <a:extLst>
              <a:ext uri="{FF2B5EF4-FFF2-40B4-BE49-F238E27FC236}">
                <a16:creationId xmlns:a16="http://schemas.microsoft.com/office/drawing/2014/main" id="{6C3C6094-64C0-2622-E8CC-FD4B9DC88865}"/>
              </a:ext>
            </a:extLst>
          </p:cNvPr>
          <p:cNvSpPr/>
          <p:nvPr/>
        </p:nvSpPr>
        <p:spPr>
          <a:xfrm flipH="1">
            <a:off x="10717213" y="2317918"/>
            <a:ext cx="487870" cy="487870"/>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22" name="文本框 21">
            <a:extLst>
              <a:ext uri="{FF2B5EF4-FFF2-40B4-BE49-F238E27FC236}">
                <a16:creationId xmlns:a16="http://schemas.microsoft.com/office/drawing/2014/main" id="{42EABE3C-5ED2-1892-2E35-752ECE6378CC}"/>
              </a:ext>
            </a:extLst>
          </p:cNvPr>
          <p:cNvSpPr txBox="1"/>
          <p:nvPr/>
        </p:nvSpPr>
        <p:spPr>
          <a:xfrm>
            <a:off x="7546905" y="2317918"/>
            <a:ext cx="3102775" cy="487870"/>
          </a:xfrm>
          <a:prstGeom prst="rect">
            <a:avLst/>
          </a:prstGeom>
          <a:noFill/>
          <a:ln>
            <a:noFill/>
          </a:ln>
        </p:spPr>
        <p:txBody>
          <a:bodyPr wrap="none" lIns="91440" tIns="45720" rIns="91440" bIns="45720" anchor="t" anchorCtr="0">
            <a:noAutofit/>
          </a:bodyPr>
          <a:lstStyle>
            <a:defPPr>
              <a:defRPr lang="zh-CN"/>
            </a:defPPr>
            <a:lvl1pPr algn="r">
              <a:buSzPct val="25000"/>
              <a:defRPr sz="2000" b="1">
                <a:gradFill>
                  <a:gsLst>
                    <a:gs pos="0">
                      <a:schemeClr val="accent1"/>
                    </a:gs>
                    <a:gs pos="100000">
                      <a:schemeClr val="accent1">
                        <a:lumMod val="75000"/>
                      </a:schemeClr>
                    </a:gs>
                  </a:gsLst>
                  <a:lin ang="2700000" scaled="0"/>
                </a:gradFill>
                <a:cs typeface="+mn-ea"/>
              </a:defRPr>
            </a:lvl1pPr>
          </a:lstStyle>
          <a:p>
            <a:r>
              <a:rPr lang="zh-CN" altLang="en-US" dirty="0">
                <a:sym typeface="+mn-lt"/>
              </a:rPr>
              <a:t>互联网医疗公信度较低</a:t>
            </a:r>
          </a:p>
        </p:txBody>
      </p:sp>
      <p:sp>
        <p:nvSpPr>
          <p:cNvPr id="20" name="矩形: 圆角 19">
            <a:extLst>
              <a:ext uri="{FF2B5EF4-FFF2-40B4-BE49-F238E27FC236}">
                <a16:creationId xmlns:a16="http://schemas.microsoft.com/office/drawing/2014/main" id="{EC328F7C-B3C9-8D7A-D508-15618FB61700}"/>
              </a:ext>
            </a:extLst>
          </p:cNvPr>
          <p:cNvSpPr/>
          <p:nvPr/>
        </p:nvSpPr>
        <p:spPr>
          <a:xfrm>
            <a:off x="1592549" y="3464383"/>
            <a:ext cx="4331208" cy="1298449"/>
          </a:xfrm>
          <a:prstGeom prst="roundRect">
            <a:avLst>
              <a:gd name="adj" fmla="val 50000"/>
            </a:avLst>
          </a:prstGeom>
          <a:solidFill>
            <a:schemeClr val="bg1"/>
          </a:solidFill>
          <a:ln w="12700" cap="flat" cmpd="sng" algn="ctr">
            <a:noFill/>
            <a:prstDash val="solid"/>
            <a:miter lim="800000"/>
          </a:ln>
          <a:effectLst>
            <a:outerShdw blurRad="228600" sx="102000" sy="102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21" name="椭圆 20">
            <a:extLst>
              <a:ext uri="{FF2B5EF4-FFF2-40B4-BE49-F238E27FC236}">
                <a16:creationId xmlns:a16="http://schemas.microsoft.com/office/drawing/2014/main" id="{60133E75-FFC6-D4D7-3F34-2D6C17D00E05}"/>
              </a:ext>
            </a:extLst>
          </p:cNvPr>
          <p:cNvSpPr/>
          <p:nvPr/>
        </p:nvSpPr>
        <p:spPr>
          <a:xfrm>
            <a:off x="1430624" y="3869673"/>
            <a:ext cx="487870" cy="487870"/>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17" name="文本框 16">
            <a:extLst>
              <a:ext uri="{FF2B5EF4-FFF2-40B4-BE49-F238E27FC236}">
                <a16:creationId xmlns:a16="http://schemas.microsoft.com/office/drawing/2014/main" id="{3BB462D6-F3AB-BB68-BD77-D9526D1B141F}"/>
              </a:ext>
            </a:extLst>
          </p:cNvPr>
          <p:cNvSpPr txBox="1"/>
          <p:nvPr/>
        </p:nvSpPr>
        <p:spPr>
          <a:xfrm flipH="1">
            <a:off x="2010495" y="3922021"/>
            <a:ext cx="1733651" cy="383175"/>
          </a:xfrm>
          <a:prstGeom prst="rect">
            <a:avLst/>
          </a:prstGeom>
          <a:noFill/>
          <a:ln>
            <a:noFill/>
          </a:ln>
        </p:spPr>
        <p:txBody>
          <a:bodyPr wrap="none" lIns="91440" tIns="45720" rIns="91440" bIns="45720" anchor="t" anchorCtr="0">
            <a:noAutofit/>
          </a:bodyPr>
          <a:lstStyle>
            <a:defPPr>
              <a:defRPr lang="zh-CN"/>
            </a:defPPr>
            <a:lvl1pPr>
              <a:buSzPct val="25000"/>
              <a:defRPr sz="2000" b="1">
                <a:gradFill>
                  <a:gsLst>
                    <a:gs pos="0">
                      <a:schemeClr val="accent1"/>
                    </a:gs>
                    <a:gs pos="100000">
                      <a:schemeClr val="accent1">
                        <a:lumMod val="75000"/>
                      </a:schemeClr>
                    </a:gs>
                  </a:gsLst>
                  <a:lin ang="2700000" scaled="0"/>
                </a:gradFill>
                <a:cs typeface="+mn-ea"/>
              </a:defRPr>
            </a:lvl1pPr>
          </a:lstStyle>
          <a:p>
            <a:pPr algn="r"/>
            <a:r>
              <a:rPr lang="zh-CN" altLang="en-US" dirty="0">
                <a:sym typeface="+mn-lt"/>
              </a:rPr>
              <a:t>缺乏有效监管</a:t>
            </a:r>
          </a:p>
        </p:txBody>
      </p:sp>
      <p:sp>
        <p:nvSpPr>
          <p:cNvPr id="23" name="矩形: 圆角 22">
            <a:extLst>
              <a:ext uri="{FF2B5EF4-FFF2-40B4-BE49-F238E27FC236}">
                <a16:creationId xmlns:a16="http://schemas.microsoft.com/office/drawing/2014/main" id="{4F8D5B1B-E3E3-EF57-754C-4EEEF29CD490}"/>
              </a:ext>
            </a:extLst>
          </p:cNvPr>
          <p:cNvSpPr/>
          <p:nvPr/>
        </p:nvSpPr>
        <p:spPr>
          <a:xfrm>
            <a:off x="1148842" y="1912628"/>
            <a:ext cx="4331208" cy="1298449"/>
          </a:xfrm>
          <a:prstGeom prst="roundRect">
            <a:avLst>
              <a:gd name="adj" fmla="val 50000"/>
            </a:avLst>
          </a:prstGeom>
          <a:solidFill>
            <a:schemeClr val="bg1"/>
          </a:solidFill>
          <a:ln w="12700" cap="flat" cmpd="sng" algn="ctr">
            <a:noFill/>
            <a:prstDash val="solid"/>
            <a:miter lim="800000"/>
          </a:ln>
          <a:effectLst>
            <a:outerShdw blurRad="228600" sx="102000" sy="102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24" name="椭圆 23">
            <a:extLst>
              <a:ext uri="{FF2B5EF4-FFF2-40B4-BE49-F238E27FC236}">
                <a16:creationId xmlns:a16="http://schemas.microsoft.com/office/drawing/2014/main" id="{83C53D7E-426B-08F7-AE9F-AB37F35F30F2}"/>
              </a:ext>
            </a:extLst>
          </p:cNvPr>
          <p:cNvSpPr/>
          <p:nvPr/>
        </p:nvSpPr>
        <p:spPr>
          <a:xfrm>
            <a:off x="986917" y="2317918"/>
            <a:ext cx="487870" cy="487870"/>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25" name="user_209046">
            <a:extLst>
              <a:ext uri="{FF2B5EF4-FFF2-40B4-BE49-F238E27FC236}">
                <a16:creationId xmlns:a16="http://schemas.microsoft.com/office/drawing/2014/main" id="{F715BB6F-6CC0-D83B-A945-44A6AE994B4C}"/>
              </a:ext>
            </a:extLst>
          </p:cNvPr>
          <p:cNvSpPr/>
          <p:nvPr/>
        </p:nvSpPr>
        <p:spPr>
          <a:xfrm>
            <a:off x="1110742" y="2444090"/>
            <a:ext cx="261185" cy="235526"/>
          </a:xfrm>
          <a:custGeom>
            <a:avLst/>
            <a:gdLst>
              <a:gd name="connsiteX0" fmla="*/ 521432 w 608344"/>
              <a:gd name="connsiteY0" fmla="*/ 370453 h 548582"/>
              <a:gd name="connsiteX1" fmla="*/ 465737 w 608344"/>
              <a:gd name="connsiteY1" fmla="*/ 425787 h 548582"/>
              <a:gd name="connsiteX2" fmla="*/ 442491 w 608344"/>
              <a:gd name="connsiteY2" fmla="*/ 402479 h 548582"/>
              <a:gd name="connsiteX3" fmla="*/ 418201 w 608344"/>
              <a:gd name="connsiteY3" fmla="*/ 426545 h 548582"/>
              <a:gd name="connsiteX4" fmla="*/ 441447 w 608344"/>
              <a:gd name="connsiteY4" fmla="*/ 449948 h 548582"/>
              <a:gd name="connsiteX5" fmla="*/ 465642 w 608344"/>
              <a:gd name="connsiteY5" fmla="*/ 474204 h 548582"/>
              <a:gd name="connsiteX6" fmla="*/ 489932 w 608344"/>
              <a:gd name="connsiteY6" fmla="*/ 450043 h 548582"/>
              <a:gd name="connsiteX7" fmla="*/ 545532 w 608344"/>
              <a:gd name="connsiteY7" fmla="*/ 394709 h 548582"/>
              <a:gd name="connsiteX8" fmla="*/ 481962 w 608344"/>
              <a:gd name="connsiteY8" fmla="*/ 296170 h 548582"/>
              <a:gd name="connsiteX9" fmla="*/ 608344 w 608344"/>
              <a:gd name="connsiteY9" fmla="*/ 422376 h 548582"/>
              <a:gd name="connsiteX10" fmla="*/ 481962 w 608344"/>
              <a:gd name="connsiteY10" fmla="*/ 548582 h 548582"/>
              <a:gd name="connsiteX11" fmla="*/ 355579 w 608344"/>
              <a:gd name="connsiteY11" fmla="*/ 422376 h 548582"/>
              <a:gd name="connsiteX12" fmla="*/ 481962 w 608344"/>
              <a:gd name="connsiteY12" fmla="*/ 296170 h 548582"/>
              <a:gd name="connsiteX13" fmla="*/ 255835 w 608344"/>
              <a:gd name="connsiteY13" fmla="*/ 446 h 548582"/>
              <a:gd name="connsiteX14" fmla="*/ 317801 w 608344"/>
              <a:gd name="connsiteY14" fmla="*/ 13616 h 548582"/>
              <a:gd name="connsiteX15" fmla="*/ 348072 w 608344"/>
              <a:gd name="connsiteY15" fmla="*/ 41661 h 548582"/>
              <a:gd name="connsiteX16" fmla="*/ 381190 w 608344"/>
              <a:gd name="connsiteY16" fmla="*/ 146831 h 548582"/>
              <a:gd name="connsiteX17" fmla="*/ 378913 w 608344"/>
              <a:gd name="connsiteY17" fmla="*/ 156211 h 548582"/>
              <a:gd name="connsiteX18" fmla="*/ 387833 w 608344"/>
              <a:gd name="connsiteY18" fmla="*/ 200458 h 548582"/>
              <a:gd name="connsiteX19" fmla="*/ 366387 w 608344"/>
              <a:gd name="connsiteY19" fmla="*/ 237694 h 548582"/>
              <a:gd name="connsiteX20" fmla="*/ 351393 w 608344"/>
              <a:gd name="connsiteY20" fmla="*/ 278720 h 548582"/>
              <a:gd name="connsiteX21" fmla="*/ 351393 w 608344"/>
              <a:gd name="connsiteY21" fmla="*/ 322873 h 548582"/>
              <a:gd name="connsiteX22" fmla="*/ 317611 w 608344"/>
              <a:gd name="connsiteY22" fmla="*/ 422358 h 548582"/>
              <a:gd name="connsiteX23" fmla="*/ 376635 w 608344"/>
              <a:gd name="connsiteY23" fmla="*/ 548088 h 548582"/>
              <a:gd name="connsiteX24" fmla="*/ 26855 w 608344"/>
              <a:gd name="connsiteY24" fmla="*/ 548088 h 548582"/>
              <a:gd name="connsiteX25" fmla="*/ 0 w 608344"/>
              <a:gd name="connsiteY25" fmla="*/ 521274 h 548582"/>
              <a:gd name="connsiteX26" fmla="*/ 0 w 608344"/>
              <a:gd name="connsiteY26" fmla="*/ 473806 h 548582"/>
              <a:gd name="connsiteX27" fmla="*/ 19453 w 608344"/>
              <a:gd name="connsiteY27" fmla="*/ 432969 h 548582"/>
              <a:gd name="connsiteX28" fmla="*/ 173751 w 608344"/>
              <a:gd name="connsiteY28" fmla="*/ 334242 h 548582"/>
              <a:gd name="connsiteX29" fmla="*/ 176408 w 608344"/>
              <a:gd name="connsiteY29" fmla="*/ 329884 h 548582"/>
              <a:gd name="connsiteX30" fmla="*/ 176408 w 608344"/>
              <a:gd name="connsiteY30" fmla="*/ 278720 h 548582"/>
              <a:gd name="connsiteX31" fmla="*/ 161320 w 608344"/>
              <a:gd name="connsiteY31" fmla="*/ 237694 h 548582"/>
              <a:gd name="connsiteX32" fmla="*/ 139969 w 608344"/>
              <a:gd name="connsiteY32" fmla="*/ 200458 h 548582"/>
              <a:gd name="connsiteX33" fmla="*/ 148320 w 608344"/>
              <a:gd name="connsiteY33" fmla="*/ 156211 h 548582"/>
              <a:gd name="connsiteX34" fmla="*/ 146042 w 608344"/>
              <a:gd name="connsiteY34" fmla="*/ 146736 h 548582"/>
              <a:gd name="connsiteX35" fmla="*/ 145758 w 608344"/>
              <a:gd name="connsiteY35" fmla="*/ 95099 h 548582"/>
              <a:gd name="connsiteX36" fmla="*/ 176029 w 608344"/>
              <a:gd name="connsiteY36" fmla="*/ 42135 h 548582"/>
              <a:gd name="connsiteX37" fmla="*/ 203928 w 608344"/>
              <a:gd name="connsiteY37" fmla="*/ 19017 h 548582"/>
              <a:gd name="connsiteX38" fmla="*/ 231162 w 608344"/>
              <a:gd name="connsiteY38" fmla="*/ 5089 h 548582"/>
              <a:gd name="connsiteX39" fmla="*/ 255835 w 608344"/>
              <a:gd name="connsiteY39" fmla="*/ 446 h 54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8344" h="548582">
                <a:moveTo>
                  <a:pt x="521432" y="370453"/>
                </a:moveTo>
                <a:lnTo>
                  <a:pt x="465737" y="425787"/>
                </a:lnTo>
                <a:lnTo>
                  <a:pt x="442491" y="402479"/>
                </a:lnTo>
                <a:lnTo>
                  <a:pt x="418201" y="426545"/>
                </a:lnTo>
                <a:lnTo>
                  <a:pt x="441447" y="449948"/>
                </a:lnTo>
                <a:lnTo>
                  <a:pt x="465642" y="474204"/>
                </a:lnTo>
                <a:lnTo>
                  <a:pt x="489932" y="450043"/>
                </a:lnTo>
                <a:lnTo>
                  <a:pt x="545532" y="394709"/>
                </a:lnTo>
                <a:close/>
                <a:moveTo>
                  <a:pt x="481962" y="296170"/>
                </a:moveTo>
                <a:cubicBezTo>
                  <a:pt x="551795" y="296170"/>
                  <a:pt x="608344" y="352641"/>
                  <a:pt x="608344" y="422376"/>
                </a:cubicBezTo>
                <a:cubicBezTo>
                  <a:pt x="608344" y="492111"/>
                  <a:pt x="551795" y="548582"/>
                  <a:pt x="481962" y="548582"/>
                </a:cubicBezTo>
                <a:cubicBezTo>
                  <a:pt x="412129" y="548582"/>
                  <a:pt x="355579" y="492111"/>
                  <a:pt x="355579" y="422376"/>
                </a:cubicBezTo>
                <a:cubicBezTo>
                  <a:pt x="355579" y="352641"/>
                  <a:pt x="412129" y="296170"/>
                  <a:pt x="481962" y="296170"/>
                </a:cubicBezTo>
                <a:close/>
                <a:moveTo>
                  <a:pt x="255835" y="446"/>
                </a:moveTo>
                <a:cubicBezTo>
                  <a:pt x="282785" y="-1828"/>
                  <a:pt x="303187" y="4899"/>
                  <a:pt x="317801" y="13616"/>
                </a:cubicBezTo>
                <a:cubicBezTo>
                  <a:pt x="339721" y="25744"/>
                  <a:pt x="348072" y="41661"/>
                  <a:pt x="348072" y="41661"/>
                </a:cubicBezTo>
                <a:cubicBezTo>
                  <a:pt x="348072" y="41661"/>
                  <a:pt x="398176" y="45167"/>
                  <a:pt x="381190" y="146831"/>
                </a:cubicBezTo>
                <a:cubicBezTo>
                  <a:pt x="380621" y="149863"/>
                  <a:pt x="379862" y="153085"/>
                  <a:pt x="378913" y="156211"/>
                </a:cubicBezTo>
                <a:cubicBezTo>
                  <a:pt x="388592" y="156211"/>
                  <a:pt x="398271" y="163507"/>
                  <a:pt x="387833" y="200458"/>
                </a:cubicBezTo>
                <a:cubicBezTo>
                  <a:pt x="379672" y="229262"/>
                  <a:pt x="372080" y="237221"/>
                  <a:pt x="366387" y="237694"/>
                </a:cubicBezTo>
                <a:cubicBezTo>
                  <a:pt x="364394" y="250675"/>
                  <a:pt x="359175" y="265076"/>
                  <a:pt x="351393" y="278720"/>
                </a:cubicBezTo>
                <a:lnTo>
                  <a:pt x="351393" y="322873"/>
                </a:lnTo>
                <a:cubicBezTo>
                  <a:pt x="330232" y="350539"/>
                  <a:pt x="317611" y="385027"/>
                  <a:pt x="317611" y="422358"/>
                </a:cubicBezTo>
                <a:cubicBezTo>
                  <a:pt x="317611" y="472764"/>
                  <a:pt x="340480" y="518053"/>
                  <a:pt x="376635" y="548088"/>
                </a:cubicBezTo>
                <a:lnTo>
                  <a:pt x="26855" y="548088"/>
                </a:lnTo>
                <a:cubicBezTo>
                  <a:pt x="12052" y="548088"/>
                  <a:pt x="0" y="536055"/>
                  <a:pt x="0" y="521274"/>
                </a:cubicBezTo>
                <a:lnTo>
                  <a:pt x="0" y="473806"/>
                </a:lnTo>
                <a:cubicBezTo>
                  <a:pt x="0" y="457983"/>
                  <a:pt x="7212" y="443013"/>
                  <a:pt x="19453" y="432969"/>
                </a:cubicBezTo>
                <a:cubicBezTo>
                  <a:pt x="86638" y="377921"/>
                  <a:pt x="159043" y="341443"/>
                  <a:pt x="173751" y="334242"/>
                </a:cubicBezTo>
                <a:cubicBezTo>
                  <a:pt x="175365" y="333484"/>
                  <a:pt x="176408" y="331779"/>
                  <a:pt x="176408" y="329884"/>
                </a:cubicBezTo>
                <a:lnTo>
                  <a:pt x="176408" y="278720"/>
                </a:lnTo>
                <a:cubicBezTo>
                  <a:pt x="168437" y="265076"/>
                  <a:pt x="163313" y="250675"/>
                  <a:pt x="161320" y="237694"/>
                </a:cubicBezTo>
                <a:cubicBezTo>
                  <a:pt x="155627" y="237221"/>
                  <a:pt x="148035" y="229072"/>
                  <a:pt x="139969" y="200458"/>
                </a:cubicBezTo>
                <a:cubicBezTo>
                  <a:pt x="129531" y="164170"/>
                  <a:pt x="138925" y="156496"/>
                  <a:pt x="148320" y="156211"/>
                </a:cubicBezTo>
                <a:cubicBezTo>
                  <a:pt x="147371" y="153085"/>
                  <a:pt x="146612" y="149863"/>
                  <a:pt x="146042" y="146736"/>
                </a:cubicBezTo>
                <a:cubicBezTo>
                  <a:pt x="142436" y="128450"/>
                  <a:pt x="141487" y="111396"/>
                  <a:pt x="145758" y="95099"/>
                </a:cubicBezTo>
                <a:cubicBezTo>
                  <a:pt x="150787" y="73212"/>
                  <a:pt x="162744" y="55684"/>
                  <a:pt x="176029" y="42135"/>
                </a:cubicBezTo>
                <a:cubicBezTo>
                  <a:pt x="184379" y="33134"/>
                  <a:pt x="193869" y="25459"/>
                  <a:pt x="203928" y="19017"/>
                </a:cubicBezTo>
                <a:cubicBezTo>
                  <a:pt x="212183" y="13332"/>
                  <a:pt x="221293" y="8405"/>
                  <a:pt x="231162" y="5089"/>
                </a:cubicBezTo>
                <a:cubicBezTo>
                  <a:pt x="238849" y="2625"/>
                  <a:pt x="247105" y="825"/>
                  <a:pt x="255835" y="4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cs typeface="+mn-ea"/>
              <a:sym typeface="+mn-lt"/>
            </a:endParaRPr>
          </a:p>
        </p:txBody>
      </p:sp>
      <p:sp>
        <p:nvSpPr>
          <p:cNvPr id="26" name="文本框 25">
            <a:extLst>
              <a:ext uri="{FF2B5EF4-FFF2-40B4-BE49-F238E27FC236}">
                <a16:creationId xmlns:a16="http://schemas.microsoft.com/office/drawing/2014/main" id="{50065A6C-7E73-67C5-D289-097216E5C713}"/>
              </a:ext>
            </a:extLst>
          </p:cNvPr>
          <p:cNvSpPr txBox="1"/>
          <p:nvPr/>
        </p:nvSpPr>
        <p:spPr>
          <a:xfrm>
            <a:off x="1616386" y="2370265"/>
            <a:ext cx="2658752" cy="383175"/>
          </a:xfrm>
          <a:prstGeom prst="rect">
            <a:avLst/>
          </a:prstGeom>
          <a:noFill/>
          <a:ln>
            <a:noFill/>
          </a:ln>
        </p:spPr>
        <p:txBody>
          <a:bodyPr wrap="none" lIns="91440" tIns="45720" rIns="91440" bIns="45720" anchor="t" anchorCtr="0">
            <a:noAutofit/>
          </a:bodyPr>
          <a:lstStyle>
            <a:defPPr>
              <a:defRPr lang="zh-CN"/>
            </a:defPPr>
            <a:lvl1pPr algn="r">
              <a:buSzPct val="25000"/>
              <a:defRPr sz="2000" b="1">
                <a:gradFill>
                  <a:gsLst>
                    <a:gs pos="0">
                      <a:schemeClr val="accent1"/>
                    </a:gs>
                    <a:gs pos="100000">
                      <a:schemeClr val="accent1">
                        <a:lumMod val="75000"/>
                      </a:schemeClr>
                    </a:gs>
                  </a:gsLst>
                  <a:lin ang="2700000" scaled="0"/>
                </a:gradFill>
                <a:cs typeface="+mn-ea"/>
              </a:defRPr>
            </a:lvl1pPr>
          </a:lstStyle>
          <a:p>
            <a:pPr algn="l"/>
            <a:r>
              <a:rPr lang="zh-CN" altLang="en-US" dirty="0">
                <a:sym typeface="+mn-lt"/>
              </a:rPr>
              <a:t>缺乏专业型人才</a:t>
            </a:r>
          </a:p>
        </p:txBody>
      </p:sp>
      <p:sp>
        <p:nvSpPr>
          <p:cNvPr id="29" name="流程图: 文档 28">
            <a:extLst>
              <a:ext uri="{FF2B5EF4-FFF2-40B4-BE49-F238E27FC236}">
                <a16:creationId xmlns:a16="http://schemas.microsoft.com/office/drawing/2014/main" id="{2F8FADBA-0839-D1B9-97ED-0453D196DBC8}"/>
              </a:ext>
            </a:extLst>
          </p:cNvPr>
          <p:cNvSpPr/>
          <p:nvPr/>
        </p:nvSpPr>
        <p:spPr>
          <a:xfrm>
            <a:off x="4662488" y="1714500"/>
            <a:ext cx="2867025" cy="4157409"/>
          </a:xfrm>
          <a:prstGeom prst="flowChartDocument">
            <a:avLst/>
          </a:prstGeom>
          <a:gradFill>
            <a:gsLst>
              <a:gs pos="0">
                <a:schemeClr val="accent1"/>
              </a:gs>
              <a:gs pos="100000">
                <a:schemeClr val="accent1">
                  <a:lumMod val="75000"/>
                </a:schemeClr>
              </a:gs>
            </a:gsLst>
            <a:lin ang="2700000" scaled="0"/>
          </a:gradFill>
          <a:ln w="12700" cap="flat" cmpd="sng" algn="ctr">
            <a:noFill/>
            <a:prstDash val="solid"/>
            <a:miter lim="800000"/>
          </a:ln>
          <a:effectLst>
            <a:outerShdw blurRad="228600" sx="102000" sy="102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30" name="文本框 29">
            <a:extLst>
              <a:ext uri="{FF2B5EF4-FFF2-40B4-BE49-F238E27FC236}">
                <a16:creationId xmlns:a16="http://schemas.microsoft.com/office/drawing/2014/main" id="{E77FD1D2-9B60-E2EB-FA55-CB9D0D04EFE8}"/>
              </a:ext>
            </a:extLst>
          </p:cNvPr>
          <p:cNvSpPr txBox="1"/>
          <p:nvPr/>
        </p:nvSpPr>
        <p:spPr>
          <a:xfrm>
            <a:off x="5377855" y="2529953"/>
            <a:ext cx="1436291" cy="430887"/>
          </a:xfrm>
          <a:prstGeom prst="rect">
            <a:avLst/>
          </a:prstGeom>
          <a:noFill/>
        </p:spPr>
        <p:txBody>
          <a:bodyPr wrap="none" lIns="0" tIns="0" rIns="0" bIns="0" rtlCol="0" anchor="t">
            <a:noAutofit/>
          </a:bodyPr>
          <a:lstStyle/>
          <a:p>
            <a:pPr algn="ctr"/>
            <a:r>
              <a:rPr lang="zh-CN" altLang="en-US" sz="2800" b="1" dirty="0">
                <a:solidFill>
                  <a:schemeClr val="bg1"/>
                </a:solidFill>
                <a:cs typeface="+mn-ea"/>
                <a:sym typeface="+mn-lt"/>
              </a:rPr>
              <a:t>存在问题</a:t>
            </a:r>
          </a:p>
        </p:txBody>
      </p:sp>
      <p:sp>
        <p:nvSpPr>
          <p:cNvPr id="31" name="文本框 30">
            <a:extLst>
              <a:ext uri="{FF2B5EF4-FFF2-40B4-BE49-F238E27FC236}">
                <a16:creationId xmlns:a16="http://schemas.microsoft.com/office/drawing/2014/main" id="{BB9442FC-AB44-79A8-502C-5E0227676EE4}"/>
              </a:ext>
            </a:extLst>
          </p:cNvPr>
          <p:cNvSpPr txBox="1"/>
          <p:nvPr/>
        </p:nvSpPr>
        <p:spPr>
          <a:xfrm>
            <a:off x="4862512" y="3376699"/>
            <a:ext cx="2466975" cy="494751"/>
          </a:xfrm>
          <a:prstGeom prst="rect">
            <a:avLst/>
          </a:prstGeom>
          <a:noFill/>
        </p:spPr>
        <p:txBody>
          <a:bodyPr wrap="square" lIns="0" tIns="0" rIns="0" bIns="0" rtlCol="0" anchor="t">
            <a:noAutofit/>
          </a:bodyPr>
          <a:lstStyle/>
          <a:p>
            <a:pPr algn="ctr">
              <a:lnSpc>
                <a:spcPct val="120000"/>
              </a:lnSpc>
            </a:pPr>
            <a:r>
              <a:rPr lang="zh-CN" altLang="en-US" sz="1400" b="0" dirty="0">
                <a:solidFill>
                  <a:schemeClr val="bg1"/>
                </a:solidFill>
                <a:effectLst/>
                <a:cs typeface="+mn-ea"/>
                <a:sym typeface="+mn-lt"/>
              </a:rPr>
              <a:t>目前主要存在四个</a:t>
            </a:r>
            <a:endParaRPr lang="en-US" altLang="zh-CN" sz="1400" b="0" dirty="0">
              <a:solidFill>
                <a:schemeClr val="bg1"/>
              </a:solidFill>
              <a:effectLst/>
              <a:cs typeface="+mn-ea"/>
              <a:sym typeface="+mn-lt"/>
            </a:endParaRPr>
          </a:p>
          <a:p>
            <a:pPr algn="ctr">
              <a:lnSpc>
                <a:spcPct val="120000"/>
              </a:lnSpc>
            </a:pPr>
            <a:r>
              <a:rPr lang="zh-CN" altLang="en-US" sz="1400" b="0" dirty="0">
                <a:solidFill>
                  <a:schemeClr val="bg1"/>
                </a:solidFill>
                <a:effectLst/>
                <a:cs typeface="+mn-ea"/>
                <a:sym typeface="+mn-lt"/>
              </a:rPr>
              <a:t>方面的问题</a:t>
            </a:r>
            <a:endParaRPr lang="zh-CN" altLang="en-US" sz="1400" dirty="0">
              <a:solidFill>
                <a:schemeClr val="bg1"/>
              </a:solidFill>
              <a:cs typeface="+mn-ea"/>
              <a:sym typeface="+mn-lt"/>
            </a:endParaRPr>
          </a:p>
        </p:txBody>
      </p:sp>
      <p:sp>
        <p:nvSpPr>
          <p:cNvPr id="32" name="矩形 31">
            <a:extLst>
              <a:ext uri="{FF2B5EF4-FFF2-40B4-BE49-F238E27FC236}">
                <a16:creationId xmlns:a16="http://schemas.microsoft.com/office/drawing/2014/main" id="{60E1BE66-61EB-D97C-D69E-975A4A4B600C}"/>
              </a:ext>
            </a:extLst>
          </p:cNvPr>
          <p:cNvSpPr/>
          <p:nvPr/>
        </p:nvSpPr>
        <p:spPr>
          <a:xfrm>
            <a:off x="5867400" y="3160000"/>
            <a:ext cx="457200" cy="45719"/>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6" name="图形 2">
            <a:extLst>
              <a:ext uri="{FF2B5EF4-FFF2-40B4-BE49-F238E27FC236}">
                <a16:creationId xmlns:a16="http://schemas.microsoft.com/office/drawing/2014/main" id="{DF3E4AFD-2AF8-9BDC-024E-64BF91207394}"/>
              </a:ext>
            </a:extLst>
          </p:cNvPr>
          <p:cNvSpPr>
            <a:spLocks noChangeAspect="1"/>
          </p:cNvSpPr>
          <p:nvPr/>
        </p:nvSpPr>
        <p:spPr>
          <a:xfrm>
            <a:off x="10431656" y="3989600"/>
            <a:ext cx="248048" cy="248016"/>
          </a:xfrm>
          <a:custGeom>
            <a:avLst/>
            <a:gdLst>
              <a:gd name="connsiteX0" fmla="*/ 1269517 w 1542058"/>
              <a:gd name="connsiteY0" fmla="*/ 599963 h 1541859"/>
              <a:gd name="connsiteX1" fmla="*/ 1199009 w 1542058"/>
              <a:gd name="connsiteY1" fmla="*/ 76274 h 1541859"/>
              <a:gd name="connsiteX2" fmla="*/ 973162 w 1542058"/>
              <a:gd name="connsiteY2" fmla="*/ 0 h 1541859"/>
              <a:gd name="connsiteX3" fmla="*/ 675320 w 1542058"/>
              <a:gd name="connsiteY3" fmla="*/ 146596 h 1541859"/>
              <a:gd name="connsiteX4" fmla="*/ 390500 w 1542058"/>
              <a:gd name="connsiteY4" fmla="*/ 520526 h 1541859"/>
              <a:gd name="connsiteX5" fmla="*/ 389942 w 1542058"/>
              <a:gd name="connsiteY5" fmla="*/ 520154 h 1541859"/>
              <a:gd name="connsiteX6" fmla="*/ 76101 w 1542058"/>
              <a:gd name="connsiteY6" fmla="*/ 932780 h 1541859"/>
              <a:gd name="connsiteX7" fmla="*/ 13 w 1542058"/>
              <a:gd name="connsiteY7" fmla="*/ 1155464 h 1541859"/>
              <a:gd name="connsiteX8" fmla="*/ 146794 w 1542058"/>
              <a:gd name="connsiteY8" fmla="*/ 1456469 h 1541859"/>
              <a:gd name="connsiteX9" fmla="*/ 153678 w 1542058"/>
              <a:gd name="connsiteY9" fmla="*/ 1461678 h 1541859"/>
              <a:gd name="connsiteX10" fmla="*/ 156840 w 1542058"/>
              <a:gd name="connsiteY10" fmla="*/ 1463911 h 1541859"/>
              <a:gd name="connsiteX11" fmla="*/ 160747 w 1542058"/>
              <a:gd name="connsiteY11" fmla="*/ 1466701 h 1541859"/>
              <a:gd name="connsiteX12" fmla="*/ 164468 w 1542058"/>
              <a:gd name="connsiteY12" fmla="*/ 1469120 h 1541859"/>
              <a:gd name="connsiteX13" fmla="*/ 167816 w 1542058"/>
              <a:gd name="connsiteY13" fmla="*/ 1471352 h 1541859"/>
              <a:gd name="connsiteX14" fmla="*/ 171909 w 1542058"/>
              <a:gd name="connsiteY14" fmla="*/ 1473957 h 1541859"/>
              <a:gd name="connsiteX15" fmla="*/ 174886 w 1542058"/>
              <a:gd name="connsiteY15" fmla="*/ 1475817 h 1541859"/>
              <a:gd name="connsiteX16" fmla="*/ 179350 w 1542058"/>
              <a:gd name="connsiteY16" fmla="*/ 1478607 h 1541859"/>
              <a:gd name="connsiteX17" fmla="*/ 191071 w 1542058"/>
              <a:gd name="connsiteY17" fmla="*/ 1485491 h 1541859"/>
              <a:gd name="connsiteX18" fmla="*/ 193117 w 1542058"/>
              <a:gd name="connsiteY18" fmla="*/ 1486607 h 1541859"/>
              <a:gd name="connsiteX19" fmla="*/ 198140 w 1542058"/>
              <a:gd name="connsiteY19" fmla="*/ 1489211 h 1541859"/>
              <a:gd name="connsiteX20" fmla="*/ 200559 w 1542058"/>
              <a:gd name="connsiteY20" fmla="*/ 1490514 h 1541859"/>
              <a:gd name="connsiteX21" fmla="*/ 205581 w 1542058"/>
              <a:gd name="connsiteY21" fmla="*/ 1493118 h 1541859"/>
              <a:gd name="connsiteX22" fmla="*/ 208000 w 1542058"/>
              <a:gd name="connsiteY22" fmla="*/ 1494234 h 1541859"/>
              <a:gd name="connsiteX23" fmla="*/ 213209 w 1542058"/>
              <a:gd name="connsiteY23" fmla="*/ 1496653 h 1541859"/>
              <a:gd name="connsiteX24" fmla="*/ 214883 w 1542058"/>
              <a:gd name="connsiteY24" fmla="*/ 1497397 h 1541859"/>
              <a:gd name="connsiteX25" fmla="*/ 232557 w 1542058"/>
              <a:gd name="connsiteY25" fmla="*/ 1505210 h 1541859"/>
              <a:gd name="connsiteX26" fmla="*/ 234975 w 1542058"/>
              <a:gd name="connsiteY26" fmla="*/ 1506141 h 1541859"/>
              <a:gd name="connsiteX27" fmla="*/ 239998 w 1542058"/>
              <a:gd name="connsiteY27" fmla="*/ 1508001 h 1541859"/>
              <a:gd name="connsiteX28" fmla="*/ 242788 w 1542058"/>
              <a:gd name="connsiteY28" fmla="*/ 1509117 h 1541859"/>
              <a:gd name="connsiteX29" fmla="*/ 247625 w 1542058"/>
              <a:gd name="connsiteY29" fmla="*/ 1510978 h 1541859"/>
              <a:gd name="connsiteX30" fmla="*/ 250416 w 1542058"/>
              <a:gd name="connsiteY30" fmla="*/ 1511908 h 1541859"/>
              <a:gd name="connsiteX31" fmla="*/ 255439 w 1542058"/>
              <a:gd name="connsiteY31" fmla="*/ 1513582 h 1541859"/>
              <a:gd name="connsiteX32" fmla="*/ 257671 w 1542058"/>
              <a:gd name="connsiteY32" fmla="*/ 1514326 h 1541859"/>
              <a:gd name="connsiteX33" fmla="*/ 267903 w 1542058"/>
              <a:gd name="connsiteY33" fmla="*/ 1517489 h 1541859"/>
              <a:gd name="connsiteX34" fmla="*/ 270508 w 1542058"/>
              <a:gd name="connsiteY34" fmla="*/ 1518233 h 1541859"/>
              <a:gd name="connsiteX35" fmla="*/ 275345 w 1542058"/>
              <a:gd name="connsiteY35" fmla="*/ 1519535 h 1541859"/>
              <a:gd name="connsiteX36" fmla="*/ 278507 w 1542058"/>
              <a:gd name="connsiteY36" fmla="*/ 1520465 h 1541859"/>
              <a:gd name="connsiteX37" fmla="*/ 283158 w 1542058"/>
              <a:gd name="connsiteY37" fmla="*/ 1521582 h 1541859"/>
              <a:gd name="connsiteX38" fmla="*/ 286507 w 1542058"/>
              <a:gd name="connsiteY38" fmla="*/ 1522326 h 1541859"/>
              <a:gd name="connsiteX39" fmla="*/ 291158 w 1542058"/>
              <a:gd name="connsiteY39" fmla="*/ 1523442 h 1541859"/>
              <a:gd name="connsiteX40" fmla="*/ 294506 w 1542058"/>
              <a:gd name="connsiteY40" fmla="*/ 1524186 h 1541859"/>
              <a:gd name="connsiteX41" fmla="*/ 299157 w 1542058"/>
              <a:gd name="connsiteY41" fmla="*/ 1525116 h 1541859"/>
              <a:gd name="connsiteX42" fmla="*/ 300831 w 1542058"/>
              <a:gd name="connsiteY42" fmla="*/ 1525488 h 1541859"/>
              <a:gd name="connsiteX43" fmla="*/ 311249 w 1542058"/>
              <a:gd name="connsiteY43" fmla="*/ 1527349 h 1541859"/>
              <a:gd name="connsiteX44" fmla="*/ 314226 w 1542058"/>
              <a:gd name="connsiteY44" fmla="*/ 1527907 h 1541859"/>
              <a:gd name="connsiteX45" fmla="*/ 319063 w 1542058"/>
              <a:gd name="connsiteY45" fmla="*/ 1528651 h 1541859"/>
              <a:gd name="connsiteX46" fmla="*/ 322226 w 1542058"/>
              <a:gd name="connsiteY46" fmla="*/ 1529023 h 1541859"/>
              <a:gd name="connsiteX47" fmla="*/ 327248 w 1542058"/>
              <a:gd name="connsiteY47" fmla="*/ 1529581 h 1541859"/>
              <a:gd name="connsiteX48" fmla="*/ 330039 w 1542058"/>
              <a:gd name="connsiteY48" fmla="*/ 1529953 h 1541859"/>
              <a:gd name="connsiteX49" fmla="*/ 335434 w 1542058"/>
              <a:gd name="connsiteY49" fmla="*/ 1530511 h 1541859"/>
              <a:gd name="connsiteX50" fmla="*/ 337108 w 1542058"/>
              <a:gd name="connsiteY50" fmla="*/ 1530697 h 1541859"/>
              <a:gd name="connsiteX51" fmla="*/ 357386 w 1542058"/>
              <a:gd name="connsiteY51" fmla="*/ 1532000 h 1541859"/>
              <a:gd name="connsiteX52" fmla="*/ 358130 w 1542058"/>
              <a:gd name="connsiteY52" fmla="*/ 1532000 h 1541859"/>
              <a:gd name="connsiteX53" fmla="*/ 364828 w 1542058"/>
              <a:gd name="connsiteY53" fmla="*/ 1532186 h 1541859"/>
              <a:gd name="connsiteX54" fmla="*/ 365572 w 1542058"/>
              <a:gd name="connsiteY54" fmla="*/ 1532186 h 1541859"/>
              <a:gd name="connsiteX55" fmla="*/ 670669 w 1542058"/>
              <a:gd name="connsiteY55" fmla="*/ 1385590 h 1541859"/>
              <a:gd name="connsiteX56" fmla="*/ 735224 w 1542058"/>
              <a:gd name="connsiteY56" fmla="*/ 1300572 h 1541859"/>
              <a:gd name="connsiteX57" fmla="*/ 1269517 w 1542058"/>
              <a:gd name="connsiteY57" fmla="*/ 599963 h 1541859"/>
              <a:gd name="connsiteX58" fmla="*/ 764431 w 1542058"/>
              <a:gd name="connsiteY58" fmla="*/ 214871 h 1541859"/>
              <a:gd name="connsiteX59" fmla="*/ 858193 w 1542058"/>
              <a:gd name="connsiteY59" fmla="*/ 138596 h 1541859"/>
              <a:gd name="connsiteX60" fmla="*/ 973349 w 1542058"/>
              <a:gd name="connsiteY60" fmla="*/ 112179 h 1541859"/>
              <a:gd name="connsiteX61" fmla="*/ 1131479 w 1542058"/>
              <a:gd name="connsiteY61" fmla="*/ 165385 h 1541859"/>
              <a:gd name="connsiteX62" fmla="*/ 1231751 w 1542058"/>
              <a:gd name="connsiteY62" fmla="*/ 338584 h 1541859"/>
              <a:gd name="connsiteX63" fmla="*/ 1180964 w 1542058"/>
              <a:gd name="connsiteY63" fmla="*/ 532061 h 1541859"/>
              <a:gd name="connsiteX64" fmla="*/ 895958 w 1542058"/>
              <a:gd name="connsiteY64" fmla="*/ 905991 h 1541859"/>
              <a:gd name="connsiteX65" fmla="*/ 479611 w 1542058"/>
              <a:gd name="connsiteY65" fmla="*/ 588429 h 1541859"/>
              <a:gd name="connsiteX66" fmla="*/ 764431 w 1542058"/>
              <a:gd name="connsiteY66" fmla="*/ 214871 h 1541859"/>
              <a:gd name="connsiteX67" fmla="*/ 1250913 w 1542058"/>
              <a:gd name="connsiteY67" fmla="*/ 959569 h 1541859"/>
              <a:gd name="connsiteX68" fmla="*/ 959768 w 1542058"/>
              <a:gd name="connsiteY68" fmla="*/ 1250714 h 1541859"/>
              <a:gd name="connsiteX69" fmla="*/ 1250913 w 1542058"/>
              <a:gd name="connsiteY69" fmla="*/ 1541859 h 1541859"/>
              <a:gd name="connsiteX70" fmla="*/ 1542058 w 1542058"/>
              <a:gd name="connsiteY70" fmla="*/ 1250714 h 1541859"/>
              <a:gd name="connsiteX71" fmla="*/ 1250913 w 1542058"/>
              <a:gd name="connsiteY71" fmla="*/ 959569 h 1541859"/>
              <a:gd name="connsiteX72" fmla="*/ 1250913 w 1542058"/>
              <a:gd name="connsiteY72" fmla="*/ 1071563 h 1541859"/>
              <a:gd name="connsiteX73" fmla="*/ 1420391 w 1542058"/>
              <a:gd name="connsiteY73" fmla="*/ 1192858 h 1541859"/>
              <a:gd name="connsiteX74" fmla="*/ 1081435 w 1542058"/>
              <a:gd name="connsiteY74" fmla="*/ 1192858 h 1541859"/>
              <a:gd name="connsiteX75" fmla="*/ 1250913 w 1542058"/>
              <a:gd name="connsiteY75" fmla="*/ 1071563 h 1541859"/>
              <a:gd name="connsiteX76" fmla="*/ 1250913 w 1542058"/>
              <a:gd name="connsiteY76" fmla="*/ 1429866 h 1541859"/>
              <a:gd name="connsiteX77" fmla="*/ 1080133 w 1542058"/>
              <a:gd name="connsiteY77" fmla="*/ 1304851 h 1541859"/>
              <a:gd name="connsiteX78" fmla="*/ 1421693 w 1542058"/>
              <a:gd name="connsiteY78" fmla="*/ 1304851 h 1541859"/>
              <a:gd name="connsiteX79" fmla="*/ 1250913 w 1542058"/>
              <a:gd name="connsiteY79" fmla="*/ 1429866 h 154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542058" h="1541859">
                <a:moveTo>
                  <a:pt x="1269517" y="599963"/>
                </a:moveTo>
                <a:cubicBezTo>
                  <a:pt x="1394160" y="436439"/>
                  <a:pt x="1362534" y="200732"/>
                  <a:pt x="1199009" y="76274"/>
                </a:cubicBezTo>
                <a:cubicBezTo>
                  <a:pt x="1131851" y="24743"/>
                  <a:pt x="1052414" y="0"/>
                  <a:pt x="973162" y="0"/>
                </a:cubicBezTo>
                <a:cubicBezTo>
                  <a:pt x="860239" y="0"/>
                  <a:pt x="748618" y="50602"/>
                  <a:pt x="675320" y="146596"/>
                </a:cubicBezTo>
                <a:lnTo>
                  <a:pt x="390500" y="520526"/>
                </a:lnTo>
                <a:lnTo>
                  <a:pt x="389942" y="520154"/>
                </a:lnTo>
                <a:lnTo>
                  <a:pt x="76101" y="932780"/>
                </a:lnTo>
                <a:cubicBezTo>
                  <a:pt x="25499" y="999009"/>
                  <a:pt x="757" y="1077516"/>
                  <a:pt x="13" y="1155464"/>
                </a:cubicBezTo>
                <a:cubicBezTo>
                  <a:pt x="-918" y="1269318"/>
                  <a:pt x="49684" y="1382613"/>
                  <a:pt x="146794" y="1456469"/>
                </a:cubicBezTo>
                <a:cubicBezTo>
                  <a:pt x="149027" y="1458144"/>
                  <a:pt x="151445" y="1460004"/>
                  <a:pt x="153678" y="1461678"/>
                </a:cubicBezTo>
                <a:cubicBezTo>
                  <a:pt x="154794" y="1462422"/>
                  <a:pt x="155724" y="1463167"/>
                  <a:pt x="156840" y="1463911"/>
                </a:cubicBezTo>
                <a:lnTo>
                  <a:pt x="160747" y="1466701"/>
                </a:lnTo>
                <a:cubicBezTo>
                  <a:pt x="162049" y="1467631"/>
                  <a:pt x="163165" y="1468376"/>
                  <a:pt x="164468" y="1469120"/>
                </a:cubicBezTo>
                <a:lnTo>
                  <a:pt x="167816" y="1471352"/>
                </a:lnTo>
                <a:cubicBezTo>
                  <a:pt x="169119" y="1472282"/>
                  <a:pt x="170421" y="1473026"/>
                  <a:pt x="171909" y="1473957"/>
                </a:cubicBezTo>
                <a:cubicBezTo>
                  <a:pt x="172839" y="1474515"/>
                  <a:pt x="173955" y="1475259"/>
                  <a:pt x="174886" y="1475817"/>
                </a:cubicBezTo>
                <a:lnTo>
                  <a:pt x="179350" y="1478607"/>
                </a:lnTo>
                <a:cubicBezTo>
                  <a:pt x="183257" y="1481026"/>
                  <a:pt x="187164" y="1483258"/>
                  <a:pt x="191071" y="1485491"/>
                </a:cubicBezTo>
                <a:cubicBezTo>
                  <a:pt x="191815" y="1485863"/>
                  <a:pt x="192373" y="1486235"/>
                  <a:pt x="193117" y="1486607"/>
                </a:cubicBezTo>
                <a:cubicBezTo>
                  <a:pt x="194791" y="1487537"/>
                  <a:pt x="196466" y="1488467"/>
                  <a:pt x="198140" y="1489211"/>
                </a:cubicBezTo>
                <a:cubicBezTo>
                  <a:pt x="198884" y="1489584"/>
                  <a:pt x="199814" y="1490142"/>
                  <a:pt x="200559" y="1490514"/>
                </a:cubicBezTo>
                <a:cubicBezTo>
                  <a:pt x="202233" y="1491444"/>
                  <a:pt x="203907" y="1492188"/>
                  <a:pt x="205581" y="1493118"/>
                </a:cubicBezTo>
                <a:cubicBezTo>
                  <a:pt x="206326" y="1493490"/>
                  <a:pt x="207256" y="1493862"/>
                  <a:pt x="208000" y="1494234"/>
                </a:cubicBezTo>
                <a:cubicBezTo>
                  <a:pt x="209674" y="1495165"/>
                  <a:pt x="211349" y="1495909"/>
                  <a:pt x="213209" y="1496653"/>
                </a:cubicBezTo>
                <a:cubicBezTo>
                  <a:pt x="213767" y="1496839"/>
                  <a:pt x="214325" y="1497211"/>
                  <a:pt x="214883" y="1497397"/>
                </a:cubicBezTo>
                <a:cubicBezTo>
                  <a:pt x="220836" y="1500188"/>
                  <a:pt x="226603" y="1502792"/>
                  <a:pt x="232557" y="1505210"/>
                </a:cubicBezTo>
                <a:cubicBezTo>
                  <a:pt x="233301" y="1505583"/>
                  <a:pt x="234045" y="1505769"/>
                  <a:pt x="234975" y="1506141"/>
                </a:cubicBezTo>
                <a:cubicBezTo>
                  <a:pt x="236649" y="1506885"/>
                  <a:pt x="238324" y="1507443"/>
                  <a:pt x="239998" y="1508001"/>
                </a:cubicBezTo>
                <a:lnTo>
                  <a:pt x="242788" y="1509117"/>
                </a:lnTo>
                <a:cubicBezTo>
                  <a:pt x="244463" y="1509675"/>
                  <a:pt x="246137" y="1510420"/>
                  <a:pt x="247625" y="1510978"/>
                </a:cubicBezTo>
                <a:cubicBezTo>
                  <a:pt x="248556" y="1511350"/>
                  <a:pt x="249486" y="1511722"/>
                  <a:pt x="250416" y="1511908"/>
                </a:cubicBezTo>
                <a:lnTo>
                  <a:pt x="255439" y="1513582"/>
                </a:lnTo>
                <a:cubicBezTo>
                  <a:pt x="256183" y="1513768"/>
                  <a:pt x="256927" y="1513954"/>
                  <a:pt x="257671" y="1514326"/>
                </a:cubicBezTo>
                <a:cubicBezTo>
                  <a:pt x="261020" y="1515442"/>
                  <a:pt x="264369" y="1516559"/>
                  <a:pt x="267903" y="1517489"/>
                </a:cubicBezTo>
                <a:cubicBezTo>
                  <a:pt x="268833" y="1517675"/>
                  <a:pt x="269578" y="1518047"/>
                  <a:pt x="270508" y="1518233"/>
                </a:cubicBezTo>
                <a:cubicBezTo>
                  <a:pt x="272182" y="1518605"/>
                  <a:pt x="273670" y="1519163"/>
                  <a:pt x="275345" y="1519535"/>
                </a:cubicBezTo>
                <a:cubicBezTo>
                  <a:pt x="276461" y="1519907"/>
                  <a:pt x="277577" y="1520093"/>
                  <a:pt x="278507" y="1520465"/>
                </a:cubicBezTo>
                <a:cubicBezTo>
                  <a:pt x="279996" y="1520837"/>
                  <a:pt x="281670" y="1521210"/>
                  <a:pt x="283158" y="1521582"/>
                </a:cubicBezTo>
                <a:cubicBezTo>
                  <a:pt x="284274" y="1521768"/>
                  <a:pt x="285391" y="1522140"/>
                  <a:pt x="286507" y="1522326"/>
                </a:cubicBezTo>
                <a:cubicBezTo>
                  <a:pt x="287995" y="1522698"/>
                  <a:pt x="289669" y="1523070"/>
                  <a:pt x="291158" y="1523442"/>
                </a:cubicBezTo>
                <a:cubicBezTo>
                  <a:pt x="292274" y="1523628"/>
                  <a:pt x="293390" y="1524000"/>
                  <a:pt x="294506" y="1524186"/>
                </a:cubicBezTo>
                <a:cubicBezTo>
                  <a:pt x="295995" y="1524558"/>
                  <a:pt x="297669" y="1524930"/>
                  <a:pt x="299157" y="1525116"/>
                </a:cubicBezTo>
                <a:cubicBezTo>
                  <a:pt x="299715" y="1525302"/>
                  <a:pt x="300273" y="1525302"/>
                  <a:pt x="300831" y="1525488"/>
                </a:cubicBezTo>
                <a:cubicBezTo>
                  <a:pt x="304366" y="1526233"/>
                  <a:pt x="307901" y="1526791"/>
                  <a:pt x="311249" y="1527349"/>
                </a:cubicBezTo>
                <a:cubicBezTo>
                  <a:pt x="312180" y="1527535"/>
                  <a:pt x="313296" y="1527721"/>
                  <a:pt x="314226" y="1527907"/>
                </a:cubicBezTo>
                <a:cubicBezTo>
                  <a:pt x="315900" y="1528093"/>
                  <a:pt x="317575" y="1528465"/>
                  <a:pt x="319063" y="1528651"/>
                </a:cubicBezTo>
                <a:cubicBezTo>
                  <a:pt x="320179" y="1528837"/>
                  <a:pt x="321109" y="1529023"/>
                  <a:pt x="322226" y="1529023"/>
                </a:cubicBezTo>
                <a:lnTo>
                  <a:pt x="327248" y="1529581"/>
                </a:lnTo>
                <a:cubicBezTo>
                  <a:pt x="328179" y="1529767"/>
                  <a:pt x="329109" y="1529767"/>
                  <a:pt x="330039" y="1529953"/>
                </a:cubicBezTo>
                <a:cubicBezTo>
                  <a:pt x="331899" y="1530139"/>
                  <a:pt x="333574" y="1530325"/>
                  <a:pt x="335434" y="1530511"/>
                </a:cubicBezTo>
                <a:cubicBezTo>
                  <a:pt x="335992" y="1530511"/>
                  <a:pt x="336550" y="1530697"/>
                  <a:pt x="337108" y="1530697"/>
                </a:cubicBezTo>
                <a:cubicBezTo>
                  <a:pt x="343806" y="1531255"/>
                  <a:pt x="350503" y="1531814"/>
                  <a:pt x="357386" y="1532000"/>
                </a:cubicBezTo>
                <a:lnTo>
                  <a:pt x="358130" y="1532000"/>
                </a:lnTo>
                <a:cubicBezTo>
                  <a:pt x="360363" y="1532000"/>
                  <a:pt x="362595" y="1532186"/>
                  <a:pt x="364828" y="1532186"/>
                </a:cubicBezTo>
                <a:lnTo>
                  <a:pt x="365572" y="1532186"/>
                </a:lnTo>
                <a:cubicBezTo>
                  <a:pt x="480913" y="1534418"/>
                  <a:pt x="595697" y="1483816"/>
                  <a:pt x="670669" y="1385590"/>
                </a:cubicBezTo>
                <a:lnTo>
                  <a:pt x="735224" y="1300572"/>
                </a:lnTo>
                <a:lnTo>
                  <a:pt x="1269517" y="599963"/>
                </a:lnTo>
                <a:close/>
                <a:moveTo>
                  <a:pt x="764431" y="214871"/>
                </a:moveTo>
                <a:cubicBezTo>
                  <a:pt x="789360" y="181942"/>
                  <a:pt x="820986" y="156270"/>
                  <a:pt x="858193" y="138596"/>
                </a:cubicBezTo>
                <a:cubicBezTo>
                  <a:pt x="893912" y="121295"/>
                  <a:pt x="933537" y="112179"/>
                  <a:pt x="973349" y="112179"/>
                </a:cubicBezTo>
                <a:cubicBezTo>
                  <a:pt x="1031019" y="112179"/>
                  <a:pt x="1085714" y="130597"/>
                  <a:pt x="1131479" y="165385"/>
                </a:cubicBezTo>
                <a:cubicBezTo>
                  <a:pt x="1186731" y="207615"/>
                  <a:pt x="1222264" y="269007"/>
                  <a:pt x="1231751" y="338584"/>
                </a:cubicBezTo>
                <a:cubicBezTo>
                  <a:pt x="1241053" y="408161"/>
                  <a:pt x="1223194" y="476808"/>
                  <a:pt x="1180964" y="532061"/>
                </a:cubicBezTo>
                <a:lnTo>
                  <a:pt x="895958" y="905991"/>
                </a:lnTo>
                <a:lnTo>
                  <a:pt x="479611" y="588429"/>
                </a:lnTo>
                <a:lnTo>
                  <a:pt x="764431" y="214871"/>
                </a:lnTo>
                <a:close/>
                <a:moveTo>
                  <a:pt x="1250913" y="959569"/>
                </a:moveTo>
                <a:cubicBezTo>
                  <a:pt x="1090365" y="959569"/>
                  <a:pt x="959768" y="1090166"/>
                  <a:pt x="959768" y="1250714"/>
                </a:cubicBezTo>
                <a:cubicBezTo>
                  <a:pt x="959768" y="1411263"/>
                  <a:pt x="1090365" y="1541859"/>
                  <a:pt x="1250913" y="1541859"/>
                </a:cubicBezTo>
                <a:cubicBezTo>
                  <a:pt x="1411461" y="1541859"/>
                  <a:pt x="1542058" y="1411263"/>
                  <a:pt x="1542058" y="1250714"/>
                </a:cubicBezTo>
                <a:cubicBezTo>
                  <a:pt x="1542058" y="1090166"/>
                  <a:pt x="1411461" y="959569"/>
                  <a:pt x="1250913" y="959569"/>
                </a:cubicBezTo>
                <a:close/>
                <a:moveTo>
                  <a:pt x="1250913" y="1071563"/>
                </a:moveTo>
                <a:cubicBezTo>
                  <a:pt x="1329420" y="1071563"/>
                  <a:pt x="1396392" y="1122350"/>
                  <a:pt x="1420391" y="1192858"/>
                </a:cubicBezTo>
                <a:lnTo>
                  <a:pt x="1081435" y="1192858"/>
                </a:lnTo>
                <a:cubicBezTo>
                  <a:pt x="1105620" y="1122350"/>
                  <a:pt x="1172406" y="1071563"/>
                  <a:pt x="1250913" y="1071563"/>
                </a:cubicBezTo>
                <a:close/>
                <a:moveTo>
                  <a:pt x="1250913" y="1429866"/>
                </a:moveTo>
                <a:cubicBezTo>
                  <a:pt x="1171104" y="1429866"/>
                  <a:pt x="1103201" y="1377218"/>
                  <a:pt x="1080133" y="1304851"/>
                </a:cubicBezTo>
                <a:lnTo>
                  <a:pt x="1421693" y="1304851"/>
                </a:lnTo>
                <a:cubicBezTo>
                  <a:pt x="1398625" y="1377218"/>
                  <a:pt x="1330722" y="1429866"/>
                  <a:pt x="1250913" y="1429866"/>
                </a:cubicBezTo>
                <a:close/>
              </a:path>
            </a:pathLst>
          </a:custGeom>
          <a:solidFill>
            <a:schemeClr val="bg1"/>
          </a:solidFill>
          <a:ln w="1860" cap="flat">
            <a:noFill/>
            <a:prstDash val="solid"/>
            <a:miter/>
          </a:ln>
        </p:spPr>
        <p:txBody>
          <a:bodyPr rtlCol="0" anchor="ctr">
            <a:noAutofit/>
          </a:bodyPr>
          <a:lstStyle/>
          <a:p>
            <a:endParaRPr lang="zh-CN" altLang="en-US"/>
          </a:p>
        </p:txBody>
      </p:sp>
      <p:sp>
        <p:nvSpPr>
          <p:cNvPr id="35" name="user_209046">
            <a:extLst>
              <a:ext uri="{FF2B5EF4-FFF2-40B4-BE49-F238E27FC236}">
                <a16:creationId xmlns:a16="http://schemas.microsoft.com/office/drawing/2014/main" id="{67C43F45-6D8A-0DED-B8B4-7081F41342A9}"/>
              </a:ext>
            </a:extLst>
          </p:cNvPr>
          <p:cNvSpPr/>
          <p:nvPr/>
        </p:nvSpPr>
        <p:spPr>
          <a:xfrm>
            <a:off x="10815286" y="2437845"/>
            <a:ext cx="293438" cy="248016"/>
          </a:xfrm>
          <a:custGeom>
            <a:avLst/>
            <a:gdLst>
              <a:gd name="T0" fmla="*/ 4484 w 10375"/>
              <a:gd name="T1" fmla="*/ 6967 h 8769"/>
              <a:gd name="T2" fmla="*/ 4484 w 10375"/>
              <a:gd name="T3" fmla="*/ 8374 h 8769"/>
              <a:gd name="T4" fmla="*/ 5891 w 10375"/>
              <a:gd name="T5" fmla="*/ 8374 h 8769"/>
              <a:gd name="T6" fmla="*/ 5891 w 10375"/>
              <a:gd name="T7" fmla="*/ 6967 h 8769"/>
              <a:gd name="T8" fmla="*/ 4484 w 10375"/>
              <a:gd name="T9" fmla="*/ 6967 h 8769"/>
              <a:gd name="T10" fmla="*/ 1754 w 10375"/>
              <a:gd name="T11" fmla="*/ 5262 h 8769"/>
              <a:gd name="T12" fmla="*/ 2766 w 10375"/>
              <a:gd name="T13" fmla="*/ 6423 h 8769"/>
              <a:gd name="T14" fmla="*/ 7633 w 10375"/>
              <a:gd name="T15" fmla="*/ 6423 h 8769"/>
              <a:gd name="T16" fmla="*/ 8645 w 10375"/>
              <a:gd name="T17" fmla="*/ 5262 h 8769"/>
              <a:gd name="T18" fmla="*/ 1754 w 10375"/>
              <a:gd name="T19" fmla="*/ 5262 h 8769"/>
              <a:gd name="T20" fmla="*/ 0 w 10375"/>
              <a:gd name="T21" fmla="*/ 3261 h 8769"/>
              <a:gd name="T22" fmla="*/ 1038 w 10375"/>
              <a:gd name="T23" fmla="*/ 4447 h 8769"/>
              <a:gd name="T24" fmla="*/ 9338 w 10375"/>
              <a:gd name="T25" fmla="*/ 4447 h 8769"/>
              <a:gd name="T26" fmla="*/ 10375 w 10375"/>
              <a:gd name="T27" fmla="*/ 3261 h 8769"/>
              <a:gd name="T28" fmla="*/ 0 w 10375"/>
              <a:gd name="T29" fmla="*/ 3261 h 8769"/>
              <a:gd name="T30" fmla="*/ 0 w 10375"/>
              <a:gd name="T31" fmla="*/ 3261 h 8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75" h="8769">
                <a:moveTo>
                  <a:pt x="4484" y="6967"/>
                </a:moveTo>
                <a:cubicBezTo>
                  <a:pt x="4089" y="7362"/>
                  <a:pt x="4089" y="7979"/>
                  <a:pt x="4484" y="8374"/>
                </a:cubicBezTo>
                <a:cubicBezTo>
                  <a:pt x="4879" y="8769"/>
                  <a:pt x="5496" y="8769"/>
                  <a:pt x="5891" y="8374"/>
                </a:cubicBezTo>
                <a:cubicBezTo>
                  <a:pt x="6286" y="7979"/>
                  <a:pt x="6286" y="7362"/>
                  <a:pt x="5891" y="6967"/>
                </a:cubicBezTo>
                <a:cubicBezTo>
                  <a:pt x="5471" y="6571"/>
                  <a:pt x="4854" y="6571"/>
                  <a:pt x="4484" y="6967"/>
                </a:cubicBezTo>
                <a:close/>
                <a:moveTo>
                  <a:pt x="1754" y="5262"/>
                </a:moveTo>
                <a:lnTo>
                  <a:pt x="2766" y="6423"/>
                </a:lnTo>
                <a:cubicBezTo>
                  <a:pt x="4100" y="4892"/>
                  <a:pt x="6299" y="4892"/>
                  <a:pt x="7633" y="6423"/>
                </a:cubicBezTo>
                <a:lnTo>
                  <a:pt x="8645" y="5262"/>
                </a:lnTo>
                <a:cubicBezTo>
                  <a:pt x="6719" y="3088"/>
                  <a:pt x="3656" y="3088"/>
                  <a:pt x="1754" y="5262"/>
                </a:cubicBezTo>
                <a:close/>
                <a:moveTo>
                  <a:pt x="0" y="3261"/>
                </a:moveTo>
                <a:lnTo>
                  <a:pt x="1038" y="4447"/>
                </a:lnTo>
                <a:cubicBezTo>
                  <a:pt x="3335" y="1803"/>
                  <a:pt x="7040" y="1803"/>
                  <a:pt x="9338" y="4447"/>
                </a:cubicBezTo>
                <a:lnTo>
                  <a:pt x="10375" y="3261"/>
                </a:lnTo>
                <a:cubicBezTo>
                  <a:pt x="7534" y="0"/>
                  <a:pt x="2865" y="0"/>
                  <a:pt x="0" y="3261"/>
                </a:cubicBezTo>
                <a:close/>
                <a:moveTo>
                  <a:pt x="0" y="3261"/>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cs typeface="+mn-ea"/>
              <a:sym typeface="+mn-lt"/>
            </a:endParaRPr>
          </a:p>
        </p:txBody>
      </p:sp>
      <p:sp>
        <p:nvSpPr>
          <p:cNvPr id="34" name="user_209046">
            <a:extLst>
              <a:ext uri="{FF2B5EF4-FFF2-40B4-BE49-F238E27FC236}">
                <a16:creationId xmlns:a16="http://schemas.microsoft.com/office/drawing/2014/main" id="{07001D0F-235F-FA8D-30AC-123456B6EC3A}"/>
              </a:ext>
            </a:extLst>
          </p:cNvPr>
          <p:cNvSpPr/>
          <p:nvPr/>
        </p:nvSpPr>
        <p:spPr>
          <a:xfrm>
            <a:off x="1564832" y="3978856"/>
            <a:ext cx="219455" cy="269503"/>
          </a:xfrm>
          <a:custGeom>
            <a:avLst/>
            <a:gdLst>
              <a:gd name="T0" fmla="*/ 4225 w 8450"/>
              <a:gd name="T1" fmla="*/ 0 h 10376"/>
              <a:gd name="T2" fmla="*/ 0 w 8450"/>
              <a:gd name="T3" fmla="*/ 4225 h 10376"/>
              <a:gd name="T4" fmla="*/ 4225 w 8450"/>
              <a:gd name="T5" fmla="*/ 8450 h 10376"/>
              <a:gd name="T6" fmla="*/ 8450 w 8450"/>
              <a:gd name="T7" fmla="*/ 4225 h 10376"/>
              <a:gd name="T8" fmla="*/ 4225 w 8450"/>
              <a:gd name="T9" fmla="*/ 0 h 10376"/>
              <a:gd name="T10" fmla="*/ 4225 w 8450"/>
              <a:gd name="T11" fmla="*/ 6092 h 10376"/>
              <a:gd name="T12" fmla="*/ 2359 w 8450"/>
              <a:gd name="T13" fmla="*/ 4226 h 10376"/>
              <a:gd name="T14" fmla="*/ 4225 w 8450"/>
              <a:gd name="T15" fmla="*/ 2360 h 10376"/>
              <a:gd name="T16" fmla="*/ 6092 w 8450"/>
              <a:gd name="T17" fmla="*/ 4226 h 10376"/>
              <a:gd name="T18" fmla="*/ 4225 w 8450"/>
              <a:gd name="T19" fmla="*/ 6092 h 10376"/>
              <a:gd name="T20" fmla="*/ 6682 w 8450"/>
              <a:gd name="T21" fmla="*/ 8571 h 10376"/>
              <a:gd name="T22" fmla="*/ 6322 w 8450"/>
              <a:gd name="T23" fmla="*/ 8582 h 10376"/>
              <a:gd name="T24" fmla="*/ 4225 w 8450"/>
              <a:gd name="T25" fmla="*/ 9225 h 10376"/>
              <a:gd name="T26" fmla="*/ 2180 w 8450"/>
              <a:gd name="T27" fmla="*/ 8611 h 10376"/>
              <a:gd name="T28" fmla="*/ 1793 w 8450"/>
              <a:gd name="T29" fmla="*/ 8620 h 10376"/>
              <a:gd name="T30" fmla="*/ 1533 w 8450"/>
              <a:gd name="T31" fmla="*/ 8956 h 10376"/>
              <a:gd name="T32" fmla="*/ 1352 w 8450"/>
              <a:gd name="T33" fmla="*/ 9871 h 10376"/>
              <a:gd name="T34" fmla="*/ 1857 w 8450"/>
              <a:gd name="T35" fmla="*/ 10376 h 10376"/>
              <a:gd name="T36" fmla="*/ 6680 w 8450"/>
              <a:gd name="T37" fmla="*/ 10376 h 10376"/>
              <a:gd name="T38" fmla="*/ 7185 w 8450"/>
              <a:gd name="T39" fmla="*/ 9871 h 10376"/>
              <a:gd name="T40" fmla="*/ 7004 w 8450"/>
              <a:gd name="T41" fmla="*/ 8956 h 10376"/>
              <a:gd name="T42" fmla="*/ 6682 w 8450"/>
              <a:gd name="T43" fmla="*/ 8571 h 10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50" h="10376">
                <a:moveTo>
                  <a:pt x="4225" y="0"/>
                </a:moveTo>
                <a:cubicBezTo>
                  <a:pt x="1892" y="0"/>
                  <a:pt x="0" y="1891"/>
                  <a:pt x="0" y="4225"/>
                </a:cubicBezTo>
                <a:cubicBezTo>
                  <a:pt x="0" y="6558"/>
                  <a:pt x="1892" y="8450"/>
                  <a:pt x="4225" y="8450"/>
                </a:cubicBezTo>
                <a:cubicBezTo>
                  <a:pt x="6559" y="8450"/>
                  <a:pt x="8450" y="6558"/>
                  <a:pt x="8450" y="4225"/>
                </a:cubicBezTo>
                <a:cubicBezTo>
                  <a:pt x="8450" y="1892"/>
                  <a:pt x="6559" y="0"/>
                  <a:pt x="4225" y="0"/>
                </a:cubicBezTo>
                <a:close/>
                <a:moveTo>
                  <a:pt x="4225" y="6092"/>
                </a:moveTo>
                <a:cubicBezTo>
                  <a:pt x="3194" y="6092"/>
                  <a:pt x="2359" y="5257"/>
                  <a:pt x="2359" y="4226"/>
                </a:cubicBezTo>
                <a:cubicBezTo>
                  <a:pt x="2359" y="3194"/>
                  <a:pt x="3194" y="2360"/>
                  <a:pt x="4225" y="2360"/>
                </a:cubicBezTo>
                <a:cubicBezTo>
                  <a:pt x="5257" y="2360"/>
                  <a:pt x="6092" y="3195"/>
                  <a:pt x="6092" y="4226"/>
                </a:cubicBezTo>
                <a:cubicBezTo>
                  <a:pt x="6092" y="5257"/>
                  <a:pt x="5257" y="6092"/>
                  <a:pt x="4225" y="6092"/>
                </a:cubicBezTo>
                <a:close/>
                <a:moveTo>
                  <a:pt x="6682" y="8571"/>
                </a:moveTo>
                <a:cubicBezTo>
                  <a:pt x="6570" y="8507"/>
                  <a:pt x="6432" y="8516"/>
                  <a:pt x="6322" y="8582"/>
                </a:cubicBezTo>
                <a:cubicBezTo>
                  <a:pt x="5643" y="8991"/>
                  <a:pt x="5117" y="9225"/>
                  <a:pt x="4225" y="9225"/>
                </a:cubicBezTo>
                <a:cubicBezTo>
                  <a:pt x="3355" y="9225"/>
                  <a:pt x="2843" y="9002"/>
                  <a:pt x="2180" y="8611"/>
                </a:cubicBezTo>
                <a:cubicBezTo>
                  <a:pt x="2060" y="8539"/>
                  <a:pt x="1909" y="8542"/>
                  <a:pt x="1793" y="8620"/>
                </a:cubicBezTo>
                <a:cubicBezTo>
                  <a:pt x="1659" y="8710"/>
                  <a:pt x="1584" y="8811"/>
                  <a:pt x="1533" y="8956"/>
                </a:cubicBezTo>
                <a:lnTo>
                  <a:pt x="1352" y="9871"/>
                </a:lnTo>
                <a:cubicBezTo>
                  <a:pt x="1352" y="10148"/>
                  <a:pt x="1579" y="10376"/>
                  <a:pt x="1857" y="10376"/>
                </a:cubicBezTo>
                <a:lnTo>
                  <a:pt x="6680" y="10376"/>
                </a:lnTo>
                <a:cubicBezTo>
                  <a:pt x="6958" y="10376"/>
                  <a:pt x="7185" y="10148"/>
                  <a:pt x="7185" y="9871"/>
                </a:cubicBezTo>
                <a:lnTo>
                  <a:pt x="7004" y="8956"/>
                </a:lnTo>
                <a:cubicBezTo>
                  <a:pt x="6947" y="8792"/>
                  <a:pt x="6845" y="8663"/>
                  <a:pt x="6682" y="85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cs typeface="+mn-ea"/>
              <a:sym typeface="+mn-lt"/>
            </a:endParaRPr>
          </a:p>
        </p:txBody>
      </p:sp>
    </p:spTree>
    <p:extLst>
      <p:ext uri="{BB962C8B-B14F-4D97-AF65-F5344CB8AC3E}">
        <p14:creationId xmlns:p14="http://schemas.microsoft.com/office/powerpoint/2010/main" val="615816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48AA5EBE-C217-394F-98ED-B7615CD13584}"/>
              </a:ext>
            </a:extLst>
          </p:cNvPr>
          <p:cNvCxnSpPr/>
          <p:nvPr/>
        </p:nvCxnSpPr>
        <p:spPr>
          <a:xfrm>
            <a:off x="263847" y="862550"/>
            <a:ext cx="10268136" cy="0"/>
          </a:xfrm>
          <a:prstGeom prst="line">
            <a:avLst/>
          </a:prstGeom>
          <a:ln w="19050">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A9018BE8-AC36-5349-95C3-E7C096E1A779}"/>
              </a:ext>
            </a:extLst>
          </p:cNvPr>
          <p:cNvSpPr/>
          <p:nvPr/>
        </p:nvSpPr>
        <p:spPr>
          <a:xfrm>
            <a:off x="9329804" y="798308"/>
            <a:ext cx="2861863" cy="108482"/>
          </a:xfrm>
          <a:prstGeom prst="rect">
            <a:avLst/>
          </a:prstGeom>
          <a:solidFill>
            <a:schemeClr val="accent1">
              <a:lumMod val="100000"/>
            </a:schemeClr>
          </a:solidFill>
          <a:ln>
            <a:solidFill>
              <a:schemeClr val="accent1">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1">
              <a:cs typeface="+mn-ea"/>
              <a:sym typeface="+mn-lt"/>
            </a:endParaRPr>
          </a:p>
        </p:txBody>
      </p:sp>
      <p:sp>
        <p:nvSpPr>
          <p:cNvPr id="8" name="标题 7">
            <a:extLst>
              <a:ext uri="{FF2B5EF4-FFF2-40B4-BE49-F238E27FC236}">
                <a16:creationId xmlns:a16="http://schemas.microsoft.com/office/drawing/2014/main" id="{9E06C8C2-1CDB-44C3-B83D-5CDE671A384B}"/>
              </a:ext>
            </a:extLst>
          </p:cNvPr>
          <p:cNvSpPr>
            <a:spLocks noGrp="1"/>
          </p:cNvSpPr>
          <p:nvPr>
            <p:ph type="title"/>
          </p:nvPr>
        </p:nvSpPr>
        <p:spPr>
          <a:xfrm>
            <a:off x="822944" y="320665"/>
            <a:ext cx="902811" cy="487378"/>
          </a:xfrm>
        </p:spPr>
        <p:txBody>
          <a:bodyPr/>
          <a:lstStyle/>
          <a:p>
            <a:r>
              <a:rPr lang="zh-CN" altLang="en-US" dirty="0">
                <a:sym typeface="+mn-lt"/>
              </a:rPr>
              <a:t>结果</a:t>
            </a:r>
          </a:p>
        </p:txBody>
      </p:sp>
      <p:sp>
        <p:nvSpPr>
          <p:cNvPr id="36" name="Freeform 21">
            <a:extLst>
              <a:ext uri="{FF2B5EF4-FFF2-40B4-BE49-F238E27FC236}">
                <a16:creationId xmlns:a16="http://schemas.microsoft.com/office/drawing/2014/main" id="{219B09B2-AA95-F538-5D54-16AE4DF2AFDB}"/>
              </a:ext>
            </a:extLst>
          </p:cNvPr>
          <p:cNvSpPr/>
          <p:nvPr/>
        </p:nvSpPr>
        <p:spPr>
          <a:xfrm>
            <a:off x="7216080" y="3150089"/>
            <a:ext cx="770274" cy="696006"/>
          </a:xfrm>
          <a:custGeom>
            <a:avLst/>
            <a:gdLst>
              <a:gd name="connsiteX0" fmla="*/ 755800 w 770274"/>
              <a:gd name="connsiteY0" fmla="*/ 402003 h 696006"/>
              <a:gd name="connsiteX1" fmla="*/ 617234 w 770274"/>
              <a:gd name="connsiteY1" fmla="*/ 642006 h 696006"/>
              <a:gd name="connsiteX2" fmla="*/ 523703 w 770274"/>
              <a:gd name="connsiteY2" fmla="*/ 696006 h 696006"/>
              <a:gd name="connsiteX3" fmla="*/ 246571 w 770274"/>
              <a:gd name="connsiteY3" fmla="*/ 696006 h 696006"/>
              <a:gd name="connsiteX4" fmla="*/ 153041 w 770274"/>
              <a:gd name="connsiteY4" fmla="*/ 642006 h 696006"/>
              <a:gd name="connsiteX5" fmla="*/ 14475 w 770274"/>
              <a:gd name="connsiteY5" fmla="*/ 402003 h 696006"/>
              <a:gd name="connsiteX6" fmla="*/ 14475 w 770274"/>
              <a:gd name="connsiteY6" fmla="*/ 294003 h 696006"/>
              <a:gd name="connsiteX7" fmla="*/ 153041 w 770274"/>
              <a:gd name="connsiteY7" fmla="*/ 54000 h 696006"/>
              <a:gd name="connsiteX8" fmla="*/ 246571 w 770274"/>
              <a:gd name="connsiteY8" fmla="*/ 0 h 696006"/>
              <a:gd name="connsiteX9" fmla="*/ 523703 w 770274"/>
              <a:gd name="connsiteY9" fmla="*/ 0 h 696006"/>
              <a:gd name="connsiteX10" fmla="*/ 617234 w 770274"/>
              <a:gd name="connsiteY10" fmla="*/ 54000 h 696006"/>
              <a:gd name="connsiteX11" fmla="*/ 755800 w 770274"/>
              <a:gd name="connsiteY11" fmla="*/ 294003 h 696006"/>
              <a:gd name="connsiteX12" fmla="*/ 755800 w 770274"/>
              <a:gd name="connsiteY12" fmla="*/ 402003 h 69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0274" h="696006">
                <a:moveTo>
                  <a:pt x="755800" y="402003"/>
                </a:moveTo>
                <a:lnTo>
                  <a:pt x="617234" y="642006"/>
                </a:lnTo>
                <a:cubicBezTo>
                  <a:pt x="597935" y="675432"/>
                  <a:pt x="562300" y="696006"/>
                  <a:pt x="523703" y="696006"/>
                </a:cubicBezTo>
                <a:lnTo>
                  <a:pt x="246571" y="696006"/>
                </a:lnTo>
                <a:cubicBezTo>
                  <a:pt x="207974" y="696006"/>
                  <a:pt x="172339" y="675432"/>
                  <a:pt x="153041" y="642006"/>
                </a:cubicBezTo>
                <a:lnTo>
                  <a:pt x="14475" y="402003"/>
                </a:lnTo>
                <a:cubicBezTo>
                  <a:pt x="-4824" y="368577"/>
                  <a:pt x="-4824" y="327429"/>
                  <a:pt x="14475" y="294003"/>
                </a:cubicBezTo>
                <a:lnTo>
                  <a:pt x="153041" y="54000"/>
                </a:lnTo>
                <a:cubicBezTo>
                  <a:pt x="172339" y="20574"/>
                  <a:pt x="207974" y="0"/>
                  <a:pt x="246571" y="0"/>
                </a:cubicBezTo>
                <a:lnTo>
                  <a:pt x="523703" y="0"/>
                </a:lnTo>
                <a:cubicBezTo>
                  <a:pt x="562300" y="0"/>
                  <a:pt x="597935" y="20574"/>
                  <a:pt x="617234" y="54000"/>
                </a:cubicBezTo>
                <a:lnTo>
                  <a:pt x="755800" y="294003"/>
                </a:lnTo>
                <a:cubicBezTo>
                  <a:pt x="775099" y="327429"/>
                  <a:pt x="775099" y="368577"/>
                  <a:pt x="755800" y="402003"/>
                </a:cubicBezTo>
              </a:path>
            </a:pathLst>
          </a:cu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cs typeface="+mn-ea"/>
              <a:sym typeface="+mn-lt"/>
            </a:endParaRPr>
          </a:p>
        </p:txBody>
      </p:sp>
      <p:sp>
        <p:nvSpPr>
          <p:cNvPr id="37" name="Freeform 21">
            <a:extLst>
              <a:ext uri="{FF2B5EF4-FFF2-40B4-BE49-F238E27FC236}">
                <a16:creationId xmlns:a16="http://schemas.microsoft.com/office/drawing/2014/main" id="{B2FB69BD-C59D-B79F-545F-6248968E64ED}"/>
              </a:ext>
            </a:extLst>
          </p:cNvPr>
          <p:cNvSpPr/>
          <p:nvPr/>
        </p:nvSpPr>
        <p:spPr>
          <a:xfrm>
            <a:off x="7233886" y="4738777"/>
            <a:ext cx="770274" cy="696006"/>
          </a:xfrm>
          <a:custGeom>
            <a:avLst/>
            <a:gdLst>
              <a:gd name="connsiteX0" fmla="*/ 755800 w 770274"/>
              <a:gd name="connsiteY0" fmla="*/ 402003 h 696006"/>
              <a:gd name="connsiteX1" fmla="*/ 617234 w 770274"/>
              <a:gd name="connsiteY1" fmla="*/ 642006 h 696006"/>
              <a:gd name="connsiteX2" fmla="*/ 523703 w 770274"/>
              <a:gd name="connsiteY2" fmla="*/ 696006 h 696006"/>
              <a:gd name="connsiteX3" fmla="*/ 246571 w 770274"/>
              <a:gd name="connsiteY3" fmla="*/ 696006 h 696006"/>
              <a:gd name="connsiteX4" fmla="*/ 153041 w 770274"/>
              <a:gd name="connsiteY4" fmla="*/ 642006 h 696006"/>
              <a:gd name="connsiteX5" fmla="*/ 14475 w 770274"/>
              <a:gd name="connsiteY5" fmla="*/ 402003 h 696006"/>
              <a:gd name="connsiteX6" fmla="*/ 14475 w 770274"/>
              <a:gd name="connsiteY6" fmla="*/ 294003 h 696006"/>
              <a:gd name="connsiteX7" fmla="*/ 153041 w 770274"/>
              <a:gd name="connsiteY7" fmla="*/ 54000 h 696006"/>
              <a:gd name="connsiteX8" fmla="*/ 246571 w 770274"/>
              <a:gd name="connsiteY8" fmla="*/ 0 h 696006"/>
              <a:gd name="connsiteX9" fmla="*/ 523703 w 770274"/>
              <a:gd name="connsiteY9" fmla="*/ 0 h 696006"/>
              <a:gd name="connsiteX10" fmla="*/ 617234 w 770274"/>
              <a:gd name="connsiteY10" fmla="*/ 54000 h 696006"/>
              <a:gd name="connsiteX11" fmla="*/ 755800 w 770274"/>
              <a:gd name="connsiteY11" fmla="*/ 294003 h 696006"/>
              <a:gd name="connsiteX12" fmla="*/ 755800 w 770274"/>
              <a:gd name="connsiteY12" fmla="*/ 402003 h 69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0274" h="696006">
                <a:moveTo>
                  <a:pt x="755800" y="402003"/>
                </a:moveTo>
                <a:lnTo>
                  <a:pt x="617234" y="642006"/>
                </a:lnTo>
                <a:cubicBezTo>
                  <a:pt x="597935" y="675432"/>
                  <a:pt x="562300" y="696006"/>
                  <a:pt x="523703" y="696006"/>
                </a:cubicBezTo>
                <a:lnTo>
                  <a:pt x="246571" y="696006"/>
                </a:lnTo>
                <a:cubicBezTo>
                  <a:pt x="207974" y="696006"/>
                  <a:pt x="172339" y="675432"/>
                  <a:pt x="153041" y="642006"/>
                </a:cubicBezTo>
                <a:lnTo>
                  <a:pt x="14475" y="402003"/>
                </a:lnTo>
                <a:cubicBezTo>
                  <a:pt x="-4824" y="368577"/>
                  <a:pt x="-4824" y="327429"/>
                  <a:pt x="14475" y="294003"/>
                </a:cubicBezTo>
                <a:lnTo>
                  <a:pt x="153041" y="54000"/>
                </a:lnTo>
                <a:cubicBezTo>
                  <a:pt x="172339" y="20574"/>
                  <a:pt x="207974" y="0"/>
                  <a:pt x="246571" y="0"/>
                </a:cubicBezTo>
                <a:lnTo>
                  <a:pt x="523703" y="0"/>
                </a:lnTo>
                <a:cubicBezTo>
                  <a:pt x="562300" y="0"/>
                  <a:pt x="597935" y="20574"/>
                  <a:pt x="617234" y="54000"/>
                </a:cubicBezTo>
                <a:lnTo>
                  <a:pt x="755800" y="294003"/>
                </a:lnTo>
                <a:cubicBezTo>
                  <a:pt x="775099" y="327429"/>
                  <a:pt x="775099" y="368577"/>
                  <a:pt x="755800" y="402003"/>
                </a:cubicBezTo>
              </a:path>
            </a:pathLst>
          </a:cu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cs typeface="+mn-ea"/>
              <a:sym typeface="+mn-lt"/>
            </a:endParaRPr>
          </a:p>
        </p:txBody>
      </p:sp>
      <p:sp>
        <p:nvSpPr>
          <p:cNvPr id="38" name="Freeform 21">
            <a:extLst>
              <a:ext uri="{FF2B5EF4-FFF2-40B4-BE49-F238E27FC236}">
                <a16:creationId xmlns:a16="http://schemas.microsoft.com/office/drawing/2014/main" id="{E139F247-2A9F-3995-1F86-1B5DA445CC3A}"/>
              </a:ext>
            </a:extLst>
          </p:cNvPr>
          <p:cNvSpPr/>
          <p:nvPr/>
        </p:nvSpPr>
        <p:spPr>
          <a:xfrm>
            <a:off x="7216080" y="1561398"/>
            <a:ext cx="770274" cy="696006"/>
          </a:xfrm>
          <a:custGeom>
            <a:avLst/>
            <a:gdLst>
              <a:gd name="connsiteX0" fmla="*/ 755800 w 770274"/>
              <a:gd name="connsiteY0" fmla="*/ 402003 h 696006"/>
              <a:gd name="connsiteX1" fmla="*/ 617234 w 770274"/>
              <a:gd name="connsiteY1" fmla="*/ 642006 h 696006"/>
              <a:gd name="connsiteX2" fmla="*/ 523703 w 770274"/>
              <a:gd name="connsiteY2" fmla="*/ 696006 h 696006"/>
              <a:gd name="connsiteX3" fmla="*/ 246571 w 770274"/>
              <a:gd name="connsiteY3" fmla="*/ 696006 h 696006"/>
              <a:gd name="connsiteX4" fmla="*/ 153041 w 770274"/>
              <a:gd name="connsiteY4" fmla="*/ 642006 h 696006"/>
              <a:gd name="connsiteX5" fmla="*/ 14475 w 770274"/>
              <a:gd name="connsiteY5" fmla="*/ 402003 h 696006"/>
              <a:gd name="connsiteX6" fmla="*/ 14475 w 770274"/>
              <a:gd name="connsiteY6" fmla="*/ 294003 h 696006"/>
              <a:gd name="connsiteX7" fmla="*/ 153041 w 770274"/>
              <a:gd name="connsiteY7" fmla="*/ 54000 h 696006"/>
              <a:gd name="connsiteX8" fmla="*/ 246571 w 770274"/>
              <a:gd name="connsiteY8" fmla="*/ 0 h 696006"/>
              <a:gd name="connsiteX9" fmla="*/ 523703 w 770274"/>
              <a:gd name="connsiteY9" fmla="*/ 0 h 696006"/>
              <a:gd name="connsiteX10" fmla="*/ 617234 w 770274"/>
              <a:gd name="connsiteY10" fmla="*/ 54000 h 696006"/>
              <a:gd name="connsiteX11" fmla="*/ 755800 w 770274"/>
              <a:gd name="connsiteY11" fmla="*/ 294003 h 696006"/>
              <a:gd name="connsiteX12" fmla="*/ 755800 w 770274"/>
              <a:gd name="connsiteY12" fmla="*/ 402003 h 69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0274" h="696006">
                <a:moveTo>
                  <a:pt x="755800" y="402003"/>
                </a:moveTo>
                <a:lnTo>
                  <a:pt x="617234" y="642006"/>
                </a:lnTo>
                <a:cubicBezTo>
                  <a:pt x="597935" y="675432"/>
                  <a:pt x="562300" y="696006"/>
                  <a:pt x="523703" y="696006"/>
                </a:cubicBezTo>
                <a:lnTo>
                  <a:pt x="246571" y="696006"/>
                </a:lnTo>
                <a:cubicBezTo>
                  <a:pt x="207974" y="696006"/>
                  <a:pt x="172339" y="675432"/>
                  <a:pt x="153041" y="642006"/>
                </a:cubicBezTo>
                <a:lnTo>
                  <a:pt x="14475" y="402003"/>
                </a:lnTo>
                <a:cubicBezTo>
                  <a:pt x="-4824" y="368577"/>
                  <a:pt x="-4824" y="327429"/>
                  <a:pt x="14475" y="294003"/>
                </a:cubicBezTo>
                <a:lnTo>
                  <a:pt x="153041" y="54000"/>
                </a:lnTo>
                <a:cubicBezTo>
                  <a:pt x="172339" y="20574"/>
                  <a:pt x="207974" y="0"/>
                  <a:pt x="246571" y="0"/>
                </a:cubicBezTo>
                <a:lnTo>
                  <a:pt x="523703" y="0"/>
                </a:lnTo>
                <a:cubicBezTo>
                  <a:pt x="562300" y="0"/>
                  <a:pt x="597935" y="20574"/>
                  <a:pt x="617234" y="54000"/>
                </a:cubicBezTo>
                <a:lnTo>
                  <a:pt x="755800" y="294003"/>
                </a:lnTo>
                <a:cubicBezTo>
                  <a:pt x="775099" y="327429"/>
                  <a:pt x="775099" y="368577"/>
                  <a:pt x="755800" y="402003"/>
                </a:cubicBezTo>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cs typeface="+mn-ea"/>
              <a:sym typeface="+mn-lt"/>
            </a:endParaRPr>
          </a:p>
        </p:txBody>
      </p:sp>
      <p:graphicFrame>
        <p:nvGraphicFramePr>
          <p:cNvPr id="39" name="图表 38">
            <a:extLst>
              <a:ext uri="{FF2B5EF4-FFF2-40B4-BE49-F238E27FC236}">
                <a16:creationId xmlns:a16="http://schemas.microsoft.com/office/drawing/2014/main" id="{C56B6FBD-87B8-B694-44CE-FFF5D9107D52}"/>
              </a:ext>
            </a:extLst>
          </p:cNvPr>
          <p:cNvGraphicFramePr/>
          <p:nvPr>
            <p:extLst>
              <p:ext uri="{D42A27DB-BD31-4B8C-83A1-F6EECF244321}">
                <p14:modId xmlns:p14="http://schemas.microsoft.com/office/powerpoint/2010/main" val="1683945283"/>
              </p:ext>
            </p:extLst>
          </p:nvPr>
        </p:nvGraphicFramePr>
        <p:xfrm>
          <a:off x="658813" y="1523999"/>
          <a:ext cx="6202255" cy="4162425"/>
        </p:xfrm>
        <a:graphic>
          <a:graphicData uri="http://schemas.openxmlformats.org/drawingml/2006/chart">
            <c:chart xmlns:c="http://schemas.openxmlformats.org/drawingml/2006/chart" xmlns:r="http://schemas.openxmlformats.org/officeDocument/2006/relationships" r:id="rId2"/>
          </a:graphicData>
        </a:graphic>
      </p:graphicFrame>
      <p:sp>
        <p:nvSpPr>
          <p:cNvPr id="40" name="文本框 39">
            <a:extLst>
              <a:ext uri="{FF2B5EF4-FFF2-40B4-BE49-F238E27FC236}">
                <a16:creationId xmlns:a16="http://schemas.microsoft.com/office/drawing/2014/main" id="{200B5606-988A-867C-277A-C60F5F756FB4}"/>
              </a:ext>
            </a:extLst>
          </p:cNvPr>
          <p:cNvSpPr txBox="1"/>
          <p:nvPr/>
        </p:nvSpPr>
        <p:spPr>
          <a:xfrm>
            <a:off x="8152006" y="1477577"/>
            <a:ext cx="1639260" cy="465179"/>
          </a:xfrm>
          <a:prstGeom prst="rect">
            <a:avLst/>
          </a:prstGeom>
          <a:noFill/>
          <a:ln>
            <a:noFill/>
          </a:ln>
        </p:spPr>
        <p:txBody>
          <a:bodyPr wrap="none" lIns="91440" tIns="45720" rIns="91440" bIns="45720" anchor="t" anchorCtr="0">
            <a:noAutofit/>
          </a:bodyPr>
          <a:lstStyle>
            <a:defPPr>
              <a:defRPr lang="zh-CN"/>
            </a:defPPr>
            <a:lvl1pPr algn="ctr">
              <a:buSzPct val="25000"/>
              <a:defRPr sz="2400" b="1">
                <a:gradFill>
                  <a:gsLst>
                    <a:gs pos="0">
                      <a:schemeClr val="accent1"/>
                    </a:gs>
                    <a:gs pos="100000">
                      <a:schemeClr val="accent1">
                        <a:lumMod val="75000"/>
                      </a:schemeClr>
                    </a:gs>
                  </a:gsLst>
                  <a:lin ang="2700000" scaled="0"/>
                </a:gradFill>
                <a:cs typeface="+mn-ea"/>
              </a:defRPr>
            </a:lvl1pPr>
          </a:lstStyle>
          <a:p>
            <a:pPr algn="l"/>
            <a:r>
              <a:rPr lang="zh-CN" altLang="en-US" sz="2000" dirty="0">
                <a:sym typeface="+mn-lt"/>
              </a:rPr>
              <a:t>精准投放</a:t>
            </a:r>
          </a:p>
        </p:txBody>
      </p:sp>
      <p:sp>
        <p:nvSpPr>
          <p:cNvPr id="41" name="文本框 40">
            <a:extLst>
              <a:ext uri="{FF2B5EF4-FFF2-40B4-BE49-F238E27FC236}">
                <a16:creationId xmlns:a16="http://schemas.microsoft.com/office/drawing/2014/main" id="{ACBAC68A-8355-7A32-F10B-C5837C7FBC5B}"/>
              </a:ext>
            </a:extLst>
          </p:cNvPr>
          <p:cNvSpPr txBox="1"/>
          <p:nvPr/>
        </p:nvSpPr>
        <p:spPr>
          <a:xfrm>
            <a:off x="8243880" y="1871254"/>
            <a:ext cx="2719438" cy="542200"/>
          </a:xfrm>
          <a:prstGeom prst="rect">
            <a:avLst/>
          </a:prstGeom>
          <a:noFill/>
        </p:spPr>
        <p:txBody>
          <a:bodyPr wrap="square" lIns="0" tIns="0" rIns="0" bIns="0" rtlCol="0" anchor="t">
            <a:noAutofit/>
          </a:bodyPr>
          <a:lstStyle/>
          <a:p>
            <a:pPr>
              <a:lnSpc>
                <a:spcPct val="130000"/>
              </a:lnSpc>
            </a:pPr>
            <a:r>
              <a:rPr lang="zh-CN" altLang="en-US" sz="1400" dirty="0">
                <a:solidFill>
                  <a:schemeClr val="tx1">
                    <a:lumMod val="75000"/>
                    <a:lumOff val="25000"/>
                  </a:schemeClr>
                </a:solidFill>
                <a:cs typeface="+mn-ea"/>
                <a:sym typeface="+mn-lt"/>
              </a:rPr>
              <a:t>基于平台的用户流量和数据抓取分析，进行精准投放</a:t>
            </a:r>
          </a:p>
        </p:txBody>
      </p:sp>
      <p:sp>
        <p:nvSpPr>
          <p:cNvPr id="6" name="图形 2">
            <a:extLst>
              <a:ext uri="{FF2B5EF4-FFF2-40B4-BE49-F238E27FC236}">
                <a16:creationId xmlns:a16="http://schemas.microsoft.com/office/drawing/2014/main" id="{3610AB2A-B589-4180-C82C-E4028A4B6980}"/>
              </a:ext>
            </a:extLst>
          </p:cNvPr>
          <p:cNvSpPr>
            <a:spLocks noChangeAspect="1"/>
          </p:cNvSpPr>
          <p:nvPr/>
        </p:nvSpPr>
        <p:spPr>
          <a:xfrm>
            <a:off x="7426830" y="1725487"/>
            <a:ext cx="348771" cy="367830"/>
          </a:xfrm>
          <a:custGeom>
            <a:avLst/>
            <a:gdLst>
              <a:gd name="connsiteX0" fmla="*/ 1034182 w 1806296"/>
              <a:gd name="connsiteY0" fmla="*/ 787288 h 1904999"/>
              <a:gd name="connsiteX1" fmla="*/ 876556 w 1806296"/>
              <a:gd name="connsiteY1" fmla="*/ 881695 h 1904999"/>
              <a:gd name="connsiteX2" fmla="*/ 752646 w 1806296"/>
              <a:gd name="connsiteY2" fmla="*/ 1016562 h 1904999"/>
              <a:gd name="connsiteX3" fmla="*/ 671726 w 1806296"/>
              <a:gd name="connsiteY3" fmla="*/ 1182617 h 1904999"/>
              <a:gd name="connsiteX4" fmla="*/ 643067 w 1806296"/>
              <a:gd name="connsiteY4" fmla="*/ 1372274 h 1904999"/>
              <a:gd name="connsiteX5" fmla="*/ 665826 w 1806296"/>
              <a:gd name="connsiteY5" fmla="*/ 1540016 h 1904999"/>
              <a:gd name="connsiteX6" fmla="*/ 729045 w 1806296"/>
              <a:gd name="connsiteY6" fmla="*/ 1690898 h 1904999"/>
              <a:gd name="connsiteX7" fmla="*/ 683527 w 1806296"/>
              <a:gd name="connsiteY7" fmla="*/ 1690898 h 1904999"/>
              <a:gd name="connsiteX8" fmla="*/ 569733 w 1806296"/>
              <a:gd name="connsiteY8" fmla="*/ 1687527 h 1904999"/>
              <a:gd name="connsiteX9" fmla="*/ 435708 w 1806296"/>
              <a:gd name="connsiteY9" fmla="*/ 1678254 h 1904999"/>
              <a:gd name="connsiteX10" fmla="*/ 298312 w 1806296"/>
              <a:gd name="connsiteY10" fmla="*/ 1664768 h 1904999"/>
              <a:gd name="connsiteX11" fmla="*/ 174403 w 1806296"/>
              <a:gd name="connsiteY11" fmla="*/ 1648752 h 1904999"/>
              <a:gd name="connsiteX12" fmla="*/ 79996 w 1806296"/>
              <a:gd name="connsiteY12" fmla="*/ 1631894 h 1904999"/>
              <a:gd name="connsiteX13" fmla="*/ 31106 w 1806296"/>
              <a:gd name="connsiteY13" fmla="*/ 1615035 h 1904999"/>
              <a:gd name="connsiteX14" fmla="*/ 3290 w 1806296"/>
              <a:gd name="connsiteY14" fmla="*/ 1531586 h 1904999"/>
              <a:gd name="connsiteX15" fmla="*/ 10876 w 1806296"/>
              <a:gd name="connsiteY15" fmla="*/ 1352044 h 1904999"/>
              <a:gd name="connsiteX16" fmla="*/ 38693 w 1806296"/>
              <a:gd name="connsiteY16" fmla="*/ 1282925 h 1904999"/>
              <a:gd name="connsiteX17" fmla="*/ 90111 w 1806296"/>
              <a:gd name="connsiteY17" fmla="*/ 1236564 h 1904999"/>
              <a:gd name="connsiteX18" fmla="*/ 157545 w 1806296"/>
              <a:gd name="connsiteY18" fmla="*/ 1205376 h 1904999"/>
              <a:gd name="connsiteX19" fmla="*/ 233407 w 1806296"/>
              <a:gd name="connsiteY19" fmla="*/ 1182617 h 1904999"/>
              <a:gd name="connsiteX20" fmla="*/ 308427 w 1806296"/>
              <a:gd name="connsiteY20" fmla="*/ 1159016 h 1904999"/>
              <a:gd name="connsiteX21" fmla="*/ 375018 w 1806296"/>
              <a:gd name="connsiteY21" fmla="*/ 1127828 h 1904999"/>
              <a:gd name="connsiteX22" fmla="*/ 429808 w 1806296"/>
              <a:gd name="connsiteY22" fmla="*/ 1084839 h 1904999"/>
              <a:gd name="connsiteX23" fmla="*/ 457624 w 1806296"/>
              <a:gd name="connsiteY23" fmla="*/ 1043535 h 1904999"/>
              <a:gd name="connsiteX24" fmla="*/ 466053 w 1806296"/>
              <a:gd name="connsiteY24" fmla="*/ 1001389 h 1904999"/>
              <a:gd name="connsiteX25" fmla="*/ 464368 w 1806296"/>
              <a:gd name="connsiteY25" fmla="*/ 952500 h 1904999"/>
              <a:gd name="connsiteX26" fmla="*/ 437394 w 1806296"/>
              <a:gd name="connsiteY26" fmla="*/ 890967 h 1904999"/>
              <a:gd name="connsiteX27" fmla="*/ 385133 w 1806296"/>
              <a:gd name="connsiteY27" fmla="*/ 844606 h 1904999"/>
              <a:gd name="connsiteX28" fmla="*/ 360688 w 1806296"/>
              <a:gd name="connsiteY28" fmla="*/ 811732 h 1904999"/>
              <a:gd name="connsiteX29" fmla="*/ 341301 w 1806296"/>
              <a:gd name="connsiteY29" fmla="*/ 768743 h 1904999"/>
              <a:gd name="connsiteX30" fmla="*/ 324443 w 1806296"/>
              <a:gd name="connsiteY30" fmla="*/ 716482 h 1904999"/>
              <a:gd name="connsiteX31" fmla="*/ 300841 w 1806296"/>
              <a:gd name="connsiteY31" fmla="*/ 704681 h 1904999"/>
              <a:gd name="connsiteX32" fmla="*/ 278925 w 1806296"/>
              <a:gd name="connsiteY32" fmla="*/ 681080 h 1904999"/>
              <a:gd name="connsiteX33" fmla="*/ 258695 w 1806296"/>
              <a:gd name="connsiteY33" fmla="*/ 637248 h 1904999"/>
              <a:gd name="connsiteX34" fmla="*/ 251952 w 1806296"/>
              <a:gd name="connsiteY34" fmla="*/ 584987 h 1904999"/>
              <a:gd name="connsiteX35" fmla="*/ 262067 w 1806296"/>
              <a:gd name="connsiteY35" fmla="*/ 542841 h 1904999"/>
              <a:gd name="connsiteX36" fmla="*/ 283983 w 1806296"/>
              <a:gd name="connsiteY36" fmla="*/ 507438 h 1904999"/>
              <a:gd name="connsiteX37" fmla="*/ 290726 w 1806296"/>
              <a:gd name="connsiteY37" fmla="*/ 379314 h 1904999"/>
              <a:gd name="connsiteX38" fmla="*/ 314328 w 1806296"/>
              <a:gd name="connsiteY38" fmla="*/ 262991 h 1904999"/>
              <a:gd name="connsiteX39" fmla="*/ 366589 w 1806296"/>
              <a:gd name="connsiteY39" fmla="*/ 151726 h 1904999"/>
              <a:gd name="connsiteX40" fmla="*/ 439080 w 1806296"/>
              <a:gd name="connsiteY40" fmla="*/ 75020 h 1904999"/>
              <a:gd name="connsiteX41" fmla="*/ 520000 w 1806296"/>
              <a:gd name="connsiteY41" fmla="*/ 28659 h 1904999"/>
              <a:gd name="connsiteX42" fmla="*/ 603449 w 1806296"/>
              <a:gd name="connsiteY42" fmla="*/ 5900 h 1904999"/>
              <a:gd name="connsiteX43" fmla="*/ 683527 w 1806296"/>
              <a:gd name="connsiteY43" fmla="*/ 0 h 1904999"/>
              <a:gd name="connsiteX44" fmla="*/ 780463 w 1806296"/>
              <a:gd name="connsiteY44" fmla="*/ 10958 h 1904999"/>
              <a:gd name="connsiteX45" fmla="*/ 870655 w 1806296"/>
              <a:gd name="connsiteY45" fmla="*/ 40460 h 1904999"/>
              <a:gd name="connsiteX46" fmla="*/ 945675 w 1806296"/>
              <a:gd name="connsiteY46" fmla="*/ 82606 h 1904999"/>
              <a:gd name="connsiteX47" fmla="*/ 997093 w 1806296"/>
              <a:gd name="connsiteY47" fmla="*/ 129810 h 1904999"/>
              <a:gd name="connsiteX48" fmla="*/ 1061155 w 1806296"/>
              <a:gd name="connsiteY48" fmla="*/ 248662 h 1904999"/>
              <a:gd name="connsiteX49" fmla="*/ 1089814 w 1806296"/>
              <a:gd name="connsiteY49" fmla="*/ 372571 h 1904999"/>
              <a:gd name="connsiteX50" fmla="*/ 1098244 w 1806296"/>
              <a:gd name="connsiteY50" fmla="*/ 509124 h 1904999"/>
              <a:gd name="connsiteX51" fmla="*/ 1116788 w 1806296"/>
              <a:gd name="connsiteY51" fmla="*/ 531040 h 1904999"/>
              <a:gd name="connsiteX52" fmla="*/ 1127746 w 1806296"/>
              <a:gd name="connsiteY52" fmla="*/ 561385 h 1904999"/>
              <a:gd name="connsiteX53" fmla="*/ 1128589 w 1806296"/>
              <a:gd name="connsiteY53" fmla="*/ 606903 h 1904999"/>
              <a:gd name="connsiteX54" fmla="*/ 1114259 w 1806296"/>
              <a:gd name="connsiteY54" fmla="*/ 665064 h 1904999"/>
              <a:gd name="connsiteX55" fmla="*/ 1089814 w 1806296"/>
              <a:gd name="connsiteY55" fmla="*/ 697938 h 1904999"/>
              <a:gd name="connsiteX56" fmla="*/ 1057783 w 1806296"/>
              <a:gd name="connsiteY56" fmla="*/ 716482 h 1904999"/>
              <a:gd name="connsiteX57" fmla="*/ 1051040 w 1806296"/>
              <a:gd name="connsiteY57" fmla="*/ 738398 h 1904999"/>
              <a:gd name="connsiteX58" fmla="*/ 1042611 w 1806296"/>
              <a:gd name="connsiteY58" fmla="*/ 762000 h 1904999"/>
              <a:gd name="connsiteX59" fmla="*/ 1034182 w 1806296"/>
              <a:gd name="connsiteY59" fmla="*/ 787288 h 1904999"/>
              <a:gd name="connsiteX60" fmla="*/ 1275257 w 1806296"/>
              <a:gd name="connsiteY60" fmla="*/ 841235 h 1904999"/>
              <a:gd name="connsiteX61" fmla="*/ 1481773 w 1806296"/>
              <a:gd name="connsiteY61" fmla="*/ 883381 h 1904999"/>
              <a:gd name="connsiteX62" fmla="*/ 1650357 w 1806296"/>
              <a:gd name="connsiteY62" fmla="*/ 998018 h 1904999"/>
              <a:gd name="connsiteX63" fmla="*/ 1764151 w 1806296"/>
              <a:gd name="connsiteY63" fmla="*/ 1167445 h 1904999"/>
              <a:gd name="connsiteX64" fmla="*/ 1806297 w 1806296"/>
              <a:gd name="connsiteY64" fmla="*/ 1373960 h 1904999"/>
              <a:gd name="connsiteX65" fmla="*/ 1764151 w 1806296"/>
              <a:gd name="connsiteY65" fmla="*/ 1580476 h 1904999"/>
              <a:gd name="connsiteX66" fmla="*/ 1650357 w 1806296"/>
              <a:gd name="connsiteY66" fmla="*/ 1749903 h 1904999"/>
              <a:gd name="connsiteX67" fmla="*/ 1481773 w 1806296"/>
              <a:gd name="connsiteY67" fmla="*/ 1863697 h 1904999"/>
              <a:gd name="connsiteX68" fmla="*/ 1275257 w 1806296"/>
              <a:gd name="connsiteY68" fmla="*/ 1905000 h 1904999"/>
              <a:gd name="connsiteX69" fmla="*/ 1067056 w 1806296"/>
              <a:gd name="connsiteY69" fmla="*/ 1863697 h 1904999"/>
              <a:gd name="connsiteX70" fmla="*/ 898472 w 1806296"/>
              <a:gd name="connsiteY70" fmla="*/ 1749903 h 1904999"/>
              <a:gd name="connsiteX71" fmla="*/ 784677 w 1806296"/>
              <a:gd name="connsiteY71" fmla="*/ 1580476 h 1904999"/>
              <a:gd name="connsiteX72" fmla="*/ 742531 w 1806296"/>
              <a:gd name="connsiteY72" fmla="*/ 1373960 h 1904999"/>
              <a:gd name="connsiteX73" fmla="*/ 784677 w 1806296"/>
              <a:gd name="connsiteY73" fmla="*/ 1167445 h 1904999"/>
              <a:gd name="connsiteX74" fmla="*/ 898472 w 1806296"/>
              <a:gd name="connsiteY74" fmla="*/ 998018 h 1904999"/>
              <a:gd name="connsiteX75" fmla="*/ 1067056 w 1806296"/>
              <a:gd name="connsiteY75" fmla="*/ 883381 h 1904999"/>
              <a:gd name="connsiteX76" fmla="*/ 1275257 w 1806296"/>
              <a:gd name="connsiteY76" fmla="*/ 841235 h 1904999"/>
              <a:gd name="connsiteX77" fmla="*/ 1585452 w 1806296"/>
              <a:gd name="connsiteY77" fmla="*/ 1269438 h 1904999"/>
              <a:gd name="connsiteX78" fmla="*/ 1576180 w 1806296"/>
              <a:gd name="connsiteY78" fmla="*/ 1207905 h 1904999"/>
              <a:gd name="connsiteX79" fmla="*/ 1524761 w 1806296"/>
              <a:gd name="connsiteY79" fmla="*/ 1168288 h 1904999"/>
              <a:gd name="connsiteX80" fmla="*/ 1460699 w 1806296"/>
              <a:gd name="connsiteY80" fmla="*/ 1166602 h 1904999"/>
              <a:gd name="connsiteX81" fmla="*/ 1413496 w 1806296"/>
              <a:gd name="connsiteY81" fmla="*/ 1218863 h 1904999"/>
              <a:gd name="connsiteX82" fmla="*/ 1397480 w 1806296"/>
              <a:gd name="connsiteY82" fmla="*/ 1271967 h 1904999"/>
              <a:gd name="connsiteX83" fmla="*/ 1382308 w 1806296"/>
              <a:gd name="connsiteY83" fmla="*/ 1323385 h 1904999"/>
              <a:gd name="connsiteX84" fmla="*/ 1363764 w 1806296"/>
              <a:gd name="connsiteY84" fmla="*/ 1381546 h 1904999"/>
              <a:gd name="connsiteX85" fmla="*/ 1335947 w 1806296"/>
              <a:gd name="connsiteY85" fmla="*/ 1453195 h 1904999"/>
              <a:gd name="connsiteX86" fmla="*/ 1287901 w 1806296"/>
              <a:gd name="connsiteY86" fmla="*/ 1494498 h 1904999"/>
              <a:gd name="connsiteX87" fmla="*/ 1239854 w 1806296"/>
              <a:gd name="connsiteY87" fmla="*/ 1458252 h 1904999"/>
              <a:gd name="connsiteX88" fmla="*/ 1205295 w 1806296"/>
              <a:gd name="connsiteY88" fmla="*/ 1385761 h 1904999"/>
              <a:gd name="connsiteX89" fmla="*/ 1174107 w 1806296"/>
              <a:gd name="connsiteY89" fmla="*/ 1309898 h 1904999"/>
              <a:gd name="connsiteX90" fmla="*/ 1147133 w 1806296"/>
              <a:gd name="connsiteY90" fmla="*/ 1242465 h 1904999"/>
              <a:gd name="connsiteX91" fmla="*/ 1126903 w 1806296"/>
              <a:gd name="connsiteY91" fmla="*/ 1193575 h 1904999"/>
              <a:gd name="connsiteX92" fmla="*/ 1082228 w 1806296"/>
              <a:gd name="connsiteY92" fmla="*/ 1163230 h 1904999"/>
              <a:gd name="connsiteX93" fmla="*/ 1021538 w 1806296"/>
              <a:gd name="connsiteY93" fmla="*/ 1172502 h 1904999"/>
              <a:gd name="connsiteX94" fmla="*/ 972649 w 1806296"/>
              <a:gd name="connsiteY94" fmla="*/ 1212119 h 1904999"/>
              <a:gd name="connsiteX95" fmla="*/ 966748 w 1806296"/>
              <a:gd name="connsiteY95" fmla="*/ 1271124 h 1904999"/>
              <a:gd name="connsiteX96" fmla="*/ 993722 w 1806296"/>
              <a:gd name="connsiteY96" fmla="*/ 1346987 h 1904999"/>
              <a:gd name="connsiteX97" fmla="*/ 1025753 w 1806296"/>
              <a:gd name="connsiteY97" fmla="*/ 1432965 h 1904999"/>
              <a:gd name="connsiteX98" fmla="*/ 1057783 w 1806296"/>
              <a:gd name="connsiteY98" fmla="*/ 1518943 h 1904999"/>
              <a:gd name="connsiteX99" fmla="*/ 1084757 w 1806296"/>
              <a:gd name="connsiteY99" fmla="*/ 1591434 h 1904999"/>
              <a:gd name="connsiteX100" fmla="*/ 1161463 w 1806296"/>
              <a:gd name="connsiteY100" fmla="*/ 1687527 h 1904999"/>
              <a:gd name="connsiteX101" fmla="*/ 1269357 w 1806296"/>
              <a:gd name="connsiteY101" fmla="*/ 1721243 h 1904999"/>
              <a:gd name="connsiteX102" fmla="*/ 1377250 w 1806296"/>
              <a:gd name="connsiteY102" fmla="*/ 1695956 h 1904999"/>
              <a:gd name="connsiteX103" fmla="*/ 1452270 w 1806296"/>
              <a:gd name="connsiteY103" fmla="*/ 1615035 h 1904999"/>
              <a:gd name="connsiteX104" fmla="*/ 1490202 w 1806296"/>
              <a:gd name="connsiteY104" fmla="*/ 1523157 h 1904999"/>
              <a:gd name="connsiteX105" fmla="*/ 1527290 w 1806296"/>
              <a:gd name="connsiteY105" fmla="*/ 1429593 h 1904999"/>
              <a:gd name="connsiteX106" fmla="*/ 1560164 w 1806296"/>
              <a:gd name="connsiteY106" fmla="*/ 1341929 h 1904999"/>
              <a:gd name="connsiteX107" fmla="*/ 1585452 w 1806296"/>
              <a:gd name="connsiteY107" fmla="*/ 1269438 h 190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806296" h="1904999">
                <a:moveTo>
                  <a:pt x="1034182" y="787288"/>
                </a:moveTo>
                <a:cubicBezTo>
                  <a:pt x="976863" y="810889"/>
                  <a:pt x="924321" y="842358"/>
                  <a:pt x="876556" y="881695"/>
                </a:cubicBezTo>
                <a:cubicBezTo>
                  <a:pt x="828790" y="921031"/>
                  <a:pt x="787487" y="965987"/>
                  <a:pt x="752646" y="1016562"/>
                </a:cubicBezTo>
                <a:cubicBezTo>
                  <a:pt x="717806" y="1067137"/>
                  <a:pt x="690832" y="1122489"/>
                  <a:pt x="671726" y="1182617"/>
                </a:cubicBezTo>
                <a:cubicBezTo>
                  <a:pt x="652620" y="1242746"/>
                  <a:pt x="643067" y="1305965"/>
                  <a:pt x="643067" y="1372274"/>
                </a:cubicBezTo>
                <a:cubicBezTo>
                  <a:pt x="643067" y="1430717"/>
                  <a:pt x="650653" y="1486631"/>
                  <a:pt x="665826" y="1540016"/>
                </a:cubicBezTo>
                <a:cubicBezTo>
                  <a:pt x="680998" y="1593400"/>
                  <a:pt x="702071" y="1643695"/>
                  <a:pt x="729045" y="1690898"/>
                </a:cubicBezTo>
                <a:lnTo>
                  <a:pt x="683527" y="1690898"/>
                </a:lnTo>
                <a:cubicBezTo>
                  <a:pt x="650934" y="1690898"/>
                  <a:pt x="613003" y="1689774"/>
                  <a:pt x="569733" y="1687527"/>
                </a:cubicBezTo>
                <a:cubicBezTo>
                  <a:pt x="526463" y="1685279"/>
                  <a:pt x="481788" y="1682188"/>
                  <a:pt x="435708" y="1678254"/>
                </a:cubicBezTo>
                <a:cubicBezTo>
                  <a:pt x="389629" y="1674321"/>
                  <a:pt x="343830" y="1669825"/>
                  <a:pt x="298312" y="1664768"/>
                </a:cubicBezTo>
                <a:cubicBezTo>
                  <a:pt x="252795" y="1659710"/>
                  <a:pt x="211491" y="1654372"/>
                  <a:pt x="174403" y="1648752"/>
                </a:cubicBezTo>
                <a:cubicBezTo>
                  <a:pt x="137314" y="1643133"/>
                  <a:pt x="105845" y="1637513"/>
                  <a:pt x="79996" y="1631894"/>
                </a:cubicBezTo>
                <a:cubicBezTo>
                  <a:pt x="54146" y="1626274"/>
                  <a:pt x="37850" y="1620655"/>
                  <a:pt x="31106" y="1615035"/>
                </a:cubicBezTo>
                <a:cubicBezTo>
                  <a:pt x="18744" y="1606044"/>
                  <a:pt x="9472" y="1578228"/>
                  <a:pt x="3290" y="1531586"/>
                </a:cubicBezTo>
                <a:cubicBezTo>
                  <a:pt x="-2891" y="1484945"/>
                  <a:pt x="-363" y="1425097"/>
                  <a:pt x="10876" y="1352044"/>
                </a:cubicBezTo>
                <a:cubicBezTo>
                  <a:pt x="15372" y="1323947"/>
                  <a:pt x="24644" y="1300907"/>
                  <a:pt x="38693" y="1282925"/>
                </a:cubicBezTo>
                <a:cubicBezTo>
                  <a:pt x="52741" y="1264942"/>
                  <a:pt x="69881" y="1249489"/>
                  <a:pt x="90111" y="1236564"/>
                </a:cubicBezTo>
                <a:cubicBezTo>
                  <a:pt x="110341" y="1223639"/>
                  <a:pt x="132819" y="1213243"/>
                  <a:pt x="157545" y="1205376"/>
                </a:cubicBezTo>
                <a:cubicBezTo>
                  <a:pt x="182270" y="1197509"/>
                  <a:pt x="207558" y="1189923"/>
                  <a:pt x="233407" y="1182617"/>
                </a:cubicBezTo>
                <a:cubicBezTo>
                  <a:pt x="259257" y="1175312"/>
                  <a:pt x="284264" y="1167445"/>
                  <a:pt x="308427" y="1159016"/>
                </a:cubicBezTo>
                <a:cubicBezTo>
                  <a:pt x="332591" y="1150586"/>
                  <a:pt x="354788" y="1140190"/>
                  <a:pt x="375018" y="1127828"/>
                </a:cubicBezTo>
                <a:cubicBezTo>
                  <a:pt x="398620" y="1113217"/>
                  <a:pt x="416883" y="1098887"/>
                  <a:pt x="429808" y="1084839"/>
                </a:cubicBezTo>
                <a:cubicBezTo>
                  <a:pt x="442733" y="1070790"/>
                  <a:pt x="452005" y="1057022"/>
                  <a:pt x="457624" y="1043535"/>
                </a:cubicBezTo>
                <a:cubicBezTo>
                  <a:pt x="463244" y="1030049"/>
                  <a:pt x="466053" y="1016000"/>
                  <a:pt x="466053" y="1001389"/>
                </a:cubicBezTo>
                <a:cubicBezTo>
                  <a:pt x="466053" y="986779"/>
                  <a:pt x="465491" y="970482"/>
                  <a:pt x="464368" y="952500"/>
                </a:cubicBezTo>
                <a:cubicBezTo>
                  <a:pt x="462120" y="926650"/>
                  <a:pt x="453129" y="906139"/>
                  <a:pt x="437394" y="890967"/>
                </a:cubicBezTo>
                <a:cubicBezTo>
                  <a:pt x="421660" y="875794"/>
                  <a:pt x="404239" y="860341"/>
                  <a:pt x="385133" y="844606"/>
                </a:cubicBezTo>
                <a:cubicBezTo>
                  <a:pt x="376142" y="836739"/>
                  <a:pt x="367994" y="825781"/>
                  <a:pt x="360688" y="811732"/>
                </a:cubicBezTo>
                <a:cubicBezTo>
                  <a:pt x="353383" y="797684"/>
                  <a:pt x="346921" y="783354"/>
                  <a:pt x="341301" y="768743"/>
                </a:cubicBezTo>
                <a:cubicBezTo>
                  <a:pt x="335682" y="751885"/>
                  <a:pt x="330062" y="734465"/>
                  <a:pt x="324443" y="716482"/>
                </a:cubicBezTo>
                <a:cubicBezTo>
                  <a:pt x="316576" y="714235"/>
                  <a:pt x="308708" y="710301"/>
                  <a:pt x="300841" y="704681"/>
                </a:cubicBezTo>
                <a:cubicBezTo>
                  <a:pt x="294098" y="699062"/>
                  <a:pt x="286792" y="691195"/>
                  <a:pt x="278925" y="681080"/>
                </a:cubicBezTo>
                <a:cubicBezTo>
                  <a:pt x="271058" y="670965"/>
                  <a:pt x="264314" y="656354"/>
                  <a:pt x="258695" y="637248"/>
                </a:cubicBezTo>
                <a:cubicBezTo>
                  <a:pt x="253076" y="618142"/>
                  <a:pt x="250828" y="600721"/>
                  <a:pt x="251952" y="584987"/>
                </a:cubicBezTo>
                <a:cubicBezTo>
                  <a:pt x="253075" y="569252"/>
                  <a:pt x="256447" y="555204"/>
                  <a:pt x="262067" y="542841"/>
                </a:cubicBezTo>
                <a:cubicBezTo>
                  <a:pt x="266562" y="530478"/>
                  <a:pt x="273868" y="518677"/>
                  <a:pt x="283983" y="507438"/>
                </a:cubicBezTo>
                <a:cubicBezTo>
                  <a:pt x="283983" y="464730"/>
                  <a:pt x="286230" y="422022"/>
                  <a:pt x="290726" y="379314"/>
                </a:cubicBezTo>
                <a:cubicBezTo>
                  <a:pt x="295222" y="343350"/>
                  <a:pt x="303089" y="304575"/>
                  <a:pt x="314328" y="262991"/>
                </a:cubicBezTo>
                <a:cubicBezTo>
                  <a:pt x="325567" y="221407"/>
                  <a:pt x="342987" y="184319"/>
                  <a:pt x="366589" y="151726"/>
                </a:cubicBezTo>
                <a:cubicBezTo>
                  <a:pt x="389067" y="120257"/>
                  <a:pt x="413230" y="94688"/>
                  <a:pt x="439080" y="75020"/>
                </a:cubicBezTo>
                <a:cubicBezTo>
                  <a:pt x="464930" y="55352"/>
                  <a:pt x="491903" y="39898"/>
                  <a:pt x="520000" y="28659"/>
                </a:cubicBezTo>
                <a:cubicBezTo>
                  <a:pt x="548098" y="17420"/>
                  <a:pt x="575914" y="9834"/>
                  <a:pt x="603449" y="5900"/>
                </a:cubicBezTo>
                <a:cubicBezTo>
                  <a:pt x="630985" y="1967"/>
                  <a:pt x="657677" y="0"/>
                  <a:pt x="683527" y="0"/>
                </a:cubicBezTo>
                <a:cubicBezTo>
                  <a:pt x="716120" y="0"/>
                  <a:pt x="748432" y="3653"/>
                  <a:pt x="780463" y="10958"/>
                </a:cubicBezTo>
                <a:cubicBezTo>
                  <a:pt x="812494" y="18263"/>
                  <a:pt x="842558" y="28097"/>
                  <a:pt x="870655" y="40460"/>
                </a:cubicBezTo>
                <a:cubicBezTo>
                  <a:pt x="898753" y="52823"/>
                  <a:pt x="923759" y="66872"/>
                  <a:pt x="945675" y="82606"/>
                </a:cubicBezTo>
                <a:cubicBezTo>
                  <a:pt x="967591" y="98341"/>
                  <a:pt x="984730" y="114075"/>
                  <a:pt x="997093" y="129810"/>
                </a:cubicBezTo>
                <a:cubicBezTo>
                  <a:pt x="1026315" y="165774"/>
                  <a:pt x="1047668" y="205392"/>
                  <a:pt x="1061155" y="248662"/>
                </a:cubicBezTo>
                <a:cubicBezTo>
                  <a:pt x="1074642" y="291931"/>
                  <a:pt x="1084195" y="333235"/>
                  <a:pt x="1089814" y="372571"/>
                </a:cubicBezTo>
                <a:cubicBezTo>
                  <a:pt x="1095434" y="417527"/>
                  <a:pt x="1098244" y="463044"/>
                  <a:pt x="1098244" y="509124"/>
                </a:cubicBezTo>
                <a:cubicBezTo>
                  <a:pt x="1106111" y="514743"/>
                  <a:pt x="1112292" y="522049"/>
                  <a:pt x="1116788" y="531040"/>
                </a:cubicBezTo>
                <a:cubicBezTo>
                  <a:pt x="1121284" y="538907"/>
                  <a:pt x="1124936" y="549022"/>
                  <a:pt x="1127746" y="561385"/>
                </a:cubicBezTo>
                <a:cubicBezTo>
                  <a:pt x="1130556" y="573748"/>
                  <a:pt x="1130837" y="588920"/>
                  <a:pt x="1128589" y="606903"/>
                </a:cubicBezTo>
                <a:cubicBezTo>
                  <a:pt x="1126341" y="631628"/>
                  <a:pt x="1121564" y="651015"/>
                  <a:pt x="1114259" y="665064"/>
                </a:cubicBezTo>
                <a:cubicBezTo>
                  <a:pt x="1106954" y="679113"/>
                  <a:pt x="1098806" y="690071"/>
                  <a:pt x="1089814" y="697938"/>
                </a:cubicBezTo>
                <a:cubicBezTo>
                  <a:pt x="1079700" y="706929"/>
                  <a:pt x="1069022" y="713111"/>
                  <a:pt x="1057783" y="716482"/>
                </a:cubicBezTo>
                <a:cubicBezTo>
                  <a:pt x="1055536" y="723226"/>
                  <a:pt x="1053288" y="730531"/>
                  <a:pt x="1051040" y="738398"/>
                </a:cubicBezTo>
                <a:lnTo>
                  <a:pt x="1042611" y="762000"/>
                </a:lnTo>
                <a:cubicBezTo>
                  <a:pt x="1040363" y="769867"/>
                  <a:pt x="1037553" y="778297"/>
                  <a:pt x="1034182" y="787288"/>
                </a:cubicBezTo>
                <a:close/>
                <a:moveTo>
                  <a:pt x="1275257" y="841235"/>
                </a:moveTo>
                <a:cubicBezTo>
                  <a:pt x="1348310" y="841235"/>
                  <a:pt x="1417149" y="855283"/>
                  <a:pt x="1481773" y="883381"/>
                </a:cubicBezTo>
                <a:cubicBezTo>
                  <a:pt x="1546396" y="911478"/>
                  <a:pt x="1602591" y="949690"/>
                  <a:pt x="1650357" y="998018"/>
                </a:cubicBezTo>
                <a:cubicBezTo>
                  <a:pt x="1698122" y="1046345"/>
                  <a:pt x="1736053" y="1102821"/>
                  <a:pt x="1764151" y="1167445"/>
                </a:cubicBezTo>
                <a:cubicBezTo>
                  <a:pt x="1792248" y="1232069"/>
                  <a:pt x="1806297" y="1300907"/>
                  <a:pt x="1806297" y="1373960"/>
                </a:cubicBezTo>
                <a:cubicBezTo>
                  <a:pt x="1806297" y="1447013"/>
                  <a:pt x="1792248" y="1515852"/>
                  <a:pt x="1764151" y="1580476"/>
                </a:cubicBezTo>
                <a:cubicBezTo>
                  <a:pt x="1736053" y="1645100"/>
                  <a:pt x="1698122" y="1701575"/>
                  <a:pt x="1650357" y="1749903"/>
                </a:cubicBezTo>
                <a:cubicBezTo>
                  <a:pt x="1602591" y="1798230"/>
                  <a:pt x="1546396" y="1836162"/>
                  <a:pt x="1481773" y="1863697"/>
                </a:cubicBezTo>
                <a:cubicBezTo>
                  <a:pt x="1417149" y="1891232"/>
                  <a:pt x="1348310" y="1905000"/>
                  <a:pt x="1275257" y="1905000"/>
                </a:cubicBezTo>
                <a:cubicBezTo>
                  <a:pt x="1201080" y="1905000"/>
                  <a:pt x="1131680" y="1891232"/>
                  <a:pt x="1067056" y="1863697"/>
                </a:cubicBezTo>
                <a:cubicBezTo>
                  <a:pt x="1002432" y="1836162"/>
                  <a:pt x="946237" y="1798230"/>
                  <a:pt x="898472" y="1749903"/>
                </a:cubicBezTo>
                <a:cubicBezTo>
                  <a:pt x="850706" y="1701575"/>
                  <a:pt x="812775" y="1645100"/>
                  <a:pt x="784677" y="1580476"/>
                </a:cubicBezTo>
                <a:cubicBezTo>
                  <a:pt x="756580" y="1515852"/>
                  <a:pt x="742531" y="1447013"/>
                  <a:pt x="742531" y="1373960"/>
                </a:cubicBezTo>
                <a:cubicBezTo>
                  <a:pt x="742531" y="1300907"/>
                  <a:pt x="756580" y="1232069"/>
                  <a:pt x="784677" y="1167445"/>
                </a:cubicBezTo>
                <a:cubicBezTo>
                  <a:pt x="812775" y="1102821"/>
                  <a:pt x="850706" y="1046345"/>
                  <a:pt x="898472" y="998018"/>
                </a:cubicBezTo>
                <a:cubicBezTo>
                  <a:pt x="946237" y="949690"/>
                  <a:pt x="1002432" y="911478"/>
                  <a:pt x="1067056" y="883381"/>
                </a:cubicBezTo>
                <a:cubicBezTo>
                  <a:pt x="1131680" y="855283"/>
                  <a:pt x="1201080" y="841235"/>
                  <a:pt x="1275257" y="841235"/>
                </a:cubicBezTo>
                <a:close/>
                <a:moveTo>
                  <a:pt x="1585452" y="1269438"/>
                </a:moveTo>
                <a:cubicBezTo>
                  <a:pt x="1592195" y="1246960"/>
                  <a:pt x="1589104" y="1226449"/>
                  <a:pt x="1576180" y="1207905"/>
                </a:cubicBezTo>
                <a:cubicBezTo>
                  <a:pt x="1563255" y="1189361"/>
                  <a:pt x="1546115" y="1176155"/>
                  <a:pt x="1524761" y="1168288"/>
                </a:cubicBezTo>
                <a:cubicBezTo>
                  <a:pt x="1503407" y="1160420"/>
                  <a:pt x="1482053" y="1159859"/>
                  <a:pt x="1460699" y="1166602"/>
                </a:cubicBezTo>
                <a:cubicBezTo>
                  <a:pt x="1439346" y="1173345"/>
                  <a:pt x="1423611" y="1190766"/>
                  <a:pt x="1413496" y="1218863"/>
                </a:cubicBezTo>
                <a:cubicBezTo>
                  <a:pt x="1407876" y="1237969"/>
                  <a:pt x="1402538" y="1255670"/>
                  <a:pt x="1397480" y="1271967"/>
                </a:cubicBezTo>
                <a:cubicBezTo>
                  <a:pt x="1392423" y="1288263"/>
                  <a:pt x="1387365" y="1305403"/>
                  <a:pt x="1382308" y="1323385"/>
                </a:cubicBezTo>
                <a:cubicBezTo>
                  <a:pt x="1377250" y="1341367"/>
                  <a:pt x="1371069" y="1360754"/>
                  <a:pt x="1363764" y="1381546"/>
                </a:cubicBezTo>
                <a:cubicBezTo>
                  <a:pt x="1356458" y="1402338"/>
                  <a:pt x="1347186" y="1426221"/>
                  <a:pt x="1335947" y="1453195"/>
                </a:cubicBezTo>
                <a:cubicBezTo>
                  <a:pt x="1324708" y="1482416"/>
                  <a:pt x="1308693" y="1496184"/>
                  <a:pt x="1287901" y="1494498"/>
                </a:cubicBezTo>
                <a:cubicBezTo>
                  <a:pt x="1267109" y="1492812"/>
                  <a:pt x="1251093" y="1480730"/>
                  <a:pt x="1239854" y="1458252"/>
                </a:cubicBezTo>
                <a:cubicBezTo>
                  <a:pt x="1227492" y="1435774"/>
                  <a:pt x="1215972" y="1411611"/>
                  <a:pt x="1205295" y="1385761"/>
                </a:cubicBezTo>
                <a:cubicBezTo>
                  <a:pt x="1194618" y="1359912"/>
                  <a:pt x="1184222" y="1334624"/>
                  <a:pt x="1174107" y="1309898"/>
                </a:cubicBezTo>
                <a:cubicBezTo>
                  <a:pt x="1163991" y="1285173"/>
                  <a:pt x="1155000" y="1262695"/>
                  <a:pt x="1147133" y="1242465"/>
                </a:cubicBezTo>
                <a:cubicBezTo>
                  <a:pt x="1139266" y="1222235"/>
                  <a:pt x="1132523" y="1205938"/>
                  <a:pt x="1126903" y="1193575"/>
                </a:cubicBezTo>
                <a:cubicBezTo>
                  <a:pt x="1117912" y="1175593"/>
                  <a:pt x="1103020" y="1165478"/>
                  <a:pt x="1082228" y="1163230"/>
                </a:cubicBezTo>
                <a:cubicBezTo>
                  <a:pt x="1061436" y="1160982"/>
                  <a:pt x="1041206" y="1164073"/>
                  <a:pt x="1021538" y="1172502"/>
                </a:cubicBezTo>
                <a:cubicBezTo>
                  <a:pt x="1001870" y="1180931"/>
                  <a:pt x="985573" y="1194137"/>
                  <a:pt x="972649" y="1212119"/>
                </a:cubicBezTo>
                <a:cubicBezTo>
                  <a:pt x="959724" y="1230102"/>
                  <a:pt x="957757" y="1249770"/>
                  <a:pt x="966748" y="1271124"/>
                </a:cubicBezTo>
                <a:cubicBezTo>
                  <a:pt x="974615" y="1293602"/>
                  <a:pt x="983606" y="1318889"/>
                  <a:pt x="993722" y="1346987"/>
                </a:cubicBezTo>
                <a:cubicBezTo>
                  <a:pt x="1003837" y="1375084"/>
                  <a:pt x="1014514" y="1403743"/>
                  <a:pt x="1025753" y="1432965"/>
                </a:cubicBezTo>
                <a:cubicBezTo>
                  <a:pt x="1036991" y="1462186"/>
                  <a:pt x="1047668" y="1490845"/>
                  <a:pt x="1057783" y="1518943"/>
                </a:cubicBezTo>
                <a:cubicBezTo>
                  <a:pt x="1067899" y="1547040"/>
                  <a:pt x="1076890" y="1571204"/>
                  <a:pt x="1084757" y="1591434"/>
                </a:cubicBezTo>
                <a:cubicBezTo>
                  <a:pt x="1101615" y="1634142"/>
                  <a:pt x="1127184" y="1666173"/>
                  <a:pt x="1161463" y="1687527"/>
                </a:cubicBezTo>
                <a:cubicBezTo>
                  <a:pt x="1195742" y="1708881"/>
                  <a:pt x="1231706" y="1720120"/>
                  <a:pt x="1269357" y="1721243"/>
                </a:cubicBezTo>
                <a:cubicBezTo>
                  <a:pt x="1307007" y="1722367"/>
                  <a:pt x="1342972" y="1713938"/>
                  <a:pt x="1377250" y="1695956"/>
                </a:cubicBezTo>
                <a:cubicBezTo>
                  <a:pt x="1411529" y="1677973"/>
                  <a:pt x="1436536" y="1651000"/>
                  <a:pt x="1452270" y="1615035"/>
                </a:cubicBezTo>
                <a:cubicBezTo>
                  <a:pt x="1464633" y="1585814"/>
                  <a:pt x="1477277" y="1555188"/>
                  <a:pt x="1490202" y="1523157"/>
                </a:cubicBezTo>
                <a:cubicBezTo>
                  <a:pt x="1503126" y="1491126"/>
                  <a:pt x="1515489" y="1459938"/>
                  <a:pt x="1527290" y="1429593"/>
                </a:cubicBezTo>
                <a:cubicBezTo>
                  <a:pt x="1539091" y="1399248"/>
                  <a:pt x="1550049" y="1370027"/>
                  <a:pt x="1560164" y="1341929"/>
                </a:cubicBezTo>
                <a:cubicBezTo>
                  <a:pt x="1570279" y="1313832"/>
                  <a:pt x="1578708" y="1289668"/>
                  <a:pt x="1585452" y="1269438"/>
                </a:cubicBezTo>
                <a:close/>
              </a:path>
            </a:pathLst>
          </a:custGeom>
          <a:solidFill>
            <a:schemeClr val="bg1"/>
          </a:solidFill>
          <a:ln w="1860" cap="flat">
            <a:noFill/>
            <a:prstDash val="solid"/>
            <a:miter/>
          </a:ln>
        </p:spPr>
        <p:txBody>
          <a:bodyPr rtlCol="0" anchor="ctr">
            <a:noAutofit/>
          </a:bodyPr>
          <a:lstStyle/>
          <a:p>
            <a:endParaRPr lang="zh-CN" altLang="en-US"/>
          </a:p>
        </p:txBody>
      </p:sp>
      <p:sp>
        <p:nvSpPr>
          <p:cNvPr id="43" name="文本框 42">
            <a:extLst>
              <a:ext uri="{FF2B5EF4-FFF2-40B4-BE49-F238E27FC236}">
                <a16:creationId xmlns:a16="http://schemas.microsoft.com/office/drawing/2014/main" id="{0432F781-06BA-D200-5726-B488F2DD7666}"/>
              </a:ext>
            </a:extLst>
          </p:cNvPr>
          <p:cNvSpPr txBox="1"/>
          <p:nvPr/>
        </p:nvSpPr>
        <p:spPr>
          <a:xfrm>
            <a:off x="8152006" y="3090612"/>
            <a:ext cx="1538883" cy="369332"/>
          </a:xfrm>
          <a:prstGeom prst="rect">
            <a:avLst/>
          </a:prstGeom>
          <a:noFill/>
          <a:ln>
            <a:noFill/>
          </a:ln>
        </p:spPr>
        <p:txBody>
          <a:bodyPr wrap="none" lIns="91440" tIns="45720" rIns="91440" bIns="45720" anchor="t" anchorCtr="0">
            <a:noAutofit/>
          </a:bodyPr>
          <a:lstStyle>
            <a:defPPr>
              <a:defRPr lang="zh-CN"/>
            </a:defPPr>
            <a:lvl1pPr algn="ctr">
              <a:buSzPct val="25000"/>
              <a:defRPr sz="2400" b="1">
                <a:gradFill>
                  <a:gsLst>
                    <a:gs pos="0">
                      <a:schemeClr val="accent1"/>
                    </a:gs>
                    <a:gs pos="100000">
                      <a:schemeClr val="accent1">
                        <a:lumMod val="75000"/>
                      </a:schemeClr>
                    </a:gs>
                  </a:gsLst>
                  <a:lin ang="2700000" scaled="0"/>
                </a:gradFill>
                <a:cs typeface="+mn-ea"/>
              </a:defRPr>
            </a:lvl1pPr>
          </a:lstStyle>
          <a:p>
            <a:pPr algn="l"/>
            <a:r>
              <a:rPr lang="zh-CN" altLang="en-US" sz="2000" dirty="0">
                <a:sym typeface="+mn-lt"/>
              </a:rPr>
              <a:t>知识科普</a:t>
            </a:r>
          </a:p>
        </p:txBody>
      </p:sp>
      <p:sp>
        <p:nvSpPr>
          <p:cNvPr id="44" name="文本框 43">
            <a:extLst>
              <a:ext uri="{FF2B5EF4-FFF2-40B4-BE49-F238E27FC236}">
                <a16:creationId xmlns:a16="http://schemas.microsoft.com/office/drawing/2014/main" id="{83B41BCD-EB8A-7540-3DB0-42123A8685D7}"/>
              </a:ext>
            </a:extLst>
          </p:cNvPr>
          <p:cNvSpPr txBox="1"/>
          <p:nvPr/>
        </p:nvSpPr>
        <p:spPr>
          <a:xfrm>
            <a:off x="8243880" y="3459944"/>
            <a:ext cx="2719438" cy="542200"/>
          </a:xfrm>
          <a:prstGeom prst="rect">
            <a:avLst/>
          </a:prstGeom>
          <a:noFill/>
        </p:spPr>
        <p:txBody>
          <a:bodyPr wrap="square" lIns="0" tIns="0" rIns="0" bIns="0" rtlCol="0" anchor="t">
            <a:noAutofit/>
          </a:bodyPr>
          <a:lstStyle/>
          <a:p>
            <a:pPr>
              <a:lnSpc>
                <a:spcPct val="130000"/>
              </a:lnSpc>
            </a:pPr>
            <a:r>
              <a:rPr lang="zh-CN" altLang="en-US" sz="1400" dirty="0">
                <a:solidFill>
                  <a:schemeClr val="tx1">
                    <a:lumMod val="75000"/>
                    <a:lumOff val="25000"/>
                  </a:schemeClr>
                </a:solidFill>
                <a:cs typeface="+mn-ea"/>
                <a:sym typeface="+mn-lt"/>
              </a:rPr>
              <a:t>组织针对性患教活动，如知识科普、健康头条等形式</a:t>
            </a:r>
          </a:p>
        </p:txBody>
      </p:sp>
      <p:sp>
        <p:nvSpPr>
          <p:cNvPr id="45" name="任意多边形: 形状 44">
            <a:extLst>
              <a:ext uri="{FF2B5EF4-FFF2-40B4-BE49-F238E27FC236}">
                <a16:creationId xmlns:a16="http://schemas.microsoft.com/office/drawing/2014/main" id="{4FC060EF-EFC0-AE81-0A68-2D48007346D9}"/>
              </a:ext>
            </a:extLst>
          </p:cNvPr>
          <p:cNvSpPr/>
          <p:nvPr/>
        </p:nvSpPr>
        <p:spPr>
          <a:xfrm>
            <a:off x="7426717" y="3312334"/>
            <a:ext cx="343849" cy="371515"/>
          </a:xfrm>
          <a:custGeom>
            <a:avLst/>
            <a:gdLst>
              <a:gd name="connsiteX0" fmla="*/ 396316 w 424226"/>
              <a:gd name="connsiteY0" fmla="*/ 389331 h 458360"/>
              <a:gd name="connsiteX1" fmla="*/ 423502 w 424226"/>
              <a:gd name="connsiteY1" fmla="*/ 343031 h 458360"/>
              <a:gd name="connsiteX2" fmla="*/ 408140 w 424226"/>
              <a:gd name="connsiteY2" fmla="*/ 41114 h 458360"/>
              <a:gd name="connsiteX3" fmla="*/ 364738 w 424226"/>
              <a:gd name="connsiteY3" fmla="*/ -282 h 458360"/>
              <a:gd name="connsiteX4" fmla="*/ 285495 w 424226"/>
              <a:gd name="connsiteY4" fmla="*/ -282 h 458360"/>
              <a:gd name="connsiteX5" fmla="*/ 285495 w 424226"/>
              <a:gd name="connsiteY5" fmla="*/ 244153 h 458360"/>
              <a:gd name="connsiteX6" fmla="*/ 224380 w 424226"/>
              <a:gd name="connsiteY6" fmla="*/ 183051 h 458360"/>
              <a:gd name="connsiteX7" fmla="*/ 163278 w 424226"/>
              <a:gd name="connsiteY7" fmla="*/ 244153 h 458360"/>
              <a:gd name="connsiteX8" fmla="*/ 163278 w 424226"/>
              <a:gd name="connsiteY8" fmla="*/ -282 h 458360"/>
              <a:gd name="connsiteX9" fmla="*/ 61336 w 424226"/>
              <a:gd name="connsiteY9" fmla="*/ -282 h 458360"/>
              <a:gd name="connsiteX10" fmla="*/ 17970 w 424226"/>
              <a:gd name="connsiteY10" fmla="*/ 41114 h 458360"/>
              <a:gd name="connsiteX11" fmla="*/ -657 w 424226"/>
              <a:gd name="connsiteY11" fmla="*/ 407340 h 458360"/>
              <a:gd name="connsiteX12" fmla="*/ 43185 w 424226"/>
              <a:gd name="connsiteY12" fmla="*/ 458079 h 458360"/>
              <a:gd name="connsiteX13" fmla="*/ 382961 w 424226"/>
              <a:gd name="connsiteY13" fmla="*/ 458079 h 458360"/>
              <a:gd name="connsiteX14" fmla="*/ 420949 w 424226"/>
              <a:gd name="connsiteY14" fmla="*/ 434205 h 458360"/>
              <a:gd name="connsiteX15" fmla="*/ 396316 w 424226"/>
              <a:gd name="connsiteY15" fmla="*/ 389331 h 458360"/>
              <a:gd name="connsiteX16" fmla="*/ 365759 w 424226"/>
              <a:gd name="connsiteY16" fmla="*/ 381685 h 458360"/>
              <a:gd name="connsiteX17" fmla="*/ 381037 w 424226"/>
              <a:gd name="connsiteY17" fmla="*/ 427521 h 458360"/>
              <a:gd name="connsiteX18" fmla="*/ 75499 w 424226"/>
              <a:gd name="connsiteY18" fmla="*/ 427521 h 458360"/>
              <a:gd name="connsiteX19" fmla="*/ 29663 w 424226"/>
              <a:gd name="connsiteY19" fmla="*/ 381685 h 458360"/>
              <a:gd name="connsiteX20" fmla="*/ 75499 w 424226"/>
              <a:gd name="connsiteY20" fmla="*/ 335849 h 458360"/>
              <a:gd name="connsiteX21" fmla="*/ 381037 w 424226"/>
              <a:gd name="connsiteY21" fmla="*/ 335849 h 458360"/>
              <a:gd name="connsiteX22" fmla="*/ 365806 w 424226"/>
              <a:gd name="connsiteY22" fmla="*/ 381685 h 45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4226" h="458360">
                <a:moveTo>
                  <a:pt x="396316" y="389331"/>
                </a:moveTo>
                <a:cubicBezTo>
                  <a:pt x="396364" y="370122"/>
                  <a:pt x="406751" y="352434"/>
                  <a:pt x="423502" y="343031"/>
                </a:cubicBezTo>
                <a:lnTo>
                  <a:pt x="408140" y="41114"/>
                </a:lnTo>
                <a:cubicBezTo>
                  <a:pt x="406858" y="18024"/>
                  <a:pt x="387863" y="-92"/>
                  <a:pt x="364738" y="-282"/>
                </a:cubicBezTo>
                <a:lnTo>
                  <a:pt x="285495" y="-282"/>
                </a:lnTo>
                <a:lnTo>
                  <a:pt x="285495" y="244153"/>
                </a:lnTo>
                <a:lnTo>
                  <a:pt x="224380" y="183051"/>
                </a:lnTo>
                <a:lnTo>
                  <a:pt x="163278" y="244153"/>
                </a:lnTo>
                <a:lnTo>
                  <a:pt x="163278" y="-282"/>
                </a:lnTo>
                <a:lnTo>
                  <a:pt x="61336" y="-282"/>
                </a:lnTo>
                <a:cubicBezTo>
                  <a:pt x="38228" y="-68"/>
                  <a:pt x="19252" y="18036"/>
                  <a:pt x="17970" y="41114"/>
                </a:cubicBezTo>
                <a:lnTo>
                  <a:pt x="-657" y="407340"/>
                </a:lnTo>
                <a:cubicBezTo>
                  <a:pt x="-2034" y="435226"/>
                  <a:pt x="17602" y="458079"/>
                  <a:pt x="43185" y="458079"/>
                </a:cubicBezTo>
                <a:lnTo>
                  <a:pt x="382961" y="458079"/>
                </a:lnTo>
                <a:cubicBezTo>
                  <a:pt x="399486" y="458079"/>
                  <a:pt x="413423" y="448463"/>
                  <a:pt x="420949" y="434205"/>
                </a:cubicBezTo>
                <a:cubicBezTo>
                  <a:pt x="405635" y="424423"/>
                  <a:pt x="396352" y="407506"/>
                  <a:pt x="396316" y="389331"/>
                </a:cubicBezTo>
                <a:close/>
                <a:moveTo>
                  <a:pt x="365759" y="381685"/>
                </a:moveTo>
                <a:cubicBezTo>
                  <a:pt x="365759" y="395670"/>
                  <a:pt x="364417" y="419876"/>
                  <a:pt x="381037" y="427521"/>
                </a:cubicBezTo>
                <a:lnTo>
                  <a:pt x="75499" y="427521"/>
                </a:lnTo>
                <a:cubicBezTo>
                  <a:pt x="50184" y="427521"/>
                  <a:pt x="29663" y="406995"/>
                  <a:pt x="29663" y="381685"/>
                </a:cubicBezTo>
                <a:cubicBezTo>
                  <a:pt x="29663" y="356375"/>
                  <a:pt x="50184" y="335849"/>
                  <a:pt x="75499" y="335849"/>
                </a:cubicBezTo>
                <a:lnTo>
                  <a:pt x="381037" y="335849"/>
                </a:lnTo>
                <a:cubicBezTo>
                  <a:pt x="364405" y="346011"/>
                  <a:pt x="365806" y="367736"/>
                  <a:pt x="365806" y="381685"/>
                </a:cubicBezTo>
                <a:close/>
              </a:path>
            </a:pathLst>
          </a:custGeom>
          <a:solidFill>
            <a:schemeClr val="bg1"/>
          </a:solidFill>
          <a:ln w="1185" cap="flat">
            <a:noFill/>
            <a:prstDash val="solid"/>
            <a:miter/>
          </a:ln>
        </p:spPr>
        <p:txBody>
          <a:bodyPr rtlCol="0" anchor="ctr">
            <a:noAutofit/>
          </a:bodyPr>
          <a:lstStyle/>
          <a:p>
            <a:endParaRPr lang="zh-CN" altLang="en-US">
              <a:cs typeface="+mn-ea"/>
              <a:sym typeface="+mn-lt"/>
            </a:endParaRPr>
          </a:p>
        </p:txBody>
      </p:sp>
      <p:sp>
        <p:nvSpPr>
          <p:cNvPr id="46" name="文本框 45">
            <a:extLst>
              <a:ext uri="{FF2B5EF4-FFF2-40B4-BE49-F238E27FC236}">
                <a16:creationId xmlns:a16="http://schemas.microsoft.com/office/drawing/2014/main" id="{5004A8CF-19B4-F26C-3BCD-1A6CA625E1BF}"/>
              </a:ext>
            </a:extLst>
          </p:cNvPr>
          <p:cNvSpPr txBox="1"/>
          <p:nvPr/>
        </p:nvSpPr>
        <p:spPr>
          <a:xfrm>
            <a:off x="8152006" y="4679301"/>
            <a:ext cx="1538883" cy="369332"/>
          </a:xfrm>
          <a:prstGeom prst="rect">
            <a:avLst/>
          </a:prstGeom>
          <a:noFill/>
          <a:ln>
            <a:noFill/>
          </a:ln>
        </p:spPr>
        <p:txBody>
          <a:bodyPr wrap="none" lIns="91440" tIns="45720" rIns="91440" bIns="45720" anchor="t" anchorCtr="0">
            <a:noAutofit/>
          </a:bodyPr>
          <a:lstStyle>
            <a:defPPr>
              <a:defRPr lang="zh-CN"/>
            </a:defPPr>
            <a:lvl1pPr algn="ctr">
              <a:buSzPct val="25000"/>
              <a:defRPr sz="2400" b="1">
                <a:gradFill>
                  <a:gsLst>
                    <a:gs pos="0">
                      <a:schemeClr val="accent1"/>
                    </a:gs>
                    <a:gs pos="100000">
                      <a:schemeClr val="accent1">
                        <a:lumMod val="75000"/>
                      </a:schemeClr>
                    </a:gs>
                  </a:gsLst>
                  <a:lin ang="2700000" scaled="0"/>
                </a:gradFill>
                <a:cs typeface="+mn-ea"/>
              </a:defRPr>
            </a:lvl1pPr>
          </a:lstStyle>
          <a:p>
            <a:pPr algn="l"/>
            <a:r>
              <a:rPr lang="zh-CN" altLang="en-US" sz="2000" dirty="0">
                <a:sym typeface="+mn-lt"/>
              </a:rPr>
              <a:t>品牌认知</a:t>
            </a:r>
          </a:p>
        </p:txBody>
      </p:sp>
      <p:sp>
        <p:nvSpPr>
          <p:cNvPr id="47" name="文本框 46">
            <a:extLst>
              <a:ext uri="{FF2B5EF4-FFF2-40B4-BE49-F238E27FC236}">
                <a16:creationId xmlns:a16="http://schemas.microsoft.com/office/drawing/2014/main" id="{EF4C86AB-B602-50FD-5B51-AB01539C096C}"/>
              </a:ext>
            </a:extLst>
          </p:cNvPr>
          <p:cNvSpPr txBox="1"/>
          <p:nvPr/>
        </p:nvSpPr>
        <p:spPr>
          <a:xfrm>
            <a:off x="8261686" y="5048633"/>
            <a:ext cx="2719438" cy="542200"/>
          </a:xfrm>
          <a:prstGeom prst="rect">
            <a:avLst/>
          </a:prstGeom>
          <a:noFill/>
        </p:spPr>
        <p:txBody>
          <a:bodyPr wrap="square" lIns="0" tIns="0" rIns="0" bIns="0" rtlCol="0" anchor="t">
            <a:noAutofit/>
          </a:bodyPr>
          <a:lstStyle/>
          <a:p>
            <a:pPr>
              <a:lnSpc>
                <a:spcPct val="130000"/>
              </a:lnSpc>
            </a:pPr>
            <a:r>
              <a:rPr lang="zh-CN" altLang="en-US" sz="1400" dirty="0">
                <a:solidFill>
                  <a:schemeClr val="tx1">
                    <a:lumMod val="75000"/>
                    <a:lumOff val="25000"/>
                  </a:schemeClr>
                </a:solidFill>
                <a:cs typeface="+mn-ea"/>
                <a:sym typeface="+mn-lt"/>
              </a:rPr>
              <a:t>加大品牌认知度，提高相关渠道流量，增加零售渠道销量</a:t>
            </a:r>
          </a:p>
        </p:txBody>
      </p:sp>
      <p:sp>
        <p:nvSpPr>
          <p:cNvPr id="42" name="任意多边形: 形状 41">
            <a:extLst>
              <a:ext uri="{FF2B5EF4-FFF2-40B4-BE49-F238E27FC236}">
                <a16:creationId xmlns:a16="http://schemas.microsoft.com/office/drawing/2014/main" id="{BBA99D7F-159F-C9CC-66EF-61C3CD60D66E}"/>
              </a:ext>
            </a:extLst>
          </p:cNvPr>
          <p:cNvSpPr/>
          <p:nvPr/>
        </p:nvSpPr>
        <p:spPr>
          <a:xfrm>
            <a:off x="7434252" y="4902067"/>
            <a:ext cx="369543" cy="369427"/>
          </a:xfrm>
          <a:custGeom>
            <a:avLst/>
            <a:gdLst>
              <a:gd name="connsiteX0" fmla="*/ 366248 w 455927"/>
              <a:gd name="connsiteY0" fmla="*/ -282 h 455784"/>
              <a:gd name="connsiteX1" fmla="*/ 88312 w 455927"/>
              <a:gd name="connsiteY1" fmla="*/ -282 h 455784"/>
              <a:gd name="connsiteX2" fmla="*/ -725 w 455927"/>
              <a:gd name="connsiteY2" fmla="*/ 88612 h 455784"/>
              <a:gd name="connsiteX3" fmla="*/ -725 w 455927"/>
              <a:gd name="connsiteY3" fmla="*/ 88672 h 455784"/>
              <a:gd name="connsiteX4" fmla="*/ -725 w 455927"/>
              <a:gd name="connsiteY4" fmla="*/ 366549 h 455784"/>
              <a:gd name="connsiteX5" fmla="*/ 88312 w 455927"/>
              <a:gd name="connsiteY5" fmla="*/ 455503 h 455784"/>
              <a:gd name="connsiteX6" fmla="*/ 366248 w 455927"/>
              <a:gd name="connsiteY6" fmla="*/ 455503 h 455784"/>
              <a:gd name="connsiteX7" fmla="*/ 455202 w 455927"/>
              <a:gd name="connsiteY7" fmla="*/ 366549 h 455784"/>
              <a:gd name="connsiteX8" fmla="*/ 455202 w 455927"/>
              <a:gd name="connsiteY8" fmla="*/ 88612 h 455784"/>
              <a:gd name="connsiteX9" fmla="*/ 366248 w 455927"/>
              <a:gd name="connsiteY9" fmla="*/ -282 h 455784"/>
              <a:gd name="connsiteX10" fmla="*/ 166106 w 455927"/>
              <a:gd name="connsiteY10" fmla="*/ 222963 h 455784"/>
              <a:gd name="connsiteX11" fmla="*/ 294580 w 455927"/>
              <a:gd name="connsiteY11" fmla="*/ 94453 h 455784"/>
              <a:gd name="connsiteX12" fmla="*/ 306333 w 455927"/>
              <a:gd name="connsiteY12" fmla="*/ 94440 h 455784"/>
              <a:gd name="connsiteX13" fmla="*/ 306345 w 455927"/>
              <a:gd name="connsiteY13" fmla="*/ 94453 h 455784"/>
              <a:gd name="connsiteX14" fmla="*/ 306689 w 455927"/>
              <a:gd name="connsiteY14" fmla="*/ 94750 h 455784"/>
              <a:gd name="connsiteX15" fmla="*/ 322810 w 455927"/>
              <a:gd name="connsiteY15" fmla="*/ 78569 h 455784"/>
              <a:gd name="connsiteX16" fmla="*/ 334528 w 455927"/>
              <a:gd name="connsiteY16" fmla="*/ 78569 h 455784"/>
              <a:gd name="connsiteX17" fmla="*/ 364931 w 455927"/>
              <a:gd name="connsiteY17" fmla="*/ 109008 h 455784"/>
              <a:gd name="connsiteX18" fmla="*/ 365002 w 455927"/>
              <a:gd name="connsiteY18" fmla="*/ 120658 h 455784"/>
              <a:gd name="connsiteX19" fmla="*/ 364931 w 455927"/>
              <a:gd name="connsiteY19" fmla="*/ 120725 h 455784"/>
              <a:gd name="connsiteX20" fmla="*/ 348643 w 455927"/>
              <a:gd name="connsiteY20" fmla="*/ 136751 h 455784"/>
              <a:gd name="connsiteX21" fmla="*/ 349308 w 455927"/>
              <a:gd name="connsiteY21" fmla="*/ 137416 h 455784"/>
              <a:gd name="connsiteX22" fmla="*/ 349308 w 455927"/>
              <a:gd name="connsiteY22" fmla="*/ 149169 h 455784"/>
              <a:gd name="connsiteX23" fmla="*/ 220774 w 455927"/>
              <a:gd name="connsiteY23" fmla="*/ 277619 h 455784"/>
              <a:gd name="connsiteX24" fmla="*/ 209176 w 455927"/>
              <a:gd name="connsiteY24" fmla="*/ 277747 h 455784"/>
              <a:gd name="connsiteX25" fmla="*/ 209045 w 455927"/>
              <a:gd name="connsiteY25" fmla="*/ 277619 h 455784"/>
              <a:gd name="connsiteX26" fmla="*/ 166106 w 455927"/>
              <a:gd name="connsiteY26" fmla="*/ 234775 h 455784"/>
              <a:gd name="connsiteX27" fmla="*/ 166106 w 455927"/>
              <a:gd name="connsiteY27" fmla="*/ 223022 h 455784"/>
              <a:gd name="connsiteX28" fmla="*/ 166106 w 455927"/>
              <a:gd name="connsiteY28" fmla="*/ 223022 h 455784"/>
              <a:gd name="connsiteX29" fmla="*/ 104374 w 455927"/>
              <a:gd name="connsiteY29" fmla="*/ 339126 h 455784"/>
              <a:gd name="connsiteX30" fmla="*/ 145402 w 455927"/>
              <a:gd name="connsiteY30" fmla="*/ 254956 h 455784"/>
              <a:gd name="connsiteX31" fmla="*/ 154899 w 455927"/>
              <a:gd name="connsiteY31" fmla="*/ 253401 h 455784"/>
              <a:gd name="connsiteX32" fmla="*/ 192615 w 455927"/>
              <a:gd name="connsiteY32" fmla="*/ 291153 h 455784"/>
              <a:gd name="connsiteX33" fmla="*/ 191119 w 455927"/>
              <a:gd name="connsiteY33" fmla="*/ 300769 h 455784"/>
              <a:gd name="connsiteX34" fmla="*/ 108018 w 455927"/>
              <a:gd name="connsiteY34" fmla="*/ 342770 h 455784"/>
              <a:gd name="connsiteX35" fmla="*/ 104291 w 455927"/>
              <a:gd name="connsiteY35" fmla="*/ 339102 h 455784"/>
              <a:gd name="connsiteX36" fmla="*/ 370772 w 455927"/>
              <a:gd name="connsiteY36" fmla="*/ 379002 h 455784"/>
              <a:gd name="connsiteX37" fmla="*/ 83955 w 455927"/>
              <a:gd name="connsiteY37" fmla="*/ 379002 h 455784"/>
              <a:gd name="connsiteX38" fmla="*/ 71407 w 455927"/>
              <a:gd name="connsiteY38" fmla="*/ 366454 h 455784"/>
              <a:gd name="connsiteX39" fmla="*/ 83955 w 455927"/>
              <a:gd name="connsiteY39" fmla="*/ 353906 h 455784"/>
              <a:gd name="connsiteX40" fmla="*/ 370760 w 455927"/>
              <a:gd name="connsiteY40" fmla="*/ 353906 h 455784"/>
              <a:gd name="connsiteX41" fmla="*/ 383308 w 455927"/>
              <a:gd name="connsiteY41" fmla="*/ 366454 h 455784"/>
              <a:gd name="connsiteX42" fmla="*/ 370760 w 455927"/>
              <a:gd name="connsiteY42" fmla="*/ 379002 h 45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5927" h="455784">
                <a:moveTo>
                  <a:pt x="366248" y="-282"/>
                </a:moveTo>
                <a:lnTo>
                  <a:pt x="88312" y="-282"/>
                </a:lnTo>
                <a:cubicBezTo>
                  <a:pt x="39175" y="-321"/>
                  <a:pt x="-689" y="39478"/>
                  <a:pt x="-725" y="88612"/>
                </a:cubicBezTo>
                <a:cubicBezTo>
                  <a:pt x="-725" y="88632"/>
                  <a:pt x="-725" y="88651"/>
                  <a:pt x="-725" y="88672"/>
                </a:cubicBezTo>
                <a:lnTo>
                  <a:pt x="-725" y="366549"/>
                </a:lnTo>
                <a:cubicBezTo>
                  <a:pt x="-677" y="415690"/>
                  <a:pt x="39175" y="455503"/>
                  <a:pt x="88312" y="455503"/>
                </a:cubicBezTo>
                <a:lnTo>
                  <a:pt x="366248" y="455503"/>
                </a:lnTo>
                <a:cubicBezTo>
                  <a:pt x="415373" y="455503"/>
                  <a:pt x="455202" y="415677"/>
                  <a:pt x="455202" y="366549"/>
                </a:cubicBezTo>
                <a:lnTo>
                  <a:pt x="455202" y="88612"/>
                </a:lnTo>
                <a:cubicBezTo>
                  <a:pt x="455166" y="39510"/>
                  <a:pt x="415349" y="-275"/>
                  <a:pt x="366248" y="-282"/>
                </a:cubicBezTo>
                <a:close/>
                <a:moveTo>
                  <a:pt x="166106" y="222963"/>
                </a:moveTo>
                <a:lnTo>
                  <a:pt x="294580" y="94453"/>
                </a:lnTo>
                <a:cubicBezTo>
                  <a:pt x="297821" y="91204"/>
                  <a:pt x="303080" y="91199"/>
                  <a:pt x="306333" y="94440"/>
                </a:cubicBezTo>
                <a:cubicBezTo>
                  <a:pt x="306333" y="94445"/>
                  <a:pt x="306345" y="94448"/>
                  <a:pt x="306345" y="94453"/>
                </a:cubicBezTo>
                <a:lnTo>
                  <a:pt x="306689" y="94750"/>
                </a:lnTo>
                <a:lnTo>
                  <a:pt x="322810" y="78569"/>
                </a:lnTo>
                <a:cubicBezTo>
                  <a:pt x="326051" y="75347"/>
                  <a:pt x="331287" y="75347"/>
                  <a:pt x="334528" y="78569"/>
                </a:cubicBezTo>
                <a:lnTo>
                  <a:pt x="364931" y="109008"/>
                </a:lnTo>
                <a:cubicBezTo>
                  <a:pt x="368172" y="112207"/>
                  <a:pt x="368195" y="117423"/>
                  <a:pt x="365002" y="120658"/>
                </a:cubicBezTo>
                <a:cubicBezTo>
                  <a:pt x="364978" y="120681"/>
                  <a:pt x="364954" y="120703"/>
                  <a:pt x="364931" y="120725"/>
                </a:cubicBezTo>
                <a:lnTo>
                  <a:pt x="348643" y="136751"/>
                </a:lnTo>
                <a:lnTo>
                  <a:pt x="349308" y="137416"/>
                </a:lnTo>
                <a:cubicBezTo>
                  <a:pt x="352501" y="140683"/>
                  <a:pt x="352501" y="145902"/>
                  <a:pt x="349308" y="149169"/>
                </a:cubicBezTo>
                <a:lnTo>
                  <a:pt x="220774" y="277619"/>
                </a:lnTo>
                <a:cubicBezTo>
                  <a:pt x="217605" y="280858"/>
                  <a:pt x="212417" y="280916"/>
                  <a:pt x="209176" y="277747"/>
                </a:cubicBezTo>
                <a:cubicBezTo>
                  <a:pt x="209128" y="277706"/>
                  <a:pt x="209093" y="277663"/>
                  <a:pt x="209045" y="277619"/>
                </a:cubicBezTo>
                <a:lnTo>
                  <a:pt x="166106" y="234775"/>
                </a:lnTo>
                <a:cubicBezTo>
                  <a:pt x="162865" y="231529"/>
                  <a:pt x="162865" y="226268"/>
                  <a:pt x="166106" y="223022"/>
                </a:cubicBezTo>
                <a:cubicBezTo>
                  <a:pt x="166106" y="223022"/>
                  <a:pt x="166106" y="223022"/>
                  <a:pt x="166106" y="223022"/>
                </a:cubicBezTo>
                <a:close/>
                <a:moveTo>
                  <a:pt x="104374" y="339126"/>
                </a:moveTo>
                <a:lnTo>
                  <a:pt x="145402" y="254956"/>
                </a:lnTo>
                <a:cubicBezTo>
                  <a:pt x="147396" y="250861"/>
                  <a:pt x="151682" y="250208"/>
                  <a:pt x="154899" y="253401"/>
                </a:cubicBezTo>
                <a:lnTo>
                  <a:pt x="192615" y="291153"/>
                </a:lnTo>
                <a:cubicBezTo>
                  <a:pt x="195868" y="294382"/>
                  <a:pt x="195203" y="298703"/>
                  <a:pt x="191119" y="300769"/>
                </a:cubicBezTo>
                <a:lnTo>
                  <a:pt x="108018" y="342770"/>
                </a:lnTo>
                <a:cubicBezTo>
                  <a:pt x="103947" y="344895"/>
                  <a:pt x="102296" y="343221"/>
                  <a:pt x="104291" y="339102"/>
                </a:cubicBezTo>
                <a:close/>
                <a:moveTo>
                  <a:pt x="370772" y="379002"/>
                </a:moveTo>
                <a:lnTo>
                  <a:pt x="83955" y="379002"/>
                </a:lnTo>
                <a:cubicBezTo>
                  <a:pt x="77022" y="379002"/>
                  <a:pt x="71407" y="373385"/>
                  <a:pt x="71407" y="366454"/>
                </a:cubicBezTo>
                <a:cubicBezTo>
                  <a:pt x="71407" y="359523"/>
                  <a:pt x="77022" y="353906"/>
                  <a:pt x="83955" y="353906"/>
                </a:cubicBezTo>
                <a:lnTo>
                  <a:pt x="370760" y="353906"/>
                </a:lnTo>
                <a:cubicBezTo>
                  <a:pt x="377693" y="353906"/>
                  <a:pt x="383308" y="359523"/>
                  <a:pt x="383308" y="366454"/>
                </a:cubicBezTo>
                <a:cubicBezTo>
                  <a:pt x="383308" y="373385"/>
                  <a:pt x="377693" y="379002"/>
                  <a:pt x="370760" y="379002"/>
                </a:cubicBezTo>
                <a:close/>
              </a:path>
            </a:pathLst>
          </a:custGeom>
          <a:solidFill>
            <a:schemeClr val="bg1"/>
          </a:solidFill>
          <a:ln w="1185" cap="flat">
            <a:noFill/>
            <a:prstDash val="solid"/>
            <a:miter/>
          </a:ln>
        </p:spPr>
        <p:txBody>
          <a:bodyPr rtlCol="0" anchor="ctr">
            <a:noAutofit/>
          </a:bodyPr>
          <a:lstStyle/>
          <a:p>
            <a:endParaRPr lang="zh-CN" altLang="en-US">
              <a:cs typeface="+mn-ea"/>
              <a:sym typeface="+mn-lt"/>
            </a:endParaRPr>
          </a:p>
        </p:txBody>
      </p:sp>
      <p:cxnSp>
        <p:nvCxnSpPr>
          <p:cNvPr id="49" name="直接连接符 48">
            <a:extLst>
              <a:ext uri="{FF2B5EF4-FFF2-40B4-BE49-F238E27FC236}">
                <a16:creationId xmlns:a16="http://schemas.microsoft.com/office/drawing/2014/main" id="{1F5F8423-FA09-4E23-2D09-FE15B3E45411}"/>
              </a:ext>
            </a:extLst>
          </p:cNvPr>
          <p:cNvCxnSpPr/>
          <p:nvPr/>
        </p:nvCxnSpPr>
        <p:spPr>
          <a:xfrm>
            <a:off x="7253554" y="2829737"/>
            <a:ext cx="37097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B687F727-011C-2B3E-8F02-B0C86C22B616}"/>
              </a:ext>
            </a:extLst>
          </p:cNvPr>
          <p:cNvCxnSpPr/>
          <p:nvPr/>
        </p:nvCxnSpPr>
        <p:spPr>
          <a:xfrm>
            <a:off x="7101154" y="4418427"/>
            <a:ext cx="370976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1005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48AA5EBE-C217-394F-98ED-B7615CD13584}"/>
              </a:ext>
            </a:extLst>
          </p:cNvPr>
          <p:cNvCxnSpPr/>
          <p:nvPr/>
        </p:nvCxnSpPr>
        <p:spPr>
          <a:xfrm>
            <a:off x="263847" y="862550"/>
            <a:ext cx="10268136" cy="0"/>
          </a:xfrm>
          <a:prstGeom prst="line">
            <a:avLst/>
          </a:prstGeom>
          <a:ln w="19050">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A9018BE8-AC36-5349-95C3-E7C096E1A779}"/>
              </a:ext>
            </a:extLst>
          </p:cNvPr>
          <p:cNvSpPr/>
          <p:nvPr/>
        </p:nvSpPr>
        <p:spPr>
          <a:xfrm>
            <a:off x="9329804" y="798308"/>
            <a:ext cx="2861863" cy="108482"/>
          </a:xfrm>
          <a:prstGeom prst="rect">
            <a:avLst/>
          </a:prstGeom>
          <a:solidFill>
            <a:schemeClr val="accent1">
              <a:lumMod val="100000"/>
            </a:schemeClr>
          </a:solidFill>
          <a:ln>
            <a:solidFill>
              <a:schemeClr val="accent1">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sz="1351">
              <a:cs typeface="+mn-ea"/>
              <a:sym typeface="+mn-lt"/>
            </a:endParaRPr>
          </a:p>
        </p:txBody>
      </p:sp>
      <p:sp>
        <p:nvSpPr>
          <p:cNvPr id="8" name="标题 7">
            <a:extLst>
              <a:ext uri="{FF2B5EF4-FFF2-40B4-BE49-F238E27FC236}">
                <a16:creationId xmlns:a16="http://schemas.microsoft.com/office/drawing/2014/main" id="{9E06C8C2-1CDB-44C3-B83D-5CDE671A384B}"/>
              </a:ext>
            </a:extLst>
          </p:cNvPr>
          <p:cNvSpPr>
            <a:spLocks noGrp="1"/>
          </p:cNvSpPr>
          <p:nvPr>
            <p:ph type="title"/>
          </p:nvPr>
        </p:nvSpPr>
        <p:spPr>
          <a:xfrm>
            <a:off x="822944" y="320665"/>
            <a:ext cx="902811" cy="487378"/>
          </a:xfrm>
        </p:spPr>
        <p:txBody>
          <a:bodyPr>
            <a:noAutofit/>
          </a:bodyPr>
          <a:lstStyle/>
          <a:p>
            <a:r>
              <a:rPr lang="zh-CN" altLang="en-US" dirty="0">
                <a:sym typeface="+mn-lt"/>
              </a:rPr>
              <a:t>结果</a:t>
            </a:r>
          </a:p>
        </p:txBody>
      </p:sp>
      <p:sp>
        <p:nvSpPr>
          <p:cNvPr id="2" name="矩形: 圆角 1">
            <a:extLst>
              <a:ext uri="{FF2B5EF4-FFF2-40B4-BE49-F238E27FC236}">
                <a16:creationId xmlns:a16="http://schemas.microsoft.com/office/drawing/2014/main" id="{D49AC07E-5735-87C9-D395-4DEA30D1CFC4}"/>
              </a:ext>
            </a:extLst>
          </p:cNvPr>
          <p:cNvSpPr/>
          <p:nvPr/>
        </p:nvSpPr>
        <p:spPr>
          <a:xfrm>
            <a:off x="8082014" y="2598227"/>
            <a:ext cx="3235274" cy="3315211"/>
          </a:xfrm>
          <a:prstGeom prst="roundRect">
            <a:avLst>
              <a:gd name="adj" fmla="val 3577"/>
            </a:avLst>
          </a:prstGeom>
          <a:solidFill>
            <a:schemeClr val="accent1">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Regular"/>
              <a:cs typeface="+mn-cs"/>
            </a:endParaRPr>
          </a:p>
        </p:txBody>
      </p:sp>
      <p:sp>
        <p:nvSpPr>
          <p:cNvPr id="17" name="文本框 16">
            <a:extLst>
              <a:ext uri="{FF2B5EF4-FFF2-40B4-BE49-F238E27FC236}">
                <a16:creationId xmlns:a16="http://schemas.microsoft.com/office/drawing/2014/main" id="{7779F6EB-7DCF-410D-C36A-567611D9C235}"/>
              </a:ext>
            </a:extLst>
          </p:cNvPr>
          <p:cNvSpPr txBox="1"/>
          <p:nvPr/>
        </p:nvSpPr>
        <p:spPr>
          <a:xfrm>
            <a:off x="8530099" y="3752085"/>
            <a:ext cx="2339102" cy="461665"/>
          </a:xfrm>
          <a:prstGeom prst="rect">
            <a:avLst/>
          </a:prstGeom>
        </p:spPr>
        <p:txBody>
          <a:bodyPr wrap="none">
            <a:noAutofit/>
          </a:bodyPr>
          <a:lstStyle>
            <a:defPPr>
              <a:defRPr lang="zh-CN"/>
            </a:defPPr>
            <a:lvl1pPr>
              <a:defRPr sz="3200">
                <a:solidFill>
                  <a:schemeClr val="accent2"/>
                </a:solidFill>
                <a:latin typeface="+mj-ea"/>
                <a:ea typeface="+mj-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1B4F80"/>
                </a:solidFill>
                <a:effectLst/>
                <a:uLnTx/>
                <a:uFillTx/>
                <a:cs typeface="+mn-cs"/>
              </a:rPr>
              <a:t>更深入基层医疗</a:t>
            </a:r>
          </a:p>
        </p:txBody>
      </p:sp>
      <p:sp>
        <p:nvSpPr>
          <p:cNvPr id="18" name="文本框 17">
            <a:extLst>
              <a:ext uri="{FF2B5EF4-FFF2-40B4-BE49-F238E27FC236}">
                <a16:creationId xmlns:a16="http://schemas.microsoft.com/office/drawing/2014/main" id="{2C55F2D9-C544-6FC1-F271-C139569C69D2}"/>
              </a:ext>
            </a:extLst>
          </p:cNvPr>
          <p:cNvSpPr txBox="1"/>
          <p:nvPr/>
        </p:nvSpPr>
        <p:spPr>
          <a:xfrm>
            <a:off x="8280003" y="4323602"/>
            <a:ext cx="2895630" cy="1341521"/>
          </a:xfrm>
          <a:prstGeom prst="rect">
            <a:avLst/>
          </a:prstGeom>
          <a:noFill/>
        </p:spPr>
        <p:txBody>
          <a:bodyPr wrap="square">
            <a:no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47393A"/>
                </a:solidFill>
                <a:effectLst/>
                <a:uLnTx/>
                <a:uFillTx/>
                <a:latin typeface="+mn-ea"/>
                <a:cs typeface="+mn-cs"/>
              </a:rPr>
              <a:t>帮助基层医疗实现互联网诊疗，如开展远程邀约会诊功能，更好地为基层医生提供支持，提升乡村镇的医疗质量。</a:t>
            </a:r>
          </a:p>
        </p:txBody>
      </p:sp>
      <p:sp>
        <p:nvSpPr>
          <p:cNvPr id="19" name="椭圆 18">
            <a:extLst>
              <a:ext uri="{FF2B5EF4-FFF2-40B4-BE49-F238E27FC236}">
                <a16:creationId xmlns:a16="http://schemas.microsoft.com/office/drawing/2014/main" id="{B35D16C6-EF2D-6441-D4DC-EADD90D88B10}"/>
              </a:ext>
            </a:extLst>
          </p:cNvPr>
          <p:cNvSpPr/>
          <p:nvPr/>
        </p:nvSpPr>
        <p:spPr>
          <a:xfrm>
            <a:off x="8781444" y="1636303"/>
            <a:ext cx="1892748" cy="1892746"/>
          </a:xfrm>
          <a:prstGeom prst="ellipse">
            <a:avLst/>
          </a:prstGeom>
          <a:noFill/>
          <a:ln>
            <a:gradFill flip="none" rotWithShape="1">
              <a:gsLst>
                <a:gs pos="0">
                  <a:schemeClr val="accent1">
                    <a:lumMod val="40000"/>
                    <a:lumOff val="60000"/>
                  </a:schemeClr>
                </a:gs>
                <a:gs pos="100000">
                  <a:schemeClr val="accent1">
                    <a:lumMod val="40000"/>
                    <a:lumOff val="60000"/>
                    <a:alpha val="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Regular"/>
              <a:cs typeface="+mn-cs"/>
            </a:endParaRPr>
          </a:p>
        </p:txBody>
      </p:sp>
      <p:sp>
        <p:nvSpPr>
          <p:cNvPr id="20" name="椭圆 19">
            <a:extLst>
              <a:ext uri="{FF2B5EF4-FFF2-40B4-BE49-F238E27FC236}">
                <a16:creationId xmlns:a16="http://schemas.microsoft.com/office/drawing/2014/main" id="{1A9B32E3-7DB0-16C8-21B4-3721592361D6}"/>
              </a:ext>
            </a:extLst>
          </p:cNvPr>
          <p:cNvSpPr/>
          <p:nvPr/>
        </p:nvSpPr>
        <p:spPr>
          <a:xfrm>
            <a:off x="9012707" y="1867564"/>
            <a:ext cx="1430223" cy="1430223"/>
          </a:xfrm>
          <a:prstGeom prst="ellipse">
            <a:avLst/>
          </a:prstGeom>
          <a:gradFill flip="none" rotWithShape="1">
            <a:gsLst>
              <a:gs pos="0">
                <a:schemeClr val="accent1"/>
              </a:gs>
              <a:gs pos="69000">
                <a:schemeClr val="accent1">
                  <a:lumMod val="75000"/>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gradFill>
                <a:gsLst>
                  <a:gs pos="30000">
                    <a:srgbClr val="1B4F80">
                      <a:lumMod val="20000"/>
                      <a:lumOff val="80000"/>
                      <a:alpha val="0"/>
                    </a:srgbClr>
                  </a:gs>
                  <a:gs pos="77000">
                    <a:srgbClr val="1B4F80">
                      <a:lumMod val="60000"/>
                      <a:lumOff val="40000"/>
                    </a:srgbClr>
                  </a:gs>
                </a:gsLst>
                <a:path path="circle">
                  <a:fillToRect l="50000" t="50000" r="50000" b="50000"/>
                </a:path>
              </a:gradFill>
              <a:effectLst/>
              <a:uLnTx/>
              <a:uFillTx/>
              <a:latin typeface="Arial" panose="020B0604020202020204" pitchFamily="34" charset="0"/>
              <a:ea typeface="思源黑体 CN Regular"/>
              <a:cs typeface="+mn-cs"/>
            </a:endParaRPr>
          </a:p>
        </p:txBody>
      </p:sp>
      <p:grpSp>
        <p:nvGrpSpPr>
          <p:cNvPr id="26" name="组合 25">
            <a:extLst>
              <a:ext uri="{FF2B5EF4-FFF2-40B4-BE49-F238E27FC236}">
                <a16:creationId xmlns:a16="http://schemas.microsoft.com/office/drawing/2014/main" id="{7B1994AC-D958-682C-F14E-4AAFB6FA775A}"/>
              </a:ext>
            </a:extLst>
          </p:cNvPr>
          <p:cNvGrpSpPr/>
          <p:nvPr/>
        </p:nvGrpSpPr>
        <p:grpSpPr>
          <a:xfrm>
            <a:off x="9349596" y="2204405"/>
            <a:ext cx="756444" cy="756540"/>
            <a:chOff x="12330159" y="2746900"/>
            <a:chExt cx="1468004" cy="1468191"/>
          </a:xfrm>
          <a:solidFill>
            <a:schemeClr val="bg1"/>
          </a:solidFill>
        </p:grpSpPr>
        <p:sp>
          <p:nvSpPr>
            <p:cNvPr id="27" name="任意多边形: 形状 26">
              <a:extLst>
                <a:ext uri="{FF2B5EF4-FFF2-40B4-BE49-F238E27FC236}">
                  <a16:creationId xmlns:a16="http://schemas.microsoft.com/office/drawing/2014/main" id="{A886FD21-D23E-3FCA-5BD3-D06FAEEBB987}"/>
                </a:ext>
              </a:extLst>
            </p:cNvPr>
            <p:cNvSpPr/>
            <p:nvPr/>
          </p:nvSpPr>
          <p:spPr>
            <a:xfrm>
              <a:off x="12781333" y="3286159"/>
              <a:ext cx="1016830" cy="928932"/>
            </a:xfrm>
            <a:custGeom>
              <a:avLst/>
              <a:gdLst>
                <a:gd name="connsiteX0" fmla="*/ 245103 w 1016830"/>
                <a:gd name="connsiteY0" fmla="*/ 203881 h 928932"/>
                <a:gd name="connsiteX1" fmla="*/ 245389 w 1016830"/>
                <a:gd name="connsiteY1" fmla="*/ 131110 h 928932"/>
                <a:gd name="connsiteX2" fmla="*/ 364070 w 1016830"/>
                <a:gd name="connsiteY2" fmla="*/ 4713 h 928932"/>
                <a:gd name="connsiteX3" fmla="*/ 642105 w 1016830"/>
                <a:gd name="connsiteY3" fmla="*/ 3570 h 928932"/>
                <a:gd name="connsiteX4" fmla="*/ 772312 w 1016830"/>
                <a:gd name="connsiteY4" fmla="*/ 149398 h 928932"/>
                <a:gd name="connsiteX5" fmla="*/ 772407 w 1016830"/>
                <a:gd name="connsiteY5" fmla="*/ 203881 h 928932"/>
                <a:gd name="connsiteX6" fmla="*/ 888136 w 1016830"/>
                <a:gd name="connsiteY6" fmla="*/ 203881 h 928932"/>
                <a:gd name="connsiteX7" fmla="*/ 1016056 w 1016830"/>
                <a:gd name="connsiteY7" fmla="*/ 331230 h 928932"/>
                <a:gd name="connsiteX8" fmla="*/ 1016056 w 1016830"/>
                <a:gd name="connsiteY8" fmla="*/ 605074 h 928932"/>
                <a:gd name="connsiteX9" fmla="*/ 1015675 w 1016830"/>
                <a:gd name="connsiteY9" fmla="*/ 616789 h 928932"/>
                <a:gd name="connsiteX10" fmla="*/ 995292 w 1016830"/>
                <a:gd name="connsiteY10" fmla="*/ 638983 h 928932"/>
                <a:gd name="connsiteX11" fmla="*/ 974242 w 1016830"/>
                <a:gd name="connsiteY11" fmla="*/ 615837 h 928932"/>
                <a:gd name="connsiteX12" fmla="*/ 973194 w 1016830"/>
                <a:gd name="connsiteY12" fmla="*/ 509062 h 928932"/>
                <a:gd name="connsiteX13" fmla="*/ 831652 w 1016830"/>
                <a:gd name="connsiteY13" fmla="*/ 578213 h 928932"/>
                <a:gd name="connsiteX14" fmla="*/ 800887 w 1016830"/>
                <a:gd name="connsiteY14" fmla="*/ 671653 h 928932"/>
                <a:gd name="connsiteX15" fmla="*/ 748309 w 1016830"/>
                <a:gd name="connsiteY15" fmla="*/ 688798 h 928932"/>
                <a:gd name="connsiteX16" fmla="*/ 672299 w 1016830"/>
                <a:gd name="connsiteY16" fmla="*/ 581356 h 928932"/>
                <a:gd name="connsiteX17" fmla="*/ 345877 w 1016830"/>
                <a:gd name="connsiteY17" fmla="*/ 581356 h 928932"/>
                <a:gd name="connsiteX18" fmla="*/ 340353 w 1016830"/>
                <a:gd name="connsiteY18" fmla="*/ 626886 h 928932"/>
                <a:gd name="connsiteX19" fmla="*/ 254914 w 1016830"/>
                <a:gd name="connsiteY19" fmla="*/ 689465 h 928932"/>
                <a:gd name="connsiteX20" fmla="*/ 186715 w 1016830"/>
                <a:gd name="connsiteY20" fmla="*/ 613170 h 928932"/>
                <a:gd name="connsiteX21" fmla="*/ 186619 w 1016830"/>
                <a:gd name="connsiteY21" fmla="*/ 578594 h 928932"/>
                <a:gd name="connsiteX22" fmla="*/ 44983 w 1016830"/>
                <a:gd name="connsiteY22" fmla="*/ 510014 h 928932"/>
                <a:gd name="connsiteX23" fmla="*/ 43744 w 1016830"/>
                <a:gd name="connsiteY23" fmla="*/ 532493 h 928932"/>
                <a:gd name="connsiteX24" fmla="*/ 43744 w 1016830"/>
                <a:gd name="connsiteY24" fmla="*/ 799193 h 928932"/>
                <a:gd name="connsiteX25" fmla="*/ 130231 w 1016830"/>
                <a:gd name="connsiteY25" fmla="*/ 885109 h 928932"/>
                <a:gd name="connsiteX26" fmla="*/ 887469 w 1016830"/>
                <a:gd name="connsiteY26" fmla="*/ 885109 h 928932"/>
                <a:gd name="connsiteX27" fmla="*/ 973194 w 1016830"/>
                <a:gd name="connsiteY27" fmla="*/ 798336 h 928932"/>
                <a:gd name="connsiteX28" fmla="*/ 973194 w 1016830"/>
                <a:gd name="connsiteY28" fmla="*/ 722136 h 928932"/>
                <a:gd name="connsiteX29" fmla="*/ 995482 w 1016830"/>
                <a:gd name="connsiteY29" fmla="*/ 698704 h 928932"/>
                <a:gd name="connsiteX30" fmla="*/ 1015199 w 1016830"/>
                <a:gd name="connsiteY30" fmla="*/ 721850 h 928932"/>
                <a:gd name="connsiteX31" fmla="*/ 1015390 w 1016830"/>
                <a:gd name="connsiteY31" fmla="*/ 819386 h 928932"/>
                <a:gd name="connsiteX32" fmla="*/ 902709 w 1016830"/>
                <a:gd name="connsiteY32" fmla="*/ 927685 h 928932"/>
                <a:gd name="connsiteX33" fmla="*/ 800315 w 1016830"/>
                <a:gd name="connsiteY33" fmla="*/ 928066 h 928932"/>
                <a:gd name="connsiteX34" fmla="*/ 133565 w 1016830"/>
                <a:gd name="connsiteY34" fmla="*/ 928924 h 928932"/>
                <a:gd name="connsiteX35" fmla="*/ 25 w 1016830"/>
                <a:gd name="connsiteY35" fmla="*/ 796050 h 928932"/>
                <a:gd name="connsiteX36" fmla="*/ 120 w 1016830"/>
                <a:gd name="connsiteY36" fmla="*/ 334087 h 928932"/>
                <a:gd name="connsiteX37" fmla="*/ 130803 w 1016830"/>
                <a:gd name="connsiteY37" fmla="*/ 203595 h 928932"/>
                <a:gd name="connsiteX38" fmla="*/ 245103 w 1016830"/>
                <a:gd name="connsiteY38" fmla="*/ 203881 h 928932"/>
                <a:gd name="connsiteX39" fmla="*/ 185095 w 1016830"/>
                <a:gd name="connsiteY39" fmla="*/ 531826 h 928932"/>
                <a:gd name="connsiteX40" fmla="*/ 187096 w 1016830"/>
                <a:gd name="connsiteY40" fmla="*/ 521635 h 928932"/>
                <a:gd name="connsiteX41" fmla="*/ 261295 w 1016830"/>
                <a:gd name="connsiteY41" fmla="*/ 455912 h 928932"/>
                <a:gd name="connsiteX42" fmla="*/ 339400 w 1016830"/>
                <a:gd name="connsiteY42" fmla="*/ 516301 h 928932"/>
                <a:gd name="connsiteX43" fmla="*/ 365880 w 1016830"/>
                <a:gd name="connsiteY43" fmla="*/ 535065 h 928932"/>
                <a:gd name="connsiteX44" fmla="*/ 651630 w 1016830"/>
                <a:gd name="connsiteY44" fmla="*/ 534779 h 928932"/>
                <a:gd name="connsiteX45" fmla="*/ 671823 w 1016830"/>
                <a:gd name="connsiteY45" fmla="*/ 533541 h 928932"/>
                <a:gd name="connsiteX46" fmla="*/ 746118 w 1016830"/>
                <a:gd name="connsiteY46" fmla="*/ 456579 h 928932"/>
                <a:gd name="connsiteX47" fmla="*/ 832986 w 1016830"/>
                <a:gd name="connsiteY47" fmla="*/ 532112 h 928932"/>
                <a:gd name="connsiteX48" fmla="*/ 972051 w 1016830"/>
                <a:gd name="connsiteY48" fmla="*/ 399334 h 928932"/>
                <a:gd name="connsiteX49" fmla="*/ 972908 w 1016830"/>
                <a:gd name="connsiteY49" fmla="*/ 320848 h 928932"/>
                <a:gd name="connsiteX50" fmla="*/ 898518 w 1016830"/>
                <a:gd name="connsiteY50" fmla="*/ 247124 h 928932"/>
                <a:gd name="connsiteX51" fmla="*/ 117563 w 1016830"/>
                <a:gd name="connsiteY51" fmla="*/ 247124 h 928932"/>
                <a:gd name="connsiteX52" fmla="*/ 44506 w 1016830"/>
                <a:gd name="connsiteY52" fmla="*/ 316657 h 928932"/>
                <a:gd name="connsiteX53" fmla="*/ 45173 w 1016830"/>
                <a:gd name="connsiteY53" fmla="*/ 399905 h 928932"/>
                <a:gd name="connsiteX54" fmla="*/ 185095 w 1016830"/>
                <a:gd name="connsiteY54" fmla="*/ 531826 h 928932"/>
                <a:gd name="connsiteX55" fmla="*/ 729354 w 1016830"/>
                <a:gd name="connsiteY55" fmla="*/ 202833 h 928932"/>
                <a:gd name="connsiteX56" fmla="*/ 729354 w 1016830"/>
                <a:gd name="connsiteY56" fmla="*/ 151112 h 928932"/>
                <a:gd name="connsiteX57" fmla="*/ 624674 w 1016830"/>
                <a:gd name="connsiteY57" fmla="*/ 43194 h 928932"/>
                <a:gd name="connsiteX58" fmla="*/ 391502 w 1016830"/>
                <a:gd name="connsiteY58" fmla="*/ 43099 h 928932"/>
                <a:gd name="connsiteX59" fmla="*/ 295395 w 1016830"/>
                <a:gd name="connsiteY59" fmla="*/ 107583 h 928932"/>
                <a:gd name="connsiteX60" fmla="*/ 285108 w 1016830"/>
                <a:gd name="connsiteY60" fmla="*/ 201880 h 928932"/>
                <a:gd name="connsiteX61" fmla="*/ 330923 w 1016830"/>
                <a:gd name="connsiteY61" fmla="*/ 201880 h 928932"/>
                <a:gd name="connsiteX62" fmla="*/ 330923 w 1016830"/>
                <a:gd name="connsiteY62" fmla="*/ 152446 h 928932"/>
                <a:gd name="connsiteX63" fmla="*/ 394169 w 1016830"/>
                <a:gd name="connsiteY63" fmla="*/ 88819 h 928932"/>
                <a:gd name="connsiteX64" fmla="*/ 622579 w 1016830"/>
                <a:gd name="connsiteY64" fmla="*/ 88819 h 928932"/>
                <a:gd name="connsiteX65" fmla="*/ 684967 w 1016830"/>
                <a:gd name="connsiteY65" fmla="*/ 150636 h 928932"/>
                <a:gd name="connsiteX66" fmla="*/ 685063 w 1016830"/>
                <a:gd name="connsiteY66" fmla="*/ 202833 h 928932"/>
                <a:gd name="connsiteX67" fmla="*/ 729354 w 1016830"/>
                <a:gd name="connsiteY67" fmla="*/ 202833 h 928932"/>
                <a:gd name="connsiteX68" fmla="*/ 376738 w 1016830"/>
                <a:gd name="connsiteY68" fmla="*/ 202071 h 928932"/>
                <a:gd name="connsiteX69" fmla="*/ 642010 w 1016830"/>
                <a:gd name="connsiteY69" fmla="*/ 202071 h 928932"/>
                <a:gd name="connsiteX70" fmla="*/ 642200 w 1016830"/>
                <a:gd name="connsiteY70" fmla="*/ 157780 h 928932"/>
                <a:gd name="connsiteX71" fmla="*/ 616387 w 1016830"/>
                <a:gd name="connsiteY71" fmla="*/ 131395 h 928932"/>
                <a:gd name="connsiteX72" fmla="*/ 433698 w 1016830"/>
                <a:gd name="connsiteY72" fmla="*/ 131967 h 928932"/>
                <a:gd name="connsiteX73" fmla="*/ 374548 w 1016830"/>
                <a:gd name="connsiteY73" fmla="*/ 197404 h 928932"/>
                <a:gd name="connsiteX74" fmla="*/ 376738 w 1016830"/>
                <a:gd name="connsiteY74" fmla="*/ 202071 h 928932"/>
                <a:gd name="connsiteX75" fmla="*/ 786790 w 1016830"/>
                <a:gd name="connsiteY75" fmla="*/ 574784 h 928932"/>
                <a:gd name="connsiteX76" fmla="*/ 786980 w 1016830"/>
                <a:gd name="connsiteY76" fmla="*/ 574784 h 928932"/>
                <a:gd name="connsiteX77" fmla="*/ 786790 w 1016830"/>
                <a:gd name="connsiteY77" fmla="*/ 532112 h 928932"/>
                <a:gd name="connsiteX78" fmla="*/ 755071 w 1016830"/>
                <a:gd name="connsiteY78" fmla="*/ 499822 h 928932"/>
                <a:gd name="connsiteX79" fmla="*/ 719162 w 1016830"/>
                <a:gd name="connsiteY79" fmla="*/ 526778 h 928932"/>
                <a:gd name="connsiteX80" fmla="*/ 719162 w 1016830"/>
                <a:gd name="connsiteY80" fmla="*/ 618885 h 928932"/>
                <a:gd name="connsiteX81" fmla="*/ 753166 w 1016830"/>
                <a:gd name="connsiteY81" fmla="*/ 645650 h 928932"/>
                <a:gd name="connsiteX82" fmla="*/ 786599 w 1016830"/>
                <a:gd name="connsiteY82" fmla="*/ 615075 h 928932"/>
                <a:gd name="connsiteX83" fmla="*/ 786790 w 1016830"/>
                <a:gd name="connsiteY83" fmla="*/ 574784 h 928932"/>
                <a:gd name="connsiteX84" fmla="*/ 230053 w 1016830"/>
                <a:gd name="connsiteY84" fmla="*/ 571546 h 928932"/>
                <a:gd name="connsiteX85" fmla="*/ 230339 w 1016830"/>
                <a:gd name="connsiteY85" fmla="*/ 616599 h 928932"/>
                <a:gd name="connsiteX86" fmla="*/ 264915 w 1016830"/>
                <a:gd name="connsiteY86" fmla="*/ 645555 h 928932"/>
                <a:gd name="connsiteX87" fmla="*/ 297395 w 1016830"/>
                <a:gd name="connsiteY87" fmla="*/ 617456 h 928932"/>
                <a:gd name="connsiteX88" fmla="*/ 297205 w 1016830"/>
                <a:gd name="connsiteY88" fmla="*/ 527350 h 928932"/>
                <a:gd name="connsiteX89" fmla="*/ 264534 w 1016830"/>
                <a:gd name="connsiteY89" fmla="*/ 499727 h 928932"/>
                <a:gd name="connsiteX90" fmla="*/ 230339 w 1016830"/>
                <a:gd name="connsiteY90" fmla="*/ 528778 h 928932"/>
                <a:gd name="connsiteX91" fmla="*/ 230053 w 1016830"/>
                <a:gd name="connsiteY91" fmla="*/ 571546 h 92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016830" h="928932">
                  <a:moveTo>
                    <a:pt x="245103" y="203881"/>
                  </a:moveTo>
                  <a:cubicBezTo>
                    <a:pt x="245103" y="177020"/>
                    <a:pt x="243769" y="153970"/>
                    <a:pt x="245389" y="131110"/>
                  </a:cubicBezTo>
                  <a:cubicBezTo>
                    <a:pt x="249865" y="66816"/>
                    <a:pt x="299967" y="8237"/>
                    <a:pt x="364070" y="4713"/>
                  </a:cubicBezTo>
                  <a:cubicBezTo>
                    <a:pt x="456558" y="-431"/>
                    <a:pt x="549712" y="-2145"/>
                    <a:pt x="642105" y="3570"/>
                  </a:cubicBezTo>
                  <a:cubicBezTo>
                    <a:pt x="723448" y="8618"/>
                    <a:pt x="770311" y="67483"/>
                    <a:pt x="772312" y="149398"/>
                  </a:cubicBezTo>
                  <a:cubicBezTo>
                    <a:pt x="772693" y="166638"/>
                    <a:pt x="772407" y="183973"/>
                    <a:pt x="772407" y="203881"/>
                  </a:cubicBezTo>
                  <a:cubicBezTo>
                    <a:pt x="812412" y="203881"/>
                    <a:pt x="850226" y="203785"/>
                    <a:pt x="888136" y="203881"/>
                  </a:cubicBezTo>
                  <a:cubicBezTo>
                    <a:pt x="967574" y="204166"/>
                    <a:pt x="1015866" y="252077"/>
                    <a:pt x="1016056" y="331230"/>
                  </a:cubicBezTo>
                  <a:cubicBezTo>
                    <a:pt x="1016247" y="422479"/>
                    <a:pt x="1016152" y="513824"/>
                    <a:pt x="1016056" y="605074"/>
                  </a:cubicBezTo>
                  <a:cubicBezTo>
                    <a:pt x="1016056" y="609074"/>
                    <a:pt x="1017580" y="614218"/>
                    <a:pt x="1015675" y="616789"/>
                  </a:cubicBezTo>
                  <a:cubicBezTo>
                    <a:pt x="1009579" y="624695"/>
                    <a:pt x="1002150" y="631648"/>
                    <a:pt x="995292" y="638983"/>
                  </a:cubicBezTo>
                  <a:cubicBezTo>
                    <a:pt x="987958" y="631267"/>
                    <a:pt x="974813" y="624028"/>
                    <a:pt x="974242" y="615837"/>
                  </a:cubicBezTo>
                  <a:cubicBezTo>
                    <a:pt x="971860" y="582023"/>
                    <a:pt x="973194" y="547924"/>
                    <a:pt x="973194" y="509062"/>
                  </a:cubicBezTo>
                  <a:cubicBezTo>
                    <a:pt x="932617" y="550019"/>
                    <a:pt x="888517" y="575641"/>
                    <a:pt x="831652" y="578213"/>
                  </a:cubicBezTo>
                  <a:cubicBezTo>
                    <a:pt x="832033" y="613837"/>
                    <a:pt x="832510" y="649936"/>
                    <a:pt x="800887" y="671653"/>
                  </a:cubicBezTo>
                  <a:cubicBezTo>
                    <a:pt x="786123" y="681750"/>
                    <a:pt x="766120" y="688513"/>
                    <a:pt x="748309" y="688798"/>
                  </a:cubicBezTo>
                  <a:cubicBezTo>
                    <a:pt x="700779" y="689465"/>
                    <a:pt x="679348" y="657652"/>
                    <a:pt x="672299" y="581356"/>
                  </a:cubicBezTo>
                  <a:cubicBezTo>
                    <a:pt x="564190" y="581356"/>
                    <a:pt x="455891" y="581356"/>
                    <a:pt x="345877" y="581356"/>
                  </a:cubicBezTo>
                  <a:cubicBezTo>
                    <a:pt x="344163" y="596215"/>
                    <a:pt x="343496" y="611836"/>
                    <a:pt x="340353" y="626886"/>
                  </a:cubicBezTo>
                  <a:cubicBezTo>
                    <a:pt x="331495" y="668415"/>
                    <a:pt x="296252" y="693656"/>
                    <a:pt x="254914" y="689465"/>
                  </a:cubicBezTo>
                  <a:cubicBezTo>
                    <a:pt x="216814" y="685560"/>
                    <a:pt x="188334" y="653746"/>
                    <a:pt x="186715" y="613170"/>
                  </a:cubicBezTo>
                  <a:cubicBezTo>
                    <a:pt x="186238" y="602311"/>
                    <a:pt x="186619" y="591358"/>
                    <a:pt x="186619" y="578594"/>
                  </a:cubicBezTo>
                  <a:cubicBezTo>
                    <a:pt x="129850" y="575737"/>
                    <a:pt x="84988" y="551353"/>
                    <a:pt x="44983" y="510014"/>
                  </a:cubicBezTo>
                  <a:cubicBezTo>
                    <a:pt x="44411" y="520396"/>
                    <a:pt x="43744" y="526397"/>
                    <a:pt x="43744" y="532493"/>
                  </a:cubicBezTo>
                  <a:cubicBezTo>
                    <a:pt x="43649" y="621361"/>
                    <a:pt x="43554" y="710325"/>
                    <a:pt x="43744" y="799193"/>
                  </a:cubicBezTo>
                  <a:cubicBezTo>
                    <a:pt x="43840" y="857391"/>
                    <a:pt x="71748" y="885013"/>
                    <a:pt x="130231" y="885109"/>
                  </a:cubicBezTo>
                  <a:cubicBezTo>
                    <a:pt x="382644" y="885204"/>
                    <a:pt x="635056" y="885204"/>
                    <a:pt x="887469" y="885109"/>
                  </a:cubicBezTo>
                  <a:cubicBezTo>
                    <a:pt x="944905" y="885109"/>
                    <a:pt x="973003" y="856248"/>
                    <a:pt x="973194" y="798336"/>
                  </a:cubicBezTo>
                  <a:cubicBezTo>
                    <a:pt x="973289" y="772904"/>
                    <a:pt x="973289" y="747568"/>
                    <a:pt x="973194" y="722136"/>
                  </a:cubicBezTo>
                  <a:cubicBezTo>
                    <a:pt x="973194" y="706991"/>
                    <a:pt x="980528" y="695371"/>
                    <a:pt x="995482" y="698704"/>
                  </a:cubicBezTo>
                  <a:cubicBezTo>
                    <a:pt x="1003674" y="700514"/>
                    <a:pt x="1014628" y="713373"/>
                    <a:pt x="1015199" y="721850"/>
                  </a:cubicBezTo>
                  <a:cubicBezTo>
                    <a:pt x="1017390" y="754235"/>
                    <a:pt x="1017295" y="786906"/>
                    <a:pt x="1015390" y="819386"/>
                  </a:cubicBezTo>
                  <a:cubicBezTo>
                    <a:pt x="1011770" y="878822"/>
                    <a:pt x="962907" y="925590"/>
                    <a:pt x="902709" y="927685"/>
                  </a:cubicBezTo>
                  <a:cubicBezTo>
                    <a:pt x="868609" y="928924"/>
                    <a:pt x="834415" y="928066"/>
                    <a:pt x="800315" y="928066"/>
                  </a:cubicBezTo>
                  <a:cubicBezTo>
                    <a:pt x="578097" y="928066"/>
                    <a:pt x="355783" y="926542"/>
                    <a:pt x="133565" y="928924"/>
                  </a:cubicBezTo>
                  <a:cubicBezTo>
                    <a:pt x="59651" y="929686"/>
                    <a:pt x="-1404" y="879108"/>
                    <a:pt x="25" y="796050"/>
                  </a:cubicBezTo>
                  <a:cubicBezTo>
                    <a:pt x="2787" y="642126"/>
                    <a:pt x="2501" y="488107"/>
                    <a:pt x="120" y="334087"/>
                  </a:cubicBezTo>
                  <a:cubicBezTo>
                    <a:pt x="-1214" y="252553"/>
                    <a:pt x="60223" y="199594"/>
                    <a:pt x="130803" y="203595"/>
                  </a:cubicBezTo>
                  <a:cubicBezTo>
                    <a:pt x="167569" y="205595"/>
                    <a:pt x="204812" y="203881"/>
                    <a:pt x="245103" y="203881"/>
                  </a:cubicBezTo>
                  <a:close/>
                  <a:moveTo>
                    <a:pt x="185095" y="531826"/>
                  </a:moveTo>
                  <a:cubicBezTo>
                    <a:pt x="185953" y="527635"/>
                    <a:pt x="186429" y="524587"/>
                    <a:pt x="187096" y="521635"/>
                  </a:cubicBezTo>
                  <a:cubicBezTo>
                    <a:pt x="195668" y="483344"/>
                    <a:pt x="225100" y="457341"/>
                    <a:pt x="261295" y="455912"/>
                  </a:cubicBezTo>
                  <a:cubicBezTo>
                    <a:pt x="297871" y="454483"/>
                    <a:pt x="330066" y="478010"/>
                    <a:pt x="339400" y="516301"/>
                  </a:cubicBezTo>
                  <a:cubicBezTo>
                    <a:pt x="343401" y="532874"/>
                    <a:pt x="351497" y="535160"/>
                    <a:pt x="365880" y="535065"/>
                  </a:cubicBezTo>
                  <a:cubicBezTo>
                    <a:pt x="461130" y="534589"/>
                    <a:pt x="556380" y="534874"/>
                    <a:pt x="651630" y="534779"/>
                  </a:cubicBezTo>
                  <a:cubicBezTo>
                    <a:pt x="658583" y="534779"/>
                    <a:pt x="665536" y="533922"/>
                    <a:pt x="671823" y="533541"/>
                  </a:cubicBezTo>
                  <a:cubicBezTo>
                    <a:pt x="685444" y="483535"/>
                    <a:pt x="709066" y="458008"/>
                    <a:pt x="746118" y="456579"/>
                  </a:cubicBezTo>
                  <a:cubicBezTo>
                    <a:pt x="797839" y="454674"/>
                    <a:pt x="822699" y="486487"/>
                    <a:pt x="832986" y="532112"/>
                  </a:cubicBezTo>
                  <a:cubicBezTo>
                    <a:pt x="902423" y="533160"/>
                    <a:pt x="966622" y="471628"/>
                    <a:pt x="972051" y="399334"/>
                  </a:cubicBezTo>
                  <a:cubicBezTo>
                    <a:pt x="973956" y="373235"/>
                    <a:pt x="973480" y="346946"/>
                    <a:pt x="972908" y="320848"/>
                  </a:cubicBezTo>
                  <a:cubicBezTo>
                    <a:pt x="971956" y="278557"/>
                    <a:pt x="940904" y="247219"/>
                    <a:pt x="898518" y="247124"/>
                  </a:cubicBezTo>
                  <a:cubicBezTo>
                    <a:pt x="638200" y="246838"/>
                    <a:pt x="377881" y="246838"/>
                    <a:pt x="117563" y="247124"/>
                  </a:cubicBezTo>
                  <a:cubicBezTo>
                    <a:pt x="76606" y="247219"/>
                    <a:pt x="46697" y="275699"/>
                    <a:pt x="44506" y="316657"/>
                  </a:cubicBezTo>
                  <a:cubicBezTo>
                    <a:pt x="42982" y="344279"/>
                    <a:pt x="42697" y="372378"/>
                    <a:pt x="45173" y="399905"/>
                  </a:cubicBezTo>
                  <a:cubicBezTo>
                    <a:pt x="51841" y="474010"/>
                    <a:pt x="114896" y="533731"/>
                    <a:pt x="185095" y="531826"/>
                  </a:cubicBezTo>
                  <a:close/>
                  <a:moveTo>
                    <a:pt x="729354" y="202833"/>
                  </a:moveTo>
                  <a:cubicBezTo>
                    <a:pt x="729354" y="184069"/>
                    <a:pt x="729544" y="167590"/>
                    <a:pt x="729354" y="151112"/>
                  </a:cubicBezTo>
                  <a:cubicBezTo>
                    <a:pt x="728592" y="86628"/>
                    <a:pt x="689063" y="44432"/>
                    <a:pt x="624674" y="43194"/>
                  </a:cubicBezTo>
                  <a:cubicBezTo>
                    <a:pt x="546950" y="41765"/>
                    <a:pt x="469226" y="42146"/>
                    <a:pt x="391502" y="43099"/>
                  </a:cubicBezTo>
                  <a:cubicBezTo>
                    <a:pt x="346258" y="43670"/>
                    <a:pt x="309587" y="64339"/>
                    <a:pt x="295395" y="107583"/>
                  </a:cubicBezTo>
                  <a:cubicBezTo>
                    <a:pt x="285679" y="137110"/>
                    <a:pt x="288061" y="170638"/>
                    <a:pt x="285108" y="201880"/>
                  </a:cubicBezTo>
                  <a:cubicBezTo>
                    <a:pt x="304063" y="201880"/>
                    <a:pt x="317017" y="201880"/>
                    <a:pt x="330923" y="201880"/>
                  </a:cubicBezTo>
                  <a:cubicBezTo>
                    <a:pt x="330923" y="184164"/>
                    <a:pt x="330733" y="168257"/>
                    <a:pt x="330923" y="152446"/>
                  </a:cubicBezTo>
                  <a:cubicBezTo>
                    <a:pt x="331685" y="111107"/>
                    <a:pt x="353212" y="89009"/>
                    <a:pt x="394169" y="88819"/>
                  </a:cubicBezTo>
                  <a:cubicBezTo>
                    <a:pt x="470274" y="88438"/>
                    <a:pt x="546474" y="88438"/>
                    <a:pt x="622579" y="88819"/>
                  </a:cubicBezTo>
                  <a:cubicBezTo>
                    <a:pt x="662869" y="89009"/>
                    <a:pt x="683729" y="110155"/>
                    <a:pt x="684967" y="150636"/>
                  </a:cubicBezTo>
                  <a:cubicBezTo>
                    <a:pt x="685444" y="167781"/>
                    <a:pt x="685063" y="184926"/>
                    <a:pt x="685063" y="202833"/>
                  </a:cubicBezTo>
                  <a:cubicBezTo>
                    <a:pt x="700969" y="202833"/>
                    <a:pt x="713447" y="202833"/>
                    <a:pt x="729354" y="202833"/>
                  </a:cubicBezTo>
                  <a:close/>
                  <a:moveTo>
                    <a:pt x="376738" y="202071"/>
                  </a:moveTo>
                  <a:cubicBezTo>
                    <a:pt x="464464" y="202071"/>
                    <a:pt x="552475" y="202071"/>
                    <a:pt x="642010" y="202071"/>
                  </a:cubicBezTo>
                  <a:cubicBezTo>
                    <a:pt x="642010" y="186069"/>
                    <a:pt x="641248" y="171877"/>
                    <a:pt x="642200" y="157780"/>
                  </a:cubicBezTo>
                  <a:cubicBezTo>
                    <a:pt x="643534" y="138634"/>
                    <a:pt x="636485" y="131110"/>
                    <a:pt x="616387" y="131395"/>
                  </a:cubicBezTo>
                  <a:cubicBezTo>
                    <a:pt x="555523" y="132443"/>
                    <a:pt x="494563" y="131014"/>
                    <a:pt x="433698" y="131967"/>
                  </a:cubicBezTo>
                  <a:cubicBezTo>
                    <a:pt x="367594" y="132919"/>
                    <a:pt x="373119" y="116441"/>
                    <a:pt x="374548" y="197404"/>
                  </a:cubicBezTo>
                  <a:cubicBezTo>
                    <a:pt x="374548" y="198642"/>
                    <a:pt x="375786" y="200071"/>
                    <a:pt x="376738" y="202071"/>
                  </a:cubicBezTo>
                  <a:close/>
                  <a:moveTo>
                    <a:pt x="786790" y="574784"/>
                  </a:moveTo>
                  <a:cubicBezTo>
                    <a:pt x="786885" y="574784"/>
                    <a:pt x="786885" y="574784"/>
                    <a:pt x="786980" y="574784"/>
                  </a:cubicBezTo>
                  <a:cubicBezTo>
                    <a:pt x="786980" y="560592"/>
                    <a:pt x="787742" y="546304"/>
                    <a:pt x="786790" y="532112"/>
                  </a:cubicBezTo>
                  <a:cubicBezTo>
                    <a:pt x="785456" y="512872"/>
                    <a:pt x="774217" y="501442"/>
                    <a:pt x="755071" y="499822"/>
                  </a:cubicBezTo>
                  <a:cubicBezTo>
                    <a:pt x="735831" y="498203"/>
                    <a:pt x="720686" y="508300"/>
                    <a:pt x="719162" y="526778"/>
                  </a:cubicBezTo>
                  <a:cubicBezTo>
                    <a:pt x="716590" y="557258"/>
                    <a:pt x="716781" y="588310"/>
                    <a:pt x="719162" y="618885"/>
                  </a:cubicBezTo>
                  <a:cubicBezTo>
                    <a:pt x="720496" y="636697"/>
                    <a:pt x="736021" y="646507"/>
                    <a:pt x="753166" y="645650"/>
                  </a:cubicBezTo>
                  <a:cubicBezTo>
                    <a:pt x="770883" y="644793"/>
                    <a:pt x="784980" y="634982"/>
                    <a:pt x="786599" y="615075"/>
                  </a:cubicBezTo>
                  <a:cubicBezTo>
                    <a:pt x="787647" y="601740"/>
                    <a:pt x="786790" y="588310"/>
                    <a:pt x="786790" y="574784"/>
                  </a:cubicBezTo>
                  <a:close/>
                  <a:moveTo>
                    <a:pt x="230053" y="571546"/>
                  </a:moveTo>
                  <a:cubicBezTo>
                    <a:pt x="230053" y="586595"/>
                    <a:pt x="229006" y="601740"/>
                    <a:pt x="230339" y="616599"/>
                  </a:cubicBezTo>
                  <a:cubicBezTo>
                    <a:pt x="232149" y="636887"/>
                    <a:pt x="247389" y="645841"/>
                    <a:pt x="264915" y="645555"/>
                  </a:cubicBezTo>
                  <a:cubicBezTo>
                    <a:pt x="281107" y="645269"/>
                    <a:pt x="296728" y="637078"/>
                    <a:pt x="297395" y="617456"/>
                  </a:cubicBezTo>
                  <a:cubicBezTo>
                    <a:pt x="298443" y="587452"/>
                    <a:pt x="298538" y="557353"/>
                    <a:pt x="297205" y="527350"/>
                  </a:cubicBezTo>
                  <a:cubicBezTo>
                    <a:pt x="296347" y="508204"/>
                    <a:pt x="281869" y="500108"/>
                    <a:pt x="264534" y="499727"/>
                  </a:cubicBezTo>
                  <a:cubicBezTo>
                    <a:pt x="245579" y="499346"/>
                    <a:pt x="232435" y="509062"/>
                    <a:pt x="230339" y="528778"/>
                  </a:cubicBezTo>
                  <a:cubicBezTo>
                    <a:pt x="228910" y="542971"/>
                    <a:pt x="230053" y="557353"/>
                    <a:pt x="230053" y="571546"/>
                  </a:cubicBezTo>
                  <a:close/>
                </a:path>
              </a:pathLst>
            </a:custGeom>
            <a:grpFill/>
            <a:ln w="9525"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Regular"/>
                <a:cs typeface="+mn-cs"/>
              </a:endParaRPr>
            </a:p>
          </p:txBody>
        </p:sp>
        <p:sp>
          <p:nvSpPr>
            <p:cNvPr id="28" name="任意多边形: 形状 27">
              <a:extLst>
                <a:ext uri="{FF2B5EF4-FFF2-40B4-BE49-F238E27FC236}">
                  <a16:creationId xmlns:a16="http://schemas.microsoft.com/office/drawing/2014/main" id="{14CEFC31-4899-9894-E936-8A4C6AA77AC1}"/>
                </a:ext>
              </a:extLst>
            </p:cNvPr>
            <p:cNvSpPr/>
            <p:nvPr/>
          </p:nvSpPr>
          <p:spPr>
            <a:xfrm>
              <a:off x="12330159" y="2746900"/>
              <a:ext cx="1162940" cy="1467749"/>
            </a:xfrm>
            <a:custGeom>
              <a:avLst/>
              <a:gdLst>
                <a:gd name="connsiteX0" fmla="*/ 314611 w 1162940"/>
                <a:gd name="connsiteY0" fmla="*/ 44863 h 1467749"/>
                <a:gd name="connsiteX1" fmla="*/ 314611 w 1162940"/>
                <a:gd name="connsiteY1" fmla="*/ 162592 h 1467749"/>
                <a:gd name="connsiteX2" fmla="*/ 314420 w 1162940"/>
                <a:gd name="connsiteY2" fmla="*/ 236411 h 1467749"/>
                <a:gd name="connsiteX3" fmla="*/ 234220 w 1162940"/>
                <a:gd name="connsiteY3" fmla="*/ 314420 h 1467749"/>
                <a:gd name="connsiteX4" fmla="*/ 69914 w 1162940"/>
                <a:gd name="connsiteY4" fmla="*/ 314516 h 1467749"/>
                <a:gd name="connsiteX5" fmla="*/ 43053 w 1162940"/>
                <a:gd name="connsiteY5" fmla="*/ 314516 h 1467749"/>
                <a:gd name="connsiteX6" fmla="*/ 43053 w 1162940"/>
                <a:gd name="connsiteY6" fmla="*/ 344234 h 1467749"/>
                <a:gd name="connsiteX7" fmla="*/ 43053 w 1162940"/>
                <a:gd name="connsiteY7" fmla="*/ 1346740 h 1467749"/>
                <a:gd name="connsiteX8" fmla="*/ 120110 w 1162940"/>
                <a:gd name="connsiteY8" fmla="*/ 1424178 h 1467749"/>
                <a:gd name="connsiteX9" fmla="*/ 405860 w 1162940"/>
                <a:gd name="connsiteY9" fmla="*/ 1424273 h 1467749"/>
                <a:gd name="connsiteX10" fmla="*/ 424625 w 1162940"/>
                <a:gd name="connsiteY10" fmla="*/ 1425035 h 1467749"/>
                <a:gd name="connsiteX11" fmla="*/ 443579 w 1162940"/>
                <a:gd name="connsiteY11" fmla="*/ 1444276 h 1467749"/>
                <a:gd name="connsiteX12" fmla="*/ 427101 w 1162940"/>
                <a:gd name="connsiteY12" fmla="*/ 1465898 h 1467749"/>
                <a:gd name="connsiteX13" fmla="*/ 408527 w 1162940"/>
                <a:gd name="connsiteY13" fmla="*/ 1467231 h 1467749"/>
                <a:gd name="connsiteX14" fmla="*/ 118015 w 1162940"/>
                <a:gd name="connsiteY14" fmla="*/ 1467231 h 1467749"/>
                <a:gd name="connsiteX15" fmla="*/ 286 w 1162940"/>
                <a:gd name="connsiteY15" fmla="*/ 1350455 h 1467749"/>
                <a:gd name="connsiteX16" fmla="*/ 0 w 1162940"/>
                <a:gd name="connsiteY16" fmla="*/ 338328 h 1467749"/>
                <a:gd name="connsiteX17" fmla="*/ 38957 w 1162940"/>
                <a:gd name="connsiteY17" fmla="*/ 244602 h 1467749"/>
                <a:gd name="connsiteX18" fmla="*/ 246031 w 1162940"/>
                <a:gd name="connsiteY18" fmla="*/ 37529 h 1467749"/>
                <a:gd name="connsiteX19" fmla="*/ 337947 w 1162940"/>
                <a:gd name="connsiteY19" fmla="*/ 0 h 1467749"/>
                <a:gd name="connsiteX20" fmla="*/ 1047560 w 1162940"/>
                <a:gd name="connsiteY20" fmla="*/ 191 h 1467749"/>
                <a:gd name="connsiteX21" fmla="*/ 1162336 w 1162940"/>
                <a:gd name="connsiteY21" fmla="*/ 114776 h 1467749"/>
                <a:gd name="connsiteX22" fmla="*/ 1162336 w 1162940"/>
                <a:gd name="connsiteY22" fmla="*/ 460058 h 1467749"/>
                <a:gd name="connsiteX23" fmla="*/ 1161288 w 1162940"/>
                <a:gd name="connsiteY23" fmla="*/ 478726 h 1467749"/>
                <a:gd name="connsiteX24" fmla="*/ 1141571 w 1162940"/>
                <a:gd name="connsiteY24" fmla="*/ 494919 h 1467749"/>
                <a:gd name="connsiteX25" fmla="*/ 1122331 w 1162940"/>
                <a:gd name="connsiteY25" fmla="*/ 481775 h 1467749"/>
                <a:gd name="connsiteX26" fmla="*/ 1119569 w 1162940"/>
                <a:gd name="connsiteY26" fmla="*/ 456248 h 1467749"/>
                <a:gd name="connsiteX27" fmla="*/ 1119473 w 1162940"/>
                <a:gd name="connsiteY27" fmla="*/ 118110 h 1467749"/>
                <a:gd name="connsiteX28" fmla="*/ 1045178 w 1162940"/>
                <a:gd name="connsiteY28" fmla="*/ 43148 h 1467749"/>
                <a:gd name="connsiteX29" fmla="*/ 340328 w 1162940"/>
                <a:gd name="connsiteY29" fmla="*/ 43148 h 1467749"/>
                <a:gd name="connsiteX30" fmla="*/ 314611 w 1162940"/>
                <a:gd name="connsiteY30" fmla="*/ 44863 h 1467749"/>
                <a:gd name="connsiteX31" fmla="*/ 82106 w 1162940"/>
                <a:gd name="connsiteY31" fmla="*/ 271558 h 1467749"/>
                <a:gd name="connsiteX32" fmla="*/ 238030 w 1162940"/>
                <a:gd name="connsiteY32" fmla="*/ 271463 h 1467749"/>
                <a:gd name="connsiteX33" fmla="*/ 270605 w 1162940"/>
                <a:gd name="connsiteY33" fmla="*/ 243364 h 1467749"/>
                <a:gd name="connsiteX34" fmla="*/ 271177 w 1162940"/>
                <a:gd name="connsiteY34" fmla="*/ 82296 h 1467749"/>
                <a:gd name="connsiteX35" fmla="*/ 82106 w 1162940"/>
                <a:gd name="connsiteY35" fmla="*/ 271558 h 146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2940" h="1467749">
                  <a:moveTo>
                    <a:pt x="314611" y="44863"/>
                  </a:moveTo>
                  <a:cubicBezTo>
                    <a:pt x="314611" y="85249"/>
                    <a:pt x="314611" y="123920"/>
                    <a:pt x="314611" y="162592"/>
                  </a:cubicBezTo>
                  <a:cubicBezTo>
                    <a:pt x="314611" y="187166"/>
                    <a:pt x="315182" y="211836"/>
                    <a:pt x="314420" y="236411"/>
                  </a:cubicBezTo>
                  <a:cubicBezTo>
                    <a:pt x="312896" y="285369"/>
                    <a:pt x="283178" y="314135"/>
                    <a:pt x="234220" y="314420"/>
                  </a:cubicBezTo>
                  <a:cubicBezTo>
                    <a:pt x="179451" y="314706"/>
                    <a:pt x="124682" y="314516"/>
                    <a:pt x="69914" y="314516"/>
                  </a:cubicBezTo>
                  <a:cubicBezTo>
                    <a:pt x="62103" y="314516"/>
                    <a:pt x="54388" y="314516"/>
                    <a:pt x="43053" y="314516"/>
                  </a:cubicBezTo>
                  <a:cubicBezTo>
                    <a:pt x="43053" y="325755"/>
                    <a:pt x="43053" y="334994"/>
                    <a:pt x="43053" y="344234"/>
                  </a:cubicBezTo>
                  <a:cubicBezTo>
                    <a:pt x="43053" y="678371"/>
                    <a:pt x="43053" y="1012508"/>
                    <a:pt x="43053" y="1346740"/>
                  </a:cubicBezTo>
                  <a:cubicBezTo>
                    <a:pt x="43053" y="1398842"/>
                    <a:pt x="68104" y="1424083"/>
                    <a:pt x="120110" y="1424178"/>
                  </a:cubicBezTo>
                  <a:cubicBezTo>
                    <a:pt x="215360" y="1424368"/>
                    <a:pt x="310610" y="1424178"/>
                    <a:pt x="405860" y="1424273"/>
                  </a:cubicBezTo>
                  <a:cubicBezTo>
                    <a:pt x="412242" y="1424273"/>
                    <a:pt x="419862" y="1422178"/>
                    <a:pt x="424625" y="1425035"/>
                  </a:cubicBezTo>
                  <a:cubicBezTo>
                    <a:pt x="432435" y="1429703"/>
                    <a:pt x="443198" y="1437418"/>
                    <a:pt x="443579" y="1444276"/>
                  </a:cubicBezTo>
                  <a:cubicBezTo>
                    <a:pt x="443865" y="1451420"/>
                    <a:pt x="434340" y="1460373"/>
                    <a:pt x="427101" y="1465898"/>
                  </a:cubicBezTo>
                  <a:cubicBezTo>
                    <a:pt x="423005" y="1469041"/>
                    <a:pt x="414814" y="1467231"/>
                    <a:pt x="408527" y="1467231"/>
                  </a:cubicBezTo>
                  <a:cubicBezTo>
                    <a:pt x="311658" y="1467326"/>
                    <a:pt x="214884" y="1467422"/>
                    <a:pt x="118015" y="1467231"/>
                  </a:cubicBezTo>
                  <a:cubicBezTo>
                    <a:pt x="44672" y="1467136"/>
                    <a:pt x="286" y="1423416"/>
                    <a:pt x="286" y="1350455"/>
                  </a:cubicBezTo>
                  <a:cubicBezTo>
                    <a:pt x="95" y="1012984"/>
                    <a:pt x="286" y="675704"/>
                    <a:pt x="0" y="338328"/>
                  </a:cubicBezTo>
                  <a:cubicBezTo>
                    <a:pt x="0" y="301181"/>
                    <a:pt x="12764" y="270605"/>
                    <a:pt x="38957" y="244602"/>
                  </a:cubicBezTo>
                  <a:cubicBezTo>
                    <a:pt x="108204" y="175831"/>
                    <a:pt x="177260" y="106775"/>
                    <a:pt x="246031" y="37529"/>
                  </a:cubicBezTo>
                  <a:cubicBezTo>
                    <a:pt x="271558" y="11716"/>
                    <a:pt x="301943" y="0"/>
                    <a:pt x="337947" y="0"/>
                  </a:cubicBezTo>
                  <a:cubicBezTo>
                    <a:pt x="574453" y="191"/>
                    <a:pt x="811054" y="0"/>
                    <a:pt x="1047560" y="191"/>
                  </a:cubicBezTo>
                  <a:cubicBezTo>
                    <a:pt x="1117568" y="286"/>
                    <a:pt x="1162241" y="45148"/>
                    <a:pt x="1162336" y="114776"/>
                  </a:cubicBezTo>
                  <a:cubicBezTo>
                    <a:pt x="1162526" y="229838"/>
                    <a:pt x="1162431" y="344996"/>
                    <a:pt x="1162336" y="460058"/>
                  </a:cubicBezTo>
                  <a:cubicBezTo>
                    <a:pt x="1162336" y="466439"/>
                    <a:pt x="1164241" y="474250"/>
                    <a:pt x="1161288" y="478726"/>
                  </a:cubicBezTo>
                  <a:cubicBezTo>
                    <a:pt x="1156526" y="485680"/>
                    <a:pt x="1148906" y="493967"/>
                    <a:pt x="1141571" y="494919"/>
                  </a:cubicBezTo>
                  <a:cubicBezTo>
                    <a:pt x="1135666" y="495776"/>
                    <a:pt x="1125760" y="488156"/>
                    <a:pt x="1122331" y="481775"/>
                  </a:cubicBezTo>
                  <a:cubicBezTo>
                    <a:pt x="1118521" y="474726"/>
                    <a:pt x="1119569" y="464915"/>
                    <a:pt x="1119569" y="456248"/>
                  </a:cubicBezTo>
                  <a:cubicBezTo>
                    <a:pt x="1119473" y="343567"/>
                    <a:pt x="1119569" y="230791"/>
                    <a:pt x="1119473" y="118110"/>
                  </a:cubicBezTo>
                  <a:cubicBezTo>
                    <a:pt x="1119378" y="67818"/>
                    <a:pt x="1095280" y="43244"/>
                    <a:pt x="1045178" y="43148"/>
                  </a:cubicBezTo>
                  <a:cubicBezTo>
                    <a:pt x="810197" y="42958"/>
                    <a:pt x="575310" y="43053"/>
                    <a:pt x="340328" y="43148"/>
                  </a:cubicBezTo>
                  <a:cubicBezTo>
                    <a:pt x="332518" y="43148"/>
                    <a:pt x="324803" y="44196"/>
                    <a:pt x="314611" y="44863"/>
                  </a:cubicBezTo>
                  <a:close/>
                  <a:moveTo>
                    <a:pt x="82106" y="271558"/>
                  </a:moveTo>
                  <a:cubicBezTo>
                    <a:pt x="133541" y="271558"/>
                    <a:pt x="185833" y="271748"/>
                    <a:pt x="238030" y="271463"/>
                  </a:cubicBezTo>
                  <a:cubicBezTo>
                    <a:pt x="256413" y="271367"/>
                    <a:pt x="270129" y="261080"/>
                    <a:pt x="270605" y="243364"/>
                  </a:cubicBezTo>
                  <a:cubicBezTo>
                    <a:pt x="272129" y="189167"/>
                    <a:pt x="271177" y="134779"/>
                    <a:pt x="271177" y="82296"/>
                  </a:cubicBezTo>
                  <a:cubicBezTo>
                    <a:pt x="208312" y="145256"/>
                    <a:pt x="145542" y="208026"/>
                    <a:pt x="82106" y="271558"/>
                  </a:cubicBezTo>
                  <a:close/>
                </a:path>
              </a:pathLst>
            </a:custGeom>
            <a:grpFill/>
            <a:ln w="9525"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Regular"/>
                <a:cs typeface="+mn-cs"/>
              </a:endParaRPr>
            </a:p>
          </p:txBody>
        </p:sp>
        <p:sp>
          <p:nvSpPr>
            <p:cNvPr id="29" name="任意多边形: 形状 28">
              <a:extLst>
                <a:ext uri="{FF2B5EF4-FFF2-40B4-BE49-F238E27FC236}">
                  <a16:creationId xmlns:a16="http://schemas.microsoft.com/office/drawing/2014/main" id="{C24FCE22-E0F3-B70A-ABFB-CD987675CE9A}"/>
                </a:ext>
              </a:extLst>
            </p:cNvPr>
            <p:cNvSpPr/>
            <p:nvPr/>
          </p:nvSpPr>
          <p:spPr>
            <a:xfrm>
              <a:off x="12803233" y="2892244"/>
              <a:ext cx="486772" cy="43323"/>
            </a:xfrm>
            <a:custGeom>
              <a:avLst/>
              <a:gdLst>
                <a:gd name="connsiteX0" fmla="*/ 243777 w 486772"/>
                <a:gd name="connsiteY0" fmla="*/ 43060 h 43323"/>
                <a:gd name="connsiteX1" fmla="*/ 31941 w 486772"/>
                <a:gd name="connsiteY1" fmla="*/ 43156 h 43323"/>
                <a:gd name="connsiteX2" fmla="*/ 32 w 486772"/>
                <a:gd name="connsiteY2" fmla="*/ 20772 h 43323"/>
                <a:gd name="connsiteX3" fmla="*/ 31941 w 486772"/>
                <a:gd name="connsiteY3" fmla="*/ 7 h 43323"/>
                <a:gd name="connsiteX4" fmla="*/ 453327 w 486772"/>
                <a:gd name="connsiteY4" fmla="*/ 103 h 43323"/>
                <a:gd name="connsiteX5" fmla="*/ 471806 w 486772"/>
                <a:gd name="connsiteY5" fmla="*/ 2484 h 43323"/>
                <a:gd name="connsiteX6" fmla="*/ 486760 w 486772"/>
                <a:gd name="connsiteY6" fmla="*/ 22963 h 43323"/>
                <a:gd name="connsiteX7" fmla="*/ 469710 w 486772"/>
                <a:gd name="connsiteY7" fmla="*/ 41251 h 43323"/>
                <a:gd name="connsiteX8" fmla="*/ 429515 w 486772"/>
                <a:gd name="connsiteY8" fmla="*/ 42965 h 43323"/>
                <a:gd name="connsiteX9" fmla="*/ 243777 w 486772"/>
                <a:gd name="connsiteY9" fmla="*/ 43060 h 4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772" h="43323">
                  <a:moveTo>
                    <a:pt x="243777" y="43060"/>
                  </a:moveTo>
                  <a:cubicBezTo>
                    <a:pt x="173197" y="43060"/>
                    <a:pt x="102521" y="42965"/>
                    <a:pt x="31941" y="43156"/>
                  </a:cubicBezTo>
                  <a:cubicBezTo>
                    <a:pt x="15463" y="43251"/>
                    <a:pt x="-825" y="40965"/>
                    <a:pt x="32" y="20772"/>
                  </a:cubicBezTo>
                  <a:cubicBezTo>
                    <a:pt x="794" y="2865"/>
                    <a:pt x="16415" y="7"/>
                    <a:pt x="31941" y="7"/>
                  </a:cubicBezTo>
                  <a:cubicBezTo>
                    <a:pt x="172435" y="103"/>
                    <a:pt x="312833" y="7"/>
                    <a:pt x="453327" y="103"/>
                  </a:cubicBezTo>
                  <a:cubicBezTo>
                    <a:pt x="459614" y="103"/>
                    <a:pt x="467519" y="-755"/>
                    <a:pt x="471806" y="2484"/>
                  </a:cubicBezTo>
                  <a:cubicBezTo>
                    <a:pt x="478473" y="7627"/>
                    <a:pt x="487141" y="16295"/>
                    <a:pt x="486760" y="22963"/>
                  </a:cubicBezTo>
                  <a:cubicBezTo>
                    <a:pt x="486379" y="29630"/>
                    <a:pt x="476854" y="39441"/>
                    <a:pt x="469710" y="41251"/>
                  </a:cubicBezTo>
                  <a:cubicBezTo>
                    <a:pt x="456947" y="44489"/>
                    <a:pt x="442945" y="42965"/>
                    <a:pt x="429515" y="42965"/>
                  </a:cubicBezTo>
                  <a:cubicBezTo>
                    <a:pt x="367507" y="43060"/>
                    <a:pt x="305690" y="43060"/>
                    <a:pt x="243777" y="43060"/>
                  </a:cubicBezTo>
                  <a:close/>
                </a:path>
              </a:pathLst>
            </a:custGeom>
            <a:grpFill/>
            <a:ln w="9525"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Regular"/>
                <a:cs typeface="+mn-cs"/>
              </a:endParaRPr>
            </a:p>
          </p:txBody>
        </p:sp>
        <p:sp>
          <p:nvSpPr>
            <p:cNvPr id="30" name="任意多边形: 形状 29">
              <a:extLst>
                <a:ext uri="{FF2B5EF4-FFF2-40B4-BE49-F238E27FC236}">
                  <a16:creationId xmlns:a16="http://schemas.microsoft.com/office/drawing/2014/main" id="{0F16B5B4-FF65-44D2-844B-C5EE29412D35}"/>
                </a:ext>
              </a:extLst>
            </p:cNvPr>
            <p:cNvSpPr/>
            <p:nvPr/>
          </p:nvSpPr>
          <p:spPr>
            <a:xfrm>
              <a:off x="12802884" y="3018362"/>
              <a:ext cx="488833" cy="43246"/>
            </a:xfrm>
            <a:custGeom>
              <a:avLst/>
              <a:gdLst>
                <a:gd name="connsiteX0" fmla="*/ 244412 w 488833"/>
                <a:gd name="connsiteY0" fmla="*/ 43148 h 43246"/>
                <a:gd name="connsiteX1" fmla="*/ 32671 w 488833"/>
                <a:gd name="connsiteY1" fmla="*/ 43244 h 43246"/>
                <a:gd name="connsiteX2" fmla="*/ 0 w 488833"/>
                <a:gd name="connsiteY2" fmla="*/ 21431 h 43246"/>
                <a:gd name="connsiteX3" fmla="*/ 33052 w 488833"/>
                <a:gd name="connsiteY3" fmla="*/ 0 h 43246"/>
                <a:gd name="connsiteX4" fmla="*/ 456438 w 488833"/>
                <a:gd name="connsiteY4" fmla="*/ 667 h 43246"/>
                <a:gd name="connsiteX5" fmla="*/ 485490 w 488833"/>
                <a:gd name="connsiteY5" fmla="*/ 14478 h 43246"/>
                <a:gd name="connsiteX6" fmla="*/ 458439 w 488833"/>
                <a:gd name="connsiteY6" fmla="*/ 43053 h 43246"/>
                <a:gd name="connsiteX7" fmla="*/ 244412 w 488833"/>
                <a:gd name="connsiteY7" fmla="*/ 43148 h 4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833" h="43246">
                  <a:moveTo>
                    <a:pt x="244412" y="43148"/>
                  </a:moveTo>
                  <a:cubicBezTo>
                    <a:pt x="173832" y="43148"/>
                    <a:pt x="103251" y="42958"/>
                    <a:pt x="32671" y="43244"/>
                  </a:cubicBezTo>
                  <a:cubicBezTo>
                    <a:pt x="16288" y="43339"/>
                    <a:pt x="-95" y="41339"/>
                    <a:pt x="0" y="21431"/>
                  </a:cubicBezTo>
                  <a:cubicBezTo>
                    <a:pt x="191" y="1619"/>
                    <a:pt x="16764" y="0"/>
                    <a:pt x="33052" y="0"/>
                  </a:cubicBezTo>
                  <a:cubicBezTo>
                    <a:pt x="174213" y="191"/>
                    <a:pt x="315373" y="-191"/>
                    <a:pt x="456438" y="667"/>
                  </a:cubicBezTo>
                  <a:cubicBezTo>
                    <a:pt x="466440" y="762"/>
                    <a:pt x="480251" y="6668"/>
                    <a:pt x="485490" y="14478"/>
                  </a:cubicBezTo>
                  <a:cubicBezTo>
                    <a:pt x="495491" y="29242"/>
                    <a:pt x="482061" y="42958"/>
                    <a:pt x="458439" y="43053"/>
                  </a:cubicBezTo>
                  <a:cubicBezTo>
                    <a:pt x="387096" y="43244"/>
                    <a:pt x="315754" y="43148"/>
                    <a:pt x="244412" y="43148"/>
                  </a:cubicBezTo>
                  <a:close/>
                </a:path>
              </a:pathLst>
            </a:custGeom>
            <a:grpFill/>
            <a:ln w="9525"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Regular"/>
                <a:cs typeface="+mn-cs"/>
              </a:endParaRPr>
            </a:p>
          </p:txBody>
        </p:sp>
      </p:grpSp>
      <p:sp>
        <p:nvSpPr>
          <p:cNvPr id="34" name="矩形: 圆角 33">
            <a:extLst>
              <a:ext uri="{FF2B5EF4-FFF2-40B4-BE49-F238E27FC236}">
                <a16:creationId xmlns:a16="http://schemas.microsoft.com/office/drawing/2014/main" id="{A451AC9B-FFE5-69FD-6F7E-452BAA2401BE}"/>
              </a:ext>
            </a:extLst>
          </p:cNvPr>
          <p:cNvSpPr/>
          <p:nvPr/>
        </p:nvSpPr>
        <p:spPr>
          <a:xfrm>
            <a:off x="4478363" y="2598227"/>
            <a:ext cx="3235274" cy="3315211"/>
          </a:xfrm>
          <a:prstGeom prst="roundRect">
            <a:avLst>
              <a:gd name="adj" fmla="val 3577"/>
            </a:avLst>
          </a:prstGeom>
          <a:solidFill>
            <a:schemeClr val="accent2">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Regular"/>
              <a:cs typeface="+mn-cs"/>
            </a:endParaRPr>
          </a:p>
        </p:txBody>
      </p:sp>
      <p:sp>
        <p:nvSpPr>
          <p:cNvPr id="35" name="文本框 34">
            <a:extLst>
              <a:ext uri="{FF2B5EF4-FFF2-40B4-BE49-F238E27FC236}">
                <a16:creationId xmlns:a16="http://schemas.microsoft.com/office/drawing/2014/main" id="{783F3570-A6CA-86DB-134B-F75106C62AFA}"/>
              </a:ext>
            </a:extLst>
          </p:cNvPr>
          <p:cNvSpPr txBox="1"/>
          <p:nvPr/>
        </p:nvSpPr>
        <p:spPr>
          <a:xfrm>
            <a:off x="4926449" y="3752085"/>
            <a:ext cx="2339102" cy="461665"/>
          </a:xfrm>
          <a:prstGeom prst="rect">
            <a:avLst/>
          </a:prstGeom>
        </p:spPr>
        <p:txBody>
          <a:bodyPr wrap="none">
            <a:noAutofit/>
          </a:bodyPr>
          <a:lstStyle>
            <a:defPPr>
              <a:defRPr lang="zh-CN"/>
            </a:defPPr>
            <a:lvl1pPr>
              <a:defRPr sz="3200">
                <a:solidFill>
                  <a:schemeClr val="accent2"/>
                </a:solidFill>
                <a:latin typeface="+mj-ea"/>
                <a:ea typeface="+mj-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accent2">
                    <a:lumMod val="50000"/>
                  </a:schemeClr>
                </a:solidFill>
                <a:effectLst/>
                <a:uLnTx/>
                <a:uFillTx/>
                <a:cs typeface="+mn-cs"/>
              </a:rPr>
              <a:t>逐渐进入深水区</a:t>
            </a:r>
          </a:p>
        </p:txBody>
      </p:sp>
      <p:sp>
        <p:nvSpPr>
          <p:cNvPr id="48" name="文本框 47">
            <a:extLst>
              <a:ext uri="{FF2B5EF4-FFF2-40B4-BE49-F238E27FC236}">
                <a16:creationId xmlns:a16="http://schemas.microsoft.com/office/drawing/2014/main" id="{010A2C02-4906-B665-D156-C7117DD585FC}"/>
              </a:ext>
            </a:extLst>
          </p:cNvPr>
          <p:cNvSpPr txBox="1"/>
          <p:nvPr/>
        </p:nvSpPr>
        <p:spPr>
          <a:xfrm>
            <a:off x="4676352" y="4323602"/>
            <a:ext cx="2895630" cy="1341521"/>
          </a:xfrm>
          <a:prstGeom prst="rect">
            <a:avLst/>
          </a:prstGeom>
          <a:noFill/>
        </p:spPr>
        <p:txBody>
          <a:bodyPr wrap="square">
            <a:no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47393A"/>
                </a:solidFill>
                <a:effectLst/>
                <a:uLnTx/>
                <a:uFillTx/>
                <a:latin typeface="+mn-ea"/>
                <a:cs typeface="+mn-cs"/>
              </a:rPr>
              <a:t>越来越多的医生不仅在互联网平台上接受问诊咨询，更深入到对疾病的全流程管理，实现为患者的最终结果负责。</a:t>
            </a:r>
          </a:p>
        </p:txBody>
      </p:sp>
      <p:sp>
        <p:nvSpPr>
          <p:cNvPr id="51" name="椭圆 50">
            <a:extLst>
              <a:ext uri="{FF2B5EF4-FFF2-40B4-BE49-F238E27FC236}">
                <a16:creationId xmlns:a16="http://schemas.microsoft.com/office/drawing/2014/main" id="{2742A6C1-9A6D-648F-A36D-599B4D8EB3EA}"/>
              </a:ext>
            </a:extLst>
          </p:cNvPr>
          <p:cNvSpPr/>
          <p:nvPr/>
        </p:nvSpPr>
        <p:spPr>
          <a:xfrm>
            <a:off x="5177793" y="1636303"/>
            <a:ext cx="1892748" cy="1892746"/>
          </a:xfrm>
          <a:prstGeom prst="ellipse">
            <a:avLst/>
          </a:prstGeom>
          <a:noFill/>
          <a:ln>
            <a:gradFill flip="none" rotWithShape="1">
              <a:gsLst>
                <a:gs pos="0">
                  <a:schemeClr val="accent2">
                    <a:lumMod val="40000"/>
                    <a:lumOff val="60000"/>
                  </a:schemeClr>
                </a:gs>
                <a:gs pos="100000">
                  <a:schemeClr val="accent2">
                    <a:lumMod val="40000"/>
                    <a:lumOff val="60000"/>
                    <a:alpha val="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Regular"/>
              <a:cs typeface="+mn-cs"/>
            </a:endParaRPr>
          </a:p>
        </p:txBody>
      </p:sp>
      <p:sp>
        <p:nvSpPr>
          <p:cNvPr id="52" name="椭圆 51">
            <a:extLst>
              <a:ext uri="{FF2B5EF4-FFF2-40B4-BE49-F238E27FC236}">
                <a16:creationId xmlns:a16="http://schemas.microsoft.com/office/drawing/2014/main" id="{FDF48DD0-593B-3172-D8F2-17938D69DCA9}"/>
              </a:ext>
            </a:extLst>
          </p:cNvPr>
          <p:cNvSpPr/>
          <p:nvPr/>
        </p:nvSpPr>
        <p:spPr>
          <a:xfrm>
            <a:off x="5409056" y="1867564"/>
            <a:ext cx="1430223" cy="1430223"/>
          </a:xfrm>
          <a:prstGeom prst="ellipse">
            <a:avLst/>
          </a:prstGeom>
          <a:gradFill flip="none" rotWithShape="1">
            <a:gsLst>
              <a:gs pos="0">
                <a:schemeClr val="accent2"/>
              </a:gs>
              <a:gs pos="69000">
                <a:schemeClr val="accent2">
                  <a:lumMod val="75000"/>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gradFill>
                <a:gsLst>
                  <a:gs pos="30000">
                    <a:srgbClr val="1B4F80">
                      <a:lumMod val="20000"/>
                      <a:lumOff val="80000"/>
                      <a:alpha val="0"/>
                    </a:srgbClr>
                  </a:gs>
                  <a:gs pos="77000">
                    <a:srgbClr val="1B4F80">
                      <a:lumMod val="60000"/>
                      <a:lumOff val="40000"/>
                    </a:srgbClr>
                  </a:gs>
                </a:gsLst>
                <a:path path="circle">
                  <a:fillToRect l="50000" t="50000" r="50000" b="50000"/>
                </a:path>
              </a:gradFill>
              <a:effectLst/>
              <a:uLnTx/>
              <a:uFillTx/>
              <a:latin typeface="Arial" panose="020B0604020202020204" pitchFamily="34" charset="0"/>
              <a:ea typeface="思源黑体 CN Regular"/>
              <a:cs typeface="+mn-cs"/>
            </a:endParaRPr>
          </a:p>
        </p:txBody>
      </p:sp>
      <p:pic>
        <p:nvPicPr>
          <p:cNvPr id="83" name="图形 82">
            <a:extLst>
              <a:ext uri="{FF2B5EF4-FFF2-40B4-BE49-F238E27FC236}">
                <a16:creationId xmlns:a16="http://schemas.microsoft.com/office/drawing/2014/main" id="{DE32D23A-96C9-179B-3D53-F8701EC610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45897" y="2204405"/>
            <a:ext cx="756540" cy="756540"/>
          </a:xfrm>
          <a:prstGeom prst="rect">
            <a:avLst/>
          </a:prstGeom>
        </p:spPr>
      </p:pic>
      <p:sp>
        <p:nvSpPr>
          <p:cNvPr id="58" name="矩形: 圆角 57">
            <a:extLst>
              <a:ext uri="{FF2B5EF4-FFF2-40B4-BE49-F238E27FC236}">
                <a16:creationId xmlns:a16="http://schemas.microsoft.com/office/drawing/2014/main" id="{550D3093-584E-F022-D6CF-60D0FCF77FD5}"/>
              </a:ext>
            </a:extLst>
          </p:cNvPr>
          <p:cNvSpPr/>
          <p:nvPr/>
        </p:nvSpPr>
        <p:spPr>
          <a:xfrm>
            <a:off x="874712" y="2598227"/>
            <a:ext cx="3235274" cy="3315211"/>
          </a:xfrm>
          <a:prstGeom prst="roundRect">
            <a:avLst>
              <a:gd name="adj" fmla="val 3577"/>
            </a:avLst>
          </a:prstGeom>
          <a:solidFill>
            <a:schemeClr val="accent1">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Regular"/>
              <a:cs typeface="+mn-cs"/>
            </a:endParaRPr>
          </a:p>
        </p:txBody>
      </p:sp>
      <p:sp>
        <p:nvSpPr>
          <p:cNvPr id="59" name="文本框 58">
            <a:extLst>
              <a:ext uri="{FF2B5EF4-FFF2-40B4-BE49-F238E27FC236}">
                <a16:creationId xmlns:a16="http://schemas.microsoft.com/office/drawing/2014/main" id="{F3FDDA2F-94FE-E407-EEDA-25E0B44ED2A2}"/>
              </a:ext>
            </a:extLst>
          </p:cNvPr>
          <p:cNvSpPr txBox="1"/>
          <p:nvPr/>
        </p:nvSpPr>
        <p:spPr>
          <a:xfrm>
            <a:off x="1322798" y="3752085"/>
            <a:ext cx="2339102" cy="461665"/>
          </a:xfrm>
          <a:prstGeom prst="rect">
            <a:avLst/>
          </a:prstGeom>
        </p:spPr>
        <p:txBody>
          <a:bodyPr wrap="none">
            <a:noAutofit/>
          </a:bodyPr>
          <a:lstStyle>
            <a:defPPr>
              <a:defRPr lang="zh-CN"/>
            </a:defPPr>
            <a:lvl1pPr>
              <a:defRPr sz="3200">
                <a:solidFill>
                  <a:schemeClr val="accent2"/>
                </a:solidFill>
                <a:latin typeface="+mj-ea"/>
                <a:ea typeface="+mj-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a:ln>
                  <a:noFill/>
                </a:ln>
                <a:solidFill>
                  <a:srgbClr val="1B4F80"/>
                </a:solidFill>
                <a:effectLst/>
                <a:uLnTx/>
                <a:uFillTx/>
                <a:cs typeface="+mn-cs"/>
              </a:rPr>
              <a:t>指导和监管加强</a:t>
            </a:r>
            <a:endParaRPr kumimoji="0" lang="zh-CN" altLang="en-US" sz="2400" b="0" i="0" u="none" strike="noStrike" kern="1200" cap="none" spc="0" normalizeH="0" baseline="0" noProof="0" dirty="0">
              <a:ln>
                <a:noFill/>
              </a:ln>
              <a:solidFill>
                <a:srgbClr val="1B4F80"/>
              </a:solidFill>
              <a:effectLst/>
              <a:uLnTx/>
              <a:uFillTx/>
              <a:cs typeface="+mn-cs"/>
            </a:endParaRPr>
          </a:p>
        </p:txBody>
      </p:sp>
      <p:sp>
        <p:nvSpPr>
          <p:cNvPr id="60" name="文本框 59">
            <a:extLst>
              <a:ext uri="{FF2B5EF4-FFF2-40B4-BE49-F238E27FC236}">
                <a16:creationId xmlns:a16="http://schemas.microsoft.com/office/drawing/2014/main" id="{F52D9C5A-1288-A11B-B8E0-580B2B7FC948}"/>
              </a:ext>
            </a:extLst>
          </p:cNvPr>
          <p:cNvSpPr txBox="1"/>
          <p:nvPr/>
        </p:nvSpPr>
        <p:spPr>
          <a:xfrm>
            <a:off x="1072701" y="4323602"/>
            <a:ext cx="2895630" cy="1341521"/>
          </a:xfrm>
          <a:prstGeom prst="rect">
            <a:avLst/>
          </a:prstGeom>
          <a:noFill/>
        </p:spPr>
        <p:txBody>
          <a:bodyPr wrap="square">
            <a:no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srgbClr val="47393A"/>
                </a:solidFill>
                <a:effectLst/>
                <a:uLnTx/>
                <a:uFillTx/>
                <a:latin typeface="+mn-ea"/>
                <a:cs typeface="+mn-cs"/>
              </a:rPr>
              <a:t>对从事互联网诊疗的机构、人员和所涉业务提出监管规范，提升了互联网医院的技术和运营门槛。</a:t>
            </a:r>
            <a:endParaRPr kumimoji="0" lang="zh-CN" altLang="en-US" sz="1600" b="0" i="0" u="none" strike="noStrike" kern="1200" cap="none" spc="0" normalizeH="0" baseline="0" noProof="0" dirty="0">
              <a:ln>
                <a:noFill/>
              </a:ln>
              <a:solidFill>
                <a:srgbClr val="47393A"/>
              </a:solidFill>
              <a:effectLst/>
              <a:uLnTx/>
              <a:uFillTx/>
              <a:latin typeface="+mn-ea"/>
              <a:cs typeface="+mn-cs"/>
            </a:endParaRPr>
          </a:p>
        </p:txBody>
      </p:sp>
      <p:sp>
        <p:nvSpPr>
          <p:cNvPr id="61" name="椭圆 60">
            <a:extLst>
              <a:ext uri="{FF2B5EF4-FFF2-40B4-BE49-F238E27FC236}">
                <a16:creationId xmlns:a16="http://schemas.microsoft.com/office/drawing/2014/main" id="{772D43EC-F00F-EE67-E01C-D04B11731346}"/>
              </a:ext>
            </a:extLst>
          </p:cNvPr>
          <p:cNvSpPr/>
          <p:nvPr/>
        </p:nvSpPr>
        <p:spPr>
          <a:xfrm>
            <a:off x="1574142" y="1636303"/>
            <a:ext cx="1892748" cy="1892746"/>
          </a:xfrm>
          <a:prstGeom prst="ellipse">
            <a:avLst/>
          </a:prstGeom>
          <a:noFill/>
          <a:ln>
            <a:gradFill flip="none" rotWithShape="1">
              <a:gsLst>
                <a:gs pos="0">
                  <a:schemeClr val="accent1">
                    <a:lumMod val="40000"/>
                    <a:lumOff val="60000"/>
                  </a:schemeClr>
                </a:gs>
                <a:gs pos="100000">
                  <a:schemeClr val="accent1">
                    <a:lumMod val="40000"/>
                    <a:lumOff val="60000"/>
                    <a:alpha val="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Regular"/>
              <a:cs typeface="+mn-cs"/>
            </a:endParaRPr>
          </a:p>
        </p:txBody>
      </p:sp>
      <p:sp>
        <p:nvSpPr>
          <p:cNvPr id="62" name="椭圆 61">
            <a:extLst>
              <a:ext uri="{FF2B5EF4-FFF2-40B4-BE49-F238E27FC236}">
                <a16:creationId xmlns:a16="http://schemas.microsoft.com/office/drawing/2014/main" id="{B6A693D8-AA76-66C2-9905-92289A0ECE8B}"/>
              </a:ext>
            </a:extLst>
          </p:cNvPr>
          <p:cNvSpPr/>
          <p:nvPr/>
        </p:nvSpPr>
        <p:spPr>
          <a:xfrm>
            <a:off x="1805405" y="1867564"/>
            <a:ext cx="1430223" cy="1430223"/>
          </a:xfrm>
          <a:prstGeom prst="ellipse">
            <a:avLst/>
          </a:prstGeom>
          <a:gradFill flip="none" rotWithShape="1">
            <a:gsLst>
              <a:gs pos="0">
                <a:schemeClr val="accent1"/>
              </a:gs>
              <a:gs pos="69000">
                <a:schemeClr val="accent1">
                  <a:lumMod val="75000"/>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gradFill>
                <a:gsLst>
                  <a:gs pos="30000">
                    <a:srgbClr val="1B4F80">
                      <a:lumMod val="20000"/>
                      <a:lumOff val="80000"/>
                      <a:alpha val="0"/>
                    </a:srgbClr>
                  </a:gs>
                  <a:gs pos="77000">
                    <a:srgbClr val="1B4F80">
                      <a:lumMod val="60000"/>
                      <a:lumOff val="40000"/>
                    </a:srgbClr>
                  </a:gs>
                </a:gsLst>
                <a:path path="circle">
                  <a:fillToRect l="50000" t="50000" r="50000" b="50000"/>
                </a:path>
              </a:gradFill>
              <a:effectLst/>
              <a:uLnTx/>
              <a:uFillTx/>
              <a:latin typeface="Arial" panose="020B0604020202020204" pitchFamily="34" charset="0"/>
              <a:ea typeface="思源黑体 CN Regular"/>
              <a:cs typeface="+mn-cs"/>
            </a:endParaRPr>
          </a:p>
        </p:txBody>
      </p:sp>
      <p:pic>
        <p:nvPicPr>
          <p:cNvPr id="81" name="图形 80">
            <a:extLst>
              <a:ext uri="{FF2B5EF4-FFF2-40B4-BE49-F238E27FC236}">
                <a16:creationId xmlns:a16="http://schemas.microsoft.com/office/drawing/2014/main" id="{F13D0C50-F421-E395-68AD-0D1BD510AA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42246" y="2204405"/>
            <a:ext cx="756540" cy="756540"/>
          </a:xfrm>
          <a:prstGeom prst="rect">
            <a:avLst/>
          </a:prstGeom>
        </p:spPr>
      </p:pic>
    </p:spTree>
    <p:extLst>
      <p:ext uri="{BB962C8B-B14F-4D97-AF65-F5344CB8AC3E}">
        <p14:creationId xmlns:p14="http://schemas.microsoft.com/office/powerpoint/2010/main" val="968763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48AA5EBE-C217-394F-98ED-B7615CD13584}"/>
              </a:ext>
            </a:extLst>
          </p:cNvPr>
          <p:cNvCxnSpPr/>
          <p:nvPr/>
        </p:nvCxnSpPr>
        <p:spPr>
          <a:xfrm>
            <a:off x="263847" y="862550"/>
            <a:ext cx="10268136" cy="0"/>
          </a:xfrm>
          <a:prstGeom prst="line">
            <a:avLst/>
          </a:prstGeom>
          <a:ln w="19050">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A9018BE8-AC36-5349-95C3-E7C096E1A779}"/>
              </a:ext>
            </a:extLst>
          </p:cNvPr>
          <p:cNvSpPr/>
          <p:nvPr/>
        </p:nvSpPr>
        <p:spPr>
          <a:xfrm>
            <a:off x="9329804" y="798308"/>
            <a:ext cx="2861863" cy="108482"/>
          </a:xfrm>
          <a:prstGeom prst="rect">
            <a:avLst/>
          </a:prstGeom>
          <a:solidFill>
            <a:schemeClr val="accent1">
              <a:lumMod val="100000"/>
            </a:schemeClr>
          </a:solidFill>
          <a:ln>
            <a:solidFill>
              <a:schemeClr val="accent1">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1">
              <a:cs typeface="+mn-ea"/>
              <a:sym typeface="+mn-lt"/>
            </a:endParaRPr>
          </a:p>
        </p:txBody>
      </p:sp>
      <p:sp>
        <p:nvSpPr>
          <p:cNvPr id="8" name="标题 7">
            <a:extLst>
              <a:ext uri="{FF2B5EF4-FFF2-40B4-BE49-F238E27FC236}">
                <a16:creationId xmlns:a16="http://schemas.microsoft.com/office/drawing/2014/main" id="{9E06C8C2-1CDB-44C3-B83D-5CDE671A384B}"/>
              </a:ext>
            </a:extLst>
          </p:cNvPr>
          <p:cNvSpPr>
            <a:spLocks noGrp="1"/>
          </p:cNvSpPr>
          <p:nvPr>
            <p:ph type="title"/>
          </p:nvPr>
        </p:nvSpPr>
        <p:spPr>
          <a:xfrm>
            <a:off x="822944" y="320665"/>
            <a:ext cx="902811" cy="487378"/>
          </a:xfrm>
        </p:spPr>
        <p:txBody>
          <a:bodyPr>
            <a:noAutofit/>
          </a:bodyPr>
          <a:lstStyle/>
          <a:p>
            <a:r>
              <a:rPr lang="zh-CN" altLang="en-US" dirty="0">
                <a:sym typeface="+mn-lt"/>
              </a:rPr>
              <a:t>结果</a:t>
            </a:r>
          </a:p>
        </p:txBody>
      </p:sp>
      <p:graphicFrame>
        <p:nvGraphicFramePr>
          <p:cNvPr id="3" name="图表 2">
            <a:extLst>
              <a:ext uri="{FF2B5EF4-FFF2-40B4-BE49-F238E27FC236}">
                <a16:creationId xmlns:a16="http://schemas.microsoft.com/office/drawing/2014/main" id="{DCC22504-9322-26D1-E645-EEA70637E9F8}"/>
              </a:ext>
            </a:extLst>
          </p:cNvPr>
          <p:cNvGraphicFramePr/>
          <p:nvPr>
            <p:extLst>
              <p:ext uri="{D42A27DB-BD31-4B8C-83A1-F6EECF244321}">
                <p14:modId xmlns:p14="http://schemas.microsoft.com/office/powerpoint/2010/main" val="2550193847"/>
              </p:ext>
            </p:extLst>
          </p:nvPr>
        </p:nvGraphicFramePr>
        <p:xfrm>
          <a:off x="630776" y="4564755"/>
          <a:ext cx="5507254" cy="1965239"/>
        </p:xfrm>
        <a:graphic>
          <a:graphicData uri="http://schemas.openxmlformats.org/drawingml/2006/chart">
            <c:chart xmlns:c="http://schemas.openxmlformats.org/drawingml/2006/chart" xmlns:r="http://schemas.openxmlformats.org/officeDocument/2006/relationships" r:id="rId2"/>
          </a:graphicData>
        </a:graphic>
      </p:graphicFrame>
      <p:sp>
        <p:nvSpPr>
          <p:cNvPr id="6" name="矩形 5">
            <a:extLst>
              <a:ext uri="{FF2B5EF4-FFF2-40B4-BE49-F238E27FC236}">
                <a16:creationId xmlns:a16="http://schemas.microsoft.com/office/drawing/2014/main" id="{1D979F19-AB2A-0B64-8BB2-E43596F2544E}"/>
              </a:ext>
            </a:extLst>
          </p:cNvPr>
          <p:cNvSpPr/>
          <p:nvPr/>
        </p:nvSpPr>
        <p:spPr>
          <a:xfrm>
            <a:off x="617774" y="4162614"/>
            <a:ext cx="1210588" cy="400110"/>
          </a:xfrm>
          <a:prstGeom prst="rect">
            <a:avLst/>
          </a:prstGeom>
        </p:spPr>
        <p:txBody>
          <a:bodyPr wrap="none">
            <a:noAutofit/>
          </a:bodyPr>
          <a:lstStyle/>
          <a:p>
            <a:r>
              <a:rPr lang="zh-CN" altLang="en-US" sz="2000" dirty="0">
                <a:solidFill>
                  <a:schemeClr val="accent1"/>
                </a:solidFill>
                <a:latin typeface="+mj-ea"/>
                <a:ea typeface="+mj-ea"/>
              </a:rPr>
              <a:t>国寿养老</a:t>
            </a:r>
          </a:p>
        </p:txBody>
      </p:sp>
      <p:cxnSp>
        <p:nvCxnSpPr>
          <p:cNvPr id="7" name="直接连接符 6">
            <a:extLst>
              <a:ext uri="{FF2B5EF4-FFF2-40B4-BE49-F238E27FC236}">
                <a16:creationId xmlns:a16="http://schemas.microsoft.com/office/drawing/2014/main" id="{71F03CD9-8D84-6943-AF7F-D0A7C199DB0B}"/>
              </a:ext>
            </a:extLst>
          </p:cNvPr>
          <p:cNvCxnSpPr/>
          <p:nvPr/>
        </p:nvCxnSpPr>
        <p:spPr>
          <a:xfrm>
            <a:off x="724353" y="4145682"/>
            <a:ext cx="5131102"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9" name="图表 8">
            <a:extLst>
              <a:ext uri="{FF2B5EF4-FFF2-40B4-BE49-F238E27FC236}">
                <a16:creationId xmlns:a16="http://schemas.microsoft.com/office/drawing/2014/main" id="{871F2207-CC07-9F21-B715-EA296DA90A0A}"/>
              </a:ext>
            </a:extLst>
          </p:cNvPr>
          <p:cNvGraphicFramePr/>
          <p:nvPr/>
        </p:nvGraphicFramePr>
        <p:xfrm>
          <a:off x="6278648" y="4564755"/>
          <a:ext cx="5507254" cy="1965239"/>
        </p:xfrm>
        <a:graphic>
          <a:graphicData uri="http://schemas.openxmlformats.org/drawingml/2006/chart">
            <c:chart xmlns:c="http://schemas.openxmlformats.org/drawingml/2006/chart" xmlns:r="http://schemas.openxmlformats.org/officeDocument/2006/relationships" r:id="rId3"/>
          </a:graphicData>
        </a:graphic>
      </p:graphicFrame>
      <p:sp>
        <p:nvSpPr>
          <p:cNvPr id="10" name="矩形 9">
            <a:extLst>
              <a:ext uri="{FF2B5EF4-FFF2-40B4-BE49-F238E27FC236}">
                <a16:creationId xmlns:a16="http://schemas.microsoft.com/office/drawing/2014/main" id="{E3B04B96-D07D-B79E-2CC1-6493A063A792}"/>
              </a:ext>
            </a:extLst>
          </p:cNvPr>
          <p:cNvSpPr/>
          <p:nvPr/>
        </p:nvSpPr>
        <p:spPr>
          <a:xfrm>
            <a:off x="6265646" y="4162614"/>
            <a:ext cx="1210588" cy="400110"/>
          </a:xfrm>
          <a:prstGeom prst="rect">
            <a:avLst/>
          </a:prstGeom>
        </p:spPr>
        <p:txBody>
          <a:bodyPr wrap="none">
            <a:noAutofit/>
          </a:bodyPr>
          <a:lstStyle/>
          <a:p>
            <a:r>
              <a:rPr lang="zh-CN" altLang="en-US" sz="2000" dirty="0">
                <a:solidFill>
                  <a:schemeClr val="accent1"/>
                </a:solidFill>
                <a:latin typeface="+mj-ea"/>
                <a:ea typeface="+mj-ea"/>
              </a:rPr>
              <a:t>太平养老</a:t>
            </a:r>
          </a:p>
        </p:txBody>
      </p:sp>
      <p:cxnSp>
        <p:nvCxnSpPr>
          <p:cNvPr id="11" name="直接连接符 10">
            <a:extLst>
              <a:ext uri="{FF2B5EF4-FFF2-40B4-BE49-F238E27FC236}">
                <a16:creationId xmlns:a16="http://schemas.microsoft.com/office/drawing/2014/main" id="{BE9E7995-DD23-E778-A9D5-222335616AE2}"/>
              </a:ext>
            </a:extLst>
          </p:cNvPr>
          <p:cNvCxnSpPr/>
          <p:nvPr/>
        </p:nvCxnSpPr>
        <p:spPr>
          <a:xfrm>
            <a:off x="6372225" y="4145682"/>
            <a:ext cx="5131102"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图表 11">
            <a:extLst>
              <a:ext uri="{FF2B5EF4-FFF2-40B4-BE49-F238E27FC236}">
                <a16:creationId xmlns:a16="http://schemas.microsoft.com/office/drawing/2014/main" id="{681D9DF6-C084-F90F-9751-104F1698ED82}"/>
              </a:ext>
            </a:extLst>
          </p:cNvPr>
          <p:cNvGraphicFramePr/>
          <p:nvPr>
            <p:extLst>
              <p:ext uri="{D42A27DB-BD31-4B8C-83A1-F6EECF244321}">
                <p14:modId xmlns:p14="http://schemas.microsoft.com/office/powerpoint/2010/main" val="312062423"/>
              </p:ext>
            </p:extLst>
          </p:nvPr>
        </p:nvGraphicFramePr>
        <p:xfrm>
          <a:off x="630776" y="1900083"/>
          <a:ext cx="5507254" cy="1965239"/>
        </p:xfrm>
        <a:graphic>
          <a:graphicData uri="http://schemas.openxmlformats.org/drawingml/2006/chart">
            <c:chart xmlns:c="http://schemas.openxmlformats.org/drawingml/2006/chart" xmlns:r="http://schemas.openxmlformats.org/officeDocument/2006/relationships" r:id="rId4"/>
          </a:graphicData>
        </a:graphic>
      </p:graphicFrame>
      <p:sp>
        <p:nvSpPr>
          <p:cNvPr id="13" name="矩形 12">
            <a:extLst>
              <a:ext uri="{FF2B5EF4-FFF2-40B4-BE49-F238E27FC236}">
                <a16:creationId xmlns:a16="http://schemas.microsoft.com/office/drawing/2014/main" id="{D7076C06-F9FC-73B4-85EE-59AF541723FF}"/>
              </a:ext>
            </a:extLst>
          </p:cNvPr>
          <p:cNvSpPr/>
          <p:nvPr/>
        </p:nvSpPr>
        <p:spPr>
          <a:xfrm>
            <a:off x="617774" y="1497942"/>
            <a:ext cx="1210588" cy="400110"/>
          </a:xfrm>
          <a:prstGeom prst="rect">
            <a:avLst/>
          </a:prstGeom>
        </p:spPr>
        <p:txBody>
          <a:bodyPr wrap="none">
            <a:noAutofit/>
          </a:bodyPr>
          <a:lstStyle/>
          <a:p>
            <a:r>
              <a:rPr lang="zh-CN" altLang="en-US" sz="2000" dirty="0">
                <a:solidFill>
                  <a:schemeClr val="accent2"/>
                </a:solidFill>
                <a:latin typeface="+mj-ea"/>
                <a:ea typeface="+mj-ea"/>
              </a:rPr>
              <a:t>平安养老</a:t>
            </a:r>
          </a:p>
        </p:txBody>
      </p:sp>
      <p:cxnSp>
        <p:nvCxnSpPr>
          <p:cNvPr id="14" name="直接连接符 13">
            <a:extLst>
              <a:ext uri="{FF2B5EF4-FFF2-40B4-BE49-F238E27FC236}">
                <a16:creationId xmlns:a16="http://schemas.microsoft.com/office/drawing/2014/main" id="{17918179-2E5C-C9AC-A5C3-79F3970DB25F}"/>
              </a:ext>
            </a:extLst>
          </p:cNvPr>
          <p:cNvCxnSpPr/>
          <p:nvPr/>
        </p:nvCxnSpPr>
        <p:spPr>
          <a:xfrm>
            <a:off x="724353" y="1481010"/>
            <a:ext cx="5131102"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5" name="图表 14">
            <a:extLst>
              <a:ext uri="{FF2B5EF4-FFF2-40B4-BE49-F238E27FC236}">
                <a16:creationId xmlns:a16="http://schemas.microsoft.com/office/drawing/2014/main" id="{970E3080-CB9E-6EED-D691-0088CAC4865F}"/>
              </a:ext>
            </a:extLst>
          </p:cNvPr>
          <p:cNvGraphicFramePr/>
          <p:nvPr>
            <p:extLst>
              <p:ext uri="{D42A27DB-BD31-4B8C-83A1-F6EECF244321}">
                <p14:modId xmlns:p14="http://schemas.microsoft.com/office/powerpoint/2010/main" val="3066086811"/>
              </p:ext>
            </p:extLst>
          </p:nvPr>
        </p:nvGraphicFramePr>
        <p:xfrm>
          <a:off x="6278648" y="1900083"/>
          <a:ext cx="5507254" cy="1965239"/>
        </p:xfrm>
        <a:graphic>
          <a:graphicData uri="http://schemas.openxmlformats.org/drawingml/2006/chart">
            <c:chart xmlns:c="http://schemas.openxmlformats.org/drawingml/2006/chart" xmlns:r="http://schemas.openxmlformats.org/officeDocument/2006/relationships" r:id="rId5"/>
          </a:graphicData>
        </a:graphic>
      </p:graphicFrame>
      <p:sp>
        <p:nvSpPr>
          <p:cNvPr id="16" name="矩形 15">
            <a:extLst>
              <a:ext uri="{FF2B5EF4-FFF2-40B4-BE49-F238E27FC236}">
                <a16:creationId xmlns:a16="http://schemas.microsoft.com/office/drawing/2014/main" id="{F5837E2D-B7D4-DE6A-56F3-8BF93FFD2298}"/>
              </a:ext>
            </a:extLst>
          </p:cNvPr>
          <p:cNvSpPr/>
          <p:nvPr/>
        </p:nvSpPr>
        <p:spPr>
          <a:xfrm>
            <a:off x="6265646" y="1497942"/>
            <a:ext cx="1210588" cy="400110"/>
          </a:xfrm>
          <a:prstGeom prst="rect">
            <a:avLst/>
          </a:prstGeom>
        </p:spPr>
        <p:txBody>
          <a:bodyPr wrap="none">
            <a:noAutofit/>
          </a:bodyPr>
          <a:lstStyle/>
          <a:p>
            <a:r>
              <a:rPr lang="zh-CN" altLang="en-US" sz="2000" dirty="0">
                <a:solidFill>
                  <a:schemeClr val="accent2"/>
                </a:solidFill>
                <a:latin typeface="+mj-ea"/>
                <a:ea typeface="+mj-ea"/>
              </a:rPr>
              <a:t>泰康资产</a:t>
            </a:r>
          </a:p>
        </p:txBody>
      </p:sp>
      <p:cxnSp>
        <p:nvCxnSpPr>
          <p:cNvPr id="21" name="直接连接符 20">
            <a:extLst>
              <a:ext uri="{FF2B5EF4-FFF2-40B4-BE49-F238E27FC236}">
                <a16:creationId xmlns:a16="http://schemas.microsoft.com/office/drawing/2014/main" id="{4C3F754E-3B9C-2C60-A9F6-084A7817B262}"/>
              </a:ext>
            </a:extLst>
          </p:cNvPr>
          <p:cNvCxnSpPr/>
          <p:nvPr/>
        </p:nvCxnSpPr>
        <p:spPr>
          <a:xfrm>
            <a:off x="6372225" y="1481010"/>
            <a:ext cx="5131102"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任意多边形: 形状 21">
            <a:extLst>
              <a:ext uri="{FF2B5EF4-FFF2-40B4-BE49-F238E27FC236}">
                <a16:creationId xmlns:a16="http://schemas.microsoft.com/office/drawing/2014/main" id="{5D82C601-FE7A-494F-579E-42E1561F2A4E}"/>
              </a:ext>
            </a:extLst>
          </p:cNvPr>
          <p:cNvSpPr/>
          <p:nvPr/>
        </p:nvSpPr>
        <p:spPr>
          <a:xfrm>
            <a:off x="943427" y="2125002"/>
            <a:ext cx="4912027" cy="1399248"/>
          </a:xfrm>
          <a:custGeom>
            <a:avLst/>
            <a:gdLst>
              <a:gd name="connsiteX0" fmla="*/ 763801 w 4912027"/>
              <a:gd name="connsiteY0" fmla="*/ 897 h 1399248"/>
              <a:gd name="connsiteX1" fmla="*/ 1226078 w 4912027"/>
              <a:gd name="connsiteY1" fmla="*/ 37174 h 1399248"/>
              <a:gd name="connsiteX2" fmla="*/ 2459039 w 4912027"/>
              <a:gd name="connsiteY2" fmla="*/ 567399 h 1399248"/>
              <a:gd name="connsiteX3" fmla="*/ 2653361 w 4912027"/>
              <a:gd name="connsiteY3" fmla="*/ 638555 h 1399248"/>
              <a:gd name="connsiteX4" fmla="*/ 2767254 w 4912027"/>
              <a:gd name="connsiteY4" fmla="*/ 680260 h 1399248"/>
              <a:gd name="connsiteX5" fmla="*/ 3690408 w 4912027"/>
              <a:gd name="connsiteY5" fmla="*/ 961099 h 1399248"/>
              <a:gd name="connsiteX6" fmla="*/ 4615129 w 4912027"/>
              <a:gd name="connsiteY6" fmla="*/ 1103974 h 1399248"/>
              <a:gd name="connsiteX7" fmla="*/ 4912027 w 4912027"/>
              <a:gd name="connsiteY7" fmla="*/ 1143730 h 1399248"/>
              <a:gd name="connsiteX8" fmla="*/ 4912027 w 4912027"/>
              <a:gd name="connsiteY8" fmla="*/ 1399248 h 1399248"/>
              <a:gd name="connsiteX9" fmla="*/ 0 w 4912027"/>
              <a:gd name="connsiteY9" fmla="*/ 1399248 h 1399248"/>
              <a:gd name="connsiteX10" fmla="*/ 0 w 4912027"/>
              <a:gd name="connsiteY10" fmla="*/ 46292 h 1399248"/>
              <a:gd name="connsiteX11" fmla="*/ 0 w 4912027"/>
              <a:gd name="connsiteY11" fmla="*/ 44960 h 1399248"/>
              <a:gd name="connsiteX12" fmla="*/ 148303 w 4912027"/>
              <a:gd name="connsiteY12" fmla="*/ 40733 h 1399248"/>
              <a:gd name="connsiteX13" fmla="*/ 763801 w 4912027"/>
              <a:gd name="connsiteY13" fmla="*/ 897 h 139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12027" h="1399248">
                <a:moveTo>
                  <a:pt x="763801" y="897"/>
                </a:moveTo>
                <a:cubicBezTo>
                  <a:pt x="917837" y="-2861"/>
                  <a:pt x="1071958" y="4432"/>
                  <a:pt x="1226078" y="37174"/>
                </a:cubicBezTo>
                <a:cubicBezTo>
                  <a:pt x="1637065" y="124486"/>
                  <a:pt x="2048052" y="413411"/>
                  <a:pt x="2459039" y="567399"/>
                </a:cubicBezTo>
                <a:lnTo>
                  <a:pt x="2653361" y="638555"/>
                </a:lnTo>
                <a:lnTo>
                  <a:pt x="2767254" y="680260"/>
                </a:lnTo>
                <a:cubicBezTo>
                  <a:pt x="3075420" y="789947"/>
                  <a:pt x="3383362" y="888471"/>
                  <a:pt x="3690408" y="961099"/>
                </a:cubicBezTo>
                <a:cubicBezTo>
                  <a:pt x="3998648" y="1033728"/>
                  <a:pt x="4306889" y="1066172"/>
                  <a:pt x="4615129" y="1103974"/>
                </a:cubicBezTo>
                <a:lnTo>
                  <a:pt x="4912027" y="1143730"/>
                </a:lnTo>
                <a:lnTo>
                  <a:pt x="4912027" y="1399248"/>
                </a:lnTo>
                <a:lnTo>
                  <a:pt x="0" y="1399248"/>
                </a:lnTo>
                <a:lnTo>
                  <a:pt x="0" y="46292"/>
                </a:lnTo>
                <a:lnTo>
                  <a:pt x="0" y="44960"/>
                </a:lnTo>
                <a:lnTo>
                  <a:pt x="148303" y="40733"/>
                </a:lnTo>
                <a:cubicBezTo>
                  <a:pt x="353187" y="30563"/>
                  <a:pt x="558419" y="5908"/>
                  <a:pt x="763801" y="897"/>
                </a:cubicBezTo>
                <a:close/>
              </a:path>
            </a:pathLst>
          </a:custGeom>
          <a:gradFill flip="none" rotWithShape="1">
            <a:gsLst>
              <a:gs pos="86000">
                <a:schemeClr val="accent2">
                  <a:lumMod val="75000"/>
                  <a:alpha val="0"/>
                </a:schemeClr>
              </a:gs>
              <a:gs pos="0">
                <a:schemeClr val="accent2">
                  <a:alpha val="40000"/>
                </a:schemeClr>
              </a:gs>
            </a:gsLst>
            <a:lin ang="576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3" name="任意多边形: 形状 22">
            <a:extLst>
              <a:ext uri="{FF2B5EF4-FFF2-40B4-BE49-F238E27FC236}">
                <a16:creationId xmlns:a16="http://schemas.microsoft.com/office/drawing/2014/main" id="{181FCC49-73C6-F366-2D22-43C5822DC08C}"/>
              </a:ext>
            </a:extLst>
          </p:cNvPr>
          <p:cNvSpPr/>
          <p:nvPr/>
        </p:nvSpPr>
        <p:spPr>
          <a:xfrm>
            <a:off x="6591300" y="2086268"/>
            <a:ext cx="4912027" cy="1437982"/>
          </a:xfrm>
          <a:custGeom>
            <a:avLst/>
            <a:gdLst>
              <a:gd name="connsiteX0" fmla="*/ 0 w 4912027"/>
              <a:gd name="connsiteY0" fmla="*/ 288649 h 1437982"/>
              <a:gd name="connsiteX1" fmla="*/ 1699290 w 4912027"/>
              <a:gd name="connsiteY1" fmla="*/ 345400 h 1437982"/>
              <a:gd name="connsiteX2" fmla="*/ 1838956 w 4912027"/>
              <a:gd name="connsiteY2" fmla="*/ 479280 h 1437982"/>
              <a:gd name="connsiteX3" fmla="*/ 2457108 w 4912027"/>
              <a:gd name="connsiteY3" fmla="*/ 946998 h 1437982"/>
              <a:gd name="connsiteX4" fmla="*/ 3693413 w 4912027"/>
              <a:gd name="connsiteY4" fmla="*/ 781898 h 1437982"/>
              <a:gd name="connsiteX5" fmla="*/ 4620642 w 4912027"/>
              <a:gd name="connsiteY5" fmla="*/ 539233 h 1437982"/>
              <a:gd name="connsiteX6" fmla="*/ 4912027 w 4912027"/>
              <a:gd name="connsiteY6" fmla="*/ 458205 h 1437982"/>
              <a:gd name="connsiteX7" fmla="*/ 4912027 w 4912027"/>
              <a:gd name="connsiteY7" fmla="*/ 1437982 h 1437982"/>
              <a:gd name="connsiteX8" fmla="*/ 0 w 4912027"/>
              <a:gd name="connsiteY8" fmla="*/ 1437982 h 1437982"/>
              <a:gd name="connsiteX9" fmla="*/ 989737 w 4912027"/>
              <a:gd name="connsiteY9" fmla="*/ 821 h 1437982"/>
              <a:gd name="connsiteX10" fmla="*/ 1220804 w 4912027"/>
              <a:gd name="connsiteY10" fmla="*/ 24659 h 1437982"/>
              <a:gd name="connsiteX11" fmla="*/ 1684418 w 4912027"/>
              <a:gd name="connsiteY11" fmla="*/ 331143 h 1437982"/>
              <a:gd name="connsiteX12" fmla="*/ 1699290 w 4912027"/>
              <a:gd name="connsiteY12" fmla="*/ 345399 h 1437982"/>
              <a:gd name="connsiteX13" fmla="*/ 0 w 4912027"/>
              <a:gd name="connsiteY13" fmla="*/ 288648 h 1437982"/>
              <a:gd name="connsiteX14" fmla="*/ 0 w 4912027"/>
              <a:gd name="connsiteY14" fmla="*/ 284506 h 1437982"/>
              <a:gd name="connsiteX15" fmla="*/ 140631 w 4912027"/>
              <a:gd name="connsiteY15" fmla="*/ 247300 h 1437982"/>
              <a:gd name="connsiteX16" fmla="*/ 989737 w 4912027"/>
              <a:gd name="connsiteY16" fmla="*/ 821 h 143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12027" h="1437982">
                <a:moveTo>
                  <a:pt x="0" y="288649"/>
                </a:moveTo>
                <a:lnTo>
                  <a:pt x="1699290" y="345400"/>
                </a:lnTo>
                <a:lnTo>
                  <a:pt x="1838956" y="479280"/>
                </a:lnTo>
                <a:cubicBezTo>
                  <a:pt x="2045007" y="680298"/>
                  <a:pt x="2251058" y="883498"/>
                  <a:pt x="2457108" y="946998"/>
                </a:cubicBezTo>
                <a:cubicBezTo>
                  <a:pt x="2869210" y="1072410"/>
                  <a:pt x="3281312" y="864448"/>
                  <a:pt x="3693413" y="781898"/>
                </a:cubicBezTo>
                <a:cubicBezTo>
                  <a:pt x="4002490" y="719985"/>
                  <a:pt x="4311565" y="627711"/>
                  <a:pt x="4620642" y="539233"/>
                </a:cubicBezTo>
                <a:lnTo>
                  <a:pt x="4912027" y="458205"/>
                </a:lnTo>
                <a:lnTo>
                  <a:pt x="4912027" y="1437982"/>
                </a:lnTo>
                <a:lnTo>
                  <a:pt x="0" y="1437982"/>
                </a:lnTo>
                <a:close/>
                <a:moveTo>
                  <a:pt x="989737" y="821"/>
                </a:moveTo>
                <a:cubicBezTo>
                  <a:pt x="1066809" y="-2521"/>
                  <a:pt x="1143835" y="4121"/>
                  <a:pt x="1220804" y="24659"/>
                </a:cubicBezTo>
                <a:cubicBezTo>
                  <a:pt x="1375342" y="65736"/>
                  <a:pt x="1529880" y="187849"/>
                  <a:pt x="1684418" y="331143"/>
                </a:cubicBezTo>
                <a:lnTo>
                  <a:pt x="1699290" y="345399"/>
                </a:lnTo>
                <a:lnTo>
                  <a:pt x="0" y="288648"/>
                </a:lnTo>
                <a:lnTo>
                  <a:pt x="0" y="284506"/>
                </a:lnTo>
                <a:lnTo>
                  <a:pt x="140631" y="247300"/>
                </a:lnTo>
                <a:cubicBezTo>
                  <a:pt x="423934" y="159543"/>
                  <a:pt x="707142" y="13073"/>
                  <a:pt x="989737" y="821"/>
                </a:cubicBezTo>
                <a:close/>
              </a:path>
            </a:pathLst>
          </a:custGeom>
          <a:gradFill flip="none" rotWithShape="1">
            <a:gsLst>
              <a:gs pos="86000">
                <a:schemeClr val="accent2">
                  <a:lumMod val="75000"/>
                  <a:alpha val="0"/>
                </a:schemeClr>
              </a:gs>
              <a:gs pos="0">
                <a:schemeClr val="accent2">
                  <a:alpha val="40000"/>
                </a:schemeClr>
              </a:gs>
            </a:gsLst>
            <a:lin ang="576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4" name="任意多边形: 形状 23">
            <a:extLst>
              <a:ext uri="{FF2B5EF4-FFF2-40B4-BE49-F238E27FC236}">
                <a16:creationId xmlns:a16="http://schemas.microsoft.com/office/drawing/2014/main" id="{1A8E7AD4-A8AA-613F-3467-DA80798AE311}"/>
              </a:ext>
            </a:extLst>
          </p:cNvPr>
          <p:cNvSpPr/>
          <p:nvPr/>
        </p:nvSpPr>
        <p:spPr>
          <a:xfrm>
            <a:off x="943427" y="4956763"/>
            <a:ext cx="4912027" cy="1231476"/>
          </a:xfrm>
          <a:custGeom>
            <a:avLst/>
            <a:gdLst>
              <a:gd name="connsiteX0" fmla="*/ 605172 w 4912027"/>
              <a:gd name="connsiteY0" fmla="*/ 2 h 1231476"/>
              <a:gd name="connsiteX1" fmla="*/ 913115 w 4912027"/>
              <a:gd name="connsiteY1" fmla="*/ 15108 h 1231476"/>
              <a:gd name="connsiteX2" fmla="*/ 1038686 w 4912027"/>
              <a:gd name="connsiteY2" fmla="*/ 35392 h 1231476"/>
              <a:gd name="connsiteX3" fmla="*/ 1067151 w 4912027"/>
              <a:gd name="connsiteY3" fmla="*/ 39990 h 1231476"/>
              <a:gd name="connsiteX4" fmla="*/ 1221207 w 4912027"/>
              <a:gd name="connsiteY4" fmla="*/ 81560 h 1231476"/>
              <a:gd name="connsiteX5" fmla="*/ 2453675 w 4912027"/>
              <a:gd name="connsiteY5" fmla="*/ 821335 h 1231476"/>
              <a:gd name="connsiteX6" fmla="*/ 3684551 w 4912027"/>
              <a:gd name="connsiteY6" fmla="*/ 575273 h 1231476"/>
              <a:gd name="connsiteX7" fmla="*/ 4608902 w 4912027"/>
              <a:gd name="connsiteY7" fmla="*/ 270547 h 1231476"/>
              <a:gd name="connsiteX8" fmla="*/ 4912027 w 4912027"/>
              <a:gd name="connsiteY8" fmla="*/ 165835 h 1231476"/>
              <a:gd name="connsiteX9" fmla="*/ 4912027 w 4912027"/>
              <a:gd name="connsiteY9" fmla="*/ 1231476 h 1231476"/>
              <a:gd name="connsiteX10" fmla="*/ 0 w 4912027"/>
              <a:gd name="connsiteY10" fmla="*/ 1231476 h 1231476"/>
              <a:gd name="connsiteX11" fmla="*/ 0 w 4912027"/>
              <a:gd name="connsiteY11" fmla="*/ 953 h 1231476"/>
              <a:gd name="connsiteX12" fmla="*/ 143864 w 4912027"/>
              <a:gd name="connsiteY12" fmla="*/ 6225 h 1231476"/>
              <a:gd name="connsiteX13" fmla="*/ 157728 w 4912027"/>
              <a:gd name="connsiteY13" fmla="*/ 6154 h 1231476"/>
              <a:gd name="connsiteX14" fmla="*/ 297527 w 4912027"/>
              <a:gd name="connsiteY14" fmla="*/ 5435 h 1231476"/>
              <a:gd name="connsiteX15" fmla="*/ 605172 w 4912027"/>
              <a:gd name="connsiteY15" fmla="*/ 2 h 123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12027" h="1231476">
                <a:moveTo>
                  <a:pt x="605172" y="2"/>
                </a:moveTo>
                <a:cubicBezTo>
                  <a:pt x="707778" y="-97"/>
                  <a:pt x="810434" y="3227"/>
                  <a:pt x="913115" y="15108"/>
                </a:cubicBezTo>
                <a:lnTo>
                  <a:pt x="1038686" y="35392"/>
                </a:lnTo>
                <a:lnTo>
                  <a:pt x="1067151" y="39990"/>
                </a:lnTo>
                <a:cubicBezTo>
                  <a:pt x="1118501" y="50852"/>
                  <a:pt x="1169854" y="64495"/>
                  <a:pt x="1221207" y="81560"/>
                </a:cubicBezTo>
                <a:cubicBezTo>
                  <a:pt x="1632030" y="219673"/>
                  <a:pt x="2042852" y="740373"/>
                  <a:pt x="2453675" y="821335"/>
                </a:cubicBezTo>
                <a:cubicBezTo>
                  <a:pt x="2864498" y="903885"/>
                  <a:pt x="3275321" y="684810"/>
                  <a:pt x="3684551" y="575273"/>
                </a:cubicBezTo>
                <a:cubicBezTo>
                  <a:pt x="3992668" y="493120"/>
                  <a:pt x="4300786" y="379713"/>
                  <a:pt x="4608902" y="270547"/>
                </a:cubicBezTo>
                <a:lnTo>
                  <a:pt x="4912027" y="165835"/>
                </a:lnTo>
                <a:lnTo>
                  <a:pt x="4912027" y="1231476"/>
                </a:lnTo>
                <a:lnTo>
                  <a:pt x="0" y="1231476"/>
                </a:lnTo>
                <a:lnTo>
                  <a:pt x="0" y="953"/>
                </a:lnTo>
                <a:lnTo>
                  <a:pt x="143864" y="6225"/>
                </a:lnTo>
                <a:lnTo>
                  <a:pt x="157728" y="6154"/>
                </a:lnTo>
                <a:lnTo>
                  <a:pt x="297527" y="5435"/>
                </a:lnTo>
                <a:cubicBezTo>
                  <a:pt x="400009" y="3624"/>
                  <a:pt x="502566" y="102"/>
                  <a:pt x="605172" y="2"/>
                </a:cubicBezTo>
                <a:close/>
              </a:path>
            </a:pathLst>
          </a:custGeom>
          <a:gradFill>
            <a:gsLst>
              <a:gs pos="86000">
                <a:schemeClr val="accent1">
                  <a:lumMod val="75000"/>
                  <a:alpha val="0"/>
                </a:schemeClr>
              </a:gs>
              <a:gs pos="0">
                <a:schemeClr val="accent1">
                  <a:alpha val="40000"/>
                </a:schemeClr>
              </a:gs>
            </a:gsLst>
            <a:lin ang="57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5" name="任意多边形: 形状 24">
            <a:extLst>
              <a:ext uri="{FF2B5EF4-FFF2-40B4-BE49-F238E27FC236}">
                <a16:creationId xmlns:a16="http://schemas.microsoft.com/office/drawing/2014/main" id="{D0212B1F-CC29-31AA-04CA-1626B07A63CB}"/>
              </a:ext>
            </a:extLst>
          </p:cNvPr>
          <p:cNvSpPr/>
          <p:nvPr/>
        </p:nvSpPr>
        <p:spPr>
          <a:xfrm>
            <a:off x="6591300" y="4909845"/>
            <a:ext cx="4912027" cy="1278394"/>
          </a:xfrm>
          <a:custGeom>
            <a:avLst/>
            <a:gdLst>
              <a:gd name="connsiteX0" fmla="*/ 0 w 4912027"/>
              <a:gd name="connsiteY0" fmla="*/ 0 h 1278394"/>
              <a:gd name="connsiteX1" fmla="*/ 300904 w 4912027"/>
              <a:gd name="connsiteY1" fmla="*/ 5344 h 1278394"/>
              <a:gd name="connsiteX2" fmla="*/ 1224755 w 4912027"/>
              <a:gd name="connsiteY2" fmla="*/ 49099 h 1278394"/>
              <a:gd name="connsiteX3" fmla="*/ 1532929 w 4912027"/>
              <a:gd name="connsiteY3" fmla="*/ 112053 h 1278394"/>
              <a:gd name="connsiteX4" fmla="*/ 1707414 w 4912027"/>
              <a:gd name="connsiteY4" fmla="*/ 160000 h 1278394"/>
              <a:gd name="connsiteX5" fmla="*/ 1841103 w 4912027"/>
              <a:gd name="connsiteY5" fmla="*/ 196737 h 1278394"/>
              <a:gd name="connsiteX6" fmla="*/ 2457451 w 4912027"/>
              <a:gd name="connsiteY6" fmla="*/ 377712 h 1278394"/>
              <a:gd name="connsiteX7" fmla="*/ 3688555 w 4912027"/>
              <a:gd name="connsiteY7" fmla="*/ 696799 h 1278394"/>
              <a:gd name="connsiteX8" fmla="*/ 4767164 w 4912027"/>
              <a:gd name="connsiteY8" fmla="*/ 493280 h 1278394"/>
              <a:gd name="connsiteX9" fmla="*/ 4912027 w 4912027"/>
              <a:gd name="connsiteY9" fmla="*/ 462239 h 1278394"/>
              <a:gd name="connsiteX10" fmla="*/ 4912027 w 4912027"/>
              <a:gd name="connsiteY10" fmla="*/ 1278394 h 1278394"/>
              <a:gd name="connsiteX11" fmla="*/ 0 w 4912027"/>
              <a:gd name="connsiteY11" fmla="*/ 1278394 h 1278394"/>
              <a:gd name="connsiteX12" fmla="*/ 0 w 4912027"/>
              <a:gd name="connsiteY12" fmla="*/ 480 h 127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12027" h="1278394">
                <a:moveTo>
                  <a:pt x="0" y="0"/>
                </a:moveTo>
                <a:lnTo>
                  <a:pt x="300904" y="5344"/>
                </a:lnTo>
                <a:cubicBezTo>
                  <a:pt x="608407" y="6535"/>
                  <a:pt x="916581" y="1474"/>
                  <a:pt x="1224755" y="49099"/>
                </a:cubicBezTo>
                <a:cubicBezTo>
                  <a:pt x="1327480" y="64974"/>
                  <a:pt x="1430205" y="86703"/>
                  <a:pt x="1532929" y="112053"/>
                </a:cubicBezTo>
                <a:lnTo>
                  <a:pt x="1707414" y="160000"/>
                </a:lnTo>
                <a:lnTo>
                  <a:pt x="1841103" y="196737"/>
                </a:lnTo>
                <a:cubicBezTo>
                  <a:pt x="2046552" y="257459"/>
                  <a:pt x="2252002" y="323737"/>
                  <a:pt x="2457451" y="377712"/>
                </a:cubicBezTo>
                <a:cubicBezTo>
                  <a:pt x="2868350" y="485662"/>
                  <a:pt x="3279248" y="682512"/>
                  <a:pt x="3688555" y="696799"/>
                </a:cubicBezTo>
                <a:cubicBezTo>
                  <a:pt x="4048092" y="707912"/>
                  <a:pt x="4407627" y="578034"/>
                  <a:pt x="4767164" y="493280"/>
                </a:cubicBezTo>
                <a:lnTo>
                  <a:pt x="4912027" y="462239"/>
                </a:lnTo>
                <a:lnTo>
                  <a:pt x="4912027" y="1278394"/>
                </a:lnTo>
                <a:lnTo>
                  <a:pt x="0" y="1278394"/>
                </a:lnTo>
                <a:lnTo>
                  <a:pt x="0" y="480"/>
                </a:lnTo>
                <a:close/>
              </a:path>
            </a:pathLst>
          </a:custGeom>
          <a:gradFill>
            <a:gsLst>
              <a:gs pos="86000">
                <a:schemeClr val="accent1">
                  <a:lumMod val="75000"/>
                  <a:alpha val="0"/>
                </a:schemeClr>
              </a:gs>
              <a:gs pos="0">
                <a:schemeClr val="accent1">
                  <a:alpha val="40000"/>
                </a:schemeClr>
              </a:gs>
            </a:gsLst>
            <a:lin ang="57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64995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A2C24B94-F559-4F80-B420-EE9FA3DD0ABB}"/>
              </a:ext>
            </a:extLst>
          </p:cNvPr>
          <p:cNvSpPr txBox="1"/>
          <p:nvPr/>
        </p:nvSpPr>
        <p:spPr>
          <a:xfrm>
            <a:off x="4238236" y="2926170"/>
            <a:ext cx="3715530" cy="1055225"/>
          </a:xfrm>
          <a:prstGeom prst="rect">
            <a:avLst/>
          </a:prstGeom>
          <a:noFill/>
        </p:spPr>
        <p:txBody>
          <a:bodyPr wrap="square" rtlCol="0">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zh-CN" altLang="en-US" sz="6257" b="1" i="0" u="none" strike="noStrike" kern="1200" cap="none" spc="0" normalizeH="0" baseline="0" noProof="0" dirty="0">
                <a:ln>
                  <a:noFill/>
                </a:ln>
                <a:solidFill>
                  <a:prstClr val="white"/>
                </a:solidFill>
                <a:effectLst/>
                <a:uLnTx/>
                <a:uFillTx/>
                <a:cs typeface="+mn-ea"/>
                <a:sym typeface="+mn-lt"/>
              </a:rPr>
              <a:t>总结</a:t>
            </a:r>
          </a:p>
        </p:txBody>
      </p:sp>
      <p:cxnSp>
        <p:nvCxnSpPr>
          <p:cNvPr id="7" name="直线连接符 5">
            <a:extLst>
              <a:ext uri="{FF2B5EF4-FFF2-40B4-BE49-F238E27FC236}">
                <a16:creationId xmlns:a16="http://schemas.microsoft.com/office/drawing/2014/main" id="{04F8C2D9-82E9-439A-AED8-2D704ABE45FF}"/>
              </a:ext>
            </a:extLst>
          </p:cNvPr>
          <p:cNvCxnSpPr>
            <a:cxnSpLocks/>
          </p:cNvCxnSpPr>
          <p:nvPr/>
        </p:nvCxnSpPr>
        <p:spPr>
          <a:xfrm flipH="1">
            <a:off x="6851124" y="2738042"/>
            <a:ext cx="70081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线连接符 60">
            <a:extLst>
              <a:ext uri="{FF2B5EF4-FFF2-40B4-BE49-F238E27FC236}">
                <a16:creationId xmlns:a16="http://schemas.microsoft.com/office/drawing/2014/main" id="{73719D9A-9C05-411C-B4EC-0F4C3CE7C782}"/>
              </a:ext>
            </a:extLst>
          </p:cNvPr>
          <p:cNvCxnSpPr>
            <a:cxnSpLocks/>
          </p:cNvCxnSpPr>
          <p:nvPr/>
        </p:nvCxnSpPr>
        <p:spPr>
          <a:xfrm flipH="1">
            <a:off x="4544089" y="2738042"/>
            <a:ext cx="70081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线连接符 109">
            <a:extLst>
              <a:ext uri="{FF2B5EF4-FFF2-40B4-BE49-F238E27FC236}">
                <a16:creationId xmlns:a16="http://schemas.microsoft.com/office/drawing/2014/main" id="{AE4BDBB4-AEAA-492D-9636-217DAE10A347}"/>
              </a:ext>
            </a:extLst>
          </p:cNvPr>
          <p:cNvCxnSpPr>
            <a:cxnSpLocks/>
          </p:cNvCxnSpPr>
          <p:nvPr/>
        </p:nvCxnSpPr>
        <p:spPr>
          <a:xfrm flipH="1">
            <a:off x="6988772" y="4180017"/>
            <a:ext cx="5631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直线连接符 109">
            <a:extLst>
              <a:ext uri="{FF2B5EF4-FFF2-40B4-BE49-F238E27FC236}">
                <a16:creationId xmlns:a16="http://schemas.microsoft.com/office/drawing/2014/main" id="{96F9CA12-C32B-493D-A6C3-EC1E5AE7798A}"/>
              </a:ext>
            </a:extLst>
          </p:cNvPr>
          <p:cNvCxnSpPr>
            <a:cxnSpLocks/>
          </p:cNvCxnSpPr>
          <p:nvPr/>
        </p:nvCxnSpPr>
        <p:spPr>
          <a:xfrm flipH="1">
            <a:off x="4544089" y="4180017"/>
            <a:ext cx="5631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直接连接符 105">
            <a:extLst>
              <a:ext uri="{FF2B5EF4-FFF2-40B4-BE49-F238E27FC236}">
                <a16:creationId xmlns:a16="http://schemas.microsoft.com/office/drawing/2014/main" id="{A7C175C9-5AFC-4455-A3AE-3C803E278696}"/>
              </a:ext>
            </a:extLst>
          </p:cNvPr>
          <p:cNvCxnSpPr/>
          <p:nvPr/>
        </p:nvCxnSpPr>
        <p:spPr>
          <a:xfrm>
            <a:off x="4544089" y="2738042"/>
            <a:ext cx="0" cy="24324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直接连接符 106">
            <a:extLst>
              <a:ext uri="{FF2B5EF4-FFF2-40B4-BE49-F238E27FC236}">
                <a16:creationId xmlns:a16="http://schemas.microsoft.com/office/drawing/2014/main" id="{5C6B7CC3-FCF7-4BC9-A339-91528E746013}"/>
              </a:ext>
            </a:extLst>
          </p:cNvPr>
          <p:cNvCxnSpPr/>
          <p:nvPr/>
        </p:nvCxnSpPr>
        <p:spPr>
          <a:xfrm>
            <a:off x="7544347" y="2738042"/>
            <a:ext cx="0" cy="24324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直接连接符 107">
            <a:extLst>
              <a:ext uri="{FF2B5EF4-FFF2-40B4-BE49-F238E27FC236}">
                <a16:creationId xmlns:a16="http://schemas.microsoft.com/office/drawing/2014/main" id="{40BA2D3E-0527-4E77-9E17-4205275606BD}"/>
              </a:ext>
            </a:extLst>
          </p:cNvPr>
          <p:cNvCxnSpPr>
            <a:cxnSpLocks/>
          </p:cNvCxnSpPr>
          <p:nvPr/>
        </p:nvCxnSpPr>
        <p:spPr>
          <a:xfrm>
            <a:off x="7544347" y="3906920"/>
            <a:ext cx="0" cy="26720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直接连接符 108">
            <a:extLst>
              <a:ext uri="{FF2B5EF4-FFF2-40B4-BE49-F238E27FC236}">
                <a16:creationId xmlns:a16="http://schemas.microsoft.com/office/drawing/2014/main" id="{5D7DFDA1-B5D5-4432-91D4-07EA2586DB4D}"/>
              </a:ext>
            </a:extLst>
          </p:cNvPr>
          <p:cNvCxnSpPr>
            <a:cxnSpLocks/>
          </p:cNvCxnSpPr>
          <p:nvPr/>
        </p:nvCxnSpPr>
        <p:spPr>
          <a:xfrm>
            <a:off x="4544089" y="3906920"/>
            <a:ext cx="0" cy="27842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24A87CE5-13C0-C942-F0C0-D7A49F72C5B8}"/>
              </a:ext>
            </a:extLst>
          </p:cNvPr>
          <p:cNvSpPr txBox="1"/>
          <p:nvPr/>
        </p:nvSpPr>
        <p:spPr>
          <a:xfrm>
            <a:off x="5177361" y="2485198"/>
            <a:ext cx="1741311" cy="500906"/>
          </a:xfrm>
          <a:prstGeom prst="rect">
            <a:avLst/>
          </a:prstGeom>
          <a:noFill/>
        </p:spPr>
        <p:txBody>
          <a:bodyPr wrap="none" rtlCol="0">
            <a:noAutofit/>
          </a:bodyPr>
          <a:lstStyle/>
          <a:p>
            <a:pPr algn="ctr"/>
            <a:r>
              <a:rPr kumimoji="1" lang="en-US" altLang="zh-CN" sz="2655" dirty="0">
                <a:ln w="12700">
                  <a:solidFill>
                    <a:schemeClr val="bg1"/>
                  </a:solidFill>
                </a:ln>
                <a:noFill/>
                <a:latin typeface="+mj-lt"/>
                <a:cs typeface="+mn-ea"/>
                <a:sym typeface="+mn-lt"/>
              </a:rPr>
              <a:t>PART 05</a:t>
            </a:r>
            <a:endParaRPr kumimoji="1" lang="zh-CN" altLang="en-US" sz="2655" dirty="0">
              <a:ln w="12700">
                <a:solidFill>
                  <a:schemeClr val="bg1"/>
                </a:solidFill>
              </a:ln>
              <a:noFill/>
              <a:latin typeface="+mj-lt"/>
              <a:cs typeface="+mn-ea"/>
              <a:sym typeface="+mn-lt"/>
            </a:endParaRPr>
          </a:p>
        </p:txBody>
      </p:sp>
      <p:pic>
        <p:nvPicPr>
          <p:cNvPr id="3" name="Picture 2">
            <a:extLst>
              <a:ext uri="{FF2B5EF4-FFF2-40B4-BE49-F238E27FC236}">
                <a16:creationId xmlns:a16="http://schemas.microsoft.com/office/drawing/2014/main" id="{DE76DDC7-702A-DAC5-C1D5-72971E2AB28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152669" y="4040523"/>
            <a:ext cx="1790694" cy="23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271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290CD6EA-A87D-9CBE-F779-12608178B322}"/>
              </a:ext>
            </a:extLst>
          </p:cNvPr>
          <p:cNvSpPr/>
          <p:nvPr/>
        </p:nvSpPr>
        <p:spPr>
          <a:xfrm>
            <a:off x="1036170" y="1106645"/>
            <a:ext cx="6438687" cy="3601468"/>
          </a:xfrm>
          <a:prstGeom prst="rect">
            <a:avLst/>
          </a:prstGeom>
          <a:solidFill>
            <a:schemeClr val="bg1"/>
          </a:solidFill>
          <a:ln w="12700" cap="flat" cmpd="sng" algn="ctr">
            <a:gradFill>
              <a:gsLst>
                <a:gs pos="0">
                  <a:schemeClr val="accent1"/>
                </a:gs>
                <a:gs pos="100000">
                  <a:schemeClr val="accent1">
                    <a:alpha val="0"/>
                  </a:schemeClr>
                </a:gs>
              </a:gsLst>
              <a:lin ang="0" scaled="0"/>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4" name="直线连接符 3">
            <a:extLst>
              <a:ext uri="{FF2B5EF4-FFF2-40B4-BE49-F238E27FC236}">
                <a16:creationId xmlns:a16="http://schemas.microsoft.com/office/drawing/2014/main" id="{48AA5EBE-C217-394F-98ED-B7615CD13584}"/>
              </a:ext>
            </a:extLst>
          </p:cNvPr>
          <p:cNvCxnSpPr/>
          <p:nvPr/>
        </p:nvCxnSpPr>
        <p:spPr>
          <a:xfrm>
            <a:off x="263847" y="862550"/>
            <a:ext cx="10268136" cy="0"/>
          </a:xfrm>
          <a:prstGeom prst="line">
            <a:avLst/>
          </a:prstGeom>
          <a:ln w="19050">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A9018BE8-AC36-5349-95C3-E7C096E1A779}"/>
              </a:ext>
            </a:extLst>
          </p:cNvPr>
          <p:cNvSpPr/>
          <p:nvPr/>
        </p:nvSpPr>
        <p:spPr>
          <a:xfrm>
            <a:off x="9329804" y="798308"/>
            <a:ext cx="2861863" cy="108482"/>
          </a:xfrm>
          <a:prstGeom prst="rect">
            <a:avLst/>
          </a:prstGeom>
          <a:solidFill>
            <a:schemeClr val="accent1">
              <a:lumMod val="100000"/>
            </a:schemeClr>
          </a:solidFill>
          <a:ln>
            <a:solidFill>
              <a:schemeClr val="accent1">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sz="1351">
              <a:cs typeface="+mn-ea"/>
              <a:sym typeface="+mn-lt"/>
            </a:endParaRPr>
          </a:p>
        </p:txBody>
      </p:sp>
      <p:sp>
        <p:nvSpPr>
          <p:cNvPr id="8" name="标题 7">
            <a:extLst>
              <a:ext uri="{FF2B5EF4-FFF2-40B4-BE49-F238E27FC236}">
                <a16:creationId xmlns:a16="http://schemas.microsoft.com/office/drawing/2014/main" id="{9E06C8C2-1CDB-44C3-B83D-5CDE671A384B}"/>
              </a:ext>
            </a:extLst>
          </p:cNvPr>
          <p:cNvSpPr>
            <a:spLocks noGrp="1"/>
          </p:cNvSpPr>
          <p:nvPr>
            <p:ph type="title"/>
          </p:nvPr>
        </p:nvSpPr>
        <p:spPr>
          <a:xfrm>
            <a:off x="763468" y="375172"/>
            <a:ext cx="902811" cy="487378"/>
          </a:xfrm>
        </p:spPr>
        <p:txBody>
          <a:bodyPr>
            <a:noAutofit/>
          </a:bodyPr>
          <a:lstStyle/>
          <a:p>
            <a:r>
              <a:rPr lang="zh-CN" altLang="en-US" dirty="0">
                <a:sym typeface="+mn-lt"/>
              </a:rPr>
              <a:t>总结</a:t>
            </a:r>
          </a:p>
        </p:txBody>
      </p:sp>
      <p:sp>
        <p:nvSpPr>
          <p:cNvPr id="25" name="文本框 24">
            <a:extLst>
              <a:ext uri="{FF2B5EF4-FFF2-40B4-BE49-F238E27FC236}">
                <a16:creationId xmlns:a16="http://schemas.microsoft.com/office/drawing/2014/main" id="{140AD695-F0D1-FE60-B4C6-3FD274467A34}"/>
              </a:ext>
            </a:extLst>
          </p:cNvPr>
          <p:cNvSpPr txBox="1"/>
          <p:nvPr/>
        </p:nvSpPr>
        <p:spPr>
          <a:xfrm>
            <a:off x="1036170" y="5031760"/>
            <a:ext cx="2051844" cy="307777"/>
          </a:xfrm>
          <a:prstGeom prst="rect">
            <a:avLst/>
          </a:prstGeom>
          <a:noFill/>
        </p:spPr>
        <p:txBody>
          <a:bodyPr wrap="none" lIns="0" tIns="0" rIns="0" bIns="0" rtlCol="0" anchor="t">
            <a:noAutofit/>
          </a:bodyPr>
          <a:lstStyle/>
          <a:p>
            <a:r>
              <a:rPr lang="zh-CN" altLang="en-US" sz="2000" b="1" dirty="0">
                <a:gradFill>
                  <a:gsLst>
                    <a:gs pos="0">
                      <a:schemeClr val="accent1"/>
                    </a:gs>
                    <a:gs pos="100000">
                      <a:schemeClr val="accent1">
                        <a:lumMod val="75000"/>
                      </a:schemeClr>
                    </a:gs>
                  </a:gsLst>
                  <a:lin ang="2700000" scaled="0"/>
                </a:gradFill>
                <a:cs typeface="+mn-ea"/>
                <a:sym typeface="+mn-lt"/>
              </a:rPr>
              <a:t>互联网医疗的意义</a:t>
            </a:r>
          </a:p>
        </p:txBody>
      </p:sp>
      <p:sp>
        <p:nvSpPr>
          <p:cNvPr id="26" name="文本框 25">
            <a:extLst>
              <a:ext uri="{FF2B5EF4-FFF2-40B4-BE49-F238E27FC236}">
                <a16:creationId xmlns:a16="http://schemas.microsoft.com/office/drawing/2014/main" id="{1175A659-BC85-3821-DD62-957C2C619FA0}"/>
              </a:ext>
            </a:extLst>
          </p:cNvPr>
          <p:cNvSpPr txBox="1"/>
          <p:nvPr/>
        </p:nvSpPr>
        <p:spPr>
          <a:xfrm>
            <a:off x="1036170" y="5535339"/>
            <a:ext cx="9993780" cy="619721"/>
          </a:xfrm>
          <a:prstGeom prst="rect">
            <a:avLst/>
          </a:prstGeom>
          <a:noFill/>
        </p:spPr>
        <p:txBody>
          <a:bodyPr wrap="square" lIns="0" tIns="0" rIns="0" bIns="0" rtlCol="0" anchor="t">
            <a:noAutofit/>
          </a:bodyPr>
          <a:lstStyle/>
          <a:p>
            <a:pPr>
              <a:lnSpc>
                <a:spcPct val="130000"/>
              </a:lnSpc>
            </a:pPr>
            <a:r>
              <a:rPr lang="zh-CN" altLang="en-US" sz="1600" dirty="0">
                <a:solidFill>
                  <a:schemeClr val="tx1">
                    <a:lumMod val="75000"/>
                    <a:lumOff val="25000"/>
                  </a:schemeClr>
                </a:solidFill>
                <a:cs typeface="+mn-ea"/>
                <a:sym typeface="+mn-lt"/>
              </a:rPr>
              <a:t>“互联网</a:t>
            </a:r>
            <a:r>
              <a:rPr lang="en-US" altLang="zh-CN" sz="1600" dirty="0">
                <a:solidFill>
                  <a:schemeClr val="tx1">
                    <a:lumMod val="75000"/>
                    <a:lumOff val="25000"/>
                  </a:schemeClr>
                </a:solidFill>
                <a:cs typeface="+mn-ea"/>
                <a:sym typeface="+mn-lt"/>
              </a:rPr>
              <a:t>+</a:t>
            </a:r>
            <a:r>
              <a:rPr lang="zh-CN" altLang="en-US" sz="1600" dirty="0">
                <a:solidFill>
                  <a:schemeClr val="tx1">
                    <a:lumMod val="75000"/>
                    <a:lumOff val="25000"/>
                  </a:schemeClr>
                </a:solidFill>
                <a:cs typeface="+mn-ea"/>
                <a:sym typeface="+mn-lt"/>
              </a:rPr>
              <a:t>医疗”兼具传统医疗健康服务与互联网的特性，具有便捷性、时空无关性、资源共享性等特点，对解决医改难题、建设健康中国具有重要意义。</a:t>
            </a:r>
            <a:endParaRPr lang="zh-CN" altLang="en-US" sz="1600" b="0" dirty="0">
              <a:solidFill>
                <a:schemeClr val="tx1">
                  <a:lumMod val="75000"/>
                  <a:lumOff val="25000"/>
                </a:schemeClr>
              </a:solidFill>
              <a:effectLst/>
              <a:cs typeface="+mn-ea"/>
              <a:sym typeface="+mn-lt"/>
            </a:endParaRPr>
          </a:p>
        </p:txBody>
      </p:sp>
      <p:pic>
        <p:nvPicPr>
          <p:cNvPr id="3" name="图片 2" descr="图片包含 游戏机&#10;&#10;描述已自动生成">
            <a:extLst>
              <a:ext uri="{FF2B5EF4-FFF2-40B4-BE49-F238E27FC236}">
                <a16:creationId xmlns:a16="http://schemas.microsoft.com/office/drawing/2014/main" id="{25EA5139-45C7-529E-67E6-BFA00491FC1A}"/>
              </a:ext>
            </a:extLst>
          </p:cNvPr>
          <p:cNvPicPr>
            <a:picLocks noChangeAspect="1"/>
          </p:cNvPicPr>
          <p:nvPr/>
        </p:nvPicPr>
        <p:blipFill rotWithShape="1">
          <a:blip r:embed="rId2">
            <a:extLst>
              <a:ext uri="{28A0092B-C50C-407E-A947-70E740481C1C}">
                <a14:useLocalDpi xmlns:a14="http://schemas.microsoft.com/office/drawing/2010/main" val="0"/>
              </a:ext>
            </a:extLst>
          </a:blip>
          <a:srcRect l="57625" t="15966" r="7878" b="2669"/>
          <a:stretch/>
        </p:blipFill>
        <p:spPr>
          <a:xfrm>
            <a:off x="7115945" y="1106645"/>
            <a:ext cx="3914005" cy="3601468"/>
          </a:xfrm>
          <a:custGeom>
            <a:avLst/>
            <a:gdLst>
              <a:gd name="connsiteX0" fmla="*/ 0 w 3914005"/>
              <a:gd name="connsiteY0" fmla="*/ 0 h 3601468"/>
              <a:gd name="connsiteX1" fmla="*/ 3914005 w 3914005"/>
              <a:gd name="connsiteY1" fmla="*/ 0 h 3601468"/>
              <a:gd name="connsiteX2" fmla="*/ 3914005 w 3914005"/>
              <a:gd name="connsiteY2" fmla="*/ 3601468 h 3601468"/>
              <a:gd name="connsiteX3" fmla="*/ 0 w 3914005"/>
              <a:gd name="connsiteY3" fmla="*/ 3601468 h 3601468"/>
            </a:gdLst>
            <a:ahLst/>
            <a:cxnLst>
              <a:cxn ang="0">
                <a:pos x="connsiteX0" y="connsiteY0"/>
              </a:cxn>
              <a:cxn ang="0">
                <a:pos x="connsiteX1" y="connsiteY1"/>
              </a:cxn>
              <a:cxn ang="0">
                <a:pos x="connsiteX2" y="connsiteY2"/>
              </a:cxn>
              <a:cxn ang="0">
                <a:pos x="connsiteX3" y="connsiteY3"/>
              </a:cxn>
            </a:cxnLst>
            <a:rect l="l" t="t" r="r" b="b"/>
            <a:pathLst>
              <a:path w="3914005" h="3601468">
                <a:moveTo>
                  <a:pt x="0" y="0"/>
                </a:moveTo>
                <a:lnTo>
                  <a:pt x="3914005" y="0"/>
                </a:lnTo>
                <a:lnTo>
                  <a:pt x="3914005" y="3601468"/>
                </a:lnTo>
                <a:lnTo>
                  <a:pt x="0" y="3601468"/>
                </a:lnTo>
                <a:close/>
              </a:path>
            </a:pathLst>
          </a:custGeom>
        </p:spPr>
      </p:pic>
      <p:sp>
        <p:nvSpPr>
          <p:cNvPr id="6" name="文本框 5">
            <a:extLst>
              <a:ext uri="{FF2B5EF4-FFF2-40B4-BE49-F238E27FC236}">
                <a16:creationId xmlns:a16="http://schemas.microsoft.com/office/drawing/2014/main" id="{98D4A07E-688E-40EB-8A2D-1E727FBACF62}"/>
              </a:ext>
            </a:extLst>
          </p:cNvPr>
          <p:cNvSpPr txBox="1"/>
          <p:nvPr/>
        </p:nvSpPr>
        <p:spPr>
          <a:xfrm>
            <a:off x="1395083" y="2168487"/>
            <a:ext cx="4755633" cy="400110"/>
          </a:xfrm>
          <a:prstGeom prst="rect">
            <a:avLst/>
          </a:prstGeom>
          <a:noFill/>
        </p:spPr>
        <p:txBody>
          <a:bodyPr wrap="square" anchor="ctr">
            <a:noAutofit/>
          </a:bodyPr>
          <a:lstStyle/>
          <a:p>
            <a:pPr>
              <a:lnSpc>
                <a:spcPct val="130000"/>
              </a:lnSpc>
            </a:pPr>
            <a:r>
              <a:rPr lang="zh-CN" altLang="en-US" sz="2000" dirty="0">
                <a:solidFill>
                  <a:schemeClr val="tx1">
                    <a:lumMod val="75000"/>
                    <a:lumOff val="25000"/>
                  </a:schemeClr>
                </a:solidFill>
                <a:effectLst/>
              </a:rPr>
              <a:t>再造服务流程，提升患者就医体验</a:t>
            </a:r>
            <a:endParaRPr lang="zh-CN" altLang="en-US" sz="2000" dirty="0">
              <a:solidFill>
                <a:schemeClr val="tx1">
                  <a:lumMod val="75000"/>
                  <a:lumOff val="25000"/>
                </a:schemeClr>
              </a:solidFill>
            </a:endParaRPr>
          </a:p>
        </p:txBody>
      </p:sp>
      <p:sp>
        <p:nvSpPr>
          <p:cNvPr id="7" name="文本框 6">
            <a:extLst>
              <a:ext uri="{FF2B5EF4-FFF2-40B4-BE49-F238E27FC236}">
                <a16:creationId xmlns:a16="http://schemas.microsoft.com/office/drawing/2014/main" id="{8F0840FB-137F-8B88-DAED-7107EF735367}"/>
              </a:ext>
            </a:extLst>
          </p:cNvPr>
          <p:cNvSpPr txBox="1"/>
          <p:nvPr/>
        </p:nvSpPr>
        <p:spPr>
          <a:xfrm>
            <a:off x="1395083" y="1510315"/>
            <a:ext cx="2550695" cy="369332"/>
          </a:xfrm>
          <a:prstGeom prst="rect">
            <a:avLst/>
          </a:prstGeom>
          <a:noFill/>
        </p:spPr>
        <p:txBody>
          <a:bodyPr wrap="square" rtlCol="0">
            <a:noAutofit/>
          </a:bodyPr>
          <a:lstStyle/>
          <a:p>
            <a:r>
              <a:rPr lang="en-US" altLang="zh-CN" b="1" dirty="0">
                <a:gradFill>
                  <a:gsLst>
                    <a:gs pos="0">
                      <a:schemeClr val="accent1">
                        <a:lumMod val="75000"/>
                      </a:schemeClr>
                    </a:gs>
                    <a:gs pos="100000">
                      <a:schemeClr val="accent1"/>
                    </a:gs>
                  </a:gsLst>
                  <a:lin ang="300000" scaled="0"/>
                </a:gradFill>
              </a:rPr>
              <a:t>&gt;&gt;&gt;&gt;</a:t>
            </a:r>
            <a:endParaRPr lang="zh-CN" altLang="en-US" b="1" dirty="0">
              <a:gradFill>
                <a:gsLst>
                  <a:gs pos="0">
                    <a:schemeClr val="accent1">
                      <a:lumMod val="75000"/>
                    </a:schemeClr>
                  </a:gs>
                  <a:gs pos="100000">
                    <a:schemeClr val="accent1"/>
                  </a:gs>
                </a:gsLst>
                <a:lin ang="300000" scaled="0"/>
              </a:gradFill>
            </a:endParaRPr>
          </a:p>
        </p:txBody>
      </p:sp>
      <p:sp>
        <p:nvSpPr>
          <p:cNvPr id="9" name="文本框 8">
            <a:extLst>
              <a:ext uri="{FF2B5EF4-FFF2-40B4-BE49-F238E27FC236}">
                <a16:creationId xmlns:a16="http://schemas.microsoft.com/office/drawing/2014/main" id="{F3D3AE5B-B808-7952-DFA8-35CB4C0090BD}"/>
              </a:ext>
            </a:extLst>
          </p:cNvPr>
          <p:cNvSpPr txBox="1"/>
          <p:nvPr/>
        </p:nvSpPr>
        <p:spPr>
          <a:xfrm>
            <a:off x="1395083" y="2750540"/>
            <a:ext cx="5647975" cy="400110"/>
          </a:xfrm>
          <a:prstGeom prst="rect">
            <a:avLst/>
          </a:prstGeom>
          <a:noFill/>
        </p:spPr>
        <p:txBody>
          <a:bodyPr wrap="square" anchor="ctr">
            <a:noAutofit/>
          </a:bodyPr>
          <a:lstStyle/>
          <a:p>
            <a:pPr>
              <a:lnSpc>
                <a:spcPct val="130000"/>
              </a:lnSpc>
            </a:pPr>
            <a:r>
              <a:rPr lang="zh-CN" altLang="en-US" sz="2000" dirty="0">
                <a:solidFill>
                  <a:schemeClr val="tx1">
                    <a:lumMod val="75000"/>
                    <a:lumOff val="25000"/>
                  </a:schemeClr>
                </a:solidFill>
                <a:effectLst/>
              </a:rPr>
              <a:t>优化资源配置，提高医疗服务可及性</a:t>
            </a:r>
          </a:p>
        </p:txBody>
      </p:sp>
      <p:sp>
        <p:nvSpPr>
          <p:cNvPr id="10" name="文本框 9">
            <a:extLst>
              <a:ext uri="{FF2B5EF4-FFF2-40B4-BE49-F238E27FC236}">
                <a16:creationId xmlns:a16="http://schemas.microsoft.com/office/drawing/2014/main" id="{CE0AB07F-5B6B-6570-4BB0-63654B74F848}"/>
              </a:ext>
            </a:extLst>
          </p:cNvPr>
          <p:cNvSpPr txBox="1"/>
          <p:nvPr/>
        </p:nvSpPr>
        <p:spPr>
          <a:xfrm>
            <a:off x="1395082" y="3332593"/>
            <a:ext cx="6079775" cy="400110"/>
          </a:xfrm>
          <a:prstGeom prst="rect">
            <a:avLst/>
          </a:prstGeom>
          <a:noFill/>
        </p:spPr>
        <p:txBody>
          <a:bodyPr wrap="square" anchor="ctr">
            <a:noAutofit/>
          </a:bodyPr>
          <a:lstStyle/>
          <a:p>
            <a:pPr>
              <a:lnSpc>
                <a:spcPct val="130000"/>
              </a:lnSpc>
            </a:pPr>
            <a:r>
              <a:rPr lang="zh-CN" altLang="en-US" sz="2000" dirty="0">
                <a:solidFill>
                  <a:schemeClr val="tx1">
                    <a:lumMod val="75000"/>
                    <a:lumOff val="25000"/>
                  </a:schemeClr>
                </a:solidFill>
                <a:effectLst/>
              </a:rPr>
              <a:t>创新服务类型，满足百姓多种健康需求</a:t>
            </a:r>
          </a:p>
        </p:txBody>
      </p:sp>
      <p:sp>
        <p:nvSpPr>
          <p:cNvPr id="11" name="文本框 10">
            <a:extLst>
              <a:ext uri="{FF2B5EF4-FFF2-40B4-BE49-F238E27FC236}">
                <a16:creationId xmlns:a16="http://schemas.microsoft.com/office/drawing/2014/main" id="{3326F22B-4ED9-C544-4616-2540AC589810}"/>
              </a:ext>
            </a:extLst>
          </p:cNvPr>
          <p:cNvSpPr txBox="1"/>
          <p:nvPr/>
        </p:nvSpPr>
        <p:spPr>
          <a:xfrm>
            <a:off x="1395083" y="3914647"/>
            <a:ext cx="4755633" cy="400110"/>
          </a:xfrm>
          <a:prstGeom prst="rect">
            <a:avLst/>
          </a:prstGeom>
          <a:noFill/>
        </p:spPr>
        <p:txBody>
          <a:bodyPr wrap="square" anchor="ctr">
            <a:noAutofit/>
          </a:bodyPr>
          <a:lstStyle/>
          <a:p>
            <a:pPr>
              <a:lnSpc>
                <a:spcPct val="130000"/>
              </a:lnSpc>
            </a:pPr>
            <a:r>
              <a:rPr lang="zh-CN" altLang="en-US" sz="2000" dirty="0">
                <a:solidFill>
                  <a:schemeClr val="tx1">
                    <a:lumMod val="75000"/>
                    <a:lumOff val="25000"/>
                  </a:schemeClr>
                </a:solidFill>
                <a:effectLst/>
              </a:rPr>
              <a:t>促进行业发展，助力健康中国建设</a:t>
            </a:r>
          </a:p>
        </p:txBody>
      </p:sp>
    </p:spTree>
    <p:extLst>
      <p:ext uri="{BB962C8B-B14F-4D97-AF65-F5344CB8AC3E}">
        <p14:creationId xmlns:p14="http://schemas.microsoft.com/office/powerpoint/2010/main" val="117418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48AA5EBE-C217-394F-98ED-B7615CD13584}"/>
              </a:ext>
            </a:extLst>
          </p:cNvPr>
          <p:cNvCxnSpPr/>
          <p:nvPr/>
        </p:nvCxnSpPr>
        <p:spPr>
          <a:xfrm>
            <a:off x="263847" y="862550"/>
            <a:ext cx="10268136" cy="0"/>
          </a:xfrm>
          <a:prstGeom prst="line">
            <a:avLst/>
          </a:prstGeom>
          <a:ln w="19050">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A9018BE8-AC36-5349-95C3-E7C096E1A779}"/>
              </a:ext>
            </a:extLst>
          </p:cNvPr>
          <p:cNvSpPr/>
          <p:nvPr/>
        </p:nvSpPr>
        <p:spPr>
          <a:xfrm>
            <a:off x="9329804" y="798308"/>
            <a:ext cx="2861863" cy="108482"/>
          </a:xfrm>
          <a:prstGeom prst="rect">
            <a:avLst/>
          </a:prstGeom>
          <a:solidFill>
            <a:schemeClr val="accent1">
              <a:lumMod val="100000"/>
            </a:schemeClr>
          </a:solidFill>
          <a:ln>
            <a:solidFill>
              <a:schemeClr val="accent1">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sz="1351">
              <a:cs typeface="+mn-ea"/>
              <a:sym typeface="+mn-lt"/>
            </a:endParaRPr>
          </a:p>
        </p:txBody>
      </p:sp>
      <p:sp>
        <p:nvSpPr>
          <p:cNvPr id="8" name="标题 7">
            <a:extLst>
              <a:ext uri="{FF2B5EF4-FFF2-40B4-BE49-F238E27FC236}">
                <a16:creationId xmlns:a16="http://schemas.microsoft.com/office/drawing/2014/main" id="{9E06C8C2-1CDB-44C3-B83D-5CDE671A384B}"/>
              </a:ext>
            </a:extLst>
          </p:cNvPr>
          <p:cNvSpPr>
            <a:spLocks noGrp="1"/>
          </p:cNvSpPr>
          <p:nvPr>
            <p:ph type="title"/>
          </p:nvPr>
        </p:nvSpPr>
        <p:spPr>
          <a:xfrm>
            <a:off x="822944" y="320665"/>
            <a:ext cx="902811" cy="487378"/>
          </a:xfrm>
        </p:spPr>
        <p:txBody>
          <a:bodyPr>
            <a:noAutofit/>
          </a:bodyPr>
          <a:lstStyle/>
          <a:p>
            <a:r>
              <a:rPr lang="zh-CN" altLang="en-US" dirty="0">
                <a:sym typeface="+mn-lt"/>
              </a:rPr>
              <a:t>总结</a:t>
            </a:r>
          </a:p>
        </p:txBody>
      </p:sp>
      <p:sp>
        <p:nvSpPr>
          <p:cNvPr id="12" name="任意多边形: 形状 11">
            <a:extLst>
              <a:ext uri="{FF2B5EF4-FFF2-40B4-BE49-F238E27FC236}">
                <a16:creationId xmlns:a16="http://schemas.microsoft.com/office/drawing/2014/main" id="{90A7E82C-71EB-E8F7-F687-BD4C1EFEC3E9}"/>
              </a:ext>
            </a:extLst>
          </p:cNvPr>
          <p:cNvSpPr/>
          <p:nvPr/>
        </p:nvSpPr>
        <p:spPr>
          <a:xfrm>
            <a:off x="6096000" y="1615510"/>
            <a:ext cx="5259334" cy="2188203"/>
          </a:xfrm>
          <a:custGeom>
            <a:avLst/>
            <a:gdLst>
              <a:gd name="connsiteX0" fmla="*/ 0 w 4787900"/>
              <a:gd name="connsiteY0" fmla="*/ 0 h 1992058"/>
              <a:gd name="connsiteX1" fmla="*/ 4787900 w 4787900"/>
              <a:gd name="connsiteY1" fmla="*/ 0 h 1992058"/>
              <a:gd name="connsiteX2" fmla="*/ 4787900 w 4787900"/>
              <a:gd name="connsiteY2" fmla="*/ 1663699 h 1992058"/>
              <a:gd name="connsiteX3" fmla="*/ 4787900 w 4787900"/>
              <a:gd name="connsiteY3" fmla="*/ 1663700 h 1992058"/>
              <a:gd name="connsiteX4" fmla="*/ 4787900 w 4787900"/>
              <a:gd name="connsiteY4" fmla="*/ 1992058 h 1992058"/>
              <a:gd name="connsiteX5" fmla="*/ 4419601 w 4787900"/>
              <a:gd name="connsiteY5" fmla="*/ 1663700 h 1992058"/>
              <a:gd name="connsiteX6" fmla="*/ 0 w 4787900"/>
              <a:gd name="connsiteY6" fmla="*/ 1663700 h 199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7900" h="1992058">
                <a:moveTo>
                  <a:pt x="0" y="0"/>
                </a:moveTo>
                <a:lnTo>
                  <a:pt x="4787900" y="0"/>
                </a:lnTo>
                <a:lnTo>
                  <a:pt x="4787900" y="1663699"/>
                </a:lnTo>
                <a:lnTo>
                  <a:pt x="4787900" y="1663700"/>
                </a:lnTo>
                <a:lnTo>
                  <a:pt x="4787900" y="1992058"/>
                </a:lnTo>
                <a:lnTo>
                  <a:pt x="4419601" y="1663700"/>
                </a:lnTo>
                <a:lnTo>
                  <a:pt x="0" y="1663700"/>
                </a:lnTo>
                <a:close/>
              </a:path>
            </a:pathLst>
          </a:cu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3200" b="1" spc="600" dirty="0">
              <a:cs typeface="+mn-ea"/>
              <a:sym typeface="+mn-lt"/>
            </a:endParaRPr>
          </a:p>
        </p:txBody>
      </p:sp>
      <p:sp>
        <p:nvSpPr>
          <p:cNvPr id="13" name="textcount">
            <a:extLst>
              <a:ext uri="{FF2B5EF4-FFF2-40B4-BE49-F238E27FC236}">
                <a16:creationId xmlns:a16="http://schemas.microsoft.com/office/drawing/2014/main" id="{EF0B6ED9-B530-C39C-67BE-3B64A85126F0}"/>
              </a:ext>
            </a:extLst>
          </p:cNvPr>
          <p:cNvSpPr txBox="1"/>
          <p:nvPr/>
        </p:nvSpPr>
        <p:spPr>
          <a:xfrm>
            <a:off x="6863276" y="3718811"/>
            <a:ext cx="4492057" cy="532453"/>
          </a:xfrm>
          <a:prstGeom prst="rect">
            <a:avLst/>
          </a:prstGeom>
          <a:noFill/>
        </p:spPr>
        <p:txBody>
          <a:bodyPr vert="horz" wrap="square" lIns="0" tIns="0" rIns="0" bIns="0" rtlCol="0">
            <a:noAutofit/>
          </a:bodyPr>
          <a:lstStyle>
            <a:defPPr>
              <a:defRPr lang="zh-CN"/>
            </a:defPPr>
            <a:lvl1pPr marL="285750" indent="-285750">
              <a:lnSpc>
                <a:spcPct val="130000"/>
              </a:lnSpc>
              <a:buFont typeface="Arial" panose="020B0604020202020204" pitchFamily="34" charset="0"/>
              <a:buChar char="•"/>
              <a:defRPr spc="150">
                <a:solidFill>
                  <a:schemeClr val="tx1">
                    <a:lumMod val="85000"/>
                    <a:lumOff val="15000"/>
                  </a:schemeClr>
                </a:solidFill>
                <a:cs typeface="+mn-ea"/>
              </a:defRPr>
            </a:lvl1pPr>
          </a:lstStyle>
          <a:p>
            <a:r>
              <a:rPr lang="zh-CN" altLang="en-US" dirty="0">
                <a:sym typeface="+mn-lt"/>
              </a:rPr>
              <a:t>超过</a:t>
            </a:r>
            <a:r>
              <a:rPr lang="en-US" altLang="zh-CN" dirty="0">
                <a:sym typeface="+mn-lt"/>
              </a:rPr>
              <a:t>80%</a:t>
            </a:r>
            <a:r>
              <a:rPr lang="zh-CN" altLang="en-US" dirty="0">
                <a:sym typeface="+mn-lt"/>
              </a:rPr>
              <a:t>的用户表示对未来使用或购买互联网</a:t>
            </a:r>
            <a:r>
              <a:rPr lang="en-US" altLang="zh-CN" dirty="0">
                <a:sym typeface="+mn-lt"/>
              </a:rPr>
              <a:t>+</a:t>
            </a:r>
            <a:r>
              <a:rPr lang="zh-CN" altLang="en-US" dirty="0">
                <a:sym typeface="+mn-lt"/>
              </a:rPr>
              <a:t>医疗产品非常感兴趣。</a:t>
            </a:r>
          </a:p>
        </p:txBody>
      </p:sp>
      <p:sp>
        <p:nvSpPr>
          <p:cNvPr id="14" name="textcount">
            <a:extLst>
              <a:ext uri="{FF2B5EF4-FFF2-40B4-BE49-F238E27FC236}">
                <a16:creationId xmlns:a16="http://schemas.microsoft.com/office/drawing/2014/main" id="{2BC85DBF-AF0D-4B84-0622-E38E243D48A2}"/>
              </a:ext>
            </a:extLst>
          </p:cNvPr>
          <p:cNvSpPr txBox="1"/>
          <p:nvPr/>
        </p:nvSpPr>
        <p:spPr>
          <a:xfrm>
            <a:off x="836666" y="1623880"/>
            <a:ext cx="4940020" cy="1044773"/>
          </a:xfrm>
          <a:prstGeom prst="rect">
            <a:avLst/>
          </a:prstGeom>
          <a:noFill/>
        </p:spPr>
        <p:txBody>
          <a:bodyPr vert="horz" wrap="square" lIns="0" tIns="0" rIns="0" bIns="0" rtlCol="0">
            <a:noAutofit/>
          </a:bodyPr>
          <a:lstStyle/>
          <a:p>
            <a:pPr marL="285750" indent="-285750">
              <a:lnSpc>
                <a:spcPct val="130000"/>
              </a:lnSpc>
              <a:buFont typeface="Arial" panose="020B0604020202020204" pitchFamily="34" charset="0"/>
              <a:buChar char="•"/>
            </a:pPr>
            <a:r>
              <a:rPr lang="zh-CN" altLang="en-US" spc="150" dirty="0">
                <a:solidFill>
                  <a:schemeClr val="tx1">
                    <a:lumMod val="85000"/>
                    <a:lumOff val="15000"/>
                  </a:schemeClr>
                </a:solidFill>
                <a:cs typeface="+mn-ea"/>
                <a:sym typeface="+mn-lt"/>
              </a:rPr>
              <a:t>从渗透率看，</a:t>
            </a:r>
            <a:r>
              <a:rPr lang="en-US" altLang="zh-CN" spc="150" dirty="0">
                <a:solidFill>
                  <a:schemeClr val="tx1">
                    <a:lumMod val="85000"/>
                    <a:lumOff val="15000"/>
                  </a:schemeClr>
                </a:solidFill>
                <a:cs typeface="+mn-ea"/>
                <a:sym typeface="+mn-lt"/>
              </a:rPr>
              <a:t>2019</a:t>
            </a:r>
            <a:r>
              <a:rPr lang="zh-CN" altLang="en-US" spc="150" dirty="0">
                <a:solidFill>
                  <a:schemeClr val="tx1">
                    <a:lumMod val="85000"/>
                    <a:lumOff val="15000"/>
                  </a:schemeClr>
                </a:solidFill>
                <a:cs typeface="+mn-ea"/>
                <a:sym typeface="+mn-lt"/>
              </a:rPr>
              <a:t>年</a:t>
            </a:r>
            <a:r>
              <a:rPr lang="en-US" altLang="zh-CN" spc="150" dirty="0">
                <a:solidFill>
                  <a:schemeClr val="tx1">
                    <a:lumMod val="85000"/>
                    <a:lumOff val="15000"/>
                  </a:schemeClr>
                </a:solidFill>
                <a:cs typeface="+mn-ea"/>
                <a:sym typeface="+mn-lt"/>
              </a:rPr>
              <a:t>4</a:t>
            </a:r>
            <a:r>
              <a:rPr lang="zh-CN" altLang="en-US" spc="150" dirty="0">
                <a:solidFill>
                  <a:schemeClr val="tx1">
                    <a:lumMod val="85000"/>
                    <a:lumOff val="15000"/>
                  </a:schemeClr>
                </a:solidFill>
                <a:cs typeface="+mn-ea"/>
                <a:sym typeface="+mn-lt"/>
              </a:rPr>
              <a:t>月我国互联网医疗用户规模为</a:t>
            </a:r>
            <a:r>
              <a:rPr lang="en-US" altLang="zh-CN" spc="150" dirty="0">
                <a:solidFill>
                  <a:schemeClr val="tx1">
                    <a:lumMod val="85000"/>
                    <a:lumOff val="15000"/>
                  </a:schemeClr>
                </a:solidFill>
                <a:cs typeface="+mn-ea"/>
                <a:sym typeface="+mn-lt"/>
              </a:rPr>
              <a:t>4500</a:t>
            </a:r>
            <a:r>
              <a:rPr lang="zh-CN" altLang="en-US" spc="150" dirty="0">
                <a:solidFill>
                  <a:schemeClr val="tx1">
                    <a:lumMod val="85000"/>
                    <a:lumOff val="15000"/>
                  </a:schemeClr>
                </a:solidFill>
                <a:cs typeface="+mn-ea"/>
                <a:sym typeface="+mn-lt"/>
              </a:rPr>
              <a:t>万，同比增长</a:t>
            </a:r>
            <a:r>
              <a:rPr lang="en-US" altLang="zh-CN" spc="150" dirty="0">
                <a:solidFill>
                  <a:schemeClr val="tx1">
                    <a:lumMod val="85000"/>
                    <a:lumOff val="15000"/>
                  </a:schemeClr>
                </a:solidFill>
                <a:cs typeface="+mn-ea"/>
                <a:sym typeface="+mn-lt"/>
              </a:rPr>
              <a:t>61%</a:t>
            </a:r>
            <a:r>
              <a:rPr lang="zh-CN" altLang="en-US" spc="150" dirty="0">
                <a:solidFill>
                  <a:schemeClr val="tx1">
                    <a:lumMod val="85000"/>
                    <a:lumOff val="15000"/>
                  </a:schemeClr>
                </a:solidFill>
                <a:cs typeface="+mn-ea"/>
                <a:sym typeface="+mn-lt"/>
              </a:rPr>
              <a:t>，行业渗透率为</a:t>
            </a:r>
            <a:r>
              <a:rPr lang="en-US" altLang="zh-CN" spc="150" dirty="0">
                <a:solidFill>
                  <a:schemeClr val="tx1">
                    <a:lumMod val="85000"/>
                    <a:lumOff val="15000"/>
                  </a:schemeClr>
                </a:solidFill>
                <a:cs typeface="+mn-ea"/>
                <a:sym typeface="+mn-lt"/>
              </a:rPr>
              <a:t>6.6%</a:t>
            </a:r>
            <a:r>
              <a:rPr lang="zh-CN" altLang="en-US" spc="150" dirty="0">
                <a:solidFill>
                  <a:schemeClr val="tx1">
                    <a:lumMod val="85000"/>
                    <a:lumOff val="15000"/>
                  </a:schemeClr>
                </a:solidFill>
                <a:cs typeface="+mn-ea"/>
                <a:sym typeface="+mn-lt"/>
              </a:rPr>
              <a:t>，同比提高</a:t>
            </a:r>
            <a:r>
              <a:rPr lang="en-US" altLang="zh-CN" spc="150" dirty="0">
                <a:solidFill>
                  <a:schemeClr val="tx1">
                    <a:lumMod val="85000"/>
                    <a:lumOff val="15000"/>
                  </a:schemeClr>
                </a:solidFill>
                <a:cs typeface="+mn-ea"/>
                <a:sym typeface="+mn-lt"/>
              </a:rPr>
              <a:t>1.4</a:t>
            </a:r>
            <a:r>
              <a:rPr lang="zh-CN" altLang="en-US" spc="150" dirty="0">
                <a:solidFill>
                  <a:schemeClr val="tx1">
                    <a:lumMod val="85000"/>
                    <a:lumOff val="15000"/>
                  </a:schemeClr>
                </a:solidFill>
                <a:cs typeface="+mn-ea"/>
                <a:sym typeface="+mn-lt"/>
              </a:rPr>
              <a:t>个百分点。</a:t>
            </a:r>
          </a:p>
        </p:txBody>
      </p:sp>
      <p:sp>
        <p:nvSpPr>
          <p:cNvPr id="15" name="任意多边形: 形状 14">
            <a:extLst>
              <a:ext uri="{FF2B5EF4-FFF2-40B4-BE49-F238E27FC236}">
                <a16:creationId xmlns:a16="http://schemas.microsoft.com/office/drawing/2014/main" id="{09033D36-FB8A-9ECB-6DFA-37EA327D0CC9}"/>
              </a:ext>
            </a:extLst>
          </p:cNvPr>
          <p:cNvSpPr/>
          <p:nvPr/>
        </p:nvSpPr>
        <p:spPr>
          <a:xfrm>
            <a:off x="836666" y="3538465"/>
            <a:ext cx="5259334" cy="2007860"/>
          </a:xfrm>
          <a:custGeom>
            <a:avLst/>
            <a:gdLst>
              <a:gd name="connsiteX0" fmla="*/ 0 w 4787900"/>
              <a:gd name="connsiteY0" fmla="*/ 0 h 1827881"/>
              <a:gd name="connsiteX1" fmla="*/ 184152 w 4787900"/>
              <a:gd name="connsiteY1" fmla="*/ 164181 h 1827881"/>
              <a:gd name="connsiteX2" fmla="*/ 4787900 w 4787900"/>
              <a:gd name="connsiteY2" fmla="*/ 164181 h 1827881"/>
              <a:gd name="connsiteX3" fmla="*/ 4787900 w 4787900"/>
              <a:gd name="connsiteY3" fmla="*/ 1827881 h 1827881"/>
              <a:gd name="connsiteX4" fmla="*/ 0 w 4787900"/>
              <a:gd name="connsiteY4" fmla="*/ 1827881 h 1827881"/>
              <a:gd name="connsiteX5" fmla="*/ 0 w 4787900"/>
              <a:gd name="connsiteY5" fmla="*/ 328359 h 1827881"/>
              <a:gd name="connsiteX6" fmla="*/ 0 w 4787900"/>
              <a:gd name="connsiteY6" fmla="*/ 164181 h 182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7900" h="1827881">
                <a:moveTo>
                  <a:pt x="0" y="0"/>
                </a:moveTo>
                <a:lnTo>
                  <a:pt x="184152" y="164181"/>
                </a:lnTo>
                <a:lnTo>
                  <a:pt x="4787900" y="164181"/>
                </a:lnTo>
                <a:lnTo>
                  <a:pt x="4787900" y="1827881"/>
                </a:lnTo>
                <a:lnTo>
                  <a:pt x="0" y="1827881"/>
                </a:lnTo>
                <a:lnTo>
                  <a:pt x="0" y="328359"/>
                </a:lnTo>
                <a:lnTo>
                  <a:pt x="0" y="164181"/>
                </a:lnTo>
                <a:close/>
              </a:path>
            </a:pathLst>
          </a:cu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16" name="矩形 15">
            <a:extLst>
              <a:ext uri="{FF2B5EF4-FFF2-40B4-BE49-F238E27FC236}">
                <a16:creationId xmlns:a16="http://schemas.microsoft.com/office/drawing/2014/main" id="{FBB74189-A580-DD43-A38C-258FB7233E74}"/>
              </a:ext>
            </a:extLst>
          </p:cNvPr>
          <p:cNvSpPr/>
          <p:nvPr/>
        </p:nvSpPr>
        <p:spPr>
          <a:xfrm>
            <a:off x="836666" y="3718811"/>
            <a:ext cx="5259334" cy="1827514"/>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3200" b="1" spc="600" dirty="0">
                <a:effectLst>
                  <a:outerShdw blurRad="127000" dist="38100" dir="5400000" algn="t" rotWithShape="0">
                    <a:prstClr val="black">
                      <a:alpha val="20000"/>
                    </a:prstClr>
                  </a:outerShdw>
                </a:effectLst>
                <a:cs typeface="+mn-ea"/>
                <a:sym typeface="+mn-lt"/>
              </a:rPr>
              <a:t>渗透率不断提升</a:t>
            </a:r>
          </a:p>
        </p:txBody>
      </p:sp>
      <p:sp>
        <p:nvSpPr>
          <p:cNvPr id="17" name="矩形 16">
            <a:extLst>
              <a:ext uri="{FF2B5EF4-FFF2-40B4-BE49-F238E27FC236}">
                <a16:creationId xmlns:a16="http://schemas.microsoft.com/office/drawing/2014/main" id="{E7F5B1EE-DF32-4C7F-7B8C-DD632E992D24}"/>
              </a:ext>
            </a:extLst>
          </p:cNvPr>
          <p:cNvSpPr/>
          <p:nvPr/>
        </p:nvSpPr>
        <p:spPr>
          <a:xfrm>
            <a:off x="6096000" y="1612287"/>
            <a:ext cx="5259334" cy="1835882"/>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3200" b="1" spc="600" dirty="0">
                <a:effectLst>
                  <a:outerShdw blurRad="127000" dist="38100" dir="5400000" algn="t" rotWithShape="0">
                    <a:prstClr val="black">
                      <a:alpha val="20000"/>
                    </a:prstClr>
                  </a:outerShdw>
                </a:effectLst>
                <a:cs typeface="+mn-ea"/>
                <a:sym typeface="+mn-lt"/>
              </a:rPr>
              <a:t>市场空间巨大</a:t>
            </a:r>
          </a:p>
        </p:txBody>
      </p:sp>
      <p:sp>
        <p:nvSpPr>
          <p:cNvPr id="18" name="直角三角形 17">
            <a:extLst>
              <a:ext uri="{FF2B5EF4-FFF2-40B4-BE49-F238E27FC236}">
                <a16:creationId xmlns:a16="http://schemas.microsoft.com/office/drawing/2014/main" id="{F55B3F2E-3293-E2E9-1F21-F448BE50AED1}"/>
              </a:ext>
            </a:extLst>
          </p:cNvPr>
          <p:cNvSpPr/>
          <p:nvPr/>
        </p:nvSpPr>
        <p:spPr>
          <a:xfrm>
            <a:off x="836666" y="3538465"/>
            <a:ext cx="404564" cy="360690"/>
          </a:xfrm>
          <a:prstGeom prst="rtTriangl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19" name="直角三角形 18">
            <a:extLst>
              <a:ext uri="{FF2B5EF4-FFF2-40B4-BE49-F238E27FC236}">
                <a16:creationId xmlns:a16="http://schemas.microsoft.com/office/drawing/2014/main" id="{49C5AB29-424A-FB73-14DA-999B10161BCF}"/>
              </a:ext>
            </a:extLst>
          </p:cNvPr>
          <p:cNvSpPr/>
          <p:nvPr/>
        </p:nvSpPr>
        <p:spPr>
          <a:xfrm rot="10800000">
            <a:off x="10950769" y="3439799"/>
            <a:ext cx="404564" cy="360690"/>
          </a:xfrm>
          <a:prstGeom prst="r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2" name="textcount">
            <a:extLst>
              <a:ext uri="{FF2B5EF4-FFF2-40B4-BE49-F238E27FC236}">
                <a16:creationId xmlns:a16="http://schemas.microsoft.com/office/drawing/2014/main" id="{73B228E8-880E-F8B7-34BD-7FCC580D4784}"/>
              </a:ext>
            </a:extLst>
          </p:cNvPr>
          <p:cNvSpPr txBox="1"/>
          <p:nvPr/>
        </p:nvSpPr>
        <p:spPr>
          <a:xfrm>
            <a:off x="6863276" y="4861201"/>
            <a:ext cx="4492057" cy="685124"/>
          </a:xfrm>
          <a:prstGeom prst="rect">
            <a:avLst/>
          </a:prstGeom>
          <a:noFill/>
        </p:spPr>
        <p:txBody>
          <a:bodyPr vert="horz" wrap="square" lIns="0" tIns="0" rIns="0" bIns="0" rtlCol="0">
            <a:noAutofit/>
          </a:bodyPr>
          <a:lstStyle>
            <a:defPPr>
              <a:defRPr lang="zh-CN"/>
            </a:defPPr>
            <a:lvl1pPr marL="285750" indent="-285750">
              <a:lnSpc>
                <a:spcPct val="130000"/>
              </a:lnSpc>
              <a:buFont typeface="Arial" panose="020B0604020202020204" pitchFamily="34" charset="0"/>
              <a:buChar char="•"/>
              <a:defRPr spc="150">
                <a:solidFill>
                  <a:schemeClr val="tx1">
                    <a:lumMod val="85000"/>
                    <a:lumOff val="15000"/>
                  </a:schemeClr>
                </a:solidFill>
                <a:cs typeface="+mn-ea"/>
              </a:defRPr>
            </a:lvl1pPr>
          </a:lstStyle>
          <a:p>
            <a:r>
              <a:rPr lang="zh-CN" altLang="en-US" dirty="0">
                <a:sym typeface="+mn-lt"/>
              </a:rPr>
              <a:t>用户使用率方面，最高的仍是网上预约挂号，占比超过</a:t>
            </a:r>
            <a:r>
              <a:rPr lang="en-US" altLang="zh-CN" dirty="0">
                <a:sym typeface="+mn-lt"/>
              </a:rPr>
              <a:t>60%</a:t>
            </a:r>
            <a:r>
              <a:rPr lang="zh-CN" altLang="en-US" dirty="0">
                <a:sym typeface="+mn-lt"/>
              </a:rPr>
              <a:t>。</a:t>
            </a:r>
          </a:p>
        </p:txBody>
      </p:sp>
    </p:spTree>
    <p:extLst>
      <p:ext uri="{BB962C8B-B14F-4D97-AF65-F5344CB8AC3E}">
        <p14:creationId xmlns:p14="http://schemas.microsoft.com/office/powerpoint/2010/main" val="2934388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3A7A2F13-3ECB-F0E0-9E6F-15C87DDA04DA}"/>
              </a:ext>
            </a:extLst>
          </p:cNvPr>
          <p:cNvSpPr/>
          <p:nvPr/>
        </p:nvSpPr>
        <p:spPr>
          <a:xfrm>
            <a:off x="2" y="2945804"/>
            <a:ext cx="12191999" cy="3756691"/>
          </a:xfrm>
          <a:custGeom>
            <a:avLst/>
            <a:gdLst>
              <a:gd name="connsiteX0" fmla="*/ 10173128 w 12191999"/>
              <a:gd name="connsiteY0" fmla="*/ 454232 h 3756691"/>
              <a:gd name="connsiteX1" fmla="*/ 10554072 w 12191999"/>
              <a:gd name="connsiteY1" fmla="*/ 468468 h 3756691"/>
              <a:gd name="connsiteX2" fmla="*/ 10573251 w 12191999"/>
              <a:gd name="connsiteY2" fmla="*/ 469616 h 3756691"/>
              <a:gd name="connsiteX3" fmla="*/ 6656033 w 12191999"/>
              <a:gd name="connsiteY3" fmla="*/ 1618670 h 3756691"/>
              <a:gd name="connsiteX4" fmla="*/ 6774046 w 12191999"/>
              <a:gd name="connsiteY4" fmla="*/ 1480996 h 3756691"/>
              <a:gd name="connsiteX5" fmla="*/ 7167024 w 12191999"/>
              <a:gd name="connsiteY5" fmla="*/ 1156401 h 3756691"/>
              <a:gd name="connsiteX6" fmla="*/ 8462118 w 12191999"/>
              <a:gd name="connsiteY6" fmla="*/ 1067516 h 3756691"/>
              <a:gd name="connsiteX7" fmla="*/ 9807507 w 12191999"/>
              <a:gd name="connsiteY7" fmla="*/ 489763 h 3756691"/>
              <a:gd name="connsiteX8" fmla="*/ 10173128 w 12191999"/>
              <a:gd name="connsiteY8" fmla="*/ 454232 h 3756691"/>
              <a:gd name="connsiteX9" fmla="*/ 12191999 w 12191999"/>
              <a:gd name="connsiteY9" fmla="*/ 0 h 3756691"/>
              <a:gd name="connsiteX10" fmla="*/ 12191999 w 12191999"/>
              <a:gd name="connsiteY10" fmla="*/ 3756691 h 3756691"/>
              <a:gd name="connsiteX11" fmla="*/ 0 w 12191999"/>
              <a:gd name="connsiteY11" fmla="*/ 3756691 h 3756691"/>
              <a:gd name="connsiteX12" fmla="*/ 0 w 12191999"/>
              <a:gd name="connsiteY12" fmla="*/ 3571111 h 3756691"/>
              <a:gd name="connsiteX13" fmla="*/ 1 w 12191999"/>
              <a:gd name="connsiteY13" fmla="*/ 3571111 h 3756691"/>
              <a:gd name="connsiteX14" fmla="*/ 256779 w 12191999"/>
              <a:gd name="connsiteY14" fmla="*/ 3391721 h 3756691"/>
              <a:gd name="connsiteX15" fmla="*/ 1156783 w 12191999"/>
              <a:gd name="connsiteY15" fmla="*/ 2978544 h 3756691"/>
              <a:gd name="connsiteX16" fmla="*/ 1550400 w 12191999"/>
              <a:gd name="connsiteY16" fmla="*/ 2941856 h 3756691"/>
              <a:gd name="connsiteX17" fmla="*/ 1990579 w 12191999"/>
              <a:gd name="connsiteY17" fmla="*/ 2957249 h 3756691"/>
              <a:gd name="connsiteX18" fmla="*/ 2079747 w 12191999"/>
              <a:gd name="connsiteY18" fmla="*/ 2961051 h 3756691"/>
              <a:gd name="connsiteX19" fmla="*/ 2079747 w 12191999"/>
              <a:gd name="connsiteY19" fmla="*/ 2961051 h 3756691"/>
              <a:gd name="connsiteX20" fmla="*/ 2216893 w 12191999"/>
              <a:gd name="connsiteY20" fmla="*/ 2966898 h 3756691"/>
              <a:gd name="connsiteX21" fmla="*/ 2866810 w 12191999"/>
              <a:gd name="connsiteY21" fmla="*/ 2919288 h 3756691"/>
              <a:gd name="connsiteX22" fmla="*/ 3614160 w 12191999"/>
              <a:gd name="connsiteY22" fmla="*/ 2559119 h 3756691"/>
              <a:gd name="connsiteX23" fmla="*/ 3767326 w 12191999"/>
              <a:gd name="connsiteY23" fmla="*/ 2466027 h 3756691"/>
              <a:gd name="connsiteX24" fmla="*/ 3767327 w 12191999"/>
              <a:gd name="connsiteY24" fmla="*/ 2466027 h 3756691"/>
              <a:gd name="connsiteX25" fmla="*/ 3794799 w 12191999"/>
              <a:gd name="connsiteY25" fmla="*/ 2449329 h 3756691"/>
              <a:gd name="connsiteX26" fmla="*/ 4363084 w 12191999"/>
              <a:gd name="connsiteY26" fmla="*/ 2193393 h 3756691"/>
              <a:gd name="connsiteX27" fmla="*/ 4792850 w 12191999"/>
              <a:gd name="connsiteY27" fmla="*/ 2143164 h 3756691"/>
              <a:gd name="connsiteX28" fmla="*/ 4865567 w 12191999"/>
              <a:gd name="connsiteY28" fmla="*/ 2143875 h 3756691"/>
              <a:gd name="connsiteX29" fmla="*/ 5020662 w 12191999"/>
              <a:gd name="connsiteY29" fmla="*/ 2145392 h 3756691"/>
              <a:gd name="connsiteX30" fmla="*/ 6085684 w 12191999"/>
              <a:gd name="connsiteY30" fmla="*/ 2089694 h 3756691"/>
              <a:gd name="connsiteX31" fmla="*/ 6653074 w 12191999"/>
              <a:gd name="connsiteY31" fmla="*/ 1622122 h 3756691"/>
              <a:gd name="connsiteX32" fmla="*/ 6656033 w 12191999"/>
              <a:gd name="connsiteY32" fmla="*/ 1618671 h 3756691"/>
              <a:gd name="connsiteX33" fmla="*/ 10573251 w 12191999"/>
              <a:gd name="connsiteY33" fmla="*/ 469617 h 3756691"/>
              <a:gd name="connsiteX34" fmla="*/ 10741819 w 12191999"/>
              <a:gd name="connsiteY34" fmla="*/ 479710 h 3756691"/>
              <a:gd name="connsiteX35" fmla="*/ 11253486 w 12191999"/>
              <a:gd name="connsiteY35" fmla="*/ 460136 h 3756691"/>
              <a:gd name="connsiteX36" fmla="*/ 12150837 w 12191999"/>
              <a:gd name="connsiteY36" fmla="*/ 19312 h 375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191999" h="3756691">
                <a:moveTo>
                  <a:pt x="10173128" y="454232"/>
                </a:moveTo>
                <a:cubicBezTo>
                  <a:pt x="10299061" y="453268"/>
                  <a:pt x="10427549" y="460598"/>
                  <a:pt x="10554072" y="468468"/>
                </a:cubicBezTo>
                <a:lnTo>
                  <a:pt x="10573251" y="469616"/>
                </a:lnTo>
                <a:lnTo>
                  <a:pt x="6656033" y="1618670"/>
                </a:lnTo>
                <a:lnTo>
                  <a:pt x="6774046" y="1480996"/>
                </a:lnTo>
                <a:cubicBezTo>
                  <a:pt x="6895019" y="1343199"/>
                  <a:pt x="7018497" y="1220287"/>
                  <a:pt x="7167024" y="1156401"/>
                </a:cubicBezTo>
                <a:cubicBezTo>
                  <a:pt x="7563097" y="986038"/>
                  <a:pt x="8022038" y="1178622"/>
                  <a:pt x="8462118" y="1067516"/>
                </a:cubicBezTo>
                <a:cubicBezTo>
                  <a:pt x="8902199" y="956409"/>
                  <a:pt x="9342279" y="590993"/>
                  <a:pt x="9807507" y="489763"/>
                </a:cubicBezTo>
                <a:cubicBezTo>
                  <a:pt x="9923814" y="464456"/>
                  <a:pt x="10047194" y="455197"/>
                  <a:pt x="10173128" y="454232"/>
                </a:cubicBezTo>
                <a:close/>
                <a:moveTo>
                  <a:pt x="12191999" y="0"/>
                </a:moveTo>
                <a:lnTo>
                  <a:pt x="12191999" y="3756691"/>
                </a:lnTo>
                <a:lnTo>
                  <a:pt x="0" y="3756691"/>
                </a:lnTo>
                <a:lnTo>
                  <a:pt x="0" y="3571111"/>
                </a:lnTo>
                <a:lnTo>
                  <a:pt x="1" y="3571111"/>
                </a:lnTo>
                <a:lnTo>
                  <a:pt x="256779" y="3391721"/>
                </a:lnTo>
                <a:cubicBezTo>
                  <a:pt x="517881" y="3216497"/>
                  <a:pt x="798432" y="3060022"/>
                  <a:pt x="1156783" y="2978544"/>
                </a:cubicBezTo>
                <a:cubicBezTo>
                  <a:pt x="1276234" y="2951385"/>
                  <a:pt x="1409437" y="2942280"/>
                  <a:pt x="1550400" y="2941856"/>
                </a:cubicBezTo>
                <a:cubicBezTo>
                  <a:pt x="1691363" y="2941432"/>
                  <a:pt x="1840087" y="2949688"/>
                  <a:pt x="1990579" y="2957249"/>
                </a:cubicBezTo>
                <a:lnTo>
                  <a:pt x="2079747" y="2961051"/>
                </a:lnTo>
                <a:lnTo>
                  <a:pt x="2079747" y="2961051"/>
                </a:lnTo>
                <a:lnTo>
                  <a:pt x="2216893" y="2966898"/>
                </a:lnTo>
                <a:cubicBezTo>
                  <a:pt x="2443036" y="2973684"/>
                  <a:pt x="2666417" y="2968360"/>
                  <a:pt x="2866810" y="2919288"/>
                </a:cubicBezTo>
                <a:cubicBezTo>
                  <a:pt x="3134002" y="2853859"/>
                  <a:pt x="3373951" y="2706952"/>
                  <a:pt x="3614160" y="2559119"/>
                </a:cubicBezTo>
                <a:lnTo>
                  <a:pt x="3767326" y="2466027"/>
                </a:lnTo>
                <a:lnTo>
                  <a:pt x="3767327" y="2466027"/>
                </a:lnTo>
                <a:lnTo>
                  <a:pt x="3794799" y="2449329"/>
                </a:lnTo>
                <a:cubicBezTo>
                  <a:pt x="3976344" y="2341883"/>
                  <a:pt x="4161904" y="2245243"/>
                  <a:pt x="4363084" y="2193393"/>
                </a:cubicBezTo>
                <a:cubicBezTo>
                  <a:pt x="4497205" y="2158827"/>
                  <a:pt x="4642719" y="2145865"/>
                  <a:pt x="4792850" y="2143164"/>
                </a:cubicBezTo>
                <a:lnTo>
                  <a:pt x="4865567" y="2143875"/>
                </a:lnTo>
                <a:lnTo>
                  <a:pt x="5020662" y="2145392"/>
                </a:lnTo>
                <a:cubicBezTo>
                  <a:pt x="5403297" y="2157207"/>
                  <a:pt x="5793607" y="2197715"/>
                  <a:pt x="6085684" y="2089694"/>
                </a:cubicBezTo>
                <a:cubicBezTo>
                  <a:pt x="6319346" y="2003278"/>
                  <a:pt x="6490663" y="1812546"/>
                  <a:pt x="6653074" y="1622122"/>
                </a:cubicBezTo>
                <a:lnTo>
                  <a:pt x="6656033" y="1618671"/>
                </a:lnTo>
                <a:lnTo>
                  <a:pt x="10573251" y="469617"/>
                </a:lnTo>
                <a:lnTo>
                  <a:pt x="10741819" y="479710"/>
                </a:lnTo>
                <a:cubicBezTo>
                  <a:pt x="10926962" y="489417"/>
                  <a:pt x="11102601" y="491616"/>
                  <a:pt x="11253486" y="460136"/>
                </a:cubicBezTo>
                <a:cubicBezTo>
                  <a:pt x="11605550" y="386682"/>
                  <a:pt x="11960823" y="122302"/>
                  <a:pt x="12150837" y="19312"/>
                </a:cubicBezTo>
                <a:close/>
              </a:path>
            </a:pathLst>
          </a:custGeom>
          <a:gradFill>
            <a:gsLst>
              <a:gs pos="0">
                <a:schemeClr val="accent1">
                  <a:lumMod val="25000"/>
                  <a:lumOff val="75000"/>
                </a:schemeClr>
              </a:gs>
              <a:gs pos="100000">
                <a:schemeClr val="accent1">
                  <a:lumMod val="25000"/>
                  <a:lumOff val="75000"/>
                  <a:alpha val="0"/>
                </a:schemeClr>
              </a:gs>
            </a:gsLst>
            <a:lin ang="54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4" name="直线连接符 3">
            <a:extLst>
              <a:ext uri="{FF2B5EF4-FFF2-40B4-BE49-F238E27FC236}">
                <a16:creationId xmlns:a16="http://schemas.microsoft.com/office/drawing/2014/main" id="{48AA5EBE-C217-394F-98ED-B7615CD13584}"/>
              </a:ext>
            </a:extLst>
          </p:cNvPr>
          <p:cNvCxnSpPr/>
          <p:nvPr/>
        </p:nvCxnSpPr>
        <p:spPr>
          <a:xfrm>
            <a:off x="263847" y="862550"/>
            <a:ext cx="10268136" cy="0"/>
          </a:xfrm>
          <a:prstGeom prst="line">
            <a:avLst/>
          </a:prstGeom>
          <a:ln w="19050">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A9018BE8-AC36-5349-95C3-E7C096E1A779}"/>
              </a:ext>
            </a:extLst>
          </p:cNvPr>
          <p:cNvSpPr/>
          <p:nvPr/>
        </p:nvSpPr>
        <p:spPr>
          <a:xfrm>
            <a:off x="9329804" y="798308"/>
            <a:ext cx="2861863" cy="108482"/>
          </a:xfrm>
          <a:prstGeom prst="rect">
            <a:avLst/>
          </a:prstGeom>
          <a:solidFill>
            <a:schemeClr val="accent1">
              <a:lumMod val="100000"/>
            </a:schemeClr>
          </a:solidFill>
          <a:ln>
            <a:solidFill>
              <a:schemeClr val="accent1">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sz="1351">
              <a:cs typeface="+mn-ea"/>
              <a:sym typeface="+mn-lt"/>
            </a:endParaRPr>
          </a:p>
        </p:txBody>
      </p:sp>
      <p:sp>
        <p:nvSpPr>
          <p:cNvPr id="8" name="标题 7">
            <a:extLst>
              <a:ext uri="{FF2B5EF4-FFF2-40B4-BE49-F238E27FC236}">
                <a16:creationId xmlns:a16="http://schemas.microsoft.com/office/drawing/2014/main" id="{9E06C8C2-1CDB-44C3-B83D-5CDE671A384B}"/>
              </a:ext>
            </a:extLst>
          </p:cNvPr>
          <p:cNvSpPr>
            <a:spLocks noGrp="1"/>
          </p:cNvSpPr>
          <p:nvPr>
            <p:ph type="title"/>
          </p:nvPr>
        </p:nvSpPr>
        <p:spPr>
          <a:xfrm>
            <a:off x="822944" y="320665"/>
            <a:ext cx="902811" cy="487378"/>
          </a:xfrm>
        </p:spPr>
        <p:txBody>
          <a:bodyPr>
            <a:noAutofit/>
          </a:bodyPr>
          <a:lstStyle/>
          <a:p>
            <a:r>
              <a:rPr lang="zh-CN" altLang="en-US" dirty="0">
                <a:sym typeface="+mn-lt"/>
              </a:rPr>
              <a:t>总结</a:t>
            </a:r>
          </a:p>
        </p:txBody>
      </p:sp>
      <p:sp>
        <p:nvSpPr>
          <p:cNvPr id="2" name="任意多边形: 形状 1">
            <a:extLst>
              <a:ext uri="{FF2B5EF4-FFF2-40B4-BE49-F238E27FC236}">
                <a16:creationId xmlns:a16="http://schemas.microsoft.com/office/drawing/2014/main" id="{08650B18-91AE-696E-D70B-E9796BAD4635}"/>
              </a:ext>
            </a:extLst>
          </p:cNvPr>
          <p:cNvSpPr/>
          <p:nvPr/>
        </p:nvSpPr>
        <p:spPr>
          <a:xfrm>
            <a:off x="12192000" y="2931885"/>
            <a:ext cx="29664" cy="13918"/>
          </a:xfrm>
          <a:custGeom>
            <a:avLst/>
            <a:gdLst>
              <a:gd name="connsiteX0" fmla="*/ 29664 w 29664"/>
              <a:gd name="connsiteY0" fmla="*/ 0 h 13918"/>
              <a:gd name="connsiteX1" fmla="*/ 0 w 29664"/>
              <a:gd name="connsiteY1" fmla="*/ 13918 h 13918"/>
              <a:gd name="connsiteX2" fmla="*/ 0 w 29664"/>
              <a:gd name="connsiteY2" fmla="*/ 8702 h 13918"/>
              <a:gd name="connsiteX3" fmla="*/ 29664 w 29664"/>
              <a:gd name="connsiteY3" fmla="*/ 0 h 13918"/>
            </a:gdLst>
            <a:ahLst/>
            <a:cxnLst>
              <a:cxn ang="0">
                <a:pos x="connsiteX0" y="connsiteY0"/>
              </a:cxn>
              <a:cxn ang="0">
                <a:pos x="connsiteX1" y="connsiteY1"/>
              </a:cxn>
              <a:cxn ang="0">
                <a:pos x="connsiteX2" y="connsiteY2"/>
              </a:cxn>
              <a:cxn ang="0">
                <a:pos x="connsiteX3" y="connsiteY3"/>
              </a:cxn>
            </a:cxnLst>
            <a:rect l="l" t="t" r="r" b="b"/>
            <a:pathLst>
              <a:path w="29664" h="13918">
                <a:moveTo>
                  <a:pt x="29664" y="0"/>
                </a:moveTo>
                <a:lnTo>
                  <a:pt x="0" y="13918"/>
                </a:lnTo>
                <a:lnTo>
                  <a:pt x="0" y="8702"/>
                </a:lnTo>
                <a:lnTo>
                  <a:pt x="29664" y="0"/>
                </a:lnTo>
                <a:close/>
              </a:path>
            </a:pathLst>
          </a:custGeom>
          <a:solidFill>
            <a:schemeClr val="accent1">
              <a:lumMod val="10000"/>
              <a:lumOff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6" name="直接连接符 5">
            <a:extLst>
              <a:ext uri="{FF2B5EF4-FFF2-40B4-BE49-F238E27FC236}">
                <a16:creationId xmlns:a16="http://schemas.microsoft.com/office/drawing/2014/main" id="{1A5870A1-D095-DFF1-750E-3FEE11969AB2}"/>
              </a:ext>
            </a:extLst>
          </p:cNvPr>
          <p:cNvCxnSpPr>
            <a:cxnSpLocks/>
          </p:cNvCxnSpPr>
          <p:nvPr/>
        </p:nvCxnSpPr>
        <p:spPr>
          <a:xfrm>
            <a:off x="719403" y="4123871"/>
            <a:ext cx="0" cy="1805940"/>
          </a:xfrm>
          <a:prstGeom prst="line">
            <a:avLst/>
          </a:prstGeom>
          <a:ln w="12700">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星形: 五角 6">
            <a:extLst>
              <a:ext uri="{FF2B5EF4-FFF2-40B4-BE49-F238E27FC236}">
                <a16:creationId xmlns:a16="http://schemas.microsoft.com/office/drawing/2014/main" id="{CF6E1B18-2A6D-707C-37D5-1329A63275AB}"/>
              </a:ext>
            </a:extLst>
          </p:cNvPr>
          <p:cNvSpPr/>
          <p:nvPr/>
        </p:nvSpPr>
        <p:spPr>
          <a:xfrm>
            <a:off x="627635" y="3986711"/>
            <a:ext cx="203200" cy="203200"/>
          </a:xfrm>
          <a:prstGeom prst="star5">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文本框 8">
            <a:extLst>
              <a:ext uri="{FF2B5EF4-FFF2-40B4-BE49-F238E27FC236}">
                <a16:creationId xmlns:a16="http://schemas.microsoft.com/office/drawing/2014/main" id="{4F539641-E522-3BCD-49F3-CC2F5185D2D2}"/>
              </a:ext>
            </a:extLst>
          </p:cNvPr>
          <p:cNvSpPr txBox="1"/>
          <p:nvPr/>
        </p:nvSpPr>
        <p:spPr>
          <a:xfrm>
            <a:off x="866571" y="4180177"/>
            <a:ext cx="1467068" cy="400110"/>
          </a:xfrm>
          <a:prstGeom prst="rect">
            <a:avLst/>
          </a:prstGeom>
          <a:noFill/>
        </p:spPr>
        <p:txBody>
          <a:bodyPr wrap="none" rtlCol="0">
            <a:noAutofit/>
          </a:bodyPr>
          <a:lstStyle/>
          <a:p>
            <a:r>
              <a:rPr lang="zh-CN" altLang="en-US" sz="2000" dirty="0">
                <a:gradFill>
                  <a:gsLst>
                    <a:gs pos="0">
                      <a:schemeClr val="accent1"/>
                    </a:gs>
                    <a:gs pos="100000">
                      <a:schemeClr val="accent1">
                        <a:lumMod val="75000"/>
                      </a:schemeClr>
                    </a:gs>
                  </a:gsLst>
                  <a:lin ang="2700000" scaled="0"/>
                </a:gradFill>
                <a:latin typeface="+mj-ea"/>
                <a:ea typeface="+mj-ea"/>
              </a:rPr>
              <a:t>行业互联网</a:t>
            </a:r>
          </a:p>
        </p:txBody>
      </p:sp>
      <p:sp>
        <p:nvSpPr>
          <p:cNvPr id="10" name="文本框 9">
            <a:extLst>
              <a:ext uri="{FF2B5EF4-FFF2-40B4-BE49-F238E27FC236}">
                <a16:creationId xmlns:a16="http://schemas.microsoft.com/office/drawing/2014/main" id="{094F50D2-F5C0-DDA3-7F3E-60A51079F631}"/>
              </a:ext>
            </a:extLst>
          </p:cNvPr>
          <p:cNvSpPr txBox="1"/>
          <p:nvPr/>
        </p:nvSpPr>
        <p:spPr>
          <a:xfrm>
            <a:off x="868090" y="4560791"/>
            <a:ext cx="2236509" cy="624786"/>
          </a:xfrm>
          <a:prstGeom prst="rect">
            <a:avLst/>
          </a:prstGeom>
          <a:noFill/>
        </p:spPr>
        <p:txBody>
          <a:bodyPr wrap="square" rtlCol="0">
            <a:noAutofit/>
          </a:bodyPr>
          <a:lstStyle/>
          <a:p>
            <a:pPr algn="just">
              <a:lnSpc>
                <a:spcPct val="130000"/>
              </a:lnSpc>
            </a:pPr>
            <a:r>
              <a:rPr lang="zh-CN" altLang="en-US" sz="1400" dirty="0"/>
              <a:t>连接的技术工具，包括了连接三品一械与顾客</a:t>
            </a:r>
          </a:p>
        </p:txBody>
      </p:sp>
      <p:cxnSp>
        <p:nvCxnSpPr>
          <p:cNvPr id="11" name="直接连接符 10">
            <a:extLst>
              <a:ext uri="{FF2B5EF4-FFF2-40B4-BE49-F238E27FC236}">
                <a16:creationId xmlns:a16="http://schemas.microsoft.com/office/drawing/2014/main" id="{3889EB30-0480-D0A4-62A6-ED9FDA1690FE}"/>
              </a:ext>
            </a:extLst>
          </p:cNvPr>
          <p:cNvCxnSpPr>
            <a:cxnSpLocks/>
          </p:cNvCxnSpPr>
          <p:nvPr/>
        </p:nvCxnSpPr>
        <p:spPr>
          <a:xfrm>
            <a:off x="3453031" y="3387271"/>
            <a:ext cx="0" cy="1953986"/>
          </a:xfrm>
          <a:prstGeom prst="line">
            <a:avLst/>
          </a:prstGeom>
          <a:ln w="12700">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星形: 五角 11">
            <a:extLst>
              <a:ext uri="{FF2B5EF4-FFF2-40B4-BE49-F238E27FC236}">
                <a16:creationId xmlns:a16="http://schemas.microsoft.com/office/drawing/2014/main" id="{E35A1B0D-F52D-8797-545E-9C8BD4BA1FC0}"/>
              </a:ext>
            </a:extLst>
          </p:cNvPr>
          <p:cNvSpPr/>
          <p:nvPr/>
        </p:nvSpPr>
        <p:spPr>
          <a:xfrm>
            <a:off x="3351431" y="3285671"/>
            <a:ext cx="203200" cy="203200"/>
          </a:xfrm>
          <a:prstGeom prst="star5">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15" name="直接连接符 14">
            <a:extLst>
              <a:ext uri="{FF2B5EF4-FFF2-40B4-BE49-F238E27FC236}">
                <a16:creationId xmlns:a16="http://schemas.microsoft.com/office/drawing/2014/main" id="{BF67EA23-4B62-1B27-1055-DB048E8EA474}"/>
              </a:ext>
            </a:extLst>
          </p:cNvPr>
          <p:cNvCxnSpPr>
            <a:cxnSpLocks/>
          </p:cNvCxnSpPr>
          <p:nvPr/>
        </p:nvCxnSpPr>
        <p:spPr>
          <a:xfrm>
            <a:off x="6300250" y="2315028"/>
            <a:ext cx="0" cy="2387600"/>
          </a:xfrm>
          <a:prstGeom prst="line">
            <a:avLst/>
          </a:prstGeom>
          <a:ln w="12700">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星形: 五角 15">
            <a:extLst>
              <a:ext uri="{FF2B5EF4-FFF2-40B4-BE49-F238E27FC236}">
                <a16:creationId xmlns:a16="http://schemas.microsoft.com/office/drawing/2014/main" id="{9740447C-4BD4-E2BA-30DA-5B8F769217BE}"/>
              </a:ext>
            </a:extLst>
          </p:cNvPr>
          <p:cNvSpPr/>
          <p:nvPr/>
        </p:nvSpPr>
        <p:spPr>
          <a:xfrm>
            <a:off x="6198650" y="2213428"/>
            <a:ext cx="203200" cy="203200"/>
          </a:xfrm>
          <a:prstGeom prst="star5">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19" name="直接连接符 18">
            <a:extLst>
              <a:ext uri="{FF2B5EF4-FFF2-40B4-BE49-F238E27FC236}">
                <a16:creationId xmlns:a16="http://schemas.microsoft.com/office/drawing/2014/main" id="{87817C18-A967-B1B8-905C-7695C6A970C9}"/>
              </a:ext>
            </a:extLst>
          </p:cNvPr>
          <p:cNvCxnSpPr>
            <a:cxnSpLocks/>
          </p:cNvCxnSpPr>
          <p:nvPr/>
        </p:nvCxnSpPr>
        <p:spPr>
          <a:xfrm>
            <a:off x="9142026" y="1730828"/>
            <a:ext cx="0" cy="1839686"/>
          </a:xfrm>
          <a:prstGeom prst="line">
            <a:avLst/>
          </a:prstGeom>
          <a:ln w="12700">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8" name="星形: 五角 37">
            <a:extLst>
              <a:ext uri="{FF2B5EF4-FFF2-40B4-BE49-F238E27FC236}">
                <a16:creationId xmlns:a16="http://schemas.microsoft.com/office/drawing/2014/main" id="{C823F17A-8057-86F2-4BB8-F062CABC635D}"/>
              </a:ext>
            </a:extLst>
          </p:cNvPr>
          <p:cNvSpPr/>
          <p:nvPr/>
        </p:nvSpPr>
        <p:spPr>
          <a:xfrm>
            <a:off x="9040426" y="1511753"/>
            <a:ext cx="203200" cy="203200"/>
          </a:xfrm>
          <a:prstGeom prst="star5">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1" name="任意多边形: 形状 40">
            <a:extLst>
              <a:ext uri="{FF2B5EF4-FFF2-40B4-BE49-F238E27FC236}">
                <a16:creationId xmlns:a16="http://schemas.microsoft.com/office/drawing/2014/main" id="{478DE761-23B1-E208-8129-B3FC833F71D9}"/>
              </a:ext>
            </a:extLst>
          </p:cNvPr>
          <p:cNvSpPr/>
          <p:nvPr/>
        </p:nvSpPr>
        <p:spPr>
          <a:xfrm>
            <a:off x="0" y="2917239"/>
            <a:ext cx="12221664" cy="3585029"/>
          </a:xfrm>
          <a:custGeom>
            <a:avLst/>
            <a:gdLst>
              <a:gd name="connsiteX0" fmla="*/ 0 w 12344400"/>
              <a:gd name="connsiteY0" fmla="*/ 3073400 h 3073400"/>
              <a:gd name="connsiteX1" fmla="*/ 1168400 w 12344400"/>
              <a:gd name="connsiteY1" fmla="*/ 2565400 h 3073400"/>
              <a:gd name="connsiteX2" fmla="*/ 2895600 w 12344400"/>
              <a:gd name="connsiteY2" fmla="*/ 2514600 h 3073400"/>
              <a:gd name="connsiteX3" fmla="*/ 4406900 w 12344400"/>
              <a:gd name="connsiteY3" fmla="*/ 1892300 h 3073400"/>
              <a:gd name="connsiteX4" fmla="*/ 6146800 w 12344400"/>
              <a:gd name="connsiteY4" fmla="*/ 1803400 h 3073400"/>
              <a:gd name="connsiteX5" fmla="*/ 7239000 w 12344400"/>
              <a:gd name="connsiteY5" fmla="*/ 1003300 h 3073400"/>
              <a:gd name="connsiteX6" fmla="*/ 8547100 w 12344400"/>
              <a:gd name="connsiteY6" fmla="*/ 927100 h 3073400"/>
              <a:gd name="connsiteX7" fmla="*/ 9906000 w 12344400"/>
              <a:gd name="connsiteY7" fmla="*/ 431800 h 3073400"/>
              <a:gd name="connsiteX8" fmla="*/ 11366500 w 12344400"/>
              <a:gd name="connsiteY8" fmla="*/ 406400 h 3073400"/>
              <a:gd name="connsiteX9" fmla="*/ 12344400 w 12344400"/>
              <a:gd name="connsiteY9" fmla="*/ 0 h 307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44400" h="3073400">
                <a:moveTo>
                  <a:pt x="0" y="3073400"/>
                </a:moveTo>
                <a:cubicBezTo>
                  <a:pt x="342900" y="2865966"/>
                  <a:pt x="685800" y="2658533"/>
                  <a:pt x="1168400" y="2565400"/>
                </a:cubicBezTo>
                <a:cubicBezTo>
                  <a:pt x="1651000" y="2472267"/>
                  <a:pt x="2355850" y="2626783"/>
                  <a:pt x="2895600" y="2514600"/>
                </a:cubicBezTo>
                <a:cubicBezTo>
                  <a:pt x="3435350" y="2402417"/>
                  <a:pt x="3865033" y="2010833"/>
                  <a:pt x="4406900" y="1892300"/>
                </a:cubicBezTo>
                <a:cubicBezTo>
                  <a:pt x="4948767" y="1773767"/>
                  <a:pt x="5674783" y="1951567"/>
                  <a:pt x="6146800" y="1803400"/>
                </a:cubicBezTo>
                <a:cubicBezTo>
                  <a:pt x="6618817" y="1655233"/>
                  <a:pt x="6838950" y="1149350"/>
                  <a:pt x="7239000" y="1003300"/>
                </a:cubicBezTo>
                <a:cubicBezTo>
                  <a:pt x="7639050" y="857250"/>
                  <a:pt x="8102600" y="1022350"/>
                  <a:pt x="8547100" y="927100"/>
                </a:cubicBezTo>
                <a:cubicBezTo>
                  <a:pt x="8991600" y="831850"/>
                  <a:pt x="9436100" y="518583"/>
                  <a:pt x="9906000" y="431800"/>
                </a:cubicBezTo>
                <a:cubicBezTo>
                  <a:pt x="10375900" y="345017"/>
                  <a:pt x="10960100" y="478367"/>
                  <a:pt x="11366500" y="406400"/>
                </a:cubicBezTo>
                <a:cubicBezTo>
                  <a:pt x="11772900" y="334433"/>
                  <a:pt x="12183533" y="48683"/>
                  <a:pt x="12344400" y="0"/>
                </a:cubicBezTo>
              </a:path>
            </a:pathLst>
          </a:cu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8" name="文本框 57">
            <a:extLst>
              <a:ext uri="{FF2B5EF4-FFF2-40B4-BE49-F238E27FC236}">
                <a16:creationId xmlns:a16="http://schemas.microsoft.com/office/drawing/2014/main" id="{57ED98B9-D521-6DFB-32E2-8CB3E49FBF69}"/>
              </a:ext>
            </a:extLst>
          </p:cNvPr>
          <p:cNvSpPr txBox="1"/>
          <p:nvPr/>
        </p:nvSpPr>
        <p:spPr>
          <a:xfrm>
            <a:off x="866571" y="3875849"/>
            <a:ext cx="907621" cy="338554"/>
          </a:xfrm>
          <a:prstGeom prst="rect">
            <a:avLst/>
          </a:prstGeom>
          <a:noFill/>
        </p:spPr>
        <p:txBody>
          <a:bodyPr wrap="none" rtlCol="0">
            <a:noAutofit/>
          </a:bodyPr>
          <a:lstStyle/>
          <a:p>
            <a:r>
              <a:rPr lang="en-US" altLang="zh-CN" sz="1600" dirty="0">
                <a:solidFill>
                  <a:schemeClr val="tx1">
                    <a:lumMod val="75000"/>
                    <a:lumOff val="25000"/>
                  </a:schemeClr>
                </a:solidFill>
                <a:latin typeface="+mj-ea"/>
                <a:ea typeface="+mj-ea"/>
              </a:rPr>
              <a:t>1.0</a:t>
            </a:r>
            <a:r>
              <a:rPr lang="zh-CN" altLang="en-US" sz="1600" dirty="0">
                <a:solidFill>
                  <a:schemeClr val="tx1">
                    <a:lumMod val="75000"/>
                    <a:lumOff val="25000"/>
                  </a:schemeClr>
                </a:solidFill>
                <a:latin typeface="+mj-ea"/>
                <a:ea typeface="+mj-ea"/>
              </a:rPr>
              <a:t>时代</a:t>
            </a:r>
          </a:p>
        </p:txBody>
      </p:sp>
      <p:sp>
        <p:nvSpPr>
          <p:cNvPr id="59" name="文本框 58">
            <a:extLst>
              <a:ext uri="{FF2B5EF4-FFF2-40B4-BE49-F238E27FC236}">
                <a16:creationId xmlns:a16="http://schemas.microsoft.com/office/drawing/2014/main" id="{C080784E-F6FF-1497-56B5-5E4921DB6DBA}"/>
              </a:ext>
            </a:extLst>
          </p:cNvPr>
          <p:cNvSpPr txBox="1"/>
          <p:nvPr/>
        </p:nvSpPr>
        <p:spPr>
          <a:xfrm>
            <a:off x="3618127" y="3537859"/>
            <a:ext cx="1467068" cy="400110"/>
          </a:xfrm>
          <a:prstGeom prst="rect">
            <a:avLst/>
          </a:prstGeom>
          <a:noFill/>
        </p:spPr>
        <p:txBody>
          <a:bodyPr wrap="none" rtlCol="0">
            <a:noAutofit/>
          </a:bodyPr>
          <a:lstStyle/>
          <a:p>
            <a:r>
              <a:rPr lang="zh-CN" altLang="en-US" sz="2000">
                <a:gradFill>
                  <a:gsLst>
                    <a:gs pos="0">
                      <a:schemeClr val="accent1"/>
                    </a:gs>
                    <a:gs pos="100000">
                      <a:schemeClr val="accent1">
                        <a:lumMod val="75000"/>
                      </a:schemeClr>
                    </a:gs>
                  </a:gsLst>
                  <a:lin ang="2700000" scaled="0"/>
                </a:gradFill>
                <a:latin typeface="+mj-ea"/>
                <a:ea typeface="+mj-ea"/>
              </a:rPr>
              <a:t>产业互联网</a:t>
            </a:r>
            <a:endParaRPr lang="zh-CN" altLang="en-US" sz="2000" dirty="0">
              <a:gradFill>
                <a:gsLst>
                  <a:gs pos="0">
                    <a:schemeClr val="accent1"/>
                  </a:gs>
                  <a:gs pos="100000">
                    <a:schemeClr val="accent1">
                      <a:lumMod val="75000"/>
                    </a:schemeClr>
                  </a:gs>
                </a:gsLst>
                <a:lin ang="2700000" scaled="0"/>
              </a:gradFill>
              <a:latin typeface="+mj-ea"/>
              <a:ea typeface="+mj-ea"/>
            </a:endParaRPr>
          </a:p>
        </p:txBody>
      </p:sp>
      <p:sp>
        <p:nvSpPr>
          <p:cNvPr id="60" name="文本框 59">
            <a:extLst>
              <a:ext uri="{FF2B5EF4-FFF2-40B4-BE49-F238E27FC236}">
                <a16:creationId xmlns:a16="http://schemas.microsoft.com/office/drawing/2014/main" id="{DAB4B44C-310E-7E20-A91A-C67BCA429B10}"/>
              </a:ext>
            </a:extLst>
          </p:cNvPr>
          <p:cNvSpPr txBox="1"/>
          <p:nvPr/>
        </p:nvSpPr>
        <p:spPr>
          <a:xfrm>
            <a:off x="3619646" y="3918473"/>
            <a:ext cx="2362053" cy="624786"/>
          </a:xfrm>
          <a:prstGeom prst="rect">
            <a:avLst/>
          </a:prstGeom>
          <a:noFill/>
        </p:spPr>
        <p:txBody>
          <a:bodyPr wrap="square" rtlCol="0">
            <a:noAutofit/>
          </a:bodyPr>
          <a:lstStyle/>
          <a:p>
            <a:pPr algn="just">
              <a:lnSpc>
                <a:spcPct val="130000"/>
              </a:lnSpc>
            </a:pPr>
            <a:r>
              <a:rPr lang="zh-CN" altLang="en-US" sz="1400" dirty="0"/>
              <a:t>产业的转型升级，包括产品、保险、知识、广告、数据</a:t>
            </a:r>
          </a:p>
        </p:txBody>
      </p:sp>
      <p:sp>
        <p:nvSpPr>
          <p:cNvPr id="61" name="文本框 60">
            <a:extLst>
              <a:ext uri="{FF2B5EF4-FFF2-40B4-BE49-F238E27FC236}">
                <a16:creationId xmlns:a16="http://schemas.microsoft.com/office/drawing/2014/main" id="{5EAD352A-9761-F99B-3AC8-3ABBC1F13C1D}"/>
              </a:ext>
            </a:extLst>
          </p:cNvPr>
          <p:cNvSpPr txBox="1"/>
          <p:nvPr/>
        </p:nvSpPr>
        <p:spPr>
          <a:xfrm>
            <a:off x="3618127" y="3233531"/>
            <a:ext cx="907621" cy="338554"/>
          </a:xfrm>
          <a:prstGeom prst="rect">
            <a:avLst/>
          </a:prstGeom>
          <a:noFill/>
        </p:spPr>
        <p:txBody>
          <a:bodyPr wrap="none" rtlCol="0">
            <a:noAutofit/>
          </a:bodyPr>
          <a:lstStyle/>
          <a:p>
            <a:r>
              <a:rPr lang="en-US" altLang="zh-CN" sz="1600" dirty="0">
                <a:solidFill>
                  <a:schemeClr val="tx1">
                    <a:lumMod val="75000"/>
                    <a:lumOff val="25000"/>
                  </a:schemeClr>
                </a:solidFill>
                <a:latin typeface="+mj-ea"/>
                <a:ea typeface="+mj-ea"/>
              </a:rPr>
              <a:t>2.0</a:t>
            </a:r>
            <a:r>
              <a:rPr lang="zh-CN" altLang="en-US" sz="1600" dirty="0">
                <a:solidFill>
                  <a:schemeClr val="tx1">
                    <a:lumMod val="75000"/>
                    <a:lumOff val="25000"/>
                  </a:schemeClr>
                </a:solidFill>
                <a:latin typeface="+mj-ea"/>
                <a:ea typeface="+mj-ea"/>
              </a:rPr>
              <a:t>时代</a:t>
            </a:r>
          </a:p>
        </p:txBody>
      </p:sp>
      <p:sp>
        <p:nvSpPr>
          <p:cNvPr id="62" name="文本框 61">
            <a:extLst>
              <a:ext uri="{FF2B5EF4-FFF2-40B4-BE49-F238E27FC236}">
                <a16:creationId xmlns:a16="http://schemas.microsoft.com/office/drawing/2014/main" id="{88343F3C-7087-4650-C7F2-AA266BED6D1D}"/>
              </a:ext>
            </a:extLst>
          </p:cNvPr>
          <p:cNvSpPr txBox="1"/>
          <p:nvPr/>
        </p:nvSpPr>
        <p:spPr>
          <a:xfrm>
            <a:off x="6459902" y="2442366"/>
            <a:ext cx="1467068" cy="400110"/>
          </a:xfrm>
          <a:prstGeom prst="rect">
            <a:avLst/>
          </a:prstGeom>
          <a:noFill/>
        </p:spPr>
        <p:txBody>
          <a:bodyPr wrap="none" rtlCol="0">
            <a:noAutofit/>
          </a:bodyPr>
          <a:lstStyle/>
          <a:p>
            <a:r>
              <a:rPr lang="zh-CN" altLang="en-US" sz="2000">
                <a:gradFill>
                  <a:gsLst>
                    <a:gs pos="0">
                      <a:schemeClr val="accent1"/>
                    </a:gs>
                    <a:gs pos="100000">
                      <a:schemeClr val="accent1">
                        <a:lumMod val="75000"/>
                      </a:schemeClr>
                    </a:gs>
                  </a:gsLst>
                  <a:lin ang="2700000" scaled="0"/>
                </a:gradFill>
                <a:latin typeface="+mj-ea"/>
                <a:ea typeface="+mj-ea"/>
              </a:rPr>
              <a:t>社会互联网</a:t>
            </a:r>
            <a:endParaRPr lang="zh-CN" altLang="en-US" sz="2000" dirty="0">
              <a:gradFill>
                <a:gsLst>
                  <a:gs pos="0">
                    <a:schemeClr val="accent1"/>
                  </a:gs>
                  <a:gs pos="100000">
                    <a:schemeClr val="accent1">
                      <a:lumMod val="75000"/>
                    </a:schemeClr>
                  </a:gs>
                </a:gsLst>
                <a:lin ang="2700000" scaled="0"/>
              </a:gradFill>
              <a:latin typeface="+mj-ea"/>
              <a:ea typeface="+mj-ea"/>
            </a:endParaRPr>
          </a:p>
        </p:txBody>
      </p:sp>
      <p:sp>
        <p:nvSpPr>
          <p:cNvPr id="63" name="文本框 62">
            <a:extLst>
              <a:ext uri="{FF2B5EF4-FFF2-40B4-BE49-F238E27FC236}">
                <a16:creationId xmlns:a16="http://schemas.microsoft.com/office/drawing/2014/main" id="{5E45310B-37DF-69E5-752D-FF16ABB9B8F7}"/>
              </a:ext>
            </a:extLst>
          </p:cNvPr>
          <p:cNvSpPr txBox="1"/>
          <p:nvPr/>
        </p:nvSpPr>
        <p:spPr>
          <a:xfrm>
            <a:off x="6461421" y="2822980"/>
            <a:ext cx="2365078" cy="624786"/>
          </a:xfrm>
          <a:prstGeom prst="rect">
            <a:avLst/>
          </a:prstGeom>
          <a:noFill/>
        </p:spPr>
        <p:txBody>
          <a:bodyPr wrap="square" rtlCol="0">
            <a:noAutofit/>
          </a:bodyPr>
          <a:lstStyle/>
          <a:p>
            <a:pPr algn="just">
              <a:lnSpc>
                <a:spcPct val="130000"/>
              </a:lnSpc>
            </a:pPr>
            <a:r>
              <a:rPr lang="zh-CN" altLang="en-US" sz="1400"/>
              <a:t>医药工业企业、医生、终端、用户的医药互联网平台</a:t>
            </a:r>
            <a:endParaRPr lang="zh-CN" altLang="en-US" sz="1400" dirty="0"/>
          </a:p>
        </p:txBody>
      </p:sp>
      <p:sp>
        <p:nvSpPr>
          <p:cNvPr id="64" name="文本框 63">
            <a:extLst>
              <a:ext uri="{FF2B5EF4-FFF2-40B4-BE49-F238E27FC236}">
                <a16:creationId xmlns:a16="http://schemas.microsoft.com/office/drawing/2014/main" id="{BB1A2FF4-0BF9-F1DB-C436-7EEBF45859C0}"/>
              </a:ext>
            </a:extLst>
          </p:cNvPr>
          <p:cNvSpPr txBox="1"/>
          <p:nvPr/>
        </p:nvSpPr>
        <p:spPr>
          <a:xfrm>
            <a:off x="6459902" y="2138038"/>
            <a:ext cx="907621" cy="338554"/>
          </a:xfrm>
          <a:prstGeom prst="rect">
            <a:avLst/>
          </a:prstGeom>
          <a:noFill/>
        </p:spPr>
        <p:txBody>
          <a:bodyPr wrap="none" rtlCol="0">
            <a:noAutofit/>
          </a:bodyPr>
          <a:lstStyle/>
          <a:p>
            <a:r>
              <a:rPr lang="en-US" altLang="zh-CN" sz="1600" dirty="0">
                <a:solidFill>
                  <a:schemeClr val="tx1">
                    <a:lumMod val="75000"/>
                    <a:lumOff val="25000"/>
                  </a:schemeClr>
                </a:solidFill>
                <a:latin typeface="+mj-ea"/>
                <a:ea typeface="+mj-ea"/>
              </a:rPr>
              <a:t>3.0</a:t>
            </a:r>
            <a:r>
              <a:rPr lang="zh-CN" altLang="en-US" sz="1600" dirty="0">
                <a:solidFill>
                  <a:schemeClr val="tx1">
                    <a:lumMod val="75000"/>
                    <a:lumOff val="25000"/>
                  </a:schemeClr>
                </a:solidFill>
                <a:latin typeface="+mj-ea"/>
                <a:ea typeface="+mj-ea"/>
              </a:rPr>
              <a:t>时代</a:t>
            </a:r>
          </a:p>
        </p:txBody>
      </p:sp>
      <p:sp>
        <p:nvSpPr>
          <p:cNvPr id="65" name="文本框 64">
            <a:extLst>
              <a:ext uri="{FF2B5EF4-FFF2-40B4-BE49-F238E27FC236}">
                <a16:creationId xmlns:a16="http://schemas.microsoft.com/office/drawing/2014/main" id="{722F12F8-4CA3-E3D8-D0F4-DF10D812A68B}"/>
              </a:ext>
            </a:extLst>
          </p:cNvPr>
          <p:cNvSpPr txBox="1"/>
          <p:nvPr/>
        </p:nvSpPr>
        <p:spPr>
          <a:xfrm>
            <a:off x="9326838" y="1757959"/>
            <a:ext cx="1467068" cy="400110"/>
          </a:xfrm>
          <a:prstGeom prst="rect">
            <a:avLst/>
          </a:prstGeom>
          <a:noFill/>
        </p:spPr>
        <p:txBody>
          <a:bodyPr wrap="none" rtlCol="0">
            <a:noAutofit/>
          </a:bodyPr>
          <a:lstStyle/>
          <a:p>
            <a:r>
              <a:rPr lang="zh-CN" altLang="en-US" sz="2000" dirty="0">
                <a:gradFill>
                  <a:gsLst>
                    <a:gs pos="0">
                      <a:schemeClr val="accent1"/>
                    </a:gs>
                    <a:gs pos="100000">
                      <a:schemeClr val="accent1">
                        <a:lumMod val="75000"/>
                      </a:schemeClr>
                    </a:gs>
                  </a:gsLst>
                  <a:lin ang="2700000" scaled="0"/>
                </a:gradFill>
                <a:latin typeface="+mj-ea"/>
                <a:ea typeface="+mj-ea"/>
              </a:rPr>
              <a:t>智能化迭代</a:t>
            </a:r>
          </a:p>
        </p:txBody>
      </p:sp>
      <p:sp>
        <p:nvSpPr>
          <p:cNvPr id="66" name="文本框 65">
            <a:extLst>
              <a:ext uri="{FF2B5EF4-FFF2-40B4-BE49-F238E27FC236}">
                <a16:creationId xmlns:a16="http://schemas.microsoft.com/office/drawing/2014/main" id="{5826D21E-090C-3155-9898-C9EC97D35592}"/>
              </a:ext>
            </a:extLst>
          </p:cNvPr>
          <p:cNvSpPr txBox="1"/>
          <p:nvPr/>
        </p:nvSpPr>
        <p:spPr>
          <a:xfrm>
            <a:off x="9328358" y="2138573"/>
            <a:ext cx="2168318" cy="904863"/>
          </a:xfrm>
          <a:prstGeom prst="rect">
            <a:avLst/>
          </a:prstGeom>
          <a:noFill/>
        </p:spPr>
        <p:txBody>
          <a:bodyPr wrap="square" rtlCol="0">
            <a:noAutofit/>
          </a:bodyPr>
          <a:lstStyle/>
          <a:p>
            <a:pPr algn="just">
              <a:lnSpc>
                <a:spcPct val="130000"/>
              </a:lnSpc>
            </a:pPr>
            <a:r>
              <a:rPr lang="zh-CN" altLang="en-US" sz="1400" dirty="0"/>
              <a:t>用户与互联网平台的交互、智能</a:t>
            </a:r>
            <a:r>
              <a:rPr lang="en-US" altLang="zh-CN" sz="1400" dirty="0"/>
              <a:t>AI</a:t>
            </a:r>
            <a:r>
              <a:rPr lang="zh-CN" altLang="en-US" sz="1400" dirty="0"/>
              <a:t>与数字化管理深入渗透</a:t>
            </a:r>
          </a:p>
        </p:txBody>
      </p:sp>
      <p:sp>
        <p:nvSpPr>
          <p:cNvPr id="67" name="文本框 66">
            <a:extLst>
              <a:ext uri="{FF2B5EF4-FFF2-40B4-BE49-F238E27FC236}">
                <a16:creationId xmlns:a16="http://schemas.microsoft.com/office/drawing/2014/main" id="{7C2B8BA3-02D9-5513-4081-812BC676A900}"/>
              </a:ext>
            </a:extLst>
          </p:cNvPr>
          <p:cNvSpPr txBox="1"/>
          <p:nvPr/>
        </p:nvSpPr>
        <p:spPr>
          <a:xfrm>
            <a:off x="9326838" y="1453631"/>
            <a:ext cx="907621" cy="338554"/>
          </a:xfrm>
          <a:prstGeom prst="rect">
            <a:avLst/>
          </a:prstGeom>
          <a:noFill/>
        </p:spPr>
        <p:txBody>
          <a:bodyPr wrap="none" rtlCol="0">
            <a:noAutofit/>
          </a:bodyPr>
          <a:lstStyle/>
          <a:p>
            <a:r>
              <a:rPr lang="en-US" altLang="zh-CN" sz="1600" dirty="0">
                <a:solidFill>
                  <a:schemeClr val="tx1">
                    <a:lumMod val="75000"/>
                    <a:lumOff val="25000"/>
                  </a:schemeClr>
                </a:solidFill>
                <a:latin typeface="+mj-ea"/>
                <a:ea typeface="+mj-ea"/>
              </a:rPr>
              <a:t>4.0</a:t>
            </a:r>
            <a:r>
              <a:rPr lang="zh-CN" altLang="en-US" sz="1600" dirty="0">
                <a:solidFill>
                  <a:schemeClr val="tx1">
                    <a:lumMod val="75000"/>
                    <a:lumOff val="25000"/>
                  </a:schemeClr>
                </a:solidFill>
                <a:latin typeface="+mj-ea"/>
                <a:ea typeface="+mj-ea"/>
              </a:rPr>
              <a:t>时代</a:t>
            </a:r>
          </a:p>
        </p:txBody>
      </p:sp>
    </p:spTree>
    <p:extLst>
      <p:ext uri="{BB962C8B-B14F-4D97-AF65-F5344CB8AC3E}">
        <p14:creationId xmlns:p14="http://schemas.microsoft.com/office/powerpoint/2010/main" val="827626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A2C24B94-F559-4F80-B420-EE9FA3DD0ABB}"/>
              </a:ext>
            </a:extLst>
          </p:cNvPr>
          <p:cNvSpPr txBox="1"/>
          <p:nvPr/>
        </p:nvSpPr>
        <p:spPr>
          <a:xfrm>
            <a:off x="4238236" y="2926170"/>
            <a:ext cx="3715530" cy="1055225"/>
          </a:xfrm>
          <a:prstGeom prst="rect">
            <a:avLst/>
          </a:prstGeom>
          <a:noFill/>
        </p:spPr>
        <p:txBody>
          <a:bodyPr wrap="square" rtlCol="0">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zh-CN" altLang="en-US" sz="6257" b="1" i="0" u="none" strike="noStrike" kern="1200" cap="none" spc="0" normalizeH="0" baseline="0" noProof="0" dirty="0">
                <a:ln>
                  <a:noFill/>
                </a:ln>
                <a:solidFill>
                  <a:prstClr val="white"/>
                </a:solidFill>
                <a:effectLst/>
                <a:uLnTx/>
                <a:uFillTx/>
                <a:cs typeface="+mn-ea"/>
                <a:sym typeface="+mn-lt"/>
              </a:rPr>
              <a:t>致谢</a:t>
            </a:r>
          </a:p>
        </p:txBody>
      </p:sp>
      <p:cxnSp>
        <p:nvCxnSpPr>
          <p:cNvPr id="7" name="直线连接符 5">
            <a:extLst>
              <a:ext uri="{FF2B5EF4-FFF2-40B4-BE49-F238E27FC236}">
                <a16:creationId xmlns:a16="http://schemas.microsoft.com/office/drawing/2014/main" id="{04F8C2D9-82E9-439A-AED8-2D704ABE45FF}"/>
              </a:ext>
            </a:extLst>
          </p:cNvPr>
          <p:cNvCxnSpPr>
            <a:cxnSpLocks/>
          </p:cNvCxnSpPr>
          <p:nvPr/>
        </p:nvCxnSpPr>
        <p:spPr>
          <a:xfrm flipH="1">
            <a:off x="6851124" y="2738042"/>
            <a:ext cx="70081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线连接符 60">
            <a:extLst>
              <a:ext uri="{FF2B5EF4-FFF2-40B4-BE49-F238E27FC236}">
                <a16:creationId xmlns:a16="http://schemas.microsoft.com/office/drawing/2014/main" id="{73719D9A-9C05-411C-B4EC-0F4C3CE7C782}"/>
              </a:ext>
            </a:extLst>
          </p:cNvPr>
          <p:cNvCxnSpPr>
            <a:cxnSpLocks/>
          </p:cNvCxnSpPr>
          <p:nvPr/>
        </p:nvCxnSpPr>
        <p:spPr>
          <a:xfrm flipH="1">
            <a:off x="4544089" y="2738042"/>
            <a:ext cx="70081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线连接符 109">
            <a:extLst>
              <a:ext uri="{FF2B5EF4-FFF2-40B4-BE49-F238E27FC236}">
                <a16:creationId xmlns:a16="http://schemas.microsoft.com/office/drawing/2014/main" id="{AE4BDBB4-AEAA-492D-9636-217DAE10A347}"/>
              </a:ext>
            </a:extLst>
          </p:cNvPr>
          <p:cNvCxnSpPr>
            <a:cxnSpLocks/>
          </p:cNvCxnSpPr>
          <p:nvPr/>
        </p:nvCxnSpPr>
        <p:spPr>
          <a:xfrm flipH="1">
            <a:off x="6988772" y="4180017"/>
            <a:ext cx="5631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直线连接符 109">
            <a:extLst>
              <a:ext uri="{FF2B5EF4-FFF2-40B4-BE49-F238E27FC236}">
                <a16:creationId xmlns:a16="http://schemas.microsoft.com/office/drawing/2014/main" id="{96F9CA12-C32B-493D-A6C3-EC1E5AE7798A}"/>
              </a:ext>
            </a:extLst>
          </p:cNvPr>
          <p:cNvCxnSpPr>
            <a:cxnSpLocks/>
          </p:cNvCxnSpPr>
          <p:nvPr/>
        </p:nvCxnSpPr>
        <p:spPr>
          <a:xfrm flipH="1">
            <a:off x="4544089" y="4180017"/>
            <a:ext cx="5631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直接连接符 105">
            <a:extLst>
              <a:ext uri="{FF2B5EF4-FFF2-40B4-BE49-F238E27FC236}">
                <a16:creationId xmlns:a16="http://schemas.microsoft.com/office/drawing/2014/main" id="{A7C175C9-5AFC-4455-A3AE-3C803E278696}"/>
              </a:ext>
            </a:extLst>
          </p:cNvPr>
          <p:cNvCxnSpPr/>
          <p:nvPr/>
        </p:nvCxnSpPr>
        <p:spPr>
          <a:xfrm>
            <a:off x="4544089" y="2738042"/>
            <a:ext cx="0" cy="24324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直接连接符 106">
            <a:extLst>
              <a:ext uri="{FF2B5EF4-FFF2-40B4-BE49-F238E27FC236}">
                <a16:creationId xmlns:a16="http://schemas.microsoft.com/office/drawing/2014/main" id="{5C6B7CC3-FCF7-4BC9-A339-91528E746013}"/>
              </a:ext>
            </a:extLst>
          </p:cNvPr>
          <p:cNvCxnSpPr/>
          <p:nvPr/>
        </p:nvCxnSpPr>
        <p:spPr>
          <a:xfrm>
            <a:off x="7544347" y="2738042"/>
            <a:ext cx="0" cy="24324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直接连接符 107">
            <a:extLst>
              <a:ext uri="{FF2B5EF4-FFF2-40B4-BE49-F238E27FC236}">
                <a16:creationId xmlns:a16="http://schemas.microsoft.com/office/drawing/2014/main" id="{40BA2D3E-0527-4E77-9E17-4205275606BD}"/>
              </a:ext>
            </a:extLst>
          </p:cNvPr>
          <p:cNvCxnSpPr>
            <a:cxnSpLocks/>
          </p:cNvCxnSpPr>
          <p:nvPr/>
        </p:nvCxnSpPr>
        <p:spPr>
          <a:xfrm>
            <a:off x="7544347" y="3906920"/>
            <a:ext cx="0" cy="26720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直接连接符 108">
            <a:extLst>
              <a:ext uri="{FF2B5EF4-FFF2-40B4-BE49-F238E27FC236}">
                <a16:creationId xmlns:a16="http://schemas.microsoft.com/office/drawing/2014/main" id="{5D7DFDA1-B5D5-4432-91D4-07EA2586DB4D}"/>
              </a:ext>
            </a:extLst>
          </p:cNvPr>
          <p:cNvCxnSpPr>
            <a:cxnSpLocks/>
          </p:cNvCxnSpPr>
          <p:nvPr/>
        </p:nvCxnSpPr>
        <p:spPr>
          <a:xfrm>
            <a:off x="4544089" y="3906920"/>
            <a:ext cx="0" cy="27842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401AB430-A63B-385C-1017-964B90411463}"/>
              </a:ext>
            </a:extLst>
          </p:cNvPr>
          <p:cNvSpPr txBox="1"/>
          <p:nvPr/>
        </p:nvSpPr>
        <p:spPr>
          <a:xfrm>
            <a:off x="5177361" y="2485198"/>
            <a:ext cx="1741311" cy="500906"/>
          </a:xfrm>
          <a:prstGeom prst="rect">
            <a:avLst/>
          </a:prstGeom>
          <a:noFill/>
        </p:spPr>
        <p:txBody>
          <a:bodyPr wrap="none" rtlCol="0">
            <a:noAutofit/>
          </a:bodyPr>
          <a:lstStyle/>
          <a:p>
            <a:pPr algn="ctr"/>
            <a:r>
              <a:rPr kumimoji="1" lang="en-US" altLang="zh-CN" sz="2655" dirty="0">
                <a:ln w="12700">
                  <a:solidFill>
                    <a:schemeClr val="bg1"/>
                  </a:solidFill>
                </a:ln>
                <a:noFill/>
                <a:latin typeface="+mj-lt"/>
                <a:cs typeface="+mn-ea"/>
                <a:sym typeface="+mn-lt"/>
              </a:rPr>
              <a:t>PART 06</a:t>
            </a:r>
            <a:endParaRPr kumimoji="1" lang="zh-CN" altLang="en-US" sz="2655" dirty="0">
              <a:ln w="12700">
                <a:solidFill>
                  <a:schemeClr val="bg1"/>
                </a:solidFill>
              </a:ln>
              <a:noFill/>
              <a:latin typeface="+mj-lt"/>
              <a:cs typeface="+mn-ea"/>
              <a:sym typeface="+mn-lt"/>
            </a:endParaRPr>
          </a:p>
        </p:txBody>
      </p:sp>
      <p:pic>
        <p:nvPicPr>
          <p:cNvPr id="3" name="Picture 2">
            <a:extLst>
              <a:ext uri="{FF2B5EF4-FFF2-40B4-BE49-F238E27FC236}">
                <a16:creationId xmlns:a16="http://schemas.microsoft.com/office/drawing/2014/main" id="{74FBD54C-9EFE-3C56-22F9-1BBFAE57ED7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152669" y="4040523"/>
            <a:ext cx="1790694" cy="23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624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48AA5EBE-C217-394F-98ED-B7615CD13584}"/>
              </a:ext>
            </a:extLst>
          </p:cNvPr>
          <p:cNvCxnSpPr/>
          <p:nvPr/>
        </p:nvCxnSpPr>
        <p:spPr>
          <a:xfrm>
            <a:off x="263847" y="862550"/>
            <a:ext cx="10268136" cy="0"/>
          </a:xfrm>
          <a:prstGeom prst="line">
            <a:avLst/>
          </a:prstGeom>
          <a:ln w="19050">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A9018BE8-AC36-5349-95C3-E7C096E1A779}"/>
              </a:ext>
            </a:extLst>
          </p:cNvPr>
          <p:cNvSpPr/>
          <p:nvPr/>
        </p:nvSpPr>
        <p:spPr>
          <a:xfrm>
            <a:off x="9329804" y="798308"/>
            <a:ext cx="2861863" cy="108482"/>
          </a:xfrm>
          <a:prstGeom prst="rect">
            <a:avLst/>
          </a:prstGeom>
          <a:solidFill>
            <a:schemeClr val="accent1">
              <a:lumMod val="100000"/>
            </a:schemeClr>
          </a:solidFill>
          <a:ln>
            <a:solidFill>
              <a:schemeClr val="accent1">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sz="1351">
              <a:cs typeface="+mn-ea"/>
              <a:sym typeface="+mn-lt"/>
            </a:endParaRPr>
          </a:p>
        </p:txBody>
      </p:sp>
      <p:sp>
        <p:nvSpPr>
          <p:cNvPr id="8" name="标题 7">
            <a:extLst>
              <a:ext uri="{FF2B5EF4-FFF2-40B4-BE49-F238E27FC236}">
                <a16:creationId xmlns:a16="http://schemas.microsoft.com/office/drawing/2014/main" id="{9E06C8C2-1CDB-44C3-B83D-5CDE671A384B}"/>
              </a:ext>
            </a:extLst>
          </p:cNvPr>
          <p:cNvSpPr>
            <a:spLocks noGrp="1"/>
          </p:cNvSpPr>
          <p:nvPr>
            <p:ph type="title"/>
          </p:nvPr>
        </p:nvSpPr>
        <p:spPr>
          <a:xfrm>
            <a:off x="822944" y="320665"/>
            <a:ext cx="902811" cy="487378"/>
          </a:xfrm>
        </p:spPr>
        <p:txBody>
          <a:bodyPr>
            <a:noAutofit/>
          </a:bodyPr>
          <a:lstStyle/>
          <a:p>
            <a:r>
              <a:rPr lang="zh-CN" altLang="en-US" dirty="0">
                <a:sym typeface="+mn-lt"/>
              </a:rPr>
              <a:t>致谢</a:t>
            </a:r>
          </a:p>
        </p:txBody>
      </p:sp>
      <p:sp>
        <p:nvSpPr>
          <p:cNvPr id="39" name="文本框 38">
            <a:extLst>
              <a:ext uri="{FF2B5EF4-FFF2-40B4-BE49-F238E27FC236}">
                <a16:creationId xmlns:a16="http://schemas.microsoft.com/office/drawing/2014/main" id="{50886ECF-5233-F33E-5952-915339672625}"/>
              </a:ext>
            </a:extLst>
          </p:cNvPr>
          <p:cNvSpPr txBox="1"/>
          <p:nvPr/>
        </p:nvSpPr>
        <p:spPr>
          <a:xfrm>
            <a:off x="1177894" y="1834885"/>
            <a:ext cx="644880" cy="416560"/>
          </a:xfrm>
          <a:custGeom>
            <a:avLst/>
            <a:gdLst/>
            <a:ahLst/>
            <a:cxnLst/>
            <a:rect l="l" t="t" r="r" b="b"/>
            <a:pathLst>
              <a:path w="711556" h="459629">
                <a:moveTo>
                  <a:pt x="648462" y="448"/>
                </a:moveTo>
                <a:cubicBezTo>
                  <a:pt x="651164" y="-319"/>
                  <a:pt x="653647" y="-100"/>
                  <a:pt x="655911" y="1105"/>
                </a:cubicBezTo>
                <a:cubicBezTo>
                  <a:pt x="658174" y="2310"/>
                  <a:pt x="659781" y="3844"/>
                  <a:pt x="660730" y="5706"/>
                </a:cubicBezTo>
                <a:lnTo>
                  <a:pt x="664235" y="19726"/>
                </a:lnTo>
                <a:cubicBezTo>
                  <a:pt x="665185" y="21589"/>
                  <a:pt x="665477" y="23560"/>
                  <a:pt x="665112" y="25642"/>
                </a:cubicBezTo>
                <a:cubicBezTo>
                  <a:pt x="664747" y="27723"/>
                  <a:pt x="663286" y="29256"/>
                  <a:pt x="660730" y="30242"/>
                </a:cubicBezTo>
                <a:cubicBezTo>
                  <a:pt x="633054" y="44957"/>
                  <a:pt x="611292" y="66791"/>
                  <a:pt x="595446" y="95746"/>
                </a:cubicBezTo>
                <a:cubicBezTo>
                  <a:pt x="579599" y="124700"/>
                  <a:pt x="567477" y="156612"/>
                  <a:pt x="559079" y="191481"/>
                </a:cubicBezTo>
                <a:cubicBezTo>
                  <a:pt x="561818" y="191408"/>
                  <a:pt x="565104" y="191116"/>
                  <a:pt x="568938" y="190605"/>
                </a:cubicBezTo>
                <a:cubicBezTo>
                  <a:pt x="572772" y="190094"/>
                  <a:pt x="576496" y="189802"/>
                  <a:pt x="580111" y="189729"/>
                </a:cubicBezTo>
                <a:cubicBezTo>
                  <a:pt x="617792" y="190788"/>
                  <a:pt x="648900" y="204005"/>
                  <a:pt x="673437" y="229381"/>
                </a:cubicBezTo>
                <a:cubicBezTo>
                  <a:pt x="697973" y="254758"/>
                  <a:pt x="710679" y="285939"/>
                  <a:pt x="711556" y="322926"/>
                </a:cubicBezTo>
                <a:cubicBezTo>
                  <a:pt x="710460" y="362360"/>
                  <a:pt x="697316" y="394783"/>
                  <a:pt x="672122" y="420196"/>
                </a:cubicBezTo>
                <a:cubicBezTo>
                  <a:pt x="646928" y="445608"/>
                  <a:pt x="616258" y="458753"/>
                  <a:pt x="580111" y="459629"/>
                </a:cubicBezTo>
                <a:cubicBezTo>
                  <a:pt x="539472" y="459410"/>
                  <a:pt x="505077" y="445827"/>
                  <a:pt x="476926" y="418881"/>
                </a:cubicBezTo>
                <a:cubicBezTo>
                  <a:pt x="448775" y="391935"/>
                  <a:pt x="434097" y="352940"/>
                  <a:pt x="432892" y="301895"/>
                </a:cubicBezTo>
                <a:cubicBezTo>
                  <a:pt x="433330" y="240043"/>
                  <a:pt x="452171" y="180601"/>
                  <a:pt x="489414" y="123568"/>
                </a:cubicBezTo>
                <a:cubicBezTo>
                  <a:pt x="526656" y="66536"/>
                  <a:pt x="579672" y="25496"/>
                  <a:pt x="648462" y="448"/>
                </a:cubicBezTo>
                <a:close/>
                <a:moveTo>
                  <a:pt x="215570" y="448"/>
                </a:moveTo>
                <a:cubicBezTo>
                  <a:pt x="218272" y="-319"/>
                  <a:pt x="220755" y="-100"/>
                  <a:pt x="223018" y="1105"/>
                </a:cubicBezTo>
                <a:cubicBezTo>
                  <a:pt x="225282" y="2310"/>
                  <a:pt x="226889" y="3844"/>
                  <a:pt x="227838" y="5706"/>
                </a:cubicBezTo>
                <a:lnTo>
                  <a:pt x="231343" y="19726"/>
                </a:lnTo>
                <a:cubicBezTo>
                  <a:pt x="232293" y="21589"/>
                  <a:pt x="232585" y="23560"/>
                  <a:pt x="232220" y="25642"/>
                </a:cubicBezTo>
                <a:cubicBezTo>
                  <a:pt x="231854" y="27723"/>
                  <a:pt x="230394" y="29256"/>
                  <a:pt x="227838" y="30242"/>
                </a:cubicBezTo>
                <a:cubicBezTo>
                  <a:pt x="199285" y="44957"/>
                  <a:pt x="177086" y="66791"/>
                  <a:pt x="161239" y="95746"/>
                </a:cubicBezTo>
                <a:cubicBezTo>
                  <a:pt x="145393" y="124700"/>
                  <a:pt x="133709" y="156612"/>
                  <a:pt x="126187" y="191481"/>
                </a:cubicBezTo>
                <a:cubicBezTo>
                  <a:pt x="128853" y="191408"/>
                  <a:pt x="131847" y="191116"/>
                  <a:pt x="135169" y="190605"/>
                </a:cubicBezTo>
                <a:cubicBezTo>
                  <a:pt x="138492" y="190094"/>
                  <a:pt x="141924" y="189802"/>
                  <a:pt x="145466" y="189729"/>
                </a:cubicBezTo>
                <a:cubicBezTo>
                  <a:pt x="183913" y="190788"/>
                  <a:pt x="215241" y="204005"/>
                  <a:pt x="239449" y="229381"/>
                </a:cubicBezTo>
                <a:cubicBezTo>
                  <a:pt x="263657" y="254758"/>
                  <a:pt x="276144" y="285939"/>
                  <a:pt x="276911" y="322926"/>
                </a:cubicBezTo>
                <a:cubicBezTo>
                  <a:pt x="275925" y="362360"/>
                  <a:pt x="263000" y="394783"/>
                  <a:pt x="238135" y="420196"/>
                </a:cubicBezTo>
                <a:cubicBezTo>
                  <a:pt x="213270" y="445608"/>
                  <a:pt x="182380" y="458753"/>
                  <a:pt x="145466" y="459629"/>
                </a:cubicBezTo>
                <a:cubicBezTo>
                  <a:pt x="104900" y="459410"/>
                  <a:pt x="70798" y="445827"/>
                  <a:pt x="43158" y="418881"/>
                </a:cubicBezTo>
                <a:cubicBezTo>
                  <a:pt x="15518" y="391935"/>
                  <a:pt x="1132" y="352940"/>
                  <a:pt x="0" y="301895"/>
                </a:cubicBezTo>
                <a:cubicBezTo>
                  <a:pt x="438" y="240043"/>
                  <a:pt x="19279" y="180601"/>
                  <a:pt x="56521" y="123568"/>
                </a:cubicBezTo>
                <a:cubicBezTo>
                  <a:pt x="93764" y="66536"/>
                  <a:pt x="146780" y="25496"/>
                  <a:pt x="215570" y="4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3800" b="0" i="0" u="none" strike="noStrike" kern="1200" cap="none" spc="0" normalizeH="0" baseline="0" noProof="0" dirty="0">
              <a:ln>
                <a:noFill/>
              </a:ln>
              <a:solidFill>
                <a:srgbClr val="000000">
                  <a:lumMod val="75000"/>
                  <a:lumOff val="25000"/>
                </a:srgbClr>
              </a:solidFill>
              <a:effectLst/>
              <a:uLnTx/>
              <a:uFillTx/>
              <a:cs typeface="+mn-ea"/>
              <a:sym typeface="+mn-lt"/>
            </a:endParaRPr>
          </a:p>
        </p:txBody>
      </p:sp>
      <p:cxnSp>
        <p:nvCxnSpPr>
          <p:cNvPr id="40" name="直接连接符 39">
            <a:extLst>
              <a:ext uri="{FF2B5EF4-FFF2-40B4-BE49-F238E27FC236}">
                <a16:creationId xmlns:a16="http://schemas.microsoft.com/office/drawing/2014/main" id="{BAD19694-913E-8882-1430-34177854BFF3}"/>
              </a:ext>
            </a:extLst>
          </p:cNvPr>
          <p:cNvCxnSpPr/>
          <p:nvPr/>
        </p:nvCxnSpPr>
        <p:spPr>
          <a:xfrm>
            <a:off x="1177894" y="2866834"/>
            <a:ext cx="26924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CF964419-07E2-657C-2B2A-A55604C85D70}"/>
              </a:ext>
            </a:extLst>
          </p:cNvPr>
          <p:cNvSpPr txBox="1"/>
          <p:nvPr/>
        </p:nvSpPr>
        <p:spPr>
          <a:xfrm>
            <a:off x="1177894" y="2400422"/>
            <a:ext cx="3089578" cy="33855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200" i="0" u="none" strike="noStrike" kern="1200" cap="none" spc="300" normalizeH="0" baseline="0" noProof="0" dirty="0">
                <a:ln>
                  <a:noFill/>
                </a:ln>
                <a:gradFill>
                  <a:gsLst>
                    <a:gs pos="0">
                      <a:schemeClr val="accent1"/>
                    </a:gs>
                    <a:gs pos="100000">
                      <a:schemeClr val="accent1">
                        <a:lumMod val="75000"/>
                      </a:schemeClr>
                    </a:gs>
                  </a:gsLst>
                  <a:lin ang="2700000" scaled="0"/>
                </a:gradFill>
                <a:effectLst/>
                <a:uLnTx/>
                <a:uFillTx/>
                <a:latin typeface="+mj-ea"/>
                <a:ea typeface="+mj-ea"/>
                <a:cs typeface="+mn-ea"/>
                <a:sym typeface="+mn-lt"/>
              </a:rPr>
              <a:t>感谢我的导师</a:t>
            </a:r>
          </a:p>
        </p:txBody>
      </p:sp>
      <p:sp>
        <p:nvSpPr>
          <p:cNvPr id="42" name="Freeform 21">
            <a:extLst>
              <a:ext uri="{FF2B5EF4-FFF2-40B4-BE49-F238E27FC236}">
                <a16:creationId xmlns:a16="http://schemas.microsoft.com/office/drawing/2014/main" id="{8A992F58-E2E8-7D49-D7B3-A3FD4BC97197}"/>
              </a:ext>
            </a:extLst>
          </p:cNvPr>
          <p:cNvSpPr/>
          <p:nvPr/>
        </p:nvSpPr>
        <p:spPr>
          <a:xfrm>
            <a:off x="5999004" y="1433798"/>
            <a:ext cx="4058906" cy="3667557"/>
          </a:xfrm>
          <a:custGeom>
            <a:avLst/>
            <a:gdLst>
              <a:gd name="connsiteX0" fmla="*/ 755800 w 770274"/>
              <a:gd name="connsiteY0" fmla="*/ 402003 h 696006"/>
              <a:gd name="connsiteX1" fmla="*/ 617234 w 770274"/>
              <a:gd name="connsiteY1" fmla="*/ 642006 h 696006"/>
              <a:gd name="connsiteX2" fmla="*/ 523703 w 770274"/>
              <a:gd name="connsiteY2" fmla="*/ 696006 h 696006"/>
              <a:gd name="connsiteX3" fmla="*/ 246571 w 770274"/>
              <a:gd name="connsiteY3" fmla="*/ 696006 h 696006"/>
              <a:gd name="connsiteX4" fmla="*/ 153041 w 770274"/>
              <a:gd name="connsiteY4" fmla="*/ 642006 h 696006"/>
              <a:gd name="connsiteX5" fmla="*/ 14475 w 770274"/>
              <a:gd name="connsiteY5" fmla="*/ 402003 h 696006"/>
              <a:gd name="connsiteX6" fmla="*/ 14475 w 770274"/>
              <a:gd name="connsiteY6" fmla="*/ 294003 h 696006"/>
              <a:gd name="connsiteX7" fmla="*/ 153041 w 770274"/>
              <a:gd name="connsiteY7" fmla="*/ 54000 h 696006"/>
              <a:gd name="connsiteX8" fmla="*/ 246571 w 770274"/>
              <a:gd name="connsiteY8" fmla="*/ 0 h 696006"/>
              <a:gd name="connsiteX9" fmla="*/ 523703 w 770274"/>
              <a:gd name="connsiteY9" fmla="*/ 0 h 696006"/>
              <a:gd name="connsiteX10" fmla="*/ 617234 w 770274"/>
              <a:gd name="connsiteY10" fmla="*/ 54000 h 696006"/>
              <a:gd name="connsiteX11" fmla="*/ 755800 w 770274"/>
              <a:gd name="connsiteY11" fmla="*/ 294003 h 696006"/>
              <a:gd name="connsiteX12" fmla="*/ 755800 w 770274"/>
              <a:gd name="connsiteY12" fmla="*/ 402003 h 69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0274" h="696006">
                <a:moveTo>
                  <a:pt x="755800" y="402003"/>
                </a:moveTo>
                <a:lnTo>
                  <a:pt x="617234" y="642006"/>
                </a:lnTo>
                <a:cubicBezTo>
                  <a:pt x="597935" y="675432"/>
                  <a:pt x="562300" y="696006"/>
                  <a:pt x="523703" y="696006"/>
                </a:cubicBezTo>
                <a:lnTo>
                  <a:pt x="246571" y="696006"/>
                </a:lnTo>
                <a:cubicBezTo>
                  <a:pt x="207974" y="696006"/>
                  <a:pt x="172339" y="675432"/>
                  <a:pt x="153041" y="642006"/>
                </a:cubicBezTo>
                <a:lnTo>
                  <a:pt x="14475" y="402003"/>
                </a:lnTo>
                <a:cubicBezTo>
                  <a:pt x="-4824" y="368577"/>
                  <a:pt x="-4824" y="327429"/>
                  <a:pt x="14475" y="294003"/>
                </a:cubicBezTo>
                <a:lnTo>
                  <a:pt x="153041" y="54000"/>
                </a:lnTo>
                <a:cubicBezTo>
                  <a:pt x="172339" y="20574"/>
                  <a:pt x="207974" y="0"/>
                  <a:pt x="246571" y="0"/>
                </a:cubicBezTo>
                <a:lnTo>
                  <a:pt x="523703" y="0"/>
                </a:lnTo>
                <a:cubicBezTo>
                  <a:pt x="562300" y="0"/>
                  <a:pt x="597935" y="20574"/>
                  <a:pt x="617234" y="54000"/>
                </a:cubicBezTo>
                <a:lnTo>
                  <a:pt x="755800" y="294003"/>
                </a:lnTo>
                <a:cubicBezTo>
                  <a:pt x="775099" y="327429"/>
                  <a:pt x="775099" y="368577"/>
                  <a:pt x="755800" y="402003"/>
                </a:cubicBezTo>
              </a:path>
            </a:pathLst>
          </a:custGeom>
          <a:blipFill>
            <a:blip r:embed="rId2"/>
            <a:stretch>
              <a:fillRect/>
            </a:stretch>
          </a:blipFill>
          <a:ln w="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cs typeface="+mn-ea"/>
              <a:sym typeface="+mn-lt"/>
            </a:endParaRPr>
          </a:p>
        </p:txBody>
      </p:sp>
      <p:sp>
        <p:nvSpPr>
          <p:cNvPr id="43" name="Freeform 21">
            <a:extLst>
              <a:ext uri="{FF2B5EF4-FFF2-40B4-BE49-F238E27FC236}">
                <a16:creationId xmlns:a16="http://schemas.microsoft.com/office/drawing/2014/main" id="{7E4ED0AA-53B3-F414-A33A-80C46F316951}"/>
              </a:ext>
            </a:extLst>
          </p:cNvPr>
          <p:cNvSpPr/>
          <p:nvPr/>
        </p:nvSpPr>
        <p:spPr>
          <a:xfrm>
            <a:off x="8618890" y="3687671"/>
            <a:ext cx="2392074" cy="2161436"/>
          </a:xfrm>
          <a:custGeom>
            <a:avLst/>
            <a:gdLst>
              <a:gd name="connsiteX0" fmla="*/ 755800 w 770274"/>
              <a:gd name="connsiteY0" fmla="*/ 402003 h 696006"/>
              <a:gd name="connsiteX1" fmla="*/ 617234 w 770274"/>
              <a:gd name="connsiteY1" fmla="*/ 642006 h 696006"/>
              <a:gd name="connsiteX2" fmla="*/ 523703 w 770274"/>
              <a:gd name="connsiteY2" fmla="*/ 696006 h 696006"/>
              <a:gd name="connsiteX3" fmla="*/ 246571 w 770274"/>
              <a:gd name="connsiteY3" fmla="*/ 696006 h 696006"/>
              <a:gd name="connsiteX4" fmla="*/ 153041 w 770274"/>
              <a:gd name="connsiteY4" fmla="*/ 642006 h 696006"/>
              <a:gd name="connsiteX5" fmla="*/ 14475 w 770274"/>
              <a:gd name="connsiteY5" fmla="*/ 402003 h 696006"/>
              <a:gd name="connsiteX6" fmla="*/ 14475 w 770274"/>
              <a:gd name="connsiteY6" fmla="*/ 294003 h 696006"/>
              <a:gd name="connsiteX7" fmla="*/ 153041 w 770274"/>
              <a:gd name="connsiteY7" fmla="*/ 54000 h 696006"/>
              <a:gd name="connsiteX8" fmla="*/ 246571 w 770274"/>
              <a:gd name="connsiteY8" fmla="*/ 0 h 696006"/>
              <a:gd name="connsiteX9" fmla="*/ 523703 w 770274"/>
              <a:gd name="connsiteY9" fmla="*/ 0 h 696006"/>
              <a:gd name="connsiteX10" fmla="*/ 617234 w 770274"/>
              <a:gd name="connsiteY10" fmla="*/ 54000 h 696006"/>
              <a:gd name="connsiteX11" fmla="*/ 755800 w 770274"/>
              <a:gd name="connsiteY11" fmla="*/ 294003 h 696006"/>
              <a:gd name="connsiteX12" fmla="*/ 755800 w 770274"/>
              <a:gd name="connsiteY12" fmla="*/ 402003 h 69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0274" h="696006">
                <a:moveTo>
                  <a:pt x="755800" y="402003"/>
                </a:moveTo>
                <a:lnTo>
                  <a:pt x="617234" y="642006"/>
                </a:lnTo>
                <a:cubicBezTo>
                  <a:pt x="597935" y="675432"/>
                  <a:pt x="562300" y="696006"/>
                  <a:pt x="523703" y="696006"/>
                </a:cubicBezTo>
                <a:lnTo>
                  <a:pt x="246571" y="696006"/>
                </a:lnTo>
                <a:cubicBezTo>
                  <a:pt x="207974" y="696006"/>
                  <a:pt x="172339" y="675432"/>
                  <a:pt x="153041" y="642006"/>
                </a:cubicBezTo>
                <a:lnTo>
                  <a:pt x="14475" y="402003"/>
                </a:lnTo>
                <a:cubicBezTo>
                  <a:pt x="-4824" y="368577"/>
                  <a:pt x="-4824" y="327429"/>
                  <a:pt x="14475" y="294003"/>
                </a:cubicBezTo>
                <a:lnTo>
                  <a:pt x="153041" y="54000"/>
                </a:lnTo>
                <a:cubicBezTo>
                  <a:pt x="172339" y="20574"/>
                  <a:pt x="207974" y="0"/>
                  <a:pt x="246571" y="0"/>
                </a:cubicBezTo>
                <a:lnTo>
                  <a:pt x="523703" y="0"/>
                </a:lnTo>
                <a:cubicBezTo>
                  <a:pt x="562300" y="0"/>
                  <a:pt x="597935" y="20574"/>
                  <a:pt x="617234" y="54000"/>
                </a:cubicBezTo>
                <a:lnTo>
                  <a:pt x="755800" y="294003"/>
                </a:lnTo>
                <a:cubicBezTo>
                  <a:pt x="775099" y="327429"/>
                  <a:pt x="775099" y="368577"/>
                  <a:pt x="755800" y="402003"/>
                </a:cubicBezTo>
              </a:path>
            </a:pathLst>
          </a:custGeom>
          <a:blipFill>
            <a:blip r:embed="rId3"/>
            <a:stretch>
              <a:fillRect/>
            </a:stretch>
          </a:blipFill>
          <a:ln w="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cs typeface="+mn-ea"/>
              <a:sym typeface="+mn-lt"/>
            </a:endParaRPr>
          </a:p>
        </p:txBody>
      </p:sp>
      <p:sp>
        <p:nvSpPr>
          <p:cNvPr id="13" name="矩形 12">
            <a:extLst>
              <a:ext uri="{FF2B5EF4-FFF2-40B4-BE49-F238E27FC236}">
                <a16:creationId xmlns:a16="http://schemas.microsoft.com/office/drawing/2014/main" id="{A69B9A74-00BC-CACE-E05A-9F1783C0444A}"/>
              </a:ext>
            </a:extLst>
          </p:cNvPr>
          <p:cNvSpPr/>
          <p:nvPr/>
        </p:nvSpPr>
        <p:spPr>
          <a:xfrm>
            <a:off x="1177894" y="3087482"/>
            <a:ext cx="3900944" cy="694742"/>
          </a:xfrm>
          <a:prstGeom prst="rect">
            <a:avLst/>
          </a:prstGeom>
          <a:noFill/>
        </p:spPr>
        <p:txBody>
          <a:bodyPr wrap="square" lIns="0" tIns="0" rIns="0" bIns="0" rtlCol="0">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lumMod val="65000"/>
                    <a:lumOff val="35000"/>
                  </a:srgbClr>
                </a:solidFill>
                <a:effectLst/>
                <a:uLnTx/>
                <a:uFillTx/>
                <a:cs typeface="+mn-ea"/>
                <a:sym typeface="+mn-lt"/>
              </a:rPr>
              <a:t>我很感激在我初为教师的时候能遇见一位人格高尚、学识渊博、教学艺术精湛的好</a:t>
            </a:r>
            <a:r>
              <a:rPr kumimoji="0" lang="zh-CN" altLang="en-US" sz="1600" b="0" i="0" u="none" strike="noStrike" kern="1200" cap="none" spc="0" normalizeH="0" baseline="0" noProof="0">
                <a:ln>
                  <a:noFill/>
                </a:ln>
                <a:solidFill>
                  <a:srgbClr val="000000">
                    <a:lumMod val="65000"/>
                    <a:lumOff val="35000"/>
                  </a:srgbClr>
                </a:solidFill>
                <a:effectLst/>
                <a:uLnTx/>
                <a:uFillTx/>
                <a:cs typeface="+mn-ea"/>
                <a:sym typeface="+mn-lt"/>
              </a:rPr>
              <a:t>导师。</a:t>
            </a:r>
            <a:endParaRPr kumimoji="0" lang="zh-CN" altLang="en-US" sz="1600" b="0" i="0" u="none" strike="noStrike" kern="1200" cap="none" spc="0" normalizeH="0" baseline="0" noProof="0" dirty="0">
              <a:ln>
                <a:noFill/>
              </a:ln>
              <a:solidFill>
                <a:srgbClr val="000000">
                  <a:lumMod val="65000"/>
                  <a:lumOff val="35000"/>
                </a:srgbClr>
              </a:solidFill>
              <a:effectLst/>
              <a:uLnTx/>
              <a:uFillTx/>
              <a:cs typeface="+mn-ea"/>
              <a:sym typeface="+mn-lt"/>
            </a:endParaRPr>
          </a:p>
        </p:txBody>
      </p:sp>
      <p:sp>
        <p:nvSpPr>
          <p:cNvPr id="14" name="矩形 13">
            <a:extLst>
              <a:ext uri="{FF2B5EF4-FFF2-40B4-BE49-F238E27FC236}">
                <a16:creationId xmlns:a16="http://schemas.microsoft.com/office/drawing/2014/main" id="{64F619DB-5A0C-E0D5-0174-E01619DB5FEA}"/>
              </a:ext>
            </a:extLst>
          </p:cNvPr>
          <p:cNvSpPr/>
          <p:nvPr/>
        </p:nvSpPr>
        <p:spPr>
          <a:xfrm>
            <a:off x="1177894" y="4130730"/>
            <a:ext cx="3900944" cy="1064074"/>
          </a:xfrm>
          <a:prstGeom prst="rect">
            <a:avLst/>
          </a:prstGeom>
          <a:noFill/>
        </p:spPr>
        <p:txBody>
          <a:bodyPr wrap="square" lIns="0" tIns="0" rIns="0" bIns="0" rtlCol="0">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lumMod val="65000"/>
                    <a:lumOff val="35000"/>
                  </a:srgbClr>
                </a:solidFill>
                <a:effectLst/>
                <a:uLnTx/>
                <a:uFillTx/>
                <a:cs typeface="+mn-ea"/>
                <a:sym typeface="+mn-lt"/>
              </a:rPr>
              <a:t>举止言谈间，她带给我的是睿智，是豁达，是爽朗，是真诚，是谦逊，是激情，谢谢您给予我的帮助与鼓励。</a:t>
            </a:r>
          </a:p>
        </p:txBody>
      </p:sp>
    </p:spTree>
    <p:extLst>
      <p:ext uri="{BB962C8B-B14F-4D97-AF65-F5344CB8AC3E}">
        <p14:creationId xmlns:p14="http://schemas.microsoft.com/office/powerpoint/2010/main" val="4109338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A2C24B94-F559-4F80-B420-EE9FA3DD0ABB}"/>
              </a:ext>
            </a:extLst>
          </p:cNvPr>
          <p:cNvSpPr txBox="1"/>
          <p:nvPr/>
        </p:nvSpPr>
        <p:spPr>
          <a:xfrm>
            <a:off x="4238236" y="2926170"/>
            <a:ext cx="3715530" cy="1055225"/>
          </a:xfrm>
          <a:prstGeom prst="rect">
            <a:avLst/>
          </a:prstGeom>
          <a:noFill/>
        </p:spPr>
        <p:txBody>
          <a:bodyPr wrap="square" rtlCol="0">
            <a:noAutofit/>
          </a:bodyPr>
          <a:lstStyle/>
          <a:p>
            <a:pPr algn="dist"/>
            <a:r>
              <a:rPr kumimoji="1" lang="zh-CN" altLang="en-US" sz="6257" b="1" dirty="0">
                <a:solidFill>
                  <a:schemeClr val="bg1"/>
                </a:solidFill>
                <a:cs typeface="+mn-ea"/>
                <a:sym typeface="+mn-lt"/>
              </a:rPr>
              <a:t>项目背景</a:t>
            </a:r>
          </a:p>
        </p:txBody>
      </p:sp>
      <p:sp>
        <p:nvSpPr>
          <p:cNvPr id="6" name="文本框 5">
            <a:extLst>
              <a:ext uri="{FF2B5EF4-FFF2-40B4-BE49-F238E27FC236}">
                <a16:creationId xmlns:a16="http://schemas.microsoft.com/office/drawing/2014/main" id="{2F72CEA5-B584-41EC-969C-DD6E71439BF9}"/>
              </a:ext>
            </a:extLst>
          </p:cNvPr>
          <p:cNvSpPr txBox="1"/>
          <p:nvPr/>
        </p:nvSpPr>
        <p:spPr>
          <a:xfrm>
            <a:off x="5177361" y="2485198"/>
            <a:ext cx="1741311" cy="500906"/>
          </a:xfrm>
          <a:prstGeom prst="rect">
            <a:avLst/>
          </a:prstGeom>
          <a:noFill/>
        </p:spPr>
        <p:txBody>
          <a:bodyPr wrap="none" rtlCol="0">
            <a:noAutofit/>
          </a:bodyPr>
          <a:lstStyle/>
          <a:p>
            <a:pPr algn="ctr"/>
            <a:r>
              <a:rPr kumimoji="1" lang="en-US" altLang="zh-CN" sz="2655" dirty="0">
                <a:ln w="12700">
                  <a:solidFill>
                    <a:schemeClr val="bg1"/>
                  </a:solidFill>
                </a:ln>
                <a:noFill/>
                <a:latin typeface="+mj-lt"/>
                <a:cs typeface="+mn-ea"/>
                <a:sym typeface="+mn-lt"/>
              </a:rPr>
              <a:t>PART 01</a:t>
            </a:r>
            <a:endParaRPr kumimoji="1" lang="zh-CN" altLang="en-US" sz="2655" dirty="0">
              <a:ln w="12700">
                <a:solidFill>
                  <a:schemeClr val="bg1"/>
                </a:solidFill>
              </a:ln>
              <a:noFill/>
              <a:latin typeface="+mj-lt"/>
              <a:cs typeface="+mn-ea"/>
              <a:sym typeface="+mn-lt"/>
            </a:endParaRPr>
          </a:p>
        </p:txBody>
      </p:sp>
      <p:cxnSp>
        <p:nvCxnSpPr>
          <p:cNvPr id="7" name="直线连接符 5">
            <a:extLst>
              <a:ext uri="{FF2B5EF4-FFF2-40B4-BE49-F238E27FC236}">
                <a16:creationId xmlns:a16="http://schemas.microsoft.com/office/drawing/2014/main" id="{04F8C2D9-82E9-439A-AED8-2D704ABE45FF}"/>
              </a:ext>
            </a:extLst>
          </p:cNvPr>
          <p:cNvCxnSpPr>
            <a:cxnSpLocks/>
          </p:cNvCxnSpPr>
          <p:nvPr/>
        </p:nvCxnSpPr>
        <p:spPr>
          <a:xfrm flipH="1">
            <a:off x="6851124" y="2738042"/>
            <a:ext cx="70081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线连接符 60">
            <a:extLst>
              <a:ext uri="{FF2B5EF4-FFF2-40B4-BE49-F238E27FC236}">
                <a16:creationId xmlns:a16="http://schemas.microsoft.com/office/drawing/2014/main" id="{73719D9A-9C05-411C-B4EC-0F4C3CE7C782}"/>
              </a:ext>
            </a:extLst>
          </p:cNvPr>
          <p:cNvCxnSpPr>
            <a:cxnSpLocks/>
          </p:cNvCxnSpPr>
          <p:nvPr/>
        </p:nvCxnSpPr>
        <p:spPr>
          <a:xfrm flipH="1">
            <a:off x="4544089" y="2738042"/>
            <a:ext cx="70081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线连接符 109">
            <a:extLst>
              <a:ext uri="{FF2B5EF4-FFF2-40B4-BE49-F238E27FC236}">
                <a16:creationId xmlns:a16="http://schemas.microsoft.com/office/drawing/2014/main" id="{AE4BDBB4-AEAA-492D-9636-217DAE10A347}"/>
              </a:ext>
            </a:extLst>
          </p:cNvPr>
          <p:cNvCxnSpPr>
            <a:cxnSpLocks/>
          </p:cNvCxnSpPr>
          <p:nvPr/>
        </p:nvCxnSpPr>
        <p:spPr>
          <a:xfrm flipH="1">
            <a:off x="6988772" y="4180017"/>
            <a:ext cx="5631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直线连接符 109">
            <a:extLst>
              <a:ext uri="{FF2B5EF4-FFF2-40B4-BE49-F238E27FC236}">
                <a16:creationId xmlns:a16="http://schemas.microsoft.com/office/drawing/2014/main" id="{96F9CA12-C32B-493D-A6C3-EC1E5AE7798A}"/>
              </a:ext>
            </a:extLst>
          </p:cNvPr>
          <p:cNvCxnSpPr>
            <a:cxnSpLocks/>
          </p:cNvCxnSpPr>
          <p:nvPr/>
        </p:nvCxnSpPr>
        <p:spPr>
          <a:xfrm flipH="1">
            <a:off x="4544089" y="4180017"/>
            <a:ext cx="5631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直接连接符 105">
            <a:extLst>
              <a:ext uri="{FF2B5EF4-FFF2-40B4-BE49-F238E27FC236}">
                <a16:creationId xmlns:a16="http://schemas.microsoft.com/office/drawing/2014/main" id="{A7C175C9-5AFC-4455-A3AE-3C803E278696}"/>
              </a:ext>
            </a:extLst>
          </p:cNvPr>
          <p:cNvCxnSpPr/>
          <p:nvPr/>
        </p:nvCxnSpPr>
        <p:spPr>
          <a:xfrm>
            <a:off x="4544089" y="2738042"/>
            <a:ext cx="0" cy="24324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直接连接符 106">
            <a:extLst>
              <a:ext uri="{FF2B5EF4-FFF2-40B4-BE49-F238E27FC236}">
                <a16:creationId xmlns:a16="http://schemas.microsoft.com/office/drawing/2014/main" id="{5C6B7CC3-FCF7-4BC9-A339-91528E746013}"/>
              </a:ext>
            </a:extLst>
          </p:cNvPr>
          <p:cNvCxnSpPr/>
          <p:nvPr/>
        </p:nvCxnSpPr>
        <p:spPr>
          <a:xfrm>
            <a:off x="7544347" y="2738042"/>
            <a:ext cx="0" cy="24324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直接连接符 107">
            <a:extLst>
              <a:ext uri="{FF2B5EF4-FFF2-40B4-BE49-F238E27FC236}">
                <a16:creationId xmlns:a16="http://schemas.microsoft.com/office/drawing/2014/main" id="{40BA2D3E-0527-4E77-9E17-4205275606BD}"/>
              </a:ext>
            </a:extLst>
          </p:cNvPr>
          <p:cNvCxnSpPr>
            <a:cxnSpLocks/>
          </p:cNvCxnSpPr>
          <p:nvPr/>
        </p:nvCxnSpPr>
        <p:spPr>
          <a:xfrm>
            <a:off x="7544347" y="3906920"/>
            <a:ext cx="0" cy="26720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直接连接符 108">
            <a:extLst>
              <a:ext uri="{FF2B5EF4-FFF2-40B4-BE49-F238E27FC236}">
                <a16:creationId xmlns:a16="http://schemas.microsoft.com/office/drawing/2014/main" id="{5D7DFDA1-B5D5-4432-91D4-07EA2586DB4D}"/>
              </a:ext>
            </a:extLst>
          </p:cNvPr>
          <p:cNvCxnSpPr>
            <a:cxnSpLocks/>
          </p:cNvCxnSpPr>
          <p:nvPr/>
        </p:nvCxnSpPr>
        <p:spPr>
          <a:xfrm>
            <a:off x="4544089" y="3906920"/>
            <a:ext cx="0" cy="27842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37B4626E-EDC6-1E5A-4EC9-1CCF18F97BA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152669" y="4040523"/>
            <a:ext cx="1790694" cy="23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59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211FC91-F7D3-4C27-804E-A7A95EC27881}"/>
              </a:ext>
            </a:extLst>
          </p:cNvPr>
          <p:cNvSpPr/>
          <p:nvPr/>
        </p:nvSpPr>
        <p:spPr>
          <a:xfrm>
            <a:off x="205774" y="382520"/>
            <a:ext cx="11780452" cy="6092959"/>
          </a:xfrm>
          <a:prstGeom prst="rect">
            <a:avLst/>
          </a:prstGeom>
          <a:ln w="1016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zh-CN" altLang="en-US" sz="1425" dirty="0">
              <a:cs typeface="+mn-ea"/>
              <a:sym typeface="+mn-lt"/>
            </a:endParaRPr>
          </a:p>
        </p:txBody>
      </p:sp>
      <p:sp>
        <p:nvSpPr>
          <p:cNvPr id="4" name="文本框 3">
            <a:extLst>
              <a:ext uri="{FF2B5EF4-FFF2-40B4-BE49-F238E27FC236}">
                <a16:creationId xmlns:a16="http://schemas.microsoft.com/office/drawing/2014/main" id="{2259D648-6361-4266-A4C8-55D268D56FC2}"/>
              </a:ext>
            </a:extLst>
          </p:cNvPr>
          <p:cNvSpPr txBox="1"/>
          <p:nvPr/>
        </p:nvSpPr>
        <p:spPr>
          <a:xfrm>
            <a:off x="4923426" y="4293804"/>
            <a:ext cx="2134815" cy="435504"/>
          </a:xfrm>
          <a:prstGeom prst="rect">
            <a:avLst/>
          </a:prstGeom>
          <a:noFill/>
        </p:spPr>
        <p:txBody>
          <a:bodyPr wrap="none" rtlCol="0">
            <a:noAutofit/>
          </a:bodyPr>
          <a:lstStyle/>
          <a:p>
            <a:pPr>
              <a:lnSpc>
                <a:spcPct val="150000"/>
              </a:lnSpc>
            </a:pPr>
            <a:r>
              <a:rPr kumimoji="1" lang="zh-CN" altLang="en-US" sz="1687" dirty="0">
                <a:solidFill>
                  <a:schemeClr val="bg1"/>
                </a:solidFill>
                <a:cs typeface="+mn-ea"/>
                <a:sym typeface="+mn-lt"/>
              </a:rPr>
              <a:t>汇报人   </a:t>
            </a:r>
            <a:r>
              <a:rPr kumimoji="1" lang="en-US" altLang="zh-CN" sz="1687" dirty="0" err="1">
                <a:solidFill>
                  <a:schemeClr val="bg1"/>
                </a:solidFill>
                <a:cs typeface="+mn-ea"/>
                <a:sym typeface="+mn-lt"/>
              </a:rPr>
              <a:t>OfficePLUS</a:t>
            </a:r>
            <a:endParaRPr kumimoji="1" lang="en-US" altLang="zh-CN" sz="1687" dirty="0">
              <a:solidFill>
                <a:schemeClr val="bg1"/>
              </a:solidFill>
              <a:cs typeface="+mn-ea"/>
              <a:sym typeface="+mn-lt"/>
            </a:endParaRPr>
          </a:p>
        </p:txBody>
      </p:sp>
      <p:cxnSp>
        <p:nvCxnSpPr>
          <p:cNvPr id="5" name="直线连接符 4">
            <a:extLst>
              <a:ext uri="{FF2B5EF4-FFF2-40B4-BE49-F238E27FC236}">
                <a16:creationId xmlns:a16="http://schemas.microsoft.com/office/drawing/2014/main" id="{8B93A91F-B98C-4C25-9BEE-549D5B49D804}"/>
              </a:ext>
            </a:extLst>
          </p:cNvPr>
          <p:cNvCxnSpPr>
            <a:cxnSpLocks/>
          </p:cNvCxnSpPr>
          <p:nvPr/>
        </p:nvCxnSpPr>
        <p:spPr>
          <a:xfrm>
            <a:off x="4478727" y="4186736"/>
            <a:ext cx="628866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线连接符 12">
            <a:extLst>
              <a:ext uri="{FF2B5EF4-FFF2-40B4-BE49-F238E27FC236}">
                <a16:creationId xmlns:a16="http://schemas.microsoft.com/office/drawing/2014/main" id="{947A2373-F60D-4DC7-8F2E-D575E934DC52}"/>
              </a:ext>
            </a:extLst>
          </p:cNvPr>
          <p:cNvCxnSpPr>
            <a:cxnSpLocks/>
          </p:cNvCxnSpPr>
          <p:nvPr/>
        </p:nvCxnSpPr>
        <p:spPr>
          <a:xfrm>
            <a:off x="3998636" y="2322034"/>
            <a:ext cx="0" cy="239416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0980F1AF-06BB-486C-9BFF-CD86D147F011}"/>
              </a:ext>
            </a:extLst>
          </p:cNvPr>
          <p:cNvSpPr txBox="1"/>
          <p:nvPr/>
        </p:nvSpPr>
        <p:spPr>
          <a:xfrm>
            <a:off x="4121862" y="2339194"/>
            <a:ext cx="5367763" cy="1520416"/>
          </a:xfrm>
          <a:prstGeom prst="rect">
            <a:avLst/>
          </a:prstGeom>
          <a:noFill/>
        </p:spPr>
        <p:txBody>
          <a:bodyPr wrap="square" rtlCol="0">
            <a:noAutofit/>
          </a:bodyPr>
          <a:lstStyle/>
          <a:p>
            <a:pPr algn="l"/>
            <a:r>
              <a:rPr kumimoji="1" lang="en-US" altLang="zh-CN" sz="9280" b="1" i="1" dirty="0">
                <a:gradFill>
                  <a:gsLst>
                    <a:gs pos="0">
                      <a:schemeClr val="bg1">
                        <a:alpha val="54000"/>
                      </a:schemeClr>
                    </a:gs>
                    <a:gs pos="81000">
                      <a:schemeClr val="bg1">
                        <a:alpha val="0"/>
                      </a:schemeClr>
                    </a:gs>
                  </a:gsLst>
                  <a:lin ang="5400000" scaled="1"/>
                </a:gradFill>
                <a:cs typeface="+mn-ea"/>
                <a:sym typeface="+mn-lt"/>
              </a:rPr>
              <a:t>THANKS</a:t>
            </a:r>
            <a:endParaRPr kumimoji="1" lang="zh-CN" altLang="en-US" sz="9280" b="1" i="1" dirty="0">
              <a:gradFill>
                <a:gsLst>
                  <a:gs pos="0">
                    <a:schemeClr val="bg1">
                      <a:alpha val="54000"/>
                    </a:schemeClr>
                  </a:gs>
                  <a:gs pos="81000">
                    <a:schemeClr val="bg1">
                      <a:alpha val="0"/>
                    </a:schemeClr>
                  </a:gs>
                </a:gsLst>
                <a:lin ang="5400000" scaled="1"/>
              </a:gradFill>
              <a:cs typeface="+mn-ea"/>
              <a:sym typeface="+mn-lt"/>
            </a:endParaRPr>
          </a:p>
        </p:txBody>
      </p:sp>
      <p:sp>
        <p:nvSpPr>
          <p:cNvPr id="8" name="文本框 7">
            <a:extLst>
              <a:ext uri="{FF2B5EF4-FFF2-40B4-BE49-F238E27FC236}">
                <a16:creationId xmlns:a16="http://schemas.microsoft.com/office/drawing/2014/main" id="{2D3DC010-D86B-4AD7-9D08-C826B2B50936}"/>
              </a:ext>
            </a:extLst>
          </p:cNvPr>
          <p:cNvSpPr txBox="1"/>
          <p:nvPr/>
        </p:nvSpPr>
        <p:spPr>
          <a:xfrm>
            <a:off x="4373198" y="3008778"/>
            <a:ext cx="6567824" cy="1146661"/>
          </a:xfrm>
          <a:prstGeom prst="rect">
            <a:avLst/>
          </a:prstGeom>
          <a:noFill/>
        </p:spPr>
        <p:txBody>
          <a:bodyPr wrap="none" rtlCol="0">
            <a:noAutofit/>
          </a:bodyPr>
          <a:lstStyle/>
          <a:p>
            <a:pPr>
              <a:lnSpc>
                <a:spcPct val="120000"/>
              </a:lnSpc>
            </a:pPr>
            <a:r>
              <a:rPr kumimoji="1" lang="zh-CN" altLang="en-US" sz="6000" b="1" dirty="0">
                <a:solidFill>
                  <a:schemeClr val="bg1"/>
                </a:solidFill>
                <a:cs typeface="+mn-ea"/>
                <a:sym typeface="+mn-lt"/>
              </a:rPr>
              <a:t>感谢聆听 批评指导</a:t>
            </a:r>
            <a:endParaRPr kumimoji="1" lang="en-US" altLang="zh-CN" sz="6000" b="1" dirty="0">
              <a:solidFill>
                <a:schemeClr val="bg1"/>
              </a:solidFill>
              <a:cs typeface="+mn-ea"/>
              <a:sym typeface="+mn-lt"/>
            </a:endParaRPr>
          </a:p>
        </p:txBody>
      </p:sp>
      <p:grpSp>
        <p:nvGrpSpPr>
          <p:cNvPr id="48" name="组合 47">
            <a:extLst>
              <a:ext uri="{FF2B5EF4-FFF2-40B4-BE49-F238E27FC236}">
                <a16:creationId xmlns:a16="http://schemas.microsoft.com/office/drawing/2014/main" id="{3340CC98-5623-406B-8EBE-62B6BC1889DF}"/>
              </a:ext>
            </a:extLst>
          </p:cNvPr>
          <p:cNvGrpSpPr/>
          <p:nvPr/>
        </p:nvGrpSpPr>
        <p:grpSpPr>
          <a:xfrm>
            <a:off x="4553566" y="4396225"/>
            <a:ext cx="253764" cy="317781"/>
            <a:chOff x="5645066" y="3521412"/>
            <a:chExt cx="780650" cy="977584"/>
          </a:xfrm>
          <a:solidFill>
            <a:schemeClr val="bg1"/>
          </a:solidFill>
        </p:grpSpPr>
        <p:sp>
          <p:nvSpPr>
            <p:cNvPr id="49" name="任意多边形: 形状 48">
              <a:extLst>
                <a:ext uri="{FF2B5EF4-FFF2-40B4-BE49-F238E27FC236}">
                  <a16:creationId xmlns:a16="http://schemas.microsoft.com/office/drawing/2014/main" id="{073B60B0-0D5E-4A4A-B1F9-4DFF8C1ADD55}"/>
                </a:ext>
              </a:extLst>
            </p:cNvPr>
            <p:cNvSpPr/>
            <p:nvPr/>
          </p:nvSpPr>
          <p:spPr>
            <a:xfrm>
              <a:off x="5815538" y="3521412"/>
              <a:ext cx="439913" cy="684309"/>
            </a:xfrm>
            <a:custGeom>
              <a:avLst/>
              <a:gdLst>
                <a:gd name="connsiteX0" fmla="*/ 219957 w 439913"/>
                <a:gd name="connsiteY0" fmla="*/ 684310 h 684309"/>
                <a:gd name="connsiteX1" fmla="*/ 439913 w 439913"/>
                <a:gd name="connsiteY1" fmla="*/ 464353 h 684309"/>
                <a:gd name="connsiteX2" fmla="*/ 439913 w 439913"/>
                <a:gd name="connsiteY2" fmla="*/ 219957 h 684309"/>
                <a:gd name="connsiteX3" fmla="*/ 219957 w 439913"/>
                <a:gd name="connsiteY3" fmla="*/ 0 h 684309"/>
                <a:gd name="connsiteX4" fmla="*/ 0 w 439913"/>
                <a:gd name="connsiteY4" fmla="*/ 219957 h 684309"/>
                <a:gd name="connsiteX5" fmla="*/ 0 w 439913"/>
                <a:gd name="connsiteY5" fmla="*/ 464353 h 684309"/>
                <a:gd name="connsiteX6" fmla="*/ 219957 w 439913"/>
                <a:gd name="connsiteY6" fmla="*/ 684310 h 684309"/>
                <a:gd name="connsiteX7" fmla="*/ 48879 w 439913"/>
                <a:gd name="connsiteY7" fmla="*/ 439913 h 684309"/>
                <a:gd name="connsiteX8" fmla="*/ 146638 w 439913"/>
                <a:gd name="connsiteY8" fmla="*/ 439913 h 684309"/>
                <a:gd name="connsiteX9" fmla="*/ 171077 w 439913"/>
                <a:gd name="connsiteY9" fmla="*/ 415474 h 684309"/>
                <a:gd name="connsiteX10" fmla="*/ 146638 w 439913"/>
                <a:gd name="connsiteY10" fmla="*/ 391034 h 684309"/>
                <a:gd name="connsiteX11" fmla="*/ 48879 w 439913"/>
                <a:gd name="connsiteY11" fmla="*/ 391034 h 684309"/>
                <a:gd name="connsiteX12" fmla="*/ 48879 w 439913"/>
                <a:gd name="connsiteY12" fmla="*/ 342155 h 684309"/>
                <a:gd name="connsiteX13" fmla="*/ 146638 w 439913"/>
                <a:gd name="connsiteY13" fmla="*/ 342155 h 684309"/>
                <a:gd name="connsiteX14" fmla="*/ 171077 w 439913"/>
                <a:gd name="connsiteY14" fmla="*/ 317715 h 684309"/>
                <a:gd name="connsiteX15" fmla="*/ 146638 w 439913"/>
                <a:gd name="connsiteY15" fmla="*/ 293276 h 684309"/>
                <a:gd name="connsiteX16" fmla="*/ 48879 w 439913"/>
                <a:gd name="connsiteY16" fmla="*/ 293276 h 684309"/>
                <a:gd name="connsiteX17" fmla="*/ 48879 w 439913"/>
                <a:gd name="connsiteY17" fmla="*/ 244396 h 684309"/>
                <a:gd name="connsiteX18" fmla="*/ 146638 w 439913"/>
                <a:gd name="connsiteY18" fmla="*/ 244396 h 684309"/>
                <a:gd name="connsiteX19" fmla="*/ 171077 w 439913"/>
                <a:gd name="connsiteY19" fmla="*/ 219957 h 684309"/>
                <a:gd name="connsiteX20" fmla="*/ 146638 w 439913"/>
                <a:gd name="connsiteY20" fmla="*/ 195517 h 684309"/>
                <a:gd name="connsiteX21" fmla="*/ 50843 w 439913"/>
                <a:gd name="connsiteY21" fmla="*/ 195517 h 684309"/>
                <a:gd name="connsiteX22" fmla="*/ 219957 w 439913"/>
                <a:gd name="connsiteY22" fmla="*/ 48879 h 684309"/>
                <a:gd name="connsiteX23" fmla="*/ 391034 w 439913"/>
                <a:gd name="connsiteY23" fmla="*/ 219957 h 684309"/>
                <a:gd name="connsiteX24" fmla="*/ 391034 w 439913"/>
                <a:gd name="connsiteY24" fmla="*/ 464353 h 684309"/>
                <a:gd name="connsiteX25" fmla="*/ 219957 w 439913"/>
                <a:gd name="connsiteY25" fmla="*/ 635430 h 684309"/>
                <a:gd name="connsiteX26" fmla="*/ 48879 w 439913"/>
                <a:gd name="connsiteY26" fmla="*/ 464353 h 684309"/>
                <a:gd name="connsiteX27" fmla="*/ 48879 w 439913"/>
                <a:gd name="connsiteY27" fmla="*/ 439913 h 68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9913" h="684309">
                  <a:moveTo>
                    <a:pt x="219957" y="684310"/>
                  </a:moveTo>
                  <a:cubicBezTo>
                    <a:pt x="340955" y="684310"/>
                    <a:pt x="439913" y="585351"/>
                    <a:pt x="439913" y="464353"/>
                  </a:cubicBezTo>
                  <a:lnTo>
                    <a:pt x="439913" y="219957"/>
                  </a:lnTo>
                  <a:cubicBezTo>
                    <a:pt x="439913" y="98959"/>
                    <a:pt x="340955" y="0"/>
                    <a:pt x="219957" y="0"/>
                  </a:cubicBezTo>
                  <a:cubicBezTo>
                    <a:pt x="98959" y="0"/>
                    <a:pt x="0" y="98959"/>
                    <a:pt x="0" y="219957"/>
                  </a:cubicBezTo>
                  <a:lnTo>
                    <a:pt x="0" y="464353"/>
                  </a:lnTo>
                  <a:cubicBezTo>
                    <a:pt x="0" y="585351"/>
                    <a:pt x="98959" y="684310"/>
                    <a:pt x="219957" y="684310"/>
                  </a:cubicBezTo>
                  <a:close/>
                  <a:moveTo>
                    <a:pt x="48879" y="439913"/>
                  </a:moveTo>
                  <a:lnTo>
                    <a:pt x="146638" y="439913"/>
                  </a:lnTo>
                  <a:cubicBezTo>
                    <a:pt x="160058" y="439913"/>
                    <a:pt x="171077" y="428894"/>
                    <a:pt x="171077" y="415474"/>
                  </a:cubicBezTo>
                  <a:cubicBezTo>
                    <a:pt x="171077" y="402054"/>
                    <a:pt x="160058" y="391034"/>
                    <a:pt x="146638" y="391034"/>
                  </a:cubicBezTo>
                  <a:lnTo>
                    <a:pt x="48879" y="391034"/>
                  </a:lnTo>
                  <a:lnTo>
                    <a:pt x="48879" y="342155"/>
                  </a:lnTo>
                  <a:lnTo>
                    <a:pt x="146638" y="342155"/>
                  </a:lnTo>
                  <a:cubicBezTo>
                    <a:pt x="160058" y="342155"/>
                    <a:pt x="171077" y="331135"/>
                    <a:pt x="171077" y="317715"/>
                  </a:cubicBezTo>
                  <a:cubicBezTo>
                    <a:pt x="171077" y="304295"/>
                    <a:pt x="160058" y="293276"/>
                    <a:pt x="146638" y="293276"/>
                  </a:cubicBezTo>
                  <a:lnTo>
                    <a:pt x="48879" y="293276"/>
                  </a:lnTo>
                  <a:lnTo>
                    <a:pt x="48879" y="244396"/>
                  </a:lnTo>
                  <a:lnTo>
                    <a:pt x="146638" y="244396"/>
                  </a:lnTo>
                  <a:cubicBezTo>
                    <a:pt x="160058" y="244396"/>
                    <a:pt x="171077" y="233377"/>
                    <a:pt x="171077" y="219957"/>
                  </a:cubicBezTo>
                  <a:cubicBezTo>
                    <a:pt x="171077" y="206537"/>
                    <a:pt x="160058" y="195517"/>
                    <a:pt x="146638" y="195517"/>
                  </a:cubicBezTo>
                  <a:lnTo>
                    <a:pt x="50843" y="195517"/>
                  </a:lnTo>
                  <a:cubicBezTo>
                    <a:pt x="62736" y="112706"/>
                    <a:pt x="133982" y="48879"/>
                    <a:pt x="219957" y="48879"/>
                  </a:cubicBezTo>
                  <a:cubicBezTo>
                    <a:pt x="314333" y="48879"/>
                    <a:pt x="391034" y="125580"/>
                    <a:pt x="391034" y="219957"/>
                  </a:cubicBezTo>
                  <a:lnTo>
                    <a:pt x="391034" y="464353"/>
                  </a:lnTo>
                  <a:cubicBezTo>
                    <a:pt x="391034" y="558729"/>
                    <a:pt x="314333" y="635430"/>
                    <a:pt x="219957" y="635430"/>
                  </a:cubicBezTo>
                  <a:cubicBezTo>
                    <a:pt x="125580" y="635430"/>
                    <a:pt x="48879" y="558729"/>
                    <a:pt x="48879" y="464353"/>
                  </a:cubicBezTo>
                  <a:lnTo>
                    <a:pt x="48879" y="439913"/>
                  </a:lnTo>
                  <a:close/>
                </a:path>
              </a:pathLst>
            </a:custGeom>
            <a:grpFill/>
            <a:ln w="1088" cap="flat">
              <a:noFill/>
              <a:prstDash val="solid"/>
              <a:miter/>
            </a:ln>
          </p:spPr>
          <p:txBody>
            <a:bodyPr rtlCol="0" anchor="ctr">
              <a:noAutofit/>
            </a:bodyPr>
            <a:lstStyle/>
            <a:p>
              <a:endParaRPr lang="zh-CN" altLang="en-US">
                <a:cs typeface="+mn-ea"/>
                <a:sym typeface="+mn-lt"/>
              </a:endParaRPr>
            </a:p>
          </p:txBody>
        </p:sp>
        <p:sp>
          <p:nvSpPr>
            <p:cNvPr id="50" name="任意多边形: 形状 49">
              <a:extLst>
                <a:ext uri="{FF2B5EF4-FFF2-40B4-BE49-F238E27FC236}">
                  <a16:creationId xmlns:a16="http://schemas.microsoft.com/office/drawing/2014/main" id="{DC8AA577-8F09-4D58-9E09-15A2D0B1B0FD}"/>
                </a:ext>
              </a:extLst>
            </p:cNvPr>
            <p:cNvSpPr/>
            <p:nvPr/>
          </p:nvSpPr>
          <p:spPr>
            <a:xfrm>
              <a:off x="5645066" y="3961325"/>
              <a:ext cx="780650" cy="537671"/>
            </a:xfrm>
            <a:custGeom>
              <a:avLst/>
              <a:gdLst>
                <a:gd name="connsiteX0" fmla="*/ 780589 w 780650"/>
                <a:gd name="connsiteY0" fmla="*/ 26294 h 537671"/>
                <a:gd name="connsiteX1" fmla="*/ 756368 w 780650"/>
                <a:gd name="connsiteY1" fmla="*/ 0 h 537671"/>
                <a:gd name="connsiteX2" fmla="*/ 755932 w 780650"/>
                <a:gd name="connsiteY2" fmla="*/ 0 h 537671"/>
                <a:gd name="connsiteX3" fmla="*/ 731710 w 780650"/>
                <a:gd name="connsiteY3" fmla="*/ 23349 h 537671"/>
                <a:gd name="connsiteX4" fmla="*/ 390319 w 780650"/>
                <a:gd name="connsiteY4" fmla="*/ 342155 h 537671"/>
                <a:gd name="connsiteX5" fmla="*/ 48928 w 780650"/>
                <a:gd name="connsiteY5" fmla="*/ 23349 h 537671"/>
                <a:gd name="connsiteX6" fmla="*/ 24707 w 780650"/>
                <a:gd name="connsiteY6" fmla="*/ 0 h 537671"/>
                <a:gd name="connsiteX7" fmla="*/ 24270 w 780650"/>
                <a:gd name="connsiteY7" fmla="*/ 0 h 537671"/>
                <a:gd name="connsiteX8" fmla="*/ 49 w 780650"/>
                <a:gd name="connsiteY8" fmla="*/ 26294 h 537671"/>
                <a:gd name="connsiteX9" fmla="*/ 365770 w 780650"/>
                <a:gd name="connsiteY9" fmla="*/ 389834 h 537671"/>
                <a:gd name="connsiteX10" fmla="*/ 365770 w 780650"/>
                <a:gd name="connsiteY10" fmla="*/ 488793 h 537671"/>
                <a:gd name="connsiteX11" fmla="*/ 268230 w 780650"/>
                <a:gd name="connsiteY11" fmla="*/ 488793 h 537671"/>
                <a:gd name="connsiteX12" fmla="*/ 243791 w 780650"/>
                <a:gd name="connsiteY12" fmla="*/ 513232 h 537671"/>
                <a:gd name="connsiteX13" fmla="*/ 268230 w 780650"/>
                <a:gd name="connsiteY13" fmla="*/ 537672 h 537671"/>
                <a:gd name="connsiteX14" fmla="*/ 512626 w 780650"/>
                <a:gd name="connsiteY14" fmla="*/ 537672 h 537671"/>
                <a:gd name="connsiteX15" fmla="*/ 537066 w 780650"/>
                <a:gd name="connsiteY15" fmla="*/ 513232 h 537671"/>
                <a:gd name="connsiteX16" fmla="*/ 512626 w 780650"/>
                <a:gd name="connsiteY16" fmla="*/ 488793 h 537671"/>
                <a:gd name="connsiteX17" fmla="*/ 414868 w 780650"/>
                <a:gd name="connsiteY17" fmla="*/ 488793 h 537671"/>
                <a:gd name="connsiteX18" fmla="*/ 414868 w 780650"/>
                <a:gd name="connsiteY18" fmla="*/ 389834 h 537671"/>
                <a:gd name="connsiteX19" fmla="*/ 780589 w 780650"/>
                <a:gd name="connsiteY19" fmla="*/ 26294 h 53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0650" h="537671">
                  <a:moveTo>
                    <a:pt x="780589" y="26294"/>
                  </a:moveTo>
                  <a:cubicBezTo>
                    <a:pt x="781571" y="12111"/>
                    <a:pt x="770552" y="0"/>
                    <a:pt x="756368" y="0"/>
                  </a:cubicBezTo>
                  <a:lnTo>
                    <a:pt x="755932" y="0"/>
                  </a:lnTo>
                  <a:cubicBezTo>
                    <a:pt x="742839" y="0"/>
                    <a:pt x="732583" y="10365"/>
                    <a:pt x="731710" y="23349"/>
                  </a:cubicBezTo>
                  <a:cubicBezTo>
                    <a:pt x="719709" y="201190"/>
                    <a:pt x="571107" y="342155"/>
                    <a:pt x="390319" y="342155"/>
                  </a:cubicBezTo>
                  <a:cubicBezTo>
                    <a:pt x="209531" y="342155"/>
                    <a:pt x="61039" y="201190"/>
                    <a:pt x="48928" y="23349"/>
                  </a:cubicBezTo>
                  <a:cubicBezTo>
                    <a:pt x="48055" y="10365"/>
                    <a:pt x="37799" y="0"/>
                    <a:pt x="24707" y="0"/>
                  </a:cubicBezTo>
                  <a:lnTo>
                    <a:pt x="24270" y="0"/>
                  </a:lnTo>
                  <a:cubicBezTo>
                    <a:pt x="10087" y="0"/>
                    <a:pt x="-824" y="12220"/>
                    <a:pt x="49" y="26294"/>
                  </a:cubicBezTo>
                  <a:cubicBezTo>
                    <a:pt x="13142" y="221048"/>
                    <a:pt x="170690" y="377614"/>
                    <a:pt x="365770" y="389834"/>
                  </a:cubicBezTo>
                  <a:lnTo>
                    <a:pt x="365770" y="488793"/>
                  </a:lnTo>
                  <a:lnTo>
                    <a:pt x="268230" y="488793"/>
                  </a:lnTo>
                  <a:cubicBezTo>
                    <a:pt x="254810" y="488793"/>
                    <a:pt x="243791" y="499812"/>
                    <a:pt x="243791" y="513232"/>
                  </a:cubicBezTo>
                  <a:cubicBezTo>
                    <a:pt x="243791" y="526652"/>
                    <a:pt x="254810" y="537672"/>
                    <a:pt x="268230" y="537672"/>
                  </a:cubicBezTo>
                  <a:lnTo>
                    <a:pt x="512626" y="537672"/>
                  </a:lnTo>
                  <a:cubicBezTo>
                    <a:pt x="526046" y="537672"/>
                    <a:pt x="537066" y="526652"/>
                    <a:pt x="537066" y="513232"/>
                  </a:cubicBezTo>
                  <a:cubicBezTo>
                    <a:pt x="537066" y="499812"/>
                    <a:pt x="526046" y="488793"/>
                    <a:pt x="512626" y="488793"/>
                  </a:cubicBezTo>
                  <a:lnTo>
                    <a:pt x="414868" y="488793"/>
                  </a:lnTo>
                  <a:lnTo>
                    <a:pt x="414868" y="389834"/>
                  </a:lnTo>
                  <a:cubicBezTo>
                    <a:pt x="609949" y="377614"/>
                    <a:pt x="767497" y="221157"/>
                    <a:pt x="780589" y="26294"/>
                  </a:cubicBezTo>
                  <a:close/>
                </a:path>
              </a:pathLst>
            </a:custGeom>
            <a:grpFill/>
            <a:ln w="1088" cap="flat">
              <a:noFill/>
              <a:prstDash val="solid"/>
              <a:miter/>
            </a:ln>
          </p:spPr>
          <p:txBody>
            <a:bodyPr rtlCol="0" anchor="ctr">
              <a:noAutofit/>
            </a:bodyPr>
            <a:lstStyle/>
            <a:p>
              <a:endParaRPr lang="zh-CN" altLang="en-US">
                <a:cs typeface="+mn-ea"/>
                <a:sym typeface="+mn-lt"/>
              </a:endParaRPr>
            </a:p>
          </p:txBody>
        </p:sp>
      </p:grpSp>
      <p:pic>
        <p:nvPicPr>
          <p:cNvPr id="9" name="Picture 2">
            <a:extLst>
              <a:ext uri="{FF2B5EF4-FFF2-40B4-BE49-F238E27FC236}">
                <a16:creationId xmlns:a16="http://schemas.microsoft.com/office/drawing/2014/main" id="{C2D96A23-4506-0196-FBD0-19AD64820DB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79154" y="674781"/>
            <a:ext cx="1945652" cy="2594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D782FEDA-BB83-16F4-2AC5-5FE3D133A60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312436" y="3883040"/>
            <a:ext cx="2388599" cy="318482"/>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B0FDE8F4-14BE-3D27-3EF2-2FCC2FAF3745}"/>
              </a:ext>
            </a:extLst>
          </p:cNvPr>
          <p:cNvSpPr txBox="1"/>
          <p:nvPr/>
        </p:nvSpPr>
        <p:spPr>
          <a:xfrm>
            <a:off x="1140503" y="2769122"/>
            <a:ext cx="2732464" cy="1107996"/>
          </a:xfrm>
          <a:prstGeom prst="rect">
            <a:avLst/>
          </a:prstGeom>
          <a:noFill/>
        </p:spPr>
        <p:txBody>
          <a:bodyPr wrap="square" rtlCol="0">
            <a:noAutofit/>
          </a:bodyPr>
          <a:lstStyle/>
          <a:p>
            <a:pPr algn="l"/>
            <a:r>
              <a:rPr kumimoji="1" lang="en-US" altLang="zh-CN" sz="6600" b="1" dirty="0">
                <a:solidFill>
                  <a:schemeClr val="bg1"/>
                </a:solidFill>
                <a:cs typeface="+mn-ea"/>
                <a:sym typeface="+mn-lt"/>
              </a:rPr>
              <a:t>LOGO</a:t>
            </a:r>
            <a:endParaRPr kumimoji="1" lang="zh-CN" altLang="en-US" sz="6600" b="1" dirty="0">
              <a:solidFill>
                <a:schemeClr val="bg1"/>
              </a:solidFill>
              <a:cs typeface="+mn-ea"/>
              <a:sym typeface="+mn-lt"/>
            </a:endParaRPr>
          </a:p>
        </p:txBody>
      </p:sp>
      <p:cxnSp>
        <p:nvCxnSpPr>
          <p:cNvPr id="13" name="直接连接符 12">
            <a:extLst>
              <a:ext uri="{FF2B5EF4-FFF2-40B4-BE49-F238E27FC236}">
                <a16:creationId xmlns:a16="http://schemas.microsoft.com/office/drawing/2014/main" id="{A0158F8A-97F7-3410-5858-871F217EC599}"/>
              </a:ext>
            </a:extLst>
          </p:cNvPr>
          <p:cNvCxnSpPr/>
          <p:nvPr/>
        </p:nvCxnSpPr>
        <p:spPr>
          <a:xfrm>
            <a:off x="5737860" y="4434325"/>
            <a:ext cx="0" cy="2224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2606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B78F9AE-5880-B68F-93B2-70FB65BFA67C}"/>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4208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BDF586B7-812B-C584-4119-3121B62DC4E9}"/>
              </a:ext>
            </a:extLst>
          </p:cNvPr>
          <p:cNvSpPr txBox="1"/>
          <p:nvPr/>
        </p:nvSpPr>
        <p:spPr>
          <a:xfrm>
            <a:off x="695325" y="723443"/>
            <a:ext cx="2628900" cy="492443"/>
          </a:xfrm>
          <a:prstGeom prst="rect">
            <a:avLst/>
          </a:prstGeom>
          <a:noFill/>
        </p:spPr>
        <p:txBody>
          <a:bodyPr wrap="square" lIns="0" tIns="0" rIns="0" bIns="0" rtlCol="0" anchor="t">
            <a:noAutofit/>
          </a:bodyPr>
          <a:lstStyle/>
          <a:p>
            <a:pPr algn="l"/>
            <a:r>
              <a:rPr lang="zh-CN" altLang="en-US" sz="3200" dirty="0">
                <a:gradFill flip="none" rotWithShape="1">
                  <a:gsLst>
                    <a:gs pos="0">
                      <a:schemeClr val="accent1">
                        <a:lumMod val="100000"/>
                      </a:schemeClr>
                    </a:gs>
                    <a:gs pos="100000">
                      <a:schemeClr val="accent1">
                        <a:lumMod val="75000"/>
                        <a:lumOff val="25000"/>
                      </a:schemeClr>
                    </a:gs>
                  </a:gsLst>
                  <a:lin ang="2700000" scaled="1"/>
                  <a:tileRect/>
                </a:gradFill>
                <a:latin typeface="+mj-ea"/>
                <a:ea typeface="+mj-ea"/>
              </a:rPr>
              <a:t>个人基本情况</a:t>
            </a:r>
            <a:endParaRPr lang="en-US" sz="3200" dirty="0">
              <a:gradFill flip="none" rotWithShape="1">
                <a:gsLst>
                  <a:gs pos="0">
                    <a:schemeClr val="accent1">
                      <a:lumMod val="100000"/>
                    </a:schemeClr>
                  </a:gs>
                  <a:gs pos="100000">
                    <a:schemeClr val="accent1">
                      <a:lumMod val="75000"/>
                      <a:lumOff val="25000"/>
                    </a:schemeClr>
                  </a:gs>
                </a:gsLst>
                <a:lin ang="2700000" scaled="1"/>
                <a:tileRect/>
              </a:gradFill>
              <a:latin typeface="+mj-ea"/>
              <a:ea typeface="+mj-ea"/>
            </a:endParaRPr>
          </a:p>
        </p:txBody>
      </p:sp>
      <p:sp>
        <p:nvSpPr>
          <p:cNvPr id="20" name="TextBox 11">
            <a:extLst>
              <a:ext uri="{FF2B5EF4-FFF2-40B4-BE49-F238E27FC236}">
                <a16:creationId xmlns:a16="http://schemas.microsoft.com/office/drawing/2014/main" id="{FB4EA05B-BAAB-B577-F6D3-2026E37ADD2E}"/>
              </a:ext>
            </a:extLst>
          </p:cNvPr>
          <p:cNvSpPr txBox="1"/>
          <p:nvPr/>
        </p:nvSpPr>
        <p:spPr>
          <a:xfrm>
            <a:off x="791045" y="3748695"/>
            <a:ext cx="2533180" cy="461665"/>
          </a:xfrm>
          <a:prstGeom prst="rect">
            <a:avLst/>
          </a:prstGeom>
          <a:noFill/>
        </p:spPr>
        <p:txBody>
          <a:bodyPr wrap="square" rtlCol="0">
            <a:noAutofit/>
          </a:bodyPr>
          <a:lstStyle/>
          <a:p>
            <a:pPr algn="ctr" defTabSz="910472"/>
            <a:r>
              <a:rPr lang="en-US" altLang="zh-CN" sz="2400" b="1">
                <a:latin typeface="+mj-ea"/>
                <a:ea typeface="+mj-ea"/>
              </a:rPr>
              <a:t>OfficePLUS</a:t>
            </a:r>
            <a:endParaRPr lang="en-US" sz="2400" b="1" dirty="0">
              <a:latin typeface="+mj-ea"/>
              <a:ea typeface="+mj-ea"/>
            </a:endParaRPr>
          </a:p>
        </p:txBody>
      </p:sp>
      <p:sp>
        <p:nvSpPr>
          <p:cNvPr id="21" name="矩形 20">
            <a:extLst>
              <a:ext uri="{FF2B5EF4-FFF2-40B4-BE49-F238E27FC236}">
                <a16:creationId xmlns:a16="http://schemas.microsoft.com/office/drawing/2014/main" id="{10933B12-5CC8-E26A-5CAF-1BDD02684DC3}"/>
              </a:ext>
            </a:extLst>
          </p:cNvPr>
          <p:cNvSpPr/>
          <p:nvPr/>
        </p:nvSpPr>
        <p:spPr>
          <a:xfrm>
            <a:off x="1270763" y="4688329"/>
            <a:ext cx="1573742" cy="1295676"/>
          </a:xfrm>
          <a:prstGeom prst="rect">
            <a:avLst/>
          </a:prstGeom>
        </p:spPr>
        <p:txBody>
          <a:bodyPr wrap="square">
            <a:noAutofit/>
          </a:bodyPr>
          <a:lstStyle/>
          <a:p>
            <a:pPr algn="ctr" defTabSz="910472">
              <a:lnSpc>
                <a:spcPct val="150000"/>
              </a:lnSpc>
            </a:pPr>
            <a:r>
              <a:rPr lang="en-US" altLang="zh-CN" dirty="0">
                <a:solidFill>
                  <a:schemeClr val="tx1">
                    <a:lumMod val="65000"/>
                    <a:lumOff val="35000"/>
                  </a:schemeClr>
                </a:solidFill>
                <a:latin typeface="+mn-ea"/>
                <a:sym typeface="+mn-ea"/>
              </a:rPr>
              <a:t>19XX.12</a:t>
            </a:r>
          </a:p>
          <a:p>
            <a:pPr algn="ctr" defTabSz="910472">
              <a:lnSpc>
                <a:spcPct val="150000"/>
              </a:lnSpc>
            </a:pPr>
            <a:r>
              <a:rPr lang="zh-CN" altLang="en-US" dirty="0">
                <a:solidFill>
                  <a:schemeClr val="tx1">
                    <a:lumMod val="65000"/>
                    <a:lumOff val="35000"/>
                  </a:schemeClr>
                </a:solidFill>
                <a:latin typeface="+mn-ea"/>
                <a:sym typeface="+mn-ea"/>
              </a:rPr>
              <a:t>湖北荆门人</a:t>
            </a:r>
            <a:endParaRPr lang="en-US" altLang="zh-CN" dirty="0">
              <a:solidFill>
                <a:schemeClr val="tx1">
                  <a:lumMod val="65000"/>
                  <a:lumOff val="35000"/>
                </a:schemeClr>
              </a:solidFill>
              <a:latin typeface="+mn-ea"/>
              <a:sym typeface="+mn-ea"/>
            </a:endParaRPr>
          </a:p>
          <a:p>
            <a:pPr algn="ctr" defTabSz="910472">
              <a:lnSpc>
                <a:spcPct val="150000"/>
              </a:lnSpc>
            </a:pPr>
            <a:r>
              <a:rPr lang="zh-CN" altLang="en-US" dirty="0">
                <a:solidFill>
                  <a:schemeClr val="tx1">
                    <a:lumMod val="65000"/>
                    <a:lumOff val="35000"/>
                  </a:schemeClr>
                </a:solidFill>
                <a:latin typeface="+mn-ea"/>
                <a:sym typeface="+mn-ea"/>
              </a:rPr>
              <a:t>博士在读</a:t>
            </a:r>
          </a:p>
        </p:txBody>
      </p:sp>
      <p:sp>
        <p:nvSpPr>
          <p:cNvPr id="22" name="矩形 21">
            <a:extLst>
              <a:ext uri="{FF2B5EF4-FFF2-40B4-BE49-F238E27FC236}">
                <a16:creationId xmlns:a16="http://schemas.microsoft.com/office/drawing/2014/main" id="{7C42545A-657B-527A-9B80-6C7C6B14C403}"/>
              </a:ext>
            </a:extLst>
          </p:cNvPr>
          <p:cNvSpPr/>
          <p:nvPr/>
        </p:nvSpPr>
        <p:spPr>
          <a:xfrm>
            <a:off x="3914603" y="-1"/>
            <a:ext cx="8277397" cy="4271915"/>
          </a:xfrm>
          <a:prstGeom prst="rect">
            <a:avLst/>
          </a:prstGeom>
          <a:gradFill>
            <a:gsLst>
              <a:gs pos="0">
                <a:schemeClr val="accent1">
                  <a:lumMod val="80000"/>
                  <a:lumOff val="20000"/>
                </a:schemeClr>
              </a:gs>
              <a:gs pos="100000">
                <a:schemeClr val="accent1"/>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Arial Black" panose="020B0A04020102020204" pitchFamily="34" charset="0"/>
              <a:ea typeface="Roboto Black" panose="02000000000000000000" pitchFamily="2" charset="0"/>
              <a:sym typeface="Roboto Black" panose="02000000000000000000" pitchFamily="2" charset="0"/>
            </a:endParaRPr>
          </a:p>
        </p:txBody>
      </p:sp>
      <p:sp>
        <p:nvSpPr>
          <p:cNvPr id="25" name="矩形 24">
            <a:extLst>
              <a:ext uri="{FF2B5EF4-FFF2-40B4-BE49-F238E27FC236}">
                <a16:creationId xmlns:a16="http://schemas.microsoft.com/office/drawing/2014/main" id="{02682F95-6862-D88C-B329-5580C64E15BF}"/>
              </a:ext>
            </a:extLst>
          </p:cNvPr>
          <p:cNvSpPr/>
          <p:nvPr/>
        </p:nvSpPr>
        <p:spPr>
          <a:xfrm>
            <a:off x="3914603" y="4271914"/>
            <a:ext cx="8277397" cy="2586087"/>
          </a:xfrm>
          <a:prstGeom prst="rect">
            <a:avLst/>
          </a:prstGeom>
          <a:gradFill flip="none" rotWithShape="1">
            <a:gsLst>
              <a:gs pos="0">
                <a:schemeClr val="accent2"/>
              </a:gs>
              <a:gs pos="100000">
                <a:schemeClr val="accent2">
                  <a:lumMod val="61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Arial Black" panose="020B0A04020102020204" pitchFamily="34" charset="0"/>
              <a:ea typeface="Roboto Black" panose="02000000000000000000" pitchFamily="2" charset="0"/>
              <a:sym typeface="Roboto Black" panose="02000000000000000000" pitchFamily="2" charset="0"/>
            </a:endParaRPr>
          </a:p>
        </p:txBody>
      </p:sp>
      <p:sp>
        <p:nvSpPr>
          <p:cNvPr id="26" name="矩形 10">
            <a:extLst>
              <a:ext uri="{FF2B5EF4-FFF2-40B4-BE49-F238E27FC236}">
                <a16:creationId xmlns:a16="http://schemas.microsoft.com/office/drawing/2014/main" id="{A08ED1E8-979C-F607-6EE2-B7FD04D01231}"/>
              </a:ext>
            </a:extLst>
          </p:cNvPr>
          <p:cNvSpPr>
            <a:spLocks noChangeArrowheads="1"/>
          </p:cNvSpPr>
          <p:nvPr/>
        </p:nvSpPr>
        <p:spPr bwMode="auto">
          <a:xfrm>
            <a:off x="4601659" y="2142569"/>
            <a:ext cx="6895016" cy="16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eaLnBrk="1" hangingPunct="1">
              <a:lnSpc>
                <a:spcPct val="130000"/>
              </a:lnSpc>
            </a:pPr>
            <a:r>
              <a:rPr lang="en-US" altLang="zh-CN" sz="1600" dirty="0">
                <a:solidFill>
                  <a:schemeClr val="bg1"/>
                </a:solidFill>
                <a:latin typeface="+mn-ea"/>
                <a:cs typeface="Times New Roman" panose="02020603050405020304" pitchFamily="18" charset="0"/>
              </a:rPr>
              <a:t>20XX.9—20XX.6</a:t>
            </a:r>
            <a:r>
              <a:rPr lang="zh-CN" altLang="zh-CN" sz="1600" dirty="0">
                <a:solidFill>
                  <a:schemeClr val="bg1"/>
                </a:solidFill>
                <a:latin typeface="+mn-ea"/>
                <a:cs typeface="Times New Roman" panose="02020603050405020304" pitchFamily="18" charset="0"/>
              </a:rPr>
              <a:t>，</a:t>
            </a:r>
            <a:r>
              <a:rPr lang="en-US" altLang="zh-CN" sz="1600" dirty="0">
                <a:solidFill>
                  <a:schemeClr val="bg1"/>
                </a:solidFill>
                <a:latin typeface="+mn-ea"/>
                <a:cs typeface="Times New Roman" panose="02020603050405020304" pitchFamily="18" charset="0"/>
              </a:rPr>
              <a:t>XX</a:t>
            </a:r>
            <a:r>
              <a:rPr lang="zh-CN" altLang="zh-CN" sz="1600" dirty="0">
                <a:solidFill>
                  <a:schemeClr val="bg1"/>
                </a:solidFill>
                <a:latin typeface="+mn-ea"/>
                <a:cs typeface="Times New Roman" panose="02020603050405020304" pitchFamily="18" charset="0"/>
              </a:rPr>
              <a:t>大学，</a:t>
            </a:r>
            <a:r>
              <a:rPr lang="zh-CN" altLang="en-US" sz="1600" dirty="0">
                <a:solidFill>
                  <a:schemeClr val="bg1"/>
                </a:solidFill>
                <a:latin typeface="+mn-ea"/>
                <a:cs typeface="Times New Roman" panose="02020603050405020304" pitchFamily="18" charset="0"/>
              </a:rPr>
              <a:t>医疗健康</a:t>
            </a:r>
            <a:r>
              <a:rPr lang="zh-CN" altLang="zh-CN" sz="1600" dirty="0">
                <a:solidFill>
                  <a:schemeClr val="bg1"/>
                </a:solidFill>
                <a:latin typeface="+mn-ea"/>
                <a:cs typeface="Times New Roman" panose="02020603050405020304" pitchFamily="18" charset="0"/>
              </a:rPr>
              <a:t>工程，工学</a:t>
            </a:r>
            <a:r>
              <a:rPr lang="zh-CN" altLang="en-US" sz="1600" dirty="0">
                <a:solidFill>
                  <a:schemeClr val="bg1"/>
                </a:solidFill>
                <a:latin typeface="+mn-ea"/>
                <a:cs typeface="Times New Roman" panose="02020603050405020304" pitchFamily="18" charset="0"/>
              </a:rPr>
              <a:t>学</a:t>
            </a:r>
            <a:r>
              <a:rPr lang="zh-CN" altLang="zh-CN" sz="1600" dirty="0">
                <a:solidFill>
                  <a:schemeClr val="bg1"/>
                </a:solidFill>
                <a:latin typeface="+mn-ea"/>
                <a:cs typeface="Times New Roman" panose="02020603050405020304" pitchFamily="18" charset="0"/>
              </a:rPr>
              <a:t>士</a:t>
            </a:r>
          </a:p>
          <a:p>
            <a:pPr eaLnBrk="1" hangingPunct="1">
              <a:lnSpc>
                <a:spcPct val="130000"/>
              </a:lnSpc>
            </a:pPr>
            <a:r>
              <a:rPr lang="en-US" altLang="zh-CN" sz="1600" dirty="0">
                <a:solidFill>
                  <a:schemeClr val="bg1"/>
                </a:solidFill>
                <a:latin typeface="+mn-ea"/>
                <a:cs typeface="Times New Roman" panose="02020603050405020304" pitchFamily="18" charset="0"/>
              </a:rPr>
              <a:t>20XX.9—20XX.6</a:t>
            </a:r>
            <a:r>
              <a:rPr lang="zh-CN" altLang="zh-CN" sz="1600" dirty="0">
                <a:solidFill>
                  <a:schemeClr val="bg1"/>
                </a:solidFill>
                <a:latin typeface="+mn-ea"/>
                <a:cs typeface="Times New Roman" panose="02020603050405020304" pitchFamily="18" charset="0"/>
              </a:rPr>
              <a:t>，</a:t>
            </a:r>
            <a:r>
              <a:rPr lang="en-US" altLang="zh-CN" sz="1600" dirty="0">
                <a:solidFill>
                  <a:schemeClr val="bg1"/>
                </a:solidFill>
                <a:latin typeface="+mn-ea"/>
                <a:cs typeface="Times New Roman" panose="02020603050405020304" pitchFamily="18" charset="0"/>
              </a:rPr>
              <a:t>XX</a:t>
            </a:r>
            <a:r>
              <a:rPr lang="zh-CN" altLang="zh-CN" sz="1600" dirty="0">
                <a:solidFill>
                  <a:schemeClr val="bg1"/>
                </a:solidFill>
                <a:latin typeface="+mn-ea"/>
                <a:cs typeface="Times New Roman" panose="02020603050405020304" pitchFamily="18" charset="0"/>
              </a:rPr>
              <a:t>大学，</a:t>
            </a:r>
            <a:r>
              <a:rPr lang="zh-CN" altLang="en-US" sz="1600" dirty="0">
                <a:solidFill>
                  <a:schemeClr val="bg1"/>
                </a:solidFill>
                <a:latin typeface="+mn-ea"/>
                <a:cs typeface="Times New Roman" panose="02020603050405020304" pitchFamily="18" charset="0"/>
              </a:rPr>
              <a:t>医疗健康</a:t>
            </a:r>
            <a:r>
              <a:rPr lang="zh-CN" altLang="zh-CN" sz="1600" dirty="0">
                <a:solidFill>
                  <a:schemeClr val="bg1"/>
                </a:solidFill>
                <a:latin typeface="+mn-ea"/>
                <a:cs typeface="Times New Roman" panose="02020603050405020304" pitchFamily="18" charset="0"/>
              </a:rPr>
              <a:t>工程，工学博士</a:t>
            </a:r>
          </a:p>
          <a:p>
            <a:pPr eaLnBrk="1" hangingPunct="1">
              <a:lnSpc>
                <a:spcPct val="130000"/>
              </a:lnSpc>
            </a:pPr>
            <a:r>
              <a:rPr lang="en-US" altLang="zh-CN" sz="1600" dirty="0">
                <a:solidFill>
                  <a:schemeClr val="bg1"/>
                </a:solidFill>
                <a:latin typeface="+mn-ea"/>
                <a:cs typeface="Times New Roman" panose="02020603050405020304" pitchFamily="18" charset="0"/>
              </a:rPr>
              <a:t>20XX.1—20XX.1</a:t>
            </a:r>
            <a:r>
              <a:rPr lang="zh-CN" altLang="zh-CN" sz="1600" dirty="0">
                <a:solidFill>
                  <a:schemeClr val="bg1"/>
                </a:solidFill>
                <a:latin typeface="+mn-ea"/>
                <a:cs typeface="Times New Roman" panose="02020603050405020304" pitchFamily="18" charset="0"/>
              </a:rPr>
              <a:t>，</a:t>
            </a:r>
            <a:r>
              <a:rPr lang="en-US" altLang="zh-CN" sz="1600" dirty="0" err="1">
                <a:solidFill>
                  <a:schemeClr val="bg1"/>
                </a:solidFill>
                <a:latin typeface="+mn-ea"/>
                <a:cs typeface="Times New Roman" panose="02020603050405020304" pitchFamily="18" charset="0"/>
              </a:rPr>
              <a:t>OfficePLUS</a:t>
            </a:r>
            <a:r>
              <a:rPr lang="zh-CN" altLang="en-US" sz="1600" dirty="0">
                <a:solidFill>
                  <a:schemeClr val="bg1"/>
                </a:solidFill>
                <a:latin typeface="+mn-ea"/>
                <a:cs typeface="Times New Roman" panose="02020603050405020304" pitchFamily="18" charset="0"/>
              </a:rPr>
              <a:t>学院</a:t>
            </a:r>
            <a:r>
              <a:rPr lang="zh-CN" altLang="zh-CN" sz="1600" dirty="0">
                <a:solidFill>
                  <a:schemeClr val="bg1"/>
                </a:solidFill>
                <a:latin typeface="+mn-ea"/>
                <a:cs typeface="Times New Roman" panose="02020603050405020304" pitchFamily="18" charset="0"/>
              </a:rPr>
              <a:t>，</a:t>
            </a:r>
            <a:r>
              <a:rPr lang="zh-CN" altLang="en-US" sz="1600" dirty="0">
                <a:solidFill>
                  <a:schemeClr val="bg1"/>
                </a:solidFill>
                <a:latin typeface="+mn-ea"/>
                <a:cs typeface="Times New Roman" panose="02020603050405020304" pitchFamily="18" charset="0"/>
              </a:rPr>
              <a:t>医疗健康</a:t>
            </a:r>
            <a:r>
              <a:rPr lang="zh-CN" altLang="zh-CN" sz="1600" dirty="0">
                <a:solidFill>
                  <a:schemeClr val="bg1"/>
                </a:solidFill>
                <a:latin typeface="+mn-ea"/>
                <a:cs typeface="Times New Roman" panose="02020603050405020304" pitchFamily="18" charset="0"/>
              </a:rPr>
              <a:t>工程，联合培养</a:t>
            </a:r>
            <a:endParaRPr lang="en-US" altLang="zh-CN" sz="1600" dirty="0">
              <a:solidFill>
                <a:schemeClr val="bg1"/>
              </a:solidFill>
              <a:latin typeface="+mn-ea"/>
              <a:cs typeface="Times New Roman" panose="02020603050405020304" pitchFamily="18" charset="0"/>
            </a:endParaRPr>
          </a:p>
          <a:p>
            <a:pPr eaLnBrk="1" hangingPunct="1">
              <a:lnSpc>
                <a:spcPct val="130000"/>
              </a:lnSpc>
            </a:pPr>
            <a:r>
              <a:rPr lang="en-US" altLang="zh-CN" sz="1600" dirty="0">
                <a:solidFill>
                  <a:schemeClr val="bg1"/>
                </a:solidFill>
                <a:latin typeface="+mn-ea"/>
                <a:cs typeface="Times New Roman" panose="02020603050405020304" pitchFamily="18" charset="0"/>
              </a:rPr>
              <a:t>20XX.8—20XX.1</a:t>
            </a:r>
            <a:r>
              <a:rPr lang="zh-CN" altLang="zh-CN" sz="1600" dirty="0">
                <a:solidFill>
                  <a:schemeClr val="bg1"/>
                </a:solidFill>
                <a:latin typeface="+mn-ea"/>
                <a:cs typeface="Times New Roman" panose="02020603050405020304" pitchFamily="18" charset="0"/>
              </a:rPr>
              <a:t>，</a:t>
            </a:r>
            <a:r>
              <a:rPr lang="en-US" altLang="zh-CN" sz="1600" dirty="0" err="1">
                <a:solidFill>
                  <a:schemeClr val="bg1"/>
                </a:solidFill>
                <a:latin typeface="+mn-ea"/>
                <a:cs typeface="Times New Roman" panose="02020603050405020304" pitchFamily="18" charset="0"/>
              </a:rPr>
              <a:t>OfficePLUS</a:t>
            </a:r>
            <a:r>
              <a:rPr lang="zh-CN" altLang="en-US" sz="1600" dirty="0">
                <a:solidFill>
                  <a:schemeClr val="bg1"/>
                </a:solidFill>
                <a:latin typeface="+mn-ea"/>
                <a:cs typeface="Times New Roman" panose="02020603050405020304" pitchFamily="18" charset="0"/>
              </a:rPr>
              <a:t>学院</a:t>
            </a:r>
            <a:r>
              <a:rPr lang="zh-CN" altLang="zh-CN" sz="1600" dirty="0">
                <a:solidFill>
                  <a:schemeClr val="bg1"/>
                </a:solidFill>
                <a:latin typeface="+mn-ea"/>
                <a:cs typeface="Times New Roman" panose="02020603050405020304" pitchFamily="18" charset="0"/>
              </a:rPr>
              <a:t>博士后</a:t>
            </a:r>
            <a:r>
              <a:rPr lang="zh-CN" altLang="en-US" sz="1600" dirty="0">
                <a:solidFill>
                  <a:schemeClr val="bg1"/>
                </a:solidFill>
                <a:latin typeface="+mn-ea"/>
                <a:cs typeface="Times New Roman" panose="02020603050405020304" pitchFamily="18" charset="0"/>
              </a:rPr>
              <a:t>，合作导师</a:t>
            </a:r>
            <a:r>
              <a:rPr lang="en-US" altLang="zh-CN" sz="1600" dirty="0">
                <a:solidFill>
                  <a:schemeClr val="bg1"/>
                </a:solidFill>
                <a:latin typeface="+mn-ea"/>
                <a:cs typeface="Times New Roman" panose="02020603050405020304" pitchFamily="18" charset="0"/>
              </a:rPr>
              <a:t>XXX</a:t>
            </a:r>
            <a:endParaRPr lang="zh-CN" altLang="zh-CN" sz="1600" dirty="0">
              <a:solidFill>
                <a:schemeClr val="bg1"/>
              </a:solidFill>
              <a:latin typeface="+mn-ea"/>
              <a:cs typeface="Times New Roman" panose="02020603050405020304" pitchFamily="18" charset="0"/>
            </a:endParaRPr>
          </a:p>
          <a:p>
            <a:pPr eaLnBrk="1" hangingPunct="1">
              <a:lnSpc>
                <a:spcPct val="130000"/>
              </a:lnSpc>
            </a:pPr>
            <a:r>
              <a:rPr lang="en-US" altLang="zh-CN" sz="1600" dirty="0">
                <a:solidFill>
                  <a:schemeClr val="bg1"/>
                </a:solidFill>
                <a:latin typeface="+mn-ea"/>
                <a:cs typeface="Times New Roman" panose="02020603050405020304" pitchFamily="18" charset="0"/>
              </a:rPr>
              <a:t>20XX.2—</a:t>
            </a:r>
            <a:r>
              <a:rPr lang="zh-CN" altLang="en-US" sz="1600" dirty="0">
                <a:solidFill>
                  <a:schemeClr val="bg1"/>
                </a:solidFill>
                <a:latin typeface="+mn-ea"/>
                <a:cs typeface="Times New Roman" panose="02020603050405020304" pitchFamily="18" charset="0"/>
              </a:rPr>
              <a:t>至今，</a:t>
            </a:r>
            <a:r>
              <a:rPr lang="en-US" altLang="zh-CN" sz="1600" dirty="0">
                <a:solidFill>
                  <a:schemeClr val="bg1"/>
                </a:solidFill>
                <a:latin typeface="+mn-ea"/>
                <a:cs typeface="Times New Roman" panose="02020603050405020304" pitchFamily="18" charset="0"/>
              </a:rPr>
              <a:t>    </a:t>
            </a:r>
            <a:r>
              <a:rPr lang="zh-CN" altLang="zh-CN" sz="1600" dirty="0">
                <a:solidFill>
                  <a:schemeClr val="bg1"/>
                </a:solidFill>
                <a:latin typeface="+mn-ea"/>
                <a:cs typeface="Times New Roman" panose="02020603050405020304" pitchFamily="18" charset="0"/>
              </a:rPr>
              <a:t>今</a:t>
            </a:r>
            <a:r>
              <a:rPr lang="en-US" altLang="zh-CN" sz="1600" dirty="0" err="1">
                <a:solidFill>
                  <a:schemeClr val="bg1"/>
                </a:solidFill>
                <a:latin typeface="+mn-ea"/>
                <a:cs typeface="Times New Roman" panose="02020603050405020304" pitchFamily="18" charset="0"/>
              </a:rPr>
              <a:t>OfficePLUS</a:t>
            </a:r>
            <a:r>
              <a:rPr lang="zh-CN" altLang="en-US" sz="1600" dirty="0">
                <a:solidFill>
                  <a:schemeClr val="bg1"/>
                </a:solidFill>
                <a:latin typeface="+mn-ea"/>
                <a:cs typeface="Times New Roman" panose="02020603050405020304" pitchFamily="18" charset="0"/>
              </a:rPr>
              <a:t>学院</a:t>
            </a:r>
            <a:r>
              <a:rPr lang="zh-CN" altLang="zh-CN" sz="1600" dirty="0">
                <a:solidFill>
                  <a:schemeClr val="bg1"/>
                </a:solidFill>
                <a:latin typeface="+mn-ea"/>
                <a:cs typeface="Times New Roman" panose="02020603050405020304" pitchFamily="18" charset="0"/>
              </a:rPr>
              <a:t>，讲师</a:t>
            </a:r>
          </a:p>
        </p:txBody>
      </p:sp>
      <p:sp>
        <p:nvSpPr>
          <p:cNvPr id="27" name="文本框 26">
            <a:extLst>
              <a:ext uri="{FF2B5EF4-FFF2-40B4-BE49-F238E27FC236}">
                <a16:creationId xmlns:a16="http://schemas.microsoft.com/office/drawing/2014/main" id="{8674CEAF-CED1-0D65-1656-FF890579265E}"/>
              </a:ext>
            </a:extLst>
          </p:cNvPr>
          <p:cNvSpPr txBox="1"/>
          <p:nvPr/>
        </p:nvSpPr>
        <p:spPr>
          <a:xfrm>
            <a:off x="4639460" y="1541998"/>
            <a:ext cx="2574886" cy="540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defTabSz="800100">
              <a:lnSpc>
                <a:spcPct val="90000"/>
              </a:lnSpc>
              <a:spcBef>
                <a:spcPct val="0"/>
              </a:spcBef>
              <a:spcAft>
                <a:spcPct val="35000"/>
              </a:spcAft>
            </a:pPr>
            <a:r>
              <a:rPr lang="zh-CN" altLang="en-US" sz="2400" kern="1200" dirty="0">
                <a:solidFill>
                  <a:schemeClr val="bg1"/>
                </a:solidFill>
                <a:latin typeface="+mj-ea"/>
                <a:ea typeface="+mj-ea"/>
              </a:rPr>
              <a:t>教育</a:t>
            </a:r>
            <a:r>
              <a:rPr lang="en-US" altLang="zh-CN" sz="2400" kern="1200" dirty="0">
                <a:solidFill>
                  <a:schemeClr val="bg1"/>
                </a:solidFill>
                <a:latin typeface="+mj-ea"/>
                <a:ea typeface="+mj-ea"/>
              </a:rPr>
              <a:t>/</a:t>
            </a:r>
            <a:r>
              <a:rPr lang="zh-CN" altLang="en-US" sz="2400" kern="1200" dirty="0">
                <a:solidFill>
                  <a:schemeClr val="bg1"/>
                </a:solidFill>
                <a:latin typeface="+mj-ea"/>
                <a:ea typeface="+mj-ea"/>
              </a:rPr>
              <a:t>工作经历</a:t>
            </a:r>
          </a:p>
        </p:txBody>
      </p:sp>
      <p:sp>
        <p:nvSpPr>
          <p:cNvPr id="28" name="矩形 10">
            <a:extLst>
              <a:ext uri="{FF2B5EF4-FFF2-40B4-BE49-F238E27FC236}">
                <a16:creationId xmlns:a16="http://schemas.microsoft.com/office/drawing/2014/main" id="{7D74FCCD-FF67-3F6E-F3B5-44B08811C624}"/>
              </a:ext>
            </a:extLst>
          </p:cNvPr>
          <p:cNvSpPr>
            <a:spLocks noChangeArrowheads="1"/>
          </p:cNvSpPr>
          <p:nvPr/>
        </p:nvSpPr>
        <p:spPr bwMode="auto">
          <a:xfrm>
            <a:off x="4601659" y="5249411"/>
            <a:ext cx="7169427" cy="102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a:lnSpc>
                <a:spcPct val="130000"/>
              </a:lnSpc>
            </a:pPr>
            <a:r>
              <a:rPr lang="zh-CN" altLang="en-US" sz="1600" dirty="0">
                <a:solidFill>
                  <a:schemeClr val="bg1"/>
                </a:solidFill>
                <a:latin typeface="+mn-ea"/>
                <a:cs typeface="Times New Roman" panose="02020603050405020304" pitchFamily="18" charset="0"/>
              </a:rPr>
              <a:t>中国</a:t>
            </a:r>
            <a:r>
              <a:rPr lang="en-US" altLang="zh-CN" sz="1600" dirty="0">
                <a:solidFill>
                  <a:schemeClr val="bg1"/>
                </a:solidFill>
                <a:latin typeface="+mn-ea"/>
                <a:cs typeface="Times New Roman" panose="02020603050405020304" pitchFamily="18" charset="0"/>
              </a:rPr>
              <a:t>XXXXXX</a:t>
            </a:r>
            <a:r>
              <a:rPr lang="zh-CN" altLang="en-US" sz="1600" dirty="0">
                <a:solidFill>
                  <a:schemeClr val="bg1"/>
                </a:solidFill>
                <a:latin typeface="+mn-ea"/>
                <a:cs typeface="Times New Roman" panose="02020603050405020304" pitchFamily="18" charset="0"/>
              </a:rPr>
              <a:t>专委会青年委员</a:t>
            </a:r>
          </a:p>
          <a:p>
            <a:pPr>
              <a:lnSpc>
                <a:spcPct val="130000"/>
              </a:lnSpc>
            </a:pPr>
            <a:r>
              <a:rPr lang="zh-CN" altLang="en-US" sz="1600" dirty="0">
                <a:solidFill>
                  <a:schemeClr val="bg1"/>
                </a:solidFill>
                <a:latin typeface="+mn-ea"/>
                <a:cs typeface="Times New Roman" panose="02020603050405020304" pitchFamily="18" charset="0"/>
              </a:rPr>
              <a:t>湖北省</a:t>
            </a:r>
            <a:r>
              <a:rPr lang="en-US" altLang="zh-CN" sz="1600" dirty="0">
                <a:solidFill>
                  <a:schemeClr val="bg1"/>
                </a:solidFill>
                <a:latin typeface="+mn-ea"/>
                <a:cs typeface="Times New Roman" panose="02020603050405020304" pitchFamily="18" charset="0"/>
              </a:rPr>
              <a:t>XXXXXXXXXX</a:t>
            </a:r>
            <a:r>
              <a:rPr lang="zh-CN" altLang="en-US" sz="1600" dirty="0">
                <a:solidFill>
                  <a:schemeClr val="bg1"/>
                </a:solidFill>
                <a:latin typeface="+mn-ea"/>
                <a:cs typeface="Times New Roman" panose="02020603050405020304" pitchFamily="18" charset="0"/>
              </a:rPr>
              <a:t>委员会委员</a:t>
            </a:r>
          </a:p>
          <a:p>
            <a:pPr>
              <a:lnSpc>
                <a:spcPct val="130000"/>
              </a:lnSpc>
            </a:pPr>
            <a:r>
              <a:rPr lang="zh-CN" altLang="en-US" sz="1600" dirty="0">
                <a:solidFill>
                  <a:schemeClr val="bg1"/>
                </a:solidFill>
                <a:latin typeface="+mn-ea"/>
                <a:cs typeface="Times New Roman" panose="02020603050405020304" pitchFamily="18" charset="0"/>
              </a:rPr>
              <a:t>中国</a:t>
            </a:r>
            <a:r>
              <a:rPr lang="en-US" altLang="zh-CN" sz="1600" dirty="0">
                <a:solidFill>
                  <a:schemeClr val="bg1"/>
                </a:solidFill>
                <a:latin typeface="+mn-ea"/>
                <a:cs typeface="Times New Roman" panose="02020603050405020304" pitchFamily="18" charset="0"/>
              </a:rPr>
              <a:t>XXX</a:t>
            </a:r>
            <a:r>
              <a:rPr lang="zh-CN" altLang="en-US" sz="1600" dirty="0">
                <a:solidFill>
                  <a:schemeClr val="bg1"/>
                </a:solidFill>
                <a:latin typeface="+mn-ea"/>
                <a:cs typeface="Times New Roman" panose="02020603050405020304" pitchFamily="18" charset="0"/>
              </a:rPr>
              <a:t>标准化协会</a:t>
            </a:r>
            <a:r>
              <a:rPr lang="en-US" altLang="zh-CN" sz="1600" dirty="0">
                <a:solidFill>
                  <a:schemeClr val="bg1"/>
                </a:solidFill>
                <a:latin typeface="+mn-ea"/>
                <a:cs typeface="Times New Roman" panose="02020603050405020304" pitchFamily="18" charset="0"/>
              </a:rPr>
              <a:t>XXX</a:t>
            </a:r>
            <a:r>
              <a:rPr lang="zh-CN" altLang="en-US" sz="1600" dirty="0">
                <a:solidFill>
                  <a:schemeClr val="bg1"/>
                </a:solidFill>
                <a:latin typeface="+mn-ea"/>
                <a:cs typeface="Times New Roman" panose="02020603050405020304" pitchFamily="18" charset="0"/>
              </a:rPr>
              <a:t>专业委员会委员</a:t>
            </a:r>
            <a:endParaRPr lang="zh-CN" altLang="zh-CN" sz="1600" dirty="0">
              <a:solidFill>
                <a:schemeClr val="bg1"/>
              </a:solidFill>
              <a:latin typeface="+mn-ea"/>
              <a:cs typeface="Times New Roman" panose="02020603050405020304" pitchFamily="18" charset="0"/>
            </a:endParaRPr>
          </a:p>
        </p:txBody>
      </p:sp>
      <p:sp>
        <p:nvSpPr>
          <p:cNvPr id="29" name="文本框 28">
            <a:extLst>
              <a:ext uri="{FF2B5EF4-FFF2-40B4-BE49-F238E27FC236}">
                <a16:creationId xmlns:a16="http://schemas.microsoft.com/office/drawing/2014/main" id="{FF9764D5-8BAE-1423-4B33-EDA6983A941C}"/>
              </a:ext>
            </a:extLst>
          </p:cNvPr>
          <p:cNvSpPr txBox="1"/>
          <p:nvPr/>
        </p:nvSpPr>
        <p:spPr>
          <a:xfrm>
            <a:off x="4639460" y="4648840"/>
            <a:ext cx="2574886" cy="540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defTabSz="800100">
              <a:lnSpc>
                <a:spcPct val="90000"/>
              </a:lnSpc>
              <a:spcBef>
                <a:spcPct val="0"/>
              </a:spcBef>
              <a:spcAft>
                <a:spcPct val="35000"/>
              </a:spcAft>
            </a:pPr>
            <a:r>
              <a:rPr lang="zh-CN" altLang="en-US" sz="2400" kern="1200">
                <a:solidFill>
                  <a:schemeClr val="bg1"/>
                </a:solidFill>
                <a:latin typeface="+mj-ea"/>
                <a:ea typeface="+mj-ea"/>
              </a:rPr>
              <a:t>主要学术兼职</a:t>
            </a:r>
            <a:endParaRPr lang="zh-CN" altLang="en-US" sz="2400" kern="1200" dirty="0">
              <a:solidFill>
                <a:schemeClr val="bg1"/>
              </a:solidFill>
              <a:latin typeface="+mj-ea"/>
              <a:ea typeface="+mj-ea"/>
            </a:endParaRPr>
          </a:p>
        </p:txBody>
      </p:sp>
      <p:pic>
        <p:nvPicPr>
          <p:cNvPr id="30" name="图形 29">
            <a:extLst>
              <a:ext uri="{FF2B5EF4-FFF2-40B4-BE49-F238E27FC236}">
                <a16:creationId xmlns:a16="http://schemas.microsoft.com/office/drawing/2014/main" id="{0EC58B8B-636C-5AE7-6378-B89E2B969CDA}"/>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4302" y="5238779"/>
            <a:ext cx="1102373" cy="1102373"/>
          </a:xfrm>
          <a:prstGeom prst="rect">
            <a:avLst/>
          </a:prstGeom>
        </p:spPr>
      </p:pic>
      <p:cxnSp>
        <p:nvCxnSpPr>
          <p:cNvPr id="31" name="直接连接符 30">
            <a:extLst>
              <a:ext uri="{FF2B5EF4-FFF2-40B4-BE49-F238E27FC236}">
                <a16:creationId xmlns:a16="http://schemas.microsoft.com/office/drawing/2014/main" id="{AF85EB69-3151-8F30-0E9C-DD26DB1ACB72}"/>
              </a:ext>
            </a:extLst>
          </p:cNvPr>
          <p:cNvCxnSpPr>
            <a:cxnSpLocks/>
          </p:cNvCxnSpPr>
          <p:nvPr/>
        </p:nvCxnSpPr>
        <p:spPr>
          <a:xfrm>
            <a:off x="1857609" y="6310899"/>
            <a:ext cx="400050" cy="0"/>
          </a:xfrm>
          <a:prstGeom prst="line">
            <a:avLst/>
          </a:prstGeom>
          <a:ln w="19050" cap="rnd">
            <a:solidFill>
              <a:schemeClr val="accent1"/>
            </a:solidFill>
          </a:ln>
          <a:effectLst>
            <a:outerShdw blurRad="76200" dist="25400" dir="5400000" algn="t" rotWithShape="0">
              <a:schemeClr val="accent2">
                <a:lumMod val="75000"/>
              </a:schemeClr>
            </a:outerShdw>
          </a:effectLst>
        </p:spPr>
        <p:style>
          <a:lnRef idx="1">
            <a:schemeClr val="accent1"/>
          </a:lnRef>
          <a:fillRef idx="0">
            <a:schemeClr val="accent1"/>
          </a:fillRef>
          <a:effectRef idx="0">
            <a:schemeClr val="accent1"/>
          </a:effectRef>
          <a:fontRef idx="minor">
            <a:schemeClr val="tx1"/>
          </a:fontRef>
        </p:style>
      </p:cxnSp>
      <p:pic>
        <p:nvPicPr>
          <p:cNvPr id="33" name="Picture 2">
            <a:extLst>
              <a:ext uri="{FF2B5EF4-FFF2-40B4-BE49-F238E27FC236}">
                <a16:creationId xmlns:a16="http://schemas.microsoft.com/office/drawing/2014/main" id="{DD575DFB-DCB8-6449-676E-2CDCBA48CF1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684353" y="730904"/>
            <a:ext cx="1790694" cy="238760"/>
          </a:xfrm>
          <a:prstGeom prst="rect">
            <a:avLst/>
          </a:prstGeom>
          <a:noFill/>
          <a:extLst>
            <a:ext uri="{909E8E84-426E-40DD-AFC4-6F175D3DCCD1}">
              <a14:hiddenFill xmlns:a14="http://schemas.microsoft.com/office/drawing/2010/main">
                <a:solidFill>
                  <a:srgbClr val="FFFFFF"/>
                </a:solidFill>
              </a14:hiddenFill>
            </a:ext>
          </a:extLst>
        </p:spPr>
      </p:pic>
      <p:sp>
        <p:nvSpPr>
          <p:cNvPr id="37" name="椭圆 36">
            <a:extLst>
              <a:ext uri="{FF2B5EF4-FFF2-40B4-BE49-F238E27FC236}">
                <a16:creationId xmlns:a16="http://schemas.microsoft.com/office/drawing/2014/main" id="{3CFF286B-E000-0EFD-EAB8-0818A5F58D88}"/>
              </a:ext>
            </a:extLst>
          </p:cNvPr>
          <p:cNvSpPr/>
          <p:nvPr/>
        </p:nvSpPr>
        <p:spPr>
          <a:xfrm>
            <a:off x="1147313" y="1682157"/>
            <a:ext cx="1820642" cy="1820642"/>
          </a:xfrm>
          <a:prstGeom prst="ellipse">
            <a:avLst/>
          </a:prstGeom>
          <a:gradFill>
            <a:gsLst>
              <a:gs pos="0">
                <a:schemeClr val="accent2"/>
              </a:gs>
              <a:gs pos="100000">
                <a:schemeClr val="accent1"/>
              </a:gs>
            </a:gsLst>
            <a:lin ang="2700000" scaled="0"/>
          </a:gradFill>
          <a:ln>
            <a:noFill/>
          </a:ln>
          <a:effectLst>
            <a:outerShdw blurRad="330200" dist="342900" dir="5400000" sx="88000" sy="88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39" name="图片 38">
            <a:extLst>
              <a:ext uri="{FF2B5EF4-FFF2-40B4-BE49-F238E27FC236}">
                <a16:creationId xmlns:a16="http://schemas.microsoft.com/office/drawing/2014/main" id="{8045D04E-5790-7B7A-7B23-DF2BD066EB4A}"/>
              </a:ext>
            </a:extLst>
          </p:cNvPr>
          <p:cNvPicPr>
            <a:picLocks noChangeAspect="1"/>
          </p:cNvPicPr>
          <p:nvPr/>
        </p:nvPicPr>
        <p:blipFill>
          <a:blip r:embed="rId6">
            <a:extLst>
              <a:ext uri="{28A0092B-C50C-407E-A947-70E740481C1C}">
                <a14:useLocalDpi xmlns:a14="http://schemas.microsoft.com/office/drawing/2010/main" val="0"/>
              </a:ext>
            </a:extLst>
          </a:blip>
          <a:srcRect b="36980"/>
          <a:stretch>
            <a:fillRect/>
          </a:stretch>
        </p:blipFill>
        <p:spPr>
          <a:xfrm>
            <a:off x="1341950" y="1884327"/>
            <a:ext cx="1554016" cy="1618473"/>
          </a:xfrm>
          <a:custGeom>
            <a:avLst/>
            <a:gdLst>
              <a:gd name="connsiteX0" fmla="*/ 150114 w 1554016"/>
              <a:gd name="connsiteY0" fmla="*/ 0 h 1618473"/>
              <a:gd name="connsiteX1" fmla="*/ 1281254 w 1554016"/>
              <a:gd name="connsiteY1" fmla="*/ 0 h 1618473"/>
              <a:gd name="connsiteX2" fmla="*/ 1359378 w 1554016"/>
              <a:gd name="connsiteY2" fmla="*/ 64458 h 1618473"/>
              <a:gd name="connsiteX3" fmla="*/ 1516134 w 1554016"/>
              <a:gd name="connsiteY3" fmla="*/ 274239 h 1618473"/>
              <a:gd name="connsiteX4" fmla="*/ 1554016 w 1554016"/>
              <a:gd name="connsiteY4" fmla="*/ 352877 h 1618473"/>
              <a:gd name="connsiteX5" fmla="*/ 1554016 w 1554016"/>
              <a:gd name="connsiteY5" fmla="*/ 1063427 h 1618473"/>
              <a:gd name="connsiteX6" fmla="*/ 1516134 w 1554016"/>
              <a:gd name="connsiteY6" fmla="*/ 1142065 h 1618473"/>
              <a:gd name="connsiteX7" fmla="*/ 715684 w 1554016"/>
              <a:gd name="connsiteY7" fmla="*/ 1618473 h 1618473"/>
              <a:gd name="connsiteX8" fmla="*/ 71990 w 1554016"/>
              <a:gd name="connsiteY8" fmla="*/ 1351846 h 1618473"/>
              <a:gd name="connsiteX9" fmla="*/ 0 w 1554016"/>
              <a:gd name="connsiteY9" fmla="*/ 1264594 h 1618473"/>
              <a:gd name="connsiteX10" fmla="*/ 0 w 1554016"/>
              <a:gd name="connsiteY10" fmla="*/ 151711 h 1618473"/>
              <a:gd name="connsiteX11" fmla="*/ 71990 w 1554016"/>
              <a:gd name="connsiteY11" fmla="*/ 64458 h 161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54016" h="1618473">
                <a:moveTo>
                  <a:pt x="150114" y="0"/>
                </a:moveTo>
                <a:lnTo>
                  <a:pt x="1281254" y="0"/>
                </a:lnTo>
                <a:lnTo>
                  <a:pt x="1359378" y="64458"/>
                </a:lnTo>
                <a:cubicBezTo>
                  <a:pt x="1421154" y="126234"/>
                  <a:pt x="1474092" y="196847"/>
                  <a:pt x="1516134" y="274239"/>
                </a:cubicBezTo>
                <a:lnTo>
                  <a:pt x="1554016" y="352877"/>
                </a:lnTo>
                <a:lnTo>
                  <a:pt x="1554016" y="1063427"/>
                </a:lnTo>
                <a:lnTo>
                  <a:pt x="1516134" y="1142065"/>
                </a:lnTo>
                <a:cubicBezTo>
                  <a:pt x="1361981" y="1425835"/>
                  <a:pt x="1061329" y="1618473"/>
                  <a:pt x="715684" y="1618473"/>
                </a:cubicBezTo>
                <a:cubicBezTo>
                  <a:pt x="464306" y="1618473"/>
                  <a:pt x="236726" y="1516582"/>
                  <a:pt x="71990" y="1351846"/>
                </a:cubicBezTo>
                <a:lnTo>
                  <a:pt x="0" y="1264594"/>
                </a:lnTo>
                <a:lnTo>
                  <a:pt x="0" y="151711"/>
                </a:lnTo>
                <a:lnTo>
                  <a:pt x="71990" y="64458"/>
                </a:lnTo>
                <a:close/>
              </a:path>
            </a:pathLst>
          </a:custGeom>
        </p:spPr>
      </p:pic>
    </p:spTree>
    <p:extLst>
      <p:ext uri="{BB962C8B-B14F-4D97-AF65-F5344CB8AC3E}">
        <p14:creationId xmlns:p14="http://schemas.microsoft.com/office/powerpoint/2010/main" val="2723382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48AA5EBE-C217-394F-98ED-B7615CD13584}"/>
              </a:ext>
            </a:extLst>
          </p:cNvPr>
          <p:cNvCxnSpPr/>
          <p:nvPr/>
        </p:nvCxnSpPr>
        <p:spPr>
          <a:xfrm>
            <a:off x="263847" y="862550"/>
            <a:ext cx="10268136" cy="0"/>
          </a:xfrm>
          <a:prstGeom prst="line">
            <a:avLst/>
          </a:prstGeom>
          <a:ln w="19050">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A9018BE8-AC36-5349-95C3-E7C096E1A779}"/>
              </a:ext>
            </a:extLst>
          </p:cNvPr>
          <p:cNvSpPr/>
          <p:nvPr/>
        </p:nvSpPr>
        <p:spPr>
          <a:xfrm>
            <a:off x="9329804" y="798308"/>
            <a:ext cx="2861863" cy="108482"/>
          </a:xfrm>
          <a:prstGeom prst="rect">
            <a:avLst/>
          </a:prstGeom>
          <a:solidFill>
            <a:schemeClr val="accent1">
              <a:lumMod val="100000"/>
            </a:schemeClr>
          </a:solidFill>
          <a:ln>
            <a:solidFill>
              <a:schemeClr val="accent1">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sz="1351">
              <a:cs typeface="+mn-ea"/>
              <a:sym typeface="+mn-lt"/>
            </a:endParaRPr>
          </a:p>
        </p:txBody>
      </p:sp>
      <p:sp>
        <p:nvSpPr>
          <p:cNvPr id="158" name="矩形 157">
            <a:extLst>
              <a:ext uri="{FF2B5EF4-FFF2-40B4-BE49-F238E27FC236}">
                <a16:creationId xmlns:a16="http://schemas.microsoft.com/office/drawing/2014/main" id="{48A6589F-9638-48E1-BC1E-67BE6819B53D}"/>
              </a:ext>
            </a:extLst>
          </p:cNvPr>
          <p:cNvSpPr/>
          <p:nvPr/>
        </p:nvSpPr>
        <p:spPr>
          <a:xfrm>
            <a:off x="1054026" y="1702432"/>
            <a:ext cx="2842431" cy="4003008"/>
          </a:xfrm>
          <a:prstGeom prst="rect">
            <a:avLst/>
          </a:prstGeom>
          <a:gradFill>
            <a:gsLst>
              <a:gs pos="0">
                <a:schemeClr val="accent1"/>
              </a:gs>
              <a:gs pos="100000">
                <a:schemeClr val="accent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707">
              <a:cs typeface="+mn-ea"/>
              <a:sym typeface="+mn-lt"/>
            </a:endParaRPr>
          </a:p>
        </p:txBody>
      </p:sp>
      <p:sp>
        <p:nvSpPr>
          <p:cNvPr id="149" name="矩形 148">
            <a:extLst>
              <a:ext uri="{FF2B5EF4-FFF2-40B4-BE49-F238E27FC236}">
                <a16:creationId xmlns:a16="http://schemas.microsoft.com/office/drawing/2014/main" id="{1A3B7331-7CE7-43CB-9EEA-4693EDD2D4D1}"/>
              </a:ext>
            </a:extLst>
          </p:cNvPr>
          <p:cNvSpPr/>
          <p:nvPr/>
        </p:nvSpPr>
        <p:spPr>
          <a:xfrm>
            <a:off x="1054026" y="1702433"/>
            <a:ext cx="2842431" cy="1980053"/>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eaLnBrk="0" hangingPunct="0">
              <a:defRPr/>
            </a:pPr>
            <a:endParaRPr lang="zh-CN" altLang="en-US" sz="1707" dirty="0">
              <a:cs typeface="+mn-ea"/>
              <a:sym typeface="+mn-lt"/>
            </a:endParaRPr>
          </a:p>
        </p:txBody>
      </p:sp>
      <p:sp>
        <p:nvSpPr>
          <p:cNvPr id="165" name="矩形 164">
            <a:extLst>
              <a:ext uri="{FF2B5EF4-FFF2-40B4-BE49-F238E27FC236}">
                <a16:creationId xmlns:a16="http://schemas.microsoft.com/office/drawing/2014/main" id="{42B4219B-AE4C-4373-A2B8-BB6B7F07E7F0}"/>
              </a:ext>
            </a:extLst>
          </p:cNvPr>
          <p:cNvSpPr/>
          <p:nvPr/>
        </p:nvSpPr>
        <p:spPr>
          <a:xfrm>
            <a:off x="4666140" y="1702432"/>
            <a:ext cx="2842431" cy="4003008"/>
          </a:xfrm>
          <a:prstGeom prst="rect">
            <a:avLst/>
          </a:prstGeom>
          <a:gradFill flip="none" rotWithShape="1">
            <a:gsLst>
              <a:gs pos="0">
                <a:schemeClr val="accent2"/>
              </a:gs>
              <a:gs pos="100000">
                <a:schemeClr val="accent2">
                  <a:lumMod val="61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Arial Black" panose="020B0A04020102020204" pitchFamily="34" charset="0"/>
              <a:sym typeface="+mn-lt"/>
            </a:endParaRPr>
          </a:p>
        </p:txBody>
      </p:sp>
      <p:sp>
        <p:nvSpPr>
          <p:cNvPr id="150" name="矩形 149">
            <a:extLst>
              <a:ext uri="{FF2B5EF4-FFF2-40B4-BE49-F238E27FC236}">
                <a16:creationId xmlns:a16="http://schemas.microsoft.com/office/drawing/2014/main" id="{7DC8A18D-9522-4E28-9B09-DFF93115DB87}"/>
              </a:ext>
            </a:extLst>
          </p:cNvPr>
          <p:cNvSpPr/>
          <p:nvPr/>
        </p:nvSpPr>
        <p:spPr>
          <a:xfrm>
            <a:off x="4665033" y="1702433"/>
            <a:ext cx="2844644" cy="1980052"/>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eaLnBrk="0" hangingPunct="0">
              <a:defRPr/>
            </a:pPr>
            <a:endParaRPr lang="zh-CN" altLang="en-US" sz="1707" dirty="0">
              <a:cs typeface="+mn-ea"/>
              <a:sym typeface="+mn-lt"/>
            </a:endParaRPr>
          </a:p>
        </p:txBody>
      </p:sp>
      <p:sp>
        <p:nvSpPr>
          <p:cNvPr id="168" name="矩形 167">
            <a:extLst>
              <a:ext uri="{FF2B5EF4-FFF2-40B4-BE49-F238E27FC236}">
                <a16:creationId xmlns:a16="http://schemas.microsoft.com/office/drawing/2014/main" id="{C8FDE2AA-DFF9-4D9A-835A-7ECAD8503877}"/>
              </a:ext>
            </a:extLst>
          </p:cNvPr>
          <p:cNvSpPr/>
          <p:nvPr/>
        </p:nvSpPr>
        <p:spPr>
          <a:xfrm>
            <a:off x="8279360" y="1702432"/>
            <a:ext cx="2842431" cy="4003008"/>
          </a:xfrm>
          <a:prstGeom prst="rect">
            <a:avLst/>
          </a:prstGeom>
          <a:gradFill>
            <a:gsLst>
              <a:gs pos="0">
                <a:schemeClr val="accent1"/>
              </a:gs>
              <a:gs pos="100000">
                <a:schemeClr val="accent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707">
              <a:cs typeface="+mn-ea"/>
              <a:sym typeface="+mn-lt"/>
            </a:endParaRPr>
          </a:p>
        </p:txBody>
      </p:sp>
      <p:sp>
        <p:nvSpPr>
          <p:cNvPr id="151" name="矩形 150">
            <a:extLst>
              <a:ext uri="{FF2B5EF4-FFF2-40B4-BE49-F238E27FC236}">
                <a16:creationId xmlns:a16="http://schemas.microsoft.com/office/drawing/2014/main" id="{CA5F3658-081A-4108-8ABB-7BC3597ADE5E}"/>
              </a:ext>
            </a:extLst>
          </p:cNvPr>
          <p:cNvSpPr/>
          <p:nvPr/>
        </p:nvSpPr>
        <p:spPr>
          <a:xfrm>
            <a:off x="8278253" y="1702433"/>
            <a:ext cx="2844644" cy="1980051"/>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eaLnBrk="0" hangingPunct="0">
              <a:defRPr/>
            </a:pPr>
            <a:endParaRPr lang="zh-CN" altLang="en-US" sz="1707" dirty="0">
              <a:cs typeface="+mn-ea"/>
              <a:sym typeface="+mn-lt"/>
            </a:endParaRPr>
          </a:p>
        </p:txBody>
      </p:sp>
      <p:cxnSp>
        <p:nvCxnSpPr>
          <p:cNvPr id="95" name="直接连接符 94">
            <a:extLst>
              <a:ext uri="{FF2B5EF4-FFF2-40B4-BE49-F238E27FC236}">
                <a16:creationId xmlns:a16="http://schemas.microsoft.com/office/drawing/2014/main" id="{08179ED0-52B4-40ED-929F-6D9DF0BC2451}"/>
              </a:ext>
            </a:extLst>
          </p:cNvPr>
          <p:cNvCxnSpPr>
            <a:cxnSpLocks/>
          </p:cNvCxnSpPr>
          <p:nvPr/>
        </p:nvCxnSpPr>
        <p:spPr>
          <a:xfrm flipH="1">
            <a:off x="648911" y="5818599"/>
            <a:ext cx="1818308" cy="0"/>
          </a:xfrm>
          <a:prstGeom prst="line">
            <a:avLst/>
          </a:prstGeom>
          <a:ln w="19050">
            <a:gradFill>
              <a:gsLst>
                <a:gs pos="27438">
                  <a:schemeClr val="accent1"/>
                </a:gs>
                <a:gs pos="0">
                  <a:schemeClr val="accent1">
                    <a:alpha val="0"/>
                  </a:schemeClr>
                </a:gs>
                <a:gs pos="7500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96" name="直接连接符 95">
            <a:extLst>
              <a:ext uri="{FF2B5EF4-FFF2-40B4-BE49-F238E27FC236}">
                <a16:creationId xmlns:a16="http://schemas.microsoft.com/office/drawing/2014/main" id="{E95FDEF8-0B06-4D09-B145-A35E19715C3D}"/>
              </a:ext>
            </a:extLst>
          </p:cNvPr>
          <p:cNvCxnSpPr>
            <a:cxnSpLocks/>
          </p:cNvCxnSpPr>
          <p:nvPr/>
        </p:nvCxnSpPr>
        <p:spPr>
          <a:xfrm>
            <a:off x="907157" y="3682484"/>
            <a:ext cx="0" cy="2409212"/>
          </a:xfrm>
          <a:prstGeom prst="line">
            <a:avLst/>
          </a:prstGeom>
          <a:ln w="19050">
            <a:gradFill>
              <a:gsLst>
                <a:gs pos="27438">
                  <a:schemeClr val="accent1"/>
                </a:gs>
                <a:gs pos="0">
                  <a:schemeClr val="accent1">
                    <a:alpha val="0"/>
                  </a:schemeClr>
                </a:gs>
                <a:gs pos="75000">
                  <a:schemeClr val="accent1"/>
                </a:gs>
                <a:gs pos="100000">
                  <a:schemeClr val="accent1">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3" name="直接连接符 102">
            <a:extLst>
              <a:ext uri="{FF2B5EF4-FFF2-40B4-BE49-F238E27FC236}">
                <a16:creationId xmlns:a16="http://schemas.microsoft.com/office/drawing/2014/main" id="{82B7AF69-210B-4A6E-8C11-3A5BCD5270C2}"/>
              </a:ext>
            </a:extLst>
          </p:cNvPr>
          <p:cNvCxnSpPr>
            <a:cxnSpLocks/>
          </p:cNvCxnSpPr>
          <p:nvPr/>
        </p:nvCxnSpPr>
        <p:spPr>
          <a:xfrm flipH="1">
            <a:off x="10560737" y="1585595"/>
            <a:ext cx="947943" cy="0"/>
          </a:xfrm>
          <a:prstGeom prst="line">
            <a:avLst/>
          </a:prstGeom>
          <a:ln w="19050">
            <a:gradFill>
              <a:gsLst>
                <a:gs pos="27438">
                  <a:schemeClr val="accent1"/>
                </a:gs>
                <a:gs pos="0">
                  <a:schemeClr val="accent1">
                    <a:alpha val="0"/>
                  </a:schemeClr>
                </a:gs>
                <a:gs pos="7500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06" name="直接连接符 105">
            <a:extLst>
              <a:ext uri="{FF2B5EF4-FFF2-40B4-BE49-F238E27FC236}">
                <a16:creationId xmlns:a16="http://schemas.microsoft.com/office/drawing/2014/main" id="{35B77339-76E6-4678-99D8-A2C6402533C0}"/>
              </a:ext>
            </a:extLst>
          </p:cNvPr>
          <p:cNvCxnSpPr>
            <a:cxnSpLocks/>
          </p:cNvCxnSpPr>
          <p:nvPr/>
        </p:nvCxnSpPr>
        <p:spPr>
          <a:xfrm>
            <a:off x="11233594" y="1334053"/>
            <a:ext cx="1989" cy="1024114"/>
          </a:xfrm>
          <a:prstGeom prst="line">
            <a:avLst/>
          </a:prstGeom>
          <a:ln w="19050">
            <a:gradFill>
              <a:gsLst>
                <a:gs pos="27438">
                  <a:schemeClr val="accent1"/>
                </a:gs>
                <a:gs pos="0">
                  <a:schemeClr val="accent1">
                    <a:alpha val="0"/>
                  </a:schemeClr>
                </a:gs>
                <a:gs pos="75000">
                  <a:schemeClr val="accent1"/>
                </a:gs>
                <a:gs pos="100000">
                  <a:schemeClr val="accent1">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8" name="标题 7">
            <a:extLst>
              <a:ext uri="{FF2B5EF4-FFF2-40B4-BE49-F238E27FC236}">
                <a16:creationId xmlns:a16="http://schemas.microsoft.com/office/drawing/2014/main" id="{9E06C8C2-1CDB-44C3-B83D-5CDE671A384B}"/>
              </a:ext>
            </a:extLst>
          </p:cNvPr>
          <p:cNvSpPr>
            <a:spLocks noGrp="1"/>
          </p:cNvSpPr>
          <p:nvPr>
            <p:ph type="title"/>
          </p:nvPr>
        </p:nvSpPr>
        <p:spPr>
          <a:xfrm>
            <a:off x="822944" y="320665"/>
            <a:ext cx="1620957" cy="487378"/>
          </a:xfrm>
        </p:spPr>
        <p:txBody>
          <a:bodyPr>
            <a:noAutofit/>
          </a:bodyPr>
          <a:lstStyle/>
          <a:p>
            <a:r>
              <a:rPr lang="zh-CN" altLang="en-US" dirty="0">
                <a:sym typeface="+mn-lt"/>
              </a:rPr>
              <a:t>项目背景</a:t>
            </a:r>
          </a:p>
        </p:txBody>
      </p:sp>
      <p:sp>
        <p:nvSpPr>
          <p:cNvPr id="111" name="TextBox 15">
            <a:extLst>
              <a:ext uri="{FF2B5EF4-FFF2-40B4-BE49-F238E27FC236}">
                <a16:creationId xmlns:a16="http://schemas.microsoft.com/office/drawing/2014/main" id="{6CAD71F7-EE5E-400C-BAE3-F2549031108D}"/>
              </a:ext>
            </a:extLst>
          </p:cNvPr>
          <p:cNvSpPr txBox="1"/>
          <p:nvPr/>
        </p:nvSpPr>
        <p:spPr>
          <a:xfrm>
            <a:off x="8450004" y="4511724"/>
            <a:ext cx="2501143" cy="962283"/>
          </a:xfrm>
          <a:prstGeom prst="rect">
            <a:avLst/>
          </a:prstGeom>
          <a:noFill/>
        </p:spPr>
        <p:txBody>
          <a:bodyPr wrap="square" lIns="94075" tIns="47038" rIns="94075" bIns="47038" rtlCol="0">
            <a:noAutofit/>
          </a:bodyPr>
          <a:lstStyle/>
          <a:p>
            <a:pPr algn="ctr">
              <a:lnSpc>
                <a:spcPct val="120000"/>
              </a:lnSpc>
            </a:pPr>
            <a:r>
              <a:rPr lang="zh-CN" altLang="en-US" sz="1200" dirty="0">
                <a:solidFill>
                  <a:schemeClr val="bg1"/>
                </a:solidFill>
                <a:cs typeface="+mn-ea"/>
                <a:sym typeface="+mn-lt"/>
              </a:rPr>
              <a:t>项目从人性出发，研究人的本质心理属性，也就是人之所以为人的那一部分属性，与人与其它动物所共有的那部分心理属性。</a:t>
            </a:r>
          </a:p>
        </p:txBody>
      </p:sp>
      <p:sp>
        <p:nvSpPr>
          <p:cNvPr id="112" name="TextBox 16">
            <a:extLst>
              <a:ext uri="{FF2B5EF4-FFF2-40B4-BE49-F238E27FC236}">
                <a16:creationId xmlns:a16="http://schemas.microsoft.com/office/drawing/2014/main" id="{F1C697E2-80C9-44F6-934E-3FFA7675F4FC}"/>
              </a:ext>
            </a:extLst>
          </p:cNvPr>
          <p:cNvSpPr txBox="1"/>
          <p:nvPr/>
        </p:nvSpPr>
        <p:spPr>
          <a:xfrm>
            <a:off x="9092620" y="3895718"/>
            <a:ext cx="1215909" cy="402771"/>
          </a:xfrm>
          <a:prstGeom prst="rect">
            <a:avLst/>
          </a:prstGeom>
          <a:noFill/>
        </p:spPr>
        <p:txBody>
          <a:bodyPr wrap="none" lIns="94075" tIns="47038" rIns="94075" bIns="47038" rtlCol="0">
            <a:noAutofit/>
          </a:bodyPr>
          <a:lstStyle/>
          <a:p>
            <a:pPr algn="ctr"/>
            <a:r>
              <a:rPr lang="zh-CN" altLang="en-US" sz="2000" b="1" dirty="0">
                <a:solidFill>
                  <a:schemeClr val="bg1"/>
                </a:solidFill>
                <a:cs typeface="+mn-ea"/>
                <a:sym typeface="+mn-lt"/>
              </a:rPr>
              <a:t>尊重人性</a:t>
            </a:r>
          </a:p>
        </p:txBody>
      </p:sp>
      <p:sp>
        <p:nvSpPr>
          <p:cNvPr id="114" name="TextBox 15">
            <a:extLst>
              <a:ext uri="{FF2B5EF4-FFF2-40B4-BE49-F238E27FC236}">
                <a16:creationId xmlns:a16="http://schemas.microsoft.com/office/drawing/2014/main" id="{B62E2FBC-A4E9-4CBD-91F3-6E8A7312FB84}"/>
              </a:ext>
            </a:extLst>
          </p:cNvPr>
          <p:cNvSpPr txBox="1"/>
          <p:nvPr/>
        </p:nvSpPr>
        <p:spPr>
          <a:xfrm>
            <a:off x="4836784" y="4511724"/>
            <a:ext cx="2501143" cy="962283"/>
          </a:xfrm>
          <a:prstGeom prst="rect">
            <a:avLst/>
          </a:prstGeom>
          <a:noFill/>
        </p:spPr>
        <p:txBody>
          <a:bodyPr wrap="square" lIns="94075" tIns="47038" rIns="94075" bIns="47038" rtlCol="0">
            <a:noAutofit/>
          </a:bodyPr>
          <a:lstStyle/>
          <a:p>
            <a:pPr algn="ctr">
              <a:lnSpc>
                <a:spcPct val="120000"/>
              </a:lnSpc>
            </a:pPr>
            <a:r>
              <a:rPr lang="zh-CN" altLang="en-US" sz="1200" dirty="0">
                <a:solidFill>
                  <a:schemeClr val="bg1"/>
                </a:solidFill>
                <a:cs typeface="+mn-ea"/>
                <a:sym typeface="+mn-lt"/>
              </a:rPr>
              <a:t>主要依靠科学技术的创新带来的效益来实现集约的增长方式，用技术变革提高生产要素的产出率，驱动社会发展。</a:t>
            </a:r>
          </a:p>
        </p:txBody>
      </p:sp>
      <p:sp>
        <p:nvSpPr>
          <p:cNvPr id="115" name="TextBox 16">
            <a:extLst>
              <a:ext uri="{FF2B5EF4-FFF2-40B4-BE49-F238E27FC236}">
                <a16:creationId xmlns:a16="http://schemas.microsoft.com/office/drawing/2014/main" id="{B2EA5DE6-EEC0-42A1-BC66-1B876B844680}"/>
              </a:ext>
            </a:extLst>
          </p:cNvPr>
          <p:cNvSpPr txBox="1"/>
          <p:nvPr/>
        </p:nvSpPr>
        <p:spPr>
          <a:xfrm>
            <a:off x="5479400" y="3895718"/>
            <a:ext cx="1215909" cy="402771"/>
          </a:xfrm>
          <a:prstGeom prst="rect">
            <a:avLst/>
          </a:prstGeom>
          <a:noFill/>
        </p:spPr>
        <p:txBody>
          <a:bodyPr wrap="none" lIns="94075" tIns="47038" rIns="94075" bIns="47038" rtlCol="0">
            <a:noAutofit/>
          </a:bodyPr>
          <a:lstStyle/>
          <a:p>
            <a:pPr algn="ctr"/>
            <a:r>
              <a:rPr lang="zh-CN" altLang="en-US" sz="2000" b="1" dirty="0">
                <a:solidFill>
                  <a:schemeClr val="bg1"/>
                </a:solidFill>
                <a:cs typeface="+mn-ea"/>
                <a:sym typeface="+mn-lt"/>
              </a:rPr>
              <a:t>创新驱动</a:t>
            </a:r>
          </a:p>
        </p:txBody>
      </p:sp>
      <p:sp>
        <p:nvSpPr>
          <p:cNvPr id="117" name="TextBox 15">
            <a:extLst>
              <a:ext uri="{FF2B5EF4-FFF2-40B4-BE49-F238E27FC236}">
                <a16:creationId xmlns:a16="http://schemas.microsoft.com/office/drawing/2014/main" id="{3CCA8ABE-B530-4880-930A-1D754A0AB16C}"/>
              </a:ext>
            </a:extLst>
          </p:cNvPr>
          <p:cNvSpPr txBox="1"/>
          <p:nvPr/>
        </p:nvSpPr>
        <p:spPr>
          <a:xfrm>
            <a:off x="1224669" y="4511724"/>
            <a:ext cx="2501143" cy="962283"/>
          </a:xfrm>
          <a:prstGeom prst="rect">
            <a:avLst/>
          </a:prstGeom>
          <a:noFill/>
        </p:spPr>
        <p:txBody>
          <a:bodyPr wrap="square" lIns="94075" tIns="47038" rIns="94075" bIns="47038" rtlCol="0">
            <a:noAutofit/>
          </a:bodyPr>
          <a:lstStyle/>
          <a:p>
            <a:pPr algn="ctr">
              <a:lnSpc>
                <a:spcPct val="120000"/>
              </a:lnSpc>
            </a:pPr>
            <a:r>
              <a:rPr lang="zh-CN" altLang="en-US" sz="1200" dirty="0">
                <a:solidFill>
                  <a:schemeClr val="bg1"/>
                </a:solidFill>
                <a:cs typeface="+mn-ea"/>
                <a:sym typeface="+mn-lt"/>
              </a:rPr>
              <a:t>“互联网</a:t>
            </a:r>
            <a:r>
              <a:rPr lang="en-US" altLang="zh-CN" sz="1200" dirty="0">
                <a:solidFill>
                  <a:schemeClr val="bg1"/>
                </a:solidFill>
                <a:cs typeface="+mn-ea"/>
                <a:sym typeface="+mn-lt"/>
              </a:rPr>
              <a:t>+”</a:t>
            </a:r>
            <a:r>
              <a:rPr lang="zh-CN" altLang="en-US" sz="1200" dirty="0">
                <a:solidFill>
                  <a:schemeClr val="bg1"/>
                </a:solidFill>
                <a:cs typeface="+mn-ea"/>
                <a:sym typeface="+mn-lt"/>
              </a:rPr>
              <a:t>指“互联网</a:t>
            </a:r>
            <a:r>
              <a:rPr lang="en-US" altLang="zh-CN" sz="1200" dirty="0">
                <a:solidFill>
                  <a:schemeClr val="bg1"/>
                </a:solidFill>
                <a:cs typeface="+mn-ea"/>
                <a:sym typeface="+mn-lt"/>
              </a:rPr>
              <a:t>+</a:t>
            </a:r>
            <a:r>
              <a:rPr lang="zh-CN" altLang="en-US" sz="1200" dirty="0">
                <a:solidFill>
                  <a:schemeClr val="bg1"/>
                </a:solidFill>
                <a:cs typeface="+mn-ea"/>
                <a:sym typeface="+mn-lt"/>
              </a:rPr>
              <a:t>各个传统行业”，利用信息通信技术、互联网平台，深度融合互联网与传统行业，创造新发展生态。</a:t>
            </a:r>
          </a:p>
        </p:txBody>
      </p:sp>
      <p:sp>
        <p:nvSpPr>
          <p:cNvPr id="118" name="TextBox 16">
            <a:extLst>
              <a:ext uri="{FF2B5EF4-FFF2-40B4-BE49-F238E27FC236}">
                <a16:creationId xmlns:a16="http://schemas.microsoft.com/office/drawing/2014/main" id="{09C9D52B-C70F-4F2D-B53C-8564D361A037}"/>
              </a:ext>
            </a:extLst>
          </p:cNvPr>
          <p:cNvSpPr txBox="1"/>
          <p:nvPr/>
        </p:nvSpPr>
        <p:spPr>
          <a:xfrm>
            <a:off x="1867285" y="3895718"/>
            <a:ext cx="1215909" cy="402771"/>
          </a:xfrm>
          <a:prstGeom prst="rect">
            <a:avLst/>
          </a:prstGeom>
          <a:noFill/>
        </p:spPr>
        <p:txBody>
          <a:bodyPr wrap="none" lIns="94075" tIns="47038" rIns="94075" bIns="47038" rtlCol="0">
            <a:noAutofit/>
          </a:bodyPr>
          <a:lstStyle/>
          <a:p>
            <a:pPr algn="ctr"/>
            <a:r>
              <a:rPr lang="zh-CN" altLang="en-US" sz="2000" b="1" dirty="0">
                <a:solidFill>
                  <a:schemeClr val="bg1"/>
                </a:solidFill>
                <a:cs typeface="+mn-ea"/>
                <a:sym typeface="+mn-lt"/>
              </a:rPr>
              <a:t>跨界融合</a:t>
            </a:r>
          </a:p>
        </p:txBody>
      </p:sp>
      <p:cxnSp>
        <p:nvCxnSpPr>
          <p:cNvPr id="3" name="直接连接符 2">
            <a:extLst>
              <a:ext uri="{FF2B5EF4-FFF2-40B4-BE49-F238E27FC236}">
                <a16:creationId xmlns:a16="http://schemas.microsoft.com/office/drawing/2014/main" id="{D2852F2B-48A1-F30A-1D05-24FE7160F69A}"/>
              </a:ext>
            </a:extLst>
          </p:cNvPr>
          <p:cNvCxnSpPr/>
          <p:nvPr/>
        </p:nvCxnSpPr>
        <p:spPr>
          <a:xfrm>
            <a:off x="2278392" y="4418887"/>
            <a:ext cx="3937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2180F25F-451A-7C4C-E739-55AFF3AEAD39}"/>
              </a:ext>
            </a:extLst>
          </p:cNvPr>
          <p:cNvCxnSpPr/>
          <p:nvPr/>
        </p:nvCxnSpPr>
        <p:spPr>
          <a:xfrm>
            <a:off x="5897892" y="4418887"/>
            <a:ext cx="3937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EAEC1982-F896-2EE9-9637-0CBA25411A26}"/>
              </a:ext>
            </a:extLst>
          </p:cNvPr>
          <p:cNvCxnSpPr/>
          <p:nvPr/>
        </p:nvCxnSpPr>
        <p:spPr>
          <a:xfrm>
            <a:off x="9517392" y="4418887"/>
            <a:ext cx="3937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067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48AA5EBE-C217-394F-98ED-B7615CD13584}"/>
              </a:ext>
            </a:extLst>
          </p:cNvPr>
          <p:cNvCxnSpPr/>
          <p:nvPr/>
        </p:nvCxnSpPr>
        <p:spPr>
          <a:xfrm>
            <a:off x="263847" y="862550"/>
            <a:ext cx="10268136" cy="0"/>
          </a:xfrm>
          <a:prstGeom prst="line">
            <a:avLst/>
          </a:prstGeom>
          <a:ln w="19050">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A9018BE8-AC36-5349-95C3-E7C096E1A779}"/>
              </a:ext>
            </a:extLst>
          </p:cNvPr>
          <p:cNvSpPr/>
          <p:nvPr/>
        </p:nvSpPr>
        <p:spPr>
          <a:xfrm>
            <a:off x="9329804" y="798308"/>
            <a:ext cx="2861863" cy="108482"/>
          </a:xfrm>
          <a:prstGeom prst="rect">
            <a:avLst/>
          </a:prstGeom>
          <a:solidFill>
            <a:schemeClr val="accent1">
              <a:lumMod val="100000"/>
            </a:schemeClr>
          </a:solidFill>
          <a:ln>
            <a:solidFill>
              <a:schemeClr val="accent1">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sz="1351">
              <a:cs typeface="+mn-ea"/>
              <a:sym typeface="+mn-lt"/>
            </a:endParaRPr>
          </a:p>
        </p:txBody>
      </p:sp>
      <p:sp>
        <p:nvSpPr>
          <p:cNvPr id="8" name="标题 7">
            <a:extLst>
              <a:ext uri="{FF2B5EF4-FFF2-40B4-BE49-F238E27FC236}">
                <a16:creationId xmlns:a16="http://schemas.microsoft.com/office/drawing/2014/main" id="{9E06C8C2-1CDB-44C3-B83D-5CDE671A384B}"/>
              </a:ext>
            </a:extLst>
          </p:cNvPr>
          <p:cNvSpPr>
            <a:spLocks noGrp="1"/>
          </p:cNvSpPr>
          <p:nvPr>
            <p:ph type="title"/>
          </p:nvPr>
        </p:nvSpPr>
        <p:spPr>
          <a:xfrm>
            <a:off x="822944" y="320665"/>
            <a:ext cx="1620957" cy="487378"/>
          </a:xfrm>
        </p:spPr>
        <p:txBody>
          <a:bodyPr>
            <a:noAutofit/>
          </a:bodyPr>
          <a:lstStyle/>
          <a:p>
            <a:r>
              <a:rPr lang="zh-CN" altLang="en-US" dirty="0">
                <a:sym typeface="+mn-lt"/>
              </a:rPr>
              <a:t>项目背景</a:t>
            </a:r>
          </a:p>
        </p:txBody>
      </p:sp>
      <p:sp>
        <p:nvSpPr>
          <p:cNvPr id="27" name="文本框 26">
            <a:extLst>
              <a:ext uri="{FF2B5EF4-FFF2-40B4-BE49-F238E27FC236}">
                <a16:creationId xmlns:a16="http://schemas.microsoft.com/office/drawing/2014/main" id="{24F2A74A-9129-45E3-D021-B3430DD9E8DA}"/>
              </a:ext>
            </a:extLst>
          </p:cNvPr>
          <p:cNvSpPr txBox="1"/>
          <p:nvPr/>
        </p:nvSpPr>
        <p:spPr>
          <a:xfrm>
            <a:off x="928231" y="1866598"/>
            <a:ext cx="644880" cy="416560"/>
          </a:xfrm>
          <a:custGeom>
            <a:avLst/>
            <a:gdLst/>
            <a:ahLst/>
            <a:cxnLst/>
            <a:rect l="l" t="t" r="r" b="b"/>
            <a:pathLst>
              <a:path w="711556" h="459629">
                <a:moveTo>
                  <a:pt x="648462" y="448"/>
                </a:moveTo>
                <a:cubicBezTo>
                  <a:pt x="651164" y="-319"/>
                  <a:pt x="653647" y="-100"/>
                  <a:pt x="655911" y="1105"/>
                </a:cubicBezTo>
                <a:cubicBezTo>
                  <a:pt x="658174" y="2310"/>
                  <a:pt x="659781" y="3844"/>
                  <a:pt x="660730" y="5706"/>
                </a:cubicBezTo>
                <a:lnTo>
                  <a:pt x="664235" y="19726"/>
                </a:lnTo>
                <a:cubicBezTo>
                  <a:pt x="665185" y="21589"/>
                  <a:pt x="665477" y="23560"/>
                  <a:pt x="665112" y="25642"/>
                </a:cubicBezTo>
                <a:cubicBezTo>
                  <a:pt x="664747" y="27723"/>
                  <a:pt x="663286" y="29256"/>
                  <a:pt x="660730" y="30242"/>
                </a:cubicBezTo>
                <a:cubicBezTo>
                  <a:pt x="633054" y="44957"/>
                  <a:pt x="611292" y="66791"/>
                  <a:pt x="595446" y="95746"/>
                </a:cubicBezTo>
                <a:cubicBezTo>
                  <a:pt x="579599" y="124700"/>
                  <a:pt x="567477" y="156612"/>
                  <a:pt x="559079" y="191481"/>
                </a:cubicBezTo>
                <a:cubicBezTo>
                  <a:pt x="561818" y="191408"/>
                  <a:pt x="565104" y="191116"/>
                  <a:pt x="568938" y="190605"/>
                </a:cubicBezTo>
                <a:cubicBezTo>
                  <a:pt x="572772" y="190094"/>
                  <a:pt x="576496" y="189802"/>
                  <a:pt x="580111" y="189729"/>
                </a:cubicBezTo>
                <a:cubicBezTo>
                  <a:pt x="617792" y="190788"/>
                  <a:pt x="648900" y="204005"/>
                  <a:pt x="673437" y="229381"/>
                </a:cubicBezTo>
                <a:cubicBezTo>
                  <a:pt x="697973" y="254758"/>
                  <a:pt x="710679" y="285939"/>
                  <a:pt x="711556" y="322926"/>
                </a:cubicBezTo>
                <a:cubicBezTo>
                  <a:pt x="710460" y="362360"/>
                  <a:pt x="697316" y="394783"/>
                  <a:pt x="672122" y="420196"/>
                </a:cubicBezTo>
                <a:cubicBezTo>
                  <a:pt x="646928" y="445608"/>
                  <a:pt x="616258" y="458753"/>
                  <a:pt x="580111" y="459629"/>
                </a:cubicBezTo>
                <a:cubicBezTo>
                  <a:pt x="539472" y="459410"/>
                  <a:pt x="505077" y="445827"/>
                  <a:pt x="476926" y="418881"/>
                </a:cubicBezTo>
                <a:cubicBezTo>
                  <a:pt x="448775" y="391935"/>
                  <a:pt x="434097" y="352940"/>
                  <a:pt x="432892" y="301895"/>
                </a:cubicBezTo>
                <a:cubicBezTo>
                  <a:pt x="433330" y="240043"/>
                  <a:pt x="452171" y="180601"/>
                  <a:pt x="489414" y="123568"/>
                </a:cubicBezTo>
                <a:cubicBezTo>
                  <a:pt x="526656" y="66536"/>
                  <a:pt x="579672" y="25496"/>
                  <a:pt x="648462" y="448"/>
                </a:cubicBezTo>
                <a:close/>
                <a:moveTo>
                  <a:pt x="215570" y="448"/>
                </a:moveTo>
                <a:cubicBezTo>
                  <a:pt x="218272" y="-319"/>
                  <a:pt x="220755" y="-100"/>
                  <a:pt x="223018" y="1105"/>
                </a:cubicBezTo>
                <a:cubicBezTo>
                  <a:pt x="225282" y="2310"/>
                  <a:pt x="226889" y="3844"/>
                  <a:pt x="227838" y="5706"/>
                </a:cubicBezTo>
                <a:lnTo>
                  <a:pt x="231343" y="19726"/>
                </a:lnTo>
                <a:cubicBezTo>
                  <a:pt x="232293" y="21589"/>
                  <a:pt x="232585" y="23560"/>
                  <a:pt x="232220" y="25642"/>
                </a:cubicBezTo>
                <a:cubicBezTo>
                  <a:pt x="231854" y="27723"/>
                  <a:pt x="230394" y="29256"/>
                  <a:pt x="227838" y="30242"/>
                </a:cubicBezTo>
                <a:cubicBezTo>
                  <a:pt x="199285" y="44957"/>
                  <a:pt x="177086" y="66791"/>
                  <a:pt x="161239" y="95746"/>
                </a:cubicBezTo>
                <a:cubicBezTo>
                  <a:pt x="145393" y="124700"/>
                  <a:pt x="133709" y="156612"/>
                  <a:pt x="126187" y="191481"/>
                </a:cubicBezTo>
                <a:cubicBezTo>
                  <a:pt x="128853" y="191408"/>
                  <a:pt x="131847" y="191116"/>
                  <a:pt x="135169" y="190605"/>
                </a:cubicBezTo>
                <a:cubicBezTo>
                  <a:pt x="138492" y="190094"/>
                  <a:pt x="141924" y="189802"/>
                  <a:pt x="145466" y="189729"/>
                </a:cubicBezTo>
                <a:cubicBezTo>
                  <a:pt x="183913" y="190788"/>
                  <a:pt x="215241" y="204005"/>
                  <a:pt x="239449" y="229381"/>
                </a:cubicBezTo>
                <a:cubicBezTo>
                  <a:pt x="263657" y="254758"/>
                  <a:pt x="276144" y="285939"/>
                  <a:pt x="276911" y="322926"/>
                </a:cubicBezTo>
                <a:cubicBezTo>
                  <a:pt x="275925" y="362360"/>
                  <a:pt x="263000" y="394783"/>
                  <a:pt x="238135" y="420196"/>
                </a:cubicBezTo>
                <a:cubicBezTo>
                  <a:pt x="213270" y="445608"/>
                  <a:pt x="182380" y="458753"/>
                  <a:pt x="145466" y="459629"/>
                </a:cubicBezTo>
                <a:cubicBezTo>
                  <a:pt x="104900" y="459410"/>
                  <a:pt x="70798" y="445827"/>
                  <a:pt x="43158" y="418881"/>
                </a:cubicBezTo>
                <a:cubicBezTo>
                  <a:pt x="15518" y="391935"/>
                  <a:pt x="1132" y="352940"/>
                  <a:pt x="0" y="301895"/>
                </a:cubicBezTo>
                <a:cubicBezTo>
                  <a:pt x="438" y="240043"/>
                  <a:pt x="19279" y="180601"/>
                  <a:pt x="56521" y="123568"/>
                </a:cubicBezTo>
                <a:cubicBezTo>
                  <a:pt x="93764" y="66536"/>
                  <a:pt x="146780" y="25496"/>
                  <a:pt x="215570" y="4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0000"/>
              </a:lnSpc>
            </a:pPr>
            <a:endParaRPr lang="zh-CN" altLang="en-US" sz="13800" dirty="0">
              <a:solidFill>
                <a:schemeClr val="tx1">
                  <a:lumMod val="75000"/>
                  <a:lumOff val="25000"/>
                </a:schemeClr>
              </a:solidFill>
              <a:cs typeface="+mn-ea"/>
              <a:sym typeface="+mn-lt"/>
            </a:endParaRPr>
          </a:p>
        </p:txBody>
      </p:sp>
      <p:cxnSp>
        <p:nvCxnSpPr>
          <p:cNvPr id="28" name="直接连接符 27">
            <a:extLst>
              <a:ext uri="{FF2B5EF4-FFF2-40B4-BE49-F238E27FC236}">
                <a16:creationId xmlns:a16="http://schemas.microsoft.com/office/drawing/2014/main" id="{517C24BB-BC0C-492D-D9DE-07C2465327EE}"/>
              </a:ext>
            </a:extLst>
          </p:cNvPr>
          <p:cNvCxnSpPr>
            <a:cxnSpLocks/>
          </p:cNvCxnSpPr>
          <p:nvPr/>
        </p:nvCxnSpPr>
        <p:spPr>
          <a:xfrm>
            <a:off x="928231" y="3415371"/>
            <a:ext cx="356756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F172214F-A085-9932-6205-50BE612365AE}"/>
              </a:ext>
            </a:extLst>
          </p:cNvPr>
          <p:cNvSpPr txBox="1"/>
          <p:nvPr/>
        </p:nvSpPr>
        <p:spPr>
          <a:xfrm>
            <a:off x="928230" y="2432135"/>
            <a:ext cx="3567569" cy="842963"/>
          </a:xfrm>
          <a:prstGeom prst="rect">
            <a:avLst/>
          </a:prstGeom>
          <a:noFill/>
        </p:spPr>
        <p:txBody>
          <a:bodyPr wrap="square" lIns="0" tIns="0" rIns="0" bIns="0" rtlCol="0">
            <a:noAutofit/>
          </a:bodyPr>
          <a:lstStyle/>
          <a:p>
            <a:pPr>
              <a:lnSpc>
                <a:spcPct val="130000"/>
              </a:lnSpc>
            </a:pPr>
            <a:r>
              <a:rPr lang="zh-CN" altLang="en-US" sz="2000" b="1" spc="300" dirty="0">
                <a:gradFill>
                  <a:gsLst>
                    <a:gs pos="0">
                      <a:schemeClr val="accent1"/>
                    </a:gs>
                    <a:gs pos="100000">
                      <a:schemeClr val="accent1">
                        <a:lumMod val="75000"/>
                      </a:schemeClr>
                    </a:gs>
                  </a:gsLst>
                  <a:lin ang="2700000" scaled="0"/>
                </a:gradFill>
                <a:cs typeface="+mn-ea"/>
                <a:sym typeface="+mn-lt"/>
              </a:rPr>
              <a:t>供需矛盾突出</a:t>
            </a:r>
          </a:p>
          <a:p>
            <a:pPr>
              <a:lnSpc>
                <a:spcPct val="130000"/>
              </a:lnSpc>
            </a:pPr>
            <a:r>
              <a:rPr lang="zh-CN" altLang="en-US" sz="2000" b="1" spc="300" dirty="0">
                <a:gradFill>
                  <a:gsLst>
                    <a:gs pos="0">
                      <a:schemeClr val="accent1"/>
                    </a:gs>
                    <a:gs pos="100000">
                      <a:schemeClr val="accent1">
                        <a:lumMod val="75000"/>
                      </a:schemeClr>
                    </a:gs>
                  </a:gsLst>
                  <a:lin ang="2700000" scaled="0"/>
                </a:gradFill>
                <a:cs typeface="+mn-ea"/>
                <a:sym typeface="+mn-lt"/>
              </a:rPr>
              <a:t>是医疗面临的根本性问题</a:t>
            </a:r>
          </a:p>
        </p:txBody>
      </p:sp>
      <p:sp>
        <p:nvSpPr>
          <p:cNvPr id="30" name="矩形 29">
            <a:extLst>
              <a:ext uri="{FF2B5EF4-FFF2-40B4-BE49-F238E27FC236}">
                <a16:creationId xmlns:a16="http://schemas.microsoft.com/office/drawing/2014/main" id="{95BC5C48-F099-E607-A201-158E77ABFB6D}"/>
              </a:ext>
            </a:extLst>
          </p:cNvPr>
          <p:cNvSpPr/>
          <p:nvPr/>
        </p:nvSpPr>
        <p:spPr>
          <a:xfrm>
            <a:off x="928231" y="3582902"/>
            <a:ext cx="3554522" cy="928652"/>
          </a:xfrm>
          <a:prstGeom prst="rect">
            <a:avLst/>
          </a:prstGeom>
          <a:noFill/>
        </p:spPr>
        <p:txBody>
          <a:bodyPr wrap="square" lIns="0" tIns="0" rIns="0" bIns="0" rtlCol="0">
            <a:noAutofit/>
          </a:bodyPr>
          <a:lstStyle/>
          <a:p>
            <a:pPr algn="just">
              <a:lnSpc>
                <a:spcPct val="130000"/>
              </a:lnSpc>
            </a:pPr>
            <a:r>
              <a:rPr lang="zh-CN" altLang="en-US" sz="1400" dirty="0">
                <a:solidFill>
                  <a:schemeClr val="tx1">
                    <a:lumMod val="65000"/>
                    <a:lumOff val="35000"/>
                  </a:schemeClr>
                </a:solidFill>
                <a:cs typeface="+mn-ea"/>
                <a:sym typeface="+mn-lt"/>
              </a:rPr>
              <a:t>我国互联网医疗建设和探索逐渐进入医疗业 务的深水区，新的更高的需求将保持互联网医疗产业蓬勃发展。</a:t>
            </a:r>
          </a:p>
        </p:txBody>
      </p:sp>
      <p:cxnSp>
        <p:nvCxnSpPr>
          <p:cNvPr id="31" name="直接连接符 30">
            <a:extLst>
              <a:ext uri="{FF2B5EF4-FFF2-40B4-BE49-F238E27FC236}">
                <a16:creationId xmlns:a16="http://schemas.microsoft.com/office/drawing/2014/main" id="{81844EC5-8FE6-0333-228E-D511D781E168}"/>
              </a:ext>
            </a:extLst>
          </p:cNvPr>
          <p:cNvCxnSpPr>
            <a:cxnSpLocks/>
          </p:cNvCxnSpPr>
          <p:nvPr/>
        </p:nvCxnSpPr>
        <p:spPr>
          <a:xfrm>
            <a:off x="6096000" y="1543050"/>
            <a:ext cx="0" cy="4219575"/>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2" name="等腰三角形 31">
            <a:extLst>
              <a:ext uri="{FF2B5EF4-FFF2-40B4-BE49-F238E27FC236}">
                <a16:creationId xmlns:a16="http://schemas.microsoft.com/office/drawing/2014/main" id="{70753E11-BCC1-0632-A3F1-C835DB5C1D2C}"/>
              </a:ext>
            </a:extLst>
          </p:cNvPr>
          <p:cNvSpPr/>
          <p:nvPr/>
        </p:nvSpPr>
        <p:spPr>
          <a:xfrm rot="5400000">
            <a:off x="916710" y="5523223"/>
            <a:ext cx="167054" cy="14401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33" name="等腰三角形 32">
            <a:extLst>
              <a:ext uri="{FF2B5EF4-FFF2-40B4-BE49-F238E27FC236}">
                <a16:creationId xmlns:a16="http://schemas.microsoft.com/office/drawing/2014/main" id="{4DDC1D65-E9B5-55BE-4598-A90FDE06BFEF}"/>
              </a:ext>
            </a:extLst>
          </p:cNvPr>
          <p:cNvSpPr/>
          <p:nvPr/>
        </p:nvSpPr>
        <p:spPr>
          <a:xfrm rot="5400000">
            <a:off x="988716" y="5523223"/>
            <a:ext cx="167054" cy="14401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35" name="文本框 34">
            <a:extLst>
              <a:ext uri="{FF2B5EF4-FFF2-40B4-BE49-F238E27FC236}">
                <a16:creationId xmlns:a16="http://schemas.microsoft.com/office/drawing/2014/main" id="{667C0C22-323F-2D95-253D-C3CBCD9CA1FE}"/>
              </a:ext>
            </a:extLst>
          </p:cNvPr>
          <p:cNvSpPr txBox="1"/>
          <p:nvPr/>
        </p:nvSpPr>
        <p:spPr>
          <a:xfrm>
            <a:off x="7205206" y="1866598"/>
            <a:ext cx="644880" cy="416560"/>
          </a:xfrm>
          <a:custGeom>
            <a:avLst/>
            <a:gdLst/>
            <a:ahLst/>
            <a:cxnLst/>
            <a:rect l="l" t="t" r="r" b="b"/>
            <a:pathLst>
              <a:path w="711556" h="459629">
                <a:moveTo>
                  <a:pt x="648462" y="448"/>
                </a:moveTo>
                <a:cubicBezTo>
                  <a:pt x="651164" y="-319"/>
                  <a:pt x="653647" y="-100"/>
                  <a:pt x="655911" y="1105"/>
                </a:cubicBezTo>
                <a:cubicBezTo>
                  <a:pt x="658174" y="2310"/>
                  <a:pt x="659781" y="3844"/>
                  <a:pt x="660730" y="5706"/>
                </a:cubicBezTo>
                <a:lnTo>
                  <a:pt x="664235" y="19726"/>
                </a:lnTo>
                <a:cubicBezTo>
                  <a:pt x="665185" y="21589"/>
                  <a:pt x="665477" y="23560"/>
                  <a:pt x="665112" y="25642"/>
                </a:cubicBezTo>
                <a:cubicBezTo>
                  <a:pt x="664747" y="27723"/>
                  <a:pt x="663286" y="29256"/>
                  <a:pt x="660730" y="30242"/>
                </a:cubicBezTo>
                <a:cubicBezTo>
                  <a:pt x="633054" y="44957"/>
                  <a:pt x="611292" y="66791"/>
                  <a:pt x="595446" y="95746"/>
                </a:cubicBezTo>
                <a:cubicBezTo>
                  <a:pt x="579599" y="124700"/>
                  <a:pt x="567477" y="156612"/>
                  <a:pt x="559079" y="191481"/>
                </a:cubicBezTo>
                <a:cubicBezTo>
                  <a:pt x="561818" y="191408"/>
                  <a:pt x="565104" y="191116"/>
                  <a:pt x="568938" y="190605"/>
                </a:cubicBezTo>
                <a:cubicBezTo>
                  <a:pt x="572772" y="190094"/>
                  <a:pt x="576496" y="189802"/>
                  <a:pt x="580111" y="189729"/>
                </a:cubicBezTo>
                <a:cubicBezTo>
                  <a:pt x="617792" y="190788"/>
                  <a:pt x="648900" y="204005"/>
                  <a:pt x="673437" y="229381"/>
                </a:cubicBezTo>
                <a:cubicBezTo>
                  <a:pt x="697973" y="254758"/>
                  <a:pt x="710679" y="285939"/>
                  <a:pt x="711556" y="322926"/>
                </a:cubicBezTo>
                <a:cubicBezTo>
                  <a:pt x="710460" y="362360"/>
                  <a:pt x="697316" y="394783"/>
                  <a:pt x="672122" y="420196"/>
                </a:cubicBezTo>
                <a:cubicBezTo>
                  <a:pt x="646928" y="445608"/>
                  <a:pt x="616258" y="458753"/>
                  <a:pt x="580111" y="459629"/>
                </a:cubicBezTo>
                <a:cubicBezTo>
                  <a:pt x="539472" y="459410"/>
                  <a:pt x="505077" y="445827"/>
                  <a:pt x="476926" y="418881"/>
                </a:cubicBezTo>
                <a:cubicBezTo>
                  <a:pt x="448775" y="391935"/>
                  <a:pt x="434097" y="352940"/>
                  <a:pt x="432892" y="301895"/>
                </a:cubicBezTo>
                <a:cubicBezTo>
                  <a:pt x="433330" y="240043"/>
                  <a:pt x="452171" y="180601"/>
                  <a:pt x="489414" y="123568"/>
                </a:cubicBezTo>
                <a:cubicBezTo>
                  <a:pt x="526656" y="66536"/>
                  <a:pt x="579672" y="25496"/>
                  <a:pt x="648462" y="448"/>
                </a:cubicBezTo>
                <a:close/>
                <a:moveTo>
                  <a:pt x="215570" y="448"/>
                </a:moveTo>
                <a:cubicBezTo>
                  <a:pt x="218272" y="-319"/>
                  <a:pt x="220755" y="-100"/>
                  <a:pt x="223018" y="1105"/>
                </a:cubicBezTo>
                <a:cubicBezTo>
                  <a:pt x="225282" y="2310"/>
                  <a:pt x="226889" y="3844"/>
                  <a:pt x="227838" y="5706"/>
                </a:cubicBezTo>
                <a:lnTo>
                  <a:pt x="231343" y="19726"/>
                </a:lnTo>
                <a:cubicBezTo>
                  <a:pt x="232293" y="21589"/>
                  <a:pt x="232585" y="23560"/>
                  <a:pt x="232220" y="25642"/>
                </a:cubicBezTo>
                <a:cubicBezTo>
                  <a:pt x="231854" y="27723"/>
                  <a:pt x="230394" y="29256"/>
                  <a:pt x="227838" y="30242"/>
                </a:cubicBezTo>
                <a:cubicBezTo>
                  <a:pt x="199285" y="44957"/>
                  <a:pt x="177086" y="66791"/>
                  <a:pt x="161239" y="95746"/>
                </a:cubicBezTo>
                <a:cubicBezTo>
                  <a:pt x="145393" y="124700"/>
                  <a:pt x="133709" y="156612"/>
                  <a:pt x="126187" y="191481"/>
                </a:cubicBezTo>
                <a:cubicBezTo>
                  <a:pt x="128853" y="191408"/>
                  <a:pt x="131847" y="191116"/>
                  <a:pt x="135169" y="190605"/>
                </a:cubicBezTo>
                <a:cubicBezTo>
                  <a:pt x="138492" y="190094"/>
                  <a:pt x="141924" y="189802"/>
                  <a:pt x="145466" y="189729"/>
                </a:cubicBezTo>
                <a:cubicBezTo>
                  <a:pt x="183913" y="190788"/>
                  <a:pt x="215241" y="204005"/>
                  <a:pt x="239449" y="229381"/>
                </a:cubicBezTo>
                <a:cubicBezTo>
                  <a:pt x="263657" y="254758"/>
                  <a:pt x="276144" y="285939"/>
                  <a:pt x="276911" y="322926"/>
                </a:cubicBezTo>
                <a:cubicBezTo>
                  <a:pt x="275925" y="362360"/>
                  <a:pt x="263000" y="394783"/>
                  <a:pt x="238135" y="420196"/>
                </a:cubicBezTo>
                <a:cubicBezTo>
                  <a:pt x="213270" y="445608"/>
                  <a:pt x="182380" y="458753"/>
                  <a:pt x="145466" y="459629"/>
                </a:cubicBezTo>
                <a:cubicBezTo>
                  <a:pt x="104900" y="459410"/>
                  <a:pt x="70798" y="445827"/>
                  <a:pt x="43158" y="418881"/>
                </a:cubicBezTo>
                <a:cubicBezTo>
                  <a:pt x="15518" y="391935"/>
                  <a:pt x="1132" y="352940"/>
                  <a:pt x="0" y="301895"/>
                </a:cubicBezTo>
                <a:cubicBezTo>
                  <a:pt x="438" y="240043"/>
                  <a:pt x="19279" y="180601"/>
                  <a:pt x="56521" y="123568"/>
                </a:cubicBezTo>
                <a:cubicBezTo>
                  <a:pt x="93764" y="66536"/>
                  <a:pt x="146780" y="25496"/>
                  <a:pt x="215570" y="4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0000"/>
              </a:lnSpc>
            </a:pPr>
            <a:endParaRPr lang="zh-CN" altLang="en-US" sz="13800" dirty="0">
              <a:solidFill>
                <a:schemeClr val="tx1">
                  <a:lumMod val="75000"/>
                  <a:lumOff val="25000"/>
                </a:schemeClr>
              </a:solidFill>
              <a:cs typeface="+mn-ea"/>
              <a:sym typeface="+mn-lt"/>
            </a:endParaRPr>
          </a:p>
        </p:txBody>
      </p:sp>
      <p:cxnSp>
        <p:nvCxnSpPr>
          <p:cNvPr id="36" name="直接连接符 35">
            <a:extLst>
              <a:ext uri="{FF2B5EF4-FFF2-40B4-BE49-F238E27FC236}">
                <a16:creationId xmlns:a16="http://schemas.microsoft.com/office/drawing/2014/main" id="{632EF0F3-D9A6-E22D-007F-B670E6BF90E1}"/>
              </a:ext>
            </a:extLst>
          </p:cNvPr>
          <p:cNvCxnSpPr>
            <a:cxnSpLocks/>
          </p:cNvCxnSpPr>
          <p:nvPr/>
        </p:nvCxnSpPr>
        <p:spPr>
          <a:xfrm>
            <a:off x="7205206" y="3415371"/>
            <a:ext cx="372949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3D236200-2323-294E-CB19-E70EF24F0AD1}"/>
              </a:ext>
            </a:extLst>
          </p:cNvPr>
          <p:cNvSpPr txBox="1"/>
          <p:nvPr/>
        </p:nvSpPr>
        <p:spPr>
          <a:xfrm>
            <a:off x="7205205" y="2432135"/>
            <a:ext cx="3729491" cy="842963"/>
          </a:xfrm>
          <a:prstGeom prst="rect">
            <a:avLst/>
          </a:prstGeom>
          <a:noFill/>
        </p:spPr>
        <p:txBody>
          <a:bodyPr wrap="square" lIns="0" tIns="0" rIns="0" bIns="0" rtlCol="0">
            <a:noAutofit/>
          </a:bodyPr>
          <a:lstStyle/>
          <a:p>
            <a:pPr>
              <a:lnSpc>
                <a:spcPct val="130000"/>
              </a:lnSpc>
            </a:pPr>
            <a:r>
              <a:rPr lang="zh-CN" altLang="en-US" sz="2000" b="1" spc="300" dirty="0">
                <a:gradFill>
                  <a:gsLst>
                    <a:gs pos="0">
                      <a:schemeClr val="accent1"/>
                    </a:gs>
                    <a:gs pos="100000">
                      <a:schemeClr val="accent1">
                        <a:lumMod val="75000"/>
                      </a:schemeClr>
                    </a:gs>
                  </a:gsLst>
                  <a:lin ang="2700000" scaled="0"/>
                </a:gradFill>
                <a:cs typeface="+mn-ea"/>
                <a:sym typeface="+mn-lt"/>
              </a:rPr>
              <a:t>行业政策利好</a:t>
            </a:r>
          </a:p>
          <a:p>
            <a:pPr>
              <a:lnSpc>
                <a:spcPct val="130000"/>
              </a:lnSpc>
            </a:pPr>
            <a:r>
              <a:rPr lang="zh-CN" altLang="en-US" sz="2000" b="1" spc="300" dirty="0">
                <a:gradFill>
                  <a:gsLst>
                    <a:gs pos="0">
                      <a:schemeClr val="accent1"/>
                    </a:gs>
                    <a:gs pos="100000">
                      <a:schemeClr val="accent1">
                        <a:lumMod val="75000"/>
                      </a:schemeClr>
                    </a:gs>
                  </a:gsLst>
                  <a:lin ang="2700000" scaled="0"/>
                </a:gradFill>
                <a:cs typeface="+mn-ea"/>
                <a:sym typeface="+mn-lt"/>
              </a:rPr>
              <a:t>推动互联网医疗行业发展</a:t>
            </a:r>
          </a:p>
        </p:txBody>
      </p:sp>
      <p:sp>
        <p:nvSpPr>
          <p:cNvPr id="38" name="矩形 37">
            <a:extLst>
              <a:ext uri="{FF2B5EF4-FFF2-40B4-BE49-F238E27FC236}">
                <a16:creationId xmlns:a16="http://schemas.microsoft.com/office/drawing/2014/main" id="{6ADABB24-390D-533A-3E60-C522D41D5DBD}"/>
              </a:ext>
            </a:extLst>
          </p:cNvPr>
          <p:cNvSpPr/>
          <p:nvPr/>
        </p:nvSpPr>
        <p:spPr>
          <a:xfrm>
            <a:off x="7205206" y="3582902"/>
            <a:ext cx="3729488" cy="1092607"/>
          </a:xfrm>
          <a:prstGeom prst="rect">
            <a:avLst/>
          </a:prstGeom>
          <a:noFill/>
        </p:spPr>
        <p:txBody>
          <a:bodyPr wrap="square" lIns="0" tIns="0" rIns="0" bIns="0" rtlCol="0">
            <a:noAutofit/>
          </a:bodyPr>
          <a:lstStyle/>
          <a:p>
            <a:pPr algn="just">
              <a:lnSpc>
                <a:spcPct val="130000"/>
              </a:lnSpc>
            </a:pPr>
            <a:r>
              <a:rPr lang="zh-CN" altLang="en-US" sz="1400" dirty="0">
                <a:solidFill>
                  <a:schemeClr val="tx1">
                    <a:lumMod val="65000"/>
                    <a:lumOff val="35000"/>
                  </a:schemeClr>
                </a:solidFill>
                <a:cs typeface="+mn-ea"/>
                <a:sym typeface="+mn-lt"/>
              </a:rPr>
              <a:t>“互联网</a:t>
            </a:r>
            <a:r>
              <a:rPr lang="en-US" altLang="zh-CN" sz="1400" dirty="0">
                <a:solidFill>
                  <a:schemeClr val="tx1">
                    <a:lumMod val="65000"/>
                    <a:lumOff val="35000"/>
                  </a:schemeClr>
                </a:solidFill>
                <a:cs typeface="+mn-ea"/>
                <a:sym typeface="+mn-lt"/>
              </a:rPr>
              <a:t>+</a:t>
            </a:r>
            <a:r>
              <a:rPr lang="zh-CN" altLang="en-US" sz="1400" dirty="0">
                <a:solidFill>
                  <a:schemeClr val="tx1">
                    <a:lumMod val="65000"/>
                    <a:lumOff val="35000"/>
                  </a:schemeClr>
                </a:solidFill>
                <a:cs typeface="+mn-ea"/>
                <a:sym typeface="+mn-lt"/>
              </a:rPr>
              <a:t>医疗”兼具传统医疗健康服务与互联网的特性，具有便捷性、时空无关性、资源共享性等特点，对解决医改难题、建设健康中国具有重要意义。</a:t>
            </a:r>
          </a:p>
        </p:txBody>
      </p:sp>
      <p:sp>
        <p:nvSpPr>
          <p:cNvPr id="39" name="等腰三角形 38">
            <a:extLst>
              <a:ext uri="{FF2B5EF4-FFF2-40B4-BE49-F238E27FC236}">
                <a16:creationId xmlns:a16="http://schemas.microsoft.com/office/drawing/2014/main" id="{1E7B87A1-68E2-642C-DFC8-DC4C793F4C8B}"/>
              </a:ext>
            </a:extLst>
          </p:cNvPr>
          <p:cNvSpPr/>
          <p:nvPr/>
        </p:nvSpPr>
        <p:spPr>
          <a:xfrm rot="5400000">
            <a:off x="7193685" y="5523223"/>
            <a:ext cx="167054" cy="14401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40" name="等腰三角形 39">
            <a:extLst>
              <a:ext uri="{FF2B5EF4-FFF2-40B4-BE49-F238E27FC236}">
                <a16:creationId xmlns:a16="http://schemas.microsoft.com/office/drawing/2014/main" id="{BA67AF76-E194-5ADF-992E-C877C942B896}"/>
              </a:ext>
            </a:extLst>
          </p:cNvPr>
          <p:cNvSpPr/>
          <p:nvPr/>
        </p:nvSpPr>
        <p:spPr>
          <a:xfrm rot="5400000">
            <a:off x="7265691" y="5523223"/>
            <a:ext cx="167054" cy="14401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Tree>
    <p:extLst>
      <p:ext uri="{BB962C8B-B14F-4D97-AF65-F5344CB8AC3E}">
        <p14:creationId xmlns:p14="http://schemas.microsoft.com/office/powerpoint/2010/main" val="4229839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48AA5EBE-C217-394F-98ED-B7615CD13584}"/>
              </a:ext>
            </a:extLst>
          </p:cNvPr>
          <p:cNvCxnSpPr/>
          <p:nvPr/>
        </p:nvCxnSpPr>
        <p:spPr>
          <a:xfrm>
            <a:off x="263847" y="862550"/>
            <a:ext cx="10268136" cy="0"/>
          </a:xfrm>
          <a:prstGeom prst="line">
            <a:avLst/>
          </a:prstGeom>
          <a:ln w="19050">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A9018BE8-AC36-5349-95C3-E7C096E1A779}"/>
              </a:ext>
            </a:extLst>
          </p:cNvPr>
          <p:cNvSpPr/>
          <p:nvPr/>
        </p:nvSpPr>
        <p:spPr>
          <a:xfrm>
            <a:off x="9329804" y="798308"/>
            <a:ext cx="2861863" cy="108482"/>
          </a:xfrm>
          <a:prstGeom prst="rect">
            <a:avLst/>
          </a:prstGeom>
          <a:solidFill>
            <a:schemeClr val="accent1">
              <a:lumMod val="100000"/>
            </a:schemeClr>
          </a:solidFill>
          <a:ln>
            <a:solidFill>
              <a:schemeClr val="accent1">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sz="1351">
              <a:cs typeface="+mn-ea"/>
              <a:sym typeface="+mn-lt"/>
            </a:endParaRPr>
          </a:p>
        </p:txBody>
      </p:sp>
      <p:sp>
        <p:nvSpPr>
          <p:cNvPr id="8" name="标题 7">
            <a:extLst>
              <a:ext uri="{FF2B5EF4-FFF2-40B4-BE49-F238E27FC236}">
                <a16:creationId xmlns:a16="http://schemas.microsoft.com/office/drawing/2014/main" id="{9E06C8C2-1CDB-44C3-B83D-5CDE671A384B}"/>
              </a:ext>
            </a:extLst>
          </p:cNvPr>
          <p:cNvSpPr>
            <a:spLocks noGrp="1"/>
          </p:cNvSpPr>
          <p:nvPr>
            <p:ph type="title"/>
          </p:nvPr>
        </p:nvSpPr>
        <p:spPr>
          <a:xfrm>
            <a:off x="822944" y="320665"/>
            <a:ext cx="1620957" cy="487378"/>
          </a:xfrm>
        </p:spPr>
        <p:txBody>
          <a:bodyPr>
            <a:noAutofit/>
          </a:bodyPr>
          <a:lstStyle/>
          <a:p>
            <a:r>
              <a:rPr lang="zh-CN" altLang="en-US" dirty="0">
                <a:sym typeface="+mn-lt"/>
              </a:rPr>
              <a:t>项目背景</a:t>
            </a:r>
          </a:p>
        </p:txBody>
      </p:sp>
      <p:sp>
        <p:nvSpPr>
          <p:cNvPr id="3" name="文本框 2">
            <a:extLst>
              <a:ext uri="{FF2B5EF4-FFF2-40B4-BE49-F238E27FC236}">
                <a16:creationId xmlns:a16="http://schemas.microsoft.com/office/drawing/2014/main" id="{D58689A8-2533-B378-EE3A-E3ECEA14E349}"/>
              </a:ext>
            </a:extLst>
          </p:cNvPr>
          <p:cNvSpPr txBox="1"/>
          <p:nvPr/>
        </p:nvSpPr>
        <p:spPr>
          <a:xfrm>
            <a:off x="5358619" y="1270536"/>
            <a:ext cx="1474763" cy="360612"/>
          </a:xfrm>
          <a:prstGeom prst="rect">
            <a:avLst/>
          </a:prstGeom>
          <a:noFill/>
        </p:spPr>
        <p:txBody>
          <a:bodyPr wrap="square" lIns="0" tIns="0" rIns="0" bIns="0" rtlCol="0">
            <a:noAutofit/>
          </a:bodyPr>
          <a:lstStyle>
            <a:defPPr>
              <a:defRPr lang="zh-CN"/>
            </a:defPPr>
            <a:lvl1pPr>
              <a:lnSpc>
                <a:spcPct val="130000"/>
              </a:lnSpc>
              <a:defRPr sz="2000" b="1" spc="300">
                <a:gradFill>
                  <a:gsLst>
                    <a:gs pos="0">
                      <a:schemeClr val="accent1"/>
                    </a:gs>
                    <a:gs pos="100000">
                      <a:schemeClr val="accent1">
                        <a:lumMod val="75000"/>
                      </a:schemeClr>
                    </a:gs>
                  </a:gsLst>
                  <a:lin ang="2700000" scaled="0"/>
                </a:gradFill>
                <a:cs typeface="+mn-ea"/>
              </a:defRPr>
            </a:lvl1pPr>
          </a:lstStyle>
          <a:p>
            <a:pPr algn="ctr"/>
            <a:r>
              <a:rPr lang="zh-CN" altLang="en-US"/>
              <a:t>互联网医疗</a:t>
            </a:r>
            <a:endParaRPr lang="zh-CN" altLang="en-US" dirty="0"/>
          </a:p>
        </p:txBody>
      </p:sp>
      <p:sp>
        <p:nvSpPr>
          <p:cNvPr id="6" name="文本框 5">
            <a:extLst>
              <a:ext uri="{FF2B5EF4-FFF2-40B4-BE49-F238E27FC236}">
                <a16:creationId xmlns:a16="http://schemas.microsoft.com/office/drawing/2014/main" id="{1FE1C27D-D478-E740-BB28-810827EBD6AC}"/>
              </a:ext>
            </a:extLst>
          </p:cNvPr>
          <p:cNvSpPr txBox="1"/>
          <p:nvPr/>
        </p:nvSpPr>
        <p:spPr>
          <a:xfrm>
            <a:off x="3271582" y="1854500"/>
            <a:ext cx="5648837" cy="564715"/>
          </a:xfrm>
          <a:prstGeom prst="rect">
            <a:avLst/>
          </a:prstGeom>
          <a:noFill/>
          <a:effectLst/>
        </p:spPr>
        <p:txBody>
          <a:bodyPr wrap="square" lIns="0" tIns="0" rIns="0" bIns="0" rtlCol="0" anchor="t">
            <a:noAutofit/>
          </a:bodyPr>
          <a:lstStyle/>
          <a:p>
            <a:pPr marL="0" marR="0" lvl="0" indent="0" algn="ctr" defTabSz="914400" rtl="0" eaLnBrk="1" fontAlgn="auto" latinLnBrk="0" hangingPunct="1">
              <a:lnSpc>
                <a:spcPct val="130000"/>
              </a:lnSpc>
              <a:spcBef>
                <a:spcPts val="0"/>
              </a:spcBef>
              <a:buClrTx/>
              <a:buSzTx/>
              <a:buFontTx/>
              <a:buNone/>
              <a:tabLst/>
              <a:defRPr/>
            </a:pPr>
            <a:r>
              <a:rPr kumimoji="0" lang="zh-CN" altLang="en-US" sz="1458"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有广义和狭义定义之分，广义指互联网技术在医疗健康领域的全链条、多主体应用；狭义仅指互联网在线医疗服务。</a:t>
            </a:r>
          </a:p>
        </p:txBody>
      </p:sp>
      <p:cxnSp>
        <p:nvCxnSpPr>
          <p:cNvPr id="7" name="直接连接符 6">
            <a:extLst>
              <a:ext uri="{FF2B5EF4-FFF2-40B4-BE49-F238E27FC236}">
                <a16:creationId xmlns:a16="http://schemas.microsoft.com/office/drawing/2014/main" id="{222C7925-0101-7D1B-1D86-EB79C8B309CC}"/>
              </a:ext>
            </a:extLst>
          </p:cNvPr>
          <p:cNvCxnSpPr>
            <a:cxnSpLocks/>
          </p:cNvCxnSpPr>
          <p:nvPr/>
        </p:nvCxnSpPr>
        <p:spPr>
          <a:xfrm>
            <a:off x="5926263" y="1815915"/>
            <a:ext cx="339471" cy="0"/>
          </a:xfrm>
          <a:prstGeom prst="line">
            <a:avLst/>
          </a:prstGeom>
          <a:ln w="23146">
            <a:solidFill>
              <a:schemeClr val="accent1"/>
            </a:solidFill>
          </a:ln>
          <a:effectLst/>
        </p:spPr>
        <p:style>
          <a:lnRef idx="1">
            <a:schemeClr val="accent1"/>
          </a:lnRef>
          <a:fillRef idx="0">
            <a:schemeClr val="accent1"/>
          </a:fillRef>
          <a:effectRef idx="0">
            <a:schemeClr val="accent1"/>
          </a:effectRef>
          <a:fontRef idx="minor">
            <a:schemeClr val="tx1"/>
          </a:fontRef>
        </p:style>
      </p:cxnSp>
      <p:pic>
        <p:nvPicPr>
          <p:cNvPr id="11" name="图片 10">
            <a:extLst>
              <a:ext uri="{FF2B5EF4-FFF2-40B4-BE49-F238E27FC236}">
                <a16:creationId xmlns:a16="http://schemas.microsoft.com/office/drawing/2014/main" id="{B579C7FD-7CCA-3256-EB8A-72AD520EBB5B}"/>
              </a:ext>
            </a:extLst>
          </p:cNvPr>
          <p:cNvPicPr>
            <a:picLocks noChangeAspect="1"/>
          </p:cNvPicPr>
          <p:nvPr/>
        </p:nvPicPr>
        <p:blipFill rotWithShape="1">
          <a:blip r:embed="rId2">
            <a:extLst>
              <a:ext uri="{28A0092B-C50C-407E-A947-70E740481C1C}">
                <a14:useLocalDpi xmlns:a14="http://schemas.microsoft.com/office/drawing/2010/main" val="0"/>
              </a:ext>
            </a:extLst>
          </a:blip>
          <a:srcRect l="4404" t="29922" r="4404" b="7394"/>
          <a:stretch/>
        </p:blipFill>
        <p:spPr>
          <a:xfrm>
            <a:off x="1479050" y="2603145"/>
            <a:ext cx="9233901" cy="3667316"/>
          </a:xfrm>
          <a:custGeom>
            <a:avLst/>
            <a:gdLst>
              <a:gd name="connsiteX0" fmla="*/ 0 w 9233901"/>
              <a:gd name="connsiteY0" fmla="*/ 0 h 3667316"/>
              <a:gd name="connsiteX1" fmla="*/ 9233901 w 9233901"/>
              <a:gd name="connsiteY1" fmla="*/ 0 h 3667316"/>
              <a:gd name="connsiteX2" fmla="*/ 9233901 w 9233901"/>
              <a:gd name="connsiteY2" fmla="*/ 3667316 h 3667316"/>
              <a:gd name="connsiteX3" fmla="*/ 0 w 9233901"/>
              <a:gd name="connsiteY3" fmla="*/ 3667316 h 3667316"/>
            </a:gdLst>
            <a:ahLst/>
            <a:cxnLst>
              <a:cxn ang="0">
                <a:pos x="connsiteX0" y="connsiteY0"/>
              </a:cxn>
              <a:cxn ang="0">
                <a:pos x="connsiteX1" y="connsiteY1"/>
              </a:cxn>
              <a:cxn ang="0">
                <a:pos x="connsiteX2" y="connsiteY2"/>
              </a:cxn>
              <a:cxn ang="0">
                <a:pos x="connsiteX3" y="connsiteY3"/>
              </a:cxn>
            </a:cxnLst>
            <a:rect l="l" t="t" r="r" b="b"/>
            <a:pathLst>
              <a:path w="9233901" h="3667316">
                <a:moveTo>
                  <a:pt x="0" y="0"/>
                </a:moveTo>
                <a:lnTo>
                  <a:pt x="9233901" y="0"/>
                </a:lnTo>
                <a:lnTo>
                  <a:pt x="9233901" y="3667316"/>
                </a:lnTo>
                <a:lnTo>
                  <a:pt x="0" y="3667316"/>
                </a:lnTo>
                <a:close/>
              </a:path>
            </a:pathLst>
          </a:custGeom>
        </p:spPr>
      </p:pic>
    </p:spTree>
    <p:extLst>
      <p:ext uri="{BB962C8B-B14F-4D97-AF65-F5344CB8AC3E}">
        <p14:creationId xmlns:p14="http://schemas.microsoft.com/office/powerpoint/2010/main" val="1092782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48AA5EBE-C217-394F-98ED-B7615CD13584}"/>
              </a:ext>
            </a:extLst>
          </p:cNvPr>
          <p:cNvCxnSpPr/>
          <p:nvPr/>
        </p:nvCxnSpPr>
        <p:spPr>
          <a:xfrm>
            <a:off x="263847" y="862550"/>
            <a:ext cx="10268136" cy="0"/>
          </a:xfrm>
          <a:prstGeom prst="line">
            <a:avLst/>
          </a:prstGeom>
          <a:ln w="19050">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A9018BE8-AC36-5349-95C3-E7C096E1A779}"/>
              </a:ext>
            </a:extLst>
          </p:cNvPr>
          <p:cNvSpPr/>
          <p:nvPr/>
        </p:nvSpPr>
        <p:spPr>
          <a:xfrm>
            <a:off x="9329804" y="798308"/>
            <a:ext cx="2861863" cy="108482"/>
          </a:xfrm>
          <a:prstGeom prst="rect">
            <a:avLst/>
          </a:prstGeom>
          <a:solidFill>
            <a:schemeClr val="accent1">
              <a:lumMod val="100000"/>
            </a:schemeClr>
          </a:solidFill>
          <a:ln>
            <a:solidFill>
              <a:schemeClr val="accent1">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sz="1351">
              <a:cs typeface="+mn-ea"/>
              <a:sym typeface="+mn-lt"/>
            </a:endParaRPr>
          </a:p>
        </p:txBody>
      </p:sp>
      <p:sp>
        <p:nvSpPr>
          <p:cNvPr id="8" name="标题 7">
            <a:extLst>
              <a:ext uri="{FF2B5EF4-FFF2-40B4-BE49-F238E27FC236}">
                <a16:creationId xmlns:a16="http://schemas.microsoft.com/office/drawing/2014/main" id="{9E06C8C2-1CDB-44C3-B83D-5CDE671A384B}"/>
              </a:ext>
            </a:extLst>
          </p:cNvPr>
          <p:cNvSpPr>
            <a:spLocks noGrp="1"/>
          </p:cNvSpPr>
          <p:nvPr>
            <p:ph type="title"/>
          </p:nvPr>
        </p:nvSpPr>
        <p:spPr>
          <a:xfrm>
            <a:off x="822944" y="320665"/>
            <a:ext cx="1620957" cy="487378"/>
          </a:xfrm>
        </p:spPr>
        <p:txBody>
          <a:bodyPr>
            <a:noAutofit/>
          </a:bodyPr>
          <a:lstStyle/>
          <a:p>
            <a:r>
              <a:rPr lang="zh-CN" altLang="en-US" dirty="0">
                <a:sym typeface="+mn-lt"/>
              </a:rPr>
              <a:t>项目背景</a:t>
            </a:r>
          </a:p>
        </p:txBody>
      </p:sp>
      <p:sp>
        <p:nvSpPr>
          <p:cNvPr id="80" name="任意多边形: 形状 79">
            <a:extLst>
              <a:ext uri="{FF2B5EF4-FFF2-40B4-BE49-F238E27FC236}">
                <a16:creationId xmlns:a16="http://schemas.microsoft.com/office/drawing/2014/main" id="{02967267-2A48-F1DF-BEE6-6E7A372785BA}"/>
              </a:ext>
            </a:extLst>
          </p:cNvPr>
          <p:cNvSpPr/>
          <p:nvPr/>
        </p:nvSpPr>
        <p:spPr>
          <a:xfrm>
            <a:off x="585591" y="1341340"/>
            <a:ext cx="3242130" cy="1916163"/>
          </a:xfrm>
          <a:custGeom>
            <a:avLst/>
            <a:gdLst>
              <a:gd name="connsiteX0" fmla="*/ 80049 w 2867245"/>
              <a:gd name="connsiteY0" fmla="*/ 0 h 1755860"/>
              <a:gd name="connsiteX1" fmla="*/ 2787196 w 2867245"/>
              <a:gd name="connsiteY1" fmla="*/ 0 h 1755860"/>
              <a:gd name="connsiteX2" fmla="*/ 2867245 w 2867245"/>
              <a:gd name="connsiteY2" fmla="*/ 80049 h 1755860"/>
              <a:gd name="connsiteX3" fmla="*/ 2867245 w 2867245"/>
              <a:gd name="connsiteY3" fmla="*/ 1477937 h 1755860"/>
              <a:gd name="connsiteX4" fmla="*/ 2787196 w 2867245"/>
              <a:gd name="connsiteY4" fmla="*/ 1557986 h 1755860"/>
              <a:gd name="connsiteX5" fmla="*/ 247650 w 2867245"/>
              <a:gd name="connsiteY5" fmla="*/ 1557986 h 1755860"/>
              <a:gd name="connsiteX6" fmla="*/ 0 w 2867245"/>
              <a:gd name="connsiteY6" fmla="*/ 1755860 h 1755860"/>
              <a:gd name="connsiteX7" fmla="*/ 0 w 2867245"/>
              <a:gd name="connsiteY7" fmla="*/ 1477937 h 1755860"/>
              <a:gd name="connsiteX8" fmla="*/ 0 w 2867245"/>
              <a:gd name="connsiteY8" fmla="*/ 1360112 h 1755860"/>
              <a:gd name="connsiteX9" fmla="*/ 0 w 2867245"/>
              <a:gd name="connsiteY9" fmla="*/ 80049 h 1755860"/>
              <a:gd name="connsiteX10" fmla="*/ 80049 w 2867245"/>
              <a:gd name="connsiteY10" fmla="*/ 0 h 175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7245" h="1755860">
                <a:moveTo>
                  <a:pt x="80049" y="0"/>
                </a:moveTo>
                <a:lnTo>
                  <a:pt x="2787196" y="0"/>
                </a:lnTo>
                <a:cubicBezTo>
                  <a:pt x="2831406" y="0"/>
                  <a:pt x="2867245" y="35839"/>
                  <a:pt x="2867245" y="80049"/>
                </a:cubicBezTo>
                <a:lnTo>
                  <a:pt x="2867245" y="1477937"/>
                </a:lnTo>
                <a:cubicBezTo>
                  <a:pt x="2867245" y="1522147"/>
                  <a:pt x="2831406" y="1557986"/>
                  <a:pt x="2787196" y="1557986"/>
                </a:cubicBezTo>
                <a:lnTo>
                  <a:pt x="247650" y="1557986"/>
                </a:lnTo>
                <a:lnTo>
                  <a:pt x="0" y="1755860"/>
                </a:lnTo>
                <a:lnTo>
                  <a:pt x="0" y="1477937"/>
                </a:lnTo>
                <a:lnTo>
                  <a:pt x="0" y="1360112"/>
                </a:lnTo>
                <a:lnTo>
                  <a:pt x="0" y="80049"/>
                </a:lnTo>
                <a:cubicBezTo>
                  <a:pt x="0" y="35839"/>
                  <a:pt x="35839" y="0"/>
                  <a:pt x="80049" y="0"/>
                </a:cubicBezTo>
                <a:close/>
              </a:path>
            </a:pathLst>
          </a:custGeom>
          <a:solidFill>
            <a:schemeClr val="bg1"/>
          </a:solidFill>
          <a:ln>
            <a:noFill/>
          </a:ln>
          <a:effectLst>
            <a:outerShdw blurRad="317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accent1"/>
              </a:solidFill>
              <a:cs typeface="+mn-ea"/>
              <a:sym typeface="+mn-lt"/>
            </a:endParaRPr>
          </a:p>
        </p:txBody>
      </p:sp>
      <p:sp>
        <p:nvSpPr>
          <p:cNvPr id="81" name="任意多边形: 形状 80">
            <a:extLst>
              <a:ext uri="{FF2B5EF4-FFF2-40B4-BE49-F238E27FC236}">
                <a16:creationId xmlns:a16="http://schemas.microsoft.com/office/drawing/2014/main" id="{112AB393-93F8-7FA7-5DAC-77B7BC50BB2F}"/>
              </a:ext>
            </a:extLst>
          </p:cNvPr>
          <p:cNvSpPr/>
          <p:nvPr/>
        </p:nvSpPr>
        <p:spPr>
          <a:xfrm flipV="1">
            <a:off x="3228754" y="3895415"/>
            <a:ext cx="3240000" cy="1915200"/>
          </a:xfrm>
          <a:custGeom>
            <a:avLst/>
            <a:gdLst>
              <a:gd name="connsiteX0" fmla="*/ 80049 w 2867245"/>
              <a:gd name="connsiteY0" fmla="*/ 0 h 1755860"/>
              <a:gd name="connsiteX1" fmla="*/ 2787196 w 2867245"/>
              <a:gd name="connsiteY1" fmla="*/ 0 h 1755860"/>
              <a:gd name="connsiteX2" fmla="*/ 2867245 w 2867245"/>
              <a:gd name="connsiteY2" fmla="*/ 80049 h 1755860"/>
              <a:gd name="connsiteX3" fmla="*/ 2867245 w 2867245"/>
              <a:gd name="connsiteY3" fmla="*/ 1477937 h 1755860"/>
              <a:gd name="connsiteX4" fmla="*/ 2787196 w 2867245"/>
              <a:gd name="connsiteY4" fmla="*/ 1557986 h 1755860"/>
              <a:gd name="connsiteX5" fmla="*/ 247650 w 2867245"/>
              <a:gd name="connsiteY5" fmla="*/ 1557986 h 1755860"/>
              <a:gd name="connsiteX6" fmla="*/ 0 w 2867245"/>
              <a:gd name="connsiteY6" fmla="*/ 1755860 h 1755860"/>
              <a:gd name="connsiteX7" fmla="*/ 0 w 2867245"/>
              <a:gd name="connsiteY7" fmla="*/ 1477937 h 1755860"/>
              <a:gd name="connsiteX8" fmla="*/ 0 w 2867245"/>
              <a:gd name="connsiteY8" fmla="*/ 1360112 h 1755860"/>
              <a:gd name="connsiteX9" fmla="*/ 0 w 2867245"/>
              <a:gd name="connsiteY9" fmla="*/ 80049 h 1755860"/>
              <a:gd name="connsiteX10" fmla="*/ 80049 w 2867245"/>
              <a:gd name="connsiteY10" fmla="*/ 0 h 175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7245" h="1755860">
                <a:moveTo>
                  <a:pt x="80049" y="0"/>
                </a:moveTo>
                <a:lnTo>
                  <a:pt x="2787196" y="0"/>
                </a:lnTo>
                <a:cubicBezTo>
                  <a:pt x="2831406" y="0"/>
                  <a:pt x="2867245" y="35839"/>
                  <a:pt x="2867245" y="80049"/>
                </a:cubicBezTo>
                <a:lnTo>
                  <a:pt x="2867245" y="1477937"/>
                </a:lnTo>
                <a:cubicBezTo>
                  <a:pt x="2867245" y="1522147"/>
                  <a:pt x="2831406" y="1557986"/>
                  <a:pt x="2787196" y="1557986"/>
                </a:cubicBezTo>
                <a:lnTo>
                  <a:pt x="247650" y="1557986"/>
                </a:lnTo>
                <a:lnTo>
                  <a:pt x="0" y="1755860"/>
                </a:lnTo>
                <a:lnTo>
                  <a:pt x="0" y="1477937"/>
                </a:lnTo>
                <a:lnTo>
                  <a:pt x="0" y="1360112"/>
                </a:lnTo>
                <a:lnTo>
                  <a:pt x="0" y="80049"/>
                </a:lnTo>
                <a:cubicBezTo>
                  <a:pt x="0" y="35839"/>
                  <a:pt x="35839" y="0"/>
                  <a:pt x="80049" y="0"/>
                </a:cubicBezTo>
                <a:close/>
              </a:path>
            </a:pathLst>
          </a:custGeom>
          <a:solidFill>
            <a:schemeClr val="bg1"/>
          </a:solidFill>
          <a:ln>
            <a:noFill/>
          </a:ln>
          <a:effectLst>
            <a:outerShdw blurRad="317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82" name="任意多边形: 形状 81">
            <a:extLst>
              <a:ext uri="{FF2B5EF4-FFF2-40B4-BE49-F238E27FC236}">
                <a16:creationId xmlns:a16="http://schemas.microsoft.com/office/drawing/2014/main" id="{F06941BC-FF3B-EC9F-6A9B-20A8339493D6}"/>
              </a:ext>
            </a:extLst>
          </p:cNvPr>
          <p:cNvSpPr/>
          <p:nvPr/>
        </p:nvSpPr>
        <p:spPr>
          <a:xfrm flipV="1">
            <a:off x="8521609" y="3895415"/>
            <a:ext cx="3240000" cy="1915200"/>
          </a:xfrm>
          <a:custGeom>
            <a:avLst/>
            <a:gdLst>
              <a:gd name="connsiteX0" fmla="*/ 80049 w 2867245"/>
              <a:gd name="connsiteY0" fmla="*/ 0 h 1755860"/>
              <a:gd name="connsiteX1" fmla="*/ 2787196 w 2867245"/>
              <a:gd name="connsiteY1" fmla="*/ 0 h 1755860"/>
              <a:gd name="connsiteX2" fmla="*/ 2867245 w 2867245"/>
              <a:gd name="connsiteY2" fmla="*/ 80049 h 1755860"/>
              <a:gd name="connsiteX3" fmla="*/ 2867245 w 2867245"/>
              <a:gd name="connsiteY3" fmla="*/ 1477937 h 1755860"/>
              <a:gd name="connsiteX4" fmla="*/ 2787196 w 2867245"/>
              <a:gd name="connsiteY4" fmla="*/ 1557986 h 1755860"/>
              <a:gd name="connsiteX5" fmla="*/ 247650 w 2867245"/>
              <a:gd name="connsiteY5" fmla="*/ 1557986 h 1755860"/>
              <a:gd name="connsiteX6" fmla="*/ 0 w 2867245"/>
              <a:gd name="connsiteY6" fmla="*/ 1755860 h 1755860"/>
              <a:gd name="connsiteX7" fmla="*/ 0 w 2867245"/>
              <a:gd name="connsiteY7" fmla="*/ 1477937 h 1755860"/>
              <a:gd name="connsiteX8" fmla="*/ 0 w 2867245"/>
              <a:gd name="connsiteY8" fmla="*/ 1360112 h 1755860"/>
              <a:gd name="connsiteX9" fmla="*/ 0 w 2867245"/>
              <a:gd name="connsiteY9" fmla="*/ 80049 h 1755860"/>
              <a:gd name="connsiteX10" fmla="*/ 80049 w 2867245"/>
              <a:gd name="connsiteY10" fmla="*/ 0 h 175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7245" h="1755860">
                <a:moveTo>
                  <a:pt x="80049" y="0"/>
                </a:moveTo>
                <a:lnTo>
                  <a:pt x="2787196" y="0"/>
                </a:lnTo>
                <a:cubicBezTo>
                  <a:pt x="2831406" y="0"/>
                  <a:pt x="2867245" y="35839"/>
                  <a:pt x="2867245" y="80049"/>
                </a:cubicBezTo>
                <a:lnTo>
                  <a:pt x="2867245" y="1477937"/>
                </a:lnTo>
                <a:cubicBezTo>
                  <a:pt x="2867245" y="1522147"/>
                  <a:pt x="2831406" y="1557986"/>
                  <a:pt x="2787196" y="1557986"/>
                </a:cubicBezTo>
                <a:lnTo>
                  <a:pt x="247650" y="1557986"/>
                </a:lnTo>
                <a:lnTo>
                  <a:pt x="0" y="1755860"/>
                </a:lnTo>
                <a:lnTo>
                  <a:pt x="0" y="1477937"/>
                </a:lnTo>
                <a:lnTo>
                  <a:pt x="0" y="1360112"/>
                </a:lnTo>
                <a:lnTo>
                  <a:pt x="0" y="80049"/>
                </a:lnTo>
                <a:cubicBezTo>
                  <a:pt x="0" y="35839"/>
                  <a:pt x="35839" y="0"/>
                  <a:pt x="80049" y="0"/>
                </a:cubicBezTo>
                <a:close/>
              </a:path>
            </a:pathLst>
          </a:custGeom>
          <a:solidFill>
            <a:schemeClr val="bg1"/>
          </a:solidFill>
          <a:ln>
            <a:noFill/>
          </a:ln>
          <a:effectLst>
            <a:outerShdw blurRad="317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83" name="矩形 82">
            <a:extLst>
              <a:ext uri="{FF2B5EF4-FFF2-40B4-BE49-F238E27FC236}">
                <a16:creationId xmlns:a16="http://schemas.microsoft.com/office/drawing/2014/main" id="{7679BEFC-BA2A-C655-92BE-A17CEFCDC139}"/>
              </a:ext>
            </a:extLst>
          </p:cNvPr>
          <p:cNvSpPr/>
          <p:nvPr/>
        </p:nvSpPr>
        <p:spPr>
          <a:xfrm>
            <a:off x="351672" y="3512278"/>
            <a:ext cx="11844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84" name="椭圆 83">
            <a:extLst>
              <a:ext uri="{FF2B5EF4-FFF2-40B4-BE49-F238E27FC236}">
                <a16:creationId xmlns:a16="http://schemas.microsoft.com/office/drawing/2014/main" id="{FBF3E80E-B757-FA07-F19A-F13190BAC743}"/>
              </a:ext>
            </a:extLst>
          </p:cNvPr>
          <p:cNvSpPr/>
          <p:nvPr/>
        </p:nvSpPr>
        <p:spPr>
          <a:xfrm>
            <a:off x="495591" y="3458278"/>
            <a:ext cx="180000" cy="180000"/>
          </a:xfrm>
          <a:prstGeom prst="ellipse">
            <a:avLst/>
          </a:prstGeom>
          <a:solidFill>
            <a:schemeClr val="bg1"/>
          </a:solidFill>
          <a:ln w="19050">
            <a:solidFill>
              <a:schemeClr val="accent1"/>
            </a:solidFill>
          </a:ln>
          <a:effectLst>
            <a:outerShdw blurRad="190500" sx="150000" sy="150000" algn="ctr" rotWithShape="0">
              <a:schemeClr val="bg1">
                <a:alpha val="5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zh-CN" altLang="en-US" sz="1100" b="1" dirty="0">
                <a:solidFill>
                  <a:schemeClr val="accent1"/>
                </a:solidFill>
                <a:cs typeface="+mn-ea"/>
                <a:sym typeface="+mn-lt"/>
              </a:rPr>
              <a:t>＞</a:t>
            </a:r>
          </a:p>
        </p:txBody>
      </p:sp>
      <p:sp>
        <p:nvSpPr>
          <p:cNvPr id="85" name="椭圆 84">
            <a:extLst>
              <a:ext uri="{FF2B5EF4-FFF2-40B4-BE49-F238E27FC236}">
                <a16:creationId xmlns:a16="http://schemas.microsoft.com/office/drawing/2014/main" id="{BA256EBA-945D-1677-19AD-FD05B13EDE6F}"/>
              </a:ext>
            </a:extLst>
          </p:cNvPr>
          <p:cNvSpPr/>
          <p:nvPr/>
        </p:nvSpPr>
        <p:spPr>
          <a:xfrm>
            <a:off x="3170931" y="3458278"/>
            <a:ext cx="180000" cy="180000"/>
          </a:xfrm>
          <a:prstGeom prst="ellipse">
            <a:avLst/>
          </a:prstGeom>
          <a:solidFill>
            <a:schemeClr val="bg1"/>
          </a:solidFill>
          <a:ln w="19050">
            <a:solidFill>
              <a:schemeClr val="accent1"/>
            </a:solidFill>
          </a:ln>
          <a:effectLst>
            <a:outerShdw blurRad="190500" sx="150000" sy="150000" algn="ctr" rotWithShape="0">
              <a:schemeClr val="bg1">
                <a:alpha val="5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zh-CN" altLang="en-US" sz="1100" b="1" dirty="0">
                <a:solidFill>
                  <a:schemeClr val="accent1"/>
                </a:solidFill>
                <a:cs typeface="+mn-ea"/>
                <a:sym typeface="+mn-lt"/>
              </a:rPr>
              <a:t>＞</a:t>
            </a:r>
          </a:p>
        </p:txBody>
      </p:sp>
      <p:sp>
        <p:nvSpPr>
          <p:cNvPr id="86" name="椭圆 85">
            <a:extLst>
              <a:ext uri="{FF2B5EF4-FFF2-40B4-BE49-F238E27FC236}">
                <a16:creationId xmlns:a16="http://schemas.microsoft.com/office/drawing/2014/main" id="{C58FE4E8-3842-0ED6-A6C4-0BF1CF44936F}"/>
              </a:ext>
            </a:extLst>
          </p:cNvPr>
          <p:cNvSpPr/>
          <p:nvPr/>
        </p:nvSpPr>
        <p:spPr>
          <a:xfrm>
            <a:off x="5846271" y="3458278"/>
            <a:ext cx="180000" cy="180000"/>
          </a:xfrm>
          <a:prstGeom prst="ellipse">
            <a:avLst/>
          </a:prstGeom>
          <a:solidFill>
            <a:schemeClr val="bg1"/>
          </a:solidFill>
          <a:ln w="19050">
            <a:solidFill>
              <a:schemeClr val="accent1"/>
            </a:solidFill>
          </a:ln>
          <a:effectLst>
            <a:outerShdw blurRad="190500" sx="150000" sy="150000" algn="ctr" rotWithShape="0">
              <a:schemeClr val="bg1">
                <a:alpha val="5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zh-CN" altLang="en-US" sz="1100" b="1" dirty="0">
                <a:solidFill>
                  <a:schemeClr val="accent1"/>
                </a:solidFill>
                <a:cs typeface="+mn-ea"/>
                <a:sym typeface="+mn-lt"/>
              </a:rPr>
              <a:t>＞</a:t>
            </a:r>
          </a:p>
        </p:txBody>
      </p:sp>
      <p:sp>
        <p:nvSpPr>
          <p:cNvPr id="87" name="椭圆 86">
            <a:extLst>
              <a:ext uri="{FF2B5EF4-FFF2-40B4-BE49-F238E27FC236}">
                <a16:creationId xmlns:a16="http://schemas.microsoft.com/office/drawing/2014/main" id="{407B6E03-CA96-4871-438C-67C5561A2517}"/>
              </a:ext>
            </a:extLst>
          </p:cNvPr>
          <p:cNvSpPr/>
          <p:nvPr/>
        </p:nvSpPr>
        <p:spPr>
          <a:xfrm>
            <a:off x="8521610" y="3458278"/>
            <a:ext cx="180000" cy="180000"/>
          </a:xfrm>
          <a:prstGeom prst="ellipse">
            <a:avLst/>
          </a:prstGeom>
          <a:solidFill>
            <a:schemeClr val="bg1"/>
          </a:solidFill>
          <a:ln w="19050">
            <a:solidFill>
              <a:schemeClr val="accent1"/>
            </a:solidFill>
          </a:ln>
          <a:effectLst>
            <a:outerShdw blurRad="190500" sx="150000" sy="150000" algn="ctr" rotWithShape="0">
              <a:schemeClr val="bg1">
                <a:alpha val="5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zh-CN" altLang="en-US" sz="1100" b="1" dirty="0">
                <a:solidFill>
                  <a:schemeClr val="accent1"/>
                </a:solidFill>
                <a:cs typeface="+mn-ea"/>
                <a:sym typeface="+mn-lt"/>
              </a:rPr>
              <a:t>＞</a:t>
            </a:r>
          </a:p>
        </p:txBody>
      </p:sp>
      <p:sp>
        <p:nvSpPr>
          <p:cNvPr id="88" name="任意多边形: 形状 87">
            <a:extLst>
              <a:ext uri="{FF2B5EF4-FFF2-40B4-BE49-F238E27FC236}">
                <a16:creationId xmlns:a16="http://schemas.microsoft.com/office/drawing/2014/main" id="{F34B9F8A-B699-2AEA-E961-298A54BF4A6B}"/>
              </a:ext>
            </a:extLst>
          </p:cNvPr>
          <p:cNvSpPr/>
          <p:nvPr/>
        </p:nvSpPr>
        <p:spPr>
          <a:xfrm>
            <a:off x="5913011" y="1307805"/>
            <a:ext cx="3240000" cy="1916163"/>
          </a:xfrm>
          <a:custGeom>
            <a:avLst/>
            <a:gdLst>
              <a:gd name="connsiteX0" fmla="*/ 80049 w 2867245"/>
              <a:gd name="connsiteY0" fmla="*/ 0 h 1755860"/>
              <a:gd name="connsiteX1" fmla="*/ 2787196 w 2867245"/>
              <a:gd name="connsiteY1" fmla="*/ 0 h 1755860"/>
              <a:gd name="connsiteX2" fmla="*/ 2867245 w 2867245"/>
              <a:gd name="connsiteY2" fmla="*/ 80049 h 1755860"/>
              <a:gd name="connsiteX3" fmla="*/ 2867245 w 2867245"/>
              <a:gd name="connsiteY3" fmla="*/ 1477937 h 1755860"/>
              <a:gd name="connsiteX4" fmla="*/ 2787196 w 2867245"/>
              <a:gd name="connsiteY4" fmla="*/ 1557986 h 1755860"/>
              <a:gd name="connsiteX5" fmla="*/ 247650 w 2867245"/>
              <a:gd name="connsiteY5" fmla="*/ 1557986 h 1755860"/>
              <a:gd name="connsiteX6" fmla="*/ 0 w 2867245"/>
              <a:gd name="connsiteY6" fmla="*/ 1755860 h 1755860"/>
              <a:gd name="connsiteX7" fmla="*/ 0 w 2867245"/>
              <a:gd name="connsiteY7" fmla="*/ 1477937 h 1755860"/>
              <a:gd name="connsiteX8" fmla="*/ 0 w 2867245"/>
              <a:gd name="connsiteY8" fmla="*/ 1360112 h 1755860"/>
              <a:gd name="connsiteX9" fmla="*/ 0 w 2867245"/>
              <a:gd name="connsiteY9" fmla="*/ 80049 h 1755860"/>
              <a:gd name="connsiteX10" fmla="*/ 80049 w 2867245"/>
              <a:gd name="connsiteY10" fmla="*/ 0 h 175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7245" h="1755860">
                <a:moveTo>
                  <a:pt x="80049" y="0"/>
                </a:moveTo>
                <a:lnTo>
                  <a:pt x="2787196" y="0"/>
                </a:lnTo>
                <a:cubicBezTo>
                  <a:pt x="2831406" y="0"/>
                  <a:pt x="2867245" y="35839"/>
                  <a:pt x="2867245" y="80049"/>
                </a:cubicBezTo>
                <a:lnTo>
                  <a:pt x="2867245" y="1477937"/>
                </a:lnTo>
                <a:cubicBezTo>
                  <a:pt x="2867245" y="1522147"/>
                  <a:pt x="2831406" y="1557986"/>
                  <a:pt x="2787196" y="1557986"/>
                </a:cubicBezTo>
                <a:lnTo>
                  <a:pt x="247650" y="1557986"/>
                </a:lnTo>
                <a:lnTo>
                  <a:pt x="0" y="1755860"/>
                </a:lnTo>
                <a:lnTo>
                  <a:pt x="0" y="1477937"/>
                </a:lnTo>
                <a:lnTo>
                  <a:pt x="0" y="1360112"/>
                </a:lnTo>
                <a:lnTo>
                  <a:pt x="0" y="80049"/>
                </a:lnTo>
                <a:cubicBezTo>
                  <a:pt x="0" y="35839"/>
                  <a:pt x="35839" y="0"/>
                  <a:pt x="80049" y="0"/>
                </a:cubicBezTo>
                <a:close/>
              </a:path>
            </a:pathLst>
          </a:custGeom>
          <a:solidFill>
            <a:schemeClr val="bg1"/>
          </a:solidFill>
          <a:ln>
            <a:noFill/>
          </a:ln>
          <a:effectLst>
            <a:outerShdw blurRad="317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sp>
        <p:nvSpPr>
          <p:cNvPr id="89" name="文本框 88">
            <a:extLst>
              <a:ext uri="{FF2B5EF4-FFF2-40B4-BE49-F238E27FC236}">
                <a16:creationId xmlns:a16="http://schemas.microsoft.com/office/drawing/2014/main" id="{24A83E7C-0F37-3F9A-9D32-1D69877C5941}"/>
              </a:ext>
            </a:extLst>
          </p:cNvPr>
          <p:cNvSpPr txBox="1"/>
          <p:nvPr/>
        </p:nvSpPr>
        <p:spPr>
          <a:xfrm>
            <a:off x="759255" y="1440819"/>
            <a:ext cx="1969688" cy="400110"/>
          </a:xfrm>
          <a:prstGeom prst="rect">
            <a:avLst/>
          </a:prstGeom>
          <a:noFill/>
        </p:spPr>
        <p:txBody>
          <a:bodyPr wrap="square" rtlCol="0">
            <a:noAutofit/>
          </a:bodyPr>
          <a:lstStyle/>
          <a:p>
            <a:r>
              <a:rPr lang="en-US" altLang="zh-CN" sz="2000" b="1" spc="100" dirty="0">
                <a:gradFill>
                  <a:gsLst>
                    <a:gs pos="0">
                      <a:schemeClr val="accent1"/>
                    </a:gs>
                    <a:gs pos="100000">
                      <a:schemeClr val="accent1">
                        <a:lumMod val="75000"/>
                      </a:schemeClr>
                    </a:gs>
                  </a:gsLst>
                  <a:lin ang="2700000" scaled="0"/>
                </a:gradFill>
                <a:cs typeface="+mn-ea"/>
                <a:sym typeface="+mn-lt"/>
              </a:rPr>
              <a:t>20XX</a:t>
            </a:r>
            <a:r>
              <a:rPr lang="zh-CN" altLang="en-US" sz="2000" b="1" spc="100" dirty="0">
                <a:gradFill>
                  <a:gsLst>
                    <a:gs pos="0">
                      <a:schemeClr val="accent1"/>
                    </a:gs>
                    <a:gs pos="100000">
                      <a:schemeClr val="accent1">
                        <a:lumMod val="75000"/>
                      </a:schemeClr>
                    </a:gs>
                  </a:gsLst>
                  <a:lin ang="2700000" scaled="0"/>
                </a:gradFill>
                <a:cs typeface="+mn-ea"/>
                <a:sym typeface="+mn-lt"/>
              </a:rPr>
              <a:t>年</a:t>
            </a:r>
            <a:r>
              <a:rPr lang="en-US" altLang="zh-CN" sz="2000" b="1" spc="100" dirty="0">
                <a:gradFill>
                  <a:gsLst>
                    <a:gs pos="0">
                      <a:schemeClr val="accent1"/>
                    </a:gs>
                    <a:gs pos="100000">
                      <a:schemeClr val="accent1">
                        <a:lumMod val="75000"/>
                      </a:schemeClr>
                    </a:gs>
                  </a:gsLst>
                  <a:lin ang="2700000" scaled="0"/>
                </a:gradFill>
                <a:cs typeface="+mn-ea"/>
                <a:sym typeface="+mn-lt"/>
              </a:rPr>
              <a:t>X</a:t>
            </a:r>
            <a:r>
              <a:rPr lang="zh-CN" altLang="en-US" sz="2000" b="1" spc="100" dirty="0">
                <a:gradFill>
                  <a:gsLst>
                    <a:gs pos="0">
                      <a:schemeClr val="accent1"/>
                    </a:gs>
                    <a:gs pos="100000">
                      <a:schemeClr val="accent1">
                        <a:lumMod val="75000"/>
                      </a:schemeClr>
                    </a:gs>
                  </a:gsLst>
                  <a:lin ang="2700000" scaled="0"/>
                </a:gradFill>
                <a:cs typeface="+mn-ea"/>
                <a:sym typeface="+mn-lt"/>
              </a:rPr>
              <a:t>月</a:t>
            </a:r>
          </a:p>
        </p:txBody>
      </p:sp>
      <p:sp>
        <p:nvSpPr>
          <p:cNvPr id="91" name="矩形 90">
            <a:extLst>
              <a:ext uri="{FF2B5EF4-FFF2-40B4-BE49-F238E27FC236}">
                <a16:creationId xmlns:a16="http://schemas.microsoft.com/office/drawing/2014/main" id="{85DCCCDF-1495-E271-BAB4-E882DBC1940C}"/>
              </a:ext>
            </a:extLst>
          </p:cNvPr>
          <p:cNvSpPr/>
          <p:nvPr/>
        </p:nvSpPr>
        <p:spPr>
          <a:xfrm>
            <a:off x="741820" y="1786748"/>
            <a:ext cx="3103336" cy="700898"/>
          </a:xfrm>
          <a:prstGeom prst="rect">
            <a:avLst/>
          </a:prstGeom>
        </p:spPr>
        <p:txBody>
          <a:bodyPr wrap="square">
            <a:noAutofit/>
          </a:bodyPr>
          <a:lstStyle/>
          <a:p>
            <a:pPr>
              <a:lnSpc>
                <a:spcPct val="130000"/>
              </a:lnSpc>
            </a:pPr>
            <a:r>
              <a:rPr lang="zh-CN" altLang="en-US" sz="1600" dirty="0">
                <a:solidFill>
                  <a:schemeClr val="tx1">
                    <a:lumMod val="85000"/>
                    <a:lumOff val="15000"/>
                  </a:schemeClr>
                </a:solidFill>
                <a:cs typeface="+mn-ea"/>
                <a:sym typeface="+mn-lt"/>
              </a:rPr>
              <a:t>项目启动调研阶段，选取</a:t>
            </a:r>
            <a:r>
              <a:rPr lang="en-US" altLang="zh-CN" sz="1600" dirty="0">
                <a:solidFill>
                  <a:schemeClr val="tx1">
                    <a:lumMod val="85000"/>
                    <a:lumOff val="15000"/>
                  </a:schemeClr>
                </a:solidFill>
                <a:cs typeface="+mn-ea"/>
                <a:sym typeface="+mn-lt"/>
              </a:rPr>
              <a:t>X</a:t>
            </a:r>
            <a:r>
              <a:rPr lang="zh-CN" altLang="en-US" sz="1600" dirty="0">
                <a:solidFill>
                  <a:schemeClr val="tx1">
                    <a:lumMod val="85000"/>
                    <a:lumOff val="15000"/>
                  </a:schemeClr>
                </a:solidFill>
                <a:cs typeface="+mn-ea"/>
                <a:sym typeface="+mn-lt"/>
              </a:rPr>
              <a:t>个城市的医疗情况开展调研。</a:t>
            </a:r>
            <a:endParaRPr lang="en-US" altLang="zh-CN" sz="1600" dirty="0">
              <a:solidFill>
                <a:schemeClr val="tx1">
                  <a:lumMod val="85000"/>
                  <a:lumOff val="15000"/>
                </a:schemeClr>
              </a:solidFill>
              <a:cs typeface="+mn-ea"/>
              <a:sym typeface="+mn-lt"/>
            </a:endParaRPr>
          </a:p>
        </p:txBody>
      </p:sp>
      <p:sp>
        <p:nvSpPr>
          <p:cNvPr id="92" name="文本框 91">
            <a:extLst>
              <a:ext uri="{FF2B5EF4-FFF2-40B4-BE49-F238E27FC236}">
                <a16:creationId xmlns:a16="http://schemas.microsoft.com/office/drawing/2014/main" id="{D3F4AF16-60D4-604A-29A7-A66894E4B627}"/>
              </a:ext>
            </a:extLst>
          </p:cNvPr>
          <p:cNvSpPr txBox="1"/>
          <p:nvPr/>
        </p:nvSpPr>
        <p:spPr>
          <a:xfrm>
            <a:off x="6113435" y="1440819"/>
            <a:ext cx="1969688" cy="400110"/>
          </a:xfrm>
          <a:prstGeom prst="rect">
            <a:avLst/>
          </a:prstGeom>
          <a:noFill/>
        </p:spPr>
        <p:txBody>
          <a:bodyPr wrap="square" rtlCol="0">
            <a:noAutofit/>
          </a:bodyPr>
          <a:lstStyle/>
          <a:p>
            <a:r>
              <a:rPr lang="en-US" altLang="zh-CN" sz="2000" b="1" spc="100" dirty="0">
                <a:gradFill>
                  <a:gsLst>
                    <a:gs pos="0">
                      <a:schemeClr val="accent1"/>
                    </a:gs>
                    <a:gs pos="100000">
                      <a:schemeClr val="accent1">
                        <a:lumMod val="75000"/>
                      </a:schemeClr>
                    </a:gs>
                  </a:gsLst>
                  <a:lin ang="2700000" scaled="0"/>
                </a:gradFill>
                <a:cs typeface="+mn-ea"/>
                <a:sym typeface="+mn-lt"/>
              </a:rPr>
              <a:t>20XX</a:t>
            </a:r>
            <a:r>
              <a:rPr lang="zh-CN" altLang="en-US" sz="2000" b="1" spc="100" dirty="0">
                <a:gradFill>
                  <a:gsLst>
                    <a:gs pos="0">
                      <a:schemeClr val="accent1"/>
                    </a:gs>
                    <a:gs pos="100000">
                      <a:schemeClr val="accent1">
                        <a:lumMod val="75000"/>
                      </a:schemeClr>
                    </a:gs>
                  </a:gsLst>
                  <a:lin ang="2700000" scaled="0"/>
                </a:gradFill>
                <a:cs typeface="+mn-ea"/>
                <a:sym typeface="+mn-lt"/>
              </a:rPr>
              <a:t>年</a:t>
            </a:r>
            <a:r>
              <a:rPr lang="en-US" altLang="zh-CN" sz="2000" b="1" spc="100" dirty="0">
                <a:gradFill>
                  <a:gsLst>
                    <a:gs pos="0">
                      <a:schemeClr val="accent1"/>
                    </a:gs>
                    <a:gs pos="100000">
                      <a:schemeClr val="accent1">
                        <a:lumMod val="75000"/>
                      </a:schemeClr>
                    </a:gs>
                  </a:gsLst>
                  <a:lin ang="2700000" scaled="0"/>
                </a:gradFill>
                <a:cs typeface="+mn-ea"/>
                <a:sym typeface="+mn-lt"/>
              </a:rPr>
              <a:t>X</a:t>
            </a:r>
            <a:r>
              <a:rPr lang="zh-CN" altLang="en-US" sz="2000" b="1" spc="100" dirty="0">
                <a:gradFill>
                  <a:gsLst>
                    <a:gs pos="0">
                      <a:schemeClr val="accent1"/>
                    </a:gs>
                    <a:gs pos="100000">
                      <a:schemeClr val="accent1">
                        <a:lumMod val="75000"/>
                      </a:schemeClr>
                    </a:gs>
                  </a:gsLst>
                  <a:lin ang="2700000" scaled="0"/>
                </a:gradFill>
                <a:cs typeface="+mn-ea"/>
                <a:sym typeface="+mn-lt"/>
              </a:rPr>
              <a:t>月</a:t>
            </a:r>
          </a:p>
        </p:txBody>
      </p:sp>
      <p:sp>
        <p:nvSpPr>
          <p:cNvPr id="93" name="矩形 92">
            <a:extLst>
              <a:ext uri="{FF2B5EF4-FFF2-40B4-BE49-F238E27FC236}">
                <a16:creationId xmlns:a16="http://schemas.microsoft.com/office/drawing/2014/main" id="{46D3BB37-056E-F8F8-1910-F2181CAA37D5}"/>
              </a:ext>
            </a:extLst>
          </p:cNvPr>
          <p:cNvSpPr/>
          <p:nvPr/>
        </p:nvSpPr>
        <p:spPr>
          <a:xfrm>
            <a:off x="6096000" y="1786748"/>
            <a:ext cx="2852063" cy="1020985"/>
          </a:xfrm>
          <a:prstGeom prst="rect">
            <a:avLst/>
          </a:prstGeom>
        </p:spPr>
        <p:txBody>
          <a:bodyPr wrap="square">
            <a:noAutofit/>
          </a:bodyPr>
          <a:lstStyle/>
          <a:p>
            <a:pPr>
              <a:lnSpc>
                <a:spcPct val="130000"/>
              </a:lnSpc>
            </a:pPr>
            <a:r>
              <a:rPr lang="zh-CN" altLang="en-US" sz="1600" dirty="0">
                <a:solidFill>
                  <a:schemeClr val="tx1">
                    <a:lumMod val="85000"/>
                    <a:lumOff val="15000"/>
                  </a:schemeClr>
                </a:solidFill>
                <a:cs typeface="+mn-ea"/>
                <a:sym typeface="+mn-lt"/>
              </a:rPr>
              <a:t>项目的执行阶段，在</a:t>
            </a:r>
            <a:r>
              <a:rPr lang="en-US" altLang="zh-CN" sz="1600" dirty="0">
                <a:solidFill>
                  <a:schemeClr val="tx1">
                    <a:lumMod val="85000"/>
                    <a:lumOff val="15000"/>
                  </a:schemeClr>
                </a:solidFill>
                <a:cs typeface="+mn-ea"/>
                <a:sym typeface="+mn-lt"/>
              </a:rPr>
              <a:t>X</a:t>
            </a:r>
            <a:r>
              <a:rPr lang="zh-CN" altLang="en-US" sz="1600" dirty="0">
                <a:solidFill>
                  <a:schemeClr val="tx1">
                    <a:lumMod val="85000"/>
                    <a:lumOff val="15000"/>
                  </a:schemeClr>
                </a:solidFill>
                <a:cs typeface="+mn-ea"/>
                <a:sym typeface="+mn-lt"/>
              </a:rPr>
              <a:t>个城市的开展数据的收集、汇总、讨论、研究，获得成果。</a:t>
            </a:r>
            <a:endParaRPr lang="en-US" altLang="zh-CN" sz="1600" dirty="0">
              <a:solidFill>
                <a:schemeClr val="tx1">
                  <a:lumMod val="85000"/>
                  <a:lumOff val="15000"/>
                </a:schemeClr>
              </a:solidFill>
              <a:cs typeface="+mn-ea"/>
              <a:sym typeface="+mn-lt"/>
            </a:endParaRPr>
          </a:p>
        </p:txBody>
      </p:sp>
      <p:sp>
        <p:nvSpPr>
          <p:cNvPr id="94" name="文本框 93">
            <a:extLst>
              <a:ext uri="{FF2B5EF4-FFF2-40B4-BE49-F238E27FC236}">
                <a16:creationId xmlns:a16="http://schemas.microsoft.com/office/drawing/2014/main" id="{BF891472-E2EA-FA6B-223E-845A39AC89E7}"/>
              </a:ext>
            </a:extLst>
          </p:cNvPr>
          <p:cNvSpPr txBox="1"/>
          <p:nvPr/>
        </p:nvSpPr>
        <p:spPr>
          <a:xfrm>
            <a:off x="3394297" y="4272940"/>
            <a:ext cx="1969688" cy="400110"/>
          </a:xfrm>
          <a:prstGeom prst="rect">
            <a:avLst/>
          </a:prstGeom>
          <a:noFill/>
        </p:spPr>
        <p:txBody>
          <a:bodyPr wrap="square" rtlCol="0">
            <a:noAutofit/>
          </a:bodyPr>
          <a:lstStyle/>
          <a:p>
            <a:r>
              <a:rPr lang="en-US" altLang="zh-CN" sz="2000" b="1" spc="100" dirty="0">
                <a:gradFill>
                  <a:gsLst>
                    <a:gs pos="0">
                      <a:schemeClr val="accent1"/>
                    </a:gs>
                    <a:gs pos="100000">
                      <a:schemeClr val="accent1">
                        <a:lumMod val="75000"/>
                      </a:schemeClr>
                    </a:gs>
                  </a:gsLst>
                  <a:lin ang="2700000" scaled="0"/>
                </a:gradFill>
                <a:cs typeface="+mn-ea"/>
                <a:sym typeface="+mn-lt"/>
              </a:rPr>
              <a:t>20XX</a:t>
            </a:r>
            <a:r>
              <a:rPr lang="zh-CN" altLang="en-US" sz="2000" b="1" spc="100" dirty="0">
                <a:gradFill>
                  <a:gsLst>
                    <a:gs pos="0">
                      <a:schemeClr val="accent1"/>
                    </a:gs>
                    <a:gs pos="100000">
                      <a:schemeClr val="accent1">
                        <a:lumMod val="75000"/>
                      </a:schemeClr>
                    </a:gs>
                  </a:gsLst>
                  <a:lin ang="2700000" scaled="0"/>
                </a:gradFill>
                <a:cs typeface="+mn-ea"/>
                <a:sym typeface="+mn-lt"/>
              </a:rPr>
              <a:t>年</a:t>
            </a:r>
            <a:r>
              <a:rPr lang="en-US" altLang="zh-CN" sz="2000" b="1" spc="100" dirty="0">
                <a:gradFill>
                  <a:gsLst>
                    <a:gs pos="0">
                      <a:schemeClr val="accent1"/>
                    </a:gs>
                    <a:gs pos="100000">
                      <a:schemeClr val="accent1">
                        <a:lumMod val="75000"/>
                      </a:schemeClr>
                    </a:gs>
                  </a:gsLst>
                  <a:lin ang="2700000" scaled="0"/>
                </a:gradFill>
                <a:cs typeface="+mn-ea"/>
                <a:sym typeface="+mn-lt"/>
              </a:rPr>
              <a:t>X</a:t>
            </a:r>
            <a:r>
              <a:rPr lang="zh-CN" altLang="en-US" sz="2000" b="1" spc="100" dirty="0">
                <a:gradFill>
                  <a:gsLst>
                    <a:gs pos="0">
                      <a:schemeClr val="accent1"/>
                    </a:gs>
                    <a:gs pos="100000">
                      <a:schemeClr val="accent1">
                        <a:lumMod val="75000"/>
                      </a:schemeClr>
                    </a:gs>
                  </a:gsLst>
                  <a:lin ang="2700000" scaled="0"/>
                </a:gradFill>
                <a:cs typeface="+mn-ea"/>
                <a:sym typeface="+mn-lt"/>
              </a:rPr>
              <a:t>月</a:t>
            </a:r>
          </a:p>
        </p:txBody>
      </p:sp>
      <p:sp>
        <p:nvSpPr>
          <p:cNvPr id="95" name="矩形 94">
            <a:extLst>
              <a:ext uri="{FF2B5EF4-FFF2-40B4-BE49-F238E27FC236}">
                <a16:creationId xmlns:a16="http://schemas.microsoft.com/office/drawing/2014/main" id="{DD56E9BD-C35B-41F0-85F2-0F493F2DCD6F}"/>
              </a:ext>
            </a:extLst>
          </p:cNvPr>
          <p:cNvSpPr/>
          <p:nvPr/>
        </p:nvSpPr>
        <p:spPr>
          <a:xfrm>
            <a:off x="3376862" y="4618869"/>
            <a:ext cx="2852063" cy="1020985"/>
          </a:xfrm>
          <a:prstGeom prst="rect">
            <a:avLst/>
          </a:prstGeom>
        </p:spPr>
        <p:txBody>
          <a:bodyPr wrap="square">
            <a:noAutofit/>
          </a:bodyPr>
          <a:lstStyle/>
          <a:p>
            <a:pPr>
              <a:lnSpc>
                <a:spcPct val="130000"/>
              </a:lnSpc>
            </a:pPr>
            <a:r>
              <a:rPr lang="zh-CN" altLang="en-US" sz="1600" dirty="0">
                <a:solidFill>
                  <a:schemeClr val="tx1">
                    <a:lumMod val="85000"/>
                    <a:lumOff val="15000"/>
                  </a:schemeClr>
                </a:solidFill>
                <a:cs typeface="+mn-ea"/>
                <a:sym typeface="+mn-lt"/>
              </a:rPr>
              <a:t>项目方案确定阶段，根据第一阶段的调研，确定项目的整体方案，并且下发执行。</a:t>
            </a:r>
            <a:endParaRPr lang="en-US" altLang="zh-CN" sz="1600" dirty="0">
              <a:solidFill>
                <a:schemeClr val="tx1">
                  <a:lumMod val="85000"/>
                  <a:lumOff val="15000"/>
                </a:schemeClr>
              </a:solidFill>
              <a:cs typeface="+mn-ea"/>
              <a:sym typeface="+mn-lt"/>
            </a:endParaRPr>
          </a:p>
        </p:txBody>
      </p:sp>
      <p:sp>
        <p:nvSpPr>
          <p:cNvPr id="96" name="文本框 95">
            <a:extLst>
              <a:ext uri="{FF2B5EF4-FFF2-40B4-BE49-F238E27FC236}">
                <a16:creationId xmlns:a16="http://schemas.microsoft.com/office/drawing/2014/main" id="{8515F9ED-BCA1-AAD7-C6B4-81FFDC67DF31}"/>
              </a:ext>
            </a:extLst>
          </p:cNvPr>
          <p:cNvSpPr txBox="1"/>
          <p:nvPr/>
        </p:nvSpPr>
        <p:spPr>
          <a:xfrm>
            <a:off x="8711852" y="4272940"/>
            <a:ext cx="1969688" cy="400110"/>
          </a:xfrm>
          <a:prstGeom prst="rect">
            <a:avLst/>
          </a:prstGeom>
          <a:noFill/>
        </p:spPr>
        <p:txBody>
          <a:bodyPr wrap="square" rtlCol="0">
            <a:noAutofit/>
          </a:bodyPr>
          <a:lstStyle/>
          <a:p>
            <a:r>
              <a:rPr lang="en-US" altLang="zh-CN" sz="2000" b="1" spc="100" dirty="0">
                <a:gradFill>
                  <a:gsLst>
                    <a:gs pos="0">
                      <a:schemeClr val="accent1"/>
                    </a:gs>
                    <a:gs pos="100000">
                      <a:schemeClr val="accent1">
                        <a:lumMod val="75000"/>
                      </a:schemeClr>
                    </a:gs>
                  </a:gsLst>
                  <a:lin ang="2700000" scaled="0"/>
                </a:gradFill>
                <a:cs typeface="+mn-ea"/>
                <a:sym typeface="+mn-lt"/>
              </a:rPr>
              <a:t>20XX</a:t>
            </a:r>
            <a:r>
              <a:rPr lang="zh-CN" altLang="en-US" sz="2000" b="1" spc="100" dirty="0">
                <a:gradFill>
                  <a:gsLst>
                    <a:gs pos="0">
                      <a:schemeClr val="accent1"/>
                    </a:gs>
                    <a:gs pos="100000">
                      <a:schemeClr val="accent1">
                        <a:lumMod val="75000"/>
                      </a:schemeClr>
                    </a:gs>
                  </a:gsLst>
                  <a:lin ang="2700000" scaled="0"/>
                </a:gradFill>
                <a:cs typeface="+mn-ea"/>
                <a:sym typeface="+mn-lt"/>
              </a:rPr>
              <a:t>年</a:t>
            </a:r>
            <a:r>
              <a:rPr lang="en-US" altLang="zh-CN" sz="2000" b="1" spc="100" dirty="0">
                <a:gradFill>
                  <a:gsLst>
                    <a:gs pos="0">
                      <a:schemeClr val="accent1"/>
                    </a:gs>
                    <a:gs pos="100000">
                      <a:schemeClr val="accent1">
                        <a:lumMod val="75000"/>
                      </a:schemeClr>
                    </a:gs>
                  </a:gsLst>
                  <a:lin ang="2700000" scaled="0"/>
                </a:gradFill>
                <a:cs typeface="+mn-ea"/>
                <a:sym typeface="+mn-lt"/>
              </a:rPr>
              <a:t>X</a:t>
            </a:r>
            <a:r>
              <a:rPr lang="zh-CN" altLang="en-US" sz="2000" b="1" spc="100" dirty="0">
                <a:gradFill>
                  <a:gsLst>
                    <a:gs pos="0">
                      <a:schemeClr val="accent1"/>
                    </a:gs>
                    <a:gs pos="100000">
                      <a:schemeClr val="accent1">
                        <a:lumMod val="75000"/>
                      </a:schemeClr>
                    </a:gs>
                  </a:gsLst>
                  <a:lin ang="2700000" scaled="0"/>
                </a:gradFill>
                <a:cs typeface="+mn-ea"/>
                <a:sym typeface="+mn-lt"/>
              </a:rPr>
              <a:t>月</a:t>
            </a:r>
          </a:p>
        </p:txBody>
      </p:sp>
      <p:sp>
        <p:nvSpPr>
          <p:cNvPr id="97" name="矩形 96">
            <a:extLst>
              <a:ext uri="{FF2B5EF4-FFF2-40B4-BE49-F238E27FC236}">
                <a16:creationId xmlns:a16="http://schemas.microsoft.com/office/drawing/2014/main" id="{252D51F3-5E9C-33FA-D94B-ED800FFE21A6}"/>
              </a:ext>
            </a:extLst>
          </p:cNvPr>
          <p:cNvSpPr/>
          <p:nvPr/>
        </p:nvSpPr>
        <p:spPr>
          <a:xfrm>
            <a:off x="8694417" y="4618869"/>
            <a:ext cx="2852063" cy="700898"/>
          </a:xfrm>
          <a:prstGeom prst="rect">
            <a:avLst/>
          </a:prstGeom>
        </p:spPr>
        <p:txBody>
          <a:bodyPr wrap="square">
            <a:noAutofit/>
          </a:bodyPr>
          <a:lstStyle/>
          <a:p>
            <a:pPr>
              <a:lnSpc>
                <a:spcPct val="130000"/>
              </a:lnSpc>
            </a:pPr>
            <a:r>
              <a:rPr lang="zh-CN" altLang="en-US" sz="1600" dirty="0">
                <a:solidFill>
                  <a:schemeClr val="tx1">
                    <a:lumMod val="85000"/>
                    <a:lumOff val="15000"/>
                  </a:schemeClr>
                </a:solidFill>
                <a:cs typeface="+mn-ea"/>
                <a:sym typeface="+mn-lt"/>
              </a:rPr>
              <a:t>根据获得的成果，进一步推断后续行业的发展。</a:t>
            </a:r>
            <a:endParaRPr lang="en-US" altLang="zh-CN" sz="1600" dirty="0">
              <a:solidFill>
                <a:schemeClr val="tx1">
                  <a:lumMod val="85000"/>
                  <a:lumOff val="15000"/>
                </a:schemeClr>
              </a:solidFill>
              <a:cs typeface="+mn-ea"/>
              <a:sym typeface="+mn-lt"/>
            </a:endParaRPr>
          </a:p>
        </p:txBody>
      </p:sp>
      <p:sp>
        <p:nvSpPr>
          <p:cNvPr id="13" name="文本框 12">
            <a:extLst>
              <a:ext uri="{FF2B5EF4-FFF2-40B4-BE49-F238E27FC236}">
                <a16:creationId xmlns:a16="http://schemas.microsoft.com/office/drawing/2014/main" id="{C224242E-8281-CFEB-F95E-F57E0396DD96}"/>
              </a:ext>
            </a:extLst>
          </p:cNvPr>
          <p:cNvSpPr txBox="1"/>
          <p:nvPr/>
        </p:nvSpPr>
        <p:spPr>
          <a:xfrm>
            <a:off x="3059509" y="1502485"/>
            <a:ext cx="768212" cy="1532516"/>
          </a:xfrm>
          <a:custGeom>
            <a:avLst/>
            <a:gdLst/>
            <a:ahLst/>
            <a:cxnLst/>
            <a:rect l="l" t="t" r="r" b="b"/>
            <a:pathLst>
              <a:path w="768212" h="1532516">
                <a:moveTo>
                  <a:pt x="517006" y="0"/>
                </a:moveTo>
                <a:lnTo>
                  <a:pt x="768212" y="0"/>
                </a:lnTo>
                <a:lnTo>
                  <a:pt x="768212" y="1451722"/>
                </a:lnTo>
                <a:cubicBezTo>
                  <a:pt x="768212" y="1487907"/>
                  <a:pt x="745417" y="1518953"/>
                  <a:pt x="712930" y="1532214"/>
                </a:cubicBezTo>
                <a:lnTo>
                  <a:pt x="711380" y="1532516"/>
                </a:lnTo>
                <a:lnTo>
                  <a:pt x="439917" y="1532516"/>
                </a:lnTo>
                <a:lnTo>
                  <a:pt x="439917" y="528312"/>
                </a:lnTo>
                <a:cubicBezTo>
                  <a:pt x="371395" y="580390"/>
                  <a:pt x="305099" y="622531"/>
                  <a:pt x="241030" y="654737"/>
                </a:cubicBezTo>
                <a:cubicBezTo>
                  <a:pt x="176961" y="686943"/>
                  <a:pt x="96618" y="717778"/>
                  <a:pt x="0" y="747243"/>
                </a:cubicBezTo>
                <a:lnTo>
                  <a:pt x="0" y="403943"/>
                </a:lnTo>
                <a:cubicBezTo>
                  <a:pt x="142528" y="358033"/>
                  <a:pt x="253192" y="302872"/>
                  <a:pt x="331994" y="238460"/>
                </a:cubicBezTo>
                <a:cubicBezTo>
                  <a:pt x="410795" y="174049"/>
                  <a:pt x="472466" y="94562"/>
                  <a:pt x="517006" y="0"/>
                </a:cubicBezTo>
                <a:close/>
              </a:path>
            </a:pathLst>
          </a:custGeom>
          <a:solidFill>
            <a:schemeClr val="accent2">
              <a:alpha val="8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zh-CN" altLang="en-US" sz="16600" dirty="0">
              <a:solidFill>
                <a:schemeClr val="accent1">
                  <a:alpha val="8000"/>
                </a:schemeClr>
              </a:solidFill>
              <a:latin typeface="+mj-lt"/>
            </a:endParaRPr>
          </a:p>
        </p:txBody>
      </p:sp>
      <p:sp>
        <p:nvSpPr>
          <p:cNvPr id="14" name="文本框 13">
            <a:extLst>
              <a:ext uri="{FF2B5EF4-FFF2-40B4-BE49-F238E27FC236}">
                <a16:creationId xmlns:a16="http://schemas.microsoft.com/office/drawing/2014/main" id="{2368C147-1C19-2C70-6ECF-0555787D6EB1}"/>
              </a:ext>
            </a:extLst>
          </p:cNvPr>
          <p:cNvSpPr txBox="1"/>
          <p:nvPr/>
        </p:nvSpPr>
        <p:spPr>
          <a:xfrm>
            <a:off x="8190925" y="1502485"/>
            <a:ext cx="962086" cy="1505544"/>
          </a:xfrm>
          <a:custGeom>
            <a:avLst/>
            <a:gdLst/>
            <a:ahLst/>
            <a:cxnLst/>
            <a:rect l="l" t="t" r="r" b="b"/>
            <a:pathLst>
              <a:path w="962086" h="1505544">
                <a:moveTo>
                  <a:pt x="631783" y="0"/>
                </a:moveTo>
                <a:cubicBezTo>
                  <a:pt x="705445" y="0"/>
                  <a:pt x="770927" y="4197"/>
                  <a:pt x="828230" y="12591"/>
                </a:cubicBezTo>
                <a:lnTo>
                  <a:pt x="962086" y="46902"/>
                </a:lnTo>
                <a:lnTo>
                  <a:pt x="962086" y="904846"/>
                </a:lnTo>
                <a:lnTo>
                  <a:pt x="865103" y="977480"/>
                </a:lnTo>
                <a:cubicBezTo>
                  <a:pt x="780820" y="1035725"/>
                  <a:pt x="724460" y="1076496"/>
                  <a:pt x="696023" y="1099794"/>
                </a:cubicBezTo>
                <a:cubicBezTo>
                  <a:pt x="667586" y="1123091"/>
                  <a:pt x="634181" y="1153584"/>
                  <a:pt x="595808" y="1191272"/>
                </a:cubicBezTo>
                <a:lnTo>
                  <a:pt x="962086" y="1191272"/>
                </a:lnTo>
                <a:lnTo>
                  <a:pt x="962086" y="1418187"/>
                </a:lnTo>
                <a:cubicBezTo>
                  <a:pt x="962086" y="1466433"/>
                  <a:pt x="921588" y="1505544"/>
                  <a:pt x="871630" y="1505544"/>
                </a:cubicBezTo>
                <a:lnTo>
                  <a:pt x="0" y="1505544"/>
                </a:lnTo>
                <a:lnTo>
                  <a:pt x="37047" y="1352001"/>
                </a:lnTo>
                <a:cubicBezTo>
                  <a:pt x="58889" y="1293671"/>
                  <a:pt x="88054" y="1237182"/>
                  <a:pt x="124542" y="1182535"/>
                </a:cubicBezTo>
                <a:cubicBezTo>
                  <a:pt x="197519" y="1073241"/>
                  <a:pt x="334393" y="944247"/>
                  <a:pt x="535166" y="795552"/>
                </a:cubicBezTo>
                <a:cubicBezTo>
                  <a:pt x="657822" y="704416"/>
                  <a:pt x="736280" y="635208"/>
                  <a:pt x="770542" y="587927"/>
                </a:cubicBezTo>
                <a:cubicBezTo>
                  <a:pt x="804803" y="540646"/>
                  <a:pt x="821934" y="495764"/>
                  <a:pt x="821934" y="453280"/>
                </a:cubicBezTo>
                <a:cubicBezTo>
                  <a:pt x="821934" y="407369"/>
                  <a:pt x="804975" y="368140"/>
                  <a:pt x="771056" y="335591"/>
                </a:cubicBezTo>
                <a:cubicBezTo>
                  <a:pt x="737137" y="303043"/>
                  <a:pt x="694481" y="286769"/>
                  <a:pt x="643089" y="286769"/>
                </a:cubicBezTo>
                <a:cubicBezTo>
                  <a:pt x="589641" y="286769"/>
                  <a:pt x="545958" y="303557"/>
                  <a:pt x="512039" y="337133"/>
                </a:cubicBezTo>
                <a:cubicBezTo>
                  <a:pt x="478120" y="370709"/>
                  <a:pt x="455336" y="429982"/>
                  <a:pt x="443687" y="514950"/>
                </a:cubicBezTo>
                <a:lnTo>
                  <a:pt x="24327" y="481031"/>
                </a:lnTo>
                <a:cubicBezTo>
                  <a:pt x="40773" y="363172"/>
                  <a:pt x="70923" y="271180"/>
                  <a:pt x="114777" y="205055"/>
                </a:cubicBezTo>
                <a:cubicBezTo>
                  <a:pt x="158632" y="138931"/>
                  <a:pt x="220474" y="88224"/>
                  <a:pt x="300303" y="52934"/>
                </a:cubicBezTo>
                <a:cubicBezTo>
                  <a:pt x="380132" y="17645"/>
                  <a:pt x="490626" y="0"/>
                  <a:pt x="631783" y="0"/>
                </a:cubicBezTo>
                <a:close/>
              </a:path>
            </a:pathLst>
          </a:custGeom>
          <a:solidFill>
            <a:schemeClr val="accent2">
              <a:alpha val="8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zh-CN" altLang="en-US" sz="16600" dirty="0">
              <a:solidFill>
                <a:schemeClr val="accent1">
                  <a:alpha val="8000"/>
                </a:schemeClr>
              </a:solidFill>
              <a:latin typeface="+mj-lt"/>
            </a:endParaRPr>
          </a:p>
        </p:txBody>
      </p:sp>
      <p:sp>
        <p:nvSpPr>
          <p:cNvPr id="15" name="文本框 14">
            <a:extLst>
              <a:ext uri="{FF2B5EF4-FFF2-40B4-BE49-F238E27FC236}">
                <a16:creationId xmlns:a16="http://schemas.microsoft.com/office/drawing/2014/main" id="{F754688B-60A2-493B-385B-43CC278B3523}"/>
              </a:ext>
            </a:extLst>
          </p:cNvPr>
          <p:cNvSpPr txBox="1"/>
          <p:nvPr/>
        </p:nvSpPr>
        <p:spPr>
          <a:xfrm>
            <a:off x="5471920" y="4271524"/>
            <a:ext cx="996834" cy="1539091"/>
          </a:xfrm>
          <a:custGeom>
            <a:avLst/>
            <a:gdLst/>
            <a:ahLst/>
            <a:cxnLst/>
            <a:rect l="l" t="t" r="r" b="b"/>
            <a:pathLst>
              <a:path w="996834" h="1539091">
                <a:moveTo>
                  <a:pt x="609512" y="0"/>
                </a:moveTo>
                <a:cubicBezTo>
                  <a:pt x="757007" y="0"/>
                  <a:pt x="873860" y="20622"/>
                  <a:pt x="960071" y="61864"/>
                </a:cubicBezTo>
                <a:lnTo>
                  <a:pt x="996834" y="85140"/>
                </a:lnTo>
                <a:lnTo>
                  <a:pt x="996834" y="671910"/>
                </a:lnTo>
                <a:lnTo>
                  <a:pt x="952812" y="702018"/>
                </a:lnTo>
                <a:lnTo>
                  <a:pt x="996834" y="715372"/>
                </a:lnTo>
                <a:lnTo>
                  <a:pt x="996834" y="1451778"/>
                </a:lnTo>
                <a:lnTo>
                  <a:pt x="990043" y="1484249"/>
                </a:lnTo>
                <a:lnTo>
                  <a:pt x="977480" y="1492944"/>
                </a:lnTo>
                <a:cubicBezTo>
                  <a:pt x="955895" y="1503822"/>
                  <a:pt x="932619" y="1513341"/>
                  <a:pt x="907651" y="1521499"/>
                </a:cubicBezTo>
                <a:lnTo>
                  <a:pt x="838667" y="1539091"/>
                </a:lnTo>
                <a:lnTo>
                  <a:pt x="426107" y="1539091"/>
                </a:lnTo>
                <a:lnTo>
                  <a:pt x="312979" y="1509904"/>
                </a:lnTo>
                <a:cubicBezTo>
                  <a:pt x="233835" y="1477698"/>
                  <a:pt x="168738" y="1430588"/>
                  <a:pt x="117688" y="1368575"/>
                </a:cubicBezTo>
                <a:cubicBezTo>
                  <a:pt x="66639" y="1306562"/>
                  <a:pt x="27409" y="1228617"/>
                  <a:pt x="0" y="1134740"/>
                </a:cubicBezTo>
                <a:lnTo>
                  <a:pt x="418333" y="1079237"/>
                </a:lnTo>
                <a:cubicBezTo>
                  <a:pt x="434778" y="1163520"/>
                  <a:pt x="460303" y="1221936"/>
                  <a:pt x="494907" y="1254484"/>
                </a:cubicBezTo>
                <a:cubicBezTo>
                  <a:pt x="529511" y="1287033"/>
                  <a:pt x="573537" y="1303307"/>
                  <a:pt x="626985" y="1303307"/>
                </a:cubicBezTo>
                <a:cubicBezTo>
                  <a:pt x="683174" y="1303307"/>
                  <a:pt x="729941" y="1282750"/>
                  <a:pt x="767286" y="1241636"/>
                </a:cubicBezTo>
                <a:cubicBezTo>
                  <a:pt x="804631" y="1200522"/>
                  <a:pt x="823303" y="1145704"/>
                  <a:pt x="823303" y="1077181"/>
                </a:cubicBezTo>
                <a:cubicBezTo>
                  <a:pt x="823303" y="1007288"/>
                  <a:pt x="805316" y="953155"/>
                  <a:pt x="769341" y="914782"/>
                </a:cubicBezTo>
                <a:cubicBezTo>
                  <a:pt x="733367" y="876409"/>
                  <a:pt x="684544" y="857223"/>
                  <a:pt x="622874" y="857223"/>
                </a:cubicBezTo>
                <a:cubicBezTo>
                  <a:pt x="589983" y="857223"/>
                  <a:pt x="544757" y="865445"/>
                  <a:pt x="487198" y="881891"/>
                </a:cubicBezTo>
                <a:lnTo>
                  <a:pt x="508783" y="582788"/>
                </a:lnTo>
                <a:cubicBezTo>
                  <a:pt x="532081" y="586214"/>
                  <a:pt x="550239" y="587927"/>
                  <a:pt x="563259" y="587927"/>
                </a:cubicBezTo>
                <a:cubicBezTo>
                  <a:pt x="618077" y="587927"/>
                  <a:pt x="663816" y="570454"/>
                  <a:pt x="700476" y="535507"/>
                </a:cubicBezTo>
                <a:cubicBezTo>
                  <a:pt x="737136" y="500561"/>
                  <a:pt x="755466" y="459104"/>
                  <a:pt x="755466" y="411138"/>
                </a:cubicBezTo>
                <a:cubicBezTo>
                  <a:pt x="755466" y="365228"/>
                  <a:pt x="741761" y="328568"/>
                  <a:pt x="714352" y="301159"/>
                </a:cubicBezTo>
                <a:cubicBezTo>
                  <a:pt x="686943" y="273750"/>
                  <a:pt x="649255" y="260045"/>
                  <a:pt x="601289" y="260045"/>
                </a:cubicBezTo>
                <a:cubicBezTo>
                  <a:pt x="551952" y="260045"/>
                  <a:pt x="511866" y="274949"/>
                  <a:pt x="481031" y="304756"/>
                </a:cubicBezTo>
                <a:cubicBezTo>
                  <a:pt x="450196" y="334564"/>
                  <a:pt x="429296" y="386813"/>
                  <a:pt x="418333" y="461503"/>
                </a:cubicBezTo>
                <a:lnTo>
                  <a:pt x="22613" y="390581"/>
                </a:lnTo>
                <a:cubicBezTo>
                  <a:pt x="55504" y="264499"/>
                  <a:pt x="118716" y="167882"/>
                  <a:pt x="212250" y="100729"/>
                </a:cubicBezTo>
                <a:cubicBezTo>
                  <a:pt x="305784" y="33577"/>
                  <a:pt x="438204" y="0"/>
                  <a:pt x="609512" y="0"/>
                </a:cubicBezTo>
                <a:close/>
              </a:path>
            </a:pathLst>
          </a:custGeom>
          <a:solidFill>
            <a:schemeClr val="accent2">
              <a:alpha val="8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zh-CN" altLang="en-US" sz="16600" dirty="0">
              <a:solidFill>
                <a:schemeClr val="accent1">
                  <a:alpha val="8000"/>
                </a:schemeClr>
              </a:solidFill>
              <a:latin typeface="+mj-lt"/>
            </a:endParaRPr>
          </a:p>
        </p:txBody>
      </p:sp>
      <p:sp>
        <p:nvSpPr>
          <p:cNvPr id="16" name="文本框 15">
            <a:extLst>
              <a:ext uri="{FF2B5EF4-FFF2-40B4-BE49-F238E27FC236}">
                <a16:creationId xmlns:a16="http://schemas.microsoft.com/office/drawing/2014/main" id="{BAEEC351-6DB3-9BFC-0D68-AFAA3F9A5A2B}"/>
              </a:ext>
            </a:extLst>
          </p:cNvPr>
          <p:cNvSpPr txBox="1"/>
          <p:nvPr/>
        </p:nvSpPr>
        <p:spPr>
          <a:xfrm>
            <a:off x="10575153" y="4271524"/>
            <a:ext cx="1186457" cy="1532516"/>
          </a:xfrm>
          <a:custGeom>
            <a:avLst/>
            <a:gdLst/>
            <a:ahLst/>
            <a:cxnLst/>
            <a:rect l="l" t="t" r="r" b="b"/>
            <a:pathLst>
              <a:path w="1186457" h="1532516">
                <a:moveTo>
                  <a:pt x="762661" y="451883"/>
                </a:moveTo>
                <a:lnTo>
                  <a:pt x="359682" y="926088"/>
                </a:lnTo>
                <a:lnTo>
                  <a:pt x="762661" y="926088"/>
                </a:lnTo>
                <a:close/>
                <a:moveTo>
                  <a:pt x="762661" y="0"/>
                </a:moveTo>
                <a:lnTo>
                  <a:pt x="1127546" y="0"/>
                </a:lnTo>
                <a:lnTo>
                  <a:pt x="1127546" y="926088"/>
                </a:lnTo>
                <a:lnTo>
                  <a:pt x="1186457" y="926088"/>
                </a:lnTo>
                <a:lnTo>
                  <a:pt x="1186457" y="1250887"/>
                </a:lnTo>
                <a:lnTo>
                  <a:pt x="1127546" y="1250887"/>
                </a:lnTo>
                <a:lnTo>
                  <a:pt x="1127546" y="1532516"/>
                </a:lnTo>
                <a:lnTo>
                  <a:pt x="762661" y="1532516"/>
                </a:lnTo>
                <a:lnTo>
                  <a:pt x="762661" y="1250887"/>
                </a:lnTo>
                <a:lnTo>
                  <a:pt x="0" y="1250887"/>
                </a:lnTo>
                <a:lnTo>
                  <a:pt x="0" y="906559"/>
                </a:lnTo>
                <a:close/>
              </a:path>
            </a:pathLst>
          </a:custGeom>
          <a:solidFill>
            <a:schemeClr val="accent2">
              <a:alpha val="8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zh-CN" altLang="en-US" sz="16600" dirty="0">
              <a:solidFill>
                <a:schemeClr val="accent1">
                  <a:alpha val="8000"/>
                </a:schemeClr>
              </a:solidFill>
              <a:latin typeface="+mj-lt"/>
            </a:endParaRPr>
          </a:p>
        </p:txBody>
      </p:sp>
    </p:spTree>
    <p:extLst>
      <p:ext uri="{BB962C8B-B14F-4D97-AF65-F5344CB8AC3E}">
        <p14:creationId xmlns:p14="http://schemas.microsoft.com/office/powerpoint/2010/main" val="743265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A2C24B94-F559-4F80-B420-EE9FA3DD0ABB}"/>
              </a:ext>
            </a:extLst>
          </p:cNvPr>
          <p:cNvSpPr txBox="1"/>
          <p:nvPr/>
        </p:nvSpPr>
        <p:spPr>
          <a:xfrm>
            <a:off x="4238236" y="2926170"/>
            <a:ext cx="3715530" cy="1055225"/>
          </a:xfrm>
          <a:prstGeom prst="rect">
            <a:avLst/>
          </a:prstGeom>
          <a:noFill/>
        </p:spPr>
        <p:txBody>
          <a:bodyPr wrap="square" rtlCol="0">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zh-CN" altLang="en-US" sz="6257" b="1" i="0" u="none" strike="noStrike" kern="1200" cap="none" spc="0" normalizeH="0" baseline="0" noProof="0" dirty="0">
                <a:ln>
                  <a:noFill/>
                </a:ln>
                <a:solidFill>
                  <a:prstClr val="white"/>
                </a:solidFill>
                <a:effectLst/>
                <a:uLnTx/>
                <a:uFillTx/>
                <a:cs typeface="+mn-ea"/>
                <a:sym typeface="+mn-lt"/>
              </a:rPr>
              <a:t>研究内容</a:t>
            </a:r>
          </a:p>
        </p:txBody>
      </p:sp>
      <p:cxnSp>
        <p:nvCxnSpPr>
          <p:cNvPr id="7" name="直线连接符 5">
            <a:extLst>
              <a:ext uri="{FF2B5EF4-FFF2-40B4-BE49-F238E27FC236}">
                <a16:creationId xmlns:a16="http://schemas.microsoft.com/office/drawing/2014/main" id="{04F8C2D9-82E9-439A-AED8-2D704ABE45FF}"/>
              </a:ext>
            </a:extLst>
          </p:cNvPr>
          <p:cNvCxnSpPr>
            <a:cxnSpLocks/>
          </p:cNvCxnSpPr>
          <p:nvPr/>
        </p:nvCxnSpPr>
        <p:spPr>
          <a:xfrm flipH="1">
            <a:off x="6851124" y="2738042"/>
            <a:ext cx="70081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线连接符 60">
            <a:extLst>
              <a:ext uri="{FF2B5EF4-FFF2-40B4-BE49-F238E27FC236}">
                <a16:creationId xmlns:a16="http://schemas.microsoft.com/office/drawing/2014/main" id="{73719D9A-9C05-411C-B4EC-0F4C3CE7C782}"/>
              </a:ext>
            </a:extLst>
          </p:cNvPr>
          <p:cNvCxnSpPr>
            <a:cxnSpLocks/>
          </p:cNvCxnSpPr>
          <p:nvPr/>
        </p:nvCxnSpPr>
        <p:spPr>
          <a:xfrm flipH="1">
            <a:off x="4544089" y="2738042"/>
            <a:ext cx="70081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线连接符 109">
            <a:extLst>
              <a:ext uri="{FF2B5EF4-FFF2-40B4-BE49-F238E27FC236}">
                <a16:creationId xmlns:a16="http://schemas.microsoft.com/office/drawing/2014/main" id="{AE4BDBB4-AEAA-492D-9636-217DAE10A347}"/>
              </a:ext>
            </a:extLst>
          </p:cNvPr>
          <p:cNvCxnSpPr>
            <a:cxnSpLocks/>
          </p:cNvCxnSpPr>
          <p:nvPr/>
        </p:nvCxnSpPr>
        <p:spPr>
          <a:xfrm flipH="1">
            <a:off x="6988772" y="4180017"/>
            <a:ext cx="5631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直线连接符 109">
            <a:extLst>
              <a:ext uri="{FF2B5EF4-FFF2-40B4-BE49-F238E27FC236}">
                <a16:creationId xmlns:a16="http://schemas.microsoft.com/office/drawing/2014/main" id="{96F9CA12-C32B-493D-A6C3-EC1E5AE7798A}"/>
              </a:ext>
            </a:extLst>
          </p:cNvPr>
          <p:cNvCxnSpPr>
            <a:cxnSpLocks/>
          </p:cNvCxnSpPr>
          <p:nvPr/>
        </p:nvCxnSpPr>
        <p:spPr>
          <a:xfrm flipH="1">
            <a:off x="4544089" y="4180017"/>
            <a:ext cx="5631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直接连接符 105">
            <a:extLst>
              <a:ext uri="{FF2B5EF4-FFF2-40B4-BE49-F238E27FC236}">
                <a16:creationId xmlns:a16="http://schemas.microsoft.com/office/drawing/2014/main" id="{A7C175C9-5AFC-4455-A3AE-3C803E278696}"/>
              </a:ext>
            </a:extLst>
          </p:cNvPr>
          <p:cNvCxnSpPr/>
          <p:nvPr/>
        </p:nvCxnSpPr>
        <p:spPr>
          <a:xfrm>
            <a:off x="4544089" y="2738042"/>
            <a:ext cx="0" cy="24324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直接连接符 106">
            <a:extLst>
              <a:ext uri="{FF2B5EF4-FFF2-40B4-BE49-F238E27FC236}">
                <a16:creationId xmlns:a16="http://schemas.microsoft.com/office/drawing/2014/main" id="{5C6B7CC3-FCF7-4BC9-A339-91528E746013}"/>
              </a:ext>
            </a:extLst>
          </p:cNvPr>
          <p:cNvCxnSpPr/>
          <p:nvPr/>
        </p:nvCxnSpPr>
        <p:spPr>
          <a:xfrm>
            <a:off x="7544347" y="2738042"/>
            <a:ext cx="0" cy="24324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直接连接符 107">
            <a:extLst>
              <a:ext uri="{FF2B5EF4-FFF2-40B4-BE49-F238E27FC236}">
                <a16:creationId xmlns:a16="http://schemas.microsoft.com/office/drawing/2014/main" id="{40BA2D3E-0527-4E77-9E17-4205275606BD}"/>
              </a:ext>
            </a:extLst>
          </p:cNvPr>
          <p:cNvCxnSpPr>
            <a:cxnSpLocks/>
          </p:cNvCxnSpPr>
          <p:nvPr/>
        </p:nvCxnSpPr>
        <p:spPr>
          <a:xfrm>
            <a:off x="7544347" y="3906920"/>
            <a:ext cx="0" cy="26720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直接连接符 108">
            <a:extLst>
              <a:ext uri="{FF2B5EF4-FFF2-40B4-BE49-F238E27FC236}">
                <a16:creationId xmlns:a16="http://schemas.microsoft.com/office/drawing/2014/main" id="{5D7DFDA1-B5D5-4432-91D4-07EA2586DB4D}"/>
              </a:ext>
            </a:extLst>
          </p:cNvPr>
          <p:cNvCxnSpPr>
            <a:cxnSpLocks/>
          </p:cNvCxnSpPr>
          <p:nvPr/>
        </p:nvCxnSpPr>
        <p:spPr>
          <a:xfrm>
            <a:off x="4544089" y="3906920"/>
            <a:ext cx="0" cy="27842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EB760112-D6A8-6031-35F5-F879C77C6D87}"/>
              </a:ext>
            </a:extLst>
          </p:cNvPr>
          <p:cNvSpPr txBox="1"/>
          <p:nvPr/>
        </p:nvSpPr>
        <p:spPr>
          <a:xfrm>
            <a:off x="5177361" y="2485198"/>
            <a:ext cx="1741311" cy="500906"/>
          </a:xfrm>
          <a:prstGeom prst="rect">
            <a:avLst/>
          </a:prstGeom>
          <a:noFill/>
        </p:spPr>
        <p:txBody>
          <a:bodyPr wrap="none" rtlCol="0">
            <a:noAutofit/>
          </a:bodyPr>
          <a:lstStyle/>
          <a:p>
            <a:pPr algn="ctr"/>
            <a:r>
              <a:rPr kumimoji="1" lang="en-US" altLang="zh-CN" sz="2655" dirty="0">
                <a:ln w="12700">
                  <a:solidFill>
                    <a:schemeClr val="bg1"/>
                  </a:solidFill>
                </a:ln>
                <a:noFill/>
                <a:latin typeface="+mj-lt"/>
                <a:cs typeface="+mn-ea"/>
                <a:sym typeface="+mn-lt"/>
              </a:rPr>
              <a:t>PART 02</a:t>
            </a:r>
            <a:endParaRPr kumimoji="1" lang="zh-CN" altLang="en-US" sz="2655" dirty="0">
              <a:ln w="12700">
                <a:solidFill>
                  <a:schemeClr val="bg1"/>
                </a:solidFill>
              </a:ln>
              <a:noFill/>
              <a:latin typeface="+mj-lt"/>
              <a:cs typeface="+mn-ea"/>
              <a:sym typeface="+mn-lt"/>
            </a:endParaRPr>
          </a:p>
        </p:txBody>
      </p:sp>
      <p:pic>
        <p:nvPicPr>
          <p:cNvPr id="3" name="Picture 2">
            <a:extLst>
              <a:ext uri="{FF2B5EF4-FFF2-40B4-BE49-F238E27FC236}">
                <a16:creationId xmlns:a16="http://schemas.microsoft.com/office/drawing/2014/main" id="{20D78FE1-9ACC-A6A4-CB20-02252DA9CFD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152669" y="4040523"/>
            <a:ext cx="1790694" cy="23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99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4abfe10b-df26-43d6-a70a-10ce03a908e4&quot;,&quot;Name&quot;:null,&quot;Kind&quot;:&quot;Custom&quot;,&quot;OldGuidesSetting&quot;:{&quot;HeaderHeight&quot;:0.0,&quot;FooterHeight&quot;:0.0,&quot;SideMargin&quot;:0.0,&quot;TopMargin&quot;:0.0,&quot;BottomMargin&quot;:0.0,&quot;IntervalMargin&quot;:0.0}}"/>
</p:tagLst>
</file>

<file path=ppt/tags/tag2.xml><?xml version="1.0" encoding="utf-8"?>
<p:tagLst xmlns:a="http://schemas.openxmlformats.org/drawingml/2006/main" xmlns:r="http://schemas.openxmlformats.org/officeDocument/2006/relationships" xmlns:p="http://schemas.openxmlformats.org/presentationml/2006/main">
  <p:tag name="ISLIDE.PICTURE" val="#227108;"/>
</p:tagLst>
</file>

<file path=ppt/theme/theme1.xml><?xml version="1.0" encoding="utf-8"?>
<a:theme xmlns:a="http://schemas.openxmlformats.org/drawingml/2006/main" name="Office 主题​​">
  <a:themeElements>
    <a:clrScheme name="自定义 4">
      <a:dk1>
        <a:sysClr val="windowText" lastClr="000000"/>
      </a:dk1>
      <a:lt1>
        <a:sysClr val="window" lastClr="FFFFFF"/>
      </a:lt1>
      <a:dk2>
        <a:srgbClr val="222A35"/>
      </a:dk2>
      <a:lt2>
        <a:srgbClr val="DBEFF9"/>
      </a:lt2>
      <a:accent1>
        <a:srgbClr val="2290FC"/>
      </a:accent1>
      <a:accent2>
        <a:srgbClr val="2BC3E3"/>
      </a:accent2>
      <a:accent3>
        <a:srgbClr val="7BDF9B"/>
      </a:accent3>
      <a:accent4>
        <a:srgbClr val="25AE9E"/>
      </a:accent4>
      <a:accent5>
        <a:srgbClr val="FC9783"/>
      </a:accent5>
      <a:accent6>
        <a:srgbClr val="FB7598"/>
      </a:accent6>
      <a:hlink>
        <a:srgbClr val="F49100"/>
      </a:hlink>
      <a:folHlink>
        <a:srgbClr val="85DFD0"/>
      </a:folHlink>
    </a:clrScheme>
    <a:fontScheme name="微软雅黑">
      <a:majorFont>
        <a:latin typeface="Arial Black"/>
        <a:ea typeface="微软雅黑 bold"/>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spAutoFit/>
      </a:bodyPr>
      <a:lstStyle>
        <a:defPPr algn="l">
          <a:defRPr smtClean="0"/>
        </a:defPPr>
      </a:lstStyle>
    </a:txDef>
  </a:objectDefaults>
  <a:extraClrSchemeLst/>
  <a:extLst>
    <a:ext uri="{05A4C25C-085E-4340-85A3-A5531E510DB2}">
      <thm15:themeFamily xmlns:thm15="http://schemas.microsoft.com/office/thememl/2012/main" name="演示文稿1" id="{0CD27951-AB6D-4B67-B17C-5C029B85B9F5}" vid="{9B770B75-4EAD-4B24-BE2A-1F1291F21CD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02-标准模板空白文档</Template>
  <TotalTime>517</TotalTime>
  <Words>1590</Words>
  <Application>Microsoft Office PowerPoint</Application>
  <PresentationFormat>宽屏</PresentationFormat>
  <Paragraphs>251</Paragraphs>
  <Slides>31</Slides>
  <Notes>6</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31</vt:i4>
      </vt:variant>
    </vt:vector>
  </HeadingPairs>
  <TitlesOfParts>
    <vt:vector size="36" baseType="lpstr">
      <vt:lpstr>微软雅黑</vt:lpstr>
      <vt:lpstr>微软雅黑 bold</vt:lpstr>
      <vt:lpstr>Arial</vt:lpstr>
      <vt:lpstr>Arial Black</vt:lpstr>
      <vt:lpstr>Office 主题​​</vt:lpstr>
      <vt:lpstr>PowerPoint 演示文稿</vt:lpstr>
      <vt:lpstr>PowerPoint 演示文稿</vt:lpstr>
      <vt:lpstr>PowerPoint 演示文稿</vt:lpstr>
      <vt:lpstr>PowerPoint 演示文稿</vt:lpstr>
      <vt:lpstr>项目背景</vt:lpstr>
      <vt:lpstr>项目背景</vt:lpstr>
      <vt:lpstr>项目背景</vt:lpstr>
      <vt:lpstr>项目背景</vt:lpstr>
      <vt:lpstr>PowerPoint 演示文稿</vt:lpstr>
      <vt:lpstr>研究内容</vt:lpstr>
      <vt:lpstr>研究内容</vt:lpstr>
      <vt:lpstr>研究内容</vt:lpstr>
      <vt:lpstr>PowerPoint 演示文稿</vt:lpstr>
      <vt:lpstr>项目方案</vt:lpstr>
      <vt:lpstr>项目方案</vt:lpstr>
      <vt:lpstr>项目方案</vt:lpstr>
      <vt:lpstr>PowerPoint 演示文稿</vt:lpstr>
      <vt:lpstr>结果</vt:lpstr>
      <vt:lpstr>结果</vt:lpstr>
      <vt:lpstr>结果</vt:lpstr>
      <vt:lpstr>结果</vt:lpstr>
      <vt:lpstr>结果</vt:lpstr>
      <vt:lpstr>结果</vt:lpstr>
      <vt:lpstr>PowerPoint 演示文稿</vt:lpstr>
      <vt:lpstr>总结</vt:lpstr>
      <vt:lpstr>总结</vt:lpstr>
      <vt:lpstr>总结</vt:lpstr>
      <vt:lpstr>PowerPoint 演示文稿</vt:lpstr>
      <vt:lpstr>致谢</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WZJ</dc:creator>
  <cp:lastModifiedBy>fzwzjtc@icloud.com</cp:lastModifiedBy>
  <cp:revision>33</cp:revision>
  <dcterms:created xsi:type="dcterms:W3CDTF">2021-12-06T16:01:36Z</dcterms:created>
  <dcterms:modified xsi:type="dcterms:W3CDTF">2022-08-16T07:13:16Z</dcterms:modified>
</cp:coreProperties>
</file>