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handoutMasterIdLst>
    <p:handoutMasterId r:id="rId19"/>
  </p:handoutMasterIdLst>
  <p:sldIdLst>
    <p:sldId id="372" r:id="rId2"/>
    <p:sldId id="373" r:id="rId3"/>
    <p:sldId id="374" r:id="rId4"/>
    <p:sldId id="378" r:id="rId5"/>
    <p:sldId id="379" r:id="rId6"/>
    <p:sldId id="380" r:id="rId7"/>
    <p:sldId id="375" r:id="rId8"/>
    <p:sldId id="381" r:id="rId9"/>
    <p:sldId id="382" r:id="rId10"/>
    <p:sldId id="383" r:id="rId11"/>
    <p:sldId id="376" r:id="rId12"/>
    <p:sldId id="384" r:id="rId13"/>
    <p:sldId id="385" r:id="rId14"/>
    <p:sldId id="386" r:id="rId15"/>
    <p:sldId id="377" r:id="rId16"/>
    <p:sldId id="370" r:id="rId17"/>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75" userDrawn="1">
          <p15:clr>
            <a:srgbClr val="A4A3A4"/>
          </p15:clr>
        </p15:guide>
        <p15:guide id="2" pos="756" userDrawn="1">
          <p15:clr>
            <a:srgbClr val="A4A3A4"/>
          </p15:clr>
        </p15:guide>
        <p15:guide id="3" pos="7272">
          <p15:clr>
            <a:srgbClr val="A4A3A4"/>
          </p15:clr>
        </p15:guide>
        <p15:guide id="4"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7826"/>
    <a:srgbClr val="385723"/>
    <a:srgbClr val="E6F2DE"/>
    <a:srgbClr val="D1D2D4"/>
    <a:srgbClr val="668E47"/>
    <a:srgbClr val="DBDBDC"/>
    <a:srgbClr val="5C7D3C"/>
    <a:srgbClr val="A4B1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84" autoAdjust="0"/>
    <p:restoredTop sz="92133" autoAdjust="0"/>
  </p:normalViewPr>
  <p:slideViewPr>
    <p:cSldViewPr snapToGrid="0" showGuides="1">
      <p:cViewPr varScale="1">
        <p:scale>
          <a:sx n="138" d="100"/>
          <a:sy n="138" d="100"/>
        </p:scale>
        <p:origin x="200" y="432"/>
      </p:cViewPr>
      <p:guideLst>
        <p:guide orient="horz" pos="1275"/>
        <p:guide pos="756"/>
        <p:guide pos="7272"/>
        <p:guide pos="3795"/>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w="19050">
              <a:noFill/>
            </a:ln>
          </c:spPr>
          <c:dPt>
            <c:idx val="0"/>
            <c:bubble3D val="0"/>
            <c:spPr>
              <a:solidFill>
                <a:schemeClr val="accent6">
                  <a:lumMod val="20000"/>
                  <a:lumOff val="80000"/>
                </a:schemeClr>
              </a:solidFill>
              <a:ln w="19050">
                <a:noFill/>
              </a:ln>
              <a:effectLst/>
            </c:spPr>
            <c:extLst>
              <c:ext xmlns:c16="http://schemas.microsoft.com/office/drawing/2014/chart" uri="{C3380CC4-5D6E-409C-BE32-E72D297353CC}">
                <c16:uniqueId val="{00000001-6110-814C-AF96-9E28C84510A2}"/>
              </c:ext>
            </c:extLst>
          </c:dPt>
          <c:dPt>
            <c:idx val="1"/>
            <c:bubble3D val="0"/>
            <c:spPr>
              <a:solidFill>
                <a:schemeClr val="accent1">
                  <a:alpha val="78000"/>
                </a:schemeClr>
              </a:solidFill>
              <a:ln w="19050">
                <a:noFill/>
              </a:ln>
              <a:effectLst/>
            </c:spPr>
            <c:extLst>
              <c:ext xmlns:c16="http://schemas.microsoft.com/office/drawing/2014/chart" uri="{C3380CC4-5D6E-409C-BE32-E72D297353CC}">
                <c16:uniqueId val="{00000003-6110-814C-AF96-9E28C84510A2}"/>
              </c:ext>
            </c:extLst>
          </c:dPt>
          <c:cat>
            <c:strRef>
              <c:f>Sheet1!$A$2:$A$3</c:f>
              <c:strCache>
                <c:ptCount val="2"/>
                <c:pt idx="0">
                  <c:v>第一季度</c:v>
                </c:pt>
                <c:pt idx="1">
                  <c:v>第二季度</c:v>
                </c:pt>
              </c:strCache>
            </c:strRef>
          </c:cat>
          <c:val>
            <c:numRef>
              <c:f>Sheet1!$B$2:$B$3</c:f>
              <c:numCache>
                <c:formatCode>0%</c:formatCode>
                <c:ptCount val="2"/>
                <c:pt idx="0">
                  <c:v>0.2</c:v>
                </c:pt>
                <c:pt idx="1">
                  <c:v>0.8</c:v>
                </c:pt>
              </c:numCache>
            </c:numRef>
          </c:val>
          <c:extLst>
            <c:ext xmlns:c16="http://schemas.microsoft.com/office/drawing/2014/chart" uri="{C3380CC4-5D6E-409C-BE32-E72D297353CC}">
              <c16:uniqueId val="{00000004-6110-814C-AF96-9E28C84510A2}"/>
            </c:ext>
          </c:extLst>
        </c:ser>
        <c:dLbls>
          <c:showLegendKey val="0"/>
          <c:showVal val="0"/>
          <c:showCatName val="0"/>
          <c:showSerName val="0"/>
          <c:showPercent val="0"/>
          <c:showBubbleSize val="0"/>
          <c:showLeaderLines val="1"/>
        </c:dLbls>
        <c:firstSliceAng val="276"/>
        <c:holeSize val="71"/>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w="19050">
              <a:noFill/>
            </a:ln>
          </c:spPr>
          <c:dPt>
            <c:idx val="0"/>
            <c:bubble3D val="0"/>
            <c:spPr>
              <a:solidFill>
                <a:schemeClr val="accent6">
                  <a:lumMod val="20000"/>
                  <a:lumOff val="80000"/>
                </a:schemeClr>
              </a:solidFill>
              <a:ln w="19050">
                <a:noFill/>
              </a:ln>
              <a:effectLst/>
            </c:spPr>
            <c:extLst>
              <c:ext xmlns:c16="http://schemas.microsoft.com/office/drawing/2014/chart" uri="{C3380CC4-5D6E-409C-BE32-E72D297353CC}">
                <c16:uniqueId val="{00000001-AB7C-594F-8574-EC4B07DA792F}"/>
              </c:ext>
            </c:extLst>
          </c:dPt>
          <c:dPt>
            <c:idx val="1"/>
            <c:bubble3D val="0"/>
            <c:spPr>
              <a:solidFill>
                <a:schemeClr val="accent1">
                  <a:alpha val="78000"/>
                </a:schemeClr>
              </a:solidFill>
              <a:ln w="19050">
                <a:noFill/>
              </a:ln>
              <a:effectLst/>
            </c:spPr>
            <c:extLst>
              <c:ext xmlns:c16="http://schemas.microsoft.com/office/drawing/2014/chart" uri="{C3380CC4-5D6E-409C-BE32-E72D297353CC}">
                <c16:uniqueId val="{00000003-AB7C-594F-8574-EC4B07DA792F}"/>
              </c:ext>
            </c:extLst>
          </c:dPt>
          <c:cat>
            <c:strRef>
              <c:f>Sheet1!$A$2:$A$3</c:f>
              <c:strCache>
                <c:ptCount val="2"/>
                <c:pt idx="0">
                  <c:v>第一季度</c:v>
                </c:pt>
                <c:pt idx="1">
                  <c:v>第二季度</c:v>
                </c:pt>
              </c:strCache>
            </c:strRef>
          </c:cat>
          <c:val>
            <c:numRef>
              <c:f>Sheet1!$B$2:$B$3</c:f>
              <c:numCache>
                <c:formatCode>General</c:formatCode>
                <c:ptCount val="2"/>
                <c:pt idx="0">
                  <c:v>40</c:v>
                </c:pt>
                <c:pt idx="1">
                  <c:v>60</c:v>
                </c:pt>
              </c:numCache>
            </c:numRef>
          </c:val>
          <c:extLst>
            <c:ext xmlns:c16="http://schemas.microsoft.com/office/drawing/2014/chart" uri="{C3380CC4-5D6E-409C-BE32-E72D297353CC}">
              <c16:uniqueId val="{00000004-AB7C-594F-8574-EC4B07DA792F}"/>
            </c:ext>
          </c:extLst>
        </c:ser>
        <c:dLbls>
          <c:showLegendKey val="0"/>
          <c:showVal val="0"/>
          <c:showCatName val="0"/>
          <c:showSerName val="0"/>
          <c:showPercent val="0"/>
          <c:showBubbleSize val="0"/>
          <c:showLeaderLines val="1"/>
        </c:dLbls>
        <c:firstSliceAng val="251"/>
        <c:holeSize val="71"/>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noFill/>
            <a:ln w="6350">
              <a:solidFill>
                <a:srgbClr val="3E7826"/>
              </a:solidFill>
            </a:ln>
            <a:effectLst/>
          </c:spPr>
          <c:invertIfNegative val="0"/>
          <c:cat>
            <c:strRef>
              <c:f>Sheet1!$A$2:$A$9</c:f>
              <c:strCache>
                <c:ptCount val="8"/>
                <c:pt idx="0">
                  <c:v>TYPE 01</c:v>
                </c:pt>
                <c:pt idx="1">
                  <c:v>TYPE 02</c:v>
                </c:pt>
                <c:pt idx="2">
                  <c:v>TYPE 03</c:v>
                </c:pt>
                <c:pt idx="3">
                  <c:v>TYPE 04</c:v>
                </c:pt>
                <c:pt idx="4">
                  <c:v>TYPE 05</c:v>
                </c:pt>
                <c:pt idx="5">
                  <c:v>TYPE 06</c:v>
                </c:pt>
                <c:pt idx="6">
                  <c:v>TYPE 07</c:v>
                </c:pt>
                <c:pt idx="7">
                  <c:v>TYPE 08</c:v>
                </c:pt>
              </c:strCache>
            </c:strRef>
          </c:cat>
          <c:val>
            <c:numRef>
              <c:f>Sheet1!$B$2:$B$9</c:f>
              <c:numCache>
                <c:formatCode>General</c:formatCode>
                <c:ptCount val="8"/>
                <c:pt idx="0">
                  <c:v>10</c:v>
                </c:pt>
                <c:pt idx="1">
                  <c:v>10</c:v>
                </c:pt>
                <c:pt idx="2">
                  <c:v>10</c:v>
                </c:pt>
                <c:pt idx="3">
                  <c:v>10</c:v>
                </c:pt>
                <c:pt idx="4">
                  <c:v>10</c:v>
                </c:pt>
                <c:pt idx="5">
                  <c:v>10</c:v>
                </c:pt>
                <c:pt idx="6">
                  <c:v>10</c:v>
                </c:pt>
                <c:pt idx="7">
                  <c:v>10</c:v>
                </c:pt>
              </c:numCache>
            </c:numRef>
          </c:val>
          <c:extLst>
            <c:ext xmlns:c16="http://schemas.microsoft.com/office/drawing/2014/chart" uri="{C3380CC4-5D6E-409C-BE32-E72D297353CC}">
              <c16:uniqueId val="{00000000-8BE9-0844-9ACC-ED5F1AD49771}"/>
            </c:ext>
          </c:extLst>
        </c:ser>
        <c:ser>
          <c:idx val="1"/>
          <c:order val="1"/>
          <c:tx>
            <c:strRef>
              <c:f>Sheet1!$C$1</c:f>
              <c:strCache>
                <c:ptCount val="1"/>
                <c:pt idx="0">
                  <c:v>系列 2</c:v>
                </c:pt>
              </c:strCache>
            </c:strRef>
          </c:tx>
          <c:spPr>
            <a:solidFill>
              <a:schemeClr val="accent1"/>
            </a:solidFill>
            <a:ln w="635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TYPE 01</c:v>
                </c:pt>
                <c:pt idx="1">
                  <c:v>TYPE 02</c:v>
                </c:pt>
                <c:pt idx="2">
                  <c:v>TYPE 03</c:v>
                </c:pt>
                <c:pt idx="3">
                  <c:v>TYPE 04</c:v>
                </c:pt>
                <c:pt idx="4">
                  <c:v>TYPE 05</c:v>
                </c:pt>
                <c:pt idx="5">
                  <c:v>TYPE 06</c:v>
                </c:pt>
                <c:pt idx="6">
                  <c:v>TYPE 07</c:v>
                </c:pt>
                <c:pt idx="7">
                  <c:v>TYPE 08</c:v>
                </c:pt>
              </c:strCache>
            </c:strRef>
          </c:cat>
          <c:val>
            <c:numRef>
              <c:f>Sheet1!$C$2:$C$9</c:f>
              <c:numCache>
                <c:formatCode>General</c:formatCode>
                <c:ptCount val="8"/>
                <c:pt idx="0">
                  <c:v>7</c:v>
                </c:pt>
                <c:pt idx="1">
                  <c:v>4.4000000000000004</c:v>
                </c:pt>
                <c:pt idx="2">
                  <c:v>5</c:v>
                </c:pt>
                <c:pt idx="3">
                  <c:v>8</c:v>
                </c:pt>
                <c:pt idx="4">
                  <c:v>3</c:v>
                </c:pt>
                <c:pt idx="5">
                  <c:v>4</c:v>
                </c:pt>
                <c:pt idx="6">
                  <c:v>7</c:v>
                </c:pt>
                <c:pt idx="7">
                  <c:v>5</c:v>
                </c:pt>
              </c:numCache>
            </c:numRef>
          </c:val>
          <c:extLst>
            <c:ext xmlns:c16="http://schemas.microsoft.com/office/drawing/2014/chart" uri="{C3380CC4-5D6E-409C-BE32-E72D297353CC}">
              <c16:uniqueId val="{00000001-8BE9-0844-9ACC-ED5F1AD49771}"/>
            </c:ext>
          </c:extLst>
        </c:ser>
        <c:dLbls>
          <c:showLegendKey val="0"/>
          <c:showVal val="0"/>
          <c:showCatName val="0"/>
          <c:showSerName val="0"/>
          <c:showPercent val="0"/>
          <c:showBubbleSize val="0"/>
        </c:dLbls>
        <c:gapWidth val="150"/>
        <c:overlap val="100"/>
        <c:axId val="1575398655"/>
        <c:axId val="1575391583"/>
      </c:barChart>
      <c:catAx>
        <c:axId val="1575398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endParaRPr lang="zh-CN"/>
          </a:p>
        </c:txPr>
        <c:crossAx val="1575391583"/>
        <c:crosses val="autoZero"/>
        <c:auto val="1"/>
        <c:lblAlgn val="ctr"/>
        <c:lblOffset val="100"/>
        <c:noMultiLvlLbl val="0"/>
      </c:catAx>
      <c:valAx>
        <c:axId val="1575391583"/>
        <c:scaling>
          <c:orientation val="minMax"/>
          <c:max val="10"/>
        </c:scaling>
        <c:delete val="1"/>
        <c:axPos val="l"/>
        <c:numFmt formatCode="General" sourceLinked="1"/>
        <c:majorTickMark val="none"/>
        <c:minorTickMark val="none"/>
        <c:tickLblPos val="nextTo"/>
        <c:crossAx val="1575398655"/>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Light" panose="020B0300000000000000" charset="-122"/>
              <a:ea typeface="思源黑体 CN Light" panose="020B03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CN Light" panose="020B0300000000000000" charset="-122"/>
              </a:rPr>
              <a:t>2022/8/11</a:t>
            </a:fld>
            <a:endParaRPr lang="zh-CN" altLang="en-US">
              <a:latin typeface="思源黑体 CN Light" panose="020B03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Light" panose="020B0300000000000000" charset="-122"/>
              <a:ea typeface="思源黑体 CN Light" panose="020B03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CN Light" panose="020B0300000000000000" charset="-122"/>
              </a:rPr>
              <a:t>‹#›</a:t>
            </a:fld>
            <a:endParaRPr lang="zh-CN" altLang="en-US">
              <a:latin typeface="思源黑体 CN Light" panose="020B03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Light" panose="020B0300000000000000" charset="-122"/>
                <a:ea typeface="思源黑体 CN Light" panose="020B03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Light" panose="020B0300000000000000" charset="-122"/>
                <a:ea typeface="思源黑体 CN Light" panose="020B0300000000000000" charset="-122"/>
              </a:defRPr>
            </a:lvl1pPr>
          </a:lstStyle>
          <a:p>
            <a:fld id="{0C02D7C3-AB69-49B2-98CD-21D9B966FC5B}" type="datetimeFigureOut">
              <a:rPr lang="zh-CN" altLang="en-US" smtClean="0"/>
              <a:t>2022/8/11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Light" panose="020B0300000000000000" charset="-122"/>
                <a:ea typeface="思源黑体 CN Light" panose="020B03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Light" panose="020B0300000000000000" charset="-122"/>
                <a:ea typeface="思源黑体 CN Light" panose="020B0300000000000000" charset="-122"/>
              </a:defRPr>
            </a:lvl1pPr>
          </a:lstStyle>
          <a:p>
            <a:fld id="{75F0173B-06EE-4D75-B645-91EE3F76609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mn-cs"/>
      </a:defRPr>
    </a:lvl1pPr>
    <a:lvl2pPr marL="45720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mn-cs"/>
      </a:defRPr>
    </a:lvl2pPr>
    <a:lvl3pPr marL="91440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mn-cs"/>
      </a:defRPr>
    </a:lvl3pPr>
    <a:lvl4pPr marL="137160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mn-cs"/>
      </a:defRPr>
    </a:lvl4pPr>
    <a:lvl5pPr marL="182880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GI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8E95272-83B6-771A-EEA2-AF3E7C7996B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2506" b="2903"/>
          <a:stretch/>
        </p:blipFill>
        <p:spPr>
          <a:xfrm>
            <a:off x="11936" y="0"/>
            <a:ext cx="12180064" cy="6857303"/>
          </a:xfrm>
          <a:prstGeom prst="rect">
            <a:avLst/>
          </a:prstGeom>
        </p:spPr>
      </p:pic>
      <p:sp>
        <p:nvSpPr>
          <p:cNvPr id="20" name="矩形 19">
            <a:extLst>
              <a:ext uri="{FF2B5EF4-FFF2-40B4-BE49-F238E27FC236}">
                <a16:creationId xmlns:a16="http://schemas.microsoft.com/office/drawing/2014/main" id="{DF8E5700-CCB6-DE91-E43B-B18B3107BE3F}"/>
              </a:ext>
            </a:extLst>
          </p:cNvPr>
          <p:cNvSpPr/>
          <p:nvPr userDrawn="1"/>
        </p:nvSpPr>
        <p:spPr>
          <a:xfrm>
            <a:off x="0" y="0"/>
            <a:ext cx="12192000" cy="6857999"/>
          </a:xfrm>
          <a:prstGeom prst="rect">
            <a:avLst/>
          </a:prstGeom>
          <a:gradFill flip="none" rotWithShape="1">
            <a:gsLst>
              <a:gs pos="100000">
                <a:srgbClr val="385723">
                  <a:alpha val="70000"/>
                </a:srgbClr>
              </a:gs>
              <a:gs pos="0">
                <a:srgbClr val="3E7826">
                  <a:alpha val="2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文本框 22">
            <a:extLst>
              <a:ext uri="{FF2B5EF4-FFF2-40B4-BE49-F238E27FC236}">
                <a16:creationId xmlns:a16="http://schemas.microsoft.com/office/drawing/2014/main" id="{69AAD4EE-CED6-70D4-2A70-47381D090C8A}"/>
              </a:ext>
            </a:extLst>
          </p:cNvPr>
          <p:cNvSpPr txBox="1"/>
          <p:nvPr/>
        </p:nvSpPr>
        <p:spPr>
          <a:xfrm>
            <a:off x="2792007" y="3943302"/>
            <a:ext cx="701040" cy="461665"/>
          </a:xfrm>
          <a:prstGeom prst="rect">
            <a:avLst/>
          </a:prstGeom>
          <a:noFill/>
        </p:spPr>
        <p:txBody>
          <a:bodyPr wrap="square" rtlCol="0">
            <a:spAutoFit/>
          </a:bodyPr>
          <a:lstStyle/>
          <a:p>
            <a:r>
              <a:rPr lang="zh-CN" altLang="en-US" sz="2400" dirty="0">
                <a:solidFill>
                  <a:schemeClr val="accent5"/>
                </a:solidFill>
                <a:latin typeface="思源黑体 CN Light" panose="020B0300000000000000" charset="-122"/>
                <a:ea typeface="思源黑体 CN Light" panose="020B0300000000000000" charset="-122"/>
                <a:cs typeface="思源黑体 CN Light" panose="020B0300000000000000" charset="-122"/>
              </a:rPr>
              <a:t>“</a:t>
            </a:r>
          </a:p>
        </p:txBody>
      </p:sp>
      <p:sp>
        <p:nvSpPr>
          <p:cNvPr id="24" name="文本框 23">
            <a:extLst>
              <a:ext uri="{FF2B5EF4-FFF2-40B4-BE49-F238E27FC236}">
                <a16:creationId xmlns:a16="http://schemas.microsoft.com/office/drawing/2014/main" id="{39D92460-4A0D-625D-7126-71D0A743EC20}"/>
              </a:ext>
            </a:extLst>
          </p:cNvPr>
          <p:cNvSpPr txBox="1"/>
          <p:nvPr/>
        </p:nvSpPr>
        <p:spPr>
          <a:xfrm>
            <a:off x="9163740" y="4404967"/>
            <a:ext cx="472506" cy="461665"/>
          </a:xfrm>
          <a:prstGeom prst="rect">
            <a:avLst/>
          </a:prstGeom>
          <a:noFill/>
        </p:spPr>
        <p:txBody>
          <a:bodyPr wrap="square" rtlCol="0">
            <a:spAutoFit/>
          </a:bodyPr>
          <a:lstStyle/>
          <a:p>
            <a:r>
              <a:rPr lang="zh-CN" altLang="en-US" sz="2400" dirty="0">
                <a:solidFill>
                  <a:schemeClr val="accent5"/>
                </a:solidFill>
                <a:latin typeface="思源黑体 CN Light" panose="020B0300000000000000" charset="-122"/>
                <a:ea typeface="思源黑体 CN Light" panose="020B0300000000000000" charset="-122"/>
                <a:cs typeface="思源黑体 CN Light" panose="020B0300000000000000" charset="-122"/>
              </a:rPr>
              <a:t>”</a:t>
            </a:r>
          </a:p>
        </p:txBody>
      </p:sp>
      <p:grpSp>
        <p:nvGrpSpPr>
          <p:cNvPr id="28" name="组合 27">
            <a:extLst>
              <a:ext uri="{FF2B5EF4-FFF2-40B4-BE49-F238E27FC236}">
                <a16:creationId xmlns:a16="http://schemas.microsoft.com/office/drawing/2014/main" id="{104EE887-E7C5-C20B-46C6-E1D2F6BC2A29}"/>
              </a:ext>
            </a:extLst>
          </p:cNvPr>
          <p:cNvGrpSpPr/>
          <p:nvPr userDrawn="1"/>
        </p:nvGrpSpPr>
        <p:grpSpPr>
          <a:xfrm>
            <a:off x="4441469" y="5230717"/>
            <a:ext cx="3309062" cy="559687"/>
            <a:chOff x="4968815" y="3943302"/>
            <a:chExt cx="2639683" cy="559687"/>
          </a:xfrm>
        </p:grpSpPr>
        <p:sp>
          <p:nvSpPr>
            <p:cNvPr id="29" name="圆角矩形 28">
              <a:extLst>
                <a:ext uri="{FF2B5EF4-FFF2-40B4-BE49-F238E27FC236}">
                  <a16:creationId xmlns:a16="http://schemas.microsoft.com/office/drawing/2014/main" id="{D4AE8DC3-6036-560E-03D3-8CAD0BBC2880}"/>
                </a:ext>
              </a:extLst>
            </p:cNvPr>
            <p:cNvSpPr/>
            <p:nvPr/>
          </p:nvSpPr>
          <p:spPr>
            <a:xfrm>
              <a:off x="4968815" y="3943302"/>
              <a:ext cx="2639683" cy="55968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0" name="文本框 29">
              <a:extLst>
                <a:ext uri="{FF2B5EF4-FFF2-40B4-BE49-F238E27FC236}">
                  <a16:creationId xmlns:a16="http://schemas.microsoft.com/office/drawing/2014/main" id="{B54AED87-D6EF-85A6-390C-C9238317099C}"/>
                </a:ext>
              </a:extLst>
            </p:cNvPr>
            <p:cNvSpPr txBox="1"/>
            <p:nvPr/>
          </p:nvSpPr>
          <p:spPr>
            <a:xfrm>
              <a:off x="5183328" y="4023090"/>
              <a:ext cx="2210656" cy="400110"/>
            </a:xfrm>
            <a:prstGeom prst="rect">
              <a:avLst/>
            </a:prstGeom>
            <a:noFill/>
          </p:spPr>
          <p:txBody>
            <a:bodyPr wrap="square" rtlCol="0">
              <a:spAutoFit/>
            </a:bodyPr>
            <a:lstStyle/>
            <a:p>
              <a:pPr algn="ctr"/>
              <a:r>
                <a:rPr lang="zh-CN" altLang="en-US" sz="2000" dirty="0">
                  <a:solidFill>
                    <a:schemeClr val="accent1"/>
                  </a:solidFill>
                  <a:latin typeface="思源黑体 CN Light" panose="020B0300000000000000" charset="-122"/>
                  <a:ea typeface="思源黑体 CN Light" panose="020B0300000000000000" charset="-122"/>
                  <a:cs typeface="思源黑体 CN Light" panose="020B0300000000000000" charset="-122"/>
                </a:rPr>
                <a:t>汇报人：</a:t>
              </a:r>
              <a:r>
                <a:rPr lang="en" altLang="zh-CN" sz="2000" dirty="0" err="1">
                  <a:solidFill>
                    <a:schemeClr val="accent1"/>
                  </a:solidFill>
                  <a:latin typeface="思源黑体 CN Light" panose="020B0300000000000000" charset="-122"/>
                  <a:ea typeface="思源黑体 CN Light" panose="020B0300000000000000" charset="-122"/>
                  <a:cs typeface="思源黑体 CN Light" panose="020B0300000000000000" charset="-122"/>
                </a:rPr>
                <a:t>OfficePLUS</a:t>
              </a:r>
              <a:endParaRPr lang="en" altLang="zh-CN" sz="2000" dirty="0">
                <a:solidFill>
                  <a:schemeClr val="accent1"/>
                </a:solidFill>
                <a:latin typeface="思源黑体 CN Light" panose="020B0300000000000000" charset="-122"/>
                <a:ea typeface="思源黑体 CN Light" panose="020B0300000000000000" charset="-122"/>
                <a:cs typeface="思源黑体 CN Light" panose="020B0300000000000000" charset="-122"/>
              </a:endParaRPr>
            </a:p>
          </p:txBody>
        </p:sp>
      </p:grpSp>
      <p:sp>
        <p:nvSpPr>
          <p:cNvPr id="36" name="文本占位符 35">
            <a:extLst>
              <a:ext uri="{FF2B5EF4-FFF2-40B4-BE49-F238E27FC236}">
                <a16:creationId xmlns:a16="http://schemas.microsoft.com/office/drawing/2014/main" id="{2785E810-847C-CDE5-F335-D3A98BB9F05F}"/>
              </a:ext>
            </a:extLst>
          </p:cNvPr>
          <p:cNvSpPr>
            <a:spLocks noGrp="1"/>
          </p:cNvSpPr>
          <p:nvPr userDrawn="1">
            <p:ph type="body" sz="quarter" idx="10" hasCustomPrompt="1"/>
          </p:nvPr>
        </p:nvSpPr>
        <p:spPr>
          <a:xfrm>
            <a:off x="2125949" y="1707744"/>
            <a:ext cx="7996918" cy="914400"/>
          </a:xfrm>
        </p:spPr>
        <p:txBody>
          <a:bodyPr>
            <a:noAutofit/>
          </a:bodyPr>
          <a:lstStyle>
            <a:lvl1pPr marL="0" indent="0" algn="dist">
              <a:buNone/>
              <a:defRPr lang="zh-CN" altLang="en-US" sz="6600" kern="1200" spc="120" dirty="0">
                <a:solidFill>
                  <a:schemeClr val="accent5"/>
                </a:solidFill>
                <a:latin typeface="思源黑体 CN Heavy" panose="020B0A00000000000000" pitchFamily="34" charset="-122"/>
                <a:ea typeface="思源黑体 CN Heavy" panose="020B0A00000000000000" pitchFamily="34" charset="-122"/>
                <a:cs typeface="思源黑体 CN Heavy" panose="020B0A00000000000000" pitchFamily="34" charset="-122"/>
              </a:defRPr>
            </a:lvl1pPr>
          </a:lstStyle>
          <a:p>
            <a:pPr lvl="0"/>
            <a:r>
              <a:rPr kumimoji="1" lang="zh-CN" altLang="en-US" dirty="0"/>
              <a:t>单击此处添加大标题</a:t>
            </a:r>
          </a:p>
        </p:txBody>
      </p:sp>
      <p:sp>
        <p:nvSpPr>
          <p:cNvPr id="37" name="文本占位符 35">
            <a:extLst>
              <a:ext uri="{FF2B5EF4-FFF2-40B4-BE49-F238E27FC236}">
                <a16:creationId xmlns:a16="http://schemas.microsoft.com/office/drawing/2014/main" id="{A667275C-A24B-0873-F0FD-924AF48C16CC}"/>
              </a:ext>
            </a:extLst>
          </p:cNvPr>
          <p:cNvSpPr>
            <a:spLocks noGrp="1"/>
          </p:cNvSpPr>
          <p:nvPr userDrawn="1">
            <p:ph type="body" sz="quarter" idx="11" hasCustomPrompt="1"/>
          </p:nvPr>
        </p:nvSpPr>
        <p:spPr>
          <a:xfrm>
            <a:off x="2125949" y="2782800"/>
            <a:ext cx="7996918" cy="284829"/>
          </a:xfrm>
        </p:spPr>
        <p:txBody>
          <a:bodyPr>
            <a:noAutofit/>
          </a:bodyPr>
          <a:lstStyle>
            <a:lvl1pPr marL="0" indent="0" algn="dist">
              <a:buNone/>
              <a:defRPr lang="zh-CN" altLang="en-US" sz="1400" kern="1200" dirty="0">
                <a:solidFill>
                  <a:schemeClr val="accent5"/>
                </a:solidFill>
                <a:latin typeface="思源黑体 CN Light" panose="020B0300000000000000" charset="-122"/>
                <a:ea typeface="思源黑体 CN Light" panose="020B0300000000000000" charset="-122"/>
                <a:cs typeface="思源黑体 CN Light" panose="020B0300000000000000" charset="-122"/>
              </a:defRPr>
            </a:lvl1pPr>
          </a:lstStyle>
          <a:p>
            <a:pPr lvl="0"/>
            <a:r>
              <a:rPr kumimoji="1" lang="zh-CN" altLang="en-US" dirty="0"/>
              <a:t>单击此处添加大标题</a:t>
            </a:r>
          </a:p>
        </p:txBody>
      </p:sp>
      <p:sp>
        <p:nvSpPr>
          <p:cNvPr id="38" name="文本占位符 35">
            <a:extLst>
              <a:ext uri="{FF2B5EF4-FFF2-40B4-BE49-F238E27FC236}">
                <a16:creationId xmlns:a16="http://schemas.microsoft.com/office/drawing/2014/main" id="{30580B5C-1618-43D0-EDD5-3C111904D999}"/>
              </a:ext>
            </a:extLst>
          </p:cNvPr>
          <p:cNvSpPr>
            <a:spLocks noGrp="1"/>
          </p:cNvSpPr>
          <p:nvPr userDrawn="1">
            <p:ph type="body" sz="quarter" idx="12" hasCustomPrompt="1"/>
          </p:nvPr>
        </p:nvSpPr>
        <p:spPr>
          <a:xfrm>
            <a:off x="3501375" y="4078531"/>
            <a:ext cx="5189251" cy="251358"/>
          </a:xfrm>
        </p:spPr>
        <p:txBody>
          <a:bodyPr>
            <a:noAutofit/>
          </a:bodyPr>
          <a:lstStyle>
            <a:lvl1pPr marL="0" indent="0" algn="ctr">
              <a:lnSpc>
                <a:spcPct val="130000"/>
              </a:lnSpc>
              <a:buNone/>
              <a:defRPr lang="zh-CN" altLang="en-US" sz="1200" kern="1200" dirty="0">
                <a:solidFill>
                  <a:schemeClr val="accent5"/>
                </a:solidFill>
                <a:latin typeface="思源黑体 CN Light" panose="020B0300000000000000" charset="-122"/>
                <a:ea typeface="思源黑体 CN Light" panose="020B0300000000000000" charset="-122"/>
                <a:cs typeface="思源黑体 CN Light" panose="020B0300000000000000" charset="-122"/>
              </a:defRPr>
            </a:lvl1pPr>
          </a:lstStyle>
          <a:p>
            <a:pPr lvl="0"/>
            <a:r>
              <a:rPr kumimoji="1" lang="zh-CN" altLang="en-US" dirty="0"/>
              <a:t>单击此处添加大标题</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6FB0C7B-4458-0969-CF9F-83352CADF89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2506" r="70952" b="2903"/>
          <a:stretch/>
        </p:blipFill>
        <p:spPr>
          <a:xfrm>
            <a:off x="11936" y="0"/>
            <a:ext cx="3538073" cy="6857303"/>
          </a:xfrm>
          <a:prstGeom prst="rect">
            <a:avLst/>
          </a:prstGeom>
        </p:spPr>
      </p:pic>
      <p:pic>
        <p:nvPicPr>
          <p:cNvPr id="11" name="图片 10">
            <a:extLst>
              <a:ext uri="{FF2B5EF4-FFF2-40B4-BE49-F238E27FC236}">
                <a16:creationId xmlns:a16="http://schemas.microsoft.com/office/drawing/2014/main" id="{270B448A-09B3-2738-3188-6FDAE7DBFC05}"/>
              </a:ext>
            </a:extLst>
          </p:cNvPr>
          <p:cNvPicPr>
            <a:picLocks noChangeAspect="1"/>
          </p:cNvPicPr>
          <p:nvPr userDrawn="1"/>
        </p:nvPicPr>
        <p:blipFill>
          <a:blip r:embed="rId4">
            <a:alphaModFix amt="20000"/>
            <a:extLst>
              <a:ext uri="{28A0092B-C50C-407E-A947-70E740481C1C}">
                <a14:useLocalDpi xmlns:a14="http://schemas.microsoft.com/office/drawing/2010/main" val="0"/>
              </a:ext>
            </a:extLst>
          </a:blip>
          <a:stretch>
            <a:fillRect/>
          </a:stretch>
        </p:blipFill>
        <p:spPr>
          <a:xfrm rot="4500000" flipH="1">
            <a:off x="10058677" y="3000089"/>
            <a:ext cx="943890" cy="2009703"/>
          </a:xfrm>
          <a:prstGeom prst="rect">
            <a:avLst/>
          </a:prstGeom>
        </p:spPr>
      </p:pic>
      <p:pic>
        <p:nvPicPr>
          <p:cNvPr id="12" name="图片 11">
            <a:extLst>
              <a:ext uri="{FF2B5EF4-FFF2-40B4-BE49-F238E27FC236}">
                <a16:creationId xmlns:a16="http://schemas.microsoft.com/office/drawing/2014/main" id="{9DE3A800-1142-FB5A-BD10-7E25C6915613}"/>
              </a:ext>
            </a:extLst>
          </p:cNvPr>
          <p:cNvPicPr>
            <a:picLocks noChangeAspect="1"/>
          </p:cNvPicPr>
          <p:nvPr userDrawn="1"/>
        </p:nvPicPr>
        <p:blipFill>
          <a:blip r:embed="rId4">
            <a:alphaModFix amt="20000"/>
            <a:extLst>
              <a:ext uri="{28A0092B-C50C-407E-A947-70E740481C1C}">
                <a14:useLocalDpi xmlns:a14="http://schemas.microsoft.com/office/drawing/2010/main" val="0"/>
              </a:ext>
            </a:extLst>
          </a:blip>
          <a:stretch>
            <a:fillRect/>
          </a:stretch>
        </p:blipFill>
        <p:spPr>
          <a:xfrm rot="18012372">
            <a:off x="4736035" y="5993111"/>
            <a:ext cx="468221" cy="996923"/>
          </a:xfrm>
          <a:prstGeom prst="rect">
            <a:avLst/>
          </a:prstGeom>
        </p:spPr>
      </p:pic>
      <p:pic>
        <p:nvPicPr>
          <p:cNvPr id="13" name="图片 12">
            <a:extLst>
              <a:ext uri="{FF2B5EF4-FFF2-40B4-BE49-F238E27FC236}">
                <a16:creationId xmlns:a16="http://schemas.microsoft.com/office/drawing/2014/main" id="{2E0A4874-F21D-A625-C43C-E47EA75A4C9A}"/>
              </a:ext>
            </a:extLst>
          </p:cNvPr>
          <p:cNvPicPr>
            <a:picLocks noChangeAspect="1"/>
          </p:cNvPicPr>
          <p:nvPr userDrawn="1"/>
        </p:nvPicPr>
        <p:blipFill>
          <a:blip r:embed="rId4">
            <a:alphaModFix amt="20000"/>
            <a:extLst>
              <a:ext uri="{28A0092B-C50C-407E-A947-70E740481C1C}">
                <a14:useLocalDpi xmlns:a14="http://schemas.microsoft.com/office/drawing/2010/main" val="0"/>
              </a:ext>
            </a:extLst>
          </a:blip>
          <a:stretch>
            <a:fillRect/>
          </a:stretch>
        </p:blipFill>
        <p:spPr>
          <a:xfrm rot="17100000">
            <a:off x="4824275" y="333792"/>
            <a:ext cx="511269" cy="1088578"/>
          </a:xfrm>
          <a:prstGeom prst="rect">
            <a:avLst/>
          </a:prstGeom>
        </p:spPr>
      </p:pic>
      <p:sp>
        <p:nvSpPr>
          <p:cNvPr id="21" name="文本框 20">
            <a:extLst>
              <a:ext uri="{FF2B5EF4-FFF2-40B4-BE49-F238E27FC236}">
                <a16:creationId xmlns:a16="http://schemas.microsoft.com/office/drawing/2014/main" id="{F2C85E91-B9DE-2A56-10DD-BFAA2978828B}"/>
              </a:ext>
            </a:extLst>
          </p:cNvPr>
          <p:cNvSpPr txBox="1"/>
          <p:nvPr userDrawn="1"/>
        </p:nvSpPr>
        <p:spPr>
          <a:xfrm>
            <a:off x="5191474" y="2062652"/>
            <a:ext cx="633122" cy="523220"/>
          </a:xfrm>
          <a:prstGeom prst="rect">
            <a:avLst/>
          </a:prstGeom>
          <a:noFill/>
        </p:spPr>
        <p:txBody>
          <a:bodyPr wrap="square" rtlCol="0">
            <a:spAutoFit/>
          </a:bodyPr>
          <a:lstStyle/>
          <a:p>
            <a:r>
              <a:rPr lang="en-US" altLang="zh-CN" sz="2800" dirty="0">
                <a:solidFill>
                  <a:schemeClr val="accent4"/>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01</a:t>
            </a:r>
            <a:endParaRPr lang="zh-CN" altLang="en-US" sz="2800" dirty="0">
              <a:solidFill>
                <a:schemeClr val="accent4"/>
              </a:solidFill>
              <a:latin typeface="思源黑体 CN Heavy" panose="020B0A00000000000000" pitchFamily="34" charset="-122"/>
              <a:ea typeface="思源黑体 CN Heavy" panose="020B0A00000000000000" pitchFamily="34" charset="-122"/>
              <a:cs typeface="思源黑体 CN Heavy" panose="020B0A00000000000000" pitchFamily="34" charset="-122"/>
            </a:endParaRPr>
          </a:p>
        </p:txBody>
      </p:sp>
      <p:sp>
        <p:nvSpPr>
          <p:cNvPr id="22" name="矩形 21">
            <a:extLst>
              <a:ext uri="{FF2B5EF4-FFF2-40B4-BE49-F238E27FC236}">
                <a16:creationId xmlns:a16="http://schemas.microsoft.com/office/drawing/2014/main" id="{1E83781D-E9C5-DB68-6CEF-CCF382199F56}"/>
              </a:ext>
            </a:extLst>
          </p:cNvPr>
          <p:cNvSpPr/>
          <p:nvPr userDrawn="1"/>
        </p:nvSpPr>
        <p:spPr>
          <a:xfrm>
            <a:off x="1840817" y="2032255"/>
            <a:ext cx="2837581" cy="26467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文本框 22">
            <a:extLst>
              <a:ext uri="{FF2B5EF4-FFF2-40B4-BE49-F238E27FC236}">
                <a16:creationId xmlns:a16="http://schemas.microsoft.com/office/drawing/2014/main" id="{B9779CE6-EDAF-5F86-BEC6-B7D91114AD30}"/>
              </a:ext>
            </a:extLst>
          </p:cNvPr>
          <p:cNvSpPr txBox="1"/>
          <p:nvPr userDrawn="1"/>
        </p:nvSpPr>
        <p:spPr>
          <a:xfrm>
            <a:off x="2102628" y="2632344"/>
            <a:ext cx="2313959" cy="1446550"/>
          </a:xfrm>
          <a:prstGeom prst="rect">
            <a:avLst/>
          </a:prstGeom>
          <a:noFill/>
        </p:spPr>
        <p:txBody>
          <a:bodyPr wrap="square" rtlCol="0">
            <a:spAutoFit/>
          </a:bodyPr>
          <a:lstStyle/>
          <a:p>
            <a:r>
              <a:rPr lang="en-US" altLang="zh-CN" sz="4400" dirty="0">
                <a:solidFill>
                  <a:schemeClr val="bg1"/>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PPT—STYLE </a:t>
            </a:r>
            <a:endParaRPr lang="zh-CN" altLang="en-US" sz="4400" dirty="0">
              <a:solidFill>
                <a:schemeClr val="bg1"/>
              </a:solidFill>
              <a:latin typeface="思源黑体 CN Heavy" panose="020B0A00000000000000" pitchFamily="34" charset="-122"/>
              <a:ea typeface="思源黑体 CN Heavy" panose="020B0A00000000000000" pitchFamily="34" charset="-122"/>
              <a:cs typeface="思源黑体 CN Heavy" panose="020B0A00000000000000" pitchFamily="34" charset="-122"/>
            </a:endParaRPr>
          </a:p>
        </p:txBody>
      </p:sp>
      <p:sp>
        <p:nvSpPr>
          <p:cNvPr id="26" name="文本框 25">
            <a:extLst>
              <a:ext uri="{FF2B5EF4-FFF2-40B4-BE49-F238E27FC236}">
                <a16:creationId xmlns:a16="http://schemas.microsoft.com/office/drawing/2014/main" id="{99DC4C7C-A083-B9D5-1E18-8128833A75DB}"/>
              </a:ext>
            </a:extLst>
          </p:cNvPr>
          <p:cNvSpPr txBox="1"/>
          <p:nvPr userDrawn="1"/>
        </p:nvSpPr>
        <p:spPr>
          <a:xfrm>
            <a:off x="5191474" y="3220685"/>
            <a:ext cx="825696" cy="523220"/>
          </a:xfrm>
          <a:prstGeom prst="rect">
            <a:avLst/>
          </a:prstGeom>
          <a:noFill/>
        </p:spPr>
        <p:txBody>
          <a:bodyPr wrap="square" rtlCol="0">
            <a:spAutoFit/>
          </a:bodyPr>
          <a:lstStyle/>
          <a:p>
            <a:r>
              <a:rPr lang="en-US" altLang="zh-CN" sz="2800" dirty="0">
                <a:solidFill>
                  <a:schemeClr val="accent4"/>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02</a:t>
            </a:r>
            <a:endParaRPr lang="zh-CN" altLang="en-US" sz="2800" dirty="0">
              <a:solidFill>
                <a:schemeClr val="accent4"/>
              </a:solidFill>
              <a:latin typeface="思源黑体 CN Heavy" panose="020B0A00000000000000" pitchFamily="34" charset="-122"/>
              <a:ea typeface="思源黑体 CN Heavy" panose="020B0A00000000000000" pitchFamily="34" charset="-122"/>
              <a:cs typeface="思源黑体 CN Heavy" panose="020B0A00000000000000" pitchFamily="34" charset="-122"/>
            </a:endParaRPr>
          </a:p>
        </p:txBody>
      </p:sp>
      <p:sp>
        <p:nvSpPr>
          <p:cNvPr id="29" name="文本框 28">
            <a:extLst>
              <a:ext uri="{FF2B5EF4-FFF2-40B4-BE49-F238E27FC236}">
                <a16:creationId xmlns:a16="http://schemas.microsoft.com/office/drawing/2014/main" id="{196A3A47-45CC-ECDE-38FC-D48689EA9432}"/>
              </a:ext>
            </a:extLst>
          </p:cNvPr>
          <p:cNvSpPr txBox="1"/>
          <p:nvPr userDrawn="1"/>
        </p:nvSpPr>
        <p:spPr>
          <a:xfrm>
            <a:off x="5191474" y="4397184"/>
            <a:ext cx="825696" cy="523220"/>
          </a:xfrm>
          <a:prstGeom prst="rect">
            <a:avLst/>
          </a:prstGeom>
          <a:noFill/>
        </p:spPr>
        <p:txBody>
          <a:bodyPr wrap="square" rtlCol="0">
            <a:spAutoFit/>
          </a:bodyPr>
          <a:lstStyle/>
          <a:p>
            <a:r>
              <a:rPr lang="en-US" altLang="zh-CN" sz="2800" dirty="0">
                <a:solidFill>
                  <a:schemeClr val="accent4"/>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03</a:t>
            </a:r>
            <a:endParaRPr lang="zh-CN" altLang="en-US" sz="2800" dirty="0">
              <a:solidFill>
                <a:schemeClr val="accent4"/>
              </a:solidFill>
              <a:latin typeface="思源黑体 CN Heavy" panose="020B0A00000000000000" pitchFamily="34" charset="-122"/>
              <a:ea typeface="思源黑体 CN Heavy" panose="020B0A00000000000000" pitchFamily="34" charset="-122"/>
              <a:cs typeface="思源黑体 CN Heavy" panose="020B0A00000000000000" pitchFamily="34" charset="-122"/>
            </a:endParaRPr>
          </a:p>
        </p:txBody>
      </p:sp>
      <p:sp>
        <p:nvSpPr>
          <p:cNvPr id="30" name="矩形 29">
            <a:extLst>
              <a:ext uri="{FF2B5EF4-FFF2-40B4-BE49-F238E27FC236}">
                <a16:creationId xmlns:a16="http://schemas.microsoft.com/office/drawing/2014/main" id="{8AE900E7-02D9-79F8-5662-886968618CFA}"/>
              </a:ext>
            </a:extLst>
          </p:cNvPr>
          <p:cNvSpPr/>
          <p:nvPr userDrawn="1"/>
        </p:nvSpPr>
        <p:spPr>
          <a:xfrm>
            <a:off x="11147744" y="6043832"/>
            <a:ext cx="1056637" cy="8515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矩形 33">
            <a:extLst>
              <a:ext uri="{FF2B5EF4-FFF2-40B4-BE49-F238E27FC236}">
                <a16:creationId xmlns:a16="http://schemas.microsoft.com/office/drawing/2014/main" id="{86C4BA2D-64BA-2EAB-56D4-61CDBCF84011}"/>
              </a:ext>
            </a:extLst>
          </p:cNvPr>
          <p:cNvSpPr/>
          <p:nvPr userDrawn="1"/>
        </p:nvSpPr>
        <p:spPr>
          <a:xfrm>
            <a:off x="4975214" y="1073251"/>
            <a:ext cx="2401668" cy="3228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文本框 34">
            <a:extLst>
              <a:ext uri="{FF2B5EF4-FFF2-40B4-BE49-F238E27FC236}">
                <a16:creationId xmlns:a16="http://schemas.microsoft.com/office/drawing/2014/main" id="{B2D99B9B-9550-1E35-3721-1726537CE79A}"/>
              </a:ext>
            </a:extLst>
          </p:cNvPr>
          <p:cNvSpPr txBox="1"/>
          <p:nvPr userDrawn="1"/>
        </p:nvSpPr>
        <p:spPr>
          <a:xfrm>
            <a:off x="5089875" y="337789"/>
            <a:ext cx="1906012" cy="1107996"/>
          </a:xfrm>
          <a:prstGeom prst="rect">
            <a:avLst/>
          </a:prstGeom>
          <a:noFill/>
        </p:spPr>
        <p:txBody>
          <a:bodyPr wrap="square" rtlCol="0">
            <a:spAutoFit/>
          </a:bodyPr>
          <a:lstStyle/>
          <a:p>
            <a:r>
              <a:rPr lang="zh-CN" altLang="en-US" sz="66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目录</a:t>
            </a:r>
          </a:p>
        </p:txBody>
      </p:sp>
      <p:sp>
        <p:nvSpPr>
          <p:cNvPr id="36" name="文本占位符 35">
            <a:extLst>
              <a:ext uri="{FF2B5EF4-FFF2-40B4-BE49-F238E27FC236}">
                <a16:creationId xmlns:a16="http://schemas.microsoft.com/office/drawing/2014/main" id="{8A8F378F-18A6-E363-E038-FC6824AD8C47}"/>
              </a:ext>
            </a:extLst>
          </p:cNvPr>
          <p:cNvSpPr>
            <a:spLocks noGrp="1"/>
          </p:cNvSpPr>
          <p:nvPr>
            <p:ph type="body" sz="quarter" idx="11" hasCustomPrompt="1"/>
          </p:nvPr>
        </p:nvSpPr>
        <p:spPr>
          <a:xfrm>
            <a:off x="5845502" y="2080431"/>
            <a:ext cx="2846805" cy="487663"/>
          </a:xfrm>
        </p:spPr>
        <p:txBody>
          <a:bodyPr>
            <a:noAutofit/>
          </a:bodyPr>
          <a:lstStyle>
            <a:lvl1pPr marL="0" indent="0" algn="l">
              <a:buNone/>
              <a:defRPr lang="zh-CN" altLang="en-US" sz="2800" kern="12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defRPr>
            </a:lvl1pPr>
          </a:lstStyle>
          <a:p>
            <a:pPr lvl="0"/>
            <a:r>
              <a:rPr kumimoji="1" lang="zh-CN" altLang="en-US" dirty="0"/>
              <a:t>单击添加大标题</a:t>
            </a:r>
          </a:p>
        </p:txBody>
      </p:sp>
      <p:sp>
        <p:nvSpPr>
          <p:cNvPr id="37" name="文本占位符 35">
            <a:extLst>
              <a:ext uri="{FF2B5EF4-FFF2-40B4-BE49-F238E27FC236}">
                <a16:creationId xmlns:a16="http://schemas.microsoft.com/office/drawing/2014/main" id="{9A072367-7290-EDDF-290A-B133D1391339}"/>
              </a:ext>
            </a:extLst>
          </p:cNvPr>
          <p:cNvSpPr>
            <a:spLocks noGrp="1"/>
          </p:cNvSpPr>
          <p:nvPr>
            <p:ph type="body" sz="quarter" idx="12" hasCustomPrompt="1"/>
          </p:nvPr>
        </p:nvSpPr>
        <p:spPr>
          <a:xfrm>
            <a:off x="8719215" y="2216979"/>
            <a:ext cx="2185521" cy="307777"/>
          </a:xfrm>
        </p:spPr>
        <p:txBody>
          <a:bodyPr>
            <a:noAutofit/>
          </a:bodyPr>
          <a:lstStyle>
            <a:lvl1pPr marL="0" indent="0" algn="l">
              <a:buNone/>
              <a:defRPr lang="zh-CN" altLang="en-US" sz="1400" kern="1200" dirty="0">
                <a:solidFill>
                  <a:schemeClr val="bg2">
                    <a:lumMod val="50000"/>
                  </a:schemeClr>
                </a:solidFill>
                <a:latin typeface="思源黑体 CN Light" panose="020B0300000000000000" charset="-122"/>
                <a:ea typeface="思源黑体 CN Light" panose="020B0300000000000000" charset="-122"/>
                <a:cs typeface="思源黑体 CN Light" panose="020B0300000000000000" charset="-122"/>
              </a:defRPr>
            </a:lvl1pPr>
          </a:lstStyle>
          <a:p>
            <a:pPr lvl="0"/>
            <a:r>
              <a:rPr kumimoji="1" lang="zh-CN" altLang="en-US" dirty="0"/>
              <a:t>单击此处添加英文翻译</a:t>
            </a:r>
          </a:p>
        </p:txBody>
      </p:sp>
      <p:sp>
        <p:nvSpPr>
          <p:cNvPr id="38" name="文本占位符 35">
            <a:extLst>
              <a:ext uri="{FF2B5EF4-FFF2-40B4-BE49-F238E27FC236}">
                <a16:creationId xmlns:a16="http://schemas.microsoft.com/office/drawing/2014/main" id="{0E656BC3-AFF5-919D-F480-69A69AACC771}"/>
              </a:ext>
            </a:extLst>
          </p:cNvPr>
          <p:cNvSpPr>
            <a:spLocks noGrp="1"/>
          </p:cNvSpPr>
          <p:nvPr>
            <p:ph type="body" sz="quarter" idx="13" hasCustomPrompt="1"/>
          </p:nvPr>
        </p:nvSpPr>
        <p:spPr>
          <a:xfrm>
            <a:off x="5845502" y="3226843"/>
            <a:ext cx="2846805" cy="487663"/>
          </a:xfrm>
        </p:spPr>
        <p:txBody>
          <a:bodyPr>
            <a:noAutofit/>
          </a:bodyPr>
          <a:lstStyle>
            <a:lvl1pPr marL="0" indent="0" algn="l">
              <a:buNone/>
              <a:defRPr lang="zh-CN" altLang="en-US" sz="2800" kern="12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defRPr>
            </a:lvl1pPr>
          </a:lstStyle>
          <a:p>
            <a:pPr lvl="0"/>
            <a:r>
              <a:rPr kumimoji="1" lang="zh-CN" altLang="en-US" dirty="0"/>
              <a:t>单击添加大标题</a:t>
            </a:r>
          </a:p>
        </p:txBody>
      </p:sp>
      <p:sp>
        <p:nvSpPr>
          <p:cNvPr id="39" name="文本占位符 35">
            <a:extLst>
              <a:ext uri="{FF2B5EF4-FFF2-40B4-BE49-F238E27FC236}">
                <a16:creationId xmlns:a16="http://schemas.microsoft.com/office/drawing/2014/main" id="{F2792153-2433-0F08-5F15-6738F21DDF8E}"/>
              </a:ext>
            </a:extLst>
          </p:cNvPr>
          <p:cNvSpPr>
            <a:spLocks noGrp="1"/>
          </p:cNvSpPr>
          <p:nvPr>
            <p:ph type="body" sz="quarter" idx="14" hasCustomPrompt="1"/>
          </p:nvPr>
        </p:nvSpPr>
        <p:spPr>
          <a:xfrm>
            <a:off x="8719215" y="3363391"/>
            <a:ext cx="2185521" cy="307777"/>
          </a:xfrm>
        </p:spPr>
        <p:txBody>
          <a:bodyPr>
            <a:noAutofit/>
          </a:bodyPr>
          <a:lstStyle>
            <a:lvl1pPr marL="0" indent="0" algn="l">
              <a:buNone/>
              <a:defRPr lang="zh-CN" altLang="en-US" sz="1400" kern="1200" dirty="0">
                <a:solidFill>
                  <a:schemeClr val="bg2">
                    <a:lumMod val="50000"/>
                  </a:schemeClr>
                </a:solidFill>
                <a:latin typeface="思源黑体 CN Light" panose="020B0300000000000000" charset="-122"/>
                <a:ea typeface="思源黑体 CN Light" panose="020B0300000000000000" charset="-122"/>
                <a:cs typeface="思源黑体 CN Light" panose="020B0300000000000000" charset="-122"/>
              </a:defRPr>
            </a:lvl1pPr>
          </a:lstStyle>
          <a:p>
            <a:pPr lvl="0"/>
            <a:r>
              <a:rPr kumimoji="1" lang="zh-CN" altLang="en-US" dirty="0"/>
              <a:t>单击此处添加英文翻译</a:t>
            </a:r>
          </a:p>
        </p:txBody>
      </p:sp>
      <p:sp>
        <p:nvSpPr>
          <p:cNvPr id="40" name="文本占位符 35">
            <a:extLst>
              <a:ext uri="{FF2B5EF4-FFF2-40B4-BE49-F238E27FC236}">
                <a16:creationId xmlns:a16="http://schemas.microsoft.com/office/drawing/2014/main" id="{F66B6FD7-D40A-EE6E-F934-4CD1835C5357}"/>
              </a:ext>
            </a:extLst>
          </p:cNvPr>
          <p:cNvSpPr>
            <a:spLocks noGrp="1"/>
          </p:cNvSpPr>
          <p:nvPr>
            <p:ph type="body" sz="quarter" idx="15" hasCustomPrompt="1"/>
          </p:nvPr>
        </p:nvSpPr>
        <p:spPr>
          <a:xfrm>
            <a:off x="5845502" y="4427846"/>
            <a:ext cx="2846805" cy="487663"/>
          </a:xfrm>
        </p:spPr>
        <p:txBody>
          <a:bodyPr>
            <a:noAutofit/>
          </a:bodyPr>
          <a:lstStyle>
            <a:lvl1pPr marL="0" indent="0" algn="l">
              <a:buNone/>
              <a:defRPr lang="zh-CN" altLang="en-US" sz="2800" kern="12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defRPr>
            </a:lvl1pPr>
          </a:lstStyle>
          <a:p>
            <a:pPr lvl="0"/>
            <a:r>
              <a:rPr kumimoji="1" lang="zh-CN" altLang="en-US" dirty="0"/>
              <a:t>单击添加大标题</a:t>
            </a:r>
          </a:p>
        </p:txBody>
      </p:sp>
      <p:sp>
        <p:nvSpPr>
          <p:cNvPr id="41" name="文本占位符 35">
            <a:extLst>
              <a:ext uri="{FF2B5EF4-FFF2-40B4-BE49-F238E27FC236}">
                <a16:creationId xmlns:a16="http://schemas.microsoft.com/office/drawing/2014/main" id="{8EB21777-513F-E761-362D-8ED44F9A3E35}"/>
              </a:ext>
            </a:extLst>
          </p:cNvPr>
          <p:cNvSpPr>
            <a:spLocks noGrp="1"/>
          </p:cNvSpPr>
          <p:nvPr>
            <p:ph type="body" sz="quarter" idx="16" hasCustomPrompt="1"/>
          </p:nvPr>
        </p:nvSpPr>
        <p:spPr>
          <a:xfrm>
            <a:off x="8719215" y="4564394"/>
            <a:ext cx="2185521" cy="307777"/>
          </a:xfrm>
        </p:spPr>
        <p:txBody>
          <a:bodyPr>
            <a:noAutofit/>
          </a:bodyPr>
          <a:lstStyle>
            <a:lvl1pPr marL="0" indent="0" algn="l">
              <a:buNone/>
              <a:defRPr lang="zh-CN" altLang="en-US" sz="1400" kern="1200" dirty="0">
                <a:solidFill>
                  <a:schemeClr val="bg2">
                    <a:lumMod val="50000"/>
                  </a:schemeClr>
                </a:solidFill>
                <a:latin typeface="思源黑体 CN Light" panose="020B0300000000000000" charset="-122"/>
                <a:ea typeface="思源黑体 CN Light" panose="020B0300000000000000" charset="-122"/>
                <a:cs typeface="思源黑体 CN Light" panose="020B0300000000000000" charset="-122"/>
              </a:defRPr>
            </a:lvl1pPr>
          </a:lstStyle>
          <a:p>
            <a:pPr lvl="0"/>
            <a:r>
              <a:rPr kumimoji="1" lang="zh-CN" altLang="en-US" dirty="0"/>
              <a:t>单击此处添加英文翻译</a:t>
            </a:r>
          </a:p>
        </p:txBody>
      </p:sp>
    </p:spTree>
    <p:extLst>
      <p:ext uri="{BB962C8B-B14F-4D97-AF65-F5344CB8AC3E}">
        <p14:creationId xmlns:p14="http://schemas.microsoft.com/office/powerpoint/2010/main" val="801198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度页">
    <p:spTree>
      <p:nvGrpSpPr>
        <p:cNvPr id="1" name=""/>
        <p:cNvGrpSpPr/>
        <p:nvPr/>
      </p:nvGrpSpPr>
      <p:grpSpPr>
        <a:xfrm>
          <a:off x="0" y="0"/>
          <a:ext cx="0" cy="0"/>
          <a:chOff x="0" y="0"/>
          <a:chExt cx="0" cy="0"/>
        </a:xfrm>
      </p:grpSpPr>
      <p:sp>
        <p:nvSpPr>
          <p:cNvPr id="35" name="文本占位符 35">
            <a:extLst>
              <a:ext uri="{FF2B5EF4-FFF2-40B4-BE49-F238E27FC236}">
                <a16:creationId xmlns:a16="http://schemas.microsoft.com/office/drawing/2014/main" id="{C28FFEC2-5DD6-4217-2B6B-2DF22289C3A9}"/>
              </a:ext>
            </a:extLst>
          </p:cNvPr>
          <p:cNvSpPr>
            <a:spLocks noGrp="1"/>
          </p:cNvSpPr>
          <p:nvPr>
            <p:ph type="body" sz="quarter" idx="12" hasCustomPrompt="1"/>
          </p:nvPr>
        </p:nvSpPr>
        <p:spPr>
          <a:xfrm>
            <a:off x="1037059" y="3712869"/>
            <a:ext cx="4572171" cy="668062"/>
          </a:xfrm>
        </p:spPr>
        <p:txBody>
          <a:bodyPr>
            <a:no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zh-CN" altLang="en-US" sz="1400" kern="1200" dirty="0">
                <a:solidFill>
                  <a:schemeClr val="bg2">
                    <a:lumMod val="50000"/>
                  </a:schemeClr>
                </a:solidFill>
                <a:latin typeface="思源黑体 CN Light" panose="020B0300000000000000" charset="-122"/>
                <a:ea typeface="思源黑体 CN Light" panose="020B0300000000000000" charset="-122"/>
                <a:cs typeface="思源黑体 CN Light" panose="020B0300000000000000" charset="-122"/>
              </a:defRPr>
            </a:lvl1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zh-CN" altLang="en-US" dirty="0"/>
              <a:t>单击此处添加内容阐述单击此处添加内容阐述单击此处添加内容阐述</a:t>
            </a:r>
            <a:endParaRPr kumimoji="1" lang="en-US" altLang="zh-CN" dirty="0"/>
          </a:p>
        </p:txBody>
      </p:sp>
      <p:sp>
        <p:nvSpPr>
          <p:cNvPr id="34" name="文本占位符 35">
            <a:extLst>
              <a:ext uri="{FF2B5EF4-FFF2-40B4-BE49-F238E27FC236}">
                <a16:creationId xmlns:a16="http://schemas.microsoft.com/office/drawing/2014/main" id="{C89B56F0-F683-C821-E790-540CF1A97AB8}"/>
              </a:ext>
            </a:extLst>
          </p:cNvPr>
          <p:cNvSpPr>
            <a:spLocks noGrp="1"/>
          </p:cNvSpPr>
          <p:nvPr>
            <p:ph type="body" sz="quarter" idx="11" hasCustomPrompt="1"/>
          </p:nvPr>
        </p:nvSpPr>
        <p:spPr>
          <a:xfrm>
            <a:off x="1037059" y="2758610"/>
            <a:ext cx="5127181" cy="763934"/>
          </a:xfrm>
        </p:spPr>
        <p:txBody>
          <a:bodyPr>
            <a:noAutofit/>
          </a:bodyPr>
          <a:lstStyle>
            <a:lvl1pPr marL="0" indent="0" algn="l">
              <a:buNone/>
              <a:defRPr lang="zh-CN" altLang="en-US" sz="4800" kern="1200" spc="12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defRPr>
            </a:lvl1pPr>
          </a:lstStyle>
          <a:p>
            <a:pPr lvl="0"/>
            <a:r>
              <a:rPr kumimoji="1" lang="zh-CN" altLang="en-US" dirty="0"/>
              <a:t>单击添加大标题</a:t>
            </a:r>
          </a:p>
        </p:txBody>
      </p:sp>
      <p:pic>
        <p:nvPicPr>
          <p:cNvPr id="14" name="图片 13">
            <a:extLst>
              <a:ext uri="{FF2B5EF4-FFF2-40B4-BE49-F238E27FC236}">
                <a16:creationId xmlns:a16="http://schemas.microsoft.com/office/drawing/2014/main" id="{E580C779-F274-0C75-71C9-CB930902001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6842" t="21009" b="13282"/>
          <a:stretch/>
        </p:blipFill>
        <p:spPr>
          <a:xfrm>
            <a:off x="6935370" y="705900"/>
            <a:ext cx="5256629" cy="5326625"/>
          </a:xfrm>
          <a:prstGeom prst="rect">
            <a:avLst/>
          </a:prstGeom>
        </p:spPr>
      </p:pic>
      <p:sp>
        <p:nvSpPr>
          <p:cNvPr id="15" name="矩形 14">
            <a:extLst>
              <a:ext uri="{FF2B5EF4-FFF2-40B4-BE49-F238E27FC236}">
                <a16:creationId xmlns:a16="http://schemas.microsoft.com/office/drawing/2014/main" id="{DE69DC71-0C0B-D43B-CC13-12D0A630A4D8}"/>
              </a:ext>
            </a:extLst>
          </p:cNvPr>
          <p:cNvSpPr/>
          <p:nvPr userDrawn="1"/>
        </p:nvSpPr>
        <p:spPr>
          <a:xfrm>
            <a:off x="-1" y="705900"/>
            <a:ext cx="815927" cy="5326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8" name="三角形 17">
            <a:extLst>
              <a:ext uri="{FF2B5EF4-FFF2-40B4-BE49-F238E27FC236}">
                <a16:creationId xmlns:a16="http://schemas.microsoft.com/office/drawing/2014/main" id="{C34CA4A1-A870-F9BA-8BC9-3529337E1B81}"/>
              </a:ext>
            </a:extLst>
          </p:cNvPr>
          <p:cNvSpPr/>
          <p:nvPr userDrawn="1"/>
        </p:nvSpPr>
        <p:spPr>
          <a:xfrm rot="10800000">
            <a:off x="1174237" y="5865953"/>
            <a:ext cx="179876" cy="155065"/>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accent1"/>
              </a:solidFill>
            </a:endParaRPr>
          </a:p>
        </p:txBody>
      </p:sp>
      <p:pic>
        <p:nvPicPr>
          <p:cNvPr id="32" name="图片 31">
            <a:extLst>
              <a:ext uri="{FF2B5EF4-FFF2-40B4-BE49-F238E27FC236}">
                <a16:creationId xmlns:a16="http://schemas.microsoft.com/office/drawing/2014/main" id="{2AEC105E-9B78-305B-E196-D64009964FE3}"/>
              </a:ext>
            </a:extLst>
          </p:cNvPr>
          <p:cNvPicPr>
            <a:picLocks noChangeAspect="1"/>
          </p:cNvPicPr>
          <p:nvPr userDrawn="1"/>
        </p:nvPicPr>
        <p:blipFill>
          <a:blip r:embed="rId4">
            <a:alphaModFix amt="20000"/>
            <a:extLst>
              <a:ext uri="{28A0092B-C50C-407E-A947-70E740481C1C}">
                <a14:useLocalDpi xmlns:a14="http://schemas.microsoft.com/office/drawing/2010/main" val="0"/>
              </a:ext>
            </a:extLst>
          </a:blip>
          <a:stretch>
            <a:fillRect/>
          </a:stretch>
        </p:blipFill>
        <p:spPr>
          <a:xfrm rot="4500000" flipH="1">
            <a:off x="4805184" y="4270595"/>
            <a:ext cx="943890" cy="2009703"/>
          </a:xfrm>
          <a:prstGeom prst="rect">
            <a:avLst/>
          </a:prstGeom>
        </p:spPr>
      </p:pic>
      <p:pic>
        <p:nvPicPr>
          <p:cNvPr id="33" name="Picture 2">
            <a:extLst>
              <a:ext uri="{FF2B5EF4-FFF2-40B4-BE49-F238E27FC236}">
                <a16:creationId xmlns:a16="http://schemas.microsoft.com/office/drawing/2014/main" id="{6BAB9768-F3BE-8854-5B85-1C04F72125B1}"/>
              </a:ext>
            </a:extLst>
          </p:cNvPr>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3141" y="559952"/>
            <a:ext cx="1476548" cy="674076"/>
          </a:xfrm>
          <a:prstGeom prst="rect">
            <a:avLst/>
          </a:prstGeom>
          <a:noFill/>
          <a:extLst>
            <a:ext uri="{909E8E84-426E-40DD-AFC4-6F175D3DCCD1}">
              <a14:hiddenFill xmlns:a14="http://schemas.microsoft.com/office/drawing/2010/main">
                <a:solidFill>
                  <a:srgbClr val="FFFFFF"/>
                </a:solidFill>
              </a14:hiddenFill>
            </a:ext>
          </a:extLst>
        </p:spPr>
      </p:pic>
      <p:sp>
        <p:nvSpPr>
          <p:cNvPr id="36" name="文本占位符 35">
            <a:extLst>
              <a:ext uri="{FF2B5EF4-FFF2-40B4-BE49-F238E27FC236}">
                <a16:creationId xmlns:a16="http://schemas.microsoft.com/office/drawing/2014/main" id="{C1428EA7-BAF6-B2FC-4E46-D736C1FDC0E8}"/>
              </a:ext>
            </a:extLst>
          </p:cNvPr>
          <p:cNvSpPr>
            <a:spLocks noGrp="1"/>
          </p:cNvSpPr>
          <p:nvPr>
            <p:ph type="body" sz="quarter" idx="13" hasCustomPrompt="1"/>
          </p:nvPr>
        </p:nvSpPr>
        <p:spPr>
          <a:xfrm>
            <a:off x="1037059" y="2168791"/>
            <a:ext cx="3289281" cy="503276"/>
          </a:xfrm>
        </p:spPr>
        <p:txBody>
          <a:bodyPr>
            <a:noAutofit/>
          </a:bodyPr>
          <a:lstStyle>
            <a:lvl1pPr marL="0" indent="0" algn="l">
              <a:buNone/>
              <a:defRPr lang="zh-CN" altLang="en-US" sz="2800" kern="1200" spc="120" dirty="0">
                <a:solidFill>
                  <a:schemeClr val="bg2">
                    <a:lumMod val="50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defRPr>
            </a:lvl1pPr>
          </a:lstStyle>
          <a:p>
            <a:pPr lvl="0"/>
            <a:r>
              <a:rPr kumimoji="1" lang="zh-CN" altLang="en-US" dirty="0"/>
              <a:t>单击添加大标题</a:t>
            </a:r>
          </a:p>
        </p:txBody>
      </p:sp>
    </p:spTree>
    <p:extLst>
      <p:ext uri="{BB962C8B-B14F-4D97-AF65-F5344CB8AC3E}">
        <p14:creationId xmlns:p14="http://schemas.microsoft.com/office/powerpoint/2010/main" val="3629562345"/>
      </p:ext>
    </p:extLst>
  </p:cSld>
  <p:clrMapOvr>
    <a:masterClrMapping/>
  </p:clrMapOvr>
  <p:extLst>
    <p:ext uri="{DCECCB84-F9BA-43D5-87BE-67443E8EF086}">
      <p15:sldGuideLst xmlns:p15="http://schemas.microsoft.com/office/powerpoint/2012/main">
        <p15:guide id="1" pos="71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46" name="文本占位符 35">
            <a:extLst>
              <a:ext uri="{FF2B5EF4-FFF2-40B4-BE49-F238E27FC236}">
                <a16:creationId xmlns:a16="http://schemas.microsoft.com/office/drawing/2014/main" id="{E634AC19-CB2E-42FE-AD66-83169DFEB881}"/>
              </a:ext>
            </a:extLst>
          </p:cNvPr>
          <p:cNvSpPr>
            <a:spLocks noGrp="1"/>
          </p:cNvSpPr>
          <p:nvPr>
            <p:ph type="body" sz="quarter" idx="16" hasCustomPrompt="1"/>
          </p:nvPr>
        </p:nvSpPr>
        <p:spPr>
          <a:xfrm>
            <a:off x="9761051" y="807101"/>
            <a:ext cx="1824236" cy="314046"/>
          </a:xfrm>
        </p:spPr>
        <p:txBody>
          <a:bodyPr>
            <a:noAutofit/>
          </a:bodyPr>
          <a:lstStyle>
            <a:lvl1pPr marL="0" indent="0" algn="r" defTabSz="914400" rtl="0" eaLnBrk="1" latinLnBrk="0" hangingPunct="1">
              <a:buNone/>
              <a:defRPr lang="zh-CN" altLang="en-US" sz="1400" kern="1200" dirty="0">
                <a:solidFill>
                  <a:schemeClr val="accent1"/>
                </a:solidFill>
                <a:latin typeface="思源黑体 CN Light" panose="020B0300000000000000" charset="-122"/>
                <a:ea typeface="思源黑体 CN Light" panose="020B0300000000000000" charset="-122"/>
                <a:cs typeface="思源黑体 CN Light" panose="020B0300000000000000" charset="-122"/>
              </a:defRPr>
            </a:lvl1pPr>
          </a:lstStyle>
          <a:p>
            <a:pPr lvl="0"/>
            <a:r>
              <a:rPr kumimoji="1" lang="en" altLang="zh-CN" dirty="0"/>
              <a:t>CHAPTER ONE</a:t>
            </a:r>
          </a:p>
        </p:txBody>
      </p:sp>
      <p:sp>
        <p:nvSpPr>
          <p:cNvPr id="43" name="文本占位符 35">
            <a:extLst>
              <a:ext uri="{FF2B5EF4-FFF2-40B4-BE49-F238E27FC236}">
                <a16:creationId xmlns:a16="http://schemas.microsoft.com/office/drawing/2014/main" id="{8F0E9B70-3548-A4BD-5E0C-5C8DE75BF65E}"/>
              </a:ext>
            </a:extLst>
          </p:cNvPr>
          <p:cNvSpPr>
            <a:spLocks noGrp="1"/>
          </p:cNvSpPr>
          <p:nvPr>
            <p:ph type="body" sz="quarter" idx="13" hasCustomPrompt="1"/>
          </p:nvPr>
        </p:nvSpPr>
        <p:spPr>
          <a:xfrm>
            <a:off x="-361174" y="-395932"/>
            <a:ext cx="2381795" cy="1993777"/>
          </a:xfrm>
        </p:spPr>
        <p:txBody>
          <a:bodyPr>
            <a:noAutofit/>
          </a:bodyPr>
          <a:lstStyle>
            <a:lvl1pPr marL="0" indent="0" algn="l">
              <a:buNone/>
              <a:defRPr lang="zh-CN" altLang="en-US" sz="13900" kern="1200" dirty="0">
                <a:ln w="3175">
                  <a:gradFill>
                    <a:gsLst>
                      <a:gs pos="0">
                        <a:schemeClr val="accent1"/>
                      </a:gs>
                      <a:gs pos="77000">
                        <a:schemeClr val="accent1">
                          <a:alpha val="0"/>
                        </a:schemeClr>
                      </a:gs>
                    </a:gsLst>
                    <a:lin ang="5400000" scaled="1"/>
                  </a:gradFill>
                </a:ln>
                <a:noFill/>
                <a:latin typeface="思源黑体 CN Heavy" panose="020B0A00000000000000" pitchFamily="34" charset="-122"/>
                <a:ea typeface="思源黑体 CN Heavy" panose="020B0A00000000000000" pitchFamily="34" charset="-122"/>
                <a:cs typeface="思源黑体 CN Heavy" panose="020B0A00000000000000" pitchFamily="34" charset="-122"/>
              </a:defRPr>
            </a:lvl1pPr>
          </a:lstStyle>
          <a:p>
            <a:pPr lvl="0"/>
            <a:r>
              <a:rPr kumimoji="1" lang="en-US" altLang="zh-CN" dirty="0"/>
              <a:t>00</a:t>
            </a:r>
            <a:endParaRPr kumimoji="1" lang="zh-CN" altLang="en-US" dirty="0"/>
          </a:p>
        </p:txBody>
      </p:sp>
      <p:sp>
        <p:nvSpPr>
          <p:cNvPr id="44" name="文本占位符 35">
            <a:extLst>
              <a:ext uri="{FF2B5EF4-FFF2-40B4-BE49-F238E27FC236}">
                <a16:creationId xmlns:a16="http://schemas.microsoft.com/office/drawing/2014/main" id="{B41037C5-21DF-D65D-C61D-0B0B18E15FEF}"/>
              </a:ext>
            </a:extLst>
          </p:cNvPr>
          <p:cNvSpPr>
            <a:spLocks noGrp="1"/>
          </p:cNvSpPr>
          <p:nvPr>
            <p:ph type="body" sz="quarter" idx="14" hasCustomPrompt="1"/>
          </p:nvPr>
        </p:nvSpPr>
        <p:spPr>
          <a:xfrm>
            <a:off x="632113" y="779789"/>
            <a:ext cx="3063431" cy="461665"/>
          </a:xfrm>
        </p:spPr>
        <p:txBody>
          <a:bodyPr>
            <a:noAutofit/>
          </a:bodyPr>
          <a:lstStyle>
            <a:lvl1pPr marL="0" indent="0" algn="l">
              <a:lnSpc>
                <a:spcPct val="100000"/>
              </a:lnSpc>
              <a:buNone/>
              <a:defRPr lang="zh-CN" altLang="en-US" sz="2400" kern="12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defRPr>
            </a:lvl1pPr>
          </a:lstStyle>
          <a:p>
            <a:pPr lvl="0"/>
            <a:r>
              <a:rPr kumimoji="1" lang="zh-CN" altLang="en-US" dirty="0"/>
              <a:t>单击添加标题</a:t>
            </a:r>
          </a:p>
        </p:txBody>
      </p:sp>
      <p:sp>
        <p:nvSpPr>
          <p:cNvPr id="45" name="文本占位符 35">
            <a:extLst>
              <a:ext uri="{FF2B5EF4-FFF2-40B4-BE49-F238E27FC236}">
                <a16:creationId xmlns:a16="http://schemas.microsoft.com/office/drawing/2014/main" id="{C6B97045-BD12-286D-F10F-AC0AADC5112B}"/>
              </a:ext>
            </a:extLst>
          </p:cNvPr>
          <p:cNvSpPr>
            <a:spLocks noGrp="1"/>
          </p:cNvSpPr>
          <p:nvPr>
            <p:ph type="body" sz="quarter" idx="15" hasCustomPrompt="1"/>
          </p:nvPr>
        </p:nvSpPr>
        <p:spPr>
          <a:xfrm>
            <a:off x="632114" y="1193846"/>
            <a:ext cx="2886010" cy="314046"/>
          </a:xfrm>
        </p:spPr>
        <p:txBody>
          <a:bodyPr>
            <a:noAutofit/>
          </a:bodyPr>
          <a:lstStyle>
            <a:lvl1pPr marL="0" indent="0" algn="l" defTabSz="914400" rtl="0" eaLnBrk="1" latinLnBrk="0" hangingPunct="1">
              <a:buNone/>
              <a:defRPr lang="zh-CN" altLang="en-US" sz="1400" kern="1200" dirty="0">
                <a:solidFill>
                  <a:schemeClr val="accent1"/>
                </a:solidFill>
                <a:latin typeface="思源黑体 CN Light" panose="020B0300000000000000" charset="-122"/>
                <a:ea typeface="思源黑体 CN Light" panose="020B0300000000000000" charset="-122"/>
                <a:cs typeface="思源黑体 CN Light" panose="020B0300000000000000" charset="-122"/>
              </a:defRPr>
            </a:lvl1pPr>
          </a:lstStyle>
          <a:p>
            <a:pPr lvl="0"/>
            <a:r>
              <a:rPr kumimoji="1" lang="zh-CN" altLang="en-US" dirty="0"/>
              <a:t>单击输入英文翻译</a:t>
            </a:r>
          </a:p>
        </p:txBody>
      </p:sp>
      <p:sp>
        <p:nvSpPr>
          <p:cNvPr id="41" name="矩形 40">
            <a:extLst>
              <a:ext uri="{FF2B5EF4-FFF2-40B4-BE49-F238E27FC236}">
                <a16:creationId xmlns:a16="http://schemas.microsoft.com/office/drawing/2014/main" id="{9944D369-709F-F0BD-8638-40076A1BA374}"/>
              </a:ext>
            </a:extLst>
          </p:cNvPr>
          <p:cNvSpPr/>
          <p:nvPr userDrawn="1"/>
        </p:nvSpPr>
        <p:spPr>
          <a:xfrm>
            <a:off x="9847306" y="1039485"/>
            <a:ext cx="1671594" cy="9081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15026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85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结尾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1F49C71-0F08-350C-9C57-DD8EA3CE40C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2506" b="2903"/>
          <a:stretch/>
        </p:blipFill>
        <p:spPr>
          <a:xfrm>
            <a:off x="11936" y="0"/>
            <a:ext cx="12180064" cy="6857303"/>
          </a:xfrm>
          <a:prstGeom prst="rect">
            <a:avLst/>
          </a:prstGeom>
        </p:spPr>
      </p:pic>
      <p:sp>
        <p:nvSpPr>
          <p:cNvPr id="3" name="矩形 2">
            <a:extLst>
              <a:ext uri="{FF2B5EF4-FFF2-40B4-BE49-F238E27FC236}">
                <a16:creationId xmlns:a16="http://schemas.microsoft.com/office/drawing/2014/main" id="{B1A8DE55-F91C-3C73-4DBA-9F3ADA93389E}"/>
              </a:ext>
            </a:extLst>
          </p:cNvPr>
          <p:cNvSpPr/>
          <p:nvPr userDrawn="1"/>
        </p:nvSpPr>
        <p:spPr>
          <a:xfrm>
            <a:off x="0" y="0"/>
            <a:ext cx="12192000" cy="6857999"/>
          </a:xfrm>
          <a:prstGeom prst="rect">
            <a:avLst/>
          </a:prstGeom>
          <a:gradFill flip="none" rotWithShape="1">
            <a:gsLst>
              <a:gs pos="100000">
                <a:srgbClr val="385723">
                  <a:alpha val="70000"/>
                </a:srgbClr>
              </a:gs>
              <a:gs pos="0">
                <a:srgbClr val="3E7826">
                  <a:alpha val="2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4" name="组合 3">
            <a:extLst>
              <a:ext uri="{FF2B5EF4-FFF2-40B4-BE49-F238E27FC236}">
                <a16:creationId xmlns:a16="http://schemas.microsoft.com/office/drawing/2014/main" id="{DD8EE7DD-780A-A1F3-32A6-67A48B9394DA}"/>
              </a:ext>
            </a:extLst>
          </p:cNvPr>
          <p:cNvGrpSpPr/>
          <p:nvPr userDrawn="1"/>
        </p:nvGrpSpPr>
        <p:grpSpPr>
          <a:xfrm>
            <a:off x="4441469" y="5230717"/>
            <a:ext cx="3309062" cy="559687"/>
            <a:chOff x="4968815" y="3943302"/>
            <a:chExt cx="2639683" cy="559687"/>
          </a:xfrm>
        </p:grpSpPr>
        <p:sp>
          <p:nvSpPr>
            <p:cNvPr id="5" name="圆角矩形 4">
              <a:extLst>
                <a:ext uri="{FF2B5EF4-FFF2-40B4-BE49-F238E27FC236}">
                  <a16:creationId xmlns:a16="http://schemas.microsoft.com/office/drawing/2014/main" id="{1DA57BD3-C5D6-1C1F-D110-4626942C9CB6}"/>
                </a:ext>
              </a:extLst>
            </p:cNvPr>
            <p:cNvSpPr/>
            <p:nvPr/>
          </p:nvSpPr>
          <p:spPr>
            <a:xfrm>
              <a:off x="4968815" y="3943302"/>
              <a:ext cx="2639683" cy="55968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文本框 5">
              <a:extLst>
                <a:ext uri="{FF2B5EF4-FFF2-40B4-BE49-F238E27FC236}">
                  <a16:creationId xmlns:a16="http://schemas.microsoft.com/office/drawing/2014/main" id="{CB22CECD-EC3A-1C3B-0ACD-B77A397A8BA8}"/>
                </a:ext>
              </a:extLst>
            </p:cNvPr>
            <p:cNvSpPr txBox="1"/>
            <p:nvPr/>
          </p:nvSpPr>
          <p:spPr>
            <a:xfrm>
              <a:off x="5183328" y="4023090"/>
              <a:ext cx="2210656" cy="400110"/>
            </a:xfrm>
            <a:prstGeom prst="rect">
              <a:avLst/>
            </a:prstGeom>
            <a:noFill/>
          </p:spPr>
          <p:txBody>
            <a:bodyPr wrap="square" rtlCol="0">
              <a:spAutoFit/>
            </a:bodyPr>
            <a:lstStyle/>
            <a:p>
              <a:pPr algn="ctr"/>
              <a:r>
                <a:rPr lang="zh-CN" altLang="en-US" sz="2000" dirty="0">
                  <a:solidFill>
                    <a:schemeClr val="accent1"/>
                  </a:solidFill>
                  <a:latin typeface="思源黑体 CN Light" panose="020B0300000000000000" charset="-122"/>
                  <a:ea typeface="思源黑体 CN Light" panose="020B0300000000000000" charset="-122"/>
                  <a:cs typeface="思源黑体 CN Light" panose="020B0300000000000000" charset="-122"/>
                </a:rPr>
                <a:t>汇报人：</a:t>
              </a:r>
              <a:r>
                <a:rPr lang="en" altLang="zh-CN" sz="2000" dirty="0" err="1">
                  <a:solidFill>
                    <a:schemeClr val="accent1"/>
                  </a:solidFill>
                  <a:latin typeface="思源黑体 CN Light" panose="020B0300000000000000" charset="-122"/>
                  <a:ea typeface="思源黑体 CN Light" panose="020B0300000000000000" charset="-122"/>
                  <a:cs typeface="思源黑体 CN Light" panose="020B0300000000000000" charset="-122"/>
                </a:rPr>
                <a:t>OfficePLUS</a:t>
              </a:r>
              <a:endParaRPr lang="zh-CN" altLang="en-US" sz="2000" dirty="0">
                <a:solidFill>
                  <a:schemeClr val="accent1"/>
                </a:solidFill>
                <a:latin typeface="思源黑体 CN Light" panose="020B0300000000000000" charset="-122"/>
                <a:ea typeface="思源黑体 CN Light" panose="020B0300000000000000" charset="-122"/>
                <a:cs typeface="思源黑体 CN Light" panose="020B0300000000000000" charset="-122"/>
              </a:endParaRPr>
            </a:p>
          </p:txBody>
        </p:sp>
      </p:grpSp>
      <p:sp>
        <p:nvSpPr>
          <p:cNvPr id="10" name="文本框 9">
            <a:extLst>
              <a:ext uri="{FF2B5EF4-FFF2-40B4-BE49-F238E27FC236}">
                <a16:creationId xmlns:a16="http://schemas.microsoft.com/office/drawing/2014/main" id="{4B41DD7F-BE9E-31FA-31C8-6D23B4A86142}"/>
              </a:ext>
            </a:extLst>
          </p:cNvPr>
          <p:cNvSpPr txBox="1"/>
          <p:nvPr userDrawn="1"/>
        </p:nvSpPr>
        <p:spPr>
          <a:xfrm>
            <a:off x="2792007" y="3943302"/>
            <a:ext cx="701040" cy="461665"/>
          </a:xfrm>
          <a:prstGeom prst="rect">
            <a:avLst/>
          </a:prstGeom>
          <a:noFill/>
        </p:spPr>
        <p:txBody>
          <a:bodyPr wrap="square" rtlCol="0">
            <a:spAutoFit/>
          </a:bodyPr>
          <a:lstStyle/>
          <a:p>
            <a:r>
              <a:rPr lang="zh-CN" altLang="en-US" sz="2400" dirty="0">
                <a:solidFill>
                  <a:schemeClr val="accent5"/>
                </a:solidFill>
                <a:latin typeface="思源黑体 CN Light" panose="020B0300000000000000" charset="-122"/>
                <a:ea typeface="思源黑体 CN Light" panose="020B0300000000000000" charset="-122"/>
                <a:cs typeface="思源黑体 CN Light" panose="020B0300000000000000" charset="-122"/>
              </a:rPr>
              <a:t>“</a:t>
            </a:r>
          </a:p>
        </p:txBody>
      </p:sp>
      <p:sp>
        <p:nvSpPr>
          <p:cNvPr id="11" name="文本框 10">
            <a:extLst>
              <a:ext uri="{FF2B5EF4-FFF2-40B4-BE49-F238E27FC236}">
                <a16:creationId xmlns:a16="http://schemas.microsoft.com/office/drawing/2014/main" id="{1643C482-B375-CDEE-C1D5-CCBF499CAB53}"/>
              </a:ext>
            </a:extLst>
          </p:cNvPr>
          <p:cNvSpPr txBox="1"/>
          <p:nvPr userDrawn="1"/>
        </p:nvSpPr>
        <p:spPr>
          <a:xfrm>
            <a:off x="9163740" y="4404967"/>
            <a:ext cx="472506" cy="461665"/>
          </a:xfrm>
          <a:prstGeom prst="rect">
            <a:avLst/>
          </a:prstGeom>
          <a:noFill/>
        </p:spPr>
        <p:txBody>
          <a:bodyPr wrap="square" rtlCol="0">
            <a:spAutoFit/>
          </a:bodyPr>
          <a:lstStyle/>
          <a:p>
            <a:r>
              <a:rPr lang="zh-CN" altLang="en-US" sz="2400" dirty="0">
                <a:solidFill>
                  <a:schemeClr val="accent5"/>
                </a:solidFill>
                <a:latin typeface="思源黑体 CN Light" panose="020B0300000000000000" charset="-122"/>
                <a:ea typeface="思源黑体 CN Light" panose="020B0300000000000000" charset="-122"/>
                <a:cs typeface="思源黑体 CN Light" panose="020B0300000000000000" charset="-122"/>
              </a:rPr>
              <a:t>”</a:t>
            </a:r>
          </a:p>
        </p:txBody>
      </p:sp>
      <p:sp>
        <p:nvSpPr>
          <p:cNvPr id="12" name="文本占位符 35">
            <a:extLst>
              <a:ext uri="{FF2B5EF4-FFF2-40B4-BE49-F238E27FC236}">
                <a16:creationId xmlns:a16="http://schemas.microsoft.com/office/drawing/2014/main" id="{8634F5BC-6D30-7C78-26AB-7821A0A0020D}"/>
              </a:ext>
            </a:extLst>
          </p:cNvPr>
          <p:cNvSpPr>
            <a:spLocks noGrp="1"/>
          </p:cNvSpPr>
          <p:nvPr>
            <p:ph type="body" sz="quarter" idx="10" hasCustomPrompt="1"/>
          </p:nvPr>
        </p:nvSpPr>
        <p:spPr>
          <a:xfrm>
            <a:off x="3771197" y="1707744"/>
            <a:ext cx="4649605" cy="914400"/>
          </a:xfrm>
        </p:spPr>
        <p:txBody>
          <a:bodyPr>
            <a:noAutofit/>
          </a:bodyPr>
          <a:lstStyle>
            <a:lvl1pPr marL="0" indent="0" algn="dist">
              <a:buNone/>
              <a:defRPr lang="zh-CN" altLang="en-US" sz="6600" kern="1200" spc="120" dirty="0">
                <a:solidFill>
                  <a:schemeClr val="accent5"/>
                </a:solidFill>
                <a:latin typeface="思源黑体 CN Heavy" panose="020B0A00000000000000" pitchFamily="34" charset="-122"/>
                <a:ea typeface="思源黑体 CN Heavy" panose="020B0A00000000000000" pitchFamily="34" charset="-122"/>
                <a:cs typeface="思源黑体 CN Heavy" panose="020B0A00000000000000" pitchFamily="34" charset="-122"/>
              </a:defRPr>
            </a:lvl1pPr>
          </a:lstStyle>
          <a:p>
            <a:pPr lvl="0"/>
            <a:r>
              <a:rPr kumimoji="1" lang="zh-CN" altLang="en-US" dirty="0"/>
              <a:t>感谢观看</a:t>
            </a:r>
          </a:p>
        </p:txBody>
      </p:sp>
      <p:sp>
        <p:nvSpPr>
          <p:cNvPr id="13" name="文本占位符 35">
            <a:extLst>
              <a:ext uri="{FF2B5EF4-FFF2-40B4-BE49-F238E27FC236}">
                <a16:creationId xmlns:a16="http://schemas.microsoft.com/office/drawing/2014/main" id="{911147AF-42B6-123B-E9DA-948348497FC0}"/>
              </a:ext>
            </a:extLst>
          </p:cNvPr>
          <p:cNvSpPr>
            <a:spLocks noGrp="1"/>
          </p:cNvSpPr>
          <p:nvPr>
            <p:ph type="body" sz="quarter" idx="11" hasCustomPrompt="1"/>
          </p:nvPr>
        </p:nvSpPr>
        <p:spPr>
          <a:xfrm>
            <a:off x="3771197" y="2782800"/>
            <a:ext cx="4649605" cy="284829"/>
          </a:xfrm>
        </p:spPr>
        <p:txBody>
          <a:bodyPr>
            <a:noAutofit/>
          </a:bodyPr>
          <a:lstStyle>
            <a:lvl1pPr marL="0" indent="0" algn="dist">
              <a:buNone/>
              <a:defRPr lang="zh-CN" altLang="en-US" sz="1400" kern="1200" dirty="0">
                <a:solidFill>
                  <a:schemeClr val="accent5"/>
                </a:solidFill>
                <a:latin typeface="思源黑体 CN Light" panose="020B0300000000000000" charset="-122"/>
                <a:ea typeface="思源黑体 CN Light" panose="020B0300000000000000" charset="-122"/>
                <a:cs typeface="思源黑体 CN Light" panose="020B0300000000000000" charset="-122"/>
              </a:defRPr>
            </a:lvl1pPr>
          </a:lstStyle>
          <a:p>
            <a:pPr lvl="0"/>
            <a:r>
              <a:rPr kumimoji="1" lang="en-US" altLang="zh-CN" dirty="0"/>
              <a:t>THANKK</a:t>
            </a:r>
            <a:r>
              <a:rPr kumimoji="1" lang="zh-CN" altLang="en-US" dirty="0"/>
              <a:t> </a:t>
            </a:r>
            <a:r>
              <a:rPr kumimoji="1" lang="en-US" altLang="zh-CN" dirty="0"/>
              <a:t>FOR</a:t>
            </a:r>
            <a:r>
              <a:rPr kumimoji="1" lang="zh-CN" altLang="en-US" dirty="0"/>
              <a:t> </a:t>
            </a:r>
            <a:r>
              <a:rPr kumimoji="1" lang="en-US" altLang="zh-CN" dirty="0"/>
              <a:t>WATCHING</a:t>
            </a:r>
            <a:r>
              <a:rPr kumimoji="1" lang="zh-CN" altLang="en-US" dirty="0"/>
              <a:t>！</a:t>
            </a:r>
          </a:p>
        </p:txBody>
      </p:sp>
      <p:sp>
        <p:nvSpPr>
          <p:cNvPr id="14" name="文本占位符 35">
            <a:extLst>
              <a:ext uri="{FF2B5EF4-FFF2-40B4-BE49-F238E27FC236}">
                <a16:creationId xmlns:a16="http://schemas.microsoft.com/office/drawing/2014/main" id="{5818865D-EE4E-C438-EDC5-6BDB001EF574}"/>
              </a:ext>
            </a:extLst>
          </p:cNvPr>
          <p:cNvSpPr>
            <a:spLocks noGrp="1"/>
          </p:cNvSpPr>
          <p:nvPr>
            <p:ph type="body" sz="quarter" idx="12" hasCustomPrompt="1"/>
          </p:nvPr>
        </p:nvSpPr>
        <p:spPr>
          <a:xfrm>
            <a:off x="3501375" y="4078531"/>
            <a:ext cx="5189251" cy="251358"/>
          </a:xfrm>
        </p:spPr>
        <p:txBody>
          <a:bodyPr>
            <a:noAutofit/>
          </a:bodyPr>
          <a:lstStyle>
            <a:lvl1pPr marL="0" indent="0" algn="ctr">
              <a:lnSpc>
                <a:spcPct val="130000"/>
              </a:lnSpc>
              <a:buNone/>
              <a:defRPr lang="zh-CN" altLang="en-US" sz="1200" kern="1200" dirty="0">
                <a:solidFill>
                  <a:schemeClr val="accent5"/>
                </a:solidFill>
                <a:latin typeface="思源黑体 CN Light" panose="020B0300000000000000" charset="-122"/>
                <a:ea typeface="思源黑体 CN Light" panose="020B0300000000000000" charset="-122"/>
                <a:cs typeface="思源黑体 CN Light" panose="020B0300000000000000" charset="-122"/>
              </a:defRPr>
            </a:lvl1pPr>
          </a:lstStyle>
          <a:p>
            <a:pPr lvl="0"/>
            <a:r>
              <a:rPr kumimoji="1" lang="zh-CN" altLang="en-US" dirty="0"/>
              <a:t>单击此处添加大标题</a:t>
            </a:r>
          </a:p>
        </p:txBody>
      </p:sp>
    </p:spTree>
    <p:extLst>
      <p:ext uri="{BB962C8B-B14F-4D97-AF65-F5344CB8AC3E}">
        <p14:creationId xmlns:p14="http://schemas.microsoft.com/office/powerpoint/2010/main" val="3424421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3287271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Light" panose="020B0300000000000000" charset="-122"/>
                <a:ea typeface="思源黑体 CN Light" panose="020B0300000000000000" charset="-122"/>
              </a:defRPr>
            </a:lvl1pPr>
          </a:lstStyle>
          <a:p>
            <a:fld id="{F69BE633-7106-4F30-9C9E-6E33AF320A47}" type="datetimeFigureOut">
              <a:rPr lang="zh-CN" altLang="en-US" smtClean="0"/>
              <a:t>2022/8/11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Light" panose="020B0300000000000000" charset="-122"/>
                <a:ea typeface="思源黑体 CN Light" panose="020B0300000000000000"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Light" panose="020B0300000000000000" charset="-122"/>
                <a:ea typeface="思源黑体 CN Light" panose="020B0300000000000000" charset="-122"/>
              </a:defRPr>
            </a:lvl1pPr>
          </a:lstStyle>
          <a:p>
            <a:fld id="{792CE9E9-50FA-4D51-BE21-241A1FA61C77}"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62" r:id="rId2"/>
    <p:sldLayoutId id="2147483661" r:id="rId3"/>
    <p:sldLayoutId id="2147483663" r:id="rId4"/>
    <p:sldLayoutId id="2147483664" r:id="rId5"/>
    <p:sldLayoutId id="2147483665" r:id="rId6"/>
    <p:sldLayoutId id="2147483660" r:id="rId7"/>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charset="-122"/>
          <a:ea typeface="思源黑体 CN Light" panose="020B0300000000000000"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charset="-122"/>
          <a:ea typeface="思源黑体 CN Light" panose="020B03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charset="-122"/>
          <a:ea typeface="思源黑体 CN Light" panose="020B03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charset="-122"/>
          <a:ea typeface="思源黑体 CN Light" panose="020B03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charset="-122"/>
          <a:ea typeface="思源黑体 CN Light" panose="020B03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charset="-122"/>
          <a:ea typeface="思源黑体 CN Light" panose="020B03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chart" Target="../charts/char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BCD2317-02EC-43DB-6C60-CEB452F7F091}"/>
              </a:ext>
            </a:extLst>
          </p:cNvPr>
          <p:cNvSpPr>
            <a:spLocks noGrp="1"/>
          </p:cNvSpPr>
          <p:nvPr>
            <p:ph type="body" sz="quarter" idx="10"/>
          </p:nvPr>
        </p:nvSpPr>
        <p:spPr/>
        <p:txBody>
          <a:bodyPr/>
          <a:lstStyle/>
          <a:p>
            <a:r>
              <a:rPr lang="zh-CN" altLang="en-US" dirty="0"/>
              <a:t>简约年中汇报总结</a:t>
            </a:r>
          </a:p>
        </p:txBody>
      </p:sp>
      <p:sp>
        <p:nvSpPr>
          <p:cNvPr id="3" name="文本占位符 2">
            <a:extLst>
              <a:ext uri="{FF2B5EF4-FFF2-40B4-BE49-F238E27FC236}">
                <a16:creationId xmlns:a16="http://schemas.microsoft.com/office/drawing/2014/main" id="{5E5F9B43-96D9-3CFA-6F56-2CC7BB11FF27}"/>
              </a:ext>
            </a:extLst>
          </p:cNvPr>
          <p:cNvSpPr>
            <a:spLocks noGrp="1"/>
          </p:cNvSpPr>
          <p:nvPr>
            <p:ph type="body" sz="quarter" idx="11"/>
          </p:nvPr>
        </p:nvSpPr>
        <p:spPr/>
        <p:txBody>
          <a:bodyPr/>
          <a:lstStyle/>
          <a:p>
            <a:r>
              <a:rPr lang="en" altLang="zh-CN" dirty="0"/>
              <a:t>SIMPLE STYLE MID YEAR REPORT SUMMARY</a:t>
            </a:r>
          </a:p>
          <a:p>
            <a:endParaRPr lang="en" altLang="zh-CN" dirty="0"/>
          </a:p>
        </p:txBody>
      </p:sp>
      <p:sp>
        <p:nvSpPr>
          <p:cNvPr id="4" name="文本占位符 3">
            <a:extLst>
              <a:ext uri="{FF2B5EF4-FFF2-40B4-BE49-F238E27FC236}">
                <a16:creationId xmlns:a16="http://schemas.microsoft.com/office/drawing/2014/main" id="{2C7FD952-45A5-86C5-9CCC-9CC2846D3FAE}"/>
              </a:ext>
            </a:extLst>
          </p:cNvPr>
          <p:cNvSpPr>
            <a:spLocks noGrp="1"/>
          </p:cNvSpPr>
          <p:nvPr>
            <p:ph type="body" sz="quarter" idx="12"/>
          </p:nvPr>
        </p:nvSpPr>
        <p:spPr>
          <a:xfrm>
            <a:off x="3501375" y="4078531"/>
            <a:ext cx="5189251" cy="548060"/>
          </a:xfrm>
        </p:spPr>
        <p:txBody>
          <a:bodyPr/>
          <a:lstStyle/>
          <a:p>
            <a:r>
              <a:rPr lang="zh-CN" altLang="en-US" sz="1400" dirty="0"/>
              <a:t>本次汇报主要包括上半年工作内容</a:t>
            </a:r>
            <a:r>
              <a:rPr lang="en-US" altLang="zh-CN" sz="1400" dirty="0"/>
              <a:t>/</a:t>
            </a:r>
            <a:r>
              <a:rPr lang="zh-CN" altLang="en-US" sz="1400" dirty="0"/>
              <a:t>主要项目成就</a:t>
            </a:r>
            <a:r>
              <a:rPr lang="en-US" altLang="zh-CN" sz="1400" dirty="0"/>
              <a:t>/</a:t>
            </a:r>
            <a:r>
              <a:rPr lang="zh-CN" altLang="en-US" sz="1400" dirty="0"/>
              <a:t>数据展示以及未来下半年的发展方向，感谢各位领导莅临观看！</a:t>
            </a:r>
          </a:p>
        </p:txBody>
      </p:sp>
    </p:spTree>
    <p:extLst>
      <p:ext uri="{BB962C8B-B14F-4D97-AF65-F5344CB8AC3E}">
        <p14:creationId xmlns:p14="http://schemas.microsoft.com/office/powerpoint/2010/main" val="1036049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L 形 21">
            <a:extLst>
              <a:ext uri="{FF2B5EF4-FFF2-40B4-BE49-F238E27FC236}">
                <a16:creationId xmlns:a16="http://schemas.microsoft.com/office/drawing/2014/main" id="{49A5D2B4-F9CC-868A-48E1-4F02CCF0672A}"/>
              </a:ext>
            </a:extLst>
          </p:cNvPr>
          <p:cNvSpPr/>
          <p:nvPr/>
        </p:nvSpPr>
        <p:spPr>
          <a:xfrm rot="10800000">
            <a:off x="9768838" y="1369686"/>
            <a:ext cx="1783229" cy="2605723"/>
          </a:xfrm>
          <a:prstGeom prst="corner">
            <a:avLst>
              <a:gd name="adj1" fmla="val 16596"/>
              <a:gd name="adj2" fmla="val 13677"/>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1"/>
              </a:solidFill>
            </a:endParaRPr>
          </a:p>
        </p:txBody>
      </p:sp>
      <p:sp>
        <p:nvSpPr>
          <p:cNvPr id="2" name="文本占位符 1">
            <a:extLst>
              <a:ext uri="{FF2B5EF4-FFF2-40B4-BE49-F238E27FC236}">
                <a16:creationId xmlns:a16="http://schemas.microsoft.com/office/drawing/2014/main" id="{17E3C63F-5B54-2669-E2D9-280B7350B5D6}"/>
              </a:ext>
            </a:extLst>
          </p:cNvPr>
          <p:cNvSpPr>
            <a:spLocks noGrp="1"/>
          </p:cNvSpPr>
          <p:nvPr>
            <p:ph type="body" sz="quarter" idx="13"/>
          </p:nvPr>
        </p:nvSpPr>
        <p:spPr/>
        <p:txBody>
          <a:bodyPr>
            <a:noAutofit/>
          </a:bodyPr>
          <a:lstStyle/>
          <a:p>
            <a:r>
              <a:rPr lang="en-US" altLang="zh-CN" dirty="0"/>
              <a:t>02</a:t>
            </a:r>
            <a:endParaRPr lang="zh-CN" altLang="en-US" dirty="0"/>
          </a:p>
        </p:txBody>
      </p:sp>
      <p:sp>
        <p:nvSpPr>
          <p:cNvPr id="3" name="文本占位符 2">
            <a:extLst>
              <a:ext uri="{FF2B5EF4-FFF2-40B4-BE49-F238E27FC236}">
                <a16:creationId xmlns:a16="http://schemas.microsoft.com/office/drawing/2014/main" id="{60FB5A89-4F5B-9A05-39C1-EEE07CA89C62}"/>
              </a:ext>
            </a:extLst>
          </p:cNvPr>
          <p:cNvSpPr>
            <a:spLocks noGrp="1"/>
          </p:cNvSpPr>
          <p:nvPr>
            <p:ph type="body" sz="quarter" idx="14"/>
          </p:nvPr>
        </p:nvSpPr>
        <p:spPr/>
        <p:txBody>
          <a:bodyPr>
            <a:noAutofit/>
          </a:bodyPr>
          <a:lstStyle/>
          <a:p>
            <a:r>
              <a:rPr lang="zh-CN" altLang="en-US" dirty="0"/>
              <a:t>项目优点展示</a:t>
            </a:r>
          </a:p>
        </p:txBody>
      </p:sp>
      <p:sp>
        <p:nvSpPr>
          <p:cNvPr id="4" name="文本占位符 3">
            <a:extLst>
              <a:ext uri="{FF2B5EF4-FFF2-40B4-BE49-F238E27FC236}">
                <a16:creationId xmlns:a16="http://schemas.microsoft.com/office/drawing/2014/main" id="{CD6264A0-D5FD-56EB-3C9E-EBA970FD6234}"/>
              </a:ext>
            </a:extLst>
          </p:cNvPr>
          <p:cNvSpPr>
            <a:spLocks noGrp="1"/>
          </p:cNvSpPr>
          <p:nvPr>
            <p:ph type="body" sz="quarter" idx="15"/>
          </p:nvPr>
        </p:nvSpPr>
        <p:spPr/>
        <p:txBody>
          <a:bodyPr>
            <a:noAutofit/>
          </a:bodyPr>
          <a:lstStyle/>
          <a:p>
            <a:r>
              <a:rPr lang="en-US" altLang="zh-CN" dirty="0"/>
              <a:t>PROJECT ADVANTAGES DISPLAY</a:t>
            </a:r>
          </a:p>
        </p:txBody>
      </p:sp>
      <p:sp>
        <p:nvSpPr>
          <p:cNvPr id="5" name="文本占位符 4">
            <a:extLst>
              <a:ext uri="{FF2B5EF4-FFF2-40B4-BE49-F238E27FC236}">
                <a16:creationId xmlns:a16="http://schemas.microsoft.com/office/drawing/2014/main" id="{2E3A44F2-1046-972E-65DB-E5BEABC73F4F}"/>
              </a:ext>
            </a:extLst>
          </p:cNvPr>
          <p:cNvSpPr>
            <a:spLocks noGrp="1"/>
          </p:cNvSpPr>
          <p:nvPr>
            <p:ph type="body" sz="quarter" idx="16"/>
          </p:nvPr>
        </p:nvSpPr>
        <p:spPr/>
        <p:txBody>
          <a:bodyPr>
            <a:noAutofit/>
          </a:bodyPr>
          <a:lstStyle/>
          <a:p>
            <a:r>
              <a:rPr lang="en-US" altLang="zh-CN" dirty="0">
                <a:solidFill>
                  <a:srgbClr val="385723"/>
                </a:solidFill>
              </a:rPr>
              <a:t>CHAPTER ONE</a:t>
            </a:r>
            <a:endParaRPr lang="zh-CN" altLang="en-US" dirty="0">
              <a:solidFill>
                <a:srgbClr val="385723"/>
              </a:solidFill>
            </a:endParaRPr>
          </a:p>
        </p:txBody>
      </p:sp>
      <p:grpSp>
        <p:nvGrpSpPr>
          <p:cNvPr id="6" name="组合 5">
            <a:extLst>
              <a:ext uri="{FF2B5EF4-FFF2-40B4-BE49-F238E27FC236}">
                <a16:creationId xmlns:a16="http://schemas.microsoft.com/office/drawing/2014/main" id="{BFFA3162-DF9D-A668-B108-A74ED56864DB}"/>
              </a:ext>
            </a:extLst>
          </p:cNvPr>
          <p:cNvGrpSpPr/>
          <p:nvPr/>
        </p:nvGrpSpPr>
        <p:grpSpPr>
          <a:xfrm>
            <a:off x="881529" y="1638300"/>
            <a:ext cx="10428942" cy="2446020"/>
            <a:chOff x="881529" y="1638300"/>
            <a:chExt cx="10428942" cy="2446020"/>
          </a:xfrm>
          <a:blipFill dpi="0" rotWithShape="1">
            <a:blip r:embed="rId2"/>
            <a:srcRect/>
            <a:tile tx="0" ty="0" sx="100000" sy="100000" flip="none" algn="b"/>
          </a:blipFill>
        </p:grpSpPr>
        <p:sp>
          <p:nvSpPr>
            <p:cNvPr id="7" name="矩形 6">
              <a:extLst>
                <a:ext uri="{FF2B5EF4-FFF2-40B4-BE49-F238E27FC236}">
                  <a16:creationId xmlns:a16="http://schemas.microsoft.com/office/drawing/2014/main" id="{498A23B2-4CA5-40CE-C0AB-ED0A2B12DEEE}"/>
                </a:ext>
              </a:extLst>
            </p:cNvPr>
            <p:cNvSpPr/>
            <p:nvPr/>
          </p:nvSpPr>
          <p:spPr>
            <a:xfrm>
              <a:off x="881529" y="1638300"/>
              <a:ext cx="3315249" cy="24460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blipFill dpi="0" rotWithShape="1">
                  <a:blip r:embed="rId3"/>
                  <a:srcRect/>
                  <a:tile tx="0" ty="0" sx="100000" sy="100000" flip="none" algn="b"/>
                </a:blipFill>
              </a:endParaRPr>
            </a:p>
          </p:txBody>
        </p:sp>
        <p:sp>
          <p:nvSpPr>
            <p:cNvPr id="8" name="矩形 7">
              <a:extLst>
                <a:ext uri="{FF2B5EF4-FFF2-40B4-BE49-F238E27FC236}">
                  <a16:creationId xmlns:a16="http://schemas.microsoft.com/office/drawing/2014/main" id="{484769C6-44B9-B4E5-166E-BEA3404A9AEA}"/>
                </a:ext>
              </a:extLst>
            </p:cNvPr>
            <p:cNvSpPr/>
            <p:nvPr/>
          </p:nvSpPr>
          <p:spPr>
            <a:xfrm>
              <a:off x="4438375" y="1638300"/>
              <a:ext cx="3315249" cy="24460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矩形 8">
              <a:extLst>
                <a:ext uri="{FF2B5EF4-FFF2-40B4-BE49-F238E27FC236}">
                  <a16:creationId xmlns:a16="http://schemas.microsoft.com/office/drawing/2014/main" id="{2B699C25-C781-D36C-62D9-314F3014A6B5}"/>
                </a:ext>
              </a:extLst>
            </p:cNvPr>
            <p:cNvSpPr/>
            <p:nvPr/>
          </p:nvSpPr>
          <p:spPr>
            <a:xfrm>
              <a:off x="7995222" y="1638300"/>
              <a:ext cx="3315249" cy="24460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10" name="L 形 9">
            <a:extLst>
              <a:ext uri="{FF2B5EF4-FFF2-40B4-BE49-F238E27FC236}">
                <a16:creationId xmlns:a16="http://schemas.microsoft.com/office/drawing/2014/main" id="{A6E6FA04-9D71-D5F2-7BDF-FDA9C51837D5}"/>
              </a:ext>
            </a:extLst>
          </p:cNvPr>
          <p:cNvSpPr/>
          <p:nvPr/>
        </p:nvSpPr>
        <p:spPr>
          <a:xfrm>
            <a:off x="645858" y="2478357"/>
            <a:ext cx="2379544" cy="1872262"/>
          </a:xfrm>
          <a:prstGeom prst="corner">
            <a:avLst>
              <a:gd name="adj1" fmla="val 14459"/>
              <a:gd name="adj2" fmla="val 13108"/>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1"/>
              </a:solidFill>
            </a:endParaRPr>
          </a:p>
        </p:txBody>
      </p:sp>
      <p:sp>
        <p:nvSpPr>
          <p:cNvPr id="11" name="文本框 10">
            <a:extLst>
              <a:ext uri="{FF2B5EF4-FFF2-40B4-BE49-F238E27FC236}">
                <a16:creationId xmlns:a16="http://schemas.microsoft.com/office/drawing/2014/main" id="{3C7C5E9E-9125-387A-A1CF-BFF6814A290C}"/>
              </a:ext>
            </a:extLst>
          </p:cNvPr>
          <p:cNvSpPr txBox="1"/>
          <p:nvPr/>
        </p:nvSpPr>
        <p:spPr>
          <a:xfrm>
            <a:off x="1318944" y="4715231"/>
            <a:ext cx="2440418" cy="369332"/>
          </a:xfrm>
          <a:prstGeom prst="rect">
            <a:avLst/>
          </a:prstGeom>
          <a:noFill/>
        </p:spPr>
        <p:txBody>
          <a:bodyPr wrap="square" rtlCol="0">
            <a:noAutofit/>
          </a:bodyPr>
          <a:lstStyle/>
          <a:p>
            <a:pPr algn="ctr"/>
            <a:r>
              <a:rPr lang="zh-CN" altLang="en-US" spc="120" dirty="0">
                <a:solidFill>
                  <a:schemeClr val="tx1">
                    <a:lumMod val="75000"/>
                    <a:lumOff val="25000"/>
                  </a:schemeClr>
                </a:solidFill>
                <a:latin typeface="思源黑体 CN Heavy" panose="020B0A00000000000000" pitchFamily="34" charset="-122"/>
                <a:ea typeface="思源黑体 CN Heavy" panose="020B0A00000000000000" pitchFamily="34" charset="-122"/>
              </a:rPr>
              <a:t>销量高</a:t>
            </a:r>
          </a:p>
        </p:txBody>
      </p:sp>
      <p:cxnSp>
        <p:nvCxnSpPr>
          <p:cNvPr id="12" name="直接连接符 4">
            <a:extLst>
              <a:ext uri="{FF2B5EF4-FFF2-40B4-BE49-F238E27FC236}">
                <a16:creationId xmlns:a16="http://schemas.microsoft.com/office/drawing/2014/main" id="{5E296EE7-1B96-7E16-9973-23E7329E6F08}"/>
              </a:ext>
            </a:extLst>
          </p:cNvPr>
          <p:cNvCxnSpPr/>
          <p:nvPr/>
        </p:nvCxnSpPr>
        <p:spPr>
          <a:xfrm>
            <a:off x="2192158" y="5239323"/>
            <a:ext cx="69399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90740D78-A7D9-3A64-B107-C4447FBAE1BD}"/>
              </a:ext>
            </a:extLst>
          </p:cNvPr>
          <p:cNvSpPr txBox="1"/>
          <p:nvPr/>
        </p:nvSpPr>
        <p:spPr>
          <a:xfrm>
            <a:off x="1404343" y="5381128"/>
            <a:ext cx="2269620" cy="905376"/>
          </a:xfrm>
          <a:prstGeom prst="rect">
            <a:avLst/>
          </a:prstGeom>
          <a:noFill/>
        </p:spPr>
        <p:txBody>
          <a:bodyPr wrap="square" rtlCol="0">
            <a:noAutofit/>
          </a:bodyPr>
          <a:lstStyle/>
          <a:p>
            <a:pPr algn="ctr">
              <a:lnSpc>
                <a:spcPct val="130000"/>
              </a:lnSpc>
            </a:pPr>
            <a:r>
              <a:rPr lang="zh-CN" altLang="en-US"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rPr>
              <a:t>完成了预期的整体销售目标，并且还超出预期目标的金额</a:t>
            </a:r>
            <a:r>
              <a:rPr lang="en-US" altLang="zh-CN"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rPr>
              <a:t>10%</a:t>
            </a:r>
            <a:r>
              <a:rPr lang="zh-CN" altLang="en-US"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rPr>
              <a:t>。</a:t>
            </a:r>
          </a:p>
        </p:txBody>
      </p:sp>
      <p:sp>
        <p:nvSpPr>
          <p:cNvPr id="14" name="文本框 13">
            <a:extLst>
              <a:ext uri="{FF2B5EF4-FFF2-40B4-BE49-F238E27FC236}">
                <a16:creationId xmlns:a16="http://schemas.microsoft.com/office/drawing/2014/main" id="{0ED69D86-B76B-BB4B-7A51-B6F4A0559252}"/>
              </a:ext>
            </a:extLst>
          </p:cNvPr>
          <p:cNvSpPr txBox="1"/>
          <p:nvPr/>
        </p:nvSpPr>
        <p:spPr>
          <a:xfrm>
            <a:off x="4875790" y="4715231"/>
            <a:ext cx="2440418" cy="369332"/>
          </a:xfrm>
          <a:prstGeom prst="rect">
            <a:avLst/>
          </a:prstGeom>
          <a:noFill/>
        </p:spPr>
        <p:txBody>
          <a:bodyPr wrap="square" rtlCol="0">
            <a:noAutofit/>
          </a:bodyPr>
          <a:lstStyle/>
          <a:p>
            <a:pPr algn="ctr"/>
            <a:r>
              <a:rPr lang="zh-CN" altLang="en-US" spc="120" dirty="0">
                <a:solidFill>
                  <a:schemeClr val="tx1">
                    <a:lumMod val="75000"/>
                    <a:lumOff val="25000"/>
                  </a:schemeClr>
                </a:solidFill>
                <a:latin typeface="思源黑体 CN Heavy" panose="020B0A00000000000000" pitchFamily="34" charset="-122"/>
                <a:ea typeface="思源黑体 CN Heavy" panose="020B0A00000000000000" pitchFamily="34" charset="-122"/>
              </a:rPr>
              <a:t>人气高</a:t>
            </a:r>
          </a:p>
        </p:txBody>
      </p:sp>
      <p:cxnSp>
        <p:nvCxnSpPr>
          <p:cNvPr id="15" name="直接连接符 4">
            <a:extLst>
              <a:ext uri="{FF2B5EF4-FFF2-40B4-BE49-F238E27FC236}">
                <a16:creationId xmlns:a16="http://schemas.microsoft.com/office/drawing/2014/main" id="{DF6F3625-EB8E-E37C-BF74-564E9A78ABE3}"/>
              </a:ext>
            </a:extLst>
          </p:cNvPr>
          <p:cNvCxnSpPr/>
          <p:nvPr/>
        </p:nvCxnSpPr>
        <p:spPr>
          <a:xfrm>
            <a:off x="5749004" y="5239323"/>
            <a:ext cx="69399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4727FA4A-C3A6-6283-E2D1-03EC6082CCC2}"/>
              </a:ext>
            </a:extLst>
          </p:cNvPr>
          <p:cNvSpPr txBox="1"/>
          <p:nvPr/>
        </p:nvSpPr>
        <p:spPr>
          <a:xfrm>
            <a:off x="4961189" y="5381128"/>
            <a:ext cx="2269620" cy="905376"/>
          </a:xfrm>
          <a:prstGeom prst="rect">
            <a:avLst/>
          </a:prstGeom>
          <a:noFill/>
        </p:spPr>
        <p:txBody>
          <a:bodyPr wrap="square" rtlCol="0">
            <a:noAutofit/>
          </a:bodyPr>
          <a:lstStyle/>
          <a:p>
            <a:pPr algn="ctr">
              <a:lnSpc>
                <a:spcPct val="130000"/>
              </a:lnSpc>
            </a:pPr>
            <a:r>
              <a:rPr lang="zh-CN" altLang="en-US"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rPr>
              <a:t>和市场上同类型的产品相比，性价比高的同时，人气也不断累积。</a:t>
            </a:r>
          </a:p>
        </p:txBody>
      </p:sp>
      <p:sp>
        <p:nvSpPr>
          <p:cNvPr id="17" name="文本框 16">
            <a:extLst>
              <a:ext uri="{FF2B5EF4-FFF2-40B4-BE49-F238E27FC236}">
                <a16:creationId xmlns:a16="http://schemas.microsoft.com/office/drawing/2014/main" id="{F3F83E68-7BAD-35C6-2B2B-1F5DFE405141}"/>
              </a:ext>
            </a:extLst>
          </p:cNvPr>
          <p:cNvSpPr txBox="1"/>
          <p:nvPr/>
        </p:nvSpPr>
        <p:spPr>
          <a:xfrm>
            <a:off x="8432637" y="4715231"/>
            <a:ext cx="2440418" cy="369332"/>
          </a:xfrm>
          <a:prstGeom prst="rect">
            <a:avLst/>
          </a:prstGeom>
          <a:noFill/>
        </p:spPr>
        <p:txBody>
          <a:bodyPr wrap="square" rtlCol="0">
            <a:noAutofit/>
          </a:bodyPr>
          <a:lstStyle/>
          <a:p>
            <a:pPr algn="ctr"/>
            <a:r>
              <a:rPr lang="zh-CN" altLang="en-US" spc="120" dirty="0">
                <a:solidFill>
                  <a:schemeClr val="tx1">
                    <a:lumMod val="75000"/>
                    <a:lumOff val="25000"/>
                  </a:schemeClr>
                </a:solidFill>
                <a:latin typeface="思源黑体 CN Heavy" panose="020B0A00000000000000" pitchFamily="34" charset="-122"/>
                <a:ea typeface="思源黑体 CN Heavy" panose="020B0A00000000000000" pitchFamily="34" charset="-122"/>
              </a:rPr>
              <a:t>创新强</a:t>
            </a:r>
          </a:p>
        </p:txBody>
      </p:sp>
      <p:cxnSp>
        <p:nvCxnSpPr>
          <p:cNvPr id="18" name="直接连接符 4">
            <a:extLst>
              <a:ext uri="{FF2B5EF4-FFF2-40B4-BE49-F238E27FC236}">
                <a16:creationId xmlns:a16="http://schemas.microsoft.com/office/drawing/2014/main" id="{B2A16C44-E384-95FF-D3F8-E6582B666F39}"/>
              </a:ext>
            </a:extLst>
          </p:cNvPr>
          <p:cNvCxnSpPr/>
          <p:nvPr/>
        </p:nvCxnSpPr>
        <p:spPr>
          <a:xfrm>
            <a:off x="9305851" y="5239323"/>
            <a:ext cx="69399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56D7E3CC-2730-A8D3-10D5-731D51065289}"/>
              </a:ext>
            </a:extLst>
          </p:cNvPr>
          <p:cNvSpPr txBox="1"/>
          <p:nvPr/>
        </p:nvSpPr>
        <p:spPr>
          <a:xfrm>
            <a:off x="8518036" y="5381128"/>
            <a:ext cx="2269620" cy="905376"/>
          </a:xfrm>
          <a:prstGeom prst="rect">
            <a:avLst/>
          </a:prstGeom>
          <a:noFill/>
        </p:spPr>
        <p:txBody>
          <a:bodyPr wrap="square" rtlCol="0">
            <a:noAutofit/>
          </a:bodyPr>
          <a:lstStyle/>
          <a:p>
            <a:pPr algn="ctr">
              <a:lnSpc>
                <a:spcPct val="130000"/>
              </a:lnSpc>
            </a:pPr>
            <a:r>
              <a:rPr lang="zh-CN" altLang="en-US"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rPr>
              <a:t>和过往产品相比，创新性更强，在性能和实用性方面都有所增强。</a:t>
            </a:r>
          </a:p>
        </p:txBody>
      </p:sp>
      <p:sp>
        <p:nvSpPr>
          <p:cNvPr id="20" name="矩形 19">
            <a:extLst>
              <a:ext uri="{FF2B5EF4-FFF2-40B4-BE49-F238E27FC236}">
                <a16:creationId xmlns:a16="http://schemas.microsoft.com/office/drawing/2014/main" id="{2498FA5B-B766-D934-2CBC-1548682B5F0B}"/>
              </a:ext>
            </a:extLst>
          </p:cNvPr>
          <p:cNvSpPr/>
          <p:nvPr/>
        </p:nvSpPr>
        <p:spPr>
          <a:xfrm rot="5400000">
            <a:off x="6010276" y="676276"/>
            <a:ext cx="171450" cy="12192002"/>
          </a:xfrm>
          <a:prstGeom prst="rect">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21" name="图片 20">
            <a:extLst>
              <a:ext uri="{FF2B5EF4-FFF2-40B4-BE49-F238E27FC236}">
                <a16:creationId xmlns:a16="http://schemas.microsoft.com/office/drawing/2014/main" id="{8198142D-8881-9A46-4FE2-6B768EBE3799}"/>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rot="4500000" flipH="1">
            <a:off x="10838526" y="5256548"/>
            <a:ext cx="943890" cy="2009703"/>
          </a:xfrm>
          <a:prstGeom prst="rect">
            <a:avLst/>
          </a:prstGeom>
        </p:spPr>
      </p:pic>
    </p:spTree>
    <p:extLst>
      <p:ext uri="{BB962C8B-B14F-4D97-AF65-F5344CB8AC3E}">
        <p14:creationId xmlns:p14="http://schemas.microsoft.com/office/powerpoint/2010/main" val="809832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7DB316E-B489-08B8-4162-CC7FA104CE8B}"/>
              </a:ext>
            </a:extLst>
          </p:cNvPr>
          <p:cNvSpPr>
            <a:spLocks noGrp="1"/>
          </p:cNvSpPr>
          <p:nvPr>
            <p:ph type="body" sz="quarter" idx="11"/>
          </p:nvPr>
        </p:nvSpPr>
        <p:spPr/>
        <p:txBody>
          <a:bodyPr/>
          <a:lstStyle/>
          <a:p>
            <a:r>
              <a:rPr lang="zh-CN" altLang="en-US" dirty="0"/>
              <a:t>下半年工作计划</a:t>
            </a:r>
          </a:p>
        </p:txBody>
      </p:sp>
      <p:sp>
        <p:nvSpPr>
          <p:cNvPr id="3" name="文本占位符 2">
            <a:extLst>
              <a:ext uri="{FF2B5EF4-FFF2-40B4-BE49-F238E27FC236}">
                <a16:creationId xmlns:a16="http://schemas.microsoft.com/office/drawing/2014/main" id="{700955CF-2E72-9FDC-534F-C83D7E660F3A}"/>
              </a:ext>
            </a:extLst>
          </p:cNvPr>
          <p:cNvSpPr>
            <a:spLocks noGrp="1"/>
          </p:cNvSpPr>
          <p:nvPr>
            <p:ph type="body" sz="quarter" idx="12"/>
          </p:nvPr>
        </p:nvSpPr>
        <p:spPr/>
        <p:txBody>
          <a:bodyPr/>
          <a:lstStyle/>
          <a:p>
            <a:r>
              <a:rPr lang="zh-CN" altLang="en-US" dirty="0"/>
              <a:t>除了重点项目外，还有哪些工作项目是做得好的，有没有存在什么问题？</a:t>
            </a:r>
          </a:p>
        </p:txBody>
      </p:sp>
      <p:sp>
        <p:nvSpPr>
          <p:cNvPr id="4" name="文本占位符 3">
            <a:extLst>
              <a:ext uri="{FF2B5EF4-FFF2-40B4-BE49-F238E27FC236}">
                <a16:creationId xmlns:a16="http://schemas.microsoft.com/office/drawing/2014/main" id="{0E56BF0A-D376-5D1B-CC3C-B5BB9BA23B3A}"/>
              </a:ext>
            </a:extLst>
          </p:cNvPr>
          <p:cNvSpPr>
            <a:spLocks noGrp="1"/>
          </p:cNvSpPr>
          <p:nvPr>
            <p:ph type="body" sz="quarter" idx="13"/>
          </p:nvPr>
        </p:nvSpPr>
        <p:spPr/>
        <p:txBody>
          <a:bodyPr/>
          <a:lstStyle/>
          <a:p>
            <a:r>
              <a:rPr lang="zh-CN" altLang="en-US" dirty="0"/>
              <a:t>第三部分</a:t>
            </a:r>
          </a:p>
        </p:txBody>
      </p:sp>
    </p:spTree>
    <p:extLst>
      <p:ext uri="{BB962C8B-B14F-4D97-AF65-F5344CB8AC3E}">
        <p14:creationId xmlns:p14="http://schemas.microsoft.com/office/powerpoint/2010/main" val="2259180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7E3C63F-5B54-2669-E2D9-280B7350B5D6}"/>
              </a:ext>
            </a:extLst>
          </p:cNvPr>
          <p:cNvSpPr>
            <a:spLocks noGrp="1"/>
          </p:cNvSpPr>
          <p:nvPr>
            <p:ph type="body" sz="quarter" idx="13"/>
          </p:nvPr>
        </p:nvSpPr>
        <p:spPr/>
        <p:txBody>
          <a:bodyPr>
            <a:noAutofit/>
          </a:bodyPr>
          <a:lstStyle/>
          <a:p>
            <a:r>
              <a:rPr lang="en-US" altLang="zh-CN" dirty="0"/>
              <a:t>03</a:t>
            </a:r>
            <a:endParaRPr lang="zh-CN" altLang="en-US" dirty="0"/>
          </a:p>
        </p:txBody>
      </p:sp>
      <p:sp>
        <p:nvSpPr>
          <p:cNvPr id="3" name="文本占位符 2">
            <a:extLst>
              <a:ext uri="{FF2B5EF4-FFF2-40B4-BE49-F238E27FC236}">
                <a16:creationId xmlns:a16="http://schemas.microsoft.com/office/drawing/2014/main" id="{60FB5A89-4F5B-9A05-39C1-EEE07CA89C62}"/>
              </a:ext>
            </a:extLst>
          </p:cNvPr>
          <p:cNvSpPr>
            <a:spLocks noGrp="1"/>
          </p:cNvSpPr>
          <p:nvPr>
            <p:ph type="body" sz="quarter" idx="14"/>
          </p:nvPr>
        </p:nvSpPr>
        <p:spPr/>
        <p:txBody>
          <a:bodyPr>
            <a:noAutofit/>
          </a:bodyPr>
          <a:lstStyle/>
          <a:p>
            <a:r>
              <a:rPr lang="zh-CN" altLang="en-US" dirty="0"/>
              <a:t>未来发展方向</a:t>
            </a:r>
          </a:p>
        </p:txBody>
      </p:sp>
      <p:sp>
        <p:nvSpPr>
          <p:cNvPr id="4" name="文本占位符 3">
            <a:extLst>
              <a:ext uri="{FF2B5EF4-FFF2-40B4-BE49-F238E27FC236}">
                <a16:creationId xmlns:a16="http://schemas.microsoft.com/office/drawing/2014/main" id="{CD6264A0-D5FD-56EB-3C9E-EBA970FD6234}"/>
              </a:ext>
            </a:extLst>
          </p:cNvPr>
          <p:cNvSpPr>
            <a:spLocks noGrp="1"/>
          </p:cNvSpPr>
          <p:nvPr>
            <p:ph type="body" sz="quarter" idx="15"/>
          </p:nvPr>
        </p:nvSpPr>
        <p:spPr>
          <a:xfrm>
            <a:off x="632114" y="1193845"/>
            <a:ext cx="3580122" cy="403999"/>
          </a:xfrm>
        </p:spPr>
        <p:txBody>
          <a:bodyPr>
            <a:noAutofit/>
          </a:bodyPr>
          <a:lstStyle/>
          <a:p>
            <a:r>
              <a:rPr lang="en-US" altLang="zh-CN" dirty="0"/>
              <a:t>FUTURE DEVELOPMENT DIRECTION</a:t>
            </a:r>
          </a:p>
        </p:txBody>
      </p:sp>
      <p:sp>
        <p:nvSpPr>
          <p:cNvPr id="5" name="文本占位符 4">
            <a:extLst>
              <a:ext uri="{FF2B5EF4-FFF2-40B4-BE49-F238E27FC236}">
                <a16:creationId xmlns:a16="http://schemas.microsoft.com/office/drawing/2014/main" id="{2E3A44F2-1046-972E-65DB-E5BEABC73F4F}"/>
              </a:ext>
            </a:extLst>
          </p:cNvPr>
          <p:cNvSpPr>
            <a:spLocks noGrp="1"/>
          </p:cNvSpPr>
          <p:nvPr>
            <p:ph type="body" sz="quarter" idx="16"/>
          </p:nvPr>
        </p:nvSpPr>
        <p:spPr/>
        <p:txBody>
          <a:bodyPr>
            <a:noAutofit/>
          </a:bodyPr>
          <a:lstStyle/>
          <a:p>
            <a:r>
              <a:rPr lang="en-US" altLang="zh-CN" dirty="0"/>
              <a:t>CHAPTER THR</a:t>
            </a:r>
            <a:endParaRPr lang="zh-CN" altLang="en-US" dirty="0"/>
          </a:p>
        </p:txBody>
      </p:sp>
      <p:sp>
        <p:nvSpPr>
          <p:cNvPr id="6" name="矩形 5">
            <a:extLst>
              <a:ext uri="{FF2B5EF4-FFF2-40B4-BE49-F238E27FC236}">
                <a16:creationId xmlns:a16="http://schemas.microsoft.com/office/drawing/2014/main" id="{A01C69E2-7789-BBAD-84BB-504E538915CA}"/>
              </a:ext>
            </a:extLst>
          </p:cNvPr>
          <p:cNvSpPr/>
          <p:nvPr/>
        </p:nvSpPr>
        <p:spPr>
          <a:xfrm>
            <a:off x="762000" y="1957797"/>
            <a:ext cx="3419475" cy="2020545"/>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文本框 6">
            <a:extLst>
              <a:ext uri="{FF2B5EF4-FFF2-40B4-BE49-F238E27FC236}">
                <a16:creationId xmlns:a16="http://schemas.microsoft.com/office/drawing/2014/main" id="{A1A8626A-2FBE-17B2-BC4B-9837DE1429F7}"/>
              </a:ext>
            </a:extLst>
          </p:cNvPr>
          <p:cNvSpPr txBox="1"/>
          <p:nvPr/>
        </p:nvSpPr>
        <p:spPr>
          <a:xfrm>
            <a:off x="1246860" y="2616567"/>
            <a:ext cx="2449754" cy="430887"/>
          </a:xfrm>
          <a:prstGeom prst="rect">
            <a:avLst/>
          </a:prstGeom>
          <a:noFill/>
        </p:spPr>
        <p:txBody>
          <a:bodyPr wrap="square" rtlCol="0">
            <a:noAutofit/>
          </a:bodyPr>
          <a:lstStyle/>
          <a:p>
            <a:pPr algn="ctr"/>
            <a:r>
              <a:rPr lang="zh-CN" altLang="en-US" sz="2200" spc="120" dirty="0">
                <a:solidFill>
                  <a:srgbClr val="385723"/>
                </a:solidFill>
                <a:latin typeface="思源黑体 CN Light" panose="020B0300000000000000" charset="-122"/>
                <a:ea typeface="思源黑体 CN Light" panose="020B0300000000000000" charset="-122"/>
                <a:cs typeface="思源黑体 CN Light" panose="020B0300000000000000" charset="-122"/>
              </a:rPr>
              <a:t>互联网</a:t>
            </a:r>
          </a:p>
        </p:txBody>
      </p:sp>
      <p:sp>
        <p:nvSpPr>
          <p:cNvPr id="8" name="文本框 7">
            <a:extLst>
              <a:ext uri="{FF2B5EF4-FFF2-40B4-BE49-F238E27FC236}">
                <a16:creationId xmlns:a16="http://schemas.microsoft.com/office/drawing/2014/main" id="{7744A2AC-8A98-8B6F-92EA-29CA90145B65}"/>
              </a:ext>
            </a:extLst>
          </p:cNvPr>
          <p:cNvSpPr txBox="1"/>
          <p:nvPr/>
        </p:nvSpPr>
        <p:spPr>
          <a:xfrm>
            <a:off x="1071788" y="3021850"/>
            <a:ext cx="2799899" cy="587597"/>
          </a:xfrm>
          <a:prstGeom prst="rect">
            <a:avLst/>
          </a:prstGeom>
          <a:noFill/>
        </p:spPr>
        <p:txBody>
          <a:bodyPr wrap="square" rtlCol="0">
            <a:noAutofit/>
          </a:bodyPr>
          <a:lstStyle/>
          <a:p>
            <a:pPr algn="ctr">
              <a:lnSpc>
                <a:spcPct val="120000"/>
              </a:lnSpc>
            </a:pPr>
            <a:r>
              <a:rPr lang="zh-CN" altLang="en-US" sz="1400" spc="130" dirty="0">
                <a:solidFill>
                  <a:srgbClr val="385723"/>
                </a:solidFill>
                <a:latin typeface="思源黑体 CN Light" panose="020B0300000000000000" charset="-122"/>
                <a:ea typeface="思源黑体 CN Light" panose="020B0300000000000000" charset="-122"/>
                <a:cs typeface="思源黑体 CN Light" panose="020B0300000000000000" charset="-122"/>
              </a:rPr>
              <a:t>主要发展方向是朝着互联网领域，其他次之。</a:t>
            </a:r>
          </a:p>
        </p:txBody>
      </p:sp>
      <p:sp>
        <p:nvSpPr>
          <p:cNvPr id="9" name="矩形 8">
            <a:extLst>
              <a:ext uri="{FF2B5EF4-FFF2-40B4-BE49-F238E27FC236}">
                <a16:creationId xmlns:a16="http://schemas.microsoft.com/office/drawing/2014/main" id="{C09F3DF0-F4C1-4581-5A3E-F550F05625E9}"/>
              </a:ext>
            </a:extLst>
          </p:cNvPr>
          <p:cNvSpPr/>
          <p:nvPr/>
        </p:nvSpPr>
        <p:spPr>
          <a:xfrm>
            <a:off x="701674" y="3810198"/>
            <a:ext cx="3540126" cy="182793"/>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0" name="矩形 9">
            <a:extLst>
              <a:ext uri="{FF2B5EF4-FFF2-40B4-BE49-F238E27FC236}">
                <a16:creationId xmlns:a16="http://schemas.microsoft.com/office/drawing/2014/main" id="{3B229B14-29EF-1589-FEF8-30731091ED14}"/>
              </a:ext>
            </a:extLst>
          </p:cNvPr>
          <p:cNvSpPr/>
          <p:nvPr/>
        </p:nvSpPr>
        <p:spPr>
          <a:xfrm>
            <a:off x="8014734" y="1957797"/>
            <a:ext cx="3419475" cy="2020545"/>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 name="文本框 10">
            <a:extLst>
              <a:ext uri="{FF2B5EF4-FFF2-40B4-BE49-F238E27FC236}">
                <a16:creationId xmlns:a16="http://schemas.microsoft.com/office/drawing/2014/main" id="{44700FC7-4277-35C9-0C89-8335C5183BF7}"/>
              </a:ext>
            </a:extLst>
          </p:cNvPr>
          <p:cNvSpPr txBox="1"/>
          <p:nvPr/>
        </p:nvSpPr>
        <p:spPr>
          <a:xfrm>
            <a:off x="8499594" y="2616567"/>
            <a:ext cx="2449754" cy="430887"/>
          </a:xfrm>
          <a:prstGeom prst="rect">
            <a:avLst/>
          </a:prstGeom>
          <a:noFill/>
        </p:spPr>
        <p:txBody>
          <a:bodyPr wrap="square" rtlCol="0">
            <a:noAutofit/>
          </a:bodyPr>
          <a:lstStyle/>
          <a:p>
            <a:pPr algn="ctr"/>
            <a:r>
              <a:rPr lang="zh-CN" altLang="en-US" sz="2200" spc="120" dirty="0">
                <a:solidFill>
                  <a:srgbClr val="385723"/>
                </a:solidFill>
                <a:latin typeface="思源黑体 CN Light" panose="020B0300000000000000" charset="-122"/>
                <a:ea typeface="思源黑体 CN Light" panose="020B0300000000000000" charset="-122"/>
                <a:cs typeface="思源黑体 CN Light" panose="020B0300000000000000" charset="-122"/>
              </a:rPr>
              <a:t>线上和线下</a:t>
            </a:r>
          </a:p>
        </p:txBody>
      </p:sp>
      <p:sp>
        <p:nvSpPr>
          <p:cNvPr id="12" name="文本框 11">
            <a:extLst>
              <a:ext uri="{FF2B5EF4-FFF2-40B4-BE49-F238E27FC236}">
                <a16:creationId xmlns:a16="http://schemas.microsoft.com/office/drawing/2014/main" id="{6CC9F283-7833-0125-3625-8878C39C5717}"/>
              </a:ext>
            </a:extLst>
          </p:cNvPr>
          <p:cNvSpPr txBox="1"/>
          <p:nvPr/>
        </p:nvSpPr>
        <p:spPr>
          <a:xfrm>
            <a:off x="8324522" y="3021850"/>
            <a:ext cx="2799899" cy="587597"/>
          </a:xfrm>
          <a:prstGeom prst="rect">
            <a:avLst/>
          </a:prstGeom>
          <a:noFill/>
        </p:spPr>
        <p:txBody>
          <a:bodyPr wrap="square" rtlCol="0">
            <a:noAutofit/>
          </a:bodyPr>
          <a:lstStyle/>
          <a:p>
            <a:pPr algn="ctr">
              <a:lnSpc>
                <a:spcPct val="120000"/>
              </a:lnSpc>
            </a:pPr>
            <a:r>
              <a:rPr lang="zh-CN" altLang="en-US" sz="1400" spc="130" dirty="0">
                <a:solidFill>
                  <a:srgbClr val="385723"/>
                </a:solidFill>
                <a:latin typeface="思源黑体 CN Light" panose="020B0300000000000000" charset="-122"/>
                <a:ea typeface="思源黑体 CN Light" panose="020B0300000000000000" charset="-122"/>
                <a:cs typeface="思源黑体 CN Light" panose="020B0300000000000000" charset="-122"/>
              </a:rPr>
              <a:t>线上销售</a:t>
            </a:r>
            <a:r>
              <a:rPr lang="en-US" altLang="zh-CN" sz="1400" spc="130" dirty="0">
                <a:solidFill>
                  <a:srgbClr val="385723"/>
                </a:solidFill>
                <a:latin typeface="思源黑体 CN Light" panose="020B0300000000000000" charset="-122"/>
                <a:ea typeface="思源黑体 CN Light" panose="020B0300000000000000" charset="-122"/>
                <a:cs typeface="思源黑体 CN Light" panose="020B0300000000000000" charset="-122"/>
              </a:rPr>
              <a:t>+</a:t>
            </a:r>
            <a:r>
              <a:rPr lang="zh-CN" altLang="en-US" sz="1400" spc="130" dirty="0">
                <a:solidFill>
                  <a:srgbClr val="385723"/>
                </a:solidFill>
                <a:latin typeface="思源黑体 CN Light" panose="020B0300000000000000" charset="-122"/>
                <a:ea typeface="思源黑体 CN Light" panose="020B0300000000000000" charset="-122"/>
                <a:cs typeface="思源黑体 CN Light" panose="020B0300000000000000" charset="-122"/>
              </a:rPr>
              <a:t>线下零售两个渠道相结合起来。</a:t>
            </a:r>
          </a:p>
        </p:txBody>
      </p:sp>
      <p:sp>
        <p:nvSpPr>
          <p:cNvPr id="13" name="矩形 12">
            <a:extLst>
              <a:ext uri="{FF2B5EF4-FFF2-40B4-BE49-F238E27FC236}">
                <a16:creationId xmlns:a16="http://schemas.microsoft.com/office/drawing/2014/main" id="{DC35BFD6-B4A5-8DAA-30CF-1E02E8AEFCE4}"/>
              </a:ext>
            </a:extLst>
          </p:cNvPr>
          <p:cNvSpPr/>
          <p:nvPr/>
        </p:nvSpPr>
        <p:spPr>
          <a:xfrm>
            <a:off x="7954408" y="3810198"/>
            <a:ext cx="3540126" cy="182793"/>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4" name="矩形 13">
            <a:extLst>
              <a:ext uri="{FF2B5EF4-FFF2-40B4-BE49-F238E27FC236}">
                <a16:creationId xmlns:a16="http://schemas.microsoft.com/office/drawing/2014/main" id="{19D56066-BCCF-5C69-4586-5B893853DE4B}"/>
              </a:ext>
            </a:extLst>
          </p:cNvPr>
          <p:cNvSpPr/>
          <p:nvPr/>
        </p:nvSpPr>
        <p:spPr>
          <a:xfrm>
            <a:off x="4388367" y="1957797"/>
            <a:ext cx="3419475" cy="2020545"/>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文本框 14">
            <a:extLst>
              <a:ext uri="{FF2B5EF4-FFF2-40B4-BE49-F238E27FC236}">
                <a16:creationId xmlns:a16="http://schemas.microsoft.com/office/drawing/2014/main" id="{D33EC830-DE54-891C-BDA4-842F1A465BFB}"/>
              </a:ext>
            </a:extLst>
          </p:cNvPr>
          <p:cNvSpPr txBox="1"/>
          <p:nvPr/>
        </p:nvSpPr>
        <p:spPr>
          <a:xfrm>
            <a:off x="4873227" y="2616567"/>
            <a:ext cx="2449754" cy="430887"/>
          </a:xfrm>
          <a:prstGeom prst="rect">
            <a:avLst/>
          </a:prstGeom>
          <a:noFill/>
        </p:spPr>
        <p:txBody>
          <a:bodyPr wrap="square" rtlCol="0">
            <a:noAutofit/>
          </a:bodyPr>
          <a:lstStyle/>
          <a:p>
            <a:pPr algn="ctr"/>
            <a:r>
              <a:rPr lang="zh-CN" altLang="en-US" sz="2200" spc="120"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销售平台</a:t>
            </a:r>
          </a:p>
        </p:txBody>
      </p:sp>
      <p:sp>
        <p:nvSpPr>
          <p:cNvPr id="16" name="文本框 15">
            <a:extLst>
              <a:ext uri="{FF2B5EF4-FFF2-40B4-BE49-F238E27FC236}">
                <a16:creationId xmlns:a16="http://schemas.microsoft.com/office/drawing/2014/main" id="{F756ECC5-9934-EC38-C0DC-8B8B173C9575}"/>
              </a:ext>
            </a:extLst>
          </p:cNvPr>
          <p:cNvSpPr txBox="1"/>
          <p:nvPr/>
        </p:nvSpPr>
        <p:spPr>
          <a:xfrm>
            <a:off x="4698155" y="3021850"/>
            <a:ext cx="2799899" cy="587597"/>
          </a:xfrm>
          <a:prstGeom prst="rect">
            <a:avLst/>
          </a:prstGeom>
          <a:noFill/>
        </p:spPr>
        <p:txBody>
          <a:bodyPr wrap="square" rtlCol="0">
            <a:noAutofit/>
          </a:bodyPr>
          <a:lstStyle/>
          <a:p>
            <a:pPr algn="ctr">
              <a:lnSpc>
                <a:spcPct val="120000"/>
              </a:lnSpc>
            </a:pPr>
            <a:r>
              <a:rPr lang="zh-CN" altLang="en-US" sz="1400" spc="130" dirty="0">
                <a:solidFill>
                  <a:schemeClr val="bg2">
                    <a:lumMod val="50000"/>
                  </a:schemeClr>
                </a:solidFill>
                <a:latin typeface="思源黑体 CN Light" panose="020B0300000000000000" charset="-122"/>
                <a:ea typeface="思源黑体 CN Light" panose="020B0300000000000000" charset="-122"/>
                <a:cs typeface="思源黑体 CN Light" panose="020B0300000000000000" charset="-122"/>
              </a:rPr>
              <a:t>线上主要是各个销售平台，另外一些小渠道也不能拉下。</a:t>
            </a:r>
          </a:p>
        </p:txBody>
      </p:sp>
      <p:sp>
        <p:nvSpPr>
          <p:cNvPr id="17" name="矩形 16">
            <a:extLst>
              <a:ext uri="{FF2B5EF4-FFF2-40B4-BE49-F238E27FC236}">
                <a16:creationId xmlns:a16="http://schemas.microsoft.com/office/drawing/2014/main" id="{8D8A6D3B-1EDC-F882-9192-29697DF35808}"/>
              </a:ext>
            </a:extLst>
          </p:cNvPr>
          <p:cNvSpPr/>
          <p:nvPr/>
        </p:nvSpPr>
        <p:spPr>
          <a:xfrm>
            <a:off x="4328041" y="3810198"/>
            <a:ext cx="3540126" cy="18279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8" name="矩形 17">
            <a:extLst>
              <a:ext uri="{FF2B5EF4-FFF2-40B4-BE49-F238E27FC236}">
                <a16:creationId xmlns:a16="http://schemas.microsoft.com/office/drawing/2014/main" id="{0A5A208C-1707-C035-3958-A1432373FB03}"/>
              </a:ext>
            </a:extLst>
          </p:cNvPr>
          <p:cNvSpPr/>
          <p:nvPr/>
        </p:nvSpPr>
        <p:spPr>
          <a:xfrm>
            <a:off x="768350" y="4173985"/>
            <a:ext cx="3419475" cy="2020545"/>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 name="文本框 18">
            <a:extLst>
              <a:ext uri="{FF2B5EF4-FFF2-40B4-BE49-F238E27FC236}">
                <a16:creationId xmlns:a16="http://schemas.microsoft.com/office/drawing/2014/main" id="{8C7C5545-769E-C472-BD9B-7E942967AEE8}"/>
              </a:ext>
            </a:extLst>
          </p:cNvPr>
          <p:cNvSpPr txBox="1"/>
          <p:nvPr/>
        </p:nvSpPr>
        <p:spPr>
          <a:xfrm>
            <a:off x="1253210" y="4832755"/>
            <a:ext cx="2449754" cy="430887"/>
          </a:xfrm>
          <a:prstGeom prst="rect">
            <a:avLst/>
          </a:prstGeom>
          <a:noFill/>
        </p:spPr>
        <p:txBody>
          <a:bodyPr wrap="square" rtlCol="0">
            <a:noAutofit/>
          </a:bodyPr>
          <a:lstStyle/>
          <a:p>
            <a:pPr algn="ctr"/>
            <a:r>
              <a:rPr lang="zh-CN" altLang="en-US" sz="2200" spc="120"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新兴渠道</a:t>
            </a:r>
          </a:p>
        </p:txBody>
      </p:sp>
      <p:sp>
        <p:nvSpPr>
          <p:cNvPr id="20" name="文本框 19">
            <a:extLst>
              <a:ext uri="{FF2B5EF4-FFF2-40B4-BE49-F238E27FC236}">
                <a16:creationId xmlns:a16="http://schemas.microsoft.com/office/drawing/2014/main" id="{EFD89E77-C81A-520B-1B76-A07C7A1C6653}"/>
              </a:ext>
            </a:extLst>
          </p:cNvPr>
          <p:cNvSpPr txBox="1"/>
          <p:nvPr/>
        </p:nvSpPr>
        <p:spPr>
          <a:xfrm>
            <a:off x="1078138" y="5238038"/>
            <a:ext cx="2799899" cy="587597"/>
          </a:xfrm>
          <a:prstGeom prst="rect">
            <a:avLst/>
          </a:prstGeom>
          <a:noFill/>
        </p:spPr>
        <p:txBody>
          <a:bodyPr wrap="square" rtlCol="0">
            <a:noAutofit/>
          </a:bodyPr>
          <a:lstStyle/>
          <a:p>
            <a:pPr algn="ctr">
              <a:lnSpc>
                <a:spcPct val="120000"/>
              </a:lnSpc>
            </a:pPr>
            <a:r>
              <a:rPr lang="zh-CN" altLang="en-US" sz="1400" spc="130" dirty="0">
                <a:solidFill>
                  <a:schemeClr val="bg2">
                    <a:lumMod val="50000"/>
                  </a:schemeClr>
                </a:solidFill>
                <a:latin typeface="思源黑体 CN Light" panose="020B0300000000000000" charset="-122"/>
                <a:ea typeface="思源黑体 CN Light" panose="020B0300000000000000" charset="-122"/>
                <a:cs typeface="思源黑体 CN Light" panose="020B0300000000000000" charset="-122"/>
              </a:rPr>
              <a:t>除了传统的发展方向，一些新兴发展起来的渠道要重视。</a:t>
            </a:r>
          </a:p>
        </p:txBody>
      </p:sp>
      <p:sp>
        <p:nvSpPr>
          <p:cNvPr id="21" name="矩形 20">
            <a:extLst>
              <a:ext uri="{FF2B5EF4-FFF2-40B4-BE49-F238E27FC236}">
                <a16:creationId xmlns:a16="http://schemas.microsoft.com/office/drawing/2014/main" id="{0B8E98DE-A4CE-1018-28EC-C7F6DEF7BEAC}"/>
              </a:ext>
            </a:extLst>
          </p:cNvPr>
          <p:cNvSpPr/>
          <p:nvPr/>
        </p:nvSpPr>
        <p:spPr>
          <a:xfrm>
            <a:off x="708024" y="6026386"/>
            <a:ext cx="3540126" cy="18279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2" name="矩形 21">
            <a:extLst>
              <a:ext uri="{FF2B5EF4-FFF2-40B4-BE49-F238E27FC236}">
                <a16:creationId xmlns:a16="http://schemas.microsoft.com/office/drawing/2014/main" id="{449E8BED-001E-3862-FE9C-5AFF8CB0987F}"/>
              </a:ext>
            </a:extLst>
          </p:cNvPr>
          <p:cNvSpPr/>
          <p:nvPr/>
        </p:nvSpPr>
        <p:spPr>
          <a:xfrm>
            <a:off x="8021084" y="4173985"/>
            <a:ext cx="3419475" cy="2020545"/>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 name="文本框 22">
            <a:extLst>
              <a:ext uri="{FF2B5EF4-FFF2-40B4-BE49-F238E27FC236}">
                <a16:creationId xmlns:a16="http://schemas.microsoft.com/office/drawing/2014/main" id="{93D58EA3-8105-5A3C-4E1B-E5C250F5BA55}"/>
              </a:ext>
            </a:extLst>
          </p:cNvPr>
          <p:cNvSpPr txBox="1"/>
          <p:nvPr/>
        </p:nvSpPr>
        <p:spPr>
          <a:xfrm>
            <a:off x="8505944" y="4832755"/>
            <a:ext cx="2449754" cy="430887"/>
          </a:xfrm>
          <a:prstGeom prst="rect">
            <a:avLst/>
          </a:prstGeom>
          <a:noFill/>
        </p:spPr>
        <p:txBody>
          <a:bodyPr wrap="square" rtlCol="0">
            <a:noAutofit/>
          </a:bodyPr>
          <a:lstStyle/>
          <a:p>
            <a:pPr algn="ctr"/>
            <a:r>
              <a:rPr lang="zh-CN" altLang="en-US" sz="2200" spc="120"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其他渠道</a:t>
            </a:r>
          </a:p>
        </p:txBody>
      </p:sp>
      <p:sp>
        <p:nvSpPr>
          <p:cNvPr id="24" name="文本框 23">
            <a:extLst>
              <a:ext uri="{FF2B5EF4-FFF2-40B4-BE49-F238E27FC236}">
                <a16:creationId xmlns:a16="http://schemas.microsoft.com/office/drawing/2014/main" id="{AD53B37F-B687-2848-8D99-9E0B6DE58F32}"/>
              </a:ext>
            </a:extLst>
          </p:cNvPr>
          <p:cNvSpPr txBox="1"/>
          <p:nvPr/>
        </p:nvSpPr>
        <p:spPr>
          <a:xfrm>
            <a:off x="8330872" y="5238038"/>
            <a:ext cx="2799899" cy="587597"/>
          </a:xfrm>
          <a:prstGeom prst="rect">
            <a:avLst/>
          </a:prstGeom>
          <a:noFill/>
        </p:spPr>
        <p:txBody>
          <a:bodyPr wrap="square" rtlCol="0">
            <a:noAutofit/>
          </a:bodyPr>
          <a:lstStyle/>
          <a:p>
            <a:pPr algn="ctr">
              <a:lnSpc>
                <a:spcPct val="120000"/>
              </a:lnSpc>
            </a:pPr>
            <a:r>
              <a:rPr lang="zh-CN" altLang="en-US" sz="1400" spc="130" dirty="0">
                <a:solidFill>
                  <a:schemeClr val="bg2">
                    <a:lumMod val="50000"/>
                  </a:schemeClr>
                </a:solidFill>
                <a:latin typeface="思源黑体 CN Light" panose="020B0300000000000000" charset="-122"/>
                <a:ea typeface="思源黑体 CN Light" panose="020B0300000000000000" charset="-122"/>
                <a:cs typeface="思源黑体 CN Light" panose="020B0300000000000000" charset="-122"/>
              </a:rPr>
              <a:t>当然还是要将线上和线下两者结合起来，都很重要。</a:t>
            </a:r>
          </a:p>
        </p:txBody>
      </p:sp>
      <p:sp>
        <p:nvSpPr>
          <p:cNvPr id="25" name="矩形 24">
            <a:extLst>
              <a:ext uri="{FF2B5EF4-FFF2-40B4-BE49-F238E27FC236}">
                <a16:creationId xmlns:a16="http://schemas.microsoft.com/office/drawing/2014/main" id="{D9648F9D-13EA-71C1-568D-206B240126FB}"/>
              </a:ext>
            </a:extLst>
          </p:cNvPr>
          <p:cNvSpPr/>
          <p:nvPr/>
        </p:nvSpPr>
        <p:spPr>
          <a:xfrm>
            <a:off x="7960758" y="6026386"/>
            <a:ext cx="3540126" cy="18279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6" name="矩形 25">
            <a:extLst>
              <a:ext uri="{FF2B5EF4-FFF2-40B4-BE49-F238E27FC236}">
                <a16:creationId xmlns:a16="http://schemas.microsoft.com/office/drawing/2014/main" id="{EC4006C9-65A5-9568-5EBD-8270215D2668}"/>
              </a:ext>
            </a:extLst>
          </p:cNvPr>
          <p:cNvSpPr/>
          <p:nvPr/>
        </p:nvSpPr>
        <p:spPr>
          <a:xfrm>
            <a:off x="4394717" y="4173985"/>
            <a:ext cx="3419475" cy="2020545"/>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文本框 26">
            <a:extLst>
              <a:ext uri="{FF2B5EF4-FFF2-40B4-BE49-F238E27FC236}">
                <a16:creationId xmlns:a16="http://schemas.microsoft.com/office/drawing/2014/main" id="{3E13681A-A2DF-BABC-8711-4CE23BD544D9}"/>
              </a:ext>
            </a:extLst>
          </p:cNvPr>
          <p:cNvSpPr txBox="1"/>
          <p:nvPr/>
        </p:nvSpPr>
        <p:spPr>
          <a:xfrm>
            <a:off x="4879577" y="4832755"/>
            <a:ext cx="2449754" cy="430887"/>
          </a:xfrm>
          <a:prstGeom prst="rect">
            <a:avLst/>
          </a:prstGeom>
          <a:noFill/>
        </p:spPr>
        <p:txBody>
          <a:bodyPr wrap="square" rtlCol="0">
            <a:noAutofit/>
          </a:bodyPr>
          <a:lstStyle/>
          <a:p>
            <a:pPr algn="ctr"/>
            <a:r>
              <a:rPr lang="zh-CN" altLang="en-US" sz="2200" spc="120" dirty="0">
                <a:solidFill>
                  <a:srgbClr val="385723"/>
                </a:solidFill>
                <a:latin typeface="思源黑体 CN Light" panose="020B0300000000000000" charset="-122"/>
                <a:ea typeface="思源黑体 CN Light" panose="020B0300000000000000" charset="-122"/>
                <a:cs typeface="思源黑体 CN Light" panose="020B0300000000000000" charset="-122"/>
              </a:rPr>
              <a:t>自媒体</a:t>
            </a:r>
          </a:p>
        </p:txBody>
      </p:sp>
      <p:sp>
        <p:nvSpPr>
          <p:cNvPr id="28" name="文本框 27">
            <a:extLst>
              <a:ext uri="{FF2B5EF4-FFF2-40B4-BE49-F238E27FC236}">
                <a16:creationId xmlns:a16="http://schemas.microsoft.com/office/drawing/2014/main" id="{736D67CA-DF5A-7D55-24DA-21CC52CD3084}"/>
              </a:ext>
            </a:extLst>
          </p:cNvPr>
          <p:cNvSpPr txBox="1"/>
          <p:nvPr/>
        </p:nvSpPr>
        <p:spPr>
          <a:xfrm>
            <a:off x="4704505" y="5238038"/>
            <a:ext cx="2799899" cy="587597"/>
          </a:xfrm>
          <a:prstGeom prst="rect">
            <a:avLst/>
          </a:prstGeom>
          <a:noFill/>
        </p:spPr>
        <p:txBody>
          <a:bodyPr wrap="square" rtlCol="0">
            <a:noAutofit/>
          </a:bodyPr>
          <a:lstStyle/>
          <a:p>
            <a:pPr algn="ctr">
              <a:lnSpc>
                <a:spcPct val="120000"/>
              </a:lnSpc>
            </a:pPr>
            <a:r>
              <a:rPr lang="zh-CN" altLang="en-US" sz="1400" spc="130" dirty="0">
                <a:solidFill>
                  <a:srgbClr val="385723"/>
                </a:solidFill>
                <a:latin typeface="思源黑体 CN Light" panose="020B0300000000000000" charset="-122"/>
                <a:ea typeface="思源黑体 CN Light" panose="020B0300000000000000" charset="-122"/>
                <a:cs typeface="思源黑体 CN Light" panose="020B0300000000000000" charset="-122"/>
              </a:rPr>
              <a:t>自媒体发展也是主要发展方向之一，注重潮流。</a:t>
            </a:r>
          </a:p>
        </p:txBody>
      </p:sp>
      <p:sp>
        <p:nvSpPr>
          <p:cNvPr id="29" name="矩形 28">
            <a:extLst>
              <a:ext uri="{FF2B5EF4-FFF2-40B4-BE49-F238E27FC236}">
                <a16:creationId xmlns:a16="http://schemas.microsoft.com/office/drawing/2014/main" id="{7986D0D0-D562-FC8B-0BBA-41C70F4680B8}"/>
              </a:ext>
            </a:extLst>
          </p:cNvPr>
          <p:cNvSpPr/>
          <p:nvPr/>
        </p:nvSpPr>
        <p:spPr>
          <a:xfrm>
            <a:off x="4334391" y="6026386"/>
            <a:ext cx="3540126" cy="182793"/>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0" name="文本框 29">
            <a:extLst>
              <a:ext uri="{FF2B5EF4-FFF2-40B4-BE49-F238E27FC236}">
                <a16:creationId xmlns:a16="http://schemas.microsoft.com/office/drawing/2014/main" id="{6FB1A8A5-1304-F7B7-2F40-A5FDE5AF9B29}"/>
              </a:ext>
            </a:extLst>
          </p:cNvPr>
          <p:cNvSpPr txBox="1"/>
          <p:nvPr/>
        </p:nvSpPr>
        <p:spPr>
          <a:xfrm>
            <a:off x="1937020" y="2163055"/>
            <a:ext cx="1069435" cy="430887"/>
          </a:xfrm>
          <a:prstGeom prst="rect">
            <a:avLst/>
          </a:prstGeom>
          <a:noFill/>
        </p:spPr>
        <p:txBody>
          <a:bodyPr wrap="square" rtlCol="0">
            <a:noAutofit/>
          </a:bodyPr>
          <a:lstStyle/>
          <a:p>
            <a:pPr algn="ctr"/>
            <a:r>
              <a:rPr lang="en-US" altLang="zh-CN" sz="2200" spc="120" dirty="0">
                <a:solidFill>
                  <a:srgbClr val="385723"/>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01</a:t>
            </a:r>
            <a:endParaRPr lang="zh-CN" altLang="en-US" sz="2200" spc="120" dirty="0">
              <a:solidFill>
                <a:srgbClr val="385723"/>
              </a:solidFill>
              <a:latin typeface="思源黑体 CN Heavy" panose="020B0A00000000000000" pitchFamily="34" charset="-122"/>
              <a:ea typeface="思源黑体 CN Heavy" panose="020B0A00000000000000" pitchFamily="34" charset="-122"/>
              <a:cs typeface="思源黑体 CN Heavy" panose="020B0A00000000000000" pitchFamily="34" charset="-122"/>
            </a:endParaRPr>
          </a:p>
        </p:txBody>
      </p:sp>
      <p:sp>
        <p:nvSpPr>
          <p:cNvPr id="31" name="文本框 30">
            <a:extLst>
              <a:ext uri="{FF2B5EF4-FFF2-40B4-BE49-F238E27FC236}">
                <a16:creationId xmlns:a16="http://schemas.microsoft.com/office/drawing/2014/main" id="{823DAC7E-2B25-6B8E-9458-63A5BF11A7D5}"/>
              </a:ext>
            </a:extLst>
          </p:cNvPr>
          <p:cNvSpPr txBox="1"/>
          <p:nvPr/>
        </p:nvSpPr>
        <p:spPr>
          <a:xfrm>
            <a:off x="9201420" y="2163055"/>
            <a:ext cx="1069435" cy="430887"/>
          </a:xfrm>
          <a:prstGeom prst="rect">
            <a:avLst/>
          </a:prstGeom>
          <a:noFill/>
        </p:spPr>
        <p:txBody>
          <a:bodyPr wrap="square" rtlCol="0">
            <a:noAutofit/>
          </a:bodyPr>
          <a:lstStyle/>
          <a:p>
            <a:pPr algn="ctr"/>
            <a:r>
              <a:rPr lang="en-US" altLang="zh-CN" sz="2200" spc="120" dirty="0">
                <a:solidFill>
                  <a:srgbClr val="385723"/>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03</a:t>
            </a:r>
            <a:endParaRPr lang="zh-CN" altLang="en-US" sz="2200" spc="120" dirty="0">
              <a:solidFill>
                <a:srgbClr val="385723"/>
              </a:solidFill>
              <a:latin typeface="思源黑体 CN Heavy" panose="020B0A00000000000000" pitchFamily="34" charset="-122"/>
              <a:ea typeface="思源黑体 CN Heavy" panose="020B0A00000000000000" pitchFamily="34" charset="-122"/>
              <a:cs typeface="思源黑体 CN Heavy" panose="020B0A00000000000000" pitchFamily="34" charset="-122"/>
            </a:endParaRPr>
          </a:p>
        </p:txBody>
      </p:sp>
      <p:sp>
        <p:nvSpPr>
          <p:cNvPr id="32" name="文本框 31">
            <a:extLst>
              <a:ext uri="{FF2B5EF4-FFF2-40B4-BE49-F238E27FC236}">
                <a16:creationId xmlns:a16="http://schemas.microsoft.com/office/drawing/2014/main" id="{7CDC8302-C0CB-71BB-2126-2B7F4899BDDD}"/>
              </a:ext>
            </a:extLst>
          </p:cNvPr>
          <p:cNvSpPr txBox="1"/>
          <p:nvPr/>
        </p:nvSpPr>
        <p:spPr>
          <a:xfrm>
            <a:off x="5569736" y="4389748"/>
            <a:ext cx="1069435" cy="430887"/>
          </a:xfrm>
          <a:prstGeom prst="rect">
            <a:avLst/>
          </a:prstGeom>
          <a:noFill/>
        </p:spPr>
        <p:txBody>
          <a:bodyPr wrap="square" rtlCol="0">
            <a:noAutofit/>
          </a:bodyPr>
          <a:lstStyle/>
          <a:p>
            <a:pPr algn="ctr"/>
            <a:r>
              <a:rPr lang="en-US" altLang="zh-CN" sz="2200" spc="120" dirty="0">
                <a:solidFill>
                  <a:srgbClr val="385723"/>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05</a:t>
            </a:r>
            <a:endParaRPr lang="zh-CN" altLang="en-US" sz="2200" spc="120" dirty="0">
              <a:solidFill>
                <a:srgbClr val="385723"/>
              </a:solidFill>
              <a:latin typeface="思源黑体 CN Heavy" panose="020B0A00000000000000" pitchFamily="34" charset="-122"/>
              <a:ea typeface="思源黑体 CN Heavy" panose="020B0A00000000000000" pitchFamily="34" charset="-122"/>
              <a:cs typeface="思源黑体 CN Heavy" panose="020B0A00000000000000" pitchFamily="34" charset="-122"/>
            </a:endParaRPr>
          </a:p>
        </p:txBody>
      </p:sp>
      <p:sp>
        <p:nvSpPr>
          <p:cNvPr id="33" name="文本框 32">
            <a:extLst>
              <a:ext uri="{FF2B5EF4-FFF2-40B4-BE49-F238E27FC236}">
                <a16:creationId xmlns:a16="http://schemas.microsoft.com/office/drawing/2014/main" id="{44E94783-4DF3-41BE-7C14-9ABD506A1553}"/>
              </a:ext>
            </a:extLst>
          </p:cNvPr>
          <p:cNvSpPr txBox="1"/>
          <p:nvPr/>
        </p:nvSpPr>
        <p:spPr>
          <a:xfrm>
            <a:off x="1937020" y="4389748"/>
            <a:ext cx="1069435" cy="430887"/>
          </a:xfrm>
          <a:prstGeom prst="rect">
            <a:avLst/>
          </a:prstGeom>
          <a:noFill/>
        </p:spPr>
        <p:txBody>
          <a:bodyPr wrap="square" rtlCol="0">
            <a:noAutofit/>
          </a:bodyPr>
          <a:lstStyle/>
          <a:p>
            <a:pPr algn="ctr"/>
            <a:r>
              <a:rPr lang="en-US" altLang="zh-CN" sz="2200" spc="120" dirty="0">
                <a:solidFill>
                  <a:srgbClr val="385723"/>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04</a:t>
            </a:r>
            <a:endParaRPr lang="zh-CN" altLang="en-US" sz="2200" spc="120" dirty="0">
              <a:solidFill>
                <a:srgbClr val="385723"/>
              </a:solidFill>
              <a:latin typeface="思源黑体 CN Heavy" panose="020B0A00000000000000" pitchFamily="34" charset="-122"/>
              <a:ea typeface="思源黑体 CN Heavy" panose="020B0A00000000000000" pitchFamily="34" charset="-122"/>
              <a:cs typeface="思源黑体 CN Heavy" panose="020B0A00000000000000" pitchFamily="34" charset="-122"/>
            </a:endParaRPr>
          </a:p>
        </p:txBody>
      </p:sp>
      <p:sp>
        <p:nvSpPr>
          <p:cNvPr id="34" name="文本框 33">
            <a:extLst>
              <a:ext uri="{FF2B5EF4-FFF2-40B4-BE49-F238E27FC236}">
                <a16:creationId xmlns:a16="http://schemas.microsoft.com/office/drawing/2014/main" id="{752751F1-12BD-2817-64FC-CE4F81720C24}"/>
              </a:ext>
            </a:extLst>
          </p:cNvPr>
          <p:cNvSpPr txBox="1"/>
          <p:nvPr/>
        </p:nvSpPr>
        <p:spPr>
          <a:xfrm>
            <a:off x="9201420" y="4389748"/>
            <a:ext cx="1069435" cy="430887"/>
          </a:xfrm>
          <a:prstGeom prst="rect">
            <a:avLst/>
          </a:prstGeom>
          <a:noFill/>
        </p:spPr>
        <p:txBody>
          <a:bodyPr wrap="square" rtlCol="0">
            <a:noAutofit/>
          </a:bodyPr>
          <a:lstStyle/>
          <a:p>
            <a:pPr algn="ctr"/>
            <a:r>
              <a:rPr lang="en-US" altLang="zh-CN" sz="2200" spc="120" dirty="0">
                <a:solidFill>
                  <a:srgbClr val="385723"/>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06</a:t>
            </a:r>
            <a:endParaRPr lang="zh-CN" altLang="en-US" sz="2200" spc="120" dirty="0">
              <a:solidFill>
                <a:srgbClr val="385723"/>
              </a:solidFill>
              <a:latin typeface="思源黑体 CN Heavy" panose="020B0A00000000000000" pitchFamily="34" charset="-122"/>
              <a:ea typeface="思源黑体 CN Heavy" panose="020B0A00000000000000" pitchFamily="34" charset="-122"/>
              <a:cs typeface="思源黑体 CN Heavy" panose="020B0A00000000000000" pitchFamily="34" charset="-122"/>
            </a:endParaRPr>
          </a:p>
        </p:txBody>
      </p:sp>
      <p:sp>
        <p:nvSpPr>
          <p:cNvPr id="35" name="文本框 34">
            <a:extLst>
              <a:ext uri="{FF2B5EF4-FFF2-40B4-BE49-F238E27FC236}">
                <a16:creationId xmlns:a16="http://schemas.microsoft.com/office/drawing/2014/main" id="{82442484-1FE2-4528-C769-92CC308278CC}"/>
              </a:ext>
            </a:extLst>
          </p:cNvPr>
          <p:cNvSpPr txBox="1"/>
          <p:nvPr/>
        </p:nvSpPr>
        <p:spPr>
          <a:xfrm>
            <a:off x="5569736" y="2163055"/>
            <a:ext cx="1069435" cy="430887"/>
          </a:xfrm>
          <a:prstGeom prst="rect">
            <a:avLst/>
          </a:prstGeom>
          <a:noFill/>
        </p:spPr>
        <p:txBody>
          <a:bodyPr wrap="square" rtlCol="0">
            <a:noAutofit/>
          </a:bodyPr>
          <a:lstStyle/>
          <a:p>
            <a:pPr algn="ctr"/>
            <a:r>
              <a:rPr lang="en-US" altLang="zh-CN" sz="2200" spc="120" dirty="0">
                <a:solidFill>
                  <a:srgbClr val="385723"/>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02</a:t>
            </a:r>
            <a:endParaRPr lang="zh-CN" altLang="en-US" sz="2200" spc="120" dirty="0">
              <a:solidFill>
                <a:srgbClr val="385723"/>
              </a:solidFill>
              <a:latin typeface="思源黑体 CN Heavy" panose="020B0A00000000000000" pitchFamily="34" charset="-122"/>
              <a:ea typeface="思源黑体 CN Heavy" panose="020B0A00000000000000" pitchFamily="34" charset="-122"/>
              <a:cs typeface="思源黑体 CN Heavy" panose="020B0A00000000000000" pitchFamily="34" charset="-122"/>
            </a:endParaRPr>
          </a:p>
        </p:txBody>
      </p:sp>
    </p:spTree>
    <p:extLst>
      <p:ext uri="{BB962C8B-B14F-4D97-AF65-F5344CB8AC3E}">
        <p14:creationId xmlns:p14="http://schemas.microsoft.com/office/powerpoint/2010/main" val="940742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7E3C63F-5B54-2669-E2D9-280B7350B5D6}"/>
              </a:ext>
            </a:extLst>
          </p:cNvPr>
          <p:cNvSpPr>
            <a:spLocks noGrp="1"/>
          </p:cNvSpPr>
          <p:nvPr>
            <p:ph type="body" sz="quarter" idx="13"/>
          </p:nvPr>
        </p:nvSpPr>
        <p:spPr/>
        <p:txBody>
          <a:bodyPr>
            <a:noAutofit/>
          </a:bodyPr>
          <a:lstStyle/>
          <a:p>
            <a:r>
              <a:rPr lang="en-US" altLang="zh-CN" dirty="0"/>
              <a:t>03</a:t>
            </a:r>
            <a:endParaRPr lang="zh-CN" altLang="en-US" dirty="0"/>
          </a:p>
        </p:txBody>
      </p:sp>
      <p:sp>
        <p:nvSpPr>
          <p:cNvPr id="3" name="文本占位符 2">
            <a:extLst>
              <a:ext uri="{FF2B5EF4-FFF2-40B4-BE49-F238E27FC236}">
                <a16:creationId xmlns:a16="http://schemas.microsoft.com/office/drawing/2014/main" id="{60FB5A89-4F5B-9A05-39C1-EEE07CA89C62}"/>
              </a:ext>
            </a:extLst>
          </p:cNvPr>
          <p:cNvSpPr>
            <a:spLocks noGrp="1"/>
          </p:cNvSpPr>
          <p:nvPr>
            <p:ph type="body" sz="quarter" idx="14"/>
          </p:nvPr>
        </p:nvSpPr>
        <p:spPr/>
        <p:txBody>
          <a:bodyPr>
            <a:noAutofit/>
          </a:bodyPr>
          <a:lstStyle/>
          <a:p>
            <a:r>
              <a:rPr lang="zh-CN" altLang="en-US" dirty="0"/>
              <a:t>整体</a:t>
            </a:r>
            <a:r>
              <a:rPr lang="en" altLang="zh-CN" dirty="0"/>
              <a:t>SWOT</a:t>
            </a:r>
            <a:r>
              <a:rPr lang="zh-CN" altLang="en-US" dirty="0"/>
              <a:t>分析</a:t>
            </a:r>
          </a:p>
        </p:txBody>
      </p:sp>
      <p:sp>
        <p:nvSpPr>
          <p:cNvPr id="4" name="文本占位符 3">
            <a:extLst>
              <a:ext uri="{FF2B5EF4-FFF2-40B4-BE49-F238E27FC236}">
                <a16:creationId xmlns:a16="http://schemas.microsoft.com/office/drawing/2014/main" id="{CD6264A0-D5FD-56EB-3C9E-EBA970FD6234}"/>
              </a:ext>
            </a:extLst>
          </p:cNvPr>
          <p:cNvSpPr>
            <a:spLocks noGrp="1"/>
          </p:cNvSpPr>
          <p:nvPr>
            <p:ph type="body" sz="quarter" idx="15"/>
          </p:nvPr>
        </p:nvSpPr>
        <p:spPr/>
        <p:txBody>
          <a:bodyPr>
            <a:noAutofit/>
          </a:bodyPr>
          <a:lstStyle/>
          <a:p>
            <a:r>
              <a:rPr lang="en-US" altLang="zh-CN" dirty="0"/>
              <a:t>OVERALL SWOT ANALYSIS</a:t>
            </a:r>
          </a:p>
        </p:txBody>
      </p:sp>
      <p:sp>
        <p:nvSpPr>
          <p:cNvPr id="5" name="文本占位符 4">
            <a:extLst>
              <a:ext uri="{FF2B5EF4-FFF2-40B4-BE49-F238E27FC236}">
                <a16:creationId xmlns:a16="http://schemas.microsoft.com/office/drawing/2014/main" id="{2E3A44F2-1046-972E-65DB-E5BEABC73F4F}"/>
              </a:ext>
            </a:extLst>
          </p:cNvPr>
          <p:cNvSpPr>
            <a:spLocks noGrp="1"/>
          </p:cNvSpPr>
          <p:nvPr>
            <p:ph type="body" sz="quarter" idx="16"/>
          </p:nvPr>
        </p:nvSpPr>
        <p:spPr/>
        <p:txBody>
          <a:bodyPr>
            <a:noAutofit/>
          </a:bodyPr>
          <a:lstStyle/>
          <a:p>
            <a:r>
              <a:rPr lang="en-US" altLang="zh-CN" dirty="0"/>
              <a:t>CHAPTER THR</a:t>
            </a:r>
            <a:endParaRPr lang="zh-CN" altLang="en-US" dirty="0"/>
          </a:p>
        </p:txBody>
      </p:sp>
      <p:pic>
        <p:nvPicPr>
          <p:cNvPr id="6" name="图片 5">
            <a:extLst>
              <a:ext uri="{FF2B5EF4-FFF2-40B4-BE49-F238E27FC236}">
                <a16:creationId xmlns:a16="http://schemas.microsoft.com/office/drawing/2014/main" id="{14D5685B-0CFF-316A-50E0-792AFC146494}"/>
              </a:ext>
            </a:extLst>
          </p:cNvPr>
          <p:cNvPicPr>
            <a:picLocks noChangeAspect="1"/>
          </p:cNvPicPr>
          <p:nvPr/>
        </p:nvPicPr>
        <p:blipFill rotWithShape="1">
          <a:blip r:embed="rId2">
            <a:extLst>
              <a:ext uri="{28A0092B-C50C-407E-A947-70E740481C1C}">
                <a14:useLocalDpi xmlns:a14="http://schemas.microsoft.com/office/drawing/2010/main" val="0"/>
              </a:ext>
            </a:extLst>
          </a:blip>
          <a:srcRect l="15263" r="8584"/>
          <a:stretch/>
        </p:blipFill>
        <p:spPr>
          <a:xfrm>
            <a:off x="4055771" y="1869044"/>
            <a:ext cx="4137036" cy="3615673"/>
          </a:xfrm>
          <a:prstGeom prst="rect">
            <a:avLst/>
          </a:prstGeom>
        </p:spPr>
      </p:pic>
      <p:sp>
        <p:nvSpPr>
          <p:cNvPr id="7" name="矩形 6">
            <a:extLst>
              <a:ext uri="{FF2B5EF4-FFF2-40B4-BE49-F238E27FC236}">
                <a16:creationId xmlns:a16="http://schemas.microsoft.com/office/drawing/2014/main" id="{C1B8771F-5FD4-EC1D-8B56-93D665666B62}"/>
              </a:ext>
            </a:extLst>
          </p:cNvPr>
          <p:cNvSpPr/>
          <p:nvPr/>
        </p:nvSpPr>
        <p:spPr>
          <a:xfrm>
            <a:off x="4056400" y="5484717"/>
            <a:ext cx="4137036" cy="571500"/>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a:extLst>
              <a:ext uri="{FF2B5EF4-FFF2-40B4-BE49-F238E27FC236}">
                <a16:creationId xmlns:a16="http://schemas.microsoft.com/office/drawing/2014/main" id="{B3753AA5-B0CD-B57C-7C59-CA77EAF5EBD6}"/>
              </a:ext>
            </a:extLst>
          </p:cNvPr>
          <p:cNvSpPr/>
          <p:nvPr/>
        </p:nvSpPr>
        <p:spPr>
          <a:xfrm>
            <a:off x="8390826" y="1884902"/>
            <a:ext cx="3096648" cy="195453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mn-lt"/>
              <a:ea typeface="+mn-ea"/>
              <a:cs typeface="+mn-cs"/>
            </a:endParaRPr>
          </a:p>
        </p:txBody>
      </p:sp>
      <p:sp>
        <p:nvSpPr>
          <p:cNvPr id="9" name="矩形 8">
            <a:extLst>
              <a:ext uri="{FF2B5EF4-FFF2-40B4-BE49-F238E27FC236}">
                <a16:creationId xmlns:a16="http://schemas.microsoft.com/office/drawing/2014/main" id="{48A067FC-784E-D166-28C8-85D9639B61A6}"/>
              </a:ext>
            </a:extLst>
          </p:cNvPr>
          <p:cNvSpPr/>
          <p:nvPr/>
        </p:nvSpPr>
        <p:spPr>
          <a:xfrm>
            <a:off x="8390826" y="4101687"/>
            <a:ext cx="3096648" cy="1954530"/>
          </a:xfrm>
          <a:prstGeom prst="rect">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mn-lt"/>
              <a:ea typeface="+mn-ea"/>
              <a:cs typeface="+mn-cs"/>
            </a:endParaRPr>
          </a:p>
        </p:txBody>
      </p:sp>
      <p:sp>
        <p:nvSpPr>
          <p:cNvPr id="10" name="矩形 9">
            <a:extLst>
              <a:ext uri="{FF2B5EF4-FFF2-40B4-BE49-F238E27FC236}">
                <a16:creationId xmlns:a16="http://schemas.microsoft.com/office/drawing/2014/main" id="{72C5EBF2-CFDE-5570-A823-7C206B17A7C8}"/>
              </a:ext>
            </a:extLst>
          </p:cNvPr>
          <p:cNvSpPr/>
          <p:nvPr/>
        </p:nvSpPr>
        <p:spPr>
          <a:xfrm>
            <a:off x="703898" y="1884902"/>
            <a:ext cx="3096019" cy="195453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mn-lt"/>
              <a:ea typeface="+mn-ea"/>
              <a:cs typeface="+mn-cs"/>
            </a:endParaRPr>
          </a:p>
        </p:txBody>
      </p:sp>
      <p:sp>
        <p:nvSpPr>
          <p:cNvPr id="11" name="矩形 10">
            <a:extLst>
              <a:ext uri="{FF2B5EF4-FFF2-40B4-BE49-F238E27FC236}">
                <a16:creationId xmlns:a16="http://schemas.microsoft.com/office/drawing/2014/main" id="{62F8C0DD-420A-1AAD-2B62-271CE2313669}"/>
              </a:ext>
            </a:extLst>
          </p:cNvPr>
          <p:cNvSpPr/>
          <p:nvPr/>
        </p:nvSpPr>
        <p:spPr>
          <a:xfrm>
            <a:off x="703898" y="4101687"/>
            <a:ext cx="3096019" cy="1954530"/>
          </a:xfrm>
          <a:prstGeom prst="rect">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mn-lt"/>
              <a:ea typeface="+mn-ea"/>
              <a:cs typeface="+mn-cs"/>
            </a:endParaRPr>
          </a:p>
        </p:txBody>
      </p:sp>
      <p:sp>
        <p:nvSpPr>
          <p:cNvPr id="12" name="文本框 15">
            <a:extLst>
              <a:ext uri="{FF2B5EF4-FFF2-40B4-BE49-F238E27FC236}">
                <a16:creationId xmlns:a16="http://schemas.microsoft.com/office/drawing/2014/main" id="{20D40FF1-3163-C6DD-8A7D-4BE411046460}"/>
              </a:ext>
            </a:extLst>
          </p:cNvPr>
          <p:cNvSpPr txBox="1"/>
          <p:nvPr/>
        </p:nvSpPr>
        <p:spPr>
          <a:xfrm>
            <a:off x="1473974" y="1944592"/>
            <a:ext cx="1555239" cy="369332"/>
          </a:xfrm>
          <a:prstGeom prst="rect">
            <a:avLst/>
          </a:prstGeom>
          <a:noFill/>
          <a:ln w="9525">
            <a:noFill/>
          </a:ln>
        </p:spPr>
        <p:txBody>
          <a:bodyPr>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1800" dirty="0">
                <a:solidFill>
                  <a:schemeClr val="accent5"/>
                </a:solidFill>
                <a:latin typeface="思源黑体 CN Heavy" panose="020B0A00000000000000" pitchFamily="34" charset="-122"/>
                <a:ea typeface="思源黑体 CN Heavy" panose="020B0A00000000000000" pitchFamily="34" charset="-122"/>
              </a:rPr>
              <a:t>有哪些优势？</a:t>
            </a:r>
          </a:p>
        </p:txBody>
      </p:sp>
      <p:sp>
        <p:nvSpPr>
          <p:cNvPr id="13" name="矩形 12">
            <a:extLst>
              <a:ext uri="{FF2B5EF4-FFF2-40B4-BE49-F238E27FC236}">
                <a16:creationId xmlns:a16="http://schemas.microsoft.com/office/drawing/2014/main" id="{9A222A5F-6469-E8E1-A9CC-55462F26E6C2}"/>
              </a:ext>
            </a:extLst>
          </p:cNvPr>
          <p:cNvSpPr/>
          <p:nvPr/>
        </p:nvSpPr>
        <p:spPr>
          <a:xfrm>
            <a:off x="960380" y="2385282"/>
            <a:ext cx="2582426" cy="1263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5"/>
              </a:solidFill>
              <a:effectLst/>
              <a:uLnTx/>
              <a:uFillTx/>
              <a:latin typeface="+mn-lt"/>
              <a:ea typeface="+mn-ea"/>
              <a:cs typeface="+mn-cs"/>
            </a:endParaRPr>
          </a:p>
        </p:txBody>
      </p:sp>
      <p:sp>
        <p:nvSpPr>
          <p:cNvPr id="14" name="文本框 17">
            <a:extLst>
              <a:ext uri="{FF2B5EF4-FFF2-40B4-BE49-F238E27FC236}">
                <a16:creationId xmlns:a16="http://schemas.microsoft.com/office/drawing/2014/main" id="{B2A30C20-376F-2B0E-6D6F-B4CD6BBDA430}"/>
              </a:ext>
            </a:extLst>
          </p:cNvPr>
          <p:cNvSpPr txBox="1"/>
          <p:nvPr/>
        </p:nvSpPr>
        <p:spPr>
          <a:xfrm>
            <a:off x="9162159" y="1944592"/>
            <a:ext cx="1553982" cy="368300"/>
          </a:xfrm>
          <a:prstGeom prst="rect">
            <a:avLst/>
          </a:prstGeom>
          <a:noFill/>
          <a:ln w="9525">
            <a:noFill/>
          </a:ln>
        </p:spPr>
        <p:txBody>
          <a:bodyPr>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1800" dirty="0">
                <a:solidFill>
                  <a:schemeClr val="accent5"/>
                </a:solidFill>
                <a:latin typeface="思源黑体 CN Heavy" panose="020B0A00000000000000" pitchFamily="34" charset="-122"/>
                <a:ea typeface="思源黑体 CN Heavy" panose="020B0A00000000000000" pitchFamily="34" charset="-122"/>
              </a:rPr>
              <a:t>有哪些劣势？</a:t>
            </a:r>
          </a:p>
        </p:txBody>
      </p:sp>
      <p:sp>
        <p:nvSpPr>
          <p:cNvPr id="15" name="矩形 14">
            <a:extLst>
              <a:ext uri="{FF2B5EF4-FFF2-40B4-BE49-F238E27FC236}">
                <a16:creationId xmlns:a16="http://schemas.microsoft.com/office/drawing/2014/main" id="{6BAC03DF-5530-DD12-920B-E8546C95B068}"/>
              </a:ext>
            </a:extLst>
          </p:cNvPr>
          <p:cNvSpPr/>
          <p:nvPr/>
        </p:nvSpPr>
        <p:spPr>
          <a:xfrm>
            <a:off x="8647937" y="2385282"/>
            <a:ext cx="2582426" cy="1263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5"/>
              </a:solidFill>
              <a:effectLst/>
              <a:uLnTx/>
              <a:uFillTx/>
              <a:latin typeface="+mn-lt"/>
              <a:ea typeface="+mn-ea"/>
              <a:cs typeface="+mn-cs"/>
            </a:endParaRPr>
          </a:p>
        </p:txBody>
      </p:sp>
      <p:sp>
        <p:nvSpPr>
          <p:cNvPr id="16" name="文本框 19">
            <a:extLst>
              <a:ext uri="{FF2B5EF4-FFF2-40B4-BE49-F238E27FC236}">
                <a16:creationId xmlns:a16="http://schemas.microsoft.com/office/drawing/2014/main" id="{73A324FB-41F7-F056-5B31-27DAF7D5B5CF}"/>
              </a:ext>
            </a:extLst>
          </p:cNvPr>
          <p:cNvSpPr txBox="1"/>
          <p:nvPr/>
        </p:nvSpPr>
        <p:spPr>
          <a:xfrm>
            <a:off x="9036433" y="4167092"/>
            <a:ext cx="1805435" cy="368300"/>
          </a:xfrm>
          <a:prstGeom prst="rect">
            <a:avLst/>
          </a:prstGeom>
          <a:noFill/>
          <a:ln w="9525">
            <a:noFill/>
          </a:ln>
        </p:spPr>
        <p:txBody>
          <a:bodyPr>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1800" dirty="0">
                <a:solidFill>
                  <a:schemeClr val="accent5"/>
                </a:solidFill>
                <a:latin typeface="思源黑体 CN Heavy" panose="020B0A00000000000000" pitchFamily="34" charset="-122"/>
                <a:ea typeface="思源黑体 CN Heavy" panose="020B0A00000000000000" pitchFamily="34" charset="-122"/>
              </a:rPr>
              <a:t>有什么机会？</a:t>
            </a:r>
          </a:p>
        </p:txBody>
      </p:sp>
      <p:sp>
        <p:nvSpPr>
          <p:cNvPr id="17" name="矩形 16">
            <a:extLst>
              <a:ext uri="{FF2B5EF4-FFF2-40B4-BE49-F238E27FC236}">
                <a16:creationId xmlns:a16="http://schemas.microsoft.com/office/drawing/2014/main" id="{839206AD-DC4A-6783-D0D9-AE976AA5E8A9}"/>
              </a:ext>
            </a:extLst>
          </p:cNvPr>
          <p:cNvSpPr/>
          <p:nvPr/>
        </p:nvSpPr>
        <p:spPr>
          <a:xfrm>
            <a:off x="8647937" y="4602067"/>
            <a:ext cx="2582426" cy="1263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5"/>
              </a:solidFill>
              <a:effectLst/>
              <a:uLnTx/>
              <a:uFillTx/>
              <a:latin typeface="+mn-lt"/>
              <a:ea typeface="+mn-ea"/>
              <a:cs typeface="+mn-cs"/>
            </a:endParaRPr>
          </a:p>
        </p:txBody>
      </p:sp>
      <p:sp>
        <p:nvSpPr>
          <p:cNvPr id="18" name="文本框 21">
            <a:extLst>
              <a:ext uri="{FF2B5EF4-FFF2-40B4-BE49-F238E27FC236}">
                <a16:creationId xmlns:a16="http://schemas.microsoft.com/office/drawing/2014/main" id="{0E452AC1-CECD-C02A-C67C-2CDE0B40E4F9}"/>
              </a:ext>
            </a:extLst>
          </p:cNvPr>
          <p:cNvSpPr txBox="1"/>
          <p:nvPr/>
        </p:nvSpPr>
        <p:spPr>
          <a:xfrm>
            <a:off x="1287270" y="4161377"/>
            <a:ext cx="1928647" cy="368300"/>
          </a:xfrm>
          <a:prstGeom prst="rect">
            <a:avLst/>
          </a:prstGeom>
          <a:noFill/>
          <a:ln w="9525">
            <a:noFill/>
          </a:ln>
        </p:spPr>
        <p:txBody>
          <a:bodyPr>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1800" dirty="0">
                <a:solidFill>
                  <a:schemeClr val="accent5"/>
                </a:solidFill>
                <a:latin typeface="思源黑体 CN Heavy" panose="020B0A00000000000000" pitchFamily="34" charset="-122"/>
                <a:ea typeface="思源黑体 CN Heavy" panose="020B0A00000000000000" pitchFamily="34" charset="-122"/>
              </a:rPr>
              <a:t>有什么威胁？</a:t>
            </a:r>
          </a:p>
        </p:txBody>
      </p:sp>
      <p:sp>
        <p:nvSpPr>
          <p:cNvPr id="19" name="矩形 18">
            <a:extLst>
              <a:ext uri="{FF2B5EF4-FFF2-40B4-BE49-F238E27FC236}">
                <a16:creationId xmlns:a16="http://schemas.microsoft.com/office/drawing/2014/main" id="{7C63234D-09E6-A0DB-B3F7-A2FD7EBB6A21}"/>
              </a:ext>
            </a:extLst>
          </p:cNvPr>
          <p:cNvSpPr/>
          <p:nvPr/>
        </p:nvSpPr>
        <p:spPr>
          <a:xfrm>
            <a:off x="960380" y="4602067"/>
            <a:ext cx="2582426" cy="1263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5"/>
              </a:solidFill>
              <a:effectLst/>
              <a:uLnTx/>
              <a:uFillTx/>
              <a:latin typeface="+mn-lt"/>
              <a:ea typeface="+mn-ea"/>
              <a:cs typeface="+mn-cs"/>
            </a:endParaRPr>
          </a:p>
        </p:txBody>
      </p:sp>
      <p:sp>
        <p:nvSpPr>
          <p:cNvPr id="20" name="文本框 31">
            <a:extLst>
              <a:ext uri="{FF2B5EF4-FFF2-40B4-BE49-F238E27FC236}">
                <a16:creationId xmlns:a16="http://schemas.microsoft.com/office/drawing/2014/main" id="{C691CB47-5A13-210F-4C30-7672A9DD4B79}"/>
              </a:ext>
            </a:extLst>
          </p:cNvPr>
          <p:cNvSpPr txBox="1"/>
          <p:nvPr/>
        </p:nvSpPr>
        <p:spPr>
          <a:xfrm>
            <a:off x="4421008" y="5539635"/>
            <a:ext cx="3407821" cy="461665"/>
          </a:xfrm>
          <a:prstGeom prst="rect">
            <a:avLst/>
          </a:prstGeom>
          <a:noFill/>
          <a:ln w="9525">
            <a:noFill/>
          </a:ln>
        </p:spPr>
        <p:txBody>
          <a:bodyPr>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en-US" altLang="zh-CN" sz="2400" b="1" dirty="0">
                <a:solidFill>
                  <a:schemeClr val="bg1"/>
                </a:solidFill>
                <a:latin typeface="思源黑体 CN Heavy" panose="020B0A00000000000000" pitchFamily="34" charset="-122"/>
                <a:ea typeface="思源黑体 CN Heavy" panose="020B0A00000000000000" pitchFamily="34" charset="-122"/>
              </a:rPr>
              <a:t>SWOT</a:t>
            </a:r>
            <a:r>
              <a:rPr lang="zh-CN" altLang="en-US" sz="2400" b="1" dirty="0">
                <a:solidFill>
                  <a:schemeClr val="bg1"/>
                </a:solidFill>
                <a:latin typeface="思源黑体 CN Heavy" panose="020B0A00000000000000" pitchFamily="34" charset="-122"/>
                <a:ea typeface="思源黑体 CN Heavy" panose="020B0A00000000000000" pitchFamily="34" charset="-122"/>
              </a:rPr>
              <a:t>分析</a:t>
            </a:r>
          </a:p>
        </p:txBody>
      </p:sp>
      <p:sp>
        <p:nvSpPr>
          <p:cNvPr id="21" name="80%…" descr="e7d195523061f1c08d347f6bf0421bdacd46f3c1815d51b81E1CE79090F8942429A56C6AE2B3163BABA1A3FCE285BEC4FF43A5085572A94AD2C0A17AE448F24FA68DD62479D8C0666FEB6710638384D2367A4F9968D4F34BFD21C5633574C167A160F4C3AAB62E3D4D39E769B6B80E5959C47B5CB7F46E32A9F3616194C5E769F1AD8481680E003C87197DE898F6F240">
            <a:extLst>
              <a:ext uri="{FF2B5EF4-FFF2-40B4-BE49-F238E27FC236}">
                <a16:creationId xmlns:a16="http://schemas.microsoft.com/office/drawing/2014/main" id="{EF3A4EA2-648A-A871-2925-B55E7FBB838B}"/>
              </a:ext>
            </a:extLst>
          </p:cNvPr>
          <p:cNvSpPr txBox="1"/>
          <p:nvPr/>
        </p:nvSpPr>
        <p:spPr>
          <a:xfrm>
            <a:off x="1030787" y="2532602"/>
            <a:ext cx="2441612" cy="931537"/>
          </a:xfrm>
          <a:prstGeom prst="rect">
            <a:avLst/>
          </a:prstGeom>
          <a:ln w="12700">
            <a:miter lim="400000"/>
          </a:ln>
        </p:spPr>
        <p:txBody>
          <a:bodyPr wrap="square" lIns="0" tIns="0" rIns="0" bIns="0">
            <a:noAutofit/>
          </a:bodyPr>
          <a:lstStyle/>
          <a:p>
            <a:pPr lvl="0" algn="ctr">
              <a:lnSpc>
                <a:spcPct val="150000"/>
              </a:lnSpc>
            </a:pPr>
            <a:r>
              <a:rPr lang="zh-CN" altLang="en-US" sz="1400" spc="130" dirty="0">
                <a:solidFill>
                  <a:schemeClr val="accent4"/>
                </a:solidFill>
                <a:latin typeface="思源黑体 CN Light" panose="020B0300000000000000" charset="-122"/>
                <a:ea typeface="思源黑体 CN Light" panose="020B0300000000000000" charset="-122"/>
                <a:cs typeface="思源黑体 CN Light" panose="020B0300000000000000" charset="-122"/>
              </a:rPr>
              <a:t>销售数量较高，并且能占据市场份额比较大，优于其他产品。</a:t>
            </a:r>
          </a:p>
        </p:txBody>
      </p:sp>
      <p:sp>
        <p:nvSpPr>
          <p:cNvPr id="22" name="80%…" descr="e7d195523061f1c08d347f6bf0421bdacd46f3c1815d51b81E1CE79090F8942429A56C6AE2B3163BABA1A3FCE285BEC4FF43A5085572A94AD2C0A17AE448F24FA68DD62479D8C0666FEB6710638384D2367A4F9968D4F34BFD21C5633574C167A160F4C3AAB62E3D4D39E769B6B80E5959C47B5CB7F46E32A9F3616194C5E769F1AD8481680E003C87197DE898F6F240">
            <a:extLst>
              <a:ext uri="{FF2B5EF4-FFF2-40B4-BE49-F238E27FC236}">
                <a16:creationId xmlns:a16="http://schemas.microsoft.com/office/drawing/2014/main" id="{F3A1E92B-389F-FEC4-D204-FD4B406BF58F}"/>
              </a:ext>
            </a:extLst>
          </p:cNvPr>
          <p:cNvSpPr txBox="1"/>
          <p:nvPr/>
        </p:nvSpPr>
        <p:spPr>
          <a:xfrm>
            <a:off x="1030787" y="4749387"/>
            <a:ext cx="2441612" cy="931537"/>
          </a:xfrm>
          <a:prstGeom prst="rect">
            <a:avLst/>
          </a:prstGeom>
          <a:ln w="12700">
            <a:miter lim="400000"/>
          </a:ln>
        </p:spPr>
        <p:txBody>
          <a:bodyPr wrap="square" lIns="0" tIns="0" rIns="0" bIns="0">
            <a:noAutofit/>
          </a:bodyPr>
          <a:lstStyle/>
          <a:p>
            <a:pPr lvl="0" algn="ctr">
              <a:lnSpc>
                <a:spcPct val="150000"/>
              </a:lnSpc>
            </a:pPr>
            <a:r>
              <a:rPr lang="zh-CN" altLang="en-US" sz="1400" spc="130" dirty="0">
                <a:solidFill>
                  <a:schemeClr val="accent4"/>
                </a:solidFill>
                <a:latin typeface="思源黑体 CN Light" panose="020B0300000000000000" charset="-122"/>
                <a:ea typeface="思源黑体 CN Light" panose="020B0300000000000000" charset="-122"/>
                <a:cs typeface="思源黑体 CN Light" panose="020B0300000000000000" charset="-122"/>
              </a:rPr>
              <a:t>其他产品的市场份额也在逐渐扩大，并且对方也在不断增加自己的能力。</a:t>
            </a:r>
          </a:p>
        </p:txBody>
      </p:sp>
      <p:sp>
        <p:nvSpPr>
          <p:cNvPr id="23" name="80%…" descr="e7d195523061f1c08d347f6bf0421bdacd46f3c1815d51b81E1CE79090F8942429A56C6AE2B3163BABA1A3FCE285BEC4FF43A5085572A94AD2C0A17AE448F24FA68DD62479D8C0666FEB6710638384D2367A4F9968D4F34BFD21C5633574C167A160F4C3AAB62E3D4D39E769B6B80E5959C47B5CB7F46E32A9F3616194C5E769F1AD8481680E003C87197DE898F6F240">
            <a:extLst>
              <a:ext uri="{FF2B5EF4-FFF2-40B4-BE49-F238E27FC236}">
                <a16:creationId xmlns:a16="http://schemas.microsoft.com/office/drawing/2014/main" id="{72AE8AA8-0931-41AB-8770-ECFE36C01D34}"/>
              </a:ext>
            </a:extLst>
          </p:cNvPr>
          <p:cNvSpPr txBox="1"/>
          <p:nvPr/>
        </p:nvSpPr>
        <p:spPr>
          <a:xfrm>
            <a:off x="8718344" y="2532602"/>
            <a:ext cx="2441612" cy="931537"/>
          </a:xfrm>
          <a:prstGeom prst="rect">
            <a:avLst/>
          </a:prstGeom>
          <a:ln w="12700">
            <a:miter lim="400000"/>
          </a:ln>
        </p:spPr>
        <p:txBody>
          <a:bodyPr wrap="square" lIns="0" tIns="0" rIns="0" bIns="0">
            <a:noAutofit/>
          </a:bodyPr>
          <a:lstStyle/>
          <a:p>
            <a:pPr lvl="0" algn="ctr">
              <a:lnSpc>
                <a:spcPct val="150000"/>
              </a:lnSpc>
            </a:pPr>
            <a:r>
              <a:rPr lang="zh-CN" altLang="en-US" sz="1400" spc="130" dirty="0">
                <a:solidFill>
                  <a:schemeClr val="accent4"/>
                </a:solidFill>
                <a:latin typeface="思源黑体 CN Light" panose="020B0300000000000000" charset="-122"/>
                <a:ea typeface="思源黑体 CN Light" panose="020B0300000000000000" charset="-122"/>
                <a:cs typeface="思源黑体 CN Light" panose="020B0300000000000000" charset="-122"/>
              </a:rPr>
              <a:t>整体利润率过低，导致整体的销售金额虽然不错，但是并没有很高的利润。</a:t>
            </a:r>
          </a:p>
        </p:txBody>
      </p:sp>
      <p:sp>
        <p:nvSpPr>
          <p:cNvPr id="24" name="80%…" descr="e7d195523061f1c08d347f6bf0421bdacd46f3c1815d51b81E1CE79090F8942429A56C6AE2B3163BABA1A3FCE285BEC4FF43A5085572A94AD2C0A17AE448F24FA68DD62479D8C0666FEB6710638384D2367A4F9968D4F34BFD21C5633574C167A160F4C3AAB62E3D4D39E769B6B80E5959C47B5CB7F46E32A9F3616194C5E769F1AD8481680E003C87197DE898F6F240">
            <a:extLst>
              <a:ext uri="{FF2B5EF4-FFF2-40B4-BE49-F238E27FC236}">
                <a16:creationId xmlns:a16="http://schemas.microsoft.com/office/drawing/2014/main" id="{406562BD-03F2-9356-3227-936333FA4808}"/>
              </a:ext>
            </a:extLst>
          </p:cNvPr>
          <p:cNvSpPr txBox="1"/>
          <p:nvPr/>
        </p:nvSpPr>
        <p:spPr>
          <a:xfrm>
            <a:off x="8718344" y="4749387"/>
            <a:ext cx="2441612" cy="931537"/>
          </a:xfrm>
          <a:prstGeom prst="rect">
            <a:avLst/>
          </a:prstGeom>
          <a:ln w="12700">
            <a:miter lim="400000"/>
          </a:ln>
        </p:spPr>
        <p:txBody>
          <a:bodyPr wrap="square" lIns="0" tIns="0" rIns="0" bIns="0">
            <a:noAutofit/>
          </a:bodyPr>
          <a:lstStyle/>
          <a:p>
            <a:pPr lvl="0" algn="ctr">
              <a:lnSpc>
                <a:spcPct val="150000"/>
              </a:lnSpc>
            </a:pPr>
            <a:r>
              <a:rPr lang="zh-CN" altLang="en-US" sz="1400" spc="130" dirty="0">
                <a:solidFill>
                  <a:schemeClr val="accent4"/>
                </a:solidFill>
                <a:latin typeface="思源黑体 CN Light" panose="020B0300000000000000" charset="-122"/>
                <a:ea typeface="思源黑体 CN Light" panose="020B0300000000000000" charset="-122"/>
                <a:cs typeface="思源黑体 CN Light" panose="020B0300000000000000" charset="-122"/>
              </a:rPr>
              <a:t>可以从创新的角度出发，提升整体的销量和创新实用性，希望发展更好。</a:t>
            </a:r>
          </a:p>
        </p:txBody>
      </p:sp>
    </p:spTree>
    <p:extLst>
      <p:ext uri="{BB962C8B-B14F-4D97-AF65-F5344CB8AC3E}">
        <p14:creationId xmlns:p14="http://schemas.microsoft.com/office/powerpoint/2010/main" val="2950650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7E3C63F-5B54-2669-E2D9-280B7350B5D6}"/>
              </a:ext>
            </a:extLst>
          </p:cNvPr>
          <p:cNvSpPr>
            <a:spLocks noGrp="1"/>
          </p:cNvSpPr>
          <p:nvPr>
            <p:ph type="body" sz="quarter" idx="13"/>
          </p:nvPr>
        </p:nvSpPr>
        <p:spPr/>
        <p:txBody>
          <a:bodyPr>
            <a:noAutofit/>
          </a:bodyPr>
          <a:lstStyle/>
          <a:p>
            <a:r>
              <a:rPr lang="en-US" altLang="zh-CN" dirty="0"/>
              <a:t>03</a:t>
            </a:r>
            <a:endParaRPr lang="zh-CN" altLang="en-US" dirty="0"/>
          </a:p>
        </p:txBody>
      </p:sp>
      <p:sp>
        <p:nvSpPr>
          <p:cNvPr id="3" name="文本占位符 2">
            <a:extLst>
              <a:ext uri="{FF2B5EF4-FFF2-40B4-BE49-F238E27FC236}">
                <a16:creationId xmlns:a16="http://schemas.microsoft.com/office/drawing/2014/main" id="{60FB5A89-4F5B-9A05-39C1-EEE07CA89C62}"/>
              </a:ext>
            </a:extLst>
          </p:cNvPr>
          <p:cNvSpPr>
            <a:spLocks noGrp="1"/>
          </p:cNvSpPr>
          <p:nvPr>
            <p:ph type="body" sz="quarter" idx="14"/>
          </p:nvPr>
        </p:nvSpPr>
        <p:spPr/>
        <p:txBody>
          <a:bodyPr>
            <a:noAutofit/>
          </a:bodyPr>
          <a:lstStyle/>
          <a:p>
            <a:r>
              <a:rPr lang="zh-CN" altLang="en-US" dirty="0"/>
              <a:t>部分产品销售情况</a:t>
            </a:r>
          </a:p>
        </p:txBody>
      </p:sp>
      <p:sp>
        <p:nvSpPr>
          <p:cNvPr id="4" name="文本占位符 3">
            <a:extLst>
              <a:ext uri="{FF2B5EF4-FFF2-40B4-BE49-F238E27FC236}">
                <a16:creationId xmlns:a16="http://schemas.microsoft.com/office/drawing/2014/main" id="{CD6264A0-D5FD-56EB-3C9E-EBA970FD6234}"/>
              </a:ext>
            </a:extLst>
          </p:cNvPr>
          <p:cNvSpPr>
            <a:spLocks noGrp="1"/>
          </p:cNvSpPr>
          <p:nvPr>
            <p:ph type="body" sz="quarter" idx="15"/>
          </p:nvPr>
        </p:nvSpPr>
        <p:spPr/>
        <p:txBody>
          <a:bodyPr>
            <a:noAutofit/>
          </a:bodyPr>
          <a:lstStyle/>
          <a:p>
            <a:r>
              <a:rPr lang="en-US" altLang="zh-CN" dirty="0"/>
              <a:t>SALES OF SOME PRODUCTS</a:t>
            </a:r>
          </a:p>
        </p:txBody>
      </p:sp>
      <p:sp>
        <p:nvSpPr>
          <p:cNvPr id="5" name="文本占位符 4">
            <a:extLst>
              <a:ext uri="{FF2B5EF4-FFF2-40B4-BE49-F238E27FC236}">
                <a16:creationId xmlns:a16="http://schemas.microsoft.com/office/drawing/2014/main" id="{2E3A44F2-1046-972E-65DB-E5BEABC73F4F}"/>
              </a:ext>
            </a:extLst>
          </p:cNvPr>
          <p:cNvSpPr>
            <a:spLocks noGrp="1"/>
          </p:cNvSpPr>
          <p:nvPr>
            <p:ph type="body" sz="quarter" idx="16"/>
          </p:nvPr>
        </p:nvSpPr>
        <p:spPr/>
        <p:txBody>
          <a:bodyPr>
            <a:noAutofit/>
          </a:bodyPr>
          <a:lstStyle/>
          <a:p>
            <a:r>
              <a:rPr lang="en-US" altLang="zh-CN" dirty="0"/>
              <a:t>CHAPTER THR</a:t>
            </a:r>
            <a:endParaRPr lang="zh-CN" altLang="en-US" dirty="0"/>
          </a:p>
        </p:txBody>
      </p:sp>
      <p:sp>
        <p:nvSpPr>
          <p:cNvPr id="6" name="文本框 5">
            <a:extLst>
              <a:ext uri="{FF2B5EF4-FFF2-40B4-BE49-F238E27FC236}">
                <a16:creationId xmlns:a16="http://schemas.microsoft.com/office/drawing/2014/main" id="{3EBEF918-D145-1CFC-F289-9686BEC5A7A8}"/>
              </a:ext>
            </a:extLst>
          </p:cNvPr>
          <p:cNvSpPr txBox="1"/>
          <p:nvPr/>
        </p:nvSpPr>
        <p:spPr>
          <a:xfrm>
            <a:off x="660400" y="1921493"/>
            <a:ext cx="1231106" cy="913648"/>
          </a:xfrm>
          <a:prstGeom prst="rect">
            <a:avLst/>
          </a:prstGeom>
          <a:noFill/>
          <a:effectLst/>
        </p:spPr>
        <p:txBody>
          <a:bodyPr wrap="none" lIns="0" tIns="0" rIns="0" bIns="0" rtlCol="0">
            <a:noAutofit/>
          </a:bodyPr>
          <a:lstStyle/>
          <a:p>
            <a:pPr>
              <a:lnSpc>
                <a:spcPct val="130000"/>
              </a:lnSpc>
            </a:pPr>
            <a:r>
              <a:rPr lang="zh-CN" altLang="en-US" sz="2400" dirty="0">
                <a:solidFill>
                  <a:schemeClr val="accent1"/>
                </a:solidFill>
                <a:latin typeface="思源黑体 CN Heavy" panose="020B0A00000000000000" pitchFamily="34" charset="-122"/>
                <a:ea typeface="思源黑体 CN Heavy" panose="020B0A00000000000000" pitchFamily="34" charset="-122"/>
              </a:rPr>
              <a:t>整体</a:t>
            </a:r>
            <a:endParaRPr lang="en-US" altLang="zh-CN" sz="2400" dirty="0">
              <a:solidFill>
                <a:schemeClr val="accent1"/>
              </a:solidFill>
              <a:latin typeface="思源黑体 CN Heavy" panose="020B0A00000000000000" pitchFamily="34" charset="-122"/>
              <a:ea typeface="思源黑体 CN Heavy" panose="020B0A00000000000000" pitchFamily="34" charset="-122"/>
            </a:endParaRPr>
          </a:p>
          <a:p>
            <a:pPr>
              <a:lnSpc>
                <a:spcPct val="130000"/>
              </a:lnSpc>
            </a:pPr>
            <a:r>
              <a:rPr lang="zh-CN" altLang="en-US" sz="2400" dirty="0">
                <a:solidFill>
                  <a:schemeClr val="accent1"/>
                </a:solidFill>
                <a:latin typeface="思源黑体 CN Heavy" panose="020B0A00000000000000" pitchFamily="34" charset="-122"/>
                <a:ea typeface="思源黑体 CN Heavy" panose="020B0A00000000000000" pitchFamily="34" charset="-122"/>
              </a:rPr>
              <a:t>评价状况</a:t>
            </a:r>
          </a:p>
        </p:txBody>
      </p:sp>
      <p:sp>
        <p:nvSpPr>
          <p:cNvPr id="7" name="文本框 6">
            <a:extLst>
              <a:ext uri="{FF2B5EF4-FFF2-40B4-BE49-F238E27FC236}">
                <a16:creationId xmlns:a16="http://schemas.microsoft.com/office/drawing/2014/main" id="{BCF21F45-D428-E449-9662-B4810BA139F6}"/>
              </a:ext>
            </a:extLst>
          </p:cNvPr>
          <p:cNvSpPr txBox="1"/>
          <p:nvPr/>
        </p:nvSpPr>
        <p:spPr>
          <a:xfrm>
            <a:off x="660399" y="3266643"/>
            <a:ext cx="2339103" cy="700705"/>
          </a:xfrm>
          <a:prstGeom prst="rect">
            <a:avLst/>
          </a:prstGeom>
          <a:noFill/>
          <a:effectLst/>
        </p:spPr>
        <p:txBody>
          <a:bodyPr wrap="square" rtlCol="0">
            <a:noAutofit/>
          </a:bodyPr>
          <a:lstStyle/>
          <a:p>
            <a:pPr lvl="0">
              <a:lnSpc>
                <a:spcPct val="150000"/>
              </a:lnSpc>
            </a:pPr>
            <a:r>
              <a:rPr lang="zh-CN" altLang="en-US" sz="1400" spc="130" dirty="0">
                <a:solidFill>
                  <a:prstClr val="black">
                    <a:lumMod val="85000"/>
                    <a:lumOff val="15000"/>
                  </a:prstClr>
                </a:solidFill>
                <a:latin typeface="思源黑体 CN Light" panose="020B0300000000000000" charset="-122"/>
                <a:ea typeface="思源黑体 CN Light" panose="020B0300000000000000" charset="-122"/>
                <a:cs typeface="思源黑体 CN Light" panose="020B0300000000000000" charset="-122"/>
              </a:rPr>
              <a:t>虽然整体完成的较好，但是部分内容仍然存在问题。</a:t>
            </a:r>
          </a:p>
        </p:txBody>
      </p:sp>
      <p:sp>
        <p:nvSpPr>
          <p:cNvPr id="8" name="矩形 7">
            <a:extLst>
              <a:ext uri="{FF2B5EF4-FFF2-40B4-BE49-F238E27FC236}">
                <a16:creationId xmlns:a16="http://schemas.microsoft.com/office/drawing/2014/main" id="{5AF079EF-2A2B-3CD8-2FE9-9E9196AA6044}"/>
              </a:ext>
            </a:extLst>
          </p:cNvPr>
          <p:cNvSpPr/>
          <p:nvPr/>
        </p:nvSpPr>
        <p:spPr>
          <a:xfrm>
            <a:off x="660400" y="3007736"/>
            <a:ext cx="2089728"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矩形 8">
            <a:extLst>
              <a:ext uri="{FF2B5EF4-FFF2-40B4-BE49-F238E27FC236}">
                <a16:creationId xmlns:a16="http://schemas.microsoft.com/office/drawing/2014/main" id="{F072B2E6-FF57-4321-E7EC-3C2B8903F865}"/>
              </a:ext>
            </a:extLst>
          </p:cNvPr>
          <p:cNvSpPr/>
          <p:nvPr/>
        </p:nvSpPr>
        <p:spPr>
          <a:xfrm>
            <a:off x="660401" y="4415734"/>
            <a:ext cx="2154436" cy="5232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0" name="矩形 9">
            <a:extLst>
              <a:ext uri="{FF2B5EF4-FFF2-40B4-BE49-F238E27FC236}">
                <a16:creationId xmlns:a16="http://schemas.microsoft.com/office/drawing/2014/main" id="{E452148E-E642-06E8-A713-6C2EAD6BA559}"/>
              </a:ext>
            </a:extLst>
          </p:cNvPr>
          <p:cNvSpPr/>
          <p:nvPr/>
        </p:nvSpPr>
        <p:spPr>
          <a:xfrm>
            <a:off x="660401" y="5046985"/>
            <a:ext cx="2154436" cy="523220"/>
          </a:xfrm>
          <a:prstGeom prst="rect">
            <a:avLst/>
          </a:prstGeom>
          <a:solidFill>
            <a:schemeClr val="bg1"/>
          </a:solid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1" name="文本框 10">
            <a:extLst>
              <a:ext uri="{FF2B5EF4-FFF2-40B4-BE49-F238E27FC236}">
                <a16:creationId xmlns:a16="http://schemas.microsoft.com/office/drawing/2014/main" id="{C08E7C15-DE29-31DE-F71A-DC34978CBB3F}"/>
              </a:ext>
            </a:extLst>
          </p:cNvPr>
          <p:cNvSpPr txBox="1"/>
          <p:nvPr/>
        </p:nvSpPr>
        <p:spPr>
          <a:xfrm>
            <a:off x="815572" y="4538845"/>
            <a:ext cx="794891" cy="276999"/>
          </a:xfrm>
          <a:prstGeom prst="rect">
            <a:avLst/>
          </a:prstGeom>
          <a:noFill/>
        </p:spPr>
        <p:txBody>
          <a:bodyPr wrap="square" lIns="0" tIns="0" rIns="0" bIns="0" rtlCol="0">
            <a:noAutofit/>
          </a:bodyPr>
          <a:lstStyle/>
          <a:p>
            <a:r>
              <a:rPr lang="en-US" altLang="zh-CN" dirty="0">
                <a:solidFill>
                  <a:schemeClr val="bg1"/>
                </a:solidFill>
                <a:latin typeface="+mj-ea"/>
                <a:ea typeface="+mj-ea"/>
              </a:rPr>
              <a:t>102%</a:t>
            </a:r>
          </a:p>
        </p:txBody>
      </p:sp>
      <p:sp>
        <p:nvSpPr>
          <p:cNvPr id="12" name="文本框 11">
            <a:extLst>
              <a:ext uri="{FF2B5EF4-FFF2-40B4-BE49-F238E27FC236}">
                <a16:creationId xmlns:a16="http://schemas.microsoft.com/office/drawing/2014/main" id="{8F66D4EA-8EB8-348D-C228-DE5E5667DDBB}"/>
              </a:ext>
            </a:extLst>
          </p:cNvPr>
          <p:cNvSpPr txBox="1"/>
          <p:nvPr/>
        </p:nvSpPr>
        <p:spPr>
          <a:xfrm>
            <a:off x="815572" y="5170096"/>
            <a:ext cx="1321342" cy="276999"/>
          </a:xfrm>
          <a:prstGeom prst="rect">
            <a:avLst/>
          </a:prstGeom>
          <a:noFill/>
        </p:spPr>
        <p:txBody>
          <a:bodyPr wrap="square" lIns="0" tIns="0" rIns="0" bIns="0" rtlCol="0">
            <a:noAutofit/>
          </a:bodyPr>
          <a:lstStyle/>
          <a:p>
            <a:r>
              <a:rPr lang="en-US" altLang="zh-CN" dirty="0">
                <a:latin typeface="+mj-ea"/>
                <a:ea typeface="+mj-ea"/>
              </a:rPr>
              <a:t>24000</a:t>
            </a:r>
          </a:p>
        </p:txBody>
      </p:sp>
      <p:sp>
        <p:nvSpPr>
          <p:cNvPr id="13" name="文本框 12">
            <a:extLst>
              <a:ext uri="{FF2B5EF4-FFF2-40B4-BE49-F238E27FC236}">
                <a16:creationId xmlns:a16="http://schemas.microsoft.com/office/drawing/2014/main" id="{802528BA-EA11-8B94-59B7-57146C074589}"/>
              </a:ext>
            </a:extLst>
          </p:cNvPr>
          <p:cNvSpPr txBox="1"/>
          <p:nvPr/>
        </p:nvSpPr>
        <p:spPr>
          <a:xfrm>
            <a:off x="1610464" y="4554234"/>
            <a:ext cx="1204372" cy="276999"/>
          </a:xfrm>
          <a:prstGeom prst="rect">
            <a:avLst/>
          </a:prstGeom>
          <a:noFill/>
        </p:spPr>
        <p:txBody>
          <a:bodyPr wrap="square" rtlCol="0">
            <a:noAutofit/>
          </a:bodyPr>
          <a:lstStyle/>
          <a:p>
            <a:r>
              <a:rPr lang="zh-CN" altLang="en-US" sz="1200" dirty="0">
                <a:solidFill>
                  <a:schemeClr val="bg1"/>
                </a:solidFill>
              </a:rPr>
              <a:t>预计完成率</a:t>
            </a:r>
          </a:p>
        </p:txBody>
      </p:sp>
      <p:sp>
        <p:nvSpPr>
          <p:cNvPr id="14" name="文本框 13">
            <a:extLst>
              <a:ext uri="{FF2B5EF4-FFF2-40B4-BE49-F238E27FC236}">
                <a16:creationId xmlns:a16="http://schemas.microsoft.com/office/drawing/2014/main" id="{2EEAA68C-89A4-8539-66ED-DDD93DBF5F05}"/>
              </a:ext>
            </a:extLst>
          </p:cNvPr>
          <p:cNvSpPr txBox="1"/>
          <p:nvPr/>
        </p:nvSpPr>
        <p:spPr>
          <a:xfrm>
            <a:off x="1610464" y="5185485"/>
            <a:ext cx="1204372" cy="276999"/>
          </a:xfrm>
          <a:prstGeom prst="rect">
            <a:avLst/>
          </a:prstGeom>
          <a:noFill/>
        </p:spPr>
        <p:txBody>
          <a:bodyPr wrap="square" rtlCol="0">
            <a:noAutofit/>
          </a:bodyPr>
          <a:lstStyle/>
          <a:p>
            <a:r>
              <a:rPr lang="zh-CN" altLang="en-US" sz="1200" dirty="0"/>
              <a:t>销售额（万元）</a:t>
            </a:r>
          </a:p>
        </p:txBody>
      </p:sp>
      <p:sp>
        <p:nvSpPr>
          <p:cNvPr id="15" name="矩形 14">
            <a:extLst>
              <a:ext uri="{FF2B5EF4-FFF2-40B4-BE49-F238E27FC236}">
                <a16:creationId xmlns:a16="http://schemas.microsoft.com/office/drawing/2014/main" id="{8C59CBC6-011D-8135-8C79-3C6FB08F11A2}"/>
              </a:ext>
            </a:extLst>
          </p:cNvPr>
          <p:cNvSpPr/>
          <p:nvPr/>
        </p:nvSpPr>
        <p:spPr>
          <a:xfrm>
            <a:off x="3856951" y="1789646"/>
            <a:ext cx="7661949" cy="4344454"/>
          </a:xfrm>
          <a:prstGeom prst="rect">
            <a:avLst/>
          </a:prstGeom>
          <a:solidFill>
            <a:schemeClr val="bg1"/>
          </a:solidFill>
          <a:ln w="6350">
            <a:solidFill>
              <a:schemeClr val="accent1"/>
            </a:solidFill>
          </a:ln>
          <a:effectLst>
            <a:outerShdw blurRad="163376" sx="102000" sy="102000" algn="ctr" rotWithShape="0">
              <a:srgbClr val="385723">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 name="文本框 15">
            <a:extLst>
              <a:ext uri="{FF2B5EF4-FFF2-40B4-BE49-F238E27FC236}">
                <a16:creationId xmlns:a16="http://schemas.microsoft.com/office/drawing/2014/main" id="{C9D88034-602A-011D-5356-CD0C4457F24D}"/>
              </a:ext>
            </a:extLst>
          </p:cNvPr>
          <p:cNvSpPr txBox="1"/>
          <p:nvPr/>
        </p:nvSpPr>
        <p:spPr>
          <a:xfrm>
            <a:off x="6571341" y="2240700"/>
            <a:ext cx="1999265" cy="325154"/>
          </a:xfrm>
          <a:prstGeom prst="rect">
            <a:avLst/>
          </a:prstGeom>
          <a:noFill/>
          <a:effectLst/>
        </p:spPr>
        <p:txBody>
          <a:bodyPr wrap="square" lIns="0" tIns="0" rIns="0" bIns="0" rtlCol="0">
            <a:noAutofit/>
          </a:bodyPr>
          <a:lstStyle/>
          <a:p>
            <a:pPr algn="ctr">
              <a:lnSpc>
                <a:spcPct val="130000"/>
              </a:lnSpc>
            </a:pPr>
            <a:r>
              <a:rPr lang="zh-CN" altLang="en-US" dirty="0">
                <a:solidFill>
                  <a:schemeClr val="accent1"/>
                </a:solidFill>
                <a:latin typeface="+mj-ea"/>
                <a:ea typeface="+mj-ea"/>
              </a:rPr>
              <a:t>未来发展数据</a:t>
            </a:r>
            <a:endParaRPr lang="en-US" altLang="zh-CN" dirty="0">
              <a:solidFill>
                <a:schemeClr val="accent1"/>
              </a:solidFill>
              <a:latin typeface="+mj-ea"/>
              <a:ea typeface="+mj-ea"/>
            </a:endParaRPr>
          </a:p>
        </p:txBody>
      </p:sp>
      <p:sp>
        <p:nvSpPr>
          <p:cNvPr id="17" name="矩形 16">
            <a:extLst>
              <a:ext uri="{FF2B5EF4-FFF2-40B4-BE49-F238E27FC236}">
                <a16:creationId xmlns:a16="http://schemas.microsoft.com/office/drawing/2014/main" id="{D2D65A5A-B934-AA55-BAFE-4CBEF17A0CAD}"/>
              </a:ext>
            </a:extLst>
          </p:cNvPr>
          <p:cNvSpPr/>
          <p:nvPr/>
        </p:nvSpPr>
        <p:spPr>
          <a:xfrm>
            <a:off x="6688292" y="2639435"/>
            <a:ext cx="1765365" cy="7784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zh-CN" altLang="en-US"/>
          </a:p>
        </p:txBody>
      </p:sp>
      <p:graphicFrame>
        <p:nvGraphicFramePr>
          <p:cNvPr id="18" name="图表 17">
            <a:extLst>
              <a:ext uri="{FF2B5EF4-FFF2-40B4-BE49-F238E27FC236}">
                <a16:creationId xmlns:a16="http://schemas.microsoft.com/office/drawing/2014/main" id="{2624B441-5992-039F-50A5-E24B0AC45C80}"/>
              </a:ext>
            </a:extLst>
          </p:cNvPr>
          <p:cNvGraphicFramePr/>
          <p:nvPr>
            <p:extLst>
              <p:ext uri="{D42A27DB-BD31-4B8C-83A1-F6EECF244321}">
                <p14:modId xmlns:p14="http://schemas.microsoft.com/office/powerpoint/2010/main" val="3024866412"/>
              </p:ext>
            </p:extLst>
          </p:nvPr>
        </p:nvGraphicFramePr>
        <p:xfrm>
          <a:off x="4222749" y="3019420"/>
          <a:ext cx="6984209" cy="27990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4033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a:extLst>
              <a:ext uri="{FF2B5EF4-FFF2-40B4-BE49-F238E27FC236}">
                <a16:creationId xmlns:a16="http://schemas.microsoft.com/office/drawing/2014/main" id="{48A8FCEF-098F-DAF5-51AD-F23FD7033B6F}"/>
              </a:ext>
            </a:extLst>
          </p:cNvPr>
          <p:cNvSpPr>
            <a:spLocks noGrp="1"/>
          </p:cNvSpPr>
          <p:nvPr>
            <p:ph type="body" sz="quarter" idx="10"/>
          </p:nvPr>
        </p:nvSpPr>
        <p:spPr/>
        <p:txBody>
          <a:bodyPr/>
          <a:lstStyle/>
          <a:p>
            <a:r>
              <a:rPr lang="zh-CN" altLang="en-US" dirty="0"/>
              <a:t>感谢观看</a:t>
            </a:r>
          </a:p>
        </p:txBody>
      </p:sp>
      <p:sp>
        <p:nvSpPr>
          <p:cNvPr id="9" name="文本占位符 8">
            <a:extLst>
              <a:ext uri="{FF2B5EF4-FFF2-40B4-BE49-F238E27FC236}">
                <a16:creationId xmlns:a16="http://schemas.microsoft.com/office/drawing/2014/main" id="{29B6346D-669D-68E0-C8B2-C42E1970561F}"/>
              </a:ext>
            </a:extLst>
          </p:cNvPr>
          <p:cNvSpPr>
            <a:spLocks noGrp="1"/>
          </p:cNvSpPr>
          <p:nvPr>
            <p:ph type="body" sz="quarter" idx="11"/>
          </p:nvPr>
        </p:nvSpPr>
        <p:spPr/>
        <p:txBody>
          <a:bodyPr/>
          <a:lstStyle/>
          <a:p>
            <a:r>
              <a:rPr lang="en-US" altLang="zh-CN" dirty="0"/>
              <a:t>THANK</a:t>
            </a:r>
            <a:r>
              <a:rPr lang="zh-CN" altLang="en-US" dirty="0"/>
              <a:t> </a:t>
            </a:r>
            <a:r>
              <a:rPr lang="en-US" altLang="zh-CN" dirty="0"/>
              <a:t>YOU</a:t>
            </a:r>
            <a:r>
              <a:rPr lang="zh-CN" altLang="en-US" dirty="0"/>
              <a:t> </a:t>
            </a:r>
            <a:r>
              <a:rPr lang="en-US" altLang="zh-CN" dirty="0"/>
              <a:t>FOR</a:t>
            </a:r>
            <a:r>
              <a:rPr lang="zh-CN" altLang="en-US" dirty="0"/>
              <a:t> </a:t>
            </a:r>
            <a:r>
              <a:rPr lang="en-US" altLang="zh-CN" dirty="0"/>
              <a:t>WATCHING</a:t>
            </a:r>
            <a:r>
              <a:rPr lang="zh-CN" altLang="en-US" dirty="0"/>
              <a:t>！</a:t>
            </a:r>
          </a:p>
        </p:txBody>
      </p:sp>
      <p:sp>
        <p:nvSpPr>
          <p:cNvPr id="10" name="文本占位符 9">
            <a:extLst>
              <a:ext uri="{FF2B5EF4-FFF2-40B4-BE49-F238E27FC236}">
                <a16:creationId xmlns:a16="http://schemas.microsoft.com/office/drawing/2014/main" id="{5D689932-4BBA-DB7B-1445-CA561DC7D28B}"/>
              </a:ext>
            </a:extLst>
          </p:cNvPr>
          <p:cNvSpPr>
            <a:spLocks noGrp="1"/>
          </p:cNvSpPr>
          <p:nvPr>
            <p:ph type="body" sz="quarter" idx="12"/>
          </p:nvPr>
        </p:nvSpPr>
        <p:spPr>
          <a:xfrm>
            <a:off x="3501375" y="4078530"/>
            <a:ext cx="5189251" cy="688341"/>
          </a:xfrm>
        </p:spPr>
        <p:txBody>
          <a:bodyPr/>
          <a:lstStyle/>
          <a:p>
            <a:r>
              <a:rPr lang="zh-CN" altLang="en-US" dirty="0"/>
              <a:t>本次汇报主要包括上半年工作内容</a:t>
            </a:r>
            <a:r>
              <a:rPr lang="en-US" altLang="zh-CN" dirty="0"/>
              <a:t>/</a:t>
            </a:r>
            <a:r>
              <a:rPr lang="zh-CN" altLang="en-US" dirty="0"/>
              <a:t>主要项目成就</a:t>
            </a:r>
            <a:r>
              <a:rPr lang="en-US" altLang="zh-CN" dirty="0"/>
              <a:t>/</a:t>
            </a:r>
            <a:r>
              <a:rPr lang="zh-CN" altLang="en-US" dirty="0"/>
              <a:t>数据展示以及未来下半年的发展方向，感谢各位领导莅临观看！</a:t>
            </a:r>
          </a:p>
        </p:txBody>
      </p:sp>
    </p:spTree>
    <p:extLst>
      <p:ext uri="{BB962C8B-B14F-4D97-AF65-F5344CB8AC3E}">
        <p14:creationId xmlns:p14="http://schemas.microsoft.com/office/powerpoint/2010/main" val="2319377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思源黑体</a:t>
            </a:r>
            <a:endParaRPr kumimoji="1" lang="en" altLang="zh-CN" dirty="0">
              <a:latin typeface="+mj-ea"/>
              <a:ea typeface="+mj-ea"/>
            </a:endParaRPr>
          </a:p>
          <a:p>
            <a:r>
              <a:rPr kumimoji="1" lang="zh-CN" altLang="en-US" dirty="0"/>
              <a:t>英文 思源黑体</a:t>
            </a:r>
            <a:endParaRPr kumimoji="1" lang="en"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1.3</a:t>
            </a:r>
          </a:p>
          <a:p>
            <a:r>
              <a:rPr kumimoji="1" lang="en-US" altLang="zh-CN" dirty="0" err="1"/>
              <a:t>Piqsels</a:t>
            </a:r>
            <a:endParaRPr kumimoji="1" lang="en-US" altLang="zh-CN" dirty="0"/>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小莹酱</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179033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10E6130-02BF-22D6-C679-4D2A93A5F04F}"/>
              </a:ext>
            </a:extLst>
          </p:cNvPr>
          <p:cNvSpPr>
            <a:spLocks noGrp="1"/>
          </p:cNvSpPr>
          <p:nvPr>
            <p:ph type="body" sz="quarter" idx="11"/>
          </p:nvPr>
        </p:nvSpPr>
        <p:spPr/>
        <p:txBody>
          <a:bodyPr/>
          <a:lstStyle/>
          <a:p>
            <a:r>
              <a:rPr lang="zh-CN" altLang="en-US" dirty="0"/>
              <a:t>工作内容汇报</a:t>
            </a:r>
          </a:p>
        </p:txBody>
      </p:sp>
      <p:sp>
        <p:nvSpPr>
          <p:cNvPr id="3" name="文本占位符 2">
            <a:extLst>
              <a:ext uri="{FF2B5EF4-FFF2-40B4-BE49-F238E27FC236}">
                <a16:creationId xmlns:a16="http://schemas.microsoft.com/office/drawing/2014/main" id="{AF0FCA62-8306-E641-C05D-12852718C438}"/>
              </a:ext>
            </a:extLst>
          </p:cNvPr>
          <p:cNvSpPr>
            <a:spLocks noGrp="1"/>
          </p:cNvSpPr>
          <p:nvPr>
            <p:ph type="body" sz="quarter" idx="12"/>
          </p:nvPr>
        </p:nvSpPr>
        <p:spPr>
          <a:xfrm>
            <a:off x="8255191" y="2216979"/>
            <a:ext cx="3472785" cy="307777"/>
          </a:xfrm>
        </p:spPr>
        <p:txBody>
          <a:bodyPr/>
          <a:lstStyle/>
          <a:p>
            <a:r>
              <a:rPr lang="en-US" altLang="zh-CN" dirty="0"/>
              <a:t>WORK CONTENT REPORT</a:t>
            </a:r>
          </a:p>
        </p:txBody>
      </p:sp>
      <p:sp>
        <p:nvSpPr>
          <p:cNvPr id="4" name="文本占位符 3">
            <a:extLst>
              <a:ext uri="{FF2B5EF4-FFF2-40B4-BE49-F238E27FC236}">
                <a16:creationId xmlns:a16="http://schemas.microsoft.com/office/drawing/2014/main" id="{91C5B40E-D996-208D-6C89-099C16648F67}"/>
              </a:ext>
            </a:extLst>
          </p:cNvPr>
          <p:cNvSpPr>
            <a:spLocks noGrp="1"/>
          </p:cNvSpPr>
          <p:nvPr>
            <p:ph type="body" sz="quarter" idx="13"/>
          </p:nvPr>
        </p:nvSpPr>
        <p:spPr/>
        <p:txBody>
          <a:bodyPr/>
          <a:lstStyle/>
          <a:p>
            <a:r>
              <a:rPr lang="zh-CN" altLang="en-US" dirty="0"/>
              <a:t>重要项目展示</a:t>
            </a:r>
          </a:p>
        </p:txBody>
      </p:sp>
      <p:sp>
        <p:nvSpPr>
          <p:cNvPr id="5" name="文本占位符 4">
            <a:extLst>
              <a:ext uri="{FF2B5EF4-FFF2-40B4-BE49-F238E27FC236}">
                <a16:creationId xmlns:a16="http://schemas.microsoft.com/office/drawing/2014/main" id="{26DE7EAF-514C-F286-62A0-B4B47B2F3548}"/>
              </a:ext>
            </a:extLst>
          </p:cNvPr>
          <p:cNvSpPr>
            <a:spLocks noGrp="1"/>
          </p:cNvSpPr>
          <p:nvPr>
            <p:ph type="body" sz="quarter" idx="14"/>
          </p:nvPr>
        </p:nvSpPr>
        <p:spPr>
          <a:xfrm>
            <a:off x="8255191" y="3363391"/>
            <a:ext cx="3304463" cy="307777"/>
          </a:xfrm>
        </p:spPr>
        <p:txBody>
          <a:bodyPr/>
          <a:lstStyle/>
          <a:p>
            <a:r>
              <a:rPr lang="en-US" altLang="zh-CN" dirty="0"/>
              <a:t>IMPORTANT PROJECT DISPLAY</a:t>
            </a:r>
          </a:p>
        </p:txBody>
      </p:sp>
      <p:sp>
        <p:nvSpPr>
          <p:cNvPr id="6" name="文本占位符 5">
            <a:extLst>
              <a:ext uri="{FF2B5EF4-FFF2-40B4-BE49-F238E27FC236}">
                <a16:creationId xmlns:a16="http://schemas.microsoft.com/office/drawing/2014/main" id="{1FC7A76D-666F-27EB-335A-11F955036C94}"/>
              </a:ext>
            </a:extLst>
          </p:cNvPr>
          <p:cNvSpPr>
            <a:spLocks noGrp="1"/>
          </p:cNvSpPr>
          <p:nvPr>
            <p:ph type="body" sz="quarter" idx="15"/>
          </p:nvPr>
        </p:nvSpPr>
        <p:spPr/>
        <p:txBody>
          <a:bodyPr/>
          <a:lstStyle/>
          <a:p>
            <a:r>
              <a:rPr lang="zh-CN" altLang="en-US" dirty="0"/>
              <a:t>下半年工作计划</a:t>
            </a:r>
          </a:p>
        </p:txBody>
      </p:sp>
      <p:sp>
        <p:nvSpPr>
          <p:cNvPr id="7" name="文本占位符 6">
            <a:extLst>
              <a:ext uri="{FF2B5EF4-FFF2-40B4-BE49-F238E27FC236}">
                <a16:creationId xmlns:a16="http://schemas.microsoft.com/office/drawing/2014/main" id="{EEC18E8D-8259-FF1D-B5B6-5E9BCEDAA59D}"/>
              </a:ext>
            </a:extLst>
          </p:cNvPr>
          <p:cNvSpPr>
            <a:spLocks noGrp="1"/>
          </p:cNvSpPr>
          <p:nvPr>
            <p:ph type="body" sz="quarter" idx="16"/>
          </p:nvPr>
        </p:nvSpPr>
        <p:spPr>
          <a:xfrm>
            <a:off x="8418964" y="4564394"/>
            <a:ext cx="2185521" cy="307777"/>
          </a:xfrm>
        </p:spPr>
        <p:txBody>
          <a:bodyPr/>
          <a:lstStyle/>
          <a:p>
            <a:r>
              <a:rPr lang="en-US" altLang="zh-CN" dirty="0"/>
              <a:t>WORK PLAN</a:t>
            </a:r>
          </a:p>
        </p:txBody>
      </p:sp>
    </p:spTree>
    <p:extLst>
      <p:ext uri="{BB962C8B-B14F-4D97-AF65-F5344CB8AC3E}">
        <p14:creationId xmlns:p14="http://schemas.microsoft.com/office/powerpoint/2010/main" val="4074889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7DB316E-B489-08B8-4162-CC7FA104CE8B}"/>
              </a:ext>
            </a:extLst>
          </p:cNvPr>
          <p:cNvSpPr>
            <a:spLocks noGrp="1"/>
          </p:cNvSpPr>
          <p:nvPr>
            <p:ph type="body" sz="quarter" idx="11"/>
          </p:nvPr>
        </p:nvSpPr>
        <p:spPr/>
        <p:txBody>
          <a:bodyPr/>
          <a:lstStyle/>
          <a:p>
            <a:r>
              <a:rPr lang="zh-CN" altLang="en-US" dirty="0"/>
              <a:t>工作内容汇报</a:t>
            </a:r>
          </a:p>
        </p:txBody>
      </p:sp>
      <p:sp>
        <p:nvSpPr>
          <p:cNvPr id="3" name="文本占位符 2">
            <a:extLst>
              <a:ext uri="{FF2B5EF4-FFF2-40B4-BE49-F238E27FC236}">
                <a16:creationId xmlns:a16="http://schemas.microsoft.com/office/drawing/2014/main" id="{700955CF-2E72-9FDC-534F-C83D7E660F3A}"/>
              </a:ext>
            </a:extLst>
          </p:cNvPr>
          <p:cNvSpPr>
            <a:spLocks noGrp="1"/>
          </p:cNvSpPr>
          <p:nvPr>
            <p:ph type="body" sz="quarter" idx="12"/>
          </p:nvPr>
        </p:nvSpPr>
        <p:spPr/>
        <p:txBody>
          <a:bodyPr/>
          <a:lstStyle/>
          <a:p>
            <a:r>
              <a:rPr lang="zh-CN" altLang="en-US" dirty="0"/>
              <a:t>展示去年整体工作内容和工作成果，评选部分优秀工作员工。</a:t>
            </a:r>
          </a:p>
        </p:txBody>
      </p:sp>
      <p:sp>
        <p:nvSpPr>
          <p:cNvPr id="4" name="文本占位符 3">
            <a:extLst>
              <a:ext uri="{FF2B5EF4-FFF2-40B4-BE49-F238E27FC236}">
                <a16:creationId xmlns:a16="http://schemas.microsoft.com/office/drawing/2014/main" id="{0E56BF0A-D376-5D1B-CC3C-B5BB9BA23B3A}"/>
              </a:ext>
            </a:extLst>
          </p:cNvPr>
          <p:cNvSpPr>
            <a:spLocks noGrp="1"/>
          </p:cNvSpPr>
          <p:nvPr>
            <p:ph type="body" sz="quarter" idx="13"/>
          </p:nvPr>
        </p:nvSpPr>
        <p:spPr/>
        <p:txBody>
          <a:bodyPr/>
          <a:lstStyle/>
          <a:p>
            <a:r>
              <a:rPr lang="zh-CN" altLang="en-US" dirty="0"/>
              <a:t>第一部分</a:t>
            </a:r>
          </a:p>
        </p:txBody>
      </p:sp>
    </p:spTree>
    <p:extLst>
      <p:ext uri="{BB962C8B-B14F-4D97-AF65-F5344CB8AC3E}">
        <p14:creationId xmlns:p14="http://schemas.microsoft.com/office/powerpoint/2010/main" val="2759113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8E0D2B54-BBE9-ACAE-8CC9-AE2C7678964B}"/>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2506" b="2903"/>
          <a:stretch/>
        </p:blipFill>
        <p:spPr>
          <a:xfrm>
            <a:off x="11936" y="0"/>
            <a:ext cx="12180064" cy="6857303"/>
          </a:xfrm>
          <a:prstGeom prst="rect">
            <a:avLst/>
          </a:prstGeom>
        </p:spPr>
      </p:pic>
      <p:sp>
        <p:nvSpPr>
          <p:cNvPr id="30" name="矩形 29">
            <a:extLst>
              <a:ext uri="{FF2B5EF4-FFF2-40B4-BE49-F238E27FC236}">
                <a16:creationId xmlns:a16="http://schemas.microsoft.com/office/drawing/2014/main" id="{C9871B1C-E082-FA79-1B0A-51EEA0337102}"/>
              </a:ext>
            </a:extLst>
          </p:cNvPr>
          <p:cNvSpPr/>
          <p:nvPr/>
        </p:nvSpPr>
        <p:spPr>
          <a:xfrm>
            <a:off x="656897" y="820129"/>
            <a:ext cx="10878207" cy="5360276"/>
          </a:xfrm>
          <a:prstGeom prst="rect">
            <a:avLst/>
          </a:prstGeom>
          <a:solidFill>
            <a:schemeClr val="accent5">
              <a:lumMod val="95000"/>
            </a:schemeClr>
          </a:solidFill>
          <a:ln>
            <a:noFill/>
          </a:ln>
          <a:effectLst>
            <a:outerShdw blurRad="239416"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1" name="矩形 30">
            <a:extLst>
              <a:ext uri="{FF2B5EF4-FFF2-40B4-BE49-F238E27FC236}">
                <a16:creationId xmlns:a16="http://schemas.microsoft.com/office/drawing/2014/main" id="{C23C9129-7D1C-4AE1-F510-5B97C2DBC9F7}"/>
              </a:ext>
            </a:extLst>
          </p:cNvPr>
          <p:cNvSpPr/>
          <p:nvPr/>
        </p:nvSpPr>
        <p:spPr>
          <a:xfrm>
            <a:off x="656896" y="4808805"/>
            <a:ext cx="10878207" cy="1371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2" name="矩形 31">
            <a:extLst>
              <a:ext uri="{FF2B5EF4-FFF2-40B4-BE49-F238E27FC236}">
                <a16:creationId xmlns:a16="http://schemas.microsoft.com/office/drawing/2014/main" id="{2D905910-4504-0C58-880A-4AD013786A51}"/>
              </a:ext>
            </a:extLst>
          </p:cNvPr>
          <p:cNvSpPr/>
          <p:nvPr/>
        </p:nvSpPr>
        <p:spPr>
          <a:xfrm>
            <a:off x="1226426" y="441434"/>
            <a:ext cx="3718691" cy="4020207"/>
          </a:xfrm>
          <a:prstGeom prst="rect">
            <a:avLst/>
          </a:prstGeom>
          <a:solidFill>
            <a:schemeClr val="accent5"/>
          </a:solidFill>
          <a:ln>
            <a:noFill/>
          </a:ln>
          <a:effectLst>
            <a:outerShdw blurRad="372754" dist="38100" dir="2700000" sx="102000" sy="102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4" name="文本框 33">
            <a:extLst>
              <a:ext uri="{FF2B5EF4-FFF2-40B4-BE49-F238E27FC236}">
                <a16:creationId xmlns:a16="http://schemas.microsoft.com/office/drawing/2014/main" id="{2BC95F35-F345-5767-A921-B8C1C81E04E4}"/>
              </a:ext>
            </a:extLst>
          </p:cNvPr>
          <p:cNvSpPr txBox="1"/>
          <p:nvPr/>
        </p:nvSpPr>
        <p:spPr>
          <a:xfrm flipH="1">
            <a:off x="5572945" y="1379035"/>
            <a:ext cx="2181886" cy="461665"/>
          </a:xfrm>
          <a:prstGeom prst="rect">
            <a:avLst/>
          </a:prstGeom>
          <a:noFill/>
        </p:spPr>
        <p:txBody>
          <a:bodyPr wrap="square" rtlCol="0">
            <a:noAutofit/>
          </a:bodyPr>
          <a:lstStyle/>
          <a:p>
            <a:r>
              <a:rPr lang="zh-CN" altLang="en-US" sz="24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领导发言</a:t>
            </a:r>
          </a:p>
        </p:txBody>
      </p:sp>
      <p:sp>
        <p:nvSpPr>
          <p:cNvPr id="35" name="文本框 34">
            <a:extLst>
              <a:ext uri="{FF2B5EF4-FFF2-40B4-BE49-F238E27FC236}">
                <a16:creationId xmlns:a16="http://schemas.microsoft.com/office/drawing/2014/main" id="{E6C8D894-6FE7-7C64-B4CA-313F2B98F602}"/>
              </a:ext>
            </a:extLst>
          </p:cNvPr>
          <p:cNvSpPr txBox="1"/>
          <p:nvPr/>
        </p:nvSpPr>
        <p:spPr>
          <a:xfrm flipH="1">
            <a:off x="5572945" y="1855974"/>
            <a:ext cx="5331538" cy="2305759"/>
          </a:xfrm>
          <a:prstGeom prst="rect">
            <a:avLst/>
          </a:prstGeom>
          <a:noFill/>
        </p:spPr>
        <p:txBody>
          <a:bodyPr wrap="square" rtlCol="0">
            <a:noAutofit/>
          </a:bodyPr>
          <a:lstStyle/>
          <a:p>
            <a:pPr>
              <a:lnSpc>
                <a:spcPct val="130000"/>
              </a:lnSpc>
            </a:pPr>
            <a:r>
              <a:rPr lang="zh-CN" altLang="en-US" sz="1400"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未来我们将从创新性、实用性、性能等多方面发展，争取在保持原来业绩的基础上，增加投入，更加用心的提升工作团队的效率和能力。</a:t>
            </a:r>
          </a:p>
          <a:p>
            <a:pPr>
              <a:lnSpc>
                <a:spcPct val="130000"/>
              </a:lnSpc>
            </a:pPr>
            <a:endParaRPr lang="zh-CN" altLang="en-US" sz="1400"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endParaRPr>
          </a:p>
          <a:p>
            <a:pPr>
              <a:lnSpc>
                <a:spcPct val="130000"/>
              </a:lnSpc>
            </a:pPr>
            <a:r>
              <a:rPr lang="zh-CN" altLang="en-US" sz="1400"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当然，我们也会在产品方面多加用心，对于原来的产品进行更新换代，增加市场占有率，同时提升利润，祝愿未来我们都有良好的表现！</a:t>
            </a:r>
          </a:p>
          <a:p>
            <a:pPr>
              <a:lnSpc>
                <a:spcPct val="130000"/>
              </a:lnSpc>
            </a:pPr>
            <a:endParaRPr lang="zh-CN" altLang="en-US" sz="1400"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endParaRPr>
          </a:p>
        </p:txBody>
      </p:sp>
      <p:sp>
        <p:nvSpPr>
          <p:cNvPr id="36" name="矩形 35">
            <a:extLst>
              <a:ext uri="{FF2B5EF4-FFF2-40B4-BE49-F238E27FC236}">
                <a16:creationId xmlns:a16="http://schemas.microsoft.com/office/drawing/2014/main" id="{306A4148-3CBB-9E07-7F09-4E8E6B68C86B}"/>
              </a:ext>
            </a:extLst>
          </p:cNvPr>
          <p:cNvSpPr/>
          <p:nvPr/>
        </p:nvSpPr>
        <p:spPr>
          <a:xfrm>
            <a:off x="7551632" y="1585239"/>
            <a:ext cx="3204239"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7" name="文本框 36">
            <a:extLst>
              <a:ext uri="{FF2B5EF4-FFF2-40B4-BE49-F238E27FC236}">
                <a16:creationId xmlns:a16="http://schemas.microsoft.com/office/drawing/2014/main" id="{DA17A30C-34D1-8CFF-CFA7-72664FA7EA9C}"/>
              </a:ext>
            </a:extLst>
          </p:cNvPr>
          <p:cNvSpPr txBox="1"/>
          <p:nvPr/>
        </p:nvSpPr>
        <p:spPr>
          <a:xfrm>
            <a:off x="1440890" y="5105016"/>
            <a:ext cx="902811" cy="776110"/>
          </a:xfrm>
          <a:prstGeom prst="rect">
            <a:avLst/>
          </a:prstGeom>
          <a:noFill/>
        </p:spPr>
        <p:txBody>
          <a:bodyPr wrap="none" rtlCol="0">
            <a:noAutofit/>
          </a:bodyPr>
          <a:lstStyle/>
          <a:p>
            <a:pPr algn="ctr"/>
            <a:r>
              <a:rPr lang="en-US" altLang="zh-CN" sz="28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3</a:t>
            </a:r>
            <a:r>
              <a:rPr lang="zh-CN" altLang="en-US" sz="28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年</a:t>
            </a:r>
            <a:endParaRPr lang="en-US" altLang="zh-CN" sz="28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endParaRPr>
          </a:p>
          <a:p>
            <a:pPr algn="ctr">
              <a:lnSpc>
                <a:spcPct val="130000"/>
              </a:lnSpc>
            </a:pPr>
            <a:r>
              <a:rPr lang="zh-CN" altLang="en-US" sz="1400" dirty="0">
                <a:solidFill>
                  <a:schemeClr val="accent1"/>
                </a:solidFill>
                <a:latin typeface="思源黑体 CN Light" panose="020B0300000000000000" charset="-122"/>
                <a:ea typeface="思源黑体 CN Light" panose="020B0300000000000000" charset="-122"/>
                <a:cs typeface="思源黑体 CN Light" panose="020B0300000000000000" charset="-122"/>
              </a:rPr>
              <a:t>公司发展</a:t>
            </a:r>
            <a:endParaRPr lang="en-US" altLang="zh-CN" sz="1400" dirty="0">
              <a:solidFill>
                <a:schemeClr val="accent1"/>
              </a:solidFill>
              <a:latin typeface="思源黑体 CN Light" panose="020B0300000000000000" charset="-122"/>
              <a:ea typeface="思源黑体 CN Light" panose="020B0300000000000000" charset="-122"/>
              <a:cs typeface="思源黑体 CN Light" panose="020B0300000000000000" charset="-122"/>
            </a:endParaRPr>
          </a:p>
        </p:txBody>
      </p:sp>
      <p:sp>
        <p:nvSpPr>
          <p:cNvPr id="38" name="文本框 37">
            <a:extLst>
              <a:ext uri="{FF2B5EF4-FFF2-40B4-BE49-F238E27FC236}">
                <a16:creationId xmlns:a16="http://schemas.microsoft.com/office/drawing/2014/main" id="{6DFB3AB9-D55F-05DE-82FF-EAECE19869A6}"/>
              </a:ext>
            </a:extLst>
          </p:cNvPr>
          <p:cNvSpPr txBox="1"/>
          <p:nvPr/>
        </p:nvSpPr>
        <p:spPr>
          <a:xfrm>
            <a:off x="3240575" y="5105016"/>
            <a:ext cx="1197764" cy="776110"/>
          </a:xfrm>
          <a:prstGeom prst="rect">
            <a:avLst/>
          </a:prstGeom>
          <a:noFill/>
        </p:spPr>
        <p:txBody>
          <a:bodyPr wrap="none" rtlCol="0">
            <a:noAutofit/>
          </a:bodyPr>
          <a:lstStyle/>
          <a:p>
            <a:pPr algn="ctr"/>
            <a:r>
              <a:rPr lang="en-US" altLang="zh-CN" sz="28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154</a:t>
            </a:r>
            <a:r>
              <a:rPr lang="zh-CN" altLang="en-US" sz="28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万</a:t>
            </a:r>
            <a:endParaRPr lang="en-US" altLang="zh-CN" sz="28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endParaRPr>
          </a:p>
          <a:p>
            <a:pPr algn="ctr">
              <a:lnSpc>
                <a:spcPct val="130000"/>
              </a:lnSpc>
            </a:pPr>
            <a:r>
              <a:rPr lang="zh-CN" altLang="en-US" sz="1400" dirty="0">
                <a:solidFill>
                  <a:schemeClr val="accent1"/>
                </a:solidFill>
                <a:latin typeface="思源黑体 CN Light" panose="020B0300000000000000" charset="-122"/>
                <a:ea typeface="思源黑体 CN Light" panose="020B0300000000000000" charset="-122"/>
                <a:cs typeface="思源黑体 CN Light" panose="020B0300000000000000" charset="-122"/>
              </a:rPr>
              <a:t>销售业绩</a:t>
            </a:r>
            <a:endParaRPr lang="en-US" altLang="zh-CN" sz="1400" dirty="0">
              <a:solidFill>
                <a:schemeClr val="accent1"/>
              </a:solidFill>
              <a:latin typeface="思源黑体 CN Light" panose="020B0300000000000000" charset="-122"/>
              <a:ea typeface="思源黑体 CN Light" panose="020B0300000000000000" charset="-122"/>
              <a:cs typeface="思源黑体 CN Light" panose="020B0300000000000000" charset="-122"/>
            </a:endParaRPr>
          </a:p>
        </p:txBody>
      </p:sp>
      <p:sp>
        <p:nvSpPr>
          <p:cNvPr id="39" name="文本框 38">
            <a:extLst>
              <a:ext uri="{FF2B5EF4-FFF2-40B4-BE49-F238E27FC236}">
                <a16:creationId xmlns:a16="http://schemas.microsoft.com/office/drawing/2014/main" id="{4F3A317C-E299-B78B-9132-1E3944454D92}"/>
              </a:ext>
            </a:extLst>
          </p:cNvPr>
          <p:cNvSpPr txBox="1"/>
          <p:nvPr/>
        </p:nvSpPr>
        <p:spPr>
          <a:xfrm>
            <a:off x="9584606" y="5105016"/>
            <a:ext cx="1192954" cy="776110"/>
          </a:xfrm>
          <a:prstGeom prst="rect">
            <a:avLst/>
          </a:prstGeom>
          <a:noFill/>
        </p:spPr>
        <p:txBody>
          <a:bodyPr wrap="none" rtlCol="0">
            <a:noAutofit/>
          </a:bodyPr>
          <a:lstStyle/>
          <a:p>
            <a:pPr algn="ctr"/>
            <a:r>
              <a:rPr lang="en-US" altLang="zh-CN" sz="28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100%</a:t>
            </a:r>
          </a:p>
          <a:p>
            <a:pPr algn="ctr">
              <a:lnSpc>
                <a:spcPct val="130000"/>
              </a:lnSpc>
            </a:pPr>
            <a:r>
              <a:rPr lang="zh-CN" altLang="en-US" sz="1400" dirty="0">
                <a:solidFill>
                  <a:schemeClr val="accent1"/>
                </a:solidFill>
                <a:latin typeface="思源黑体 CN Light" panose="020B0300000000000000" charset="-122"/>
                <a:ea typeface="思源黑体 CN Light" panose="020B0300000000000000" charset="-122"/>
                <a:cs typeface="思源黑体 CN Light" panose="020B0300000000000000" charset="-122"/>
              </a:rPr>
              <a:t>满意度</a:t>
            </a:r>
            <a:endParaRPr lang="en-US" altLang="zh-CN" sz="1400" dirty="0">
              <a:solidFill>
                <a:schemeClr val="accent1"/>
              </a:solidFill>
              <a:latin typeface="思源黑体 CN Light" panose="020B0300000000000000" charset="-122"/>
              <a:ea typeface="思源黑体 CN Light" panose="020B0300000000000000" charset="-122"/>
              <a:cs typeface="思源黑体 CN Light" panose="020B0300000000000000" charset="-122"/>
            </a:endParaRPr>
          </a:p>
        </p:txBody>
      </p:sp>
      <p:sp>
        <p:nvSpPr>
          <p:cNvPr id="40" name="文本框 39">
            <a:extLst>
              <a:ext uri="{FF2B5EF4-FFF2-40B4-BE49-F238E27FC236}">
                <a16:creationId xmlns:a16="http://schemas.microsoft.com/office/drawing/2014/main" id="{5B75A000-1E71-2A4A-79C2-8E7659A26A11}"/>
              </a:ext>
            </a:extLst>
          </p:cNvPr>
          <p:cNvSpPr txBox="1"/>
          <p:nvPr/>
        </p:nvSpPr>
        <p:spPr>
          <a:xfrm>
            <a:off x="5348039" y="5105016"/>
            <a:ext cx="1197764" cy="776110"/>
          </a:xfrm>
          <a:prstGeom prst="rect">
            <a:avLst/>
          </a:prstGeom>
          <a:noFill/>
        </p:spPr>
        <p:txBody>
          <a:bodyPr wrap="none" rtlCol="0">
            <a:noAutofit/>
          </a:bodyPr>
          <a:lstStyle/>
          <a:p>
            <a:pPr algn="ctr"/>
            <a:r>
              <a:rPr lang="en-US" altLang="zh-CN" sz="28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965</a:t>
            </a:r>
            <a:r>
              <a:rPr lang="zh-CN" altLang="en-US" sz="28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千</a:t>
            </a:r>
            <a:endParaRPr lang="en-US" altLang="zh-CN" sz="28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endParaRPr>
          </a:p>
          <a:p>
            <a:pPr algn="ctr">
              <a:lnSpc>
                <a:spcPct val="130000"/>
              </a:lnSpc>
            </a:pPr>
            <a:r>
              <a:rPr lang="zh-CN" altLang="en-US" sz="1400" dirty="0">
                <a:solidFill>
                  <a:schemeClr val="accent1"/>
                </a:solidFill>
                <a:latin typeface="思源黑体 CN Light" panose="020B0300000000000000" charset="-122"/>
                <a:ea typeface="思源黑体 CN Light" panose="020B0300000000000000" charset="-122"/>
                <a:cs typeface="思源黑体 CN Light" panose="020B0300000000000000" charset="-122"/>
              </a:rPr>
              <a:t>销售额</a:t>
            </a:r>
            <a:endParaRPr lang="en-US" altLang="zh-CN" sz="1400" dirty="0">
              <a:solidFill>
                <a:schemeClr val="accent1"/>
              </a:solidFill>
              <a:latin typeface="思源黑体 CN Light" panose="020B0300000000000000" charset="-122"/>
              <a:ea typeface="思源黑体 CN Light" panose="020B0300000000000000" charset="-122"/>
              <a:cs typeface="思源黑体 CN Light" panose="020B0300000000000000" charset="-122"/>
            </a:endParaRPr>
          </a:p>
        </p:txBody>
      </p:sp>
      <p:sp>
        <p:nvSpPr>
          <p:cNvPr id="41" name="文本框 40">
            <a:extLst>
              <a:ext uri="{FF2B5EF4-FFF2-40B4-BE49-F238E27FC236}">
                <a16:creationId xmlns:a16="http://schemas.microsoft.com/office/drawing/2014/main" id="{7327ECA2-74BB-1CFB-21E3-32B9B7EA1505}"/>
              </a:ext>
            </a:extLst>
          </p:cNvPr>
          <p:cNvSpPr txBox="1"/>
          <p:nvPr/>
        </p:nvSpPr>
        <p:spPr>
          <a:xfrm>
            <a:off x="7485960" y="5105016"/>
            <a:ext cx="1197764" cy="776110"/>
          </a:xfrm>
          <a:prstGeom prst="rect">
            <a:avLst/>
          </a:prstGeom>
          <a:noFill/>
        </p:spPr>
        <p:txBody>
          <a:bodyPr wrap="none" rtlCol="0">
            <a:noAutofit/>
          </a:bodyPr>
          <a:lstStyle/>
          <a:p>
            <a:pPr algn="ctr"/>
            <a:r>
              <a:rPr lang="en-US" altLang="zh-CN" sz="28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584</a:t>
            </a:r>
            <a:r>
              <a:rPr lang="zh-CN" altLang="en-US" sz="28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人</a:t>
            </a:r>
            <a:endParaRPr lang="en-US" altLang="zh-CN" sz="28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endParaRPr>
          </a:p>
          <a:p>
            <a:pPr algn="ctr">
              <a:lnSpc>
                <a:spcPct val="130000"/>
              </a:lnSpc>
            </a:pPr>
            <a:r>
              <a:rPr lang="zh-CN" altLang="en-US" sz="1400" dirty="0">
                <a:solidFill>
                  <a:schemeClr val="accent1"/>
                </a:solidFill>
                <a:latin typeface="思源黑体 CN Light" panose="020B0300000000000000" charset="-122"/>
                <a:ea typeface="思源黑体 CN Light" panose="020B0300000000000000" charset="-122"/>
                <a:cs typeface="思源黑体 CN Light" panose="020B0300000000000000" charset="-122"/>
              </a:rPr>
              <a:t>团队人数</a:t>
            </a:r>
            <a:endParaRPr lang="en-US" altLang="zh-CN" sz="1400" dirty="0">
              <a:solidFill>
                <a:schemeClr val="accent1"/>
              </a:solidFill>
              <a:latin typeface="思源黑体 CN Light" panose="020B0300000000000000" charset="-122"/>
              <a:ea typeface="思源黑体 CN Light" panose="020B0300000000000000" charset="-122"/>
              <a:cs typeface="思源黑体 CN Light" panose="020B0300000000000000" charset="-122"/>
            </a:endParaRPr>
          </a:p>
        </p:txBody>
      </p:sp>
      <p:cxnSp>
        <p:nvCxnSpPr>
          <p:cNvPr id="42" name="直线连接符 41">
            <a:extLst>
              <a:ext uri="{FF2B5EF4-FFF2-40B4-BE49-F238E27FC236}">
                <a16:creationId xmlns:a16="http://schemas.microsoft.com/office/drawing/2014/main" id="{9639B672-A4FA-DCD3-10DC-A6A8CE273DAB}"/>
              </a:ext>
            </a:extLst>
          </p:cNvPr>
          <p:cNvCxnSpPr/>
          <p:nvPr/>
        </p:nvCxnSpPr>
        <p:spPr>
          <a:xfrm>
            <a:off x="2800954" y="5105016"/>
            <a:ext cx="0" cy="747897"/>
          </a:xfrm>
          <a:prstGeom prst="line">
            <a:avLst/>
          </a:prstGeom>
          <a:ln w="12700" cap="rnd">
            <a:solidFill>
              <a:srgbClr val="385723"/>
            </a:solidFill>
            <a:round/>
          </a:ln>
        </p:spPr>
        <p:style>
          <a:lnRef idx="1">
            <a:schemeClr val="accent1"/>
          </a:lnRef>
          <a:fillRef idx="0">
            <a:schemeClr val="accent1"/>
          </a:fillRef>
          <a:effectRef idx="0">
            <a:schemeClr val="accent1"/>
          </a:effectRef>
          <a:fontRef idx="minor">
            <a:schemeClr val="tx1"/>
          </a:fontRef>
        </p:style>
      </p:cxnSp>
      <p:cxnSp>
        <p:nvCxnSpPr>
          <p:cNvPr id="43" name="直线连接符 42">
            <a:extLst>
              <a:ext uri="{FF2B5EF4-FFF2-40B4-BE49-F238E27FC236}">
                <a16:creationId xmlns:a16="http://schemas.microsoft.com/office/drawing/2014/main" id="{39E93251-26E9-D519-84C7-B3D82A6D402A}"/>
              </a:ext>
            </a:extLst>
          </p:cNvPr>
          <p:cNvCxnSpPr/>
          <p:nvPr/>
        </p:nvCxnSpPr>
        <p:spPr>
          <a:xfrm>
            <a:off x="4877961" y="5105016"/>
            <a:ext cx="0" cy="747897"/>
          </a:xfrm>
          <a:prstGeom prst="line">
            <a:avLst/>
          </a:prstGeom>
          <a:ln w="12700" cap="rnd">
            <a:solidFill>
              <a:srgbClr val="385723"/>
            </a:solidFill>
            <a:round/>
          </a:ln>
        </p:spPr>
        <p:style>
          <a:lnRef idx="1">
            <a:schemeClr val="accent1"/>
          </a:lnRef>
          <a:fillRef idx="0">
            <a:schemeClr val="accent1"/>
          </a:fillRef>
          <a:effectRef idx="0">
            <a:schemeClr val="accent1"/>
          </a:effectRef>
          <a:fontRef idx="minor">
            <a:schemeClr val="tx1"/>
          </a:fontRef>
        </p:style>
      </p:cxnSp>
      <p:cxnSp>
        <p:nvCxnSpPr>
          <p:cNvPr id="44" name="直线连接符 43">
            <a:extLst>
              <a:ext uri="{FF2B5EF4-FFF2-40B4-BE49-F238E27FC236}">
                <a16:creationId xmlns:a16="http://schemas.microsoft.com/office/drawing/2014/main" id="{25B65552-2007-04B4-D5DE-96377ED7EA52}"/>
              </a:ext>
            </a:extLst>
          </p:cNvPr>
          <p:cNvCxnSpPr/>
          <p:nvPr/>
        </p:nvCxnSpPr>
        <p:spPr>
          <a:xfrm>
            <a:off x="7015881" y="5105016"/>
            <a:ext cx="0" cy="747897"/>
          </a:xfrm>
          <a:prstGeom prst="line">
            <a:avLst/>
          </a:prstGeom>
          <a:ln w="12700" cap="rnd">
            <a:solidFill>
              <a:srgbClr val="385723"/>
            </a:solidFill>
            <a:round/>
          </a:ln>
        </p:spPr>
        <p:style>
          <a:lnRef idx="1">
            <a:schemeClr val="accent1"/>
          </a:lnRef>
          <a:fillRef idx="0">
            <a:schemeClr val="accent1"/>
          </a:fillRef>
          <a:effectRef idx="0">
            <a:schemeClr val="accent1"/>
          </a:effectRef>
          <a:fontRef idx="minor">
            <a:schemeClr val="tx1"/>
          </a:fontRef>
        </p:style>
      </p:cxnSp>
      <p:cxnSp>
        <p:nvCxnSpPr>
          <p:cNvPr id="45" name="直线连接符 44">
            <a:extLst>
              <a:ext uri="{FF2B5EF4-FFF2-40B4-BE49-F238E27FC236}">
                <a16:creationId xmlns:a16="http://schemas.microsoft.com/office/drawing/2014/main" id="{52841F50-06EC-928E-21E4-0840F8D16AEE}"/>
              </a:ext>
            </a:extLst>
          </p:cNvPr>
          <p:cNvCxnSpPr/>
          <p:nvPr/>
        </p:nvCxnSpPr>
        <p:spPr>
          <a:xfrm>
            <a:off x="9153801" y="5105016"/>
            <a:ext cx="0" cy="747897"/>
          </a:xfrm>
          <a:prstGeom prst="line">
            <a:avLst/>
          </a:prstGeom>
          <a:ln w="12700" cap="rnd">
            <a:solidFill>
              <a:srgbClr val="385723"/>
            </a:solidFill>
            <a:round/>
          </a:ln>
        </p:spPr>
        <p:style>
          <a:lnRef idx="1">
            <a:schemeClr val="accent1"/>
          </a:lnRef>
          <a:fillRef idx="0">
            <a:schemeClr val="accent1"/>
          </a:fillRef>
          <a:effectRef idx="0">
            <a:schemeClr val="accent1"/>
          </a:effectRef>
          <a:fontRef idx="minor">
            <a:schemeClr val="tx1"/>
          </a:fontRef>
        </p:style>
      </p:cxnSp>
      <p:pic>
        <p:nvPicPr>
          <p:cNvPr id="46" name="图片 45">
            <a:extLst>
              <a:ext uri="{FF2B5EF4-FFF2-40B4-BE49-F238E27FC236}">
                <a16:creationId xmlns:a16="http://schemas.microsoft.com/office/drawing/2014/main" id="{748C92D4-13C5-C52E-3AA5-A0EA7903F6A6}"/>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rot="4500000" flipH="1">
            <a:off x="10524872" y="3194879"/>
            <a:ext cx="943890" cy="2009703"/>
          </a:xfrm>
          <a:prstGeom prst="rect">
            <a:avLst/>
          </a:prstGeom>
        </p:spPr>
      </p:pic>
      <p:pic>
        <p:nvPicPr>
          <p:cNvPr id="47" name="图片 46">
            <a:extLst>
              <a:ext uri="{FF2B5EF4-FFF2-40B4-BE49-F238E27FC236}">
                <a16:creationId xmlns:a16="http://schemas.microsoft.com/office/drawing/2014/main" id="{33359266-E153-7971-7CAB-1A3E94572C38}"/>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rot="18000000">
            <a:off x="393848" y="4979024"/>
            <a:ext cx="943890" cy="2009703"/>
          </a:xfrm>
          <a:prstGeom prst="rect">
            <a:avLst/>
          </a:prstGeom>
        </p:spPr>
      </p:pic>
      <p:pic>
        <p:nvPicPr>
          <p:cNvPr id="49" name="图片 48">
            <a:extLst>
              <a:ext uri="{FF2B5EF4-FFF2-40B4-BE49-F238E27FC236}">
                <a16:creationId xmlns:a16="http://schemas.microsoft.com/office/drawing/2014/main" id="{4EEC482A-6E7E-2860-C1C6-576C61B5FBD1}"/>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2506" r="52854" b="2903"/>
          <a:stretch/>
        </p:blipFill>
        <p:spPr>
          <a:xfrm>
            <a:off x="1729444" y="843642"/>
            <a:ext cx="2712655" cy="3239303"/>
          </a:xfrm>
          <a:prstGeom prst="rect">
            <a:avLst/>
          </a:prstGeom>
        </p:spPr>
      </p:pic>
    </p:spTree>
    <p:extLst>
      <p:ext uri="{BB962C8B-B14F-4D97-AF65-F5344CB8AC3E}">
        <p14:creationId xmlns:p14="http://schemas.microsoft.com/office/powerpoint/2010/main" val="2497271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7E3C63F-5B54-2669-E2D9-280B7350B5D6}"/>
              </a:ext>
            </a:extLst>
          </p:cNvPr>
          <p:cNvSpPr>
            <a:spLocks noGrp="1"/>
          </p:cNvSpPr>
          <p:nvPr>
            <p:ph type="body" sz="quarter" idx="13"/>
          </p:nvPr>
        </p:nvSpPr>
        <p:spPr/>
        <p:txBody>
          <a:bodyPr>
            <a:noAutofit/>
          </a:bodyPr>
          <a:lstStyle/>
          <a:p>
            <a:r>
              <a:rPr lang="en-US" altLang="zh-CN" dirty="0"/>
              <a:t>01</a:t>
            </a:r>
            <a:endParaRPr lang="zh-CN" altLang="en-US" dirty="0"/>
          </a:p>
        </p:txBody>
      </p:sp>
      <p:sp>
        <p:nvSpPr>
          <p:cNvPr id="3" name="文本占位符 2">
            <a:extLst>
              <a:ext uri="{FF2B5EF4-FFF2-40B4-BE49-F238E27FC236}">
                <a16:creationId xmlns:a16="http://schemas.microsoft.com/office/drawing/2014/main" id="{60FB5A89-4F5B-9A05-39C1-EEE07CA89C62}"/>
              </a:ext>
            </a:extLst>
          </p:cNvPr>
          <p:cNvSpPr>
            <a:spLocks noGrp="1"/>
          </p:cNvSpPr>
          <p:nvPr>
            <p:ph type="body" sz="quarter" idx="14"/>
          </p:nvPr>
        </p:nvSpPr>
        <p:spPr/>
        <p:txBody>
          <a:bodyPr>
            <a:noAutofit/>
          </a:bodyPr>
          <a:lstStyle/>
          <a:p>
            <a:r>
              <a:rPr lang="zh-CN" altLang="en-US" dirty="0">
                <a:solidFill>
                  <a:srgbClr val="385723"/>
                </a:solidFill>
              </a:rPr>
              <a:t>全年数据展示</a:t>
            </a:r>
          </a:p>
        </p:txBody>
      </p:sp>
      <p:sp>
        <p:nvSpPr>
          <p:cNvPr id="4" name="文本占位符 3">
            <a:extLst>
              <a:ext uri="{FF2B5EF4-FFF2-40B4-BE49-F238E27FC236}">
                <a16:creationId xmlns:a16="http://schemas.microsoft.com/office/drawing/2014/main" id="{CD6264A0-D5FD-56EB-3C9E-EBA970FD6234}"/>
              </a:ext>
            </a:extLst>
          </p:cNvPr>
          <p:cNvSpPr>
            <a:spLocks noGrp="1"/>
          </p:cNvSpPr>
          <p:nvPr>
            <p:ph type="body" sz="quarter" idx="15"/>
          </p:nvPr>
        </p:nvSpPr>
        <p:spPr/>
        <p:txBody>
          <a:bodyPr>
            <a:noAutofit/>
          </a:bodyPr>
          <a:lstStyle/>
          <a:p>
            <a:r>
              <a:rPr lang="en-US" altLang="zh-CN" dirty="0">
                <a:solidFill>
                  <a:srgbClr val="385723"/>
                </a:solidFill>
              </a:rPr>
              <a:t>ANNUAL DATA DISPLAY</a:t>
            </a:r>
          </a:p>
        </p:txBody>
      </p:sp>
      <p:sp>
        <p:nvSpPr>
          <p:cNvPr id="5" name="文本占位符 4">
            <a:extLst>
              <a:ext uri="{FF2B5EF4-FFF2-40B4-BE49-F238E27FC236}">
                <a16:creationId xmlns:a16="http://schemas.microsoft.com/office/drawing/2014/main" id="{2E3A44F2-1046-972E-65DB-E5BEABC73F4F}"/>
              </a:ext>
            </a:extLst>
          </p:cNvPr>
          <p:cNvSpPr>
            <a:spLocks noGrp="1"/>
          </p:cNvSpPr>
          <p:nvPr>
            <p:ph type="body" sz="quarter" idx="16"/>
          </p:nvPr>
        </p:nvSpPr>
        <p:spPr/>
        <p:txBody>
          <a:bodyPr>
            <a:noAutofit/>
          </a:bodyPr>
          <a:lstStyle/>
          <a:p>
            <a:r>
              <a:rPr lang="en-US" altLang="zh-CN" dirty="0">
                <a:solidFill>
                  <a:srgbClr val="385723"/>
                </a:solidFill>
              </a:rPr>
              <a:t>CHAPTER ONE</a:t>
            </a:r>
            <a:endParaRPr lang="zh-CN" altLang="en-US" dirty="0">
              <a:solidFill>
                <a:srgbClr val="385723"/>
              </a:solidFill>
            </a:endParaRPr>
          </a:p>
        </p:txBody>
      </p:sp>
      <p:sp>
        <p:nvSpPr>
          <p:cNvPr id="6" name="矩形 5">
            <a:extLst>
              <a:ext uri="{FF2B5EF4-FFF2-40B4-BE49-F238E27FC236}">
                <a16:creationId xmlns:a16="http://schemas.microsoft.com/office/drawing/2014/main" id="{B6ABF493-A174-338C-E9AF-E1999C4FD678}"/>
              </a:ext>
            </a:extLst>
          </p:cNvPr>
          <p:cNvSpPr/>
          <p:nvPr/>
        </p:nvSpPr>
        <p:spPr>
          <a:xfrm>
            <a:off x="7162800" y="2299691"/>
            <a:ext cx="5029200" cy="4558308"/>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矩形 6">
            <a:extLst>
              <a:ext uri="{FF2B5EF4-FFF2-40B4-BE49-F238E27FC236}">
                <a16:creationId xmlns:a16="http://schemas.microsoft.com/office/drawing/2014/main" id="{11275719-5857-B343-20BF-F7A8BCBEB9F3}"/>
              </a:ext>
            </a:extLst>
          </p:cNvPr>
          <p:cNvSpPr/>
          <p:nvPr/>
        </p:nvSpPr>
        <p:spPr>
          <a:xfrm>
            <a:off x="784225" y="3060700"/>
            <a:ext cx="2657475" cy="32480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矩形 7">
            <a:extLst>
              <a:ext uri="{FF2B5EF4-FFF2-40B4-BE49-F238E27FC236}">
                <a16:creationId xmlns:a16="http://schemas.microsoft.com/office/drawing/2014/main" id="{FEC0746C-7C94-CFB5-94CB-C7BB405A8884}"/>
              </a:ext>
            </a:extLst>
          </p:cNvPr>
          <p:cNvSpPr/>
          <p:nvPr/>
        </p:nvSpPr>
        <p:spPr>
          <a:xfrm>
            <a:off x="3441700" y="3060700"/>
            <a:ext cx="2657475" cy="32480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矩形 8">
            <a:extLst>
              <a:ext uri="{FF2B5EF4-FFF2-40B4-BE49-F238E27FC236}">
                <a16:creationId xmlns:a16="http://schemas.microsoft.com/office/drawing/2014/main" id="{A7D6CDE2-2F5E-951C-AF48-AEF105CE6C0F}"/>
              </a:ext>
            </a:extLst>
          </p:cNvPr>
          <p:cNvSpPr/>
          <p:nvPr/>
        </p:nvSpPr>
        <p:spPr>
          <a:xfrm>
            <a:off x="6099175" y="3060700"/>
            <a:ext cx="2657475" cy="32480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矩形 9">
            <a:extLst>
              <a:ext uri="{FF2B5EF4-FFF2-40B4-BE49-F238E27FC236}">
                <a16:creationId xmlns:a16="http://schemas.microsoft.com/office/drawing/2014/main" id="{50085997-2F92-8C0F-83F9-F6ECD7CD6B52}"/>
              </a:ext>
            </a:extLst>
          </p:cNvPr>
          <p:cNvSpPr/>
          <p:nvPr/>
        </p:nvSpPr>
        <p:spPr>
          <a:xfrm>
            <a:off x="8756650" y="3060699"/>
            <a:ext cx="2657475" cy="32480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 name="文本框 10">
            <a:extLst>
              <a:ext uri="{FF2B5EF4-FFF2-40B4-BE49-F238E27FC236}">
                <a16:creationId xmlns:a16="http://schemas.microsoft.com/office/drawing/2014/main" id="{2FC987E7-1544-1063-D98D-C91359F6EC91}"/>
              </a:ext>
            </a:extLst>
          </p:cNvPr>
          <p:cNvSpPr txBox="1"/>
          <p:nvPr/>
        </p:nvSpPr>
        <p:spPr>
          <a:xfrm>
            <a:off x="905642" y="3472876"/>
            <a:ext cx="1594672" cy="461665"/>
          </a:xfrm>
          <a:prstGeom prst="rect">
            <a:avLst/>
          </a:prstGeom>
          <a:noFill/>
        </p:spPr>
        <p:txBody>
          <a:bodyPr wrap="square" rtlCol="0">
            <a:noAutofit/>
          </a:bodyPr>
          <a:lstStyle/>
          <a:p>
            <a:r>
              <a:rPr lang="en-US" altLang="zh-CN" sz="2400" dirty="0">
                <a:solidFill>
                  <a:schemeClr val="accent4"/>
                </a:solidFill>
                <a:latin typeface="思源黑体 CN Heavy" panose="020B0A00000000000000" pitchFamily="34" charset="-122"/>
                <a:ea typeface="思源黑体 CN Heavy" panose="020B0A00000000000000" pitchFamily="34" charset="-122"/>
              </a:rPr>
              <a:t>01</a:t>
            </a:r>
            <a:endParaRPr lang="zh-CN" altLang="en-US" sz="2400" dirty="0">
              <a:solidFill>
                <a:schemeClr val="accent4"/>
              </a:solidFill>
              <a:latin typeface="思源黑体 CN Heavy" panose="020B0A00000000000000" pitchFamily="34" charset="-122"/>
              <a:ea typeface="思源黑体 CN Heavy" panose="020B0A00000000000000" pitchFamily="34" charset="-122"/>
            </a:endParaRPr>
          </a:p>
        </p:txBody>
      </p:sp>
      <p:sp>
        <p:nvSpPr>
          <p:cNvPr id="12" name="文本框 11">
            <a:extLst>
              <a:ext uri="{FF2B5EF4-FFF2-40B4-BE49-F238E27FC236}">
                <a16:creationId xmlns:a16="http://schemas.microsoft.com/office/drawing/2014/main" id="{9882E9C6-F5AA-5208-B5FB-944890F0437E}"/>
              </a:ext>
            </a:extLst>
          </p:cNvPr>
          <p:cNvSpPr txBox="1"/>
          <p:nvPr/>
        </p:nvSpPr>
        <p:spPr>
          <a:xfrm>
            <a:off x="905642" y="4299586"/>
            <a:ext cx="1932807" cy="646331"/>
          </a:xfrm>
          <a:prstGeom prst="rect">
            <a:avLst/>
          </a:prstGeom>
          <a:noFill/>
        </p:spPr>
        <p:txBody>
          <a:bodyPr wrap="square" rtlCol="0">
            <a:noAutofit/>
          </a:bodyPr>
          <a:lstStyle/>
          <a:p>
            <a:r>
              <a:rPr lang="zh-CN" altLang="en-US" spc="120" dirty="0">
                <a:solidFill>
                  <a:schemeClr val="accent4"/>
                </a:solidFill>
                <a:latin typeface="思源黑体 CN Heavy" panose="020B0A00000000000000" pitchFamily="34" charset="-122"/>
                <a:ea typeface="思源黑体 CN Heavy" panose="020B0A00000000000000" pitchFamily="34" charset="-122"/>
              </a:rPr>
              <a:t>上半年</a:t>
            </a:r>
            <a:endParaRPr lang="en-US" altLang="zh-CN" spc="120" dirty="0">
              <a:solidFill>
                <a:schemeClr val="accent4"/>
              </a:solidFill>
              <a:latin typeface="思源黑体 CN Heavy" panose="020B0A00000000000000" pitchFamily="34" charset="-122"/>
              <a:ea typeface="思源黑体 CN Heavy" panose="020B0A00000000000000" pitchFamily="34" charset="-122"/>
            </a:endParaRPr>
          </a:p>
          <a:p>
            <a:r>
              <a:rPr lang="zh-CN" altLang="en-US" spc="120" dirty="0">
                <a:solidFill>
                  <a:schemeClr val="accent4"/>
                </a:solidFill>
                <a:latin typeface="思源黑体 CN Heavy" panose="020B0A00000000000000" pitchFamily="34" charset="-122"/>
                <a:ea typeface="思源黑体 CN Heavy" panose="020B0A00000000000000" pitchFamily="34" charset="-122"/>
              </a:rPr>
              <a:t>工作情况</a:t>
            </a:r>
          </a:p>
        </p:txBody>
      </p:sp>
      <p:grpSp>
        <p:nvGrpSpPr>
          <p:cNvPr id="13" name="组合 12">
            <a:extLst>
              <a:ext uri="{FF2B5EF4-FFF2-40B4-BE49-F238E27FC236}">
                <a16:creationId xmlns:a16="http://schemas.microsoft.com/office/drawing/2014/main" id="{5F2E4771-A3B2-D61C-2F07-460CED20C20D}"/>
              </a:ext>
            </a:extLst>
          </p:cNvPr>
          <p:cNvGrpSpPr/>
          <p:nvPr/>
        </p:nvGrpSpPr>
        <p:grpSpPr>
          <a:xfrm>
            <a:off x="1038998" y="4058366"/>
            <a:ext cx="144000" cy="38100"/>
            <a:chOff x="1029473" y="3989890"/>
            <a:chExt cx="144000" cy="38100"/>
          </a:xfrm>
        </p:grpSpPr>
        <p:cxnSp>
          <p:nvCxnSpPr>
            <p:cNvPr id="14" name="直接连接符 19">
              <a:extLst>
                <a:ext uri="{FF2B5EF4-FFF2-40B4-BE49-F238E27FC236}">
                  <a16:creationId xmlns:a16="http://schemas.microsoft.com/office/drawing/2014/main" id="{5FC1C9F1-7B33-A29E-1D09-68673796B972}"/>
                </a:ext>
              </a:extLst>
            </p:cNvPr>
            <p:cNvCxnSpPr/>
            <p:nvPr/>
          </p:nvCxnSpPr>
          <p:spPr>
            <a:xfrm>
              <a:off x="1029473" y="3989890"/>
              <a:ext cx="144000" cy="0"/>
            </a:xfrm>
            <a:prstGeom prst="line">
              <a:avLst/>
            </a:prstGeom>
            <a:ln w="19050">
              <a:solidFill>
                <a:srgbClr val="385723"/>
              </a:solidFill>
            </a:ln>
          </p:spPr>
          <p:style>
            <a:lnRef idx="1">
              <a:schemeClr val="accent1"/>
            </a:lnRef>
            <a:fillRef idx="0">
              <a:schemeClr val="accent1"/>
            </a:fillRef>
            <a:effectRef idx="0">
              <a:schemeClr val="accent1"/>
            </a:effectRef>
            <a:fontRef idx="minor">
              <a:schemeClr val="tx1"/>
            </a:fontRef>
          </p:style>
        </p:cxnSp>
        <p:cxnSp>
          <p:nvCxnSpPr>
            <p:cNvPr id="15" name="直接连接符 20">
              <a:extLst>
                <a:ext uri="{FF2B5EF4-FFF2-40B4-BE49-F238E27FC236}">
                  <a16:creationId xmlns:a16="http://schemas.microsoft.com/office/drawing/2014/main" id="{93956712-BE50-D8E3-26A5-94813FD051F1}"/>
                </a:ext>
              </a:extLst>
            </p:cNvPr>
            <p:cNvCxnSpPr/>
            <p:nvPr/>
          </p:nvCxnSpPr>
          <p:spPr>
            <a:xfrm>
              <a:off x="1029473" y="4027990"/>
              <a:ext cx="144000" cy="0"/>
            </a:xfrm>
            <a:prstGeom prst="line">
              <a:avLst/>
            </a:prstGeom>
            <a:ln w="19050">
              <a:solidFill>
                <a:srgbClr val="385723"/>
              </a:solidFill>
            </a:ln>
          </p:spPr>
          <p:style>
            <a:lnRef idx="1">
              <a:schemeClr val="accent1"/>
            </a:lnRef>
            <a:fillRef idx="0">
              <a:schemeClr val="accent1"/>
            </a:fillRef>
            <a:effectRef idx="0">
              <a:schemeClr val="accent1"/>
            </a:effectRef>
            <a:fontRef idx="minor">
              <a:schemeClr val="tx1"/>
            </a:fontRef>
          </p:style>
        </p:cxnSp>
      </p:grpSp>
      <p:sp>
        <p:nvSpPr>
          <p:cNvPr id="16" name="文本框 15">
            <a:extLst>
              <a:ext uri="{FF2B5EF4-FFF2-40B4-BE49-F238E27FC236}">
                <a16:creationId xmlns:a16="http://schemas.microsoft.com/office/drawing/2014/main" id="{08EBE1A8-EA63-E782-96B1-CCC35AFB0C37}"/>
              </a:ext>
            </a:extLst>
          </p:cNvPr>
          <p:cNvSpPr txBox="1"/>
          <p:nvPr/>
        </p:nvSpPr>
        <p:spPr>
          <a:xfrm>
            <a:off x="905642" y="4922757"/>
            <a:ext cx="2146913" cy="1104661"/>
          </a:xfrm>
          <a:prstGeom prst="rect">
            <a:avLst/>
          </a:prstGeom>
          <a:noFill/>
        </p:spPr>
        <p:txBody>
          <a:bodyPr wrap="square" rtlCol="0">
            <a:noAutofit/>
          </a:bodyPr>
          <a:lstStyle/>
          <a:p>
            <a:pPr>
              <a:lnSpc>
                <a:spcPct val="120000"/>
              </a:lnSpc>
            </a:pPr>
            <a:r>
              <a:rPr lang="zh-CN" altLang="en-US"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rPr>
              <a:t>整体工作完成情况较好，没有重大失误，员工整体创作性、团结性都比较强。</a:t>
            </a:r>
          </a:p>
        </p:txBody>
      </p:sp>
      <p:sp>
        <p:nvSpPr>
          <p:cNvPr id="17" name="文本框 16">
            <a:extLst>
              <a:ext uri="{FF2B5EF4-FFF2-40B4-BE49-F238E27FC236}">
                <a16:creationId xmlns:a16="http://schemas.microsoft.com/office/drawing/2014/main" id="{2AB26424-0689-DFE1-A7F5-BF0E76A463BD}"/>
              </a:ext>
            </a:extLst>
          </p:cNvPr>
          <p:cNvSpPr txBox="1"/>
          <p:nvPr/>
        </p:nvSpPr>
        <p:spPr>
          <a:xfrm>
            <a:off x="3592587" y="3472876"/>
            <a:ext cx="1594672" cy="461665"/>
          </a:xfrm>
          <a:prstGeom prst="rect">
            <a:avLst/>
          </a:prstGeom>
          <a:noFill/>
        </p:spPr>
        <p:txBody>
          <a:bodyPr wrap="square" rtlCol="0">
            <a:noAutofit/>
          </a:bodyPr>
          <a:lstStyle/>
          <a:p>
            <a:r>
              <a:rPr lang="en-US" altLang="zh-CN" sz="2400" dirty="0">
                <a:solidFill>
                  <a:schemeClr val="accent1"/>
                </a:solidFill>
                <a:latin typeface="思源黑体 CN Heavy" panose="020B0A00000000000000" pitchFamily="34" charset="-122"/>
                <a:ea typeface="思源黑体 CN Heavy" panose="020B0A00000000000000" pitchFamily="34" charset="-122"/>
              </a:rPr>
              <a:t>02</a:t>
            </a:r>
            <a:endParaRPr lang="zh-CN" altLang="en-US" sz="2400" dirty="0">
              <a:solidFill>
                <a:schemeClr val="accent1"/>
              </a:solidFill>
              <a:latin typeface="思源黑体 CN Heavy" panose="020B0A00000000000000" pitchFamily="34" charset="-122"/>
              <a:ea typeface="思源黑体 CN Heavy" panose="020B0A00000000000000" pitchFamily="34" charset="-122"/>
            </a:endParaRPr>
          </a:p>
        </p:txBody>
      </p:sp>
      <p:sp>
        <p:nvSpPr>
          <p:cNvPr id="18" name="文本框 17">
            <a:extLst>
              <a:ext uri="{FF2B5EF4-FFF2-40B4-BE49-F238E27FC236}">
                <a16:creationId xmlns:a16="http://schemas.microsoft.com/office/drawing/2014/main" id="{D225839F-6A6F-AE3D-9580-E64FFC4DE965}"/>
              </a:ext>
            </a:extLst>
          </p:cNvPr>
          <p:cNvSpPr txBox="1"/>
          <p:nvPr/>
        </p:nvSpPr>
        <p:spPr>
          <a:xfrm>
            <a:off x="3592587" y="4299586"/>
            <a:ext cx="1932807" cy="646331"/>
          </a:xfrm>
          <a:prstGeom prst="rect">
            <a:avLst/>
          </a:prstGeom>
          <a:noFill/>
        </p:spPr>
        <p:txBody>
          <a:bodyPr wrap="square" rtlCol="0">
            <a:noAutofit/>
          </a:bodyPr>
          <a:lstStyle/>
          <a:p>
            <a:r>
              <a:rPr lang="zh-CN" altLang="en-US" spc="120" dirty="0">
                <a:solidFill>
                  <a:schemeClr val="accent1"/>
                </a:solidFill>
                <a:latin typeface="思源黑体 CN Heavy" panose="020B0A00000000000000" pitchFamily="34" charset="-122"/>
                <a:ea typeface="思源黑体 CN Heavy" panose="020B0A00000000000000" pitchFamily="34" charset="-122"/>
              </a:rPr>
              <a:t>上半年</a:t>
            </a:r>
            <a:endParaRPr lang="en-US" altLang="zh-CN" spc="120" dirty="0">
              <a:solidFill>
                <a:schemeClr val="accent1"/>
              </a:solidFill>
              <a:latin typeface="思源黑体 CN Heavy" panose="020B0A00000000000000" pitchFamily="34" charset="-122"/>
              <a:ea typeface="思源黑体 CN Heavy" panose="020B0A00000000000000" pitchFamily="34" charset="-122"/>
            </a:endParaRPr>
          </a:p>
          <a:p>
            <a:r>
              <a:rPr lang="zh-CN" altLang="en-US" spc="120" dirty="0">
                <a:solidFill>
                  <a:schemeClr val="accent1"/>
                </a:solidFill>
                <a:latin typeface="思源黑体 CN Heavy" panose="020B0A00000000000000" pitchFamily="34" charset="-122"/>
                <a:ea typeface="思源黑体 CN Heavy" panose="020B0A00000000000000" pitchFamily="34" charset="-122"/>
              </a:rPr>
              <a:t>销售情况</a:t>
            </a:r>
          </a:p>
        </p:txBody>
      </p:sp>
      <p:grpSp>
        <p:nvGrpSpPr>
          <p:cNvPr id="19" name="组合 18">
            <a:extLst>
              <a:ext uri="{FF2B5EF4-FFF2-40B4-BE49-F238E27FC236}">
                <a16:creationId xmlns:a16="http://schemas.microsoft.com/office/drawing/2014/main" id="{F88CC8D0-4AB6-2D69-61DA-9741918BAC70}"/>
              </a:ext>
            </a:extLst>
          </p:cNvPr>
          <p:cNvGrpSpPr/>
          <p:nvPr/>
        </p:nvGrpSpPr>
        <p:grpSpPr>
          <a:xfrm>
            <a:off x="3725943" y="4058366"/>
            <a:ext cx="144000" cy="38100"/>
            <a:chOff x="1029473" y="3989890"/>
            <a:chExt cx="144000" cy="38100"/>
          </a:xfrm>
        </p:grpSpPr>
        <p:cxnSp>
          <p:nvCxnSpPr>
            <p:cNvPr id="20" name="直接连接符 30">
              <a:extLst>
                <a:ext uri="{FF2B5EF4-FFF2-40B4-BE49-F238E27FC236}">
                  <a16:creationId xmlns:a16="http://schemas.microsoft.com/office/drawing/2014/main" id="{1011AD6E-C705-25E8-33F9-2BC8E1549302}"/>
                </a:ext>
              </a:extLst>
            </p:cNvPr>
            <p:cNvCxnSpPr/>
            <p:nvPr/>
          </p:nvCxnSpPr>
          <p:spPr>
            <a:xfrm>
              <a:off x="1029473" y="3989890"/>
              <a:ext cx="144000" cy="0"/>
            </a:xfrm>
            <a:prstGeom prst="line">
              <a:avLst/>
            </a:prstGeom>
            <a:ln w="19050">
              <a:solidFill>
                <a:srgbClr val="385723"/>
              </a:solidFill>
            </a:ln>
          </p:spPr>
          <p:style>
            <a:lnRef idx="1">
              <a:schemeClr val="accent1"/>
            </a:lnRef>
            <a:fillRef idx="0">
              <a:schemeClr val="accent1"/>
            </a:fillRef>
            <a:effectRef idx="0">
              <a:schemeClr val="accent1"/>
            </a:effectRef>
            <a:fontRef idx="minor">
              <a:schemeClr val="tx1"/>
            </a:fontRef>
          </p:style>
        </p:cxnSp>
        <p:cxnSp>
          <p:nvCxnSpPr>
            <p:cNvPr id="21" name="直接连接符 31">
              <a:extLst>
                <a:ext uri="{FF2B5EF4-FFF2-40B4-BE49-F238E27FC236}">
                  <a16:creationId xmlns:a16="http://schemas.microsoft.com/office/drawing/2014/main" id="{1B5F166C-CEBF-F339-5E33-AAAF11FD8CD4}"/>
                </a:ext>
              </a:extLst>
            </p:cNvPr>
            <p:cNvCxnSpPr/>
            <p:nvPr/>
          </p:nvCxnSpPr>
          <p:spPr>
            <a:xfrm>
              <a:off x="1029473" y="4027990"/>
              <a:ext cx="144000" cy="0"/>
            </a:xfrm>
            <a:prstGeom prst="line">
              <a:avLst/>
            </a:prstGeom>
            <a:ln w="19050">
              <a:solidFill>
                <a:srgbClr val="385723"/>
              </a:solidFill>
            </a:ln>
          </p:spPr>
          <p:style>
            <a:lnRef idx="1">
              <a:schemeClr val="accent1"/>
            </a:lnRef>
            <a:fillRef idx="0">
              <a:schemeClr val="accent1"/>
            </a:fillRef>
            <a:effectRef idx="0">
              <a:schemeClr val="accent1"/>
            </a:effectRef>
            <a:fontRef idx="minor">
              <a:schemeClr val="tx1"/>
            </a:fontRef>
          </p:style>
        </p:cxnSp>
      </p:grpSp>
      <p:sp>
        <p:nvSpPr>
          <p:cNvPr id="22" name="文本框 21">
            <a:extLst>
              <a:ext uri="{FF2B5EF4-FFF2-40B4-BE49-F238E27FC236}">
                <a16:creationId xmlns:a16="http://schemas.microsoft.com/office/drawing/2014/main" id="{6D414F7F-5B3A-B402-7AAC-CA14F2422BB4}"/>
              </a:ext>
            </a:extLst>
          </p:cNvPr>
          <p:cNvSpPr txBox="1"/>
          <p:nvPr/>
        </p:nvSpPr>
        <p:spPr>
          <a:xfrm>
            <a:off x="3592587" y="4922757"/>
            <a:ext cx="2117443" cy="1104661"/>
          </a:xfrm>
          <a:prstGeom prst="rect">
            <a:avLst/>
          </a:prstGeom>
          <a:noFill/>
        </p:spPr>
        <p:txBody>
          <a:bodyPr wrap="square" rtlCol="0">
            <a:noAutofit/>
          </a:bodyPr>
          <a:lstStyle/>
          <a:p>
            <a:pPr>
              <a:lnSpc>
                <a:spcPct val="120000"/>
              </a:lnSpc>
            </a:pPr>
            <a:r>
              <a:rPr lang="zh-CN" altLang="en-US"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rPr>
              <a:t>基本完成预计销售目标，并且超出预期目标</a:t>
            </a:r>
            <a:r>
              <a:rPr lang="en-US" altLang="zh-CN"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rPr>
              <a:t>10%</a:t>
            </a:r>
            <a:r>
              <a:rPr lang="zh-CN" altLang="en-US"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rPr>
              <a:t>，但是在利润方面就不太理想。</a:t>
            </a:r>
          </a:p>
        </p:txBody>
      </p:sp>
      <p:sp>
        <p:nvSpPr>
          <p:cNvPr id="23" name="文本框 22">
            <a:extLst>
              <a:ext uri="{FF2B5EF4-FFF2-40B4-BE49-F238E27FC236}">
                <a16:creationId xmlns:a16="http://schemas.microsoft.com/office/drawing/2014/main" id="{19CAC8C5-BA6D-0832-F613-4C902D78F0D1}"/>
              </a:ext>
            </a:extLst>
          </p:cNvPr>
          <p:cNvSpPr txBox="1"/>
          <p:nvPr/>
        </p:nvSpPr>
        <p:spPr>
          <a:xfrm>
            <a:off x="6209687" y="3472876"/>
            <a:ext cx="1594672" cy="461665"/>
          </a:xfrm>
          <a:prstGeom prst="rect">
            <a:avLst/>
          </a:prstGeom>
          <a:noFill/>
        </p:spPr>
        <p:txBody>
          <a:bodyPr wrap="square" rtlCol="0">
            <a:noAutofit/>
          </a:bodyPr>
          <a:lstStyle/>
          <a:p>
            <a:r>
              <a:rPr lang="en-US" altLang="zh-CN" sz="2400" dirty="0">
                <a:solidFill>
                  <a:schemeClr val="accent4"/>
                </a:solidFill>
                <a:latin typeface="思源黑体 CN Heavy" panose="020B0A00000000000000" pitchFamily="34" charset="-122"/>
                <a:ea typeface="思源黑体 CN Heavy" panose="020B0A00000000000000" pitchFamily="34" charset="-122"/>
              </a:rPr>
              <a:t>03</a:t>
            </a:r>
            <a:endParaRPr lang="zh-CN" altLang="en-US" sz="2400" dirty="0">
              <a:solidFill>
                <a:schemeClr val="accent4"/>
              </a:solidFill>
              <a:latin typeface="思源黑体 CN Heavy" panose="020B0A00000000000000" pitchFamily="34" charset="-122"/>
              <a:ea typeface="思源黑体 CN Heavy" panose="020B0A00000000000000" pitchFamily="34" charset="-122"/>
            </a:endParaRPr>
          </a:p>
        </p:txBody>
      </p:sp>
      <p:sp>
        <p:nvSpPr>
          <p:cNvPr id="24" name="文本框 23">
            <a:extLst>
              <a:ext uri="{FF2B5EF4-FFF2-40B4-BE49-F238E27FC236}">
                <a16:creationId xmlns:a16="http://schemas.microsoft.com/office/drawing/2014/main" id="{DBF11497-9207-2B77-BC1E-2616FF72E7E3}"/>
              </a:ext>
            </a:extLst>
          </p:cNvPr>
          <p:cNvSpPr txBox="1"/>
          <p:nvPr/>
        </p:nvSpPr>
        <p:spPr>
          <a:xfrm>
            <a:off x="6209687" y="4299586"/>
            <a:ext cx="1932807" cy="646331"/>
          </a:xfrm>
          <a:prstGeom prst="rect">
            <a:avLst/>
          </a:prstGeom>
          <a:noFill/>
        </p:spPr>
        <p:txBody>
          <a:bodyPr wrap="square" rtlCol="0">
            <a:noAutofit/>
          </a:bodyPr>
          <a:lstStyle/>
          <a:p>
            <a:r>
              <a:rPr lang="zh-CN" altLang="en-US" spc="120" dirty="0">
                <a:solidFill>
                  <a:schemeClr val="accent4"/>
                </a:solidFill>
                <a:latin typeface="思源黑体 CN Heavy" panose="020B0A00000000000000" pitchFamily="34" charset="-122"/>
                <a:ea typeface="思源黑体 CN Heavy" panose="020B0A00000000000000" pitchFamily="34" charset="-122"/>
              </a:rPr>
              <a:t>下半年</a:t>
            </a:r>
            <a:endParaRPr lang="en-US" altLang="zh-CN" spc="120" dirty="0">
              <a:solidFill>
                <a:schemeClr val="accent4"/>
              </a:solidFill>
              <a:latin typeface="思源黑体 CN Heavy" panose="020B0A00000000000000" pitchFamily="34" charset="-122"/>
              <a:ea typeface="思源黑体 CN Heavy" panose="020B0A00000000000000" pitchFamily="34" charset="-122"/>
            </a:endParaRPr>
          </a:p>
          <a:p>
            <a:r>
              <a:rPr lang="zh-CN" altLang="en-US" spc="120" dirty="0">
                <a:solidFill>
                  <a:schemeClr val="accent4"/>
                </a:solidFill>
                <a:latin typeface="思源黑体 CN Heavy" panose="020B0A00000000000000" pitchFamily="34" charset="-122"/>
                <a:ea typeface="思源黑体 CN Heavy" panose="020B0A00000000000000" pitchFamily="34" charset="-122"/>
              </a:rPr>
              <a:t>工作情况</a:t>
            </a:r>
          </a:p>
        </p:txBody>
      </p:sp>
      <p:grpSp>
        <p:nvGrpSpPr>
          <p:cNvPr id="25" name="组合 24">
            <a:extLst>
              <a:ext uri="{FF2B5EF4-FFF2-40B4-BE49-F238E27FC236}">
                <a16:creationId xmlns:a16="http://schemas.microsoft.com/office/drawing/2014/main" id="{1BE83FCD-5267-D9D9-FD35-A2BFEB30DF9C}"/>
              </a:ext>
            </a:extLst>
          </p:cNvPr>
          <p:cNvGrpSpPr/>
          <p:nvPr/>
        </p:nvGrpSpPr>
        <p:grpSpPr>
          <a:xfrm>
            <a:off x="6343043" y="4058366"/>
            <a:ext cx="144000" cy="38100"/>
            <a:chOff x="1029473" y="3989890"/>
            <a:chExt cx="144000" cy="38100"/>
          </a:xfrm>
        </p:grpSpPr>
        <p:cxnSp>
          <p:nvCxnSpPr>
            <p:cNvPr id="26" name="直接连接符 37">
              <a:extLst>
                <a:ext uri="{FF2B5EF4-FFF2-40B4-BE49-F238E27FC236}">
                  <a16:creationId xmlns:a16="http://schemas.microsoft.com/office/drawing/2014/main" id="{6793F921-A5FA-2C9B-A6D1-A7AC7AE6088F}"/>
                </a:ext>
              </a:extLst>
            </p:cNvPr>
            <p:cNvCxnSpPr/>
            <p:nvPr/>
          </p:nvCxnSpPr>
          <p:spPr>
            <a:xfrm>
              <a:off x="1029473" y="3989890"/>
              <a:ext cx="144000" cy="0"/>
            </a:xfrm>
            <a:prstGeom prst="line">
              <a:avLst/>
            </a:prstGeom>
            <a:ln w="19050">
              <a:solidFill>
                <a:srgbClr val="385723"/>
              </a:solidFill>
            </a:ln>
          </p:spPr>
          <p:style>
            <a:lnRef idx="1">
              <a:schemeClr val="accent1"/>
            </a:lnRef>
            <a:fillRef idx="0">
              <a:schemeClr val="accent1"/>
            </a:fillRef>
            <a:effectRef idx="0">
              <a:schemeClr val="accent1"/>
            </a:effectRef>
            <a:fontRef idx="minor">
              <a:schemeClr val="tx1"/>
            </a:fontRef>
          </p:style>
        </p:cxnSp>
        <p:cxnSp>
          <p:nvCxnSpPr>
            <p:cNvPr id="27" name="直接连接符 38">
              <a:extLst>
                <a:ext uri="{FF2B5EF4-FFF2-40B4-BE49-F238E27FC236}">
                  <a16:creationId xmlns:a16="http://schemas.microsoft.com/office/drawing/2014/main" id="{A8A0F6CF-951D-95D5-BE71-E5B28124AD0F}"/>
                </a:ext>
              </a:extLst>
            </p:cNvPr>
            <p:cNvCxnSpPr/>
            <p:nvPr/>
          </p:nvCxnSpPr>
          <p:spPr>
            <a:xfrm>
              <a:off x="1029473" y="4027990"/>
              <a:ext cx="144000" cy="0"/>
            </a:xfrm>
            <a:prstGeom prst="line">
              <a:avLst/>
            </a:prstGeom>
            <a:ln w="19050">
              <a:solidFill>
                <a:srgbClr val="385723"/>
              </a:solidFill>
            </a:ln>
          </p:spPr>
          <p:style>
            <a:lnRef idx="1">
              <a:schemeClr val="accent1"/>
            </a:lnRef>
            <a:fillRef idx="0">
              <a:schemeClr val="accent1"/>
            </a:fillRef>
            <a:effectRef idx="0">
              <a:schemeClr val="accent1"/>
            </a:effectRef>
            <a:fontRef idx="minor">
              <a:schemeClr val="tx1"/>
            </a:fontRef>
          </p:style>
        </p:cxnSp>
      </p:grpSp>
      <p:sp>
        <p:nvSpPr>
          <p:cNvPr id="28" name="文本框 27">
            <a:extLst>
              <a:ext uri="{FF2B5EF4-FFF2-40B4-BE49-F238E27FC236}">
                <a16:creationId xmlns:a16="http://schemas.microsoft.com/office/drawing/2014/main" id="{48B2952C-6F73-5131-B370-961F0FDCB317}"/>
              </a:ext>
            </a:extLst>
          </p:cNvPr>
          <p:cNvSpPr txBox="1"/>
          <p:nvPr/>
        </p:nvSpPr>
        <p:spPr>
          <a:xfrm>
            <a:off x="6209688" y="4922757"/>
            <a:ext cx="2157818" cy="1104661"/>
          </a:xfrm>
          <a:prstGeom prst="rect">
            <a:avLst/>
          </a:prstGeom>
          <a:noFill/>
        </p:spPr>
        <p:txBody>
          <a:bodyPr wrap="square" rtlCol="0">
            <a:noAutofit/>
          </a:bodyPr>
          <a:lstStyle/>
          <a:p>
            <a:pPr>
              <a:lnSpc>
                <a:spcPct val="120000"/>
              </a:lnSpc>
            </a:pPr>
            <a:r>
              <a:rPr lang="zh-CN" altLang="en-US"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rPr>
              <a:t>整体工作完成情况较好，没有重大失误，员工整体创作性、团结性都比较强。</a:t>
            </a:r>
          </a:p>
        </p:txBody>
      </p:sp>
      <p:sp>
        <p:nvSpPr>
          <p:cNvPr id="29" name="文本框 28">
            <a:extLst>
              <a:ext uri="{FF2B5EF4-FFF2-40B4-BE49-F238E27FC236}">
                <a16:creationId xmlns:a16="http://schemas.microsoft.com/office/drawing/2014/main" id="{A9DEF4E1-3F67-46FF-9973-2F56EF166C90}"/>
              </a:ext>
            </a:extLst>
          </p:cNvPr>
          <p:cNvSpPr txBox="1"/>
          <p:nvPr/>
        </p:nvSpPr>
        <p:spPr>
          <a:xfrm>
            <a:off x="8830946" y="3472876"/>
            <a:ext cx="1594672" cy="461665"/>
          </a:xfrm>
          <a:prstGeom prst="rect">
            <a:avLst/>
          </a:prstGeom>
          <a:noFill/>
        </p:spPr>
        <p:txBody>
          <a:bodyPr wrap="square" rtlCol="0">
            <a:noAutofit/>
          </a:bodyPr>
          <a:lstStyle/>
          <a:p>
            <a:r>
              <a:rPr lang="en-US" altLang="zh-CN" sz="2400" dirty="0">
                <a:solidFill>
                  <a:schemeClr val="accent4"/>
                </a:solidFill>
                <a:latin typeface="思源黑体 CN Heavy" panose="020B0A00000000000000" pitchFamily="34" charset="-122"/>
                <a:ea typeface="思源黑体 CN Heavy" panose="020B0A00000000000000" pitchFamily="34" charset="-122"/>
              </a:rPr>
              <a:t>04</a:t>
            </a:r>
            <a:endParaRPr lang="zh-CN" altLang="en-US" sz="2400" dirty="0">
              <a:solidFill>
                <a:schemeClr val="accent4"/>
              </a:solidFill>
              <a:latin typeface="思源黑体 CN Heavy" panose="020B0A00000000000000" pitchFamily="34" charset="-122"/>
              <a:ea typeface="思源黑体 CN Heavy" panose="020B0A00000000000000" pitchFamily="34" charset="-122"/>
            </a:endParaRPr>
          </a:p>
        </p:txBody>
      </p:sp>
      <p:sp>
        <p:nvSpPr>
          <p:cNvPr id="30" name="文本框 29">
            <a:extLst>
              <a:ext uri="{FF2B5EF4-FFF2-40B4-BE49-F238E27FC236}">
                <a16:creationId xmlns:a16="http://schemas.microsoft.com/office/drawing/2014/main" id="{B7ED4636-B8B3-8DFB-7228-BDF27B03507C}"/>
              </a:ext>
            </a:extLst>
          </p:cNvPr>
          <p:cNvSpPr txBox="1"/>
          <p:nvPr/>
        </p:nvSpPr>
        <p:spPr>
          <a:xfrm>
            <a:off x="8830946" y="4299586"/>
            <a:ext cx="1932807" cy="646331"/>
          </a:xfrm>
          <a:prstGeom prst="rect">
            <a:avLst/>
          </a:prstGeom>
          <a:noFill/>
        </p:spPr>
        <p:txBody>
          <a:bodyPr wrap="square" rtlCol="0">
            <a:noAutofit/>
          </a:bodyPr>
          <a:lstStyle/>
          <a:p>
            <a:r>
              <a:rPr lang="zh-CN" altLang="en-US" spc="120" dirty="0">
                <a:solidFill>
                  <a:schemeClr val="accent4"/>
                </a:solidFill>
                <a:latin typeface="思源黑体 CN Heavy" panose="020B0A00000000000000" pitchFamily="34" charset="-122"/>
                <a:ea typeface="思源黑体 CN Heavy" panose="020B0A00000000000000" pitchFamily="34" charset="-122"/>
              </a:rPr>
              <a:t>下半年</a:t>
            </a:r>
            <a:endParaRPr lang="en-US" altLang="zh-CN" spc="120" dirty="0">
              <a:solidFill>
                <a:schemeClr val="accent4"/>
              </a:solidFill>
              <a:latin typeface="思源黑体 CN Heavy" panose="020B0A00000000000000" pitchFamily="34" charset="-122"/>
              <a:ea typeface="思源黑体 CN Heavy" panose="020B0A00000000000000" pitchFamily="34" charset="-122"/>
            </a:endParaRPr>
          </a:p>
          <a:p>
            <a:r>
              <a:rPr lang="zh-CN" altLang="en-US" spc="120" dirty="0">
                <a:solidFill>
                  <a:schemeClr val="accent4"/>
                </a:solidFill>
                <a:latin typeface="思源黑体 CN Heavy" panose="020B0A00000000000000" pitchFamily="34" charset="-122"/>
                <a:ea typeface="思源黑体 CN Heavy" panose="020B0A00000000000000" pitchFamily="34" charset="-122"/>
              </a:rPr>
              <a:t>销售情况</a:t>
            </a:r>
          </a:p>
        </p:txBody>
      </p:sp>
      <p:grpSp>
        <p:nvGrpSpPr>
          <p:cNvPr id="31" name="组合 30">
            <a:extLst>
              <a:ext uri="{FF2B5EF4-FFF2-40B4-BE49-F238E27FC236}">
                <a16:creationId xmlns:a16="http://schemas.microsoft.com/office/drawing/2014/main" id="{62544A03-C836-E084-FE4E-F40997024CC1}"/>
              </a:ext>
            </a:extLst>
          </p:cNvPr>
          <p:cNvGrpSpPr/>
          <p:nvPr/>
        </p:nvGrpSpPr>
        <p:grpSpPr>
          <a:xfrm>
            <a:off x="8964302" y="4058366"/>
            <a:ext cx="144000" cy="38100"/>
            <a:chOff x="1029473" y="3989890"/>
            <a:chExt cx="144000" cy="38100"/>
          </a:xfrm>
        </p:grpSpPr>
        <p:cxnSp>
          <p:nvCxnSpPr>
            <p:cNvPr id="32" name="直接连接符 44">
              <a:extLst>
                <a:ext uri="{FF2B5EF4-FFF2-40B4-BE49-F238E27FC236}">
                  <a16:creationId xmlns:a16="http://schemas.microsoft.com/office/drawing/2014/main" id="{B86F7C60-2555-AF1A-63E8-BCF843B52F2B}"/>
                </a:ext>
              </a:extLst>
            </p:cNvPr>
            <p:cNvCxnSpPr/>
            <p:nvPr/>
          </p:nvCxnSpPr>
          <p:spPr>
            <a:xfrm>
              <a:off x="1029473" y="3989890"/>
              <a:ext cx="144000" cy="0"/>
            </a:xfrm>
            <a:prstGeom prst="line">
              <a:avLst/>
            </a:prstGeom>
            <a:ln w="19050">
              <a:solidFill>
                <a:srgbClr val="385723"/>
              </a:solidFill>
            </a:ln>
          </p:spPr>
          <p:style>
            <a:lnRef idx="1">
              <a:schemeClr val="accent1"/>
            </a:lnRef>
            <a:fillRef idx="0">
              <a:schemeClr val="accent1"/>
            </a:fillRef>
            <a:effectRef idx="0">
              <a:schemeClr val="accent1"/>
            </a:effectRef>
            <a:fontRef idx="minor">
              <a:schemeClr val="tx1"/>
            </a:fontRef>
          </p:style>
        </p:cxnSp>
        <p:cxnSp>
          <p:nvCxnSpPr>
            <p:cNvPr id="33" name="直接连接符 45">
              <a:extLst>
                <a:ext uri="{FF2B5EF4-FFF2-40B4-BE49-F238E27FC236}">
                  <a16:creationId xmlns:a16="http://schemas.microsoft.com/office/drawing/2014/main" id="{E025F951-38C2-ABE2-8886-32800595DEA3}"/>
                </a:ext>
              </a:extLst>
            </p:cNvPr>
            <p:cNvCxnSpPr/>
            <p:nvPr/>
          </p:nvCxnSpPr>
          <p:spPr>
            <a:xfrm>
              <a:off x="1029473" y="4027990"/>
              <a:ext cx="144000" cy="0"/>
            </a:xfrm>
            <a:prstGeom prst="line">
              <a:avLst/>
            </a:prstGeom>
            <a:ln w="19050">
              <a:solidFill>
                <a:srgbClr val="385723"/>
              </a:solidFill>
            </a:ln>
          </p:spPr>
          <p:style>
            <a:lnRef idx="1">
              <a:schemeClr val="accent1"/>
            </a:lnRef>
            <a:fillRef idx="0">
              <a:schemeClr val="accent1"/>
            </a:fillRef>
            <a:effectRef idx="0">
              <a:schemeClr val="accent1"/>
            </a:effectRef>
            <a:fontRef idx="minor">
              <a:schemeClr val="tx1"/>
            </a:fontRef>
          </p:style>
        </p:cxnSp>
      </p:grpSp>
      <p:sp>
        <p:nvSpPr>
          <p:cNvPr id="34" name="文本框 33">
            <a:extLst>
              <a:ext uri="{FF2B5EF4-FFF2-40B4-BE49-F238E27FC236}">
                <a16:creationId xmlns:a16="http://schemas.microsoft.com/office/drawing/2014/main" id="{6E999F0B-D542-C4F6-D5D7-938950F04B52}"/>
              </a:ext>
            </a:extLst>
          </p:cNvPr>
          <p:cNvSpPr txBox="1"/>
          <p:nvPr/>
        </p:nvSpPr>
        <p:spPr>
          <a:xfrm>
            <a:off x="8830947" y="4922757"/>
            <a:ext cx="2157818" cy="1104661"/>
          </a:xfrm>
          <a:prstGeom prst="rect">
            <a:avLst/>
          </a:prstGeom>
          <a:noFill/>
        </p:spPr>
        <p:txBody>
          <a:bodyPr wrap="square" rtlCol="0">
            <a:noAutofit/>
          </a:bodyPr>
          <a:lstStyle/>
          <a:p>
            <a:pPr>
              <a:lnSpc>
                <a:spcPct val="120000"/>
              </a:lnSpc>
            </a:pPr>
            <a:r>
              <a:rPr lang="zh-CN" altLang="en-US"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rPr>
              <a:t>基本完成预计销售目标，并且超出预期目标</a:t>
            </a:r>
            <a:r>
              <a:rPr lang="en-US" altLang="zh-CN"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rPr>
              <a:t>10%</a:t>
            </a:r>
            <a:r>
              <a:rPr lang="zh-CN" altLang="en-US"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rPr>
              <a:t>，但是在利润方面就不太理想。</a:t>
            </a:r>
          </a:p>
        </p:txBody>
      </p:sp>
      <p:sp>
        <p:nvSpPr>
          <p:cNvPr id="35" name="矩形 34">
            <a:extLst>
              <a:ext uri="{FF2B5EF4-FFF2-40B4-BE49-F238E27FC236}">
                <a16:creationId xmlns:a16="http://schemas.microsoft.com/office/drawing/2014/main" id="{ACFC1C8D-8069-22BE-070C-53DB0DD18E4F}"/>
              </a:ext>
            </a:extLst>
          </p:cNvPr>
          <p:cNvSpPr/>
          <p:nvPr/>
        </p:nvSpPr>
        <p:spPr>
          <a:xfrm>
            <a:off x="3443464" y="6324503"/>
            <a:ext cx="2649362" cy="1620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6" name="文本框 35">
            <a:extLst>
              <a:ext uri="{FF2B5EF4-FFF2-40B4-BE49-F238E27FC236}">
                <a16:creationId xmlns:a16="http://schemas.microsoft.com/office/drawing/2014/main" id="{C54D5B06-8F1C-D3F8-4A89-12A809A7AC4C}"/>
              </a:ext>
            </a:extLst>
          </p:cNvPr>
          <p:cNvSpPr txBox="1"/>
          <p:nvPr/>
        </p:nvSpPr>
        <p:spPr>
          <a:xfrm>
            <a:off x="727915" y="1553268"/>
            <a:ext cx="5219828" cy="587597"/>
          </a:xfrm>
          <a:prstGeom prst="rect">
            <a:avLst/>
          </a:prstGeom>
          <a:noFill/>
        </p:spPr>
        <p:txBody>
          <a:bodyPr wrap="square" rtlCol="0">
            <a:noAutofit/>
          </a:bodyPr>
          <a:lstStyle/>
          <a:p>
            <a:pPr>
              <a:lnSpc>
                <a:spcPct val="120000"/>
              </a:lnSpc>
            </a:pPr>
            <a:r>
              <a:rPr lang="zh-CN" altLang="en-US"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rPr>
              <a:t>整体工作完成情况较好，没有重大失误，员工整体创作性、团结性都比较强。</a:t>
            </a:r>
          </a:p>
        </p:txBody>
      </p:sp>
      <p:sp>
        <p:nvSpPr>
          <p:cNvPr id="37" name="矩形: 圆角 51">
            <a:extLst>
              <a:ext uri="{FF2B5EF4-FFF2-40B4-BE49-F238E27FC236}">
                <a16:creationId xmlns:a16="http://schemas.microsoft.com/office/drawing/2014/main" id="{5FE6A4E6-658A-9BDD-B732-290ADE916DA4}"/>
              </a:ext>
            </a:extLst>
          </p:cNvPr>
          <p:cNvSpPr/>
          <p:nvPr/>
        </p:nvSpPr>
        <p:spPr>
          <a:xfrm>
            <a:off x="811294" y="2517246"/>
            <a:ext cx="1411207" cy="300358"/>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400"/>
          </a:p>
        </p:txBody>
      </p:sp>
      <p:sp>
        <p:nvSpPr>
          <p:cNvPr id="38" name="矩形 37">
            <a:extLst>
              <a:ext uri="{FF2B5EF4-FFF2-40B4-BE49-F238E27FC236}">
                <a16:creationId xmlns:a16="http://schemas.microsoft.com/office/drawing/2014/main" id="{0BF5C4B5-8785-1A23-ADE9-138F156EC5A2}"/>
              </a:ext>
            </a:extLst>
          </p:cNvPr>
          <p:cNvSpPr/>
          <p:nvPr/>
        </p:nvSpPr>
        <p:spPr>
          <a:xfrm>
            <a:off x="1890912" y="2524724"/>
            <a:ext cx="196623" cy="285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400"/>
          </a:p>
        </p:txBody>
      </p:sp>
      <p:sp>
        <p:nvSpPr>
          <p:cNvPr id="39" name="文本框 38">
            <a:extLst>
              <a:ext uri="{FF2B5EF4-FFF2-40B4-BE49-F238E27FC236}">
                <a16:creationId xmlns:a16="http://schemas.microsoft.com/office/drawing/2014/main" id="{6BBF7DFF-7835-997C-0CAC-B0736705F157}"/>
              </a:ext>
            </a:extLst>
          </p:cNvPr>
          <p:cNvSpPr txBox="1"/>
          <p:nvPr/>
        </p:nvSpPr>
        <p:spPr>
          <a:xfrm>
            <a:off x="1846516" y="2498148"/>
            <a:ext cx="285750" cy="338554"/>
          </a:xfrm>
          <a:prstGeom prst="rect">
            <a:avLst/>
          </a:prstGeom>
          <a:noFill/>
        </p:spPr>
        <p:txBody>
          <a:bodyPr wrap="square" rtlCol="0" anchor="ctr" anchorCtr="1">
            <a:noAutofit/>
          </a:bodyPr>
          <a:lstStyle/>
          <a:p>
            <a:r>
              <a:rPr lang="en-US" altLang="zh-CN" sz="1600" dirty="0">
                <a:solidFill>
                  <a:schemeClr val="accent1"/>
                </a:solidFill>
                <a:ea typeface="思源黑体 CN Light" panose="020B0300000000000000" charset="-122"/>
              </a:rPr>
              <a:t>&gt;</a:t>
            </a:r>
            <a:endParaRPr lang="zh-CN" altLang="en-US" sz="1600" dirty="0">
              <a:solidFill>
                <a:schemeClr val="accent1"/>
              </a:solidFill>
            </a:endParaRPr>
          </a:p>
        </p:txBody>
      </p:sp>
      <p:sp>
        <p:nvSpPr>
          <p:cNvPr id="40" name="文本框 39">
            <a:extLst>
              <a:ext uri="{FF2B5EF4-FFF2-40B4-BE49-F238E27FC236}">
                <a16:creationId xmlns:a16="http://schemas.microsoft.com/office/drawing/2014/main" id="{096EE70C-1C59-71FF-139A-E05CAB23227C}"/>
              </a:ext>
            </a:extLst>
          </p:cNvPr>
          <p:cNvSpPr txBox="1"/>
          <p:nvPr/>
        </p:nvSpPr>
        <p:spPr>
          <a:xfrm>
            <a:off x="855934" y="2514386"/>
            <a:ext cx="1107511" cy="303160"/>
          </a:xfrm>
          <a:prstGeom prst="rect">
            <a:avLst/>
          </a:prstGeom>
          <a:noFill/>
        </p:spPr>
        <p:txBody>
          <a:bodyPr wrap="square" rtlCol="0">
            <a:noAutofit/>
          </a:bodyPr>
          <a:lstStyle/>
          <a:p>
            <a:pPr algn="ctr">
              <a:lnSpc>
                <a:spcPct val="120000"/>
              </a:lnSpc>
            </a:pPr>
            <a:r>
              <a:rPr lang="zh-CN" altLang="en-US" sz="1200" spc="120" dirty="0">
                <a:solidFill>
                  <a:schemeClr val="bg1"/>
                </a:solidFill>
                <a:latin typeface="思源黑体 CN Light" panose="020B0300000000000000" charset="-122"/>
                <a:ea typeface="思源黑体 CN Light" panose="020B0300000000000000" charset="-122"/>
                <a:cs typeface="思源黑体 CN Light" panose="020B0300000000000000" charset="-122"/>
              </a:rPr>
              <a:t>查看更多</a:t>
            </a:r>
          </a:p>
        </p:txBody>
      </p:sp>
      <p:pic>
        <p:nvPicPr>
          <p:cNvPr id="41" name="图片 40">
            <a:extLst>
              <a:ext uri="{FF2B5EF4-FFF2-40B4-BE49-F238E27FC236}">
                <a16:creationId xmlns:a16="http://schemas.microsoft.com/office/drawing/2014/main" id="{626CE5BD-234F-B5F5-F27E-88B162233900}"/>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rot="4500000" flipH="1">
            <a:off x="5863206" y="1219300"/>
            <a:ext cx="943890" cy="2009703"/>
          </a:xfrm>
          <a:prstGeom prst="rect">
            <a:avLst/>
          </a:prstGeom>
        </p:spPr>
      </p:pic>
    </p:spTree>
    <p:extLst>
      <p:ext uri="{BB962C8B-B14F-4D97-AF65-F5344CB8AC3E}">
        <p14:creationId xmlns:p14="http://schemas.microsoft.com/office/powerpoint/2010/main" val="1527247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563574B6-FB8C-655E-D101-C392F92FC21C}"/>
              </a:ext>
            </a:extLst>
          </p:cNvPr>
          <p:cNvSpPr/>
          <p:nvPr/>
        </p:nvSpPr>
        <p:spPr>
          <a:xfrm>
            <a:off x="0" y="1749170"/>
            <a:ext cx="12192000" cy="4594809"/>
          </a:xfrm>
          <a:prstGeom prst="rect">
            <a:avLst/>
          </a:prstGeom>
          <a:solidFill>
            <a:schemeClr val="bg2">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21" name="图片 20">
            <a:extLst>
              <a:ext uri="{FF2B5EF4-FFF2-40B4-BE49-F238E27FC236}">
                <a16:creationId xmlns:a16="http://schemas.microsoft.com/office/drawing/2014/main" id="{310766D2-3CA0-E2CD-A1DF-9C62182B51D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0062" t="12301" b="35578"/>
          <a:stretch/>
        </p:blipFill>
        <p:spPr>
          <a:xfrm>
            <a:off x="6109608" y="0"/>
            <a:ext cx="6082392" cy="4225137"/>
          </a:xfrm>
          <a:prstGeom prst="rect">
            <a:avLst/>
          </a:prstGeom>
        </p:spPr>
      </p:pic>
      <p:sp>
        <p:nvSpPr>
          <p:cNvPr id="2" name="文本占位符 1">
            <a:extLst>
              <a:ext uri="{FF2B5EF4-FFF2-40B4-BE49-F238E27FC236}">
                <a16:creationId xmlns:a16="http://schemas.microsoft.com/office/drawing/2014/main" id="{17E3C63F-5B54-2669-E2D9-280B7350B5D6}"/>
              </a:ext>
            </a:extLst>
          </p:cNvPr>
          <p:cNvSpPr>
            <a:spLocks noGrp="1"/>
          </p:cNvSpPr>
          <p:nvPr>
            <p:ph type="body" sz="quarter" idx="13"/>
          </p:nvPr>
        </p:nvSpPr>
        <p:spPr/>
        <p:txBody>
          <a:bodyPr>
            <a:noAutofit/>
          </a:bodyPr>
          <a:lstStyle/>
          <a:p>
            <a:r>
              <a:rPr lang="en-US" altLang="zh-CN" dirty="0"/>
              <a:t>01</a:t>
            </a:r>
            <a:endParaRPr lang="zh-CN" altLang="en-US" dirty="0"/>
          </a:p>
        </p:txBody>
      </p:sp>
      <p:sp>
        <p:nvSpPr>
          <p:cNvPr id="3" name="文本占位符 2">
            <a:extLst>
              <a:ext uri="{FF2B5EF4-FFF2-40B4-BE49-F238E27FC236}">
                <a16:creationId xmlns:a16="http://schemas.microsoft.com/office/drawing/2014/main" id="{60FB5A89-4F5B-9A05-39C1-EEE07CA89C62}"/>
              </a:ext>
            </a:extLst>
          </p:cNvPr>
          <p:cNvSpPr>
            <a:spLocks noGrp="1"/>
          </p:cNvSpPr>
          <p:nvPr>
            <p:ph type="body" sz="quarter" idx="14"/>
          </p:nvPr>
        </p:nvSpPr>
        <p:spPr/>
        <p:txBody>
          <a:bodyPr>
            <a:noAutofit/>
          </a:bodyPr>
          <a:lstStyle/>
          <a:p>
            <a:r>
              <a:rPr lang="zh-CN" altLang="en-US" dirty="0">
                <a:solidFill>
                  <a:srgbClr val="385723"/>
                </a:solidFill>
              </a:rPr>
              <a:t>全年工作评价</a:t>
            </a:r>
          </a:p>
        </p:txBody>
      </p:sp>
      <p:sp>
        <p:nvSpPr>
          <p:cNvPr id="4" name="文本占位符 3">
            <a:extLst>
              <a:ext uri="{FF2B5EF4-FFF2-40B4-BE49-F238E27FC236}">
                <a16:creationId xmlns:a16="http://schemas.microsoft.com/office/drawing/2014/main" id="{CD6264A0-D5FD-56EB-3C9E-EBA970FD6234}"/>
              </a:ext>
            </a:extLst>
          </p:cNvPr>
          <p:cNvSpPr>
            <a:spLocks noGrp="1"/>
          </p:cNvSpPr>
          <p:nvPr>
            <p:ph type="body" sz="quarter" idx="15"/>
          </p:nvPr>
        </p:nvSpPr>
        <p:spPr/>
        <p:txBody>
          <a:bodyPr>
            <a:noAutofit/>
          </a:bodyPr>
          <a:lstStyle/>
          <a:p>
            <a:r>
              <a:rPr lang="en-US" altLang="zh-CN" dirty="0">
                <a:solidFill>
                  <a:srgbClr val="385723"/>
                </a:solidFill>
              </a:rPr>
              <a:t>ANNUAL WORK EVALUATION</a:t>
            </a:r>
          </a:p>
        </p:txBody>
      </p:sp>
      <p:sp>
        <p:nvSpPr>
          <p:cNvPr id="7" name="矩形: 圆角 21">
            <a:extLst>
              <a:ext uri="{FF2B5EF4-FFF2-40B4-BE49-F238E27FC236}">
                <a16:creationId xmlns:a16="http://schemas.microsoft.com/office/drawing/2014/main" id="{F14658CE-ECA4-8FC2-A9F0-A95ABB06636C}"/>
              </a:ext>
            </a:extLst>
          </p:cNvPr>
          <p:cNvSpPr/>
          <p:nvPr/>
        </p:nvSpPr>
        <p:spPr>
          <a:xfrm>
            <a:off x="735000" y="2134955"/>
            <a:ext cx="4999050" cy="1690923"/>
          </a:xfrm>
          <a:prstGeom prst="roundRect">
            <a:avLst>
              <a:gd name="adj" fmla="val 1996"/>
            </a:avLst>
          </a:prstGeom>
          <a:solidFill>
            <a:schemeClr val="accent5"/>
          </a:solidFill>
          <a:ln>
            <a:noFill/>
          </a:ln>
          <a:effectLst>
            <a:outerShdw blurRad="254000" dist="38100" dir="2700000" algn="tl" rotWithShape="0">
              <a:srgbClr val="3E7826">
                <a:alpha val="16594"/>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aphicFrame>
        <p:nvGraphicFramePr>
          <p:cNvPr id="8" name="图表 7">
            <a:extLst>
              <a:ext uri="{FF2B5EF4-FFF2-40B4-BE49-F238E27FC236}">
                <a16:creationId xmlns:a16="http://schemas.microsoft.com/office/drawing/2014/main" id="{26C33D86-B1FD-22F8-0FDC-A806AD1C7FC3}"/>
              </a:ext>
            </a:extLst>
          </p:cNvPr>
          <p:cNvGraphicFramePr/>
          <p:nvPr>
            <p:extLst>
              <p:ext uri="{D42A27DB-BD31-4B8C-83A1-F6EECF244321}">
                <p14:modId xmlns:p14="http://schemas.microsoft.com/office/powerpoint/2010/main" val="3486297709"/>
              </p:ext>
            </p:extLst>
          </p:nvPr>
        </p:nvGraphicFramePr>
        <p:xfrm>
          <a:off x="769467" y="2292209"/>
          <a:ext cx="1596990" cy="1376415"/>
        </p:xfrm>
        <a:graphic>
          <a:graphicData uri="http://schemas.openxmlformats.org/drawingml/2006/chart">
            <c:chart xmlns:c="http://schemas.openxmlformats.org/drawingml/2006/chart" xmlns:r="http://schemas.openxmlformats.org/officeDocument/2006/relationships" r:id="rId4"/>
          </a:graphicData>
        </a:graphic>
      </p:graphicFrame>
      <p:sp>
        <p:nvSpPr>
          <p:cNvPr id="9" name="文本框 8">
            <a:extLst>
              <a:ext uri="{FF2B5EF4-FFF2-40B4-BE49-F238E27FC236}">
                <a16:creationId xmlns:a16="http://schemas.microsoft.com/office/drawing/2014/main" id="{49E5AF21-9940-3ABC-CB76-171AD992477B}"/>
              </a:ext>
            </a:extLst>
          </p:cNvPr>
          <p:cNvSpPr txBox="1"/>
          <p:nvPr/>
        </p:nvSpPr>
        <p:spPr>
          <a:xfrm>
            <a:off x="2229301" y="2465453"/>
            <a:ext cx="2224636" cy="369332"/>
          </a:xfrm>
          <a:prstGeom prst="rect">
            <a:avLst/>
          </a:prstGeom>
          <a:noFill/>
        </p:spPr>
        <p:txBody>
          <a:bodyPr wrap="square" rtlCol="0">
            <a:noAutofit/>
          </a:bodyPr>
          <a:lstStyle/>
          <a:p>
            <a:r>
              <a:rPr lang="zh-CN" altLang="en-US" spc="120" dirty="0">
                <a:solidFill>
                  <a:schemeClr val="tx1">
                    <a:lumMod val="75000"/>
                    <a:lumOff val="25000"/>
                  </a:schemeClr>
                </a:solidFill>
                <a:latin typeface="思源黑体 CN Heavy" panose="020B0A00000000000000" pitchFamily="34" charset="-122"/>
                <a:ea typeface="思源黑体 CN Heavy" panose="020B0A00000000000000" pitchFamily="34" charset="-122"/>
              </a:rPr>
              <a:t>整体完成的较好</a:t>
            </a:r>
          </a:p>
        </p:txBody>
      </p:sp>
      <p:sp>
        <p:nvSpPr>
          <p:cNvPr id="10" name="文本框 9">
            <a:extLst>
              <a:ext uri="{FF2B5EF4-FFF2-40B4-BE49-F238E27FC236}">
                <a16:creationId xmlns:a16="http://schemas.microsoft.com/office/drawing/2014/main" id="{A093FB25-24E1-8B91-F198-330F596C710A}"/>
              </a:ext>
            </a:extLst>
          </p:cNvPr>
          <p:cNvSpPr txBox="1"/>
          <p:nvPr/>
        </p:nvSpPr>
        <p:spPr>
          <a:xfrm>
            <a:off x="2229300" y="2786955"/>
            <a:ext cx="3147417" cy="1104661"/>
          </a:xfrm>
          <a:prstGeom prst="rect">
            <a:avLst/>
          </a:prstGeom>
          <a:noFill/>
        </p:spPr>
        <p:txBody>
          <a:bodyPr wrap="square" rtlCol="0">
            <a:noAutofit/>
          </a:bodyPr>
          <a:lstStyle/>
          <a:p>
            <a:pPr>
              <a:lnSpc>
                <a:spcPct val="120000"/>
              </a:lnSpc>
            </a:pPr>
            <a:r>
              <a:rPr lang="zh-CN" altLang="en-US"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rPr>
              <a:t>整体工作完成情况较好，没有重大失误，员工整体创作性、团结性都比较强。</a:t>
            </a:r>
          </a:p>
          <a:p>
            <a:pPr>
              <a:lnSpc>
                <a:spcPct val="120000"/>
              </a:lnSpc>
            </a:pPr>
            <a:endParaRPr lang="zh-CN" altLang="en-US"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endParaRPr>
          </a:p>
        </p:txBody>
      </p:sp>
      <p:sp>
        <p:nvSpPr>
          <p:cNvPr id="11" name="文本框 10">
            <a:extLst>
              <a:ext uri="{FF2B5EF4-FFF2-40B4-BE49-F238E27FC236}">
                <a16:creationId xmlns:a16="http://schemas.microsoft.com/office/drawing/2014/main" id="{A091B22C-C956-028D-2DAE-8D8FDBA27A16}"/>
              </a:ext>
            </a:extLst>
          </p:cNvPr>
          <p:cNvSpPr txBox="1"/>
          <p:nvPr/>
        </p:nvSpPr>
        <p:spPr>
          <a:xfrm>
            <a:off x="1147708" y="2839683"/>
            <a:ext cx="853616" cy="307777"/>
          </a:xfrm>
          <a:prstGeom prst="rect">
            <a:avLst/>
          </a:prstGeom>
          <a:noFill/>
        </p:spPr>
        <p:txBody>
          <a:bodyPr wrap="square" rtlCol="0">
            <a:noAutofit/>
          </a:bodyPr>
          <a:lstStyle/>
          <a:p>
            <a:pPr algn="ctr"/>
            <a:r>
              <a:rPr lang="en-US" altLang="zh-CN" sz="1400" b="1" spc="120" dirty="0">
                <a:solidFill>
                  <a:schemeClr val="accent1"/>
                </a:solidFill>
                <a:latin typeface="思源黑体 CN Heavy" panose="020B0A00000000000000" pitchFamily="34" charset="-122"/>
                <a:ea typeface="思源黑体 CN Heavy" panose="020B0A00000000000000" pitchFamily="34" charset="-122"/>
              </a:rPr>
              <a:t>80%</a:t>
            </a:r>
            <a:endParaRPr lang="zh-CN" altLang="en-US" sz="1400" b="1" spc="120" dirty="0">
              <a:solidFill>
                <a:schemeClr val="accent1"/>
              </a:solidFill>
              <a:latin typeface="思源黑体 CN Heavy" panose="020B0A00000000000000" pitchFamily="34" charset="-122"/>
              <a:ea typeface="思源黑体 CN Heavy" panose="020B0A00000000000000" pitchFamily="34" charset="-122"/>
            </a:endParaRPr>
          </a:p>
        </p:txBody>
      </p:sp>
      <p:sp>
        <p:nvSpPr>
          <p:cNvPr id="12" name="文本框 11">
            <a:extLst>
              <a:ext uri="{FF2B5EF4-FFF2-40B4-BE49-F238E27FC236}">
                <a16:creationId xmlns:a16="http://schemas.microsoft.com/office/drawing/2014/main" id="{B22DCEE6-E211-EC6A-992C-74D070301642}"/>
              </a:ext>
            </a:extLst>
          </p:cNvPr>
          <p:cNvSpPr txBox="1"/>
          <p:nvPr/>
        </p:nvSpPr>
        <p:spPr>
          <a:xfrm>
            <a:off x="6140062" y="4568197"/>
            <a:ext cx="3142483" cy="369332"/>
          </a:xfrm>
          <a:prstGeom prst="rect">
            <a:avLst/>
          </a:prstGeom>
          <a:noFill/>
        </p:spPr>
        <p:txBody>
          <a:bodyPr wrap="square" rtlCol="0">
            <a:noAutofit/>
          </a:bodyPr>
          <a:lstStyle/>
          <a:p>
            <a:r>
              <a:rPr lang="zh-CN" altLang="en-US" spc="120" dirty="0">
                <a:solidFill>
                  <a:schemeClr val="tx1">
                    <a:lumMod val="75000"/>
                    <a:lumOff val="25000"/>
                  </a:schemeClr>
                </a:solidFill>
                <a:latin typeface="思源黑体 CN Heavy" panose="020B0A00000000000000" pitchFamily="34" charset="-122"/>
                <a:ea typeface="思源黑体 CN Heavy" panose="020B0A00000000000000" pitchFamily="34" charset="-122"/>
              </a:rPr>
              <a:t>未来还需要继续努力</a:t>
            </a:r>
          </a:p>
        </p:txBody>
      </p:sp>
      <p:sp>
        <p:nvSpPr>
          <p:cNvPr id="13" name="文本框 12">
            <a:extLst>
              <a:ext uri="{FF2B5EF4-FFF2-40B4-BE49-F238E27FC236}">
                <a16:creationId xmlns:a16="http://schemas.microsoft.com/office/drawing/2014/main" id="{D9F31295-986F-F24B-22D3-6D3F3006DA0C}"/>
              </a:ext>
            </a:extLst>
          </p:cNvPr>
          <p:cNvSpPr txBox="1"/>
          <p:nvPr/>
        </p:nvSpPr>
        <p:spPr>
          <a:xfrm>
            <a:off x="6140063" y="5148355"/>
            <a:ext cx="5376290" cy="587597"/>
          </a:xfrm>
          <a:prstGeom prst="rect">
            <a:avLst/>
          </a:prstGeom>
          <a:noFill/>
        </p:spPr>
        <p:txBody>
          <a:bodyPr wrap="square" rtlCol="0">
            <a:noAutofit/>
          </a:bodyPr>
          <a:lstStyle/>
          <a:p>
            <a:pPr>
              <a:lnSpc>
                <a:spcPct val="120000"/>
              </a:lnSpc>
            </a:pPr>
            <a:r>
              <a:rPr lang="zh-CN" altLang="en-US"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rPr>
              <a:t>未来的发展还是应该朝着增加销售，降低成本的方向，并且不断提升员工的能力。</a:t>
            </a:r>
          </a:p>
        </p:txBody>
      </p:sp>
      <p:cxnSp>
        <p:nvCxnSpPr>
          <p:cNvPr id="14" name="直接连接符 2">
            <a:extLst>
              <a:ext uri="{FF2B5EF4-FFF2-40B4-BE49-F238E27FC236}">
                <a16:creationId xmlns:a16="http://schemas.microsoft.com/office/drawing/2014/main" id="{E7F14BA6-B8DF-1198-E693-E07EFEE73481}"/>
              </a:ext>
            </a:extLst>
          </p:cNvPr>
          <p:cNvCxnSpPr/>
          <p:nvPr/>
        </p:nvCxnSpPr>
        <p:spPr>
          <a:xfrm>
            <a:off x="6229700" y="4985792"/>
            <a:ext cx="1550098"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矩形: 圆角 22">
            <a:extLst>
              <a:ext uri="{FF2B5EF4-FFF2-40B4-BE49-F238E27FC236}">
                <a16:creationId xmlns:a16="http://schemas.microsoft.com/office/drawing/2014/main" id="{0F0F5B2D-3A96-43FA-49FB-53AF4A8B10C5}"/>
              </a:ext>
            </a:extLst>
          </p:cNvPr>
          <p:cNvSpPr/>
          <p:nvPr/>
        </p:nvSpPr>
        <p:spPr>
          <a:xfrm>
            <a:off x="735000" y="4156376"/>
            <a:ext cx="4999050" cy="1690923"/>
          </a:xfrm>
          <a:prstGeom prst="roundRect">
            <a:avLst>
              <a:gd name="adj" fmla="val 1996"/>
            </a:avLst>
          </a:prstGeom>
          <a:solidFill>
            <a:schemeClr val="accent5"/>
          </a:solidFill>
          <a:ln>
            <a:noFill/>
          </a:ln>
          <a:effectLst>
            <a:outerShdw blurRad="254000" dist="38100" dir="2700000" algn="tl" rotWithShape="0">
              <a:srgbClr val="3E7826">
                <a:alpha val="16594"/>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aphicFrame>
        <p:nvGraphicFramePr>
          <p:cNvPr id="16" name="图表 15">
            <a:extLst>
              <a:ext uri="{FF2B5EF4-FFF2-40B4-BE49-F238E27FC236}">
                <a16:creationId xmlns:a16="http://schemas.microsoft.com/office/drawing/2014/main" id="{0A574680-18AC-98B1-74FA-575E8BD44D87}"/>
              </a:ext>
            </a:extLst>
          </p:cNvPr>
          <p:cNvGraphicFramePr/>
          <p:nvPr>
            <p:extLst>
              <p:ext uri="{D42A27DB-BD31-4B8C-83A1-F6EECF244321}">
                <p14:modId xmlns:p14="http://schemas.microsoft.com/office/powerpoint/2010/main" val="2540063653"/>
              </p:ext>
            </p:extLst>
          </p:nvPr>
        </p:nvGraphicFramePr>
        <p:xfrm>
          <a:off x="769467" y="4313630"/>
          <a:ext cx="1596990" cy="1376415"/>
        </p:xfrm>
        <a:graphic>
          <a:graphicData uri="http://schemas.openxmlformats.org/drawingml/2006/chart">
            <c:chart xmlns:c="http://schemas.openxmlformats.org/drawingml/2006/chart" xmlns:r="http://schemas.openxmlformats.org/officeDocument/2006/relationships" r:id="rId5"/>
          </a:graphicData>
        </a:graphic>
      </p:graphicFrame>
      <p:sp>
        <p:nvSpPr>
          <p:cNvPr id="17" name="文本框 16">
            <a:extLst>
              <a:ext uri="{FF2B5EF4-FFF2-40B4-BE49-F238E27FC236}">
                <a16:creationId xmlns:a16="http://schemas.microsoft.com/office/drawing/2014/main" id="{25DCEA19-0FBC-A553-A852-C4161E7F11F3}"/>
              </a:ext>
            </a:extLst>
          </p:cNvPr>
          <p:cNvSpPr txBox="1"/>
          <p:nvPr/>
        </p:nvSpPr>
        <p:spPr>
          <a:xfrm>
            <a:off x="1141154" y="4846008"/>
            <a:ext cx="853616" cy="307777"/>
          </a:xfrm>
          <a:prstGeom prst="rect">
            <a:avLst/>
          </a:prstGeom>
          <a:noFill/>
        </p:spPr>
        <p:txBody>
          <a:bodyPr wrap="square" rtlCol="0">
            <a:noAutofit/>
          </a:bodyPr>
          <a:lstStyle/>
          <a:p>
            <a:pPr algn="ctr"/>
            <a:r>
              <a:rPr lang="en-US" altLang="zh-CN" sz="1400" b="1" spc="120" dirty="0">
                <a:solidFill>
                  <a:schemeClr val="accent1"/>
                </a:solidFill>
                <a:latin typeface="思源黑体 CN Heavy" panose="020B0A00000000000000" pitchFamily="34" charset="-122"/>
                <a:ea typeface="思源黑体 CN Heavy" panose="020B0A00000000000000" pitchFamily="34" charset="-122"/>
              </a:rPr>
              <a:t>60%</a:t>
            </a:r>
            <a:endParaRPr lang="zh-CN" altLang="en-US" sz="1400" b="1" spc="120" dirty="0">
              <a:solidFill>
                <a:schemeClr val="accent1"/>
              </a:solidFill>
              <a:latin typeface="思源黑体 CN Heavy" panose="020B0A00000000000000" pitchFamily="34" charset="-122"/>
              <a:ea typeface="思源黑体 CN Heavy" panose="020B0A00000000000000" pitchFamily="34" charset="-122"/>
            </a:endParaRPr>
          </a:p>
        </p:txBody>
      </p:sp>
      <p:sp>
        <p:nvSpPr>
          <p:cNvPr id="18" name="文本框 17">
            <a:extLst>
              <a:ext uri="{FF2B5EF4-FFF2-40B4-BE49-F238E27FC236}">
                <a16:creationId xmlns:a16="http://schemas.microsoft.com/office/drawing/2014/main" id="{5D208DB1-2904-CE5D-7B9D-2A82795D16FE}"/>
              </a:ext>
            </a:extLst>
          </p:cNvPr>
          <p:cNvSpPr txBox="1"/>
          <p:nvPr/>
        </p:nvSpPr>
        <p:spPr>
          <a:xfrm>
            <a:off x="2235411" y="4419989"/>
            <a:ext cx="2224636" cy="369332"/>
          </a:xfrm>
          <a:prstGeom prst="rect">
            <a:avLst/>
          </a:prstGeom>
          <a:noFill/>
        </p:spPr>
        <p:txBody>
          <a:bodyPr wrap="square" rtlCol="0">
            <a:noAutofit/>
          </a:bodyPr>
          <a:lstStyle/>
          <a:p>
            <a:r>
              <a:rPr lang="zh-CN" altLang="en-US" spc="120" dirty="0">
                <a:solidFill>
                  <a:schemeClr val="tx1">
                    <a:lumMod val="75000"/>
                    <a:lumOff val="25000"/>
                  </a:schemeClr>
                </a:solidFill>
                <a:latin typeface="思源黑体 CN Heavy" panose="020B0A00000000000000" pitchFamily="34" charset="-122"/>
                <a:ea typeface="思源黑体 CN Heavy" panose="020B0A00000000000000" pitchFamily="34" charset="-122"/>
              </a:rPr>
              <a:t>部分仍存在问题</a:t>
            </a:r>
          </a:p>
        </p:txBody>
      </p:sp>
      <p:sp>
        <p:nvSpPr>
          <p:cNvPr id="19" name="文本框 18">
            <a:extLst>
              <a:ext uri="{FF2B5EF4-FFF2-40B4-BE49-F238E27FC236}">
                <a16:creationId xmlns:a16="http://schemas.microsoft.com/office/drawing/2014/main" id="{31C293DC-25A9-2BFA-EEFF-9B07F3471DD4}"/>
              </a:ext>
            </a:extLst>
          </p:cNvPr>
          <p:cNvSpPr txBox="1"/>
          <p:nvPr/>
        </p:nvSpPr>
        <p:spPr>
          <a:xfrm>
            <a:off x="2235410" y="4741491"/>
            <a:ext cx="3147417" cy="846129"/>
          </a:xfrm>
          <a:prstGeom prst="rect">
            <a:avLst/>
          </a:prstGeom>
          <a:noFill/>
        </p:spPr>
        <p:txBody>
          <a:bodyPr wrap="square" rtlCol="0">
            <a:noAutofit/>
          </a:bodyPr>
          <a:lstStyle/>
          <a:p>
            <a:pPr>
              <a:lnSpc>
                <a:spcPct val="120000"/>
              </a:lnSpc>
            </a:pPr>
            <a:r>
              <a:rPr lang="zh-CN" altLang="en-US"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rPr>
              <a:t>虽然整体完成的较好，但是部分内容仍然存在问题，需要积极发现问题并且改进。</a:t>
            </a:r>
          </a:p>
        </p:txBody>
      </p:sp>
      <p:pic>
        <p:nvPicPr>
          <p:cNvPr id="20" name="图片 19">
            <a:extLst>
              <a:ext uri="{FF2B5EF4-FFF2-40B4-BE49-F238E27FC236}">
                <a16:creationId xmlns:a16="http://schemas.microsoft.com/office/drawing/2014/main" id="{695A8577-F99A-28F4-7062-84A5AC8AEB41}"/>
              </a:ext>
            </a:extLst>
          </p:cNvPr>
          <p:cNvPicPr>
            <a:picLocks noChangeAspect="1"/>
          </p:cNvPicPr>
          <p:nvPr/>
        </p:nvPicPr>
        <p:blipFill>
          <a:blip r:embed="rId6">
            <a:alphaModFix amt="20000"/>
            <a:extLst>
              <a:ext uri="{28A0092B-C50C-407E-A947-70E740481C1C}">
                <a14:useLocalDpi xmlns:a14="http://schemas.microsoft.com/office/drawing/2010/main" val="0"/>
              </a:ext>
            </a:extLst>
          </a:blip>
          <a:stretch>
            <a:fillRect/>
          </a:stretch>
        </p:blipFill>
        <p:spPr>
          <a:xfrm rot="18012372">
            <a:off x="493760" y="4846097"/>
            <a:ext cx="943890" cy="2009703"/>
          </a:xfrm>
          <a:prstGeom prst="rect">
            <a:avLst/>
          </a:prstGeom>
        </p:spPr>
      </p:pic>
      <p:sp>
        <p:nvSpPr>
          <p:cNvPr id="22" name="矩形 21">
            <a:extLst>
              <a:ext uri="{FF2B5EF4-FFF2-40B4-BE49-F238E27FC236}">
                <a16:creationId xmlns:a16="http://schemas.microsoft.com/office/drawing/2014/main" id="{EDA03D0C-5910-8DC5-8EB5-DBF8C6F912A3}"/>
              </a:ext>
            </a:extLst>
          </p:cNvPr>
          <p:cNvSpPr/>
          <p:nvPr/>
        </p:nvSpPr>
        <p:spPr>
          <a:xfrm>
            <a:off x="12020549" y="0"/>
            <a:ext cx="171449" cy="6858000"/>
          </a:xfrm>
          <a:prstGeom prst="rect">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 name="矩形 25">
            <a:extLst>
              <a:ext uri="{FF2B5EF4-FFF2-40B4-BE49-F238E27FC236}">
                <a16:creationId xmlns:a16="http://schemas.microsoft.com/office/drawing/2014/main" id="{39565597-6B3A-3AE8-C69F-4570C9065D22}"/>
              </a:ext>
            </a:extLst>
          </p:cNvPr>
          <p:cNvSpPr/>
          <p:nvPr/>
        </p:nvSpPr>
        <p:spPr>
          <a:xfrm>
            <a:off x="9847306" y="1039485"/>
            <a:ext cx="1671594" cy="9081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文本框 26">
            <a:extLst>
              <a:ext uri="{FF2B5EF4-FFF2-40B4-BE49-F238E27FC236}">
                <a16:creationId xmlns:a16="http://schemas.microsoft.com/office/drawing/2014/main" id="{DF6D0B12-8C11-3F2E-5197-B5489B834540}"/>
              </a:ext>
            </a:extLst>
          </p:cNvPr>
          <p:cNvSpPr txBox="1"/>
          <p:nvPr/>
        </p:nvSpPr>
        <p:spPr>
          <a:xfrm>
            <a:off x="10060511" y="773439"/>
            <a:ext cx="1524776" cy="338554"/>
          </a:xfrm>
          <a:prstGeom prst="rect">
            <a:avLst/>
          </a:prstGeom>
          <a:noFill/>
        </p:spPr>
        <p:txBody>
          <a:bodyPr wrap="none" rtlCol="0">
            <a:noAutofit/>
          </a:bodyPr>
          <a:lstStyle/>
          <a:p>
            <a:pPr algn="r"/>
            <a:r>
              <a:rPr lang="en-US" altLang="zh-CN" sz="1600" dirty="0">
                <a:solidFill>
                  <a:schemeClr val="bg1"/>
                </a:solidFill>
                <a:latin typeface="思源黑体 CN Light" panose="020B0300000000000000" charset="-122"/>
                <a:ea typeface="思源黑体 CN Light" panose="020B0300000000000000" charset="-122"/>
                <a:cs typeface="思源黑体 CN Light" panose="020B0300000000000000" charset="-122"/>
              </a:rPr>
              <a:t>CHAPTER ONE</a:t>
            </a:r>
            <a:endParaRPr lang="zh-CN" altLang="en-US" sz="1600" dirty="0">
              <a:solidFill>
                <a:schemeClr val="bg1"/>
              </a:solidFill>
              <a:latin typeface="思源黑体 CN Light" panose="020B0300000000000000" charset="-122"/>
              <a:ea typeface="思源黑体 CN Light" panose="020B0300000000000000" charset="-122"/>
              <a:cs typeface="思源黑体 CN Light" panose="020B0300000000000000" charset="-122"/>
            </a:endParaRPr>
          </a:p>
        </p:txBody>
      </p:sp>
    </p:spTree>
    <p:extLst>
      <p:ext uri="{BB962C8B-B14F-4D97-AF65-F5344CB8AC3E}">
        <p14:creationId xmlns:p14="http://schemas.microsoft.com/office/powerpoint/2010/main" val="1241149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7DB316E-B489-08B8-4162-CC7FA104CE8B}"/>
              </a:ext>
            </a:extLst>
          </p:cNvPr>
          <p:cNvSpPr>
            <a:spLocks noGrp="1"/>
          </p:cNvSpPr>
          <p:nvPr>
            <p:ph type="body" sz="quarter" idx="11"/>
          </p:nvPr>
        </p:nvSpPr>
        <p:spPr/>
        <p:txBody>
          <a:bodyPr/>
          <a:lstStyle/>
          <a:p>
            <a:r>
              <a:rPr lang="zh-CN" altLang="en-US" dirty="0"/>
              <a:t>重要项目展示</a:t>
            </a:r>
          </a:p>
        </p:txBody>
      </p:sp>
      <p:sp>
        <p:nvSpPr>
          <p:cNvPr id="3" name="文本占位符 2">
            <a:extLst>
              <a:ext uri="{FF2B5EF4-FFF2-40B4-BE49-F238E27FC236}">
                <a16:creationId xmlns:a16="http://schemas.microsoft.com/office/drawing/2014/main" id="{700955CF-2E72-9FDC-534F-C83D7E660F3A}"/>
              </a:ext>
            </a:extLst>
          </p:cNvPr>
          <p:cNvSpPr>
            <a:spLocks noGrp="1"/>
          </p:cNvSpPr>
          <p:nvPr>
            <p:ph type="body" sz="quarter" idx="12"/>
          </p:nvPr>
        </p:nvSpPr>
        <p:spPr/>
        <p:txBody>
          <a:bodyPr/>
          <a:lstStyle/>
          <a:p>
            <a:r>
              <a:rPr lang="zh-CN" altLang="en-US" dirty="0"/>
              <a:t>展示去年工作成就以及重要的工作项目，到底哪里做得好？</a:t>
            </a:r>
            <a:endParaRPr lang="en-US" altLang="zh-CN" dirty="0"/>
          </a:p>
        </p:txBody>
      </p:sp>
      <p:sp>
        <p:nvSpPr>
          <p:cNvPr id="4" name="文本占位符 3">
            <a:extLst>
              <a:ext uri="{FF2B5EF4-FFF2-40B4-BE49-F238E27FC236}">
                <a16:creationId xmlns:a16="http://schemas.microsoft.com/office/drawing/2014/main" id="{0E56BF0A-D376-5D1B-CC3C-B5BB9BA23B3A}"/>
              </a:ext>
            </a:extLst>
          </p:cNvPr>
          <p:cNvSpPr>
            <a:spLocks noGrp="1"/>
          </p:cNvSpPr>
          <p:nvPr>
            <p:ph type="body" sz="quarter" idx="13"/>
          </p:nvPr>
        </p:nvSpPr>
        <p:spPr/>
        <p:txBody>
          <a:bodyPr/>
          <a:lstStyle/>
          <a:p>
            <a:r>
              <a:rPr lang="zh-CN" altLang="en-US" dirty="0"/>
              <a:t>第二部分</a:t>
            </a:r>
          </a:p>
        </p:txBody>
      </p:sp>
    </p:spTree>
    <p:extLst>
      <p:ext uri="{BB962C8B-B14F-4D97-AF65-F5344CB8AC3E}">
        <p14:creationId xmlns:p14="http://schemas.microsoft.com/office/powerpoint/2010/main" val="4133318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25C9EE4-62BC-F798-D0DE-159BE255A5B9}"/>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2197" t="12301" r="1" b="47830"/>
          <a:stretch/>
        </p:blipFill>
        <p:spPr>
          <a:xfrm>
            <a:off x="-255508" y="0"/>
            <a:ext cx="12447508" cy="3231911"/>
          </a:xfrm>
          <a:prstGeom prst="rect">
            <a:avLst/>
          </a:prstGeom>
        </p:spPr>
      </p:pic>
      <p:sp>
        <p:nvSpPr>
          <p:cNvPr id="14" name="矩形 13">
            <a:extLst>
              <a:ext uri="{FF2B5EF4-FFF2-40B4-BE49-F238E27FC236}">
                <a16:creationId xmlns:a16="http://schemas.microsoft.com/office/drawing/2014/main" id="{499F9188-984F-6EDA-ED57-BD5AFB5F6259}"/>
              </a:ext>
            </a:extLst>
          </p:cNvPr>
          <p:cNvSpPr/>
          <p:nvPr/>
        </p:nvSpPr>
        <p:spPr>
          <a:xfrm>
            <a:off x="0" y="3223410"/>
            <a:ext cx="12192000" cy="36485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矩形 14">
            <a:extLst>
              <a:ext uri="{FF2B5EF4-FFF2-40B4-BE49-F238E27FC236}">
                <a16:creationId xmlns:a16="http://schemas.microsoft.com/office/drawing/2014/main" id="{4375080D-D12F-60D3-CB46-3B33AE420F27}"/>
              </a:ext>
            </a:extLst>
          </p:cNvPr>
          <p:cNvSpPr/>
          <p:nvPr/>
        </p:nvSpPr>
        <p:spPr>
          <a:xfrm>
            <a:off x="-3" y="5508381"/>
            <a:ext cx="12192001" cy="904248"/>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 name="矩形 15">
            <a:extLst>
              <a:ext uri="{FF2B5EF4-FFF2-40B4-BE49-F238E27FC236}">
                <a16:creationId xmlns:a16="http://schemas.microsoft.com/office/drawing/2014/main" id="{8647945E-D8CE-008D-4FB0-6831C3B41D88}"/>
              </a:ext>
            </a:extLst>
          </p:cNvPr>
          <p:cNvSpPr/>
          <p:nvPr/>
        </p:nvSpPr>
        <p:spPr>
          <a:xfrm>
            <a:off x="1758950" y="1930400"/>
            <a:ext cx="8674100" cy="4114800"/>
          </a:xfrm>
          <a:prstGeom prst="rect">
            <a:avLst/>
          </a:prstGeom>
          <a:solidFill>
            <a:schemeClr val="accent5"/>
          </a:solidFill>
          <a:ln>
            <a:noFill/>
          </a:ln>
          <a:effectLst>
            <a:outerShdw blurRad="152400" sx="102000" sy="102000" algn="ctr" rotWithShape="0">
              <a:schemeClr val="accent6">
                <a:lumMod val="20000"/>
                <a:lumOff val="8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7" name="文本框 16">
            <a:extLst>
              <a:ext uri="{FF2B5EF4-FFF2-40B4-BE49-F238E27FC236}">
                <a16:creationId xmlns:a16="http://schemas.microsoft.com/office/drawing/2014/main" id="{542F0055-6DA0-5CD6-F731-D9E34A4A2CBE}"/>
              </a:ext>
            </a:extLst>
          </p:cNvPr>
          <p:cNvSpPr txBox="1"/>
          <p:nvPr/>
        </p:nvSpPr>
        <p:spPr>
          <a:xfrm>
            <a:off x="2110912" y="3235357"/>
            <a:ext cx="2392809" cy="430887"/>
          </a:xfrm>
          <a:prstGeom prst="rect">
            <a:avLst/>
          </a:prstGeom>
          <a:noFill/>
        </p:spPr>
        <p:txBody>
          <a:bodyPr wrap="square" rtlCol="0">
            <a:noAutofit/>
          </a:bodyPr>
          <a:lstStyle/>
          <a:p>
            <a:pPr algn="ctr"/>
            <a:r>
              <a:rPr lang="zh-CN" altLang="en-US" sz="2200" spc="120" dirty="0">
                <a:solidFill>
                  <a:schemeClr val="accent4">
                    <a:lumMod val="75000"/>
                    <a:lumOff val="25000"/>
                  </a:schemeClr>
                </a:solidFill>
                <a:latin typeface="思源黑体 CN Heavy" panose="020B0A00000000000000" pitchFamily="34" charset="-122"/>
                <a:ea typeface="思源黑体 CN Heavy" panose="020B0A00000000000000" pitchFamily="34" charset="-122"/>
              </a:rPr>
              <a:t>基本完成目标</a:t>
            </a:r>
          </a:p>
        </p:txBody>
      </p:sp>
      <p:sp>
        <p:nvSpPr>
          <p:cNvPr id="18" name="文本框 17">
            <a:extLst>
              <a:ext uri="{FF2B5EF4-FFF2-40B4-BE49-F238E27FC236}">
                <a16:creationId xmlns:a16="http://schemas.microsoft.com/office/drawing/2014/main" id="{32986DFC-B439-0053-2AAC-021EA701819F}"/>
              </a:ext>
            </a:extLst>
          </p:cNvPr>
          <p:cNvSpPr txBox="1"/>
          <p:nvPr/>
        </p:nvSpPr>
        <p:spPr>
          <a:xfrm>
            <a:off x="2550305" y="2639590"/>
            <a:ext cx="1514023" cy="338298"/>
          </a:xfrm>
          <a:prstGeom prst="rect">
            <a:avLst/>
          </a:prstGeom>
          <a:noFill/>
        </p:spPr>
        <p:txBody>
          <a:bodyPr wrap="square" rtlCol="0">
            <a:noAutofit/>
          </a:bodyPr>
          <a:lstStyle/>
          <a:p>
            <a:pPr algn="ctr">
              <a:lnSpc>
                <a:spcPct val="120000"/>
              </a:lnSpc>
            </a:pPr>
            <a:r>
              <a:rPr lang="en-US" altLang="zh-CN" sz="1400" spc="120" dirty="0">
                <a:solidFill>
                  <a:schemeClr val="accent1"/>
                </a:solidFill>
                <a:latin typeface="思源黑体 CN Light" panose="020B0300000000000000" charset="-122"/>
                <a:ea typeface="思源黑体 CN Light" panose="020B0300000000000000" charset="-122"/>
                <a:cs typeface="思源黑体 CN Light" panose="020B0300000000000000" charset="-122"/>
              </a:rPr>
              <a:t>STEP 01</a:t>
            </a:r>
            <a:endParaRPr lang="zh-CN" altLang="en-US" sz="1400" spc="120" dirty="0">
              <a:solidFill>
                <a:schemeClr val="accent1"/>
              </a:solidFill>
              <a:latin typeface="思源黑体 CN Light" panose="020B0300000000000000" charset="-122"/>
              <a:ea typeface="思源黑体 CN Light" panose="020B0300000000000000" charset="-122"/>
              <a:cs typeface="思源黑体 CN Light" panose="020B0300000000000000" charset="-122"/>
            </a:endParaRPr>
          </a:p>
        </p:txBody>
      </p:sp>
      <p:sp>
        <p:nvSpPr>
          <p:cNvPr id="19" name="文本框 18">
            <a:extLst>
              <a:ext uri="{FF2B5EF4-FFF2-40B4-BE49-F238E27FC236}">
                <a16:creationId xmlns:a16="http://schemas.microsoft.com/office/drawing/2014/main" id="{B1BA4E0F-B7DD-0CBF-2D1B-A5ECB39B6DEF}"/>
              </a:ext>
            </a:extLst>
          </p:cNvPr>
          <p:cNvSpPr txBox="1"/>
          <p:nvPr/>
        </p:nvSpPr>
        <p:spPr>
          <a:xfrm>
            <a:off x="2385439" y="3814988"/>
            <a:ext cx="1984651" cy="1670201"/>
          </a:xfrm>
          <a:prstGeom prst="rect">
            <a:avLst/>
          </a:prstGeom>
          <a:noFill/>
        </p:spPr>
        <p:txBody>
          <a:bodyPr wrap="square" rtlCol="0" anchor="ctr" anchorCtr="1">
            <a:noAutofit/>
          </a:bodyPr>
          <a:lstStyle/>
          <a:p>
            <a:pPr algn="ctr">
              <a:lnSpc>
                <a:spcPct val="150000"/>
              </a:lnSpc>
            </a:pPr>
            <a:r>
              <a:rPr lang="zh-CN" altLang="en-US"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rPr>
              <a:t>整体工作完成情况较好，没有重大失误，员工整体创作性、团结性都比较强。</a:t>
            </a:r>
          </a:p>
          <a:p>
            <a:pPr algn="ctr">
              <a:lnSpc>
                <a:spcPct val="150000"/>
              </a:lnSpc>
            </a:pPr>
            <a:endParaRPr lang="zh-CN" altLang="en-US"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endParaRPr>
          </a:p>
        </p:txBody>
      </p:sp>
      <p:sp>
        <p:nvSpPr>
          <p:cNvPr id="20" name="文本框 19">
            <a:extLst>
              <a:ext uri="{FF2B5EF4-FFF2-40B4-BE49-F238E27FC236}">
                <a16:creationId xmlns:a16="http://schemas.microsoft.com/office/drawing/2014/main" id="{05F1B114-7A15-0BC6-98BE-FB20220C0FB0}"/>
              </a:ext>
            </a:extLst>
          </p:cNvPr>
          <p:cNvSpPr txBox="1"/>
          <p:nvPr/>
        </p:nvSpPr>
        <p:spPr>
          <a:xfrm>
            <a:off x="4896654" y="3235441"/>
            <a:ext cx="2392809" cy="430887"/>
          </a:xfrm>
          <a:prstGeom prst="rect">
            <a:avLst/>
          </a:prstGeom>
          <a:noFill/>
        </p:spPr>
        <p:txBody>
          <a:bodyPr wrap="square" rtlCol="0">
            <a:noAutofit/>
          </a:bodyPr>
          <a:lstStyle/>
          <a:p>
            <a:pPr algn="ctr"/>
            <a:r>
              <a:rPr lang="zh-CN" altLang="en-US" sz="2200" spc="120" dirty="0">
                <a:solidFill>
                  <a:schemeClr val="accent4">
                    <a:lumMod val="75000"/>
                    <a:lumOff val="25000"/>
                  </a:schemeClr>
                </a:solidFill>
                <a:latin typeface="思源黑体 CN Heavy" panose="020B0A00000000000000" pitchFamily="34" charset="-122"/>
                <a:ea typeface="思源黑体 CN Heavy" panose="020B0A00000000000000" pitchFamily="34" charset="-122"/>
              </a:rPr>
              <a:t>销售目标达成</a:t>
            </a:r>
          </a:p>
        </p:txBody>
      </p:sp>
      <p:sp>
        <p:nvSpPr>
          <p:cNvPr id="21" name="文本框 20">
            <a:extLst>
              <a:ext uri="{FF2B5EF4-FFF2-40B4-BE49-F238E27FC236}">
                <a16:creationId xmlns:a16="http://schemas.microsoft.com/office/drawing/2014/main" id="{ADEE71C4-51C3-83F8-7DEA-ED4A5FDCC9A5}"/>
              </a:ext>
            </a:extLst>
          </p:cNvPr>
          <p:cNvSpPr txBox="1"/>
          <p:nvPr/>
        </p:nvSpPr>
        <p:spPr>
          <a:xfrm>
            <a:off x="5336047" y="2639674"/>
            <a:ext cx="1514023" cy="338298"/>
          </a:xfrm>
          <a:prstGeom prst="rect">
            <a:avLst/>
          </a:prstGeom>
          <a:noFill/>
        </p:spPr>
        <p:txBody>
          <a:bodyPr wrap="square" rtlCol="0">
            <a:noAutofit/>
          </a:bodyPr>
          <a:lstStyle/>
          <a:p>
            <a:pPr algn="ctr">
              <a:lnSpc>
                <a:spcPct val="120000"/>
              </a:lnSpc>
            </a:pPr>
            <a:r>
              <a:rPr lang="en-US" altLang="zh-CN" sz="1400" spc="120" dirty="0">
                <a:solidFill>
                  <a:schemeClr val="accent1"/>
                </a:solidFill>
                <a:latin typeface="思源黑体 CN Light" panose="020B0300000000000000" charset="-122"/>
                <a:ea typeface="思源黑体 CN Light" panose="020B0300000000000000" charset="-122"/>
                <a:cs typeface="思源黑体 CN Light" panose="020B0300000000000000" charset="-122"/>
              </a:rPr>
              <a:t>STEP 02</a:t>
            </a:r>
            <a:endParaRPr lang="zh-CN" altLang="en-US" sz="1400" spc="120" dirty="0">
              <a:solidFill>
                <a:schemeClr val="accent1"/>
              </a:solidFill>
              <a:latin typeface="思源黑体 CN Light" panose="020B0300000000000000" charset="-122"/>
              <a:ea typeface="思源黑体 CN Light" panose="020B0300000000000000" charset="-122"/>
              <a:cs typeface="思源黑体 CN Light" panose="020B0300000000000000" charset="-122"/>
            </a:endParaRPr>
          </a:p>
        </p:txBody>
      </p:sp>
      <p:sp>
        <p:nvSpPr>
          <p:cNvPr id="22" name="文本框 21">
            <a:extLst>
              <a:ext uri="{FF2B5EF4-FFF2-40B4-BE49-F238E27FC236}">
                <a16:creationId xmlns:a16="http://schemas.microsoft.com/office/drawing/2014/main" id="{A33F0D9A-7F0C-2AF4-51ED-0CABC3FB9CF5}"/>
              </a:ext>
            </a:extLst>
          </p:cNvPr>
          <p:cNvSpPr txBox="1"/>
          <p:nvPr/>
        </p:nvSpPr>
        <p:spPr>
          <a:xfrm>
            <a:off x="7682396" y="3234378"/>
            <a:ext cx="2392809" cy="430887"/>
          </a:xfrm>
          <a:prstGeom prst="rect">
            <a:avLst/>
          </a:prstGeom>
          <a:noFill/>
        </p:spPr>
        <p:txBody>
          <a:bodyPr wrap="square" rtlCol="0">
            <a:noAutofit/>
          </a:bodyPr>
          <a:lstStyle/>
          <a:p>
            <a:pPr algn="ctr"/>
            <a:r>
              <a:rPr lang="zh-CN" altLang="en-US" sz="2200" spc="120" dirty="0">
                <a:solidFill>
                  <a:schemeClr val="accent4">
                    <a:lumMod val="75000"/>
                    <a:lumOff val="25000"/>
                  </a:schemeClr>
                </a:solidFill>
                <a:latin typeface="思源黑体 CN Heavy" panose="020B0A00000000000000" pitchFamily="34" charset="-122"/>
                <a:ea typeface="思源黑体 CN Heavy" panose="020B0A00000000000000" pitchFamily="34" charset="-122"/>
              </a:rPr>
              <a:t>细节仍存在问题</a:t>
            </a:r>
          </a:p>
        </p:txBody>
      </p:sp>
      <p:sp>
        <p:nvSpPr>
          <p:cNvPr id="23" name="文本框 22">
            <a:extLst>
              <a:ext uri="{FF2B5EF4-FFF2-40B4-BE49-F238E27FC236}">
                <a16:creationId xmlns:a16="http://schemas.microsoft.com/office/drawing/2014/main" id="{6504E101-3A93-1E4C-68A7-B5B13390A483}"/>
              </a:ext>
            </a:extLst>
          </p:cNvPr>
          <p:cNvSpPr txBox="1"/>
          <p:nvPr/>
        </p:nvSpPr>
        <p:spPr>
          <a:xfrm>
            <a:off x="8121789" y="2638611"/>
            <a:ext cx="1514023" cy="338298"/>
          </a:xfrm>
          <a:prstGeom prst="rect">
            <a:avLst/>
          </a:prstGeom>
          <a:noFill/>
        </p:spPr>
        <p:txBody>
          <a:bodyPr wrap="square" rtlCol="0">
            <a:noAutofit/>
          </a:bodyPr>
          <a:lstStyle/>
          <a:p>
            <a:pPr algn="ctr">
              <a:lnSpc>
                <a:spcPct val="120000"/>
              </a:lnSpc>
            </a:pPr>
            <a:r>
              <a:rPr lang="en-US" altLang="zh-CN" sz="1400" spc="120" dirty="0">
                <a:solidFill>
                  <a:schemeClr val="accent1"/>
                </a:solidFill>
                <a:latin typeface="思源黑体 CN Light" panose="020B0300000000000000" charset="-122"/>
                <a:ea typeface="思源黑体 CN Light" panose="020B0300000000000000" charset="-122"/>
                <a:cs typeface="思源黑体 CN Light" panose="020B0300000000000000" charset="-122"/>
              </a:rPr>
              <a:t>STEP 03</a:t>
            </a:r>
            <a:endParaRPr lang="zh-CN" altLang="en-US" sz="1400" spc="120" dirty="0">
              <a:solidFill>
                <a:schemeClr val="accent1"/>
              </a:solidFill>
              <a:latin typeface="思源黑体 CN Light" panose="020B0300000000000000" charset="-122"/>
              <a:ea typeface="思源黑体 CN Light" panose="020B0300000000000000" charset="-122"/>
              <a:cs typeface="思源黑体 CN Light" panose="020B0300000000000000" charset="-122"/>
            </a:endParaRPr>
          </a:p>
        </p:txBody>
      </p:sp>
      <p:cxnSp>
        <p:nvCxnSpPr>
          <p:cNvPr id="24" name="直接连接符 24">
            <a:extLst>
              <a:ext uri="{FF2B5EF4-FFF2-40B4-BE49-F238E27FC236}">
                <a16:creationId xmlns:a16="http://schemas.microsoft.com/office/drawing/2014/main" id="{02DD743C-CE74-2C42-8EBD-737D498E6510}"/>
              </a:ext>
            </a:extLst>
          </p:cNvPr>
          <p:cNvCxnSpPr/>
          <p:nvPr/>
        </p:nvCxnSpPr>
        <p:spPr>
          <a:xfrm>
            <a:off x="4700188" y="3677282"/>
            <a:ext cx="0" cy="134620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直接连接符 35">
            <a:extLst>
              <a:ext uri="{FF2B5EF4-FFF2-40B4-BE49-F238E27FC236}">
                <a16:creationId xmlns:a16="http://schemas.microsoft.com/office/drawing/2014/main" id="{EB3B7F3B-EF1E-7207-ABC3-3B5B4CAED85B}"/>
              </a:ext>
            </a:extLst>
          </p:cNvPr>
          <p:cNvCxnSpPr/>
          <p:nvPr/>
        </p:nvCxnSpPr>
        <p:spPr>
          <a:xfrm>
            <a:off x="7485930" y="3677282"/>
            <a:ext cx="0" cy="134620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6" name="组合 25">
            <a:extLst>
              <a:ext uri="{FF2B5EF4-FFF2-40B4-BE49-F238E27FC236}">
                <a16:creationId xmlns:a16="http://schemas.microsoft.com/office/drawing/2014/main" id="{A6A8B8D2-4FC4-504C-4119-B28434480AF4}"/>
              </a:ext>
            </a:extLst>
          </p:cNvPr>
          <p:cNvGrpSpPr/>
          <p:nvPr/>
        </p:nvGrpSpPr>
        <p:grpSpPr>
          <a:xfrm>
            <a:off x="3235316" y="3090736"/>
            <a:ext cx="144000" cy="38100"/>
            <a:chOff x="1029473" y="3989890"/>
            <a:chExt cx="144000" cy="38100"/>
          </a:xfrm>
        </p:grpSpPr>
        <p:cxnSp>
          <p:nvCxnSpPr>
            <p:cNvPr id="27" name="直接连接符 19">
              <a:extLst>
                <a:ext uri="{FF2B5EF4-FFF2-40B4-BE49-F238E27FC236}">
                  <a16:creationId xmlns:a16="http://schemas.microsoft.com/office/drawing/2014/main" id="{B0F2671F-4A15-3D0C-F116-C0BF198ED6FF}"/>
                </a:ext>
              </a:extLst>
            </p:cNvPr>
            <p:cNvCxnSpPr/>
            <p:nvPr/>
          </p:nvCxnSpPr>
          <p:spPr>
            <a:xfrm>
              <a:off x="1029473" y="3989890"/>
              <a:ext cx="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直接连接符 20">
              <a:extLst>
                <a:ext uri="{FF2B5EF4-FFF2-40B4-BE49-F238E27FC236}">
                  <a16:creationId xmlns:a16="http://schemas.microsoft.com/office/drawing/2014/main" id="{15D64A34-4926-074F-7275-5E02C41E873A}"/>
                </a:ext>
              </a:extLst>
            </p:cNvPr>
            <p:cNvCxnSpPr/>
            <p:nvPr/>
          </p:nvCxnSpPr>
          <p:spPr>
            <a:xfrm>
              <a:off x="1029473" y="4027990"/>
              <a:ext cx="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9" name="组合 28">
            <a:extLst>
              <a:ext uri="{FF2B5EF4-FFF2-40B4-BE49-F238E27FC236}">
                <a16:creationId xmlns:a16="http://schemas.microsoft.com/office/drawing/2014/main" id="{52C116AB-D7EB-76B7-722E-78B12A17D5EE}"/>
              </a:ext>
            </a:extLst>
          </p:cNvPr>
          <p:cNvGrpSpPr/>
          <p:nvPr/>
        </p:nvGrpSpPr>
        <p:grpSpPr>
          <a:xfrm>
            <a:off x="6021058" y="3090736"/>
            <a:ext cx="144000" cy="38100"/>
            <a:chOff x="1029473" y="3989890"/>
            <a:chExt cx="144000" cy="38100"/>
          </a:xfrm>
        </p:grpSpPr>
        <p:cxnSp>
          <p:nvCxnSpPr>
            <p:cNvPr id="30" name="直接连接符 19">
              <a:extLst>
                <a:ext uri="{FF2B5EF4-FFF2-40B4-BE49-F238E27FC236}">
                  <a16:creationId xmlns:a16="http://schemas.microsoft.com/office/drawing/2014/main" id="{A24C4A6B-D8DA-7238-31D8-6909D81D5CA7}"/>
                </a:ext>
              </a:extLst>
            </p:cNvPr>
            <p:cNvCxnSpPr/>
            <p:nvPr/>
          </p:nvCxnSpPr>
          <p:spPr>
            <a:xfrm>
              <a:off x="1029473" y="3989890"/>
              <a:ext cx="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直接连接符 20">
              <a:extLst>
                <a:ext uri="{FF2B5EF4-FFF2-40B4-BE49-F238E27FC236}">
                  <a16:creationId xmlns:a16="http://schemas.microsoft.com/office/drawing/2014/main" id="{52F22E7C-8B86-4FDE-2B6B-F2CE28AB3817}"/>
                </a:ext>
              </a:extLst>
            </p:cNvPr>
            <p:cNvCxnSpPr/>
            <p:nvPr/>
          </p:nvCxnSpPr>
          <p:spPr>
            <a:xfrm>
              <a:off x="1029473" y="4027990"/>
              <a:ext cx="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2" name="组合 31">
            <a:extLst>
              <a:ext uri="{FF2B5EF4-FFF2-40B4-BE49-F238E27FC236}">
                <a16:creationId xmlns:a16="http://schemas.microsoft.com/office/drawing/2014/main" id="{9B9A99E9-1E3E-A331-7ABE-FA1B62FA1DAE}"/>
              </a:ext>
            </a:extLst>
          </p:cNvPr>
          <p:cNvGrpSpPr/>
          <p:nvPr/>
        </p:nvGrpSpPr>
        <p:grpSpPr>
          <a:xfrm>
            <a:off x="8806800" y="3090736"/>
            <a:ext cx="144000" cy="38100"/>
            <a:chOff x="1029473" y="3989890"/>
            <a:chExt cx="144000" cy="38100"/>
          </a:xfrm>
        </p:grpSpPr>
        <p:cxnSp>
          <p:nvCxnSpPr>
            <p:cNvPr id="33" name="直接连接符 19">
              <a:extLst>
                <a:ext uri="{FF2B5EF4-FFF2-40B4-BE49-F238E27FC236}">
                  <a16:creationId xmlns:a16="http://schemas.microsoft.com/office/drawing/2014/main" id="{D508FFD8-B1BC-0216-6353-F96227B6CA12}"/>
                </a:ext>
              </a:extLst>
            </p:cNvPr>
            <p:cNvCxnSpPr/>
            <p:nvPr/>
          </p:nvCxnSpPr>
          <p:spPr>
            <a:xfrm>
              <a:off x="1029473" y="3989890"/>
              <a:ext cx="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直接连接符 20">
              <a:extLst>
                <a:ext uri="{FF2B5EF4-FFF2-40B4-BE49-F238E27FC236}">
                  <a16:creationId xmlns:a16="http://schemas.microsoft.com/office/drawing/2014/main" id="{1BB124AF-88D9-2561-4650-1D76DFB7B995}"/>
                </a:ext>
              </a:extLst>
            </p:cNvPr>
            <p:cNvCxnSpPr/>
            <p:nvPr/>
          </p:nvCxnSpPr>
          <p:spPr>
            <a:xfrm>
              <a:off x="1029473" y="4027990"/>
              <a:ext cx="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35" name="图片 34">
            <a:extLst>
              <a:ext uri="{FF2B5EF4-FFF2-40B4-BE49-F238E27FC236}">
                <a16:creationId xmlns:a16="http://schemas.microsoft.com/office/drawing/2014/main" id="{F771A478-3D49-6E57-AE36-765EFEAEA8AE}"/>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rot="17100000">
            <a:off x="1787481" y="5003446"/>
            <a:ext cx="623299" cy="1327110"/>
          </a:xfrm>
          <a:prstGeom prst="rect">
            <a:avLst/>
          </a:prstGeom>
        </p:spPr>
      </p:pic>
      <p:pic>
        <p:nvPicPr>
          <p:cNvPr id="36" name="图片 35">
            <a:extLst>
              <a:ext uri="{FF2B5EF4-FFF2-40B4-BE49-F238E27FC236}">
                <a16:creationId xmlns:a16="http://schemas.microsoft.com/office/drawing/2014/main" id="{65FD3316-5661-AC09-C39B-E208A707A380}"/>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rot="4500000" flipH="1">
            <a:off x="9676019" y="5026217"/>
            <a:ext cx="623299" cy="1327110"/>
          </a:xfrm>
          <a:prstGeom prst="rect">
            <a:avLst/>
          </a:prstGeom>
        </p:spPr>
      </p:pic>
      <p:sp>
        <p:nvSpPr>
          <p:cNvPr id="37" name="文本框 36">
            <a:extLst>
              <a:ext uri="{FF2B5EF4-FFF2-40B4-BE49-F238E27FC236}">
                <a16:creationId xmlns:a16="http://schemas.microsoft.com/office/drawing/2014/main" id="{EBD15BE2-C8FF-92E3-6269-0B98ADE84822}"/>
              </a:ext>
            </a:extLst>
          </p:cNvPr>
          <p:cNvSpPr txBox="1"/>
          <p:nvPr/>
        </p:nvSpPr>
        <p:spPr>
          <a:xfrm>
            <a:off x="-255509" y="-541202"/>
            <a:ext cx="2170466" cy="2139047"/>
          </a:xfrm>
          <a:prstGeom prst="rect">
            <a:avLst/>
          </a:prstGeom>
          <a:noFill/>
        </p:spPr>
        <p:txBody>
          <a:bodyPr wrap="none" lIns="0" tIns="0" rIns="0" bIns="0" rtlCol="0">
            <a:noAutofit/>
          </a:bodyPr>
          <a:lstStyle/>
          <a:p>
            <a:r>
              <a:rPr lang="en-US" altLang="zh-CN" sz="13900" dirty="0">
                <a:ln w="3175">
                  <a:gradFill>
                    <a:gsLst>
                      <a:gs pos="0">
                        <a:schemeClr val="accent5"/>
                      </a:gs>
                      <a:gs pos="76000">
                        <a:schemeClr val="accent5">
                          <a:alpha val="0"/>
                        </a:schemeClr>
                      </a:gs>
                    </a:gsLst>
                    <a:lin ang="5400000" scaled="1"/>
                  </a:gradFill>
                </a:ln>
                <a:noFill/>
                <a:latin typeface="思源黑体 CN Heavy" panose="020B0A00000000000000" pitchFamily="34" charset="-122"/>
                <a:ea typeface="思源黑体 CN Heavy" panose="020B0A00000000000000" pitchFamily="34" charset="-122"/>
                <a:cs typeface="思源黑体 CN Heavy" panose="020B0A00000000000000" pitchFamily="34" charset="-122"/>
              </a:rPr>
              <a:t>02</a:t>
            </a:r>
            <a:endParaRPr lang="zh-CN" altLang="en-US" sz="13900" dirty="0">
              <a:ln w="3175">
                <a:gradFill>
                  <a:gsLst>
                    <a:gs pos="0">
                      <a:schemeClr val="accent5"/>
                    </a:gs>
                    <a:gs pos="76000">
                      <a:schemeClr val="accent5">
                        <a:alpha val="0"/>
                      </a:schemeClr>
                    </a:gs>
                  </a:gsLst>
                  <a:lin ang="5400000" scaled="1"/>
                </a:gradFill>
              </a:ln>
              <a:noFill/>
              <a:latin typeface="思源黑体 CN Heavy" panose="020B0A00000000000000" pitchFamily="34" charset="-122"/>
              <a:ea typeface="思源黑体 CN Heavy" panose="020B0A00000000000000" pitchFamily="34" charset="-122"/>
              <a:cs typeface="思源黑体 CN Heavy" panose="020B0A00000000000000" pitchFamily="34" charset="-122"/>
            </a:endParaRPr>
          </a:p>
        </p:txBody>
      </p:sp>
      <p:sp>
        <p:nvSpPr>
          <p:cNvPr id="38" name="文本框 37">
            <a:extLst>
              <a:ext uri="{FF2B5EF4-FFF2-40B4-BE49-F238E27FC236}">
                <a16:creationId xmlns:a16="http://schemas.microsoft.com/office/drawing/2014/main" id="{EC73D48C-F4C7-CE05-B8DA-8244EBC2270E}"/>
              </a:ext>
            </a:extLst>
          </p:cNvPr>
          <p:cNvSpPr txBox="1"/>
          <p:nvPr/>
        </p:nvSpPr>
        <p:spPr>
          <a:xfrm>
            <a:off x="606713" y="779789"/>
            <a:ext cx="2339102" cy="461665"/>
          </a:xfrm>
          <a:prstGeom prst="rect">
            <a:avLst/>
          </a:prstGeom>
          <a:noFill/>
          <a:effectLst/>
        </p:spPr>
        <p:txBody>
          <a:bodyPr wrap="none" rtlCol="0">
            <a:noAutofit/>
          </a:bodyPr>
          <a:lstStyle/>
          <a:p>
            <a:r>
              <a:rPr lang="zh-CN" altLang="en-US" sz="2400" dirty="0">
                <a:solidFill>
                  <a:schemeClr val="accent5"/>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上半年工作总结</a:t>
            </a:r>
          </a:p>
        </p:txBody>
      </p:sp>
      <p:sp>
        <p:nvSpPr>
          <p:cNvPr id="39" name="文本框 38">
            <a:extLst>
              <a:ext uri="{FF2B5EF4-FFF2-40B4-BE49-F238E27FC236}">
                <a16:creationId xmlns:a16="http://schemas.microsoft.com/office/drawing/2014/main" id="{47A953AD-210E-8824-E669-C98CD434A16A}"/>
              </a:ext>
            </a:extLst>
          </p:cNvPr>
          <p:cNvSpPr txBox="1"/>
          <p:nvPr/>
        </p:nvSpPr>
        <p:spPr>
          <a:xfrm>
            <a:off x="632113" y="1193846"/>
            <a:ext cx="1842171" cy="276999"/>
          </a:xfrm>
          <a:prstGeom prst="rect">
            <a:avLst/>
          </a:prstGeom>
          <a:noFill/>
        </p:spPr>
        <p:txBody>
          <a:bodyPr wrap="none" rtlCol="0">
            <a:noAutofit/>
          </a:bodyPr>
          <a:lstStyle/>
          <a:p>
            <a:r>
              <a:rPr lang="en-US" altLang="zh-CN" sz="1200" dirty="0">
                <a:solidFill>
                  <a:schemeClr val="accent5"/>
                </a:solidFill>
                <a:latin typeface="思源黑体 CN Light" panose="020B0300000000000000" charset="-122"/>
                <a:ea typeface="思源黑体 CN Light" panose="020B0300000000000000" charset="-122"/>
                <a:cs typeface="思源黑体 CN Light" panose="020B0300000000000000" charset="-122"/>
              </a:rPr>
              <a:t>ANNUAL WORK REPORT</a:t>
            </a:r>
          </a:p>
        </p:txBody>
      </p:sp>
      <p:sp>
        <p:nvSpPr>
          <p:cNvPr id="40" name="矩形 39">
            <a:extLst>
              <a:ext uri="{FF2B5EF4-FFF2-40B4-BE49-F238E27FC236}">
                <a16:creationId xmlns:a16="http://schemas.microsoft.com/office/drawing/2014/main" id="{00FDA532-D456-34A9-6A2D-F7C722C81AC5}"/>
              </a:ext>
            </a:extLst>
          </p:cNvPr>
          <p:cNvSpPr/>
          <p:nvPr/>
        </p:nvSpPr>
        <p:spPr>
          <a:xfrm>
            <a:off x="9847306" y="1039485"/>
            <a:ext cx="1671594" cy="9081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1" name="文本框 40">
            <a:extLst>
              <a:ext uri="{FF2B5EF4-FFF2-40B4-BE49-F238E27FC236}">
                <a16:creationId xmlns:a16="http://schemas.microsoft.com/office/drawing/2014/main" id="{90B5C822-CFFD-7D3A-C2BA-E406CA820CF9}"/>
              </a:ext>
            </a:extLst>
          </p:cNvPr>
          <p:cNvSpPr txBox="1"/>
          <p:nvPr/>
        </p:nvSpPr>
        <p:spPr>
          <a:xfrm>
            <a:off x="10028450" y="773439"/>
            <a:ext cx="1556837" cy="338554"/>
          </a:xfrm>
          <a:prstGeom prst="rect">
            <a:avLst/>
          </a:prstGeom>
          <a:noFill/>
        </p:spPr>
        <p:txBody>
          <a:bodyPr wrap="none" rtlCol="0">
            <a:noAutofit/>
          </a:bodyPr>
          <a:lstStyle/>
          <a:p>
            <a:pPr algn="r"/>
            <a:r>
              <a:rPr lang="en-US" altLang="zh-CN" sz="1600" dirty="0">
                <a:solidFill>
                  <a:schemeClr val="accent5"/>
                </a:solidFill>
                <a:latin typeface="思源黑体 CN Light" panose="020B0300000000000000" charset="-122"/>
                <a:ea typeface="思源黑体 CN Light" panose="020B0300000000000000" charset="-122"/>
                <a:cs typeface="思源黑体 CN Light" panose="020B0300000000000000" charset="-122"/>
              </a:rPr>
              <a:t>CHAPTER TWO</a:t>
            </a:r>
            <a:endParaRPr lang="zh-CN" altLang="en-US" sz="1600" dirty="0">
              <a:solidFill>
                <a:schemeClr val="accent5"/>
              </a:solidFill>
              <a:latin typeface="思源黑体 CN Light" panose="020B0300000000000000" charset="-122"/>
              <a:ea typeface="思源黑体 CN Light" panose="020B0300000000000000" charset="-122"/>
              <a:cs typeface="思源黑体 CN Light" panose="020B0300000000000000" charset="-122"/>
            </a:endParaRPr>
          </a:p>
        </p:txBody>
      </p:sp>
      <p:sp>
        <p:nvSpPr>
          <p:cNvPr id="42" name="文本框 41">
            <a:extLst>
              <a:ext uri="{FF2B5EF4-FFF2-40B4-BE49-F238E27FC236}">
                <a16:creationId xmlns:a16="http://schemas.microsoft.com/office/drawing/2014/main" id="{BDB79832-37A0-430B-C185-FF308153CFA5}"/>
              </a:ext>
            </a:extLst>
          </p:cNvPr>
          <p:cNvSpPr txBox="1"/>
          <p:nvPr/>
        </p:nvSpPr>
        <p:spPr>
          <a:xfrm>
            <a:off x="5103675" y="3814988"/>
            <a:ext cx="1984651" cy="1670201"/>
          </a:xfrm>
          <a:prstGeom prst="rect">
            <a:avLst/>
          </a:prstGeom>
          <a:noFill/>
        </p:spPr>
        <p:txBody>
          <a:bodyPr wrap="square" rtlCol="0" anchor="ctr" anchorCtr="1">
            <a:noAutofit/>
          </a:bodyPr>
          <a:lstStyle/>
          <a:p>
            <a:pPr algn="ctr">
              <a:lnSpc>
                <a:spcPct val="150000"/>
              </a:lnSpc>
            </a:pPr>
            <a:r>
              <a:rPr lang="zh-CN" altLang="en-US"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rPr>
              <a:t>整体工作完成情况较好，没有重大失误，员工整体创作性、团结性都比较强。</a:t>
            </a:r>
          </a:p>
          <a:p>
            <a:pPr algn="ctr">
              <a:lnSpc>
                <a:spcPct val="150000"/>
              </a:lnSpc>
            </a:pPr>
            <a:endParaRPr lang="zh-CN" altLang="en-US"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endParaRPr>
          </a:p>
        </p:txBody>
      </p:sp>
      <p:sp>
        <p:nvSpPr>
          <p:cNvPr id="43" name="文本框 42">
            <a:extLst>
              <a:ext uri="{FF2B5EF4-FFF2-40B4-BE49-F238E27FC236}">
                <a16:creationId xmlns:a16="http://schemas.microsoft.com/office/drawing/2014/main" id="{8B9F0DC5-5C4A-BDE0-DB9B-317B74A054D8}"/>
              </a:ext>
            </a:extLst>
          </p:cNvPr>
          <p:cNvSpPr txBox="1"/>
          <p:nvPr/>
        </p:nvSpPr>
        <p:spPr>
          <a:xfrm>
            <a:off x="7889416" y="3814988"/>
            <a:ext cx="1984651" cy="1670201"/>
          </a:xfrm>
          <a:prstGeom prst="rect">
            <a:avLst/>
          </a:prstGeom>
          <a:noFill/>
        </p:spPr>
        <p:txBody>
          <a:bodyPr wrap="square" rtlCol="0" anchor="ctr" anchorCtr="1">
            <a:noAutofit/>
          </a:bodyPr>
          <a:lstStyle/>
          <a:p>
            <a:pPr algn="ctr">
              <a:lnSpc>
                <a:spcPct val="150000"/>
              </a:lnSpc>
            </a:pPr>
            <a:r>
              <a:rPr lang="zh-CN" altLang="en-US"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rPr>
              <a:t>基本完成预计销售目标，并且超出预期目标</a:t>
            </a:r>
            <a:r>
              <a:rPr lang="en-US" altLang="zh-CN"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rPr>
              <a:t>10%</a:t>
            </a:r>
            <a:r>
              <a:rPr lang="zh-CN" altLang="en-US"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rPr>
              <a:t>，但是在利润方面就不太理想。</a:t>
            </a:r>
          </a:p>
          <a:p>
            <a:pPr algn="ctr">
              <a:lnSpc>
                <a:spcPct val="150000"/>
              </a:lnSpc>
            </a:pPr>
            <a:endParaRPr lang="zh-CN" altLang="en-US" sz="1400" spc="130" dirty="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endParaRPr>
          </a:p>
        </p:txBody>
      </p:sp>
    </p:spTree>
    <p:extLst>
      <p:ext uri="{BB962C8B-B14F-4D97-AF65-F5344CB8AC3E}">
        <p14:creationId xmlns:p14="http://schemas.microsoft.com/office/powerpoint/2010/main" val="852693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7E3C63F-5B54-2669-E2D9-280B7350B5D6}"/>
              </a:ext>
            </a:extLst>
          </p:cNvPr>
          <p:cNvSpPr>
            <a:spLocks noGrp="1"/>
          </p:cNvSpPr>
          <p:nvPr>
            <p:ph type="body" sz="quarter" idx="13"/>
          </p:nvPr>
        </p:nvSpPr>
        <p:spPr/>
        <p:txBody>
          <a:bodyPr>
            <a:noAutofit/>
          </a:bodyPr>
          <a:lstStyle/>
          <a:p>
            <a:r>
              <a:rPr lang="en-US" altLang="zh-CN" dirty="0"/>
              <a:t>02</a:t>
            </a:r>
            <a:endParaRPr lang="zh-CN" altLang="en-US" dirty="0"/>
          </a:p>
        </p:txBody>
      </p:sp>
      <p:sp>
        <p:nvSpPr>
          <p:cNvPr id="3" name="文本占位符 2">
            <a:extLst>
              <a:ext uri="{FF2B5EF4-FFF2-40B4-BE49-F238E27FC236}">
                <a16:creationId xmlns:a16="http://schemas.microsoft.com/office/drawing/2014/main" id="{60FB5A89-4F5B-9A05-39C1-EEE07CA89C62}"/>
              </a:ext>
            </a:extLst>
          </p:cNvPr>
          <p:cNvSpPr>
            <a:spLocks noGrp="1"/>
          </p:cNvSpPr>
          <p:nvPr>
            <p:ph type="body" sz="quarter" idx="14"/>
          </p:nvPr>
        </p:nvSpPr>
        <p:spPr/>
        <p:txBody>
          <a:bodyPr>
            <a:noAutofit/>
          </a:bodyPr>
          <a:lstStyle/>
          <a:p>
            <a:r>
              <a:rPr lang="zh-CN" altLang="en-US" dirty="0"/>
              <a:t>市场占比情况</a:t>
            </a:r>
          </a:p>
        </p:txBody>
      </p:sp>
      <p:sp>
        <p:nvSpPr>
          <p:cNvPr id="4" name="文本占位符 3">
            <a:extLst>
              <a:ext uri="{FF2B5EF4-FFF2-40B4-BE49-F238E27FC236}">
                <a16:creationId xmlns:a16="http://schemas.microsoft.com/office/drawing/2014/main" id="{CD6264A0-D5FD-56EB-3C9E-EBA970FD6234}"/>
              </a:ext>
            </a:extLst>
          </p:cNvPr>
          <p:cNvSpPr>
            <a:spLocks noGrp="1"/>
          </p:cNvSpPr>
          <p:nvPr>
            <p:ph type="body" sz="quarter" idx="15"/>
          </p:nvPr>
        </p:nvSpPr>
        <p:spPr/>
        <p:txBody>
          <a:bodyPr>
            <a:noAutofit/>
          </a:bodyPr>
          <a:lstStyle/>
          <a:p>
            <a:r>
              <a:rPr lang="en-US" altLang="zh-CN" dirty="0"/>
              <a:t>MARKET SHARE OF PRODUCTS</a:t>
            </a:r>
          </a:p>
        </p:txBody>
      </p:sp>
      <p:sp>
        <p:nvSpPr>
          <p:cNvPr id="5" name="文本占位符 4">
            <a:extLst>
              <a:ext uri="{FF2B5EF4-FFF2-40B4-BE49-F238E27FC236}">
                <a16:creationId xmlns:a16="http://schemas.microsoft.com/office/drawing/2014/main" id="{2E3A44F2-1046-972E-65DB-E5BEABC73F4F}"/>
              </a:ext>
            </a:extLst>
          </p:cNvPr>
          <p:cNvSpPr>
            <a:spLocks noGrp="1"/>
          </p:cNvSpPr>
          <p:nvPr>
            <p:ph type="body" sz="quarter" idx="16"/>
          </p:nvPr>
        </p:nvSpPr>
        <p:spPr/>
        <p:txBody>
          <a:bodyPr>
            <a:noAutofit/>
          </a:bodyPr>
          <a:lstStyle/>
          <a:p>
            <a:r>
              <a:rPr lang="en-US" altLang="zh-CN" dirty="0">
                <a:solidFill>
                  <a:srgbClr val="385723"/>
                </a:solidFill>
              </a:rPr>
              <a:t>CHAPTER TWO</a:t>
            </a:r>
            <a:endParaRPr lang="zh-CN" altLang="en-US" dirty="0">
              <a:solidFill>
                <a:srgbClr val="385723"/>
              </a:solidFill>
            </a:endParaRPr>
          </a:p>
        </p:txBody>
      </p:sp>
      <p:sp>
        <p:nvSpPr>
          <p:cNvPr id="6" name="矩形 5">
            <a:extLst>
              <a:ext uri="{FF2B5EF4-FFF2-40B4-BE49-F238E27FC236}">
                <a16:creationId xmlns:a16="http://schemas.microsoft.com/office/drawing/2014/main" id="{A01801D3-F85D-6EA5-83D9-B0D21D755A29}"/>
              </a:ext>
            </a:extLst>
          </p:cNvPr>
          <p:cNvSpPr/>
          <p:nvPr/>
        </p:nvSpPr>
        <p:spPr>
          <a:xfrm>
            <a:off x="7994650" y="1733550"/>
            <a:ext cx="4197350" cy="5124450"/>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矩形 6">
            <a:extLst>
              <a:ext uri="{FF2B5EF4-FFF2-40B4-BE49-F238E27FC236}">
                <a16:creationId xmlns:a16="http://schemas.microsoft.com/office/drawing/2014/main" id="{E1570252-F5CF-C993-28B3-B669601FD0AD}"/>
              </a:ext>
            </a:extLst>
          </p:cNvPr>
          <p:cNvSpPr/>
          <p:nvPr/>
        </p:nvSpPr>
        <p:spPr>
          <a:xfrm>
            <a:off x="6009252" y="2109009"/>
            <a:ext cx="2520892" cy="2520892"/>
          </a:xfrm>
          <a:prstGeom prst="rect">
            <a:avLst/>
          </a:prstGeom>
          <a:solidFill>
            <a:schemeClr val="bg1"/>
          </a:solidFill>
          <a:ln w="6350">
            <a:solidFill>
              <a:srgbClr val="3E7826"/>
            </a:solidFill>
          </a:ln>
          <a:effectLst>
            <a:outerShdw blurRad="381000" sx="102000" sy="102000" algn="ctr" rotWithShape="0">
              <a:srgbClr val="3E7826">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矩形 7">
            <a:extLst>
              <a:ext uri="{FF2B5EF4-FFF2-40B4-BE49-F238E27FC236}">
                <a16:creationId xmlns:a16="http://schemas.microsoft.com/office/drawing/2014/main" id="{B6C510B6-ADCC-6603-4D6E-C93A1A73DF6C}"/>
              </a:ext>
            </a:extLst>
          </p:cNvPr>
          <p:cNvSpPr/>
          <p:nvPr/>
        </p:nvSpPr>
        <p:spPr>
          <a:xfrm>
            <a:off x="3334826" y="2109009"/>
            <a:ext cx="2520892" cy="2520892"/>
          </a:xfrm>
          <a:prstGeom prst="rect">
            <a:avLst/>
          </a:prstGeom>
          <a:solidFill>
            <a:schemeClr val="bg1"/>
          </a:solidFill>
          <a:ln w="6350">
            <a:solidFill>
              <a:srgbClr val="3E7826"/>
            </a:solidFill>
          </a:ln>
          <a:effectLst>
            <a:outerShdw blurRad="381000" sx="102000" sy="102000" algn="ctr" rotWithShape="0">
              <a:srgbClr val="3E7826">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矩形 8">
            <a:extLst>
              <a:ext uri="{FF2B5EF4-FFF2-40B4-BE49-F238E27FC236}">
                <a16:creationId xmlns:a16="http://schemas.microsoft.com/office/drawing/2014/main" id="{EA17985B-6F54-2AFD-4384-A4FA54327028}"/>
              </a:ext>
            </a:extLst>
          </p:cNvPr>
          <p:cNvSpPr/>
          <p:nvPr/>
        </p:nvSpPr>
        <p:spPr>
          <a:xfrm>
            <a:off x="660400" y="2109009"/>
            <a:ext cx="2520892" cy="2520892"/>
          </a:xfrm>
          <a:prstGeom prst="rect">
            <a:avLst/>
          </a:prstGeom>
          <a:solidFill>
            <a:schemeClr val="bg1"/>
          </a:solidFill>
          <a:ln w="6350">
            <a:solidFill>
              <a:srgbClr val="3E7826"/>
            </a:solidFill>
          </a:ln>
          <a:effectLst>
            <a:outerShdw blurRad="381000" sx="102000" sy="102000" algn="ctr" rotWithShape="0">
              <a:srgbClr val="3E7826">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矩形 9">
            <a:extLst>
              <a:ext uri="{FF2B5EF4-FFF2-40B4-BE49-F238E27FC236}">
                <a16:creationId xmlns:a16="http://schemas.microsoft.com/office/drawing/2014/main" id="{6F29B388-8027-312A-8A11-B460C14927F5}"/>
              </a:ext>
            </a:extLst>
          </p:cNvPr>
          <p:cNvSpPr/>
          <p:nvPr/>
        </p:nvSpPr>
        <p:spPr>
          <a:xfrm>
            <a:off x="8683677" y="2109009"/>
            <a:ext cx="2520892" cy="2520892"/>
          </a:xfrm>
          <a:prstGeom prst="rect">
            <a:avLst/>
          </a:prstGeom>
          <a:solidFill>
            <a:schemeClr val="bg1"/>
          </a:solidFill>
          <a:ln w="6350">
            <a:solidFill>
              <a:srgbClr val="3E7826"/>
            </a:solidFill>
          </a:ln>
          <a:effectLst>
            <a:outerShdw blurRad="381000" sx="102000" sy="102000" algn="ctr" rotWithShape="0">
              <a:srgbClr val="3E7826">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 name="文本框 10">
            <a:extLst>
              <a:ext uri="{FF2B5EF4-FFF2-40B4-BE49-F238E27FC236}">
                <a16:creationId xmlns:a16="http://schemas.microsoft.com/office/drawing/2014/main" id="{874EA18A-9563-62DE-E8E9-1362BA9B6362}"/>
              </a:ext>
            </a:extLst>
          </p:cNvPr>
          <p:cNvSpPr txBox="1"/>
          <p:nvPr/>
        </p:nvSpPr>
        <p:spPr>
          <a:xfrm>
            <a:off x="660400" y="5059761"/>
            <a:ext cx="1231106" cy="913648"/>
          </a:xfrm>
          <a:prstGeom prst="rect">
            <a:avLst/>
          </a:prstGeom>
          <a:noFill/>
          <a:effectLst/>
        </p:spPr>
        <p:txBody>
          <a:bodyPr wrap="none" lIns="0" tIns="0" rIns="0" bIns="0" rtlCol="0">
            <a:noAutofit/>
          </a:bodyPr>
          <a:lstStyle/>
          <a:p>
            <a:pPr>
              <a:lnSpc>
                <a:spcPct val="130000"/>
              </a:lnSpc>
            </a:pPr>
            <a:r>
              <a:rPr lang="zh-CN" altLang="en-US" sz="24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未来</a:t>
            </a:r>
            <a:endParaRPr lang="en-US" altLang="zh-CN" sz="24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endParaRPr>
          </a:p>
          <a:p>
            <a:pPr>
              <a:lnSpc>
                <a:spcPct val="130000"/>
              </a:lnSpc>
            </a:pPr>
            <a:r>
              <a:rPr lang="zh-CN" altLang="en-US" sz="24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展望发展</a:t>
            </a:r>
          </a:p>
        </p:txBody>
      </p:sp>
      <p:sp>
        <p:nvSpPr>
          <p:cNvPr id="12" name="矩形 11">
            <a:extLst>
              <a:ext uri="{FF2B5EF4-FFF2-40B4-BE49-F238E27FC236}">
                <a16:creationId xmlns:a16="http://schemas.microsoft.com/office/drawing/2014/main" id="{53663AB4-8BB9-F0E4-E631-B329637908EC}"/>
              </a:ext>
            </a:extLst>
          </p:cNvPr>
          <p:cNvSpPr/>
          <p:nvPr/>
        </p:nvSpPr>
        <p:spPr>
          <a:xfrm>
            <a:off x="660400" y="6111965"/>
            <a:ext cx="2089728"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文本框 12">
            <a:extLst>
              <a:ext uri="{FF2B5EF4-FFF2-40B4-BE49-F238E27FC236}">
                <a16:creationId xmlns:a16="http://schemas.microsoft.com/office/drawing/2014/main" id="{F04AB32E-AB4C-7C16-0FE0-BB6F0F37DED2}"/>
              </a:ext>
            </a:extLst>
          </p:cNvPr>
          <p:cNvSpPr txBox="1"/>
          <p:nvPr/>
        </p:nvSpPr>
        <p:spPr>
          <a:xfrm>
            <a:off x="1490440" y="2373282"/>
            <a:ext cx="860813" cy="674095"/>
          </a:xfrm>
          <a:prstGeom prst="rect">
            <a:avLst/>
          </a:prstGeom>
          <a:noFill/>
        </p:spPr>
        <p:txBody>
          <a:bodyPr wrap="none" lIns="0" tIns="0" rIns="0" bIns="0" rtlCol="0">
            <a:noAutofit/>
          </a:bodyPr>
          <a:lstStyle/>
          <a:p>
            <a:pPr algn="ctr">
              <a:lnSpc>
                <a:spcPct val="130000"/>
              </a:lnSpc>
            </a:pPr>
            <a:r>
              <a:rPr lang="en-US" altLang="zh-CN" sz="36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125</a:t>
            </a:r>
          </a:p>
        </p:txBody>
      </p:sp>
      <p:sp>
        <p:nvSpPr>
          <p:cNvPr id="14" name="文本框 13">
            <a:extLst>
              <a:ext uri="{FF2B5EF4-FFF2-40B4-BE49-F238E27FC236}">
                <a16:creationId xmlns:a16="http://schemas.microsoft.com/office/drawing/2014/main" id="{C7ABA9C3-B4CE-EB43-5346-12292693AC06}"/>
              </a:ext>
            </a:extLst>
          </p:cNvPr>
          <p:cNvSpPr txBox="1"/>
          <p:nvPr/>
        </p:nvSpPr>
        <p:spPr>
          <a:xfrm>
            <a:off x="950313" y="3045122"/>
            <a:ext cx="1941066" cy="325154"/>
          </a:xfrm>
          <a:prstGeom prst="rect">
            <a:avLst/>
          </a:prstGeom>
          <a:noFill/>
        </p:spPr>
        <p:txBody>
          <a:bodyPr wrap="square" lIns="0" tIns="0" rIns="0" bIns="0" rtlCol="0">
            <a:noAutofit/>
          </a:bodyPr>
          <a:lstStyle/>
          <a:p>
            <a:pPr algn="ctr">
              <a:lnSpc>
                <a:spcPct val="130000"/>
              </a:lnSpc>
            </a:pPr>
            <a:r>
              <a:rPr lang="zh-CN" altLang="en-US" dirty="0">
                <a:solidFill>
                  <a:schemeClr val="accent4"/>
                </a:solidFill>
                <a:latin typeface="思源黑体 CN Heavy" panose="020B0A00000000000000" pitchFamily="34" charset="-122"/>
                <a:ea typeface="思源黑体 CN Heavy" panose="020B0A00000000000000" pitchFamily="34" charset="-122"/>
              </a:rPr>
              <a:t>团队数量</a:t>
            </a:r>
          </a:p>
        </p:txBody>
      </p:sp>
      <p:sp>
        <p:nvSpPr>
          <p:cNvPr id="15" name="文本框 14">
            <a:extLst>
              <a:ext uri="{FF2B5EF4-FFF2-40B4-BE49-F238E27FC236}">
                <a16:creationId xmlns:a16="http://schemas.microsoft.com/office/drawing/2014/main" id="{A571652D-40A3-0164-0F64-197795DABDC8}"/>
              </a:ext>
            </a:extLst>
          </p:cNvPr>
          <p:cNvSpPr txBox="1"/>
          <p:nvPr/>
        </p:nvSpPr>
        <p:spPr>
          <a:xfrm>
            <a:off x="875982" y="3572688"/>
            <a:ext cx="2089728" cy="931537"/>
          </a:xfrm>
          <a:prstGeom prst="rect">
            <a:avLst/>
          </a:prstGeom>
          <a:noFill/>
        </p:spPr>
        <p:txBody>
          <a:bodyPr wrap="square" lIns="0" tIns="0" rIns="0" bIns="0" rtlCol="0">
            <a:noAutofit/>
          </a:bodyPr>
          <a:lstStyle/>
          <a:p>
            <a:pPr lvl="0" algn="ctr">
              <a:lnSpc>
                <a:spcPct val="150000"/>
              </a:lnSpc>
            </a:pPr>
            <a:r>
              <a:rPr lang="zh-CN" altLang="en-US" sz="1400" spc="130" dirty="0">
                <a:solidFill>
                  <a:schemeClr val="accent4"/>
                </a:solidFill>
                <a:latin typeface="思源黑体 CN Light" panose="020B0300000000000000" charset="-122"/>
                <a:ea typeface="思源黑体 CN Light" panose="020B0300000000000000" charset="-122"/>
                <a:cs typeface="思源黑体 CN Light" panose="020B0300000000000000" charset="-122"/>
              </a:rPr>
              <a:t>产品</a:t>
            </a:r>
            <a:r>
              <a:rPr lang="en" altLang="zh-CN" sz="1400" spc="130" dirty="0">
                <a:solidFill>
                  <a:schemeClr val="accent4"/>
                </a:solidFill>
                <a:latin typeface="思源黑体 CN Light" panose="020B0300000000000000" charset="-122"/>
                <a:ea typeface="思源黑体 CN Light" panose="020B0300000000000000" charset="-122"/>
                <a:cs typeface="思源黑体 CN Light" panose="020B0300000000000000" charset="-122"/>
              </a:rPr>
              <a:t>A</a:t>
            </a:r>
            <a:r>
              <a:rPr lang="zh-CN" altLang="en-US" sz="1400" spc="130" dirty="0">
                <a:solidFill>
                  <a:schemeClr val="accent4"/>
                </a:solidFill>
                <a:latin typeface="思源黑体 CN Light" panose="020B0300000000000000" charset="-122"/>
                <a:ea typeface="思源黑体 CN Light" panose="020B0300000000000000" charset="-122"/>
                <a:cs typeface="思源黑体 CN Light" panose="020B0300000000000000" charset="-122"/>
              </a:rPr>
              <a:t>的销量整体完成预期值，占据目前市面上大部分的份额。</a:t>
            </a:r>
          </a:p>
        </p:txBody>
      </p:sp>
      <p:sp>
        <p:nvSpPr>
          <p:cNvPr id="16" name="文本框 15">
            <a:extLst>
              <a:ext uri="{FF2B5EF4-FFF2-40B4-BE49-F238E27FC236}">
                <a16:creationId xmlns:a16="http://schemas.microsoft.com/office/drawing/2014/main" id="{E698E487-8FD0-BD46-CAF4-7B76DDEAC939}"/>
              </a:ext>
            </a:extLst>
          </p:cNvPr>
          <p:cNvSpPr txBox="1"/>
          <p:nvPr/>
        </p:nvSpPr>
        <p:spPr>
          <a:xfrm>
            <a:off x="4174484" y="2373282"/>
            <a:ext cx="841577" cy="650306"/>
          </a:xfrm>
          <a:prstGeom prst="rect">
            <a:avLst/>
          </a:prstGeom>
          <a:noFill/>
        </p:spPr>
        <p:txBody>
          <a:bodyPr wrap="none" lIns="0" tIns="0" rIns="0" bIns="0" rtlCol="0">
            <a:noAutofit/>
          </a:bodyPr>
          <a:lstStyle/>
          <a:p>
            <a:pPr algn="ctr">
              <a:lnSpc>
                <a:spcPct val="130000"/>
              </a:lnSpc>
            </a:pPr>
            <a:r>
              <a:rPr lang="en-US" altLang="zh-CN" sz="36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358</a:t>
            </a:r>
          </a:p>
        </p:txBody>
      </p:sp>
      <p:sp>
        <p:nvSpPr>
          <p:cNvPr id="17" name="文本框 16">
            <a:extLst>
              <a:ext uri="{FF2B5EF4-FFF2-40B4-BE49-F238E27FC236}">
                <a16:creationId xmlns:a16="http://schemas.microsoft.com/office/drawing/2014/main" id="{3C8B7D5B-1F0D-6E72-3D46-7EEE1B92D3E4}"/>
              </a:ext>
            </a:extLst>
          </p:cNvPr>
          <p:cNvSpPr txBox="1"/>
          <p:nvPr/>
        </p:nvSpPr>
        <p:spPr>
          <a:xfrm>
            <a:off x="3624739" y="3045122"/>
            <a:ext cx="1941066" cy="337080"/>
          </a:xfrm>
          <a:prstGeom prst="rect">
            <a:avLst/>
          </a:prstGeom>
          <a:noFill/>
        </p:spPr>
        <p:txBody>
          <a:bodyPr wrap="square" lIns="0" tIns="0" rIns="0" bIns="0" rtlCol="0">
            <a:noAutofit/>
          </a:bodyPr>
          <a:lstStyle/>
          <a:p>
            <a:pPr algn="ctr">
              <a:lnSpc>
                <a:spcPct val="130000"/>
              </a:lnSpc>
            </a:pPr>
            <a:r>
              <a:rPr lang="zh-CN" altLang="en-US" dirty="0">
                <a:solidFill>
                  <a:schemeClr val="accent4"/>
                </a:solidFill>
                <a:latin typeface="思源黑体 CN Heavy" panose="020B0A00000000000000" pitchFamily="34" charset="-122"/>
                <a:ea typeface="思源黑体 CN Heavy" panose="020B0A00000000000000" pitchFamily="34" charset="-122"/>
              </a:rPr>
              <a:t>产品数量</a:t>
            </a:r>
          </a:p>
        </p:txBody>
      </p:sp>
      <p:sp>
        <p:nvSpPr>
          <p:cNvPr id="18" name="文本框 17">
            <a:extLst>
              <a:ext uri="{FF2B5EF4-FFF2-40B4-BE49-F238E27FC236}">
                <a16:creationId xmlns:a16="http://schemas.microsoft.com/office/drawing/2014/main" id="{87E002C9-EA1B-DE3D-D057-D7CECC037251}"/>
              </a:ext>
            </a:extLst>
          </p:cNvPr>
          <p:cNvSpPr txBox="1"/>
          <p:nvPr/>
        </p:nvSpPr>
        <p:spPr>
          <a:xfrm>
            <a:off x="6621282" y="2373282"/>
            <a:ext cx="1296829" cy="650306"/>
          </a:xfrm>
          <a:prstGeom prst="rect">
            <a:avLst/>
          </a:prstGeom>
          <a:noFill/>
        </p:spPr>
        <p:txBody>
          <a:bodyPr wrap="none" lIns="0" tIns="0" rIns="0" bIns="0" rtlCol="0">
            <a:noAutofit/>
          </a:bodyPr>
          <a:lstStyle/>
          <a:p>
            <a:pPr algn="ctr">
              <a:lnSpc>
                <a:spcPct val="130000"/>
              </a:lnSpc>
            </a:pPr>
            <a:r>
              <a:rPr lang="en-US" altLang="zh-CN" sz="36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427%</a:t>
            </a:r>
          </a:p>
        </p:txBody>
      </p:sp>
      <p:sp>
        <p:nvSpPr>
          <p:cNvPr id="19" name="文本框 18">
            <a:extLst>
              <a:ext uri="{FF2B5EF4-FFF2-40B4-BE49-F238E27FC236}">
                <a16:creationId xmlns:a16="http://schemas.microsoft.com/office/drawing/2014/main" id="{BF1F917A-FC07-C7D9-5368-1070FF39B12B}"/>
              </a:ext>
            </a:extLst>
          </p:cNvPr>
          <p:cNvSpPr txBox="1"/>
          <p:nvPr/>
        </p:nvSpPr>
        <p:spPr>
          <a:xfrm>
            <a:off x="6299165" y="3045122"/>
            <a:ext cx="1941066" cy="337080"/>
          </a:xfrm>
          <a:prstGeom prst="rect">
            <a:avLst/>
          </a:prstGeom>
          <a:noFill/>
        </p:spPr>
        <p:txBody>
          <a:bodyPr wrap="square" lIns="0" tIns="0" rIns="0" bIns="0" rtlCol="0">
            <a:noAutofit/>
          </a:bodyPr>
          <a:lstStyle/>
          <a:p>
            <a:pPr algn="ctr">
              <a:lnSpc>
                <a:spcPct val="130000"/>
              </a:lnSpc>
            </a:pPr>
            <a:r>
              <a:rPr lang="zh-CN" altLang="en-US" dirty="0">
                <a:solidFill>
                  <a:schemeClr val="accent4"/>
                </a:solidFill>
                <a:latin typeface="思源黑体 CN Heavy" panose="020B0A00000000000000" pitchFamily="34" charset="-122"/>
                <a:ea typeface="思源黑体 CN Heavy" panose="020B0A00000000000000" pitchFamily="34" charset="-122"/>
              </a:rPr>
              <a:t>完成率</a:t>
            </a:r>
          </a:p>
        </p:txBody>
      </p:sp>
      <p:sp>
        <p:nvSpPr>
          <p:cNvPr id="20" name="文本框 19">
            <a:extLst>
              <a:ext uri="{FF2B5EF4-FFF2-40B4-BE49-F238E27FC236}">
                <a16:creationId xmlns:a16="http://schemas.microsoft.com/office/drawing/2014/main" id="{B2C9D600-7B39-DAB9-0C49-ED959E437496}"/>
              </a:ext>
            </a:extLst>
          </p:cNvPr>
          <p:cNvSpPr txBox="1"/>
          <p:nvPr/>
        </p:nvSpPr>
        <p:spPr>
          <a:xfrm>
            <a:off x="9523335" y="2373282"/>
            <a:ext cx="841577" cy="650306"/>
          </a:xfrm>
          <a:prstGeom prst="rect">
            <a:avLst/>
          </a:prstGeom>
          <a:noFill/>
        </p:spPr>
        <p:txBody>
          <a:bodyPr wrap="none" lIns="0" tIns="0" rIns="0" bIns="0" rtlCol="0">
            <a:noAutofit/>
          </a:bodyPr>
          <a:lstStyle/>
          <a:p>
            <a:pPr algn="ctr">
              <a:lnSpc>
                <a:spcPct val="130000"/>
              </a:lnSpc>
            </a:pPr>
            <a:r>
              <a:rPr lang="en-US" altLang="zh-CN" sz="3600" dirty="0">
                <a:solidFill>
                  <a:schemeClr val="accent1"/>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954</a:t>
            </a:r>
          </a:p>
        </p:txBody>
      </p:sp>
      <p:sp>
        <p:nvSpPr>
          <p:cNvPr id="21" name="文本框 20">
            <a:extLst>
              <a:ext uri="{FF2B5EF4-FFF2-40B4-BE49-F238E27FC236}">
                <a16:creationId xmlns:a16="http://schemas.microsoft.com/office/drawing/2014/main" id="{20C16384-D0D1-56C0-3563-B0E16FCC6862}"/>
              </a:ext>
            </a:extLst>
          </p:cNvPr>
          <p:cNvSpPr txBox="1"/>
          <p:nvPr/>
        </p:nvSpPr>
        <p:spPr>
          <a:xfrm>
            <a:off x="8973590" y="3045122"/>
            <a:ext cx="1941066" cy="337080"/>
          </a:xfrm>
          <a:prstGeom prst="rect">
            <a:avLst/>
          </a:prstGeom>
          <a:noFill/>
        </p:spPr>
        <p:txBody>
          <a:bodyPr wrap="square" lIns="0" tIns="0" rIns="0" bIns="0" rtlCol="0">
            <a:noAutofit/>
          </a:bodyPr>
          <a:lstStyle/>
          <a:p>
            <a:pPr algn="ctr">
              <a:lnSpc>
                <a:spcPct val="130000"/>
              </a:lnSpc>
            </a:pPr>
            <a:r>
              <a:rPr lang="zh-CN" altLang="en-US" dirty="0">
                <a:solidFill>
                  <a:schemeClr val="accent4"/>
                </a:solidFill>
                <a:latin typeface="思源黑体 CN Heavy" panose="020B0A00000000000000" pitchFamily="34" charset="-122"/>
                <a:ea typeface="思源黑体 CN Heavy" panose="020B0A00000000000000" pitchFamily="34" charset="-122"/>
              </a:rPr>
              <a:t>产品发展</a:t>
            </a:r>
          </a:p>
        </p:txBody>
      </p:sp>
      <p:sp>
        <p:nvSpPr>
          <p:cNvPr id="22" name="矩形 21">
            <a:extLst>
              <a:ext uri="{FF2B5EF4-FFF2-40B4-BE49-F238E27FC236}">
                <a16:creationId xmlns:a16="http://schemas.microsoft.com/office/drawing/2014/main" id="{B1409D35-C723-48B6-1C5E-7DC94C51DCCB}"/>
              </a:ext>
            </a:extLst>
          </p:cNvPr>
          <p:cNvSpPr/>
          <p:nvPr/>
        </p:nvSpPr>
        <p:spPr>
          <a:xfrm>
            <a:off x="4390571" y="5059761"/>
            <a:ext cx="6813998" cy="929550"/>
          </a:xfrm>
          <a:prstGeom prst="rect">
            <a:avLst/>
          </a:prstGeom>
          <a:solidFill>
            <a:schemeClr val="bg1"/>
          </a:solidFill>
          <a:ln w="6350">
            <a:noFill/>
          </a:ln>
          <a:effectLst>
            <a:outerShdw blurRad="3810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 name="文本框 22">
            <a:extLst>
              <a:ext uri="{FF2B5EF4-FFF2-40B4-BE49-F238E27FC236}">
                <a16:creationId xmlns:a16="http://schemas.microsoft.com/office/drawing/2014/main" id="{2A3E892E-4231-72CB-E6E8-AA08CAC79E90}"/>
              </a:ext>
            </a:extLst>
          </p:cNvPr>
          <p:cNvSpPr txBox="1"/>
          <p:nvPr/>
        </p:nvSpPr>
        <p:spPr>
          <a:xfrm>
            <a:off x="4704089" y="5293928"/>
            <a:ext cx="6411153" cy="532966"/>
          </a:xfrm>
          <a:prstGeom prst="rect">
            <a:avLst/>
          </a:prstGeom>
          <a:noFill/>
        </p:spPr>
        <p:txBody>
          <a:bodyPr wrap="square" lIns="0" tIns="0" rIns="0" bIns="0" rtlCol="0">
            <a:noAutofit/>
          </a:bodyPr>
          <a:lstStyle/>
          <a:p>
            <a:pPr>
              <a:lnSpc>
                <a:spcPct val="130000"/>
              </a:lnSpc>
            </a:pPr>
            <a:r>
              <a:rPr lang="zh-CN" altLang="en-US" sz="1400" dirty="0">
                <a:solidFill>
                  <a:schemeClr val="accent4"/>
                </a:solidFill>
                <a:latin typeface="思源黑体 CN Light" panose="020B0300000000000000" charset="-122"/>
                <a:ea typeface="思源黑体 CN Light" panose="020B0300000000000000" charset="-122"/>
                <a:cs typeface="思源黑体 CN Light" panose="020B0300000000000000" charset="-122"/>
              </a:rPr>
              <a:t>重点项目完成度良好，并且在创新性、性价比和销量方面都完成预期目标，占据市场较大份额，对于未来持有较好的观望态度。</a:t>
            </a:r>
          </a:p>
        </p:txBody>
      </p:sp>
      <p:grpSp>
        <p:nvGrpSpPr>
          <p:cNvPr id="24" name="组合 23">
            <a:extLst>
              <a:ext uri="{FF2B5EF4-FFF2-40B4-BE49-F238E27FC236}">
                <a16:creationId xmlns:a16="http://schemas.microsoft.com/office/drawing/2014/main" id="{1AEE7667-D261-1F7F-D81F-4197545EC566}"/>
              </a:ext>
            </a:extLst>
          </p:cNvPr>
          <p:cNvGrpSpPr/>
          <p:nvPr/>
        </p:nvGrpSpPr>
        <p:grpSpPr>
          <a:xfrm>
            <a:off x="4233812" y="5367777"/>
            <a:ext cx="313518" cy="313518"/>
            <a:chOff x="6496050" y="877967"/>
            <a:chExt cx="571500" cy="571500"/>
          </a:xfrm>
        </p:grpSpPr>
        <p:sp>
          <p:nvSpPr>
            <p:cNvPr id="25" name="椭圆 24">
              <a:extLst>
                <a:ext uri="{FF2B5EF4-FFF2-40B4-BE49-F238E27FC236}">
                  <a16:creationId xmlns:a16="http://schemas.microsoft.com/office/drawing/2014/main" id="{213392F5-7256-874D-A09B-D7348FC514E6}"/>
                </a:ext>
              </a:extLst>
            </p:cNvPr>
            <p:cNvSpPr/>
            <p:nvPr/>
          </p:nvSpPr>
          <p:spPr>
            <a:xfrm>
              <a:off x="6496050" y="877967"/>
              <a:ext cx="571500" cy="571500"/>
            </a:xfrm>
            <a:prstGeom prst="ellipse">
              <a:avLst/>
            </a:prstGeom>
            <a:solidFill>
              <a:schemeClr val="accent1"/>
            </a:solidFill>
            <a:ln>
              <a:noFill/>
            </a:ln>
            <a:effectLst>
              <a:outerShdw blurRad="190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 name="矩形 19">
              <a:extLst>
                <a:ext uri="{FF2B5EF4-FFF2-40B4-BE49-F238E27FC236}">
                  <a16:creationId xmlns:a16="http://schemas.microsoft.com/office/drawing/2014/main" id="{716704AD-519D-7A8C-940A-B95005478D59}"/>
                </a:ext>
              </a:extLst>
            </p:cNvPr>
            <p:cNvSpPr/>
            <p:nvPr/>
          </p:nvSpPr>
          <p:spPr>
            <a:xfrm rot="2700000">
              <a:off x="6672341" y="1091313"/>
              <a:ext cx="144808" cy="144808"/>
            </a:xfrm>
            <a:custGeom>
              <a:avLst/>
              <a:gdLst>
                <a:gd name="connsiteX0" fmla="*/ 0 w 387348"/>
                <a:gd name="connsiteY0" fmla="*/ 0 h 387348"/>
                <a:gd name="connsiteX1" fmla="*/ 387348 w 387348"/>
                <a:gd name="connsiteY1" fmla="*/ 0 h 387348"/>
                <a:gd name="connsiteX2" fmla="*/ 387348 w 387348"/>
                <a:gd name="connsiteY2" fmla="*/ 387348 h 387348"/>
                <a:gd name="connsiteX3" fmla="*/ 0 w 387348"/>
                <a:gd name="connsiteY3" fmla="*/ 387348 h 387348"/>
                <a:gd name="connsiteX4" fmla="*/ 0 w 387348"/>
                <a:gd name="connsiteY4" fmla="*/ 0 h 387348"/>
                <a:gd name="connsiteX0-1" fmla="*/ 0 w 387348"/>
                <a:gd name="connsiteY0-2" fmla="*/ 387348 h 478788"/>
                <a:gd name="connsiteX1-3" fmla="*/ 0 w 387348"/>
                <a:gd name="connsiteY1-4" fmla="*/ 0 h 478788"/>
                <a:gd name="connsiteX2-5" fmla="*/ 387348 w 387348"/>
                <a:gd name="connsiteY2-6" fmla="*/ 0 h 478788"/>
                <a:gd name="connsiteX3-7" fmla="*/ 387348 w 387348"/>
                <a:gd name="connsiteY3-8" fmla="*/ 387348 h 478788"/>
                <a:gd name="connsiteX4-9" fmla="*/ 91440 w 387348"/>
                <a:gd name="connsiteY4-10" fmla="*/ 478788 h 478788"/>
                <a:gd name="connsiteX0-11" fmla="*/ 0 w 387348"/>
                <a:gd name="connsiteY0-12" fmla="*/ 387348 h 387348"/>
                <a:gd name="connsiteX1-13" fmla="*/ 0 w 387348"/>
                <a:gd name="connsiteY1-14" fmla="*/ 0 h 387348"/>
                <a:gd name="connsiteX2-15" fmla="*/ 387348 w 387348"/>
                <a:gd name="connsiteY2-16" fmla="*/ 0 h 387348"/>
                <a:gd name="connsiteX3-17" fmla="*/ 387348 w 387348"/>
                <a:gd name="connsiteY3-18" fmla="*/ 387348 h 387348"/>
                <a:gd name="connsiteX0-19" fmla="*/ 0 w 387348"/>
                <a:gd name="connsiteY0-20" fmla="*/ 0 h 387348"/>
                <a:gd name="connsiteX1-21" fmla="*/ 387348 w 387348"/>
                <a:gd name="connsiteY1-22" fmla="*/ 0 h 387348"/>
                <a:gd name="connsiteX2-23" fmla="*/ 387348 w 387348"/>
                <a:gd name="connsiteY2-24" fmla="*/ 387348 h 387348"/>
              </a:gdLst>
              <a:ahLst/>
              <a:cxnLst>
                <a:cxn ang="0">
                  <a:pos x="connsiteX0-1" y="connsiteY0-2"/>
                </a:cxn>
                <a:cxn ang="0">
                  <a:pos x="connsiteX1-3" y="connsiteY1-4"/>
                </a:cxn>
                <a:cxn ang="0">
                  <a:pos x="connsiteX2-5" y="connsiteY2-6"/>
                </a:cxn>
              </a:cxnLst>
              <a:rect l="l" t="t" r="r" b="b"/>
              <a:pathLst>
                <a:path w="387348" h="387348">
                  <a:moveTo>
                    <a:pt x="0" y="0"/>
                  </a:moveTo>
                  <a:lnTo>
                    <a:pt x="387348" y="0"/>
                  </a:lnTo>
                  <a:lnTo>
                    <a:pt x="387348" y="387348"/>
                  </a:lnTo>
                </a:path>
              </a:pathLst>
            </a:cu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27" name="文本框 26">
            <a:extLst>
              <a:ext uri="{FF2B5EF4-FFF2-40B4-BE49-F238E27FC236}">
                <a16:creationId xmlns:a16="http://schemas.microsoft.com/office/drawing/2014/main" id="{74C6D4B7-1CC3-7EA5-C0FA-D9113CA41FFA}"/>
              </a:ext>
            </a:extLst>
          </p:cNvPr>
          <p:cNvSpPr txBox="1"/>
          <p:nvPr/>
        </p:nvSpPr>
        <p:spPr>
          <a:xfrm>
            <a:off x="3550408" y="3572688"/>
            <a:ext cx="2089728" cy="931537"/>
          </a:xfrm>
          <a:prstGeom prst="rect">
            <a:avLst/>
          </a:prstGeom>
          <a:noFill/>
        </p:spPr>
        <p:txBody>
          <a:bodyPr wrap="square" lIns="0" tIns="0" rIns="0" bIns="0" rtlCol="0">
            <a:noAutofit/>
          </a:bodyPr>
          <a:lstStyle/>
          <a:p>
            <a:pPr lvl="0" algn="ctr">
              <a:lnSpc>
                <a:spcPct val="150000"/>
              </a:lnSpc>
            </a:pPr>
            <a:r>
              <a:rPr lang="zh-CN" altLang="en-US" sz="1400" spc="130" dirty="0">
                <a:solidFill>
                  <a:schemeClr val="accent4"/>
                </a:solidFill>
                <a:latin typeface="思源黑体 CN Light" panose="020B0300000000000000" charset="-122"/>
                <a:ea typeface="思源黑体 CN Light" panose="020B0300000000000000" charset="-122"/>
              </a:rPr>
              <a:t>产品</a:t>
            </a:r>
            <a:r>
              <a:rPr lang="en" altLang="zh-CN" sz="1400" spc="130" dirty="0">
                <a:solidFill>
                  <a:schemeClr val="accent4"/>
                </a:solidFill>
                <a:latin typeface="思源黑体 CN Light" panose="020B0300000000000000" charset="-122"/>
                <a:ea typeface="思源黑体 CN Light" panose="020B0300000000000000" charset="-122"/>
              </a:rPr>
              <a:t>B</a:t>
            </a:r>
            <a:r>
              <a:rPr lang="zh-CN" altLang="en-US" sz="1400" spc="130" dirty="0">
                <a:solidFill>
                  <a:schemeClr val="accent4"/>
                </a:solidFill>
                <a:latin typeface="思源黑体 CN Light" panose="020B0300000000000000" charset="-122"/>
                <a:ea typeface="思源黑体 CN Light" panose="020B0300000000000000" charset="-122"/>
              </a:rPr>
              <a:t>的销量整体完成预期值，占据目前市面上大部分的份额。</a:t>
            </a:r>
          </a:p>
        </p:txBody>
      </p:sp>
      <p:sp>
        <p:nvSpPr>
          <p:cNvPr id="28" name="文本框 27">
            <a:extLst>
              <a:ext uri="{FF2B5EF4-FFF2-40B4-BE49-F238E27FC236}">
                <a16:creationId xmlns:a16="http://schemas.microsoft.com/office/drawing/2014/main" id="{38623645-2F6D-CC10-66E9-38BB9457EEF5}"/>
              </a:ext>
            </a:extLst>
          </p:cNvPr>
          <p:cNvSpPr txBox="1"/>
          <p:nvPr/>
        </p:nvSpPr>
        <p:spPr>
          <a:xfrm>
            <a:off x="6224834" y="3572688"/>
            <a:ext cx="2089728" cy="931537"/>
          </a:xfrm>
          <a:prstGeom prst="rect">
            <a:avLst/>
          </a:prstGeom>
          <a:noFill/>
        </p:spPr>
        <p:txBody>
          <a:bodyPr wrap="square" lIns="0" tIns="0" rIns="0" bIns="0" rtlCol="0">
            <a:noAutofit/>
          </a:bodyPr>
          <a:lstStyle/>
          <a:p>
            <a:pPr algn="ctr">
              <a:lnSpc>
                <a:spcPct val="150000"/>
              </a:lnSpc>
            </a:pPr>
            <a:r>
              <a:rPr lang="zh-CN" altLang="en-US" sz="1400" spc="130" dirty="0">
                <a:solidFill>
                  <a:schemeClr val="accent4"/>
                </a:solidFill>
                <a:latin typeface="思源黑体 CN Light" panose="020B0300000000000000" charset="-122"/>
                <a:ea typeface="思源黑体 CN Light" panose="020B0300000000000000" charset="-122"/>
              </a:rPr>
              <a:t>产品</a:t>
            </a:r>
            <a:r>
              <a:rPr lang="en" altLang="zh-CN" sz="1400" spc="130" dirty="0">
                <a:solidFill>
                  <a:schemeClr val="accent4"/>
                </a:solidFill>
                <a:latin typeface="思源黑体 CN Light" panose="020B0300000000000000" charset="-122"/>
                <a:ea typeface="思源黑体 CN Light" panose="020B0300000000000000" charset="-122"/>
              </a:rPr>
              <a:t>C</a:t>
            </a:r>
            <a:r>
              <a:rPr lang="zh-CN" altLang="en-US" sz="1400" spc="130" dirty="0">
                <a:solidFill>
                  <a:schemeClr val="accent4"/>
                </a:solidFill>
                <a:latin typeface="思源黑体 CN Light" panose="020B0300000000000000" charset="-122"/>
                <a:ea typeface="思源黑体 CN Light" panose="020B0300000000000000" charset="-122"/>
              </a:rPr>
              <a:t>的销量整体完成率一般，来年可以从创新性，提升销量。</a:t>
            </a:r>
          </a:p>
        </p:txBody>
      </p:sp>
      <p:sp>
        <p:nvSpPr>
          <p:cNvPr id="29" name="文本框 28">
            <a:extLst>
              <a:ext uri="{FF2B5EF4-FFF2-40B4-BE49-F238E27FC236}">
                <a16:creationId xmlns:a16="http://schemas.microsoft.com/office/drawing/2014/main" id="{DB422A97-0A93-B81D-5D61-72F451609B19}"/>
              </a:ext>
            </a:extLst>
          </p:cNvPr>
          <p:cNvSpPr txBox="1"/>
          <p:nvPr/>
        </p:nvSpPr>
        <p:spPr>
          <a:xfrm>
            <a:off x="8899259" y="3572688"/>
            <a:ext cx="2089728" cy="931537"/>
          </a:xfrm>
          <a:prstGeom prst="rect">
            <a:avLst/>
          </a:prstGeom>
          <a:noFill/>
        </p:spPr>
        <p:txBody>
          <a:bodyPr wrap="square" lIns="0" tIns="0" rIns="0" bIns="0" rtlCol="0">
            <a:noAutofit/>
          </a:bodyPr>
          <a:lstStyle/>
          <a:p>
            <a:pPr algn="ctr">
              <a:lnSpc>
                <a:spcPct val="150000"/>
              </a:lnSpc>
            </a:pPr>
            <a:r>
              <a:rPr lang="zh-CN" altLang="en-US" sz="1400" spc="130" dirty="0">
                <a:solidFill>
                  <a:schemeClr val="accent4"/>
                </a:solidFill>
                <a:latin typeface="思源黑体 CN Light" panose="020B0300000000000000" charset="-122"/>
                <a:ea typeface="思源黑体 CN Light" panose="020B0300000000000000" charset="-122"/>
              </a:rPr>
              <a:t>产品</a:t>
            </a:r>
            <a:r>
              <a:rPr lang="en" altLang="zh-CN" sz="1400" spc="130" dirty="0">
                <a:solidFill>
                  <a:schemeClr val="accent4"/>
                </a:solidFill>
                <a:latin typeface="思源黑体 CN Light" panose="020B0300000000000000" charset="-122"/>
                <a:ea typeface="思源黑体 CN Light" panose="020B0300000000000000" charset="-122"/>
              </a:rPr>
              <a:t>D</a:t>
            </a:r>
            <a:r>
              <a:rPr lang="zh-CN" altLang="en-US" sz="1400" spc="130" dirty="0">
                <a:solidFill>
                  <a:schemeClr val="accent4"/>
                </a:solidFill>
                <a:latin typeface="思源黑体 CN Light" panose="020B0300000000000000" charset="-122"/>
                <a:ea typeface="思源黑体 CN Light" panose="020B0300000000000000" charset="-122"/>
              </a:rPr>
              <a:t>的销量整体情况不符合预期，且表现较差，重点观察。</a:t>
            </a:r>
          </a:p>
        </p:txBody>
      </p:sp>
    </p:spTree>
    <p:extLst>
      <p:ext uri="{BB962C8B-B14F-4D97-AF65-F5344CB8AC3E}">
        <p14:creationId xmlns:p14="http://schemas.microsoft.com/office/powerpoint/2010/main" val="24508001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DI1NGQ4MDY4NjMxYWVlMzc3ODM2NDE0MmU1ODUxYzYifQ=="/>
</p:tagLst>
</file>

<file path=ppt/theme/theme1.xml><?xml version="1.0" encoding="utf-8"?>
<a:theme xmlns:a="http://schemas.openxmlformats.org/drawingml/2006/main" name="Office 主题​​">
  <a:themeElements>
    <a:clrScheme name="绿色主题色">
      <a:dk1>
        <a:srgbClr val="000000"/>
      </a:dk1>
      <a:lt1>
        <a:srgbClr val="FFFFFF"/>
      </a:lt1>
      <a:dk2>
        <a:srgbClr val="44546A"/>
      </a:dk2>
      <a:lt2>
        <a:srgbClr val="E7E6E6"/>
      </a:lt2>
      <a:accent1>
        <a:srgbClr val="33661E"/>
      </a:accent1>
      <a:accent2>
        <a:srgbClr val="CDD8C6"/>
      </a:accent2>
      <a:accent3>
        <a:srgbClr val="A5A5A5"/>
      </a:accent3>
      <a:accent4>
        <a:srgbClr val="000000"/>
      </a:accent4>
      <a:accent5>
        <a:srgbClr val="FFFFFF"/>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5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ＭＳ Ｐ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{F92A076B-F7C1-AC42-A3F2-1312D08928CB}tf16401369</Template>
  <TotalTime>104</TotalTime>
  <Words>1141</Words>
  <Application>Microsoft Macintosh PowerPoint</Application>
  <PresentationFormat>宽屏</PresentationFormat>
  <Paragraphs>183</Paragraphs>
  <Slides>16</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16</vt:i4>
      </vt:variant>
    </vt:vector>
  </HeadingPairs>
  <TitlesOfParts>
    <vt:vector size="22" baseType="lpstr">
      <vt:lpstr>思源黑体 CN Heavy</vt:lpstr>
      <vt:lpstr>思源黑体 CN Light</vt:lpstr>
      <vt:lpstr>Microsoft YaHei</vt:lpstr>
      <vt:lpstr>Microsoft YaHei Light</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钟 莹</dc:creator>
  <cp:lastModifiedBy>b693</cp:lastModifiedBy>
  <cp:revision>85</cp:revision>
  <dcterms:created xsi:type="dcterms:W3CDTF">2021-01-25T04:30:00Z</dcterms:created>
  <dcterms:modified xsi:type="dcterms:W3CDTF">2022-08-11T06:11:28Z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CA6F5291670D4A84903FC9B2A037963B</vt:lpwstr>
  </property>
  <property fmtid="{D5CDD505-2E9C-101B-9397-08002B2CF9AE}" pid="3" name="KSOProductBuildVer">
    <vt:lpwstr>2052-11.1.0.11805</vt:lpwstr>
  </property>
</Properties>
</file>