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0" r:id="rId2"/>
    <p:sldId id="261" r:id="rId3"/>
    <p:sldId id="265" r:id="rId4"/>
    <p:sldId id="264" r:id="rId5"/>
    <p:sldId id="266" r:id="rId6"/>
    <p:sldId id="267" r:id="rId7"/>
    <p:sldId id="270" r:id="rId8"/>
    <p:sldId id="271" r:id="rId9"/>
    <p:sldId id="269" r:id="rId10"/>
    <p:sldId id="272" r:id="rId11"/>
    <p:sldId id="268" r:id="rId12"/>
    <p:sldId id="273" r:id="rId13"/>
    <p:sldId id="274" r:id="rId14"/>
    <p:sldId id="276" r:id="rId15"/>
    <p:sldId id="275" r:id="rId16"/>
    <p:sldId id="278" r:id="rId17"/>
    <p:sldId id="279" r:id="rId18"/>
    <p:sldId id="277" r:id="rId19"/>
    <p:sldId id="280" r:id="rId20"/>
    <p:sldId id="281" r:id="rId21"/>
    <p:sldId id="282" r:id="rId22"/>
  </p:sldIdLst>
  <p:sldSz cx="12192000" cy="6858000"/>
  <p:notesSz cx="6858000" cy="9144000"/>
  <p:embeddedFontLst>
    <p:embeddedFont>
      <p:font typeface="DINCond-Bold" pitchFamily="50" charset="0"/>
      <p:regular r:id="rId25"/>
    </p:embeddedFont>
    <p:embeddedFont>
      <p:font typeface="思源黑体 CN Bold" panose="020B0800000000000000" pitchFamily="34" charset="-122"/>
      <p:bold r:id="rId26"/>
    </p:embeddedFont>
    <p:embeddedFont>
      <p:font typeface="思源黑体 CN Regular" panose="020B0500000000000000" pitchFamily="34" charset="-122"/>
      <p:regular r:id="rId27"/>
    </p:embeddedFont>
    <p:embeddedFont>
      <p:font typeface="优设标题黑" panose="00000500000000000000" pitchFamily="2" charset="-122"/>
      <p:regular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75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C7E1"/>
    <a:srgbClr val="FFFFFF"/>
    <a:srgbClr val="E1E7F3"/>
    <a:srgbClr val="5173B1"/>
    <a:srgbClr val="A9B9DA"/>
    <a:srgbClr val="C0CCE2"/>
    <a:srgbClr val="9FB2D5"/>
    <a:srgbClr val="2A3F64"/>
    <a:srgbClr val="426094"/>
    <a:srgbClr val="3E89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2" autoAdjust="0"/>
    <p:restoredTop sz="94501" autoAdjust="0"/>
  </p:normalViewPr>
  <p:slideViewPr>
    <p:cSldViewPr snapToGrid="0">
      <p:cViewPr>
        <p:scale>
          <a:sx n="150" d="100"/>
          <a:sy n="150" d="100"/>
        </p:scale>
        <p:origin x="86" y="-1320"/>
      </p:cViewPr>
      <p:guideLst>
        <p:guide orient="horz" pos="3475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400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0F6B87B2-44AF-DE7D-643F-CF4E57BECC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A4D14AF-C57F-1716-3BC2-866FC6F15B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74744-9DE5-48BD-9439-F43CD3B8B925}" type="datetimeFigureOut">
              <a:rPr lang="zh-CN" altLang="en-US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2022/8/10</a:t>
            </a:fld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FFDFEEC-4B51-5D5C-8E79-D75C9B9CE3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3CC8B07-EE91-4D82-EB6D-F3C0A85F21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00EFC-9292-460F-9DF9-5A7963687216}" type="slidenum">
              <a:rPr lang="zh-CN" altLang="en-US" smtClean="0"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‹#›</a:t>
            </a:fld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89076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BD29D782-8EBC-4D44-BD72-3ADE155859B2}" type="datetimeFigureOut">
              <a:rPr lang="zh-CN" altLang="en-US" smtClean="0"/>
              <a:pPr/>
              <a:t>2022/8/10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762144EE-959B-45D4-A0C1-AA803332CE7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564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144EE-959B-45D4-A0C1-AA803332CE7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612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microsoft.com/office/2007/relationships/hdphoto" Target="../media/hdphoto1.wdp"/><Relationship Id="rId4" Type="http://schemas.openxmlformats.org/officeDocument/2006/relationships/tags" Target="../tags/tag4.xml"/><Relationship Id="rId9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rgbClr val="E1E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B26E4AB-BF00-0180-B8FE-82D02BB56E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r="8730"/>
          <a:stretch>
            <a:fillRect/>
          </a:stretch>
        </p:blipFill>
        <p:spPr>
          <a:xfrm>
            <a:off x="0" y="1934308"/>
            <a:ext cx="12192000" cy="4923692"/>
          </a:xfrm>
          <a:custGeom>
            <a:avLst/>
            <a:gdLst>
              <a:gd name="connsiteX0" fmla="*/ 0 w 12192000"/>
              <a:gd name="connsiteY0" fmla="*/ 0 h 4923692"/>
              <a:gd name="connsiteX1" fmla="*/ 12192000 w 12192000"/>
              <a:gd name="connsiteY1" fmla="*/ 0 h 4923692"/>
              <a:gd name="connsiteX2" fmla="*/ 12192000 w 12192000"/>
              <a:gd name="connsiteY2" fmla="*/ 4923692 h 4923692"/>
              <a:gd name="connsiteX3" fmla="*/ 0 w 12192000"/>
              <a:gd name="connsiteY3" fmla="*/ 4923692 h 492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923692">
                <a:moveTo>
                  <a:pt x="0" y="0"/>
                </a:moveTo>
                <a:lnTo>
                  <a:pt x="12192000" y="0"/>
                </a:lnTo>
                <a:lnTo>
                  <a:pt x="12192000" y="4923692"/>
                </a:lnTo>
                <a:lnTo>
                  <a:pt x="0" y="4923692"/>
                </a:lnTo>
                <a:close/>
              </a:path>
            </a:pathLst>
          </a:custGeom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27047CB4-2A68-19EE-2616-BF4BB71C9F2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744257" y="224534"/>
            <a:ext cx="4321220" cy="4333114"/>
            <a:chOff x="733" y="329"/>
            <a:chExt cx="2543" cy="2550"/>
          </a:xfrm>
          <a:gradFill flip="none" rotWithShape="1">
            <a:gsLst>
              <a:gs pos="26000">
                <a:srgbClr val="9FB2D5">
                  <a:alpha val="20000"/>
                </a:srgbClr>
              </a:gs>
              <a:gs pos="56000">
                <a:srgbClr val="9FB2D5">
                  <a:alpha val="0"/>
                </a:srgbClr>
              </a:gs>
            </a:gsLst>
            <a:lin ang="5400000" scaled="1"/>
            <a:tileRect/>
          </a:gradFill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698806C1-1365-E55F-536B-BC4A23C2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" y="329"/>
              <a:ext cx="2543" cy="2550"/>
            </a:xfrm>
            <a:custGeom>
              <a:avLst/>
              <a:gdLst>
                <a:gd name="T0" fmla="*/ 4102 w 8126"/>
                <a:gd name="T1" fmla="*/ 19 h 8150"/>
                <a:gd name="T2" fmla="*/ 8123 w 8126"/>
                <a:gd name="T3" fmla="*/ 4070 h 8150"/>
                <a:gd name="T4" fmla="*/ 4094 w 8126"/>
                <a:gd name="T5" fmla="*/ 8133 h 8150"/>
                <a:gd name="T6" fmla="*/ 5 w 8126"/>
                <a:gd name="T7" fmla="*/ 4084 h 8150"/>
                <a:gd name="T8" fmla="*/ 4102 w 8126"/>
                <a:gd name="T9" fmla="*/ 19 h 8150"/>
                <a:gd name="T10" fmla="*/ 4065 w 8126"/>
                <a:gd name="T11" fmla="*/ 160 h 8150"/>
                <a:gd name="T12" fmla="*/ 146 w 8126"/>
                <a:gd name="T13" fmla="*/ 4056 h 8150"/>
                <a:gd name="T14" fmla="*/ 4101 w 8126"/>
                <a:gd name="T15" fmla="*/ 7992 h 8150"/>
                <a:gd name="T16" fmla="*/ 7982 w 8126"/>
                <a:gd name="T17" fmla="*/ 4094 h 8150"/>
                <a:gd name="T18" fmla="*/ 4065 w 8126"/>
                <a:gd name="T19" fmla="*/ 160 h 8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26" h="8150">
                  <a:moveTo>
                    <a:pt x="4102" y="19"/>
                  </a:moveTo>
                  <a:cubicBezTo>
                    <a:pt x="6332" y="42"/>
                    <a:pt x="8119" y="1860"/>
                    <a:pt x="8123" y="4070"/>
                  </a:cubicBezTo>
                  <a:cubicBezTo>
                    <a:pt x="8126" y="6296"/>
                    <a:pt x="6321" y="8116"/>
                    <a:pt x="4094" y="8133"/>
                  </a:cubicBezTo>
                  <a:cubicBezTo>
                    <a:pt x="1855" y="8150"/>
                    <a:pt x="9" y="6339"/>
                    <a:pt x="5" y="4084"/>
                  </a:cubicBezTo>
                  <a:cubicBezTo>
                    <a:pt x="0" y="1829"/>
                    <a:pt x="1842" y="0"/>
                    <a:pt x="4102" y="19"/>
                  </a:cubicBezTo>
                  <a:close/>
                  <a:moveTo>
                    <a:pt x="4065" y="160"/>
                  </a:moveTo>
                  <a:cubicBezTo>
                    <a:pt x="1909" y="161"/>
                    <a:pt x="157" y="1907"/>
                    <a:pt x="146" y="4056"/>
                  </a:cubicBezTo>
                  <a:cubicBezTo>
                    <a:pt x="134" y="6230"/>
                    <a:pt x="1908" y="8012"/>
                    <a:pt x="4101" y="7992"/>
                  </a:cubicBezTo>
                  <a:cubicBezTo>
                    <a:pt x="6237" y="7972"/>
                    <a:pt x="7972" y="6235"/>
                    <a:pt x="7982" y="4094"/>
                  </a:cubicBezTo>
                  <a:cubicBezTo>
                    <a:pt x="7991" y="1921"/>
                    <a:pt x="6226" y="162"/>
                    <a:pt x="4065" y="1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14BA09F-C556-5276-A320-BE1660E445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61" y="1189"/>
              <a:ext cx="1349" cy="1069"/>
            </a:xfrm>
            <a:custGeom>
              <a:avLst/>
              <a:gdLst>
                <a:gd name="T0" fmla="*/ 40 w 4309"/>
                <a:gd name="T1" fmla="*/ 1450 h 3417"/>
                <a:gd name="T2" fmla="*/ 1321 w 4309"/>
                <a:gd name="T3" fmla="*/ 2400 h 3417"/>
                <a:gd name="T4" fmla="*/ 1768 w 4309"/>
                <a:gd name="T5" fmla="*/ 1823 h 3417"/>
                <a:gd name="T6" fmla="*/ 3152 w 4309"/>
                <a:gd name="T7" fmla="*/ 0 h 3417"/>
                <a:gd name="T8" fmla="*/ 4181 w 4309"/>
                <a:gd name="T9" fmla="*/ 858 h 3417"/>
                <a:gd name="T10" fmla="*/ 3823 w 4309"/>
                <a:gd name="T11" fmla="*/ 2547 h 3417"/>
                <a:gd name="T12" fmla="*/ 1988 w 4309"/>
                <a:gd name="T13" fmla="*/ 3400 h 3417"/>
                <a:gd name="T14" fmla="*/ 27 w 4309"/>
                <a:gd name="T15" fmla="*/ 1648 h 3417"/>
                <a:gd name="T16" fmla="*/ 0 w 4309"/>
                <a:gd name="T17" fmla="*/ 1421 h 3417"/>
                <a:gd name="T18" fmla="*/ 2999 w 4309"/>
                <a:gd name="T19" fmla="*/ 1508 h 3417"/>
                <a:gd name="T20" fmla="*/ 3006 w 4309"/>
                <a:gd name="T21" fmla="*/ 1339 h 3417"/>
                <a:gd name="T22" fmla="*/ 2969 w 4309"/>
                <a:gd name="T23" fmla="*/ 1348 h 3417"/>
                <a:gd name="T24" fmla="*/ 2954 w 4309"/>
                <a:gd name="T25" fmla="*/ 1539 h 3417"/>
                <a:gd name="T26" fmla="*/ 2769 w 4309"/>
                <a:gd name="T27" fmla="*/ 1589 h 3417"/>
                <a:gd name="T28" fmla="*/ 2934 w 4309"/>
                <a:gd name="T29" fmla="*/ 1670 h 3417"/>
                <a:gd name="T30" fmla="*/ 2749 w 4309"/>
                <a:gd name="T31" fmla="*/ 1880 h 3417"/>
                <a:gd name="T32" fmla="*/ 2770 w 4309"/>
                <a:gd name="T33" fmla="*/ 1938 h 3417"/>
                <a:gd name="T34" fmla="*/ 2867 w 4309"/>
                <a:gd name="T35" fmla="*/ 1886 h 3417"/>
                <a:gd name="T36" fmla="*/ 2937 w 4309"/>
                <a:gd name="T37" fmla="*/ 1964 h 3417"/>
                <a:gd name="T38" fmla="*/ 2985 w 4309"/>
                <a:gd name="T39" fmla="*/ 2044 h 3417"/>
                <a:gd name="T40" fmla="*/ 2993 w 4309"/>
                <a:gd name="T41" fmla="*/ 1767 h 3417"/>
                <a:gd name="T42" fmla="*/ 3041 w 4309"/>
                <a:gd name="T43" fmla="*/ 1680 h 3417"/>
                <a:gd name="T44" fmla="*/ 2991 w 4309"/>
                <a:gd name="T45" fmla="*/ 1666 h 3417"/>
                <a:gd name="T46" fmla="*/ 3047 w 4309"/>
                <a:gd name="T47" fmla="*/ 1601 h 3417"/>
                <a:gd name="T48" fmla="*/ 3002 w 4309"/>
                <a:gd name="T49" fmla="*/ 1527 h 3417"/>
                <a:gd name="T50" fmla="*/ 3434 w 4309"/>
                <a:gd name="T51" fmla="*/ 2019 h 3417"/>
                <a:gd name="T52" fmla="*/ 3378 w 4309"/>
                <a:gd name="T53" fmla="*/ 1726 h 3417"/>
                <a:gd name="T54" fmla="*/ 3107 w 4309"/>
                <a:gd name="T55" fmla="*/ 1804 h 3417"/>
                <a:gd name="T56" fmla="*/ 3125 w 4309"/>
                <a:gd name="T57" fmla="*/ 2019 h 3417"/>
                <a:gd name="T58" fmla="*/ 3202 w 4309"/>
                <a:gd name="T59" fmla="*/ 2018 h 3417"/>
                <a:gd name="T60" fmla="*/ 3432 w 4309"/>
                <a:gd name="T61" fmla="*/ 2058 h 3417"/>
                <a:gd name="T62" fmla="*/ 3131 w 4309"/>
                <a:gd name="T63" fmla="*/ 1596 h 3417"/>
                <a:gd name="T64" fmla="*/ 3176 w 4309"/>
                <a:gd name="T65" fmla="*/ 1691 h 3417"/>
                <a:gd name="T66" fmla="*/ 3216 w 4309"/>
                <a:gd name="T67" fmla="*/ 1684 h 3417"/>
                <a:gd name="T68" fmla="*/ 3445 w 4309"/>
                <a:gd name="T69" fmla="*/ 1666 h 3417"/>
                <a:gd name="T70" fmla="*/ 3376 w 4309"/>
                <a:gd name="T71" fmla="*/ 1569 h 3417"/>
                <a:gd name="T72" fmla="*/ 3215 w 4309"/>
                <a:gd name="T73" fmla="*/ 1610 h 3417"/>
                <a:gd name="T74" fmla="*/ 3254 w 4309"/>
                <a:gd name="T75" fmla="*/ 1526 h 3417"/>
                <a:gd name="T76" fmla="*/ 3325 w 4309"/>
                <a:gd name="T77" fmla="*/ 1395 h 3417"/>
                <a:gd name="T78" fmla="*/ 3283 w 4309"/>
                <a:gd name="T79" fmla="*/ 1432 h 3417"/>
                <a:gd name="T80" fmla="*/ 3201 w 4309"/>
                <a:gd name="T81" fmla="*/ 1423 h 3417"/>
                <a:gd name="T82" fmla="*/ 3127 w 4309"/>
                <a:gd name="T83" fmla="*/ 1356 h 3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309" h="3417">
                  <a:moveTo>
                    <a:pt x="0" y="1421"/>
                  </a:moveTo>
                  <a:cubicBezTo>
                    <a:pt x="19" y="1435"/>
                    <a:pt x="30" y="1442"/>
                    <a:pt x="40" y="1450"/>
                  </a:cubicBezTo>
                  <a:cubicBezTo>
                    <a:pt x="430" y="1761"/>
                    <a:pt x="821" y="2071"/>
                    <a:pt x="1209" y="2382"/>
                  </a:cubicBezTo>
                  <a:cubicBezTo>
                    <a:pt x="1247" y="2412"/>
                    <a:pt x="1282" y="2410"/>
                    <a:pt x="1321" y="2400"/>
                  </a:cubicBezTo>
                  <a:cubicBezTo>
                    <a:pt x="1333" y="2397"/>
                    <a:pt x="1344" y="2383"/>
                    <a:pt x="1352" y="2371"/>
                  </a:cubicBezTo>
                  <a:cubicBezTo>
                    <a:pt x="1491" y="2189"/>
                    <a:pt x="1629" y="2006"/>
                    <a:pt x="1768" y="1823"/>
                  </a:cubicBezTo>
                  <a:cubicBezTo>
                    <a:pt x="2221" y="1225"/>
                    <a:pt x="2675" y="627"/>
                    <a:pt x="3128" y="29"/>
                  </a:cubicBezTo>
                  <a:cubicBezTo>
                    <a:pt x="3135" y="20"/>
                    <a:pt x="3143" y="11"/>
                    <a:pt x="3152" y="0"/>
                  </a:cubicBezTo>
                  <a:cubicBezTo>
                    <a:pt x="3164" y="8"/>
                    <a:pt x="3174" y="16"/>
                    <a:pt x="3184" y="24"/>
                  </a:cubicBezTo>
                  <a:cubicBezTo>
                    <a:pt x="3517" y="302"/>
                    <a:pt x="3849" y="580"/>
                    <a:pt x="4181" y="858"/>
                  </a:cubicBezTo>
                  <a:cubicBezTo>
                    <a:pt x="4201" y="874"/>
                    <a:pt x="4212" y="893"/>
                    <a:pt x="4216" y="918"/>
                  </a:cubicBezTo>
                  <a:cubicBezTo>
                    <a:pt x="4309" y="1515"/>
                    <a:pt x="4182" y="2060"/>
                    <a:pt x="3823" y="2547"/>
                  </a:cubicBezTo>
                  <a:cubicBezTo>
                    <a:pt x="3548" y="2922"/>
                    <a:pt x="3183" y="3177"/>
                    <a:pt x="2739" y="3314"/>
                  </a:cubicBezTo>
                  <a:cubicBezTo>
                    <a:pt x="2494" y="3389"/>
                    <a:pt x="2244" y="3417"/>
                    <a:pt x="1988" y="3400"/>
                  </a:cubicBezTo>
                  <a:cubicBezTo>
                    <a:pt x="1582" y="3373"/>
                    <a:pt x="1211" y="3244"/>
                    <a:pt x="882" y="3004"/>
                  </a:cubicBezTo>
                  <a:cubicBezTo>
                    <a:pt x="419" y="2666"/>
                    <a:pt x="134" y="2213"/>
                    <a:pt x="27" y="1648"/>
                  </a:cubicBezTo>
                  <a:cubicBezTo>
                    <a:pt x="17" y="1593"/>
                    <a:pt x="12" y="1537"/>
                    <a:pt x="4" y="1482"/>
                  </a:cubicBezTo>
                  <a:cubicBezTo>
                    <a:pt x="2" y="1465"/>
                    <a:pt x="2" y="1448"/>
                    <a:pt x="0" y="1421"/>
                  </a:cubicBezTo>
                  <a:close/>
                  <a:moveTo>
                    <a:pt x="3002" y="1527"/>
                  </a:moveTo>
                  <a:cubicBezTo>
                    <a:pt x="3001" y="1520"/>
                    <a:pt x="2999" y="1514"/>
                    <a:pt x="2999" y="1508"/>
                  </a:cubicBezTo>
                  <a:cubicBezTo>
                    <a:pt x="3005" y="1466"/>
                    <a:pt x="3008" y="1424"/>
                    <a:pt x="3017" y="1383"/>
                  </a:cubicBezTo>
                  <a:cubicBezTo>
                    <a:pt x="3022" y="1363"/>
                    <a:pt x="3013" y="1352"/>
                    <a:pt x="3006" y="1339"/>
                  </a:cubicBezTo>
                  <a:cubicBezTo>
                    <a:pt x="3002" y="1333"/>
                    <a:pt x="2989" y="1330"/>
                    <a:pt x="2982" y="1331"/>
                  </a:cubicBezTo>
                  <a:cubicBezTo>
                    <a:pt x="2977" y="1332"/>
                    <a:pt x="2970" y="1342"/>
                    <a:pt x="2969" y="1348"/>
                  </a:cubicBezTo>
                  <a:cubicBezTo>
                    <a:pt x="2963" y="1386"/>
                    <a:pt x="2957" y="1424"/>
                    <a:pt x="2954" y="1463"/>
                  </a:cubicBezTo>
                  <a:cubicBezTo>
                    <a:pt x="2952" y="1488"/>
                    <a:pt x="2954" y="1513"/>
                    <a:pt x="2954" y="1539"/>
                  </a:cubicBezTo>
                  <a:cubicBezTo>
                    <a:pt x="2909" y="1566"/>
                    <a:pt x="2861" y="1576"/>
                    <a:pt x="2812" y="1581"/>
                  </a:cubicBezTo>
                  <a:cubicBezTo>
                    <a:pt x="2799" y="1583"/>
                    <a:pt x="2785" y="1586"/>
                    <a:pt x="2769" y="1589"/>
                  </a:cubicBezTo>
                  <a:cubicBezTo>
                    <a:pt x="2784" y="1635"/>
                    <a:pt x="2787" y="1680"/>
                    <a:pt x="2828" y="1709"/>
                  </a:cubicBezTo>
                  <a:cubicBezTo>
                    <a:pt x="2861" y="1686"/>
                    <a:pt x="2893" y="1663"/>
                    <a:pt x="2934" y="1670"/>
                  </a:cubicBezTo>
                  <a:cubicBezTo>
                    <a:pt x="2942" y="1719"/>
                    <a:pt x="2942" y="1719"/>
                    <a:pt x="2909" y="1747"/>
                  </a:cubicBezTo>
                  <a:cubicBezTo>
                    <a:pt x="2856" y="1791"/>
                    <a:pt x="2802" y="1835"/>
                    <a:pt x="2749" y="1880"/>
                  </a:cubicBezTo>
                  <a:cubicBezTo>
                    <a:pt x="2743" y="1885"/>
                    <a:pt x="2738" y="1894"/>
                    <a:pt x="2730" y="1905"/>
                  </a:cubicBezTo>
                  <a:cubicBezTo>
                    <a:pt x="2744" y="1917"/>
                    <a:pt x="2756" y="1930"/>
                    <a:pt x="2770" y="1938"/>
                  </a:cubicBezTo>
                  <a:cubicBezTo>
                    <a:pt x="2803" y="1956"/>
                    <a:pt x="2823" y="1950"/>
                    <a:pt x="2844" y="1919"/>
                  </a:cubicBezTo>
                  <a:cubicBezTo>
                    <a:pt x="2852" y="1908"/>
                    <a:pt x="2858" y="1895"/>
                    <a:pt x="2867" y="1886"/>
                  </a:cubicBezTo>
                  <a:cubicBezTo>
                    <a:pt x="2888" y="1862"/>
                    <a:pt x="2906" y="1834"/>
                    <a:pt x="2939" y="1812"/>
                  </a:cubicBezTo>
                  <a:cubicBezTo>
                    <a:pt x="2938" y="1867"/>
                    <a:pt x="2941" y="1916"/>
                    <a:pt x="2937" y="1964"/>
                  </a:cubicBezTo>
                  <a:cubicBezTo>
                    <a:pt x="2908" y="1973"/>
                    <a:pt x="2881" y="1944"/>
                    <a:pt x="2856" y="1974"/>
                  </a:cubicBezTo>
                  <a:cubicBezTo>
                    <a:pt x="2891" y="2011"/>
                    <a:pt x="2933" y="2031"/>
                    <a:pt x="2985" y="2044"/>
                  </a:cubicBezTo>
                  <a:cubicBezTo>
                    <a:pt x="2985" y="2018"/>
                    <a:pt x="2985" y="1998"/>
                    <a:pt x="2985" y="1978"/>
                  </a:cubicBezTo>
                  <a:cubicBezTo>
                    <a:pt x="2988" y="1908"/>
                    <a:pt x="2991" y="1837"/>
                    <a:pt x="2993" y="1767"/>
                  </a:cubicBezTo>
                  <a:cubicBezTo>
                    <a:pt x="2994" y="1748"/>
                    <a:pt x="3001" y="1735"/>
                    <a:pt x="3016" y="1723"/>
                  </a:cubicBezTo>
                  <a:cubicBezTo>
                    <a:pt x="3029" y="1713"/>
                    <a:pt x="3045" y="1703"/>
                    <a:pt x="3041" y="1680"/>
                  </a:cubicBezTo>
                  <a:cubicBezTo>
                    <a:pt x="3034" y="1680"/>
                    <a:pt x="3027" y="1679"/>
                    <a:pt x="3020" y="1678"/>
                  </a:cubicBezTo>
                  <a:cubicBezTo>
                    <a:pt x="3009" y="1678"/>
                    <a:pt x="2993" y="1681"/>
                    <a:pt x="2991" y="1666"/>
                  </a:cubicBezTo>
                  <a:cubicBezTo>
                    <a:pt x="2989" y="1656"/>
                    <a:pt x="2995" y="1642"/>
                    <a:pt x="3003" y="1635"/>
                  </a:cubicBezTo>
                  <a:cubicBezTo>
                    <a:pt x="3016" y="1622"/>
                    <a:pt x="3032" y="1612"/>
                    <a:pt x="3047" y="1601"/>
                  </a:cubicBezTo>
                  <a:cubicBezTo>
                    <a:pt x="3078" y="1579"/>
                    <a:pt x="3083" y="1563"/>
                    <a:pt x="3067" y="1527"/>
                  </a:cubicBezTo>
                  <a:cubicBezTo>
                    <a:pt x="3047" y="1527"/>
                    <a:pt x="3026" y="1527"/>
                    <a:pt x="3002" y="1527"/>
                  </a:cubicBezTo>
                  <a:close/>
                  <a:moveTo>
                    <a:pt x="3432" y="2058"/>
                  </a:moveTo>
                  <a:cubicBezTo>
                    <a:pt x="3433" y="2042"/>
                    <a:pt x="3434" y="2031"/>
                    <a:pt x="3434" y="2019"/>
                  </a:cubicBezTo>
                  <a:cubicBezTo>
                    <a:pt x="3434" y="1943"/>
                    <a:pt x="3434" y="1867"/>
                    <a:pt x="3434" y="1791"/>
                  </a:cubicBezTo>
                  <a:cubicBezTo>
                    <a:pt x="3434" y="1745"/>
                    <a:pt x="3424" y="1732"/>
                    <a:pt x="3378" y="1726"/>
                  </a:cubicBezTo>
                  <a:cubicBezTo>
                    <a:pt x="3292" y="1714"/>
                    <a:pt x="3211" y="1736"/>
                    <a:pt x="3132" y="1764"/>
                  </a:cubicBezTo>
                  <a:cubicBezTo>
                    <a:pt x="3112" y="1771"/>
                    <a:pt x="3106" y="1784"/>
                    <a:pt x="3107" y="1804"/>
                  </a:cubicBezTo>
                  <a:cubicBezTo>
                    <a:pt x="3108" y="1836"/>
                    <a:pt x="3105" y="1868"/>
                    <a:pt x="3108" y="1900"/>
                  </a:cubicBezTo>
                  <a:cubicBezTo>
                    <a:pt x="3111" y="1940"/>
                    <a:pt x="3118" y="1979"/>
                    <a:pt x="3125" y="2019"/>
                  </a:cubicBezTo>
                  <a:cubicBezTo>
                    <a:pt x="3131" y="2047"/>
                    <a:pt x="3145" y="2052"/>
                    <a:pt x="3172" y="2038"/>
                  </a:cubicBezTo>
                  <a:cubicBezTo>
                    <a:pt x="3182" y="2032"/>
                    <a:pt x="3192" y="2025"/>
                    <a:pt x="3202" y="2018"/>
                  </a:cubicBezTo>
                  <a:cubicBezTo>
                    <a:pt x="3244" y="1987"/>
                    <a:pt x="3285" y="1982"/>
                    <a:pt x="3329" y="2019"/>
                  </a:cubicBezTo>
                  <a:cubicBezTo>
                    <a:pt x="3356" y="2042"/>
                    <a:pt x="3389" y="2057"/>
                    <a:pt x="3432" y="2058"/>
                  </a:cubicBezTo>
                  <a:close/>
                  <a:moveTo>
                    <a:pt x="3127" y="1356"/>
                  </a:moveTo>
                  <a:cubicBezTo>
                    <a:pt x="3118" y="1409"/>
                    <a:pt x="3120" y="1539"/>
                    <a:pt x="3131" y="1596"/>
                  </a:cubicBezTo>
                  <a:cubicBezTo>
                    <a:pt x="3136" y="1618"/>
                    <a:pt x="3143" y="1640"/>
                    <a:pt x="3151" y="1660"/>
                  </a:cubicBezTo>
                  <a:cubicBezTo>
                    <a:pt x="3156" y="1672"/>
                    <a:pt x="3166" y="1684"/>
                    <a:pt x="3176" y="1691"/>
                  </a:cubicBezTo>
                  <a:cubicBezTo>
                    <a:pt x="3182" y="1694"/>
                    <a:pt x="3195" y="1686"/>
                    <a:pt x="3204" y="1684"/>
                  </a:cubicBezTo>
                  <a:cubicBezTo>
                    <a:pt x="3208" y="1684"/>
                    <a:pt x="3212" y="1683"/>
                    <a:pt x="3216" y="1684"/>
                  </a:cubicBezTo>
                  <a:cubicBezTo>
                    <a:pt x="3279" y="1701"/>
                    <a:pt x="3341" y="1683"/>
                    <a:pt x="3402" y="1678"/>
                  </a:cubicBezTo>
                  <a:cubicBezTo>
                    <a:pt x="3417" y="1677"/>
                    <a:pt x="3432" y="1670"/>
                    <a:pt x="3445" y="1666"/>
                  </a:cubicBezTo>
                  <a:cubicBezTo>
                    <a:pt x="3450" y="1571"/>
                    <a:pt x="3435" y="1518"/>
                    <a:pt x="3400" y="1500"/>
                  </a:cubicBezTo>
                  <a:cubicBezTo>
                    <a:pt x="3381" y="1525"/>
                    <a:pt x="3376" y="1535"/>
                    <a:pt x="3376" y="1569"/>
                  </a:cubicBezTo>
                  <a:cubicBezTo>
                    <a:pt x="3376" y="1592"/>
                    <a:pt x="3367" y="1603"/>
                    <a:pt x="3347" y="1611"/>
                  </a:cubicBezTo>
                  <a:cubicBezTo>
                    <a:pt x="3303" y="1630"/>
                    <a:pt x="3259" y="1623"/>
                    <a:pt x="3215" y="1610"/>
                  </a:cubicBezTo>
                  <a:cubicBezTo>
                    <a:pt x="3192" y="1603"/>
                    <a:pt x="3186" y="1576"/>
                    <a:pt x="3205" y="1559"/>
                  </a:cubicBezTo>
                  <a:cubicBezTo>
                    <a:pt x="3220" y="1546"/>
                    <a:pt x="3237" y="1536"/>
                    <a:pt x="3254" y="1526"/>
                  </a:cubicBezTo>
                  <a:cubicBezTo>
                    <a:pt x="3280" y="1509"/>
                    <a:pt x="3307" y="1495"/>
                    <a:pt x="3332" y="1477"/>
                  </a:cubicBezTo>
                  <a:cubicBezTo>
                    <a:pt x="3369" y="1448"/>
                    <a:pt x="3367" y="1425"/>
                    <a:pt x="3325" y="1395"/>
                  </a:cubicBezTo>
                  <a:cubicBezTo>
                    <a:pt x="3320" y="1401"/>
                    <a:pt x="3314" y="1408"/>
                    <a:pt x="3308" y="1414"/>
                  </a:cubicBezTo>
                  <a:cubicBezTo>
                    <a:pt x="3300" y="1421"/>
                    <a:pt x="3292" y="1428"/>
                    <a:pt x="3283" y="1432"/>
                  </a:cubicBezTo>
                  <a:cubicBezTo>
                    <a:pt x="3255" y="1445"/>
                    <a:pt x="3225" y="1456"/>
                    <a:pt x="3193" y="1469"/>
                  </a:cubicBezTo>
                  <a:cubicBezTo>
                    <a:pt x="3196" y="1454"/>
                    <a:pt x="3197" y="1438"/>
                    <a:pt x="3201" y="1423"/>
                  </a:cubicBezTo>
                  <a:cubicBezTo>
                    <a:pt x="3212" y="1389"/>
                    <a:pt x="3206" y="1375"/>
                    <a:pt x="3171" y="1364"/>
                  </a:cubicBezTo>
                  <a:cubicBezTo>
                    <a:pt x="3158" y="1359"/>
                    <a:pt x="3143" y="1359"/>
                    <a:pt x="3127" y="13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D72754E5-09C2-6548-D5BE-A7103A8051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59" y="901"/>
              <a:ext cx="1302" cy="1001"/>
            </a:xfrm>
            <a:custGeom>
              <a:avLst/>
              <a:gdLst>
                <a:gd name="T0" fmla="*/ 1279 w 4160"/>
                <a:gd name="T1" fmla="*/ 3199 h 3199"/>
                <a:gd name="T2" fmla="*/ 1140 w 4160"/>
                <a:gd name="T3" fmla="*/ 3089 h 3199"/>
                <a:gd name="T4" fmla="*/ 35 w 4160"/>
                <a:gd name="T5" fmla="*/ 2211 h 3199"/>
                <a:gd name="T6" fmla="*/ 1 w 4160"/>
                <a:gd name="T7" fmla="*/ 2137 h 3199"/>
                <a:gd name="T8" fmla="*/ 521 w 4160"/>
                <a:gd name="T9" fmla="*/ 809 h 3199"/>
                <a:gd name="T10" fmla="*/ 1732 w 4160"/>
                <a:gd name="T11" fmla="*/ 113 h 3199"/>
                <a:gd name="T12" fmla="*/ 3409 w 4160"/>
                <a:gd name="T13" fmla="*/ 506 h 3199"/>
                <a:gd name="T14" fmla="*/ 4147 w 4160"/>
                <a:gd name="T15" fmla="*/ 1536 h 3199"/>
                <a:gd name="T16" fmla="*/ 4160 w 4160"/>
                <a:gd name="T17" fmla="*/ 1599 h 3199"/>
                <a:gd name="T18" fmla="*/ 4125 w 4160"/>
                <a:gd name="T19" fmla="*/ 1571 h 3199"/>
                <a:gd name="T20" fmla="*/ 3312 w 4160"/>
                <a:gd name="T21" fmla="*/ 891 h 3199"/>
                <a:gd name="T22" fmla="*/ 3214 w 4160"/>
                <a:gd name="T23" fmla="*/ 809 h 3199"/>
                <a:gd name="T24" fmla="*/ 3082 w 4160"/>
                <a:gd name="T25" fmla="*/ 824 h 3199"/>
                <a:gd name="T26" fmla="*/ 2541 w 4160"/>
                <a:gd name="T27" fmla="*/ 1538 h 3199"/>
                <a:gd name="T28" fmla="*/ 1306 w 4160"/>
                <a:gd name="T29" fmla="*/ 3166 h 3199"/>
                <a:gd name="T30" fmla="*/ 1279 w 4160"/>
                <a:gd name="T31" fmla="*/ 3199 h 3199"/>
                <a:gd name="T32" fmla="*/ 1151 w 4160"/>
                <a:gd name="T33" fmla="*/ 1181 h 3199"/>
                <a:gd name="T34" fmla="*/ 1151 w 4160"/>
                <a:gd name="T35" fmla="*/ 1297 h 3199"/>
                <a:gd name="T36" fmla="*/ 1104 w 4160"/>
                <a:gd name="T37" fmla="*/ 1364 h 3199"/>
                <a:gd name="T38" fmla="*/ 950 w 4160"/>
                <a:gd name="T39" fmla="*/ 1403 h 3199"/>
                <a:gd name="T40" fmla="*/ 913 w 4160"/>
                <a:gd name="T41" fmla="*/ 1453 h 3199"/>
                <a:gd name="T42" fmla="*/ 940 w 4160"/>
                <a:gd name="T43" fmla="*/ 1522 h 3199"/>
                <a:gd name="T44" fmla="*/ 1006 w 4160"/>
                <a:gd name="T45" fmla="*/ 1617 h 3199"/>
                <a:gd name="T46" fmla="*/ 1061 w 4160"/>
                <a:gd name="T47" fmla="*/ 1637 h 3199"/>
                <a:gd name="T48" fmla="*/ 1151 w 4160"/>
                <a:gd name="T49" fmla="*/ 1623 h 3199"/>
                <a:gd name="T50" fmla="*/ 1164 w 4160"/>
                <a:gd name="T51" fmla="*/ 1748 h 3199"/>
                <a:gd name="T52" fmla="*/ 1165 w 4160"/>
                <a:gd name="T53" fmla="*/ 1972 h 3199"/>
                <a:gd name="T54" fmla="*/ 1209 w 4160"/>
                <a:gd name="T55" fmla="*/ 2002 h 3199"/>
                <a:gd name="T56" fmla="*/ 1233 w 4160"/>
                <a:gd name="T57" fmla="*/ 1984 h 3199"/>
                <a:gd name="T58" fmla="*/ 1243 w 4160"/>
                <a:gd name="T59" fmla="*/ 1604 h 3199"/>
                <a:gd name="T60" fmla="*/ 1386 w 4160"/>
                <a:gd name="T61" fmla="*/ 1604 h 3199"/>
                <a:gd name="T62" fmla="*/ 1418 w 4160"/>
                <a:gd name="T63" fmla="*/ 1572 h 3199"/>
                <a:gd name="T64" fmla="*/ 1453 w 4160"/>
                <a:gd name="T65" fmla="*/ 1486 h 3199"/>
                <a:gd name="T66" fmla="*/ 1505 w 4160"/>
                <a:gd name="T67" fmla="*/ 1437 h 3199"/>
                <a:gd name="T68" fmla="*/ 1530 w 4160"/>
                <a:gd name="T69" fmla="*/ 1418 h 3199"/>
                <a:gd name="T70" fmla="*/ 1429 w 4160"/>
                <a:gd name="T71" fmla="*/ 1334 h 3199"/>
                <a:gd name="T72" fmla="*/ 1286 w 4160"/>
                <a:gd name="T73" fmla="*/ 1328 h 3199"/>
                <a:gd name="T74" fmla="*/ 1241 w 4160"/>
                <a:gd name="T75" fmla="*/ 1332 h 3199"/>
                <a:gd name="T76" fmla="*/ 1269 w 4160"/>
                <a:gd name="T77" fmla="*/ 1205 h 3199"/>
                <a:gd name="T78" fmla="*/ 1151 w 4160"/>
                <a:gd name="T79" fmla="*/ 1181 h 3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160" h="3199">
                  <a:moveTo>
                    <a:pt x="1279" y="3199"/>
                  </a:moveTo>
                  <a:cubicBezTo>
                    <a:pt x="1231" y="3161"/>
                    <a:pt x="1186" y="3125"/>
                    <a:pt x="1140" y="3089"/>
                  </a:cubicBezTo>
                  <a:cubicBezTo>
                    <a:pt x="772" y="2796"/>
                    <a:pt x="404" y="2503"/>
                    <a:pt x="35" y="2211"/>
                  </a:cubicBezTo>
                  <a:cubicBezTo>
                    <a:pt x="9" y="2190"/>
                    <a:pt x="0" y="2169"/>
                    <a:pt x="1" y="2137"/>
                  </a:cubicBezTo>
                  <a:cubicBezTo>
                    <a:pt x="19" y="1633"/>
                    <a:pt x="191" y="1188"/>
                    <a:pt x="521" y="809"/>
                  </a:cubicBezTo>
                  <a:cubicBezTo>
                    <a:pt x="844" y="438"/>
                    <a:pt x="1249" y="202"/>
                    <a:pt x="1732" y="113"/>
                  </a:cubicBezTo>
                  <a:cubicBezTo>
                    <a:pt x="2346" y="0"/>
                    <a:pt x="2909" y="130"/>
                    <a:pt x="3409" y="506"/>
                  </a:cubicBezTo>
                  <a:cubicBezTo>
                    <a:pt x="3763" y="771"/>
                    <a:pt x="4007" y="1117"/>
                    <a:pt x="4147" y="1536"/>
                  </a:cubicBezTo>
                  <a:cubicBezTo>
                    <a:pt x="4154" y="1555"/>
                    <a:pt x="4159" y="1574"/>
                    <a:pt x="4160" y="1599"/>
                  </a:cubicBezTo>
                  <a:cubicBezTo>
                    <a:pt x="4148" y="1590"/>
                    <a:pt x="4136" y="1581"/>
                    <a:pt x="4125" y="1571"/>
                  </a:cubicBezTo>
                  <a:cubicBezTo>
                    <a:pt x="3854" y="1345"/>
                    <a:pt x="3583" y="1118"/>
                    <a:pt x="3312" y="891"/>
                  </a:cubicBezTo>
                  <a:cubicBezTo>
                    <a:pt x="3280" y="864"/>
                    <a:pt x="3247" y="836"/>
                    <a:pt x="3214" y="809"/>
                  </a:cubicBezTo>
                  <a:cubicBezTo>
                    <a:pt x="3175" y="776"/>
                    <a:pt x="3113" y="783"/>
                    <a:pt x="3082" y="824"/>
                  </a:cubicBezTo>
                  <a:cubicBezTo>
                    <a:pt x="2901" y="1062"/>
                    <a:pt x="2721" y="1300"/>
                    <a:pt x="2541" y="1538"/>
                  </a:cubicBezTo>
                  <a:cubicBezTo>
                    <a:pt x="2129" y="2081"/>
                    <a:pt x="1718" y="2623"/>
                    <a:pt x="1306" y="3166"/>
                  </a:cubicBezTo>
                  <a:cubicBezTo>
                    <a:pt x="1298" y="3177"/>
                    <a:pt x="1289" y="3186"/>
                    <a:pt x="1279" y="3199"/>
                  </a:cubicBezTo>
                  <a:close/>
                  <a:moveTo>
                    <a:pt x="1151" y="1181"/>
                  </a:moveTo>
                  <a:cubicBezTo>
                    <a:pt x="1151" y="1222"/>
                    <a:pt x="1150" y="1259"/>
                    <a:pt x="1151" y="1297"/>
                  </a:cubicBezTo>
                  <a:cubicBezTo>
                    <a:pt x="1152" y="1332"/>
                    <a:pt x="1141" y="1355"/>
                    <a:pt x="1104" y="1364"/>
                  </a:cubicBezTo>
                  <a:cubicBezTo>
                    <a:pt x="1053" y="1376"/>
                    <a:pt x="1001" y="1390"/>
                    <a:pt x="950" y="1403"/>
                  </a:cubicBezTo>
                  <a:cubicBezTo>
                    <a:pt x="913" y="1412"/>
                    <a:pt x="906" y="1417"/>
                    <a:pt x="913" y="1453"/>
                  </a:cubicBezTo>
                  <a:cubicBezTo>
                    <a:pt x="917" y="1477"/>
                    <a:pt x="928" y="1501"/>
                    <a:pt x="940" y="1522"/>
                  </a:cubicBezTo>
                  <a:cubicBezTo>
                    <a:pt x="960" y="1555"/>
                    <a:pt x="986" y="1584"/>
                    <a:pt x="1006" y="1617"/>
                  </a:cubicBezTo>
                  <a:cubicBezTo>
                    <a:pt x="1027" y="1649"/>
                    <a:pt x="1026" y="1650"/>
                    <a:pt x="1061" y="1637"/>
                  </a:cubicBezTo>
                  <a:cubicBezTo>
                    <a:pt x="1088" y="1627"/>
                    <a:pt x="1116" y="1616"/>
                    <a:pt x="1151" y="1623"/>
                  </a:cubicBezTo>
                  <a:cubicBezTo>
                    <a:pt x="1156" y="1664"/>
                    <a:pt x="1163" y="1706"/>
                    <a:pt x="1164" y="1748"/>
                  </a:cubicBezTo>
                  <a:cubicBezTo>
                    <a:pt x="1166" y="1823"/>
                    <a:pt x="1164" y="1897"/>
                    <a:pt x="1165" y="1972"/>
                  </a:cubicBezTo>
                  <a:cubicBezTo>
                    <a:pt x="1165" y="2001"/>
                    <a:pt x="1183" y="2013"/>
                    <a:pt x="1209" y="2002"/>
                  </a:cubicBezTo>
                  <a:cubicBezTo>
                    <a:pt x="1219" y="1998"/>
                    <a:pt x="1226" y="1990"/>
                    <a:pt x="1233" y="1984"/>
                  </a:cubicBezTo>
                  <a:cubicBezTo>
                    <a:pt x="1210" y="1910"/>
                    <a:pt x="1216" y="1665"/>
                    <a:pt x="1243" y="1604"/>
                  </a:cubicBezTo>
                  <a:cubicBezTo>
                    <a:pt x="1290" y="1604"/>
                    <a:pt x="1338" y="1605"/>
                    <a:pt x="1386" y="1604"/>
                  </a:cubicBezTo>
                  <a:cubicBezTo>
                    <a:pt x="1415" y="1604"/>
                    <a:pt x="1420" y="1601"/>
                    <a:pt x="1418" y="1572"/>
                  </a:cubicBezTo>
                  <a:cubicBezTo>
                    <a:pt x="1416" y="1537"/>
                    <a:pt x="1431" y="1510"/>
                    <a:pt x="1453" y="1486"/>
                  </a:cubicBezTo>
                  <a:cubicBezTo>
                    <a:pt x="1469" y="1469"/>
                    <a:pt x="1488" y="1453"/>
                    <a:pt x="1505" y="1437"/>
                  </a:cubicBezTo>
                  <a:cubicBezTo>
                    <a:pt x="1513" y="1430"/>
                    <a:pt x="1522" y="1425"/>
                    <a:pt x="1530" y="1418"/>
                  </a:cubicBezTo>
                  <a:cubicBezTo>
                    <a:pt x="1512" y="1368"/>
                    <a:pt x="1475" y="1345"/>
                    <a:pt x="1429" y="1334"/>
                  </a:cubicBezTo>
                  <a:cubicBezTo>
                    <a:pt x="1382" y="1321"/>
                    <a:pt x="1334" y="1323"/>
                    <a:pt x="1286" y="1328"/>
                  </a:cubicBezTo>
                  <a:cubicBezTo>
                    <a:pt x="1271" y="1330"/>
                    <a:pt x="1255" y="1331"/>
                    <a:pt x="1241" y="1332"/>
                  </a:cubicBezTo>
                  <a:cubicBezTo>
                    <a:pt x="1230" y="1284"/>
                    <a:pt x="1238" y="1244"/>
                    <a:pt x="1269" y="1205"/>
                  </a:cubicBezTo>
                  <a:cubicBezTo>
                    <a:pt x="1228" y="1192"/>
                    <a:pt x="1197" y="1168"/>
                    <a:pt x="1151" y="11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E815ED2F-5BA7-F2CD-80EC-AA294624A8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0" y="442"/>
              <a:ext cx="293" cy="231"/>
            </a:xfrm>
            <a:custGeom>
              <a:avLst/>
              <a:gdLst>
                <a:gd name="T0" fmla="*/ 666 w 934"/>
                <a:gd name="T1" fmla="*/ 710 h 738"/>
                <a:gd name="T2" fmla="*/ 541 w 934"/>
                <a:gd name="T3" fmla="*/ 616 h 738"/>
                <a:gd name="T4" fmla="*/ 448 w 934"/>
                <a:gd name="T5" fmla="*/ 637 h 738"/>
                <a:gd name="T6" fmla="*/ 475 w 934"/>
                <a:gd name="T7" fmla="*/ 597 h 738"/>
                <a:gd name="T8" fmla="*/ 477 w 934"/>
                <a:gd name="T9" fmla="*/ 505 h 738"/>
                <a:gd name="T10" fmla="*/ 489 w 934"/>
                <a:gd name="T11" fmla="*/ 419 h 738"/>
                <a:gd name="T12" fmla="*/ 524 w 934"/>
                <a:gd name="T13" fmla="*/ 367 h 738"/>
                <a:gd name="T14" fmla="*/ 420 w 934"/>
                <a:gd name="T15" fmla="*/ 432 h 738"/>
                <a:gd name="T16" fmla="*/ 336 w 934"/>
                <a:gd name="T17" fmla="*/ 470 h 738"/>
                <a:gd name="T18" fmla="*/ 440 w 934"/>
                <a:gd name="T19" fmla="*/ 484 h 738"/>
                <a:gd name="T20" fmla="*/ 353 w 934"/>
                <a:gd name="T21" fmla="*/ 621 h 738"/>
                <a:gd name="T22" fmla="*/ 434 w 934"/>
                <a:gd name="T23" fmla="*/ 705 h 738"/>
                <a:gd name="T24" fmla="*/ 332 w 934"/>
                <a:gd name="T25" fmla="*/ 679 h 738"/>
                <a:gd name="T26" fmla="*/ 204 w 934"/>
                <a:gd name="T27" fmla="*/ 705 h 738"/>
                <a:gd name="T28" fmla="*/ 55 w 934"/>
                <a:gd name="T29" fmla="*/ 662 h 738"/>
                <a:gd name="T30" fmla="*/ 214 w 934"/>
                <a:gd name="T31" fmla="*/ 623 h 738"/>
                <a:gd name="T32" fmla="*/ 200 w 934"/>
                <a:gd name="T33" fmla="*/ 562 h 738"/>
                <a:gd name="T34" fmla="*/ 9 w 934"/>
                <a:gd name="T35" fmla="*/ 547 h 738"/>
                <a:gd name="T36" fmla="*/ 202 w 934"/>
                <a:gd name="T37" fmla="*/ 508 h 738"/>
                <a:gd name="T38" fmla="*/ 243 w 934"/>
                <a:gd name="T39" fmla="*/ 422 h 738"/>
                <a:gd name="T40" fmla="*/ 133 w 934"/>
                <a:gd name="T41" fmla="*/ 478 h 738"/>
                <a:gd name="T42" fmla="*/ 130 w 934"/>
                <a:gd name="T43" fmla="*/ 380 h 738"/>
                <a:gd name="T44" fmla="*/ 172 w 934"/>
                <a:gd name="T45" fmla="*/ 295 h 738"/>
                <a:gd name="T46" fmla="*/ 292 w 934"/>
                <a:gd name="T47" fmla="*/ 187 h 738"/>
                <a:gd name="T48" fmla="*/ 185 w 934"/>
                <a:gd name="T49" fmla="*/ 225 h 738"/>
                <a:gd name="T50" fmla="*/ 227 w 934"/>
                <a:gd name="T51" fmla="*/ 169 h 738"/>
                <a:gd name="T52" fmla="*/ 326 w 934"/>
                <a:gd name="T53" fmla="*/ 4 h 738"/>
                <a:gd name="T54" fmla="*/ 375 w 934"/>
                <a:gd name="T55" fmla="*/ 40 h 738"/>
                <a:gd name="T56" fmla="*/ 442 w 934"/>
                <a:gd name="T57" fmla="*/ 83 h 738"/>
                <a:gd name="T58" fmla="*/ 479 w 934"/>
                <a:gd name="T59" fmla="*/ 139 h 738"/>
                <a:gd name="T60" fmla="*/ 379 w 934"/>
                <a:gd name="T61" fmla="*/ 221 h 738"/>
                <a:gd name="T62" fmla="*/ 467 w 934"/>
                <a:gd name="T63" fmla="*/ 278 h 738"/>
                <a:gd name="T64" fmla="*/ 355 w 934"/>
                <a:gd name="T65" fmla="*/ 345 h 738"/>
                <a:gd name="T66" fmla="*/ 503 w 934"/>
                <a:gd name="T67" fmla="*/ 257 h 738"/>
                <a:gd name="T68" fmla="*/ 581 w 934"/>
                <a:gd name="T69" fmla="*/ 12 h 738"/>
                <a:gd name="T70" fmla="*/ 641 w 934"/>
                <a:gd name="T71" fmla="*/ 63 h 738"/>
                <a:gd name="T72" fmla="*/ 571 w 934"/>
                <a:gd name="T73" fmla="*/ 246 h 738"/>
                <a:gd name="T74" fmla="*/ 615 w 934"/>
                <a:gd name="T75" fmla="*/ 281 h 738"/>
                <a:gd name="T76" fmla="*/ 737 w 934"/>
                <a:gd name="T77" fmla="*/ 214 h 738"/>
                <a:gd name="T78" fmla="*/ 723 w 934"/>
                <a:gd name="T79" fmla="*/ 324 h 738"/>
                <a:gd name="T80" fmla="*/ 652 w 934"/>
                <a:gd name="T81" fmla="*/ 427 h 738"/>
                <a:gd name="T82" fmla="*/ 622 w 934"/>
                <a:gd name="T83" fmla="*/ 532 h 738"/>
                <a:gd name="T84" fmla="*/ 875 w 934"/>
                <a:gd name="T85" fmla="*/ 675 h 738"/>
                <a:gd name="T86" fmla="*/ 350 w 934"/>
                <a:gd name="T87" fmla="*/ 539 h 738"/>
                <a:gd name="T88" fmla="*/ 304 w 934"/>
                <a:gd name="T89" fmla="*/ 594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34" h="738">
                  <a:moveTo>
                    <a:pt x="934" y="729"/>
                  </a:moveTo>
                  <a:cubicBezTo>
                    <a:pt x="840" y="738"/>
                    <a:pt x="754" y="726"/>
                    <a:pt x="666" y="710"/>
                  </a:cubicBezTo>
                  <a:cubicBezTo>
                    <a:pt x="663" y="695"/>
                    <a:pt x="662" y="681"/>
                    <a:pt x="657" y="667"/>
                  </a:cubicBezTo>
                  <a:cubicBezTo>
                    <a:pt x="642" y="619"/>
                    <a:pt x="602" y="580"/>
                    <a:pt x="541" y="616"/>
                  </a:cubicBezTo>
                  <a:cubicBezTo>
                    <a:pt x="535" y="619"/>
                    <a:pt x="528" y="621"/>
                    <a:pt x="523" y="626"/>
                  </a:cubicBezTo>
                  <a:cubicBezTo>
                    <a:pt x="500" y="645"/>
                    <a:pt x="475" y="645"/>
                    <a:pt x="448" y="637"/>
                  </a:cubicBezTo>
                  <a:cubicBezTo>
                    <a:pt x="437" y="633"/>
                    <a:pt x="426" y="631"/>
                    <a:pt x="407" y="626"/>
                  </a:cubicBezTo>
                  <a:cubicBezTo>
                    <a:pt x="430" y="606"/>
                    <a:pt x="456" y="608"/>
                    <a:pt x="475" y="597"/>
                  </a:cubicBezTo>
                  <a:cubicBezTo>
                    <a:pt x="496" y="585"/>
                    <a:pt x="516" y="573"/>
                    <a:pt x="541" y="559"/>
                  </a:cubicBezTo>
                  <a:cubicBezTo>
                    <a:pt x="517" y="538"/>
                    <a:pt x="498" y="521"/>
                    <a:pt x="477" y="505"/>
                  </a:cubicBezTo>
                  <a:cubicBezTo>
                    <a:pt x="458" y="489"/>
                    <a:pt x="467" y="468"/>
                    <a:pt x="466" y="449"/>
                  </a:cubicBezTo>
                  <a:cubicBezTo>
                    <a:pt x="464" y="432"/>
                    <a:pt x="474" y="422"/>
                    <a:pt x="489" y="419"/>
                  </a:cubicBezTo>
                  <a:cubicBezTo>
                    <a:pt x="518" y="442"/>
                    <a:pt x="546" y="463"/>
                    <a:pt x="575" y="486"/>
                  </a:cubicBezTo>
                  <a:cubicBezTo>
                    <a:pt x="603" y="427"/>
                    <a:pt x="591" y="399"/>
                    <a:pt x="524" y="367"/>
                  </a:cubicBezTo>
                  <a:cubicBezTo>
                    <a:pt x="503" y="388"/>
                    <a:pt x="479" y="405"/>
                    <a:pt x="447" y="408"/>
                  </a:cubicBezTo>
                  <a:cubicBezTo>
                    <a:pt x="438" y="409"/>
                    <a:pt x="430" y="423"/>
                    <a:pt x="420" y="432"/>
                  </a:cubicBezTo>
                  <a:cubicBezTo>
                    <a:pt x="397" y="420"/>
                    <a:pt x="374" y="408"/>
                    <a:pt x="350" y="395"/>
                  </a:cubicBezTo>
                  <a:cubicBezTo>
                    <a:pt x="333" y="420"/>
                    <a:pt x="341" y="446"/>
                    <a:pt x="336" y="470"/>
                  </a:cubicBezTo>
                  <a:cubicBezTo>
                    <a:pt x="363" y="482"/>
                    <a:pt x="380" y="472"/>
                    <a:pt x="390" y="445"/>
                  </a:cubicBezTo>
                  <a:cubicBezTo>
                    <a:pt x="408" y="459"/>
                    <a:pt x="422" y="470"/>
                    <a:pt x="440" y="484"/>
                  </a:cubicBezTo>
                  <a:cubicBezTo>
                    <a:pt x="428" y="507"/>
                    <a:pt x="416" y="531"/>
                    <a:pt x="402" y="553"/>
                  </a:cubicBezTo>
                  <a:cubicBezTo>
                    <a:pt x="388" y="575"/>
                    <a:pt x="372" y="596"/>
                    <a:pt x="353" y="621"/>
                  </a:cubicBezTo>
                  <a:cubicBezTo>
                    <a:pt x="376" y="630"/>
                    <a:pt x="397" y="639"/>
                    <a:pt x="419" y="648"/>
                  </a:cubicBezTo>
                  <a:cubicBezTo>
                    <a:pt x="424" y="667"/>
                    <a:pt x="429" y="686"/>
                    <a:pt x="434" y="705"/>
                  </a:cubicBezTo>
                  <a:cubicBezTo>
                    <a:pt x="422" y="718"/>
                    <a:pt x="411" y="712"/>
                    <a:pt x="398" y="707"/>
                  </a:cubicBezTo>
                  <a:cubicBezTo>
                    <a:pt x="376" y="697"/>
                    <a:pt x="354" y="688"/>
                    <a:pt x="332" y="679"/>
                  </a:cubicBezTo>
                  <a:cubicBezTo>
                    <a:pt x="302" y="668"/>
                    <a:pt x="272" y="668"/>
                    <a:pt x="243" y="685"/>
                  </a:cubicBezTo>
                  <a:cubicBezTo>
                    <a:pt x="231" y="693"/>
                    <a:pt x="217" y="699"/>
                    <a:pt x="204" y="705"/>
                  </a:cubicBezTo>
                  <a:cubicBezTo>
                    <a:pt x="198" y="708"/>
                    <a:pt x="192" y="713"/>
                    <a:pt x="186" y="713"/>
                  </a:cubicBezTo>
                  <a:cubicBezTo>
                    <a:pt x="139" y="706"/>
                    <a:pt x="93" y="696"/>
                    <a:pt x="55" y="662"/>
                  </a:cubicBezTo>
                  <a:cubicBezTo>
                    <a:pt x="116" y="669"/>
                    <a:pt x="177" y="681"/>
                    <a:pt x="239" y="650"/>
                  </a:cubicBezTo>
                  <a:cubicBezTo>
                    <a:pt x="249" y="630"/>
                    <a:pt x="225" y="630"/>
                    <a:pt x="214" y="623"/>
                  </a:cubicBezTo>
                  <a:cubicBezTo>
                    <a:pt x="201" y="614"/>
                    <a:pt x="186" y="610"/>
                    <a:pt x="168" y="603"/>
                  </a:cubicBezTo>
                  <a:cubicBezTo>
                    <a:pt x="180" y="588"/>
                    <a:pt x="188" y="578"/>
                    <a:pt x="200" y="562"/>
                  </a:cubicBezTo>
                  <a:cubicBezTo>
                    <a:pt x="144" y="567"/>
                    <a:pt x="97" y="579"/>
                    <a:pt x="51" y="594"/>
                  </a:cubicBezTo>
                  <a:cubicBezTo>
                    <a:pt x="9" y="607"/>
                    <a:pt x="0" y="598"/>
                    <a:pt x="9" y="547"/>
                  </a:cubicBezTo>
                  <a:cubicBezTo>
                    <a:pt x="63" y="536"/>
                    <a:pt x="119" y="525"/>
                    <a:pt x="174" y="514"/>
                  </a:cubicBezTo>
                  <a:cubicBezTo>
                    <a:pt x="183" y="512"/>
                    <a:pt x="193" y="510"/>
                    <a:pt x="202" y="508"/>
                  </a:cubicBezTo>
                  <a:cubicBezTo>
                    <a:pt x="256" y="495"/>
                    <a:pt x="272" y="471"/>
                    <a:pt x="266" y="410"/>
                  </a:cubicBezTo>
                  <a:cubicBezTo>
                    <a:pt x="258" y="414"/>
                    <a:pt x="249" y="416"/>
                    <a:pt x="243" y="422"/>
                  </a:cubicBezTo>
                  <a:cubicBezTo>
                    <a:pt x="224" y="439"/>
                    <a:pt x="206" y="457"/>
                    <a:pt x="187" y="474"/>
                  </a:cubicBezTo>
                  <a:cubicBezTo>
                    <a:pt x="166" y="494"/>
                    <a:pt x="164" y="494"/>
                    <a:pt x="133" y="478"/>
                  </a:cubicBezTo>
                  <a:cubicBezTo>
                    <a:pt x="170" y="435"/>
                    <a:pt x="217" y="399"/>
                    <a:pt x="244" y="342"/>
                  </a:cubicBezTo>
                  <a:cubicBezTo>
                    <a:pt x="196" y="331"/>
                    <a:pt x="168" y="364"/>
                    <a:pt x="130" y="380"/>
                  </a:cubicBezTo>
                  <a:cubicBezTo>
                    <a:pt x="120" y="358"/>
                    <a:pt x="110" y="337"/>
                    <a:pt x="100" y="313"/>
                  </a:cubicBezTo>
                  <a:cubicBezTo>
                    <a:pt x="126" y="307"/>
                    <a:pt x="149" y="302"/>
                    <a:pt x="172" y="295"/>
                  </a:cubicBezTo>
                  <a:cubicBezTo>
                    <a:pt x="198" y="287"/>
                    <a:pt x="225" y="278"/>
                    <a:pt x="250" y="267"/>
                  </a:cubicBezTo>
                  <a:cubicBezTo>
                    <a:pt x="292" y="249"/>
                    <a:pt x="297" y="238"/>
                    <a:pt x="292" y="187"/>
                  </a:cubicBezTo>
                  <a:cubicBezTo>
                    <a:pt x="266" y="194"/>
                    <a:pt x="243" y="201"/>
                    <a:pt x="227" y="226"/>
                  </a:cubicBezTo>
                  <a:cubicBezTo>
                    <a:pt x="216" y="242"/>
                    <a:pt x="195" y="242"/>
                    <a:pt x="185" y="225"/>
                  </a:cubicBezTo>
                  <a:cubicBezTo>
                    <a:pt x="178" y="214"/>
                    <a:pt x="175" y="199"/>
                    <a:pt x="168" y="181"/>
                  </a:cubicBezTo>
                  <a:cubicBezTo>
                    <a:pt x="191" y="176"/>
                    <a:pt x="209" y="170"/>
                    <a:pt x="227" y="169"/>
                  </a:cubicBezTo>
                  <a:cubicBezTo>
                    <a:pt x="273" y="167"/>
                    <a:pt x="296" y="142"/>
                    <a:pt x="304" y="99"/>
                  </a:cubicBezTo>
                  <a:cubicBezTo>
                    <a:pt x="310" y="67"/>
                    <a:pt x="319" y="37"/>
                    <a:pt x="326" y="4"/>
                  </a:cubicBezTo>
                  <a:cubicBezTo>
                    <a:pt x="332" y="2"/>
                    <a:pt x="339" y="0"/>
                    <a:pt x="345" y="0"/>
                  </a:cubicBezTo>
                  <a:cubicBezTo>
                    <a:pt x="381" y="1"/>
                    <a:pt x="381" y="4"/>
                    <a:pt x="375" y="40"/>
                  </a:cubicBezTo>
                  <a:cubicBezTo>
                    <a:pt x="369" y="81"/>
                    <a:pt x="368" y="122"/>
                    <a:pt x="364" y="172"/>
                  </a:cubicBezTo>
                  <a:cubicBezTo>
                    <a:pt x="408" y="150"/>
                    <a:pt x="425" y="119"/>
                    <a:pt x="442" y="83"/>
                  </a:cubicBezTo>
                  <a:cubicBezTo>
                    <a:pt x="452" y="84"/>
                    <a:pt x="463" y="84"/>
                    <a:pt x="472" y="88"/>
                  </a:cubicBezTo>
                  <a:cubicBezTo>
                    <a:pt x="496" y="100"/>
                    <a:pt x="500" y="122"/>
                    <a:pt x="479" y="139"/>
                  </a:cubicBezTo>
                  <a:cubicBezTo>
                    <a:pt x="451" y="160"/>
                    <a:pt x="429" y="190"/>
                    <a:pt x="395" y="204"/>
                  </a:cubicBezTo>
                  <a:cubicBezTo>
                    <a:pt x="391" y="205"/>
                    <a:pt x="388" y="211"/>
                    <a:pt x="379" y="221"/>
                  </a:cubicBezTo>
                  <a:cubicBezTo>
                    <a:pt x="405" y="223"/>
                    <a:pt x="425" y="225"/>
                    <a:pt x="448" y="227"/>
                  </a:cubicBezTo>
                  <a:cubicBezTo>
                    <a:pt x="453" y="242"/>
                    <a:pt x="459" y="257"/>
                    <a:pt x="467" y="278"/>
                  </a:cubicBezTo>
                  <a:cubicBezTo>
                    <a:pt x="428" y="288"/>
                    <a:pt x="393" y="297"/>
                    <a:pt x="355" y="306"/>
                  </a:cubicBezTo>
                  <a:cubicBezTo>
                    <a:pt x="355" y="320"/>
                    <a:pt x="355" y="333"/>
                    <a:pt x="355" y="345"/>
                  </a:cubicBezTo>
                  <a:cubicBezTo>
                    <a:pt x="387" y="357"/>
                    <a:pt x="424" y="338"/>
                    <a:pt x="449" y="376"/>
                  </a:cubicBezTo>
                  <a:cubicBezTo>
                    <a:pt x="472" y="334"/>
                    <a:pt x="488" y="295"/>
                    <a:pt x="503" y="257"/>
                  </a:cubicBezTo>
                  <a:cubicBezTo>
                    <a:pt x="518" y="217"/>
                    <a:pt x="530" y="176"/>
                    <a:pt x="543" y="135"/>
                  </a:cubicBezTo>
                  <a:cubicBezTo>
                    <a:pt x="555" y="95"/>
                    <a:pt x="568" y="54"/>
                    <a:pt x="581" y="12"/>
                  </a:cubicBezTo>
                  <a:cubicBezTo>
                    <a:pt x="609" y="3"/>
                    <a:pt x="626" y="21"/>
                    <a:pt x="642" y="38"/>
                  </a:cubicBezTo>
                  <a:cubicBezTo>
                    <a:pt x="646" y="42"/>
                    <a:pt x="645" y="57"/>
                    <a:pt x="641" y="63"/>
                  </a:cubicBezTo>
                  <a:cubicBezTo>
                    <a:pt x="623" y="87"/>
                    <a:pt x="620" y="113"/>
                    <a:pt x="618" y="142"/>
                  </a:cubicBezTo>
                  <a:cubicBezTo>
                    <a:pt x="615" y="182"/>
                    <a:pt x="587" y="211"/>
                    <a:pt x="571" y="246"/>
                  </a:cubicBezTo>
                  <a:cubicBezTo>
                    <a:pt x="565" y="259"/>
                    <a:pt x="557" y="271"/>
                    <a:pt x="549" y="286"/>
                  </a:cubicBezTo>
                  <a:cubicBezTo>
                    <a:pt x="575" y="299"/>
                    <a:pt x="595" y="293"/>
                    <a:pt x="615" y="281"/>
                  </a:cubicBezTo>
                  <a:cubicBezTo>
                    <a:pt x="654" y="259"/>
                    <a:pt x="693" y="236"/>
                    <a:pt x="732" y="214"/>
                  </a:cubicBezTo>
                  <a:cubicBezTo>
                    <a:pt x="733" y="213"/>
                    <a:pt x="737" y="214"/>
                    <a:pt x="737" y="214"/>
                  </a:cubicBezTo>
                  <a:cubicBezTo>
                    <a:pt x="740" y="237"/>
                    <a:pt x="745" y="260"/>
                    <a:pt x="743" y="283"/>
                  </a:cubicBezTo>
                  <a:cubicBezTo>
                    <a:pt x="742" y="297"/>
                    <a:pt x="734" y="313"/>
                    <a:pt x="723" y="324"/>
                  </a:cubicBezTo>
                  <a:cubicBezTo>
                    <a:pt x="710" y="338"/>
                    <a:pt x="691" y="347"/>
                    <a:pt x="675" y="359"/>
                  </a:cubicBezTo>
                  <a:cubicBezTo>
                    <a:pt x="648" y="377"/>
                    <a:pt x="638" y="400"/>
                    <a:pt x="652" y="427"/>
                  </a:cubicBezTo>
                  <a:cubicBezTo>
                    <a:pt x="665" y="450"/>
                    <a:pt x="658" y="467"/>
                    <a:pt x="648" y="486"/>
                  </a:cubicBezTo>
                  <a:cubicBezTo>
                    <a:pt x="640" y="501"/>
                    <a:pt x="631" y="516"/>
                    <a:pt x="622" y="532"/>
                  </a:cubicBezTo>
                  <a:cubicBezTo>
                    <a:pt x="663" y="577"/>
                    <a:pt x="708" y="614"/>
                    <a:pt x="762" y="638"/>
                  </a:cubicBezTo>
                  <a:cubicBezTo>
                    <a:pt x="798" y="653"/>
                    <a:pt x="837" y="662"/>
                    <a:pt x="875" y="675"/>
                  </a:cubicBezTo>
                  <a:cubicBezTo>
                    <a:pt x="899" y="684"/>
                    <a:pt x="918" y="699"/>
                    <a:pt x="934" y="729"/>
                  </a:cubicBezTo>
                  <a:close/>
                  <a:moveTo>
                    <a:pt x="350" y="539"/>
                  </a:moveTo>
                  <a:cubicBezTo>
                    <a:pt x="294" y="519"/>
                    <a:pt x="295" y="570"/>
                    <a:pt x="268" y="582"/>
                  </a:cubicBezTo>
                  <a:cubicBezTo>
                    <a:pt x="279" y="599"/>
                    <a:pt x="289" y="609"/>
                    <a:pt x="304" y="594"/>
                  </a:cubicBezTo>
                  <a:cubicBezTo>
                    <a:pt x="319" y="579"/>
                    <a:pt x="332" y="561"/>
                    <a:pt x="350" y="5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92CA69DF-986D-955B-53FD-2F3115D4D8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47" y="540"/>
              <a:ext cx="267" cy="261"/>
            </a:xfrm>
            <a:custGeom>
              <a:avLst/>
              <a:gdLst>
                <a:gd name="T0" fmla="*/ 142 w 855"/>
                <a:gd name="T1" fmla="*/ 435 h 836"/>
                <a:gd name="T2" fmla="*/ 155 w 855"/>
                <a:gd name="T3" fmla="*/ 275 h 836"/>
                <a:gd name="T4" fmla="*/ 0 w 855"/>
                <a:gd name="T5" fmla="*/ 251 h 836"/>
                <a:gd name="T6" fmla="*/ 282 w 855"/>
                <a:gd name="T7" fmla="*/ 124 h 836"/>
                <a:gd name="T8" fmla="*/ 278 w 855"/>
                <a:gd name="T9" fmla="*/ 87 h 836"/>
                <a:gd name="T10" fmla="*/ 284 w 855"/>
                <a:gd name="T11" fmla="*/ 53 h 836"/>
                <a:gd name="T12" fmla="*/ 362 w 855"/>
                <a:gd name="T13" fmla="*/ 22 h 836"/>
                <a:gd name="T14" fmla="*/ 443 w 855"/>
                <a:gd name="T15" fmla="*/ 63 h 836"/>
                <a:gd name="T16" fmla="*/ 506 w 855"/>
                <a:gd name="T17" fmla="*/ 87 h 836"/>
                <a:gd name="T18" fmla="*/ 532 w 855"/>
                <a:gd name="T19" fmla="*/ 118 h 836"/>
                <a:gd name="T20" fmla="*/ 496 w 855"/>
                <a:gd name="T21" fmla="*/ 150 h 836"/>
                <a:gd name="T22" fmla="*/ 444 w 855"/>
                <a:gd name="T23" fmla="*/ 154 h 836"/>
                <a:gd name="T24" fmla="*/ 294 w 855"/>
                <a:gd name="T25" fmla="*/ 218 h 836"/>
                <a:gd name="T26" fmla="*/ 388 w 855"/>
                <a:gd name="T27" fmla="*/ 306 h 836"/>
                <a:gd name="T28" fmla="*/ 414 w 855"/>
                <a:gd name="T29" fmla="*/ 278 h 836"/>
                <a:gd name="T30" fmla="*/ 477 w 855"/>
                <a:gd name="T31" fmla="*/ 299 h 836"/>
                <a:gd name="T32" fmla="*/ 543 w 855"/>
                <a:gd name="T33" fmla="*/ 270 h 836"/>
                <a:gd name="T34" fmla="*/ 559 w 855"/>
                <a:gd name="T35" fmla="*/ 229 h 836"/>
                <a:gd name="T36" fmla="*/ 557 w 855"/>
                <a:gd name="T37" fmla="*/ 208 h 836"/>
                <a:gd name="T38" fmla="*/ 557 w 855"/>
                <a:gd name="T39" fmla="*/ 159 h 836"/>
                <a:gd name="T40" fmla="*/ 577 w 855"/>
                <a:gd name="T41" fmla="*/ 108 h 836"/>
                <a:gd name="T42" fmla="*/ 763 w 855"/>
                <a:gd name="T43" fmla="*/ 188 h 836"/>
                <a:gd name="T44" fmla="*/ 820 w 855"/>
                <a:gd name="T45" fmla="*/ 203 h 836"/>
                <a:gd name="T46" fmla="*/ 855 w 855"/>
                <a:gd name="T47" fmla="*/ 227 h 836"/>
                <a:gd name="T48" fmla="*/ 802 w 855"/>
                <a:gd name="T49" fmla="*/ 277 h 836"/>
                <a:gd name="T50" fmla="*/ 786 w 855"/>
                <a:gd name="T51" fmla="*/ 287 h 836"/>
                <a:gd name="T52" fmla="*/ 723 w 855"/>
                <a:gd name="T53" fmla="*/ 379 h 836"/>
                <a:gd name="T54" fmla="*/ 775 w 855"/>
                <a:gd name="T55" fmla="*/ 397 h 836"/>
                <a:gd name="T56" fmla="*/ 795 w 855"/>
                <a:gd name="T57" fmla="*/ 513 h 836"/>
                <a:gd name="T58" fmla="*/ 679 w 855"/>
                <a:gd name="T59" fmla="*/ 449 h 836"/>
                <a:gd name="T60" fmla="*/ 565 w 855"/>
                <a:gd name="T61" fmla="*/ 637 h 836"/>
                <a:gd name="T62" fmla="*/ 471 w 855"/>
                <a:gd name="T63" fmla="*/ 836 h 836"/>
                <a:gd name="T64" fmla="*/ 427 w 855"/>
                <a:gd name="T65" fmla="*/ 800 h 836"/>
                <a:gd name="T66" fmla="*/ 431 w 855"/>
                <a:gd name="T67" fmla="*/ 785 h 836"/>
                <a:gd name="T68" fmla="*/ 605 w 855"/>
                <a:gd name="T69" fmla="*/ 457 h 836"/>
                <a:gd name="T70" fmla="*/ 616 w 855"/>
                <a:gd name="T71" fmla="*/ 436 h 836"/>
                <a:gd name="T72" fmla="*/ 613 w 855"/>
                <a:gd name="T73" fmla="*/ 414 h 836"/>
                <a:gd name="T74" fmla="*/ 518 w 855"/>
                <a:gd name="T75" fmla="*/ 404 h 836"/>
                <a:gd name="T76" fmla="*/ 471 w 855"/>
                <a:gd name="T77" fmla="*/ 447 h 836"/>
                <a:gd name="T78" fmla="*/ 421 w 855"/>
                <a:gd name="T79" fmla="*/ 493 h 836"/>
                <a:gd name="T80" fmla="*/ 411 w 855"/>
                <a:gd name="T81" fmla="*/ 509 h 836"/>
                <a:gd name="T82" fmla="*/ 368 w 855"/>
                <a:gd name="T83" fmla="*/ 551 h 836"/>
                <a:gd name="T84" fmla="*/ 213 w 855"/>
                <a:gd name="T85" fmla="*/ 541 h 836"/>
                <a:gd name="T86" fmla="*/ 300 w 855"/>
                <a:gd name="T87" fmla="*/ 489 h 836"/>
                <a:gd name="T88" fmla="*/ 463 w 855"/>
                <a:gd name="T89" fmla="*/ 380 h 836"/>
                <a:gd name="T90" fmla="*/ 332 w 855"/>
                <a:gd name="T91" fmla="*/ 381 h 836"/>
                <a:gd name="T92" fmla="*/ 278 w 855"/>
                <a:gd name="T93" fmla="*/ 421 h 836"/>
                <a:gd name="T94" fmla="*/ 237 w 855"/>
                <a:gd name="T95" fmla="*/ 425 h 836"/>
                <a:gd name="T96" fmla="*/ 142 w 855"/>
                <a:gd name="T97" fmla="*/ 435 h 836"/>
                <a:gd name="T98" fmla="*/ 643 w 855"/>
                <a:gd name="T99" fmla="*/ 343 h 836"/>
                <a:gd name="T100" fmla="*/ 652 w 855"/>
                <a:gd name="T101" fmla="*/ 338 h 836"/>
                <a:gd name="T102" fmla="*/ 676 w 855"/>
                <a:gd name="T103" fmla="*/ 306 h 836"/>
                <a:gd name="T104" fmla="*/ 672 w 855"/>
                <a:gd name="T105" fmla="*/ 259 h 836"/>
                <a:gd name="T106" fmla="*/ 623 w 855"/>
                <a:gd name="T107" fmla="*/ 261 h 836"/>
                <a:gd name="T108" fmla="*/ 591 w 855"/>
                <a:gd name="T109" fmla="*/ 317 h 836"/>
                <a:gd name="T110" fmla="*/ 643 w 855"/>
                <a:gd name="T111" fmla="*/ 343 h 836"/>
                <a:gd name="T112" fmla="*/ 298 w 855"/>
                <a:gd name="T113" fmla="*/ 292 h 836"/>
                <a:gd name="T114" fmla="*/ 220 w 855"/>
                <a:gd name="T115" fmla="*/ 306 h 836"/>
                <a:gd name="T116" fmla="*/ 220 w 855"/>
                <a:gd name="T117" fmla="*/ 338 h 836"/>
                <a:gd name="T118" fmla="*/ 255 w 855"/>
                <a:gd name="T119" fmla="*/ 340 h 836"/>
                <a:gd name="T120" fmla="*/ 298 w 855"/>
                <a:gd name="T121" fmla="*/ 292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55" h="836">
                  <a:moveTo>
                    <a:pt x="142" y="435"/>
                  </a:moveTo>
                  <a:cubicBezTo>
                    <a:pt x="123" y="375"/>
                    <a:pt x="148" y="326"/>
                    <a:pt x="155" y="275"/>
                  </a:cubicBezTo>
                  <a:cubicBezTo>
                    <a:pt x="105" y="270"/>
                    <a:pt x="53" y="291"/>
                    <a:pt x="0" y="251"/>
                  </a:cubicBezTo>
                  <a:cubicBezTo>
                    <a:pt x="110" y="228"/>
                    <a:pt x="205" y="189"/>
                    <a:pt x="282" y="124"/>
                  </a:cubicBezTo>
                  <a:cubicBezTo>
                    <a:pt x="288" y="107"/>
                    <a:pt x="266" y="103"/>
                    <a:pt x="278" y="87"/>
                  </a:cubicBezTo>
                  <a:cubicBezTo>
                    <a:pt x="284" y="79"/>
                    <a:pt x="282" y="64"/>
                    <a:pt x="284" y="53"/>
                  </a:cubicBezTo>
                  <a:cubicBezTo>
                    <a:pt x="291" y="13"/>
                    <a:pt x="328" y="0"/>
                    <a:pt x="362" y="22"/>
                  </a:cubicBezTo>
                  <a:cubicBezTo>
                    <a:pt x="387" y="39"/>
                    <a:pt x="415" y="51"/>
                    <a:pt x="443" y="63"/>
                  </a:cubicBezTo>
                  <a:cubicBezTo>
                    <a:pt x="464" y="72"/>
                    <a:pt x="485" y="79"/>
                    <a:pt x="506" y="87"/>
                  </a:cubicBezTo>
                  <a:cubicBezTo>
                    <a:pt x="520" y="93"/>
                    <a:pt x="536" y="100"/>
                    <a:pt x="532" y="118"/>
                  </a:cubicBezTo>
                  <a:cubicBezTo>
                    <a:pt x="529" y="135"/>
                    <a:pt x="515" y="148"/>
                    <a:pt x="496" y="150"/>
                  </a:cubicBezTo>
                  <a:cubicBezTo>
                    <a:pt x="479" y="152"/>
                    <a:pt x="460" y="148"/>
                    <a:pt x="444" y="154"/>
                  </a:cubicBezTo>
                  <a:cubicBezTo>
                    <a:pt x="394" y="172"/>
                    <a:pt x="344" y="193"/>
                    <a:pt x="294" y="218"/>
                  </a:cubicBezTo>
                  <a:cubicBezTo>
                    <a:pt x="335" y="237"/>
                    <a:pt x="370" y="260"/>
                    <a:pt x="388" y="306"/>
                  </a:cubicBezTo>
                  <a:cubicBezTo>
                    <a:pt x="399" y="294"/>
                    <a:pt x="405" y="287"/>
                    <a:pt x="414" y="278"/>
                  </a:cubicBezTo>
                  <a:cubicBezTo>
                    <a:pt x="435" y="285"/>
                    <a:pt x="456" y="291"/>
                    <a:pt x="477" y="299"/>
                  </a:cubicBezTo>
                  <a:cubicBezTo>
                    <a:pt x="511" y="311"/>
                    <a:pt x="528" y="304"/>
                    <a:pt x="543" y="270"/>
                  </a:cubicBezTo>
                  <a:cubicBezTo>
                    <a:pt x="549" y="257"/>
                    <a:pt x="555" y="243"/>
                    <a:pt x="559" y="229"/>
                  </a:cubicBezTo>
                  <a:cubicBezTo>
                    <a:pt x="561" y="223"/>
                    <a:pt x="561" y="213"/>
                    <a:pt x="557" y="208"/>
                  </a:cubicBezTo>
                  <a:cubicBezTo>
                    <a:pt x="544" y="191"/>
                    <a:pt x="550" y="176"/>
                    <a:pt x="557" y="159"/>
                  </a:cubicBezTo>
                  <a:cubicBezTo>
                    <a:pt x="563" y="144"/>
                    <a:pt x="569" y="128"/>
                    <a:pt x="577" y="108"/>
                  </a:cubicBezTo>
                  <a:cubicBezTo>
                    <a:pt x="630" y="161"/>
                    <a:pt x="697" y="173"/>
                    <a:pt x="763" y="188"/>
                  </a:cubicBezTo>
                  <a:cubicBezTo>
                    <a:pt x="782" y="192"/>
                    <a:pt x="802" y="196"/>
                    <a:pt x="820" y="203"/>
                  </a:cubicBezTo>
                  <a:cubicBezTo>
                    <a:pt x="833" y="208"/>
                    <a:pt x="843" y="218"/>
                    <a:pt x="855" y="227"/>
                  </a:cubicBezTo>
                  <a:cubicBezTo>
                    <a:pt x="840" y="251"/>
                    <a:pt x="830" y="273"/>
                    <a:pt x="802" y="277"/>
                  </a:cubicBezTo>
                  <a:cubicBezTo>
                    <a:pt x="796" y="277"/>
                    <a:pt x="790" y="282"/>
                    <a:pt x="786" y="287"/>
                  </a:cubicBezTo>
                  <a:cubicBezTo>
                    <a:pt x="766" y="316"/>
                    <a:pt x="746" y="346"/>
                    <a:pt x="723" y="379"/>
                  </a:cubicBezTo>
                  <a:cubicBezTo>
                    <a:pt x="741" y="385"/>
                    <a:pt x="758" y="391"/>
                    <a:pt x="775" y="397"/>
                  </a:cubicBezTo>
                  <a:cubicBezTo>
                    <a:pt x="836" y="418"/>
                    <a:pt x="845" y="462"/>
                    <a:pt x="795" y="513"/>
                  </a:cubicBezTo>
                  <a:cubicBezTo>
                    <a:pt x="760" y="485"/>
                    <a:pt x="734" y="437"/>
                    <a:pt x="679" y="449"/>
                  </a:cubicBezTo>
                  <a:cubicBezTo>
                    <a:pt x="640" y="512"/>
                    <a:pt x="600" y="573"/>
                    <a:pt x="565" y="637"/>
                  </a:cubicBezTo>
                  <a:cubicBezTo>
                    <a:pt x="531" y="700"/>
                    <a:pt x="504" y="766"/>
                    <a:pt x="471" y="836"/>
                  </a:cubicBezTo>
                  <a:cubicBezTo>
                    <a:pt x="455" y="823"/>
                    <a:pt x="441" y="811"/>
                    <a:pt x="427" y="800"/>
                  </a:cubicBezTo>
                  <a:cubicBezTo>
                    <a:pt x="429" y="792"/>
                    <a:pt x="429" y="788"/>
                    <a:pt x="431" y="785"/>
                  </a:cubicBezTo>
                  <a:cubicBezTo>
                    <a:pt x="489" y="676"/>
                    <a:pt x="547" y="566"/>
                    <a:pt x="605" y="457"/>
                  </a:cubicBezTo>
                  <a:cubicBezTo>
                    <a:pt x="609" y="450"/>
                    <a:pt x="614" y="443"/>
                    <a:pt x="616" y="436"/>
                  </a:cubicBezTo>
                  <a:cubicBezTo>
                    <a:pt x="617" y="429"/>
                    <a:pt x="616" y="419"/>
                    <a:pt x="613" y="414"/>
                  </a:cubicBezTo>
                  <a:cubicBezTo>
                    <a:pt x="597" y="394"/>
                    <a:pt x="537" y="388"/>
                    <a:pt x="518" y="404"/>
                  </a:cubicBezTo>
                  <a:cubicBezTo>
                    <a:pt x="501" y="418"/>
                    <a:pt x="486" y="433"/>
                    <a:pt x="471" y="447"/>
                  </a:cubicBezTo>
                  <a:cubicBezTo>
                    <a:pt x="454" y="463"/>
                    <a:pt x="437" y="477"/>
                    <a:pt x="421" y="493"/>
                  </a:cubicBezTo>
                  <a:cubicBezTo>
                    <a:pt x="417" y="497"/>
                    <a:pt x="412" y="503"/>
                    <a:pt x="411" y="509"/>
                  </a:cubicBezTo>
                  <a:cubicBezTo>
                    <a:pt x="406" y="533"/>
                    <a:pt x="387" y="543"/>
                    <a:pt x="368" y="551"/>
                  </a:cubicBezTo>
                  <a:cubicBezTo>
                    <a:pt x="317" y="573"/>
                    <a:pt x="267" y="564"/>
                    <a:pt x="213" y="541"/>
                  </a:cubicBezTo>
                  <a:cubicBezTo>
                    <a:pt x="237" y="512"/>
                    <a:pt x="268" y="496"/>
                    <a:pt x="300" y="489"/>
                  </a:cubicBezTo>
                  <a:cubicBezTo>
                    <a:pt x="369" y="473"/>
                    <a:pt x="416" y="429"/>
                    <a:pt x="463" y="380"/>
                  </a:cubicBezTo>
                  <a:cubicBezTo>
                    <a:pt x="419" y="353"/>
                    <a:pt x="367" y="354"/>
                    <a:pt x="332" y="381"/>
                  </a:cubicBezTo>
                  <a:cubicBezTo>
                    <a:pt x="314" y="394"/>
                    <a:pt x="295" y="407"/>
                    <a:pt x="278" y="421"/>
                  </a:cubicBezTo>
                  <a:cubicBezTo>
                    <a:pt x="265" y="432"/>
                    <a:pt x="251" y="429"/>
                    <a:pt x="237" y="425"/>
                  </a:cubicBezTo>
                  <a:cubicBezTo>
                    <a:pt x="207" y="416"/>
                    <a:pt x="177" y="411"/>
                    <a:pt x="142" y="435"/>
                  </a:cubicBezTo>
                  <a:close/>
                  <a:moveTo>
                    <a:pt x="643" y="343"/>
                  </a:moveTo>
                  <a:cubicBezTo>
                    <a:pt x="648" y="340"/>
                    <a:pt x="650" y="340"/>
                    <a:pt x="652" y="338"/>
                  </a:cubicBezTo>
                  <a:cubicBezTo>
                    <a:pt x="660" y="327"/>
                    <a:pt x="668" y="317"/>
                    <a:pt x="676" y="306"/>
                  </a:cubicBezTo>
                  <a:cubicBezTo>
                    <a:pt x="690" y="286"/>
                    <a:pt x="689" y="275"/>
                    <a:pt x="672" y="259"/>
                  </a:cubicBezTo>
                  <a:cubicBezTo>
                    <a:pt x="658" y="245"/>
                    <a:pt x="636" y="245"/>
                    <a:pt x="623" y="261"/>
                  </a:cubicBezTo>
                  <a:cubicBezTo>
                    <a:pt x="611" y="277"/>
                    <a:pt x="602" y="296"/>
                    <a:pt x="591" y="317"/>
                  </a:cubicBezTo>
                  <a:cubicBezTo>
                    <a:pt x="612" y="327"/>
                    <a:pt x="628" y="336"/>
                    <a:pt x="643" y="343"/>
                  </a:cubicBezTo>
                  <a:close/>
                  <a:moveTo>
                    <a:pt x="298" y="292"/>
                  </a:moveTo>
                  <a:cubicBezTo>
                    <a:pt x="258" y="263"/>
                    <a:pt x="240" y="268"/>
                    <a:pt x="220" y="306"/>
                  </a:cubicBezTo>
                  <a:cubicBezTo>
                    <a:pt x="214" y="317"/>
                    <a:pt x="208" y="330"/>
                    <a:pt x="220" y="338"/>
                  </a:cubicBezTo>
                  <a:cubicBezTo>
                    <a:pt x="230" y="343"/>
                    <a:pt x="248" y="345"/>
                    <a:pt x="255" y="340"/>
                  </a:cubicBezTo>
                  <a:cubicBezTo>
                    <a:pt x="271" y="328"/>
                    <a:pt x="283" y="310"/>
                    <a:pt x="298" y="2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DF3EFFB2-DD81-C504-9B53-ACA731D4C8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2" y="2510"/>
              <a:ext cx="307" cy="213"/>
            </a:xfrm>
            <a:custGeom>
              <a:avLst/>
              <a:gdLst>
                <a:gd name="T0" fmla="*/ 130 w 982"/>
                <a:gd name="T1" fmla="*/ 498 h 681"/>
                <a:gd name="T2" fmla="*/ 0 w 982"/>
                <a:gd name="T3" fmla="*/ 447 h 681"/>
                <a:gd name="T4" fmla="*/ 3 w 982"/>
                <a:gd name="T5" fmla="*/ 438 h 681"/>
                <a:gd name="T6" fmla="*/ 22 w 982"/>
                <a:gd name="T7" fmla="*/ 440 h 681"/>
                <a:gd name="T8" fmla="*/ 67 w 982"/>
                <a:gd name="T9" fmla="*/ 423 h 681"/>
                <a:gd name="T10" fmla="*/ 81 w 982"/>
                <a:gd name="T11" fmla="*/ 398 h 681"/>
                <a:gd name="T12" fmla="*/ 201 w 982"/>
                <a:gd name="T13" fmla="*/ 93 h 681"/>
                <a:gd name="T14" fmla="*/ 180 w 982"/>
                <a:gd name="T15" fmla="*/ 6 h 681"/>
                <a:gd name="T16" fmla="*/ 205 w 982"/>
                <a:gd name="T17" fmla="*/ 2 h 681"/>
                <a:gd name="T18" fmla="*/ 287 w 982"/>
                <a:gd name="T19" fmla="*/ 32 h 681"/>
                <a:gd name="T20" fmla="*/ 312 w 982"/>
                <a:gd name="T21" fmla="*/ 70 h 681"/>
                <a:gd name="T22" fmla="*/ 378 w 982"/>
                <a:gd name="T23" fmla="*/ 326 h 681"/>
                <a:gd name="T24" fmla="*/ 401 w 982"/>
                <a:gd name="T25" fmla="*/ 410 h 681"/>
                <a:gd name="T26" fmla="*/ 419 w 982"/>
                <a:gd name="T27" fmla="*/ 376 h 681"/>
                <a:gd name="T28" fmla="*/ 477 w 982"/>
                <a:gd name="T29" fmla="*/ 232 h 681"/>
                <a:gd name="T30" fmla="*/ 450 w 982"/>
                <a:gd name="T31" fmla="*/ 116 h 681"/>
                <a:gd name="T32" fmla="*/ 481 w 982"/>
                <a:gd name="T33" fmla="*/ 117 h 681"/>
                <a:gd name="T34" fmla="*/ 794 w 982"/>
                <a:gd name="T35" fmla="*/ 199 h 681"/>
                <a:gd name="T36" fmla="*/ 967 w 982"/>
                <a:gd name="T37" fmla="*/ 448 h 681"/>
                <a:gd name="T38" fmla="*/ 948 w 982"/>
                <a:gd name="T39" fmla="*/ 530 h 681"/>
                <a:gd name="T40" fmla="*/ 732 w 982"/>
                <a:gd name="T41" fmla="*/ 674 h 681"/>
                <a:gd name="T42" fmla="*/ 510 w 982"/>
                <a:gd name="T43" fmla="*/ 645 h 681"/>
                <a:gd name="T44" fmla="*/ 489 w 982"/>
                <a:gd name="T45" fmla="*/ 627 h 681"/>
                <a:gd name="T46" fmla="*/ 539 w 982"/>
                <a:gd name="T47" fmla="*/ 608 h 681"/>
                <a:gd name="T48" fmla="*/ 561 w 982"/>
                <a:gd name="T49" fmla="*/ 564 h 681"/>
                <a:gd name="T50" fmla="*/ 621 w 982"/>
                <a:gd name="T51" fmla="*/ 262 h 681"/>
                <a:gd name="T52" fmla="*/ 625 w 982"/>
                <a:gd name="T53" fmla="*/ 247 h 681"/>
                <a:gd name="T54" fmla="*/ 582 w 982"/>
                <a:gd name="T55" fmla="*/ 176 h 681"/>
                <a:gd name="T56" fmla="*/ 511 w 982"/>
                <a:gd name="T57" fmla="*/ 216 h 681"/>
                <a:gd name="T58" fmla="*/ 375 w 982"/>
                <a:gd name="T59" fmla="*/ 575 h 681"/>
                <a:gd name="T60" fmla="*/ 361 w 982"/>
                <a:gd name="T61" fmla="*/ 607 h 681"/>
                <a:gd name="T62" fmla="*/ 326 w 982"/>
                <a:gd name="T63" fmla="*/ 572 h 681"/>
                <a:gd name="T64" fmla="*/ 274 w 982"/>
                <a:gd name="T65" fmla="*/ 354 h 681"/>
                <a:gd name="T66" fmla="*/ 222 w 982"/>
                <a:gd name="T67" fmla="*/ 134 h 681"/>
                <a:gd name="T68" fmla="*/ 206 w 982"/>
                <a:gd name="T69" fmla="*/ 157 h 681"/>
                <a:gd name="T70" fmla="*/ 113 w 982"/>
                <a:gd name="T71" fmla="*/ 390 h 681"/>
                <a:gd name="T72" fmla="*/ 105 w 982"/>
                <a:gd name="T73" fmla="*/ 417 h 681"/>
                <a:gd name="T74" fmla="*/ 122 w 982"/>
                <a:gd name="T75" fmla="*/ 474 h 681"/>
                <a:gd name="T76" fmla="*/ 134 w 982"/>
                <a:gd name="T77" fmla="*/ 489 h 681"/>
                <a:gd name="T78" fmla="*/ 130 w 982"/>
                <a:gd name="T79" fmla="*/ 498 h 681"/>
                <a:gd name="T80" fmla="*/ 660 w 982"/>
                <a:gd name="T81" fmla="*/ 637 h 681"/>
                <a:gd name="T82" fmla="*/ 695 w 982"/>
                <a:gd name="T83" fmla="*/ 645 h 681"/>
                <a:gd name="T84" fmla="*/ 801 w 982"/>
                <a:gd name="T85" fmla="*/ 595 h 681"/>
                <a:gd name="T86" fmla="*/ 857 w 982"/>
                <a:gd name="T87" fmla="*/ 353 h 681"/>
                <a:gd name="T88" fmla="*/ 820 w 982"/>
                <a:gd name="T89" fmla="*/ 249 h 681"/>
                <a:gd name="T90" fmla="*/ 779 w 982"/>
                <a:gd name="T91" fmla="*/ 213 h 681"/>
                <a:gd name="T92" fmla="*/ 724 w 982"/>
                <a:gd name="T93" fmla="*/ 241 h 681"/>
                <a:gd name="T94" fmla="*/ 660 w 982"/>
                <a:gd name="T95" fmla="*/ 574 h 681"/>
                <a:gd name="T96" fmla="*/ 660 w 982"/>
                <a:gd name="T97" fmla="*/ 637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2" h="681">
                  <a:moveTo>
                    <a:pt x="130" y="498"/>
                  </a:moveTo>
                  <a:cubicBezTo>
                    <a:pt x="85" y="484"/>
                    <a:pt x="44" y="464"/>
                    <a:pt x="0" y="447"/>
                  </a:cubicBezTo>
                  <a:cubicBezTo>
                    <a:pt x="1" y="444"/>
                    <a:pt x="2" y="441"/>
                    <a:pt x="3" y="438"/>
                  </a:cubicBezTo>
                  <a:cubicBezTo>
                    <a:pt x="9" y="439"/>
                    <a:pt x="16" y="438"/>
                    <a:pt x="22" y="440"/>
                  </a:cubicBezTo>
                  <a:cubicBezTo>
                    <a:pt x="43" y="450"/>
                    <a:pt x="57" y="443"/>
                    <a:pt x="67" y="423"/>
                  </a:cubicBezTo>
                  <a:cubicBezTo>
                    <a:pt x="71" y="414"/>
                    <a:pt x="77" y="407"/>
                    <a:pt x="81" y="398"/>
                  </a:cubicBezTo>
                  <a:cubicBezTo>
                    <a:pt x="121" y="297"/>
                    <a:pt x="161" y="195"/>
                    <a:pt x="201" y="93"/>
                  </a:cubicBezTo>
                  <a:cubicBezTo>
                    <a:pt x="212" y="63"/>
                    <a:pt x="194" y="37"/>
                    <a:pt x="180" y="6"/>
                  </a:cubicBezTo>
                  <a:cubicBezTo>
                    <a:pt x="189" y="5"/>
                    <a:pt x="198" y="0"/>
                    <a:pt x="205" y="2"/>
                  </a:cubicBezTo>
                  <a:cubicBezTo>
                    <a:pt x="233" y="11"/>
                    <a:pt x="260" y="23"/>
                    <a:pt x="287" y="32"/>
                  </a:cubicBezTo>
                  <a:cubicBezTo>
                    <a:pt x="307" y="39"/>
                    <a:pt x="308" y="55"/>
                    <a:pt x="312" y="70"/>
                  </a:cubicBezTo>
                  <a:cubicBezTo>
                    <a:pt x="334" y="155"/>
                    <a:pt x="356" y="240"/>
                    <a:pt x="378" y="326"/>
                  </a:cubicBezTo>
                  <a:cubicBezTo>
                    <a:pt x="385" y="351"/>
                    <a:pt x="392" y="376"/>
                    <a:pt x="401" y="410"/>
                  </a:cubicBezTo>
                  <a:cubicBezTo>
                    <a:pt x="410" y="394"/>
                    <a:pt x="415" y="385"/>
                    <a:pt x="419" y="376"/>
                  </a:cubicBezTo>
                  <a:cubicBezTo>
                    <a:pt x="438" y="328"/>
                    <a:pt x="456" y="280"/>
                    <a:pt x="477" y="232"/>
                  </a:cubicBezTo>
                  <a:cubicBezTo>
                    <a:pt x="494" y="191"/>
                    <a:pt x="502" y="152"/>
                    <a:pt x="450" y="116"/>
                  </a:cubicBezTo>
                  <a:cubicBezTo>
                    <a:pt x="468" y="116"/>
                    <a:pt x="475" y="115"/>
                    <a:pt x="481" y="117"/>
                  </a:cubicBezTo>
                  <a:cubicBezTo>
                    <a:pt x="582" y="154"/>
                    <a:pt x="688" y="175"/>
                    <a:pt x="794" y="199"/>
                  </a:cubicBezTo>
                  <a:cubicBezTo>
                    <a:pt x="908" y="225"/>
                    <a:pt x="982" y="331"/>
                    <a:pt x="967" y="448"/>
                  </a:cubicBezTo>
                  <a:cubicBezTo>
                    <a:pt x="964" y="476"/>
                    <a:pt x="956" y="503"/>
                    <a:pt x="948" y="530"/>
                  </a:cubicBezTo>
                  <a:cubicBezTo>
                    <a:pt x="916" y="631"/>
                    <a:pt x="818" y="681"/>
                    <a:pt x="732" y="674"/>
                  </a:cubicBezTo>
                  <a:cubicBezTo>
                    <a:pt x="657" y="667"/>
                    <a:pt x="584" y="655"/>
                    <a:pt x="510" y="645"/>
                  </a:cubicBezTo>
                  <a:cubicBezTo>
                    <a:pt x="498" y="643"/>
                    <a:pt x="485" y="641"/>
                    <a:pt x="489" y="627"/>
                  </a:cubicBezTo>
                  <a:cubicBezTo>
                    <a:pt x="508" y="620"/>
                    <a:pt x="527" y="619"/>
                    <a:pt x="539" y="608"/>
                  </a:cubicBezTo>
                  <a:cubicBezTo>
                    <a:pt x="551" y="598"/>
                    <a:pt x="558" y="580"/>
                    <a:pt x="561" y="564"/>
                  </a:cubicBezTo>
                  <a:cubicBezTo>
                    <a:pt x="582" y="464"/>
                    <a:pt x="601" y="363"/>
                    <a:pt x="621" y="262"/>
                  </a:cubicBezTo>
                  <a:cubicBezTo>
                    <a:pt x="622" y="257"/>
                    <a:pt x="624" y="252"/>
                    <a:pt x="625" y="247"/>
                  </a:cubicBezTo>
                  <a:cubicBezTo>
                    <a:pt x="632" y="203"/>
                    <a:pt x="621" y="186"/>
                    <a:pt x="582" y="176"/>
                  </a:cubicBezTo>
                  <a:cubicBezTo>
                    <a:pt x="543" y="165"/>
                    <a:pt x="527" y="175"/>
                    <a:pt x="511" y="216"/>
                  </a:cubicBezTo>
                  <a:cubicBezTo>
                    <a:pt x="466" y="336"/>
                    <a:pt x="420" y="455"/>
                    <a:pt x="375" y="575"/>
                  </a:cubicBezTo>
                  <a:cubicBezTo>
                    <a:pt x="371" y="586"/>
                    <a:pt x="365" y="597"/>
                    <a:pt x="361" y="607"/>
                  </a:cubicBezTo>
                  <a:cubicBezTo>
                    <a:pt x="332" y="610"/>
                    <a:pt x="330" y="589"/>
                    <a:pt x="326" y="572"/>
                  </a:cubicBezTo>
                  <a:cubicBezTo>
                    <a:pt x="308" y="499"/>
                    <a:pt x="291" y="426"/>
                    <a:pt x="274" y="354"/>
                  </a:cubicBezTo>
                  <a:cubicBezTo>
                    <a:pt x="258" y="283"/>
                    <a:pt x="241" y="212"/>
                    <a:pt x="222" y="134"/>
                  </a:cubicBezTo>
                  <a:cubicBezTo>
                    <a:pt x="215" y="145"/>
                    <a:pt x="209" y="150"/>
                    <a:pt x="206" y="157"/>
                  </a:cubicBezTo>
                  <a:cubicBezTo>
                    <a:pt x="175" y="234"/>
                    <a:pt x="144" y="312"/>
                    <a:pt x="113" y="390"/>
                  </a:cubicBezTo>
                  <a:cubicBezTo>
                    <a:pt x="109" y="399"/>
                    <a:pt x="108" y="408"/>
                    <a:pt x="105" y="417"/>
                  </a:cubicBezTo>
                  <a:cubicBezTo>
                    <a:pt x="99" y="440"/>
                    <a:pt x="102" y="459"/>
                    <a:pt x="122" y="474"/>
                  </a:cubicBezTo>
                  <a:cubicBezTo>
                    <a:pt x="127" y="478"/>
                    <a:pt x="130" y="484"/>
                    <a:pt x="134" y="489"/>
                  </a:cubicBezTo>
                  <a:cubicBezTo>
                    <a:pt x="133" y="492"/>
                    <a:pt x="131" y="495"/>
                    <a:pt x="130" y="498"/>
                  </a:cubicBezTo>
                  <a:close/>
                  <a:moveTo>
                    <a:pt x="660" y="637"/>
                  </a:moveTo>
                  <a:cubicBezTo>
                    <a:pt x="672" y="640"/>
                    <a:pt x="684" y="643"/>
                    <a:pt x="695" y="645"/>
                  </a:cubicBezTo>
                  <a:cubicBezTo>
                    <a:pt x="743" y="654"/>
                    <a:pt x="776" y="638"/>
                    <a:pt x="801" y="595"/>
                  </a:cubicBezTo>
                  <a:cubicBezTo>
                    <a:pt x="845" y="520"/>
                    <a:pt x="859" y="438"/>
                    <a:pt x="857" y="353"/>
                  </a:cubicBezTo>
                  <a:cubicBezTo>
                    <a:pt x="856" y="315"/>
                    <a:pt x="843" y="280"/>
                    <a:pt x="820" y="249"/>
                  </a:cubicBezTo>
                  <a:cubicBezTo>
                    <a:pt x="809" y="235"/>
                    <a:pt x="794" y="222"/>
                    <a:pt x="779" y="213"/>
                  </a:cubicBezTo>
                  <a:cubicBezTo>
                    <a:pt x="751" y="198"/>
                    <a:pt x="730" y="210"/>
                    <a:pt x="724" y="241"/>
                  </a:cubicBezTo>
                  <a:cubicBezTo>
                    <a:pt x="702" y="352"/>
                    <a:pt x="681" y="463"/>
                    <a:pt x="660" y="574"/>
                  </a:cubicBezTo>
                  <a:cubicBezTo>
                    <a:pt x="656" y="594"/>
                    <a:pt x="651" y="616"/>
                    <a:pt x="660" y="6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37E7A51E-57BA-6357-7EFB-E22A591DA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5" y="1993"/>
              <a:ext cx="261" cy="296"/>
            </a:xfrm>
            <a:custGeom>
              <a:avLst/>
              <a:gdLst>
                <a:gd name="T0" fmla="*/ 581 w 835"/>
                <a:gd name="T1" fmla="*/ 12 h 945"/>
                <a:gd name="T2" fmla="*/ 657 w 835"/>
                <a:gd name="T3" fmla="*/ 32 h 945"/>
                <a:gd name="T4" fmla="*/ 789 w 835"/>
                <a:gd name="T5" fmla="*/ 62 h 945"/>
                <a:gd name="T6" fmla="*/ 820 w 835"/>
                <a:gd name="T7" fmla="*/ 21 h 945"/>
                <a:gd name="T8" fmla="*/ 835 w 835"/>
                <a:gd name="T9" fmla="*/ 23 h 945"/>
                <a:gd name="T10" fmla="*/ 767 w 835"/>
                <a:gd name="T11" fmla="*/ 228 h 945"/>
                <a:gd name="T12" fmla="*/ 759 w 835"/>
                <a:gd name="T13" fmla="*/ 227 h 945"/>
                <a:gd name="T14" fmla="*/ 755 w 835"/>
                <a:gd name="T15" fmla="*/ 210 h 945"/>
                <a:gd name="T16" fmla="*/ 711 w 835"/>
                <a:gd name="T17" fmla="*/ 148 h 945"/>
                <a:gd name="T18" fmla="*/ 539 w 835"/>
                <a:gd name="T19" fmla="*/ 128 h 945"/>
                <a:gd name="T20" fmla="*/ 378 w 835"/>
                <a:gd name="T21" fmla="*/ 154 h 945"/>
                <a:gd name="T22" fmla="*/ 278 w 835"/>
                <a:gd name="T23" fmla="*/ 249 h 945"/>
                <a:gd name="T24" fmla="*/ 339 w 835"/>
                <a:gd name="T25" fmla="*/ 298 h 945"/>
                <a:gd name="T26" fmla="*/ 602 w 835"/>
                <a:gd name="T27" fmla="*/ 443 h 945"/>
                <a:gd name="T28" fmla="*/ 688 w 835"/>
                <a:gd name="T29" fmla="*/ 431 h 945"/>
                <a:gd name="T30" fmla="*/ 709 w 835"/>
                <a:gd name="T31" fmla="*/ 443 h 945"/>
                <a:gd name="T32" fmla="*/ 600 w 835"/>
                <a:gd name="T33" fmla="*/ 621 h 945"/>
                <a:gd name="T34" fmla="*/ 591 w 835"/>
                <a:gd name="T35" fmla="*/ 611 h 945"/>
                <a:gd name="T36" fmla="*/ 555 w 835"/>
                <a:gd name="T37" fmla="*/ 531 h 945"/>
                <a:gd name="T38" fmla="*/ 378 w 835"/>
                <a:gd name="T39" fmla="*/ 430 h 945"/>
                <a:gd name="T40" fmla="*/ 270 w 835"/>
                <a:gd name="T41" fmla="*/ 374 h 945"/>
                <a:gd name="T42" fmla="*/ 361 w 835"/>
                <a:gd name="T43" fmla="*/ 485 h 945"/>
                <a:gd name="T44" fmla="*/ 459 w 835"/>
                <a:gd name="T45" fmla="*/ 596 h 945"/>
                <a:gd name="T46" fmla="*/ 554 w 835"/>
                <a:gd name="T47" fmla="*/ 705 h 945"/>
                <a:gd name="T48" fmla="*/ 521 w 835"/>
                <a:gd name="T49" fmla="*/ 718 h 945"/>
                <a:gd name="T50" fmla="*/ 162 w 835"/>
                <a:gd name="T51" fmla="*/ 662 h 945"/>
                <a:gd name="T52" fmla="*/ 121 w 835"/>
                <a:gd name="T53" fmla="*/ 664 h 945"/>
                <a:gd name="T54" fmla="*/ 145 w 835"/>
                <a:gd name="T55" fmla="*/ 681 h 945"/>
                <a:gd name="T56" fmla="*/ 400 w 835"/>
                <a:gd name="T57" fmla="*/ 829 h 945"/>
                <a:gd name="T58" fmla="*/ 461 w 835"/>
                <a:gd name="T59" fmla="*/ 822 h 945"/>
                <a:gd name="T60" fmla="*/ 490 w 835"/>
                <a:gd name="T61" fmla="*/ 809 h 945"/>
                <a:gd name="T62" fmla="*/ 410 w 835"/>
                <a:gd name="T63" fmla="*/ 945 h 945"/>
                <a:gd name="T64" fmla="*/ 410 w 835"/>
                <a:gd name="T65" fmla="*/ 917 h 945"/>
                <a:gd name="T66" fmla="*/ 381 w 835"/>
                <a:gd name="T67" fmla="*/ 844 h 945"/>
                <a:gd name="T68" fmla="*/ 300 w 835"/>
                <a:gd name="T69" fmla="*/ 800 h 945"/>
                <a:gd name="T70" fmla="*/ 83 w 835"/>
                <a:gd name="T71" fmla="*/ 681 h 945"/>
                <a:gd name="T72" fmla="*/ 16 w 835"/>
                <a:gd name="T73" fmla="*/ 695 h 945"/>
                <a:gd name="T74" fmla="*/ 7 w 835"/>
                <a:gd name="T75" fmla="*/ 703 h 945"/>
                <a:gd name="T76" fmla="*/ 70 w 835"/>
                <a:gd name="T77" fmla="*/ 555 h 945"/>
                <a:gd name="T78" fmla="*/ 417 w 835"/>
                <a:gd name="T79" fmla="*/ 607 h 945"/>
                <a:gd name="T80" fmla="*/ 422 w 835"/>
                <a:gd name="T81" fmla="*/ 599 h 945"/>
                <a:gd name="T82" fmla="*/ 194 w 835"/>
                <a:gd name="T83" fmla="*/ 331 h 945"/>
                <a:gd name="T84" fmla="*/ 275 w 835"/>
                <a:gd name="T85" fmla="*/ 168 h 945"/>
                <a:gd name="T86" fmla="*/ 332 w 835"/>
                <a:gd name="T87" fmla="*/ 0 h 945"/>
                <a:gd name="T88" fmla="*/ 340 w 835"/>
                <a:gd name="T89" fmla="*/ 2 h 945"/>
                <a:gd name="T90" fmla="*/ 333 w 835"/>
                <a:gd name="T91" fmla="*/ 42 h 945"/>
                <a:gd name="T92" fmla="*/ 389 w 835"/>
                <a:gd name="T93" fmla="*/ 54 h 945"/>
                <a:gd name="T94" fmla="*/ 539 w 835"/>
                <a:gd name="T95" fmla="*/ 27 h 945"/>
                <a:gd name="T96" fmla="*/ 581 w 835"/>
                <a:gd name="T97" fmla="*/ 11 h 945"/>
                <a:gd name="T98" fmla="*/ 581 w 835"/>
                <a:gd name="T99" fmla="*/ 12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35" h="945">
                  <a:moveTo>
                    <a:pt x="581" y="12"/>
                  </a:moveTo>
                  <a:cubicBezTo>
                    <a:pt x="606" y="18"/>
                    <a:pt x="631" y="26"/>
                    <a:pt x="657" y="32"/>
                  </a:cubicBezTo>
                  <a:cubicBezTo>
                    <a:pt x="701" y="43"/>
                    <a:pt x="745" y="52"/>
                    <a:pt x="789" y="62"/>
                  </a:cubicBezTo>
                  <a:cubicBezTo>
                    <a:pt x="799" y="47"/>
                    <a:pt x="809" y="34"/>
                    <a:pt x="820" y="21"/>
                  </a:cubicBezTo>
                  <a:cubicBezTo>
                    <a:pt x="821" y="20"/>
                    <a:pt x="827" y="22"/>
                    <a:pt x="835" y="23"/>
                  </a:cubicBezTo>
                  <a:cubicBezTo>
                    <a:pt x="814" y="93"/>
                    <a:pt x="792" y="161"/>
                    <a:pt x="767" y="228"/>
                  </a:cubicBezTo>
                  <a:cubicBezTo>
                    <a:pt x="764" y="228"/>
                    <a:pt x="762" y="227"/>
                    <a:pt x="759" y="227"/>
                  </a:cubicBezTo>
                  <a:cubicBezTo>
                    <a:pt x="758" y="221"/>
                    <a:pt x="754" y="215"/>
                    <a:pt x="755" y="210"/>
                  </a:cubicBezTo>
                  <a:cubicBezTo>
                    <a:pt x="761" y="175"/>
                    <a:pt x="740" y="156"/>
                    <a:pt x="711" y="148"/>
                  </a:cubicBezTo>
                  <a:cubicBezTo>
                    <a:pt x="656" y="132"/>
                    <a:pt x="601" y="113"/>
                    <a:pt x="539" y="128"/>
                  </a:cubicBezTo>
                  <a:cubicBezTo>
                    <a:pt x="487" y="140"/>
                    <a:pt x="432" y="147"/>
                    <a:pt x="378" y="154"/>
                  </a:cubicBezTo>
                  <a:cubicBezTo>
                    <a:pt x="323" y="160"/>
                    <a:pt x="286" y="183"/>
                    <a:pt x="278" y="249"/>
                  </a:cubicBezTo>
                  <a:cubicBezTo>
                    <a:pt x="296" y="264"/>
                    <a:pt x="316" y="284"/>
                    <a:pt x="339" y="298"/>
                  </a:cubicBezTo>
                  <a:cubicBezTo>
                    <a:pt x="426" y="347"/>
                    <a:pt x="514" y="395"/>
                    <a:pt x="602" y="443"/>
                  </a:cubicBezTo>
                  <a:cubicBezTo>
                    <a:pt x="647" y="468"/>
                    <a:pt x="651" y="467"/>
                    <a:pt x="688" y="431"/>
                  </a:cubicBezTo>
                  <a:cubicBezTo>
                    <a:pt x="695" y="434"/>
                    <a:pt x="701" y="438"/>
                    <a:pt x="709" y="443"/>
                  </a:cubicBezTo>
                  <a:cubicBezTo>
                    <a:pt x="674" y="504"/>
                    <a:pt x="638" y="562"/>
                    <a:pt x="600" y="621"/>
                  </a:cubicBezTo>
                  <a:cubicBezTo>
                    <a:pt x="594" y="614"/>
                    <a:pt x="591" y="612"/>
                    <a:pt x="591" y="611"/>
                  </a:cubicBezTo>
                  <a:cubicBezTo>
                    <a:pt x="600" y="566"/>
                    <a:pt x="595" y="554"/>
                    <a:pt x="555" y="531"/>
                  </a:cubicBezTo>
                  <a:cubicBezTo>
                    <a:pt x="496" y="497"/>
                    <a:pt x="437" y="464"/>
                    <a:pt x="378" y="430"/>
                  </a:cubicBezTo>
                  <a:cubicBezTo>
                    <a:pt x="343" y="411"/>
                    <a:pt x="308" y="391"/>
                    <a:pt x="270" y="374"/>
                  </a:cubicBezTo>
                  <a:cubicBezTo>
                    <a:pt x="297" y="414"/>
                    <a:pt x="330" y="449"/>
                    <a:pt x="361" y="485"/>
                  </a:cubicBezTo>
                  <a:cubicBezTo>
                    <a:pt x="393" y="522"/>
                    <a:pt x="426" y="559"/>
                    <a:pt x="459" y="596"/>
                  </a:cubicBezTo>
                  <a:cubicBezTo>
                    <a:pt x="491" y="633"/>
                    <a:pt x="523" y="670"/>
                    <a:pt x="554" y="705"/>
                  </a:cubicBezTo>
                  <a:cubicBezTo>
                    <a:pt x="545" y="724"/>
                    <a:pt x="533" y="720"/>
                    <a:pt x="521" y="718"/>
                  </a:cubicBezTo>
                  <a:cubicBezTo>
                    <a:pt x="401" y="699"/>
                    <a:pt x="282" y="681"/>
                    <a:pt x="162" y="662"/>
                  </a:cubicBezTo>
                  <a:cubicBezTo>
                    <a:pt x="149" y="660"/>
                    <a:pt x="136" y="659"/>
                    <a:pt x="121" y="664"/>
                  </a:cubicBezTo>
                  <a:cubicBezTo>
                    <a:pt x="129" y="669"/>
                    <a:pt x="136" y="676"/>
                    <a:pt x="145" y="681"/>
                  </a:cubicBezTo>
                  <a:cubicBezTo>
                    <a:pt x="230" y="730"/>
                    <a:pt x="315" y="780"/>
                    <a:pt x="400" y="829"/>
                  </a:cubicBezTo>
                  <a:cubicBezTo>
                    <a:pt x="426" y="844"/>
                    <a:pt x="440" y="842"/>
                    <a:pt x="461" y="822"/>
                  </a:cubicBezTo>
                  <a:cubicBezTo>
                    <a:pt x="469" y="813"/>
                    <a:pt x="475" y="802"/>
                    <a:pt x="490" y="809"/>
                  </a:cubicBezTo>
                  <a:cubicBezTo>
                    <a:pt x="486" y="835"/>
                    <a:pt x="443" y="909"/>
                    <a:pt x="410" y="945"/>
                  </a:cubicBezTo>
                  <a:cubicBezTo>
                    <a:pt x="410" y="932"/>
                    <a:pt x="408" y="924"/>
                    <a:pt x="410" y="917"/>
                  </a:cubicBezTo>
                  <a:cubicBezTo>
                    <a:pt x="419" y="876"/>
                    <a:pt x="416" y="865"/>
                    <a:pt x="381" y="844"/>
                  </a:cubicBezTo>
                  <a:cubicBezTo>
                    <a:pt x="354" y="828"/>
                    <a:pt x="327" y="815"/>
                    <a:pt x="300" y="800"/>
                  </a:cubicBezTo>
                  <a:cubicBezTo>
                    <a:pt x="228" y="760"/>
                    <a:pt x="155" y="721"/>
                    <a:pt x="83" y="681"/>
                  </a:cubicBezTo>
                  <a:cubicBezTo>
                    <a:pt x="44" y="659"/>
                    <a:pt x="42" y="659"/>
                    <a:pt x="16" y="695"/>
                  </a:cubicBezTo>
                  <a:cubicBezTo>
                    <a:pt x="14" y="698"/>
                    <a:pt x="10" y="700"/>
                    <a:pt x="7" y="703"/>
                  </a:cubicBezTo>
                  <a:cubicBezTo>
                    <a:pt x="0" y="680"/>
                    <a:pt x="23" y="626"/>
                    <a:pt x="70" y="555"/>
                  </a:cubicBezTo>
                  <a:cubicBezTo>
                    <a:pt x="184" y="572"/>
                    <a:pt x="301" y="590"/>
                    <a:pt x="417" y="607"/>
                  </a:cubicBezTo>
                  <a:cubicBezTo>
                    <a:pt x="419" y="605"/>
                    <a:pt x="420" y="602"/>
                    <a:pt x="422" y="599"/>
                  </a:cubicBezTo>
                  <a:cubicBezTo>
                    <a:pt x="346" y="511"/>
                    <a:pt x="271" y="422"/>
                    <a:pt x="194" y="331"/>
                  </a:cubicBezTo>
                  <a:cubicBezTo>
                    <a:pt x="219" y="275"/>
                    <a:pt x="260" y="228"/>
                    <a:pt x="275" y="168"/>
                  </a:cubicBezTo>
                  <a:cubicBezTo>
                    <a:pt x="290" y="111"/>
                    <a:pt x="311" y="55"/>
                    <a:pt x="332" y="0"/>
                  </a:cubicBezTo>
                  <a:cubicBezTo>
                    <a:pt x="335" y="0"/>
                    <a:pt x="337" y="1"/>
                    <a:pt x="340" y="2"/>
                  </a:cubicBezTo>
                  <a:cubicBezTo>
                    <a:pt x="338" y="15"/>
                    <a:pt x="336" y="28"/>
                    <a:pt x="333" y="42"/>
                  </a:cubicBezTo>
                  <a:cubicBezTo>
                    <a:pt x="350" y="57"/>
                    <a:pt x="364" y="61"/>
                    <a:pt x="389" y="54"/>
                  </a:cubicBezTo>
                  <a:cubicBezTo>
                    <a:pt x="437" y="40"/>
                    <a:pt x="489" y="37"/>
                    <a:pt x="539" y="27"/>
                  </a:cubicBezTo>
                  <a:cubicBezTo>
                    <a:pt x="553" y="25"/>
                    <a:pt x="567" y="16"/>
                    <a:pt x="581" y="11"/>
                  </a:cubicBezTo>
                  <a:lnTo>
                    <a:pt x="581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626B00DD-9B81-A155-C0E7-BF4A3660A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" y="2050"/>
              <a:ext cx="252" cy="272"/>
            </a:xfrm>
            <a:custGeom>
              <a:avLst/>
              <a:gdLst>
                <a:gd name="T0" fmla="*/ 318 w 803"/>
                <a:gd name="T1" fmla="*/ 248 h 872"/>
                <a:gd name="T2" fmla="*/ 387 w 803"/>
                <a:gd name="T3" fmla="*/ 371 h 872"/>
                <a:gd name="T4" fmla="*/ 424 w 803"/>
                <a:gd name="T5" fmla="*/ 355 h 872"/>
                <a:gd name="T6" fmla="*/ 510 w 803"/>
                <a:gd name="T7" fmla="*/ 313 h 872"/>
                <a:gd name="T8" fmla="*/ 547 w 803"/>
                <a:gd name="T9" fmla="*/ 248 h 872"/>
                <a:gd name="T10" fmla="*/ 555 w 803"/>
                <a:gd name="T11" fmla="*/ 211 h 872"/>
                <a:gd name="T12" fmla="*/ 567 w 803"/>
                <a:gd name="T13" fmla="*/ 225 h 872"/>
                <a:gd name="T14" fmla="*/ 803 w 803"/>
                <a:gd name="T15" fmla="*/ 573 h 872"/>
                <a:gd name="T16" fmla="*/ 800 w 803"/>
                <a:gd name="T17" fmla="*/ 577 h 872"/>
                <a:gd name="T18" fmla="*/ 790 w 803"/>
                <a:gd name="T19" fmla="*/ 576 h 872"/>
                <a:gd name="T20" fmla="*/ 721 w 803"/>
                <a:gd name="T21" fmla="*/ 573 h 872"/>
                <a:gd name="T22" fmla="*/ 456 w 803"/>
                <a:gd name="T23" fmla="*/ 772 h 872"/>
                <a:gd name="T24" fmla="*/ 438 w 803"/>
                <a:gd name="T25" fmla="*/ 787 h 872"/>
                <a:gd name="T26" fmla="*/ 432 w 803"/>
                <a:gd name="T27" fmla="*/ 852 h 872"/>
                <a:gd name="T28" fmla="*/ 439 w 803"/>
                <a:gd name="T29" fmla="*/ 866 h 872"/>
                <a:gd name="T30" fmla="*/ 436 w 803"/>
                <a:gd name="T31" fmla="*/ 872 h 872"/>
                <a:gd name="T32" fmla="*/ 387 w 803"/>
                <a:gd name="T33" fmla="*/ 822 h 872"/>
                <a:gd name="T34" fmla="*/ 340 w 803"/>
                <a:gd name="T35" fmla="*/ 762 h 872"/>
                <a:gd name="T36" fmla="*/ 294 w 803"/>
                <a:gd name="T37" fmla="*/ 701 h 872"/>
                <a:gd name="T38" fmla="*/ 306 w 803"/>
                <a:gd name="T39" fmla="*/ 700 h 872"/>
                <a:gd name="T40" fmla="*/ 384 w 803"/>
                <a:gd name="T41" fmla="*/ 701 h 872"/>
                <a:gd name="T42" fmla="*/ 650 w 803"/>
                <a:gd name="T43" fmla="*/ 489 h 872"/>
                <a:gd name="T44" fmla="*/ 655 w 803"/>
                <a:gd name="T45" fmla="*/ 405 h 872"/>
                <a:gd name="T46" fmla="*/ 570 w 803"/>
                <a:gd name="T47" fmla="*/ 389 h 872"/>
                <a:gd name="T48" fmla="*/ 281 w 803"/>
                <a:gd name="T49" fmla="*/ 568 h 872"/>
                <a:gd name="T50" fmla="*/ 256 w 803"/>
                <a:gd name="T51" fmla="*/ 637 h 872"/>
                <a:gd name="T52" fmla="*/ 253 w 803"/>
                <a:gd name="T53" fmla="*/ 647 h 872"/>
                <a:gd name="T54" fmla="*/ 144 w 803"/>
                <a:gd name="T55" fmla="*/ 465 h 872"/>
                <a:gd name="T56" fmla="*/ 175 w 803"/>
                <a:gd name="T57" fmla="*/ 484 h 872"/>
                <a:gd name="T58" fmla="*/ 215 w 803"/>
                <a:gd name="T59" fmla="*/ 489 h 872"/>
                <a:gd name="T60" fmla="*/ 360 w 803"/>
                <a:gd name="T61" fmla="*/ 387 h 872"/>
                <a:gd name="T62" fmla="*/ 290 w 803"/>
                <a:gd name="T63" fmla="*/ 261 h 872"/>
                <a:gd name="T64" fmla="*/ 141 w 803"/>
                <a:gd name="T65" fmla="*/ 343 h 872"/>
                <a:gd name="T66" fmla="*/ 121 w 803"/>
                <a:gd name="T67" fmla="*/ 389 h 872"/>
                <a:gd name="T68" fmla="*/ 116 w 803"/>
                <a:gd name="T69" fmla="*/ 441 h 872"/>
                <a:gd name="T70" fmla="*/ 0 w 803"/>
                <a:gd name="T71" fmla="*/ 252 h 872"/>
                <a:gd name="T72" fmla="*/ 25 w 803"/>
                <a:gd name="T73" fmla="*/ 261 h 872"/>
                <a:gd name="T74" fmla="*/ 80 w 803"/>
                <a:gd name="T75" fmla="*/ 267 h 872"/>
                <a:gd name="T76" fmla="*/ 115 w 803"/>
                <a:gd name="T77" fmla="*/ 248 h 872"/>
                <a:gd name="T78" fmla="*/ 363 w 803"/>
                <a:gd name="T79" fmla="*/ 94 h 872"/>
                <a:gd name="T80" fmla="*/ 392 w 803"/>
                <a:gd name="T81" fmla="*/ 73 h 872"/>
                <a:gd name="T82" fmla="*/ 408 w 803"/>
                <a:gd name="T83" fmla="*/ 14 h 872"/>
                <a:gd name="T84" fmla="*/ 409 w 803"/>
                <a:gd name="T85" fmla="*/ 0 h 872"/>
                <a:gd name="T86" fmla="*/ 454 w 803"/>
                <a:gd name="T87" fmla="*/ 58 h 872"/>
                <a:gd name="T88" fmla="*/ 492 w 803"/>
                <a:gd name="T89" fmla="*/ 119 h 872"/>
                <a:gd name="T90" fmla="*/ 520 w 803"/>
                <a:gd name="T91" fmla="*/ 184 h 872"/>
                <a:gd name="T92" fmla="*/ 514 w 803"/>
                <a:gd name="T93" fmla="*/ 185 h 872"/>
                <a:gd name="T94" fmla="*/ 417 w 803"/>
                <a:gd name="T95" fmla="*/ 181 h 872"/>
                <a:gd name="T96" fmla="*/ 318 w 803"/>
                <a:gd name="T97" fmla="*/ 248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3" h="872">
                  <a:moveTo>
                    <a:pt x="318" y="248"/>
                  </a:moveTo>
                  <a:cubicBezTo>
                    <a:pt x="342" y="291"/>
                    <a:pt x="363" y="329"/>
                    <a:pt x="387" y="371"/>
                  </a:cubicBezTo>
                  <a:cubicBezTo>
                    <a:pt x="400" y="365"/>
                    <a:pt x="412" y="361"/>
                    <a:pt x="424" y="355"/>
                  </a:cubicBezTo>
                  <a:cubicBezTo>
                    <a:pt x="453" y="342"/>
                    <a:pt x="481" y="326"/>
                    <a:pt x="510" y="313"/>
                  </a:cubicBezTo>
                  <a:cubicBezTo>
                    <a:pt x="538" y="300"/>
                    <a:pt x="548" y="277"/>
                    <a:pt x="547" y="248"/>
                  </a:cubicBezTo>
                  <a:cubicBezTo>
                    <a:pt x="546" y="236"/>
                    <a:pt x="538" y="222"/>
                    <a:pt x="555" y="211"/>
                  </a:cubicBezTo>
                  <a:cubicBezTo>
                    <a:pt x="559" y="216"/>
                    <a:pt x="565" y="220"/>
                    <a:pt x="567" y="225"/>
                  </a:cubicBezTo>
                  <a:cubicBezTo>
                    <a:pt x="628" y="353"/>
                    <a:pt x="720" y="460"/>
                    <a:pt x="803" y="573"/>
                  </a:cubicBezTo>
                  <a:cubicBezTo>
                    <a:pt x="803" y="573"/>
                    <a:pt x="801" y="575"/>
                    <a:pt x="800" y="577"/>
                  </a:cubicBezTo>
                  <a:cubicBezTo>
                    <a:pt x="797" y="577"/>
                    <a:pt x="792" y="578"/>
                    <a:pt x="790" y="576"/>
                  </a:cubicBezTo>
                  <a:cubicBezTo>
                    <a:pt x="759" y="551"/>
                    <a:pt x="752" y="550"/>
                    <a:pt x="721" y="573"/>
                  </a:cubicBezTo>
                  <a:cubicBezTo>
                    <a:pt x="633" y="639"/>
                    <a:pt x="544" y="705"/>
                    <a:pt x="456" y="772"/>
                  </a:cubicBezTo>
                  <a:cubicBezTo>
                    <a:pt x="449" y="776"/>
                    <a:pt x="443" y="782"/>
                    <a:pt x="438" y="787"/>
                  </a:cubicBezTo>
                  <a:cubicBezTo>
                    <a:pt x="412" y="813"/>
                    <a:pt x="411" y="822"/>
                    <a:pt x="432" y="852"/>
                  </a:cubicBezTo>
                  <a:cubicBezTo>
                    <a:pt x="435" y="856"/>
                    <a:pt x="436" y="861"/>
                    <a:pt x="439" y="866"/>
                  </a:cubicBezTo>
                  <a:cubicBezTo>
                    <a:pt x="439" y="867"/>
                    <a:pt x="438" y="868"/>
                    <a:pt x="436" y="872"/>
                  </a:cubicBezTo>
                  <a:cubicBezTo>
                    <a:pt x="410" y="865"/>
                    <a:pt x="402" y="839"/>
                    <a:pt x="387" y="822"/>
                  </a:cubicBezTo>
                  <a:cubicBezTo>
                    <a:pt x="370" y="803"/>
                    <a:pt x="355" y="782"/>
                    <a:pt x="340" y="762"/>
                  </a:cubicBezTo>
                  <a:cubicBezTo>
                    <a:pt x="325" y="742"/>
                    <a:pt x="311" y="722"/>
                    <a:pt x="294" y="701"/>
                  </a:cubicBezTo>
                  <a:cubicBezTo>
                    <a:pt x="301" y="700"/>
                    <a:pt x="304" y="699"/>
                    <a:pt x="306" y="700"/>
                  </a:cubicBezTo>
                  <a:cubicBezTo>
                    <a:pt x="338" y="729"/>
                    <a:pt x="343" y="733"/>
                    <a:pt x="384" y="701"/>
                  </a:cubicBezTo>
                  <a:cubicBezTo>
                    <a:pt x="474" y="632"/>
                    <a:pt x="562" y="561"/>
                    <a:pt x="650" y="489"/>
                  </a:cubicBezTo>
                  <a:cubicBezTo>
                    <a:pt x="689" y="457"/>
                    <a:pt x="691" y="441"/>
                    <a:pt x="655" y="405"/>
                  </a:cubicBezTo>
                  <a:cubicBezTo>
                    <a:pt x="618" y="367"/>
                    <a:pt x="616" y="362"/>
                    <a:pt x="570" y="389"/>
                  </a:cubicBezTo>
                  <a:cubicBezTo>
                    <a:pt x="472" y="446"/>
                    <a:pt x="376" y="507"/>
                    <a:pt x="281" y="568"/>
                  </a:cubicBezTo>
                  <a:cubicBezTo>
                    <a:pt x="248" y="588"/>
                    <a:pt x="247" y="596"/>
                    <a:pt x="256" y="637"/>
                  </a:cubicBezTo>
                  <a:cubicBezTo>
                    <a:pt x="257" y="640"/>
                    <a:pt x="254" y="644"/>
                    <a:pt x="253" y="647"/>
                  </a:cubicBezTo>
                  <a:cubicBezTo>
                    <a:pt x="223" y="624"/>
                    <a:pt x="144" y="492"/>
                    <a:pt x="144" y="465"/>
                  </a:cubicBezTo>
                  <a:cubicBezTo>
                    <a:pt x="160" y="461"/>
                    <a:pt x="166" y="476"/>
                    <a:pt x="175" y="484"/>
                  </a:cubicBezTo>
                  <a:cubicBezTo>
                    <a:pt x="188" y="494"/>
                    <a:pt x="200" y="500"/>
                    <a:pt x="215" y="489"/>
                  </a:cubicBezTo>
                  <a:cubicBezTo>
                    <a:pt x="261" y="456"/>
                    <a:pt x="308" y="423"/>
                    <a:pt x="360" y="387"/>
                  </a:cubicBezTo>
                  <a:cubicBezTo>
                    <a:pt x="336" y="346"/>
                    <a:pt x="314" y="306"/>
                    <a:pt x="290" y="261"/>
                  </a:cubicBezTo>
                  <a:cubicBezTo>
                    <a:pt x="238" y="290"/>
                    <a:pt x="189" y="316"/>
                    <a:pt x="141" y="343"/>
                  </a:cubicBezTo>
                  <a:cubicBezTo>
                    <a:pt x="124" y="353"/>
                    <a:pt x="121" y="371"/>
                    <a:pt x="121" y="389"/>
                  </a:cubicBezTo>
                  <a:cubicBezTo>
                    <a:pt x="120" y="405"/>
                    <a:pt x="118" y="421"/>
                    <a:pt x="116" y="441"/>
                  </a:cubicBezTo>
                  <a:cubicBezTo>
                    <a:pt x="84" y="413"/>
                    <a:pt x="7" y="286"/>
                    <a:pt x="0" y="252"/>
                  </a:cubicBezTo>
                  <a:cubicBezTo>
                    <a:pt x="10" y="255"/>
                    <a:pt x="21" y="255"/>
                    <a:pt x="25" y="261"/>
                  </a:cubicBezTo>
                  <a:cubicBezTo>
                    <a:pt x="42" y="280"/>
                    <a:pt x="61" y="275"/>
                    <a:pt x="80" y="267"/>
                  </a:cubicBezTo>
                  <a:cubicBezTo>
                    <a:pt x="92" y="262"/>
                    <a:pt x="104" y="255"/>
                    <a:pt x="115" y="248"/>
                  </a:cubicBezTo>
                  <a:cubicBezTo>
                    <a:pt x="198" y="197"/>
                    <a:pt x="281" y="146"/>
                    <a:pt x="363" y="94"/>
                  </a:cubicBezTo>
                  <a:cubicBezTo>
                    <a:pt x="373" y="88"/>
                    <a:pt x="384" y="81"/>
                    <a:pt x="392" y="73"/>
                  </a:cubicBezTo>
                  <a:cubicBezTo>
                    <a:pt x="411" y="57"/>
                    <a:pt x="423" y="40"/>
                    <a:pt x="408" y="14"/>
                  </a:cubicBezTo>
                  <a:cubicBezTo>
                    <a:pt x="406" y="12"/>
                    <a:pt x="408" y="7"/>
                    <a:pt x="409" y="0"/>
                  </a:cubicBezTo>
                  <a:cubicBezTo>
                    <a:pt x="435" y="13"/>
                    <a:pt x="441" y="39"/>
                    <a:pt x="454" y="58"/>
                  </a:cubicBezTo>
                  <a:cubicBezTo>
                    <a:pt x="468" y="77"/>
                    <a:pt x="481" y="98"/>
                    <a:pt x="492" y="119"/>
                  </a:cubicBezTo>
                  <a:cubicBezTo>
                    <a:pt x="502" y="140"/>
                    <a:pt x="526" y="156"/>
                    <a:pt x="520" y="184"/>
                  </a:cubicBezTo>
                  <a:cubicBezTo>
                    <a:pt x="517" y="184"/>
                    <a:pt x="515" y="185"/>
                    <a:pt x="514" y="185"/>
                  </a:cubicBezTo>
                  <a:cubicBezTo>
                    <a:pt x="467" y="148"/>
                    <a:pt x="467" y="148"/>
                    <a:pt x="417" y="181"/>
                  </a:cubicBezTo>
                  <a:cubicBezTo>
                    <a:pt x="385" y="203"/>
                    <a:pt x="353" y="224"/>
                    <a:pt x="318" y="2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3640E1E-2EF6-F5FC-E4D2-EEC9E09A06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8" y="1368"/>
              <a:ext cx="284" cy="207"/>
            </a:xfrm>
            <a:custGeom>
              <a:avLst/>
              <a:gdLst>
                <a:gd name="T0" fmla="*/ 481 w 907"/>
                <a:gd name="T1" fmla="*/ 408 h 660"/>
                <a:gd name="T2" fmla="*/ 496 w 907"/>
                <a:gd name="T3" fmla="*/ 509 h 660"/>
                <a:gd name="T4" fmla="*/ 472 w 907"/>
                <a:gd name="T5" fmla="*/ 574 h 660"/>
                <a:gd name="T6" fmla="*/ 379 w 907"/>
                <a:gd name="T7" fmla="*/ 627 h 660"/>
                <a:gd name="T8" fmla="*/ 288 w 907"/>
                <a:gd name="T9" fmla="*/ 655 h 660"/>
                <a:gd name="T10" fmla="*/ 240 w 907"/>
                <a:gd name="T11" fmla="*/ 609 h 660"/>
                <a:gd name="T12" fmla="*/ 208 w 907"/>
                <a:gd name="T13" fmla="*/ 433 h 660"/>
                <a:gd name="T14" fmla="*/ 151 w 907"/>
                <a:gd name="T15" fmla="*/ 391 h 660"/>
                <a:gd name="T16" fmla="*/ 59 w 907"/>
                <a:gd name="T17" fmla="*/ 391 h 660"/>
                <a:gd name="T18" fmla="*/ 21 w 907"/>
                <a:gd name="T19" fmla="*/ 391 h 660"/>
                <a:gd name="T20" fmla="*/ 49 w 907"/>
                <a:gd name="T21" fmla="*/ 268 h 660"/>
                <a:gd name="T22" fmla="*/ 152 w 907"/>
                <a:gd name="T23" fmla="*/ 302 h 660"/>
                <a:gd name="T24" fmla="*/ 181 w 907"/>
                <a:gd name="T25" fmla="*/ 299 h 660"/>
                <a:gd name="T26" fmla="*/ 181 w 907"/>
                <a:gd name="T27" fmla="*/ 258 h 660"/>
                <a:gd name="T28" fmla="*/ 201 w 907"/>
                <a:gd name="T29" fmla="*/ 101 h 660"/>
                <a:gd name="T30" fmla="*/ 307 w 907"/>
                <a:gd name="T31" fmla="*/ 0 h 660"/>
                <a:gd name="T32" fmla="*/ 477 w 907"/>
                <a:gd name="T33" fmla="*/ 128 h 660"/>
                <a:gd name="T34" fmla="*/ 477 w 907"/>
                <a:gd name="T35" fmla="*/ 317 h 660"/>
                <a:gd name="T36" fmla="*/ 628 w 907"/>
                <a:gd name="T37" fmla="*/ 352 h 660"/>
                <a:gd name="T38" fmla="*/ 799 w 907"/>
                <a:gd name="T39" fmla="*/ 362 h 660"/>
                <a:gd name="T40" fmla="*/ 867 w 907"/>
                <a:gd name="T41" fmla="*/ 363 h 660"/>
                <a:gd name="T42" fmla="*/ 905 w 907"/>
                <a:gd name="T43" fmla="*/ 397 h 660"/>
                <a:gd name="T44" fmla="*/ 860 w 907"/>
                <a:gd name="T45" fmla="*/ 430 h 660"/>
                <a:gd name="T46" fmla="*/ 727 w 907"/>
                <a:gd name="T47" fmla="*/ 409 h 660"/>
                <a:gd name="T48" fmla="*/ 481 w 907"/>
                <a:gd name="T49" fmla="*/ 408 h 660"/>
                <a:gd name="T50" fmla="*/ 393 w 907"/>
                <a:gd name="T51" fmla="*/ 317 h 660"/>
                <a:gd name="T52" fmla="*/ 392 w 907"/>
                <a:gd name="T53" fmla="*/ 240 h 660"/>
                <a:gd name="T54" fmla="*/ 368 w 907"/>
                <a:gd name="T55" fmla="*/ 180 h 660"/>
                <a:gd name="T56" fmla="*/ 256 w 907"/>
                <a:gd name="T57" fmla="*/ 153 h 660"/>
                <a:gd name="T58" fmla="*/ 240 w 907"/>
                <a:gd name="T59" fmla="*/ 258 h 660"/>
                <a:gd name="T60" fmla="*/ 277 w 907"/>
                <a:gd name="T61" fmla="*/ 307 h 660"/>
                <a:gd name="T62" fmla="*/ 393 w 907"/>
                <a:gd name="T63" fmla="*/ 317 h 660"/>
                <a:gd name="T64" fmla="*/ 258 w 907"/>
                <a:gd name="T65" fmla="*/ 407 h 660"/>
                <a:gd name="T66" fmla="*/ 286 w 907"/>
                <a:gd name="T67" fmla="*/ 508 h 660"/>
                <a:gd name="T68" fmla="*/ 316 w 907"/>
                <a:gd name="T69" fmla="*/ 538 h 660"/>
                <a:gd name="T70" fmla="*/ 405 w 907"/>
                <a:gd name="T71" fmla="*/ 534 h 660"/>
                <a:gd name="T72" fmla="*/ 420 w 907"/>
                <a:gd name="T73" fmla="*/ 505 h 660"/>
                <a:gd name="T74" fmla="*/ 408 w 907"/>
                <a:gd name="T75" fmla="*/ 405 h 660"/>
                <a:gd name="T76" fmla="*/ 307 w 907"/>
                <a:gd name="T77" fmla="*/ 405 h 660"/>
                <a:gd name="T78" fmla="*/ 258 w 907"/>
                <a:gd name="T79" fmla="*/ 407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07" h="660">
                  <a:moveTo>
                    <a:pt x="481" y="408"/>
                  </a:moveTo>
                  <a:cubicBezTo>
                    <a:pt x="475" y="446"/>
                    <a:pt x="484" y="478"/>
                    <a:pt x="496" y="509"/>
                  </a:cubicBezTo>
                  <a:cubicBezTo>
                    <a:pt x="507" y="540"/>
                    <a:pt x="500" y="559"/>
                    <a:pt x="472" y="574"/>
                  </a:cubicBezTo>
                  <a:cubicBezTo>
                    <a:pt x="441" y="592"/>
                    <a:pt x="411" y="613"/>
                    <a:pt x="379" y="627"/>
                  </a:cubicBezTo>
                  <a:cubicBezTo>
                    <a:pt x="350" y="640"/>
                    <a:pt x="319" y="649"/>
                    <a:pt x="288" y="655"/>
                  </a:cubicBezTo>
                  <a:cubicBezTo>
                    <a:pt x="262" y="660"/>
                    <a:pt x="237" y="649"/>
                    <a:pt x="240" y="609"/>
                  </a:cubicBezTo>
                  <a:cubicBezTo>
                    <a:pt x="244" y="548"/>
                    <a:pt x="229" y="490"/>
                    <a:pt x="208" y="433"/>
                  </a:cubicBezTo>
                  <a:cubicBezTo>
                    <a:pt x="194" y="394"/>
                    <a:pt x="191" y="392"/>
                    <a:pt x="151" y="391"/>
                  </a:cubicBezTo>
                  <a:cubicBezTo>
                    <a:pt x="120" y="391"/>
                    <a:pt x="90" y="391"/>
                    <a:pt x="59" y="391"/>
                  </a:cubicBezTo>
                  <a:cubicBezTo>
                    <a:pt x="46" y="391"/>
                    <a:pt x="33" y="391"/>
                    <a:pt x="21" y="391"/>
                  </a:cubicBezTo>
                  <a:cubicBezTo>
                    <a:pt x="0" y="342"/>
                    <a:pt x="12" y="296"/>
                    <a:pt x="49" y="268"/>
                  </a:cubicBezTo>
                  <a:cubicBezTo>
                    <a:pt x="85" y="280"/>
                    <a:pt x="118" y="292"/>
                    <a:pt x="152" y="302"/>
                  </a:cubicBezTo>
                  <a:cubicBezTo>
                    <a:pt x="160" y="305"/>
                    <a:pt x="169" y="300"/>
                    <a:pt x="181" y="299"/>
                  </a:cubicBezTo>
                  <a:cubicBezTo>
                    <a:pt x="181" y="284"/>
                    <a:pt x="181" y="271"/>
                    <a:pt x="181" y="258"/>
                  </a:cubicBezTo>
                  <a:cubicBezTo>
                    <a:pt x="179" y="205"/>
                    <a:pt x="182" y="152"/>
                    <a:pt x="201" y="101"/>
                  </a:cubicBezTo>
                  <a:cubicBezTo>
                    <a:pt x="220" y="51"/>
                    <a:pt x="253" y="15"/>
                    <a:pt x="307" y="0"/>
                  </a:cubicBezTo>
                  <a:cubicBezTo>
                    <a:pt x="348" y="62"/>
                    <a:pt x="389" y="124"/>
                    <a:pt x="477" y="128"/>
                  </a:cubicBezTo>
                  <a:cubicBezTo>
                    <a:pt x="477" y="193"/>
                    <a:pt x="477" y="255"/>
                    <a:pt x="477" y="317"/>
                  </a:cubicBezTo>
                  <a:cubicBezTo>
                    <a:pt x="528" y="338"/>
                    <a:pt x="578" y="346"/>
                    <a:pt x="628" y="352"/>
                  </a:cubicBezTo>
                  <a:cubicBezTo>
                    <a:pt x="684" y="359"/>
                    <a:pt x="742" y="360"/>
                    <a:pt x="799" y="362"/>
                  </a:cubicBezTo>
                  <a:cubicBezTo>
                    <a:pt x="821" y="363"/>
                    <a:pt x="844" y="362"/>
                    <a:pt x="867" y="363"/>
                  </a:cubicBezTo>
                  <a:cubicBezTo>
                    <a:pt x="894" y="363"/>
                    <a:pt x="907" y="375"/>
                    <a:pt x="905" y="397"/>
                  </a:cubicBezTo>
                  <a:cubicBezTo>
                    <a:pt x="902" y="422"/>
                    <a:pt x="886" y="434"/>
                    <a:pt x="860" y="430"/>
                  </a:cubicBezTo>
                  <a:cubicBezTo>
                    <a:pt x="816" y="423"/>
                    <a:pt x="771" y="411"/>
                    <a:pt x="727" y="409"/>
                  </a:cubicBezTo>
                  <a:cubicBezTo>
                    <a:pt x="646" y="406"/>
                    <a:pt x="565" y="408"/>
                    <a:pt x="481" y="408"/>
                  </a:cubicBezTo>
                  <a:close/>
                  <a:moveTo>
                    <a:pt x="393" y="317"/>
                  </a:moveTo>
                  <a:cubicBezTo>
                    <a:pt x="393" y="290"/>
                    <a:pt x="396" y="265"/>
                    <a:pt x="392" y="240"/>
                  </a:cubicBezTo>
                  <a:cubicBezTo>
                    <a:pt x="389" y="219"/>
                    <a:pt x="383" y="189"/>
                    <a:pt x="368" y="180"/>
                  </a:cubicBezTo>
                  <a:cubicBezTo>
                    <a:pt x="335" y="160"/>
                    <a:pt x="296" y="149"/>
                    <a:pt x="256" y="153"/>
                  </a:cubicBezTo>
                  <a:cubicBezTo>
                    <a:pt x="240" y="189"/>
                    <a:pt x="238" y="224"/>
                    <a:pt x="240" y="258"/>
                  </a:cubicBezTo>
                  <a:cubicBezTo>
                    <a:pt x="241" y="288"/>
                    <a:pt x="249" y="298"/>
                    <a:pt x="277" y="307"/>
                  </a:cubicBezTo>
                  <a:cubicBezTo>
                    <a:pt x="313" y="320"/>
                    <a:pt x="349" y="324"/>
                    <a:pt x="393" y="317"/>
                  </a:cubicBezTo>
                  <a:close/>
                  <a:moveTo>
                    <a:pt x="258" y="407"/>
                  </a:moveTo>
                  <a:cubicBezTo>
                    <a:pt x="268" y="445"/>
                    <a:pt x="274" y="477"/>
                    <a:pt x="286" y="508"/>
                  </a:cubicBezTo>
                  <a:cubicBezTo>
                    <a:pt x="290" y="520"/>
                    <a:pt x="303" y="532"/>
                    <a:pt x="316" y="538"/>
                  </a:cubicBezTo>
                  <a:cubicBezTo>
                    <a:pt x="345" y="551"/>
                    <a:pt x="376" y="548"/>
                    <a:pt x="405" y="534"/>
                  </a:cubicBezTo>
                  <a:cubicBezTo>
                    <a:pt x="413" y="529"/>
                    <a:pt x="421" y="514"/>
                    <a:pt x="420" y="505"/>
                  </a:cubicBezTo>
                  <a:cubicBezTo>
                    <a:pt x="418" y="472"/>
                    <a:pt x="413" y="440"/>
                    <a:pt x="408" y="405"/>
                  </a:cubicBezTo>
                  <a:cubicBezTo>
                    <a:pt x="371" y="405"/>
                    <a:pt x="339" y="405"/>
                    <a:pt x="307" y="405"/>
                  </a:cubicBezTo>
                  <a:cubicBezTo>
                    <a:pt x="294" y="405"/>
                    <a:pt x="281" y="406"/>
                    <a:pt x="258" y="4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22EC4816-5A9C-3885-8D3F-FD6725182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" y="875"/>
              <a:ext cx="267" cy="257"/>
            </a:xfrm>
            <a:custGeom>
              <a:avLst/>
              <a:gdLst>
                <a:gd name="T0" fmla="*/ 638 w 853"/>
                <a:gd name="T1" fmla="*/ 488 h 820"/>
                <a:gd name="T2" fmla="*/ 689 w 853"/>
                <a:gd name="T3" fmla="*/ 452 h 820"/>
                <a:gd name="T4" fmla="*/ 711 w 853"/>
                <a:gd name="T5" fmla="*/ 436 h 820"/>
                <a:gd name="T6" fmla="*/ 705 w 853"/>
                <a:gd name="T7" fmla="*/ 388 h 820"/>
                <a:gd name="T8" fmla="*/ 627 w 853"/>
                <a:gd name="T9" fmla="*/ 340 h 820"/>
                <a:gd name="T10" fmla="*/ 305 w 853"/>
                <a:gd name="T11" fmla="*/ 147 h 820"/>
                <a:gd name="T12" fmla="*/ 183 w 853"/>
                <a:gd name="T13" fmla="*/ 178 h 820"/>
                <a:gd name="T14" fmla="*/ 107 w 853"/>
                <a:gd name="T15" fmla="*/ 331 h 820"/>
                <a:gd name="T16" fmla="*/ 141 w 853"/>
                <a:gd name="T17" fmla="*/ 502 h 820"/>
                <a:gd name="T18" fmla="*/ 365 w 853"/>
                <a:gd name="T19" fmla="*/ 701 h 820"/>
                <a:gd name="T20" fmla="*/ 438 w 853"/>
                <a:gd name="T21" fmla="*/ 677 h 820"/>
                <a:gd name="T22" fmla="*/ 544 w 853"/>
                <a:gd name="T23" fmla="*/ 462 h 820"/>
                <a:gd name="T24" fmla="*/ 566 w 853"/>
                <a:gd name="T25" fmla="*/ 407 h 820"/>
                <a:gd name="T26" fmla="*/ 607 w 853"/>
                <a:gd name="T27" fmla="*/ 388 h 820"/>
                <a:gd name="T28" fmla="*/ 650 w 853"/>
                <a:gd name="T29" fmla="*/ 408 h 820"/>
                <a:gd name="T30" fmla="*/ 654 w 853"/>
                <a:gd name="T31" fmla="*/ 442 h 820"/>
                <a:gd name="T32" fmla="*/ 491 w 853"/>
                <a:gd name="T33" fmla="*/ 713 h 820"/>
                <a:gd name="T34" fmla="*/ 482 w 853"/>
                <a:gd name="T35" fmla="*/ 780 h 820"/>
                <a:gd name="T36" fmla="*/ 439 w 853"/>
                <a:gd name="T37" fmla="*/ 804 h 820"/>
                <a:gd name="T38" fmla="*/ 180 w 853"/>
                <a:gd name="T39" fmla="*/ 638 h 820"/>
                <a:gd name="T40" fmla="*/ 39 w 853"/>
                <a:gd name="T41" fmla="*/ 528 h 820"/>
                <a:gd name="T42" fmla="*/ 25 w 853"/>
                <a:gd name="T43" fmla="*/ 443 h 820"/>
                <a:gd name="T44" fmla="*/ 54 w 853"/>
                <a:gd name="T45" fmla="*/ 374 h 820"/>
                <a:gd name="T46" fmla="*/ 167 w 853"/>
                <a:gd name="T47" fmla="*/ 114 h 820"/>
                <a:gd name="T48" fmla="*/ 260 w 853"/>
                <a:gd name="T49" fmla="*/ 18 h 820"/>
                <a:gd name="T50" fmla="*/ 332 w 853"/>
                <a:gd name="T51" fmla="*/ 29 h 820"/>
                <a:gd name="T52" fmla="*/ 441 w 853"/>
                <a:gd name="T53" fmla="*/ 116 h 820"/>
                <a:gd name="T54" fmla="*/ 566 w 853"/>
                <a:gd name="T55" fmla="*/ 194 h 820"/>
                <a:gd name="T56" fmla="*/ 762 w 853"/>
                <a:gd name="T57" fmla="*/ 324 h 820"/>
                <a:gd name="T58" fmla="*/ 788 w 853"/>
                <a:gd name="T59" fmla="*/ 343 h 820"/>
                <a:gd name="T60" fmla="*/ 830 w 853"/>
                <a:gd name="T61" fmla="*/ 370 h 820"/>
                <a:gd name="T62" fmla="*/ 852 w 853"/>
                <a:gd name="T63" fmla="*/ 388 h 820"/>
                <a:gd name="T64" fmla="*/ 840 w 853"/>
                <a:gd name="T65" fmla="*/ 415 h 820"/>
                <a:gd name="T66" fmla="*/ 641 w 853"/>
                <a:gd name="T67" fmla="*/ 496 h 820"/>
                <a:gd name="T68" fmla="*/ 638 w 853"/>
                <a:gd name="T69" fmla="*/ 488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3" h="820">
                  <a:moveTo>
                    <a:pt x="638" y="488"/>
                  </a:moveTo>
                  <a:cubicBezTo>
                    <a:pt x="655" y="476"/>
                    <a:pt x="672" y="464"/>
                    <a:pt x="689" y="452"/>
                  </a:cubicBezTo>
                  <a:cubicBezTo>
                    <a:pt x="696" y="447"/>
                    <a:pt x="705" y="442"/>
                    <a:pt x="711" y="436"/>
                  </a:cubicBezTo>
                  <a:cubicBezTo>
                    <a:pt x="731" y="416"/>
                    <a:pt x="729" y="404"/>
                    <a:pt x="705" y="388"/>
                  </a:cubicBezTo>
                  <a:cubicBezTo>
                    <a:pt x="679" y="372"/>
                    <a:pt x="653" y="356"/>
                    <a:pt x="627" y="340"/>
                  </a:cubicBezTo>
                  <a:cubicBezTo>
                    <a:pt x="520" y="275"/>
                    <a:pt x="413" y="210"/>
                    <a:pt x="305" y="147"/>
                  </a:cubicBezTo>
                  <a:cubicBezTo>
                    <a:pt x="251" y="116"/>
                    <a:pt x="218" y="126"/>
                    <a:pt x="183" y="178"/>
                  </a:cubicBezTo>
                  <a:cubicBezTo>
                    <a:pt x="151" y="225"/>
                    <a:pt x="123" y="275"/>
                    <a:pt x="107" y="331"/>
                  </a:cubicBezTo>
                  <a:cubicBezTo>
                    <a:pt x="88" y="394"/>
                    <a:pt x="97" y="451"/>
                    <a:pt x="141" y="502"/>
                  </a:cubicBezTo>
                  <a:cubicBezTo>
                    <a:pt x="207" y="579"/>
                    <a:pt x="284" y="642"/>
                    <a:pt x="365" y="701"/>
                  </a:cubicBezTo>
                  <a:cubicBezTo>
                    <a:pt x="400" y="727"/>
                    <a:pt x="419" y="718"/>
                    <a:pt x="438" y="677"/>
                  </a:cubicBezTo>
                  <a:cubicBezTo>
                    <a:pt x="472" y="605"/>
                    <a:pt x="509" y="534"/>
                    <a:pt x="544" y="462"/>
                  </a:cubicBezTo>
                  <a:cubicBezTo>
                    <a:pt x="552" y="445"/>
                    <a:pt x="559" y="426"/>
                    <a:pt x="566" y="407"/>
                  </a:cubicBezTo>
                  <a:cubicBezTo>
                    <a:pt x="575" y="386"/>
                    <a:pt x="585" y="380"/>
                    <a:pt x="607" y="388"/>
                  </a:cubicBezTo>
                  <a:cubicBezTo>
                    <a:pt x="622" y="393"/>
                    <a:pt x="636" y="400"/>
                    <a:pt x="650" y="408"/>
                  </a:cubicBezTo>
                  <a:cubicBezTo>
                    <a:pt x="666" y="417"/>
                    <a:pt x="668" y="430"/>
                    <a:pt x="654" y="442"/>
                  </a:cubicBezTo>
                  <a:cubicBezTo>
                    <a:pt x="569" y="514"/>
                    <a:pt x="532" y="615"/>
                    <a:pt x="491" y="713"/>
                  </a:cubicBezTo>
                  <a:cubicBezTo>
                    <a:pt x="483" y="733"/>
                    <a:pt x="483" y="757"/>
                    <a:pt x="482" y="780"/>
                  </a:cubicBezTo>
                  <a:cubicBezTo>
                    <a:pt x="479" y="813"/>
                    <a:pt x="470" y="820"/>
                    <a:pt x="439" y="804"/>
                  </a:cubicBezTo>
                  <a:cubicBezTo>
                    <a:pt x="347" y="758"/>
                    <a:pt x="262" y="700"/>
                    <a:pt x="180" y="638"/>
                  </a:cubicBezTo>
                  <a:cubicBezTo>
                    <a:pt x="133" y="602"/>
                    <a:pt x="85" y="566"/>
                    <a:pt x="39" y="528"/>
                  </a:cubicBezTo>
                  <a:cubicBezTo>
                    <a:pt x="0" y="496"/>
                    <a:pt x="1" y="485"/>
                    <a:pt x="25" y="443"/>
                  </a:cubicBezTo>
                  <a:cubicBezTo>
                    <a:pt x="37" y="422"/>
                    <a:pt x="46" y="398"/>
                    <a:pt x="54" y="374"/>
                  </a:cubicBezTo>
                  <a:cubicBezTo>
                    <a:pt x="85" y="285"/>
                    <a:pt x="118" y="196"/>
                    <a:pt x="167" y="114"/>
                  </a:cubicBezTo>
                  <a:cubicBezTo>
                    <a:pt x="191" y="75"/>
                    <a:pt x="221" y="42"/>
                    <a:pt x="260" y="18"/>
                  </a:cubicBezTo>
                  <a:cubicBezTo>
                    <a:pt x="289" y="0"/>
                    <a:pt x="312" y="2"/>
                    <a:pt x="332" y="29"/>
                  </a:cubicBezTo>
                  <a:cubicBezTo>
                    <a:pt x="361" y="69"/>
                    <a:pt x="401" y="92"/>
                    <a:pt x="441" y="116"/>
                  </a:cubicBezTo>
                  <a:cubicBezTo>
                    <a:pt x="482" y="142"/>
                    <a:pt x="524" y="168"/>
                    <a:pt x="566" y="194"/>
                  </a:cubicBezTo>
                  <a:cubicBezTo>
                    <a:pt x="632" y="237"/>
                    <a:pt x="697" y="281"/>
                    <a:pt x="762" y="324"/>
                  </a:cubicBezTo>
                  <a:cubicBezTo>
                    <a:pt x="771" y="330"/>
                    <a:pt x="783" y="334"/>
                    <a:pt x="788" y="343"/>
                  </a:cubicBezTo>
                  <a:cubicBezTo>
                    <a:pt x="798" y="359"/>
                    <a:pt x="811" y="366"/>
                    <a:pt x="830" y="370"/>
                  </a:cubicBezTo>
                  <a:cubicBezTo>
                    <a:pt x="838" y="371"/>
                    <a:pt x="850" y="380"/>
                    <a:pt x="852" y="388"/>
                  </a:cubicBezTo>
                  <a:cubicBezTo>
                    <a:pt x="853" y="396"/>
                    <a:pt x="847" y="409"/>
                    <a:pt x="840" y="415"/>
                  </a:cubicBezTo>
                  <a:cubicBezTo>
                    <a:pt x="782" y="460"/>
                    <a:pt x="718" y="494"/>
                    <a:pt x="641" y="496"/>
                  </a:cubicBezTo>
                  <a:cubicBezTo>
                    <a:pt x="640" y="493"/>
                    <a:pt x="639" y="490"/>
                    <a:pt x="638" y="4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B96C63A8-0627-3006-801C-382E570DE9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1" y="2329"/>
              <a:ext cx="179" cy="179"/>
            </a:xfrm>
            <a:custGeom>
              <a:avLst/>
              <a:gdLst>
                <a:gd name="T0" fmla="*/ 312 w 571"/>
                <a:gd name="T1" fmla="*/ 571 h 571"/>
                <a:gd name="T2" fmla="*/ 278 w 571"/>
                <a:gd name="T3" fmla="*/ 457 h 571"/>
                <a:gd name="T4" fmla="*/ 104 w 571"/>
                <a:gd name="T5" fmla="*/ 238 h 571"/>
                <a:gd name="T6" fmla="*/ 10 w 571"/>
                <a:gd name="T7" fmla="*/ 204 h 571"/>
                <a:gd name="T8" fmla="*/ 0 w 571"/>
                <a:gd name="T9" fmla="*/ 199 h 571"/>
                <a:gd name="T10" fmla="*/ 13 w 571"/>
                <a:gd name="T11" fmla="*/ 182 h 571"/>
                <a:gd name="T12" fmla="*/ 174 w 571"/>
                <a:gd name="T13" fmla="*/ 50 h 571"/>
                <a:gd name="T14" fmla="*/ 343 w 571"/>
                <a:gd name="T15" fmla="*/ 17 h 571"/>
                <a:gd name="T16" fmla="*/ 553 w 571"/>
                <a:gd name="T17" fmla="*/ 234 h 571"/>
                <a:gd name="T18" fmla="*/ 475 w 571"/>
                <a:gd name="T19" fmla="*/ 445 h 571"/>
                <a:gd name="T20" fmla="*/ 330 w 571"/>
                <a:gd name="T21" fmla="*/ 565 h 571"/>
                <a:gd name="T22" fmla="*/ 312 w 571"/>
                <a:gd name="T23" fmla="*/ 571 h 571"/>
                <a:gd name="T24" fmla="*/ 411 w 571"/>
                <a:gd name="T25" fmla="*/ 447 h 571"/>
                <a:gd name="T26" fmla="*/ 483 w 571"/>
                <a:gd name="T27" fmla="*/ 309 h 571"/>
                <a:gd name="T28" fmla="*/ 440 w 571"/>
                <a:gd name="T29" fmla="*/ 225 h 571"/>
                <a:gd name="T30" fmla="*/ 314 w 571"/>
                <a:gd name="T31" fmla="*/ 93 h 571"/>
                <a:gd name="T32" fmla="*/ 198 w 571"/>
                <a:gd name="T33" fmla="*/ 68 h 571"/>
                <a:gd name="T34" fmla="*/ 169 w 571"/>
                <a:gd name="T35" fmla="*/ 161 h 571"/>
                <a:gd name="T36" fmla="*/ 378 w 571"/>
                <a:gd name="T37" fmla="*/ 408 h 571"/>
                <a:gd name="T38" fmla="*/ 411 w 571"/>
                <a:gd name="T39" fmla="*/ 447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71" h="571">
                  <a:moveTo>
                    <a:pt x="312" y="571"/>
                  </a:moveTo>
                  <a:cubicBezTo>
                    <a:pt x="320" y="509"/>
                    <a:pt x="320" y="509"/>
                    <a:pt x="278" y="457"/>
                  </a:cubicBezTo>
                  <a:cubicBezTo>
                    <a:pt x="220" y="384"/>
                    <a:pt x="161" y="312"/>
                    <a:pt x="104" y="238"/>
                  </a:cubicBezTo>
                  <a:cubicBezTo>
                    <a:pt x="79" y="206"/>
                    <a:pt x="54" y="182"/>
                    <a:pt x="10" y="204"/>
                  </a:cubicBezTo>
                  <a:cubicBezTo>
                    <a:pt x="9" y="205"/>
                    <a:pt x="6" y="202"/>
                    <a:pt x="0" y="199"/>
                  </a:cubicBezTo>
                  <a:cubicBezTo>
                    <a:pt x="5" y="193"/>
                    <a:pt x="8" y="187"/>
                    <a:pt x="13" y="182"/>
                  </a:cubicBezTo>
                  <a:cubicBezTo>
                    <a:pt x="67" y="138"/>
                    <a:pt x="119" y="93"/>
                    <a:pt x="174" y="50"/>
                  </a:cubicBezTo>
                  <a:cubicBezTo>
                    <a:pt x="224" y="11"/>
                    <a:pt x="281" y="0"/>
                    <a:pt x="343" y="17"/>
                  </a:cubicBezTo>
                  <a:cubicBezTo>
                    <a:pt x="457" y="48"/>
                    <a:pt x="528" y="118"/>
                    <a:pt x="553" y="234"/>
                  </a:cubicBezTo>
                  <a:cubicBezTo>
                    <a:pt x="571" y="321"/>
                    <a:pt x="535" y="389"/>
                    <a:pt x="475" y="445"/>
                  </a:cubicBezTo>
                  <a:cubicBezTo>
                    <a:pt x="430" y="488"/>
                    <a:pt x="379" y="525"/>
                    <a:pt x="330" y="565"/>
                  </a:cubicBezTo>
                  <a:cubicBezTo>
                    <a:pt x="327" y="567"/>
                    <a:pt x="321" y="568"/>
                    <a:pt x="312" y="571"/>
                  </a:cubicBezTo>
                  <a:close/>
                  <a:moveTo>
                    <a:pt x="411" y="447"/>
                  </a:moveTo>
                  <a:cubicBezTo>
                    <a:pt x="474" y="419"/>
                    <a:pt x="500" y="367"/>
                    <a:pt x="483" y="309"/>
                  </a:cubicBezTo>
                  <a:cubicBezTo>
                    <a:pt x="474" y="280"/>
                    <a:pt x="459" y="249"/>
                    <a:pt x="440" y="225"/>
                  </a:cubicBezTo>
                  <a:cubicBezTo>
                    <a:pt x="401" y="179"/>
                    <a:pt x="358" y="135"/>
                    <a:pt x="314" y="93"/>
                  </a:cubicBezTo>
                  <a:cubicBezTo>
                    <a:pt x="282" y="63"/>
                    <a:pt x="240" y="57"/>
                    <a:pt x="198" y="68"/>
                  </a:cubicBezTo>
                  <a:cubicBezTo>
                    <a:pt x="148" y="81"/>
                    <a:pt x="136" y="122"/>
                    <a:pt x="169" y="161"/>
                  </a:cubicBezTo>
                  <a:cubicBezTo>
                    <a:pt x="239" y="244"/>
                    <a:pt x="309" y="326"/>
                    <a:pt x="378" y="408"/>
                  </a:cubicBezTo>
                  <a:cubicBezTo>
                    <a:pt x="389" y="421"/>
                    <a:pt x="400" y="434"/>
                    <a:pt x="411" y="4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84A2988D-C549-ED69-9A28-B9E6E15E9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36"/>
              <a:ext cx="205" cy="193"/>
            </a:xfrm>
            <a:custGeom>
              <a:avLst/>
              <a:gdLst>
                <a:gd name="T0" fmla="*/ 654 w 654"/>
                <a:gd name="T1" fmla="*/ 298 h 615"/>
                <a:gd name="T2" fmla="*/ 645 w 654"/>
                <a:gd name="T3" fmla="*/ 304 h 615"/>
                <a:gd name="T4" fmla="*/ 550 w 654"/>
                <a:gd name="T5" fmla="*/ 332 h 615"/>
                <a:gd name="T6" fmla="*/ 284 w 654"/>
                <a:gd name="T7" fmla="*/ 587 h 615"/>
                <a:gd name="T8" fmla="*/ 253 w 654"/>
                <a:gd name="T9" fmla="*/ 615 h 615"/>
                <a:gd name="T10" fmla="*/ 243 w 654"/>
                <a:gd name="T11" fmla="*/ 578 h 615"/>
                <a:gd name="T12" fmla="*/ 324 w 654"/>
                <a:gd name="T13" fmla="*/ 187 h 615"/>
                <a:gd name="T14" fmla="*/ 332 w 654"/>
                <a:gd name="T15" fmla="*/ 138 h 615"/>
                <a:gd name="T16" fmla="*/ 310 w 654"/>
                <a:gd name="T17" fmla="*/ 152 h 615"/>
                <a:gd name="T18" fmla="*/ 112 w 654"/>
                <a:gd name="T19" fmla="*/ 333 h 615"/>
                <a:gd name="T20" fmla="*/ 97 w 654"/>
                <a:gd name="T21" fmla="*/ 395 h 615"/>
                <a:gd name="T22" fmla="*/ 101 w 654"/>
                <a:gd name="T23" fmla="*/ 418 h 615"/>
                <a:gd name="T24" fmla="*/ 0 w 654"/>
                <a:gd name="T25" fmla="*/ 323 h 615"/>
                <a:gd name="T26" fmla="*/ 54 w 654"/>
                <a:gd name="T27" fmla="*/ 339 h 615"/>
                <a:gd name="T28" fmla="*/ 128 w 654"/>
                <a:gd name="T29" fmla="*/ 279 h 615"/>
                <a:gd name="T30" fmla="*/ 300 w 654"/>
                <a:gd name="T31" fmla="*/ 107 h 615"/>
                <a:gd name="T32" fmla="*/ 353 w 654"/>
                <a:gd name="T33" fmla="*/ 0 h 615"/>
                <a:gd name="T34" fmla="*/ 442 w 654"/>
                <a:gd name="T35" fmla="*/ 81 h 615"/>
                <a:gd name="T36" fmla="*/ 443 w 654"/>
                <a:gd name="T37" fmla="*/ 112 h 615"/>
                <a:gd name="T38" fmla="*/ 387 w 654"/>
                <a:gd name="T39" fmla="*/ 415 h 615"/>
                <a:gd name="T40" fmla="*/ 389 w 654"/>
                <a:gd name="T41" fmla="*/ 452 h 615"/>
                <a:gd name="T42" fmla="*/ 448 w 654"/>
                <a:gd name="T43" fmla="*/ 394 h 615"/>
                <a:gd name="T44" fmla="*/ 544 w 654"/>
                <a:gd name="T45" fmla="*/ 303 h 615"/>
                <a:gd name="T46" fmla="*/ 560 w 654"/>
                <a:gd name="T47" fmla="*/ 230 h 615"/>
                <a:gd name="T48" fmla="*/ 550 w 654"/>
                <a:gd name="T49" fmla="*/ 204 h 615"/>
                <a:gd name="T50" fmla="*/ 654 w 654"/>
                <a:gd name="T51" fmla="*/ 298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4" h="615">
                  <a:moveTo>
                    <a:pt x="654" y="298"/>
                  </a:moveTo>
                  <a:cubicBezTo>
                    <a:pt x="649" y="301"/>
                    <a:pt x="646" y="304"/>
                    <a:pt x="645" y="304"/>
                  </a:cubicBezTo>
                  <a:cubicBezTo>
                    <a:pt x="605" y="286"/>
                    <a:pt x="578" y="305"/>
                    <a:pt x="550" y="332"/>
                  </a:cubicBezTo>
                  <a:cubicBezTo>
                    <a:pt x="463" y="418"/>
                    <a:pt x="373" y="502"/>
                    <a:pt x="284" y="587"/>
                  </a:cubicBezTo>
                  <a:cubicBezTo>
                    <a:pt x="274" y="596"/>
                    <a:pt x="263" y="606"/>
                    <a:pt x="253" y="615"/>
                  </a:cubicBezTo>
                  <a:cubicBezTo>
                    <a:pt x="234" y="604"/>
                    <a:pt x="241" y="590"/>
                    <a:pt x="243" y="578"/>
                  </a:cubicBezTo>
                  <a:cubicBezTo>
                    <a:pt x="270" y="447"/>
                    <a:pt x="297" y="317"/>
                    <a:pt x="324" y="187"/>
                  </a:cubicBezTo>
                  <a:cubicBezTo>
                    <a:pt x="327" y="172"/>
                    <a:pt x="329" y="158"/>
                    <a:pt x="332" y="138"/>
                  </a:cubicBezTo>
                  <a:cubicBezTo>
                    <a:pt x="322" y="145"/>
                    <a:pt x="315" y="147"/>
                    <a:pt x="310" y="152"/>
                  </a:cubicBezTo>
                  <a:cubicBezTo>
                    <a:pt x="244" y="212"/>
                    <a:pt x="178" y="272"/>
                    <a:pt x="112" y="333"/>
                  </a:cubicBezTo>
                  <a:cubicBezTo>
                    <a:pt x="95" y="349"/>
                    <a:pt x="90" y="371"/>
                    <a:pt x="97" y="395"/>
                  </a:cubicBezTo>
                  <a:cubicBezTo>
                    <a:pt x="99" y="402"/>
                    <a:pt x="102" y="409"/>
                    <a:pt x="101" y="418"/>
                  </a:cubicBezTo>
                  <a:cubicBezTo>
                    <a:pt x="64" y="390"/>
                    <a:pt x="33" y="358"/>
                    <a:pt x="0" y="323"/>
                  </a:cubicBezTo>
                  <a:cubicBezTo>
                    <a:pt x="27" y="306"/>
                    <a:pt x="33" y="342"/>
                    <a:pt x="54" y="339"/>
                  </a:cubicBezTo>
                  <a:cubicBezTo>
                    <a:pt x="79" y="319"/>
                    <a:pt x="105" y="301"/>
                    <a:pt x="128" y="279"/>
                  </a:cubicBezTo>
                  <a:cubicBezTo>
                    <a:pt x="186" y="222"/>
                    <a:pt x="243" y="164"/>
                    <a:pt x="300" y="107"/>
                  </a:cubicBezTo>
                  <a:cubicBezTo>
                    <a:pt x="346" y="61"/>
                    <a:pt x="346" y="61"/>
                    <a:pt x="353" y="0"/>
                  </a:cubicBezTo>
                  <a:cubicBezTo>
                    <a:pt x="369" y="8"/>
                    <a:pt x="438" y="69"/>
                    <a:pt x="442" y="81"/>
                  </a:cubicBezTo>
                  <a:cubicBezTo>
                    <a:pt x="445" y="91"/>
                    <a:pt x="444" y="102"/>
                    <a:pt x="443" y="112"/>
                  </a:cubicBezTo>
                  <a:cubicBezTo>
                    <a:pt x="424" y="213"/>
                    <a:pt x="406" y="314"/>
                    <a:pt x="387" y="415"/>
                  </a:cubicBezTo>
                  <a:cubicBezTo>
                    <a:pt x="385" y="426"/>
                    <a:pt x="384" y="437"/>
                    <a:pt x="389" y="452"/>
                  </a:cubicBezTo>
                  <a:cubicBezTo>
                    <a:pt x="409" y="432"/>
                    <a:pt x="428" y="413"/>
                    <a:pt x="448" y="394"/>
                  </a:cubicBezTo>
                  <a:cubicBezTo>
                    <a:pt x="480" y="363"/>
                    <a:pt x="512" y="333"/>
                    <a:pt x="544" y="303"/>
                  </a:cubicBezTo>
                  <a:cubicBezTo>
                    <a:pt x="563" y="284"/>
                    <a:pt x="570" y="256"/>
                    <a:pt x="560" y="230"/>
                  </a:cubicBezTo>
                  <a:cubicBezTo>
                    <a:pt x="556" y="222"/>
                    <a:pt x="554" y="214"/>
                    <a:pt x="550" y="204"/>
                  </a:cubicBezTo>
                  <a:cubicBezTo>
                    <a:pt x="579" y="213"/>
                    <a:pt x="626" y="257"/>
                    <a:pt x="654" y="2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744AF8B3-F0D7-2E2B-5135-4C7F22D74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6" y="2216"/>
              <a:ext cx="192" cy="186"/>
            </a:xfrm>
            <a:custGeom>
              <a:avLst/>
              <a:gdLst>
                <a:gd name="T0" fmla="*/ 273 w 616"/>
                <a:gd name="T1" fmla="*/ 155 h 596"/>
                <a:gd name="T2" fmla="*/ 455 w 616"/>
                <a:gd name="T3" fmla="*/ 315 h 596"/>
                <a:gd name="T4" fmla="*/ 437 w 616"/>
                <a:gd name="T5" fmla="*/ 308 h 596"/>
                <a:gd name="T6" fmla="*/ 313 w 616"/>
                <a:gd name="T7" fmla="*/ 309 h 596"/>
                <a:gd name="T8" fmla="*/ 296 w 616"/>
                <a:gd name="T9" fmla="*/ 321 h 596"/>
                <a:gd name="T10" fmla="*/ 453 w 616"/>
                <a:gd name="T11" fmla="*/ 462 h 596"/>
                <a:gd name="T12" fmla="*/ 541 w 616"/>
                <a:gd name="T13" fmla="*/ 355 h 596"/>
                <a:gd name="T14" fmla="*/ 541 w 616"/>
                <a:gd name="T15" fmla="*/ 305 h 596"/>
                <a:gd name="T16" fmla="*/ 515 w 616"/>
                <a:gd name="T17" fmla="*/ 238 h 596"/>
                <a:gd name="T18" fmla="*/ 514 w 616"/>
                <a:gd name="T19" fmla="*/ 213 h 596"/>
                <a:gd name="T20" fmla="*/ 616 w 616"/>
                <a:gd name="T21" fmla="*/ 320 h 596"/>
                <a:gd name="T22" fmla="*/ 381 w 616"/>
                <a:gd name="T23" fmla="*/ 596 h 596"/>
                <a:gd name="T24" fmla="*/ 372 w 616"/>
                <a:gd name="T25" fmla="*/ 565 h 596"/>
                <a:gd name="T26" fmla="*/ 362 w 616"/>
                <a:gd name="T27" fmla="*/ 523 h 596"/>
                <a:gd name="T28" fmla="*/ 125 w 616"/>
                <a:gd name="T29" fmla="*/ 303 h 596"/>
                <a:gd name="T30" fmla="*/ 101 w 616"/>
                <a:gd name="T31" fmla="*/ 282 h 596"/>
                <a:gd name="T32" fmla="*/ 25 w 616"/>
                <a:gd name="T33" fmla="*/ 279 h 596"/>
                <a:gd name="T34" fmla="*/ 12 w 616"/>
                <a:gd name="T35" fmla="*/ 286 h 596"/>
                <a:gd name="T36" fmla="*/ 0 w 616"/>
                <a:gd name="T37" fmla="*/ 279 h 596"/>
                <a:gd name="T38" fmla="*/ 249 w 616"/>
                <a:gd name="T39" fmla="*/ 0 h 596"/>
                <a:gd name="T40" fmla="*/ 345 w 616"/>
                <a:gd name="T41" fmla="*/ 102 h 596"/>
                <a:gd name="T42" fmla="*/ 308 w 616"/>
                <a:gd name="T43" fmla="*/ 86 h 596"/>
                <a:gd name="T44" fmla="*/ 196 w 616"/>
                <a:gd name="T45" fmla="*/ 102 h 596"/>
                <a:gd name="T46" fmla="*/ 154 w 616"/>
                <a:gd name="T47" fmla="*/ 139 h 596"/>
                <a:gd name="T48" fmla="*/ 151 w 616"/>
                <a:gd name="T49" fmla="*/ 190 h 596"/>
                <a:gd name="T50" fmla="*/ 277 w 616"/>
                <a:gd name="T51" fmla="*/ 303 h 596"/>
                <a:gd name="T52" fmla="*/ 305 w 616"/>
                <a:gd name="T53" fmla="*/ 228 h 596"/>
                <a:gd name="T54" fmla="*/ 273 w 616"/>
                <a:gd name="T55" fmla="*/ 155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16" h="596">
                  <a:moveTo>
                    <a:pt x="273" y="155"/>
                  </a:moveTo>
                  <a:cubicBezTo>
                    <a:pt x="311" y="172"/>
                    <a:pt x="444" y="287"/>
                    <a:pt x="455" y="315"/>
                  </a:cubicBezTo>
                  <a:cubicBezTo>
                    <a:pt x="447" y="312"/>
                    <a:pt x="441" y="312"/>
                    <a:pt x="437" y="308"/>
                  </a:cubicBezTo>
                  <a:cubicBezTo>
                    <a:pt x="395" y="270"/>
                    <a:pt x="354" y="271"/>
                    <a:pt x="313" y="309"/>
                  </a:cubicBezTo>
                  <a:cubicBezTo>
                    <a:pt x="309" y="312"/>
                    <a:pt x="305" y="315"/>
                    <a:pt x="296" y="321"/>
                  </a:cubicBezTo>
                  <a:cubicBezTo>
                    <a:pt x="349" y="369"/>
                    <a:pt x="401" y="416"/>
                    <a:pt x="453" y="462"/>
                  </a:cubicBezTo>
                  <a:cubicBezTo>
                    <a:pt x="497" y="433"/>
                    <a:pt x="524" y="397"/>
                    <a:pt x="541" y="355"/>
                  </a:cubicBezTo>
                  <a:cubicBezTo>
                    <a:pt x="547" y="341"/>
                    <a:pt x="545" y="321"/>
                    <a:pt x="541" y="305"/>
                  </a:cubicBezTo>
                  <a:cubicBezTo>
                    <a:pt x="535" y="282"/>
                    <a:pt x="523" y="261"/>
                    <a:pt x="515" y="238"/>
                  </a:cubicBezTo>
                  <a:cubicBezTo>
                    <a:pt x="512" y="231"/>
                    <a:pt x="511" y="223"/>
                    <a:pt x="514" y="213"/>
                  </a:cubicBezTo>
                  <a:cubicBezTo>
                    <a:pt x="553" y="243"/>
                    <a:pt x="583" y="282"/>
                    <a:pt x="616" y="320"/>
                  </a:cubicBezTo>
                  <a:cubicBezTo>
                    <a:pt x="537" y="413"/>
                    <a:pt x="459" y="505"/>
                    <a:pt x="381" y="596"/>
                  </a:cubicBezTo>
                  <a:cubicBezTo>
                    <a:pt x="362" y="587"/>
                    <a:pt x="366" y="576"/>
                    <a:pt x="372" y="565"/>
                  </a:cubicBezTo>
                  <a:cubicBezTo>
                    <a:pt x="382" y="548"/>
                    <a:pt x="375" y="535"/>
                    <a:pt x="362" y="523"/>
                  </a:cubicBezTo>
                  <a:cubicBezTo>
                    <a:pt x="283" y="450"/>
                    <a:pt x="204" y="377"/>
                    <a:pt x="125" y="303"/>
                  </a:cubicBezTo>
                  <a:cubicBezTo>
                    <a:pt x="117" y="296"/>
                    <a:pt x="110" y="288"/>
                    <a:pt x="101" y="282"/>
                  </a:cubicBezTo>
                  <a:cubicBezTo>
                    <a:pt x="74" y="261"/>
                    <a:pt x="54" y="261"/>
                    <a:pt x="25" y="279"/>
                  </a:cubicBezTo>
                  <a:cubicBezTo>
                    <a:pt x="21" y="282"/>
                    <a:pt x="16" y="284"/>
                    <a:pt x="12" y="286"/>
                  </a:cubicBezTo>
                  <a:cubicBezTo>
                    <a:pt x="10" y="286"/>
                    <a:pt x="7" y="283"/>
                    <a:pt x="0" y="279"/>
                  </a:cubicBezTo>
                  <a:cubicBezTo>
                    <a:pt x="81" y="183"/>
                    <a:pt x="166" y="93"/>
                    <a:pt x="249" y="0"/>
                  </a:cubicBezTo>
                  <a:cubicBezTo>
                    <a:pt x="281" y="34"/>
                    <a:pt x="312" y="66"/>
                    <a:pt x="345" y="102"/>
                  </a:cubicBezTo>
                  <a:cubicBezTo>
                    <a:pt x="331" y="96"/>
                    <a:pt x="319" y="91"/>
                    <a:pt x="308" y="86"/>
                  </a:cubicBezTo>
                  <a:cubicBezTo>
                    <a:pt x="267" y="68"/>
                    <a:pt x="230" y="74"/>
                    <a:pt x="196" y="102"/>
                  </a:cubicBezTo>
                  <a:cubicBezTo>
                    <a:pt x="182" y="115"/>
                    <a:pt x="167" y="125"/>
                    <a:pt x="154" y="139"/>
                  </a:cubicBezTo>
                  <a:cubicBezTo>
                    <a:pt x="135" y="157"/>
                    <a:pt x="133" y="173"/>
                    <a:pt x="151" y="190"/>
                  </a:cubicBezTo>
                  <a:cubicBezTo>
                    <a:pt x="192" y="228"/>
                    <a:pt x="234" y="265"/>
                    <a:pt x="277" y="303"/>
                  </a:cubicBezTo>
                  <a:cubicBezTo>
                    <a:pt x="297" y="279"/>
                    <a:pt x="313" y="256"/>
                    <a:pt x="305" y="228"/>
                  </a:cubicBezTo>
                  <a:cubicBezTo>
                    <a:pt x="298" y="203"/>
                    <a:pt x="285" y="181"/>
                    <a:pt x="273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C1704291-D31D-6350-C108-8C618EB01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0" y="2584"/>
              <a:ext cx="128" cy="157"/>
            </a:xfrm>
            <a:custGeom>
              <a:avLst/>
              <a:gdLst>
                <a:gd name="T0" fmla="*/ 25 w 407"/>
                <a:gd name="T1" fmla="*/ 0 h 502"/>
                <a:gd name="T2" fmla="*/ 380 w 407"/>
                <a:gd name="T3" fmla="*/ 13 h 502"/>
                <a:gd name="T4" fmla="*/ 380 w 407"/>
                <a:gd name="T5" fmla="*/ 147 h 502"/>
                <a:gd name="T6" fmla="*/ 375 w 407"/>
                <a:gd name="T7" fmla="*/ 148 h 502"/>
                <a:gd name="T8" fmla="*/ 368 w 407"/>
                <a:gd name="T9" fmla="*/ 133 h 502"/>
                <a:gd name="T10" fmla="*/ 272 w 407"/>
                <a:gd name="T11" fmla="*/ 32 h 502"/>
                <a:gd name="T12" fmla="*/ 209 w 407"/>
                <a:gd name="T13" fmla="*/ 27 h 502"/>
                <a:gd name="T14" fmla="*/ 174 w 407"/>
                <a:gd name="T15" fmla="*/ 58 h 502"/>
                <a:gd name="T16" fmla="*/ 174 w 407"/>
                <a:gd name="T17" fmla="*/ 220 h 502"/>
                <a:gd name="T18" fmla="*/ 267 w 407"/>
                <a:gd name="T19" fmla="*/ 173 h 502"/>
                <a:gd name="T20" fmla="*/ 287 w 407"/>
                <a:gd name="T21" fmla="*/ 128 h 502"/>
                <a:gd name="T22" fmla="*/ 280 w 407"/>
                <a:gd name="T23" fmla="*/ 361 h 502"/>
                <a:gd name="T24" fmla="*/ 248 w 407"/>
                <a:gd name="T25" fmla="*/ 287 h 502"/>
                <a:gd name="T26" fmla="*/ 173 w 407"/>
                <a:gd name="T27" fmla="*/ 253 h 502"/>
                <a:gd name="T28" fmla="*/ 173 w 407"/>
                <a:gd name="T29" fmla="*/ 321 h 502"/>
                <a:gd name="T30" fmla="*/ 173 w 407"/>
                <a:gd name="T31" fmla="*/ 433 h 502"/>
                <a:gd name="T32" fmla="*/ 218 w 407"/>
                <a:gd name="T33" fmla="*/ 476 h 502"/>
                <a:gd name="T34" fmla="*/ 373 w 407"/>
                <a:gd name="T35" fmla="*/ 391 h 502"/>
                <a:gd name="T36" fmla="*/ 400 w 407"/>
                <a:gd name="T37" fmla="*/ 349 h 502"/>
                <a:gd name="T38" fmla="*/ 380 w 407"/>
                <a:gd name="T39" fmla="*/ 502 h 502"/>
                <a:gd name="T40" fmla="*/ 0 w 407"/>
                <a:gd name="T41" fmla="*/ 488 h 502"/>
                <a:gd name="T42" fmla="*/ 62 w 407"/>
                <a:gd name="T43" fmla="*/ 392 h 502"/>
                <a:gd name="T44" fmla="*/ 74 w 407"/>
                <a:gd name="T45" fmla="*/ 92 h 502"/>
                <a:gd name="T46" fmla="*/ 20 w 407"/>
                <a:gd name="T47" fmla="*/ 9 h 502"/>
                <a:gd name="T48" fmla="*/ 25 w 407"/>
                <a:gd name="T49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7" h="502">
                  <a:moveTo>
                    <a:pt x="25" y="0"/>
                  </a:moveTo>
                  <a:cubicBezTo>
                    <a:pt x="142" y="4"/>
                    <a:pt x="259" y="9"/>
                    <a:pt x="380" y="13"/>
                  </a:cubicBezTo>
                  <a:cubicBezTo>
                    <a:pt x="380" y="59"/>
                    <a:pt x="380" y="103"/>
                    <a:pt x="380" y="147"/>
                  </a:cubicBezTo>
                  <a:cubicBezTo>
                    <a:pt x="378" y="147"/>
                    <a:pt x="377" y="148"/>
                    <a:pt x="375" y="148"/>
                  </a:cubicBezTo>
                  <a:cubicBezTo>
                    <a:pt x="373" y="143"/>
                    <a:pt x="369" y="138"/>
                    <a:pt x="368" y="133"/>
                  </a:cubicBezTo>
                  <a:cubicBezTo>
                    <a:pt x="357" y="71"/>
                    <a:pt x="334" y="45"/>
                    <a:pt x="272" y="32"/>
                  </a:cubicBezTo>
                  <a:cubicBezTo>
                    <a:pt x="252" y="28"/>
                    <a:pt x="230" y="28"/>
                    <a:pt x="209" y="27"/>
                  </a:cubicBezTo>
                  <a:cubicBezTo>
                    <a:pt x="187" y="26"/>
                    <a:pt x="175" y="39"/>
                    <a:pt x="174" y="58"/>
                  </a:cubicBezTo>
                  <a:cubicBezTo>
                    <a:pt x="173" y="112"/>
                    <a:pt x="174" y="166"/>
                    <a:pt x="174" y="220"/>
                  </a:cubicBezTo>
                  <a:cubicBezTo>
                    <a:pt x="232" y="225"/>
                    <a:pt x="245" y="218"/>
                    <a:pt x="267" y="173"/>
                  </a:cubicBezTo>
                  <a:cubicBezTo>
                    <a:pt x="274" y="158"/>
                    <a:pt x="280" y="144"/>
                    <a:pt x="287" y="128"/>
                  </a:cubicBezTo>
                  <a:cubicBezTo>
                    <a:pt x="300" y="152"/>
                    <a:pt x="295" y="304"/>
                    <a:pt x="280" y="361"/>
                  </a:cubicBezTo>
                  <a:cubicBezTo>
                    <a:pt x="269" y="335"/>
                    <a:pt x="261" y="309"/>
                    <a:pt x="248" y="287"/>
                  </a:cubicBezTo>
                  <a:cubicBezTo>
                    <a:pt x="233" y="263"/>
                    <a:pt x="207" y="254"/>
                    <a:pt x="173" y="253"/>
                  </a:cubicBezTo>
                  <a:cubicBezTo>
                    <a:pt x="173" y="277"/>
                    <a:pt x="173" y="299"/>
                    <a:pt x="173" y="321"/>
                  </a:cubicBezTo>
                  <a:cubicBezTo>
                    <a:pt x="173" y="358"/>
                    <a:pt x="173" y="395"/>
                    <a:pt x="173" y="433"/>
                  </a:cubicBezTo>
                  <a:cubicBezTo>
                    <a:pt x="173" y="470"/>
                    <a:pt x="180" y="478"/>
                    <a:pt x="218" y="476"/>
                  </a:cubicBezTo>
                  <a:cubicBezTo>
                    <a:pt x="283" y="472"/>
                    <a:pt x="336" y="446"/>
                    <a:pt x="373" y="391"/>
                  </a:cubicBezTo>
                  <a:cubicBezTo>
                    <a:pt x="382" y="379"/>
                    <a:pt x="390" y="365"/>
                    <a:pt x="400" y="349"/>
                  </a:cubicBezTo>
                  <a:cubicBezTo>
                    <a:pt x="407" y="379"/>
                    <a:pt x="396" y="455"/>
                    <a:pt x="380" y="502"/>
                  </a:cubicBezTo>
                  <a:cubicBezTo>
                    <a:pt x="257" y="500"/>
                    <a:pt x="133" y="495"/>
                    <a:pt x="0" y="488"/>
                  </a:cubicBezTo>
                  <a:cubicBezTo>
                    <a:pt x="60" y="454"/>
                    <a:pt x="60" y="454"/>
                    <a:pt x="62" y="392"/>
                  </a:cubicBezTo>
                  <a:cubicBezTo>
                    <a:pt x="66" y="292"/>
                    <a:pt x="69" y="192"/>
                    <a:pt x="74" y="92"/>
                  </a:cubicBezTo>
                  <a:cubicBezTo>
                    <a:pt x="77" y="50"/>
                    <a:pt x="74" y="16"/>
                    <a:pt x="20" y="9"/>
                  </a:cubicBezTo>
                  <a:cubicBezTo>
                    <a:pt x="21" y="6"/>
                    <a:pt x="23" y="3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BC7CF1C1-A292-7869-A5BA-A1565DA89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2574"/>
              <a:ext cx="148" cy="167"/>
            </a:xfrm>
            <a:custGeom>
              <a:avLst/>
              <a:gdLst>
                <a:gd name="T0" fmla="*/ 418 w 475"/>
                <a:gd name="T1" fmla="*/ 8 h 533"/>
                <a:gd name="T2" fmla="*/ 319 w 475"/>
                <a:gd name="T3" fmla="*/ 123 h 533"/>
                <a:gd name="T4" fmla="*/ 278 w 475"/>
                <a:gd name="T5" fmla="*/ 209 h 533"/>
                <a:gd name="T6" fmla="*/ 330 w 475"/>
                <a:gd name="T7" fmla="*/ 289 h 533"/>
                <a:gd name="T8" fmla="*/ 428 w 475"/>
                <a:gd name="T9" fmla="*/ 430 h 533"/>
                <a:gd name="T10" fmla="*/ 461 w 475"/>
                <a:gd name="T11" fmla="*/ 464 h 533"/>
                <a:gd name="T12" fmla="*/ 475 w 475"/>
                <a:gd name="T13" fmla="*/ 491 h 533"/>
                <a:gd name="T14" fmla="*/ 267 w 475"/>
                <a:gd name="T15" fmla="*/ 505 h 533"/>
                <a:gd name="T16" fmla="*/ 264 w 475"/>
                <a:gd name="T17" fmla="*/ 498 h 533"/>
                <a:gd name="T18" fmla="*/ 301 w 475"/>
                <a:gd name="T19" fmla="*/ 473 h 533"/>
                <a:gd name="T20" fmla="*/ 289 w 475"/>
                <a:gd name="T21" fmla="*/ 421 h 533"/>
                <a:gd name="T22" fmla="*/ 242 w 475"/>
                <a:gd name="T23" fmla="*/ 348 h 533"/>
                <a:gd name="T24" fmla="*/ 216 w 475"/>
                <a:gd name="T25" fmla="*/ 310 h 533"/>
                <a:gd name="T26" fmla="*/ 183 w 475"/>
                <a:gd name="T27" fmla="*/ 370 h 533"/>
                <a:gd name="T28" fmla="*/ 161 w 475"/>
                <a:gd name="T29" fmla="*/ 417 h 533"/>
                <a:gd name="T30" fmla="*/ 152 w 475"/>
                <a:gd name="T31" fmla="*/ 488 h 533"/>
                <a:gd name="T32" fmla="*/ 187 w 475"/>
                <a:gd name="T33" fmla="*/ 493 h 533"/>
                <a:gd name="T34" fmla="*/ 203 w 475"/>
                <a:gd name="T35" fmla="*/ 506 h 533"/>
                <a:gd name="T36" fmla="*/ 188 w 475"/>
                <a:gd name="T37" fmla="*/ 520 h 533"/>
                <a:gd name="T38" fmla="*/ 44 w 475"/>
                <a:gd name="T39" fmla="*/ 533 h 533"/>
                <a:gd name="T40" fmla="*/ 60 w 475"/>
                <a:gd name="T41" fmla="*/ 508 h 533"/>
                <a:gd name="T42" fmla="*/ 95 w 475"/>
                <a:gd name="T43" fmla="*/ 480 h 533"/>
                <a:gd name="T44" fmla="*/ 204 w 475"/>
                <a:gd name="T45" fmla="*/ 297 h 533"/>
                <a:gd name="T46" fmla="*/ 156 w 475"/>
                <a:gd name="T47" fmla="*/ 235 h 533"/>
                <a:gd name="T48" fmla="*/ 42 w 475"/>
                <a:gd name="T49" fmla="*/ 82 h 533"/>
                <a:gd name="T50" fmla="*/ 0 w 475"/>
                <a:gd name="T51" fmla="*/ 50 h 533"/>
                <a:gd name="T52" fmla="*/ 214 w 475"/>
                <a:gd name="T53" fmla="*/ 22 h 533"/>
                <a:gd name="T54" fmla="*/ 184 w 475"/>
                <a:gd name="T55" fmla="*/ 43 h 533"/>
                <a:gd name="T56" fmla="*/ 170 w 475"/>
                <a:gd name="T57" fmla="*/ 73 h 533"/>
                <a:gd name="T58" fmla="*/ 260 w 475"/>
                <a:gd name="T59" fmla="*/ 198 h 533"/>
                <a:gd name="T60" fmla="*/ 314 w 475"/>
                <a:gd name="T61" fmla="*/ 64 h 533"/>
                <a:gd name="T62" fmla="*/ 291 w 475"/>
                <a:gd name="T63" fmla="*/ 31 h 533"/>
                <a:gd name="T64" fmla="*/ 267 w 475"/>
                <a:gd name="T65" fmla="*/ 28 h 533"/>
                <a:gd name="T66" fmla="*/ 340 w 475"/>
                <a:gd name="T67" fmla="*/ 8 h 533"/>
                <a:gd name="T68" fmla="*/ 418 w 475"/>
                <a:gd name="T69" fmla="*/ 8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5" h="533">
                  <a:moveTo>
                    <a:pt x="418" y="8"/>
                  </a:moveTo>
                  <a:cubicBezTo>
                    <a:pt x="363" y="29"/>
                    <a:pt x="343" y="78"/>
                    <a:pt x="319" y="123"/>
                  </a:cubicBezTo>
                  <a:cubicBezTo>
                    <a:pt x="304" y="151"/>
                    <a:pt x="292" y="180"/>
                    <a:pt x="278" y="209"/>
                  </a:cubicBezTo>
                  <a:cubicBezTo>
                    <a:pt x="295" y="236"/>
                    <a:pt x="312" y="263"/>
                    <a:pt x="330" y="289"/>
                  </a:cubicBezTo>
                  <a:cubicBezTo>
                    <a:pt x="362" y="336"/>
                    <a:pt x="395" y="383"/>
                    <a:pt x="428" y="430"/>
                  </a:cubicBezTo>
                  <a:cubicBezTo>
                    <a:pt x="437" y="443"/>
                    <a:pt x="451" y="452"/>
                    <a:pt x="461" y="464"/>
                  </a:cubicBezTo>
                  <a:cubicBezTo>
                    <a:pt x="466" y="470"/>
                    <a:pt x="468" y="478"/>
                    <a:pt x="475" y="491"/>
                  </a:cubicBezTo>
                  <a:cubicBezTo>
                    <a:pt x="401" y="496"/>
                    <a:pt x="334" y="501"/>
                    <a:pt x="267" y="505"/>
                  </a:cubicBezTo>
                  <a:cubicBezTo>
                    <a:pt x="266" y="503"/>
                    <a:pt x="265" y="500"/>
                    <a:pt x="264" y="498"/>
                  </a:cubicBezTo>
                  <a:cubicBezTo>
                    <a:pt x="276" y="490"/>
                    <a:pt x="288" y="481"/>
                    <a:pt x="301" y="473"/>
                  </a:cubicBezTo>
                  <a:cubicBezTo>
                    <a:pt x="306" y="454"/>
                    <a:pt x="302" y="438"/>
                    <a:pt x="289" y="421"/>
                  </a:cubicBezTo>
                  <a:cubicBezTo>
                    <a:pt x="272" y="398"/>
                    <a:pt x="258" y="372"/>
                    <a:pt x="242" y="348"/>
                  </a:cubicBezTo>
                  <a:cubicBezTo>
                    <a:pt x="235" y="337"/>
                    <a:pt x="227" y="326"/>
                    <a:pt x="216" y="310"/>
                  </a:cubicBezTo>
                  <a:cubicBezTo>
                    <a:pt x="204" y="333"/>
                    <a:pt x="193" y="351"/>
                    <a:pt x="183" y="370"/>
                  </a:cubicBezTo>
                  <a:cubicBezTo>
                    <a:pt x="176" y="385"/>
                    <a:pt x="171" y="403"/>
                    <a:pt x="161" y="417"/>
                  </a:cubicBezTo>
                  <a:cubicBezTo>
                    <a:pt x="145" y="439"/>
                    <a:pt x="147" y="461"/>
                    <a:pt x="152" y="488"/>
                  </a:cubicBezTo>
                  <a:cubicBezTo>
                    <a:pt x="164" y="490"/>
                    <a:pt x="176" y="490"/>
                    <a:pt x="187" y="493"/>
                  </a:cubicBezTo>
                  <a:cubicBezTo>
                    <a:pt x="193" y="494"/>
                    <a:pt x="198" y="501"/>
                    <a:pt x="203" y="506"/>
                  </a:cubicBezTo>
                  <a:cubicBezTo>
                    <a:pt x="198" y="511"/>
                    <a:pt x="194" y="520"/>
                    <a:pt x="188" y="520"/>
                  </a:cubicBezTo>
                  <a:cubicBezTo>
                    <a:pt x="144" y="525"/>
                    <a:pt x="99" y="529"/>
                    <a:pt x="44" y="533"/>
                  </a:cubicBezTo>
                  <a:cubicBezTo>
                    <a:pt x="52" y="519"/>
                    <a:pt x="56" y="508"/>
                    <a:pt x="60" y="508"/>
                  </a:cubicBezTo>
                  <a:cubicBezTo>
                    <a:pt x="80" y="507"/>
                    <a:pt x="87" y="494"/>
                    <a:pt x="95" y="480"/>
                  </a:cubicBezTo>
                  <a:cubicBezTo>
                    <a:pt x="131" y="419"/>
                    <a:pt x="167" y="359"/>
                    <a:pt x="204" y="297"/>
                  </a:cubicBezTo>
                  <a:cubicBezTo>
                    <a:pt x="187" y="275"/>
                    <a:pt x="171" y="255"/>
                    <a:pt x="156" y="235"/>
                  </a:cubicBezTo>
                  <a:cubicBezTo>
                    <a:pt x="118" y="184"/>
                    <a:pt x="82" y="132"/>
                    <a:pt x="42" y="82"/>
                  </a:cubicBezTo>
                  <a:cubicBezTo>
                    <a:pt x="32" y="68"/>
                    <a:pt x="14" y="60"/>
                    <a:pt x="0" y="50"/>
                  </a:cubicBezTo>
                  <a:cubicBezTo>
                    <a:pt x="20" y="38"/>
                    <a:pt x="175" y="17"/>
                    <a:pt x="214" y="22"/>
                  </a:cubicBezTo>
                  <a:cubicBezTo>
                    <a:pt x="209" y="38"/>
                    <a:pt x="196" y="39"/>
                    <a:pt x="184" y="43"/>
                  </a:cubicBezTo>
                  <a:cubicBezTo>
                    <a:pt x="169" y="48"/>
                    <a:pt x="160" y="58"/>
                    <a:pt x="170" y="73"/>
                  </a:cubicBezTo>
                  <a:cubicBezTo>
                    <a:pt x="198" y="113"/>
                    <a:pt x="227" y="152"/>
                    <a:pt x="260" y="198"/>
                  </a:cubicBezTo>
                  <a:cubicBezTo>
                    <a:pt x="280" y="148"/>
                    <a:pt x="298" y="107"/>
                    <a:pt x="314" y="64"/>
                  </a:cubicBezTo>
                  <a:cubicBezTo>
                    <a:pt x="320" y="47"/>
                    <a:pt x="311" y="35"/>
                    <a:pt x="291" y="31"/>
                  </a:cubicBezTo>
                  <a:cubicBezTo>
                    <a:pt x="284" y="29"/>
                    <a:pt x="276" y="29"/>
                    <a:pt x="267" y="28"/>
                  </a:cubicBezTo>
                  <a:cubicBezTo>
                    <a:pt x="277" y="15"/>
                    <a:pt x="277" y="15"/>
                    <a:pt x="340" y="8"/>
                  </a:cubicBezTo>
                  <a:cubicBezTo>
                    <a:pt x="366" y="6"/>
                    <a:pt x="391" y="0"/>
                    <a:pt x="41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4411EBAF-CE37-A38D-EAFB-862111EAC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" y="926"/>
              <a:ext cx="165" cy="222"/>
            </a:xfrm>
            <a:custGeom>
              <a:avLst/>
              <a:gdLst>
                <a:gd name="T0" fmla="*/ 0 w 528"/>
                <a:gd name="T1" fmla="*/ 112 h 710"/>
                <a:gd name="T2" fmla="*/ 128 w 528"/>
                <a:gd name="T3" fmla="*/ 153 h 710"/>
                <a:gd name="T4" fmla="*/ 257 w 528"/>
                <a:gd name="T5" fmla="*/ 150 h 710"/>
                <a:gd name="T6" fmla="*/ 184 w 528"/>
                <a:gd name="T7" fmla="*/ 89 h 710"/>
                <a:gd name="T8" fmla="*/ 124 w 528"/>
                <a:gd name="T9" fmla="*/ 18 h 710"/>
                <a:gd name="T10" fmla="*/ 139 w 528"/>
                <a:gd name="T11" fmla="*/ 0 h 710"/>
                <a:gd name="T12" fmla="*/ 240 w 528"/>
                <a:gd name="T13" fmla="*/ 63 h 710"/>
                <a:gd name="T14" fmla="*/ 330 w 528"/>
                <a:gd name="T15" fmla="*/ 135 h 710"/>
                <a:gd name="T16" fmla="*/ 362 w 528"/>
                <a:gd name="T17" fmla="*/ 120 h 710"/>
                <a:gd name="T18" fmla="*/ 413 w 528"/>
                <a:gd name="T19" fmla="*/ 147 h 710"/>
                <a:gd name="T20" fmla="*/ 415 w 528"/>
                <a:gd name="T21" fmla="*/ 163 h 710"/>
                <a:gd name="T22" fmla="*/ 443 w 528"/>
                <a:gd name="T23" fmla="*/ 211 h 710"/>
                <a:gd name="T24" fmla="*/ 508 w 528"/>
                <a:gd name="T25" fmla="*/ 315 h 710"/>
                <a:gd name="T26" fmla="*/ 484 w 528"/>
                <a:gd name="T27" fmla="*/ 307 h 710"/>
                <a:gd name="T28" fmla="*/ 374 w 528"/>
                <a:gd name="T29" fmla="*/ 323 h 710"/>
                <a:gd name="T30" fmla="*/ 282 w 528"/>
                <a:gd name="T31" fmla="*/ 387 h 710"/>
                <a:gd name="T32" fmla="*/ 263 w 528"/>
                <a:gd name="T33" fmla="*/ 447 h 710"/>
                <a:gd name="T34" fmla="*/ 321 w 528"/>
                <a:gd name="T35" fmla="*/ 560 h 710"/>
                <a:gd name="T36" fmla="*/ 351 w 528"/>
                <a:gd name="T37" fmla="*/ 593 h 710"/>
                <a:gd name="T38" fmla="*/ 519 w 528"/>
                <a:gd name="T39" fmla="*/ 484 h 710"/>
                <a:gd name="T40" fmla="*/ 528 w 528"/>
                <a:gd name="T41" fmla="*/ 493 h 710"/>
                <a:gd name="T42" fmla="*/ 509 w 528"/>
                <a:gd name="T43" fmla="*/ 529 h 710"/>
                <a:gd name="T44" fmla="*/ 428 w 528"/>
                <a:gd name="T45" fmla="*/ 628 h 710"/>
                <a:gd name="T46" fmla="*/ 417 w 528"/>
                <a:gd name="T47" fmla="*/ 639 h 710"/>
                <a:gd name="T48" fmla="*/ 347 w 528"/>
                <a:gd name="T49" fmla="*/ 710 h 710"/>
                <a:gd name="T50" fmla="*/ 318 w 528"/>
                <a:gd name="T51" fmla="*/ 675 h 710"/>
                <a:gd name="T52" fmla="*/ 215 w 528"/>
                <a:gd name="T53" fmla="*/ 477 h 710"/>
                <a:gd name="T54" fmla="*/ 202 w 528"/>
                <a:gd name="T55" fmla="*/ 431 h 710"/>
                <a:gd name="T56" fmla="*/ 261 w 528"/>
                <a:gd name="T57" fmla="*/ 328 h 710"/>
                <a:gd name="T58" fmla="*/ 344 w 528"/>
                <a:gd name="T59" fmla="*/ 280 h 710"/>
                <a:gd name="T60" fmla="*/ 360 w 528"/>
                <a:gd name="T61" fmla="*/ 229 h 710"/>
                <a:gd name="T62" fmla="*/ 315 w 528"/>
                <a:gd name="T63" fmla="*/ 206 h 710"/>
                <a:gd name="T64" fmla="*/ 201 w 528"/>
                <a:gd name="T65" fmla="*/ 200 h 710"/>
                <a:gd name="T66" fmla="*/ 137 w 528"/>
                <a:gd name="T67" fmla="*/ 210 h 710"/>
                <a:gd name="T68" fmla="*/ 111 w 528"/>
                <a:gd name="T69" fmla="*/ 211 h 710"/>
                <a:gd name="T70" fmla="*/ 0 w 528"/>
                <a:gd name="T71" fmla="*/ 112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28" h="710">
                  <a:moveTo>
                    <a:pt x="0" y="112"/>
                  </a:moveTo>
                  <a:cubicBezTo>
                    <a:pt x="46" y="127"/>
                    <a:pt x="86" y="143"/>
                    <a:pt x="128" y="153"/>
                  </a:cubicBezTo>
                  <a:cubicBezTo>
                    <a:pt x="169" y="163"/>
                    <a:pt x="212" y="164"/>
                    <a:pt x="257" y="150"/>
                  </a:cubicBezTo>
                  <a:cubicBezTo>
                    <a:pt x="230" y="128"/>
                    <a:pt x="205" y="110"/>
                    <a:pt x="184" y="89"/>
                  </a:cubicBezTo>
                  <a:cubicBezTo>
                    <a:pt x="163" y="68"/>
                    <a:pt x="145" y="43"/>
                    <a:pt x="124" y="18"/>
                  </a:cubicBezTo>
                  <a:cubicBezTo>
                    <a:pt x="129" y="13"/>
                    <a:pt x="134" y="6"/>
                    <a:pt x="139" y="0"/>
                  </a:cubicBezTo>
                  <a:cubicBezTo>
                    <a:pt x="174" y="21"/>
                    <a:pt x="209" y="40"/>
                    <a:pt x="240" y="63"/>
                  </a:cubicBezTo>
                  <a:cubicBezTo>
                    <a:pt x="272" y="85"/>
                    <a:pt x="301" y="111"/>
                    <a:pt x="330" y="135"/>
                  </a:cubicBezTo>
                  <a:cubicBezTo>
                    <a:pt x="343" y="128"/>
                    <a:pt x="352" y="123"/>
                    <a:pt x="362" y="120"/>
                  </a:cubicBezTo>
                  <a:cubicBezTo>
                    <a:pt x="392" y="108"/>
                    <a:pt x="406" y="115"/>
                    <a:pt x="413" y="147"/>
                  </a:cubicBezTo>
                  <a:cubicBezTo>
                    <a:pt x="415" y="152"/>
                    <a:pt x="416" y="158"/>
                    <a:pt x="415" y="163"/>
                  </a:cubicBezTo>
                  <a:cubicBezTo>
                    <a:pt x="412" y="186"/>
                    <a:pt x="425" y="200"/>
                    <a:pt x="443" y="211"/>
                  </a:cubicBezTo>
                  <a:cubicBezTo>
                    <a:pt x="480" y="235"/>
                    <a:pt x="492" y="275"/>
                    <a:pt x="508" y="315"/>
                  </a:cubicBezTo>
                  <a:cubicBezTo>
                    <a:pt x="500" y="312"/>
                    <a:pt x="492" y="310"/>
                    <a:pt x="484" y="307"/>
                  </a:cubicBezTo>
                  <a:cubicBezTo>
                    <a:pt x="444" y="292"/>
                    <a:pt x="407" y="302"/>
                    <a:pt x="374" y="323"/>
                  </a:cubicBezTo>
                  <a:cubicBezTo>
                    <a:pt x="342" y="343"/>
                    <a:pt x="312" y="365"/>
                    <a:pt x="282" y="387"/>
                  </a:cubicBezTo>
                  <a:cubicBezTo>
                    <a:pt x="253" y="407"/>
                    <a:pt x="254" y="413"/>
                    <a:pt x="263" y="447"/>
                  </a:cubicBezTo>
                  <a:cubicBezTo>
                    <a:pt x="275" y="489"/>
                    <a:pt x="298" y="524"/>
                    <a:pt x="321" y="560"/>
                  </a:cubicBezTo>
                  <a:cubicBezTo>
                    <a:pt x="330" y="573"/>
                    <a:pt x="342" y="583"/>
                    <a:pt x="351" y="593"/>
                  </a:cubicBezTo>
                  <a:cubicBezTo>
                    <a:pt x="420" y="573"/>
                    <a:pt x="470" y="529"/>
                    <a:pt x="519" y="484"/>
                  </a:cubicBezTo>
                  <a:cubicBezTo>
                    <a:pt x="522" y="487"/>
                    <a:pt x="525" y="490"/>
                    <a:pt x="528" y="493"/>
                  </a:cubicBezTo>
                  <a:cubicBezTo>
                    <a:pt x="522" y="505"/>
                    <a:pt x="517" y="518"/>
                    <a:pt x="509" y="529"/>
                  </a:cubicBezTo>
                  <a:cubicBezTo>
                    <a:pt x="482" y="562"/>
                    <a:pt x="455" y="595"/>
                    <a:pt x="428" y="628"/>
                  </a:cubicBezTo>
                  <a:cubicBezTo>
                    <a:pt x="425" y="632"/>
                    <a:pt x="421" y="637"/>
                    <a:pt x="417" y="639"/>
                  </a:cubicBezTo>
                  <a:cubicBezTo>
                    <a:pt x="387" y="654"/>
                    <a:pt x="367" y="679"/>
                    <a:pt x="347" y="710"/>
                  </a:cubicBezTo>
                  <a:cubicBezTo>
                    <a:pt x="336" y="697"/>
                    <a:pt x="325" y="687"/>
                    <a:pt x="318" y="675"/>
                  </a:cubicBezTo>
                  <a:cubicBezTo>
                    <a:pt x="281" y="611"/>
                    <a:pt x="239" y="549"/>
                    <a:pt x="215" y="477"/>
                  </a:cubicBezTo>
                  <a:cubicBezTo>
                    <a:pt x="210" y="462"/>
                    <a:pt x="205" y="447"/>
                    <a:pt x="202" y="431"/>
                  </a:cubicBezTo>
                  <a:cubicBezTo>
                    <a:pt x="196" y="389"/>
                    <a:pt x="222" y="347"/>
                    <a:pt x="261" y="328"/>
                  </a:cubicBezTo>
                  <a:cubicBezTo>
                    <a:pt x="290" y="314"/>
                    <a:pt x="318" y="298"/>
                    <a:pt x="344" y="280"/>
                  </a:cubicBezTo>
                  <a:cubicBezTo>
                    <a:pt x="366" y="265"/>
                    <a:pt x="368" y="251"/>
                    <a:pt x="360" y="229"/>
                  </a:cubicBezTo>
                  <a:cubicBezTo>
                    <a:pt x="351" y="207"/>
                    <a:pt x="335" y="200"/>
                    <a:pt x="315" y="206"/>
                  </a:cubicBezTo>
                  <a:cubicBezTo>
                    <a:pt x="276" y="216"/>
                    <a:pt x="239" y="205"/>
                    <a:pt x="201" y="200"/>
                  </a:cubicBezTo>
                  <a:cubicBezTo>
                    <a:pt x="179" y="197"/>
                    <a:pt x="157" y="192"/>
                    <a:pt x="137" y="210"/>
                  </a:cubicBezTo>
                  <a:cubicBezTo>
                    <a:pt x="132" y="214"/>
                    <a:pt x="119" y="214"/>
                    <a:pt x="111" y="211"/>
                  </a:cubicBezTo>
                  <a:cubicBezTo>
                    <a:pt x="65" y="192"/>
                    <a:pt x="26" y="163"/>
                    <a:pt x="0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F49A4D05-4510-16C6-6F26-5636B5D19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595"/>
              <a:ext cx="126" cy="198"/>
            </a:xfrm>
            <a:custGeom>
              <a:avLst/>
              <a:gdLst>
                <a:gd name="T0" fmla="*/ 51 w 405"/>
                <a:gd name="T1" fmla="*/ 10 h 634"/>
                <a:gd name="T2" fmla="*/ 97 w 405"/>
                <a:gd name="T3" fmla="*/ 0 h 634"/>
                <a:gd name="T4" fmla="*/ 172 w 405"/>
                <a:gd name="T5" fmla="*/ 167 h 634"/>
                <a:gd name="T6" fmla="*/ 201 w 405"/>
                <a:gd name="T7" fmla="*/ 147 h 634"/>
                <a:gd name="T8" fmla="*/ 249 w 405"/>
                <a:gd name="T9" fmla="*/ 154 h 634"/>
                <a:gd name="T10" fmla="*/ 250 w 405"/>
                <a:gd name="T11" fmla="*/ 197 h 634"/>
                <a:gd name="T12" fmla="*/ 226 w 405"/>
                <a:gd name="T13" fmla="*/ 243 h 634"/>
                <a:gd name="T14" fmla="*/ 242 w 405"/>
                <a:gd name="T15" fmla="*/ 303 h 634"/>
                <a:gd name="T16" fmla="*/ 274 w 405"/>
                <a:gd name="T17" fmla="*/ 282 h 634"/>
                <a:gd name="T18" fmla="*/ 273 w 405"/>
                <a:gd name="T19" fmla="*/ 315 h 634"/>
                <a:gd name="T20" fmla="*/ 271 w 405"/>
                <a:gd name="T21" fmla="*/ 371 h 634"/>
                <a:gd name="T22" fmla="*/ 383 w 405"/>
                <a:gd name="T23" fmla="*/ 578 h 634"/>
                <a:gd name="T24" fmla="*/ 405 w 405"/>
                <a:gd name="T25" fmla="*/ 614 h 634"/>
                <a:gd name="T26" fmla="*/ 265 w 405"/>
                <a:gd name="T27" fmla="*/ 618 h 634"/>
                <a:gd name="T28" fmla="*/ 304 w 405"/>
                <a:gd name="T29" fmla="*/ 592 h 634"/>
                <a:gd name="T30" fmla="*/ 316 w 405"/>
                <a:gd name="T31" fmla="*/ 554 h 634"/>
                <a:gd name="T32" fmla="*/ 263 w 405"/>
                <a:gd name="T33" fmla="*/ 451 h 634"/>
                <a:gd name="T34" fmla="*/ 250 w 405"/>
                <a:gd name="T35" fmla="*/ 439 h 634"/>
                <a:gd name="T36" fmla="*/ 232 w 405"/>
                <a:gd name="T37" fmla="*/ 509 h 634"/>
                <a:gd name="T38" fmla="*/ 224 w 405"/>
                <a:gd name="T39" fmla="*/ 592 h 634"/>
                <a:gd name="T40" fmla="*/ 182 w 405"/>
                <a:gd name="T41" fmla="*/ 631 h 634"/>
                <a:gd name="T42" fmla="*/ 138 w 405"/>
                <a:gd name="T43" fmla="*/ 630 h 634"/>
                <a:gd name="T44" fmla="*/ 122 w 405"/>
                <a:gd name="T45" fmla="*/ 596 h 634"/>
                <a:gd name="T46" fmla="*/ 132 w 405"/>
                <a:gd name="T47" fmla="*/ 575 h 634"/>
                <a:gd name="T48" fmla="*/ 206 w 405"/>
                <a:gd name="T49" fmla="*/ 387 h 634"/>
                <a:gd name="T50" fmla="*/ 212 w 405"/>
                <a:gd name="T51" fmla="*/ 350 h 634"/>
                <a:gd name="T52" fmla="*/ 157 w 405"/>
                <a:gd name="T53" fmla="*/ 339 h 634"/>
                <a:gd name="T54" fmla="*/ 116 w 405"/>
                <a:gd name="T55" fmla="*/ 382 h 634"/>
                <a:gd name="T56" fmla="*/ 70 w 405"/>
                <a:gd name="T57" fmla="*/ 392 h 634"/>
                <a:gd name="T58" fmla="*/ 28 w 405"/>
                <a:gd name="T59" fmla="*/ 363 h 634"/>
                <a:gd name="T60" fmla="*/ 38 w 405"/>
                <a:gd name="T61" fmla="*/ 297 h 634"/>
                <a:gd name="T62" fmla="*/ 117 w 405"/>
                <a:gd name="T63" fmla="*/ 237 h 634"/>
                <a:gd name="T64" fmla="*/ 124 w 405"/>
                <a:gd name="T65" fmla="*/ 191 h 634"/>
                <a:gd name="T66" fmla="*/ 51 w 405"/>
                <a:gd name="T67" fmla="*/ 10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5" h="634">
                  <a:moveTo>
                    <a:pt x="51" y="10"/>
                  </a:moveTo>
                  <a:cubicBezTo>
                    <a:pt x="69" y="6"/>
                    <a:pt x="84" y="3"/>
                    <a:pt x="97" y="0"/>
                  </a:cubicBezTo>
                  <a:cubicBezTo>
                    <a:pt x="123" y="58"/>
                    <a:pt x="147" y="112"/>
                    <a:pt x="172" y="167"/>
                  </a:cubicBezTo>
                  <a:cubicBezTo>
                    <a:pt x="184" y="159"/>
                    <a:pt x="192" y="151"/>
                    <a:pt x="201" y="147"/>
                  </a:cubicBezTo>
                  <a:cubicBezTo>
                    <a:pt x="218" y="140"/>
                    <a:pt x="235" y="140"/>
                    <a:pt x="249" y="154"/>
                  </a:cubicBezTo>
                  <a:cubicBezTo>
                    <a:pt x="263" y="168"/>
                    <a:pt x="259" y="182"/>
                    <a:pt x="250" y="197"/>
                  </a:cubicBezTo>
                  <a:cubicBezTo>
                    <a:pt x="241" y="212"/>
                    <a:pt x="234" y="228"/>
                    <a:pt x="226" y="243"/>
                  </a:cubicBezTo>
                  <a:cubicBezTo>
                    <a:pt x="212" y="268"/>
                    <a:pt x="219" y="286"/>
                    <a:pt x="242" y="303"/>
                  </a:cubicBezTo>
                  <a:cubicBezTo>
                    <a:pt x="253" y="296"/>
                    <a:pt x="263" y="289"/>
                    <a:pt x="274" y="282"/>
                  </a:cubicBezTo>
                  <a:cubicBezTo>
                    <a:pt x="288" y="295"/>
                    <a:pt x="279" y="307"/>
                    <a:pt x="273" y="315"/>
                  </a:cubicBezTo>
                  <a:cubicBezTo>
                    <a:pt x="258" y="334"/>
                    <a:pt x="262" y="352"/>
                    <a:pt x="271" y="371"/>
                  </a:cubicBezTo>
                  <a:cubicBezTo>
                    <a:pt x="304" y="443"/>
                    <a:pt x="338" y="513"/>
                    <a:pt x="383" y="578"/>
                  </a:cubicBezTo>
                  <a:cubicBezTo>
                    <a:pt x="390" y="589"/>
                    <a:pt x="397" y="600"/>
                    <a:pt x="405" y="614"/>
                  </a:cubicBezTo>
                  <a:cubicBezTo>
                    <a:pt x="359" y="634"/>
                    <a:pt x="316" y="631"/>
                    <a:pt x="265" y="618"/>
                  </a:cubicBezTo>
                  <a:cubicBezTo>
                    <a:pt x="281" y="607"/>
                    <a:pt x="293" y="600"/>
                    <a:pt x="304" y="592"/>
                  </a:cubicBezTo>
                  <a:cubicBezTo>
                    <a:pt x="317" y="582"/>
                    <a:pt x="324" y="570"/>
                    <a:pt x="316" y="554"/>
                  </a:cubicBezTo>
                  <a:cubicBezTo>
                    <a:pt x="299" y="520"/>
                    <a:pt x="281" y="485"/>
                    <a:pt x="263" y="451"/>
                  </a:cubicBezTo>
                  <a:cubicBezTo>
                    <a:pt x="261" y="447"/>
                    <a:pt x="256" y="445"/>
                    <a:pt x="250" y="439"/>
                  </a:cubicBezTo>
                  <a:cubicBezTo>
                    <a:pt x="237" y="463"/>
                    <a:pt x="234" y="486"/>
                    <a:pt x="232" y="509"/>
                  </a:cubicBezTo>
                  <a:cubicBezTo>
                    <a:pt x="230" y="537"/>
                    <a:pt x="228" y="565"/>
                    <a:pt x="224" y="592"/>
                  </a:cubicBezTo>
                  <a:cubicBezTo>
                    <a:pt x="219" y="622"/>
                    <a:pt x="211" y="628"/>
                    <a:pt x="182" y="631"/>
                  </a:cubicBezTo>
                  <a:cubicBezTo>
                    <a:pt x="167" y="632"/>
                    <a:pt x="152" y="633"/>
                    <a:pt x="138" y="630"/>
                  </a:cubicBezTo>
                  <a:cubicBezTo>
                    <a:pt x="118" y="627"/>
                    <a:pt x="112" y="614"/>
                    <a:pt x="122" y="596"/>
                  </a:cubicBezTo>
                  <a:cubicBezTo>
                    <a:pt x="125" y="589"/>
                    <a:pt x="131" y="582"/>
                    <a:pt x="132" y="575"/>
                  </a:cubicBezTo>
                  <a:cubicBezTo>
                    <a:pt x="141" y="506"/>
                    <a:pt x="174" y="446"/>
                    <a:pt x="206" y="387"/>
                  </a:cubicBezTo>
                  <a:cubicBezTo>
                    <a:pt x="212" y="375"/>
                    <a:pt x="220" y="364"/>
                    <a:pt x="212" y="350"/>
                  </a:cubicBezTo>
                  <a:cubicBezTo>
                    <a:pt x="197" y="324"/>
                    <a:pt x="180" y="319"/>
                    <a:pt x="157" y="339"/>
                  </a:cubicBezTo>
                  <a:cubicBezTo>
                    <a:pt x="142" y="351"/>
                    <a:pt x="129" y="367"/>
                    <a:pt x="116" y="382"/>
                  </a:cubicBezTo>
                  <a:cubicBezTo>
                    <a:pt x="103" y="398"/>
                    <a:pt x="87" y="402"/>
                    <a:pt x="70" y="392"/>
                  </a:cubicBezTo>
                  <a:cubicBezTo>
                    <a:pt x="55" y="384"/>
                    <a:pt x="41" y="374"/>
                    <a:pt x="28" y="363"/>
                  </a:cubicBezTo>
                  <a:cubicBezTo>
                    <a:pt x="0" y="339"/>
                    <a:pt x="5" y="320"/>
                    <a:pt x="38" y="297"/>
                  </a:cubicBezTo>
                  <a:cubicBezTo>
                    <a:pt x="65" y="278"/>
                    <a:pt x="91" y="258"/>
                    <a:pt x="117" y="237"/>
                  </a:cubicBezTo>
                  <a:cubicBezTo>
                    <a:pt x="133" y="225"/>
                    <a:pt x="132" y="210"/>
                    <a:pt x="124" y="191"/>
                  </a:cubicBezTo>
                  <a:cubicBezTo>
                    <a:pt x="100" y="134"/>
                    <a:pt x="78" y="76"/>
                    <a:pt x="5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30683974-7B11-468A-AB92-D69589AF1C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3" y="933"/>
              <a:ext cx="128" cy="151"/>
            </a:xfrm>
            <a:custGeom>
              <a:avLst/>
              <a:gdLst>
                <a:gd name="T0" fmla="*/ 63 w 410"/>
                <a:gd name="T1" fmla="*/ 284 h 484"/>
                <a:gd name="T2" fmla="*/ 5 w 410"/>
                <a:gd name="T3" fmla="*/ 271 h 484"/>
                <a:gd name="T4" fmla="*/ 107 w 410"/>
                <a:gd name="T5" fmla="*/ 0 h 484"/>
                <a:gd name="T6" fmla="*/ 139 w 410"/>
                <a:gd name="T7" fmla="*/ 26 h 484"/>
                <a:gd name="T8" fmla="*/ 148 w 410"/>
                <a:gd name="T9" fmla="*/ 68 h 484"/>
                <a:gd name="T10" fmla="*/ 131 w 410"/>
                <a:gd name="T11" fmla="*/ 112 h 484"/>
                <a:gd name="T12" fmla="*/ 125 w 410"/>
                <a:gd name="T13" fmla="*/ 151 h 484"/>
                <a:gd name="T14" fmla="*/ 173 w 410"/>
                <a:gd name="T15" fmla="*/ 115 h 484"/>
                <a:gd name="T16" fmla="*/ 214 w 410"/>
                <a:gd name="T17" fmla="*/ 72 h 484"/>
                <a:gd name="T18" fmla="*/ 252 w 410"/>
                <a:gd name="T19" fmla="*/ 126 h 484"/>
                <a:gd name="T20" fmla="*/ 338 w 410"/>
                <a:gd name="T21" fmla="*/ 135 h 484"/>
                <a:gd name="T22" fmla="*/ 358 w 410"/>
                <a:gd name="T23" fmla="*/ 103 h 484"/>
                <a:gd name="T24" fmla="*/ 385 w 410"/>
                <a:gd name="T25" fmla="*/ 115 h 484"/>
                <a:gd name="T26" fmla="*/ 394 w 410"/>
                <a:gd name="T27" fmla="*/ 159 h 484"/>
                <a:gd name="T28" fmla="*/ 318 w 410"/>
                <a:gd name="T29" fmla="*/ 275 h 484"/>
                <a:gd name="T30" fmla="*/ 253 w 410"/>
                <a:gd name="T31" fmla="*/ 438 h 484"/>
                <a:gd name="T32" fmla="*/ 235 w 410"/>
                <a:gd name="T33" fmla="*/ 484 h 484"/>
                <a:gd name="T34" fmla="*/ 185 w 410"/>
                <a:gd name="T35" fmla="*/ 457 h 484"/>
                <a:gd name="T36" fmla="*/ 215 w 410"/>
                <a:gd name="T37" fmla="*/ 380 h 484"/>
                <a:gd name="T38" fmla="*/ 183 w 410"/>
                <a:gd name="T39" fmla="*/ 291 h 484"/>
                <a:gd name="T40" fmla="*/ 137 w 410"/>
                <a:gd name="T41" fmla="*/ 380 h 484"/>
                <a:gd name="T42" fmla="*/ 114 w 410"/>
                <a:gd name="T43" fmla="*/ 365 h 484"/>
                <a:gd name="T44" fmla="*/ 97 w 410"/>
                <a:gd name="T45" fmla="*/ 301 h 484"/>
                <a:gd name="T46" fmla="*/ 117 w 410"/>
                <a:gd name="T47" fmla="*/ 233 h 484"/>
                <a:gd name="T48" fmla="*/ 63 w 410"/>
                <a:gd name="T49" fmla="*/ 284 h 484"/>
                <a:gd name="T50" fmla="*/ 290 w 410"/>
                <a:gd name="T51" fmla="*/ 198 h 484"/>
                <a:gd name="T52" fmla="*/ 228 w 410"/>
                <a:gd name="T53" fmla="*/ 180 h 484"/>
                <a:gd name="T54" fmla="*/ 276 w 410"/>
                <a:gd name="T55" fmla="*/ 238 h 484"/>
                <a:gd name="T56" fmla="*/ 290 w 410"/>
                <a:gd name="T57" fmla="*/ 198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0" h="484">
                  <a:moveTo>
                    <a:pt x="63" y="284"/>
                  </a:moveTo>
                  <a:cubicBezTo>
                    <a:pt x="42" y="279"/>
                    <a:pt x="23" y="275"/>
                    <a:pt x="5" y="271"/>
                  </a:cubicBezTo>
                  <a:cubicBezTo>
                    <a:pt x="0" y="226"/>
                    <a:pt x="67" y="47"/>
                    <a:pt x="107" y="0"/>
                  </a:cubicBezTo>
                  <a:cubicBezTo>
                    <a:pt x="117" y="9"/>
                    <a:pt x="129" y="16"/>
                    <a:pt x="139" y="26"/>
                  </a:cubicBezTo>
                  <a:cubicBezTo>
                    <a:pt x="152" y="37"/>
                    <a:pt x="157" y="51"/>
                    <a:pt x="148" y="68"/>
                  </a:cubicBezTo>
                  <a:cubicBezTo>
                    <a:pt x="140" y="82"/>
                    <a:pt x="135" y="97"/>
                    <a:pt x="131" y="112"/>
                  </a:cubicBezTo>
                  <a:cubicBezTo>
                    <a:pt x="127" y="124"/>
                    <a:pt x="127" y="137"/>
                    <a:pt x="125" y="151"/>
                  </a:cubicBezTo>
                  <a:cubicBezTo>
                    <a:pt x="159" y="159"/>
                    <a:pt x="158" y="127"/>
                    <a:pt x="173" y="115"/>
                  </a:cubicBezTo>
                  <a:cubicBezTo>
                    <a:pt x="188" y="104"/>
                    <a:pt x="200" y="87"/>
                    <a:pt x="214" y="72"/>
                  </a:cubicBezTo>
                  <a:cubicBezTo>
                    <a:pt x="242" y="81"/>
                    <a:pt x="252" y="100"/>
                    <a:pt x="252" y="126"/>
                  </a:cubicBezTo>
                  <a:cubicBezTo>
                    <a:pt x="280" y="129"/>
                    <a:pt x="307" y="132"/>
                    <a:pt x="338" y="135"/>
                  </a:cubicBezTo>
                  <a:cubicBezTo>
                    <a:pt x="342" y="128"/>
                    <a:pt x="349" y="117"/>
                    <a:pt x="358" y="103"/>
                  </a:cubicBezTo>
                  <a:cubicBezTo>
                    <a:pt x="367" y="107"/>
                    <a:pt x="377" y="110"/>
                    <a:pt x="385" y="115"/>
                  </a:cubicBezTo>
                  <a:cubicBezTo>
                    <a:pt x="409" y="128"/>
                    <a:pt x="410" y="135"/>
                    <a:pt x="394" y="159"/>
                  </a:cubicBezTo>
                  <a:cubicBezTo>
                    <a:pt x="369" y="198"/>
                    <a:pt x="342" y="236"/>
                    <a:pt x="318" y="275"/>
                  </a:cubicBezTo>
                  <a:cubicBezTo>
                    <a:pt x="287" y="326"/>
                    <a:pt x="266" y="380"/>
                    <a:pt x="253" y="438"/>
                  </a:cubicBezTo>
                  <a:cubicBezTo>
                    <a:pt x="250" y="453"/>
                    <a:pt x="242" y="466"/>
                    <a:pt x="235" y="484"/>
                  </a:cubicBezTo>
                  <a:cubicBezTo>
                    <a:pt x="215" y="473"/>
                    <a:pt x="200" y="465"/>
                    <a:pt x="185" y="457"/>
                  </a:cubicBezTo>
                  <a:cubicBezTo>
                    <a:pt x="196" y="429"/>
                    <a:pt x="206" y="404"/>
                    <a:pt x="215" y="380"/>
                  </a:cubicBezTo>
                  <a:cubicBezTo>
                    <a:pt x="230" y="337"/>
                    <a:pt x="224" y="322"/>
                    <a:pt x="183" y="291"/>
                  </a:cubicBezTo>
                  <a:cubicBezTo>
                    <a:pt x="168" y="320"/>
                    <a:pt x="153" y="348"/>
                    <a:pt x="137" y="380"/>
                  </a:cubicBezTo>
                  <a:cubicBezTo>
                    <a:pt x="127" y="373"/>
                    <a:pt x="120" y="370"/>
                    <a:pt x="114" y="365"/>
                  </a:cubicBezTo>
                  <a:cubicBezTo>
                    <a:pt x="81" y="340"/>
                    <a:pt x="82" y="341"/>
                    <a:pt x="97" y="301"/>
                  </a:cubicBezTo>
                  <a:cubicBezTo>
                    <a:pt x="105" y="279"/>
                    <a:pt x="110" y="256"/>
                    <a:pt x="117" y="233"/>
                  </a:cubicBezTo>
                  <a:cubicBezTo>
                    <a:pt x="78" y="216"/>
                    <a:pt x="75" y="219"/>
                    <a:pt x="63" y="284"/>
                  </a:cubicBezTo>
                  <a:close/>
                  <a:moveTo>
                    <a:pt x="290" y="198"/>
                  </a:moveTo>
                  <a:cubicBezTo>
                    <a:pt x="267" y="191"/>
                    <a:pt x="248" y="185"/>
                    <a:pt x="228" y="180"/>
                  </a:cubicBezTo>
                  <a:cubicBezTo>
                    <a:pt x="223" y="218"/>
                    <a:pt x="236" y="235"/>
                    <a:pt x="276" y="238"/>
                  </a:cubicBezTo>
                  <a:cubicBezTo>
                    <a:pt x="281" y="225"/>
                    <a:pt x="285" y="212"/>
                    <a:pt x="29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69FD7593-3BEE-985B-4A08-65C695219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1946"/>
              <a:ext cx="174" cy="146"/>
            </a:xfrm>
            <a:custGeom>
              <a:avLst/>
              <a:gdLst>
                <a:gd name="T0" fmla="*/ 189 w 556"/>
                <a:gd name="T1" fmla="*/ 440 h 468"/>
                <a:gd name="T2" fmla="*/ 175 w 556"/>
                <a:gd name="T3" fmla="*/ 468 h 468"/>
                <a:gd name="T4" fmla="*/ 73 w 556"/>
                <a:gd name="T5" fmla="*/ 421 h 468"/>
                <a:gd name="T6" fmla="*/ 50 w 556"/>
                <a:gd name="T7" fmla="*/ 399 h 468"/>
                <a:gd name="T8" fmla="*/ 2 w 556"/>
                <a:gd name="T9" fmla="*/ 233 h 468"/>
                <a:gd name="T10" fmla="*/ 95 w 556"/>
                <a:gd name="T11" fmla="*/ 81 h 468"/>
                <a:gd name="T12" fmla="*/ 349 w 556"/>
                <a:gd name="T13" fmla="*/ 14 h 468"/>
                <a:gd name="T14" fmla="*/ 400 w 556"/>
                <a:gd name="T15" fmla="*/ 34 h 468"/>
                <a:gd name="T16" fmla="*/ 514 w 556"/>
                <a:gd name="T17" fmla="*/ 240 h 468"/>
                <a:gd name="T18" fmla="*/ 514 w 556"/>
                <a:gd name="T19" fmla="*/ 280 h 468"/>
                <a:gd name="T20" fmla="*/ 540 w 556"/>
                <a:gd name="T21" fmla="*/ 286 h 468"/>
                <a:gd name="T22" fmla="*/ 554 w 556"/>
                <a:gd name="T23" fmla="*/ 300 h 468"/>
                <a:gd name="T24" fmla="*/ 546 w 556"/>
                <a:gd name="T25" fmla="*/ 315 h 468"/>
                <a:gd name="T26" fmla="*/ 409 w 556"/>
                <a:gd name="T27" fmla="*/ 366 h 468"/>
                <a:gd name="T28" fmla="*/ 403 w 556"/>
                <a:gd name="T29" fmla="*/ 357 h 468"/>
                <a:gd name="T30" fmla="*/ 453 w 556"/>
                <a:gd name="T31" fmla="*/ 293 h 468"/>
                <a:gd name="T32" fmla="*/ 484 w 556"/>
                <a:gd name="T33" fmla="*/ 165 h 468"/>
                <a:gd name="T34" fmla="*/ 415 w 556"/>
                <a:gd name="T35" fmla="*/ 108 h 468"/>
                <a:gd name="T36" fmla="*/ 313 w 556"/>
                <a:gd name="T37" fmla="*/ 113 h 468"/>
                <a:gd name="T38" fmla="*/ 179 w 556"/>
                <a:gd name="T39" fmla="*/ 153 h 468"/>
                <a:gd name="T40" fmla="*/ 60 w 556"/>
                <a:gd name="T41" fmla="*/ 253 h 468"/>
                <a:gd name="T42" fmla="*/ 61 w 556"/>
                <a:gd name="T43" fmla="*/ 352 h 468"/>
                <a:gd name="T44" fmla="*/ 130 w 556"/>
                <a:gd name="T45" fmla="*/ 415 h 468"/>
                <a:gd name="T46" fmla="*/ 189 w 556"/>
                <a:gd name="T47" fmla="*/ 44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6" h="468">
                  <a:moveTo>
                    <a:pt x="189" y="440"/>
                  </a:moveTo>
                  <a:cubicBezTo>
                    <a:pt x="184" y="450"/>
                    <a:pt x="180" y="457"/>
                    <a:pt x="175" y="468"/>
                  </a:cubicBezTo>
                  <a:cubicBezTo>
                    <a:pt x="140" y="452"/>
                    <a:pt x="106" y="437"/>
                    <a:pt x="73" y="421"/>
                  </a:cubicBezTo>
                  <a:cubicBezTo>
                    <a:pt x="64" y="416"/>
                    <a:pt x="55" y="408"/>
                    <a:pt x="50" y="399"/>
                  </a:cubicBezTo>
                  <a:cubicBezTo>
                    <a:pt x="21" y="348"/>
                    <a:pt x="0" y="293"/>
                    <a:pt x="2" y="233"/>
                  </a:cubicBezTo>
                  <a:cubicBezTo>
                    <a:pt x="5" y="165"/>
                    <a:pt x="47" y="120"/>
                    <a:pt x="95" y="81"/>
                  </a:cubicBezTo>
                  <a:cubicBezTo>
                    <a:pt x="169" y="20"/>
                    <a:pt x="255" y="0"/>
                    <a:pt x="349" y="14"/>
                  </a:cubicBezTo>
                  <a:cubicBezTo>
                    <a:pt x="367" y="17"/>
                    <a:pt x="386" y="24"/>
                    <a:pt x="400" y="34"/>
                  </a:cubicBezTo>
                  <a:cubicBezTo>
                    <a:pt x="473" y="83"/>
                    <a:pt x="521" y="146"/>
                    <a:pt x="514" y="240"/>
                  </a:cubicBezTo>
                  <a:cubicBezTo>
                    <a:pt x="513" y="253"/>
                    <a:pt x="514" y="266"/>
                    <a:pt x="514" y="280"/>
                  </a:cubicBezTo>
                  <a:cubicBezTo>
                    <a:pt x="525" y="282"/>
                    <a:pt x="533" y="282"/>
                    <a:pt x="540" y="286"/>
                  </a:cubicBezTo>
                  <a:cubicBezTo>
                    <a:pt x="546" y="288"/>
                    <a:pt x="552" y="294"/>
                    <a:pt x="554" y="300"/>
                  </a:cubicBezTo>
                  <a:cubicBezTo>
                    <a:pt x="556" y="304"/>
                    <a:pt x="550" y="313"/>
                    <a:pt x="546" y="315"/>
                  </a:cubicBezTo>
                  <a:cubicBezTo>
                    <a:pt x="501" y="334"/>
                    <a:pt x="455" y="349"/>
                    <a:pt x="409" y="366"/>
                  </a:cubicBezTo>
                  <a:cubicBezTo>
                    <a:pt x="407" y="363"/>
                    <a:pt x="405" y="360"/>
                    <a:pt x="403" y="357"/>
                  </a:cubicBezTo>
                  <a:cubicBezTo>
                    <a:pt x="419" y="335"/>
                    <a:pt x="435" y="312"/>
                    <a:pt x="453" y="293"/>
                  </a:cubicBezTo>
                  <a:cubicBezTo>
                    <a:pt x="487" y="255"/>
                    <a:pt x="490" y="209"/>
                    <a:pt x="484" y="165"/>
                  </a:cubicBezTo>
                  <a:cubicBezTo>
                    <a:pt x="479" y="132"/>
                    <a:pt x="449" y="111"/>
                    <a:pt x="415" y="108"/>
                  </a:cubicBezTo>
                  <a:cubicBezTo>
                    <a:pt x="381" y="105"/>
                    <a:pt x="346" y="106"/>
                    <a:pt x="313" y="113"/>
                  </a:cubicBezTo>
                  <a:cubicBezTo>
                    <a:pt x="267" y="122"/>
                    <a:pt x="224" y="139"/>
                    <a:pt x="179" y="153"/>
                  </a:cubicBezTo>
                  <a:cubicBezTo>
                    <a:pt x="125" y="169"/>
                    <a:pt x="87" y="207"/>
                    <a:pt x="60" y="253"/>
                  </a:cubicBezTo>
                  <a:cubicBezTo>
                    <a:pt x="42" y="283"/>
                    <a:pt x="44" y="320"/>
                    <a:pt x="61" y="352"/>
                  </a:cubicBezTo>
                  <a:cubicBezTo>
                    <a:pt x="76" y="382"/>
                    <a:pt x="97" y="404"/>
                    <a:pt x="130" y="415"/>
                  </a:cubicBezTo>
                  <a:cubicBezTo>
                    <a:pt x="149" y="421"/>
                    <a:pt x="166" y="431"/>
                    <a:pt x="189" y="4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AE10FA60-A721-BABC-1CEE-C6E616E2D3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5" y="2426"/>
              <a:ext cx="144" cy="164"/>
            </a:xfrm>
            <a:custGeom>
              <a:avLst/>
              <a:gdLst>
                <a:gd name="T0" fmla="*/ 461 w 461"/>
                <a:gd name="T1" fmla="*/ 293 h 524"/>
                <a:gd name="T2" fmla="*/ 298 w 461"/>
                <a:gd name="T3" fmla="*/ 415 h 524"/>
                <a:gd name="T4" fmla="*/ 283 w 461"/>
                <a:gd name="T5" fmla="*/ 412 h 524"/>
                <a:gd name="T6" fmla="*/ 316 w 461"/>
                <a:gd name="T7" fmla="*/ 374 h 524"/>
                <a:gd name="T8" fmla="*/ 233 w 461"/>
                <a:gd name="T9" fmla="*/ 284 h 524"/>
                <a:gd name="T10" fmla="*/ 216 w 461"/>
                <a:gd name="T11" fmla="*/ 292 h 524"/>
                <a:gd name="T12" fmla="*/ 111 w 461"/>
                <a:gd name="T13" fmla="*/ 363 h 524"/>
                <a:gd name="T14" fmla="*/ 132 w 461"/>
                <a:gd name="T15" fmla="*/ 431 h 524"/>
                <a:gd name="T16" fmla="*/ 183 w 461"/>
                <a:gd name="T17" fmla="*/ 460 h 524"/>
                <a:gd name="T18" fmla="*/ 200 w 461"/>
                <a:gd name="T19" fmla="*/ 460 h 524"/>
                <a:gd name="T20" fmla="*/ 101 w 461"/>
                <a:gd name="T21" fmla="*/ 524 h 524"/>
                <a:gd name="T22" fmla="*/ 93 w 461"/>
                <a:gd name="T23" fmla="*/ 409 h 524"/>
                <a:gd name="T24" fmla="*/ 3 w 461"/>
                <a:gd name="T25" fmla="*/ 28 h 524"/>
                <a:gd name="T26" fmla="*/ 0 w 461"/>
                <a:gd name="T27" fmla="*/ 0 h 524"/>
                <a:gd name="T28" fmla="*/ 27 w 461"/>
                <a:gd name="T29" fmla="*/ 11 h 524"/>
                <a:gd name="T30" fmla="*/ 374 w 461"/>
                <a:gd name="T31" fmla="*/ 260 h 524"/>
                <a:gd name="T32" fmla="*/ 461 w 461"/>
                <a:gd name="T33" fmla="*/ 293 h 524"/>
                <a:gd name="T34" fmla="*/ 81 w 461"/>
                <a:gd name="T35" fmla="*/ 165 h 524"/>
                <a:gd name="T36" fmla="*/ 72 w 461"/>
                <a:gd name="T37" fmla="*/ 170 h 524"/>
                <a:gd name="T38" fmla="*/ 110 w 461"/>
                <a:gd name="T39" fmla="*/ 333 h 524"/>
                <a:gd name="T40" fmla="*/ 204 w 461"/>
                <a:gd name="T41" fmla="*/ 263 h 524"/>
                <a:gd name="T42" fmla="*/ 81 w 461"/>
                <a:gd name="T43" fmla="*/ 165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1" h="524">
                  <a:moveTo>
                    <a:pt x="461" y="293"/>
                  </a:moveTo>
                  <a:cubicBezTo>
                    <a:pt x="444" y="318"/>
                    <a:pt x="333" y="399"/>
                    <a:pt x="298" y="415"/>
                  </a:cubicBezTo>
                  <a:cubicBezTo>
                    <a:pt x="294" y="416"/>
                    <a:pt x="289" y="413"/>
                    <a:pt x="283" y="412"/>
                  </a:cubicBezTo>
                  <a:cubicBezTo>
                    <a:pt x="284" y="389"/>
                    <a:pt x="306" y="387"/>
                    <a:pt x="316" y="374"/>
                  </a:cubicBezTo>
                  <a:cubicBezTo>
                    <a:pt x="303" y="333"/>
                    <a:pt x="291" y="320"/>
                    <a:pt x="233" y="284"/>
                  </a:cubicBezTo>
                  <a:cubicBezTo>
                    <a:pt x="228" y="286"/>
                    <a:pt x="222" y="289"/>
                    <a:pt x="216" y="292"/>
                  </a:cubicBezTo>
                  <a:cubicBezTo>
                    <a:pt x="182" y="315"/>
                    <a:pt x="148" y="338"/>
                    <a:pt x="111" y="363"/>
                  </a:cubicBezTo>
                  <a:cubicBezTo>
                    <a:pt x="118" y="386"/>
                    <a:pt x="123" y="410"/>
                    <a:pt x="132" y="431"/>
                  </a:cubicBezTo>
                  <a:cubicBezTo>
                    <a:pt x="145" y="462"/>
                    <a:pt x="151" y="464"/>
                    <a:pt x="183" y="460"/>
                  </a:cubicBezTo>
                  <a:cubicBezTo>
                    <a:pt x="188" y="459"/>
                    <a:pt x="193" y="458"/>
                    <a:pt x="200" y="460"/>
                  </a:cubicBezTo>
                  <a:cubicBezTo>
                    <a:pt x="171" y="487"/>
                    <a:pt x="137" y="505"/>
                    <a:pt x="101" y="524"/>
                  </a:cubicBezTo>
                  <a:cubicBezTo>
                    <a:pt x="116" y="483"/>
                    <a:pt x="103" y="447"/>
                    <a:pt x="93" y="409"/>
                  </a:cubicBezTo>
                  <a:cubicBezTo>
                    <a:pt x="61" y="282"/>
                    <a:pt x="33" y="155"/>
                    <a:pt x="3" y="28"/>
                  </a:cubicBezTo>
                  <a:cubicBezTo>
                    <a:pt x="2" y="21"/>
                    <a:pt x="2" y="13"/>
                    <a:pt x="0" y="0"/>
                  </a:cubicBezTo>
                  <a:cubicBezTo>
                    <a:pt x="12" y="5"/>
                    <a:pt x="20" y="6"/>
                    <a:pt x="27" y="11"/>
                  </a:cubicBezTo>
                  <a:cubicBezTo>
                    <a:pt x="143" y="94"/>
                    <a:pt x="258" y="177"/>
                    <a:pt x="374" y="260"/>
                  </a:cubicBezTo>
                  <a:cubicBezTo>
                    <a:pt x="398" y="278"/>
                    <a:pt x="420" y="301"/>
                    <a:pt x="461" y="293"/>
                  </a:cubicBezTo>
                  <a:close/>
                  <a:moveTo>
                    <a:pt x="81" y="165"/>
                  </a:moveTo>
                  <a:cubicBezTo>
                    <a:pt x="78" y="167"/>
                    <a:pt x="75" y="168"/>
                    <a:pt x="72" y="170"/>
                  </a:cubicBezTo>
                  <a:cubicBezTo>
                    <a:pt x="82" y="224"/>
                    <a:pt x="94" y="277"/>
                    <a:pt x="110" y="333"/>
                  </a:cubicBezTo>
                  <a:cubicBezTo>
                    <a:pt x="145" y="310"/>
                    <a:pt x="176" y="292"/>
                    <a:pt x="204" y="263"/>
                  </a:cubicBezTo>
                  <a:cubicBezTo>
                    <a:pt x="161" y="229"/>
                    <a:pt x="121" y="197"/>
                    <a:pt x="81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44782482-DBBE-B7A9-865C-CF0B617D2E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9" y="642"/>
              <a:ext cx="129" cy="126"/>
            </a:xfrm>
            <a:custGeom>
              <a:avLst/>
              <a:gdLst>
                <a:gd name="T0" fmla="*/ 155 w 413"/>
                <a:gd name="T1" fmla="*/ 402 h 402"/>
                <a:gd name="T2" fmla="*/ 0 w 413"/>
                <a:gd name="T3" fmla="*/ 190 h 402"/>
                <a:gd name="T4" fmla="*/ 26 w 413"/>
                <a:gd name="T5" fmla="*/ 155 h 402"/>
                <a:gd name="T6" fmla="*/ 141 w 413"/>
                <a:gd name="T7" fmla="*/ 45 h 402"/>
                <a:gd name="T8" fmla="*/ 276 w 413"/>
                <a:gd name="T9" fmla="*/ 0 h 402"/>
                <a:gd name="T10" fmla="*/ 283 w 413"/>
                <a:gd name="T11" fmla="*/ 28 h 402"/>
                <a:gd name="T12" fmla="*/ 302 w 413"/>
                <a:gd name="T13" fmla="*/ 84 h 402"/>
                <a:gd name="T14" fmla="*/ 393 w 413"/>
                <a:gd name="T15" fmla="*/ 229 h 402"/>
                <a:gd name="T16" fmla="*/ 413 w 413"/>
                <a:gd name="T17" fmla="*/ 262 h 402"/>
                <a:gd name="T18" fmla="*/ 363 w 413"/>
                <a:gd name="T19" fmla="*/ 288 h 402"/>
                <a:gd name="T20" fmla="*/ 296 w 413"/>
                <a:gd name="T21" fmla="*/ 288 h 402"/>
                <a:gd name="T22" fmla="*/ 194 w 413"/>
                <a:gd name="T23" fmla="*/ 345 h 402"/>
                <a:gd name="T24" fmla="*/ 155 w 413"/>
                <a:gd name="T25" fmla="*/ 402 h 402"/>
                <a:gd name="T26" fmla="*/ 151 w 413"/>
                <a:gd name="T27" fmla="*/ 281 h 402"/>
                <a:gd name="T28" fmla="*/ 199 w 413"/>
                <a:gd name="T29" fmla="*/ 227 h 402"/>
                <a:gd name="T30" fmla="*/ 236 w 413"/>
                <a:gd name="T31" fmla="*/ 228 h 402"/>
                <a:gd name="T32" fmla="*/ 264 w 413"/>
                <a:gd name="T33" fmla="*/ 249 h 402"/>
                <a:gd name="T34" fmla="*/ 289 w 413"/>
                <a:gd name="T35" fmla="*/ 245 h 402"/>
                <a:gd name="T36" fmla="*/ 292 w 413"/>
                <a:gd name="T37" fmla="*/ 224 h 402"/>
                <a:gd name="T38" fmla="*/ 248 w 413"/>
                <a:gd name="T39" fmla="*/ 135 h 402"/>
                <a:gd name="T40" fmla="*/ 216 w 413"/>
                <a:gd name="T41" fmla="*/ 95 h 402"/>
                <a:gd name="T42" fmla="*/ 135 w 413"/>
                <a:gd name="T43" fmla="*/ 92 h 402"/>
                <a:gd name="T44" fmla="*/ 88 w 413"/>
                <a:gd name="T45" fmla="*/ 155 h 402"/>
                <a:gd name="T46" fmla="*/ 88 w 413"/>
                <a:gd name="T47" fmla="*/ 178 h 402"/>
                <a:gd name="T48" fmla="*/ 162 w 413"/>
                <a:gd name="T49" fmla="*/ 129 h 402"/>
                <a:gd name="T50" fmla="*/ 176 w 413"/>
                <a:gd name="T51" fmla="*/ 184 h 402"/>
                <a:gd name="T52" fmla="*/ 139 w 413"/>
                <a:gd name="T53" fmla="*/ 241 h 402"/>
                <a:gd name="T54" fmla="*/ 151 w 413"/>
                <a:gd name="T55" fmla="*/ 281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13" h="402">
                  <a:moveTo>
                    <a:pt x="155" y="402"/>
                  </a:moveTo>
                  <a:cubicBezTo>
                    <a:pt x="89" y="335"/>
                    <a:pt x="49" y="261"/>
                    <a:pt x="0" y="190"/>
                  </a:cubicBezTo>
                  <a:cubicBezTo>
                    <a:pt x="9" y="178"/>
                    <a:pt x="16" y="165"/>
                    <a:pt x="26" y="155"/>
                  </a:cubicBezTo>
                  <a:cubicBezTo>
                    <a:pt x="63" y="118"/>
                    <a:pt x="100" y="79"/>
                    <a:pt x="141" y="45"/>
                  </a:cubicBezTo>
                  <a:cubicBezTo>
                    <a:pt x="179" y="15"/>
                    <a:pt x="225" y="2"/>
                    <a:pt x="276" y="0"/>
                  </a:cubicBezTo>
                  <a:cubicBezTo>
                    <a:pt x="279" y="11"/>
                    <a:pt x="280" y="19"/>
                    <a:pt x="283" y="28"/>
                  </a:cubicBezTo>
                  <a:cubicBezTo>
                    <a:pt x="289" y="47"/>
                    <a:pt x="292" y="68"/>
                    <a:pt x="302" y="84"/>
                  </a:cubicBezTo>
                  <a:cubicBezTo>
                    <a:pt x="331" y="133"/>
                    <a:pt x="362" y="181"/>
                    <a:pt x="393" y="229"/>
                  </a:cubicBezTo>
                  <a:cubicBezTo>
                    <a:pt x="400" y="240"/>
                    <a:pt x="407" y="251"/>
                    <a:pt x="413" y="262"/>
                  </a:cubicBezTo>
                  <a:cubicBezTo>
                    <a:pt x="400" y="282"/>
                    <a:pt x="382" y="286"/>
                    <a:pt x="363" y="288"/>
                  </a:cubicBezTo>
                  <a:cubicBezTo>
                    <a:pt x="341" y="290"/>
                    <a:pt x="318" y="292"/>
                    <a:pt x="296" y="288"/>
                  </a:cubicBezTo>
                  <a:cubicBezTo>
                    <a:pt x="244" y="278"/>
                    <a:pt x="217" y="306"/>
                    <a:pt x="194" y="345"/>
                  </a:cubicBezTo>
                  <a:cubicBezTo>
                    <a:pt x="183" y="363"/>
                    <a:pt x="171" y="379"/>
                    <a:pt x="155" y="402"/>
                  </a:cubicBezTo>
                  <a:close/>
                  <a:moveTo>
                    <a:pt x="151" y="281"/>
                  </a:moveTo>
                  <a:cubicBezTo>
                    <a:pt x="168" y="262"/>
                    <a:pt x="183" y="244"/>
                    <a:pt x="199" y="227"/>
                  </a:cubicBezTo>
                  <a:cubicBezTo>
                    <a:pt x="212" y="213"/>
                    <a:pt x="223" y="213"/>
                    <a:pt x="236" y="228"/>
                  </a:cubicBezTo>
                  <a:cubicBezTo>
                    <a:pt x="243" y="237"/>
                    <a:pt x="253" y="244"/>
                    <a:pt x="264" y="249"/>
                  </a:cubicBezTo>
                  <a:cubicBezTo>
                    <a:pt x="271" y="252"/>
                    <a:pt x="283" y="250"/>
                    <a:pt x="289" y="245"/>
                  </a:cubicBezTo>
                  <a:cubicBezTo>
                    <a:pt x="293" y="243"/>
                    <a:pt x="294" y="230"/>
                    <a:pt x="292" y="224"/>
                  </a:cubicBezTo>
                  <a:cubicBezTo>
                    <a:pt x="278" y="194"/>
                    <a:pt x="264" y="164"/>
                    <a:pt x="248" y="135"/>
                  </a:cubicBezTo>
                  <a:cubicBezTo>
                    <a:pt x="240" y="120"/>
                    <a:pt x="229" y="106"/>
                    <a:pt x="216" y="95"/>
                  </a:cubicBezTo>
                  <a:cubicBezTo>
                    <a:pt x="188" y="69"/>
                    <a:pt x="163" y="66"/>
                    <a:pt x="135" y="92"/>
                  </a:cubicBezTo>
                  <a:cubicBezTo>
                    <a:pt x="116" y="110"/>
                    <a:pt x="103" y="133"/>
                    <a:pt x="88" y="155"/>
                  </a:cubicBezTo>
                  <a:cubicBezTo>
                    <a:pt x="85" y="160"/>
                    <a:pt x="88" y="168"/>
                    <a:pt x="88" y="178"/>
                  </a:cubicBezTo>
                  <a:cubicBezTo>
                    <a:pt x="115" y="160"/>
                    <a:pt x="139" y="144"/>
                    <a:pt x="162" y="129"/>
                  </a:cubicBezTo>
                  <a:cubicBezTo>
                    <a:pt x="192" y="156"/>
                    <a:pt x="193" y="157"/>
                    <a:pt x="176" y="184"/>
                  </a:cubicBezTo>
                  <a:cubicBezTo>
                    <a:pt x="164" y="203"/>
                    <a:pt x="153" y="223"/>
                    <a:pt x="139" y="241"/>
                  </a:cubicBezTo>
                  <a:cubicBezTo>
                    <a:pt x="130" y="255"/>
                    <a:pt x="130" y="265"/>
                    <a:pt x="151" y="2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DE5CD716-2038-D544-CED8-51051430D2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63" y="2544"/>
              <a:ext cx="128" cy="175"/>
            </a:xfrm>
            <a:custGeom>
              <a:avLst/>
              <a:gdLst>
                <a:gd name="T0" fmla="*/ 36 w 409"/>
                <a:gd name="T1" fmla="*/ 0 h 560"/>
                <a:gd name="T2" fmla="*/ 50 w 409"/>
                <a:gd name="T3" fmla="*/ 23 h 560"/>
                <a:gd name="T4" fmla="*/ 310 w 409"/>
                <a:gd name="T5" fmla="*/ 326 h 560"/>
                <a:gd name="T6" fmla="*/ 370 w 409"/>
                <a:gd name="T7" fmla="*/ 380 h 560"/>
                <a:gd name="T8" fmla="*/ 409 w 409"/>
                <a:gd name="T9" fmla="*/ 393 h 560"/>
                <a:gd name="T10" fmla="*/ 396 w 409"/>
                <a:gd name="T11" fmla="*/ 410 h 560"/>
                <a:gd name="T12" fmla="*/ 220 w 409"/>
                <a:gd name="T13" fmla="*/ 474 h 560"/>
                <a:gd name="T14" fmla="*/ 215 w 409"/>
                <a:gd name="T15" fmla="*/ 467 h 560"/>
                <a:gd name="T16" fmla="*/ 248 w 409"/>
                <a:gd name="T17" fmla="*/ 428 h 560"/>
                <a:gd name="T18" fmla="*/ 194 w 409"/>
                <a:gd name="T19" fmla="*/ 347 h 560"/>
                <a:gd name="T20" fmla="*/ 169 w 409"/>
                <a:gd name="T21" fmla="*/ 342 h 560"/>
                <a:gd name="T22" fmla="*/ 57 w 409"/>
                <a:gd name="T23" fmla="*/ 380 h 560"/>
                <a:gd name="T24" fmla="*/ 57 w 409"/>
                <a:gd name="T25" fmla="*/ 468 h 560"/>
                <a:gd name="T26" fmla="*/ 102 w 409"/>
                <a:gd name="T27" fmla="*/ 497 h 560"/>
                <a:gd name="T28" fmla="*/ 116 w 409"/>
                <a:gd name="T29" fmla="*/ 495 h 560"/>
                <a:gd name="T30" fmla="*/ 124 w 409"/>
                <a:gd name="T31" fmla="*/ 505 h 560"/>
                <a:gd name="T32" fmla="*/ 0 w 409"/>
                <a:gd name="T33" fmla="*/ 560 h 560"/>
                <a:gd name="T34" fmla="*/ 9 w 409"/>
                <a:gd name="T35" fmla="*/ 532 h 560"/>
                <a:gd name="T36" fmla="*/ 31 w 409"/>
                <a:gd name="T37" fmla="*/ 466 h 560"/>
                <a:gd name="T38" fmla="*/ 17 w 409"/>
                <a:gd name="T39" fmla="*/ 47 h 560"/>
                <a:gd name="T40" fmla="*/ 21 w 409"/>
                <a:gd name="T41" fmla="*/ 6 h 560"/>
                <a:gd name="T42" fmla="*/ 36 w 409"/>
                <a:gd name="T43" fmla="*/ 0 h 560"/>
                <a:gd name="T44" fmla="*/ 48 w 409"/>
                <a:gd name="T45" fmla="*/ 349 h 560"/>
                <a:gd name="T46" fmla="*/ 170 w 409"/>
                <a:gd name="T47" fmla="*/ 308 h 560"/>
                <a:gd name="T48" fmla="*/ 48 w 409"/>
                <a:gd name="T49" fmla="*/ 173 h 560"/>
                <a:gd name="T50" fmla="*/ 48 w 409"/>
                <a:gd name="T51" fmla="*/ 349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9" h="560">
                  <a:moveTo>
                    <a:pt x="36" y="0"/>
                  </a:moveTo>
                  <a:cubicBezTo>
                    <a:pt x="40" y="8"/>
                    <a:pt x="44" y="16"/>
                    <a:pt x="50" y="23"/>
                  </a:cubicBezTo>
                  <a:cubicBezTo>
                    <a:pt x="137" y="125"/>
                    <a:pt x="223" y="226"/>
                    <a:pt x="310" y="326"/>
                  </a:cubicBezTo>
                  <a:cubicBezTo>
                    <a:pt x="328" y="346"/>
                    <a:pt x="348" y="364"/>
                    <a:pt x="370" y="380"/>
                  </a:cubicBezTo>
                  <a:cubicBezTo>
                    <a:pt x="379" y="387"/>
                    <a:pt x="393" y="388"/>
                    <a:pt x="409" y="393"/>
                  </a:cubicBezTo>
                  <a:cubicBezTo>
                    <a:pt x="404" y="399"/>
                    <a:pt x="401" y="408"/>
                    <a:pt x="396" y="410"/>
                  </a:cubicBezTo>
                  <a:cubicBezTo>
                    <a:pt x="337" y="432"/>
                    <a:pt x="279" y="453"/>
                    <a:pt x="220" y="474"/>
                  </a:cubicBezTo>
                  <a:cubicBezTo>
                    <a:pt x="218" y="471"/>
                    <a:pt x="217" y="469"/>
                    <a:pt x="215" y="467"/>
                  </a:cubicBezTo>
                  <a:cubicBezTo>
                    <a:pt x="226" y="454"/>
                    <a:pt x="237" y="441"/>
                    <a:pt x="248" y="428"/>
                  </a:cubicBezTo>
                  <a:cubicBezTo>
                    <a:pt x="243" y="392"/>
                    <a:pt x="219" y="369"/>
                    <a:pt x="194" y="347"/>
                  </a:cubicBezTo>
                  <a:cubicBezTo>
                    <a:pt x="188" y="342"/>
                    <a:pt x="177" y="340"/>
                    <a:pt x="169" y="342"/>
                  </a:cubicBezTo>
                  <a:cubicBezTo>
                    <a:pt x="133" y="353"/>
                    <a:pt x="96" y="366"/>
                    <a:pt x="57" y="380"/>
                  </a:cubicBezTo>
                  <a:cubicBezTo>
                    <a:pt x="57" y="410"/>
                    <a:pt x="55" y="439"/>
                    <a:pt x="57" y="468"/>
                  </a:cubicBezTo>
                  <a:cubicBezTo>
                    <a:pt x="59" y="499"/>
                    <a:pt x="72" y="506"/>
                    <a:pt x="102" y="497"/>
                  </a:cubicBezTo>
                  <a:cubicBezTo>
                    <a:pt x="106" y="495"/>
                    <a:pt x="111" y="495"/>
                    <a:pt x="116" y="495"/>
                  </a:cubicBezTo>
                  <a:cubicBezTo>
                    <a:pt x="118" y="495"/>
                    <a:pt x="119" y="499"/>
                    <a:pt x="124" y="505"/>
                  </a:cubicBezTo>
                  <a:cubicBezTo>
                    <a:pt x="85" y="525"/>
                    <a:pt x="47" y="542"/>
                    <a:pt x="0" y="560"/>
                  </a:cubicBezTo>
                  <a:cubicBezTo>
                    <a:pt x="4" y="544"/>
                    <a:pt x="5" y="536"/>
                    <a:pt x="9" y="532"/>
                  </a:cubicBezTo>
                  <a:cubicBezTo>
                    <a:pt x="28" y="513"/>
                    <a:pt x="32" y="491"/>
                    <a:pt x="31" y="466"/>
                  </a:cubicBezTo>
                  <a:cubicBezTo>
                    <a:pt x="26" y="326"/>
                    <a:pt x="21" y="187"/>
                    <a:pt x="17" y="47"/>
                  </a:cubicBezTo>
                  <a:cubicBezTo>
                    <a:pt x="17" y="33"/>
                    <a:pt x="19" y="20"/>
                    <a:pt x="21" y="6"/>
                  </a:cubicBezTo>
                  <a:cubicBezTo>
                    <a:pt x="26" y="4"/>
                    <a:pt x="31" y="2"/>
                    <a:pt x="36" y="0"/>
                  </a:cubicBezTo>
                  <a:close/>
                  <a:moveTo>
                    <a:pt x="48" y="349"/>
                  </a:moveTo>
                  <a:cubicBezTo>
                    <a:pt x="88" y="335"/>
                    <a:pt x="126" y="323"/>
                    <a:pt x="170" y="308"/>
                  </a:cubicBezTo>
                  <a:cubicBezTo>
                    <a:pt x="128" y="262"/>
                    <a:pt x="91" y="221"/>
                    <a:pt x="48" y="173"/>
                  </a:cubicBezTo>
                  <a:cubicBezTo>
                    <a:pt x="48" y="237"/>
                    <a:pt x="48" y="290"/>
                    <a:pt x="48" y="3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76268C03-D60C-6F23-E26F-1A92B039E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0" y="2466"/>
              <a:ext cx="144" cy="183"/>
            </a:xfrm>
            <a:custGeom>
              <a:avLst/>
              <a:gdLst>
                <a:gd name="T0" fmla="*/ 455 w 460"/>
                <a:gd name="T1" fmla="*/ 357 h 586"/>
                <a:gd name="T2" fmla="*/ 460 w 460"/>
                <a:gd name="T3" fmla="*/ 371 h 586"/>
                <a:gd name="T4" fmla="*/ 387 w 460"/>
                <a:gd name="T5" fmla="*/ 511 h 586"/>
                <a:gd name="T6" fmla="*/ 69 w 460"/>
                <a:gd name="T7" fmla="*/ 452 h 586"/>
                <a:gd name="T8" fmla="*/ 4 w 460"/>
                <a:gd name="T9" fmla="*/ 263 h 586"/>
                <a:gd name="T10" fmla="*/ 126 w 460"/>
                <a:gd name="T11" fmla="*/ 67 h 586"/>
                <a:gd name="T12" fmla="*/ 167 w 460"/>
                <a:gd name="T13" fmla="*/ 54 h 586"/>
                <a:gd name="T14" fmla="*/ 261 w 460"/>
                <a:gd name="T15" fmla="*/ 37 h 586"/>
                <a:gd name="T16" fmla="*/ 269 w 460"/>
                <a:gd name="T17" fmla="*/ 0 h 586"/>
                <a:gd name="T18" fmla="*/ 343 w 460"/>
                <a:gd name="T19" fmla="*/ 150 h 586"/>
                <a:gd name="T20" fmla="*/ 318 w 460"/>
                <a:gd name="T21" fmla="*/ 137 h 586"/>
                <a:gd name="T22" fmla="*/ 229 w 460"/>
                <a:gd name="T23" fmla="*/ 84 h 586"/>
                <a:gd name="T24" fmla="*/ 85 w 460"/>
                <a:gd name="T25" fmla="*/ 164 h 586"/>
                <a:gd name="T26" fmla="*/ 91 w 460"/>
                <a:gd name="T27" fmla="*/ 235 h 586"/>
                <a:gd name="T28" fmla="*/ 189 w 460"/>
                <a:gd name="T29" fmla="*/ 430 h 586"/>
                <a:gd name="T30" fmla="*/ 267 w 460"/>
                <a:gd name="T31" fmla="*/ 497 h 586"/>
                <a:gd name="T32" fmla="*/ 387 w 460"/>
                <a:gd name="T33" fmla="*/ 466 h 586"/>
                <a:gd name="T34" fmla="*/ 433 w 460"/>
                <a:gd name="T35" fmla="*/ 387 h 586"/>
                <a:gd name="T36" fmla="*/ 447 w 460"/>
                <a:gd name="T37" fmla="*/ 356 h 586"/>
                <a:gd name="T38" fmla="*/ 455 w 460"/>
                <a:gd name="T39" fmla="*/ 357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0" h="586">
                  <a:moveTo>
                    <a:pt x="455" y="357"/>
                  </a:moveTo>
                  <a:cubicBezTo>
                    <a:pt x="457" y="362"/>
                    <a:pt x="460" y="366"/>
                    <a:pt x="460" y="371"/>
                  </a:cubicBezTo>
                  <a:cubicBezTo>
                    <a:pt x="456" y="428"/>
                    <a:pt x="436" y="479"/>
                    <a:pt x="387" y="511"/>
                  </a:cubicBezTo>
                  <a:cubicBezTo>
                    <a:pt x="276" y="586"/>
                    <a:pt x="129" y="547"/>
                    <a:pt x="69" y="452"/>
                  </a:cubicBezTo>
                  <a:cubicBezTo>
                    <a:pt x="32" y="394"/>
                    <a:pt x="0" y="335"/>
                    <a:pt x="4" y="263"/>
                  </a:cubicBezTo>
                  <a:cubicBezTo>
                    <a:pt x="9" y="175"/>
                    <a:pt x="44" y="106"/>
                    <a:pt x="126" y="67"/>
                  </a:cubicBezTo>
                  <a:cubicBezTo>
                    <a:pt x="139" y="61"/>
                    <a:pt x="153" y="57"/>
                    <a:pt x="167" y="54"/>
                  </a:cubicBezTo>
                  <a:cubicBezTo>
                    <a:pt x="198" y="48"/>
                    <a:pt x="229" y="43"/>
                    <a:pt x="261" y="37"/>
                  </a:cubicBezTo>
                  <a:cubicBezTo>
                    <a:pt x="264" y="23"/>
                    <a:pt x="267" y="11"/>
                    <a:pt x="269" y="0"/>
                  </a:cubicBezTo>
                  <a:cubicBezTo>
                    <a:pt x="290" y="16"/>
                    <a:pt x="327" y="93"/>
                    <a:pt x="343" y="150"/>
                  </a:cubicBezTo>
                  <a:cubicBezTo>
                    <a:pt x="333" y="145"/>
                    <a:pt x="326" y="141"/>
                    <a:pt x="318" y="137"/>
                  </a:cubicBezTo>
                  <a:cubicBezTo>
                    <a:pt x="289" y="119"/>
                    <a:pt x="260" y="99"/>
                    <a:pt x="229" y="84"/>
                  </a:cubicBezTo>
                  <a:cubicBezTo>
                    <a:pt x="161" y="52"/>
                    <a:pt x="94" y="89"/>
                    <a:pt x="85" y="164"/>
                  </a:cubicBezTo>
                  <a:cubicBezTo>
                    <a:pt x="82" y="187"/>
                    <a:pt x="83" y="213"/>
                    <a:pt x="91" y="235"/>
                  </a:cubicBezTo>
                  <a:cubicBezTo>
                    <a:pt x="118" y="303"/>
                    <a:pt x="142" y="373"/>
                    <a:pt x="189" y="430"/>
                  </a:cubicBezTo>
                  <a:cubicBezTo>
                    <a:pt x="210" y="456"/>
                    <a:pt x="238" y="479"/>
                    <a:pt x="267" y="497"/>
                  </a:cubicBezTo>
                  <a:cubicBezTo>
                    <a:pt x="294" y="515"/>
                    <a:pt x="362" y="497"/>
                    <a:pt x="387" y="466"/>
                  </a:cubicBezTo>
                  <a:cubicBezTo>
                    <a:pt x="406" y="443"/>
                    <a:pt x="418" y="414"/>
                    <a:pt x="433" y="387"/>
                  </a:cubicBezTo>
                  <a:cubicBezTo>
                    <a:pt x="439" y="377"/>
                    <a:pt x="443" y="366"/>
                    <a:pt x="447" y="356"/>
                  </a:cubicBezTo>
                  <a:cubicBezTo>
                    <a:pt x="450" y="356"/>
                    <a:pt x="453" y="357"/>
                    <a:pt x="455" y="3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245CB480-9E14-C73F-64EE-0023FEAB5A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0" y="2369"/>
              <a:ext cx="152" cy="165"/>
            </a:xfrm>
            <a:custGeom>
              <a:avLst/>
              <a:gdLst>
                <a:gd name="T0" fmla="*/ 170 w 487"/>
                <a:gd name="T1" fmla="*/ 398 h 527"/>
                <a:gd name="T2" fmla="*/ 260 w 487"/>
                <a:gd name="T3" fmla="*/ 347 h 527"/>
                <a:gd name="T4" fmla="*/ 247 w 487"/>
                <a:gd name="T5" fmla="*/ 283 h 527"/>
                <a:gd name="T6" fmla="*/ 161 w 487"/>
                <a:gd name="T7" fmla="*/ 209 h 527"/>
                <a:gd name="T8" fmla="*/ 105 w 487"/>
                <a:gd name="T9" fmla="*/ 248 h 527"/>
                <a:gd name="T10" fmla="*/ 93 w 487"/>
                <a:gd name="T11" fmla="*/ 314 h 527"/>
                <a:gd name="T12" fmla="*/ 95 w 487"/>
                <a:gd name="T13" fmla="*/ 325 h 527"/>
                <a:gd name="T14" fmla="*/ 0 w 487"/>
                <a:gd name="T15" fmla="*/ 245 h 527"/>
                <a:gd name="T16" fmla="*/ 134 w 487"/>
                <a:gd name="T17" fmla="*/ 203 h 527"/>
                <a:gd name="T18" fmla="*/ 441 w 487"/>
                <a:gd name="T19" fmla="*/ 15 h 527"/>
                <a:gd name="T20" fmla="*/ 470 w 487"/>
                <a:gd name="T21" fmla="*/ 0 h 527"/>
                <a:gd name="T22" fmla="*/ 470 w 487"/>
                <a:gd name="T23" fmla="*/ 47 h 527"/>
                <a:gd name="T24" fmla="*/ 348 w 487"/>
                <a:gd name="T25" fmla="*/ 390 h 527"/>
                <a:gd name="T26" fmla="*/ 325 w 487"/>
                <a:gd name="T27" fmla="*/ 527 h 527"/>
                <a:gd name="T28" fmla="*/ 165 w 487"/>
                <a:gd name="T29" fmla="*/ 406 h 527"/>
                <a:gd name="T30" fmla="*/ 170 w 487"/>
                <a:gd name="T31" fmla="*/ 398 h 527"/>
                <a:gd name="T32" fmla="*/ 351 w 487"/>
                <a:gd name="T33" fmla="*/ 110 h 527"/>
                <a:gd name="T34" fmla="*/ 343 w 487"/>
                <a:gd name="T35" fmla="*/ 103 h 527"/>
                <a:gd name="T36" fmla="*/ 189 w 487"/>
                <a:gd name="T37" fmla="*/ 193 h 527"/>
                <a:gd name="T38" fmla="*/ 287 w 487"/>
                <a:gd name="T39" fmla="*/ 277 h 527"/>
                <a:gd name="T40" fmla="*/ 351 w 487"/>
                <a:gd name="T41" fmla="*/ 110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7" h="527">
                  <a:moveTo>
                    <a:pt x="170" y="398"/>
                  </a:moveTo>
                  <a:cubicBezTo>
                    <a:pt x="231" y="404"/>
                    <a:pt x="231" y="404"/>
                    <a:pt x="260" y="347"/>
                  </a:cubicBezTo>
                  <a:cubicBezTo>
                    <a:pt x="278" y="310"/>
                    <a:pt x="278" y="310"/>
                    <a:pt x="247" y="283"/>
                  </a:cubicBezTo>
                  <a:cubicBezTo>
                    <a:pt x="219" y="259"/>
                    <a:pt x="191" y="234"/>
                    <a:pt x="161" y="209"/>
                  </a:cubicBezTo>
                  <a:cubicBezTo>
                    <a:pt x="142" y="222"/>
                    <a:pt x="123" y="234"/>
                    <a:pt x="105" y="248"/>
                  </a:cubicBezTo>
                  <a:cubicBezTo>
                    <a:pt x="76" y="269"/>
                    <a:pt x="75" y="281"/>
                    <a:pt x="93" y="314"/>
                  </a:cubicBezTo>
                  <a:cubicBezTo>
                    <a:pt x="94" y="317"/>
                    <a:pt x="94" y="321"/>
                    <a:pt x="95" y="325"/>
                  </a:cubicBezTo>
                  <a:cubicBezTo>
                    <a:pt x="64" y="316"/>
                    <a:pt x="12" y="272"/>
                    <a:pt x="0" y="245"/>
                  </a:cubicBezTo>
                  <a:cubicBezTo>
                    <a:pt x="52" y="255"/>
                    <a:pt x="93" y="228"/>
                    <a:pt x="134" y="203"/>
                  </a:cubicBezTo>
                  <a:cubicBezTo>
                    <a:pt x="236" y="140"/>
                    <a:pt x="338" y="77"/>
                    <a:pt x="441" y="15"/>
                  </a:cubicBezTo>
                  <a:cubicBezTo>
                    <a:pt x="450" y="9"/>
                    <a:pt x="461" y="4"/>
                    <a:pt x="470" y="0"/>
                  </a:cubicBezTo>
                  <a:cubicBezTo>
                    <a:pt x="487" y="19"/>
                    <a:pt x="475" y="34"/>
                    <a:pt x="470" y="47"/>
                  </a:cubicBezTo>
                  <a:cubicBezTo>
                    <a:pt x="429" y="162"/>
                    <a:pt x="388" y="276"/>
                    <a:pt x="348" y="390"/>
                  </a:cubicBezTo>
                  <a:cubicBezTo>
                    <a:pt x="332" y="432"/>
                    <a:pt x="322" y="476"/>
                    <a:pt x="325" y="527"/>
                  </a:cubicBezTo>
                  <a:cubicBezTo>
                    <a:pt x="269" y="485"/>
                    <a:pt x="217" y="445"/>
                    <a:pt x="165" y="406"/>
                  </a:cubicBezTo>
                  <a:cubicBezTo>
                    <a:pt x="166" y="403"/>
                    <a:pt x="168" y="401"/>
                    <a:pt x="170" y="398"/>
                  </a:cubicBezTo>
                  <a:close/>
                  <a:moveTo>
                    <a:pt x="351" y="110"/>
                  </a:moveTo>
                  <a:cubicBezTo>
                    <a:pt x="348" y="108"/>
                    <a:pt x="345" y="105"/>
                    <a:pt x="343" y="103"/>
                  </a:cubicBezTo>
                  <a:cubicBezTo>
                    <a:pt x="293" y="132"/>
                    <a:pt x="243" y="161"/>
                    <a:pt x="189" y="193"/>
                  </a:cubicBezTo>
                  <a:cubicBezTo>
                    <a:pt x="223" y="223"/>
                    <a:pt x="253" y="248"/>
                    <a:pt x="287" y="277"/>
                  </a:cubicBezTo>
                  <a:cubicBezTo>
                    <a:pt x="309" y="217"/>
                    <a:pt x="330" y="164"/>
                    <a:pt x="35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30A1C129-E6FF-1DFB-4804-0405A5374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4" y="1332"/>
              <a:ext cx="196" cy="79"/>
            </a:xfrm>
            <a:custGeom>
              <a:avLst/>
              <a:gdLst>
                <a:gd name="T0" fmla="*/ 429 w 628"/>
                <a:gd name="T1" fmla="*/ 165 h 253"/>
                <a:gd name="T2" fmla="*/ 503 w 628"/>
                <a:gd name="T3" fmla="*/ 230 h 253"/>
                <a:gd name="T4" fmla="*/ 430 w 628"/>
                <a:gd name="T5" fmla="*/ 250 h 253"/>
                <a:gd name="T6" fmla="*/ 406 w 628"/>
                <a:gd name="T7" fmla="*/ 226 h 253"/>
                <a:gd name="T8" fmla="*/ 406 w 628"/>
                <a:gd name="T9" fmla="*/ 173 h 253"/>
                <a:gd name="T10" fmla="*/ 327 w 628"/>
                <a:gd name="T11" fmla="*/ 191 h 253"/>
                <a:gd name="T12" fmla="*/ 343 w 628"/>
                <a:gd name="T13" fmla="*/ 75 h 253"/>
                <a:gd name="T14" fmla="*/ 19 w 628"/>
                <a:gd name="T15" fmla="*/ 87 h 253"/>
                <a:gd name="T16" fmla="*/ 0 w 628"/>
                <a:gd name="T17" fmla="*/ 46 h 253"/>
                <a:gd name="T18" fmla="*/ 54 w 628"/>
                <a:gd name="T19" fmla="*/ 31 h 253"/>
                <a:gd name="T20" fmla="*/ 232 w 628"/>
                <a:gd name="T21" fmla="*/ 15 h 253"/>
                <a:gd name="T22" fmla="*/ 367 w 628"/>
                <a:gd name="T23" fmla="*/ 2 h 253"/>
                <a:gd name="T24" fmla="*/ 538 w 628"/>
                <a:gd name="T25" fmla="*/ 6 h 253"/>
                <a:gd name="T26" fmla="*/ 591 w 628"/>
                <a:gd name="T27" fmla="*/ 48 h 253"/>
                <a:gd name="T28" fmla="*/ 623 w 628"/>
                <a:gd name="T29" fmla="*/ 134 h 253"/>
                <a:gd name="T30" fmla="*/ 624 w 628"/>
                <a:gd name="T31" fmla="*/ 188 h 253"/>
                <a:gd name="T32" fmla="*/ 579 w 628"/>
                <a:gd name="T33" fmla="*/ 204 h 253"/>
                <a:gd name="T34" fmla="*/ 525 w 628"/>
                <a:gd name="T35" fmla="*/ 164 h 253"/>
                <a:gd name="T36" fmla="*/ 456 w 628"/>
                <a:gd name="T37" fmla="*/ 154 h 253"/>
                <a:gd name="T38" fmla="*/ 429 w 628"/>
                <a:gd name="T39" fmla="*/ 165 h 253"/>
                <a:gd name="T40" fmla="*/ 587 w 628"/>
                <a:gd name="T41" fmla="*/ 110 h 253"/>
                <a:gd name="T42" fmla="*/ 528 w 628"/>
                <a:gd name="T43" fmla="*/ 61 h 253"/>
                <a:gd name="T44" fmla="*/ 393 w 628"/>
                <a:gd name="T45" fmla="*/ 75 h 253"/>
                <a:gd name="T46" fmla="*/ 393 w 628"/>
                <a:gd name="T47" fmla="*/ 135 h 253"/>
                <a:gd name="T48" fmla="*/ 587 w 628"/>
                <a:gd name="T49" fmla="*/ 11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28" h="253">
                  <a:moveTo>
                    <a:pt x="429" y="165"/>
                  </a:moveTo>
                  <a:cubicBezTo>
                    <a:pt x="449" y="196"/>
                    <a:pt x="491" y="190"/>
                    <a:pt x="503" y="230"/>
                  </a:cubicBezTo>
                  <a:cubicBezTo>
                    <a:pt x="478" y="237"/>
                    <a:pt x="455" y="246"/>
                    <a:pt x="430" y="250"/>
                  </a:cubicBezTo>
                  <a:cubicBezTo>
                    <a:pt x="415" y="253"/>
                    <a:pt x="406" y="243"/>
                    <a:pt x="406" y="226"/>
                  </a:cubicBezTo>
                  <a:cubicBezTo>
                    <a:pt x="406" y="209"/>
                    <a:pt x="406" y="193"/>
                    <a:pt x="406" y="173"/>
                  </a:cubicBezTo>
                  <a:cubicBezTo>
                    <a:pt x="376" y="180"/>
                    <a:pt x="352" y="185"/>
                    <a:pt x="327" y="191"/>
                  </a:cubicBezTo>
                  <a:cubicBezTo>
                    <a:pt x="312" y="149"/>
                    <a:pt x="335" y="115"/>
                    <a:pt x="343" y="75"/>
                  </a:cubicBezTo>
                  <a:cubicBezTo>
                    <a:pt x="234" y="79"/>
                    <a:pt x="127" y="83"/>
                    <a:pt x="19" y="87"/>
                  </a:cubicBezTo>
                  <a:cubicBezTo>
                    <a:pt x="13" y="73"/>
                    <a:pt x="8" y="63"/>
                    <a:pt x="0" y="46"/>
                  </a:cubicBezTo>
                  <a:cubicBezTo>
                    <a:pt x="19" y="41"/>
                    <a:pt x="36" y="33"/>
                    <a:pt x="54" y="31"/>
                  </a:cubicBezTo>
                  <a:cubicBezTo>
                    <a:pt x="113" y="24"/>
                    <a:pt x="173" y="20"/>
                    <a:pt x="232" y="15"/>
                  </a:cubicBezTo>
                  <a:cubicBezTo>
                    <a:pt x="277" y="10"/>
                    <a:pt x="322" y="3"/>
                    <a:pt x="367" y="2"/>
                  </a:cubicBezTo>
                  <a:cubicBezTo>
                    <a:pt x="424" y="0"/>
                    <a:pt x="482" y="3"/>
                    <a:pt x="538" y="6"/>
                  </a:cubicBezTo>
                  <a:cubicBezTo>
                    <a:pt x="565" y="7"/>
                    <a:pt x="582" y="22"/>
                    <a:pt x="591" y="48"/>
                  </a:cubicBezTo>
                  <a:cubicBezTo>
                    <a:pt x="601" y="77"/>
                    <a:pt x="614" y="105"/>
                    <a:pt x="623" y="134"/>
                  </a:cubicBezTo>
                  <a:cubicBezTo>
                    <a:pt x="627" y="151"/>
                    <a:pt x="628" y="171"/>
                    <a:pt x="624" y="188"/>
                  </a:cubicBezTo>
                  <a:cubicBezTo>
                    <a:pt x="618" y="214"/>
                    <a:pt x="600" y="219"/>
                    <a:pt x="579" y="204"/>
                  </a:cubicBezTo>
                  <a:cubicBezTo>
                    <a:pt x="561" y="191"/>
                    <a:pt x="540" y="180"/>
                    <a:pt x="525" y="164"/>
                  </a:cubicBezTo>
                  <a:cubicBezTo>
                    <a:pt x="503" y="142"/>
                    <a:pt x="481" y="143"/>
                    <a:pt x="456" y="154"/>
                  </a:cubicBezTo>
                  <a:cubicBezTo>
                    <a:pt x="448" y="158"/>
                    <a:pt x="440" y="161"/>
                    <a:pt x="429" y="165"/>
                  </a:cubicBezTo>
                  <a:close/>
                  <a:moveTo>
                    <a:pt x="587" y="110"/>
                  </a:moveTo>
                  <a:cubicBezTo>
                    <a:pt x="572" y="85"/>
                    <a:pt x="558" y="63"/>
                    <a:pt x="528" y="61"/>
                  </a:cubicBezTo>
                  <a:cubicBezTo>
                    <a:pt x="483" y="58"/>
                    <a:pt x="438" y="57"/>
                    <a:pt x="393" y="75"/>
                  </a:cubicBezTo>
                  <a:cubicBezTo>
                    <a:pt x="393" y="93"/>
                    <a:pt x="393" y="111"/>
                    <a:pt x="393" y="135"/>
                  </a:cubicBezTo>
                  <a:cubicBezTo>
                    <a:pt x="456" y="99"/>
                    <a:pt x="521" y="103"/>
                    <a:pt x="587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FA07D77A-E90E-3944-4C8A-D95BB03AC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" y="898"/>
              <a:ext cx="137" cy="158"/>
            </a:xfrm>
            <a:custGeom>
              <a:avLst/>
              <a:gdLst>
                <a:gd name="T0" fmla="*/ 356 w 438"/>
                <a:gd name="T1" fmla="*/ 506 h 506"/>
                <a:gd name="T2" fmla="*/ 273 w 438"/>
                <a:gd name="T3" fmla="*/ 361 h 506"/>
                <a:gd name="T4" fmla="*/ 279 w 438"/>
                <a:gd name="T5" fmla="*/ 356 h 506"/>
                <a:gd name="T6" fmla="*/ 306 w 438"/>
                <a:gd name="T7" fmla="*/ 368 h 506"/>
                <a:gd name="T8" fmla="*/ 371 w 438"/>
                <a:gd name="T9" fmla="*/ 357 h 506"/>
                <a:gd name="T10" fmla="*/ 375 w 438"/>
                <a:gd name="T11" fmla="*/ 284 h 506"/>
                <a:gd name="T12" fmla="*/ 323 w 438"/>
                <a:gd name="T13" fmla="*/ 234 h 506"/>
                <a:gd name="T14" fmla="*/ 271 w 438"/>
                <a:gd name="T15" fmla="*/ 236 h 506"/>
                <a:gd name="T16" fmla="*/ 251 w 438"/>
                <a:gd name="T17" fmla="*/ 274 h 506"/>
                <a:gd name="T18" fmla="*/ 257 w 438"/>
                <a:gd name="T19" fmla="*/ 320 h 506"/>
                <a:gd name="T20" fmla="*/ 233 w 438"/>
                <a:gd name="T21" fmla="*/ 330 h 506"/>
                <a:gd name="T22" fmla="*/ 182 w 438"/>
                <a:gd name="T23" fmla="*/ 327 h 506"/>
                <a:gd name="T24" fmla="*/ 172 w 438"/>
                <a:gd name="T25" fmla="*/ 268 h 506"/>
                <a:gd name="T26" fmla="*/ 227 w 438"/>
                <a:gd name="T27" fmla="*/ 206 h 506"/>
                <a:gd name="T28" fmla="*/ 264 w 438"/>
                <a:gd name="T29" fmla="*/ 182 h 506"/>
                <a:gd name="T30" fmla="*/ 119 w 438"/>
                <a:gd name="T31" fmla="*/ 170 h 506"/>
                <a:gd name="T32" fmla="*/ 43 w 438"/>
                <a:gd name="T33" fmla="*/ 176 h 506"/>
                <a:gd name="T34" fmla="*/ 0 w 438"/>
                <a:gd name="T35" fmla="*/ 118 h 506"/>
                <a:gd name="T36" fmla="*/ 70 w 438"/>
                <a:gd name="T37" fmla="*/ 123 h 506"/>
                <a:gd name="T38" fmla="*/ 151 w 438"/>
                <a:gd name="T39" fmla="*/ 110 h 506"/>
                <a:gd name="T40" fmla="*/ 157 w 438"/>
                <a:gd name="T41" fmla="*/ 58 h 506"/>
                <a:gd name="T42" fmla="*/ 118 w 438"/>
                <a:gd name="T43" fmla="*/ 23 h 506"/>
                <a:gd name="T44" fmla="*/ 162 w 438"/>
                <a:gd name="T45" fmla="*/ 0 h 506"/>
                <a:gd name="T46" fmla="*/ 187 w 438"/>
                <a:gd name="T47" fmla="*/ 29 h 506"/>
                <a:gd name="T48" fmla="*/ 280 w 438"/>
                <a:gd name="T49" fmla="*/ 133 h 506"/>
                <a:gd name="T50" fmla="*/ 328 w 438"/>
                <a:gd name="T51" fmla="*/ 169 h 506"/>
                <a:gd name="T52" fmla="*/ 430 w 438"/>
                <a:gd name="T53" fmla="*/ 277 h 506"/>
                <a:gd name="T54" fmla="*/ 433 w 438"/>
                <a:gd name="T55" fmla="*/ 293 h 506"/>
                <a:gd name="T56" fmla="*/ 375 w 438"/>
                <a:gd name="T57" fmla="*/ 493 h 506"/>
                <a:gd name="T58" fmla="*/ 367 w 438"/>
                <a:gd name="T59" fmla="*/ 501 h 506"/>
                <a:gd name="T60" fmla="*/ 356 w 438"/>
                <a:gd name="T61" fmla="*/ 506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38" h="506">
                  <a:moveTo>
                    <a:pt x="356" y="506"/>
                  </a:moveTo>
                  <a:cubicBezTo>
                    <a:pt x="307" y="470"/>
                    <a:pt x="297" y="411"/>
                    <a:pt x="273" y="361"/>
                  </a:cubicBezTo>
                  <a:cubicBezTo>
                    <a:pt x="275" y="359"/>
                    <a:pt x="277" y="357"/>
                    <a:pt x="279" y="356"/>
                  </a:cubicBezTo>
                  <a:cubicBezTo>
                    <a:pt x="288" y="360"/>
                    <a:pt x="296" y="364"/>
                    <a:pt x="306" y="368"/>
                  </a:cubicBezTo>
                  <a:cubicBezTo>
                    <a:pt x="334" y="380"/>
                    <a:pt x="354" y="377"/>
                    <a:pt x="371" y="357"/>
                  </a:cubicBezTo>
                  <a:cubicBezTo>
                    <a:pt x="389" y="336"/>
                    <a:pt x="393" y="305"/>
                    <a:pt x="375" y="284"/>
                  </a:cubicBezTo>
                  <a:cubicBezTo>
                    <a:pt x="360" y="265"/>
                    <a:pt x="342" y="250"/>
                    <a:pt x="323" y="234"/>
                  </a:cubicBezTo>
                  <a:cubicBezTo>
                    <a:pt x="306" y="220"/>
                    <a:pt x="289" y="228"/>
                    <a:pt x="271" y="236"/>
                  </a:cubicBezTo>
                  <a:cubicBezTo>
                    <a:pt x="253" y="243"/>
                    <a:pt x="249" y="257"/>
                    <a:pt x="251" y="274"/>
                  </a:cubicBezTo>
                  <a:cubicBezTo>
                    <a:pt x="252" y="288"/>
                    <a:pt x="254" y="303"/>
                    <a:pt x="257" y="320"/>
                  </a:cubicBezTo>
                  <a:cubicBezTo>
                    <a:pt x="250" y="323"/>
                    <a:pt x="241" y="325"/>
                    <a:pt x="233" y="330"/>
                  </a:cubicBezTo>
                  <a:cubicBezTo>
                    <a:pt x="215" y="341"/>
                    <a:pt x="198" y="341"/>
                    <a:pt x="182" y="327"/>
                  </a:cubicBezTo>
                  <a:cubicBezTo>
                    <a:pt x="168" y="314"/>
                    <a:pt x="163" y="288"/>
                    <a:pt x="172" y="268"/>
                  </a:cubicBezTo>
                  <a:cubicBezTo>
                    <a:pt x="184" y="241"/>
                    <a:pt x="204" y="222"/>
                    <a:pt x="227" y="206"/>
                  </a:cubicBezTo>
                  <a:cubicBezTo>
                    <a:pt x="240" y="198"/>
                    <a:pt x="252" y="190"/>
                    <a:pt x="264" y="182"/>
                  </a:cubicBezTo>
                  <a:cubicBezTo>
                    <a:pt x="226" y="132"/>
                    <a:pt x="159" y="127"/>
                    <a:pt x="119" y="170"/>
                  </a:cubicBezTo>
                  <a:cubicBezTo>
                    <a:pt x="102" y="187"/>
                    <a:pt x="66" y="191"/>
                    <a:pt x="43" y="176"/>
                  </a:cubicBezTo>
                  <a:cubicBezTo>
                    <a:pt x="23" y="162"/>
                    <a:pt x="8" y="144"/>
                    <a:pt x="0" y="118"/>
                  </a:cubicBezTo>
                  <a:cubicBezTo>
                    <a:pt x="26" y="108"/>
                    <a:pt x="49" y="117"/>
                    <a:pt x="70" y="123"/>
                  </a:cubicBezTo>
                  <a:cubicBezTo>
                    <a:pt x="101" y="133"/>
                    <a:pt x="125" y="116"/>
                    <a:pt x="151" y="110"/>
                  </a:cubicBezTo>
                  <a:cubicBezTo>
                    <a:pt x="167" y="107"/>
                    <a:pt x="171" y="75"/>
                    <a:pt x="157" y="58"/>
                  </a:cubicBezTo>
                  <a:cubicBezTo>
                    <a:pt x="147" y="45"/>
                    <a:pt x="132" y="36"/>
                    <a:pt x="118" y="23"/>
                  </a:cubicBezTo>
                  <a:cubicBezTo>
                    <a:pt x="131" y="16"/>
                    <a:pt x="145" y="9"/>
                    <a:pt x="162" y="0"/>
                  </a:cubicBezTo>
                  <a:cubicBezTo>
                    <a:pt x="170" y="10"/>
                    <a:pt x="178" y="20"/>
                    <a:pt x="187" y="29"/>
                  </a:cubicBezTo>
                  <a:cubicBezTo>
                    <a:pt x="218" y="64"/>
                    <a:pt x="247" y="100"/>
                    <a:pt x="280" y="133"/>
                  </a:cubicBezTo>
                  <a:cubicBezTo>
                    <a:pt x="293" y="148"/>
                    <a:pt x="310" y="160"/>
                    <a:pt x="328" y="169"/>
                  </a:cubicBezTo>
                  <a:cubicBezTo>
                    <a:pt x="375" y="193"/>
                    <a:pt x="401" y="236"/>
                    <a:pt x="430" y="277"/>
                  </a:cubicBezTo>
                  <a:cubicBezTo>
                    <a:pt x="433" y="281"/>
                    <a:pt x="433" y="288"/>
                    <a:pt x="433" y="293"/>
                  </a:cubicBezTo>
                  <a:cubicBezTo>
                    <a:pt x="438" y="366"/>
                    <a:pt x="408" y="430"/>
                    <a:pt x="375" y="493"/>
                  </a:cubicBezTo>
                  <a:cubicBezTo>
                    <a:pt x="374" y="496"/>
                    <a:pt x="370" y="499"/>
                    <a:pt x="367" y="501"/>
                  </a:cubicBezTo>
                  <a:cubicBezTo>
                    <a:pt x="365" y="503"/>
                    <a:pt x="362" y="503"/>
                    <a:pt x="356" y="5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16E1193A-F75F-30ED-C497-44CA3520D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1" y="2470"/>
              <a:ext cx="139" cy="165"/>
            </a:xfrm>
            <a:custGeom>
              <a:avLst/>
              <a:gdLst>
                <a:gd name="T0" fmla="*/ 257 w 442"/>
                <a:gd name="T1" fmla="*/ 0 h 526"/>
                <a:gd name="T2" fmla="*/ 442 w 442"/>
                <a:gd name="T3" fmla="*/ 105 h 526"/>
                <a:gd name="T4" fmla="*/ 414 w 442"/>
                <a:gd name="T5" fmla="*/ 116 h 526"/>
                <a:gd name="T6" fmla="*/ 352 w 442"/>
                <a:gd name="T7" fmla="*/ 135 h 526"/>
                <a:gd name="T8" fmla="*/ 333 w 442"/>
                <a:gd name="T9" fmla="*/ 165 h 526"/>
                <a:gd name="T10" fmla="*/ 165 w 442"/>
                <a:gd name="T11" fmla="*/ 447 h 526"/>
                <a:gd name="T12" fmla="*/ 151 w 442"/>
                <a:gd name="T13" fmla="*/ 478 h 526"/>
                <a:gd name="T14" fmla="*/ 196 w 442"/>
                <a:gd name="T15" fmla="*/ 516 h 526"/>
                <a:gd name="T16" fmla="*/ 176 w 442"/>
                <a:gd name="T17" fmla="*/ 524 h 526"/>
                <a:gd name="T18" fmla="*/ 0 w 442"/>
                <a:gd name="T19" fmla="*/ 418 h 526"/>
                <a:gd name="T20" fmla="*/ 2 w 442"/>
                <a:gd name="T21" fmla="*/ 410 h 526"/>
                <a:gd name="T22" fmla="*/ 23 w 442"/>
                <a:gd name="T23" fmla="*/ 407 h 526"/>
                <a:gd name="T24" fmla="*/ 95 w 442"/>
                <a:gd name="T25" fmla="*/ 369 h 526"/>
                <a:gd name="T26" fmla="*/ 268 w 442"/>
                <a:gd name="T27" fmla="*/ 77 h 526"/>
                <a:gd name="T28" fmla="*/ 262 w 442"/>
                <a:gd name="T29" fmla="*/ 21 h 526"/>
                <a:gd name="T30" fmla="*/ 254 w 442"/>
                <a:gd name="T31" fmla="*/ 8 h 526"/>
                <a:gd name="T32" fmla="*/ 257 w 442"/>
                <a:gd name="T3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2" h="526">
                  <a:moveTo>
                    <a:pt x="257" y="0"/>
                  </a:moveTo>
                  <a:cubicBezTo>
                    <a:pt x="319" y="35"/>
                    <a:pt x="381" y="70"/>
                    <a:pt x="442" y="105"/>
                  </a:cubicBezTo>
                  <a:cubicBezTo>
                    <a:pt x="435" y="124"/>
                    <a:pt x="423" y="121"/>
                    <a:pt x="414" y="116"/>
                  </a:cubicBezTo>
                  <a:cubicBezTo>
                    <a:pt x="386" y="101"/>
                    <a:pt x="368" y="116"/>
                    <a:pt x="352" y="135"/>
                  </a:cubicBezTo>
                  <a:cubicBezTo>
                    <a:pt x="344" y="144"/>
                    <a:pt x="339" y="155"/>
                    <a:pt x="333" y="165"/>
                  </a:cubicBezTo>
                  <a:cubicBezTo>
                    <a:pt x="277" y="259"/>
                    <a:pt x="221" y="353"/>
                    <a:pt x="165" y="447"/>
                  </a:cubicBezTo>
                  <a:cubicBezTo>
                    <a:pt x="159" y="457"/>
                    <a:pt x="156" y="468"/>
                    <a:pt x="151" y="478"/>
                  </a:cubicBezTo>
                  <a:cubicBezTo>
                    <a:pt x="167" y="491"/>
                    <a:pt x="180" y="502"/>
                    <a:pt x="196" y="516"/>
                  </a:cubicBezTo>
                  <a:cubicBezTo>
                    <a:pt x="187" y="520"/>
                    <a:pt x="179" y="526"/>
                    <a:pt x="176" y="524"/>
                  </a:cubicBezTo>
                  <a:cubicBezTo>
                    <a:pt x="117" y="489"/>
                    <a:pt x="59" y="454"/>
                    <a:pt x="0" y="418"/>
                  </a:cubicBezTo>
                  <a:cubicBezTo>
                    <a:pt x="1" y="415"/>
                    <a:pt x="2" y="413"/>
                    <a:pt x="2" y="410"/>
                  </a:cubicBezTo>
                  <a:cubicBezTo>
                    <a:pt x="9" y="409"/>
                    <a:pt x="16" y="406"/>
                    <a:pt x="23" y="407"/>
                  </a:cubicBezTo>
                  <a:cubicBezTo>
                    <a:pt x="56" y="411"/>
                    <a:pt x="78" y="398"/>
                    <a:pt x="95" y="369"/>
                  </a:cubicBezTo>
                  <a:cubicBezTo>
                    <a:pt x="152" y="271"/>
                    <a:pt x="210" y="174"/>
                    <a:pt x="268" y="77"/>
                  </a:cubicBezTo>
                  <a:cubicBezTo>
                    <a:pt x="284" y="51"/>
                    <a:pt x="283" y="47"/>
                    <a:pt x="262" y="21"/>
                  </a:cubicBezTo>
                  <a:cubicBezTo>
                    <a:pt x="259" y="17"/>
                    <a:pt x="256" y="13"/>
                    <a:pt x="254" y="8"/>
                  </a:cubicBezTo>
                  <a:cubicBezTo>
                    <a:pt x="253" y="8"/>
                    <a:pt x="255" y="6"/>
                    <a:pt x="2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1E6FC3FB-4C76-1C0F-976B-47AD1879E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0" y="563"/>
              <a:ext cx="134" cy="103"/>
            </a:xfrm>
            <a:custGeom>
              <a:avLst/>
              <a:gdLst>
                <a:gd name="T0" fmla="*/ 112 w 430"/>
                <a:gd name="T1" fmla="*/ 128 h 330"/>
                <a:gd name="T2" fmla="*/ 183 w 430"/>
                <a:gd name="T3" fmla="*/ 45 h 330"/>
                <a:gd name="T4" fmla="*/ 197 w 430"/>
                <a:gd name="T5" fmla="*/ 0 h 330"/>
                <a:gd name="T6" fmla="*/ 233 w 430"/>
                <a:gd name="T7" fmla="*/ 71 h 330"/>
                <a:gd name="T8" fmla="*/ 176 w 430"/>
                <a:gd name="T9" fmla="*/ 172 h 330"/>
                <a:gd name="T10" fmla="*/ 164 w 430"/>
                <a:gd name="T11" fmla="*/ 201 h 330"/>
                <a:gd name="T12" fmla="*/ 208 w 430"/>
                <a:gd name="T13" fmla="*/ 241 h 330"/>
                <a:gd name="T14" fmla="*/ 313 w 430"/>
                <a:gd name="T15" fmla="*/ 178 h 330"/>
                <a:gd name="T16" fmla="*/ 323 w 430"/>
                <a:gd name="T17" fmla="*/ 116 h 330"/>
                <a:gd name="T18" fmla="*/ 307 w 430"/>
                <a:gd name="T19" fmla="*/ 46 h 330"/>
                <a:gd name="T20" fmla="*/ 352 w 430"/>
                <a:gd name="T21" fmla="*/ 69 h 330"/>
                <a:gd name="T22" fmla="*/ 422 w 430"/>
                <a:gd name="T23" fmla="*/ 160 h 330"/>
                <a:gd name="T24" fmla="*/ 415 w 430"/>
                <a:gd name="T25" fmla="*/ 192 h 330"/>
                <a:gd name="T26" fmla="*/ 377 w 430"/>
                <a:gd name="T27" fmla="*/ 220 h 330"/>
                <a:gd name="T28" fmla="*/ 255 w 430"/>
                <a:gd name="T29" fmla="*/ 289 h 330"/>
                <a:gd name="T30" fmla="*/ 217 w 430"/>
                <a:gd name="T31" fmla="*/ 317 h 330"/>
                <a:gd name="T32" fmla="*/ 181 w 430"/>
                <a:gd name="T33" fmla="*/ 321 h 330"/>
                <a:gd name="T34" fmla="*/ 133 w 430"/>
                <a:gd name="T35" fmla="*/ 279 h 330"/>
                <a:gd name="T36" fmla="*/ 66 w 430"/>
                <a:gd name="T37" fmla="*/ 175 h 330"/>
                <a:gd name="T38" fmla="*/ 18 w 430"/>
                <a:gd name="T39" fmla="*/ 98 h 330"/>
                <a:gd name="T40" fmla="*/ 28 w 430"/>
                <a:gd name="T41" fmla="*/ 49 h 330"/>
                <a:gd name="T42" fmla="*/ 66 w 430"/>
                <a:gd name="T43" fmla="*/ 40 h 330"/>
                <a:gd name="T44" fmla="*/ 94 w 430"/>
                <a:gd name="T45" fmla="*/ 62 h 330"/>
                <a:gd name="T46" fmla="*/ 112 w 430"/>
                <a:gd name="T47" fmla="*/ 128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0" h="330">
                  <a:moveTo>
                    <a:pt x="112" y="128"/>
                  </a:moveTo>
                  <a:cubicBezTo>
                    <a:pt x="137" y="99"/>
                    <a:pt x="162" y="73"/>
                    <a:pt x="183" y="45"/>
                  </a:cubicBezTo>
                  <a:cubicBezTo>
                    <a:pt x="191" y="33"/>
                    <a:pt x="192" y="15"/>
                    <a:pt x="197" y="0"/>
                  </a:cubicBezTo>
                  <a:cubicBezTo>
                    <a:pt x="246" y="12"/>
                    <a:pt x="255" y="29"/>
                    <a:pt x="233" y="71"/>
                  </a:cubicBezTo>
                  <a:cubicBezTo>
                    <a:pt x="215" y="105"/>
                    <a:pt x="195" y="138"/>
                    <a:pt x="176" y="172"/>
                  </a:cubicBezTo>
                  <a:cubicBezTo>
                    <a:pt x="171" y="181"/>
                    <a:pt x="166" y="191"/>
                    <a:pt x="164" y="201"/>
                  </a:cubicBezTo>
                  <a:cubicBezTo>
                    <a:pt x="160" y="228"/>
                    <a:pt x="183" y="251"/>
                    <a:pt x="208" y="241"/>
                  </a:cubicBezTo>
                  <a:cubicBezTo>
                    <a:pt x="246" y="226"/>
                    <a:pt x="284" y="211"/>
                    <a:pt x="313" y="178"/>
                  </a:cubicBezTo>
                  <a:cubicBezTo>
                    <a:pt x="330" y="159"/>
                    <a:pt x="334" y="140"/>
                    <a:pt x="323" y="116"/>
                  </a:cubicBezTo>
                  <a:cubicBezTo>
                    <a:pt x="314" y="96"/>
                    <a:pt x="301" y="77"/>
                    <a:pt x="307" y="46"/>
                  </a:cubicBezTo>
                  <a:cubicBezTo>
                    <a:pt x="324" y="54"/>
                    <a:pt x="343" y="57"/>
                    <a:pt x="352" y="69"/>
                  </a:cubicBezTo>
                  <a:cubicBezTo>
                    <a:pt x="378" y="97"/>
                    <a:pt x="399" y="129"/>
                    <a:pt x="422" y="160"/>
                  </a:cubicBezTo>
                  <a:cubicBezTo>
                    <a:pt x="430" y="172"/>
                    <a:pt x="425" y="184"/>
                    <a:pt x="415" y="192"/>
                  </a:cubicBezTo>
                  <a:cubicBezTo>
                    <a:pt x="403" y="202"/>
                    <a:pt x="390" y="213"/>
                    <a:pt x="377" y="220"/>
                  </a:cubicBezTo>
                  <a:cubicBezTo>
                    <a:pt x="337" y="244"/>
                    <a:pt x="295" y="266"/>
                    <a:pt x="255" y="289"/>
                  </a:cubicBezTo>
                  <a:cubicBezTo>
                    <a:pt x="241" y="297"/>
                    <a:pt x="228" y="307"/>
                    <a:pt x="217" y="317"/>
                  </a:cubicBezTo>
                  <a:cubicBezTo>
                    <a:pt x="205" y="328"/>
                    <a:pt x="192" y="330"/>
                    <a:pt x="181" y="321"/>
                  </a:cubicBezTo>
                  <a:cubicBezTo>
                    <a:pt x="164" y="308"/>
                    <a:pt x="146" y="295"/>
                    <a:pt x="133" y="279"/>
                  </a:cubicBezTo>
                  <a:cubicBezTo>
                    <a:pt x="109" y="246"/>
                    <a:pt x="87" y="210"/>
                    <a:pt x="66" y="175"/>
                  </a:cubicBezTo>
                  <a:cubicBezTo>
                    <a:pt x="51" y="149"/>
                    <a:pt x="40" y="120"/>
                    <a:pt x="18" y="98"/>
                  </a:cubicBezTo>
                  <a:cubicBezTo>
                    <a:pt x="0" y="81"/>
                    <a:pt x="6" y="60"/>
                    <a:pt x="28" y="49"/>
                  </a:cubicBezTo>
                  <a:cubicBezTo>
                    <a:pt x="39" y="43"/>
                    <a:pt x="53" y="41"/>
                    <a:pt x="66" y="40"/>
                  </a:cubicBezTo>
                  <a:cubicBezTo>
                    <a:pt x="81" y="38"/>
                    <a:pt x="90" y="46"/>
                    <a:pt x="94" y="62"/>
                  </a:cubicBezTo>
                  <a:cubicBezTo>
                    <a:pt x="98" y="84"/>
                    <a:pt x="105" y="105"/>
                    <a:pt x="112" y="1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B2808B20-3D30-E84E-7720-998198BB4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8" y="1371"/>
              <a:ext cx="129" cy="135"/>
            </a:xfrm>
            <a:custGeom>
              <a:avLst/>
              <a:gdLst>
                <a:gd name="T0" fmla="*/ 341 w 413"/>
                <a:gd name="T1" fmla="*/ 431 h 431"/>
                <a:gd name="T2" fmla="*/ 319 w 413"/>
                <a:gd name="T3" fmla="*/ 341 h 431"/>
                <a:gd name="T4" fmla="*/ 258 w 413"/>
                <a:gd name="T5" fmla="*/ 256 h 431"/>
                <a:gd name="T6" fmla="*/ 164 w 413"/>
                <a:gd name="T7" fmla="*/ 195 h 431"/>
                <a:gd name="T8" fmla="*/ 90 w 413"/>
                <a:gd name="T9" fmla="*/ 161 h 431"/>
                <a:gd name="T10" fmla="*/ 81 w 413"/>
                <a:gd name="T11" fmla="*/ 155 h 431"/>
                <a:gd name="T12" fmla="*/ 15 w 413"/>
                <a:gd name="T13" fmla="*/ 0 h 431"/>
                <a:gd name="T14" fmla="*/ 50 w 413"/>
                <a:gd name="T15" fmla="*/ 34 h 431"/>
                <a:gd name="T16" fmla="*/ 227 w 413"/>
                <a:gd name="T17" fmla="*/ 177 h 431"/>
                <a:gd name="T18" fmla="*/ 247 w 413"/>
                <a:gd name="T19" fmla="*/ 182 h 431"/>
                <a:gd name="T20" fmla="*/ 212 w 413"/>
                <a:gd name="T21" fmla="*/ 85 h 431"/>
                <a:gd name="T22" fmla="*/ 278 w 413"/>
                <a:gd name="T23" fmla="*/ 62 h 431"/>
                <a:gd name="T24" fmla="*/ 302 w 413"/>
                <a:gd name="T25" fmla="*/ 133 h 431"/>
                <a:gd name="T26" fmla="*/ 379 w 413"/>
                <a:gd name="T27" fmla="*/ 304 h 431"/>
                <a:gd name="T28" fmla="*/ 405 w 413"/>
                <a:gd name="T29" fmla="*/ 379 h 431"/>
                <a:gd name="T30" fmla="*/ 375 w 413"/>
                <a:gd name="T31" fmla="*/ 426 h 431"/>
                <a:gd name="T32" fmla="*/ 341 w 413"/>
                <a:gd name="T33" fmla="*/ 43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3" h="431">
                  <a:moveTo>
                    <a:pt x="341" y="431"/>
                  </a:moveTo>
                  <a:cubicBezTo>
                    <a:pt x="333" y="397"/>
                    <a:pt x="325" y="369"/>
                    <a:pt x="319" y="341"/>
                  </a:cubicBezTo>
                  <a:cubicBezTo>
                    <a:pt x="310" y="304"/>
                    <a:pt x="291" y="276"/>
                    <a:pt x="258" y="256"/>
                  </a:cubicBezTo>
                  <a:cubicBezTo>
                    <a:pt x="226" y="236"/>
                    <a:pt x="196" y="215"/>
                    <a:pt x="164" y="195"/>
                  </a:cubicBezTo>
                  <a:cubicBezTo>
                    <a:pt x="141" y="181"/>
                    <a:pt x="121" y="158"/>
                    <a:pt x="90" y="161"/>
                  </a:cubicBezTo>
                  <a:cubicBezTo>
                    <a:pt x="87" y="162"/>
                    <a:pt x="83" y="158"/>
                    <a:pt x="81" y="155"/>
                  </a:cubicBezTo>
                  <a:cubicBezTo>
                    <a:pt x="39" y="113"/>
                    <a:pt x="0" y="69"/>
                    <a:pt x="15" y="0"/>
                  </a:cubicBezTo>
                  <a:cubicBezTo>
                    <a:pt x="34" y="4"/>
                    <a:pt x="41" y="20"/>
                    <a:pt x="50" y="34"/>
                  </a:cubicBezTo>
                  <a:cubicBezTo>
                    <a:pt x="93" y="102"/>
                    <a:pt x="152" y="150"/>
                    <a:pt x="227" y="177"/>
                  </a:cubicBezTo>
                  <a:cubicBezTo>
                    <a:pt x="233" y="179"/>
                    <a:pt x="239" y="180"/>
                    <a:pt x="247" y="182"/>
                  </a:cubicBezTo>
                  <a:cubicBezTo>
                    <a:pt x="248" y="145"/>
                    <a:pt x="207" y="126"/>
                    <a:pt x="212" y="85"/>
                  </a:cubicBezTo>
                  <a:cubicBezTo>
                    <a:pt x="232" y="78"/>
                    <a:pt x="254" y="70"/>
                    <a:pt x="278" y="62"/>
                  </a:cubicBezTo>
                  <a:cubicBezTo>
                    <a:pt x="287" y="88"/>
                    <a:pt x="292" y="112"/>
                    <a:pt x="302" y="133"/>
                  </a:cubicBezTo>
                  <a:cubicBezTo>
                    <a:pt x="327" y="191"/>
                    <a:pt x="354" y="247"/>
                    <a:pt x="379" y="304"/>
                  </a:cubicBezTo>
                  <a:cubicBezTo>
                    <a:pt x="390" y="328"/>
                    <a:pt x="399" y="354"/>
                    <a:pt x="405" y="379"/>
                  </a:cubicBezTo>
                  <a:cubicBezTo>
                    <a:pt x="413" y="409"/>
                    <a:pt x="406" y="419"/>
                    <a:pt x="375" y="426"/>
                  </a:cubicBezTo>
                  <a:cubicBezTo>
                    <a:pt x="365" y="428"/>
                    <a:pt x="354" y="429"/>
                    <a:pt x="341" y="4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0FA584CC-234B-E59F-C630-1391C4E6D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1412"/>
              <a:ext cx="79" cy="122"/>
            </a:xfrm>
            <a:custGeom>
              <a:avLst/>
              <a:gdLst>
                <a:gd name="T0" fmla="*/ 100 w 252"/>
                <a:gd name="T1" fmla="*/ 391 h 391"/>
                <a:gd name="T2" fmla="*/ 101 w 252"/>
                <a:gd name="T3" fmla="*/ 298 h 391"/>
                <a:gd name="T4" fmla="*/ 107 w 252"/>
                <a:gd name="T5" fmla="*/ 213 h 391"/>
                <a:gd name="T6" fmla="*/ 0 w 252"/>
                <a:gd name="T7" fmla="*/ 74 h 391"/>
                <a:gd name="T8" fmla="*/ 71 w 252"/>
                <a:gd name="T9" fmla="*/ 31 h 391"/>
                <a:gd name="T10" fmla="*/ 131 w 252"/>
                <a:gd name="T11" fmla="*/ 157 h 391"/>
                <a:gd name="T12" fmla="*/ 133 w 252"/>
                <a:gd name="T13" fmla="*/ 191 h 391"/>
                <a:gd name="T14" fmla="*/ 144 w 252"/>
                <a:gd name="T15" fmla="*/ 266 h 391"/>
                <a:gd name="T16" fmla="*/ 193 w 252"/>
                <a:gd name="T17" fmla="*/ 291 h 391"/>
                <a:gd name="T18" fmla="*/ 216 w 252"/>
                <a:gd name="T19" fmla="*/ 229 h 391"/>
                <a:gd name="T20" fmla="*/ 170 w 252"/>
                <a:gd name="T21" fmla="*/ 131 h 391"/>
                <a:gd name="T22" fmla="*/ 134 w 252"/>
                <a:gd name="T23" fmla="*/ 58 h 391"/>
                <a:gd name="T24" fmla="*/ 161 w 252"/>
                <a:gd name="T25" fmla="*/ 0 h 391"/>
                <a:gd name="T26" fmla="*/ 232 w 252"/>
                <a:gd name="T27" fmla="*/ 151 h 391"/>
                <a:gd name="T28" fmla="*/ 248 w 252"/>
                <a:gd name="T29" fmla="*/ 248 h 391"/>
                <a:gd name="T30" fmla="*/ 180 w 252"/>
                <a:gd name="T31" fmla="*/ 350 h 391"/>
                <a:gd name="T32" fmla="*/ 100 w 252"/>
                <a:gd name="T33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2" h="391">
                  <a:moveTo>
                    <a:pt x="100" y="391"/>
                  </a:moveTo>
                  <a:cubicBezTo>
                    <a:pt x="100" y="356"/>
                    <a:pt x="99" y="327"/>
                    <a:pt x="101" y="298"/>
                  </a:cubicBezTo>
                  <a:cubicBezTo>
                    <a:pt x="102" y="270"/>
                    <a:pt x="105" y="243"/>
                    <a:pt x="107" y="213"/>
                  </a:cubicBezTo>
                  <a:cubicBezTo>
                    <a:pt x="48" y="184"/>
                    <a:pt x="40" y="117"/>
                    <a:pt x="0" y="74"/>
                  </a:cubicBezTo>
                  <a:cubicBezTo>
                    <a:pt x="11" y="35"/>
                    <a:pt x="46" y="42"/>
                    <a:pt x="71" y="31"/>
                  </a:cubicBezTo>
                  <a:cubicBezTo>
                    <a:pt x="92" y="74"/>
                    <a:pt x="113" y="115"/>
                    <a:pt x="131" y="157"/>
                  </a:cubicBezTo>
                  <a:cubicBezTo>
                    <a:pt x="136" y="167"/>
                    <a:pt x="137" y="182"/>
                    <a:pt x="133" y="191"/>
                  </a:cubicBezTo>
                  <a:cubicBezTo>
                    <a:pt x="118" y="220"/>
                    <a:pt x="131" y="243"/>
                    <a:pt x="144" y="266"/>
                  </a:cubicBezTo>
                  <a:cubicBezTo>
                    <a:pt x="155" y="287"/>
                    <a:pt x="178" y="297"/>
                    <a:pt x="193" y="291"/>
                  </a:cubicBezTo>
                  <a:cubicBezTo>
                    <a:pt x="212" y="283"/>
                    <a:pt x="225" y="249"/>
                    <a:pt x="216" y="229"/>
                  </a:cubicBezTo>
                  <a:cubicBezTo>
                    <a:pt x="202" y="196"/>
                    <a:pt x="187" y="163"/>
                    <a:pt x="170" y="131"/>
                  </a:cubicBezTo>
                  <a:cubicBezTo>
                    <a:pt x="158" y="107"/>
                    <a:pt x="153" y="81"/>
                    <a:pt x="134" y="58"/>
                  </a:cubicBezTo>
                  <a:cubicBezTo>
                    <a:pt x="111" y="30"/>
                    <a:pt x="124" y="6"/>
                    <a:pt x="161" y="0"/>
                  </a:cubicBezTo>
                  <a:cubicBezTo>
                    <a:pt x="185" y="50"/>
                    <a:pt x="210" y="100"/>
                    <a:pt x="232" y="151"/>
                  </a:cubicBezTo>
                  <a:cubicBezTo>
                    <a:pt x="246" y="181"/>
                    <a:pt x="252" y="214"/>
                    <a:pt x="248" y="248"/>
                  </a:cubicBezTo>
                  <a:cubicBezTo>
                    <a:pt x="242" y="294"/>
                    <a:pt x="220" y="328"/>
                    <a:pt x="180" y="350"/>
                  </a:cubicBezTo>
                  <a:cubicBezTo>
                    <a:pt x="156" y="362"/>
                    <a:pt x="133" y="374"/>
                    <a:pt x="100" y="3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B5876251-9F61-AE39-EEE7-BAB8B6865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458"/>
              <a:ext cx="90" cy="112"/>
            </a:xfrm>
            <a:custGeom>
              <a:avLst/>
              <a:gdLst>
                <a:gd name="T0" fmla="*/ 223 w 285"/>
                <a:gd name="T1" fmla="*/ 291 h 356"/>
                <a:gd name="T2" fmla="*/ 35 w 285"/>
                <a:gd name="T3" fmla="*/ 352 h 356"/>
                <a:gd name="T4" fmla="*/ 29 w 285"/>
                <a:gd name="T5" fmla="*/ 346 h 356"/>
                <a:gd name="T6" fmla="*/ 5 w 285"/>
                <a:gd name="T7" fmla="*/ 121 h 356"/>
                <a:gd name="T8" fmla="*/ 85 w 285"/>
                <a:gd name="T9" fmla="*/ 17 h 356"/>
                <a:gd name="T10" fmla="*/ 285 w 285"/>
                <a:gd name="T11" fmla="*/ 24 h 356"/>
                <a:gd name="T12" fmla="*/ 272 w 285"/>
                <a:gd name="T13" fmla="*/ 77 h 356"/>
                <a:gd name="T14" fmla="*/ 202 w 285"/>
                <a:gd name="T15" fmla="*/ 61 h 356"/>
                <a:gd name="T16" fmla="*/ 128 w 285"/>
                <a:gd name="T17" fmla="*/ 48 h 356"/>
                <a:gd name="T18" fmla="*/ 73 w 285"/>
                <a:gd name="T19" fmla="*/ 83 h 356"/>
                <a:gd name="T20" fmla="*/ 83 w 285"/>
                <a:gd name="T21" fmla="*/ 249 h 356"/>
                <a:gd name="T22" fmla="*/ 118 w 285"/>
                <a:gd name="T23" fmla="*/ 272 h 356"/>
                <a:gd name="T24" fmla="*/ 223 w 285"/>
                <a:gd name="T25" fmla="*/ 291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5" h="356">
                  <a:moveTo>
                    <a:pt x="223" y="291"/>
                  </a:moveTo>
                  <a:cubicBezTo>
                    <a:pt x="165" y="331"/>
                    <a:pt x="87" y="356"/>
                    <a:pt x="35" y="352"/>
                  </a:cubicBezTo>
                  <a:cubicBezTo>
                    <a:pt x="32" y="350"/>
                    <a:pt x="29" y="348"/>
                    <a:pt x="29" y="346"/>
                  </a:cubicBezTo>
                  <a:cubicBezTo>
                    <a:pt x="13" y="272"/>
                    <a:pt x="0" y="197"/>
                    <a:pt x="5" y="121"/>
                  </a:cubicBezTo>
                  <a:cubicBezTo>
                    <a:pt x="8" y="70"/>
                    <a:pt x="36" y="34"/>
                    <a:pt x="85" y="17"/>
                  </a:cubicBezTo>
                  <a:cubicBezTo>
                    <a:pt x="130" y="0"/>
                    <a:pt x="233" y="3"/>
                    <a:pt x="285" y="24"/>
                  </a:cubicBezTo>
                  <a:cubicBezTo>
                    <a:pt x="281" y="40"/>
                    <a:pt x="277" y="57"/>
                    <a:pt x="272" y="77"/>
                  </a:cubicBezTo>
                  <a:cubicBezTo>
                    <a:pt x="246" y="71"/>
                    <a:pt x="224" y="66"/>
                    <a:pt x="202" y="61"/>
                  </a:cubicBezTo>
                  <a:cubicBezTo>
                    <a:pt x="178" y="56"/>
                    <a:pt x="153" y="50"/>
                    <a:pt x="128" y="48"/>
                  </a:cubicBezTo>
                  <a:cubicBezTo>
                    <a:pt x="97" y="46"/>
                    <a:pt x="83" y="55"/>
                    <a:pt x="73" y="83"/>
                  </a:cubicBezTo>
                  <a:cubicBezTo>
                    <a:pt x="54" y="140"/>
                    <a:pt x="57" y="195"/>
                    <a:pt x="83" y="249"/>
                  </a:cubicBezTo>
                  <a:cubicBezTo>
                    <a:pt x="91" y="264"/>
                    <a:pt x="102" y="270"/>
                    <a:pt x="118" y="272"/>
                  </a:cubicBezTo>
                  <a:cubicBezTo>
                    <a:pt x="152" y="277"/>
                    <a:pt x="186" y="284"/>
                    <a:pt x="223" y="2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7F1016CA-3EE7-85EE-95E8-FDFA8E3AE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" y="898"/>
              <a:ext cx="41" cy="48"/>
            </a:xfrm>
            <a:custGeom>
              <a:avLst/>
              <a:gdLst>
                <a:gd name="T0" fmla="*/ 86 w 130"/>
                <a:gd name="T1" fmla="*/ 1 h 155"/>
                <a:gd name="T2" fmla="*/ 120 w 130"/>
                <a:gd name="T3" fmla="*/ 36 h 155"/>
                <a:gd name="T4" fmla="*/ 87 w 130"/>
                <a:gd name="T5" fmla="*/ 129 h 155"/>
                <a:gd name="T6" fmla="*/ 60 w 130"/>
                <a:gd name="T7" fmla="*/ 154 h 155"/>
                <a:gd name="T8" fmla="*/ 31 w 130"/>
                <a:gd name="T9" fmla="*/ 131 h 155"/>
                <a:gd name="T10" fmla="*/ 7 w 130"/>
                <a:gd name="T11" fmla="*/ 72 h 155"/>
                <a:gd name="T12" fmla="*/ 20 w 130"/>
                <a:gd name="T13" fmla="*/ 31 h 155"/>
                <a:gd name="T14" fmla="*/ 86 w 130"/>
                <a:gd name="T15" fmla="*/ 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155">
                  <a:moveTo>
                    <a:pt x="86" y="1"/>
                  </a:moveTo>
                  <a:cubicBezTo>
                    <a:pt x="125" y="0"/>
                    <a:pt x="130" y="9"/>
                    <a:pt x="120" y="36"/>
                  </a:cubicBezTo>
                  <a:cubicBezTo>
                    <a:pt x="109" y="67"/>
                    <a:pt x="99" y="98"/>
                    <a:pt x="87" y="129"/>
                  </a:cubicBezTo>
                  <a:cubicBezTo>
                    <a:pt x="82" y="141"/>
                    <a:pt x="77" y="154"/>
                    <a:pt x="60" y="154"/>
                  </a:cubicBezTo>
                  <a:cubicBezTo>
                    <a:pt x="43" y="155"/>
                    <a:pt x="37" y="143"/>
                    <a:pt x="31" y="131"/>
                  </a:cubicBezTo>
                  <a:cubicBezTo>
                    <a:pt x="22" y="112"/>
                    <a:pt x="15" y="92"/>
                    <a:pt x="7" y="72"/>
                  </a:cubicBezTo>
                  <a:cubicBezTo>
                    <a:pt x="0" y="55"/>
                    <a:pt x="6" y="39"/>
                    <a:pt x="20" y="31"/>
                  </a:cubicBezTo>
                  <a:cubicBezTo>
                    <a:pt x="44" y="17"/>
                    <a:pt x="70" y="8"/>
                    <a:pt x="8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9">
              <a:extLst>
                <a:ext uri="{FF2B5EF4-FFF2-40B4-BE49-F238E27FC236}">
                  <a16:creationId xmlns:a16="http://schemas.microsoft.com/office/drawing/2014/main" id="{D2D0350C-6AB6-C598-C201-5D1C689F8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5" y="1424"/>
              <a:ext cx="40" cy="41"/>
            </a:xfrm>
            <a:custGeom>
              <a:avLst/>
              <a:gdLst>
                <a:gd name="T0" fmla="*/ 128 w 130"/>
                <a:gd name="T1" fmla="*/ 27 h 132"/>
                <a:gd name="T2" fmla="*/ 101 w 130"/>
                <a:gd name="T3" fmla="*/ 76 h 132"/>
                <a:gd name="T4" fmla="*/ 59 w 130"/>
                <a:gd name="T5" fmla="*/ 111 h 132"/>
                <a:gd name="T6" fmla="*/ 23 w 130"/>
                <a:gd name="T7" fmla="*/ 130 h 132"/>
                <a:gd name="T8" fmla="*/ 2 w 130"/>
                <a:gd name="T9" fmla="*/ 88 h 132"/>
                <a:gd name="T10" fmla="*/ 18 w 130"/>
                <a:gd name="T11" fmla="*/ 22 h 132"/>
                <a:gd name="T12" fmla="*/ 57 w 130"/>
                <a:gd name="T13" fmla="*/ 4 h 132"/>
                <a:gd name="T14" fmla="*/ 128 w 130"/>
                <a:gd name="T15" fmla="*/ 2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132">
                  <a:moveTo>
                    <a:pt x="128" y="27"/>
                  </a:moveTo>
                  <a:cubicBezTo>
                    <a:pt x="130" y="55"/>
                    <a:pt x="120" y="67"/>
                    <a:pt x="101" y="76"/>
                  </a:cubicBezTo>
                  <a:cubicBezTo>
                    <a:pt x="85" y="84"/>
                    <a:pt x="74" y="101"/>
                    <a:pt x="59" y="111"/>
                  </a:cubicBezTo>
                  <a:cubicBezTo>
                    <a:pt x="48" y="120"/>
                    <a:pt x="34" y="132"/>
                    <a:pt x="23" y="130"/>
                  </a:cubicBezTo>
                  <a:cubicBezTo>
                    <a:pt x="4" y="126"/>
                    <a:pt x="0" y="105"/>
                    <a:pt x="2" y="88"/>
                  </a:cubicBezTo>
                  <a:cubicBezTo>
                    <a:pt x="5" y="65"/>
                    <a:pt x="11" y="43"/>
                    <a:pt x="18" y="22"/>
                  </a:cubicBezTo>
                  <a:cubicBezTo>
                    <a:pt x="24" y="3"/>
                    <a:pt x="41" y="0"/>
                    <a:pt x="57" y="4"/>
                  </a:cubicBezTo>
                  <a:cubicBezTo>
                    <a:pt x="81" y="10"/>
                    <a:pt x="104" y="19"/>
                    <a:pt x="128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0">
              <a:extLst>
                <a:ext uri="{FF2B5EF4-FFF2-40B4-BE49-F238E27FC236}">
                  <a16:creationId xmlns:a16="http://schemas.microsoft.com/office/drawing/2014/main" id="{4B6D96EF-BCBB-1819-F38C-2219758A2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5" y="1926"/>
              <a:ext cx="71" cy="71"/>
            </a:xfrm>
            <a:custGeom>
              <a:avLst/>
              <a:gdLst>
                <a:gd name="T0" fmla="*/ 228 w 228"/>
                <a:gd name="T1" fmla="*/ 227 h 228"/>
                <a:gd name="T2" fmla="*/ 116 w 228"/>
                <a:gd name="T3" fmla="*/ 134 h 228"/>
                <a:gd name="T4" fmla="*/ 95 w 228"/>
                <a:gd name="T5" fmla="*/ 115 h 228"/>
                <a:gd name="T6" fmla="*/ 15 w 228"/>
                <a:gd name="T7" fmla="*/ 128 h 228"/>
                <a:gd name="T8" fmla="*/ 0 w 228"/>
                <a:gd name="T9" fmla="*/ 136 h 228"/>
                <a:gd name="T10" fmla="*/ 42 w 228"/>
                <a:gd name="T11" fmla="*/ 0 h 228"/>
                <a:gd name="T12" fmla="*/ 110 w 228"/>
                <a:gd name="T13" fmla="*/ 101 h 228"/>
                <a:gd name="T14" fmla="*/ 211 w 228"/>
                <a:gd name="T15" fmla="*/ 202 h 228"/>
                <a:gd name="T16" fmla="*/ 228 w 228"/>
                <a:gd name="T17" fmla="*/ 228 h 228"/>
                <a:gd name="T18" fmla="*/ 228 w 228"/>
                <a:gd name="T19" fmla="*/ 22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228">
                  <a:moveTo>
                    <a:pt x="228" y="227"/>
                  </a:moveTo>
                  <a:cubicBezTo>
                    <a:pt x="191" y="196"/>
                    <a:pt x="153" y="165"/>
                    <a:pt x="116" y="134"/>
                  </a:cubicBezTo>
                  <a:cubicBezTo>
                    <a:pt x="108" y="128"/>
                    <a:pt x="103" y="120"/>
                    <a:pt x="95" y="115"/>
                  </a:cubicBezTo>
                  <a:cubicBezTo>
                    <a:pt x="58" y="88"/>
                    <a:pt x="42" y="91"/>
                    <a:pt x="15" y="128"/>
                  </a:cubicBezTo>
                  <a:cubicBezTo>
                    <a:pt x="12" y="132"/>
                    <a:pt x="7" y="134"/>
                    <a:pt x="0" y="136"/>
                  </a:cubicBezTo>
                  <a:cubicBezTo>
                    <a:pt x="8" y="89"/>
                    <a:pt x="20" y="44"/>
                    <a:pt x="42" y="0"/>
                  </a:cubicBezTo>
                  <a:cubicBezTo>
                    <a:pt x="48" y="47"/>
                    <a:pt x="81" y="72"/>
                    <a:pt x="110" y="101"/>
                  </a:cubicBezTo>
                  <a:cubicBezTo>
                    <a:pt x="144" y="134"/>
                    <a:pt x="178" y="168"/>
                    <a:pt x="211" y="202"/>
                  </a:cubicBezTo>
                  <a:cubicBezTo>
                    <a:pt x="218" y="209"/>
                    <a:pt x="222" y="219"/>
                    <a:pt x="228" y="228"/>
                  </a:cubicBezTo>
                  <a:lnTo>
                    <a:pt x="228" y="2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41D7FD78-0420-A25C-B448-C8DDBAA23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" y="886"/>
              <a:ext cx="43" cy="32"/>
            </a:xfrm>
            <a:custGeom>
              <a:avLst/>
              <a:gdLst>
                <a:gd name="T0" fmla="*/ 61 w 139"/>
                <a:gd name="T1" fmla="*/ 105 h 105"/>
                <a:gd name="T2" fmla="*/ 0 w 139"/>
                <a:gd name="T3" fmla="*/ 32 h 105"/>
                <a:gd name="T4" fmla="*/ 95 w 139"/>
                <a:gd name="T5" fmla="*/ 16 h 105"/>
                <a:gd name="T6" fmla="*/ 139 w 139"/>
                <a:gd name="T7" fmla="*/ 43 h 105"/>
                <a:gd name="T8" fmla="*/ 61 w 139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05">
                  <a:moveTo>
                    <a:pt x="61" y="105"/>
                  </a:moveTo>
                  <a:cubicBezTo>
                    <a:pt x="41" y="81"/>
                    <a:pt x="21" y="57"/>
                    <a:pt x="0" y="32"/>
                  </a:cubicBezTo>
                  <a:cubicBezTo>
                    <a:pt x="30" y="0"/>
                    <a:pt x="64" y="14"/>
                    <a:pt x="95" y="16"/>
                  </a:cubicBezTo>
                  <a:cubicBezTo>
                    <a:pt x="114" y="18"/>
                    <a:pt x="135" y="23"/>
                    <a:pt x="139" y="43"/>
                  </a:cubicBezTo>
                  <a:cubicBezTo>
                    <a:pt x="112" y="65"/>
                    <a:pt x="88" y="84"/>
                    <a:pt x="61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59">
              <a:extLst>
                <a:ext uri="{FF2B5EF4-FFF2-40B4-BE49-F238E27FC236}">
                  <a16:creationId xmlns:a16="http://schemas.microsoft.com/office/drawing/2014/main" id="{DB8433AE-08EA-D409-1CBF-9DE7D1E80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1740"/>
              <a:ext cx="53" cy="67"/>
            </a:xfrm>
            <a:custGeom>
              <a:avLst/>
              <a:gdLst>
                <a:gd name="T0" fmla="*/ 15 w 167"/>
                <a:gd name="T1" fmla="*/ 51 h 213"/>
                <a:gd name="T2" fmla="*/ 95 w 167"/>
                <a:gd name="T3" fmla="*/ 5 h 213"/>
                <a:gd name="T4" fmla="*/ 164 w 167"/>
                <a:gd name="T5" fmla="*/ 61 h 213"/>
                <a:gd name="T6" fmla="*/ 164 w 167"/>
                <a:gd name="T7" fmla="*/ 207 h 213"/>
                <a:gd name="T8" fmla="*/ 107 w 167"/>
                <a:gd name="T9" fmla="*/ 155 h 213"/>
                <a:gd name="T10" fmla="*/ 4 w 167"/>
                <a:gd name="T11" fmla="*/ 168 h 213"/>
                <a:gd name="T12" fmla="*/ 0 w 167"/>
                <a:gd name="T13" fmla="*/ 161 h 213"/>
                <a:gd name="T14" fmla="*/ 30 w 167"/>
                <a:gd name="T15" fmla="*/ 134 h 213"/>
                <a:gd name="T16" fmla="*/ 87 w 167"/>
                <a:gd name="T17" fmla="*/ 106 h 213"/>
                <a:gd name="T18" fmla="*/ 108 w 167"/>
                <a:gd name="T19" fmla="*/ 76 h 213"/>
                <a:gd name="T20" fmla="*/ 78 w 167"/>
                <a:gd name="T21" fmla="*/ 48 h 213"/>
                <a:gd name="T22" fmla="*/ 15 w 167"/>
                <a:gd name="T23" fmla="*/ 5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7" h="213">
                  <a:moveTo>
                    <a:pt x="15" y="51"/>
                  </a:moveTo>
                  <a:cubicBezTo>
                    <a:pt x="39" y="24"/>
                    <a:pt x="65" y="10"/>
                    <a:pt x="95" y="5"/>
                  </a:cubicBezTo>
                  <a:cubicBezTo>
                    <a:pt x="131" y="0"/>
                    <a:pt x="161" y="22"/>
                    <a:pt x="164" y="61"/>
                  </a:cubicBezTo>
                  <a:cubicBezTo>
                    <a:pt x="167" y="110"/>
                    <a:pt x="164" y="159"/>
                    <a:pt x="164" y="207"/>
                  </a:cubicBezTo>
                  <a:cubicBezTo>
                    <a:pt x="120" y="213"/>
                    <a:pt x="117" y="213"/>
                    <a:pt x="107" y="155"/>
                  </a:cubicBezTo>
                  <a:cubicBezTo>
                    <a:pt x="73" y="160"/>
                    <a:pt x="39" y="164"/>
                    <a:pt x="4" y="168"/>
                  </a:cubicBezTo>
                  <a:cubicBezTo>
                    <a:pt x="3" y="166"/>
                    <a:pt x="1" y="163"/>
                    <a:pt x="0" y="161"/>
                  </a:cubicBezTo>
                  <a:cubicBezTo>
                    <a:pt x="10" y="152"/>
                    <a:pt x="19" y="141"/>
                    <a:pt x="30" y="134"/>
                  </a:cubicBezTo>
                  <a:cubicBezTo>
                    <a:pt x="48" y="123"/>
                    <a:pt x="68" y="115"/>
                    <a:pt x="87" y="106"/>
                  </a:cubicBezTo>
                  <a:cubicBezTo>
                    <a:pt x="100" y="100"/>
                    <a:pt x="111" y="92"/>
                    <a:pt x="108" y="76"/>
                  </a:cubicBezTo>
                  <a:cubicBezTo>
                    <a:pt x="105" y="61"/>
                    <a:pt x="95" y="49"/>
                    <a:pt x="78" y="48"/>
                  </a:cubicBezTo>
                  <a:cubicBezTo>
                    <a:pt x="59" y="48"/>
                    <a:pt x="39" y="50"/>
                    <a:pt x="15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60">
              <a:extLst>
                <a:ext uri="{FF2B5EF4-FFF2-40B4-BE49-F238E27FC236}">
                  <a16:creationId xmlns:a16="http://schemas.microsoft.com/office/drawing/2014/main" id="{37233286-1218-212E-AADF-F5864772D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" y="1331"/>
              <a:ext cx="43" cy="48"/>
            </a:xfrm>
            <a:custGeom>
              <a:avLst/>
              <a:gdLst>
                <a:gd name="T0" fmla="*/ 2 w 139"/>
                <a:gd name="T1" fmla="*/ 155 h 155"/>
                <a:gd name="T2" fmla="*/ 3 w 139"/>
                <a:gd name="T3" fmla="*/ 35 h 155"/>
                <a:gd name="T4" fmla="*/ 26 w 139"/>
                <a:gd name="T5" fmla="*/ 13 h 155"/>
                <a:gd name="T6" fmla="*/ 139 w 139"/>
                <a:gd name="T7" fmla="*/ 24 h 155"/>
                <a:gd name="T8" fmla="*/ 139 w 139"/>
                <a:gd name="T9" fmla="*/ 82 h 155"/>
                <a:gd name="T10" fmla="*/ 93 w 139"/>
                <a:gd name="T11" fmla="*/ 141 h 155"/>
                <a:gd name="T12" fmla="*/ 2 w 139"/>
                <a:gd name="T13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55">
                  <a:moveTo>
                    <a:pt x="2" y="155"/>
                  </a:moveTo>
                  <a:cubicBezTo>
                    <a:pt x="2" y="114"/>
                    <a:pt x="0" y="74"/>
                    <a:pt x="3" y="35"/>
                  </a:cubicBezTo>
                  <a:cubicBezTo>
                    <a:pt x="3" y="27"/>
                    <a:pt x="17" y="17"/>
                    <a:pt x="26" y="13"/>
                  </a:cubicBezTo>
                  <a:cubicBezTo>
                    <a:pt x="63" y="0"/>
                    <a:pt x="99" y="9"/>
                    <a:pt x="139" y="24"/>
                  </a:cubicBezTo>
                  <a:cubicBezTo>
                    <a:pt x="139" y="43"/>
                    <a:pt x="139" y="63"/>
                    <a:pt x="139" y="82"/>
                  </a:cubicBezTo>
                  <a:cubicBezTo>
                    <a:pt x="138" y="121"/>
                    <a:pt x="130" y="132"/>
                    <a:pt x="93" y="141"/>
                  </a:cubicBezTo>
                  <a:cubicBezTo>
                    <a:pt x="64" y="147"/>
                    <a:pt x="36" y="150"/>
                    <a:pt x="2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61">
              <a:extLst>
                <a:ext uri="{FF2B5EF4-FFF2-40B4-BE49-F238E27FC236}">
                  <a16:creationId xmlns:a16="http://schemas.microsoft.com/office/drawing/2014/main" id="{C416E2CB-BFA9-ED2A-A970-C27974CF6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4" y="1344"/>
              <a:ext cx="45" cy="50"/>
            </a:xfrm>
            <a:custGeom>
              <a:avLst/>
              <a:gdLst>
                <a:gd name="T0" fmla="*/ 141 w 141"/>
                <a:gd name="T1" fmla="*/ 5 h 159"/>
                <a:gd name="T2" fmla="*/ 141 w 141"/>
                <a:gd name="T3" fmla="*/ 128 h 159"/>
                <a:gd name="T4" fmla="*/ 65 w 141"/>
                <a:gd name="T5" fmla="*/ 153 h 159"/>
                <a:gd name="T6" fmla="*/ 29 w 141"/>
                <a:gd name="T7" fmla="*/ 137 h 159"/>
                <a:gd name="T8" fmla="*/ 79 w 141"/>
                <a:gd name="T9" fmla="*/ 11 h 159"/>
                <a:gd name="T10" fmla="*/ 122 w 141"/>
                <a:gd name="T11" fmla="*/ 1 h 159"/>
                <a:gd name="T12" fmla="*/ 141 w 141"/>
                <a:gd name="T13" fmla="*/ 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" h="159">
                  <a:moveTo>
                    <a:pt x="141" y="5"/>
                  </a:moveTo>
                  <a:cubicBezTo>
                    <a:pt x="141" y="47"/>
                    <a:pt x="141" y="87"/>
                    <a:pt x="141" y="128"/>
                  </a:cubicBezTo>
                  <a:cubicBezTo>
                    <a:pt x="115" y="137"/>
                    <a:pt x="89" y="143"/>
                    <a:pt x="65" y="153"/>
                  </a:cubicBezTo>
                  <a:cubicBezTo>
                    <a:pt x="47" y="159"/>
                    <a:pt x="37" y="150"/>
                    <a:pt x="29" y="137"/>
                  </a:cubicBezTo>
                  <a:cubicBezTo>
                    <a:pt x="0" y="88"/>
                    <a:pt x="25" y="26"/>
                    <a:pt x="79" y="11"/>
                  </a:cubicBezTo>
                  <a:cubicBezTo>
                    <a:pt x="93" y="7"/>
                    <a:pt x="108" y="4"/>
                    <a:pt x="122" y="1"/>
                  </a:cubicBezTo>
                  <a:cubicBezTo>
                    <a:pt x="127" y="0"/>
                    <a:pt x="132" y="3"/>
                    <a:pt x="14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862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rgbClr val="E1E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7237CDE-0ECB-D818-8DAC-E278652330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6" b="100000" l="8545" r="91386">
                        <a14:foregroundMark x1="9750" y1="87662" x2="9659" y2="96387"/>
                        <a14:foregroundMark x1="90614" y1="80573" x2="90841" y2="94001"/>
                        <a14:foregroundMark x1="40091" y1="79277" x2="45250" y2="79277"/>
                        <a14:foregroundMark x1="56705" y1="52965" x2="55773" y2="72461"/>
                        <a14:foregroundMark x1="61432" y1="29107" x2="61568" y2="40695"/>
                        <a14:foregroundMark x1="63682" y1="47921" x2="63682" y2="56714"/>
                        <a14:foregroundMark x1="64068" y1="51057" x2="64136" y2="64690"/>
                        <a14:foregroundMark x1="64682" y1="63327" x2="65727" y2="63327"/>
                        <a14:foregroundMark x1="67227" y1="56714" x2="67545" y2="56033"/>
                        <a14:foregroundMark x1="9182" y1="60804" x2="9341" y2="64008"/>
                        <a14:foregroundMark x1="8955" y1="59237" x2="8955" y2="59237"/>
                        <a14:foregroundMark x1="56205" y1="50852" x2="56977" y2="51329"/>
                        <a14:foregroundMark x1="57227" y1="50307" x2="57477" y2="51534"/>
                        <a14:foregroundMark x1="61068" y1="27267" x2="61182" y2="37764"/>
                        <a14:foregroundMark x1="56295" y1="49557" x2="57386" y2="49625"/>
                        <a14:foregroundMark x1="57432" y1="49625" x2="57455" y2="50988"/>
                        <a14:foregroundMark x1="58705" y1="60259" x2="59614" y2="60464"/>
                        <a14:foregroundMark x1="59227" y1="59441" x2="59750" y2="60123"/>
                        <a14:foregroundMark x1="65000" y1="60327" x2="65409" y2="62100"/>
                        <a14:foregroundMark x1="60295" y1="44990" x2="60614" y2="44990"/>
                        <a14:foregroundMark x1="60659" y1="38582" x2="60932" y2="38446"/>
                        <a14:foregroundMark x1="41068" y1="70825" x2="41614" y2="75324"/>
                        <a14:foregroundMark x1="40886" y1="69530" x2="41432" y2="69189"/>
                        <a14:foregroundMark x1="19614" y1="70757" x2="20114" y2="71029"/>
                        <a14:foregroundMark x1="23455" y1="72870" x2="23705" y2="72802"/>
                        <a14:foregroundMark x1="12159" y1="65303" x2="13455" y2="62304"/>
                        <a14:foregroundMark x1="13682" y1="61827" x2="15205" y2="62440"/>
                        <a14:foregroundMark x1="25364" y1="69393" x2="25432" y2="72188"/>
                        <a14:foregroundMark x1="18523" y1="39945" x2="18545" y2="44035"/>
                        <a14:backgroundMark x1="27932" y1="30539" x2="49795" y2="52147"/>
                        <a14:backgroundMark x1="68841" y1="28903" x2="74318" y2="50307"/>
                        <a14:backgroundMark x1="63773" y1="34288" x2="65045" y2="47444"/>
                        <a14:backgroundMark x1="58250" y1="58964" x2="57932" y2="64894"/>
                        <a14:backgroundMark x1="57909" y1="65303" x2="57909" y2="66735"/>
                        <a14:backgroundMark x1="41909" y1="71029" x2="41909" y2="72120"/>
                        <a14:backgroundMark x1="15023" y1="61827" x2="15523" y2="62100"/>
                        <a14:backgroundMark x1="26091" y1="71097" x2="25977" y2="71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14" r="34261" b="18665"/>
          <a:stretch/>
        </p:blipFill>
        <p:spPr>
          <a:xfrm>
            <a:off x="-27029" y="622161"/>
            <a:ext cx="12219029" cy="6235839"/>
          </a:xfrm>
          <a:custGeom>
            <a:avLst/>
            <a:gdLst>
              <a:gd name="connsiteX0" fmla="*/ 0 w 12192000"/>
              <a:gd name="connsiteY0" fmla="*/ 0 h 4923692"/>
              <a:gd name="connsiteX1" fmla="*/ 12192000 w 12192000"/>
              <a:gd name="connsiteY1" fmla="*/ 0 h 4923692"/>
              <a:gd name="connsiteX2" fmla="*/ 12192000 w 12192000"/>
              <a:gd name="connsiteY2" fmla="*/ 4923692 h 4923692"/>
              <a:gd name="connsiteX3" fmla="*/ 0 w 12192000"/>
              <a:gd name="connsiteY3" fmla="*/ 4923692 h 492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923692">
                <a:moveTo>
                  <a:pt x="0" y="0"/>
                </a:moveTo>
                <a:lnTo>
                  <a:pt x="12192000" y="0"/>
                </a:lnTo>
                <a:lnTo>
                  <a:pt x="12192000" y="4923692"/>
                </a:lnTo>
                <a:lnTo>
                  <a:pt x="0" y="4923692"/>
                </a:lnTo>
                <a:close/>
              </a:path>
            </a:pathLst>
          </a:custGeom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5CFA11B3-47FE-98FC-B52F-D73B314E1DC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935390" y="224534"/>
            <a:ext cx="4321220" cy="4333114"/>
            <a:chOff x="733" y="329"/>
            <a:chExt cx="2543" cy="2550"/>
          </a:xfrm>
          <a:gradFill flip="none" rotWithShape="1">
            <a:gsLst>
              <a:gs pos="26000">
                <a:srgbClr val="9FB2D5">
                  <a:alpha val="20000"/>
                </a:srgbClr>
              </a:gs>
              <a:gs pos="56000">
                <a:srgbClr val="9FB2D5">
                  <a:alpha val="0"/>
                </a:srgbClr>
              </a:gs>
            </a:gsLst>
            <a:lin ang="5400000" scaled="1"/>
            <a:tileRect/>
          </a:gradFill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505E2C4-E983-B070-69EC-F4A3567869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" y="329"/>
              <a:ext cx="2543" cy="2550"/>
            </a:xfrm>
            <a:custGeom>
              <a:avLst/>
              <a:gdLst>
                <a:gd name="T0" fmla="*/ 4102 w 8126"/>
                <a:gd name="T1" fmla="*/ 19 h 8150"/>
                <a:gd name="T2" fmla="*/ 8123 w 8126"/>
                <a:gd name="T3" fmla="*/ 4070 h 8150"/>
                <a:gd name="T4" fmla="*/ 4094 w 8126"/>
                <a:gd name="T5" fmla="*/ 8133 h 8150"/>
                <a:gd name="T6" fmla="*/ 5 w 8126"/>
                <a:gd name="T7" fmla="*/ 4084 h 8150"/>
                <a:gd name="T8" fmla="*/ 4102 w 8126"/>
                <a:gd name="T9" fmla="*/ 19 h 8150"/>
                <a:gd name="T10" fmla="*/ 4065 w 8126"/>
                <a:gd name="T11" fmla="*/ 160 h 8150"/>
                <a:gd name="T12" fmla="*/ 146 w 8126"/>
                <a:gd name="T13" fmla="*/ 4056 h 8150"/>
                <a:gd name="T14" fmla="*/ 4101 w 8126"/>
                <a:gd name="T15" fmla="*/ 7992 h 8150"/>
                <a:gd name="T16" fmla="*/ 7982 w 8126"/>
                <a:gd name="T17" fmla="*/ 4094 h 8150"/>
                <a:gd name="T18" fmla="*/ 4065 w 8126"/>
                <a:gd name="T19" fmla="*/ 160 h 8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26" h="8150">
                  <a:moveTo>
                    <a:pt x="4102" y="19"/>
                  </a:moveTo>
                  <a:cubicBezTo>
                    <a:pt x="6332" y="42"/>
                    <a:pt x="8119" y="1860"/>
                    <a:pt x="8123" y="4070"/>
                  </a:cubicBezTo>
                  <a:cubicBezTo>
                    <a:pt x="8126" y="6296"/>
                    <a:pt x="6321" y="8116"/>
                    <a:pt x="4094" y="8133"/>
                  </a:cubicBezTo>
                  <a:cubicBezTo>
                    <a:pt x="1855" y="8150"/>
                    <a:pt x="9" y="6339"/>
                    <a:pt x="5" y="4084"/>
                  </a:cubicBezTo>
                  <a:cubicBezTo>
                    <a:pt x="0" y="1829"/>
                    <a:pt x="1842" y="0"/>
                    <a:pt x="4102" y="19"/>
                  </a:cubicBezTo>
                  <a:close/>
                  <a:moveTo>
                    <a:pt x="4065" y="160"/>
                  </a:moveTo>
                  <a:cubicBezTo>
                    <a:pt x="1909" y="161"/>
                    <a:pt x="157" y="1907"/>
                    <a:pt x="146" y="4056"/>
                  </a:cubicBezTo>
                  <a:cubicBezTo>
                    <a:pt x="134" y="6230"/>
                    <a:pt x="1908" y="8012"/>
                    <a:pt x="4101" y="7992"/>
                  </a:cubicBezTo>
                  <a:cubicBezTo>
                    <a:pt x="6237" y="7972"/>
                    <a:pt x="7972" y="6235"/>
                    <a:pt x="7982" y="4094"/>
                  </a:cubicBezTo>
                  <a:cubicBezTo>
                    <a:pt x="7991" y="1921"/>
                    <a:pt x="6226" y="162"/>
                    <a:pt x="4065" y="1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A4500C2A-75A6-5FD0-13E4-B85D095046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61" y="1189"/>
              <a:ext cx="1349" cy="1069"/>
            </a:xfrm>
            <a:custGeom>
              <a:avLst/>
              <a:gdLst>
                <a:gd name="T0" fmla="*/ 40 w 4309"/>
                <a:gd name="T1" fmla="*/ 1450 h 3417"/>
                <a:gd name="T2" fmla="*/ 1321 w 4309"/>
                <a:gd name="T3" fmla="*/ 2400 h 3417"/>
                <a:gd name="T4" fmla="*/ 1768 w 4309"/>
                <a:gd name="T5" fmla="*/ 1823 h 3417"/>
                <a:gd name="T6" fmla="*/ 3152 w 4309"/>
                <a:gd name="T7" fmla="*/ 0 h 3417"/>
                <a:gd name="T8" fmla="*/ 4181 w 4309"/>
                <a:gd name="T9" fmla="*/ 858 h 3417"/>
                <a:gd name="T10" fmla="*/ 3823 w 4309"/>
                <a:gd name="T11" fmla="*/ 2547 h 3417"/>
                <a:gd name="T12" fmla="*/ 1988 w 4309"/>
                <a:gd name="T13" fmla="*/ 3400 h 3417"/>
                <a:gd name="T14" fmla="*/ 27 w 4309"/>
                <a:gd name="T15" fmla="*/ 1648 h 3417"/>
                <a:gd name="T16" fmla="*/ 0 w 4309"/>
                <a:gd name="T17" fmla="*/ 1421 h 3417"/>
                <a:gd name="T18" fmla="*/ 2999 w 4309"/>
                <a:gd name="T19" fmla="*/ 1508 h 3417"/>
                <a:gd name="T20" fmla="*/ 3006 w 4309"/>
                <a:gd name="T21" fmla="*/ 1339 h 3417"/>
                <a:gd name="T22" fmla="*/ 2969 w 4309"/>
                <a:gd name="T23" fmla="*/ 1348 h 3417"/>
                <a:gd name="T24" fmla="*/ 2954 w 4309"/>
                <a:gd name="T25" fmla="*/ 1539 h 3417"/>
                <a:gd name="T26" fmla="*/ 2769 w 4309"/>
                <a:gd name="T27" fmla="*/ 1589 h 3417"/>
                <a:gd name="T28" fmla="*/ 2934 w 4309"/>
                <a:gd name="T29" fmla="*/ 1670 h 3417"/>
                <a:gd name="T30" fmla="*/ 2749 w 4309"/>
                <a:gd name="T31" fmla="*/ 1880 h 3417"/>
                <a:gd name="T32" fmla="*/ 2770 w 4309"/>
                <a:gd name="T33" fmla="*/ 1938 h 3417"/>
                <a:gd name="T34" fmla="*/ 2867 w 4309"/>
                <a:gd name="T35" fmla="*/ 1886 h 3417"/>
                <a:gd name="T36" fmla="*/ 2937 w 4309"/>
                <a:gd name="T37" fmla="*/ 1964 h 3417"/>
                <a:gd name="T38" fmla="*/ 2985 w 4309"/>
                <a:gd name="T39" fmla="*/ 2044 h 3417"/>
                <a:gd name="T40" fmla="*/ 2993 w 4309"/>
                <a:gd name="T41" fmla="*/ 1767 h 3417"/>
                <a:gd name="T42" fmla="*/ 3041 w 4309"/>
                <a:gd name="T43" fmla="*/ 1680 h 3417"/>
                <a:gd name="T44" fmla="*/ 2991 w 4309"/>
                <a:gd name="T45" fmla="*/ 1666 h 3417"/>
                <a:gd name="T46" fmla="*/ 3047 w 4309"/>
                <a:gd name="T47" fmla="*/ 1601 h 3417"/>
                <a:gd name="T48" fmla="*/ 3002 w 4309"/>
                <a:gd name="T49" fmla="*/ 1527 h 3417"/>
                <a:gd name="T50" fmla="*/ 3434 w 4309"/>
                <a:gd name="T51" fmla="*/ 2019 h 3417"/>
                <a:gd name="T52" fmla="*/ 3378 w 4309"/>
                <a:gd name="T53" fmla="*/ 1726 h 3417"/>
                <a:gd name="T54" fmla="*/ 3107 w 4309"/>
                <a:gd name="T55" fmla="*/ 1804 h 3417"/>
                <a:gd name="T56" fmla="*/ 3125 w 4309"/>
                <a:gd name="T57" fmla="*/ 2019 h 3417"/>
                <a:gd name="T58" fmla="*/ 3202 w 4309"/>
                <a:gd name="T59" fmla="*/ 2018 h 3417"/>
                <a:gd name="T60" fmla="*/ 3432 w 4309"/>
                <a:gd name="T61" fmla="*/ 2058 h 3417"/>
                <a:gd name="T62" fmla="*/ 3131 w 4309"/>
                <a:gd name="T63" fmla="*/ 1596 h 3417"/>
                <a:gd name="T64" fmla="*/ 3176 w 4309"/>
                <a:gd name="T65" fmla="*/ 1691 h 3417"/>
                <a:gd name="T66" fmla="*/ 3216 w 4309"/>
                <a:gd name="T67" fmla="*/ 1684 h 3417"/>
                <a:gd name="T68" fmla="*/ 3445 w 4309"/>
                <a:gd name="T69" fmla="*/ 1666 h 3417"/>
                <a:gd name="T70" fmla="*/ 3376 w 4309"/>
                <a:gd name="T71" fmla="*/ 1569 h 3417"/>
                <a:gd name="T72" fmla="*/ 3215 w 4309"/>
                <a:gd name="T73" fmla="*/ 1610 h 3417"/>
                <a:gd name="T74" fmla="*/ 3254 w 4309"/>
                <a:gd name="T75" fmla="*/ 1526 h 3417"/>
                <a:gd name="T76" fmla="*/ 3325 w 4309"/>
                <a:gd name="T77" fmla="*/ 1395 h 3417"/>
                <a:gd name="T78" fmla="*/ 3283 w 4309"/>
                <a:gd name="T79" fmla="*/ 1432 h 3417"/>
                <a:gd name="T80" fmla="*/ 3201 w 4309"/>
                <a:gd name="T81" fmla="*/ 1423 h 3417"/>
                <a:gd name="T82" fmla="*/ 3127 w 4309"/>
                <a:gd name="T83" fmla="*/ 1356 h 3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309" h="3417">
                  <a:moveTo>
                    <a:pt x="0" y="1421"/>
                  </a:moveTo>
                  <a:cubicBezTo>
                    <a:pt x="19" y="1435"/>
                    <a:pt x="30" y="1442"/>
                    <a:pt x="40" y="1450"/>
                  </a:cubicBezTo>
                  <a:cubicBezTo>
                    <a:pt x="430" y="1761"/>
                    <a:pt x="821" y="2071"/>
                    <a:pt x="1209" y="2382"/>
                  </a:cubicBezTo>
                  <a:cubicBezTo>
                    <a:pt x="1247" y="2412"/>
                    <a:pt x="1282" y="2410"/>
                    <a:pt x="1321" y="2400"/>
                  </a:cubicBezTo>
                  <a:cubicBezTo>
                    <a:pt x="1333" y="2397"/>
                    <a:pt x="1344" y="2383"/>
                    <a:pt x="1352" y="2371"/>
                  </a:cubicBezTo>
                  <a:cubicBezTo>
                    <a:pt x="1491" y="2189"/>
                    <a:pt x="1629" y="2006"/>
                    <a:pt x="1768" y="1823"/>
                  </a:cubicBezTo>
                  <a:cubicBezTo>
                    <a:pt x="2221" y="1225"/>
                    <a:pt x="2675" y="627"/>
                    <a:pt x="3128" y="29"/>
                  </a:cubicBezTo>
                  <a:cubicBezTo>
                    <a:pt x="3135" y="20"/>
                    <a:pt x="3143" y="11"/>
                    <a:pt x="3152" y="0"/>
                  </a:cubicBezTo>
                  <a:cubicBezTo>
                    <a:pt x="3164" y="8"/>
                    <a:pt x="3174" y="16"/>
                    <a:pt x="3184" y="24"/>
                  </a:cubicBezTo>
                  <a:cubicBezTo>
                    <a:pt x="3517" y="302"/>
                    <a:pt x="3849" y="580"/>
                    <a:pt x="4181" y="858"/>
                  </a:cubicBezTo>
                  <a:cubicBezTo>
                    <a:pt x="4201" y="874"/>
                    <a:pt x="4212" y="893"/>
                    <a:pt x="4216" y="918"/>
                  </a:cubicBezTo>
                  <a:cubicBezTo>
                    <a:pt x="4309" y="1515"/>
                    <a:pt x="4182" y="2060"/>
                    <a:pt x="3823" y="2547"/>
                  </a:cubicBezTo>
                  <a:cubicBezTo>
                    <a:pt x="3548" y="2922"/>
                    <a:pt x="3183" y="3177"/>
                    <a:pt x="2739" y="3314"/>
                  </a:cubicBezTo>
                  <a:cubicBezTo>
                    <a:pt x="2494" y="3389"/>
                    <a:pt x="2244" y="3417"/>
                    <a:pt x="1988" y="3400"/>
                  </a:cubicBezTo>
                  <a:cubicBezTo>
                    <a:pt x="1582" y="3373"/>
                    <a:pt x="1211" y="3244"/>
                    <a:pt x="882" y="3004"/>
                  </a:cubicBezTo>
                  <a:cubicBezTo>
                    <a:pt x="419" y="2666"/>
                    <a:pt x="134" y="2213"/>
                    <a:pt x="27" y="1648"/>
                  </a:cubicBezTo>
                  <a:cubicBezTo>
                    <a:pt x="17" y="1593"/>
                    <a:pt x="12" y="1537"/>
                    <a:pt x="4" y="1482"/>
                  </a:cubicBezTo>
                  <a:cubicBezTo>
                    <a:pt x="2" y="1465"/>
                    <a:pt x="2" y="1448"/>
                    <a:pt x="0" y="1421"/>
                  </a:cubicBezTo>
                  <a:close/>
                  <a:moveTo>
                    <a:pt x="3002" y="1527"/>
                  </a:moveTo>
                  <a:cubicBezTo>
                    <a:pt x="3001" y="1520"/>
                    <a:pt x="2999" y="1514"/>
                    <a:pt x="2999" y="1508"/>
                  </a:cubicBezTo>
                  <a:cubicBezTo>
                    <a:pt x="3005" y="1466"/>
                    <a:pt x="3008" y="1424"/>
                    <a:pt x="3017" y="1383"/>
                  </a:cubicBezTo>
                  <a:cubicBezTo>
                    <a:pt x="3022" y="1363"/>
                    <a:pt x="3013" y="1352"/>
                    <a:pt x="3006" y="1339"/>
                  </a:cubicBezTo>
                  <a:cubicBezTo>
                    <a:pt x="3002" y="1333"/>
                    <a:pt x="2989" y="1330"/>
                    <a:pt x="2982" y="1331"/>
                  </a:cubicBezTo>
                  <a:cubicBezTo>
                    <a:pt x="2977" y="1332"/>
                    <a:pt x="2970" y="1342"/>
                    <a:pt x="2969" y="1348"/>
                  </a:cubicBezTo>
                  <a:cubicBezTo>
                    <a:pt x="2963" y="1386"/>
                    <a:pt x="2957" y="1424"/>
                    <a:pt x="2954" y="1463"/>
                  </a:cubicBezTo>
                  <a:cubicBezTo>
                    <a:pt x="2952" y="1488"/>
                    <a:pt x="2954" y="1513"/>
                    <a:pt x="2954" y="1539"/>
                  </a:cubicBezTo>
                  <a:cubicBezTo>
                    <a:pt x="2909" y="1566"/>
                    <a:pt x="2861" y="1576"/>
                    <a:pt x="2812" y="1581"/>
                  </a:cubicBezTo>
                  <a:cubicBezTo>
                    <a:pt x="2799" y="1583"/>
                    <a:pt x="2785" y="1586"/>
                    <a:pt x="2769" y="1589"/>
                  </a:cubicBezTo>
                  <a:cubicBezTo>
                    <a:pt x="2784" y="1635"/>
                    <a:pt x="2787" y="1680"/>
                    <a:pt x="2828" y="1709"/>
                  </a:cubicBezTo>
                  <a:cubicBezTo>
                    <a:pt x="2861" y="1686"/>
                    <a:pt x="2893" y="1663"/>
                    <a:pt x="2934" y="1670"/>
                  </a:cubicBezTo>
                  <a:cubicBezTo>
                    <a:pt x="2942" y="1719"/>
                    <a:pt x="2942" y="1719"/>
                    <a:pt x="2909" y="1747"/>
                  </a:cubicBezTo>
                  <a:cubicBezTo>
                    <a:pt x="2856" y="1791"/>
                    <a:pt x="2802" y="1835"/>
                    <a:pt x="2749" y="1880"/>
                  </a:cubicBezTo>
                  <a:cubicBezTo>
                    <a:pt x="2743" y="1885"/>
                    <a:pt x="2738" y="1894"/>
                    <a:pt x="2730" y="1905"/>
                  </a:cubicBezTo>
                  <a:cubicBezTo>
                    <a:pt x="2744" y="1917"/>
                    <a:pt x="2756" y="1930"/>
                    <a:pt x="2770" y="1938"/>
                  </a:cubicBezTo>
                  <a:cubicBezTo>
                    <a:pt x="2803" y="1956"/>
                    <a:pt x="2823" y="1950"/>
                    <a:pt x="2844" y="1919"/>
                  </a:cubicBezTo>
                  <a:cubicBezTo>
                    <a:pt x="2852" y="1908"/>
                    <a:pt x="2858" y="1895"/>
                    <a:pt x="2867" y="1886"/>
                  </a:cubicBezTo>
                  <a:cubicBezTo>
                    <a:pt x="2888" y="1862"/>
                    <a:pt x="2906" y="1834"/>
                    <a:pt x="2939" y="1812"/>
                  </a:cubicBezTo>
                  <a:cubicBezTo>
                    <a:pt x="2938" y="1867"/>
                    <a:pt x="2941" y="1916"/>
                    <a:pt x="2937" y="1964"/>
                  </a:cubicBezTo>
                  <a:cubicBezTo>
                    <a:pt x="2908" y="1973"/>
                    <a:pt x="2881" y="1944"/>
                    <a:pt x="2856" y="1974"/>
                  </a:cubicBezTo>
                  <a:cubicBezTo>
                    <a:pt x="2891" y="2011"/>
                    <a:pt x="2933" y="2031"/>
                    <a:pt x="2985" y="2044"/>
                  </a:cubicBezTo>
                  <a:cubicBezTo>
                    <a:pt x="2985" y="2018"/>
                    <a:pt x="2985" y="1998"/>
                    <a:pt x="2985" y="1978"/>
                  </a:cubicBezTo>
                  <a:cubicBezTo>
                    <a:pt x="2988" y="1908"/>
                    <a:pt x="2991" y="1837"/>
                    <a:pt x="2993" y="1767"/>
                  </a:cubicBezTo>
                  <a:cubicBezTo>
                    <a:pt x="2994" y="1748"/>
                    <a:pt x="3001" y="1735"/>
                    <a:pt x="3016" y="1723"/>
                  </a:cubicBezTo>
                  <a:cubicBezTo>
                    <a:pt x="3029" y="1713"/>
                    <a:pt x="3045" y="1703"/>
                    <a:pt x="3041" y="1680"/>
                  </a:cubicBezTo>
                  <a:cubicBezTo>
                    <a:pt x="3034" y="1680"/>
                    <a:pt x="3027" y="1679"/>
                    <a:pt x="3020" y="1678"/>
                  </a:cubicBezTo>
                  <a:cubicBezTo>
                    <a:pt x="3009" y="1678"/>
                    <a:pt x="2993" y="1681"/>
                    <a:pt x="2991" y="1666"/>
                  </a:cubicBezTo>
                  <a:cubicBezTo>
                    <a:pt x="2989" y="1656"/>
                    <a:pt x="2995" y="1642"/>
                    <a:pt x="3003" y="1635"/>
                  </a:cubicBezTo>
                  <a:cubicBezTo>
                    <a:pt x="3016" y="1622"/>
                    <a:pt x="3032" y="1612"/>
                    <a:pt x="3047" y="1601"/>
                  </a:cubicBezTo>
                  <a:cubicBezTo>
                    <a:pt x="3078" y="1579"/>
                    <a:pt x="3083" y="1563"/>
                    <a:pt x="3067" y="1527"/>
                  </a:cubicBezTo>
                  <a:cubicBezTo>
                    <a:pt x="3047" y="1527"/>
                    <a:pt x="3026" y="1527"/>
                    <a:pt x="3002" y="1527"/>
                  </a:cubicBezTo>
                  <a:close/>
                  <a:moveTo>
                    <a:pt x="3432" y="2058"/>
                  </a:moveTo>
                  <a:cubicBezTo>
                    <a:pt x="3433" y="2042"/>
                    <a:pt x="3434" y="2031"/>
                    <a:pt x="3434" y="2019"/>
                  </a:cubicBezTo>
                  <a:cubicBezTo>
                    <a:pt x="3434" y="1943"/>
                    <a:pt x="3434" y="1867"/>
                    <a:pt x="3434" y="1791"/>
                  </a:cubicBezTo>
                  <a:cubicBezTo>
                    <a:pt x="3434" y="1745"/>
                    <a:pt x="3424" y="1732"/>
                    <a:pt x="3378" y="1726"/>
                  </a:cubicBezTo>
                  <a:cubicBezTo>
                    <a:pt x="3292" y="1714"/>
                    <a:pt x="3211" y="1736"/>
                    <a:pt x="3132" y="1764"/>
                  </a:cubicBezTo>
                  <a:cubicBezTo>
                    <a:pt x="3112" y="1771"/>
                    <a:pt x="3106" y="1784"/>
                    <a:pt x="3107" y="1804"/>
                  </a:cubicBezTo>
                  <a:cubicBezTo>
                    <a:pt x="3108" y="1836"/>
                    <a:pt x="3105" y="1868"/>
                    <a:pt x="3108" y="1900"/>
                  </a:cubicBezTo>
                  <a:cubicBezTo>
                    <a:pt x="3111" y="1940"/>
                    <a:pt x="3118" y="1979"/>
                    <a:pt x="3125" y="2019"/>
                  </a:cubicBezTo>
                  <a:cubicBezTo>
                    <a:pt x="3131" y="2047"/>
                    <a:pt x="3145" y="2052"/>
                    <a:pt x="3172" y="2038"/>
                  </a:cubicBezTo>
                  <a:cubicBezTo>
                    <a:pt x="3182" y="2032"/>
                    <a:pt x="3192" y="2025"/>
                    <a:pt x="3202" y="2018"/>
                  </a:cubicBezTo>
                  <a:cubicBezTo>
                    <a:pt x="3244" y="1987"/>
                    <a:pt x="3285" y="1982"/>
                    <a:pt x="3329" y="2019"/>
                  </a:cubicBezTo>
                  <a:cubicBezTo>
                    <a:pt x="3356" y="2042"/>
                    <a:pt x="3389" y="2057"/>
                    <a:pt x="3432" y="2058"/>
                  </a:cubicBezTo>
                  <a:close/>
                  <a:moveTo>
                    <a:pt x="3127" y="1356"/>
                  </a:moveTo>
                  <a:cubicBezTo>
                    <a:pt x="3118" y="1409"/>
                    <a:pt x="3120" y="1539"/>
                    <a:pt x="3131" y="1596"/>
                  </a:cubicBezTo>
                  <a:cubicBezTo>
                    <a:pt x="3136" y="1618"/>
                    <a:pt x="3143" y="1640"/>
                    <a:pt x="3151" y="1660"/>
                  </a:cubicBezTo>
                  <a:cubicBezTo>
                    <a:pt x="3156" y="1672"/>
                    <a:pt x="3166" y="1684"/>
                    <a:pt x="3176" y="1691"/>
                  </a:cubicBezTo>
                  <a:cubicBezTo>
                    <a:pt x="3182" y="1694"/>
                    <a:pt x="3195" y="1686"/>
                    <a:pt x="3204" y="1684"/>
                  </a:cubicBezTo>
                  <a:cubicBezTo>
                    <a:pt x="3208" y="1684"/>
                    <a:pt x="3212" y="1683"/>
                    <a:pt x="3216" y="1684"/>
                  </a:cubicBezTo>
                  <a:cubicBezTo>
                    <a:pt x="3279" y="1701"/>
                    <a:pt x="3341" y="1683"/>
                    <a:pt x="3402" y="1678"/>
                  </a:cubicBezTo>
                  <a:cubicBezTo>
                    <a:pt x="3417" y="1677"/>
                    <a:pt x="3432" y="1670"/>
                    <a:pt x="3445" y="1666"/>
                  </a:cubicBezTo>
                  <a:cubicBezTo>
                    <a:pt x="3450" y="1571"/>
                    <a:pt x="3435" y="1518"/>
                    <a:pt x="3400" y="1500"/>
                  </a:cubicBezTo>
                  <a:cubicBezTo>
                    <a:pt x="3381" y="1525"/>
                    <a:pt x="3376" y="1535"/>
                    <a:pt x="3376" y="1569"/>
                  </a:cubicBezTo>
                  <a:cubicBezTo>
                    <a:pt x="3376" y="1592"/>
                    <a:pt x="3367" y="1603"/>
                    <a:pt x="3347" y="1611"/>
                  </a:cubicBezTo>
                  <a:cubicBezTo>
                    <a:pt x="3303" y="1630"/>
                    <a:pt x="3259" y="1623"/>
                    <a:pt x="3215" y="1610"/>
                  </a:cubicBezTo>
                  <a:cubicBezTo>
                    <a:pt x="3192" y="1603"/>
                    <a:pt x="3186" y="1576"/>
                    <a:pt x="3205" y="1559"/>
                  </a:cubicBezTo>
                  <a:cubicBezTo>
                    <a:pt x="3220" y="1546"/>
                    <a:pt x="3237" y="1536"/>
                    <a:pt x="3254" y="1526"/>
                  </a:cubicBezTo>
                  <a:cubicBezTo>
                    <a:pt x="3280" y="1509"/>
                    <a:pt x="3307" y="1495"/>
                    <a:pt x="3332" y="1477"/>
                  </a:cubicBezTo>
                  <a:cubicBezTo>
                    <a:pt x="3369" y="1448"/>
                    <a:pt x="3367" y="1425"/>
                    <a:pt x="3325" y="1395"/>
                  </a:cubicBezTo>
                  <a:cubicBezTo>
                    <a:pt x="3320" y="1401"/>
                    <a:pt x="3314" y="1408"/>
                    <a:pt x="3308" y="1414"/>
                  </a:cubicBezTo>
                  <a:cubicBezTo>
                    <a:pt x="3300" y="1421"/>
                    <a:pt x="3292" y="1428"/>
                    <a:pt x="3283" y="1432"/>
                  </a:cubicBezTo>
                  <a:cubicBezTo>
                    <a:pt x="3255" y="1445"/>
                    <a:pt x="3225" y="1456"/>
                    <a:pt x="3193" y="1469"/>
                  </a:cubicBezTo>
                  <a:cubicBezTo>
                    <a:pt x="3196" y="1454"/>
                    <a:pt x="3197" y="1438"/>
                    <a:pt x="3201" y="1423"/>
                  </a:cubicBezTo>
                  <a:cubicBezTo>
                    <a:pt x="3212" y="1389"/>
                    <a:pt x="3206" y="1375"/>
                    <a:pt x="3171" y="1364"/>
                  </a:cubicBezTo>
                  <a:cubicBezTo>
                    <a:pt x="3158" y="1359"/>
                    <a:pt x="3143" y="1359"/>
                    <a:pt x="3127" y="13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D790C752-2868-8666-C966-92A6CF8C6D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59" y="901"/>
              <a:ext cx="1302" cy="1001"/>
            </a:xfrm>
            <a:custGeom>
              <a:avLst/>
              <a:gdLst>
                <a:gd name="T0" fmla="*/ 1279 w 4160"/>
                <a:gd name="T1" fmla="*/ 3199 h 3199"/>
                <a:gd name="T2" fmla="*/ 1140 w 4160"/>
                <a:gd name="T3" fmla="*/ 3089 h 3199"/>
                <a:gd name="T4" fmla="*/ 35 w 4160"/>
                <a:gd name="T5" fmla="*/ 2211 h 3199"/>
                <a:gd name="T6" fmla="*/ 1 w 4160"/>
                <a:gd name="T7" fmla="*/ 2137 h 3199"/>
                <a:gd name="T8" fmla="*/ 521 w 4160"/>
                <a:gd name="T9" fmla="*/ 809 h 3199"/>
                <a:gd name="T10" fmla="*/ 1732 w 4160"/>
                <a:gd name="T11" fmla="*/ 113 h 3199"/>
                <a:gd name="T12" fmla="*/ 3409 w 4160"/>
                <a:gd name="T13" fmla="*/ 506 h 3199"/>
                <a:gd name="T14" fmla="*/ 4147 w 4160"/>
                <a:gd name="T15" fmla="*/ 1536 h 3199"/>
                <a:gd name="T16" fmla="*/ 4160 w 4160"/>
                <a:gd name="T17" fmla="*/ 1599 h 3199"/>
                <a:gd name="T18" fmla="*/ 4125 w 4160"/>
                <a:gd name="T19" fmla="*/ 1571 h 3199"/>
                <a:gd name="T20" fmla="*/ 3312 w 4160"/>
                <a:gd name="T21" fmla="*/ 891 h 3199"/>
                <a:gd name="T22" fmla="*/ 3214 w 4160"/>
                <a:gd name="T23" fmla="*/ 809 h 3199"/>
                <a:gd name="T24" fmla="*/ 3082 w 4160"/>
                <a:gd name="T25" fmla="*/ 824 h 3199"/>
                <a:gd name="T26" fmla="*/ 2541 w 4160"/>
                <a:gd name="T27" fmla="*/ 1538 h 3199"/>
                <a:gd name="T28" fmla="*/ 1306 w 4160"/>
                <a:gd name="T29" fmla="*/ 3166 h 3199"/>
                <a:gd name="T30" fmla="*/ 1279 w 4160"/>
                <a:gd name="T31" fmla="*/ 3199 h 3199"/>
                <a:gd name="T32" fmla="*/ 1151 w 4160"/>
                <a:gd name="T33" fmla="*/ 1181 h 3199"/>
                <a:gd name="T34" fmla="*/ 1151 w 4160"/>
                <a:gd name="T35" fmla="*/ 1297 h 3199"/>
                <a:gd name="T36" fmla="*/ 1104 w 4160"/>
                <a:gd name="T37" fmla="*/ 1364 h 3199"/>
                <a:gd name="T38" fmla="*/ 950 w 4160"/>
                <a:gd name="T39" fmla="*/ 1403 h 3199"/>
                <a:gd name="T40" fmla="*/ 913 w 4160"/>
                <a:gd name="T41" fmla="*/ 1453 h 3199"/>
                <a:gd name="T42" fmla="*/ 940 w 4160"/>
                <a:gd name="T43" fmla="*/ 1522 h 3199"/>
                <a:gd name="T44" fmla="*/ 1006 w 4160"/>
                <a:gd name="T45" fmla="*/ 1617 h 3199"/>
                <a:gd name="T46" fmla="*/ 1061 w 4160"/>
                <a:gd name="T47" fmla="*/ 1637 h 3199"/>
                <a:gd name="T48" fmla="*/ 1151 w 4160"/>
                <a:gd name="T49" fmla="*/ 1623 h 3199"/>
                <a:gd name="T50" fmla="*/ 1164 w 4160"/>
                <a:gd name="T51" fmla="*/ 1748 h 3199"/>
                <a:gd name="T52" fmla="*/ 1165 w 4160"/>
                <a:gd name="T53" fmla="*/ 1972 h 3199"/>
                <a:gd name="T54" fmla="*/ 1209 w 4160"/>
                <a:gd name="T55" fmla="*/ 2002 h 3199"/>
                <a:gd name="T56" fmla="*/ 1233 w 4160"/>
                <a:gd name="T57" fmla="*/ 1984 h 3199"/>
                <a:gd name="T58" fmla="*/ 1243 w 4160"/>
                <a:gd name="T59" fmla="*/ 1604 h 3199"/>
                <a:gd name="T60" fmla="*/ 1386 w 4160"/>
                <a:gd name="T61" fmla="*/ 1604 h 3199"/>
                <a:gd name="T62" fmla="*/ 1418 w 4160"/>
                <a:gd name="T63" fmla="*/ 1572 h 3199"/>
                <a:gd name="T64" fmla="*/ 1453 w 4160"/>
                <a:gd name="T65" fmla="*/ 1486 h 3199"/>
                <a:gd name="T66" fmla="*/ 1505 w 4160"/>
                <a:gd name="T67" fmla="*/ 1437 h 3199"/>
                <a:gd name="T68" fmla="*/ 1530 w 4160"/>
                <a:gd name="T69" fmla="*/ 1418 h 3199"/>
                <a:gd name="T70" fmla="*/ 1429 w 4160"/>
                <a:gd name="T71" fmla="*/ 1334 h 3199"/>
                <a:gd name="T72" fmla="*/ 1286 w 4160"/>
                <a:gd name="T73" fmla="*/ 1328 h 3199"/>
                <a:gd name="T74" fmla="*/ 1241 w 4160"/>
                <a:gd name="T75" fmla="*/ 1332 h 3199"/>
                <a:gd name="T76" fmla="*/ 1269 w 4160"/>
                <a:gd name="T77" fmla="*/ 1205 h 3199"/>
                <a:gd name="T78" fmla="*/ 1151 w 4160"/>
                <a:gd name="T79" fmla="*/ 1181 h 3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160" h="3199">
                  <a:moveTo>
                    <a:pt x="1279" y="3199"/>
                  </a:moveTo>
                  <a:cubicBezTo>
                    <a:pt x="1231" y="3161"/>
                    <a:pt x="1186" y="3125"/>
                    <a:pt x="1140" y="3089"/>
                  </a:cubicBezTo>
                  <a:cubicBezTo>
                    <a:pt x="772" y="2796"/>
                    <a:pt x="404" y="2503"/>
                    <a:pt x="35" y="2211"/>
                  </a:cubicBezTo>
                  <a:cubicBezTo>
                    <a:pt x="9" y="2190"/>
                    <a:pt x="0" y="2169"/>
                    <a:pt x="1" y="2137"/>
                  </a:cubicBezTo>
                  <a:cubicBezTo>
                    <a:pt x="19" y="1633"/>
                    <a:pt x="191" y="1188"/>
                    <a:pt x="521" y="809"/>
                  </a:cubicBezTo>
                  <a:cubicBezTo>
                    <a:pt x="844" y="438"/>
                    <a:pt x="1249" y="202"/>
                    <a:pt x="1732" y="113"/>
                  </a:cubicBezTo>
                  <a:cubicBezTo>
                    <a:pt x="2346" y="0"/>
                    <a:pt x="2909" y="130"/>
                    <a:pt x="3409" y="506"/>
                  </a:cubicBezTo>
                  <a:cubicBezTo>
                    <a:pt x="3763" y="771"/>
                    <a:pt x="4007" y="1117"/>
                    <a:pt x="4147" y="1536"/>
                  </a:cubicBezTo>
                  <a:cubicBezTo>
                    <a:pt x="4154" y="1555"/>
                    <a:pt x="4159" y="1574"/>
                    <a:pt x="4160" y="1599"/>
                  </a:cubicBezTo>
                  <a:cubicBezTo>
                    <a:pt x="4148" y="1590"/>
                    <a:pt x="4136" y="1581"/>
                    <a:pt x="4125" y="1571"/>
                  </a:cubicBezTo>
                  <a:cubicBezTo>
                    <a:pt x="3854" y="1345"/>
                    <a:pt x="3583" y="1118"/>
                    <a:pt x="3312" y="891"/>
                  </a:cubicBezTo>
                  <a:cubicBezTo>
                    <a:pt x="3280" y="864"/>
                    <a:pt x="3247" y="836"/>
                    <a:pt x="3214" y="809"/>
                  </a:cubicBezTo>
                  <a:cubicBezTo>
                    <a:pt x="3175" y="776"/>
                    <a:pt x="3113" y="783"/>
                    <a:pt x="3082" y="824"/>
                  </a:cubicBezTo>
                  <a:cubicBezTo>
                    <a:pt x="2901" y="1062"/>
                    <a:pt x="2721" y="1300"/>
                    <a:pt x="2541" y="1538"/>
                  </a:cubicBezTo>
                  <a:cubicBezTo>
                    <a:pt x="2129" y="2081"/>
                    <a:pt x="1718" y="2623"/>
                    <a:pt x="1306" y="3166"/>
                  </a:cubicBezTo>
                  <a:cubicBezTo>
                    <a:pt x="1298" y="3177"/>
                    <a:pt x="1289" y="3186"/>
                    <a:pt x="1279" y="3199"/>
                  </a:cubicBezTo>
                  <a:close/>
                  <a:moveTo>
                    <a:pt x="1151" y="1181"/>
                  </a:moveTo>
                  <a:cubicBezTo>
                    <a:pt x="1151" y="1222"/>
                    <a:pt x="1150" y="1259"/>
                    <a:pt x="1151" y="1297"/>
                  </a:cubicBezTo>
                  <a:cubicBezTo>
                    <a:pt x="1152" y="1332"/>
                    <a:pt x="1141" y="1355"/>
                    <a:pt x="1104" y="1364"/>
                  </a:cubicBezTo>
                  <a:cubicBezTo>
                    <a:pt x="1053" y="1376"/>
                    <a:pt x="1001" y="1390"/>
                    <a:pt x="950" y="1403"/>
                  </a:cubicBezTo>
                  <a:cubicBezTo>
                    <a:pt x="913" y="1412"/>
                    <a:pt x="906" y="1417"/>
                    <a:pt x="913" y="1453"/>
                  </a:cubicBezTo>
                  <a:cubicBezTo>
                    <a:pt x="917" y="1477"/>
                    <a:pt x="928" y="1501"/>
                    <a:pt x="940" y="1522"/>
                  </a:cubicBezTo>
                  <a:cubicBezTo>
                    <a:pt x="960" y="1555"/>
                    <a:pt x="986" y="1584"/>
                    <a:pt x="1006" y="1617"/>
                  </a:cubicBezTo>
                  <a:cubicBezTo>
                    <a:pt x="1027" y="1649"/>
                    <a:pt x="1026" y="1650"/>
                    <a:pt x="1061" y="1637"/>
                  </a:cubicBezTo>
                  <a:cubicBezTo>
                    <a:pt x="1088" y="1627"/>
                    <a:pt x="1116" y="1616"/>
                    <a:pt x="1151" y="1623"/>
                  </a:cubicBezTo>
                  <a:cubicBezTo>
                    <a:pt x="1156" y="1664"/>
                    <a:pt x="1163" y="1706"/>
                    <a:pt x="1164" y="1748"/>
                  </a:cubicBezTo>
                  <a:cubicBezTo>
                    <a:pt x="1166" y="1823"/>
                    <a:pt x="1164" y="1897"/>
                    <a:pt x="1165" y="1972"/>
                  </a:cubicBezTo>
                  <a:cubicBezTo>
                    <a:pt x="1165" y="2001"/>
                    <a:pt x="1183" y="2013"/>
                    <a:pt x="1209" y="2002"/>
                  </a:cubicBezTo>
                  <a:cubicBezTo>
                    <a:pt x="1219" y="1998"/>
                    <a:pt x="1226" y="1990"/>
                    <a:pt x="1233" y="1984"/>
                  </a:cubicBezTo>
                  <a:cubicBezTo>
                    <a:pt x="1210" y="1910"/>
                    <a:pt x="1216" y="1665"/>
                    <a:pt x="1243" y="1604"/>
                  </a:cubicBezTo>
                  <a:cubicBezTo>
                    <a:pt x="1290" y="1604"/>
                    <a:pt x="1338" y="1605"/>
                    <a:pt x="1386" y="1604"/>
                  </a:cubicBezTo>
                  <a:cubicBezTo>
                    <a:pt x="1415" y="1604"/>
                    <a:pt x="1420" y="1601"/>
                    <a:pt x="1418" y="1572"/>
                  </a:cubicBezTo>
                  <a:cubicBezTo>
                    <a:pt x="1416" y="1537"/>
                    <a:pt x="1431" y="1510"/>
                    <a:pt x="1453" y="1486"/>
                  </a:cubicBezTo>
                  <a:cubicBezTo>
                    <a:pt x="1469" y="1469"/>
                    <a:pt x="1488" y="1453"/>
                    <a:pt x="1505" y="1437"/>
                  </a:cubicBezTo>
                  <a:cubicBezTo>
                    <a:pt x="1513" y="1430"/>
                    <a:pt x="1522" y="1425"/>
                    <a:pt x="1530" y="1418"/>
                  </a:cubicBezTo>
                  <a:cubicBezTo>
                    <a:pt x="1512" y="1368"/>
                    <a:pt x="1475" y="1345"/>
                    <a:pt x="1429" y="1334"/>
                  </a:cubicBezTo>
                  <a:cubicBezTo>
                    <a:pt x="1382" y="1321"/>
                    <a:pt x="1334" y="1323"/>
                    <a:pt x="1286" y="1328"/>
                  </a:cubicBezTo>
                  <a:cubicBezTo>
                    <a:pt x="1271" y="1330"/>
                    <a:pt x="1255" y="1331"/>
                    <a:pt x="1241" y="1332"/>
                  </a:cubicBezTo>
                  <a:cubicBezTo>
                    <a:pt x="1230" y="1284"/>
                    <a:pt x="1238" y="1244"/>
                    <a:pt x="1269" y="1205"/>
                  </a:cubicBezTo>
                  <a:cubicBezTo>
                    <a:pt x="1228" y="1192"/>
                    <a:pt x="1197" y="1168"/>
                    <a:pt x="1151" y="11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C71EC263-3A4D-C63C-C731-DB2E936B29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0" y="442"/>
              <a:ext cx="293" cy="231"/>
            </a:xfrm>
            <a:custGeom>
              <a:avLst/>
              <a:gdLst>
                <a:gd name="T0" fmla="*/ 666 w 934"/>
                <a:gd name="T1" fmla="*/ 710 h 738"/>
                <a:gd name="T2" fmla="*/ 541 w 934"/>
                <a:gd name="T3" fmla="*/ 616 h 738"/>
                <a:gd name="T4" fmla="*/ 448 w 934"/>
                <a:gd name="T5" fmla="*/ 637 h 738"/>
                <a:gd name="T6" fmla="*/ 475 w 934"/>
                <a:gd name="T7" fmla="*/ 597 h 738"/>
                <a:gd name="T8" fmla="*/ 477 w 934"/>
                <a:gd name="T9" fmla="*/ 505 h 738"/>
                <a:gd name="T10" fmla="*/ 489 w 934"/>
                <a:gd name="T11" fmla="*/ 419 h 738"/>
                <a:gd name="T12" fmla="*/ 524 w 934"/>
                <a:gd name="T13" fmla="*/ 367 h 738"/>
                <a:gd name="T14" fmla="*/ 420 w 934"/>
                <a:gd name="T15" fmla="*/ 432 h 738"/>
                <a:gd name="T16" fmla="*/ 336 w 934"/>
                <a:gd name="T17" fmla="*/ 470 h 738"/>
                <a:gd name="T18" fmla="*/ 440 w 934"/>
                <a:gd name="T19" fmla="*/ 484 h 738"/>
                <a:gd name="T20" fmla="*/ 353 w 934"/>
                <a:gd name="T21" fmla="*/ 621 h 738"/>
                <a:gd name="T22" fmla="*/ 434 w 934"/>
                <a:gd name="T23" fmla="*/ 705 h 738"/>
                <a:gd name="T24" fmla="*/ 332 w 934"/>
                <a:gd name="T25" fmla="*/ 679 h 738"/>
                <a:gd name="T26" fmla="*/ 204 w 934"/>
                <a:gd name="T27" fmla="*/ 705 h 738"/>
                <a:gd name="T28" fmla="*/ 55 w 934"/>
                <a:gd name="T29" fmla="*/ 662 h 738"/>
                <a:gd name="T30" fmla="*/ 214 w 934"/>
                <a:gd name="T31" fmla="*/ 623 h 738"/>
                <a:gd name="T32" fmla="*/ 200 w 934"/>
                <a:gd name="T33" fmla="*/ 562 h 738"/>
                <a:gd name="T34" fmla="*/ 9 w 934"/>
                <a:gd name="T35" fmla="*/ 547 h 738"/>
                <a:gd name="T36" fmla="*/ 202 w 934"/>
                <a:gd name="T37" fmla="*/ 508 h 738"/>
                <a:gd name="T38" fmla="*/ 243 w 934"/>
                <a:gd name="T39" fmla="*/ 422 h 738"/>
                <a:gd name="T40" fmla="*/ 133 w 934"/>
                <a:gd name="T41" fmla="*/ 478 h 738"/>
                <a:gd name="T42" fmla="*/ 130 w 934"/>
                <a:gd name="T43" fmla="*/ 380 h 738"/>
                <a:gd name="T44" fmla="*/ 172 w 934"/>
                <a:gd name="T45" fmla="*/ 295 h 738"/>
                <a:gd name="T46" fmla="*/ 292 w 934"/>
                <a:gd name="T47" fmla="*/ 187 h 738"/>
                <a:gd name="T48" fmla="*/ 185 w 934"/>
                <a:gd name="T49" fmla="*/ 225 h 738"/>
                <a:gd name="T50" fmla="*/ 227 w 934"/>
                <a:gd name="T51" fmla="*/ 169 h 738"/>
                <a:gd name="T52" fmla="*/ 326 w 934"/>
                <a:gd name="T53" fmla="*/ 4 h 738"/>
                <a:gd name="T54" fmla="*/ 375 w 934"/>
                <a:gd name="T55" fmla="*/ 40 h 738"/>
                <a:gd name="T56" fmla="*/ 442 w 934"/>
                <a:gd name="T57" fmla="*/ 83 h 738"/>
                <a:gd name="T58" fmla="*/ 479 w 934"/>
                <a:gd name="T59" fmla="*/ 139 h 738"/>
                <a:gd name="T60" fmla="*/ 379 w 934"/>
                <a:gd name="T61" fmla="*/ 221 h 738"/>
                <a:gd name="T62" fmla="*/ 467 w 934"/>
                <a:gd name="T63" fmla="*/ 278 h 738"/>
                <a:gd name="T64" fmla="*/ 355 w 934"/>
                <a:gd name="T65" fmla="*/ 345 h 738"/>
                <a:gd name="T66" fmla="*/ 503 w 934"/>
                <a:gd name="T67" fmla="*/ 257 h 738"/>
                <a:gd name="T68" fmla="*/ 581 w 934"/>
                <a:gd name="T69" fmla="*/ 12 h 738"/>
                <a:gd name="T70" fmla="*/ 641 w 934"/>
                <a:gd name="T71" fmla="*/ 63 h 738"/>
                <a:gd name="T72" fmla="*/ 571 w 934"/>
                <a:gd name="T73" fmla="*/ 246 h 738"/>
                <a:gd name="T74" fmla="*/ 615 w 934"/>
                <a:gd name="T75" fmla="*/ 281 h 738"/>
                <a:gd name="T76" fmla="*/ 737 w 934"/>
                <a:gd name="T77" fmla="*/ 214 h 738"/>
                <a:gd name="T78" fmla="*/ 723 w 934"/>
                <a:gd name="T79" fmla="*/ 324 h 738"/>
                <a:gd name="T80" fmla="*/ 652 w 934"/>
                <a:gd name="T81" fmla="*/ 427 h 738"/>
                <a:gd name="T82" fmla="*/ 622 w 934"/>
                <a:gd name="T83" fmla="*/ 532 h 738"/>
                <a:gd name="T84" fmla="*/ 875 w 934"/>
                <a:gd name="T85" fmla="*/ 675 h 738"/>
                <a:gd name="T86" fmla="*/ 350 w 934"/>
                <a:gd name="T87" fmla="*/ 539 h 738"/>
                <a:gd name="T88" fmla="*/ 304 w 934"/>
                <a:gd name="T89" fmla="*/ 594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34" h="738">
                  <a:moveTo>
                    <a:pt x="934" y="729"/>
                  </a:moveTo>
                  <a:cubicBezTo>
                    <a:pt x="840" y="738"/>
                    <a:pt x="754" y="726"/>
                    <a:pt x="666" y="710"/>
                  </a:cubicBezTo>
                  <a:cubicBezTo>
                    <a:pt x="663" y="695"/>
                    <a:pt x="662" y="681"/>
                    <a:pt x="657" y="667"/>
                  </a:cubicBezTo>
                  <a:cubicBezTo>
                    <a:pt x="642" y="619"/>
                    <a:pt x="602" y="580"/>
                    <a:pt x="541" y="616"/>
                  </a:cubicBezTo>
                  <a:cubicBezTo>
                    <a:pt x="535" y="619"/>
                    <a:pt x="528" y="621"/>
                    <a:pt x="523" y="626"/>
                  </a:cubicBezTo>
                  <a:cubicBezTo>
                    <a:pt x="500" y="645"/>
                    <a:pt x="475" y="645"/>
                    <a:pt x="448" y="637"/>
                  </a:cubicBezTo>
                  <a:cubicBezTo>
                    <a:pt x="437" y="633"/>
                    <a:pt x="426" y="631"/>
                    <a:pt x="407" y="626"/>
                  </a:cubicBezTo>
                  <a:cubicBezTo>
                    <a:pt x="430" y="606"/>
                    <a:pt x="456" y="608"/>
                    <a:pt x="475" y="597"/>
                  </a:cubicBezTo>
                  <a:cubicBezTo>
                    <a:pt x="496" y="585"/>
                    <a:pt x="516" y="573"/>
                    <a:pt x="541" y="559"/>
                  </a:cubicBezTo>
                  <a:cubicBezTo>
                    <a:pt x="517" y="538"/>
                    <a:pt x="498" y="521"/>
                    <a:pt x="477" y="505"/>
                  </a:cubicBezTo>
                  <a:cubicBezTo>
                    <a:pt x="458" y="489"/>
                    <a:pt x="467" y="468"/>
                    <a:pt x="466" y="449"/>
                  </a:cubicBezTo>
                  <a:cubicBezTo>
                    <a:pt x="464" y="432"/>
                    <a:pt x="474" y="422"/>
                    <a:pt x="489" y="419"/>
                  </a:cubicBezTo>
                  <a:cubicBezTo>
                    <a:pt x="518" y="442"/>
                    <a:pt x="546" y="463"/>
                    <a:pt x="575" y="486"/>
                  </a:cubicBezTo>
                  <a:cubicBezTo>
                    <a:pt x="603" y="427"/>
                    <a:pt x="591" y="399"/>
                    <a:pt x="524" y="367"/>
                  </a:cubicBezTo>
                  <a:cubicBezTo>
                    <a:pt x="503" y="388"/>
                    <a:pt x="479" y="405"/>
                    <a:pt x="447" y="408"/>
                  </a:cubicBezTo>
                  <a:cubicBezTo>
                    <a:pt x="438" y="409"/>
                    <a:pt x="430" y="423"/>
                    <a:pt x="420" y="432"/>
                  </a:cubicBezTo>
                  <a:cubicBezTo>
                    <a:pt x="397" y="420"/>
                    <a:pt x="374" y="408"/>
                    <a:pt x="350" y="395"/>
                  </a:cubicBezTo>
                  <a:cubicBezTo>
                    <a:pt x="333" y="420"/>
                    <a:pt x="341" y="446"/>
                    <a:pt x="336" y="470"/>
                  </a:cubicBezTo>
                  <a:cubicBezTo>
                    <a:pt x="363" y="482"/>
                    <a:pt x="380" y="472"/>
                    <a:pt x="390" y="445"/>
                  </a:cubicBezTo>
                  <a:cubicBezTo>
                    <a:pt x="408" y="459"/>
                    <a:pt x="422" y="470"/>
                    <a:pt x="440" y="484"/>
                  </a:cubicBezTo>
                  <a:cubicBezTo>
                    <a:pt x="428" y="507"/>
                    <a:pt x="416" y="531"/>
                    <a:pt x="402" y="553"/>
                  </a:cubicBezTo>
                  <a:cubicBezTo>
                    <a:pt x="388" y="575"/>
                    <a:pt x="372" y="596"/>
                    <a:pt x="353" y="621"/>
                  </a:cubicBezTo>
                  <a:cubicBezTo>
                    <a:pt x="376" y="630"/>
                    <a:pt x="397" y="639"/>
                    <a:pt x="419" y="648"/>
                  </a:cubicBezTo>
                  <a:cubicBezTo>
                    <a:pt x="424" y="667"/>
                    <a:pt x="429" y="686"/>
                    <a:pt x="434" y="705"/>
                  </a:cubicBezTo>
                  <a:cubicBezTo>
                    <a:pt x="422" y="718"/>
                    <a:pt x="411" y="712"/>
                    <a:pt x="398" y="707"/>
                  </a:cubicBezTo>
                  <a:cubicBezTo>
                    <a:pt x="376" y="697"/>
                    <a:pt x="354" y="688"/>
                    <a:pt x="332" y="679"/>
                  </a:cubicBezTo>
                  <a:cubicBezTo>
                    <a:pt x="302" y="668"/>
                    <a:pt x="272" y="668"/>
                    <a:pt x="243" y="685"/>
                  </a:cubicBezTo>
                  <a:cubicBezTo>
                    <a:pt x="231" y="693"/>
                    <a:pt x="217" y="699"/>
                    <a:pt x="204" y="705"/>
                  </a:cubicBezTo>
                  <a:cubicBezTo>
                    <a:pt x="198" y="708"/>
                    <a:pt x="192" y="713"/>
                    <a:pt x="186" y="713"/>
                  </a:cubicBezTo>
                  <a:cubicBezTo>
                    <a:pt x="139" y="706"/>
                    <a:pt x="93" y="696"/>
                    <a:pt x="55" y="662"/>
                  </a:cubicBezTo>
                  <a:cubicBezTo>
                    <a:pt x="116" y="669"/>
                    <a:pt x="177" y="681"/>
                    <a:pt x="239" y="650"/>
                  </a:cubicBezTo>
                  <a:cubicBezTo>
                    <a:pt x="249" y="630"/>
                    <a:pt x="225" y="630"/>
                    <a:pt x="214" y="623"/>
                  </a:cubicBezTo>
                  <a:cubicBezTo>
                    <a:pt x="201" y="614"/>
                    <a:pt x="186" y="610"/>
                    <a:pt x="168" y="603"/>
                  </a:cubicBezTo>
                  <a:cubicBezTo>
                    <a:pt x="180" y="588"/>
                    <a:pt x="188" y="578"/>
                    <a:pt x="200" y="562"/>
                  </a:cubicBezTo>
                  <a:cubicBezTo>
                    <a:pt x="144" y="567"/>
                    <a:pt x="97" y="579"/>
                    <a:pt x="51" y="594"/>
                  </a:cubicBezTo>
                  <a:cubicBezTo>
                    <a:pt x="9" y="607"/>
                    <a:pt x="0" y="598"/>
                    <a:pt x="9" y="547"/>
                  </a:cubicBezTo>
                  <a:cubicBezTo>
                    <a:pt x="63" y="536"/>
                    <a:pt x="119" y="525"/>
                    <a:pt x="174" y="514"/>
                  </a:cubicBezTo>
                  <a:cubicBezTo>
                    <a:pt x="183" y="512"/>
                    <a:pt x="193" y="510"/>
                    <a:pt x="202" y="508"/>
                  </a:cubicBezTo>
                  <a:cubicBezTo>
                    <a:pt x="256" y="495"/>
                    <a:pt x="272" y="471"/>
                    <a:pt x="266" y="410"/>
                  </a:cubicBezTo>
                  <a:cubicBezTo>
                    <a:pt x="258" y="414"/>
                    <a:pt x="249" y="416"/>
                    <a:pt x="243" y="422"/>
                  </a:cubicBezTo>
                  <a:cubicBezTo>
                    <a:pt x="224" y="439"/>
                    <a:pt x="206" y="457"/>
                    <a:pt x="187" y="474"/>
                  </a:cubicBezTo>
                  <a:cubicBezTo>
                    <a:pt x="166" y="494"/>
                    <a:pt x="164" y="494"/>
                    <a:pt x="133" y="478"/>
                  </a:cubicBezTo>
                  <a:cubicBezTo>
                    <a:pt x="170" y="435"/>
                    <a:pt x="217" y="399"/>
                    <a:pt x="244" y="342"/>
                  </a:cubicBezTo>
                  <a:cubicBezTo>
                    <a:pt x="196" y="331"/>
                    <a:pt x="168" y="364"/>
                    <a:pt x="130" y="380"/>
                  </a:cubicBezTo>
                  <a:cubicBezTo>
                    <a:pt x="120" y="358"/>
                    <a:pt x="110" y="337"/>
                    <a:pt x="100" y="313"/>
                  </a:cubicBezTo>
                  <a:cubicBezTo>
                    <a:pt x="126" y="307"/>
                    <a:pt x="149" y="302"/>
                    <a:pt x="172" y="295"/>
                  </a:cubicBezTo>
                  <a:cubicBezTo>
                    <a:pt x="198" y="287"/>
                    <a:pt x="225" y="278"/>
                    <a:pt x="250" y="267"/>
                  </a:cubicBezTo>
                  <a:cubicBezTo>
                    <a:pt x="292" y="249"/>
                    <a:pt x="297" y="238"/>
                    <a:pt x="292" y="187"/>
                  </a:cubicBezTo>
                  <a:cubicBezTo>
                    <a:pt x="266" y="194"/>
                    <a:pt x="243" y="201"/>
                    <a:pt x="227" y="226"/>
                  </a:cubicBezTo>
                  <a:cubicBezTo>
                    <a:pt x="216" y="242"/>
                    <a:pt x="195" y="242"/>
                    <a:pt x="185" y="225"/>
                  </a:cubicBezTo>
                  <a:cubicBezTo>
                    <a:pt x="178" y="214"/>
                    <a:pt x="175" y="199"/>
                    <a:pt x="168" y="181"/>
                  </a:cubicBezTo>
                  <a:cubicBezTo>
                    <a:pt x="191" y="176"/>
                    <a:pt x="209" y="170"/>
                    <a:pt x="227" y="169"/>
                  </a:cubicBezTo>
                  <a:cubicBezTo>
                    <a:pt x="273" y="167"/>
                    <a:pt x="296" y="142"/>
                    <a:pt x="304" y="99"/>
                  </a:cubicBezTo>
                  <a:cubicBezTo>
                    <a:pt x="310" y="67"/>
                    <a:pt x="319" y="37"/>
                    <a:pt x="326" y="4"/>
                  </a:cubicBezTo>
                  <a:cubicBezTo>
                    <a:pt x="332" y="2"/>
                    <a:pt x="339" y="0"/>
                    <a:pt x="345" y="0"/>
                  </a:cubicBezTo>
                  <a:cubicBezTo>
                    <a:pt x="381" y="1"/>
                    <a:pt x="381" y="4"/>
                    <a:pt x="375" y="40"/>
                  </a:cubicBezTo>
                  <a:cubicBezTo>
                    <a:pt x="369" y="81"/>
                    <a:pt x="368" y="122"/>
                    <a:pt x="364" y="172"/>
                  </a:cubicBezTo>
                  <a:cubicBezTo>
                    <a:pt x="408" y="150"/>
                    <a:pt x="425" y="119"/>
                    <a:pt x="442" y="83"/>
                  </a:cubicBezTo>
                  <a:cubicBezTo>
                    <a:pt x="452" y="84"/>
                    <a:pt x="463" y="84"/>
                    <a:pt x="472" y="88"/>
                  </a:cubicBezTo>
                  <a:cubicBezTo>
                    <a:pt x="496" y="100"/>
                    <a:pt x="500" y="122"/>
                    <a:pt x="479" y="139"/>
                  </a:cubicBezTo>
                  <a:cubicBezTo>
                    <a:pt x="451" y="160"/>
                    <a:pt x="429" y="190"/>
                    <a:pt x="395" y="204"/>
                  </a:cubicBezTo>
                  <a:cubicBezTo>
                    <a:pt x="391" y="205"/>
                    <a:pt x="388" y="211"/>
                    <a:pt x="379" y="221"/>
                  </a:cubicBezTo>
                  <a:cubicBezTo>
                    <a:pt x="405" y="223"/>
                    <a:pt x="425" y="225"/>
                    <a:pt x="448" y="227"/>
                  </a:cubicBezTo>
                  <a:cubicBezTo>
                    <a:pt x="453" y="242"/>
                    <a:pt x="459" y="257"/>
                    <a:pt x="467" y="278"/>
                  </a:cubicBezTo>
                  <a:cubicBezTo>
                    <a:pt x="428" y="288"/>
                    <a:pt x="393" y="297"/>
                    <a:pt x="355" y="306"/>
                  </a:cubicBezTo>
                  <a:cubicBezTo>
                    <a:pt x="355" y="320"/>
                    <a:pt x="355" y="333"/>
                    <a:pt x="355" y="345"/>
                  </a:cubicBezTo>
                  <a:cubicBezTo>
                    <a:pt x="387" y="357"/>
                    <a:pt x="424" y="338"/>
                    <a:pt x="449" y="376"/>
                  </a:cubicBezTo>
                  <a:cubicBezTo>
                    <a:pt x="472" y="334"/>
                    <a:pt x="488" y="295"/>
                    <a:pt x="503" y="257"/>
                  </a:cubicBezTo>
                  <a:cubicBezTo>
                    <a:pt x="518" y="217"/>
                    <a:pt x="530" y="176"/>
                    <a:pt x="543" y="135"/>
                  </a:cubicBezTo>
                  <a:cubicBezTo>
                    <a:pt x="555" y="95"/>
                    <a:pt x="568" y="54"/>
                    <a:pt x="581" y="12"/>
                  </a:cubicBezTo>
                  <a:cubicBezTo>
                    <a:pt x="609" y="3"/>
                    <a:pt x="626" y="21"/>
                    <a:pt x="642" y="38"/>
                  </a:cubicBezTo>
                  <a:cubicBezTo>
                    <a:pt x="646" y="42"/>
                    <a:pt x="645" y="57"/>
                    <a:pt x="641" y="63"/>
                  </a:cubicBezTo>
                  <a:cubicBezTo>
                    <a:pt x="623" y="87"/>
                    <a:pt x="620" y="113"/>
                    <a:pt x="618" y="142"/>
                  </a:cubicBezTo>
                  <a:cubicBezTo>
                    <a:pt x="615" y="182"/>
                    <a:pt x="587" y="211"/>
                    <a:pt x="571" y="246"/>
                  </a:cubicBezTo>
                  <a:cubicBezTo>
                    <a:pt x="565" y="259"/>
                    <a:pt x="557" y="271"/>
                    <a:pt x="549" y="286"/>
                  </a:cubicBezTo>
                  <a:cubicBezTo>
                    <a:pt x="575" y="299"/>
                    <a:pt x="595" y="293"/>
                    <a:pt x="615" y="281"/>
                  </a:cubicBezTo>
                  <a:cubicBezTo>
                    <a:pt x="654" y="259"/>
                    <a:pt x="693" y="236"/>
                    <a:pt x="732" y="214"/>
                  </a:cubicBezTo>
                  <a:cubicBezTo>
                    <a:pt x="733" y="213"/>
                    <a:pt x="737" y="214"/>
                    <a:pt x="737" y="214"/>
                  </a:cubicBezTo>
                  <a:cubicBezTo>
                    <a:pt x="740" y="237"/>
                    <a:pt x="745" y="260"/>
                    <a:pt x="743" y="283"/>
                  </a:cubicBezTo>
                  <a:cubicBezTo>
                    <a:pt x="742" y="297"/>
                    <a:pt x="734" y="313"/>
                    <a:pt x="723" y="324"/>
                  </a:cubicBezTo>
                  <a:cubicBezTo>
                    <a:pt x="710" y="338"/>
                    <a:pt x="691" y="347"/>
                    <a:pt x="675" y="359"/>
                  </a:cubicBezTo>
                  <a:cubicBezTo>
                    <a:pt x="648" y="377"/>
                    <a:pt x="638" y="400"/>
                    <a:pt x="652" y="427"/>
                  </a:cubicBezTo>
                  <a:cubicBezTo>
                    <a:pt x="665" y="450"/>
                    <a:pt x="658" y="467"/>
                    <a:pt x="648" y="486"/>
                  </a:cubicBezTo>
                  <a:cubicBezTo>
                    <a:pt x="640" y="501"/>
                    <a:pt x="631" y="516"/>
                    <a:pt x="622" y="532"/>
                  </a:cubicBezTo>
                  <a:cubicBezTo>
                    <a:pt x="663" y="577"/>
                    <a:pt x="708" y="614"/>
                    <a:pt x="762" y="638"/>
                  </a:cubicBezTo>
                  <a:cubicBezTo>
                    <a:pt x="798" y="653"/>
                    <a:pt x="837" y="662"/>
                    <a:pt x="875" y="675"/>
                  </a:cubicBezTo>
                  <a:cubicBezTo>
                    <a:pt x="899" y="684"/>
                    <a:pt x="918" y="699"/>
                    <a:pt x="934" y="729"/>
                  </a:cubicBezTo>
                  <a:close/>
                  <a:moveTo>
                    <a:pt x="350" y="539"/>
                  </a:moveTo>
                  <a:cubicBezTo>
                    <a:pt x="294" y="519"/>
                    <a:pt x="295" y="570"/>
                    <a:pt x="268" y="582"/>
                  </a:cubicBezTo>
                  <a:cubicBezTo>
                    <a:pt x="279" y="599"/>
                    <a:pt x="289" y="609"/>
                    <a:pt x="304" y="594"/>
                  </a:cubicBezTo>
                  <a:cubicBezTo>
                    <a:pt x="319" y="579"/>
                    <a:pt x="332" y="561"/>
                    <a:pt x="350" y="5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F19E439-658C-0699-D92A-DF148E071F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47" y="540"/>
              <a:ext cx="267" cy="261"/>
            </a:xfrm>
            <a:custGeom>
              <a:avLst/>
              <a:gdLst>
                <a:gd name="T0" fmla="*/ 142 w 855"/>
                <a:gd name="T1" fmla="*/ 435 h 836"/>
                <a:gd name="T2" fmla="*/ 155 w 855"/>
                <a:gd name="T3" fmla="*/ 275 h 836"/>
                <a:gd name="T4" fmla="*/ 0 w 855"/>
                <a:gd name="T5" fmla="*/ 251 h 836"/>
                <a:gd name="T6" fmla="*/ 282 w 855"/>
                <a:gd name="T7" fmla="*/ 124 h 836"/>
                <a:gd name="T8" fmla="*/ 278 w 855"/>
                <a:gd name="T9" fmla="*/ 87 h 836"/>
                <a:gd name="T10" fmla="*/ 284 w 855"/>
                <a:gd name="T11" fmla="*/ 53 h 836"/>
                <a:gd name="T12" fmla="*/ 362 w 855"/>
                <a:gd name="T13" fmla="*/ 22 h 836"/>
                <a:gd name="T14" fmla="*/ 443 w 855"/>
                <a:gd name="T15" fmla="*/ 63 h 836"/>
                <a:gd name="T16" fmla="*/ 506 w 855"/>
                <a:gd name="T17" fmla="*/ 87 h 836"/>
                <a:gd name="T18" fmla="*/ 532 w 855"/>
                <a:gd name="T19" fmla="*/ 118 h 836"/>
                <a:gd name="T20" fmla="*/ 496 w 855"/>
                <a:gd name="T21" fmla="*/ 150 h 836"/>
                <a:gd name="T22" fmla="*/ 444 w 855"/>
                <a:gd name="T23" fmla="*/ 154 h 836"/>
                <a:gd name="T24" fmla="*/ 294 w 855"/>
                <a:gd name="T25" fmla="*/ 218 h 836"/>
                <a:gd name="T26" fmla="*/ 388 w 855"/>
                <a:gd name="T27" fmla="*/ 306 h 836"/>
                <a:gd name="T28" fmla="*/ 414 w 855"/>
                <a:gd name="T29" fmla="*/ 278 h 836"/>
                <a:gd name="T30" fmla="*/ 477 w 855"/>
                <a:gd name="T31" fmla="*/ 299 h 836"/>
                <a:gd name="T32" fmla="*/ 543 w 855"/>
                <a:gd name="T33" fmla="*/ 270 h 836"/>
                <a:gd name="T34" fmla="*/ 559 w 855"/>
                <a:gd name="T35" fmla="*/ 229 h 836"/>
                <a:gd name="T36" fmla="*/ 557 w 855"/>
                <a:gd name="T37" fmla="*/ 208 h 836"/>
                <a:gd name="T38" fmla="*/ 557 w 855"/>
                <a:gd name="T39" fmla="*/ 159 h 836"/>
                <a:gd name="T40" fmla="*/ 577 w 855"/>
                <a:gd name="T41" fmla="*/ 108 h 836"/>
                <a:gd name="T42" fmla="*/ 763 w 855"/>
                <a:gd name="T43" fmla="*/ 188 h 836"/>
                <a:gd name="T44" fmla="*/ 820 w 855"/>
                <a:gd name="T45" fmla="*/ 203 h 836"/>
                <a:gd name="T46" fmla="*/ 855 w 855"/>
                <a:gd name="T47" fmla="*/ 227 h 836"/>
                <a:gd name="T48" fmla="*/ 802 w 855"/>
                <a:gd name="T49" fmla="*/ 277 h 836"/>
                <a:gd name="T50" fmla="*/ 786 w 855"/>
                <a:gd name="T51" fmla="*/ 287 h 836"/>
                <a:gd name="T52" fmla="*/ 723 w 855"/>
                <a:gd name="T53" fmla="*/ 379 h 836"/>
                <a:gd name="T54" fmla="*/ 775 w 855"/>
                <a:gd name="T55" fmla="*/ 397 h 836"/>
                <a:gd name="T56" fmla="*/ 795 w 855"/>
                <a:gd name="T57" fmla="*/ 513 h 836"/>
                <a:gd name="T58" fmla="*/ 679 w 855"/>
                <a:gd name="T59" fmla="*/ 449 h 836"/>
                <a:gd name="T60" fmla="*/ 565 w 855"/>
                <a:gd name="T61" fmla="*/ 637 h 836"/>
                <a:gd name="T62" fmla="*/ 471 w 855"/>
                <a:gd name="T63" fmla="*/ 836 h 836"/>
                <a:gd name="T64" fmla="*/ 427 w 855"/>
                <a:gd name="T65" fmla="*/ 800 h 836"/>
                <a:gd name="T66" fmla="*/ 431 w 855"/>
                <a:gd name="T67" fmla="*/ 785 h 836"/>
                <a:gd name="T68" fmla="*/ 605 w 855"/>
                <a:gd name="T69" fmla="*/ 457 h 836"/>
                <a:gd name="T70" fmla="*/ 616 w 855"/>
                <a:gd name="T71" fmla="*/ 436 h 836"/>
                <a:gd name="T72" fmla="*/ 613 w 855"/>
                <a:gd name="T73" fmla="*/ 414 h 836"/>
                <a:gd name="T74" fmla="*/ 518 w 855"/>
                <a:gd name="T75" fmla="*/ 404 h 836"/>
                <a:gd name="T76" fmla="*/ 471 w 855"/>
                <a:gd name="T77" fmla="*/ 447 h 836"/>
                <a:gd name="T78" fmla="*/ 421 w 855"/>
                <a:gd name="T79" fmla="*/ 493 h 836"/>
                <a:gd name="T80" fmla="*/ 411 w 855"/>
                <a:gd name="T81" fmla="*/ 509 h 836"/>
                <a:gd name="T82" fmla="*/ 368 w 855"/>
                <a:gd name="T83" fmla="*/ 551 h 836"/>
                <a:gd name="T84" fmla="*/ 213 w 855"/>
                <a:gd name="T85" fmla="*/ 541 h 836"/>
                <a:gd name="T86" fmla="*/ 300 w 855"/>
                <a:gd name="T87" fmla="*/ 489 h 836"/>
                <a:gd name="T88" fmla="*/ 463 w 855"/>
                <a:gd name="T89" fmla="*/ 380 h 836"/>
                <a:gd name="T90" fmla="*/ 332 w 855"/>
                <a:gd name="T91" fmla="*/ 381 h 836"/>
                <a:gd name="T92" fmla="*/ 278 w 855"/>
                <a:gd name="T93" fmla="*/ 421 h 836"/>
                <a:gd name="T94" fmla="*/ 237 w 855"/>
                <a:gd name="T95" fmla="*/ 425 h 836"/>
                <a:gd name="T96" fmla="*/ 142 w 855"/>
                <a:gd name="T97" fmla="*/ 435 h 836"/>
                <a:gd name="T98" fmla="*/ 643 w 855"/>
                <a:gd name="T99" fmla="*/ 343 h 836"/>
                <a:gd name="T100" fmla="*/ 652 w 855"/>
                <a:gd name="T101" fmla="*/ 338 h 836"/>
                <a:gd name="T102" fmla="*/ 676 w 855"/>
                <a:gd name="T103" fmla="*/ 306 h 836"/>
                <a:gd name="T104" fmla="*/ 672 w 855"/>
                <a:gd name="T105" fmla="*/ 259 h 836"/>
                <a:gd name="T106" fmla="*/ 623 w 855"/>
                <a:gd name="T107" fmla="*/ 261 h 836"/>
                <a:gd name="T108" fmla="*/ 591 w 855"/>
                <a:gd name="T109" fmla="*/ 317 h 836"/>
                <a:gd name="T110" fmla="*/ 643 w 855"/>
                <a:gd name="T111" fmla="*/ 343 h 836"/>
                <a:gd name="T112" fmla="*/ 298 w 855"/>
                <a:gd name="T113" fmla="*/ 292 h 836"/>
                <a:gd name="T114" fmla="*/ 220 w 855"/>
                <a:gd name="T115" fmla="*/ 306 h 836"/>
                <a:gd name="T116" fmla="*/ 220 w 855"/>
                <a:gd name="T117" fmla="*/ 338 h 836"/>
                <a:gd name="T118" fmla="*/ 255 w 855"/>
                <a:gd name="T119" fmla="*/ 340 h 836"/>
                <a:gd name="T120" fmla="*/ 298 w 855"/>
                <a:gd name="T121" fmla="*/ 292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55" h="836">
                  <a:moveTo>
                    <a:pt x="142" y="435"/>
                  </a:moveTo>
                  <a:cubicBezTo>
                    <a:pt x="123" y="375"/>
                    <a:pt x="148" y="326"/>
                    <a:pt x="155" y="275"/>
                  </a:cubicBezTo>
                  <a:cubicBezTo>
                    <a:pt x="105" y="270"/>
                    <a:pt x="53" y="291"/>
                    <a:pt x="0" y="251"/>
                  </a:cubicBezTo>
                  <a:cubicBezTo>
                    <a:pt x="110" y="228"/>
                    <a:pt x="205" y="189"/>
                    <a:pt x="282" y="124"/>
                  </a:cubicBezTo>
                  <a:cubicBezTo>
                    <a:pt x="288" y="107"/>
                    <a:pt x="266" y="103"/>
                    <a:pt x="278" y="87"/>
                  </a:cubicBezTo>
                  <a:cubicBezTo>
                    <a:pt x="284" y="79"/>
                    <a:pt x="282" y="64"/>
                    <a:pt x="284" y="53"/>
                  </a:cubicBezTo>
                  <a:cubicBezTo>
                    <a:pt x="291" y="13"/>
                    <a:pt x="328" y="0"/>
                    <a:pt x="362" y="22"/>
                  </a:cubicBezTo>
                  <a:cubicBezTo>
                    <a:pt x="387" y="39"/>
                    <a:pt x="415" y="51"/>
                    <a:pt x="443" y="63"/>
                  </a:cubicBezTo>
                  <a:cubicBezTo>
                    <a:pt x="464" y="72"/>
                    <a:pt x="485" y="79"/>
                    <a:pt x="506" y="87"/>
                  </a:cubicBezTo>
                  <a:cubicBezTo>
                    <a:pt x="520" y="93"/>
                    <a:pt x="536" y="100"/>
                    <a:pt x="532" y="118"/>
                  </a:cubicBezTo>
                  <a:cubicBezTo>
                    <a:pt x="529" y="135"/>
                    <a:pt x="515" y="148"/>
                    <a:pt x="496" y="150"/>
                  </a:cubicBezTo>
                  <a:cubicBezTo>
                    <a:pt x="479" y="152"/>
                    <a:pt x="460" y="148"/>
                    <a:pt x="444" y="154"/>
                  </a:cubicBezTo>
                  <a:cubicBezTo>
                    <a:pt x="394" y="172"/>
                    <a:pt x="344" y="193"/>
                    <a:pt x="294" y="218"/>
                  </a:cubicBezTo>
                  <a:cubicBezTo>
                    <a:pt x="335" y="237"/>
                    <a:pt x="370" y="260"/>
                    <a:pt x="388" y="306"/>
                  </a:cubicBezTo>
                  <a:cubicBezTo>
                    <a:pt x="399" y="294"/>
                    <a:pt x="405" y="287"/>
                    <a:pt x="414" y="278"/>
                  </a:cubicBezTo>
                  <a:cubicBezTo>
                    <a:pt x="435" y="285"/>
                    <a:pt x="456" y="291"/>
                    <a:pt x="477" y="299"/>
                  </a:cubicBezTo>
                  <a:cubicBezTo>
                    <a:pt x="511" y="311"/>
                    <a:pt x="528" y="304"/>
                    <a:pt x="543" y="270"/>
                  </a:cubicBezTo>
                  <a:cubicBezTo>
                    <a:pt x="549" y="257"/>
                    <a:pt x="555" y="243"/>
                    <a:pt x="559" y="229"/>
                  </a:cubicBezTo>
                  <a:cubicBezTo>
                    <a:pt x="561" y="223"/>
                    <a:pt x="561" y="213"/>
                    <a:pt x="557" y="208"/>
                  </a:cubicBezTo>
                  <a:cubicBezTo>
                    <a:pt x="544" y="191"/>
                    <a:pt x="550" y="176"/>
                    <a:pt x="557" y="159"/>
                  </a:cubicBezTo>
                  <a:cubicBezTo>
                    <a:pt x="563" y="144"/>
                    <a:pt x="569" y="128"/>
                    <a:pt x="577" y="108"/>
                  </a:cubicBezTo>
                  <a:cubicBezTo>
                    <a:pt x="630" y="161"/>
                    <a:pt x="697" y="173"/>
                    <a:pt x="763" y="188"/>
                  </a:cubicBezTo>
                  <a:cubicBezTo>
                    <a:pt x="782" y="192"/>
                    <a:pt x="802" y="196"/>
                    <a:pt x="820" y="203"/>
                  </a:cubicBezTo>
                  <a:cubicBezTo>
                    <a:pt x="833" y="208"/>
                    <a:pt x="843" y="218"/>
                    <a:pt x="855" y="227"/>
                  </a:cubicBezTo>
                  <a:cubicBezTo>
                    <a:pt x="840" y="251"/>
                    <a:pt x="830" y="273"/>
                    <a:pt x="802" y="277"/>
                  </a:cubicBezTo>
                  <a:cubicBezTo>
                    <a:pt x="796" y="277"/>
                    <a:pt x="790" y="282"/>
                    <a:pt x="786" y="287"/>
                  </a:cubicBezTo>
                  <a:cubicBezTo>
                    <a:pt x="766" y="316"/>
                    <a:pt x="746" y="346"/>
                    <a:pt x="723" y="379"/>
                  </a:cubicBezTo>
                  <a:cubicBezTo>
                    <a:pt x="741" y="385"/>
                    <a:pt x="758" y="391"/>
                    <a:pt x="775" y="397"/>
                  </a:cubicBezTo>
                  <a:cubicBezTo>
                    <a:pt x="836" y="418"/>
                    <a:pt x="845" y="462"/>
                    <a:pt x="795" y="513"/>
                  </a:cubicBezTo>
                  <a:cubicBezTo>
                    <a:pt x="760" y="485"/>
                    <a:pt x="734" y="437"/>
                    <a:pt x="679" y="449"/>
                  </a:cubicBezTo>
                  <a:cubicBezTo>
                    <a:pt x="640" y="512"/>
                    <a:pt x="600" y="573"/>
                    <a:pt x="565" y="637"/>
                  </a:cubicBezTo>
                  <a:cubicBezTo>
                    <a:pt x="531" y="700"/>
                    <a:pt x="504" y="766"/>
                    <a:pt x="471" y="836"/>
                  </a:cubicBezTo>
                  <a:cubicBezTo>
                    <a:pt x="455" y="823"/>
                    <a:pt x="441" y="811"/>
                    <a:pt x="427" y="800"/>
                  </a:cubicBezTo>
                  <a:cubicBezTo>
                    <a:pt x="429" y="792"/>
                    <a:pt x="429" y="788"/>
                    <a:pt x="431" y="785"/>
                  </a:cubicBezTo>
                  <a:cubicBezTo>
                    <a:pt x="489" y="676"/>
                    <a:pt x="547" y="566"/>
                    <a:pt x="605" y="457"/>
                  </a:cubicBezTo>
                  <a:cubicBezTo>
                    <a:pt x="609" y="450"/>
                    <a:pt x="614" y="443"/>
                    <a:pt x="616" y="436"/>
                  </a:cubicBezTo>
                  <a:cubicBezTo>
                    <a:pt x="617" y="429"/>
                    <a:pt x="616" y="419"/>
                    <a:pt x="613" y="414"/>
                  </a:cubicBezTo>
                  <a:cubicBezTo>
                    <a:pt x="597" y="394"/>
                    <a:pt x="537" y="388"/>
                    <a:pt x="518" y="404"/>
                  </a:cubicBezTo>
                  <a:cubicBezTo>
                    <a:pt x="501" y="418"/>
                    <a:pt x="486" y="433"/>
                    <a:pt x="471" y="447"/>
                  </a:cubicBezTo>
                  <a:cubicBezTo>
                    <a:pt x="454" y="463"/>
                    <a:pt x="437" y="477"/>
                    <a:pt x="421" y="493"/>
                  </a:cubicBezTo>
                  <a:cubicBezTo>
                    <a:pt x="417" y="497"/>
                    <a:pt x="412" y="503"/>
                    <a:pt x="411" y="509"/>
                  </a:cubicBezTo>
                  <a:cubicBezTo>
                    <a:pt x="406" y="533"/>
                    <a:pt x="387" y="543"/>
                    <a:pt x="368" y="551"/>
                  </a:cubicBezTo>
                  <a:cubicBezTo>
                    <a:pt x="317" y="573"/>
                    <a:pt x="267" y="564"/>
                    <a:pt x="213" y="541"/>
                  </a:cubicBezTo>
                  <a:cubicBezTo>
                    <a:pt x="237" y="512"/>
                    <a:pt x="268" y="496"/>
                    <a:pt x="300" y="489"/>
                  </a:cubicBezTo>
                  <a:cubicBezTo>
                    <a:pt x="369" y="473"/>
                    <a:pt x="416" y="429"/>
                    <a:pt x="463" y="380"/>
                  </a:cubicBezTo>
                  <a:cubicBezTo>
                    <a:pt x="419" y="353"/>
                    <a:pt x="367" y="354"/>
                    <a:pt x="332" y="381"/>
                  </a:cubicBezTo>
                  <a:cubicBezTo>
                    <a:pt x="314" y="394"/>
                    <a:pt x="295" y="407"/>
                    <a:pt x="278" y="421"/>
                  </a:cubicBezTo>
                  <a:cubicBezTo>
                    <a:pt x="265" y="432"/>
                    <a:pt x="251" y="429"/>
                    <a:pt x="237" y="425"/>
                  </a:cubicBezTo>
                  <a:cubicBezTo>
                    <a:pt x="207" y="416"/>
                    <a:pt x="177" y="411"/>
                    <a:pt x="142" y="435"/>
                  </a:cubicBezTo>
                  <a:close/>
                  <a:moveTo>
                    <a:pt x="643" y="343"/>
                  </a:moveTo>
                  <a:cubicBezTo>
                    <a:pt x="648" y="340"/>
                    <a:pt x="650" y="340"/>
                    <a:pt x="652" y="338"/>
                  </a:cubicBezTo>
                  <a:cubicBezTo>
                    <a:pt x="660" y="327"/>
                    <a:pt x="668" y="317"/>
                    <a:pt x="676" y="306"/>
                  </a:cubicBezTo>
                  <a:cubicBezTo>
                    <a:pt x="690" y="286"/>
                    <a:pt x="689" y="275"/>
                    <a:pt x="672" y="259"/>
                  </a:cubicBezTo>
                  <a:cubicBezTo>
                    <a:pt x="658" y="245"/>
                    <a:pt x="636" y="245"/>
                    <a:pt x="623" y="261"/>
                  </a:cubicBezTo>
                  <a:cubicBezTo>
                    <a:pt x="611" y="277"/>
                    <a:pt x="602" y="296"/>
                    <a:pt x="591" y="317"/>
                  </a:cubicBezTo>
                  <a:cubicBezTo>
                    <a:pt x="612" y="327"/>
                    <a:pt x="628" y="336"/>
                    <a:pt x="643" y="343"/>
                  </a:cubicBezTo>
                  <a:close/>
                  <a:moveTo>
                    <a:pt x="298" y="292"/>
                  </a:moveTo>
                  <a:cubicBezTo>
                    <a:pt x="258" y="263"/>
                    <a:pt x="240" y="268"/>
                    <a:pt x="220" y="306"/>
                  </a:cubicBezTo>
                  <a:cubicBezTo>
                    <a:pt x="214" y="317"/>
                    <a:pt x="208" y="330"/>
                    <a:pt x="220" y="338"/>
                  </a:cubicBezTo>
                  <a:cubicBezTo>
                    <a:pt x="230" y="343"/>
                    <a:pt x="248" y="345"/>
                    <a:pt x="255" y="340"/>
                  </a:cubicBezTo>
                  <a:cubicBezTo>
                    <a:pt x="271" y="328"/>
                    <a:pt x="283" y="310"/>
                    <a:pt x="298" y="2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14DFFA7A-2D13-96EA-790B-65DB3CCC89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2" y="2510"/>
              <a:ext cx="307" cy="213"/>
            </a:xfrm>
            <a:custGeom>
              <a:avLst/>
              <a:gdLst>
                <a:gd name="T0" fmla="*/ 130 w 982"/>
                <a:gd name="T1" fmla="*/ 498 h 681"/>
                <a:gd name="T2" fmla="*/ 0 w 982"/>
                <a:gd name="T3" fmla="*/ 447 h 681"/>
                <a:gd name="T4" fmla="*/ 3 w 982"/>
                <a:gd name="T5" fmla="*/ 438 h 681"/>
                <a:gd name="T6" fmla="*/ 22 w 982"/>
                <a:gd name="T7" fmla="*/ 440 h 681"/>
                <a:gd name="T8" fmla="*/ 67 w 982"/>
                <a:gd name="T9" fmla="*/ 423 h 681"/>
                <a:gd name="T10" fmla="*/ 81 w 982"/>
                <a:gd name="T11" fmla="*/ 398 h 681"/>
                <a:gd name="T12" fmla="*/ 201 w 982"/>
                <a:gd name="T13" fmla="*/ 93 h 681"/>
                <a:gd name="T14" fmla="*/ 180 w 982"/>
                <a:gd name="T15" fmla="*/ 6 h 681"/>
                <a:gd name="T16" fmla="*/ 205 w 982"/>
                <a:gd name="T17" fmla="*/ 2 h 681"/>
                <a:gd name="T18" fmla="*/ 287 w 982"/>
                <a:gd name="T19" fmla="*/ 32 h 681"/>
                <a:gd name="T20" fmla="*/ 312 w 982"/>
                <a:gd name="T21" fmla="*/ 70 h 681"/>
                <a:gd name="T22" fmla="*/ 378 w 982"/>
                <a:gd name="T23" fmla="*/ 326 h 681"/>
                <a:gd name="T24" fmla="*/ 401 w 982"/>
                <a:gd name="T25" fmla="*/ 410 h 681"/>
                <a:gd name="T26" fmla="*/ 419 w 982"/>
                <a:gd name="T27" fmla="*/ 376 h 681"/>
                <a:gd name="T28" fmla="*/ 477 w 982"/>
                <a:gd name="T29" fmla="*/ 232 h 681"/>
                <a:gd name="T30" fmla="*/ 450 w 982"/>
                <a:gd name="T31" fmla="*/ 116 h 681"/>
                <a:gd name="T32" fmla="*/ 481 w 982"/>
                <a:gd name="T33" fmla="*/ 117 h 681"/>
                <a:gd name="T34" fmla="*/ 794 w 982"/>
                <a:gd name="T35" fmla="*/ 199 h 681"/>
                <a:gd name="T36" fmla="*/ 967 w 982"/>
                <a:gd name="T37" fmla="*/ 448 h 681"/>
                <a:gd name="T38" fmla="*/ 948 w 982"/>
                <a:gd name="T39" fmla="*/ 530 h 681"/>
                <a:gd name="T40" fmla="*/ 732 w 982"/>
                <a:gd name="T41" fmla="*/ 674 h 681"/>
                <a:gd name="T42" fmla="*/ 510 w 982"/>
                <a:gd name="T43" fmla="*/ 645 h 681"/>
                <a:gd name="T44" fmla="*/ 489 w 982"/>
                <a:gd name="T45" fmla="*/ 627 h 681"/>
                <a:gd name="T46" fmla="*/ 539 w 982"/>
                <a:gd name="T47" fmla="*/ 608 h 681"/>
                <a:gd name="T48" fmla="*/ 561 w 982"/>
                <a:gd name="T49" fmla="*/ 564 h 681"/>
                <a:gd name="T50" fmla="*/ 621 w 982"/>
                <a:gd name="T51" fmla="*/ 262 h 681"/>
                <a:gd name="T52" fmla="*/ 625 w 982"/>
                <a:gd name="T53" fmla="*/ 247 h 681"/>
                <a:gd name="T54" fmla="*/ 582 w 982"/>
                <a:gd name="T55" fmla="*/ 176 h 681"/>
                <a:gd name="T56" fmla="*/ 511 w 982"/>
                <a:gd name="T57" fmla="*/ 216 h 681"/>
                <a:gd name="T58" fmla="*/ 375 w 982"/>
                <a:gd name="T59" fmla="*/ 575 h 681"/>
                <a:gd name="T60" fmla="*/ 361 w 982"/>
                <a:gd name="T61" fmla="*/ 607 h 681"/>
                <a:gd name="T62" fmla="*/ 326 w 982"/>
                <a:gd name="T63" fmla="*/ 572 h 681"/>
                <a:gd name="T64" fmla="*/ 274 w 982"/>
                <a:gd name="T65" fmla="*/ 354 h 681"/>
                <a:gd name="T66" fmla="*/ 222 w 982"/>
                <a:gd name="T67" fmla="*/ 134 h 681"/>
                <a:gd name="T68" fmla="*/ 206 w 982"/>
                <a:gd name="T69" fmla="*/ 157 h 681"/>
                <a:gd name="T70" fmla="*/ 113 w 982"/>
                <a:gd name="T71" fmla="*/ 390 h 681"/>
                <a:gd name="T72" fmla="*/ 105 w 982"/>
                <a:gd name="T73" fmla="*/ 417 h 681"/>
                <a:gd name="T74" fmla="*/ 122 w 982"/>
                <a:gd name="T75" fmla="*/ 474 h 681"/>
                <a:gd name="T76" fmla="*/ 134 w 982"/>
                <a:gd name="T77" fmla="*/ 489 h 681"/>
                <a:gd name="T78" fmla="*/ 130 w 982"/>
                <a:gd name="T79" fmla="*/ 498 h 681"/>
                <a:gd name="T80" fmla="*/ 660 w 982"/>
                <a:gd name="T81" fmla="*/ 637 h 681"/>
                <a:gd name="T82" fmla="*/ 695 w 982"/>
                <a:gd name="T83" fmla="*/ 645 h 681"/>
                <a:gd name="T84" fmla="*/ 801 w 982"/>
                <a:gd name="T85" fmla="*/ 595 h 681"/>
                <a:gd name="T86" fmla="*/ 857 w 982"/>
                <a:gd name="T87" fmla="*/ 353 h 681"/>
                <a:gd name="T88" fmla="*/ 820 w 982"/>
                <a:gd name="T89" fmla="*/ 249 h 681"/>
                <a:gd name="T90" fmla="*/ 779 w 982"/>
                <a:gd name="T91" fmla="*/ 213 h 681"/>
                <a:gd name="T92" fmla="*/ 724 w 982"/>
                <a:gd name="T93" fmla="*/ 241 h 681"/>
                <a:gd name="T94" fmla="*/ 660 w 982"/>
                <a:gd name="T95" fmla="*/ 574 h 681"/>
                <a:gd name="T96" fmla="*/ 660 w 982"/>
                <a:gd name="T97" fmla="*/ 637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2" h="681">
                  <a:moveTo>
                    <a:pt x="130" y="498"/>
                  </a:moveTo>
                  <a:cubicBezTo>
                    <a:pt x="85" y="484"/>
                    <a:pt x="44" y="464"/>
                    <a:pt x="0" y="447"/>
                  </a:cubicBezTo>
                  <a:cubicBezTo>
                    <a:pt x="1" y="444"/>
                    <a:pt x="2" y="441"/>
                    <a:pt x="3" y="438"/>
                  </a:cubicBezTo>
                  <a:cubicBezTo>
                    <a:pt x="9" y="439"/>
                    <a:pt x="16" y="438"/>
                    <a:pt x="22" y="440"/>
                  </a:cubicBezTo>
                  <a:cubicBezTo>
                    <a:pt x="43" y="450"/>
                    <a:pt x="57" y="443"/>
                    <a:pt x="67" y="423"/>
                  </a:cubicBezTo>
                  <a:cubicBezTo>
                    <a:pt x="71" y="414"/>
                    <a:pt x="77" y="407"/>
                    <a:pt x="81" y="398"/>
                  </a:cubicBezTo>
                  <a:cubicBezTo>
                    <a:pt x="121" y="297"/>
                    <a:pt x="161" y="195"/>
                    <a:pt x="201" y="93"/>
                  </a:cubicBezTo>
                  <a:cubicBezTo>
                    <a:pt x="212" y="63"/>
                    <a:pt x="194" y="37"/>
                    <a:pt x="180" y="6"/>
                  </a:cubicBezTo>
                  <a:cubicBezTo>
                    <a:pt x="189" y="5"/>
                    <a:pt x="198" y="0"/>
                    <a:pt x="205" y="2"/>
                  </a:cubicBezTo>
                  <a:cubicBezTo>
                    <a:pt x="233" y="11"/>
                    <a:pt x="260" y="23"/>
                    <a:pt x="287" y="32"/>
                  </a:cubicBezTo>
                  <a:cubicBezTo>
                    <a:pt x="307" y="39"/>
                    <a:pt x="308" y="55"/>
                    <a:pt x="312" y="70"/>
                  </a:cubicBezTo>
                  <a:cubicBezTo>
                    <a:pt x="334" y="155"/>
                    <a:pt x="356" y="240"/>
                    <a:pt x="378" y="326"/>
                  </a:cubicBezTo>
                  <a:cubicBezTo>
                    <a:pt x="385" y="351"/>
                    <a:pt x="392" y="376"/>
                    <a:pt x="401" y="410"/>
                  </a:cubicBezTo>
                  <a:cubicBezTo>
                    <a:pt x="410" y="394"/>
                    <a:pt x="415" y="385"/>
                    <a:pt x="419" y="376"/>
                  </a:cubicBezTo>
                  <a:cubicBezTo>
                    <a:pt x="438" y="328"/>
                    <a:pt x="456" y="280"/>
                    <a:pt x="477" y="232"/>
                  </a:cubicBezTo>
                  <a:cubicBezTo>
                    <a:pt x="494" y="191"/>
                    <a:pt x="502" y="152"/>
                    <a:pt x="450" y="116"/>
                  </a:cubicBezTo>
                  <a:cubicBezTo>
                    <a:pt x="468" y="116"/>
                    <a:pt x="475" y="115"/>
                    <a:pt x="481" y="117"/>
                  </a:cubicBezTo>
                  <a:cubicBezTo>
                    <a:pt x="582" y="154"/>
                    <a:pt x="688" y="175"/>
                    <a:pt x="794" y="199"/>
                  </a:cubicBezTo>
                  <a:cubicBezTo>
                    <a:pt x="908" y="225"/>
                    <a:pt x="982" y="331"/>
                    <a:pt x="967" y="448"/>
                  </a:cubicBezTo>
                  <a:cubicBezTo>
                    <a:pt x="964" y="476"/>
                    <a:pt x="956" y="503"/>
                    <a:pt x="948" y="530"/>
                  </a:cubicBezTo>
                  <a:cubicBezTo>
                    <a:pt x="916" y="631"/>
                    <a:pt x="818" y="681"/>
                    <a:pt x="732" y="674"/>
                  </a:cubicBezTo>
                  <a:cubicBezTo>
                    <a:pt x="657" y="667"/>
                    <a:pt x="584" y="655"/>
                    <a:pt x="510" y="645"/>
                  </a:cubicBezTo>
                  <a:cubicBezTo>
                    <a:pt x="498" y="643"/>
                    <a:pt x="485" y="641"/>
                    <a:pt x="489" y="627"/>
                  </a:cubicBezTo>
                  <a:cubicBezTo>
                    <a:pt x="508" y="620"/>
                    <a:pt x="527" y="619"/>
                    <a:pt x="539" y="608"/>
                  </a:cubicBezTo>
                  <a:cubicBezTo>
                    <a:pt x="551" y="598"/>
                    <a:pt x="558" y="580"/>
                    <a:pt x="561" y="564"/>
                  </a:cubicBezTo>
                  <a:cubicBezTo>
                    <a:pt x="582" y="464"/>
                    <a:pt x="601" y="363"/>
                    <a:pt x="621" y="262"/>
                  </a:cubicBezTo>
                  <a:cubicBezTo>
                    <a:pt x="622" y="257"/>
                    <a:pt x="624" y="252"/>
                    <a:pt x="625" y="247"/>
                  </a:cubicBezTo>
                  <a:cubicBezTo>
                    <a:pt x="632" y="203"/>
                    <a:pt x="621" y="186"/>
                    <a:pt x="582" y="176"/>
                  </a:cubicBezTo>
                  <a:cubicBezTo>
                    <a:pt x="543" y="165"/>
                    <a:pt x="527" y="175"/>
                    <a:pt x="511" y="216"/>
                  </a:cubicBezTo>
                  <a:cubicBezTo>
                    <a:pt x="466" y="336"/>
                    <a:pt x="420" y="455"/>
                    <a:pt x="375" y="575"/>
                  </a:cubicBezTo>
                  <a:cubicBezTo>
                    <a:pt x="371" y="586"/>
                    <a:pt x="365" y="597"/>
                    <a:pt x="361" y="607"/>
                  </a:cubicBezTo>
                  <a:cubicBezTo>
                    <a:pt x="332" y="610"/>
                    <a:pt x="330" y="589"/>
                    <a:pt x="326" y="572"/>
                  </a:cubicBezTo>
                  <a:cubicBezTo>
                    <a:pt x="308" y="499"/>
                    <a:pt x="291" y="426"/>
                    <a:pt x="274" y="354"/>
                  </a:cubicBezTo>
                  <a:cubicBezTo>
                    <a:pt x="258" y="283"/>
                    <a:pt x="241" y="212"/>
                    <a:pt x="222" y="134"/>
                  </a:cubicBezTo>
                  <a:cubicBezTo>
                    <a:pt x="215" y="145"/>
                    <a:pt x="209" y="150"/>
                    <a:pt x="206" y="157"/>
                  </a:cubicBezTo>
                  <a:cubicBezTo>
                    <a:pt x="175" y="234"/>
                    <a:pt x="144" y="312"/>
                    <a:pt x="113" y="390"/>
                  </a:cubicBezTo>
                  <a:cubicBezTo>
                    <a:pt x="109" y="399"/>
                    <a:pt x="108" y="408"/>
                    <a:pt x="105" y="417"/>
                  </a:cubicBezTo>
                  <a:cubicBezTo>
                    <a:pt x="99" y="440"/>
                    <a:pt x="102" y="459"/>
                    <a:pt x="122" y="474"/>
                  </a:cubicBezTo>
                  <a:cubicBezTo>
                    <a:pt x="127" y="478"/>
                    <a:pt x="130" y="484"/>
                    <a:pt x="134" y="489"/>
                  </a:cubicBezTo>
                  <a:cubicBezTo>
                    <a:pt x="133" y="492"/>
                    <a:pt x="131" y="495"/>
                    <a:pt x="130" y="498"/>
                  </a:cubicBezTo>
                  <a:close/>
                  <a:moveTo>
                    <a:pt x="660" y="637"/>
                  </a:moveTo>
                  <a:cubicBezTo>
                    <a:pt x="672" y="640"/>
                    <a:pt x="684" y="643"/>
                    <a:pt x="695" y="645"/>
                  </a:cubicBezTo>
                  <a:cubicBezTo>
                    <a:pt x="743" y="654"/>
                    <a:pt x="776" y="638"/>
                    <a:pt x="801" y="595"/>
                  </a:cubicBezTo>
                  <a:cubicBezTo>
                    <a:pt x="845" y="520"/>
                    <a:pt x="859" y="438"/>
                    <a:pt x="857" y="353"/>
                  </a:cubicBezTo>
                  <a:cubicBezTo>
                    <a:pt x="856" y="315"/>
                    <a:pt x="843" y="280"/>
                    <a:pt x="820" y="249"/>
                  </a:cubicBezTo>
                  <a:cubicBezTo>
                    <a:pt x="809" y="235"/>
                    <a:pt x="794" y="222"/>
                    <a:pt x="779" y="213"/>
                  </a:cubicBezTo>
                  <a:cubicBezTo>
                    <a:pt x="751" y="198"/>
                    <a:pt x="730" y="210"/>
                    <a:pt x="724" y="241"/>
                  </a:cubicBezTo>
                  <a:cubicBezTo>
                    <a:pt x="702" y="352"/>
                    <a:pt x="681" y="463"/>
                    <a:pt x="660" y="574"/>
                  </a:cubicBezTo>
                  <a:cubicBezTo>
                    <a:pt x="656" y="594"/>
                    <a:pt x="651" y="616"/>
                    <a:pt x="660" y="6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487346E7-8BBD-2E5D-5B14-6C9E1E753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5" y="1993"/>
              <a:ext cx="261" cy="296"/>
            </a:xfrm>
            <a:custGeom>
              <a:avLst/>
              <a:gdLst>
                <a:gd name="T0" fmla="*/ 581 w 835"/>
                <a:gd name="T1" fmla="*/ 12 h 945"/>
                <a:gd name="T2" fmla="*/ 657 w 835"/>
                <a:gd name="T3" fmla="*/ 32 h 945"/>
                <a:gd name="T4" fmla="*/ 789 w 835"/>
                <a:gd name="T5" fmla="*/ 62 h 945"/>
                <a:gd name="T6" fmla="*/ 820 w 835"/>
                <a:gd name="T7" fmla="*/ 21 h 945"/>
                <a:gd name="T8" fmla="*/ 835 w 835"/>
                <a:gd name="T9" fmla="*/ 23 h 945"/>
                <a:gd name="T10" fmla="*/ 767 w 835"/>
                <a:gd name="T11" fmla="*/ 228 h 945"/>
                <a:gd name="T12" fmla="*/ 759 w 835"/>
                <a:gd name="T13" fmla="*/ 227 h 945"/>
                <a:gd name="T14" fmla="*/ 755 w 835"/>
                <a:gd name="T15" fmla="*/ 210 h 945"/>
                <a:gd name="T16" fmla="*/ 711 w 835"/>
                <a:gd name="T17" fmla="*/ 148 h 945"/>
                <a:gd name="T18" fmla="*/ 539 w 835"/>
                <a:gd name="T19" fmla="*/ 128 h 945"/>
                <a:gd name="T20" fmla="*/ 378 w 835"/>
                <a:gd name="T21" fmla="*/ 154 h 945"/>
                <a:gd name="T22" fmla="*/ 278 w 835"/>
                <a:gd name="T23" fmla="*/ 249 h 945"/>
                <a:gd name="T24" fmla="*/ 339 w 835"/>
                <a:gd name="T25" fmla="*/ 298 h 945"/>
                <a:gd name="T26" fmla="*/ 602 w 835"/>
                <a:gd name="T27" fmla="*/ 443 h 945"/>
                <a:gd name="T28" fmla="*/ 688 w 835"/>
                <a:gd name="T29" fmla="*/ 431 h 945"/>
                <a:gd name="T30" fmla="*/ 709 w 835"/>
                <a:gd name="T31" fmla="*/ 443 h 945"/>
                <a:gd name="T32" fmla="*/ 600 w 835"/>
                <a:gd name="T33" fmla="*/ 621 h 945"/>
                <a:gd name="T34" fmla="*/ 591 w 835"/>
                <a:gd name="T35" fmla="*/ 611 h 945"/>
                <a:gd name="T36" fmla="*/ 555 w 835"/>
                <a:gd name="T37" fmla="*/ 531 h 945"/>
                <a:gd name="T38" fmla="*/ 378 w 835"/>
                <a:gd name="T39" fmla="*/ 430 h 945"/>
                <a:gd name="T40" fmla="*/ 270 w 835"/>
                <a:gd name="T41" fmla="*/ 374 h 945"/>
                <a:gd name="T42" fmla="*/ 361 w 835"/>
                <a:gd name="T43" fmla="*/ 485 h 945"/>
                <a:gd name="T44" fmla="*/ 459 w 835"/>
                <a:gd name="T45" fmla="*/ 596 h 945"/>
                <a:gd name="T46" fmla="*/ 554 w 835"/>
                <a:gd name="T47" fmla="*/ 705 h 945"/>
                <a:gd name="T48" fmla="*/ 521 w 835"/>
                <a:gd name="T49" fmla="*/ 718 h 945"/>
                <a:gd name="T50" fmla="*/ 162 w 835"/>
                <a:gd name="T51" fmla="*/ 662 h 945"/>
                <a:gd name="T52" fmla="*/ 121 w 835"/>
                <a:gd name="T53" fmla="*/ 664 h 945"/>
                <a:gd name="T54" fmla="*/ 145 w 835"/>
                <a:gd name="T55" fmla="*/ 681 h 945"/>
                <a:gd name="T56" fmla="*/ 400 w 835"/>
                <a:gd name="T57" fmla="*/ 829 h 945"/>
                <a:gd name="T58" fmla="*/ 461 w 835"/>
                <a:gd name="T59" fmla="*/ 822 h 945"/>
                <a:gd name="T60" fmla="*/ 490 w 835"/>
                <a:gd name="T61" fmla="*/ 809 h 945"/>
                <a:gd name="T62" fmla="*/ 410 w 835"/>
                <a:gd name="T63" fmla="*/ 945 h 945"/>
                <a:gd name="T64" fmla="*/ 410 w 835"/>
                <a:gd name="T65" fmla="*/ 917 h 945"/>
                <a:gd name="T66" fmla="*/ 381 w 835"/>
                <a:gd name="T67" fmla="*/ 844 h 945"/>
                <a:gd name="T68" fmla="*/ 300 w 835"/>
                <a:gd name="T69" fmla="*/ 800 h 945"/>
                <a:gd name="T70" fmla="*/ 83 w 835"/>
                <a:gd name="T71" fmla="*/ 681 h 945"/>
                <a:gd name="T72" fmla="*/ 16 w 835"/>
                <a:gd name="T73" fmla="*/ 695 h 945"/>
                <a:gd name="T74" fmla="*/ 7 w 835"/>
                <a:gd name="T75" fmla="*/ 703 h 945"/>
                <a:gd name="T76" fmla="*/ 70 w 835"/>
                <a:gd name="T77" fmla="*/ 555 h 945"/>
                <a:gd name="T78" fmla="*/ 417 w 835"/>
                <a:gd name="T79" fmla="*/ 607 h 945"/>
                <a:gd name="T80" fmla="*/ 422 w 835"/>
                <a:gd name="T81" fmla="*/ 599 h 945"/>
                <a:gd name="T82" fmla="*/ 194 w 835"/>
                <a:gd name="T83" fmla="*/ 331 h 945"/>
                <a:gd name="T84" fmla="*/ 275 w 835"/>
                <a:gd name="T85" fmla="*/ 168 h 945"/>
                <a:gd name="T86" fmla="*/ 332 w 835"/>
                <a:gd name="T87" fmla="*/ 0 h 945"/>
                <a:gd name="T88" fmla="*/ 340 w 835"/>
                <a:gd name="T89" fmla="*/ 2 h 945"/>
                <a:gd name="T90" fmla="*/ 333 w 835"/>
                <a:gd name="T91" fmla="*/ 42 h 945"/>
                <a:gd name="T92" fmla="*/ 389 w 835"/>
                <a:gd name="T93" fmla="*/ 54 h 945"/>
                <a:gd name="T94" fmla="*/ 539 w 835"/>
                <a:gd name="T95" fmla="*/ 27 h 945"/>
                <a:gd name="T96" fmla="*/ 581 w 835"/>
                <a:gd name="T97" fmla="*/ 11 h 945"/>
                <a:gd name="T98" fmla="*/ 581 w 835"/>
                <a:gd name="T99" fmla="*/ 12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35" h="945">
                  <a:moveTo>
                    <a:pt x="581" y="12"/>
                  </a:moveTo>
                  <a:cubicBezTo>
                    <a:pt x="606" y="18"/>
                    <a:pt x="631" y="26"/>
                    <a:pt x="657" y="32"/>
                  </a:cubicBezTo>
                  <a:cubicBezTo>
                    <a:pt x="701" y="43"/>
                    <a:pt x="745" y="52"/>
                    <a:pt x="789" y="62"/>
                  </a:cubicBezTo>
                  <a:cubicBezTo>
                    <a:pt x="799" y="47"/>
                    <a:pt x="809" y="34"/>
                    <a:pt x="820" y="21"/>
                  </a:cubicBezTo>
                  <a:cubicBezTo>
                    <a:pt x="821" y="20"/>
                    <a:pt x="827" y="22"/>
                    <a:pt x="835" y="23"/>
                  </a:cubicBezTo>
                  <a:cubicBezTo>
                    <a:pt x="814" y="93"/>
                    <a:pt x="792" y="161"/>
                    <a:pt x="767" y="228"/>
                  </a:cubicBezTo>
                  <a:cubicBezTo>
                    <a:pt x="764" y="228"/>
                    <a:pt x="762" y="227"/>
                    <a:pt x="759" y="227"/>
                  </a:cubicBezTo>
                  <a:cubicBezTo>
                    <a:pt x="758" y="221"/>
                    <a:pt x="754" y="215"/>
                    <a:pt x="755" y="210"/>
                  </a:cubicBezTo>
                  <a:cubicBezTo>
                    <a:pt x="761" y="175"/>
                    <a:pt x="740" y="156"/>
                    <a:pt x="711" y="148"/>
                  </a:cubicBezTo>
                  <a:cubicBezTo>
                    <a:pt x="656" y="132"/>
                    <a:pt x="601" y="113"/>
                    <a:pt x="539" y="128"/>
                  </a:cubicBezTo>
                  <a:cubicBezTo>
                    <a:pt x="487" y="140"/>
                    <a:pt x="432" y="147"/>
                    <a:pt x="378" y="154"/>
                  </a:cubicBezTo>
                  <a:cubicBezTo>
                    <a:pt x="323" y="160"/>
                    <a:pt x="286" y="183"/>
                    <a:pt x="278" y="249"/>
                  </a:cubicBezTo>
                  <a:cubicBezTo>
                    <a:pt x="296" y="264"/>
                    <a:pt x="316" y="284"/>
                    <a:pt x="339" y="298"/>
                  </a:cubicBezTo>
                  <a:cubicBezTo>
                    <a:pt x="426" y="347"/>
                    <a:pt x="514" y="395"/>
                    <a:pt x="602" y="443"/>
                  </a:cubicBezTo>
                  <a:cubicBezTo>
                    <a:pt x="647" y="468"/>
                    <a:pt x="651" y="467"/>
                    <a:pt x="688" y="431"/>
                  </a:cubicBezTo>
                  <a:cubicBezTo>
                    <a:pt x="695" y="434"/>
                    <a:pt x="701" y="438"/>
                    <a:pt x="709" y="443"/>
                  </a:cubicBezTo>
                  <a:cubicBezTo>
                    <a:pt x="674" y="504"/>
                    <a:pt x="638" y="562"/>
                    <a:pt x="600" y="621"/>
                  </a:cubicBezTo>
                  <a:cubicBezTo>
                    <a:pt x="594" y="614"/>
                    <a:pt x="591" y="612"/>
                    <a:pt x="591" y="611"/>
                  </a:cubicBezTo>
                  <a:cubicBezTo>
                    <a:pt x="600" y="566"/>
                    <a:pt x="595" y="554"/>
                    <a:pt x="555" y="531"/>
                  </a:cubicBezTo>
                  <a:cubicBezTo>
                    <a:pt x="496" y="497"/>
                    <a:pt x="437" y="464"/>
                    <a:pt x="378" y="430"/>
                  </a:cubicBezTo>
                  <a:cubicBezTo>
                    <a:pt x="343" y="411"/>
                    <a:pt x="308" y="391"/>
                    <a:pt x="270" y="374"/>
                  </a:cubicBezTo>
                  <a:cubicBezTo>
                    <a:pt x="297" y="414"/>
                    <a:pt x="330" y="449"/>
                    <a:pt x="361" y="485"/>
                  </a:cubicBezTo>
                  <a:cubicBezTo>
                    <a:pt x="393" y="522"/>
                    <a:pt x="426" y="559"/>
                    <a:pt x="459" y="596"/>
                  </a:cubicBezTo>
                  <a:cubicBezTo>
                    <a:pt x="491" y="633"/>
                    <a:pt x="523" y="670"/>
                    <a:pt x="554" y="705"/>
                  </a:cubicBezTo>
                  <a:cubicBezTo>
                    <a:pt x="545" y="724"/>
                    <a:pt x="533" y="720"/>
                    <a:pt x="521" y="718"/>
                  </a:cubicBezTo>
                  <a:cubicBezTo>
                    <a:pt x="401" y="699"/>
                    <a:pt x="282" y="681"/>
                    <a:pt x="162" y="662"/>
                  </a:cubicBezTo>
                  <a:cubicBezTo>
                    <a:pt x="149" y="660"/>
                    <a:pt x="136" y="659"/>
                    <a:pt x="121" y="664"/>
                  </a:cubicBezTo>
                  <a:cubicBezTo>
                    <a:pt x="129" y="669"/>
                    <a:pt x="136" y="676"/>
                    <a:pt x="145" y="681"/>
                  </a:cubicBezTo>
                  <a:cubicBezTo>
                    <a:pt x="230" y="730"/>
                    <a:pt x="315" y="780"/>
                    <a:pt x="400" y="829"/>
                  </a:cubicBezTo>
                  <a:cubicBezTo>
                    <a:pt x="426" y="844"/>
                    <a:pt x="440" y="842"/>
                    <a:pt x="461" y="822"/>
                  </a:cubicBezTo>
                  <a:cubicBezTo>
                    <a:pt x="469" y="813"/>
                    <a:pt x="475" y="802"/>
                    <a:pt x="490" y="809"/>
                  </a:cubicBezTo>
                  <a:cubicBezTo>
                    <a:pt x="486" y="835"/>
                    <a:pt x="443" y="909"/>
                    <a:pt x="410" y="945"/>
                  </a:cubicBezTo>
                  <a:cubicBezTo>
                    <a:pt x="410" y="932"/>
                    <a:pt x="408" y="924"/>
                    <a:pt x="410" y="917"/>
                  </a:cubicBezTo>
                  <a:cubicBezTo>
                    <a:pt x="419" y="876"/>
                    <a:pt x="416" y="865"/>
                    <a:pt x="381" y="844"/>
                  </a:cubicBezTo>
                  <a:cubicBezTo>
                    <a:pt x="354" y="828"/>
                    <a:pt x="327" y="815"/>
                    <a:pt x="300" y="800"/>
                  </a:cubicBezTo>
                  <a:cubicBezTo>
                    <a:pt x="228" y="760"/>
                    <a:pt x="155" y="721"/>
                    <a:pt x="83" y="681"/>
                  </a:cubicBezTo>
                  <a:cubicBezTo>
                    <a:pt x="44" y="659"/>
                    <a:pt x="42" y="659"/>
                    <a:pt x="16" y="695"/>
                  </a:cubicBezTo>
                  <a:cubicBezTo>
                    <a:pt x="14" y="698"/>
                    <a:pt x="10" y="700"/>
                    <a:pt x="7" y="703"/>
                  </a:cubicBezTo>
                  <a:cubicBezTo>
                    <a:pt x="0" y="680"/>
                    <a:pt x="23" y="626"/>
                    <a:pt x="70" y="555"/>
                  </a:cubicBezTo>
                  <a:cubicBezTo>
                    <a:pt x="184" y="572"/>
                    <a:pt x="301" y="590"/>
                    <a:pt x="417" y="607"/>
                  </a:cubicBezTo>
                  <a:cubicBezTo>
                    <a:pt x="419" y="605"/>
                    <a:pt x="420" y="602"/>
                    <a:pt x="422" y="599"/>
                  </a:cubicBezTo>
                  <a:cubicBezTo>
                    <a:pt x="346" y="511"/>
                    <a:pt x="271" y="422"/>
                    <a:pt x="194" y="331"/>
                  </a:cubicBezTo>
                  <a:cubicBezTo>
                    <a:pt x="219" y="275"/>
                    <a:pt x="260" y="228"/>
                    <a:pt x="275" y="168"/>
                  </a:cubicBezTo>
                  <a:cubicBezTo>
                    <a:pt x="290" y="111"/>
                    <a:pt x="311" y="55"/>
                    <a:pt x="332" y="0"/>
                  </a:cubicBezTo>
                  <a:cubicBezTo>
                    <a:pt x="335" y="0"/>
                    <a:pt x="337" y="1"/>
                    <a:pt x="340" y="2"/>
                  </a:cubicBezTo>
                  <a:cubicBezTo>
                    <a:pt x="338" y="15"/>
                    <a:pt x="336" y="28"/>
                    <a:pt x="333" y="42"/>
                  </a:cubicBezTo>
                  <a:cubicBezTo>
                    <a:pt x="350" y="57"/>
                    <a:pt x="364" y="61"/>
                    <a:pt x="389" y="54"/>
                  </a:cubicBezTo>
                  <a:cubicBezTo>
                    <a:pt x="437" y="40"/>
                    <a:pt x="489" y="37"/>
                    <a:pt x="539" y="27"/>
                  </a:cubicBezTo>
                  <a:cubicBezTo>
                    <a:pt x="553" y="25"/>
                    <a:pt x="567" y="16"/>
                    <a:pt x="581" y="11"/>
                  </a:cubicBezTo>
                  <a:lnTo>
                    <a:pt x="581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57E0FA40-BD9A-7101-219F-62034D53C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" y="2050"/>
              <a:ext cx="252" cy="272"/>
            </a:xfrm>
            <a:custGeom>
              <a:avLst/>
              <a:gdLst>
                <a:gd name="T0" fmla="*/ 318 w 803"/>
                <a:gd name="T1" fmla="*/ 248 h 872"/>
                <a:gd name="T2" fmla="*/ 387 w 803"/>
                <a:gd name="T3" fmla="*/ 371 h 872"/>
                <a:gd name="T4" fmla="*/ 424 w 803"/>
                <a:gd name="T5" fmla="*/ 355 h 872"/>
                <a:gd name="T6" fmla="*/ 510 w 803"/>
                <a:gd name="T7" fmla="*/ 313 h 872"/>
                <a:gd name="T8" fmla="*/ 547 w 803"/>
                <a:gd name="T9" fmla="*/ 248 h 872"/>
                <a:gd name="T10" fmla="*/ 555 w 803"/>
                <a:gd name="T11" fmla="*/ 211 h 872"/>
                <a:gd name="T12" fmla="*/ 567 w 803"/>
                <a:gd name="T13" fmla="*/ 225 h 872"/>
                <a:gd name="T14" fmla="*/ 803 w 803"/>
                <a:gd name="T15" fmla="*/ 573 h 872"/>
                <a:gd name="T16" fmla="*/ 800 w 803"/>
                <a:gd name="T17" fmla="*/ 577 h 872"/>
                <a:gd name="T18" fmla="*/ 790 w 803"/>
                <a:gd name="T19" fmla="*/ 576 h 872"/>
                <a:gd name="T20" fmla="*/ 721 w 803"/>
                <a:gd name="T21" fmla="*/ 573 h 872"/>
                <a:gd name="T22" fmla="*/ 456 w 803"/>
                <a:gd name="T23" fmla="*/ 772 h 872"/>
                <a:gd name="T24" fmla="*/ 438 w 803"/>
                <a:gd name="T25" fmla="*/ 787 h 872"/>
                <a:gd name="T26" fmla="*/ 432 w 803"/>
                <a:gd name="T27" fmla="*/ 852 h 872"/>
                <a:gd name="T28" fmla="*/ 439 w 803"/>
                <a:gd name="T29" fmla="*/ 866 h 872"/>
                <a:gd name="T30" fmla="*/ 436 w 803"/>
                <a:gd name="T31" fmla="*/ 872 h 872"/>
                <a:gd name="T32" fmla="*/ 387 w 803"/>
                <a:gd name="T33" fmla="*/ 822 h 872"/>
                <a:gd name="T34" fmla="*/ 340 w 803"/>
                <a:gd name="T35" fmla="*/ 762 h 872"/>
                <a:gd name="T36" fmla="*/ 294 w 803"/>
                <a:gd name="T37" fmla="*/ 701 h 872"/>
                <a:gd name="T38" fmla="*/ 306 w 803"/>
                <a:gd name="T39" fmla="*/ 700 h 872"/>
                <a:gd name="T40" fmla="*/ 384 w 803"/>
                <a:gd name="T41" fmla="*/ 701 h 872"/>
                <a:gd name="T42" fmla="*/ 650 w 803"/>
                <a:gd name="T43" fmla="*/ 489 h 872"/>
                <a:gd name="T44" fmla="*/ 655 w 803"/>
                <a:gd name="T45" fmla="*/ 405 h 872"/>
                <a:gd name="T46" fmla="*/ 570 w 803"/>
                <a:gd name="T47" fmla="*/ 389 h 872"/>
                <a:gd name="T48" fmla="*/ 281 w 803"/>
                <a:gd name="T49" fmla="*/ 568 h 872"/>
                <a:gd name="T50" fmla="*/ 256 w 803"/>
                <a:gd name="T51" fmla="*/ 637 h 872"/>
                <a:gd name="T52" fmla="*/ 253 w 803"/>
                <a:gd name="T53" fmla="*/ 647 h 872"/>
                <a:gd name="T54" fmla="*/ 144 w 803"/>
                <a:gd name="T55" fmla="*/ 465 h 872"/>
                <a:gd name="T56" fmla="*/ 175 w 803"/>
                <a:gd name="T57" fmla="*/ 484 h 872"/>
                <a:gd name="T58" fmla="*/ 215 w 803"/>
                <a:gd name="T59" fmla="*/ 489 h 872"/>
                <a:gd name="T60" fmla="*/ 360 w 803"/>
                <a:gd name="T61" fmla="*/ 387 h 872"/>
                <a:gd name="T62" fmla="*/ 290 w 803"/>
                <a:gd name="T63" fmla="*/ 261 h 872"/>
                <a:gd name="T64" fmla="*/ 141 w 803"/>
                <a:gd name="T65" fmla="*/ 343 h 872"/>
                <a:gd name="T66" fmla="*/ 121 w 803"/>
                <a:gd name="T67" fmla="*/ 389 h 872"/>
                <a:gd name="T68" fmla="*/ 116 w 803"/>
                <a:gd name="T69" fmla="*/ 441 h 872"/>
                <a:gd name="T70" fmla="*/ 0 w 803"/>
                <a:gd name="T71" fmla="*/ 252 h 872"/>
                <a:gd name="T72" fmla="*/ 25 w 803"/>
                <a:gd name="T73" fmla="*/ 261 h 872"/>
                <a:gd name="T74" fmla="*/ 80 w 803"/>
                <a:gd name="T75" fmla="*/ 267 h 872"/>
                <a:gd name="T76" fmla="*/ 115 w 803"/>
                <a:gd name="T77" fmla="*/ 248 h 872"/>
                <a:gd name="T78" fmla="*/ 363 w 803"/>
                <a:gd name="T79" fmla="*/ 94 h 872"/>
                <a:gd name="T80" fmla="*/ 392 w 803"/>
                <a:gd name="T81" fmla="*/ 73 h 872"/>
                <a:gd name="T82" fmla="*/ 408 w 803"/>
                <a:gd name="T83" fmla="*/ 14 h 872"/>
                <a:gd name="T84" fmla="*/ 409 w 803"/>
                <a:gd name="T85" fmla="*/ 0 h 872"/>
                <a:gd name="T86" fmla="*/ 454 w 803"/>
                <a:gd name="T87" fmla="*/ 58 h 872"/>
                <a:gd name="T88" fmla="*/ 492 w 803"/>
                <a:gd name="T89" fmla="*/ 119 h 872"/>
                <a:gd name="T90" fmla="*/ 520 w 803"/>
                <a:gd name="T91" fmla="*/ 184 h 872"/>
                <a:gd name="T92" fmla="*/ 514 w 803"/>
                <a:gd name="T93" fmla="*/ 185 h 872"/>
                <a:gd name="T94" fmla="*/ 417 w 803"/>
                <a:gd name="T95" fmla="*/ 181 h 872"/>
                <a:gd name="T96" fmla="*/ 318 w 803"/>
                <a:gd name="T97" fmla="*/ 248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3" h="872">
                  <a:moveTo>
                    <a:pt x="318" y="248"/>
                  </a:moveTo>
                  <a:cubicBezTo>
                    <a:pt x="342" y="291"/>
                    <a:pt x="363" y="329"/>
                    <a:pt x="387" y="371"/>
                  </a:cubicBezTo>
                  <a:cubicBezTo>
                    <a:pt x="400" y="365"/>
                    <a:pt x="412" y="361"/>
                    <a:pt x="424" y="355"/>
                  </a:cubicBezTo>
                  <a:cubicBezTo>
                    <a:pt x="453" y="342"/>
                    <a:pt x="481" y="326"/>
                    <a:pt x="510" y="313"/>
                  </a:cubicBezTo>
                  <a:cubicBezTo>
                    <a:pt x="538" y="300"/>
                    <a:pt x="548" y="277"/>
                    <a:pt x="547" y="248"/>
                  </a:cubicBezTo>
                  <a:cubicBezTo>
                    <a:pt x="546" y="236"/>
                    <a:pt x="538" y="222"/>
                    <a:pt x="555" y="211"/>
                  </a:cubicBezTo>
                  <a:cubicBezTo>
                    <a:pt x="559" y="216"/>
                    <a:pt x="565" y="220"/>
                    <a:pt x="567" y="225"/>
                  </a:cubicBezTo>
                  <a:cubicBezTo>
                    <a:pt x="628" y="353"/>
                    <a:pt x="720" y="460"/>
                    <a:pt x="803" y="573"/>
                  </a:cubicBezTo>
                  <a:cubicBezTo>
                    <a:pt x="803" y="573"/>
                    <a:pt x="801" y="575"/>
                    <a:pt x="800" y="577"/>
                  </a:cubicBezTo>
                  <a:cubicBezTo>
                    <a:pt x="797" y="577"/>
                    <a:pt x="792" y="578"/>
                    <a:pt x="790" y="576"/>
                  </a:cubicBezTo>
                  <a:cubicBezTo>
                    <a:pt x="759" y="551"/>
                    <a:pt x="752" y="550"/>
                    <a:pt x="721" y="573"/>
                  </a:cubicBezTo>
                  <a:cubicBezTo>
                    <a:pt x="633" y="639"/>
                    <a:pt x="544" y="705"/>
                    <a:pt x="456" y="772"/>
                  </a:cubicBezTo>
                  <a:cubicBezTo>
                    <a:pt x="449" y="776"/>
                    <a:pt x="443" y="782"/>
                    <a:pt x="438" y="787"/>
                  </a:cubicBezTo>
                  <a:cubicBezTo>
                    <a:pt x="412" y="813"/>
                    <a:pt x="411" y="822"/>
                    <a:pt x="432" y="852"/>
                  </a:cubicBezTo>
                  <a:cubicBezTo>
                    <a:pt x="435" y="856"/>
                    <a:pt x="436" y="861"/>
                    <a:pt x="439" y="866"/>
                  </a:cubicBezTo>
                  <a:cubicBezTo>
                    <a:pt x="439" y="867"/>
                    <a:pt x="438" y="868"/>
                    <a:pt x="436" y="872"/>
                  </a:cubicBezTo>
                  <a:cubicBezTo>
                    <a:pt x="410" y="865"/>
                    <a:pt x="402" y="839"/>
                    <a:pt x="387" y="822"/>
                  </a:cubicBezTo>
                  <a:cubicBezTo>
                    <a:pt x="370" y="803"/>
                    <a:pt x="355" y="782"/>
                    <a:pt x="340" y="762"/>
                  </a:cubicBezTo>
                  <a:cubicBezTo>
                    <a:pt x="325" y="742"/>
                    <a:pt x="311" y="722"/>
                    <a:pt x="294" y="701"/>
                  </a:cubicBezTo>
                  <a:cubicBezTo>
                    <a:pt x="301" y="700"/>
                    <a:pt x="304" y="699"/>
                    <a:pt x="306" y="700"/>
                  </a:cubicBezTo>
                  <a:cubicBezTo>
                    <a:pt x="338" y="729"/>
                    <a:pt x="343" y="733"/>
                    <a:pt x="384" y="701"/>
                  </a:cubicBezTo>
                  <a:cubicBezTo>
                    <a:pt x="474" y="632"/>
                    <a:pt x="562" y="561"/>
                    <a:pt x="650" y="489"/>
                  </a:cubicBezTo>
                  <a:cubicBezTo>
                    <a:pt x="689" y="457"/>
                    <a:pt x="691" y="441"/>
                    <a:pt x="655" y="405"/>
                  </a:cubicBezTo>
                  <a:cubicBezTo>
                    <a:pt x="618" y="367"/>
                    <a:pt x="616" y="362"/>
                    <a:pt x="570" y="389"/>
                  </a:cubicBezTo>
                  <a:cubicBezTo>
                    <a:pt x="472" y="446"/>
                    <a:pt x="376" y="507"/>
                    <a:pt x="281" y="568"/>
                  </a:cubicBezTo>
                  <a:cubicBezTo>
                    <a:pt x="248" y="588"/>
                    <a:pt x="247" y="596"/>
                    <a:pt x="256" y="637"/>
                  </a:cubicBezTo>
                  <a:cubicBezTo>
                    <a:pt x="257" y="640"/>
                    <a:pt x="254" y="644"/>
                    <a:pt x="253" y="647"/>
                  </a:cubicBezTo>
                  <a:cubicBezTo>
                    <a:pt x="223" y="624"/>
                    <a:pt x="144" y="492"/>
                    <a:pt x="144" y="465"/>
                  </a:cubicBezTo>
                  <a:cubicBezTo>
                    <a:pt x="160" y="461"/>
                    <a:pt x="166" y="476"/>
                    <a:pt x="175" y="484"/>
                  </a:cubicBezTo>
                  <a:cubicBezTo>
                    <a:pt x="188" y="494"/>
                    <a:pt x="200" y="500"/>
                    <a:pt x="215" y="489"/>
                  </a:cubicBezTo>
                  <a:cubicBezTo>
                    <a:pt x="261" y="456"/>
                    <a:pt x="308" y="423"/>
                    <a:pt x="360" y="387"/>
                  </a:cubicBezTo>
                  <a:cubicBezTo>
                    <a:pt x="336" y="346"/>
                    <a:pt x="314" y="306"/>
                    <a:pt x="290" y="261"/>
                  </a:cubicBezTo>
                  <a:cubicBezTo>
                    <a:pt x="238" y="290"/>
                    <a:pt x="189" y="316"/>
                    <a:pt x="141" y="343"/>
                  </a:cubicBezTo>
                  <a:cubicBezTo>
                    <a:pt x="124" y="353"/>
                    <a:pt x="121" y="371"/>
                    <a:pt x="121" y="389"/>
                  </a:cubicBezTo>
                  <a:cubicBezTo>
                    <a:pt x="120" y="405"/>
                    <a:pt x="118" y="421"/>
                    <a:pt x="116" y="441"/>
                  </a:cubicBezTo>
                  <a:cubicBezTo>
                    <a:pt x="84" y="413"/>
                    <a:pt x="7" y="286"/>
                    <a:pt x="0" y="252"/>
                  </a:cubicBezTo>
                  <a:cubicBezTo>
                    <a:pt x="10" y="255"/>
                    <a:pt x="21" y="255"/>
                    <a:pt x="25" y="261"/>
                  </a:cubicBezTo>
                  <a:cubicBezTo>
                    <a:pt x="42" y="280"/>
                    <a:pt x="61" y="275"/>
                    <a:pt x="80" y="267"/>
                  </a:cubicBezTo>
                  <a:cubicBezTo>
                    <a:pt x="92" y="262"/>
                    <a:pt x="104" y="255"/>
                    <a:pt x="115" y="248"/>
                  </a:cubicBezTo>
                  <a:cubicBezTo>
                    <a:pt x="198" y="197"/>
                    <a:pt x="281" y="146"/>
                    <a:pt x="363" y="94"/>
                  </a:cubicBezTo>
                  <a:cubicBezTo>
                    <a:pt x="373" y="88"/>
                    <a:pt x="384" y="81"/>
                    <a:pt x="392" y="73"/>
                  </a:cubicBezTo>
                  <a:cubicBezTo>
                    <a:pt x="411" y="57"/>
                    <a:pt x="423" y="40"/>
                    <a:pt x="408" y="14"/>
                  </a:cubicBezTo>
                  <a:cubicBezTo>
                    <a:pt x="406" y="12"/>
                    <a:pt x="408" y="7"/>
                    <a:pt x="409" y="0"/>
                  </a:cubicBezTo>
                  <a:cubicBezTo>
                    <a:pt x="435" y="13"/>
                    <a:pt x="441" y="39"/>
                    <a:pt x="454" y="58"/>
                  </a:cubicBezTo>
                  <a:cubicBezTo>
                    <a:pt x="468" y="77"/>
                    <a:pt x="481" y="98"/>
                    <a:pt x="492" y="119"/>
                  </a:cubicBezTo>
                  <a:cubicBezTo>
                    <a:pt x="502" y="140"/>
                    <a:pt x="526" y="156"/>
                    <a:pt x="520" y="184"/>
                  </a:cubicBezTo>
                  <a:cubicBezTo>
                    <a:pt x="517" y="184"/>
                    <a:pt x="515" y="185"/>
                    <a:pt x="514" y="185"/>
                  </a:cubicBezTo>
                  <a:cubicBezTo>
                    <a:pt x="467" y="148"/>
                    <a:pt x="467" y="148"/>
                    <a:pt x="417" y="181"/>
                  </a:cubicBezTo>
                  <a:cubicBezTo>
                    <a:pt x="385" y="203"/>
                    <a:pt x="353" y="224"/>
                    <a:pt x="318" y="2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37A0D3E0-62D4-A5B2-E193-7BFDD2268E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8" y="1368"/>
              <a:ext cx="284" cy="207"/>
            </a:xfrm>
            <a:custGeom>
              <a:avLst/>
              <a:gdLst>
                <a:gd name="T0" fmla="*/ 481 w 907"/>
                <a:gd name="T1" fmla="*/ 408 h 660"/>
                <a:gd name="T2" fmla="*/ 496 w 907"/>
                <a:gd name="T3" fmla="*/ 509 h 660"/>
                <a:gd name="T4" fmla="*/ 472 w 907"/>
                <a:gd name="T5" fmla="*/ 574 h 660"/>
                <a:gd name="T6" fmla="*/ 379 w 907"/>
                <a:gd name="T7" fmla="*/ 627 h 660"/>
                <a:gd name="T8" fmla="*/ 288 w 907"/>
                <a:gd name="T9" fmla="*/ 655 h 660"/>
                <a:gd name="T10" fmla="*/ 240 w 907"/>
                <a:gd name="T11" fmla="*/ 609 h 660"/>
                <a:gd name="T12" fmla="*/ 208 w 907"/>
                <a:gd name="T13" fmla="*/ 433 h 660"/>
                <a:gd name="T14" fmla="*/ 151 w 907"/>
                <a:gd name="T15" fmla="*/ 391 h 660"/>
                <a:gd name="T16" fmla="*/ 59 w 907"/>
                <a:gd name="T17" fmla="*/ 391 h 660"/>
                <a:gd name="T18" fmla="*/ 21 w 907"/>
                <a:gd name="T19" fmla="*/ 391 h 660"/>
                <a:gd name="T20" fmla="*/ 49 w 907"/>
                <a:gd name="T21" fmla="*/ 268 h 660"/>
                <a:gd name="T22" fmla="*/ 152 w 907"/>
                <a:gd name="T23" fmla="*/ 302 h 660"/>
                <a:gd name="T24" fmla="*/ 181 w 907"/>
                <a:gd name="T25" fmla="*/ 299 h 660"/>
                <a:gd name="T26" fmla="*/ 181 w 907"/>
                <a:gd name="T27" fmla="*/ 258 h 660"/>
                <a:gd name="T28" fmla="*/ 201 w 907"/>
                <a:gd name="T29" fmla="*/ 101 h 660"/>
                <a:gd name="T30" fmla="*/ 307 w 907"/>
                <a:gd name="T31" fmla="*/ 0 h 660"/>
                <a:gd name="T32" fmla="*/ 477 w 907"/>
                <a:gd name="T33" fmla="*/ 128 h 660"/>
                <a:gd name="T34" fmla="*/ 477 w 907"/>
                <a:gd name="T35" fmla="*/ 317 h 660"/>
                <a:gd name="T36" fmla="*/ 628 w 907"/>
                <a:gd name="T37" fmla="*/ 352 h 660"/>
                <a:gd name="T38" fmla="*/ 799 w 907"/>
                <a:gd name="T39" fmla="*/ 362 h 660"/>
                <a:gd name="T40" fmla="*/ 867 w 907"/>
                <a:gd name="T41" fmla="*/ 363 h 660"/>
                <a:gd name="T42" fmla="*/ 905 w 907"/>
                <a:gd name="T43" fmla="*/ 397 h 660"/>
                <a:gd name="T44" fmla="*/ 860 w 907"/>
                <a:gd name="T45" fmla="*/ 430 h 660"/>
                <a:gd name="T46" fmla="*/ 727 w 907"/>
                <a:gd name="T47" fmla="*/ 409 h 660"/>
                <a:gd name="T48" fmla="*/ 481 w 907"/>
                <a:gd name="T49" fmla="*/ 408 h 660"/>
                <a:gd name="T50" fmla="*/ 393 w 907"/>
                <a:gd name="T51" fmla="*/ 317 h 660"/>
                <a:gd name="T52" fmla="*/ 392 w 907"/>
                <a:gd name="T53" fmla="*/ 240 h 660"/>
                <a:gd name="T54" fmla="*/ 368 w 907"/>
                <a:gd name="T55" fmla="*/ 180 h 660"/>
                <a:gd name="T56" fmla="*/ 256 w 907"/>
                <a:gd name="T57" fmla="*/ 153 h 660"/>
                <a:gd name="T58" fmla="*/ 240 w 907"/>
                <a:gd name="T59" fmla="*/ 258 h 660"/>
                <a:gd name="T60" fmla="*/ 277 w 907"/>
                <a:gd name="T61" fmla="*/ 307 h 660"/>
                <a:gd name="T62" fmla="*/ 393 w 907"/>
                <a:gd name="T63" fmla="*/ 317 h 660"/>
                <a:gd name="T64" fmla="*/ 258 w 907"/>
                <a:gd name="T65" fmla="*/ 407 h 660"/>
                <a:gd name="T66" fmla="*/ 286 w 907"/>
                <a:gd name="T67" fmla="*/ 508 h 660"/>
                <a:gd name="T68" fmla="*/ 316 w 907"/>
                <a:gd name="T69" fmla="*/ 538 h 660"/>
                <a:gd name="T70" fmla="*/ 405 w 907"/>
                <a:gd name="T71" fmla="*/ 534 h 660"/>
                <a:gd name="T72" fmla="*/ 420 w 907"/>
                <a:gd name="T73" fmla="*/ 505 h 660"/>
                <a:gd name="T74" fmla="*/ 408 w 907"/>
                <a:gd name="T75" fmla="*/ 405 h 660"/>
                <a:gd name="T76" fmla="*/ 307 w 907"/>
                <a:gd name="T77" fmla="*/ 405 h 660"/>
                <a:gd name="T78" fmla="*/ 258 w 907"/>
                <a:gd name="T79" fmla="*/ 407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07" h="660">
                  <a:moveTo>
                    <a:pt x="481" y="408"/>
                  </a:moveTo>
                  <a:cubicBezTo>
                    <a:pt x="475" y="446"/>
                    <a:pt x="484" y="478"/>
                    <a:pt x="496" y="509"/>
                  </a:cubicBezTo>
                  <a:cubicBezTo>
                    <a:pt x="507" y="540"/>
                    <a:pt x="500" y="559"/>
                    <a:pt x="472" y="574"/>
                  </a:cubicBezTo>
                  <a:cubicBezTo>
                    <a:pt x="441" y="592"/>
                    <a:pt x="411" y="613"/>
                    <a:pt x="379" y="627"/>
                  </a:cubicBezTo>
                  <a:cubicBezTo>
                    <a:pt x="350" y="640"/>
                    <a:pt x="319" y="649"/>
                    <a:pt x="288" y="655"/>
                  </a:cubicBezTo>
                  <a:cubicBezTo>
                    <a:pt x="262" y="660"/>
                    <a:pt x="237" y="649"/>
                    <a:pt x="240" y="609"/>
                  </a:cubicBezTo>
                  <a:cubicBezTo>
                    <a:pt x="244" y="548"/>
                    <a:pt x="229" y="490"/>
                    <a:pt x="208" y="433"/>
                  </a:cubicBezTo>
                  <a:cubicBezTo>
                    <a:pt x="194" y="394"/>
                    <a:pt x="191" y="392"/>
                    <a:pt x="151" y="391"/>
                  </a:cubicBezTo>
                  <a:cubicBezTo>
                    <a:pt x="120" y="391"/>
                    <a:pt x="90" y="391"/>
                    <a:pt x="59" y="391"/>
                  </a:cubicBezTo>
                  <a:cubicBezTo>
                    <a:pt x="46" y="391"/>
                    <a:pt x="33" y="391"/>
                    <a:pt x="21" y="391"/>
                  </a:cubicBezTo>
                  <a:cubicBezTo>
                    <a:pt x="0" y="342"/>
                    <a:pt x="12" y="296"/>
                    <a:pt x="49" y="268"/>
                  </a:cubicBezTo>
                  <a:cubicBezTo>
                    <a:pt x="85" y="280"/>
                    <a:pt x="118" y="292"/>
                    <a:pt x="152" y="302"/>
                  </a:cubicBezTo>
                  <a:cubicBezTo>
                    <a:pt x="160" y="305"/>
                    <a:pt x="169" y="300"/>
                    <a:pt x="181" y="299"/>
                  </a:cubicBezTo>
                  <a:cubicBezTo>
                    <a:pt x="181" y="284"/>
                    <a:pt x="181" y="271"/>
                    <a:pt x="181" y="258"/>
                  </a:cubicBezTo>
                  <a:cubicBezTo>
                    <a:pt x="179" y="205"/>
                    <a:pt x="182" y="152"/>
                    <a:pt x="201" y="101"/>
                  </a:cubicBezTo>
                  <a:cubicBezTo>
                    <a:pt x="220" y="51"/>
                    <a:pt x="253" y="15"/>
                    <a:pt x="307" y="0"/>
                  </a:cubicBezTo>
                  <a:cubicBezTo>
                    <a:pt x="348" y="62"/>
                    <a:pt x="389" y="124"/>
                    <a:pt x="477" y="128"/>
                  </a:cubicBezTo>
                  <a:cubicBezTo>
                    <a:pt x="477" y="193"/>
                    <a:pt x="477" y="255"/>
                    <a:pt x="477" y="317"/>
                  </a:cubicBezTo>
                  <a:cubicBezTo>
                    <a:pt x="528" y="338"/>
                    <a:pt x="578" y="346"/>
                    <a:pt x="628" y="352"/>
                  </a:cubicBezTo>
                  <a:cubicBezTo>
                    <a:pt x="684" y="359"/>
                    <a:pt x="742" y="360"/>
                    <a:pt x="799" y="362"/>
                  </a:cubicBezTo>
                  <a:cubicBezTo>
                    <a:pt x="821" y="363"/>
                    <a:pt x="844" y="362"/>
                    <a:pt x="867" y="363"/>
                  </a:cubicBezTo>
                  <a:cubicBezTo>
                    <a:pt x="894" y="363"/>
                    <a:pt x="907" y="375"/>
                    <a:pt x="905" y="397"/>
                  </a:cubicBezTo>
                  <a:cubicBezTo>
                    <a:pt x="902" y="422"/>
                    <a:pt x="886" y="434"/>
                    <a:pt x="860" y="430"/>
                  </a:cubicBezTo>
                  <a:cubicBezTo>
                    <a:pt x="816" y="423"/>
                    <a:pt x="771" y="411"/>
                    <a:pt x="727" y="409"/>
                  </a:cubicBezTo>
                  <a:cubicBezTo>
                    <a:pt x="646" y="406"/>
                    <a:pt x="565" y="408"/>
                    <a:pt x="481" y="408"/>
                  </a:cubicBezTo>
                  <a:close/>
                  <a:moveTo>
                    <a:pt x="393" y="317"/>
                  </a:moveTo>
                  <a:cubicBezTo>
                    <a:pt x="393" y="290"/>
                    <a:pt x="396" y="265"/>
                    <a:pt x="392" y="240"/>
                  </a:cubicBezTo>
                  <a:cubicBezTo>
                    <a:pt x="389" y="219"/>
                    <a:pt x="383" y="189"/>
                    <a:pt x="368" y="180"/>
                  </a:cubicBezTo>
                  <a:cubicBezTo>
                    <a:pt x="335" y="160"/>
                    <a:pt x="296" y="149"/>
                    <a:pt x="256" y="153"/>
                  </a:cubicBezTo>
                  <a:cubicBezTo>
                    <a:pt x="240" y="189"/>
                    <a:pt x="238" y="224"/>
                    <a:pt x="240" y="258"/>
                  </a:cubicBezTo>
                  <a:cubicBezTo>
                    <a:pt x="241" y="288"/>
                    <a:pt x="249" y="298"/>
                    <a:pt x="277" y="307"/>
                  </a:cubicBezTo>
                  <a:cubicBezTo>
                    <a:pt x="313" y="320"/>
                    <a:pt x="349" y="324"/>
                    <a:pt x="393" y="317"/>
                  </a:cubicBezTo>
                  <a:close/>
                  <a:moveTo>
                    <a:pt x="258" y="407"/>
                  </a:moveTo>
                  <a:cubicBezTo>
                    <a:pt x="268" y="445"/>
                    <a:pt x="274" y="477"/>
                    <a:pt x="286" y="508"/>
                  </a:cubicBezTo>
                  <a:cubicBezTo>
                    <a:pt x="290" y="520"/>
                    <a:pt x="303" y="532"/>
                    <a:pt x="316" y="538"/>
                  </a:cubicBezTo>
                  <a:cubicBezTo>
                    <a:pt x="345" y="551"/>
                    <a:pt x="376" y="548"/>
                    <a:pt x="405" y="534"/>
                  </a:cubicBezTo>
                  <a:cubicBezTo>
                    <a:pt x="413" y="529"/>
                    <a:pt x="421" y="514"/>
                    <a:pt x="420" y="505"/>
                  </a:cubicBezTo>
                  <a:cubicBezTo>
                    <a:pt x="418" y="472"/>
                    <a:pt x="413" y="440"/>
                    <a:pt x="408" y="405"/>
                  </a:cubicBezTo>
                  <a:cubicBezTo>
                    <a:pt x="371" y="405"/>
                    <a:pt x="339" y="405"/>
                    <a:pt x="307" y="405"/>
                  </a:cubicBezTo>
                  <a:cubicBezTo>
                    <a:pt x="294" y="405"/>
                    <a:pt x="281" y="406"/>
                    <a:pt x="258" y="4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84EDD034-31CE-E36E-449D-0ACA11955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" y="875"/>
              <a:ext cx="267" cy="257"/>
            </a:xfrm>
            <a:custGeom>
              <a:avLst/>
              <a:gdLst>
                <a:gd name="T0" fmla="*/ 638 w 853"/>
                <a:gd name="T1" fmla="*/ 488 h 820"/>
                <a:gd name="T2" fmla="*/ 689 w 853"/>
                <a:gd name="T3" fmla="*/ 452 h 820"/>
                <a:gd name="T4" fmla="*/ 711 w 853"/>
                <a:gd name="T5" fmla="*/ 436 h 820"/>
                <a:gd name="T6" fmla="*/ 705 w 853"/>
                <a:gd name="T7" fmla="*/ 388 h 820"/>
                <a:gd name="T8" fmla="*/ 627 w 853"/>
                <a:gd name="T9" fmla="*/ 340 h 820"/>
                <a:gd name="T10" fmla="*/ 305 w 853"/>
                <a:gd name="T11" fmla="*/ 147 h 820"/>
                <a:gd name="T12" fmla="*/ 183 w 853"/>
                <a:gd name="T13" fmla="*/ 178 h 820"/>
                <a:gd name="T14" fmla="*/ 107 w 853"/>
                <a:gd name="T15" fmla="*/ 331 h 820"/>
                <a:gd name="T16" fmla="*/ 141 w 853"/>
                <a:gd name="T17" fmla="*/ 502 h 820"/>
                <a:gd name="T18" fmla="*/ 365 w 853"/>
                <a:gd name="T19" fmla="*/ 701 h 820"/>
                <a:gd name="T20" fmla="*/ 438 w 853"/>
                <a:gd name="T21" fmla="*/ 677 h 820"/>
                <a:gd name="T22" fmla="*/ 544 w 853"/>
                <a:gd name="T23" fmla="*/ 462 h 820"/>
                <a:gd name="T24" fmla="*/ 566 w 853"/>
                <a:gd name="T25" fmla="*/ 407 h 820"/>
                <a:gd name="T26" fmla="*/ 607 w 853"/>
                <a:gd name="T27" fmla="*/ 388 h 820"/>
                <a:gd name="T28" fmla="*/ 650 w 853"/>
                <a:gd name="T29" fmla="*/ 408 h 820"/>
                <a:gd name="T30" fmla="*/ 654 w 853"/>
                <a:gd name="T31" fmla="*/ 442 h 820"/>
                <a:gd name="T32" fmla="*/ 491 w 853"/>
                <a:gd name="T33" fmla="*/ 713 h 820"/>
                <a:gd name="T34" fmla="*/ 482 w 853"/>
                <a:gd name="T35" fmla="*/ 780 h 820"/>
                <a:gd name="T36" fmla="*/ 439 w 853"/>
                <a:gd name="T37" fmla="*/ 804 h 820"/>
                <a:gd name="T38" fmla="*/ 180 w 853"/>
                <a:gd name="T39" fmla="*/ 638 h 820"/>
                <a:gd name="T40" fmla="*/ 39 w 853"/>
                <a:gd name="T41" fmla="*/ 528 h 820"/>
                <a:gd name="T42" fmla="*/ 25 w 853"/>
                <a:gd name="T43" fmla="*/ 443 h 820"/>
                <a:gd name="T44" fmla="*/ 54 w 853"/>
                <a:gd name="T45" fmla="*/ 374 h 820"/>
                <a:gd name="T46" fmla="*/ 167 w 853"/>
                <a:gd name="T47" fmla="*/ 114 h 820"/>
                <a:gd name="T48" fmla="*/ 260 w 853"/>
                <a:gd name="T49" fmla="*/ 18 h 820"/>
                <a:gd name="T50" fmla="*/ 332 w 853"/>
                <a:gd name="T51" fmla="*/ 29 h 820"/>
                <a:gd name="T52" fmla="*/ 441 w 853"/>
                <a:gd name="T53" fmla="*/ 116 h 820"/>
                <a:gd name="T54" fmla="*/ 566 w 853"/>
                <a:gd name="T55" fmla="*/ 194 h 820"/>
                <a:gd name="T56" fmla="*/ 762 w 853"/>
                <a:gd name="T57" fmla="*/ 324 h 820"/>
                <a:gd name="T58" fmla="*/ 788 w 853"/>
                <a:gd name="T59" fmla="*/ 343 h 820"/>
                <a:gd name="T60" fmla="*/ 830 w 853"/>
                <a:gd name="T61" fmla="*/ 370 h 820"/>
                <a:gd name="T62" fmla="*/ 852 w 853"/>
                <a:gd name="T63" fmla="*/ 388 h 820"/>
                <a:gd name="T64" fmla="*/ 840 w 853"/>
                <a:gd name="T65" fmla="*/ 415 h 820"/>
                <a:gd name="T66" fmla="*/ 641 w 853"/>
                <a:gd name="T67" fmla="*/ 496 h 820"/>
                <a:gd name="T68" fmla="*/ 638 w 853"/>
                <a:gd name="T69" fmla="*/ 488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3" h="820">
                  <a:moveTo>
                    <a:pt x="638" y="488"/>
                  </a:moveTo>
                  <a:cubicBezTo>
                    <a:pt x="655" y="476"/>
                    <a:pt x="672" y="464"/>
                    <a:pt x="689" y="452"/>
                  </a:cubicBezTo>
                  <a:cubicBezTo>
                    <a:pt x="696" y="447"/>
                    <a:pt x="705" y="442"/>
                    <a:pt x="711" y="436"/>
                  </a:cubicBezTo>
                  <a:cubicBezTo>
                    <a:pt x="731" y="416"/>
                    <a:pt x="729" y="404"/>
                    <a:pt x="705" y="388"/>
                  </a:cubicBezTo>
                  <a:cubicBezTo>
                    <a:pt x="679" y="372"/>
                    <a:pt x="653" y="356"/>
                    <a:pt x="627" y="340"/>
                  </a:cubicBezTo>
                  <a:cubicBezTo>
                    <a:pt x="520" y="275"/>
                    <a:pt x="413" y="210"/>
                    <a:pt x="305" y="147"/>
                  </a:cubicBezTo>
                  <a:cubicBezTo>
                    <a:pt x="251" y="116"/>
                    <a:pt x="218" y="126"/>
                    <a:pt x="183" y="178"/>
                  </a:cubicBezTo>
                  <a:cubicBezTo>
                    <a:pt x="151" y="225"/>
                    <a:pt x="123" y="275"/>
                    <a:pt x="107" y="331"/>
                  </a:cubicBezTo>
                  <a:cubicBezTo>
                    <a:pt x="88" y="394"/>
                    <a:pt x="97" y="451"/>
                    <a:pt x="141" y="502"/>
                  </a:cubicBezTo>
                  <a:cubicBezTo>
                    <a:pt x="207" y="579"/>
                    <a:pt x="284" y="642"/>
                    <a:pt x="365" y="701"/>
                  </a:cubicBezTo>
                  <a:cubicBezTo>
                    <a:pt x="400" y="727"/>
                    <a:pt x="419" y="718"/>
                    <a:pt x="438" y="677"/>
                  </a:cubicBezTo>
                  <a:cubicBezTo>
                    <a:pt x="472" y="605"/>
                    <a:pt x="509" y="534"/>
                    <a:pt x="544" y="462"/>
                  </a:cubicBezTo>
                  <a:cubicBezTo>
                    <a:pt x="552" y="445"/>
                    <a:pt x="559" y="426"/>
                    <a:pt x="566" y="407"/>
                  </a:cubicBezTo>
                  <a:cubicBezTo>
                    <a:pt x="575" y="386"/>
                    <a:pt x="585" y="380"/>
                    <a:pt x="607" y="388"/>
                  </a:cubicBezTo>
                  <a:cubicBezTo>
                    <a:pt x="622" y="393"/>
                    <a:pt x="636" y="400"/>
                    <a:pt x="650" y="408"/>
                  </a:cubicBezTo>
                  <a:cubicBezTo>
                    <a:pt x="666" y="417"/>
                    <a:pt x="668" y="430"/>
                    <a:pt x="654" y="442"/>
                  </a:cubicBezTo>
                  <a:cubicBezTo>
                    <a:pt x="569" y="514"/>
                    <a:pt x="532" y="615"/>
                    <a:pt x="491" y="713"/>
                  </a:cubicBezTo>
                  <a:cubicBezTo>
                    <a:pt x="483" y="733"/>
                    <a:pt x="483" y="757"/>
                    <a:pt x="482" y="780"/>
                  </a:cubicBezTo>
                  <a:cubicBezTo>
                    <a:pt x="479" y="813"/>
                    <a:pt x="470" y="820"/>
                    <a:pt x="439" y="804"/>
                  </a:cubicBezTo>
                  <a:cubicBezTo>
                    <a:pt x="347" y="758"/>
                    <a:pt x="262" y="700"/>
                    <a:pt x="180" y="638"/>
                  </a:cubicBezTo>
                  <a:cubicBezTo>
                    <a:pt x="133" y="602"/>
                    <a:pt x="85" y="566"/>
                    <a:pt x="39" y="528"/>
                  </a:cubicBezTo>
                  <a:cubicBezTo>
                    <a:pt x="0" y="496"/>
                    <a:pt x="1" y="485"/>
                    <a:pt x="25" y="443"/>
                  </a:cubicBezTo>
                  <a:cubicBezTo>
                    <a:pt x="37" y="422"/>
                    <a:pt x="46" y="398"/>
                    <a:pt x="54" y="374"/>
                  </a:cubicBezTo>
                  <a:cubicBezTo>
                    <a:pt x="85" y="285"/>
                    <a:pt x="118" y="196"/>
                    <a:pt x="167" y="114"/>
                  </a:cubicBezTo>
                  <a:cubicBezTo>
                    <a:pt x="191" y="75"/>
                    <a:pt x="221" y="42"/>
                    <a:pt x="260" y="18"/>
                  </a:cubicBezTo>
                  <a:cubicBezTo>
                    <a:pt x="289" y="0"/>
                    <a:pt x="312" y="2"/>
                    <a:pt x="332" y="29"/>
                  </a:cubicBezTo>
                  <a:cubicBezTo>
                    <a:pt x="361" y="69"/>
                    <a:pt x="401" y="92"/>
                    <a:pt x="441" y="116"/>
                  </a:cubicBezTo>
                  <a:cubicBezTo>
                    <a:pt x="482" y="142"/>
                    <a:pt x="524" y="168"/>
                    <a:pt x="566" y="194"/>
                  </a:cubicBezTo>
                  <a:cubicBezTo>
                    <a:pt x="632" y="237"/>
                    <a:pt x="697" y="281"/>
                    <a:pt x="762" y="324"/>
                  </a:cubicBezTo>
                  <a:cubicBezTo>
                    <a:pt x="771" y="330"/>
                    <a:pt x="783" y="334"/>
                    <a:pt x="788" y="343"/>
                  </a:cubicBezTo>
                  <a:cubicBezTo>
                    <a:pt x="798" y="359"/>
                    <a:pt x="811" y="366"/>
                    <a:pt x="830" y="370"/>
                  </a:cubicBezTo>
                  <a:cubicBezTo>
                    <a:pt x="838" y="371"/>
                    <a:pt x="850" y="380"/>
                    <a:pt x="852" y="388"/>
                  </a:cubicBezTo>
                  <a:cubicBezTo>
                    <a:pt x="853" y="396"/>
                    <a:pt x="847" y="409"/>
                    <a:pt x="840" y="415"/>
                  </a:cubicBezTo>
                  <a:cubicBezTo>
                    <a:pt x="782" y="460"/>
                    <a:pt x="718" y="494"/>
                    <a:pt x="641" y="496"/>
                  </a:cubicBezTo>
                  <a:cubicBezTo>
                    <a:pt x="640" y="493"/>
                    <a:pt x="639" y="490"/>
                    <a:pt x="638" y="4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DD52CED9-DB92-C3BB-FB7A-FC56B24C90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1" y="2329"/>
              <a:ext cx="179" cy="179"/>
            </a:xfrm>
            <a:custGeom>
              <a:avLst/>
              <a:gdLst>
                <a:gd name="T0" fmla="*/ 312 w 571"/>
                <a:gd name="T1" fmla="*/ 571 h 571"/>
                <a:gd name="T2" fmla="*/ 278 w 571"/>
                <a:gd name="T3" fmla="*/ 457 h 571"/>
                <a:gd name="T4" fmla="*/ 104 w 571"/>
                <a:gd name="T5" fmla="*/ 238 h 571"/>
                <a:gd name="T6" fmla="*/ 10 w 571"/>
                <a:gd name="T7" fmla="*/ 204 h 571"/>
                <a:gd name="T8" fmla="*/ 0 w 571"/>
                <a:gd name="T9" fmla="*/ 199 h 571"/>
                <a:gd name="T10" fmla="*/ 13 w 571"/>
                <a:gd name="T11" fmla="*/ 182 h 571"/>
                <a:gd name="T12" fmla="*/ 174 w 571"/>
                <a:gd name="T13" fmla="*/ 50 h 571"/>
                <a:gd name="T14" fmla="*/ 343 w 571"/>
                <a:gd name="T15" fmla="*/ 17 h 571"/>
                <a:gd name="T16" fmla="*/ 553 w 571"/>
                <a:gd name="T17" fmla="*/ 234 h 571"/>
                <a:gd name="T18" fmla="*/ 475 w 571"/>
                <a:gd name="T19" fmla="*/ 445 h 571"/>
                <a:gd name="T20" fmla="*/ 330 w 571"/>
                <a:gd name="T21" fmla="*/ 565 h 571"/>
                <a:gd name="T22" fmla="*/ 312 w 571"/>
                <a:gd name="T23" fmla="*/ 571 h 571"/>
                <a:gd name="T24" fmla="*/ 411 w 571"/>
                <a:gd name="T25" fmla="*/ 447 h 571"/>
                <a:gd name="T26" fmla="*/ 483 w 571"/>
                <a:gd name="T27" fmla="*/ 309 h 571"/>
                <a:gd name="T28" fmla="*/ 440 w 571"/>
                <a:gd name="T29" fmla="*/ 225 h 571"/>
                <a:gd name="T30" fmla="*/ 314 w 571"/>
                <a:gd name="T31" fmla="*/ 93 h 571"/>
                <a:gd name="T32" fmla="*/ 198 w 571"/>
                <a:gd name="T33" fmla="*/ 68 h 571"/>
                <a:gd name="T34" fmla="*/ 169 w 571"/>
                <a:gd name="T35" fmla="*/ 161 h 571"/>
                <a:gd name="T36" fmla="*/ 378 w 571"/>
                <a:gd name="T37" fmla="*/ 408 h 571"/>
                <a:gd name="T38" fmla="*/ 411 w 571"/>
                <a:gd name="T39" fmla="*/ 447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71" h="571">
                  <a:moveTo>
                    <a:pt x="312" y="571"/>
                  </a:moveTo>
                  <a:cubicBezTo>
                    <a:pt x="320" y="509"/>
                    <a:pt x="320" y="509"/>
                    <a:pt x="278" y="457"/>
                  </a:cubicBezTo>
                  <a:cubicBezTo>
                    <a:pt x="220" y="384"/>
                    <a:pt x="161" y="312"/>
                    <a:pt x="104" y="238"/>
                  </a:cubicBezTo>
                  <a:cubicBezTo>
                    <a:pt x="79" y="206"/>
                    <a:pt x="54" y="182"/>
                    <a:pt x="10" y="204"/>
                  </a:cubicBezTo>
                  <a:cubicBezTo>
                    <a:pt x="9" y="205"/>
                    <a:pt x="6" y="202"/>
                    <a:pt x="0" y="199"/>
                  </a:cubicBezTo>
                  <a:cubicBezTo>
                    <a:pt x="5" y="193"/>
                    <a:pt x="8" y="187"/>
                    <a:pt x="13" y="182"/>
                  </a:cubicBezTo>
                  <a:cubicBezTo>
                    <a:pt x="67" y="138"/>
                    <a:pt x="119" y="93"/>
                    <a:pt x="174" y="50"/>
                  </a:cubicBezTo>
                  <a:cubicBezTo>
                    <a:pt x="224" y="11"/>
                    <a:pt x="281" y="0"/>
                    <a:pt x="343" y="17"/>
                  </a:cubicBezTo>
                  <a:cubicBezTo>
                    <a:pt x="457" y="48"/>
                    <a:pt x="528" y="118"/>
                    <a:pt x="553" y="234"/>
                  </a:cubicBezTo>
                  <a:cubicBezTo>
                    <a:pt x="571" y="321"/>
                    <a:pt x="535" y="389"/>
                    <a:pt x="475" y="445"/>
                  </a:cubicBezTo>
                  <a:cubicBezTo>
                    <a:pt x="430" y="488"/>
                    <a:pt x="379" y="525"/>
                    <a:pt x="330" y="565"/>
                  </a:cubicBezTo>
                  <a:cubicBezTo>
                    <a:pt x="327" y="567"/>
                    <a:pt x="321" y="568"/>
                    <a:pt x="312" y="571"/>
                  </a:cubicBezTo>
                  <a:close/>
                  <a:moveTo>
                    <a:pt x="411" y="447"/>
                  </a:moveTo>
                  <a:cubicBezTo>
                    <a:pt x="474" y="419"/>
                    <a:pt x="500" y="367"/>
                    <a:pt x="483" y="309"/>
                  </a:cubicBezTo>
                  <a:cubicBezTo>
                    <a:pt x="474" y="280"/>
                    <a:pt x="459" y="249"/>
                    <a:pt x="440" y="225"/>
                  </a:cubicBezTo>
                  <a:cubicBezTo>
                    <a:pt x="401" y="179"/>
                    <a:pt x="358" y="135"/>
                    <a:pt x="314" y="93"/>
                  </a:cubicBezTo>
                  <a:cubicBezTo>
                    <a:pt x="282" y="63"/>
                    <a:pt x="240" y="57"/>
                    <a:pt x="198" y="68"/>
                  </a:cubicBezTo>
                  <a:cubicBezTo>
                    <a:pt x="148" y="81"/>
                    <a:pt x="136" y="122"/>
                    <a:pt x="169" y="161"/>
                  </a:cubicBezTo>
                  <a:cubicBezTo>
                    <a:pt x="239" y="244"/>
                    <a:pt x="309" y="326"/>
                    <a:pt x="378" y="408"/>
                  </a:cubicBezTo>
                  <a:cubicBezTo>
                    <a:pt x="389" y="421"/>
                    <a:pt x="400" y="434"/>
                    <a:pt x="411" y="4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E10D4FCA-0107-742A-E445-52550D307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36"/>
              <a:ext cx="205" cy="193"/>
            </a:xfrm>
            <a:custGeom>
              <a:avLst/>
              <a:gdLst>
                <a:gd name="T0" fmla="*/ 654 w 654"/>
                <a:gd name="T1" fmla="*/ 298 h 615"/>
                <a:gd name="T2" fmla="*/ 645 w 654"/>
                <a:gd name="T3" fmla="*/ 304 h 615"/>
                <a:gd name="T4" fmla="*/ 550 w 654"/>
                <a:gd name="T5" fmla="*/ 332 h 615"/>
                <a:gd name="T6" fmla="*/ 284 w 654"/>
                <a:gd name="T7" fmla="*/ 587 h 615"/>
                <a:gd name="T8" fmla="*/ 253 w 654"/>
                <a:gd name="T9" fmla="*/ 615 h 615"/>
                <a:gd name="T10" fmla="*/ 243 w 654"/>
                <a:gd name="T11" fmla="*/ 578 h 615"/>
                <a:gd name="T12" fmla="*/ 324 w 654"/>
                <a:gd name="T13" fmla="*/ 187 h 615"/>
                <a:gd name="T14" fmla="*/ 332 w 654"/>
                <a:gd name="T15" fmla="*/ 138 h 615"/>
                <a:gd name="T16" fmla="*/ 310 w 654"/>
                <a:gd name="T17" fmla="*/ 152 h 615"/>
                <a:gd name="T18" fmla="*/ 112 w 654"/>
                <a:gd name="T19" fmla="*/ 333 h 615"/>
                <a:gd name="T20" fmla="*/ 97 w 654"/>
                <a:gd name="T21" fmla="*/ 395 h 615"/>
                <a:gd name="T22" fmla="*/ 101 w 654"/>
                <a:gd name="T23" fmla="*/ 418 h 615"/>
                <a:gd name="T24" fmla="*/ 0 w 654"/>
                <a:gd name="T25" fmla="*/ 323 h 615"/>
                <a:gd name="T26" fmla="*/ 54 w 654"/>
                <a:gd name="T27" fmla="*/ 339 h 615"/>
                <a:gd name="T28" fmla="*/ 128 w 654"/>
                <a:gd name="T29" fmla="*/ 279 h 615"/>
                <a:gd name="T30" fmla="*/ 300 w 654"/>
                <a:gd name="T31" fmla="*/ 107 h 615"/>
                <a:gd name="T32" fmla="*/ 353 w 654"/>
                <a:gd name="T33" fmla="*/ 0 h 615"/>
                <a:gd name="T34" fmla="*/ 442 w 654"/>
                <a:gd name="T35" fmla="*/ 81 h 615"/>
                <a:gd name="T36" fmla="*/ 443 w 654"/>
                <a:gd name="T37" fmla="*/ 112 h 615"/>
                <a:gd name="T38" fmla="*/ 387 w 654"/>
                <a:gd name="T39" fmla="*/ 415 h 615"/>
                <a:gd name="T40" fmla="*/ 389 w 654"/>
                <a:gd name="T41" fmla="*/ 452 h 615"/>
                <a:gd name="T42" fmla="*/ 448 w 654"/>
                <a:gd name="T43" fmla="*/ 394 h 615"/>
                <a:gd name="T44" fmla="*/ 544 w 654"/>
                <a:gd name="T45" fmla="*/ 303 h 615"/>
                <a:gd name="T46" fmla="*/ 560 w 654"/>
                <a:gd name="T47" fmla="*/ 230 h 615"/>
                <a:gd name="T48" fmla="*/ 550 w 654"/>
                <a:gd name="T49" fmla="*/ 204 h 615"/>
                <a:gd name="T50" fmla="*/ 654 w 654"/>
                <a:gd name="T51" fmla="*/ 298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4" h="615">
                  <a:moveTo>
                    <a:pt x="654" y="298"/>
                  </a:moveTo>
                  <a:cubicBezTo>
                    <a:pt x="649" y="301"/>
                    <a:pt x="646" y="304"/>
                    <a:pt x="645" y="304"/>
                  </a:cubicBezTo>
                  <a:cubicBezTo>
                    <a:pt x="605" y="286"/>
                    <a:pt x="578" y="305"/>
                    <a:pt x="550" y="332"/>
                  </a:cubicBezTo>
                  <a:cubicBezTo>
                    <a:pt x="463" y="418"/>
                    <a:pt x="373" y="502"/>
                    <a:pt x="284" y="587"/>
                  </a:cubicBezTo>
                  <a:cubicBezTo>
                    <a:pt x="274" y="596"/>
                    <a:pt x="263" y="606"/>
                    <a:pt x="253" y="615"/>
                  </a:cubicBezTo>
                  <a:cubicBezTo>
                    <a:pt x="234" y="604"/>
                    <a:pt x="241" y="590"/>
                    <a:pt x="243" y="578"/>
                  </a:cubicBezTo>
                  <a:cubicBezTo>
                    <a:pt x="270" y="447"/>
                    <a:pt x="297" y="317"/>
                    <a:pt x="324" y="187"/>
                  </a:cubicBezTo>
                  <a:cubicBezTo>
                    <a:pt x="327" y="172"/>
                    <a:pt x="329" y="158"/>
                    <a:pt x="332" y="138"/>
                  </a:cubicBezTo>
                  <a:cubicBezTo>
                    <a:pt x="322" y="145"/>
                    <a:pt x="315" y="147"/>
                    <a:pt x="310" y="152"/>
                  </a:cubicBezTo>
                  <a:cubicBezTo>
                    <a:pt x="244" y="212"/>
                    <a:pt x="178" y="272"/>
                    <a:pt x="112" y="333"/>
                  </a:cubicBezTo>
                  <a:cubicBezTo>
                    <a:pt x="95" y="349"/>
                    <a:pt x="90" y="371"/>
                    <a:pt x="97" y="395"/>
                  </a:cubicBezTo>
                  <a:cubicBezTo>
                    <a:pt x="99" y="402"/>
                    <a:pt x="102" y="409"/>
                    <a:pt x="101" y="418"/>
                  </a:cubicBezTo>
                  <a:cubicBezTo>
                    <a:pt x="64" y="390"/>
                    <a:pt x="33" y="358"/>
                    <a:pt x="0" y="323"/>
                  </a:cubicBezTo>
                  <a:cubicBezTo>
                    <a:pt x="27" y="306"/>
                    <a:pt x="33" y="342"/>
                    <a:pt x="54" y="339"/>
                  </a:cubicBezTo>
                  <a:cubicBezTo>
                    <a:pt x="79" y="319"/>
                    <a:pt x="105" y="301"/>
                    <a:pt x="128" y="279"/>
                  </a:cubicBezTo>
                  <a:cubicBezTo>
                    <a:pt x="186" y="222"/>
                    <a:pt x="243" y="164"/>
                    <a:pt x="300" y="107"/>
                  </a:cubicBezTo>
                  <a:cubicBezTo>
                    <a:pt x="346" y="61"/>
                    <a:pt x="346" y="61"/>
                    <a:pt x="353" y="0"/>
                  </a:cubicBezTo>
                  <a:cubicBezTo>
                    <a:pt x="369" y="8"/>
                    <a:pt x="438" y="69"/>
                    <a:pt x="442" y="81"/>
                  </a:cubicBezTo>
                  <a:cubicBezTo>
                    <a:pt x="445" y="91"/>
                    <a:pt x="444" y="102"/>
                    <a:pt x="443" y="112"/>
                  </a:cubicBezTo>
                  <a:cubicBezTo>
                    <a:pt x="424" y="213"/>
                    <a:pt x="406" y="314"/>
                    <a:pt x="387" y="415"/>
                  </a:cubicBezTo>
                  <a:cubicBezTo>
                    <a:pt x="385" y="426"/>
                    <a:pt x="384" y="437"/>
                    <a:pt x="389" y="452"/>
                  </a:cubicBezTo>
                  <a:cubicBezTo>
                    <a:pt x="409" y="432"/>
                    <a:pt x="428" y="413"/>
                    <a:pt x="448" y="394"/>
                  </a:cubicBezTo>
                  <a:cubicBezTo>
                    <a:pt x="480" y="363"/>
                    <a:pt x="512" y="333"/>
                    <a:pt x="544" y="303"/>
                  </a:cubicBezTo>
                  <a:cubicBezTo>
                    <a:pt x="563" y="284"/>
                    <a:pt x="570" y="256"/>
                    <a:pt x="560" y="230"/>
                  </a:cubicBezTo>
                  <a:cubicBezTo>
                    <a:pt x="556" y="222"/>
                    <a:pt x="554" y="214"/>
                    <a:pt x="550" y="204"/>
                  </a:cubicBezTo>
                  <a:cubicBezTo>
                    <a:pt x="579" y="213"/>
                    <a:pt x="626" y="257"/>
                    <a:pt x="654" y="2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7DF8BD0B-9B99-52F7-4821-EDF2A563B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6" y="2216"/>
              <a:ext cx="192" cy="186"/>
            </a:xfrm>
            <a:custGeom>
              <a:avLst/>
              <a:gdLst>
                <a:gd name="T0" fmla="*/ 273 w 616"/>
                <a:gd name="T1" fmla="*/ 155 h 596"/>
                <a:gd name="T2" fmla="*/ 455 w 616"/>
                <a:gd name="T3" fmla="*/ 315 h 596"/>
                <a:gd name="T4" fmla="*/ 437 w 616"/>
                <a:gd name="T5" fmla="*/ 308 h 596"/>
                <a:gd name="T6" fmla="*/ 313 w 616"/>
                <a:gd name="T7" fmla="*/ 309 h 596"/>
                <a:gd name="T8" fmla="*/ 296 w 616"/>
                <a:gd name="T9" fmla="*/ 321 h 596"/>
                <a:gd name="T10" fmla="*/ 453 w 616"/>
                <a:gd name="T11" fmla="*/ 462 h 596"/>
                <a:gd name="T12" fmla="*/ 541 w 616"/>
                <a:gd name="T13" fmla="*/ 355 h 596"/>
                <a:gd name="T14" fmla="*/ 541 w 616"/>
                <a:gd name="T15" fmla="*/ 305 h 596"/>
                <a:gd name="T16" fmla="*/ 515 w 616"/>
                <a:gd name="T17" fmla="*/ 238 h 596"/>
                <a:gd name="T18" fmla="*/ 514 w 616"/>
                <a:gd name="T19" fmla="*/ 213 h 596"/>
                <a:gd name="T20" fmla="*/ 616 w 616"/>
                <a:gd name="T21" fmla="*/ 320 h 596"/>
                <a:gd name="T22" fmla="*/ 381 w 616"/>
                <a:gd name="T23" fmla="*/ 596 h 596"/>
                <a:gd name="T24" fmla="*/ 372 w 616"/>
                <a:gd name="T25" fmla="*/ 565 h 596"/>
                <a:gd name="T26" fmla="*/ 362 w 616"/>
                <a:gd name="T27" fmla="*/ 523 h 596"/>
                <a:gd name="T28" fmla="*/ 125 w 616"/>
                <a:gd name="T29" fmla="*/ 303 h 596"/>
                <a:gd name="T30" fmla="*/ 101 w 616"/>
                <a:gd name="T31" fmla="*/ 282 h 596"/>
                <a:gd name="T32" fmla="*/ 25 w 616"/>
                <a:gd name="T33" fmla="*/ 279 h 596"/>
                <a:gd name="T34" fmla="*/ 12 w 616"/>
                <a:gd name="T35" fmla="*/ 286 h 596"/>
                <a:gd name="T36" fmla="*/ 0 w 616"/>
                <a:gd name="T37" fmla="*/ 279 h 596"/>
                <a:gd name="T38" fmla="*/ 249 w 616"/>
                <a:gd name="T39" fmla="*/ 0 h 596"/>
                <a:gd name="T40" fmla="*/ 345 w 616"/>
                <a:gd name="T41" fmla="*/ 102 h 596"/>
                <a:gd name="T42" fmla="*/ 308 w 616"/>
                <a:gd name="T43" fmla="*/ 86 h 596"/>
                <a:gd name="T44" fmla="*/ 196 w 616"/>
                <a:gd name="T45" fmla="*/ 102 h 596"/>
                <a:gd name="T46" fmla="*/ 154 w 616"/>
                <a:gd name="T47" fmla="*/ 139 h 596"/>
                <a:gd name="T48" fmla="*/ 151 w 616"/>
                <a:gd name="T49" fmla="*/ 190 h 596"/>
                <a:gd name="T50" fmla="*/ 277 w 616"/>
                <a:gd name="T51" fmla="*/ 303 h 596"/>
                <a:gd name="T52" fmla="*/ 305 w 616"/>
                <a:gd name="T53" fmla="*/ 228 h 596"/>
                <a:gd name="T54" fmla="*/ 273 w 616"/>
                <a:gd name="T55" fmla="*/ 155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16" h="596">
                  <a:moveTo>
                    <a:pt x="273" y="155"/>
                  </a:moveTo>
                  <a:cubicBezTo>
                    <a:pt x="311" y="172"/>
                    <a:pt x="444" y="287"/>
                    <a:pt x="455" y="315"/>
                  </a:cubicBezTo>
                  <a:cubicBezTo>
                    <a:pt x="447" y="312"/>
                    <a:pt x="441" y="312"/>
                    <a:pt x="437" y="308"/>
                  </a:cubicBezTo>
                  <a:cubicBezTo>
                    <a:pt x="395" y="270"/>
                    <a:pt x="354" y="271"/>
                    <a:pt x="313" y="309"/>
                  </a:cubicBezTo>
                  <a:cubicBezTo>
                    <a:pt x="309" y="312"/>
                    <a:pt x="305" y="315"/>
                    <a:pt x="296" y="321"/>
                  </a:cubicBezTo>
                  <a:cubicBezTo>
                    <a:pt x="349" y="369"/>
                    <a:pt x="401" y="416"/>
                    <a:pt x="453" y="462"/>
                  </a:cubicBezTo>
                  <a:cubicBezTo>
                    <a:pt x="497" y="433"/>
                    <a:pt x="524" y="397"/>
                    <a:pt x="541" y="355"/>
                  </a:cubicBezTo>
                  <a:cubicBezTo>
                    <a:pt x="547" y="341"/>
                    <a:pt x="545" y="321"/>
                    <a:pt x="541" y="305"/>
                  </a:cubicBezTo>
                  <a:cubicBezTo>
                    <a:pt x="535" y="282"/>
                    <a:pt x="523" y="261"/>
                    <a:pt x="515" y="238"/>
                  </a:cubicBezTo>
                  <a:cubicBezTo>
                    <a:pt x="512" y="231"/>
                    <a:pt x="511" y="223"/>
                    <a:pt x="514" y="213"/>
                  </a:cubicBezTo>
                  <a:cubicBezTo>
                    <a:pt x="553" y="243"/>
                    <a:pt x="583" y="282"/>
                    <a:pt x="616" y="320"/>
                  </a:cubicBezTo>
                  <a:cubicBezTo>
                    <a:pt x="537" y="413"/>
                    <a:pt x="459" y="505"/>
                    <a:pt x="381" y="596"/>
                  </a:cubicBezTo>
                  <a:cubicBezTo>
                    <a:pt x="362" y="587"/>
                    <a:pt x="366" y="576"/>
                    <a:pt x="372" y="565"/>
                  </a:cubicBezTo>
                  <a:cubicBezTo>
                    <a:pt x="382" y="548"/>
                    <a:pt x="375" y="535"/>
                    <a:pt x="362" y="523"/>
                  </a:cubicBezTo>
                  <a:cubicBezTo>
                    <a:pt x="283" y="450"/>
                    <a:pt x="204" y="377"/>
                    <a:pt x="125" y="303"/>
                  </a:cubicBezTo>
                  <a:cubicBezTo>
                    <a:pt x="117" y="296"/>
                    <a:pt x="110" y="288"/>
                    <a:pt x="101" y="282"/>
                  </a:cubicBezTo>
                  <a:cubicBezTo>
                    <a:pt x="74" y="261"/>
                    <a:pt x="54" y="261"/>
                    <a:pt x="25" y="279"/>
                  </a:cubicBezTo>
                  <a:cubicBezTo>
                    <a:pt x="21" y="282"/>
                    <a:pt x="16" y="284"/>
                    <a:pt x="12" y="286"/>
                  </a:cubicBezTo>
                  <a:cubicBezTo>
                    <a:pt x="10" y="286"/>
                    <a:pt x="7" y="283"/>
                    <a:pt x="0" y="279"/>
                  </a:cubicBezTo>
                  <a:cubicBezTo>
                    <a:pt x="81" y="183"/>
                    <a:pt x="166" y="93"/>
                    <a:pt x="249" y="0"/>
                  </a:cubicBezTo>
                  <a:cubicBezTo>
                    <a:pt x="281" y="34"/>
                    <a:pt x="312" y="66"/>
                    <a:pt x="345" y="102"/>
                  </a:cubicBezTo>
                  <a:cubicBezTo>
                    <a:pt x="331" y="96"/>
                    <a:pt x="319" y="91"/>
                    <a:pt x="308" y="86"/>
                  </a:cubicBezTo>
                  <a:cubicBezTo>
                    <a:pt x="267" y="68"/>
                    <a:pt x="230" y="74"/>
                    <a:pt x="196" y="102"/>
                  </a:cubicBezTo>
                  <a:cubicBezTo>
                    <a:pt x="182" y="115"/>
                    <a:pt x="167" y="125"/>
                    <a:pt x="154" y="139"/>
                  </a:cubicBezTo>
                  <a:cubicBezTo>
                    <a:pt x="135" y="157"/>
                    <a:pt x="133" y="173"/>
                    <a:pt x="151" y="190"/>
                  </a:cubicBezTo>
                  <a:cubicBezTo>
                    <a:pt x="192" y="228"/>
                    <a:pt x="234" y="265"/>
                    <a:pt x="277" y="303"/>
                  </a:cubicBezTo>
                  <a:cubicBezTo>
                    <a:pt x="297" y="279"/>
                    <a:pt x="313" y="256"/>
                    <a:pt x="305" y="228"/>
                  </a:cubicBezTo>
                  <a:cubicBezTo>
                    <a:pt x="298" y="203"/>
                    <a:pt x="285" y="181"/>
                    <a:pt x="273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2768AC8A-E75D-1745-6A54-8F614A0D0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0" y="2584"/>
              <a:ext cx="128" cy="157"/>
            </a:xfrm>
            <a:custGeom>
              <a:avLst/>
              <a:gdLst>
                <a:gd name="T0" fmla="*/ 25 w 407"/>
                <a:gd name="T1" fmla="*/ 0 h 502"/>
                <a:gd name="T2" fmla="*/ 380 w 407"/>
                <a:gd name="T3" fmla="*/ 13 h 502"/>
                <a:gd name="T4" fmla="*/ 380 w 407"/>
                <a:gd name="T5" fmla="*/ 147 h 502"/>
                <a:gd name="T6" fmla="*/ 375 w 407"/>
                <a:gd name="T7" fmla="*/ 148 h 502"/>
                <a:gd name="T8" fmla="*/ 368 w 407"/>
                <a:gd name="T9" fmla="*/ 133 h 502"/>
                <a:gd name="T10" fmla="*/ 272 w 407"/>
                <a:gd name="T11" fmla="*/ 32 h 502"/>
                <a:gd name="T12" fmla="*/ 209 w 407"/>
                <a:gd name="T13" fmla="*/ 27 h 502"/>
                <a:gd name="T14" fmla="*/ 174 w 407"/>
                <a:gd name="T15" fmla="*/ 58 h 502"/>
                <a:gd name="T16" fmla="*/ 174 w 407"/>
                <a:gd name="T17" fmla="*/ 220 h 502"/>
                <a:gd name="T18" fmla="*/ 267 w 407"/>
                <a:gd name="T19" fmla="*/ 173 h 502"/>
                <a:gd name="T20" fmla="*/ 287 w 407"/>
                <a:gd name="T21" fmla="*/ 128 h 502"/>
                <a:gd name="T22" fmla="*/ 280 w 407"/>
                <a:gd name="T23" fmla="*/ 361 h 502"/>
                <a:gd name="T24" fmla="*/ 248 w 407"/>
                <a:gd name="T25" fmla="*/ 287 h 502"/>
                <a:gd name="T26" fmla="*/ 173 w 407"/>
                <a:gd name="T27" fmla="*/ 253 h 502"/>
                <a:gd name="T28" fmla="*/ 173 w 407"/>
                <a:gd name="T29" fmla="*/ 321 h 502"/>
                <a:gd name="T30" fmla="*/ 173 w 407"/>
                <a:gd name="T31" fmla="*/ 433 h 502"/>
                <a:gd name="T32" fmla="*/ 218 w 407"/>
                <a:gd name="T33" fmla="*/ 476 h 502"/>
                <a:gd name="T34" fmla="*/ 373 w 407"/>
                <a:gd name="T35" fmla="*/ 391 h 502"/>
                <a:gd name="T36" fmla="*/ 400 w 407"/>
                <a:gd name="T37" fmla="*/ 349 h 502"/>
                <a:gd name="T38" fmla="*/ 380 w 407"/>
                <a:gd name="T39" fmla="*/ 502 h 502"/>
                <a:gd name="T40" fmla="*/ 0 w 407"/>
                <a:gd name="T41" fmla="*/ 488 h 502"/>
                <a:gd name="T42" fmla="*/ 62 w 407"/>
                <a:gd name="T43" fmla="*/ 392 h 502"/>
                <a:gd name="T44" fmla="*/ 74 w 407"/>
                <a:gd name="T45" fmla="*/ 92 h 502"/>
                <a:gd name="T46" fmla="*/ 20 w 407"/>
                <a:gd name="T47" fmla="*/ 9 h 502"/>
                <a:gd name="T48" fmla="*/ 25 w 407"/>
                <a:gd name="T49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7" h="502">
                  <a:moveTo>
                    <a:pt x="25" y="0"/>
                  </a:moveTo>
                  <a:cubicBezTo>
                    <a:pt x="142" y="4"/>
                    <a:pt x="259" y="9"/>
                    <a:pt x="380" y="13"/>
                  </a:cubicBezTo>
                  <a:cubicBezTo>
                    <a:pt x="380" y="59"/>
                    <a:pt x="380" y="103"/>
                    <a:pt x="380" y="147"/>
                  </a:cubicBezTo>
                  <a:cubicBezTo>
                    <a:pt x="378" y="147"/>
                    <a:pt x="377" y="148"/>
                    <a:pt x="375" y="148"/>
                  </a:cubicBezTo>
                  <a:cubicBezTo>
                    <a:pt x="373" y="143"/>
                    <a:pt x="369" y="138"/>
                    <a:pt x="368" y="133"/>
                  </a:cubicBezTo>
                  <a:cubicBezTo>
                    <a:pt x="357" y="71"/>
                    <a:pt x="334" y="45"/>
                    <a:pt x="272" y="32"/>
                  </a:cubicBezTo>
                  <a:cubicBezTo>
                    <a:pt x="252" y="28"/>
                    <a:pt x="230" y="28"/>
                    <a:pt x="209" y="27"/>
                  </a:cubicBezTo>
                  <a:cubicBezTo>
                    <a:pt x="187" y="26"/>
                    <a:pt x="175" y="39"/>
                    <a:pt x="174" y="58"/>
                  </a:cubicBezTo>
                  <a:cubicBezTo>
                    <a:pt x="173" y="112"/>
                    <a:pt x="174" y="166"/>
                    <a:pt x="174" y="220"/>
                  </a:cubicBezTo>
                  <a:cubicBezTo>
                    <a:pt x="232" y="225"/>
                    <a:pt x="245" y="218"/>
                    <a:pt x="267" y="173"/>
                  </a:cubicBezTo>
                  <a:cubicBezTo>
                    <a:pt x="274" y="158"/>
                    <a:pt x="280" y="144"/>
                    <a:pt x="287" y="128"/>
                  </a:cubicBezTo>
                  <a:cubicBezTo>
                    <a:pt x="300" y="152"/>
                    <a:pt x="295" y="304"/>
                    <a:pt x="280" y="361"/>
                  </a:cubicBezTo>
                  <a:cubicBezTo>
                    <a:pt x="269" y="335"/>
                    <a:pt x="261" y="309"/>
                    <a:pt x="248" y="287"/>
                  </a:cubicBezTo>
                  <a:cubicBezTo>
                    <a:pt x="233" y="263"/>
                    <a:pt x="207" y="254"/>
                    <a:pt x="173" y="253"/>
                  </a:cubicBezTo>
                  <a:cubicBezTo>
                    <a:pt x="173" y="277"/>
                    <a:pt x="173" y="299"/>
                    <a:pt x="173" y="321"/>
                  </a:cubicBezTo>
                  <a:cubicBezTo>
                    <a:pt x="173" y="358"/>
                    <a:pt x="173" y="395"/>
                    <a:pt x="173" y="433"/>
                  </a:cubicBezTo>
                  <a:cubicBezTo>
                    <a:pt x="173" y="470"/>
                    <a:pt x="180" y="478"/>
                    <a:pt x="218" y="476"/>
                  </a:cubicBezTo>
                  <a:cubicBezTo>
                    <a:pt x="283" y="472"/>
                    <a:pt x="336" y="446"/>
                    <a:pt x="373" y="391"/>
                  </a:cubicBezTo>
                  <a:cubicBezTo>
                    <a:pt x="382" y="379"/>
                    <a:pt x="390" y="365"/>
                    <a:pt x="400" y="349"/>
                  </a:cubicBezTo>
                  <a:cubicBezTo>
                    <a:pt x="407" y="379"/>
                    <a:pt x="396" y="455"/>
                    <a:pt x="380" y="502"/>
                  </a:cubicBezTo>
                  <a:cubicBezTo>
                    <a:pt x="257" y="500"/>
                    <a:pt x="133" y="495"/>
                    <a:pt x="0" y="488"/>
                  </a:cubicBezTo>
                  <a:cubicBezTo>
                    <a:pt x="60" y="454"/>
                    <a:pt x="60" y="454"/>
                    <a:pt x="62" y="392"/>
                  </a:cubicBezTo>
                  <a:cubicBezTo>
                    <a:pt x="66" y="292"/>
                    <a:pt x="69" y="192"/>
                    <a:pt x="74" y="92"/>
                  </a:cubicBezTo>
                  <a:cubicBezTo>
                    <a:pt x="77" y="50"/>
                    <a:pt x="74" y="16"/>
                    <a:pt x="20" y="9"/>
                  </a:cubicBezTo>
                  <a:cubicBezTo>
                    <a:pt x="21" y="6"/>
                    <a:pt x="23" y="3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DB953265-43C3-4FCF-F5F2-970DF3A4B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2574"/>
              <a:ext cx="148" cy="167"/>
            </a:xfrm>
            <a:custGeom>
              <a:avLst/>
              <a:gdLst>
                <a:gd name="T0" fmla="*/ 418 w 475"/>
                <a:gd name="T1" fmla="*/ 8 h 533"/>
                <a:gd name="T2" fmla="*/ 319 w 475"/>
                <a:gd name="T3" fmla="*/ 123 h 533"/>
                <a:gd name="T4" fmla="*/ 278 w 475"/>
                <a:gd name="T5" fmla="*/ 209 h 533"/>
                <a:gd name="T6" fmla="*/ 330 w 475"/>
                <a:gd name="T7" fmla="*/ 289 h 533"/>
                <a:gd name="T8" fmla="*/ 428 w 475"/>
                <a:gd name="T9" fmla="*/ 430 h 533"/>
                <a:gd name="T10" fmla="*/ 461 w 475"/>
                <a:gd name="T11" fmla="*/ 464 h 533"/>
                <a:gd name="T12" fmla="*/ 475 w 475"/>
                <a:gd name="T13" fmla="*/ 491 h 533"/>
                <a:gd name="T14" fmla="*/ 267 w 475"/>
                <a:gd name="T15" fmla="*/ 505 h 533"/>
                <a:gd name="T16" fmla="*/ 264 w 475"/>
                <a:gd name="T17" fmla="*/ 498 h 533"/>
                <a:gd name="T18" fmla="*/ 301 w 475"/>
                <a:gd name="T19" fmla="*/ 473 h 533"/>
                <a:gd name="T20" fmla="*/ 289 w 475"/>
                <a:gd name="T21" fmla="*/ 421 h 533"/>
                <a:gd name="T22" fmla="*/ 242 w 475"/>
                <a:gd name="T23" fmla="*/ 348 h 533"/>
                <a:gd name="T24" fmla="*/ 216 w 475"/>
                <a:gd name="T25" fmla="*/ 310 h 533"/>
                <a:gd name="T26" fmla="*/ 183 w 475"/>
                <a:gd name="T27" fmla="*/ 370 h 533"/>
                <a:gd name="T28" fmla="*/ 161 w 475"/>
                <a:gd name="T29" fmla="*/ 417 h 533"/>
                <a:gd name="T30" fmla="*/ 152 w 475"/>
                <a:gd name="T31" fmla="*/ 488 h 533"/>
                <a:gd name="T32" fmla="*/ 187 w 475"/>
                <a:gd name="T33" fmla="*/ 493 h 533"/>
                <a:gd name="T34" fmla="*/ 203 w 475"/>
                <a:gd name="T35" fmla="*/ 506 h 533"/>
                <a:gd name="T36" fmla="*/ 188 w 475"/>
                <a:gd name="T37" fmla="*/ 520 h 533"/>
                <a:gd name="T38" fmla="*/ 44 w 475"/>
                <a:gd name="T39" fmla="*/ 533 h 533"/>
                <a:gd name="T40" fmla="*/ 60 w 475"/>
                <a:gd name="T41" fmla="*/ 508 h 533"/>
                <a:gd name="T42" fmla="*/ 95 w 475"/>
                <a:gd name="T43" fmla="*/ 480 h 533"/>
                <a:gd name="T44" fmla="*/ 204 w 475"/>
                <a:gd name="T45" fmla="*/ 297 h 533"/>
                <a:gd name="T46" fmla="*/ 156 w 475"/>
                <a:gd name="T47" fmla="*/ 235 h 533"/>
                <a:gd name="T48" fmla="*/ 42 w 475"/>
                <a:gd name="T49" fmla="*/ 82 h 533"/>
                <a:gd name="T50" fmla="*/ 0 w 475"/>
                <a:gd name="T51" fmla="*/ 50 h 533"/>
                <a:gd name="T52" fmla="*/ 214 w 475"/>
                <a:gd name="T53" fmla="*/ 22 h 533"/>
                <a:gd name="T54" fmla="*/ 184 w 475"/>
                <a:gd name="T55" fmla="*/ 43 h 533"/>
                <a:gd name="T56" fmla="*/ 170 w 475"/>
                <a:gd name="T57" fmla="*/ 73 h 533"/>
                <a:gd name="T58" fmla="*/ 260 w 475"/>
                <a:gd name="T59" fmla="*/ 198 h 533"/>
                <a:gd name="T60" fmla="*/ 314 w 475"/>
                <a:gd name="T61" fmla="*/ 64 h 533"/>
                <a:gd name="T62" fmla="*/ 291 w 475"/>
                <a:gd name="T63" fmla="*/ 31 h 533"/>
                <a:gd name="T64" fmla="*/ 267 w 475"/>
                <a:gd name="T65" fmla="*/ 28 h 533"/>
                <a:gd name="T66" fmla="*/ 340 w 475"/>
                <a:gd name="T67" fmla="*/ 8 h 533"/>
                <a:gd name="T68" fmla="*/ 418 w 475"/>
                <a:gd name="T69" fmla="*/ 8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5" h="533">
                  <a:moveTo>
                    <a:pt x="418" y="8"/>
                  </a:moveTo>
                  <a:cubicBezTo>
                    <a:pt x="363" y="29"/>
                    <a:pt x="343" y="78"/>
                    <a:pt x="319" y="123"/>
                  </a:cubicBezTo>
                  <a:cubicBezTo>
                    <a:pt x="304" y="151"/>
                    <a:pt x="292" y="180"/>
                    <a:pt x="278" y="209"/>
                  </a:cubicBezTo>
                  <a:cubicBezTo>
                    <a:pt x="295" y="236"/>
                    <a:pt x="312" y="263"/>
                    <a:pt x="330" y="289"/>
                  </a:cubicBezTo>
                  <a:cubicBezTo>
                    <a:pt x="362" y="336"/>
                    <a:pt x="395" y="383"/>
                    <a:pt x="428" y="430"/>
                  </a:cubicBezTo>
                  <a:cubicBezTo>
                    <a:pt x="437" y="443"/>
                    <a:pt x="451" y="452"/>
                    <a:pt x="461" y="464"/>
                  </a:cubicBezTo>
                  <a:cubicBezTo>
                    <a:pt x="466" y="470"/>
                    <a:pt x="468" y="478"/>
                    <a:pt x="475" y="491"/>
                  </a:cubicBezTo>
                  <a:cubicBezTo>
                    <a:pt x="401" y="496"/>
                    <a:pt x="334" y="501"/>
                    <a:pt x="267" y="505"/>
                  </a:cubicBezTo>
                  <a:cubicBezTo>
                    <a:pt x="266" y="503"/>
                    <a:pt x="265" y="500"/>
                    <a:pt x="264" y="498"/>
                  </a:cubicBezTo>
                  <a:cubicBezTo>
                    <a:pt x="276" y="490"/>
                    <a:pt x="288" y="481"/>
                    <a:pt x="301" y="473"/>
                  </a:cubicBezTo>
                  <a:cubicBezTo>
                    <a:pt x="306" y="454"/>
                    <a:pt x="302" y="438"/>
                    <a:pt x="289" y="421"/>
                  </a:cubicBezTo>
                  <a:cubicBezTo>
                    <a:pt x="272" y="398"/>
                    <a:pt x="258" y="372"/>
                    <a:pt x="242" y="348"/>
                  </a:cubicBezTo>
                  <a:cubicBezTo>
                    <a:pt x="235" y="337"/>
                    <a:pt x="227" y="326"/>
                    <a:pt x="216" y="310"/>
                  </a:cubicBezTo>
                  <a:cubicBezTo>
                    <a:pt x="204" y="333"/>
                    <a:pt x="193" y="351"/>
                    <a:pt x="183" y="370"/>
                  </a:cubicBezTo>
                  <a:cubicBezTo>
                    <a:pt x="176" y="385"/>
                    <a:pt x="171" y="403"/>
                    <a:pt x="161" y="417"/>
                  </a:cubicBezTo>
                  <a:cubicBezTo>
                    <a:pt x="145" y="439"/>
                    <a:pt x="147" y="461"/>
                    <a:pt x="152" y="488"/>
                  </a:cubicBezTo>
                  <a:cubicBezTo>
                    <a:pt x="164" y="490"/>
                    <a:pt x="176" y="490"/>
                    <a:pt x="187" y="493"/>
                  </a:cubicBezTo>
                  <a:cubicBezTo>
                    <a:pt x="193" y="494"/>
                    <a:pt x="198" y="501"/>
                    <a:pt x="203" y="506"/>
                  </a:cubicBezTo>
                  <a:cubicBezTo>
                    <a:pt x="198" y="511"/>
                    <a:pt x="194" y="520"/>
                    <a:pt x="188" y="520"/>
                  </a:cubicBezTo>
                  <a:cubicBezTo>
                    <a:pt x="144" y="525"/>
                    <a:pt x="99" y="529"/>
                    <a:pt x="44" y="533"/>
                  </a:cubicBezTo>
                  <a:cubicBezTo>
                    <a:pt x="52" y="519"/>
                    <a:pt x="56" y="508"/>
                    <a:pt x="60" y="508"/>
                  </a:cubicBezTo>
                  <a:cubicBezTo>
                    <a:pt x="80" y="507"/>
                    <a:pt x="87" y="494"/>
                    <a:pt x="95" y="480"/>
                  </a:cubicBezTo>
                  <a:cubicBezTo>
                    <a:pt x="131" y="419"/>
                    <a:pt x="167" y="359"/>
                    <a:pt x="204" y="297"/>
                  </a:cubicBezTo>
                  <a:cubicBezTo>
                    <a:pt x="187" y="275"/>
                    <a:pt x="171" y="255"/>
                    <a:pt x="156" y="235"/>
                  </a:cubicBezTo>
                  <a:cubicBezTo>
                    <a:pt x="118" y="184"/>
                    <a:pt x="82" y="132"/>
                    <a:pt x="42" y="82"/>
                  </a:cubicBezTo>
                  <a:cubicBezTo>
                    <a:pt x="32" y="68"/>
                    <a:pt x="14" y="60"/>
                    <a:pt x="0" y="50"/>
                  </a:cubicBezTo>
                  <a:cubicBezTo>
                    <a:pt x="20" y="38"/>
                    <a:pt x="175" y="17"/>
                    <a:pt x="214" y="22"/>
                  </a:cubicBezTo>
                  <a:cubicBezTo>
                    <a:pt x="209" y="38"/>
                    <a:pt x="196" y="39"/>
                    <a:pt x="184" y="43"/>
                  </a:cubicBezTo>
                  <a:cubicBezTo>
                    <a:pt x="169" y="48"/>
                    <a:pt x="160" y="58"/>
                    <a:pt x="170" y="73"/>
                  </a:cubicBezTo>
                  <a:cubicBezTo>
                    <a:pt x="198" y="113"/>
                    <a:pt x="227" y="152"/>
                    <a:pt x="260" y="198"/>
                  </a:cubicBezTo>
                  <a:cubicBezTo>
                    <a:pt x="280" y="148"/>
                    <a:pt x="298" y="107"/>
                    <a:pt x="314" y="64"/>
                  </a:cubicBezTo>
                  <a:cubicBezTo>
                    <a:pt x="320" y="47"/>
                    <a:pt x="311" y="35"/>
                    <a:pt x="291" y="31"/>
                  </a:cubicBezTo>
                  <a:cubicBezTo>
                    <a:pt x="284" y="29"/>
                    <a:pt x="276" y="29"/>
                    <a:pt x="267" y="28"/>
                  </a:cubicBezTo>
                  <a:cubicBezTo>
                    <a:pt x="277" y="15"/>
                    <a:pt x="277" y="15"/>
                    <a:pt x="340" y="8"/>
                  </a:cubicBezTo>
                  <a:cubicBezTo>
                    <a:pt x="366" y="6"/>
                    <a:pt x="391" y="0"/>
                    <a:pt x="41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33786FEA-0D5B-F648-78DA-170315E34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" y="926"/>
              <a:ext cx="165" cy="222"/>
            </a:xfrm>
            <a:custGeom>
              <a:avLst/>
              <a:gdLst>
                <a:gd name="T0" fmla="*/ 0 w 528"/>
                <a:gd name="T1" fmla="*/ 112 h 710"/>
                <a:gd name="T2" fmla="*/ 128 w 528"/>
                <a:gd name="T3" fmla="*/ 153 h 710"/>
                <a:gd name="T4" fmla="*/ 257 w 528"/>
                <a:gd name="T5" fmla="*/ 150 h 710"/>
                <a:gd name="T6" fmla="*/ 184 w 528"/>
                <a:gd name="T7" fmla="*/ 89 h 710"/>
                <a:gd name="T8" fmla="*/ 124 w 528"/>
                <a:gd name="T9" fmla="*/ 18 h 710"/>
                <a:gd name="T10" fmla="*/ 139 w 528"/>
                <a:gd name="T11" fmla="*/ 0 h 710"/>
                <a:gd name="T12" fmla="*/ 240 w 528"/>
                <a:gd name="T13" fmla="*/ 63 h 710"/>
                <a:gd name="T14" fmla="*/ 330 w 528"/>
                <a:gd name="T15" fmla="*/ 135 h 710"/>
                <a:gd name="T16" fmla="*/ 362 w 528"/>
                <a:gd name="T17" fmla="*/ 120 h 710"/>
                <a:gd name="T18" fmla="*/ 413 w 528"/>
                <a:gd name="T19" fmla="*/ 147 h 710"/>
                <a:gd name="T20" fmla="*/ 415 w 528"/>
                <a:gd name="T21" fmla="*/ 163 h 710"/>
                <a:gd name="T22" fmla="*/ 443 w 528"/>
                <a:gd name="T23" fmla="*/ 211 h 710"/>
                <a:gd name="T24" fmla="*/ 508 w 528"/>
                <a:gd name="T25" fmla="*/ 315 h 710"/>
                <a:gd name="T26" fmla="*/ 484 w 528"/>
                <a:gd name="T27" fmla="*/ 307 h 710"/>
                <a:gd name="T28" fmla="*/ 374 w 528"/>
                <a:gd name="T29" fmla="*/ 323 h 710"/>
                <a:gd name="T30" fmla="*/ 282 w 528"/>
                <a:gd name="T31" fmla="*/ 387 h 710"/>
                <a:gd name="T32" fmla="*/ 263 w 528"/>
                <a:gd name="T33" fmla="*/ 447 h 710"/>
                <a:gd name="T34" fmla="*/ 321 w 528"/>
                <a:gd name="T35" fmla="*/ 560 h 710"/>
                <a:gd name="T36" fmla="*/ 351 w 528"/>
                <a:gd name="T37" fmla="*/ 593 h 710"/>
                <a:gd name="T38" fmla="*/ 519 w 528"/>
                <a:gd name="T39" fmla="*/ 484 h 710"/>
                <a:gd name="T40" fmla="*/ 528 w 528"/>
                <a:gd name="T41" fmla="*/ 493 h 710"/>
                <a:gd name="T42" fmla="*/ 509 w 528"/>
                <a:gd name="T43" fmla="*/ 529 h 710"/>
                <a:gd name="T44" fmla="*/ 428 w 528"/>
                <a:gd name="T45" fmla="*/ 628 h 710"/>
                <a:gd name="T46" fmla="*/ 417 w 528"/>
                <a:gd name="T47" fmla="*/ 639 h 710"/>
                <a:gd name="T48" fmla="*/ 347 w 528"/>
                <a:gd name="T49" fmla="*/ 710 h 710"/>
                <a:gd name="T50" fmla="*/ 318 w 528"/>
                <a:gd name="T51" fmla="*/ 675 h 710"/>
                <a:gd name="T52" fmla="*/ 215 w 528"/>
                <a:gd name="T53" fmla="*/ 477 h 710"/>
                <a:gd name="T54" fmla="*/ 202 w 528"/>
                <a:gd name="T55" fmla="*/ 431 h 710"/>
                <a:gd name="T56" fmla="*/ 261 w 528"/>
                <a:gd name="T57" fmla="*/ 328 h 710"/>
                <a:gd name="T58" fmla="*/ 344 w 528"/>
                <a:gd name="T59" fmla="*/ 280 h 710"/>
                <a:gd name="T60" fmla="*/ 360 w 528"/>
                <a:gd name="T61" fmla="*/ 229 h 710"/>
                <a:gd name="T62" fmla="*/ 315 w 528"/>
                <a:gd name="T63" fmla="*/ 206 h 710"/>
                <a:gd name="T64" fmla="*/ 201 w 528"/>
                <a:gd name="T65" fmla="*/ 200 h 710"/>
                <a:gd name="T66" fmla="*/ 137 w 528"/>
                <a:gd name="T67" fmla="*/ 210 h 710"/>
                <a:gd name="T68" fmla="*/ 111 w 528"/>
                <a:gd name="T69" fmla="*/ 211 h 710"/>
                <a:gd name="T70" fmla="*/ 0 w 528"/>
                <a:gd name="T71" fmla="*/ 112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28" h="710">
                  <a:moveTo>
                    <a:pt x="0" y="112"/>
                  </a:moveTo>
                  <a:cubicBezTo>
                    <a:pt x="46" y="127"/>
                    <a:pt x="86" y="143"/>
                    <a:pt x="128" y="153"/>
                  </a:cubicBezTo>
                  <a:cubicBezTo>
                    <a:pt x="169" y="163"/>
                    <a:pt x="212" y="164"/>
                    <a:pt x="257" y="150"/>
                  </a:cubicBezTo>
                  <a:cubicBezTo>
                    <a:pt x="230" y="128"/>
                    <a:pt x="205" y="110"/>
                    <a:pt x="184" y="89"/>
                  </a:cubicBezTo>
                  <a:cubicBezTo>
                    <a:pt x="163" y="68"/>
                    <a:pt x="145" y="43"/>
                    <a:pt x="124" y="18"/>
                  </a:cubicBezTo>
                  <a:cubicBezTo>
                    <a:pt x="129" y="13"/>
                    <a:pt x="134" y="6"/>
                    <a:pt x="139" y="0"/>
                  </a:cubicBezTo>
                  <a:cubicBezTo>
                    <a:pt x="174" y="21"/>
                    <a:pt x="209" y="40"/>
                    <a:pt x="240" y="63"/>
                  </a:cubicBezTo>
                  <a:cubicBezTo>
                    <a:pt x="272" y="85"/>
                    <a:pt x="301" y="111"/>
                    <a:pt x="330" y="135"/>
                  </a:cubicBezTo>
                  <a:cubicBezTo>
                    <a:pt x="343" y="128"/>
                    <a:pt x="352" y="123"/>
                    <a:pt x="362" y="120"/>
                  </a:cubicBezTo>
                  <a:cubicBezTo>
                    <a:pt x="392" y="108"/>
                    <a:pt x="406" y="115"/>
                    <a:pt x="413" y="147"/>
                  </a:cubicBezTo>
                  <a:cubicBezTo>
                    <a:pt x="415" y="152"/>
                    <a:pt x="416" y="158"/>
                    <a:pt x="415" y="163"/>
                  </a:cubicBezTo>
                  <a:cubicBezTo>
                    <a:pt x="412" y="186"/>
                    <a:pt x="425" y="200"/>
                    <a:pt x="443" y="211"/>
                  </a:cubicBezTo>
                  <a:cubicBezTo>
                    <a:pt x="480" y="235"/>
                    <a:pt x="492" y="275"/>
                    <a:pt x="508" y="315"/>
                  </a:cubicBezTo>
                  <a:cubicBezTo>
                    <a:pt x="500" y="312"/>
                    <a:pt x="492" y="310"/>
                    <a:pt x="484" y="307"/>
                  </a:cubicBezTo>
                  <a:cubicBezTo>
                    <a:pt x="444" y="292"/>
                    <a:pt x="407" y="302"/>
                    <a:pt x="374" y="323"/>
                  </a:cubicBezTo>
                  <a:cubicBezTo>
                    <a:pt x="342" y="343"/>
                    <a:pt x="312" y="365"/>
                    <a:pt x="282" y="387"/>
                  </a:cubicBezTo>
                  <a:cubicBezTo>
                    <a:pt x="253" y="407"/>
                    <a:pt x="254" y="413"/>
                    <a:pt x="263" y="447"/>
                  </a:cubicBezTo>
                  <a:cubicBezTo>
                    <a:pt x="275" y="489"/>
                    <a:pt x="298" y="524"/>
                    <a:pt x="321" y="560"/>
                  </a:cubicBezTo>
                  <a:cubicBezTo>
                    <a:pt x="330" y="573"/>
                    <a:pt x="342" y="583"/>
                    <a:pt x="351" y="593"/>
                  </a:cubicBezTo>
                  <a:cubicBezTo>
                    <a:pt x="420" y="573"/>
                    <a:pt x="470" y="529"/>
                    <a:pt x="519" y="484"/>
                  </a:cubicBezTo>
                  <a:cubicBezTo>
                    <a:pt x="522" y="487"/>
                    <a:pt x="525" y="490"/>
                    <a:pt x="528" y="493"/>
                  </a:cubicBezTo>
                  <a:cubicBezTo>
                    <a:pt x="522" y="505"/>
                    <a:pt x="517" y="518"/>
                    <a:pt x="509" y="529"/>
                  </a:cubicBezTo>
                  <a:cubicBezTo>
                    <a:pt x="482" y="562"/>
                    <a:pt x="455" y="595"/>
                    <a:pt x="428" y="628"/>
                  </a:cubicBezTo>
                  <a:cubicBezTo>
                    <a:pt x="425" y="632"/>
                    <a:pt x="421" y="637"/>
                    <a:pt x="417" y="639"/>
                  </a:cubicBezTo>
                  <a:cubicBezTo>
                    <a:pt x="387" y="654"/>
                    <a:pt x="367" y="679"/>
                    <a:pt x="347" y="710"/>
                  </a:cubicBezTo>
                  <a:cubicBezTo>
                    <a:pt x="336" y="697"/>
                    <a:pt x="325" y="687"/>
                    <a:pt x="318" y="675"/>
                  </a:cubicBezTo>
                  <a:cubicBezTo>
                    <a:pt x="281" y="611"/>
                    <a:pt x="239" y="549"/>
                    <a:pt x="215" y="477"/>
                  </a:cubicBezTo>
                  <a:cubicBezTo>
                    <a:pt x="210" y="462"/>
                    <a:pt x="205" y="447"/>
                    <a:pt x="202" y="431"/>
                  </a:cubicBezTo>
                  <a:cubicBezTo>
                    <a:pt x="196" y="389"/>
                    <a:pt x="222" y="347"/>
                    <a:pt x="261" y="328"/>
                  </a:cubicBezTo>
                  <a:cubicBezTo>
                    <a:pt x="290" y="314"/>
                    <a:pt x="318" y="298"/>
                    <a:pt x="344" y="280"/>
                  </a:cubicBezTo>
                  <a:cubicBezTo>
                    <a:pt x="366" y="265"/>
                    <a:pt x="368" y="251"/>
                    <a:pt x="360" y="229"/>
                  </a:cubicBezTo>
                  <a:cubicBezTo>
                    <a:pt x="351" y="207"/>
                    <a:pt x="335" y="200"/>
                    <a:pt x="315" y="206"/>
                  </a:cubicBezTo>
                  <a:cubicBezTo>
                    <a:pt x="276" y="216"/>
                    <a:pt x="239" y="205"/>
                    <a:pt x="201" y="200"/>
                  </a:cubicBezTo>
                  <a:cubicBezTo>
                    <a:pt x="179" y="197"/>
                    <a:pt x="157" y="192"/>
                    <a:pt x="137" y="210"/>
                  </a:cubicBezTo>
                  <a:cubicBezTo>
                    <a:pt x="132" y="214"/>
                    <a:pt x="119" y="214"/>
                    <a:pt x="111" y="211"/>
                  </a:cubicBezTo>
                  <a:cubicBezTo>
                    <a:pt x="65" y="192"/>
                    <a:pt x="26" y="163"/>
                    <a:pt x="0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EEDFFB9D-D1CC-3C99-5DEB-5AC41D442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595"/>
              <a:ext cx="126" cy="198"/>
            </a:xfrm>
            <a:custGeom>
              <a:avLst/>
              <a:gdLst>
                <a:gd name="T0" fmla="*/ 51 w 405"/>
                <a:gd name="T1" fmla="*/ 10 h 634"/>
                <a:gd name="T2" fmla="*/ 97 w 405"/>
                <a:gd name="T3" fmla="*/ 0 h 634"/>
                <a:gd name="T4" fmla="*/ 172 w 405"/>
                <a:gd name="T5" fmla="*/ 167 h 634"/>
                <a:gd name="T6" fmla="*/ 201 w 405"/>
                <a:gd name="T7" fmla="*/ 147 h 634"/>
                <a:gd name="T8" fmla="*/ 249 w 405"/>
                <a:gd name="T9" fmla="*/ 154 h 634"/>
                <a:gd name="T10" fmla="*/ 250 w 405"/>
                <a:gd name="T11" fmla="*/ 197 h 634"/>
                <a:gd name="T12" fmla="*/ 226 w 405"/>
                <a:gd name="T13" fmla="*/ 243 h 634"/>
                <a:gd name="T14" fmla="*/ 242 w 405"/>
                <a:gd name="T15" fmla="*/ 303 h 634"/>
                <a:gd name="T16" fmla="*/ 274 w 405"/>
                <a:gd name="T17" fmla="*/ 282 h 634"/>
                <a:gd name="T18" fmla="*/ 273 w 405"/>
                <a:gd name="T19" fmla="*/ 315 h 634"/>
                <a:gd name="T20" fmla="*/ 271 w 405"/>
                <a:gd name="T21" fmla="*/ 371 h 634"/>
                <a:gd name="T22" fmla="*/ 383 w 405"/>
                <a:gd name="T23" fmla="*/ 578 h 634"/>
                <a:gd name="T24" fmla="*/ 405 w 405"/>
                <a:gd name="T25" fmla="*/ 614 h 634"/>
                <a:gd name="T26" fmla="*/ 265 w 405"/>
                <a:gd name="T27" fmla="*/ 618 h 634"/>
                <a:gd name="T28" fmla="*/ 304 w 405"/>
                <a:gd name="T29" fmla="*/ 592 h 634"/>
                <a:gd name="T30" fmla="*/ 316 w 405"/>
                <a:gd name="T31" fmla="*/ 554 h 634"/>
                <a:gd name="T32" fmla="*/ 263 w 405"/>
                <a:gd name="T33" fmla="*/ 451 h 634"/>
                <a:gd name="T34" fmla="*/ 250 w 405"/>
                <a:gd name="T35" fmla="*/ 439 h 634"/>
                <a:gd name="T36" fmla="*/ 232 w 405"/>
                <a:gd name="T37" fmla="*/ 509 h 634"/>
                <a:gd name="T38" fmla="*/ 224 w 405"/>
                <a:gd name="T39" fmla="*/ 592 h 634"/>
                <a:gd name="T40" fmla="*/ 182 w 405"/>
                <a:gd name="T41" fmla="*/ 631 h 634"/>
                <a:gd name="T42" fmla="*/ 138 w 405"/>
                <a:gd name="T43" fmla="*/ 630 h 634"/>
                <a:gd name="T44" fmla="*/ 122 w 405"/>
                <a:gd name="T45" fmla="*/ 596 h 634"/>
                <a:gd name="T46" fmla="*/ 132 w 405"/>
                <a:gd name="T47" fmla="*/ 575 h 634"/>
                <a:gd name="T48" fmla="*/ 206 w 405"/>
                <a:gd name="T49" fmla="*/ 387 h 634"/>
                <a:gd name="T50" fmla="*/ 212 w 405"/>
                <a:gd name="T51" fmla="*/ 350 h 634"/>
                <a:gd name="T52" fmla="*/ 157 w 405"/>
                <a:gd name="T53" fmla="*/ 339 h 634"/>
                <a:gd name="T54" fmla="*/ 116 w 405"/>
                <a:gd name="T55" fmla="*/ 382 h 634"/>
                <a:gd name="T56" fmla="*/ 70 w 405"/>
                <a:gd name="T57" fmla="*/ 392 h 634"/>
                <a:gd name="T58" fmla="*/ 28 w 405"/>
                <a:gd name="T59" fmla="*/ 363 h 634"/>
                <a:gd name="T60" fmla="*/ 38 w 405"/>
                <a:gd name="T61" fmla="*/ 297 h 634"/>
                <a:gd name="T62" fmla="*/ 117 w 405"/>
                <a:gd name="T63" fmla="*/ 237 h 634"/>
                <a:gd name="T64" fmla="*/ 124 w 405"/>
                <a:gd name="T65" fmla="*/ 191 h 634"/>
                <a:gd name="T66" fmla="*/ 51 w 405"/>
                <a:gd name="T67" fmla="*/ 10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5" h="634">
                  <a:moveTo>
                    <a:pt x="51" y="10"/>
                  </a:moveTo>
                  <a:cubicBezTo>
                    <a:pt x="69" y="6"/>
                    <a:pt x="84" y="3"/>
                    <a:pt x="97" y="0"/>
                  </a:cubicBezTo>
                  <a:cubicBezTo>
                    <a:pt x="123" y="58"/>
                    <a:pt x="147" y="112"/>
                    <a:pt x="172" y="167"/>
                  </a:cubicBezTo>
                  <a:cubicBezTo>
                    <a:pt x="184" y="159"/>
                    <a:pt x="192" y="151"/>
                    <a:pt x="201" y="147"/>
                  </a:cubicBezTo>
                  <a:cubicBezTo>
                    <a:pt x="218" y="140"/>
                    <a:pt x="235" y="140"/>
                    <a:pt x="249" y="154"/>
                  </a:cubicBezTo>
                  <a:cubicBezTo>
                    <a:pt x="263" y="168"/>
                    <a:pt x="259" y="182"/>
                    <a:pt x="250" y="197"/>
                  </a:cubicBezTo>
                  <a:cubicBezTo>
                    <a:pt x="241" y="212"/>
                    <a:pt x="234" y="228"/>
                    <a:pt x="226" y="243"/>
                  </a:cubicBezTo>
                  <a:cubicBezTo>
                    <a:pt x="212" y="268"/>
                    <a:pt x="219" y="286"/>
                    <a:pt x="242" y="303"/>
                  </a:cubicBezTo>
                  <a:cubicBezTo>
                    <a:pt x="253" y="296"/>
                    <a:pt x="263" y="289"/>
                    <a:pt x="274" y="282"/>
                  </a:cubicBezTo>
                  <a:cubicBezTo>
                    <a:pt x="288" y="295"/>
                    <a:pt x="279" y="307"/>
                    <a:pt x="273" y="315"/>
                  </a:cubicBezTo>
                  <a:cubicBezTo>
                    <a:pt x="258" y="334"/>
                    <a:pt x="262" y="352"/>
                    <a:pt x="271" y="371"/>
                  </a:cubicBezTo>
                  <a:cubicBezTo>
                    <a:pt x="304" y="443"/>
                    <a:pt x="338" y="513"/>
                    <a:pt x="383" y="578"/>
                  </a:cubicBezTo>
                  <a:cubicBezTo>
                    <a:pt x="390" y="589"/>
                    <a:pt x="397" y="600"/>
                    <a:pt x="405" y="614"/>
                  </a:cubicBezTo>
                  <a:cubicBezTo>
                    <a:pt x="359" y="634"/>
                    <a:pt x="316" y="631"/>
                    <a:pt x="265" y="618"/>
                  </a:cubicBezTo>
                  <a:cubicBezTo>
                    <a:pt x="281" y="607"/>
                    <a:pt x="293" y="600"/>
                    <a:pt x="304" y="592"/>
                  </a:cubicBezTo>
                  <a:cubicBezTo>
                    <a:pt x="317" y="582"/>
                    <a:pt x="324" y="570"/>
                    <a:pt x="316" y="554"/>
                  </a:cubicBezTo>
                  <a:cubicBezTo>
                    <a:pt x="299" y="520"/>
                    <a:pt x="281" y="485"/>
                    <a:pt x="263" y="451"/>
                  </a:cubicBezTo>
                  <a:cubicBezTo>
                    <a:pt x="261" y="447"/>
                    <a:pt x="256" y="445"/>
                    <a:pt x="250" y="439"/>
                  </a:cubicBezTo>
                  <a:cubicBezTo>
                    <a:pt x="237" y="463"/>
                    <a:pt x="234" y="486"/>
                    <a:pt x="232" y="509"/>
                  </a:cubicBezTo>
                  <a:cubicBezTo>
                    <a:pt x="230" y="537"/>
                    <a:pt x="228" y="565"/>
                    <a:pt x="224" y="592"/>
                  </a:cubicBezTo>
                  <a:cubicBezTo>
                    <a:pt x="219" y="622"/>
                    <a:pt x="211" y="628"/>
                    <a:pt x="182" y="631"/>
                  </a:cubicBezTo>
                  <a:cubicBezTo>
                    <a:pt x="167" y="632"/>
                    <a:pt x="152" y="633"/>
                    <a:pt x="138" y="630"/>
                  </a:cubicBezTo>
                  <a:cubicBezTo>
                    <a:pt x="118" y="627"/>
                    <a:pt x="112" y="614"/>
                    <a:pt x="122" y="596"/>
                  </a:cubicBezTo>
                  <a:cubicBezTo>
                    <a:pt x="125" y="589"/>
                    <a:pt x="131" y="582"/>
                    <a:pt x="132" y="575"/>
                  </a:cubicBezTo>
                  <a:cubicBezTo>
                    <a:pt x="141" y="506"/>
                    <a:pt x="174" y="446"/>
                    <a:pt x="206" y="387"/>
                  </a:cubicBezTo>
                  <a:cubicBezTo>
                    <a:pt x="212" y="375"/>
                    <a:pt x="220" y="364"/>
                    <a:pt x="212" y="350"/>
                  </a:cubicBezTo>
                  <a:cubicBezTo>
                    <a:pt x="197" y="324"/>
                    <a:pt x="180" y="319"/>
                    <a:pt x="157" y="339"/>
                  </a:cubicBezTo>
                  <a:cubicBezTo>
                    <a:pt x="142" y="351"/>
                    <a:pt x="129" y="367"/>
                    <a:pt x="116" y="382"/>
                  </a:cubicBezTo>
                  <a:cubicBezTo>
                    <a:pt x="103" y="398"/>
                    <a:pt x="87" y="402"/>
                    <a:pt x="70" y="392"/>
                  </a:cubicBezTo>
                  <a:cubicBezTo>
                    <a:pt x="55" y="384"/>
                    <a:pt x="41" y="374"/>
                    <a:pt x="28" y="363"/>
                  </a:cubicBezTo>
                  <a:cubicBezTo>
                    <a:pt x="0" y="339"/>
                    <a:pt x="5" y="320"/>
                    <a:pt x="38" y="297"/>
                  </a:cubicBezTo>
                  <a:cubicBezTo>
                    <a:pt x="65" y="278"/>
                    <a:pt x="91" y="258"/>
                    <a:pt x="117" y="237"/>
                  </a:cubicBezTo>
                  <a:cubicBezTo>
                    <a:pt x="133" y="225"/>
                    <a:pt x="132" y="210"/>
                    <a:pt x="124" y="191"/>
                  </a:cubicBezTo>
                  <a:cubicBezTo>
                    <a:pt x="100" y="134"/>
                    <a:pt x="78" y="76"/>
                    <a:pt x="5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021DC176-F493-0FC7-C70E-1A9EBDDB6A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3" y="933"/>
              <a:ext cx="128" cy="151"/>
            </a:xfrm>
            <a:custGeom>
              <a:avLst/>
              <a:gdLst>
                <a:gd name="T0" fmla="*/ 63 w 410"/>
                <a:gd name="T1" fmla="*/ 284 h 484"/>
                <a:gd name="T2" fmla="*/ 5 w 410"/>
                <a:gd name="T3" fmla="*/ 271 h 484"/>
                <a:gd name="T4" fmla="*/ 107 w 410"/>
                <a:gd name="T5" fmla="*/ 0 h 484"/>
                <a:gd name="T6" fmla="*/ 139 w 410"/>
                <a:gd name="T7" fmla="*/ 26 h 484"/>
                <a:gd name="T8" fmla="*/ 148 w 410"/>
                <a:gd name="T9" fmla="*/ 68 h 484"/>
                <a:gd name="T10" fmla="*/ 131 w 410"/>
                <a:gd name="T11" fmla="*/ 112 h 484"/>
                <a:gd name="T12" fmla="*/ 125 w 410"/>
                <a:gd name="T13" fmla="*/ 151 h 484"/>
                <a:gd name="T14" fmla="*/ 173 w 410"/>
                <a:gd name="T15" fmla="*/ 115 h 484"/>
                <a:gd name="T16" fmla="*/ 214 w 410"/>
                <a:gd name="T17" fmla="*/ 72 h 484"/>
                <a:gd name="T18" fmla="*/ 252 w 410"/>
                <a:gd name="T19" fmla="*/ 126 h 484"/>
                <a:gd name="T20" fmla="*/ 338 w 410"/>
                <a:gd name="T21" fmla="*/ 135 h 484"/>
                <a:gd name="T22" fmla="*/ 358 w 410"/>
                <a:gd name="T23" fmla="*/ 103 h 484"/>
                <a:gd name="T24" fmla="*/ 385 w 410"/>
                <a:gd name="T25" fmla="*/ 115 h 484"/>
                <a:gd name="T26" fmla="*/ 394 w 410"/>
                <a:gd name="T27" fmla="*/ 159 h 484"/>
                <a:gd name="T28" fmla="*/ 318 w 410"/>
                <a:gd name="T29" fmla="*/ 275 h 484"/>
                <a:gd name="T30" fmla="*/ 253 w 410"/>
                <a:gd name="T31" fmla="*/ 438 h 484"/>
                <a:gd name="T32" fmla="*/ 235 w 410"/>
                <a:gd name="T33" fmla="*/ 484 h 484"/>
                <a:gd name="T34" fmla="*/ 185 w 410"/>
                <a:gd name="T35" fmla="*/ 457 h 484"/>
                <a:gd name="T36" fmla="*/ 215 w 410"/>
                <a:gd name="T37" fmla="*/ 380 h 484"/>
                <a:gd name="T38" fmla="*/ 183 w 410"/>
                <a:gd name="T39" fmla="*/ 291 h 484"/>
                <a:gd name="T40" fmla="*/ 137 w 410"/>
                <a:gd name="T41" fmla="*/ 380 h 484"/>
                <a:gd name="T42" fmla="*/ 114 w 410"/>
                <a:gd name="T43" fmla="*/ 365 h 484"/>
                <a:gd name="T44" fmla="*/ 97 w 410"/>
                <a:gd name="T45" fmla="*/ 301 h 484"/>
                <a:gd name="T46" fmla="*/ 117 w 410"/>
                <a:gd name="T47" fmla="*/ 233 h 484"/>
                <a:gd name="T48" fmla="*/ 63 w 410"/>
                <a:gd name="T49" fmla="*/ 284 h 484"/>
                <a:gd name="T50" fmla="*/ 290 w 410"/>
                <a:gd name="T51" fmla="*/ 198 h 484"/>
                <a:gd name="T52" fmla="*/ 228 w 410"/>
                <a:gd name="T53" fmla="*/ 180 h 484"/>
                <a:gd name="T54" fmla="*/ 276 w 410"/>
                <a:gd name="T55" fmla="*/ 238 h 484"/>
                <a:gd name="T56" fmla="*/ 290 w 410"/>
                <a:gd name="T57" fmla="*/ 198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0" h="484">
                  <a:moveTo>
                    <a:pt x="63" y="284"/>
                  </a:moveTo>
                  <a:cubicBezTo>
                    <a:pt x="42" y="279"/>
                    <a:pt x="23" y="275"/>
                    <a:pt x="5" y="271"/>
                  </a:cubicBezTo>
                  <a:cubicBezTo>
                    <a:pt x="0" y="226"/>
                    <a:pt x="67" y="47"/>
                    <a:pt x="107" y="0"/>
                  </a:cubicBezTo>
                  <a:cubicBezTo>
                    <a:pt x="117" y="9"/>
                    <a:pt x="129" y="16"/>
                    <a:pt x="139" y="26"/>
                  </a:cubicBezTo>
                  <a:cubicBezTo>
                    <a:pt x="152" y="37"/>
                    <a:pt x="157" y="51"/>
                    <a:pt x="148" y="68"/>
                  </a:cubicBezTo>
                  <a:cubicBezTo>
                    <a:pt x="140" y="82"/>
                    <a:pt x="135" y="97"/>
                    <a:pt x="131" y="112"/>
                  </a:cubicBezTo>
                  <a:cubicBezTo>
                    <a:pt x="127" y="124"/>
                    <a:pt x="127" y="137"/>
                    <a:pt x="125" y="151"/>
                  </a:cubicBezTo>
                  <a:cubicBezTo>
                    <a:pt x="159" y="159"/>
                    <a:pt x="158" y="127"/>
                    <a:pt x="173" y="115"/>
                  </a:cubicBezTo>
                  <a:cubicBezTo>
                    <a:pt x="188" y="104"/>
                    <a:pt x="200" y="87"/>
                    <a:pt x="214" y="72"/>
                  </a:cubicBezTo>
                  <a:cubicBezTo>
                    <a:pt x="242" y="81"/>
                    <a:pt x="252" y="100"/>
                    <a:pt x="252" y="126"/>
                  </a:cubicBezTo>
                  <a:cubicBezTo>
                    <a:pt x="280" y="129"/>
                    <a:pt x="307" y="132"/>
                    <a:pt x="338" y="135"/>
                  </a:cubicBezTo>
                  <a:cubicBezTo>
                    <a:pt x="342" y="128"/>
                    <a:pt x="349" y="117"/>
                    <a:pt x="358" y="103"/>
                  </a:cubicBezTo>
                  <a:cubicBezTo>
                    <a:pt x="367" y="107"/>
                    <a:pt x="377" y="110"/>
                    <a:pt x="385" y="115"/>
                  </a:cubicBezTo>
                  <a:cubicBezTo>
                    <a:pt x="409" y="128"/>
                    <a:pt x="410" y="135"/>
                    <a:pt x="394" y="159"/>
                  </a:cubicBezTo>
                  <a:cubicBezTo>
                    <a:pt x="369" y="198"/>
                    <a:pt x="342" y="236"/>
                    <a:pt x="318" y="275"/>
                  </a:cubicBezTo>
                  <a:cubicBezTo>
                    <a:pt x="287" y="326"/>
                    <a:pt x="266" y="380"/>
                    <a:pt x="253" y="438"/>
                  </a:cubicBezTo>
                  <a:cubicBezTo>
                    <a:pt x="250" y="453"/>
                    <a:pt x="242" y="466"/>
                    <a:pt x="235" y="484"/>
                  </a:cubicBezTo>
                  <a:cubicBezTo>
                    <a:pt x="215" y="473"/>
                    <a:pt x="200" y="465"/>
                    <a:pt x="185" y="457"/>
                  </a:cubicBezTo>
                  <a:cubicBezTo>
                    <a:pt x="196" y="429"/>
                    <a:pt x="206" y="404"/>
                    <a:pt x="215" y="380"/>
                  </a:cubicBezTo>
                  <a:cubicBezTo>
                    <a:pt x="230" y="337"/>
                    <a:pt x="224" y="322"/>
                    <a:pt x="183" y="291"/>
                  </a:cubicBezTo>
                  <a:cubicBezTo>
                    <a:pt x="168" y="320"/>
                    <a:pt x="153" y="348"/>
                    <a:pt x="137" y="380"/>
                  </a:cubicBezTo>
                  <a:cubicBezTo>
                    <a:pt x="127" y="373"/>
                    <a:pt x="120" y="370"/>
                    <a:pt x="114" y="365"/>
                  </a:cubicBezTo>
                  <a:cubicBezTo>
                    <a:pt x="81" y="340"/>
                    <a:pt x="82" y="341"/>
                    <a:pt x="97" y="301"/>
                  </a:cubicBezTo>
                  <a:cubicBezTo>
                    <a:pt x="105" y="279"/>
                    <a:pt x="110" y="256"/>
                    <a:pt x="117" y="233"/>
                  </a:cubicBezTo>
                  <a:cubicBezTo>
                    <a:pt x="78" y="216"/>
                    <a:pt x="75" y="219"/>
                    <a:pt x="63" y="284"/>
                  </a:cubicBezTo>
                  <a:close/>
                  <a:moveTo>
                    <a:pt x="290" y="198"/>
                  </a:moveTo>
                  <a:cubicBezTo>
                    <a:pt x="267" y="191"/>
                    <a:pt x="248" y="185"/>
                    <a:pt x="228" y="180"/>
                  </a:cubicBezTo>
                  <a:cubicBezTo>
                    <a:pt x="223" y="218"/>
                    <a:pt x="236" y="235"/>
                    <a:pt x="276" y="238"/>
                  </a:cubicBezTo>
                  <a:cubicBezTo>
                    <a:pt x="281" y="225"/>
                    <a:pt x="285" y="212"/>
                    <a:pt x="29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69D4ECAB-E3CB-9F4B-EB30-256C6110F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1946"/>
              <a:ext cx="174" cy="146"/>
            </a:xfrm>
            <a:custGeom>
              <a:avLst/>
              <a:gdLst>
                <a:gd name="T0" fmla="*/ 189 w 556"/>
                <a:gd name="T1" fmla="*/ 440 h 468"/>
                <a:gd name="T2" fmla="*/ 175 w 556"/>
                <a:gd name="T3" fmla="*/ 468 h 468"/>
                <a:gd name="T4" fmla="*/ 73 w 556"/>
                <a:gd name="T5" fmla="*/ 421 h 468"/>
                <a:gd name="T6" fmla="*/ 50 w 556"/>
                <a:gd name="T7" fmla="*/ 399 h 468"/>
                <a:gd name="T8" fmla="*/ 2 w 556"/>
                <a:gd name="T9" fmla="*/ 233 h 468"/>
                <a:gd name="T10" fmla="*/ 95 w 556"/>
                <a:gd name="T11" fmla="*/ 81 h 468"/>
                <a:gd name="T12" fmla="*/ 349 w 556"/>
                <a:gd name="T13" fmla="*/ 14 h 468"/>
                <a:gd name="T14" fmla="*/ 400 w 556"/>
                <a:gd name="T15" fmla="*/ 34 h 468"/>
                <a:gd name="T16" fmla="*/ 514 w 556"/>
                <a:gd name="T17" fmla="*/ 240 h 468"/>
                <a:gd name="T18" fmla="*/ 514 w 556"/>
                <a:gd name="T19" fmla="*/ 280 h 468"/>
                <a:gd name="T20" fmla="*/ 540 w 556"/>
                <a:gd name="T21" fmla="*/ 286 h 468"/>
                <a:gd name="T22" fmla="*/ 554 w 556"/>
                <a:gd name="T23" fmla="*/ 300 h 468"/>
                <a:gd name="T24" fmla="*/ 546 w 556"/>
                <a:gd name="T25" fmla="*/ 315 h 468"/>
                <a:gd name="T26" fmla="*/ 409 w 556"/>
                <a:gd name="T27" fmla="*/ 366 h 468"/>
                <a:gd name="T28" fmla="*/ 403 w 556"/>
                <a:gd name="T29" fmla="*/ 357 h 468"/>
                <a:gd name="T30" fmla="*/ 453 w 556"/>
                <a:gd name="T31" fmla="*/ 293 h 468"/>
                <a:gd name="T32" fmla="*/ 484 w 556"/>
                <a:gd name="T33" fmla="*/ 165 h 468"/>
                <a:gd name="T34" fmla="*/ 415 w 556"/>
                <a:gd name="T35" fmla="*/ 108 h 468"/>
                <a:gd name="T36" fmla="*/ 313 w 556"/>
                <a:gd name="T37" fmla="*/ 113 h 468"/>
                <a:gd name="T38" fmla="*/ 179 w 556"/>
                <a:gd name="T39" fmla="*/ 153 h 468"/>
                <a:gd name="T40" fmla="*/ 60 w 556"/>
                <a:gd name="T41" fmla="*/ 253 h 468"/>
                <a:gd name="T42" fmla="*/ 61 w 556"/>
                <a:gd name="T43" fmla="*/ 352 h 468"/>
                <a:gd name="T44" fmla="*/ 130 w 556"/>
                <a:gd name="T45" fmla="*/ 415 h 468"/>
                <a:gd name="T46" fmla="*/ 189 w 556"/>
                <a:gd name="T47" fmla="*/ 44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6" h="468">
                  <a:moveTo>
                    <a:pt x="189" y="440"/>
                  </a:moveTo>
                  <a:cubicBezTo>
                    <a:pt x="184" y="450"/>
                    <a:pt x="180" y="457"/>
                    <a:pt x="175" y="468"/>
                  </a:cubicBezTo>
                  <a:cubicBezTo>
                    <a:pt x="140" y="452"/>
                    <a:pt x="106" y="437"/>
                    <a:pt x="73" y="421"/>
                  </a:cubicBezTo>
                  <a:cubicBezTo>
                    <a:pt x="64" y="416"/>
                    <a:pt x="55" y="408"/>
                    <a:pt x="50" y="399"/>
                  </a:cubicBezTo>
                  <a:cubicBezTo>
                    <a:pt x="21" y="348"/>
                    <a:pt x="0" y="293"/>
                    <a:pt x="2" y="233"/>
                  </a:cubicBezTo>
                  <a:cubicBezTo>
                    <a:pt x="5" y="165"/>
                    <a:pt x="47" y="120"/>
                    <a:pt x="95" y="81"/>
                  </a:cubicBezTo>
                  <a:cubicBezTo>
                    <a:pt x="169" y="20"/>
                    <a:pt x="255" y="0"/>
                    <a:pt x="349" y="14"/>
                  </a:cubicBezTo>
                  <a:cubicBezTo>
                    <a:pt x="367" y="17"/>
                    <a:pt x="386" y="24"/>
                    <a:pt x="400" y="34"/>
                  </a:cubicBezTo>
                  <a:cubicBezTo>
                    <a:pt x="473" y="83"/>
                    <a:pt x="521" y="146"/>
                    <a:pt x="514" y="240"/>
                  </a:cubicBezTo>
                  <a:cubicBezTo>
                    <a:pt x="513" y="253"/>
                    <a:pt x="514" y="266"/>
                    <a:pt x="514" y="280"/>
                  </a:cubicBezTo>
                  <a:cubicBezTo>
                    <a:pt x="525" y="282"/>
                    <a:pt x="533" y="282"/>
                    <a:pt x="540" y="286"/>
                  </a:cubicBezTo>
                  <a:cubicBezTo>
                    <a:pt x="546" y="288"/>
                    <a:pt x="552" y="294"/>
                    <a:pt x="554" y="300"/>
                  </a:cubicBezTo>
                  <a:cubicBezTo>
                    <a:pt x="556" y="304"/>
                    <a:pt x="550" y="313"/>
                    <a:pt x="546" y="315"/>
                  </a:cubicBezTo>
                  <a:cubicBezTo>
                    <a:pt x="501" y="334"/>
                    <a:pt x="455" y="349"/>
                    <a:pt x="409" y="366"/>
                  </a:cubicBezTo>
                  <a:cubicBezTo>
                    <a:pt x="407" y="363"/>
                    <a:pt x="405" y="360"/>
                    <a:pt x="403" y="357"/>
                  </a:cubicBezTo>
                  <a:cubicBezTo>
                    <a:pt x="419" y="335"/>
                    <a:pt x="435" y="312"/>
                    <a:pt x="453" y="293"/>
                  </a:cubicBezTo>
                  <a:cubicBezTo>
                    <a:pt x="487" y="255"/>
                    <a:pt x="490" y="209"/>
                    <a:pt x="484" y="165"/>
                  </a:cubicBezTo>
                  <a:cubicBezTo>
                    <a:pt x="479" y="132"/>
                    <a:pt x="449" y="111"/>
                    <a:pt x="415" y="108"/>
                  </a:cubicBezTo>
                  <a:cubicBezTo>
                    <a:pt x="381" y="105"/>
                    <a:pt x="346" y="106"/>
                    <a:pt x="313" y="113"/>
                  </a:cubicBezTo>
                  <a:cubicBezTo>
                    <a:pt x="267" y="122"/>
                    <a:pt x="224" y="139"/>
                    <a:pt x="179" y="153"/>
                  </a:cubicBezTo>
                  <a:cubicBezTo>
                    <a:pt x="125" y="169"/>
                    <a:pt x="87" y="207"/>
                    <a:pt x="60" y="253"/>
                  </a:cubicBezTo>
                  <a:cubicBezTo>
                    <a:pt x="42" y="283"/>
                    <a:pt x="44" y="320"/>
                    <a:pt x="61" y="352"/>
                  </a:cubicBezTo>
                  <a:cubicBezTo>
                    <a:pt x="76" y="382"/>
                    <a:pt x="97" y="404"/>
                    <a:pt x="130" y="415"/>
                  </a:cubicBezTo>
                  <a:cubicBezTo>
                    <a:pt x="149" y="421"/>
                    <a:pt x="166" y="431"/>
                    <a:pt x="189" y="4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9DBA1F29-C45C-FB4F-3232-184F9E3E6F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5" y="2426"/>
              <a:ext cx="144" cy="164"/>
            </a:xfrm>
            <a:custGeom>
              <a:avLst/>
              <a:gdLst>
                <a:gd name="T0" fmla="*/ 461 w 461"/>
                <a:gd name="T1" fmla="*/ 293 h 524"/>
                <a:gd name="T2" fmla="*/ 298 w 461"/>
                <a:gd name="T3" fmla="*/ 415 h 524"/>
                <a:gd name="T4" fmla="*/ 283 w 461"/>
                <a:gd name="T5" fmla="*/ 412 h 524"/>
                <a:gd name="T6" fmla="*/ 316 w 461"/>
                <a:gd name="T7" fmla="*/ 374 h 524"/>
                <a:gd name="T8" fmla="*/ 233 w 461"/>
                <a:gd name="T9" fmla="*/ 284 h 524"/>
                <a:gd name="T10" fmla="*/ 216 w 461"/>
                <a:gd name="T11" fmla="*/ 292 h 524"/>
                <a:gd name="T12" fmla="*/ 111 w 461"/>
                <a:gd name="T13" fmla="*/ 363 h 524"/>
                <a:gd name="T14" fmla="*/ 132 w 461"/>
                <a:gd name="T15" fmla="*/ 431 h 524"/>
                <a:gd name="T16" fmla="*/ 183 w 461"/>
                <a:gd name="T17" fmla="*/ 460 h 524"/>
                <a:gd name="T18" fmla="*/ 200 w 461"/>
                <a:gd name="T19" fmla="*/ 460 h 524"/>
                <a:gd name="T20" fmla="*/ 101 w 461"/>
                <a:gd name="T21" fmla="*/ 524 h 524"/>
                <a:gd name="T22" fmla="*/ 93 w 461"/>
                <a:gd name="T23" fmla="*/ 409 h 524"/>
                <a:gd name="T24" fmla="*/ 3 w 461"/>
                <a:gd name="T25" fmla="*/ 28 h 524"/>
                <a:gd name="T26" fmla="*/ 0 w 461"/>
                <a:gd name="T27" fmla="*/ 0 h 524"/>
                <a:gd name="T28" fmla="*/ 27 w 461"/>
                <a:gd name="T29" fmla="*/ 11 h 524"/>
                <a:gd name="T30" fmla="*/ 374 w 461"/>
                <a:gd name="T31" fmla="*/ 260 h 524"/>
                <a:gd name="T32" fmla="*/ 461 w 461"/>
                <a:gd name="T33" fmla="*/ 293 h 524"/>
                <a:gd name="T34" fmla="*/ 81 w 461"/>
                <a:gd name="T35" fmla="*/ 165 h 524"/>
                <a:gd name="T36" fmla="*/ 72 w 461"/>
                <a:gd name="T37" fmla="*/ 170 h 524"/>
                <a:gd name="T38" fmla="*/ 110 w 461"/>
                <a:gd name="T39" fmla="*/ 333 h 524"/>
                <a:gd name="T40" fmla="*/ 204 w 461"/>
                <a:gd name="T41" fmla="*/ 263 h 524"/>
                <a:gd name="T42" fmla="*/ 81 w 461"/>
                <a:gd name="T43" fmla="*/ 165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1" h="524">
                  <a:moveTo>
                    <a:pt x="461" y="293"/>
                  </a:moveTo>
                  <a:cubicBezTo>
                    <a:pt x="444" y="318"/>
                    <a:pt x="333" y="399"/>
                    <a:pt x="298" y="415"/>
                  </a:cubicBezTo>
                  <a:cubicBezTo>
                    <a:pt x="294" y="416"/>
                    <a:pt x="289" y="413"/>
                    <a:pt x="283" y="412"/>
                  </a:cubicBezTo>
                  <a:cubicBezTo>
                    <a:pt x="284" y="389"/>
                    <a:pt x="306" y="387"/>
                    <a:pt x="316" y="374"/>
                  </a:cubicBezTo>
                  <a:cubicBezTo>
                    <a:pt x="303" y="333"/>
                    <a:pt x="291" y="320"/>
                    <a:pt x="233" y="284"/>
                  </a:cubicBezTo>
                  <a:cubicBezTo>
                    <a:pt x="228" y="286"/>
                    <a:pt x="222" y="289"/>
                    <a:pt x="216" y="292"/>
                  </a:cubicBezTo>
                  <a:cubicBezTo>
                    <a:pt x="182" y="315"/>
                    <a:pt x="148" y="338"/>
                    <a:pt x="111" y="363"/>
                  </a:cubicBezTo>
                  <a:cubicBezTo>
                    <a:pt x="118" y="386"/>
                    <a:pt x="123" y="410"/>
                    <a:pt x="132" y="431"/>
                  </a:cubicBezTo>
                  <a:cubicBezTo>
                    <a:pt x="145" y="462"/>
                    <a:pt x="151" y="464"/>
                    <a:pt x="183" y="460"/>
                  </a:cubicBezTo>
                  <a:cubicBezTo>
                    <a:pt x="188" y="459"/>
                    <a:pt x="193" y="458"/>
                    <a:pt x="200" y="460"/>
                  </a:cubicBezTo>
                  <a:cubicBezTo>
                    <a:pt x="171" y="487"/>
                    <a:pt x="137" y="505"/>
                    <a:pt x="101" y="524"/>
                  </a:cubicBezTo>
                  <a:cubicBezTo>
                    <a:pt x="116" y="483"/>
                    <a:pt x="103" y="447"/>
                    <a:pt x="93" y="409"/>
                  </a:cubicBezTo>
                  <a:cubicBezTo>
                    <a:pt x="61" y="282"/>
                    <a:pt x="33" y="155"/>
                    <a:pt x="3" y="28"/>
                  </a:cubicBezTo>
                  <a:cubicBezTo>
                    <a:pt x="2" y="21"/>
                    <a:pt x="2" y="13"/>
                    <a:pt x="0" y="0"/>
                  </a:cubicBezTo>
                  <a:cubicBezTo>
                    <a:pt x="12" y="5"/>
                    <a:pt x="20" y="6"/>
                    <a:pt x="27" y="11"/>
                  </a:cubicBezTo>
                  <a:cubicBezTo>
                    <a:pt x="143" y="94"/>
                    <a:pt x="258" y="177"/>
                    <a:pt x="374" y="260"/>
                  </a:cubicBezTo>
                  <a:cubicBezTo>
                    <a:pt x="398" y="278"/>
                    <a:pt x="420" y="301"/>
                    <a:pt x="461" y="293"/>
                  </a:cubicBezTo>
                  <a:close/>
                  <a:moveTo>
                    <a:pt x="81" y="165"/>
                  </a:moveTo>
                  <a:cubicBezTo>
                    <a:pt x="78" y="167"/>
                    <a:pt x="75" y="168"/>
                    <a:pt x="72" y="170"/>
                  </a:cubicBezTo>
                  <a:cubicBezTo>
                    <a:pt x="82" y="224"/>
                    <a:pt x="94" y="277"/>
                    <a:pt x="110" y="333"/>
                  </a:cubicBezTo>
                  <a:cubicBezTo>
                    <a:pt x="145" y="310"/>
                    <a:pt x="176" y="292"/>
                    <a:pt x="204" y="263"/>
                  </a:cubicBezTo>
                  <a:cubicBezTo>
                    <a:pt x="161" y="229"/>
                    <a:pt x="121" y="197"/>
                    <a:pt x="81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6240A746-DFAA-F35D-4A88-05F8BCE5BF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9" y="642"/>
              <a:ext cx="129" cy="126"/>
            </a:xfrm>
            <a:custGeom>
              <a:avLst/>
              <a:gdLst>
                <a:gd name="T0" fmla="*/ 155 w 413"/>
                <a:gd name="T1" fmla="*/ 402 h 402"/>
                <a:gd name="T2" fmla="*/ 0 w 413"/>
                <a:gd name="T3" fmla="*/ 190 h 402"/>
                <a:gd name="T4" fmla="*/ 26 w 413"/>
                <a:gd name="T5" fmla="*/ 155 h 402"/>
                <a:gd name="T6" fmla="*/ 141 w 413"/>
                <a:gd name="T7" fmla="*/ 45 h 402"/>
                <a:gd name="T8" fmla="*/ 276 w 413"/>
                <a:gd name="T9" fmla="*/ 0 h 402"/>
                <a:gd name="T10" fmla="*/ 283 w 413"/>
                <a:gd name="T11" fmla="*/ 28 h 402"/>
                <a:gd name="T12" fmla="*/ 302 w 413"/>
                <a:gd name="T13" fmla="*/ 84 h 402"/>
                <a:gd name="T14" fmla="*/ 393 w 413"/>
                <a:gd name="T15" fmla="*/ 229 h 402"/>
                <a:gd name="T16" fmla="*/ 413 w 413"/>
                <a:gd name="T17" fmla="*/ 262 h 402"/>
                <a:gd name="T18" fmla="*/ 363 w 413"/>
                <a:gd name="T19" fmla="*/ 288 h 402"/>
                <a:gd name="T20" fmla="*/ 296 w 413"/>
                <a:gd name="T21" fmla="*/ 288 h 402"/>
                <a:gd name="T22" fmla="*/ 194 w 413"/>
                <a:gd name="T23" fmla="*/ 345 h 402"/>
                <a:gd name="T24" fmla="*/ 155 w 413"/>
                <a:gd name="T25" fmla="*/ 402 h 402"/>
                <a:gd name="T26" fmla="*/ 151 w 413"/>
                <a:gd name="T27" fmla="*/ 281 h 402"/>
                <a:gd name="T28" fmla="*/ 199 w 413"/>
                <a:gd name="T29" fmla="*/ 227 h 402"/>
                <a:gd name="T30" fmla="*/ 236 w 413"/>
                <a:gd name="T31" fmla="*/ 228 h 402"/>
                <a:gd name="T32" fmla="*/ 264 w 413"/>
                <a:gd name="T33" fmla="*/ 249 h 402"/>
                <a:gd name="T34" fmla="*/ 289 w 413"/>
                <a:gd name="T35" fmla="*/ 245 h 402"/>
                <a:gd name="T36" fmla="*/ 292 w 413"/>
                <a:gd name="T37" fmla="*/ 224 h 402"/>
                <a:gd name="T38" fmla="*/ 248 w 413"/>
                <a:gd name="T39" fmla="*/ 135 h 402"/>
                <a:gd name="T40" fmla="*/ 216 w 413"/>
                <a:gd name="T41" fmla="*/ 95 h 402"/>
                <a:gd name="T42" fmla="*/ 135 w 413"/>
                <a:gd name="T43" fmla="*/ 92 h 402"/>
                <a:gd name="T44" fmla="*/ 88 w 413"/>
                <a:gd name="T45" fmla="*/ 155 h 402"/>
                <a:gd name="T46" fmla="*/ 88 w 413"/>
                <a:gd name="T47" fmla="*/ 178 h 402"/>
                <a:gd name="T48" fmla="*/ 162 w 413"/>
                <a:gd name="T49" fmla="*/ 129 h 402"/>
                <a:gd name="T50" fmla="*/ 176 w 413"/>
                <a:gd name="T51" fmla="*/ 184 h 402"/>
                <a:gd name="T52" fmla="*/ 139 w 413"/>
                <a:gd name="T53" fmla="*/ 241 h 402"/>
                <a:gd name="T54" fmla="*/ 151 w 413"/>
                <a:gd name="T55" fmla="*/ 281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13" h="402">
                  <a:moveTo>
                    <a:pt x="155" y="402"/>
                  </a:moveTo>
                  <a:cubicBezTo>
                    <a:pt x="89" y="335"/>
                    <a:pt x="49" y="261"/>
                    <a:pt x="0" y="190"/>
                  </a:cubicBezTo>
                  <a:cubicBezTo>
                    <a:pt x="9" y="178"/>
                    <a:pt x="16" y="165"/>
                    <a:pt x="26" y="155"/>
                  </a:cubicBezTo>
                  <a:cubicBezTo>
                    <a:pt x="63" y="118"/>
                    <a:pt x="100" y="79"/>
                    <a:pt x="141" y="45"/>
                  </a:cubicBezTo>
                  <a:cubicBezTo>
                    <a:pt x="179" y="15"/>
                    <a:pt x="225" y="2"/>
                    <a:pt x="276" y="0"/>
                  </a:cubicBezTo>
                  <a:cubicBezTo>
                    <a:pt x="279" y="11"/>
                    <a:pt x="280" y="19"/>
                    <a:pt x="283" y="28"/>
                  </a:cubicBezTo>
                  <a:cubicBezTo>
                    <a:pt x="289" y="47"/>
                    <a:pt x="292" y="68"/>
                    <a:pt x="302" y="84"/>
                  </a:cubicBezTo>
                  <a:cubicBezTo>
                    <a:pt x="331" y="133"/>
                    <a:pt x="362" y="181"/>
                    <a:pt x="393" y="229"/>
                  </a:cubicBezTo>
                  <a:cubicBezTo>
                    <a:pt x="400" y="240"/>
                    <a:pt x="407" y="251"/>
                    <a:pt x="413" y="262"/>
                  </a:cubicBezTo>
                  <a:cubicBezTo>
                    <a:pt x="400" y="282"/>
                    <a:pt x="382" y="286"/>
                    <a:pt x="363" y="288"/>
                  </a:cubicBezTo>
                  <a:cubicBezTo>
                    <a:pt x="341" y="290"/>
                    <a:pt x="318" y="292"/>
                    <a:pt x="296" y="288"/>
                  </a:cubicBezTo>
                  <a:cubicBezTo>
                    <a:pt x="244" y="278"/>
                    <a:pt x="217" y="306"/>
                    <a:pt x="194" y="345"/>
                  </a:cubicBezTo>
                  <a:cubicBezTo>
                    <a:pt x="183" y="363"/>
                    <a:pt x="171" y="379"/>
                    <a:pt x="155" y="402"/>
                  </a:cubicBezTo>
                  <a:close/>
                  <a:moveTo>
                    <a:pt x="151" y="281"/>
                  </a:moveTo>
                  <a:cubicBezTo>
                    <a:pt x="168" y="262"/>
                    <a:pt x="183" y="244"/>
                    <a:pt x="199" y="227"/>
                  </a:cubicBezTo>
                  <a:cubicBezTo>
                    <a:pt x="212" y="213"/>
                    <a:pt x="223" y="213"/>
                    <a:pt x="236" y="228"/>
                  </a:cubicBezTo>
                  <a:cubicBezTo>
                    <a:pt x="243" y="237"/>
                    <a:pt x="253" y="244"/>
                    <a:pt x="264" y="249"/>
                  </a:cubicBezTo>
                  <a:cubicBezTo>
                    <a:pt x="271" y="252"/>
                    <a:pt x="283" y="250"/>
                    <a:pt x="289" y="245"/>
                  </a:cubicBezTo>
                  <a:cubicBezTo>
                    <a:pt x="293" y="243"/>
                    <a:pt x="294" y="230"/>
                    <a:pt x="292" y="224"/>
                  </a:cubicBezTo>
                  <a:cubicBezTo>
                    <a:pt x="278" y="194"/>
                    <a:pt x="264" y="164"/>
                    <a:pt x="248" y="135"/>
                  </a:cubicBezTo>
                  <a:cubicBezTo>
                    <a:pt x="240" y="120"/>
                    <a:pt x="229" y="106"/>
                    <a:pt x="216" y="95"/>
                  </a:cubicBezTo>
                  <a:cubicBezTo>
                    <a:pt x="188" y="69"/>
                    <a:pt x="163" y="66"/>
                    <a:pt x="135" y="92"/>
                  </a:cubicBezTo>
                  <a:cubicBezTo>
                    <a:pt x="116" y="110"/>
                    <a:pt x="103" y="133"/>
                    <a:pt x="88" y="155"/>
                  </a:cubicBezTo>
                  <a:cubicBezTo>
                    <a:pt x="85" y="160"/>
                    <a:pt x="88" y="168"/>
                    <a:pt x="88" y="178"/>
                  </a:cubicBezTo>
                  <a:cubicBezTo>
                    <a:pt x="115" y="160"/>
                    <a:pt x="139" y="144"/>
                    <a:pt x="162" y="129"/>
                  </a:cubicBezTo>
                  <a:cubicBezTo>
                    <a:pt x="192" y="156"/>
                    <a:pt x="193" y="157"/>
                    <a:pt x="176" y="184"/>
                  </a:cubicBezTo>
                  <a:cubicBezTo>
                    <a:pt x="164" y="203"/>
                    <a:pt x="153" y="223"/>
                    <a:pt x="139" y="241"/>
                  </a:cubicBezTo>
                  <a:cubicBezTo>
                    <a:pt x="130" y="255"/>
                    <a:pt x="130" y="265"/>
                    <a:pt x="151" y="2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D3D908F0-4BAA-B27B-2D30-19470D0BF3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63" y="2544"/>
              <a:ext cx="128" cy="175"/>
            </a:xfrm>
            <a:custGeom>
              <a:avLst/>
              <a:gdLst>
                <a:gd name="T0" fmla="*/ 36 w 409"/>
                <a:gd name="T1" fmla="*/ 0 h 560"/>
                <a:gd name="T2" fmla="*/ 50 w 409"/>
                <a:gd name="T3" fmla="*/ 23 h 560"/>
                <a:gd name="T4" fmla="*/ 310 w 409"/>
                <a:gd name="T5" fmla="*/ 326 h 560"/>
                <a:gd name="T6" fmla="*/ 370 w 409"/>
                <a:gd name="T7" fmla="*/ 380 h 560"/>
                <a:gd name="T8" fmla="*/ 409 w 409"/>
                <a:gd name="T9" fmla="*/ 393 h 560"/>
                <a:gd name="T10" fmla="*/ 396 w 409"/>
                <a:gd name="T11" fmla="*/ 410 h 560"/>
                <a:gd name="T12" fmla="*/ 220 w 409"/>
                <a:gd name="T13" fmla="*/ 474 h 560"/>
                <a:gd name="T14" fmla="*/ 215 w 409"/>
                <a:gd name="T15" fmla="*/ 467 h 560"/>
                <a:gd name="T16" fmla="*/ 248 w 409"/>
                <a:gd name="T17" fmla="*/ 428 h 560"/>
                <a:gd name="T18" fmla="*/ 194 w 409"/>
                <a:gd name="T19" fmla="*/ 347 h 560"/>
                <a:gd name="T20" fmla="*/ 169 w 409"/>
                <a:gd name="T21" fmla="*/ 342 h 560"/>
                <a:gd name="T22" fmla="*/ 57 w 409"/>
                <a:gd name="T23" fmla="*/ 380 h 560"/>
                <a:gd name="T24" fmla="*/ 57 w 409"/>
                <a:gd name="T25" fmla="*/ 468 h 560"/>
                <a:gd name="T26" fmla="*/ 102 w 409"/>
                <a:gd name="T27" fmla="*/ 497 h 560"/>
                <a:gd name="T28" fmla="*/ 116 w 409"/>
                <a:gd name="T29" fmla="*/ 495 h 560"/>
                <a:gd name="T30" fmla="*/ 124 w 409"/>
                <a:gd name="T31" fmla="*/ 505 h 560"/>
                <a:gd name="T32" fmla="*/ 0 w 409"/>
                <a:gd name="T33" fmla="*/ 560 h 560"/>
                <a:gd name="T34" fmla="*/ 9 w 409"/>
                <a:gd name="T35" fmla="*/ 532 h 560"/>
                <a:gd name="T36" fmla="*/ 31 w 409"/>
                <a:gd name="T37" fmla="*/ 466 h 560"/>
                <a:gd name="T38" fmla="*/ 17 w 409"/>
                <a:gd name="T39" fmla="*/ 47 h 560"/>
                <a:gd name="T40" fmla="*/ 21 w 409"/>
                <a:gd name="T41" fmla="*/ 6 h 560"/>
                <a:gd name="T42" fmla="*/ 36 w 409"/>
                <a:gd name="T43" fmla="*/ 0 h 560"/>
                <a:gd name="T44" fmla="*/ 48 w 409"/>
                <a:gd name="T45" fmla="*/ 349 h 560"/>
                <a:gd name="T46" fmla="*/ 170 w 409"/>
                <a:gd name="T47" fmla="*/ 308 h 560"/>
                <a:gd name="T48" fmla="*/ 48 w 409"/>
                <a:gd name="T49" fmla="*/ 173 h 560"/>
                <a:gd name="T50" fmla="*/ 48 w 409"/>
                <a:gd name="T51" fmla="*/ 349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9" h="560">
                  <a:moveTo>
                    <a:pt x="36" y="0"/>
                  </a:moveTo>
                  <a:cubicBezTo>
                    <a:pt x="40" y="8"/>
                    <a:pt x="44" y="16"/>
                    <a:pt x="50" y="23"/>
                  </a:cubicBezTo>
                  <a:cubicBezTo>
                    <a:pt x="137" y="125"/>
                    <a:pt x="223" y="226"/>
                    <a:pt x="310" y="326"/>
                  </a:cubicBezTo>
                  <a:cubicBezTo>
                    <a:pt x="328" y="346"/>
                    <a:pt x="348" y="364"/>
                    <a:pt x="370" y="380"/>
                  </a:cubicBezTo>
                  <a:cubicBezTo>
                    <a:pt x="379" y="387"/>
                    <a:pt x="393" y="388"/>
                    <a:pt x="409" y="393"/>
                  </a:cubicBezTo>
                  <a:cubicBezTo>
                    <a:pt x="404" y="399"/>
                    <a:pt x="401" y="408"/>
                    <a:pt x="396" y="410"/>
                  </a:cubicBezTo>
                  <a:cubicBezTo>
                    <a:pt x="337" y="432"/>
                    <a:pt x="279" y="453"/>
                    <a:pt x="220" y="474"/>
                  </a:cubicBezTo>
                  <a:cubicBezTo>
                    <a:pt x="218" y="471"/>
                    <a:pt x="217" y="469"/>
                    <a:pt x="215" y="467"/>
                  </a:cubicBezTo>
                  <a:cubicBezTo>
                    <a:pt x="226" y="454"/>
                    <a:pt x="237" y="441"/>
                    <a:pt x="248" y="428"/>
                  </a:cubicBezTo>
                  <a:cubicBezTo>
                    <a:pt x="243" y="392"/>
                    <a:pt x="219" y="369"/>
                    <a:pt x="194" y="347"/>
                  </a:cubicBezTo>
                  <a:cubicBezTo>
                    <a:pt x="188" y="342"/>
                    <a:pt x="177" y="340"/>
                    <a:pt x="169" y="342"/>
                  </a:cubicBezTo>
                  <a:cubicBezTo>
                    <a:pt x="133" y="353"/>
                    <a:pt x="96" y="366"/>
                    <a:pt x="57" y="380"/>
                  </a:cubicBezTo>
                  <a:cubicBezTo>
                    <a:pt x="57" y="410"/>
                    <a:pt x="55" y="439"/>
                    <a:pt x="57" y="468"/>
                  </a:cubicBezTo>
                  <a:cubicBezTo>
                    <a:pt x="59" y="499"/>
                    <a:pt x="72" y="506"/>
                    <a:pt x="102" y="497"/>
                  </a:cubicBezTo>
                  <a:cubicBezTo>
                    <a:pt x="106" y="495"/>
                    <a:pt x="111" y="495"/>
                    <a:pt x="116" y="495"/>
                  </a:cubicBezTo>
                  <a:cubicBezTo>
                    <a:pt x="118" y="495"/>
                    <a:pt x="119" y="499"/>
                    <a:pt x="124" y="505"/>
                  </a:cubicBezTo>
                  <a:cubicBezTo>
                    <a:pt x="85" y="525"/>
                    <a:pt x="47" y="542"/>
                    <a:pt x="0" y="560"/>
                  </a:cubicBezTo>
                  <a:cubicBezTo>
                    <a:pt x="4" y="544"/>
                    <a:pt x="5" y="536"/>
                    <a:pt x="9" y="532"/>
                  </a:cubicBezTo>
                  <a:cubicBezTo>
                    <a:pt x="28" y="513"/>
                    <a:pt x="32" y="491"/>
                    <a:pt x="31" y="466"/>
                  </a:cubicBezTo>
                  <a:cubicBezTo>
                    <a:pt x="26" y="326"/>
                    <a:pt x="21" y="187"/>
                    <a:pt x="17" y="47"/>
                  </a:cubicBezTo>
                  <a:cubicBezTo>
                    <a:pt x="17" y="33"/>
                    <a:pt x="19" y="20"/>
                    <a:pt x="21" y="6"/>
                  </a:cubicBezTo>
                  <a:cubicBezTo>
                    <a:pt x="26" y="4"/>
                    <a:pt x="31" y="2"/>
                    <a:pt x="36" y="0"/>
                  </a:cubicBezTo>
                  <a:close/>
                  <a:moveTo>
                    <a:pt x="48" y="349"/>
                  </a:moveTo>
                  <a:cubicBezTo>
                    <a:pt x="88" y="335"/>
                    <a:pt x="126" y="323"/>
                    <a:pt x="170" y="308"/>
                  </a:cubicBezTo>
                  <a:cubicBezTo>
                    <a:pt x="128" y="262"/>
                    <a:pt x="91" y="221"/>
                    <a:pt x="48" y="173"/>
                  </a:cubicBezTo>
                  <a:cubicBezTo>
                    <a:pt x="48" y="237"/>
                    <a:pt x="48" y="290"/>
                    <a:pt x="48" y="3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9EC04A00-8DB9-FA15-C0E4-F31D41C9A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0" y="2466"/>
              <a:ext cx="144" cy="183"/>
            </a:xfrm>
            <a:custGeom>
              <a:avLst/>
              <a:gdLst>
                <a:gd name="T0" fmla="*/ 455 w 460"/>
                <a:gd name="T1" fmla="*/ 357 h 586"/>
                <a:gd name="T2" fmla="*/ 460 w 460"/>
                <a:gd name="T3" fmla="*/ 371 h 586"/>
                <a:gd name="T4" fmla="*/ 387 w 460"/>
                <a:gd name="T5" fmla="*/ 511 h 586"/>
                <a:gd name="T6" fmla="*/ 69 w 460"/>
                <a:gd name="T7" fmla="*/ 452 h 586"/>
                <a:gd name="T8" fmla="*/ 4 w 460"/>
                <a:gd name="T9" fmla="*/ 263 h 586"/>
                <a:gd name="T10" fmla="*/ 126 w 460"/>
                <a:gd name="T11" fmla="*/ 67 h 586"/>
                <a:gd name="T12" fmla="*/ 167 w 460"/>
                <a:gd name="T13" fmla="*/ 54 h 586"/>
                <a:gd name="T14" fmla="*/ 261 w 460"/>
                <a:gd name="T15" fmla="*/ 37 h 586"/>
                <a:gd name="T16" fmla="*/ 269 w 460"/>
                <a:gd name="T17" fmla="*/ 0 h 586"/>
                <a:gd name="T18" fmla="*/ 343 w 460"/>
                <a:gd name="T19" fmla="*/ 150 h 586"/>
                <a:gd name="T20" fmla="*/ 318 w 460"/>
                <a:gd name="T21" fmla="*/ 137 h 586"/>
                <a:gd name="T22" fmla="*/ 229 w 460"/>
                <a:gd name="T23" fmla="*/ 84 h 586"/>
                <a:gd name="T24" fmla="*/ 85 w 460"/>
                <a:gd name="T25" fmla="*/ 164 h 586"/>
                <a:gd name="T26" fmla="*/ 91 w 460"/>
                <a:gd name="T27" fmla="*/ 235 h 586"/>
                <a:gd name="T28" fmla="*/ 189 w 460"/>
                <a:gd name="T29" fmla="*/ 430 h 586"/>
                <a:gd name="T30" fmla="*/ 267 w 460"/>
                <a:gd name="T31" fmla="*/ 497 h 586"/>
                <a:gd name="T32" fmla="*/ 387 w 460"/>
                <a:gd name="T33" fmla="*/ 466 h 586"/>
                <a:gd name="T34" fmla="*/ 433 w 460"/>
                <a:gd name="T35" fmla="*/ 387 h 586"/>
                <a:gd name="T36" fmla="*/ 447 w 460"/>
                <a:gd name="T37" fmla="*/ 356 h 586"/>
                <a:gd name="T38" fmla="*/ 455 w 460"/>
                <a:gd name="T39" fmla="*/ 357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0" h="586">
                  <a:moveTo>
                    <a:pt x="455" y="357"/>
                  </a:moveTo>
                  <a:cubicBezTo>
                    <a:pt x="457" y="362"/>
                    <a:pt x="460" y="366"/>
                    <a:pt x="460" y="371"/>
                  </a:cubicBezTo>
                  <a:cubicBezTo>
                    <a:pt x="456" y="428"/>
                    <a:pt x="436" y="479"/>
                    <a:pt x="387" y="511"/>
                  </a:cubicBezTo>
                  <a:cubicBezTo>
                    <a:pt x="276" y="586"/>
                    <a:pt x="129" y="547"/>
                    <a:pt x="69" y="452"/>
                  </a:cubicBezTo>
                  <a:cubicBezTo>
                    <a:pt x="32" y="394"/>
                    <a:pt x="0" y="335"/>
                    <a:pt x="4" y="263"/>
                  </a:cubicBezTo>
                  <a:cubicBezTo>
                    <a:pt x="9" y="175"/>
                    <a:pt x="44" y="106"/>
                    <a:pt x="126" y="67"/>
                  </a:cubicBezTo>
                  <a:cubicBezTo>
                    <a:pt x="139" y="61"/>
                    <a:pt x="153" y="57"/>
                    <a:pt x="167" y="54"/>
                  </a:cubicBezTo>
                  <a:cubicBezTo>
                    <a:pt x="198" y="48"/>
                    <a:pt x="229" y="43"/>
                    <a:pt x="261" y="37"/>
                  </a:cubicBezTo>
                  <a:cubicBezTo>
                    <a:pt x="264" y="23"/>
                    <a:pt x="267" y="11"/>
                    <a:pt x="269" y="0"/>
                  </a:cubicBezTo>
                  <a:cubicBezTo>
                    <a:pt x="290" y="16"/>
                    <a:pt x="327" y="93"/>
                    <a:pt x="343" y="150"/>
                  </a:cubicBezTo>
                  <a:cubicBezTo>
                    <a:pt x="333" y="145"/>
                    <a:pt x="326" y="141"/>
                    <a:pt x="318" y="137"/>
                  </a:cubicBezTo>
                  <a:cubicBezTo>
                    <a:pt x="289" y="119"/>
                    <a:pt x="260" y="99"/>
                    <a:pt x="229" y="84"/>
                  </a:cubicBezTo>
                  <a:cubicBezTo>
                    <a:pt x="161" y="52"/>
                    <a:pt x="94" y="89"/>
                    <a:pt x="85" y="164"/>
                  </a:cubicBezTo>
                  <a:cubicBezTo>
                    <a:pt x="82" y="187"/>
                    <a:pt x="83" y="213"/>
                    <a:pt x="91" y="235"/>
                  </a:cubicBezTo>
                  <a:cubicBezTo>
                    <a:pt x="118" y="303"/>
                    <a:pt x="142" y="373"/>
                    <a:pt x="189" y="430"/>
                  </a:cubicBezTo>
                  <a:cubicBezTo>
                    <a:pt x="210" y="456"/>
                    <a:pt x="238" y="479"/>
                    <a:pt x="267" y="497"/>
                  </a:cubicBezTo>
                  <a:cubicBezTo>
                    <a:pt x="294" y="515"/>
                    <a:pt x="362" y="497"/>
                    <a:pt x="387" y="466"/>
                  </a:cubicBezTo>
                  <a:cubicBezTo>
                    <a:pt x="406" y="443"/>
                    <a:pt x="418" y="414"/>
                    <a:pt x="433" y="387"/>
                  </a:cubicBezTo>
                  <a:cubicBezTo>
                    <a:pt x="439" y="377"/>
                    <a:pt x="443" y="366"/>
                    <a:pt x="447" y="356"/>
                  </a:cubicBezTo>
                  <a:cubicBezTo>
                    <a:pt x="450" y="356"/>
                    <a:pt x="453" y="357"/>
                    <a:pt x="455" y="3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4F490C48-318A-79DE-A8D3-D6390A3AFB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0" y="2369"/>
              <a:ext cx="152" cy="165"/>
            </a:xfrm>
            <a:custGeom>
              <a:avLst/>
              <a:gdLst>
                <a:gd name="T0" fmla="*/ 170 w 487"/>
                <a:gd name="T1" fmla="*/ 398 h 527"/>
                <a:gd name="T2" fmla="*/ 260 w 487"/>
                <a:gd name="T3" fmla="*/ 347 h 527"/>
                <a:gd name="T4" fmla="*/ 247 w 487"/>
                <a:gd name="T5" fmla="*/ 283 h 527"/>
                <a:gd name="T6" fmla="*/ 161 w 487"/>
                <a:gd name="T7" fmla="*/ 209 h 527"/>
                <a:gd name="T8" fmla="*/ 105 w 487"/>
                <a:gd name="T9" fmla="*/ 248 h 527"/>
                <a:gd name="T10" fmla="*/ 93 w 487"/>
                <a:gd name="T11" fmla="*/ 314 h 527"/>
                <a:gd name="T12" fmla="*/ 95 w 487"/>
                <a:gd name="T13" fmla="*/ 325 h 527"/>
                <a:gd name="T14" fmla="*/ 0 w 487"/>
                <a:gd name="T15" fmla="*/ 245 h 527"/>
                <a:gd name="T16" fmla="*/ 134 w 487"/>
                <a:gd name="T17" fmla="*/ 203 h 527"/>
                <a:gd name="T18" fmla="*/ 441 w 487"/>
                <a:gd name="T19" fmla="*/ 15 h 527"/>
                <a:gd name="T20" fmla="*/ 470 w 487"/>
                <a:gd name="T21" fmla="*/ 0 h 527"/>
                <a:gd name="T22" fmla="*/ 470 w 487"/>
                <a:gd name="T23" fmla="*/ 47 h 527"/>
                <a:gd name="T24" fmla="*/ 348 w 487"/>
                <a:gd name="T25" fmla="*/ 390 h 527"/>
                <a:gd name="T26" fmla="*/ 325 w 487"/>
                <a:gd name="T27" fmla="*/ 527 h 527"/>
                <a:gd name="T28" fmla="*/ 165 w 487"/>
                <a:gd name="T29" fmla="*/ 406 h 527"/>
                <a:gd name="T30" fmla="*/ 170 w 487"/>
                <a:gd name="T31" fmla="*/ 398 h 527"/>
                <a:gd name="T32" fmla="*/ 351 w 487"/>
                <a:gd name="T33" fmla="*/ 110 h 527"/>
                <a:gd name="T34" fmla="*/ 343 w 487"/>
                <a:gd name="T35" fmla="*/ 103 h 527"/>
                <a:gd name="T36" fmla="*/ 189 w 487"/>
                <a:gd name="T37" fmla="*/ 193 h 527"/>
                <a:gd name="T38" fmla="*/ 287 w 487"/>
                <a:gd name="T39" fmla="*/ 277 h 527"/>
                <a:gd name="T40" fmla="*/ 351 w 487"/>
                <a:gd name="T41" fmla="*/ 110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7" h="527">
                  <a:moveTo>
                    <a:pt x="170" y="398"/>
                  </a:moveTo>
                  <a:cubicBezTo>
                    <a:pt x="231" y="404"/>
                    <a:pt x="231" y="404"/>
                    <a:pt x="260" y="347"/>
                  </a:cubicBezTo>
                  <a:cubicBezTo>
                    <a:pt x="278" y="310"/>
                    <a:pt x="278" y="310"/>
                    <a:pt x="247" y="283"/>
                  </a:cubicBezTo>
                  <a:cubicBezTo>
                    <a:pt x="219" y="259"/>
                    <a:pt x="191" y="234"/>
                    <a:pt x="161" y="209"/>
                  </a:cubicBezTo>
                  <a:cubicBezTo>
                    <a:pt x="142" y="222"/>
                    <a:pt x="123" y="234"/>
                    <a:pt x="105" y="248"/>
                  </a:cubicBezTo>
                  <a:cubicBezTo>
                    <a:pt x="76" y="269"/>
                    <a:pt x="75" y="281"/>
                    <a:pt x="93" y="314"/>
                  </a:cubicBezTo>
                  <a:cubicBezTo>
                    <a:pt x="94" y="317"/>
                    <a:pt x="94" y="321"/>
                    <a:pt x="95" y="325"/>
                  </a:cubicBezTo>
                  <a:cubicBezTo>
                    <a:pt x="64" y="316"/>
                    <a:pt x="12" y="272"/>
                    <a:pt x="0" y="245"/>
                  </a:cubicBezTo>
                  <a:cubicBezTo>
                    <a:pt x="52" y="255"/>
                    <a:pt x="93" y="228"/>
                    <a:pt x="134" y="203"/>
                  </a:cubicBezTo>
                  <a:cubicBezTo>
                    <a:pt x="236" y="140"/>
                    <a:pt x="338" y="77"/>
                    <a:pt x="441" y="15"/>
                  </a:cubicBezTo>
                  <a:cubicBezTo>
                    <a:pt x="450" y="9"/>
                    <a:pt x="461" y="4"/>
                    <a:pt x="470" y="0"/>
                  </a:cubicBezTo>
                  <a:cubicBezTo>
                    <a:pt x="487" y="19"/>
                    <a:pt x="475" y="34"/>
                    <a:pt x="470" y="47"/>
                  </a:cubicBezTo>
                  <a:cubicBezTo>
                    <a:pt x="429" y="162"/>
                    <a:pt x="388" y="276"/>
                    <a:pt x="348" y="390"/>
                  </a:cubicBezTo>
                  <a:cubicBezTo>
                    <a:pt x="332" y="432"/>
                    <a:pt x="322" y="476"/>
                    <a:pt x="325" y="527"/>
                  </a:cubicBezTo>
                  <a:cubicBezTo>
                    <a:pt x="269" y="485"/>
                    <a:pt x="217" y="445"/>
                    <a:pt x="165" y="406"/>
                  </a:cubicBezTo>
                  <a:cubicBezTo>
                    <a:pt x="166" y="403"/>
                    <a:pt x="168" y="401"/>
                    <a:pt x="170" y="398"/>
                  </a:cubicBezTo>
                  <a:close/>
                  <a:moveTo>
                    <a:pt x="351" y="110"/>
                  </a:moveTo>
                  <a:cubicBezTo>
                    <a:pt x="348" y="108"/>
                    <a:pt x="345" y="105"/>
                    <a:pt x="343" y="103"/>
                  </a:cubicBezTo>
                  <a:cubicBezTo>
                    <a:pt x="293" y="132"/>
                    <a:pt x="243" y="161"/>
                    <a:pt x="189" y="193"/>
                  </a:cubicBezTo>
                  <a:cubicBezTo>
                    <a:pt x="223" y="223"/>
                    <a:pt x="253" y="248"/>
                    <a:pt x="287" y="277"/>
                  </a:cubicBezTo>
                  <a:cubicBezTo>
                    <a:pt x="309" y="217"/>
                    <a:pt x="330" y="164"/>
                    <a:pt x="35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24167AD7-F614-64D2-4569-3D4F1BABB4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4" y="1332"/>
              <a:ext cx="196" cy="79"/>
            </a:xfrm>
            <a:custGeom>
              <a:avLst/>
              <a:gdLst>
                <a:gd name="T0" fmla="*/ 429 w 628"/>
                <a:gd name="T1" fmla="*/ 165 h 253"/>
                <a:gd name="T2" fmla="*/ 503 w 628"/>
                <a:gd name="T3" fmla="*/ 230 h 253"/>
                <a:gd name="T4" fmla="*/ 430 w 628"/>
                <a:gd name="T5" fmla="*/ 250 h 253"/>
                <a:gd name="T6" fmla="*/ 406 w 628"/>
                <a:gd name="T7" fmla="*/ 226 h 253"/>
                <a:gd name="T8" fmla="*/ 406 w 628"/>
                <a:gd name="T9" fmla="*/ 173 h 253"/>
                <a:gd name="T10" fmla="*/ 327 w 628"/>
                <a:gd name="T11" fmla="*/ 191 h 253"/>
                <a:gd name="T12" fmla="*/ 343 w 628"/>
                <a:gd name="T13" fmla="*/ 75 h 253"/>
                <a:gd name="T14" fmla="*/ 19 w 628"/>
                <a:gd name="T15" fmla="*/ 87 h 253"/>
                <a:gd name="T16" fmla="*/ 0 w 628"/>
                <a:gd name="T17" fmla="*/ 46 h 253"/>
                <a:gd name="T18" fmla="*/ 54 w 628"/>
                <a:gd name="T19" fmla="*/ 31 h 253"/>
                <a:gd name="T20" fmla="*/ 232 w 628"/>
                <a:gd name="T21" fmla="*/ 15 h 253"/>
                <a:gd name="T22" fmla="*/ 367 w 628"/>
                <a:gd name="T23" fmla="*/ 2 h 253"/>
                <a:gd name="T24" fmla="*/ 538 w 628"/>
                <a:gd name="T25" fmla="*/ 6 h 253"/>
                <a:gd name="T26" fmla="*/ 591 w 628"/>
                <a:gd name="T27" fmla="*/ 48 h 253"/>
                <a:gd name="T28" fmla="*/ 623 w 628"/>
                <a:gd name="T29" fmla="*/ 134 h 253"/>
                <a:gd name="T30" fmla="*/ 624 w 628"/>
                <a:gd name="T31" fmla="*/ 188 h 253"/>
                <a:gd name="T32" fmla="*/ 579 w 628"/>
                <a:gd name="T33" fmla="*/ 204 h 253"/>
                <a:gd name="T34" fmla="*/ 525 w 628"/>
                <a:gd name="T35" fmla="*/ 164 h 253"/>
                <a:gd name="T36" fmla="*/ 456 w 628"/>
                <a:gd name="T37" fmla="*/ 154 h 253"/>
                <a:gd name="T38" fmla="*/ 429 w 628"/>
                <a:gd name="T39" fmla="*/ 165 h 253"/>
                <a:gd name="T40" fmla="*/ 587 w 628"/>
                <a:gd name="T41" fmla="*/ 110 h 253"/>
                <a:gd name="T42" fmla="*/ 528 w 628"/>
                <a:gd name="T43" fmla="*/ 61 h 253"/>
                <a:gd name="T44" fmla="*/ 393 w 628"/>
                <a:gd name="T45" fmla="*/ 75 h 253"/>
                <a:gd name="T46" fmla="*/ 393 w 628"/>
                <a:gd name="T47" fmla="*/ 135 h 253"/>
                <a:gd name="T48" fmla="*/ 587 w 628"/>
                <a:gd name="T49" fmla="*/ 11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28" h="253">
                  <a:moveTo>
                    <a:pt x="429" y="165"/>
                  </a:moveTo>
                  <a:cubicBezTo>
                    <a:pt x="449" y="196"/>
                    <a:pt x="491" y="190"/>
                    <a:pt x="503" y="230"/>
                  </a:cubicBezTo>
                  <a:cubicBezTo>
                    <a:pt x="478" y="237"/>
                    <a:pt x="455" y="246"/>
                    <a:pt x="430" y="250"/>
                  </a:cubicBezTo>
                  <a:cubicBezTo>
                    <a:pt x="415" y="253"/>
                    <a:pt x="406" y="243"/>
                    <a:pt x="406" y="226"/>
                  </a:cubicBezTo>
                  <a:cubicBezTo>
                    <a:pt x="406" y="209"/>
                    <a:pt x="406" y="193"/>
                    <a:pt x="406" y="173"/>
                  </a:cubicBezTo>
                  <a:cubicBezTo>
                    <a:pt x="376" y="180"/>
                    <a:pt x="352" y="185"/>
                    <a:pt x="327" y="191"/>
                  </a:cubicBezTo>
                  <a:cubicBezTo>
                    <a:pt x="312" y="149"/>
                    <a:pt x="335" y="115"/>
                    <a:pt x="343" y="75"/>
                  </a:cubicBezTo>
                  <a:cubicBezTo>
                    <a:pt x="234" y="79"/>
                    <a:pt x="127" y="83"/>
                    <a:pt x="19" y="87"/>
                  </a:cubicBezTo>
                  <a:cubicBezTo>
                    <a:pt x="13" y="73"/>
                    <a:pt x="8" y="63"/>
                    <a:pt x="0" y="46"/>
                  </a:cubicBezTo>
                  <a:cubicBezTo>
                    <a:pt x="19" y="41"/>
                    <a:pt x="36" y="33"/>
                    <a:pt x="54" y="31"/>
                  </a:cubicBezTo>
                  <a:cubicBezTo>
                    <a:pt x="113" y="24"/>
                    <a:pt x="173" y="20"/>
                    <a:pt x="232" y="15"/>
                  </a:cubicBezTo>
                  <a:cubicBezTo>
                    <a:pt x="277" y="10"/>
                    <a:pt x="322" y="3"/>
                    <a:pt x="367" y="2"/>
                  </a:cubicBezTo>
                  <a:cubicBezTo>
                    <a:pt x="424" y="0"/>
                    <a:pt x="482" y="3"/>
                    <a:pt x="538" y="6"/>
                  </a:cubicBezTo>
                  <a:cubicBezTo>
                    <a:pt x="565" y="7"/>
                    <a:pt x="582" y="22"/>
                    <a:pt x="591" y="48"/>
                  </a:cubicBezTo>
                  <a:cubicBezTo>
                    <a:pt x="601" y="77"/>
                    <a:pt x="614" y="105"/>
                    <a:pt x="623" y="134"/>
                  </a:cubicBezTo>
                  <a:cubicBezTo>
                    <a:pt x="627" y="151"/>
                    <a:pt x="628" y="171"/>
                    <a:pt x="624" y="188"/>
                  </a:cubicBezTo>
                  <a:cubicBezTo>
                    <a:pt x="618" y="214"/>
                    <a:pt x="600" y="219"/>
                    <a:pt x="579" y="204"/>
                  </a:cubicBezTo>
                  <a:cubicBezTo>
                    <a:pt x="561" y="191"/>
                    <a:pt x="540" y="180"/>
                    <a:pt x="525" y="164"/>
                  </a:cubicBezTo>
                  <a:cubicBezTo>
                    <a:pt x="503" y="142"/>
                    <a:pt x="481" y="143"/>
                    <a:pt x="456" y="154"/>
                  </a:cubicBezTo>
                  <a:cubicBezTo>
                    <a:pt x="448" y="158"/>
                    <a:pt x="440" y="161"/>
                    <a:pt x="429" y="165"/>
                  </a:cubicBezTo>
                  <a:close/>
                  <a:moveTo>
                    <a:pt x="587" y="110"/>
                  </a:moveTo>
                  <a:cubicBezTo>
                    <a:pt x="572" y="85"/>
                    <a:pt x="558" y="63"/>
                    <a:pt x="528" y="61"/>
                  </a:cubicBezTo>
                  <a:cubicBezTo>
                    <a:pt x="483" y="58"/>
                    <a:pt x="438" y="57"/>
                    <a:pt x="393" y="75"/>
                  </a:cubicBezTo>
                  <a:cubicBezTo>
                    <a:pt x="393" y="93"/>
                    <a:pt x="393" y="111"/>
                    <a:pt x="393" y="135"/>
                  </a:cubicBezTo>
                  <a:cubicBezTo>
                    <a:pt x="456" y="99"/>
                    <a:pt x="521" y="103"/>
                    <a:pt x="587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884C3A5D-DA9A-14D4-8402-55781E9E2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" y="898"/>
              <a:ext cx="137" cy="158"/>
            </a:xfrm>
            <a:custGeom>
              <a:avLst/>
              <a:gdLst>
                <a:gd name="T0" fmla="*/ 356 w 438"/>
                <a:gd name="T1" fmla="*/ 506 h 506"/>
                <a:gd name="T2" fmla="*/ 273 w 438"/>
                <a:gd name="T3" fmla="*/ 361 h 506"/>
                <a:gd name="T4" fmla="*/ 279 w 438"/>
                <a:gd name="T5" fmla="*/ 356 h 506"/>
                <a:gd name="T6" fmla="*/ 306 w 438"/>
                <a:gd name="T7" fmla="*/ 368 h 506"/>
                <a:gd name="T8" fmla="*/ 371 w 438"/>
                <a:gd name="T9" fmla="*/ 357 h 506"/>
                <a:gd name="T10" fmla="*/ 375 w 438"/>
                <a:gd name="T11" fmla="*/ 284 h 506"/>
                <a:gd name="T12" fmla="*/ 323 w 438"/>
                <a:gd name="T13" fmla="*/ 234 h 506"/>
                <a:gd name="T14" fmla="*/ 271 w 438"/>
                <a:gd name="T15" fmla="*/ 236 h 506"/>
                <a:gd name="T16" fmla="*/ 251 w 438"/>
                <a:gd name="T17" fmla="*/ 274 h 506"/>
                <a:gd name="T18" fmla="*/ 257 w 438"/>
                <a:gd name="T19" fmla="*/ 320 h 506"/>
                <a:gd name="T20" fmla="*/ 233 w 438"/>
                <a:gd name="T21" fmla="*/ 330 h 506"/>
                <a:gd name="T22" fmla="*/ 182 w 438"/>
                <a:gd name="T23" fmla="*/ 327 h 506"/>
                <a:gd name="T24" fmla="*/ 172 w 438"/>
                <a:gd name="T25" fmla="*/ 268 h 506"/>
                <a:gd name="T26" fmla="*/ 227 w 438"/>
                <a:gd name="T27" fmla="*/ 206 h 506"/>
                <a:gd name="T28" fmla="*/ 264 w 438"/>
                <a:gd name="T29" fmla="*/ 182 h 506"/>
                <a:gd name="T30" fmla="*/ 119 w 438"/>
                <a:gd name="T31" fmla="*/ 170 h 506"/>
                <a:gd name="T32" fmla="*/ 43 w 438"/>
                <a:gd name="T33" fmla="*/ 176 h 506"/>
                <a:gd name="T34" fmla="*/ 0 w 438"/>
                <a:gd name="T35" fmla="*/ 118 h 506"/>
                <a:gd name="T36" fmla="*/ 70 w 438"/>
                <a:gd name="T37" fmla="*/ 123 h 506"/>
                <a:gd name="T38" fmla="*/ 151 w 438"/>
                <a:gd name="T39" fmla="*/ 110 h 506"/>
                <a:gd name="T40" fmla="*/ 157 w 438"/>
                <a:gd name="T41" fmla="*/ 58 h 506"/>
                <a:gd name="T42" fmla="*/ 118 w 438"/>
                <a:gd name="T43" fmla="*/ 23 h 506"/>
                <a:gd name="T44" fmla="*/ 162 w 438"/>
                <a:gd name="T45" fmla="*/ 0 h 506"/>
                <a:gd name="T46" fmla="*/ 187 w 438"/>
                <a:gd name="T47" fmla="*/ 29 h 506"/>
                <a:gd name="T48" fmla="*/ 280 w 438"/>
                <a:gd name="T49" fmla="*/ 133 h 506"/>
                <a:gd name="T50" fmla="*/ 328 w 438"/>
                <a:gd name="T51" fmla="*/ 169 h 506"/>
                <a:gd name="T52" fmla="*/ 430 w 438"/>
                <a:gd name="T53" fmla="*/ 277 h 506"/>
                <a:gd name="T54" fmla="*/ 433 w 438"/>
                <a:gd name="T55" fmla="*/ 293 h 506"/>
                <a:gd name="T56" fmla="*/ 375 w 438"/>
                <a:gd name="T57" fmla="*/ 493 h 506"/>
                <a:gd name="T58" fmla="*/ 367 w 438"/>
                <a:gd name="T59" fmla="*/ 501 h 506"/>
                <a:gd name="T60" fmla="*/ 356 w 438"/>
                <a:gd name="T61" fmla="*/ 506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38" h="506">
                  <a:moveTo>
                    <a:pt x="356" y="506"/>
                  </a:moveTo>
                  <a:cubicBezTo>
                    <a:pt x="307" y="470"/>
                    <a:pt x="297" y="411"/>
                    <a:pt x="273" y="361"/>
                  </a:cubicBezTo>
                  <a:cubicBezTo>
                    <a:pt x="275" y="359"/>
                    <a:pt x="277" y="357"/>
                    <a:pt x="279" y="356"/>
                  </a:cubicBezTo>
                  <a:cubicBezTo>
                    <a:pt x="288" y="360"/>
                    <a:pt x="296" y="364"/>
                    <a:pt x="306" y="368"/>
                  </a:cubicBezTo>
                  <a:cubicBezTo>
                    <a:pt x="334" y="380"/>
                    <a:pt x="354" y="377"/>
                    <a:pt x="371" y="357"/>
                  </a:cubicBezTo>
                  <a:cubicBezTo>
                    <a:pt x="389" y="336"/>
                    <a:pt x="393" y="305"/>
                    <a:pt x="375" y="284"/>
                  </a:cubicBezTo>
                  <a:cubicBezTo>
                    <a:pt x="360" y="265"/>
                    <a:pt x="342" y="250"/>
                    <a:pt x="323" y="234"/>
                  </a:cubicBezTo>
                  <a:cubicBezTo>
                    <a:pt x="306" y="220"/>
                    <a:pt x="289" y="228"/>
                    <a:pt x="271" y="236"/>
                  </a:cubicBezTo>
                  <a:cubicBezTo>
                    <a:pt x="253" y="243"/>
                    <a:pt x="249" y="257"/>
                    <a:pt x="251" y="274"/>
                  </a:cubicBezTo>
                  <a:cubicBezTo>
                    <a:pt x="252" y="288"/>
                    <a:pt x="254" y="303"/>
                    <a:pt x="257" y="320"/>
                  </a:cubicBezTo>
                  <a:cubicBezTo>
                    <a:pt x="250" y="323"/>
                    <a:pt x="241" y="325"/>
                    <a:pt x="233" y="330"/>
                  </a:cubicBezTo>
                  <a:cubicBezTo>
                    <a:pt x="215" y="341"/>
                    <a:pt x="198" y="341"/>
                    <a:pt x="182" y="327"/>
                  </a:cubicBezTo>
                  <a:cubicBezTo>
                    <a:pt x="168" y="314"/>
                    <a:pt x="163" y="288"/>
                    <a:pt x="172" y="268"/>
                  </a:cubicBezTo>
                  <a:cubicBezTo>
                    <a:pt x="184" y="241"/>
                    <a:pt x="204" y="222"/>
                    <a:pt x="227" y="206"/>
                  </a:cubicBezTo>
                  <a:cubicBezTo>
                    <a:pt x="240" y="198"/>
                    <a:pt x="252" y="190"/>
                    <a:pt x="264" y="182"/>
                  </a:cubicBezTo>
                  <a:cubicBezTo>
                    <a:pt x="226" y="132"/>
                    <a:pt x="159" y="127"/>
                    <a:pt x="119" y="170"/>
                  </a:cubicBezTo>
                  <a:cubicBezTo>
                    <a:pt x="102" y="187"/>
                    <a:pt x="66" y="191"/>
                    <a:pt x="43" y="176"/>
                  </a:cubicBezTo>
                  <a:cubicBezTo>
                    <a:pt x="23" y="162"/>
                    <a:pt x="8" y="144"/>
                    <a:pt x="0" y="118"/>
                  </a:cubicBezTo>
                  <a:cubicBezTo>
                    <a:pt x="26" y="108"/>
                    <a:pt x="49" y="117"/>
                    <a:pt x="70" y="123"/>
                  </a:cubicBezTo>
                  <a:cubicBezTo>
                    <a:pt x="101" y="133"/>
                    <a:pt x="125" y="116"/>
                    <a:pt x="151" y="110"/>
                  </a:cubicBezTo>
                  <a:cubicBezTo>
                    <a:pt x="167" y="107"/>
                    <a:pt x="171" y="75"/>
                    <a:pt x="157" y="58"/>
                  </a:cubicBezTo>
                  <a:cubicBezTo>
                    <a:pt x="147" y="45"/>
                    <a:pt x="132" y="36"/>
                    <a:pt x="118" y="23"/>
                  </a:cubicBezTo>
                  <a:cubicBezTo>
                    <a:pt x="131" y="16"/>
                    <a:pt x="145" y="9"/>
                    <a:pt x="162" y="0"/>
                  </a:cubicBezTo>
                  <a:cubicBezTo>
                    <a:pt x="170" y="10"/>
                    <a:pt x="178" y="20"/>
                    <a:pt x="187" y="29"/>
                  </a:cubicBezTo>
                  <a:cubicBezTo>
                    <a:pt x="218" y="64"/>
                    <a:pt x="247" y="100"/>
                    <a:pt x="280" y="133"/>
                  </a:cubicBezTo>
                  <a:cubicBezTo>
                    <a:pt x="293" y="148"/>
                    <a:pt x="310" y="160"/>
                    <a:pt x="328" y="169"/>
                  </a:cubicBezTo>
                  <a:cubicBezTo>
                    <a:pt x="375" y="193"/>
                    <a:pt x="401" y="236"/>
                    <a:pt x="430" y="277"/>
                  </a:cubicBezTo>
                  <a:cubicBezTo>
                    <a:pt x="433" y="281"/>
                    <a:pt x="433" y="288"/>
                    <a:pt x="433" y="293"/>
                  </a:cubicBezTo>
                  <a:cubicBezTo>
                    <a:pt x="438" y="366"/>
                    <a:pt x="408" y="430"/>
                    <a:pt x="375" y="493"/>
                  </a:cubicBezTo>
                  <a:cubicBezTo>
                    <a:pt x="374" y="496"/>
                    <a:pt x="370" y="499"/>
                    <a:pt x="367" y="501"/>
                  </a:cubicBezTo>
                  <a:cubicBezTo>
                    <a:pt x="365" y="503"/>
                    <a:pt x="362" y="503"/>
                    <a:pt x="356" y="5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C5E2562D-50A7-53A1-256B-6D74317C8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1" y="2470"/>
              <a:ext cx="139" cy="165"/>
            </a:xfrm>
            <a:custGeom>
              <a:avLst/>
              <a:gdLst>
                <a:gd name="T0" fmla="*/ 257 w 442"/>
                <a:gd name="T1" fmla="*/ 0 h 526"/>
                <a:gd name="T2" fmla="*/ 442 w 442"/>
                <a:gd name="T3" fmla="*/ 105 h 526"/>
                <a:gd name="T4" fmla="*/ 414 w 442"/>
                <a:gd name="T5" fmla="*/ 116 h 526"/>
                <a:gd name="T6" fmla="*/ 352 w 442"/>
                <a:gd name="T7" fmla="*/ 135 h 526"/>
                <a:gd name="T8" fmla="*/ 333 w 442"/>
                <a:gd name="T9" fmla="*/ 165 h 526"/>
                <a:gd name="T10" fmla="*/ 165 w 442"/>
                <a:gd name="T11" fmla="*/ 447 h 526"/>
                <a:gd name="T12" fmla="*/ 151 w 442"/>
                <a:gd name="T13" fmla="*/ 478 h 526"/>
                <a:gd name="T14" fmla="*/ 196 w 442"/>
                <a:gd name="T15" fmla="*/ 516 h 526"/>
                <a:gd name="T16" fmla="*/ 176 w 442"/>
                <a:gd name="T17" fmla="*/ 524 h 526"/>
                <a:gd name="T18" fmla="*/ 0 w 442"/>
                <a:gd name="T19" fmla="*/ 418 h 526"/>
                <a:gd name="T20" fmla="*/ 2 w 442"/>
                <a:gd name="T21" fmla="*/ 410 h 526"/>
                <a:gd name="T22" fmla="*/ 23 w 442"/>
                <a:gd name="T23" fmla="*/ 407 h 526"/>
                <a:gd name="T24" fmla="*/ 95 w 442"/>
                <a:gd name="T25" fmla="*/ 369 h 526"/>
                <a:gd name="T26" fmla="*/ 268 w 442"/>
                <a:gd name="T27" fmla="*/ 77 h 526"/>
                <a:gd name="T28" fmla="*/ 262 w 442"/>
                <a:gd name="T29" fmla="*/ 21 h 526"/>
                <a:gd name="T30" fmla="*/ 254 w 442"/>
                <a:gd name="T31" fmla="*/ 8 h 526"/>
                <a:gd name="T32" fmla="*/ 257 w 442"/>
                <a:gd name="T3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2" h="526">
                  <a:moveTo>
                    <a:pt x="257" y="0"/>
                  </a:moveTo>
                  <a:cubicBezTo>
                    <a:pt x="319" y="35"/>
                    <a:pt x="381" y="70"/>
                    <a:pt x="442" y="105"/>
                  </a:cubicBezTo>
                  <a:cubicBezTo>
                    <a:pt x="435" y="124"/>
                    <a:pt x="423" y="121"/>
                    <a:pt x="414" y="116"/>
                  </a:cubicBezTo>
                  <a:cubicBezTo>
                    <a:pt x="386" y="101"/>
                    <a:pt x="368" y="116"/>
                    <a:pt x="352" y="135"/>
                  </a:cubicBezTo>
                  <a:cubicBezTo>
                    <a:pt x="344" y="144"/>
                    <a:pt x="339" y="155"/>
                    <a:pt x="333" y="165"/>
                  </a:cubicBezTo>
                  <a:cubicBezTo>
                    <a:pt x="277" y="259"/>
                    <a:pt x="221" y="353"/>
                    <a:pt x="165" y="447"/>
                  </a:cubicBezTo>
                  <a:cubicBezTo>
                    <a:pt x="159" y="457"/>
                    <a:pt x="156" y="468"/>
                    <a:pt x="151" y="478"/>
                  </a:cubicBezTo>
                  <a:cubicBezTo>
                    <a:pt x="167" y="491"/>
                    <a:pt x="180" y="502"/>
                    <a:pt x="196" y="516"/>
                  </a:cubicBezTo>
                  <a:cubicBezTo>
                    <a:pt x="187" y="520"/>
                    <a:pt x="179" y="526"/>
                    <a:pt x="176" y="524"/>
                  </a:cubicBezTo>
                  <a:cubicBezTo>
                    <a:pt x="117" y="489"/>
                    <a:pt x="59" y="454"/>
                    <a:pt x="0" y="418"/>
                  </a:cubicBezTo>
                  <a:cubicBezTo>
                    <a:pt x="1" y="415"/>
                    <a:pt x="2" y="413"/>
                    <a:pt x="2" y="410"/>
                  </a:cubicBezTo>
                  <a:cubicBezTo>
                    <a:pt x="9" y="409"/>
                    <a:pt x="16" y="406"/>
                    <a:pt x="23" y="407"/>
                  </a:cubicBezTo>
                  <a:cubicBezTo>
                    <a:pt x="56" y="411"/>
                    <a:pt x="78" y="398"/>
                    <a:pt x="95" y="369"/>
                  </a:cubicBezTo>
                  <a:cubicBezTo>
                    <a:pt x="152" y="271"/>
                    <a:pt x="210" y="174"/>
                    <a:pt x="268" y="77"/>
                  </a:cubicBezTo>
                  <a:cubicBezTo>
                    <a:pt x="284" y="51"/>
                    <a:pt x="283" y="47"/>
                    <a:pt x="262" y="21"/>
                  </a:cubicBezTo>
                  <a:cubicBezTo>
                    <a:pt x="259" y="17"/>
                    <a:pt x="256" y="13"/>
                    <a:pt x="254" y="8"/>
                  </a:cubicBezTo>
                  <a:cubicBezTo>
                    <a:pt x="253" y="8"/>
                    <a:pt x="255" y="6"/>
                    <a:pt x="2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206D60D4-FF60-91BE-68D7-B135F5A05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0" y="563"/>
              <a:ext cx="134" cy="103"/>
            </a:xfrm>
            <a:custGeom>
              <a:avLst/>
              <a:gdLst>
                <a:gd name="T0" fmla="*/ 112 w 430"/>
                <a:gd name="T1" fmla="*/ 128 h 330"/>
                <a:gd name="T2" fmla="*/ 183 w 430"/>
                <a:gd name="T3" fmla="*/ 45 h 330"/>
                <a:gd name="T4" fmla="*/ 197 w 430"/>
                <a:gd name="T5" fmla="*/ 0 h 330"/>
                <a:gd name="T6" fmla="*/ 233 w 430"/>
                <a:gd name="T7" fmla="*/ 71 h 330"/>
                <a:gd name="T8" fmla="*/ 176 w 430"/>
                <a:gd name="T9" fmla="*/ 172 h 330"/>
                <a:gd name="T10" fmla="*/ 164 w 430"/>
                <a:gd name="T11" fmla="*/ 201 h 330"/>
                <a:gd name="T12" fmla="*/ 208 w 430"/>
                <a:gd name="T13" fmla="*/ 241 h 330"/>
                <a:gd name="T14" fmla="*/ 313 w 430"/>
                <a:gd name="T15" fmla="*/ 178 h 330"/>
                <a:gd name="T16" fmla="*/ 323 w 430"/>
                <a:gd name="T17" fmla="*/ 116 h 330"/>
                <a:gd name="T18" fmla="*/ 307 w 430"/>
                <a:gd name="T19" fmla="*/ 46 h 330"/>
                <a:gd name="T20" fmla="*/ 352 w 430"/>
                <a:gd name="T21" fmla="*/ 69 h 330"/>
                <a:gd name="T22" fmla="*/ 422 w 430"/>
                <a:gd name="T23" fmla="*/ 160 h 330"/>
                <a:gd name="T24" fmla="*/ 415 w 430"/>
                <a:gd name="T25" fmla="*/ 192 h 330"/>
                <a:gd name="T26" fmla="*/ 377 w 430"/>
                <a:gd name="T27" fmla="*/ 220 h 330"/>
                <a:gd name="T28" fmla="*/ 255 w 430"/>
                <a:gd name="T29" fmla="*/ 289 h 330"/>
                <a:gd name="T30" fmla="*/ 217 w 430"/>
                <a:gd name="T31" fmla="*/ 317 h 330"/>
                <a:gd name="T32" fmla="*/ 181 w 430"/>
                <a:gd name="T33" fmla="*/ 321 h 330"/>
                <a:gd name="T34" fmla="*/ 133 w 430"/>
                <a:gd name="T35" fmla="*/ 279 h 330"/>
                <a:gd name="T36" fmla="*/ 66 w 430"/>
                <a:gd name="T37" fmla="*/ 175 h 330"/>
                <a:gd name="T38" fmla="*/ 18 w 430"/>
                <a:gd name="T39" fmla="*/ 98 h 330"/>
                <a:gd name="T40" fmla="*/ 28 w 430"/>
                <a:gd name="T41" fmla="*/ 49 h 330"/>
                <a:gd name="T42" fmla="*/ 66 w 430"/>
                <a:gd name="T43" fmla="*/ 40 h 330"/>
                <a:gd name="T44" fmla="*/ 94 w 430"/>
                <a:gd name="T45" fmla="*/ 62 h 330"/>
                <a:gd name="T46" fmla="*/ 112 w 430"/>
                <a:gd name="T47" fmla="*/ 128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0" h="330">
                  <a:moveTo>
                    <a:pt x="112" y="128"/>
                  </a:moveTo>
                  <a:cubicBezTo>
                    <a:pt x="137" y="99"/>
                    <a:pt x="162" y="73"/>
                    <a:pt x="183" y="45"/>
                  </a:cubicBezTo>
                  <a:cubicBezTo>
                    <a:pt x="191" y="33"/>
                    <a:pt x="192" y="15"/>
                    <a:pt x="197" y="0"/>
                  </a:cubicBezTo>
                  <a:cubicBezTo>
                    <a:pt x="246" y="12"/>
                    <a:pt x="255" y="29"/>
                    <a:pt x="233" y="71"/>
                  </a:cubicBezTo>
                  <a:cubicBezTo>
                    <a:pt x="215" y="105"/>
                    <a:pt x="195" y="138"/>
                    <a:pt x="176" y="172"/>
                  </a:cubicBezTo>
                  <a:cubicBezTo>
                    <a:pt x="171" y="181"/>
                    <a:pt x="166" y="191"/>
                    <a:pt x="164" y="201"/>
                  </a:cubicBezTo>
                  <a:cubicBezTo>
                    <a:pt x="160" y="228"/>
                    <a:pt x="183" y="251"/>
                    <a:pt x="208" y="241"/>
                  </a:cubicBezTo>
                  <a:cubicBezTo>
                    <a:pt x="246" y="226"/>
                    <a:pt x="284" y="211"/>
                    <a:pt x="313" y="178"/>
                  </a:cubicBezTo>
                  <a:cubicBezTo>
                    <a:pt x="330" y="159"/>
                    <a:pt x="334" y="140"/>
                    <a:pt x="323" y="116"/>
                  </a:cubicBezTo>
                  <a:cubicBezTo>
                    <a:pt x="314" y="96"/>
                    <a:pt x="301" y="77"/>
                    <a:pt x="307" y="46"/>
                  </a:cubicBezTo>
                  <a:cubicBezTo>
                    <a:pt x="324" y="54"/>
                    <a:pt x="343" y="57"/>
                    <a:pt x="352" y="69"/>
                  </a:cubicBezTo>
                  <a:cubicBezTo>
                    <a:pt x="378" y="97"/>
                    <a:pt x="399" y="129"/>
                    <a:pt x="422" y="160"/>
                  </a:cubicBezTo>
                  <a:cubicBezTo>
                    <a:pt x="430" y="172"/>
                    <a:pt x="425" y="184"/>
                    <a:pt x="415" y="192"/>
                  </a:cubicBezTo>
                  <a:cubicBezTo>
                    <a:pt x="403" y="202"/>
                    <a:pt x="390" y="213"/>
                    <a:pt x="377" y="220"/>
                  </a:cubicBezTo>
                  <a:cubicBezTo>
                    <a:pt x="337" y="244"/>
                    <a:pt x="295" y="266"/>
                    <a:pt x="255" y="289"/>
                  </a:cubicBezTo>
                  <a:cubicBezTo>
                    <a:pt x="241" y="297"/>
                    <a:pt x="228" y="307"/>
                    <a:pt x="217" y="317"/>
                  </a:cubicBezTo>
                  <a:cubicBezTo>
                    <a:pt x="205" y="328"/>
                    <a:pt x="192" y="330"/>
                    <a:pt x="181" y="321"/>
                  </a:cubicBezTo>
                  <a:cubicBezTo>
                    <a:pt x="164" y="308"/>
                    <a:pt x="146" y="295"/>
                    <a:pt x="133" y="279"/>
                  </a:cubicBezTo>
                  <a:cubicBezTo>
                    <a:pt x="109" y="246"/>
                    <a:pt x="87" y="210"/>
                    <a:pt x="66" y="175"/>
                  </a:cubicBezTo>
                  <a:cubicBezTo>
                    <a:pt x="51" y="149"/>
                    <a:pt x="40" y="120"/>
                    <a:pt x="18" y="98"/>
                  </a:cubicBezTo>
                  <a:cubicBezTo>
                    <a:pt x="0" y="81"/>
                    <a:pt x="6" y="60"/>
                    <a:pt x="28" y="49"/>
                  </a:cubicBezTo>
                  <a:cubicBezTo>
                    <a:pt x="39" y="43"/>
                    <a:pt x="53" y="41"/>
                    <a:pt x="66" y="40"/>
                  </a:cubicBezTo>
                  <a:cubicBezTo>
                    <a:pt x="81" y="38"/>
                    <a:pt x="90" y="46"/>
                    <a:pt x="94" y="62"/>
                  </a:cubicBezTo>
                  <a:cubicBezTo>
                    <a:pt x="98" y="84"/>
                    <a:pt x="105" y="105"/>
                    <a:pt x="112" y="1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2E6D6CBB-9698-2E5B-A4F7-9A20AD4A3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8" y="1371"/>
              <a:ext cx="129" cy="135"/>
            </a:xfrm>
            <a:custGeom>
              <a:avLst/>
              <a:gdLst>
                <a:gd name="T0" fmla="*/ 341 w 413"/>
                <a:gd name="T1" fmla="*/ 431 h 431"/>
                <a:gd name="T2" fmla="*/ 319 w 413"/>
                <a:gd name="T3" fmla="*/ 341 h 431"/>
                <a:gd name="T4" fmla="*/ 258 w 413"/>
                <a:gd name="T5" fmla="*/ 256 h 431"/>
                <a:gd name="T6" fmla="*/ 164 w 413"/>
                <a:gd name="T7" fmla="*/ 195 h 431"/>
                <a:gd name="T8" fmla="*/ 90 w 413"/>
                <a:gd name="T9" fmla="*/ 161 h 431"/>
                <a:gd name="T10" fmla="*/ 81 w 413"/>
                <a:gd name="T11" fmla="*/ 155 h 431"/>
                <a:gd name="T12" fmla="*/ 15 w 413"/>
                <a:gd name="T13" fmla="*/ 0 h 431"/>
                <a:gd name="T14" fmla="*/ 50 w 413"/>
                <a:gd name="T15" fmla="*/ 34 h 431"/>
                <a:gd name="T16" fmla="*/ 227 w 413"/>
                <a:gd name="T17" fmla="*/ 177 h 431"/>
                <a:gd name="T18" fmla="*/ 247 w 413"/>
                <a:gd name="T19" fmla="*/ 182 h 431"/>
                <a:gd name="T20" fmla="*/ 212 w 413"/>
                <a:gd name="T21" fmla="*/ 85 h 431"/>
                <a:gd name="T22" fmla="*/ 278 w 413"/>
                <a:gd name="T23" fmla="*/ 62 h 431"/>
                <a:gd name="T24" fmla="*/ 302 w 413"/>
                <a:gd name="T25" fmla="*/ 133 h 431"/>
                <a:gd name="T26" fmla="*/ 379 w 413"/>
                <a:gd name="T27" fmla="*/ 304 h 431"/>
                <a:gd name="T28" fmla="*/ 405 w 413"/>
                <a:gd name="T29" fmla="*/ 379 h 431"/>
                <a:gd name="T30" fmla="*/ 375 w 413"/>
                <a:gd name="T31" fmla="*/ 426 h 431"/>
                <a:gd name="T32" fmla="*/ 341 w 413"/>
                <a:gd name="T33" fmla="*/ 43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3" h="431">
                  <a:moveTo>
                    <a:pt x="341" y="431"/>
                  </a:moveTo>
                  <a:cubicBezTo>
                    <a:pt x="333" y="397"/>
                    <a:pt x="325" y="369"/>
                    <a:pt x="319" y="341"/>
                  </a:cubicBezTo>
                  <a:cubicBezTo>
                    <a:pt x="310" y="304"/>
                    <a:pt x="291" y="276"/>
                    <a:pt x="258" y="256"/>
                  </a:cubicBezTo>
                  <a:cubicBezTo>
                    <a:pt x="226" y="236"/>
                    <a:pt x="196" y="215"/>
                    <a:pt x="164" y="195"/>
                  </a:cubicBezTo>
                  <a:cubicBezTo>
                    <a:pt x="141" y="181"/>
                    <a:pt x="121" y="158"/>
                    <a:pt x="90" y="161"/>
                  </a:cubicBezTo>
                  <a:cubicBezTo>
                    <a:pt x="87" y="162"/>
                    <a:pt x="83" y="158"/>
                    <a:pt x="81" y="155"/>
                  </a:cubicBezTo>
                  <a:cubicBezTo>
                    <a:pt x="39" y="113"/>
                    <a:pt x="0" y="69"/>
                    <a:pt x="15" y="0"/>
                  </a:cubicBezTo>
                  <a:cubicBezTo>
                    <a:pt x="34" y="4"/>
                    <a:pt x="41" y="20"/>
                    <a:pt x="50" y="34"/>
                  </a:cubicBezTo>
                  <a:cubicBezTo>
                    <a:pt x="93" y="102"/>
                    <a:pt x="152" y="150"/>
                    <a:pt x="227" y="177"/>
                  </a:cubicBezTo>
                  <a:cubicBezTo>
                    <a:pt x="233" y="179"/>
                    <a:pt x="239" y="180"/>
                    <a:pt x="247" y="182"/>
                  </a:cubicBezTo>
                  <a:cubicBezTo>
                    <a:pt x="248" y="145"/>
                    <a:pt x="207" y="126"/>
                    <a:pt x="212" y="85"/>
                  </a:cubicBezTo>
                  <a:cubicBezTo>
                    <a:pt x="232" y="78"/>
                    <a:pt x="254" y="70"/>
                    <a:pt x="278" y="62"/>
                  </a:cubicBezTo>
                  <a:cubicBezTo>
                    <a:pt x="287" y="88"/>
                    <a:pt x="292" y="112"/>
                    <a:pt x="302" y="133"/>
                  </a:cubicBezTo>
                  <a:cubicBezTo>
                    <a:pt x="327" y="191"/>
                    <a:pt x="354" y="247"/>
                    <a:pt x="379" y="304"/>
                  </a:cubicBezTo>
                  <a:cubicBezTo>
                    <a:pt x="390" y="328"/>
                    <a:pt x="399" y="354"/>
                    <a:pt x="405" y="379"/>
                  </a:cubicBezTo>
                  <a:cubicBezTo>
                    <a:pt x="413" y="409"/>
                    <a:pt x="406" y="419"/>
                    <a:pt x="375" y="426"/>
                  </a:cubicBezTo>
                  <a:cubicBezTo>
                    <a:pt x="365" y="428"/>
                    <a:pt x="354" y="429"/>
                    <a:pt x="341" y="4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E271FD40-BC87-AE8B-C6E4-1F18A821E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1412"/>
              <a:ext cx="79" cy="122"/>
            </a:xfrm>
            <a:custGeom>
              <a:avLst/>
              <a:gdLst>
                <a:gd name="T0" fmla="*/ 100 w 252"/>
                <a:gd name="T1" fmla="*/ 391 h 391"/>
                <a:gd name="T2" fmla="*/ 101 w 252"/>
                <a:gd name="T3" fmla="*/ 298 h 391"/>
                <a:gd name="T4" fmla="*/ 107 w 252"/>
                <a:gd name="T5" fmla="*/ 213 h 391"/>
                <a:gd name="T6" fmla="*/ 0 w 252"/>
                <a:gd name="T7" fmla="*/ 74 h 391"/>
                <a:gd name="T8" fmla="*/ 71 w 252"/>
                <a:gd name="T9" fmla="*/ 31 h 391"/>
                <a:gd name="T10" fmla="*/ 131 w 252"/>
                <a:gd name="T11" fmla="*/ 157 h 391"/>
                <a:gd name="T12" fmla="*/ 133 w 252"/>
                <a:gd name="T13" fmla="*/ 191 h 391"/>
                <a:gd name="T14" fmla="*/ 144 w 252"/>
                <a:gd name="T15" fmla="*/ 266 h 391"/>
                <a:gd name="T16" fmla="*/ 193 w 252"/>
                <a:gd name="T17" fmla="*/ 291 h 391"/>
                <a:gd name="T18" fmla="*/ 216 w 252"/>
                <a:gd name="T19" fmla="*/ 229 h 391"/>
                <a:gd name="T20" fmla="*/ 170 w 252"/>
                <a:gd name="T21" fmla="*/ 131 h 391"/>
                <a:gd name="T22" fmla="*/ 134 w 252"/>
                <a:gd name="T23" fmla="*/ 58 h 391"/>
                <a:gd name="T24" fmla="*/ 161 w 252"/>
                <a:gd name="T25" fmla="*/ 0 h 391"/>
                <a:gd name="T26" fmla="*/ 232 w 252"/>
                <a:gd name="T27" fmla="*/ 151 h 391"/>
                <a:gd name="T28" fmla="*/ 248 w 252"/>
                <a:gd name="T29" fmla="*/ 248 h 391"/>
                <a:gd name="T30" fmla="*/ 180 w 252"/>
                <a:gd name="T31" fmla="*/ 350 h 391"/>
                <a:gd name="T32" fmla="*/ 100 w 252"/>
                <a:gd name="T33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2" h="391">
                  <a:moveTo>
                    <a:pt x="100" y="391"/>
                  </a:moveTo>
                  <a:cubicBezTo>
                    <a:pt x="100" y="356"/>
                    <a:pt x="99" y="327"/>
                    <a:pt x="101" y="298"/>
                  </a:cubicBezTo>
                  <a:cubicBezTo>
                    <a:pt x="102" y="270"/>
                    <a:pt x="105" y="243"/>
                    <a:pt x="107" y="213"/>
                  </a:cubicBezTo>
                  <a:cubicBezTo>
                    <a:pt x="48" y="184"/>
                    <a:pt x="40" y="117"/>
                    <a:pt x="0" y="74"/>
                  </a:cubicBezTo>
                  <a:cubicBezTo>
                    <a:pt x="11" y="35"/>
                    <a:pt x="46" y="42"/>
                    <a:pt x="71" y="31"/>
                  </a:cubicBezTo>
                  <a:cubicBezTo>
                    <a:pt x="92" y="74"/>
                    <a:pt x="113" y="115"/>
                    <a:pt x="131" y="157"/>
                  </a:cubicBezTo>
                  <a:cubicBezTo>
                    <a:pt x="136" y="167"/>
                    <a:pt x="137" y="182"/>
                    <a:pt x="133" y="191"/>
                  </a:cubicBezTo>
                  <a:cubicBezTo>
                    <a:pt x="118" y="220"/>
                    <a:pt x="131" y="243"/>
                    <a:pt x="144" y="266"/>
                  </a:cubicBezTo>
                  <a:cubicBezTo>
                    <a:pt x="155" y="287"/>
                    <a:pt x="178" y="297"/>
                    <a:pt x="193" y="291"/>
                  </a:cubicBezTo>
                  <a:cubicBezTo>
                    <a:pt x="212" y="283"/>
                    <a:pt x="225" y="249"/>
                    <a:pt x="216" y="229"/>
                  </a:cubicBezTo>
                  <a:cubicBezTo>
                    <a:pt x="202" y="196"/>
                    <a:pt x="187" y="163"/>
                    <a:pt x="170" y="131"/>
                  </a:cubicBezTo>
                  <a:cubicBezTo>
                    <a:pt x="158" y="107"/>
                    <a:pt x="153" y="81"/>
                    <a:pt x="134" y="58"/>
                  </a:cubicBezTo>
                  <a:cubicBezTo>
                    <a:pt x="111" y="30"/>
                    <a:pt x="124" y="6"/>
                    <a:pt x="161" y="0"/>
                  </a:cubicBezTo>
                  <a:cubicBezTo>
                    <a:pt x="185" y="50"/>
                    <a:pt x="210" y="100"/>
                    <a:pt x="232" y="151"/>
                  </a:cubicBezTo>
                  <a:cubicBezTo>
                    <a:pt x="246" y="181"/>
                    <a:pt x="252" y="214"/>
                    <a:pt x="248" y="248"/>
                  </a:cubicBezTo>
                  <a:cubicBezTo>
                    <a:pt x="242" y="294"/>
                    <a:pt x="220" y="328"/>
                    <a:pt x="180" y="350"/>
                  </a:cubicBezTo>
                  <a:cubicBezTo>
                    <a:pt x="156" y="362"/>
                    <a:pt x="133" y="374"/>
                    <a:pt x="100" y="3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F7E1C418-E84D-A14D-1187-D1E542CE4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458"/>
              <a:ext cx="90" cy="112"/>
            </a:xfrm>
            <a:custGeom>
              <a:avLst/>
              <a:gdLst>
                <a:gd name="T0" fmla="*/ 223 w 285"/>
                <a:gd name="T1" fmla="*/ 291 h 356"/>
                <a:gd name="T2" fmla="*/ 35 w 285"/>
                <a:gd name="T3" fmla="*/ 352 h 356"/>
                <a:gd name="T4" fmla="*/ 29 w 285"/>
                <a:gd name="T5" fmla="*/ 346 h 356"/>
                <a:gd name="T6" fmla="*/ 5 w 285"/>
                <a:gd name="T7" fmla="*/ 121 h 356"/>
                <a:gd name="T8" fmla="*/ 85 w 285"/>
                <a:gd name="T9" fmla="*/ 17 h 356"/>
                <a:gd name="T10" fmla="*/ 285 w 285"/>
                <a:gd name="T11" fmla="*/ 24 h 356"/>
                <a:gd name="T12" fmla="*/ 272 w 285"/>
                <a:gd name="T13" fmla="*/ 77 h 356"/>
                <a:gd name="T14" fmla="*/ 202 w 285"/>
                <a:gd name="T15" fmla="*/ 61 h 356"/>
                <a:gd name="T16" fmla="*/ 128 w 285"/>
                <a:gd name="T17" fmla="*/ 48 h 356"/>
                <a:gd name="T18" fmla="*/ 73 w 285"/>
                <a:gd name="T19" fmla="*/ 83 h 356"/>
                <a:gd name="T20" fmla="*/ 83 w 285"/>
                <a:gd name="T21" fmla="*/ 249 h 356"/>
                <a:gd name="T22" fmla="*/ 118 w 285"/>
                <a:gd name="T23" fmla="*/ 272 h 356"/>
                <a:gd name="T24" fmla="*/ 223 w 285"/>
                <a:gd name="T25" fmla="*/ 291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5" h="356">
                  <a:moveTo>
                    <a:pt x="223" y="291"/>
                  </a:moveTo>
                  <a:cubicBezTo>
                    <a:pt x="165" y="331"/>
                    <a:pt x="87" y="356"/>
                    <a:pt x="35" y="352"/>
                  </a:cubicBezTo>
                  <a:cubicBezTo>
                    <a:pt x="32" y="350"/>
                    <a:pt x="29" y="348"/>
                    <a:pt x="29" y="346"/>
                  </a:cubicBezTo>
                  <a:cubicBezTo>
                    <a:pt x="13" y="272"/>
                    <a:pt x="0" y="197"/>
                    <a:pt x="5" y="121"/>
                  </a:cubicBezTo>
                  <a:cubicBezTo>
                    <a:pt x="8" y="70"/>
                    <a:pt x="36" y="34"/>
                    <a:pt x="85" y="17"/>
                  </a:cubicBezTo>
                  <a:cubicBezTo>
                    <a:pt x="130" y="0"/>
                    <a:pt x="233" y="3"/>
                    <a:pt x="285" y="24"/>
                  </a:cubicBezTo>
                  <a:cubicBezTo>
                    <a:pt x="281" y="40"/>
                    <a:pt x="277" y="57"/>
                    <a:pt x="272" y="77"/>
                  </a:cubicBezTo>
                  <a:cubicBezTo>
                    <a:pt x="246" y="71"/>
                    <a:pt x="224" y="66"/>
                    <a:pt x="202" y="61"/>
                  </a:cubicBezTo>
                  <a:cubicBezTo>
                    <a:pt x="178" y="56"/>
                    <a:pt x="153" y="50"/>
                    <a:pt x="128" y="48"/>
                  </a:cubicBezTo>
                  <a:cubicBezTo>
                    <a:pt x="97" y="46"/>
                    <a:pt x="83" y="55"/>
                    <a:pt x="73" y="83"/>
                  </a:cubicBezTo>
                  <a:cubicBezTo>
                    <a:pt x="54" y="140"/>
                    <a:pt x="57" y="195"/>
                    <a:pt x="83" y="249"/>
                  </a:cubicBezTo>
                  <a:cubicBezTo>
                    <a:pt x="91" y="264"/>
                    <a:pt x="102" y="270"/>
                    <a:pt x="118" y="272"/>
                  </a:cubicBezTo>
                  <a:cubicBezTo>
                    <a:pt x="152" y="277"/>
                    <a:pt x="186" y="284"/>
                    <a:pt x="223" y="2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BE0CDD2C-691C-6AF7-BD27-62BCDD700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" y="898"/>
              <a:ext cx="41" cy="48"/>
            </a:xfrm>
            <a:custGeom>
              <a:avLst/>
              <a:gdLst>
                <a:gd name="T0" fmla="*/ 86 w 130"/>
                <a:gd name="T1" fmla="*/ 1 h 155"/>
                <a:gd name="T2" fmla="*/ 120 w 130"/>
                <a:gd name="T3" fmla="*/ 36 h 155"/>
                <a:gd name="T4" fmla="*/ 87 w 130"/>
                <a:gd name="T5" fmla="*/ 129 h 155"/>
                <a:gd name="T6" fmla="*/ 60 w 130"/>
                <a:gd name="T7" fmla="*/ 154 h 155"/>
                <a:gd name="T8" fmla="*/ 31 w 130"/>
                <a:gd name="T9" fmla="*/ 131 h 155"/>
                <a:gd name="T10" fmla="*/ 7 w 130"/>
                <a:gd name="T11" fmla="*/ 72 h 155"/>
                <a:gd name="T12" fmla="*/ 20 w 130"/>
                <a:gd name="T13" fmla="*/ 31 h 155"/>
                <a:gd name="T14" fmla="*/ 86 w 130"/>
                <a:gd name="T15" fmla="*/ 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155">
                  <a:moveTo>
                    <a:pt x="86" y="1"/>
                  </a:moveTo>
                  <a:cubicBezTo>
                    <a:pt x="125" y="0"/>
                    <a:pt x="130" y="9"/>
                    <a:pt x="120" y="36"/>
                  </a:cubicBezTo>
                  <a:cubicBezTo>
                    <a:pt x="109" y="67"/>
                    <a:pt x="99" y="98"/>
                    <a:pt x="87" y="129"/>
                  </a:cubicBezTo>
                  <a:cubicBezTo>
                    <a:pt x="82" y="141"/>
                    <a:pt x="77" y="154"/>
                    <a:pt x="60" y="154"/>
                  </a:cubicBezTo>
                  <a:cubicBezTo>
                    <a:pt x="43" y="155"/>
                    <a:pt x="37" y="143"/>
                    <a:pt x="31" y="131"/>
                  </a:cubicBezTo>
                  <a:cubicBezTo>
                    <a:pt x="22" y="112"/>
                    <a:pt x="15" y="92"/>
                    <a:pt x="7" y="72"/>
                  </a:cubicBezTo>
                  <a:cubicBezTo>
                    <a:pt x="0" y="55"/>
                    <a:pt x="6" y="39"/>
                    <a:pt x="20" y="31"/>
                  </a:cubicBezTo>
                  <a:cubicBezTo>
                    <a:pt x="44" y="17"/>
                    <a:pt x="70" y="8"/>
                    <a:pt x="8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9">
              <a:extLst>
                <a:ext uri="{FF2B5EF4-FFF2-40B4-BE49-F238E27FC236}">
                  <a16:creationId xmlns:a16="http://schemas.microsoft.com/office/drawing/2014/main" id="{0C9785AB-D1E4-A4E7-49E2-8075AD5B5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5" y="1424"/>
              <a:ext cx="40" cy="41"/>
            </a:xfrm>
            <a:custGeom>
              <a:avLst/>
              <a:gdLst>
                <a:gd name="T0" fmla="*/ 128 w 130"/>
                <a:gd name="T1" fmla="*/ 27 h 132"/>
                <a:gd name="T2" fmla="*/ 101 w 130"/>
                <a:gd name="T3" fmla="*/ 76 h 132"/>
                <a:gd name="T4" fmla="*/ 59 w 130"/>
                <a:gd name="T5" fmla="*/ 111 h 132"/>
                <a:gd name="T6" fmla="*/ 23 w 130"/>
                <a:gd name="T7" fmla="*/ 130 h 132"/>
                <a:gd name="T8" fmla="*/ 2 w 130"/>
                <a:gd name="T9" fmla="*/ 88 h 132"/>
                <a:gd name="T10" fmla="*/ 18 w 130"/>
                <a:gd name="T11" fmla="*/ 22 h 132"/>
                <a:gd name="T12" fmla="*/ 57 w 130"/>
                <a:gd name="T13" fmla="*/ 4 h 132"/>
                <a:gd name="T14" fmla="*/ 128 w 130"/>
                <a:gd name="T15" fmla="*/ 2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132">
                  <a:moveTo>
                    <a:pt x="128" y="27"/>
                  </a:moveTo>
                  <a:cubicBezTo>
                    <a:pt x="130" y="55"/>
                    <a:pt x="120" y="67"/>
                    <a:pt x="101" y="76"/>
                  </a:cubicBezTo>
                  <a:cubicBezTo>
                    <a:pt x="85" y="84"/>
                    <a:pt x="74" y="101"/>
                    <a:pt x="59" y="111"/>
                  </a:cubicBezTo>
                  <a:cubicBezTo>
                    <a:pt x="48" y="120"/>
                    <a:pt x="34" y="132"/>
                    <a:pt x="23" y="130"/>
                  </a:cubicBezTo>
                  <a:cubicBezTo>
                    <a:pt x="4" y="126"/>
                    <a:pt x="0" y="105"/>
                    <a:pt x="2" y="88"/>
                  </a:cubicBezTo>
                  <a:cubicBezTo>
                    <a:pt x="5" y="65"/>
                    <a:pt x="11" y="43"/>
                    <a:pt x="18" y="22"/>
                  </a:cubicBezTo>
                  <a:cubicBezTo>
                    <a:pt x="24" y="3"/>
                    <a:pt x="41" y="0"/>
                    <a:pt x="57" y="4"/>
                  </a:cubicBezTo>
                  <a:cubicBezTo>
                    <a:pt x="81" y="10"/>
                    <a:pt x="104" y="19"/>
                    <a:pt x="128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0">
              <a:extLst>
                <a:ext uri="{FF2B5EF4-FFF2-40B4-BE49-F238E27FC236}">
                  <a16:creationId xmlns:a16="http://schemas.microsoft.com/office/drawing/2014/main" id="{482B05D2-6FFF-B6B5-1056-0BF22AEB8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5" y="1926"/>
              <a:ext cx="71" cy="71"/>
            </a:xfrm>
            <a:custGeom>
              <a:avLst/>
              <a:gdLst>
                <a:gd name="T0" fmla="*/ 228 w 228"/>
                <a:gd name="T1" fmla="*/ 227 h 228"/>
                <a:gd name="T2" fmla="*/ 116 w 228"/>
                <a:gd name="T3" fmla="*/ 134 h 228"/>
                <a:gd name="T4" fmla="*/ 95 w 228"/>
                <a:gd name="T5" fmla="*/ 115 h 228"/>
                <a:gd name="T6" fmla="*/ 15 w 228"/>
                <a:gd name="T7" fmla="*/ 128 h 228"/>
                <a:gd name="T8" fmla="*/ 0 w 228"/>
                <a:gd name="T9" fmla="*/ 136 h 228"/>
                <a:gd name="T10" fmla="*/ 42 w 228"/>
                <a:gd name="T11" fmla="*/ 0 h 228"/>
                <a:gd name="T12" fmla="*/ 110 w 228"/>
                <a:gd name="T13" fmla="*/ 101 h 228"/>
                <a:gd name="T14" fmla="*/ 211 w 228"/>
                <a:gd name="T15" fmla="*/ 202 h 228"/>
                <a:gd name="T16" fmla="*/ 228 w 228"/>
                <a:gd name="T17" fmla="*/ 228 h 228"/>
                <a:gd name="T18" fmla="*/ 228 w 228"/>
                <a:gd name="T19" fmla="*/ 22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228">
                  <a:moveTo>
                    <a:pt x="228" y="227"/>
                  </a:moveTo>
                  <a:cubicBezTo>
                    <a:pt x="191" y="196"/>
                    <a:pt x="153" y="165"/>
                    <a:pt x="116" y="134"/>
                  </a:cubicBezTo>
                  <a:cubicBezTo>
                    <a:pt x="108" y="128"/>
                    <a:pt x="103" y="120"/>
                    <a:pt x="95" y="115"/>
                  </a:cubicBezTo>
                  <a:cubicBezTo>
                    <a:pt x="58" y="88"/>
                    <a:pt x="42" y="91"/>
                    <a:pt x="15" y="128"/>
                  </a:cubicBezTo>
                  <a:cubicBezTo>
                    <a:pt x="12" y="132"/>
                    <a:pt x="7" y="134"/>
                    <a:pt x="0" y="136"/>
                  </a:cubicBezTo>
                  <a:cubicBezTo>
                    <a:pt x="8" y="89"/>
                    <a:pt x="20" y="44"/>
                    <a:pt x="42" y="0"/>
                  </a:cubicBezTo>
                  <a:cubicBezTo>
                    <a:pt x="48" y="47"/>
                    <a:pt x="81" y="72"/>
                    <a:pt x="110" y="101"/>
                  </a:cubicBezTo>
                  <a:cubicBezTo>
                    <a:pt x="144" y="134"/>
                    <a:pt x="178" y="168"/>
                    <a:pt x="211" y="202"/>
                  </a:cubicBezTo>
                  <a:cubicBezTo>
                    <a:pt x="218" y="209"/>
                    <a:pt x="222" y="219"/>
                    <a:pt x="228" y="228"/>
                  </a:cubicBezTo>
                  <a:lnTo>
                    <a:pt x="228" y="2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0A5FF3C5-443D-DD29-A0BF-6AD578E0C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" y="886"/>
              <a:ext cx="43" cy="32"/>
            </a:xfrm>
            <a:custGeom>
              <a:avLst/>
              <a:gdLst>
                <a:gd name="T0" fmla="*/ 61 w 139"/>
                <a:gd name="T1" fmla="*/ 105 h 105"/>
                <a:gd name="T2" fmla="*/ 0 w 139"/>
                <a:gd name="T3" fmla="*/ 32 h 105"/>
                <a:gd name="T4" fmla="*/ 95 w 139"/>
                <a:gd name="T5" fmla="*/ 16 h 105"/>
                <a:gd name="T6" fmla="*/ 139 w 139"/>
                <a:gd name="T7" fmla="*/ 43 h 105"/>
                <a:gd name="T8" fmla="*/ 61 w 139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05">
                  <a:moveTo>
                    <a:pt x="61" y="105"/>
                  </a:moveTo>
                  <a:cubicBezTo>
                    <a:pt x="41" y="81"/>
                    <a:pt x="21" y="57"/>
                    <a:pt x="0" y="32"/>
                  </a:cubicBezTo>
                  <a:cubicBezTo>
                    <a:pt x="30" y="0"/>
                    <a:pt x="64" y="14"/>
                    <a:pt x="95" y="16"/>
                  </a:cubicBezTo>
                  <a:cubicBezTo>
                    <a:pt x="114" y="18"/>
                    <a:pt x="135" y="23"/>
                    <a:pt x="139" y="43"/>
                  </a:cubicBezTo>
                  <a:cubicBezTo>
                    <a:pt x="112" y="65"/>
                    <a:pt x="88" y="84"/>
                    <a:pt x="61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59">
              <a:extLst>
                <a:ext uri="{FF2B5EF4-FFF2-40B4-BE49-F238E27FC236}">
                  <a16:creationId xmlns:a16="http://schemas.microsoft.com/office/drawing/2014/main" id="{8AFA2561-85CA-8515-7611-04C6849BE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1740"/>
              <a:ext cx="53" cy="67"/>
            </a:xfrm>
            <a:custGeom>
              <a:avLst/>
              <a:gdLst>
                <a:gd name="T0" fmla="*/ 15 w 167"/>
                <a:gd name="T1" fmla="*/ 51 h 213"/>
                <a:gd name="T2" fmla="*/ 95 w 167"/>
                <a:gd name="T3" fmla="*/ 5 h 213"/>
                <a:gd name="T4" fmla="*/ 164 w 167"/>
                <a:gd name="T5" fmla="*/ 61 h 213"/>
                <a:gd name="T6" fmla="*/ 164 w 167"/>
                <a:gd name="T7" fmla="*/ 207 h 213"/>
                <a:gd name="T8" fmla="*/ 107 w 167"/>
                <a:gd name="T9" fmla="*/ 155 h 213"/>
                <a:gd name="T10" fmla="*/ 4 w 167"/>
                <a:gd name="T11" fmla="*/ 168 h 213"/>
                <a:gd name="T12" fmla="*/ 0 w 167"/>
                <a:gd name="T13" fmla="*/ 161 h 213"/>
                <a:gd name="T14" fmla="*/ 30 w 167"/>
                <a:gd name="T15" fmla="*/ 134 h 213"/>
                <a:gd name="T16" fmla="*/ 87 w 167"/>
                <a:gd name="T17" fmla="*/ 106 h 213"/>
                <a:gd name="T18" fmla="*/ 108 w 167"/>
                <a:gd name="T19" fmla="*/ 76 h 213"/>
                <a:gd name="T20" fmla="*/ 78 w 167"/>
                <a:gd name="T21" fmla="*/ 48 h 213"/>
                <a:gd name="T22" fmla="*/ 15 w 167"/>
                <a:gd name="T23" fmla="*/ 5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7" h="213">
                  <a:moveTo>
                    <a:pt x="15" y="51"/>
                  </a:moveTo>
                  <a:cubicBezTo>
                    <a:pt x="39" y="24"/>
                    <a:pt x="65" y="10"/>
                    <a:pt x="95" y="5"/>
                  </a:cubicBezTo>
                  <a:cubicBezTo>
                    <a:pt x="131" y="0"/>
                    <a:pt x="161" y="22"/>
                    <a:pt x="164" y="61"/>
                  </a:cubicBezTo>
                  <a:cubicBezTo>
                    <a:pt x="167" y="110"/>
                    <a:pt x="164" y="159"/>
                    <a:pt x="164" y="207"/>
                  </a:cubicBezTo>
                  <a:cubicBezTo>
                    <a:pt x="120" y="213"/>
                    <a:pt x="117" y="213"/>
                    <a:pt x="107" y="155"/>
                  </a:cubicBezTo>
                  <a:cubicBezTo>
                    <a:pt x="73" y="160"/>
                    <a:pt x="39" y="164"/>
                    <a:pt x="4" y="168"/>
                  </a:cubicBezTo>
                  <a:cubicBezTo>
                    <a:pt x="3" y="166"/>
                    <a:pt x="1" y="163"/>
                    <a:pt x="0" y="161"/>
                  </a:cubicBezTo>
                  <a:cubicBezTo>
                    <a:pt x="10" y="152"/>
                    <a:pt x="19" y="141"/>
                    <a:pt x="30" y="134"/>
                  </a:cubicBezTo>
                  <a:cubicBezTo>
                    <a:pt x="48" y="123"/>
                    <a:pt x="68" y="115"/>
                    <a:pt x="87" y="106"/>
                  </a:cubicBezTo>
                  <a:cubicBezTo>
                    <a:pt x="100" y="100"/>
                    <a:pt x="111" y="92"/>
                    <a:pt x="108" y="76"/>
                  </a:cubicBezTo>
                  <a:cubicBezTo>
                    <a:pt x="105" y="61"/>
                    <a:pt x="95" y="49"/>
                    <a:pt x="78" y="48"/>
                  </a:cubicBezTo>
                  <a:cubicBezTo>
                    <a:pt x="59" y="48"/>
                    <a:pt x="39" y="50"/>
                    <a:pt x="15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60">
              <a:extLst>
                <a:ext uri="{FF2B5EF4-FFF2-40B4-BE49-F238E27FC236}">
                  <a16:creationId xmlns:a16="http://schemas.microsoft.com/office/drawing/2014/main" id="{6FAE3286-4A4E-896D-E1CA-39A366AB9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" y="1331"/>
              <a:ext cx="43" cy="48"/>
            </a:xfrm>
            <a:custGeom>
              <a:avLst/>
              <a:gdLst>
                <a:gd name="T0" fmla="*/ 2 w 139"/>
                <a:gd name="T1" fmla="*/ 155 h 155"/>
                <a:gd name="T2" fmla="*/ 3 w 139"/>
                <a:gd name="T3" fmla="*/ 35 h 155"/>
                <a:gd name="T4" fmla="*/ 26 w 139"/>
                <a:gd name="T5" fmla="*/ 13 h 155"/>
                <a:gd name="T6" fmla="*/ 139 w 139"/>
                <a:gd name="T7" fmla="*/ 24 h 155"/>
                <a:gd name="T8" fmla="*/ 139 w 139"/>
                <a:gd name="T9" fmla="*/ 82 h 155"/>
                <a:gd name="T10" fmla="*/ 93 w 139"/>
                <a:gd name="T11" fmla="*/ 141 h 155"/>
                <a:gd name="T12" fmla="*/ 2 w 139"/>
                <a:gd name="T13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55">
                  <a:moveTo>
                    <a:pt x="2" y="155"/>
                  </a:moveTo>
                  <a:cubicBezTo>
                    <a:pt x="2" y="114"/>
                    <a:pt x="0" y="74"/>
                    <a:pt x="3" y="35"/>
                  </a:cubicBezTo>
                  <a:cubicBezTo>
                    <a:pt x="3" y="27"/>
                    <a:pt x="17" y="17"/>
                    <a:pt x="26" y="13"/>
                  </a:cubicBezTo>
                  <a:cubicBezTo>
                    <a:pt x="63" y="0"/>
                    <a:pt x="99" y="9"/>
                    <a:pt x="139" y="24"/>
                  </a:cubicBezTo>
                  <a:cubicBezTo>
                    <a:pt x="139" y="43"/>
                    <a:pt x="139" y="63"/>
                    <a:pt x="139" y="82"/>
                  </a:cubicBezTo>
                  <a:cubicBezTo>
                    <a:pt x="138" y="121"/>
                    <a:pt x="130" y="132"/>
                    <a:pt x="93" y="141"/>
                  </a:cubicBezTo>
                  <a:cubicBezTo>
                    <a:pt x="64" y="147"/>
                    <a:pt x="36" y="150"/>
                    <a:pt x="2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61">
              <a:extLst>
                <a:ext uri="{FF2B5EF4-FFF2-40B4-BE49-F238E27FC236}">
                  <a16:creationId xmlns:a16="http://schemas.microsoft.com/office/drawing/2014/main" id="{74DB3D11-9929-56B8-D54B-16A8EE616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4" y="1344"/>
              <a:ext cx="45" cy="50"/>
            </a:xfrm>
            <a:custGeom>
              <a:avLst/>
              <a:gdLst>
                <a:gd name="T0" fmla="*/ 141 w 141"/>
                <a:gd name="T1" fmla="*/ 5 h 159"/>
                <a:gd name="T2" fmla="*/ 141 w 141"/>
                <a:gd name="T3" fmla="*/ 128 h 159"/>
                <a:gd name="T4" fmla="*/ 65 w 141"/>
                <a:gd name="T5" fmla="*/ 153 h 159"/>
                <a:gd name="T6" fmla="*/ 29 w 141"/>
                <a:gd name="T7" fmla="*/ 137 h 159"/>
                <a:gd name="T8" fmla="*/ 79 w 141"/>
                <a:gd name="T9" fmla="*/ 11 h 159"/>
                <a:gd name="T10" fmla="*/ 122 w 141"/>
                <a:gd name="T11" fmla="*/ 1 h 159"/>
                <a:gd name="T12" fmla="*/ 141 w 141"/>
                <a:gd name="T13" fmla="*/ 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" h="159">
                  <a:moveTo>
                    <a:pt x="141" y="5"/>
                  </a:moveTo>
                  <a:cubicBezTo>
                    <a:pt x="141" y="47"/>
                    <a:pt x="141" y="87"/>
                    <a:pt x="141" y="128"/>
                  </a:cubicBezTo>
                  <a:cubicBezTo>
                    <a:pt x="115" y="137"/>
                    <a:pt x="89" y="143"/>
                    <a:pt x="65" y="153"/>
                  </a:cubicBezTo>
                  <a:cubicBezTo>
                    <a:pt x="47" y="159"/>
                    <a:pt x="37" y="150"/>
                    <a:pt x="29" y="137"/>
                  </a:cubicBezTo>
                  <a:cubicBezTo>
                    <a:pt x="0" y="88"/>
                    <a:pt x="25" y="26"/>
                    <a:pt x="79" y="11"/>
                  </a:cubicBezTo>
                  <a:cubicBezTo>
                    <a:pt x="93" y="7"/>
                    <a:pt x="108" y="4"/>
                    <a:pt x="122" y="1"/>
                  </a:cubicBezTo>
                  <a:cubicBezTo>
                    <a:pt x="127" y="0"/>
                    <a:pt x="132" y="3"/>
                    <a:pt x="14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4D612B27-34B7-1977-6307-EDD393926483}"/>
              </a:ext>
            </a:extLst>
          </p:cNvPr>
          <p:cNvSpPr/>
          <p:nvPr userDrawn="1"/>
        </p:nvSpPr>
        <p:spPr>
          <a:xfrm>
            <a:off x="2035874" y="2324100"/>
            <a:ext cx="3691127" cy="1276350"/>
          </a:xfrm>
          <a:prstGeom prst="roundRect">
            <a:avLst>
              <a:gd name="adj" fmla="val 10664"/>
            </a:avLst>
          </a:prstGeom>
          <a:solidFill>
            <a:srgbClr val="FFFFFF"/>
          </a:solidFill>
          <a:ln>
            <a:noFill/>
          </a:ln>
          <a:effectLst>
            <a:outerShdw blurRad="2286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398AB975-5E71-AC7F-9BCC-2D31A6712FFB}"/>
              </a:ext>
            </a:extLst>
          </p:cNvPr>
          <p:cNvGrpSpPr/>
          <p:nvPr userDrawn="1"/>
        </p:nvGrpSpPr>
        <p:grpSpPr>
          <a:xfrm>
            <a:off x="2464250" y="2324099"/>
            <a:ext cx="325876" cy="916133"/>
            <a:chOff x="1701771" y="2254177"/>
            <a:chExt cx="1041402" cy="2927687"/>
          </a:xfrm>
        </p:grpSpPr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A3181287-7390-D41B-C897-765342522469}"/>
                </a:ext>
              </a:extLst>
            </p:cNvPr>
            <p:cNvSpPr/>
            <p:nvPr/>
          </p:nvSpPr>
          <p:spPr>
            <a:xfrm>
              <a:off x="1701773" y="2254177"/>
              <a:ext cx="1041400" cy="234964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 dirty="0"/>
            </a:p>
          </p:txBody>
        </p:sp>
        <p:sp>
          <p:nvSpPr>
            <p:cNvPr id="50" name="箭头: V 形 49">
              <a:extLst>
                <a:ext uri="{FF2B5EF4-FFF2-40B4-BE49-F238E27FC236}">
                  <a16:creationId xmlns:a16="http://schemas.microsoft.com/office/drawing/2014/main" id="{E7532A64-3BBF-8D9B-3C90-A56C0F2D1765}"/>
                </a:ext>
              </a:extLst>
            </p:cNvPr>
            <p:cNvSpPr/>
            <p:nvPr/>
          </p:nvSpPr>
          <p:spPr>
            <a:xfrm rot="16200000">
              <a:off x="1665359" y="4104053"/>
              <a:ext cx="1114223" cy="1041399"/>
            </a:xfrm>
            <a:prstGeom prst="chevr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 dirty="0">
                <a:solidFill>
                  <a:schemeClr val="tx1"/>
                </a:solidFill>
              </a:endParaRPr>
            </a:p>
          </p:txBody>
        </p:sp>
      </p:grp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63512C94-C807-494C-E2E5-65804F37C427}"/>
              </a:ext>
            </a:extLst>
          </p:cNvPr>
          <p:cNvSpPr/>
          <p:nvPr userDrawn="1"/>
        </p:nvSpPr>
        <p:spPr>
          <a:xfrm>
            <a:off x="6464999" y="2324100"/>
            <a:ext cx="3691127" cy="1276350"/>
          </a:xfrm>
          <a:prstGeom prst="roundRect">
            <a:avLst>
              <a:gd name="adj" fmla="val 10664"/>
            </a:avLst>
          </a:prstGeom>
          <a:solidFill>
            <a:srgbClr val="FFFFFF"/>
          </a:solidFill>
          <a:ln>
            <a:noFill/>
          </a:ln>
          <a:effectLst>
            <a:outerShdw blurRad="2286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13602A23-4B69-B3B8-BFAD-EE06F3DB26ED}"/>
              </a:ext>
            </a:extLst>
          </p:cNvPr>
          <p:cNvGrpSpPr/>
          <p:nvPr userDrawn="1"/>
        </p:nvGrpSpPr>
        <p:grpSpPr>
          <a:xfrm>
            <a:off x="6893375" y="2324099"/>
            <a:ext cx="325876" cy="916133"/>
            <a:chOff x="1701771" y="2254177"/>
            <a:chExt cx="1041402" cy="2927687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26090805-E74E-BDCE-A442-CB97D2FB9787}"/>
                </a:ext>
              </a:extLst>
            </p:cNvPr>
            <p:cNvSpPr/>
            <p:nvPr/>
          </p:nvSpPr>
          <p:spPr>
            <a:xfrm>
              <a:off x="1701773" y="2254177"/>
              <a:ext cx="1041400" cy="234964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 dirty="0"/>
            </a:p>
          </p:txBody>
        </p:sp>
        <p:sp>
          <p:nvSpPr>
            <p:cNvPr id="54" name="箭头: V 形 53">
              <a:extLst>
                <a:ext uri="{FF2B5EF4-FFF2-40B4-BE49-F238E27FC236}">
                  <a16:creationId xmlns:a16="http://schemas.microsoft.com/office/drawing/2014/main" id="{251FB5DF-0C68-C26B-860E-410BD70614B0}"/>
                </a:ext>
              </a:extLst>
            </p:cNvPr>
            <p:cNvSpPr/>
            <p:nvPr/>
          </p:nvSpPr>
          <p:spPr>
            <a:xfrm rot="16200000">
              <a:off x="1665359" y="4104053"/>
              <a:ext cx="1114223" cy="1041399"/>
            </a:xfrm>
            <a:prstGeom prst="chevr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 dirty="0">
                <a:solidFill>
                  <a:schemeClr val="tx1"/>
                </a:solidFill>
              </a:endParaRPr>
            </a:p>
          </p:txBody>
        </p:sp>
      </p:grp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04CF4C27-3090-D3B5-69AC-D45E0FA881F7}"/>
              </a:ext>
            </a:extLst>
          </p:cNvPr>
          <p:cNvSpPr/>
          <p:nvPr userDrawn="1"/>
        </p:nvSpPr>
        <p:spPr>
          <a:xfrm>
            <a:off x="2035874" y="4143375"/>
            <a:ext cx="3691127" cy="1276350"/>
          </a:xfrm>
          <a:prstGeom prst="roundRect">
            <a:avLst>
              <a:gd name="adj" fmla="val 10664"/>
            </a:avLst>
          </a:prstGeom>
          <a:solidFill>
            <a:srgbClr val="FFFFFF"/>
          </a:solidFill>
          <a:ln>
            <a:noFill/>
          </a:ln>
          <a:effectLst>
            <a:outerShdw blurRad="2286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07CAC475-60AF-5737-E6BA-9AEB5318E525}"/>
              </a:ext>
            </a:extLst>
          </p:cNvPr>
          <p:cNvGrpSpPr/>
          <p:nvPr userDrawn="1"/>
        </p:nvGrpSpPr>
        <p:grpSpPr>
          <a:xfrm>
            <a:off x="2464250" y="4143374"/>
            <a:ext cx="325876" cy="916133"/>
            <a:chOff x="1701771" y="2254177"/>
            <a:chExt cx="1041402" cy="2927687"/>
          </a:xfrm>
        </p:grpSpPr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030C393B-4238-2CEE-F302-8C3DD26FE0F4}"/>
                </a:ext>
              </a:extLst>
            </p:cNvPr>
            <p:cNvSpPr/>
            <p:nvPr/>
          </p:nvSpPr>
          <p:spPr>
            <a:xfrm>
              <a:off x="1701773" y="2254177"/>
              <a:ext cx="1041400" cy="234964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 dirty="0"/>
            </a:p>
          </p:txBody>
        </p:sp>
        <p:sp>
          <p:nvSpPr>
            <p:cNvPr id="58" name="箭头: V 形 57">
              <a:extLst>
                <a:ext uri="{FF2B5EF4-FFF2-40B4-BE49-F238E27FC236}">
                  <a16:creationId xmlns:a16="http://schemas.microsoft.com/office/drawing/2014/main" id="{59D9A06D-47FC-FF86-EA6D-ADF6C92991C2}"/>
                </a:ext>
              </a:extLst>
            </p:cNvPr>
            <p:cNvSpPr/>
            <p:nvPr/>
          </p:nvSpPr>
          <p:spPr>
            <a:xfrm rot="16200000">
              <a:off x="1665359" y="4104053"/>
              <a:ext cx="1114223" cy="1041399"/>
            </a:xfrm>
            <a:prstGeom prst="chevr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 dirty="0">
                <a:solidFill>
                  <a:schemeClr val="tx1"/>
                </a:solidFill>
              </a:endParaRPr>
            </a:p>
          </p:txBody>
        </p:sp>
      </p:grp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93D71AA6-94C3-2268-8FB0-A4B7CA299367}"/>
              </a:ext>
            </a:extLst>
          </p:cNvPr>
          <p:cNvSpPr/>
          <p:nvPr userDrawn="1"/>
        </p:nvSpPr>
        <p:spPr>
          <a:xfrm>
            <a:off x="6464999" y="4143375"/>
            <a:ext cx="3691127" cy="1276350"/>
          </a:xfrm>
          <a:prstGeom prst="roundRect">
            <a:avLst>
              <a:gd name="adj" fmla="val 10664"/>
            </a:avLst>
          </a:prstGeom>
          <a:solidFill>
            <a:srgbClr val="FFFFFF"/>
          </a:solidFill>
          <a:ln>
            <a:noFill/>
          </a:ln>
          <a:effectLst>
            <a:outerShdw blurRad="2286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4246C096-237C-FD33-994A-8D67239E716A}"/>
              </a:ext>
            </a:extLst>
          </p:cNvPr>
          <p:cNvGrpSpPr/>
          <p:nvPr userDrawn="1"/>
        </p:nvGrpSpPr>
        <p:grpSpPr>
          <a:xfrm>
            <a:off x="6893375" y="4143374"/>
            <a:ext cx="325876" cy="916133"/>
            <a:chOff x="1701771" y="2254177"/>
            <a:chExt cx="1041402" cy="2927687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A936648E-4DC7-31ED-B85D-C8E77A7B3A38}"/>
                </a:ext>
              </a:extLst>
            </p:cNvPr>
            <p:cNvSpPr/>
            <p:nvPr/>
          </p:nvSpPr>
          <p:spPr>
            <a:xfrm>
              <a:off x="1701773" y="2254177"/>
              <a:ext cx="1041400" cy="234964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 dirty="0"/>
            </a:p>
          </p:txBody>
        </p:sp>
        <p:sp>
          <p:nvSpPr>
            <p:cNvPr id="62" name="箭头: V 形 61">
              <a:extLst>
                <a:ext uri="{FF2B5EF4-FFF2-40B4-BE49-F238E27FC236}">
                  <a16:creationId xmlns:a16="http://schemas.microsoft.com/office/drawing/2014/main" id="{6DC060B5-7905-66E2-1DD5-333B8588DF13}"/>
                </a:ext>
              </a:extLst>
            </p:cNvPr>
            <p:cNvSpPr/>
            <p:nvPr/>
          </p:nvSpPr>
          <p:spPr>
            <a:xfrm rot="16200000">
              <a:off x="1665359" y="4104053"/>
              <a:ext cx="1114223" cy="1041399"/>
            </a:xfrm>
            <a:prstGeom prst="chevr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 dirty="0">
                <a:solidFill>
                  <a:schemeClr val="tx1"/>
                </a:solidFill>
              </a:endParaRPr>
            </a:p>
          </p:txBody>
        </p:sp>
      </p:grpSp>
      <p:sp>
        <p:nvSpPr>
          <p:cNvPr id="63" name="文本框 62">
            <a:extLst>
              <a:ext uri="{FF2B5EF4-FFF2-40B4-BE49-F238E27FC236}">
                <a16:creationId xmlns:a16="http://schemas.microsoft.com/office/drawing/2014/main" id="{15F4B23E-3247-B659-C5FD-7FCA9726188B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5183354" y="757213"/>
            <a:ext cx="1821674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dist"/>
            <a:r>
              <a:rPr lang="zh-CN" altLang="en-US" sz="7200" dirty="0">
                <a:solidFill>
                  <a:schemeClr val="accent1"/>
                </a:solidFill>
                <a:latin typeface="+mj-ea"/>
                <a:ea typeface="+mj-ea"/>
              </a:rPr>
              <a:t>目录</a:t>
            </a:r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CD63585C-0A75-E3EB-128D-77A95C6FAB42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>
            <a:off x="3411128" y="1167968"/>
            <a:ext cx="1498673" cy="192024"/>
            <a:chOff x="4004890" y="1116624"/>
            <a:chExt cx="1296924" cy="192024"/>
          </a:xfrm>
        </p:grpSpPr>
        <p:sp>
          <p:nvSpPr>
            <p:cNvPr id="65" name="菱形 64">
              <a:extLst>
                <a:ext uri="{FF2B5EF4-FFF2-40B4-BE49-F238E27FC236}">
                  <a16:creationId xmlns:a16="http://schemas.microsoft.com/office/drawing/2014/main" id="{92BF3A39-5C03-B0CB-83C3-C95D870B5333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109790" y="1116624"/>
              <a:ext cx="192024" cy="192024"/>
            </a:xfrm>
            <a:prstGeom prst="diamond">
              <a:avLst/>
            </a:prstGeom>
            <a:no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600" dirty="0"/>
            </a:p>
          </p:txBody>
        </p: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213387BF-825F-6612-0FE5-B9BE6CE35B48}"/>
                </a:ext>
              </a:extLst>
            </p:cNvPr>
            <p:cNvCxnSpPr/>
            <p:nvPr>
              <p:custDataLst>
                <p:tags r:id="rId7"/>
              </p:custDataLst>
            </p:nvPr>
          </p:nvCxnSpPr>
          <p:spPr>
            <a:xfrm flipH="1">
              <a:off x="4004890" y="1212636"/>
              <a:ext cx="1104900" cy="0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B02E67BA-BB4E-1EBB-68DF-55C5947623A0}"/>
              </a:ext>
            </a:extLst>
          </p:cNvPr>
          <p:cNvSpPr/>
          <p:nvPr userDrawn="1"/>
        </p:nvSpPr>
        <p:spPr>
          <a:xfrm>
            <a:off x="5359838" y="3233287"/>
            <a:ext cx="367163" cy="367163"/>
          </a:xfrm>
          <a:custGeom>
            <a:avLst/>
            <a:gdLst>
              <a:gd name="connsiteX0" fmla="*/ 367163 w 367163"/>
              <a:gd name="connsiteY0" fmla="*/ 0 h 367163"/>
              <a:gd name="connsiteX1" fmla="*/ 367163 w 367163"/>
              <a:gd name="connsiteY1" fmla="*/ 231053 h 367163"/>
              <a:gd name="connsiteX2" fmla="*/ 231053 w 367163"/>
              <a:gd name="connsiteY2" fmla="*/ 367163 h 367163"/>
              <a:gd name="connsiteX3" fmla="*/ 0 w 367163"/>
              <a:gd name="connsiteY3" fmla="*/ 367163 h 36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163" h="367163">
                <a:moveTo>
                  <a:pt x="367163" y="0"/>
                </a:moveTo>
                <a:lnTo>
                  <a:pt x="367163" y="231053"/>
                </a:lnTo>
                <a:cubicBezTo>
                  <a:pt x="367163" y="306224"/>
                  <a:pt x="306224" y="367163"/>
                  <a:pt x="231053" y="367163"/>
                </a:cubicBezTo>
                <a:lnTo>
                  <a:pt x="0" y="3671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65E876AF-827C-22B9-0FB2-08E576FB619E}"/>
              </a:ext>
            </a:extLst>
          </p:cNvPr>
          <p:cNvSpPr/>
          <p:nvPr userDrawn="1"/>
        </p:nvSpPr>
        <p:spPr>
          <a:xfrm>
            <a:off x="9788963" y="3233287"/>
            <a:ext cx="367163" cy="367163"/>
          </a:xfrm>
          <a:custGeom>
            <a:avLst/>
            <a:gdLst>
              <a:gd name="connsiteX0" fmla="*/ 367163 w 367163"/>
              <a:gd name="connsiteY0" fmla="*/ 0 h 367163"/>
              <a:gd name="connsiteX1" fmla="*/ 367163 w 367163"/>
              <a:gd name="connsiteY1" fmla="*/ 231053 h 367163"/>
              <a:gd name="connsiteX2" fmla="*/ 231053 w 367163"/>
              <a:gd name="connsiteY2" fmla="*/ 367163 h 367163"/>
              <a:gd name="connsiteX3" fmla="*/ 0 w 367163"/>
              <a:gd name="connsiteY3" fmla="*/ 367163 h 36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163" h="367163">
                <a:moveTo>
                  <a:pt x="367163" y="0"/>
                </a:moveTo>
                <a:lnTo>
                  <a:pt x="367163" y="231053"/>
                </a:lnTo>
                <a:cubicBezTo>
                  <a:pt x="367163" y="306224"/>
                  <a:pt x="306224" y="367163"/>
                  <a:pt x="231053" y="367163"/>
                </a:cubicBezTo>
                <a:lnTo>
                  <a:pt x="0" y="3671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CD9BB85F-F23C-BE86-7D9C-3EA1450497D8}"/>
              </a:ext>
            </a:extLst>
          </p:cNvPr>
          <p:cNvSpPr/>
          <p:nvPr userDrawn="1"/>
        </p:nvSpPr>
        <p:spPr>
          <a:xfrm>
            <a:off x="5359838" y="5056035"/>
            <a:ext cx="367163" cy="367163"/>
          </a:xfrm>
          <a:custGeom>
            <a:avLst/>
            <a:gdLst>
              <a:gd name="connsiteX0" fmla="*/ 367163 w 367163"/>
              <a:gd name="connsiteY0" fmla="*/ 0 h 367163"/>
              <a:gd name="connsiteX1" fmla="*/ 367163 w 367163"/>
              <a:gd name="connsiteY1" fmla="*/ 231053 h 367163"/>
              <a:gd name="connsiteX2" fmla="*/ 231053 w 367163"/>
              <a:gd name="connsiteY2" fmla="*/ 367163 h 367163"/>
              <a:gd name="connsiteX3" fmla="*/ 0 w 367163"/>
              <a:gd name="connsiteY3" fmla="*/ 367163 h 36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163" h="367163">
                <a:moveTo>
                  <a:pt x="367163" y="0"/>
                </a:moveTo>
                <a:lnTo>
                  <a:pt x="367163" y="231053"/>
                </a:lnTo>
                <a:cubicBezTo>
                  <a:pt x="367163" y="306224"/>
                  <a:pt x="306224" y="367163"/>
                  <a:pt x="231053" y="367163"/>
                </a:cubicBezTo>
                <a:lnTo>
                  <a:pt x="0" y="3671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1E686BBA-7014-A6DE-E209-2ED35E1D8F71}"/>
              </a:ext>
            </a:extLst>
          </p:cNvPr>
          <p:cNvSpPr/>
          <p:nvPr userDrawn="1"/>
        </p:nvSpPr>
        <p:spPr>
          <a:xfrm>
            <a:off x="9788963" y="5056035"/>
            <a:ext cx="367163" cy="367163"/>
          </a:xfrm>
          <a:custGeom>
            <a:avLst/>
            <a:gdLst>
              <a:gd name="connsiteX0" fmla="*/ 367163 w 367163"/>
              <a:gd name="connsiteY0" fmla="*/ 0 h 367163"/>
              <a:gd name="connsiteX1" fmla="*/ 367163 w 367163"/>
              <a:gd name="connsiteY1" fmla="*/ 231053 h 367163"/>
              <a:gd name="connsiteX2" fmla="*/ 231053 w 367163"/>
              <a:gd name="connsiteY2" fmla="*/ 367163 h 367163"/>
              <a:gd name="connsiteX3" fmla="*/ 0 w 367163"/>
              <a:gd name="connsiteY3" fmla="*/ 367163 h 36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163" h="367163">
                <a:moveTo>
                  <a:pt x="367163" y="0"/>
                </a:moveTo>
                <a:lnTo>
                  <a:pt x="367163" y="231053"/>
                </a:lnTo>
                <a:cubicBezTo>
                  <a:pt x="367163" y="306224"/>
                  <a:pt x="306224" y="367163"/>
                  <a:pt x="231053" y="367163"/>
                </a:cubicBezTo>
                <a:lnTo>
                  <a:pt x="0" y="3671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F2A655A5-AB5C-4D7D-F834-1E54D78492C8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 flipH="1">
            <a:off x="7182714" y="1188822"/>
            <a:ext cx="1498673" cy="192024"/>
            <a:chOff x="4004890" y="1116624"/>
            <a:chExt cx="1296924" cy="192024"/>
          </a:xfrm>
        </p:grpSpPr>
        <p:sp>
          <p:nvSpPr>
            <p:cNvPr id="72" name="菱形 71">
              <a:extLst>
                <a:ext uri="{FF2B5EF4-FFF2-40B4-BE49-F238E27FC236}">
                  <a16:creationId xmlns:a16="http://schemas.microsoft.com/office/drawing/2014/main" id="{51CC5E3F-148A-3475-806C-0BE54FDEE743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109790" y="1116624"/>
              <a:ext cx="192024" cy="192024"/>
            </a:xfrm>
            <a:prstGeom prst="diamond">
              <a:avLst/>
            </a:prstGeom>
            <a:noFill/>
            <a:ln w="317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600" dirty="0"/>
            </a:p>
          </p:txBody>
        </p: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F68991CD-8367-DEA8-59BE-C68BAF6267AF}"/>
                </a:ext>
              </a:extLst>
            </p:cNvPr>
            <p:cNvCxnSpPr/>
            <p:nvPr>
              <p:custDataLst>
                <p:tags r:id="rId5"/>
              </p:custDataLst>
            </p:nvPr>
          </p:nvCxnSpPr>
          <p:spPr>
            <a:xfrm flipH="1">
              <a:off x="4004890" y="1212636"/>
              <a:ext cx="1104900" cy="0"/>
            </a:xfrm>
            <a:prstGeom prst="line">
              <a:avLst/>
            </a:prstGeom>
            <a:ln w="31750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50EE57D3-FA78-4219-9FA3-660C2549D945}"/>
              </a:ext>
            </a:extLst>
          </p:cNvPr>
          <p:cNvSpPr>
            <a:spLocks/>
          </p:cNvSpPr>
          <p:nvPr userDrawn="1"/>
        </p:nvSpPr>
        <p:spPr bwMode="auto">
          <a:xfrm>
            <a:off x="-27028" y="1512586"/>
            <a:ext cx="1921020" cy="584472"/>
          </a:xfrm>
          <a:custGeom>
            <a:avLst/>
            <a:gdLst>
              <a:gd name="connsiteX0" fmla="*/ 347716 w 1921020"/>
              <a:gd name="connsiteY0" fmla="*/ 368709 h 584472"/>
              <a:gd name="connsiteX1" fmla="*/ 437810 w 1921020"/>
              <a:gd name="connsiteY1" fmla="*/ 464301 h 584472"/>
              <a:gd name="connsiteX2" fmla="*/ 366826 w 1921020"/>
              <a:gd name="connsiteY2" fmla="*/ 573548 h 584472"/>
              <a:gd name="connsiteX3" fmla="*/ 306763 w 1921020"/>
              <a:gd name="connsiteY3" fmla="*/ 584472 h 584472"/>
              <a:gd name="connsiteX4" fmla="*/ 0 w 1921020"/>
              <a:gd name="connsiteY4" fmla="*/ 584472 h 584472"/>
              <a:gd name="connsiteX5" fmla="*/ 0 w 1921020"/>
              <a:gd name="connsiteY5" fmla="*/ 371440 h 584472"/>
              <a:gd name="connsiteX6" fmla="*/ 301303 w 1921020"/>
              <a:gd name="connsiteY6" fmla="*/ 371440 h 584472"/>
              <a:gd name="connsiteX7" fmla="*/ 347716 w 1921020"/>
              <a:gd name="connsiteY7" fmla="*/ 368709 h 584472"/>
              <a:gd name="connsiteX8" fmla="*/ 0 w 1921020"/>
              <a:gd name="connsiteY8" fmla="*/ 0 h 584472"/>
              <a:gd name="connsiteX9" fmla="*/ 1513484 w 1921020"/>
              <a:gd name="connsiteY9" fmla="*/ 0 h 584472"/>
              <a:gd name="connsiteX10" fmla="*/ 1805608 w 1921020"/>
              <a:gd name="connsiteY10" fmla="*/ 0 h 584472"/>
              <a:gd name="connsiteX11" fmla="*/ 1920274 w 1921020"/>
              <a:gd name="connsiteY11" fmla="*/ 98322 h 584472"/>
              <a:gd name="connsiteX12" fmla="*/ 1849290 w 1921020"/>
              <a:gd name="connsiteY12" fmla="*/ 218494 h 584472"/>
              <a:gd name="connsiteX13" fmla="*/ 1786497 w 1921020"/>
              <a:gd name="connsiteY13" fmla="*/ 229419 h 584472"/>
              <a:gd name="connsiteX14" fmla="*/ 0 w 1921020"/>
              <a:gd name="connsiteY14" fmla="*/ 232090 h 584472"/>
              <a:gd name="connsiteX15" fmla="*/ 0 w 1921020"/>
              <a:gd name="connsiteY15" fmla="*/ 196645 h 584472"/>
              <a:gd name="connsiteX16" fmla="*/ 1011139 w 1921020"/>
              <a:gd name="connsiteY16" fmla="*/ 196645 h 584472"/>
              <a:gd name="connsiteX17" fmla="*/ 1076662 w 1921020"/>
              <a:gd name="connsiteY17" fmla="*/ 185720 h 584472"/>
              <a:gd name="connsiteX18" fmla="*/ 1123074 w 1921020"/>
              <a:gd name="connsiteY18" fmla="*/ 120172 h 584472"/>
              <a:gd name="connsiteX19" fmla="*/ 1082122 w 1921020"/>
              <a:gd name="connsiteY19" fmla="*/ 51892 h 584472"/>
              <a:gd name="connsiteX20" fmla="*/ 1019329 w 1921020"/>
              <a:gd name="connsiteY20" fmla="*/ 35505 h 584472"/>
              <a:gd name="connsiteX21" fmla="*/ 0 w 1921020"/>
              <a:gd name="connsiteY21" fmla="*/ 35505 h 584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21020" h="584472">
                <a:moveTo>
                  <a:pt x="347716" y="368709"/>
                </a:moveTo>
                <a:cubicBezTo>
                  <a:pt x="396858" y="374172"/>
                  <a:pt x="432350" y="415139"/>
                  <a:pt x="437810" y="464301"/>
                </a:cubicBezTo>
                <a:cubicBezTo>
                  <a:pt x="440540" y="513462"/>
                  <a:pt x="413239" y="559892"/>
                  <a:pt x="366826" y="573548"/>
                </a:cubicBezTo>
                <a:cubicBezTo>
                  <a:pt x="347716" y="581741"/>
                  <a:pt x="325875" y="584472"/>
                  <a:pt x="306763" y="584472"/>
                </a:cubicBezTo>
                <a:lnTo>
                  <a:pt x="0" y="584472"/>
                </a:lnTo>
                <a:lnTo>
                  <a:pt x="0" y="371440"/>
                </a:lnTo>
                <a:lnTo>
                  <a:pt x="301303" y="371440"/>
                </a:lnTo>
                <a:cubicBezTo>
                  <a:pt x="317684" y="371440"/>
                  <a:pt x="334065" y="365978"/>
                  <a:pt x="347716" y="368709"/>
                </a:cubicBezTo>
                <a:close/>
                <a:moveTo>
                  <a:pt x="0" y="0"/>
                </a:moveTo>
                <a:lnTo>
                  <a:pt x="1513484" y="0"/>
                </a:lnTo>
                <a:cubicBezTo>
                  <a:pt x="1609038" y="0"/>
                  <a:pt x="1707323" y="2731"/>
                  <a:pt x="1805608" y="0"/>
                </a:cubicBezTo>
                <a:cubicBezTo>
                  <a:pt x="1846560" y="0"/>
                  <a:pt x="1912084" y="49161"/>
                  <a:pt x="1920274" y="98322"/>
                </a:cubicBezTo>
                <a:cubicBezTo>
                  <a:pt x="1925734" y="150215"/>
                  <a:pt x="1901163" y="199376"/>
                  <a:pt x="1849290" y="218494"/>
                </a:cubicBezTo>
                <a:cubicBezTo>
                  <a:pt x="1830179" y="226688"/>
                  <a:pt x="1808338" y="229419"/>
                  <a:pt x="1786497" y="229419"/>
                </a:cubicBezTo>
                <a:lnTo>
                  <a:pt x="0" y="232090"/>
                </a:lnTo>
                <a:lnTo>
                  <a:pt x="0" y="196645"/>
                </a:lnTo>
                <a:lnTo>
                  <a:pt x="1011139" y="196645"/>
                </a:lnTo>
                <a:cubicBezTo>
                  <a:pt x="1032980" y="196645"/>
                  <a:pt x="1057551" y="191183"/>
                  <a:pt x="1076662" y="185720"/>
                </a:cubicBezTo>
                <a:cubicBezTo>
                  <a:pt x="1106693" y="174795"/>
                  <a:pt x="1123074" y="150215"/>
                  <a:pt x="1123074" y="120172"/>
                </a:cubicBezTo>
                <a:cubicBezTo>
                  <a:pt x="1125804" y="90129"/>
                  <a:pt x="1112154" y="65548"/>
                  <a:pt x="1082122" y="51892"/>
                </a:cubicBezTo>
                <a:cubicBezTo>
                  <a:pt x="1063011" y="43699"/>
                  <a:pt x="1041170" y="35505"/>
                  <a:pt x="1019329" y="35505"/>
                </a:cubicBezTo>
                <a:lnTo>
                  <a:pt x="0" y="35505"/>
                </a:lnTo>
                <a:close/>
              </a:path>
            </a:pathLst>
          </a:custGeom>
          <a:solidFill>
            <a:srgbClr val="A9B9DA"/>
          </a:solidFill>
          <a:ln w="19050">
            <a:solidFill>
              <a:srgbClr val="FFFFF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80" name="任意多边形: 形状 79">
            <a:extLst>
              <a:ext uri="{FF2B5EF4-FFF2-40B4-BE49-F238E27FC236}">
                <a16:creationId xmlns:a16="http://schemas.microsoft.com/office/drawing/2014/main" id="{2FD1D3BD-3A46-4134-B02D-DD3508786A39}"/>
              </a:ext>
            </a:extLst>
          </p:cNvPr>
          <p:cNvSpPr>
            <a:spLocks/>
          </p:cNvSpPr>
          <p:nvPr userDrawn="1"/>
        </p:nvSpPr>
        <p:spPr bwMode="auto">
          <a:xfrm>
            <a:off x="10751219" y="299057"/>
            <a:ext cx="1467811" cy="870737"/>
          </a:xfrm>
          <a:custGeom>
            <a:avLst/>
            <a:gdLst>
              <a:gd name="connsiteX0" fmla="*/ 327111 w 1467811"/>
              <a:gd name="connsiteY0" fmla="*/ 326 h 870737"/>
              <a:gd name="connsiteX1" fmla="*/ 357360 w 1467811"/>
              <a:gd name="connsiteY1" fmla="*/ 1490 h 870737"/>
              <a:gd name="connsiteX2" fmla="*/ 1467811 w 1467811"/>
              <a:gd name="connsiteY2" fmla="*/ 1490 h 870737"/>
              <a:gd name="connsiteX3" fmla="*/ 1467811 w 1467811"/>
              <a:gd name="connsiteY3" fmla="*/ 246742 h 870737"/>
              <a:gd name="connsiteX4" fmla="*/ 1030572 w 1467811"/>
              <a:gd name="connsiteY4" fmla="*/ 246742 h 870737"/>
              <a:gd name="connsiteX5" fmla="*/ 965423 w 1467811"/>
              <a:gd name="connsiteY5" fmla="*/ 249847 h 870737"/>
              <a:gd name="connsiteX6" fmla="*/ 894068 w 1467811"/>
              <a:gd name="connsiteY6" fmla="*/ 330562 h 870737"/>
              <a:gd name="connsiteX7" fmla="*/ 965423 w 1467811"/>
              <a:gd name="connsiteY7" fmla="*/ 414383 h 870737"/>
              <a:gd name="connsiteX8" fmla="*/ 1126746 w 1467811"/>
              <a:gd name="connsiteY8" fmla="*/ 417487 h 870737"/>
              <a:gd name="connsiteX9" fmla="*/ 1467811 w 1467811"/>
              <a:gd name="connsiteY9" fmla="*/ 417487 h 870737"/>
              <a:gd name="connsiteX10" fmla="*/ 1467811 w 1467811"/>
              <a:gd name="connsiteY10" fmla="*/ 662739 h 870737"/>
              <a:gd name="connsiteX11" fmla="*/ 1368730 w 1467811"/>
              <a:gd name="connsiteY11" fmla="*/ 662739 h 870737"/>
              <a:gd name="connsiteX12" fmla="*/ 1319092 w 1467811"/>
              <a:gd name="connsiteY12" fmla="*/ 665843 h 870737"/>
              <a:gd name="connsiteX13" fmla="*/ 1247738 w 1467811"/>
              <a:gd name="connsiteY13" fmla="*/ 746559 h 870737"/>
              <a:gd name="connsiteX14" fmla="*/ 1319092 w 1467811"/>
              <a:gd name="connsiteY14" fmla="*/ 827275 h 870737"/>
              <a:gd name="connsiteX15" fmla="*/ 1381140 w 1467811"/>
              <a:gd name="connsiteY15" fmla="*/ 833484 h 870737"/>
              <a:gd name="connsiteX16" fmla="*/ 1467811 w 1467811"/>
              <a:gd name="connsiteY16" fmla="*/ 833484 h 870737"/>
              <a:gd name="connsiteX17" fmla="*/ 1467811 w 1467811"/>
              <a:gd name="connsiteY17" fmla="*/ 870737 h 870737"/>
              <a:gd name="connsiteX18" fmla="*/ 527990 w 1467811"/>
              <a:gd name="connsiteY18" fmla="*/ 870737 h 870737"/>
              <a:gd name="connsiteX19" fmla="*/ 394588 w 1467811"/>
              <a:gd name="connsiteY19" fmla="*/ 746559 h 870737"/>
              <a:gd name="connsiteX20" fmla="*/ 515580 w 1467811"/>
              <a:gd name="connsiteY20" fmla="*/ 622381 h 870737"/>
              <a:gd name="connsiteX21" fmla="*/ 1039880 w 1467811"/>
              <a:gd name="connsiteY21" fmla="*/ 625485 h 870737"/>
              <a:gd name="connsiteX22" fmla="*/ 1092620 w 1467811"/>
              <a:gd name="connsiteY22" fmla="*/ 619276 h 870737"/>
              <a:gd name="connsiteX23" fmla="*/ 1160872 w 1467811"/>
              <a:gd name="connsiteY23" fmla="*/ 538561 h 870737"/>
              <a:gd name="connsiteX24" fmla="*/ 1092620 w 1467811"/>
              <a:gd name="connsiteY24" fmla="*/ 457845 h 870737"/>
              <a:gd name="connsiteX25" fmla="*/ 925092 w 1467811"/>
              <a:gd name="connsiteY25" fmla="*/ 454740 h 870737"/>
              <a:gd name="connsiteX26" fmla="*/ 127785 w 1467811"/>
              <a:gd name="connsiteY26" fmla="*/ 454740 h 870737"/>
              <a:gd name="connsiteX27" fmla="*/ 588 w 1467811"/>
              <a:gd name="connsiteY27" fmla="*/ 342980 h 870737"/>
              <a:gd name="connsiteX28" fmla="*/ 106068 w 1467811"/>
              <a:gd name="connsiteY28" fmla="*/ 212593 h 870737"/>
              <a:gd name="connsiteX29" fmla="*/ 155706 w 1467811"/>
              <a:gd name="connsiteY29" fmla="*/ 209489 h 870737"/>
              <a:gd name="connsiteX30" fmla="*/ 940604 w 1467811"/>
              <a:gd name="connsiteY30" fmla="*/ 209489 h 870737"/>
              <a:gd name="connsiteX31" fmla="*/ 1005754 w 1467811"/>
              <a:gd name="connsiteY31" fmla="*/ 203280 h 870737"/>
              <a:gd name="connsiteX32" fmla="*/ 1074006 w 1467811"/>
              <a:gd name="connsiteY32" fmla="*/ 119460 h 870737"/>
              <a:gd name="connsiteX33" fmla="*/ 999549 w 1467811"/>
              <a:gd name="connsiteY33" fmla="*/ 41848 h 870737"/>
              <a:gd name="connsiteX34" fmla="*/ 949911 w 1467811"/>
              <a:gd name="connsiteY34" fmla="*/ 38744 h 870737"/>
              <a:gd name="connsiteX35" fmla="*/ 354257 w 1467811"/>
              <a:gd name="connsiteY35" fmla="*/ 38744 h 870737"/>
              <a:gd name="connsiteX36" fmla="*/ 310824 w 1467811"/>
              <a:gd name="connsiteY36" fmla="*/ 20117 h 870737"/>
              <a:gd name="connsiteX37" fmla="*/ 327111 w 1467811"/>
              <a:gd name="connsiteY37" fmla="*/ 326 h 87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467811" h="870737">
                <a:moveTo>
                  <a:pt x="327111" y="326"/>
                </a:moveTo>
                <a:cubicBezTo>
                  <a:pt x="336419" y="-838"/>
                  <a:pt x="348053" y="1490"/>
                  <a:pt x="357360" y="1490"/>
                </a:cubicBezTo>
                <a:lnTo>
                  <a:pt x="1467811" y="1490"/>
                </a:lnTo>
                <a:lnTo>
                  <a:pt x="1467811" y="246742"/>
                </a:lnTo>
                <a:lnTo>
                  <a:pt x="1030572" y="246742"/>
                </a:lnTo>
                <a:cubicBezTo>
                  <a:pt x="1008856" y="246742"/>
                  <a:pt x="987139" y="246742"/>
                  <a:pt x="965423" y="249847"/>
                </a:cubicBezTo>
                <a:cubicBezTo>
                  <a:pt x="921990" y="256056"/>
                  <a:pt x="894068" y="290204"/>
                  <a:pt x="894068" y="330562"/>
                </a:cubicBezTo>
                <a:cubicBezTo>
                  <a:pt x="894068" y="377129"/>
                  <a:pt x="921990" y="411278"/>
                  <a:pt x="965423" y="414383"/>
                </a:cubicBezTo>
                <a:cubicBezTo>
                  <a:pt x="1021265" y="417487"/>
                  <a:pt x="1074006" y="417487"/>
                  <a:pt x="1126746" y="417487"/>
                </a:cubicBezTo>
                <a:lnTo>
                  <a:pt x="1467811" y="417487"/>
                </a:lnTo>
                <a:lnTo>
                  <a:pt x="1467811" y="662739"/>
                </a:lnTo>
                <a:lnTo>
                  <a:pt x="1368730" y="662739"/>
                </a:lnTo>
                <a:cubicBezTo>
                  <a:pt x="1350116" y="662739"/>
                  <a:pt x="1334604" y="662739"/>
                  <a:pt x="1319092" y="665843"/>
                </a:cubicBezTo>
                <a:cubicBezTo>
                  <a:pt x="1278762" y="668948"/>
                  <a:pt x="1247738" y="703097"/>
                  <a:pt x="1247738" y="746559"/>
                </a:cubicBezTo>
                <a:cubicBezTo>
                  <a:pt x="1247738" y="786917"/>
                  <a:pt x="1275659" y="824170"/>
                  <a:pt x="1319092" y="827275"/>
                </a:cubicBezTo>
                <a:cubicBezTo>
                  <a:pt x="1337706" y="830379"/>
                  <a:pt x="1359423" y="833484"/>
                  <a:pt x="1381140" y="833484"/>
                </a:cubicBezTo>
                <a:lnTo>
                  <a:pt x="1467811" y="833484"/>
                </a:lnTo>
                <a:lnTo>
                  <a:pt x="1467811" y="870737"/>
                </a:lnTo>
                <a:lnTo>
                  <a:pt x="527990" y="870737"/>
                </a:lnTo>
                <a:cubicBezTo>
                  <a:pt x="450430" y="870737"/>
                  <a:pt x="394588" y="817961"/>
                  <a:pt x="394588" y="746559"/>
                </a:cubicBezTo>
                <a:cubicBezTo>
                  <a:pt x="394588" y="678261"/>
                  <a:pt x="447328" y="622381"/>
                  <a:pt x="515580" y="622381"/>
                </a:cubicBezTo>
                <a:cubicBezTo>
                  <a:pt x="692415" y="625485"/>
                  <a:pt x="866147" y="625485"/>
                  <a:pt x="1039880" y="625485"/>
                </a:cubicBezTo>
                <a:cubicBezTo>
                  <a:pt x="1058494" y="625485"/>
                  <a:pt x="1077108" y="622381"/>
                  <a:pt x="1092620" y="619276"/>
                </a:cubicBezTo>
                <a:cubicBezTo>
                  <a:pt x="1132950" y="613068"/>
                  <a:pt x="1163974" y="578919"/>
                  <a:pt x="1160872" y="538561"/>
                </a:cubicBezTo>
                <a:cubicBezTo>
                  <a:pt x="1160872" y="498203"/>
                  <a:pt x="1132950" y="460949"/>
                  <a:pt x="1092620" y="457845"/>
                </a:cubicBezTo>
                <a:cubicBezTo>
                  <a:pt x="1036777" y="454740"/>
                  <a:pt x="980935" y="454740"/>
                  <a:pt x="925092" y="454740"/>
                </a:cubicBezTo>
                <a:cubicBezTo>
                  <a:pt x="658289" y="454740"/>
                  <a:pt x="394588" y="454740"/>
                  <a:pt x="127785" y="454740"/>
                </a:cubicBezTo>
                <a:cubicBezTo>
                  <a:pt x="59533" y="454740"/>
                  <a:pt x="6792" y="408174"/>
                  <a:pt x="588" y="342980"/>
                </a:cubicBezTo>
                <a:cubicBezTo>
                  <a:pt x="-5617" y="280891"/>
                  <a:pt x="37816" y="221907"/>
                  <a:pt x="106068" y="212593"/>
                </a:cubicBezTo>
                <a:cubicBezTo>
                  <a:pt x="121580" y="209489"/>
                  <a:pt x="137092" y="209489"/>
                  <a:pt x="155706" y="209489"/>
                </a:cubicBezTo>
                <a:cubicBezTo>
                  <a:pt x="416304" y="209489"/>
                  <a:pt x="680005" y="209489"/>
                  <a:pt x="940604" y="209489"/>
                </a:cubicBezTo>
                <a:cubicBezTo>
                  <a:pt x="962320" y="209489"/>
                  <a:pt x="984037" y="206384"/>
                  <a:pt x="1005754" y="203280"/>
                </a:cubicBezTo>
                <a:cubicBezTo>
                  <a:pt x="1046084" y="197071"/>
                  <a:pt x="1074006" y="159818"/>
                  <a:pt x="1074006" y="119460"/>
                </a:cubicBezTo>
                <a:cubicBezTo>
                  <a:pt x="1070903" y="79102"/>
                  <a:pt x="1042982" y="48057"/>
                  <a:pt x="999549" y="41848"/>
                </a:cubicBezTo>
                <a:cubicBezTo>
                  <a:pt x="984037" y="38744"/>
                  <a:pt x="968525" y="38744"/>
                  <a:pt x="949911" y="38744"/>
                </a:cubicBezTo>
                <a:cubicBezTo>
                  <a:pt x="751360" y="38744"/>
                  <a:pt x="552808" y="38744"/>
                  <a:pt x="354257" y="38744"/>
                </a:cubicBezTo>
                <a:cubicBezTo>
                  <a:pt x="338745" y="38744"/>
                  <a:pt x="310824" y="44953"/>
                  <a:pt x="310824" y="20117"/>
                </a:cubicBezTo>
                <a:cubicBezTo>
                  <a:pt x="310824" y="6147"/>
                  <a:pt x="317804" y="1490"/>
                  <a:pt x="327111" y="326"/>
                </a:cubicBezTo>
                <a:close/>
              </a:path>
            </a:pathLst>
          </a:custGeom>
          <a:solidFill>
            <a:srgbClr val="A9B9DA"/>
          </a:solidFill>
          <a:ln w="19050">
            <a:solidFill>
              <a:srgbClr val="FFFFF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794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转场页">
    <p:bg>
      <p:bgPr>
        <a:solidFill>
          <a:srgbClr val="E1E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C5061C9-47E2-E209-1869-C7922F354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9" b="42252"/>
          <a:stretch>
            <a:fillRect/>
          </a:stretch>
        </p:blipFill>
        <p:spPr>
          <a:xfrm flipH="1">
            <a:off x="1" y="0"/>
            <a:ext cx="12191999" cy="6858000"/>
          </a:xfrm>
          <a:custGeom>
            <a:avLst/>
            <a:gdLst>
              <a:gd name="connsiteX0" fmla="*/ 12191999 w 12191999"/>
              <a:gd name="connsiteY0" fmla="*/ 0 h 6858000"/>
              <a:gd name="connsiteX1" fmla="*/ 0 w 12191999"/>
              <a:gd name="connsiteY1" fmla="*/ 0 h 6858000"/>
              <a:gd name="connsiteX2" fmla="*/ 0 w 12191999"/>
              <a:gd name="connsiteY2" fmla="*/ 6858000 h 6858000"/>
              <a:gd name="connsiteX3" fmla="*/ 12191999 w 121919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6858000">
                <a:moveTo>
                  <a:pt x="12191999" y="0"/>
                </a:moveTo>
                <a:lnTo>
                  <a:pt x="0" y="0"/>
                </a:lnTo>
                <a:lnTo>
                  <a:pt x="0" y="6858000"/>
                </a:lnTo>
                <a:lnTo>
                  <a:pt x="12191999" y="6858000"/>
                </a:lnTo>
                <a:close/>
              </a:path>
            </a:pathLst>
          </a:custGeom>
        </p:spPr>
      </p:pic>
      <p:pic>
        <p:nvPicPr>
          <p:cNvPr id="9" name="Picture 25">
            <a:extLst>
              <a:ext uri="{FF2B5EF4-FFF2-40B4-BE49-F238E27FC236}">
                <a16:creationId xmlns:a16="http://schemas.microsoft.com/office/drawing/2014/main" id="{99256A40-A130-A236-047B-0A3610E666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9076" y="2141081"/>
            <a:ext cx="4921831" cy="1964339"/>
          </a:xfrm>
          <a:prstGeom prst="rect">
            <a:avLst/>
          </a:prstGeom>
        </p:spPr>
      </p:pic>
      <p:sp>
        <p:nvSpPr>
          <p:cNvPr id="10" name="箭头: 五边形 9">
            <a:extLst>
              <a:ext uri="{FF2B5EF4-FFF2-40B4-BE49-F238E27FC236}">
                <a16:creationId xmlns:a16="http://schemas.microsoft.com/office/drawing/2014/main" id="{3196AD6E-1C79-4246-4DAB-F6665618D8EB}"/>
              </a:ext>
            </a:extLst>
          </p:cNvPr>
          <p:cNvSpPr/>
          <p:nvPr userDrawn="1"/>
        </p:nvSpPr>
        <p:spPr>
          <a:xfrm rot="5400000">
            <a:off x="3237340" y="1027527"/>
            <a:ext cx="5717320" cy="3733831"/>
          </a:xfrm>
          <a:prstGeom prst="homePlate">
            <a:avLst>
              <a:gd name="adj" fmla="val 33830"/>
            </a:avLst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箭头: 五边形 10">
            <a:extLst>
              <a:ext uri="{FF2B5EF4-FFF2-40B4-BE49-F238E27FC236}">
                <a16:creationId xmlns:a16="http://schemas.microsoft.com/office/drawing/2014/main" id="{29A428C7-9DC5-7FA8-8035-84472A068C6F}"/>
              </a:ext>
            </a:extLst>
          </p:cNvPr>
          <p:cNvSpPr/>
          <p:nvPr userDrawn="1"/>
        </p:nvSpPr>
        <p:spPr>
          <a:xfrm rot="5400000">
            <a:off x="3339083" y="890002"/>
            <a:ext cx="5513834" cy="3733831"/>
          </a:xfrm>
          <a:prstGeom prst="homePlate">
            <a:avLst>
              <a:gd name="adj" fmla="val 33830"/>
            </a:avLst>
          </a:prstGeom>
          <a:gradFill flip="none" rotWithShape="1">
            <a:gsLst>
              <a:gs pos="28000">
                <a:schemeClr val="accent2">
                  <a:lumMod val="75000"/>
                </a:schemeClr>
              </a:gs>
              <a:gs pos="88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直角三角形 11">
            <a:extLst>
              <a:ext uri="{FF2B5EF4-FFF2-40B4-BE49-F238E27FC236}">
                <a16:creationId xmlns:a16="http://schemas.microsoft.com/office/drawing/2014/main" id="{CED7CBD0-A71C-7D85-2260-33009D49461B}"/>
              </a:ext>
            </a:extLst>
          </p:cNvPr>
          <p:cNvSpPr/>
          <p:nvPr userDrawn="1"/>
        </p:nvSpPr>
        <p:spPr>
          <a:xfrm>
            <a:off x="0" y="5248274"/>
            <a:ext cx="2320388" cy="1609726"/>
          </a:xfrm>
          <a:prstGeom prst="rtTriangle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55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" name="直角三角形 12">
            <a:extLst>
              <a:ext uri="{FF2B5EF4-FFF2-40B4-BE49-F238E27FC236}">
                <a16:creationId xmlns:a16="http://schemas.microsoft.com/office/drawing/2014/main" id="{09C7A766-09EC-75D2-6E33-4FF3127E8AAE}"/>
              </a:ext>
            </a:extLst>
          </p:cNvPr>
          <p:cNvSpPr/>
          <p:nvPr userDrawn="1"/>
        </p:nvSpPr>
        <p:spPr>
          <a:xfrm flipH="1">
            <a:off x="9871612" y="5248274"/>
            <a:ext cx="2320388" cy="1609726"/>
          </a:xfrm>
          <a:prstGeom prst="rtTriangle">
            <a:avLst/>
          </a:prstGeom>
          <a:gradFill>
            <a:gsLst>
              <a:gs pos="30000">
                <a:schemeClr val="accent2">
                  <a:lumMod val="75000"/>
                </a:schemeClr>
              </a:gs>
              <a:gs pos="8200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5F14EAE-9D61-74C0-498D-785EB031FFAC}"/>
              </a:ext>
            </a:extLst>
          </p:cNvPr>
          <p:cNvSpPr/>
          <p:nvPr userDrawn="1"/>
        </p:nvSpPr>
        <p:spPr>
          <a:xfrm>
            <a:off x="8028034" y="0"/>
            <a:ext cx="96791" cy="4162425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346B351-EEBF-95E6-EC5D-55B0B06D1143}"/>
              </a:ext>
            </a:extLst>
          </p:cNvPr>
          <p:cNvSpPr/>
          <p:nvPr userDrawn="1"/>
        </p:nvSpPr>
        <p:spPr>
          <a:xfrm>
            <a:off x="4063587" y="0"/>
            <a:ext cx="96791" cy="4162425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7AED943-80F4-0E18-5CF3-3D379A0EC7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8" b="34948"/>
          <a:stretch>
            <a:fillRect/>
          </a:stretch>
        </p:blipFill>
        <p:spPr>
          <a:xfrm flipH="1">
            <a:off x="1770490" y="1665534"/>
            <a:ext cx="7863947" cy="5203459"/>
          </a:xfrm>
          <a:custGeom>
            <a:avLst/>
            <a:gdLst>
              <a:gd name="connsiteX0" fmla="*/ 0 w 6742253"/>
              <a:gd name="connsiteY0" fmla="*/ 0 h 4461253"/>
              <a:gd name="connsiteX1" fmla="*/ 6742253 w 6742253"/>
              <a:gd name="connsiteY1" fmla="*/ 0 h 4461253"/>
              <a:gd name="connsiteX2" fmla="*/ 6742253 w 6742253"/>
              <a:gd name="connsiteY2" fmla="*/ 4461253 h 4461253"/>
              <a:gd name="connsiteX3" fmla="*/ 0 w 6742253"/>
              <a:gd name="connsiteY3" fmla="*/ 4461253 h 4461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42253" h="4461253">
                <a:moveTo>
                  <a:pt x="0" y="0"/>
                </a:moveTo>
                <a:lnTo>
                  <a:pt x="6742253" y="0"/>
                </a:lnTo>
                <a:lnTo>
                  <a:pt x="6742253" y="4461253"/>
                </a:lnTo>
                <a:lnTo>
                  <a:pt x="0" y="4461253"/>
                </a:lnTo>
                <a:close/>
              </a:path>
            </a:pathLst>
          </a:custGeom>
        </p:spPr>
      </p:pic>
      <p:pic>
        <p:nvPicPr>
          <p:cNvPr id="17" name="图片 16" descr="0aebb62b2ce189e6d7ab14a4252f2343879c63581229f-PTUmTb">
            <a:extLst>
              <a:ext uri="{FF2B5EF4-FFF2-40B4-BE49-F238E27FC236}">
                <a16:creationId xmlns:a16="http://schemas.microsoft.com/office/drawing/2014/main" id="{892F8D97-6EE5-5871-9C6A-F4F0C8DF2CDB}"/>
              </a:ext>
            </a:extLst>
          </p:cNvPr>
          <p:cNvPicPr>
            <a:picLocks noGrp="1" noChangeAspect="1"/>
          </p:cNvPicPr>
          <p:nvPr isPhoto="1" userDrawn="1"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316" y="3721689"/>
            <a:ext cx="1093929" cy="934687"/>
          </a:xfrm>
          <a:prstGeom prst="rect">
            <a:avLst/>
          </a:prstGeom>
        </p:spPr>
      </p:pic>
      <p:pic>
        <p:nvPicPr>
          <p:cNvPr id="18" name="Picture 25">
            <a:extLst>
              <a:ext uri="{FF2B5EF4-FFF2-40B4-BE49-F238E27FC236}">
                <a16:creationId xmlns:a16="http://schemas.microsoft.com/office/drawing/2014/main" id="{6C8283EE-A524-EC8C-9FD4-9C0D4EC782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8585040" y="2221458"/>
            <a:ext cx="2926483" cy="1167981"/>
          </a:xfrm>
          <a:prstGeom prst="rect">
            <a:avLst/>
          </a:prstGeom>
        </p:spPr>
      </p:pic>
      <p:pic>
        <p:nvPicPr>
          <p:cNvPr id="19" name="图片 18" descr="摄图网_400505381_鸟（非企业商用）">
            <a:extLst>
              <a:ext uri="{FF2B5EF4-FFF2-40B4-BE49-F238E27FC236}">
                <a16:creationId xmlns:a16="http://schemas.microsoft.com/office/drawing/2014/main" id="{81253E16-5D61-C109-DB99-B00648B89AEB}"/>
              </a:ext>
            </a:extLst>
          </p:cNvPr>
          <p:cNvPicPr>
            <a:picLocks noGrp="1" noChangeAspect="1"/>
          </p:cNvPicPr>
          <p:nvPr isPhoto="1" userDrawn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08" y="3160372"/>
            <a:ext cx="2487979" cy="248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97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bg>
      <p:bgPr>
        <a:solidFill>
          <a:srgbClr val="E1E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线连接符 11">
            <a:extLst>
              <a:ext uri="{FF2B5EF4-FFF2-40B4-BE49-F238E27FC236}">
                <a16:creationId xmlns:a16="http://schemas.microsoft.com/office/drawing/2014/main" id="{58B768AF-07CF-1B9C-DA27-FECFE40BC692}"/>
              </a:ext>
            </a:extLst>
          </p:cNvPr>
          <p:cNvCxnSpPr/>
          <p:nvPr userDrawn="1"/>
        </p:nvCxnSpPr>
        <p:spPr>
          <a:xfrm>
            <a:off x="263526" y="862409"/>
            <a:ext cx="102687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12E0F860-F5CB-BAC9-FA5B-32A1E14DE59C}"/>
              </a:ext>
            </a:extLst>
          </p:cNvPr>
          <p:cNvSpPr/>
          <p:nvPr userDrawn="1"/>
        </p:nvSpPr>
        <p:spPr>
          <a:xfrm>
            <a:off x="9329981" y="798163"/>
            <a:ext cx="2862020" cy="1084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1"/>
          </a:p>
        </p:txBody>
      </p:sp>
      <p:sp>
        <p:nvSpPr>
          <p:cNvPr id="12" name="燕尾形 2">
            <a:extLst>
              <a:ext uri="{FF2B5EF4-FFF2-40B4-BE49-F238E27FC236}">
                <a16:creationId xmlns:a16="http://schemas.microsoft.com/office/drawing/2014/main" id="{BA58B145-C412-E44C-6E3F-81478EF8A8BD}"/>
              </a:ext>
            </a:extLst>
          </p:cNvPr>
          <p:cNvSpPr/>
          <p:nvPr userDrawn="1"/>
        </p:nvSpPr>
        <p:spPr>
          <a:xfrm rot="16200000">
            <a:off x="39859" y="47762"/>
            <a:ext cx="965460" cy="418809"/>
          </a:xfrm>
          <a:prstGeom prst="chevron">
            <a:avLst>
              <a:gd name="adj" fmla="val 3499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3464383-A910-54BC-9F4E-B6D173E0E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9000" contras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827"/>
          <a:stretch/>
        </p:blipFill>
        <p:spPr>
          <a:xfrm>
            <a:off x="0" y="4050821"/>
            <a:ext cx="12192000" cy="280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85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2">
    <p:bg>
      <p:bgPr>
        <a:solidFill>
          <a:srgbClr val="E1E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线连接符 11">
            <a:extLst>
              <a:ext uri="{FF2B5EF4-FFF2-40B4-BE49-F238E27FC236}">
                <a16:creationId xmlns:a16="http://schemas.microsoft.com/office/drawing/2014/main" id="{58B768AF-07CF-1B9C-DA27-FECFE40BC692}"/>
              </a:ext>
            </a:extLst>
          </p:cNvPr>
          <p:cNvCxnSpPr/>
          <p:nvPr userDrawn="1"/>
        </p:nvCxnSpPr>
        <p:spPr>
          <a:xfrm>
            <a:off x="263526" y="862409"/>
            <a:ext cx="102687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12E0F860-F5CB-BAC9-FA5B-32A1E14DE59C}"/>
              </a:ext>
            </a:extLst>
          </p:cNvPr>
          <p:cNvSpPr/>
          <p:nvPr userDrawn="1"/>
        </p:nvSpPr>
        <p:spPr>
          <a:xfrm>
            <a:off x="9329981" y="798163"/>
            <a:ext cx="2862020" cy="1084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1"/>
          </a:p>
        </p:txBody>
      </p:sp>
      <p:sp>
        <p:nvSpPr>
          <p:cNvPr id="12" name="燕尾形 2">
            <a:extLst>
              <a:ext uri="{FF2B5EF4-FFF2-40B4-BE49-F238E27FC236}">
                <a16:creationId xmlns:a16="http://schemas.microsoft.com/office/drawing/2014/main" id="{BA58B145-C412-E44C-6E3F-81478EF8A8BD}"/>
              </a:ext>
            </a:extLst>
          </p:cNvPr>
          <p:cNvSpPr/>
          <p:nvPr userDrawn="1"/>
        </p:nvSpPr>
        <p:spPr>
          <a:xfrm rot="16200000">
            <a:off x="39859" y="47762"/>
            <a:ext cx="965460" cy="418809"/>
          </a:xfrm>
          <a:prstGeom prst="chevron">
            <a:avLst>
              <a:gd name="adj" fmla="val 3499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65ACD06-03D2-602F-574B-1C7AF6DF04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20" r="41190"/>
          <a:stretch/>
        </p:blipFill>
        <p:spPr>
          <a:xfrm>
            <a:off x="0" y="4808210"/>
            <a:ext cx="4023360" cy="212156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225797-6C77-4978-C8B1-9807676DF4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465" r="68280"/>
          <a:stretch/>
        </p:blipFill>
        <p:spPr>
          <a:xfrm>
            <a:off x="10300226" y="5061407"/>
            <a:ext cx="1891774" cy="186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99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3">
    <p:bg>
      <p:bgPr>
        <a:solidFill>
          <a:srgbClr val="E1E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线连接符 11">
            <a:extLst>
              <a:ext uri="{FF2B5EF4-FFF2-40B4-BE49-F238E27FC236}">
                <a16:creationId xmlns:a16="http://schemas.microsoft.com/office/drawing/2014/main" id="{58B768AF-07CF-1B9C-DA27-FECFE40BC692}"/>
              </a:ext>
            </a:extLst>
          </p:cNvPr>
          <p:cNvCxnSpPr/>
          <p:nvPr userDrawn="1"/>
        </p:nvCxnSpPr>
        <p:spPr>
          <a:xfrm>
            <a:off x="263526" y="862409"/>
            <a:ext cx="102687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12E0F860-F5CB-BAC9-FA5B-32A1E14DE59C}"/>
              </a:ext>
            </a:extLst>
          </p:cNvPr>
          <p:cNvSpPr/>
          <p:nvPr userDrawn="1"/>
        </p:nvSpPr>
        <p:spPr>
          <a:xfrm>
            <a:off x="9329981" y="798163"/>
            <a:ext cx="2862020" cy="1084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1"/>
          </a:p>
        </p:txBody>
      </p:sp>
      <p:sp>
        <p:nvSpPr>
          <p:cNvPr id="12" name="燕尾形 2">
            <a:extLst>
              <a:ext uri="{FF2B5EF4-FFF2-40B4-BE49-F238E27FC236}">
                <a16:creationId xmlns:a16="http://schemas.microsoft.com/office/drawing/2014/main" id="{BA58B145-C412-E44C-6E3F-81478EF8A8BD}"/>
              </a:ext>
            </a:extLst>
          </p:cNvPr>
          <p:cNvSpPr/>
          <p:nvPr userDrawn="1"/>
        </p:nvSpPr>
        <p:spPr>
          <a:xfrm rot="16200000">
            <a:off x="39859" y="47762"/>
            <a:ext cx="965460" cy="418809"/>
          </a:xfrm>
          <a:prstGeom prst="chevron">
            <a:avLst>
              <a:gd name="adj" fmla="val 3499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65ACD06-03D2-602F-574B-1C7AF6DF04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20" r="41190"/>
          <a:stretch/>
        </p:blipFill>
        <p:spPr>
          <a:xfrm>
            <a:off x="0" y="4808210"/>
            <a:ext cx="4023360" cy="2121565"/>
          </a:xfrm>
          <a:prstGeom prst="rect">
            <a:avLst/>
          </a:prstGeom>
        </p:spPr>
      </p:pic>
      <p:pic>
        <p:nvPicPr>
          <p:cNvPr id="8" name="Picture 4+">
            <a:extLst>
              <a:ext uri="{FF2B5EF4-FFF2-40B4-BE49-F238E27FC236}">
                <a16:creationId xmlns:a16="http://schemas.microsoft.com/office/drawing/2014/main" id="{84A481B7-27BC-A986-7D16-F38CA2D9B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2" b="89980" l="13273" r="83000">
                        <a14:foregroundMark x1="18364" y1="50307" x2="18455" y2="59237"/>
                        <a14:foregroundMark x1="39682" y1="74506" x2="52682" y2="76142"/>
                        <a14:foregroundMark x1="55977" y1="73347" x2="57227" y2="62986"/>
                        <a14:foregroundMark x1="64909" y1="66053" x2="67182" y2="69121"/>
                        <a14:foregroundMark x1="69773" y1="67416" x2="69932" y2="70484"/>
                        <a14:foregroundMark x1="61705" y1="29380" x2="62023" y2="42059"/>
                        <a14:foregroundMark x1="62795" y1="27948" x2="62886" y2="35719"/>
                        <a14:foregroundMark x1="56932" y1="74983" x2="59591" y2="70757"/>
                        <a14:foregroundMark x1="22136" y1="68166" x2="23614" y2="69325"/>
                        <a14:foregroundMark x1="64205" y1="47716" x2="64295" y2="60600"/>
                        <a14:foregroundMark x1="63341" y1="49557" x2="62568" y2="62236"/>
                        <a14:foregroundMark x1="59591" y1="73756" x2="59659" y2="75665"/>
                        <a14:foregroundMark x1="23705" y1="70961" x2="29955" y2="72870"/>
                        <a14:foregroundMark x1="30682" y1="71438" x2="33568" y2="73347"/>
                        <a14:foregroundMark x1="57068" y1="55078" x2="57091" y2="65303"/>
                        <a14:foregroundMark x1="61136" y1="27812" x2="61136" y2="37628"/>
                        <a14:foregroundMark x1="67341" y1="58964" x2="67568" y2="65303"/>
                        <a14:foregroundMark x1="60432" y1="42195" x2="60614" y2="46489"/>
                        <a14:foregroundMark x1="60227" y1="44922" x2="60682" y2="44922"/>
                        <a14:foregroundMark x1="57068" y1="50443" x2="57068" y2="52079"/>
                        <a14:foregroundMark x1="56455" y1="50170" x2="56545" y2="52829"/>
                        <a14:foregroundMark x1="54045" y1="68166" x2="53841" y2="72733"/>
                        <a14:foregroundMark x1="54818" y1="67416" x2="54818" y2="69257"/>
                        <a14:foregroundMark x1="56273" y1="49693" x2="57432" y2="50034"/>
                        <a14:foregroundMark x1="56864" y1="49557" x2="57523" y2="49421"/>
                        <a14:foregroundMark x1="65432" y1="63872" x2="66432" y2="63872"/>
                        <a14:foregroundMark x1="68364" y1="58419" x2="68364" y2="59918"/>
                        <a14:backgroundMark x1="26909" y1="76619" x2="28250" y2="76142"/>
                        <a14:backgroundMark x1="40864" y1="80845" x2="44227" y2="80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85" t="24447" r="31515" b="27292"/>
          <a:stretch/>
        </p:blipFill>
        <p:spPr>
          <a:xfrm>
            <a:off x="9983973" y="4430309"/>
            <a:ext cx="2208027" cy="2427692"/>
          </a:xfrm>
          <a:custGeom>
            <a:avLst/>
            <a:gdLst>
              <a:gd name="connsiteX0" fmla="*/ 0 w 12192000"/>
              <a:gd name="connsiteY0" fmla="*/ 0 h 4923692"/>
              <a:gd name="connsiteX1" fmla="*/ 12192000 w 12192000"/>
              <a:gd name="connsiteY1" fmla="*/ 0 h 4923692"/>
              <a:gd name="connsiteX2" fmla="*/ 12192000 w 12192000"/>
              <a:gd name="connsiteY2" fmla="*/ 4923692 h 4923692"/>
              <a:gd name="connsiteX3" fmla="*/ 0 w 12192000"/>
              <a:gd name="connsiteY3" fmla="*/ 4923692 h 492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923692">
                <a:moveTo>
                  <a:pt x="0" y="0"/>
                </a:moveTo>
                <a:lnTo>
                  <a:pt x="12192000" y="0"/>
                </a:lnTo>
                <a:lnTo>
                  <a:pt x="12192000" y="4923692"/>
                </a:lnTo>
                <a:lnTo>
                  <a:pt x="0" y="49236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0985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CF88A1A-4699-73DB-9912-9F970E0F0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6E97B96-3C2E-E709-077A-5AF5C94EA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D175C2-1985-2E2A-6C84-3CE583FE9A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7A672-A709-44C4-A65A-C3493E368A83}" type="datetimeFigureOut">
              <a:rPr lang="zh-CN" altLang="en-US" smtClean="0"/>
              <a:t>2022/8/10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B6AD9A-46E0-D8A3-2407-F1F9B3C523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93FB01-BFAA-1E96-7621-64170D4A5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EAB03-5D03-4ECF-90BC-AE4B50E6DD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32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60" r:id="rId5"/>
    <p:sldLayoutId id="214748366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优设标题黑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microsoft.com/office/2007/relationships/hdphoto" Target="../media/hdphoto3.wdp"/><Relationship Id="rId9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3.wdp"/><Relationship Id="rId7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1AAAD79-6820-B94B-5237-B70D75EFCF87}"/>
              </a:ext>
            </a:extLst>
          </p:cNvPr>
          <p:cNvGrpSpPr/>
          <p:nvPr/>
        </p:nvGrpSpPr>
        <p:grpSpPr>
          <a:xfrm>
            <a:off x="-61451" y="1979131"/>
            <a:ext cx="10505700" cy="1446550"/>
            <a:chOff x="-100028" y="1830373"/>
            <a:chExt cx="10505700" cy="1446550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2162E77B-CE94-C1E7-CA57-29E56D4FC1EA}"/>
                </a:ext>
              </a:extLst>
            </p:cNvPr>
            <p:cNvGrpSpPr/>
            <p:nvPr/>
          </p:nvGrpSpPr>
          <p:grpSpPr>
            <a:xfrm>
              <a:off x="1810211" y="1830373"/>
              <a:ext cx="8595461" cy="1446550"/>
              <a:chOff x="-6530822" y="3548773"/>
              <a:chExt cx="8595461" cy="1446550"/>
            </a:xfrm>
            <a:effectLst>
              <a:outerShdw blurRad="139700" dist="88900" dir="16200000" sx="97000" sy="97000" rotWithShape="0">
                <a:srgbClr val="2A3F64">
                  <a:alpha val="30000"/>
                </a:srgbClr>
              </a:outerShdw>
            </a:effectLst>
          </p:grpSpPr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34B0F1AB-E475-EAFC-3B3F-EDE39FFD29F5}"/>
                  </a:ext>
                </a:extLst>
              </p:cNvPr>
              <p:cNvSpPr txBox="1"/>
              <p:nvPr/>
            </p:nvSpPr>
            <p:spPr>
              <a:xfrm>
                <a:off x="-6506938" y="3548773"/>
                <a:ext cx="8571577" cy="14465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noAutofit/>
              </a:bodyPr>
              <a:lstStyle/>
              <a:p>
                <a:pPr algn="ctr"/>
                <a:r>
                  <a:rPr kumimoji="0" lang="zh-CN" altLang="zh-CN" sz="8800" b="0" i="0" u="none" strike="noStrike" kern="100" cap="none" spc="75" normalizeH="0" baseline="0" noProof="0">
                    <a:ln w="95250">
                      <a:gradFill flip="none" rotWithShape="1">
                        <a:gsLst>
                          <a:gs pos="42000">
                            <a:schemeClr val="accent1"/>
                          </a:gs>
                          <a:gs pos="100000">
                            <a:schemeClr val="accent2">
                              <a:lumMod val="75000"/>
                            </a:schemeClr>
                          </a:gs>
                        </a:gsLst>
                        <a:lin ang="2700000" scaled="1"/>
                        <a:tileRect/>
                      </a:gradFill>
                    </a:ln>
                    <a:noFill/>
                    <a:uLnTx/>
                    <a:uFillTx/>
                    <a:latin typeface="优设标题黑"/>
                    <a:ea typeface="优设标题黑"/>
                    <a:cs typeface="微软雅黑" panose="020B0503020204020204" pitchFamily="34" charset="-122"/>
                  </a:rPr>
                  <a:t>百强企业研究报告</a:t>
                </a:r>
                <a:endParaRPr lang="zh-CN" altLang="zh-CN" sz="8800" kern="100">
                  <a:ln w="95250">
                    <a:gradFill flip="none" rotWithShape="1">
                      <a:gsLst>
                        <a:gs pos="42000">
                          <a:schemeClr val="accent1"/>
                        </a:gs>
                        <a:gs pos="100000">
                          <a:schemeClr val="accent2">
                            <a:lumMod val="75000"/>
                          </a:schemeClr>
                        </a:gs>
                      </a:gsLst>
                      <a:lin ang="2700000" scaled="1"/>
                      <a:tileRect/>
                    </a:gradFill>
                  </a:ln>
                  <a:noFill/>
                  <a:latin typeface="+mj-ea"/>
                  <a:ea typeface="+mj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8E33610B-0AB6-3471-9C85-65A050F98395}"/>
                  </a:ext>
                </a:extLst>
              </p:cNvPr>
              <p:cNvSpPr txBox="1"/>
              <p:nvPr/>
            </p:nvSpPr>
            <p:spPr>
              <a:xfrm>
                <a:off x="-6530822" y="3548773"/>
                <a:ext cx="8571577" cy="1446550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pPr algn="ctr"/>
                <a:r>
                  <a:rPr kumimoji="0" lang="zh-CN" altLang="zh-CN" sz="8800" b="0" i="0" u="none" strike="noStrike" kern="100" cap="none" spc="75" normalizeH="0" baseline="0" noProof="0">
                    <a:ln w="28575">
                      <a:noFill/>
                    </a:ln>
                    <a:gradFill flip="none" rotWithShape="1">
                      <a:gsLst>
                        <a:gs pos="13000">
                          <a:srgbClr val="426094"/>
                        </a:gs>
                        <a:gs pos="46000">
                          <a:schemeClr val="bg1"/>
                        </a:gs>
                      </a:gsLst>
                      <a:lin ang="16200000" scaled="1"/>
                      <a:tileRect/>
                    </a:gradFill>
                    <a:uLnTx/>
                    <a:uFillTx/>
                    <a:latin typeface="优设标题黑"/>
                    <a:ea typeface="优设标题黑"/>
                    <a:cs typeface="微软雅黑" panose="020B0503020204020204" pitchFamily="34" charset="-122"/>
                  </a:rPr>
                  <a:t>百强企业研究报告</a:t>
                </a:r>
                <a:endParaRPr lang="zh-CN" altLang="zh-CN" sz="8800" kern="100">
                  <a:ln w="28575">
                    <a:noFill/>
                  </a:ln>
                  <a:gradFill flip="none" rotWithShape="1">
                    <a:gsLst>
                      <a:gs pos="13000">
                        <a:srgbClr val="426094"/>
                      </a:gs>
                      <a:gs pos="46000">
                        <a:schemeClr val="bg1"/>
                      </a:gs>
                    </a:gsLst>
                    <a:lin ang="16200000" scaled="1"/>
                    <a:tileRect/>
                  </a:gradFill>
                  <a:latin typeface="+mj-ea"/>
                  <a:ea typeface="+mj-ea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010D28F-BFB4-241B-FD49-5E0452FA9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-100028" y="1887291"/>
              <a:ext cx="3957285" cy="422378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855BF56-695B-D1F8-2BE1-F4290228D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5678476" y="2707534"/>
              <a:ext cx="4077179" cy="485155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C7DFB314-29A1-8958-E586-8BAA23D79C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6984" r="83016">
                        <a14:foregroundMark x1="29727" y1="21813" x2="31159" y2="44172"/>
                        <a14:foregroundMark x1="40432" y1="38105" x2="43909" y2="49625"/>
                        <a14:foregroundMark x1="68977" y1="24267" x2="68000" y2="43081"/>
                        <a14:foregroundMark x1="60659" y1="36060" x2="57659" y2="52556"/>
                        <a14:foregroundMark x1="61727" y1="29925" x2="62477" y2="42399"/>
                        <a14:foregroundMark x1="60068" y1="34697" x2="56000" y2="49898"/>
                        <a14:foregroundMark x1="58932" y1="36946" x2="54773" y2="50102"/>
                        <a14:foregroundMark x1="70864" y1="29243" x2="74023" y2="57532"/>
                        <a14:foregroundMark x1="24500" y1="36060" x2="25273" y2="55078"/>
                        <a14:foregroundMark x1="27614" y1="32175" x2="27386" y2="34219"/>
                        <a14:foregroundMark x1="24205" y1="35583" x2="22091" y2="49625"/>
                        <a14:foregroundMark x1="21932" y1="50102" x2="21636" y2="56646"/>
                        <a14:foregroundMark x1="61045" y1="28153" x2="60750" y2="31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0" t="15666" r="8730" b="39756"/>
          <a:stretch/>
        </p:blipFill>
        <p:spPr>
          <a:xfrm>
            <a:off x="-150668" y="2614442"/>
            <a:ext cx="12636211" cy="2274865"/>
          </a:xfrm>
          <a:custGeom>
            <a:avLst/>
            <a:gdLst>
              <a:gd name="connsiteX0" fmla="*/ 10616473 w 12192000"/>
              <a:gd name="connsiteY0" fmla="*/ 1127615 h 2194895"/>
              <a:gd name="connsiteX1" fmla="*/ 10640240 w 12192000"/>
              <a:gd name="connsiteY1" fmla="*/ 1259735 h 2194895"/>
              <a:gd name="connsiteX2" fmla="*/ 10604401 w 12192000"/>
              <a:gd name="connsiteY2" fmla="*/ 1152216 h 2194895"/>
              <a:gd name="connsiteX3" fmla="*/ 10605610 w 12192000"/>
              <a:gd name="connsiteY3" fmla="*/ 1148267 h 2194895"/>
              <a:gd name="connsiteX4" fmla="*/ 10616473 w 12192000"/>
              <a:gd name="connsiteY4" fmla="*/ 1127615 h 2194895"/>
              <a:gd name="connsiteX5" fmla="*/ 9618688 w 12192000"/>
              <a:gd name="connsiteY5" fmla="*/ 0 h 2194895"/>
              <a:gd name="connsiteX6" fmla="*/ 12192000 w 12192000"/>
              <a:gd name="connsiteY6" fmla="*/ 0 h 2194895"/>
              <a:gd name="connsiteX7" fmla="*/ 12192000 w 12192000"/>
              <a:gd name="connsiteY7" fmla="*/ 2194895 h 2194895"/>
              <a:gd name="connsiteX8" fmla="*/ 11728740 w 12192000"/>
              <a:gd name="connsiteY8" fmla="*/ 2194895 h 2194895"/>
              <a:gd name="connsiteX9" fmla="*/ 11776096 w 12192000"/>
              <a:gd name="connsiteY9" fmla="*/ 2108274 h 2194895"/>
              <a:gd name="connsiteX10" fmla="*/ 11855723 w 12192000"/>
              <a:gd name="connsiteY10" fmla="*/ 1783843 h 2194895"/>
              <a:gd name="connsiteX11" fmla="*/ 10662543 w 12192000"/>
              <a:gd name="connsiteY11" fmla="*/ 1125921 h 2194895"/>
              <a:gd name="connsiteX12" fmla="*/ 10595636 w 12192000"/>
              <a:gd name="connsiteY12" fmla="*/ 1125921 h 2194895"/>
              <a:gd name="connsiteX13" fmla="*/ 10604401 w 12192000"/>
              <a:gd name="connsiteY13" fmla="*/ 1152216 h 2194895"/>
              <a:gd name="connsiteX14" fmla="*/ 10591416 w 12192000"/>
              <a:gd name="connsiteY14" fmla="*/ 1194598 h 2194895"/>
              <a:gd name="connsiteX15" fmla="*/ 10573333 w 12192000"/>
              <a:gd name="connsiteY15" fmla="*/ 1270887 h 2194895"/>
              <a:gd name="connsiteX16" fmla="*/ 10450855 w 12192000"/>
              <a:gd name="connsiteY16" fmla="*/ 1764394 h 2194895"/>
              <a:gd name="connsiteX17" fmla="*/ 10428286 w 12192000"/>
              <a:gd name="connsiteY17" fmla="*/ 1861705 h 2194895"/>
              <a:gd name="connsiteX18" fmla="*/ 10418398 w 12192000"/>
              <a:gd name="connsiteY18" fmla="*/ 1817370 h 2194895"/>
              <a:gd name="connsiteX19" fmla="*/ 10325776 w 12192000"/>
              <a:gd name="connsiteY19" fmla="*/ 1476255 h 2194895"/>
              <a:gd name="connsiteX20" fmla="*/ 9822856 w 12192000"/>
              <a:gd name="connsiteY20" fmla="*/ 295155 h 2194895"/>
              <a:gd name="connsiteX21" fmla="*/ 9674861 w 12192000"/>
              <a:gd name="connsiteY21" fmla="*/ 78104 h 2194895"/>
              <a:gd name="connsiteX22" fmla="*/ 0 w 12192000"/>
              <a:gd name="connsiteY22" fmla="*/ 0 h 2194895"/>
              <a:gd name="connsiteX23" fmla="*/ 6369098 w 12192000"/>
              <a:gd name="connsiteY23" fmla="*/ 0 h 2194895"/>
              <a:gd name="connsiteX24" fmla="*/ 6346440 w 12192000"/>
              <a:gd name="connsiteY24" fmla="*/ 27079 h 2194895"/>
              <a:gd name="connsiteX25" fmla="*/ 6294796 w 12192000"/>
              <a:gd name="connsiteY25" fmla="*/ 295155 h 2194895"/>
              <a:gd name="connsiteX26" fmla="*/ 5669956 w 12192000"/>
              <a:gd name="connsiteY26" fmla="*/ 889515 h 2194895"/>
              <a:gd name="connsiteX27" fmla="*/ 5799496 w 12192000"/>
              <a:gd name="connsiteY27" fmla="*/ 1422915 h 2194895"/>
              <a:gd name="connsiteX28" fmla="*/ 5852836 w 12192000"/>
              <a:gd name="connsiteY28" fmla="*/ 1628655 h 2194895"/>
              <a:gd name="connsiteX29" fmla="*/ 5936656 w 12192000"/>
              <a:gd name="connsiteY29" fmla="*/ 1628655 h 2194895"/>
              <a:gd name="connsiteX30" fmla="*/ 5982376 w 12192000"/>
              <a:gd name="connsiteY30" fmla="*/ 1590555 h 2194895"/>
              <a:gd name="connsiteX31" fmla="*/ 6058577 w 12192000"/>
              <a:gd name="connsiteY31" fmla="*/ 1621035 h 2194895"/>
              <a:gd name="connsiteX32" fmla="*/ 6058577 w 12192000"/>
              <a:gd name="connsiteY32" fmla="*/ 1674375 h 2194895"/>
              <a:gd name="connsiteX33" fmla="*/ 6127156 w 12192000"/>
              <a:gd name="connsiteY33" fmla="*/ 1689615 h 2194895"/>
              <a:gd name="connsiteX34" fmla="*/ 6165256 w 12192000"/>
              <a:gd name="connsiteY34" fmla="*/ 1689615 h 2194895"/>
              <a:gd name="connsiteX35" fmla="*/ 6188116 w 12192000"/>
              <a:gd name="connsiteY35" fmla="*/ 1742955 h 2194895"/>
              <a:gd name="connsiteX36" fmla="*/ 6226216 w 12192000"/>
              <a:gd name="connsiteY36" fmla="*/ 1742955 h 2194895"/>
              <a:gd name="connsiteX37" fmla="*/ 6256696 w 12192000"/>
              <a:gd name="connsiteY37" fmla="*/ 1773435 h 2194895"/>
              <a:gd name="connsiteX38" fmla="*/ 6279556 w 12192000"/>
              <a:gd name="connsiteY38" fmla="*/ 1849635 h 2194895"/>
              <a:gd name="connsiteX39" fmla="*/ 6370996 w 12192000"/>
              <a:gd name="connsiteY39" fmla="*/ 1849635 h 2194895"/>
              <a:gd name="connsiteX40" fmla="*/ 6332896 w 12192000"/>
              <a:gd name="connsiteY40" fmla="*/ 1788675 h 2194895"/>
              <a:gd name="connsiteX41" fmla="*/ 6431956 w 12192000"/>
              <a:gd name="connsiteY41" fmla="*/ 1765815 h 2194895"/>
              <a:gd name="connsiteX42" fmla="*/ 6576736 w 12192000"/>
              <a:gd name="connsiteY42" fmla="*/ 1811535 h 2194895"/>
              <a:gd name="connsiteX43" fmla="*/ 6576736 w 12192000"/>
              <a:gd name="connsiteY43" fmla="*/ 1887735 h 2194895"/>
              <a:gd name="connsiteX44" fmla="*/ 6546256 w 12192000"/>
              <a:gd name="connsiteY44" fmla="*/ 1925835 h 2194895"/>
              <a:gd name="connsiteX45" fmla="*/ 6454816 w 12192000"/>
              <a:gd name="connsiteY45" fmla="*/ 1925835 h 2194895"/>
              <a:gd name="connsiteX46" fmla="*/ 6622456 w 12192000"/>
              <a:gd name="connsiteY46" fmla="*/ 2062995 h 2194895"/>
              <a:gd name="connsiteX47" fmla="*/ 6706276 w 12192000"/>
              <a:gd name="connsiteY47" fmla="*/ 2108715 h 2194895"/>
              <a:gd name="connsiteX48" fmla="*/ 6843436 w 12192000"/>
              <a:gd name="connsiteY48" fmla="*/ 2154435 h 2194895"/>
              <a:gd name="connsiteX49" fmla="*/ 6887727 w 12192000"/>
              <a:gd name="connsiteY49" fmla="*/ 2190868 h 2194895"/>
              <a:gd name="connsiteX50" fmla="*/ 6898406 w 12192000"/>
              <a:gd name="connsiteY50" fmla="*/ 2194895 h 2194895"/>
              <a:gd name="connsiteX51" fmla="*/ 0 w 12192000"/>
              <a:gd name="connsiteY51" fmla="*/ 2194895 h 219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194895">
                <a:moveTo>
                  <a:pt x="10616473" y="1127615"/>
                </a:moveTo>
                <a:cubicBezTo>
                  <a:pt x="10632109" y="1112214"/>
                  <a:pt x="10636174" y="1185975"/>
                  <a:pt x="10640240" y="1259735"/>
                </a:cubicBezTo>
                <a:lnTo>
                  <a:pt x="10604401" y="1152216"/>
                </a:lnTo>
                <a:lnTo>
                  <a:pt x="10605610" y="1148267"/>
                </a:lnTo>
                <a:cubicBezTo>
                  <a:pt x="10609756" y="1137341"/>
                  <a:pt x="10613346" y="1130695"/>
                  <a:pt x="10616473" y="1127615"/>
                </a:cubicBezTo>
                <a:close/>
                <a:moveTo>
                  <a:pt x="9618688" y="0"/>
                </a:moveTo>
                <a:lnTo>
                  <a:pt x="12192000" y="0"/>
                </a:lnTo>
                <a:lnTo>
                  <a:pt x="12192000" y="2194895"/>
                </a:lnTo>
                <a:lnTo>
                  <a:pt x="11728740" y="2194895"/>
                </a:lnTo>
                <a:lnTo>
                  <a:pt x="11776096" y="2108274"/>
                </a:lnTo>
                <a:cubicBezTo>
                  <a:pt x="11836208" y="1980848"/>
                  <a:pt x="11868733" y="1866548"/>
                  <a:pt x="11855723" y="1783843"/>
                </a:cubicBezTo>
                <a:cubicBezTo>
                  <a:pt x="11803684" y="1453024"/>
                  <a:pt x="10872557" y="1235575"/>
                  <a:pt x="10662543" y="1125921"/>
                </a:cubicBezTo>
                <a:cubicBezTo>
                  <a:pt x="10452529" y="1016267"/>
                  <a:pt x="10524082" y="1071094"/>
                  <a:pt x="10595636" y="1125921"/>
                </a:cubicBezTo>
                <a:lnTo>
                  <a:pt x="10604401" y="1152216"/>
                </a:lnTo>
                <a:lnTo>
                  <a:pt x="10591416" y="1194598"/>
                </a:lnTo>
                <a:cubicBezTo>
                  <a:pt x="10586067" y="1214797"/>
                  <a:pt x="10580070" y="1239989"/>
                  <a:pt x="10573333" y="1270887"/>
                </a:cubicBezTo>
                <a:cubicBezTo>
                  <a:pt x="10553122" y="1363582"/>
                  <a:pt x="10502593" y="1550626"/>
                  <a:pt x="10450855" y="1764394"/>
                </a:cubicBezTo>
                <a:lnTo>
                  <a:pt x="10428286" y="1861705"/>
                </a:lnTo>
                <a:lnTo>
                  <a:pt x="10418398" y="1817370"/>
                </a:lnTo>
                <a:cubicBezTo>
                  <a:pt x="10388532" y="1703789"/>
                  <a:pt x="10351573" y="1586984"/>
                  <a:pt x="10325776" y="1476255"/>
                </a:cubicBezTo>
                <a:cubicBezTo>
                  <a:pt x="10243226" y="1121925"/>
                  <a:pt x="10045106" y="597415"/>
                  <a:pt x="9822856" y="295155"/>
                </a:cubicBezTo>
                <a:cubicBezTo>
                  <a:pt x="9767293" y="219590"/>
                  <a:pt x="9721177" y="146406"/>
                  <a:pt x="9674861" y="78104"/>
                </a:cubicBezTo>
                <a:close/>
                <a:moveTo>
                  <a:pt x="0" y="0"/>
                </a:moveTo>
                <a:lnTo>
                  <a:pt x="6369098" y="0"/>
                </a:lnTo>
                <a:lnTo>
                  <a:pt x="6346440" y="27079"/>
                </a:lnTo>
                <a:cubicBezTo>
                  <a:pt x="6310870" y="104159"/>
                  <a:pt x="6391634" y="191968"/>
                  <a:pt x="6294796" y="295155"/>
                </a:cubicBezTo>
                <a:cubicBezTo>
                  <a:pt x="6139856" y="460255"/>
                  <a:pt x="5752506" y="701555"/>
                  <a:pt x="5669956" y="889515"/>
                </a:cubicBezTo>
                <a:cubicBezTo>
                  <a:pt x="5587407" y="1077475"/>
                  <a:pt x="5770287" y="1294645"/>
                  <a:pt x="5799496" y="1422915"/>
                </a:cubicBezTo>
                <a:cubicBezTo>
                  <a:pt x="5828706" y="1551185"/>
                  <a:pt x="5829976" y="1594365"/>
                  <a:pt x="5852836" y="1628655"/>
                </a:cubicBezTo>
                <a:cubicBezTo>
                  <a:pt x="5875697" y="1662945"/>
                  <a:pt x="5915066" y="1635005"/>
                  <a:pt x="5936656" y="1628655"/>
                </a:cubicBezTo>
                <a:cubicBezTo>
                  <a:pt x="5958246" y="1622305"/>
                  <a:pt x="5962056" y="1591825"/>
                  <a:pt x="5982376" y="1590555"/>
                </a:cubicBezTo>
                <a:cubicBezTo>
                  <a:pt x="6002696" y="1589285"/>
                  <a:pt x="6045876" y="1607065"/>
                  <a:pt x="6058577" y="1621035"/>
                </a:cubicBezTo>
                <a:cubicBezTo>
                  <a:pt x="6071277" y="1635005"/>
                  <a:pt x="6047146" y="1662945"/>
                  <a:pt x="6058577" y="1674375"/>
                </a:cubicBezTo>
                <a:cubicBezTo>
                  <a:pt x="6070006" y="1685805"/>
                  <a:pt x="6109376" y="1687075"/>
                  <a:pt x="6127156" y="1689615"/>
                </a:cubicBezTo>
                <a:cubicBezTo>
                  <a:pt x="6144936" y="1692155"/>
                  <a:pt x="6155096" y="1680725"/>
                  <a:pt x="6165256" y="1689615"/>
                </a:cubicBezTo>
                <a:cubicBezTo>
                  <a:pt x="6175416" y="1698505"/>
                  <a:pt x="6177956" y="1734065"/>
                  <a:pt x="6188116" y="1742955"/>
                </a:cubicBezTo>
                <a:cubicBezTo>
                  <a:pt x="6198276" y="1751845"/>
                  <a:pt x="6226216" y="1742955"/>
                  <a:pt x="6226216" y="1742955"/>
                </a:cubicBezTo>
                <a:cubicBezTo>
                  <a:pt x="6237646" y="1748035"/>
                  <a:pt x="6247806" y="1755655"/>
                  <a:pt x="6256696" y="1773435"/>
                </a:cubicBezTo>
                <a:cubicBezTo>
                  <a:pt x="6265586" y="1791215"/>
                  <a:pt x="6260506" y="1836935"/>
                  <a:pt x="6279556" y="1849635"/>
                </a:cubicBezTo>
                <a:cubicBezTo>
                  <a:pt x="6298606" y="1862335"/>
                  <a:pt x="6362106" y="1859795"/>
                  <a:pt x="6370996" y="1849635"/>
                </a:cubicBezTo>
                <a:cubicBezTo>
                  <a:pt x="6379886" y="1839475"/>
                  <a:pt x="6322736" y="1802645"/>
                  <a:pt x="6332896" y="1788675"/>
                </a:cubicBezTo>
                <a:cubicBezTo>
                  <a:pt x="6343056" y="1774705"/>
                  <a:pt x="6391316" y="1762005"/>
                  <a:pt x="6431956" y="1765815"/>
                </a:cubicBezTo>
                <a:cubicBezTo>
                  <a:pt x="6472596" y="1769625"/>
                  <a:pt x="6552606" y="1791215"/>
                  <a:pt x="6576736" y="1811535"/>
                </a:cubicBezTo>
                <a:cubicBezTo>
                  <a:pt x="6600866" y="1831855"/>
                  <a:pt x="6581816" y="1868685"/>
                  <a:pt x="6576736" y="1887735"/>
                </a:cubicBezTo>
                <a:cubicBezTo>
                  <a:pt x="6571656" y="1906785"/>
                  <a:pt x="6566576" y="1919485"/>
                  <a:pt x="6546256" y="1925835"/>
                </a:cubicBezTo>
                <a:cubicBezTo>
                  <a:pt x="6525936" y="1932185"/>
                  <a:pt x="6442116" y="1902975"/>
                  <a:pt x="6454816" y="1925835"/>
                </a:cubicBezTo>
                <a:cubicBezTo>
                  <a:pt x="6467516" y="1948695"/>
                  <a:pt x="6580546" y="2032515"/>
                  <a:pt x="6622456" y="2062995"/>
                </a:cubicBezTo>
                <a:cubicBezTo>
                  <a:pt x="6664366" y="2093475"/>
                  <a:pt x="6669446" y="2093475"/>
                  <a:pt x="6706276" y="2108715"/>
                </a:cubicBezTo>
                <a:cubicBezTo>
                  <a:pt x="6743106" y="2123955"/>
                  <a:pt x="6798986" y="2135385"/>
                  <a:pt x="6843436" y="2154435"/>
                </a:cubicBezTo>
                <a:cubicBezTo>
                  <a:pt x="6876774" y="2168723"/>
                  <a:pt x="6837959" y="2168008"/>
                  <a:pt x="6887727" y="2190868"/>
                </a:cubicBezTo>
                <a:lnTo>
                  <a:pt x="6898406" y="2194895"/>
                </a:lnTo>
                <a:lnTo>
                  <a:pt x="0" y="2194895"/>
                </a:lnTo>
                <a:close/>
              </a:path>
            </a:pathLst>
          </a:cu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3371608-09E2-8923-0371-8933C50A12FD}"/>
              </a:ext>
            </a:extLst>
          </p:cNvPr>
          <p:cNvGrpSpPr/>
          <p:nvPr/>
        </p:nvGrpSpPr>
        <p:grpSpPr>
          <a:xfrm>
            <a:off x="2145297" y="2556842"/>
            <a:ext cx="7792400" cy="4096814"/>
            <a:chOff x="-3361147" y="459880"/>
            <a:chExt cx="7792400" cy="4096814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0BB7CE0D-0F66-1A7F-5CCE-34B04DEB1B65}"/>
                </a:ext>
              </a:extLst>
            </p:cNvPr>
            <p:cNvSpPr txBox="1"/>
            <p:nvPr/>
          </p:nvSpPr>
          <p:spPr>
            <a:xfrm>
              <a:off x="-3361147" y="1091590"/>
              <a:ext cx="4014407" cy="3217805"/>
            </a:xfrm>
            <a:prstGeom prst="rect">
              <a:avLst/>
            </a:prstGeom>
            <a:noFill/>
            <a:effectLst/>
          </p:spPr>
          <p:txBody>
            <a:bodyPr wrap="none" lIns="93269" tIns="46634" rIns="93269" bIns="46634" rtlCol="0">
              <a:spAutoFit/>
            </a:bodyPr>
            <a:lstStyle/>
            <a:p>
              <a:r>
                <a:rPr lang="en-US" altLang="zh-CN" sz="20298" spc="-300">
                  <a:solidFill>
                    <a:schemeClr val="bg1"/>
                  </a:solidFill>
                  <a:latin typeface="+mj-ea"/>
                  <a:ea typeface="+mj-ea"/>
                </a:rPr>
                <a:t>20</a:t>
              </a:r>
              <a:endParaRPr lang="zh-CN" altLang="en-US" sz="20298" spc="-3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506F566-1955-FE98-1E92-CB7A8AD97178}"/>
                </a:ext>
              </a:extLst>
            </p:cNvPr>
            <p:cNvSpPr txBox="1"/>
            <p:nvPr/>
          </p:nvSpPr>
          <p:spPr>
            <a:xfrm>
              <a:off x="328553" y="459880"/>
              <a:ext cx="4102700" cy="4096814"/>
            </a:xfrm>
            <a:prstGeom prst="rect">
              <a:avLst/>
            </a:prstGeom>
            <a:noFill/>
            <a:effectLst/>
          </p:spPr>
          <p:txBody>
            <a:bodyPr wrap="none" lIns="93269" tIns="46634" rIns="93269" bIns="46634" rtlCol="0">
              <a:spAutoFit/>
            </a:bodyPr>
            <a:lstStyle/>
            <a:p>
              <a:r>
                <a:rPr kumimoji="0" lang="en-US" altLang="zh-CN" sz="26010" b="0" i="0" u="none" strike="noStrike" kern="1200" cap="none" spc="-3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优设标题黑"/>
                  <a:ea typeface="优设标题黑"/>
                  <a:cs typeface="+mn-cs"/>
                </a:rPr>
                <a:t>xx</a:t>
              </a:r>
              <a:endParaRPr lang="zh-CN" altLang="en-US" sz="26010" spc="-3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BD27F015-44DB-2810-0879-A5C26892E943}"/>
              </a:ext>
            </a:extLst>
          </p:cNvPr>
          <p:cNvGrpSpPr/>
          <p:nvPr/>
        </p:nvGrpSpPr>
        <p:grpSpPr>
          <a:xfrm>
            <a:off x="3513229" y="1211009"/>
            <a:ext cx="4656214" cy="523220"/>
            <a:chOff x="2981117" y="1709131"/>
            <a:chExt cx="6120761" cy="523220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A2291049-00CE-6371-43CF-95ED7B7B677F}"/>
                </a:ext>
              </a:extLst>
            </p:cNvPr>
            <p:cNvSpPr txBox="1"/>
            <p:nvPr/>
          </p:nvSpPr>
          <p:spPr>
            <a:xfrm>
              <a:off x="2981117" y="1709131"/>
              <a:ext cx="6120761" cy="52322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dist"/>
              <a:r>
                <a:rPr kumimoji="0" lang="zh-CN" altLang="zh-CN" sz="2800" b="0" i="0" u="none" strike="noStrike" kern="100" cap="none" spc="75" normalizeH="0" baseline="0" noProof="0">
                  <a:ln>
                    <a:noFill/>
                  </a:ln>
                  <a:solidFill>
                    <a:schemeClr val="accent1"/>
                  </a:solidFill>
                  <a:effectLst>
                    <a:glow rad="457200">
                      <a:schemeClr val="bg1">
                        <a:alpha val="36000"/>
                      </a:schemeClr>
                    </a:glow>
                  </a:effectLst>
                  <a:uLnTx/>
                  <a:uFillTx/>
                  <a:latin typeface="+mn-ea"/>
                  <a:cs typeface="微软雅黑" panose="020B0503020204020204" pitchFamily="34" charset="-122"/>
                </a:rPr>
                <a:t>中国房地产</a:t>
              </a:r>
              <a:endParaRPr lang="zh-CN" altLang="zh-CN" sz="2800" kern="100">
                <a:solidFill>
                  <a:schemeClr val="accent1"/>
                </a:solidFill>
                <a:effectLst>
                  <a:glow rad="457200">
                    <a:schemeClr val="bg1">
                      <a:alpha val="36000"/>
                    </a:schemeClr>
                  </a:glow>
                </a:effectLst>
                <a:latin typeface="+mn-ea"/>
                <a:cs typeface="Times New Roman" panose="02020603050405020304" pitchFamily="18" charset="0"/>
              </a:endParaRPr>
            </a:p>
          </p:txBody>
        </p: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00BCA539-15A9-9206-E55C-C00859310D99}"/>
                </a:ext>
              </a:extLst>
            </p:cNvPr>
            <p:cNvCxnSpPr/>
            <p:nvPr/>
          </p:nvCxnSpPr>
          <p:spPr>
            <a:xfrm>
              <a:off x="3779941" y="1981360"/>
              <a:ext cx="565885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DEA8F19F-0433-E448-4620-512AC75C2A44}"/>
                </a:ext>
              </a:extLst>
            </p:cNvPr>
            <p:cNvCxnSpPr/>
            <p:nvPr/>
          </p:nvCxnSpPr>
          <p:spPr>
            <a:xfrm>
              <a:off x="5050714" y="1970741"/>
              <a:ext cx="565885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>
              <a:extLst>
                <a:ext uri="{FF2B5EF4-FFF2-40B4-BE49-F238E27FC236}">
                  <a16:creationId xmlns:a16="http://schemas.microsoft.com/office/drawing/2014/main" id="{EF05AE9D-DC0E-43FC-C5B3-E8ACBA3084C2}"/>
                </a:ext>
              </a:extLst>
            </p:cNvPr>
            <p:cNvCxnSpPr/>
            <p:nvPr/>
          </p:nvCxnSpPr>
          <p:spPr>
            <a:xfrm>
              <a:off x="6415616" y="1970741"/>
              <a:ext cx="565885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C684A1C2-E32C-8C02-D7A8-60AA7BC06D35}"/>
                </a:ext>
              </a:extLst>
            </p:cNvPr>
            <p:cNvCxnSpPr/>
            <p:nvPr/>
          </p:nvCxnSpPr>
          <p:spPr>
            <a:xfrm>
              <a:off x="7736142" y="1970741"/>
              <a:ext cx="565885" cy="0"/>
            </a:xfrm>
            <a:prstGeom prst="line">
              <a:avLst/>
            </a:prstGeom>
            <a:ln w="25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4+">
            <a:extLst>
              <a:ext uri="{FF2B5EF4-FFF2-40B4-BE49-F238E27FC236}">
                <a16:creationId xmlns:a16="http://schemas.microsoft.com/office/drawing/2014/main" id="{1235ECB5-18E5-5F6E-B8FA-FB3CF621EF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2" b="89980" l="13273" r="83000">
                        <a14:foregroundMark x1="18364" y1="50307" x2="18455" y2="59237"/>
                        <a14:foregroundMark x1="39682" y1="74506" x2="52682" y2="76142"/>
                        <a14:foregroundMark x1="55977" y1="73347" x2="57227" y2="62986"/>
                        <a14:foregroundMark x1="64909" y1="66053" x2="67182" y2="69121"/>
                        <a14:foregroundMark x1="69773" y1="67416" x2="69932" y2="70484"/>
                        <a14:foregroundMark x1="61705" y1="29380" x2="62023" y2="42059"/>
                        <a14:foregroundMark x1="62795" y1="27948" x2="62886" y2="35719"/>
                        <a14:foregroundMark x1="56932" y1="74983" x2="59591" y2="70757"/>
                        <a14:foregroundMark x1="22136" y1="68166" x2="23614" y2="69325"/>
                        <a14:foregroundMark x1="64205" y1="47716" x2="64295" y2="60600"/>
                        <a14:foregroundMark x1="63341" y1="49557" x2="62568" y2="62236"/>
                        <a14:foregroundMark x1="59591" y1="73756" x2="59659" y2="75665"/>
                        <a14:foregroundMark x1="23705" y1="70961" x2="29955" y2="72870"/>
                        <a14:foregroundMark x1="30682" y1="71438" x2="33568" y2="73347"/>
                        <a14:foregroundMark x1="57068" y1="55078" x2="57091" y2="65303"/>
                        <a14:foregroundMark x1="61136" y1="27812" x2="61136" y2="37628"/>
                        <a14:foregroundMark x1="67341" y1="58964" x2="67568" y2="65303"/>
                        <a14:foregroundMark x1="60432" y1="42195" x2="60614" y2="46489"/>
                        <a14:foregroundMark x1="60227" y1="44922" x2="60682" y2="44922"/>
                        <a14:foregroundMark x1="57068" y1="50443" x2="57068" y2="52079"/>
                        <a14:foregroundMark x1="56455" y1="50170" x2="56545" y2="52829"/>
                        <a14:foregroundMark x1="54045" y1="68166" x2="53841" y2="72733"/>
                        <a14:foregroundMark x1="54818" y1="67416" x2="54818" y2="69257"/>
                        <a14:foregroundMark x1="56273" y1="49693" x2="57432" y2="50034"/>
                        <a14:foregroundMark x1="56864" y1="49557" x2="57523" y2="49421"/>
                        <a14:foregroundMark x1="65432" y1="63872" x2="66432" y2="63872"/>
                        <a14:foregroundMark x1="68364" y1="58419" x2="68364" y2="59918"/>
                        <a14:backgroundMark x1="26909" y1="76619" x2="28250" y2="76142"/>
                        <a14:backgroundMark x1="40864" y1="80845" x2="44227" y2="80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0" t="24446" r="8730"/>
          <a:stretch/>
        </p:blipFill>
        <p:spPr>
          <a:xfrm>
            <a:off x="0" y="3137986"/>
            <a:ext cx="12192000" cy="3720014"/>
          </a:xfrm>
          <a:custGeom>
            <a:avLst/>
            <a:gdLst>
              <a:gd name="connsiteX0" fmla="*/ 0 w 12192000"/>
              <a:gd name="connsiteY0" fmla="*/ 0 h 4923692"/>
              <a:gd name="connsiteX1" fmla="*/ 12192000 w 12192000"/>
              <a:gd name="connsiteY1" fmla="*/ 0 h 4923692"/>
              <a:gd name="connsiteX2" fmla="*/ 12192000 w 12192000"/>
              <a:gd name="connsiteY2" fmla="*/ 4923692 h 4923692"/>
              <a:gd name="connsiteX3" fmla="*/ 0 w 12192000"/>
              <a:gd name="connsiteY3" fmla="*/ 4923692 h 492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923692">
                <a:moveTo>
                  <a:pt x="0" y="0"/>
                </a:moveTo>
                <a:lnTo>
                  <a:pt x="12192000" y="0"/>
                </a:lnTo>
                <a:lnTo>
                  <a:pt x="12192000" y="4923692"/>
                </a:lnTo>
                <a:lnTo>
                  <a:pt x="0" y="4923692"/>
                </a:lnTo>
                <a:close/>
              </a:path>
            </a:pathLst>
          </a:custGeom>
        </p:spPr>
      </p:pic>
      <p:pic>
        <p:nvPicPr>
          <p:cNvPr id="59" name="图片 58" descr="he2">
            <a:extLst>
              <a:ext uri="{FF2B5EF4-FFF2-40B4-BE49-F238E27FC236}">
                <a16:creationId xmlns:a16="http://schemas.microsoft.com/office/drawing/2014/main" id="{6B999443-2716-6637-5BC7-D0377CB925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2230" y="575252"/>
            <a:ext cx="723200" cy="793554"/>
          </a:xfrm>
          <a:prstGeom prst="rect">
            <a:avLst/>
          </a:prstGeom>
        </p:spPr>
      </p:pic>
      <p:pic>
        <p:nvPicPr>
          <p:cNvPr id="60" name="图片 59" descr="0aebb62b2ce189e6d7ab14a4252f2343879c63581229f-PTUmTb">
            <a:extLst>
              <a:ext uri="{FF2B5EF4-FFF2-40B4-BE49-F238E27FC236}">
                <a16:creationId xmlns:a16="http://schemas.microsoft.com/office/drawing/2014/main" id="{E5D543DC-3327-2AFD-5BB0-FFE03D5981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9589" y="830957"/>
            <a:ext cx="1297948" cy="1109007"/>
          </a:xfrm>
          <a:prstGeom prst="rect">
            <a:avLst/>
          </a:prstGeom>
        </p:spPr>
      </p:pic>
      <p:sp>
        <p:nvSpPr>
          <p:cNvPr id="74" name="文本框 73">
            <a:extLst>
              <a:ext uri="{FF2B5EF4-FFF2-40B4-BE49-F238E27FC236}">
                <a16:creationId xmlns:a16="http://schemas.microsoft.com/office/drawing/2014/main" id="{99BC6A5D-A6F3-3E37-5EC6-6E6F36B39754}"/>
              </a:ext>
            </a:extLst>
          </p:cNvPr>
          <p:cNvSpPr txBox="1"/>
          <p:nvPr/>
        </p:nvSpPr>
        <p:spPr>
          <a:xfrm>
            <a:off x="3901183" y="5875524"/>
            <a:ext cx="4021677" cy="367921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ctr">
              <a:lnSpc>
                <a:spcPct val="120000"/>
              </a:lnSpc>
            </a:pPr>
            <a:r>
              <a:rPr kumimoji="0" lang="en-US" altLang="zh-CN" sz="1600" b="0" i="0" u="none" strike="noStrike" kern="100" cap="none" spc="75" normalizeH="0" baseline="0" noProof="0">
                <a:ln>
                  <a:noFill/>
                </a:ln>
                <a:solidFill>
                  <a:schemeClr val="accent1"/>
                </a:solidFill>
                <a:effectLst>
                  <a:glow rad="254000">
                    <a:prstClr val="white">
                      <a:alpha val="58000"/>
                    </a:prstClr>
                  </a:glow>
                </a:effectLst>
                <a:uLnTx/>
                <a:uFillTx/>
                <a:latin typeface="思源黑体 CN Regular"/>
                <a:ea typeface="思源黑体 CN Regular"/>
                <a:cs typeface="微软雅黑" panose="020B0503020204020204" pitchFamily="34" charset="-122"/>
              </a:rPr>
              <a:t>20XX RESEARCH REPORT ON TOP 100</a:t>
            </a:r>
            <a:endParaRPr lang="zh-CN" altLang="zh-CN" sz="1600" kern="100">
              <a:solidFill>
                <a:schemeClr val="accent1"/>
              </a:solidFill>
              <a:effectLst>
                <a:glow rad="254000">
                  <a:schemeClr val="bg1">
                    <a:alpha val="58000"/>
                  </a:schemeClr>
                </a:glow>
              </a:effectLst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EE010E21-8822-666D-A2DE-42B5C0DAC734}"/>
              </a:ext>
            </a:extLst>
          </p:cNvPr>
          <p:cNvSpPr txBox="1"/>
          <p:nvPr/>
        </p:nvSpPr>
        <p:spPr>
          <a:xfrm>
            <a:off x="3151162" y="6243445"/>
            <a:ext cx="5521718" cy="43685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>
              <a:lnSpc>
                <a:spcPct val="120000"/>
              </a:lnSpc>
            </a:pPr>
            <a:r>
              <a:rPr kumimoji="0" lang="en-US" altLang="zh-CN" sz="2000" b="0" i="0" u="none" strike="noStrike" kern="100" cap="none" spc="75" normalizeH="0" baseline="0" noProof="0">
                <a:ln>
                  <a:noFill/>
                </a:ln>
                <a:solidFill>
                  <a:schemeClr val="accent1"/>
                </a:solidFill>
                <a:effectLst>
                  <a:glow rad="254000">
                    <a:prstClr val="white">
                      <a:alpha val="58000"/>
                    </a:prstClr>
                  </a:glow>
                </a:effectLst>
                <a:uLnTx/>
                <a:uFillTx/>
                <a:latin typeface="思源黑体 CN Regular"/>
                <a:ea typeface="思源黑体 CN Regular"/>
                <a:cs typeface="微软雅黑" panose="020B0503020204020204" pitchFamily="34" charset="-122"/>
              </a:rPr>
              <a:t>REAL ESTATE ENTERPRISES IN CHINA</a:t>
            </a:r>
            <a:endParaRPr lang="zh-CN" altLang="zh-CN" sz="2000" kern="100">
              <a:solidFill>
                <a:schemeClr val="accent1"/>
              </a:solidFill>
              <a:effectLst>
                <a:glow rad="254000">
                  <a:schemeClr val="bg1">
                    <a:alpha val="58000"/>
                  </a:schemeClr>
                </a:glow>
              </a:effectLst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FECDBA7-6A24-9469-D9E6-59AEC05624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5" t="63927" r="20513" b="23217"/>
          <a:stretch>
            <a:fillRect/>
          </a:stretch>
        </p:blipFill>
        <p:spPr>
          <a:xfrm>
            <a:off x="8977916" y="5082319"/>
            <a:ext cx="1472959" cy="632983"/>
          </a:xfrm>
          <a:custGeom>
            <a:avLst/>
            <a:gdLst>
              <a:gd name="connsiteX0" fmla="*/ 1416067 w 1472959"/>
              <a:gd name="connsiteY0" fmla="*/ 4965 h 632983"/>
              <a:gd name="connsiteX1" fmla="*/ 1421815 w 1472959"/>
              <a:gd name="connsiteY1" fmla="*/ 7950 h 632983"/>
              <a:gd name="connsiteX2" fmla="*/ 1431638 w 1472959"/>
              <a:gd name="connsiteY2" fmla="*/ 86978 h 632983"/>
              <a:gd name="connsiteX3" fmla="*/ 1351628 w 1472959"/>
              <a:gd name="connsiteY3" fmla="*/ 494648 h 632983"/>
              <a:gd name="connsiteX4" fmla="*/ 101948 w 1472959"/>
              <a:gd name="connsiteY4" fmla="*/ 631808 h 632983"/>
              <a:gd name="connsiteX5" fmla="*/ 109568 w 1472959"/>
              <a:gd name="connsiteY5" fmla="*/ 429878 h 632983"/>
              <a:gd name="connsiteX6" fmla="*/ 372458 w 1472959"/>
              <a:gd name="connsiteY6" fmla="*/ 376538 h 632983"/>
              <a:gd name="connsiteX7" fmla="*/ 875378 w 1472959"/>
              <a:gd name="connsiteY7" fmla="*/ 254618 h 632983"/>
              <a:gd name="connsiteX8" fmla="*/ 1363058 w 1472959"/>
              <a:gd name="connsiteY8" fmla="*/ 41258 h 632983"/>
              <a:gd name="connsiteX9" fmla="*/ 1406962 w 1472959"/>
              <a:gd name="connsiteY9" fmla="*/ 16553 h 632983"/>
              <a:gd name="connsiteX10" fmla="*/ 1412618 w 1472959"/>
              <a:gd name="connsiteY10" fmla="*/ 3 h 632983"/>
              <a:gd name="connsiteX11" fmla="*/ 1417113 w 1472959"/>
              <a:gd name="connsiteY11" fmla="*/ 3634 h 632983"/>
              <a:gd name="connsiteX12" fmla="*/ 1416067 w 1472959"/>
              <a:gd name="connsiteY12" fmla="*/ 4965 h 632983"/>
              <a:gd name="connsiteX13" fmla="*/ 1412588 w 1472959"/>
              <a:gd name="connsiteY13" fmla="*/ 3158 h 632983"/>
              <a:gd name="connsiteX14" fmla="*/ 1412618 w 1472959"/>
              <a:gd name="connsiteY14" fmla="*/ 3 h 632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72959" h="632983">
                <a:moveTo>
                  <a:pt x="1416067" y="4965"/>
                </a:moveTo>
                <a:lnTo>
                  <a:pt x="1421815" y="7950"/>
                </a:lnTo>
                <a:cubicBezTo>
                  <a:pt x="1431162" y="13397"/>
                  <a:pt x="1439258" y="25542"/>
                  <a:pt x="1431638" y="86978"/>
                </a:cubicBezTo>
                <a:cubicBezTo>
                  <a:pt x="1421478" y="168893"/>
                  <a:pt x="1573243" y="403843"/>
                  <a:pt x="1351628" y="494648"/>
                </a:cubicBezTo>
                <a:cubicBezTo>
                  <a:pt x="1130013" y="585453"/>
                  <a:pt x="312133" y="641968"/>
                  <a:pt x="101948" y="631808"/>
                </a:cubicBezTo>
                <a:cubicBezTo>
                  <a:pt x="-108237" y="621648"/>
                  <a:pt x="64483" y="472423"/>
                  <a:pt x="109568" y="429878"/>
                </a:cubicBezTo>
                <a:cubicBezTo>
                  <a:pt x="154653" y="387333"/>
                  <a:pt x="244823" y="405748"/>
                  <a:pt x="372458" y="376538"/>
                </a:cubicBezTo>
                <a:cubicBezTo>
                  <a:pt x="500093" y="347328"/>
                  <a:pt x="710278" y="310498"/>
                  <a:pt x="875378" y="254618"/>
                </a:cubicBezTo>
                <a:cubicBezTo>
                  <a:pt x="1040478" y="198738"/>
                  <a:pt x="1273523" y="83168"/>
                  <a:pt x="1363058" y="41258"/>
                </a:cubicBezTo>
                <a:cubicBezTo>
                  <a:pt x="1385442" y="30781"/>
                  <a:pt x="1399015" y="22684"/>
                  <a:pt x="1406962" y="16553"/>
                </a:cubicBezTo>
                <a:close/>
                <a:moveTo>
                  <a:pt x="1412618" y="3"/>
                </a:moveTo>
                <a:cubicBezTo>
                  <a:pt x="1414434" y="-57"/>
                  <a:pt x="1416993" y="1015"/>
                  <a:pt x="1417113" y="3634"/>
                </a:cubicBezTo>
                <a:lnTo>
                  <a:pt x="1416067" y="4965"/>
                </a:lnTo>
                <a:lnTo>
                  <a:pt x="1412588" y="3158"/>
                </a:lnTo>
                <a:cubicBezTo>
                  <a:pt x="1409731" y="1253"/>
                  <a:pt x="1410802" y="63"/>
                  <a:pt x="1412618" y="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3342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6E3DC20-F813-D6A3-D69B-CEAE3A336B71}"/>
              </a:ext>
            </a:extLst>
          </p:cNvPr>
          <p:cNvSpPr txBox="1"/>
          <p:nvPr/>
        </p:nvSpPr>
        <p:spPr>
          <a:xfrm>
            <a:off x="911794" y="101759"/>
            <a:ext cx="2262158" cy="769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zh-CN" altLang="en-US" sz="4400">
                <a:solidFill>
                  <a:schemeClr val="accent1"/>
                </a:solidFill>
                <a:latin typeface="+mj-ea"/>
                <a:ea typeface="+mj-ea"/>
              </a:rPr>
              <a:t>业绩规模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933C2F5-69E4-6E95-3726-47E3C6ACCC0F}"/>
              </a:ext>
            </a:extLst>
          </p:cNvPr>
          <p:cNvSpPr txBox="1"/>
          <p:nvPr/>
        </p:nvSpPr>
        <p:spPr>
          <a:xfrm>
            <a:off x="471953" y="1083182"/>
            <a:ext cx="7260321" cy="40011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（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3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）把握市场节奏加大推盘力度，顺应变化趋势灵活调整营销</a:t>
            </a:r>
            <a:endParaRPr lang="zh-CN" altLang="en-US" sz="200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A20EDEE-9CB8-1C45-BC85-858B8B4CA526}"/>
              </a:ext>
            </a:extLst>
          </p:cNvPr>
          <p:cNvGrpSpPr/>
          <p:nvPr/>
        </p:nvGrpSpPr>
        <p:grpSpPr>
          <a:xfrm>
            <a:off x="2164793" y="1868441"/>
            <a:ext cx="9555286" cy="3955731"/>
            <a:chOff x="2342814" y="1734665"/>
            <a:chExt cx="9555286" cy="3955731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000B2DC9-C0BE-5EB5-8B4A-ACB1FE7FDF2F}"/>
                </a:ext>
              </a:extLst>
            </p:cNvPr>
            <p:cNvGrpSpPr/>
            <p:nvPr/>
          </p:nvGrpSpPr>
          <p:grpSpPr>
            <a:xfrm>
              <a:off x="2342814" y="1734665"/>
              <a:ext cx="7654626" cy="3955731"/>
              <a:chOff x="2342814" y="1734665"/>
              <a:chExt cx="7654626" cy="3955731"/>
            </a:xfrm>
          </p:grpSpPr>
          <p:sp>
            <p:nvSpPr>
              <p:cNvPr id="48" name="等腰三角形 47">
                <a:extLst>
                  <a:ext uri="{FF2B5EF4-FFF2-40B4-BE49-F238E27FC236}">
                    <a16:creationId xmlns:a16="http://schemas.microsoft.com/office/drawing/2014/main" id="{2F53F5D1-D1DD-BD7D-72E0-F855A8EEF878}"/>
                  </a:ext>
                </a:extLst>
              </p:cNvPr>
              <p:cNvSpPr/>
              <p:nvPr/>
            </p:nvSpPr>
            <p:spPr>
              <a:xfrm rot="16200000" flipH="1">
                <a:off x="5837743" y="2048395"/>
                <a:ext cx="3911779" cy="3372224"/>
              </a:xfrm>
              <a:prstGeom prst="triangle">
                <a:avLst/>
              </a:prstGeom>
              <a:gradFill>
                <a:gsLst>
                  <a:gs pos="0">
                    <a:schemeClr val="accent1">
                      <a:alpha val="16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11303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1382" tIns="40691" rIns="81382" bIns="40691" rtlCol="0" anchor="ctr">
                <a:noAutofit/>
              </a:bodyPr>
              <a:lstStyle/>
              <a:p>
                <a:endParaRPr lang="zh-CN" altLang="en-US" sz="1424">
                  <a:solidFill>
                    <a:schemeClr val="accent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49" name="等腰三角形 48">
                <a:extLst>
                  <a:ext uri="{FF2B5EF4-FFF2-40B4-BE49-F238E27FC236}">
                    <a16:creationId xmlns:a16="http://schemas.microsoft.com/office/drawing/2014/main" id="{44633A6D-138A-301A-4B9F-67AA92D0B226}"/>
                  </a:ext>
                </a:extLst>
              </p:cNvPr>
              <p:cNvSpPr/>
              <p:nvPr/>
            </p:nvSpPr>
            <p:spPr>
              <a:xfrm rot="5400000">
                <a:off x="2622090" y="2004443"/>
                <a:ext cx="3911779" cy="3372224"/>
              </a:xfrm>
              <a:prstGeom prst="triangle">
                <a:avLst/>
              </a:prstGeom>
              <a:gradFill>
                <a:gsLst>
                  <a:gs pos="0">
                    <a:schemeClr val="accent1">
                      <a:alpha val="16000"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11303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1382" tIns="40691" rIns="81382" bIns="40691" rtlCol="0" anchor="ctr">
                <a:noAutofit/>
              </a:bodyPr>
              <a:lstStyle/>
              <a:p>
                <a:pPr algn="l"/>
                <a:endParaRPr lang="zh-CN" altLang="en-US" sz="1424">
                  <a:solidFill>
                    <a:schemeClr val="accent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F1A41437-C9B1-224B-F1B2-D5742B1547D2}"/>
                  </a:ext>
                </a:extLst>
              </p:cNvPr>
              <p:cNvSpPr/>
              <p:nvPr/>
            </p:nvSpPr>
            <p:spPr>
              <a:xfrm>
                <a:off x="5171991" y="2650884"/>
                <a:ext cx="1983677" cy="198367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1382" tIns="40691" rIns="81382" bIns="40691" rtlCol="0" anchor="ctr">
                <a:noAutofit/>
              </a:bodyPr>
              <a:lstStyle/>
              <a:p>
                <a:pPr algn="l"/>
                <a:endParaRPr lang="zh-CN" altLang="en-US" sz="1424">
                  <a:solidFill>
                    <a:schemeClr val="accent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55" name="user_209046">
                <a:extLst>
                  <a:ext uri="{FF2B5EF4-FFF2-40B4-BE49-F238E27FC236}">
                    <a16:creationId xmlns:a16="http://schemas.microsoft.com/office/drawing/2014/main" id="{769E62FD-8024-8DAC-5EDC-DF5015F59403}"/>
                  </a:ext>
                </a:extLst>
              </p:cNvPr>
              <p:cNvSpPr/>
              <p:nvPr/>
            </p:nvSpPr>
            <p:spPr>
              <a:xfrm>
                <a:off x="5858647" y="3078886"/>
                <a:ext cx="729045" cy="657422"/>
              </a:xfrm>
              <a:custGeom>
                <a:avLst/>
                <a:gdLst>
                  <a:gd name="connsiteX0" fmla="*/ 521432 w 608344"/>
                  <a:gd name="connsiteY0" fmla="*/ 370453 h 548582"/>
                  <a:gd name="connsiteX1" fmla="*/ 465737 w 608344"/>
                  <a:gd name="connsiteY1" fmla="*/ 425787 h 548582"/>
                  <a:gd name="connsiteX2" fmla="*/ 442491 w 608344"/>
                  <a:gd name="connsiteY2" fmla="*/ 402479 h 548582"/>
                  <a:gd name="connsiteX3" fmla="*/ 418201 w 608344"/>
                  <a:gd name="connsiteY3" fmla="*/ 426545 h 548582"/>
                  <a:gd name="connsiteX4" fmla="*/ 441447 w 608344"/>
                  <a:gd name="connsiteY4" fmla="*/ 449948 h 548582"/>
                  <a:gd name="connsiteX5" fmla="*/ 465642 w 608344"/>
                  <a:gd name="connsiteY5" fmla="*/ 474204 h 548582"/>
                  <a:gd name="connsiteX6" fmla="*/ 489932 w 608344"/>
                  <a:gd name="connsiteY6" fmla="*/ 450043 h 548582"/>
                  <a:gd name="connsiteX7" fmla="*/ 545532 w 608344"/>
                  <a:gd name="connsiteY7" fmla="*/ 394709 h 548582"/>
                  <a:gd name="connsiteX8" fmla="*/ 481962 w 608344"/>
                  <a:gd name="connsiteY8" fmla="*/ 296170 h 548582"/>
                  <a:gd name="connsiteX9" fmla="*/ 608344 w 608344"/>
                  <a:gd name="connsiteY9" fmla="*/ 422376 h 548582"/>
                  <a:gd name="connsiteX10" fmla="*/ 481962 w 608344"/>
                  <a:gd name="connsiteY10" fmla="*/ 548582 h 548582"/>
                  <a:gd name="connsiteX11" fmla="*/ 355579 w 608344"/>
                  <a:gd name="connsiteY11" fmla="*/ 422376 h 548582"/>
                  <a:gd name="connsiteX12" fmla="*/ 481962 w 608344"/>
                  <a:gd name="connsiteY12" fmla="*/ 296170 h 548582"/>
                  <a:gd name="connsiteX13" fmla="*/ 255835 w 608344"/>
                  <a:gd name="connsiteY13" fmla="*/ 446 h 548582"/>
                  <a:gd name="connsiteX14" fmla="*/ 317801 w 608344"/>
                  <a:gd name="connsiteY14" fmla="*/ 13616 h 548582"/>
                  <a:gd name="connsiteX15" fmla="*/ 348072 w 608344"/>
                  <a:gd name="connsiteY15" fmla="*/ 41661 h 548582"/>
                  <a:gd name="connsiteX16" fmla="*/ 381190 w 608344"/>
                  <a:gd name="connsiteY16" fmla="*/ 146831 h 548582"/>
                  <a:gd name="connsiteX17" fmla="*/ 378913 w 608344"/>
                  <a:gd name="connsiteY17" fmla="*/ 156211 h 548582"/>
                  <a:gd name="connsiteX18" fmla="*/ 387833 w 608344"/>
                  <a:gd name="connsiteY18" fmla="*/ 200458 h 548582"/>
                  <a:gd name="connsiteX19" fmla="*/ 366387 w 608344"/>
                  <a:gd name="connsiteY19" fmla="*/ 237694 h 548582"/>
                  <a:gd name="connsiteX20" fmla="*/ 351393 w 608344"/>
                  <a:gd name="connsiteY20" fmla="*/ 278720 h 548582"/>
                  <a:gd name="connsiteX21" fmla="*/ 351393 w 608344"/>
                  <a:gd name="connsiteY21" fmla="*/ 322873 h 548582"/>
                  <a:gd name="connsiteX22" fmla="*/ 317611 w 608344"/>
                  <a:gd name="connsiteY22" fmla="*/ 422358 h 548582"/>
                  <a:gd name="connsiteX23" fmla="*/ 376635 w 608344"/>
                  <a:gd name="connsiteY23" fmla="*/ 548088 h 548582"/>
                  <a:gd name="connsiteX24" fmla="*/ 26855 w 608344"/>
                  <a:gd name="connsiteY24" fmla="*/ 548088 h 548582"/>
                  <a:gd name="connsiteX25" fmla="*/ 0 w 608344"/>
                  <a:gd name="connsiteY25" fmla="*/ 521274 h 548582"/>
                  <a:gd name="connsiteX26" fmla="*/ 0 w 608344"/>
                  <a:gd name="connsiteY26" fmla="*/ 473806 h 548582"/>
                  <a:gd name="connsiteX27" fmla="*/ 19453 w 608344"/>
                  <a:gd name="connsiteY27" fmla="*/ 432969 h 548582"/>
                  <a:gd name="connsiteX28" fmla="*/ 173751 w 608344"/>
                  <a:gd name="connsiteY28" fmla="*/ 334242 h 548582"/>
                  <a:gd name="connsiteX29" fmla="*/ 176408 w 608344"/>
                  <a:gd name="connsiteY29" fmla="*/ 329884 h 548582"/>
                  <a:gd name="connsiteX30" fmla="*/ 176408 w 608344"/>
                  <a:gd name="connsiteY30" fmla="*/ 278720 h 548582"/>
                  <a:gd name="connsiteX31" fmla="*/ 161320 w 608344"/>
                  <a:gd name="connsiteY31" fmla="*/ 237694 h 548582"/>
                  <a:gd name="connsiteX32" fmla="*/ 139969 w 608344"/>
                  <a:gd name="connsiteY32" fmla="*/ 200458 h 548582"/>
                  <a:gd name="connsiteX33" fmla="*/ 148320 w 608344"/>
                  <a:gd name="connsiteY33" fmla="*/ 156211 h 548582"/>
                  <a:gd name="connsiteX34" fmla="*/ 146042 w 608344"/>
                  <a:gd name="connsiteY34" fmla="*/ 146736 h 548582"/>
                  <a:gd name="connsiteX35" fmla="*/ 145758 w 608344"/>
                  <a:gd name="connsiteY35" fmla="*/ 95099 h 548582"/>
                  <a:gd name="connsiteX36" fmla="*/ 176029 w 608344"/>
                  <a:gd name="connsiteY36" fmla="*/ 42135 h 548582"/>
                  <a:gd name="connsiteX37" fmla="*/ 203928 w 608344"/>
                  <a:gd name="connsiteY37" fmla="*/ 19017 h 548582"/>
                  <a:gd name="connsiteX38" fmla="*/ 231162 w 608344"/>
                  <a:gd name="connsiteY38" fmla="*/ 5089 h 548582"/>
                  <a:gd name="connsiteX39" fmla="*/ 255835 w 608344"/>
                  <a:gd name="connsiteY39" fmla="*/ 446 h 54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608344" h="548582">
                    <a:moveTo>
                      <a:pt x="521432" y="370453"/>
                    </a:moveTo>
                    <a:lnTo>
                      <a:pt x="465737" y="425787"/>
                    </a:lnTo>
                    <a:lnTo>
                      <a:pt x="442491" y="402479"/>
                    </a:lnTo>
                    <a:lnTo>
                      <a:pt x="418201" y="426545"/>
                    </a:lnTo>
                    <a:lnTo>
                      <a:pt x="441447" y="449948"/>
                    </a:lnTo>
                    <a:lnTo>
                      <a:pt x="465642" y="474204"/>
                    </a:lnTo>
                    <a:lnTo>
                      <a:pt x="489932" y="450043"/>
                    </a:lnTo>
                    <a:lnTo>
                      <a:pt x="545532" y="394709"/>
                    </a:lnTo>
                    <a:close/>
                    <a:moveTo>
                      <a:pt x="481962" y="296170"/>
                    </a:moveTo>
                    <a:cubicBezTo>
                      <a:pt x="551795" y="296170"/>
                      <a:pt x="608344" y="352641"/>
                      <a:pt x="608344" y="422376"/>
                    </a:cubicBezTo>
                    <a:cubicBezTo>
                      <a:pt x="608344" y="492111"/>
                      <a:pt x="551795" y="548582"/>
                      <a:pt x="481962" y="548582"/>
                    </a:cubicBezTo>
                    <a:cubicBezTo>
                      <a:pt x="412129" y="548582"/>
                      <a:pt x="355579" y="492111"/>
                      <a:pt x="355579" y="422376"/>
                    </a:cubicBezTo>
                    <a:cubicBezTo>
                      <a:pt x="355579" y="352641"/>
                      <a:pt x="412129" y="296170"/>
                      <a:pt x="481962" y="296170"/>
                    </a:cubicBezTo>
                    <a:close/>
                    <a:moveTo>
                      <a:pt x="255835" y="446"/>
                    </a:moveTo>
                    <a:cubicBezTo>
                      <a:pt x="282785" y="-1828"/>
                      <a:pt x="303187" y="4899"/>
                      <a:pt x="317801" y="13616"/>
                    </a:cubicBezTo>
                    <a:cubicBezTo>
                      <a:pt x="339721" y="25744"/>
                      <a:pt x="348072" y="41661"/>
                      <a:pt x="348072" y="41661"/>
                    </a:cubicBezTo>
                    <a:cubicBezTo>
                      <a:pt x="348072" y="41661"/>
                      <a:pt x="398176" y="45167"/>
                      <a:pt x="381190" y="146831"/>
                    </a:cubicBezTo>
                    <a:cubicBezTo>
                      <a:pt x="380621" y="149863"/>
                      <a:pt x="379862" y="153085"/>
                      <a:pt x="378913" y="156211"/>
                    </a:cubicBezTo>
                    <a:cubicBezTo>
                      <a:pt x="388592" y="156211"/>
                      <a:pt x="398271" y="163507"/>
                      <a:pt x="387833" y="200458"/>
                    </a:cubicBezTo>
                    <a:cubicBezTo>
                      <a:pt x="379672" y="229262"/>
                      <a:pt x="372080" y="237221"/>
                      <a:pt x="366387" y="237694"/>
                    </a:cubicBezTo>
                    <a:cubicBezTo>
                      <a:pt x="364394" y="250675"/>
                      <a:pt x="359175" y="265076"/>
                      <a:pt x="351393" y="278720"/>
                    </a:cubicBezTo>
                    <a:lnTo>
                      <a:pt x="351393" y="322873"/>
                    </a:lnTo>
                    <a:cubicBezTo>
                      <a:pt x="330232" y="350539"/>
                      <a:pt x="317611" y="385027"/>
                      <a:pt x="317611" y="422358"/>
                    </a:cubicBezTo>
                    <a:cubicBezTo>
                      <a:pt x="317611" y="472764"/>
                      <a:pt x="340480" y="518053"/>
                      <a:pt x="376635" y="548088"/>
                    </a:cubicBezTo>
                    <a:lnTo>
                      <a:pt x="26855" y="548088"/>
                    </a:lnTo>
                    <a:cubicBezTo>
                      <a:pt x="12052" y="548088"/>
                      <a:pt x="0" y="536055"/>
                      <a:pt x="0" y="521274"/>
                    </a:cubicBezTo>
                    <a:lnTo>
                      <a:pt x="0" y="473806"/>
                    </a:lnTo>
                    <a:cubicBezTo>
                      <a:pt x="0" y="457983"/>
                      <a:pt x="7212" y="443013"/>
                      <a:pt x="19453" y="432969"/>
                    </a:cubicBezTo>
                    <a:cubicBezTo>
                      <a:pt x="86638" y="377921"/>
                      <a:pt x="159043" y="341443"/>
                      <a:pt x="173751" y="334242"/>
                    </a:cubicBezTo>
                    <a:cubicBezTo>
                      <a:pt x="175365" y="333484"/>
                      <a:pt x="176408" y="331779"/>
                      <a:pt x="176408" y="329884"/>
                    </a:cubicBezTo>
                    <a:lnTo>
                      <a:pt x="176408" y="278720"/>
                    </a:lnTo>
                    <a:cubicBezTo>
                      <a:pt x="168437" y="265076"/>
                      <a:pt x="163313" y="250675"/>
                      <a:pt x="161320" y="237694"/>
                    </a:cubicBezTo>
                    <a:cubicBezTo>
                      <a:pt x="155627" y="237221"/>
                      <a:pt x="148035" y="229072"/>
                      <a:pt x="139969" y="200458"/>
                    </a:cubicBezTo>
                    <a:cubicBezTo>
                      <a:pt x="129531" y="164170"/>
                      <a:pt x="138925" y="156496"/>
                      <a:pt x="148320" y="156211"/>
                    </a:cubicBezTo>
                    <a:cubicBezTo>
                      <a:pt x="147371" y="153085"/>
                      <a:pt x="146612" y="149863"/>
                      <a:pt x="146042" y="146736"/>
                    </a:cubicBezTo>
                    <a:cubicBezTo>
                      <a:pt x="142436" y="128450"/>
                      <a:pt x="141487" y="111396"/>
                      <a:pt x="145758" y="95099"/>
                    </a:cubicBezTo>
                    <a:cubicBezTo>
                      <a:pt x="150787" y="73212"/>
                      <a:pt x="162744" y="55684"/>
                      <a:pt x="176029" y="42135"/>
                    </a:cubicBezTo>
                    <a:cubicBezTo>
                      <a:pt x="184379" y="33134"/>
                      <a:pt x="193869" y="25459"/>
                      <a:pt x="203928" y="19017"/>
                    </a:cubicBezTo>
                    <a:cubicBezTo>
                      <a:pt x="212183" y="13332"/>
                      <a:pt x="221293" y="8405"/>
                      <a:pt x="231162" y="5089"/>
                    </a:cubicBezTo>
                    <a:cubicBezTo>
                      <a:pt x="238849" y="2625"/>
                      <a:pt x="247105" y="825"/>
                      <a:pt x="255835" y="4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1382" tIns="40691" rIns="81382" bIns="40691" rtlCol="0" anchor="ctr">
                <a:noAutofit/>
              </a:bodyPr>
              <a:lstStyle/>
              <a:p>
                <a:pPr algn="ctr"/>
                <a:endParaRPr lang="en-US" sz="1602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89F9B425-44CF-DDDA-1960-E980CB74054E}"/>
                  </a:ext>
                </a:extLst>
              </p:cNvPr>
              <p:cNvSpPr txBox="1"/>
              <p:nvPr/>
            </p:nvSpPr>
            <p:spPr>
              <a:xfrm>
                <a:off x="5521965" y="3793606"/>
                <a:ext cx="1398783" cy="492443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/>
                <a:r>
                  <a:rPr lang="en-US" altLang="zh-CN" sz="3200">
                    <a:solidFill>
                      <a:schemeClr val="accent1"/>
                    </a:solidFill>
                    <a:latin typeface="+mj-ea"/>
                    <a:ea typeface="+mj-ea"/>
                  </a:rPr>
                  <a:t>2021</a:t>
                </a:r>
                <a:endParaRPr lang="zh-CN" altLang="en-US" sz="3200" dirty="0">
                  <a:solidFill>
                    <a:schemeClr val="accent1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FAFE299F-E402-A47E-2D39-C20E31C6E809}"/>
                  </a:ext>
                </a:extLst>
              </p:cNvPr>
              <p:cNvGrpSpPr/>
              <p:nvPr/>
            </p:nvGrpSpPr>
            <p:grpSpPr>
              <a:xfrm>
                <a:off x="2342814" y="3218985"/>
                <a:ext cx="2194245" cy="1089539"/>
                <a:chOff x="2375950" y="2195056"/>
                <a:chExt cx="2194245" cy="1089539"/>
              </a:xfrm>
            </p:grpSpPr>
            <p:sp>
              <p:nvSpPr>
                <p:cNvPr id="58" name="梯形 57">
                  <a:extLst>
                    <a:ext uri="{FF2B5EF4-FFF2-40B4-BE49-F238E27FC236}">
                      <a16:creationId xmlns:a16="http://schemas.microsoft.com/office/drawing/2014/main" id="{BB6427C9-F302-43A2-B733-6B2F19599A0E}"/>
                    </a:ext>
                  </a:extLst>
                </p:cNvPr>
                <p:cNvSpPr/>
                <p:nvPr/>
              </p:nvSpPr>
              <p:spPr>
                <a:xfrm>
                  <a:off x="2421893" y="2461981"/>
                  <a:ext cx="2102358" cy="169545"/>
                </a:xfrm>
                <a:prstGeom prst="trapezoid">
                  <a:avLst>
                    <a:gd name="adj" fmla="val 183222"/>
                  </a:avLst>
                </a:prstGeom>
                <a:gradFill>
                  <a:gsLst>
                    <a:gs pos="100000">
                      <a:schemeClr val="accent1">
                        <a:alpha val="42000"/>
                      </a:schemeClr>
                    </a:gs>
                    <a:gs pos="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ln w="11303" cap="rnd">
                  <a:gradFill>
                    <a:gsLst>
                      <a:gs pos="100000">
                        <a:schemeClr val="accent1"/>
                      </a:gs>
                      <a:gs pos="1000">
                        <a:schemeClr val="accent1">
                          <a:alpha val="0"/>
                        </a:schemeClr>
                      </a:gs>
                    </a:gsLst>
                    <a:lin ang="5400000" scaled="1"/>
                  </a:gradFill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1382" tIns="40691" rIns="81382" bIns="40691" rtlCol="0" anchor="ctr">
                  <a:noAutofit/>
                </a:bodyPr>
                <a:lstStyle/>
                <a:p>
                  <a:pPr algn="ctr"/>
                  <a:endParaRPr lang="zh-CN" altLang="en-US" sz="1602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59" name="文本框 58">
                  <a:extLst>
                    <a:ext uri="{FF2B5EF4-FFF2-40B4-BE49-F238E27FC236}">
                      <a16:creationId xmlns:a16="http://schemas.microsoft.com/office/drawing/2014/main" id="{EB433EA9-942C-9F55-4791-FE306761F206}"/>
                    </a:ext>
                  </a:extLst>
                </p:cNvPr>
                <p:cNvSpPr txBox="1"/>
                <p:nvPr/>
              </p:nvSpPr>
              <p:spPr>
                <a:xfrm>
                  <a:off x="2959106" y="2195056"/>
                  <a:ext cx="990657" cy="430887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 anchor="t">
                  <a:noAutofit/>
                </a:bodyPr>
                <a:lstStyle/>
                <a:p>
                  <a:pPr algn="ctr"/>
                  <a:r>
                    <a:rPr lang="zh-CN" altLang="en-US" sz="2800">
                      <a:solidFill>
                        <a:schemeClr val="accent1"/>
                      </a:solidFill>
                      <a:latin typeface="+mj-ea"/>
                      <a:ea typeface="+mj-ea"/>
                    </a:rPr>
                    <a:t>上半年</a:t>
                  </a:r>
                  <a:endParaRPr lang="zh-CN" altLang="en-US" sz="2800" dirty="0">
                    <a:solidFill>
                      <a:schemeClr val="accent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3524131F-3971-D245-4E23-835DB1B8F5D6}"/>
                    </a:ext>
                  </a:extLst>
                </p:cNvPr>
                <p:cNvSpPr txBox="1"/>
                <p:nvPr/>
              </p:nvSpPr>
              <p:spPr>
                <a:xfrm>
                  <a:off x="2375950" y="2747204"/>
                  <a:ext cx="2194245" cy="537391"/>
                </a:xfrm>
                <a:prstGeom prst="rect">
                  <a:avLst/>
                </a:prstGeom>
                <a:noFill/>
                <a:effectLst/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 algn="just">
                    <a:lnSpc>
                      <a:spcPct val="130000"/>
                    </a:lnSpc>
                  </a:pPr>
                  <a:r>
                    <a:rPr lang="zh-CN" altLang="en-US" sz="1400" b="0">
                      <a:solidFill>
                        <a:schemeClr val="accent1"/>
                      </a:solidFill>
                      <a:effectLst/>
                      <a:latin typeface="+mn-ea"/>
                    </a:rPr>
                    <a:t>加大推盘力度，市场活跃度较高，市场表现超预期</a:t>
                  </a:r>
                  <a:endParaRPr lang="zh-CN" altLang="en-US" sz="1400" b="0" dirty="0">
                    <a:solidFill>
                      <a:schemeClr val="accent1"/>
                    </a:solidFill>
                    <a:effectLst/>
                    <a:latin typeface="+mn-ea"/>
                  </a:endParaRPr>
                </a:p>
              </p:txBody>
            </p:sp>
          </p:grpSp>
          <p:grpSp>
            <p:nvGrpSpPr>
              <p:cNvPr id="61" name="组合 60">
                <a:extLst>
                  <a:ext uri="{FF2B5EF4-FFF2-40B4-BE49-F238E27FC236}">
                    <a16:creationId xmlns:a16="http://schemas.microsoft.com/office/drawing/2014/main" id="{1D2DCE53-7504-F0A0-A910-1A2738F84075}"/>
                  </a:ext>
                </a:extLst>
              </p:cNvPr>
              <p:cNvGrpSpPr/>
              <p:nvPr/>
            </p:nvGrpSpPr>
            <p:grpSpPr>
              <a:xfrm>
                <a:off x="7809274" y="3242063"/>
                <a:ext cx="2188166" cy="1229775"/>
                <a:chOff x="1700320" y="2218134"/>
                <a:chExt cx="2188166" cy="1229775"/>
              </a:xfrm>
            </p:grpSpPr>
            <p:sp>
              <p:nvSpPr>
                <p:cNvPr id="62" name="梯形 61">
                  <a:extLst>
                    <a:ext uri="{FF2B5EF4-FFF2-40B4-BE49-F238E27FC236}">
                      <a16:creationId xmlns:a16="http://schemas.microsoft.com/office/drawing/2014/main" id="{AA0DB24C-5A39-B1E2-444D-0FA1BEDC9E5F}"/>
                    </a:ext>
                  </a:extLst>
                </p:cNvPr>
                <p:cNvSpPr/>
                <p:nvPr/>
              </p:nvSpPr>
              <p:spPr>
                <a:xfrm>
                  <a:off x="1746263" y="2461981"/>
                  <a:ext cx="2102358" cy="169545"/>
                </a:xfrm>
                <a:prstGeom prst="trapezoid">
                  <a:avLst>
                    <a:gd name="adj" fmla="val 183222"/>
                  </a:avLst>
                </a:prstGeom>
                <a:gradFill>
                  <a:gsLst>
                    <a:gs pos="100000">
                      <a:schemeClr val="accent1">
                        <a:alpha val="42000"/>
                      </a:schemeClr>
                    </a:gs>
                    <a:gs pos="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ln w="11303" cap="rnd">
                  <a:gradFill>
                    <a:gsLst>
                      <a:gs pos="100000">
                        <a:schemeClr val="accent1"/>
                      </a:gs>
                      <a:gs pos="1000">
                        <a:schemeClr val="accent1">
                          <a:alpha val="0"/>
                        </a:schemeClr>
                      </a:gs>
                    </a:gsLst>
                    <a:lin ang="5400000" scaled="1"/>
                  </a:gradFill>
                  <a:round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1382" tIns="40691" rIns="81382" bIns="40691" rtlCol="0" anchor="ctr">
                  <a:noAutofit/>
                </a:bodyPr>
                <a:lstStyle/>
                <a:p>
                  <a:pPr algn="ctr"/>
                  <a:endParaRPr lang="zh-CN" altLang="en-US" sz="1602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63" name="文本框 62">
                  <a:extLst>
                    <a:ext uri="{FF2B5EF4-FFF2-40B4-BE49-F238E27FC236}">
                      <a16:creationId xmlns:a16="http://schemas.microsoft.com/office/drawing/2014/main" id="{053F073C-83D1-9C73-43CD-BAE97A67F974}"/>
                    </a:ext>
                  </a:extLst>
                </p:cNvPr>
                <p:cNvSpPr txBox="1"/>
                <p:nvPr/>
              </p:nvSpPr>
              <p:spPr>
                <a:xfrm>
                  <a:off x="2302113" y="2218134"/>
                  <a:ext cx="990657" cy="430887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 anchor="t">
                  <a:noAutofit/>
                </a:bodyPr>
                <a:lstStyle/>
                <a:p>
                  <a:pPr algn="ctr"/>
                  <a:r>
                    <a:rPr lang="zh-CN" altLang="en-US" sz="2800">
                      <a:solidFill>
                        <a:schemeClr val="accent1"/>
                      </a:solidFill>
                      <a:latin typeface="+mj-ea"/>
                      <a:ea typeface="+mj-ea"/>
                    </a:rPr>
                    <a:t>下半年</a:t>
                  </a:r>
                  <a:endParaRPr lang="zh-CN" altLang="en-US" sz="2800" dirty="0">
                    <a:solidFill>
                      <a:schemeClr val="accent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64" name="文本框 63">
                  <a:extLst>
                    <a:ext uri="{FF2B5EF4-FFF2-40B4-BE49-F238E27FC236}">
                      <a16:creationId xmlns:a16="http://schemas.microsoft.com/office/drawing/2014/main" id="{1FAD642C-3B55-D0DA-C6D0-48F3A1B8BF31}"/>
                    </a:ext>
                  </a:extLst>
                </p:cNvPr>
                <p:cNvSpPr txBox="1"/>
                <p:nvPr/>
              </p:nvSpPr>
              <p:spPr>
                <a:xfrm>
                  <a:off x="1700320" y="2747204"/>
                  <a:ext cx="2188166" cy="700705"/>
                </a:xfrm>
                <a:prstGeom prst="rect">
                  <a:avLst/>
                </a:prstGeom>
                <a:noFill/>
                <a:effectLst/>
              </p:spPr>
              <p:txBody>
                <a:bodyPr wrap="square" lIns="0" tIns="0" rIns="0" bIns="0" rtlCol="0" anchor="t">
                  <a:noAutofit/>
                </a:bodyPr>
                <a:lstStyle/>
                <a:p>
                  <a:pPr algn="just">
                    <a:lnSpc>
                      <a:spcPct val="130000"/>
                    </a:lnSpc>
                  </a:pPr>
                  <a:r>
                    <a:rPr lang="zh-CN" altLang="en-US" sz="1200" b="0">
                      <a:solidFill>
                        <a:schemeClr val="accent1"/>
                      </a:solidFill>
                      <a:effectLst/>
                      <a:latin typeface="+mn-ea"/>
                    </a:rPr>
                    <a:t>房企推盘面积呈现较大波动态势，通过多种方式，助力提升营销管理水平，提高项目去化率。</a:t>
                  </a:r>
                  <a:endParaRPr lang="zh-CN" altLang="en-US" sz="1200" b="0" dirty="0">
                    <a:solidFill>
                      <a:schemeClr val="accent1"/>
                    </a:solidFill>
                    <a:effectLst/>
                    <a:latin typeface="+mn-ea"/>
                  </a:endParaRPr>
                </a:p>
              </p:txBody>
            </p:sp>
          </p:grp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0D7A8C7E-6A50-DF83-3F8A-7D58D1214317}"/>
                  </a:ext>
                </a:extLst>
              </p:cNvPr>
              <p:cNvSpPr/>
              <p:nvPr/>
            </p:nvSpPr>
            <p:spPr>
              <a:xfrm>
                <a:off x="4941387" y="2404540"/>
                <a:ext cx="2501828" cy="2501828"/>
              </a:xfrm>
              <a:prstGeom prst="ellipse">
                <a:avLst/>
              </a:prstGeom>
              <a:noFill/>
              <a:ln w="11303">
                <a:solidFill>
                  <a:schemeClr val="accent1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1382" tIns="40691" rIns="81382" bIns="40691" rtlCol="0" anchor="ctr">
                <a:noAutofit/>
              </a:bodyPr>
              <a:lstStyle/>
              <a:p>
                <a:pPr algn="l"/>
                <a:endParaRPr lang="zh-CN" altLang="en-US" sz="1424">
                  <a:solidFill>
                    <a:schemeClr val="accent1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66" name="组合 65">
                <a:extLst>
                  <a:ext uri="{FF2B5EF4-FFF2-40B4-BE49-F238E27FC236}">
                    <a16:creationId xmlns:a16="http://schemas.microsoft.com/office/drawing/2014/main" id="{4D9FEA36-9294-200B-986B-1497D170ADD3}"/>
                  </a:ext>
                </a:extLst>
              </p:cNvPr>
              <p:cNvGrpSpPr/>
              <p:nvPr/>
            </p:nvGrpSpPr>
            <p:grpSpPr>
              <a:xfrm rot="5400000">
                <a:off x="4781129" y="3457507"/>
                <a:ext cx="313627" cy="313627"/>
                <a:chOff x="5892523" y="2423721"/>
                <a:chExt cx="434034" cy="434034"/>
              </a:xfrm>
            </p:grpSpPr>
            <p:sp>
              <p:nvSpPr>
                <p:cNvPr id="67" name="椭圆 66">
                  <a:extLst>
                    <a:ext uri="{FF2B5EF4-FFF2-40B4-BE49-F238E27FC236}">
                      <a16:creationId xmlns:a16="http://schemas.microsoft.com/office/drawing/2014/main" id="{C8D8BF01-CA61-7B80-1501-7DADAA0BE9F3}"/>
                    </a:ext>
                  </a:extLst>
                </p:cNvPr>
                <p:cNvSpPr/>
                <p:nvPr/>
              </p:nvSpPr>
              <p:spPr>
                <a:xfrm>
                  <a:off x="5892523" y="2423721"/>
                  <a:ext cx="434034" cy="434034"/>
                </a:xfrm>
                <a:prstGeom prst="ellipse">
                  <a:avLst/>
                </a:prstGeom>
                <a:solidFill>
                  <a:srgbClr val="FFFFFF"/>
                </a:solidFill>
                <a:ln w="571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1382" tIns="40691" rIns="81382" bIns="40691" rtlCol="0" anchor="ctr">
                  <a:noAutofit/>
                </a:bodyPr>
                <a:lstStyle/>
                <a:p>
                  <a:pPr algn="l"/>
                  <a:endParaRPr lang="zh-CN" altLang="en-US" sz="1424">
                    <a:solidFill>
                      <a:schemeClr val="accent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68" name="箭头: V 形 67">
                  <a:extLst>
                    <a:ext uri="{FF2B5EF4-FFF2-40B4-BE49-F238E27FC236}">
                      <a16:creationId xmlns:a16="http://schemas.microsoft.com/office/drawing/2014/main" id="{4DE91E4E-90A4-78B4-F8A5-A66AFC4F2D34}"/>
                    </a:ext>
                  </a:extLst>
                </p:cNvPr>
                <p:cNvSpPr/>
                <p:nvPr/>
              </p:nvSpPr>
              <p:spPr>
                <a:xfrm rot="5400000">
                  <a:off x="6003466" y="2534670"/>
                  <a:ext cx="217018" cy="217018"/>
                </a:xfrm>
                <a:prstGeom prst="chevron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1382" tIns="40691" rIns="81382" bIns="40691" rtlCol="0" anchor="ctr">
                  <a:noAutofit/>
                </a:bodyPr>
                <a:lstStyle/>
                <a:p>
                  <a:pPr algn="l"/>
                  <a:endParaRPr lang="zh-CN" altLang="en-US" sz="1424">
                    <a:solidFill>
                      <a:schemeClr val="accent1"/>
                    </a:solidFill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69" name="组合 68">
                <a:extLst>
                  <a:ext uri="{FF2B5EF4-FFF2-40B4-BE49-F238E27FC236}">
                    <a16:creationId xmlns:a16="http://schemas.microsoft.com/office/drawing/2014/main" id="{C284672A-BDCB-6A3B-0234-B634578D0838}"/>
                  </a:ext>
                </a:extLst>
              </p:cNvPr>
              <p:cNvGrpSpPr/>
              <p:nvPr/>
            </p:nvGrpSpPr>
            <p:grpSpPr>
              <a:xfrm rot="16200000" flipH="1">
                <a:off x="7286085" y="3461031"/>
                <a:ext cx="313627" cy="313627"/>
                <a:chOff x="5897400" y="2423296"/>
                <a:chExt cx="434034" cy="434034"/>
              </a:xfrm>
            </p:grpSpPr>
            <p:sp>
              <p:nvSpPr>
                <p:cNvPr id="70" name="椭圆 69">
                  <a:extLst>
                    <a:ext uri="{FF2B5EF4-FFF2-40B4-BE49-F238E27FC236}">
                      <a16:creationId xmlns:a16="http://schemas.microsoft.com/office/drawing/2014/main" id="{DC2A9A49-9233-A567-885B-A66EBC665216}"/>
                    </a:ext>
                  </a:extLst>
                </p:cNvPr>
                <p:cNvSpPr/>
                <p:nvPr/>
              </p:nvSpPr>
              <p:spPr>
                <a:xfrm>
                  <a:off x="5897400" y="2423296"/>
                  <a:ext cx="434034" cy="434034"/>
                </a:xfrm>
                <a:prstGeom prst="ellipse">
                  <a:avLst/>
                </a:prstGeom>
                <a:solidFill>
                  <a:srgbClr val="FFFFFF"/>
                </a:solidFill>
                <a:ln w="57150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1382" tIns="40691" rIns="81382" bIns="40691" rtlCol="0" anchor="ctr">
                  <a:noAutofit/>
                </a:bodyPr>
                <a:lstStyle/>
                <a:p>
                  <a:pPr algn="l"/>
                  <a:endParaRPr lang="zh-CN" altLang="en-US" sz="1424">
                    <a:solidFill>
                      <a:schemeClr val="accent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71" name="箭头: V 形 70">
                  <a:extLst>
                    <a:ext uri="{FF2B5EF4-FFF2-40B4-BE49-F238E27FC236}">
                      <a16:creationId xmlns:a16="http://schemas.microsoft.com/office/drawing/2014/main" id="{18D257A1-EA89-698D-60FA-6F847C8FE7FE}"/>
                    </a:ext>
                  </a:extLst>
                </p:cNvPr>
                <p:cNvSpPr/>
                <p:nvPr/>
              </p:nvSpPr>
              <p:spPr>
                <a:xfrm rot="5400000">
                  <a:off x="6003466" y="2534241"/>
                  <a:ext cx="217018" cy="217018"/>
                </a:xfrm>
                <a:prstGeom prst="chevron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81382" tIns="40691" rIns="81382" bIns="40691" rtlCol="0" anchor="ctr">
                  <a:noAutofit/>
                </a:bodyPr>
                <a:lstStyle/>
                <a:p>
                  <a:pPr algn="l"/>
                  <a:endParaRPr lang="zh-CN" altLang="en-US" sz="1424">
                    <a:solidFill>
                      <a:schemeClr val="accent1"/>
                    </a:solidFill>
                    <a:latin typeface="+mj-ea"/>
                    <a:ea typeface="+mj-ea"/>
                  </a:endParaRPr>
                </a:p>
              </p:txBody>
            </p:sp>
          </p:grpSp>
        </p:grp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E88A369D-E9E7-9966-D777-4A3D8B039808}"/>
                </a:ext>
              </a:extLst>
            </p:cNvPr>
            <p:cNvGrpSpPr/>
            <p:nvPr/>
          </p:nvGrpSpPr>
          <p:grpSpPr>
            <a:xfrm>
              <a:off x="9492735" y="2595667"/>
              <a:ext cx="902811" cy="311667"/>
              <a:chOff x="4045811" y="5758630"/>
              <a:chExt cx="902811" cy="311667"/>
            </a:xfrm>
          </p:grpSpPr>
          <p:sp>
            <p:nvSpPr>
              <p:cNvPr id="89" name="矩形: 圆角 88">
                <a:extLst>
                  <a:ext uri="{FF2B5EF4-FFF2-40B4-BE49-F238E27FC236}">
                    <a16:creationId xmlns:a16="http://schemas.microsoft.com/office/drawing/2014/main" id="{26024BB5-59B9-73B0-8609-5CE1F66E9A70}"/>
                  </a:ext>
                </a:extLst>
              </p:cNvPr>
              <p:cNvSpPr/>
              <p:nvPr/>
            </p:nvSpPr>
            <p:spPr>
              <a:xfrm>
                <a:off x="4045811" y="5758630"/>
                <a:ext cx="890368" cy="309479"/>
              </a:xfrm>
              <a:prstGeom prst="roundRect">
                <a:avLst>
                  <a:gd name="adj" fmla="val 18056"/>
                </a:avLst>
              </a:prstGeom>
              <a:solidFill>
                <a:srgbClr val="FFFFFF"/>
              </a:solidFill>
              <a:effectLst>
                <a:outerShdw blurRad="101600" dist="38100" dir="5400000" sx="93000" sy="93000" algn="t" rotWithShape="0">
                  <a:schemeClr val="accent2">
                    <a:lumMod val="75000"/>
                    <a:alpha val="3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342E785B-4167-834C-2905-C6342C5B7A31}"/>
                  </a:ext>
                </a:extLst>
              </p:cNvPr>
              <p:cNvSpPr txBox="1"/>
              <p:nvPr/>
            </p:nvSpPr>
            <p:spPr>
              <a:xfrm>
                <a:off x="4045811" y="5762520"/>
                <a:ext cx="902811" cy="307777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zh-CN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n-ea"/>
                    <a:cs typeface="+mn-cs"/>
                  </a:rPr>
                  <a:t>特惠房源</a:t>
                </a:r>
                <a:endParaRPr lang="zh-CN" altLang="en-US" sz="1400">
                  <a:solidFill>
                    <a:schemeClr val="accent1"/>
                  </a:solidFill>
                  <a:latin typeface="+mn-ea"/>
                </a:endParaRPr>
              </a:p>
            </p:txBody>
          </p:sp>
        </p:grpSp>
        <p:grpSp>
          <p:nvGrpSpPr>
            <p:cNvPr id="90" name="组合 89">
              <a:extLst>
                <a:ext uri="{FF2B5EF4-FFF2-40B4-BE49-F238E27FC236}">
                  <a16:creationId xmlns:a16="http://schemas.microsoft.com/office/drawing/2014/main" id="{A8647347-5447-69BF-FA51-3949F130F264}"/>
                </a:ext>
              </a:extLst>
            </p:cNvPr>
            <p:cNvGrpSpPr/>
            <p:nvPr/>
          </p:nvGrpSpPr>
          <p:grpSpPr>
            <a:xfrm>
              <a:off x="9803345" y="3083674"/>
              <a:ext cx="2094755" cy="316778"/>
              <a:chOff x="4045810" y="5758630"/>
              <a:chExt cx="2094755" cy="316778"/>
            </a:xfrm>
          </p:grpSpPr>
          <p:sp>
            <p:nvSpPr>
              <p:cNvPr id="91" name="矩形: 圆角 90">
                <a:extLst>
                  <a:ext uri="{FF2B5EF4-FFF2-40B4-BE49-F238E27FC236}">
                    <a16:creationId xmlns:a16="http://schemas.microsoft.com/office/drawing/2014/main" id="{72441FF6-13EF-3270-3F85-329FCB9A5DF1}"/>
                  </a:ext>
                </a:extLst>
              </p:cNvPr>
              <p:cNvSpPr/>
              <p:nvPr/>
            </p:nvSpPr>
            <p:spPr>
              <a:xfrm>
                <a:off x="4045810" y="5758630"/>
                <a:ext cx="2056291" cy="309479"/>
              </a:xfrm>
              <a:prstGeom prst="roundRect">
                <a:avLst>
                  <a:gd name="adj" fmla="val 18056"/>
                </a:avLst>
              </a:prstGeom>
              <a:solidFill>
                <a:srgbClr val="FFFFFF"/>
              </a:solidFill>
              <a:effectLst>
                <a:outerShdw blurRad="101600" dist="38100" dir="5400000" sx="93000" sy="93000" algn="t" rotWithShape="0">
                  <a:schemeClr val="accent2">
                    <a:lumMod val="75000"/>
                    <a:alpha val="3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5395E983-FDC2-6910-4F88-E7E3C708F5E1}"/>
                  </a:ext>
                </a:extLst>
              </p:cNvPr>
              <p:cNvSpPr txBox="1"/>
              <p:nvPr/>
            </p:nvSpPr>
            <p:spPr>
              <a:xfrm>
                <a:off x="4061150" y="5767631"/>
                <a:ext cx="2079415" cy="307777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zh-CN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n-ea"/>
                    <a:cs typeface="+mn-cs"/>
                  </a:rPr>
                  <a:t>打通线上</a:t>
                </a:r>
                <a:r>
                  <a:rPr kumimoji="0" lang="en-US" altLang="zh-CN" sz="1400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n-ea"/>
                    <a:cs typeface="+mn-cs"/>
                  </a:rPr>
                  <a:t>+</a:t>
                </a:r>
                <a:r>
                  <a:rPr kumimoji="0" lang="zh-CN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n-ea"/>
                    <a:cs typeface="+mn-cs"/>
                  </a:rPr>
                  <a:t>线下营销渠道</a:t>
                </a:r>
              </a:p>
            </p:txBody>
          </p:sp>
        </p:grpSp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id="{AC026A5A-85CB-FACB-5021-7645058E0C91}"/>
                </a:ext>
              </a:extLst>
            </p:cNvPr>
            <p:cNvGrpSpPr/>
            <p:nvPr/>
          </p:nvGrpSpPr>
          <p:grpSpPr>
            <a:xfrm>
              <a:off x="10202789" y="3630815"/>
              <a:ext cx="1132282" cy="315076"/>
              <a:chOff x="4045811" y="5758630"/>
              <a:chExt cx="1132282" cy="315076"/>
            </a:xfrm>
          </p:grpSpPr>
          <p:sp>
            <p:nvSpPr>
              <p:cNvPr id="94" name="矩形: 圆角 93">
                <a:extLst>
                  <a:ext uri="{FF2B5EF4-FFF2-40B4-BE49-F238E27FC236}">
                    <a16:creationId xmlns:a16="http://schemas.microsoft.com/office/drawing/2014/main" id="{C31525A6-5376-251A-8390-12095F906726}"/>
                  </a:ext>
                </a:extLst>
              </p:cNvPr>
              <p:cNvSpPr/>
              <p:nvPr/>
            </p:nvSpPr>
            <p:spPr>
              <a:xfrm>
                <a:off x="4045811" y="5758630"/>
                <a:ext cx="1132282" cy="309479"/>
              </a:xfrm>
              <a:prstGeom prst="roundRect">
                <a:avLst>
                  <a:gd name="adj" fmla="val 18056"/>
                </a:avLst>
              </a:prstGeom>
              <a:solidFill>
                <a:srgbClr val="FFFFFF"/>
              </a:solidFill>
              <a:effectLst>
                <a:outerShdw blurRad="101600" dist="38100" dir="5400000" sx="93000" sy="93000" algn="t" rotWithShape="0">
                  <a:schemeClr val="accent2">
                    <a:lumMod val="75000"/>
                    <a:alpha val="3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95" name="文本框 94">
                <a:extLst>
                  <a:ext uri="{FF2B5EF4-FFF2-40B4-BE49-F238E27FC236}">
                    <a16:creationId xmlns:a16="http://schemas.microsoft.com/office/drawing/2014/main" id="{9AF61E3B-0F6B-2586-0676-8263C3AB2479}"/>
                  </a:ext>
                </a:extLst>
              </p:cNvPr>
              <p:cNvSpPr txBox="1"/>
              <p:nvPr/>
            </p:nvSpPr>
            <p:spPr>
              <a:xfrm>
                <a:off x="4070778" y="5765929"/>
                <a:ext cx="1082348" cy="307777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zh-CN" alt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n-ea"/>
                    <a:cs typeface="+mn-cs"/>
                  </a:rPr>
                  <a:t>新技术应用</a:t>
                </a:r>
              </a:p>
            </p:txBody>
          </p:sp>
        </p:grpSp>
      </p:grp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93B054D2-1C73-4039-B02B-7E0D19104785}"/>
              </a:ext>
            </a:extLst>
          </p:cNvPr>
          <p:cNvSpPr>
            <a:spLocks/>
          </p:cNvSpPr>
          <p:nvPr/>
        </p:nvSpPr>
        <p:spPr bwMode="auto">
          <a:xfrm flipH="1">
            <a:off x="0" y="2125710"/>
            <a:ext cx="1512228" cy="398752"/>
          </a:xfrm>
          <a:custGeom>
            <a:avLst/>
            <a:gdLst>
              <a:gd name="connsiteX0" fmla="*/ 1092054 w 1512228"/>
              <a:gd name="connsiteY0" fmla="*/ 0 h 398752"/>
              <a:gd name="connsiteX1" fmla="*/ 84634 w 1512228"/>
              <a:gd name="connsiteY1" fmla="*/ 0 h 398752"/>
              <a:gd name="connsiteX2" fmla="*/ 54602 w 1512228"/>
              <a:gd name="connsiteY2" fmla="*/ 16387 h 398752"/>
              <a:gd name="connsiteX3" fmla="*/ 84634 w 1512228"/>
              <a:gd name="connsiteY3" fmla="*/ 32775 h 398752"/>
              <a:gd name="connsiteX4" fmla="*/ 103745 w 1512228"/>
              <a:gd name="connsiteY4" fmla="*/ 32775 h 398752"/>
              <a:gd name="connsiteX5" fmla="*/ 584249 w 1512228"/>
              <a:gd name="connsiteY5" fmla="*/ 32775 h 398752"/>
              <a:gd name="connsiteX6" fmla="*/ 641582 w 1512228"/>
              <a:gd name="connsiteY6" fmla="*/ 43699 h 398752"/>
              <a:gd name="connsiteX7" fmla="*/ 690724 w 1512228"/>
              <a:gd name="connsiteY7" fmla="*/ 120172 h 398752"/>
              <a:gd name="connsiteX8" fmla="*/ 627931 w 1512228"/>
              <a:gd name="connsiteY8" fmla="*/ 182989 h 398752"/>
              <a:gd name="connsiteX9" fmla="*/ 524186 w 1512228"/>
              <a:gd name="connsiteY9" fmla="*/ 188452 h 398752"/>
              <a:gd name="connsiteX10" fmla="*/ 101015 w 1512228"/>
              <a:gd name="connsiteY10" fmla="*/ 182989 h 398752"/>
              <a:gd name="connsiteX11" fmla="*/ 0 w 1512228"/>
              <a:gd name="connsiteY11" fmla="*/ 292237 h 398752"/>
              <a:gd name="connsiteX12" fmla="*/ 98285 w 1512228"/>
              <a:gd name="connsiteY12" fmla="*/ 398752 h 398752"/>
              <a:gd name="connsiteX13" fmla="*/ 608820 w 1512228"/>
              <a:gd name="connsiteY13" fmla="*/ 398752 h 398752"/>
              <a:gd name="connsiteX14" fmla="*/ 1512228 w 1512228"/>
              <a:gd name="connsiteY14" fmla="*/ 398752 h 398752"/>
              <a:gd name="connsiteX15" fmla="*/ 1512228 w 1512228"/>
              <a:gd name="connsiteY15" fmla="*/ 365978 h 398752"/>
              <a:gd name="connsiteX16" fmla="*/ 641582 w 1512228"/>
              <a:gd name="connsiteY16" fmla="*/ 365978 h 398752"/>
              <a:gd name="connsiteX17" fmla="*/ 595169 w 1512228"/>
              <a:gd name="connsiteY17" fmla="*/ 363247 h 398752"/>
              <a:gd name="connsiteX18" fmla="*/ 537837 w 1512228"/>
              <a:gd name="connsiteY18" fmla="*/ 284043 h 398752"/>
              <a:gd name="connsiteX19" fmla="*/ 606090 w 1512228"/>
              <a:gd name="connsiteY19" fmla="*/ 221226 h 398752"/>
              <a:gd name="connsiteX20" fmla="*/ 1102975 w 1512228"/>
              <a:gd name="connsiteY20" fmla="*/ 221226 h 398752"/>
              <a:gd name="connsiteX21" fmla="*/ 1209450 w 1512228"/>
              <a:gd name="connsiteY21" fmla="*/ 144753 h 398752"/>
              <a:gd name="connsiteX22" fmla="*/ 1092054 w 1512228"/>
              <a:gd name="connsiteY22" fmla="*/ 0 h 398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12228" h="398752">
                <a:moveTo>
                  <a:pt x="1092054" y="0"/>
                </a:moveTo>
                <a:cubicBezTo>
                  <a:pt x="756247" y="0"/>
                  <a:pt x="420441" y="0"/>
                  <a:pt x="84634" y="0"/>
                </a:cubicBezTo>
                <a:cubicBezTo>
                  <a:pt x="73713" y="0"/>
                  <a:pt x="65523" y="10925"/>
                  <a:pt x="54602" y="16387"/>
                </a:cubicBezTo>
                <a:cubicBezTo>
                  <a:pt x="65523" y="21850"/>
                  <a:pt x="73713" y="27312"/>
                  <a:pt x="84634" y="32775"/>
                </a:cubicBezTo>
                <a:cubicBezTo>
                  <a:pt x="90094" y="35505"/>
                  <a:pt x="98285" y="32775"/>
                  <a:pt x="103745" y="32775"/>
                </a:cubicBezTo>
                <a:cubicBezTo>
                  <a:pt x="264823" y="32775"/>
                  <a:pt x="423171" y="32775"/>
                  <a:pt x="584249" y="32775"/>
                </a:cubicBezTo>
                <a:cubicBezTo>
                  <a:pt x="603360" y="32775"/>
                  <a:pt x="622471" y="38237"/>
                  <a:pt x="641582" y="43699"/>
                </a:cubicBezTo>
                <a:cubicBezTo>
                  <a:pt x="674343" y="51893"/>
                  <a:pt x="693454" y="84667"/>
                  <a:pt x="690724" y="120172"/>
                </a:cubicBezTo>
                <a:cubicBezTo>
                  <a:pt x="687994" y="152946"/>
                  <a:pt x="660693" y="180258"/>
                  <a:pt x="627931" y="182989"/>
                </a:cubicBezTo>
                <a:cubicBezTo>
                  <a:pt x="595169" y="185721"/>
                  <a:pt x="559678" y="188452"/>
                  <a:pt x="524186" y="188452"/>
                </a:cubicBezTo>
                <a:cubicBezTo>
                  <a:pt x="382219" y="188452"/>
                  <a:pt x="242982" y="185721"/>
                  <a:pt x="101015" y="182989"/>
                </a:cubicBezTo>
                <a:cubicBezTo>
                  <a:pt x="49142" y="182989"/>
                  <a:pt x="0" y="234882"/>
                  <a:pt x="0" y="292237"/>
                </a:cubicBezTo>
                <a:cubicBezTo>
                  <a:pt x="0" y="346860"/>
                  <a:pt x="49142" y="398752"/>
                  <a:pt x="98285" y="398752"/>
                </a:cubicBezTo>
                <a:cubicBezTo>
                  <a:pt x="267553" y="398752"/>
                  <a:pt x="436822" y="398752"/>
                  <a:pt x="608820" y="398752"/>
                </a:cubicBezTo>
                <a:lnTo>
                  <a:pt x="1512228" y="398752"/>
                </a:lnTo>
                <a:lnTo>
                  <a:pt x="1512228" y="365978"/>
                </a:lnTo>
                <a:lnTo>
                  <a:pt x="641582" y="365978"/>
                </a:lnTo>
                <a:cubicBezTo>
                  <a:pt x="627931" y="365978"/>
                  <a:pt x="611550" y="363247"/>
                  <a:pt x="595169" y="363247"/>
                </a:cubicBezTo>
                <a:cubicBezTo>
                  <a:pt x="559678" y="355054"/>
                  <a:pt x="535106" y="322279"/>
                  <a:pt x="537837" y="284043"/>
                </a:cubicBezTo>
                <a:cubicBezTo>
                  <a:pt x="543297" y="248538"/>
                  <a:pt x="570598" y="221226"/>
                  <a:pt x="606090" y="221226"/>
                </a:cubicBezTo>
                <a:cubicBezTo>
                  <a:pt x="772628" y="221226"/>
                  <a:pt x="936437" y="221226"/>
                  <a:pt x="1102975" y="221226"/>
                </a:cubicBezTo>
                <a:cubicBezTo>
                  <a:pt x="1149387" y="221226"/>
                  <a:pt x="1193069" y="191183"/>
                  <a:pt x="1209450" y="144753"/>
                </a:cubicBezTo>
                <a:cubicBezTo>
                  <a:pt x="1234021" y="71011"/>
                  <a:pt x="1176688" y="0"/>
                  <a:pt x="1092054" y="0"/>
                </a:cubicBezTo>
                <a:close/>
              </a:path>
            </a:pathLst>
          </a:custGeom>
          <a:solidFill>
            <a:srgbClr val="B9C7E1"/>
          </a:solidFill>
          <a:ln w="19050">
            <a:solidFill>
              <a:srgbClr val="FFFFF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44B20C5E-81EB-4B22-B6DE-7A146E396750}"/>
              </a:ext>
            </a:extLst>
          </p:cNvPr>
          <p:cNvSpPr>
            <a:spLocks/>
          </p:cNvSpPr>
          <p:nvPr/>
        </p:nvSpPr>
        <p:spPr bwMode="auto">
          <a:xfrm>
            <a:off x="11687232" y="3835409"/>
            <a:ext cx="504768" cy="866679"/>
          </a:xfrm>
          <a:custGeom>
            <a:avLst/>
            <a:gdLst>
              <a:gd name="connsiteX0" fmla="*/ 504768 w 504768"/>
              <a:gd name="connsiteY0" fmla="*/ 624602 h 866679"/>
              <a:gd name="connsiteX1" fmla="*/ 504768 w 504768"/>
              <a:gd name="connsiteY1" fmla="*/ 866679 h 866679"/>
              <a:gd name="connsiteX2" fmla="*/ 474425 w 504768"/>
              <a:gd name="connsiteY2" fmla="*/ 861375 h 866679"/>
              <a:gd name="connsiteX3" fmla="*/ 394588 w 504768"/>
              <a:gd name="connsiteY3" fmla="*/ 746559 h 866679"/>
              <a:gd name="connsiteX4" fmla="*/ 467881 w 504768"/>
              <a:gd name="connsiteY4" fmla="*/ 632180 h 866679"/>
              <a:gd name="connsiteX5" fmla="*/ 155706 w 504768"/>
              <a:gd name="connsiteY5" fmla="*/ 209489 h 866679"/>
              <a:gd name="connsiteX6" fmla="*/ 504768 w 504768"/>
              <a:gd name="connsiteY6" fmla="*/ 209489 h 866679"/>
              <a:gd name="connsiteX7" fmla="*/ 504768 w 504768"/>
              <a:gd name="connsiteY7" fmla="*/ 454741 h 866679"/>
              <a:gd name="connsiteX8" fmla="*/ 127785 w 504768"/>
              <a:gd name="connsiteY8" fmla="*/ 454741 h 866679"/>
              <a:gd name="connsiteX9" fmla="*/ 588 w 504768"/>
              <a:gd name="connsiteY9" fmla="*/ 342980 h 866679"/>
              <a:gd name="connsiteX10" fmla="*/ 106068 w 504768"/>
              <a:gd name="connsiteY10" fmla="*/ 212593 h 866679"/>
              <a:gd name="connsiteX11" fmla="*/ 155706 w 504768"/>
              <a:gd name="connsiteY11" fmla="*/ 209489 h 866679"/>
              <a:gd name="connsiteX12" fmla="*/ 327111 w 504768"/>
              <a:gd name="connsiteY12" fmla="*/ 326 h 866679"/>
              <a:gd name="connsiteX13" fmla="*/ 357360 w 504768"/>
              <a:gd name="connsiteY13" fmla="*/ 1490 h 866679"/>
              <a:gd name="connsiteX14" fmla="*/ 504768 w 504768"/>
              <a:gd name="connsiteY14" fmla="*/ 1490 h 866679"/>
              <a:gd name="connsiteX15" fmla="*/ 504768 w 504768"/>
              <a:gd name="connsiteY15" fmla="*/ 38744 h 866679"/>
              <a:gd name="connsiteX16" fmla="*/ 354257 w 504768"/>
              <a:gd name="connsiteY16" fmla="*/ 38744 h 866679"/>
              <a:gd name="connsiteX17" fmla="*/ 310824 w 504768"/>
              <a:gd name="connsiteY17" fmla="*/ 20117 h 866679"/>
              <a:gd name="connsiteX18" fmla="*/ 327111 w 504768"/>
              <a:gd name="connsiteY18" fmla="*/ 326 h 866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4768" h="866679">
                <a:moveTo>
                  <a:pt x="504768" y="624602"/>
                </a:moveTo>
                <a:lnTo>
                  <a:pt x="504768" y="866679"/>
                </a:lnTo>
                <a:lnTo>
                  <a:pt x="474425" y="861375"/>
                </a:lnTo>
                <a:cubicBezTo>
                  <a:pt x="425999" y="843185"/>
                  <a:pt x="394588" y="800111"/>
                  <a:pt x="394588" y="746559"/>
                </a:cubicBezTo>
                <a:cubicBezTo>
                  <a:pt x="394588" y="695336"/>
                  <a:pt x="424254" y="651097"/>
                  <a:pt x="467881" y="632180"/>
                </a:cubicBezTo>
                <a:close/>
                <a:moveTo>
                  <a:pt x="155706" y="209489"/>
                </a:moveTo>
                <a:lnTo>
                  <a:pt x="504768" y="209489"/>
                </a:lnTo>
                <a:lnTo>
                  <a:pt x="504768" y="454741"/>
                </a:lnTo>
                <a:lnTo>
                  <a:pt x="127785" y="454741"/>
                </a:lnTo>
                <a:cubicBezTo>
                  <a:pt x="59533" y="454741"/>
                  <a:pt x="6792" y="408174"/>
                  <a:pt x="588" y="342980"/>
                </a:cubicBezTo>
                <a:cubicBezTo>
                  <a:pt x="-5617" y="280891"/>
                  <a:pt x="37816" y="221907"/>
                  <a:pt x="106068" y="212593"/>
                </a:cubicBezTo>
                <a:cubicBezTo>
                  <a:pt x="121580" y="209489"/>
                  <a:pt x="137092" y="209489"/>
                  <a:pt x="155706" y="209489"/>
                </a:cubicBezTo>
                <a:close/>
                <a:moveTo>
                  <a:pt x="327111" y="326"/>
                </a:moveTo>
                <a:cubicBezTo>
                  <a:pt x="336419" y="-838"/>
                  <a:pt x="348052" y="1490"/>
                  <a:pt x="357360" y="1490"/>
                </a:cubicBezTo>
                <a:lnTo>
                  <a:pt x="504768" y="1490"/>
                </a:lnTo>
                <a:lnTo>
                  <a:pt x="504768" y="38744"/>
                </a:lnTo>
                <a:lnTo>
                  <a:pt x="354257" y="38744"/>
                </a:lnTo>
                <a:cubicBezTo>
                  <a:pt x="338745" y="38744"/>
                  <a:pt x="310824" y="44953"/>
                  <a:pt x="310824" y="20117"/>
                </a:cubicBezTo>
                <a:cubicBezTo>
                  <a:pt x="310824" y="6147"/>
                  <a:pt x="317804" y="1490"/>
                  <a:pt x="327111" y="326"/>
                </a:cubicBezTo>
                <a:close/>
              </a:path>
            </a:pathLst>
          </a:custGeom>
          <a:solidFill>
            <a:srgbClr val="B9C7E1"/>
          </a:solidFill>
          <a:ln w="19050">
            <a:solidFill>
              <a:srgbClr val="FFFFF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5048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9B63E8B7-7574-B118-BD19-CDB42DA0D712}"/>
              </a:ext>
            </a:extLst>
          </p:cNvPr>
          <p:cNvSpPr txBox="1"/>
          <p:nvPr/>
        </p:nvSpPr>
        <p:spPr>
          <a:xfrm>
            <a:off x="5080580" y="2307309"/>
            <a:ext cx="2077492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kumimoji="1" lang="zh-CN" altLang="en-US" sz="4400">
                <a:solidFill>
                  <a:schemeClr val="bg1"/>
                </a:solidFill>
                <a:latin typeface="+mj-ea"/>
                <a:ea typeface="+mj-ea"/>
              </a:rPr>
              <a:t>运营表现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2457BD7-9BB2-4009-63A6-3CC04B78FF12}"/>
              </a:ext>
            </a:extLst>
          </p:cNvPr>
          <p:cNvSpPr txBox="1"/>
          <p:nvPr/>
        </p:nvSpPr>
        <p:spPr>
          <a:xfrm>
            <a:off x="5084168" y="2984417"/>
            <a:ext cx="2023664" cy="1692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kumimoji="1" lang="en-US" altLang="zh-CN" sz="1100">
                <a:solidFill>
                  <a:schemeClr val="bg1"/>
                </a:solidFill>
              </a:rPr>
              <a:t>Operational Performance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5CCF263-6127-6BBA-EB57-61AB2395987D}"/>
              </a:ext>
            </a:extLst>
          </p:cNvPr>
          <p:cNvSpPr txBox="1"/>
          <p:nvPr/>
        </p:nvSpPr>
        <p:spPr>
          <a:xfrm>
            <a:off x="5595864" y="513168"/>
            <a:ext cx="1000275" cy="8309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5400">
                <a:solidFill>
                  <a:schemeClr val="bg1"/>
                </a:solidFill>
                <a:latin typeface="+mj-ea"/>
                <a:ea typeface="+mj-ea"/>
              </a:rPr>
              <a:t>03</a:t>
            </a:r>
            <a:endParaRPr lang="zh-CN" altLang="en-US" sz="5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9D52F2EC-2D20-F5C5-A182-776DF13340E4}"/>
              </a:ext>
            </a:extLst>
          </p:cNvPr>
          <p:cNvCxnSpPr>
            <a:cxnSpLocks/>
          </p:cNvCxnSpPr>
          <p:nvPr/>
        </p:nvCxnSpPr>
        <p:spPr>
          <a:xfrm flipH="1">
            <a:off x="5702464" y="1151672"/>
            <a:ext cx="881216" cy="10530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B7050BCB-DFAA-2795-F724-6F8B5CA1F579}"/>
              </a:ext>
            </a:extLst>
          </p:cNvPr>
          <p:cNvSpPr/>
          <p:nvPr/>
        </p:nvSpPr>
        <p:spPr>
          <a:xfrm>
            <a:off x="8028034" y="0"/>
            <a:ext cx="96791" cy="4162425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1508E4B-E3FA-21C3-9CF8-30CD16636D28}"/>
              </a:ext>
            </a:extLst>
          </p:cNvPr>
          <p:cNvSpPr/>
          <p:nvPr/>
        </p:nvSpPr>
        <p:spPr>
          <a:xfrm>
            <a:off x="4063587" y="0"/>
            <a:ext cx="96791" cy="4162425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29874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6E3DC20-F813-D6A3-D69B-CEAE3A336B71}"/>
              </a:ext>
            </a:extLst>
          </p:cNvPr>
          <p:cNvSpPr txBox="1"/>
          <p:nvPr/>
        </p:nvSpPr>
        <p:spPr>
          <a:xfrm>
            <a:off x="911794" y="101759"/>
            <a:ext cx="2262158" cy="769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zh-CN" altLang="en-US" sz="4400">
                <a:solidFill>
                  <a:schemeClr val="accent1"/>
                </a:solidFill>
                <a:latin typeface="+mj-ea"/>
                <a:ea typeface="+mj-ea"/>
              </a:rPr>
              <a:t>运营表现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8848F08-A8B7-46A4-4355-E1354F84DA08}"/>
              </a:ext>
            </a:extLst>
          </p:cNvPr>
          <p:cNvGrpSpPr/>
          <p:nvPr/>
        </p:nvGrpSpPr>
        <p:grpSpPr>
          <a:xfrm>
            <a:off x="1883452" y="1491410"/>
            <a:ext cx="9073388" cy="3875180"/>
            <a:chOff x="1477052" y="1570699"/>
            <a:chExt cx="9073388" cy="3875180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4DFF843C-940E-6144-4554-6828C27AA114}"/>
                </a:ext>
              </a:extLst>
            </p:cNvPr>
            <p:cNvSpPr/>
            <p:nvPr/>
          </p:nvSpPr>
          <p:spPr>
            <a:xfrm>
              <a:off x="1850178" y="2510501"/>
              <a:ext cx="3733800" cy="1981200"/>
            </a:xfrm>
            <a:prstGeom prst="roundRect">
              <a:avLst>
                <a:gd name="adj" fmla="val 8211"/>
              </a:avLst>
            </a:prstGeom>
            <a:gradFill flip="none" rotWithShape="1">
              <a:gsLst>
                <a:gs pos="100000">
                  <a:schemeClr val="accent1"/>
                </a:gs>
                <a:gs pos="11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F410E99D-3E43-A884-B9CF-0BB627999028}"/>
                </a:ext>
              </a:extLst>
            </p:cNvPr>
            <p:cNvSpPr txBox="1"/>
            <p:nvPr/>
          </p:nvSpPr>
          <p:spPr>
            <a:xfrm flipH="1">
              <a:off x="2416676" y="2720681"/>
              <a:ext cx="2641749" cy="984885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t">
              <a:noAutofit/>
            </a:bodyPr>
            <a:lstStyle/>
            <a:p>
              <a:pPr algn="ctr"/>
              <a:r>
                <a:rPr lang="zh-CN" altLang="en-US" sz="3600">
                  <a:solidFill>
                    <a:schemeClr val="bg1"/>
                  </a:solidFill>
                  <a:latin typeface="+mj-ea"/>
                  <a:ea typeface="+mj-ea"/>
                </a:rPr>
                <a:t>以内生增长</a:t>
              </a:r>
              <a:endParaRPr lang="en-US" altLang="zh-CN" sz="360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2800">
                  <a:solidFill>
                    <a:schemeClr val="bg1"/>
                  </a:solidFill>
                  <a:latin typeface="+mj-ea"/>
                  <a:ea typeface="+mj-ea"/>
                </a:rPr>
                <a:t>促企业高质量发展</a:t>
              </a:r>
              <a:endParaRPr lang="zh-CN" altLang="en-US" sz="28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2" name="梯形 41">
              <a:extLst>
                <a:ext uri="{FF2B5EF4-FFF2-40B4-BE49-F238E27FC236}">
                  <a16:creationId xmlns:a16="http://schemas.microsoft.com/office/drawing/2014/main" id="{D511851A-1F8D-6450-A232-3FF904D311E1}"/>
                </a:ext>
              </a:extLst>
            </p:cNvPr>
            <p:cNvSpPr/>
            <p:nvPr/>
          </p:nvSpPr>
          <p:spPr>
            <a:xfrm flipV="1">
              <a:off x="1477052" y="1870425"/>
              <a:ext cx="4480052" cy="542201"/>
            </a:xfrm>
            <a:prstGeom prst="trapezoid">
              <a:avLst>
                <a:gd name="adj" fmla="val 90060"/>
              </a:avLst>
            </a:prstGeom>
            <a:gradFill flip="none" rotWithShape="1">
              <a:gsLst>
                <a:gs pos="1000">
                  <a:schemeClr val="accent2">
                    <a:alpha val="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3" name="梯形 42">
              <a:extLst>
                <a:ext uri="{FF2B5EF4-FFF2-40B4-BE49-F238E27FC236}">
                  <a16:creationId xmlns:a16="http://schemas.microsoft.com/office/drawing/2014/main" id="{53630F40-6C49-C35C-E696-B23DD1AD1725}"/>
                </a:ext>
              </a:extLst>
            </p:cNvPr>
            <p:cNvSpPr/>
            <p:nvPr/>
          </p:nvSpPr>
          <p:spPr>
            <a:xfrm flipV="1">
              <a:off x="1832652" y="1570699"/>
              <a:ext cx="3768852" cy="356753"/>
            </a:xfrm>
            <a:prstGeom prst="trapezoid">
              <a:avLst>
                <a:gd name="adj" fmla="val 90060"/>
              </a:avLst>
            </a:prstGeom>
            <a:gradFill flip="none" rotWithShape="1">
              <a:gsLst>
                <a:gs pos="1000">
                  <a:schemeClr val="accent2">
                    <a:alpha val="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4" name="梯形 43">
              <a:extLst>
                <a:ext uri="{FF2B5EF4-FFF2-40B4-BE49-F238E27FC236}">
                  <a16:creationId xmlns:a16="http://schemas.microsoft.com/office/drawing/2014/main" id="{BED0891E-6A5D-EE1C-ED26-75C877B2F0BC}"/>
                </a:ext>
              </a:extLst>
            </p:cNvPr>
            <p:cNvSpPr/>
            <p:nvPr/>
          </p:nvSpPr>
          <p:spPr>
            <a:xfrm flipH="1">
              <a:off x="1477052" y="4603952"/>
              <a:ext cx="4480052" cy="542201"/>
            </a:xfrm>
            <a:prstGeom prst="trapezoid">
              <a:avLst>
                <a:gd name="adj" fmla="val 90060"/>
              </a:avLst>
            </a:prstGeom>
            <a:gradFill flip="none" rotWithShape="1">
              <a:gsLst>
                <a:gs pos="1000">
                  <a:schemeClr val="accent2">
                    <a:alpha val="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5" name="梯形 44">
              <a:extLst>
                <a:ext uri="{FF2B5EF4-FFF2-40B4-BE49-F238E27FC236}">
                  <a16:creationId xmlns:a16="http://schemas.microsoft.com/office/drawing/2014/main" id="{A98F1BF2-9F11-A80B-108E-214DA0E20F96}"/>
                </a:ext>
              </a:extLst>
            </p:cNvPr>
            <p:cNvSpPr/>
            <p:nvPr/>
          </p:nvSpPr>
          <p:spPr>
            <a:xfrm flipH="1">
              <a:off x="1832652" y="5089126"/>
              <a:ext cx="3768852" cy="356753"/>
            </a:xfrm>
            <a:prstGeom prst="trapezoid">
              <a:avLst>
                <a:gd name="adj" fmla="val 90060"/>
              </a:avLst>
            </a:prstGeom>
            <a:gradFill flip="none" rotWithShape="1">
              <a:gsLst>
                <a:gs pos="1000">
                  <a:schemeClr val="accent2">
                    <a:alpha val="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l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8B10C1A3-EADB-ECC4-8D34-D997205A2FF1}"/>
                </a:ext>
              </a:extLst>
            </p:cNvPr>
            <p:cNvSpPr/>
            <p:nvPr/>
          </p:nvSpPr>
          <p:spPr>
            <a:xfrm>
              <a:off x="6609376" y="2696429"/>
              <a:ext cx="1609344" cy="1609344"/>
            </a:xfrm>
            <a:prstGeom prst="ellipse">
              <a:avLst/>
            </a:prstGeom>
            <a:gradFill flip="none" rotWithShape="1">
              <a:gsLst>
                <a:gs pos="100000">
                  <a:schemeClr val="accent1"/>
                </a:gs>
                <a:gs pos="11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35041C7C-3835-86AA-BEC6-4FC7342B0EB8}"/>
                </a:ext>
              </a:extLst>
            </p:cNvPr>
            <p:cNvSpPr/>
            <p:nvPr/>
          </p:nvSpPr>
          <p:spPr>
            <a:xfrm>
              <a:off x="8941096" y="2696429"/>
              <a:ext cx="1609344" cy="1609344"/>
            </a:xfrm>
            <a:prstGeom prst="ellipse">
              <a:avLst/>
            </a:prstGeom>
            <a:gradFill flip="none" rotWithShape="1">
              <a:gsLst>
                <a:gs pos="100000">
                  <a:schemeClr val="accent1"/>
                </a:gs>
                <a:gs pos="11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0" name="加号 49">
              <a:extLst>
                <a:ext uri="{FF2B5EF4-FFF2-40B4-BE49-F238E27FC236}">
                  <a16:creationId xmlns:a16="http://schemas.microsoft.com/office/drawing/2014/main" id="{B507E983-DCA0-FDFD-D277-1A7725B66788}"/>
                </a:ext>
              </a:extLst>
            </p:cNvPr>
            <p:cNvSpPr/>
            <p:nvPr/>
          </p:nvSpPr>
          <p:spPr>
            <a:xfrm>
              <a:off x="8342164" y="3263357"/>
              <a:ext cx="475488" cy="475488"/>
            </a:xfrm>
            <a:prstGeom prst="mathPlus">
              <a:avLst>
                <a:gd name="adj1" fmla="val 16509"/>
              </a:avLst>
            </a:prstGeom>
            <a:gradFill flip="none" rotWithShape="1">
              <a:gsLst>
                <a:gs pos="100000">
                  <a:schemeClr val="accent1"/>
                </a:gs>
                <a:gs pos="11000">
                  <a:schemeClr val="accent2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A5B1A3BD-D353-FBF3-1E8E-B11A059699E6}"/>
                </a:ext>
              </a:extLst>
            </p:cNvPr>
            <p:cNvSpPr txBox="1"/>
            <p:nvPr/>
          </p:nvSpPr>
          <p:spPr>
            <a:xfrm flipH="1">
              <a:off x="6798495" y="3554179"/>
              <a:ext cx="1231107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t">
              <a:noAutofit/>
            </a:bodyPr>
            <a:lstStyle/>
            <a:p>
              <a:pPr algn="ctr"/>
              <a:r>
                <a:rPr lang="zh-CN" altLang="en-US" sz="1600">
                  <a:solidFill>
                    <a:schemeClr val="bg1"/>
                  </a:solidFill>
                  <a:latin typeface="+mn-ea"/>
                </a:rPr>
                <a:t>向管理要效益</a:t>
              </a:r>
              <a:endParaRPr lang="en-US" altLang="zh-CN" sz="1600">
                <a:solidFill>
                  <a:schemeClr val="bg1"/>
                </a:solidFill>
                <a:latin typeface="+mn-ea"/>
              </a:endParaRPr>
            </a:p>
            <a:p>
              <a:pPr algn="ctr"/>
              <a:r>
                <a:rPr lang="zh-CN" altLang="en-US" sz="1600">
                  <a:solidFill>
                    <a:schemeClr val="bg1"/>
                  </a:solidFill>
                  <a:latin typeface="+mn-ea"/>
                </a:rPr>
                <a:t>降本增效</a:t>
              </a:r>
              <a:endParaRPr lang="zh-CN" altLang="en-US" sz="16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8" name="iconfont-1187-868110">
              <a:extLst>
                <a:ext uri="{FF2B5EF4-FFF2-40B4-BE49-F238E27FC236}">
                  <a16:creationId xmlns:a16="http://schemas.microsoft.com/office/drawing/2014/main" id="{1ABE17E3-BD3C-930A-F336-DB9BF93DE22B}"/>
                </a:ext>
              </a:extLst>
            </p:cNvPr>
            <p:cNvSpPr/>
            <p:nvPr/>
          </p:nvSpPr>
          <p:spPr>
            <a:xfrm>
              <a:off x="7241063" y="3011196"/>
              <a:ext cx="432594" cy="403850"/>
            </a:xfrm>
            <a:custGeom>
              <a:avLst/>
              <a:gdLst>
                <a:gd name="connsiteX0" fmla="*/ 323103 w 604588"/>
                <a:gd name="connsiteY0" fmla="*/ 339108 h 564417"/>
                <a:gd name="connsiteX1" fmla="*/ 315079 w 604588"/>
                <a:gd name="connsiteY1" fmla="*/ 341894 h 564417"/>
                <a:gd name="connsiteX2" fmla="*/ 312405 w 604588"/>
                <a:gd name="connsiteY2" fmla="*/ 345145 h 564417"/>
                <a:gd name="connsiteX3" fmla="*/ 312405 w 604588"/>
                <a:gd name="connsiteY3" fmla="*/ 353272 h 564417"/>
                <a:gd name="connsiteX4" fmla="*/ 311126 w 604588"/>
                <a:gd name="connsiteY4" fmla="*/ 354201 h 564417"/>
                <a:gd name="connsiteX5" fmla="*/ 310312 w 604588"/>
                <a:gd name="connsiteY5" fmla="*/ 356639 h 564417"/>
                <a:gd name="connsiteX6" fmla="*/ 312172 w 604588"/>
                <a:gd name="connsiteY6" fmla="*/ 374171 h 564417"/>
                <a:gd name="connsiteX7" fmla="*/ 314498 w 604588"/>
                <a:gd name="connsiteY7" fmla="*/ 376957 h 564417"/>
                <a:gd name="connsiteX8" fmla="*/ 315428 w 604588"/>
                <a:gd name="connsiteY8" fmla="*/ 377074 h 564417"/>
                <a:gd name="connsiteX9" fmla="*/ 317986 w 604588"/>
                <a:gd name="connsiteY9" fmla="*/ 375796 h 564417"/>
                <a:gd name="connsiteX10" fmla="*/ 327289 w 604588"/>
                <a:gd name="connsiteY10" fmla="*/ 363606 h 564417"/>
                <a:gd name="connsiteX11" fmla="*/ 327870 w 604588"/>
                <a:gd name="connsiteY11" fmla="*/ 361516 h 564417"/>
                <a:gd name="connsiteX12" fmla="*/ 327870 w 604588"/>
                <a:gd name="connsiteY12" fmla="*/ 342010 h 564417"/>
                <a:gd name="connsiteX13" fmla="*/ 326358 w 604588"/>
                <a:gd name="connsiteY13" fmla="*/ 339108 h 564417"/>
                <a:gd name="connsiteX14" fmla="*/ 323103 w 604588"/>
                <a:gd name="connsiteY14" fmla="*/ 339108 h 564417"/>
                <a:gd name="connsiteX15" fmla="*/ 278219 w 604588"/>
                <a:gd name="connsiteY15" fmla="*/ 339108 h 564417"/>
                <a:gd name="connsiteX16" fmla="*/ 276708 w 604588"/>
                <a:gd name="connsiteY16" fmla="*/ 342010 h 564417"/>
                <a:gd name="connsiteX17" fmla="*/ 276708 w 604588"/>
                <a:gd name="connsiteY17" fmla="*/ 361516 h 564417"/>
                <a:gd name="connsiteX18" fmla="*/ 277289 w 604588"/>
                <a:gd name="connsiteY18" fmla="*/ 363606 h 564417"/>
                <a:gd name="connsiteX19" fmla="*/ 286591 w 604588"/>
                <a:gd name="connsiteY19" fmla="*/ 375796 h 564417"/>
                <a:gd name="connsiteX20" fmla="*/ 289149 w 604588"/>
                <a:gd name="connsiteY20" fmla="*/ 377074 h 564417"/>
                <a:gd name="connsiteX21" fmla="*/ 290080 w 604588"/>
                <a:gd name="connsiteY21" fmla="*/ 376957 h 564417"/>
                <a:gd name="connsiteX22" fmla="*/ 292405 w 604588"/>
                <a:gd name="connsiteY22" fmla="*/ 374171 h 564417"/>
                <a:gd name="connsiteX23" fmla="*/ 294266 w 604588"/>
                <a:gd name="connsiteY23" fmla="*/ 356639 h 564417"/>
                <a:gd name="connsiteX24" fmla="*/ 293452 w 604588"/>
                <a:gd name="connsiteY24" fmla="*/ 354201 h 564417"/>
                <a:gd name="connsiteX25" fmla="*/ 292173 w 604588"/>
                <a:gd name="connsiteY25" fmla="*/ 353272 h 564417"/>
                <a:gd name="connsiteX26" fmla="*/ 292173 w 604588"/>
                <a:gd name="connsiteY26" fmla="*/ 345145 h 564417"/>
                <a:gd name="connsiteX27" fmla="*/ 289498 w 604588"/>
                <a:gd name="connsiteY27" fmla="*/ 341894 h 564417"/>
                <a:gd name="connsiteX28" fmla="*/ 281475 w 604588"/>
                <a:gd name="connsiteY28" fmla="*/ 339108 h 564417"/>
                <a:gd name="connsiteX29" fmla="*/ 278219 w 604588"/>
                <a:gd name="connsiteY29" fmla="*/ 339108 h 564417"/>
                <a:gd name="connsiteX30" fmla="*/ 456025 w 604588"/>
                <a:gd name="connsiteY30" fmla="*/ 291733 h 564417"/>
                <a:gd name="connsiteX31" fmla="*/ 448002 w 604588"/>
                <a:gd name="connsiteY31" fmla="*/ 294635 h 564417"/>
                <a:gd name="connsiteX32" fmla="*/ 445328 w 604588"/>
                <a:gd name="connsiteY32" fmla="*/ 297769 h 564417"/>
                <a:gd name="connsiteX33" fmla="*/ 445328 w 604588"/>
                <a:gd name="connsiteY33" fmla="*/ 306011 h 564417"/>
                <a:gd name="connsiteX34" fmla="*/ 444048 w 604588"/>
                <a:gd name="connsiteY34" fmla="*/ 306824 h 564417"/>
                <a:gd name="connsiteX35" fmla="*/ 443235 w 604588"/>
                <a:gd name="connsiteY35" fmla="*/ 309377 h 564417"/>
                <a:gd name="connsiteX36" fmla="*/ 445095 w 604588"/>
                <a:gd name="connsiteY36" fmla="*/ 326790 h 564417"/>
                <a:gd name="connsiteX37" fmla="*/ 447421 w 604588"/>
                <a:gd name="connsiteY37" fmla="*/ 329692 h 564417"/>
                <a:gd name="connsiteX38" fmla="*/ 448351 w 604588"/>
                <a:gd name="connsiteY38" fmla="*/ 329808 h 564417"/>
                <a:gd name="connsiteX39" fmla="*/ 450909 w 604588"/>
                <a:gd name="connsiteY39" fmla="*/ 328415 h 564417"/>
                <a:gd name="connsiteX40" fmla="*/ 460211 w 604588"/>
                <a:gd name="connsiteY40" fmla="*/ 316226 h 564417"/>
                <a:gd name="connsiteX41" fmla="*/ 460793 w 604588"/>
                <a:gd name="connsiteY41" fmla="*/ 314253 h 564417"/>
                <a:gd name="connsiteX42" fmla="*/ 460793 w 604588"/>
                <a:gd name="connsiteY42" fmla="*/ 294635 h 564417"/>
                <a:gd name="connsiteX43" fmla="*/ 459281 w 604588"/>
                <a:gd name="connsiteY43" fmla="*/ 291849 h 564417"/>
                <a:gd name="connsiteX44" fmla="*/ 456025 w 604588"/>
                <a:gd name="connsiteY44" fmla="*/ 291733 h 564417"/>
                <a:gd name="connsiteX45" fmla="*/ 414397 w 604588"/>
                <a:gd name="connsiteY45" fmla="*/ 291733 h 564417"/>
                <a:gd name="connsiteX46" fmla="*/ 411141 w 604588"/>
                <a:gd name="connsiteY46" fmla="*/ 291849 h 564417"/>
                <a:gd name="connsiteX47" fmla="*/ 409630 w 604588"/>
                <a:gd name="connsiteY47" fmla="*/ 294635 h 564417"/>
                <a:gd name="connsiteX48" fmla="*/ 409630 w 604588"/>
                <a:gd name="connsiteY48" fmla="*/ 314253 h 564417"/>
                <a:gd name="connsiteX49" fmla="*/ 410211 w 604588"/>
                <a:gd name="connsiteY49" fmla="*/ 316226 h 564417"/>
                <a:gd name="connsiteX50" fmla="*/ 419513 w 604588"/>
                <a:gd name="connsiteY50" fmla="*/ 328415 h 564417"/>
                <a:gd name="connsiteX51" fmla="*/ 422072 w 604588"/>
                <a:gd name="connsiteY51" fmla="*/ 329808 h 564417"/>
                <a:gd name="connsiteX52" fmla="*/ 423002 w 604588"/>
                <a:gd name="connsiteY52" fmla="*/ 329692 h 564417"/>
                <a:gd name="connsiteX53" fmla="*/ 425327 w 604588"/>
                <a:gd name="connsiteY53" fmla="*/ 326790 h 564417"/>
                <a:gd name="connsiteX54" fmla="*/ 427188 w 604588"/>
                <a:gd name="connsiteY54" fmla="*/ 309377 h 564417"/>
                <a:gd name="connsiteX55" fmla="*/ 426374 w 604588"/>
                <a:gd name="connsiteY55" fmla="*/ 306824 h 564417"/>
                <a:gd name="connsiteX56" fmla="*/ 425095 w 604588"/>
                <a:gd name="connsiteY56" fmla="*/ 306011 h 564417"/>
                <a:gd name="connsiteX57" fmla="*/ 425095 w 604588"/>
                <a:gd name="connsiteY57" fmla="*/ 297769 h 564417"/>
                <a:gd name="connsiteX58" fmla="*/ 422420 w 604588"/>
                <a:gd name="connsiteY58" fmla="*/ 294635 h 564417"/>
                <a:gd name="connsiteX59" fmla="*/ 414397 w 604588"/>
                <a:gd name="connsiteY59" fmla="*/ 291733 h 564417"/>
                <a:gd name="connsiteX60" fmla="*/ 190202 w 604588"/>
                <a:gd name="connsiteY60" fmla="*/ 291733 h 564417"/>
                <a:gd name="connsiteX61" fmla="*/ 182179 w 604588"/>
                <a:gd name="connsiteY61" fmla="*/ 294635 h 564417"/>
                <a:gd name="connsiteX62" fmla="*/ 179504 w 604588"/>
                <a:gd name="connsiteY62" fmla="*/ 297769 h 564417"/>
                <a:gd name="connsiteX63" fmla="*/ 179504 w 604588"/>
                <a:gd name="connsiteY63" fmla="*/ 306011 h 564417"/>
                <a:gd name="connsiteX64" fmla="*/ 178225 w 604588"/>
                <a:gd name="connsiteY64" fmla="*/ 306824 h 564417"/>
                <a:gd name="connsiteX65" fmla="*/ 177411 w 604588"/>
                <a:gd name="connsiteY65" fmla="*/ 309377 h 564417"/>
                <a:gd name="connsiteX66" fmla="*/ 179272 w 604588"/>
                <a:gd name="connsiteY66" fmla="*/ 326790 h 564417"/>
                <a:gd name="connsiteX67" fmla="*/ 181597 w 604588"/>
                <a:gd name="connsiteY67" fmla="*/ 329692 h 564417"/>
                <a:gd name="connsiteX68" fmla="*/ 182527 w 604588"/>
                <a:gd name="connsiteY68" fmla="*/ 329808 h 564417"/>
                <a:gd name="connsiteX69" fmla="*/ 185086 w 604588"/>
                <a:gd name="connsiteY69" fmla="*/ 328415 h 564417"/>
                <a:gd name="connsiteX70" fmla="*/ 194388 w 604588"/>
                <a:gd name="connsiteY70" fmla="*/ 316226 h 564417"/>
                <a:gd name="connsiteX71" fmla="*/ 194969 w 604588"/>
                <a:gd name="connsiteY71" fmla="*/ 314253 h 564417"/>
                <a:gd name="connsiteX72" fmla="*/ 194969 w 604588"/>
                <a:gd name="connsiteY72" fmla="*/ 294635 h 564417"/>
                <a:gd name="connsiteX73" fmla="*/ 193458 w 604588"/>
                <a:gd name="connsiteY73" fmla="*/ 291849 h 564417"/>
                <a:gd name="connsiteX74" fmla="*/ 190202 w 604588"/>
                <a:gd name="connsiteY74" fmla="*/ 291733 h 564417"/>
                <a:gd name="connsiteX75" fmla="*/ 148574 w 604588"/>
                <a:gd name="connsiteY75" fmla="*/ 291733 h 564417"/>
                <a:gd name="connsiteX76" fmla="*/ 145318 w 604588"/>
                <a:gd name="connsiteY76" fmla="*/ 291849 h 564417"/>
                <a:gd name="connsiteX77" fmla="*/ 143806 w 604588"/>
                <a:gd name="connsiteY77" fmla="*/ 294635 h 564417"/>
                <a:gd name="connsiteX78" fmla="*/ 143806 w 604588"/>
                <a:gd name="connsiteY78" fmla="*/ 314253 h 564417"/>
                <a:gd name="connsiteX79" fmla="*/ 144388 w 604588"/>
                <a:gd name="connsiteY79" fmla="*/ 316226 h 564417"/>
                <a:gd name="connsiteX80" fmla="*/ 153690 w 604588"/>
                <a:gd name="connsiteY80" fmla="*/ 328415 h 564417"/>
                <a:gd name="connsiteX81" fmla="*/ 156248 w 604588"/>
                <a:gd name="connsiteY81" fmla="*/ 329808 h 564417"/>
                <a:gd name="connsiteX82" fmla="*/ 157178 w 604588"/>
                <a:gd name="connsiteY82" fmla="*/ 329692 h 564417"/>
                <a:gd name="connsiteX83" fmla="*/ 159504 w 604588"/>
                <a:gd name="connsiteY83" fmla="*/ 326790 h 564417"/>
                <a:gd name="connsiteX84" fmla="*/ 161365 w 604588"/>
                <a:gd name="connsiteY84" fmla="*/ 309377 h 564417"/>
                <a:gd name="connsiteX85" fmla="*/ 160551 w 604588"/>
                <a:gd name="connsiteY85" fmla="*/ 306824 h 564417"/>
                <a:gd name="connsiteX86" fmla="*/ 159272 w 604588"/>
                <a:gd name="connsiteY86" fmla="*/ 306011 h 564417"/>
                <a:gd name="connsiteX87" fmla="*/ 159272 w 604588"/>
                <a:gd name="connsiteY87" fmla="*/ 297769 h 564417"/>
                <a:gd name="connsiteX88" fmla="*/ 156597 w 604588"/>
                <a:gd name="connsiteY88" fmla="*/ 294635 h 564417"/>
                <a:gd name="connsiteX89" fmla="*/ 148574 w 604588"/>
                <a:gd name="connsiteY89" fmla="*/ 291733 h 564417"/>
                <a:gd name="connsiteX90" fmla="*/ 286591 w 604588"/>
                <a:gd name="connsiteY90" fmla="*/ 250753 h 564417"/>
                <a:gd name="connsiteX91" fmla="*/ 263801 w 604588"/>
                <a:gd name="connsiteY91" fmla="*/ 256790 h 564417"/>
                <a:gd name="connsiteX92" fmla="*/ 261940 w 604588"/>
                <a:gd name="connsiteY92" fmla="*/ 259809 h 564417"/>
                <a:gd name="connsiteX93" fmla="*/ 261940 w 604588"/>
                <a:gd name="connsiteY93" fmla="*/ 265614 h 564417"/>
                <a:gd name="connsiteX94" fmla="*/ 260661 w 604588"/>
                <a:gd name="connsiteY94" fmla="*/ 265614 h 564417"/>
                <a:gd name="connsiteX95" fmla="*/ 257289 w 604588"/>
                <a:gd name="connsiteY95" fmla="*/ 268865 h 564417"/>
                <a:gd name="connsiteX96" fmla="*/ 257289 w 604588"/>
                <a:gd name="connsiteY96" fmla="*/ 274322 h 564417"/>
                <a:gd name="connsiteX97" fmla="*/ 258801 w 604588"/>
                <a:gd name="connsiteY97" fmla="*/ 277108 h 564417"/>
                <a:gd name="connsiteX98" fmla="*/ 262056 w 604588"/>
                <a:gd name="connsiteY98" fmla="*/ 279082 h 564417"/>
                <a:gd name="connsiteX99" fmla="*/ 262173 w 604588"/>
                <a:gd name="connsiteY99" fmla="*/ 280475 h 564417"/>
                <a:gd name="connsiteX100" fmla="*/ 274033 w 604588"/>
                <a:gd name="connsiteY100" fmla="*/ 307644 h 564417"/>
                <a:gd name="connsiteX101" fmla="*/ 293452 w 604588"/>
                <a:gd name="connsiteY101" fmla="*/ 324479 h 564417"/>
                <a:gd name="connsiteX102" fmla="*/ 311126 w 604588"/>
                <a:gd name="connsiteY102" fmla="*/ 324479 h 564417"/>
                <a:gd name="connsiteX103" fmla="*/ 330544 w 604588"/>
                <a:gd name="connsiteY103" fmla="*/ 307644 h 564417"/>
                <a:gd name="connsiteX104" fmla="*/ 342405 w 604588"/>
                <a:gd name="connsiteY104" fmla="*/ 280475 h 564417"/>
                <a:gd name="connsiteX105" fmla="*/ 342521 w 604588"/>
                <a:gd name="connsiteY105" fmla="*/ 279082 h 564417"/>
                <a:gd name="connsiteX106" fmla="*/ 345777 w 604588"/>
                <a:gd name="connsiteY106" fmla="*/ 277108 h 564417"/>
                <a:gd name="connsiteX107" fmla="*/ 347288 w 604588"/>
                <a:gd name="connsiteY107" fmla="*/ 274322 h 564417"/>
                <a:gd name="connsiteX108" fmla="*/ 347288 w 604588"/>
                <a:gd name="connsiteY108" fmla="*/ 268865 h 564417"/>
                <a:gd name="connsiteX109" fmla="*/ 343916 w 604588"/>
                <a:gd name="connsiteY109" fmla="*/ 265614 h 564417"/>
                <a:gd name="connsiteX110" fmla="*/ 342172 w 604588"/>
                <a:gd name="connsiteY110" fmla="*/ 265614 h 564417"/>
                <a:gd name="connsiteX111" fmla="*/ 341126 w 604588"/>
                <a:gd name="connsiteY111" fmla="*/ 264569 h 564417"/>
                <a:gd name="connsiteX112" fmla="*/ 337986 w 604588"/>
                <a:gd name="connsiteY112" fmla="*/ 264337 h 564417"/>
                <a:gd name="connsiteX113" fmla="*/ 324963 w 604588"/>
                <a:gd name="connsiteY113" fmla="*/ 267240 h 564417"/>
                <a:gd name="connsiteX114" fmla="*/ 304847 w 604588"/>
                <a:gd name="connsiteY114" fmla="*/ 258183 h 564417"/>
                <a:gd name="connsiteX115" fmla="*/ 286591 w 604588"/>
                <a:gd name="connsiteY115" fmla="*/ 250753 h 564417"/>
                <a:gd name="connsiteX116" fmla="*/ 419513 w 604588"/>
                <a:gd name="connsiteY116" fmla="*/ 203509 h 564417"/>
                <a:gd name="connsiteX117" fmla="*/ 396723 w 604588"/>
                <a:gd name="connsiteY117" fmla="*/ 209545 h 564417"/>
                <a:gd name="connsiteX118" fmla="*/ 394862 w 604588"/>
                <a:gd name="connsiteY118" fmla="*/ 212447 h 564417"/>
                <a:gd name="connsiteX119" fmla="*/ 394862 w 604588"/>
                <a:gd name="connsiteY119" fmla="*/ 218367 h 564417"/>
                <a:gd name="connsiteX120" fmla="*/ 393583 w 604588"/>
                <a:gd name="connsiteY120" fmla="*/ 218367 h 564417"/>
                <a:gd name="connsiteX121" fmla="*/ 390211 w 604588"/>
                <a:gd name="connsiteY121" fmla="*/ 221618 h 564417"/>
                <a:gd name="connsiteX122" fmla="*/ 390211 w 604588"/>
                <a:gd name="connsiteY122" fmla="*/ 226958 h 564417"/>
                <a:gd name="connsiteX123" fmla="*/ 391723 w 604588"/>
                <a:gd name="connsiteY123" fmla="*/ 229744 h 564417"/>
                <a:gd name="connsiteX124" fmla="*/ 394978 w 604588"/>
                <a:gd name="connsiteY124" fmla="*/ 231833 h 564417"/>
                <a:gd name="connsiteX125" fmla="*/ 395095 w 604588"/>
                <a:gd name="connsiteY125" fmla="*/ 233226 h 564417"/>
                <a:gd name="connsiteX126" fmla="*/ 406955 w 604588"/>
                <a:gd name="connsiteY126" fmla="*/ 260390 h 564417"/>
                <a:gd name="connsiteX127" fmla="*/ 426374 w 604588"/>
                <a:gd name="connsiteY127" fmla="*/ 277222 h 564417"/>
                <a:gd name="connsiteX128" fmla="*/ 444048 w 604588"/>
                <a:gd name="connsiteY128" fmla="*/ 277222 h 564417"/>
                <a:gd name="connsiteX129" fmla="*/ 463467 w 604588"/>
                <a:gd name="connsiteY129" fmla="*/ 260390 h 564417"/>
                <a:gd name="connsiteX130" fmla="*/ 475328 w 604588"/>
                <a:gd name="connsiteY130" fmla="*/ 233226 h 564417"/>
                <a:gd name="connsiteX131" fmla="*/ 475444 w 604588"/>
                <a:gd name="connsiteY131" fmla="*/ 231833 h 564417"/>
                <a:gd name="connsiteX132" fmla="*/ 478700 w 604588"/>
                <a:gd name="connsiteY132" fmla="*/ 229744 h 564417"/>
                <a:gd name="connsiteX133" fmla="*/ 480211 w 604588"/>
                <a:gd name="connsiteY133" fmla="*/ 226958 h 564417"/>
                <a:gd name="connsiteX134" fmla="*/ 480211 w 604588"/>
                <a:gd name="connsiteY134" fmla="*/ 221618 h 564417"/>
                <a:gd name="connsiteX135" fmla="*/ 476839 w 604588"/>
                <a:gd name="connsiteY135" fmla="*/ 218367 h 564417"/>
                <a:gd name="connsiteX136" fmla="*/ 475095 w 604588"/>
                <a:gd name="connsiteY136" fmla="*/ 218367 h 564417"/>
                <a:gd name="connsiteX137" fmla="*/ 474049 w 604588"/>
                <a:gd name="connsiteY137" fmla="*/ 217206 h 564417"/>
                <a:gd name="connsiteX138" fmla="*/ 470909 w 604588"/>
                <a:gd name="connsiteY138" fmla="*/ 216974 h 564417"/>
                <a:gd name="connsiteX139" fmla="*/ 457886 w 604588"/>
                <a:gd name="connsiteY139" fmla="*/ 219992 h 564417"/>
                <a:gd name="connsiteX140" fmla="*/ 437769 w 604588"/>
                <a:gd name="connsiteY140" fmla="*/ 210822 h 564417"/>
                <a:gd name="connsiteX141" fmla="*/ 419513 w 604588"/>
                <a:gd name="connsiteY141" fmla="*/ 203509 h 564417"/>
                <a:gd name="connsiteX142" fmla="*/ 153690 w 604588"/>
                <a:gd name="connsiteY142" fmla="*/ 203509 h 564417"/>
                <a:gd name="connsiteX143" fmla="*/ 130899 w 604588"/>
                <a:gd name="connsiteY143" fmla="*/ 209545 h 564417"/>
                <a:gd name="connsiteX144" fmla="*/ 129039 w 604588"/>
                <a:gd name="connsiteY144" fmla="*/ 212447 h 564417"/>
                <a:gd name="connsiteX145" fmla="*/ 129039 w 604588"/>
                <a:gd name="connsiteY145" fmla="*/ 218367 h 564417"/>
                <a:gd name="connsiteX146" fmla="*/ 127760 w 604588"/>
                <a:gd name="connsiteY146" fmla="*/ 218367 h 564417"/>
                <a:gd name="connsiteX147" fmla="*/ 124388 w 604588"/>
                <a:gd name="connsiteY147" fmla="*/ 221618 h 564417"/>
                <a:gd name="connsiteX148" fmla="*/ 124388 w 604588"/>
                <a:gd name="connsiteY148" fmla="*/ 226958 h 564417"/>
                <a:gd name="connsiteX149" fmla="*/ 125899 w 604588"/>
                <a:gd name="connsiteY149" fmla="*/ 229744 h 564417"/>
                <a:gd name="connsiteX150" fmla="*/ 129155 w 604588"/>
                <a:gd name="connsiteY150" fmla="*/ 231833 h 564417"/>
                <a:gd name="connsiteX151" fmla="*/ 129271 w 604588"/>
                <a:gd name="connsiteY151" fmla="*/ 233226 h 564417"/>
                <a:gd name="connsiteX152" fmla="*/ 141132 w 604588"/>
                <a:gd name="connsiteY152" fmla="*/ 260390 h 564417"/>
                <a:gd name="connsiteX153" fmla="*/ 160551 w 604588"/>
                <a:gd name="connsiteY153" fmla="*/ 277222 h 564417"/>
                <a:gd name="connsiteX154" fmla="*/ 178225 w 604588"/>
                <a:gd name="connsiteY154" fmla="*/ 277222 h 564417"/>
                <a:gd name="connsiteX155" fmla="*/ 197644 w 604588"/>
                <a:gd name="connsiteY155" fmla="*/ 260390 h 564417"/>
                <a:gd name="connsiteX156" fmla="*/ 209504 w 604588"/>
                <a:gd name="connsiteY156" fmla="*/ 233226 h 564417"/>
                <a:gd name="connsiteX157" fmla="*/ 209621 w 604588"/>
                <a:gd name="connsiteY157" fmla="*/ 231833 h 564417"/>
                <a:gd name="connsiteX158" fmla="*/ 212876 w 604588"/>
                <a:gd name="connsiteY158" fmla="*/ 229744 h 564417"/>
                <a:gd name="connsiteX159" fmla="*/ 214388 w 604588"/>
                <a:gd name="connsiteY159" fmla="*/ 226958 h 564417"/>
                <a:gd name="connsiteX160" fmla="*/ 214388 w 604588"/>
                <a:gd name="connsiteY160" fmla="*/ 221618 h 564417"/>
                <a:gd name="connsiteX161" fmla="*/ 211016 w 604588"/>
                <a:gd name="connsiteY161" fmla="*/ 218367 h 564417"/>
                <a:gd name="connsiteX162" fmla="*/ 209272 w 604588"/>
                <a:gd name="connsiteY162" fmla="*/ 218367 h 564417"/>
                <a:gd name="connsiteX163" fmla="*/ 208225 w 604588"/>
                <a:gd name="connsiteY163" fmla="*/ 217206 h 564417"/>
                <a:gd name="connsiteX164" fmla="*/ 205086 w 604588"/>
                <a:gd name="connsiteY164" fmla="*/ 216974 h 564417"/>
                <a:gd name="connsiteX165" fmla="*/ 192062 w 604588"/>
                <a:gd name="connsiteY165" fmla="*/ 219992 h 564417"/>
                <a:gd name="connsiteX166" fmla="*/ 171946 w 604588"/>
                <a:gd name="connsiteY166" fmla="*/ 210822 h 564417"/>
                <a:gd name="connsiteX167" fmla="*/ 153690 w 604588"/>
                <a:gd name="connsiteY167" fmla="*/ 203509 h 564417"/>
                <a:gd name="connsiteX168" fmla="*/ 294033 w 604588"/>
                <a:gd name="connsiteY168" fmla="*/ 188521 h 564417"/>
                <a:gd name="connsiteX169" fmla="*/ 310544 w 604588"/>
                <a:gd name="connsiteY169" fmla="*/ 188521 h 564417"/>
                <a:gd name="connsiteX170" fmla="*/ 361823 w 604588"/>
                <a:gd name="connsiteY170" fmla="*/ 239723 h 564417"/>
                <a:gd name="connsiteX171" fmla="*/ 361823 w 604588"/>
                <a:gd name="connsiteY171" fmla="*/ 255745 h 564417"/>
                <a:gd name="connsiteX172" fmla="*/ 364846 w 604588"/>
                <a:gd name="connsiteY172" fmla="*/ 264917 h 564417"/>
                <a:gd name="connsiteX173" fmla="*/ 364846 w 604588"/>
                <a:gd name="connsiteY173" fmla="*/ 276412 h 564417"/>
                <a:gd name="connsiteX174" fmla="*/ 359149 w 604588"/>
                <a:gd name="connsiteY174" fmla="*/ 288486 h 564417"/>
                <a:gd name="connsiteX175" fmla="*/ 355893 w 604588"/>
                <a:gd name="connsiteY175" fmla="*/ 297194 h 564417"/>
                <a:gd name="connsiteX176" fmla="*/ 344847 w 604588"/>
                <a:gd name="connsiteY176" fmla="*/ 317861 h 564417"/>
                <a:gd name="connsiteX177" fmla="*/ 337289 w 604588"/>
                <a:gd name="connsiteY177" fmla="*/ 327381 h 564417"/>
                <a:gd name="connsiteX178" fmla="*/ 342870 w 604588"/>
                <a:gd name="connsiteY178" fmla="*/ 334347 h 564417"/>
                <a:gd name="connsiteX179" fmla="*/ 379498 w 604588"/>
                <a:gd name="connsiteY179" fmla="*/ 345377 h 564417"/>
                <a:gd name="connsiteX180" fmla="*/ 416474 w 604588"/>
                <a:gd name="connsiteY180" fmla="*/ 437796 h 564417"/>
                <a:gd name="connsiteX181" fmla="*/ 316824 w 604588"/>
                <a:gd name="connsiteY181" fmla="*/ 469144 h 564417"/>
                <a:gd name="connsiteX182" fmla="*/ 302172 w 604588"/>
                <a:gd name="connsiteY182" fmla="*/ 469724 h 564417"/>
                <a:gd name="connsiteX183" fmla="*/ 302056 w 604588"/>
                <a:gd name="connsiteY183" fmla="*/ 469724 h 564417"/>
                <a:gd name="connsiteX184" fmla="*/ 188336 w 604588"/>
                <a:gd name="connsiteY184" fmla="*/ 437796 h 564417"/>
                <a:gd name="connsiteX185" fmla="*/ 225080 w 604588"/>
                <a:gd name="connsiteY185" fmla="*/ 345377 h 564417"/>
                <a:gd name="connsiteX186" fmla="*/ 261708 w 604588"/>
                <a:gd name="connsiteY186" fmla="*/ 334347 h 564417"/>
                <a:gd name="connsiteX187" fmla="*/ 267289 w 604588"/>
                <a:gd name="connsiteY187" fmla="*/ 327381 h 564417"/>
                <a:gd name="connsiteX188" fmla="*/ 259731 w 604588"/>
                <a:gd name="connsiteY188" fmla="*/ 317861 h 564417"/>
                <a:gd name="connsiteX189" fmla="*/ 248684 w 604588"/>
                <a:gd name="connsiteY189" fmla="*/ 297194 h 564417"/>
                <a:gd name="connsiteX190" fmla="*/ 245429 w 604588"/>
                <a:gd name="connsiteY190" fmla="*/ 288486 h 564417"/>
                <a:gd name="connsiteX191" fmla="*/ 239731 w 604588"/>
                <a:gd name="connsiteY191" fmla="*/ 276412 h 564417"/>
                <a:gd name="connsiteX192" fmla="*/ 239731 w 604588"/>
                <a:gd name="connsiteY192" fmla="*/ 264917 h 564417"/>
                <a:gd name="connsiteX193" fmla="*/ 242754 w 604588"/>
                <a:gd name="connsiteY193" fmla="*/ 255745 h 564417"/>
                <a:gd name="connsiteX194" fmla="*/ 242754 w 604588"/>
                <a:gd name="connsiteY194" fmla="*/ 239723 h 564417"/>
                <a:gd name="connsiteX195" fmla="*/ 294033 w 604588"/>
                <a:gd name="connsiteY195" fmla="*/ 188521 h 564417"/>
                <a:gd name="connsiteX196" fmla="*/ 426955 w 604588"/>
                <a:gd name="connsiteY196" fmla="*/ 141171 h 564417"/>
                <a:gd name="connsiteX197" fmla="*/ 443583 w 604588"/>
                <a:gd name="connsiteY197" fmla="*/ 141171 h 564417"/>
                <a:gd name="connsiteX198" fmla="*/ 494863 w 604588"/>
                <a:gd name="connsiteY198" fmla="*/ 192364 h 564417"/>
                <a:gd name="connsiteX199" fmla="*/ 494863 w 604588"/>
                <a:gd name="connsiteY199" fmla="*/ 208500 h 564417"/>
                <a:gd name="connsiteX200" fmla="*/ 497770 w 604588"/>
                <a:gd name="connsiteY200" fmla="*/ 217671 h 564417"/>
                <a:gd name="connsiteX201" fmla="*/ 497770 w 604588"/>
                <a:gd name="connsiteY201" fmla="*/ 229047 h 564417"/>
                <a:gd name="connsiteX202" fmla="*/ 492072 w 604588"/>
                <a:gd name="connsiteY202" fmla="*/ 241120 h 564417"/>
                <a:gd name="connsiteX203" fmla="*/ 488816 w 604588"/>
                <a:gd name="connsiteY203" fmla="*/ 249826 h 564417"/>
                <a:gd name="connsiteX204" fmla="*/ 477770 w 604588"/>
                <a:gd name="connsiteY204" fmla="*/ 270605 h 564417"/>
                <a:gd name="connsiteX205" fmla="*/ 470211 w 604588"/>
                <a:gd name="connsiteY205" fmla="*/ 280124 h 564417"/>
                <a:gd name="connsiteX206" fmla="*/ 475793 w 604588"/>
                <a:gd name="connsiteY206" fmla="*/ 286973 h 564417"/>
                <a:gd name="connsiteX207" fmla="*/ 512421 w 604588"/>
                <a:gd name="connsiteY207" fmla="*/ 298117 h 564417"/>
                <a:gd name="connsiteX208" fmla="*/ 516607 w 604588"/>
                <a:gd name="connsiteY208" fmla="*/ 300323 h 564417"/>
                <a:gd name="connsiteX209" fmla="*/ 467770 w 604588"/>
                <a:gd name="connsiteY209" fmla="*/ 394583 h 564417"/>
                <a:gd name="connsiteX210" fmla="*/ 431607 w 604588"/>
                <a:gd name="connsiteY210" fmla="*/ 427667 h 564417"/>
                <a:gd name="connsiteX211" fmla="*/ 428002 w 604588"/>
                <a:gd name="connsiteY211" fmla="*/ 427667 h 564417"/>
                <a:gd name="connsiteX212" fmla="*/ 422537 w 604588"/>
                <a:gd name="connsiteY212" fmla="*/ 403173 h 564417"/>
                <a:gd name="connsiteX213" fmla="*/ 383234 w 604588"/>
                <a:gd name="connsiteY213" fmla="*/ 332826 h 564417"/>
                <a:gd name="connsiteX214" fmla="*/ 356141 w 604588"/>
                <a:gd name="connsiteY214" fmla="*/ 324584 h 564417"/>
                <a:gd name="connsiteX215" fmla="*/ 368002 w 604588"/>
                <a:gd name="connsiteY215" fmla="*/ 302180 h 564417"/>
                <a:gd name="connsiteX216" fmla="*/ 370676 w 604588"/>
                <a:gd name="connsiteY216" fmla="*/ 295563 h 564417"/>
                <a:gd name="connsiteX217" fmla="*/ 372071 w 604588"/>
                <a:gd name="connsiteY217" fmla="*/ 293822 h 564417"/>
                <a:gd name="connsiteX218" fmla="*/ 394630 w 604588"/>
                <a:gd name="connsiteY218" fmla="*/ 286973 h 564417"/>
                <a:gd name="connsiteX219" fmla="*/ 400211 w 604588"/>
                <a:gd name="connsiteY219" fmla="*/ 280124 h 564417"/>
                <a:gd name="connsiteX220" fmla="*/ 392769 w 604588"/>
                <a:gd name="connsiteY220" fmla="*/ 270605 h 564417"/>
                <a:gd name="connsiteX221" fmla="*/ 381723 w 604588"/>
                <a:gd name="connsiteY221" fmla="*/ 249826 h 564417"/>
                <a:gd name="connsiteX222" fmla="*/ 378350 w 604588"/>
                <a:gd name="connsiteY222" fmla="*/ 241120 h 564417"/>
                <a:gd name="connsiteX223" fmla="*/ 372653 w 604588"/>
                <a:gd name="connsiteY223" fmla="*/ 229047 h 564417"/>
                <a:gd name="connsiteX224" fmla="*/ 372653 w 604588"/>
                <a:gd name="connsiteY224" fmla="*/ 217671 h 564417"/>
                <a:gd name="connsiteX225" fmla="*/ 375676 w 604588"/>
                <a:gd name="connsiteY225" fmla="*/ 208500 h 564417"/>
                <a:gd name="connsiteX226" fmla="*/ 375676 w 604588"/>
                <a:gd name="connsiteY226" fmla="*/ 192364 h 564417"/>
                <a:gd name="connsiteX227" fmla="*/ 426955 w 604588"/>
                <a:gd name="connsiteY227" fmla="*/ 141171 h 564417"/>
                <a:gd name="connsiteX228" fmla="*/ 161016 w 604588"/>
                <a:gd name="connsiteY228" fmla="*/ 141171 h 564417"/>
                <a:gd name="connsiteX229" fmla="*/ 177644 w 604588"/>
                <a:gd name="connsiteY229" fmla="*/ 141171 h 564417"/>
                <a:gd name="connsiteX230" fmla="*/ 228923 w 604588"/>
                <a:gd name="connsiteY230" fmla="*/ 192364 h 564417"/>
                <a:gd name="connsiteX231" fmla="*/ 228923 w 604588"/>
                <a:gd name="connsiteY231" fmla="*/ 208500 h 564417"/>
                <a:gd name="connsiteX232" fmla="*/ 231946 w 604588"/>
                <a:gd name="connsiteY232" fmla="*/ 217671 h 564417"/>
                <a:gd name="connsiteX233" fmla="*/ 231946 w 604588"/>
                <a:gd name="connsiteY233" fmla="*/ 229047 h 564417"/>
                <a:gd name="connsiteX234" fmla="*/ 226249 w 604588"/>
                <a:gd name="connsiteY234" fmla="*/ 241120 h 564417"/>
                <a:gd name="connsiteX235" fmla="*/ 222993 w 604588"/>
                <a:gd name="connsiteY235" fmla="*/ 249826 h 564417"/>
                <a:gd name="connsiteX236" fmla="*/ 211830 w 604588"/>
                <a:gd name="connsiteY236" fmla="*/ 270605 h 564417"/>
                <a:gd name="connsiteX237" fmla="*/ 204388 w 604588"/>
                <a:gd name="connsiteY237" fmla="*/ 280124 h 564417"/>
                <a:gd name="connsiteX238" fmla="*/ 209969 w 604588"/>
                <a:gd name="connsiteY238" fmla="*/ 286973 h 564417"/>
                <a:gd name="connsiteX239" fmla="*/ 232528 w 604588"/>
                <a:gd name="connsiteY239" fmla="*/ 293822 h 564417"/>
                <a:gd name="connsiteX240" fmla="*/ 233923 w 604588"/>
                <a:gd name="connsiteY240" fmla="*/ 295563 h 564417"/>
                <a:gd name="connsiteX241" fmla="*/ 236597 w 604588"/>
                <a:gd name="connsiteY241" fmla="*/ 302180 h 564417"/>
                <a:gd name="connsiteX242" fmla="*/ 248458 w 604588"/>
                <a:gd name="connsiteY242" fmla="*/ 324584 h 564417"/>
                <a:gd name="connsiteX243" fmla="*/ 221365 w 604588"/>
                <a:gd name="connsiteY243" fmla="*/ 332826 h 564417"/>
                <a:gd name="connsiteX244" fmla="*/ 182179 w 604588"/>
                <a:gd name="connsiteY244" fmla="*/ 404218 h 564417"/>
                <a:gd name="connsiteX245" fmla="*/ 176946 w 604588"/>
                <a:gd name="connsiteY245" fmla="*/ 427667 h 564417"/>
                <a:gd name="connsiteX246" fmla="*/ 173225 w 604588"/>
                <a:gd name="connsiteY246" fmla="*/ 427667 h 564417"/>
                <a:gd name="connsiteX247" fmla="*/ 87992 w 604588"/>
                <a:gd name="connsiteY247" fmla="*/ 300323 h 564417"/>
                <a:gd name="connsiteX248" fmla="*/ 92178 w 604588"/>
                <a:gd name="connsiteY248" fmla="*/ 298117 h 564417"/>
                <a:gd name="connsiteX249" fmla="*/ 128806 w 604588"/>
                <a:gd name="connsiteY249" fmla="*/ 286973 h 564417"/>
                <a:gd name="connsiteX250" fmla="*/ 134388 w 604588"/>
                <a:gd name="connsiteY250" fmla="*/ 280124 h 564417"/>
                <a:gd name="connsiteX251" fmla="*/ 126829 w 604588"/>
                <a:gd name="connsiteY251" fmla="*/ 270605 h 564417"/>
                <a:gd name="connsiteX252" fmla="*/ 115783 w 604588"/>
                <a:gd name="connsiteY252" fmla="*/ 249826 h 564417"/>
                <a:gd name="connsiteX253" fmla="*/ 112527 w 604588"/>
                <a:gd name="connsiteY253" fmla="*/ 241120 h 564417"/>
                <a:gd name="connsiteX254" fmla="*/ 106829 w 604588"/>
                <a:gd name="connsiteY254" fmla="*/ 229047 h 564417"/>
                <a:gd name="connsiteX255" fmla="*/ 106829 w 604588"/>
                <a:gd name="connsiteY255" fmla="*/ 217671 h 564417"/>
                <a:gd name="connsiteX256" fmla="*/ 109736 w 604588"/>
                <a:gd name="connsiteY256" fmla="*/ 208500 h 564417"/>
                <a:gd name="connsiteX257" fmla="*/ 109736 w 604588"/>
                <a:gd name="connsiteY257" fmla="*/ 192364 h 564417"/>
                <a:gd name="connsiteX258" fmla="*/ 161016 w 604588"/>
                <a:gd name="connsiteY258" fmla="*/ 141171 h 564417"/>
                <a:gd name="connsiteX259" fmla="*/ 159499 w 604588"/>
                <a:gd name="connsiteY259" fmla="*/ 77 h 564417"/>
                <a:gd name="connsiteX260" fmla="*/ 188220 w 604588"/>
                <a:gd name="connsiteY260" fmla="*/ 14938 h 564417"/>
                <a:gd name="connsiteX261" fmla="*/ 177755 w 604588"/>
                <a:gd name="connsiteY261" fmla="*/ 57778 h 564417"/>
                <a:gd name="connsiteX262" fmla="*/ 62873 w 604588"/>
                <a:gd name="connsiteY262" fmla="*/ 278367 h 564417"/>
                <a:gd name="connsiteX263" fmla="*/ 318101 w 604588"/>
                <a:gd name="connsiteY263" fmla="*/ 501510 h 564417"/>
                <a:gd name="connsiteX264" fmla="*/ 541702 w 604588"/>
                <a:gd name="connsiteY264" fmla="*/ 246788 h 564417"/>
                <a:gd name="connsiteX265" fmla="*/ 481005 w 604588"/>
                <a:gd name="connsiteY265" fmla="*/ 102825 h 564417"/>
                <a:gd name="connsiteX266" fmla="*/ 477168 w 604588"/>
                <a:gd name="connsiteY266" fmla="*/ 108630 h 564417"/>
                <a:gd name="connsiteX267" fmla="*/ 459610 w 604588"/>
                <a:gd name="connsiteY267" fmla="*/ 117570 h 564417"/>
                <a:gd name="connsiteX268" fmla="*/ 443099 w 604588"/>
                <a:gd name="connsiteY268" fmla="*/ 106772 h 564417"/>
                <a:gd name="connsiteX269" fmla="*/ 404728 w 604588"/>
                <a:gd name="connsiteY269" fmla="*/ 30727 h 564417"/>
                <a:gd name="connsiteX270" fmla="*/ 405890 w 604588"/>
                <a:gd name="connsiteY270" fmla="*/ 11106 h 564417"/>
                <a:gd name="connsiteX271" fmla="*/ 423448 w 604588"/>
                <a:gd name="connsiteY271" fmla="*/ 2167 h 564417"/>
                <a:gd name="connsiteX272" fmla="*/ 508563 w 604588"/>
                <a:gd name="connsiteY272" fmla="*/ 7043 h 564417"/>
                <a:gd name="connsiteX273" fmla="*/ 525074 w 604588"/>
                <a:gd name="connsiteY273" fmla="*/ 17840 h 564417"/>
                <a:gd name="connsiteX274" fmla="*/ 523912 w 604588"/>
                <a:gd name="connsiteY274" fmla="*/ 37577 h 564417"/>
                <a:gd name="connsiteX275" fmla="*/ 516237 w 604588"/>
                <a:gd name="connsiteY275" fmla="*/ 49303 h 564417"/>
                <a:gd name="connsiteX276" fmla="*/ 571236 w 604588"/>
                <a:gd name="connsiteY276" fmla="*/ 124536 h 564417"/>
                <a:gd name="connsiteX277" fmla="*/ 603910 w 604588"/>
                <a:gd name="connsiteY277" fmla="*/ 242725 h 564417"/>
                <a:gd name="connsiteX278" fmla="*/ 529609 w 604588"/>
                <a:gd name="connsiteY278" fmla="*/ 461456 h 564417"/>
                <a:gd name="connsiteX279" fmla="*/ 322171 w 604588"/>
                <a:gd name="connsiteY279" fmla="*/ 563740 h 564417"/>
                <a:gd name="connsiteX280" fmla="*/ 103105 w 604588"/>
                <a:gd name="connsiteY280" fmla="*/ 489552 h 564417"/>
                <a:gd name="connsiteX281" fmla="*/ 665 w 604588"/>
                <a:gd name="connsiteY281" fmla="*/ 282431 h 564417"/>
                <a:gd name="connsiteX282" fmla="*/ 145313 w 604588"/>
                <a:gd name="connsiteY282" fmla="*/ 4489 h 564417"/>
                <a:gd name="connsiteX283" fmla="*/ 159499 w 604588"/>
                <a:gd name="connsiteY283" fmla="*/ 77 h 564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</a:cxnLst>
              <a:rect l="l" t="t" r="r" b="b"/>
              <a:pathLst>
                <a:path w="604588" h="564417">
                  <a:moveTo>
                    <a:pt x="323103" y="339108"/>
                  </a:moveTo>
                  <a:cubicBezTo>
                    <a:pt x="320428" y="340501"/>
                    <a:pt x="317754" y="341430"/>
                    <a:pt x="315079" y="341894"/>
                  </a:cubicBezTo>
                  <a:cubicBezTo>
                    <a:pt x="313568" y="342126"/>
                    <a:pt x="312405" y="343520"/>
                    <a:pt x="312405" y="345145"/>
                  </a:cubicBezTo>
                  <a:lnTo>
                    <a:pt x="312405" y="353272"/>
                  </a:lnTo>
                  <a:cubicBezTo>
                    <a:pt x="311940" y="353505"/>
                    <a:pt x="311475" y="353737"/>
                    <a:pt x="311126" y="354201"/>
                  </a:cubicBezTo>
                  <a:cubicBezTo>
                    <a:pt x="310544" y="354898"/>
                    <a:pt x="310196" y="355827"/>
                    <a:pt x="310312" y="356639"/>
                  </a:cubicBezTo>
                  <a:lnTo>
                    <a:pt x="312172" y="374171"/>
                  </a:lnTo>
                  <a:cubicBezTo>
                    <a:pt x="312289" y="375448"/>
                    <a:pt x="313219" y="376609"/>
                    <a:pt x="314498" y="376957"/>
                  </a:cubicBezTo>
                  <a:cubicBezTo>
                    <a:pt x="314847" y="377074"/>
                    <a:pt x="315079" y="377074"/>
                    <a:pt x="315428" y="377074"/>
                  </a:cubicBezTo>
                  <a:cubicBezTo>
                    <a:pt x="316358" y="377074"/>
                    <a:pt x="317405" y="376609"/>
                    <a:pt x="317986" y="375796"/>
                  </a:cubicBezTo>
                  <a:lnTo>
                    <a:pt x="327289" y="363606"/>
                  </a:lnTo>
                  <a:cubicBezTo>
                    <a:pt x="327637" y="363025"/>
                    <a:pt x="327870" y="362328"/>
                    <a:pt x="327870" y="361516"/>
                  </a:cubicBezTo>
                  <a:lnTo>
                    <a:pt x="327870" y="342010"/>
                  </a:lnTo>
                  <a:cubicBezTo>
                    <a:pt x="327870" y="340849"/>
                    <a:pt x="327289" y="339688"/>
                    <a:pt x="326358" y="339108"/>
                  </a:cubicBezTo>
                  <a:cubicBezTo>
                    <a:pt x="325312" y="338527"/>
                    <a:pt x="324149" y="338527"/>
                    <a:pt x="323103" y="339108"/>
                  </a:cubicBezTo>
                  <a:close/>
                  <a:moveTo>
                    <a:pt x="278219" y="339108"/>
                  </a:moveTo>
                  <a:cubicBezTo>
                    <a:pt x="277289" y="339688"/>
                    <a:pt x="276708" y="340849"/>
                    <a:pt x="276708" y="342010"/>
                  </a:cubicBezTo>
                  <a:lnTo>
                    <a:pt x="276708" y="361516"/>
                  </a:lnTo>
                  <a:cubicBezTo>
                    <a:pt x="276708" y="362328"/>
                    <a:pt x="276940" y="363025"/>
                    <a:pt x="277289" y="363606"/>
                  </a:cubicBezTo>
                  <a:lnTo>
                    <a:pt x="286591" y="375796"/>
                  </a:lnTo>
                  <a:cubicBezTo>
                    <a:pt x="287173" y="376609"/>
                    <a:pt x="288219" y="377074"/>
                    <a:pt x="289149" y="377074"/>
                  </a:cubicBezTo>
                  <a:cubicBezTo>
                    <a:pt x="289498" y="377074"/>
                    <a:pt x="289731" y="377074"/>
                    <a:pt x="290080" y="376957"/>
                  </a:cubicBezTo>
                  <a:cubicBezTo>
                    <a:pt x="291359" y="376609"/>
                    <a:pt x="292289" y="375448"/>
                    <a:pt x="292405" y="374171"/>
                  </a:cubicBezTo>
                  <a:lnTo>
                    <a:pt x="294266" y="356639"/>
                  </a:lnTo>
                  <a:cubicBezTo>
                    <a:pt x="294382" y="355710"/>
                    <a:pt x="294033" y="354898"/>
                    <a:pt x="293452" y="354201"/>
                  </a:cubicBezTo>
                  <a:cubicBezTo>
                    <a:pt x="293103" y="353737"/>
                    <a:pt x="292638" y="353505"/>
                    <a:pt x="292173" y="353272"/>
                  </a:cubicBezTo>
                  <a:lnTo>
                    <a:pt x="292173" y="345145"/>
                  </a:lnTo>
                  <a:cubicBezTo>
                    <a:pt x="292173" y="343520"/>
                    <a:pt x="291010" y="342126"/>
                    <a:pt x="289498" y="341894"/>
                  </a:cubicBezTo>
                  <a:cubicBezTo>
                    <a:pt x="286824" y="341430"/>
                    <a:pt x="284149" y="340501"/>
                    <a:pt x="281475" y="339108"/>
                  </a:cubicBezTo>
                  <a:cubicBezTo>
                    <a:pt x="280428" y="338527"/>
                    <a:pt x="279266" y="338527"/>
                    <a:pt x="278219" y="339108"/>
                  </a:cubicBezTo>
                  <a:close/>
                  <a:moveTo>
                    <a:pt x="456025" y="291733"/>
                  </a:moveTo>
                  <a:cubicBezTo>
                    <a:pt x="453351" y="293126"/>
                    <a:pt x="450676" y="294170"/>
                    <a:pt x="448002" y="294635"/>
                  </a:cubicBezTo>
                  <a:cubicBezTo>
                    <a:pt x="446490" y="294867"/>
                    <a:pt x="445328" y="296260"/>
                    <a:pt x="445328" y="297769"/>
                  </a:cubicBezTo>
                  <a:lnTo>
                    <a:pt x="445328" y="306011"/>
                  </a:lnTo>
                  <a:cubicBezTo>
                    <a:pt x="444862" y="306127"/>
                    <a:pt x="444397" y="306475"/>
                    <a:pt x="444048" y="306824"/>
                  </a:cubicBezTo>
                  <a:cubicBezTo>
                    <a:pt x="443467" y="307520"/>
                    <a:pt x="443118" y="308449"/>
                    <a:pt x="443235" y="309377"/>
                  </a:cubicBezTo>
                  <a:lnTo>
                    <a:pt x="445095" y="326790"/>
                  </a:lnTo>
                  <a:cubicBezTo>
                    <a:pt x="445211" y="328183"/>
                    <a:pt x="446142" y="329228"/>
                    <a:pt x="447421" y="329692"/>
                  </a:cubicBezTo>
                  <a:cubicBezTo>
                    <a:pt x="447769" y="329692"/>
                    <a:pt x="448002" y="329808"/>
                    <a:pt x="448351" y="329808"/>
                  </a:cubicBezTo>
                  <a:cubicBezTo>
                    <a:pt x="449397" y="329808"/>
                    <a:pt x="450328" y="329228"/>
                    <a:pt x="450909" y="328415"/>
                  </a:cubicBezTo>
                  <a:lnTo>
                    <a:pt x="460211" y="316226"/>
                  </a:lnTo>
                  <a:cubicBezTo>
                    <a:pt x="460560" y="315646"/>
                    <a:pt x="460793" y="314949"/>
                    <a:pt x="460793" y="314253"/>
                  </a:cubicBezTo>
                  <a:lnTo>
                    <a:pt x="460793" y="294635"/>
                  </a:lnTo>
                  <a:cubicBezTo>
                    <a:pt x="460793" y="293474"/>
                    <a:pt x="460211" y="292429"/>
                    <a:pt x="459281" y="291849"/>
                  </a:cubicBezTo>
                  <a:cubicBezTo>
                    <a:pt x="458235" y="291268"/>
                    <a:pt x="457072" y="291152"/>
                    <a:pt x="456025" y="291733"/>
                  </a:cubicBezTo>
                  <a:close/>
                  <a:moveTo>
                    <a:pt x="414397" y="291733"/>
                  </a:moveTo>
                  <a:cubicBezTo>
                    <a:pt x="413467" y="291152"/>
                    <a:pt x="412188" y="291268"/>
                    <a:pt x="411141" y="291849"/>
                  </a:cubicBezTo>
                  <a:cubicBezTo>
                    <a:pt x="410211" y="292429"/>
                    <a:pt x="409630" y="293474"/>
                    <a:pt x="409630" y="294635"/>
                  </a:cubicBezTo>
                  <a:lnTo>
                    <a:pt x="409630" y="314253"/>
                  </a:lnTo>
                  <a:cubicBezTo>
                    <a:pt x="409630" y="314949"/>
                    <a:pt x="409862" y="315646"/>
                    <a:pt x="410211" y="316226"/>
                  </a:cubicBezTo>
                  <a:lnTo>
                    <a:pt x="419513" y="328415"/>
                  </a:lnTo>
                  <a:cubicBezTo>
                    <a:pt x="420095" y="329344"/>
                    <a:pt x="421141" y="329808"/>
                    <a:pt x="422072" y="329808"/>
                  </a:cubicBezTo>
                  <a:cubicBezTo>
                    <a:pt x="422420" y="329808"/>
                    <a:pt x="422653" y="329692"/>
                    <a:pt x="423002" y="329692"/>
                  </a:cubicBezTo>
                  <a:cubicBezTo>
                    <a:pt x="424281" y="329344"/>
                    <a:pt x="425211" y="328183"/>
                    <a:pt x="425327" y="326790"/>
                  </a:cubicBezTo>
                  <a:lnTo>
                    <a:pt x="427188" y="309377"/>
                  </a:lnTo>
                  <a:cubicBezTo>
                    <a:pt x="427304" y="308449"/>
                    <a:pt x="426955" y="307520"/>
                    <a:pt x="426374" y="306824"/>
                  </a:cubicBezTo>
                  <a:cubicBezTo>
                    <a:pt x="426025" y="306475"/>
                    <a:pt x="425560" y="306127"/>
                    <a:pt x="425095" y="306011"/>
                  </a:cubicBezTo>
                  <a:lnTo>
                    <a:pt x="425095" y="297769"/>
                  </a:lnTo>
                  <a:cubicBezTo>
                    <a:pt x="425095" y="296260"/>
                    <a:pt x="423932" y="294867"/>
                    <a:pt x="422420" y="294635"/>
                  </a:cubicBezTo>
                  <a:cubicBezTo>
                    <a:pt x="419746" y="294170"/>
                    <a:pt x="417072" y="293126"/>
                    <a:pt x="414397" y="291733"/>
                  </a:cubicBezTo>
                  <a:close/>
                  <a:moveTo>
                    <a:pt x="190202" y="291733"/>
                  </a:moveTo>
                  <a:cubicBezTo>
                    <a:pt x="187527" y="293126"/>
                    <a:pt x="184853" y="294170"/>
                    <a:pt x="182179" y="294635"/>
                  </a:cubicBezTo>
                  <a:cubicBezTo>
                    <a:pt x="180667" y="294867"/>
                    <a:pt x="179504" y="296260"/>
                    <a:pt x="179504" y="297769"/>
                  </a:cubicBezTo>
                  <a:lnTo>
                    <a:pt x="179504" y="306011"/>
                  </a:lnTo>
                  <a:cubicBezTo>
                    <a:pt x="179039" y="306127"/>
                    <a:pt x="178574" y="306475"/>
                    <a:pt x="178225" y="306824"/>
                  </a:cubicBezTo>
                  <a:cubicBezTo>
                    <a:pt x="177644" y="307520"/>
                    <a:pt x="177295" y="308449"/>
                    <a:pt x="177411" y="309377"/>
                  </a:cubicBezTo>
                  <a:lnTo>
                    <a:pt x="179272" y="326790"/>
                  </a:lnTo>
                  <a:cubicBezTo>
                    <a:pt x="179388" y="328183"/>
                    <a:pt x="180318" y="329228"/>
                    <a:pt x="181597" y="329692"/>
                  </a:cubicBezTo>
                  <a:cubicBezTo>
                    <a:pt x="181946" y="329692"/>
                    <a:pt x="182179" y="329808"/>
                    <a:pt x="182527" y="329808"/>
                  </a:cubicBezTo>
                  <a:cubicBezTo>
                    <a:pt x="183458" y="329808"/>
                    <a:pt x="184504" y="329228"/>
                    <a:pt x="185086" y="328415"/>
                  </a:cubicBezTo>
                  <a:lnTo>
                    <a:pt x="194388" y="316226"/>
                  </a:lnTo>
                  <a:cubicBezTo>
                    <a:pt x="194737" y="315646"/>
                    <a:pt x="194969" y="314949"/>
                    <a:pt x="194969" y="314253"/>
                  </a:cubicBezTo>
                  <a:lnTo>
                    <a:pt x="194969" y="294635"/>
                  </a:lnTo>
                  <a:cubicBezTo>
                    <a:pt x="194969" y="293474"/>
                    <a:pt x="194388" y="292429"/>
                    <a:pt x="193458" y="291849"/>
                  </a:cubicBezTo>
                  <a:cubicBezTo>
                    <a:pt x="192411" y="291268"/>
                    <a:pt x="191132" y="291152"/>
                    <a:pt x="190202" y="291733"/>
                  </a:cubicBezTo>
                  <a:close/>
                  <a:moveTo>
                    <a:pt x="148574" y="291733"/>
                  </a:moveTo>
                  <a:cubicBezTo>
                    <a:pt x="147527" y="291152"/>
                    <a:pt x="146364" y="291268"/>
                    <a:pt x="145318" y="291849"/>
                  </a:cubicBezTo>
                  <a:cubicBezTo>
                    <a:pt x="144388" y="292429"/>
                    <a:pt x="143806" y="293474"/>
                    <a:pt x="143806" y="294635"/>
                  </a:cubicBezTo>
                  <a:lnTo>
                    <a:pt x="143806" y="314253"/>
                  </a:lnTo>
                  <a:cubicBezTo>
                    <a:pt x="143806" y="314949"/>
                    <a:pt x="144039" y="315646"/>
                    <a:pt x="144388" y="316226"/>
                  </a:cubicBezTo>
                  <a:lnTo>
                    <a:pt x="153690" y="328415"/>
                  </a:lnTo>
                  <a:cubicBezTo>
                    <a:pt x="154271" y="329344"/>
                    <a:pt x="155202" y="329808"/>
                    <a:pt x="156248" y="329808"/>
                  </a:cubicBezTo>
                  <a:cubicBezTo>
                    <a:pt x="156597" y="329808"/>
                    <a:pt x="156830" y="329692"/>
                    <a:pt x="157178" y="329692"/>
                  </a:cubicBezTo>
                  <a:cubicBezTo>
                    <a:pt x="158458" y="329344"/>
                    <a:pt x="159388" y="328183"/>
                    <a:pt x="159504" y="326790"/>
                  </a:cubicBezTo>
                  <a:lnTo>
                    <a:pt x="161365" y="309377"/>
                  </a:lnTo>
                  <a:cubicBezTo>
                    <a:pt x="161481" y="308449"/>
                    <a:pt x="161132" y="307520"/>
                    <a:pt x="160551" y="306824"/>
                  </a:cubicBezTo>
                  <a:cubicBezTo>
                    <a:pt x="160202" y="306475"/>
                    <a:pt x="159737" y="306127"/>
                    <a:pt x="159272" y="306011"/>
                  </a:cubicBezTo>
                  <a:lnTo>
                    <a:pt x="159272" y="297769"/>
                  </a:lnTo>
                  <a:cubicBezTo>
                    <a:pt x="159272" y="296260"/>
                    <a:pt x="158109" y="294867"/>
                    <a:pt x="156597" y="294635"/>
                  </a:cubicBezTo>
                  <a:cubicBezTo>
                    <a:pt x="153923" y="294170"/>
                    <a:pt x="151248" y="293126"/>
                    <a:pt x="148574" y="291733"/>
                  </a:cubicBezTo>
                  <a:close/>
                  <a:moveTo>
                    <a:pt x="286591" y="250753"/>
                  </a:moveTo>
                  <a:cubicBezTo>
                    <a:pt x="277289" y="250753"/>
                    <a:pt x="268335" y="254584"/>
                    <a:pt x="263801" y="256790"/>
                  </a:cubicBezTo>
                  <a:cubicBezTo>
                    <a:pt x="262638" y="257371"/>
                    <a:pt x="261940" y="258532"/>
                    <a:pt x="261940" y="259809"/>
                  </a:cubicBezTo>
                  <a:lnTo>
                    <a:pt x="261940" y="265614"/>
                  </a:lnTo>
                  <a:lnTo>
                    <a:pt x="260661" y="265614"/>
                  </a:lnTo>
                  <a:cubicBezTo>
                    <a:pt x="258801" y="265614"/>
                    <a:pt x="257289" y="267123"/>
                    <a:pt x="257289" y="268865"/>
                  </a:cubicBezTo>
                  <a:lnTo>
                    <a:pt x="257289" y="274322"/>
                  </a:lnTo>
                  <a:cubicBezTo>
                    <a:pt x="257289" y="275367"/>
                    <a:pt x="257870" y="276412"/>
                    <a:pt x="258801" y="277108"/>
                  </a:cubicBezTo>
                  <a:lnTo>
                    <a:pt x="262056" y="279082"/>
                  </a:lnTo>
                  <a:lnTo>
                    <a:pt x="262173" y="280475"/>
                  </a:lnTo>
                  <a:cubicBezTo>
                    <a:pt x="263219" y="288370"/>
                    <a:pt x="267638" y="298471"/>
                    <a:pt x="274033" y="307644"/>
                  </a:cubicBezTo>
                  <a:cubicBezTo>
                    <a:pt x="282056" y="319370"/>
                    <a:pt x="289498" y="324479"/>
                    <a:pt x="293452" y="324479"/>
                  </a:cubicBezTo>
                  <a:lnTo>
                    <a:pt x="311126" y="324479"/>
                  </a:lnTo>
                  <a:cubicBezTo>
                    <a:pt x="314963" y="324479"/>
                    <a:pt x="322521" y="319370"/>
                    <a:pt x="330544" y="307644"/>
                  </a:cubicBezTo>
                  <a:cubicBezTo>
                    <a:pt x="336940" y="298471"/>
                    <a:pt x="341358" y="288370"/>
                    <a:pt x="342405" y="280475"/>
                  </a:cubicBezTo>
                  <a:lnTo>
                    <a:pt x="342521" y="279082"/>
                  </a:lnTo>
                  <a:lnTo>
                    <a:pt x="345777" y="277108"/>
                  </a:lnTo>
                  <a:cubicBezTo>
                    <a:pt x="346707" y="276412"/>
                    <a:pt x="347288" y="275367"/>
                    <a:pt x="347288" y="274322"/>
                  </a:cubicBezTo>
                  <a:lnTo>
                    <a:pt x="347288" y="268865"/>
                  </a:lnTo>
                  <a:cubicBezTo>
                    <a:pt x="347288" y="267123"/>
                    <a:pt x="345777" y="265614"/>
                    <a:pt x="343916" y="265614"/>
                  </a:cubicBezTo>
                  <a:lnTo>
                    <a:pt x="342172" y="265614"/>
                  </a:lnTo>
                  <a:cubicBezTo>
                    <a:pt x="341940" y="265150"/>
                    <a:pt x="341591" y="264801"/>
                    <a:pt x="341126" y="264569"/>
                  </a:cubicBezTo>
                  <a:cubicBezTo>
                    <a:pt x="340195" y="263989"/>
                    <a:pt x="339033" y="263873"/>
                    <a:pt x="337986" y="264337"/>
                  </a:cubicBezTo>
                  <a:cubicBezTo>
                    <a:pt x="333568" y="266311"/>
                    <a:pt x="329265" y="267240"/>
                    <a:pt x="324963" y="267240"/>
                  </a:cubicBezTo>
                  <a:cubicBezTo>
                    <a:pt x="317521" y="267240"/>
                    <a:pt x="310777" y="264221"/>
                    <a:pt x="304847" y="258183"/>
                  </a:cubicBezTo>
                  <a:cubicBezTo>
                    <a:pt x="300196" y="253307"/>
                    <a:pt x="294033" y="250753"/>
                    <a:pt x="286591" y="250753"/>
                  </a:cubicBezTo>
                  <a:close/>
                  <a:moveTo>
                    <a:pt x="419513" y="203509"/>
                  </a:moveTo>
                  <a:cubicBezTo>
                    <a:pt x="410211" y="203509"/>
                    <a:pt x="401258" y="207339"/>
                    <a:pt x="396723" y="209545"/>
                  </a:cubicBezTo>
                  <a:cubicBezTo>
                    <a:pt x="395560" y="210125"/>
                    <a:pt x="394862" y="211286"/>
                    <a:pt x="394862" y="212447"/>
                  </a:cubicBezTo>
                  <a:lnTo>
                    <a:pt x="394862" y="218367"/>
                  </a:lnTo>
                  <a:lnTo>
                    <a:pt x="393583" y="218367"/>
                  </a:lnTo>
                  <a:cubicBezTo>
                    <a:pt x="391723" y="218367"/>
                    <a:pt x="390211" y="219760"/>
                    <a:pt x="390211" y="221618"/>
                  </a:cubicBezTo>
                  <a:lnTo>
                    <a:pt x="390211" y="226958"/>
                  </a:lnTo>
                  <a:cubicBezTo>
                    <a:pt x="390211" y="228118"/>
                    <a:pt x="390792" y="229163"/>
                    <a:pt x="391723" y="229744"/>
                  </a:cubicBezTo>
                  <a:lnTo>
                    <a:pt x="394978" y="231833"/>
                  </a:lnTo>
                  <a:lnTo>
                    <a:pt x="395095" y="233226"/>
                  </a:lnTo>
                  <a:cubicBezTo>
                    <a:pt x="396141" y="241004"/>
                    <a:pt x="400560" y="251219"/>
                    <a:pt x="406955" y="260390"/>
                  </a:cubicBezTo>
                  <a:cubicBezTo>
                    <a:pt x="414979" y="271998"/>
                    <a:pt x="422537" y="277222"/>
                    <a:pt x="426374" y="277222"/>
                  </a:cubicBezTo>
                  <a:lnTo>
                    <a:pt x="444048" y="277222"/>
                  </a:lnTo>
                  <a:cubicBezTo>
                    <a:pt x="448002" y="277222"/>
                    <a:pt x="455444" y="271998"/>
                    <a:pt x="463467" y="260390"/>
                  </a:cubicBezTo>
                  <a:cubicBezTo>
                    <a:pt x="469863" y="251219"/>
                    <a:pt x="474281" y="241004"/>
                    <a:pt x="475328" y="233226"/>
                  </a:cubicBezTo>
                  <a:lnTo>
                    <a:pt x="475444" y="231833"/>
                  </a:lnTo>
                  <a:lnTo>
                    <a:pt x="478700" y="229744"/>
                  </a:lnTo>
                  <a:cubicBezTo>
                    <a:pt x="479630" y="229163"/>
                    <a:pt x="480211" y="228118"/>
                    <a:pt x="480211" y="226958"/>
                  </a:cubicBezTo>
                  <a:lnTo>
                    <a:pt x="480211" y="221618"/>
                  </a:lnTo>
                  <a:cubicBezTo>
                    <a:pt x="480211" y="219760"/>
                    <a:pt x="478700" y="218367"/>
                    <a:pt x="476839" y="218367"/>
                  </a:cubicBezTo>
                  <a:lnTo>
                    <a:pt x="475095" y="218367"/>
                  </a:lnTo>
                  <a:cubicBezTo>
                    <a:pt x="474863" y="217903"/>
                    <a:pt x="474514" y="217555"/>
                    <a:pt x="474049" y="217206"/>
                  </a:cubicBezTo>
                  <a:cubicBezTo>
                    <a:pt x="473118" y="216626"/>
                    <a:pt x="471956" y="216510"/>
                    <a:pt x="470909" y="216974"/>
                  </a:cubicBezTo>
                  <a:cubicBezTo>
                    <a:pt x="466490" y="218948"/>
                    <a:pt x="462188" y="219992"/>
                    <a:pt x="457886" y="219992"/>
                  </a:cubicBezTo>
                  <a:cubicBezTo>
                    <a:pt x="450444" y="219992"/>
                    <a:pt x="443700" y="216858"/>
                    <a:pt x="437769" y="210822"/>
                  </a:cubicBezTo>
                  <a:cubicBezTo>
                    <a:pt x="433118" y="205946"/>
                    <a:pt x="426955" y="203509"/>
                    <a:pt x="419513" y="203509"/>
                  </a:cubicBezTo>
                  <a:close/>
                  <a:moveTo>
                    <a:pt x="153690" y="203509"/>
                  </a:moveTo>
                  <a:cubicBezTo>
                    <a:pt x="144388" y="203509"/>
                    <a:pt x="135434" y="207339"/>
                    <a:pt x="130899" y="209545"/>
                  </a:cubicBezTo>
                  <a:cubicBezTo>
                    <a:pt x="129736" y="210125"/>
                    <a:pt x="129039" y="211286"/>
                    <a:pt x="129039" y="212447"/>
                  </a:cubicBezTo>
                  <a:lnTo>
                    <a:pt x="129039" y="218367"/>
                  </a:lnTo>
                  <a:lnTo>
                    <a:pt x="127760" y="218367"/>
                  </a:lnTo>
                  <a:cubicBezTo>
                    <a:pt x="125899" y="218367"/>
                    <a:pt x="124388" y="219760"/>
                    <a:pt x="124388" y="221618"/>
                  </a:cubicBezTo>
                  <a:lnTo>
                    <a:pt x="124388" y="226958"/>
                  </a:lnTo>
                  <a:cubicBezTo>
                    <a:pt x="124388" y="228118"/>
                    <a:pt x="124969" y="229163"/>
                    <a:pt x="125899" y="229744"/>
                  </a:cubicBezTo>
                  <a:lnTo>
                    <a:pt x="129155" y="231833"/>
                  </a:lnTo>
                  <a:lnTo>
                    <a:pt x="129271" y="233226"/>
                  </a:lnTo>
                  <a:cubicBezTo>
                    <a:pt x="130318" y="241004"/>
                    <a:pt x="134736" y="251219"/>
                    <a:pt x="141132" y="260390"/>
                  </a:cubicBezTo>
                  <a:cubicBezTo>
                    <a:pt x="149155" y="271998"/>
                    <a:pt x="156597" y="277222"/>
                    <a:pt x="160551" y="277222"/>
                  </a:cubicBezTo>
                  <a:lnTo>
                    <a:pt x="178225" y="277222"/>
                  </a:lnTo>
                  <a:cubicBezTo>
                    <a:pt x="182062" y="277222"/>
                    <a:pt x="189620" y="271998"/>
                    <a:pt x="197644" y="260390"/>
                  </a:cubicBezTo>
                  <a:cubicBezTo>
                    <a:pt x="204039" y="251219"/>
                    <a:pt x="208458" y="241004"/>
                    <a:pt x="209504" y="233226"/>
                  </a:cubicBezTo>
                  <a:lnTo>
                    <a:pt x="209621" y="231833"/>
                  </a:lnTo>
                  <a:lnTo>
                    <a:pt x="212876" y="229744"/>
                  </a:lnTo>
                  <a:cubicBezTo>
                    <a:pt x="213807" y="229163"/>
                    <a:pt x="214388" y="228118"/>
                    <a:pt x="214388" y="226958"/>
                  </a:cubicBezTo>
                  <a:lnTo>
                    <a:pt x="214388" y="221618"/>
                  </a:lnTo>
                  <a:cubicBezTo>
                    <a:pt x="214388" y="219760"/>
                    <a:pt x="212876" y="218367"/>
                    <a:pt x="211016" y="218367"/>
                  </a:cubicBezTo>
                  <a:lnTo>
                    <a:pt x="209272" y="218367"/>
                  </a:lnTo>
                  <a:cubicBezTo>
                    <a:pt x="209039" y="217903"/>
                    <a:pt x="208690" y="217555"/>
                    <a:pt x="208225" y="217206"/>
                  </a:cubicBezTo>
                  <a:cubicBezTo>
                    <a:pt x="207295" y="216626"/>
                    <a:pt x="206132" y="216510"/>
                    <a:pt x="205086" y="216974"/>
                  </a:cubicBezTo>
                  <a:cubicBezTo>
                    <a:pt x="200667" y="218948"/>
                    <a:pt x="196248" y="219992"/>
                    <a:pt x="192062" y="219992"/>
                  </a:cubicBezTo>
                  <a:cubicBezTo>
                    <a:pt x="184620" y="219992"/>
                    <a:pt x="177876" y="216858"/>
                    <a:pt x="171946" y="210822"/>
                  </a:cubicBezTo>
                  <a:cubicBezTo>
                    <a:pt x="167295" y="205946"/>
                    <a:pt x="161132" y="203509"/>
                    <a:pt x="153690" y="203509"/>
                  </a:cubicBezTo>
                  <a:close/>
                  <a:moveTo>
                    <a:pt x="294033" y="188521"/>
                  </a:moveTo>
                  <a:lnTo>
                    <a:pt x="310544" y="188521"/>
                  </a:lnTo>
                  <a:cubicBezTo>
                    <a:pt x="338916" y="188521"/>
                    <a:pt x="361823" y="211510"/>
                    <a:pt x="361823" y="239723"/>
                  </a:cubicBezTo>
                  <a:lnTo>
                    <a:pt x="361823" y="255745"/>
                  </a:lnTo>
                  <a:cubicBezTo>
                    <a:pt x="363800" y="258416"/>
                    <a:pt x="364846" y="261667"/>
                    <a:pt x="364846" y="264917"/>
                  </a:cubicBezTo>
                  <a:lnTo>
                    <a:pt x="364846" y="276412"/>
                  </a:lnTo>
                  <a:cubicBezTo>
                    <a:pt x="364846" y="281056"/>
                    <a:pt x="362753" y="285468"/>
                    <a:pt x="359149" y="288486"/>
                  </a:cubicBezTo>
                  <a:cubicBezTo>
                    <a:pt x="358219" y="291389"/>
                    <a:pt x="357172" y="294292"/>
                    <a:pt x="355893" y="297194"/>
                  </a:cubicBezTo>
                  <a:cubicBezTo>
                    <a:pt x="353219" y="304044"/>
                    <a:pt x="349381" y="311243"/>
                    <a:pt x="344847" y="317861"/>
                  </a:cubicBezTo>
                  <a:cubicBezTo>
                    <a:pt x="342870" y="320647"/>
                    <a:pt x="340312" y="324014"/>
                    <a:pt x="337289" y="327381"/>
                  </a:cubicBezTo>
                  <a:cubicBezTo>
                    <a:pt x="340079" y="329355"/>
                    <a:pt x="342056" y="331677"/>
                    <a:pt x="342870" y="334347"/>
                  </a:cubicBezTo>
                  <a:lnTo>
                    <a:pt x="379498" y="345377"/>
                  </a:lnTo>
                  <a:cubicBezTo>
                    <a:pt x="397288" y="350486"/>
                    <a:pt x="410195" y="403893"/>
                    <a:pt x="416474" y="437796"/>
                  </a:cubicBezTo>
                  <a:cubicBezTo>
                    <a:pt x="386591" y="456024"/>
                    <a:pt x="352637" y="466822"/>
                    <a:pt x="316824" y="469144"/>
                  </a:cubicBezTo>
                  <a:cubicBezTo>
                    <a:pt x="311940" y="469492"/>
                    <a:pt x="306940" y="469724"/>
                    <a:pt x="302172" y="469724"/>
                  </a:cubicBezTo>
                  <a:lnTo>
                    <a:pt x="302056" y="469724"/>
                  </a:lnTo>
                  <a:cubicBezTo>
                    <a:pt x="260661" y="469724"/>
                    <a:pt x="221708" y="457998"/>
                    <a:pt x="188336" y="437796"/>
                  </a:cubicBezTo>
                  <a:cubicBezTo>
                    <a:pt x="194615" y="404474"/>
                    <a:pt x="207406" y="350486"/>
                    <a:pt x="225080" y="345377"/>
                  </a:cubicBezTo>
                  <a:lnTo>
                    <a:pt x="261708" y="334347"/>
                  </a:lnTo>
                  <a:cubicBezTo>
                    <a:pt x="262522" y="331677"/>
                    <a:pt x="264498" y="329355"/>
                    <a:pt x="267289" y="327381"/>
                  </a:cubicBezTo>
                  <a:cubicBezTo>
                    <a:pt x="264266" y="324014"/>
                    <a:pt x="261708" y="320647"/>
                    <a:pt x="259731" y="317861"/>
                  </a:cubicBezTo>
                  <a:cubicBezTo>
                    <a:pt x="255196" y="311243"/>
                    <a:pt x="251359" y="304044"/>
                    <a:pt x="248684" y="297194"/>
                  </a:cubicBezTo>
                  <a:cubicBezTo>
                    <a:pt x="247405" y="294292"/>
                    <a:pt x="246359" y="291273"/>
                    <a:pt x="245429" y="288486"/>
                  </a:cubicBezTo>
                  <a:cubicBezTo>
                    <a:pt x="241824" y="285468"/>
                    <a:pt x="239731" y="281056"/>
                    <a:pt x="239731" y="276412"/>
                  </a:cubicBezTo>
                  <a:lnTo>
                    <a:pt x="239731" y="264917"/>
                  </a:lnTo>
                  <a:cubicBezTo>
                    <a:pt x="239731" y="261667"/>
                    <a:pt x="240778" y="258416"/>
                    <a:pt x="242754" y="255745"/>
                  </a:cubicBezTo>
                  <a:lnTo>
                    <a:pt x="242754" y="239723"/>
                  </a:lnTo>
                  <a:cubicBezTo>
                    <a:pt x="242754" y="211510"/>
                    <a:pt x="265661" y="188521"/>
                    <a:pt x="294033" y="188521"/>
                  </a:cubicBezTo>
                  <a:close/>
                  <a:moveTo>
                    <a:pt x="426955" y="141171"/>
                  </a:moveTo>
                  <a:lnTo>
                    <a:pt x="443583" y="141171"/>
                  </a:lnTo>
                  <a:cubicBezTo>
                    <a:pt x="471839" y="141171"/>
                    <a:pt x="494863" y="164156"/>
                    <a:pt x="494863" y="192364"/>
                  </a:cubicBezTo>
                  <a:lnTo>
                    <a:pt x="494863" y="208500"/>
                  </a:lnTo>
                  <a:cubicBezTo>
                    <a:pt x="496723" y="211170"/>
                    <a:pt x="497770" y="214420"/>
                    <a:pt x="497770" y="217671"/>
                  </a:cubicBezTo>
                  <a:lnTo>
                    <a:pt x="497770" y="229047"/>
                  </a:lnTo>
                  <a:cubicBezTo>
                    <a:pt x="497770" y="233690"/>
                    <a:pt x="495677" y="238218"/>
                    <a:pt x="492072" y="241120"/>
                  </a:cubicBezTo>
                  <a:cubicBezTo>
                    <a:pt x="491142" y="244022"/>
                    <a:pt x="490095" y="246924"/>
                    <a:pt x="488816" y="249826"/>
                  </a:cubicBezTo>
                  <a:cubicBezTo>
                    <a:pt x="486142" y="256791"/>
                    <a:pt x="482305" y="263872"/>
                    <a:pt x="477770" y="270605"/>
                  </a:cubicBezTo>
                  <a:cubicBezTo>
                    <a:pt x="475793" y="273391"/>
                    <a:pt x="473235" y="276758"/>
                    <a:pt x="470211" y="280124"/>
                  </a:cubicBezTo>
                  <a:cubicBezTo>
                    <a:pt x="473002" y="282098"/>
                    <a:pt x="474979" y="284303"/>
                    <a:pt x="475793" y="286973"/>
                  </a:cubicBezTo>
                  <a:lnTo>
                    <a:pt x="512421" y="298117"/>
                  </a:lnTo>
                  <a:cubicBezTo>
                    <a:pt x="513816" y="298465"/>
                    <a:pt x="515212" y="299278"/>
                    <a:pt x="516607" y="300323"/>
                  </a:cubicBezTo>
                  <a:cubicBezTo>
                    <a:pt x="508467" y="334800"/>
                    <a:pt x="491956" y="367071"/>
                    <a:pt x="467770" y="394583"/>
                  </a:cubicBezTo>
                  <a:cubicBezTo>
                    <a:pt x="456839" y="407120"/>
                    <a:pt x="444746" y="418148"/>
                    <a:pt x="431607" y="427667"/>
                  </a:cubicBezTo>
                  <a:lnTo>
                    <a:pt x="428002" y="427667"/>
                  </a:lnTo>
                  <a:cubicBezTo>
                    <a:pt x="426490" y="419890"/>
                    <a:pt x="424630" y="411532"/>
                    <a:pt x="422537" y="403173"/>
                  </a:cubicBezTo>
                  <a:cubicBezTo>
                    <a:pt x="408467" y="346873"/>
                    <a:pt x="394164" y="335961"/>
                    <a:pt x="383234" y="332826"/>
                  </a:cubicBezTo>
                  <a:lnTo>
                    <a:pt x="356141" y="324584"/>
                  </a:lnTo>
                  <a:cubicBezTo>
                    <a:pt x="361025" y="317387"/>
                    <a:pt x="365095" y="309726"/>
                    <a:pt x="368002" y="302180"/>
                  </a:cubicBezTo>
                  <a:cubicBezTo>
                    <a:pt x="369048" y="299975"/>
                    <a:pt x="369862" y="297769"/>
                    <a:pt x="370676" y="295563"/>
                  </a:cubicBezTo>
                  <a:cubicBezTo>
                    <a:pt x="371141" y="294983"/>
                    <a:pt x="371606" y="294402"/>
                    <a:pt x="372071" y="293822"/>
                  </a:cubicBezTo>
                  <a:lnTo>
                    <a:pt x="394630" y="286973"/>
                  </a:lnTo>
                  <a:cubicBezTo>
                    <a:pt x="395560" y="284303"/>
                    <a:pt x="397420" y="282098"/>
                    <a:pt x="400211" y="280124"/>
                  </a:cubicBezTo>
                  <a:cubicBezTo>
                    <a:pt x="397188" y="276758"/>
                    <a:pt x="394630" y="273391"/>
                    <a:pt x="392769" y="270605"/>
                  </a:cubicBezTo>
                  <a:cubicBezTo>
                    <a:pt x="388118" y="263872"/>
                    <a:pt x="384281" y="256791"/>
                    <a:pt x="381723" y="249826"/>
                  </a:cubicBezTo>
                  <a:cubicBezTo>
                    <a:pt x="380327" y="246924"/>
                    <a:pt x="379281" y="244022"/>
                    <a:pt x="378350" y="241120"/>
                  </a:cubicBezTo>
                  <a:cubicBezTo>
                    <a:pt x="374746" y="238218"/>
                    <a:pt x="372653" y="233690"/>
                    <a:pt x="372653" y="229047"/>
                  </a:cubicBezTo>
                  <a:lnTo>
                    <a:pt x="372653" y="217671"/>
                  </a:lnTo>
                  <a:cubicBezTo>
                    <a:pt x="372653" y="214420"/>
                    <a:pt x="373699" y="211170"/>
                    <a:pt x="375676" y="208500"/>
                  </a:cubicBezTo>
                  <a:lnTo>
                    <a:pt x="375676" y="192364"/>
                  </a:lnTo>
                  <a:cubicBezTo>
                    <a:pt x="375676" y="164156"/>
                    <a:pt x="398583" y="141171"/>
                    <a:pt x="426955" y="141171"/>
                  </a:cubicBezTo>
                  <a:close/>
                  <a:moveTo>
                    <a:pt x="161016" y="141171"/>
                  </a:moveTo>
                  <a:lnTo>
                    <a:pt x="177644" y="141171"/>
                  </a:lnTo>
                  <a:cubicBezTo>
                    <a:pt x="206016" y="141171"/>
                    <a:pt x="228923" y="164156"/>
                    <a:pt x="228923" y="192364"/>
                  </a:cubicBezTo>
                  <a:lnTo>
                    <a:pt x="228923" y="208500"/>
                  </a:lnTo>
                  <a:cubicBezTo>
                    <a:pt x="230900" y="211170"/>
                    <a:pt x="231946" y="214420"/>
                    <a:pt x="231946" y="217671"/>
                  </a:cubicBezTo>
                  <a:lnTo>
                    <a:pt x="231946" y="229047"/>
                  </a:lnTo>
                  <a:cubicBezTo>
                    <a:pt x="231946" y="233690"/>
                    <a:pt x="229853" y="238218"/>
                    <a:pt x="226249" y="241120"/>
                  </a:cubicBezTo>
                  <a:cubicBezTo>
                    <a:pt x="225318" y="244022"/>
                    <a:pt x="224272" y="246924"/>
                    <a:pt x="222993" y="249826"/>
                  </a:cubicBezTo>
                  <a:cubicBezTo>
                    <a:pt x="220318" y="256791"/>
                    <a:pt x="216481" y="263872"/>
                    <a:pt x="211830" y="270605"/>
                  </a:cubicBezTo>
                  <a:cubicBezTo>
                    <a:pt x="209969" y="273391"/>
                    <a:pt x="207411" y="276758"/>
                    <a:pt x="204388" y="280124"/>
                  </a:cubicBezTo>
                  <a:cubicBezTo>
                    <a:pt x="207179" y="282098"/>
                    <a:pt x="209039" y="284303"/>
                    <a:pt x="209969" y="286973"/>
                  </a:cubicBezTo>
                  <a:lnTo>
                    <a:pt x="232528" y="293822"/>
                  </a:lnTo>
                  <a:cubicBezTo>
                    <a:pt x="232993" y="294402"/>
                    <a:pt x="233458" y="294983"/>
                    <a:pt x="233923" y="295563"/>
                  </a:cubicBezTo>
                  <a:cubicBezTo>
                    <a:pt x="234737" y="297769"/>
                    <a:pt x="235667" y="299975"/>
                    <a:pt x="236597" y="302180"/>
                  </a:cubicBezTo>
                  <a:cubicBezTo>
                    <a:pt x="239505" y="309726"/>
                    <a:pt x="243574" y="317503"/>
                    <a:pt x="248458" y="324584"/>
                  </a:cubicBezTo>
                  <a:lnTo>
                    <a:pt x="221365" y="332826"/>
                  </a:lnTo>
                  <a:cubicBezTo>
                    <a:pt x="210551" y="335961"/>
                    <a:pt x="196248" y="346989"/>
                    <a:pt x="182179" y="404218"/>
                  </a:cubicBezTo>
                  <a:cubicBezTo>
                    <a:pt x="180086" y="412344"/>
                    <a:pt x="178341" y="420354"/>
                    <a:pt x="176946" y="427667"/>
                  </a:cubicBezTo>
                  <a:lnTo>
                    <a:pt x="173225" y="427667"/>
                  </a:lnTo>
                  <a:cubicBezTo>
                    <a:pt x="131248" y="397253"/>
                    <a:pt x="100318" y="352445"/>
                    <a:pt x="87992" y="300323"/>
                  </a:cubicBezTo>
                  <a:cubicBezTo>
                    <a:pt x="89387" y="299278"/>
                    <a:pt x="90783" y="298465"/>
                    <a:pt x="92178" y="298117"/>
                  </a:cubicBezTo>
                  <a:lnTo>
                    <a:pt x="128806" y="286973"/>
                  </a:lnTo>
                  <a:cubicBezTo>
                    <a:pt x="129620" y="284303"/>
                    <a:pt x="131597" y="282098"/>
                    <a:pt x="134388" y="280124"/>
                  </a:cubicBezTo>
                  <a:cubicBezTo>
                    <a:pt x="131364" y="276758"/>
                    <a:pt x="128806" y="273391"/>
                    <a:pt x="126829" y="270605"/>
                  </a:cubicBezTo>
                  <a:cubicBezTo>
                    <a:pt x="122295" y="263872"/>
                    <a:pt x="118457" y="256791"/>
                    <a:pt x="115783" y="249826"/>
                  </a:cubicBezTo>
                  <a:cubicBezTo>
                    <a:pt x="114504" y="246924"/>
                    <a:pt x="113457" y="244022"/>
                    <a:pt x="112527" y="241120"/>
                  </a:cubicBezTo>
                  <a:cubicBezTo>
                    <a:pt x="108922" y="238218"/>
                    <a:pt x="106829" y="233690"/>
                    <a:pt x="106829" y="229047"/>
                  </a:cubicBezTo>
                  <a:lnTo>
                    <a:pt x="106829" y="217671"/>
                  </a:lnTo>
                  <a:cubicBezTo>
                    <a:pt x="106829" y="214420"/>
                    <a:pt x="107876" y="211170"/>
                    <a:pt x="109736" y="208500"/>
                  </a:cubicBezTo>
                  <a:lnTo>
                    <a:pt x="109736" y="192364"/>
                  </a:lnTo>
                  <a:cubicBezTo>
                    <a:pt x="109736" y="164156"/>
                    <a:pt x="132760" y="141171"/>
                    <a:pt x="161016" y="141171"/>
                  </a:cubicBezTo>
                  <a:close/>
                  <a:moveTo>
                    <a:pt x="159499" y="77"/>
                  </a:moveTo>
                  <a:cubicBezTo>
                    <a:pt x="171127" y="-736"/>
                    <a:pt x="182173" y="4953"/>
                    <a:pt x="188220" y="14938"/>
                  </a:cubicBezTo>
                  <a:cubicBezTo>
                    <a:pt x="197173" y="29682"/>
                    <a:pt x="192522" y="48839"/>
                    <a:pt x="177755" y="57778"/>
                  </a:cubicBezTo>
                  <a:cubicBezTo>
                    <a:pt x="101012" y="104334"/>
                    <a:pt x="57059" y="188855"/>
                    <a:pt x="62873" y="278367"/>
                  </a:cubicBezTo>
                  <a:cubicBezTo>
                    <a:pt x="71594" y="410140"/>
                    <a:pt x="186127" y="510218"/>
                    <a:pt x="318101" y="501510"/>
                  </a:cubicBezTo>
                  <a:cubicBezTo>
                    <a:pt x="450076" y="492919"/>
                    <a:pt x="550307" y="378561"/>
                    <a:pt x="541702" y="246788"/>
                  </a:cubicBezTo>
                  <a:cubicBezTo>
                    <a:pt x="538097" y="193034"/>
                    <a:pt x="516702" y="142415"/>
                    <a:pt x="481005" y="102825"/>
                  </a:cubicBezTo>
                  <a:lnTo>
                    <a:pt x="477168" y="108630"/>
                  </a:lnTo>
                  <a:cubicBezTo>
                    <a:pt x="473331" y="114551"/>
                    <a:pt x="466587" y="117918"/>
                    <a:pt x="459610" y="117570"/>
                  </a:cubicBezTo>
                  <a:cubicBezTo>
                    <a:pt x="452518" y="117105"/>
                    <a:pt x="446239" y="113042"/>
                    <a:pt x="443099" y="106772"/>
                  </a:cubicBezTo>
                  <a:lnTo>
                    <a:pt x="404728" y="30727"/>
                  </a:lnTo>
                  <a:cubicBezTo>
                    <a:pt x="401588" y="24458"/>
                    <a:pt x="401937" y="17027"/>
                    <a:pt x="405890" y="11106"/>
                  </a:cubicBezTo>
                  <a:cubicBezTo>
                    <a:pt x="409728" y="5185"/>
                    <a:pt x="416472" y="1818"/>
                    <a:pt x="423448" y="2167"/>
                  </a:cubicBezTo>
                  <a:lnTo>
                    <a:pt x="508563" y="7043"/>
                  </a:lnTo>
                  <a:cubicBezTo>
                    <a:pt x="515540" y="7391"/>
                    <a:pt x="521819" y="11571"/>
                    <a:pt x="525074" y="17840"/>
                  </a:cubicBezTo>
                  <a:cubicBezTo>
                    <a:pt x="528214" y="24110"/>
                    <a:pt x="527749" y="31656"/>
                    <a:pt x="523912" y="37577"/>
                  </a:cubicBezTo>
                  <a:lnTo>
                    <a:pt x="516237" y="49303"/>
                  </a:lnTo>
                  <a:cubicBezTo>
                    <a:pt x="538330" y="71362"/>
                    <a:pt x="556818" y="96672"/>
                    <a:pt x="571236" y="124536"/>
                  </a:cubicBezTo>
                  <a:cubicBezTo>
                    <a:pt x="590190" y="161339"/>
                    <a:pt x="601236" y="201045"/>
                    <a:pt x="603910" y="242725"/>
                  </a:cubicBezTo>
                  <a:cubicBezTo>
                    <a:pt x="609259" y="323182"/>
                    <a:pt x="582864" y="400852"/>
                    <a:pt x="529609" y="461456"/>
                  </a:cubicBezTo>
                  <a:cubicBezTo>
                    <a:pt x="476471" y="522176"/>
                    <a:pt x="402751" y="558399"/>
                    <a:pt x="322171" y="563740"/>
                  </a:cubicBezTo>
                  <a:cubicBezTo>
                    <a:pt x="241591" y="569080"/>
                    <a:pt x="163802" y="542726"/>
                    <a:pt x="103105" y="489552"/>
                  </a:cubicBezTo>
                  <a:cubicBezTo>
                    <a:pt x="42292" y="436495"/>
                    <a:pt x="5897" y="362888"/>
                    <a:pt x="665" y="282431"/>
                  </a:cubicBezTo>
                  <a:cubicBezTo>
                    <a:pt x="-6777" y="169698"/>
                    <a:pt x="48687" y="63235"/>
                    <a:pt x="145313" y="4489"/>
                  </a:cubicBezTo>
                  <a:cubicBezTo>
                    <a:pt x="149732" y="1935"/>
                    <a:pt x="154499" y="425"/>
                    <a:pt x="159499" y="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1CA28DC9-3F4C-BEC3-6616-9195F082A910}"/>
                </a:ext>
              </a:extLst>
            </p:cNvPr>
            <p:cNvSpPr txBox="1"/>
            <p:nvPr/>
          </p:nvSpPr>
          <p:spPr>
            <a:xfrm flipH="1">
              <a:off x="9364955" y="3554179"/>
              <a:ext cx="820738" cy="492443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t">
              <a:noAutofit/>
            </a:bodyPr>
            <a:lstStyle>
              <a:defPPr>
                <a:defRPr lang="zh-CN"/>
              </a:defPPr>
              <a:lvl1pPr algn="ctr">
                <a:defRPr sz="1600">
                  <a:solidFill>
                    <a:schemeClr val="bg1"/>
                  </a:solidFill>
                  <a:latin typeface="+mn-ea"/>
                </a:defRPr>
              </a:lvl1pPr>
            </a:lstStyle>
            <a:p>
              <a:r>
                <a:rPr lang="zh-CN" altLang="en-US"/>
                <a:t>投资布局</a:t>
              </a:r>
              <a:endParaRPr lang="en-US" altLang="zh-CN"/>
            </a:p>
            <a:p>
              <a:r>
                <a:rPr lang="zh-CN" altLang="en-US"/>
                <a:t>更加收敛</a:t>
              </a:r>
              <a:endParaRPr lang="zh-CN" altLang="en-US" dirty="0"/>
            </a:p>
          </p:txBody>
        </p:sp>
        <p:sp>
          <p:nvSpPr>
            <p:cNvPr id="79" name="iconfont-1187-868110">
              <a:extLst>
                <a:ext uri="{FF2B5EF4-FFF2-40B4-BE49-F238E27FC236}">
                  <a16:creationId xmlns:a16="http://schemas.microsoft.com/office/drawing/2014/main" id="{9CF9CC1B-508F-4D07-DDB4-E597F9C18B9A}"/>
                </a:ext>
              </a:extLst>
            </p:cNvPr>
            <p:cNvSpPr/>
            <p:nvPr/>
          </p:nvSpPr>
          <p:spPr>
            <a:xfrm>
              <a:off x="9604285" y="3007709"/>
              <a:ext cx="342078" cy="391218"/>
            </a:xfrm>
            <a:custGeom>
              <a:avLst/>
              <a:gdLst>
                <a:gd name="T0" fmla="*/ 2138 w 4937"/>
                <a:gd name="T1" fmla="*/ 2627 h 5655"/>
                <a:gd name="T2" fmla="*/ 2384 w 4937"/>
                <a:gd name="T3" fmla="*/ 2537 h 5655"/>
                <a:gd name="T4" fmla="*/ 2384 w 4937"/>
                <a:gd name="T5" fmla="*/ 3149 h 5655"/>
                <a:gd name="T6" fmla="*/ 2114 w 4937"/>
                <a:gd name="T7" fmla="*/ 3019 h 5655"/>
                <a:gd name="T8" fmla="*/ 2041 w 4937"/>
                <a:gd name="T9" fmla="*/ 2831 h 5655"/>
                <a:gd name="T10" fmla="*/ 2138 w 4937"/>
                <a:gd name="T11" fmla="*/ 2627 h 5655"/>
                <a:gd name="T12" fmla="*/ 2612 w 4937"/>
                <a:gd name="T13" fmla="*/ 3639 h 5655"/>
                <a:gd name="T14" fmla="*/ 2612 w 4937"/>
                <a:gd name="T15" fmla="*/ 4275 h 5655"/>
                <a:gd name="T16" fmla="*/ 2881 w 4937"/>
                <a:gd name="T17" fmla="*/ 4177 h 5655"/>
                <a:gd name="T18" fmla="*/ 2978 w 4937"/>
                <a:gd name="T19" fmla="*/ 3973 h 5655"/>
                <a:gd name="T20" fmla="*/ 2905 w 4937"/>
                <a:gd name="T21" fmla="*/ 3777 h 5655"/>
                <a:gd name="T22" fmla="*/ 2612 w 4937"/>
                <a:gd name="T23" fmla="*/ 3639 h 5655"/>
                <a:gd name="T24" fmla="*/ 4937 w 4937"/>
                <a:gd name="T25" fmla="*/ 3524 h 5655"/>
                <a:gd name="T26" fmla="*/ 4937 w 4937"/>
                <a:gd name="T27" fmla="*/ 5067 h 5655"/>
                <a:gd name="T28" fmla="*/ 4349 w 4937"/>
                <a:gd name="T29" fmla="*/ 5655 h 5655"/>
                <a:gd name="T30" fmla="*/ 588 w 4937"/>
                <a:gd name="T31" fmla="*/ 5655 h 5655"/>
                <a:gd name="T32" fmla="*/ 0 w 4937"/>
                <a:gd name="T33" fmla="*/ 5067 h 5655"/>
                <a:gd name="T34" fmla="*/ 0 w 4937"/>
                <a:gd name="T35" fmla="*/ 3524 h 5655"/>
                <a:gd name="T36" fmla="*/ 1990 w 4937"/>
                <a:gd name="T37" fmla="*/ 1100 h 5655"/>
                <a:gd name="T38" fmla="*/ 1778 w 4937"/>
                <a:gd name="T39" fmla="*/ 595 h 5655"/>
                <a:gd name="T40" fmla="*/ 1778 w 4937"/>
                <a:gd name="T41" fmla="*/ 163 h 5655"/>
                <a:gd name="T42" fmla="*/ 1941 w 4937"/>
                <a:gd name="T43" fmla="*/ 0 h 5655"/>
                <a:gd name="T44" fmla="*/ 1941 w 4937"/>
                <a:gd name="T45" fmla="*/ 0 h 5655"/>
                <a:gd name="T46" fmla="*/ 3002 w 4937"/>
                <a:gd name="T47" fmla="*/ 0 h 5655"/>
                <a:gd name="T48" fmla="*/ 3165 w 4937"/>
                <a:gd name="T49" fmla="*/ 163 h 5655"/>
                <a:gd name="T50" fmla="*/ 3165 w 4937"/>
                <a:gd name="T51" fmla="*/ 595 h 5655"/>
                <a:gd name="T52" fmla="*/ 2953 w 4937"/>
                <a:gd name="T53" fmla="*/ 1092 h 5655"/>
                <a:gd name="T54" fmla="*/ 4937 w 4937"/>
                <a:gd name="T55" fmla="*/ 3524 h 5655"/>
                <a:gd name="T56" fmla="*/ 3412 w 4937"/>
                <a:gd name="T57" fmla="*/ 3932 h 5655"/>
                <a:gd name="T58" fmla="*/ 3216 w 4937"/>
                <a:gd name="T59" fmla="*/ 3459 h 5655"/>
                <a:gd name="T60" fmla="*/ 2620 w 4937"/>
                <a:gd name="T61" fmla="*/ 3205 h 5655"/>
                <a:gd name="T62" fmla="*/ 2612 w 4937"/>
                <a:gd name="T63" fmla="*/ 3205 h 5655"/>
                <a:gd name="T64" fmla="*/ 2612 w 4937"/>
                <a:gd name="T65" fmla="*/ 2544 h 5655"/>
                <a:gd name="T66" fmla="*/ 3117 w 4937"/>
                <a:gd name="T67" fmla="*/ 2748 h 5655"/>
                <a:gd name="T68" fmla="*/ 3345 w 4937"/>
                <a:gd name="T69" fmla="*/ 2421 h 5655"/>
                <a:gd name="T70" fmla="*/ 2610 w 4937"/>
                <a:gd name="T71" fmla="*/ 2160 h 5655"/>
                <a:gd name="T72" fmla="*/ 2610 w 4937"/>
                <a:gd name="T73" fmla="*/ 1980 h 5655"/>
                <a:gd name="T74" fmla="*/ 2382 w 4937"/>
                <a:gd name="T75" fmla="*/ 1980 h 5655"/>
                <a:gd name="T76" fmla="*/ 2382 w 4937"/>
                <a:gd name="T77" fmla="*/ 1980 h 5655"/>
                <a:gd name="T78" fmla="*/ 2382 w 4937"/>
                <a:gd name="T79" fmla="*/ 2152 h 5655"/>
                <a:gd name="T80" fmla="*/ 1828 w 4937"/>
                <a:gd name="T81" fmla="*/ 2364 h 5655"/>
                <a:gd name="T82" fmla="*/ 1616 w 4937"/>
                <a:gd name="T83" fmla="*/ 2861 h 5655"/>
                <a:gd name="T84" fmla="*/ 1804 w 4937"/>
                <a:gd name="T85" fmla="*/ 3319 h 5655"/>
                <a:gd name="T86" fmla="*/ 2384 w 4937"/>
                <a:gd name="T87" fmla="*/ 3572 h 5655"/>
                <a:gd name="T88" fmla="*/ 2384 w 4937"/>
                <a:gd name="T89" fmla="*/ 4257 h 5655"/>
                <a:gd name="T90" fmla="*/ 1772 w 4937"/>
                <a:gd name="T91" fmla="*/ 3947 h 5655"/>
                <a:gd name="T92" fmla="*/ 1510 w 4937"/>
                <a:gd name="T93" fmla="*/ 4257 h 5655"/>
                <a:gd name="T94" fmla="*/ 2376 w 4937"/>
                <a:gd name="T95" fmla="*/ 4641 h 5655"/>
                <a:gd name="T96" fmla="*/ 2376 w 4937"/>
                <a:gd name="T97" fmla="*/ 4903 h 5655"/>
                <a:gd name="T98" fmla="*/ 2604 w 4937"/>
                <a:gd name="T99" fmla="*/ 4903 h 5655"/>
                <a:gd name="T100" fmla="*/ 2604 w 4937"/>
                <a:gd name="T101" fmla="*/ 4649 h 5655"/>
                <a:gd name="T102" fmla="*/ 3184 w 4937"/>
                <a:gd name="T103" fmla="*/ 4437 h 5655"/>
                <a:gd name="T104" fmla="*/ 3412 w 4937"/>
                <a:gd name="T105" fmla="*/ 3932 h 5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937" h="5655">
                  <a:moveTo>
                    <a:pt x="2138" y="2627"/>
                  </a:moveTo>
                  <a:cubicBezTo>
                    <a:pt x="2196" y="2577"/>
                    <a:pt x="2277" y="2545"/>
                    <a:pt x="2384" y="2537"/>
                  </a:cubicBezTo>
                  <a:lnTo>
                    <a:pt x="2384" y="3149"/>
                  </a:lnTo>
                  <a:cubicBezTo>
                    <a:pt x="2253" y="3108"/>
                    <a:pt x="2164" y="3060"/>
                    <a:pt x="2114" y="3019"/>
                  </a:cubicBezTo>
                  <a:cubicBezTo>
                    <a:pt x="2065" y="2969"/>
                    <a:pt x="2041" y="2912"/>
                    <a:pt x="2041" y="2831"/>
                  </a:cubicBezTo>
                  <a:cubicBezTo>
                    <a:pt x="2049" y="2749"/>
                    <a:pt x="2081" y="2684"/>
                    <a:pt x="2138" y="2627"/>
                  </a:cubicBezTo>
                  <a:close/>
                  <a:moveTo>
                    <a:pt x="2612" y="3639"/>
                  </a:moveTo>
                  <a:lnTo>
                    <a:pt x="2612" y="4275"/>
                  </a:lnTo>
                  <a:cubicBezTo>
                    <a:pt x="2726" y="4267"/>
                    <a:pt x="2816" y="4233"/>
                    <a:pt x="2881" y="4177"/>
                  </a:cubicBezTo>
                  <a:cubicBezTo>
                    <a:pt x="2946" y="4120"/>
                    <a:pt x="2978" y="4055"/>
                    <a:pt x="2978" y="3973"/>
                  </a:cubicBezTo>
                  <a:cubicBezTo>
                    <a:pt x="2978" y="3892"/>
                    <a:pt x="2954" y="3827"/>
                    <a:pt x="2905" y="3777"/>
                  </a:cubicBezTo>
                  <a:cubicBezTo>
                    <a:pt x="2849" y="3720"/>
                    <a:pt x="2750" y="3680"/>
                    <a:pt x="2612" y="3639"/>
                  </a:cubicBezTo>
                  <a:close/>
                  <a:moveTo>
                    <a:pt x="4937" y="3524"/>
                  </a:moveTo>
                  <a:lnTo>
                    <a:pt x="4937" y="5067"/>
                  </a:lnTo>
                  <a:cubicBezTo>
                    <a:pt x="4937" y="5393"/>
                    <a:pt x="4676" y="5655"/>
                    <a:pt x="4349" y="5655"/>
                  </a:cubicBezTo>
                  <a:lnTo>
                    <a:pt x="588" y="5655"/>
                  </a:lnTo>
                  <a:cubicBezTo>
                    <a:pt x="261" y="5655"/>
                    <a:pt x="0" y="5393"/>
                    <a:pt x="0" y="5067"/>
                  </a:cubicBezTo>
                  <a:lnTo>
                    <a:pt x="0" y="3524"/>
                  </a:lnTo>
                  <a:cubicBezTo>
                    <a:pt x="0" y="2324"/>
                    <a:pt x="848" y="1329"/>
                    <a:pt x="1990" y="1100"/>
                  </a:cubicBezTo>
                  <a:cubicBezTo>
                    <a:pt x="1860" y="969"/>
                    <a:pt x="1778" y="789"/>
                    <a:pt x="1778" y="595"/>
                  </a:cubicBezTo>
                  <a:lnTo>
                    <a:pt x="1778" y="163"/>
                  </a:lnTo>
                  <a:cubicBezTo>
                    <a:pt x="1778" y="73"/>
                    <a:pt x="1852" y="0"/>
                    <a:pt x="1941" y="0"/>
                  </a:cubicBezTo>
                  <a:lnTo>
                    <a:pt x="1941" y="0"/>
                  </a:lnTo>
                  <a:lnTo>
                    <a:pt x="3002" y="0"/>
                  </a:lnTo>
                  <a:cubicBezTo>
                    <a:pt x="3092" y="0"/>
                    <a:pt x="3165" y="73"/>
                    <a:pt x="3165" y="163"/>
                  </a:cubicBezTo>
                  <a:lnTo>
                    <a:pt x="3165" y="595"/>
                  </a:lnTo>
                  <a:cubicBezTo>
                    <a:pt x="3165" y="791"/>
                    <a:pt x="3084" y="971"/>
                    <a:pt x="2953" y="1092"/>
                  </a:cubicBezTo>
                  <a:cubicBezTo>
                    <a:pt x="4081" y="1321"/>
                    <a:pt x="4937" y="2316"/>
                    <a:pt x="4937" y="3524"/>
                  </a:cubicBezTo>
                  <a:close/>
                  <a:moveTo>
                    <a:pt x="3412" y="3932"/>
                  </a:moveTo>
                  <a:cubicBezTo>
                    <a:pt x="3412" y="3728"/>
                    <a:pt x="3346" y="3573"/>
                    <a:pt x="3216" y="3459"/>
                  </a:cubicBezTo>
                  <a:cubicBezTo>
                    <a:pt x="3085" y="3352"/>
                    <a:pt x="2889" y="3263"/>
                    <a:pt x="2620" y="3205"/>
                  </a:cubicBezTo>
                  <a:lnTo>
                    <a:pt x="2612" y="3205"/>
                  </a:lnTo>
                  <a:lnTo>
                    <a:pt x="2612" y="2544"/>
                  </a:lnTo>
                  <a:cubicBezTo>
                    <a:pt x="2792" y="2568"/>
                    <a:pt x="2962" y="2641"/>
                    <a:pt x="3117" y="2748"/>
                  </a:cubicBezTo>
                  <a:lnTo>
                    <a:pt x="3345" y="2421"/>
                  </a:lnTo>
                  <a:cubicBezTo>
                    <a:pt x="3117" y="2267"/>
                    <a:pt x="2872" y="2176"/>
                    <a:pt x="2610" y="2160"/>
                  </a:cubicBezTo>
                  <a:lnTo>
                    <a:pt x="2610" y="1980"/>
                  </a:lnTo>
                  <a:lnTo>
                    <a:pt x="2382" y="1980"/>
                  </a:lnTo>
                  <a:lnTo>
                    <a:pt x="2382" y="1980"/>
                  </a:lnTo>
                  <a:lnTo>
                    <a:pt x="2382" y="2152"/>
                  </a:lnTo>
                  <a:cubicBezTo>
                    <a:pt x="2154" y="2160"/>
                    <a:pt x="1974" y="2233"/>
                    <a:pt x="1828" y="2364"/>
                  </a:cubicBezTo>
                  <a:cubicBezTo>
                    <a:pt x="1689" y="2495"/>
                    <a:pt x="1616" y="2657"/>
                    <a:pt x="1616" y="2861"/>
                  </a:cubicBezTo>
                  <a:cubicBezTo>
                    <a:pt x="1616" y="3065"/>
                    <a:pt x="1681" y="3220"/>
                    <a:pt x="1804" y="3319"/>
                  </a:cubicBezTo>
                  <a:cubicBezTo>
                    <a:pt x="1926" y="3425"/>
                    <a:pt x="2122" y="3507"/>
                    <a:pt x="2384" y="3572"/>
                  </a:cubicBezTo>
                  <a:lnTo>
                    <a:pt x="2384" y="4257"/>
                  </a:lnTo>
                  <a:cubicBezTo>
                    <a:pt x="2172" y="4225"/>
                    <a:pt x="1976" y="4119"/>
                    <a:pt x="1772" y="3947"/>
                  </a:cubicBezTo>
                  <a:lnTo>
                    <a:pt x="1510" y="4257"/>
                  </a:lnTo>
                  <a:cubicBezTo>
                    <a:pt x="1764" y="4477"/>
                    <a:pt x="2057" y="4608"/>
                    <a:pt x="2376" y="4641"/>
                  </a:cubicBezTo>
                  <a:lnTo>
                    <a:pt x="2376" y="4903"/>
                  </a:lnTo>
                  <a:lnTo>
                    <a:pt x="2604" y="4903"/>
                  </a:lnTo>
                  <a:lnTo>
                    <a:pt x="2604" y="4649"/>
                  </a:lnTo>
                  <a:cubicBezTo>
                    <a:pt x="2840" y="4641"/>
                    <a:pt x="3036" y="4568"/>
                    <a:pt x="3184" y="4437"/>
                  </a:cubicBezTo>
                  <a:cubicBezTo>
                    <a:pt x="3338" y="4308"/>
                    <a:pt x="3412" y="4144"/>
                    <a:pt x="3412" y="39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73" name="箭头: 右 72">
              <a:extLst>
                <a:ext uri="{FF2B5EF4-FFF2-40B4-BE49-F238E27FC236}">
                  <a16:creationId xmlns:a16="http://schemas.microsoft.com/office/drawing/2014/main" id="{6445FD78-BD67-895E-C568-686736399AC5}"/>
                </a:ext>
              </a:extLst>
            </p:cNvPr>
            <p:cNvSpPr/>
            <p:nvPr/>
          </p:nvSpPr>
          <p:spPr>
            <a:xfrm>
              <a:off x="5759878" y="3398927"/>
              <a:ext cx="672084" cy="305326"/>
            </a:xfrm>
            <a:prstGeom prst="rightArrow">
              <a:avLst/>
            </a:prstGeom>
            <a:gradFill flip="none" rotWithShape="1">
              <a:gsLst>
                <a:gs pos="1000">
                  <a:schemeClr val="accent2">
                    <a:alpha val="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16AC4116-309C-0F8B-8EF6-FBED8CA88586}"/>
                </a:ext>
              </a:extLst>
            </p:cNvPr>
            <p:cNvSpPr txBox="1"/>
            <p:nvPr/>
          </p:nvSpPr>
          <p:spPr>
            <a:xfrm flipH="1">
              <a:off x="2151353" y="3724330"/>
              <a:ext cx="3131450" cy="542201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t">
              <a:no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1400" b="0">
                  <a:solidFill>
                    <a:schemeClr val="bg1"/>
                  </a:solidFill>
                  <a:effectLst/>
                  <a:latin typeface="+mn-ea"/>
                </a:defRPr>
              </a:lvl1pPr>
            </a:lstStyle>
            <a:p>
              <a:r>
                <a:rPr lang="en-US" altLang="zh-CN"/>
                <a:t>Within The Growth Promoting Enterprise To Develop High Quality</a:t>
              </a:r>
              <a:endParaRPr lang="zh-CN" altLang="en-US" dirty="0"/>
            </a:p>
          </p:txBody>
        </p:sp>
      </p:grpSp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79DD1AC5-27B6-42C2-8C14-3629E78E4494}"/>
              </a:ext>
            </a:extLst>
          </p:cNvPr>
          <p:cNvSpPr>
            <a:spLocks/>
          </p:cNvSpPr>
          <p:nvPr/>
        </p:nvSpPr>
        <p:spPr bwMode="auto">
          <a:xfrm flipH="1">
            <a:off x="0" y="2672104"/>
            <a:ext cx="1534202" cy="398753"/>
          </a:xfrm>
          <a:custGeom>
            <a:avLst/>
            <a:gdLst>
              <a:gd name="connsiteX0" fmla="*/ 1092054 w 1534202"/>
              <a:gd name="connsiteY0" fmla="*/ 0 h 398753"/>
              <a:gd name="connsiteX1" fmla="*/ 84634 w 1534202"/>
              <a:gd name="connsiteY1" fmla="*/ 0 h 398753"/>
              <a:gd name="connsiteX2" fmla="*/ 54603 w 1534202"/>
              <a:gd name="connsiteY2" fmla="*/ 16387 h 398753"/>
              <a:gd name="connsiteX3" fmla="*/ 84634 w 1534202"/>
              <a:gd name="connsiteY3" fmla="*/ 32774 h 398753"/>
              <a:gd name="connsiteX4" fmla="*/ 103745 w 1534202"/>
              <a:gd name="connsiteY4" fmla="*/ 32774 h 398753"/>
              <a:gd name="connsiteX5" fmla="*/ 584249 w 1534202"/>
              <a:gd name="connsiteY5" fmla="*/ 32774 h 398753"/>
              <a:gd name="connsiteX6" fmla="*/ 641582 w 1534202"/>
              <a:gd name="connsiteY6" fmla="*/ 43699 h 398753"/>
              <a:gd name="connsiteX7" fmla="*/ 690724 w 1534202"/>
              <a:gd name="connsiteY7" fmla="*/ 120172 h 398753"/>
              <a:gd name="connsiteX8" fmla="*/ 627931 w 1534202"/>
              <a:gd name="connsiteY8" fmla="*/ 182989 h 398753"/>
              <a:gd name="connsiteX9" fmla="*/ 524186 w 1534202"/>
              <a:gd name="connsiteY9" fmla="*/ 188452 h 398753"/>
              <a:gd name="connsiteX10" fmla="*/ 101015 w 1534202"/>
              <a:gd name="connsiteY10" fmla="*/ 182989 h 398753"/>
              <a:gd name="connsiteX11" fmla="*/ 0 w 1534202"/>
              <a:gd name="connsiteY11" fmla="*/ 292237 h 398753"/>
              <a:gd name="connsiteX12" fmla="*/ 98285 w 1534202"/>
              <a:gd name="connsiteY12" fmla="*/ 398753 h 398753"/>
              <a:gd name="connsiteX13" fmla="*/ 608820 w 1534202"/>
              <a:gd name="connsiteY13" fmla="*/ 398753 h 398753"/>
              <a:gd name="connsiteX14" fmla="*/ 1534202 w 1534202"/>
              <a:gd name="connsiteY14" fmla="*/ 398753 h 398753"/>
              <a:gd name="connsiteX15" fmla="*/ 1534202 w 1534202"/>
              <a:gd name="connsiteY15" fmla="*/ 365978 h 398753"/>
              <a:gd name="connsiteX16" fmla="*/ 641582 w 1534202"/>
              <a:gd name="connsiteY16" fmla="*/ 365978 h 398753"/>
              <a:gd name="connsiteX17" fmla="*/ 595170 w 1534202"/>
              <a:gd name="connsiteY17" fmla="*/ 363247 h 398753"/>
              <a:gd name="connsiteX18" fmla="*/ 537837 w 1534202"/>
              <a:gd name="connsiteY18" fmla="*/ 284043 h 398753"/>
              <a:gd name="connsiteX19" fmla="*/ 606090 w 1534202"/>
              <a:gd name="connsiteY19" fmla="*/ 221226 h 398753"/>
              <a:gd name="connsiteX20" fmla="*/ 1102975 w 1534202"/>
              <a:gd name="connsiteY20" fmla="*/ 221226 h 398753"/>
              <a:gd name="connsiteX21" fmla="*/ 1209450 w 1534202"/>
              <a:gd name="connsiteY21" fmla="*/ 144753 h 398753"/>
              <a:gd name="connsiteX22" fmla="*/ 1092054 w 1534202"/>
              <a:gd name="connsiteY22" fmla="*/ 0 h 398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34202" h="398753">
                <a:moveTo>
                  <a:pt x="1092054" y="0"/>
                </a:moveTo>
                <a:cubicBezTo>
                  <a:pt x="756247" y="0"/>
                  <a:pt x="420441" y="0"/>
                  <a:pt x="84634" y="0"/>
                </a:cubicBezTo>
                <a:cubicBezTo>
                  <a:pt x="73713" y="0"/>
                  <a:pt x="65523" y="10925"/>
                  <a:pt x="54603" y="16387"/>
                </a:cubicBezTo>
                <a:cubicBezTo>
                  <a:pt x="65523" y="21850"/>
                  <a:pt x="73713" y="27312"/>
                  <a:pt x="84634" y="32774"/>
                </a:cubicBezTo>
                <a:cubicBezTo>
                  <a:pt x="90094" y="35505"/>
                  <a:pt x="98285" y="32774"/>
                  <a:pt x="103745" y="32774"/>
                </a:cubicBezTo>
                <a:cubicBezTo>
                  <a:pt x="264823" y="32774"/>
                  <a:pt x="423171" y="32774"/>
                  <a:pt x="584249" y="32774"/>
                </a:cubicBezTo>
                <a:cubicBezTo>
                  <a:pt x="603360" y="32774"/>
                  <a:pt x="622471" y="38237"/>
                  <a:pt x="641582" y="43699"/>
                </a:cubicBezTo>
                <a:cubicBezTo>
                  <a:pt x="674343" y="51893"/>
                  <a:pt x="693454" y="84667"/>
                  <a:pt x="690724" y="120172"/>
                </a:cubicBezTo>
                <a:cubicBezTo>
                  <a:pt x="687994" y="152946"/>
                  <a:pt x="660693" y="180258"/>
                  <a:pt x="627931" y="182989"/>
                </a:cubicBezTo>
                <a:cubicBezTo>
                  <a:pt x="595170" y="185720"/>
                  <a:pt x="559678" y="188452"/>
                  <a:pt x="524186" y="188452"/>
                </a:cubicBezTo>
                <a:cubicBezTo>
                  <a:pt x="382219" y="188452"/>
                  <a:pt x="242982" y="185720"/>
                  <a:pt x="101015" y="182989"/>
                </a:cubicBezTo>
                <a:cubicBezTo>
                  <a:pt x="49142" y="182989"/>
                  <a:pt x="0" y="234882"/>
                  <a:pt x="0" y="292237"/>
                </a:cubicBezTo>
                <a:cubicBezTo>
                  <a:pt x="0" y="346860"/>
                  <a:pt x="49142" y="398753"/>
                  <a:pt x="98285" y="398753"/>
                </a:cubicBezTo>
                <a:cubicBezTo>
                  <a:pt x="267553" y="398753"/>
                  <a:pt x="436821" y="398753"/>
                  <a:pt x="608820" y="398753"/>
                </a:cubicBezTo>
                <a:lnTo>
                  <a:pt x="1534202" y="398753"/>
                </a:lnTo>
                <a:lnTo>
                  <a:pt x="1534202" y="365978"/>
                </a:lnTo>
                <a:lnTo>
                  <a:pt x="641582" y="365978"/>
                </a:lnTo>
                <a:cubicBezTo>
                  <a:pt x="627931" y="365978"/>
                  <a:pt x="611550" y="363247"/>
                  <a:pt x="595170" y="363247"/>
                </a:cubicBezTo>
                <a:cubicBezTo>
                  <a:pt x="559678" y="355054"/>
                  <a:pt x="535106" y="322279"/>
                  <a:pt x="537837" y="284043"/>
                </a:cubicBezTo>
                <a:cubicBezTo>
                  <a:pt x="543297" y="248538"/>
                  <a:pt x="570598" y="221226"/>
                  <a:pt x="606090" y="221226"/>
                </a:cubicBezTo>
                <a:cubicBezTo>
                  <a:pt x="772628" y="221226"/>
                  <a:pt x="936436" y="221226"/>
                  <a:pt x="1102975" y="221226"/>
                </a:cubicBezTo>
                <a:cubicBezTo>
                  <a:pt x="1149387" y="221226"/>
                  <a:pt x="1193069" y="191183"/>
                  <a:pt x="1209450" y="144753"/>
                </a:cubicBezTo>
                <a:cubicBezTo>
                  <a:pt x="1234021" y="71011"/>
                  <a:pt x="1176688" y="0"/>
                  <a:pt x="1092054" y="0"/>
                </a:cubicBezTo>
                <a:close/>
              </a:path>
            </a:pathLst>
          </a:custGeom>
          <a:solidFill>
            <a:srgbClr val="B9C7E1"/>
          </a:solidFill>
          <a:ln w="19050">
            <a:solidFill>
              <a:srgbClr val="FFFFF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51CDAB5F-1D84-4D77-A74B-BADFC383D736}"/>
              </a:ext>
            </a:extLst>
          </p:cNvPr>
          <p:cNvSpPr>
            <a:spLocks/>
          </p:cNvSpPr>
          <p:nvPr/>
        </p:nvSpPr>
        <p:spPr bwMode="auto">
          <a:xfrm>
            <a:off x="11108112" y="1416707"/>
            <a:ext cx="1083888" cy="870737"/>
          </a:xfrm>
          <a:custGeom>
            <a:avLst/>
            <a:gdLst>
              <a:gd name="connsiteX0" fmla="*/ 1083888 w 1083888"/>
              <a:gd name="connsiteY0" fmla="*/ 620304 h 870737"/>
              <a:gd name="connsiteX1" fmla="*/ 1083888 w 1083888"/>
              <a:gd name="connsiteY1" fmla="*/ 870737 h 870737"/>
              <a:gd name="connsiteX2" fmla="*/ 527990 w 1083888"/>
              <a:gd name="connsiteY2" fmla="*/ 870737 h 870737"/>
              <a:gd name="connsiteX3" fmla="*/ 394588 w 1083888"/>
              <a:gd name="connsiteY3" fmla="*/ 746559 h 870737"/>
              <a:gd name="connsiteX4" fmla="*/ 515580 w 1083888"/>
              <a:gd name="connsiteY4" fmla="*/ 622381 h 870737"/>
              <a:gd name="connsiteX5" fmla="*/ 1039880 w 1083888"/>
              <a:gd name="connsiteY5" fmla="*/ 625485 h 870737"/>
              <a:gd name="connsiteX6" fmla="*/ 327111 w 1083888"/>
              <a:gd name="connsiteY6" fmla="*/ 326 h 870737"/>
              <a:gd name="connsiteX7" fmla="*/ 357360 w 1083888"/>
              <a:gd name="connsiteY7" fmla="*/ 1491 h 870737"/>
              <a:gd name="connsiteX8" fmla="*/ 1083888 w 1083888"/>
              <a:gd name="connsiteY8" fmla="*/ 1491 h 870737"/>
              <a:gd name="connsiteX9" fmla="*/ 1083888 w 1083888"/>
              <a:gd name="connsiteY9" fmla="*/ 246742 h 870737"/>
              <a:gd name="connsiteX10" fmla="*/ 1030572 w 1083888"/>
              <a:gd name="connsiteY10" fmla="*/ 246742 h 870737"/>
              <a:gd name="connsiteX11" fmla="*/ 965423 w 1083888"/>
              <a:gd name="connsiteY11" fmla="*/ 249847 h 870737"/>
              <a:gd name="connsiteX12" fmla="*/ 894068 w 1083888"/>
              <a:gd name="connsiteY12" fmla="*/ 330562 h 870737"/>
              <a:gd name="connsiteX13" fmla="*/ 965423 w 1083888"/>
              <a:gd name="connsiteY13" fmla="*/ 414383 h 870737"/>
              <a:gd name="connsiteX14" fmla="*/ 1083888 w 1083888"/>
              <a:gd name="connsiteY14" fmla="*/ 416662 h 870737"/>
              <a:gd name="connsiteX15" fmla="*/ 1083888 w 1083888"/>
              <a:gd name="connsiteY15" fmla="*/ 457683 h 870737"/>
              <a:gd name="connsiteX16" fmla="*/ 925092 w 1083888"/>
              <a:gd name="connsiteY16" fmla="*/ 454741 h 870737"/>
              <a:gd name="connsiteX17" fmla="*/ 127785 w 1083888"/>
              <a:gd name="connsiteY17" fmla="*/ 454741 h 870737"/>
              <a:gd name="connsiteX18" fmla="*/ 588 w 1083888"/>
              <a:gd name="connsiteY18" fmla="*/ 342980 h 870737"/>
              <a:gd name="connsiteX19" fmla="*/ 106068 w 1083888"/>
              <a:gd name="connsiteY19" fmla="*/ 212593 h 870737"/>
              <a:gd name="connsiteX20" fmla="*/ 155706 w 1083888"/>
              <a:gd name="connsiteY20" fmla="*/ 209489 h 870737"/>
              <a:gd name="connsiteX21" fmla="*/ 940604 w 1083888"/>
              <a:gd name="connsiteY21" fmla="*/ 209489 h 870737"/>
              <a:gd name="connsiteX22" fmla="*/ 1005754 w 1083888"/>
              <a:gd name="connsiteY22" fmla="*/ 203280 h 870737"/>
              <a:gd name="connsiteX23" fmla="*/ 1074006 w 1083888"/>
              <a:gd name="connsiteY23" fmla="*/ 119460 h 870737"/>
              <a:gd name="connsiteX24" fmla="*/ 999549 w 1083888"/>
              <a:gd name="connsiteY24" fmla="*/ 41848 h 870737"/>
              <a:gd name="connsiteX25" fmla="*/ 949911 w 1083888"/>
              <a:gd name="connsiteY25" fmla="*/ 38744 h 870737"/>
              <a:gd name="connsiteX26" fmla="*/ 354257 w 1083888"/>
              <a:gd name="connsiteY26" fmla="*/ 38744 h 870737"/>
              <a:gd name="connsiteX27" fmla="*/ 310824 w 1083888"/>
              <a:gd name="connsiteY27" fmla="*/ 20117 h 870737"/>
              <a:gd name="connsiteX28" fmla="*/ 327111 w 1083888"/>
              <a:gd name="connsiteY28" fmla="*/ 326 h 87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83888" h="870737">
                <a:moveTo>
                  <a:pt x="1083888" y="620304"/>
                </a:moveTo>
                <a:lnTo>
                  <a:pt x="1083888" y="870737"/>
                </a:lnTo>
                <a:lnTo>
                  <a:pt x="527990" y="870737"/>
                </a:lnTo>
                <a:cubicBezTo>
                  <a:pt x="450430" y="870737"/>
                  <a:pt x="394588" y="817961"/>
                  <a:pt x="394588" y="746559"/>
                </a:cubicBezTo>
                <a:cubicBezTo>
                  <a:pt x="394588" y="678261"/>
                  <a:pt x="447328" y="622381"/>
                  <a:pt x="515580" y="622381"/>
                </a:cubicBezTo>
                <a:cubicBezTo>
                  <a:pt x="692415" y="625485"/>
                  <a:pt x="866147" y="625485"/>
                  <a:pt x="1039880" y="625485"/>
                </a:cubicBezTo>
                <a:close/>
                <a:moveTo>
                  <a:pt x="327111" y="326"/>
                </a:moveTo>
                <a:cubicBezTo>
                  <a:pt x="336418" y="-838"/>
                  <a:pt x="348052" y="1491"/>
                  <a:pt x="357360" y="1491"/>
                </a:cubicBezTo>
                <a:lnTo>
                  <a:pt x="1083888" y="1491"/>
                </a:lnTo>
                <a:lnTo>
                  <a:pt x="1083888" y="246742"/>
                </a:lnTo>
                <a:lnTo>
                  <a:pt x="1030572" y="246742"/>
                </a:lnTo>
                <a:cubicBezTo>
                  <a:pt x="1008856" y="246742"/>
                  <a:pt x="987139" y="246742"/>
                  <a:pt x="965423" y="249847"/>
                </a:cubicBezTo>
                <a:cubicBezTo>
                  <a:pt x="921990" y="256056"/>
                  <a:pt x="894068" y="290205"/>
                  <a:pt x="894068" y="330562"/>
                </a:cubicBezTo>
                <a:cubicBezTo>
                  <a:pt x="894068" y="377129"/>
                  <a:pt x="921990" y="411278"/>
                  <a:pt x="965423" y="414383"/>
                </a:cubicBezTo>
                <a:lnTo>
                  <a:pt x="1083888" y="416662"/>
                </a:lnTo>
                <a:lnTo>
                  <a:pt x="1083888" y="457683"/>
                </a:lnTo>
                <a:lnTo>
                  <a:pt x="925092" y="454741"/>
                </a:lnTo>
                <a:cubicBezTo>
                  <a:pt x="658289" y="454741"/>
                  <a:pt x="394588" y="454741"/>
                  <a:pt x="127785" y="454741"/>
                </a:cubicBezTo>
                <a:cubicBezTo>
                  <a:pt x="59533" y="454741"/>
                  <a:pt x="6792" y="408174"/>
                  <a:pt x="588" y="342980"/>
                </a:cubicBezTo>
                <a:cubicBezTo>
                  <a:pt x="-5617" y="280891"/>
                  <a:pt x="37816" y="221907"/>
                  <a:pt x="106068" y="212593"/>
                </a:cubicBezTo>
                <a:cubicBezTo>
                  <a:pt x="121580" y="209489"/>
                  <a:pt x="137092" y="209489"/>
                  <a:pt x="155706" y="209489"/>
                </a:cubicBezTo>
                <a:cubicBezTo>
                  <a:pt x="416304" y="209489"/>
                  <a:pt x="680005" y="209489"/>
                  <a:pt x="940604" y="209489"/>
                </a:cubicBezTo>
                <a:cubicBezTo>
                  <a:pt x="962320" y="209489"/>
                  <a:pt x="984037" y="206384"/>
                  <a:pt x="1005754" y="203280"/>
                </a:cubicBezTo>
                <a:cubicBezTo>
                  <a:pt x="1046084" y="197071"/>
                  <a:pt x="1074006" y="159818"/>
                  <a:pt x="1074006" y="119460"/>
                </a:cubicBezTo>
                <a:cubicBezTo>
                  <a:pt x="1070903" y="79102"/>
                  <a:pt x="1042982" y="48057"/>
                  <a:pt x="999549" y="41848"/>
                </a:cubicBezTo>
                <a:cubicBezTo>
                  <a:pt x="984037" y="38744"/>
                  <a:pt x="968525" y="38744"/>
                  <a:pt x="949911" y="38744"/>
                </a:cubicBezTo>
                <a:cubicBezTo>
                  <a:pt x="751360" y="38744"/>
                  <a:pt x="552808" y="38744"/>
                  <a:pt x="354257" y="38744"/>
                </a:cubicBezTo>
                <a:cubicBezTo>
                  <a:pt x="338745" y="38744"/>
                  <a:pt x="310824" y="44953"/>
                  <a:pt x="310824" y="20117"/>
                </a:cubicBezTo>
                <a:cubicBezTo>
                  <a:pt x="310824" y="6147"/>
                  <a:pt x="317804" y="1491"/>
                  <a:pt x="327111" y="326"/>
                </a:cubicBezTo>
                <a:close/>
              </a:path>
            </a:pathLst>
          </a:custGeom>
          <a:solidFill>
            <a:srgbClr val="B9C7E1"/>
          </a:solidFill>
          <a:ln w="19050">
            <a:solidFill>
              <a:srgbClr val="FFFFF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9065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6E3DC20-F813-D6A3-D69B-CEAE3A336B71}"/>
              </a:ext>
            </a:extLst>
          </p:cNvPr>
          <p:cNvSpPr txBox="1"/>
          <p:nvPr/>
        </p:nvSpPr>
        <p:spPr>
          <a:xfrm>
            <a:off x="911794" y="101759"/>
            <a:ext cx="2262158" cy="769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zh-CN" altLang="en-US" sz="4400">
                <a:solidFill>
                  <a:schemeClr val="accent1"/>
                </a:solidFill>
                <a:latin typeface="+mj-ea"/>
                <a:ea typeface="+mj-ea"/>
              </a:rPr>
              <a:t>运营表现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C8284FF-537C-B84D-FBBE-C7104C89CC36}"/>
              </a:ext>
            </a:extLst>
          </p:cNvPr>
          <p:cNvSpPr txBox="1"/>
          <p:nvPr/>
        </p:nvSpPr>
        <p:spPr>
          <a:xfrm>
            <a:off x="449093" y="1071752"/>
            <a:ext cx="7260321" cy="40011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（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）盈利水平降至个位数，地价高企物业减值导致利润下行</a:t>
            </a:r>
            <a:endParaRPr lang="zh-CN" altLang="en-US" sz="200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14F25DF-25DC-94FF-88DC-1EAD01A5B303}"/>
              </a:ext>
            </a:extLst>
          </p:cNvPr>
          <p:cNvGrpSpPr/>
          <p:nvPr/>
        </p:nvGrpSpPr>
        <p:grpSpPr>
          <a:xfrm>
            <a:off x="1253569" y="1818076"/>
            <a:ext cx="5665790" cy="3557281"/>
            <a:chOff x="928449" y="1851395"/>
            <a:chExt cx="5665790" cy="3557281"/>
          </a:xfrm>
          <a:effectLst>
            <a:outerShdw blurRad="241300" dist="215900" dir="5400000" sx="96000" sy="96000" algn="t" rotWithShape="0">
              <a:schemeClr val="accent2">
                <a:lumMod val="50000"/>
                <a:alpha val="40000"/>
              </a:schemeClr>
            </a:outerShdw>
          </a:effectLst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8D1BD3A2-B95C-EFF4-2942-DE91181F19D1}"/>
                </a:ext>
              </a:extLst>
            </p:cNvPr>
            <p:cNvSpPr/>
            <p:nvPr/>
          </p:nvSpPr>
          <p:spPr>
            <a:xfrm>
              <a:off x="928449" y="1851395"/>
              <a:ext cx="5665790" cy="3557281"/>
            </a:xfrm>
            <a:prstGeom prst="roundRect">
              <a:avLst>
                <a:gd name="adj" fmla="val 3385"/>
              </a:avLst>
            </a:prstGeom>
            <a:solidFill>
              <a:srgbClr val="FFFFFF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9EB5C77B-6164-FD35-C91A-90A78706E1F9}"/>
                </a:ext>
              </a:extLst>
            </p:cNvPr>
            <p:cNvSpPr txBox="1"/>
            <p:nvPr/>
          </p:nvSpPr>
          <p:spPr>
            <a:xfrm>
              <a:off x="4140625" y="2735671"/>
              <a:ext cx="1316386" cy="646331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>
              <a:defPPr>
                <a:defRPr lang="zh-CN"/>
              </a:defPPr>
              <a:lvl1pPr>
                <a:defRPr kumimoji="0" sz="3600" b="0" i="0" u="none" strike="noStrike" cap="none" spc="0" normalizeH="0" baseline="0">
                  <a:ln>
                    <a:noFill/>
                  </a:ln>
                  <a:gradFill>
                    <a:gsLst>
                      <a:gs pos="1000">
                        <a:schemeClr val="accent1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effectLst/>
                  <a:uLnTx/>
                  <a:uFillTx/>
                  <a:latin typeface="+mj-lt"/>
                  <a:ea typeface="思源黑体 CN Bold" panose="020B0800000000000000" pitchFamily="34" charset="-122"/>
                </a:defRPr>
              </a:lvl1pPr>
            </a:lstStyle>
            <a:p>
              <a:r>
                <a:rPr lang="en-US" altLang="zh-CN">
                  <a:solidFill>
                    <a:schemeClr val="accent1"/>
                  </a:solidFill>
                  <a:latin typeface="优设标题黑" panose="00000500000000000000" pitchFamily="2" charset="-122"/>
                </a:rPr>
                <a:t>56.2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A01AC6F7-0289-2A4E-1037-86968AE98FCC}"/>
                </a:ext>
              </a:extLst>
            </p:cNvPr>
            <p:cNvSpPr txBox="1"/>
            <p:nvPr/>
          </p:nvSpPr>
          <p:spPr>
            <a:xfrm>
              <a:off x="4937837" y="3682248"/>
              <a:ext cx="816249" cy="400110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0.4%</a:t>
              </a:r>
              <a:endParaRPr lang="zh-CN" altLang="en-US" sz="20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6021DBF9-D030-7684-D462-2A1CF598F208}"/>
                </a:ext>
              </a:extLst>
            </p:cNvPr>
            <p:cNvSpPr txBox="1"/>
            <p:nvPr/>
          </p:nvSpPr>
          <p:spPr>
            <a:xfrm>
              <a:off x="1464877" y="2717021"/>
              <a:ext cx="1636987" cy="646331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en-US" altLang="zh-CN" sz="36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优设标题黑" panose="00000500000000000000" pitchFamily="2" charset="-122"/>
                  <a:ea typeface="思源黑体 CN Bold" panose="020B0800000000000000" pitchFamily="34" charset="-122"/>
                  <a:cs typeface="+mn-cs"/>
                </a:rPr>
                <a:t>498.6</a:t>
              </a:r>
              <a:endParaRPr lang="zh-CN" altLang="en-US" sz="3600">
                <a:solidFill>
                  <a:schemeClr val="accent1"/>
                </a:solidFill>
                <a:latin typeface="优设标题黑" panose="00000500000000000000" pitchFamily="2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77BDDAF5-541F-BB5D-EE93-DF5B417651F2}"/>
                </a:ext>
              </a:extLst>
            </p:cNvPr>
            <p:cNvSpPr txBox="1"/>
            <p:nvPr/>
          </p:nvSpPr>
          <p:spPr>
            <a:xfrm>
              <a:off x="3463827" y="2950386"/>
              <a:ext cx="595035" cy="338554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cs typeface="+mn-cs"/>
                </a:rPr>
                <a:t>亿元</a:t>
              </a:r>
              <a:endParaRPr lang="zh-CN" altLang="en-US" sz="1600">
                <a:solidFill>
                  <a:schemeClr val="accent1"/>
                </a:solidFill>
                <a:latin typeface="+mn-ea"/>
              </a:endParaRPr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512C3A17-CC2E-D9C4-4EEB-74CDF4AF6A64}"/>
                </a:ext>
              </a:extLst>
            </p:cNvPr>
            <p:cNvGrpSpPr/>
            <p:nvPr/>
          </p:nvGrpSpPr>
          <p:grpSpPr>
            <a:xfrm>
              <a:off x="1355715" y="2139037"/>
              <a:ext cx="1994832" cy="474025"/>
              <a:chOff x="1223052" y="2145569"/>
              <a:chExt cx="1994832" cy="474025"/>
            </a:xfrm>
          </p:grpSpPr>
          <p:sp>
            <p:nvSpPr>
              <p:cNvPr id="3" name="对话气泡: 圆角矩形 2">
                <a:extLst>
                  <a:ext uri="{FF2B5EF4-FFF2-40B4-BE49-F238E27FC236}">
                    <a16:creationId xmlns:a16="http://schemas.microsoft.com/office/drawing/2014/main" id="{C6983DB3-8A90-0916-7F8B-746FF6F3D71D}"/>
                  </a:ext>
                </a:extLst>
              </p:cNvPr>
              <p:cNvSpPr/>
              <p:nvPr/>
            </p:nvSpPr>
            <p:spPr>
              <a:xfrm>
                <a:off x="1223052" y="2145569"/>
                <a:ext cx="1994832" cy="474025"/>
              </a:xfrm>
              <a:prstGeom prst="wedgeRoundRectCallout">
                <a:avLst>
                  <a:gd name="adj1" fmla="val -8199"/>
                  <a:gd name="adj2" fmla="val 82500"/>
                  <a:gd name="adj3" fmla="val 16667"/>
                </a:avLst>
              </a:prstGeom>
              <a:solidFill>
                <a:srgbClr val="FFFFFF"/>
              </a:solidFill>
              <a:ln w="19050"/>
              <a:effectLst>
                <a:outerShdw blurRad="139700" dist="101600" dir="5400000" sx="90000" sy="90000" algn="t" rotWithShape="0">
                  <a:schemeClr val="accent2">
                    <a:lumMod val="50000"/>
                    <a:alpha val="3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755AF49-1D3A-224C-24D6-DD2C6E668BEA}"/>
                  </a:ext>
                </a:extLst>
              </p:cNvPr>
              <p:cNvSpPr txBox="1"/>
              <p:nvPr/>
            </p:nvSpPr>
            <p:spPr>
              <a:xfrm>
                <a:off x="1332214" y="2174892"/>
                <a:ext cx="1732278" cy="40011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dist"/>
                <a:r>
                  <a: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营业收入均值</a:t>
                </a:r>
                <a:endParaRPr lang="zh-CN" altLang="en-US" sz="2000">
                  <a:solidFill>
                    <a:schemeClr val="accent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683EDEE2-65F1-2014-F237-1961FC85365F}"/>
                </a:ext>
              </a:extLst>
            </p:cNvPr>
            <p:cNvGrpSpPr/>
            <p:nvPr/>
          </p:nvGrpSpPr>
          <p:grpSpPr>
            <a:xfrm>
              <a:off x="4028086" y="2125221"/>
              <a:ext cx="1994832" cy="474025"/>
              <a:chOff x="4140625" y="2125221"/>
              <a:chExt cx="1994832" cy="474025"/>
            </a:xfrm>
          </p:grpSpPr>
          <p:sp>
            <p:nvSpPr>
              <p:cNvPr id="34" name="对话气泡: 圆角矩形 33">
                <a:extLst>
                  <a:ext uri="{FF2B5EF4-FFF2-40B4-BE49-F238E27FC236}">
                    <a16:creationId xmlns:a16="http://schemas.microsoft.com/office/drawing/2014/main" id="{A590CFED-97D8-80ED-4BB4-3C6E7E83A241}"/>
                  </a:ext>
                </a:extLst>
              </p:cNvPr>
              <p:cNvSpPr/>
              <p:nvPr/>
            </p:nvSpPr>
            <p:spPr>
              <a:xfrm>
                <a:off x="4140625" y="2125221"/>
                <a:ext cx="1994832" cy="474025"/>
              </a:xfrm>
              <a:prstGeom prst="wedgeRoundRectCallout">
                <a:avLst>
                  <a:gd name="adj1" fmla="val -8199"/>
                  <a:gd name="adj2" fmla="val 82500"/>
                  <a:gd name="adj3" fmla="val 16667"/>
                </a:avLst>
              </a:prstGeom>
              <a:solidFill>
                <a:srgbClr val="FFFFFF"/>
              </a:solidFill>
              <a:ln w="19050"/>
              <a:effectLst>
                <a:outerShdw blurRad="139700" dist="101600" dir="5400000" sx="90000" sy="90000" algn="t" rotWithShape="0">
                  <a:schemeClr val="accent2">
                    <a:lumMod val="50000"/>
                    <a:alpha val="3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A9425C2F-3D41-ADA4-9BB4-FAA3AEE0F09D}"/>
                  </a:ext>
                </a:extLst>
              </p:cNvPr>
              <p:cNvSpPr txBox="1"/>
              <p:nvPr/>
            </p:nvSpPr>
            <p:spPr>
              <a:xfrm>
                <a:off x="4281327" y="2170216"/>
                <a:ext cx="1713427" cy="40011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dist"/>
                <a:r>
                  <a: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净利润均值</a:t>
                </a:r>
                <a:endParaRPr lang="zh-CN" altLang="en-US" sz="2000">
                  <a:solidFill>
                    <a:schemeClr val="accent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5ECB317B-1A77-F213-E4EF-5F534EB012C2}"/>
                </a:ext>
              </a:extLst>
            </p:cNvPr>
            <p:cNvSpPr txBox="1"/>
            <p:nvPr/>
          </p:nvSpPr>
          <p:spPr>
            <a:xfrm>
              <a:off x="5649216" y="2970491"/>
              <a:ext cx="595035" cy="338554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cs typeface="+mn-cs"/>
                </a:rPr>
                <a:t>亿元</a:t>
              </a:r>
              <a:endParaRPr lang="zh-CN" altLang="en-US" sz="160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F6855956-D9DB-C5CE-ECF6-8D12E9A80B86}"/>
                </a:ext>
              </a:extLst>
            </p:cNvPr>
            <p:cNvSpPr txBox="1"/>
            <p:nvPr/>
          </p:nvSpPr>
          <p:spPr>
            <a:xfrm>
              <a:off x="1355715" y="3682248"/>
              <a:ext cx="543739" cy="307777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同比</a:t>
              </a:r>
              <a:endPara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F132918E-7CBB-31E8-B573-37DB50F365F2}"/>
                </a:ext>
              </a:extLst>
            </p:cNvPr>
            <p:cNvSpPr txBox="1"/>
            <p:nvPr/>
          </p:nvSpPr>
          <p:spPr>
            <a:xfrm>
              <a:off x="2587300" y="3682248"/>
              <a:ext cx="966931" cy="400110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19.3%</a:t>
              </a:r>
              <a:endParaRPr lang="zh-CN" altLang="en-US" sz="20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5904ED18-652C-E8E0-D746-4F56C59E09FA}"/>
                </a:ext>
              </a:extLst>
            </p:cNvPr>
            <p:cNvSpPr txBox="1"/>
            <p:nvPr/>
          </p:nvSpPr>
          <p:spPr>
            <a:xfrm>
              <a:off x="1345623" y="4318434"/>
              <a:ext cx="723275" cy="523220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增速</a:t>
              </a:r>
              <a:endPara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  <a:p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较上年</a:t>
              </a:r>
              <a:endParaRPr lang="zh-CN" altLang="en-US" sz="14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0EBF111D-A4D5-8A02-AB25-94F6DDB4A7CD}"/>
                </a:ext>
              </a:extLst>
            </p:cNvPr>
            <p:cNvSpPr txBox="1"/>
            <p:nvPr/>
          </p:nvSpPr>
          <p:spPr>
            <a:xfrm>
              <a:off x="2641429" y="4430801"/>
              <a:ext cx="816249" cy="400110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1.6%</a:t>
              </a:r>
              <a:endParaRPr lang="zh-CN" altLang="en-US" sz="20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F96DC40A-F9DC-E9F2-733A-E2209048DD0A}"/>
                </a:ext>
              </a:extLst>
            </p:cNvPr>
            <p:cNvSpPr txBox="1"/>
            <p:nvPr/>
          </p:nvSpPr>
          <p:spPr>
            <a:xfrm>
              <a:off x="4937838" y="4460093"/>
              <a:ext cx="816249" cy="400110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1.5%</a:t>
              </a:r>
              <a:endParaRPr lang="zh-CN" altLang="en-US" sz="20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0CE0F361-15DF-D873-391D-8A9D7975A827}"/>
                </a:ext>
              </a:extLst>
            </p:cNvPr>
            <p:cNvCxnSpPr>
              <a:cxnSpLocks/>
            </p:cNvCxnSpPr>
            <p:nvPr/>
          </p:nvCxnSpPr>
          <p:spPr>
            <a:xfrm>
              <a:off x="1143000" y="4160520"/>
              <a:ext cx="4953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图形 2169">
              <a:extLst>
                <a:ext uri="{FF2B5EF4-FFF2-40B4-BE49-F238E27FC236}">
                  <a16:creationId xmlns:a16="http://schemas.microsoft.com/office/drawing/2014/main" id="{F92C1091-B1F0-D9B1-579A-660A7E404C04}"/>
                </a:ext>
              </a:extLst>
            </p:cNvPr>
            <p:cNvGrpSpPr/>
            <p:nvPr/>
          </p:nvGrpSpPr>
          <p:grpSpPr>
            <a:xfrm rot="16200000">
              <a:off x="2217480" y="3702897"/>
              <a:ext cx="347224" cy="287438"/>
              <a:chOff x="2483678" y="2338906"/>
              <a:chExt cx="459142" cy="380086"/>
            </a:xfrm>
            <a:solidFill>
              <a:schemeClr val="accent1"/>
            </a:solidFill>
          </p:grpSpPr>
          <p:sp>
            <p:nvSpPr>
              <p:cNvPr id="55" name="任意多边形: 形状 54">
                <a:extLst>
                  <a:ext uri="{FF2B5EF4-FFF2-40B4-BE49-F238E27FC236}">
                    <a16:creationId xmlns:a16="http://schemas.microsoft.com/office/drawing/2014/main" id="{4ACA1C2C-9268-65F8-4701-10523363D475}"/>
                  </a:ext>
                </a:extLst>
              </p:cNvPr>
              <p:cNvSpPr/>
              <p:nvPr/>
            </p:nvSpPr>
            <p:spPr>
              <a:xfrm>
                <a:off x="2483678" y="2417856"/>
                <a:ext cx="64074" cy="64074"/>
              </a:xfrm>
              <a:custGeom>
                <a:avLst/>
                <a:gdLst>
                  <a:gd name="connsiteX0" fmla="*/ 64075 w 64074"/>
                  <a:gd name="connsiteY0" fmla="*/ 32037 h 64074"/>
                  <a:gd name="connsiteX1" fmla="*/ 32037 w 64074"/>
                  <a:gd name="connsiteY1" fmla="*/ 0 h 64074"/>
                  <a:gd name="connsiteX2" fmla="*/ 0 w 64074"/>
                  <a:gd name="connsiteY2" fmla="*/ 32037 h 64074"/>
                  <a:gd name="connsiteX3" fmla="*/ 32037 w 64074"/>
                  <a:gd name="connsiteY3" fmla="*/ 64075 h 64074"/>
                  <a:gd name="connsiteX4" fmla="*/ 64075 w 64074"/>
                  <a:gd name="connsiteY4" fmla="*/ 32037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64075" y="32037"/>
                    </a:move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36"/>
                      <a:pt x="64075" y="32037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56" name="任意多边形: 形状 55">
                <a:extLst>
                  <a:ext uri="{FF2B5EF4-FFF2-40B4-BE49-F238E27FC236}">
                    <a16:creationId xmlns:a16="http://schemas.microsoft.com/office/drawing/2014/main" id="{65ABC8FB-7E52-D7B1-3040-9DBAF65519F9}"/>
                  </a:ext>
                </a:extLst>
              </p:cNvPr>
              <p:cNvSpPr/>
              <p:nvPr/>
            </p:nvSpPr>
            <p:spPr>
              <a:xfrm>
                <a:off x="2562699" y="2417856"/>
                <a:ext cx="64074" cy="64074"/>
              </a:xfrm>
              <a:custGeom>
                <a:avLst/>
                <a:gdLst>
                  <a:gd name="connsiteX0" fmla="*/ 32037 w 64074"/>
                  <a:gd name="connsiteY0" fmla="*/ 64075 h 64074"/>
                  <a:gd name="connsiteX1" fmla="*/ 64075 w 64074"/>
                  <a:gd name="connsiteY1" fmla="*/ 32037 h 64074"/>
                  <a:gd name="connsiteX2" fmla="*/ 32037 w 64074"/>
                  <a:gd name="connsiteY2" fmla="*/ 0 h 64074"/>
                  <a:gd name="connsiteX3" fmla="*/ 0 w 64074"/>
                  <a:gd name="connsiteY3" fmla="*/ 32037 h 64074"/>
                  <a:gd name="connsiteX4" fmla="*/ 32037 w 64074"/>
                  <a:gd name="connsiteY4" fmla="*/ 64075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64075"/>
                    </a:move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36"/>
                      <a:pt x="14374" y="64075"/>
                      <a:pt x="32037" y="64075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57" name="任意多边形: 形状 56">
                <a:extLst>
                  <a:ext uri="{FF2B5EF4-FFF2-40B4-BE49-F238E27FC236}">
                    <a16:creationId xmlns:a16="http://schemas.microsoft.com/office/drawing/2014/main" id="{8DF425D4-EA6F-3C64-463D-4C11D8A987AD}"/>
                  </a:ext>
                </a:extLst>
              </p:cNvPr>
              <p:cNvSpPr/>
              <p:nvPr/>
            </p:nvSpPr>
            <p:spPr>
              <a:xfrm>
                <a:off x="2641719" y="2417856"/>
                <a:ext cx="64074" cy="64074"/>
              </a:xfrm>
              <a:custGeom>
                <a:avLst/>
                <a:gdLst>
                  <a:gd name="connsiteX0" fmla="*/ 32037 w 64074"/>
                  <a:gd name="connsiteY0" fmla="*/ 64075 h 64074"/>
                  <a:gd name="connsiteX1" fmla="*/ 64075 w 64074"/>
                  <a:gd name="connsiteY1" fmla="*/ 32037 h 64074"/>
                  <a:gd name="connsiteX2" fmla="*/ 32037 w 64074"/>
                  <a:gd name="connsiteY2" fmla="*/ 0 h 64074"/>
                  <a:gd name="connsiteX3" fmla="*/ 0 w 64074"/>
                  <a:gd name="connsiteY3" fmla="*/ 32037 h 64074"/>
                  <a:gd name="connsiteX4" fmla="*/ 32037 w 64074"/>
                  <a:gd name="connsiteY4" fmla="*/ 64075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64075"/>
                    </a:move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36"/>
                      <a:pt x="14374" y="64075"/>
                      <a:pt x="32037" y="64075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58" name="任意多边形: 形状 57">
                <a:extLst>
                  <a:ext uri="{FF2B5EF4-FFF2-40B4-BE49-F238E27FC236}">
                    <a16:creationId xmlns:a16="http://schemas.microsoft.com/office/drawing/2014/main" id="{979E6B53-BF45-681E-C70F-E99D37691914}"/>
                  </a:ext>
                </a:extLst>
              </p:cNvPr>
              <p:cNvSpPr/>
              <p:nvPr/>
            </p:nvSpPr>
            <p:spPr>
              <a:xfrm>
                <a:off x="2483678" y="2496876"/>
                <a:ext cx="64074" cy="64074"/>
              </a:xfrm>
              <a:custGeom>
                <a:avLst/>
                <a:gdLst>
                  <a:gd name="connsiteX0" fmla="*/ 64075 w 64074"/>
                  <a:gd name="connsiteY0" fmla="*/ 32037 h 64074"/>
                  <a:gd name="connsiteX1" fmla="*/ 32037 w 64074"/>
                  <a:gd name="connsiteY1" fmla="*/ 0 h 64074"/>
                  <a:gd name="connsiteX2" fmla="*/ 0 w 64074"/>
                  <a:gd name="connsiteY2" fmla="*/ 32037 h 64074"/>
                  <a:gd name="connsiteX3" fmla="*/ 32037 w 64074"/>
                  <a:gd name="connsiteY3" fmla="*/ 64075 h 64074"/>
                  <a:gd name="connsiteX4" fmla="*/ 64075 w 64074"/>
                  <a:gd name="connsiteY4" fmla="*/ 32037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64075" y="32037"/>
                    </a:move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59" name="任意多边形: 形状 58">
                <a:extLst>
                  <a:ext uri="{FF2B5EF4-FFF2-40B4-BE49-F238E27FC236}">
                    <a16:creationId xmlns:a16="http://schemas.microsoft.com/office/drawing/2014/main" id="{E29882E6-C229-70ED-B91B-5251149E9BF9}"/>
                  </a:ext>
                </a:extLst>
              </p:cNvPr>
              <p:cNvSpPr/>
              <p:nvPr/>
            </p:nvSpPr>
            <p:spPr>
              <a:xfrm>
                <a:off x="2562699" y="2496912"/>
                <a:ext cx="64074" cy="64074"/>
              </a:xfrm>
              <a:custGeom>
                <a:avLst/>
                <a:gdLst>
                  <a:gd name="connsiteX0" fmla="*/ 32037 w 64074"/>
                  <a:gd name="connsiteY0" fmla="*/ 0 h 64074"/>
                  <a:gd name="connsiteX1" fmla="*/ 0 w 64074"/>
                  <a:gd name="connsiteY1" fmla="*/ 32037 h 64074"/>
                  <a:gd name="connsiteX2" fmla="*/ 32037 w 64074"/>
                  <a:gd name="connsiteY2" fmla="*/ 64075 h 64074"/>
                  <a:gd name="connsiteX3" fmla="*/ 64075 w 64074"/>
                  <a:gd name="connsiteY3" fmla="*/ 32037 h 64074"/>
                  <a:gd name="connsiteX4" fmla="*/ 32037 w 64074"/>
                  <a:gd name="connsiteY4" fmla="*/ 0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0"/>
                    </a:move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38"/>
                      <a:pt x="49701" y="0"/>
                      <a:pt x="32037" y="0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60" name="任意多边形: 形状 59">
                <a:extLst>
                  <a:ext uri="{FF2B5EF4-FFF2-40B4-BE49-F238E27FC236}">
                    <a16:creationId xmlns:a16="http://schemas.microsoft.com/office/drawing/2014/main" id="{4C46CD58-C421-FC82-7FE7-4A5797870354}"/>
                  </a:ext>
                </a:extLst>
              </p:cNvPr>
              <p:cNvSpPr/>
              <p:nvPr/>
            </p:nvSpPr>
            <p:spPr>
              <a:xfrm>
                <a:off x="2641719" y="2496912"/>
                <a:ext cx="64074" cy="64074"/>
              </a:xfrm>
              <a:custGeom>
                <a:avLst/>
                <a:gdLst>
                  <a:gd name="connsiteX0" fmla="*/ 32037 w 64074"/>
                  <a:gd name="connsiteY0" fmla="*/ 0 h 64074"/>
                  <a:gd name="connsiteX1" fmla="*/ 0 w 64074"/>
                  <a:gd name="connsiteY1" fmla="*/ 32037 h 64074"/>
                  <a:gd name="connsiteX2" fmla="*/ 32037 w 64074"/>
                  <a:gd name="connsiteY2" fmla="*/ 64075 h 64074"/>
                  <a:gd name="connsiteX3" fmla="*/ 64075 w 64074"/>
                  <a:gd name="connsiteY3" fmla="*/ 32037 h 64074"/>
                  <a:gd name="connsiteX4" fmla="*/ 32037 w 64074"/>
                  <a:gd name="connsiteY4" fmla="*/ 0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0"/>
                    </a:move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38"/>
                      <a:pt x="49701" y="0"/>
                      <a:pt x="32037" y="0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61" name="任意多边形: 形状 60">
                <a:extLst>
                  <a:ext uri="{FF2B5EF4-FFF2-40B4-BE49-F238E27FC236}">
                    <a16:creationId xmlns:a16="http://schemas.microsoft.com/office/drawing/2014/main" id="{67B96B3F-86FC-BEA1-B2D8-9CEF88E70679}"/>
                  </a:ext>
                </a:extLst>
              </p:cNvPr>
              <p:cNvSpPr/>
              <p:nvPr/>
            </p:nvSpPr>
            <p:spPr>
              <a:xfrm>
                <a:off x="2483678" y="2575897"/>
                <a:ext cx="64074" cy="64074"/>
              </a:xfrm>
              <a:custGeom>
                <a:avLst/>
                <a:gdLst>
                  <a:gd name="connsiteX0" fmla="*/ 32037 w 64074"/>
                  <a:gd name="connsiteY0" fmla="*/ 0 h 64074"/>
                  <a:gd name="connsiteX1" fmla="*/ 0 w 64074"/>
                  <a:gd name="connsiteY1" fmla="*/ 32037 h 64074"/>
                  <a:gd name="connsiteX2" fmla="*/ 32037 w 64074"/>
                  <a:gd name="connsiteY2" fmla="*/ 64075 h 64074"/>
                  <a:gd name="connsiteX3" fmla="*/ 64075 w 64074"/>
                  <a:gd name="connsiteY3" fmla="*/ 32037 h 64074"/>
                  <a:gd name="connsiteX4" fmla="*/ 32037 w 64074"/>
                  <a:gd name="connsiteY4" fmla="*/ 0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0"/>
                    </a:move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62" name="任意多边形: 形状 61">
                <a:extLst>
                  <a:ext uri="{FF2B5EF4-FFF2-40B4-BE49-F238E27FC236}">
                    <a16:creationId xmlns:a16="http://schemas.microsoft.com/office/drawing/2014/main" id="{396F17E6-69D7-B4B2-4D1D-058048353E3F}"/>
                  </a:ext>
                </a:extLst>
              </p:cNvPr>
              <p:cNvSpPr/>
              <p:nvPr/>
            </p:nvSpPr>
            <p:spPr>
              <a:xfrm>
                <a:off x="2562699" y="2575897"/>
                <a:ext cx="64074" cy="64074"/>
              </a:xfrm>
              <a:custGeom>
                <a:avLst/>
                <a:gdLst>
                  <a:gd name="connsiteX0" fmla="*/ 32037 w 64074"/>
                  <a:gd name="connsiteY0" fmla="*/ 0 h 64074"/>
                  <a:gd name="connsiteX1" fmla="*/ 0 w 64074"/>
                  <a:gd name="connsiteY1" fmla="*/ 32037 h 64074"/>
                  <a:gd name="connsiteX2" fmla="*/ 32037 w 64074"/>
                  <a:gd name="connsiteY2" fmla="*/ 64075 h 64074"/>
                  <a:gd name="connsiteX3" fmla="*/ 64075 w 64074"/>
                  <a:gd name="connsiteY3" fmla="*/ 32037 h 64074"/>
                  <a:gd name="connsiteX4" fmla="*/ 32037 w 64074"/>
                  <a:gd name="connsiteY4" fmla="*/ 0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0"/>
                    </a:move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63" name="任意多边形: 形状 62">
                <a:extLst>
                  <a:ext uri="{FF2B5EF4-FFF2-40B4-BE49-F238E27FC236}">
                    <a16:creationId xmlns:a16="http://schemas.microsoft.com/office/drawing/2014/main" id="{AC164340-8E9F-E505-CCAC-5048010D3863}"/>
                  </a:ext>
                </a:extLst>
              </p:cNvPr>
              <p:cNvSpPr/>
              <p:nvPr/>
            </p:nvSpPr>
            <p:spPr>
              <a:xfrm rot="-122406">
                <a:off x="2641717" y="2576030"/>
                <a:ext cx="64076" cy="64076"/>
              </a:xfrm>
              <a:custGeom>
                <a:avLst/>
                <a:gdLst>
                  <a:gd name="connsiteX0" fmla="*/ 64077 w 64076"/>
                  <a:gd name="connsiteY0" fmla="*/ 32038 h 64076"/>
                  <a:gd name="connsiteX1" fmla="*/ 32039 w 64076"/>
                  <a:gd name="connsiteY1" fmla="*/ 64077 h 64076"/>
                  <a:gd name="connsiteX2" fmla="*/ 0 w 64076"/>
                  <a:gd name="connsiteY2" fmla="*/ 32038 h 64076"/>
                  <a:gd name="connsiteX3" fmla="*/ 32039 w 64076"/>
                  <a:gd name="connsiteY3" fmla="*/ 0 h 64076"/>
                  <a:gd name="connsiteX4" fmla="*/ 64077 w 64076"/>
                  <a:gd name="connsiteY4" fmla="*/ 32038 h 64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6" h="64076">
                    <a:moveTo>
                      <a:pt x="64077" y="32038"/>
                    </a:moveTo>
                    <a:cubicBezTo>
                      <a:pt x="64077" y="49733"/>
                      <a:pt x="49733" y="64077"/>
                      <a:pt x="32039" y="64077"/>
                    </a:cubicBezTo>
                    <a:cubicBezTo>
                      <a:pt x="14344" y="64077"/>
                      <a:pt x="0" y="49733"/>
                      <a:pt x="0" y="32038"/>
                    </a:cubicBezTo>
                    <a:cubicBezTo>
                      <a:pt x="0" y="14344"/>
                      <a:pt x="14344" y="0"/>
                      <a:pt x="32039" y="0"/>
                    </a:cubicBezTo>
                    <a:cubicBezTo>
                      <a:pt x="49733" y="0"/>
                      <a:pt x="64077" y="14344"/>
                      <a:pt x="64077" y="32038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1D5B7D41-178F-2FED-6CFC-81AF27C4DB23}"/>
                  </a:ext>
                </a:extLst>
              </p:cNvPr>
              <p:cNvSpPr/>
              <p:nvPr/>
            </p:nvSpPr>
            <p:spPr>
              <a:xfrm>
                <a:off x="2720740" y="2417856"/>
                <a:ext cx="64074" cy="64074"/>
              </a:xfrm>
              <a:custGeom>
                <a:avLst/>
                <a:gdLst>
                  <a:gd name="connsiteX0" fmla="*/ 32037 w 64074"/>
                  <a:gd name="connsiteY0" fmla="*/ 64075 h 64074"/>
                  <a:gd name="connsiteX1" fmla="*/ 64075 w 64074"/>
                  <a:gd name="connsiteY1" fmla="*/ 32037 h 64074"/>
                  <a:gd name="connsiteX2" fmla="*/ 32037 w 64074"/>
                  <a:gd name="connsiteY2" fmla="*/ 0 h 64074"/>
                  <a:gd name="connsiteX3" fmla="*/ 0 w 64074"/>
                  <a:gd name="connsiteY3" fmla="*/ 32037 h 64074"/>
                  <a:gd name="connsiteX4" fmla="*/ 32037 w 64074"/>
                  <a:gd name="connsiteY4" fmla="*/ 64075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64075"/>
                    </a:move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36"/>
                      <a:pt x="14338" y="64075"/>
                      <a:pt x="32037" y="64075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65" name="任意多边形: 形状 64">
                <a:extLst>
                  <a:ext uri="{FF2B5EF4-FFF2-40B4-BE49-F238E27FC236}">
                    <a16:creationId xmlns:a16="http://schemas.microsoft.com/office/drawing/2014/main" id="{78C687C8-5C81-18DE-6DDA-3A6A32B62DFF}"/>
                  </a:ext>
                </a:extLst>
              </p:cNvPr>
              <p:cNvSpPr/>
              <p:nvPr/>
            </p:nvSpPr>
            <p:spPr>
              <a:xfrm>
                <a:off x="2720740" y="2338906"/>
                <a:ext cx="64074" cy="64038"/>
              </a:xfrm>
              <a:custGeom>
                <a:avLst/>
                <a:gdLst>
                  <a:gd name="connsiteX0" fmla="*/ 64075 w 64074"/>
                  <a:gd name="connsiteY0" fmla="*/ 32002 h 64038"/>
                  <a:gd name="connsiteX1" fmla="*/ 32037 w 64074"/>
                  <a:gd name="connsiteY1" fmla="*/ 0 h 64038"/>
                  <a:gd name="connsiteX2" fmla="*/ 0 w 64074"/>
                  <a:gd name="connsiteY2" fmla="*/ 32002 h 64038"/>
                  <a:gd name="connsiteX3" fmla="*/ 32037 w 64074"/>
                  <a:gd name="connsiteY3" fmla="*/ 64039 h 64038"/>
                  <a:gd name="connsiteX4" fmla="*/ 64075 w 64074"/>
                  <a:gd name="connsiteY4" fmla="*/ 32002 h 64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38">
                    <a:moveTo>
                      <a:pt x="64075" y="32002"/>
                    </a:moveTo>
                    <a:cubicBezTo>
                      <a:pt x="64075" y="14338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02"/>
                    </a:cubicBezTo>
                    <a:cubicBezTo>
                      <a:pt x="0" y="49665"/>
                      <a:pt x="14374" y="64039"/>
                      <a:pt x="32037" y="64039"/>
                    </a:cubicBezTo>
                    <a:cubicBezTo>
                      <a:pt x="49701" y="64003"/>
                      <a:pt x="64075" y="49665"/>
                      <a:pt x="64075" y="32002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66" name="任意多边形: 形状 65">
                <a:extLst>
                  <a:ext uri="{FF2B5EF4-FFF2-40B4-BE49-F238E27FC236}">
                    <a16:creationId xmlns:a16="http://schemas.microsoft.com/office/drawing/2014/main" id="{95CE521B-2FBF-FA76-9F7E-B1B132BC5C8B}"/>
                  </a:ext>
                </a:extLst>
              </p:cNvPr>
              <p:cNvSpPr/>
              <p:nvPr/>
            </p:nvSpPr>
            <p:spPr>
              <a:xfrm>
                <a:off x="2720740" y="2496876"/>
                <a:ext cx="64074" cy="64074"/>
              </a:xfrm>
              <a:custGeom>
                <a:avLst/>
                <a:gdLst>
                  <a:gd name="connsiteX0" fmla="*/ 0 w 64074"/>
                  <a:gd name="connsiteY0" fmla="*/ 32037 h 64074"/>
                  <a:gd name="connsiteX1" fmla="*/ 32037 w 64074"/>
                  <a:gd name="connsiteY1" fmla="*/ 64075 h 64074"/>
                  <a:gd name="connsiteX2" fmla="*/ 64075 w 64074"/>
                  <a:gd name="connsiteY2" fmla="*/ 32037 h 64074"/>
                  <a:gd name="connsiteX3" fmla="*/ 32037 w 64074"/>
                  <a:gd name="connsiteY3" fmla="*/ 0 h 64074"/>
                  <a:gd name="connsiteX4" fmla="*/ 0 w 64074"/>
                  <a:gd name="connsiteY4" fmla="*/ 32037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0" y="32037"/>
                    </a:move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38" y="36"/>
                      <a:pt x="0" y="14374"/>
                      <a:pt x="0" y="32037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2240BF6A-1EBA-1961-4009-2656FC241F12}"/>
                  </a:ext>
                </a:extLst>
              </p:cNvPr>
              <p:cNvSpPr/>
              <p:nvPr/>
            </p:nvSpPr>
            <p:spPr>
              <a:xfrm>
                <a:off x="2720740" y="2575897"/>
                <a:ext cx="64074" cy="64074"/>
              </a:xfrm>
              <a:custGeom>
                <a:avLst/>
                <a:gdLst>
                  <a:gd name="connsiteX0" fmla="*/ 0 w 64074"/>
                  <a:gd name="connsiteY0" fmla="*/ 32037 h 64074"/>
                  <a:gd name="connsiteX1" fmla="*/ 32037 w 64074"/>
                  <a:gd name="connsiteY1" fmla="*/ 64075 h 64074"/>
                  <a:gd name="connsiteX2" fmla="*/ 64075 w 64074"/>
                  <a:gd name="connsiteY2" fmla="*/ 32037 h 64074"/>
                  <a:gd name="connsiteX3" fmla="*/ 32037 w 64074"/>
                  <a:gd name="connsiteY3" fmla="*/ 0 h 64074"/>
                  <a:gd name="connsiteX4" fmla="*/ 0 w 64074"/>
                  <a:gd name="connsiteY4" fmla="*/ 32037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0" y="32037"/>
                    </a:move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38" y="0"/>
                      <a:pt x="0" y="14374"/>
                      <a:pt x="0" y="32037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id="{1C79F001-913B-E24A-6BEF-D7062A645AF6}"/>
                  </a:ext>
                </a:extLst>
              </p:cNvPr>
              <p:cNvSpPr/>
              <p:nvPr/>
            </p:nvSpPr>
            <p:spPr>
              <a:xfrm>
                <a:off x="2799725" y="2417856"/>
                <a:ext cx="64074" cy="64074"/>
              </a:xfrm>
              <a:custGeom>
                <a:avLst/>
                <a:gdLst>
                  <a:gd name="connsiteX0" fmla="*/ 64075 w 64074"/>
                  <a:gd name="connsiteY0" fmla="*/ 32037 h 64074"/>
                  <a:gd name="connsiteX1" fmla="*/ 32037 w 64074"/>
                  <a:gd name="connsiteY1" fmla="*/ 0 h 64074"/>
                  <a:gd name="connsiteX2" fmla="*/ 0 w 64074"/>
                  <a:gd name="connsiteY2" fmla="*/ 32037 h 64074"/>
                  <a:gd name="connsiteX3" fmla="*/ 32037 w 64074"/>
                  <a:gd name="connsiteY3" fmla="*/ 64075 h 64074"/>
                  <a:gd name="connsiteX4" fmla="*/ 64075 w 64074"/>
                  <a:gd name="connsiteY4" fmla="*/ 32037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64075" y="32037"/>
                    </a:move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37" y="64075"/>
                      <a:pt x="64075" y="49736"/>
                      <a:pt x="64075" y="32037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3ED22007-C1EE-1914-1EC9-B11A4D02193D}"/>
                  </a:ext>
                </a:extLst>
              </p:cNvPr>
              <p:cNvSpPr/>
              <p:nvPr/>
            </p:nvSpPr>
            <p:spPr>
              <a:xfrm>
                <a:off x="2799725" y="2496912"/>
                <a:ext cx="64074" cy="64074"/>
              </a:xfrm>
              <a:custGeom>
                <a:avLst/>
                <a:gdLst>
                  <a:gd name="connsiteX0" fmla="*/ 32037 w 64074"/>
                  <a:gd name="connsiteY0" fmla="*/ 0 h 64074"/>
                  <a:gd name="connsiteX1" fmla="*/ 0 w 64074"/>
                  <a:gd name="connsiteY1" fmla="*/ 32037 h 64074"/>
                  <a:gd name="connsiteX2" fmla="*/ 32037 w 64074"/>
                  <a:gd name="connsiteY2" fmla="*/ 64075 h 64074"/>
                  <a:gd name="connsiteX3" fmla="*/ 64075 w 64074"/>
                  <a:gd name="connsiteY3" fmla="*/ 32037 h 64074"/>
                  <a:gd name="connsiteX4" fmla="*/ 32037 w 64074"/>
                  <a:gd name="connsiteY4" fmla="*/ 0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0"/>
                    </a:move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38"/>
                      <a:pt x="49737" y="0"/>
                      <a:pt x="32037" y="0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70" name="任意多边形: 形状 69">
                <a:extLst>
                  <a:ext uri="{FF2B5EF4-FFF2-40B4-BE49-F238E27FC236}">
                    <a16:creationId xmlns:a16="http://schemas.microsoft.com/office/drawing/2014/main" id="{32CE139A-9031-0DCE-86D2-A479FB930BF8}"/>
                  </a:ext>
                </a:extLst>
              </p:cNvPr>
              <p:cNvSpPr/>
              <p:nvPr/>
            </p:nvSpPr>
            <p:spPr>
              <a:xfrm>
                <a:off x="2878746" y="2496876"/>
                <a:ext cx="64074" cy="64074"/>
              </a:xfrm>
              <a:custGeom>
                <a:avLst/>
                <a:gdLst>
                  <a:gd name="connsiteX0" fmla="*/ 32037 w 64074"/>
                  <a:gd name="connsiteY0" fmla="*/ 64075 h 64074"/>
                  <a:gd name="connsiteX1" fmla="*/ 64075 w 64074"/>
                  <a:gd name="connsiteY1" fmla="*/ 32037 h 64074"/>
                  <a:gd name="connsiteX2" fmla="*/ 32037 w 64074"/>
                  <a:gd name="connsiteY2" fmla="*/ 0 h 64074"/>
                  <a:gd name="connsiteX3" fmla="*/ 0 w 64074"/>
                  <a:gd name="connsiteY3" fmla="*/ 32037 h 64074"/>
                  <a:gd name="connsiteX4" fmla="*/ 32037 w 64074"/>
                  <a:gd name="connsiteY4" fmla="*/ 64075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64075"/>
                    </a:move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71" name="任意多边形: 形状 70">
                <a:extLst>
                  <a:ext uri="{FF2B5EF4-FFF2-40B4-BE49-F238E27FC236}">
                    <a16:creationId xmlns:a16="http://schemas.microsoft.com/office/drawing/2014/main" id="{B1DA3FD5-2930-05FB-772A-48D323A658FC}"/>
                  </a:ext>
                </a:extLst>
              </p:cNvPr>
              <p:cNvSpPr/>
              <p:nvPr/>
            </p:nvSpPr>
            <p:spPr>
              <a:xfrm>
                <a:off x="2799761" y="2575897"/>
                <a:ext cx="64074" cy="64074"/>
              </a:xfrm>
              <a:custGeom>
                <a:avLst/>
                <a:gdLst>
                  <a:gd name="connsiteX0" fmla="*/ 0 w 64074"/>
                  <a:gd name="connsiteY0" fmla="*/ 32037 h 64074"/>
                  <a:gd name="connsiteX1" fmla="*/ 32037 w 64074"/>
                  <a:gd name="connsiteY1" fmla="*/ 64075 h 64074"/>
                  <a:gd name="connsiteX2" fmla="*/ 64075 w 64074"/>
                  <a:gd name="connsiteY2" fmla="*/ 32037 h 64074"/>
                  <a:gd name="connsiteX3" fmla="*/ 32037 w 64074"/>
                  <a:gd name="connsiteY3" fmla="*/ 0 h 64074"/>
                  <a:gd name="connsiteX4" fmla="*/ 0 w 64074"/>
                  <a:gd name="connsiteY4" fmla="*/ 32037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0" y="32037"/>
                    </a:move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38" y="0"/>
                      <a:pt x="0" y="14374"/>
                      <a:pt x="0" y="32037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72" name="任意多边形: 形状 71">
                <a:extLst>
                  <a:ext uri="{FF2B5EF4-FFF2-40B4-BE49-F238E27FC236}">
                    <a16:creationId xmlns:a16="http://schemas.microsoft.com/office/drawing/2014/main" id="{A2CBEB11-77DD-E9F7-2F75-ACBFD8580ACF}"/>
                  </a:ext>
                </a:extLst>
              </p:cNvPr>
              <p:cNvSpPr/>
              <p:nvPr/>
            </p:nvSpPr>
            <p:spPr>
              <a:xfrm>
                <a:off x="2720740" y="2654918"/>
                <a:ext cx="64074" cy="64074"/>
              </a:xfrm>
              <a:custGeom>
                <a:avLst/>
                <a:gdLst>
                  <a:gd name="connsiteX0" fmla="*/ 0 w 64074"/>
                  <a:gd name="connsiteY0" fmla="*/ 32037 h 64074"/>
                  <a:gd name="connsiteX1" fmla="*/ 32037 w 64074"/>
                  <a:gd name="connsiteY1" fmla="*/ 64075 h 64074"/>
                  <a:gd name="connsiteX2" fmla="*/ 64075 w 64074"/>
                  <a:gd name="connsiteY2" fmla="*/ 32037 h 64074"/>
                  <a:gd name="connsiteX3" fmla="*/ 32037 w 64074"/>
                  <a:gd name="connsiteY3" fmla="*/ 0 h 64074"/>
                  <a:gd name="connsiteX4" fmla="*/ 0 w 64074"/>
                  <a:gd name="connsiteY4" fmla="*/ 32037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0" y="32037"/>
                    </a:move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38" y="36"/>
                      <a:pt x="0" y="14374"/>
                      <a:pt x="0" y="32037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</p:grpSp>
        <p:grpSp>
          <p:nvGrpSpPr>
            <p:cNvPr id="97" name="图形 2169">
              <a:extLst>
                <a:ext uri="{FF2B5EF4-FFF2-40B4-BE49-F238E27FC236}">
                  <a16:creationId xmlns:a16="http://schemas.microsoft.com/office/drawing/2014/main" id="{431DC6CB-5A4A-85D6-091D-396473F9A3F9}"/>
                </a:ext>
              </a:extLst>
            </p:cNvPr>
            <p:cNvGrpSpPr/>
            <p:nvPr/>
          </p:nvGrpSpPr>
          <p:grpSpPr>
            <a:xfrm rot="16200000">
              <a:off x="4542128" y="3689415"/>
              <a:ext cx="347224" cy="287438"/>
              <a:chOff x="2483678" y="2338906"/>
              <a:chExt cx="459142" cy="380086"/>
            </a:xfrm>
            <a:solidFill>
              <a:schemeClr val="accent1"/>
            </a:solidFill>
          </p:grpSpPr>
          <p:sp>
            <p:nvSpPr>
              <p:cNvPr id="98" name="任意多边形: 形状 97">
                <a:extLst>
                  <a:ext uri="{FF2B5EF4-FFF2-40B4-BE49-F238E27FC236}">
                    <a16:creationId xmlns:a16="http://schemas.microsoft.com/office/drawing/2014/main" id="{F72A3816-ECF5-0E8A-8371-52ABC825FF4A}"/>
                  </a:ext>
                </a:extLst>
              </p:cNvPr>
              <p:cNvSpPr/>
              <p:nvPr/>
            </p:nvSpPr>
            <p:spPr>
              <a:xfrm>
                <a:off x="2483678" y="2417856"/>
                <a:ext cx="64074" cy="64074"/>
              </a:xfrm>
              <a:custGeom>
                <a:avLst/>
                <a:gdLst>
                  <a:gd name="connsiteX0" fmla="*/ 64075 w 64074"/>
                  <a:gd name="connsiteY0" fmla="*/ 32037 h 64074"/>
                  <a:gd name="connsiteX1" fmla="*/ 32037 w 64074"/>
                  <a:gd name="connsiteY1" fmla="*/ 0 h 64074"/>
                  <a:gd name="connsiteX2" fmla="*/ 0 w 64074"/>
                  <a:gd name="connsiteY2" fmla="*/ 32037 h 64074"/>
                  <a:gd name="connsiteX3" fmla="*/ 32037 w 64074"/>
                  <a:gd name="connsiteY3" fmla="*/ 64075 h 64074"/>
                  <a:gd name="connsiteX4" fmla="*/ 64075 w 64074"/>
                  <a:gd name="connsiteY4" fmla="*/ 32037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64075" y="32037"/>
                    </a:move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36"/>
                      <a:pt x="64075" y="32037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99" name="任意多边形: 形状 98">
                <a:extLst>
                  <a:ext uri="{FF2B5EF4-FFF2-40B4-BE49-F238E27FC236}">
                    <a16:creationId xmlns:a16="http://schemas.microsoft.com/office/drawing/2014/main" id="{D2E7E43F-0391-3434-6F05-8283E4A06B6B}"/>
                  </a:ext>
                </a:extLst>
              </p:cNvPr>
              <p:cNvSpPr/>
              <p:nvPr/>
            </p:nvSpPr>
            <p:spPr>
              <a:xfrm>
                <a:off x="2562699" y="2417856"/>
                <a:ext cx="64074" cy="64074"/>
              </a:xfrm>
              <a:custGeom>
                <a:avLst/>
                <a:gdLst>
                  <a:gd name="connsiteX0" fmla="*/ 32037 w 64074"/>
                  <a:gd name="connsiteY0" fmla="*/ 64075 h 64074"/>
                  <a:gd name="connsiteX1" fmla="*/ 64075 w 64074"/>
                  <a:gd name="connsiteY1" fmla="*/ 32037 h 64074"/>
                  <a:gd name="connsiteX2" fmla="*/ 32037 w 64074"/>
                  <a:gd name="connsiteY2" fmla="*/ 0 h 64074"/>
                  <a:gd name="connsiteX3" fmla="*/ 0 w 64074"/>
                  <a:gd name="connsiteY3" fmla="*/ 32037 h 64074"/>
                  <a:gd name="connsiteX4" fmla="*/ 32037 w 64074"/>
                  <a:gd name="connsiteY4" fmla="*/ 64075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64075"/>
                    </a:move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36"/>
                      <a:pt x="14374" y="64075"/>
                      <a:pt x="32037" y="64075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00" name="任意多边形: 形状 99">
                <a:extLst>
                  <a:ext uri="{FF2B5EF4-FFF2-40B4-BE49-F238E27FC236}">
                    <a16:creationId xmlns:a16="http://schemas.microsoft.com/office/drawing/2014/main" id="{14912EED-9BDA-3F56-C765-3736C8EBDFB7}"/>
                  </a:ext>
                </a:extLst>
              </p:cNvPr>
              <p:cNvSpPr/>
              <p:nvPr/>
            </p:nvSpPr>
            <p:spPr>
              <a:xfrm>
                <a:off x="2641719" y="2417856"/>
                <a:ext cx="64074" cy="64074"/>
              </a:xfrm>
              <a:custGeom>
                <a:avLst/>
                <a:gdLst>
                  <a:gd name="connsiteX0" fmla="*/ 32037 w 64074"/>
                  <a:gd name="connsiteY0" fmla="*/ 64075 h 64074"/>
                  <a:gd name="connsiteX1" fmla="*/ 64075 w 64074"/>
                  <a:gd name="connsiteY1" fmla="*/ 32037 h 64074"/>
                  <a:gd name="connsiteX2" fmla="*/ 32037 w 64074"/>
                  <a:gd name="connsiteY2" fmla="*/ 0 h 64074"/>
                  <a:gd name="connsiteX3" fmla="*/ 0 w 64074"/>
                  <a:gd name="connsiteY3" fmla="*/ 32037 h 64074"/>
                  <a:gd name="connsiteX4" fmla="*/ 32037 w 64074"/>
                  <a:gd name="connsiteY4" fmla="*/ 64075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64075"/>
                    </a:move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36"/>
                      <a:pt x="14374" y="64075"/>
                      <a:pt x="32037" y="64075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01" name="任意多边形: 形状 100">
                <a:extLst>
                  <a:ext uri="{FF2B5EF4-FFF2-40B4-BE49-F238E27FC236}">
                    <a16:creationId xmlns:a16="http://schemas.microsoft.com/office/drawing/2014/main" id="{3A821B9A-3DFA-08D2-28D0-77AFFA9F521B}"/>
                  </a:ext>
                </a:extLst>
              </p:cNvPr>
              <p:cNvSpPr/>
              <p:nvPr/>
            </p:nvSpPr>
            <p:spPr>
              <a:xfrm>
                <a:off x="2483678" y="2496876"/>
                <a:ext cx="64074" cy="64074"/>
              </a:xfrm>
              <a:custGeom>
                <a:avLst/>
                <a:gdLst>
                  <a:gd name="connsiteX0" fmla="*/ 64075 w 64074"/>
                  <a:gd name="connsiteY0" fmla="*/ 32037 h 64074"/>
                  <a:gd name="connsiteX1" fmla="*/ 32037 w 64074"/>
                  <a:gd name="connsiteY1" fmla="*/ 0 h 64074"/>
                  <a:gd name="connsiteX2" fmla="*/ 0 w 64074"/>
                  <a:gd name="connsiteY2" fmla="*/ 32037 h 64074"/>
                  <a:gd name="connsiteX3" fmla="*/ 32037 w 64074"/>
                  <a:gd name="connsiteY3" fmla="*/ 64075 h 64074"/>
                  <a:gd name="connsiteX4" fmla="*/ 64075 w 64074"/>
                  <a:gd name="connsiteY4" fmla="*/ 32037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64075" y="32037"/>
                    </a:move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02" name="任意多边形: 形状 101">
                <a:extLst>
                  <a:ext uri="{FF2B5EF4-FFF2-40B4-BE49-F238E27FC236}">
                    <a16:creationId xmlns:a16="http://schemas.microsoft.com/office/drawing/2014/main" id="{ED69B377-9779-A6E5-C8F4-5C637492A774}"/>
                  </a:ext>
                </a:extLst>
              </p:cNvPr>
              <p:cNvSpPr/>
              <p:nvPr/>
            </p:nvSpPr>
            <p:spPr>
              <a:xfrm>
                <a:off x="2562699" y="2496912"/>
                <a:ext cx="64074" cy="64074"/>
              </a:xfrm>
              <a:custGeom>
                <a:avLst/>
                <a:gdLst>
                  <a:gd name="connsiteX0" fmla="*/ 32037 w 64074"/>
                  <a:gd name="connsiteY0" fmla="*/ 0 h 64074"/>
                  <a:gd name="connsiteX1" fmla="*/ 0 w 64074"/>
                  <a:gd name="connsiteY1" fmla="*/ 32037 h 64074"/>
                  <a:gd name="connsiteX2" fmla="*/ 32037 w 64074"/>
                  <a:gd name="connsiteY2" fmla="*/ 64075 h 64074"/>
                  <a:gd name="connsiteX3" fmla="*/ 64075 w 64074"/>
                  <a:gd name="connsiteY3" fmla="*/ 32037 h 64074"/>
                  <a:gd name="connsiteX4" fmla="*/ 32037 w 64074"/>
                  <a:gd name="connsiteY4" fmla="*/ 0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0"/>
                    </a:move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38"/>
                      <a:pt x="49701" y="0"/>
                      <a:pt x="32037" y="0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03" name="任意多边形: 形状 102">
                <a:extLst>
                  <a:ext uri="{FF2B5EF4-FFF2-40B4-BE49-F238E27FC236}">
                    <a16:creationId xmlns:a16="http://schemas.microsoft.com/office/drawing/2014/main" id="{5012AA89-842C-1414-0A7A-2DA8EAC379BA}"/>
                  </a:ext>
                </a:extLst>
              </p:cNvPr>
              <p:cNvSpPr/>
              <p:nvPr/>
            </p:nvSpPr>
            <p:spPr>
              <a:xfrm>
                <a:off x="2641719" y="2496912"/>
                <a:ext cx="64074" cy="64074"/>
              </a:xfrm>
              <a:custGeom>
                <a:avLst/>
                <a:gdLst>
                  <a:gd name="connsiteX0" fmla="*/ 32037 w 64074"/>
                  <a:gd name="connsiteY0" fmla="*/ 0 h 64074"/>
                  <a:gd name="connsiteX1" fmla="*/ 0 w 64074"/>
                  <a:gd name="connsiteY1" fmla="*/ 32037 h 64074"/>
                  <a:gd name="connsiteX2" fmla="*/ 32037 w 64074"/>
                  <a:gd name="connsiteY2" fmla="*/ 64075 h 64074"/>
                  <a:gd name="connsiteX3" fmla="*/ 64075 w 64074"/>
                  <a:gd name="connsiteY3" fmla="*/ 32037 h 64074"/>
                  <a:gd name="connsiteX4" fmla="*/ 32037 w 64074"/>
                  <a:gd name="connsiteY4" fmla="*/ 0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0"/>
                    </a:move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38"/>
                      <a:pt x="49701" y="0"/>
                      <a:pt x="32037" y="0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04" name="任意多边形: 形状 103">
                <a:extLst>
                  <a:ext uri="{FF2B5EF4-FFF2-40B4-BE49-F238E27FC236}">
                    <a16:creationId xmlns:a16="http://schemas.microsoft.com/office/drawing/2014/main" id="{C0ED9894-E4CC-2847-271F-76EEE05BF3C9}"/>
                  </a:ext>
                </a:extLst>
              </p:cNvPr>
              <p:cNvSpPr/>
              <p:nvPr/>
            </p:nvSpPr>
            <p:spPr>
              <a:xfrm>
                <a:off x="2483678" y="2575897"/>
                <a:ext cx="64074" cy="64074"/>
              </a:xfrm>
              <a:custGeom>
                <a:avLst/>
                <a:gdLst>
                  <a:gd name="connsiteX0" fmla="*/ 32037 w 64074"/>
                  <a:gd name="connsiteY0" fmla="*/ 0 h 64074"/>
                  <a:gd name="connsiteX1" fmla="*/ 0 w 64074"/>
                  <a:gd name="connsiteY1" fmla="*/ 32037 h 64074"/>
                  <a:gd name="connsiteX2" fmla="*/ 32037 w 64074"/>
                  <a:gd name="connsiteY2" fmla="*/ 64075 h 64074"/>
                  <a:gd name="connsiteX3" fmla="*/ 64075 w 64074"/>
                  <a:gd name="connsiteY3" fmla="*/ 32037 h 64074"/>
                  <a:gd name="connsiteX4" fmla="*/ 32037 w 64074"/>
                  <a:gd name="connsiteY4" fmla="*/ 0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0"/>
                    </a:move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05" name="任意多边形: 形状 104">
                <a:extLst>
                  <a:ext uri="{FF2B5EF4-FFF2-40B4-BE49-F238E27FC236}">
                    <a16:creationId xmlns:a16="http://schemas.microsoft.com/office/drawing/2014/main" id="{BB105F6C-981B-6A96-DDC6-D70A92C06081}"/>
                  </a:ext>
                </a:extLst>
              </p:cNvPr>
              <p:cNvSpPr/>
              <p:nvPr/>
            </p:nvSpPr>
            <p:spPr>
              <a:xfrm>
                <a:off x="2562699" y="2575897"/>
                <a:ext cx="64074" cy="64074"/>
              </a:xfrm>
              <a:custGeom>
                <a:avLst/>
                <a:gdLst>
                  <a:gd name="connsiteX0" fmla="*/ 32037 w 64074"/>
                  <a:gd name="connsiteY0" fmla="*/ 0 h 64074"/>
                  <a:gd name="connsiteX1" fmla="*/ 0 w 64074"/>
                  <a:gd name="connsiteY1" fmla="*/ 32037 h 64074"/>
                  <a:gd name="connsiteX2" fmla="*/ 32037 w 64074"/>
                  <a:gd name="connsiteY2" fmla="*/ 64075 h 64074"/>
                  <a:gd name="connsiteX3" fmla="*/ 64075 w 64074"/>
                  <a:gd name="connsiteY3" fmla="*/ 32037 h 64074"/>
                  <a:gd name="connsiteX4" fmla="*/ 32037 w 64074"/>
                  <a:gd name="connsiteY4" fmla="*/ 0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0"/>
                    </a:move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06" name="任意多边形: 形状 105">
                <a:extLst>
                  <a:ext uri="{FF2B5EF4-FFF2-40B4-BE49-F238E27FC236}">
                    <a16:creationId xmlns:a16="http://schemas.microsoft.com/office/drawing/2014/main" id="{3B408AF4-FE9F-CA11-8965-5C0F80832E16}"/>
                  </a:ext>
                </a:extLst>
              </p:cNvPr>
              <p:cNvSpPr/>
              <p:nvPr/>
            </p:nvSpPr>
            <p:spPr>
              <a:xfrm rot="-122406">
                <a:off x="2641717" y="2576030"/>
                <a:ext cx="64076" cy="64076"/>
              </a:xfrm>
              <a:custGeom>
                <a:avLst/>
                <a:gdLst>
                  <a:gd name="connsiteX0" fmla="*/ 64077 w 64076"/>
                  <a:gd name="connsiteY0" fmla="*/ 32038 h 64076"/>
                  <a:gd name="connsiteX1" fmla="*/ 32039 w 64076"/>
                  <a:gd name="connsiteY1" fmla="*/ 64077 h 64076"/>
                  <a:gd name="connsiteX2" fmla="*/ 0 w 64076"/>
                  <a:gd name="connsiteY2" fmla="*/ 32038 h 64076"/>
                  <a:gd name="connsiteX3" fmla="*/ 32039 w 64076"/>
                  <a:gd name="connsiteY3" fmla="*/ 0 h 64076"/>
                  <a:gd name="connsiteX4" fmla="*/ 64077 w 64076"/>
                  <a:gd name="connsiteY4" fmla="*/ 32038 h 64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6" h="64076">
                    <a:moveTo>
                      <a:pt x="64077" y="32038"/>
                    </a:moveTo>
                    <a:cubicBezTo>
                      <a:pt x="64077" y="49733"/>
                      <a:pt x="49733" y="64077"/>
                      <a:pt x="32039" y="64077"/>
                    </a:cubicBezTo>
                    <a:cubicBezTo>
                      <a:pt x="14344" y="64077"/>
                      <a:pt x="0" y="49733"/>
                      <a:pt x="0" y="32038"/>
                    </a:cubicBezTo>
                    <a:cubicBezTo>
                      <a:pt x="0" y="14344"/>
                      <a:pt x="14344" y="0"/>
                      <a:pt x="32039" y="0"/>
                    </a:cubicBezTo>
                    <a:cubicBezTo>
                      <a:pt x="49733" y="0"/>
                      <a:pt x="64077" y="14344"/>
                      <a:pt x="64077" y="32038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07" name="任意多边形: 形状 106">
                <a:extLst>
                  <a:ext uri="{FF2B5EF4-FFF2-40B4-BE49-F238E27FC236}">
                    <a16:creationId xmlns:a16="http://schemas.microsoft.com/office/drawing/2014/main" id="{C50BB74D-F25A-16FC-AED1-D936B95E45FF}"/>
                  </a:ext>
                </a:extLst>
              </p:cNvPr>
              <p:cNvSpPr/>
              <p:nvPr/>
            </p:nvSpPr>
            <p:spPr>
              <a:xfrm>
                <a:off x="2720740" y="2417856"/>
                <a:ext cx="64074" cy="64074"/>
              </a:xfrm>
              <a:custGeom>
                <a:avLst/>
                <a:gdLst>
                  <a:gd name="connsiteX0" fmla="*/ 32037 w 64074"/>
                  <a:gd name="connsiteY0" fmla="*/ 64075 h 64074"/>
                  <a:gd name="connsiteX1" fmla="*/ 64075 w 64074"/>
                  <a:gd name="connsiteY1" fmla="*/ 32037 h 64074"/>
                  <a:gd name="connsiteX2" fmla="*/ 32037 w 64074"/>
                  <a:gd name="connsiteY2" fmla="*/ 0 h 64074"/>
                  <a:gd name="connsiteX3" fmla="*/ 0 w 64074"/>
                  <a:gd name="connsiteY3" fmla="*/ 32037 h 64074"/>
                  <a:gd name="connsiteX4" fmla="*/ 32037 w 64074"/>
                  <a:gd name="connsiteY4" fmla="*/ 64075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64075"/>
                    </a:move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36"/>
                      <a:pt x="14338" y="64075"/>
                      <a:pt x="32037" y="64075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08" name="任意多边形: 形状 107">
                <a:extLst>
                  <a:ext uri="{FF2B5EF4-FFF2-40B4-BE49-F238E27FC236}">
                    <a16:creationId xmlns:a16="http://schemas.microsoft.com/office/drawing/2014/main" id="{CAB2D22E-BF85-B58E-0396-160C6A125101}"/>
                  </a:ext>
                </a:extLst>
              </p:cNvPr>
              <p:cNvSpPr/>
              <p:nvPr/>
            </p:nvSpPr>
            <p:spPr>
              <a:xfrm>
                <a:off x="2720740" y="2338906"/>
                <a:ext cx="64074" cy="64038"/>
              </a:xfrm>
              <a:custGeom>
                <a:avLst/>
                <a:gdLst>
                  <a:gd name="connsiteX0" fmla="*/ 64075 w 64074"/>
                  <a:gd name="connsiteY0" fmla="*/ 32002 h 64038"/>
                  <a:gd name="connsiteX1" fmla="*/ 32037 w 64074"/>
                  <a:gd name="connsiteY1" fmla="*/ 0 h 64038"/>
                  <a:gd name="connsiteX2" fmla="*/ 0 w 64074"/>
                  <a:gd name="connsiteY2" fmla="*/ 32002 h 64038"/>
                  <a:gd name="connsiteX3" fmla="*/ 32037 w 64074"/>
                  <a:gd name="connsiteY3" fmla="*/ 64039 h 64038"/>
                  <a:gd name="connsiteX4" fmla="*/ 64075 w 64074"/>
                  <a:gd name="connsiteY4" fmla="*/ 32002 h 64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38">
                    <a:moveTo>
                      <a:pt x="64075" y="32002"/>
                    </a:moveTo>
                    <a:cubicBezTo>
                      <a:pt x="64075" y="14338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02"/>
                    </a:cubicBezTo>
                    <a:cubicBezTo>
                      <a:pt x="0" y="49665"/>
                      <a:pt x="14374" y="64039"/>
                      <a:pt x="32037" y="64039"/>
                    </a:cubicBezTo>
                    <a:cubicBezTo>
                      <a:pt x="49701" y="64003"/>
                      <a:pt x="64075" y="49665"/>
                      <a:pt x="64075" y="32002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09" name="任意多边形: 形状 108">
                <a:extLst>
                  <a:ext uri="{FF2B5EF4-FFF2-40B4-BE49-F238E27FC236}">
                    <a16:creationId xmlns:a16="http://schemas.microsoft.com/office/drawing/2014/main" id="{C769BA9C-7CE9-1924-E46A-A925E67A4A85}"/>
                  </a:ext>
                </a:extLst>
              </p:cNvPr>
              <p:cNvSpPr/>
              <p:nvPr/>
            </p:nvSpPr>
            <p:spPr>
              <a:xfrm>
                <a:off x="2720740" y="2496876"/>
                <a:ext cx="64074" cy="64074"/>
              </a:xfrm>
              <a:custGeom>
                <a:avLst/>
                <a:gdLst>
                  <a:gd name="connsiteX0" fmla="*/ 0 w 64074"/>
                  <a:gd name="connsiteY0" fmla="*/ 32037 h 64074"/>
                  <a:gd name="connsiteX1" fmla="*/ 32037 w 64074"/>
                  <a:gd name="connsiteY1" fmla="*/ 64075 h 64074"/>
                  <a:gd name="connsiteX2" fmla="*/ 64075 w 64074"/>
                  <a:gd name="connsiteY2" fmla="*/ 32037 h 64074"/>
                  <a:gd name="connsiteX3" fmla="*/ 32037 w 64074"/>
                  <a:gd name="connsiteY3" fmla="*/ 0 h 64074"/>
                  <a:gd name="connsiteX4" fmla="*/ 0 w 64074"/>
                  <a:gd name="connsiteY4" fmla="*/ 32037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0" y="32037"/>
                    </a:move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38" y="36"/>
                      <a:pt x="0" y="14374"/>
                      <a:pt x="0" y="32037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10" name="任意多边形: 形状 109">
                <a:extLst>
                  <a:ext uri="{FF2B5EF4-FFF2-40B4-BE49-F238E27FC236}">
                    <a16:creationId xmlns:a16="http://schemas.microsoft.com/office/drawing/2014/main" id="{6DEBB9A8-6B98-5E4B-C380-44CD088DAA09}"/>
                  </a:ext>
                </a:extLst>
              </p:cNvPr>
              <p:cNvSpPr/>
              <p:nvPr/>
            </p:nvSpPr>
            <p:spPr>
              <a:xfrm>
                <a:off x="2720740" y="2575897"/>
                <a:ext cx="64074" cy="64074"/>
              </a:xfrm>
              <a:custGeom>
                <a:avLst/>
                <a:gdLst>
                  <a:gd name="connsiteX0" fmla="*/ 0 w 64074"/>
                  <a:gd name="connsiteY0" fmla="*/ 32037 h 64074"/>
                  <a:gd name="connsiteX1" fmla="*/ 32037 w 64074"/>
                  <a:gd name="connsiteY1" fmla="*/ 64075 h 64074"/>
                  <a:gd name="connsiteX2" fmla="*/ 64075 w 64074"/>
                  <a:gd name="connsiteY2" fmla="*/ 32037 h 64074"/>
                  <a:gd name="connsiteX3" fmla="*/ 32037 w 64074"/>
                  <a:gd name="connsiteY3" fmla="*/ 0 h 64074"/>
                  <a:gd name="connsiteX4" fmla="*/ 0 w 64074"/>
                  <a:gd name="connsiteY4" fmla="*/ 32037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0" y="32037"/>
                    </a:move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38" y="0"/>
                      <a:pt x="0" y="14374"/>
                      <a:pt x="0" y="32037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11" name="任意多边形: 形状 110">
                <a:extLst>
                  <a:ext uri="{FF2B5EF4-FFF2-40B4-BE49-F238E27FC236}">
                    <a16:creationId xmlns:a16="http://schemas.microsoft.com/office/drawing/2014/main" id="{EA4E59AD-08A2-C171-09D7-7EDD2F5491E3}"/>
                  </a:ext>
                </a:extLst>
              </p:cNvPr>
              <p:cNvSpPr/>
              <p:nvPr/>
            </p:nvSpPr>
            <p:spPr>
              <a:xfrm>
                <a:off x="2799725" y="2417856"/>
                <a:ext cx="64074" cy="64074"/>
              </a:xfrm>
              <a:custGeom>
                <a:avLst/>
                <a:gdLst>
                  <a:gd name="connsiteX0" fmla="*/ 64075 w 64074"/>
                  <a:gd name="connsiteY0" fmla="*/ 32037 h 64074"/>
                  <a:gd name="connsiteX1" fmla="*/ 32037 w 64074"/>
                  <a:gd name="connsiteY1" fmla="*/ 0 h 64074"/>
                  <a:gd name="connsiteX2" fmla="*/ 0 w 64074"/>
                  <a:gd name="connsiteY2" fmla="*/ 32037 h 64074"/>
                  <a:gd name="connsiteX3" fmla="*/ 32037 w 64074"/>
                  <a:gd name="connsiteY3" fmla="*/ 64075 h 64074"/>
                  <a:gd name="connsiteX4" fmla="*/ 64075 w 64074"/>
                  <a:gd name="connsiteY4" fmla="*/ 32037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64075" y="32037"/>
                    </a:move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37" y="64075"/>
                      <a:pt x="64075" y="49736"/>
                      <a:pt x="64075" y="32037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12" name="任意多边形: 形状 111">
                <a:extLst>
                  <a:ext uri="{FF2B5EF4-FFF2-40B4-BE49-F238E27FC236}">
                    <a16:creationId xmlns:a16="http://schemas.microsoft.com/office/drawing/2014/main" id="{2ACA6DA3-817A-FB1A-D6E9-A5B08A746CBB}"/>
                  </a:ext>
                </a:extLst>
              </p:cNvPr>
              <p:cNvSpPr/>
              <p:nvPr/>
            </p:nvSpPr>
            <p:spPr>
              <a:xfrm>
                <a:off x="2799725" y="2496912"/>
                <a:ext cx="64074" cy="64074"/>
              </a:xfrm>
              <a:custGeom>
                <a:avLst/>
                <a:gdLst>
                  <a:gd name="connsiteX0" fmla="*/ 32037 w 64074"/>
                  <a:gd name="connsiteY0" fmla="*/ 0 h 64074"/>
                  <a:gd name="connsiteX1" fmla="*/ 0 w 64074"/>
                  <a:gd name="connsiteY1" fmla="*/ 32037 h 64074"/>
                  <a:gd name="connsiteX2" fmla="*/ 32037 w 64074"/>
                  <a:gd name="connsiteY2" fmla="*/ 64075 h 64074"/>
                  <a:gd name="connsiteX3" fmla="*/ 64075 w 64074"/>
                  <a:gd name="connsiteY3" fmla="*/ 32037 h 64074"/>
                  <a:gd name="connsiteX4" fmla="*/ 32037 w 64074"/>
                  <a:gd name="connsiteY4" fmla="*/ 0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0"/>
                    </a:move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38"/>
                      <a:pt x="49737" y="0"/>
                      <a:pt x="32037" y="0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13" name="任意多边形: 形状 112">
                <a:extLst>
                  <a:ext uri="{FF2B5EF4-FFF2-40B4-BE49-F238E27FC236}">
                    <a16:creationId xmlns:a16="http://schemas.microsoft.com/office/drawing/2014/main" id="{70948C4A-67ED-A01D-60D5-F72C8223CDF3}"/>
                  </a:ext>
                </a:extLst>
              </p:cNvPr>
              <p:cNvSpPr/>
              <p:nvPr/>
            </p:nvSpPr>
            <p:spPr>
              <a:xfrm>
                <a:off x="2878746" y="2496876"/>
                <a:ext cx="64074" cy="64074"/>
              </a:xfrm>
              <a:custGeom>
                <a:avLst/>
                <a:gdLst>
                  <a:gd name="connsiteX0" fmla="*/ 32037 w 64074"/>
                  <a:gd name="connsiteY0" fmla="*/ 64075 h 64074"/>
                  <a:gd name="connsiteX1" fmla="*/ 64075 w 64074"/>
                  <a:gd name="connsiteY1" fmla="*/ 32037 h 64074"/>
                  <a:gd name="connsiteX2" fmla="*/ 32037 w 64074"/>
                  <a:gd name="connsiteY2" fmla="*/ 0 h 64074"/>
                  <a:gd name="connsiteX3" fmla="*/ 0 w 64074"/>
                  <a:gd name="connsiteY3" fmla="*/ 32037 h 64074"/>
                  <a:gd name="connsiteX4" fmla="*/ 32037 w 64074"/>
                  <a:gd name="connsiteY4" fmla="*/ 64075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64075"/>
                    </a:move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14" name="任意多边形: 形状 113">
                <a:extLst>
                  <a:ext uri="{FF2B5EF4-FFF2-40B4-BE49-F238E27FC236}">
                    <a16:creationId xmlns:a16="http://schemas.microsoft.com/office/drawing/2014/main" id="{C40092F9-FE87-4ACD-266F-26DD14DC2B92}"/>
                  </a:ext>
                </a:extLst>
              </p:cNvPr>
              <p:cNvSpPr/>
              <p:nvPr/>
            </p:nvSpPr>
            <p:spPr>
              <a:xfrm>
                <a:off x="2799761" y="2575897"/>
                <a:ext cx="64074" cy="64074"/>
              </a:xfrm>
              <a:custGeom>
                <a:avLst/>
                <a:gdLst>
                  <a:gd name="connsiteX0" fmla="*/ 0 w 64074"/>
                  <a:gd name="connsiteY0" fmla="*/ 32037 h 64074"/>
                  <a:gd name="connsiteX1" fmla="*/ 32037 w 64074"/>
                  <a:gd name="connsiteY1" fmla="*/ 64075 h 64074"/>
                  <a:gd name="connsiteX2" fmla="*/ 64075 w 64074"/>
                  <a:gd name="connsiteY2" fmla="*/ 32037 h 64074"/>
                  <a:gd name="connsiteX3" fmla="*/ 32037 w 64074"/>
                  <a:gd name="connsiteY3" fmla="*/ 0 h 64074"/>
                  <a:gd name="connsiteX4" fmla="*/ 0 w 64074"/>
                  <a:gd name="connsiteY4" fmla="*/ 32037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0" y="32037"/>
                    </a:move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38" y="0"/>
                      <a:pt x="0" y="14374"/>
                      <a:pt x="0" y="32037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15" name="任意多边形: 形状 114">
                <a:extLst>
                  <a:ext uri="{FF2B5EF4-FFF2-40B4-BE49-F238E27FC236}">
                    <a16:creationId xmlns:a16="http://schemas.microsoft.com/office/drawing/2014/main" id="{29CDEE22-3BE7-C3F6-02F5-21D5B54CAD37}"/>
                  </a:ext>
                </a:extLst>
              </p:cNvPr>
              <p:cNvSpPr/>
              <p:nvPr/>
            </p:nvSpPr>
            <p:spPr>
              <a:xfrm>
                <a:off x="2720740" y="2654918"/>
                <a:ext cx="64074" cy="64074"/>
              </a:xfrm>
              <a:custGeom>
                <a:avLst/>
                <a:gdLst>
                  <a:gd name="connsiteX0" fmla="*/ 0 w 64074"/>
                  <a:gd name="connsiteY0" fmla="*/ 32037 h 64074"/>
                  <a:gd name="connsiteX1" fmla="*/ 32037 w 64074"/>
                  <a:gd name="connsiteY1" fmla="*/ 64075 h 64074"/>
                  <a:gd name="connsiteX2" fmla="*/ 64075 w 64074"/>
                  <a:gd name="connsiteY2" fmla="*/ 32037 h 64074"/>
                  <a:gd name="connsiteX3" fmla="*/ 32037 w 64074"/>
                  <a:gd name="connsiteY3" fmla="*/ 0 h 64074"/>
                  <a:gd name="connsiteX4" fmla="*/ 0 w 64074"/>
                  <a:gd name="connsiteY4" fmla="*/ 32037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0" y="32037"/>
                    </a:move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38" y="36"/>
                      <a:pt x="0" y="14374"/>
                      <a:pt x="0" y="32037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</p:grpSp>
        <p:grpSp>
          <p:nvGrpSpPr>
            <p:cNvPr id="136" name="图形 2169">
              <a:extLst>
                <a:ext uri="{FF2B5EF4-FFF2-40B4-BE49-F238E27FC236}">
                  <a16:creationId xmlns:a16="http://schemas.microsoft.com/office/drawing/2014/main" id="{7F038EB6-99EC-0456-7FF8-A2DE348F305E}"/>
                </a:ext>
              </a:extLst>
            </p:cNvPr>
            <p:cNvGrpSpPr/>
            <p:nvPr/>
          </p:nvGrpSpPr>
          <p:grpSpPr>
            <a:xfrm rot="5400000" flipV="1">
              <a:off x="4542128" y="4480497"/>
              <a:ext cx="347224" cy="287438"/>
              <a:chOff x="2483678" y="2338906"/>
              <a:chExt cx="459142" cy="380086"/>
            </a:xfrm>
            <a:solidFill>
              <a:schemeClr val="accent1"/>
            </a:solidFill>
          </p:grpSpPr>
          <p:sp>
            <p:nvSpPr>
              <p:cNvPr id="137" name="任意多边形: 形状 136">
                <a:extLst>
                  <a:ext uri="{FF2B5EF4-FFF2-40B4-BE49-F238E27FC236}">
                    <a16:creationId xmlns:a16="http://schemas.microsoft.com/office/drawing/2014/main" id="{ED87914C-AF99-37FD-5DB0-42F066E90023}"/>
                  </a:ext>
                </a:extLst>
              </p:cNvPr>
              <p:cNvSpPr/>
              <p:nvPr/>
            </p:nvSpPr>
            <p:spPr>
              <a:xfrm>
                <a:off x="2483678" y="2417856"/>
                <a:ext cx="64074" cy="64074"/>
              </a:xfrm>
              <a:custGeom>
                <a:avLst/>
                <a:gdLst>
                  <a:gd name="connsiteX0" fmla="*/ 64075 w 64074"/>
                  <a:gd name="connsiteY0" fmla="*/ 32037 h 64074"/>
                  <a:gd name="connsiteX1" fmla="*/ 32037 w 64074"/>
                  <a:gd name="connsiteY1" fmla="*/ 0 h 64074"/>
                  <a:gd name="connsiteX2" fmla="*/ 0 w 64074"/>
                  <a:gd name="connsiteY2" fmla="*/ 32037 h 64074"/>
                  <a:gd name="connsiteX3" fmla="*/ 32037 w 64074"/>
                  <a:gd name="connsiteY3" fmla="*/ 64075 h 64074"/>
                  <a:gd name="connsiteX4" fmla="*/ 64075 w 64074"/>
                  <a:gd name="connsiteY4" fmla="*/ 32037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64075" y="32037"/>
                    </a:move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36"/>
                      <a:pt x="64075" y="32037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38" name="任意多边形: 形状 137">
                <a:extLst>
                  <a:ext uri="{FF2B5EF4-FFF2-40B4-BE49-F238E27FC236}">
                    <a16:creationId xmlns:a16="http://schemas.microsoft.com/office/drawing/2014/main" id="{F6680AB3-90A4-4FC4-15C3-BBC352785872}"/>
                  </a:ext>
                </a:extLst>
              </p:cNvPr>
              <p:cNvSpPr/>
              <p:nvPr/>
            </p:nvSpPr>
            <p:spPr>
              <a:xfrm>
                <a:off x="2562699" y="2417856"/>
                <a:ext cx="64074" cy="64074"/>
              </a:xfrm>
              <a:custGeom>
                <a:avLst/>
                <a:gdLst>
                  <a:gd name="connsiteX0" fmla="*/ 32037 w 64074"/>
                  <a:gd name="connsiteY0" fmla="*/ 64075 h 64074"/>
                  <a:gd name="connsiteX1" fmla="*/ 64075 w 64074"/>
                  <a:gd name="connsiteY1" fmla="*/ 32037 h 64074"/>
                  <a:gd name="connsiteX2" fmla="*/ 32037 w 64074"/>
                  <a:gd name="connsiteY2" fmla="*/ 0 h 64074"/>
                  <a:gd name="connsiteX3" fmla="*/ 0 w 64074"/>
                  <a:gd name="connsiteY3" fmla="*/ 32037 h 64074"/>
                  <a:gd name="connsiteX4" fmla="*/ 32037 w 64074"/>
                  <a:gd name="connsiteY4" fmla="*/ 64075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64075"/>
                    </a:move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36"/>
                      <a:pt x="14374" y="64075"/>
                      <a:pt x="32037" y="64075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39" name="任意多边形: 形状 138">
                <a:extLst>
                  <a:ext uri="{FF2B5EF4-FFF2-40B4-BE49-F238E27FC236}">
                    <a16:creationId xmlns:a16="http://schemas.microsoft.com/office/drawing/2014/main" id="{20C8D153-F5C0-4B91-EE64-968DEF859384}"/>
                  </a:ext>
                </a:extLst>
              </p:cNvPr>
              <p:cNvSpPr/>
              <p:nvPr/>
            </p:nvSpPr>
            <p:spPr>
              <a:xfrm>
                <a:off x="2641719" y="2417856"/>
                <a:ext cx="64074" cy="64074"/>
              </a:xfrm>
              <a:custGeom>
                <a:avLst/>
                <a:gdLst>
                  <a:gd name="connsiteX0" fmla="*/ 32037 w 64074"/>
                  <a:gd name="connsiteY0" fmla="*/ 64075 h 64074"/>
                  <a:gd name="connsiteX1" fmla="*/ 64075 w 64074"/>
                  <a:gd name="connsiteY1" fmla="*/ 32037 h 64074"/>
                  <a:gd name="connsiteX2" fmla="*/ 32037 w 64074"/>
                  <a:gd name="connsiteY2" fmla="*/ 0 h 64074"/>
                  <a:gd name="connsiteX3" fmla="*/ 0 w 64074"/>
                  <a:gd name="connsiteY3" fmla="*/ 32037 h 64074"/>
                  <a:gd name="connsiteX4" fmla="*/ 32037 w 64074"/>
                  <a:gd name="connsiteY4" fmla="*/ 64075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64075"/>
                    </a:move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36"/>
                      <a:pt x="14374" y="64075"/>
                      <a:pt x="32037" y="64075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40" name="任意多边形: 形状 139">
                <a:extLst>
                  <a:ext uri="{FF2B5EF4-FFF2-40B4-BE49-F238E27FC236}">
                    <a16:creationId xmlns:a16="http://schemas.microsoft.com/office/drawing/2014/main" id="{05C31471-85A4-03EC-4752-9FD398D8BEE7}"/>
                  </a:ext>
                </a:extLst>
              </p:cNvPr>
              <p:cNvSpPr/>
              <p:nvPr/>
            </p:nvSpPr>
            <p:spPr>
              <a:xfrm>
                <a:off x="2483678" y="2496876"/>
                <a:ext cx="64074" cy="64074"/>
              </a:xfrm>
              <a:custGeom>
                <a:avLst/>
                <a:gdLst>
                  <a:gd name="connsiteX0" fmla="*/ 64075 w 64074"/>
                  <a:gd name="connsiteY0" fmla="*/ 32037 h 64074"/>
                  <a:gd name="connsiteX1" fmla="*/ 32037 w 64074"/>
                  <a:gd name="connsiteY1" fmla="*/ 0 h 64074"/>
                  <a:gd name="connsiteX2" fmla="*/ 0 w 64074"/>
                  <a:gd name="connsiteY2" fmla="*/ 32037 h 64074"/>
                  <a:gd name="connsiteX3" fmla="*/ 32037 w 64074"/>
                  <a:gd name="connsiteY3" fmla="*/ 64075 h 64074"/>
                  <a:gd name="connsiteX4" fmla="*/ 64075 w 64074"/>
                  <a:gd name="connsiteY4" fmla="*/ 32037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64075" y="32037"/>
                    </a:move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41" name="任意多边形: 形状 140">
                <a:extLst>
                  <a:ext uri="{FF2B5EF4-FFF2-40B4-BE49-F238E27FC236}">
                    <a16:creationId xmlns:a16="http://schemas.microsoft.com/office/drawing/2014/main" id="{AC366BE2-D251-B475-F0DF-9812252F709D}"/>
                  </a:ext>
                </a:extLst>
              </p:cNvPr>
              <p:cNvSpPr/>
              <p:nvPr/>
            </p:nvSpPr>
            <p:spPr>
              <a:xfrm>
                <a:off x="2562699" y="2496912"/>
                <a:ext cx="64074" cy="64074"/>
              </a:xfrm>
              <a:custGeom>
                <a:avLst/>
                <a:gdLst>
                  <a:gd name="connsiteX0" fmla="*/ 32037 w 64074"/>
                  <a:gd name="connsiteY0" fmla="*/ 0 h 64074"/>
                  <a:gd name="connsiteX1" fmla="*/ 0 w 64074"/>
                  <a:gd name="connsiteY1" fmla="*/ 32037 h 64074"/>
                  <a:gd name="connsiteX2" fmla="*/ 32037 w 64074"/>
                  <a:gd name="connsiteY2" fmla="*/ 64075 h 64074"/>
                  <a:gd name="connsiteX3" fmla="*/ 64075 w 64074"/>
                  <a:gd name="connsiteY3" fmla="*/ 32037 h 64074"/>
                  <a:gd name="connsiteX4" fmla="*/ 32037 w 64074"/>
                  <a:gd name="connsiteY4" fmla="*/ 0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0"/>
                    </a:move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38"/>
                      <a:pt x="49701" y="0"/>
                      <a:pt x="32037" y="0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42" name="任意多边形: 形状 141">
                <a:extLst>
                  <a:ext uri="{FF2B5EF4-FFF2-40B4-BE49-F238E27FC236}">
                    <a16:creationId xmlns:a16="http://schemas.microsoft.com/office/drawing/2014/main" id="{27C754C8-7F19-E86D-E33D-C5C27D0A025E}"/>
                  </a:ext>
                </a:extLst>
              </p:cNvPr>
              <p:cNvSpPr/>
              <p:nvPr/>
            </p:nvSpPr>
            <p:spPr>
              <a:xfrm>
                <a:off x="2641719" y="2496912"/>
                <a:ext cx="64074" cy="64074"/>
              </a:xfrm>
              <a:custGeom>
                <a:avLst/>
                <a:gdLst>
                  <a:gd name="connsiteX0" fmla="*/ 32037 w 64074"/>
                  <a:gd name="connsiteY0" fmla="*/ 0 h 64074"/>
                  <a:gd name="connsiteX1" fmla="*/ 0 w 64074"/>
                  <a:gd name="connsiteY1" fmla="*/ 32037 h 64074"/>
                  <a:gd name="connsiteX2" fmla="*/ 32037 w 64074"/>
                  <a:gd name="connsiteY2" fmla="*/ 64075 h 64074"/>
                  <a:gd name="connsiteX3" fmla="*/ 64075 w 64074"/>
                  <a:gd name="connsiteY3" fmla="*/ 32037 h 64074"/>
                  <a:gd name="connsiteX4" fmla="*/ 32037 w 64074"/>
                  <a:gd name="connsiteY4" fmla="*/ 0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0"/>
                    </a:move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38"/>
                      <a:pt x="49701" y="0"/>
                      <a:pt x="32037" y="0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43" name="任意多边形: 形状 142">
                <a:extLst>
                  <a:ext uri="{FF2B5EF4-FFF2-40B4-BE49-F238E27FC236}">
                    <a16:creationId xmlns:a16="http://schemas.microsoft.com/office/drawing/2014/main" id="{10DAAA4A-53FD-CA3A-BACD-9D3B55852659}"/>
                  </a:ext>
                </a:extLst>
              </p:cNvPr>
              <p:cNvSpPr/>
              <p:nvPr/>
            </p:nvSpPr>
            <p:spPr>
              <a:xfrm>
                <a:off x="2483678" y="2575897"/>
                <a:ext cx="64074" cy="64074"/>
              </a:xfrm>
              <a:custGeom>
                <a:avLst/>
                <a:gdLst>
                  <a:gd name="connsiteX0" fmla="*/ 32037 w 64074"/>
                  <a:gd name="connsiteY0" fmla="*/ 0 h 64074"/>
                  <a:gd name="connsiteX1" fmla="*/ 0 w 64074"/>
                  <a:gd name="connsiteY1" fmla="*/ 32037 h 64074"/>
                  <a:gd name="connsiteX2" fmla="*/ 32037 w 64074"/>
                  <a:gd name="connsiteY2" fmla="*/ 64075 h 64074"/>
                  <a:gd name="connsiteX3" fmla="*/ 64075 w 64074"/>
                  <a:gd name="connsiteY3" fmla="*/ 32037 h 64074"/>
                  <a:gd name="connsiteX4" fmla="*/ 32037 w 64074"/>
                  <a:gd name="connsiteY4" fmla="*/ 0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0"/>
                    </a:move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44" name="任意多边形: 形状 143">
                <a:extLst>
                  <a:ext uri="{FF2B5EF4-FFF2-40B4-BE49-F238E27FC236}">
                    <a16:creationId xmlns:a16="http://schemas.microsoft.com/office/drawing/2014/main" id="{8F4202CA-A83A-3A1A-F816-9C349E0A2E0B}"/>
                  </a:ext>
                </a:extLst>
              </p:cNvPr>
              <p:cNvSpPr/>
              <p:nvPr/>
            </p:nvSpPr>
            <p:spPr>
              <a:xfrm>
                <a:off x="2562699" y="2575897"/>
                <a:ext cx="64074" cy="64074"/>
              </a:xfrm>
              <a:custGeom>
                <a:avLst/>
                <a:gdLst>
                  <a:gd name="connsiteX0" fmla="*/ 32037 w 64074"/>
                  <a:gd name="connsiteY0" fmla="*/ 0 h 64074"/>
                  <a:gd name="connsiteX1" fmla="*/ 0 w 64074"/>
                  <a:gd name="connsiteY1" fmla="*/ 32037 h 64074"/>
                  <a:gd name="connsiteX2" fmla="*/ 32037 w 64074"/>
                  <a:gd name="connsiteY2" fmla="*/ 64075 h 64074"/>
                  <a:gd name="connsiteX3" fmla="*/ 64075 w 64074"/>
                  <a:gd name="connsiteY3" fmla="*/ 32037 h 64074"/>
                  <a:gd name="connsiteX4" fmla="*/ 32037 w 64074"/>
                  <a:gd name="connsiteY4" fmla="*/ 0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0"/>
                    </a:move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45" name="任意多边形: 形状 144">
                <a:extLst>
                  <a:ext uri="{FF2B5EF4-FFF2-40B4-BE49-F238E27FC236}">
                    <a16:creationId xmlns:a16="http://schemas.microsoft.com/office/drawing/2014/main" id="{D883DC01-B99A-90C2-1D9F-6012AE0BED5E}"/>
                  </a:ext>
                </a:extLst>
              </p:cNvPr>
              <p:cNvSpPr/>
              <p:nvPr/>
            </p:nvSpPr>
            <p:spPr>
              <a:xfrm rot="-122406">
                <a:off x="2641717" y="2576030"/>
                <a:ext cx="64076" cy="64076"/>
              </a:xfrm>
              <a:custGeom>
                <a:avLst/>
                <a:gdLst>
                  <a:gd name="connsiteX0" fmla="*/ 64077 w 64076"/>
                  <a:gd name="connsiteY0" fmla="*/ 32038 h 64076"/>
                  <a:gd name="connsiteX1" fmla="*/ 32039 w 64076"/>
                  <a:gd name="connsiteY1" fmla="*/ 64077 h 64076"/>
                  <a:gd name="connsiteX2" fmla="*/ 0 w 64076"/>
                  <a:gd name="connsiteY2" fmla="*/ 32038 h 64076"/>
                  <a:gd name="connsiteX3" fmla="*/ 32039 w 64076"/>
                  <a:gd name="connsiteY3" fmla="*/ 0 h 64076"/>
                  <a:gd name="connsiteX4" fmla="*/ 64077 w 64076"/>
                  <a:gd name="connsiteY4" fmla="*/ 32038 h 64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6" h="64076">
                    <a:moveTo>
                      <a:pt x="64077" y="32038"/>
                    </a:moveTo>
                    <a:cubicBezTo>
                      <a:pt x="64077" y="49733"/>
                      <a:pt x="49733" y="64077"/>
                      <a:pt x="32039" y="64077"/>
                    </a:cubicBezTo>
                    <a:cubicBezTo>
                      <a:pt x="14344" y="64077"/>
                      <a:pt x="0" y="49733"/>
                      <a:pt x="0" y="32038"/>
                    </a:cubicBezTo>
                    <a:cubicBezTo>
                      <a:pt x="0" y="14344"/>
                      <a:pt x="14344" y="0"/>
                      <a:pt x="32039" y="0"/>
                    </a:cubicBezTo>
                    <a:cubicBezTo>
                      <a:pt x="49733" y="0"/>
                      <a:pt x="64077" y="14344"/>
                      <a:pt x="64077" y="32038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46" name="任意多边形: 形状 145">
                <a:extLst>
                  <a:ext uri="{FF2B5EF4-FFF2-40B4-BE49-F238E27FC236}">
                    <a16:creationId xmlns:a16="http://schemas.microsoft.com/office/drawing/2014/main" id="{27E4E8B7-87F7-5800-C7D7-0C2BDC767AEB}"/>
                  </a:ext>
                </a:extLst>
              </p:cNvPr>
              <p:cNvSpPr/>
              <p:nvPr/>
            </p:nvSpPr>
            <p:spPr>
              <a:xfrm>
                <a:off x="2720740" y="2417856"/>
                <a:ext cx="64074" cy="64074"/>
              </a:xfrm>
              <a:custGeom>
                <a:avLst/>
                <a:gdLst>
                  <a:gd name="connsiteX0" fmla="*/ 32037 w 64074"/>
                  <a:gd name="connsiteY0" fmla="*/ 64075 h 64074"/>
                  <a:gd name="connsiteX1" fmla="*/ 64075 w 64074"/>
                  <a:gd name="connsiteY1" fmla="*/ 32037 h 64074"/>
                  <a:gd name="connsiteX2" fmla="*/ 32037 w 64074"/>
                  <a:gd name="connsiteY2" fmla="*/ 0 h 64074"/>
                  <a:gd name="connsiteX3" fmla="*/ 0 w 64074"/>
                  <a:gd name="connsiteY3" fmla="*/ 32037 h 64074"/>
                  <a:gd name="connsiteX4" fmla="*/ 32037 w 64074"/>
                  <a:gd name="connsiteY4" fmla="*/ 64075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64075"/>
                    </a:move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36"/>
                      <a:pt x="14338" y="64075"/>
                      <a:pt x="32037" y="64075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47" name="任意多边形: 形状 146">
                <a:extLst>
                  <a:ext uri="{FF2B5EF4-FFF2-40B4-BE49-F238E27FC236}">
                    <a16:creationId xmlns:a16="http://schemas.microsoft.com/office/drawing/2014/main" id="{724931C3-CAF4-D3F7-9900-CCD73685599E}"/>
                  </a:ext>
                </a:extLst>
              </p:cNvPr>
              <p:cNvSpPr/>
              <p:nvPr/>
            </p:nvSpPr>
            <p:spPr>
              <a:xfrm>
                <a:off x="2720740" y="2338906"/>
                <a:ext cx="64074" cy="64038"/>
              </a:xfrm>
              <a:custGeom>
                <a:avLst/>
                <a:gdLst>
                  <a:gd name="connsiteX0" fmla="*/ 64075 w 64074"/>
                  <a:gd name="connsiteY0" fmla="*/ 32002 h 64038"/>
                  <a:gd name="connsiteX1" fmla="*/ 32037 w 64074"/>
                  <a:gd name="connsiteY1" fmla="*/ 0 h 64038"/>
                  <a:gd name="connsiteX2" fmla="*/ 0 w 64074"/>
                  <a:gd name="connsiteY2" fmla="*/ 32002 h 64038"/>
                  <a:gd name="connsiteX3" fmla="*/ 32037 w 64074"/>
                  <a:gd name="connsiteY3" fmla="*/ 64039 h 64038"/>
                  <a:gd name="connsiteX4" fmla="*/ 64075 w 64074"/>
                  <a:gd name="connsiteY4" fmla="*/ 32002 h 64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38">
                    <a:moveTo>
                      <a:pt x="64075" y="32002"/>
                    </a:moveTo>
                    <a:cubicBezTo>
                      <a:pt x="64075" y="14338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02"/>
                    </a:cubicBezTo>
                    <a:cubicBezTo>
                      <a:pt x="0" y="49665"/>
                      <a:pt x="14374" y="64039"/>
                      <a:pt x="32037" y="64039"/>
                    </a:cubicBezTo>
                    <a:cubicBezTo>
                      <a:pt x="49701" y="64003"/>
                      <a:pt x="64075" y="49665"/>
                      <a:pt x="64075" y="32002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48" name="任意多边形: 形状 147">
                <a:extLst>
                  <a:ext uri="{FF2B5EF4-FFF2-40B4-BE49-F238E27FC236}">
                    <a16:creationId xmlns:a16="http://schemas.microsoft.com/office/drawing/2014/main" id="{9BA92F5C-27F3-C178-BFE8-162A4EDDB712}"/>
                  </a:ext>
                </a:extLst>
              </p:cNvPr>
              <p:cNvSpPr/>
              <p:nvPr/>
            </p:nvSpPr>
            <p:spPr>
              <a:xfrm>
                <a:off x="2720740" y="2496876"/>
                <a:ext cx="64074" cy="64074"/>
              </a:xfrm>
              <a:custGeom>
                <a:avLst/>
                <a:gdLst>
                  <a:gd name="connsiteX0" fmla="*/ 0 w 64074"/>
                  <a:gd name="connsiteY0" fmla="*/ 32037 h 64074"/>
                  <a:gd name="connsiteX1" fmla="*/ 32037 w 64074"/>
                  <a:gd name="connsiteY1" fmla="*/ 64075 h 64074"/>
                  <a:gd name="connsiteX2" fmla="*/ 64075 w 64074"/>
                  <a:gd name="connsiteY2" fmla="*/ 32037 h 64074"/>
                  <a:gd name="connsiteX3" fmla="*/ 32037 w 64074"/>
                  <a:gd name="connsiteY3" fmla="*/ 0 h 64074"/>
                  <a:gd name="connsiteX4" fmla="*/ 0 w 64074"/>
                  <a:gd name="connsiteY4" fmla="*/ 32037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0" y="32037"/>
                    </a:move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38" y="36"/>
                      <a:pt x="0" y="14374"/>
                      <a:pt x="0" y="32037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49" name="任意多边形: 形状 148">
                <a:extLst>
                  <a:ext uri="{FF2B5EF4-FFF2-40B4-BE49-F238E27FC236}">
                    <a16:creationId xmlns:a16="http://schemas.microsoft.com/office/drawing/2014/main" id="{057DAB8E-8474-8EA7-C496-4F2DAD40E5FD}"/>
                  </a:ext>
                </a:extLst>
              </p:cNvPr>
              <p:cNvSpPr/>
              <p:nvPr/>
            </p:nvSpPr>
            <p:spPr>
              <a:xfrm>
                <a:off x="2720740" y="2575897"/>
                <a:ext cx="64074" cy="64074"/>
              </a:xfrm>
              <a:custGeom>
                <a:avLst/>
                <a:gdLst>
                  <a:gd name="connsiteX0" fmla="*/ 0 w 64074"/>
                  <a:gd name="connsiteY0" fmla="*/ 32037 h 64074"/>
                  <a:gd name="connsiteX1" fmla="*/ 32037 w 64074"/>
                  <a:gd name="connsiteY1" fmla="*/ 64075 h 64074"/>
                  <a:gd name="connsiteX2" fmla="*/ 64075 w 64074"/>
                  <a:gd name="connsiteY2" fmla="*/ 32037 h 64074"/>
                  <a:gd name="connsiteX3" fmla="*/ 32037 w 64074"/>
                  <a:gd name="connsiteY3" fmla="*/ 0 h 64074"/>
                  <a:gd name="connsiteX4" fmla="*/ 0 w 64074"/>
                  <a:gd name="connsiteY4" fmla="*/ 32037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0" y="32037"/>
                    </a:move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38" y="0"/>
                      <a:pt x="0" y="14374"/>
                      <a:pt x="0" y="32037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50" name="任意多边形: 形状 149">
                <a:extLst>
                  <a:ext uri="{FF2B5EF4-FFF2-40B4-BE49-F238E27FC236}">
                    <a16:creationId xmlns:a16="http://schemas.microsoft.com/office/drawing/2014/main" id="{6B2C248B-7324-33B3-AAF9-BE9D04CD83E0}"/>
                  </a:ext>
                </a:extLst>
              </p:cNvPr>
              <p:cNvSpPr/>
              <p:nvPr/>
            </p:nvSpPr>
            <p:spPr>
              <a:xfrm>
                <a:off x="2799725" y="2417856"/>
                <a:ext cx="64074" cy="64074"/>
              </a:xfrm>
              <a:custGeom>
                <a:avLst/>
                <a:gdLst>
                  <a:gd name="connsiteX0" fmla="*/ 64075 w 64074"/>
                  <a:gd name="connsiteY0" fmla="*/ 32037 h 64074"/>
                  <a:gd name="connsiteX1" fmla="*/ 32037 w 64074"/>
                  <a:gd name="connsiteY1" fmla="*/ 0 h 64074"/>
                  <a:gd name="connsiteX2" fmla="*/ 0 w 64074"/>
                  <a:gd name="connsiteY2" fmla="*/ 32037 h 64074"/>
                  <a:gd name="connsiteX3" fmla="*/ 32037 w 64074"/>
                  <a:gd name="connsiteY3" fmla="*/ 64075 h 64074"/>
                  <a:gd name="connsiteX4" fmla="*/ 64075 w 64074"/>
                  <a:gd name="connsiteY4" fmla="*/ 32037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64075" y="32037"/>
                    </a:move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37" y="64075"/>
                      <a:pt x="64075" y="49736"/>
                      <a:pt x="64075" y="32037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51" name="任意多边形: 形状 150">
                <a:extLst>
                  <a:ext uri="{FF2B5EF4-FFF2-40B4-BE49-F238E27FC236}">
                    <a16:creationId xmlns:a16="http://schemas.microsoft.com/office/drawing/2014/main" id="{B14A6919-F4B7-A75C-8784-10485DF675BD}"/>
                  </a:ext>
                </a:extLst>
              </p:cNvPr>
              <p:cNvSpPr/>
              <p:nvPr/>
            </p:nvSpPr>
            <p:spPr>
              <a:xfrm>
                <a:off x="2799725" y="2496912"/>
                <a:ext cx="64074" cy="64074"/>
              </a:xfrm>
              <a:custGeom>
                <a:avLst/>
                <a:gdLst>
                  <a:gd name="connsiteX0" fmla="*/ 32037 w 64074"/>
                  <a:gd name="connsiteY0" fmla="*/ 0 h 64074"/>
                  <a:gd name="connsiteX1" fmla="*/ 0 w 64074"/>
                  <a:gd name="connsiteY1" fmla="*/ 32037 h 64074"/>
                  <a:gd name="connsiteX2" fmla="*/ 32037 w 64074"/>
                  <a:gd name="connsiteY2" fmla="*/ 64075 h 64074"/>
                  <a:gd name="connsiteX3" fmla="*/ 64075 w 64074"/>
                  <a:gd name="connsiteY3" fmla="*/ 32037 h 64074"/>
                  <a:gd name="connsiteX4" fmla="*/ 32037 w 64074"/>
                  <a:gd name="connsiteY4" fmla="*/ 0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0"/>
                    </a:move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38"/>
                      <a:pt x="49737" y="0"/>
                      <a:pt x="32037" y="0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52" name="任意多边形: 形状 151">
                <a:extLst>
                  <a:ext uri="{FF2B5EF4-FFF2-40B4-BE49-F238E27FC236}">
                    <a16:creationId xmlns:a16="http://schemas.microsoft.com/office/drawing/2014/main" id="{5FED8615-AEB3-1004-2103-88C7D0F65983}"/>
                  </a:ext>
                </a:extLst>
              </p:cNvPr>
              <p:cNvSpPr/>
              <p:nvPr/>
            </p:nvSpPr>
            <p:spPr>
              <a:xfrm>
                <a:off x="2878746" y="2496876"/>
                <a:ext cx="64074" cy="64074"/>
              </a:xfrm>
              <a:custGeom>
                <a:avLst/>
                <a:gdLst>
                  <a:gd name="connsiteX0" fmla="*/ 32037 w 64074"/>
                  <a:gd name="connsiteY0" fmla="*/ 64075 h 64074"/>
                  <a:gd name="connsiteX1" fmla="*/ 64075 w 64074"/>
                  <a:gd name="connsiteY1" fmla="*/ 32037 h 64074"/>
                  <a:gd name="connsiteX2" fmla="*/ 32037 w 64074"/>
                  <a:gd name="connsiteY2" fmla="*/ 0 h 64074"/>
                  <a:gd name="connsiteX3" fmla="*/ 0 w 64074"/>
                  <a:gd name="connsiteY3" fmla="*/ 32037 h 64074"/>
                  <a:gd name="connsiteX4" fmla="*/ 32037 w 64074"/>
                  <a:gd name="connsiteY4" fmla="*/ 64075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64075"/>
                    </a:move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53" name="任意多边形: 形状 152">
                <a:extLst>
                  <a:ext uri="{FF2B5EF4-FFF2-40B4-BE49-F238E27FC236}">
                    <a16:creationId xmlns:a16="http://schemas.microsoft.com/office/drawing/2014/main" id="{DD857C77-D382-D21D-370B-79B0F802BDF6}"/>
                  </a:ext>
                </a:extLst>
              </p:cNvPr>
              <p:cNvSpPr/>
              <p:nvPr/>
            </p:nvSpPr>
            <p:spPr>
              <a:xfrm>
                <a:off x="2799761" y="2575897"/>
                <a:ext cx="64074" cy="64074"/>
              </a:xfrm>
              <a:custGeom>
                <a:avLst/>
                <a:gdLst>
                  <a:gd name="connsiteX0" fmla="*/ 0 w 64074"/>
                  <a:gd name="connsiteY0" fmla="*/ 32037 h 64074"/>
                  <a:gd name="connsiteX1" fmla="*/ 32037 w 64074"/>
                  <a:gd name="connsiteY1" fmla="*/ 64075 h 64074"/>
                  <a:gd name="connsiteX2" fmla="*/ 64075 w 64074"/>
                  <a:gd name="connsiteY2" fmla="*/ 32037 h 64074"/>
                  <a:gd name="connsiteX3" fmla="*/ 32037 w 64074"/>
                  <a:gd name="connsiteY3" fmla="*/ 0 h 64074"/>
                  <a:gd name="connsiteX4" fmla="*/ 0 w 64074"/>
                  <a:gd name="connsiteY4" fmla="*/ 32037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0" y="32037"/>
                    </a:move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38" y="0"/>
                      <a:pt x="0" y="14374"/>
                      <a:pt x="0" y="32037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54" name="任意多边形: 形状 153">
                <a:extLst>
                  <a:ext uri="{FF2B5EF4-FFF2-40B4-BE49-F238E27FC236}">
                    <a16:creationId xmlns:a16="http://schemas.microsoft.com/office/drawing/2014/main" id="{81D126B7-C99F-B119-025A-780EBD0F6F9E}"/>
                  </a:ext>
                </a:extLst>
              </p:cNvPr>
              <p:cNvSpPr/>
              <p:nvPr/>
            </p:nvSpPr>
            <p:spPr>
              <a:xfrm>
                <a:off x="2720740" y="2654918"/>
                <a:ext cx="64074" cy="64074"/>
              </a:xfrm>
              <a:custGeom>
                <a:avLst/>
                <a:gdLst>
                  <a:gd name="connsiteX0" fmla="*/ 0 w 64074"/>
                  <a:gd name="connsiteY0" fmla="*/ 32037 h 64074"/>
                  <a:gd name="connsiteX1" fmla="*/ 32037 w 64074"/>
                  <a:gd name="connsiteY1" fmla="*/ 64075 h 64074"/>
                  <a:gd name="connsiteX2" fmla="*/ 64075 w 64074"/>
                  <a:gd name="connsiteY2" fmla="*/ 32037 h 64074"/>
                  <a:gd name="connsiteX3" fmla="*/ 32037 w 64074"/>
                  <a:gd name="connsiteY3" fmla="*/ 0 h 64074"/>
                  <a:gd name="connsiteX4" fmla="*/ 0 w 64074"/>
                  <a:gd name="connsiteY4" fmla="*/ 32037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0" y="32037"/>
                    </a:move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38" y="36"/>
                      <a:pt x="0" y="14374"/>
                      <a:pt x="0" y="32037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</p:grpSp>
        <p:grpSp>
          <p:nvGrpSpPr>
            <p:cNvPr id="155" name="图形 2169">
              <a:extLst>
                <a:ext uri="{FF2B5EF4-FFF2-40B4-BE49-F238E27FC236}">
                  <a16:creationId xmlns:a16="http://schemas.microsoft.com/office/drawing/2014/main" id="{351B3CA7-69A3-8AC0-F439-D645F25D272E}"/>
                </a:ext>
              </a:extLst>
            </p:cNvPr>
            <p:cNvGrpSpPr/>
            <p:nvPr/>
          </p:nvGrpSpPr>
          <p:grpSpPr>
            <a:xfrm rot="16200000">
              <a:off x="2217480" y="4439136"/>
              <a:ext cx="347224" cy="287438"/>
              <a:chOff x="2483678" y="2338906"/>
              <a:chExt cx="459142" cy="380086"/>
            </a:xfrm>
            <a:solidFill>
              <a:schemeClr val="accent1"/>
            </a:solidFill>
          </p:grpSpPr>
          <p:sp>
            <p:nvSpPr>
              <p:cNvPr id="156" name="任意多边形: 形状 155">
                <a:extLst>
                  <a:ext uri="{FF2B5EF4-FFF2-40B4-BE49-F238E27FC236}">
                    <a16:creationId xmlns:a16="http://schemas.microsoft.com/office/drawing/2014/main" id="{A69CBB04-5C71-345D-8A3B-77671C8FC6CE}"/>
                  </a:ext>
                </a:extLst>
              </p:cNvPr>
              <p:cNvSpPr/>
              <p:nvPr/>
            </p:nvSpPr>
            <p:spPr>
              <a:xfrm>
                <a:off x="2483678" y="2417856"/>
                <a:ext cx="64074" cy="64074"/>
              </a:xfrm>
              <a:custGeom>
                <a:avLst/>
                <a:gdLst>
                  <a:gd name="connsiteX0" fmla="*/ 64075 w 64074"/>
                  <a:gd name="connsiteY0" fmla="*/ 32037 h 64074"/>
                  <a:gd name="connsiteX1" fmla="*/ 32037 w 64074"/>
                  <a:gd name="connsiteY1" fmla="*/ 0 h 64074"/>
                  <a:gd name="connsiteX2" fmla="*/ 0 w 64074"/>
                  <a:gd name="connsiteY2" fmla="*/ 32037 h 64074"/>
                  <a:gd name="connsiteX3" fmla="*/ 32037 w 64074"/>
                  <a:gd name="connsiteY3" fmla="*/ 64075 h 64074"/>
                  <a:gd name="connsiteX4" fmla="*/ 64075 w 64074"/>
                  <a:gd name="connsiteY4" fmla="*/ 32037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64075" y="32037"/>
                    </a:move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36"/>
                      <a:pt x="64075" y="32037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57" name="任意多边形: 形状 156">
                <a:extLst>
                  <a:ext uri="{FF2B5EF4-FFF2-40B4-BE49-F238E27FC236}">
                    <a16:creationId xmlns:a16="http://schemas.microsoft.com/office/drawing/2014/main" id="{7D0A404C-A7E9-18D7-BBCC-BD5D89F4A687}"/>
                  </a:ext>
                </a:extLst>
              </p:cNvPr>
              <p:cNvSpPr/>
              <p:nvPr/>
            </p:nvSpPr>
            <p:spPr>
              <a:xfrm>
                <a:off x="2562699" y="2417856"/>
                <a:ext cx="64074" cy="64074"/>
              </a:xfrm>
              <a:custGeom>
                <a:avLst/>
                <a:gdLst>
                  <a:gd name="connsiteX0" fmla="*/ 32037 w 64074"/>
                  <a:gd name="connsiteY0" fmla="*/ 64075 h 64074"/>
                  <a:gd name="connsiteX1" fmla="*/ 64075 w 64074"/>
                  <a:gd name="connsiteY1" fmla="*/ 32037 h 64074"/>
                  <a:gd name="connsiteX2" fmla="*/ 32037 w 64074"/>
                  <a:gd name="connsiteY2" fmla="*/ 0 h 64074"/>
                  <a:gd name="connsiteX3" fmla="*/ 0 w 64074"/>
                  <a:gd name="connsiteY3" fmla="*/ 32037 h 64074"/>
                  <a:gd name="connsiteX4" fmla="*/ 32037 w 64074"/>
                  <a:gd name="connsiteY4" fmla="*/ 64075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64075"/>
                    </a:move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36"/>
                      <a:pt x="14374" y="64075"/>
                      <a:pt x="32037" y="64075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58" name="任意多边形: 形状 157">
                <a:extLst>
                  <a:ext uri="{FF2B5EF4-FFF2-40B4-BE49-F238E27FC236}">
                    <a16:creationId xmlns:a16="http://schemas.microsoft.com/office/drawing/2014/main" id="{2DAB9E86-55AA-053E-FF75-18F4E0D60D0B}"/>
                  </a:ext>
                </a:extLst>
              </p:cNvPr>
              <p:cNvSpPr/>
              <p:nvPr/>
            </p:nvSpPr>
            <p:spPr>
              <a:xfrm>
                <a:off x="2641719" y="2417856"/>
                <a:ext cx="64074" cy="64074"/>
              </a:xfrm>
              <a:custGeom>
                <a:avLst/>
                <a:gdLst>
                  <a:gd name="connsiteX0" fmla="*/ 32037 w 64074"/>
                  <a:gd name="connsiteY0" fmla="*/ 64075 h 64074"/>
                  <a:gd name="connsiteX1" fmla="*/ 64075 w 64074"/>
                  <a:gd name="connsiteY1" fmla="*/ 32037 h 64074"/>
                  <a:gd name="connsiteX2" fmla="*/ 32037 w 64074"/>
                  <a:gd name="connsiteY2" fmla="*/ 0 h 64074"/>
                  <a:gd name="connsiteX3" fmla="*/ 0 w 64074"/>
                  <a:gd name="connsiteY3" fmla="*/ 32037 h 64074"/>
                  <a:gd name="connsiteX4" fmla="*/ 32037 w 64074"/>
                  <a:gd name="connsiteY4" fmla="*/ 64075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64075"/>
                    </a:move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36"/>
                      <a:pt x="14374" y="64075"/>
                      <a:pt x="32037" y="64075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59" name="任意多边形: 形状 158">
                <a:extLst>
                  <a:ext uri="{FF2B5EF4-FFF2-40B4-BE49-F238E27FC236}">
                    <a16:creationId xmlns:a16="http://schemas.microsoft.com/office/drawing/2014/main" id="{9CD2036B-9421-E3AD-CFCC-3E14F5C5ADB0}"/>
                  </a:ext>
                </a:extLst>
              </p:cNvPr>
              <p:cNvSpPr/>
              <p:nvPr/>
            </p:nvSpPr>
            <p:spPr>
              <a:xfrm>
                <a:off x="2483678" y="2496876"/>
                <a:ext cx="64074" cy="64074"/>
              </a:xfrm>
              <a:custGeom>
                <a:avLst/>
                <a:gdLst>
                  <a:gd name="connsiteX0" fmla="*/ 64075 w 64074"/>
                  <a:gd name="connsiteY0" fmla="*/ 32037 h 64074"/>
                  <a:gd name="connsiteX1" fmla="*/ 32037 w 64074"/>
                  <a:gd name="connsiteY1" fmla="*/ 0 h 64074"/>
                  <a:gd name="connsiteX2" fmla="*/ 0 w 64074"/>
                  <a:gd name="connsiteY2" fmla="*/ 32037 h 64074"/>
                  <a:gd name="connsiteX3" fmla="*/ 32037 w 64074"/>
                  <a:gd name="connsiteY3" fmla="*/ 64075 h 64074"/>
                  <a:gd name="connsiteX4" fmla="*/ 64075 w 64074"/>
                  <a:gd name="connsiteY4" fmla="*/ 32037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64075" y="32037"/>
                    </a:move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60" name="任意多边形: 形状 159">
                <a:extLst>
                  <a:ext uri="{FF2B5EF4-FFF2-40B4-BE49-F238E27FC236}">
                    <a16:creationId xmlns:a16="http://schemas.microsoft.com/office/drawing/2014/main" id="{9FAA1AE7-729D-F647-852B-D23972E9C59C}"/>
                  </a:ext>
                </a:extLst>
              </p:cNvPr>
              <p:cNvSpPr/>
              <p:nvPr/>
            </p:nvSpPr>
            <p:spPr>
              <a:xfrm>
                <a:off x="2562699" y="2496912"/>
                <a:ext cx="64074" cy="64074"/>
              </a:xfrm>
              <a:custGeom>
                <a:avLst/>
                <a:gdLst>
                  <a:gd name="connsiteX0" fmla="*/ 32037 w 64074"/>
                  <a:gd name="connsiteY0" fmla="*/ 0 h 64074"/>
                  <a:gd name="connsiteX1" fmla="*/ 0 w 64074"/>
                  <a:gd name="connsiteY1" fmla="*/ 32037 h 64074"/>
                  <a:gd name="connsiteX2" fmla="*/ 32037 w 64074"/>
                  <a:gd name="connsiteY2" fmla="*/ 64075 h 64074"/>
                  <a:gd name="connsiteX3" fmla="*/ 64075 w 64074"/>
                  <a:gd name="connsiteY3" fmla="*/ 32037 h 64074"/>
                  <a:gd name="connsiteX4" fmla="*/ 32037 w 64074"/>
                  <a:gd name="connsiteY4" fmla="*/ 0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0"/>
                    </a:move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38"/>
                      <a:pt x="49701" y="0"/>
                      <a:pt x="32037" y="0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61" name="任意多边形: 形状 160">
                <a:extLst>
                  <a:ext uri="{FF2B5EF4-FFF2-40B4-BE49-F238E27FC236}">
                    <a16:creationId xmlns:a16="http://schemas.microsoft.com/office/drawing/2014/main" id="{0F48AABE-9633-D22C-98C6-BF72DF26BECB}"/>
                  </a:ext>
                </a:extLst>
              </p:cNvPr>
              <p:cNvSpPr/>
              <p:nvPr/>
            </p:nvSpPr>
            <p:spPr>
              <a:xfrm>
                <a:off x="2641719" y="2496912"/>
                <a:ext cx="64074" cy="64074"/>
              </a:xfrm>
              <a:custGeom>
                <a:avLst/>
                <a:gdLst>
                  <a:gd name="connsiteX0" fmla="*/ 32037 w 64074"/>
                  <a:gd name="connsiteY0" fmla="*/ 0 h 64074"/>
                  <a:gd name="connsiteX1" fmla="*/ 0 w 64074"/>
                  <a:gd name="connsiteY1" fmla="*/ 32037 h 64074"/>
                  <a:gd name="connsiteX2" fmla="*/ 32037 w 64074"/>
                  <a:gd name="connsiteY2" fmla="*/ 64075 h 64074"/>
                  <a:gd name="connsiteX3" fmla="*/ 64075 w 64074"/>
                  <a:gd name="connsiteY3" fmla="*/ 32037 h 64074"/>
                  <a:gd name="connsiteX4" fmla="*/ 32037 w 64074"/>
                  <a:gd name="connsiteY4" fmla="*/ 0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0"/>
                    </a:move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38"/>
                      <a:pt x="49701" y="0"/>
                      <a:pt x="32037" y="0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62" name="任意多边形: 形状 161">
                <a:extLst>
                  <a:ext uri="{FF2B5EF4-FFF2-40B4-BE49-F238E27FC236}">
                    <a16:creationId xmlns:a16="http://schemas.microsoft.com/office/drawing/2014/main" id="{42431B26-B82A-B825-E0E2-2AC7FB51EC18}"/>
                  </a:ext>
                </a:extLst>
              </p:cNvPr>
              <p:cNvSpPr/>
              <p:nvPr/>
            </p:nvSpPr>
            <p:spPr>
              <a:xfrm>
                <a:off x="2483678" y="2575897"/>
                <a:ext cx="64074" cy="64074"/>
              </a:xfrm>
              <a:custGeom>
                <a:avLst/>
                <a:gdLst>
                  <a:gd name="connsiteX0" fmla="*/ 32037 w 64074"/>
                  <a:gd name="connsiteY0" fmla="*/ 0 h 64074"/>
                  <a:gd name="connsiteX1" fmla="*/ 0 w 64074"/>
                  <a:gd name="connsiteY1" fmla="*/ 32037 h 64074"/>
                  <a:gd name="connsiteX2" fmla="*/ 32037 w 64074"/>
                  <a:gd name="connsiteY2" fmla="*/ 64075 h 64074"/>
                  <a:gd name="connsiteX3" fmla="*/ 64075 w 64074"/>
                  <a:gd name="connsiteY3" fmla="*/ 32037 h 64074"/>
                  <a:gd name="connsiteX4" fmla="*/ 32037 w 64074"/>
                  <a:gd name="connsiteY4" fmla="*/ 0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0"/>
                    </a:move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63" name="任意多边形: 形状 162">
                <a:extLst>
                  <a:ext uri="{FF2B5EF4-FFF2-40B4-BE49-F238E27FC236}">
                    <a16:creationId xmlns:a16="http://schemas.microsoft.com/office/drawing/2014/main" id="{A5F53212-9593-D557-AF44-35CC19763E41}"/>
                  </a:ext>
                </a:extLst>
              </p:cNvPr>
              <p:cNvSpPr/>
              <p:nvPr/>
            </p:nvSpPr>
            <p:spPr>
              <a:xfrm>
                <a:off x="2562699" y="2575897"/>
                <a:ext cx="64074" cy="64074"/>
              </a:xfrm>
              <a:custGeom>
                <a:avLst/>
                <a:gdLst>
                  <a:gd name="connsiteX0" fmla="*/ 32037 w 64074"/>
                  <a:gd name="connsiteY0" fmla="*/ 0 h 64074"/>
                  <a:gd name="connsiteX1" fmla="*/ 0 w 64074"/>
                  <a:gd name="connsiteY1" fmla="*/ 32037 h 64074"/>
                  <a:gd name="connsiteX2" fmla="*/ 32037 w 64074"/>
                  <a:gd name="connsiteY2" fmla="*/ 64075 h 64074"/>
                  <a:gd name="connsiteX3" fmla="*/ 64075 w 64074"/>
                  <a:gd name="connsiteY3" fmla="*/ 32037 h 64074"/>
                  <a:gd name="connsiteX4" fmla="*/ 32037 w 64074"/>
                  <a:gd name="connsiteY4" fmla="*/ 0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0"/>
                    </a:move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64" name="任意多边形: 形状 163">
                <a:extLst>
                  <a:ext uri="{FF2B5EF4-FFF2-40B4-BE49-F238E27FC236}">
                    <a16:creationId xmlns:a16="http://schemas.microsoft.com/office/drawing/2014/main" id="{CB0EADA8-02F0-2491-5EC9-5D3069A25F27}"/>
                  </a:ext>
                </a:extLst>
              </p:cNvPr>
              <p:cNvSpPr/>
              <p:nvPr/>
            </p:nvSpPr>
            <p:spPr>
              <a:xfrm rot="-122406">
                <a:off x="2641717" y="2576030"/>
                <a:ext cx="64076" cy="64076"/>
              </a:xfrm>
              <a:custGeom>
                <a:avLst/>
                <a:gdLst>
                  <a:gd name="connsiteX0" fmla="*/ 64077 w 64076"/>
                  <a:gd name="connsiteY0" fmla="*/ 32038 h 64076"/>
                  <a:gd name="connsiteX1" fmla="*/ 32039 w 64076"/>
                  <a:gd name="connsiteY1" fmla="*/ 64077 h 64076"/>
                  <a:gd name="connsiteX2" fmla="*/ 0 w 64076"/>
                  <a:gd name="connsiteY2" fmla="*/ 32038 h 64076"/>
                  <a:gd name="connsiteX3" fmla="*/ 32039 w 64076"/>
                  <a:gd name="connsiteY3" fmla="*/ 0 h 64076"/>
                  <a:gd name="connsiteX4" fmla="*/ 64077 w 64076"/>
                  <a:gd name="connsiteY4" fmla="*/ 32038 h 64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6" h="64076">
                    <a:moveTo>
                      <a:pt x="64077" y="32038"/>
                    </a:moveTo>
                    <a:cubicBezTo>
                      <a:pt x="64077" y="49733"/>
                      <a:pt x="49733" y="64077"/>
                      <a:pt x="32039" y="64077"/>
                    </a:cubicBezTo>
                    <a:cubicBezTo>
                      <a:pt x="14344" y="64077"/>
                      <a:pt x="0" y="49733"/>
                      <a:pt x="0" y="32038"/>
                    </a:cubicBezTo>
                    <a:cubicBezTo>
                      <a:pt x="0" y="14344"/>
                      <a:pt x="14344" y="0"/>
                      <a:pt x="32039" y="0"/>
                    </a:cubicBezTo>
                    <a:cubicBezTo>
                      <a:pt x="49733" y="0"/>
                      <a:pt x="64077" y="14344"/>
                      <a:pt x="64077" y="32038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65" name="任意多边形: 形状 164">
                <a:extLst>
                  <a:ext uri="{FF2B5EF4-FFF2-40B4-BE49-F238E27FC236}">
                    <a16:creationId xmlns:a16="http://schemas.microsoft.com/office/drawing/2014/main" id="{42D12C7C-CAD8-CDA9-03CD-99CFFD86F27F}"/>
                  </a:ext>
                </a:extLst>
              </p:cNvPr>
              <p:cNvSpPr/>
              <p:nvPr/>
            </p:nvSpPr>
            <p:spPr>
              <a:xfrm>
                <a:off x="2720740" y="2417856"/>
                <a:ext cx="64074" cy="64074"/>
              </a:xfrm>
              <a:custGeom>
                <a:avLst/>
                <a:gdLst>
                  <a:gd name="connsiteX0" fmla="*/ 32037 w 64074"/>
                  <a:gd name="connsiteY0" fmla="*/ 64075 h 64074"/>
                  <a:gd name="connsiteX1" fmla="*/ 64075 w 64074"/>
                  <a:gd name="connsiteY1" fmla="*/ 32037 h 64074"/>
                  <a:gd name="connsiteX2" fmla="*/ 32037 w 64074"/>
                  <a:gd name="connsiteY2" fmla="*/ 0 h 64074"/>
                  <a:gd name="connsiteX3" fmla="*/ 0 w 64074"/>
                  <a:gd name="connsiteY3" fmla="*/ 32037 h 64074"/>
                  <a:gd name="connsiteX4" fmla="*/ 32037 w 64074"/>
                  <a:gd name="connsiteY4" fmla="*/ 64075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64075"/>
                    </a:move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36"/>
                      <a:pt x="14338" y="64075"/>
                      <a:pt x="32037" y="64075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66" name="任意多边形: 形状 165">
                <a:extLst>
                  <a:ext uri="{FF2B5EF4-FFF2-40B4-BE49-F238E27FC236}">
                    <a16:creationId xmlns:a16="http://schemas.microsoft.com/office/drawing/2014/main" id="{5357114D-AFF3-2924-7FC0-5F355D92B3B5}"/>
                  </a:ext>
                </a:extLst>
              </p:cNvPr>
              <p:cNvSpPr/>
              <p:nvPr/>
            </p:nvSpPr>
            <p:spPr>
              <a:xfrm>
                <a:off x="2720740" y="2338906"/>
                <a:ext cx="64074" cy="64038"/>
              </a:xfrm>
              <a:custGeom>
                <a:avLst/>
                <a:gdLst>
                  <a:gd name="connsiteX0" fmla="*/ 64075 w 64074"/>
                  <a:gd name="connsiteY0" fmla="*/ 32002 h 64038"/>
                  <a:gd name="connsiteX1" fmla="*/ 32037 w 64074"/>
                  <a:gd name="connsiteY1" fmla="*/ 0 h 64038"/>
                  <a:gd name="connsiteX2" fmla="*/ 0 w 64074"/>
                  <a:gd name="connsiteY2" fmla="*/ 32002 h 64038"/>
                  <a:gd name="connsiteX3" fmla="*/ 32037 w 64074"/>
                  <a:gd name="connsiteY3" fmla="*/ 64039 h 64038"/>
                  <a:gd name="connsiteX4" fmla="*/ 64075 w 64074"/>
                  <a:gd name="connsiteY4" fmla="*/ 32002 h 64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38">
                    <a:moveTo>
                      <a:pt x="64075" y="32002"/>
                    </a:moveTo>
                    <a:cubicBezTo>
                      <a:pt x="64075" y="14338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02"/>
                    </a:cubicBezTo>
                    <a:cubicBezTo>
                      <a:pt x="0" y="49665"/>
                      <a:pt x="14374" y="64039"/>
                      <a:pt x="32037" y="64039"/>
                    </a:cubicBezTo>
                    <a:cubicBezTo>
                      <a:pt x="49701" y="64003"/>
                      <a:pt x="64075" y="49665"/>
                      <a:pt x="64075" y="32002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67" name="任意多边形: 形状 166">
                <a:extLst>
                  <a:ext uri="{FF2B5EF4-FFF2-40B4-BE49-F238E27FC236}">
                    <a16:creationId xmlns:a16="http://schemas.microsoft.com/office/drawing/2014/main" id="{6BAD4E01-4CF9-ACF6-D7BF-3F792E352D6E}"/>
                  </a:ext>
                </a:extLst>
              </p:cNvPr>
              <p:cNvSpPr/>
              <p:nvPr/>
            </p:nvSpPr>
            <p:spPr>
              <a:xfrm>
                <a:off x="2720740" y="2496876"/>
                <a:ext cx="64074" cy="64074"/>
              </a:xfrm>
              <a:custGeom>
                <a:avLst/>
                <a:gdLst>
                  <a:gd name="connsiteX0" fmla="*/ 0 w 64074"/>
                  <a:gd name="connsiteY0" fmla="*/ 32037 h 64074"/>
                  <a:gd name="connsiteX1" fmla="*/ 32037 w 64074"/>
                  <a:gd name="connsiteY1" fmla="*/ 64075 h 64074"/>
                  <a:gd name="connsiteX2" fmla="*/ 64075 w 64074"/>
                  <a:gd name="connsiteY2" fmla="*/ 32037 h 64074"/>
                  <a:gd name="connsiteX3" fmla="*/ 32037 w 64074"/>
                  <a:gd name="connsiteY3" fmla="*/ 0 h 64074"/>
                  <a:gd name="connsiteX4" fmla="*/ 0 w 64074"/>
                  <a:gd name="connsiteY4" fmla="*/ 32037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0" y="32037"/>
                    </a:move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38" y="36"/>
                      <a:pt x="0" y="14374"/>
                      <a:pt x="0" y="32037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68" name="任意多边形: 形状 167">
                <a:extLst>
                  <a:ext uri="{FF2B5EF4-FFF2-40B4-BE49-F238E27FC236}">
                    <a16:creationId xmlns:a16="http://schemas.microsoft.com/office/drawing/2014/main" id="{24FEF3B6-B650-ECF1-08A9-FF4B01756B37}"/>
                  </a:ext>
                </a:extLst>
              </p:cNvPr>
              <p:cNvSpPr/>
              <p:nvPr/>
            </p:nvSpPr>
            <p:spPr>
              <a:xfrm>
                <a:off x="2720740" y="2575897"/>
                <a:ext cx="64074" cy="64074"/>
              </a:xfrm>
              <a:custGeom>
                <a:avLst/>
                <a:gdLst>
                  <a:gd name="connsiteX0" fmla="*/ 0 w 64074"/>
                  <a:gd name="connsiteY0" fmla="*/ 32037 h 64074"/>
                  <a:gd name="connsiteX1" fmla="*/ 32037 w 64074"/>
                  <a:gd name="connsiteY1" fmla="*/ 64075 h 64074"/>
                  <a:gd name="connsiteX2" fmla="*/ 64075 w 64074"/>
                  <a:gd name="connsiteY2" fmla="*/ 32037 h 64074"/>
                  <a:gd name="connsiteX3" fmla="*/ 32037 w 64074"/>
                  <a:gd name="connsiteY3" fmla="*/ 0 h 64074"/>
                  <a:gd name="connsiteX4" fmla="*/ 0 w 64074"/>
                  <a:gd name="connsiteY4" fmla="*/ 32037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0" y="32037"/>
                    </a:move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38" y="0"/>
                      <a:pt x="0" y="14374"/>
                      <a:pt x="0" y="32037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69" name="任意多边形: 形状 168">
                <a:extLst>
                  <a:ext uri="{FF2B5EF4-FFF2-40B4-BE49-F238E27FC236}">
                    <a16:creationId xmlns:a16="http://schemas.microsoft.com/office/drawing/2014/main" id="{53BD684E-C20E-C66E-EB5F-E9FF35BA38C9}"/>
                  </a:ext>
                </a:extLst>
              </p:cNvPr>
              <p:cNvSpPr/>
              <p:nvPr/>
            </p:nvSpPr>
            <p:spPr>
              <a:xfrm>
                <a:off x="2799725" y="2417856"/>
                <a:ext cx="64074" cy="64074"/>
              </a:xfrm>
              <a:custGeom>
                <a:avLst/>
                <a:gdLst>
                  <a:gd name="connsiteX0" fmla="*/ 64075 w 64074"/>
                  <a:gd name="connsiteY0" fmla="*/ 32037 h 64074"/>
                  <a:gd name="connsiteX1" fmla="*/ 32037 w 64074"/>
                  <a:gd name="connsiteY1" fmla="*/ 0 h 64074"/>
                  <a:gd name="connsiteX2" fmla="*/ 0 w 64074"/>
                  <a:gd name="connsiteY2" fmla="*/ 32037 h 64074"/>
                  <a:gd name="connsiteX3" fmla="*/ 32037 w 64074"/>
                  <a:gd name="connsiteY3" fmla="*/ 64075 h 64074"/>
                  <a:gd name="connsiteX4" fmla="*/ 64075 w 64074"/>
                  <a:gd name="connsiteY4" fmla="*/ 32037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64075" y="32037"/>
                    </a:move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37" y="64075"/>
                      <a:pt x="64075" y="49736"/>
                      <a:pt x="64075" y="32037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70" name="任意多边形: 形状 169">
                <a:extLst>
                  <a:ext uri="{FF2B5EF4-FFF2-40B4-BE49-F238E27FC236}">
                    <a16:creationId xmlns:a16="http://schemas.microsoft.com/office/drawing/2014/main" id="{6E64FA37-2626-2BB1-8355-0FD0ED7D41E6}"/>
                  </a:ext>
                </a:extLst>
              </p:cNvPr>
              <p:cNvSpPr/>
              <p:nvPr/>
            </p:nvSpPr>
            <p:spPr>
              <a:xfrm>
                <a:off x="2799725" y="2496912"/>
                <a:ext cx="64074" cy="64074"/>
              </a:xfrm>
              <a:custGeom>
                <a:avLst/>
                <a:gdLst>
                  <a:gd name="connsiteX0" fmla="*/ 32037 w 64074"/>
                  <a:gd name="connsiteY0" fmla="*/ 0 h 64074"/>
                  <a:gd name="connsiteX1" fmla="*/ 0 w 64074"/>
                  <a:gd name="connsiteY1" fmla="*/ 32037 h 64074"/>
                  <a:gd name="connsiteX2" fmla="*/ 32037 w 64074"/>
                  <a:gd name="connsiteY2" fmla="*/ 64075 h 64074"/>
                  <a:gd name="connsiteX3" fmla="*/ 64075 w 64074"/>
                  <a:gd name="connsiteY3" fmla="*/ 32037 h 64074"/>
                  <a:gd name="connsiteX4" fmla="*/ 32037 w 64074"/>
                  <a:gd name="connsiteY4" fmla="*/ 0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0"/>
                    </a:move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38"/>
                      <a:pt x="49737" y="0"/>
                      <a:pt x="32037" y="0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71" name="任意多边形: 形状 170">
                <a:extLst>
                  <a:ext uri="{FF2B5EF4-FFF2-40B4-BE49-F238E27FC236}">
                    <a16:creationId xmlns:a16="http://schemas.microsoft.com/office/drawing/2014/main" id="{6A5EE39F-313F-A3C6-E2E1-2E4142BC9B18}"/>
                  </a:ext>
                </a:extLst>
              </p:cNvPr>
              <p:cNvSpPr/>
              <p:nvPr/>
            </p:nvSpPr>
            <p:spPr>
              <a:xfrm>
                <a:off x="2878746" y="2496876"/>
                <a:ext cx="64074" cy="64074"/>
              </a:xfrm>
              <a:custGeom>
                <a:avLst/>
                <a:gdLst>
                  <a:gd name="connsiteX0" fmla="*/ 32037 w 64074"/>
                  <a:gd name="connsiteY0" fmla="*/ 64075 h 64074"/>
                  <a:gd name="connsiteX1" fmla="*/ 64075 w 64074"/>
                  <a:gd name="connsiteY1" fmla="*/ 32037 h 64074"/>
                  <a:gd name="connsiteX2" fmla="*/ 32037 w 64074"/>
                  <a:gd name="connsiteY2" fmla="*/ 0 h 64074"/>
                  <a:gd name="connsiteX3" fmla="*/ 0 w 64074"/>
                  <a:gd name="connsiteY3" fmla="*/ 32037 h 64074"/>
                  <a:gd name="connsiteX4" fmla="*/ 32037 w 64074"/>
                  <a:gd name="connsiteY4" fmla="*/ 64075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32037" y="64075"/>
                    </a:move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74" y="0"/>
                      <a:pt x="0" y="14374"/>
                      <a:pt x="0" y="32037"/>
                    </a:cubicBezTo>
                    <a:cubicBezTo>
                      <a:pt x="0" y="49701"/>
                      <a:pt x="14374" y="64075"/>
                      <a:pt x="32037" y="64075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72" name="任意多边形: 形状 171">
                <a:extLst>
                  <a:ext uri="{FF2B5EF4-FFF2-40B4-BE49-F238E27FC236}">
                    <a16:creationId xmlns:a16="http://schemas.microsoft.com/office/drawing/2014/main" id="{180E1454-F8F6-702E-214C-04A7590539DF}"/>
                  </a:ext>
                </a:extLst>
              </p:cNvPr>
              <p:cNvSpPr/>
              <p:nvPr/>
            </p:nvSpPr>
            <p:spPr>
              <a:xfrm>
                <a:off x="2799761" y="2575897"/>
                <a:ext cx="64074" cy="64074"/>
              </a:xfrm>
              <a:custGeom>
                <a:avLst/>
                <a:gdLst>
                  <a:gd name="connsiteX0" fmla="*/ 0 w 64074"/>
                  <a:gd name="connsiteY0" fmla="*/ 32037 h 64074"/>
                  <a:gd name="connsiteX1" fmla="*/ 32037 w 64074"/>
                  <a:gd name="connsiteY1" fmla="*/ 64075 h 64074"/>
                  <a:gd name="connsiteX2" fmla="*/ 64075 w 64074"/>
                  <a:gd name="connsiteY2" fmla="*/ 32037 h 64074"/>
                  <a:gd name="connsiteX3" fmla="*/ 32037 w 64074"/>
                  <a:gd name="connsiteY3" fmla="*/ 0 h 64074"/>
                  <a:gd name="connsiteX4" fmla="*/ 0 w 64074"/>
                  <a:gd name="connsiteY4" fmla="*/ 32037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0" y="32037"/>
                    </a:move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38" y="0"/>
                      <a:pt x="0" y="14374"/>
                      <a:pt x="0" y="32037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73" name="任意多边形: 形状 172">
                <a:extLst>
                  <a:ext uri="{FF2B5EF4-FFF2-40B4-BE49-F238E27FC236}">
                    <a16:creationId xmlns:a16="http://schemas.microsoft.com/office/drawing/2014/main" id="{DCFEA26B-507C-173A-6B23-CE203D15198E}"/>
                  </a:ext>
                </a:extLst>
              </p:cNvPr>
              <p:cNvSpPr/>
              <p:nvPr/>
            </p:nvSpPr>
            <p:spPr>
              <a:xfrm>
                <a:off x="2720740" y="2654918"/>
                <a:ext cx="64074" cy="64074"/>
              </a:xfrm>
              <a:custGeom>
                <a:avLst/>
                <a:gdLst>
                  <a:gd name="connsiteX0" fmla="*/ 0 w 64074"/>
                  <a:gd name="connsiteY0" fmla="*/ 32037 h 64074"/>
                  <a:gd name="connsiteX1" fmla="*/ 32037 w 64074"/>
                  <a:gd name="connsiteY1" fmla="*/ 64075 h 64074"/>
                  <a:gd name="connsiteX2" fmla="*/ 64075 w 64074"/>
                  <a:gd name="connsiteY2" fmla="*/ 32037 h 64074"/>
                  <a:gd name="connsiteX3" fmla="*/ 32037 w 64074"/>
                  <a:gd name="connsiteY3" fmla="*/ 0 h 64074"/>
                  <a:gd name="connsiteX4" fmla="*/ 0 w 64074"/>
                  <a:gd name="connsiteY4" fmla="*/ 32037 h 6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074" h="64074">
                    <a:moveTo>
                      <a:pt x="0" y="32037"/>
                    </a:moveTo>
                    <a:cubicBezTo>
                      <a:pt x="0" y="49701"/>
                      <a:pt x="14374" y="64075"/>
                      <a:pt x="32037" y="64075"/>
                    </a:cubicBezTo>
                    <a:cubicBezTo>
                      <a:pt x="49701" y="64075"/>
                      <a:pt x="64075" y="49701"/>
                      <a:pt x="64075" y="32037"/>
                    </a:cubicBezTo>
                    <a:cubicBezTo>
                      <a:pt x="64075" y="14374"/>
                      <a:pt x="49701" y="0"/>
                      <a:pt x="32037" y="0"/>
                    </a:cubicBezTo>
                    <a:cubicBezTo>
                      <a:pt x="14338" y="36"/>
                      <a:pt x="0" y="14374"/>
                      <a:pt x="0" y="32037"/>
                    </a:cubicBezTo>
                    <a:close/>
                  </a:path>
                </a:pathLst>
              </a:custGeom>
              <a:grpFill/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</p:grp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17D0A5A-DEB5-CDD2-F0E4-2C6CFF51EE21}"/>
              </a:ext>
            </a:extLst>
          </p:cNvPr>
          <p:cNvGrpSpPr/>
          <p:nvPr/>
        </p:nvGrpSpPr>
        <p:grpSpPr>
          <a:xfrm>
            <a:off x="7617386" y="2295551"/>
            <a:ext cx="3347694" cy="2688755"/>
            <a:chOff x="7799749" y="2361692"/>
            <a:chExt cx="3347694" cy="2688755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E8DD4897-ACE5-F415-3E16-6862EEBEEFD9}"/>
                </a:ext>
              </a:extLst>
            </p:cNvPr>
            <p:cNvSpPr txBox="1"/>
            <p:nvPr/>
          </p:nvSpPr>
          <p:spPr>
            <a:xfrm>
              <a:off x="7990565" y="4588782"/>
              <a:ext cx="3125749" cy="46166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dist"/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</a:rPr>
                <a:t>营业成本上涨</a:t>
              </a:r>
              <a:endParaRPr lang="zh-CN" altLang="en-US" sz="2400">
                <a:solidFill>
                  <a:schemeClr val="accent1"/>
                </a:solidFill>
                <a:latin typeface="+mn-ea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23743ED6-9A71-713E-BF1A-9A74BFEA4022}"/>
                </a:ext>
              </a:extLst>
            </p:cNvPr>
            <p:cNvGrpSpPr/>
            <p:nvPr/>
          </p:nvGrpSpPr>
          <p:grpSpPr>
            <a:xfrm>
              <a:off x="7799749" y="2361692"/>
              <a:ext cx="2460669" cy="1587155"/>
              <a:chOff x="7799749" y="2361692"/>
              <a:chExt cx="2460669" cy="1587155"/>
            </a:xfrm>
          </p:grpSpPr>
          <p:sp>
            <p:nvSpPr>
              <p:cNvPr id="182" name="文本框 181">
                <a:extLst>
                  <a:ext uri="{FF2B5EF4-FFF2-40B4-BE49-F238E27FC236}">
                    <a16:creationId xmlns:a16="http://schemas.microsoft.com/office/drawing/2014/main" id="{3D2C0A95-7EEE-2127-8083-9A5FC77FD6FB}"/>
                  </a:ext>
                </a:extLst>
              </p:cNvPr>
              <p:cNvSpPr txBox="1"/>
              <p:nvPr/>
            </p:nvSpPr>
            <p:spPr>
              <a:xfrm>
                <a:off x="7799749" y="2379187"/>
                <a:ext cx="2451312" cy="1569660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zh-CN" altLang="en-US" sz="9600" b="0" i="0" u="none" strike="noStrike" kern="1200" cap="none" spc="0" normalizeH="0" baseline="0" noProof="0">
                    <a:ln w="85725">
                      <a:solidFill>
                        <a:schemeClr val="accent1"/>
                      </a:solidFill>
                    </a:ln>
                    <a:noFill/>
                    <a:effectLst/>
                    <a:uLnTx/>
                    <a:uFillTx/>
                    <a:latin typeface="优设标题黑"/>
                    <a:ea typeface="优设标题黑"/>
                    <a:cs typeface="+mn-cs"/>
                  </a:rPr>
                  <a:t>增收</a:t>
                </a:r>
                <a:endParaRPr kumimoji="0" lang="zh-CN" altLang="en-US" sz="9600" b="0" i="0" u="none" strike="noStrike" kern="1200" cap="none" spc="0" normalizeH="0" baseline="0" noProof="0">
                  <a:ln w="85725">
                    <a:solidFill>
                      <a:schemeClr val="accent1"/>
                    </a:solidFill>
                  </a:ln>
                  <a:noFill/>
                  <a:effectLst/>
                  <a:uLnTx/>
                  <a:uFillTx/>
                  <a:latin typeface="+mj-ea"/>
                  <a:ea typeface="+mj-ea"/>
                  <a:cs typeface="+mn-cs"/>
                </a:endParaRPr>
              </a:p>
            </p:txBody>
          </p:sp>
          <p:sp>
            <p:nvSpPr>
              <p:cNvPr id="180" name="文本框 179">
                <a:extLst>
                  <a:ext uri="{FF2B5EF4-FFF2-40B4-BE49-F238E27FC236}">
                    <a16:creationId xmlns:a16="http://schemas.microsoft.com/office/drawing/2014/main" id="{1DE267D8-8328-BD27-E5F2-9F8CCDCFEB1C}"/>
                  </a:ext>
                </a:extLst>
              </p:cNvPr>
              <p:cNvSpPr txBox="1"/>
              <p:nvPr/>
            </p:nvSpPr>
            <p:spPr>
              <a:xfrm>
                <a:off x="7809106" y="2361692"/>
                <a:ext cx="2451312" cy="1569660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zh-CN" altLang="en-US" sz="9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优设标题黑"/>
                    <a:ea typeface="优设标题黑"/>
                    <a:cs typeface="+mn-cs"/>
                  </a:rPr>
                  <a:t>增收</a:t>
                </a:r>
                <a:endParaRPr kumimoji="0" lang="zh-CN" altLang="en-US" sz="9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endParaRPr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EBE0496-48EC-E984-2792-E6D859C17FF4}"/>
                </a:ext>
              </a:extLst>
            </p:cNvPr>
            <p:cNvGrpSpPr/>
            <p:nvPr/>
          </p:nvGrpSpPr>
          <p:grpSpPr>
            <a:xfrm>
              <a:off x="8130270" y="3403301"/>
              <a:ext cx="3017173" cy="1323440"/>
              <a:chOff x="7799749" y="3476466"/>
              <a:chExt cx="3017173" cy="1323440"/>
            </a:xfrm>
          </p:grpSpPr>
          <p:sp>
            <p:nvSpPr>
              <p:cNvPr id="183" name="文本框 182">
                <a:extLst>
                  <a:ext uri="{FF2B5EF4-FFF2-40B4-BE49-F238E27FC236}">
                    <a16:creationId xmlns:a16="http://schemas.microsoft.com/office/drawing/2014/main" id="{5E25F186-37AA-E29E-FE8B-F120BC0C51AC}"/>
                  </a:ext>
                </a:extLst>
              </p:cNvPr>
              <p:cNvSpPr txBox="1"/>
              <p:nvPr/>
            </p:nvSpPr>
            <p:spPr>
              <a:xfrm>
                <a:off x="7799749" y="3476467"/>
                <a:ext cx="3017173" cy="1323439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zh-CN" altLang="en-US" sz="8000" b="0" i="0" u="none" strike="noStrike" kern="1200" cap="none" spc="0" normalizeH="0" baseline="0" noProof="0">
                    <a:ln w="82550">
                      <a:solidFill>
                        <a:schemeClr val="accent1"/>
                      </a:solidFill>
                    </a:ln>
                    <a:noFill/>
                    <a:effectLst/>
                    <a:uLnTx/>
                    <a:uFillTx/>
                    <a:latin typeface="+mj-ea"/>
                    <a:ea typeface="+mj-ea"/>
                    <a:cs typeface="+mn-cs"/>
                  </a:rPr>
                  <a:t>不增利</a:t>
                </a:r>
              </a:p>
            </p:txBody>
          </p:sp>
          <p:sp>
            <p:nvSpPr>
              <p:cNvPr id="181" name="文本框 180">
                <a:extLst>
                  <a:ext uri="{FF2B5EF4-FFF2-40B4-BE49-F238E27FC236}">
                    <a16:creationId xmlns:a16="http://schemas.microsoft.com/office/drawing/2014/main" id="{E72516DE-F19B-A585-E01A-FEE397906811}"/>
                  </a:ext>
                </a:extLst>
              </p:cNvPr>
              <p:cNvSpPr txBox="1"/>
              <p:nvPr/>
            </p:nvSpPr>
            <p:spPr>
              <a:xfrm>
                <a:off x="7799749" y="3476466"/>
                <a:ext cx="3017173" cy="1323439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zh-CN" altLang="en-US" sz="80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ea"/>
                    <a:ea typeface="+mj-ea"/>
                    <a:cs typeface="+mn-cs"/>
                  </a:rPr>
                  <a:t>不增利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59108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矩形: 圆角 207">
            <a:extLst>
              <a:ext uri="{FF2B5EF4-FFF2-40B4-BE49-F238E27FC236}">
                <a16:creationId xmlns:a16="http://schemas.microsoft.com/office/drawing/2014/main" id="{279A8B51-6D48-08C6-2E38-37DF752AF680}"/>
              </a:ext>
            </a:extLst>
          </p:cNvPr>
          <p:cNvSpPr/>
          <p:nvPr/>
        </p:nvSpPr>
        <p:spPr>
          <a:xfrm>
            <a:off x="6369655" y="1769356"/>
            <a:ext cx="4815068" cy="3859284"/>
          </a:xfrm>
          <a:prstGeom prst="roundRect">
            <a:avLst>
              <a:gd name="adj" fmla="val 3867"/>
            </a:avLst>
          </a:prstGeom>
          <a:solidFill>
            <a:schemeClr val="accent2">
              <a:lumMod val="75000"/>
            </a:schemeClr>
          </a:solidFill>
          <a:effectLst>
            <a:outerShdw blurRad="368300" dist="279400" dir="5400000" algn="t" rotWithShape="0">
              <a:schemeClr val="accent2">
                <a:lumMod val="50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3AD958BB-551C-B3D5-05C1-90242C126512}"/>
              </a:ext>
            </a:extLst>
          </p:cNvPr>
          <p:cNvSpPr/>
          <p:nvPr/>
        </p:nvSpPr>
        <p:spPr>
          <a:xfrm>
            <a:off x="1189672" y="1769356"/>
            <a:ext cx="4815068" cy="3859284"/>
          </a:xfrm>
          <a:prstGeom prst="roundRect">
            <a:avLst>
              <a:gd name="adj" fmla="val 3867"/>
            </a:avLst>
          </a:prstGeom>
          <a:solidFill>
            <a:srgbClr val="FFFFFF"/>
          </a:solidFill>
          <a:effectLst>
            <a:outerShdw blurRad="368300" dist="279400" dir="5400000" sx="95000" sy="95000" algn="t" rotWithShape="0">
              <a:schemeClr val="accent2">
                <a:lumMod val="75000"/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6E3DC20-F813-D6A3-D69B-CEAE3A336B71}"/>
              </a:ext>
            </a:extLst>
          </p:cNvPr>
          <p:cNvSpPr txBox="1"/>
          <p:nvPr/>
        </p:nvSpPr>
        <p:spPr>
          <a:xfrm>
            <a:off x="911794" y="101759"/>
            <a:ext cx="2262158" cy="769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zh-CN" altLang="en-US" sz="4400">
                <a:solidFill>
                  <a:schemeClr val="accent1"/>
                </a:solidFill>
                <a:latin typeface="+mj-ea"/>
                <a:ea typeface="+mj-ea"/>
              </a:rPr>
              <a:t>运营表现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C8284FF-537C-B84D-FBBE-C7104C89CC36}"/>
              </a:ext>
            </a:extLst>
          </p:cNvPr>
          <p:cNvSpPr txBox="1"/>
          <p:nvPr/>
        </p:nvSpPr>
        <p:spPr>
          <a:xfrm>
            <a:off x="449093" y="1071752"/>
            <a:ext cx="7260321" cy="40011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　　（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）行业进入低利润时代，发挥综合运营优势提升效益</a:t>
            </a:r>
            <a:endParaRPr lang="zh-CN" altLang="en-US" sz="200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8E33E44-0FD5-2494-F3F0-19E35937BADA}"/>
              </a:ext>
            </a:extLst>
          </p:cNvPr>
          <p:cNvGrpSpPr/>
          <p:nvPr/>
        </p:nvGrpSpPr>
        <p:grpSpPr>
          <a:xfrm>
            <a:off x="6895536" y="2087321"/>
            <a:ext cx="3824496" cy="1050266"/>
            <a:chOff x="7228220" y="1545258"/>
            <a:chExt cx="3824496" cy="1050266"/>
          </a:xfrm>
        </p:grpSpPr>
        <p:sp>
          <p:nvSpPr>
            <p:cNvPr id="190" name="文本框 189">
              <a:extLst>
                <a:ext uri="{FF2B5EF4-FFF2-40B4-BE49-F238E27FC236}">
                  <a16:creationId xmlns:a16="http://schemas.microsoft.com/office/drawing/2014/main" id="{D8167891-FCD8-3D06-0D8B-DB07D03EE9D1}"/>
                </a:ext>
              </a:extLst>
            </p:cNvPr>
            <p:cNvSpPr txBox="1"/>
            <p:nvPr/>
          </p:nvSpPr>
          <p:spPr>
            <a:xfrm>
              <a:off x="8175642" y="1545258"/>
              <a:ext cx="1883849" cy="646331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房企模式</a:t>
              </a:r>
              <a:endParaRPr lang="zh-CN" altLang="en-US" sz="3600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D30CE0A5-29A9-697A-196C-AC1B81B73671}"/>
                </a:ext>
              </a:extLst>
            </p:cNvPr>
            <p:cNvGrpSpPr/>
            <p:nvPr/>
          </p:nvGrpSpPr>
          <p:grpSpPr>
            <a:xfrm>
              <a:off x="7228220" y="2195414"/>
              <a:ext cx="1210588" cy="400110"/>
              <a:chOff x="8255000" y="1616656"/>
              <a:chExt cx="1210588" cy="400110"/>
            </a:xfrm>
            <a:effectLst>
              <a:outerShdw blurRad="165100" dist="101600" dir="5400000" sx="91000" sy="91000" algn="t" rotWithShape="0">
                <a:schemeClr val="accent2">
                  <a:lumMod val="50000"/>
                  <a:alpha val="29000"/>
                </a:schemeClr>
              </a:outerShdw>
            </a:effectLst>
          </p:grpSpPr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068C5731-01BB-EF33-1872-930547CF6733}"/>
                  </a:ext>
                </a:extLst>
              </p:cNvPr>
              <p:cNvSpPr/>
              <p:nvPr/>
            </p:nvSpPr>
            <p:spPr>
              <a:xfrm>
                <a:off x="8255000" y="1616656"/>
                <a:ext cx="1210588" cy="374704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文本框 186">
                <a:extLst>
                  <a:ext uri="{FF2B5EF4-FFF2-40B4-BE49-F238E27FC236}">
                    <a16:creationId xmlns:a16="http://schemas.microsoft.com/office/drawing/2014/main" id="{09C23AC2-1080-F1C1-A339-9E17E85A6616}"/>
                  </a:ext>
                </a:extLst>
              </p:cNvPr>
              <p:cNvSpPr txBox="1"/>
              <p:nvPr/>
            </p:nvSpPr>
            <p:spPr>
              <a:xfrm>
                <a:off x="8383240" y="1616656"/>
                <a:ext cx="954107" cy="400110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n-ea"/>
                  </a:rPr>
                  <a:t>高存货</a:t>
                </a:r>
                <a:endParaRPr lang="zh-CN" altLang="en-US" sz="2000">
                  <a:solidFill>
                    <a:schemeClr val="accent1"/>
                  </a:solidFill>
                  <a:latin typeface="+mn-ea"/>
                </a:endParaRPr>
              </a:p>
            </p:txBody>
          </p:sp>
        </p:grpSp>
        <p:grpSp>
          <p:nvGrpSpPr>
            <p:cNvPr id="191" name="组合 190">
              <a:extLst>
                <a:ext uri="{FF2B5EF4-FFF2-40B4-BE49-F238E27FC236}">
                  <a16:creationId xmlns:a16="http://schemas.microsoft.com/office/drawing/2014/main" id="{D0DD456D-C82E-78FB-2915-27D13D15227E}"/>
                </a:ext>
              </a:extLst>
            </p:cNvPr>
            <p:cNvGrpSpPr/>
            <p:nvPr/>
          </p:nvGrpSpPr>
          <p:grpSpPr>
            <a:xfrm>
              <a:off x="8535174" y="2195414"/>
              <a:ext cx="1210588" cy="400110"/>
              <a:chOff x="8255000" y="1616656"/>
              <a:chExt cx="1210588" cy="400110"/>
            </a:xfrm>
            <a:effectLst>
              <a:outerShdw blurRad="165100" dist="101600" dir="5400000" sx="91000" sy="91000" algn="t" rotWithShape="0">
                <a:schemeClr val="accent2">
                  <a:lumMod val="50000"/>
                  <a:alpha val="29000"/>
                </a:schemeClr>
              </a:outerShdw>
            </a:effectLst>
          </p:grpSpPr>
          <p:sp>
            <p:nvSpPr>
              <p:cNvPr id="192" name="矩形: 圆角 191">
                <a:extLst>
                  <a:ext uri="{FF2B5EF4-FFF2-40B4-BE49-F238E27FC236}">
                    <a16:creationId xmlns:a16="http://schemas.microsoft.com/office/drawing/2014/main" id="{DDF279B0-0670-D98B-80A5-45EBA55DF310}"/>
                  </a:ext>
                </a:extLst>
              </p:cNvPr>
              <p:cNvSpPr/>
              <p:nvPr/>
            </p:nvSpPr>
            <p:spPr>
              <a:xfrm>
                <a:off x="8255000" y="1616656"/>
                <a:ext cx="1210588" cy="374704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文本框 192">
                <a:extLst>
                  <a:ext uri="{FF2B5EF4-FFF2-40B4-BE49-F238E27FC236}">
                    <a16:creationId xmlns:a16="http://schemas.microsoft.com/office/drawing/2014/main" id="{A150846A-D099-3CC8-3ED5-E3042590301C}"/>
                  </a:ext>
                </a:extLst>
              </p:cNvPr>
              <p:cNvSpPr txBox="1"/>
              <p:nvPr/>
            </p:nvSpPr>
            <p:spPr>
              <a:xfrm>
                <a:off x="8383240" y="1616656"/>
                <a:ext cx="954107" cy="400110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n-ea"/>
                  </a:rPr>
                  <a:t>高周转</a:t>
                </a:r>
                <a:endParaRPr lang="zh-CN" altLang="en-US" sz="2000">
                  <a:solidFill>
                    <a:schemeClr val="accent1"/>
                  </a:solidFill>
                  <a:latin typeface="+mn-ea"/>
                </a:endParaRPr>
              </a:p>
            </p:txBody>
          </p:sp>
        </p:grpSp>
        <p:grpSp>
          <p:nvGrpSpPr>
            <p:cNvPr id="194" name="组合 193">
              <a:extLst>
                <a:ext uri="{FF2B5EF4-FFF2-40B4-BE49-F238E27FC236}">
                  <a16:creationId xmlns:a16="http://schemas.microsoft.com/office/drawing/2014/main" id="{934FB21D-DAD4-FBD7-99B3-9BC380B717CC}"/>
                </a:ext>
              </a:extLst>
            </p:cNvPr>
            <p:cNvGrpSpPr/>
            <p:nvPr/>
          </p:nvGrpSpPr>
          <p:grpSpPr>
            <a:xfrm>
              <a:off x="9842128" y="2195414"/>
              <a:ext cx="1210588" cy="400110"/>
              <a:chOff x="8255000" y="1616656"/>
              <a:chExt cx="1210588" cy="400110"/>
            </a:xfrm>
            <a:effectLst>
              <a:outerShdw blurRad="165100" dist="101600" dir="5400000" sx="91000" sy="91000" algn="t" rotWithShape="0">
                <a:schemeClr val="accent2">
                  <a:lumMod val="50000"/>
                  <a:alpha val="29000"/>
                </a:schemeClr>
              </a:outerShdw>
            </a:effectLst>
          </p:grpSpPr>
          <p:sp>
            <p:nvSpPr>
              <p:cNvPr id="195" name="矩形: 圆角 194">
                <a:extLst>
                  <a:ext uri="{FF2B5EF4-FFF2-40B4-BE49-F238E27FC236}">
                    <a16:creationId xmlns:a16="http://schemas.microsoft.com/office/drawing/2014/main" id="{2CDC4C30-DD72-FB16-5ABD-D931F8A4718F}"/>
                  </a:ext>
                </a:extLst>
              </p:cNvPr>
              <p:cNvSpPr/>
              <p:nvPr/>
            </p:nvSpPr>
            <p:spPr>
              <a:xfrm>
                <a:off x="8255000" y="1616656"/>
                <a:ext cx="1210588" cy="374704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文本框 195">
                <a:extLst>
                  <a:ext uri="{FF2B5EF4-FFF2-40B4-BE49-F238E27FC236}">
                    <a16:creationId xmlns:a16="http://schemas.microsoft.com/office/drawing/2014/main" id="{B26E5558-6DB7-586B-F18B-57A8B6464A69}"/>
                  </a:ext>
                </a:extLst>
              </p:cNvPr>
              <p:cNvSpPr txBox="1"/>
              <p:nvPr/>
            </p:nvSpPr>
            <p:spPr>
              <a:xfrm>
                <a:off x="8383240" y="1616656"/>
                <a:ext cx="954107" cy="400110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n-ea"/>
                  </a:rPr>
                  <a:t>高杠杆</a:t>
                </a:r>
              </a:p>
            </p:txBody>
          </p:sp>
        </p:grp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9097ED19-81CF-C66A-D34E-6A41AD5F5C7B}"/>
              </a:ext>
            </a:extLst>
          </p:cNvPr>
          <p:cNvGrpSpPr/>
          <p:nvPr/>
        </p:nvGrpSpPr>
        <p:grpSpPr>
          <a:xfrm>
            <a:off x="1608034" y="2041311"/>
            <a:ext cx="3862078" cy="1104276"/>
            <a:chOff x="1527978" y="1573012"/>
            <a:chExt cx="3862078" cy="1104276"/>
          </a:xfrm>
        </p:grpSpPr>
        <p:sp>
          <p:nvSpPr>
            <p:cNvPr id="199" name="文本框 198">
              <a:extLst>
                <a:ext uri="{FF2B5EF4-FFF2-40B4-BE49-F238E27FC236}">
                  <a16:creationId xmlns:a16="http://schemas.microsoft.com/office/drawing/2014/main" id="{CCA8959A-6E98-23AF-1D08-B37079E36245}"/>
                </a:ext>
              </a:extLst>
            </p:cNvPr>
            <p:cNvSpPr txBox="1"/>
            <p:nvPr/>
          </p:nvSpPr>
          <p:spPr>
            <a:xfrm>
              <a:off x="2189670" y="1573012"/>
              <a:ext cx="2733441" cy="646331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限制盈利空间</a:t>
              </a:r>
              <a:endParaRPr lang="zh-CN" altLang="en-US" sz="360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grpSp>
          <p:nvGrpSpPr>
            <p:cNvPr id="202" name="组合 201">
              <a:extLst>
                <a:ext uri="{FF2B5EF4-FFF2-40B4-BE49-F238E27FC236}">
                  <a16:creationId xmlns:a16="http://schemas.microsoft.com/office/drawing/2014/main" id="{8C5DCC5C-1A6C-83A1-AC5C-F4A37F9F3884}"/>
                </a:ext>
              </a:extLst>
            </p:cNvPr>
            <p:cNvGrpSpPr/>
            <p:nvPr/>
          </p:nvGrpSpPr>
          <p:grpSpPr>
            <a:xfrm>
              <a:off x="1527978" y="2277178"/>
              <a:ext cx="1435195" cy="400110"/>
              <a:chOff x="8030393" y="1616656"/>
              <a:chExt cx="1435195" cy="400110"/>
            </a:xfrm>
            <a:effectLst>
              <a:outerShdw blurRad="165100" dist="101600" dir="5400000" sx="91000" sy="91000" algn="t" rotWithShape="0">
                <a:schemeClr val="accent2">
                  <a:lumMod val="50000"/>
                  <a:alpha val="29000"/>
                </a:schemeClr>
              </a:outerShdw>
            </a:effectLst>
          </p:grpSpPr>
          <p:sp>
            <p:nvSpPr>
              <p:cNvPr id="203" name="矩形: 圆角 202">
                <a:extLst>
                  <a:ext uri="{FF2B5EF4-FFF2-40B4-BE49-F238E27FC236}">
                    <a16:creationId xmlns:a16="http://schemas.microsoft.com/office/drawing/2014/main" id="{14E39E88-3A92-7878-1349-0D2F7324F29B}"/>
                  </a:ext>
                </a:extLst>
              </p:cNvPr>
              <p:cNvSpPr/>
              <p:nvPr/>
            </p:nvSpPr>
            <p:spPr>
              <a:xfrm>
                <a:off x="8030393" y="1616656"/>
                <a:ext cx="1435195" cy="374704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文本框 203">
                <a:extLst>
                  <a:ext uri="{FF2B5EF4-FFF2-40B4-BE49-F238E27FC236}">
                    <a16:creationId xmlns:a16="http://schemas.microsoft.com/office/drawing/2014/main" id="{8B73BC74-ACDF-527F-02DE-3A4C91C67F4B}"/>
                  </a:ext>
                </a:extLst>
              </p:cNvPr>
              <p:cNvSpPr txBox="1"/>
              <p:nvPr/>
            </p:nvSpPr>
            <p:spPr>
              <a:xfrm>
                <a:off x="8151668" y="1616656"/>
                <a:ext cx="1210588" cy="400110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ea"/>
                  </a:rPr>
                  <a:t>地价高企</a:t>
                </a:r>
              </a:p>
            </p:txBody>
          </p:sp>
        </p:grpSp>
        <p:grpSp>
          <p:nvGrpSpPr>
            <p:cNvPr id="205" name="组合 204">
              <a:extLst>
                <a:ext uri="{FF2B5EF4-FFF2-40B4-BE49-F238E27FC236}">
                  <a16:creationId xmlns:a16="http://schemas.microsoft.com/office/drawing/2014/main" id="{D23C34DD-7166-D188-74C3-62B163572199}"/>
                </a:ext>
              </a:extLst>
            </p:cNvPr>
            <p:cNvGrpSpPr/>
            <p:nvPr/>
          </p:nvGrpSpPr>
          <p:grpSpPr>
            <a:xfrm>
              <a:off x="3154904" y="2277178"/>
              <a:ext cx="2235152" cy="400110"/>
              <a:chOff x="8030393" y="1616656"/>
              <a:chExt cx="2235152" cy="400110"/>
            </a:xfrm>
            <a:effectLst>
              <a:outerShdw blurRad="165100" dist="101600" dir="5400000" sx="91000" sy="91000" algn="t" rotWithShape="0">
                <a:schemeClr val="accent2">
                  <a:lumMod val="50000"/>
                  <a:alpha val="29000"/>
                </a:schemeClr>
              </a:outerShdw>
            </a:effectLst>
          </p:grpSpPr>
          <p:sp>
            <p:nvSpPr>
              <p:cNvPr id="206" name="矩形: 圆角 205">
                <a:extLst>
                  <a:ext uri="{FF2B5EF4-FFF2-40B4-BE49-F238E27FC236}">
                    <a16:creationId xmlns:a16="http://schemas.microsoft.com/office/drawing/2014/main" id="{7322B858-796F-A16D-19E4-3FAE71ACAE07}"/>
                  </a:ext>
                </a:extLst>
              </p:cNvPr>
              <p:cNvSpPr/>
              <p:nvPr/>
            </p:nvSpPr>
            <p:spPr>
              <a:xfrm>
                <a:off x="8030393" y="1616656"/>
                <a:ext cx="2235152" cy="374704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文本框 206">
                <a:extLst>
                  <a:ext uri="{FF2B5EF4-FFF2-40B4-BE49-F238E27FC236}">
                    <a16:creationId xmlns:a16="http://schemas.microsoft.com/office/drawing/2014/main" id="{78FDD613-BB37-721C-7541-ED67948062B9}"/>
                  </a:ext>
                </a:extLst>
              </p:cNvPr>
              <p:cNvSpPr txBox="1"/>
              <p:nvPr/>
            </p:nvSpPr>
            <p:spPr>
              <a:xfrm>
                <a:off x="8151668" y="1616656"/>
                <a:ext cx="2040725" cy="400110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dist"/>
                <a:r>
                  <a:rPr kumimoji="0" lang="zh-CN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n-ea"/>
                  </a:rPr>
                  <a:t>房地产去金融化</a:t>
                </a:r>
              </a:p>
            </p:txBody>
          </p:sp>
        </p:grp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523D70E6-3105-C920-43A4-79A6077E80BE}"/>
              </a:ext>
            </a:extLst>
          </p:cNvPr>
          <p:cNvGrpSpPr/>
          <p:nvPr/>
        </p:nvGrpSpPr>
        <p:grpSpPr>
          <a:xfrm>
            <a:off x="1568793" y="3719546"/>
            <a:ext cx="1148466" cy="1148466"/>
            <a:chOff x="1721129" y="3838584"/>
            <a:chExt cx="1148466" cy="1148466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E7FCE23D-B78D-5DA2-A30B-69CFCBFE7726}"/>
                </a:ext>
              </a:extLst>
            </p:cNvPr>
            <p:cNvSpPr/>
            <p:nvPr/>
          </p:nvSpPr>
          <p:spPr>
            <a:xfrm>
              <a:off x="1721129" y="3838584"/>
              <a:ext cx="1148466" cy="1148466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209" name="文本框 208">
              <a:extLst>
                <a:ext uri="{FF2B5EF4-FFF2-40B4-BE49-F238E27FC236}">
                  <a16:creationId xmlns:a16="http://schemas.microsoft.com/office/drawing/2014/main" id="{9954892A-092D-878E-C4CB-AE403ADA0620}"/>
                </a:ext>
              </a:extLst>
            </p:cNvPr>
            <p:cNvSpPr txBox="1"/>
            <p:nvPr/>
          </p:nvSpPr>
          <p:spPr>
            <a:xfrm>
              <a:off x="1885539" y="4120597"/>
              <a:ext cx="984056" cy="58477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调整经营方式</a:t>
              </a:r>
              <a:endParaRPr lang="zh-CN" altLang="en-US" sz="16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212" name="组合 211">
            <a:extLst>
              <a:ext uri="{FF2B5EF4-FFF2-40B4-BE49-F238E27FC236}">
                <a16:creationId xmlns:a16="http://schemas.microsoft.com/office/drawing/2014/main" id="{C78E621A-AF8E-2A85-7CEF-FA3075B2AE76}"/>
              </a:ext>
            </a:extLst>
          </p:cNvPr>
          <p:cNvGrpSpPr/>
          <p:nvPr/>
        </p:nvGrpSpPr>
        <p:grpSpPr>
          <a:xfrm>
            <a:off x="2934297" y="3719546"/>
            <a:ext cx="1229216" cy="1148466"/>
            <a:chOff x="1721129" y="3838584"/>
            <a:chExt cx="1229216" cy="1148466"/>
          </a:xfrm>
        </p:grpSpPr>
        <p:sp>
          <p:nvSpPr>
            <p:cNvPr id="213" name="椭圆 212">
              <a:extLst>
                <a:ext uri="{FF2B5EF4-FFF2-40B4-BE49-F238E27FC236}">
                  <a16:creationId xmlns:a16="http://schemas.microsoft.com/office/drawing/2014/main" id="{2D629449-D528-F26D-A56A-93DECAC65ACD}"/>
                </a:ext>
              </a:extLst>
            </p:cNvPr>
            <p:cNvSpPr/>
            <p:nvPr/>
          </p:nvSpPr>
          <p:spPr>
            <a:xfrm>
              <a:off x="1721129" y="3838584"/>
              <a:ext cx="1148466" cy="1148466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214" name="文本框 213">
              <a:extLst>
                <a:ext uri="{FF2B5EF4-FFF2-40B4-BE49-F238E27FC236}">
                  <a16:creationId xmlns:a16="http://schemas.microsoft.com/office/drawing/2014/main" id="{A7BEA33F-3896-24E6-D257-B7365B88E903}"/>
                </a:ext>
              </a:extLst>
            </p:cNvPr>
            <p:cNvSpPr txBox="1"/>
            <p:nvPr/>
          </p:nvSpPr>
          <p:spPr>
            <a:xfrm flipH="1">
              <a:off x="1801879" y="4158361"/>
              <a:ext cx="1148466" cy="58477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发挥综合运营优势</a:t>
              </a:r>
            </a:p>
          </p:txBody>
        </p:sp>
      </p:grpSp>
      <p:grpSp>
        <p:nvGrpSpPr>
          <p:cNvPr id="215" name="组合 214">
            <a:extLst>
              <a:ext uri="{FF2B5EF4-FFF2-40B4-BE49-F238E27FC236}">
                <a16:creationId xmlns:a16="http://schemas.microsoft.com/office/drawing/2014/main" id="{704282AA-6E20-D67E-DBEF-CECD5BBF94A3}"/>
              </a:ext>
            </a:extLst>
          </p:cNvPr>
          <p:cNvGrpSpPr/>
          <p:nvPr/>
        </p:nvGrpSpPr>
        <p:grpSpPr>
          <a:xfrm>
            <a:off x="4299801" y="3719546"/>
            <a:ext cx="1156551" cy="1148466"/>
            <a:chOff x="1721129" y="3838584"/>
            <a:chExt cx="1156551" cy="1148466"/>
          </a:xfrm>
        </p:grpSpPr>
        <p:sp>
          <p:nvSpPr>
            <p:cNvPr id="216" name="椭圆 215">
              <a:extLst>
                <a:ext uri="{FF2B5EF4-FFF2-40B4-BE49-F238E27FC236}">
                  <a16:creationId xmlns:a16="http://schemas.microsoft.com/office/drawing/2014/main" id="{D361C16A-EEB4-383C-BFFF-85EC857C8D4D}"/>
                </a:ext>
              </a:extLst>
            </p:cNvPr>
            <p:cNvSpPr/>
            <p:nvPr/>
          </p:nvSpPr>
          <p:spPr>
            <a:xfrm>
              <a:off x="1721129" y="3838584"/>
              <a:ext cx="1148466" cy="1148466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217" name="文本框 216">
              <a:extLst>
                <a:ext uri="{FF2B5EF4-FFF2-40B4-BE49-F238E27FC236}">
                  <a16:creationId xmlns:a16="http://schemas.microsoft.com/office/drawing/2014/main" id="{5238CB61-1E5B-61EC-1D09-830C2D1834F0}"/>
                </a:ext>
              </a:extLst>
            </p:cNvPr>
            <p:cNvSpPr txBox="1"/>
            <p:nvPr/>
          </p:nvSpPr>
          <p:spPr>
            <a:xfrm>
              <a:off x="1729214" y="4120597"/>
              <a:ext cx="1148466" cy="584775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algn="ctr">
                <a:defRPr sz="1600"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>
                  <a:solidFill>
                    <a:schemeClr val="accent2"/>
                  </a:solidFill>
                </a:rPr>
                <a:t>适应行业调整周期</a:t>
              </a:r>
            </a:p>
          </p:txBody>
        </p:sp>
      </p:grpSp>
      <p:grpSp>
        <p:nvGrpSpPr>
          <p:cNvPr id="218" name="组合 217">
            <a:extLst>
              <a:ext uri="{FF2B5EF4-FFF2-40B4-BE49-F238E27FC236}">
                <a16:creationId xmlns:a16="http://schemas.microsoft.com/office/drawing/2014/main" id="{8C4D1422-1A75-7160-B4D4-810D7AB529A5}"/>
              </a:ext>
            </a:extLst>
          </p:cNvPr>
          <p:cNvGrpSpPr/>
          <p:nvPr/>
        </p:nvGrpSpPr>
        <p:grpSpPr>
          <a:xfrm>
            <a:off x="6927064" y="3719546"/>
            <a:ext cx="1148466" cy="1148466"/>
            <a:chOff x="1721129" y="3838584"/>
            <a:chExt cx="1148466" cy="1148466"/>
          </a:xfrm>
        </p:grpSpPr>
        <p:sp>
          <p:nvSpPr>
            <p:cNvPr id="219" name="椭圆 218">
              <a:extLst>
                <a:ext uri="{FF2B5EF4-FFF2-40B4-BE49-F238E27FC236}">
                  <a16:creationId xmlns:a16="http://schemas.microsoft.com/office/drawing/2014/main" id="{545A90BA-EB9F-B8F3-18BC-88A05E3C8A59}"/>
                </a:ext>
              </a:extLst>
            </p:cNvPr>
            <p:cNvSpPr/>
            <p:nvPr/>
          </p:nvSpPr>
          <p:spPr>
            <a:xfrm>
              <a:off x="1721129" y="3838584"/>
              <a:ext cx="1148466" cy="1148466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220" name="文本框 219">
              <a:extLst>
                <a:ext uri="{FF2B5EF4-FFF2-40B4-BE49-F238E27FC236}">
                  <a16:creationId xmlns:a16="http://schemas.microsoft.com/office/drawing/2014/main" id="{9F2F9D75-4EF7-EA17-20DD-12BDB401041A}"/>
                </a:ext>
              </a:extLst>
            </p:cNvPr>
            <p:cNvSpPr txBox="1"/>
            <p:nvPr/>
          </p:nvSpPr>
          <p:spPr>
            <a:xfrm>
              <a:off x="1903998" y="4146293"/>
              <a:ext cx="856664" cy="58477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改变经</a:t>
              </a:r>
              <a:endPara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  <a:p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营模式</a:t>
              </a:r>
            </a:p>
          </p:txBody>
        </p:sp>
      </p:grpSp>
      <p:sp>
        <p:nvSpPr>
          <p:cNvPr id="24" name="等腰三角形 23">
            <a:extLst>
              <a:ext uri="{FF2B5EF4-FFF2-40B4-BE49-F238E27FC236}">
                <a16:creationId xmlns:a16="http://schemas.microsoft.com/office/drawing/2014/main" id="{91A71C8D-F96E-6D03-FAE2-533F184D3479}"/>
              </a:ext>
            </a:extLst>
          </p:cNvPr>
          <p:cNvSpPr/>
          <p:nvPr/>
        </p:nvSpPr>
        <p:spPr>
          <a:xfrm rot="5400000">
            <a:off x="2759989" y="4221805"/>
            <a:ext cx="135598" cy="11689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1" name="等腰三角形 220">
            <a:extLst>
              <a:ext uri="{FF2B5EF4-FFF2-40B4-BE49-F238E27FC236}">
                <a16:creationId xmlns:a16="http://schemas.microsoft.com/office/drawing/2014/main" id="{FA32FF74-0CAF-E302-1407-DC9195E4E0AF}"/>
              </a:ext>
            </a:extLst>
          </p:cNvPr>
          <p:cNvSpPr/>
          <p:nvPr/>
        </p:nvSpPr>
        <p:spPr>
          <a:xfrm rot="5400000">
            <a:off x="4139640" y="4221806"/>
            <a:ext cx="135598" cy="11689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7" name="文本框 226">
            <a:extLst>
              <a:ext uri="{FF2B5EF4-FFF2-40B4-BE49-F238E27FC236}">
                <a16:creationId xmlns:a16="http://schemas.microsoft.com/office/drawing/2014/main" id="{AA9B11EF-07FD-5A2F-1BA0-4B5192BE502D}"/>
              </a:ext>
            </a:extLst>
          </p:cNvPr>
          <p:cNvSpPr txBox="1"/>
          <p:nvPr/>
        </p:nvSpPr>
        <p:spPr>
          <a:xfrm>
            <a:off x="7470226" y="4919739"/>
            <a:ext cx="2499956" cy="27699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t>适应极速分化的市场</a:t>
            </a:r>
            <a:endParaRPr lang="zh-CN" altLang="en-US" sz="1200">
              <a:solidFill>
                <a:srgbClr val="FFFFFF"/>
              </a:solidFill>
              <a:latin typeface="+mn-ea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886A2E1B-4471-8456-20E4-AA4413FB474C}"/>
              </a:ext>
            </a:extLst>
          </p:cNvPr>
          <p:cNvGrpSpPr/>
          <p:nvPr/>
        </p:nvGrpSpPr>
        <p:grpSpPr>
          <a:xfrm>
            <a:off x="8283944" y="3698161"/>
            <a:ext cx="1047681" cy="311106"/>
            <a:chOff x="8951441" y="3577590"/>
            <a:chExt cx="1047681" cy="311106"/>
          </a:xfrm>
        </p:grpSpPr>
        <p:sp>
          <p:nvSpPr>
            <p:cNvPr id="223" name="文本框 222">
              <a:extLst>
                <a:ext uri="{FF2B5EF4-FFF2-40B4-BE49-F238E27FC236}">
                  <a16:creationId xmlns:a16="http://schemas.microsoft.com/office/drawing/2014/main" id="{5A0B21C0-6B89-8020-3F14-918EBC2EBCB3}"/>
                </a:ext>
              </a:extLst>
            </p:cNvPr>
            <p:cNvSpPr txBox="1"/>
            <p:nvPr/>
          </p:nvSpPr>
          <p:spPr>
            <a:xfrm>
              <a:off x="9029584" y="3580919"/>
              <a:ext cx="902811" cy="307777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适度杠杆</a:t>
              </a:r>
              <a:endParaRPr lang="zh-CN" altLang="en-US" sz="140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DBD05102-2FF1-2745-3A4B-AD966F571C39}"/>
                </a:ext>
              </a:extLst>
            </p:cNvPr>
            <p:cNvSpPr/>
            <p:nvPr/>
          </p:nvSpPr>
          <p:spPr>
            <a:xfrm>
              <a:off x="8951441" y="3577590"/>
              <a:ext cx="1047681" cy="296727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4BC2B9EA-241E-3FEC-3F6B-284E26068F72}"/>
              </a:ext>
            </a:extLst>
          </p:cNvPr>
          <p:cNvGrpSpPr/>
          <p:nvPr/>
        </p:nvGrpSpPr>
        <p:grpSpPr>
          <a:xfrm>
            <a:off x="8283944" y="4101330"/>
            <a:ext cx="1047681" cy="312252"/>
            <a:chOff x="8855075" y="3921714"/>
            <a:chExt cx="1047681" cy="312252"/>
          </a:xfrm>
        </p:grpSpPr>
        <p:sp>
          <p:nvSpPr>
            <p:cNvPr id="224" name="文本框 223">
              <a:extLst>
                <a:ext uri="{FF2B5EF4-FFF2-40B4-BE49-F238E27FC236}">
                  <a16:creationId xmlns:a16="http://schemas.microsoft.com/office/drawing/2014/main" id="{3665A99C-DD51-1192-FE1E-4DC6AD6F0258}"/>
                </a:ext>
              </a:extLst>
            </p:cNvPr>
            <p:cNvSpPr txBox="1"/>
            <p:nvPr/>
          </p:nvSpPr>
          <p:spPr>
            <a:xfrm>
              <a:off x="8953106" y="3926189"/>
              <a:ext cx="902811" cy="307777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>
              <a:defPPr>
                <a:defRPr lang="zh-CN"/>
              </a:defPPr>
              <a:lvl1pPr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Regular"/>
                  <a:ea typeface="思源黑体 CN Regular"/>
                </a:defRPr>
              </a:lvl1pPr>
            </a:lstStyle>
            <a:p>
              <a:r>
                <a:rPr lang="zh-CN" altLang="en-US"/>
                <a:t>适量存货</a:t>
              </a:r>
            </a:p>
          </p:txBody>
        </p:sp>
        <p:sp>
          <p:nvSpPr>
            <p:cNvPr id="229" name="矩形: 圆角 228">
              <a:extLst>
                <a:ext uri="{FF2B5EF4-FFF2-40B4-BE49-F238E27FC236}">
                  <a16:creationId xmlns:a16="http://schemas.microsoft.com/office/drawing/2014/main" id="{FE1FA11B-AF0E-8F51-FFF9-E93569929664}"/>
                </a:ext>
              </a:extLst>
            </p:cNvPr>
            <p:cNvSpPr/>
            <p:nvPr/>
          </p:nvSpPr>
          <p:spPr>
            <a:xfrm>
              <a:off x="8855075" y="3921714"/>
              <a:ext cx="1047681" cy="296727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31" name="组合 230">
            <a:extLst>
              <a:ext uri="{FF2B5EF4-FFF2-40B4-BE49-F238E27FC236}">
                <a16:creationId xmlns:a16="http://schemas.microsoft.com/office/drawing/2014/main" id="{9417CA79-80F6-8F21-72F1-F0DAC2D801CE}"/>
              </a:ext>
            </a:extLst>
          </p:cNvPr>
          <p:cNvGrpSpPr/>
          <p:nvPr/>
        </p:nvGrpSpPr>
        <p:grpSpPr>
          <a:xfrm>
            <a:off x="8300136" y="4527707"/>
            <a:ext cx="1047681" cy="314454"/>
            <a:chOff x="8855075" y="4303447"/>
            <a:chExt cx="1047681" cy="314454"/>
          </a:xfrm>
        </p:grpSpPr>
        <p:sp>
          <p:nvSpPr>
            <p:cNvPr id="225" name="文本框 224">
              <a:extLst>
                <a:ext uri="{FF2B5EF4-FFF2-40B4-BE49-F238E27FC236}">
                  <a16:creationId xmlns:a16="http://schemas.microsoft.com/office/drawing/2014/main" id="{3D41B30F-71B3-6986-268A-E3027A2919DA}"/>
                </a:ext>
              </a:extLst>
            </p:cNvPr>
            <p:cNvSpPr txBox="1"/>
            <p:nvPr/>
          </p:nvSpPr>
          <p:spPr>
            <a:xfrm>
              <a:off x="8953106" y="4310124"/>
              <a:ext cx="902811" cy="307777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>
              <a:defPPr>
                <a:defRPr lang="zh-CN"/>
              </a:defPPr>
              <a:lvl1pPr>
                <a:defRPr kumimoji="0" sz="1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Regular"/>
                  <a:ea typeface="思源黑体 CN Regular"/>
                </a:defRPr>
              </a:lvl1pPr>
            </a:lstStyle>
            <a:p>
              <a:r>
                <a:rPr lang="zh-CN" altLang="en-US"/>
                <a:t>高效运营</a:t>
              </a:r>
            </a:p>
          </p:txBody>
        </p:sp>
        <p:sp>
          <p:nvSpPr>
            <p:cNvPr id="230" name="矩形: 圆角 229">
              <a:extLst>
                <a:ext uri="{FF2B5EF4-FFF2-40B4-BE49-F238E27FC236}">
                  <a16:creationId xmlns:a16="http://schemas.microsoft.com/office/drawing/2014/main" id="{9DF91E3A-67C8-020E-2B33-87A2DB2C2124}"/>
                </a:ext>
              </a:extLst>
            </p:cNvPr>
            <p:cNvSpPr/>
            <p:nvPr/>
          </p:nvSpPr>
          <p:spPr>
            <a:xfrm>
              <a:off x="8855075" y="4303447"/>
              <a:ext cx="1047681" cy="296727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32" name="组合 231">
            <a:extLst>
              <a:ext uri="{FF2B5EF4-FFF2-40B4-BE49-F238E27FC236}">
                <a16:creationId xmlns:a16="http://schemas.microsoft.com/office/drawing/2014/main" id="{059057E4-9EE9-8FF5-9FD4-6EDD3F892803}"/>
              </a:ext>
            </a:extLst>
          </p:cNvPr>
          <p:cNvGrpSpPr/>
          <p:nvPr/>
        </p:nvGrpSpPr>
        <p:grpSpPr>
          <a:xfrm>
            <a:off x="9529708" y="3719546"/>
            <a:ext cx="1148466" cy="1148466"/>
            <a:chOff x="1721129" y="3838584"/>
            <a:chExt cx="1148466" cy="1148466"/>
          </a:xfrm>
        </p:grpSpPr>
        <p:sp>
          <p:nvSpPr>
            <p:cNvPr id="233" name="椭圆 232">
              <a:extLst>
                <a:ext uri="{FF2B5EF4-FFF2-40B4-BE49-F238E27FC236}">
                  <a16:creationId xmlns:a16="http://schemas.microsoft.com/office/drawing/2014/main" id="{1E0C9951-B4ED-BE6D-D905-F83D0E8B84B3}"/>
                </a:ext>
              </a:extLst>
            </p:cNvPr>
            <p:cNvSpPr/>
            <p:nvPr/>
          </p:nvSpPr>
          <p:spPr>
            <a:xfrm>
              <a:off x="1721129" y="3838584"/>
              <a:ext cx="1148466" cy="1148466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234" name="文本框 233">
              <a:extLst>
                <a:ext uri="{FF2B5EF4-FFF2-40B4-BE49-F238E27FC236}">
                  <a16:creationId xmlns:a16="http://schemas.microsoft.com/office/drawing/2014/main" id="{F93251E9-4841-9FF8-EEC9-96B11F25AD6C}"/>
                </a:ext>
              </a:extLst>
            </p:cNvPr>
            <p:cNvSpPr txBox="1"/>
            <p:nvPr/>
          </p:nvSpPr>
          <p:spPr>
            <a:xfrm>
              <a:off x="1903998" y="4146293"/>
              <a:ext cx="856664" cy="58477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ctr"/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业务</a:t>
              </a:r>
              <a:endPara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  <a:p>
              <a:pPr algn="ctr"/>
              <a:r>
                <a: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高弹性</a:t>
              </a:r>
            </a:p>
          </p:txBody>
        </p:sp>
      </p:grpSp>
      <p:sp>
        <p:nvSpPr>
          <p:cNvPr id="235" name="右大括号 234">
            <a:extLst>
              <a:ext uri="{FF2B5EF4-FFF2-40B4-BE49-F238E27FC236}">
                <a16:creationId xmlns:a16="http://schemas.microsoft.com/office/drawing/2014/main" id="{F524A4E8-70A7-03DD-54F9-6B961E8157B9}"/>
              </a:ext>
            </a:extLst>
          </p:cNvPr>
          <p:cNvSpPr/>
          <p:nvPr/>
        </p:nvSpPr>
        <p:spPr>
          <a:xfrm>
            <a:off x="9352577" y="3818928"/>
            <a:ext cx="171393" cy="922647"/>
          </a:xfrm>
          <a:prstGeom prst="rightBrace">
            <a:avLst>
              <a:gd name="adj1" fmla="val 59461"/>
              <a:gd name="adj2" fmla="val 49174"/>
            </a:avLst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6" name="右大括号 235">
            <a:extLst>
              <a:ext uri="{FF2B5EF4-FFF2-40B4-BE49-F238E27FC236}">
                <a16:creationId xmlns:a16="http://schemas.microsoft.com/office/drawing/2014/main" id="{82DFD67B-DACA-8D9B-47B5-F976EBE1EF56}"/>
              </a:ext>
            </a:extLst>
          </p:cNvPr>
          <p:cNvSpPr/>
          <p:nvPr/>
        </p:nvSpPr>
        <p:spPr>
          <a:xfrm flipH="1">
            <a:off x="8112409" y="3818928"/>
            <a:ext cx="171393" cy="922647"/>
          </a:xfrm>
          <a:prstGeom prst="rightBrace">
            <a:avLst>
              <a:gd name="adj1" fmla="val 59461"/>
              <a:gd name="adj2" fmla="val 50000"/>
            </a:avLst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D1EC33E6-4E0B-D922-E53B-A4CFB058A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896" y="1549098"/>
            <a:ext cx="5797267" cy="422378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E0266870-06BC-8147-834C-014410877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598" y="5414074"/>
            <a:ext cx="3957285" cy="422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0689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6E3DC20-F813-D6A3-D69B-CEAE3A336B71}"/>
              </a:ext>
            </a:extLst>
          </p:cNvPr>
          <p:cNvSpPr txBox="1"/>
          <p:nvPr/>
        </p:nvSpPr>
        <p:spPr>
          <a:xfrm>
            <a:off x="942274" y="96185"/>
            <a:ext cx="2262158" cy="769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zh-CN" altLang="en-US" sz="4400">
                <a:solidFill>
                  <a:schemeClr val="accent1"/>
                </a:solidFill>
                <a:latin typeface="+mj-ea"/>
                <a:ea typeface="+mj-ea"/>
              </a:rPr>
              <a:t>运营表现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C8284FF-537C-B84D-FBBE-C7104C89CC36}"/>
              </a:ext>
            </a:extLst>
          </p:cNvPr>
          <p:cNvSpPr txBox="1"/>
          <p:nvPr/>
        </p:nvSpPr>
        <p:spPr>
          <a:xfrm>
            <a:off x="449093" y="1071752"/>
            <a:ext cx="5977919" cy="40011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（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3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）投资规模和强度双降，布局更加聚焦重点城市</a:t>
            </a:r>
            <a:endParaRPr lang="zh-CN" altLang="en-US" sz="200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A3E56FA-88C1-0080-C35F-61AA444E23DA}"/>
              </a:ext>
            </a:extLst>
          </p:cNvPr>
          <p:cNvSpPr txBox="1"/>
          <p:nvPr/>
        </p:nvSpPr>
        <p:spPr>
          <a:xfrm>
            <a:off x="3638777" y="1461817"/>
            <a:ext cx="5275803" cy="92333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</a:rPr>
              <a:t>投资规模明显缩量</a:t>
            </a:r>
            <a:endParaRPr lang="zh-CN" altLang="en-US" sz="5400">
              <a:solidFill>
                <a:schemeClr val="accent1"/>
              </a:solidFill>
              <a:latin typeface="+mj-ea"/>
              <a:ea typeface="+mj-ea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F1F7DCBB-5655-260D-8DEA-03D2761CC46B}"/>
              </a:ext>
            </a:extLst>
          </p:cNvPr>
          <p:cNvGrpSpPr/>
          <p:nvPr/>
        </p:nvGrpSpPr>
        <p:grpSpPr>
          <a:xfrm>
            <a:off x="628991" y="3251912"/>
            <a:ext cx="3312130" cy="2534336"/>
            <a:chOff x="4382318" y="2476044"/>
            <a:chExt cx="2655327" cy="2387600"/>
          </a:xfrm>
        </p:grpSpPr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069D05BE-C517-D248-831D-617A3F74D895}"/>
                </a:ext>
              </a:extLst>
            </p:cNvPr>
            <p:cNvSpPr/>
            <p:nvPr/>
          </p:nvSpPr>
          <p:spPr>
            <a:xfrm>
              <a:off x="4382318" y="2476044"/>
              <a:ext cx="2655327" cy="2387600"/>
            </a:xfrm>
            <a:prstGeom prst="roundRect">
              <a:avLst>
                <a:gd name="adj" fmla="val 3050"/>
              </a:avLst>
            </a:prstGeom>
            <a:solidFill>
              <a:srgbClr val="FFFFFF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36" name="Rounded Rectangle 34+">
              <a:extLst>
                <a:ext uri="{FF2B5EF4-FFF2-40B4-BE49-F238E27FC236}">
                  <a16:creationId xmlns:a16="http://schemas.microsoft.com/office/drawing/2014/main" id="{52C9A462-6669-EE7F-6379-03727E92C4B7}"/>
                </a:ext>
              </a:extLst>
            </p:cNvPr>
            <p:cNvSpPr/>
            <p:nvPr/>
          </p:nvSpPr>
          <p:spPr>
            <a:xfrm>
              <a:off x="4551803" y="2628440"/>
              <a:ext cx="2316358" cy="2082808"/>
            </a:xfrm>
            <a:prstGeom prst="roundRect">
              <a:avLst>
                <a:gd name="adj" fmla="val 305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9F5034C6-5E6D-E47D-40DF-E0061BAA0D42}"/>
              </a:ext>
            </a:extLst>
          </p:cNvPr>
          <p:cNvGrpSpPr/>
          <p:nvPr/>
        </p:nvGrpSpPr>
        <p:grpSpPr>
          <a:xfrm>
            <a:off x="984565" y="3728119"/>
            <a:ext cx="2550181" cy="1671071"/>
            <a:chOff x="887871" y="2188125"/>
            <a:chExt cx="2550181" cy="1671071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AEBE004F-02FF-A677-7F4E-E7C6F89B7106}"/>
                </a:ext>
              </a:extLst>
            </p:cNvPr>
            <p:cNvSpPr txBox="1"/>
            <p:nvPr/>
          </p:nvSpPr>
          <p:spPr>
            <a:xfrm>
              <a:off x="887871" y="3459086"/>
              <a:ext cx="2370964" cy="40011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dist"/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全年拿地金额总量</a:t>
              </a:r>
              <a:endParaRPr lang="zh-CN" altLang="en-US" sz="20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2F121A7-618A-FE68-CF1F-2F2E5A3FC121}"/>
                </a:ext>
              </a:extLst>
            </p:cNvPr>
            <p:cNvSpPr txBox="1"/>
            <p:nvPr/>
          </p:nvSpPr>
          <p:spPr>
            <a:xfrm>
              <a:off x="1048807" y="2683075"/>
              <a:ext cx="364202" cy="592022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cs typeface="+mn-cs"/>
                </a:rPr>
                <a:t>同</a:t>
              </a:r>
              <a:endPara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>
                <a:lnSpc>
                  <a:spcPct val="120000"/>
                </a:lnSpc>
              </a:pP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cs typeface="+mn-cs"/>
                </a:rPr>
                <a:t>比</a:t>
              </a:r>
              <a:endPara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1208DA17-8230-A36E-26E8-46D0B1FC5D3C}"/>
                </a:ext>
              </a:extLst>
            </p:cNvPr>
            <p:cNvGrpSpPr/>
            <p:nvPr/>
          </p:nvGrpSpPr>
          <p:grpSpPr>
            <a:xfrm>
              <a:off x="942274" y="2188125"/>
              <a:ext cx="2324862" cy="415498"/>
              <a:chOff x="1463290" y="3518342"/>
              <a:chExt cx="2413738" cy="415498"/>
            </a:xfrm>
          </p:grpSpPr>
          <p:sp>
            <p:nvSpPr>
              <p:cNvPr id="21" name="矩形: 圆角 20">
                <a:extLst>
                  <a:ext uri="{FF2B5EF4-FFF2-40B4-BE49-F238E27FC236}">
                    <a16:creationId xmlns:a16="http://schemas.microsoft.com/office/drawing/2014/main" id="{707677DB-D221-D1E9-3915-C63B2D60B3F0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1463290" y="3555186"/>
                <a:ext cx="2413738" cy="341810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11430"/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96" tIns="41148" rIns="82296" bIns="41148" rtlCol="0" anchor="ctr">
                <a:noAutofit/>
              </a:bodyPr>
              <a:lstStyle/>
              <a:p>
                <a:pPr algn="ctr"/>
                <a:endParaRPr lang="zh-CN" altLang="en-US" sz="162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359D585-A374-5A23-2917-FE76CE4568BF}"/>
                  </a:ext>
                </a:extLst>
              </p:cNvPr>
              <p:cNvSpPr txBox="1"/>
              <p:nvPr/>
            </p:nvSpPr>
            <p:spPr>
              <a:xfrm>
                <a:off x="2055320" y="3570665"/>
                <a:ext cx="1821708" cy="338554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dist"/>
                <a:r>
                  <a: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百强代表企业</a:t>
                </a:r>
                <a:endParaRPr lang="zh-CN" altLang="en-US" sz="1600">
                  <a:solidFill>
                    <a:schemeClr val="accent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27" name="Rounded Rectangle 20+">
                <a:extLst>
                  <a:ext uri="{FF2B5EF4-FFF2-40B4-BE49-F238E27FC236}">
                    <a16:creationId xmlns:a16="http://schemas.microsoft.com/office/drawing/2014/main" id="{A33410E7-E3F0-CEEB-368D-8CF8717B4043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1463290" y="3555186"/>
                <a:ext cx="579501" cy="34181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 w="11430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296" tIns="41148" rIns="82296" bIns="41148" rtlCol="0" anchor="ctr">
                <a:noAutofit/>
              </a:bodyPr>
              <a:lstStyle/>
              <a:p>
                <a:pPr algn="ctr"/>
                <a:endParaRPr lang="zh-CN" altLang="en-US" sz="162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BBF850E3-2B21-DDF6-C456-A4552BF38293}"/>
                  </a:ext>
                </a:extLst>
              </p:cNvPr>
              <p:cNvSpPr txBox="1"/>
              <p:nvPr/>
            </p:nvSpPr>
            <p:spPr>
              <a:xfrm>
                <a:off x="1512111" y="3518342"/>
                <a:ext cx="388375" cy="415498"/>
              </a:xfrm>
              <a:prstGeom prst="rect">
                <a:avLst/>
              </a:prstGeom>
              <a:noFill/>
              <a:effectLst/>
            </p:spPr>
            <p:txBody>
              <a:bodyPr wrap="none" lIns="82296" tIns="41148" rIns="82296" bIns="41148">
                <a:noAutofit/>
              </a:bodyPr>
              <a:lstStyle/>
              <a:p>
                <a:r>
                  <a:rPr kumimoji="0" lang="en-US" altLang="zh-CN" sz="216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ea typeface="思源黑体 CN Bold" panose="020B0800000000000000" pitchFamily="34" charset="-122"/>
                    <a:cs typeface="+mn-cs"/>
                  </a:rPr>
                  <a:t>50</a:t>
                </a:r>
                <a:endParaRPr lang="zh-CN" altLang="en-US" sz="2160">
                  <a:solidFill>
                    <a:schemeClr val="bg1"/>
                  </a:solidFill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FC8F88DA-4A0A-F1BB-F722-327419B3E55E}"/>
                  </a:ext>
                </a:extLst>
              </p:cNvPr>
              <p:cNvSpPr txBox="1"/>
              <p:nvPr/>
            </p:nvSpPr>
            <p:spPr>
              <a:xfrm>
                <a:off x="1762796" y="3675398"/>
                <a:ext cx="281615" cy="221599"/>
              </a:xfrm>
              <a:prstGeom prst="rect">
                <a:avLst/>
              </a:prstGeom>
              <a:noFill/>
              <a:effectLst/>
            </p:spPr>
            <p:txBody>
              <a:bodyPr wrap="none" lIns="82296" tIns="41148" rIns="82296" bIns="41148">
                <a:noAutofit/>
              </a:bodyPr>
              <a:lstStyle/>
              <a:p>
                <a:r>
                  <a:rPr kumimoji="0" lang="zh-CN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DINCond-Bold"/>
                    <a:ea typeface="思源黑体 CN Bold" panose="020B0800000000000000" pitchFamily="34" charset="-122"/>
                    <a:cs typeface="+mn-cs"/>
                  </a:rPr>
                  <a:t>家</a:t>
                </a:r>
                <a:endParaRPr lang="zh-CN" altLang="en-US" sz="900">
                  <a:solidFill>
                    <a:schemeClr val="accent1"/>
                  </a:solidFill>
                  <a:ea typeface="思源黑体 CN Bold" panose="020B0800000000000000" pitchFamily="34" charset="-122"/>
                </a:endParaRPr>
              </a:p>
            </p:txBody>
          </p:sp>
        </p:grp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AA0FC1BC-7530-D2C2-2736-0ED978DC267C}"/>
                </a:ext>
              </a:extLst>
            </p:cNvPr>
            <p:cNvSpPr txBox="1"/>
            <p:nvPr/>
          </p:nvSpPr>
          <p:spPr>
            <a:xfrm>
              <a:off x="1677714" y="2395874"/>
              <a:ext cx="1511952" cy="1200329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en-US" altLang="zh-CN" sz="720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12.7</a:t>
              </a:r>
              <a:endParaRPr lang="zh-CN" altLang="en-US" sz="7200">
                <a:solidFill>
                  <a:schemeClr val="accent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6551B545-CCE4-EFD6-95CF-B666900AE345}"/>
                </a:ext>
              </a:extLst>
            </p:cNvPr>
            <p:cNvSpPr txBox="1"/>
            <p:nvPr/>
          </p:nvSpPr>
          <p:spPr>
            <a:xfrm>
              <a:off x="2953624" y="2910882"/>
              <a:ext cx="484428" cy="584775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en-US" altLang="zh-CN" sz="32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DINCond-Bold"/>
                  <a:ea typeface="思源黑体 CN Bold" panose="020B0800000000000000" pitchFamily="34" charset="-122"/>
                  <a:cs typeface="+mn-cs"/>
                </a:rPr>
                <a:t>%</a:t>
              </a:r>
              <a:endParaRPr lang="zh-CN" altLang="en-US" sz="3200">
                <a:solidFill>
                  <a:schemeClr val="accent1"/>
                </a:solidFill>
                <a:ea typeface="思源黑体 CN Bold" panose="020B0800000000000000" pitchFamily="34" charset="-122"/>
              </a:endParaRPr>
            </a:p>
          </p:txBody>
        </p:sp>
        <p:sp>
          <p:nvSpPr>
            <p:cNvPr id="32" name="图形 2169">
              <a:extLst>
                <a:ext uri="{FF2B5EF4-FFF2-40B4-BE49-F238E27FC236}">
                  <a16:creationId xmlns:a16="http://schemas.microsoft.com/office/drawing/2014/main" id="{7F67019C-F32D-A0F9-3B51-4F43EC3CB42C}"/>
                </a:ext>
              </a:extLst>
            </p:cNvPr>
            <p:cNvSpPr/>
            <p:nvPr/>
          </p:nvSpPr>
          <p:spPr>
            <a:xfrm rot="5400000">
              <a:off x="1244084" y="2909079"/>
              <a:ext cx="616385" cy="273614"/>
            </a:xfrm>
            <a:custGeom>
              <a:avLst/>
              <a:gdLst>
                <a:gd name="connsiteX0" fmla="*/ 630378 w 630378"/>
                <a:gd name="connsiteY0" fmla="*/ 139913 h 279826"/>
                <a:gd name="connsiteX1" fmla="*/ 420705 w 630378"/>
                <a:gd name="connsiteY1" fmla="*/ 0 h 279826"/>
                <a:gd name="connsiteX2" fmla="*/ 420705 w 630378"/>
                <a:gd name="connsiteY2" fmla="*/ 98329 h 279826"/>
                <a:gd name="connsiteX3" fmla="*/ 0 w 630378"/>
                <a:gd name="connsiteY3" fmla="*/ 98329 h 279826"/>
                <a:gd name="connsiteX4" fmla="*/ 0 w 630378"/>
                <a:gd name="connsiteY4" fmla="*/ 118495 h 279826"/>
                <a:gd name="connsiteX5" fmla="*/ 420705 w 630378"/>
                <a:gd name="connsiteY5" fmla="*/ 118495 h 279826"/>
                <a:gd name="connsiteX6" fmla="*/ 420705 w 630378"/>
                <a:gd name="connsiteY6" fmla="*/ 159078 h 279826"/>
                <a:gd name="connsiteX7" fmla="*/ 0 w 630378"/>
                <a:gd name="connsiteY7" fmla="*/ 159078 h 279826"/>
                <a:gd name="connsiteX8" fmla="*/ 0 w 630378"/>
                <a:gd name="connsiteY8" fmla="*/ 179245 h 279826"/>
                <a:gd name="connsiteX9" fmla="*/ 420705 w 630378"/>
                <a:gd name="connsiteY9" fmla="*/ 179245 h 279826"/>
                <a:gd name="connsiteX10" fmla="*/ 420705 w 630378"/>
                <a:gd name="connsiteY10" fmla="*/ 279826 h 279826"/>
                <a:gd name="connsiteX11" fmla="*/ 630378 w 630378"/>
                <a:gd name="connsiteY11" fmla="*/ 139913 h 279826"/>
                <a:gd name="connsiteX12" fmla="*/ 445699 w 630378"/>
                <a:gd name="connsiteY12" fmla="*/ 46698 h 279826"/>
                <a:gd name="connsiteX13" fmla="*/ 585398 w 630378"/>
                <a:gd name="connsiteY13" fmla="*/ 139913 h 279826"/>
                <a:gd name="connsiteX14" fmla="*/ 445699 w 630378"/>
                <a:gd name="connsiteY14" fmla="*/ 233129 h 279826"/>
                <a:gd name="connsiteX15" fmla="*/ 445699 w 630378"/>
                <a:gd name="connsiteY15" fmla="*/ 46698 h 279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0378" h="279826">
                  <a:moveTo>
                    <a:pt x="630378" y="139913"/>
                  </a:moveTo>
                  <a:lnTo>
                    <a:pt x="420705" y="0"/>
                  </a:lnTo>
                  <a:lnTo>
                    <a:pt x="420705" y="98329"/>
                  </a:lnTo>
                  <a:lnTo>
                    <a:pt x="0" y="98329"/>
                  </a:lnTo>
                  <a:lnTo>
                    <a:pt x="0" y="118495"/>
                  </a:lnTo>
                  <a:lnTo>
                    <a:pt x="420705" y="118495"/>
                  </a:lnTo>
                  <a:lnTo>
                    <a:pt x="420705" y="159078"/>
                  </a:lnTo>
                  <a:lnTo>
                    <a:pt x="0" y="159078"/>
                  </a:lnTo>
                  <a:lnTo>
                    <a:pt x="0" y="179245"/>
                  </a:lnTo>
                  <a:lnTo>
                    <a:pt x="420705" y="179245"/>
                  </a:lnTo>
                  <a:lnTo>
                    <a:pt x="420705" y="279826"/>
                  </a:lnTo>
                  <a:lnTo>
                    <a:pt x="630378" y="139913"/>
                  </a:lnTo>
                  <a:close/>
                  <a:moveTo>
                    <a:pt x="445699" y="46698"/>
                  </a:moveTo>
                  <a:lnTo>
                    <a:pt x="585398" y="139913"/>
                  </a:lnTo>
                  <a:lnTo>
                    <a:pt x="445699" y="233129"/>
                  </a:lnTo>
                  <a:lnTo>
                    <a:pt x="445699" y="46698"/>
                  </a:lnTo>
                  <a:close/>
                </a:path>
              </a:pathLst>
            </a:custGeom>
            <a:solidFill>
              <a:schemeClr val="accent1"/>
            </a:solidFill>
            <a:ln w="357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E025F543-FB6A-F805-E029-A27007926F75}"/>
              </a:ext>
            </a:extLst>
          </p:cNvPr>
          <p:cNvGrpSpPr/>
          <p:nvPr/>
        </p:nvGrpSpPr>
        <p:grpSpPr>
          <a:xfrm>
            <a:off x="4149512" y="3251912"/>
            <a:ext cx="4035852" cy="2534336"/>
            <a:chOff x="4198878" y="2026904"/>
            <a:chExt cx="4035852" cy="2534336"/>
          </a:xfrm>
        </p:grpSpPr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CD7C1445-F9E4-B1FF-6ABD-DBC01710506E}"/>
                </a:ext>
              </a:extLst>
            </p:cNvPr>
            <p:cNvGrpSpPr/>
            <p:nvPr/>
          </p:nvGrpSpPr>
          <p:grpSpPr>
            <a:xfrm>
              <a:off x="4198878" y="2026904"/>
              <a:ext cx="4035852" cy="2534336"/>
              <a:chOff x="4382318" y="2476044"/>
              <a:chExt cx="2655327" cy="2387600"/>
            </a:xfrm>
          </p:grpSpPr>
          <p:sp>
            <p:nvSpPr>
              <p:cNvPr id="67" name="矩形: 圆角 66">
                <a:extLst>
                  <a:ext uri="{FF2B5EF4-FFF2-40B4-BE49-F238E27FC236}">
                    <a16:creationId xmlns:a16="http://schemas.microsoft.com/office/drawing/2014/main" id="{8CC157BD-DAB3-A9CF-2EE6-A82197736AD5}"/>
                  </a:ext>
                </a:extLst>
              </p:cNvPr>
              <p:cNvSpPr/>
              <p:nvPr/>
            </p:nvSpPr>
            <p:spPr>
              <a:xfrm>
                <a:off x="4382318" y="2476044"/>
                <a:ext cx="2655327" cy="2387600"/>
              </a:xfrm>
              <a:prstGeom prst="roundRect">
                <a:avLst>
                  <a:gd name="adj" fmla="val 3050"/>
                </a:avLst>
              </a:prstGeom>
              <a:solidFill>
                <a:srgbClr val="FFFFFF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68" name="Rounded Rectangle 34+">
                <a:extLst>
                  <a:ext uri="{FF2B5EF4-FFF2-40B4-BE49-F238E27FC236}">
                    <a16:creationId xmlns:a16="http://schemas.microsoft.com/office/drawing/2014/main" id="{B194A9B0-65E7-422A-4B04-823BB3B5276A}"/>
                  </a:ext>
                </a:extLst>
              </p:cNvPr>
              <p:cNvSpPr/>
              <p:nvPr/>
            </p:nvSpPr>
            <p:spPr>
              <a:xfrm>
                <a:off x="4551803" y="2628440"/>
                <a:ext cx="2316358" cy="2082808"/>
              </a:xfrm>
              <a:prstGeom prst="roundRect">
                <a:avLst>
                  <a:gd name="adj" fmla="val 3050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0349401B-0211-18E8-3543-F0FCE2C4517E}"/>
                </a:ext>
              </a:extLst>
            </p:cNvPr>
            <p:cNvCxnSpPr>
              <a:cxnSpLocks/>
            </p:cNvCxnSpPr>
            <p:nvPr/>
          </p:nvCxnSpPr>
          <p:spPr>
            <a:xfrm>
              <a:off x="4680966" y="2480788"/>
              <a:ext cx="2779776" cy="0"/>
            </a:xfrm>
            <a:prstGeom prst="lin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48546B95-1703-1526-3E5D-C68DA3A5760C}"/>
                </a:ext>
              </a:extLst>
            </p:cNvPr>
            <p:cNvGrpSpPr/>
            <p:nvPr/>
          </p:nvGrpSpPr>
          <p:grpSpPr>
            <a:xfrm>
              <a:off x="4521726" y="2369031"/>
              <a:ext cx="3482296" cy="1732927"/>
              <a:chOff x="5983723" y="2246087"/>
              <a:chExt cx="3482296" cy="1732927"/>
            </a:xfrm>
          </p:grpSpPr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ED18823-9ADB-F83B-8B7C-263B98910820}"/>
                  </a:ext>
                </a:extLst>
              </p:cNvPr>
              <p:cNvSpPr txBox="1"/>
              <p:nvPr/>
            </p:nvSpPr>
            <p:spPr>
              <a:xfrm>
                <a:off x="6044260" y="2441623"/>
                <a:ext cx="2471038" cy="584775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dist"/>
                <a:r>
                  <a:rPr kumimoji="0" lang="zh-CN" alt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招拍挂市场</a:t>
                </a:r>
                <a:endParaRPr lang="zh-CN" altLang="en-US" sz="3200">
                  <a:solidFill>
                    <a:schemeClr val="accent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D242D42B-BC98-47A9-8389-E661BA17A71C}"/>
                  </a:ext>
                </a:extLst>
              </p:cNvPr>
              <p:cNvSpPr txBox="1"/>
              <p:nvPr/>
            </p:nvSpPr>
            <p:spPr>
              <a:xfrm>
                <a:off x="5983723" y="2778685"/>
                <a:ext cx="2622834" cy="1200329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>
                <a:defPPr>
                  <a:defRPr lang="zh-CN"/>
                </a:defPPr>
                <a:lvl1pPr>
                  <a:defRPr kumimoji="0" sz="7200" i="0" u="none" strike="noStrike" cap="none" spc="0" normalizeH="0" baseline="0">
                    <a:ln>
                      <a:noFill/>
                    </a:ln>
                    <a:solidFill>
                      <a:srgbClr val="2A3F64"/>
                    </a:solidFill>
                    <a:effectLst/>
                    <a:uLnTx/>
                    <a:uFillTx/>
                    <a:ea typeface="思源黑体 CN Bold" panose="020B0800000000000000" pitchFamily="34" charset="-122"/>
                  </a:defRPr>
                </a:lvl1pPr>
              </a:lstStyle>
              <a:p>
                <a:r>
                  <a:rPr lang="en-US" altLang="zh-CN">
                    <a:solidFill>
                      <a:schemeClr val="accent1"/>
                    </a:solidFill>
                  </a:rPr>
                  <a:t>16804.8</a:t>
                </a: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2F234DFE-E008-FC21-B048-D5536DDD209C}"/>
                  </a:ext>
                </a:extLst>
              </p:cNvPr>
              <p:cNvSpPr txBox="1"/>
              <p:nvPr/>
            </p:nvSpPr>
            <p:spPr>
              <a:xfrm>
                <a:off x="8464049" y="3379798"/>
                <a:ext cx="800219" cy="461665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亿元</a:t>
                </a:r>
                <a:endParaRPr lang="zh-CN" altLang="en-US" sz="2400">
                  <a:solidFill>
                    <a:schemeClr val="accent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grpSp>
            <p:nvGrpSpPr>
              <p:cNvPr id="52" name="组合 51">
                <a:extLst>
                  <a:ext uri="{FF2B5EF4-FFF2-40B4-BE49-F238E27FC236}">
                    <a16:creationId xmlns:a16="http://schemas.microsoft.com/office/drawing/2014/main" id="{51120910-33C6-62BA-98D0-3D196D837B56}"/>
                  </a:ext>
                </a:extLst>
              </p:cNvPr>
              <p:cNvGrpSpPr/>
              <p:nvPr/>
            </p:nvGrpSpPr>
            <p:grpSpPr>
              <a:xfrm>
                <a:off x="8559254" y="2246087"/>
                <a:ext cx="906765" cy="906765"/>
                <a:chOff x="6459168" y="2827428"/>
                <a:chExt cx="906765" cy="906765"/>
              </a:xfrm>
            </p:grpSpPr>
            <p:sp>
              <p:nvSpPr>
                <p:cNvPr id="49" name="泪滴形 48">
                  <a:extLst>
                    <a:ext uri="{FF2B5EF4-FFF2-40B4-BE49-F238E27FC236}">
                      <a16:creationId xmlns:a16="http://schemas.microsoft.com/office/drawing/2014/main" id="{DA7B60AD-334A-8BF1-3EFE-06773E7AF3A8}"/>
                    </a:ext>
                  </a:extLst>
                </p:cNvPr>
                <p:cNvSpPr/>
                <p:nvPr/>
              </p:nvSpPr>
              <p:spPr>
                <a:xfrm rot="11163620">
                  <a:off x="6459168" y="2827428"/>
                  <a:ext cx="906765" cy="906765"/>
                </a:xfrm>
                <a:prstGeom prst="teardrop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702070B0-DD12-F01A-86C9-960EDB67AD8C}"/>
                    </a:ext>
                  </a:extLst>
                </p:cNvPr>
                <p:cNvSpPr txBox="1"/>
                <p:nvPr/>
              </p:nvSpPr>
              <p:spPr>
                <a:xfrm>
                  <a:off x="6561710" y="2939185"/>
                  <a:ext cx="697627" cy="400110"/>
                </a:xfrm>
                <a:prstGeom prst="rect">
                  <a:avLst/>
                </a:prstGeom>
                <a:noFill/>
              </p:spPr>
              <p:txBody>
                <a:bodyPr wrap="none">
                  <a:noAutofit/>
                </a:bodyPr>
                <a:lstStyle/>
                <a:p>
                  <a:r>
                    <a:rPr kumimoji="0" lang="zh-CN" alt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思源黑体 CN Bold" panose="020B0800000000000000" pitchFamily="34" charset="-122"/>
                      <a:ea typeface="思源黑体 CN Bold" panose="020B0800000000000000" pitchFamily="34" charset="-122"/>
                      <a:cs typeface="+mn-cs"/>
                    </a:rPr>
                    <a:t>拿地</a:t>
                  </a:r>
                  <a:endParaRPr lang="zh-CN" altLang="en-US" sz="200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endParaRPr>
                </a:p>
              </p:txBody>
            </p:sp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FC17F8F3-BA97-D034-2BC7-2FEF2B141B82}"/>
                    </a:ext>
                  </a:extLst>
                </p:cNvPr>
                <p:cNvSpPr txBox="1"/>
                <p:nvPr/>
              </p:nvSpPr>
              <p:spPr>
                <a:xfrm>
                  <a:off x="6550335" y="3236477"/>
                  <a:ext cx="697627" cy="400110"/>
                </a:xfrm>
                <a:prstGeom prst="rect">
                  <a:avLst/>
                </a:prstGeom>
                <a:noFill/>
              </p:spPr>
              <p:txBody>
                <a:bodyPr wrap="none">
                  <a:noAutofit/>
                </a:bodyPr>
                <a:lstStyle/>
                <a:p>
                  <a:r>
                    <a:rPr kumimoji="0" lang="zh-CN" alt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思源黑体 CN Bold" panose="020B0800000000000000" pitchFamily="34" charset="-122"/>
                      <a:ea typeface="思源黑体 CN Bold" panose="020B0800000000000000" pitchFamily="34" charset="-122"/>
                      <a:cs typeface="+mn-cs"/>
                    </a:rPr>
                    <a:t>金额</a:t>
                  </a:r>
                  <a:endParaRPr lang="zh-CN" altLang="en-US" sz="2000">
                    <a:solidFill>
                      <a:schemeClr val="bg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endParaRPr>
                </a:p>
              </p:txBody>
            </p:sp>
          </p:grpSp>
        </p:grp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AAB7D90A-8682-CDD2-FEEE-7462734ABBB7}"/>
                </a:ext>
              </a:extLst>
            </p:cNvPr>
            <p:cNvSpPr/>
            <p:nvPr/>
          </p:nvSpPr>
          <p:spPr>
            <a:xfrm>
              <a:off x="4690835" y="3981829"/>
              <a:ext cx="3048000" cy="128016"/>
            </a:xfrm>
            <a:custGeom>
              <a:avLst/>
              <a:gdLst>
                <a:gd name="connsiteX0" fmla="*/ 0 w 3048000"/>
                <a:gd name="connsiteY0" fmla="*/ 0 h 128016"/>
                <a:gd name="connsiteX1" fmla="*/ 249936 w 3048000"/>
                <a:gd name="connsiteY1" fmla="*/ 0 h 128016"/>
                <a:gd name="connsiteX2" fmla="*/ 249936 w 3048000"/>
                <a:gd name="connsiteY2" fmla="*/ 128016 h 128016"/>
                <a:gd name="connsiteX3" fmla="*/ 359664 w 3048000"/>
                <a:gd name="connsiteY3" fmla="*/ 18288 h 128016"/>
                <a:gd name="connsiteX4" fmla="*/ 3048000 w 3048000"/>
                <a:gd name="connsiteY4" fmla="*/ 18288 h 12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0" h="128016">
                  <a:moveTo>
                    <a:pt x="0" y="0"/>
                  </a:moveTo>
                  <a:lnTo>
                    <a:pt x="249936" y="0"/>
                  </a:lnTo>
                  <a:lnTo>
                    <a:pt x="249936" y="128016"/>
                  </a:lnTo>
                  <a:lnTo>
                    <a:pt x="359664" y="18288"/>
                  </a:lnTo>
                  <a:lnTo>
                    <a:pt x="3048000" y="18288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5360CFCD-1AE4-866C-4FA0-A42B11012EC3}"/>
                </a:ext>
              </a:extLst>
            </p:cNvPr>
            <p:cNvSpPr txBox="1"/>
            <p:nvPr/>
          </p:nvSpPr>
          <p:spPr>
            <a:xfrm>
              <a:off x="7148597" y="3286084"/>
              <a:ext cx="646331" cy="307777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en-US" altLang="zh-CN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ea typeface="思源黑体 CN Bold" panose="020B0800000000000000" pitchFamily="34" charset="-122"/>
                  <a:cs typeface="+mn-cs"/>
                </a:rPr>
                <a:t>0.005%</a:t>
              </a:r>
              <a:endParaRPr lang="zh-CN" altLang="en-US" sz="1400">
                <a:solidFill>
                  <a:schemeClr val="accent1"/>
                </a:solidFill>
                <a:ea typeface="思源黑体 CN Bold" panose="020B0800000000000000" pitchFamily="34" charset="-122"/>
              </a:endParaRPr>
            </a:p>
          </p:txBody>
        </p:sp>
        <p:cxnSp>
          <p:nvCxnSpPr>
            <p:cNvPr id="62" name="直接箭头连接符 61">
              <a:extLst>
                <a:ext uri="{FF2B5EF4-FFF2-40B4-BE49-F238E27FC236}">
                  <a16:creationId xmlns:a16="http://schemas.microsoft.com/office/drawing/2014/main" id="{F189C150-EC2B-A021-E4AC-DF6F943A1711}"/>
                </a:ext>
              </a:extLst>
            </p:cNvPr>
            <p:cNvCxnSpPr>
              <a:cxnSpLocks/>
            </p:cNvCxnSpPr>
            <p:nvPr/>
          </p:nvCxnSpPr>
          <p:spPr>
            <a:xfrm>
              <a:off x="7148111" y="3301873"/>
              <a:ext cx="0" cy="2290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9D1834CA-C76B-0CF8-3905-058A42C177FF}"/>
              </a:ext>
            </a:extLst>
          </p:cNvPr>
          <p:cNvGrpSpPr/>
          <p:nvPr/>
        </p:nvGrpSpPr>
        <p:grpSpPr>
          <a:xfrm>
            <a:off x="8393755" y="3251912"/>
            <a:ext cx="3312130" cy="2534336"/>
            <a:chOff x="8451093" y="2029347"/>
            <a:chExt cx="3312130" cy="2534336"/>
          </a:xfrm>
        </p:grpSpPr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C2C17792-AF5A-F6DC-57D7-2F44FACFF234}"/>
                </a:ext>
              </a:extLst>
            </p:cNvPr>
            <p:cNvGrpSpPr/>
            <p:nvPr/>
          </p:nvGrpSpPr>
          <p:grpSpPr>
            <a:xfrm>
              <a:off x="8451093" y="2029347"/>
              <a:ext cx="3312130" cy="2534336"/>
              <a:chOff x="4382318" y="2476044"/>
              <a:chExt cx="2655327" cy="2387600"/>
            </a:xfrm>
          </p:grpSpPr>
          <p:sp>
            <p:nvSpPr>
              <p:cNvPr id="73" name="矩形: 圆角 72">
                <a:extLst>
                  <a:ext uri="{FF2B5EF4-FFF2-40B4-BE49-F238E27FC236}">
                    <a16:creationId xmlns:a16="http://schemas.microsoft.com/office/drawing/2014/main" id="{EAE41133-1D83-D157-9830-C4791849309A}"/>
                  </a:ext>
                </a:extLst>
              </p:cNvPr>
              <p:cNvSpPr/>
              <p:nvPr/>
            </p:nvSpPr>
            <p:spPr>
              <a:xfrm>
                <a:off x="4382318" y="2476044"/>
                <a:ext cx="2655327" cy="2387600"/>
              </a:xfrm>
              <a:prstGeom prst="roundRect">
                <a:avLst>
                  <a:gd name="adj" fmla="val 3050"/>
                </a:avLst>
              </a:prstGeom>
              <a:solidFill>
                <a:srgbClr val="FFFFFF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74" name="Rounded Rectangle 34+">
                <a:extLst>
                  <a:ext uri="{FF2B5EF4-FFF2-40B4-BE49-F238E27FC236}">
                    <a16:creationId xmlns:a16="http://schemas.microsoft.com/office/drawing/2014/main" id="{8C5C1E54-C130-5E88-3518-1C541A06AE33}"/>
                  </a:ext>
                </a:extLst>
              </p:cNvPr>
              <p:cNvSpPr/>
              <p:nvPr/>
            </p:nvSpPr>
            <p:spPr>
              <a:xfrm>
                <a:off x="4551803" y="2628440"/>
                <a:ext cx="2316358" cy="2082808"/>
              </a:xfrm>
              <a:prstGeom prst="roundRect">
                <a:avLst>
                  <a:gd name="adj" fmla="val 3050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D3F682F2-DEF2-2827-DD1D-B8FA404245A3}"/>
                </a:ext>
              </a:extLst>
            </p:cNvPr>
            <p:cNvGrpSpPr/>
            <p:nvPr/>
          </p:nvGrpSpPr>
          <p:grpSpPr>
            <a:xfrm>
              <a:off x="8968553" y="2989252"/>
              <a:ext cx="1240642" cy="1240642"/>
              <a:chOff x="9520534" y="2911069"/>
              <a:chExt cx="1350203" cy="1350203"/>
            </a:xfrm>
          </p:grpSpPr>
          <p:sp>
            <p:nvSpPr>
              <p:cNvPr id="45" name="Pie 43+">
                <a:extLst>
                  <a:ext uri="{FF2B5EF4-FFF2-40B4-BE49-F238E27FC236}">
                    <a16:creationId xmlns:a16="http://schemas.microsoft.com/office/drawing/2014/main" id="{C1BD5E0A-3F68-1A35-F41B-19725BEF8189}"/>
                  </a:ext>
                </a:extLst>
              </p:cNvPr>
              <p:cNvSpPr/>
              <p:nvPr/>
            </p:nvSpPr>
            <p:spPr>
              <a:xfrm>
                <a:off x="9602737" y="2993272"/>
                <a:ext cx="1185798" cy="1185798"/>
              </a:xfrm>
              <a:prstGeom prst="pie">
                <a:avLst>
                  <a:gd name="adj1" fmla="val 15258670"/>
                  <a:gd name="adj2" fmla="val 3064502"/>
                </a:avLst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4" name="不完整圆 43">
                <a:extLst>
                  <a:ext uri="{FF2B5EF4-FFF2-40B4-BE49-F238E27FC236}">
                    <a16:creationId xmlns:a16="http://schemas.microsoft.com/office/drawing/2014/main" id="{B432C669-B093-0944-4013-9797E753EF1C}"/>
                  </a:ext>
                </a:extLst>
              </p:cNvPr>
              <p:cNvSpPr/>
              <p:nvPr/>
            </p:nvSpPr>
            <p:spPr>
              <a:xfrm>
                <a:off x="9520534" y="2911069"/>
                <a:ext cx="1350203" cy="1350203"/>
              </a:xfrm>
              <a:prstGeom prst="pie">
                <a:avLst>
                  <a:gd name="adj1" fmla="val 1692017"/>
                  <a:gd name="adj2" fmla="val 16189874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5DC7A4DE-905D-A68E-9700-C7943BA8B9D6}"/>
                </a:ext>
              </a:extLst>
            </p:cNvPr>
            <p:cNvSpPr txBox="1"/>
            <p:nvPr/>
          </p:nvSpPr>
          <p:spPr>
            <a:xfrm>
              <a:off x="10161224" y="2483231"/>
              <a:ext cx="1040670" cy="307777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全国</a:t>
              </a:r>
              <a:r>
                <a:rPr kumimoji="0" lang="en-US" altLang="zh-CN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300</a:t>
              </a:r>
              <a:r>
                <a: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城</a:t>
              </a:r>
              <a:endParaRPr lang="zh-CN" altLang="en-US" sz="14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BCFE0CB2-BF49-CFDF-12F0-AF6ED2B25487}"/>
                </a:ext>
              </a:extLst>
            </p:cNvPr>
            <p:cNvGrpSpPr/>
            <p:nvPr/>
          </p:nvGrpSpPr>
          <p:grpSpPr>
            <a:xfrm>
              <a:off x="10157819" y="2708242"/>
              <a:ext cx="1210588" cy="658432"/>
              <a:chOff x="10349556" y="2351765"/>
              <a:chExt cx="1210588" cy="658432"/>
            </a:xfrm>
          </p:grpSpPr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3AC644DB-FC31-0EE8-7146-AE5CBBC76DC3}"/>
                  </a:ext>
                </a:extLst>
              </p:cNvPr>
              <p:cNvSpPr txBox="1"/>
              <p:nvPr/>
            </p:nvSpPr>
            <p:spPr>
              <a:xfrm>
                <a:off x="10349556" y="2351765"/>
                <a:ext cx="1210588" cy="338554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n-ea"/>
                    <a:cs typeface="+mn-cs"/>
                  </a:rPr>
                  <a:t>土地出让金</a:t>
                </a:r>
                <a:endParaRPr lang="zh-CN" altLang="en-US" sz="1600">
                  <a:solidFill>
                    <a:schemeClr val="accent1"/>
                  </a:solidFill>
                  <a:latin typeface="+mn-ea"/>
                </a:endParaRPr>
              </a:p>
            </p:txBody>
          </p:sp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1D6A2F43-B128-5903-9B8F-0510154422CD}"/>
                  </a:ext>
                </a:extLst>
              </p:cNvPr>
              <p:cNvSpPr txBox="1"/>
              <p:nvPr/>
            </p:nvSpPr>
            <p:spPr>
              <a:xfrm>
                <a:off x="10374823" y="2610087"/>
                <a:ext cx="966931" cy="400110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en-US" altLang="zh-CN" sz="2000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29.4%</a:t>
                </a:r>
                <a:endParaRPr lang="zh-CN" altLang="en-US" sz="2000">
                  <a:solidFill>
                    <a:schemeClr val="accent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43922303-885F-7CE0-AF45-AB0D00A8BCD8}"/>
                </a:ext>
              </a:extLst>
            </p:cNvPr>
            <p:cNvSpPr/>
            <p:nvPr/>
          </p:nvSpPr>
          <p:spPr>
            <a:xfrm>
              <a:off x="10091011" y="3350576"/>
              <a:ext cx="1103376" cy="91440"/>
            </a:xfrm>
            <a:custGeom>
              <a:avLst/>
              <a:gdLst>
                <a:gd name="connsiteX0" fmla="*/ 0 w 1103376"/>
                <a:gd name="connsiteY0" fmla="*/ 91440 h 91440"/>
                <a:gd name="connsiteX1" fmla="*/ 115824 w 1103376"/>
                <a:gd name="connsiteY1" fmla="*/ 0 h 91440"/>
                <a:gd name="connsiteX2" fmla="*/ 1103376 w 1103376"/>
                <a:gd name="connsiteY2" fmla="*/ 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3376" h="91440">
                  <a:moveTo>
                    <a:pt x="0" y="91440"/>
                  </a:moveTo>
                  <a:lnTo>
                    <a:pt x="115824" y="0"/>
                  </a:lnTo>
                  <a:lnTo>
                    <a:pt x="1103376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133EEF67-AE48-0C8C-8E20-D9CD932FD05E}"/>
              </a:ext>
            </a:extLst>
          </p:cNvPr>
          <p:cNvGrpSpPr/>
          <p:nvPr/>
        </p:nvGrpSpPr>
        <p:grpSpPr>
          <a:xfrm>
            <a:off x="1843041" y="2385605"/>
            <a:ext cx="1627026" cy="462430"/>
            <a:chOff x="4735675" y="2385605"/>
            <a:chExt cx="1627026" cy="462430"/>
          </a:xfrm>
        </p:grpSpPr>
        <p:sp>
          <p:nvSpPr>
            <p:cNvPr id="87" name="矩形: 圆角 86">
              <a:extLst>
                <a:ext uri="{FF2B5EF4-FFF2-40B4-BE49-F238E27FC236}">
                  <a16:creationId xmlns:a16="http://schemas.microsoft.com/office/drawing/2014/main" id="{ABAC7779-1BF3-9AD8-092A-7F8FE4D440B1}"/>
                </a:ext>
              </a:extLst>
            </p:cNvPr>
            <p:cNvSpPr/>
            <p:nvPr/>
          </p:nvSpPr>
          <p:spPr>
            <a:xfrm>
              <a:off x="4735675" y="2385605"/>
              <a:ext cx="1627026" cy="46243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D846734A-DF7C-DBB2-70D4-A3E2D75DA267}"/>
                </a:ext>
              </a:extLst>
            </p:cNvPr>
            <p:cNvSpPr txBox="1"/>
            <p:nvPr/>
          </p:nvSpPr>
          <p:spPr>
            <a:xfrm>
              <a:off x="4947545" y="2427036"/>
              <a:ext cx="1210588" cy="400110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政策调控</a:t>
              </a:r>
              <a:endParaRPr lang="zh-CN" altLang="en-US" sz="20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C209A173-B02D-9029-1BD5-B6DA180B793A}"/>
              </a:ext>
            </a:extLst>
          </p:cNvPr>
          <p:cNvGrpSpPr/>
          <p:nvPr/>
        </p:nvGrpSpPr>
        <p:grpSpPr>
          <a:xfrm>
            <a:off x="8475533" y="2371926"/>
            <a:ext cx="2220019" cy="462430"/>
            <a:chOff x="6766728" y="2385605"/>
            <a:chExt cx="2220019" cy="462430"/>
          </a:xfrm>
        </p:grpSpPr>
        <p:sp>
          <p:nvSpPr>
            <p:cNvPr id="88" name="矩形: 圆角 87">
              <a:extLst>
                <a:ext uri="{FF2B5EF4-FFF2-40B4-BE49-F238E27FC236}">
                  <a16:creationId xmlns:a16="http://schemas.microsoft.com/office/drawing/2014/main" id="{B41AD35D-8DF5-DF81-620A-75844BFAEE5C}"/>
                </a:ext>
              </a:extLst>
            </p:cNvPr>
            <p:cNvSpPr/>
            <p:nvPr/>
          </p:nvSpPr>
          <p:spPr>
            <a:xfrm>
              <a:off x="6766728" y="2385605"/>
              <a:ext cx="2220019" cy="46243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8A1DB07F-F2B1-C954-45FA-D6D1203E0886}"/>
                </a:ext>
              </a:extLst>
            </p:cNvPr>
            <p:cNvSpPr txBox="1"/>
            <p:nvPr/>
          </p:nvSpPr>
          <p:spPr>
            <a:xfrm>
              <a:off x="7014962" y="2435559"/>
              <a:ext cx="1723549" cy="400110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融资监管显效</a:t>
              </a:r>
              <a:endParaRPr lang="zh-CN" altLang="en-US" sz="20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pic>
        <p:nvPicPr>
          <p:cNvPr id="82" name="Picture 4+">
            <a:extLst>
              <a:ext uri="{FF2B5EF4-FFF2-40B4-BE49-F238E27FC236}">
                <a16:creationId xmlns:a16="http://schemas.microsoft.com/office/drawing/2014/main" id="{ABAE7603-7D60-D9A9-BE66-11E9FDE304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2" b="89980" l="13273" r="83000">
                        <a14:foregroundMark x1="18364" y1="50307" x2="18455" y2="59237"/>
                        <a14:foregroundMark x1="39682" y1="74506" x2="52682" y2="76142"/>
                        <a14:foregroundMark x1="55977" y1="73347" x2="57227" y2="62986"/>
                        <a14:foregroundMark x1="64909" y1="66053" x2="67182" y2="69121"/>
                        <a14:foregroundMark x1="69773" y1="67416" x2="69932" y2="70484"/>
                        <a14:foregroundMark x1="61705" y1="29380" x2="62023" y2="42059"/>
                        <a14:foregroundMark x1="62795" y1="27948" x2="62886" y2="35719"/>
                        <a14:foregroundMark x1="56932" y1="74983" x2="59591" y2="70757"/>
                        <a14:foregroundMark x1="22136" y1="68166" x2="23614" y2="69325"/>
                        <a14:foregroundMark x1="64205" y1="47716" x2="64295" y2="60600"/>
                        <a14:foregroundMark x1="63341" y1="49557" x2="62568" y2="62236"/>
                        <a14:foregroundMark x1="59591" y1="73756" x2="59659" y2="75665"/>
                        <a14:foregroundMark x1="23705" y1="70961" x2="29955" y2="72870"/>
                        <a14:foregroundMark x1="30682" y1="71438" x2="33568" y2="73347"/>
                        <a14:foregroundMark x1="57068" y1="55078" x2="57091" y2="65303"/>
                        <a14:foregroundMark x1="61136" y1="27812" x2="61136" y2="37628"/>
                        <a14:foregroundMark x1="67341" y1="58964" x2="67568" y2="65303"/>
                        <a14:foregroundMark x1="60432" y1="42195" x2="60614" y2="46489"/>
                        <a14:foregroundMark x1="60227" y1="44922" x2="60682" y2="44922"/>
                        <a14:foregroundMark x1="57068" y1="50443" x2="57068" y2="52079"/>
                        <a14:foregroundMark x1="56455" y1="50170" x2="56545" y2="52829"/>
                        <a14:foregroundMark x1="54045" y1="68166" x2="53841" y2="72733"/>
                        <a14:foregroundMark x1="54818" y1="67416" x2="54818" y2="69257"/>
                        <a14:foregroundMark x1="56273" y1="49693" x2="57432" y2="50034"/>
                        <a14:foregroundMark x1="56864" y1="49557" x2="57523" y2="49421"/>
                        <a14:foregroundMark x1="65432" y1="63872" x2="66432" y2="63872"/>
                        <a14:foregroundMark x1="68364" y1="58419" x2="68364" y2="59918"/>
                        <a14:backgroundMark x1="26909" y1="76619" x2="28250" y2="76142"/>
                        <a14:backgroundMark x1="40864" y1="80845" x2="44227" y2="80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85" t="24446" r="30613" b="25866"/>
          <a:stretch/>
        </p:blipFill>
        <p:spPr>
          <a:xfrm>
            <a:off x="9983973" y="4430308"/>
            <a:ext cx="2335618" cy="2499467"/>
          </a:xfrm>
          <a:custGeom>
            <a:avLst/>
            <a:gdLst>
              <a:gd name="connsiteX0" fmla="*/ 0 w 12192000"/>
              <a:gd name="connsiteY0" fmla="*/ 0 h 4923692"/>
              <a:gd name="connsiteX1" fmla="*/ 12192000 w 12192000"/>
              <a:gd name="connsiteY1" fmla="*/ 0 h 4923692"/>
              <a:gd name="connsiteX2" fmla="*/ 12192000 w 12192000"/>
              <a:gd name="connsiteY2" fmla="*/ 4923692 h 4923692"/>
              <a:gd name="connsiteX3" fmla="*/ 0 w 12192000"/>
              <a:gd name="connsiteY3" fmla="*/ 4923692 h 492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923692">
                <a:moveTo>
                  <a:pt x="0" y="0"/>
                </a:moveTo>
                <a:lnTo>
                  <a:pt x="12192000" y="0"/>
                </a:lnTo>
                <a:lnTo>
                  <a:pt x="12192000" y="4923692"/>
                </a:lnTo>
                <a:lnTo>
                  <a:pt x="0" y="4923692"/>
                </a:lnTo>
                <a:close/>
              </a:path>
            </a:pathLst>
          </a:custGeom>
        </p:spPr>
      </p:pic>
      <p:cxnSp>
        <p:nvCxnSpPr>
          <p:cNvPr id="85" name="直接连接符 84">
            <a:extLst>
              <a:ext uri="{FF2B5EF4-FFF2-40B4-BE49-F238E27FC236}">
                <a16:creationId xmlns:a16="http://schemas.microsoft.com/office/drawing/2014/main" id="{60B2F9DC-3D98-1196-D36F-255436909A7A}"/>
              </a:ext>
            </a:extLst>
          </p:cNvPr>
          <p:cNvCxnSpPr>
            <a:cxnSpLocks/>
          </p:cNvCxnSpPr>
          <p:nvPr/>
        </p:nvCxnSpPr>
        <p:spPr>
          <a:xfrm>
            <a:off x="593384" y="3104840"/>
            <a:ext cx="11129497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7ADCAA53-C2C0-8AA9-28D4-3EDE429B2865}"/>
              </a:ext>
            </a:extLst>
          </p:cNvPr>
          <p:cNvGrpSpPr/>
          <p:nvPr/>
        </p:nvGrpSpPr>
        <p:grpSpPr>
          <a:xfrm>
            <a:off x="4366931" y="2371926"/>
            <a:ext cx="3309113" cy="462430"/>
            <a:chOff x="840399" y="2385605"/>
            <a:chExt cx="3309113" cy="462430"/>
          </a:xfrm>
        </p:grpSpPr>
        <p:sp>
          <p:nvSpPr>
            <p:cNvPr id="83" name="矩形: 圆角 82">
              <a:extLst>
                <a:ext uri="{FF2B5EF4-FFF2-40B4-BE49-F238E27FC236}">
                  <a16:creationId xmlns:a16="http://schemas.microsoft.com/office/drawing/2014/main" id="{6A88716F-9838-C538-D386-4D2E6B052416}"/>
                </a:ext>
              </a:extLst>
            </p:cNvPr>
            <p:cNvSpPr/>
            <p:nvPr/>
          </p:nvSpPr>
          <p:spPr>
            <a:xfrm>
              <a:off x="840399" y="2385605"/>
              <a:ext cx="3309113" cy="46243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0CF43446-6230-6B82-5454-FDE7E4EA1D80}"/>
                </a:ext>
              </a:extLst>
            </p:cNvPr>
            <p:cNvSpPr txBox="1"/>
            <p:nvPr/>
          </p:nvSpPr>
          <p:spPr>
            <a:xfrm>
              <a:off x="984565" y="2428860"/>
              <a:ext cx="2956556" cy="40011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dist"/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住宅用地供应明显缩量</a:t>
              </a:r>
              <a:endParaRPr lang="zh-CN" altLang="en-US" sz="20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92" name="十字形 91">
            <a:extLst>
              <a:ext uri="{FF2B5EF4-FFF2-40B4-BE49-F238E27FC236}">
                <a16:creationId xmlns:a16="http://schemas.microsoft.com/office/drawing/2014/main" id="{63E20D79-8388-3386-4A38-52EEB306E984}"/>
              </a:ext>
            </a:extLst>
          </p:cNvPr>
          <p:cNvSpPr/>
          <p:nvPr/>
        </p:nvSpPr>
        <p:spPr>
          <a:xfrm>
            <a:off x="3725861" y="2439030"/>
            <a:ext cx="364892" cy="364892"/>
          </a:xfrm>
          <a:prstGeom prst="plus">
            <a:avLst>
              <a:gd name="adj" fmla="val 394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3" name="十字形 92">
            <a:extLst>
              <a:ext uri="{FF2B5EF4-FFF2-40B4-BE49-F238E27FC236}">
                <a16:creationId xmlns:a16="http://schemas.microsoft.com/office/drawing/2014/main" id="{4860B586-A5EB-E89C-A662-1F6FC5B7E5D9}"/>
              </a:ext>
            </a:extLst>
          </p:cNvPr>
          <p:cNvSpPr/>
          <p:nvPr/>
        </p:nvSpPr>
        <p:spPr>
          <a:xfrm>
            <a:off x="7875527" y="2439030"/>
            <a:ext cx="364892" cy="364892"/>
          </a:xfrm>
          <a:prstGeom prst="plus">
            <a:avLst>
              <a:gd name="adj" fmla="val 394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4987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9B63E8B7-7574-B118-BD19-CDB42DA0D712}"/>
              </a:ext>
            </a:extLst>
          </p:cNvPr>
          <p:cNvSpPr txBox="1"/>
          <p:nvPr/>
        </p:nvSpPr>
        <p:spPr>
          <a:xfrm>
            <a:off x="5080580" y="2307309"/>
            <a:ext cx="2077492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kumimoji="1" lang="zh-CN" altLang="en-US" sz="4400">
                <a:solidFill>
                  <a:schemeClr val="bg1"/>
                </a:solidFill>
                <a:latin typeface="+mj-ea"/>
                <a:ea typeface="+mj-ea"/>
              </a:rPr>
              <a:t>风险管理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2457BD7-9BB2-4009-63A6-3CC04B78FF12}"/>
              </a:ext>
            </a:extLst>
          </p:cNvPr>
          <p:cNvSpPr txBox="1"/>
          <p:nvPr/>
        </p:nvSpPr>
        <p:spPr>
          <a:xfrm>
            <a:off x="5084168" y="2984417"/>
            <a:ext cx="2023664" cy="1692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kumimoji="1" lang="en-US" altLang="zh-CN" sz="1100">
                <a:solidFill>
                  <a:schemeClr val="bg1"/>
                </a:solidFill>
              </a:rPr>
              <a:t>Risk Management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5CCF263-6127-6BBA-EB57-61AB2395987D}"/>
              </a:ext>
            </a:extLst>
          </p:cNvPr>
          <p:cNvSpPr txBox="1"/>
          <p:nvPr/>
        </p:nvSpPr>
        <p:spPr>
          <a:xfrm>
            <a:off x="5601475" y="513168"/>
            <a:ext cx="989053" cy="8309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5400">
                <a:solidFill>
                  <a:schemeClr val="bg1"/>
                </a:solidFill>
                <a:latin typeface="+mj-ea"/>
                <a:ea typeface="+mj-ea"/>
              </a:rPr>
              <a:t>04</a:t>
            </a:r>
            <a:endParaRPr lang="zh-CN" altLang="en-US" sz="5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9D52F2EC-2D20-F5C5-A182-776DF13340E4}"/>
              </a:ext>
            </a:extLst>
          </p:cNvPr>
          <p:cNvCxnSpPr>
            <a:cxnSpLocks/>
          </p:cNvCxnSpPr>
          <p:nvPr/>
        </p:nvCxnSpPr>
        <p:spPr>
          <a:xfrm flipH="1">
            <a:off x="5702464" y="1151672"/>
            <a:ext cx="881216" cy="10530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B7050BCB-DFAA-2795-F724-6F8B5CA1F579}"/>
              </a:ext>
            </a:extLst>
          </p:cNvPr>
          <p:cNvSpPr/>
          <p:nvPr/>
        </p:nvSpPr>
        <p:spPr>
          <a:xfrm>
            <a:off x="8028034" y="0"/>
            <a:ext cx="96791" cy="4162425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1508E4B-E3FA-21C3-9CF8-30CD16636D28}"/>
              </a:ext>
            </a:extLst>
          </p:cNvPr>
          <p:cNvSpPr/>
          <p:nvPr/>
        </p:nvSpPr>
        <p:spPr>
          <a:xfrm>
            <a:off x="4063587" y="0"/>
            <a:ext cx="96791" cy="4162425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0553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6E3DC20-F813-D6A3-D69B-CEAE3A336B71}"/>
              </a:ext>
            </a:extLst>
          </p:cNvPr>
          <p:cNvSpPr txBox="1"/>
          <p:nvPr/>
        </p:nvSpPr>
        <p:spPr>
          <a:xfrm>
            <a:off x="942274" y="96185"/>
            <a:ext cx="2262158" cy="769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zh-CN" altLang="en-US" sz="4400">
                <a:solidFill>
                  <a:schemeClr val="accent1"/>
                </a:solidFill>
                <a:latin typeface="+mj-ea"/>
                <a:ea typeface="+mj-ea"/>
              </a:rPr>
              <a:t>风险管理</a:t>
            </a:r>
          </a:p>
        </p:txBody>
      </p:sp>
      <p:pic>
        <p:nvPicPr>
          <p:cNvPr id="82" name="Picture 4+">
            <a:extLst>
              <a:ext uri="{FF2B5EF4-FFF2-40B4-BE49-F238E27FC236}">
                <a16:creationId xmlns:a16="http://schemas.microsoft.com/office/drawing/2014/main" id="{ABAE7603-7D60-D9A9-BE66-11E9FDE304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2" b="89980" l="13273" r="83000">
                        <a14:foregroundMark x1="18364" y1="50307" x2="18455" y2="59237"/>
                        <a14:foregroundMark x1="39682" y1="74506" x2="52682" y2="76142"/>
                        <a14:foregroundMark x1="55977" y1="73347" x2="57227" y2="62986"/>
                        <a14:foregroundMark x1="64909" y1="66053" x2="67182" y2="69121"/>
                        <a14:foregroundMark x1="69773" y1="67416" x2="69932" y2="70484"/>
                        <a14:foregroundMark x1="61705" y1="29380" x2="62023" y2="42059"/>
                        <a14:foregroundMark x1="62795" y1="27948" x2="62886" y2="35719"/>
                        <a14:foregroundMark x1="56932" y1="74983" x2="59591" y2="70757"/>
                        <a14:foregroundMark x1="22136" y1="68166" x2="23614" y2="69325"/>
                        <a14:foregroundMark x1="64205" y1="47716" x2="64295" y2="60600"/>
                        <a14:foregroundMark x1="63341" y1="49557" x2="62568" y2="62236"/>
                        <a14:foregroundMark x1="59591" y1="73756" x2="59659" y2="75665"/>
                        <a14:foregroundMark x1="23705" y1="70961" x2="29955" y2="72870"/>
                        <a14:foregroundMark x1="30682" y1="71438" x2="33568" y2="73347"/>
                        <a14:foregroundMark x1="57068" y1="55078" x2="57091" y2="65303"/>
                        <a14:foregroundMark x1="61136" y1="27812" x2="61136" y2="37628"/>
                        <a14:foregroundMark x1="67341" y1="58964" x2="67568" y2="65303"/>
                        <a14:foregroundMark x1="60432" y1="42195" x2="60614" y2="46489"/>
                        <a14:foregroundMark x1="60227" y1="44922" x2="60682" y2="44922"/>
                        <a14:foregroundMark x1="57068" y1="50443" x2="57068" y2="52079"/>
                        <a14:foregroundMark x1="56455" y1="50170" x2="56545" y2="52829"/>
                        <a14:foregroundMark x1="54045" y1="68166" x2="53841" y2="72733"/>
                        <a14:foregroundMark x1="54818" y1="67416" x2="54818" y2="69257"/>
                        <a14:foregroundMark x1="56273" y1="49693" x2="57432" y2="50034"/>
                        <a14:foregroundMark x1="56864" y1="49557" x2="57523" y2="49421"/>
                        <a14:foregroundMark x1="65432" y1="63872" x2="66432" y2="63872"/>
                        <a14:foregroundMark x1="68364" y1="58419" x2="68364" y2="59918"/>
                        <a14:backgroundMark x1="26909" y1="76619" x2="28250" y2="76142"/>
                        <a14:backgroundMark x1="40864" y1="80845" x2="44227" y2="80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85" t="24446" r="30613" b="25866"/>
          <a:stretch/>
        </p:blipFill>
        <p:spPr>
          <a:xfrm>
            <a:off x="9983973" y="4430308"/>
            <a:ext cx="2335618" cy="2499467"/>
          </a:xfrm>
          <a:custGeom>
            <a:avLst/>
            <a:gdLst>
              <a:gd name="connsiteX0" fmla="*/ 0 w 12192000"/>
              <a:gd name="connsiteY0" fmla="*/ 0 h 4923692"/>
              <a:gd name="connsiteX1" fmla="*/ 12192000 w 12192000"/>
              <a:gd name="connsiteY1" fmla="*/ 0 h 4923692"/>
              <a:gd name="connsiteX2" fmla="*/ 12192000 w 12192000"/>
              <a:gd name="connsiteY2" fmla="*/ 4923692 h 4923692"/>
              <a:gd name="connsiteX3" fmla="*/ 0 w 12192000"/>
              <a:gd name="connsiteY3" fmla="*/ 4923692 h 492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923692">
                <a:moveTo>
                  <a:pt x="0" y="0"/>
                </a:moveTo>
                <a:lnTo>
                  <a:pt x="12192000" y="0"/>
                </a:lnTo>
                <a:lnTo>
                  <a:pt x="12192000" y="4923692"/>
                </a:lnTo>
                <a:lnTo>
                  <a:pt x="0" y="4923692"/>
                </a:lnTo>
                <a:close/>
              </a:path>
            </a:pathLst>
          </a:cu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155610B3-C69C-3C89-7673-D73562F355DF}"/>
              </a:ext>
            </a:extLst>
          </p:cNvPr>
          <p:cNvGrpSpPr/>
          <p:nvPr/>
        </p:nvGrpSpPr>
        <p:grpSpPr>
          <a:xfrm>
            <a:off x="1457983" y="1624950"/>
            <a:ext cx="4127816" cy="3586741"/>
            <a:chOff x="1062782" y="1603898"/>
            <a:chExt cx="4127816" cy="3586741"/>
          </a:xfrm>
          <a:effectLst>
            <a:outerShdw blurRad="381000" dist="431800" dir="5400000" sx="94000" sy="94000" algn="t" rotWithShape="0">
              <a:schemeClr val="accent1">
                <a:lumMod val="75000"/>
                <a:alpha val="32000"/>
              </a:schemeClr>
            </a:outerShdw>
          </a:effectLst>
        </p:grpSpPr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D2716343-5565-D506-DACE-F0F070C31EA8}"/>
                </a:ext>
              </a:extLst>
            </p:cNvPr>
            <p:cNvGrpSpPr/>
            <p:nvPr/>
          </p:nvGrpSpPr>
          <p:grpSpPr>
            <a:xfrm>
              <a:off x="1062782" y="2304819"/>
              <a:ext cx="4127816" cy="1366068"/>
              <a:chOff x="1062782" y="2304819"/>
              <a:chExt cx="4127816" cy="1366068"/>
            </a:xfrm>
          </p:grpSpPr>
          <p:sp>
            <p:nvSpPr>
              <p:cNvPr id="32" name="矩形: 圆角 31">
                <a:extLst>
                  <a:ext uri="{FF2B5EF4-FFF2-40B4-BE49-F238E27FC236}">
                    <a16:creationId xmlns:a16="http://schemas.microsoft.com/office/drawing/2014/main" id="{BA41E7B3-FD00-B7CB-0A13-963685B2725C}"/>
                  </a:ext>
                </a:extLst>
              </p:cNvPr>
              <p:cNvSpPr/>
              <p:nvPr/>
            </p:nvSpPr>
            <p:spPr>
              <a:xfrm>
                <a:off x="1062782" y="2304819"/>
                <a:ext cx="4127816" cy="1366068"/>
              </a:xfrm>
              <a:prstGeom prst="roundRect">
                <a:avLst>
                  <a:gd name="adj" fmla="val 4953"/>
                </a:avLst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55" name="组合 54">
                <a:extLst>
                  <a:ext uri="{FF2B5EF4-FFF2-40B4-BE49-F238E27FC236}">
                    <a16:creationId xmlns:a16="http://schemas.microsoft.com/office/drawing/2014/main" id="{74AA5B7B-2E27-44B3-1F3C-5421271BE0B1}"/>
                  </a:ext>
                </a:extLst>
              </p:cNvPr>
              <p:cNvGrpSpPr/>
              <p:nvPr/>
            </p:nvGrpSpPr>
            <p:grpSpPr>
              <a:xfrm>
                <a:off x="1519440" y="2486566"/>
                <a:ext cx="3371043" cy="1000398"/>
                <a:chOff x="1519440" y="2486566"/>
                <a:chExt cx="3371043" cy="1000398"/>
              </a:xfrm>
            </p:grpSpPr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8EA5998A-5AD1-3881-E5E9-950D3154FB22}"/>
                    </a:ext>
                  </a:extLst>
                </p:cNvPr>
                <p:cNvSpPr txBox="1"/>
                <p:nvPr/>
              </p:nvSpPr>
              <p:spPr>
                <a:xfrm>
                  <a:off x="1833236" y="2902189"/>
                  <a:ext cx="3057247" cy="584775"/>
                </a:xfrm>
                <a:prstGeom prst="rect">
                  <a:avLst/>
                </a:prstGeom>
                <a:noFill/>
              </p:spPr>
              <p:txBody>
                <a:bodyPr wrap="none">
                  <a:noAutofit/>
                </a:bodyPr>
                <a:lstStyle/>
                <a:p>
                  <a:r>
                    <a:rPr kumimoji="0" lang="zh-CN" altLang="zh-CN" sz="32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思源黑体 CN Bold" panose="020B0800000000000000" pitchFamily="34" charset="-122"/>
                      <a:ea typeface="思源黑体 CN Bold" panose="020B0800000000000000" pitchFamily="34" charset="-122"/>
                    </a:rPr>
                    <a:t>房地产长效机制</a:t>
                  </a:r>
                  <a:endParaRPr lang="zh-CN" altLang="en-US" sz="3200">
                    <a:solidFill>
                      <a:schemeClr val="accent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endParaRPr>
                </a:p>
              </p:txBody>
            </p:sp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640DC9EA-2958-DA67-1599-CC9740FE22F2}"/>
                    </a:ext>
                  </a:extLst>
                </p:cNvPr>
                <p:cNvSpPr txBox="1"/>
                <p:nvPr/>
              </p:nvSpPr>
              <p:spPr>
                <a:xfrm>
                  <a:off x="2315888" y="2486566"/>
                  <a:ext cx="1415772" cy="461665"/>
                </a:xfrm>
                <a:prstGeom prst="rect">
                  <a:avLst/>
                </a:prstGeom>
                <a:noFill/>
              </p:spPr>
              <p:txBody>
                <a:bodyPr wrap="none">
                  <a:noAutofit/>
                </a:bodyPr>
                <a:lstStyle/>
                <a:p>
                  <a:r>
                    <a:rPr kumimoji="0" lang="zh-CN" altLang="zh-C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DINCond-Bold"/>
                      <a:ea typeface="思源黑体 CN Regular"/>
                      <a:cs typeface="+mn-cs"/>
                    </a:rPr>
                    <a:t>强调落实</a:t>
                  </a:r>
                  <a:endParaRPr lang="zh-CN" altLang="en-US" sz="2400">
                    <a:solidFill>
                      <a:schemeClr val="accent1"/>
                    </a:solidFill>
                  </a:endParaRPr>
                </a:p>
              </p:txBody>
            </p:sp>
            <p:grpSp>
              <p:nvGrpSpPr>
                <p:cNvPr id="14" name="组合 13">
                  <a:extLst>
                    <a:ext uri="{FF2B5EF4-FFF2-40B4-BE49-F238E27FC236}">
                      <a16:creationId xmlns:a16="http://schemas.microsoft.com/office/drawing/2014/main" id="{FCBAC329-3C4E-FF9D-5DAC-F3B3B46F29A6}"/>
                    </a:ext>
                  </a:extLst>
                </p:cNvPr>
                <p:cNvGrpSpPr/>
                <p:nvPr/>
              </p:nvGrpSpPr>
              <p:grpSpPr>
                <a:xfrm>
                  <a:off x="1519440" y="2504883"/>
                  <a:ext cx="783400" cy="369332"/>
                  <a:chOff x="1681653" y="2342240"/>
                  <a:chExt cx="783400" cy="369332"/>
                </a:xfrm>
              </p:grpSpPr>
              <p:sp>
                <p:nvSpPr>
                  <p:cNvPr id="5" name="对话气泡: 圆角矩形 4">
                    <a:extLst>
                      <a:ext uri="{FF2B5EF4-FFF2-40B4-BE49-F238E27FC236}">
                        <a16:creationId xmlns:a16="http://schemas.microsoft.com/office/drawing/2014/main" id="{4BC78C49-95EE-DD48-56AD-FC13AB4BA9D2}"/>
                      </a:ext>
                    </a:extLst>
                  </p:cNvPr>
                  <p:cNvSpPr/>
                  <p:nvPr/>
                </p:nvSpPr>
                <p:spPr>
                  <a:xfrm>
                    <a:off x="1681653" y="2342240"/>
                    <a:ext cx="783400" cy="360462"/>
                  </a:xfrm>
                  <a:prstGeom prst="wedgeRoundRectCallout">
                    <a:avLst>
                      <a:gd name="adj1" fmla="val -8444"/>
                      <a:gd name="adj2" fmla="val 87743"/>
                      <a:gd name="adj3" fmla="val 16667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3" name="文本框 22">
                    <a:extLst>
                      <a:ext uri="{FF2B5EF4-FFF2-40B4-BE49-F238E27FC236}">
                        <a16:creationId xmlns:a16="http://schemas.microsoft.com/office/drawing/2014/main" id="{91EA6101-2A36-9D0D-0A72-E9CEEAB6D663}"/>
                      </a:ext>
                    </a:extLst>
                  </p:cNvPr>
                  <p:cNvSpPr txBox="1"/>
                  <p:nvPr/>
                </p:nvSpPr>
                <p:spPr>
                  <a:xfrm>
                    <a:off x="1707896" y="2342240"/>
                    <a:ext cx="730913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noAutofit/>
                  </a:bodyPr>
                  <a:lstStyle/>
                  <a:p>
                    <a:pPr algn="dist"/>
                    <a:r>
                      <a:rPr kumimoji="0" lang="zh-CN" altLang="zh-CN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NCond-Bold"/>
                        <a:ea typeface="思源黑体 CN Regular"/>
                        <a:cs typeface="+mn-cs"/>
                      </a:rPr>
                      <a:t>中央</a:t>
                    </a:r>
                    <a:endParaRPr lang="zh-CN" altLang="en-US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1B281536-A5C6-C2AA-806C-4361958E08B7}"/>
                </a:ext>
              </a:extLst>
            </p:cNvPr>
            <p:cNvGrpSpPr/>
            <p:nvPr/>
          </p:nvGrpSpPr>
          <p:grpSpPr>
            <a:xfrm>
              <a:off x="1062782" y="3767965"/>
              <a:ext cx="4127816" cy="1422674"/>
              <a:chOff x="1062782" y="3767965"/>
              <a:chExt cx="4127816" cy="1422674"/>
            </a:xfrm>
          </p:grpSpPr>
          <p:sp>
            <p:nvSpPr>
              <p:cNvPr id="44" name="矩形: 圆角 43">
                <a:extLst>
                  <a:ext uri="{FF2B5EF4-FFF2-40B4-BE49-F238E27FC236}">
                    <a16:creationId xmlns:a16="http://schemas.microsoft.com/office/drawing/2014/main" id="{58B5F278-73BB-46DC-450E-00F813671FB9}"/>
                  </a:ext>
                </a:extLst>
              </p:cNvPr>
              <p:cNvSpPr/>
              <p:nvPr/>
            </p:nvSpPr>
            <p:spPr>
              <a:xfrm>
                <a:off x="1062782" y="3767965"/>
                <a:ext cx="4127816" cy="1422674"/>
              </a:xfrm>
              <a:prstGeom prst="roundRect">
                <a:avLst>
                  <a:gd name="adj" fmla="val 4953"/>
                </a:avLst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7A5D992E-2A15-1E26-E3F3-A3D118D2E1A2}"/>
                  </a:ext>
                </a:extLst>
              </p:cNvPr>
              <p:cNvGrpSpPr/>
              <p:nvPr/>
            </p:nvGrpSpPr>
            <p:grpSpPr>
              <a:xfrm>
                <a:off x="1505244" y="3933106"/>
                <a:ext cx="3385239" cy="1052219"/>
                <a:chOff x="1505244" y="3933106"/>
                <a:chExt cx="3385239" cy="1052219"/>
              </a:xfrm>
            </p:grpSpPr>
            <p:grpSp>
              <p:nvGrpSpPr>
                <p:cNvPr id="26" name="组合 25">
                  <a:extLst>
                    <a:ext uri="{FF2B5EF4-FFF2-40B4-BE49-F238E27FC236}">
                      <a16:creationId xmlns:a16="http://schemas.microsoft.com/office/drawing/2014/main" id="{EAB5653F-0DE6-279B-C445-8014A13C91E7}"/>
                    </a:ext>
                  </a:extLst>
                </p:cNvPr>
                <p:cNvGrpSpPr/>
                <p:nvPr/>
              </p:nvGrpSpPr>
              <p:grpSpPr>
                <a:xfrm>
                  <a:off x="1505244" y="3943509"/>
                  <a:ext cx="1120338" cy="369332"/>
                  <a:chOff x="1668225" y="2339123"/>
                  <a:chExt cx="1059658" cy="369332"/>
                </a:xfrm>
              </p:grpSpPr>
              <p:sp>
                <p:nvSpPr>
                  <p:cNvPr id="27" name="对话气泡: 圆角矩形 26">
                    <a:extLst>
                      <a:ext uri="{FF2B5EF4-FFF2-40B4-BE49-F238E27FC236}">
                        <a16:creationId xmlns:a16="http://schemas.microsoft.com/office/drawing/2014/main" id="{29A09093-3E30-BDF2-18FF-9D4EE123B2BD}"/>
                      </a:ext>
                    </a:extLst>
                  </p:cNvPr>
                  <p:cNvSpPr/>
                  <p:nvPr/>
                </p:nvSpPr>
                <p:spPr>
                  <a:xfrm>
                    <a:off x="1681652" y="2342240"/>
                    <a:ext cx="1046231" cy="360462"/>
                  </a:xfrm>
                  <a:prstGeom prst="wedgeRoundRectCallout">
                    <a:avLst>
                      <a:gd name="adj1" fmla="val -10511"/>
                      <a:gd name="adj2" fmla="val 102541"/>
                      <a:gd name="adj3" fmla="val 16667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28" name="文本框 27">
                    <a:extLst>
                      <a:ext uri="{FF2B5EF4-FFF2-40B4-BE49-F238E27FC236}">
                        <a16:creationId xmlns:a16="http://schemas.microsoft.com/office/drawing/2014/main" id="{443C6E92-7475-AD0E-6D8A-E7BC5579A35F}"/>
                      </a:ext>
                    </a:extLst>
                  </p:cNvPr>
                  <p:cNvSpPr txBox="1"/>
                  <p:nvPr/>
                </p:nvSpPr>
                <p:spPr>
                  <a:xfrm>
                    <a:off x="1668225" y="2339123"/>
                    <a:ext cx="1046231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noAutofit/>
                  </a:bodyPr>
                  <a:lstStyle/>
                  <a:p>
                    <a:pPr algn="dist"/>
                    <a:r>
                      <a:rPr kumimoji="0" lang="zh-CN" altLang="en-US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NCond-Bold"/>
                        <a:ea typeface="思源黑体 CN Regular"/>
                        <a:cs typeface="+mn-cs"/>
                      </a:rPr>
                      <a:t>百强企业</a:t>
                    </a:r>
                  </a:p>
                </p:txBody>
              </p:sp>
            </p:grpSp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0798A56B-D133-534C-1445-86688BAAD294}"/>
                    </a:ext>
                  </a:extLst>
                </p:cNvPr>
                <p:cNvSpPr txBox="1"/>
                <p:nvPr/>
              </p:nvSpPr>
              <p:spPr>
                <a:xfrm>
                  <a:off x="2639778" y="3933106"/>
                  <a:ext cx="1415772" cy="461665"/>
                </a:xfrm>
                <a:prstGeom prst="rect">
                  <a:avLst/>
                </a:prstGeom>
                <a:noFill/>
              </p:spPr>
              <p:txBody>
                <a:bodyPr wrap="none">
                  <a:noAutofit/>
                </a:bodyPr>
                <a:lstStyle>
                  <a:defPPr>
                    <a:defRPr lang="zh-CN"/>
                  </a:defPPr>
                  <a:lvl1pPr>
                    <a:defRPr kumimoji="0" sz="2400" b="0" i="0" u="none" strike="noStrike" cap="none" spc="0" normalizeH="0" baseline="0">
                      <a:ln>
                        <a:noFill/>
                      </a:ln>
                      <a:solidFill>
                        <a:srgbClr val="2A3F64"/>
                      </a:solidFill>
                      <a:effectLst/>
                      <a:uLnTx/>
                      <a:uFillTx/>
                      <a:latin typeface="DINCond-Bold"/>
                      <a:ea typeface="思源黑体 CN Regular"/>
                    </a:defRPr>
                  </a:lvl1pPr>
                </a:lstStyle>
                <a:p>
                  <a:r>
                    <a:rPr lang="zh-CN" altLang="zh-CN">
                      <a:solidFill>
                        <a:schemeClr val="accent1"/>
                      </a:solidFill>
                    </a:rPr>
                    <a:t>主动调整</a:t>
                  </a:r>
                  <a:endParaRPr lang="zh-CN" altLang="en-US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C42BE544-2EC6-447D-89E9-5FBA52B9BD9B}"/>
                    </a:ext>
                  </a:extLst>
                </p:cNvPr>
                <p:cNvSpPr txBox="1"/>
                <p:nvPr/>
              </p:nvSpPr>
              <p:spPr>
                <a:xfrm>
                  <a:off x="1833236" y="4400550"/>
                  <a:ext cx="3057247" cy="584775"/>
                </a:xfrm>
                <a:prstGeom prst="rect">
                  <a:avLst/>
                </a:prstGeom>
                <a:noFill/>
              </p:spPr>
              <p:txBody>
                <a:bodyPr wrap="none">
                  <a:noAutofit/>
                </a:bodyPr>
                <a:lstStyle>
                  <a:defPPr>
                    <a:defRPr lang="zh-CN"/>
                  </a:defPPr>
                  <a:lvl1pPr>
                    <a:defRPr kumimoji="0" sz="3200" b="0" i="0" u="none" strike="noStrike" cap="none" spc="0" normalizeH="0" baseline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思源黑体 CN Bold" panose="020B0800000000000000" pitchFamily="34" charset="-122"/>
                      <a:ea typeface="思源黑体 CN Bold" panose="020B0800000000000000" pitchFamily="34" charset="-122"/>
                    </a:defRPr>
                  </a:lvl1pPr>
                </a:lstStyle>
                <a:p>
                  <a:r>
                    <a:rPr lang="zh-CN" altLang="zh-CN"/>
                    <a:t>债务规模及结构</a:t>
                  </a:r>
                  <a:endParaRPr lang="zh-CN" altLang="en-US"/>
                </a:p>
              </p:txBody>
            </p:sp>
          </p:grpSp>
        </p:grp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B1D38D79-561E-8A07-3CE1-A6F31DE3E1D3}"/>
                </a:ext>
              </a:extLst>
            </p:cNvPr>
            <p:cNvGrpSpPr/>
            <p:nvPr/>
          </p:nvGrpSpPr>
          <p:grpSpPr>
            <a:xfrm>
              <a:off x="3332088" y="1603898"/>
              <a:ext cx="1601721" cy="1037022"/>
              <a:chOff x="3534367" y="1234116"/>
              <a:chExt cx="1601721" cy="1037022"/>
            </a:xfrm>
          </p:grpSpPr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0579400B-EFB2-4D61-AA65-A91145D51528}"/>
                  </a:ext>
                </a:extLst>
              </p:cNvPr>
              <p:cNvSpPr txBox="1"/>
              <p:nvPr/>
            </p:nvSpPr>
            <p:spPr>
              <a:xfrm>
                <a:off x="3534367" y="1255475"/>
                <a:ext cx="1601721" cy="1015663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zh-CN" altLang="zh-CN" sz="6000" b="0" i="0" u="none" strike="noStrike" kern="1200" cap="none" spc="0" normalizeH="0" baseline="0" noProof="0">
                    <a:ln w="114300">
                      <a:solidFill>
                        <a:schemeClr val="accent1"/>
                      </a:solidFill>
                    </a:ln>
                    <a:noFill/>
                    <a:effectLst/>
                    <a:uLnTx/>
                    <a:uFillTx/>
                    <a:latin typeface="优设标题黑"/>
                    <a:ea typeface="优设标题黑"/>
                    <a:cs typeface="+mn-cs"/>
                  </a:rPr>
                  <a:t>以来</a:t>
                </a:r>
                <a:endParaRPr lang="zh-CN" altLang="en-US" sz="6000">
                  <a:ln w="114300">
                    <a:solidFill>
                      <a:schemeClr val="accent1"/>
                    </a:solidFill>
                  </a:ln>
                  <a:noFill/>
                  <a:latin typeface="+mj-ea"/>
                  <a:ea typeface="+mj-ea"/>
                </a:endParaRPr>
              </a:p>
            </p:txBody>
          </p:sp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0B0BDCB-0623-B7AD-8118-8A5BBFF4909A}"/>
                  </a:ext>
                </a:extLst>
              </p:cNvPr>
              <p:cNvSpPr txBox="1"/>
              <p:nvPr/>
            </p:nvSpPr>
            <p:spPr>
              <a:xfrm>
                <a:off x="3534367" y="1234116"/>
                <a:ext cx="1601721" cy="1015663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zh-CN" altLang="zh-CN" sz="6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优设标题黑"/>
                    <a:ea typeface="优设标题黑"/>
                    <a:cs typeface="+mn-cs"/>
                  </a:rPr>
                  <a:t>以来</a:t>
                </a:r>
                <a:endParaRPr lang="zh-CN" altLang="en-US" sz="60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10B52C2D-E32C-8A67-03C9-5C99523FDC84}"/>
                </a:ext>
              </a:extLst>
            </p:cNvPr>
            <p:cNvGrpSpPr/>
            <p:nvPr/>
          </p:nvGrpSpPr>
          <p:grpSpPr>
            <a:xfrm>
              <a:off x="1310018" y="1837528"/>
              <a:ext cx="2165200" cy="783660"/>
              <a:chOff x="2314888" y="603590"/>
              <a:chExt cx="2165200" cy="783660"/>
            </a:xfrm>
          </p:grpSpPr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21AE39C6-D518-B25B-7041-3F914B33407B}"/>
                  </a:ext>
                </a:extLst>
              </p:cNvPr>
              <p:cNvSpPr txBox="1"/>
              <p:nvPr/>
            </p:nvSpPr>
            <p:spPr>
              <a:xfrm>
                <a:off x="2314888" y="617809"/>
                <a:ext cx="2162772" cy="769441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en-US" altLang="zh-CN" sz="4400" b="0" i="0" u="none" strike="noStrike" kern="1200" cap="none" spc="0" normalizeH="0" baseline="0" noProof="0">
                    <a:ln w="114300">
                      <a:solidFill>
                        <a:schemeClr val="accent1"/>
                      </a:solidFill>
                    </a:ln>
                    <a:noFill/>
                    <a:effectLst/>
                    <a:uLnTx/>
                    <a:uFillTx/>
                    <a:latin typeface="优设标题黑"/>
                    <a:ea typeface="优设标题黑"/>
                    <a:cs typeface="+mn-cs"/>
                  </a:rPr>
                  <a:t>20xx</a:t>
                </a:r>
                <a:r>
                  <a:rPr kumimoji="0" lang="zh-CN" altLang="zh-CN" sz="4400" b="0" i="0" u="none" strike="noStrike" kern="1200" cap="none" spc="0" normalizeH="0" baseline="0" noProof="0">
                    <a:ln w="114300">
                      <a:solidFill>
                        <a:schemeClr val="accent1"/>
                      </a:solidFill>
                    </a:ln>
                    <a:noFill/>
                    <a:effectLst/>
                    <a:uLnTx/>
                    <a:uFillTx/>
                    <a:latin typeface="优设标题黑"/>
                    <a:ea typeface="优设标题黑"/>
                    <a:cs typeface="+mn-cs"/>
                  </a:rPr>
                  <a:t>年</a:t>
                </a:r>
                <a:endParaRPr lang="zh-CN" altLang="en-US" sz="4400">
                  <a:ln w="114300">
                    <a:solidFill>
                      <a:schemeClr val="accent1"/>
                    </a:solidFill>
                  </a:ln>
                  <a:noFill/>
                  <a:latin typeface="+mj-ea"/>
                  <a:ea typeface="+mj-ea"/>
                </a:endParaRPr>
              </a:p>
            </p:txBody>
          </p:sp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C7001F95-59A4-70AB-35C4-E6138EDA5BC3}"/>
                  </a:ext>
                </a:extLst>
              </p:cNvPr>
              <p:cNvSpPr txBox="1"/>
              <p:nvPr/>
            </p:nvSpPr>
            <p:spPr>
              <a:xfrm>
                <a:off x="2317316" y="603590"/>
                <a:ext cx="2162772" cy="769441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en-US" altLang="zh-CN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优设标题黑"/>
                    <a:ea typeface="优设标题黑"/>
                    <a:cs typeface="+mn-cs"/>
                  </a:rPr>
                  <a:t>20xx</a:t>
                </a:r>
                <a:r>
                  <a:rPr kumimoji="0" lang="zh-CN" altLang="zh-CN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优设标题黑"/>
                    <a:ea typeface="优设标题黑"/>
                    <a:cs typeface="+mn-cs"/>
                  </a:rPr>
                  <a:t>年</a:t>
                </a:r>
                <a:endParaRPr lang="zh-CN" altLang="en-US" sz="44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737FDD28-2EDF-8ACA-1BA5-C22A5DF9B75E}"/>
                </a:ext>
              </a:extLst>
            </p:cNvPr>
            <p:cNvCxnSpPr>
              <a:cxnSpLocks/>
            </p:cNvCxnSpPr>
            <p:nvPr/>
          </p:nvCxnSpPr>
          <p:spPr>
            <a:xfrm>
              <a:off x="1833236" y="3482340"/>
              <a:ext cx="0" cy="373380"/>
            </a:xfrm>
            <a:prstGeom prst="line">
              <a:avLst/>
            </a:prstGeom>
            <a:ln w="22225"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24DC91B7-E3B9-573C-FEF0-7B03EBA4F7FE}"/>
                </a:ext>
              </a:extLst>
            </p:cNvPr>
            <p:cNvCxnSpPr>
              <a:cxnSpLocks/>
            </p:cNvCxnSpPr>
            <p:nvPr/>
          </p:nvCxnSpPr>
          <p:spPr>
            <a:xfrm>
              <a:off x="4488806" y="3482340"/>
              <a:ext cx="0" cy="373380"/>
            </a:xfrm>
            <a:prstGeom prst="line">
              <a:avLst/>
            </a:prstGeom>
            <a:ln w="22225"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F9D7624F-7C8C-DFCE-1977-9056DCDA8E09}"/>
              </a:ext>
            </a:extLst>
          </p:cNvPr>
          <p:cNvGrpSpPr/>
          <p:nvPr/>
        </p:nvGrpSpPr>
        <p:grpSpPr>
          <a:xfrm>
            <a:off x="6603788" y="1719512"/>
            <a:ext cx="4206240" cy="3437711"/>
            <a:chOff x="6621629" y="1957129"/>
            <a:chExt cx="4206240" cy="3233510"/>
          </a:xfrm>
          <a:effectLst>
            <a:outerShdw blurRad="444500" dist="381000" dir="5400000" sx="95000" sy="95000" algn="t" rotWithShape="0">
              <a:schemeClr val="accent1">
                <a:lumMod val="50000"/>
                <a:alpha val="32000"/>
              </a:schemeClr>
            </a:outerShdw>
          </a:effectLst>
        </p:grpSpPr>
        <p:sp>
          <p:nvSpPr>
            <p:cNvPr id="75" name="矩形: 圆角 74">
              <a:extLst>
                <a:ext uri="{FF2B5EF4-FFF2-40B4-BE49-F238E27FC236}">
                  <a16:creationId xmlns:a16="http://schemas.microsoft.com/office/drawing/2014/main" id="{893DF224-DDCD-BA5B-9745-51AC75143962}"/>
                </a:ext>
              </a:extLst>
            </p:cNvPr>
            <p:cNvSpPr/>
            <p:nvPr/>
          </p:nvSpPr>
          <p:spPr>
            <a:xfrm>
              <a:off x="6621629" y="2444815"/>
              <a:ext cx="4206240" cy="2745824"/>
            </a:xfrm>
            <a:prstGeom prst="roundRect">
              <a:avLst>
                <a:gd name="adj" fmla="val 575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5399850C-BFBC-B13C-5EA1-3C3F81891F57}"/>
                </a:ext>
              </a:extLst>
            </p:cNvPr>
            <p:cNvGrpSpPr/>
            <p:nvPr/>
          </p:nvGrpSpPr>
          <p:grpSpPr>
            <a:xfrm>
              <a:off x="6988755" y="1957129"/>
              <a:ext cx="3521301" cy="1189553"/>
              <a:chOff x="6583548" y="1943370"/>
              <a:chExt cx="3521301" cy="1189553"/>
            </a:xfrm>
          </p:grpSpPr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748ED98D-C2EA-180B-CD53-9BC87165632B}"/>
                  </a:ext>
                </a:extLst>
              </p:cNvPr>
              <p:cNvSpPr txBox="1"/>
              <p:nvPr/>
            </p:nvSpPr>
            <p:spPr>
              <a:xfrm>
                <a:off x="6588135" y="1943370"/>
                <a:ext cx="2606804" cy="830997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>
                <a:defPPr>
                  <a:defRPr lang="zh-CN"/>
                </a:defPPr>
                <a:lvl1pPr>
                  <a:defRPr kumimoji="0" sz="4800" b="0" i="0" u="none" strike="noStrike" cap="none" spc="0" normalizeH="0" baseline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ea"/>
                    <a:ea typeface="+mj-ea"/>
                  </a:defRPr>
                </a:lvl1pPr>
              </a:lstStyle>
              <a:p>
                <a:r>
                  <a:rPr lang="en-US" altLang="zh-CN">
                    <a:ln w="114300">
                      <a:solidFill>
                        <a:schemeClr val="accent1"/>
                      </a:solidFill>
                    </a:ln>
                    <a:noFill/>
                  </a:rPr>
                  <a:t>20xx</a:t>
                </a:r>
                <a:r>
                  <a:rPr lang="zh-CN" altLang="en-US">
                    <a:ln w="114300">
                      <a:solidFill>
                        <a:schemeClr val="accent1"/>
                      </a:solidFill>
                    </a:ln>
                    <a:noFill/>
                  </a:rPr>
                  <a:t>年</a:t>
                </a:r>
              </a:p>
            </p:txBody>
          </p:sp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F38B0E44-5F4C-B48F-9FC6-DABA185FF2EF}"/>
                  </a:ext>
                </a:extLst>
              </p:cNvPr>
              <p:cNvSpPr txBox="1"/>
              <p:nvPr/>
            </p:nvSpPr>
            <p:spPr>
              <a:xfrm>
                <a:off x="7796204" y="2486592"/>
                <a:ext cx="2308645" cy="646331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>
                <a:defPPr>
                  <a:defRPr lang="zh-CN"/>
                </a:defPPr>
                <a:lvl1pPr>
                  <a:defRPr kumimoji="0" sz="4800" b="0" i="0" u="none" strike="noStrike" cap="none" spc="0" normalizeH="0" baseline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ea"/>
                    <a:ea typeface="+mj-ea"/>
                  </a:defRPr>
                </a:lvl1pPr>
              </a:lstStyle>
              <a:p>
                <a:r>
                  <a:rPr lang="zh-CN" altLang="en-US" sz="3600">
                    <a:ln w="114300">
                      <a:solidFill>
                        <a:schemeClr val="accent1"/>
                      </a:solidFill>
                    </a:ln>
                    <a:noFill/>
                  </a:rPr>
                  <a:t>偿债高峰期</a:t>
                </a:r>
              </a:p>
            </p:txBody>
          </p: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96C4F004-3BCD-057C-98DD-E3A161BF9F12}"/>
                  </a:ext>
                </a:extLst>
              </p:cNvPr>
              <p:cNvSpPr txBox="1"/>
              <p:nvPr/>
            </p:nvSpPr>
            <p:spPr>
              <a:xfrm>
                <a:off x="6583548" y="1948695"/>
                <a:ext cx="2606804" cy="830997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>
                <a:defPPr>
                  <a:defRPr lang="zh-CN"/>
                </a:defPPr>
                <a:lvl1pPr>
                  <a:defRPr kumimoji="0" sz="4800" b="0" i="0" u="none" strike="noStrike" cap="none" spc="0" normalizeH="0" baseline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ea"/>
                    <a:ea typeface="+mj-ea"/>
                  </a:defRPr>
                </a:lvl1pPr>
              </a:lstStyle>
              <a:p>
                <a:r>
                  <a:rPr lang="en-US" altLang="zh-CN">
                    <a:solidFill>
                      <a:schemeClr val="bg1"/>
                    </a:solidFill>
                  </a:rPr>
                  <a:t>20xx</a:t>
                </a:r>
                <a:r>
                  <a:rPr lang="zh-CN" altLang="en-US">
                    <a:solidFill>
                      <a:schemeClr val="bg1"/>
                    </a:solidFill>
                  </a:rPr>
                  <a:t>年</a:t>
                </a:r>
              </a:p>
            </p:txBody>
          </p:sp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01A6C633-56DE-552C-7642-DBA53E80B364}"/>
                  </a:ext>
                </a:extLst>
              </p:cNvPr>
              <p:cNvSpPr txBox="1"/>
              <p:nvPr/>
            </p:nvSpPr>
            <p:spPr>
              <a:xfrm>
                <a:off x="7794520" y="2468970"/>
                <a:ext cx="2308645" cy="646331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>
                <a:defPPr>
                  <a:defRPr lang="zh-CN"/>
                </a:defPPr>
                <a:lvl1pPr>
                  <a:defRPr kumimoji="0" sz="4800" b="0" i="0" u="none" strike="noStrike" cap="none" spc="0" normalizeH="0" baseline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ea"/>
                    <a:ea typeface="+mj-ea"/>
                  </a:defRPr>
                </a:lvl1pPr>
              </a:lstStyle>
              <a:p>
                <a:r>
                  <a:rPr lang="zh-CN" altLang="en-US" sz="3600">
                    <a:solidFill>
                      <a:schemeClr val="bg1"/>
                    </a:solidFill>
                  </a:rPr>
                  <a:t>偿债高峰期</a:t>
                </a:r>
              </a:p>
            </p:txBody>
          </p:sp>
        </p:grpSp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E7C0C99C-0EF1-FDCF-AE38-7E8C32A4E52E}"/>
                </a:ext>
              </a:extLst>
            </p:cNvPr>
            <p:cNvGrpSpPr/>
            <p:nvPr/>
          </p:nvGrpSpPr>
          <p:grpSpPr>
            <a:xfrm>
              <a:off x="6806549" y="3212950"/>
              <a:ext cx="3952034" cy="1441214"/>
              <a:chOff x="6699047" y="3297262"/>
              <a:chExt cx="3952034" cy="1441214"/>
            </a:xfrm>
          </p:grpSpPr>
          <p:grpSp>
            <p:nvGrpSpPr>
              <p:cNvPr id="64" name="组合 63">
                <a:extLst>
                  <a:ext uri="{FF2B5EF4-FFF2-40B4-BE49-F238E27FC236}">
                    <a16:creationId xmlns:a16="http://schemas.microsoft.com/office/drawing/2014/main" id="{E48F23D2-C374-D5C6-C7E1-AEB34657653D}"/>
                  </a:ext>
                </a:extLst>
              </p:cNvPr>
              <p:cNvGrpSpPr/>
              <p:nvPr/>
            </p:nvGrpSpPr>
            <p:grpSpPr>
              <a:xfrm>
                <a:off x="6991363" y="4357476"/>
                <a:ext cx="1278589" cy="381000"/>
                <a:chOff x="7362491" y="4523099"/>
                <a:chExt cx="1278589" cy="381000"/>
              </a:xfrm>
            </p:grpSpPr>
            <p:sp>
              <p:nvSpPr>
                <p:cNvPr id="63" name="矩形: 圆角 62">
                  <a:extLst>
                    <a:ext uri="{FF2B5EF4-FFF2-40B4-BE49-F238E27FC236}">
                      <a16:creationId xmlns:a16="http://schemas.microsoft.com/office/drawing/2014/main" id="{8015AAD4-0560-D126-E004-902D2838BAE9}"/>
                    </a:ext>
                  </a:extLst>
                </p:cNvPr>
                <p:cNvSpPr/>
                <p:nvPr/>
              </p:nvSpPr>
              <p:spPr>
                <a:xfrm>
                  <a:off x="7362491" y="4523099"/>
                  <a:ext cx="1278589" cy="3810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5909AF28-72FE-E0F0-A497-DD38933A6F18}"/>
                    </a:ext>
                  </a:extLst>
                </p:cNvPr>
                <p:cNvSpPr txBox="1"/>
                <p:nvPr/>
              </p:nvSpPr>
              <p:spPr>
                <a:xfrm>
                  <a:off x="7447787" y="4528933"/>
                  <a:ext cx="1107996" cy="369332"/>
                </a:xfrm>
                <a:prstGeom prst="rect">
                  <a:avLst/>
                </a:prstGeom>
                <a:noFill/>
              </p:spPr>
              <p:txBody>
                <a:bodyPr wrap="none">
                  <a:noAutofit/>
                </a:bodyPr>
                <a:lstStyle/>
                <a:p>
                  <a:r>
                    <a:rPr kumimoji="0" lang="zh-CN" altLang="en-US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DINCond-Bold"/>
                      <a:ea typeface="思源黑体 CN Regular"/>
                      <a:cs typeface="+mn-cs"/>
                    </a:rPr>
                    <a:t>并购融资</a:t>
                  </a:r>
                  <a:endParaRPr lang="zh-CN" altLang="en-US">
                    <a:solidFill>
                      <a:schemeClr val="accent1"/>
                    </a:solidFill>
                  </a:endParaRPr>
                </a:p>
              </p:txBody>
            </p:sp>
          </p:grpSp>
          <p:grpSp>
            <p:nvGrpSpPr>
              <p:cNvPr id="66" name="组合 65">
                <a:extLst>
                  <a:ext uri="{FF2B5EF4-FFF2-40B4-BE49-F238E27FC236}">
                    <a16:creationId xmlns:a16="http://schemas.microsoft.com/office/drawing/2014/main" id="{DD6DAA7A-8B34-21B1-C431-C8B1C2DB6D93}"/>
                  </a:ext>
                </a:extLst>
              </p:cNvPr>
              <p:cNvGrpSpPr/>
              <p:nvPr/>
            </p:nvGrpSpPr>
            <p:grpSpPr>
              <a:xfrm>
                <a:off x="9080175" y="4342247"/>
                <a:ext cx="1278589" cy="381000"/>
                <a:chOff x="7362491" y="4523099"/>
                <a:chExt cx="1278589" cy="381000"/>
              </a:xfrm>
            </p:grpSpPr>
            <p:sp>
              <p:nvSpPr>
                <p:cNvPr id="67" name="矩形: 圆角 66">
                  <a:extLst>
                    <a:ext uri="{FF2B5EF4-FFF2-40B4-BE49-F238E27FC236}">
                      <a16:creationId xmlns:a16="http://schemas.microsoft.com/office/drawing/2014/main" id="{BE2141D6-4FDD-AFFC-7E85-3CBF540C7572}"/>
                    </a:ext>
                  </a:extLst>
                </p:cNvPr>
                <p:cNvSpPr/>
                <p:nvPr/>
              </p:nvSpPr>
              <p:spPr>
                <a:xfrm>
                  <a:off x="7362491" y="4523099"/>
                  <a:ext cx="1278589" cy="3810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8" name="文本框 67">
                  <a:extLst>
                    <a:ext uri="{FF2B5EF4-FFF2-40B4-BE49-F238E27FC236}">
                      <a16:creationId xmlns:a16="http://schemas.microsoft.com/office/drawing/2014/main" id="{CCEC0BAD-97FF-B3AA-3B85-54D6CB2E2574}"/>
                    </a:ext>
                  </a:extLst>
                </p:cNvPr>
                <p:cNvSpPr txBox="1"/>
                <p:nvPr/>
              </p:nvSpPr>
              <p:spPr>
                <a:xfrm>
                  <a:off x="7447787" y="4528933"/>
                  <a:ext cx="1107996" cy="369332"/>
                </a:xfrm>
                <a:prstGeom prst="rect">
                  <a:avLst/>
                </a:prstGeom>
                <a:noFill/>
              </p:spPr>
              <p:txBody>
                <a:bodyPr wrap="none">
                  <a:noAutofit/>
                </a:bodyPr>
                <a:lstStyle/>
                <a:p>
                  <a:r>
                    <a:rPr kumimoji="0" lang="zh-CN" altLang="en-US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DINCond-Bold"/>
                      <a:ea typeface="思源黑体 CN Regular"/>
                      <a:cs typeface="+mn-cs"/>
                    </a:rPr>
                    <a:t>绿色债券</a:t>
                  </a:r>
                </a:p>
              </p:txBody>
            </p:sp>
          </p:grpSp>
          <p:grpSp>
            <p:nvGrpSpPr>
              <p:cNvPr id="69" name="组合 68">
                <a:extLst>
                  <a:ext uri="{FF2B5EF4-FFF2-40B4-BE49-F238E27FC236}">
                    <a16:creationId xmlns:a16="http://schemas.microsoft.com/office/drawing/2014/main" id="{402D1060-9192-2B39-CE1A-E1E0D4A8CFE9}"/>
                  </a:ext>
                </a:extLst>
              </p:cNvPr>
              <p:cNvGrpSpPr/>
              <p:nvPr/>
            </p:nvGrpSpPr>
            <p:grpSpPr>
              <a:xfrm>
                <a:off x="8367402" y="4348006"/>
                <a:ext cx="728821" cy="384636"/>
                <a:chOff x="7362491" y="4519463"/>
                <a:chExt cx="1514423" cy="384636"/>
              </a:xfrm>
            </p:grpSpPr>
            <p:sp>
              <p:nvSpPr>
                <p:cNvPr id="70" name="矩形: 圆角 69">
                  <a:extLst>
                    <a:ext uri="{FF2B5EF4-FFF2-40B4-BE49-F238E27FC236}">
                      <a16:creationId xmlns:a16="http://schemas.microsoft.com/office/drawing/2014/main" id="{E0AD954C-F2A0-A417-702E-C72862D377D7}"/>
                    </a:ext>
                  </a:extLst>
                </p:cNvPr>
                <p:cNvSpPr/>
                <p:nvPr/>
              </p:nvSpPr>
              <p:spPr>
                <a:xfrm>
                  <a:off x="7362491" y="4523099"/>
                  <a:ext cx="1278589" cy="3810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1" name="文本框 70">
                  <a:extLst>
                    <a:ext uri="{FF2B5EF4-FFF2-40B4-BE49-F238E27FC236}">
                      <a16:creationId xmlns:a16="http://schemas.microsoft.com/office/drawing/2014/main" id="{030FE741-9DBA-03D0-5CBF-3156071D2F25}"/>
                    </a:ext>
                  </a:extLst>
                </p:cNvPr>
                <p:cNvSpPr txBox="1"/>
                <p:nvPr/>
              </p:nvSpPr>
              <p:spPr>
                <a:xfrm>
                  <a:off x="7481133" y="4519463"/>
                  <a:ext cx="139578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noAutofit/>
                </a:bodyPr>
                <a:lstStyle/>
                <a:p>
                  <a:r>
                    <a:rPr kumimoji="0" lang="en-US" altLang="zh-CN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DINCond-Bold"/>
                      <a:ea typeface="思源黑体 CN Regular"/>
                      <a:cs typeface="+mn-cs"/>
                    </a:rPr>
                    <a:t>ABS</a:t>
                  </a:r>
                </a:p>
              </p:txBody>
            </p:sp>
          </p:grpSp>
          <p:grpSp>
            <p:nvGrpSpPr>
              <p:cNvPr id="80" name="组合 79">
                <a:extLst>
                  <a:ext uri="{FF2B5EF4-FFF2-40B4-BE49-F238E27FC236}">
                    <a16:creationId xmlns:a16="http://schemas.microsoft.com/office/drawing/2014/main" id="{EBAA20F4-C4F4-7553-7509-C8AB0201D1E5}"/>
                  </a:ext>
                </a:extLst>
              </p:cNvPr>
              <p:cNvGrpSpPr/>
              <p:nvPr/>
            </p:nvGrpSpPr>
            <p:grpSpPr>
              <a:xfrm>
                <a:off x="6699047" y="3297262"/>
                <a:ext cx="3952034" cy="883990"/>
                <a:chOff x="6699047" y="3297262"/>
                <a:chExt cx="3952034" cy="883990"/>
              </a:xfrm>
            </p:grpSpPr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BCD5AB70-024F-CADB-9D41-629D0FEB09D8}"/>
                    </a:ext>
                  </a:extLst>
                </p:cNvPr>
                <p:cNvSpPr txBox="1"/>
                <p:nvPr/>
              </p:nvSpPr>
              <p:spPr>
                <a:xfrm>
                  <a:off x="7546118" y="3842698"/>
                  <a:ext cx="2257892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noAutofit/>
                </a:bodyPr>
                <a:lstStyle/>
                <a:p>
                  <a:pPr algn="dist"/>
                  <a:r>
                    <a:rPr kumimoji="0" lang="zh-CN" alt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DINCond-Bold"/>
                      <a:ea typeface="思源黑体 CN Regular"/>
                      <a:cs typeface="+mn-cs"/>
                    </a:rPr>
                    <a:t>加大营销回款力度</a:t>
                  </a:r>
                  <a:endParaRPr lang="zh-CN" altLang="en-US" sz="16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9" name="文本框 18">
                  <a:extLst>
                    <a:ext uri="{FF2B5EF4-FFF2-40B4-BE49-F238E27FC236}">
                      <a16:creationId xmlns:a16="http://schemas.microsoft.com/office/drawing/2014/main" id="{CE0AA43A-43A4-35D1-75C4-28EB958B3A4E}"/>
                    </a:ext>
                  </a:extLst>
                </p:cNvPr>
                <p:cNvSpPr txBox="1"/>
                <p:nvPr/>
              </p:nvSpPr>
              <p:spPr>
                <a:xfrm>
                  <a:off x="6699047" y="3297262"/>
                  <a:ext cx="3952034" cy="523220"/>
                </a:xfrm>
                <a:prstGeom prst="rect">
                  <a:avLst/>
                </a:prstGeom>
                <a:noFill/>
              </p:spPr>
              <p:txBody>
                <a:bodyPr wrap="square">
                  <a:noAutofit/>
                </a:bodyPr>
                <a:lstStyle/>
                <a:p>
                  <a:pPr algn="ctr"/>
                  <a:r>
                    <a:rPr kumimoji="0" lang="zh-CN" altLang="en-US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思源黑体 CN Bold" panose="020B0800000000000000" pitchFamily="34" charset="-122"/>
                      <a:ea typeface="思源黑体 CN Bold" panose="020B0800000000000000" pitchFamily="34" charset="-122"/>
                    </a:rPr>
                    <a:t>积极拓展新的融资渠道</a:t>
                  </a:r>
                  <a:endParaRPr lang="zh-CN" altLang="en-US" sz="2800">
                    <a:solidFill>
                      <a:schemeClr val="accent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</a:endParaRPr>
                </a:p>
              </p:txBody>
            </p:sp>
            <p:cxnSp>
              <p:nvCxnSpPr>
                <p:cNvPr id="77" name="直接连接符 76">
                  <a:extLst>
                    <a:ext uri="{FF2B5EF4-FFF2-40B4-BE49-F238E27FC236}">
                      <a16:creationId xmlns:a16="http://schemas.microsoft.com/office/drawing/2014/main" id="{7EDD3DDD-B527-8FB1-AC1A-C8778EB66A19}"/>
                    </a:ext>
                  </a:extLst>
                </p:cNvPr>
                <p:cNvCxnSpPr>
                  <a:cxnSpLocks/>
                  <a:stCxn id="16" idx="3"/>
                </p:cNvCxnSpPr>
                <p:nvPr/>
              </p:nvCxnSpPr>
              <p:spPr>
                <a:xfrm>
                  <a:off x="9804010" y="4011975"/>
                  <a:ext cx="34583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80">
                  <a:extLst>
                    <a:ext uri="{FF2B5EF4-FFF2-40B4-BE49-F238E27FC236}">
                      <a16:creationId xmlns:a16="http://schemas.microsoft.com/office/drawing/2014/main" id="{EAAD934C-15C2-1F50-FF39-863725406E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00288" y="4011975"/>
                  <a:ext cx="34583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12695A2B-5D04-4020-91C6-89C001E45635}"/>
              </a:ext>
            </a:extLst>
          </p:cNvPr>
          <p:cNvSpPr>
            <a:spLocks/>
          </p:cNvSpPr>
          <p:nvPr/>
        </p:nvSpPr>
        <p:spPr bwMode="auto">
          <a:xfrm flipH="1">
            <a:off x="0" y="3873476"/>
            <a:ext cx="1312846" cy="398753"/>
          </a:xfrm>
          <a:custGeom>
            <a:avLst/>
            <a:gdLst>
              <a:gd name="connsiteX0" fmla="*/ 1092054 w 1312846"/>
              <a:gd name="connsiteY0" fmla="*/ 0 h 398753"/>
              <a:gd name="connsiteX1" fmla="*/ 84634 w 1312846"/>
              <a:gd name="connsiteY1" fmla="*/ 0 h 398753"/>
              <a:gd name="connsiteX2" fmla="*/ 54603 w 1312846"/>
              <a:gd name="connsiteY2" fmla="*/ 16387 h 398753"/>
              <a:gd name="connsiteX3" fmla="*/ 84634 w 1312846"/>
              <a:gd name="connsiteY3" fmla="*/ 32774 h 398753"/>
              <a:gd name="connsiteX4" fmla="*/ 103745 w 1312846"/>
              <a:gd name="connsiteY4" fmla="*/ 32774 h 398753"/>
              <a:gd name="connsiteX5" fmla="*/ 584249 w 1312846"/>
              <a:gd name="connsiteY5" fmla="*/ 32774 h 398753"/>
              <a:gd name="connsiteX6" fmla="*/ 641582 w 1312846"/>
              <a:gd name="connsiteY6" fmla="*/ 43699 h 398753"/>
              <a:gd name="connsiteX7" fmla="*/ 690724 w 1312846"/>
              <a:gd name="connsiteY7" fmla="*/ 120172 h 398753"/>
              <a:gd name="connsiteX8" fmla="*/ 627931 w 1312846"/>
              <a:gd name="connsiteY8" fmla="*/ 182989 h 398753"/>
              <a:gd name="connsiteX9" fmla="*/ 524186 w 1312846"/>
              <a:gd name="connsiteY9" fmla="*/ 188452 h 398753"/>
              <a:gd name="connsiteX10" fmla="*/ 101015 w 1312846"/>
              <a:gd name="connsiteY10" fmla="*/ 182989 h 398753"/>
              <a:gd name="connsiteX11" fmla="*/ 0 w 1312846"/>
              <a:gd name="connsiteY11" fmla="*/ 292237 h 398753"/>
              <a:gd name="connsiteX12" fmla="*/ 98285 w 1312846"/>
              <a:gd name="connsiteY12" fmla="*/ 398753 h 398753"/>
              <a:gd name="connsiteX13" fmla="*/ 608820 w 1312846"/>
              <a:gd name="connsiteY13" fmla="*/ 398753 h 398753"/>
              <a:gd name="connsiteX14" fmla="*/ 1312846 w 1312846"/>
              <a:gd name="connsiteY14" fmla="*/ 398753 h 398753"/>
              <a:gd name="connsiteX15" fmla="*/ 1312846 w 1312846"/>
              <a:gd name="connsiteY15" fmla="*/ 365978 h 398753"/>
              <a:gd name="connsiteX16" fmla="*/ 641582 w 1312846"/>
              <a:gd name="connsiteY16" fmla="*/ 365978 h 398753"/>
              <a:gd name="connsiteX17" fmla="*/ 595170 w 1312846"/>
              <a:gd name="connsiteY17" fmla="*/ 363247 h 398753"/>
              <a:gd name="connsiteX18" fmla="*/ 537837 w 1312846"/>
              <a:gd name="connsiteY18" fmla="*/ 284043 h 398753"/>
              <a:gd name="connsiteX19" fmla="*/ 606090 w 1312846"/>
              <a:gd name="connsiteY19" fmla="*/ 221226 h 398753"/>
              <a:gd name="connsiteX20" fmla="*/ 1102975 w 1312846"/>
              <a:gd name="connsiteY20" fmla="*/ 221226 h 398753"/>
              <a:gd name="connsiteX21" fmla="*/ 1209450 w 1312846"/>
              <a:gd name="connsiteY21" fmla="*/ 144753 h 398753"/>
              <a:gd name="connsiteX22" fmla="*/ 1092054 w 1312846"/>
              <a:gd name="connsiteY22" fmla="*/ 0 h 398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12846" h="398753">
                <a:moveTo>
                  <a:pt x="1092054" y="0"/>
                </a:moveTo>
                <a:cubicBezTo>
                  <a:pt x="756248" y="0"/>
                  <a:pt x="420441" y="0"/>
                  <a:pt x="84634" y="0"/>
                </a:cubicBezTo>
                <a:cubicBezTo>
                  <a:pt x="73714" y="0"/>
                  <a:pt x="65523" y="10925"/>
                  <a:pt x="54603" y="16387"/>
                </a:cubicBezTo>
                <a:cubicBezTo>
                  <a:pt x="65523" y="21850"/>
                  <a:pt x="73714" y="27312"/>
                  <a:pt x="84634" y="32774"/>
                </a:cubicBezTo>
                <a:cubicBezTo>
                  <a:pt x="90095" y="35505"/>
                  <a:pt x="98285" y="32774"/>
                  <a:pt x="103745" y="32774"/>
                </a:cubicBezTo>
                <a:cubicBezTo>
                  <a:pt x="264823" y="32774"/>
                  <a:pt x="423171" y="32774"/>
                  <a:pt x="584249" y="32774"/>
                </a:cubicBezTo>
                <a:cubicBezTo>
                  <a:pt x="603360" y="32774"/>
                  <a:pt x="622471" y="38237"/>
                  <a:pt x="641582" y="43699"/>
                </a:cubicBezTo>
                <a:cubicBezTo>
                  <a:pt x="674344" y="51893"/>
                  <a:pt x="693455" y="84667"/>
                  <a:pt x="690724" y="120172"/>
                </a:cubicBezTo>
                <a:cubicBezTo>
                  <a:pt x="687994" y="152946"/>
                  <a:pt x="660693" y="180258"/>
                  <a:pt x="627931" y="182989"/>
                </a:cubicBezTo>
                <a:cubicBezTo>
                  <a:pt x="595170" y="185720"/>
                  <a:pt x="559678" y="188452"/>
                  <a:pt x="524186" y="188452"/>
                </a:cubicBezTo>
                <a:cubicBezTo>
                  <a:pt x="382219" y="188452"/>
                  <a:pt x="242982" y="185720"/>
                  <a:pt x="101015" y="182989"/>
                </a:cubicBezTo>
                <a:cubicBezTo>
                  <a:pt x="49143" y="182989"/>
                  <a:pt x="0" y="234882"/>
                  <a:pt x="0" y="292237"/>
                </a:cubicBezTo>
                <a:cubicBezTo>
                  <a:pt x="0" y="346860"/>
                  <a:pt x="49143" y="398753"/>
                  <a:pt x="98285" y="398753"/>
                </a:cubicBezTo>
                <a:cubicBezTo>
                  <a:pt x="267553" y="398753"/>
                  <a:pt x="436822" y="398753"/>
                  <a:pt x="608820" y="398753"/>
                </a:cubicBezTo>
                <a:lnTo>
                  <a:pt x="1312846" y="398753"/>
                </a:lnTo>
                <a:lnTo>
                  <a:pt x="1312846" y="365978"/>
                </a:lnTo>
                <a:lnTo>
                  <a:pt x="641582" y="365978"/>
                </a:lnTo>
                <a:cubicBezTo>
                  <a:pt x="627931" y="365978"/>
                  <a:pt x="611551" y="363247"/>
                  <a:pt x="595170" y="363247"/>
                </a:cubicBezTo>
                <a:cubicBezTo>
                  <a:pt x="559678" y="355054"/>
                  <a:pt x="535107" y="322280"/>
                  <a:pt x="537837" y="284043"/>
                </a:cubicBezTo>
                <a:cubicBezTo>
                  <a:pt x="543297" y="248538"/>
                  <a:pt x="570599" y="221226"/>
                  <a:pt x="606090" y="221226"/>
                </a:cubicBezTo>
                <a:cubicBezTo>
                  <a:pt x="772628" y="221226"/>
                  <a:pt x="936437" y="221226"/>
                  <a:pt x="1102975" y="221226"/>
                </a:cubicBezTo>
                <a:cubicBezTo>
                  <a:pt x="1149387" y="221226"/>
                  <a:pt x="1193069" y="191183"/>
                  <a:pt x="1209450" y="144753"/>
                </a:cubicBezTo>
                <a:cubicBezTo>
                  <a:pt x="1234022" y="71011"/>
                  <a:pt x="1176689" y="0"/>
                  <a:pt x="1092054" y="0"/>
                </a:cubicBezTo>
                <a:close/>
              </a:path>
            </a:pathLst>
          </a:custGeom>
          <a:solidFill>
            <a:srgbClr val="B9C7E1"/>
          </a:solidFill>
          <a:ln w="19050">
            <a:solidFill>
              <a:srgbClr val="FFFFF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BD8C30F7-AB33-4211-8F26-7FA29084722E}"/>
              </a:ext>
            </a:extLst>
          </p:cNvPr>
          <p:cNvSpPr>
            <a:spLocks/>
          </p:cNvSpPr>
          <p:nvPr/>
        </p:nvSpPr>
        <p:spPr bwMode="auto">
          <a:xfrm>
            <a:off x="11443392" y="1769877"/>
            <a:ext cx="776742" cy="870737"/>
          </a:xfrm>
          <a:custGeom>
            <a:avLst/>
            <a:gdLst>
              <a:gd name="connsiteX0" fmla="*/ 515580 w 776742"/>
              <a:gd name="connsiteY0" fmla="*/ 622381 h 870737"/>
              <a:gd name="connsiteX1" fmla="*/ 776742 w 776742"/>
              <a:gd name="connsiteY1" fmla="*/ 623927 h 870737"/>
              <a:gd name="connsiteX2" fmla="*/ 776742 w 776742"/>
              <a:gd name="connsiteY2" fmla="*/ 870737 h 870737"/>
              <a:gd name="connsiteX3" fmla="*/ 527990 w 776742"/>
              <a:gd name="connsiteY3" fmla="*/ 870737 h 870737"/>
              <a:gd name="connsiteX4" fmla="*/ 394588 w 776742"/>
              <a:gd name="connsiteY4" fmla="*/ 746559 h 870737"/>
              <a:gd name="connsiteX5" fmla="*/ 515580 w 776742"/>
              <a:gd name="connsiteY5" fmla="*/ 622381 h 870737"/>
              <a:gd name="connsiteX6" fmla="*/ 155706 w 776742"/>
              <a:gd name="connsiteY6" fmla="*/ 209489 h 870737"/>
              <a:gd name="connsiteX7" fmla="*/ 776742 w 776742"/>
              <a:gd name="connsiteY7" fmla="*/ 209489 h 870737"/>
              <a:gd name="connsiteX8" fmla="*/ 776742 w 776742"/>
              <a:gd name="connsiteY8" fmla="*/ 454741 h 870737"/>
              <a:gd name="connsiteX9" fmla="*/ 127785 w 776742"/>
              <a:gd name="connsiteY9" fmla="*/ 454741 h 870737"/>
              <a:gd name="connsiteX10" fmla="*/ 588 w 776742"/>
              <a:gd name="connsiteY10" fmla="*/ 342980 h 870737"/>
              <a:gd name="connsiteX11" fmla="*/ 106068 w 776742"/>
              <a:gd name="connsiteY11" fmla="*/ 212593 h 870737"/>
              <a:gd name="connsiteX12" fmla="*/ 155706 w 776742"/>
              <a:gd name="connsiteY12" fmla="*/ 209489 h 870737"/>
              <a:gd name="connsiteX13" fmla="*/ 327111 w 776742"/>
              <a:gd name="connsiteY13" fmla="*/ 326 h 870737"/>
              <a:gd name="connsiteX14" fmla="*/ 357360 w 776742"/>
              <a:gd name="connsiteY14" fmla="*/ 1491 h 870737"/>
              <a:gd name="connsiteX15" fmla="*/ 776742 w 776742"/>
              <a:gd name="connsiteY15" fmla="*/ 1491 h 870737"/>
              <a:gd name="connsiteX16" fmla="*/ 776742 w 776742"/>
              <a:gd name="connsiteY16" fmla="*/ 38744 h 870737"/>
              <a:gd name="connsiteX17" fmla="*/ 354257 w 776742"/>
              <a:gd name="connsiteY17" fmla="*/ 38744 h 870737"/>
              <a:gd name="connsiteX18" fmla="*/ 310824 w 776742"/>
              <a:gd name="connsiteY18" fmla="*/ 20117 h 870737"/>
              <a:gd name="connsiteX19" fmla="*/ 327111 w 776742"/>
              <a:gd name="connsiteY19" fmla="*/ 326 h 87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76742" h="870737">
                <a:moveTo>
                  <a:pt x="515580" y="622381"/>
                </a:moveTo>
                <a:lnTo>
                  <a:pt x="776742" y="623927"/>
                </a:lnTo>
                <a:lnTo>
                  <a:pt x="776742" y="870737"/>
                </a:lnTo>
                <a:lnTo>
                  <a:pt x="527990" y="870737"/>
                </a:lnTo>
                <a:cubicBezTo>
                  <a:pt x="450430" y="870737"/>
                  <a:pt x="394588" y="817961"/>
                  <a:pt x="394588" y="746559"/>
                </a:cubicBezTo>
                <a:cubicBezTo>
                  <a:pt x="394588" y="678261"/>
                  <a:pt x="447328" y="622381"/>
                  <a:pt x="515580" y="622381"/>
                </a:cubicBezTo>
                <a:close/>
                <a:moveTo>
                  <a:pt x="155706" y="209489"/>
                </a:moveTo>
                <a:lnTo>
                  <a:pt x="776742" y="209489"/>
                </a:lnTo>
                <a:lnTo>
                  <a:pt x="776742" y="454741"/>
                </a:lnTo>
                <a:lnTo>
                  <a:pt x="127785" y="454741"/>
                </a:lnTo>
                <a:cubicBezTo>
                  <a:pt x="59533" y="454741"/>
                  <a:pt x="6792" y="408174"/>
                  <a:pt x="588" y="342980"/>
                </a:cubicBezTo>
                <a:cubicBezTo>
                  <a:pt x="-5617" y="280891"/>
                  <a:pt x="37816" y="221907"/>
                  <a:pt x="106068" y="212593"/>
                </a:cubicBezTo>
                <a:cubicBezTo>
                  <a:pt x="121580" y="209489"/>
                  <a:pt x="137092" y="209489"/>
                  <a:pt x="155706" y="209489"/>
                </a:cubicBezTo>
                <a:close/>
                <a:moveTo>
                  <a:pt x="327111" y="326"/>
                </a:moveTo>
                <a:cubicBezTo>
                  <a:pt x="336419" y="-838"/>
                  <a:pt x="348053" y="1491"/>
                  <a:pt x="357360" y="1491"/>
                </a:cubicBezTo>
                <a:lnTo>
                  <a:pt x="776742" y="1491"/>
                </a:lnTo>
                <a:lnTo>
                  <a:pt x="776742" y="38744"/>
                </a:lnTo>
                <a:lnTo>
                  <a:pt x="354257" y="38744"/>
                </a:lnTo>
                <a:cubicBezTo>
                  <a:pt x="338745" y="38744"/>
                  <a:pt x="310824" y="44953"/>
                  <a:pt x="310824" y="20117"/>
                </a:cubicBezTo>
                <a:cubicBezTo>
                  <a:pt x="310824" y="6147"/>
                  <a:pt x="317804" y="1491"/>
                  <a:pt x="327111" y="326"/>
                </a:cubicBezTo>
                <a:close/>
              </a:path>
            </a:pathLst>
          </a:custGeom>
          <a:solidFill>
            <a:srgbClr val="B9C7E1"/>
          </a:solidFill>
          <a:ln w="19050">
            <a:solidFill>
              <a:srgbClr val="FFFFF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1604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组合 129">
            <a:extLst>
              <a:ext uri="{FF2B5EF4-FFF2-40B4-BE49-F238E27FC236}">
                <a16:creationId xmlns:a16="http://schemas.microsoft.com/office/drawing/2014/main" id="{44600D1A-EDF7-6105-E5FB-DB0639AB0A94}"/>
              </a:ext>
            </a:extLst>
          </p:cNvPr>
          <p:cNvGrpSpPr/>
          <p:nvPr/>
        </p:nvGrpSpPr>
        <p:grpSpPr>
          <a:xfrm>
            <a:off x="1257796" y="3802748"/>
            <a:ext cx="10353067" cy="2297673"/>
            <a:chOff x="4382318" y="2476044"/>
            <a:chExt cx="2655327" cy="2387600"/>
          </a:xfrm>
        </p:grpSpPr>
        <p:sp>
          <p:nvSpPr>
            <p:cNvPr id="131" name="矩形: 圆角 130">
              <a:extLst>
                <a:ext uri="{FF2B5EF4-FFF2-40B4-BE49-F238E27FC236}">
                  <a16:creationId xmlns:a16="http://schemas.microsoft.com/office/drawing/2014/main" id="{5CBE3A00-2E8D-2B0F-1727-12CF9BCE35C4}"/>
                </a:ext>
              </a:extLst>
            </p:cNvPr>
            <p:cNvSpPr/>
            <p:nvPr/>
          </p:nvSpPr>
          <p:spPr>
            <a:xfrm>
              <a:off x="4382318" y="2476044"/>
              <a:ext cx="2655327" cy="2387600"/>
            </a:xfrm>
            <a:prstGeom prst="roundRect">
              <a:avLst>
                <a:gd name="adj" fmla="val 3050"/>
              </a:avLst>
            </a:prstGeom>
            <a:solidFill>
              <a:srgbClr val="FFFFFF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32" name="Rounded Rectangle 34+">
              <a:extLst>
                <a:ext uri="{FF2B5EF4-FFF2-40B4-BE49-F238E27FC236}">
                  <a16:creationId xmlns:a16="http://schemas.microsoft.com/office/drawing/2014/main" id="{F33675A9-CAB3-6CB7-EA6D-C39C66C96AB0}"/>
                </a:ext>
              </a:extLst>
            </p:cNvPr>
            <p:cNvSpPr/>
            <p:nvPr/>
          </p:nvSpPr>
          <p:spPr>
            <a:xfrm>
              <a:off x="4416112" y="2647923"/>
              <a:ext cx="2584101" cy="2048827"/>
            </a:xfrm>
            <a:prstGeom prst="roundRect">
              <a:avLst>
                <a:gd name="adj" fmla="val 305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6B68A55E-6911-344F-BC7F-43A4C04B8E44}"/>
              </a:ext>
            </a:extLst>
          </p:cNvPr>
          <p:cNvGrpSpPr/>
          <p:nvPr/>
        </p:nvGrpSpPr>
        <p:grpSpPr>
          <a:xfrm>
            <a:off x="8298733" y="1772031"/>
            <a:ext cx="3312130" cy="1839512"/>
            <a:chOff x="4382318" y="2476044"/>
            <a:chExt cx="2655327" cy="2387600"/>
          </a:xfrm>
        </p:grpSpPr>
        <p:sp>
          <p:nvSpPr>
            <p:cNvPr id="128" name="矩形: 圆角 127">
              <a:extLst>
                <a:ext uri="{FF2B5EF4-FFF2-40B4-BE49-F238E27FC236}">
                  <a16:creationId xmlns:a16="http://schemas.microsoft.com/office/drawing/2014/main" id="{A4E9B23B-8347-24C7-CB42-BC56B5A59DC0}"/>
                </a:ext>
              </a:extLst>
            </p:cNvPr>
            <p:cNvSpPr/>
            <p:nvPr/>
          </p:nvSpPr>
          <p:spPr>
            <a:xfrm>
              <a:off x="4382318" y="2476044"/>
              <a:ext cx="2655327" cy="2387600"/>
            </a:xfrm>
            <a:prstGeom prst="roundRect">
              <a:avLst>
                <a:gd name="adj" fmla="val 3050"/>
              </a:avLst>
            </a:prstGeom>
            <a:solidFill>
              <a:srgbClr val="FFFFFF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9" name="Rounded Rectangle 34+">
              <a:extLst>
                <a:ext uri="{FF2B5EF4-FFF2-40B4-BE49-F238E27FC236}">
                  <a16:creationId xmlns:a16="http://schemas.microsoft.com/office/drawing/2014/main" id="{1E1D3213-33F0-14F1-D70F-A7E03054ED52}"/>
                </a:ext>
              </a:extLst>
            </p:cNvPr>
            <p:cNvSpPr/>
            <p:nvPr/>
          </p:nvSpPr>
          <p:spPr>
            <a:xfrm>
              <a:off x="4487951" y="2647923"/>
              <a:ext cx="2432687" cy="2014962"/>
            </a:xfrm>
            <a:prstGeom prst="roundRect">
              <a:avLst>
                <a:gd name="adj" fmla="val 305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24" name="组合 123">
            <a:extLst>
              <a:ext uri="{FF2B5EF4-FFF2-40B4-BE49-F238E27FC236}">
                <a16:creationId xmlns:a16="http://schemas.microsoft.com/office/drawing/2014/main" id="{FF2C7478-89F6-F3DF-DBBF-0DA0E17D916D}"/>
              </a:ext>
            </a:extLst>
          </p:cNvPr>
          <p:cNvGrpSpPr/>
          <p:nvPr/>
        </p:nvGrpSpPr>
        <p:grpSpPr>
          <a:xfrm>
            <a:off x="4819644" y="1772031"/>
            <a:ext cx="3312130" cy="1839512"/>
            <a:chOff x="4382318" y="2476044"/>
            <a:chExt cx="2655327" cy="2387600"/>
          </a:xfrm>
        </p:grpSpPr>
        <p:sp>
          <p:nvSpPr>
            <p:cNvPr id="125" name="矩形: 圆角 124">
              <a:extLst>
                <a:ext uri="{FF2B5EF4-FFF2-40B4-BE49-F238E27FC236}">
                  <a16:creationId xmlns:a16="http://schemas.microsoft.com/office/drawing/2014/main" id="{5FB60894-82FC-32EF-1CD5-6615D59199C9}"/>
                </a:ext>
              </a:extLst>
            </p:cNvPr>
            <p:cNvSpPr/>
            <p:nvPr/>
          </p:nvSpPr>
          <p:spPr>
            <a:xfrm>
              <a:off x="4382318" y="2476044"/>
              <a:ext cx="2655327" cy="2387600"/>
            </a:xfrm>
            <a:prstGeom prst="roundRect">
              <a:avLst>
                <a:gd name="adj" fmla="val 3050"/>
              </a:avLst>
            </a:prstGeom>
            <a:solidFill>
              <a:srgbClr val="FFFFFF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6" name="Rounded Rectangle 34+">
              <a:extLst>
                <a:ext uri="{FF2B5EF4-FFF2-40B4-BE49-F238E27FC236}">
                  <a16:creationId xmlns:a16="http://schemas.microsoft.com/office/drawing/2014/main" id="{F125BE9B-AFBA-D9C4-3882-3532A4E4033F}"/>
                </a:ext>
              </a:extLst>
            </p:cNvPr>
            <p:cNvSpPr/>
            <p:nvPr/>
          </p:nvSpPr>
          <p:spPr>
            <a:xfrm>
              <a:off x="4487951" y="2647923"/>
              <a:ext cx="2432687" cy="2014962"/>
            </a:xfrm>
            <a:prstGeom prst="roundRect">
              <a:avLst>
                <a:gd name="adj" fmla="val 305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21" name="组合 120">
            <a:extLst>
              <a:ext uri="{FF2B5EF4-FFF2-40B4-BE49-F238E27FC236}">
                <a16:creationId xmlns:a16="http://schemas.microsoft.com/office/drawing/2014/main" id="{0125B3A5-5BB7-55D6-3450-2B2212A8C978}"/>
              </a:ext>
            </a:extLst>
          </p:cNvPr>
          <p:cNvGrpSpPr/>
          <p:nvPr/>
        </p:nvGrpSpPr>
        <p:grpSpPr>
          <a:xfrm>
            <a:off x="1257796" y="1772031"/>
            <a:ext cx="3312130" cy="1839512"/>
            <a:chOff x="4382318" y="2476044"/>
            <a:chExt cx="2655327" cy="2387600"/>
          </a:xfrm>
        </p:grpSpPr>
        <p:sp>
          <p:nvSpPr>
            <p:cNvPr id="122" name="矩形: 圆角 121">
              <a:extLst>
                <a:ext uri="{FF2B5EF4-FFF2-40B4-BE49-F238E27FC236}">
                  <a16:creationId xmlns:a16="http://schemas.microsoft.com/office/drawing/2014/main" id="{0D57A663-5E3E-EF79-DFC9-D4818BF8967D}"/>
                </a:ext>
              </a:extLst>
            </p:cNvPr>
            <p:cNvSpPr/>
            <p:nvPr/>
          </p:nvSpPr>
          <p:spPr>
            <a:xfrm>
              <a:off x="4382318" y="2476044"/>
              <a:ext cx="2655327" cy="2387600"/>
            </a:xfrm>
            <a:prstGeom prst="roundRect">
              <a:avLst>
                <a:gd name="adj" fmla="val 3050"/>
              </a:avLst>
            </a:prstGeom>
            <a:solidFill>
              <a:srgbClr val="FFFFFF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23" name="Rounded Rectangle 34+">
              <a:extLst>
                <a:ext uri="{FF2B5EF4-FFF2-40B4-BE49-F238E27FC236}">
                  <a16:creationId xmlns:a16="http://schemas.microsoft.com/office/drawing/2014/main" id="{8AA0F95D-8B20-7DDB-5A1C-F12BA8D41F22}"/>
                </a:ext>
              </a:extLst>
            </p:cNvPr>
            <p:cNvSpPr/>
            <p:nvPr/>
          </p:nvSpPr>
          <p:spPr>
            <a:xfrm>
              <a:off x="4487951" y="2647923"/>
              <a:ext cx="2432687" cy="2014962"/>
            </a:xfrm>
            <a:prstGeom prst="roundRect">
              <a:avLst>
                <a:gd name="adj" fmla="val 305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86E3DC20-F813-D6A3-D69B-CEAE3A336B71}"/>
              </a:ext>
            </a:extLst>
          </p:cNvPr>
          <p:cNvSpPr txBox="1"/>
          <p:nvPr/>
        </p:nvSpPr>
        <p:spPr>
          <a:xfrm>
            <a:off x="942274" y="96185"/>
            <a:ext cx="2262158" cy="769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zh-CN" altLang="en-US" sz="4400">
                <a:solidFill>
                  <a:schemeClr val="accent1"/>
                </a:solidFill>
                <a:latin typeface="+mj-ea"/>
                <a:ea typeface="+mj-ea"/>
              </a:rPr>
              <a:t>风险管理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C8284FF-537C-B84D-FBBE-C7104C89CC36}"/>
              </a:ext>
            </a:extLst>
          </p:cNvPr>
          <p:cNvSpPr txBox="1"/>
          <p:nvPr/>
        </p:nvSpPr>
        <p:spPr>
          <a:xfrm>
            <a:off x="449093" y="1071752"/>
            <a:ext cx="5977919" cy="40011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　　（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）负债水平稳中有降，债务结构进一步优化</a:t>
            </a:r>
            <a:endParaRPr lang="zh-CN" altLang="en-US" sz="200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82" name="Picture 4+">
            <a:extLst>
              <a:ext uri="{FF2B5EF4-FFF2-40B4-BE49-F238E27FC236}">
                <a16:creationId xmlns:a16="http://schemas.microsoft.com/office/drawing/2014/main" id="{ABAE7603-7D60-D9A9-BE66-11E9FDE304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2" b="89980" l="13273" r="83000">
                        <a14:foregroundMark x1="18364" y1="50307" x2="18455" y2="59237"/>
                        <a14:foregroundMark x1="39682" y1="74506" x2="52682" y2="76142"/>
                        <a14:foregroundMark x1="55977" y1="73347" x2="57227" y2="62986"/>
                        <a14:foregroundMark x1="64909" y1="66053" x2="67182" y2="69121"/>
                        <a14:foregroundMark x1="69773" y1="67416" x2="69932" y2="70484"/>
                        <a14:foregroundMark x1="61705" y1="29380" x2="62023" y2="42059"/>
                        <a14:foregroundMark x1="62795" y1="27948" x2="62886" y2="35719"/>
                        <a14:foregroundMark x1="56932" y1="74983" x2="59591" y2="70757"/>
                        <a14:foregroundMark x1="22136" y1="68166" x2="23614" y2="69325"/>
                        <a14:foregroundMark x1="64205" y1="47716" x2="64295" y2="60600"/>
                        <a14:foregroundMark x1="63341" y1="49557" x2="62568" y2="62236"/>
                        <a14:foregroundMark x1="59591" y1="73756" x2="59659" y2="75665"/>
                        <a14:foregroundMark x1="23705" y1="70961" x2="29955" y2="72870"/>
                        <a14:foregroundMark x1="30682" y1="71438" x2="33568" y2="73347"/>
                        <a14:foregroundMark x1="57068" y1="55078" x2="57091" y2="65303"/>
                        <a14:foregroundMark x1="61136" y1="27812" x2="61136" y2="37628"/>
                        <a14:foregroundMark x1="67341" y1="58964" x2="67568" y2="65303"/>
                        <a14:foregroundMark x1="60432" y1="42195" x2="60614" y2="46489"/>
                        <a14:foregroundMark x1="60227" y1="44922" x2="60682" y2="44922"/>
                        <a14:foregroundMark x1="57068" y1="50443" x2="57068" y2="52079"/>
                        <a14:foregroundMark x1="56455" y1="50170" x2="56545" y2="52829"/>
                        <a14:foregroundMark x1="54045" y1="68166" x2="53841" y2="72733"/>
                        <a14:foregroundMark x1="54818" y1="67416" x2="54818" y2="69257"/>
                        <a14:foregroundMark x1="56273" y1="49693" x2="57432" y2="50034"/>
                        <a14:foregroundMark x1="56864" y1="49557" x2="57523" y2="49421"/>
                        <a14:foregroundMark x1="65432" y1="63872" x2="66432" y2="63872"/>
                        <a14:foregroundMark x1="68364" y1="58419" x2="68364" y2="59918"/>
                        <a14:backgroundMark x1="26909" y1="76619" x2="28250" y2="76142"/>
                        <a14:backgroundMark x1="40864" y1="80845" x2="44227" y2="80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85" t="24446" r="30613" b="25866"/>
          <a:stretch/>
        </p:blipFill>
        <p:spPr>
          <a:xfrm>
            <a:off x="9983973" y="4430308"/>
            <a:ext cx="2335618" cy="2499467"/>
          </a:xfrm>
          <a:custGeom>
            <a:avLst/>
            <a:gdLst>
              <a:gd name="connsiteX0" fmla="*/ 0 w 12192000"/>
              <a:gd name="connsiteY0" fmla="*/ 0 h 4923692"/>
              <a:gd name="connsiteX1" fmla="*/ 12192000 w 12192000"/>
              <a:gd name="connsiteY1" fmla="*/ 0 h 4923692"/>
              <a:gd name="connsiteX2" fmla="*/ 12192000 w 12192000"/>
              <a:gd name="connsiteY2" fmla="*/ 4923692 h 4923692"/>
              <a:gd name="connsiteX3" fmla="*/ 0 w 12192000"/>
              <a:gd name="connsiteY3" fmla="*/ 4923692 h 492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923692">
                <a:moveTo>
                  <a:pt x="0" y="0"/>
                </a:moveTo>
                <a:lnTo>
                  <a:pt x="12192000" y="0"/>
                </a:lnTo>
                <a:lnTo>
                  <a:pt x="12192000" y="4923692"/>
                </a:lnTo>
                <a:lnTo>
                  <a:pt x="0" y="4923692"/>
                </a:lnTo>
                <a:close/>
              </a:path>
            </a:pathLst>
          </a:custGeom>
        </p:spPr>
      </p:pic>
      <p:grpSp>
        <p:nvGrpSpPr>
          <p:cNvPr id="34" name="组合 33">
            <a:extLst>
              <a:ext uri="{FF2B5EF4-FFF2-40B4-BE49-F238E27FC236}">
                <a16:creationId xmlns:a16="http://schemas.microsoft.com/office/drawing/2014/main" id="{57084B4F-80D8-BA91-B309-5C6B38F9E619}"/>
              </a:ext>
            </a:extLst>
          </p:cNvPr>
          <p:cNvGrpSpPr/>
          <p:nvPr/>
        </p:nvGrpSpPr>
        <p:grpSpPr>
          <a:xfrm>
            <a:off x="1590242" y="2149141"/>
            <a:ext cx="2655549" cy="991303"/>
            <a:chOff x="1584960" y="2303942"/>
            <a:chExt cx="2655549" cy="991303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FFB8D38F-F711-5765-73B3-C4120BF7EA51}"/>
                </a:ext>
              </a:extLst>
            </p:cNvPr>
            <p:cNvGrpSpPr/>
            <p:nvPr/>
          </p:nvGrpSpPr>
          <p:grpSpPr>
            <a:xfrm>
              <a:off x="1584960" y="2303942"/>
              <a:ext cx="2646878" cy="991303"/>
              <a:chOff x="1584960" y="2346262"/>
              <a:chExt cx="2646878" cy="991303"/>
            </a:xfrm>
          </p:grpSpPr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BCBC12BD-610F-F94C-F552-F93B28CB1FA0}"/>
                  </a:ext>
                </a:extLst>
              </p:cNvPr>
              <p:cNvSpPr txBox="1"/>
              <p:nvPr/>
            </p:nvSpPr>
            <p:spPr>
              <a:xfrm>
                <a:off x="1584960" y="2999011"/>
                <a:ext cx="2646878" cy="338554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剔除预收账款的资产负债率</a:t>
                </a:r>
                <a:endParaRPr lang="zh-CN" altLang="en-US" sz="1600">
                  <a:solidFill>
                    <a:schemeClr val="accent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9C67D3B6-B3A8-2262-45D9-7DAB84DEF822}"/>
                  </a:ext>
                </a:extLst>
              </p:cNvPr>
              <p:cNvSpPr txBox="1"/>
              <p:nvPr/>
            </p:nvSpPr>
            <p:spPr>
              <a:xfrm>
                <a:off x="1584960" y="2346262"/>
                <a:ext cx="1694695" cy="830997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en-US" altLang="zh-CN" sz="4800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优设标题黑" panose="00000500000000000000" pitchFamily="2" charset="-122"/>
                    <a:ea typeface="思源黑体 CN Bold" panose="020B0800000000000000" pitchFamily="34" charset="-122"/>
                    <a:cs typeface="+mn-cs"/>
                  </a:rPr>
                  <a:t>69.5</a:t>
                </a:r>
                <a:endParaRPr lang="zh-CN" altLang="en-US" sz="4800">
                  <a:solidFill>
                    <a:schemeClr val="accent1"/>
                  </a:solidFill>
                  <a:latin typeface="优设标题黑" panose="00000500000000000000" pitchFamily="2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95" name="文本框 94">
                <a:extLst>
                  <a:ext uri="{FF2B5EF4-FFF2-40B4-BE49-F238E27FC236}">
                    <a16:creationId xmlns:a16="http://schemas.microsoft.com/office/drawing/2014/main" id="{09D24415-B69B-3C3B-704C-68AFF22232DB}"/>
                  </a:ext>
                </a:extLst>
              </p:cNvPr>
              <p:cNvSpPr txBox="1"/>
              <p:nvPr/>
            </p:nvSpPr>
            <p:spPr>
              <a:xfrm>
                <a:off x="3606346" y="2584821"/>
                <a:ext cx="450764" cy="523220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en-US" altLang="zh-CN" sz="2800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优设标题黑" panose="00000500000000000000" pitchFamily="2" charset="-122"/>
                    <a:ea typeface="思源黑体 CN Bold" panose="020B0800000000000000" pitchFamily="34" charset="-122"/>
                    <a:cs typeface="+mn-cs"/>
                  </a:rPr>
                  <a:t>%</a:t>
                </a:r>
                <a:endParaRPr lang="zh-CN" altLang="en-US" sz="2800">
                  <a:solidFill>
                    <a:schemeClr val="accent1"/>
                  </a:solidFill>
                  <a:latin typeface="优设标题黑" panose="00000500000000000000" pitchFamily="2" charset="-122"/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648C3C98-5894-9FE3-6DF8-46155DD66BAC}"/>
                </a:ext>
              </a:extLst>
            </p:cNvPr>
            <p:cNvGrpSpPr/>
            <p:nvPr/>
          </p:nvGrpSpPr>
          <p:grpSpPr>
            <a:xfrm>
              <a:off x="3596189" y="2357835"/>
              <a:ext cx="644320" cy="369332"/>
              <a:chOff x="3596189" y="2357835"/>
              <a:chExt cx="644320" cy="369332"/>
            </a:xfrm>
          </p:grpSpPr>
          <p:sp>
            <p:nvSpPr>
              <p:cNvPr id="102" name="图形 2169">
                <a:extLst>
                  <a:ext uri="{FF2B5EF4-FFF2-40B4-BE49-F238E27FC236}">
                    <a16:creationId xmlns:a16="http://schemas.microsoft.com/office/drawing/2014/main" id="{2F9DB315-FF46-607B-D1D1-333672308827}"/>
                  </a:ext>
                </a:extLst>
              </p:cNvPr>
              <p:cNvSpPr/>
              <p:nvPr/>
            </p:nvSpPr>
            <p:spPr>
              <a:xfrm rot="5400000">
                <a:off x="3577148" y="2492324"/>
                <a:ext cx="144145" cy="106063"/>
              </a:xfrm>
              <a:custGeom>
                <a:avLst/>
                <a:gdLst>
                  <a:gd name="connsiteX0" fmla="*/ 273604 w 432825"/>
                  <a:gd name="connsiteY0" fmla="*/ 0 h 318478"/>
                  <a:gd name="connsiteX1" fmla="*/ 237598 w 432825"/>
                  <a:gd name="connsiteY1" fmla="*/ 36006 h 318478"/>
                  <a:gd name="connsiteX2" fmla="*/ 335355 w 432825"/>
                  <a:gd name="connsiteY2" fmla="*/ 133763 h 318478"/>
                  <a:gd name="connsiteX3" fmla="*/ 0 w 432825"/>
                  <a:gd name="connsiteY3" fmla="*/ 133763 h 318478"/>
                  <a:gd name="connsiteX4" fmla="*/ 0 w 432825"/>
                  <a:gd name="connsiteY4" fmla="*/ 184715 h 318478"/>
                  <a:gd name="connsiteX5" fmla="*/ 335391 w 432825"/>
                  <a:gd name="connsiteY5" fmla="*/ 184715 h 318478"/>
                  <a:gd name="connsiteX6" fmla="*/ 237598 w 432825"/>
                  <a:gd name="connsiteY6" fmla="*/ 282472 h 318478"/>
                  <a:gd name="connsiteX7" fmla="*/ 273604 w 432825"/>
                  <a:gd name="connsiteY7" fmla="*/ 318479 h 318478"/>
                  <a:gd name="connsiteX8" fmla="*/ 432826 w 432825"/>
                  <a:gd name="connsiteY8" fmla="*/ 159221 h 31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2825" h="318478">
                    <a:moveTo>
                      <a:pt x="273604" y="0"/>
                    </a:moveTo>
                    <a:lnTo>
                      <a:pt x="237598" y="36006"/>
                    </a:lnTo>
                    <a:lnTo>
                      <a:pt x="335355" y="133763"/>
                    </a:lnTo>
                    <a:lnTo>
                      <a:pt x="0" y="133763"/>
                    </a:lnTo>
                    <a:lnTo>
                      <a:pt x="0" y="184715"/>
                    </a:lnTo>
                    <a:lnTo>
                      <a:pt x="335391" y="184715"/>
                    </a:lnTo>
                    <a:lnTo>
                      <a:pt x="237598" y="282472"/>
                    </a:lnTo>
                    <a:lnTo>
                      <a:pt x="273604" y="318479"/>
                    </a:lnTo>
                    <a:lnTo>
                      <a:pt x="432826" y="159221"/>
                    </a:lnTo>
                    <a:close/>
                  </a:path>
                </a:pathLst>
              </a:custGeom>
              <a:solidFill>
                <a:schemeClr val="accent1"/>
              </a:solidFill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03" name="文本框 102">
                <a:extLst>
                  <a:ext uri="{FF2B5EF4-FFF2-40B4-BE49-F238E27FC236}">
                    <a16:creationId xmlns:a16="http://schemas.microsoft.com/office/drawing/2014/main" id="{15745D9C-94DD-C7F7-EC02-91B8E04A248B}"/>
                  </a:ext>
                </a:extLst>
              </p:cNvPr>
              <p:cNvSpPr txBox="1"/>
              <p:nvPr/>
            </p:nvSpPr>
            <p:spPr>
              <a:xfrm>
                <a:off x="3629444" y="2357835"/>
                <a:ext cx="611065" cy="369332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en-US" altLang="zh-CN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ea typeface="思源黑体 CN Bold" panose="020B0800000000000000" pitchFamily="34" charset="-122"/>
                    <a:cs typeface="+mn-cs"/>
                  </a:rPr>
                  <a:t>0.006</a:t>
                </a:r>
                <a:endParaRPr lang="zh-CN" altLang="en-US">
                  <a:solidFill>
                    <a:schemeClr val="accent1"/>
                  </a:solidFill>
                  <a:ea typeface="思源黑体 CN Bold" panose="020B0800000000000000" pitchFamily="34" charset="-122"/>
                </a:endParaRPr>
              </a:p>
            </p:txBody>
          </p:sp>
        </p:grp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C484B5F5-BC66-087B-3D49-0E22928A47F4}"/>
              </a:ext>
            </a:extLst>
          </p:cNvPr>
          <p:cNvGrpSpPr/>
          <p:nvPr/>
        </p:nvGrpSpPr>
        <p:grpSpPr>
          <a:xfrm>
            <a:off x="5320459" y="2162419"/>
            <a:ext cx="2377069" cy="976283"/>
            <a:chOff x="5315791" y="2306967"/>
            <a:chExt cx="2377069" cy="976283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4D8DE54-C1E5-1169-F6EA-2E6EBE97B081}"/>
                </a:ext>
              </a:extLst>
            </p:cNvPr>
            <p:cNvGrpSpPr/>
            <p:nvPr/>
          </p:nvGrpSpPr>
          <p:grpSpPr>
            <a:xfrm>
              <a:off x="5315791" y="2306967"/>
              <a:ext cx="2209309" cy="976283"/>
              <a:chOff x="9123139" y="2423635"/>
              <a:chExt cx="2209309" cy="976283"/>
            </a:xfrm>
          </p:grpSpPr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427517FD-8DF6-14A3-4E84-4AF040C5D6BA}"/>
                  </a:ext>
                </a:extLst>
              </p:cNvPr>
              <p:cNvSpPr txBox="1"/>
              <p:nvPr/>
            </p:nvSpPr>
            <p:spPr>
              <a:xfrm>
                <a:off x="9222743" y="3061364"/>
                <a:ext cx="2109705" cy="338554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>
                <a:defPPr>
                  <a:defRPr lang="zh-CN"/>
                </a:defPPr>
                <a:lvl1pPr>
                  <a:defRPr kumimoji="0" sz="1600" b="0" i="0" u="none" strike="noStrike" cap="none" spc="0" normalizeH="0" baseline="0">
                    <a:ln>
                      <a:noFill/>
                    </a:ln>
                    <a:solidFill>
                      <a:srgbClr val="2A3F64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</a:defRPr>
                </a:lvl1pPr>
              </a:lstStyle>
              <a:p>
                <a:pPr algn="dist"/>
                <a:r>
                  <a:rPr lang="zh-CN" altLang="en-US">
                    <a:solidFill>
                      <a:schemeClr val="accent1"/>
                    </a:solidFill>
                  </a:rPr>
                  <a:t>净负债率的均值</a:t>
                </a:r>
              </a:p>
            </p:txBody>
          </p:sp>
          <p:sp>
            <p:nvSpPr>
              <p:cNvPr id="96" name="文本框 95">
                <a:extLst>
                  <a:ext uri="{FF2B5EF4-FFF2-40B4-BE49-F238E27FC236}">
                    <a16:creationId xmlns:a16="http://schemas.microsoft.com/office/drawing/2014/main" id="{2A08DB70-2EF7-7BA6-4E23-BDF80D71163D}"/>
                  </a:ext>
                </a:extLst>
              </p:cNvPr>
              <p:cNvSpPr txBox="1"/>
              <p:nvPr/>
            </p:nvSpPr>
            <p:spPr>
              <a:xfrm>
                <a:off x="9123139" y="2423635"/>
                <a:ext cx="1346844" cy="830997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>
                <a:defPPr>
                  <a:defRPr lang="zh-CN"/>
                </a:defPPr>
                <a:lvl1pPr>
                  <a:defRPr kumimoji="0" sz="4800" b="0" i="0" u="none" strike="noStrike" cap="none" spc="0" normalizeH="0" baseline="0">
                    <a:ln>
                      <a:noFill/>
                    </a:ln>
                    <a:solidFill>
                      <a:srgbClr val="2A3F64"/>
                    </a:solidFill>
                    <a:effectLst/>
                    <a:uLnTx/>
                    <a:uFillTx/>
                    <a:latin typeface="+mj-lt"/>
                    <a:ea typeface="思源黑体 CN Bold" panose="020B0800000000000000" pitchFamily="34" charset="-122"/>
                  </a:defRPr>
                </a:lvl1pPr>
              </a:lstStyle>
              <a:p>
                <a:r>
                  <a:rPr lang="en-US" altLang="zh-CN">
                    <a:solidFill>
                      <a:schemeClr val="accent1"/>
                    </a:solidFill>
                    <a:latin typeface="优设标题黑" panose="00000500000000000000" pitchFamily="2" charset="-122"/>
                  </a:rPr>
                  <a:t>77.1</a:t>
                </a:r>
                <a:endParaRPr lang="zh-CN" altLang="en-US">
                  <a:solidFill>
                    <a:schemeClr val="accent1"/>
                  </a:solidFill>
                  <a:latin typeface="优设标题黑" panose="00000500000000000000" pitchFamily="2" charset="-122"/>
                </a:endParaRPr>
              </a:p>
            </p:txBody>
          </p:sp>
          <p:sp>
            <p:nvSpPr>
              <p:cNvPr id="97" name="文本框 96">
                <a:extLst>
                  <a:ext uri="{FF2B5EF4-FFF2-40B4-BE49-F238E27FC236}">
                    <a16:creationId xmlns:a16="http://schemas.microsoft.com/office/drawing/2014/main" id="{AAEF886D-1772-C9D8-9F22-58BBDE7F1842}"/>
                  </a:ext>
                </a:extLst>
              </p:cNvPr>
              <p:cNvSpPr txBox="1"/>
              <p:nvPr/>
            </p:nvSpPr>
            <p:spPr>
              <a:xfrm>
                <a:off x="10839036" y="2683430"/>
                <a:ext cx="450764" cy="523220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>
                <a:defPPr>
                  <a:defRPr lang="zh-CN"/>
                </a:defPPr>
                <a:lvl1pPr>
                  <a:defRPr kumimoji="0" sz="2800" b="0" i="0" u="none" strike="noStrike" cap="none" spc="0" normalizeH="0" baseline="0">
                    <a:ln>
                      <a:noFill/>
                    </a:ln>
                    <a:solidFill>
                      <a:srgbClr val="2A3F64"/>
                    </a:solidFill>
                    <a:effectLst/>
                    <a:uLnTx/>
                    <a:uFillTx/>
                    <a:latin typeface="Stretch Pro"/>
                    <a:ea typeface="思源黑体 CN Bold" panose="020B0800000000000000" pitchFamily="34" charset="-122"/>
                  </a:defRPr>
                </a:lvl1pPr>
              </a:lstStyle>
              <a:p>
                <a:r>
                  <a:rPr lang="en-US" altLang="zh-CN">
                    <a:solidFill>
                      <a:schemeClr val="accent1"/>
                    </a:solidFill>
                    <a:latin typeface="优设标题黑" panose="00000500000000000000" pitchFamily="2" charset="-122"/>
                  </a:rPr>
                  <a:t>%</a:t>
                </a:r>
                <a:endParaRPr lang="zh-CN" altLang="en-US">
                  <a:solidFill>
                    <a:schemeClr val="accent1"/>
                  </a:solidFill>
                  <a:latin typeface="优设标题黑" panose="00000500000000000000" pitchFamily="2" charset="-122"/>
                </a:endParaRPr>
              </a:p>
            </p:txBody>
          </p:sp>
        </p:grpSp>
        <p:grpSp>
          <p:nvGrpSpPr>
            <p:cNvPr id="104" name="组合 103">
              <a:extLst>
                <a:ext uri="{FF2B5EF4-FFF2-40B4-BE49-F238E27FC236}">
                  <a16:creationId xmlns:a16="http://schemas.microsoft.com/office/drawing/2014/main" id="{F5576ECE-F59C-BD2B-32E3-ECFFC7A55A79}"/>
                </a:ext>
              </a:extLst>
            </p:cNvPr>
            <p:cNvGrpSpPr/>
            <p:nvPr/>
          </p:nvGrpSpPr>
          <p:grpSpPr>
            <a:xfrm>
              <a:off x="7048540" y="2357835"/>
              <a:ext cx="644320" cy="369332"/>
              <a:chOff x="3596189" y="2357835"/>
              <a:chExt cx="644320" cy="369332"/>
            </a:xfrm>
          </p:grpSpPr>
          <p:sp>
            <p:nvSpPr>
              <p:cNvPr id="105" name="图形 2169">
                <a:extLst>
                  <a:ext uri="{FF2B5EF4-FFF2-40B4-BE49-F238E27FC236}">
                    <a16:creationId xmlns:a16="http://schemas.microsoft.com/office/drawing/2014/main" id="{2562B5B2-E797-E4CD-04A6-E5ABD9F59BC8}"/>
                  </a:ext>
                </a:extLst>
              </p:cNvPr>
              <p:cNvSpPr/>
              <p:nvPr/>
            </p:nvSpPr>
            <p:spPr>
              <a:xfrm rot="5400000">
                <a:off x="3577148" y="2492324"/>
                <a:ext cx="144145" cy="106063"/>
              </a:xfrm>
              <a:custGeom>
                <a:avLst/>
                <a:gdLst>
                  <a:gd name="connsiteX0" fmla="*/ 273604 w 432825"/>
                  <a:gd name="connsiteY0" fmla="*/ 0 h 318478"/>
                  <a:gd name="connsiteX1" fmla="*/ 237598 w 432825"/>
                  <a:gd name="connsiteY1" fmla="*/ 36006 h 318478"/>
                  <a:gd name="connsiteX2" fmla="*/ 335355 w 432825"/>
                  <a:gd name="connsiteY2" fmla="*/ 133763 h 318478"/>
                  <a:gd name="connsiteX3" fmla="*/ 0 w 432825"/>
                  <a:gd name="connsiteY3" fmla="*/ 133763 h 318478"/>
                  <a:gd name="connsiteX4" fmla="*/ 0 w 432825"/>
                  <a:gd name="connsiteY4" fmla="*/ 184715 h 318478"/>
                  <a:gd name="connsiteX5" fmla="*/ 335391 w 432825"/>
                  <a:gd name="connsiteY5" fmla="*/ 184715 h 318478"/>
                  <a:gd name="connsiteX6" fmla="*/ 237598 w 432825"/>
                  <a:gd name="connsiteY6" fmla="*/ 282472 h 318478"/>
                  <a:gd name="connsiteX7" fmla="*/ 273604 w 432825"/>
                  <a:gd name="connsiteY7" fmla="*/ 318479 h 318478"/>
                  <a:gd name="connsiteX8" fmla="*/ 432826 w 432825"/>
                  <a:gd name="connsiteY8" fmla="*/ 159221 h 31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2825" h="318478">
                    <a:moveTo>
                      <a:pt x="273604" y="0"/>
                    </a:moveTo>
                    <a:lnTo>
                      <a:pt x="237598" y="36006"/>
                    </a:lnTo>
                    <a:lnTo>
                      <a:pt x="335355" y="133763"/>
                    </a:lnTo>
                    <a:lnTo>
                      <a:pt x="0" y="133763"/>
                    </a:lnTo>
                    <a:lnTo>
                      <a:pt x="0" y="184715"/>
                    </a:lnTo>
                    <a:lnTo>
                      <a:pt x="335391" y="184715"/>
                    </a:lnTo>
                    <a:lnTo>
                      <a:pt x="237598" y="282472"/>
                    </a:lnTo>
                    <a:lnTo>
                      <a:pt x="273604" y="318479"/>
                    </a:lnTo>
                    <a:lnTo>
                      <a:pt x="432826" y="159221"/>
                    </a:lnTo>
                    <a:close/>
                  </a:path>
                </a:pathLst>
              </a:custGeom>
              <a:solidFill>
                <a:schemeClr val="accent1"/>
              </a:solidFill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44994AA0-D3BE-C310-3E33-117073832A73}"/>
                  </a:ext>
                </a:extLst>
              </p:cNvPr>
              <p:cNvSpPr txBox="1"/>
              <p:nvPr/>
            </p:nvSpPr>
            <p:spPr>
              <a:xfrm>
                <a:off x="3629444" y="2357835"/>
                <a:ext cx="611065" cy="369332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en-US" altLang="zh-CN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ea typeface="思源黑体 CN Bold" panose="020B0800000000000000" pitchFamily="34" charset="-122"/>
                    <a:cs typeface="+mn-cs"/>
                  </a:rPr>
                  <a:t>0.036</a:t>
                </a:r>
                <a:endParaRPr lang="zh-CN" altLang="en-US">
                  <a:solidFill>
                    <a:schemeClr val="accent1"/>
                  </a:solidFill>
                  <a:ea typeface="思源黑体 CN Bold" panose="020B0800000000000000" pitchFamily="34" charset="-122"/>
                </a:endParaRPr>
              </a:p>
            </p:txBody>
          </p:sp>
        </p:grp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7905CE22-20B9-D603-1F35-F1D55AC1FF73}"/>
              </a:ext>
            </a:extLst>
          </p:cNvPr>
          <p:cNvGrpSpPr/>
          <p:nvPr/>
        </p:nvGrpSpPr>
        <p:grpSpPr>
          <a:xfrm>
            <a:off x="9165457" y="2199185"/>
            <a:ext cx="1566490" cy="1000274"/>
            <a:chOff x="8455021" y="2294971"/>
            <a:chExt cx="1566490" cy="1000274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50BF5C8E-A7CC-3E15-8133-C9BD198036C7}"/>
                </a:ext>
              </a:extLst>
            </p:cNvPr>
            <p:cNvGrpSpPr/>
            <p:nvPr/>
          </p:nvGrpSpPr>
          <p:grpSpPr>
            <a:xfrm>
              <a:off x="8455021" y="2294971"/>
              <a:ext cx="1235727" cy="1000274"/>
              <a:chOff x="9517046" y="3768493"/>
              <a:chExt cx="1235727" cy="1000274"/>
            </a:xfrm>
          </p:grpSpPr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ADD177C0-5782-639C-73FE-E96969267A58}"/>
                  </a:ext>
                </a:extLst>
              </p:cNvPr>
              <p:cNvSpPr txBox="1"/>
              <p:nvPr/>
            </p:nvSpPr>
            <p:spPr>
              <a:xfrm>
                <a:off x="9517046" y="3768493"/>
                <a:ext cx="1024639" cy="830997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en-US" altLang="zh-CN" sz="4800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优设标题黑" panose="00000500000000000000" pitchFamily="2" charset="-122"/>
                    <a:ea typeface="思源黑体 CN Bold" panose="020B0800000000000000" pitchFamily="34" charset="-122"/>
                    <a:cs typeface="+mn-cs"/>
                  </a:rPr>
                  <a:t>1.6</a:t>
                </a:r>
                <a:endParaRPr lang="zh-CN" altLang="en-US" sz="4800">
                  <a:solidFill>
                    <a:schemeClr val="accent1"/>
                  </a:solidFill>
                  <a:latin typeface="优设标题黑" panose="00000500000000000000" pitchFamily="2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45941A7F-A3C4-FC83-5ADB-3DF451EFE26A}"/>
                  </a:ext>
                </a:extLst>
              </p:cNvPr>
              <p:cNvSpPr txBox="1"/>
              <p:nvPr/>
            </p:nvSpPr>
            <p:spPr>
              <a:xfrm>
                <a:off x="9542185" y="4430213"/>
                <a:ext cx="1210588" cy="338554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zh-CN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现金短债比</a:t>
                </a:r>
                <a:endParaRPr lang="zh-CN" altLang="en-US" sz="1600">
                  <a:solidFill>
                    <a:schemeClr val="accent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</p:grpSp>
        <p:grpSp>
          <p:nvGrpSpPr>
            <p:cNvPr id="107" name="组合 106">
              <a:extLst>
                <a:ext uri="{FF2B5EF4-FFF2-40B4-BE49-F238E27FC236}">
                  <a16:creationId xmlns:a16="http://schemas.microsoft.com/office/drawing/2014/main" id="{B8EA0DD7-8F1F-3D8C-9D1E-7EB1FB37458F}"/>
                </a:ext>
              </a:extLst>
            </p:cNvPr>
            <p:cNvGrpSpPr/>
            <p:nvPr/>
          </p:nvGrpSpPr>
          <p:grpSpPr>
            <a:xfrm>
              <a:off x="9563140" y="2357835"/>
              <a:ext cx="458371" cy="369332"/>
              <a:chOff x="3596189" y="2357835"/>
              <a:chExt cx="458371" cy="369332"/>
            </a:xfrm>
          </p:grpSpPr>
          <p:sp>
            <p:nvSpPr>
              <p:cNvPr id="108" name="图形 2169">
                <a:extLst>
                  <a:ext uri="{FF2B5EF4-FFF2-40B4-BE49-F238E27FC236}">
                    <a16:creationId xmlns:a16="http://schemas.microsoft.com/office/drawing/2014/main" id="{F4BD0D9F-2C58-FF4E-2712-330D60C1B137}"/>
                  </a:ext>
                </a:extLst>
              </p:cNvPr>
              <p:cNvSpPr/>
              <p:nvPr/>
            </p:nvSpPr>
            <p:spPr>
              <a:xfrm rot="16200000">
                <a:off x="3577148" y="2492324"/>
                <a:ext cx="144145" cy="106063"/>
              </a:xfrm>
              <a:custGeom>
                <a:avLst/>
                <a:gdLst>
                  <a:gd name="connsiteX0" fmla="*/ 273604 w 432825"/>
                  <a:gd name="connsiteY0" fmla="*/ 0 h 318478"/>
                  <a:gd name="connsiteX1" fmla="*/ 237598 w 432825"/>
                  <a:gd name="connsiteY1" fmla="*/ 36006 h 318478"/>
                  <a:gd name="connsiteX2" fmla="*/ 335355 w 432825"/>
                  <a:gd name="connsiteY2" fmla="*/ 133763 h 318478"/>
                  <a:gd name="connsiteX3" fmla="*/ 0 w 432825"/>
                  <a:gd name="connsiteY3" fmla="*/ 133763 h 318478"/>
                  <a:gd name="connsiteX4" fmla="*/ 0 w 432825"/>
                  <a:gd name="connsiteY4" fmla="*/ 184715 h 318478"/>
                  <a:gd name="connsiteX5" fmla="*/ 335391 w 432825"/>
                  <a:gd name="connsiteY5" fmla="*/ 184715 h 318478"/>
                  <a:gd name="connsiteX6" fmla="*/ 237598 w 432825"/>
                  <a:gd name="connsiteY6" fmla="*/ 282472 h 318478"/>
                  <a:gd name="connsiteX7" fmla="*/ 273604 w 432825"/>
                  <a:gd name="connsiteY7" fmla="*/ 318479 h 318478"/>
                  <a:gd name="connsiteX8" fmla="*/ 432826 w 432825"/>
                  <a:gd name="connsiteY8" fmla="*/ 159221 h 318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2825" h="318478">
                    <a:moveTo>
                      <a:pt x="273604" y="0"/>
                    </a:moveTo>
                    <a:lnTo>
                      <a:pt x="237598" y="36006"/>
                    </a:lnTo>
                    <a:lnTo>
                      <a:pt x="335355" y="133763"/>
                    </a:lnTo>
                    <a:lnTo>
                      <a:pt x="0" y="133763"/>
                    </a:lnTo>
                    <a:lnTo>
                      <a:pt x="0" y="184715"/>
                    </a:lnTo>
                    <a:lnTo>
                      <a:pt x="335391" y="184715"/>
                    </a:lnTo>
                    <a:lnTo>
                      <a:pt x="237598" y="282472"/>
                    </a:lnTo>
                    <a:lnTo>
                      <a:pt x="273604" y="318479"/>
                    </a:lnTo>
                    <a:lnTo>
                      <a:pt x="432826" y="159221"/>
                    </a:lnTo>
                    <a:close/>
                  </a:path>
                </a:pathLst>
              </a:custGeom>
              <a:solidFill>
                <a:schemeClr val="accent1"/>
              </a:solidFill>
              <a:ln w="3575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 panose="020B0500000000000000" pitchFamily="34" charset="-122"/>
                  <a:ea typeface="思源黑体 CN Regular" panose="020B0500000000000000" pitchFamily="34" charset="-122"/>
                  <a:cs typeface="+mn-cs"/>
                </a:endParaRPr>
              </a:p>
            </p:txBody>
          </p:sp>
          <p:sp>
            <p:nvSpPr>
              <p:cNvPr id="109" name="文本框 108">
                <a:extLst>
                  <a:ext uri="{FF2B5EF4-FFF2-40B4-BE49-F238E27FC236}">
                    <a16:creationId xmlns:a16="http://schemas.microsoft.com/office/drawing/2014/main" id="{BBC76AC3-CE5F-5512-BEDA-568670202E28}"/>
                  </a:ext>
                </a:extLst>
              </p:cNvPr>
              <p:cNvSpPr txBox="1"/>
              <p:nvPr/>
            </p:nvSpPr>
            <p:spPr>
              <a:xfrm>
                <a:off x="3629444" y="2357835"/>
                <a:ext cx="425116" cy="369332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en-US" altLang="zh-CN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ea typeface="思源黑体 CN Bold" panose="020B0800000000000000" pitchFamily="34" charset="-122"/>
                    <a:cs typeface="+mn-cs"/>
                  </a:rPr>
                  <a:t>0.1</a:t>
                </a:r>
                <a:endParaRPr lang="zh-CN" altLang="en-US">
                  <a:solidFill>
                    <a:schemeClr val="accent1"/>
                  </a:solidFill>
                  <a:ea typeface="思源黑体 CN Bold" panose="020B0800000000000000" pitchFamily="34" charset="-122"/>
                </a:endParaRPr>
              </a:p>
            </p:txBody>
          </p:sp>
        </p:grpSp>
      </p:grpSp>
      <p:sp>
        <p:nvSpPr>
          <p:cNvPr id="111" name="文本框 110">
            <a:extLst>
              <a:ext uri="{FF2B5EF4-FFF2-40B4-BE49-F238E27FC236}">
                <a16:creationId xmlns:a16="http://schemas.microsoft.com/office/drawing/2014/main" id="{E60DA3A0-5606-B790-4DC2-B0C3BB9E8F90}"/>
              </a:ext>
            </a:extLst>
          </p:cNvPr>
          <p:cNvSpPr txBox="1"/>
          <p:nvPr/>
        </p:nvSpPr>
        <p:spPr>
          <a:xfrm>
            <a:off x="1145386" y="4429911"/>
            <a:ext cx="4309640" cy="914097"/>
          </a:xfrm>
          <a:prstGeom prst="rect">
            <a:avLst/>
          </a:prstGeom>
          <a:noFill/>
          <a:effectLst/>
        </p:spPr>
        <p:txBody>
          <a:bodyPr wrap="none" lIns="82296" tIns="41148" rIns="82296" bIns="41148">
            <a:noAutofit/>
          </a:bodyPr>
          <a:lstStyle/>
          <a:p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　“三道红线”</a:t>
            </a:r>
            <a:endParaRPr lang="zh-CN" altLang="en-US" sz="540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A57A53A6-0284-E443-9544-D19414E63585}"/>
              </a:ext>
            </a:extLst>
          </p:cNvPr>
          <p:cNvSpPr txBox="1"/>
          <p:nvPr/>
        </p:nvSpPr>
        <p:spPr>
          <a:xfrm>
            <a:off x="2004934" y="5181260"/>
            <a:ext cx="2773747" cy="360099"/>
          </a:xfrm>
          <a:prstGeom prst="rect">
            <a:avLst/>
          </a:prstGeom>
          <a:noFill/>
          <a:effectLst/>
        </p:spPr>
        <p:txBody>
          <a:bodyPr wrap="square" lIns="82296" tIns="41148" rIns="82296" bIns="41148">
            <a:noAutofit/>
          </a:bodyPr>
          <a:lstStyle/>
          <a:p>
            <a:pPr algn="dist"/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百强企业积极应对</a:t>
            </a:r>
            <a:endParaRPr lang="zh-CN" altLang="en-US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6330AE9B-4E0B-CA7E-C0FC-719C667E4B19}"/>
              </a:ext>
            </a:extLst>
          </p:cNvPr>
          <p:cNvSpPr txBox="1"/>
          <p:nvPr/>
        </p:nvSpPr>
        <p:spPr>
          <a:xfrm>
            <a:off x="9515302" y="4435993"/>
            <a:ext cx="1210588" cy="1015663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r"/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均值</a:t>
            </a:r>
            <a:endParaRPr kumimoji="0" lang="en-US" altLang="zh-CN" sz="4000" b="0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  <a:p>
            <a:pPr algn="r"/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基本合规</a:t>
            </a:r>
            <a:endParaRPr lang="zh-CN" altLang="en-US" sz="200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A9038EB-F12A-5F78-CE80-0628AB785FF2}"/>
              </a:ext>
            </a:extLst>
          </p:cNvPr>
          <p:cNvGrpSpPr/>
          <p:nvPr/>
        </p:nvGrpSpPr>
        <p:grpSpPr>
          <a:xfrm>
            <a:off x="5465165" y="5100783"/>
            <a:ext cx="1938332" cy="486770"/>
            <a:chOff x="8409628" y="4704358"/>
            <a:chExt cx="1938332" cy="48677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761DB8A5-F2EC-A577-8D2B-D22EDAC1A396}"/>
                </a:ext>
              </a:extLst>
            </p:cNvPr>
            <p:cNvSpPr/>
            <p:nvPr/>
          </p:nvSpPr>
          <p:spPr>
            <a:xfrm>
              <a:off x="8409628" y="4704358"/>
              <a:ext cx="1938332" cy="48677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14" name="文本框 113">
              <a:extLst>
                <a:ext uri="{FF2B5EF4-FFF2-40B4-BE49-F238E27FC236}">
                  <a16:creationId xmlns:a16="http://schemas.microsoft.com/office/drawing/2014/main" id="{2AC4FA33-B33E-DE55-D076-DCE0584CB8F5}"/>
                </a:ext>
              </a:extLst>
            </p:cNvPr>
            <p:cNvSpPr txBox="1"/>
            <p:nvPr/>
          </p:nvSpPr>
          <p:spPr>
            <a:xfrm>
              <a:off x="8517019" y="4759352"/>
              <a:ext cx="1723549" cy="400110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提前偿还债务</a:t>
              </a:r>
              <a:endParaRPr lang="zh-CN" altLang="en-US" sz="20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7742A59E-46C3-5964-ED81-414DEB7E0044}"/>
              </a:ext>
            </a:extLst>
          </p:cNvPr>
          <p:cNvGrpSpPr/>
          <p:nvPr/>
        </p:nvGrpSpPr>
        <p:grpSpPr>
          <a:xfrm>
            <a:off x="5465164" y="4296026"/>
            <a:ext cx="1938332" cy="486770"/>
            <a:chOff x="8409628" y="4704358"/>
            <a:chExt cx="1938332" cy="486770"/>
          </a:xfrm>
        </p:grpSpPr>
        <p:sp>
          <p:nvSpPr>
            <p:cNvPr id="119" name="矩形: 圆角 118">
              <a:extLst>
                <a:ext uri="{FF2B5EF4-FFF2-40B4-BE49-F238E27FC236}">
                  <a16:creationId xmlns:a16="http://schemas.microsoft.com/office/drawing/2014/main" id="{7B1FF485-38E7-1974-ECFA-D50EEA8B776C}"/>
                </a:ext>
              </a:extLst>
            </p:cNvPr>
            <p:cNvSpPr/>
            <p:nvPr/>
          </p:nvSpPr>
          <p:spPr>
            <a:xfrm>
              <a:off x="8409628" y="4704358"/>
              <a:ext cx="1938332" cy="48677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20" name="文本框 119">
              <a:extLst>
                <a:ext uri="{FF2B5EF4-FFF2-40B4-BE49-F238E27FC236}">
                  <a16:creationId xmlns:a16="http://schemas.microsoft.com/office/drawing/2014/main" id="{594135C4-F5F6-9906-057F-FD86123C8F0F}"/>
                </a:ext>
              </a:extLst>
            </p:cNvPr>
            <p:cNvSpPr txBox="1"/>
            <p:nvPr/>
          </p:nvSpPr>
          <p:spPr>
            <a:xfrm>
              <a:off x="8538972" y="4760417"/>
              <a:ext cx="1723549" cy="400110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调整债务结构</a:t>
              </a:r>
              <a:endParaRPr lang="zh-CN" altLang="en-US" sz="20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51B7541-534B-F9CB-BF0A-8BFD4E6803B9}"/>
              </a:ext>
            </a:extLst>
          </p:cNvPr>
          <p:cNvGrpSpPr/>
          <p:nvPr/>
        </p:nvGrpSpPr>
        <p:grpSpPr>
          <a:xfrm>
            <a:off x="7736520" y="4159713"/>
            <a:ext cx="1572326" cy="1572326"/>
            <a:chOff x="7160255" y="3730829"/>
            <a:chExt cx="1572326" cy="1572326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FE07D8FC-3211-AAE8-E913-AE6017334E4B}"/>
                </a:ext>
              </a:extLst>
            </p:cNvPr>
            <p:cNvSpPr/>
            <p:nvPr/>
          </p:nvSpPr>
          <p:spPr>
            <a:xfrm>
              <a:off x="7160255" y="3730829"/>
              <a:ext cx="1572326" cy="1572326"/>
            </a:xfrm>
            <a:prstGeom prst="ellipse">
              <a:avLst/>
            </a:prstGeom>
            <a:solidFill>
              <a:srgbClr val="FFFFFF"/>
            </a:solidFill>
            <a:ln w="14351"/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327" tIns="51664" rIns="103327" bIns="51664" rtlCol="0" anchor="ctr">
              <a:noAutofit/>
            </a:bodyPr>
            <a:lstStyle/>
            <a:p>
              <a:pPr algn="ctr"/>
              <a:endParaRPr lang="zh-CN" altLang="en-US" sz="2034">
                <a:solidFill>
                  <a:schemeClr val="accent1"/>
                </a:solidFill>
              </a:endParaRPr>
            </a:p>
          </p:txBody>
        </p:sp>
        <p:sp>
          <p:nvSpPr>
            <p:cNvPr id="116" name="文本框 115">
              <a:extLst>
                <a:ext uri="{FF2B5EF4-FFF2-40B4-BE49-F238E27FC236}">
                  <a16:creationId xmlns:a16="http://schemas.microsoft.com/office/drawing/2014/main" id="{029965C9-9E06-30C8-3149-761A0F48B587}"/>
                </a:ext>
              </a:extLst>
            </p:cNvPr>
            <p:cNvSpPr txBox="1"/>
            <p:nvPr/>
          </p:nvSpPr>
          <p:spPr>
            <a:xfrm>
              <a:off x="7281150" y="4120750"/>
              <a:ext cx="1367964" cy="799911"/>
            </a:xfrm>
            <a:prstGeom prst="rect">
              <a:avLst/>
            </a:prstGeom>
            <a:noFill/>
            <a:effectLst/>
          </p:spPr>
          <p:txBody>
            <a:bodyPr wrap="none" lIns="103327" tIns="51664" rIns="103327" bIns="51664">
              <a:noAutofit/>
            </a:bodyPr>
            <a:lstStyle/>
            <a:p>
              <a:pPr algn="ctr"/>
              <a:r>
                <a:rPr kumimoji="0" lang="zh-CN" altLang="en-US" sz="226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缩减</a:t>
              </a:r>
              <a:endParaRPr kumimoji="0" lang="en-US" altLang="zh-CN" sz="226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  <a:p>
              <a:pPr algn="ctr"/>
              <a:r>
                <a:rPr kumimoji="0" lang="zh-CN" altLang="en-US" sz="226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债务规模</a:t>
              </a:r>
              <a:endParaRPr lang="zh-CN" altLang="en-US" sz="226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5605897D-B1EE-EE09-5425-83A1C45898B5}"/>
              </a:ext>
            </a:extLst>
          </p:cNvPr>
          <p:cNvCxnSpPr>
            <a:cxnSpLocks/>
          </p:cNvCxnSpPr>
          <p:nvPr/>
        </p:nvCxnSpPr>
        <p:spPr>
          <a:xfrm flipH="1">
            <a:off x="4897537" y="4945876"/>
            <a:ext cx="2818706" cy="0"/>
          </a:xfrm>
          <a:prstGeom prst="line">
            <a:avLst/>
          </a:prstGeom>
          <a:ln w="12700"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E2E22989-8AEC-D29C-5025-E241A475CF10}"/>
              </a:ext>
            </a:extLst>
          </p:cNvPr>
          <p:cNvGrpSpPr/>
          <p:nvPr/>
        </p:nvGrpSpPr>
        <p:grpSpPr>
          <a:xfrm>
            <a:off x="6902149" y="1115798"/>
            <a:ext cx="4435830" cy="1024844"/>
            <a:chOff x="8139419" y="1097657"/>
            <a:chExt cx="4435830" cy="1024844"/>
          </a:xfrm>
          <a:effectLst>
            <a:outerShdw blurRad="203200" dist="127000" dir="5400000" sx="95000" sy="95000" algn="t" rotWithShape="0">
              <a:schemeClr val="accent1">
                <a:lumMod val="75000"/>
                <a:alpha val="40000"/>
              </a:schemeClr>
            </a:outerShdw>
          </a:effectLst>
        </p:grpSpPr>
        <p:sp>
          <p:nvSpPr>
            <p:cNvPr id="133" name="文本框 132">
              <a:extLst>
                <a:ext uri="{FF2B5EF4-FFF2-40B4-BE49-F238E27FC236}">
                  <a16:creationId xmlns:a16="http://schemas.microsoft.com/office/drawing/2014/main" id="{B6C363AE-F10B-4188-FF07-55FBFD3F0D69}"/>
                </a:ext>
              </a:extLst>
            </p:cNvPr>
            <p:cNvSpPr txBox="1"/>
            <p:nvPr/>
          </p:nvSpPr>
          <p:spPr>
            <a:xfrm>
              <a:off x="8139419" y="1097657"/>
              <a:ext cx="4435830" cy="1015663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zh-CN" altLang="en-US" sz="6000" b="0" i="0" u="none" strike="noStrike" kern="1200" cap="none" spc="0" normalizeH="0" baseline="0" noProof="0">
                  <a:ln w="114300">
                    <a:solidFill>
                      <a:schemeClr val="accent1"/>
                    </a:solidFill>
                  </a:ln>
                  <a:noFill/>
                  <a:effectLst/>
                  <a:uLnTx/>
                  <a:uFillTx/>
                  <a:latin typeface="+mj-ea"/>
                  <a:ea typeface="+mj-ea"/>
                  <a:cs typeface="+mn-cs"/>
                </a:rPr>
                <a:t>整体稳中向好</a:t>
              </a:r>
              <a:endParaRPr lang="zh-CN" altLang="en-US" sz="6000">
                <a:ln w="114300">
                  <a:solidFill>
                    <a:schemeClr val="accent1"/>
                  </a:solidFill>
                </a:ln>
                <a:noFill/>
                <a:latin typeface="+mj-ea"/>
                <a:ea typeface="+mj-ea"/>
              </a:endParaRPr>
            </a:p>
          </p:txBody>
        </p:sp>
        <p:sp>
          <p:nvSpPr>
            <p:cNvPr id="101" name="文本框 100">
              <a:extLst>
                <a:ext uri="{FF2B5EF4-FFF2-40B4-BE49-F238E27FC236}">
                  <a16:creationId xmlns:a16="http://schemas.microsoft.com/office/drawing/2014/main" id="{1969608A-CEFD-24F3-2A1F-326DDF1BC464}"/>
                </a:ext>
              </a:extLst>
            </p:cNvPr>
            <p:cNvSpPr txBox="1"/>
            <p:nvPr/>
          </p:nvSpPr>
          <p:spPr>
            <a:xfrm>
              <a:off x="8139419" y="1106838"/>
              <a:ext cx="4435830" cy="1015663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zh-CN" altLang="en-US" sz="60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整体稳中向好</a:t>
              </a:r>
              <a:endParaRPr lang="zh-CN" altLang="en-US" sz="60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2636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6E3DC20-F813-D6A3-D69B-CEAE3A336B71}"/>
              </a:ext>
            </a:extLst>
          </p:cNvPr>
          <p:cNvSpPr txBox="1"/>
          <p:nvPr/>
        </p:nvSpPr>
        <p:spPr>
          <a:xfrm>
            <a:off x="942274" y="96185"/>
            <a:ext cx="2262158" cy="769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zh-CN" altLang="en-US" sz="4400">
                <a:solidFill>
                  <a:schemeClr val="accent1"/>
                </a:solidFill>
                <a:latin typeface="+mj-ea"/>
                <a:ea typeface="+mj-ea"/>
              </a:rPr>
              <a:t>风险管理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C8284FF-537C-B84D-FBBE-C7104C89CC36}"/>
              </a:ext>
            </a:extLst>
          </p:cNvPr>
          <p:cNvSpPr txBox="1"/>
          <p:nvPr/>
        </p:nvSpPr>
        <p:spPr>
          <a:xfrm>
            <a:off x="449093" y="1071752"/>
            <a:ext cx="6490879" cy="40011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（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）融资收紧叠加偿债高峰，抓政策窗口促回款拓渠道</a:t>
            </a:r>
            <a:endParaRPr lang="zh-CN" altLang="en-US" sz="200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82" name="Picture 4+">
            <a:extLst>
              <a:ext uri="{FF2B5EF4-FFF2-40B4-BE49-F238E27FC236}">
                <a16:creationId xmlns:a16="http://schemas.microsoft.com/office/drawing/2014/main" id="{ABAE7603-7D60-D9A9-BE66-11E9FDE304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2" b="89980" l="13273" r="83000">
                        <a14:foregroundMark x1="18364" y1="50307" x2="18455" y2="59237"/>
                        <a14:foregroundMark x1="39682" y1="74506" x2="52682" y2="76142"/>
                        <a14:foregroundMark x1="55977" y1="73347" x2="57227" y2="62986"/>
                        <a14:foregroundMark x1="64909" y1="66053" x2="67182" y2="69121"/>
                        <a14:foregroundMark x1="69773" y1="67416" x2="69932" y2="70484"/>
                        <a14:foregroundMark x1="61705" y1="29380" x2="62023" y2="42059"/>
                        <a14:foregroundMark x1="62795" y1="27948" x2="62886" y2="35719"/>
                        <a14:foregroundMark x1="56932" y1="74983" x2="59591" y2="70757"/>
                        <a14:foregroundMark x1="22136" y1="68166" x2="23614" y2="69325"/>
                        <a14:foregroundMark x1="64205" y1="47716" x2="64295" y2="60600"/>
                        <a14:foregroundMark x1="63341" y1="49557" x2="62568" y2="62236"/>
                        <a14:foregroundMark x1="59591" y1="73756" x2="59659" y2="75665"/>
                        <a14:foregroundMark x1="23705" y1="70961" x2="29955" y2="72870"/>
                        <a14:foregroundMark x1="30682" y1="71438" x2="33568" y2="73347"/>
                        <a14:foregroundMark x1="57068" y1="55078" x2="57091" y2="65303"/>
                        <a14:foregroundMark x1="61136" y1="27812" x2="61136" y2="37628"/>
                        <a14:foregroundMark x1="67341" y1="58964" x2="67568" y2="65303"/>
                        <a14:foregroundMark x1="60432" y1="42195" x2="60614" y2="46489"/>
                        <a14:foregroundMark x1="60227" y1="44922" x2="60682" y2="44922"/>
                        <a14:foregroundMark x1="57068" y1="50443" x2="57068" y2="52079"/>
                        <a14:foregroundMark x1="56455" y1="50170" x2="56545" y2="52829"/>
                        <a14:foregroundMark x1="54045" y1="68166" x2="53841" y2="72733"/>
                        <a14:foregroundMark x1="54818" y1="67416" x2="54818" y2="69257"/>
                        <a14:foregroundMark x1="56273" y1="49693" x2="57432" y2="50034"/>
                        <a14:foregroundMark x1="56864" y1="49557" x2="57523" y2="49421"/>
                        <a14:foregroundMark x1="65432" y1="63872" x2="66432" y2="63872"/>
                        <a14:foregroundMark x1="68364" y1="58419" x2="68364" y2="59918"/>
                        <a14:backgroundMark x1="26909" y1="76619" x2="28250" y2="76142"/>
                        <a14:backgroundMark x1="40864" y1="80845" x2="44227" y2="80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85" t="24446" r="30613" b="25866"/>
          <a:stretch/>
        </p:blipFill>
        <p:spPr>
          <a:xfrm>
            <a:off x="9983973" y="4430308"/>
            <a:ext cx="2335618" cy="2499467"/>
          </a:xfrm>
          <a:custGeom>
            <a:avLst/>
            <a:gdLst>
              <a:gd name="connsiteX0" fmla="*/ 0 w 12192000"/>
              <a:gd name="connsiteY0" fmla="*/ 0 h 4923692"/>
              <a:gd name="connsiteX1" fmla="*/ 12192000 w 12192000"/>
              <a:gd name="connsiteY1" fmla="*/ 0 h 4923692"/>
              <a:gd name="connsiteX2" fmla="*/ 12192000 w 12192000"/>
              <a:gd name="connsiteY2" fmla="*/ 4923692 h 4923692"/>
              <a:gd name="connsiteX3" fmla="*/ 0 w 12192000"/>
              <a:gd name="connsiteY3" fmla="*/ 4923692 h 492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923692">
                <a:moveTo>
                  <a:pt x="0" y="0"/>
                </a:moveTo>
                <a:lnTo>
                  <a:pt x="12192000" y="0"/>
                </a:lnTo>
                <a:lnTo>
                  <a:pt x="12192000" y="4923692"/>
                </a:lnTo>
                <a:lnTo>
                  <a:pt x="0" y="4923692"/>
                </a:lnTo>
                <a:close/>
              </a:path>
            </a:pathLst>
          </a:custGeom>
        </p:spPr>
      </p:pic>
      <p:sp>
        <p:nvSpPr>
          <p:cNvPr id="71" name="梯形 70">
            <a:extLst>
              <a:ext uri="{FF2B5EF4-FFF2-40B4-BE49-F238E27FC236}">
                <a16:creationId xmlns:a16="http://schemas.microsoft.com/office/drawing/2014/main" id="{9FFC9BAC-F3CD-B563-E108-21FD4DEE73B5}"/>
              </a:ext>
            </a:extLst>
          </p:cNvPr>
          <p:cNvSpPr/>
          <p:nvPr/>
        </p:nvSpPr>
        <p:spPr>
          <a:xfrm>
            <a:off x="1201882" y="4554218"/>
            <a:ext cx="9839325" cy="598910"/>
          </a:xfrm>
          <a:prstGeom prst="trapezoid">
            <a:avLst>
              <a:gd name="adj" fmla="val 183222"/>
            </a:avLst>
          </a:prstGeom>
          <a:gradFill>
            <a:gsLst>
              <a:gs pos="100000">
                <a:schemeClr val="accent2">
                  <a:alpha val="24000"/>
                </a:schemeClr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 cap="rnd">
            <a:gradFill>
              <a:gsLst>
                <a:gs pos="100000">
                  <a:schemeClr val="accent2"/>
                </a:gs>
                <a:gs pos="1000">
                  <a:schemeClr val="accent2">
                    <a:alpha val="0"/>
                  </a:schemeClr>
                </a:gs>
              </a:gsLst>
              <a:lin ang="5400000" scaled="1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D0014257-210C-BE52-AD68-8834B0A52E13}"/>
              </a:ext>
            </a:extLst>
          </p:cNvPr>
          <p:cNvSpPr/>
          <p:nvPr/>
        </p:nvSpPr>
        <p:spPr>
          <a:xfrm>
            <a:off x="2806845" y="1851119"/>
            <a:ext cx="3016377" cy="3016378"/>
          </a:xfrm>
          <a:prstGeom prst="ellipse">
            <a:avLst/>
          </a:prstGeom>
          <a:solidFill>
            <a:srgbClr val="FFFFFF"/>
          </a:solidFill>
          <a:ln w="381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0C906C93-5302-EA23-0601-67E1B138AF27}"/>
              </a:ext>
            </a:extLst>
          </p:cNvPr>
          <p:cNvSpPr/>
          <p:nvPr/>
        </p:nvSpPr>
        <p:spPr>
          <a:xfrm>
            <a:off x="3685241" y="2729515"/>
            <a:ext cx="1259586" cy="1259586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FED1B59B-1704-B516-9946-B74A8C7F01C0}"/>
              </a:ext>
            </a:extLst>
          </p:cNvPr>
          <p:cNvSpPr/>
          <p:nvPr/>
        </p:nvSpPr>
        <p:spPr>
          <a:xfrm>
            <a:off x="3875836" y="1851119"/>
            <a:ext cx="878396" cy="878396"/>
          </a:xfrm>
          <a:prstGeom prst="ellipse">
            <a:avLst/>
          </a:prstGeom>
          <a:solidFill>
            <a:schemeClr val="accent2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96CE349E-7D57-2375-3C5E-1B467C994D63}"/>
              </a:ext>
            </a:extLst>
          </p:cNvPr>
          <p:cNvSpPr/>
          <p:nvPr/>
        </p:nvSpPr>
        <p:spPr>
          <a:xfrm>
            <a:off x="3088595" y="3605883"/>
            <a:ext cx="878396" cy="878396"/>
          </a:xfrm>
          <a:prstGeom prst="ellipse">
            <a:avLst/>
          </a:prstGeom>
          <a:solidFill>
            <a:schemeClr val="accent2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3C5228E7-B0FE-616A-EF6D-170DAD7DFC8A}"/>
              </a:ext>
            </a:extLst>
          </p:cNvPr>
          <p:cNvSpPr/>
          <p:nvPr/>
        </p:nvSpPr>
        <p:spPr>
          <a:xfrm>
            <a:off x="4663077" y="3605883"/>
            <a:ext cx="878396" cy="878396"/>
          </a:xfrm>
          <a:prstGeom prst="ellipse">
            <a:avLst/>
          </a:prstGeom>
          <a:solidFill>
            <a:schemeClr val="accent2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640327EA-6F30-36BA-466B-FE7FF262CAEB}"/>
              </a:ext>
            </a:extLst>
          </p:cNvPr>
          <p:cNvSpPr txBox="1"/>
          <p:nvPr/>
        </p:nvSpPr>
        <p:spPr>
          <a:xfrm>
            <a:off x="3894881" y="2164398"/>
            <a:ext cx="846386" cy="338554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1100">
                <a:solidFill>
                  <a:schemeClr val="accent1"/>
                </a:solidFill>
                <a:latin typeface="+mn-ea"/>
              </a:rPr>
              <a:t>预售资金监管</a:t>
            </a:r>
            <a:endParaRPr lang="en-US" altLang="zh-CN" sz="1100">
              <a:solidFill>
                <a:schemeClr val="accent1"/>
              </a:solidFill>
              <a:latin typeface="+mn-ea"/>
            </a:endParaRPr>
          </a:p>
          <a:p>
            <a:pPr algn="ctr"/>
            <a:r>
              <a:rPr lang="zh-CN" altLang="en-US" sz="1100">
                <a:solidFill>
                  <a:schemeClr val="accent1"/>
                </a:solidFill>
                <a:latin typeface="+mn-ea"/>
              </a:rPr>
              <a:t>进一步规范</a:t>
            </a:r>
            <a:endParaRPr lang="zh-CN" altLang="en-US" sz="11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81" name="加号 80">
            <a:extLst>
              <a:ext uri="{FF2B5EF4-FFF2-40B4-BE49-F238E27FC236}">
                <a16:creationId xmlns:a16="http://schemas.microsoft.com/office/drawing/2014/main" id="{EF37642E-25FF-FDBF-EDD6-DD557614227F}"/>
              </a:ext>
            </a:extLst>
          </p:cNvPr>
          <p:cNvSpPr/>
          <p:nvPr/>
        </p:nvSpPr>
        <p:spPr>
          <a:xfrm>
            <a:off x="5922205" y="3159968"/>
            <a:ext cx="398680" cy="398680"/>
          </a:xfrm>
          <a:prstGeom prst="mathPlus">
            <a:avLst>
              <a:gd name="adj1" fmla="val 17270"/>
            </a:avLst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 dirty="0"/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6B974EEB-3360-26F7-037E-4438E9C82E4D}"/>
              </a:ext>
            </a:extLst>
          </p:cNvPr>
          <p:cNvSpPr/>
          <p:nvPr/>
        </p:nvSpPr>
        <p:spPr>
          <a:xfrm>
            <a:off x="6419868" y="1851119"/>
            <a:ext cx="3016377" cy="3016378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84" name="椭圆 83">
            <a:extLst>
              <a:ext uri="{FF2B5EF4-FFF2-40B4-BE49-F238E27FC236}">
                <a16:creationId xmlns:a16="http://schemas.microsoft.com/office/drawing/2014/main" id="{04CABB62-D06E-F822-4920-62065DA172A4}"/>
              </a:ext>
            </a:extLst>
          </p:cNvPr>
          <p:cNvSpPr/>
          <p:nvPr/>
        </p:nvSpPr>
        <p:spPr>
          <a:xfrm>
            <a:off x="6784467" y="3417987"/>
            <a:ext cx="1258741" cy="1258742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85" name="椭圆 84">
            <a:extLst>
              <a:ext uri="{FF2B5EF4-FFF2-40B4-BE49-F238E27FC236}">
                <a16:creationId xmlns:a16="http://schemas.microsoft.com/office/drawing/2014/main" id="{D088F467-6BF2-BA8F-5526-D51E3BC38542}"/>
              </a:ext>
            </a:extLst>
          </p:cNvPr>
          <p:cNvSpPr/>
          <p:nvPr/>
        </p:nvSpPr>
        <p:spPr>
          <a:xfrm>
            <a:off x="7438681" y="1967135"/>
            <a:ext cx="862339" cy="86234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86" name="椭圆 85">
            <a:extLst>
              <a:ext uri="{FF2B5EF4-FFF2-40B4-BE49-F238E27FC236}">
                <a16:creationId xmlns:a16="http://schemas.microsoft.com/office/drawing/2014/main" id="{14786076-065B-E683-6BB9-1311D4DF2727}"/>
              </a:ext>
            </a:extLst>
          </p:cNvPr>
          <p:cNvSpPr/>
          <p:nvPr/>
        </p:nvSpPr>
        <p:spPr>
          <a:xfrm>
            <a:off x="8114737" y="3466577"/>
            <a:ext cx="1011442" cy="1011442"/>
          </a:xfrm>
          <a:prstGeom prst="ellipse">
            <a:avLst/>
          </a:prstGeom>
          <a:solidFill>
            <a:schemeClr val="accent2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90" name="梯形 89">
            <a:extLst>
              <a:ext uri="{FF2B5EF4-FFF2-40B4-BE49-F238E27FC236}">
                <a16:creationId xmlns:a16="http://schemas.microsoft.com/office/drawing/2014/main" id="{EAE72998-DFE5-BE18-AFBE-841E9F341CE5}"/>
              </a:ext>
            </a:extLst>
          </p:cNvPr>
          <p:cNvSpPr/>
          <p:nvPr/>
        </p:nvSpPr>
        <p:spPr>
          <a:xfrm>
            <a:off x="1644796" y="4714828"/>
            <a:ext cx="8953498" cy="598910"/>
          </a:xfrm>
          <a:prstGeom prst="trapezoid">
            <a:avLst>
              <a:gd name="adj" fmla="val 183222"/>
            </a:avLst>
          </a:prstGeom>
          <a:gradFill>
            <a:gsLst>
              <a:gs pos="100000">
                <a:schemeClr val="accent2">
                  <a:alpha val="24000"/>
                </a:schemeClr>
              </a:gs>
              <a:gs pos="0">
                <a:schemeClr val="accent2">
                  <a:alpha val="0"/>
                </a:schemeClr>
              </a:gs>
            </a:gsLst>
            <a:lin ang="5400000" scaled="1"/>
          </a:gradFill>
          <a:ln cap="rnd">
            <a:gradFill>
              <a:gsLst>
                <a:gs pos="100000">
                  <a:schemeClr val="accent2"/>
                </a:gs>
                <a:gs pos="1000">
                  <a:schemeClr val="accent2">
                    <a:alpha val="0"/>
                  </a:schemeClr>
                </a:gs>
              </a:gsLst>
              <a:lin ang="5400000" scaled="1"/>
            </a:gra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DBF5CFE3-93D5-F4F9-EB99-AA45424030DE}"/>
              </a:ext>
            </a:extLst>
          </p:cNvPr>
          <p:cNvSpPr txBox="1"/>
          <p:nvPr/>
        </p:nvSpPr>
        <p:spPr>
          <a:xfrm>
            <a:off x="3178930" y="3923367"/>
            <a:ext cx="705321" cy="338554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1100">
                <a:solidFill>
                  <a:schemeClr val="accent1"/>
                </a:solidFill>
                <a:latin typeface="+mn-ea"/>
              </a:rPr>
              <a:t>新发展模式</a:t>
            </a:r>
            <a:endParaRPr lang="en-US" altLang="zh-CN" sz="1100">
              <a:solidFill>
                <a:schemeClr val="accent1"/>
              </a:solidFill>
              <a:latin typeface="+mn-ea"/>
            </a:endParaRPr>
          </a:p>
          <a:p>
            <a:pPr algn="ctr"/>
            <a:r>
              <a:rPr lang="zh-CN" altLang="en-US" sz="1100">
                <a:solidFill>
                  <a:schemeClr val="accent1"/>
                </a:solidFill>
                <a:latin typeface="+mn-ea"/>
              </a:rPr>
              <a:t>受支持</a:t>
            </a:r>
            <a:endParaRPr lang="zh-CN" altLang="en-US" sz="11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3EFD7DB5-97BB-B4E1-2E4C-EFDCF17F7495}"/>
              </a:ext>
            </a:extLst>
          </p:cNvPr>
          <p:cNvSpPr txBox="1"/>
          <p:nvPr/>
        </p:nvSpPr>
        <p:spPr>
          <a:xfrm>
            <a:off x="4847497" y="3952344"/>
            <a:ext cx="564257" cy="338554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1100">
                <a:solidFill>
                  <a:schemeClr val="accent1"/>
                </a:solidFill>
                <a:latin typeface="+mn-ea"/>
              </a:rPr>
              <a:t>房地产税</a:t>
            </a:r>
            <a:endParaRPr lang="en-US" altLang="zh-CN" sz="1100">
              <a:solidFill>
                <a:schemeClr val="accent1"/>
              </a:solidFill>
              <a:latin typeface="+mn-ea"/>
            </a:endParaRPr>
          </a:p>
          <a:p>
            <a:pPr algn="ctr"/>
            <a:r>
              <a:rPr lang="zh-CN" altLang="en-US" sz="1100">
                <a:solidFill>
                  <a:schemeClr val="accent1"/>
                </a:solidFill>
                <a:latin typeface="+mn-ea"/>
              </a:rPr>
              <a:t>暂缓</a:t>
            </a: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0869347F-80B9-F069-8F0A-8B2A1FA74B29}"/>
              </a:ext>
            </a:extLst>
          </p:cNvPr>
          <p:cNvSpPr txBox="1"/>
          <p:nvPr/>
        </p:nvSpPr>
        <p:spPr>
          <a:xfrm>
            <a:off x="3776424" y="3168963"/>
            <a:ext cx="1077218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+mn-ea"/>
              </a:rPr>
              <a:t>政策窗口期</a:t>
            </a:r>
            <a:endParaRPr lang="en-US" altLang="zh-CN" sz="140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1400">
                <a:solidFill>
                  <a:schemeClr val="bg1"/>
                </a:solidFill>
                <a:latin typeface="+mn-ea"/>
              </a:rPr>
              <a:t>加大回款力度</a:t>
            </a:r>
          </a:p>
        </p:txBody>
      </p:sp>
      <p:sp>
        <p:nvSpPr>
          <p:cNvPr id="113" name="椭圆 112">
            <a:extLst>
              <a:ext uri="{FF2B5EF4-FFF2-40B4-BE49-F238E27FC236}">
                <a16:creationId xmlns:a16="http://schemas.microsoft.com/office/drawing/2014/main" id="{F8ECD799-EA1F-A205-D184-6D701E78980A}"/>
              </a:ext>
            </a:extLst>
          </p:cNvPr>
          <p:cNvSpPr/>
          <p:nvPr/>
        </p:nvSpPr>
        <p:spPr>
          <a:xfrm>
            <a:off x="8216099" y="2445326"/>
            <a:ext cx="947259" cy="94726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115" name="椭圆 114">
            <a:extLst>
              <a:ext uri="{FF2B5EF4-FFF2-40B4-BE49-F238E27FC236}">
                <a16:creationId xmlns:a16="http://schemas.microsoft.com/office/drawing/2014/main" id="{E36676E9-4DAF-589D-06F7-0D09AF42D9F2}"/>
              </a:ext>
            </a:extLst>
          </p:cNvPr>
          <p:cNvSpPr/>
          <p:nvPr/>
        </p:nvSpPr>
        <p:spPr>
          <a:xfrm>
            <a:off x="6701618" y="2543592"/>
            <a:ext cx="862339" cy="862340"/>
          </a:xfrm>
          <a:prstGeom prst="ellipse">
            <a:avLst/>
          </a:prstGeom>
          <a:solidFill>
            <a:schemeClr val="accent2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134" name="文本框 133">
            <a:extLst>
              <a:ext uri="{FF2B5EF4-FFF2-40B4-BE49-F238E27FC236}">
                <a16:creationId xmlns:a16="http://schemas.microsoft.com/office/drawing/2014/main" id="{DC04D3D8-5EF4-5B42-2CCF-53589024A647}"/>
              </a:ext>
            </a:extLst>
          </p:cNvPr>
          <p:cNvSpPr txBox="1"/>
          <p:nvPr/>
        </p:nvSpPr>
        <p:spPr>
          <a:xfrm>
            <a:off x="7026772" y="3803153"/>
            <a:ext cx="718145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+mn-ea"/>
              </a:rPr>
              <a:t>适时</a:t>
            </a:r>
            <a:endParaRPr lang="en-US" altLang="zh-CN" sz="140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1400">
                <a:solidFill>
                  <a:schemeClr val="bg1"/>
                </a:solidFill>
                <a:latin typeface="+mn-ea"/>
              </a:rPr>
              <a:t>拓展并购</a:t>
            </a:r>
          </a:p>
        </p:txBody>
      </p:sp>
      <p:sp>
        <p:nvSpPr>
          <p:cNvPr id="135" name="文本框 134">
            <a:extLst>
              <a:ext uri="{FF2B5EF4-FFF2-40B4-BE49-F238E27FC236}">
                <a16:creationId xmlns:a16="http://schemas.microsoft.com/office/drawing/2014/main" id="{014FA1F4-D201-EFAC-53FE-D4DE2C4D3827}"/>
              </a:ext>
            </a:extLst>
          </p:cNvPr>
          <p:cNvSpPr txBox="1"/>
          <p:nvPr/>
        </p:nvSpPr>
        <p:spPr>
          <a:xfrm>
            <a:off x="7629550" y="2314925"/>
            <a:ext cx="538609" cy="215444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+mn-ea"/>
              </a:rPr>
              <a:t>保障房</a:t>
            </a:r>
          </a:p>
        </p:txBody>
      </p:sp>
      <p:sp>
        <p:nvSpPr>
          <p:cNvPr id="136" name="文本框 135">
            <a:extLst>
              <a:ext uri="{FF2B5EF4-FFF2-40B4-BE49-F238E27FC236}">
                <a16:creationId xmlns:a16="http://schemas.microsoft.com/office/drawing/2014/main" id="{82A85C22-3412-ACC5-F49F-219440CBA228}"/>
              </a:ext>
            </a:extLst>
          </p:cNvPr>
          <p:cNvSpPr txBox="1"/>
          <p:nvPr/>
        </p:nvSpPr>
        <p:spPr>
          <a:xfrm>
            <a:off x="8373116" y="2811234"/>
            <a:ext cx="718145" cy="215444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1400">
                <a:solidFill>
                  <a:schemeClr val="bg1"/>
                </a:solidFill>
                <a:latin typeface="+mn-ea"/>
              </a:rPr>
              <a:t>绿色债房</a:t>
            </a:r>
          </a:p>
        </p:txBody>
      </p:sp>
      <p:sp>
        <p:nvSpPr>
          <p:cNvPr id="137" name="文本框 136">
            <a:extLst>
              <a:ext uri="{FF2B5EF4-FFF2-40B4-BE49-F238E27FC236}">
                <a16:creationId xmlns:a16="http://schemas.microsoft.com/office/drawing/2014/main" id="{0BD3C474-A5FD-4D84-8C53-5A2549D84199}"/>
              </a:ext>
            </a:extLst>
          </p:cNvPr>
          <p:cNvSpPr txBox="1"/>
          <p:nvPr/>
        </p:nvSpPr>
        <p:spPr>
          <a:xfrm>
            <a:off x="6776364" y="2867040"/>
            <a:ext cx="691408" cy="215444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1400">
                <a:solidFill>
                  <a:schemeClr val="accent1"/>
                </a:solidFill>
                <a:latin typeface="+mn-ea"/>
              </a:rPr>
              <a:t>强化</a:t>
            </a:r>
            <a:r>
              <a:rPr lang="en-US" altLang="zh-CN" sz="1400">
                <a:solidFill>
                  <a:schemeClr val="accent1"/>
                </a:solidFill>
                <a:latin typeface="+mn-ea"/>
              </a:rPr>
              <a:t>ABS</a:t>
            </a:r>
            <a:endParaRPr lang="zh-CN" altLang="en-US" sz="14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38" name="文本框 137">
            <a:extLst>
              <a:ext uri="{FF2B5EF4-FFF2-40B4-BE49-F238E27FC236}">
                <a16:creationId xmlns:a16="http://schemas.microsoft.com/office/drawing/2014/main" id="{8167145A-098E-3D2E-1E6F-A03BF46C4A05}"/>
              </a:ext>
            </a:extLst>
          </p:cNvPr>
          <p:cNvSpPr txBox="1"/>
          <p:nvPr/>
        </p:nvSpPr>
        <p:spPr>
          <a:xfrm>
            <a:off x="8261385" y="3853716"/>
            <a:ext cx="718145" cy="215444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1400">
                <a:solidFill>
                  <a:schemeClr val="accent1"/>
                </a:solidFill>
                <a:latin typeface="+mn-ea"/>
              </a:rPr>
              <a:t>增发配股</a:t>
            </a:r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0B1A4C4C-66AB-4D62-9F01-E911FC1076AD}"/>
              </a:ext>
            </a:extLst>
          </p:cNvPr>
          <p:cNvSpPr>
            <a:spLocks/>
          </p:cNvSpPr>
          <p:nvPr/>
        </p:nvSpPr>
        <p:spPr bwMode="auto">
          <a:xfrm flipH="1">
            <a:off x="0" y="2125710"/>
            <a:ext cx="1512228" cy="398752"/>
          </a:xfrm>
          <a:custGeom>
            <a:avLst/>
            <a:gdLst>
              <a:gd name="connsiteX0" fmla="*/ 1092054 w 1512228"/>
              <a:gd name="connsiteY0" fmla="*/ 0 h 398752"/>
              <a:gd name="connsiteX1" fmla="*/ 84634 w 1512228"/>
              <a:gd name="connsiteY1" fmla="*/ 0 h 398752"/>
              <a:gd name="connsiteX2" fmla="*/ 54602 w 1512228"/>
              <a:gd name="connsiteY2" fmla="*/ 16387 h 398752"/>
              <a:gd name="connsiteX3" fmla="*/ 84634 w 1512228"/>
              <a:gd name="connsiteY3" fmla="*/ 32775 h 398752"/>
              <a:gd name="connsiteX4" fmla="*/ 103745 w 1512228"/>
              <a:gd name="connsiteY4" fmla="*/ 32775 h 398752"/>
              <a:gd name="connsiteX5" fmla="*/ 584249 w 1512228"/>
              <a:gd name="connsiteY5" fmla="*/ 32775 h 398752"/>
              <a:gd name="connsiteX6" fmla="*/ 641582 w 1512228"/>
              <a:gd name="connsiteY6" fmla="*/ 43699 h 398752"/>
              <a:gd name="connsiteX7" fmla="*/ 690724 w 1512228"/>
              <a:gd name="connsiteY7" fmla="*/ 120172 h 398752"/>
              <a:gd name="connsiteX8" fmla="*/ 627931 w 1512228"/>
              <a:gd name="connsiteY8" fmla="*/ 182989 h 398752"/>
              <a:gd name="connsiteX9" fmla="*/ 524186 w 1512228"/>
              <a:gd name="connsiteY9" fmla="*/ 188452 h 398752"/>
              <a:gd name="connsiteX10" fmla="*/ 101015 w 1512228"/>
              <a:gd name="connsiteY10" fmla="*/ 182989 h 398752"/>
              <a:gd name="connsiteX11" fmla="*/ 0 w 1512228"/>
              <a:gd name="connsiteY11" fmla="*/ 292237 h 398752"/>
              <a:gd name="connsiteX12" fmla="*/ 98285 w 1512228"/>
              <a:gd name="connsiteY12" fmla="*/ 398752 h 398752"/>
              <a:gd name="connsiteX13" fmla="*/ 608820 w 1512228"/>
              <a:gd name="connsiteY13" fmla="*/ 398752 h 398752"/>
              <a:gd name="connsiteX14" fmla="*/ 1512228 w 1512228"/>
              <a:gd name="connsiteY14" fmla="*/ 398752 h 398752"/>
              <a:gd name="connsiteX15" fmla="*/ 1512228 w 1512228"/>
              <a:gd name="connsiteY15" fmla="*/ 365978 h 398752"/>
              <a:gd name="connsiteX16" fmla="*/ 641582 w 1512228"/>
              <a:gd name="connsiteY16" fmla="*/ 365978 h 398752"/>
              <a:gd name="connsiteX17" fmla="*/ 595169 w 1512228"/>
              <a:gd name="connsiteY17" fmla="*/ 363247 h 398752"/>
              <a:gd name="connsiteX18" fmla="*/ 537837 w 1512228"/>
              <a:gd name="connsiteY18" fmla="*/ 284043 h 398752"/>
              <a:gd name="connsiteX19" fmla="*/ 606090 w 1512228"/>
              <a:gd name="connsiteY19" fmla="*/ 221226 h 398752"/>
              <a:gd name="connsiteX20" fmla="*/ 1102975 w 1512228"/>
              <a:gd name="connsiteY20" fmla="*/ 221226 h 398752"/>
              <a:gd name="connsiteX21" fmla="*/ 1209450 w 1512228"/>
              <a:gd name="connsiteY21" fmla="*/ 144753 h 398752"/>
              <a:gd name="connsiteX22" fmla="*/ 1092054 w 1512228"/>
              <a:gd name="connsiteY22" fmla="*/ 0 h 398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12228" h="398752">
                <a:moveTo>
                  <a:pt x="1092054" y="0"/>
                </a:moveTo>
                <a:cubicBezTo>
                  <a:pt x="756247" y="0"/>
                  <a:pt x="420441" y="0"/>
                  <a:pt x="84634" y="0"/>
                </a:cubicBezTo>
                <a:cubicBezTo>
                  <a:pt x="73713" y="0"/>
                  <a:pt x="65523" y="10925"/>
                  <a:pt x="54602" y="16387"/>
                </a:cubicBezTo>
                <a:cubicBezTo>
                  <a:pt x="65523" y="21850"/>
                  <a:pt x="73713" y="27312"/>
                  <a:pt x="84634" y="32775"/>
                </a:cubicBezTo>
                <a:cubicBezTo>
                  <a:pt x="90094" y="35505"/>
                  <a:pt x="98285" y="32775"/>
                  <a:pt x="103745" y="32775"/>
                </a:cubicBezTo>
                <a:cubicBezTo>
                  <a:pt x="264823" y="32775"/>
                  <a:pt x="423171" y="32775"/>
                  <a:pt x="584249" y="32775"/>
                </a:cubicBezTo>
                <a:cubicBezTo>
                  <a:pt x="603360" y="32775"/>
                  <a:pt x="622471" y="38237"/>
                  <a:pt x="641582" y="43699"/>
                </a:cubicBezTo>
                <a:cubicBezTo>
                  <a:pt x="674343" y="51893"/>
                  <a:pt x="693454" y="84667"/>
                  <a:pt x="690724" y="120172"/>
                </a:cubicBezTo>
                <a:cubicBezTo>
                  <a:pt x="687994" y="152946"/>
                  <a:pt x="660693" y="180258"/>
                  <a:pt x="627931" y="182989"/>
                </a:cubicBezTo>
                <a:cubicBezTo>
                  <a:pt x="595169" y="185721"/>
                  <a:pt x="559678" y="188452"/>
                  <a:pt x="524186" y="188452"/>
                </a:cubicBezTo>
                <a:cubicBezTo>
                  <a:pt x="382219" y="188452"/>
                  <a:pt x="242982" y="185721"/>
                  <a:pt x="101015" y="182989"/>
                </a:cubicBezTo>
                <a:cubicBezTo>
                  <a:pt x="49142" y="182989"/>
                  <a:pt x="0" y="234882"/>
                  <a:pt x="0" y="292237"/>
                </a:cubicBezTo>
                <a:cubicBezTo>
                  <a:pt x="0" y="346860"/>
                  <a:pt x="49142" y="398752"/>
                  <a:pt x="98285" y="398752"/>
                </a:cubicBezTo>
                <a:cubicBezTo>
                  <a:pt x="267553" y="398752"/>
                  <a:pt x="436822" y="398752"/>
                  <a:pt x="608820" y="398752"/>
                </a:cubicBezTo>
                <a:lnTo>
                  <a:pt x="1512228" y="398752"/>
                </a:lnTo>
                <a:lnTo>
                  <a:pt x="1512228" y="365978"/>
                </a:lnTo>
                <a:lnTo>
                  <a:pt x="641582" y="365978"/>
                </a:lnTo>
                <a:cubicBezTo>
                  <a:pt x="627931" y="365978"/>
                  <a:pt x="611550" y="363247"/>
                  <a:pt x="595169" y="363247"/>
                </a:cubicBezTo>
                <a:cubicBezTo>
                  <a:pt x="559678" y="355054"/>
                  <a:pt x="535106" y="322279"/>
                  <a:pt x="537837" y="284043"/>
                </a:cubicBezTo>
                <a:cubicBezTo>
                  <a:pt x="543297" y="248538"/>
                  <a:pt x="570598" y="221226"/>
                  <a:pt x="606090" y="221226"/>
                </a:cubicBezTo>
                <a:cubicBezTo>
                  <a:pt x="772628" y="221226"/>
                  <a:pt x="936437" y="221226"/>
                  <a:pt x="1102975" y="221226"/>
                </a:cubicBezTo>
                <a:cubicBezTo>
                  <a:pt x="1149387" y="221226"/>
                  <a:pt x="1193069" y="191183"/>
                  <a:pt x="1209450" y="144753"/>
                </a:cubicBezTo>
                <a:cubicBezTo>
                  <a:pt x="1234021" y="71011"/>
                  <a:pt x="1176688" y="0"/>
                  <a:pt x="1092054" y="0"/>
                </a:cubicBezTo>
                <a:close/>
              </a:path>
            </a:pathLst>
          </a:custGeom>
          <a:solidFill>
            <a:srgbClr val="B9C7E1"/>
          </a:solidFill>
          <a:ln w="19050">
            <a:solidFill>
              <a:srgbClr val="FFFFF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F2F358BA-52EB-42E0-9F78-991CC5FCBAA1}"/>
              </a:ext>
            </a:extLst>
          </p:cNvPr>
          <p:cNvSpPr>
            <a:spLocks/>
          </p:cNvSpPr>
          <p:nvPr/>
        </p:nvSpPr>
        <p:spPr bwMode="auto">
          <a:xfrm>
            <a:off x="11687232" y="3835409"/>
            <a:ext cx="504768" cy="866679"/>
          </a:xfrm>
          <a:custGeom>
            <a:avLst/>
            <a:gdLst>
              <a:gd name="connsiteX0" fmla="*/ 504768 w 504768"/>
              <a:gd name="connsiteY0" fmla="*/ 624602 h 866679"/>
              <a:gd name="connsiteX1" fmla="*/ 504768 w 504768"/>
              <a:gd name="connsiteY1" fmla="*/ 866679 h 866679"/>
              <a:gd name="connsiteX2" fmla="*/ 474425 w 504768"/>
              <a:gd name="connsiteY2" fmla="*/ 861375 h 866679"/>
              <a:gd name="connsiteX3" fmla="*/ 394588 w 504768"/>
              <a:gd name="connsiteY3" fmla="*/ 746559 h 866679"/>
              <a:gd name="connsiteX4" fmla="*/ 467881 w 504768"/>
              <a:gd name="connsiteY4" fmla="*/ 632180 h 866679"/>
              <a:gd name="connsiteX5" fmla="*/ 155706 w 504768"/>
              <a:gd name="connsiteY5" fmla="*/ 209489 h 866679"/>
              <a:gd name="connsiteX6" fmla="*/ 504768 w 504768"/>
              <a:gd name="connsiteY6" fmla="*/ 209489 h 866679"/>
              <a:gd name="connsiteX7" fmla="*/ 504768 w 504768"/>
              <a:gd name="connsiteY7" fmla="*/ 454741 h 866679"/>
              <a:gd name="connsiteX8" fmla="*/ 127785 w 504768"/>
              <a:gd name="connsiteY8" fmla="*/ 454741 h 866679"/>
              <a:gd name="connsiteX9" fmla="*/ 588 w 504768"/>
              <a:gd name="connsiteY9" fmla="*/ 342980 h 866679"/>
              <a:gd name="connsiteX10" fmla="*/ 106068 w 504768"/>
              <a:gd name="connsiteY10" fmla="*/ 212593 h 866679"/>
              <a:gd name="connsiteX11" fmla="*/ 155706 w 504768"/>
              <a:gd name="connsiteY11" fmla="*/ 209489 h 866679"/>
              <a:gd name="connsiteX12" fmla="*/ 327111 w 504768"/>
              <a:gd name="connsiteY12" fmla="*/ 326 h 866679"/>
              <a:gd name="connsiteX13" fmla="*/ 357360 w 504768"/>
              <a:gd name="connsiteY13" fmla="*/ 1490 h 866679"/>
              <a:gd name="connsiteX14" fmla="*/ 504768 w 504768"/>
              <a:gd name="connsiteY14" fmla="*/ 1490 h 866679"/>
              <a:gd name="connsiteX15" fmla="*/ 504768 w 504768"/>
              <a:gd name="connsiteY15" fmla="*/ 38744 h 866679"/>
              <a:gd name="connsiteX16" fmla="*/ 354257 w 504768"/>
              <a:gd name="connsiteY16" fmla="*/ 38744 h 866679"/>
              <a:gd name="connsiteX17" fmla="*/ 310824 w 504768"/>
              <a:gd name="connsiteY17" fmla="*/ 20117 h 866679"/>
              <a:gd name="connsiteX18" fmla="*/ 327111 w 504768"/>
              <a:gd name="connsiteY18" fmla="*/ 326 h 866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4768" h="866679">
                <a:moveTo>
                  <a:pt x="504768" y="624602"/>
                </a:moveTo>
                <a:lnTo>
                  <a:pt x="504768" y="866679"/>
                </a:lnTo>
                <a:lnTo>
                  <a:pt x="474425" y="861375"/>
                </a:lnTo>
                <a:cubicBezTo>
                  <a:pt x="425999" y="843185"/>
                  <a:pt x="394588" y="800111"/>
                  <a:pt x="394588" y="746559"/>
                </a:cubicBezTo>
                <a:cubicBezTo>
                  <a:pt x="394588" y="695336"/>
                  <a:pt x="424254" y="651097"/>
                  <a:pt x="467881" y="632180"/>
                </a:cubicBezTo>
                <a:close/>
                <a:moveTo>
                  <a:pt x="155706" y="209489"/>
                </a:moveTo>
                <a:lnTo>
                  <a:pt x="504768" y="209489"/>
                </a:lnTo>
                <a:lnTo>
                  <a:pt x="504768" y="454741"/>
                </a:lnTo>
                <a:lnTo>
                  <a:pt x="127785" y="454741"/>
                </a:lnTo>
                <a:cubicBezTo>
                  <a:pt x="59533" y="454741"/>
                  <a:pt x="6792" y="408174"/>
                  <a:pt x="588" y="342980"/>
                </a:cubicBezTo>
                <a:cubicBezTo>
                  <a:pt x="-5617" y="280891"/>
                  <a:pt x="37816" y="221907"/>
                  <a:pt x="106068" y="212593"/>
                </a:cubicBezTo>
                <a:cubicBezTo>
                  <a:pt x="121580" y="209489"/>
                  <a:pt x="137092" y="209489"/>
                  <a:pt x="155706" y="209489"/>
                </a:cubicBezTo>
                <a:close/>
                <a:moveTo>
                  <a:pt x="327111" y="326"/>
                </a:moveTo>
                <a:cubicBezTo>
                  <a:pt x="336419" y="-838"/>
                  <a:pt x="348052" y="1490"/>
                  <a:pt x="357360" y="1490"/>
                </a:cubicBezTo>
                <a:lnTo>
                  <a:pt x="504768" y="1490"/>
                </a:lnTo>
                <a:lnTo>
                  <a:pt x="504768" y="38744"/>
                </a:lnTo>
                <a:lnTo>
                  <a:pt x="354257" y="38744"/>
                </a:lnTo>
                <a:cubicBezTo>
                  <a:pt x="338745" y="38744"/>
                  <a:pt x="310824" y="44953"/>
                  <a:pt x="310824" y="20117"/>
                </a:cubicBezTo>
                <a:cubicBezTo>
                  <a:pt x="310824" y="6147"/>
                  <a:pt x="317804" y="1490"/>
                  <a:pt x="327111" y="326"/>
                </a:cubicBezTo>
                <a:close/>
              </a:path>
            </a:pathLst>
          </a:custGeom>
          <a:solidFill>
            <a:srgbClr val="B9C7E1"/>
          </a:solidFill>
          <a:ln w="19050">
            <a:solidFill>
              <a:srgbClr val="FFFFF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zh-CN" altLang="en-US"/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F49CBD4F-1E78-2B2D-1B0F-C46FE53F46C3}"/>
              </a:ext>
            </a:extLst>
          </p:cNvPr>
          <p:cNvCxnSpPr/>
          <p:nvPr/>
        </p:nvCxnSpPr>
        <p:spPr>
          <a:xfrm>
            <a:off x="5579337" y="5516563"/>
            <a:ext cx="0" cy="1193852"/>
          </a:xfrm>
          <a:prstGeom prst="line">
            <a:avLst/>
          </a:prstGeom>
          <a:ln w="19050"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85D8CBF0-5922-D14D-C756-4A28975B38EF}"/>
              </a:ext>
            </a:extLst>
          </p:cNvPr>
          <p:cNvCxnSpPr>
            <a:cxnSpLocks/>
          </p:cNvCxnSpPr>
          <p:nvPr/>
        </p:nvCxnSpPr>
        <p:spPr>
          <a:xfrm>
            <a:off x="1794842" y="3175042"/>
            <a:ext cx="0" cy="816053"/>
          </a:xfrm>
          <a:prstGeom prst="line">
            <a:avLst/>
          </a:prstGeom>
          <a:ln w="19050"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348D3B14-80BB-0002-1D80-CA3245151EF6}"/>
              </a:ext>
            </a:extLst>
          </p:cNvPr>
          <p:cNvCxnSpPr/>
          <p:nvPr/>
        </p:nvCxnSpPr>
        <p:spPr>
          <a:xfrm>
            <a:off x="10410169" y="2693653"/>
            <a:ext cx="0" cy="1193852"/>
          </a:xfrm>
          <a:prstGeom prst="line">
            <a:avLst/>
          </a:prstGeom>
          <a:ln w="19050"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D1DE6A4F-5D94-6DDA-9D44-D77FCC4BAECF}"/>
              </a:ext>
            </a:extLst>
          </p:cNvPr>
          <p:cNvCxnSpPr>
            <a:cxnSpLocks/>
          </p:cNvCxnSpPr>
          <p:nvPr/>
        </p:nvCxnSpPr>
        <p:spPr>
          <a:xfrm>
            <a:off x="5922205" y="6196009"/>
            <a:ext cx="0" cy="733766"/>
          </a:xfrm>
          <a:prstGeom prst="line">
            <a:avLst/>
          </a:prstGeom>
          <a:ln w="19050"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05F83984-7B26-42BD-CBA3-0C2CBE5EC312}"/>
              </a:ext>
            </a:extLst>
          </p:cNvPr>
          <p:cNvCxnSpPr>
            <a:cxnSpLocks/>
          </p:cNvCxnSpPr>
          <p:nvPr/>
        </p:nvCxnSpPr>
        <p:spPr>
          <a:xfrm>
            <a:off x="9983973" y="2398305"/>
            <a:ext cx="0" cy="733766"/>
          </a:xfrm>
          <a:prstGeom prst="line">
            <a:avLst/>
          </a:prstGeom>
          <a:ln w="19050"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594847FA-71C8-4533-A811-1B210A4CF368}"/>
              </a:ext>
            </a:extLst>
          </p:cNvPr>
          <p:cNvCxnSpPr>
            <a:cxnSpLocks/>
          </p:cNvCxnSpPr>
          <p:nvPr/>
        </p:nvCxnSpPr>
        <p:spPr>
          <a:xfrm>
            <a:off x="2290212" y="3754738"/>
            <a:ext cx="0" cy="479302"/>
          </a:xfrm>
          <a:prstGeom prst="line">
            <a:avLst/>
          </a:prstGeom>
          <a:ln w="19050"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221BF5D7-03A5-621F-BE0C-9DD9C78061E2}"/>
              </a:ext>
            </a:extLst>
          </p:cNvPr>
          <p:cNvCxnSpPr/>
          <p:nvPr/>
        </p:nvCxnSpPr>
        <p:spPr>
          <a:xfrm>
            <a:off x="2092025" y="2485558"/>
            <a:ext cx="0" cy="1193852"/>
          </a:xfrm>
          <a:prstGeom prst="line">
            <a:avLst/>
          </a:prstGeom>
          <a:ln w="19050"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A880D77F-E7CB-9670-2C2A-546F1AD620E2}"/>
              </a:ext>
            </a:extLst>
          </p:cNvPr>
          <p:cNvCxnSpPr>
            <a:cxnSpLocks/>
          </p:cNvCxnSpPr>
          <p:nvPr/>
        </p:nvCxnSpPr>
        <p:spPr>
          <a:xfrm>
            <a:off x="6320885" y="3887505"/>
            <a:ext cx="0" cy="479302"/>
          </a:xfrm>
          <a:prstGeom prst="line">
            <a:avLst/>
          </a:prstGeom>
          <a:ln w="19050"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1056FB39-9AEE-9587-4337-62BD257819A8}"/>
              </a:ext>
            </a:extLst>
          </p:cNvPr>
          <p:cNvCxnSpPr>
            <a:cxnSpLocks/>
          </p:cNvCxnSpPr>
          <p:nvPr/>
        </p:nvCxnSpPr>
        <p:spPr>
          <a:xfrm>
            <a:off x="7957802" y="5829126"/>
            <a:ext cx="0" cy="733766"/>
          </a:xfrm>
          <a:prstGeom prst="line">
            <a:avLst/>
          </a:prstGeom>
          <a:ln w="19050"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4416BF5B-E364-BDEB-620B-5D201B3C5A54}"/>
              </a:ext>
            </a:extLst>
          </p:cNvPr>
          <p:cNvCxnSpPr>
            <a:cxnSpLocks/>
          </p:cNvCxnSpPr>
          <p:nvPr/>
        </p:nvCxnSpPr>
        <p:spPr>
          <a:xfrm>
            <a:off x="5794492" y="2031422"/>
            <a:ext cx="0" cy="733766"/>
          </a:xfrm>
          <a:prstGeom prst="line">
            <a:avLst/>
          </a:prstGeom>
          <a:ln w="19050"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B0389861-2D45-9A17-A773-EED8E84C5F55}"/>
              </a:ext>
            </a:extLst>
          </p:cNvPr>
          <p:cNvCxnSpPr>
            <a:cxnSpLocks/>
          </p:cNvCxnSpPr>
          <p:nvPr/>
        </p:nvCxnSpPr>
        <p:spPr>
          <a:xfrm>
            <a:off x="4253696" y="5546819"/>
            <a:ext cx="0" cy="564614"/>
          </a:xfrm>
          <a:prstGeom prst="line">
            <a:avLst/>
          </a:prstGeom>
          <a:ln w="19050"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7866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8">
            <a:extLst>
              <a:ext uri="{FF2B5EF4-FFF2-40B4-BE49-F238E27FC236}">
                <a16:creationId xmlns:a16="http://schemas.microsoft.com/office/drawing/2014/main" id="{065AAFC1-A056-C96D-76E0-FB64D28A35D2}"/>
              </a:ext>
            </a:extLst>
          </p:cNvPr>
          <p:cNvSpPr txBox="1"/>
          <p:nvPr/>
        </p:nvSpPr>
        <p:spPr>
          <a:xfrm>
            <a:off x="2534854" y="2402642"/>
            <a:ext cx="184666" cy="615553"/>
          </a:xfrm>
          <a:prstGeom prst="rect">
            <a:avLst/>
          </a:prstGeom>
          <a:noFill/>
        </p:spPr>
        <p:txBody>
          <a:bodyPr vert="eaVert" wrap="none" lIns="0" tIns="0" rIns="0" bIns="0" rtlCol="0" anchor="t">
            <a:noAutofit/>
          </a:bodyPr>
          <a:lstStyle/>
          <a:p>
            <a:pPr algn="l"/>
            <a:r>
              <a:rPr lang="zh-CN" altLang="en-US" sz="1200" dirty="0">
                <a:solidFill>
                  <a:schemeClr val="accent1">
                    <a:lumMod val="100000"/>
                  </a:schemeClr>
                </a:solidFill>
              </a:rPr>
              <a:t>第一部分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A4B08547-5EBF-586B-FE04-4238774B0C11}"/>
              </a:ext>
            </a:extLst>
          </p:cNvPr>
          <p:cNvSpPr txBox="1"/>
          <p:nvPr/>
        </p:nvSpPr>
        <p:spPr>
          <a:xfrm>
            <a:off x="3030482" y="2598395"/>
            <a:ext cx="223138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zh-CN" altLang="en-US" sz="3600">
                <a:solidFill>
                  <a:schemeClr val="accent1"/>
                </a:solidFill>
                <a:latin typeface="+mj-ea"/>
                <a:ea typeface="+mj-ea"/>
              </a:rPr>
              <a:t>相关背景</a:t>
            </a:r>
            <a:endParaRPr lang="zh-CN" altLang="en-US" sz="36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4580981C-7186-6B5A-6DF4-C6351DD28248}"/>
              </a:ext>
            </a:extLst>
          </p:cNvPr>
          <p:cNvSpPr txBox="1"/>
          <p:nvPr/>
        </p:nvSpPr>
        <p:spPr>
          <a:xfrm>
            <a:off x="6963979" y="2402642"/>
            <a:ext cx="184666" cy="615553"/>
          </a:xfrm>
          <a:prstGeom prst="rect">
            <a:avLst/>
          </a:prstGeom>
          <a:noFill/>
        </p:spPr>
        <p:txBody>
          <a:bodyPr vert="eaVert" wrap="none" lIns="0" tIns="0" rIns="0" bIns="0" rtlCol="0" anchor="t">
            <a:noAutofit/>
          </a:bodyPr>
          <a:lstStyle/>
          <a:p>
            <a:pPr algn="l"/>
            <a:r>
              <a:rPr lang="zh-CN" altLang="en-US" sz="1200" dirty="0">
                <a:solidFill>
                  <a:schemeClr val="accent1">
                    <a:lumMod val="100000"/>
                  </a:schemeClr>
                </a:solidFill>
              </a:rPr>
              <a:t>第二部分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F3B260E1-6856-1A29-6170-F646EC438B11}"/>
              </a:ext>
            </a:extLst>
          </p:cNvPr>
          <p:cNvSpPr txBox="1"/>
          <p:nvPr/>
        </p:nvSpPr>
        <p:spPr>
          <a:xfrm>
            <a:off x="7459607" y="2598395"/>
            <a:ext cx="223138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zh-CN" altLang="en-US" sz="3600">
                <a:solidFill>
                  <a:schemeClr val="accent1"/>
                </a:solidFill>
                <a:latin typeface="+mj-ea"/>
                <a:ea typeface="+mj-ea"/>
              </a:rPr>
              <a:t>业绩规模</a:t>
            </a:r>
            <a:endParaRPr lang="zh-CN" altLang="en-US" sz="36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AB3D1B35-DA01-3EFA-5833-E24F31B56608}"/>
              </a:ext>
            </a:extLst>
          </p:cNvPr>
          <p:cNvSpPr txBox="1"/>
          <p:nvPr/>
        </p:nvSpPr>
        <p:spPr>
          <a:xfrm>
            <a:off x="2534854" y="4221917"/>
            <a:ext cx="184666" cy="615553"/>
          </a:xfrm>
          <a:prstGeom prst="rect">
            <a:avLst/>
          </a:prstGeom>
          <a:noFill/>
        </p:spPr>
        <p:txBody>
          <a:bodyPr vert="eaVert" wrap="none" lIns="0" tIns="0" rIns="0" bIns="0" rtlCol="0" anchor="t">
            <a:noAutofit/>
          </a:bodyPr>
          <a:lstStyle/>
          <a:p>
            <a:pPr algn="l"/>
            <a:r>
              <a:rPr lang="zh-CN" altLang="en-US" sz="1200" dirty="0">
                <a:solidFill>
                  <a:schemeClr val="accent1">
                    <a:lumMod val="100000"/>
                  </a:schemeClr>
                </a:solidFill>
              </a:rPr>
              <a:t>第三部分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630B8647-65DD-4059-3EB3-3DF870EE6131}"/>
              </a:ext>
            </a:extLst>
          </p:cNvPr>
          <p:cNvSpPr txBox="1"/>
          <p:nvPr/>
        </p:nvSpPr>
        <p:spPr>
          <a:xfrm>
            <a:off x="3030482" y="4417670"/>
            <a:ext cx="223138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zh-CN" altLang="en-US" sz="3600">
                <a:solidFill>
                  <a:schemeClr val="accent1"/>
                </a:solidFill>
                <a:latin typeface="+mj-ea"/>
                <a:ea typeface="+mj-ea"/>
              </a:rPr>
              <a:t>运营表现</a:t>
            </a:r>
            <a:endParaRPr lang="zh-CN" altLang="en-US" sz="36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F1E17DF4-BB52-0A3E-D8E3-4797C78B5F51}"/>
              </a:ext>
            </a:extLst>
          </p:cNvPr>
          <p:cNvSpPr txBox="1"/>
          <p:nvPr/>
        </p:nvSpPr>
        <p:spPr>
          <a:xfrm>
            <a:off x="6963979" y="4221917"/>
            <a:ext cx="184666" cy="615553"/>
          </a:xfrm>
          <a:prstGeom prst="rect">
            <a:avLst/>
          </a:prstGeom>
          <a:noFill/>
        </p:spPr>
        <p:txBody>
          <a:bodyPr vert="eaVert" wrap="none" lIns="0" tIns="0" rIns="0" bIns="0" rtlCol="0" anchor="t">
            <a:noAutofit/>
          </a:bodyPr>
          <a:lstStyle/>
          <a:p>
            <a:pPr algn="l"/>
            <a:r>
              <a:rPr lang="zh-CN" altLang="en-US" sz="1200" dirty="0">
                <a:solidFill>
                  <a:schemeClr val="accent1">
                    <a:lumMod val="100000"/>
                  </a:schemeClr>
                </a:solidFill>
              </a:rPr>
              <a:t>第四部分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65444656-634E-D8EF-A004-7E340ED9D518}"/>
              </a:ext>
            </a:extLst>
          </p:cNvPr>
          <p:cNvSpPr txBox="1"/>
          <p:nvPr/>
        </p:nvSpPr>
        <p:spPr>
          <a:xfrm>
            <a:off x="7459607" y="4417670"/>
            <a:ext cx="223138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zh-CN" altLang="en-US" sz="3600">
                <a:solidFill>
                  <a:schemeClr val="accent1"/>
                </a:solidFill>
                <a:latin typeface="+mj-ea"/>
                <a:ea typeface="+mj-ea"/>
              </a:rPr>
              <a:t>风险管理</a:t>
            </a:r>
            <a:endParaRPr lang="zh-CN" altLang="en-US" sz="36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AAB95670-269C-FD52-6009-E873C269C88F}"/>
              </a:ext>
            </a:extLst>
          </p:cNvPr>
          <p:cNvSpPr txBox="1"/>
          <p:nvPr/>
        </p:nvSpPr>
        <p:spPr>
          <a:xfrm>
            <a:off x="3026175" y="3086196"/>
            <a:ext cx="2231380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algn="di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 altLang="zh-CN"/>
              <a:t>Relevant Background</a:t>
            </a:r>
            <a:endParaRPr lang="zh-CN" altLang="en-US" dirty="0"/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9E6589EB-5A30-40DE-A567-7F71B8A81D5E}"/>
              </a:ext>
            </a:extLst>
          </p:cNvPr>
          <p:cNvSpPr txBox="1"/>
          <p:nvPr/>
        </p:nvSpPr>
        <p:spPr>
          <a:xfrm>
            <a:off x="7459607" y="3075188"/>
            <a:ext cx="2231380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algn="di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 altLang="zh-CN"/>
              <a:t>Results The Scale</a:t>
            </a:r>
            <a:endParaRPr lang="zh-CN" altLang="en-US" dirty="0"/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1BD47F08-447D-DF5C-CFE5-96AA15A1DDA0}"/>
              </a:ext>
            </a:extLst>
          </p:cNvPr>
          <p:cNvSpPr txBox="1"/>
          <p:nvPr/>
        </p:nvSpPr>
        <p:spPr>
          <a:xfrm>
            <a:off x="3047881" y="4878626"/>
            <a:ext cx="2231380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algn="di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 altLang="zh-CN"/>
              <a:t>Operational Performance</a:t>
            </a:r>
            <a:endParaRPr lang="zh-CN" altLang="en-US" dirty="0"/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B0E4EAE0-C0AE-FE58-BD68-8A66A7613B13}"/>
              </a:ext>
            </a:extLst>
          </p:cNvPr>
          <p:cNvSpPr txBox="1"/>
          <p:nvPr/>
        </p:nvSpPr>
        <p:spPr>
          <a:xfrm>
            <a:off x="7470136" y="4881126"/>
            <a:ext cx="2231380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algn="dist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 altLang="zh-CN"/>
              <a:t>Risk Management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17291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BAB2B69-FF47-522F-1C50-BA9E56F510FA}"/>
              </a:ext>
            </a:extLst>
          </p:cNvPr>
          <p:cNvGrpSpPr/>
          <p:nvPr/>
        </p:nvGrpSpPr>
        <p:grpSpPr>
          <a:xfrm>
            <a:off x="2531520" y="1739825"/>
            <a:ext cx="4717960" cy="1569660"/>
            <a:chOff x="8139417" y="1097657"/>
            <a:chExt cx="4717960" cy="1569660"/>
          </a:xfrm>
          <a:effectLst>
            <a:outerShdw blurRad="203200" dist="127000" dir="5400000" sx="95000" sy="95000" algn="t" rotWithShape="0">
              <a:schemeClr val="accent1">
                <a:lumMod val="75000"/>
                <a:alpha val="40000"/>
              </a:schemeClr>
            </a:outerShdw>
          </a:effectLst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AFF012F1-D86D-5E1F-2335-C0C8CEFD8E37}"/>
                </a:ext>
              </a:extLst>
            </p:cNvPr>
            <p:cNvSpPr txBox="1"/>
            <p:nvPr/>
          </p:nvSpPr>
          <p:spPr>
            <a:xfrm>
              <a:off x="8139419" y="1097657"/>
              <a:ext cx="4717958" cy="1569660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zh-CN" altLang="en-US" sz="9600" b="0" i="0" u="none" strike="noStrike" kern="1200" cap="none" spc="0" normalizeH="0" baseline="0" noProof="0">
                  <a:ln w="114300">
                    <a:solidFill>
                      <a:schemeClr val="accent1"/>
                    </a:solidFill>
                  </a:ln>
                  <a:noFill/>
                  <a:effectLst/>
                  <a:uLnTx/>
                  <a:uFillTx/>
                  <a:latin typeface="+mj-ea"/>
                  <a:ea typeface="+mj-ea"/>
                  <a:cs typeface="+mn-cs"/>
                </a:rPr>
                <a:t>踔厉奋发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C788BAB-30D9-A554-078E-215A2DFDB9B4}"/>
                </a:ext>
              </a:extLst>
            </p:cNvPr>
            <p:cNvSpPr txBox="1"/>
            <p:nvPr/>
          </p:nvSpPr>
          <p:spPr>
            <a:xfrm>
              <a:off x="8139417" y="1097657"/>
              <a:ext cx="4717958" cy="1569660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zh-CN" altLang="en-US" sz="96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100000">
                        <a:schemeClr val="accent2"/>
                      </a:gs>
                      <a:gs pos="53000">
                        <a:schemeClr val="bg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踔厉奋发</a:t>
              </a: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7C09B7B4-1CCF-9E32-765D-FA5C1FB7FF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6984" r="83016">
                        <a14:foregroundMark x1="29727" y1="21813" x2="31159" y2="44172"/>
                        <a14:foregroundMark x1="40432" y1="38105" x2="43909" y2="49625"/>
                        <a14:foregroundMark x1="68977" y1="24267" x2="68000" y2="43081"/>
                        <a14:foregroundMark x1="60659" y1="36060" x2="57659" y2="52556"/>
                        <a14:foregroundMark x1="61727" y1="29925" x2="62477" y2="42399"/>
                        <a14:foregroundMark x1="60068" y1="34697" x2="56000" y2="49898"/>
                        <a14:foregroundMark x1="58932" y1="36946" x2="54773" y2="50102"/>
                        <a14:foregroundMark x1="70864" y1="29243" x2="74023" y2="57532"/>
                        <a14:foregroundMark x1="24500" y1="36060" x2="25273" y2="55078"/>
                        <a14:foregroundMark x1="27614" y1="32175" x2="27386" y2="34219"/>
                        <a14:foregroundMark x1="24205" y1="35583" x2="22091" y2="49625"/>
                        <a14:foregroundMark x1="21932" y1="50102" x2="21636" y2="56646"/>
                        <a14:foregroundMark x1="61045" y1="28153" x2="60750" y2="31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0" t="15666" r="8730" b="39756"/>
          <a:stretch/>
        </p:blipFill>
        <p:spPr>
          <a:xfrm>
            <a:off x="-150668" y="2614442"/>
            <a:ext cx="12636211" cy="2274865"/>
          </a:xfrm>
          <a:custGeom>
            <a:avLst/>
            <a:gdLst>
              <a:gd name="connsiteX0" fmla="*/ 10616473 w 12192000"/>
              <a:gd name="connsiteY0" fmla="*/ 1127615 h 2194895"/>
              <a:gd name="connsiteX1" fmla="*/ 10640240 w 12192000"/>
              <a:gd name="connsiteY1" fmla="*/ 1259735 h 2194895"/>
              <a:gd name="connsiteX2" fmla="*/ 10604401 w 12192000"/>
              <a:gd name="connsiteY2" fmla="*/ 1152216 h 2194895"/>
              <a:gd name="connsiteX3" fmla="*/ 10605610 w 12192000"/>
              <a:gd name="connsiteY3" fmla="*/ 1148267 h 2194895"/>
              <a:gd name="connsiteX4" fmla="*/ 10616473 w 12192000"/>
              <a:gd name="connsiteY4" fmla="*/ 1127615 h 2194895"/>
              <a:gd name="connsiteX5" fmla="*/ 9618688 w 12192000"/>
              <a:gd name="connsiteY5" fmla="*/ 0 h 2194895"/>
              <a:gd name="connsiteX6" fmla="*/ 12192000 w 12192000"/>
              <a:gd name="connsiteY6" fmla="*/ 0 h 2194895"/>
              <a:gd name="connsiteX7" fmla="*/ 12192000 w 12192000"/>
              <a:gd name="connsiteY7" fmla="*/ 2194895 h 2194895"/>
              <a:gd name="connsiteX8" fmla="*/ 11728740 w 12192000"/>
              <a:gd name="connsiteY8" fmla="*/ 2194895 h 2194895"/>
              <a:gd name="connsiteX9" fmla="*/ 11776096 w 12192000"/>
              <a:gd name="connsiteY9" fmla="*/ 2108274 h 2194895"/>
              <a:gd name="connsiteX10" fmla="*/ 11855723 w 12192000"/>
              <a:gd name="connsiteY10" fmla="*/ 1783843 h 2194895"/>
              <a:gd name="connsiteX11" fmla="*/ 10662543 w 12192000"/>
              <a:gd name="connsiteY11" fmla="*/ 1125921 h 2194895"/>
              <a:gd name="connsiteX12" fmla="*/ 10595636 w 12192000"/>
              <a:gd name="connsiteY12" fmla="*/ 1125921 h 2194895"/>
              <a:gd name="connsiteX13" fmla="*/ 10604401 w 12192000"/>
              <a:gd name="connsiteY13" fmla="*/ 1152216 h 2194895"/>
              <a:gd name="connsiteX14" fmla="*/ 10591416 w 12192000"/>
              <a:gd name="connsiteY14" fmla="*/ 1194598 h 2194895"/>
              <a:gd name="connsiteX15" fmla="*/ 10573333 w 12192000"/>
              <a:gd name="connsiteY15" fmla="*/ 1270887 h 2194895"/>
              <a:gd name="connsiteX16" fmla="*/ 10450855 w 12192000"/>
              <a:gd name="connsiteY16" fmla="*/ 1764394 h 2194895"/>
              <a:gd name="connsiteX17" fmla="*/ 10428286 w 12192000"/>
              <a:gd name="connsiteY17" fmla="*/ 1861705 h 2194895"/>
              <a:gd name="connsiteX18" fmla="*/ 10418398 w 12192000"/>
              <a:gd name="connsiteY18" fmla="*/ 1817370 h 2194895"/>
              <a:gd name="connsiteX19" fmla="*/ 10325776 w 12192000"/>
              <a:gd name="connsiteY19" fmla="*/ 1476255 h 2194895"/>
              <a:gd name="connsiteX20" fmla="*/ 9822856 w 12192000"/>
              <a:gd name="connsiteY20" fmla="*/ 295155 h 2194895"/>
              <a:gd name="connsiteX21" fmla="*/ 9674861 w 12192000"/>
              <a:gd name="connsiteY21" fmla="*/ 78104 h 2194895"/>
              <a:gd name="connsiteX22" fmla="*/ 0 w 12192000"/>
              <a:gd name="connsiteY22" fmla="*/ 0 h 2194895"/>
              <a:gd name="connsiteX23" fmla="*/ 6369098 w 12192000"/>
              <a:gd name="connsiteY23" fmla="*/ 0 h 2194895"/>
              <a:gd name="connsiteX24" fmla="*/ 6346440 w 12192000"/>
              <a:gd name="connsiteY24" fmla="*/ 27079 h 2194895"/>
              <a:gd name="connsiteX25" fmla="*/ 6294796 w 12192000"/>
              <a:gd name="connsiteY25" fmla="*/ 295155 h 2194895"/>
              <a:gd name="connsiteX26" fmla="*/ 5669956 w 12192000"/>
              <a:gd name="connsiteY26" fmla="*/ 889515 h 2194895"/>
              <a:gd name="connsiteX27" fmla="*/ 5799496 w 12192000"/>
              <a:gd name="connsiteY27" fmla="*/ 1422915 h 2194895"/>
              <a:gd name="connsiteX28" fmla="*/ 5852836 w 12192000"/>
              <a:gd name="connsiteY28" fmla="*/ 1628655 h 2194895"/>
              <a:gd name="connsiteX29" fmla="*/ 5936656 w 12192000"/>
              <a:gd name="connsiteY29" fmla="*/ 1628655 h 2194895"/>
              <a:gd name="connsiteX30" fmla="*/ 5982376 w 12192000"/>
              <a:gd name="connsiteY30" fmla="*/ 1590555 h 2194895"/>
              <a:gd name="connsiteX31" fmla="*/ 6058577 w 12192000"/>
              <a:gd name="connsiteY31" fmla="*/ 1621035 h 2194895"/>
              <a:gd name="connsiteX32" fmla="*/ 6058577 w 12192000"/>
              <a:gd name="connsiteY32" fmla="*/ 1674375 h 2194895"/>
              <a:gd name="connsiteX33" fmla="*/ 6127156 w 12192000"/>
              <a:gd name="connsiteY33" fmla="*/ 1689615 h 2194895"/>
              <a:gd name="connsiteX34" fmla="*/ 6165256 w 12192000"/>
              <a:gd name="connsiteY34" fmla="*/ 1689615 h 2194895"/>
              <a:gd name="connsiteX35" fmla="*/ 6188116 w 12192000"/>
              <a:gd name="connsiteY35" fmla="*/ 1742955 h 2194895"/>
              <a:gd name="connsiteX36" fmla="*/ 6226216 w 12192000"/>
              <a:gd name="connsiteY36" fmla="*/ 1742955 h 2194895"/>
              <a:gd name="connsiteX37" fmla="*/ 6256696 w 12192000"/>
              <a:gd name="connsiteY37" fmla="*/ 1773435 h 2194895"/>
              <a:gd name="connsiteX38" fmla="*/ 6279556 w 12192000"/>
              <a:gd name="connsiteY38" fmla="*/ 1849635 h 2194895"/>
              <a:gd name="connsiteX39" fmla="*/ 6370996 w 12192000"/>
              <a:gd name="connsiteY39" fmla="*/ 1849635 h 2194895"/>
              <a:gd name="connsiteX40" fmla="*/ 6332896 w 12192000"/>
              <a:gd name="connsiteY40" fmla="*/ 1788675 h 2194895"/>
              <a:gd name="connsiteX41" fmla="*/ 6431956 w 12192000"/>
              <a:gd name="connsiteY41" fmla="*/ 1765815 h 2194895"/>
              <a:gd name="connsiteX42" fmla="*/ 6576736 w 12192000"/>
              <a:gd name="connsiteY42" fmla="*/ 1811535 h 2194895"/>
              <a:gd name="connsiteX43" fmla="*/ 6576736 w 12192000"/>
              <a:gd name="connsiteY43" fmla="*/ 1887735 h 2194895"/>
              <a:gd name="connsiteX44" fmla="*/ 6546256 w 12192000"/>
              <a:gd name="connsiteY44" fmla="*/ 1925835 h 2194895"/>
              <a:gd name="connsiteX45" fmla="*/ 6454816 w 12192000"/>
              <a:gd name="connsiteY45" fmla="*/ 1925835 h 2194895"/>
              <a:gd name="connsiteX46" fmla="*/ 6622456 w 12192000"/>
              <a:gd name="connsiteY46" fmla="*/ 2062995 h 2194895"/>
              <a:gd name="connsiteX47" fmla="*/ 6706276 w 12192000"/>
              <a:gd name="connsiteY47" fmla="*/ 2108715 h 2194895"/>
              <a:gd name="connsiteX48" fmla="*/ 6843436 w 12192000"/>
              <a:gd name="connsiteY48" fmla="*/ 2154435 h 2194895"/>
              <a:gd name="connsiteX49" fmla="*/ 6887727 w 12192000"/>
              <a:gd name="connsiteY49" fmla="*/ 2190868 h 2194895"/>
              <a:gd name="connsiteX50" fmla="*/ 6898406 w 12192000"/>
              <a:gd name="connsiteY50" fmla="*/ 2194895 h 2194895"/>
              <a:gd name="connsiteX51" fmla="*/ 0 w 12192000"/>
              <a:gd name="connsiteY51" fmla="*/ 2194895 h 2194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194895">
                <a:moveTo>
                  <a:pt x="10616473" y="1127615"/>
                </a:moveTo>
                <a:cubicBezTo>
                  <a:pt x="10632109" y="1112214"/>
                  <a:pt x="10636174" y="1185975"/>
                  <a:pt x="10640240" y="1259735"/>
                </a:cubicBezTo>
                <a:lnTo>
                  <a:pt x="10604401" y="1152216"/>
                </a:lnTo>
                <a:lnTo>
                  <a:pt x="10605610" y="1148267"/>
                </a:lnTo>
                <a:cubicBezTo>
                  <a:pt x="10609756" y="1137341"/>
                  <a:pt x="10613346" y="1130695"/>
                  <a:pt x="10616473" y="1127615"/>
                </a:cubicBezTo>
                <a:close/>
                <a:moveTo>
                  <a:pt x="9618688" y="0"/>
                </a:moveTo>
                <a:lnTo>
                  <a:pt x="12192000" y="0"/>
                </a:lnTo>
                <a:lnTo>
                  <a:pt x="12192000" y="2194895"/>
                </a:lnTo>
                <a:lnTo>
                  <a:pt x="11728740" y="2194895"/>
                </a:lnTo>
                <a:lnTo>
                  <a:pt x="11776096" y="2108274"/>
                </a:lnTo>
                <a:cubicBezTo>
                  <a:pt x="11836208" y="1980848"/>
                  <a:pt x="11868733" y="1866548"/>
                  <a:pt x="11855723" y="1783843"/>
                </a:cubicBezTo>
                <a:cubicBezTo>
                  <a:pt x="11803684" y="1453024"/>
                  <a:pt x="10872557" y="1235575"/>
                  <a:pt x="10662543" y="1125921"/>
                </a:cubicBezTo>
                <a:cubicBezTo>
                  <a:pt x="10452529" y="1016267"/>
                  <a:pt x="10524082" y="1071094"/>
                  <a:pt x="10595636" y="1125921"/>
                </a:cubicBezTo>
                <a:lnTo>
                  <a:pt x="10604401" y="1152216"/>
                </a:lnTo>
                <a:lnTo>
                  <a:pt x="10591416" y="1194598"/>
                </a:lnTo>
                <a:cubicBezTo>
                  <a:pt x="10586067" y="1214797"/>
                  <a:pt x="10580070" y="1239989"/>
                  <a:pt x="10573333" y="1270887"/>
                </a:cubicBezTo>
                <a:cubicBezTo>
                  <a:pt x="10553122" y="1363582"/>
                  <a:pt x="10502593" y="1550626"/>
                  <a:pt x="10450855" y="1764394"/>
                </a:cubicBezTo>
                <a:lnTo>
                  <a:pt x="10428286" y="1861705"/>
                </a:lnTo>
                <a:lnTo>
                  <a:pt x="10418398" y="1817370"/>
                </a:lnTo>
                <a:cubicBezTo>
                  <a:pt x="10388532" y="1703789"/>
                  <a:pt x="10351573" y="1586984"/>
                  <a:pt x="10325776" y="1476255"/>
                </a:cubicBezTo>
                <a:cubicBezTo>
                  <a:pt x="10243226" y="1121925"/>
                  <a:pt x="10045106" y="597415"/>
                  <a:pt x="9822856" y="295155"/>
                </a:cubicBezTo>
                <a:cubicBezTo>
                  <a:pt x="9767293" y="219590"/>
                  <a:pt x="9721177" y="146406"/>
                  <a:pt x="9674861" y="78104"/>
                </a:cubicBezTo>
                <a:close/>
                <a:moveTo>
                  <a:pt x="0" y="0"/>
                </a:moveTo>
                <a:lnTo>
                  <a:pt x="6369098" y="0"/>
                </a:lnTo>
                <a:lnTo>
                  <a:pt x="6346440" y="27079"/>
                </a:lnTo>
                <a:cubicBezTo>
                  <a:pt x="6310870" y="104159"/>
                  <a:pt x="6391634" y="191968"/>
                  <a:pt x="6294796" y="295155"/>
                </a:cubicBezTo>
                <a:cubicBezTo>
                  <a:pt x="6139856" y="460255"/>
                  <a:pt x="5752506" y="701555"/>
                  <a:pt x="5669956" y="889515"/>
                </a:cubicBezTo>
                <a:cubicBezTo>
                  <a:pt x="5587407" y="1077475"/>
                  <a:pt x="5770287" y="1294645"/>
                  <a:pt x="5799496" y="1422915"/>
                </a:cubicBezTo>
                <a:cubicBezTo>
                  <a:pt x="5828706" y="1551185"/>
                  <a:pt x="5829976" y="1594365"/>
                  <a:pt x="5852836" y="1628655"/>
                </a:cubicBezTo>
                <a:cubicBezTo>
                  <a:pt x="5875697" y="1662945"/>
                  <a:pt x="5915066" y="1635005"/>
                  <a:pt x="5936656" y="1628655"/>
                </a:cubicBezTo>
                <a:cubicBezTo>
                  <a:pt x="5958246" y="1622305"/>
                  <a:pt x="5962056" y="1591825"/>
                  <a:pt x="5982376" y="1590555"/>
                </a:cubicBezTo>
                <a:cubicBezTo>
                  <a:pt x="6002696" y="1589285"/>
                  <a:pt x="6045876" y="1607065"/>
                  <a:pt x="6058577" y="1621035"/>
                </a:cubicBezTo>
                <a:cubicBezTo>
                  <a:pt x="6071277" y="1635005"/>
                  <a:pt x="6047146" y="1662945"/>
                  <a:pt x="6058577" y="1674375"/>
                </a:cubicBezTo>
                <a:cubicBezTo>
                  <a:pt x="6070006" y="1685805"/>
                  <a:pt x="6109376" y="1687075"/>
                  <a:pt x="6127156" y="1689615"/>
                </a:cubicBezTo>
                <a:cubicBezTo>
                  <a:pt x="6144936" y="1692155"/>
                  <a:pt x="6155096" y="1680725"/>
                  <a:pt x="6165256" y="1689615"/>
                </a:cubicBezTo>
                <a:cubicBezTo>
                  <a:pt x="6175416" y="1698505"/>
                  <a:pt x="6177956" y="1734065"/>
                  <a:pt x="6188116" y="1742955"/>
                </a:cubicBezTo>
                <a:cubicBezTo>
                  <a:pt x="6198276" y="1751845"/>
                  <a:pt x="6226216" y="1742955"/>
                  <a:pt x="6226216" y="1742955"/>
                </a:cubicBezTo>
                <a:cubicBezTo>
                  <a:pt x="6237646" y="1748035"/>
                  <a:pt x="6247806" y="1755655"/>
                  <a:pt x="6256696" y="1773435"/>
                </a:cubicBezTo>
                <a:cubicBezTo>
                  <a:pt x="6265586" y="1791215"/>
                  <a:pt x="6260506" y="1836935"/>
                  <a:pt x="6279556" y="1849635"/>
                </a:cubicBezTo>
                <a:cubicBezTo>
                  <a:pt x="6298606" y="1862335"/>
                  <a:pt x="6362106" y="1859795"/>
                  <a:pt x="6370996" y="1849635"/>
                </a:cubicBezTo>
                <a:cubicBezTo>
                  <a:pt x="6379886" y="1839475"/>
                  <a:pt x="6322736" y="1802645"/>
                  <a:pt x="6332896" y="1788675"/>
                </a:cubicBezTo>
                <a:cubicBezTo>
                  <a:pt x="6343056" y="1774705"/>
                  <a:pt x="6391316" y="1762005"/>
                  <a:pt x="6431956" y="1765815"/>
                </a:cubicBezTo>
                <a:cubicBezTo>
                  <a:pt x="6472596" y="1769625"/>
                  <a:pt x="6552606" y="1791215"/>
                  <a:pt x="6576736" y="1811535"/>
                </a:cubicBezTo>
                <a:cubicBezTo>
                  <a:pt x="6600866" y="1831855"/>
                  <a:pt x="6581816" y="1868685"/>
                  <a:pt x="6576736" y="1887735"/>
                </a:cubicBezTo>
                <a:cubicBezTo>
                  <a:pt x="6571656" y="1906785"/>
                  <a:pt x="6566576" y="1919485"/>
                  <a:pt x="6546256" y="1925835"/>
                </a:cubicBezTo>
                <a:cubicBezTo>
                  <a:pt x="6525936" y="1932185"/>
                  <a:pt x="6442116" y="1902975"/>
                  <a:pt x="6454816" y="1925835"/>
                </a:cubicBezTo>
                <a:cubicBezTo>
                  <a:pt x="6467516" y="1948695"/>
                  <a:pt x="6580546" y="2032515"/>
                  <a:pt x="6622456" y="2062995"/>
                </a:cubicBezTo>
                <a:cubicBezTo>
                  <a:pt x="6664366" y="2093475"/>
                  <a:pt x="6669446" y="2093475"/>
                  <a:pt x="6706276" y="2108715"/>
                </a:cubicBezTo>
                <a:cubicBezTo>
                  <a:pt x="6743106" y="2123955"/>
                  <a:pt x="6798986" y="2135385"/>
                  <a:pt x="6843436" y="2154435"/>
                </a:cubicBezTo>
                <a:cubicBezTo>
                  <a:pt x="6876774" y="2168723"/>
                  <a:pt x="6837959" y="2168008"/>
                  <a:pt x="6887727" y="2190868"/>
                </a:cubicBezTo>
                <a:lnTo>
                  <a:pt x="6898406" y="2194895"/>
                </a:lnTo>
                <a:lnTo>
                  <a:pt x="0" y="2194895"/>
                </a:lnTo>
                <a:close/>
              </a:path>
            </a:pathLst>
          </a:cu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267EAE2F-1053-C2FD-DEB6-F617BFEFB6AA}"/>
              </a:ext>
            </a:extLst>
          </p:cNvPr>
          <p:cNvGrpSpPr/>
          <p:nvPr/>
        </p:nvGrpSpPr>
        <p:grpSpPr>
          <a:xfrm>
            <a:off x="4719049" y="2911213"/>
            <a:ext cx="4717960" cy="1569661"/>
            <a:chOff x="8139417" y="1097656"/>
            <a:chExt cx="4717960" cy="1569661"/>
          </a:xfrm>
          <a:effectLst>
            <a:outerShdw blurRad="203200" dist="127000" dir="5400000" sx="95000" sy="95000" algn="t" rotWithShape="0">
              <a:schemeClr val="accent1">
                <a:lumMod val="75000"/>
                <a:alpha val="40000"/>
              </a:schemeClr>
            </a:outerShdw>
          </a:effectLst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D4ACDDCF-BB03-71BF-293E-2C0D272BE1D3}"/>
                </a:ext>
              </a:extLst>
            </p:cNvPr>
            <p:cNvSpPr txBox="1"/>
            <p:nvPr/>
          </p:nvSpPr>
          <p:spPr>
            <a:xfrm>
              <a:off x="8139419" y="1097657"/>
              <a:ext cx="4717958" cy="1569660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zh-CN" altLang="en-US" sz="9600" b="0" i="0" u="none" strike="noStrike" kern="1200" cap="none" spc="0" normalizeH="0" baseline="0" noProof="0">
                  <a:ln w="114300">
                    <a:solidFill>
                      <a:schemeClr val="accent1"/>
                    </a:solidFill>
                  </a:ln>
                  <a:noFill/>
                  <a:effectLst/>
                  <a:uLnTx/>
                  <a:uFillTx/>
                  <a:latin typeface="+mj-ea"/>
                  <a:ea typeface="+mj-ea"/>
                  <a:cs typeface="+mn-cs"/>
                </a:rPr>
                <a:t>行稳致远</a:t>
              </a: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76A6498-B8C9-32A6-1BD6-39CB28A42CFF}"/>
                </a:ext>
              </a:extLst>
            </p:cNvPr>
            <p:cNvSpPr txBox="1"/>
            <p:nvPr/>
          </p:nvSpPr>
          <p:spPr>
            <a:xfrm>
              <a:off x="8139417" y="1097656"/>
              <a:ext cx="4717958" cy="1569660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>
              <a:defPPr>
                <a:defRPr lang="zh-CN"/>
              </a:defPPr>
              <a:lvl1pPr>
                <a:defRPr kumimoji="0" sz="9600" b="0" i="0" u="none" strike="noStrike" cap="none" spc="0" normalizeH="0" baseline="0">
                  <a:ln>
                    <a:noFill/>
                  </a:ln>
                  <a:gradFill>
                    <a:gsLst>
                      <a:gs pos="100000">
                        <a:schemeClr val="accent2"/>
                      </a:gs>
                      <a:gs pos="53000">
                        <a:schemeClr val="bg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+mj-ea"/>
                  <a:ea typeface="+mj-ea"/>
                </a:defRPr>
              </a:lvl1pPr>
            </a:lstStyle>
            <a:p>
              <a:r>
                <a:rPr lang="zh-CN" altLang="en-US"/>
                <a:t>行稳致远</a:t>
              </a:r>
            </a:p>
          </p:txBody>
        </p:sp>
      </p:grpSp>
      <p:pic>
        <p:nvPicPr>
          <p:cNvPr id="13" name="图片 12" descr="he2">
            <a:extLst>
              <a:ext uri="{FF2B5EF4-FFF2-40B4-BE49-F238E27FC236}">
                <a16:creationId xmlns:a16="http://schemas.microsoft.com/office/drawing/2014/main" id="{740133B9-260B-FD73-F0AD-44B3A103AD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37" y="662494"/>
            <a:ext cx="723200" cy="793554"/>
          </a:xfrm>
          <a:prstGeom prst="rect">
            <a:avLst/>
          </a:prstGeom>
        </p:spPr>
      </p:pic>
      <p:pic>
        <p:nvPicPr>
          <p:cNvPr id="14" name="图片 13" descr="0aebb62b2ce189e6d7ab14a4252f2343879c63581229f-PTUmTb">
            <a:extLst>
              <a:ext uri="{FF2B5EF4-FFF2-40B4-BE49-F238E27FC236}">
                <a16:creationId xmlns:a16="http://schemas.microsoft.com/office/drawing/2014/main" id="{39F845D4-AA6D-D97B-E158-998EA0AFFA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284" y="144249"/>
            <a:ext cx="1485997" cy="1269682"/>
          </a:xfrm>
          <a:prstGeom prst="rect">
            <a:avLst/>
          </a:prstGeom>
        </p:spPr>
      </p:pic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AF2CFEE9-D0E7-4FD5-9DF4-59279B0C42DF}"/>
              </a:ext>
            </a:extLst>
          </p:cNvPr>
          <p:cNvSpPr>
            <a:spLocks/>
          </p:cNvSpPr>
          <p:nvPr/>
        </p:nvSpPr>
        <p:spPr bwMode="auto">
          <a:xfrm>
            <a:off x="1" y="198136"/>
            <a:ext cx="1983565" cy="584473"/>
          </a:xfrm>
          <a:custGeom>
            <a:avLst/>
            <a:gdLst>
              <a:gd name="connsiteX0" fmla="*/ 410261 w 1983565"/>
              <a:gd name="connsiteY0" fmla="*/ 368709 h 584473"/>
              <a:gd name="connsiteX1" fmla="*/ 500355 w 1983565"/>
              <a:gd name="connsiteY1" fmla="*/ 464301 h 584473"/>
              <a:gd name="connsiteX2" fmla="*/ 429372 w 1983565"/>
              <a:gd name="connsiteY2" fmla="*/ 573548 h 584473"/>
              <a:gd name="connsiteX3" fmla="*/ 369309 w 1983565"/>
              <a:gd name="connsiteY3" fmla="*/ 584473 h 584473"/>
              <a:gd name="connsiteX4" fmla="*/ 0 w 1983565"/>
              <a:gd name="connsiteY4" fmla="*/ 584473 h 584473"/>
              <a:gd name="connsiteX5" fmla="*/ 0 w 1983565"/>
              <a:gd name="connsiteY5" fmla="*/ 371440 h 584473"/>
              <a:gd name="connsiteX6" fmla="*/ 363848 w 1983565"/>
              <a:gd name="connsiteY6" fmla="*/ 371440 h 584473"/>
              <a:gd name="connsiteX7" fmla="*/ 410261 w 1983565"/>
              <a:gd name="connsiteY7" fmla="*/ 368709 h 584473"/>
              <a:gd name="connsiteX8" fmla="*/ 25311 w 1983565"/>
              <a:gd name="connsiteY8" fmla="*/ 0 h 584473"/>
              <a:gd name="connsiteX9" fmla="*/ 1576029 w 1983565"/>
              <a:gd name="connsiteY9" fmla="*/ 0 h 584473"/>
              <a:gd name="connsiteX10" fmla="*/ 1868153 w 1983565"/>
              <a:gd name="connsiteY10" fmla="*/ 0 h 584473"/>
              <a:gd name="connsiteX11" fmla="*/ 1982819 w 1983565"/>
              <a:gd name="connsiteY11" fmla="*/ 98322 h 584473"/>
              <a:gd name="connsiteX12" fmla="*/ 1911835 w 1983565"/>
              <a:gd name="connsiteY12" fmla="*/ 218494 h 584473"/>
              <a:gd name="connsiteX13" fmla="*/ 1849042 w 1983565"/>
              <a:gd name="connsiteY13" fmla="*/ 229419 h 584473"/>
              <a:gd name="connsiteX14" fmla="*/ 22581 w 1983565"/>
              <a:gd name="connsiteY14" fmla="*/ 232150 h 584473"/>
              <a:gd name="connsiteX15" fmla="*/ 3471 w 1983565"/>
              <a:gd name="connsiteY15" fmla="*/ 231126 h 584473"/>
              <a:gd name="connsiteX16" fmla="*/ 0 w 1983565"/>
              <a:gd name="connsiteY16" fmla="*/ 231312 h 584473"/>
              <a:gd name="connsiteX17" fmla="*/ 0 w 1983565"/>
              <a:gd name="connsiteY17" fmla="*/ 196645 h 584473"/>
              <a:gd name="connsiteX18" fmla="*/ 1073684 w 1983565"/>
              <a:gd name="connsiteY18" fmla="*/ 196645 h 584473"/>
              <a:gd name="connsiteX19" fmla="*/ 1139207 w 1983565"/>
              <a:gd name="connsiteY19" fmla="*/ 185720 h 584473"/>
              <a:gd name="connsiteX20" fmla="*/ 1185619 w 1983565"/>
              <a:gd name="connsiteY20" fmla="*/ 120172 h 584473"/>
              <a:gd name="connsiteX21" fmla="*/ 1144667 w 1983565"/>
              <a:gd name="connsiteY21" fmla="*/ 51892 h 584473"/>
              <a:gd name="connsiteX22" fmla="*/ 1081874 w 1983565"/>
              <a:gd name="connsiteY22" fmla="*/ 35505 h 584473"/>
              <a:gd name="connsiteX23" fmla="*/ 0 w 1983565"/>
              <a:gd name="connsiteY23" fmla="*/ 35505 h 584473"/>
              <a:gd name="connsiteX24" fmla="*/ 0 w 1983565"/>
              <a:gd name="connsiteY24" fmla="*/ 2731 h 584473"/>
              <a:gd name="connsiteX25" fmla="*/ 25311 w 1983565"/>
              <a:gd name="connsiteY25" fmla="*/ 2731 h 584473"/>
              <a:gd name="connsiteX26" fmla="*/ 25311 w 1983565"/>
              <a:gd name="connsiteY26" fmla="*/ 0 h 58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83565" h="584473">
                <a:moveTo>
                  <a:pt x="410261" y="368709"/>
                </a:moveTo>
                <a:cubicBezTo>
                  <a:pt x="459403" y="374172"/>
                  <a:pt x="494895" y="415139"/>
                  <a:pt x="500355" y="464301"/>
                </a:cubicBezTo>
                <a:cubicBezTo>
                  <a:pt x="503085" y="513462"/>
                  <a:pt x="475784" y="559892"/>
                  <a:pt x="429372" y="573548"/>
                </a:cubicBezTo>
                <a:cubicBezTo>
                  <a:pt x="410261" y="581741"/>
                  <a:pt x="388420" y="584473"/>
                  <a:pt x="369309" y="584473"/>
                </a:cubicBezTo>
                <a:lnTo>
                  <a:pt x="0" y="584473"/>
                </a:lnTo>
                <a:lnTo>
                  <a:pt x="0" y="371440"/>
                </a:lnTo>
                <a:lnTo>
                  <a:pt x="363848" y="371440"/>
                </a:lnTo>
                <a:cubicBezTo>
                  <a:pt x="380229" y="371440"/>
                  <a:pt x="396610" y="365978"/>
                  <a:pt x="410261" y="368709"/>
                </a:cubicBezTo>
                <a:close/>
                <a:moveTo>
                  <a:pt x="25311" y="0"/>
                </a:moveTo>
                <a:cubicBezTo>
                  <a:pt x="541307" y="0"/>
                  <a:pt x="1057303" y="0"/>
                  <a:pt x="1576029" y="0"/>
                </a:cubicBezTo>
                <a:cubicBezTo>
                  <a:pt x="1671583" y="0"/>
                  <a:pt x="1769868" y="2731"/>
                  <a:pt x="1868153" y="0"/>
                </a:cubicBezTo>
                <a:cubicBezTo>
                  <a:pt x="1909105" y="0"/>
                  <a:pt x="1974629" y="49161"/>
                  <a:pt x="1982819" y="98322"/>
                </a:cubicBezTo>
                <a:cubicBezTo>
                  <a:pt x="1988279" y="150215"/>
                  <a:pt x="1963708" y="199376"/>
                  <a:pt x="1911835" y="218494"/>
                </a:cubicBezTo>
                <a:cubicBezTo>
                  <a:pt x="1892724" y="226688"/>
                  <a:pt x="1870883" y="229419"/>
                  <a:pt x="1849042" y="229419"/>
                </a:cubicBezTo>
                <a:cubicBezTo>
                  <a:pt x="1240222" y="232150"/>
                  <a:pt x="631402" y="232150"/>
                  <a:pt x="22581" y="232150"/>
                </a:cubicBezTo>
                <a:cubicBezTo>
                  <a:pt x="15756" y="232150"/>
                  <a:pt x="9613" y="231467"/>
                  <a:pt x="3471" y="231126"/>
                </a:cubicBezTo>
                <a:lnTo>
                  <a:pt x="0" y="231312"/>
                </a:lnTo>
                <a:lnTo>
                  <a:pt x="0" y="196645"/>
                </a:lnTo>
                <a:lnTo>
                  <a:pt x="1073684" y="196645"/>
                </a:lnTo>
                <a:cubicBezTo>
                  <a:pt x="1095525" y="196645"/>
                  <a:pt x="1120096" y="191183"/>
                  <a:pt x="1139207" y="185720"/>
                </a:cubicBezTo>
                <a:cubicBezTo>
                  <a:pt x="1169238" y="174795"/>
                  <a:pt x="1185619" y="150215"/>
                  <a:pt x="1185619" y="120172"/>
                </a:cubicBezTo>
                <a:cubicBezTo>
                  <a:pt x="1188349" y="90129"/>
                  <a:pt x="1174699" y="65548"/>
                  <a:pt x="1144667" y="51892"/>
                </a:cubicBezTo>
                <a:cubicBezTo>
                  <a:pt x="1125556" y="43699"/>
                  <a:pt x="1103715" y="35505"/>
                  <a:pt x="1081874" y="35505"/>
                </a:cubicBezTo>
                <a:lnTo>
                  <a:pt x="0" y="35505"/>
                </a:lnTo>
                <a:lnTo>
                  <a:pt x="0" y="2731"/>
                </a:lnTo>
                <a:lnTo>
                  <a:pt x="25311" y="2731"/>
                </a:lnTo>
                <a:cubicBezTo>
                  <a:pt x="25311" y="2731"/>
                  <a:pt x="25311" y="0"/>
                  <a:pt x="25311" y="0"/>
                </a:cubicBezTo>
                <a:close/>
              </a:path>
            </a:pathLst>
          </a:custGeom>
          <a:solidFill>
            <a:srgbClr val="B9C7E1"/>
          </a:solidFill>
          <a:ln w="19050">
            <a:solidFill>
              <a:srgbClr val="FFFFF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C9C45BD1-B883-4ED7-8318-0EBA41FB5741}"/>
              </a:ext>
            </a:extLst>
          </p:cNvPr>
          <p:cNvSpPr>
            <a:spLocks/>
          </p:cNvSpPr>
          <p:nvPr/>
        </p:nvSpPr>
        <p:spPr bwMode="auto">
          <a:xfrm>
            <a:off x="10770262" y="982475"/>
            <a:ext cx="1421739" cy="870737"/>
          </a:xfrm>
          <a:custGeom>
            <a:avLst/>
            <a:gdLst>
              <a:gd name="connsiteX0" fmla="*/ 327111 w 1421739"/>
              <a:gd name="connsiteY0" fmla="*/ 326 h 870737"/>
              <a:gd name="connsiteX1" fmla="*/ 357360 w 1421739"/>
              <a:gd name="connsiteY1" fmla="*/ 1491 h 870737"/>
              <a:gd name="connsiteX2" fmla="*/ 1421739 w 1421739"/>
              <a:gd name="connsiteY2" fmla="*/ 1491 h 870737"/>
              <a:gd name="connsiteX3" fmla="*/ 1421739 w 1421739"/>
              <a:gd name="connsiteY3" fmla="*/ 246742 h 870737"/>
              <a:gd name="connsiteX4" fmla="*/ 1030572 w 1421739"/>
              <a:gd name="connsiteY4" fmla="*/ 246742 h 870737"/>
              <a:gd name="connsiteX5" fmla="*/ 965423 w 1421739"/>
              <a:gd name="connsiteY5" fmla="*/ 249847 h 870737"/>
              <a:gd name="connsiteX6" fmla="*/ 894068 w 1421739"/>
              <a:gd name="connsiteY6" fmla="*/ 330562 h 870737"/>
              <a:gd name="connsiteX7" fmla="*/ 965423 w 1421739"/>
              <a:gd name="connsiteY7" fmla="*/ 414383 h 870737"/>
              <a:gd name="connsiteX8" fmla="*/ 1126746 w 1421739"/>
              <a:gd name="connsiteY8" fmla="*/ 417487 h 870737"/>
              <a:gd name="connsiteX9" fmla="*/ 1421739 w 1421739"/>
              <a:gd name="connsiteY9" fmla="*/ 417487 h 870737"/>
              <a:gd name="connsiteX10" fmla="*/ 1421739 w 1421739"/>
              <a:gd name="connsiteY10" fmla="*/ 662739 h 870737"/>
              <a:gd name="connsiteX11" fmla="*/ 1368730 w 1421739"/>
              <a:gd name="connsiteY11" fmla="*/ 662739 h 870737"/>
              <a:gd name="connsiteX12" fmla="*/ 1319092 w 1421739"/>
              <a:gd name="connsiteY12" fmla="*/ 665843 h 870737"/>
              <a:gd name="connsiteX13" fmla="*/ 1247738 w 1421739"/>
              <a:gd name="connsiteY13" fmla="*/ 746559 h 870737"/>
              <a:gd name="connsiteX14" fmla="*/ 1319092 w 1421739"/>
              <a:gd name="connsiteY14" fmla="*/ 827275 h 870737"/>
              <a:gd name="connsiteX15" fmla="*/ 1381139 w 1421739"/>
              <a:gd name="connsiteY15" fmla="*/ 833484 h 870737"/>
              <a:gd name="connsiteX16" fmla="*/ 1421739 w 1421739"/>
              <a:gd name="connsiteY16" fmla="*/ 833484 h 870737"/>
              <a:gd name="connsiteX17" fmla="*/ 1421739 w 1421739"/>
              <a:gd name="connsiteY17" fmla="*/ 870737 h 870737"/>
              <a:gd name="connsiteX18" fmla="*/ 527990 w 1421739"/>
              <a:gd name="connsiteY18" fmla="*/ 870737 h 870737"/>
              <a:gd name="connsiteX19" fmla="*/ 394588 w 1421739"/>
              <a:gd name="connsiteY19" fmla="*/ 746559 h 870737"/>
              <a:gd name="connsiteX20" fmla="*/ 515580 w 1421739"/>
              <a:gd name="connsiteY20" fmla="*/ 622381 h 870737"/>
              <a:gd name="connsiteX21" fmla="*/ 1039880 w 1421739"/>
              <a:gd name="connsiteY21" fmla="*/ 625485 h 870737"/>
              <a:gd name="connsiteX22" fmla="*/ 1092620 w 1421739"/>
              <a:gd name="connsiteY22" fmla="*/ 619277 h 870737"/>
              <a:gd name="connsiteX23" fmla="*/ 1160872 w 1421739"/>
              <a:gd name="connsiteY23" fmla="*/ 538561 h 870737"/>
              <a:gd name="connsiteX24" fmla="*/ 1092620 w 1421739"/>
              <a:gd name="connsiteY24" fmla="*/ 457845 h 870737"/>
              <a:gd name="connsiteX25" fmla="*/ 925092 w 1421739"/>
              <a:gd name="connsiteY25" fmla="*/ 454741 h 870737"/>
              <a:gd name="connsiteX26" fmla="*/ 127785 w 1421739"/>
              <a:gd name="connsiteY26" fmla="*/ 454741 h 870737"/>
              <a:gd name="connsiteX27" fmla="*/ 588 w 1421739"/>
              <a:gd name="connsiteY27" fmla="*/ 342980 h 870737"/>
              <a:gd name="connsiteX28" fmla="*/ 106068 w 1421739"/>
              <a:gd name="connsiteY28" fmla="*/ 212593 h 870737"/>
              <a:gd name="connsiteX29" fmla="*/ 155706 w 1421739"/>
              <a:gd name="connsiteY29" fmla="*/ 209489 h 870737"/>
              <a:gd name="connsiteX30" fmla="*/ 940604 w 1421739"/>
              <a:gd name="connsiteY30" fmla="*/ 209489 h 870737"/>
              <a:gd name="connsiteX31" fmla="*/ 1005754 w 1421739"/>
              <a:gd name="connsiteY31" fmla="*/ 203280 h 870737"/>
              <a:gd name="connsiteX32" fmla="*/ 1074005 w 1421739"/>
              <a:gd name="connsiteY32" fmla="*/ 119460 h 870737"/>
              <a:gd name="connsiteX33" fmla="*/ 999549 w 1421739"/>
              <a:gd name="connsiteY33" fmla="*/ 41848 h 870737"/>
              <a:gd name="connsiteX34" fmla="*/ 949911 w 1421739"/>
              <a:gd name="connsiteY34" fmla="*/ 38744 h 870737"/>
              <a:gd name="connsiteX35" fmla="*/ 354257 w 1421739"/>
              <a:gd name="connsiteY35" fmla="*/ 38744 h 870737"/>
              <a:gd name="connsiteX36" fmla="*/ 310824 w 1421739"/>
              <a:gd name="connsiteY36" fmla="*/ 20117 h 870737"/>
              <a:gd name="connsiteX37" fmla="*/ 327111 w 1421739"/>
              <a:gd name="connsiteY37" fmla="*/ 326 h 87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421739" h="870737">
                <a:moveTo>
                  <a:pt x="327111" y="326"/>
                </a:moveTo>
                <a:cubicBezTo>
                  <a:pt x="336419" y="-838"/>
                  <a:pt x="348053" y="1491"/>
                  <a:pt x="357360" y="1491"/>
                </a:cubicBezTo>
                <a:lnTo>
                  <a:pt x="1421739" y="1491"/>
                </a:lnTo>
                <a:lnTo>
                  <a:pt x="1421739" y="246742"/>
                </a:lnTo>
                <a:lnTo>
                  <a:pt x="1030572" y="246742"/>
                </a:lnTo>
                <a:cubicBezTo>
                  <a:pt x="1008856" y="246742"/>
                  <a:pt x="987139" y="246742"/>
                  <a:pt x="965423" y="249847"/>
                </a:cubicBezTo>
                <a:cubicBezTo>
                  <a:pt x="921990" y="256056"/>
                  <a:pt x="894068" y="290205"/>
                  <a:pt x="894068" y="330562"/>
                </a:cubicBezTo>
                <a:cubicBezTo>
                  <a:pt x="894068" y="377129"/>
                  <a:pt x="921990" y="411278"/>
                  <a:pt x="965423" y="414383"/>
                </a:cubicBezTo>
                <a:cubicBezTo>
                  <a:pt x="1021265" y="417487"/>
                  <a:pt x="1074005" y="417487"/>
                  <a:pt x="1126746" y="417487"/>
                </a:cubicBezTo>
                <a:lnTo>
                  <a:pt x="1421739" y="417487"/>
                </a:lnTo>
                <a:lnTo>
                  <a:pt x="1421739" y="662739"/>
                </a:lnTo>
                <a:lnTo>
                  <a:pt x="1368730" y="662739"/>
                </a:lnTo>
                <a:cubicBezTo>
                  <a:pt x="1350116" y="662739"/>
                  <a:pt x="1334604" y="662739"/>
                  <a:pt x="1319092" y="665843"/>
                </a:cubicBezTo>
                <a:cubicBezTo>
                  <a:pt x="1278761" y="668948"/>
                  <a:pt x="1247738" y="703097"/>
                  <a:pt x="1247738" y="746559"/>
                </a:cubicBezTo>
                <a:cubicBezTo>
                  <a:pt x="1247738" y="786917"/>
                  <a:pt x="1275659" y="824170"/>
                  <a:pt x="1319092" y="827275"/>
                </a:cubicBezTo>
                <a:cubicBezTo>
                  <a:pt x="1337707" y="830379"/>
                  <a:pt x="1359423" y="833484"/>
                  <a:pt x="1381139" y="833484"/>
                </a:cubicBezTo>
                <a:lnTo>
                  <a:pt x="1421739" y="833484"/>
                </a:lnTo>
                <a:lnTo>
                  <a:pt x="1421739" y="870737"/>
                </a:lnTo>
                <a:lnTo>
                  <a:pt x="527990" y="870737"/>
                </a:lnTo>
                <a:cubicBezTo>
                  <a:pt x="450430" y="870737"/>
                  <a:pt x="394588" y="817961"/>
                  <a:pt x="394588" y="746559"/>
                </a:cubicBezTo>
                <a:cubicBezTo>
                  <a:pt x="394588" y="678261"/>
                  <a:pt x="447328" y="622381"/>
                  <a:pt x="515580" y="622381"/>
                </a:cubicBezTo>
                <a:cubicBezTo>
                  <a:pt x="692415" y="625485"/>
                  <a:pt x="866147" y="625485"/>
                  <a:pt x="1039880" y="625485"/>
                </a:cubicBezTo>
                <a:cubicBezTo>
                  <a:pt x="1058494" y="625485"/>
                  <a:pt x="1077108" y="622381"/>
                  <a:pt x="1092620" y="619277"/>
                </a:cubicBezTo>
                <a:cubicBezTo>
                  <a:pt x="1132951" y="613068"/>
                  <a:pt x="1163974" y="578919"/>
                  <a:pt x="1160872" y="538561"/>
                </a:cubicBezTo>
                <a:cubicBezTo>
                  <a:pt x="1160872" y="498203"/>
                  <a:pt x="1132951" y="460949"/>
                  <a:pt x="1092620" y="457845"/>
                </a:cubicBezTo>
                <a:cubicBezTo>
                  <a:pt x="1036777" y="454741"/>
                  <a:pt x="980935" y="454741"/>
                  <a:pt x="925092" y="454741"/>
                </a:cubicBezTo>
                <a:cubicBezTo>
                  <a:pt x="658289" y="454741"/>
                  <a:pt x="394588" y="454741"/>
                  <a:pt x="127785" y="454741"/>
                </a:cubicBezTo>
                <a:cubicBezTo>
                  <a:pt x="59533" y="454741"/>
                  <a:pt x="6792" y="408174"/>
                  <a:pt x="588" y="342980"/>
                </a:cubicBezTo>
                <a:cubicBezTo>
                  <a:pt x="-5617" y="280891"/>
                  <a:pt x="37816" y="221907"/>
                  <a:pt x="106068" y="212593"/>
                </a:cubicBezTo>
                <a:cubicBezTo>
                  <a:pt x="121580" y="209489"/>
                  <a:pt x="137092" y="209489"/>
                  <a:pt x="155706" y="209489"/>
                </a:cubicBezTo>
                <a:cubicBezTo>
                  <a:pt x="416304" y="209489"/>
                  <a:pt x="680005" y="209489"/>
                  <a:pt x="940604" y="209489"/>
                </a:cubicBezTo>
                <a:cubicBezTo>
                  <a:pt x="962320" y="209489"/>
                  <a:pt x="984037" y="206384"/>
                  <a:pt x="1005754" y="203280"/>
                </a:cubicBezTo>
                <a:cubicBezTo>
                  <a:pt x="1046084" y="197071"/>
                  <a:pt x="1074005" y="159817"/>
                  <a:pt x="1074005" y="119460"/>
                </a:cubicBezTo>
                <a:cubicBezTo>
                  <a:pt x="1070903" y="79102"/>
                  <a:pt x="1042982" y="48057"/>
                  <a:pt x="999549" y="41848"/>
                </a:cubicBezTo>
                <a:cubicBezTo>
                  <a:pt x="984037" y="38744"/>
                  <a:pt x="968525" y="38744"/>
                  <a:pt x="949911" y="38744"/>
                </a:cubicBezTo>
                <a:cubicBezTo>
                  <a:pt x="751360" y="38744"/>
                  <a:pt x="552808" y="38744"/>
                  <a:pt x="354257" y="38744"/>
                </a:cubicBezTo>
                <a:cubicBezTo>
                  <a:pt x="338745" y="38744"/>
                  <a:pt x="310824" y="44953"/>
                  <a:pt x="310824" y="20117"/>
                </a:cubicBezTo>
                <a:cubicBezTo>
                  <a:pt x="310824" y="6147"/>
                  <a:pt x="317804" y="1491"/>
                  <a:pt x="327111" y="326"/>
                </a:cubicBezTo>
                <a:close/>
              </a:path>
            </a:pathLst>
          </a:custGeom>
          <a:solidFill>
            <a:srgbClr val="B9C7E1"/>
          </a:solidFill>
          <a:ln w="19050">
            <a:solidFill>
              <a:srgbClr val="FFFFF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C45C442-CD01-233B-E5D8-8FABBD66D92E}"/>
              </a:ext>
            </a:extLst>
          </p:cNvPr>
          <p:cNvSpPr txBox="1"/>
          <p:nvPr/>
        </p:nvSpPr>
        <p:spPr>
          <a:xfrm>
            <a:off x="4815068" y="4296207"/>
            <a:ext cx="4416049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kumimoji="0" lang="zh-CN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glow rad="393700">
                    <a:schemeClr val="bg1">
                      <a:alpha val="39000"/>
                    </a:schemeClr>
                  </a:glow>
                </a:effectLst>
                <a:uLnTx/>
                <a:uFillTx/>
                <a:latin typeface="DINCond-Bold"/>
                <a:ea typeface="思源黑体 CN Regular"/>
                <a:cs typeface="+mn-cs"/>
              </a:rPr>
              <a:t>房住不炒</a:t>
            </a:r>
            <a:endParaRPr lang="zh-CN" altLang="en-US" sz="2000">
              <a:solidFill>
                <a:schemeClr val="accent1"/>
              </a:solidFill>
              <a:effectLst>
                <a:glow rad="393700">
                  <a:schemeClr val="bg1">
                    <a:alpha val="39000"/>
                  </a:schemeClr>
                </a:glow>
              </a:effectLst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CD814DA-F19E-C4C1-EDCF-46D71F131BB6}"/>
              </a:ext>
            </a:extLst>
          </p:cNvPr>
          <p:cNvSpPr txBox="1"/>
          <p:nvPr/>
        </p:nvSpPr>
        <p:spPr>
          <a:xfrm>
            <a:off x="2615878" y="1473071"/>
            <a:ext cx="4553345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kumimoji="0" lang="zh-CN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glow rad="393700">
                    <a:schemeClr val="bg1">
                      <a:alpha val="39000"/>
                    </a:schemeClr>
                  </a:glow>
                </a:effectLst>
                <a:uLnTx/>
                <a:uFillTx/>
                <a:latin typeface="DINCond-Bold"/>
                <a:ea typeface="思源黑体 CN Regular"/>
                <a:cs typeface="+mn-cs"/>
              </a:rPr>
              <a:t>稳地价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glow rad="393700">
                    <a:schemeClr val="bg1">
                      <a:alpha val="39000"/>
                    </a:schemeClr>
                  </a:glow>
                </a:effectLst>
                <a:uLnTx/>
                <a:uFillTx/>
                <a:latin typeface="DINCond-Bold"/>
                <a:ea typeface="思源黑体 CN Regular"/>
                <a:cs typeface="+mn-cs"/>
              </a:rPr>
              <a:t>-</a:t>
            </a:r>
            <a:r>
              <a:rPr kumimoji="0" lang="zh-CN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glow rad="393700">
                    <a:schemeClr val="bg1">
                      <a:alpha val="39000"/>
                    </a:schemeClr>
                  </a:glow>
                </a:effectLst>
                <a:uLnTx/>
                <a:uFillTx/>
                <a:latin typeface="DINCond-Bold"/>
                <a:ea typeface="思源黑体 CN Regular"/>
                <a:cs typeface="+mn-cs"/>
              </a:rPr>
              <a:t>稳房价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glow rad="393700">
                    <a:schemeClr val="bg1">
                      <a:alpha val="39000"/>
                    </a:schemeClr>
                  </a:glow>
                </a:effectLst>
                <a:uLnTx/>
                <a:uFillTx/>
                <a:latin typeface="DINCond-Bold"/>
                <a:ea typeface="思源黑体 CN Regular"/>
                <a:cs typeface="+mn-cs"/>
              </a:rPr>
              <a:t>-</a:t>
            </a:r>
            <a:r>
              <a:rPr kumimoji="0" lang="zh-CN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glow rad="393700">
                    <a:schemeClr val="bg1">
                      <a:alpha val="39000"/>
                    </a:schemeClr>
                  </a:glow>
                </a:effectLst>
                <a:uLnTx/>
                <a:uFillTx/>
                <a:latin typeface="DINCond-Bold"/>
                <a:ea typeface="思源黑体 CN Regular"/>
                <a:cs typeface="+mn-cs"/>
              </a:rPr>
              <a:t>稳预期</a:t>
            </a:r>
            <a:endParaRPr lang="zh-CN" altLang="en-US" sz="2000">
              <a:solidFill>
                <a:schemeClr val="accent1"/>
              </a:solidFill>
              <a:effectLst>
                <a:glow rad="393700">
                  <a:schemeClr val="bg1">
                    <a:alpha val="39000"/>
                  </a:schemeClr>
                </a:glow>
              </a:effectLst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6940520-30D5-F6D4-9C7F-C458524F94D4}"/>
              </a:ext>
            </a:extLst>
          </p:cNvPr>
          <p:cNvSpPr txBox="1"/>
          <p:nvPr/>
        </p:nvSpPr>
        <p:spPr>
          <a:xfrm>
            <a:off x="1010897" y="5904325"/>
            <a:ext cx="9012281" cy="55399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kumimoji="0" lang="zh-CN" altLang="en-US" sz="1400" b="0" i="0" u="none" strike="noStrike" kern="1200" cap="none" spc="1200" normalizeH="0" noProof="0">
                <a:ln>
                  <a:noFill/>
                </a:ln>
                <a:solidFill>
                  <a:schemeClr val="accent1"/>
                </a:solidFill>
                <a:effectLst>
                  <a:glow rad="393700">
                    <a:schemeClr val="bg1">
                      <a:alpha val="39000"/>
                    </a:schemeClr>
                  </a:glow>
                </a:effectLst>
                <a:uLnTx/>
                <a:uFillTx/>
                <a:latin typeface="DINCond-Bold"/>
                <a:ea typeface="思源黑体 CN Regular"/>
                <a:cs typeface="+mn-cs"/>
              </a:rPr>
              <a:t>保证财务安全和经营稳健      </a:t>
            </a:r>
            <a:endParaRPr kumimoji="0" lang="en-US" altLang="zh-CN" sz="1400" b="0" i="0" u="none" strike="noStrike" kern="1200" cap="none" spc="1200" normalizeH="0" noProof="0">
              <a:ln>
                <a:noFill/>
              </a:ln>
              <a:solidFill>
                <a:schemeClr val="accent1"/>
              </a:solidFill>
              <a:effectLst>
                <a:glow rad="393700">
                  <a:schemeClr val="bg1">
                    <a:alpha val="39000"/>
                  </a:schemeClr>
                </a:glow>
              </a:effectLst>
              <a:uLnTx/>
              <a:uFillTx/>
              <a:latin typeface="DINCond-Bold"/>
              <a:ea typeface="思源黑体 CN Regular"/>
              <a:cs typeface="+mn-cs"/>
            </a:endParaRPr>
          </a:p>
          <a:p>
            <a:pPr algn="ctr"/>
            <a:r>
              <a:rPr kumimoji="0" lang="zh-CN" altLang="en-US" sz="1600" b="0" i="0" u="none" strike="noStrike" kern="1200" cap="none" spc="1200" normalizeH="0" noProof="0">
                <a:ln>
                  <a:noFill/>
                </a:ln>
                <a:solidFill>
                  <a:schemeClr val="accent1"/>
                </a:solidFill>
                <a:effectLst>
                  <a:glow rad="393700">
                    <a:schemeClr val="bg1">
                      <a:alpha val="39000"/>
                    </a:schemeClr>
                  </a:glow>
                </a:effectLst>
                <a:uLnTx/>
                <a:uFillTx/>
                <a:latin typeface="DINCond-Bold"/>
                <a:ea typeface="思源黑体 CN Regular"/>
                <a:cs typeface="+mn-cs"/>
              </a:rPr>
              <a:t> 实现高质量的发展</a:t>
            </a:r>
            <a:endParaRPr lang="zh-CN" altLang="en-US" sz="1600" spc="1200">
              <a:solidFill>
                <a:schemeClr val="accent1"/>
              </a:solidFill>
              <a:effectLst>
                <a:glow rad="393700">
                  <a:schemeClr val="bg1">
                    <a:alpha val="39000"/>
                  </a:schemeClr>
                </a:glow>
              </a:effectLst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0949300-FADB-ED89-1C36-69908213B9EF}"/>
              </a:ext>
            </a:extLst>
          </p:cNvPr>
          <p:cNvSpPr txBox="1"/>
          <p:nvPr/>
        </p:nvSpPr>
        <p:spPr>
          <a:xfrm>
            <a:off x="3238312" y="6411940"/>
            <a:ext cx="4557449" cy="2308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glow rad="393700">
                    <a:schemeClr val="bg1">
                      <a:alpha val="39000"/>
                    </a:schemeClr>
                  </a:glow>
                </a:effectLst>
                <a:uLnTx/>
                <a:uFillTx/>
                <a:latin typeface="DINCond-Bold"/>
                <a:ea typeface="思源黑体 CN Regular"/>
                <a:cs typeface="+mn-cs"/>
              </a:rPr>
              <a:t>ENSURE FINANCIAL SECURITY AND OPERATING STEADILY TO ACHIEVE THE DEVELOPMENT OF HIGH QUALITY</a:t>
            </a:r>
            <a:endParaRPr lang="zh-CN" altLang="en-US" sz="900">
              <a:solidFill>
                <a:schemeClr val="accent1"/>
              </a:solidFill>
              <a:effectLst>
                <a:glow rad="393700">
                  <a:schemeClr val="bg1">
                    <a:alpha val="39000"/>
                  </a:schemeClr>
                </a:glow>
              </a:effectLst>
            </a:endParaRPr>
          </a:p>
        </p:txBody>
      </p:sp>
      <p:pic>
        <p:nvPicPr>
          <p:cNvPr id="11" name="Picture 4+">
            <a:extLst>
              <a:ext uri="{FF2B5EF4-FFF2-40B4-BE49-F238E27FC236}">
                <a16:creationId xmlns:a16="http://schemas.microsoft.com/office/drawing/2014/main" id="{0FB3D83E-4041-B7CF-97D5-4E474471AD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2" b="89980" l="13273" r="83000">
                        <a14:foregroundMark x1="18364" y1="50307" x2="18455" y2="59237"/>
                        <a14:foregroundMark x1="39682" y1="74506" x2="52682" y2="76142"/>
                        <a14:foregroundMark x1="55977" y1="73347" x2="57227" y2="62986"/>
                        <a14:foregroundMark x1="64909" y1="66053" x2="67182" y2="69121"/>
                        <a14:foregroundMark x1="69773" y1="67416" x2="69932" y2="70484"/>
                        <a14:foregroundMark x1="61705" y1="29380" x2="62023" y2="42059"/>
                        <a14:foregroundMark x1="62795" y1="27948" x2="62886" y2="35719"/>
                        <a14:foregroundMark x1="56932" y1="74983" x2="59591" y2="70757"/>
                        <a14:foregroundMark x1="22136" y1="68166" x2="23614" y2="69325"/>
                        <a14:foregroundMark x1="64205" y1="47716" x2="64295" y2="60600"/>
                        <a14:foregroundMark x1="63341" y1="49557" x2="62568" y2="62236"/>
                        <a14:foregroundMark x1="59591" y1="73756" x2="59659" y2="75665"/>
                        <a14:foregroundMark x1="23705" y1="70961" x2="29955" y2="72870"/>
                        <a14:foregroundMark x1="30682" y1="71438" x2="33568" y2="73347"/>
                        <a14:foregroundMark x1="57068" y1="55078" x2="57091" y2="65303"/>
                        <a14:foregroundMark x1="61136" y1="27812" x2="61136" y2="37628"/>
                        <a14:foregroundMark x1="67341" y1="58964" x2="67568" y2="65303"/>
                        <a14:foregroundMark x1="60432" y1="42195" x2="60614" y2="46489"/>
                        <a14:foregroundMark x1="60227" y1="44922" x2="60682" y2="44922"/>
                        <a14:foregroundMark x1="57068" y1="50443" x2="57068" y2="52079"/>
                        <a14:foregroundMark x1="56455" y1="50170" x2="56545" y2="52829"/>
                        <a14:foregroundMark x1="54045" y1="68166" x2="53841" y2="72733"/>
                        <a14:foregroundMark x1="54818" y1="67416" x2="54818" y2="69257"/>
                        <a14:foregroundMark x1="56273" y1="49693" x2="57432" y2="50034"/>
                        <a14:foregroundMark x1="56864" y1="49557" x2="57523" y2="49421"/>
                        <a14:foregroundMark x1="65432" y1="63872" x2="66432" y2="63872"/>
                        <a14:foregroundMark x1="68364" y1="58419" x2="68364" y2="59918"/>
                        <a14:backgroundMark x1="26909" y1="76619" x2="28250" y2="76142"/>
                        <a14:backgroundMark x1="40864" y1="80845" x2="44227" y2="80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0" t="24446" r="8730"/>
          <a:stretch/>
        </p:blipFill>
        <p:spPr>
          <a:xfrm>
            <a:off x="0" y="3137986"/>
            <a:ext cx="12192000" cy="3720014"/>
          </a:xfrm>
          <a:custGeom>
            <a:avLst/>
            <a:gdLst>
              <a:gd name="connsiteX0" fmla="*/ 0 w 12192000"/>
              <a:gd name="connsiteY0" fmla="*/ 0 h 4923692"/>
              <a:gd name="connsiteX1" fmla="*/ 12192000 w 12192000"/>
              <a:gd name="connsiteY1" fmla="*/ 0 h 4923692"/>
              <a:gd name="connsiteX2" fmla="*/ 12192000 w 12192000"/>
              <a:gd name="connsiteY2" fmla="*/ 4923692 h 4923692"/>
              <a:gd name="connsiteX3" fmla="*/ 0 w 12192000"/>
              <a:gd name="connsiteY3" fmla="*/ 4923692 h 492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923692">
                <a:moveTo>
                  <a:pt x="0" y="0"/>
                </a:moveTo>
                <a:lnTo>
                  <a:pt x="12192000" y="0"/>
                </a:lnTo>
                <a:lnTo>
                  <a:pt x="12192000" y="4923692"/>
                </a:lnTo>
                <a:lnTo>
                  <a:pt x="0" y="4923692"/>
                </a:lnTo>
                <a:close/>
              </a:path>
            </a:pathLst>
          </a:custGeom>
          <a:noFill/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3C46322-A908-CF11-6235-0196CA3811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33129" y="1786643"/>
            <a:ext cx="3957285" cy="422378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53DFAF5D-B2D9-07AC-DDAB-A82145E76A3B}"/>
              </a:ext>
            </a:extLst>
          </p:cNvPr>
          <p:cNvSpPr txBox="1"/>
          <p:nvPr/>
        </p:nvSpPr>
        <p:spPr>
          <a:xfrm>
            <a:off x="5233773" y="4295991"/>
            <a:ext cx="4306179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kumimoji="0" lang="zh-CN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glow rad="393700">
                    <a:schemeClr val="bg1">
                      <a:alpha val="39000"/>
                    </a:schemeClr>
                  </a:glow>
                </a:effectLst>
                <a:uLnTx/>
                <a:uFillTx/>
                <a:latin typeface="DINCond-Bold"/>
                <a:ea typeface="思源黑体 CN Regular"/>
                <a:cs typeface="+mn-cs"/>
              </a:rPr>
              <a:t>不</a:t>
            </a:r>
            <a:endParaRPr lang="zh-CN" altLang="en-US" sz="2000">
              <a:solidFill>
                <a:schemeClr val="accent1"/>
              </a:solidFill>
              <a:effectLst>
                <a:glow rad="393700">
                  <a:schemeClr val="bg1">
                    <a:alpha val="39000"/>
                  </a:schemeClr>
                </a:glow>
              </a:effectLst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6193C58-A4CA-3519-9FC0-506B4392A4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653070" y="3919128"/>
            <a:ext cx="3957285" cy="42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20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5088392-F3BE-AE25-81E0-A5F61359D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5"/>
            <a:ext cx="12192000" cy="685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4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9B63E8B7-7574-B118-BD19-CDB42DA0D712}"/>
              </a:ext>
            </a:extLst>
          </p:cNvPr>
          <p:cNvSpPr txBox="1"/>
          <p:nvPr/>
        </p:nvSpPr>
        <p:spPr>
          <a:xfrm>
            <a:off x="5080580" y="2307309"/>
            <a:ext cx="2077492" cy="677108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kumimoji="1" lang="zh-CN" altLang="en-US" sz="4400">
                <a:solidFill>
                  <a:schemeClr val="bg1"/>
                </a:solidFill>
                <a:latin typeface="+mj-ea"/>
                <a:ea typeface="+mj-ea"/>
              </a:rPr>
              <a:t>相关背景</a:t>
            </a:r>
            <a:endParaRPr kumimoji="1" lang="zh-CN" altLang="en-US" sz="4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2457BD7-9BB2-4009-63A6-3CC04B78FF12}"/>
              </a:ext>
            </a:extLst>
          </p:cNvPr>
          <p:cNvSpPr txBox="1"/>
          <p:nvPr/>
        </p:nvSpPr>
        <p:spPr>
          <a:xfrm>
            <a:off x="5084168" y="2984417"/>
            <a:ext cx="2023664" cy="1692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kumimoji="1" lang="en-US" altLang="zh-CN" sz="1100">
                <a:solidFill>
                  <a:schemeClr val="bg1"/>
                </a:solidFill>
              </a:rPr>
              <a:t>Relevant Background</a:t>
            </a:r>
            <a:endParaRPr kumimoji="1" lang="en-US" altLang="zh-CN" sz="1100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5CCF263-6127-6BBA-EB57-61AB2395987D}"/>
              </a:ext>
            </a:extLst>
          </p:cNvPr>
          <p:cNvSpPr txBox="1"/>
          <p:nvPr/>
        </p:nvSpPr>
        <p:spPr>
          <a:xfrm>
            <a:off x="5702464" y="513168"/>
            <a:ext cx="787075" cy="8309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lang="zh-CN" altLang="en-US" sz="5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9D52F2EC-2D20-F5C5-A182-776DF13340E4}"/>
              </a:ext>
            </a:extLst>
          </p:cNvPr>
          <p:cNvCxnSpPr>
            <a:cxnSpLocks/>
          </p:cNvCxnSpPr>
          <p:nvPr/>
        </p:nvCxnSpPr>
        <p:spPr>
          <a:xfrm flipH="1">
            <a:off x="5702464" y="1151672"/>
            <a:ext cx="881216" cy="10530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B7050BCB-DFAA-2795-F724-6F8B5CA1F579}"/>
              </a:ext>
            </a:extLst>
          </p:cNvPr>
          <p:cNvSpPr/>
          <p:nvPr/>
        </p:nvSpPr>
        <p:spPr>
          <a:xfrm>
            <a:off x="8028034" y="0"/>
            <a:ext cx="96791" cy="4162425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1508E4B-E3FA-21C3-9CF8-30CD16636D28}"/>
              </a:ext>
            </a:extLst>
          </p:cNvPr>
          <p:cNvSpPr/>
          <p:nvPr/>
        </p:nvSpPr>
        <p:spPr>
          <a:xfrm>
            <a:off x="4063587" y="0"/>
            <a:ext cx="96791" cy="4162425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58684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92F9B942-2F4D-B3C5-B9C6-376048E39036}"/>
              </a:ext>
            </a:extLst>
          </p:cNvPr>
          <p:cNvSpPr txBox="1"/>
          <p:nvPr/>
        </p:nvSpPr>
        <p:spPr>
          <a:xfrm>
            <a:off x="911794" y="101759"/>
            <a:ext cx="2262158" cy="769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zh-CN" altLang="en-US" sz="4400">
                <a:solidFill>
                  <a:schemeClr val="accent1"/>
                </a:solidFill>
                <a:latin typeface="+mj-ea"/>
                <a:ea typeface="+mj-ea"/>
              </a:rPr>
              <a:t>相关背景</a:t>
            </a:r>
            <a:endParaRPr kumimoji="1" lang="zh-CN" altLang="en-US" sz="4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D666E994-7917-8583-164B-803A5221196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08522" y="1470568"/>
            <a:ext cx="2398635" cy="2405237"/>
            <a:chOff x="733" y="329"/>
            <a:chExt cx="2543" cy="2550"/>
          </a:xfrm>
          <a:solidFill>
            <a:schemeClr val="accent1"/>
          </a:solidFill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879A2DE5-56BA-9FCC-7206-F27AF13A99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" y="329"/>
              <a:ext cx="2543" cy="2550"/>
            </a:xfrm>
            <a:custGeom>
              <a:avLst/>
              <a:gdLst>
                <a:gd name="T0" fmla="*/ 4102 w 8126"/>
                <a:gd name="T1" fmla="*/ 19 h 8150"/>
                <a:gd name="T2" fmla="*/ 8123 w 8126"/>
                <a:gd name="T3" fmla="*/ 4070 h 8150"/>
                <a:gd name="T4" fmla="*/ 4094 w 8126"/>
                <a:gd name="T5" fmla="*/ 8133 h 8150"/>
                <a:gd name="T6" fmla="*/ 5 w 8126"/>
                <a:gd name="T7" fmla="*/ 4084 h 8150"/>
                <a:gd name="T8" fmla="*/ 4102 w 8126"/>
                <a:gd name="T9" fmla="*/ 19 h 8150"/>
                <a:gd name="T10" fmla="*/ 4065 w 8126"/>
                <a:gd name="T11" fmla="*/ 160 h 8150"/>
                <a:gd name="T12" fmla="*/ 146 w 8126"/>
                <a:gd name="T13" fmla="*/ 4056 h 8150"/>
                <a:gd name="T14" fmla="*/ 4101 w 8126"/>
                <a:gd name="T15" fmla="*/ 7992 h 8150"/>
                <a:gd name="T16" fmla="*/ 7982 w 8126"/>
                <a:gd name="T17" fmla="*/ 4094 h 8150"/>
                <a:gd name="T18" fmla="*/ 4065 w 8126"/>
                <a:gd name="T19" fmla="*/ 160 h 8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26" h="8150">
                  <a:moveTo>
                    <a:pt x="4102" y="19"/>
                  </a:moveTo>
                  <a:cubicBezTo>
                    <a:pt x="6332" y="42"/>
                    <a:pt x="8119" y="1860"/>
                    <a:pt x="8123" y="4070"/>
                  </a:cubicBezTo>
                  <a:cubicBezTo>
                    <a:pt x="8126" y="6296"/>
                    <a:pt x="6321" y="8116"/>
                    <a:pt x="4094" y="8133"/>
                  </a:cubicBezTo>
                  <a:cubicBezTo>
                    <a:pt x="1855" y="8150"/>
                    <a:pt x="9" y="6339"/>
                    <a:pt x="5" y="4084"/>
                  </a:cubicBezTo>
                  <a:cubicBezTo>
                    <a:pt x="0" y="1829"/>
                    <a:pt x="1842" y="0"/>
                    <a:pt x="4102" y="19"/>
                  </a:cubicBezTo>
                  <a:close/>
                  <a:moveTo>
                    <a:pt x="4065" y="160"/>
                  </a:moveTo>
                  <a:cubicBezTo>
                    <a:pt x="1909" y="161"/>
                    <a:pt x="157" y="1907"/>
                    <a:pt x="146" y="4056"/>
                  </a:cubicBezTo>
                  <a:cubicBezTo>
                    <a:pt x="134" y="6230"/>
                    <a:pt x="1908" y="8012"/>
                    <a:pt x="4101" y="7992"/>
                  </a:cubicBezTo>
                  <a:cubicBezTo>
                    <a:pt x="6237" y="7972"/>
                    <a:pt x="7972" y="6235"/>
                    <a:pt x="7982" y="4094"/>
                  </a:cubicBezTo>
                  <a:cubicBezTo>
                    <a:pt x="7991" y="1921"/>
                    <a:pt x="6226" y="162"/>
                    <a:pt x="4065" y="1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9017D194-2B02-D163-2EDF-90A3386B65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61" y="1189"/>
              <a:ext cx="1349" cy="1069"/>
            </a:xfrm>
            <a:custGeom>
              <a:avLst/>
              <a:gdLst>
                <a:gd name="T0" fmla="*/ 40 w 4309"/>
                <a:gd name="T1" fmla="*/ 1450 h 3417"/>
                <a:gd name="T2" fmla="*/ 1321 w 4309"/>
                <a:gd name="T3" fmla="*/ 2400 h 3417"/>
                <a:gd name="T4" fmla="*/ 1768 w 4309"/>
                <a:gd name="T5" fmla="*/ 1823 h 3417"/>
                <a:gd name="T6" fmla="*/ 3152 w 4309"/>
                <a:gd name="T7" fmla="*/ 0 h 3417"/>
                <a:gd name="T8" fmla="*/ 4181 w 4309"/>
                <a:gd name="T9" fmla="*/ 858 h 3417"/>
                <a:gd name="T10" fmla="*/ 3823 w 4309"/>
                <a:gd name="T11" fmla="*/ 2547 h 3417"/>
                <a:gd name="T12" fmla="*/ 1988 w 4309"/>
                <a:gd name="T13" fmla="*/ 3400 h 3417"/>
                <a:gd name="T14" fmla="*/ 27 w 4309"/>
                <a:gd name="T15" fmla="*/ 1648 h 3417"/>
                <a:gd name="T16" fmla="*/ 0 w 4309"/>
                <a:gd name="T17" fmla="*/ 1421 h 3417"/>
                <a:gd name="T18" fmla="*/ 2999 w 4309"/>
                <a:gd name="T19" fmla="*/ 1508 h 3417"/>
                <a:gd name="T20" fmla="*/ 3006 w 4309"/>
                <a:gd name="T21" fmla="*/ 1339 h 3417"/>
                <a:gd name="T22" fmla="*/ 2969 w 4309"/>
                <a:gd name="T23" fmla="*/ 1348 h 3417"/>
                <a:gd name="T24" fmla="*/ 2954 w 4309"/>
                <a:gd name="T25" fmla="*/ 1539 h 3417"/>
                <a:gd name="T26" fmla="*/ 2769 w 4309"/>
                <a:gd name="T27" fmla="*/ 1589 h 3417"/>
                <a:gd name="T28" fmla="*/ 2934 w 4309"/>
                <a:gd name="T29" fmla="*/ 1670 h 3417"/>
                <a:gd name="T30" fmla="*/ 2749 w 4309"/>
                <a:gd name="T31" fmla="*/ 1880 h 3417"/>
                <a:gd name="T32" fmla="*/ 2770 w 4309"/>
                <a:gd name="T33" fmla="*/ 1938 h 3417"/>
                <a:gd name="T34" fmla="*/ 2867 w 4309"/>
                <a:gd name="T35" fmla="*/ 1886 h 3417"/>
                <a:gd name="T36" fmla="*/ 2937 w 4309"/>
                <a:gd name="T37" fmla="*/ 1964 h 3417"/>
                <a:gd name="T38" fmla="*/ 2985 w 4309"/>
                <a:gd name="T39" fmla="*/ 2044 h 3417"/>
                <a:gd name="T40" fmla="*/ 2993 w 4309"/>
                <a:gd name="T41" fmla="*/ 1767 h 3417"/>
                <a:gd name="T42" fmla="*/ 3041 w 4309"/>
                <a:gd name="T43" fmla="*/ 1680 h 3417"/>
                <a:gd name="T44" fmla="*/ 2991 w 4309"/>
                <a:gd name="T45" fmla="*/ 1666 h 3417"/>
                <a:gd name="T46" fmla="*/ 3047 w 4309"/>
                <a:gd name="T47" fmla="*/ 1601 h 3417"/>
                <a:gd name="T48" fmla="*/ 3002 w 4309"/>
                <a:gd name="T49" fmla="*/ 1527 h 3417"/>
                <a:gd name="T50" fmla="*/ 3434 w 4309"/>
                <a:gd name="T51" fmla="*/ 2019 h 3417"/>
                <a:gd name="T52" fmla="*/ 3378 w 4309"/>
                <a:gd name="T53" fmla="*/ 1726 h 3417"/>
                <a:gd name="T54" fmla="*/ 3107 w 4309"/>
                <a:gd name="T55" fmla="*/ 1804 h 3417"/>
                <a:gd name="T56" fmla="*/ 3125 w 4309"/>
                <a:gd name="T57" fmla="*/ 2019 h 3417"/>
                <a:gd name="T58" fmla="*/ 3202 w 4309"/>
                <a:gd name="T59" fmla="*/ 2018 h 3417"/>
                <a:gd name="T60" fmla="*/ 3432 w 4309"/>
                <a:gd name="T61" fmla="*/ 2058 h 3417"/>
                <a:gd name="T62" fmla="*/ 3131 w 4309"/>
                <a:gd name="T63" fmla="*/ 1596 h 3417"/>
                <a:gd name="T64" fmla="*/ 3176 w 4309"/>
                <a:gd name="T65" fmla="*/ 1691 h 3417"/>
                <a:gd name="T66" fmla="*/ 3216 w 4309"/>
                <a:gd name="T67" fmla="*/ 1684 h 3417"/>
                <a:gd name="T68" fmla="*/ 3445 w 4309"/>
                <a:gd name="T69" fmla="*/ 1666 h 3417"/>
                <a:gd name="T70" fmla="*/ 3376 w 4309"/>
                <a:gd name="T71" fmla="*/ 1569 h 3417"/>
                <a:gd name="T72" fmla="*/ 3215 w 4309"/>
                <a:gd name="T73" fmla="*/ 1610 h 3417"/>
                <a:gd name="T74" fmla="*/ 3254 w 4309"/>
                <a:gd name="T75" fmla="*/ 1526 h 3417"/>
                <a:gd name="T76" fmla="*/ 3325 w 4309"/>
                <a:gd name="T77" fmla="*/ 1395 h 3417"/>
                <a:gd name="T78" fmla="*/ 3283 w 4309"/>
                <a:gd name="T79" fmla="*/ 1432 h 3417"/>
                <a:gd name="T80" fmla="*/ 3201 w 4309"/>
                <a:gd name="T81" fmla="*/ 1423 h 3417"/>
                <a:gd name="T82" fmla="*/ 3127 w 4309"/>
                <a:gd name="T83" fmla="*/ 1356 h 3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309" h="3417">
                  <a:moveTo>
                    <a:pt x="0" y="1421"/>
                  </a:moveTo>
                  <a:cubicBezTo>
                    <a:pt x="19" y="1435"/>
                    <a:pt x="30" y="1442"/>
                    <a:pt x="40" y="1450"/>
                  </a:cubicBezTo>
                  <a:cubicBezTo>
                    <a:pt x="430" y="1761"/>
                    <a:pt x="821" y="2071"/>
                    <a:pt x="1209" y="2382"/>
                  </a:cubicBezTo>
                  <a:cubicBezTo>
                    <a:pt x="1247" y="2412"/>
                    <a:pt x="1282" y="2410"/>
                    <a:pt x="1321" y="2400"/>
                  </a:cubicBezTo>
                  <a:cubicBezTo>
                    <a:pt x="1333" y="2397"/>
                    <a:pt x="1344" y="2383"/>
                    <a:pt x="1352" y="2371"/>
                  </a:cubicBezTo>
                  <a:cubicBezTo>
                    <a:pt x="1491" y="2189"/>
                    <a:pt x="1629" y="2006"/>
                    <a:pt x="1768" y="1823"/>
                  </a:cubicBezTo>
                  <a:cubicBezTo>
                    <a:pt x="2221" y="1225"/>
                    <a:pt x="2675" y="627"/>
                    <a:pt x="3128" y="29"/>
                  </a:cubicBezTo>
                  <a:cubicBezTo>
                    <a:pt x="3135" y="20"/>
                    <a:pt x="3143" y="11"/>
                    <a:pt x="3152" y="0"/>
                  </a:cubicBezTo>
                  <a:cubicBezTo>
                    <a:pt x="3164" y="8"/>
                    <a:pt x="3174" y="16"/>
                    <a:pt x="3184" y="24"/>
                  </a:cubicBezTo>
                  <a:cubicBezTo>
                    <a:pt x="3517" y="302"/>
                    <a:pt x="3849" y="580"/>
                    <a:pt x="4181" y="858"/>
                  </a:cubicBezTo>
                  <a:cubicBezTo>
                    <a:pt x="4201" y="874"/>
                    <a:pt x="4212" y="893"/>
                    <a:pt x="4216" y="918"/>
                  </a:cubicBezTo>
                  <a:cubicBezTo>
                    <a:pt x="4309" y="1515"/>
                    <a:pt x="4182" y="2060"/>
                    <a:pt x="3823" y="2547"/>
                  </a:cubicBezTo>
                  <a:cubicBezTo>
                    <a:pt x="3548" y="2922"/>
                    <a:pt x="3183" y="3177"/>
                    <a:pt x="2739" y="3314"/>
                  </a:cubicBezTo>
                  <a:cubicBezTo>
                    <a:pt x="2494" y="3389"/>
                    <a:pt x="2244" y="3417"/>
                    <a:pt x="1988" y="3400"/>
                  </a:cubicBezTo>
                  <a:cubicBezTo>
                    <a:pt x="1582" y="3373"/>
                    <a:pt x="1211" y="3244"/>
                    <a:pt x="882" y="3004"/>
                  </a:cubicBezTo>
                  <a:cubicBezTo>
                    <a:pt x="419" y="2666"/>
                    <a:pt x="134" y="2213"/>
                    <a:pt x="27" y="1648"/>
                  </a:cubicBezTo>
                  <a:cubicBezTo>
                    <a:pt x="17" y="1593"/>
                    <a:pt x="12" y="1537"/>
                    <a:pt x="4" y="1482"/>
                  </a:cubicBezTo>
                  <a:cubicBezTo>
                    <a:pt x="2" y="1465"/>
                    <a:pt x="2" y="1448"/>
                    <a:pt x="0" y="1421"/>
                  </a:cubicBezTo>
                  <a:close/>
                  <a:moveTo>
                    <a:pt x="3002" y="1527"/>
                  </a:moveTo>
                  <a:cubicBezTo>
                    <a:pt x="3001" y="1520"/>
                    <a:pt x="2999" y="1514"/>
                    <a:pt x="2999" y="1508"/>
                  </a:cubicBezTo>
                  <a:cubicBezTo>
                    <a:pt x="3005" y="1466"/>
                    <a:pt x="3008" y="1424"/>
                    <a:pt x="3017" y="1383"/>
                  </a:cubicBezTo>
                  <a:cubicBezTo>
                    <a:pt x="3022" y="1363"/>
                    <a:pt x="3013" y="1352"/>
                    <a:pt x="3006" y="1339"/>
                  </a:cubicBezTo>
                  <a:cubicBezTo>
                    <a:pt x="3002" y="1333"/>
                    <a:pt x="2989" y="1330"/>
                    <a:pt x="2982" y="1331"/>
                  </a:cubicBezTo>
                  <a:cubicBezTo>
                    <a:pt x="2977" y="1332"/>
                    <a:pt x="2970" y="1342"/>
                    <a:pt x="2969" y="1348"/>
                  </a:cubicBezTo>
                  <a:cubicBezTo>
                    <a:pt x="2963" y="1386"/>
                    <a:pt x="2957" y="1424"/>
                    <a:pt x="2954" y="1463"/>
                  </a:cubicBezTo>
                  <a:cubicBezTo>
                    <a:pt x="2952" y="1488"/>
                    <a:pt x="2954" y="1513"/>
                    <a:pt x="2954" y="1539"/>
                  </a:cubicBezTo>
                  <a:cubicBezTo>
                    <a:pt x="2909" y="1566"/>
                    <a:pt x="2861" y="1576"/>
                    <a:pt x="2812" y="1581"/>
                  </a:cubicBezTo>
                  <a:cubicBezTo>
                    <a:pt x="2799" y="1583"/>
                    <a:pt x="2785" y="1586"/>
                    <a:pt x="2769" y="1589"/>
                  </a:cubicBezTo>
                  <a:cubicBezTo>
                    <a:pt x="2784" y="1635"/>
                    <a:pt x="2787" y="1680"/>
                    <a:pt x="2828" y="1709"/>
                  </a:cubicBezTo>
                  <a:cubicBezTo>
                    <a:pt x="2861" y="1686"/>
                    <a:pt x="2893" y="1663"/>
                    <a:pt x="2934" y="1670"/>
                  </a:cubicBezTo>
                  <a:cubicBezTo>
                    <a:pt x="2942" y="1719"/>
                    <a:pt x="2942" y="1719"/>
                    <a:pt x="2909" y="1747"/>
                  </a:cubicBezTo>
                  <a:cubicBezTo>
                    <a:pt x="2856" y="1791"/>
                    <a:pt x="2802" y="1835"/>
                    <a:pt x="2749" y="1880"/>
                  </a:cubicBezTo>
                  <a:cubicBezTo>
                    <a:pt x="2743" y="1885"/>
                    <a:pt x="2738" y="1894"/>
                    <a:pt x="2730" y="1905"/>
                  </a:cubicBezTo>
                  <a:cubicBezTo>
                    <a:pt x="2744" y="1917"/>
                    <a:pt x="2756" y="1930"/>
                    <a:pt x="2770" y="1938"/>
                  </a:cubicBezTo>
                  <a:cubicBezTo>
                    <a:pt x="2803" y="1956"/>
                    <a:pt x="2823" y="1950"/>
                    <a:pt x="2844" y="1919"/>
                  </a:cubicBezTo>
                  <a:cubicBezTo>
                    <a:pt x="2852" y="1908"/>
                    <a:pt x="2858" y="1895"/>
                    <a:pt x="2867" y="1886"/>
                  </a:cubicBezTo>
                  <a:cubicBezTo>
                    <a:pt x="2888" y="1862"/>
                    <a:pt x="2906" y="1834"/>
                    <a:pt x="2939" y="1812"/>
                  </a:cubicBezTo>
                  <a:cubicBezTo>
                    <a:pt x="2938" y="1867"/>
                    <a:pt x="2941" y="1916"/>
                    <a:pt x="2937" y="1964"/>
                  </a:cubicBezTo>
                  <a:cubicBezTo>
                    <a:pt x="2908" y="1973"/>
                    <a:pt x="2881" y="1944"/>
                    <a:pt x="2856" y="1974"/>
                  </a:cubicBezTo>
                  <a:cubicBezTo>
                    <a:pt x="2891" y="2011"/>
                    <a:pt x="2933" y="2031"/>
                    <a:pt x="2985" y="2044"/>
                  </a:cubicBezTo>
                  <a:cubicBezTo>
                    <a:pt x="2985" y="2018"/>
                    <a:pt x="2985" y="1998"/>
                    <a:pt x="2985" y="1978"/>
                  </a:cubicBezTo>
                  <a:cubicBezTo>
                    <a:pt x="2988" y="1908"/>
                    <a:pt x="2991" y="1837"/>
                    <a:pt x="2993" y="1767"/>
                  </a:cubicBezTo>
                  <a:cubicBezTo>
                    <a:pt x="2994" y="1748"/>
                    <a:pt x="3001" y="1735"/>
                    <a:pt x="3016" y="1723"/>
                  </a:cubicBezTo>
                  <a:cubicBezTo>
                    <a:pt x="3029" y="1713"/>
                    <a:pt x="3045" y="1703"/>
                    <a:pt x="3041" y="1680"/>
                  </a:cubicBezTo>
                  <a:cubicBezTo>
                    <a:pt x="3034" y="1680"/>
                    <a:pt x="3027" y="1679"/>
                    <a:pt x="3020" y="1678"/>
                  </a:cubicBezTo>
                  <a:cubicBezTo>
                    <a:pt x="3009" y="1678"/>
                    <a:pt x="2993" y="1681"/>
                    <a:pt x="2991" y="1666"/>
                  </a:cubicBezTo>
                  <a:cubicBezTo>
                    <a:pt x="2989" y="1656"/>
                    <a:pt x="2995" y="1642"/>
                    <a:pt x="3003" y="1635"/>
                  </a:cubicBezTo>
                  <a:cubicBezTo>
                    <a:pt x="3016" y="1622"/>
                    <a:pt x="3032" y="1612"/>
                    <a:pt x="3047" y="1601"/>
                  </a:cubicBezTo>
                  <a:cubicBezTo>
                    <a:pt x="3078" y="1579"/>
                    <a:pt x="3083" y="1563"/>
                    <a:pt x="3067" y="1527"/>
                  </a:cubicBezTo>
                  <a:cubicBezTo>
                    <a:pt x="3047" y="1527"/>
                    <a:pt x="3026" y="1527"/>
                    <a:pt x="3002" y="1527"/>
                  </a:cubicBezTo>
                  <a:close/>
                  <a:moveTo>
                    <a:pt x="3432" y="2058"/>
                  </a:moveTo>
                  <a:cubicBezTo>
                    <a:pt x="3433" y="2042"/>
                    <a:pt x="3434" y="2031"/>
                    <a:pt x="3434" y="2019"/>
                  </a:cubicBezTo>
                  <a:cubicBezTo>
                    <a:pt x="3434" y="1943"/>
                    <a:pt x="3434" y="1867"/>
                    <a:pt x="3434" y="1791"/>
                  </a:cubicBezTo>
                  <a:cubicBezTo>
                    <a:pt x="3434" y="1745"/>
                    <a:pt x="3424" y="1732"/>
                    <a:pt x="3378" y="1726"/>
                  </a:cubicBezTo>
                  <a:cubicBezTo>
                    <a:pt x="3292" y="1714"/>
                    <a:pt x="3211" y="1736"/>
                    <a:pt x="3132" y="1764"/>
                  </a:cubicBezTo>
                  <a:cubicBezTo>
                    <a:pt x="3112" y="1771"/>
                    <a:pt x="3106" y="1784"/>
                    <a:pt x="3107" y="1804"/>
                  </a:cubicBezTo>
                  <a:cubicBezTo>
                    <a:pt x="3108" y="1836"/>
                    <a:pt x="3105" y="1868"/>
                    <a:pt x="3108" y="1900"/>
                  </a:cubicBezTo>
                  <a:cubicBezTo>
                    <a:pt x="3111" y="1940"/>
                    <a:pt x="3118" y="1979"/>
                    <a:pt x="3125" y="2019"/>
                  </a:cubicBezTo>
                  <a:cubicBezTo>
                    <a:pt x="3131" y="2047"/>
                    <a:pt x="3145" y="2052"/>
                    <a:pt x="3172" y="2038"/>
                  </a:cubicBezTo>
                  <a:cubicBezTo>
                    <a:pt x="3182" y="2032"/>
                    <a:pt x="3192" y="2025"/>
                    <a:pt x="3202" y="2018"/>
                  </a:cubicBezTo>
                  <a:cubicBezTo>
                    <a:pt x="3244" y="1987"/>
                    <a:pt x="3285" y="1982"/>
                    <a:pt x="3329" y="2019"/>
                  </a:cubicBezTo>
                  <a:cubicBezTo>
                    <a:pt x="3356" y="2042"/>
                    <a:pt x="3389" y="2057"/>
                    <a:pt x="3432" y="2058"/>
                  </a:cubicBezTo>
                  <a:close/>
                  <a:moveTo>
                    <a:pt x="3127" y="1356"/>
                  </a:moveTo>
                  <a:cubicBezTo>
                    <a:pt x="3118" y="1409"/>
                    <a:pt x="3120" y="1539"/>
                    <a:pt x="3131" y="1596"/>
                  </a:cubicBezTo>
                  <a:cubicBezTo>
                    <a:pt x="3136" y="1618"/>
                    <a:pt x="3143" y="1640"/>
                    <a:pt x="3151" y="1660"/>
                  </a:cubicBezTo>
                  <a:cubicBezTo>
                    <a:pt x="3156" y="1672"/>
                    <a:pt x="3166" y="1684"/>
                    <a:pt x="3176" y="1691"/>
                  </a:cubicBezTo>
                  <a:cubicBezTo>
                    <a:pt x="3182" y="1694"/>
                    <a:pt x="3195" y="1686"/>
                    <a:pt x="3204" y="1684"/>
                  </a:cubicBezTo>
                  <a:cubicBezTo>
                    <a:pt x="3208" y="1684"/>
                    <a:pt x="3212" y="1683"/>
                    <a:pt x="3216" y="1684"/>
                  </a:cubicBezTo>
                  <a:cubicBezTo>
                    <a:pt x="3279" y="1701"/>
                    <a:pt x="3341" y="1683"/>
                    <a:pt x="3402" y="1678"/>
                  </a:cubicBezTo>
                  <a:cubicBezTo>
                    <a:pt x="3417" y="1677"/>
                    <a:pt x="3432" y="1670"/>
                    <a:pt x="3445" y="1666"/>
                  </a:cubicBezTo>
                  <a:cubicBezTo>
                    <a:pt x="3450" y="1571"/>
                    <a:pt x="3435" y="1518"/>
                    <a:pt x="3400" y="1500"/>
                  </a:cubicBezTo>
                  <a:cubicBezTo>
                    <a:pt x="3381" y="1525"/>
                    <a:pt x="3376" y="1535"/>
                    <a:pt x="3376" y="1569"/>
                  </a:cubicBezTo>
                  <a:cubicBezTo>
                    <a:pt x="3376" y="1592"/>
                    <a:pt x="3367" y="1603"/>
                    <a:pt x="3347" y="1611"/>
                  </a:cubicBezTo>
                  <a:cubicBezTo>
                    <a:pt x="3303" y="1630"/>
                    <a:pt x="3259" y="1623"/>
                    <a:pt x="3215" y="1610"/>
                  </a:cubicBezTo>
                  <a:cubicBezTo>
                    <a:pt x="3192" y="1603"/>
                    <a:pt x="3186" y="1576"/>
                    <a:pt x="3205" y="1559"/>
                  </a:cubicBezTo>
                  <a:cubicBezTo>
                    <a:pt x="3220" y="1546"/>
                    <a:pt x="3237" y="1536"/>
                    <a:pt x="3254" y="1526"/>
                  </a:cubicBezTo>
                  <a:cubicBezTo>
                    <a:pt x="3280" y="1509"/>
                    <a:pt x="3307" y="1495"/>
                    <a:pt x="3332" y="1477"/>
                  </a:cubicBezTo>
                  <a:cubicBezTo>
                    <a:pt x="3369" y="1448"/>
                    <a:pt x="3367" y="1425"/>
                    <a:pt x="3325" y="1395"/>
                  </a:cubicBezTo>
                  <a:cubicBezTo>
                    <a:pt x="3320" y="1401"/>
                    <a:pt x="3314" y="1408"/>
                    <a:pt x="3308" y="1414"/>
                  </a:cubicBezTo>
                  <a:cubicBezTo>
                    <a:pt x="3300" y="1421"/>
                    <a:pt x="3292" y="1428"/>
                    <a:pt x="3283" y="1432"/>
                  </a:cubicBezTo>
                  <a:cubicBezTo>
                    <a:pt x="3255" y="1445"/>
                    <a:pt x="3225" y="1456"/>
                    <a:pt x="3193" y="1469"/>
                  </a:cubicBezTo>
                  <a:cubicBezTo>
                    <a:pt x="3196" y="1454"/>
                    <a:pt x="3197" y="1438"/>
                    <a:pt x="3201" y="1423"/>
                  </a:cubicBezTo>
                  <a:cubicBezTo>
                    <a:pt x="3212" y="1389"/>
                    <a:pt x="3206" y="1375"/>
                    <a:pt x="3171" y="1364"/>
                  </a:cubicBezTo>
                  <a:cubicBezTo>
                    <a:pt x="3158" y="1359"/>
                    <a:pt x="3143" y="1359"/>
                    <a:pt x="3127" y="13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562ECE2-2AB8-D984-9472-623A42CE6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59" y="901"/>
              <a:ext cx="1302" cy="1001"/>
            </a:xfrm>
            <a:custGeom>
              <a:avLst/>
              <a:gdLst>
                <a:gd name="T0" fmla="*/ 1279 w 4160"/>
                <a:gd name="T1" fmla="*/ 3199 h 3199"/>
                <a:gd name="T2" fmla="*/ 1140 w 4160"/>
                <a:gd name="T3" fmla="*/ 3089 h 3199"/>
                <a:gd name="T4" fmla="*/ 35 w 4160"/>
                <a:gd name="T5" fmla="*/ 2211 h 3199"/>
                <a:gd name="T6" fmla="*/ 1 w 4160"/>
                <a:gd name="T7" fmla="*/ 2137 h 3199"/>
                <a:gd name="T8" fmla="*/ 521 w 4160"/>
                <a:gd name="T9" fmla="*/ 809 h 3199"/>
                <a:gd name="T10" fmla="*/ 1732 w 4160"/>
                <a:gd name="T11" fmla="*/ 113 h 3199"/>
                <a:gd name="T12" fmla="*/ 3409 w 4160"/>
                <a:gd name="T13" fmla="*/ 506 h 3199"/>
                <a:gd name="T14" fmla="*/ 4147 w 4160"/>
                <a:gd name="T15" fmla="*/ 1536 h 3199"/>
                <a:gd name="T16" fmla="*/ 4160 w 4160"/>
                <a:gd name="T17" fmla="*/ 1599 h 3199"/>
                <a:gd name="T18" fmla="*/ 4125 w 4160"/>
                <a:gd name="T19" fmla="*/ 1571 h 3199"/>
                <a:gd name="T20" fmla="*/ 3312 w 4160"/>
                <a:gd name="T21" fmla="*/ 891 h 3199"/>
                <a:gd name="T22" fmla="*/ 3214 w 4160"/>
                <a:gd name="T23" fmla="*/ 809 h 3199"/>
                <a:gd name="T24" fmla="*/ 3082 w 4160"/>
                <a:gd name="T25" fmla="*/ 824 h 3199"/>
                <a:gd name="T26" fmla="*/ 2541 w 4160"/>
                <a:gd name="T27" fmla="*/ 1538 h 3199"/>
                <a:gd name="T28" fmla="*/ 1306 w 4160"/>
                <a:gd name="T29" fmla="*/ 3166 h 3199"/>
                <a:gd name="T30" fmla="*/ 1279 w 4160"/>
                <a:gd name="T31" fmla="*/ 3199 h 3199"/>
                <a:gd name="T32" fmla="*/ 1151 w 4160"/>
                <a:gd name="T33" fmla="*/ 1181 h 3199"/>
                <a:gd name="T34" fmla="*/ 1151 w 4160"/>
                <a:gd name="T35" fmla="*/ 1297 h 3199"/>
                <a:gd name="T36" fmla="*/ 1104 w 4160"/>
                <a:gd name="T37" fmla="*/ 1364 h 3199"/>
                <a:gd name="T38" fmla="*/ 950 w 4160"/>
                <a:gd name="T39" fmla="*/ 1403 h 3199"/>
                <a:gd name="T40" fmla="*/ 913 w 4160"/>
                <a:gd name="T41" fmla="*/ 1453 h 3199"/>
                <a:gd name="T42" fmla="*/ 940 w 4160"/>
                <a:gd name="T43" fmla="*/ 1522 h 3199"/>
                <a:gd name="T44" fmla="*/ 1006 w 4160"/>
                <a:gd name="T45" fmla="*/ 1617 h 3199"/>
                <a:gd name="T46" fmla="*/ 1061 w 4160"/>
                <a:gd name="T47" fmla="*/ 1637 h 3199"/>
                <a:gd name="T48" fmla="*/ 1151 w 4160"/>
                <a:gd name="T49" fmla="*/ 1623 h 3199"/>
                <a:gd name="T50" fmla="*/ 1164 w 4160"/>
                <a:gd name="T51" fmla="*/ 1748 h 3199"/>
                <a:gd name="T52" fmla="*/ 1165 w 4160"/>
                <a:gd name="T53" fmla="*/ 1972 h 3199"/>
                <a:gd name="T54" fmla="*/ 1209 w 4160"/>
                <a:gd name="T55" fmla="*/ 2002 h 3199"/>
                <a:gd name="T56" fmla="*/ 1233 w 4160"/>
                <a:gd name="T57" fmla="*/ 1984 h 3199"/>
                <a:gd name="T58" fmla="*/ 1243 w 4160"/>
                <a:gd name="T59" fmla="*/ 1604 h 3199"/>
                <a:gd name="T60" fmla="*/ 1386 w 4160"/>
                <a:gd name="T61" fmla="*/ 1604 h 3199"/>
                <a:gd name="T62" fmla="*/ 1418 w 4160"/>
                <a:gd name="T63" fmla="*/ 1572 h 3199"/>
                <a:gd name="T64" fmla="*/ 1453 w 4160"/>
                <a:gd name="T65" fmla="*/ 1486 h 3199"/>
                <a:gd name="T66" fmla="*/ 1505 w 4160"/>
                <a:gd name="T67" fmla="*/ 1437 h 3199"/>
                <a:gd name="T68" fmla="*/ 1530 w 4160"/>
                <a:gd name="T69" fmla="*/ 1418 h 3199"/>
                <a:gd name="T70" fmla="*/ 1429 w 4160"/>
                <a:gd name="T71" fmla="*/ 1334 h 3199"/>
                <a:gd name="T72" fmla="*/ 1286 w 4160"/>
                <a:gd name="T73" fmla="*/ 1328 h 3199"/>
                <a:gd name="T74" fmla="*/ 1241 w 4160"/>
                <a:gd name="T75" fmla="*/ 1332 h 3199"/>
                <a:gd name="T76" fmla="*/ 1269 w 4160"/>
                <a:gd name="T77" fmla="*/ 1205 h 3199"/>
                <a:gd name="T78" fmla="*/ 1151 w 4160"/>
                <a:gd name="T79" fmla="*/ 1181 h 3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160" h="3199">
                  <a:moveTo>
                    <a:pt x="1279" y="3199"/>
                  </a:moveTo>
                  <a:cubicBezTo>
                    <a:pt x="1231" y="3161"/>
                    <a:pt x="1186" y="3125"/>
                    <a:pt x="1140" y="3089"/>
                  </a:cubicBezTo>
                  <a:cubicBezTo>
                    <a:pt x="772" y="2796"/>
                    <a:pt x="404" y="2503"/>
                    <a:pt x="35" y="2211"/>
                  </a:cubicBezTo>
                  <a:cubicBezTo>
                    <a:pt x="9" y="2190"/>
                    <a:pt x="0" y="2169"/>
                    <a:pt x="1" y="2137"/>
                  </a:cubicBezTo>
                  <a:cubicBezTo>
                    <a:pt x="19" y="1633"/>
                    <a:pt x="191" y="1188"/>
                    <a:pt x="521" y="809"/>
                  </a:cubicBezTo>
                  <a:cubicBezTo>
                    <a:pt x="844" y="438"/>
                    <a:pt x="1249" y="202"/>
                    <a:pt x="1732" y="113"/>
                  </a:cubicBezTo>
                  <a:cubicBezTo>
                    <a:pt x="2346" y="0"/>
                    <a:pt x="2909" y="130"/>
                    <a:pt x="3409" y="506"/>
                  </a:cubicBezTo>
                  <a:cubicBezTo>
                    <a:pt x="3763" y="771"/>
                    <a:pt x="4007" y="1117"/>
                    <a:pt x="4147" y="1536"/>
                  </a:cubicBezTo>
                  <a:cubicBezTo>
                    <a:pt x="4154" y="1555"/>
                    <a:pt x="4159" y="1574"/>
                    <a:pt x="4160" y="1599"/>
                  </a:cubicBezTo>
                  <a:cubicBezTo>
                    <a:pt x="4148" y="1590"/>
                    <a:pt x="4136" y="1581"/>
                    <a:pt x="4125" y="1571"/>
                  </a:cubicBezTo>
                  <a:cubicBezTo>
                    <a:pt x="3854" y="1345"/>
                    <a:pt x="3583" y="1118"/>
                    <a:pt x="3312" y="891"/>
                  </a:cubicBezTo>
                  <a:cubicBezTo>
                    <a:pt x="3280" y="864"/>
                    <a:pt x="3247" y="836"/>
                    <a:pt x="3214" y="809"/>
                  </a:cubicBezTo>
                  <a:cubicBezTo>
                    <a:pt x="3175" y="776"/>
                    <a:pt x="3113" y="783"/>
                    <a:pt x="3082" y="824"/>
                  </a:cubicBezTo>
                  <a:cubicBezTo>
                    <a:pt x="2901" y="1062"/>
                    <a:pt x="2721" y="1300"/>
                    <a:pt x="2541" y="1538"/>
                  </a:cubicBezTo>
                  <a:cubicBezTo>
                    <a:pt x="2129" y="2081"/>
                    <a:pt x="1718" y="2623"/>
                    <a:pt x="1306" y="3166"/>
                  </a:cubicBezTo>
                  <a:cubicBezTo>
                    <a:pt x="1298" y="3177"/>
                    <a:pt x="1289" y="3186"/>
                    <a:pt x="1279" y="3199"/>
                  </a:cubicBezTo>
                  <a:close/>
                  <a:moveTo>
                    <a:pt x="1151" y="1181"/>
                  </a:moveTo>
                  <a:cubicBezTo>
                    <a:pt x="1151" y="1222"/>
                    <a:pt x="1150" y="1259"/>
                    <a:pt x="1151" y="1297"/>
                  </a:cubicBezTo>
                  <a:cubicBezTo>
                    <a:pt x="1152" y="1332"/>
                    <a:pt x="1141" y="1355"/>
                    <a:pt x="1104" y="1364"/>
                  </a:cubicBezTo>
                  <a:cubicBezTo>
                    <a:pt x="1053" y="1376"/>
                    <a:pt x="1001" y="1390"/>
                    <a:pt x="950" y="1403"/>
                  </a:cubicBezTo>
                  <a:cubicBezTo>
                    <a:pt x="913" y="1412"/>
                    <a:pt x="906" y="1417"/>
                    <a:pt x="913" y="1453"/>
                  </a:cubicBezTo>
                  <a:cubicBezTo>
                    <a:pt x="917" y="1477"/>
                    <a:pt x="928" y="1501"/>
                    <a:pt x="940" y="1522"/>
                  </a:cubicBezTo>
                  <a:cubicBezTo>
                    <a:pt x="960" y="1555"/>
                    <a:pt x="986" y="1584"/>
                    <a:pt x="1006" y="1617"/>
                  </a:cubicBezTo>
                  <a:cubicBezTo>
                    <a:pt x="1027" y="1649"/>
                    <a:pt x="1026" y="1650"/>
                    <a:pt x="1061" y="1637"/>
                  </a:cubicBezTo>
                  <a:cubicBezTo>
                    <a:pt x="1088" y="1627"/>
                    <a:pt x="1116" y="1616"/>
                    <a:pt x="1151" y="1623"/>
                  </a:cubicBezTo>
                  <a:cubicBezTo>
                    <a:pt x="1156" y="1664"/>
                    <a:pt x="1163" y="1706"/>
                    <a:pt x="1164" y="1748"/>
                  </a:cubicBezTo>
                  <a:cubicBezTo>
                    <a:pt x="1166" y="1823"/>
                    <a:pt x="1164" y="1897"/>
                    <a:pt x="1165" y="1972"/>
                  </a:cubicBezTo>
                  <a:cubicBezTo>
                    <a:pt x="1165" y="2001"/>
                    <a:pt x="1183" y="2013"/>
                    <a:pt x="1209" y="2002"/>
                  </a:cubicBezTo>
                  <a:cubicBezTo>
                    <a:pt x="1219" y="1998"/>
                    <a:pt x="1226" y="1990"/>
                    <a:pt x="1233" y="1984"/>
                  </a:cubicBezTo>
                  <a:cubicBezTo>
                    <a:pt x="1210" y="1910"/>
                    <a:pt x="1216" y="1665"/>
                    <a:pt x="1243" y="1604"/>
                  </a:cubicBezTo>
                  <a:cubicBezTo>
                    <a:pt x="1290" y="1604"/>
                    <a:pt x="1338" y="1605"/>
                    <a:pt x="1386" y="1604"/>
                  </a:cubicBezTo>
                  <a:cubicBezTo>
                    <a:pt x="1415" y="1604"/>
                    <a:pt x="1420" y="1601"/>
                    <a:pt x="1418" y="1572"/>
                  </a:cubicBezTo>
                  <a:cubicBezTo>
                    <a:pt x="1416" y="1537"/>
                    <a:pt x="1431" y="1510"/>
                    <a:pt x="1453" y="1486"/>
                  </a:cubicBezTo>
                  <a:cubicBezTo>
                    <a:pt x="1469" y="1469"/>
                    <a:pt x="1488" y="1453"/>
                    <a:pt x="1505" y="1437"/>
                  </a:cubicBezTo>
                  <a:cubicBezTo>
                    <a:pt x="1513" y="1430"/>
                    <a:pt x="1522" y="1425"/>
                    <a:pt x="1530" y="1418"/>
                  </a:cubicBezTo>
                  <a:cubicBezTo>
                    <a:pt x="1512" y="1368"/>
                    <a:pt x="1475" y="1345"/>
                    <a:pt x="1429" y="1334"/>
                  </a:cubicBezTo>
                  <a:cubicBezTo>
                    <a:pt x="1382" y="1321"/>
                    <a:pt x="1334" y="1323"/>
                    <a:pt x="1286" y="1328"/>
                  </a:cubicBezTo>
                  <a:cubicBezTo>
                    <a:pt x="1271" y="1330"/>
                    <a:pt x="1255" y="1331"/>
                    <a:pt x="1241" y="1332"/>
                  </a:cubicBezTo>
                  <a:cubicBezTo>
                    <a:pt x="1230" y="1284"/>
                    <a:pt x="1238" y="1244"/>
                    <a:pt x="1269" y="1205"/>
                  </a:cubicBezTo>
                  <a:cubicBezTo>
                    <a:pt x="1228" y="1192"/>
                    <a:pt x="1197" y="1168"/>
                    <a:pt x="1151" y="11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FC1CFEBF-F39B-9C1D-ADFF-0A4C65900D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0" y="442"/>
              <a:ext cx="293" cy="231"/>
            </a:xfrm>
            <a:custGeom>
              <a:avLst/>
              <a:gdLst>
                <a:gd name="T0" fmla="*/ 666 w 934"/>
                <a:gd name="T1" fmla="*/ 710 h 738"/>
                <a:gd name="T2" fmla="*/ 541 w 934"/>
                <a:gd name="T3" fmla="*/ 616 h 738"/>
                <a:gd name="T4" fmla="*/ 448 w 934"/>
                <a:gd name="T5" fmla="*/ 637 h 738"/>
                <a:gd name="T6" fmla="*/ 475 w 934"/>
                <a:gd name="T7" fmla="*/ 597 h 738"/>
                <a:gd name="T8" fmla="*/ 477 w 934"/>
                <a:gd name="T9" fmla="*/ 505 h 738"/>
                <a:gd name="T10" fmla="*/ 489 w 934"/>
                <a:gd name="T11" fmla="*/ 419 h 738"/>
                <a:gd name="T12" fmla="*/ 524 w 934"/>
                <a:gd name="T13" fmla="*/ 367 h 738"/>
                <a:gd name="T14" fmla="*/ 420 w 934"/>
                <a:gd name="T15" fmla="*/ 432 h 738"/>
                <a:gd name="T16" fmla="*/ 336 w 934"/>
                <a:gd name="T17" fmla="*/ 470 h 738"/>
                <a:gd name="T18" fmla="*/ 440 w 934"/>
                <a:gd name="T19" fmla="*/ 484 h 738"/>
                <a:gd name="T20" fmla="*/ 353 w 934"/>
                <a:gd name="T21" fmla="*/ 621 h 738"/>
                <a:gd name="T22" fmla="*/ 434 w 934"/>
                <a:gd name="T23" fmla="*/ 705 h 738"/>
                <a:gd name="T24" fmla="*/ 332 w 934"/>
                <a:gd name="T25" fmla="*/ 679 h 738"/>
                <a:gd name="T26" fmla="*/ 204 w 934"/>
                <a:gd name="T27" fmla="*/ 705 h 738"/>
                <a:gd name="T28" fmla="*/ 55 w 934"/>
                <a:gd name="T29" fmla="*/ 662 h 738"/>
                <a:gd name="T30" fmla="*/ 214 w 934"/>
                <a:gd name="T31" fmla="*/ 623 h 738"/>
                <a:gd name="T32" fmla="*/ 200 w 934"/>
                <a:gd name="T33" fmla="*/ 562 h 738"/>
                <a:gd name="T34" fmla="*/ 9 w 934"/>
                <a:gd name="T35" fmla="*/ 547 h 738"/>
                <a:gd name="T36" fmla="*/ 202 w 934"/>
                <a:gd name="T37" fmla="*/ 508 h 738"/>
                <a:gd name="T38" fmla="*/ 243 w 934"/>
                <a:gd name="T39" fmla="*/ 422 h 738"/>
                <a:gd name="T40" fmla="*/ 133 w 934"/>
                <a:gd name="T41" fmla="*/ 478 h 738"/>
                <a:gd name="T42" fmla="*/ 130 w 934"/>
                <a:gd name="T43" fmla="*/ 380 h 738"/>
                <a:gd name="T44" fmla="*/ 172 w 934"/>
                <a:gd name="T45" fmla="*/ 295 h 738"/>
                <a:gd name="T46" fmla="*/ 292 w 934"/>
                <a:gd name="T47" fmla="*/ 187 h 738"/>
                <a:gd name="T48" fmla="*/ 185 w 934"/>
                <a:gd name="T49" fmla="*/ 225 h 738"/>
                <a:gd name="T50" fmla="*/ 227 w 934"/>
                <a:gd name="T51" fmla="*/ 169 h 738"/>
                <a:gd name="T52" fmla="*/ 326 w 934"/>
                <a:gd name="T53" fmla="*/ 4 h 738"/>
                <a:gd name="T54" fmla="*/ 375 w 934"/>
                <a:gd name="T55" fmla="*/ 40 h 738"/>
                <a:gd name="T56" fmla="*/ 442 w 934"/>
                <a:gd name="T57" fmla="*/ 83 h 738"/>
                <a:gd name="T58" fmla="*/ 479 w 934"/>
                <a:gd name="T59" fmla="*/ 139 h 738"/>
                <a:gd name="T60" fmla="*/ 379 w 934"/>
                <a:gd name="T61" fmla="*/ 221 h 738"/>
                <a:gd name="T62" fmla="*/ 467 w 934"/>
                <a:gd name="T63" fmla="*/ 278 h 738"/>
                <a:gd name="T64" fmla="*/ 355 w 934"/>
                <a:gd name="T65" fmla="*/ 345 h 738"/>
                <a:gd name="T66" fmla="*/ 503 w 934"/>
                <a:gd name="T67" fmla="*/ 257 h 738"/>
                <a:gd name="T68" fmla="*/ 581 w 934"/>
                <a:gd name="T69" fmla="*/ 12 h 738"/>
                <a:gd name="T70" fmla="*/ 641 w 934"/>
                <a:gd name="T71" fmla="*/ 63 h 738"/>
                <a:gd name="T72" fmla="*/ 571 w 934"/>
                <a:gd name="T73" fmla="*/ 246 h 738"/>
                <a:gd name="T74" fmla="*/ 615 w 934"/>
                <a:gd name="T75" fmla="*/ 281 h 738"/>
                <a:gd name="T76" fmla="*/ 737 w 934"/>
                <a:gd name="T77" fmla="*/ 214 h 738"/>
                <a:gd name="T78" fmla="*/ 723 w 934"/>
                <a:gd name="T79" fmla="*/ 324 h 738"/>
                <a:gd name="T80" fmla="*/ 652 w 934"/>
                <a:gd name="T81" fmla="*/ 427 h 738"/>
                <a:gd name="T82" fmla="*/ 622 w 934"/>
                <a:gd name="T83" fmla="*/ 532 h 738"/>
                <a:gd name="T84" fmla="*/ 875 w 934"/>
                <a:gd name="T85" fmla="*/ 675 h 738"/>
                <a:gd name="T86" fmla="*/ 350 w 934"/>
                <a:gd name="T87" fmla="*/ 539 h 738"/>
                <a:gd name="T88" fmla="*/ 304 w 934"/>
                <a:gd name="T89" fmla="*/ 594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34" h="738">
                  <a:moveTo>
                    <a:pt x="934" y="729"/>
                  </a:moveTo>
                  <a:cubicBezTo>
                    <a:pt x="840" y="738"/>
                    <a:pt x="754" y="726"/>
                    <a:pt x="666" y="710"/>
                  </a:cubicBezTo>
                  <a:cubicBezTo>
                    <a:pt x="663" y="695"/>
                    <a:pt x="662" y="681"/>
                    <a:pt x="657" y="667"/>
                  </a:cubicBezTo>
                  <a:cubicBezTo>
                    <a:pt x="642" y="619"/>
                    <a:pt x="602" y="580"/>
                    <a:pt x="541" y="616"/>
                  </a:cubicBezTo>
                  <a:cubicBezTo>
                    <a:pt x="535" y="619"/>
                    <a:pt x="528" y="621"/>
                    <a:pt x="523" y="626"/>
                  </a:cubicBezTo>
                  <a:cubicBezTo>
                    <a:pt x="500" y="645"/>
                    <a:pt x="475" y="645"/>
                    <a:pt x="448" y="637"/>
                  </a:cubicBezTo>
                  <a:cubicBezTo>
                    <a:pt x="437" y="633"/>
                    <a:pt x="426" y="631"/>
                    <a:pt x="407" y="626"/>
                  </a:cubicBezTo>
                  <a:cubicBezTo>
                    <a:pt x="430" y="606"/>
                    <a:pt x="456" y="608"/>
                    <a:pt x="475" y="597"/>
                  </a:cubicBezTo>
                  <a:cubicBezTo>
                    <a:pt x="496" y="585"/>
                    <a:pt x="516" y="573"/>
                    <a:pt x="541" y="559"/>
                  </a:cubicBezTo>
                  <a:cubicBezTo>
                    <a:pt x="517" y="538"/>
                    <a:pt x="498" y="521"/>
                    <a:pt x="477" y="505"/>
                  </a:cubicBezTo>
                  <a:cubicBezTo>
                    <a:pt x="458" y="489"/>
                    <a:pt x="467" y="468"/>
                    <a:pt x="466" y="449"/>
                  </a:cubicBezTo>
                  <a:cubicBezTo>
                    <a:pt x="464" y="432"/>
                    <a:pt x="474" y="422"/>
                    <a:pt x="489" y="419"/>
                  </a:cubicBezTo>
                  <a:cubicBezTo>
                    <a:pt x="518" y="442"/>
                    <a:pt x="546" y="463"/>
                    <a:pt x="575" y="486"/>
                  </a:cubicBezTo>
                  <a:cubicBezTo>
                    <a:pt x="603" y="427"/>
                    <a:pt x="591" y="399"/>
                    <a:pt x="524" y="367"/>
                  </a:cubicBezTo>
                  <a:cubicBezTo>
                    <a:pt x="503" y="388"/>
                    <a:pt x="479" y="405"/>
                    <a:pt x="447" y="408"/>
                  </a:cubicBezTo>
                  <a:cubicBezTo>
                    <a:pt x="438" y="409"/>
                    <a:pt x="430" y="423"/>
                    <a:pt x="420" y="432"/>
                  </a:cubicBezTo>
                  <a:cubicBezTo>
                    <a:pt x="397" y="420"/>
                    <a:pt x="374" y="408"/>
                    <a:pt x="350" y="395"/>
                  </a:cubicBezTo>
                  <a:cubicBezTo>
                    <a:pt x="333" y="420"/>
                    <a:pt x="341" y="446"/>
                    <a:pt x="336" y="470"/>
                  </a:cubicBezTo>
                  <a:cubicBezTo>
                    <a:pt x="363" y="482"/>
                    <a:pt x="380" y="472"/>
                    <a:pt x="390" y="445"/>
                  </a:cubicBezTo>
                  <a:cubicBezTo>
                    <a:pt x="408" y="459"/>
                    <a:pt x="422" y="470"/>
                    <a:pt x="440" y="484"/>
                  </a:cubicBezTo>
                  <a:cubicBezTo>
                    <a:pt x="428" y="507"/>
                    <a:pt x="416" y="531"/>
                    <a:pt x="402" y="553"/>
                  </a:cubicBezTo>
                  <a:cubicBezTo>
                    <a:pt x="388" y="575"/>
                    <a:pt x="372" y="596"/>
                    <a:pt x="353" y="621"/>
                  </a:cubicBezTo>
                  <a:cubicBezTo>
                    <a:pt x="376" y="630"/>
                    <a:pt x="397" y="639"/>
                    <a:pt x="419" y="648"/>
                  </a:cubicBezTo>
                  <a:cubicBezTo>
                    <a:pt x="424" y="667"/>
                    <a:pt x="429" y="686"/>
                    <a:pt x="434" y="705"/>
                  </a:cubicBezTo>
                  <a:cubicBezTo>
                    <a:pt x="422" y="718"/>
                    <a:pt x="411" y="712"/>
                    <a:pt x="398" y="707"/>
                  </a:cubicBezTo>
                  <a:cubicBezTo>
                    <a:pt x="376" y="697"/>
                    <a:pt x="354" y="688"/>
                    <a:pt x="332" y="679"/>
                  </a:cubicBezTo>
                  <a:cubicBezTo>
                    <a:pt x="302" y="668"/>
                    <a:pt x="272" y="668"/>
                    <a:pt x="243" y="685"/>
                  </a:cubicBezTo>
                  <a:cubicBezTo>
                    <a:pt x="231" y="693"/>
                    <a:pt x="217" y="699"/>
                    <a:pt x="204" y="705"/>
                  </a:cubicBezTo>
                  <a:cubicBezTo>
                    <a:pt x="198" y="708"/>
                    <a:pt x="192" y="713"/>
                    <a:pt x="186" y="713"/>
                  </a:cubicBezTo>
                  <a:cubicBezTo>
                    <a:pt x="139" y="706"/>
                    <a:pt x="93" y="696"/>
                    <a:pt x="55" y="662"/>
                  </a:cubicBezTo>
                  <a:cubicBezTo>
                    <a:pt x="116" y="669"/>
                    <a:pt x="177" y="681"/>
                    <a:pt x="239" y="650"/>
                  </a:cubicBezTo>
                  <a:cubicBezTo>
                    <a:pt x="249" y="630"/>
                    <a:pt x="225" y="630"/>
                    <a:pt x="214" y="623"/>
                  </a:cubicBezTo>
                  <a:cubicBezTo>
                    <a:pt x="201" y="614"/>
                    <a:pt x="186" y="610"/>
                    <a:pt x="168" y="603"/>
                  </a:cubicBezTo>
                  <a:cubicBezTo>
                    <a:pt x="180" y="588"/>
                    <a:pt x="188" y="578"/>
                    <a:pt x="200" y="562"/>
                  </a:cubicBezTo>
                  <a:cubicBezTo>
                    <a:pt x="144" y="567"/>
                    <a:pt x="97" y="579"/>
                    <a:pt x="51" y="594"/>
                  </a:cubicBezTo>
                  <a:cubicBezTo>
                    <a:pt x="9" y="607"/>
                    <a:pt x="0" y="598"/>
                    <a:pt x="9" y="547"/>
                  </a:cubicBezTo>
                  <a:cubicBezTo>
                    <a:pt x="63" y="536"/>
                    <a:pt x="119" y="525"/>
                    <a:pt x="174" y="514"/>
                  </a:cubicBezTo>
                  <a:cubicBezTo>
                    <a:pt x="183" y="512"/>
                    <a:pt x="193" y="510"/>
                    <a:pt x="202" y="508"/>
                  </a:cubicBezTo>
                  <a:cubicBezTo>
                    <a:pt x="256" y="495"/>
                    <a:pt x="272" y="471"/>
                    <a:pt x="266" y="410"/>
                  </a:cubicBezTo>
                  <a:cubicBezTo>
                    <a:pt x="258" y="414"/>
                    <a:pt x="249" y="416"/>
                    <a:pt x="243" y="422"/>
                  </a:cubicBezTo>
                  <a:cubicBezTo>
                    <a:pt x="224" y="439"/>
                    <a:pt x="206" y="457"/>
                    <a:pt x="187" y="474"/>
                  </a:cubicBezTo>
                  <a:cubicBezTo>
                    <a:pt x="166" y="494"/>
                    <a:pt x="164" y="494"/>
                    <a:pt x="133" y="478"/>
                  </a:cubicBezTo>
                  <a:cubicBezTo>
                    <a:pt x="170" y="435"/>
                    <a:pt x="217" y="399"/>
                    <a:pt x="244" y="342"/>
                  </a:cubicBezTo>
                  <a:cubicBezTo>
                    <a:pt x="196" y="331"/>
                    <a:pt x="168" y="364"/>
                    <a:pt x="130" y="380"/>
                  </a:cubicBezTo>
                  <a:cubicBezTo>
                    <a:pt x="120" y="358"/>
                    <a:pt x="110" y="337"/>
                    <a:pt x="100" y="313"/>
                  </a:cubicBezTo>
                  <a:cubicBezTo>
                    <a:pt x="126" y="307"/>
                    <a:pt x="149" y="302"/>
                    <a:pt x="172" y="295"/>
                  </a:cubicBezTo>
                  <a:cubicBezTo>
                    <a:pt x="198" y="287"/>
                    <a:pt x="225" y="278"/>
                    <a:pt x="250" y="267"/>
                  </a:cubicBezTo>
                  <a:cubicBezTo>
                    <a:pt x="292" y="249"/>
                    <a:pt x="297" y="238"/>
                    <a:pt x="292" y="187"/>
                  </a:cubicBezTo>
                  <a:cubicBezTo>
                    <a:pt x="266" y="194"/>
                    <a:pt x="243" y="201"/>
                    <a:pt x="227" y="226"/>
                  </a:cubicBezTo>
                  <a:cubicBezTo>
                    <a:pt x="216" y="242"/>
                    <a:pt x="195" y="242"/>
                    <a:pt x="185" y="225"/>
                  </a:cubicBezTo>
                  <a:cubicBezTo>
                    <a:pt x="178" y="214"/>
                    <a:pt x="175" y="199"/>
                    <a:pt x="168" y="181"/>
                  </a:cubicBezTo>
                  <a:cubicBezTo>
                    <a:pt x="191" y="176"/>
                    <a:pt x="209" y="170"/>
                    <a:pt x="227" y="169"/>
                  </a:cubicBezTo>
                  <a:cubicBezTo>
                    <a:pt x="273" y="167"/>
                    <a:pt x="296" y="142"/>
                    <a:pt x="304" y="99"/>
                  </a:cubicBezTo>
                  <a:cubicBezTo>
                    <a:pt x="310" y="67"/>
                    <a:pt x="319" y="37"/>
                    <a:pt x="326" y="4"/>
                  </a:cubicBezTo>
                  <a:cubicBezTo>
                    <a:pt x="332" y="2"/>
                    <a:pt x="339" y="0"/>
                    <a:pt x="345" y="0"/>
                  </a:cubicBezTo>
                  <a:cubicBezTo>
                    <a:pt x="381" y="1"/>
                    <a:pt x="381" y="4"/>
                    <a:pt x="375" y="40"/>
                  </a:cubicBezTo>
                  <a:cubicBezTo>
                    <a:pt x="369" y="81"/>
                    <a:pt x="368" y="122"/>
                    <a:pt x="364" y="172"/>
                  </a:cubicBezTo>
                  <a:cubicBezTo>
                    <a:pt x="408" y="150"/>
                    <a:pt x="425" y="119"/>
                    <a:pt x="442" y="83"/>
                  </a:cubicBezTo>
                  <a:cubicBezTo>
                    <a:pt x="452" y="84"/>
                    <a:pt x="463" y="84"/>
                    <a:pt x="472" y="88"/>
                  </a:cubicBezTo>
                  <a:cubicBezTo>
                    <a:pt x="496" y="100"/>
                    <a:pt x="500" y="122"/>
                    <a:pt x="479" y="139"/>
                  </a:cubicBezTo>
                  <a:cubicBezTo>
                    <a:pt x="451" y="160"/>
                    <a:pt x="429" y="190"/>
                    <a:pt x="395" y="204"/>
                  </a:cubicBezTo>
                  <a:cubicBezTo>
                    <a:pt x="391" y="205"/>
                    <a:pt x="388" y="211"/>
                    <a:pt x="379" y="221"/>
                  </a:cubicBezTo>
                  <a:cubicBezTo>
                    <a:pt x="405" y="223"/>
                    <a:pt x="425" y="225"/>
                    <a:pt x="448" y="227"/>
                  </a:cubicBezTo>
                  <a:cubicBezTo>
                    <a:pt x="453" y="242"/>
                    <a:pt x="459" y="257"/>
                    <a:pt x="467" y="278"/>
                  </a:cubicBezTo>
                  <a:cubicBezTo>
                    <a:pt x="428" y="288"/>
                    <a:pt x="393" y="297"/>
                    <a:pt x="355" y="306"/>
                  </a:cubicBezTo>
                  <a:cubicBezTo>
                    <a:pt x="355" y="320"/>
                    <a:pt x="355" y="333"/>
                    <a:pt x="355" y="345"/>
                  </a:cubicBezTo>
                  <a:cubicBezTo>
                    <a:pt x="387" y="357"/>
                    <a:pt x="424" y="338"/>
                    <a:pt x="449" y="376"/>
                  </a:cubicBezTo>
                  <a:cubicBezTo>
                    <a:pt x="472" y="334"/>
                    <a:pt x="488" y="295"/>
                    <a:pt x="503" y="257"/>
                  </a:cubicBezTo>
                  <a:cubicBezTo>
                    <a:pt x="518" y="217"/>
                    <a:pt x="530" y="176"/>
                    <a:pt x="543" y="135"/>
                  </a:cubicBezTo>
                  <a:cubicBezTo>
                    <a:pt x="555" y="95"/>
                    <a:pt x="568" y="54"/>
                    <a:pt x="581" y="12"/>
                  </a:cubicBezTo>
                  <a:cubicBezTo>
                    <a:pt x="609" y="3"/>
                    <a:pt x="626" y="21"/>
                    <a:pt x="642" y="38"/>
                  </a:cubicBezTo>
                  <a:cubicBezTo>
                    <a:pt x="646" y="42"/>
                    <a:pt x="645" y="57"/>
                    <a:pt x="641" y="63"/>
                  </a:cubicBezTo>
                  <a:cubicBezTo>
                    <a:pt x="623" y="87"/>
                    <a:pt x="620" y="113"/>
                    <a:pt x="618" y="142"/>
                  </a:cubicBezTo>
                  <a:cubicBezTo>
                    <a:pt x="615" y="182"/>
                    <a:pt x="587" y="211"/>
                    <a:pt x="571" y="246"/>
                  </a:cubicBezTo>
                  <a:cubicBezTo>
                    <a:pt x="565" y="259"/>
                    <a:pt x="557" y="271"/>
                    <a:pt x="549" y="286"/>
                  </a:cubicBezTo>
                  <a:cubicBezTo>
                    <a:pt x="575" y="299"/>
                    <a:pt x="595" y="293"/>
                    <a:pt x="615" y="281"/>
                  </a:cubicBezTo>
                  <a:cubicBezTo>
                    <a:pt x="654" y="259"/>
                    <a:pt x="693" y="236"/>
                    <a:pt x="732" y="214"/>
                  </a:cubicBezTo>
                  <a:cubicBezTo>
                    <a:pt x="733" y="213"/>
                    <a:pt x="737" y="214"/>
                    <a:pt x="737" y="214"/>
                  </a:cubicBezTo>
                  <a:cubicBezTo>
                    <a:pt x="740" y="237"/>
                    <a:pt x="745" y="260"/>
                    <a:pt x="743" y="283"/>
                  </a:cubicBezTo>
                  <a:cubicBezTo>
                    <a:pt x="742" y="297"/>
                    <a:pt x="734" y="313"/>
                    <a:pt x="723" y="324"/>
                  </a:cubicBezTo>
                  <a:cubicBezTo>
                    <a:pt x="710" y="338"/>
                    <a:pt x="691" y="347"/>
                    <a:pt x="675" y="359"/>
                  </a:cubicBezTo>
                  <a:cubicBezTo>
                    <a:pt x="648" y="377"/>
                    <a:pt x="638" y="400"/>
                    <a:pt x="652" y="427"/>
                  </a:cubicBezTo>
                  <a:cubicBezTo>
                    <a:pt x="665" y="450"/>
                    <a:pt x="658" y="467"/>
                    <a:pt x="648" y="486"/>
                  </a:cubicBezTo>
                  <a:cubicBezTo>
                    <a:pt x="640" y="501"/>
                    <a:pt x="631" y="516"/>
                    <a:pt x="622" y="532"/>
                  </a:cubicBezTo>
                  <a:cubicBezTo>
                    <a:pt x="663" y="577"/>
                    <a:pt x="708" y="614"/>
                    <a:pt x="762" y="638"/>
                  </a:cubicBezTo>
                  <a:cubicBezTo>
                    <a:pt x="798" y="653"/>
                    <a:pt x="837" y="662"/>
                    <a:pt x="875" y="675"/>
                  </a:cubicBezTo>
                  <a:cubicBezTo>
                    <a:pt x="899" y="684"/>
                    <a:pt x="918" y="699"/>
                    <a:pt x="934" y="729"/>
                  </a:cubicBezTo>
                  <a:close/>
                  <a:moveTo>
                    <a:pt x="350" y="539"/>
                  </a:moveTo>
                  <a:cubicBezTo>
                    <a:pt x="294" y="519"/>
                    <a:pt x="295" y="570"/>
                    <a:pt x="268" y="582"/>
                  </a:cubicBezTo>
                  <a:cubicBezTo>
                    <a:pt x="279" y="599"/>
                    <a:pt x="289" y="609"/>
                    <a:pt x="304" y="594"/>
                  </a:cubicBezTo>
                  <a:cubicBezTo>
                    <a:pt x="319" y="579"/>
                    <a:pt x="332" y="561"/>
                    <a:pt x="350" y="5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91F58614-7F7F-013E-BAB7-B089134CA9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47" y="540"/>
              <a:ext cx="267" cy="261"/>
            </a:xfrm>
            <a:custGeom>
              <a:avLst/>
              <a:gdLst>
                <a:gd name="T0" fmla="*/ 142 w 855"/>
                <a:gd name="T1" fmla="*/ 435 h 836"/>
                <a:gd name="T2" fmla="*/ 155 w 855"/>
                <a:gd name="T3" fmla="*/ 275 h 836"/>
                <a:gd name="T4" fmla="*/ 0 w 855"/>
                <a:gd name="T5" fmla="*/ 251 h 836"/>
                <a:gd name="T6" fmla="*/ 282 w 855"/>
                <a:gd name="T7" fmla="*/ 124 h 836"/>
                <a:gd name="T8" fmla="*/ 278 w 855"/>
                <a:gd name="T9" fmla="*/ 87 h 836"/>
                <a:gd name="T10" fmla="*/ 284 w 855"/>
                <a:gd name="T11" fmla="*/ 53 h 836"/>
                <a:gd name="T12" fmla="*/ 362 w 855"/>
                <a:gd name="T13" fmla="*/ 22 h 836"/>
                <a:gd name="T14" fmla="*/ 443 w 855"/>
                <a:gd name="T15" fmla="*/ 63 h 836"/>
                <a:gd name="T16" fmla="*/ 506 w 855"/>
                <a:gd name="T17" fmla="*/ 87 h 836"/>
                <a:gd name="T18" fmla="*/ 532 w 855"/>
                <a:gd name="T19" fmla="*/ 118 h 836"/>
                <a:gd name="T20" fmla="*/ 496 w 855"/>
                <a:gd name="T21" fmla="*/ 150 h 836"/>
                <a:gd name="T22" fmla="*/ 444 w 855"/>
                <a:gd name="T23" fmla="*/ 154 h 836"/>
                <a:gd name="T24" fmla="*/ 294 w 855"/>
                <a:gd name="T25" fmla="*/ 218 h 836"/>
                <a:gd name="T26" fmla="*/ 388 w 855"/>
                <a:gd name="T27" fmla="*/ 306 h 836"/>
                <a:gd name="T28" fmla="*/ 414 w 855"/>
                <a:gd name="T29" fmla="*/ 278 h 836"/>
                <a:gd name="T30" fmla="*/ 477 w 855"/>
                <a:gd name="T31" fmla="*/ 299 h 836"/>
                <a:gd name="T32" fmla="*/ 543 w 855"/>
                <a:gd name="T33" fmla="*/ 270 h 836"/>
                <a:gd name="T34" fmla="*/ 559 w 855"/>
                <a:gd name="T35" fmla="*/ 229 h 836"/>
                <a:gd name="T36" fmla="*/ 557 w 855"/>
                <a:gd name="T37" fmla="*/ 208 h 836"/>
                <a:gd name="T38" fmla="*/ 557 w 855"/>
                <a:gd name="T39" fmla="*/ 159 h 836"/>
                <a:gd name="T40" fmla="*/ 577 w 855"/>
                <a:gd name="T41" fmla="*/ 108 h 836"/>
                <a:gd name="T42" fmla="*/ 763 w 855"/>
                <a:gd name="T43" fmla="*/ 188 h 836"/>
                <a:gd name="T44" fmla="*/ 820 w 855"/>
                <a:gd name="T45" fmla="*/ 203 h 836"/>
                <a:gd name="T46" fmla="*/ 855 w 855"/>
                <a:gd name="T47" fmla="*/ 227 h 836"/>
                <a:gd name="T48" fmla="*/ 802 w 855"/>
                <a:gd name="T49" fmla="*/ 277 h 836"/>
                <a:gd name="T50" fmla="*/ 786 w 855"/>
                <a:gd name="T51" fmla="*/ 287 h 836"/>
                <a:gd name="T52" fmla="*/ 723 w 855"/>
                <a:gd name="T53" fmla="*/ 379 h 836"/>
                <a:gd name="T54" fmla="*/ 775 w 855"/>
                <a:gd name="T55" fmla="*/ 397 h 836"/>
                <a:gd name="T56" fmla="*/ 795 w 855"/>
                <a:gd name="T57" fmla="*/ 513 h 836"/>
                <a:gd name="T58" fmla="*/ 679 w 855"/>
                <a:gd name="T59" fmla="*/ 449 h 836"/>
                <a:gd name="T60" fmla="*/ 565 w 855"/>
                <a:gd name="T61" fmla="*/ 637 h 836"/>
                <a:gd name="T62" fmla="*/ 471 w 855"/>
                <a:gd name="T63" fmla="*/ 836 h 836"/>
                <a:gd name="T64" fmla="*/ 427 w 855"/>
                <a:gd name="T65" fmla="*/ 800 h 836"/>
                <a:gd name="T66" fmla="*/ 431 w 855"/>
                <a:gd name="T67" fmla="*/ 785 h 836"/>
                <a:gd name="T68" fmla="*/ 605 w 855"/>
                <a:gd name="T69" fmla="*/ 457 h 836"/>
                <a:gd name="T70" fmla="*/ 616 w 855"/>
                <a:gd name="T71" fmla="*/ 436 h 836"/>
                <a:gd name="T72" fmla="*/ 613 w 855"/>
                <a:gd name="T73" fmla="*/ 414 h 836"/>
                <a:gd name="T74" fmla="*/ 518 w 855"/>
                <a:gd name="T75" fmla="*/ 404 h 836"/>
                <a:gd name="T76" fmla="*/ 471 w 855"/>
                <a:gd name="T77" fmla="*/ 447 h 836"/>
                <a:gd name="T78" fmla="*/ 421 w 855"/>
                <a:gd name="T79" fmla="*/ 493 h 836"/>
                <a:gd name="T80" fmla="*/ 411 w 855"/>
                <a:gd name="T81" fmla="*/ 509 h 836"/>
                <a:gd name="T82" fmla="*/ 368 w 855"/>
                <a:gd name="T83" fmla="*/ 551 h 836"/>
                <a:gd name="T84" fmla="*/ 213 w 855"/>
                <a:gd name="T85" fmla="*/ 541 h 836"/>
                <a:gd name="T86" fmla="*/ 300 w 855"/>
                <a:gd name="T87" fmla="*/ 489 h 836"/>
                <a:gd name="T88" fmla="*/ 463 w 855"/>
                <a:gd name="T89" fmla="*/ 380 h 836"/>
                <a:gd name="T90" fmla="*/ 332 w 855"/>
                <a:gd name="T91" fmla="*/ 381 h 836"/>
                <a:gd name="T92" fmla="*/ 278 w 855"/>
                <a:gd name="T93" fmla="*/ 421 h 836"/>
                <a:gd name="T94" fmla="*/ 237 w 855"/>
                <a:gd name="T95" fmla="*/ 425 h 836"/>
                <a:gd name="T96" fmla="*/ 142 w 855"/>
                <a:gd name="T97" fmla="*/ 435 h 836"/>
                <a:gd name="T98" fmla="*/ 643 w 855"/>
                <a:gd name="T99" fmla="*/ 343 h 836"/>
                <a:gd name="T100" fmla="*/ 652 w 855"/>
                <a:gd name="T101" fmla="*/ 338 h 836"/>
                <a:gd name="T102" fmla="*/ 676 w 855"/>
                <a:gd name="T103" fmla="*/ 306 h 836"/>
                <a:gd name="T104" fmla="*/ 672 w 855"/>
                <a:gd name="T105" fmla="*/ 259 h 836"/>
                <a:gd name="T106" fmla="*/ 623 w 855"/>
                <a:gd name="T107" fmla="*/ 261 h 836"/>
                <a:gd name="T108" fmla="*/ 591 w 855"/>
                <a:gd name="T109" fmla="*/ 317 h 836"/>
                <a:gd name="T110" fmla="*/ 643 w 855"/>
                <a:gd name="T111" fmla="*/ 343 h 836"/>
                <a:gd name="T112" fmla="*/ 298 w 855"/>
                <a:gd name="T113" fmla="*/ 292 h 836"/>
                <a:gd name="T114" fmla="*/ 220 w 855"/>
                <a:gd name="T115" fmla="*/ 306 h 836"/>
                <a:gd name="T116" fmla="*/ 220 w 855"/>
                <a:gd name="T117" fmla="*/ 338 h 836"/>
                <a:gd name="T118" fmla="*/ 255 w 855"/>
                <a:gd name="T119" fmla="*/ 340 h 836"/>
                <a:gd name="T120" fmla="*/ 298 w 855"/>
                <a:gd name="T121" fmla="*/ 292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55" h="836">
                  <a:moveTo>
                    <a:pt x="142" y="435"/>
                  </a:moveTo>
                  <a:cubicBezTo>
                    <a:pt x="123" y="375"/>
                    <a:pt x="148" y="326"/>
                    <a:pt x="155" y="275"/>
                  </a:cubicBezTo>
                  <a:cubicBezTo>
                    <a:pt x="105" y="270"/>
                    <a:pt x="53" y="291"/>
                    <a:pt x="0" y="251"/>
                  </a:cubicBezTo>
                  <a:cubicBezTo>
                    <a:pt x="110" y="228"/>
                    <a:pt x="205" y="189"/>
                    <a:pt x="282" y="124"/>
                  </a:cubicBezTo>
                  <a:cubicBezTo>
                    <a:pt x="288" y="107"/>
                    <a:pt x="266" y="103"/>
                    <a:pt x="278" y="87"/>
                  </a:cubicBezTo>
                  <a:cubicBezTo>
                    <a:pt x="284" y="79"/>
                    <a:pt x="282" y="64"/>
                    <a:pt x="284" y="53"/>
                  </a:cubicBezTo>
                  <a:cubicBezTo>
                    <a:pt x="291" y="13"/>
                    <a:pt x="328" y="0"/>
                    <a:pt x="362" y="22"/>
                  </a:cubicBezTo>
                  <a:cubicBezTo>
                    <a:pt x="387" y="39"/>
                    <a:pt x="415" y="51"/>
                    <a:pt x="443" y="63"/>
                  </a:cubicBezTo>
                  <a:cubicBezTo>
                    <a:pt x="464" y="72"/>
                    <a:pt x="485" y="79"/>
                    <a:pt x="506" y="87"/>
                  </a:cubicBezTo>
                  <a:cubicBezTo>
                    <a:pt x="520" y="93"/>
                    <a:pt x="536" y="100"/>
                    <a:pt x="532" y="118"/>
                  </a:cubicBezTo>
                  <a:cubicBezTo>
                    <a:pt x="529" y="135"/>
                    <a:pt x="515" y="148"/>
                    <a:pt x="496" y="150"/>
                  </a:cubicBezTo>
                  <a:cubicBezTo>
                    <a:pt x="479" y="152"/>
                    <a:pt x="460" y="148"/>
                    <a:pt x="444" y="154"/>
                  </a:cubicBezTo>
                  <a:cubicBezTo>
                    <a:pt x="394" y="172"/>
                    <a:pt x="344" y="193"/>
                    <a:pt x="294" y="218"/>
                  </a:cubicBezTo>
                  <a:cubicBezTo>
                    <a:pt x="335" y="237"/>
                    <a:pt x="370" y="260"/>
                    <a:pt x="388" y="306"/>
                  </a:cubicBezTo>
                  <a:cubicBezTo>
                    <a:pt x="399" y="294"/>
                    <a:pt x="405" y="287"/>
                    <a:pt x="414" y="278"/>
                  </a:cubicBezTo>
                  <a:cubicBezTo>
                    <a:pt x="435" y="285"/>
                    <a:pt x="456" y="291"/>
                    <a:pt x="477" y="299"/>
                  </a:cubicBezTo>
                  <a:cubicBezTo>
                    <a:pt x="511" y="311"/>
                    <a:pt x="528" y="304"/>
                    <a:pt x="543" y="270"/>
                  </a:cubicBezTo>
                  <a:cubicBezTo>
                    <a:pt x="549" y="257"/>
                    <a:pt x="555" y="243"/>
                    <a:pt x="559" y="229"/>
                  </a:cubicBezTo>
                  <a:cubicBezTo>
                    <a:pt x="561" y="223"/>
                    <a:pt x="561" y="213"/>
                    <a:pt x="557" y="208"/>
                  </a:cubicBezTo>
                  <a:cubicBezTo>
                    <a:pt x="544" y="191"/>
                    <a:pt x="550" y="176"/>
                    <a:pt x="557" y="159"/>
                  </a:cubicBezTo>
                  <a:cubicBezTo>
                    <a:pt x="563" y="144"/>
                    <a:pt x="569" y="128"/>
                    <a:pt x="577" y="108"/>
                  </a:cubicBezTo>
                  <a:cubicBezTo>
                    <a:pt x="630" y="161"/>
                    <a:pt x="697" y="173"/>
                    <a:pt x="763" y="188"/>
                  </a:cubicBezTo>
                  <a:cubicBezTo>
                    <a:pt x="782" y="192"/>
                    <a:pt x="802" y="196"/>
                    <a:pt x="820" y="203"/>
                  </a:cubicBezTo>
                  <a:cubicBezTo>
                    <a:pt x="833" y="208"/>
                    <a:pt x="843" y="218"/>
                    <a:pt x="855" y="227"/>
                  </a:cubicBezTo>
                  <a:cubicBezTo>
                    <a:pt x="840" y="251"/>
                    <a:pt x="830" y="273"/>
                    <a:pt x="802" y="277"/>
                  </a:cubicBezTo>
                  <a:cubicBezTo>
                    <a:pt x="796" y="277"/>
                    <a:pt x="790" y="282"/>
                    <a:pt x="786" y="287"/>
                  </a:cubicBezTo>
                  <a:cubicBezTo>
                    <a:pt x="766" y="316"/>
                    <a:pt x="746" y="346"/>
                    <a:pt x="723" y="379"/>
                  </a:cubicBezTo>
                  <a:cubicBezTo>
                    <a:pt x="741" y="385"/>
                    <a:pt x="758" y="391"/>
                    <a:pt x="775" y="397"/>
                  </a:cubicBezTo>
                  <a:cubicBezTo>
                    <a:pt x="836" y="418"/>
                    <a:pt x="845" y="462"/>
                    <a:pt x="795" y="513"/>
                  </a:cubicBezTo>
                  <a:cubicBezTo>
                    <a:pt x="760" y="485"/>
                    <a:pt x="734" y="437"/>
                    <a:pt x="679" y="449"/>
                  </a:cubicBezTo>
                  <a:cubicBezTo>
                    <a:pt x="640" y="512"/>
                    <a:pt x="600" y="573"/>
                    <a:pt x="565" y="637"/>
                  </a:cubicBezTo>
                  <a:cubicBezTo>
                    <a:pt x="531" y="700"/>
                    <a:pt x="504" y="766"/>
                    <a:pt x="471" y="836"/>
                  </a:cubicBezTo>
                  <a:cubicBezTo>
                    <a:pt x="455" y="823"/>
                    <a:pt x="441" y="811"/>
                    <a:pt x="427" y="800"/>
                  </a:cubicBezTo>
                  <a:cubicBezTo>
                    <a:pt x="429" y="792"/>
                    <a:pt x="429" y="788"/>
                    <a:pt x="431" y="785"/>
                  </a:cubicBezTo>
                  <a:cubicBezTo>
                    <a:pt x="489" y="676"/>
                    <a:pt x="547" y="566"/>
                    <a:pt x="605" y="457"/>
                  </a:cubicBezTo>
                  <a:cubicBezTo>
                    <a:pt x="609" y="450"/>
                    <a:pt x="614" y="443"/>
                    <a:pt x="616" y="436"/>
                  </a:cubicBezTo>
                  <a:cubicBezTo>
                    <a:pt x="617" y="429"/>
                    <a:pt x="616" y="419"/>
                    <a:pt x="613" y="414"/>
                  </a:cubicBezTo>
                  <a:cubicBezTo>
                    <a:pt x="597" y="394"/>
                    <a:pt x="537" y="388"/>
                    <a:pt x="518" y="404"/>
                  </a:cubicBezTo>
                  <a:cubicBezTo>
                    <a:pt x="501" y="418"/>
                    <a:pt x="486" y="433"/>
                    <a:pt x="471" y="447"/>
                  </a:cubicBezTo>
                  <a:cubicBezTo>
                    <a:pt x="454" y="463"/>
                    <a:pt x="437" y="477"/>
                    <a:pt x="421" y="493"/>
                  </a:cubicBezTo>
                  <a:cubicBezTo>
                    <a:pt x="417" y="497"/>
                    <a:pt x="412" y="503"/>
                    <a:pt x="411" y="509"/>
                  </a:cubicBezTo>
                  <a:cubicBezTo>
                    <a:pt x="406" y="533"/>
                    <a:pt x="387" y="543"/>
                    <a:pt x="368" y="551"/>
                  </a:cubicBezTo>
                  <a:cubicBezTo>
                    <a:pt x="317" y="573"/>
                    <a:pt x="267" y="564"/>
                    <a:pt x="213" y="541"/>
                  </a:cubicBezTo>
                  <a:cubicBezTo>
                    <a:pt x="237" y="512"/>
                    <a:pt x="268" y="496"/>
                    <a:pt x="300" y="489"/>
                  </a:cubicBezTo>
                  <a:cubicBezTo>
                    <a:pt x="369" y="473"/>
                    <a:pt x="416" y="429"/>
                    <a:pt x="463" y="380"/>
                  </a:cubicBezTo>
                  <a:cubicBezTo>
                    <a:pt x="419" y="353"/>
                    <a:pt x="367" y="354"/>
                    <a:pt x="332" y="381"/>
                  </a:cubicBezTo>
                  <a:cubicBezTo>
                    <a:pt x="314" y="394"/>
                    <a:pt x="295" y="407"/>
                    <a:pt x="278" y="421"/>
                  </a:cubicBezTo>
                  <a:cubicBezTo>
                    <a:pt x="265" y="432"/>
                    <a:pt x="251" y="429"/>
                    <a:pt x="237" y="425"/>
                  </a:cubicBezTo>
                  <a:cubicBezTo>
                    <a:pt x="207" y="416"/>
                    <a:pt x="177" y="411"/>
                    <a:pt x="142" y="435"/>
                  </a:cubicBezTo>
                  <a:close/>
                  <a:moveTo>
                    <a:pt x="643" y="343"/>
                  </a:moveTo>
                  <a:cubicBezTo>
                    <a:pt x="648" y="340"/>
                    <a:pt x="650" y="340"/>
                    <a:pt x="652" y="338"/>
                  </a:cubicBezTo>
                  <a:cubicBezTo>
                    <a:pt x="660" y="327"/>
                    <a:pt x="668" y="317"/>
                    <a:pt x="676" y="306"/>
                  </a:cubicBezTo>
                  <a:cubicBezTo>
                    <a:pt x="690" y="286"/>
                    <a:pt x="689" y="275"/>
                    <a:pt x="672" y="259"/>
                  </a:cubicBezTo>
                  <a:cubicBezTo>
                    <a:pt x="658" y="245"/>
                    <a:pt x="636" y="245"/>
                    <a:pt x="623" y="261"/>
                  </a:cubicBezTo>
                  <a:cubicBezTo>
                    <a:pt x="611" y="277"/>
                    <a:pt x="602" y="296"/>
                    <a:pt x="591" y="317"/>
                  </a:cubicBezTo>
                  <a:cubicBezTo>
                    <a:pt x="612" y="327"/>
                    <a:pt x="628" y="336"/>
                    <a:pt x="643" y="343"/>
                  </a:cubicBezTo>
                  <a:close/>
                  <a:moveTo>
                    <a:pt x="298" y="292"/>
                  </a:moveTo>
                  <a:cubicBezTo>
                    <a:pt x="258" y="263"/>
                    <a:pt x="240" y="268"/>
                    <a:pt x="220" y="306"/>
                  </a:cubicBezTo>
                  <a:cubicBezTo>
                    <a:pt x="214" y="317"/>
                    <a:pt x="208" y="330"/>
                    <a:pt x="220" y="338"/>
                  </a:cubicBezTo>
                  <a:cubicBezTo>
                    <a:pt x="230" y="343"/>
                    <a:pt x="248" y="345"/>
                    <a:pt x="255" y="340"/>
                  </a:cubicBezTo>
                  <a:cubicBezTo>
                    <a:pt x="271" y="328"/>
                    <a:pt x="283" y="310"/>
                    <a:pt x="298" y="2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EE770442-99CC-DE94-15A6-8DE9A85809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2" y="2510"/>
              <a:ext cx="307" cy="213"/>
            </a:xfrm>
            <a:custGeom>
              <a:avLst/>
              <a:gdLst>
                <a:gd name="T0" fmla="*/ 130 w 982"/>
                <a:gd name="T1" fmla="*/ 498 h 681"/>
                <a:gd name="T2" fmla="*/ 0 w 982"/>
                <a:gd name="T3" fmla="*/ 447 h 681"/>
                <a:gd name="T4" fmla="*/ 3 w 982"/>
                <a:gd name="T5" fmla="*/ 438 h 681"/>
                <a:gd name="T6" fmla="*/ 22 w 982"/>
                <a:gd name="T7" fmla="*/ 440 h 681"/>
                <a:gd name="T8" fmla="*/ 67 w 982"/>
                <a:gd name="T9" fmla="*/ 423 h 681"/>
                <a:gd name="T10" fmla="*/ 81 w 982"/>
                <a:gd name="T11" fmla="*/ 398 h 681"/>
                <a:gd name="T12" fmla="*/ 201 w 982"/>
                <a:gd name="T13" fmla="*/ 93 h 681"/>
                <a:gd name="T14" fmla="*/ 180 w 982"/>
                <a:gd name="T15" fmla="*/ 6 h 681"/>
                <a:gd name="T16" fmla="*/ 205 w 982"/>
                <a:gd name="T17" fmla="*/ 2 h 681"/>
                <a:gd name="T18" fmla="*/ 287 w 982"/>
                <a:gd name="T19" fmla="*/ 32 h 681"/>
                <a:gd name="T20" fmla="*/ 312 w 982"/>
                <a:gd name="T21" fmla="*/ 70 h 681"/>
                <a:gd name="T22" fmla="*/ 378 w 982"/>
                <a:gd name="T23" fmla="*/ 326 h 681"/>
                <a:gd name="T24" fmla="*/ 401 w 982"/>
                <a:gd name="T25" fmla="*/ 410 h 681"/>
                <a:gd name="T26" fmla="*/ 419 w 982"/>
                <a:gd name="T27" fmla="*/ 376 h 681"/>
                <a:gd name="T28" fmla="*/ 477 w 982"/>
                <a:gd name="T29" fmla="*/ 232 h 681"/>
                <a:gd name="T30" fmla="*/ 450 w 982"/>
                <a:gd name="T31" fmla="*/ 116 h 681"/>
                <a:gd name="T32" fmla="*/ 481 w 982"/>
                <a:gd name="T33" fmla="*/ 117 h 681"/>
                <a:gd name="T34" fmla="*/ 794 w 982"/>
                <a:gd name="T35" fmla="*/ 199 h 681"/>
                <a:gd name="T36" fmla="*/ 967 w 982"/>
                <a:gd name="T37" fmla="*/ 448 h 681"/>
                <a:gd name="T38" fmla="*/ 948 w 982"/>
                <a:gd name="T39" fmla="*/ 530 h 681"/>
                <a:gd name="T40" fmla="*/ 732 w 982"/>
                <a:gd name="T41" fmla="*/ 674 h 681"/>
                <a:gd name="T42" fmla="*/ 510 w 982"/>
                <a:gd name="T43" fmla="*/ 645 h 681"/>
                <a:gd name="T44" fmla="*/ 489 w 982"/>
                <a:gd name="T45" fmla="*/ 627 h 681"/>
                <a:gd name="T46" fmla="*/ 539 w 982"/>
                <a:gd name="T47" fmla="*/ 608 h 681"/>
                <a:gd name="T48" fmla="*/ 561 w 982"/>
                <a:gd name="T49" fmla="*/ 564 h 681"/>
                <a:gd name="T50" fmla="*/ 621 w 982"/>
                <a:gd name="T51" fmla="*/ 262 h 681"/>
                <a:gd name="T52" fmla="*/ 625 w 982"/>
                <a:gd name="T53" fmla="*/ 247 h 681"/>
                <a:gd name="T54" fmla="*/ 582 w 982"/>
                <a:gd name="T55" fmla="*/ 176 h 681"/>
                <a:gd name="T56" fmla="*/ 511 w 982"/>
                <a:gd name="T57" fmla="*/ 216 h 681"/>
                <a:gd name="T58" fmla="*/ 375 w 982"/>
                <a:gd name="T59" fmla="*/ 575 h 681"/>
                <a:gd name="T60" fmla="*/ 361 w 982"/>
                <a:gd name="T61" fmla="*/ 607 h 681"/>
                <a:gd name="T62" fmla="*/ 326 w 982"/>
                <a:gd name="T63" fmla="*/ 572 h 681"/>
                <a:gd name="T64" fmla="*/ 274 w 982"/>
                <a:gd name="T65" fmla="*/ 354 h 681"/>
                <a:gd name="T66" fmla="*/ 222 w 982"/>
                <a:gd name="T67" fmla="*/ 134 h 681"/>
                <a:gd name="T68" fmla="*/ 206 w 982"/>
                <a:gd name="T69" fmla="*/ 157 h 681"/>
                <a:gd name="T70" fmla="*/ 113 w 982"/>
                <a:gd name="T71" fmla="*/ 390 h 681"/>
                <a:gd name="T72" fmla="*/ 105 w 982"/>
                <a:gd name="T73" fmla="*/ 417 h 681"/>
                <a:gd name="T74" fmla="*/ 122 w 982"/>
                <a:gd name="T75" fmla="*/ 474 h 681"/>
                <a:gd name="T76" fmla="*/ 134 w 982"/>
                <a:gd name="T77" fmla="*/ 489 h 681"/>
                <a:gd name="T78" fmla="*/ 130 w 982"/>
                <a:gd name="T79" fmla="*/ 498 h 681"/>
                <a:gd name="T80" fmla="*/ 660 w 982"/>
                <a:gd name="T81" fmla="*/ 637 h 681"/>
                <a:gd name="T82" fmla="*/ 695 w 982"/>
                <a:gd name="T83" fmla="*/ 645 h 681"/>
                <a:gd name="T84" fmla="*/ 801 w 982"/>
                <a:gd name="T85" fmla="*/ 595 h 681"/>
                <a:gd name="T86" fmla="*/ 857 w 982"/>
                <a:gd name="T87" fmla="*/ 353 h 681"/>
                <a:gd name="T88" fmla="*/ 820 w 982"/>
                <a:gd name="T89" fmla="*/ 249 h 681"/>
                <a:gd name="T90" fmla="*/ 779 w 982"/>
                <a:gd name="T91" fmla="*/ 213 h 681"/>
                <a:gd name="T92" fmla="*/ 724 w 982"/>
                <a:gd name="T93" fmla="*/ 241 h 681"/>
                <a:gd name="T94" fmla="*/ 660 w 982"/>
                <a:gd name="T95" fmla="*/ 574 h 681"/>
                <a:gd name="T96" fmla="*/ 660 w 982"/>
                <a:gd name="T97" fmla="*/ 637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2" h="681">
                  <a:moveTo>
                    <a:pt x="130" y="498"/>
                  </a:moveTo>
                  <a:cubicBezTo>
                    <a:pt x="85" y="484"/>
                    <a:pt x="44" y="464"/>
                    <a:pt x="0" y="447"/>
                  </a:cubicBezTo>
                  <a:cubicBezTo>
                    <a:pt x="1" y="444"/>
                    <a:pt x="2" y="441"/>
                    <a:pt x="3" y="438"/>
                  </a:cubicBezTo>
                  <a:cubicBezTo>
                    <a:pt x="9" y="439"/>
                    <a:pt x="16" y="438"/>
                    <a:pt x="22" y="440"/>
                  </a:cubicBezTo>
                  <a:cubicBezTo>
                    <a:pt x="43" y="450"/>
                    <a:pt x="57" y="443"/>
                    <a:pt x="67" y="423"/>
                  </a:cubicBezTo>
                  <a:cubicBezTo>
                    <a:pt x="71" y="414"/>
                    <a:pt x="77" y="407"/>
                    <a:pt x="81" y="398"/>
                  </a:cubicBezTo>
                  <a:cubicBezTo>
                    <a:pt x="121" y="297"/>
                    <a:pt x="161" y="195"/>
                    <a:pt x="201" y="93"/>
                  </a:cubicBezTo>
                  <a:cubicBezTo>
                    <a:pt x="212" y="63"/>
                    <a:pt x="194" y="37"/>
                    <a:pt x="180" y="6"/>
                  </a:cubicBezTo>
                  <a:cubicBezTo>
                    <a:pt x="189" y="5"/>
                    <a:pt x="198" y="0"/>
                    <a:pt x="205" y="2"/>
                  </a:cubicBezTo>
                  <a:cubicBezTo>
                    <a:pt x="233" y="11"/>
                    <a:pt x="260" y="23"/>
                    <a:pt x="287" y="32"/>
                  </a:cubicBezTo>
                  <a:cubicBezTo>
                    <a:pt x="307" y="39"/>
                    <a:pt x="308" y="55"/>
                    <a:pt x="312" y="70"/>
                  </a:cubicBezTo>
                  <a:cubicBezTo>
                    <a:pt x="334" y="155"/>
                    <a:pt x="356" y="240"/>
                    <a:pt x="378" y="326"/>
                  </a:cubicBezTo>
                  <a:cubicBezTo>
                    <a:pt x="385" y="351"/>
                    <a:pt x="392" y="376"/>
                    <a:pt x="401" y="410"/>
                  </a:cubicBezTo>
                  <a:cubicBezTo>
                    <a:pt x="410" y="394"/>
                    <a:pt x="415" y="385"/>
                    <a:pt x="419" y="376"/>
                  </a:cubicBezTo>
                  <a:cubicBezTo>
                    <a:pt x="438" y="328"/>
                    <a:pt x="456" y="280"/>
                    <a:pt x="477" y="232"/>
                  </a:cubicBezTo>
                  <a:cubicBezTo>
                    <a:pt x="494" y="191"/>
                    <a:pt x="502" y="152"/>
                    <a:pt x="450" y="116"/>
                  </a:cubicBezTo>
                  <a:cubicBezTo>
                    <a:pt x="468" y="116"/>
                    <a:pt x="475" y="115"/>
                    <a:pt x="481" y="117"/>
                  </a:cubicBezTo>
                  <a:cubicBezTo>
                    <a:pt x="582" y="154"/>
                    <a:pt x="688" y="175"/>
                    <a:pt x="794" y="199"/>
                  </a:cubicBezTo>
                  <a:cubicBezTo>
                    <a:pt x="908" y="225"/>
                    <a:pt x="982" y="331"/>
                    <a:pt x="967" y="448"/>
                  </a:cubicBezTo>
                  <a:cubicBezTo>
                    <a:pt x="964" y="476"/>
                    <a:pt x="956" y="503"/>
                    <a:pt x="948" y="530"/>
                  </a:cubicBezTo>
                  <a:cubicBezTo>
                    <a:pt x="916" y="631"/>
                    <a:pt x="818" y="681"/>
                    <a:pt x="732" y="674"/>
                  </a:cubicBezTo>
                  <a:cubicBezTo>
                    <a:pt x="657" y="667"/>
                    <a:pt x="584" y="655"/>
                    <a:pt x="510" y="645"/>
                  </a:cubicBezTo>
                  <a:cubicBezTo>
                    <a:pt x="498" y="643"/>
                    <a:pt x="485" y="641"/>
                    <a:pt x="489" y="627"/>
                  </a:cubicBezTo>
                  <a:cubicBezTo>
                    <a:pt x="508" y="620"/>
                    <a:pt x="527" y="619"/>
                    <a:pt x="539" y="608"/>
                  </a:cubicBezTo>
                  <a:cubicBezTo>
                    <a:pt x="551" y="598"/>
                    <a:pt x="558" y="580"/>
                    <a:pt x="561" y="564"/>
                  </a:cubicBezTo>
                  <a:cubicBezTo>
                    <a:pt x="582" y="464"/>
                    <a:pt x="601" y="363"/>
                    <a:pt x="621" y="262"/>
                  </a:cubicBezTo>
                  <a:cubicBezTo>
                    <a:pt x="622" y="257"/>
                    <a:pt x="624" y="252"/>
                    <a:pt x="625" y="247"/>
                  </a:cubicBezTo>
                  <a:cubicBezTo>
                    <a:pt x="632" y="203"/>
                    <a:pt x="621" y="186"/>
                    <a:pt x="582" y="176"/>
                  </a:cubicBezTo>
                  <a:cubicBezTo>
                    <a:pt x="543" y="165"/>
                    <a:pt x="527" y="175"/>
                    <a:pt x="511" y="216"/>
                  </a:cubicBezTo>
                  <a:cubicBezTo>
                    <a:pt x="466" y="336"/>
                    <a:pt x="420" y="455"/>
                    <a:pt x="375" y="575"/>
                  </a:cubicBezTo>
                  <a:cubicBezTo>
                    <a:pt x="371" y="586"/>
                    <a:pt x="365" y="597"/>
                    <a:pt x="361" y="607"/>
                  </a:cubicBezTo>
                  <a:cubicBezTo>
                    <a:pt x="332" y="610"/>
                    <a:pt x="330" y="589"/>
                    <a:pt x="326" y="572"/>
                  </a:cubicBezTo>
                  <a:cubicBezTo>
                    <a:pt x="308" y="499"/>
                    <a:pt x="291" y="426"/>
                    <a:pt x="274" y="354"/>
                  </a:cubicBezTo>
                  <a:cubicBezTo>
                    <a:pt x="258" y="283"/>
                    <a:pt x="241" y="212"/>
                    <a:pt x="222" y="134"/>
                  </a:cubicBezTo>
                  <a:cubicBezTo>
                    <a:pt x="215" y="145"/>
                    <a:pt x="209" y="150"/>
                    <a:pt x="206" y="157"/>
                  </a:cubicBezTo>
                  <a:cubicBezTo>
                    <a:pt x="175" y="234"/>
                    <a:pt x="144" y="312"/>
                    <a:pt x="113" y="390"/>
                  </a:cubicBezTo>
                  <a:cubicBezTo>
                    <a:pt x="109" y="399"/>
                    <a:pt x="108" y="408"/>
                    <a:pt x="105" y="417"/>
                  </a:cubicBezTo>
                  <a:cubicBezTo>
                    <a:pt x="99" y="440"/>
                    <a:pt x="102" y="459"/>
                    <a:pt x="122" y="474"/>
                  </a:cubicBezTo>
                  <a:cubicBezTo>
                    <a:pt x="127" y="478"/>
                    <a:pt x="130" y="484"/>
                    <a:pt x="134" y="489"/>
                  </a:cubicBezTo>
                  <a:cubicBezTo>
                    <a:pt x="133" y="492"/>
                    <a:pt x="131" y="495"/>
                    <a:pt x="130" y="498"/>
                  </a:cubicBezTo>
                  <a:close/>
                  <a:moveTo>
                    <a:pt x="660" y="637"/>
                  </a:moveTo>
                  <a:cubicBezTo>
                    <a:pt x="672" y="640"/>
                    <a:pt x="684" y="643"/>
                    <a:pt x="695" y="645"/>
                  </a:cubicBezTo>
                  <a:cubicBezTo>
                    <a:pt x="743" y="654"/>
                    <a:pt x="776" y="638"/>
                    <a:pt x="801" y="595"/>
                  </a:cubicBezTo>
                  <a:cubicBezTo>
                    <a:pt x="845" y="520"/>
                    <a:pt x="859" y="438"/>
                    <a:pt x="857" y="353"/>
                  </a:cubicBezTo>
                  <a:cubicBezTo>
                    <a:pt x="856" y="315"/>
                    <a:pt x="843" y="280"/>
                    <a:pt x="820" y="249"/>
                  </a:cubicBezTo>
                  <a:cubicBezTo>
                    <a:pt x="809" y="235"/>
                    <a:pt x="794" y="222"/>
                    <a:pt x="779" y="213"/>
                  </a:cubicBezTo>
                  <a:cubicBezTo>
                    <a:pt x="751" y="198"/>
                    <a:pt x="730" y="210"/>
                    <a:pt x="724" y="241"/>
                  </a:cubicBezTo>
                  <a:cubicBezTo>
                    <a:pt x="702" y="352"/>
                    <a:pt x="681" y="463"/>
                    <a:pt x="660" y="574"/>
                  </a:cubicBezTo>
                  <a:cubicBezTo>
                    <a:pt x="656" y="594"/>
                    <a:pt x="651" y="616"/>
                    <a:pt x="660" y="6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54E6F9CF-D3C5-011A-E304-5C350FD4F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5" y="1993"/>
              <a:ext cx="261" cy="296"/>
            </a:xfrm>
            <a:custGeom>
              <a:avLst/>
              <a:gdLst>
                <a:gd name="T0" fmla="*/ 581 w 835"/>
                <a:gd name="T1" fmla="*/ 12 h 945"/>
                <a:gd name="T2" fmla="*/ 657 w 835"/>
                <a:gd name="T3" fmla="*/ 32 h 945"/>
                <a:gd name="T4" fmla="*/ 789 w 835"/>
                <a:gd name="T5" fmla="*/ 62 h 945"/>
                <a:gd name="T6" fmla="*/ 820 w 835"/>
                <a:gd name="T7" fmla="*/ 21 h 945"/>
                <a:gd name="T8" fmla="*/ 835 w 835"/>
                <a:gd name="T9" fmla="*/ 23 h 945"/>
                <a:gd name="T10" fmla="*/ 767 w 835"/>
                <a:gd name="T11" fmla="*/ 228 h 945"/>
                <a:gd name="T12" fmla="*/ 759 w 835"/>
                <a:gd name="T13" fmla="*/ 227 h 945"/>
                <a:gd name="T14" fmla="*/ 755 w 835"/>
                <a:gd name="T15" fmla="*/ 210 h 945"/>
                <a:gd name="T16" fmla="*/ 711 w 835"/>
                <a:gd name="T17" fmla="*/ 148 h 945"/>
                <a:gd name="T18" fmla="*/ 539 w 835"/>
                <a:gd name="T19" fmla="*/ 128 h 945"/>
                <a:gd name="T20" fmla="*/ 378 w 835"/>
                <a:gd name="T21" fmla="*/ 154 h 945"/>
                <a:gd name="T22" fmla="*/ 278 w 835"/>
                <a:gd name="T23" fmla="*/ 249 h 945"/>
                <a:gd name="T24" fmla="*/ 339 w 835"/>
                <a:gd name="T25" fmla="*/ 298 h 945"/>
                <a:gd name="T26" fmla="*/ 602 w 835"/>
                <a:gd name="T27" fmla="*/ 443 h 945"/>
                <a:gd name="T28" fmla="*/ 688 w 835"/>
                <a:gd name="T29" fmla="*/ 431 h 945"/>
                <a:gd name="T30" fmla="*/ 709 w 835"/>
                <a:gd name="T31" fmla="*/ 443 h 945"/>
                <a:gd name="T32" fmla="*/ 600 w 835"/>
                <a:gd name="T33" fmla="*/ 621 h 945"/>
                <a:gd name="T34" fmla="*/ 591 w 835"/>
                <a:gd name="T35" fmla="*/ 611 h 945"/>
                <a:gd name="T36" fmla="*/ 555 w 835"/>
                <a:gd name="T37" fmla="*/ 531 h 945"/>
                <a:gd name="T38" fmla="*/ 378 w 835"/>
                <a:gd name="T39" fmla="*/ 430 h 945"/>
                <a:gd name="T40" fmla="*/ 270 w 835"/>
                <a:gd name="T41" fmla="*/ 374 h 945"/>
                <a:gd name="T42" fmla="*/ 361 w 835"/>
                <a:gd name="T43" fmla="*/ 485 h 945"/>
                <a:gd name="T44" fmla="*/ 459 w 835"/>
                <a:gd name="T45" fmla="*/ 596 h 945"/>
                <a:gd name="T46" fmla="*/ 554 w 835"/>
                <a:gd name="T47" fmla="*/ 705 h 945"/>
                <a:gd name="T48" fmla="*/ 521 w 835"/>
                <a:gd name="T49" fmla="*/ 718 h 945"/>
                <a:gd name="T50" fmla="*/ 162 w 835"/>
                <a:gd name="T51" fmla="*/ 662 h 945"/>
                <a:gd name="T52" fmla="*/ 121 w 835"/>
                <a:gd name="T53" fmla="*/ 664 h 945"/>
                <a:gd name="T54" fmla="*/ 145 w 835"/>
                <a:gd name="T55" fmla="*/ 681 h 945"/>
                <a:gd name="T56" fmla="*/ 400 w 835"/>
                <a:gd name="T57" fmla="*/ 829 h 945"/>
                <a:gd name="T58" fmla="*/ 461 w 835"/>
                <a:gd name="T59" fmla="*/ 822 h 945"/>
                <a:gd name="T60" fmla="*/ 490 w 835"/>
                <a:gd name="T61" fmla="*/ 809 h 945"/>
                <a:gd name="T62" fmla="*/ 410 w 835"/>
                <a:gd name="T63" fmla="*/ 945 h 945"/>
                <a:gd name="T64" fmla="*/ 410 w 835"/>
                <a:gd name="T65" fmla="*/ 917 h 945"/>
                <a:gd name="T66" fmla="*/ 381 w 835"/>
                <a:gd name="T67" fmla="*/ 844 h 945"/>
                <a:gd name="T68" fmla="*/ 300 w 835"/>
                <a:gd name="T69" fmla="*/ 800 h 945"/>
                <a:gd name="T70" fmla="*/ 83 w 835"/>
                <a:gd name="T71" fmla="*/ 681 h 945"/>
                <a:gd name="T72" fmla="*/ 16 w 835"/>
                <a:gd name="T73" fmla="*/ 695 h 945"/>
                <a:gd name="T74" fmla="*/ 7 w 835"/>
                <a:gd name="T75" fmla="*/ 703 h 945"/>
                <a:gd name="T76" fmla="*/ 70 w 835"/>
                <a:gd name="T77" fmla="*/ 555 h 945"/>
                <a:gd name="T78" fmla="*/ 417 w 835"/>
                <a:gd name="T79" fmla="*/ 607 h 945"/>
                <a:gd name="T80" fmla="*/ 422 w 835"/>
                <a:gd name="T81" fmla="*/ 599 h 945"/>
                <a:gd name="T82" fmla="*/ 194 w 835"/>
                <a:gd name="T83" fmla="*/ 331 h 945"/>
                <a:gd name="T84" fmla="*/ 275 w 835"/>
                <a:gd name="T85" fmla="*/ 168 h 945"/>
                <a:gd name="T86" fmla="*/ 332 w 835"/>
                <a:gd name="T87" fmla="*/ 0 h 945"/>
                <a:gd name="T88" fmla="*/ 340 w 835"/>
                <a:gd name="T89" fmla="*/ 2 h 945"/>
                <a:gd name="T90" fmla="*/ 333 w 835"/>
                <a:gd name="T91" fmla="*/ 42 h 945"/>
                <a:gd name="T92" fmla="*/ 389 w 835"/>
                <a:gd name="T93" fmla="*/ 54 h 945"/>
                <a:gd name="T94" fmla="*/ 539 w 835"/>
                <a:gd name="T95" fmla="*/ 27 h 945"/>
                <a:gd name="T96" fmla="*/ 581 w 835"/>
                <a:gd name="T97" fmla="*/ 11 h 945"/>
                <a:gd name="T98" fmla="*/ 581 w 835"/>
                <a:gd name="T99" fmla="*/ 12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35" h="945">
                  <a:moveTo>
                    <a:pt x="581" y="12"/>
                  </a:moveTo>
                  <a:cubicBezTo>
                    <a:pt x="606" y="18"/>
                    <a:pt x="631" y="26"/>
                    <a:pt x="657" y="32"/>
                  </a:cubicBezTo>
                  <a:cubicBezTo>
                    <a:pt x="701" y="43"/>
                    <a:pt x="745" y="52"/>
                    <a:pt x="789" y="62"/>
                  </a:cubicBezTo>
                  <a:cubicBezTo>
                    <a:pt x="799" y="47"/>
                    <a:pt x="809" y="34"/>
                    <a:pt x="820" y="21"/>
                  </a:cubicBezTo>
                  <a:cubicBezTo>
                    <a:pt x="821" y="20"/>
                    <a:pt x="827" y="22"/>
                    <a:pt x="835" y="23"/>
                  </a:cubicBezTo>
                  <a:cubicBezTo>
                    <a:pt x="814" y="93"/>
                    <a:pt x="792" y="161"/>
                    <a:pt x="767" y="228"/>
                  </a:cubicBezTo>
                  <a:cubicBezTo>
                    <a:pt x="764" y="228"/>
                    <a:pt x="762" y="227"/>
                    <a:pt x="759" y="227"/>
                  </a:cubicBezTo>
                  <a:cubicBezTo>
                    <a:pt x="758" y="221"/>
                    <a:pt x="754" y="215"/>
                    <a:pt x="755" y="210"/>
                  </a:cubicBezTo>
                  <a:cubicBezTo>
                    <a:pt x="761" y="175"/>
                    <a:pt x="740" y="156"/>
                    <a:pt x="711" y="148"/>
                  </a:cubicBezTo>
                  <a:cubicBezTo>
                    <a:pt x="656" y="132"/>
                    <a:pt x="601" y="113"/>
                    <a:pt x="539" y="128"/>
                  </a:cubicBezTo>
                  <a:cubicBezTo>
                    <a:pt x="487" y="140"/>
                    <a:pt x="432" y="147"/>
                    <a:pt x="378" y="154"/>
                  </a:cubicBezTo>
                  <a:cubicBezTo>
                    <a:pt x="323" y="160"/>
                    <a:pt x="286" y="183"/>
                    <a:pt x="278" y="249"/>
                  </a:cubicBezTo>
                  <a:cubicBezTo>
                    <a:pt x="296" y="264"/>
                    <a:pt x="316" y="284"/>
                    <a:pt x="339" y="298"/>
                  </a:cubicBezTo>
                  <a:cubicBezTo>
                    <a:pt x="426" y="347"/>
                    <a:pt x="514" y="395"/>
                    <a:pt x="602" y="443"/>
                  </a:cubicBezTo>
                  <a:cubicBezTo>
                    <a:pt x="647" y="468"/>
                    <a:pt x="651" y="467"/>
                    <a:pt x="688" y="431"/>
                  </a:cubicBezTo>
                  <a:cubicBezTo>
                    <a:pt x="695" y="434"/>
                    <a:pt x="701" y="438"/>
                    <a:pt x="709" y="443"/>
                  </a:cubicBezTo>
                  <a:cubicBezTo>
                    <a:pt x="674" y="504"/>
                    <a:pt x="638" y="562"/>
                    <a:pt x="600" y="621"/>
                  </a:cubicBezTo>
                  <a:cubicBezTo>
                    <a:pt x="594" y="614"/>
                    <a:pt x="591" y="612"/>
                    <a:pt x="591" y="611"/>
                  </a:cubicBezTo>
                  <a:cubicBezTo>
                    <a:pt x="600" y="566"/>
                    <a:pt x="595" y="554"/>
                    <a:pt x="555" y="531"/>
                  </a:cubicBezTo>
                  <a:cubicBezTo>
                    <a:pt x="496" y="497"/>
                    <a:pt x="437" y="464"/>
                    <a:pt x="378" y="430"/>
                  </a:cubicBezTo>
                  <a:cubicBezTo>
                    <a:pt x="343" y="411"/>
                    <a:pt x="308" y="391"/>
                    <a:pt x="270" y="374"/>
                  </a:cubicBezTo>
                  <a:cubicBezTo>
                    <a:pt x="297" y="414"/>
                    <a:pt x="330" y="449"/>
                    <a:pt x="361" y="485"/>
                  </a:cubicBezTo>
                  <a:cubicBezTo>
                    <a:pt x="393" y="522"/>
                    <a:pt x="426" y="559"/>
                    <a:pt x="459" y="596"/>
                  </a:cubicBezTo>
                  <a:cubicBezTo>
                    <a:pt x="491" y="633"/>
                    <a:pt x="523" y="670"/>
                    <a:pt x="554" y="705"/>
                  </a:cubicBezTo>
                  <a:cubicBezTo>
                    <a:pt x="545" y="724"/>
                    <a:pt x="533" y="720"/>
                    <a:pt x="521" y="718"/>
                  </a:cubicBezTo>
                  <a:cubicBezTo>
                    <a:pt x="401" y="699"/>
                    <a:pt x="282" y="681"/>
                    <a:pt x="162" y="662"/>
                  </a:cubicBezTo>
                  <a:cubicBezTo>
                    <a:pt x="149" y="660"/>
                    <a:pt x="136" y="659"/>
                    <a:pt x="121" y="664"/>
                  </a:cubicBezTo>
                  <a:cubicBezTo>
                    <a:pt x="129" y="669"/>
                    <a:pt x="136" y="676"/>
                    <a:pt x="145" y="681"/>
                  </a:cubicBezTo>
                  <a:cubicBezTo>
                    <a:pt x="230" y="730"/>
                    <a:pt x="315" y="780"/>
                    <a:pt x="400" y="829"/>
                  </a:cubicBezTo>
                  <a:cubicBezTo>
                    <a:pt x="426" y="844"/>
                    <a:pt x="440" y="842"/>
                    <a:pt x="461" y="822"/>
                  </a:cubicBezTo>
                  <a:cubicBezTo>
                    <a:pt x="469" y="813"/>
                    <a:pt x="475" y="802"/>
                    <a:pt x="490" y="809"/>
                  </a:cubicBezTo>
                  <a:cubicBezTo>
                    <a:pt x="486" y="835"/>
                    <a:pt x="443" y="909"/>
                    <a:pt x="410" y="945"/>
                  </a:cubicBezTo>
                  <a:cubicBezTo>
                    <a:pt x="410" y="932"/>
                    <a:pt x="408" y="924"/>
                    <a:pt x="410" y="917"/>
                  </a:cubicBezTo>
                  <a:cubicBezTo>
                    <a:pt x="419" y="876"/>
                    <a:pt x="416" y="865"/>
                    <a:pt x="381" y="844"/>
                  </a:cubicBezTo>
                  <a:cubicBezTo>
                    <a:pt x="354" y="828"/>
                    <a:pt x="327" y="815"/>
                    <a:pt x="300" y="800"/>
                  </a:cubicBezTo>
                  <a:cubicBezTo>
                    <a:pt x="228" y="760"/>
                    <a:pt x="155" y="721"/>
                    <a:pt x="83" y="681"/>
                  </a:cubicBezTo>
                  <a:cubicBezTo>
                    <a:pt x="44" y="659"/>
                    <a:pt x="42" y="659"/>
                    <a:pt x="16" y="695"/>
                  </a:cubicBezTo>
                  <a:cubicBezTo>
                    <a:pt x="14" y="698"/>
                    <a:pt x="10" y="700"/>
                    <a:pt x="7" y="703"/>
                  </a:cubicBezTo>
                  <a:cubicBezTo>
                    <a:pt x="0" y="680"/>
                    <a:pt x="23" y="626"/>
                    <a:pt x="70" y="555"/>
                  </a:cubicBezTo>
                  <a:cubicBezTo>
                    <a:pt x="184" y="572"/>
                    <a:pt x="301" y="590"/>
                    <a:pt x="417" y="607"/>
                  </a:cubicBezTo>
                  <a:cubicBezTo>
                    <a:pt x="419" y="605"/>
                    <a:pt x="420" y="602"/>
                    <a:pt x="422" y="599"/>
                  </a:cubicBezTo>
                  <a:cubicBezTo>
                    <a:pt x="346" y="511"/>
                    <a:pt x="271" y="422"/>
                    <a:pt x="194" y="331"/>
                  </a:cubicBezTo>
                  <a:cubicBezTo>
                    <a:pt x="219" y="275"/>
                    <a:pt x="260" y="228"/>
                    <a:pt x="275" y="168"/>
                  </a:cubicBezTo>
                  <a:cubicBezTo>
                    <a:pt x="290" y="111"/>
                    <a:pt x="311" y="55"/>
                    <a:pt x="332" y="0"/>
                  </a:cubicBezTo>
                  <a:cubicBezTo>
                    <a:pt x="335" y="0"/>
                    <a:pt x="337" y="1"/>
                    <a:pt x="340" y="2"/>
                  </a:cubicBezTo>
                  <a:cubicBezTo>
                    <a:pt x="338" y="15"/>
                    <a:pt x="336" y="28"/>
                    <a:pt x="333" y="42"/>
                  </a:cubicBezTo>
                  <a:cubicBezTo>
                    <a:pt x="350" y="57"/>
                    <a:pt x="364" y="61"/>
                    <a:pt x="389" y="54"/>
                  </a:cubicBezTo>
                  <a:cubicBezTo>
                    <a:pt x="437" y="40"/>
                    <a:pt x="489" y="37"/>
                    <a:pt x="539" y="27"/>
                  </a:cubicBezTo>
                  <a:cubicBezTo>
                    <a:pt x="553" y="25"/>
                    <a:pt x="567" y="16"/>
                    <a:pt x="581" y="11"/>
                  </a:cubicBezTo>
                  <a:lnTo>
                    <a:pt x="581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58C3D513-866D-F8E6-07D7-CA2C1625B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" y="2050"/>
              <a:ext cx="252" cy="272"/>
            </a:xfrm>
            <a:custGeom>
              <a:avLst/>
              <a:gdLst>
                <a:gd name="T0" fmla="*/ 318 w 803"/>
                <a:gd name="T1" fmla="*/ 248 h 872"/>
                <a:gd name="T2" fmla="*/ 387 w 803"/>
                <a:gd name="T3" fmla="*/ 371 h 872"/>
                <a:gd name="T4" fmla="*/ 424 w 803"/>
                <a:gd name="T5" fmla="*/ 355 h 872"/>
                <a:gd name="T6" fmla="*/ 510 w 803"/>
                <a:gd name="T7" fmla="*/ 313 h 872"/>
                <a:gd name="T8" fmla="*/ 547 w 803"/>
                <a:gd name="T9" fmla="*/ 248 h 872"/>
                <a:gd name="T10" fmla="*/ 555 w 803"/>
                <a:gd name="T11" fmla="*/ 211 h 872"/>
                <a:gd name="T12" fmla="*/ 567 w 803"/>
                <a:gd name="T13" fmla="*/ 225 h 872"/>
                <a:gd name="T14" fmla="*/ 803 w 803"/>
                <a:gd name="T15" fmla="*/ 573 h 872"/>
                <a:gd name="T16" fmla="*/ 800 w 803"/>
                <a:gd name="T17" fmla="*/ 577 h 872"/>
                <a:gd name="T18" fmla="*/ 790 w 803"/>
                <a:gd name="T19" fmla="*/ 576 h 872"/>
                <a:gd name="T20" fmla="*/ 721 w 803"/>
                <a:gd name="T21" fmla="*/ 573 h 872"/>
                <a:gd name="T22" fmla="*/ 456 w 803"/>
                <a:gd name="T23" fmla="*/ 772 h 872"/>
                <a:gd name="T24" fmla="*/ 438 w 803"/>
                <a:gd name="T25" fmla="*/ 787 h 872"/>
                <a:gd name="T26" fmla="*/ 432 w 803"/>
                <a:gd name="T27" fmla="*/ 852 h 872"/>
                <a:gd name="T28" fmla="*/ 439 w 803"/>
                <a:gd name="T29" fmla="*/ 866 h 872"/>
                <a:gd name="T30" fmla="*/ 436 w 803"/>
                <a:gd name="T31" fmla="*/ 872 h 872"/>
                <a:gd name="T32" fmla="*/ 387 w 803"/>
                <a:gd name="T33" fmla="*/ 822 h 872"/>
                <a:gd name="T34" fmla="*/ 340 w 803"/>
                <a:gd name="T35" fmla="*/ 762 h 872"/>
                <a:gd name="T36" fmla="*/ 294 w 803"/>
                <a:gd name="T37" fmla="*/ 701 h 872"/>
                <a:gd name="T38" fmla="*/ 306 w 803"/>
                <a:gd name="T39" fmla="*/ 700 h 872"/>
                <a:gd name="T40" fmla="*/ 384 w 803"/>
                <a:gd name="T41" fmla="*/ 701 h 872"/>
                <a:gd name="T42" fmla="*/ 650 w 803"/>
                <a:gd name="T43" fmla="*/ 489 h 872"/>
                <a:gd name="T44" fmla="*/ 655 w 803"/>
                <a:gd name="T45" fmla="*/ 405 h 872"/>
                <a:gd name="T46" fmla="*/ 570 w 803"/>
                <a:gd name="T47" fmla="*/ 389 h 872"/>
                <a:gd name="T48" fmla="*/ 281 w 803"/>
                <a:gd name="T49" fmla="*/ 568 h 872"/>
                <a:gd name="T50" fmla="*/ 256 w 803"/>
                <a:gd name="T51" fmla="*/ 637 h 872"/>
                <a:gd name="T52" fmla="*/ 253 w 803"/>
                <a:gd name="T53" fmla="*/ 647 h 872"/>
                <a:gd name="T54" fmla="*/ 144 w 803"/>
                <a:gd name="T55" fmla="*/ 465 h 872"/>
                <a:gd name="T56" fmla="*/ 175 w 803"/>
                <a:gd name="T57" fmla="*/ 484 h 872"/>
                <a:gd name="T58" fmla="*/ 215 w 803"/>
                <a:gd name="T59" fmla="*/ 489 h 872"/>
                <a:gd name="T60" fmla="*/ 360 w 803"/>
                <a:gd name="T61" fmla="*/ 387 h 872"/>
                <a:gd name="T62" fmla="*/ 290 w 803"/>
                <a:gd name="T63" fmla="*/ 261 h 872"/>
                <a:gd name="T64" fmla="*/ 141 w 803"/>
                <a:gd name="T65" fmla="*/ 343 h 872"/>
                <a:gd name="T66" fmla="*/ 121 w 803"/>
                <a:gd name="T67" fmla="*/ 389 h 872"/>
                <a:gd name="T68" fmla="*/ 116 w 803"/>
                <a:gd name="T69" fmla="*/ 441 h 872"/>
                <a:gd name="T70" fmla="*/ 0 w 803"/>
                <a:gd name="T71" fmla="*/ 252 h 872"/>
                <a:gd name="T72" fmla="*/ 25 w 803"/>
                <a:gd name="T73" fmla="*/ 261 h 872"/>
                <a:gd name="T74" fmla="*/ 80 w 803"/>
                <a:gd name="T75" fmla="*/ 267 h 872"/>
                <a:gd name="T76" fmla="*/ 115 w 803"/>
                <a:gd name="T77" fmla="*/ 248 h 872"/>
                <a:gd name="T78" fmla="*/ 363 w 803"/>
                <a:gd name="T79" fmla="*/ 94 h 872"/>
                <a:gd name="T80" fmla="*/ 392 w 803"/>
                <a:gd name="T81" fmla="*/ 73 h 872"/>
                <a:gd name="T82" fmla="*/ 408 w 803"/>
                <a:gd name="T83" fmla="*/ 14 h 872"/>
                <a:gd name="T84" fmla="*/ 409 w 803"/>
                <a:gd name="T85" fmla="*/ 0 h 872"/>
                <a:gd name="T86" fmla="*/ 454 w 803"/>
                <a:gd name="T87" fmla="*/ 58 h 872"/>
                <a:gd name="T88" fmla="*/ 492 w 803"/>
                <a:gd name="T89" fmla="*/ 119 h 872"/>
                <a:gd name="T90" fmla="*/ 520 w 803"/>
                <a:gd name="T91" fmla="*/ 184 h 872"/>
                <a:gd name="T92" fmla="*/ 514 w 803"/>
                <a:gd name="T93" fmla="*/ 185 h 872"/>
                <a:gd name="T94" fmla="*/ 417 w 803"/>
                <a:gd name="T95" fmla="*/ 181 h 872"/>
                <a:gd name="T96" fmla="*/ 318 w 803"/>
                <a:gd name="T97" fmla="*/ 248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3" h="872">
                  <a:moveTo>
                    <a:pt x="318" y="248"/>
                  </a:moveTo>
                  <a:cubicBezTo>
                    <a:pt x="342" y="291"/>
                    <a:pt x="363" y="329"/>
                    <a:pt x="387" y="371"/>
                  </a:cubicBezTo>
                  <a:cubicBezTo>
                    <a:pt x="400" y="365"/>
                    <a:pt x="412" y="361"/>
                    <a:pt x="424" y="355"/>
                  </a:cubicBezTo>
                  <a:cubicBezTo>
                    <a:pt x="453" y="342"/>
                    <a:pt x="481" y="326"/>
                    <a:pt x="510" y="313"/>
                  </a:cubicBezTo>
                  <a:cubicBezTo>
                    <a:pt x="538" y="300"/>
                    <a:pt x="548" y="277"/>
                    <a:pt x="547" y="248"/>
                  </a:cubicBezTo>
                  <a:cubicBezTo>
                    <a:pt x="546" y="236"/>
                    <a:pt x="538" y="222"/>
                    <a:pt x="555" y="211"/>
                  </a:cubicBezTo>
                  <a:cubicBezTo>
                    <a:pt x="559" y="216"/>
                    <a:pt x="565" y="220"/>
                    <a:pt x="567" y="225"/>
                  </a:cubicBezTo>
                  <a:cubicBezTo>
                    <a:pt x="628" y="353"/>
                    <a:pt x="720" y="460"/>
                    <a:pt x="803" y="573"/>
                  </a:cubicBezTo>
                  <a:cubicBezTo>
                    <a:pt x="803" y="573"/>
                    <a:pt x="801" y="575"/>
                    <a:pt x="800" y="577"/>
                  </a:cubicBezTo>
                  <a:cubicBezTo>
                    <a:pt x="797" y="577"/>
                    <a:pt x="792" y="578"/>
                    <a:pt x="790" y="576"/>
                  </a:cubicBezTo>
                  <a:cubicBezTo>
                    <a:pt x="759" y="551"/>
                    <a:pt x="752" y="550"/>
                    <a:pt x="721" y="573"/>
                  </a:cubicBezTo>
                  <a:cubicBezTo>
                    <a:pt x="633" y="639"/>
                    <a:pt x="544" y="705"/>
                    <a:pt x="456" y="772"/>
                  </a:cubicBezTo>
                  <a:cubicBezTo>
                    <a:pt x="449" y="776"/>
                    <a:pt x="443" y="782"/>
                    <a:pt x="438" y="787"/>
                  </a:cubicBezTo>
                  <a:cubicBezTo>
                    <a:pt x="412" y="813"/>
                    <a:pt x="411" y="822"/>
                    <a:pt x="432" y="852"/>
                  </a:cubicBezTo>
                  <a:cubicBezTo>
                    <a:pt x="435" y="856"/>
                    <a:pt x="436" y="861"/>
                    <a:pt x="439" y="866"/>
                  </a:cubicBezTo>
                  <a:cubicBezTo>
                    <a:pt x="439" y="867"/>
                    <a:pt x="438" y="868"/>
                    <a:pt x="436" y="872"/>
                  </a:cubicBezTo>
                  <a:cubicBezTo>
                    <a:pt x="410" y="865"/>
                    <a:pt x="402" y="839"/>
                    <a:pt x="387" y="822"/>
                  </a:cubicBezTo>
                  <a:cubicBezTo>
                    <a:pt x="370" y="803"/>
                    <a:pt x="355" y="782"/>
                    <a:pt x="340" y="762"/>
                  </a:cubicBezTo>
                  <a:cubicBezTo>
                    <a:pt x="325" y="742"/>
                    <a:pt x="311" y="722"/>
                    <a:pt x="294" y="701"/>
                  </a:cubicBezTo>
                  <a:cubicBezTo>
                    <a:pt x="301" y="700"/>
                    <a:pt x="304" y="699"/>
                    <a:pt x="306" y="700"/>
                  </a:cubicBezTo>
                  <a:cubicBezTo>
                    <a:pt x="338" y="729"/>
                    <a:pt x="343" y="733"/>
                    <a:pt x="384" y="701"/>
                  </a:cubicBezTo>
                  <a:cubicBezTo>
                    <a:pt x="474" y="632"/>
                    <a:pt x="562" y="561"/>
                    <a:pt x="650" y="489"/>
                  </a:cubicBezTo>
                  <a:cubicBezTo>
                    <a:pt x="689" y="457"/>
                    <a:pt x="691" y="441"/>
                    <a:pt x="655" y="405"/>
                  </a:cubicBezTo>
                  <a:cubicBezTo>
                    <a:pt x="618" y="367"/>
                    <a:pt x="616" y="362"/>
                    <a:pt x="570" y="389"/>
                  </a:cubicBezTo>
                  <a:cubicBezTo>
                    <a:pt x="472" y="446"/>
                    <a:pt x="376" y="507"/>
                    <a:pt x="281" y="568"/>
                  </a:cubicBezTo>
                  <a:cubicBezTo>
                    <a:pt x="248" y="588"/>
                    <a:pt x="247" y="596"/>
                    <a:pt x="256" y="637"/>
                  </a:cubicBezTo>
                  <a:cubicBezTo>
                    <a:pt x="257" y="640"/>
                    <a:pt x="254" y="644"/>
                    <a:pt x="253" y="647"/>
                  </a:cubicBezTo>
                  <a:cubicBezTo>
                    <a:pt x="223" y="624"/>
                    <a:pt x="144" y="492"/>
                    <a:pt x="144" y="465"/>
                  </a:cubicBezTo>
                  <a:cubicBezTo>
                    <a:pt x="160" y="461"/>
                    <a:pt x="166" y="476"/>
                    <a:pt x="175" y="484"/>
                  </a:cubicBezTo>
                  <a:cubicBezTo>
                    <a:pt x="188" y="494"/>
                    <a:pt x="200" y="500"/>
                    <a:pt x="215" y="489"/>
                  </a:cubicBezTo>
                  <a:cubicBezTo>
                    <a:pt x="261" y="456"/>
                    <a:pt x="308" y="423"/>
                    <a:pt x="360" y="387"/>
                  </a:cubicBezTo>
                  <a:cubicBezTo>
                    <a:pt x="336" y="346"/>
                    <a:pt x="314" y="306"/>
                    <a:pt x="290" y="261"/>
                  </a:cubicBezTo>
                  <a:cubicBezTo>
                    <a:pt x="238" y="290"/>
                    <a:pt x="189" y="316"/>
                    <a:pt x="141" y="343"/>
                  </a:cubicBezTo>
                  <a:cubicBezTo>
                    <a:pt x="124" y="353"/>
                    <a:pt x="121" y="371"/>
                    <a:pt x="121" y="389"/>
                  </a:cubicBezTo>
                  <a:cubicBezTo>
                    <a:pt x="120" y="405"/>
                    <a:pt x="118" y="421"/>
                    <a:pt x="116" y="441"/>
                  </a:cubicBezTo>
                  <a:cubicBezTo>
                    <a:pt x="84" y="413"/>
                    <a:pt x="7" y="286"/>
                    <a:pt x="0" y="252"/>
                  </a:cubicBezTo>
                  <a:cubicBezTo>
                    <a:pt x="10" y="255"/>
                    <a:pt x="21" y="255"/>
                    <a:pt x="25" y="261"/>
                  </a:cubicBezTo>
                  <a:cubicBezTo>
                    <a:pt x="42" y="280"/>
                    <a:pt x="61" y="275"/>
                    <a:pt x="80" y="267"/>
                  </a:cubicBezTo>
                  <a:cubicBezTo>
                    <a:pt x="92" y="262"/>
                    <a:pt x="104" y="255"/>
                    <a:pt x="115" y="248"/>
                  </a:cubicBezTo>
                  <a:cubicBezTo>
                    <a:pt x="198" y="197"/>
                    <a:pt x="281" y="146"/>
                    <a:pt x="363" y="94"/>
                  </a:cubicBezTo>
                  <a:cubicBezTo>
                    <a:pt x="373" y="88"/>
                    <a:pt x="384" y="81"/>
                    <a:pt x="392" y="73"/>
                  </a:cubicBezTo>
                  <a:cubicBezTo>
                    <a:pt x="411" y="57"/>
                    <a:pt x="423" y="40"/>
                    <a:pt x="408" y="14"/>
                  </a:cubicBezTo>
                  <a:cubicBezTo>
                    <a:pt x="406" y="12"/>
                    <a:pt x="408" y="7"/>
                    <a:pt x="409" y="0"/>
                  </a:cubicBezTo>
                  <a:cubicBezTo>
                    <a:pt x="435" y="13"/>
                    <a:pt x="441" y="39"/>
                    <a:pt x="454" y="58"/>
                  </a:cubicBezTo>
                  <a:cubicBezTo>
                    <a:pt x="468" y="77"/>
                    <a:pt x="481" y="98"/>
                    <a:pt x="492" y="119"/>
                  </a:cubicBezTo>
                  <a:cubicBezTo>
                    <a:pt x="502" y="140"/>
                    <a:pt x="526" y="156"/>
                    <a:pt x="520" y="184"/>
                  </a:cubicBezTo>
                  <a:cubicBezTo>
                    <a:pt x="517" y="184"/>
                    <a:pt x="515" y="185"/>
                    <a:pt x="514" y="185"/>
                  </a:cubicBezTo>
                  <a:cubicBezTo>
                    <a:pt x="467" y="148"/>
                    <a:pt x="467" y="148"/>
                    <a:pt x="417" y="181"/>
                  </a:cubicBezTo>
                  <a:cubicBezTo>
                    <a:pt x="385" y="203"/>
                    <a:pt x="353" y="224"/>
                    <a:pt x="318" y="2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2796C379-A9FF-1607-DA3D-F136632388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8" y="1368"/>
              <a:ext cx="284" cy="207"/>
            </a:xfrm>
            <a:custGeom>
              <a:avLst/>
              <a:gdLst>
                <a:gd name="T0" fmla="*/ 481 w 907"/>
                <a:gd name="T1" fmla="*/ 408 h 660"/>
                <a:gd name="T2" fmla="*/ 496 w 907"/>
                <a:gd name="T3" fmla="*/ 509 h 660"/>
                <a:gd name="T4" fmla="*/ 472 w 907"/>
                <a:gd name="T5" fmla="*/ 574 h 660"/>
                <a:gd name="T6" fmla="*/ 379 w 907"/>
                <a:gd name="T7" fmla="*/ 627 h 660"/>
                <a:gd name="T8" fmla="*/ 288 w 907"/>
                <a:gd name="T9" fmla="*/ 655 h 660"/>
                <a:gd name="T10" fmla="*/ 240 w 907"/>
                <a:gd name="T11" fmla="*/ 609 h 660"/>
                <a:gd name="T12" fmla="*/ 208 w 907"/>
                <a:gd name="T13" fmla="*/ 433 h 660"/>
                <a:gd name="T14" fmla="*/ 151 w 907"/>
                <a:gd name="T15" fmla="*/ 391 h 660"/>
                <a:gd name="T16" fmla="*/ 59 w 907"/>
                <a:gd name="T17" fmla="*/ 391 h 660"/>
                <a:gd name="T18" fmla="*/ 21 w 907"/>
                <a:gd name="T19" fmla="*/ 391 h 660"/>
                <a:gd name="T20" fmla="*/ 49 w 907"/>
                <a:gd name="T21" fmla="*/ 268 h 660"/>
                <a:gd name="T22" fmla="*/ 152 w 907"/>
                <a:gd name="T23" fmla="*/ 302 h 660"/>
                <a:gd name="T24" fmla="*/ 181 w 907"/>
                <a:gd name="T25" fmla="*/ 299 h 660"/>
                <a:gd name="T26" fmla="*/ 181 w 907"/>
                <a:gd name="T27" fmla="*/ 258 h 660"/>
                <a:gd name="T28" fmla="*/ 201 w 907"/>
                <a:gd name="T29" fmla="*/ 101 h 660"/>
                <a:gd name="T30" fmla="*/ 307 w 907"/>
                <a:gd name="T31" fmla="*/ 0 h 660"/>
                <a:gd name="T32" fmla="*/ 477 w 907"/>
                <a:gd name="T33" fmla="*/ 128 h 660"/>
                <a:gd name="T34" fmla="*/ 477 w 907"/>
                <a:gd name="T35" fmla="*/ 317 h 660"/>
                <a:gd name="T36" fmla="*/ 628 w 907"/>
                <a:gd name="T37" fmla="*/ 352 h 660"/>
                <a:gd name="T38" fmla="*/ 799 w 907"/>
                <a:gd name="T39" fmla="*/ 362 h 660"/>
                <a:gd name="T40" fmla="*/ 867 w 907"/>
                <a:gd name="T41" fmla="*/ 363 h 660"/>
                <a:gd name="T42" fmla="*/ 905 w 907"/>
                <a:gd name="T43" fmla="*/ 397 h 660"/>
                <a:gd name="T44" fmla="*/ 860 w 907"/>
                <a:gd name="T45" fmla="*/ 430 h 660"/>
                <a:gd name="T46" fmla="*/ 727 w 907"/>
                <a:gd name="T47" fmla="*/ 409 h 660"/>
                <a:gd name="T48" fmla="*/ 481 w 907"/>
                <a:gd name="T49" fmla="*/ 408 h 660"/>
                <a:gd name="T50" fmla="*/ 393 w 907"/>
                <a:gd name="T51" fmla="*/ 317 h 660"/>
                <a:gd name="T52" fmla="*/ 392 w 907"/>
                <a:gd name="T53" fmla="*/ 240 h 660"/>
                <a:gd name="T54" fmla="*/ 368 w 907"/>
                <a:gd name="T55" fmla="*/ 180 h 660"/>
                <a:gd name="T56" fmla="*/ 256 w 907"/>
                <a:gd name="T57" fmla="*/ 153 h 660"/>
                <a:gd name="T58" fmla="*/ 240 w 907"/>
                <a:gd name="T59" fmla="*/ 258 h 660"/>
                <a:gd name="T60" fmla="*/ 277 w 907"/>
                <a:gd name="T61" fmla="*/ 307 h 660"/>
                <a:gd name="T62" fmla="*/ 393 w 907"/>
                <a:gd name="T63" fmla="*/ 317 h 660"/>
                <a:gd name="T64" fmla="*/ 258 w 907"/>
                <a:gd name="T65" fmla="*/ 407 h 660"/>
                <a:gd name="T66" fmla="*/ 286 w 907"/>
                <a:gd name="T67" fmla="*/ 508 h 660"/>
                <a:gd name="T68" fmla="*/ 316 w 907"/>
                <a:gd name="T69" fmla="*/ 538 h 660"/>
                <a:gd name="T70" fmla="*/ 405 w 907"/>
                <a:gd name="T71" fmla="*/ 534 h 660"/>
                <a:gd name="T72" fmla="*/ 420 w 907"/>
                <a:gd name="T73" fmla="*/ 505 h 660"/>
                <a:gd name="T74" fmla="*/ 408 w 907"/>
                <a:gd name="T75" fmla="*/ 405 h 660"/>
                <a:gd name="T76" fmla="*/ 307 w 907"/>
                <a:gd name="T77" fmla="*/ 405 h 660"/>
                <a:gd name="T78" fmla="*/ 258 w 907"/>
                <a:gd name="T79" fmla="*/ 407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07" h="660">
                  <a:moveTo>
                    <a:pt x="481" y="408"/>
                  </a:moveTo>
                  <a:cubicBezTo>
                    <a:pt x="475" y="446"/>
                    <a:pt x="484" y="478"/>
                    <a:pt x="496" y="509"/>
                  </a:cubicBezTo>
                  <a:cubicBezTo>
                    <a:pt x="507" y="540"/>
                    <a:pt x="500" y="559"/>
                    <a:pt x="472" y="574"/>
                  </a:cubicBezTo>
                  <a:cubicBezTo>
                    <a:pt x="441" y="592"/>
                    <a:pt x="411" y="613"/>
                    <a:pt x="379" y="627"/>
                  </a:cubicBezTo>
                  <a:cubicBezTo>
                    <a:pt x="350" y="640"/>
                    <a:pt x="319" y="649"/>
                    <a:pt x="288" y="655"/>
                  </a:cubicBezTo>
                  <a:cubicBezTo>
                    <a:pt x="262" y="660"/>
                    <a:pt x="237" y="649"/>
                    <a:pt x="240" y="609"/>
                  </a:cubicBezTo>
                  <a:cubicBezTo>
                    <a:pt x="244" y="548"/>
                    <a:pt x="229" y="490"/>
                    <a:pt x="208" y="433"/>
                  </a:cubicBezTo>
                  <a:cubicBezTo>
                    <a:pt x="194" y="394"/>
                    <a:pt x="191" y="392"/>
                    <a:pt x="151" y="391"/>
                  </a:cubicBezTo>
                  <a:cubicBezTo>
                    <a:pt x="120" y="391"/>
                    <a:pt x="90" y="391"/>
                    <a:pt x="59" y="391"/>
                  </a:cubicBezTo>
                  <a:cubicBezTo>
                    <a:pt x="46" y="391"/>
                    <a:pt x="33" y="391"/>
                    <a:pt x="21" y="391"/>
                  </a:cubicBezTo>
                  <a:cubicBezTo>
                    <a:pt x="0" y="342"/>
                    <a:pt x="12" y="296"/>
                    <a:pt x="49" y="268"/>
                  </a:cubicBezTo>
                  <a:cubicBezTo>
                    <a:pt x="85" y="280"/>
                    <a:pt x="118" y="292"/>
                    <a:pt x="152" y="302"/>
                  </a:cubicBezTo>
                  <a:cubicBezTo>
                    <a:pt x="160" y="305"/>
                    <a:pt x="169" y="300"/>
                    <a:pt x="181" y="299"/>
                  </a:cubicBezTo>
                  <a:cubicBezTo>
                    <a:pt x="181" y="284"/>
                    <a:pt x="181" y="271"/>
                    <a:pt x="181" y="258"/>
                  </a:cubicBezTo>
                  <a:cubicBezTo>
                    <a:pt x="179" y="205"/>
                    <a:pt x="182" y="152"/>
                    <a:pt x="201" y="101"/>
                  </a:cubicBezTo>
                  <a:cubicBezTo>
                    <a:pt x="220" y="51"/>
                    <a:pt x="253" y="15"/>
                    <a:pt x="307" y="0"/>
                  </a:cubicBezTo>
                  <a:cubicBezTo>
                    <a:pt x="348" y="62"/>
                    <a:pt x="389" y="124"/>
                    <a:pt x="477" y="128"/>
                  </a:cubicBezTo>
                  <a:cubicBezTo>
                    <a:pt x="477" y="193"/>
                    <a:pt x="477" y="255"/>
                    <a:pt x="477" y="317"/>
                  </a:cubicBezTo>
                  <a:cubicBezTo>
                    <a:pt x="528" y="338"/>
                    <a:pt x="578" y="346"/>
                    <a:pt x="628" y="352"/>
                  </a:cubicBezTo>
                  <a:cubicBezTo>
                    <a:pt x="684" y="359"/>
                    <a:pt x="742" y="360"/>
                    <a:pt x="799" y="362"/>
                  </a:cubicBezTo>
                  <a:cubicBezTo>
                    <a:pt x="821" y="363"/>
                    <a:pt x="844" y="362"/>
                    <a:pt x="867" y="363"/>
                  </a:cubicBezTo>
                  <a:cubicBezTo>
                    <a:pt x="894" y="363"/>
                    <a:pt x="907" y="375"/>
                    <a:pt x="905" y="397"/>
                  </a:cubicBezTo>
                  <a:cubicBezTo>
                    <a:pt x="902" y="422"/>
                    <a:pt x="886" y="434"/>
                    <a:pt x="860" y="430"/>
                  </a:cubicBezTo>
                  <a:cubicBezTo>
                    <a:pt x="816" y="423"/>
                    <a:pt x="771" y="411"/>
                    <a:pt x="727" y="409"/>
                  </a:cubicBezTo>
                  <a:cubicBezTo>
                    <a:pt x="646" y="406"/>
                    <a:pt x="565" y="408"/>
                    <a:pt x="481" y="408"/>
                  </a:cubicBezTo>
                  <a:close/>
                  <a:moveTo>
                    <a:pt x="393" y="317"/>
                  </a:moveTo>
                  <a:cubicBezTo>
                    <a:pt x="393" y="290"/>
                    <a:pt x="396" y="265"/>
                    <a:pt x="392" y="240"/>
                  </a:cubicBezTo>
                  <a:cubicBezTo>
                    <a:pt x="389" y="219"/>
                    <a:pt x="383" y="189"/>
                    <a:pt x="368" y="180"/>
                  </a:cubicBezTo>
                  <a:cubicBezTo>
                    <a:pt x="335" y="160"/>
                    <a:pt x="296" y="149"/>
                    <a:pt x="256" y="153"/>
                  </a:cubicBezTo>
                  <a:cubicBezTo>
                    <a:pt x="240" y="189"/>
                    <a:pt x="238" y="224"/>
                    <a:pt x="240" y="258"/>
                  </a:cubicBezTo>
                  <a:cubicBezTo>
                    <a:pt x="241" y="288"/>
                    <a:pt x="249" y="298"/>
                    <a:pt x="277" y="307"/>
                  </a:cubicBezTo>
                  <a:cubicBezTo>
                    <a:pt x="313" y="320"/>
                    <a:pt x="349" y="324"/>
                    <a:pt x="393" y="317"/>
                  </a:cubicBezTo>
                  <a:close/>
                  <a:moveTo>
                    <a:pt x="258" y="407"/>
                  </a:moveTo>
                  <a:cubicBezTo>
                    <a:pt x="268" y="445"/>
                    <a:pt x="274" y="477"/>
                    <a:pt x="286" y="508"/>
                  </a:cubicBezTo>
                  <a:cubicBezTo>
                    <a:pt x="290" y="520"/>
                    <a:pt x="303" y="532"/>
                    <a:pt x="316" y="538"/>
                  </a:cubicBezTo>
                  <a:cubicBezTo>
                    <a:pt x="345" y="551"/>
                    <a:pt x="376" y="548"/>
                    <a:pt x="405" y="534"/>
                  </a:cubicBezTo>
                  <a:cubicBezTo>
                    <a:pt x="413" y="529"/>
                    <a:pt x="421" y="514"/>
                    <a:pt x="420" y="505"/>
                  </a:cubicBezTo>
                  <a:cubicBezTo>
                    <a:pt x="418" y="472"/>
                    <a:pt x="413" y="440"/>
                    <a:pt x="408" y="405"/>
                  </a:cubicBezTo>
                  <a:cubicBezTo>
                    <a:pt x="371" y="405"/>
                    <a:pt x="339" y="405"/>
                    <a:pt x="307" y="405"/>
                  </a:cubicBezTo>
                  <a:cubicBezTo>
                    <a:pt x="294" y="405"/>
                    <a:pt x="281" y="406"/>
                    <a:pt x="258" y="4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BD9BA5A8-04C7-E21F-75E3-1F32B33FE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" y="875"/>
              <a:ext cx="267" cy="257"/>
            </a:xfrm>
            <a:custGeom>
              <a:avLst/>
              <a:gdLst>
                <a:gd name="T0" fmla="*/ 638 w 853"/>
                <a:gd name="T1" fmla="*/ 488 h 820"/>
                <a:gd name="T2" fmla="*/ 689 w 853"/>
                <a:gd name="T3" fmla="*/ 452 h 820"/>
                <a:gd name="T4" fmla="*/ 711 w 853"/>
                <a:gd name="T5" fmla="*/ 436 h 820"/>
                <a:gd name="T6" fmla="*/ 705 w 853"/>
                <a:gd name="T7" fmla="*/ 388 h 820"/>
                <a:gd name="T8" fmla="*/ 627 w 853"/>
                <a:gd name="T9" fmla="*/ 340 h 820"/>
                <a:gd name="T10" fmla="*/ 305 w 853"/>
                <a:gd name="T11" fmla="*/ 147 h 820"/>
                <a:gd name="T12" fmla="*/ 183 w 853"/>
                <a:gd name="T13" fmla="*/ 178 h 820"/>
                <a:gd name="T14" fmla="*/ 107 w 853"/>
                <a:gd name="T15" fmla="*/ 331 h 820"/>
                <a:gd name="T16" fmla="*/ 141 w 853"/>
                <a:gd name="T17" fmla="*/ 502 h 820"/>
                <a:gd name="T18" fmla="*/ 365 w 853"/>
                <a:gd name="T19" fmla="*/ 701 h 820"/>
                <a:gd name="T20" fmla="*/ 438 w 853"/>
                <a:gd name="T21" fmla="*/ 677 h 820"/>
                <a:gd name="T22" fmla="*/ 544 w 853"/>
                <a:gd name="T23" fmla="*/ 462 h 820"/>
                <a:gd name="T24" fmla="*/ 566 w 853"/>
                <a:gd name="T25" fmla="*/ 407 h 820"/>
                <a:gd name="T26" fmla="*/ 607 w 853"/>
                <a:gd name="T27" fmla="*/ 388 h 820"/>
                <a:gd name="T28" fmla="*/ 650 w 853"/>
                <a:gd name="T29" fmla="*/ 408 h 820"/>
                <a:gd name="T30" fmla="*/ 654 w 853"/>
                <a:gd name="T31" fmla="*/ 442 h 820"/>
                <a:gd name="T32" fmla="*/ 491 w 853"/>
                <a:gd name="T33" fmla="*/ 713 h 820"/>
                <a:gd name="T34" fmla="*/ 482 w 853"/>
                <a:gd name="T35" fmla="*/ 780 h 820"/>
                <a:gd name="T36" fmla="*/ 439 w 853"/>
                <a:gd name="T37" fmla="*/ 804 h 820"/>
                <a:gd name="T38" fmla="*/ 180 w 853"/>
                <a:gd name="T39" fmla="*/ 638 h 820"/>
                <a:gd name="T40" fmla="*/ 39 w 853"/>
                <a:gd name="T41" fmla="*/ 528 h 820"/>
                <a:gd name="T42" fmla="*/ 25 w 853"/>
                <a:gd name="T43" fmla="*/ 443 h 820"/>
                <a:gd name="T44" fmla="*/ 54 w 853"/>
                <a:gd name="T45" fmla="*/ 374 h 820"/>
                <a:gd name="T46" fmla="*/ 167 w 853"/>
                <a:gd name="T47" fmla="*/ 114 h 820"/>
                <a:gd name="T48" fmla="*/ 260 w 853"/>
                <a:gd name="T49" fmla="*/ 18 h 820"/>
                <a:gd name="T50" fmla="*/ 332 w 853"/>
                <a:gd name="T51" fmla="*/ 29 h 820"/>
                <a:gd name="T52" fmla="*/ 441 w 853"/>
                <a:gd name="T53" fmla="*/ 116 h 820"/>
                <a:gd name="T54" fmla="*/ 566 w 853"/>
                <a:gd name="T55" fmla="*/ 194 h 820"/>
                <a:gd name="T56" fmla="*/ 762 w 853"/>
                <a:gd name="T57" fmla="*/ 324 h 820"/>
                <a:gd name="T58" fmla="*/ 788 w 853"/>
                <a:gd name="T59" fmla="*/ 343 h 820"/>
                <a:gd name="T60" fmla="*/ 830 w 853"/>
                <a:gd name="T61" fmla="*/ 370 h 820"/>
                <a:gd name="T62" fmla="*/ 852 w 853"/>
                <a:gd name="T63" fmla="*/ 388 h 820"/>
                <a:gd name="T64" fmla="*/ 840 w 853"/>
                <a:gd name="T65" fmla="*/ 415 h 820"/>
                <a:gd name="T66" fmla="*/ 641 w 853"/>
                <a:gd name="T67" fmla="*/ 496 h 820"/>
                <a:gd name="T68" fmla="*/ 638 w 853"/>
                <a:gd name="T69" fmla="*/ 488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3" h="820">
                  <a:moveTo>
                    <a:pt x="638" y="488"/>
                  </a:moveTo>
                  <a:cubicBezTo>
                    <a:pt x="655" y="476"/>
                    <a:pt x="672" y="464"/>
                    <a:pt x="689" y="452"/>
                  </a:cubicBezTo>
                  <a:cubicBezTo>
                    <a:pt x="696" y="447"/>
                    <a:pt x="705" y="442"/>
                    <a:pt x="711" y="436"/>
                  </a:cubicBezTo>
                  <a:cubicBezTo>
                    <a:pt x="731" y="416"/>
                    <a:pt x="729" y="404"/>
                    <a:pt x="705" y="388"/>
                  </a:cubicBezTo>
                  <a:cubicBezTo>
                    <a:pt x="679" y="372"/>
                    <a:pt x="653" y="356"/>
                    <a:pt x="627" y="340"/>
                  </a:cubicBezTo>
                  <a:cubicBezTo>
                    <a:pt x="520" y="275"/>
                    <a:pt x="413" y="210"/>
                    <a:pt x="305" y="147"/>
                  </a:cubicBezTo>
                  <a:cubicBezTo>
                    <a:pt x="251" y="116"/>
                    <a:pt x="218" y="126"/>
                    <a:pt x="183" y="178"/>
                  </a:cubicBezTo>
                  <a:cubicBezTo>
                    <a:pt x="151" y="225"/>
                    <a:pt x="123" y="275"/>
                    <a:pt x="107" y="331"/>
                  </a:cubicBezTo>
                  <a:cubicBezTo>
                    <a:pt x="88" y="394"/>
                    <a:pt x="97" y="451"/>
                    <a:pt x="141" y="502"/>
                  </a:cubicBezTo>
                  <a:cubicBezTo>
                    <a:pt x="207" y="579"/>
                    <a:pt x="284" y="642"/>
                    <a:pt x="365" y="701"/>
                  </a:cubicBezTo>
                  <a:cubicBezTo>
                    <a:pt x="400" y="727"/>
                    <a:pt x="419" y="718"/>
                    <a:pt x="438" y="677"/>
                  </a:cubicBezTo>
                  <a:cubicBezTo>
                    <a:pt x="472" y="605"/>
                    <a:pt x="509" y="534"/>
                    <a:pt x="544" y="462"/>
                  </a:cubicBezTo>
                  <a:cubicBezTo>
                    <a:pt x="552" y="445"/>
                    <a:pt x="559" y="426"/>
                    <a:pt x="566" y="407"/>
                  </a:cubicBezTo>
                  <a:cubicBezTo>
                    <a:pt x="575" y="386"/>
                    <a:pt x="585" y="380"/>
                    <a:pt x="607" y="388"/>
                  </a:cubicBezTo>
                  <a:cubicBezTo>
                    <a:pt x="622" y="393"/>
                    <a:pt x="636" y="400"/>
                    <a:pt x="650" y="408"/>
                  </a:cubicBezTo>
                  <a:cubicBezTo>
                    <a:pt x="666" y="417"/>
                    <a:pt x="668" y="430"/>
                    <a:pt x="654" y="442"/>
                  </a:cubicBezTo>
                  <a:cubicBezTo>
                    <a:pt x="569" y="514"/>
                    <a:pt x="532" y="615"/>
                    <a:pt x="491" y="713"/>
                  </a:cubicBezTo>
                  <a:cubicBezTo>
                    <a:pt x="483" y="733"/>
                    <a:pt x="483" y="757"/>
                    <a:pt x="482" y="780"/>
                  </a:cubicBezTo>
                  <a:cubicBezTo>
                    <a:pt x="479" y="813"/>
                    <a:pt x="470" y="820"/>
                    <a:pt x="439" y="804"/>
                  </a:cubicBezTo>
                  <a:cubicBezTo>
                    <a:pt x="347" y="758"/>
                    <a:pt x="262" y="700"/>
                    <a:pt x="180" y="638"/>
                  </a:cubicBezTo>
                  <a:cubicBezTo>
                    <a:pt x="133" y="602"/>
                    <a:pt x="85" y="566"/>
                    <a:pt x="39" y="528"/>
                  </a:cubicBezTo>
                  <a:cubicBezTo>
                    <a:pt x="0" y="496"/>
                    <a:pt x="1" y="485"/>
                    <a:pt x="25" y="443"/>
                  </a:cubicBezTo>
                  <a:cubicBezTo>
                    <a:pt x="37" y="422"/>
                    <a:pt x="46" y="398"/>
                    <a:pt x="54" y="374"/>
                  </a:cubicBezTo>
                  <a:cubicBezTo>
                    <a:pt x="85" y="285"/>
                    <a:pt x="118" y="196"/>
                    <a:pt x="167" y="114"/>
                  </a:cubicBezTo>
                  <a:cubicBezTo>
                    <a:pt x="191" y="75"/>
                    <a:pt x="221" y="42"/>
                    <a:pt x="260" y="18"/>
                  </a:cubicBezTo>
                  <a:cubicBezTo>
                    <a:pt x="289" y="0"/>
                    <a:pt x="312" y="2"/>
                    <a:pt x="332" y="29"/>
                  </a:cubicBezTo>
                  <a:cubicBezTo>
                    <a:pt x="361" y="69"/>
                    <a:pt x="401" y="92"/>
                    <a:pt x="441" y="116"/>
                  </a:cubicBezTo>
                  <a:cubicBezTo>
                    <a:pt x="482" y="142"/>
                    <a:pt x="524" y="168"/>
                    <a:pt x="566" y="194"/>
                  </a:cubicBezTo>
                  <a:cubicBezTo>
                    <a:pt x="632" y="237"/>
                    <a:pt x="697" y="281"/>
                    <a:pt x="762" y="324"/>
                  </a:cubicBezTo>
                  <a:cubicBezTo>
                    <a:pt x="771" y="330"/>
                    <a:pt x="783" y="334"/>
                    <a:pt x="788" y="343"/>
                  </a:cubicBezTo>
                  <a:cubicBezTo>
                    <a:pt x="798" y="359"/>
                    <a:pt x="811" y="366"/>
                    <a:pt x="830" y="370"/>
                  </a:cubicBezTo>
                  <a:cubicBezTo>
                    <a:pt x="838" y="371"/>
                    <a:pt x="850" y="380"/>
                    <a:pt x="852" y="388"/>
                  </a:cubicBezTo>
                  <a:cubicBezTo>
                    <a:pt x="853" y="396"/>
                    <a:pt x="847" y="409"/>
                    <a:pt x="840" y="415"/>
                  </a:cubicBezTo>
                  <a:cubicBezTo>
                    <a:pt x="782" y="460"/>
                    <a:pt x="718" y="494"/>
                    <a:pt x="641" y="496"/>
                  </a:cubicBezTo>
                  <a:cubicBezTo>
                    <a:pt x="640" y="493"/>
                    <a:pt x="639" y="490"/>
                    <a:pt x="638" y="4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A16BF19-C599-F483-6A52-FB27C272FB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81" y="2329"/>
              <a:ext cx="179" cy="179"/>
            </a:xfrm>
            <a:custGeom>
              <a:avLst/>
              <a:gdLst>
                <a:gd name="T0" fmla="*/ 312 w 571"/>
                <a:gd name="T1" fmla="*/ 571 h 571"/>
                <a:gd name="T2" fmla="*/ 278 w 571"/>
                <a:gd name="T3" fmla="*/ 457 h 571"/>
                <a:gd name="T4" fmla="*/ 104 w 571"/>
                <a:gd name="T5" fmla="*/ 238 h 571"/>
                <a:gd name="T6" fmla="*/ 10 w 571"/>
                <a:gd name="T7" fmla="*/ 204 h 571"/>
                <a:gd name="T8" fmla="*/ 0 w 571"/>
                <a:gd name="T9" fmla="*/ 199 h 571"/>
                <a:gd name="T10" fmla="*/ 13 w 571"/>
                <a:gd name="T11" fmla="*/ 182 h 571"/>
                <a:gd name="T12" fmla="*/ 174 w 571"/>
                <a:gd name="T13" fmla="*/ 50 h 571"/>
                <a:gd name="T14" fmla="*/ 343 w 571"/>
                <a:gd name="T15" fmla="*/ 17 h 571"/>
                <a:gd name="T16" fmla="*/ 553 w 571"/>
                <a:gd name="T17" fmla="*/ 234 h 571"/>
                <a:gd name="T18" fmla="*/ 475 w 571"/>
                <a:gd name="T19" fmla="*/ 445 h 571"/>
                <a:gd name="T20" fmla="*/ 330 w 571"/>
                <a:gd name="T21" fmla="*/ 565 h 571"/>
                <a:gd name="T22" fmla="*/ 312 w 571"/>
                <a:gd name="T23" fmla="*/ 571 h 571"/>
                <a:gd name="T24" fmla="*/ 411 w 571"/>
                <a:gd name="T25" fmla="*/ 447 h 571"/>
                <a:gd name="T26" fmla="*/ 483 w 571"/>
                <a:gd name="T27" fmla="*/ 309 h 571"/>
                <a:gd name="T28" fmla="*/ 440 w 571"/>
                <a:gd name="T29" fmla="*/ 225 h 571"/>
                <a:gd name="T30" fmla="*/ 314 w 571"/>
                <a:gd name="T31" fmla="*/ 93 h 571"/>
                <a:gd name="T32" fmla="*/ 198 w 571"/>
                <a:gd name="T33" fmla="*/ 68 h 571"/>
                <a:gd name="T34" fmla="*/ 169 w 571"/>
                <a:gd name="T35" fmla="*/ 161 h 571"/>
                <a:gd name="T36" fmla="*/ 378 w 571"/>
                <a:gd name="T37" fmla="*/ 408 h 571"/>
                <a:gd name="T38" fmla="*/ 411 w 571"/>
                <a:gd name="T39" fmla="*/ 447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71" h="571">
                  <a:moveTo>
                    <a:pt x="312" y="571"/>
                  </a:moveTo>
                  <a:cubicBezTo>
                    <a:pt x="320" y="509"/>
                    <a:pt x="320" y="509"/>
                    <a:pt x="278" y="457"/>
                  </a:cubicBezTo>
                  <a:cubicBezTo>
                    <a:pt x="220" y="384"/>
                    <a:pt x="161" y="312"/>
                    <a:pt x="104" y="238"/>
                  </a:cubicBezTo>
                  <a:cubicBezTo>
                    <a:pt x="79" y="206"/>
                    <a:pt x="54" y="182"/>
                    <a:pt x="10" y="204"/>
                  </a:cubicBezTo>
                  <a:cubicBezTo>
                    <a:pt x="9" y="205"/>
                    <a:pt x="6" y="202"/>
                    <a:pt x="0" y="199"/>
                  </a:cubicBezTo>
                  <a:cubicBezTo>
                    <a:pt x="5" y="193"/>
                    <a:pt x="8" y="187"/>
                    <a:pt x="13" y="182"/>
                  </a:cubicBezTo>
                  <a:cubicBezTo>
                    <a:pt x="67" y="138"/>
                    <a:pt x="119" y="93"/>
                    <a:pt x="174" y="50"/>
                  </a:cubicBezTo>
                  <a:cubicBezTo>
                    <a:pt x="224" y="11"/>
                    <a:pt x="281" y="0"/>
                    <a:pt x="343" y="17"/>
                  </a:cubicBezTo>
                  <a:cubicBezTo>
                    <a:pt x="457" y="48"/>
                    <a:pt x="528" y="118"/>
                    <a:pt x="553" y="234"/>
                  </a:cubicBezTo>
                  <a:cubicBezTo>
                    <a:pt x="571" y="321"/>
                    <a:pt x="535" y="389"/>
                    <a:pt x="475" y="445"/>
                  </a:cubicBezTo>
                  <a:cubicBezTo>
                    <a:pt x="430" y="488"/>
                    <a:pt x="379" y="525"/>
                    <a:pt x="330" y="565"/>
                  </a:cubicBezTo>
                  <a:cubicBezTo>
                    <a:pt x="327" y="567"/>
                    <a:pt x="321" y="568"/>
                    <a:pt x="312" y="571"/>
                  </a:cubicBezTo>
                  <a:close/>
                  <a:moveTo>
                    <a:pt x="411" y="447"/>
                  </a:moveTo>
                  <a:cubicBezTo>
                    <a:pt x="474" y="419"/>
                    <a:pt x="500" y="367"/>
                    <a:pt x="483" y="309"/>
                  </a:cubicBezTo>
                  <a:cubicBezTo>
                    <a:pt x="474" y="280"/>
                    <a:pt x="459" y="249"/>
                    <a:pt x="440" y="225"/>
                  </a:cubicBezTo>
                  <a:cubicBezTo>
                    <a:pt x="401" y="179"/>
                    <a:pt x="358" y="135"/>
                    <a:pt x="314" y="93"/>
                  </a:cubicBezTo>
                  <a:cubicBezTo>
                    <a:pt x="282" y="63"/>
                    <a:pt x="240" y="57"/>
                    <a:pt x="198" y="68"/>
                  </a:cubicBezTo>
                  <a:cubicBezTo>
                    <a:pt x="148" y="81"/>
                    <a:pt x="136" y="122"/>
                    <a:pt x="169" y="161"/>
                  </a:cubicBezTo>
                  <a:cubicBezTo>
                    <a:pt x="239" y="244"/>
                    <a:pt x="309" y="326"/>
                    <a:pt x="378" y="408"/>
                  </a:cubicBezTo>
                  <a:cubicBezTo>
                    <a:pt x="389" y="421"/>
                    <a:pt x="400" y="434"/>
                    <a:pt x="411" y="4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CCCE1DDD-DF8E-2F25-3A7F-4BB5CAF81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" y="2236"/>
              <a:ext cx="205" cy="193"/>
            </a:xfrm>
            <a:custGeom>
              <a:avLst/>
              <a:gdLst>
                <a:gd name="T0" fmla="*/ 654 w 654"/>
                <a:gd name="T1" fmla="*/ 298 h 615"/>
                <a:gd name="T2" fmla="*/ 645 w 654"/>
                <a:gd name="T3" fmla="*/ 304 h 615"/>
                <a:gd name="T4" fmla="*/ 550 w 654"/>
                <a:gd name="T5" fmla="*/ 332 h 615"/>
                <a:gd name="T6" fmla="*/ 284 w 654"/>
                <a:gd name="T7" fmla="*/ 587 h 615"/>
                <a:gd name="T8" fmla="*/ 253 w 654"/>
                <a:gd name="T9" fmla="*/ 615 h 615"/>
                <a:gd name="T10" fmla="*/ 243 w 654"/>
                <a:gd name="T11" fmla="*/ 578 h 615"/>
                <a:gd name="T12" fmla="*/ 324 w 654"/>
                <a:gd name="T13" fmla="*/ 187 h 615"/>
                <a:gd name="T14" fmla="*/ 332 w 654"/>
                <a:gd name="T15" fmla="*/ 138 h 615"/>
                <a:gd name="T16" fmla="*/ 310 w 654"/>
                <a:gd name="T17" fmla="*/ 152 h 615"/>
                <a:gd name="T18" fmla="*/ 112 w 654"/>
                <a:gd name="T19" fmla="*/ 333 h 615"/>
                <a:gd name="T20" fmla="*/ 97 w 654"/>
                <a:gd name="T21" fmla="*/ 395 h 615"/>
                <a:gd name="T22" fmla="*/ 101 w 654"/>
                <a:gd name="T23" fmla="*/ 418 h 615"/>
                <a:gd name="T24" fmla="*/ 0 w 654"/>
                <a:gd name="T25" fmla="*/ 323 h 615"/>
                <a:gd name="T26" fmla="*/ 54 w 654"/>
                <a:gd name="T27" fmla="*/ 339 h 615"/>
                <a:gd name="T28" fmla="*/ 128 w 654"/>
                <a:gd name="T29" fmla="*/ 279 h 615"/>
                <a:gd name="T30" fmla="*/ 300 w 654"/>
                <a:gd name="T31" fmla="*/ 107 h 615"/>
                <a:gd name="T32" fmla="*/ 353 w 654"/>
                <a:gd name="T33" fmla="*/ 0 h 615"/>
                <a:gd name="T34" fmla="*/ 442 w 654"/>
                <a:gd name="T35" fmla="*/ 81 h 615"/>
                <a:gd name="T36" fmla="*/ 443 w 654"/>
                <a:gd name="T37" fmla="*/ 112 h 615"/>
                <a:gd name="T38" fmla="*/ 387 w 654"/>
                <a:gd name="T39" fmla="*/ 415 h 615"/>
                <a:gd name="T40" fmla="*/ 389 w 654"/>
                <a:gd name="T41" fmla="*/ 452 h 615"/>
                <a:gd name="T42" fmla="*/ 448 w 654"/>
                <a:gd name="T43" fmla="*/ 394 h 615"/>
                <a:gd name="T44" fmla="*/ 544 w 654"/>
                <a:gd name="T45" fmla="*/ 303 h 615"/>
                <a:gd name="T46" fmla="*/ 560 w 654"/>
                <a:gd name="T47" fmla="*/ 230 h 615"/>
                <a:gd name="T48" fmla="*/ 550 w 654"/>
                <a:gd name="T49" fmla="*/ 204 h 615"/>
                <a:gd name="T50" fmla="*/ 654 w 654"/>
                <a:gd name="T51" fmla="*/ 298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4" h="615">
                  <a:moveTo>
                    <a:pt x="654" y="298"/>
                  </a:moveTo>
                  <a:cubicBezTo>
                    <a:pt x="649" y="301"/>
                    <a:pt x="646" y="304"/>
                    <a:pt x="645" y="304"/>
                  </a:cubicBezTo>
                  <a:cubicBezTo>
                    <a:pt x="605" y="286"/>
                    <a:pt x="578" y="305"/>
                    <a:pt x="550" y="332"/>
                  </a:cubicBezTo>
                  <a:cubicBezTo>
                    <a:pt x="463" y="418"/>
                    <a:pt x="373" y="502"/>
                    <a:pt x="284" y="587"/>
                  </a:cubicBezTo>
                  <a:cubicBezTo>
                    <a:pt x="274" y="596"/>
                    <a:pt x="263" y="606"/>
                    <a:pt x="253" y="615"/>
                  </a:cubicBezTo>
                  <a:cubicBezTo>
                    <a:pt x="234" y="604"/>
                    <a:pt x="241" y="590"/>
                    <a:pt x="243" y="578"/>
                  </a:cubicBezTo>
                  <a:cubicBezTo>
                    <a:pt x="270" y="447"/>
                    <a:pt x="297" y="317"/>
                    <a:pt x="324" y="187"/>
                  </a:cubicBezTo>
                  <a:cubicBezTo>
                    <a:pt x="327" y="172"/>
                    <a:pt x="329" y="158"/>
                    <a:pt x="332" y="138"/>
                  </a:cubicBezTo>
                  <a:cubicBezTo>
                    <a:pt x="322" y="145"/>
                    <a:pt x="315" y="147"/>
                    <a:pt x="310" y="152"/>
                  </a:cubicBezTo>
                  <a:cubicBezTo>
                    <a:pt x="244" y="212"/>
                    <a:pt x="178" y="272"/>
                    <a:pt x="112" y="333"/>
                  </a:cubicBezTo>
                  <a:cubicBezTo>
                    <a:pt x="95" y="349"/>
                    <a:pt x="90" y="371"/>
                    <a:pt x="97" y="395"/>
                  </a:cubicBezTo>
                  <a:cubicBezTo>
                    <a:pt x="99" y="402"/>
                    <a:pt x="102" y="409"/>
                    <a:pt x="101" y="418"/>
                  </a:cubicBezTo>
                  <a:cubicBezTo>
                    <a:pt x="64" y="390"/>
                    <a:pt x="33" y="358"/>
                    <a:pt x="0" y="323"/>
                  </a:cubicBezTo>
                  <a:cubicBezTo>
                    <a:pt x="27" y="306"/>
                    <a:pt x="33" y="342"/>
                    <a:pt x="54" y="339"/>
                  </a:cubicBezTo>
                  <a:cubicBezTo>
                    <a:pt x="79" y="319"/>
                    <a:pt x="105" y="301"/>
                    <a:pt x="128" y="279"/>
                  </a:cubicBezTo>
                  <a:cubicBezTo>
                    <a:pt x="186" y="222"/>
                    <a:pt x="243" y="164"/>
                    <a:pt x="300" y="107"/>
                  </a:cubicBezTo>
                  <a:cubicBezTo>
                    <a:pt x="346" y="61"/>
                    <a:pt x="346" y="61"/>
                    <a:pt x="353" y="0"/>
                  </a:cubicBezTo>
                  <a:cubicBezTo>
                    <a:pt x="369" y="8"/>
                    <a:pt x="438" y="69"/>
                    <a:pt x="442" y="81"/>
                  </a:cubicBezTo>
                  <a:cubicBezTo>
                    <a:pt x="445" y="91"/>
                    <a:pt x="444" y="102"/>
                    <a:pt x="443" y="112"/>
                  </a:cubicBezTo>
                  <a:cubicBezTo>
                    <a:pt x="424" y="213"/>
                    <a:pt x="406" y="314"/>
                    <a:pt x="387" y="415"/>
                  </a:cubicBezTo>
                  <a:cubicBezTo>
                    <a:pt x="385" y="426"/>
                    <a:pt x="384" y="437"/>
                    <a:pt x="389" y="452"/>
                  </a:cubicBezTo>
                  <a:cubicBezTo>
                    <a:pt x="409" y="432"/>
                    <a:pt x="428" y="413"/>
                    <a:pt x="448" y="394"/>
                  </a:cubicBezTo>
                  <a:cubicBezTo>
                    <a:pt x="480" y="363"/>
                    <a:pt x="512" y="333"/>
                    <a:pt x="544" y="303"/>
                  </a:cubicBezTo>
                  <a:cubicBezTo>
                    <a:pt x="563" y="284"/>
                    <a:pt x="570" y="256"/>
                    <a:pt x="560" y="230"/>
                  </a:cubicBezTo>
                  <a:cubicBezTo>
                    <a:pt x="556" y="222"/>
                    <a:pt x="554" y="214"/>
                    <a:pt x="550" y="204"/>
                  </a:cubicBezTo>
                  <a:cubicBezTo>
                    <a:pt x="579" y="213"/>
                    <a:pt x="626" y="257"/>
                    <a:pt x="654" y="2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8ACE311-E49F-709F-E5C4-B7309E02D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6" y="2216"/>
              <a:ext cx="192" cy="186"/>
            </a:xfrm>
            <a:custGeom>
              <a:avLst/>
              <a:gdLst>
                <a:gd name="T0" fmla="*/ 273 w 616"/>
                <a:gd name="T1" fmla="*/ 155 h 596"/>
                <a:gd name="T2" fmla="*/ 455 w 616"/>
                <a:gd name="T3" fmla="*/ 315 h 596"/>
                <a:gd name="T4" fmla="*/ 437 w 616"/>
                <a:gd name="T5" fmla="*/ 308 h 596"/>
                <a:gd name="T6" fmla="*/ 313 w 616"/>
                <a:gd name="T7" fmla="*/ 309 h 596"/>
                <a:gd name="T8" fmla="*/ 296 w 616"/>
                <a:gd name="T9" fmla="*/ 321 h 596"/>
                <a:gd name="T10" fmla="*/ 453 w 616"/>
                <a:gd name="T11" fmla="*/ 462 h 596"/>
                <a:gd name="T12" fmla="*/ 541 w 616"/>
                <a:gd name="T13" fmla="*/ 355 h 596"/>
                <a:gd name="T14" fmla="*/ 541 w 616"/>
                <a:gd name="T15" fmla="*/ 305 h 596"/>
                <a:gd name="T16" fmla="*/ 515 w 616"/>
                <a:gd name="T17" fmla="*/ 238 h 596"/>
                <a:gd name="T18" fmla="*/ 514 w 616"/>
                <a:gd name="T19" fmla="*/ 213 h 596"/>
                <a:gd name="T20" fmla="*/ 616 w 616"/>
                <a:gd name="T21" fmla="*/ 320 h 596"/>
                <a:gd name="T22" fmla="*/ 381 w 616"/>
                <a:gd name="T23" fmla="*/ 596 h 596"/>
                <a:gd name="T24" fmla="*/ 372 w 616"/>
                <a:gd name="T25" fmla="*/ 565 h 596"/>
                <a:gd name="T26" fmla="*/ 362 w 616"/>
                <a:gd name="T27" fmla="*/ 523 h 596"/>
                <a:gd name="T28" fmla="*/ 125 w 616"/>
                <a:gd name="T29" fmla="*/ 303 h 596"/>
                <a:gd name="T30" fmla="*/ 101 w 616"/>
                <a:gd name="T31" fmla="*/ 282 h 596"/>
                <a:gd name="T32" fmla="*/ 25 w 616"/>
                <a:gd name="T33" fmla="*/ 279 h 596"/>
                <a:gd name="T34" fmla="*/ 12 w 616"/>
                <a:gd name="T35" fmla="*/ 286 h 596"/>
                <a:gd name="T36" fmla="*/ 0 w 616"/>
                <a:gd name="T37" fmla="*/ 279 h 596"/>
                <a:gd name="T38" fmla="*/ 249 w 616"/>
                <a:gd name="T39" fmla="*/ 0 h 596"/>
                <a:gd name="T40" fmla="*/ 345 w 616"/>
                <a:gd name="T41" fmla="*/ 102 h 596"/>
                <a:gd name="T42" fmla="*/ 308 w 616"/>
                <a:gd name="T43" fmla="*/ 86 h 596"/>
                <a:gd name="T44" fmla="*/ 196 w 616"/>
                <a:gd name="T45" fmla="*/ 102 h 596"/>
                <a:gd name="T46" fmla="*/ 154 w 616"/>
                <a:gd name="T47" fmla="*/ 139 h 596"/>
                <a:gd name="T48" fmla="*/ 151 w 616"/>
                <a:gd name="T49" fmla="*/ 190 h 596"/>
                <a:gd name="T50" fmla="*/ 277 w 616"/>
                <a:gd name="T51" fmla="*/ 303 h 596"/>
                <a:gd name="T52" fmla="*/ 305 w 616"/>
                <a:gd name="T53" fmla="*/ 228 h 596"/>
                <a:gd name="T54" fmla="*/ 273 w 616"/>
                <a:gd name="T55" fmla="*/ 155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16" h="596">
                  <a:moveTo>
                    <a:pt x="273" y="155"/>
                  </a:moveTo>
                  <a:cubicBezTo>
                    <a:pt x="311" y="172"/>
                    <a:pt x="444" y="287"/>
                    <a:pt x="455" y="315"/>
                  </a:cubicBezTo>
                  <a:cubicBezTo>
                    <a:pt x="447" y="312"/>
                    <a:pt x="441" y="312"/>
                    <a:pt x="437" y="308"/>
                  </a:cubicBezTo>
                  <a:cubicBezTo>
                    <a:pt x="395" y="270"/>
                    <a:pt x="354" y="271"/>
                    <a:pt x="313" y="309"/>
                  </a:cubicBezTo>
                  <a:cubicBezTo>
                    <a:pt x="309" y="312"/>
                    <a:pt x="305" y="315"/>
                    <a:pt x="296" y="321"/>
                  </a:cubicBezTo>
                  <a:cubicBezTo>
                    <a:pt x="349" y="369"/>
                    <a:pt x="401" y="416"/>
                    <a:pt x="453" y="462"/>
                  </a:cubicBezTo>
                  <a:cubicBezTo>
                    <a:pt x="497" y="433"/>
                    <a:pt x="524" y="397"/>
                    <a:pt x="541" y="355"/>
                  </a:cubicBezTo>
                  <a:cubicBezTo>
                    <a:pt x="547" y="341"/>
                    <a:pt x="545" y="321"/>
                    <a:pt x="541" y="305"/>
                  </a:cubicBezTo>
                  <a:cubicBezTo>
                    <a:pt x="535" y="282"/>
                    <a:pt x="523" y="261"/>
                    <a:pt x="515" y="238"/>
                  </a:cubicBezTo>
                  <a:cubicBezTo>
                    <a:pt x="512" y="231"/>
                    <a:pt x="511" y="223"/>
                    <a:pt x="514" y="213"/>
                  </a:cubicBezTo>
                  <a:cubicBezTo>
                    <a:pt x="553" y="243"/>
                    <a:pt x="583" y="282"/>
                    <a:pt x="616" y="320"/>
                  </a:cubicBezTo>
                  <a:cubicBezTo>
                    <a:pt x="537" y="413"/>
                    <a:pt x="459" y="505"/>
                    <a:pt x="381" y="596"/>
                  </a:cubicBezTo>
                  <a:cubicBezTo>
                    <a:pt x="362" y="587"/>
                    <a:pt x="366" y="576"/>
                    <a:pt x="372" y="565"/>
                  </a:cubicBezTo>
                  <a:cubicBezTo>
                    <a:pt x="382" y="548"/>
                    <a:pt x="375" y="535"/>
                    <a:pt x="362" y="523"/>
                  </a:cubicBezTo>
                  <a:cubicBezTo>
                    <a:pt x="283" y="450"/>
                    <a:pt x="204" y="377"/>
                    <a:pt x="125" y="303"/>
                  </a:cubicBezTo>
                  <a:cubicBezTo>
                    <a:pt x="117" y="296"/>
                    <a:pt x="110" y="288"/>
                    <a:pt x="101" y="282"/>
                  </a:cubicBezTo>
                  <a:cubicBezTo>
                    <a:pt x="74" y="261"/>
                    <a:pt x="54" y="261"/>
                    <a:pt x="25" y="279"/>
                  </a:cubicBezTo>
                  <a:cubicBezTo>
                    <a:pt x="21" y="282"/>
                    <a:pt x="16" y="284"/>
                    <a:pt x="12" y="286"/>
                  </a:cubicBezTo>
                  <a:cubicBezTo>
                    <a:pt x="10" y="286"/>
                    <a:pt x="7" y="283"/>
                    <a:pt x="0" y="279"/>
                  </a:cubicBezTo>
                  <a:cubicBezTo>
                    <a:pt x="81" y="183"/>
                    <a:pt x="166" y="93"/>
                    <a:pt x="249" y="0"/>
                  </a:cubicBezTo>
                  <a:cubicBezTo>
                    <a:pt x="281" y="34"/>
                    <a:pt x="312" y="66"/>
                    <a:pt x="345" y="102"/>
                  </a:cubicBezTo>
                  <a:cubicBezTo>
                    <a:pt x="331" y="96"/>
                    <a:pt x="319" y="91"/>
                    <a:pt x="308" y="86"/>
                  </a:cubicBezTo>
                  <a:cubicBezTo>
                    <a:pt x="267" y="68"/>
                    <a:pt x="230" y="74"/>
                    <a:pt x="196" y="102"/>
                  </a:cubicBezTo>
                  <a:cubicBezTo>
                    <a:pt x="182" y="115"/>
                    <a:pt x="167" y="125"/>
                    <a:pt x="154" y="139"/>
                  </a:cubicBezTo>
                  <a:cubicBezTo>
                    <a:pt x="135" y="157"/>
                    <a:pt x="133" y="173"/>
                    <a:pt x="151" y="190"/>
                  </a:cubicBezTo>
                  <a:cubicBezTo>
                    <a:pt x="192" y="228"/>
                    <a:pt x="234" y="265"/>
                    <a:pt x="277" y="303"/>
                  </a:cubicBezTo>
                  <a:cubicBezTo>
                    <a:pt x="297" y="279"/>
                    <a:pt x="313" y="256"/>
                    <a:pt x="305" y="228"/>
                  </a:cubicBezTo>
                  <a:cubicBezTo>
                    <a:pt x="298" y="203"/>
                    <a:pt x="285" y="181"/>
                    <a:pt x="273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9C0DFF5E-6CED-B09E-028C-BDC510506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0" y="2584"/>
              <a:ext cx="128" cy="157"/>
            </a:xfrm>
            <a:custGeom>
              <a:avLst/>
              <a:gdLst>
                <a:gd name="T0" fmla="*/ 25 w 407"/>
                <a:gd name="T1" fmla="*/ 0 h 502"/>
                <a:gd name="T2" fmla="*/ 380 w 407"/>
                <a:gd name="T3" fmla="*/ 13 h 502"/>
                <a:gd name="T4" fmla="*/ 380 w 407"/>
                <a:gd name="T5" fmla="*/ 147 h 502"/>
                <a:gd name="T6" fmla="*/ 375 w 407"/>
                <a:gd name="T7" fmla="*/ 148 h 502"/>
                <a:gd name="T8" fmla="*/ 368 w 407"/>
                <a:gd name="T9" fmla="*/ 133 h 502"/>
                <a:gd name="T10" fmla="*/ 272 w 407"/>
                <a:gd name="T11" fmla="*/ 32 h 502"/>
                <a:gd name="T12" fmla="*/ 209 w 407"/>
                <a:gd name="T13" fmla="*/ 27 h 502"/>
                <a:gd name="T14" fmla="*/ 174 w 407"/>
                <a:gd name="T15" fmla="*/ 58 h 502"/>
                <a:gd name="T16" fmla="*/ 174 w 407"/>
                <a:gd name="T17" fmla="*/ 220 h 502"/>
                <a:gd name="T18" fmla="*/ 267 w 407"/>
                <a:gd name="T19" fmla="*/ 173 h 502"/>
                <a:gd name="T20" fmla="*/ 287 w 407"/>
                <a:gd name="T21" fmla="*/ 128 h 502"/>
                <a:gd name="T22" fmla="*/ 280 w 407"/>
                <a:gd name="T23" fmla="*/ 361 h 502"/>
                <a:gd name="T24" fmla="*/ 248 w 407"/>
                <a:gd name="T25" fmla="*/ 287 h 502"/>
                <a:gd name="T26" fmla="*/ 173 w 407"/>
                <a:gd name="T27" fmla="*/ 253 h 502"/>
                <a:gd name="T28" fmla="*/ 173 w 407"/>
                <a:gd name="T29" fmla="*/ 321 h 502"/>
                <a:gd name="T30" fmla="*/ 173 w 407"/>
                <a:gd name="T31" fmla="*/ 433 h 502"/>
                <a:gd name="T32" fmla="*/ 218 w 407"/>
                <a:gd name="T33" fmla="*/ 476 h 502"/>
                <a:gd name="T34" fmla="*/ 373 w 407"/>
                <a:gd name="T35" fmla="*/ 391 h 502"/>
                <a:gd name="T36" fmla="*/ 400 w 407"/>
                <a:gd name="T37" fmla="*/ 349 h 502"/>
                <a:gd name="T38" fmla="*/ 380 w 407"/>
                <a:gd name="T39" fmla="*/ 502 h 502"/>
                <a:gd name="T40" fmla="*/ 0 w 407"/>
                <a:gd name="T41" fmla="*/ 488 h 502"/>
                <a:gd name="T42" fmla="*/ 62 w 407"/>
                <a:gd name="T43" fmla="*/ 392 h 502"/>
                <a:gd name="T44" fmla="*/ 74 w 407"/>
                <a:gd name="T45" fmla="*/ 92 h 502"/>
                <a:gd name="T46" fmla="*/ 20 w 407"/>
                <a:gd name="T47" fmla="*/ 9 h 502"/>
                <a:gd name="T48" fmla="*/ 25 w 407"/>
                <a:gd name="T49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7" h="502">
                  <a:moveTo>
                    <a:pt x="25" y="0"/>
                  </a:moveTo>
                  <a:cubicBezTo>
                    <a:pt x="142" y="4"/>
                    <a:pt x="259" y="9"/>
                    <a:pt x="380" y="13"/>
                  </a:cubicBezTo>
                  <a:cubicBezTo>
                    <a:pt x="380" y="59"/>
                    <a:pt x="380" y="103"/>
                    <a:pt x="380" y="147"/>
                  </a:cubicBezTo>
                  <a:cubicBezTo>
                    <a:pt x="378" y="147"/>
                    <a:pt x="377" y="148"/>
                    <a:pt x="375" y="148"/>
                  </a:cubicBezTo>
                  <a:cubicBezTo>
                    <a:pt x="373" y="143"/>
                    <a:pt x="369" y="138"/>
                    <a:pt x="368" y="133"/>
                  </a:cubicBezTo>
                  <a:cubicBezTo>
                    <a:pt x="357" y="71"/>
                    <a:pt x="334" y="45"/>
                    <a:pt x="272" y="32"/>
                  </a:cubicBezTo>
                  <a:cubicBezTo>
                    <a:pt x="252" y="28"/>
                    <a:pt x="230" y="28"/>
                    <a:pt x="209" y="27"/>
                  </a:cubicBezTo>
                  <a:cubicBezTo>
                    <a:pt x="187" y="26"/>
                    <a:pt x="175" y="39"/>
                    <a:pt x="174" y="58"/>
                  </a:cubicBezTo>
                  <a:cubicBezTo>
                    <a:pt x="173" y="112"/>
                    <a:pt x="174" y="166"/>
                    <a:pt x="174" y="220"/>
                  </a:cubicBezTo>
                  <a:cubicBezTo>
                    <a:pt x="232" y="225"/>
                    <a:pt x="245" y="218"/>
                    <a:pt x="267" y="173"/>
                  </a:cubicBezTo>
                  <a:cubicBezTo>
                    <a:pt x="274" y="158"/>
                    <a:pt x="280" y="144"/>
                    <a:pt x="287" y="128"/>
                  </a:cubicBezTo>
                  <a:cubicBezTo>
                    <a:pt x="300" y="152"/>
                    <a:pt x="295" y="304"/>
                    <a:pt x="280" y="361"/>
                  </a:cubicBezTo>
                  <a:cubicBezTo>
                    <a:pt x="269" y="335"/>
                    <a:pt x="261" y="309"/>
                    <a:pt x="248" y="287"/>
                  </a:cubicBezTo>
                  <a:cubicBezTo>
                    <a:pt x="233" y="263"/>
                    <a:pt x="207" y="254"/>
                    <a:pt x="173" y="253"/>
                  </a:cubicBezTo>
                  <a:cubicBezTo>
                    <a:pt x="173" y="277"/>
                    <a:pt x="173" y="299"/>
                    <a:pt x="173" y="321"/>
                  </a:cubicBezTo>
                  <a:cubicBezTo>
                    <a:pt x="173" y="358"/>
                    <a:pt x="173" y="395"/>
                    <a:pt x="173" y="433"/>
                  </a:cubicBezTo>
                  <a:cubicBezTo>
                    <a:pt x="173" y="470"/>
                    <a:pt x="180" y="478"/>
                    <a:pt x="218" y="476"/>
                  </a:cubicBezTo>
                  <a:cubicBezTo>
                    <a:pt x="283" y="472"/>
                    <a:pt x="336" y="446"/>
                    <a:pt x="373" y="391"/>
                  </a:cubicBezTo>
                  <a:cubicBezTo>
                    <a:pt x="382" y="379"/>
                    <a:pt x="390" y="365"/>
                    <a:pt x="400" y="349"/>
                  </a:cubicBezTo>
                  <a:cubicBezTo>
                    <a:pt x="407" y="379"/>
                    <a:pt x="396" y="455"/>
                    <a:pt x="380" y="502"/>
                  </a:cubicBezTo>
                  <a:cubicBezTo>
                    <a:pt x="257" y="500"/>
                    <a:pt x="133" y="495"/>
                    <a:pt x="0" y="488"/>
                  </a:cubicBezTo>
                  <a:cubicBezTo>
                    <a:pt x="60" y="454"/>
                    <a:pt x="60" y="454"/>
                    <a:pt x="62" y="392"/>
                  </a:cubicBezTo>
                  <a:cubicBezTo>
                    <a:pt x="66" y="292"/>
                    <a:pt x="69" y="192"/>
                    <a:pt x="74" y="92"/>
                  </a:cubicBezTo>
                  <a:cubicBezTo>
                    <a:pt x="77" y="50"/>
                    <a:pt x="74" y="16"/>
                    <a:pt x="20" y="9"/>
                  </a:cubicBezTo>
                  <a:cubicBezTo>
                    <a:pt x="21" y="6"/>
                    <a:pt x="23" y="3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7E776E62-90F7-52BD-EC3D-CEB3185D3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2574"/>
              <a:ext cx="148" cy="167"/>
            </a:xfrm>
            <a:custGeom>
              <a:avLst/>
              <a:gdLst>
                <a:gd name="T0" fmla="*/ 418 w 475"/>
                <a:gd name="T1" fmla="*/ 8 h 533"/>
                <a:gd name="T2" fmla="*/ 319 w 475"/>
                <a:gd name="T3" fmla="*/ 123 h 533"/>
                <a:gd name="T4" fmla="*/ 278 w 475"/>
                <a:gd name="T5" fmla="*/ 209 h 533"/>
                <a:gd name="T6" fmla="*/ 330 w 475"/>
                <a:gd name="T7" fmla="*/ 289 h 533"/>
                <a:gd name="T8" fmla="*/ 428 w 475"/>
                <a:gd name="T9" fmla="*/ 430 h 533"/>
                <a:gd name="T10" fmla="*/ 461 w 475"/>
                <a:gd name="T11" fmla="*/ 464 h 533"/>
                <a:gd name="T12" fmla="*/ 475 w 475"/>
                <a:gd name="T13" fmla="*/ 491 h 533"/>
                <a:gd name="T14" fmla="*/ 267 w 475"/>
                <a:gd name="T15" fmla="*/ 505 h 533"/>
                <a:gd name="T16" fmla="*/ 264 w 475"/>
                <a:gd name="T17" fmla="*/ 498 h 533"/>
                <a:gd name="T18" fmla="*/ 301 w 475"/>
                <a:gd name="T19" fmla="*/ 473 h 533"/>
                <a:gd name="T20" fmla="*/ 289 w 475"/>
                <a:gd name="T21" fmla="*/ 421 h 533"/>
                <a:gd name="T22" fmla="*/ 242 w 475"/>
                <a:gd name="T23" fmla="*/ 348 h 533"/>
                <a:gd name="T24" fmla="*/ 216 w 475"/>
                <a:gd name="T25" fmla="*/ 310 h 533"/>
                <a:gd name="T26" fmla="*/ 183 w 475"/>
                <a:gd name="T27" fmla="*/ 370 h 533"/>
                <a:gd name="T28" fmla="*/ 161 w 475"/>
                <a:gd name="T29" fmla="*/ 417 h 533"/>
                <a:gd name="T30" fmla="*/ 152 w 475"/>
                <a:gd name="T31" fmla="*/ 488 h 533"/>
                <a:gd name="T32" fmla="*/ 187 w 475"/>
                <a:gd name="T33" fmla="*/ 493 h 533"/>
                <a:gd name="T34" fmla="*/ 203 w 475"/>
                <a:gd name="T35" fmla="*/ 506 h 533"/>
                <a:gd name="T36" fmla="*/ 188 w 475"/>
                <a:gd name="T37" fmla="*/ 520 h 533"/>
                <a:gd name="T38" fmla="*/ 44 w 475"/>
                <a:gd name="T39" fmla="*/ 533 h 533"/>
                <a:gd name="T40" fmla="*/ 60 w 475"/>
                <a:gd name="T41" fmla="*/ 508 h 533"/>
                <a:gd name="T42" fmla="*/ 95 w 475"/>
                <a:gd name="T43" fmla="*/ 480 h 533"/>
                <a:gd name="T44" fmla="*/ 204 w 475"/>
                <a:gd name="T45" fmla="*/ 297 h 533"/>
                <a:gd name="T46" fmla="*/ 156 w 475"/>
                <a:gd name="T47" fmla="*/ 235 h 533"/>
                <a:gd name="T48" fmla="*/ 42 w 475"/>
                <a:gd name="T49" fmla="*/ 82 h 533"/>
                <a:gd name="T50" fmla="*/ 0 w 475"/>
                <a:gd name="T51" fmla="*/ 50 h 533"/>
                <a:gd name="T52" fmla="*/ 214 w 475"/>
                <a:gd name="T53" fmla="*/ 22 h 533"/>
                <a:gd name="T54" fmla="*/ 184 w 475"/>
                <a:gd name="T55" fmla="*/ 43 h 533"/>
                <a:gd name="T56" fmla="*/ 170 w 475"/>
                <a:gd name="T57" fmla="*/ 73 h 533"/>
                <a:gd name="T58" fmla="*/ 260 w 475"/>
                <a:gd name="T59" fmla="*/ 198 h 533"/>
                <a:gd name="T60" fmla="*/ 314 w 475"/>
                <a:gd name="T61" fmla="*/ 64 h 533"/>
                <a:gd name="T62" fmla="*/ 291 w 475"/>
                <a:gd name="T63" fmla="*/ 31 h 533"/>
                <a:gd name="T64" fmla="*/ 267 w 475"/>
                <a:gd name="T65" fmla="*/ 28 h 533"/>
                <a:gd name="T66" fmla="*/ 340 w 475"/>
                <a:gd name="T67" fmla="*/ 8 h 533"/>
                <a:gd name="T68" fmla="*/ 418 w 475"/>
                <a:gd name="T69" fmla="*/ 8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5" h="533">
                  <a:moveTo>
                    <a:pt x="418" y="8"/>
                  </a:moveTo>
                  <a:cubicBezTo>
                    <a:pt x="363" y="29"/>
                    <a:pt x="343" y="78"/>
                    <a:pt x="319" y="123"/>
                  </a:cubicBezTo>
                  <a:cubicBezTo>
                    <a:pt x="304" y="151"/>
                    <a:pt x="292" y="180"/>
                    <a:pt x="278" y="209"/>
                  </a:cubicBezTo>
                  <a:cubicBezTo>
                    <a:pt x="295" y="236"/>
                    <a:pt x="312" y="263"/>
                    <a:pt x="330" y="289"/>
                  </a:cubicBezTo>
                  <a:cubicBezTo>
                    <a:pt x="362" y="336"/>
                    <a:pt x="395" y="383"/>
                    <a:pt x="428" y="430"/>
                  </a:cubicBezTo>
                  <a:cubicBezTo>
                    <a:pt x="437" y="443"/>
                    <a:pt x="451" y="452"/>
                    <a:pt x="461" y="464"/>
                  </a:cubicBezTo>
                  <a:cubicBezTo>
                    <a:pt x="466" y="470"/>
                    <a:pt x="468" y="478"/>
                    <a:pt x="475" y="491"/>
                  </a:cubicBezTo>
                  <a:cubicBezTo>
                    <a:pt x="401" y="496"/>
                    <a:pt x="334" y="501"/>
                    <a:pt x="267" y="505"/>
                  </a:cubicBezTo>
                  <a:cubicBezTo>
                    <a:pt x="266" y="503"/>
                    <a:pt x="265" y="500"/>
                    <a:pt x="264" y="498"/>
                  </a:cubicBezTo>
                  <a:cubicBezTo>
                    <a:pt x="276" y="490"/>
                    <a:pt x="288" y="481"/>
                    <a:pt x="301" y="473"/>
                  </a:cubicBezTo>
                  <a:cubicBezTo>
                    <a:pt x="306" y="454"/>
                    <a:pt x="302" y="438"/>
                    <a:pt x="289" y="421"/>
                  </a:cubicBezTo>
                  <a:cubicBezTo>
                    <a:pt x="272" y="398"/>
                    <a:pt x="258" y="372"/>
                    <a:pt x="242" y="348"/>
                  </a:cubicBezTo>
                  <a:cubicBezTo>
                    <a:pt x="235" y="337"/>
                    <a:pt x="227" y="326"/>
                    <a:pt x="216" y="310"/>
                  </a:cubicBezTo>
                  <a:cubicBezTo>
                    <a:pt x="204" y="333"/>
                    <a:pt x="193" y="351"/>
                    <a:pt x="183" y="370"/>
                  </a:cubicBezTo>
                  <a:cubicBezTo>
                    <a:pt x="176" y="385"/>
                    <a:pt x="171" y="403"/>
                    <a:pt x="161" y="417"/>
                  </a:cubicBezTo>
                  <a:cubicBezTo>
                    <a:pt x="145" y="439"/>
                    <a:pt x="147" y="461"/>
                    <a:pt x="152" y="488"/>
                  </a:cubicBezTo>
                  <a:cubicBezTo>
                    <a:pt x="164" y="490"/>
                    <a:pt x="176" y="490"/>
                    <a:pt x="187" y="493"/>
                  </a:cubicBezTo>
                  <a:cubicBezTo>
                    <a:pt x="193" y="494"/>
                    <a:pt x="198" y="501"/>
                    <a:pt x="203" y="506"/>
                  </a:cubicBezTo>
                  <a:cubicBezTo>
                    <a:pt x="198" y="511"/>
                    <a:pt x="194" y="520"/>
                    <a:pt x="188" y="520"/>
                  </a:cubicBezTo>
                  <a:cubicBezTo>
                    <a:pt x="144" y="525"/>
                    <a:pt x="99" y="529"/>
                    <a:pt x="44" y="533"/>
                  </a:cubicBezTo>
                  <a:cubicBezTo>
                    <a:pt x="52" y="519"/>
                    <a:pt x="56" y="508"/>
                    <a:pt x="60" y="508"/>
                  </a:cubicBezTo>
                  <a:cubicBezTo>
                    <a:pt x="80" y="507"/>
                    <a:pt x="87" y="494"/>
                    <a:pt x="95" y="480"/>
                  </a:cubicBezTo>
                  <a:cubicBezTo>
                    <a:pt x="131" y="419"/>
                    <a:pt x="167" y="359"/>
                    <a:pt x="204" y="297"/>
                  </a:cubicBezTo>
                  <a:cubicBezTo>
                    <a:pt x="187" y="275"/>
                    <a:pt x="171" y="255"/>
                    <a:pt x="156" y="235"/>
                  </a:cubicBezTo>
                  <a:cubicBezTo>
                    <a:pt x="118" y="184"/>
                    <a:pt x="82" y="132"/>
                    <a:pt x="42" y="82"/>
                  </a:cubicBezTo>
                  <a:cubicBezTo>
                    <a:pt x="32" y="68"/>
                    <a:pt x="14" y="60"/>
                    <a:pt x="0" y="50"/>
                  </a:cubicBezTo>
                  <a:cubicBezTo>
                    <a:pt x="20" y="38"/>
                    <a:pt x="175" y="17"/>
                    <a:pt x="214" y="22"/>
                  </a:cubicBezTo>
                  <a:cubicBezTo>
                    <a:pt x="209" y="38"/>
                    <a:pt x="196" y="39"/>
                    <a:pt x="184" y="43"/>
                  </a:cubicBezTo>
                  <a:cubicBezTo>
                    <a:pt x="169" y="48"/>
                    <a:pt x="160" y="58"/>
                    <a:pt x="170" y="73"/>
                  </a:cubicBezTo>
                  <a:cubicBezTo>
                    <a:pt x="198" y="113"/>
                    <a:pt x="227" y="152"/>
                    <a:pt x="260" y="198"/>
                  </a:cubicBezTo>
                  <a:cubicBezTo>
                    <a:pt x="280" y="148"/>
                    <a:pt x="298" y="107"/>
                    <a:pt x="314" y="64"/>
                  </a:cubicBezTo>
                  <a:cubicBezTo>
                    <a:pt x="320" y="47"/>
                    <a:pt x="311" y="35"/>
                    <a:pt x="291" y="31"/>
                  </a:cubicBezTo>
                  <a:cubicBezTo>
                    <a:pt x="284" y="29"/>
                    <a:pt x="276" y="29"/>
                    <a:pt x="267" y="28"/>
                  </a:cubicBezTo>
                  <a:cubicBezTo>
                    <a:pt x="277" y="15"/>
                    <a:pt x="277" y="15"/>
                    <a:pt x="340" y="8"/>
                  </a:cubicBezTo>
                  <a:cubicBezTo>
                    <a:pt x="366" y="6"/>
                    <a:pt x="391" y="0"/>
                    <a:pt x="41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F3508727-9203-11F8-2843-1A698B390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" y="926"/>
              <a:ext cx="165" cy="222"/>
            </a:xfrm>
            <a:custGeom>
              <a:avLst/>
              <a:gdLst>
                <a:gd name="T0" fmla="*/ 0 w 528"/>
                <a:gd name="T1" fmla="*/ 112 h 710"/>
                <a:gd name="T2" fmla="*/ 128 w 528"/>
                <a:gd name="T3" fmla="*/ 153 h 710"/>
                <a:gd name="T4" fmla="*/ 257 w 528"/>
                <a:gd name="T5" fmla="*/ 150 h 710"/>
                <a:gd name="T6" fmla="*/ 184 w 528"/>
                <a:gd name="T7" fmla="*/ 89 h 710"/>
                <a:gd name="T8" fmla="*/ 124 w 528"/>
                <a:gd name="T9" fmla="*/ 18 h 710"/>
                <a:gd name="T10" fmla="*/ 139 w 528"/>
                <a:gd name="T11" fmla="*/ 0 h 710"/>
                <a:gd name="T12" fmla="*/ 240 w 528"/>
                <a:gd name="T13" fmla="*/ 63 h 710"/>
                <a:gd name="T14" fmla="*/ 330 w 528"/>
                <a:gd name="T15" fmla="*/ 135 h 710"/>
                <a:gd name="T16" fmla="*/ 362 w 528"/>
                <a:gd name="T17" fmla="*/ 120 h 710"/>
                <a:gd name="T18" fmla="*/ 413 w 528"/>
                <a:gd name="T19" fmla="*/ 147 h 710"/>
                <a:gd name="T20" fmla="*/ 415 w 528"/>
                <a:gd name="T21" fmla="*/ 163 h 710"/>
                <a:gd name="T22" fmla="*/ 443 w 528"/>
                <a:gd name="T23" fmla="*/ 211 h 710"/>
                <a:gd name="T24" fmla="*/ 508 w 528"/>
                <a:gd name="T25" fmla="*/ 315 h 710"/>
                <a:gd name="T26" fmla="*/ 484 w 528"/>
                <a:gd name="T27" fmla="*/ 307 h 710"/>
                <a:gd name="T28" fmla="*/ 374 w 528"/>
                <a:gd name="T29" fmla="*/ 323 h 710"/>
                <a:gd name="T30" fmla="*/ 282 w 528"/>
                <a:gd name="T31" fmla="*/ 387 h 710"/>
                <a:gd name="T32" fmla="*/ 263 w 528"/>
                <a:gd name="T33" fmla="*/ 447 h 710"/>
                <a:gd name="T34" fmla="*/ 321 w 528"/>
                <a:gd name="T35" fmla="*/ 560 h 710"/>
                <a:gd name="T36" fmla="*/ 351 w 528"/>
                <a:gd name="T37" fmla="*/ 593 h 710"/>
                <a:gd name="T38" fmla="*/ 519 w 528"/>
                <a:gd name="T39" fmla="*/ 484 h 710"/>
                <a:gd name="T40" fmla="*/ 528 w 528"/>
                <a:gd name="T41" fmla="*/ 493 h 710"/>
                <a:gd name="T42" fmla="*/ 509 w 528"/>
                <a:gd name="T43" fmla="*/ 529 h 710"/>
                <a:gd name="T44" fmla="*/ 428 w 528"/>
                <a:gd name="T45" fmla="*/ 628 h 710"/>
                <a:gd name="T46" fmla="*/ 417 w 528"/>
                <a:gd name="T47" fmla="*/ 639 h 710"/>
                <a:gd name="T48" fmla="*/ 347 w 528"/>
                <a:gd name="T49" fmla="*/ 710 h 710"/>
                <a:gd name="T50" fmla="*/ 318 w 528"/>
                <a:gd name="T51" fmla="*/ 675 h 710"/>
                <a:gd name="T52" fmla="*/ 215 w 528"/>
                <a:gd name="T53" fmla="*/ 477 h 710"/>
                <a:gd name="T54" fmla="*/ 202 w 528"/>
                <a:gd name="T55" fmla="*/ 431 h 710"/>
                <a:gd name="T56" fmla="*/ 261 w 528"/>
                <a:gd name="T57" fmla="*/ 328 h 710"/>
                <a:gd name="T58" fmla="*/ 344 w 528"/>
                <a:gd name="T59" fmla="*/ 280 h 710"/>
                <a:gd name="T60" fmla="*/ 360 w 528"/>
                <a:gd name="T61" fmla="*/ 229 h 710"/>
                <a:gd name="T62" fmla="*/ 315 w 528"/>
                <a:gd name="T63" fmla="*/ 206 h 710"/>
                <a:gd name="T64" fmla="*/ 201 w 528"/>
                <a:gd name="T65" fmla="*/ 200 h 710"/>
                <a:gd name="T66" fmla="*/ 137 w 528"/>
                <a:gd name="T67" fmla="*/ 210 h 710"/>
                <a:gd name="T68" fmla="*/ 111 w 528"/>
                <a:gd name="T69" fmla="*/ 211 h 710"/>
                <a:gd name="T70" fmla="*/ 0 w 528"/>
                <a:gd name="T71" fmla="*/ 112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28" h="710">
                  <a:moveTo>
                    <a:pt x="0" y="112"/>
                  </a:moveTo>
                  <a:cubicBezTo>
                    <a:pt x="46" y="127"/>
                    <a:pt x="86" y="143"/>
                    <a:pt x="128" y="153"/>
                  </a:cubicBezTo>
                  <a:cubicBezTo>
                    <a:pt x="169" y="163"/>
                    <a:pt x="212" y="164"/>
                    <a:pt x="257" y="150"/>
                  </a:cubicBezTo>
                  <a:cubicBezTo>
                    <a:pt x="230" y="128"/>
                    <a:pt x="205" y="110"/>
                    <a:pt x="184" y="89"/>
                  </a:cubicBezTo>
                  <a:cubicBezTo>
                    <a:pt x="163" y="68"/>
                    <a:pt x="145" y="43"/>
                    <a:pt x="124" y="18"/>
                  </a:cubicBezTo>
                  <a:cubicBezTo>
                    <a:pt x="129" y="13"/>
                    <a:pt x="134" y="6"/>
                    <a:pt x="139" y="0"/>
                  </a:cubicBezTo>
                  <a:cubicBezTo>
                    <a:pt x="174" y="21"/>
                    <a:pt x="209" y="40"/>
                    <a:pt x="240" y="63"/>
                  </a:cubicBezTo>
                  <a:cubicBezTo>
                    <a:pt x="272" y="85"/>
                    <a:pt x="301" y="111"/>
                    <a:pt x="330" y="135"/>
                  </a:cubicBezTo>
                  <a:cubicBezTo>
                    <a:pt x="343" y="128"/>
                    <a:pt x="352" y="123"/>
                    <a:pt x="362" y="120"/>
                  </a:cubicBezTo>
                  <a:cubicBezTo>
                    <a:pt x="392" y="108"/>
                    <a:pt x="406" y="115"/>
                    <a:pt x="413" y="147"/>
                  </a:cubicBezTo>
                  <a:cubicBezTo>
                    <a:pt x="415" y="152"/>
                    <a:pt x="416" y="158"/>
                    <a:pt x="415" y="163"/>
                  </a:cubicBezTo>
                  <a:cubicBezTo>
                    <a:pt x="412" y="186"/>
                    <a:pt x="425" y="200"/>
                    <a:pt x="443" y="211"/>
                  </a:cubicBezTo>
                  <a:cubicBezTo>
                    <a:pt x="480" y="235"/>
                    <a:pt x="492" y="275"/>
                    <a:pt x="508" y="315"/>
                  </a:cubicBezTo>
                  <a:cubicBezTo>
                    <a:pt x="500" y="312"/>
                    <a:pt x="492" y="310"/>
                    <a:pt x="484" y="307"/>
                  </a:cubicBezTo>
                  <a:cubicBezTo>
                    <a:pt x="444" y="292"/>
                    <a:pt x="407" y="302"/>
                    <a:pt x="374" y="323"/>
                  </a:cubicBezTo>
                  <a:cubicBezTo>
                    <a:pt x="342" y="343"/>
                    <a:pt x="312" y="365"/>
                    <a:pt x="282" y="387"/>
                  </a:cubicBezTo>
                  <a:cubicBezTo>
                    <a:pt x="253" y="407"/>
                    <a:pt x="254" y="413"/>
                    <a:pt x="263" y="447"/>
                  </a:cubicBezTo>
                  <a:cubicBezTo>
                    <a:pt x="275" y="489"/>
                    <a:pt x="298" y="524"/>
                    <a:pt x="321" y="560"/>
                  </a:cubicBezTo>
                  <a:cubicBezTo>
                    <a:pt x="330" y="573"/>
                    <a:pt x="342" y="583"/>
                    <a:pt x="351" y="593"/>
                  </a:cubicBezTo>
                  <a:cubicBezTo>
                    <a:pt x="420" y="573"/>
                    <a:pt x="470" y="529"/>
                    <a:pt x="519" y="484"/>
                  </a:cubicBezTo>
                  <a:cubicBezTo>
                    <a:pt x="522" y="487"/>
                    <a:pt x="525" y="490"/>
                    <a:pt x="528" y="493"/>
                  </a:cubicBezTo>
                  <a:cubicBezTo>
                    <a:pt x="522" y="505"/>
                    <a:pt x="517" y="518"/>
                    <a:pt x="509" y="529"/>
                  </a:cubicBezTo>
                  <a:cubicBezTo>
                    <a:pt x="482" y="562"/>
                    <a:pt x="455" y="595"/>
                    <a:pt x="428" y="628"/>
                  </a:cubicBezTo>
                  <a:cubicBezTo>
                    <a:pt x="425" y="632"/>
                    <a:pt x="421" y="637"/>
                    <a:pt x="417" y="639"/>
                  </a:cubicBezTo>
                  <a:cubicBezTo>
                    <a:pt x="387" y="654"/>
                    <a:pt x="367" y="679"/>
                    <a:pt x="347" y="710"/>
                  </a:cubicBezTo>
                  <a:cubicBezTo>
                    <a:pt x="336" y="697"/>
                    <a:pt x="325" y="687"/>
                    <a:pt x="318" y="675"/>
                  </a:cubicBezTo>
                  <a:cubicBezTo>
                    <a:pt x="281" y="611"/>
                    <a:pt x="239" y="549"/>
                    <a:pt x="215" y="477"/>
                  </a:cubicBezTo>
                  <a:cubicBezTo>
                    <a:pt x="210" y="462"/>
                    <a:pt x="205" y="447"/>
                    <a:pt x="202" y="431"/>
                  </a:cubicBezTo>
                  <a:cubicBezTo>
                    <a:pt x="196" y="389"/>
                    <a:pt x="222" y="347"/>
                    <a:pt x="261" y="328"/>
                  </a:cubicBezTo>
                  <a:cubicBezTo>
                    <a:pt x="290" y="314"/>
                    <a:pt x="318" y="298"/>
                    <a:pt x="344" y="280"/>
                  </a:cubicBezTo>
                  <a:cubicBezTo>
                    <a:pt x="366" y="265"/>
                    <a:pt x="368" y="251"/>
                    <a:pt x="360" y="229"/>
                  </a:cubicBezTo>
                  <a:cubicBezTo>
                    <a:pt x="351" y="207"/>
                    <a:pt x="335" y="200"/>
                    <a:pt x="315" y="206"/>
                  </a:cubicBezTo>
                  <a:cubicBezTo>
                    <a:pt x="276" y="216"/>
                    <a:pt x="239" y="205"/>
                    <a:pt x="201" y="200"/>
                  </a:cubicBezTo>
                  <a:cubicBezTo>
                    <a:pt x="179" y="197"/>
                    <a:pt x="157" y="192"/>
                    <a:pt x="137" y="210"/>
                  </a:cubicBezTo>
                  <a:cubicBezTo>
                    <a:pt x="132" y="214"/>
                    <a:pt x="119" y="214"/>
                    <a:pt x="111" y="211"/>
                  </a:cubicBezTo>
                  <a:cubicBezTo>
                    <a:pt x="65" y="192"/>
                    <a:pt x="26" y="163"/>
                    <a:pt x="0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B05EADDC-C6E4-4B4E-9425-7A2866979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595"/>
              <a:ext cx="126" cy="198"/>
            </a:xfrm>
            <a:custGeom>
              <a:avLst/>
              <a:gdLst>
                <a:gd name="T0" fmla="*/ 51 w 405"/>
                <a:gd name="T1" fmla="*/ 10 h 634"/>
                <a:gd name="T2" fmla="*/ 97 w 405"/>
                <a:gd name="T3" fmla="*/ 0 h 634"/>
                <a:gd name="T4" fmla="*/ 172 w 405"/>
                <a:gd name="T5" fmla="*/ 167 h 634"/>
                <a:gd name="T6" fmla="*/ 201 w 405"/>
                <a:gd name="T7" fmla="*/ 147 h 634"/>
                <a:gd name="T8" fmla="*/ 249 w 405"/>
                <a:gd name="T9" fmla="*/ 154 h 634"/>
                <a:gd name="T10" fmla="*/ 250 w 405"/>
                <a:gd name="T11" fmla="*/ 197 h 634"/>
                <a:gd name="T12" fmla="*/ 226 w 405"/>
                <a:gd name="T13" fmla="*/ 243 h 634"/>
                <a:gd name="T14" fmla="*/ 242 w 405"/>
                <a:gd name="T15" fmla="*/ 303 h 634"/>
                <a:gd name="T16" fmla="*/ 274 w 405"/>
                <a:gd name="T17" fmla="*/ 282 h 634"/>
                <a:gd name="T18" fmla="*/ 273 w 405"/>
                <a:gd name="T19" fmla="*/ 315 h 634"/>
                <a:gd name="T20" fmla="*/ 271 w 405"/>
                <a:gd name="T21" fmla="*/ 371 h 634"/>
                <a:gd name="T22" fmla="*/ 383 w 405"/>
                <a:gd name="T23" fmla="*/ 578 h 634"/>
                <a:gd name="T24" fmla="*/ 405 w 405"/>
                <a:gd name="T25" fmla="*/ 614 h 634"/>
                <a:gd name="T26" fmla="*/ 265 w 405"/>
                <a:gd name="T27" fmla="*/ 618 h 634"/>
                <a:gd name="T28" fmla="*/ 304 w 405"/>
                <a:gd name="T29" fmla="*/ 592 h 634"/>
                <a:gd name="T30" fmla="*/ 316 w 405"/>
                <a:gd name="T31" fmla="*/ 554 h 634"/>
                <a:gd name="T32" fmla="*/ 263 w 405"/>
                <a:gd name="T33" fmla="*/ 451 h 634"/>
                <a:gd name="T34" fmla="*/ 250 w 405"/>
                <a:gd name="T35" fmla="*/ 439 h 634"/>
                <a:gd name="T36" fmla="*/ 232 w 405"/>
                <a:gd name="T37" fmla="*/ 509 h 634"/>
                <a:gd name="T38" fmla="*/ 224 w 405"/>
                <a:gd name="T39" fmla="*/ 592 h 634"/>
                <a:gd name="T40" fmla="*/ 182 w 405"/>
                <a:gd name="T41" fmla="*/ 631 h 634"/>
                <a:gd name="T42" fmla="*/ 138 w 405"/>
                <a:gd name="T43" fmla="*/ 630 h 634"/>
                <a:gd name="T44" fmla="*/ 122 w 405"/>
                <a:gd name="T45" fmla="*/ 596 h 634"/>
                <a:gd name="T46" fmla="*/ 132 w 405"/>
                <a:gd name="T47" fmla="*/ 575 h 634"/>
                <a:gd name="T48" fmla="*/ 206 w 405"/>
                <a:gd name="T49" fmla="*/ 387 h 634"/>
                <a:gd name="T50" fmla="*/ 212 w 405"/>
                <a:gd name="T51" fmla="*/ 350 h 634"/>
                <a:gd name="T52" fmla="*/ 157 w 405"/>
                <a:gd name="T53" fmla="*/ 339 h 634"/>
                <a:gd name="T54" fmla="*/ 116 w 405"/>
                <a:gd name="T55" fmla="*/ 382 h 634"/>
                <a:gd name="T56" fmla="*/ 70 w 405"/>
                <a:gd name="T57" fmla="*/ 392 h 634"/>
                <a:gd name="T58" fmla="*/ 28 w 405"/>
                <a:gd name="T59" fmla="*/ 363 h 634"/>
                <a:gd name="T60" fmla="*/ 38 w 405"/>
                <a:gd name="T61" fmla="*/ 297 h 634"/>
                <a:gd name="T62" fmla="*/ 117 w 405"/>
                <a:gd name="T63" fmla="*/ 237 h 634"/>
                <a:gd name="T64" fmla="*/ 124 w 405"/>
                <a:gd name="T65" fmla="*/ 191 h 634"/>
                <a:gd name="T66" fmla="*/ 51 w 405"/>
                <a:gd name="T67" fmla="*/ 10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5" h="634">
                  <a:moveTo>
                    <a:pt x="51" y="10"/>
                  </a:moveTo>
                  <a:cubicBezTo>
                    <a:pt x="69" y="6"/>
                    <a:pt x="84" y="3"/>
                    <a:pt x="97" y="0"/>
                  </a:cubicBezTo>
                  <a:cubicBezTo>
                    <a:pt x="123" y="58"/>
                    <a:pt x="147" y="112"/>
                    <a:pt x="172" y="167"/>
                  </a:cubicBezTo>
                  <a:cubicBezTo>
                    <a:pt x="184" y="159"/>
                    <a:pt x="192" y="151"/>
                    <a:pt x="201" y="147"/>
                  </a:cubicBezTo>
                  <a:cubicBezTo>
                    <a:pt x="218" y="140"/>
                    <a:pt x="235" y="140"/>
                    <a:pt x="249" y="154"/>
                  </a:cubicBezTo>
                  <a:cubicBezTo>
                    <a:pt x="263" y="168"/>
                    <a:pt x="259" y="182"/>
                    <a:pt x="250" y="197"/>
                  </a:cubicBezTo>
                  <a:cubicBezTo>
                    <a:pt x="241" y="212"/>
                    <a:pt x="234" y="228"/>
                    <a:pt x="226" y="243"/>
                  </a:cubicBezTo>
                  <a:cubicBezTo>
                    <a:pt x="212" y="268"/>
                    <a:pt x="219" y="286"/>
                    <a:pt x="242" y="303"/>
                  </a:cubicBezTo>
                  <a:cubicBezTo>
                    <a:pt x="253" y="296"/>
                    <a:pt x="263" y="289"/>
                    <a:pt x="274" y="282"/>
                  </a:cubicBezTo>
                  <a:cubicBezTo>
                    <a:pt x="288" y="295"/>
                    <a:pt x="279" y="307"/>
                    <a:pt x="273" y="315"/>
                  </a:cubicBezTo>
                  <a:cubicBezTo>
                    <a:pt x="258" y="334"/>
                    <a:pt x="262" y="352"/>
                    <a:pt x="271" y="371"/>
                  </a:cubicBezTo>
                  <a:cubicBezTo>
                    <a:pt x="304" y="443"/>
                    <a:pt x="338" y="513"/>
                    <a:pt x="383" y="578"/>
                  </a:cubicBezTo>
                  <a:cubicBezTo>
                    <a:pt x="390" y="589"/>
                    <a:pt x="397" y="600"/>
                    <a:pt x="405" y="614"/>
                  </a:cubicBezTo>
                  <a:cubicBezTo>
                    <a:pt x="359" y="634"/>
                    <a:pt x="316" y="631"/>
                    <a:pt x="265" y="618"/>
                  </a:cubicBezTo>
                  <a:cubicBezTo>
                    <a:pt x="281" y="607"/>
                    <a:pt x="293" y="600"/>
                    <a:pt x="304" y="592"/>
                  </a:cubicBezTo>
                  <a:cubicBezTo>
                    <a:pt x="317" y="582"/>
                    <a:pt x="324" y="570"/>
                    <a:pt x="316" y="554"/>
                  </a:cubicBezTo>
                  <a:cubicBezTo>
                    <a:pt x="299" y="520"/>
                    <a:pt x="281" y="485"/>
                    <a:pt x="263" y="451"/>
                  </a:cubicBezTo>
                  <a:cubicBezTo>
                    <a:pt x="261" y="447"/>
                    <a:pt x="256" y="445"/>
                    <a:pt x="250" y="439"/>
                  </a:cubicBezTo>
                  <a:cubicBezTo>
                    <a:pt x="237" y="463"/>
                    <a:pt x="234" y="486"/>
                    <a:pt x="232" y="509"/>
                  </a:cubicBezTo>
                  <a:cubicBezTo>
                    <a:pt x="230" y="537"/>
                    <a:pt x="228" y="565"/>
                    <a:pt x="224" y="592"/>
                  </a:cubicBezTo>
                  <a:cubicBezTo>
                    <a:pt x="219" y="622"/>
                    <a:pt x="211" y="628"/>
                    <a:pt x="182" y="631"/>
                  </a:cubicBezTo>
                  <a:cubicBezTo>
                    <a:pt x="167" y="632"/>
                    <a:pt x="152" y="633"/>
                    <a:pt x="138" y="630"/>
                  </a:cubicBezTo>
                  <a:cubicBezTo>
                    <a:pt x="118" y="627"/>
                    <a:pt x="112" y="614"/>
                    <a:pt x="122" y="596"/>
                  </a:cubicBezTo>
                  <a:cubicBezTo>
                    <a:pt x="125" y="589"/>
                    <a:pt x="131" y="582"/>
                    <a:pt x="132" y="575"/>
                  </a:cubicBezTo>
                  <a:cubicBezTo>
                    <a:pt x="141" y="506"/>
                    <a:pt x="174" y="446"/>
                    <a:pt x="206" y="387"/>
                  </a:cubicBezTo>
                  <a:cubicBezTo>
                    <a:pt x="212" y="375"/>
                    <a:pt x="220" y="364"/>
                    <a:pt x="212" y="350"/>
                  </a:cubicBezTo>
                  <a:cubicBezTo>
                    <a:pt x="197" y="324"/>
                    <a:pt x="180" y="319"/>
                    <a:pt x="157" y="339"/>
                  </a:cubicBezTo>
                  <a:cubicBezTo>
                    <a:pt x="142" y="351"/>
                    <a:pt x="129" y="367"/>
                    <a:pt x="116" y="382"/>
                  </a:cubicBezTo>
                  <a:cubicBezTo>
                    <a:pt x="103" y="398"/>
                    <a:pt x="87" y="402"/>
                    <a:pt x="70" y="392"/>
                  </a:cubicBezTo>
                  <a:cubicBezTo>
                    <a:pt x="55" y="384"/>
                    <a:pt x="41" y="374"/>
                    <a:pt x="28" y="363"/>
                  </a:cubicBezTo>
                  <a:cubicBezTo>
                    <a:pt x="0" y="339"/>
                    <a:pt x="5" y="320"/>
                    <a:pt x="38" y="297"/>
                  </a:cubicBezTo>
                  <a:cubicBezTo>
                    <a:pt x="65" y="278"/>
                    <a:pt x="91" y="258"/>
                    <a:pt x="117" y="237"/>
                  </a:cubicBezTo>
                  <a:cubicBezTo>
                    <a:pt x="133" y="225"/>
                    <a:pt x="132" y="210"/>
                    <a:pt x="124" y="191"/>
                  </a:cubicBezTo>
                  <a:cubicBezTo>
                    <a:pt x="100" y="134"/>
                    <a:pt x="78" y="76"/>
                    <a:pt x="51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B39FB505-A398-7F97-F6ED-142C4FC7E2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3" y="933"/>
              <a:ext cx="128" cy="151"/>
            </a:xfrm>
            <a:custGeom>
              <a:avLst/>
              <a:gdLst>
                <a:gd name="T0" fmla="*/ 63 w 410"/>
                <a:gd name="T1" fmla="*/ 284 h 484"/>
                <a:gd name="T2" fmla="*/ 5 w 410"/>
                <a:gd name="T3" fmla="*/ 271 h 484"/>
                <a:gd name="T4" fmla="*/ 107 w 410"/>
                <a:gd name="T5" fmla="*/ 0 h 484"/>
                <a:gd name="T6" fmla="*/ 139 w 410"/>
                <a:gd name="T7" fmla="*/ 26 h 484"/>
                <a:gd name="T8" fmla="*/ 148 w 410"/>
                <a:gd name="T9" fmla="*/ 68 h 484"/>
                <a:gd name="T10" fmla="*/ 131 w 410"/>
                <a:gd name="T11" fmla="*/ 112 h 484"/>
                <a:gd name="T12" fmla="*/ 125 w 410"/>
                <a:gd name="T13" fmla="*/ 151 h 484"/>
                <a:gd name="T14" fmla="*/ 173 w 410"/>
                <a:gd name="T15" fmla="*/ 115 h 484"/>
                <a:gd name="T16" fmla="*/ 214 w 410"/>
                <a:gd name="T17" fmla="*/ 72 h 484"/>
                <a:gd name="T18" fmla="*/ 252 w 410"/>
                <a:gd name="T19" fmla="*/ 126 h 484"/>
                <a:gd name="T20" fmla="*/ 338 w 410"/>
                <a:gd name="T21" fmla="*/ 135 h 484"/>
                <a:gd name="T22" fmla="*/ 358 w 410"/>
                <a:gd name="T23" fmla="*/ 103 h 484"/>
                <a:gd name="T24" fmla="*/ 385 w 410"/>
                <a:gd name="T25" fmla="*/ 115 h 484"/>
                <a:gd name="T26" fmla="*/ 394 w 410"/>
                <a:gd name="T27" fmla="*/ 159 h 484"/>
                <a:gd name="T28" fmla="*/ 318 w 410"/>
                <a:gd name="T29" fmla="*/ 275 h 484"/>
                <a:gd name="T30" fmla="*/ 253 w 410"/>
                <a:gd name="T31" fmla="*/ 438 h 484"/>
                <a:gd name="T32" fmla="*/ 235 w 410"/>
                <a:gd name="T33" fmla="*/ 484 h 484"/>
                <a:gd name="T34" fmla="*/ 185 w 410"/>
                <a:gd name="T35" fmla="*/ 457 h 484"/>
                <a:gd name="T36" fmla="*/ 215 w 410"/>
                <a:gd name="T37" fmla="*/ 380 h 484"/>
                <a:gd name="T38" fmla="*/ 183 w 410"/>
                <a:gd name="T39" fmla="*/ 291 h 484"/>
                <a:gd name="T40" fmla="*/ 137 w 410"/>
                <a:gd name="T41" fmla="*/ 380 h 484"/>
                <a:gd name="T42" fmla="*/ 114 w 410"/>
                <a:gd name="T43" fmla="*/ 365 h 484"/>
                <a:gd name="T44" fmla="*/ 97 w 410"/>
                <a:gd name="T45" fmla="*/ 301 h 484"/>
                <a:gd name="T46" fmla="*/ 117 w 410"/>
                <a:gd name="T47" fmla="*/ 233 h 484"/>
                <a:gd name="T48" fmla="*/ 63 w 410"/>
                <a:gd name="T49" fmla="*/ 284 h 484"/>
                <a:gd name="T50" fmla="*/ 290 w 410"/>
                <a:gd name="T51" fmla="*/ 198 h 484"/>
                <a:gd name="T52" fmla="*/ 228 w 410"/>
                <a:gd name="T53" fmla="*/ 180 h 484"/>
                <a:gd name="T54" fmla="*/ 276 w 410"/>
                <a:gd name="T55" fmla="*/ 238 h 484"/>
                <a:gd name="T56" fmla="*/ 290 w 410"/>
                <a:gd name="T57" fmla="*/ 198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10" h="484">
                  <a:moveTo>
                    <a:pt x="63" y="284"/>
                  </a:moveTo>
                  <a:cubicBezTo>
                    <a:pt x="42" y="279"/>
                    <a:pt x="23" y="275"/>
                    <a:pt x="5" y="271"/>
                  </a:cubicBezTo>
                  <a:cubicBezTo>
                    <a:pt x="0" y="226"/>
                    <a:pt x="67" y="47"/>
                    <a:pt x="107" y="0"/>
                  </a:cubicBezTo>
                  <a:cubicBezTo>
                    <a:pt x="117" y="9"/>
                    <a:pt x="129" y="16"/>
                    <a:pt x="139" y="26"/>
                  </a:cubicBezTo>
                  <a:cubicBezTo>
                    <a:pt x="152" y="37"/>
                    <a:pt x="157" y="51"/>
                    <a:pt x="148" y="68"/>
                  </a:cubicBezTo>
                  <a:cubicBezTo>
                    <a:pt x="140" y="82"/>
                    <a:pt x="135" y="97"/>
                    <a:pt x="131" y="112"/>
                  </a:cubicBezTo>
                  <a:cubicBezTo>
                    <a:pt x="127" y="124"/>
                    <a:pt x="127" y="137"/>
                    <a:pt x="125" y="151"/>
                  </a:cubicBezTo>
                  <a:cubicBezTo>
                    <a:pt x="159" y="159"/>
                    <a:pt x="158" y="127"/>
                    <a:pt x="173" y="115"/>
                  </a:cubicBezTo>
                  <a:cubicBezTo>
                    <a:pt x="188" y="104"/>
                    <a:pt x="200" y="87"/>
                    <a:pt x="214" y="72"/>
                  </a:cubicBezTo>
                  <a:cubicBezTo>
                    <a:pt x="242" y="81"/>
                    <a:pt x="252" y="100"/>
                    <a:pt x="252" y="126"/>
                  </a:cubicBezTo>
                  <a:cubicBezTo>
                    <a:pt x="280" y="129"/>
                    <a:pt x="307" y="132"/>
                    <a:pt x="338" y="135"/>
                  </a:cubicBezTo>
                  <a:cubicBezTo>
                    <a:pt x="342" y="128"/>
                    <a:pt x="349" y="117"/>
                    <a:pt x="358" y="103"/>
                  </a:cubicBezTo>
                  <a:cubicBezTo>
                    <a:pt x="367" y="107"/>
                    <a:pt x="377" y="110"/>
                    <a:pt x="385" y="115"/>
                  </a:cubicBezTo>
                  <a:cubicBezTo>
                    <a:pt x="409" y="128"/>
                    <a:pt x="410" y="135"/>
                    <a:pt x="394" y="159"/>
                  </a:cubicBezTo>
                  <a:cubicBezTo>
                    <a:pt x="369" y="198"/>
                    <a:pt x="342" y="236"/>
                    <a:pt x="318" y="275"/>
                  </a:cubicBezTo>
                  <a:cubicBezTo>
                    <a:pt x="287" y="326"/>
                    <a:pt x="266" y="380"/>
                    <a:pt x="253" y="438"/>
                  </a:cubicBezTo>
                  <a:cubicBezTo>
                    <a:pt x="250" y="453"/>
                    <a:pt x="242" y="466"/>
                    <a:pt x="235" y="484"/>
                  </a:cubicBezTo>
                  <a:cubicBezTo>
                    <a:pt x="215" y="473"/>
                    <a:pt x="200" y="465"/>
                    <a:pt x="185" y="457"/>
                  </a:cubicBezTo>
                  <a:cubicBezTo>
                    <a:pt x="196" y="429"/>
                    <a:pt x="206" y="404"/>
                    <a:pt x="215" y="380"/>
                  </a:cubicBezTo>
                  <a:cubicBezTo>
                    <a:pt x="230" y="337"/>
                    <a:pt x="224" y="322"/>
                    <a:pt x="183" y="291"/>
                  </a:cubicBezTo>
                  <a:cubicBezTo>
                    <a:pt x="168" y="320"/>
                    <a:pt x="153" y="348"/>
                    <a:pt x="137" y="380"/>
                  </a:cubicBezTo>
                  <a:cubicBezTo>
                    <a:pt x="127" y="373"/>
                    <a:pt x="120" y="370"/>
                    <a:pt x="114" y="365"/>
                  </a:cubicBezTo>
                  <a:cubicBezTo>
                    <a:pt x="81" y="340"/>
                    <a:pt x="82" y="341"/>
                    <a:pt x="97" y="301"/>
                  </a:cubicBezTo>
                  <a:cubicBezTo>
                    <a:pt x="105" y="279"/>
                    <a:pt x="110" y="256"/>
                    <a:pt x="117" y="233"/>
                  </a:cubicBezTo>
                  <a:cubicBezTo>
                    <a:pt x="78" y="216"/>
                    <a:pt x="75" y="219"/>
                    <a:pt x="63" y="284"/>
                  </a:cubicBezTo>
                  <a:close/>
                  <a:moveTo>
                    <a:pt x="290" y="198"/>
                  </a:moveTo>
                  <a:cubicBezTo>
                    <a:pt x="267" y="191"/>
                    <a:pt x="248" y="185"/>
                    <a:pt x="228" y="180"/>
                  </a:cubicBezTo>
                  <a:cubicBezTo>
                    <a:pt x="223" y="218"/>
                    <a:pt x="236" y="235"/>
                    <a:pt x="276" y="238"/>
                  </a:cubicBezTo>
                  <a:cubicBezTo>
                    <a:pt x="281" y="225"/>
                    <a:pt x="285" y="212"/>
                    <a:pt x="29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2942BB05-5F54-8BB6-238E-6CCCAF709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1946"/>
              <a:ext cx="174" cy="146"/>
            </a:xfrm>
            <a:custGeom>
              <a:avLst/>
              <a:gdLst>
                <a:gd name="T0" fmla="*/ 189 w 556"/>
                <a:gd name="T1" fmla="*/ 440 h 468"/>
                <a:gd name="T2" fmla="*/ 175 w 556"/>
                <a:gd name="T3" fmla="*/ 468 h 468"/>
                <a:gd name="T4" fmla="*/ 73 w 556"/>
                <a:gd name="T5" fmla="*/ 421 h 468"/>
                <a:gd name="T6" fmla="*/ 50 w 556"/>
                <a:gd name="T7" fmla="*/ 399 h 468"/>
                <a:gd name="T8" fmla="*/ 2 w 556"/>
                <a:gd name="T9" fmla="*/ 233 h 468"/>
                <a:gd name="T10" fmla="*/ 95 w 556"/>
                <a:gd name="T11" fmla="*/ 81 h 468"/>
                <a:gd name="T12" fmla="*/ 349 w 556"/>
                <a:gd name="T13" fmla="*/ 14 h 468"/>
                <a:gd name="T14" fmla="*/ 400 w 556"/>
                <a:gd name="T15" fmla="*/ 34 h 468"/>
                <a:gd name="T16" fmla="*/ 514 w 556"/>
                <a:gd name="T17" fmla="*/ 240 h 468"/>
                <a:gd name="T18" fmla="*/ 514 w 556"/>
                <a:gd name="T19" fmla="*/ 280 h 468"/>
                <a:gd name="T20" fmla="*/ 540 w 556"/>
                <a:gd name="T21" fmla="*/ 286 h 468"/>
                <a:gd name="T22" fmla="*/ 554 w 556"/>
                <a:gd name="T23" fmla="*/ 300 h 468"/>
                <a:gd name="T24" fmla="*/ 546 w 556"/>
                <a:gd name="T25" fmla="*/ 315 h 468"/>
                <a:gd name="T26" fmla="*/ 409 w 556"/>
                <a:gd name="T27" fmla="*/ 366 h 468"/>
                <a:gd name="T28" fmla="*/ 403 w 556"/>
                <a:gd name="T29" fmla="*/ 357 h 468"/>
                <a:gd name="T30" fmla="*/ 453 w 556"/>
                <a:gd name="T31" fmla="*/ 293 h 468"/>
                <a:gd name="T32" fmla="*/ 484 w 556"/>
                <a:gd name="T33" fmla="*/ 165 h 468"/>
                <a:gd name="T34" fmla="*/ 415 w 556"/>
                <a:gd name="T35" fmla="*/ 108 h 468"/>
                <a:gd name="T36" fmla="*/ 313 w 556"/>
                <a:gd name="T37" fmla="*/ 113 h 468"/>
                <a:gd name="T38" fmla="*/ 179 w 556"/>
                <a:gd name="T39" fmla="*/ 153 h 468"/>
                <a:gd name="T40" fmla="*/ 60 w 556"/>
                <a:gd name="T41" fmla="*/ 253 h 468"/>
                <a:gd name="T42" fmla="*/ 61 w 556"/>
                <a:gd name="T43" fmla="*/ 352 h 468"/>
                <a:gd name="T44" fmla="*/ 130 w 556"/>
                <a:gd name="T45" fmla="*/ 415 h 468"/>
                <a:gd name="T46" fmla="*/ 189 w 556"/>
                <a:gd name="T47" fmla="*/ 44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6" h="468">
                  <a:moveTo>
                    <a:pt x="189" y="440"/>
                  </a:moveTo>
                  <a:cubicBezTo>
                    <a:pt x="184" y="450"/>
                    <a:pt x="180" y="457"/>
                    <a:pt x="175" y="468"/>
                  </a:cubicBezTo>
                  <a:cubicBezTo>
                    <a:pt x="140" y="452"/>
                    <a:pt x="106" y="437"/>
                    <a:pt x="73" y="421"/>
                  </a:cubicBezTo>
                  <a:cubicBezTo>
                    <a:pt x="64" y="416"/>
                    <a:pt x="55" y="408"/>
                    <a:pt x="50" y="399"/>
                  </a:cubicBezTo>
                  <a:cubicBezTo>
                    <a:pt x="21" y="348"/>
                    <a:pt x="0" y="293"/>
                    <a:pt x="2" y="233"/>
                  </a:cubicBezTo>
                  <a:cubicBezTo>
                    <a:pt x="5" y="165"/>
                    <a:pt x="47" y="120"/>
                    <a:pt x="95" y="81"/>
                  </a:cubicBezTo>
                  <a:cubicBezTo>
                    <a:pt x="169" y="20"/>
                    <a:pt x="255" y="0"/>
                    <a:pt x="349" y="14"/>
                  </a:cubicBezTo>
                  <a:cubicBezTo>
                    <a:pt x="367" y="17"/>
                    <a:pt x="386" y="24"/>
                    <a:pt x="400" y="34"/>
                  </a:cubicBezTo>
                  <a:cubicBezTo>
                    <a:pt x="473" y="83"/>
                    <a:pt x="521" y="146"/>
                    <a:pt x="514" y="240"/>
                  </a:cubicBezTo>
                  <a:cubicBezTo>
                    <a:pt x="513" y="253"/>
                    <a:pt x="514" y="266"/>
                    <a:pt x="514" y="280"/>
                  </a:cubicBezTo>
                  <a:cubicBezTo>
                    <a:pt x="525" y="282"/>
                    <a:pt x="533" y="282"/>
                    <a:pt x="540" y="286"/>
                  </a:cubicBezTo>
                  <a:cubicBezTo>
                    <a:pt x="546" y="288"/>
                    <a:pt x="552" y="294"/>
                    <a:pt x="554" y="300"/>
                  </a:cubicBezTo>
                  <a:cubicBezTo>
                    <a:pt x="556" y="304"/>
                    <a:pt x="550" y="313"/>
                    <a:pt x="546" y="315"/>
                  </a:cubicBezTo>
                  <a:cubicBezTo>
                    <a:pt x="501" y="334"/>
                    <a:pt x="455" y="349"/>
                    <a:pt x="409" y="366"/>
                  </a:cubicBezTo>
                  <a:cubicBezTo>
                    <a:pt x="407" y="363"/>
                    <a:pt x="405" y="360"/>
                    <a:pt x="403" y="357"/>
                  </a:cubicBezTo>
                  <a:cubicBezTo>
                    <a:pt x="419" y="335"/>
                    <a:pt x="435" y="312"/>
                    <a:pt x="453" y="293"/>
                  </a:cubicBezTo>
                  <a:cubicBezTo>
                    <a:pt x="487" y="255"/>
                    <a:pt x="490" y="209"/>
                    <a:pt x="484" y="165"/>
                  </a:cubicBezTo>
                  <a:cubicBezTo>
                    <a:pt x="479" y="132"/>
                    <a:pt x="449" y="111"/>
                    <a:pt x="415" y="108"/>
                  </a:cubicBezTo>
                  <a:cubicBezTo>
                    <a:pt x="381" y="105"/>
                    <a:pt x="346" y="106"/>
                    <a:pt x="313" y="113"/>
                  </a:cubicBezTo>
                  <a:cubicBezTo>
                    <a:pt x="267" y="122"/>
                    <a:pt x="224" y="139"/>
                    <a:pt x="179" y="153"/>
                  </a:cubicBezTo>
                  <a:cubicBezTo>
                    <a:pt x="125" y="169"/>
                    <a:pt x="87" y="207"/>
                    <a:pt x="60" y="253"/>
                  </a:cubicBezTo>
                  <a:cubicBezTo>
                    <a:pt x="42" y="283"/>
                    <a:pt x="44" y="320"/>
                    <a:pt x="61" y="352"/>
                  </a:cubicBezTo>
                  <a:cubicBezTo>
                    <a:pt x="76" y="382"/>
                    <a:pt x="97" y="404"/>
                    <a:pt x="130" y="415"/>
                  </a:cubicBezTo>
                  <a:cubicBezTo>
                    <a:pt x="149" y="421"/>
                    <a:pt x="166" y="431"/>
                    <a:pt x="189" y="4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A73F135A-184B-5CBE-E117-DFACA60C27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5" y="2426"/>
              <a:ext cx="144" cy="164"/>
            </a:xfrm>
            <a:custGeom>
              <a:avLst/>
              <a:gdLst>
                <a:gd name="T0" fmla="*/ 461 w 461"/>
                <a:gd name="T1" fmla="*/ 293 h 524"/>
                <a:gd name="T2" fmla="*/ 298 w 461"/>
                <a:gd name="T3" fmla="*/ 415 h 524"/>
                <a:gd name="T4" fmla="*/ 283 w 461"/>
                <a:gd name="T5" fmla="*/ 412 h 524"/>
                <a:gd name="T6" fmla="*/ 316 w 461"/>
                <a:gd name="T7" fmla="*/ 374 h 524"/>
                <a:gd name="T8" fmla="*/ 233 w 461"/>
                <a:gd name="T9" fmla="*/ 284 h 524"/>
                <a:gd name="T10" fmla="*/ 216 w 461"/>
                <a:gd name="T11" fmla="*/ 292 h 524"/>
                <a:gd name="T12" fmla="*/ 111 w 461"/>
                <a:gd name="T13" fmla="*/ 363 h 524"/>
                <a:gd name="T14" fmla="*/ 132 w 461"/>
                <a:gd name="T15" fmla="*/ 431 h 524"/>
                <a:gd name="T16" fmla="*/ 183 w 461"/>
                <a:gd name="T17" fmla="*/ 460 h 524"/>
                <a:gd name="T18" fmla="*/ 200 w 461"/>
                <a:gd name="T19" fmla="*/ 460 h 524"/>
                <a:gd name="T20" fmla="*/ 101 w 461"/>
                <a:gd name="T21" fmla="*/ 524 h 524"/>
                <a:gd name="T22" fmla="*/ 93 w 461"/>
                <a:gd name="T23" fmla="*/ 409 h 524"/>
                <a:gd name="T24" fmla="*/ 3 w 461"/>
                <a:gd name="T25" fmla="*/ 28 h 524"/>
                <a:gd name="T26" fmla="*/ 0 w 461"/>
                <a:gd name="T27" fmla="*/ 0 h 524"/>
                <a:gd name="T28" fmla="*/ 27 w 461"/>
                <a:gd name="T29" fmla="*/ 11 h 524"/>
                <a:gd name="T30" fmla="*/ 374 w 461"/>
                <a:gd name="T31" fmla="*/ 260 h 524"/>
                <a:gd name="T32" fmla="*/ 461 w 461"/>
                <a:gd name="T33" fmla="*/ 293 h 524"/>
                <a:gd name="T34" fmla="*/ 81 w 461"/>
                <a:gd name="T35" fmla="*/ 165 h 524"/>
                <a:gd name="T36" fmla="*/ 72 w 461"/>
                <a:gd name="T37" fmla="*/ 170 h 524"/>
                <a:gd name="T38" fmla="*/ 110 w 461"/>
                <a:gd name="T39" fmla="*/ 333 h 524"/>
                <a:gd name="T40" fmla="*/ 204 w 461"/>
                <a:gd name="T41" fmla="*/ 263 h 524"/>
                <a:gd name="T42" fmla="*/ 81 w 461"/>
                <a:gd name="T43" fmla="*/ 165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1" h="524">
                  <a:moveTo>
                    <a:pt x="461" y="293"/>
                  </a:moveTo>
                  <a:cubicBezTo>
                    <a:pt x="444" y="318"/>
                    <a:pt x="333" y="399"/>
                    <a:pt x="298" y="415"/>
                  </a:cubicBezTo>
                  <a:cubicBezTo>
                    <a:pt x="294" y="416"/>
                    <a:pt x="289" y="413"/>
                    <a:pt x="283" y="412"/>
                  </a:cubicBezTo>
                  <a:cubicBezTo>
                    <a:pt x="284" y="389"/>
                    <a:pt x="306" y="387"/>
                    <a:pt x="316" y="374"/>
                  </a:cubicBezTo>
                  <a:cubicBezTo>
                    <a:pt x="303" y="333"/>
                    <a:pt x="291" y="320"/>
                    <a:pt x="233" y="284"/>
                  </a:cubicBezTo>
                  <a:cubicBezTo>
                    <a:pt x="228" y="286"/>
                    <a:pt x="222" y="289"/>
                    <a:pt x="216" y="292"/>
                  </a:cubicBezTo>
                  <a:cubicBezTo>
                    <a:pt x="182" y="315"/>
                    <a:pt x="148" y="338"/>
                    <a:pt x="111" y="363"/>
                  </a:cubicBezTo>
                  <a:cubicBezTo>
                    <a:pt x="118" y="386"/>
                    <a:pt x="123" y="410"/>
                    <a:pt x="132" y="431"/>
                  </a:cubicBezTo>
                  <a:cubicBezTo>
                    <a:pt x="145" y="462"/>
                    <a:pt x="151" y="464"/>
                    <a:pt x="183" y="460"/>
                  </a:cubicBezTo>
                  <a:cubicBezTo>
                    <a:pt x="188" y="459"/>
                    <a:pt x="193" y="458"/>
                    <a:pt x="200" y="460"/>
                  </a:cubicBezTo>
                  <a:cubicBezTo>
                    <a:pt x="171" y="487"/>
                    <a:pt x="137" y="505"/>
                    <a:pt x="101" y="524"/>
                  </a:cubicBezTo>
                  <a:cubicBezTo>
                    <a:pt x="116" y="483"/>
                    <a:pt x="103" y="447"/>
                    <a:pt x="93" y="409"/>
                  </a:cubicBezTo>
                  <a:cubicBezTo>
                    <a:pt x="61" y="282"/>
                    <a:pt x="33" y="155"/>
                    <a:pt x="3" y="28"/>
                  </a:cubicBezTo>
                  <a:cubicBezTo>
                    <a:pt x="2" y="21"/>
                    <a:pt x="2" y="13"/>
                    <a:pt x="0" y="0"/>
                  </a:cubicBezTo>
                  <a:cubicBezTo>
                    <a:pt x="12" y="5"/>
                    <a:pt x="20" y="6"/>
                    <a:pt x="27" y="11"/>
                  </a:cubicBezTo>
                  <a:cubicBezTo>
                    <a:pt x="143" y="94"/>
                    <a:pt x="258" y="177"/>
                    <a:pt x="374" y="260"/>
                  </a:cubicBezTo>
                  <a:cubicBezTo>
                    <a:pt x="398" y="278"/>
                    <a:pt x="420" y="301"/>
                    <a:pt x="461" y="293"/>
                  </a:cubicBezTo>
                  <a:close/>
                  <a:moveTo>
                    <a:pt x="81" y="165"/>
                  </a:moveTo>
                  <a:cubicBezTo>
                    <a:pt x="78" y="167"/>
                    <a:pt x="75" y="168"/>
                    <a:pt x="72" y="170"/>
                  </a:cubicBezTo>
                  <a:cubicBezTo>
                    <a:pt x="82" y="224"/>
                    <a:pt x="94" y="277"/>
                    <a:pt x="110" y="333"/>
                  </a:cubicBezTo>
                  <a:cubicBezTo>
                    <a:pt x="145" y="310"/>
                    <a:pt x="176" y="292"/>
                    <a:pt x="204" y="263"/>
                  </a:cubicBezTo>
                  <a:cubicBezTo>
                    <a:pt x="161" y="229"/>
                    <a:pt x="121" y="197"/>
                    <a:pt x="81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F3D19331-A6CC-466A-2CAB-6630B0FF73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39" y="642"/>
              <a:ext cx="129" cy="126"/>
            </a:xfrm>
            <a:custGeom>
              <a:avLst/>
              <a:gdLst>
                <a:gd name="T0" fmla="*/ 155 w 413"/>
                <a:gd name="T1" fmla="*/ 402 h 402"/>
                <a:gd name="T2" fmla="*/ 0 w 413"/>
                <a:gd name="T3" fmla="*/ 190 h 402"/>
                <a:gd name="T4" fmla="*/ 26 w 413"/>
                <a:gd name="T5" fmla="*/ 155 h 402"/>
                <a:gd name="T6" fmla="*/ 141 w 413"/>
                <a:gd name="T7" fmla="*/ 45 h 402"/>
                <a:gd name="T8" fmla="*/ 276 w 413"/>
                <a:gd name="T9" fmla="*/ 0 h 402"/>
                <a:gd name="T10" fmla="*/ 283 w 413"/>
                <a:gd name="T11" fmla="*/ 28 h 402"/>
                <a:gd name="T12" fmla="*/ 302 w 413"/>
                <a:gd name="T13" fmla="*/ 84 h 402"/>
                <a:gd name="T14" fmla="*/ 393 w 413"/>
                <a:gd name="T15" fmla="*/ 229 h 402"/>
                <a:gd name="T16" fmla="*/ 413 w 413"/>
                <a:gd name="T17" fmla="*/ 262 h 402"/>
                <a:gd name="T18" fmla="*/ 363 w 413"/>
                <a:gd name="T19" fmla="*/ 288 h 402"/>
                <a:gd name="T20" fmla="*/ 296 w 413"/>
                <a:gd name="T21" fmla="*/ 288 h 402"/>
                <a:gd name="T22" fmla="*/ 194 w 413"/>
                <a:gd name="T23" fmla="*/ 345 h 402"/>
                <a:gd name="T24" fmla="*/ 155 w 413"/>
                <a:gd name="T25" fmla="*/ 402 h 402"/>
                <a:gd name="T26" fmla="*/ 151 w 413"/>
                <a:gd name="T27" fmla="*/ 281 h 402"/>
                <a:gd name="T28" fmla="*/ 199 w 413"/>
                <a:gd name="T29" fmla="*/ 227 h 402"/>
                <a:gd name="T30" fmla="*/ 236 w 413"/>
                <a:gd name="T31" fmla="*/ 228 h 402"/>
                <a:gd name="T32" fmla="*/ 264 w 413"/>
                <a:gd name="T33" fmla="*/ 249 h 402"/>
                <a:gd name="T34" fmla="*/ 289 w 413"/>
                <a:gd name="T35" fmla="*/ 245 h 402"/>
                <a:gd name="T36" fmla="*/ 292 w 413"/>
                <a:gd name="T37" fmla="*/ 224 h 402"/>
                <a:gd name="T38" fmla="*/ 248 w 413"/>
                <a:gd name="T39" fmla="*/ 135 h 402"/>
                <a:gd name="T40" fmla="*/ 216 w 413"/>
                <a:gd name="T41" fmla="*/ 95 h 402"/>
                <a:gd name="T42" fmla="*/ 135 w 413"/>
                <a:gd name="T43" fmla="*/ 92 h 402"/>
                <a:gd name="T44" fmla="*/ 88 w 413"/>
                <a:gd name="T45" fmla="*/ 155 h 402"/>
                <a:gd name="T46" fmla="*/ 88 w 413"/>
                <a:gd name="T47" fmla="*/ 178 h 402"/>
                <a:gd name="T48" fmla="*/ 162 w 413"/>
                <a:gd name="T49" fmla="*/ 129 h 402"/>
                <a:gd name="T50" fmla="*/ 176 w 413"/>
                <a:gd name="T51" fmla="*/ 184 h 402"/>
                <a:gd name="T52" fmla="*/ 139 w 413"/>
                <a:gd name="T53" fmla="*/ 241 h 402"/>
                <a:gd name="T54" fmla="*/ 151 w 413"/>
                <a:gd name="T55" fmla="*/ 281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13" h="402">
                  <a:moveTo>
                    <a:pt x="155" y="402"/>
                  </a:moveTo>
                  <a:cubicBezTo>
                    <a:pt x="89" y="335"/>
                    <a:pt x="49" y="261"/>
                    <a:pt x="0" y="190"/>
                  </a:cubicBezTo>
                  <a:cubicBezTo>
                    <a:pt x="9" y="178"/>
                    <a:pt x="16" y="165"/>
                    <a:pt x="26" y="155"/>
                  </a:cubicBezTo>
                  <a:cubicBezTo>
                    <a:pt x="63" y="118"/>
                    <a:pt x="100" y="79"/>
                    <a:pt x="141" y="45"/>
                  </a:cubicBezTo>
                  <a:cubicBezTo>
                    <a:pt x="179" y="15"/>
                    <a:pt x="225" y="2"/>
                    <a:pt x="276" y="0"/>
                  </a:cubicBezTo>
                  <a:cubicBezTo>
                    <a:pt x="279" y="11"/>
                    <a:pt x="280" y="19"/>
                    <a:pt x="283" y="28"/>
                  </a:cubicBezTo>
                  <a:cubicBezTo>
                    <a:pt x="289" y="47"/>
                    <a:pt x="292" y="68"/>
                    <a:pt x="302" y="84"/>
                  </a:cubicBezTo>
                  <a:cubicBezTo>
                    <a:pt x="331" y="133"/>
                    <a:pt x="362" y="181"/>
                    <a:pt x="393" y="229"/>
                  </a:cubicBezTo>
                  <a:cubicBezTo>
                    <a:pt x="400" y="240"/>
                    <a:pt x="407" y="251"/>
                    <a:pt x="413" y="262"/>
                  </a:cubicBezTo>
                  <a:cubicBezTo>
                    <a:pt x="400" y="282"/>
                    <a:pt x="382" y="286"/>
                    <a:pt x="363" y="288"/>
                  </a:cubicBezTo>
                  <a:cubicBezTo>
                    <a:pt x="341" y="290"/>
                    <a:pt x="318" y="292"/>
                    <a:pt x="296" y="288"/>
                  </a:cubicBezTo>
                  <a:cubicBezTo>
                    <a:pt x="244" y="278"/>
                    <a:pt x="217" y="306"/>
                    <a:pt x="194" y="345"/>
                  </a:cubicBezTo>
                  <a:cubicBezTo>
                    <a:pt x="183" y="363"/>
                    <a:pt x="171" y="379"/>
                    <a:pt x="155" y="402"/>
                  </a:cubicBezTo>
                  <a:close/>
                  <a:moveTo>
                    <a:pt x="151" y="281"/>
                  </a:moveTo>
                  <a:cubicBezTo>
                    <a:pt x="168" y="262"/>
                    <a:pt x="183" y="244"/>
                    <a:pt x="199" y="227"/>
                  </a:cubicBezTo>
                  <a:cubicBezTo>
                    <a:pt x="212" y="213"/>
                    <a:pt x="223" y="213"/>
                    <a:pt x="236" y="228"/>
                  </a:cubicBezTo>
                  <a:cubicBezTo>
                    <a:pt x="243" y="237"/>
                    <a:pt x="253" y="244"/>
                    <a:pt x="264" y="249"/>
                  </a:cubicBezTo>
                  <a:cubicBezTo>
                    <a:pt x="271" y="252"/>
                    <a:pt x="283" y="250"/>
                    <a:pt x="289" y="245"/>
                  </a:cubicBezTo>
                  <a:cubicBezTo>
                    <a:pt x="293" y="243"/>
                    <a:pt x="294" y="230"/>
                    <a:pt x="292" y="224"/>
                  </a:cubicBezTo>
                  <a:cubicBezTo>
                    <a:pt x="278" y="194"/>
                    <a:pt x="264" y="164"/>
                    <a:pt x="248" y="135"/>
                  </a:cubicBezTo>
                  <a:cubicBezTo>
                    <a:pt x="240" y="120"/>
                    <a:pt x="229" y="106"/>
                    <a:pt x="216" y="95"/>
                  </a:cubicBezTo>
                  <a:cubicBezTo>
                    <a:pt x="188" y="69"/>
                    <a:pt x="163" y="66"/>
                    <a:pt x="135" y="92"/>
                  </a:cubicBezTo>
                  <a:cubicBezTo>
                    <a:pt x="116" y="110"/>
                    <a:pt x="103" y="133"/>
                    <a:pt x="88" y="155"/>
                  </a:cubicBezTo>
                  <a:cubicBezTo>
                    <a:pt x="85" y="160"/>
                    <a:pt x="88" y="168"/>
                    <a:pt x="88" y="178"/>
                  </a:cubicBezTo>
                  <a:cubicBezTo>
                    <a:pt x="115" y="160"/>
                    <a:pt x="139" y="144"/>
                    <a:pt x="162" y="129"/>
                  </a:cubicBezTo>
                  <a:cubicBezTo>
                    <a:pt x="192" y="156"/>
                    <a:pt x="193" y="157"/>
                    <a:pt x="176" y="184"/>
                  </a:cubicBezTo>
                  <a:cubicBezTo>
                    <a:pt x="164" y="203"/>
                    <a:pt x="153" y="223"/>
                    <a:pt x="139" y="241"/>
                  </a:cubicBezTo>
                  <a:cubicBezTo>
                    <a:pt x="130" y="255"/>
                    <a:pt x="130" y="265"/>
                    <a:pt x="151" y="2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5EF12953-E90A-23FB-4A33-B7C2B43D30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63" y="2544"/>
              <a:ext cx="128" cy="175"/>
            </a:xfrm>
            <a:custGeom>
              <a:avLst/>
              <a:gdLst>
                <a:gd name="T0" fmla="*/ 36 w 409"/>
                <a:gd name="T1" fmla="*/ 0 h 560"/>
                <a:gd name="T2" fmla="*/ 50 w 409"/>
                <a:gd name="T3" fmla="*/ 23 h 560"/>
                <a:gd name="T4" fmla="*/ 310 w 409"/>
                <a:gd name="T5" fmla="*/ 326 h 560"/>
                <a:gd name="T6" fmla="*/ 370 w 409"/>
                <a:gd name="T7" fmla="*/ 380 h 560"/>
                <a:gd name="T8" fmla="*/ 409 w 409"/>
                <a:gd name="T9" fmla="*/ 393 h 560"/>
                <a:gd name="T10" fmla="*/ 396 w 409"/>
                <a:gd name="T11" fmla="*/ 410 h 560"/>
                <a:gd name="T12" fmla="*/ 220 w 409"/>
                <a:gd name="T13" fmla="*/ 474 h 560"/>
                <a:gd name="T14" fmla="*/ 215 w 409"/>
                <a:gd name="T15" fmla="*/ 467 h 560"/>
                <a:gd name="T16" fmla="*/ 248 w 409"/>
                <a:gd name="T17" fmla="*/ 428 h 560"/>
                <a:gd name="T18" fmla="*/ 194 w 409"/>
                <a:gd name="T19" fmla="*/ 347 h 560"/>
                <a:gd name="T20" fmla="*/ 169 w 409"/>
                <a:gd name="T21" fmla="*/ 342 h 560"/>
                <a:gd name="T22" fmla="*/ 57 w 409"/>
                <a:gd name="T23" fmla="*/ 380 h 560"/>
                <a:gd name="T24" fmla="*/ 57 w 409"/>
                <a:gd name="T25" fmla="*/ 468 h 560"/>
                <a:gd name="T26" fmla="*/ 102 w 409"/>
                <a:gd name="T27" fmla="*/ 497 h 560"/>
                <a:gd name="T28" fmla="*/ 116 w 409"/>
                <a:gd name="T29" fmla="*/ 495 h 560"/>
                <a:gd name="T30" fmla="*/ 124 w 409"/>
                <a:gd name="T31" fmla="*/ 505 h 560"/>
                <a:gd name="T32" fmla="*/ 0 w 409"/>
                <a:gd name="T33" fmla="*/ 560 h 560"/>
                <a:gd name="T34" fmla="*/ 9 w 409"/>
                <a:gd name="T35" fmla="*/ 532 h 560"/>
                <a:gd name="T36" fmla="*/ 31 w 409"/>
                <a:gd name="T37" fmla="*/ 466 h 560"/>
                <a:gd name="T38" fmla="*/ 17 w 409"/>
                <a:gd name="T39" fmla="*/ 47 h 560"/>
                <a:gd name="T40" fmla="*/ 21 w 409"/>
                <a:gd name="T41" fmla="*/ 6 h 560"/>
                <a:gd name="T42" fmla="*/ 36 w 409"/>
                <a:gd name="T43" fmla="*/ 0 h 560"/>
                <a:gd name="T44" fmla="*/ 48 w 409"/>
                <a:gd name="T45" fmla="*/ 349 h 560"/>
                <a:gd name="T46" fmla="*/ 170 w 409"/>
                <a:gd name="T47" fmla="*/ 308 h 560"/>
                <a:gd name="T48" fmla="*/ 48 w 409"/>
                <a:gd name="T49" fmla="*/ 173 h 560"/>
                <a:gd name="T50" fmla="*/ 48 w 409"/>
                <a:gd name="T51" fmla="*/ 349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9" h="560">
                  <a:moveTo>
                    <a:pt x="36" y="0"/>
                  </a:moveTo>
                  <a:cubicBezTo>
                    <a:pt x="40" y="8"/>
                    <a:pt x="44" y="16"/>
                    <a:pt x="50" y="23"/>
                  </a:cubicBezTo>
                  <a:cubicBezTo>
                    <a:pt x="137" y="125"/>
                    <a:pt x="223" y="226"/>
                    <a:pt x="310" y="326"/>
                  </a:cubicBezTo>
                  <a:cubicBezTo>
                    <a:pt x="328" y="346"/>
                    <a:pt x="348" y="364"/>
                    <a:pt x="370" y="380"/>
                  </a:cubicBezTo>
                  <a:cubicBezTo>
                    <a:pt x="379" y="387"/>
                    <a:pt x="393" y="388"/>
                    <a:pt x="409" y="393"/>
                  </a:cubicBezTo>
                  <a:cubicBezTo>
                    <a:pt x="404" y="399"/>
                    <a:pt x="401" y="408"/>
                    <a:pt x="396" y="410"/>
                  </a:cubicBezTo>
                  <a:cubicBezTo>
                    <a:pt x="337" y="432"/>
                    <a:pt x="279" y="453"/>
                    <a:pt x="220" y="474"/>
                  </a:cubicBezTo>
                  <a:cubicBezTo>
                    <a:pt x="218" y="471"/>
                    <a:pt x="217" y="469"/>
                    <a:pt x="215" y="467"/>
                  </a:cubicBezTo>
                  <a:cubicBezTo>
                    <a:pt x="226" y="454"/>
                    <a:pt x="237" y="441"/>
                    <a:pt x="248" y="428"/>
                  </a:cubicBezTo>
                  <a:cubicBezTo>
                    <a:pt x="243" y="392"/>
                    <a:pt x="219" y="369"/>
                    <a:pt x="194" y="347"/>
                  </a:cubicBezTo>
                  <a:cubicBezTo>
                    <a:pt x="188" y="342"/>
                    <a:pt x="177" y="340"/>
                    <a:pt x="169" y="342"/>
                  </a:cubicBezTo>
                  <a:cubicBezTo>
                    <a:pt x="133" y="353"/>
                    <a:pt x="96" y="366"/>
                    <a:pt x="57" y="380"/>
                  </a:cubicBezTo>
                  <a:cubicBezTo>
                    <a:pt x="57" y="410"/>
                    <a:pt x="55" y="439"/>
                    <a:pt x="57" y="468"/>
                  </a:cubicBezTo>
                  <a:cubicBezTo>
                    <a:pt x="59" y="499"/>
                    <a:pt x="72" y="506"/>
                    <a:pt x="102" y="497"/>
                  </a:cubicBezTo>
                  <a:cubicBezTo>
                    <a:pt x="106" y="495"/>
                    <a:pt x="111" y="495"/>
                    <a:pt x="116" y="495"/>
                  </a:cubicBezTo>
                  <a:cubicBezTo>
                    <a:pt x="118" y="495"/>
                    <a:pt x="119" y="499"/>
                    <a:pt x="124" y="505"/>
                  </a:cubicBezTo>
                  <a:cubicBezTo>
                    <a:pt x="85" y="525"/>
                    <a:pt x="47" y="542"/>
                    <a:pt x="0" y="560"/>
                  </a:cubicBezTo>
                  <a:cubicBezTo>
                    <a:pt x="4" y="544"/>
                    <a:pt x="5" y="536"/>
                    <a:pt x="9" y="532"/>
                  </a:cubicBezTo>
                  <a:cubicBezTo>
                    <a:pt x="28" y="513"/>
                    <a:pt x="32" y="491"/>
                    <a:pt x="31" y="466"/>
                  </a:cubicBezTo>
                  <a:cubicBezTo>
                    <a:pt x="26" y="326"/>
                    <a:pt x="21" y="187"/>
                    <a:pt x="17" y="47"/>
                  </a:cubicBezTo>
                  <a:cubicBezTo>
                    <a:pt x="17" y="33"/>
                    <a:pt x="19" y="20"/>
                    <a:pt x="21" y="6"/>
                  </a:cubicBezTo>
                  <a:cubicBezTo>
                    <a:pt x="26" y="4"/>
                    <a:pt x="31" y="2"/>
                    <a:pt x="36" y="0"/>
                  </a:cubicBezTo>
                  <a:close/>
                  <a:moveTo>
                    <a:pt x="48" y="349"/>
                  </a:moveTo>
                  <a:cubicBezTo>
                    <a:pt x="88" y="335"/>
                    <a:pt x="126" y="323"/>
                    <a:pt x="170" y="308"/>
                  </a:cubicBezTo>
                  <a:cubicBezTo>
                    <a:pt x="128" y="262"/>
                    <a:pt x="91" y="221"/>
                    <a:pt x="48" y="173"/>
                  </a:cubicBezTo>
                  <a:cubicBezTo>
                    <a:pt x="48" y="237"/>
                    <a:pt x="48" y="290"/>
                    <a:pt x="48" y="3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5847EA60-6D8B-6CA9-8BA2-DFA03FE13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0" y="2466"/>
              <a:ext cx="144" cy="183"/>
            </a:xfrm>
            <a:custGeom>
              <a:avLst/>
              <a:gdLst>
                <a:gd name="T0" fmla="*/ 455 w 460"/>
                <a:gd name="T1" fmla="*/ 357 h 586"/>
                <a:gd name="T2" fmla="*/ 460 w 460"/>
                <a:gd name="T3" fmla="*/ 371 h 586"/>
                <a:gd name="T4" fmla="*/ 387 w 460"/>
                <a:gd name="T5" fmla="*/ 511 h 586"/>
                <a:gd name="T6" fmla="*/ 69 w 460"/>
                <a:gd name="T7" fmla="*/ 452 h 586"/>
                <a:gd name="T8" fmla="*/ 4 w 460"/>
                <a:gd name="T9" fmla="*/ 263 h 586"/>
                <a:gd name="T10" fmla="*/ 126 w 460"/>
                <a:gd name="T11" fmla="*/ 67 h 586"/>
                <a:gd name="T12" fmla="*/ 167 w 460"/>
                <a:gd name="T13" fmla="*/ 54 h 586"/>
                <a:gd name="T14" fmla="*/ 261 w 460"/>
                <a:gd name="T15" fmla="*/ 37 h 586"/>
                <a:gd name="T16" fmla="*/ 269 w 460"/>
                <a:gd name="T17" fmla="*/ 0 h 586"/>
                <a:gd name="T18" fmla="*/ 343 w 460"/>
                <a:gd name="T19" fmla="*/ 150 h 586"/>
                <a:gd name="T20" fmla="*/ 318 w 460"/>
                <a:gd name="T21" fmla="*/ 137 h 586"/>
                <a:gd name="T22" fmla="*/ 229 w 460"/>
                <a:gd name="T23" fmla="*/ 84 h 586"/>
                <a:gd name="T24" fmla="*/ 85 w 460"/>
                <a:gd name="T25" fmla="*/ 164 h 586"/>
                <a:gd name="T26" fmla="*/ 91 w 460"/>
                <a:gd name="T27" fmla="*/ 235 h 586"/>
                <a:gd name="T28" fmla="*/ 189 w 460"/>
                <a:gd name="T29" fmla="*/ 430 h 586"/>
                <a:gd name="T30" fmla="*/ 267 w 460"/>
                <a:gd name="T31" fmla="*/ 497 h 586"/>
                <a:gd name="T32" fmla="*/ 387 w 460"/>
                <a:gd name="T33" fmla="*/ 466 h 586"/>
                <a:gd name="T34" fmla="*/ 433 w 460"/>
                <a:gd name="T35" fmla="*/ 387 h 586"/>
                <a:gd name="T36" fmla="*/ 447 w 460"/>
                <a:gd name="T37" fmla="*/ 356 h 586"/>
                <a:gd name="T38" fmla="*/ 455 w 460"/>
                <a:gd name="T39" fmla="*/ 357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60" h="586">
                  <a:moveTo>
                    <a:pt x="455" y="357"/>
                  </a:moveTo>
                  <a:cubicBezTo>
                    <a:pt x="457" y="362"/>
                    <a:pt x="460" y="366"/>
                    <a:pt x="460" y="371"/>
                  </a:cubicBezTo>
                  <a:cubicBezTo>
                    <a:pt x="456" y="428"/>
                    <a:pt x="436" y="479"/>
                    <a:pt x="387" y="511"/>
                  </a:cubicBezTo>
                  <a:cubicBezTo>
                    <a:pt x="276" y="586"/>
                    <a:pt x="129" y="547"/>
                    <a:pt x="69" y="452"/>
                  </a:cubicBezTo>
                  <a:cubicBezTo>
                    <a:pt x="32" y="394"/>
                    <a:pt x="0" y="335"/>
                    <a:pt x="4" y="263"/>
                  </a:cubicBezTo>
                  <a:cubicBezTo>
                    <a:pt x="9" y="175"/>
                    <a:pt x="44" y="106"/>
                    <a:pt x="126" y="67"/>
                  </a:cubicBezTo>
                  <a:cubicBezTo>
                    <a:pt x="139" y="61"/>
                    <a:pt x="153" y="57"/>
                    <a:pt x="167" y="54"/>
                  </a:cubicBezTo>
                  <a:cubicBezTo>
                    <a:pt x="198" y="48"/>
                    <a:pt x="229" y="43"/>
                    <a:pt x="261" y="37"/>
                  </a:cubicBezTo>
                  <a:cubicBezTo>
                    <a:pt x="264" y="23"/>
                    <a:pt x="267" y="11"/>
                    <a:pt x="269" y="0"/>
                  </a:cubicBezTo>
                  <a:cubicBezTo>
                    <a:pt x="290" y="16"/>
                    <a:pt x="327" y="93"/>
                    <a:pt x="343" y="150"/>
                  </a:cubicBezTo>
                  <a:cubicBezTo>
                    <a:pt x="333" y="145"/>
                    <a:pt x="326" y="141"/>
                    <a:pt x="318" y="137"/>
                  </a:cubicBezTo>
                  <a:cubicBezTo>
                    <a:pt x="289" y="119"/>
                    <a:pt x="260" y="99"/>
                    <a:pt x="229" y="84"/>
                  </a:cubicBezTo>
                  <a:cubicBezTo>
                    <a:pt x="161" y="52"/>
                    <a:pt x="94" y="89"/>
                    <a:pt x="85" y="164"/>
                  </a:cubicBezTo>
                  <a:cubicBezTo>
                    <a:pt x="82" y="187"/>
                    <a:pt x="83" y="213"/>
                    <a:pt x="91" y="235"/>
                  </a:cubicBezTo>
                  <a:cubicBezTo>
                    <a:pt x="118" y="303"/>
                    <a:pt x="142" y="373"/>
                    <a:pt x="189" y="430"/>
                  </a:cubicBezTo>
                  <a:cubicBezTo>
                    <a:pt x="210" y="456"/>
                    <a:pt x="238" y="479"/>
                    <a:pt x="267" y="497"/>
                  </a:cubicBezTo>
                  <a:cubicBezTo>
                    <a:pt x="294" y="515"/>
                    <a:pt x="362" y="497"/>
                    <a:pt x="387" y="466"/>
                  </a:cubicBezTo>
                  <a:cubicBezTo>
                    <a:pt x="406" y="443"/>
                    <a:pt x="418" y="414"/>
                    <a:pt x="433" y="387"/>
                  </a:cubicBezTo>
                  <a:cubicBezTo>
                    <a:pt x="439" y="377"/>
                    <a:pt x="443" y="366"/>
                    <a:pt x="447" y="356"/>
                  </a:cubicBezTo>
                  <a:cubicBezTo>
                    <a:pt x="450" y="356"/>
                    <a:pt x="453" y="357"/>
                    <a:pt x="455" y="3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id="{3FB612FA-BDB1-9669-D355-3CE8A0D8E5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0" y="2369"/>
              <a:ext cx="152" cy="165"/>
            </a:xfrm>
            <a:custGeom>
              <a:avLst/>
              <a:gdLst>
                <a:gd name="T0" fmla="*/ 170 w 487"/>
                <a:gd name="T1" fmla="*/ 398 h 527"/>
                <a:gd name="T2" fmla="*/ 260 w 487"/>
                <a:gd name="T3" fmla="*/ 347 h 527"/>
                <a:gd name="T4" fmla="*/ 247 w 487"/>
                <a:gd name="T5" fmla="*/ 283 h 527"/>
                <a:gd name="T6" fmla="*/ 161 w 487"/>
                <a:gd name="T7" fmla="*/ 209 h 527"/>
                <a:gd name="T8" fmla="*/ 105 w 487"/>
                <a:gd name="T9" fmla="*/ 248 h 527"/>
                <a:gd name="T10" fmla="*/ 93 w 487"/>
                <a:gd name="T11" fmla="*/ 314 h 527"/>
                <a:gd name="T12" fmla="*/ 95 w 487"/>
                <a:gd name="T13" fmla="*/ 325 h 527"/>
                <a:gd name="T14" fmla="*/ 0 w 487"/>
                <a:gd name="T15" fmla="*/ 245 h 527"/>
                <a:gd name="T16" fmla="*/ 134 w 487"/>
                <a:gd name="T17" fmla="*/ 203 h 527"/>
                <a:gd name="T18" fmla="*/ 441 w 487"/>
                <a:gd name="T19" fmla="*/ 15 h 527"/>
                <a:gd name="T20" fmla="*/ 470 w 487"/>
                <a:gd name="T21" fmla="*/ 0 h 527"/>
                <a:gd name="T22" fmla="*/ 470 w 487"/>
                <a:gd name="T23" fmla="*/ 47 h 527"/>
                <a:gd name="T24" fmla="*/ 348 w 487"/>
                <a:gd name="T25" fmla="*/ 390 h 527"/>
                <a:gd name="T26" fmla="*/ 325 w 487"/>
                <a:gd name="T27" fmla="*/ 527 h 527"/>
                <a:gd name="T28" fmla="*/ 165 w 487"/>
                <a:gd name="T29" fmla="*/ 406 h 527"/>
                <a:gd name="T30" fmla="*/ 170 w 487"/>
                <a:gd name="T31" fmla="*/ 398 h 527"/>
                <a:gd name="T32" fmla="*/ 351 w 487"/>
                <a:gd name="T33" fmla="*/ 110 h 527"/>
                <a:gd name="T34" fmla="*/ 343 w 487"/>
                <a:gd name="T35" fmla="*/ 103 h 527"/>
                <a:gd name="T36" fmla="*/ 189 w 487"/>
                <a:gd name="T37" fmla="*/ 193 h 527"/>
                <a:gd name="T38" fmla="*/ 287 w 487"/>
                <a:gd name="T39" fmla="*/ 277 h 527"/>
                <a:gd name="T40" fmla="*/ 351 w 487"/>
                <a:gd name="T41" fmla="*/ 110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7" h="527">
                  <a:moveTo>
                    <a:pt x="170" y="398"/>
                  </a:moveTo>
                  <a:cubicBezTo>
                    <a:pt x="231" y="404"/>
                    <a:pt x="231" y="404"/>
                    <a:pt x="260" y="347"/>
                  </a:cubicBezTo>
                  <a:cubicBezTo>
                    <a:pt x="278" y="310"/>
                    <a:pt x="278" y="310"/>
                    <a:pt x="247" y="283"/>
                  </a:cubicBezTo>
                  <a:cubicBezTo>
                    <a:pt x="219" y="259"/>
                    <a:pt x="191" y="234"/>
                    <a:pt x="161" y="209"/>
                  </a:cubicBezTo>
                  <a:cubicBezTo>
                    <a:pt x="142" y="222"/>
                    <a:pt x="123" y="234"/>
                    <a:pt x="105" y="248"/>
                  </a:cubicBezTo>
                  <a:cubicBezTo>
                    <a:pt x="76" y="269"/>
                    <a:pt x="75" y="281"/>
                    <a:pt x="93" y="314"/>
                  </a:cubicBezTo>
                  <a:cubicBezTo>
                    <a:pt x="94" y="317"/>
                    <a:pt x="94" y="321"/>
                    <a:pt x="95" y="325"/>
                  </a:cubicBezTo>
                  <a:cubicBezTo>
                    <a:pt x="64" y="316"/>
                    <a:pt x="12" y="272"/>
                    <a:pt x="0" y="245"/>
                  </a:cubicBezTo>
                  <a:cubicBezTo>
                    <a:pt x="52" y="255"/>
                    <a:pt x="93" y="228"/>
                    <a:pt x="134" y="203"/>
                  </a:cubicBezTo>
                  <a:cubicBezTo>
                    <a:pt x="236" y="140"/>
                    <a:pt x="338" y="77"/>
                    <a:pt x="441" y="15"/>
                  </a:cubicBezTo>
                  <a:cubicBezTo>
                    <a:pt x="450" y="9"/>
                    <a:pt x="461" y="4"/>
                    <a:pt x="470" y="0"/>
                  </a:cubicBezTo>
                  <a:cubicBezTo>
                    <a:pt x="487" y="19"/>
                    <a:pt x="475" y="34"/>
                    <a:pt x="470" y="47"/>
                  </a:cubicBezTo>
                  <a:cubicBezTo>
                    <a:pt x="429" y="162"/>
                    <a:pt x="388" y="276"/>
                    <a:pt x="348" y="390"/>
                  </a:cubicBezTo>
                  <a:cubicBezTo>
                    <a:pt x="332" y="432"/>
                    <a:pt x="322" y="476"/>
                    <a:pt x="325" y="527"/>
                  </a:cubicBezTo>
                  <a:cubicBezTo>
                    <a:pt x="269" y="485"/>
                    <a:pt x="217" y="445"/>
                    <a:pt x="165" y="406"/>
                  </a:cubicBezTo>
                  <a:cubicBezTo>
                    <a:pt x="166" y="403"/>
                    <a:pt x="168" y="401"/>
                    <a:pt x="170" y="398"/>
                  </a:cubicBezTo>
                  <a:close/>
                  <a:moveTo>
                    <a:pt x="351" y="110"/>
                  </a:moveTo>
                  <a:cubicBezTo>
                    <a:pt x="348" y="108"/>
                    <a:pt x="345" y="105"/>
                    <a:pt x="343" y="103"/>
                  </a:cubicBezTo>
                  <a:cubicBezTo>
                    <a:pt x="293" y="132"/>
                    <a:pt x="243" y="161"/>
                    <a:pt x="189" y="193"/>
                  </a:cubicBezTo>
                  <a:cubicBezTo>
                    <a:pt x="223" y="223"/>
                    <a:pt x="253" y="248"/>
                    <a:pt x="287" y="277"/>
                  </a:cubicBezTo>
                  <a:cubicBezTo>
                    <a:pt x="309" y="217"/>
                    <a:pt x="330" y="164"/>
                    <a:pt x="35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5" name="Freeform 31">
              <a:extLst>
                <a:ext uri="{FF2B5EF4-FFF2-40B4-BE49-F238E27FC236}">
                  <a16:creationId xmlns:a16="http://schemas.microsoft.com/office/drawing/2014/main" id="{7458A144-1139-E01F-8664-99CB0FE4C9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4" y="1332"/>
              <a:ext cx="196" cy="79"/>
            </a:xfrm>
            <a:custGeom>
              <a:avLst/>
              <a:gdLst>
                <a:gd name="T0" fmla="*/ 429 w 628"/>
                <a:gd name="T1" fmla="*/ 165 h 253"/>
                <a:gd name="T2" fmla="*/ 503 w 628"/>
                <a:gd name="T3" fmla="*/ 230 h 253"/>
                <a:gd name="T4" fmla="*/ 430 w 628"/>
                <a:gd name="T5" fmla="*/ 250 h 253"/>
                <a:gd name="T6" fmla="*/ 406 w 628"/>
                <a:gd name="T7" fmla="*/ 226 h 253"/>
                <a:gd name="T8" fmla="*/ 406 w 628"/>
                <a:gd name="T9" fmla="*/ 173 h 253"/>
                <a:gd name="T10" fmla="*/ 327 w 628"/>
                <a:gd name="T11" fmla="*/ 191 h 253"/>
                <a:gd name="T12" fmla="*/ 343 w 628"/>
                <a:gd name="T13" fmla="*/ 75 h 253"/>
                <a:gd name="T14" fmla="*/ 19 w 628"/>
                <a:gd name="T15" fmla="*/ 87 h 253"/>
                <a:gd name="T16" fmla="*/ 0 w 628"/>
                <a:gd name="T17" fmla="*/ 46 h 253"/>
                <a:gd name="T18" fmla="*/ 54 w 628"/>
                <a:gd name="T19" fmla="*/ 31 h 253"/>
                <a:gd name="T20" fmla="*/ 232 w 628"/>
                <a:gd name="T21" fmla="*/ 15 h 253"/>
                <a:gd name="T22" fmla="*/ 367 w 628"/>
                <a:gd name="T23" fmla="*/ 2 h 253"/>
                <a:gd name="T24" fmla="*/ 538 w 628"/>
                <a:gd name="T25" fmla="*/ 6 h 253"/>
                <a:gd name="T26" fmla="*/ 591 w 628"/>
                <a:gd name="T27" fmla="*/ 48 h 253"/>
                <a:gd name="T28" fmla="*/ 623 w 628"/>
                <a:gd name="T29" fmla="*/ 134 h 253"/>
                <a:gd name="T30" fmla="*/ 624 w 628"/>
                <a:gd name="T31" fmla="*/ 188 h 253"/>
                <a:gd name="T32" fmla="*/ 579 w 628"/>
                <a:gd name="T33" fmla="*/ 204 h 253"/>
                <a:gd name="T34" fmla="*/ 525 w 628"/>
                <a:gd name="T35" fmla="*/ 164 h 253"/>
                <a:gd name="T36" fmla="*/ 456 w 628"/>
                <a:gd name="T37" fmla="*/ 154 h 253"/>
                <a:gd name="T38" fmla="*/ 429 w 628"/>
                <a:gd name="T39" fmla="*/ 165 h 253"/>
                <a:gd name="T40" fmla="*/ 587 w 628"/>
                <a:gd name="T41" fmla="*/ 110 h 253"/>
                <a:gd name="T42" fmla="*/ 528 w 628"/>
                <a:gd name="T43" fmla="*/ 61 h 253"/>
                <a:gd name="T44" fmla="*/ 393 w 628"/>
                <a:gd name="T45" fmla="*/ 75 h 253"/>
                <a:gd name="T46" fmla="*/ 393 w 628"/>
                <a:gd name="T47" fmla="*/ 135 h 253"/>
                <a:gd name="T48" fmla="*/ 587 w 628"/>
                <a:gd name="T49" fmla="*/ 11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28" h="253">
                  <a:moveTo>
                    <a:pt x="429" y="165"/>
                  </a:moveTo>
                  <a:cubicBezTo>
                    <a:pt x="449" y="196"/>
                    <a:pt x="491" y="190"/>
                    <a:pt x="503" y="230"/>
                  </a:cubicBezTo>
                  <a:cubicBezTo>
                    <a:pt x="478" y="237"/>
                    <a:pt x="455" y="246"/>
                    <a:pt x="430" y="250"/>
                  </a:cubicBezTo>
                  <a:cubicBezTo>
                    <a:pt x="415" y="253"/>
                    <a:pt x="406" y="243"/>
                    <a:pt x="406" y="226"/>
                  </a:cubicBezTo>
                  <a:cubicBezTo>
                    <a:pt x="406" y="209"/>
                    <a:pt x="406" y="193"/>
                    <a:pt x="406" y="173"/>
                  </a:cubicBezTo>
                  <a:cubicBezTo>
                    <a:pt x="376" y="180"/>
                    <a:pt x="352" y="185"/>
                    <a:pt x="327" y="191"/>
                  </a:cubicBezTo>
                  <a:cubicBezTo>
                    <a:pt x="312" y="149"/>
                    <a:pt x="335" y="115"/>
                    <a:pt x="343" y="75"/>
                  </a:cubicBezTo>
                  <a:cubicBezTo>
                    <a:pt x="234" y="79"/>
                    <a:pt x="127" y="83"/>
                    <a:pt x="19" y="87"/>
                  </a:cubicBezTo>
                  <a:cubicBezTo>
                    <a:pt x="13" y="73"/>
                    <a:pt x="8" y="63"/>
                    <a:pt x="0" y="46"/>
                  </a:cubicBezTo>
                  <a:cubicBezTo>
                    <a:pt x="19" y="41"/>
                    <a:pt x="36" y="33"/>
                    <a:pt x="54" y="31"/>
                  </a:cubicBezTo>
                  <a:cubicBezTo>
                    <a:pt x="113" y="24"/>
                    <a:pt x="173" y="20"/>
                    <a:pt x="232" y="15"/>
                  </a:cubicBezTo>
                  <a:cubicBezTo>
                    <a:pt x="277" y="10"/>
                    <a:pt x="322" y="3"/>
                    <a:pt x="367" y="2"/>
                  </a:cubicBezTo>
                  <a:cubicBezTo>
                    <a:pt x="424" y="0"/>
                    <a:pt x="482" y="3"/>
                    <a:pt x="538" y="6"/>
                  </a:cubicBezTo>
                  <a:cubicBezTo>
                    <a:pt x="565" y="7"/>
                    <a:pt x="582" y="22"/>
                    <a:pt x="591" y="48"/>
                  </a:cubicBezTo>
                  <a:cubicBezTo>
                    <a:pt x="601" y="77"/>
                    <a:pt x="614" y="105"/>
                    <a:pt x="623" y="134"/>
                  </a:cubicBezTo>
                  <a:cubicBezTo>
                    <a:pt x="627" y="151"/>
                    <a:pt x="628" y="171"/>
                    <a:pt x="624" y="188"/>
                  </a:cubicBezTo>
                  <a:cubicBezTo>
                    <a:pt x="618" y="214"/>
                    <a:pt x="600" y="219"/>
                    <a:pt x="579" y="204"/>
                  </a:cubicBezTo>
                  <a:cubicBezTo>
                    <a:pt x="561" y="191"/>
                    <a:pt x="540" y="180"/>
                    <a:pt x="525" y="164"/>
                  </a:cubicBezTo>
                  <a:cubicBezTo>
                    <a:pt x="503" y="142"/>
                    <a:pt x="481" y="143"/>
                    <a:pt x="456" y="154"/>
                  </a:cubicBezTo>
                  <a:cubicBezTo>
                    <a:pt x="448" y="158"/>
                    <a:pt x="440" y="161"/>
                    <a:pt x="429" y="165"/>
                  </a:cubicBezTo>
                  <a:close/>
                  <a:moveTo>
                    <a:pt x="587" y="110"/>
                  </a:moveTo>
                  <a:cubicBezTo>
                    <a:pt x="572" y="85"/>
                    <a:pt x="558" y="63"/>
                    <a:pt x="528" y="61"/>
                  </a:cubicBezTo>
                  <a:cubicBezTo>
                    <a:pt x="483" y="58"/>
                    <a:pt x="438" y="57"/>
                    <a:pt x="393" y="75"/>
                  </a:cubicBezTo>
                  <a:cubicBezTo>
                    <a:pt x="393" y="93"/>
                    <a:pt x="393" y="111"/>
                    <a:pt x="393" y="135"/>
                  </a:cubicBezTo>
                  <a:cubicBezTo>
                    <a:pt x="456" y="99"/>
                    <a:pt x="521" y="103"/>
                    <a:pt x="587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6" name="Freeform 32">
              <a:extLst>
                <a:ext uri="{FF2B5EF4-FFF2-40B4-BE49-F238E27FC236}">
                  <a16:creationId xmlns:a16="http://schemas.microsoft.com/office/drawing/2014/main" id="{3C83C9B1-79D2-8E7B-8992-BDA7353F3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0" y="898"/>
              <a:ext cx="137" cy="158"/>
            </a:xfrm>
            <a:custGeom>
              <a:avLst/>
              <a:gdLst>
                <a:gd name="T0" fmla="*/ 356 w 438"/>
                <a:gd name="T1" fmla="*/ 506 h 506"/>
                <a:gd name="T2" fmla="*/ 273 w 438"/>
                <a:gd name="T3" fmla="*/ 361 h 506"/>
                <a:gd name="T4" fmla="*/ 279 w 438"/>
                <a:gd name="T5" fmla="*/ 356 h 506"/>
                <a:gd name="T6" fmla="*/ 306 w 438"/>
                <a:gd name="T7" fmla="*/ 368 h 506"/>
                <a:gd name="T8" fmla="*/ 371 w 438"/>
                <a:gd name="T9" fmla="*/ 357 h 506"/>
                <a:gd name="T10" fmla="*/ 375 w 438"/>
                <a:gd name="T11" fmla="*/ 284 h 506"/>
                <a:gd name="T12" fmla="*/ 323 w 438"/>
                <a:gd name="T13" fmla="*/ 234 h 506"/>
                <a:gd name="T14" fmla="*/ 271 w 438"/>
                <a:gd name="T15" fmla="*/ 236 h 506"/>
                <a:gd name="T16" fmla="*/ 251 w 438"/>
                <a:gd name="T17" fmla="*/ 274 h 506"/>
                <a:gd name="T18" fmla="*/ 257 w 438"/>
                <a:gd name="T19" fmla="*/ 320 h 506"/>
                <a:gd name="T20" fmla="*/ 233 w 438"/>
                <a:gd name="T21" fmla="*/ 330 h 506"/>
                <a:gd name="T22" fmla="*/ 182 w 438"/>
                <a:gd name="T23" fmla="*/ 327 h 506"/>
                <a:gd name="T24" fmla="*/ 172 w 438"/>
                <a:gd name="T25" fmla="*/ 268 h 506"/>
                <a:gd name="T26" fmla="*/ 227 w 438"/>
                <a:gd name="T27" fmla="*/ 206 h 506"/>
                <a:gd name="T28" fmla="*/ 264 w 438"/>
                <a:gd name="T29" fmla="*/ 182 h 506"/>
                <a:gd name="T30" fmla="*/ 119 w 438"/>
                <a:gd name="T31" fmla="*/ 170 h 506"/>
                <a:gd name="T32" fmla="*/ 43 w 438"/>
                <a:gd name="T33" fmla="*/ 176 h 506"/>
                <a:gd name="T34" fmla="*/ 0 w 438"/>
                <a:gd name="T35" fmla="*/ 118 h 506"/>
                <a:gd name="T36" fmla="*/ 70 w 438"/>
                <a:gd name="T37" fmla="*/ 123 h 506"/>
                <a:gd name="T38" fmla="*/ 151 w 438"/>
                <a:gd name="T39" fmla="*/ 110 h 506"/>
                <a:gd name="T40" fmla="*/ 157 w 438"/>
                <a:gd name="T41" fmla="*/ 58 h 506"/>
                <a:gd name="T42" fmla="*/ 118 w 438"/>
                <a:gd name="T43" fmla="*/ 23 h 506"/>
                <a:gd name="T44" fmla="*/ 162 w 438"/>
                <a:gd name="T45" fmla="*/ 0 h 506"/>
                <a:gd name="T46" fmla="*/ 187 w 438"/>
                <a:gd name="T47" fmla="*/ 29 h 506"/>
                <a:gd name="T48" fmla="*/ 280 w 438"/>
                <a:gd name="T49" fmla="*/ 133 h 506"/>
                <a:gd name="T50" fmla="*/ 328 w 438"/>
                <a:gd name="T51" fmla="*/ 169 h 506"/>
                <a:gd name="T52" fmla="*/ 430 w 438"/>
                <a:gd name="T53" fmla="*/ 277 h 506"/>
                <a:gd name="T54" fmla="*/ 433 w 438"/>
                <a:gd name="T55" fmla="*/ 293 h 506"/>
                <a:gd name="T56" fmla="*/ 375 w 438"/>
                <a:gd name="T57" fmla="*/ 493 h 506"/>
                <a:gd name="T58" fmla="*/ 367 w 438"/>
                <a:gd name="T59" fmla="*/ 501 h 506"/>
                <a:gd name="T60" fmla="*/ 356 w 438"/>
                <a:gd name="T61" fmla="*/ 506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38" h="506">
                  <a:moveTo>
                    <a:pt x="356" y="506"/>
                  </a:moveTo>
                  <a:cubicBezTo>
                    <a:pt x="307" y="470"/>
                    <a:pt x="297" y="411"/>
                    <a:pt x="273" y="361"/>
                  </a:cubicBezTo>
                  <a:cubicBezTo>
                    <a:pt x="275" y="359"/>
                    <a:pt x="277" y="357"/>
                    <a:pt x="279" y="356"/>
                  </a:cubicBezTo>
                  <a:cubicBezTo>
                    <a:pt x="288" y="360"/>
                    <a:pt x="296" y="364"/>
                    <a:pt x="306" y="368"/>
                  </a:cubicBezTo>
                  <a:cubicBezTo>
                    <a:pt x="334" y="380"/>
                    <a:pt x="354" y="377"/>
                    <a:pt x="371" y="357"/>
                  </a:cubicBezTo>
                  <a:cubicBezTo>
                    <a:pt x="389" y="336"/>
                    <a:pt x="393" y="305"/>
                    <a:pt x="375" y="284"/>
                  </a:cubicBezTo>
                  <a:cubicBezTo>
                    <a:pt x="360" y="265"/>
                    <a:pt x="342" y="250"/>
                    <a:pt x="323" y="234"/>
                  </a:cubicBezTo>
                  <a:cubicBezTo>
                    <a:pt x="306" y="220"/>
                    <a:pt x="289" y="228"/>
                    <a:pt x="271" y="236"/>
                  </a:cubicBezTo>
                  <a:cubicBezTo>
                    <a:pt x="253" y="243"/>
                    <a:pt x="249" y="257"/>
                    <a:pt x="251" y="274"/>
                  </a:cubicBezTo>
                  <a:cubicBezTo>
                    <a:pt x="252" y="288"/>
                    <a:pt x="254" y="303"/>
                    <a:pt x="257" y="320"/>
                  </a:cubicBezTo>
                  <a:cubicBezTo>
                    <a:pt x="250" y="323"/>
                    <a:pt x="241" y="325"/>
                    <a:pt x="233" y="330"/>
                  </a:cubicBezTo>
                  <a:cubicBezTo>
                    <a:pt x="215" y="341"/>
                    <a:pt x="198" y="341"/>
                    <a:pt x="182" y="327"/>
                  </a:cubicBezTo>
                  <a:cubicBezTo>
                    <a:pt x="168" y="314"/>
                    <a:pt x="163" y="288"/>
                    <a:pt x="172" y="268"/>
                  </a:cubicBezTo>
                  <a:cubicBezTo>
                    <a:pt x="184" y="241"/>
                    <a:pt x="204" y="222"/>
                    <a:pt x="227" y="206"/>
                  </a:cubicBezTo>
                  <a:cubicBezTo>
                    <a:pt x="240" y="198"/>
                    <a:pt x="252" y="190"/>
                    <a:pt x="264" y="182"/>
                  </a:cubicBezTo>
                  <a:cubicBezTo>
                    <a:pt x="226" y="132"/>
                    <a:pt x="159" y="127"/>
                    <a:pt x="119" y="170"/>
                  </a:cubicBezTo>
                  <a:cubicBezTo>
                    <a:pt x="102" y="187"/>
                    <a:pt x="66" y="191"/>
                    <a:pt x="43" y="176"/>
                  </a:cubicBezTo>
                  <a:cubicBezTo>
                    <a:pt x="23" y="162"/>
                    <a:pt x="8" y="144"/>
                    <a:pt x="0" y="118"/>
                  </a:cubicBezTo>
                  <a:cubicBezTo>
                    <a:pt x="26" y="108"/>
                    <a:pt x="49" y="117"/>
                    <a:pt x="70" y="123"/>
                  </a:cubicBezTo>
                  <a:cubicBezTo>
                    <a:pt x="101" y="133"/>
                    <a:pt x="125" y="116"/>
                    <a:pt x="151" y="110"/>
                  </a:cubicBezTo>
                  <a:cubicBezTo>
                    <a:pt x="167" y="107"/>
                    <a:pt x="171" y="75"/>
                    <a:pt x="157" y="58"/>
                  </a:cubicBezTo>
                  <a:cubicBezTo>
                    <a:pt x="147" y="45"/>
                    <a:pt x="132" y="36"/>
                    <a:pt x="118" y="23"/>
                  </a:cubicBezTo>
                  <a:cubicBezTo>
                    <a:pt x="131" y="16"/>
                    <a:pt x="145" y="9"/>
                    <a:pt x="162" y="0"/>
                  </a:cubicBezTo>
                  <a:cubicBezTo>
                    <a:pt x="170" y="10"/>
                    <a:pt x="178" y="20"/>
                    <a:pt x="187" y="29"/>
                  </a:cubicBezTo>
                  <a:cubicBezTo>
                    <a:pt x="218" y="64"/>
                    <a:pt x="247" y="100"/>
                    <a:pt x="280" y="133"/>
                  </a:cubicBezTo>
                  <a:cubicBezTo>
                    <a:pt x="293" y="148"/>
                    <a:pt x="310" y="160"/>
                    <a:pt x="328" y="169"/>
                  </a:cubicBezTo>
                  <a:cubicBezTo>
                    <a:pt x="375" y="193"/>
                    <a:pt x="401" y="236"/>
                    <a:pt x="430" y="277"/>
                  </a:cubicBezTo>
                  <a:cubicBezTo>
                    <a:pt x="433" y="281"/>
                    <a:pt x="433" y="288"/>
                    <a:pt x="433" y="293"/>
                  </a:cubicBezTo>
                  <a:cubicBezTo>
                    <a:pt x="438" y="366"/>
                    <a:pt x="408" y="430"/>
                    <a:pt x="375" y="493"/>
                  </a:cubicBezTo>
                  <a:cubicBezTo>
                    <a:pt x="374" y="496"/>
                    <a:pt x="370" y="499"/>
                    <a:pt x="367" y="501"/>
                  </a:cubicBezTo>
                  <a:cubicBezTo>
                    <a:pt x="365" y="503"/>
                    <a:pt x="362" y="503"/>
                    <a:pt x="356" y="5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7" name="Freeform 33">
              <a:extLst>
                <a:ext uri="{FF2B5EF4-FFF2-40B4-BE49-F238E27FC236}">
                  <a16:creationId xmlns:a16="http://schemas.microsoft.com/office/drawing/2014/main" id="{0F427554-D488-2DE8-F768-2CF638C7A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1" y="2470"/>
              <a:ext cx="139" cy="165"/>
            </a:xfrm>
            <a:custGeom>
              <a:avLst/>
              <a:gdLst>
                <a:gd name="T0" fmla="*/ 257 w 442"/>
                <a:gd name="T1" fmla="*/ 0 h 526"/>
                <a:gd name="T2" fmla="*/ 442 w 442"/>
                <a:gd name="T3" fmla="*/ 105 h 526"/>
                <a:gd name="T4" fmla="*/ 414 w 442"/>
                <a:gd name="T5" fmla="*/ 116 h 526"/>
                <a:gd name="T6" fmla="*/ 352 w 442"/>
                <a:gd name="T7" fmla="*/ 135 h 526"/>
                <a:gd name="T8" fmla="*/ 333 w 442"/>
                <a:gd name="T9" fmla="*/ 165 h 526"/>
                <a:gd name="T10" fmla="*/ 165 w 442"/>
                <a:gd name="T11" fmla="*/ 447 h 526"/>
                <a:gd name="T12" fmla="*/ 151 w 442"/>
                <a:gd name="T13" fmla="*/ 478 h 526"/>
                <a:gd name="T14" fmla="*/ 196 w 442"/>
                <a:gd name="T15" fmla="*/ 516 h 526"/>
                <a:gd name="T16" fmla="*/ 176 w 442"/>
                <a:gd name="T17" fmla="*/ 524 h 526"/>
                <a:gd name="T18" fmla="*/ 0 w 442"/>
                <a:gd name="T19" fmla="*/ 418 h 526"/>
                <a:gd name="T20" fmla="*/ 2 w 442"/>
                <a:gd name="T21" fmla="*/ 410 h 526"/>
                <a:gd name="T22" fmla="*/ 23 w 442"/>
                <a:gd name="T23" fmla="*/ 407 h 526"/>
                <a:gd name="T24" fmla="*/ 95 w 442"/>
                <a:gd name="T25" fmla="*/ 369 h 526"/>
                <a:gd name="T26" fmla="*/ 268 w 442"/>
                <a:gd name="T27" fmla="*/ 77 h 526"/>
                <a:gd name="T28" fmla="*/ 262 w 442"/>
                <a:gd name="T29" fmla="*/ 21 h 526"/>
                <a:gd name="T30" fmla="*/ 254 w 442"/>
                <a:gd name="T31" fmla="*/ 8 h 526"/>
                <a:gd name="T32" fmla="*/ 257 w 442"/>
                <a:gd name="T33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42" h="526">
                  <a:moveTo>
                    <a:pt x="257" y="0"/>
                  </a:moveTo>
                  <a:cubicBezTo>
                    <a:pt x="319" y="35"/>
                    <a:pt x="381" y="70"/>
                    <a:pt x="442" y="105"/>
                  </a:cubicBezTo>
                  <a:cubicBezTo>
                    <a:pt x="435" y="124"/>
                    <a:pt x="423" y="121"/>
                    <a:pt x="414" y="116"/>
                  </a:cubicBezTo>
                  <a:cubicBezTo>
                    <a:pt x="386" y="101"/>
                    <a:pt x="368" y="116"/>
                    <a:pt x="352" y="135"/>
                  </a:cubicBezTo>
                  <a:cubicBezTo>
                    <a:pt x="344" y="144"/>
                    <a:pt x="339" y="155"/>
                    <a:pt x="333" y="165"/>
                  </a:cubicBezTo>
                  <a:cubicBezTo>
                    <a:pt x="277" y="259"/>
                    <a:pt x="221" y="353"/>
                    <a:pt x="165" y="447"/>
                  </a:cubicBezTo>
                  <a:cubicBezTo>
                    <a:pt x="159" y="457"/>
                    <a:pt x="156" y="468"/>
                    <a:pt x="151" y="478"/>
                  </a:cubicBezTo>
                  <a:cubicBezTo>
                    <a:pt x="167" y="491"/>
                    <a:pt x="180" y="502"/>
                    <a:pt x="196" y="516"/>
                  </a:cubicBezTo>
                  <a:cubicBezTo>
                    <a:pt x="187" y="520"/>
                    <a:pt x="179" y="526"/>
                    <a:pt x="176" y="524"/>
                  </a:cubicBezTo>
                  <a:cubicBezTo>
                    <a:pt x="117" y="489"/>
                    <a:pt x="59" y="454"/>
                    <a:pt x="0" y="418"/>
                  </a:cubicBezTo>
                  <a:cubicBezTo>
                    <a:pt x="1" y="415"/>
                    <a:pt x="2" y="413"/>
                    <a:pt x="2" y="410"/>
                  </a:cubicBezTo>
                  <a:cubicBezTo>
                    <a:pt x="9" y="409"/>
                    <a:pt x="16" y="406"/>
                    <a:pt x="23" y="407"/>
                  </a:cubicBezTo>
                  <a:cubicBezTo>
                    <a:pt x="56" y="411"/>
                    <a:pt x="78" y="398"/>
                    <a:pt x="95" y="369"/>
                  </a:cubicBezTo>
                  <a:cubicBezTo>
                    <a:pt x="152" y="271"/>
                    <a:pt x="210" y="174"/>
                    <a:pt x="268" y="77"/>
                  </a:cubicBezTo>
                  <a:cubicBezTo>
                    <a:pt x="284" y="51"/>
                    <a:pt x="283" y="47"/>
                    <a:pt x="262" y="21"/>
                  </a:cubicBezTo>
                  <a:cubicBezTo>
                    <a:pt x="259" y="17"/>
                    <a:pt x="256" y="13"/>
                    <a:pt x="254" y="8"/>
                  </a:cubicBezTo>
                  <a:cubicBezTo>
                    <a:pt x="253" y="8"/>
                    <a:pt x="255" y="6"/>
                    <a:pt x="25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8" name="Freeform 34">
              <a:extLst>
                <a:ext uri="{FF2B5EF4-FFF2-40B4-BE49-F238E27FC236}">
                  <a16:creationId xmlns:a16="http://schemas.microsoft.com/office/drawing/2014/main" id="{86B9E5BF-006B-AC70-EB19-F360E6F1A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0" y="563"/>
              <a:ext cx="134" cy="103"/>
            </a:xfrm>
            <a:custGeom>
              <a:avLst/>
              <a:gdLst>
                <a:gd name="T0" fmla="*/ 112 w 430"/>
                <a:gd name="T1" fmla="*/ 128 h 330"/>
                <a:gd name="T2" fmla="*/ 183 w 430"/>
                <a:gd name="T3" fmla="*/ 45 h 330"/>
                <a:gd name="T4" fmla="*/ 197 w 430"/>
                <a:gd name="T5" fmla="*/ 0 h 330"/>
                <a:gd name="T6" fmla="*/ 233 w 430"/>
                <a:gd name="T7" fmla="*/ 71 h 330"/>
                <a:gd name="T8" fmla="*/ 176 w 430"/>
                <a:gd name="T9" fmla="*/ 172 h 330"/>
                <a:gd name="T10" fmla="*/ 164 w 430"/>
                <a:gd name="T11" fmla="*/ 201 h 330"/>
                <a:gd name="T12" fmla="*/ 208 w 430"/>
                <a:gd name="T13" fmla="*/ 241 h 330"/>
                <a:gd name="T14" fmla="*/ 313 w 430"/>
                <a:gd name="T15" fmla="*/ 178 h 330"/>
                <a:gd name="T16" fmla="*/ 323 w 430"/>
                <a:gd name="T17" fmla="*/ 116 h 330"/>
                <a:gd name="T18" fmla="*/ 307 w 430"/>
                <a:gd name="T19" fmla="*/ 46 h 330"/>
                <a:gd name="T20" fmla="*/ 352 w 430"/>
                <a:gd name="T21" fmla="*/ 69 h 330"/>
                <a:gd name="T22" fmla="*/ 422 w 430"/>
                <a:gd name="T23" fmla="*/ 160 h 330"/>
                <a:gd name="T24" fmla="*/ 415 w 430"/>
                <a:gd name="T25" fmla="*/ 192 h 330"/>
                <a:gd name="T26" fmla="*/ 377 w 430"/>
                <a:gd name="T27" fmla="*/ 220 h 330"/>
                <a:gd name="T28" fmla="*/ 255 w 430"/>
                <a:gd name="T29" fmla="*/ 289 h 330"/>
                <a:gd name="T30" fmla="*/ 217 w 430"/>
                <a:gd name="T31" fmla="*/ 317 h 330"/>
                <a:gd name="T32" fmla="*/ 181 w 430"/>
                <a:gd name="T33" fmla="*/ 321 h 330"/>
                <a:gd name="T34" fmla="*/ 133 w 430"/>
                <a:gd name="T35" fmla="*/ 279 h 330"/>
                <a:gd name="T36" fmla="*/ 66 w 430"/>
                <a:gd name="T37" fmla="*/ 175 h 330"/>
                <a:gd name="T38" fmla="*/ 18 w 430"/>
                <a:gd name="T39" fmla="*/ 98 h 330"/>
                <a:gd name="T40" fmla="*/ 28 w 430"/>
                <a:gd name="T41" fmla="*/ 49 h 330"/>
                <a:gd name="T42" fmla="*/ 66 w 430"/>
                <a:gd name="T43" fmla="*/ 40 h 330"/>
                <a:gd name="T44" fmla="*/ 94 w 430"/>
                <a:gd name="T45" fmla="*/ 62 h 330"/>
                <a:gd name="T46" fmla="*/ 112 w 430"/>
                <a:gd name="T47" fmla="*/ 128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0" h="330">
                  <a:moveTo>
                    <a:pt x="112" y="128"/>
                  </a:moveTo>
                  <a:cubicBezTo>
                    <a:pt x="137" y="99"/>
                    <a:pt x="162" y="73"/>
                    <a:pt x="183" y="45"/>
                  </a:cubicBezTo>
                  <a:cubicBezTo>
                    <a:pt x="191" y="33"/>
                    <a:pt x="192" y="15"/>
                    <a:pt x="197" y="0"/>
                  </a:cubicBezTo>
                  <a:cubicBezTo>
                    <a:pt x="246" y="12"/>
                    <a:pt x="255" y="29"/>
                    <a:pt x="233" y="71"/>
                  </a:cubicBezTo>
                  <a:cubicBezTo>
                    <a:pt x="215" y="105"/>
                    <a:pt x="195" y="138"/>
                    <a:pt x="176" y="172"/>
                  </a:cubicBezTo>
                  <a:cubicBezTo>
                    <a:pt x="171" y="181"/>
                    <a:pt x="166" y="191"/>
                    <a:pt x="164" y="201"/>
                  </a:cubicBezTo>
                  <a:cubicBezTo>
                    <a:pt x="160" y="228"/>
                    <a:pt x="183" y="251"/>
                    <a:pt x="208" y="241"/>
                  </a:cubicBezTo>
                  <a:cubicBezTo>
                    <a:pt x="246" y="226"/>
                    <a:pt x="284" y="211"/>
                    <a:pt x="313" y="178"/>
                  </a:cubicBezTo>
                  <a:cubicBezTo>
                    <a:pt x="330" y="159"/>
                    <a:pt x="334" y="140"/>
                    <a:pt x="323" y="116"/>
                  </a:cubicBezTo>
                  <a:cubicBezTo>
                    <a:pt x="314" y="96"/>
                    <a:pt x="301" y="77"/>
                    <a:pt x="307" y="46"/>
                  </a:cubicBezTo>
                  <a:cubicBezTo>
                    <a:pt x="324" y="54"/>
                    <a:pt x="343" y="57"/>
                    <a:pt x="352" y="69"/>
                  </a:cubicBezTo>
                  <a:cubicBezTo>
                    <a:pt x="378" y="97"/>
                    <a:pt x="399" y="129"/>
                    <a:pt x="422" y="160"/>
                  </a:cubicBezTo>
                  <a:cubicBezTo>
                    <a:pt x="430" y="172"/>
                    <a:pt x="425" y="184"/>
                    <a:pt x="415" y="192"/>
                  </a:cubicBezTo>
                  <a:cubicBezTo>
                    <a:pt x="403" y="202"/>
                    <a:pt x="390" y="213"/>
                    <a:pt x="377" y="220"/>
                  </a:cubicBezTo>
                  <a:cubicBezTo>
                    <a:pt x="337" y="244"/>
                    <a:pt x="295" y="266"/>
                    <a:pt x="255" y="289"/>
                  </a:cubicBezTo>
                  <a:cubicBezTo>
                    <a:pt x="241" y="297"/>
                    <a:pt x="228" y="307"/>
                    <a:pt x="217" y="317"/>
                  </a:cubicBezTo>
                  <a:cubicBezTo>
                    <a:pt x="205" y="328"/>
                    <a:pt x="192" y="330"/>
                    <a:pt x="181" y="321"/>
                  </a:cubicBezTo>
                  <a:cubicBezTo>
                    <a:pt x="164" y="308"/>
                    <a:pt x="146" y="295"/>
                    <a:pt x="133" y="279"/>
                  </a:cubicBezTo>
                  <a:cubicBezTo>
                    <a:pt x="109" y="246"/>
                    <a:pt x="87" y="210"/>
                    <a:pt x="66" y="175"/>
                  </a:cubicBezTo>
                  <a:cubicBezTo>
                    <a:pt x="51" y="149"/>
                    <a:pt x="40" y="120"/>
                    <a:pt x="18" y="98"/>
                  </a:cubicBezTo>
                  <a:cubicBezTo>
                    <a:pt x="0" y="81"/>
                    <a:pt x="6" y="60"/>
                    <a:pt x="28" y="49"/>
                  </a:cubicBezTo>
                  <a:cubicBezTo>
                    <a:pt x="39" y="43"/>
                    <a:pt x="53" y="41"/>
                    <a:pt x="66" y="40"/>
                  </a:cubicBezTo>
                  <a:cubicBezTo>
                    <a:pt x="81" y="38"/>
                    <a:pt x="90" y="46"/>
                    <a:pt x="94" y="62"/>
                  </a:cubicBezTo>
                  <a:cubicBezTo>
                    <a:pt x="98" y="84"/>
                    <a:pt x="105" y="105"/>
                    <a:pt x="112" y="1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id="{48063D19-2BFD-954D-3293-0D02BD714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8" y="1371"/>
              <a:ext cx="129" cy="135"/>
            </a:xfrm>
            <a:custGeom>
              <a:avLst/>
              <a:gdLst>
                <a:gd name="T0" fmla="*/ 341 w 413"/>
                <a:gd name="T1" fmla="*/ 431 h 431"/>
                <a:gd name="T2" fmla="*/ 319 w 413"/>
                <a:gd name="T3" fmla="*/ 341 h 431"/>
                <a:gd name="T4" fmla="*/ 258 w 413"/>
                <a:gd name="T5" fmla="*/ 256 h 431"/>
                <a:gd name="T6" fmla="*/ 164 w 413"/>
                <a:gd name="T7" fmla="*/ 195 h 431"/>
                <a:gd name="T8" fmla="*/ 90 w 413"/>
                <a:gd name="T9" fmla="*/ 161 h 431"/>
                <a:gd name="T10" fmla="*/ 81 w 413"/>
                <a:gd name="T11" fmla="*/ 155 h 431"/>
                <a:gd name="T12" fmla="*/ 15 w 413"/>
                <a:gd name="T13" fmla="*/ 0 h 431"/>
                <a:gd name="T14" fmla="*/ 50 w 413"/>
                <a:gd name="T15" fmla="*/ 34 h 431"/>
                <a:gd name="T16" fmla="*/ 227 w 413"/>
                <a:gd name="T17" fmla="*/ 177 h 431"/>
                <a:gd name="T18" fmla="*/ 247 w 413"/>
                <a:gd name="T19" fmla="*/ 182 h 431"/>
                <a:gd name="T20" fmla="*/ 212 w 413"/>
                <a:gd name="T21" fmla="*/ 85 h 431"/>
                <a:gd name="T22" fmla="*/ 278 w 413"/>
                <a:gd name="T23" fmla="*/ 62 h 431"/>
                <a:gd name="T24" fmla="*/ 302 w 413"/>
                <a:gd name="T25" fmla="*/ 133 h 431"/>
                <a:gd name="T26" fmla="*/ 379 w 413"/>
                <a:gd name="T27" fmla="*/ 304 h 431"/>
                <a:gd name="T28" fmla="*/ 405 w 413"/>
                <a:gd name="T29" fmla="*/ 379 h 431"/>
                <a:gd name="T30" fmla="*/ 375 w 413"/>
                <a:gd name="T31" fmla="*/ 426 h 431"/>
                <a:gd name="T32" fmla="*/ 341 w 413"/>
                <a:gd name="T33" fmla="*/ 43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3" h="431">
                  <a:moveTo>
                    <a:pt x="341" y="431"/>
                  </a:moveTo>
                  <a:cubicBezTo>
                    <a:pt x="333" y="397"/>
                    <a:pt x="325" y="369"/>
                    <a:pt x="319" y="341"/>
                  </a:cubicBezTo>
                  <a:cubicBezTo>
                    <a:pt x="310" y="304"/>
                    <a:pt x="291" y="276"/>
                    <a:pt x="258" y="256"/>
                  </a:cubicBezTo>
                  <a:cubicBezTo>
                    <a:pt x="226" y="236"/>
                    <a:pt x="196" y="215"/>
                    <a:pt x="164" y="195"/>
                  </a:cubicBezTo>
                  <a:cubicBezTo>
                    <a:pt x="141" y="181"/>
                    <a:pt x="121" y="158"/>
                    <a:pt x="90" y="161"/>
                  </a:cubicBezTo>
                  <a:cubicBezTo>
                    <a:pt x="87" y="162"/>
                    <a:pt x="83" y="158"/>
                    <a:pt x="81" y="155"/>
                  </a:cubicBezTo>
                  <a:cubicBezTo>
                    <a:pt x="39" y="113"/>
                    <a:pt x="0" y="69"/>
                    <a:pt x="15" y="0"/>
                  </a:cubicBezTo>
                  <a:cubicBezTo>
                    <a:pt x="34" y="4"/>
                    <a:pt x="41" y="20"/>
                    <a:pt x="50" y="34"/>
                  </a:cubicBezTo>
                  <a:cubicBezTo>
                    <a:pt x="93" y="102"/>
                    <a:pt x="152" y="150"/>
                    <a:pt x="227" y="177"/>
                  </a:cubicBezTo>
                  <a:cubicBezTo>
                    <a:pt x="233" y="179"/>
                    <a:pt x="239" y="180"/>
                    <a:pt x="247" y="182"/>
                  </a:cubicBezTo>
                  <a:cubicBezTo>
                    <a:pt x="248" y="145"/>
                    <a:pt x="207" y="126"/>
                    <a:pt x="212" y="85"/>
                  </a:cubicBezTo>
                  <a:cubicBezTo>
                    <a:pt x="232" y="78"/>
                    <a:pt x="254" y="70"/>
                    <a:pt x="278" y="62"/>
                  </a:cubicBezTo>
                  <a:cubicBezTo>
                    <a:pt x="287" y="88"/>
                    <a:pt x="292" y="112"/>
                    <a:pt x="302" y="133"/>
                  </a:cubicBezTo>
                  <a:cubicBezTo>
                    <a:pt x="327" y="191"/>
                    <a:pt x="354" y="247"/>
                    <a:pt x="379" y="304"/>
                  </a:cubicBezTo>
                  <a:cubicBezTo>
                    <a:pt x="390" y="328"/>
                    <a:pt x="399" y="354"/>
                    <a:pt x="405" y="379"/>
                  </a:cubicBezTo>
                  <a:cubicBezTo>
                    <a:pt x="413" y="409"/>
                    <a:pt x="406" y="419"/>
                    <a:pt x="375" y="426"/>
                  </a:cubicBezTo>
                  <a:cubicBezTo>
                    <a:pt x="365" y="428"/>
                    <a:pt x="354" y="429"/>
                    <a:pt x="341" y="4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40" name="Freeform 36">
              <a:extLst>
                <a:ext uri="{FF2B5EF4-FFF2-40B4-BE49-F238E27FC236}">
                  <a16:creationId xmlns:a16="http://schemas.microsoft.com/office/drawing/2014/main" id="{12E31EC8-7DD8-82B8-E031-02132F3C5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1412"/>
              <a:ext cx="79" cy="122"/>
            </a:xfrm>
            <a:custGeom>
              <a:avLst/>
              <a:gdLst>
                <a:gd name="T0" fmla="*/ 100 w 252"/>
                <a:gd name="T1" fmla="*/ 391 h 391"/>
                <a:gd name="T2" fmla="*/ 101 w 252"/>
                <a:gd name="T3" fmla="*/ 298 h 391"/>
                <a:gd name="T4" fmla="*/ 107 w 252"/>
                <a:gd name="T5" fmla="*/ 213 h 391"/>
                <a:gd name="T6" fmla="*/ 0 w 252"/>
                <a:gd name="T7" fmla="*/ 74 h 391"/>
                <a:gd name="T8" fmla="*/ 71 w 252"/>
                <a:gd name="T9" fmla="*/ 31 h 391"/>
                <a:gd name="T10" fmla="*/ 131 w 252"/>
                <a:gd name="T11" fmla="*/ 157 h 391"/>
                <a:gd name="T12" fmla="*/ 133 w 252"/>
                <a:gd name="T13" fmla="*/ 191 h 391"/>
                <a:gd name="T14" fmla="*/ 144 w 252"/>
                <a:gd name="T15" fmla="*/ 266 h 391"/>
                <a:gd name="T16" fmla="*/ 193 w 252"/>
                <a:gd name="T17" fmla="*/ 291 h 391"/>
                <a:gd name="T18" fmla="*/ 216 w 252"/>
                <a:gd name="T19" fmla="*/ 229 h 391"/>
                <a:gd name="T20" fmla="*/ 170 w 252"/>
                <a:gd name="T21" fmla="*/ 131 h 391"/>
                <a:gd name="T22" fmla="*/ 134 w 252"/>
                <a:gd name="T23" fmla="*/ 58 h 391"/>
                <a:gd name="T24" fmla="*/ 161 w 252"/>
                <a:gd name="T25" fmla="*/ 0 h 391"/>
                <a:gd name="T26" fmla="*/ 232 w 252"/>
                <a:gd name="T27" fmla="*/ 151 h 391"/>
                <a:gd name="T28" fmla="*/ 248 w 252"/>
                <a:gd name="T29" fmla="*/ 248 h 391"/>
                <a:gd name="T30" fmla="*/ 180 w 252"/>
                <a:gd name="T31" fmla="*/ 350 h 391"/>
                <a:gd name="T32" fmla="*/ 100 w 252"/>
                <a:gd name="T33" fmla="*/ 391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2" h="391">
                  <a:moveTo>
                    <a:pt x="100" y="391"/>
                  </a:moveTo>
                  <a:cubicBezTo>
                    <a:pt x="100" y="356"/>
                    <a:pt x="99" y="327"/>
                    <a:pt x="101" y="298"/>
                  </a:cubicBezTo>
                  <a:cubicBezTo>
                    <a:pt x="102" y="270"/>
                    <a:pt x="105" y="243"/>
                    <a:pt x="107" y="213"/>
                  </a:cubicBezTo>
                  <a:cubicBezTo>
                    <a:pt x="48" y="184"/>
                    <a:pt x="40" y="117"/>
                    <a:pt x="0" y="74"/>
                  </a:cubicBezTo>
                  <a:cubicBezTo>
                    <a:pt x="11" y="35"/>
                    <a:pt x="46" y="42"/>
                    <a:pt x="71" y="31"/>
                  </a:cubicBezTo>
                  <a:cubicBezTo>
                    <a:pt x="92" y="74"/>
                    <a:pt x="113" y="115"/>
                    <a:pt x="131" y="157"/>
                  </a:cubicBezTo>
                  <a:cubicBezTo>
                    <a:pt x="136" y="167"/>
                    <a:pt x="137" y="182"/>
                    <a:pt x="133" y="191"/>
                  </a:cubicBezTo>
                  <a:cubicBezTo>
                    <a:pt x="118" y="220"/>
                    <a:pt x="131" y="243"/>
                    <a:pt x="144" y="266"/>
                  </a:cubicBezTo>
                  <a:cubicBezTo>
                    <a:pt x="155" y="287"/>
                    <a:pt x="178" y="297"/>
                    <a:pt x="193" y="291"/>
                  </a:cubicBezTo>
                  <a:cubicBezTo>
                    <a:pt x="212" y="283"/>
                    <a:pt x="225" y="249"/>
                    <a:pt x="216" y="229"/>
                  </a:cubicBezTo>
                  <a:cubicBezTo>
                    <a:pt x="202" y="196"/>
                    <a:pt x="187" y="163"/>
                    <a:pt x="170" y="131"/>
                  </a:cubicBezTo>
                  <a:cubicBezTo>
                    <a:pt x="158" y="107"/>
                    <a:pt x="153" y="81"/>
                    <a:pt x="134" y="58"/>
                  </a:cubicBezTo>
                  <a:cubicBezTo>
                    <a:pt x="111" y="30"/>
                    <a:pt x="124" y="6"/>
                    <a:pt x="161" y="0"/>
                  </a:cubicBezTo>
                  <a:cubicBezTo>
                    <a:pt x="185" y="50"/>
                    <a:pt x="210" y="100"/>
                    <a:pt x="232" y="151"/>
                  </a:cubicBezTo>
                  <a:cubicBezTo>
                    <a:pt x="246" y="181"/>
                    <a:pt x="252" y="214"/>
                    <a:pt x="248" y="248"/>
                  </a:cubicBezTo>
                  <a:cubicBezTo>
                    <a:pt x="242" y="294"/>
                    <a:pt x="220" y="328"/>
                    <a:pt x="180" y="350"/>
                  </a:cubicBezTo>
                  <a:cubicBezTo>
                    <a:pt x="156" y="362"/>
                    <a:pt x="133" y="374"/>
                    <a:pt x="100" y="3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41" name="Freeform 37">
              <a:extLst>
                <a:ext uri="{FF2B5EF4-FFF2-40B4-BE49-F238E27FC236}">
                  <a16:creationId xmlns:a16="http://schemas.microsoft.com/office/drawing/2014/main" id="{A7FFD6D5-41A4-199C-D651-F0AF28FF8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458"/>
              <a:ext cx="90" cy="112"/>
            </a:xfrm>
            <a:custGeom>
              <a:avLst/>
              <a:gdLst>
                <a:gd name="T0" fmla="*/ 223 w 285"/>
                <a:gd name="T1" fmla="*/ 291 h 356"/>
                <a:gd name="T2" fmla="*/ 35 w 285"/>
                <a:gd name="T3" fmla="*/ 352 h 356"/>
                <a:gd name="T4" fmla="*/ 29 w 285"/>
                <a:gd name="T5" fmla="*/ 346 h 356"/>
                <a:gd name="T6" fmla="*/ 5 w 285"/>
                <a:gd name="T7" fmla="*/ 121 h 356"/>
                <a:gd name="T8" fmla="*/ 85 w 285"/>
                <a:gd name="T9" fmla="*/ 17 h 356"/>
                <a:gd name="T10" fmla="*/ 285 w 285"/>
                <a:gd name="T11" fmla="*/ 24 h 356"/>
                <a:gd name="T12" fmla="*/ 272 w 285"/>
                <a:gd name="T13" fmla="*/ 77 h 356"/>
                <a:gd name="T14" fmla="*/ 202 w 285"/>
                <a:gd name="T15" fmla="*/ 61 h 356"/>
                <a:gd name="T16" fmla="*/ 128 w 285"/>
                <a:gd name="T17" fmla="*/ 48 h 356"/>
                <a:gd name="T18" fmla="*/ 73 w 285"/>
                <a:gd name="T19" fmla="*/ 83 h 356"/>
                <a:gd name="T20" fmla="*/ 83 w 285"/>
                <a:gd name="T21" fmla="*/ 249 h 356"/>
                <a:gd name="T22" fmla="*/ 118 w 285"/>
                <a:gd name="T23" fmla="*/ 272 h 356"/>
                <a:gd name="T24" fmla="*/ 223 w 285"/>
                <a:gd name="T25" fmla="*/ 291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5" h="356">
                  <a:moveTo>
                    <a:pt x="223" y="291"/>
                  </a:moveTo>
                  <a:cubicBezTo>
                    <a:pt x="165" y="331"/>
                    <a:pt x="87" y="356"/>
                    <a:pt x="35" y="352"/>
                  </a:cubicBezTo>
                  <a:cubicBezTo>
                    <a:pt x="32" y="350"/>
                    <a:pt x="29" y="348"/>
                    <a:pt x="29" y="346"/>
                  </a:cubicBezTo>
                  <a:cubicBezTo>
                    <a:pt x="13" y="272"/>
                    <a:pt x="0" y="197"/>
                    <a:pt x="5" y="121"/>
                  </a:cubicBezTo>
                  <a:cubicBezTo>
                    <a:pt x="8" y="70"/>
                    <a:pt x="36" y="34"/>
                    <a:pt x="85" y="17"/>
                  </a:cubicBezTo>
                  <a:cubicBezTo>
                    <a:pt x="130" y="0"/>
                    <a:pt x="233" y="3"/>
                    <a:pt x="285" y="24"/>
                  </a:cubicBezTo>
                  <a:cubicBezTo>
                    <a:pt x="281" y="40"/>
                    <a:pt x="277" y="57"/>
                    <a:pt x="272" y="77"/>
                  </a:cubicBezTo>
                  <a:cubicBezTo>
                    <a:pt x="246" y="71"/>
                    <a:pt x="224" y="66"/>
                    <a:pt x="202" y="61"/>
                  </a:cubicBezTo>
                  <a:cubicBezTo>
                    <a:pt x="178" y="56"/>
                    <a:pt x="153" y="50"/>
                    <a:pt x="128" y="48"/>
                  </a:cubicBezTo>
                  <a:cubicBezTo>
                    <a:pt x="97" y="46"/>
                    <a:pt x="83" y="55"/>
                    <a:pt x="73" y="83"/>
                  </a:cubicBezTo>
                  <a:cubicBezTo>
                    <a:pt x="54" y="140"/>
                    <a:pt x="57" y="195"/>
                    <a:pt x="83" y="249"/>
                  </a:cubicBezTo>
                  <a:cubicBezTo>
                    <a:pt x="91" y="264"/>
                    <a:pt x="102" y="270"/>
                    <a:pt x="118" y="272"/>
                  </a:cubicBezTo>
                  <a:cubicBezTo>
                    <a:pt x="152" y="277"/>
                    <a:pt x="186" y="284"/>
                    <a:pt x="223" y="2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42" name="Freeform 38">
              <a:extLst>
                <a:ext uri="{FF2B5EF4-FFF2-40B4-BE49-F238E27FC236}">
                  <a16:creationId xmlns:a16="http://schemas.microsoft.com/office/drawing/2014/main" id="{DD201EB2-39F3-ED24-6FC5-C18146BE6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" y="898"/>
              <a:ext cx="41" cy="48"/>
            </a:xfrm>
            <a:custGeom>
              <a:avLst/>
              <a:gdLst>
                <a:gd name="T0" fmla="*/ 86 w 130"/>
                <a:gd name="T1" fmla="*/ 1 h 155"/>
                <a:gd name="T2" fmla="*/ 120 w 130"/>
                <a:gd name="T3" fmla="*/ 36 h 155"/>
                <a:gd name="T4" fmla="*/ 87 w 130"/>
                <a:gd name="T5" fmla="*/ 129 h 155"/>
                <a:gd name="T6" fmla="*/ 60 w 130"/>
                <a:gd name="T7" fmla="*/ 154 h 155"/>
                <a:gd name="T8" fmla="*/ 31 w 130"/>
                <a:gd name="T9" fmla="*/ 131 h 155"/>
                <a:gd name="T10" fmla="*/ 7 w 130"/>
                <a:gd name="T11" fmla="*/ 72 h 155"/>
                <a:gd name="T12" fmla="*/ 20 w 130"/>
                <a:gd name="T13" fmla="*/ 31 h 155"/>
                <a:gd name="T14" fmla="*/ 86 w 130"/>
                <a:gd name="T15" fmla="*/ 1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155">
                  <a:moveTo>
                    <a:pt x="86" y="1"/>
                  </a:moveTo>
                  <a:cubicBezTo>
                    <a:pt x="125" y="0"/>
                    <a:pt x="130" y="9"/>
                    <a:pt x="120" y="36"/>
                  </a:cubicBezTo>
                  <a:cubicBezTo>
                    <a:pt x="109" y="67"/>
                    <a:pt x="99" y="98"/>
                    <a:pt x="87" y="129"/>
                  </a:cubicBezTo>
                  <a:cubicBezTo>
                    <a:pt x="82" y="141"/>
                    <a:pt x="77" y="154"/>
                    <a:pt x="60" y="154"/>
                  </a:cubicBezTo>
                  <a:cubicBezTo>
                    <a:pt x="43" y="155"/>
                    <a:pt x="37" y="143"/>
                    <a:pt x="31" y="131"/>
                  </a:cubicBezTo>
                  <a:cubicBezTo>
                    <a:pt x="22" y="112"/>
                    <a:pt x="15" y="92"/>
                    <a:pt x="7" y="72"/>
                  </a:cubicBezTo>
                  <a:cubicBezTo>
                    <a:pt x="0" y="55"/>
                    <a:pt x="6" y="39"/>
                    <a:pt x="20" y="31"/>
                  </a:cubicBezTo>
                  <a:cubicBezTo>
                    <a:pt x="44" y="17"/>
                    <a:pt x="70" y="8"/>
                    <a:pt x="8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43" name="Freeform 39">
              <a:extLst>
                <a:ext uri="{FF2B5EF4-FFF2-40B4-BE49-F238E27FC236}">
                  <a16:creationId xmlns:a16="http://schemas.microsoft.com/office/drawing/2014/main" id="{421EC31A-38A6-42E3-4B46-24495F449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5" y="1424"/>
              <a:ext cx="40" cy="41"/>
            </a:xfrm>
            <a:custGeom>
              <a:avLst/>
              <a:gdLst>
                <a:gd name="T0" fmla="*/ 128 w 130"/>
                <a:gd name="T1" fmla="*/ 27 h 132"/>
                <a:gd name="T2" fmla="*/ 101 w 130"/>
                <a:gd name="T3" fmla="*/ 76 h 132"/>
                <a:gd name="T4" fmla="*/ 59 w 130"/>
                <a:gd name="T5" fmla="*/ 111 h 132"/>
                <a:gd name="T6" fmla="*/ 23 w 130"/>
                <a:gd name="T7" fmla="*/ 130 h 132"/>
                <a:gd name="T8" fmla="*/ 2 w 130"/>
                <a:gd name="T9" fmla="*/ 88 h 132"/>
                <a:gd name="T10" fmla="*/ 18 w 130"/>
                <a:gd name="T11" fmla="*/ 22 h 132"/>
                <a:gd name="T12" fmla="*/ 57 w 130"/>
                <a:gd name="T13" fmla="*/ 4 h 132"/>
                <a:gd name="T14" fmla="*/ 128 w 130"/>
                <a:gd name="T15" fmla="*/ 27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132">
                  <a:moveTo>
                    <a:pt x="128" y="27"/>
                  </a:moveTo>
                  <a:cubicBezTo>
                    <a:pt x="130" y="55"/>
                    <a:pt x="120" y="67"/>
                    <a:pt x="101" y="76"/>
                  </a:cubicBezTo>
                  <a:cubicBezTo>
                    <a:pt x="85" y="84"/>
                    <a:pt x="74" y="101"/>
                    <a:pt x="59" y="111"/>
                  </a:cubicBezTo>
                  <a:cubicBezTo>
                    <a:pt x="48" y="120"/>
                    <a:pt x="34" y="132"/>
                    <a:pt x="23" y="130"/>
                  </a:cubicBezTo>
                  <a:cubicBezTo>
                    <a:pt x="4" y="126"/>
                    <a:pt x="0" y="105"/>
                    <a:pt x="2" y="88"/>
                  </a:cubicBezTo>
                  <a:cubicBezTo>
                    <a:pt x="5" y="65"/>
                    <a:pt x="11" y="43"/>
                    <a:pt x="18" y="22"/>
                  </a:cubicBezTo>
                  <a:cubicBezTo>
                    <a:pt x="24" y="3"/>
                    <a:pt x="41" y="0"/>
                    <a:pt x="57" y="4"/>
                  </a:cubicBezTo>
                  <a:cubicBezTo>
                    <a:pt x="81" y="10"/>
                    <a:pt x="104" y="19"/>
                    <a:pt x="128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44" name="Freeform 40">
              <a:extLst>
                <a:ext uri="{FF2B5EF4-FFF2-40B4-BE49-F238E27FC236}">
                  <a16:creationId xmlns:a16="http://schemas.microsoft.com/office/drawing/2014/main" id="{48E1EF00-0AB9-38EB-CA1A-A59E14113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5" y="1926"/>
              <a:ext cx="71" cy="71"/>
            </a:xfrm>
            <a:custGeom>
              <a:avLst/>
              <a:gdLst>
                <a:gd name="T0" fmla="*/ 228 w 228"/>
                <a:gd name="T1" fmla="*/ 227 h 228"/>
                <a:gd name="T2" fmla="*/ 116 w 228"/>
                <a:gd name="T3" fmla="*/ 134 h 228"/>
                <a:gd name="T4" fmla="*/ 95 w 228"/>
                <a:gd name="T5" fmla="*/ 115 h 228"/>
                <a:gd name="T6" fmla="*/ 15 w 228"/>
                <a:gd name="T7" fmla="*/ 128 h 228"/>
                <a:gd name="T8" fmla="*/ 0 w 228"/>
                <a:gd name="T9" fmla="*/ 136 h 228"/>
                <a:gd name="T10" fmla="*/ 42 w 228"/>
                <a:gd name="T11" fmla="*/ 0 h 228"/>
                <a:gd name="T12" fmla="*/ 110 w 228"/>
                <a:gd name="T13" fmla="*/ 101 h 228"/>
                <a:gd name="T14" fmla="*/ 211 w 228"/>
                <a:gd name="T15" fmla="*/ 202 h 228"/>
                <a:gd name="T16" fmla="*/ 228 w 228"/>
                <a:gd name="T17" fmla="*/ 228 h 228"/>
                <a:gd name="T18" fmla="*/ 228 w 228"/>
                <a:gd name="T19" fmla="*/ 22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8" h="228">
                  <a:moveTo>
                    <a:pt x="228" y="227"/>
                  </a:moveTo>
                  <a:cubicBezTo>
                    <a:pt x="191" y="196"/>
                    <a:pt x="153" y="165"/>
                    <a:pt x="116" y="134"/>
                  </a:cubicBezTo>
                  <a:cubicBezTo>
                    <a:pt x="108" y="128"/>
                    <a:pt x="103" y="120"/>
                    <a:pt x="95" y="115"/>
                  </a:cubicBezTo>
                  <a:cubicBezTo>
                    <a:pt x="58" y="88"/>
                    <a:pt x="42" y="91"/>
                    <a:pt x="15" y="128"/>
                  </a:cubicBezTo>
                  <a:cubicBezTo>
                    <a:pt x="12" y="132"/>
                    <a:pt x="7" y="134"/>
                    <a:pt x="0" y="136"/>
                  </a:cubicBezTo>
                  <a:cubicBezTo>
                    <a:pt x="8" y="89"/>
                    <a:pt x="20" y="44"/>
                    <a:pt x="42" y="0"/>
                  </a:cubicBezTo>
                  <a:cubicBezTo>
                    <a:pt x="48" y="47"/>
                    <a:pt x="81" y="72"/>
                    <a:pt x="110" y="101"/>
                  </a:cubicBezTo>
                  <a:cubicBezTo>
                    <a:pt x="144" y="134"/>
                    <a:pt x="178" y="168"/>
                    <a:pt x="211" y="202"/>
                  </a:cubicBezTo>
                  <a:cubicBezTo>
                    <a:pt x="218" y="209"/>
                    <a:pt x="222" y="219"/>
                    <a:pt x="228" y="228"/>
                  </a:cubicBezTo>
                  <a:lnTo>
                    <a:pt x="228" y="2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45" name="Freeform 41">
              <a:extLst>
                <a:ext uri="{FF2B5EF4-FFF2-40B4-BE49-F238E27FC236}">
                  <a16:creationId xmlns:a16="http://schemas.microsoft.com/office/drawing/2014/main" id="{EA52228C-625F-0074-EBEC-13C8CFA30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" y="886"/>
              <a:ext cx="43" cy="32"/>
            </a:xfrm>
            <a:custGeom>
              <a:avLst/>
              <a:gdLst>
                <a:gd name="T0" fmla="*/ 61 w 139"/>
                <a:gd name="T1" fmla="*/ 105 h 105"/>
                <a:gd name="T2" fmla="*/ 0 w 139"/>
                <a:gd name="T3" fmla="*/ 32 h 105"/>
                <a:gd name="T4" fmla="*/ 95 w 139"/>
                <a:gd name="T5" fmla="*/ 16 h 105"/>
                <a:gd name="T6" fmla="*/ 139 w 139"/>
                <a:gd name="T7" fmla="*/ 43 h 105"/>
                <a:gd name="T8" fmla="*/ 61 w 139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05">
                  <a:moveTo>
                    <a:pt x="61" y="105"/>
                  </a:moveTo>
                  <a:cubicBezTo>
                    <a:pt x="41" y="81"/>
                    <a:pt x="21" y="57"/>
                    <a:pt x="0" y="32"/>
                  </a:cubicBezTo>
                  <a:cubicBezTo>
                    <a:pt x="30" y="0"/>
                    <a:pt x="64" y="14"/>
                    <a:pt x="95" y="16"/>
                  </a:cubicBezTo>
                  <a:cubicBezTo>
                    <a:pt x="114" y="18"/>
                    <a:pt x="135" y="23"/>
                    <a:pt x="139" y="43"/>
                  </a:cubicBezTo>
                  <a:cubicBezTo>
                    <a:pt x="112" y="65"/>
                    <a:pt x="88" y="84"/>
                    <a:pt x="61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46" name="Freeform 59">
              <a:extLst>
                <a:ext uri="{FF2B5EF4-FFF2-40B4-BE49-F238E27FC236}">
                  <a16:creationId xmlns:a16="http://schemas.microsoft.com/office/drawing/2014/main" id="{817F59C3-F7F2-5CFC-294E-CBAB2FD6D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" y="1740"/>
              <a:ext cx="53" cy="67"/>
            </a:xfrm>
            <a:custGeom>
              <a:avLst/>
              <a:gdLst>
                <a:gd name="T0" fmla="*/ 15 w 167"/>
                <a:gd name="T1" fmla="*/ 51 h 213"/>
                <a:gd name="T2" fmla="*/ 95 w 167"/>
                <a:gd name="T3" fmla="*/ 5 h 213"/>
                <a:gd name="T4" fmla="*/ 164 w 167"/>
                <a:gd name="T5" fmla="*/ 61 h 213"/>
                <a:gd name="T6" fmla="*/ 164 w 167"/>
                <a:gd name="T7" fmla="*/ 207 h 213"/>
                <a:gd name="T8" fmla="*/ 107 w 167"/>
                <a:gd name="T9" fmla="*/ 155 h 213"/>
                <a:gd name="T10" fmla="*/ 4 w 167"/>
                <a:gd name="T11" fmla="*/ 168 h 213"/>
                <a:gd name="T12" fmla="*/ 0 w 167"/>
                <a:gd name="T13" fmla="*/ 161 h 213"/>
                <a:gd name="T14" fmla="*/ 30 w 167"/>
                <a:gd name="T15" fmla="*/ 134 h 213"/>
                <a:gd name="T16" fmla="*/ 87 w 167"/>
                <a:gd name="T17" fmla="*/ 106 h 213"/>
                <a:gd name="T18" fmla="*/ 108 w 167"/>
                <a:gd name="T19" fmla="*/ 76 h 213"/>
                <a:gd name="T20" fmla="*/ 78 w 167"/>
                <a:gd name="T21" fmla="*/ 48 h 213"/>
                <a:gd name="T22" fmla="*/ 15 w 167"/>
                <a:gd name="T23" fmla="*/ 5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7" h="213">
                  <a:moveTo>
                    <a:pt x="15" y="51"/>
                  </a:moveTo>
                  <a:cubicBezTo>
                    <a:pt x="39" y="24"/>
                    <a:pt x="65" y="10"/>
                    <a:pt x="95" y="5"/>
                  </a:cubicBezTo>
                  <a:cubicBezTo>
                    <a:pt x="131" y="0"/>
                    <a:pt x="161" y="22"/>
                    <a:pt x="164" y="61"/>
                  </a:cubicBezTo>
                  <a:cubicBezTo>
                    <a:pt x="167" y="110"/>
                    <a:pt x="164" y="159"/>
                    <a:pt x="164" y="207"/>
                  </a:cubicBezTo>
                  <a:cubicBezTo>
                    <a:pt x="120" y="213"/>
                    <a:pt x="117" y="213"/>
                    <a:pt x="107" y="155"/>
                  </a:cubicBezTo>
                  <a:cubicBezTo>
                    <a:pt x="73" y="160"/>
                    <a:pt x="39" y="164"/>
                    <a:pt x="4" y="168"/>
                  </a:cubicBezTo>
                  <a:cubicBezTo>
                    <a:pt x="3" y="166"/>
                    <a:pt x="1" y="163"/>
                    <a:pt x="0" y="161"/>
                  </a:cubicBezTo>
                  <a:cubicBezTo>
                    <a:pt x="10" y="152"/>
                    <a:pt x="19" y="141"/>
                    <a:pt x="30" y="134"/>
                  </a:cubicBezTo>
                  <a:cubicBezTo>
                    <a:pt x="48" y="123"/>
                    <a:pt x="68" y="115"/>
                    <a:pt x="87" y="106"/>
                  </a:cubicBezTo>
                  <a:cubicBezTo>
                    <a:pt x="100" y="100"/>
                    <a:pt x="111" y="92"/>
                    <a:pt x="108" y="76"/>
                  </a:cubicBezTo>
                  <a:cubicBezTo>
                    <a:pt x="105" y="61"/>
                    <a:pt x="95" y="49"/>
                    <a:pt x="78" y="48"/>
                  </a:cubicBezTo>
                  <a:cubicBezTo>
                    <a:pt x="59" y="48"/>
                    <a:pt x="39" y="50"/>
                    <a:pt x="15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47" name="Freeform 60">
              <a:extLst>
                <a:ext uri="{FF2B5EF4-FFF2-40B4-BE49-F238E27FC236}">
                  <a16:creationId xmlns:a16="http://schemas.microsoft.com/office/drawing/2014/main" id="{DF84984D-3D55-2760-FDCD-4D54476B7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6" y="1331"/>
              <a:ext cx="43" cy="48"/>
            </a:xfrm>
            <a:custGeom>
              <a:avLst/>
              <a:gdLst>
                <a:gd name="T0" fmla="*/ 2 w 139"/>
                <a:gd name="T1" fmla="*/ 155 h 155"/>
                <a:gd name="T2" fmla="*/ 3 w 139"/>
                <a:gd name="T3" fmla="*/ 35 h 155"/>
                <a:gd name="T4" fmla="*/ 26 w 139"/>
                <a:gd name="T5" fmla="*/ 13 h 155"/>
                <a:gd name="T6" fmla="*/ 139 w 139"/>
                <a:gd name="T7" fmla="*/ 24 h 155"/>
                <a:gd name="T8" fmla="*/ 139 w 139"/>
                <a:gd name="T9" fmla="*/ 82 h 155"/>
                <a:gd name="T10" fmla="*/ 93 w 139"/>
                <a:gd name="T11" fmla="*/ 141 h 155"/>
                <a:gd name="T12" fmla="*/ 2 w 139"/>
                <a:gd name="T13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55">
                  <a:moveTo>
                    <a:pt x="2" y="155"/>
                  </a:moveTo>
                  <a:cubicBezTo>
                    <a:pt x="2" y="114"/>
                    <a:pt x="0" y="74"/>
                    <a:pt x="3" y="35"/>
                  </a:cubicBezTo>
                  <a:cubicBezTo>
                    <a:pt x="3" y="27"/>
                    <a:pt x="17" y="17"/>
                    <a:pt x="26" y="13"/>
                  </a:cubicBezTo>
                  <a:cubicBezTo>
                    <a:pt x="63" y="0"/>
                    <a:pt x="99" y="9"/>
                    <a:pt x="139" y="24"/>
                  </a:cubicBezTo>
                  <a:cubicBezTo>
                    <a:pt x="139" y="43"/>
                    <a:pt x="139" y="63"/>
                    <a:pt x="139" y="82"/>
                  </a:cubicBezTo>
                  <a:cubicBezTo>
                    <a:pt x="138" y="121"/>
                    <a:pt x="130" y="132"/>
                    <a:pt x="93" y="141"/>
                  </a:cubicBezTo>
                  <a:cubicBezTo>
                    <a:pt x="64" y="147"/>
                    <a:pt x="36" y="150"/>
                    <a:pt x="2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48" name="Freeform 61">
              <a:extLst>
                <a:ext uri="{FF2B5EF4-FFF2-40B4-BE49-F238E27FC236}">
                  <a16:creationId xmlns:a16="http://schemas.microsoft.com/office/drawing/2014/main" id="{B0548409-43A4-21FD-2159-089639E33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4" y="1344"/>
              <a:ext cx="45" cy="50"/>
            </a:xfrm>
            <a:custGeom>
              <a:avLst/>
              <a:gdLst>
                <a:gd name="T0" fmla="*/ 141 w 141"/>
                <a:gd name="T1" fmla="*/ 5 h 159"/>
                <a:gd name="T2" fmla="*/ 141 w 141"/>
                <a:gd name="T3" fmla="*/ 128 h 159"/>
                <a:gd name="T4" fmla="*/ 65 w 141"/>
                <a:gd name="T5" fmla="*/ 153 h 159"/>
                <a:gd name="T6" fmla="*/ 29 w 141"/>
                <a:gd name="T7" fmla="*/ 137 h 159"/>
                <a:gd name="T8" fmla="*/ 79 w 141"/>
                <a:gd name="T9" fmla="*/ 11 h 159"/>
                <a:gd name="T10" fmla="*/ 122 w 141"/>
                <a:gd name="T11" fmla="*/ 1 h 159"/>
                <a:gd name="T12" fmla="*/ 141 w 141"/>
                <a:gd name="T13" fmla="*/ 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" h="159">
                  <a:moveTo>
                    <a:pt x="141" y="5"/>
                  </a:moveTo>
                  <a:cubicBezTo>
                    <a:pt x="141" y="47"/>
                    <a:pt x="141" y="87"/>
                    <a:pt x="141" y="128"/>
                  </a:cubicBezTo>
                  <a:cubicBezTo>
                    <a:pt x="115" y="137"/>
                    <a:pt x="89" y="143"/>
                    <a:pt x="65" y="153"/>
                  </a:cubicBezTo>
                  <a:cubicBezTo>
                    <a:pt x="47" y="159"/>
                    <a:pt x="37" y="150"/>
                    <a:pt x="29" y="137"/>
                  </a:cubicBezTo>
                  <a:cubicBezTo>
                    <a:pt x="0" y="88"/>
                    <a:pt x="25" y="26"/>
                    <a:pt x="79" y="11"/>
                  </a:cubicBezTo>
                  <a:cubicBezTo>
                    <a:pt x="93" y="7"/>
                    <a:pt x="108" y="4"/>
                    <a:pt x="122" y="1"/>
                  </a:cubicBezTo>
                  <a:cubicBezTo>
                    <a:pt x="127" y="0"/>
                    <a:pt x="132" y="3"/>
                    <a:pt x="14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56" name="文本框 55">
            <a:extLst>
              <a:ext uri="{FF2B5EF4-FFF2-40B4-BE49-F238E27FC236}">
                <a16:creationId xmlns:a16="http://schemas.microsoft.com/office/drawing/2014/main" id="{F061F509-ED7C-1D9C-9956-EE84471890D3}"/>
              </a:ext>
            </a:extLst>
          </p:cNvPr>
          <p:cNvSpPr txBox="1"/>
          <p:nvPr/>
        </p:nvSpPr>
        <p:spPr>
          <a:xfrm>
            <a:off x="9406725" y="285750"/>
            <a:ext cx="2698175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2A3F64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t>中指研究院</a:t>
            </a:r>
            <a:r>
              <a:rPr kumimoji="1" lang="zh-CN" altLang="en-US" sz="2800">
                <a:solidFill>
                  <a:srgbClr val="2A3F64"/>
                </a:solidFill>
                <a:latin typeface="思源黑体 CN Regular"/>
                <a:ea typeface="思源黑体 CN Regular"/>
              </a:rPr>
              <a:t>介绍</a:t>
            </a:r>
            <a:endParaRPr kumimoji="1" lang="zh-CN" altLang="en-US" sz="2800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22CA92D-3851-100C-7510-6B1F6D7F9C41}"/>
              </a:ext>
            </a:extLst>
          </p:cNvPr>
          <p:cNvGrpSpPr/>
          <p:nvPr/>
        </p:nvGrpSpPr>
        <p:grpSpPr>
          <a:xfrm>
            <a:off x="8656264" y="1739887"/>
            <a:ext cx="2845241" cy="1623517"/>
            <a:chOff x="3649654" y="1982298"/>
            <a:chExt cx="2845241" cy="1623517"/>
          </a:xfrm>
        </p:grpSpPr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7B607722-BA62-ECA8-F697-2265FBBAE8DE}"/>
                </a:ext>
              </a:extLst>
            </p:cNvPr>
            <p:cNvSpPr txBox="1"/>
            <p:nvPr/>
          </p:nvSpPr>
          <p:spPr>
            <a:xfrm>
              <a:off x="4286649" y="2888056"/>
              <a:ext cx="1619144" cy="669414"/>
            </a:xfrm>
            <a:prstGeom prst="rect">
              <a:avLst/>
            </a:prstGeom>
            <a:noFill/>
            <a:effectLst/>
          </p:spPr>
          <p:txBody>
            <a:bodyPr wrap="none" lIns="132588" tIns="66294" rIns="132588" bIns="66294" rtlCol="0">
              <a:noAutofit/>
            </a:bodyPr>
            <a:lstStyle/>
            <a:p>
              <a:pPr algn="ctr"/>
              <a:r>
                <a:rPr kumimoji="1" lang="zh-CN" altLang="en-US" sz="174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中国房地产</a:t>
              </a:r>
              <a:endParaRPr kumimoji="1" lang="en-US" altLang="zh-CN" sz="174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  <a:p>
              <a:pPr algn="ctr"/>
              <a:r>
                <a:rPr kumimoji="1" lang="en-US" altLang="zh-CN" sz="174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TOP10</a:t>
              </a:r>
              <a:r>
                <a:rPr kumimoji="1" lang="zh-CN" altLang="en-US" sz="174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研究组</a:t>
              </a:r>
              <a:endParaRPr kumimoji="1" lang="zh-CN" altLang="en-US" sz="1740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110" name="employee_2369">
              <a:extLst>
                <a:ext uri="{FF2B5EF4-FFF2-40B4-BE49-F238E27FC236}">
                  <a16:creationId xmlns:a16="http://schemas.microsoft.com/office/drawing/2014/main" id="{D175B9A5-0424-C9E6-E6F9-77CAC5EC53F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56464" y="1982298"/>
              <a:ext cx="868741" cy="884042"/>
            </a:xfrm>
            <a:custGeom>
              <a:avLst/>
              <a:gdLst>
                <a:gd name="connsiteX0" fmla="*/ 250961 w 594866"/>
                <a:gd name="connsiteY0" fmla="*/ 503239 h 605341"/>
                <a:gd name="connsiteX1" fmla="*/ 250961 w 594866"/>
                <a:gd name="connsiteY1" fmla="*/ 576149 h 605341"/>
                <a:gd name="connsiteX2" fmla="*/ 275261 w 594866"/>
                <a:gd name="connsiteY2" fmla="*/ 576149 h 605341"/>
                <a:gd name="connsiteX3" fmla="*/ 275261 w 594866"/>
                <a:gd name="connsiteY3" fmla="*/ 503239 h 605341"/>
                <a:gd name="connsiteX4" fmla="*/ 332516 w 594866"/>
                <a:gd name="connsiteY4" fmla="*/ 480511 h 605341"/>
                <a:gd name="connsiteX5" fmla="*/ 424226 w 594866"/>
                <a:gd name="connsiteY5" fmla="*/ 480511 h 605341"/>
                <a:gd name="connsiteX6" fmla="*/ 438916 w 594866"/>
                <a:gd name="connsiteY6" fmla="*/ 495049 h 605341"/>
                <a:gd name="connsiteX7" fmla="*/ 424226 w 594866"/>
                <a:gd name="connsiteY7" fmla="*/ 509725 h 605341"/>
                <a:gd name="connsiteX8" fmla="*/ 332516 w 594866"/>
                <a:gd name="connsiteY8" fmla="*/ 509725 h 605341"/>
                <a:gd name="connsiteX9" fmla="*/ 317826 w 594866"/>
                <a:gd name="connsiteY9" fmla="*/ 495049 h 605341"/>
                <a:gd name="connsiteX10" fmla="*/ 332516 w 594866"/>
                <a:gd name="connsiteY10" fmla="*/ 480511 h 605341"/>
                <a:gd name="connsiteX11" fmla="*/ 140171 w 594866"/>
                <a:gd name="connsiteY11" fmla="*/ 462947 h 605341"/>
                <a:gd name="connsiteX12" fmla="*/ 140171 w 594866"/>
                <a:gd name="connsiteY12" fmla="*/ 576149 h 605341"/>
                <a:gd name="connsiteX13" fmla="*/ 221582 w 594866"/>
                <a:gd name="connsiteY13" fmla="*/ 576149 h 605341"/>
                <a:gd name="connsiteX14" fmla="*/ 221582 w 594866"/>
                <a:gd name="connsiteY14" fmla="*/ 509543 h 605341"/>
                <a:gd name="connsiteX15" fmla="*/ 110791 w 594866"/>
                <a:gd name="connsiteY15" fmla="*/ 462947 h 605341"/>
                <a:gd name="connsiteX16" fmla="*/ 29380 w 594866"/>
                <a:gd name="connsiteY16" fmla="*/ 509543 h 605341"/>
                <a:gd name="connsiteX17" fmla="*/ 29380 w 594866"/>
                <a:gd name="connsiteY17" fmla="*/ 576149 h 605341"/>
                <a:gd name="connsiteX18" fmla="*/ 110791 w 594866"/>
                <a:gd name="connsiteY18" fmla="*/ 576149 h 605341"/>
                <a:gd name="connsiteX19" fmla="*/ 332516 w 594866"/>
                <a:gd name="connsiteY19" fmla="*/ 435984 h 605341"/>
                <a:gd name="connsiteX20" fmla="*/ 424226 w 594866"/>
                <a:gd name="connsiteY20" fmla="*/ 435984 h 605341"/>
                <a:gd name="connsiteX21" fmla="*/ 438916 w 594866"/>
                <a:gd name="connsiteY21" fmla="*/ 450624 h 605341"/>
                <a:gd name="connsiteX22" fmla="*/ 424226 w 594866"/>
                <a:gd name="connsiteY22" fmla="*/ 465128 h 605341"/>
                <a:gd name="connsiteX23" fmla="*/ 332516 w 594866"/>
                <a:gd name="connsiteY23" fmla="*/ 465128 h 605341"/>
                <a:gd name="connsiteX24" fmla="*/ 317826 w 594866"/>
                <a:gd name="connsiteY24" fmla="*/ 450624 h 605341"/>
                <a:gd name="connsiteX25" fmla="*/ 332516 w 594866"/>
                <a:gd name="connsiteY25" fmla="*/ 435984 h 605341"/>
                <a:gd name="connsiteX26" fmla="*/ 250961 w 594866"/>
                <a:gd name="connsiteY26" fmla="*/ 435537 h 605341"/>
                <a:gd name="connsiteX27" fmla="*/ 250961 w 594866"/>
                <a:gd name="connsiteY27" fmla="*/ 468017 h 605341"/>
                <a:gd name="connsiteX28" fmla="*/ 275261 w 594866"/>
                <a:gd name="connsiteY28" fmla="*/ 468017 h 605341"/>
                <a:gd name="connsiteX29" fmla="*/ 275261 w 594866"/>
                <a:gd name="connsiteY29" fmla="*/ 435537 h 605341"/>
                <a:gd name="connsiteX30" fmla="*/ 140171 w 594866"/>
                <a:gd name="connsiteY30" fmla="*/ 403878 h 605341"/>
                <a:gd name="connsiteX31" fmla="*/ 140171 w 594866"/>
                <a:gd name="connsiteY31" fmla="*/ 429232 h 605341"/>
                <a:gd name="connsiteX32" fmla="*/ 221582 w 594866"/>
                <a:gd name="connsiteY32" fmla="*/ 475829 h 605341"/>
                <a:gd name="connsiteX33" fmla="*/ 221582 w 594866"/>
                <a:gd name="connsiteY33" fmla="*/ 450338 h 605341"/>
                <a:gd name="connsiteX34" fmla="*/ 110791 w 594866"/>
                <a:gd name="connsiteY34" fmla="*/ 403878 h 605341"/>
                <a:gd name="connsiteX35" fmla="*/ 29380 w 594866"/>
                <a:gd name="connsiteY35" fmla="*/ 450338 h 605341"/>
                <a:gd name="connsiteX36" fmla="*/ 29380 w 594866"/>
                <a:gd name="connsiteY36" fmla="*/ 475829 h 605341"/>
                <a:gd name="connsiteX37" fmla="*/ 110791 w 594866"/>
                <a:gd name="connsiteY37" fmla="*/ 429232 h 605341"/>
                <a:gd name="connsiteX38" fmla="*/ 332516 w 594866"/>
                <a:gd name="connsiteY38" fmla="*/ 391528 h 605341"/>
                <a:gd name="connsiteX39" fmla="*/ 424226 w 594866"/>
                <a:gd name="connsiteY39" fmla="*/ 391528 h 605341"/>
                <a:gd name="connsiteX40" fmla="*/ 438916 w 594866"/>
                <a:gd name="connsiteY40" fmla="*/ 406066 h 605341"/>
                <a:gd name="connsiteX41" fmla="*/ 424226 w 594866"/>
                <a:gd name="connsiteY41" fmla="*/ 420742 h 605341"/>
                <a:gd name="connsiteX42" fmla="*/ 332516 w 594866"/>
                <a:gd name="connsiteY42" fmla="*/ 420742 h 605341"/>
                <a:gd name="connsiteX43" fmla="*/ 317826 w 594866"/>
                <a:gd name="connsiteY43" fmla="*/ 406066 h 605341"/>
                <a:gd name="connsiteX44" fmla="*/ 332516 w 594866"/>
                <a:gd name="connsiteY44" fmla="*/ 391528 h 605341"/>
                <a:gd name="connsiteX45" fmla="*/ 249726 w 594866"/>
                <a:gd name="connsiteY45" fmla="*/ 367697 h 605341"/>
                <a:gd name="connsiteX46" fmla="*/ 250961 w 594866"/>
                <a:gd name="connsiteY46" fmla="*/ 373590 h 605341"/>
                <a:gd name="connsiteX47" fmla="*/ 250961 w 594866"/>
                <a:gd name="connsiteY47" fmla="*/ 400315 h 605341"/>
                <a:gd name="connsiteX48" fmla="*/ 275261 w 594866"/>
                <a:gd name="connsiteY48" fmla="*/ 400315 h 605341"/>
                <a:gd name="connsiteX49" fmla="*/ 275261 w 594866"/>
                <a:gd name="connsiteY49" fmla="*/ 367697 h 605341"/>
                <a:gd name="connsiteX50" fmla="*/ 332516 w 594866"/>
                <a:gd name="connsiteY50" fmla="*/ 347001 h 605341"/>
                <a:gd name="connsiteX51" fmla="*/ 424226 w 594866"/>
                <a:gd name="connsiteY51" fmla="*/ 347001 h 605341"/>
                <a:gd name="connsiteX52" fmla="*/ 438916 w 594866"/>
                <a:gd name="connsiteY52" fmla="*/ 361678 h 605341"/>
                <a:gd name="connsiteX53" fmla="*/ 424226 w 594866"/>
                <a:gd name="connsiteY53" fmla="*/ 376356 h 605341"/>
                <a:gd name="connsiteX54" fmla="*/ 332516 w 594866"/>
                <a:gd name="connsiteY54" fmla="*/ 376356 h 605341"/>
                <a:gd name="connsiteX55" fmla="*/ 317826 w 594866"/>
                <a:gd name="connsiteY55" fmla="*/ 361678 h 605341"/>
                <a:gd name="connsiteX56" fmla="*/ 332516 w 594866"/>
                <a:gd name="connsiteY56" fmla="*/ 347001 h 605341"/>
                <a:gd name="connsiteX57" fmla="*/ 140171 w 594866"/>
                <a:gd name="connsiteY57" fmla="*/ 340150 h 605341"/>
                <a:gd name="connsiteX58" fmla="*/ 140171 w 594866"/>
                <a:gd name="connsiteY58" fmla="*/ 370164 h 605341"/>
                <a:gd name="connsiteX59" fmla="*/ 221582 w 594866"/>
                <a:gd name="connsiteY59" fmla="*/ 416761 h 605341"/>
                <a:gd name="connsiteX60" fmla="*/ 221582 w 594866"/>
                <a:gd name="connsiteY60" fmla="*/ 382499 h 605341"/>
                <a:gd name="connsiteX61" fmla="*/ 110791 w 594866"/>
                <a:gd name="connsiteY61" fmla="*/ 340150 h 605341"/>
                <a:gd name="connsiteX62" fmla="*/ 29380 w 594866"/>
                <a:gd name="connsiteY62" fmla="*/ 382499 h 605341"/>
                <a:gd name="connsiteX63" fmla="*/ 29380 w 594866"/>
                <a:gd name="connsiteY63" fmla="*/ 416761 h 605341"/>
                <a:gd name="connsiteX64" fmla="*/ 110791 w 594866"/>
                <a:gd name="connsiteY64" fmla="*/ 370164 h 605341"/>
                <a:gd name="connsiteX65" fmla="*/ 332516 w 594866"/>
                <a:gd name="connsiteY65" fmla="*/ 302615 h 605341"/>
                <a:gd name="connsiteX66" fmla="*/ 424226 w 594866"/>
                <a:gd name="connsiteY66" fmla="*/ 302615 h 605341"/>
                <a:gd name="connsiteX67" fmla="*/ 438916 w 594866"/>
                <a:gd name="connsiteY67" fmla="*/ 317153 h 605341"/>
                <a:gd name="connsiteX68" fmla="*/ 424226 w 594866"/>
                <a:gd name="connsiteY68" fmla="*/ 331829 h 605341"/>
                <a:gd name="connsiteX69" fmla="*/ 332516 w 594866"/>
                <a:gd name="connsiteY69" fmla="*/ 331829 h 605341"/>
                <a:gd name="connsiteX70" fmla="*/ 317826 w 594866"/>
                <a:gd name="connsiteY70" fmla="*/ 317153 h 605341"/>
                <a:gd name="connsiteX71" fmla="*/ 332516 w 594866"/>
                <a:gd name="connsiteY71" fmla="*/ 302615 h 605341"/>
                <a:gd name="connsiteX72" fmla="*/ 304504 w 594866"/>
                <a:gd name="connsiteY72" fmla="*/ 280534 h 605341"/>
                <a:gd name="connsiteX73" fmla="*/ 304504 w 594866"/>
                <a:gd name="connsiteY73" fmla="*/ 576149 h 605341"/>
                <a:gd name="connsiteX74" fmla="*/ 454833 w 594866"/>
                <a:gd name="connsiteY74" fmla="*/ 576149 h 605341"/>
                <a:gd name="connsiteX75" fmla="*/ 454833 w 594866"/>
                <a:gd name="connsiteY75" fmla="*/ 280534 h 605341"/>
                <a:gd name="connsiteX76" fmla="*/ 218670 w 594866"/>
                <a:gd name="connsiteY76" fmla="*/ 196908 h 605341"/>
                <a:gd name="connsiteX77" fmla="*/ 344729 w 594866"/>
                <a:gd name="connsiteY77" fmla="*/ 196908 h 605341"/>
                <a:gd name="connsiteX78" fmla="*/ 363130 w 594866"/>
                <a:gd name="connsiteY78" fmla="*/ 214583 h 605341"/>
                <a:gd name="connsiteX79" fmla="*/ 344729 w 594866"/>
                <a:gd name="connsiteY79" fmla="*/ 232120 h 605341"/>
                <a:gd name="connsiteX80" fmla="*/ 218670 w 594866"/>
                <a:gd name="connsiteY80" fmla="*/ 232120 h 605341"/>
                <a:gd name="connsiteX81" fmla="*/ 200406 w 594866"/>
                <a:gd name="connsiteY81" fmla="*/ 214583 h 605341"/>
                <a:gd name="connsiteX82" fmla="*/ 218670 w 594866"/>
                <a:gd name="connsiteY82" fmla="*/ 196908 h 605341"/>
                <a:gd name="connsiteX83" fmla="*/ 187535 w 594866"/>
                <a:gd name="connsiteY83" fmla="*/ 163905 h 605341"/>
                <a:gd name="connsiteX84" fmla="*/ 187535 w 594866"/>
                <a:gd name="connsiteY84" fmla="*/ 331790 h 605341"/>
                <a:gd name="connsiteX85" fmla="*/ 203597 w 594866"/>
                <a:gd name="connsiteY85" fmla="*/ 340150 h 605341"/>
                <a:gd name="connsiteX86" fmla="*/ 218699 w 594866"/>
                <a:gd name="connsiteY86" fmla="*/ 332476 h 605341"/>
                <a:gd name="connsiteX87" fmla="*/ 275261 w 594866"/>
                <a:gd name="connsiteY87" fmla="*/ 332476 h 605341"/>
                <a:gd name="connsiteX88" fmla="*/ 275261 w 594866"/>
                <a:gd name="connsiteY88" fmla="*/ 299995 h 605341"/>
                <a:gd name="connsiteX89" fmla="*/ 218699 w 594866"/>
                <a:gd name="connsiteY89" fmla="*/ 299995 h 605341"/>
                <a:gd name="connsiteX90" fmla="*/ 200440 w 594866"/>
                <a:gd name="connsiteY90" fmla="*/ 282315 h 605341"/>
                <a:gd name="connsiteX91" fmla="*/ 218699 w 594866"/>
                <a:gd name="connsiteY91" fmla="*/ 264773 h 605341"/>
                <a:gd name="connsiteX92" fmla="*/ 277733 w 594866"/>
                <a:gd name="connsiteY92" fmla="*/ 264773 h 605341"/>
                <a:gd name="connsiteX93" fmla="*/ 299012 w 594866"/>
                <a:gd name="connsiteY93" fmla="*/ 251342 h 605341"/>
                <a:gd name="connsiteX94" fmla="*/ 377678 w 594866"/>
                <a:gd name="connsiteY94" fmla="*/ 251342 h 605341"/>
                <a:gd name="connsiteX95" fmla="*/ 377678 w 594866"/>
                <a:gd name="connsiteY95" fmla="*/ 163905 h 605341"/>
                <a:gd name="connsiteX96" fmla="*/ 320978 w 594866"/>
                <a:gd name="connsiteY96" fmla="*/ 37408 h 605341"/>
                <a:gd name="connsiteX97" fmla="*/ 211285 w 594866"/>
                <a:gd name="connsiteY97" fmla="*/ 134713 h 605341"/>
                <a:gd name="connsiteX98" fmla="*/ 368754 w 594866"/>
                <a:gd name="connsiteY98" fmla="*/ 134713 h 605341"/>
                <a:gd name="connsiteX99" fmla="*/ 333334 w 594866"/>
                <a:gd name="connsiteY99" fmla="*/ 3009 h 605341"/>
                <a:gd name="connsiteX100" fmla="*/ 511807 w 594866"/>
                <a:gd name="connsiteY100" fmla="*/ 137728 h 605341"/>
                <a:gd name="connsiteX101" fmla="*/ 517573 w 594866"/>
                <a:gd name="connsiteY101" fmla="*/ 149377 h 605341"/>
                <a:gd name="connsiteX102" fmla="*/ 517573 w 594866"/>
                <a:gd name="connsiteY102" fmla="*/ 274641 h 605341"/>
                <a:gd name="connsiteX103" fmla="*/ 578941 w 594866"/>
                <a:gd name="connsiteY103" fmla="*/ 306710 h 605341"/>
                <a:gd name="connsiteX104" fmla="*/ 594866 w 594866"/>
                <a:gd name="connsiteY104" fmla="*/ 333024 h 605341"/>
                <a:gd name="connsiteX105" fmla="*/ 594866 w 594866"/>
                <a:gd name="connsiteY105" fmla="*/ 581631 h 605341"/>
                <a:gd name="connsiteX106" fmla="*/ 571116 w 594866"/>
                <a:gd name="connsiteY106" fmla="*/ 605341 h 605341"/>
                <a:gd name="connsiteX107" fmla="*/ 503158 w 594866"/>
                <a:gd name="connsiteY107" fmla="*/ 605341 h 605341"/>
                <a:gd name="connsiteX108" fmla="*/ 469386 w 594866"/>
                <a:gd name="connsiteY108" fmla="*/ 605341 h 605341"/>
                <a:gd name="connsiteX109" fmla="*/ 460325 w 594866"/>
                <a:gd name="connsiteY109" fmla="*/ 605341 h 605341"/>
                <a:gd name="connsiteX110" fmla="*/ 299012 w 594866"/>
                <a:gd name="connsiteY110" fmla="*/ 605341 h 605341"/>
                <a:gd name="connsiteX111" fmla="*/ 236272 w 594866"/>
                <a:gd name="connsiteY111" fmla="*/ 605341 h 605341"/>
                <a:gd name="connsiteX112" fmla="*/ 172845 w 594866"/>
                <a:gd name="connsiteY112" fmla="*/ 605341 h 605341"/>
                <a:gd name="connsiteX113" fmla="*/ 14690 w 594866"/>
                <a:gd name="connsiteY113" fmla="*/ 605341 h 605341"/>
                <a:gd name="connsiteX114" fmla="*/ 0 w 594866"/>
                <a:gd name="connsiteY114" fmla="*/ 590814 h 605341"/>
                <a:gd name="connsiteX115" fmla="*/ 0 w 594866"/>
                <a:gd name="connsiteY115" fmla="*/ 373590 h 605341"/>
                <a:gd name="connsiteX116" fmla="*/ 7963 w 594866"/>
                <a:gd name="connsiteY116" fmla="*/ 360571 h 605341"/>
                <a:gd name="connsiteX117" fmla="*/ 118754 w 594866"/>
                <a:gd name="connsiteY117" fmla="*/ 303147 h 605341"/>
                <a:gd name="connsiteX118" fmla="*/ 132208 w 594866"/>
                <a:gd name="connsiteY118" fmla="*/ 303147 h 605341"/>
                <a:gd name="connsiteX119" fmla="*/ 158155 w 594866"/>
                <a:gd name="connsiteY119" fmla="*/ 316578 h 605341"/>
                <a:gd name="connsiteX120" fmla="*/ 158155 w 594866"/>
                <a:gd name="connsiteY120" fmla="*/ 149377 h 605341"/>
                <a:gd name="connsiteX121" fmla="*/ 163098 w 594866"/>
                <a:gd name="connsiteY121" fmla="*/ 138413 h 605341"/>
                <a:gd name="connsiteX122" fmla="*/ 314800 w 594866"/>
                <a:gd name="connsiteY122" fmla="*/ 3694 h 605341"/>
                <a:gd name="connsiteX123" fmla="*/ 333334 w 594866"/>
                <a:gd name="connsiteY123" fmla="*/ 3009 h 60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594866" h="605341">
                  <a:moveTo>
                    <a:pt x="250961" y="503239"/>
                  </a:moveTo>
                  <a:lnTo>
                    <a:pt x="250961" y="576149"/>
                  </a:lnTo>
                  <a:lnTo>
                    <a:pt x="275261" y="576149"/>
                  </a:lnTo>
                  <a:lnTo>
                    <a:pt x="275261" y="503239"/>
                  </a:lnTo>
                  <a:close/>
                  <a:moveTo>
                    <a:pt x="332516" y="480511"/>
                  </a:moveTo>
                  <a:lnTo>
                    <a:pt x="424226" y="480511"/>
                  </a:lnTo>
                  <a:cubicBezTo>
                    <a:pt x="432326" y="480511"/>
                    <a:pt x="438916" y="486957"/>
                    <a:pt x="438916" y="495049"/>
                  </a:cubicBezTo>
                  <a:cubicBezTo>
                    <a:pt x="438916" y="503142"/>
                    <a:pt x="432326" y="509725"/>
                    <a:pt x="424226" y="509725"/>
                  </a:cubicBezTo>
                  <a:lnTo>
                    <a:pt x="332516" y="509725"/>
                  </a:lnTo>
                  <a:cubicBezTo>
                    <a:pt x="324416" y="509725"/>
                    <a:pt x="317826" y="503142"/>
                    <a:pt x="317826" y="495049"/>
                  </a:cubicBezTo>
                  <a:cubicBezTo>
                    <a:pt x="317826" y="486957"/>
                    <a:pt x="324416" y="480511"/>
                    <a:pt x="332516" y="480511"/>
                  </a:cubicBezTo>
                  <a:close/>
                  <a:moveTo>
                    <a:pt x="140171" y="462947"/>
                  </a:moveTo>
                  <a:lnTo>
                    <a:pt x="140171" y="576149"/>
                  </a:lnTo>
                  <a:lnTo>
                    <a:pt x="221582" y="576149"/>
                  </a:lnTo>
                  <a:lnTo>
                    <a:pt x="221582" y="509543"/>
                  </a:lnTo>
                  <a:close/>
                  <a:moveTo>
                    <a:pt x="110791" y="462947"/>
                  </a:moveTo>
                  <a:lnTo>
                    <a:pt x="29380" y="509543"/>
                  </a:lnTo>
                  <a:lnTo>
                    <a:pt x="29380" y="576149"/>
                  </a:lnTo>
                  <a:lnTo>
                    <a:pt x="110791" y="576149"/>
                  </a:lnTo>
                  <a:close/>
                  <a:moveTo>
                    <a:pt x="332516" y="435984"/>
                  </a:moveTo>
                  <a:lnTo>
                    <a:pt x="424226" y="435984"/>
                  </a:lnTo>
                  <a:cubicBezTo>
                    <a:pt x="432326" y="435984"/>
                    <a:pt x="438916" y="442552"/>
                    <a:pt x="438916" y="450624"/>
                  </a:cubicBezTo>
                  <a:cubicBezTo>
                    <a:pt x="438916" y="458697"/>
                    <a:pt x="432326" y="465128"/>
                    <a:pt x="424226" y="465128"/>
                  </a:cubicBezTo>
                  <a:lnTo>
                    <a:pt x="332516" y="465128"/>
                  </a:lnTo>
                  <a:cubicBezTo>
                    <a:pt x="324416" y="465128"/>
                    <a:pt x="317826" y="458697"/>
                    <a:pt x="317826" y="450624"/>
                  </a:cubicBezTo>
                  <a:cubicBezTo>
                    <a:pt x="317826" y="442552"/>
                    <a:pt x="324416" y="435984"/>
                    <a:pt x="332516" y="435984"/>
                  </a:cubicBezTo>
                  <a:close/>
                  <a:moveTo>
                    <a:pt x="250961" y="435537"/>
                  </a:moveTo>
                  <a:lnTo>
                    <a:pt x="250961" y="468017"/>
                  </a:lnTo>
                  <a:lnTo>
                    <a:pt x="275261" y="468017"/>
                  </a:lnTo>
                  <a:lnTo>
                    <a:pt x="275261" y="435537"/>
                  </a:lnTo>
                  <a:close/>
                  <a:moveTo>
                    <a:pt x="140171" y="403878"/>
                  </a:moveTo>
                  <a:lnTo>
                    <a:pt x="140171" y="429232"/>
                  </a:lnTo>
                  <a:lnTo>
                    <a:pt x="221582" y="475829"/>
                  </a:lnTo>
                  <a:lnTo>
                    <a:pt x="221582" y="450338"/>
                  </a:lnTo>
                  <a:close/>
                  <a:moveTo>
                    <a:pt x="110791" y="403878"/>
                  </a:moveTo>
                  <a:lnTo>
                    <a:pt x="29380" y="450338"/>
                  </a:lnTo>
                  <a:lnTo>
                    <a:pt x="29380" y="475829"/>
                  </a:lnTo>
                  <a:lnTo>
                    <a:pt x="110791" y="429232"/>
                  </a:lnTo>
                  <a:close/>
                  <a:moveTo>
                    <a:pt x="332516" y="391528"/>
                  </a:moveTo>
                  <a:lnTo>
                    <a:pt x="424226" y="391528"/>
                  </a:lnTo>
                  <a:cubicBezTo>
                    <a:pt x="432326" y="391528"/>
                    <a:pt x="438916" y="397974"/>
                    <a:pt x="438916" y="406066"/>
                  </a:cubicBezTo>
                  <a:cubicBezTo>
                    <a:pt x="438916" y="414159"/>
                    <a:pt x="432326" y="420742"/>
                    <a:pt x="424226" y="420742"/>
                  </a:cubicBezTo>
                  <a:lnTo>
                    <a:pt x="332516" y="420742"/>
                  </a:lnTo>
                  <a:cubicBezTo>
                    <a:pt x="324416" y="420742"/>
                    <a:pt x="317826" y="414159"/>
                    <a:pt x="317826" y="406066"/>
                  </a:cubicBezTo>
                  <a:cubicBezTo>
                    <a:pt x="317826" y="397974"/>
                    <a:pt x="324416" y="391528"/>
                    <a:pt x="332516" y="391528"/>
                  </a:cubicBezTo>
                  <a:close/>
                  <a:moveTo>
                    <a:pt x="249726" y="367697"/>
                  </a:moveTo>
                  <a:cubicBezTo>
                    <a:pt x="250550" y="369616"/>
                    <a:pt x="250961" y="371535"/>
                    <a:pt x="250961" y="373590"/>
                  </a:cubicBezTo>
                  <a:lnTo>
                    <a:pt x="250961" y="400315"/>
                  </a:lnTo>
                  <a:lnTo>
                    <a:pt x="275261" y="400315"/>
                  </a:lnTo>
                  <a:lnTo>
                    <a:pt x="275261" y="367697"/>
                  </a:lnTo>
                  <a:close/>
                  <a:moveTo>
                    <a:pt x="332516" y="347001"/>
                  </a:moveTo>
                  <a:lnTo>
                    <a:pt x="424226" y="347001"/>
                  </a:lnTo>
                  <a:cubicBezTo>
                    <a:pt x="432326" y="347001"/>
                    <a:pt x="438916" y="353585"/>
                    <a:pt x="438916" y="361678"/>
                  </a:cubicBezTo>
                  <a:cubicBezTo>
                    <a:pt x="438916" y="369772"/>
                    <a:pt x="432326" y="376356"/>
                    <a:pt x="424226" y="376356"/>
                  </a:cubicBezTo>
                  <a:lnTo>
                    <a:pt x="332516" y="376356"/>
                  </a:lnTo>
                  <a:cubicBezTo>
                    <a:pt x="324416" y="376356"/>
                    <a:pt x="317826" y="369772"/>
                    <a:pt x="317826" y="361678"/>
                  </a:cubicBezTo>
                  <a:cubicBezTo>
                    <a:pt x="317826" y="353585"/>
                    <a:pt x="324416" y="347001"/>
                    <a:pt x="332516" y="347001"/>
                  </a:cubicBezTo>
                  <a:close/>
                  <a:moveTo>
                    <a:pt x="140171" y="340150"/>
                  </a:moveTo>
                  <a:lnTo>
                    <a:pt x="140171" y="370164"/>
                  </a:lnTo>
                  <a:lnTo>
                    <a:pt x="221582" y="416761"/>
                  </a:lnTo>
                  <a:lnTo>
                    <a:pt x="221582" y="382499"/>
                  </a:lnTo>
                  <a:close/>
                  <a:moveTo>
                    <a:pt x="110791" y="340150"/>
                  </a:moveTo>
                  <a:lnTo>
                    <a:pt x="29380" y="382499"/>
                  </a:lnTo>
                  <a:lnTo>
                    <a:pt x="29380" y="416761"/>
                  </a:lnTo>
                  <a:lnTo>
                    <a:pt x="110791" y="370164"/>
                  </a:lnTo>
                  <a:close/>
                  <a:moveTo>
                    <a:pt x="332516" y="302615"/>
                  </a:moveTo>
                  <a:lnTo>
                    <a:pt x="424226" y="302615"/>
                  </a:lnTo>
                  <a:cubicBezTo>
                    <a:pt x="432326" y="302615"/>
                    <a:pt x="438916" y="309061"/>
                    <a:pt x="438916" y="317153"/>
                  </a:cubicBezTo>
                  <a:cubicBezTo>
                    <a:pt x="438916" y="325246"/>
                    <a:pt x="432326" y="331829"/>
                    <a:pt x="424226" y="331829"/>
                  </a:cubicBezTo>
                  <a:lnTo>
                    <a:pt x="332516" y="331829"/>
                  </a:lnTo>
                  <a:cubicBezTo>
                    <a:pt x="324416" y="331829"/>
                    <a:pt x="317826" y="325246"/>
                    <a:pt x="317826" y="317153"/>
                  </a:cubicBezTo>
                  <a:cubicBezTo>
                    <a:pt x="317826" y="309061"/>
                    <a:pt x="324416" y="302615"/>
                    <a:pt x="332516" y="302615"/>
                  </a:cubicBezTo>
                  <a:close/>
                  <a:moveTo>
                    <a:pt x="304504" y="280534"/>
                  </a:moveTo>
                  <a:lnTo>
                    <a:pt x="304504" y="576149"/>
                  </a:lnTo>
                  <a:lnTo>
                    <a:pt x="454833" y="576149"/>
                  </a:lnTo>
                  <a:lnTo>
                    <a:pt x="454833" y="280534"/>
                  </a:lnTo>
                  <a:close/>
                  <a:moveTo>
                    <a:pt x="218670" y="196908"/>
                  </a:moveTo>
                  <a:lnTo>
                    <a:pt x="344729" y="196908"/>
                  </a:lnTo>
                  <a:cubicBezTo>
                    <a:pt x="354891" y="196908"/>
                    <a:pt x="363130" y="204855"/>
                    <a:pt x="363130" y="214583"/>
                  </a:cubicBezTo>
                  <a:cubicBezTo>
                    <a:pt x="363130" y="224173"/>
                    <a:pt x="354891" y="232120"/>
                    <a:pt x="344729" y="232120"/>
                  </a:cubicBezTo>
                  <a:lnTo>
                    <a:pt x="218670" y="232120"/>
                  </a:lnTo>
                  <a:cubicBezTo>
                    <a:pt x="208645" y="232120"/>
                    <a:pt x="200406" y="224173"/>
                    <a:pt x="200406" y="214583"/>
                  </a:cubicBezTo>
                  <a:cubicBezTo>
                    <a:pt x="200406" y="204855"/>
                    <a:pt x="208645" y="196908"/>
                    <a:pt x="218670" y="196908"/>
                  </a:cubicBezTo>
                  <a:close/>
                  <a:moveTo>
                    <a:pt x="187535" y="163905"/>
                  </a:moveTo>
                  <a:lnTo>
                    <a:pt x="187535" y="331790"/>
                  </a:lnTo>
                  <a:lnTo>
                    <a:pt x="203597" y="340150"/>
                  </a:lnTo>
                  <a:cubicBezTo>
                    <a:pt x="206892" y="335491"/>
                    <a:pt x="212521" y="332476"/>
                    <a:pt x="218699" y="332476"/>
                  </a:cubicBezTo>
                  <a:lnTo>
                    <a:pt x="275261" y="332476"/>
                  </a:lnTo>
                  <a:lnTo>
                    <a:pt x="275261" y="299995"/>
                  </a:lnTo>
                  <a:lnTo>
                    <a:pt x="218699" y="299995"/>
                  </a:lnTo>
                  <a:cubicBezTo>
                    <a:pt x="208677" y="299995"/>
                    <a:pt x="200440" y="292046"/>
                    <a:pt x="200440" y="282315"/>
                  </a:cubicBezTo>
                  <a:cubicBezTo>
                    <a:pt x="200440" y="272585"/>
                    <a:pt x="208677" y="264773"/>
                    <a:pt x="218699" y="264773"/>
                  </a:cubicBezTo>
                  <a:lnTo>
                    <a:pt x="277733" y="264773"/>
                  </a:lnTo>
                  <a:cubicBezTo>
                    <a:pt x="281577" y="256824"/>
                    <a:pt x="289677" y="251342"/>
                    <a:pt x="299012" y="251342"/>
                  </a:cubicBezTo>
                  <a:lnTo>
                    <a:pt x="377678" y="251342"/>
                  </a:lnTo>
                  <a:lnTo>
                    <a:pt x="377678" y="163905"/>
                  </a:lnTo>
                  <a:close/>
                  <a:moveTo>
                    <a:pt x="320978" y="37408"/>
                  </a:moveTo>
                  <a:lnTo>
                    <a:pt x="211285" y="134713"/>
                  </a:lnTo>
                  <a:lnTo>
                    <a:pt x="368754" y="134713"/>
                  </a:lnTo>
                  <a:close/>
                  <a:moveTo>
                    <a:pt x="333334" y="3009"/>
                  </a:moveTo>
                  <a:lnTo>
                    <a:pt x="511807" y="137728"/>
                  </a:lnTo>
                  <a:cubicBezTo>
                    <a:pt x="515377" y="140469"/>
                    <a:pt x="517573" y="144718"/>
                    <a:pt x="517573" y="149377"/>
                  </a:cubicBezTo>
                  <a:lnTo>
                    <a:pt x="517573" y="274641"/>
                  </a:lnTo>
                  <a:lnTo>
                    <a:pt x="578941" y="306710"/>
                  </a:lnTo>
                  <a:cubicBezTo>
                    <a:pt x="588139" y="311644"/>
                    <a:pt x="594866" y="322608"/>
                    <a:pt x="594866" y="333024"/>
                  </a:cubicBezTo>
                  <a:lnTo>
                    <a:pt x="594866" y="581631"/>
                  </a:lnTo>
                  <a:cubicBezTo>
                    <a:pt x="594866" y="594651"/>
                    <a:pt x="584158" y="605341"/>
                    <a:pt x="571116" y="605341"/>
                  </a:cubicBezTo>
                  <a:lnTo>
                    <a:pt x="503158" y="605341"/>
                  </a:lnTo>
                  <a:lnTo>
                    <a:pt x="469386" y="605341"/>
                  </a:lnTo>
                  <a:lnTo>
                    <a:pt x="460325" y="605341"/>
                  </a:lnTo>
                  <a:lnTo>
                    <a:pt x="299012" y="605341"/>
                  </a:lnTo>
                  <a:lnTo>
                    <a:pt x="236272" y="605341"/>
                  </a:lnTo>
                  <a:lnTo>
                    <a:pt x="172845" y="605341"/>
                  </a:lnTo>
                  <a:lnTo>
                    <a:pt x="14690" y="605341"/>
                  </a:lnTo>
                  <a:cubicBezTo>
                    <a:pt x="6590" y="605341"/>
                    <a:pt x="0" y="598763"/>
                    <a:pt x="0" y="590814"/>
                  </a:cubicBezTo>
                  <a:lnTo>
                    <a:pt x="0" y="373590"/>
                  </a:lnTo>
                  <a:cubicBezTo>
                    <a:pt x="0" y="368108"/>
                    <a:pt x="3021" y="363175"/>
                    <a:pt x="7963" y="360571"/>
                  </a:cubicBezTo>
                  <a:lnTo>
                    <a:pt x="118754" y="303147"/>
                  </a:lnTo>
                  <a:cubicBezTo>
                    <a:pt x="123010" y="300954"/>
                    <a:pt x="127952" y="300954"/>
                    <a:pt x="132208" y="303147"/>
                  </a:cubicBezTo>
                  <a:lnTo>
                    <a:pt x="158155" y="316578"/>
                  </a:lnTo>
                  <a:lnTo>
                    <a:pt x="158155" y="149377"/>
                  </a:lnTo>
                  <a:cubicBezTo>
                    <a:pt x="158155" y="145129"/>
                    <a:pt x="159940" y="141154"/>
                    <a:pt x="163098" y="138413"/>
                  </a:cubicBezTo>
                  <a:lnTo>
                    <a:pt x="314800" y="3694"/>
                  </a:lnTo>
                  <a:cubicBezTo>
                    <a:pt x="320017" y="-966"/>
                    <a:pt x="327842" y="-1240"/>
                    <a:pt x="333334" y="30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lIns="132588" tIns="66294" rIns="132588" bIns="66294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610"/>
            </a:p>
          </p:txBody>
        </p: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B7CFD6AB-D3E6-4E9E-F773-5E62F70F248F}"/>
                </a:ext>
              </a:extLst>
            </p:cNvPr>
            <p:cNvGrpSpPr/>
            <p:nvPr/>
          </p:nvGrpSpPr>
          <p:grpSpPr>
            <a:xfrm>
              <a:off x="5774406" y="2434154"/>
              <a:ext cx="720489" cy="1171661"/>
              <a:chOff x="1380321" y="2173347"/>
              <a:chExt cx="720489" cy="1171661"/>
            </a:xfrm>
            <a:solidFill>
              <a:schemeClr val="accent1"/>
            </a:solidFill>
          </p:grpSpPr>
          <p:sp>
            <p:nvSpPr>
              <p:cNvPr id="85" name="Freeform 36">
                <a:extLst>
                  <a:ext uri="{FF2B5EF4-FFF2-40B4-BE49-F238E27FC236}">
                    <a16:creationId xmlns:a16="http://schemas.microsoft.com/office/drawing/2014/main" id="{BD1E6FB9-9B8F-3959-723B-96B6EFD78B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0321" y="2244707"/>
                <a:ext cx="593885" cy="1088791"/>
              </a:xfrm>
              <a:custGeom>
                <a:avLst/>
                <a:gdLst>
                  <a:gd name="T0" fmla="*/ 6 w 108"/>
                  <a:gd name="T1" fmla="*/ 189 h 197"/>
                  <a:gd name="T2" fmla="*/ 20 w 108"/>
                  <a:gd name="T3" fmla="*/ 186 h 197"/>
                  <a:gd name="T4" fmla="*/ 42 w 108"/>
                  <a:gd name="T5" fmla="*/ 179 h 197"/>
                  <a:gd name="T6" fmla="*/ 61 w 108"/>
                  <a:gd name="T7" fmla="*/ 167 h 197"/>
                  <a:gd name="T8" fmla="*/ 68 w 108"/>
                  <a:gd name="T9" fmla="*/ 162 h 197"/>
                  <a:gd name="T10" fmla="*/ 84 w 108"/>
                  <a:gd name="T11" fmla="*/ 146 h 197"/>
                  <a:gd name="T12" fmla="*/ 96 w 108"/>
                  <a:gd name="T13" fmla="*/ 126 h 197"/>
                  <a:gd name="T14" fmla="*/ 105 w 108"/>
                  <a:gd name="T15" fmla="*/ 90 h 197"/>
                  <a:gd name="T16" fmla="*/ 104 w 108"/>
                  <a:gd name="T17" fmla="*/ 78 h 197"/>
                  <a:gd name="T18" fmla="*/ 101 w 108"/>
                  <a:gd name="T19" fmla="*/ 67 h 197"/>
                  <a:gd name="T20" fmla="*/ 93 w 108"/>
                  <a:gd name="T21" fmla="*/ 47 h 197"/>
                  <a:gd name="T22" fmla="*/ 90 w 108"/>
                  <a:gd name="T23" fmla="*/ 42 h 197"/>
                  <a:gd name="T24" fmla="*/ 84 w 108"/>
                  <a:gd name="T25" fmla="*/ 34 h 197"/>
                  <a:gd name="T26" fmla="*/ 70 w 108"/>
                  <a:gd name="T27" fmla="*/ 18 h 197"/>
                  <a:gd name="T28" fmla="*/ 65 w 108"/>
                  <a:gd name="T29" fmla="*/ 13 h 197"/>
                  <a:gd name="T30" fmla="*/ 57 w 108"/>
                  <a:gd name="T31" fmla="*/ 6 h 197"/>
                  <a:gd name="T32" fmla="*/ 51 w 108"/>
                  <a:gd name="T33" fmla="*/ 2 h 197"/>
                  <a:gd name="T34" fmla="*/ 53 w 108"/>
                  <a:gd name="T35" fmla="*/ 0 h 197"/>
                  <a:gd name="T36" fmla="*/ 55 w 108"/>
                  <a:gd name="T37" fmla="*/ 2 h 197"/>
                  <a:gd name="T38" fmla="*/ 66 w 108"/>
                  <a:gd name="T39" fmla="*/ 11 h 197"/>
                  <a:gd name="T40" fmla="*/ 72 w 108"/>
                  <a:gd name="T41" fmla="*/ 16 h 197"/>
                  <a:gd name="T42" fmla="*/ 86 w 108"/>
                  <a:gd name="T43" fmla="*/ 33 h 197"/>
                  <a:gd name="T44" fmla="*/ 92 w 108"/>
                  <a:gd name="T45" fmla="*/ 41 h 197"/>
                  <a:gd name="T46" fmla="*/ 95 w 108"/>
                  <a:gd name="T47" fmla="*/ 46 h 197"/>
                  <a:gd name="T48" fmla="*/ 104 w 108"/>
                  <a:gd name="T49" fmla="*/ 66 h 197"/>
                  <a:gd name="T50" fmla="*/ 107 w 108"/>
                  <a:gd name="T51" fmla="*/ 78 h 197"/>
                  <a:gd name="T52" fmla="*/ 108 w 108"/>
                  <a:gd name="T53" fmla="*/ 90 h 197"/>
                  <a:gd name="T54" fmla="*/ 101 w 108"/>
                  <a:gd name="T55" fmla="*/ 128 h 197"/>
                  <a:gd name="T56" fmla="*/ 87 w 108"/>
                  <a:gd name="T57" fmla="*/ 149 h 197"/>
                  <a:gd name="T58" fmla="*/ 71 w 108"/>
                  <a:gd name="T59" fmla="*/ 166 h 197"/>
                  <a:gd name="T60" fmla="*/ 64 w 108"/>
                  <a:gd name="T61" fmla="*/ 171 h 197"/>
                  <a:gd name="T62" fmla="*/ 44 w 108"/>
                  <a:gd name="T63" fmla="*/ 183 h 197"/>
                  <a:gd name="T64" fmla="*/ 22 w 108"/>
                  <a:gd name="T65" fmla="*/ 192 h 197"/>
                  <a:gd name="T66" fmla="*/ 7 w 108"/>
                  <a:gd name="T67" fmla="*/ 196 h 197"/>
                  <a:gd name="T68" fmla="*/ 0 w 108"/>
                  <a:gd name="T69" fmla="*/ 19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8" h="197">
                    <a:moveTo>
                      <a:pt x="3" y="190"/>
                    </a:moveTo>
                    <a:cubicBezTo>
                      <a:pt x="3" y="190"/>
                      <a:pt x="4" y="189"/>
                      <a:pt x="6" y="189"/>
                    </a:cubicBezTo>
                    <a:cubicBezTo>
                      <a:pt x="8" y="189"/>
                      <a:pt x="11" y="188"/>
                      <a:pt x="14" y="188"/>
                    </a:cubicBezTo>
                    <a:cubicBezTo>
                      <a:pt x="16" y="187"/>
                      <a:pt x="18" y="187"/>
                      <a:pt x="20" y="186"/>
                    </a:cubicBezTo>
                    <a:cubicBezTo>
                      <a:pt x="22" y="186"/>
                      <a:pt x="24" y="185"/>
                      <a:pt x="27" y="185"/>
                    </a:cubicBezTo>
                    <a:cubicBezTo>
                      <a:pt x="31" y="183"/>
                      <a:pt x="37" y="181"/>
                      <a:pt x="42" y="179"/>
                    </a:cubicBezTo>
                    <a:cubicBezTo>
                      <a:pt x="48" y="176"/>
                      <a:pt x="54" y="173"/>
                      <a:pt x="59" y="169"/>
                    </a:cubicBezTo>
                    <a:cubicBezTo>
                      <a:pt x="60" y="168"/>
                      <a:pt x="61" y="168"/>
                      <a:pt x="61" y="167"/>
                    </a:cubicBezTo>
                    <a:cubicBezTo>
                      <a:pt x="62" y="167"/>
                      <a:pt x="63" y="166"/>
                      <a:pt x="63" y="166"/>
                    </a:cubicBezTo>
                    <a:cubicBezTo>
                      <a:pt x="65" y="164"/>
                      <a:pt x="66" y="163"/>
                      <a:pt x="68" y="162"/>
                    </a:cubicBezTo>
                    <a:cubicBezTo>
                      <a:pt x="70" y="160"/>
                      <a:pt x="73" y="157"/>
                      <a:pt x="76" y="155"/>
                    </a:cubicBezTo>
                    <a:cubicBezTo>
                      <a:pt x="79" y="152"/>
                      <a:pt x="82" y="149"/>
                      <a:pt x="84" y="146"/>
                    </a:cubicBezTo>
                    <a:cubicBezTo>
                      <a:pt x="87" y="143"/>
                      <a:pt x="89" y="140"/>
                      <a:pt x="91" y="137"/>
                    </a:cubicBezTo>
                    <a:cubicBezTo>
                      <a:pt x="93" y="133"/>
                      <a:pt x="95" y="129"/>
                      <a:pt x="96" y="126"/>
                    </a:cubicBezTo>
                    <a:cubicBezTo>
                      <a:pt x="98" y="122"/>
                      <a:pt x="100" y="118"/>
                      <a:pt x="101" y="114"/>
                    </a:cubicBezTo>
                    <a:cubicBezTo>
                      <a:pt x="103" y="107"/>
                      <a:pt x="105" y="98"/>
                      <a:pt x="105" y="90"/>
                    </a:cubicBezTo>
                    <a:cubicBezTo>
                      <a:pt x="105" y="88"/>
                      <a:pt x="105" y="86"/>
                      <a:pt x="105" y="84"/>
                    </a:cubicBezTo>
                    <a:cubicBezTo>
                      <a:pt x="104" y="82"/>
                      <a:pt x="104" y="80"/>
                      <a:pt x="104" y="78"/>
                    </a:cubicBezTo>
                    <a:cubicBezTo>
                      <a:pt x="103" y="77"/>
                      <a:pt x="103" y="75"/>
                      <a:pt x="103" y="73"/>
                    </a:cubicBezTo>
                    <a:cubicBezTo>
                      <a:pt x="102" y="71"/>
                      <a:pt x="102" y="69"/>
                      <a:pt x="101" y="67"/>
                    </a:cubicBezTo>
                    <a:cubicBezTo>
                      <a:pt x="101" y="63"/>
                      <a:pt x="99" y="60"/>
                      <a:pt x="98" y="56"/>
                    </a:cubicBezTo>
                    <a:cubicBezTo>
                      <a:pt x="96" y="53"/>
                      <a:pt x="95" y="50"/>
                      <a:pt x="93" y="47"/>
                    </a:cubicBezTo>
                    <a:cubicBezTo>
                      <a:pt x="92" y="46"/>
                      <a:pt x="92" y="45"/>
                      <a:pt x="91" y="44"/>
                    </a:cubicBezTo>
                    <a:cubicBezTo>
                      <a:pt x="91" y="44"/>
                      <a:pt x="90" y="43"/>
                      <a:pt x="90" y="42"/>
                    </a:cubicBezTo>
                    <a:cubicBezTo>
                      <a:pt x="89" y="41"/>
                      <a:pt x="88" y="39"/>
                      <a:pt x="87" y="38"/>
                    </a:cubicBezTo>
                    <a:cubicBezTo>
                      <a:pt x="86" y="37"/>
                      <a:pt x="85" y="35"/>
                      <a:pt x="84" y="34"/>
                    </a:cubicBezTo>
                    <a:cubicBezTo>
                      <a:pt x="83" y="33"/>
                      <a:pt x="82" y="31"/>
                      <a:pt x="81" y="30"/>
                    </a:cubicBezTo>
                    <a:cubicBezTo>
                      <a:pt x="77" y="25"/>
                      <a:pt x="74" y="21"/>
                      <a:pt x="70" y="18"/>
                    </a:cubicBezTo>
                    <a:cubicBezTo>
                      <a:pt x="69" y="17"/>
                      <a:pt x="68" y="16"/>
                      <a:pt x="67" y="15"/>
                    </a:cubicBezTo>
                    <a:cubicBezTo>
                      <a:pt x="67" y="14"/>
                      <a:pt x="66" y="14"/>
                      <a:pt x="65" y="13"/>
                    </a:cubicBezTo>
                    <a:cubicBezTo>
                      <a:pt x="63" y="11"/>
                      <a:pt x="62" y="10"/>
                      <a:pt x="60" y="9"/>
                    </a:cubicBezTo>
                    <a:cubicBezTo>
                      <a:pt x="59" y="8"/>
                      <a:pt x="58" y="7"/>
                      <a:pt x="57" y="6"/>
                    </a:cubicBezTo>
                    <a:cubicBezTo>
                      <a:pt x="55" y="5"/>
                      <a:pt x="55" y="5"/>
                      <a:pt x="54" y="4"/>
                    </a:cubicBezTo>
                    <a:cubicBezTo>
                      <a:pt x="52" y="3"/>
                      <a:pt x="51" y="2"/>
                      <a:pt x="51" y="2"/>
                    </a:cubicBezTo>
                    <a:cubicBezTo>
                      <a:pt x="51" y="2"/>
                      <a:pt x="50" y="1"/>
                      <a:pt x="51" y="0"/>
                    </a:cubicBezTo>
                    <a:cubicBezTo>
                      <a:pt x="51" y="0"/>
                      <a:pt x="52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0"/>
                      <a:pt x="54" y="1"/>
                      <a:pt x="55" y="2"/>
                    </a:cubicBezTo>
                    <a:cubicBezTo>
                      <a:pt x="57" y="3"/>
                      <a:pt x="59" y="5"/>
                      <a:pt x="62" y="8"/>
                    </a:cubicBezTo>
                    <a:cubicBezTo>
                      <a:pt x="63" y="9"/>
                      <a:pt x="65" y="10"/>
                      <a:pt x="66" y="11"/>
                    </a:cubicBezTo>
                    <a:cubicBezTo>
                      <a:pt x="67" y="12"/>
                      <a:pt x="68" y="13"/>
                      <a:pt x="69" y="14"/>
                    </a:cubicBezTo>
                    <a:cubicBezTo>
                      <a:pt x="70" y="15"/>
                      <a:pt x="71" y="15"/>
                      <a:pt x="72" y="16"/>
                    </a:cubicBezTo>
                    <a:cubicBezTo>
                      <a:pt x="75" y="20"/>
                      <a:pt x="79" y="24"/>
                      <a:pt x="83" y="29"/>
                    </a:cubicBezTo>
                    <a:cubicBezTo>
                      <a:pt x="84" y="30"/>
                      <a:pt x="85" y="31"/>
                      <a:pt x="86" y="33"/>
                    </a:cubicBezTo>
                    <a:cubicBezTo>
                      <a:pt x="87" y="34"/>
                      <a:pt x="88" y="35"/>
                      <a:pt x="89" y="36"/>
                    </a:cubicBezTo>
                    <a:cubicBezTo>
                      <a:pt x="90" y="38"/>
                      <a:pt x="91" y="39"/>
                      <a:pt x="92" y="41"/>
                    </a:cubicBezTo>
                    <a:cubicBezTo>
                      <a:pt x="93" y="42"/>
                      <a:pt x="93" y="42"/>
                      <a:pt x="93" y="43"/>
                    </a:cubicBezTo>
                    <a:cubicBezTo>
                      <a:pt x="94" y="44"/>
                      <a:pt x="94" y="45"/>
                      <a:pt x="95" y="46"/>
                    </a:cubicBezTo>
                    <a:cubicBezTo>
                      <a:pt x="97" y="49"/>
                      <a:pt x="98" y="52"/>
                      <a:pt x="100" y="56"/>
                    </a:cubicBezTo>
                    <a:cubicBezTo>
                      <a:pt x="101" y="59"/>
                      <a:pt x="103" y="62"/>
                      <a:pt x="104" y="66"/>
                    </a:cubicBezTo>
                    <a:cubicBezTo>
                      <a:pt x="105" y="68"/>
                      <a:pt x="105" y="70"/>
                      <a:pt x="106" y="72"/>
                    </a:cubicBezTo>
                    <a:cubicBezTo>
                      <a:pt x="106" y="74"/>
                      <a:pt x="107" y="76"/>
                      <a:pt x="107" y="78"/>
                    </a:cubicBezTo>
                    <a:cubicBezTo>
                      <a:pt x="108" y="80"/>
                      <a:pt x="108" y="82"/>
                      <a:pt x="108" y="84"/>
                    </a:cubicBezTo>
                    <a:cubicBezTo>
                      <a:pt x="108" y="86"/>
                      <a:pt x="108" y="88"/>
                      <a:pt x="108" y="90"/>
                    </a:cubicBezTo>
                    <a:cubicBezTo>
                      <a:pt x="108" y="99"/>
                      <a:pt x="107" y="107"/>
                      <a:pt x="105" y="116"/>
                    </a:cubicBezTo>
                    <a:cubicBezTo>
                      <a:pt x="104" y="120"/>
                      <a:pt x="103" y="124"/>
                      <a:pt x="101" y="128"/>
                    </a:cubicBezTo>
                    <a:cubicBezTo>
                      <a:pt x="99" y="132"/>
                      <a:pt x="97" y="135"/>
                      <a:pt x="95" y="139"/>
                    </a:cubicBezTo>
                    <a:cubicBezTo>
                      <a:pt x="92" y="142"/>
                      <a:pt x="90" y="145"/>
                      <a:pt x="87" y="149"/>
                    </a:cubicBezTo>
                    <a:cubicBezTo>
                      <a:pt x="85" y="152"/>
                      <a:pt x="82" y="155"/>
                      <a:pt x="80" y="158"/>
                    </a:cubicBezTo>
                    <a:cubicBezTo>
                      <a:pt x="77" y="161"/>
                      <a:pt x="74" y="164"/>
                      <a:pt x="71" y="166"/>
                    </a:cubicBezTo>
                    <a:cubicBezTo>
                      <a:pt x="70" y="167"/>
                      <a:pt x="68" y="168"/>
                      <a:pt x="67" y="170"/>
                    </a:cubicBezTo>
                    <a:cubicBezTo>
                      <a:pt x="66" y="170"/>
                      <a:pt x="65" y="171"/>
                      <a:pt x="64" y="171"/>
                    </a:cubicBezTo>
                    <a:cubicBezTo>
                      <a:pt x="63" y="171"/>
                      <a:pt x="63" y="172"/>
                      <a:pt x="62" y="173"/>
                    </a:cubicBezTo>
                    <a:cubicBezTo>
                      <a:pt x="56" y="177"/>
                      <a:pt x="50" y="180"/>
                      <a:pt x="44" y="183"/>
                    </a:cubicBezTo>
                    <a:cubicBezTo>
                      <a:pt x="38" y="186"/>
                      <a:pt x="33" y="188"/>
                      <a:pt x="28" y="190"/>
                    </a:cubicBezTo>
                    <a:cubicBezTo>
                      <a:pt x="26" y="191"/>
                      <a:pt x="24" y="192"/>
                      <a:pt x="22" y="192"/>
                    </a:cubicBezTo>
                    <a:cubicBezTo>
                      <a:pt x="19" y="193"/>
                      <a:pt x="17" y="194"/>
                      <a:pt x="16" y="194"/>
                    </a:cubicBezTo>
                    <a:cubicBezTo>
                      <a:pt x="12" y="195"/>
                      <a:pt x="9" y="196"/>
                      <a:pt x="7" y="196"/>
                    </a:cubicBezTo>
                    <a:cubicBezTo>
                      <a:pt x="5" y="197"/>
                      <a:pt x="4" y="197"/>
                      <a:pt x="4" y="197"/>
                    </a:cubicBezTo>
                    <a:cubicBezTo>
                      <a:pt x="2" y="197"/>
                      <a:pt x="0" y="196"/>
                      <a:pt x="0" y="194"/>
                    </a:cubicBezTo>
                    <a:cubicBezTo>
                      <a:pt x="0" y="192"/>
                      <a:pt x="1" y="190"/>
                      <a:pt x="3" y="19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86" name="Freeform 37">
                <a:extLst>
                  <a:ext uri="{FF2B5EF4-FFF2-40B4-BE49-F238E27FC236}">
                    <a16:creationId xmlns:a16="http://schemas.microsoft.com/office/drawing/2014/main" id="{C773B7B8-648C-81C0-9445-8D15AA8EA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5190" y="2173347"/>
                <a:ext cx="82868" cy="78264"/>
              </a:xfrm>
              <a:custGeom>
                <a:avLst/>
                <a:gdLst>
                  <a:gd name="T0" fmla="*/ 15 w 15"/>
                  <a:gd name="T1" fmla="*/ 12 h 14"/>
                  <a:gd name="T2" fmla="*/ 7 w 15"/>
                  <a:gd name="T3" fmla="*/ 8 h 14"/>
                  <a:gd name="T4" fmla="*/ 5 w 15"/>
                  <a:gd name="T5" fmla="*/ 5 h 14"/>
                  <a:gd name="T6" fmla="*/ 2 w 15"/>
                  <a:gd name="T7" fmla="*/ 3 h 14"/>
                  <a:gd name="T8" fmla="*/ 5 w 15"/>
                  <a:gd name="T9" fmla="*/ 6 h 14"/>
                  <a:gd name="T10" fmla="*/ 8 w 15"/>
                  <a:gd name="T11" fmla="*/ 9 h 14"/>
                  <a:gd name="T12" fmla="*/ 15 w 15"/>
                  <a:gd name="T13" fmla="*/ 13 h 14"/>
                  <a:gd name="T14" fmla="*/ 14 w 15"/>
                  <a:gd name="T15" fmla="*/ 13 h 14"/>
                  <a:gd name="T16" fmla="*/ 7 w 15"/>
                  <a:gd name="T17" fmla="*/ 12 h 14"/>
                  <a:gd name="T18" fmla="*/ 3 w 15"/>
                  <a:gd name="T19" fmla="*/ 8 h 14"/>
                  <a:gd name="T20" fmla="*/ 0 w 15"/>
                  <a:gd name="T21" fmla="*/ 0 h 14"/>
                  <a:gd name="T22" fmla="*/ 0 w 15"/>
                  <a:gd name="T23" fmla="*/ 0 h 14"/>
                  <a:gd name="T24" fmla="*/ 8 w 15"/>
                  <a:gd name="T25" fmla="*/ 2 h 14"/>
                  <a:gd name="T26" fmla="*/ 13 w 15"/>
                  <a:gd name="T27" fmla="*/ 5 h 14"/>
                  <a:gd name="T28" fmla="*/ 15 w 15"/>
                  <a:gd name="T29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14">
                    <a:moveTo>
                      <a:pt x="15" y="12"/>
                    </a:moveTo>
                    <a:cubicBezTo>
                      <a:pt x="12" y="11"/>
                      <a:pt x="10" y="10"/>
                      <a:pt x="7" y="8"/>
                    </a:cubicBezTo>
                    <a:cubicBezTo>
                      <a:pt x="6" y="7"/>
                      <a:pt x="5" y="6"/>
                      <a:pt x="5" y="5"/>
                    </a:cubicBezTo>
                    <a:cubicBezTo>
                      <a:pt x="4" y="5"/>
                      <a:pt x="3" y="3"/>
                      <a:pt x="2" y="3"/>
                    </a:cubicBezTo>
                    <a:cubicBezTo>
                      <a:pt x="3" y="4"/>
                      <a:pt x="4" y="5"/>
                      <a:pt x="5" y="6"/>
                    </a:cubicBezTo>
                    <a:cubicBezTo>
                      <a:pt x="6" y="7"/>
                      <a:pt x="7" y="8"/>
                      <a:pt x="8" y="9"/>
                    </a:cubicBezTo>
                    <a:cubicBezTo>
                      <a:pt x="10" y="10"/>
                      <a:pt x="12" y="12"/>
                      <a:pt x="15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1" y="14"/>
                      <a:pt x="9" y="13"/>
                      <a:pt x="7" y="12"/>
                    </a:cubicBezTo>
                    <a:cubicBezTo>
                      <a:pt x="5" y="11"/>
                      <a:pt x="4" y="9"/>
                      <a:pt x="3" y="8"/>
                    </a:cubicBezTo>
                    <a:cubicBezTo>
                      <a:pt x="1" y="4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4" y="0"/>
                      <a:pt x="8" y="2"/>
                    </a:cubicBezTo>
                    <a:cubicBezTo>
                      <a:pt x="10" y="3"/>
                      <a:pt x="11" y="4"/>
                      <a:pt x="13" y="5"/>
                    </a:cubicBezTo>
                    <a:cubicBezTo>
                      <a:pt x="14" y="7"/>
                      <a:pt x="15" y="9"/>
                      <a:pt x="1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87" name="Freeform 38">
                <a:extLst>
                  <a:ext uri="{FF2B5EF4-FFF2-40B4-BE49-F238E27FC236}">
                    <a16:creationId xmlns:a16="http://schemas.microsoft.com/office/drawing/2014/main" id="{832BA4FF-0F41-258F-0F4A-9891DBD83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5190" y="2244707"/>
                <a:ext cx="103585" cy="62151"/>
              </a:xfrm>
              <a:custGeom>
                <a:avLst/>
                <a:gdLst>
                  <a:gd name="T0" fmla="*/ 18 w 19"/>
                  <a:gd name="T1" fmla="*/ 6 h 11"/>
                  <a:gd name="T2" fmla="*/ 10 w 19"/>
                  <a:gd name="T3" fmla="*/ 5 h 11"/>
                  <a:gd name="T4" fmla="*/ 3 w 19"/>
                  <a:gd name="T5" fmla="*/ 7 h 11"/>
                  <a:gd name="T6" fmla="*/ 10 w 19"/>
                  <a:gd name="T7" fmla="*/ 5 h 11"/>
                  <a:gd name="T8" fmla="*/ 19 w 19"/>
                  <a:gd name="T9" fmla="*/ 5 h 11"/>
                  <a:gd name="T10" fmla="*/ 18 w 19"/>
                  <a:gd name="T11" fmla="*/ 5 h 11"/>
                  <a:gd name="T12" fmla="*/ 6 w 19"/>
                  <a:gd name="T13" fmla="*/ 3 h 11"/>
                  <a:gd name="T14" fmla="*/ 2 w 19"/>
                  <a:gd name="T15" fmla="*/ 6 h 11"/>
                  <a:gd name="T16" fmla="*/ 0 w 19"/>
                  <a:gd name="T17" fmla="*/ 8 h 11"/>
                  <a:gd name="T18" fmla="*/ 0 w 19"/>
                  <a:gd name="T19" fmla="*/ 8 h 11"/>
                  <a:gd name="T20" fmla="*/ 7 w 19"/>
                  <a:gd name="T21" fmla="*/ 11 h 11"/>
                  <a:gd name="T22" fmla="*/ 18 w 19"/>
                  <a:gd name="T23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1">
                    <a:moveTo>
                      <a:pt x="18" y="6"/>
                    </a:moveTo>
                    <a:cubicBezTo>
                      <a:pt x="16" y="5"/>
                      <a:pt x="13" y="5"/>
                      <a:pt x="10" y="5"/>
                    </a:cubicBezTo>
                    <a:cubicBezTo>
                      <a:pt x="7" y="5"/>
                      <a:pt x="5" y="6"/>
                      <a:pt x="3" y="7"/>
                    </a:cubicBezTo>
                    <a:cubicBezTo>
                      <a:pt x="5" y="6"/>
                      <a:pt x="8" y="5"/>
                      <a:pt x="10" y="5"/>
                    </a:cubicBezTo>
                    <a:cubicBezTo>
                      <a:pt x="13" y="4"/>
                      <a:pt x="16" y="4"/>
                      <a:pt x="19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4" y="0"/>
                      <a:pt x="10" y="1"/>
                      <a:pt x="6" y="3"/>
                    </a:cubicBezTo>
                    <a:cubicBezTo>
                      <a:pt x="4" y="4"/>
                      <a:pt x="3" y="5"/>
                      <a:pt x="2" y="6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3" y="10"/>
                      <a:pt x="7" y="11"/>
                    </a:cubicBezTo>
                    <a:cubicBezTo>
                      <a:pt x="11" y="11"/>
                      <a:pt x="15" y="11"/>
                      <a:pt x="18" y="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88" name="Freeform 39">
                <a:extLst>
                  <a:ext uri="{FF2B5EF4-FFF2-40B4-BE49-F238E27FC236}">
                    <a16:creationId xmlns:a16="http://schemas.microsoft.com/office/drawing/2014/main" id="{CCBF9D75-659D-9527-CAC8-1D2821CC6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8774" y="2177951"/>
                <a:ext cx="59849" cy="117396"/>
              </a:xfrm>
              <a:custGeom>
                <a:avLst/>
                <a:gdLst>
                  <a:gd name="T0" fmla="*/ 7 w 11"/>
                  <a:gd name="T1" fmla="*/ 20 h 21"/>
                  <a:gd name="T2" fmla="*/ 6 w 11"/>
                  <a:gd name="T3" fmla="*/ 16 h 21"/>
                  <a:gd name="T4" fmla="*/ 4 w 11"/>
                  <a:gd name="T5" fmla="*/ 12 h 21"/>
                  <a:gd name="T6" fmla="*/ 4 w 11"/>
                  <a:gd name="T7" fmla="*/ 4 h 21"/>
                  <a:gd name="T8" fmla="*/ 4 w 11"/>
                  <a:gd name="T9" fmla="*/ 12 h 21"/>
                  <a:gd name="T10" fmla="*/ 7 w 11"/>
                  <a:gd name="T11" fmla="*/ 21 h 21"/>
                  <a:gd name="T12" fmla="*/ 6 w 11"/>
                  <a:gd name="T13" fmla="*/ 20 h 21"/>
                  <a:gd name="T14" fmla="*/ 3 w 11"/>
                  <a:gd name="T15" fmla="*/ 18 h 21"/>
                  <a:gd name="T16" fmla="*/ 1 w 11"/>
                  <a:gd name="T17" fmla="*/ 15 h 21"/>
                  <a:gd name="T18" fmla="*/ 1 w 11"/>
                  <a:gd name="T19" fmla="*/ 8 h 21"/>
                  <a:gd name="T20" fmla="*/ 2 w 11"/>
                  <a:gd name="T21" fmla="*/ 3 h 21"/>
                  <a:gd name="T22" fmla="*/ 4 w 11"/>
                  <a:gd name="T23" fmla="*/ 0 h 21"/>
                  <a:gd name="T24" fmla="*/ 4 w 11"/>
                  <a:gd name="T25" fmla="*/ 0 h 21"/>
                  <a:gd name="T26" fmla="*/ 6 w 11"/>
                  <a:gd name="T27" fmla="*/ 2 h 21"/>
                  <a:gd name="T28" fmla="*/ 9 w 11"/>
                  <a:gd name="T29" fmla="*/ 7 h 21"/>
                  <a:gd name="T30" fmla="*/ 11 w 11"/>
                  <a:gd name="T31" fmla="*/ 14 h 21"/>
                  <a:gd name="T32" fmla="*/ 7 w 11"/>
                  <a:gd name="T33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" h="21">
                    <a:moveTo>
                      <a:pt x="7" y="20"/>
                    </a:moveTo>
                    <a:cubicBezTo>
                      <a:pt x="7" y="19"/>
                      <a:pt x="6" y="18"/>
                      <a:pt x="6" y="16"/>
                    </a:cubicBezTo>
                    <a:cubicBezTo>
                      <a:pt x="5" y="15"/>
                      <a:pt x="5" y="13"/>
                      <a:pt x="4" y="12"/>
                    </a:cubicBezTo>
                    <a:cubicBezTo>
                      <a:pt x="4" y="9"/>
                      <a:pt x="4" y="7"/>
                      <a:pt x="4" y="4"/>
                    </a:cubicBezTo>
                    <a:cubicBezTo>
                      <a:pt x="4" y="7"/>
                      <a:pt x="4" y="10"/>
                      <a:pt x="4" y="12"/>
                    </a:cubicBezTo>
                    <a:cubicBezTo>
                      <a:pt x="4" y="15"/>
                      <a:pt x="5" y="18"/>
                      <a:pt x="7" y="21"/>
                    </a:cubicBezTo>
                    <a:cubicBezTo>
                      <a:pt x="7" y="20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2" y="16"/>
                      <a:pt x="1" y="15"/>
                    </a:cubicBezTo>
                    <a:cubicBezTo>
                      <a:pt x="0" y="13"/>
                      <a:pt x="0" y="10"/>
                      <a:pt x="1" y="8"/>
                    </a:cubicBezTo>
                    <a:cubicBezTo>
                      <a:pt x="1" y="6"/>
                      <a:pt x="2" y="4"/>
                      <a:pt x="2" y="3"/>
                    </a:cubicBezTo>
                    <a:cubicBezTo>
                      <a:pt x="3" y="1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5" y="1"/>
                      <a:pt x="6" y="2"/>
                    </a:cubicBezTo>
                    <a:cubicBezTo>
                      <a:pt x="7" y="4"/>
                      <a:pt x="8" y="6"/>
                      <a:pt x="9" y="7"/>
                    </a:cubicBezTo>
                    <a:cubicBezTo>
                      <a:pt x="10" y="9"/>
                      <a:pt x="11" y="12"/>
                      <a:pt x="11" y="14"/>
                    </a:cubicBezTo>
                    <a:cubicBezTo>
                      <a:pt x="11" y="16"/>
                      <a:pt x="10" y="18"/>
                      <a:pt x="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89" name="Freeform 40">
                <a:extLst>
                  <a:ext uri="{FF2B5EF4-FFF2-40B4-BE49-F238E27FC236}">
                    <a16:creationId xmlns:a16="http://schemas.microsoft.com/office/drawing/2014/main" id="{A3DF3DEA-A91C-6AF7-BE56-6C0AA5926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0435" y="2299952"/>
                <a:ext cx="115094" cy="62151"/>
              </a:xfrm>
              <a:custGeom>
                <a:avLst/>
                <a:gdLst>
                  <a:gd name="T0" fmla="*/ 20 w 21"/>
                  <a:gd name="T1" fmla="*/ 6 h 11"/>
                  <a:gd name="T2" fmla="*/ 16 w 21"/>
                  <a:gd name="T3" fmla="*/ 5 h 11"/>
                  <a:gd name="T4" fmla="*/ 11 w 21"/>
                  <a:gd name="T5" fmla="*/ 5 h 11"/>
                  <a:gd name="T6" fmla="*/ 4 w 21"/>
                  <a:gd name="T7" fmla="*/ 6 h 11"/>
                  <a:gd name="T8" fmla="*/ 12 w 21"/>
                  <a:gd name="T9" fmla="*/ 4 h 11"/>
                  <a:gd name="T10" fmla="*/ 16 w 21"/>
                  <a:gd name="T11" fmla="*/ 4 h 11"/>
                  <a:gd name="T12" fmla="*/ 21 w 21"/>
                  <a:gd name="T13" fmla="*/ 5 h 11"/>
                  <a:gd name="T14" fmla="*/ 20 w 21"/>
                  <a:gd name="T15" fmla="*/ 5 h 11"/>
                  <a:gd name="T16" fmla="*/ 14 w 21"/>
                  <a:gd name="T17" fmla="*/ 1 h 11"/>
                  <a:gd name="T18" fmla="*/ 7 w 21"/>
                  <a:gd name="T19" fmla="*/ 2 h 11"/>
                  <a:gd name="T20" fmla="*/ 2 w 21"/>
                  <a:gd name="T21" fmla="*/ 5 h 11"/>
                  <a:gd name="T22" fmla="*/ 0 w 21"/>
                  <a:gd name="T23" fmla="*/ 7 h 11"/>
                  <a:gd name="T24" fmla="*/ 0 w 21"/>
                  <a:gd name="T25" fmla="*/ 7 h 11"/>
                  <a:gd name="T26" fmla="*/ 3 w 21"/>
                  <a:gd name="T27" fmla="*/ 8 h 11"/>
                  <a:gd name="T28" fmla="*/ 5 w 21"/>
                  <a:gd name="T29" fmla="*/ 10 h 11"/>
                  <a:gd name="T30" fmla="*/ 8 w 21"/>
                  <a:gd name="T31" fmla="*/ 10 h 11"/>
                  <a:gd name="T32" fmla="*/ 11 w 21"/>
                  <a:gd name="T33" fmla="*/ 11 h 11"/>
                  <a:gd name="T34" fmla="*/ 14 w 21"/>
                  <a:gd name="T35" fmla="*/ 10 h 11"/>
                  <a:gd name="T36" fmla="*/ 20 w 21"/>
                  <a:gd name="T3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11">
                    <a:moveTo>
                      <a:pt x="20" y="6"/>
                    </a:moveTo>
                    <a:cubicBezTo>
                      <a:pt x="19" y="5"/>
                      <a:pt x="18" y="5"/>
                      <a:pt x="16" y="5"/>
                    </a:cubicBezTo>
                    <a:cubicBezTo>
                      <a:pt x="15" y="5"/>
                      <a:pt x="13" y="4"/>
                      <a:pt x="11" y="5"/>
                    </a:cubicBezTo>
                    <a:cubicBezTo>
                      <a:pt x="9" y="5"/>
                      <a:pt x="6" y="5"/>
                      <a:pt x="4" y="6"/>
                    </a:cubicBezTo>
                    <a:cubicBezTo>
                      <a:pt x="6" y="5"/>
                      <a:pt x="9" y="4"/>
                      <a:pt x="12" y="4"/>
                    </a:cubicBezTo>
                    <a:cubicBezTo>
                      <a:pt x="13" y="4"/>
                      <a:pt x="15" y="4"/>
                      <a:pt x="16" y="4"/>
                    </a:cubicBezTo>
                    <a:cubicBezTo>
                      <a:pt x="18" y="4"/>
                      <a:pt x="19" y="5"/>
                      <a:pt x="21" y="5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19" y="2"/>
                      <a:pt x="16" y="1"/>
                      <a:pt x="14" y="1"/>
                    </a:cubicBezTo>
                    <a:cubicBezTo>
                      <a:pt x="12" y="0"/>
                      <a:pt x="9" y="1"/>
                      <a:pt x="7" y="2"/>
                    </a:cubicBezTo>
                    <a:cubicBezTo>
                      <a:pt x="5" y="3"/>
                      <a:pt x="4" y="4"/>
                      <a:pt x="2" y="5"/>
                    </a:cubicBezTo>
                    <a:cubicBezTo>
                      <a:pt x="1" y="6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8"/>
                      <a:pt x="3" y="8"/>
                    </a:cubicBezTo>
                    <a:cubicBezTo>
                      <a:pt x="3" y="9"/>
                      <a:pt x="4" y="9"/>
                      <a:pt x="5" y="10"/>
                    </a:cubicBezTo>
                    <a:cubicBezTo>
                      <a:pt x="6" y="10"/>
                      <a:pt x="7" y="10"/>
                      <a:pt x="8" y="10"/>
                    </a:cubicBezTo>
                    <a:cubicBezTo>
                      <a:pt x="9" y="11"/>
                      <a:pt x="10" y="11"/>
                      <a:pt x="11" y="11"/>
                    </a:cubicBezTo>
                    <a:cubicBezTo>
                      <a:pt x="12" y="11"/>
                      <a:pt x="13" y="11"/>
                      <a:pt x="14" y="10"/>
                    </a:cubicBezTo>
                    <a:cubicBezTo>
                      <a:pt x="16" y="10"/>
                      <a:pt x="19" y="9"/>
                      <a:pt x="20" y="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90" name="Freeform 41">
                <a:extLst>
                  <a:ext uri="{FF2B5EF4-FFF2-40B4-BE49-F238E27FC236}">
                    <a16:creationId xmlns:a16="http://schemas.microsoft.com/office/drawing/2014/main" id="{623B5AB8-F316-9821-276D-C04A0E56EB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0132" y="2233195"/>
                <a:ext cx="66755" cy="122000"/>
              </a:xfrm>
              <a:custGeom>
                <a:avLst/>
                <a:gdLst>
                  <a:gd name="T0" fmla="*/ 7 w 12"/>
                  <a:gd name="T1" fmla="*/ 22 h 22"/>
                  <a:gd name="T2" fmla="*/ 5 w 12"/>
                  <a:gd name="T3" fmla="*/ 17 h 22"/>
                  <a:gd name="T4" fmla="*/ 5 w 12"/>
                  <a:gd name="T5" fmla="*/ 15 h 22"/>
                  <a:gd name="T6" fmla="*/ 4 w 12"/>
                  <a:gd name="T7" fmla="*/ 12 h 22"/>
                  <a:gd name="T8" fmla="*/ 5 w 12"/>
                  <a:gd name="T9" fmla="*/ 4 h 22"/>
                  <a:gd name="T10" fmla="*/ 6 w 12"/>
                  <a:gd name="T11" fmla="*/ 22 h 22"/>
                  <a:gd name="T12" fmla="*/ 6 w 12"/>
                  <a:gd name="T13" fmla="*/ 22 h 22"/>
                  <a:gd name="T14" fmla="*/ 1 w 12"/>
                  <a:gd name="T15" fmla="*/ 15 h 22"/>
                  <a:gd name="T16" fmla="*/ 1 w 12"/>
                  <a:gd name="T17" fmla="*/ 8 h 22"/>
                  <a:gd name="T18" fmla="*/ 3 w 12"/>
                  <a:gd name="T19" fmla="*/ 2 h 22"/>
                  <a:gd name="T20" fmla="*/ 5 w 12"/>
                  <a:gd name="T21" fmla="*/ 0 h 22"/>
                  <a:gd name="T22" fmla="*/ 5 w 12"/>
                  <a:gd name="T23" fmla="*/ 0 h 22"/>
                  <a:gd name="T24" fmla="*/ 7 w 12"/>
                  <a:gd name="T25" fmla="*/ 2 h 22"/>
                  <a:gd name="T26" fmla="*/ 10 w 12"/>
                  <a:gd name="T27" fmla="*/ 8 h 22"/>
                  <a:gd name="T28" fmla="*/ 11 w 12"/>
                  <a:gd name="T29" fmla="*/ 15 h 22"/>
                  <a:gd name="T30" fmla="*/ 7 w 12"/>
                  <a:gd name="T3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" h="22">
                    <a:moveTo>
                      <a:pt x="7" y="22"/>
                    </a:moveTo>
                    <a:cubicBezTo>
                      <a:pt x="6" y="20"/>
                      <a:pt x="6" y="19"/>
                      <a:pt x="5" y="17"/>
                    </a:cubicBezTo>
                    <a:cubicBezTo>
                      <a:pt x="5" y="16"/>
                      <a:pt x="5" y="15"/>
                      <a:pt x="5" y="15"/>
                    </a:cubicBezTo>
                    <a:cubicBezTo>
                      <a:pt x="4" y="14"/>
                      <a:pt x="4" y="13"/>
                      <a:pt x="4" y="12"/>
                    </a:cubicBezTo>
                    <a:cubicBezTo>
                      <a:pt x="4" y="9"/>
                      <a:pt x="4" y="6"/>
                      <a:pt x="5" y="4"/>
                    </a:cubicBezTo>
                    <a:cubicBezTo>
                      <a:pt x="3" y="9"/>
                      <a:pt x="4" y="16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3" y="20"/>
                      <a:pt x="1" y="18"/>
                      <a:pt x="1" y="15"/>
                    </a:cubicBezTo>
                    <a:cubicBezTo>
                      <a:pt x="0" y="13"/>
                      <a:pt x="0" y="10"/>
                      <a:pt x="1" y="8"/>
                    </a:cubicBezTo>
                    <a:cubicBezTo>
                      <a:pt x="1" y="6"/>
                      <a:pt x="2" y="4"/>
                      <a:pt x="3" y="2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6" y="1"/>
                      <a:pt x="7" y="2"/>
                    </a:cubicBezTo>
                    <a:cubicBezTo>
                      <a:pt x="8" y="4"/>
                      <a:pt x="9" y="6"/>
                      <a:pt x="10" y="8"/>
                    </a:cubicBezTo>
                    <a:cubicBezTo>
                      <a:pt x="11" y="10"/>
                      <a:pt x="12" y="13"/>
                      <a:pt x="11" y="15"/>
                    </a:cubicBezTo>
                    <a:cubicBezTo>
                      <a:pt x="11" y="17"/>
                      <a:pt x="9" y="20"/>
                      <a:pt x="7" y="2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91" name="Freeform 42">
                <a:extLst>
                  <a:ext uri="{FF2B5EF4-FFF2-40B4-BE49-F238E27FC236}">
                    <a16:creationId xmlns:a16="http://schemas.microsoft.com/office/drawing/2014/main" id="{BCC3E1CA-F8B9-9C48-ECF9-5F28A373BE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5680" y="2362101"/>
                <a:ext cx="119698" cy="66755"/>
              </a:xfrm>
              <a:custGeom>
                <a:avLst/>
                <a:gdLst>
                  <a:gd name="T0" fmla="*/ 22 w 22"/>
                  <a:gd name="T1" fmla="*/ 8 h 12"/>
                  <a:gd name="T2" fmla="*/ 17 w 22"/>
                  <a:gd name="T3" fmla="*/ 6 h 12"/>
                  <a:gd name="T4" fmla="*/ 13 w 22"/>
                  <a:gd name="T5" fmla="*/ 5 h 12"/>
                  <a:gd name="T6" fmla="*/ 4 w 22"/>
                  <a:gd name="T7" fmla="*/ 6 h 12"/>
                  <a:gd name="T8" fmla="*/ 9 w 22"/>
                  <a:gd name="T9" fmla="*/ 5 h 12"/>
                  <a:gd name="T10" fmla="*/ 13 w 22"/>
                  <a:gd name="T11" fmla="*/ 4 h 12"/>
                  <a:gd name="T12" fmla="*/ 18 w 22"/>
                  <a:gd name="T13" fmla="*/ 5 h 12"/>
                  <a:gd name="T14" fmla="*/ 22 w 22"/>
                  <a:gd name="T15" fmla="*/ 7 h 12"/>
                  <a:gd name="T16" fmla="*/ 22 w 22"/>
                  <a:gd name="T17" fmla="*/ 7 h 12"/>
                  <a:gd name="T18" fmla="*/ 16 w 22"/>
                  <a:gd name="T19" fmla="*/ 1 h 12"/>
                  <a:gd name="T20" fmla="*/ 8 w 22"/>
                  <a:gd name="T21" fmla="*/ 2 h 12"/>
                  <a:gd name="T22" fmla="*/ 3 w 22"/>
                  <a:gd name="T23" fmla="*/ 5 h 12"/>
                  <a:gd name="T24" fmla="*/ 0 w 22"/>
                  <a:gd name="T25" fmla="*/ 7 h 12"/>
                  <a:gd name="T26" fmla="*/ 0 w 22"/>
                  <a:gd name="T27" fmla="*/ 7 h 12"/>
                  <a:gd name="T28" fmla="*/ 1 w 22"/>
                  <a:gd name="T29" fmla="*/ 7 h 12"/>
                  <a:gd name="T30" fmla="*/ 3 w 22"/>
                  <a:gd name="T31" fmla="*/ 8 h 12"/>
                  <a:gd name="T32" fmla="*/ 5 w 22"/>
                  <a:gd name="T33" fmla="*/ 10 h 12"/>
                  <a:gd name="T34" fmla="*/ 8 w 22"/>
                  <a:gd name="T35" fmla="*/ 11 h 12"/>
                  <a:gd name="T36" fmla="*/ 11 w 22"/>
                  <a:gd name="T37" fmla="*/ 12 h 12"/>
                  <a:gd name="T38" fmla="*/ 15 w 22"/>
                  <a:gd name="T39" fmla="*/ 12 h 12"/>
                  <a:gd name="T40" fmla="*/ 22 w 22"/>
                  <a:gd name="T41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2" h="12">
                    <a:moveTo>
                      <a:pt x="22" y="8"/>
                    </a:moveTo>
                    <a:cubicBezTo>
                      <a:pt x="21" y="7"/>
                      <a:pt x="19" y="6"/>
                      <a:pt x="17" y="6"/>
                    </a:cubicBezTo>
                    <a:cubicBezTo>
                      <a:pt x="16" y="5"/>
                      <a:pt x="14" y="5"/>
                      <a:pt x="13" y="5"/>
                    </a:cubicBezTo>
                    <a:cubicBezTo>
                      <a:pt x="10" y="5"/>
                      <a:pt x="7" y="5"/>
                      <a:pt x="4" y="6"/>
                    </a:cubicBezTo>
                    <a:cubicBezTo>
                      <a:pt x="6" y="6"/>
                      <a:pt x="7" y="5"/>
                      <a:pt x="9" y="5"/>
                    </a:cubicBezTo>
                    <a:cubicBezTo>
                      <a:pt x="10" y="5"/>
                      <a:pt x="12" y="4"/>
                      <a:pt x="13" y="4"/>
                    </a:cubicBezTo>
                    <a:cubicBezTo>
                      <a:pt x="15" y="5"/>
                      <a:pt x="16" y="5"/>
                      <a:pt x="18" y="5"/>
                    </a:cubicBezTo>
                    <a:cubicBezTo>
                      <a:pt x="20" y="6"/>
                      <a:pt x="21" y="6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3"/>
                      <a:pt x="18" y="2"/>
                      <a:pt x="16" y="1"/>
                    </a:cubicBezTo>
                    <a:cubicBezTo>
                      <a:pt x="13" y="0"/>
                      <a:pt x="11" y="1"/>
                      <a:pt x="8" y="2"/>
                    </a:cubicBezTo>
                    <a:cubicBezTo>
                      <a:pt x="6" y="3"/>
                      <a:pt x="4" y="4"/>
                      <a:pt x="3" y="5"/>
                    </a:cubicBezTo>
                    <a:cubicBezTo>
                      <a:pt x="1" y="6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9"/>
                      <a:pt x="4" y="9"/>
                      <a:pt x="5" y="10"/>
                    </a:cubicBezTo>
                    <a:cubicBezTo>
                      <a:pt x="6" y="10"/>
                      <a:pt x="7" y="11"/>
                      <a:pt x="8" y="11"/>
                    </a:cubicBezTo>
                    <a:cubicBezTo>
                      <a:pt x="9" y="11"/>
                      <a:pt x="10" y="12"/>
                      <a:pt x="11" y="12"/>
                    </a:cubicBezTo>
                    <a:cubicBezTo>
                      <a:pt x="13" y="12"/>
                      <a:pt x="14" y="12"/>
                      <a:pt x="15" y="12"/>
                    </a:cubicBezTo>
                    <a:cubicBezTo>
                      <a:pt x="17" y="11"/>
                      <a:pt x="20" y="10"/>
                      <a:pt x="22" y="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92" name="Freeform 43">
                <a:extLst>
                  <a:ext uri="{FF2B5EF4-FFF2-40B4-BE49-F238E27FC236}">
                    <a16:creationId xmlns:a16="http://schemas.microsoft.com/office/drawing/2014/main" id="{E21E9240-ED3D-5C6E-CBF6-30F671A276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6887" y="2295348"/>
                <a:ext cx="71359" cy="138113"/>
              </a:xfrm>
              <a:custGeom>
                <a:avLst/>
                <a:gdLst>
                  <a:gd name="T0" fmla="*/ 7 w 13"/>
                  <a:gd name="T1" fmla="*/ 25 h 25"/>
                  <a:gd name="T2" fmla="*/ 5 w 13"/>
                  <a:gd name="T3" fmla="*/ 14 h 25"/>
                  <a:gd name="T4" fmla="*/ 7 w 13"/>
                  <a:gd name="T5" fmla="*/ 5 h 25"/>
                  <a:gd name="T6" fmla="*/ 5 w 13"/>
                  <a:gd name="T7" fmla="*/ 14 h 25"/>
                  <a:gd name="T8" fmla="*/ 6 w 13"/>
                  <a:gd name="T9" fmla="*/ 25 h 25"/>
                  <a:gd name="T10" fmla="*/ 5 w 13"/>
                  <a:gd name="T11" fmla="*/ 24 h 25"/>
                  <a:gd name="T12" fmla="*/ 4 w 13"/>
                  <a:gd name="T13" fmla="*/ 22 h 25"/>
                  <a:gd name="T14" fmla="*/ 2 w 13"/>
                  <a:gd name="T15" fmla="*/ 20 h 25"/>
                  <a:gd name="T16" fmla="*/ 1 w 13"/>
                  <a:gd name="T17" fmla="*/ 17 h 25"/>
                  <a:gd name="T18" fmla="*/ 2 w 13"/>
                  <a:gd name="T19" fmla="*/ 9 h 25"/>
                  <a:gd name="T20" fmla="*/ 5 w 13"/>
                  <a:gd name="T21" fmla="*/ 3 h 25"/>
                  <a:gd name="T22" fmla="*/ 7 w 13"/>
                  <a:gd name="T23" fmla="*/ 0 h 25"/>
                  <a:gd name="T24" fmla="*/ 7 w 13"/>
                  <a:gd name="T25" fmla="*/ 0 h 25"/>
                  <a:gd name="T26" fmla="*/ 9 w 13"/>
                  <a:gd name="T27" fmla="*/ 3 h 25"/>
                  <a:gd name="T28" fmla="*/ 12 w 13"/>
                  <a:gd name="T29" fmla="*/ 10 h 25"/>
                  <a:gd name="T30" fmla="*/ 12 w 13"/>
                  <a:gd name="T31" fmla="*/ 18 h 25"/>
                  <a:gd name="T32" fmla="*/ 7 w 13"/>
                  <a:gd name="T3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" h="25">
                    <a:moveTo>
                      <a:pt x="7" y="25"/>
                    </a:moveTo>
                    <a:cubicBezTo>
                      <a:pt x="6" y="21"/>
                      <a:pt x="5" y="17"/>
                      <a:pt x="5" y="14"/>
                    </a:cubicBezTo>
                    <a:cubicBezTo>
                      <a:pt x="5" y="11"/>
                      <a:pt x="6" y="7"/>
                      <a:pt x="7" y="5"/>
                    </a:cubicBezTo>
                    <a:cubicBezTo>
                      <a:pt x="5" y="8"/>
                      <a:pt x="5" y="11"/>
                      <a:pt x="5" y="14"/>
                    </a:cubicBezTo>
                    <a:cubicBezTo>
                      <a:pt x="5" y="18"/>
                      <a:pt x="5" y="21"/>
                      <a:pt x="6" y="25"/>
                    </a:cubicBezTo>
                    <a:cubicBezTo>
                      <a:pt x="6" y="25"/>
                      <a:pt x="6" y="24"/>
                      <a:pt x="5" y="24"/>
                    </a:cubicBezTo>
                    <a:cubicBezTo>
                      <a:pt x="5" y="24"/>
                      <a:pt x="4" y="23"/>
                      <a:pt x="4" y="22"/>
                    </a:cubicBezTo>
                    <a:cubicBezTo>
                      <a:pt x="3" y="22"/>
                      <a:pt x="2" y="21"/>
                      <a:pt x="2" y="20"/>
                    </a:cubicBezTo>
                    <a:cubicBezTo>
                      <a:pt x="1" y="19"/>
                      <a:pt x="1" y="18"/>
                      <a:pt x="1" y="17"/>
                    </a:cubicBezTo>
                    <a:cubicBezTo>
                      <a:pt x="0" y="14"/>
                      <a:pt x="1" y="11"/>
                      <a:pt x="2" y="9"/>
                    </a:cubicBezTo>
                    <a:cubicBezTo>
                      <a:pt x="3" y="6"/>
                      <a:pt x="4" y="4"/>
                      <a:pt x="5" y="3"/>
                    </a:cubicBezTo>
                    <a:cubicBezTo>
                      <a:pt x="6" y="1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8" y="2"/>
                      <a:pt x="9" y="3"/>
                    </a:cubicBezTo>
                    <a:cubicBezTo>
                      <a:pt x="10" y="5"/>
                      <a:pt x="11" y="7"/>
                      <a:pt x="12" y="10"/>
                    </a:cubicBezTo>
                    <a:cubicBezTo>
                      <a:pt x="13" y="13"/>
                      <a:pt x="13" y="16"/>
                      <a:pt x="12" y="18"/>
                    </a:cubicBezTo>
                    <a:cubicBezTo>
                      <a:pt x="12" y="20"/>
                      <a:pt x="10" y="23"/>
                      <a:pt x="7" y="2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93" name="Freeform 44">
                <a:extLst>
                  <a:ext uri="{FF2B5EF4-FFF2-40B4-BE49-F238E27FC236}">
                    <a16:creationId xmlns:a16="http://schemas.microsoft.com/office/drawing/2014/main" id="{6C75C485-04AA-2CDA-63DC-DB24985F13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8623" y="2438064"/>
                <a:ext cx="126604" cy="66755"/>
              </a:xfrm>
              <a:custGeom>
                <a:avLst/>
                <a:gdLst>
                  <a:gd name="T0" fmla="*/ 23 w 23"/>
                  <a:gd name="T1" fmla="*/ 9 h 12"/>
                  <a:gd name="T2" fmla="*/ 18 w 23"/>
                  <a:gd name="T3" fmla="*/ 6 h 12"/>
                  <a:gd name="T4" fmla="*/ 13 w 23"/>
                  <a:gd name="T5" fmla="*/ 4 h 12"/>
                  <a:gd name="T6" fmla="*/ 9 w 23"/>
                  <a:gd name="T7" fmla="*/ 4 h 12"/>
                  <a:gd name="T8" fmla="*/ 4 w 23"/>
                  <a:gd name="T9" fmla="*/ 5 h 12"/>
                  <a:gd name="T10" fmla="*/ 9 w 23"/>
                  <a:gd name="T11" fmla="*/ 4 h 12"/>
                  <a:gd name="T12" fmla="*/ 14 w 23"/>
                  <a:gd name="T13" fmla="*/ 4 h 12"/>
                  <a:gd name="T14" fmla="*/ 19 w 23"/>
                  <a:gd name="T15" fmla="*/ 5 h 12"/>
                  <a:gd name="T16" fmla="*/ 21 w 23"/>
                  <a:gd name="T17" fmla="*/ 6 h 12"/>
                  <a:gd name="T18" fmla="*/ 23 w 23"/>
                  <a:gd name="T19" fmla="*/ 8 h 12"/>
                  <a:gd name="T20" fmla="*/ 23 w 23"/>
                  <a:gd name="T21" fmla="*/ 7 h 12"/>
                  <a:gd name="T22" fmla="*/ 21 w 23"/>
                  <a:gd name="T23" fmla="*/ 3 h 12"/>
                  <a:gd name="T24" fmla="*/ 17 w 23"/>
                  <a:gd name="T25" fmla="*/ 1 h 12"/>
                  <a:gd name="T26" fmla="*/ 13 w 23"/>
                  <a:gd name="T27" fmla="*/ 0 h 12"/>
                  <a:gd name="T28" fmla="*/ 9 w 23"/>
                  <a:gd name="T29" fmla="*/ 0 h 12"/>
                  <a:gd name="T30" fmla="*/ 3 w 23"/>
                  <a:gd name="T31" fmla="*/ 3 h 12"/>
                  <a:gd name="T32" fmla="*/ 0 w 23"/>
                  <a:gd name="T33" fmla="*/ 5 h 12"/>
                  <a:gd name="T34" fmla="*/ 0 w 23"/>
                  <a:gd name="T35" fmla="*/ 5 h 12"/>
                  <a:gd name="T36" fmla="*/ 2 w 23"/>
                  <a:gd name="T37" fmla="*/ 7 h 12"/>
                  <a:gd name="T38" fmla="*/ 3 w 23"/>
                  <a:gd name="T39" fmla="*/ 8 h 12"/>
                  <a:gd name="T40" fmla="*/ 5 w 23"/>
                  <a:gd name="T41" fmla="*/ 9 h 12"/>
                  <a:gd name="T42" fmla="*/ 8 w 23"/>
                  <a:gd name="T43" fmla="*/ 10 h 12"/>
                  <a:gd name="T44" fmla="*/ 11 w 23"/>
                  <a:gd name="T45" fmla="*/ 11 h 12"/>
                  <a:gd name="T46" fmla="*/ 13 w 23"/>
                  <a:gd name="T47" fmla="*/ 12 h 12"/>
                  <a:gd name="T48" fmla="*/ 15 w 23"/>
                  <a:gd name="T49" fmla="*/ 12 h 12"/>
                  <a:gd name="T50" fmla="*/ 23 w 23"/>
                  <a:gd name="T51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" h="12">
                    <a:moveTo>
                      <a:pt x="23" y="9"/>
                    </a:moveTo>
                    <a:cubicBezTo>
                      <a:pt x="21" y="7"/>
                      <a:pt x="20" y="7"/>
                      <a:pt x="18" y="6"/>
                    </a:cubicBezTo>
                    <a:cubicBezTo>
                      <a:pt x="17" y="5"/>
                      <a:pt x="15" y="5"/>
                      <a:pt x="13" y="4"/>
                    </a:cubicBezTo>
                    <a:cubicBezTo>
                      <a:pt x="12" y="4"/>
                      <a:pt x="10" y="4"/>
                      <a:pt x="9" y="4"/>
                    </a:cubicBezTo>
                    <a:cubicBezTo>
                      <a:pt x="7" y="4"/>
                      <a:pt x="6" y="4"/>
                      <a:pt x="4" y="5"/>
                    </a:cubicBezTo>
                    <a:cubicBezTo>
                      <a:pt x="6" y="4"/>
                      <a:pt x="7" y="4"/>
                      <a:pt x="9" y="4"/>
                    </a:cubicBezTo>
                    <a:cubicBezTo>
                      <a:pt x="11" y="4"/>
                      <a:pt x="12" y="4"/>
                      <a:pt x="14" y="4"/>
                    </a:cubicBezTo>
                    <a:cubicBezTo>
                      <a:pt x="16" y="4"/>
                      <a:pt x="17" y="5"/>
                      <a:pt x="19" y="5"/>
                    </a:cubicBezTo>
                    <a:cubicBezTo>
                      <a:pt x="20" y="6"/>
                      <a:pt x="21" y="6"/>
                      <a:pt x="21" y="6"/>
                    </a:cubicBezTo>
                    <a:cubicBezTo>
                      <a:pt x="22" y="7"/>
                      <a:pt x="23" y="7"/>
                      <a:pt x="23" y="8"/>
                    </a:cubicBezTo>
                    <a:cubicBezTo>
                      <a:pt x="23" y="8"/>
                      <a:pt x="23" y="7"/>
                      <a:pt x="23" y="7"/>
                    </a:cubicBezTo>
                    <a:cubicBezTo>
                      <a:pt x="23" y="5"/>
                      <a:pt x="22" y="4"/>
                      <a:pt x="21" y="3"/>
                    </a:cubicBezTo>
                    <a:cubicBezTo>
                      <a:pt x="20" y="2"/>
                      <a:pt x="18" y="1"/>
                      <a:pt x="17" y="1"/>
                    </a:cubicBezTo>
                    <a:cubicBezTo>
                      <a:pt x="16" y="0"/>
                      <a:pt x="15" y="0"/>
                      <a:pt x="13" y="0"/>
                    </a:cubicBezTo>
                    <a:cubicBezTo>
                      <a:pt x="12" y="0"/>
                      <a:pt x="11" y="0"/>
                      <a:pt x="9" y="0"/>
                    </a:cubicBezTo>
                    <a:cubicBezTo>
                      <a:pt x="7" y="1"/>
                      <a:pt x="4" y="2"/>
                      <a:pt x="3" y="3"/>
                    </a:cubicBezTo>
                    <a:cubicBezTo>
                      <a:pt x="1" y="4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6"/>
                      <a:pt x="2" y="7"/>
                    </a:cubicBezTo>
                    <a:cubicBezTo>
                      <a:pt x="3" y="7"/>
                      <a:pt x="3" y="7"/>
                      <a:pt x="3" y="8"/>
                    </a:cubicBezTo>
                    <a:cubicBezTo>
                      <a:pt x="4" y="8"/>
                      <a:pt x="4" y="8"/>
                      <a:pt x="5" y="9"/>
                    </a:cubicBezTo>
                    <a:cubicBezTo>
                      <a:pt x="6" y="9"/>
                      <a:pt x="6" y="10"/>
                      <a:pt x="8" y="10"/>
                    </a:cubicBezTo>
                    <a:cubicBezTo>
                      <a:pt x="9" y="11"/>
                      <a:pt x="10" y="11"/>
                      <a:pt x="11" y="11"/>
                    </a:cubicBezTo>
                    <a:cubicBezTo>
                      <a:pt x="11" y="11"/>
                      <a:pt x="12" y="12"/>
                      <a:pt x="13" y="12"/>
                    </a:cubicBezTo>
                    <a:cubicBezTo>
                      <a:pt x="13" y="12"/>
                      <a:pt x="14" y="12"/>
                      <a:pt x="15" y="12"/>
                    </a:cubicBezTo>
                    <a:cubicBezTo>
                      <a:pt x="17" y="12"/>
                      <a:pt x="20" y="11"/>
                      <a:pt x="23" y="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94" name="Freeform 45">
                <a:extLst>
                  <a:ext uri="{FF2B5EF4-FFF2-40B4-BE49-F238E27FC236}">
                    <a16:creationId xmlns:a16="http://schemas.microsoft.com/office/drawing/2014/main" id="{A29146B6-F389-940A-C675-9ADEBFEAFA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3643" y="2378215"/>
                <a:ext cx="75963" cy="149623"/>
              </a:xfrm>
              <a:custGeom>
                <a:avLst/>
                <a:gdLst>
                  <a:gd name="T0" fmla="*/ 5 w 14"/>
                  <a:gd name="T1" fmla="*/ 26 h 27"/>
                  <a:gd name="T2" fmla="*/ 5 w 14"/>
                  <a:gd name="T3" fmla="*/ 20 h 27"/>
                  <a:gd name="T4" fmla="*/ 6 w 14"/>
                  <a:gd name="T5" fmla="*/ 15 h 27"/>
                  <a:gd name="T6" fmla="*/ 7 w 14"/>
                  <a:gd name="T7" fmla="*/ 10 h 27"/>
                  <a:gd name="T8" fmla="*/ 8 w 14"/>
                  <a:gd name="T9" fmla="*/ 5 h 27"/>
                  <a:gd name="T10" fmla="*/ 6 w 14"/>
                  <a:gd name="T11" fmla="*/ 10 h 27"/>
                  <a:gd name="T12" fmla="*/ 5 w 14"/>
                  <a:gd name="T13" fmla="*/ 15 h 27"/>
                  <a:gd name="T14" fmla="*/ 4 w 14"/>
                  <a:gd name="T15" fmla="*/ 21 h 27"/>
                  <a:gd name="T16" fmla="*/ 4 w 14"/>
                  <a:gd name="T17" fmla="*/ 27 h 27"/>
                  <a:gd name="T18" fmla="*/ 4 w 14"/>
                  <a:gd name="T19" fmla="*/ 26 h 27"/>
                  <a:gd name="T20" fmla="*/ 2 w 14"/>
                  <a:gd name="T21" fmla="*/ 24 h 27"/>
                  <a:gd name="T22" fmla="*/ 1 w 14"/>
                  <a:gd name="T23" fmla="*/ 21 h 27"/>
                  <a:gd name="T24" fmla="*/ 0 w 14"/>
                  <a:gd name="T25" fmla="*/ 19 h 27"/>
                  <a:gd name="T26" fmla="*/ 0 w 14"/>
                  <a:gd name="T27" fmla="*/ 17 h 27"/>
                  <a:gd name="T28" fmla="*/ 2 w 14"/>
                  <a:gd name="T29" fmla="*/ 9 h 27"/>
                  <a:gd name="T30" fmla="*/ 7 w 14"/>
                  <a:gd name="T31" fmla="*/ 2 h 27"/>
                  <a:gd name="T32" fmla="*/ 9 w 14"/>
                  <a:gd name="T33" fmla="*/ 0 h 27"/>
                  <a:gd name="T34" fmla="*/ 9 w 14"/>
                  <a:gd name="T35" fmla="*/ 0 h 27"/>
                  <a:gd name="T36" fmla="*/ 13 w 14"/>
                  <a:gd name="T37" fmla="*/ 12 h 27"/>
                  <a:gd name="T38" fmla="*/ 12 w 14"/>
                  <a:gd name="T39" fmla="*/ 20 h 27"/>
                  <a:gd name="T40" fmla="*/ 5 w 14"/>
                  <a:gd name="T41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" h="27">
                    <a:moveTo>
                      <a:pt x="5" y="26"/>
                    </a:moveTo>
                    <a:cubicBezTo>
                      <a:pt x="5" y="25"/>
                      <a:pt x="5" y="22"/>
                      <a:pt x="5" y="20"/>
                    </a:cubicBezTo>
                    <a:cubicBezTo>
                      <a:pt x="5" y="18"/>
                      <a:pt x="5" y="17"/>
                      <a:pt x="6" y="15"/>
                    </a:cubicBezTo>
                    <a:cubicBezTo>
                      <a:pt x="6" y="13"/>
                      <a:pt x="6" y="11"/>
                      <a:pt x="7" y="10"/>
                    </a:cubicBezTo>
                    <a:cubicBezTo>
                      <a:pt x="7" y="8"/>
                      <a:pt x="8" y="6"/>
                      <a:pt x="8" y="5"/>
                    </a:cubicBezTo>
                    <a:cubicBezTo>
                      <a:pt x="7" y="6"/>
                      <a:pt x="7" y="8"/>
                      <a:pt x="6" y="10"/>
                    </a:cubicBezTo>
                    <a:cubicBezTo>
                      <a:pt x="5" y="12"/>
                      <a:pt x="5" y="13"/>
                      <a:pt x="5" y="15"/>
                    </a:cubicBezTo>
                    <a:cubicBezTo>
                      <a:pt x="4" y="17"/>
                      <a:pt x="4" y="19"/>
                      <a:pt x="4" y="21"/>
                    </a:cubicBezTo>
                    <a:cubicBezTo>
                      <a:pt x="4" y="23"/>
                      <a:pt x="4" y="25"/>
                      <a:pt x="4" y="27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3" y="25"/>
                      <a:pt x="3" y="24"/>
                      <a:pt x="2" y="24"/>
                    </a:cubicBezTo>
                    <a:cubicBezTo>
                      <a:pt x="2" y="23"/>
                      <a:pt x="1" y="22"/>
                      <a:pt x="1" y="21"/>
                    </a:cubicBezTo>
                    <a:cubicBezTo>
                      <a:pt x="1" y="21"/>
                      <a:pt x="1" y="20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14"/>
                      <a:pt x="1" y="11"/>
                      <a:pt x="2" y="9"/>
                    </a:cubicBezTo>
                    <a:cubicBezTo>
                      <a:pt x="4" y="6"/>
                      <a:pt x="5" y="4"/>
                      <a:pt x="7" y="2"/>
                    </a:cubicBezTo>
                    <a:cubicBezTo>
                      <a:pt x="8" y="1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1"/>
                      <a:pt x="13" y="6"/>
                      <a:pt x="13" y="12"/>
                    </a:cubicBezTo>
                    <a:cubicBezTo>
                      <a:pt x="14" y="15"/>
                      <a:pt x="14" y="18"/>
                      <a:pt x="12" y="20"/>
                    </a:cubicBezTo>
                    <a:cubicBezTo>
                      <a:pt x="11" y="23"/>
                      <a:pt x="9" y="25"/>
                      <a:pt x="5" y="2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95" name="Freeform 46">
                <a:extLst>
                  <a:ext uri="{FF2B5EF4-FFF2-40B4-BE49-F238E27FC236}">
                    <a16:creationId xmlns:a16="http://schemas.microsoft.com/office/drawing/2014/main" id="{AC8F2349-A59A-00FF-6C8B-9D8F6A556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4660" y="2520932"/>
                <a:ext cx="135811" cy="78264"/>
              </a:xfrm>
              <a:custGeom>
                <a:avLst/>
                <a:gdLst>
                  <a:gd name="T0" fmla="*/ 24 w 25"/>
                  <a:gd name="T1" fmla="*/ 12 h 14"/>
                  <a:gd name="T2" fmla="*/ 22 w 25"/>
                  <a:gd name="T3" fmla="*/ 9 h 14"/>
                  <a:gd name="T4" fmla="*/ 20 w 25"/>
                  <a:gd name="T5" fmla="*/ 8 h 14"/>
                  <a:gd name="T6" fmla="*/ 14 w 25"/>
                  <a:gd name="T7" fmla="*/ 5 h 14"/>
                  <a:gd name="T8" fmla="*/ 10 w 25"/>
                  <a:gd name="T9" fmla="*/ 4 h 14"/>
                  <a:gd name="T10" fmla="*/ 5 w 25"/>
                  <a:gd name="T11" fmla="*/ 4 h 14"/>
                  <a:gd name="T12" fmla="*/ 10 w 25"/>
                  <a:gd name="T13" fmla="*/ 4 h 14"/>
                  <a:gd name="T14" fmla="*/ 16 w 25"/>
                  <a:gd name="T15" fmla="*/ 5 h 14"/>
                  <a:gd name="T16" fmla="*/ 20 w 25"/>
                  <a:gd name="T17" fmla="*/ 7 h 14"/>
                  <a:gd name="T18" fmla="*/ 25 w 25"/>
                  <a:gd name="T19" fmla="*/ 11 h 14"/>
                  <a:gd name="T20" fmla="*/ 25 w 25"/>
                  <a:gd name="T21" fmla="*/ 10 h 14"/>
                  <a:gd name="T22" fmla="*/ 23 w 25"/>
                  <a:gd name="T23" fmla="*/ 5 h 14"/>
                  <a:gd name="T24" fmla="*/ 20 w 25"/>
                  <a:gd name="T25" fmla="*/ 2 h 14"/>
                  <a:gd name="T26" fmla="*/ 15 w 25"/>
                  <a:gd name="T27" fmla="*/ 0 h 14"/>
                  <a:gd name="T28" fmla="*/ 11 w 25"/>
                  <a:gd name="T29" fmla="*/ 0 h 14"/>
                  <a:gd name="T30" fmla="*/ 4 w 25"/>
                  <a:gd name="T31" fmla="*/ 2 h 14"/>
                  <a:gd name="T32" fmla="*/ 0 w 25"/>
                  <a:gd name="T33" fmla="*/ 4 h 14"/>
                  <a:gd name="T34" fmla="*/ 0 w 25"/>
                  <a:gd name="T35" fmla="*/ 4 h 14"/>
                  <a:gd name="T36" fmla="*/ 7 w 25"/>
                  <a:gd name="T37" fmla="*/ 10 h 14"/>
                  <a:gd name="T38" fmla="*/ 11 w 25"/>
                  <a:gd name="T39" fmla="*/ 12 h 14"/>
                  <a:gd name="T40" fmla="*/ 15 w 25"/>
                  <a:gd name="T41" fmla="*/ 13 h 14"/>
                  <a:gd name="T42" fmla="*/ 24 w 25"/>
                  <a:gd name="T4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" h="14">
                    <a:moveTo>
                      <a:pt x="24" y="12"/>
                    </a:moveTo>
                    <a:cubicBezTo>
                      <a:pt x="23" y="11"/>
                      <a:pt x="23" y="10"/>
                      <a:pt x="22" y="9"/>
                    </a:cubicBezTo>
                    <a:cubicBezTo>
                      <a:pt x="21" y="9"/>
                      <a:pt x="20" y="8"/>
                      <a:pt x="20" y="8"/>
                    </a:cubicBezTo>
                    <a:cubicBezTo>
                      <a:pt x="18" y="7"/>
                      <a:pt x="16" y="6"/>
                      <a:pt x="14" y="5"/>
                    </a:cubicBezTo>
                    <a:cubicBezTo>
                      <a:pt x="13" y="4"/>
                      <a:pt x="11" y="4"/>
                      <a:pt x="10" y="4"/>
                    </a:cubicBezTo>
                    <a:cubicBezTo>
                      <a:pt x="8" y="4"/>
                      <a:pt x="7" y="4"/>
                      <a:pt x="5" y="4"/>
                    </a:cubicBezTo>
                    <a:cubicBezTo>
                      <a:pt x="7" y="4"/>
                      <a:pt x="8" y="4"/>
                      <a:pt x="10" y="4"/>
                    </a:cubicBezTo>
                    <a:cubicBezTo>
                      <a:pt x="12" y="4"/>
                      <a:pt x="14" y="4"/>
                      <a:pt x="16" y="5"/>
                    </a:cubicBezTo>
                    <a:cubicBezTo>
                      <a:pt x="17" y="5"/>
                      <a:pt x="19" y="6"/>
                      <a:pt x="20" y="7"/>
                    </a:cubicBezTo>
                    <a:cubicBezTo>
                      <a:pt x="22" y="8"/>
                      <a:pt x="23" y="9"/>
                      <a:pt x="25" y="11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4" y="8"/>
                      <a:pt x="24" y="6"/>
                      <a:pt x="23" y="5"/>
                    </a:cubicBezTo>
                    <a:cubicBezTo>
                      <a:pt x="22" y="4"/>
                      <a:pt x="21" y="2"/>
                      <a:pt x="20" y="2"/>
                    </a:cubicBezTo>
                    <a:cubicBezTo>
                      <a:pt x="18" y="1"/>
                      <a:pt x="17" y="1"/>
                      <a:pt x="15" y="0"/>
                    </a:cubicBezTo>
                    <a:cubicBezTo>
                      <a:pt x="14" y="0"/>
                      <a:pt x="12" y="0"/>
                      <a:pt x="11" y="0"/>
                    </a:cubicBezTo>
                    <a:cubicBezTo>
                      <a:pt x="8" y="1"/>
                      <a:pt x="6" y="1"/>
                      <a:pt x="4" y="2"/>
                    </a:cubicBezTo>
                    <a:cubicBezTo>
                      <a:pt x="2" y="3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3" y="7"/>
                      <a:pt x="7" y="10"/>
                    </a:cubicBezTo>
                    <a:cubicBezTo>
                      <a:pt x="8" y="11"/>
                      <a:pt x="10" y="11"/>
                      <a:pt x="11" y="12"/>
                    </a:cubicBezTo>
                    <a:cubicBezTo>
                      <a:pt x="12" y="12"/>
                      <a:pt x="13" y="13"/>
                      <a:pt x="15" y="13"/>
                    </a:cubicBezTo>
                    <a:cubicBezTo>
                      <a:pt x="17" y="14"/>
                      <a:pt x="21" y="13"/>
                      <a:pt x="24" y="1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96" name="Freeform 47">
                <a:extLst>
                  <a:ext uri="{FF2B5EF4-FFF2-40B4-BE49-F238E27FC236}">
                    <a16:creationId xmlns:a16="http://schemas.microsoft.com/office/drawing/2014/main" id="{1B92CB88-1871-920E-D161-EA3A520E3A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6584" y="2484102"/>
                <a:ext cx="82868" cy="154226"/>
              </a:xfrm>
              <a:custGeom>
                <a:avLst/>
                <a:gdLst>
                  <a:gd name="T0" fmla="*/ 3 w 15"/>
                  <a:gd name="T1" fmla="*/ 28 h 28"/>
                  <a:gd name="T2" fmla="*/ 4 w 15"/>
                  <a:gd name="T3" fmla="*/ 24 h 28"/>
                  <a:gd name="T4" fmla="*/ 4 w 15"/>
                  <a:gd name="T5" fmla="*/ 21 h 28"/>
                  <a:gd name="T6" fmla="*/ 6 w 15"/>
                  <a:gd name="T7" fmla="*/ 15 h 28"/>
                  <a:gd name="T8" fmla="*/ 8 w 15"/>
                  <a:gd name="T9" fmla="*/ 10 h 28"/>
                  <a:gd name="T10" fmla="*/ 9 w 15"/>
                  <a:gd name="T11" fmla="*/ 7 h 28"/>
                  <a:gd name="T12" fmla="*/ 11 w 15"/>
                  <a:gd name="T13" fmla="*/ 5 h 28"/>
                  <a:gd name="T14" fmla="*/ 9 w 15"/>
                  <a:gd name="T15" fmla="*/ 8 h 28"/>
                  <a:gd name="T16" fmla="*/ 8 w 15"/>
                  <a:gd name="T17" fmla="*/ 10 h 28"/>
                  <a:gd name="T18" fmla="*/ 6 w 15"/>
                  <a:gd name="T19" fmla="*/ 13 h 28"/>
                  <a:gd name="T20" fmla="*/ 5 w 15"/>
                  <a:gd name="T21" fmla="*/ 16 h 28"/>
                  <a:gd name="T22" fmla="*/ 3 w 15"/>
                  <a:gd name="T23" fmla="*/ 21 h 28"/>
                  <a:gd name="T24" fmla="*/ 3 w 15"/>
                  <a:gd name="T25" fmla="*/ 24 h 28"/>
                  <a:gd name="T26" fmla="*/ 2 w 15"/>
                  <a:gd name="T27" fmla="*/ 27 h 28"/>
                  <a:gd name="T28" fmla="*/ 2 w 15"/>
                  <a:gd name="T29" fmla="*/ 27 h 28"/>
                  <a:gd name="T30" fmla="*/ 0 w 15"/>
                  <a:gd name="T31" fmla="*/ 21 h 28"/>
                  <a:gd name="T32" fmla="*/ 0 w 15"/>
                  <a:gd name="T33" fmla="*/ 16 h 28"/>
                  <a:gd name="T34" fmla="*/ 4 w 15"/>
                  <a:gd name="T35" fmla="*/ 8 h 28"/>
                  <a:gd name="T36" fmla="*/ 10 w 15"/>
                  <a:gd name="T37" fmla="*/ 2 h 28"/>
                  <a:gd name="T38" fmla="*/ 13 w 15"/>
                  <a:gd name="T39" fmla="*/ 0 h 28"/>
                  <a:gd name="T40" fmla="*/ 13 w 15"/>
                  <a:gd name="T41" fmla="*/ 0 h 28"/>
                  <a:gd name="T42" fmla="*/ 14 w 15"/>
                  <a:gd name="T43" fmla="*/ 4 h 28"/>
                  <a:gd name="T44" fmla="*/ 15 w 15"/>
                  <a:gd name="T45" fmla="*/ 14 h 28"/>
                  <a:gd name="T46" fmla="*/ 15 w 15"/>
                  <a:gd name="T47" fmla="*/ 16 h 28"/>
                  <a:gd name="T48" fmla="*/ 14 w 15"/>
                  <a:gd name="T49" fmla="*/ 19 h 28"/>
                  <a:gd name="T50" fmla="*/ 12 w 15"/>
                  <a:gd name="T51" fmla="*/ 23 h 28"/>
                  <a:gd name="T52" fmla="*/ 3 w 15"/>
                  <a:gd name="T5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" h="28">
                    <a:moveTo>
                      <a:pt x="3" y="28"/>
                    </a:moveTo>
                    <a:cubicBezTo>
                      <a:pt x="3" y="27"/>
                      <a:pt x="3" y="26"/>
                      <a:pt x="4" y="24"/>
                    </a:cubicBezTo>
                    <a:cubicBezTo>
                      <a:pt x="4" y="23"/>
                      <a:pt x="4" y="22"/>
                      <a:pt x="4" y="21"/>
                    </a:cubicBezTo>
                    <a:cubicBezTo>
                      <a:pt x="5" y="19"/>
                      <a:pt x="5" y="17"/>
                      <a:pt x="6" y="15"/>
                    </a:cubicBezTo>
                    <a:cubicBezTo>
                      <a:pt x="7" y="13"/>
                      <a:pt x="7" y="11"/>
                      <a:pt x="8" y="10"/>
                    </a:cubicBezTo>
                    <a:cubicBezTo>
                      <a:pt x="8" y="9"/>
                      <a:pt x="9" y="8"/>
                      <a:pt x="9" y="7"/>
                    </a:cubicBezTo>
                    <a:cubicBezTo>
                      <a:pt x="10" y="7"/>
                      <a:pt x="10" y="6"/>
                      <a:pt x="11" y="5"/>
                    </a:cubicBezTo>
                    <a:cubicBezTo>
                      <a:pt x="10" y="6"/>
                      <a:pt x="10" y="7"/>
                      <a:pt x="9" y="8"/>
                    </a:cubicBezTo>
                    <a:cubicBezTo>
                      <a:pt x="8" y="8"/>
                      <a:pt x="8" y="9"/>
                      <a:pt x="8" y="10"/>
                    </a:cubicBezTo>
                    <a:cubicBezTo>
                      <a:pt x="7" y="11"/>
                      <a:pt x="7" y="12"/>
                      <a:pt x="6" y="13"/>
                    </a:cubicBezTo>
                    <a:cubicBezTo>
                      <a:pt x="6" y="14"/>
                      <a:pt x="5" y="15"/>
                      <a:pt x="5" y="16"/>
                    </a:cubicBezTo>
                    <a:cubicBezTo>
                      <a:pt x="4" y="17"/>
                      <a:pt x="4" y="19"/>
                      <a:pt x="3" y="21"/>
                    </a:cubicBezTo>
                    <a:cubicBezTo>
                      <a:pt x="3" y="22"/>
                      <a:pt x="3" y="23"/>
                      <a:pt x="3" y="24"/>
                    </a:cubicBezTo>
                    <a:cubicBezTo>
                      <a:pt x="2" y="26"/>
                      <a:pt x="2" y="26"/>
                      <a:pt x="2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25"/>
                      <a:pt x="0" y="23"/>
                      <a:pt x="0" y="21"/>
                    </a:cubicBezTo>
                    <a:cubicBezTo>
                      <a:pt x="0" y="19"/>
                      <a:pt x="0" y="18"/>
                      <a:pt x="0" y="16"/>
                    </a:cubicBezTo>
                    <a:cubicBezTo>
                      <a:pt x="0" y="13"/>
                      <a:pt x="2" y="10"/>
                      <a:pt x="4" y="8"/>
                    </a:cubicBezTo>
                    <a:cubicBezTo>
                      <a:pt x="6" y="6"/>
                      <a:pt x="8" y="4"/>
                      <a:pt x="10" y="2"/>
                    </a:cubicBezTo>
                    <a:cubicBezTo>
                      <a:pt x="11" y="1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2"/>
                      <a:pt x="14" y="4"/>
                    </a:cubicBezTo>
                    <a:cubicBezTo>
                      <a:pt x="15" y="7"/>
                      <a:pt x="15" y="10"/>
                      <a:pt x="15" y="14"/>
                    </a:cubicBezTo>
                    <a:cubicBezTo>
                      <a:pt x="15" y="15"/>
                      <a:pt x="15" y="16"/>
                      <a:pt x="15" y="16"/>
                    </a:cubicBezTo>
                    <a:cubicBezTo>
                      <a:pt x="15" y="17"/>
                      <a:pt x="15" y="18"/>
                      <a:pt x="14" y="19"/>
                    </a:cubicBezTo>
                    <a:cubicBezTo>
                      <a:pt x="14" y="20"/>
                      <a:pt x="13" y="22"/>
                      <a:pt x="12" y="23"/>
                    </a:cubicBezTo>
                    <a:cubicBezTo>
                      <a:pt x="10" y="26"/>
                      <a:pt x="7" y="27"/>
                      <a:pt x="3" y="2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97" name="Freeform 48">
                <a:extLst>
                  <a:ext uri="{FF2B5EF4-FFF2-40B4-BE49-F238E27FC236}">
                    <a16:creationId xmlns:a16="http://schemas.microsoft.com/office/drawing/2014/main" id="{89EFCF28-1619-C641-DEF9-0BAA1EE889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9981" y="2622216"/>
                <a:ext cx="138113" cy="87471"/>
              </a:xfrm>
              <a:custGeom>
                <a:avLst/>
                <a:gdLst>
                  <a:gd name="T0" fmla="*/ 23 w 25"/>
                  <a:gd name="T1" fmla="*/ 15 h 16"/>
                  <a:gd name="T2" fmla="*/ 20 w 25"/>
                  <a:gd name="T3" fmla="*/ 9 h 16"/>
                  <a:gd name="T4" fmla="*/ 18 w 25"/>
                  <a:gd name="T5" fmla="*/ 7 h 16"/>
                  <a:gd name="T6" fmla="*/ 15 w 25"/>
                  <a:gd name="T7" fmla="*/ 6 h 16"/>
                  <a:gd name="T8" fmla="*/ 10 w 25"/>
                  <a:gd name="T9" fmla="*/ 3 h 16"/>
                  <a:gd name="T10" fmla="*/ 5 w 25"/>
                  <a:gd name="T11" fmla="*/ 2 h 16"/>
                  <a:gd name="T12" fmla="*/ 11 w 25"/>
                  <a:gd name="T13" fmla="*/ 3 h 16"/>
                  <a:gd name="T14" fmla="*/ 16 w 25"/>
                  <a:gd name="T15" fmla="*/ 5 h 16"/>
                  <a:gd name="T16" fmla="*/ 21 w 25"/>
                  <a:gd name="T17" fmla="*/ 9 h 16"/>
                  <a:gd name="T18" fmla="*/ 23 w 25"/>
                  <a:gd name="T19" fmla="*/ 12 h 16"/>
                  <a:gd name="T20" fmla="*/ 24 w 25"/>
                  <a:gd name="T21" fmla="*/ 13 h 16"/>
                  <a:gd name="T22" fmla="*/ 24 w 25"/>
                  <a:gd name="T23" fmla="*/ 14 h 16"/>
                  <a:gd name="T24" fmla="*/ 25 w 25"/>
                  <a:gd name="T25" fmla="*/ 14 h 16"/>
                  <a:gd name="T26" fmla="*/ 21 w 25"/>
                  <a:gd name="T27" fmla="*/ 3 h 16"/>
                  <a:gd name="T28" fmla="*/ 13 w 25"/>
                  <a:gd name="T29" fmla="*/ 0 h 16"/>
                  <a:gd name="T30" fmla="*/ 4 w 25"/>
                  <a:gd name="T31" fmla="*/ 0 h 16"/>
                  <a:gd name="T32" fmla="*/ 0 w 25"/>
                  <a:gd name="T33" fmla="*/ 1 h 16"/>
                  <a:gd name="T34" fmla="*/ 1 w 25"/>
                  <a:gd name="T35" fmla="*/ 1 h 16"/>
                  <a:gd name="T36" fmla="*/ 6 w 25"/>
                  <a:gd name="T37" fmla="*/ 9 h 16"/>
                  <a:gd name="T38" fmla="*/ 9 w 25"/>
                  <a:gd name="T39" fmla="*/ 12 h 16"/>
                  <a:gd name="T40" fmla="*/ 13 w 25"/>
                  <a:gd name="T41" fmla="*/ 14 h 16"/>
                  <a:gd name="T42" fmla="*/ 23 w 25"/>
                  <a:gd name="T43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" h="16">
                    <a:moveTo>
                      <a:pt x="23" y="15"/>
                    </a:moveTo>
                    <a:cubicBezTo>
                      <a:pt x="23" y="13"/>
                      <a:pt x="21" y="11"/>
                      <a:pt x="20" y="9"/>
                    </a:cubicBezTo>
                    <a:cubicBezTo>
                      <a:pt x="19" y="9"/>
                      <a:pt x="18" y="8"/>
                      <a:pt x="18" y="7"/>
                    </a:cubicBezTo>
                    <a:cubicBezTo>
                      <a:pt x="17" y="7"/>
                      <a:pt x="16" y="6"/>
                      <a:pt x="15" y="6"/>
                    </a:cubicBezTo>
                    <a:cubicBezTo>
                      <a:pt x="13" y="5"/>
                      <a:pt x="12" y="4"/>
                      <a:pt x="10" y="3"/>
                    </a:cubicBezTo>
                    <a:cubicBezTo>
                      <a:pt x="9" y="3"/>
                      <a:pt x="7" y="2"/>
                      <a:pt x="5" y="2"/>
                    </a:cubicBezTo>
                    <a:cubicBezTo>
                      <a:pt x="7" y="2"/>
                      <a:pt x="9" y="3"/>
                      <a:pt x="11" y="3"/>
                    </a:cubicBezTo>
                    <a:cubicBezTo>
                      <a:pt x="13" y="4"/>
                      <a:pt x="15" y="4"/>
                      <a:pt x="16" y="5"/>
                    </a:cubicBezTo>
                    <a:cubicBezTo>
                      <a:pt x="18" y="7"/>
                      <a:pt x="19" y="8"/>
                      <a:pt x="21" y="9"/>
                    </a:cubicBezTo>
                    <a:cubicBezTo>
                      <a:pt x="21" y="10"/>
                      <a:pt x="22" y="11"/>
                      <a:pt x="23" y="12"/>
                    </a:cubicBezTo>
                    <a:cubicBezTo>
                      <a:pt x="23" y="12"/>
                      <a:pt x="23" y="12"/>
                      <a:pt x="24" y="13"/>
                    </a:cubicBezTo>
                    <a:cubicBezTo>
                      <a:pt x="24" y="13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5" y="14"/>
                    </a:cubicBezTo>
                    <a:cubicBezTo>
                      <a:pt x="25" y="9"/>
                      <a:pt x="23" y="5"/>
                      <a:pt x="21" y="3"/>
                    </a:cubicBezTo>
                    <a:cubicBezTo>
                      <a:pt x="19" y="1"/>
                      <a:pt x="16" y="0"/>
                      <a:pt x="13" y="0"/>
                    </a:cubicBezTo>
                    <a:cubicBezTo>
                      <a:pt x="10" y="0"/>
                      <a:pt x="6" y="0"/>
                      <a:pt x="4" y="0"/>
                    </a:cubicBezTo>
                    <a:cubicBezTo>
                      <a:pt x="2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3" y="5"/>
                      <a:pt x="6" y="9"/>
                    </a:cubicBezTo>
                    <a:cubicBezTo>
                      <a:pt x="7" y="10"/>
                      <a:pt x="8" y="11"/>
                      <a:pt x="9" y="12"/>
                    </a:cubicBezTo>
                    <a:cubicBezTo>
                      <a:pt x="10" y="13"/>
                      <a:pt x="12" y="13"/>
                      <a:pt x="13" y="14"/>
                    </a:cubicBezTo>
                    <a:cubicBezTo>
                      <a:pt x="16" y="15"/>
                      <a:pt x="19" y="16"/>
                      <a:pt x="2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98" name="Freeform 49">
                <a:extLst>
                  <a:ext uri="{FF2B5EF4-FFF2-40B4-BE49-F238E27FC236}">
                    <a16:creationId xmlns:a16="http://schemas.microsoft.com/office/drawing/2014/main" id="{08E204CD-6763-47A0-EF26-2399D3B2C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9603" y="2615309"/>
                <a:ext cx="110490" cy="154226"/>
              </a:xfrm>
              <a:custGeom>
                <a:avLst/>
                <a:gdLst>
                  <a:gd name="T0" fmla="*/ 2 w 20"/>
                  <a:gd name="T1" fmla="*/ 27 h 28"/>
                  <a:gd name="T2" fmla="*/ 5 w 20"/>
                  <a:gd name="T3" fmla="*/ 21 h 28"/>
                  <a:gd name="T4" fmla="*/ 8 w 20"/>
                  <a:gd name="T5" fmla="*/ 15 h 28"/>
                  <a:gd name="T6" fmla="*/ 10 w 20"/>
                  <a:gd name="T7" fmla="*/ 12 h 28"/>
                  <a:gd name="T8" fmla="*/ 12 w 20"/>
                  <a:gd name="T9" fmla="*/ 10 h 28"/>
                  <a:gd name="T10" fmla="*/ 16 w 20"/>
                  <a:gd name="T11" fmla="*/ 5 h 28"/>
                  <a:gd name="T12" fmla="*/ 11 w 20"/>
                  <a:gd name="T13" fmla="*/ 10 h 28"/>
                  <a:gd name="T14" fmla="*/ 9 w 20"/>
                  <a:gd name="T15" fmla="*/ 12 h 28"/>
                  <a:gd name="T16" fmla="*/ 7 w 20"/>
                  <a:gd name="T17" fmla="*/ 15 h 28"/>
                  <a:gd name="T18" fmla="*/ 4 w 20"/>
                  <a:gd name="T19" fmla="*/ 21 h 28"/>
                  <a:gd name="T20" fmla="*/ 2 w 20"/>
                  <a:gd name="T21" fmla="*/ 24 h 28"/>
                  <a:gd name="T22" fmla="*/ 1 w 20"/>
                  <a:gd name="T23" fmla="*/ 25 h 28"/>
                  <a:gd name="T24" fmla="*/ 1 w 20"/>
                  <a:gd name="T25" fmla="*/ 27 h 28"/>
                  <a:gd name="T26" fmla="*/ 1 w 20"/>
                  <a:gd name="T27" fmla="*/ 26 h 28"/>
                  <a:gd name="T28" fmla="*/ 0 w 20"/>
                  <a:gd name="T29" fmla="*/ 23 h 28"/>
                  <a:gd name="T30" fmla="*/ 0 w 20"/>
                  <a:gd name="T31" fmla="*/ 20 h 28"/>
                  <a:gd name="T32" fmla="*/ 1 w 20"/>
                  <a:gd name="T33" fmla="*/ 17 h 28"/>
                  <a:gd name="T34" fmla="*/ 2 w 20"/>
                  <a:gd name="T35" fmla="*/ 14 h 28"/>
                  <a:gd name="T36" fmla="*/ 4 w 20"/>
                  <a:gd name="T37" fmla="*/ 10 h 28"/>
                  <a:gd name="T38" fmla="*/ 8 w 20"/>
                  <a:gd name="T39" fmla="*/ 6 h 28"/>
                  <a:gd name="T40" fmla="*/ 16 w 20"/>
                  <a:gd name="T41" fmla="*/ 2 h 28"/>
                  <a:gd name="T42" fmla="*/ 19 w 20"/>
                  <a:gd name="T43" fmla="*/ 0 h 28"/>
                  <a:gd name="T44" fmla="*/ 19 w 20"/>
                  <a:gd name="T45" fmla="*/ 0 h 28"/>
                  <a:gd name="T46" fmla="*/ 20 w 20"/>
                  <a:gd name="T47" fmla="*/ 5 h 28"/>
                  <a:gd name="T48" fmla="*/ 19 w 20"/>
                  <a:gd name="T49" fmla="*/ 10 h 28"/>
                  <a:gd name="T50" fmla="*/ 18 w 20"/>
                  <a:gd name="T51" fmla="*/ 16 h 28"/>
                  <a:gd name="T52" fmla="*/ 16 w 20"/>
                  <a:gd name="T53" fmla="*/ 21 h 28"/>
                  <a:gd name="T54" fmla="*/ 13 w 20"/>
                  <a:gd name="T55" fmla="*/ 25 h 28"/>
                  <a:gd name="T56" fmla="*/ 2 w 20"/>
                  <a:gd name="T57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" h="28">
                    <a:moveTo>
                      <a:pt x="2" y="27"/>
                    </a:moveTo>
                    <a:cubicBezTo>
                      <a:pt x="3" y="25"/>
                      <a:pt x="4" y="23"/>
                      <a:pt x="5" y="21"/>
                    </a:cubicBezTo>
                    <a:cubicBezTo>
                      <a:pt x="6" y="19"/>
                      <a:pt x="7" y="17"/>
                      <a:pt x="8" y="15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2" y="10"/>
                    </a:cubicBezTo>
                    <a:cubicBezTo>
                      <a:pt x="13" y="8"/>
                      <a:pt x="15" y="6"/>
                      <a:pt x="16" y="5"/>
                    </a:cubicBezTo>
                    <a:cubicBezTo>
                      <a:pt x="14" y="6"/>
                      <a:pt x="13" y="8"/>
                      <a:pt x="11" y="10"/>
                    </a:cubicBezTo>
                    <a:cubicBezTo>
                      <a:pt x="11" y="10"/>
                      <a:pt x="10" y="11"/>
                      <a:pt x="9" y="12"/>
                    </a:cubicBezTo>
                    <a:cubicBezTo>
                      <a:pt x="9" y="13"/>
                      <a:pt x="8" y="14"/>
                      <a:pt x="7" y="15"/>
                    </a:cubicBezTo>
                    <a:cubicBezTo>
                      <a:pt x="6" y="17"/>
                      <a:pt x="5" y="19"/>
                      <a:pt x="4" y="21"/>
                    </a:cubicBezTo>
                    <a:cubicBezTo>
                      <a:pt x="3" y="22"/>
                      <a:pt x="3" y="23"/>
                      <a:pt x="2" y="24"/>
                    </a:cubicBezTo>
                    <a:cubicBezTo>
                      <a:pt x="2" y="24"/>
                      <a:pt x="2" y="25"/>
                      <a:pt x="1" y="25"/>
                    </a:cubicBezTo>
                    <a:cubicBezTo>
                      <a:pt x="1" y="26"/>
                      <a:pt x="1" y="26"/>
                      <a:pt x="1" y="27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0" y="24"/>
                      <a:pt x="0" y="23"/>
                    </a:cubicBezTo>
                    <a:cubicBezTo>
                      <a:pt x="0" y="21"/>
                      <a:pt x="0" y="21"/>
                      <a:pt x="0" y="20"/>
                    </a:cubicBezTo>
                    <a:cubicBezTo>
                      <a:pt x="0" y="19"/>
                      <a:pt x="1" y="18"/>
                      <a:pt x="1" y="17"/>
                    </a:cubicBezTo>
                    <a:cubicBezTo>
                      <a:pt x="1" y="16"/>
                      <a:pt x="1" y="15"/>
                      <a:pt x="2" y="14"/>
                    </a:cubicBezTo>
                    <a:cubicBezTo>
                      <a:pt x="2" y="13"/>
                      <a:pt x="3" y="11"/>
                      <a:pt x="4" y="10"/>
                    </a:cubicBezTo>
                    <a:cubicBezTo>
                      <a:pt x="6" y="9"/>
                      <a:pt x="7" y="8"/>
                      <a:pt x="8" y="6"/>
                    </a:cubicBezTo>
                    <a:cubicBezTo>
                      <a:pt x="11" y="4"/>
                      <a:pt x="13" y="3"/>
                      <a:pt x="16" y="2"/>
                    </a:cubicBezTo>
                    <a:cubicBezTo>
                      <a:pt x="18" y="1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20" y="3"/>
                      <a:pt x="20" y="5"/>
                    </a:cubicBezTo>
                    <a:cubicBezTo>
                      <a:pt x="20" y="7"/>
                      <a:pt x="20" y="9"/>
                      <a:pt x="19" y="10"/>
                    </a:cubicBezTo>
                    <a:cubicBezTo>
                      <a:pt x="19" y="12"/>
                      <a:pt x="19" y="14"/>
                      <a:pt x="18" y="16"/>
                    </a:cubicBezTo>
                    <a:cubicBezTo>
                      <a:pt x="18" y="18"/>
                      <a:pt x="17" y="19"/>
                      <a:pt x="16" y="21"/>
                    </a:cubicBezTo>
                    <a:cubicBezTo>
                      <a:pt x="15" y="23"/>
                      <a:pt x="14" y="24"/>
                      <a:pt x="13" y="25"/>
                    </a:cubicBezTo>
                    <a:cubicBezTo>
                      <a:pt x="10" y="27"/>
                      <a:pt x="6" y="28"/>
                      <a:pt x="2" y="2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99" name="Freeform 50">
                <a:extLst>
                  <a:ext uri="{FF2B5EF4-FFF2-40B4-BE49-F238E27FC236}">
                    <a16:creationId xmlns:a16="http://schemas.microsoft.com/office/drawing/2014/main" id="{54EA6B46-DFB4-71CE-F749-BBA525603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490" y="2721195"/>
                <a:ext cx="126604" cy="110490"/>
              </a:xfrm>
              <a:custGeom>
                <a:avLst/>
                <a:gdLst>
                  <a:gd name="T0" fmla="*/ 20 w 23"/>
                  <a:gd name="T1" fmla="*/ 20 h 20"/>
                  <a:gd name="T2" fmla="*/ 19 w 23"/>
                  <a:gd name="T3" fmla="*/ 17 h 20"/>
                  <a:gd name="T4" fmla="*/ 18 w 23"/>
                  <a:gd name="T5" fmla="*/ 13 h 20"/>
                  <a:gd name="T6" fmla="*/ 14 w 23"/>
                  <a:gd name="T7" fmla="*/ 8 h 20"/>
                  <a:gd name="T8" fmla="*/ 12 w 23"/>
                  <a:gd name="T9" fmla="*/ 6 h 20"/>
                  <a:gd name="T10" fmla="*/ 10 w 23"/>
                  <a:gd name="T11" fmla="*/ 4 h 20"/>
                  <a:gd name="T12" fmla="*/ 5 w 23"/>
                  <a:gd name="T13" fmla="*/ 2 h 20"/>
                  <a:gd name="T14" fmla="*/ 8 w 23"/>
                  <a:gd name="T15" fmla="*/ 3 h 20"/>
                  <a:gd name="T16" fmla="*/ 11 w 23"/>
                  <a:gd name="T17" fmla="*/ 4 h 20"/>
                  <a:gd name="T18" fmla="*/ 13 w 23"/>
                  <a:gd name="T19" fmla="*/ 6 h 20"/>
                  <a:gd name="T20" fmla="*/ 15 w 23"/>
                  <a:gd name="T21" fmla="*/ 8 h 20"/>
                  <a:gd name="T22" fmla="*/ 19 w 23"/>
                  <a:gd name="T23" fmla="*/ 13 h 20"/>
                  <a:gd name="T24" fmla="*/ 21 w 23"/>
                  <a:gd name="T25" fmla="*/ 20 h 20"/>
                  <a:gd name="T26" fmla="*/ 22 w 23"/>
                  <a:gd name="T27" fmla="*/ 19 h 20"/>
                  <a:gd name="T28" fmla="*/ 23 w 23"/>
                  <a:gd name="T29" fmla="*/ 16 h 20"/>
                  <a:gd name="T30" fmla="*/ 23 w 23"/>
                  <a:gd name="T31" fmla="*/ 14 h 20"/>
                  <a:gd name="T32" fmla="*/ 23 w 23"/>
                  <a:gd name="T33" fmla="*/ 12 h 20"/>
                  <a:gd name="T34" fmla="*/ 22 w 23"/>
                  <a:gd name="T35" fmla="*/ 10 h 20"/>
                  <a:gd name="T36" fmla="*/ 21 w 23"/>
                  <a:gd name="T37" fmla="*/ 7 h 20"/>
                  <a:gd name="T38" fmla="*/ 18 w 23"/>
                  <a:gd name="T39" fmla="*/ 4 h 20"/>
                  <a:gd name="T40" fmla="*/ 13 w 23"/>
                  <a:gd name="T41" fmla="*/ 1 h 20"/>
                  <a:gd name="T42" fmla="*/ 4 w 23"/>
                  <a:gd name="T43" fmla="*/ 0 h 20"/>
                  <a:gd name="T44" fmla="*/ 0 w 23"/>
                  <a:gd name="T45" fmla="*/ 0 h 20"/>
                  <a:gd name="T46" fmla="*/ 0 w 23"/>
                  <a:gd name="T47" fmla="*/ 0 h 20"/>
                  <a:gd name="T48" fmla="*/ 1 w 23"/>
                  <a:gd name="T49" fmla="*/ 3 h 20"/>
                  <a:gd name="T50" fmla="*/ 2 w 23"/>
                  <a:gd name="T51" fmla="*/ 6 h 20"/>
                  <a:gd name="T52" fmla="*/ 4 w 23"/>
                  <a:gd name="T53" fmla="*/ 9 h 20"/>
                  <a:gd name="T54" fmla="*/ 6 w 23"/>
                  <a:gd name="T55" fmla="*/ 13 h 20"/>
                  <a:gd name="T56" fmla="*/ 10 w 23"/>
                  <a:gd name="T57" fmla="*/ 16 h 20"/>
                  <a:gd name="T58" fmla="*/ 20 w 23"/>
                  <a:gd name="T5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3" h="20">
                    <a:moveTo>
                      <a:pt x="20" y="20"/>
                    </a:moveTo>
                    <a:cubicBezTo>
                      <a:pt x="20" y="19"/>
                      <a:pt x="20" y="18"/>
                      <a:pt x="19" y="17"/>
                    </a:cubicBezTo>
                    <a:cubicBezTo>
                      <a:pt x="19" y="15"/>
                      <a:pt x="19" y="14"/>
                      <a:pt x="18" y="13"/>
                    </a:cubicBezTo>
                    <a:cubicBezTo>
                      <a:pt x="17" y="11"/>
                      <a:pt x="16" y="10"/>
                      <a:pt x="14" y="8"/>
                    </a:cubicBezTo>
                    <a:cubicBezTo>
                      <a:pt x="13" y="7"/>
                      <a:pt x="13" y="7"/>
                      <a:pt x="12" y="6"/>
                    </a:cubicBezTo>
                    <a:cubicBezTo>
                      <a:pt x="11" y="5"/>
                      <a:pt x="11" y="5"/>
                      <a:pt x="10" y="4"/>
                    </a:cubicBezTo>
                    <a:cubicBezTo>
                      <a:pt x="8" y="4"/>
                      <a:pt x="7" y="3"/>
                      <a:pt x="5" y="2"/>
                    </a:cubicBezTo>
                    <a:cubicBezTo>
                      <a:pt x="6" y="2"/>
                      <a:pt x="7" y="3"/>
                      <a:pt x="8" y="3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5"/>
                      <a:pt x="12" y="5"/>
                      <a:pt x="13" y="6"/>
                    </a:cubicBezTo>
                    <a:cubicBezTo>
                      <a:pt x="14" y="7"/>
                      <a:pt x="15" y="7"/>
                      <a:pt x="15" y="8"/>
                    </a:cubicBezTo>
                    <a:cubicBezTo>
                      <a:pt x="17" y="10"/>
                      <a:pt x="18" y="12"/>
                      <a:pt x="19" y="13"/>
                    </a:cubicBezTo>
                    <a:cubicBezTo>
                      <a:pt x="20" y="15"/>
                      <a:pt x="21" y="17"/>
                      <a:pt x="21" y="20"/>
                    </a:cubicBezTo>
                    <a:cubicBezTo>
                      <a:pt x="21" y="19"/>
                      <a:pt x="22" y="19"/>
                      <a:pt x="22" y="19"/>
                    </a:cubicBezTo>
                    <a:cubicBezTo>
                      <a:pt x="22" y="18"/>
                      <a:pt x="23" y="17"/>
                      <a:pt x="23" y="16"/>
                    </a:cubicBezTo>
                    <a:cubicBezTo>
                      <a:pt x="23" y="15"/>
                      <a:pt x="23" y="15"/>
                      <a:pt x="23" y="14"/>
                    </a:cubicBezTo>
                    <a:cubicBezTo>
                      <a:pt x="23" y="14"/>
                      <a:pt x="23" y="13"/>
                      <a:pt x="23" y="12"/>
                    </a:cubicBezTo>
                    <a:cubicBezTo>
                      <a:pt x="23" y="12"/>
                      <a:pt x="23" y="11"/>
                      <a:pt x="22" y="10"/>
                    </a:cubicBezTo>
                    <a:cubicBezTo>
                      <a:pt x="22" y="9"/>
                      <a:pt x="22" y="8"/>
                      <a:pt x="21" y="7"/>
                    </a:cubicBezTo>
                    <a:cubicBezTo>
                      <a:pt x="20" y="6"/>
                      <a:pt x="19" y="5"/>
                      <a:pt x="18" y="4"/>
                    </a:cubicBezTo>
                    <a:cubicBezTo>
                      <a:pt x="16" y="3"/>
                      <a:pt x="15" y="2"/>
                      <a:pt x="13" y="1"/>
                    </a:cubicBezTo>
                    <a:cubicBezTo>
                      <a:pt x="10" y="0"/>
                      <a:pt x="7" y="0"/>
                      <a:pt x="4" y="0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3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3" y="7"/>
                      <a:pt x="3" y="8"/>
                      <a:pt x="4" y="9"/>
                    </a:cubicBezTo>
                    <a:cubicBezTo>
                      <a:pt x="5" y="10"/>
                      <a:pt x="5" y="11"/>
                      <a:pt x="6" y="13"/>
                    </a:cubicBezTo>
                    <a:cubicBezTo>
                      <a:pt x="7" y="14"/>
                      <a:pt x="8" y="15"/>
                      <a:pt x="10" y="16"/>
                    </a:cubicBezTo>
                    <a:cubicBezTo>
                      <a:pt x="12" y="18"/>
                      <a:pt x="16" y="20"/>
                      <a:pt x="2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100" name="Freeform 51">
                <a:extLst>
                  <a:ext uri="{FF2B5EF4-FFF2-40B4-BE49-F238E27FC236}">
                    <a16:creationId xmlns:a16="http://schemas.microsoft.com/office/drawing/2014/main" id="{DE338CA9-D1D0-850F-8AF6-B3AFB0190B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6584" y="2776440"/>
                <a:ext cx="154226" cy="142716"/>
              </a:xfrm>
              <a:custGeom>
                <a:avLst/>
                <a:gdLst>
                  <a:gd name="T0" fmla="*/ 1 w 28"/>
                  <a:gd name="T1" fmla="*/ 24 h 26"/>
                  <a:gd name="T2" fmla="*/ 12 w 28"/>
                  <a:gd name="T3" fmla="*/ 13 h 26"/>
                  <a:gd name="T4" fmla="*/ 17 w 28"/>
                  <a:gd name="T5" fmla="*/ 8 h 26"/>
                  <a:gd name="T6" fmla="*/ 23 w 28"/>
                  <a:gd name="T7" fmla="*/ 5 h 26"/>
                  <a:gd name="T8" fmla="*/ 17 w 28"/>
                  <a:gd name="T9" fmla="*/ 8 h 26"/>
                  <a:gd name="T10" fmla="*/ 11 w 28"/>
                  <a:gd name="T11" fmla="*/ 12 h 26"/>
                  <a:gd name="T12" fmla="*/ 0 w 28"/>
                  <a:gd name="T13" fmla="*/ 23 h 26"/>
                  <a:gd name="T14" fmla="*/ 0 w 28"/>
                  <a:gd name="T15" fmla="*/ 22 h 26"/>
                  <a:gd name="T16" fmla="*/ 5 w 28"/>
                  <a:gd name="T17" fmla="*/ 10 h 26"/>
                  <a:gd name="T18" fmla="*/ 9 w 28"/>
                  <a:gd name="T19" fmla="*/ 7 h 26"/>
                  <a:gd name="T20" fmla="*/ 12 w 28"/>
                  <a:gd name="T21" fmla="*/ 5 h 26"/>
                  <a:gd name="T22" fmla="*/ 14 w 28"/>
                  <a:gd name="T23" fmla="*/ 4 h 26"/>
                  <a:gd name="T24" fmla="*/ 24 w 28"/>
                  <a:gd name="T25" fmla="*/ 1 h 26"/>
                  <a:gd name="T26" fmla="*/ 28 w 28"/>
                  <a:gd name="T27" fmla="*/ 0 h 26"/>
                  <a:gd name="T28" fmla="*/ 28 w 28"/>
                  <a:gd name="T29" fmla="*/ 0 h 26"/>
                  <a:gd name="T30" fmla="*/ 27 w 28"/>
                  <a:gd name="T31" fmla="*/ 6 h 26"/>
                  <a:gd name="T32" fmla="*/ 25 w 28"/>
                  <a:gd name="T33" fmla="*/ 12 h 26"/>
                  <a:gd name="T34" fmla="*/ 22 w 28"/>
                  <a:gd name="T35" fmla="*/ 17 h 26"/>
                  <a:gd name="T36" fmla="*/ 18 w 28"/>
                  <a:gd name="T37" fmla="*/ 22 h 26"/>
                  <a:gd name="T38" fmla="*/ 13 w 28"/>
                  <a:gd name="T39" fmla="*/ 25 h 26"/>
                  <a:gd name="T40" fmla="*/ 1 w 28"/>
                  <a:gd name="T41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" h="26">
                    <a:moveTo>
                      <a:pt x="1" y="24"/>
                    </a:moveTo>
                    <a:cubicBezTo>
                      <a:pt x="5" y="20"/>
                      <a:pt x="8" y="16"/>
                      <a:pt x="12" y="13"/>
                    </a:cubicBezTo>
                    <a:cubicBezTo>
                      <a:pt x="14" y="11"/>
                      <a:pt x="16" y="10"/>
                      <a:pt x="17" y="8"/>
                    </a:cubicBezTo>
                    <a:cubicBezTo>
                      <a:pt x="19" y="7"/>
                      <a:pt x="21" y="6"/>
                      <a:pt x="23" y="5"/>
                    </a:cubicBezTo>
                    <a:cubicBezTo>
                      <a:pt x="21" y="6"/>
                      <a:pt x="19" y="7"/>
                      <a:pt x="17" y="8"/>
                    </a:cubicBezTo>
                    <a:cubicBezTo>
                      <a:pt x="15" y="10"/>
                      <a:pt x="13" y="11"/>
                      <a:pt x="11" y="12"/>
                    </a:cubicBezTo>
                    <a:cubicBezTo>
                      <a:pt x="7" y="16"/>
                      <a:pt x="3" y="19"/>
                      <a:pt x="0" y="23"/>
                    </a:cubicBezTo>
                    <a:cubicBezTo>
                      <a:pt x="0" y="23"/>
                      <a:pt x="0" y="22"/>
                      <a:pt x="0" y="22"/>
                    </a:cubicBezTo>
                    <a:cubicBezTo>
                      <a:pt x="1" y="17"/>
                      <a:pt x="3" y="13"/>
                      <a:pt x="5" y="10"/>
                    </a:cubicBezTo>
                    <a:cubicBezTo>
                      <a:pt x="6" y="9"/>
                      <a:pt x="8" y="7"/>
                      <a:pt x="9" y="7"/>
                    </a:cubicBezTo>
                    <a:cubicBezTo>
                      <a:pt x="10" y="6"/>
                      <a:pt x="11" y="5"/>
                      <a:pt x="12" y="5"/>
                    </a:cubicBezTo>
                    <a:cubicBezTo>
                      <a:pt x="13" y="5"/>
                      <a:pt x="13" y="4"/>
                      <a:pt x="14" y="4"/>
                    </a:cubicBezTo>
                    <a:cubicBezTo>
                      <a:pt x="18" y="2"/>
                      <a:pt x="21" y="2"/>
                      <a:pt x="24" y="1"/>
                    </a:cubicBezTo>
                    <a:cubicBezTo>
                      <a:pt x="26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1"/>
                      <a:pt x="28" y="3"/>
                      <a:pt x="27" y="6"/>
                    </a:cubicBezTo>
                    <a:cubicBezTo>
                      <a:pt x="26" y="8"/>
                      <a:pt x="26" y="10"/>
                      <a:pt x="25" y="12"/>
                    </a:cubicBezTo>
                    <a:cubicBezTo>
                      <a:pt x="24" y="13"/>
                      <a:pt x="23" y="15"/>
                      <a:pt x="22" y="17"/>
                    </a:cubicBezTo>
                    <a:cubicBezTo>
                      <a:pt x="21" y="19"/>
                      <a:pt x="20" y="20"/>
                      <a:pt x="18" y="22"/>
                    </a:cubicBezTo>
                    <a:cubicBezTo>
                      <a:pt x="17" y="23"/>
                      <a:pt x="15" y="24"/>
                      <a:pt x="13" y="25"/>
                    </a:cubicBezTo>
                    <a:cubicBezTo>
                      <a:pt x="10" y="26"/>
                      <a:pt x="6" y="26"/>
                      <a:pt x="1" y="2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101" name="Freeform 52">
                <a:extLst>
                  <a:ext uri="{FF2B5EF4-FFF2-40B4-BE49-F238E27FC236}">
                    <a16:creationId xmlns:a16="http://schemas.microsoft.com/office/drawing/2014/main" id="{E0B68A70-54ED-721A-B804-2D2CE80B24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5378" y="2815574"/>
                <a:ext cx="115094" cy="147320"/>
              </a:xfrm>
              <a:custGeom>
                <a:avLst/>
                <a:gdLst>
                  <a:gd name="T0" fmla="*/ 15 w 21"/>
                  <a:gd name="T1" fmla="*/ 27 h 27"/>
                  <a:gd name="T2" fmla="*/ 12 w 21"/>
                  <a:gd name="T3" fmla="*/ 12 h 27"/>
                  <a:gd name="T4" fmla="*/ 9 w 21"/>
                  <a:gd name="T5" fmla="*/ 7 h 27"/>
                  <a:gd name="T6" fmla="*/ 4 w 21"/>
                  <a:gd name="T7" fmla="*/ 3 h 27"/>
                  <a:gd name="T8" fmla="*/ 10 w 21"/>
                  <a:gd name="T9" fmla="*/ 8 h 27"/>
                  <a:gd name="T10" fmla="*/ 14 w 21"/>
                  <a:gd name="T11" fmla="*/ 13 h 27"/>
                  <a:gd name="T12" fmla="*/ 16 w 21"/>
                  <a:gd name="T13" fmla="*/ 27 h 27"/>
                  <a:gd name="T14" fmla="*/ 17 w 21"/>
                  <a:gd name="T15" fmla="*/ 26 h 27"/>
                  <a:gd name="T16" fmla="*/ 20 w 21"/>
                  <a:gd name="T17" fmla="*/ 14 h 27"/>
                  <a:gd name="T18" fmla="*/ 13 w 21"/>
                  <a:gd name="T19" fmla="*/ 5 h 27"/>
                  <a:gd name="T20" fmla="*/ 5 w 21"/>
                  <a:gd name="T21" fmla="*/ 1 h 27"/>
                  <a:gd name="T22" fmla="*/ 0 w 21"/>
                  <a:gd name="T23" fmla="*/ 0 h 27"/>
                  <a:gd name="T24" fmla="*/ 0 w 21"/>
                  <a:gd name="T25" fmla="*/ 0 h 27"/>
                  <a:gd name="T26" fmla="*/ 0 w 21"/>
                  <a:gd name="T27" fmla="*/ 3 h 27"/>
                  <a:gd name="T28" fmla="*/ 1 w 21"/>
                  <a:gd name="T29" fmla="*/ 6 h 27"/>
                  <a:gd name="T30" fmla="*/ 1 w 21"/>
                  <a:gd name="T31" fmla="*/ 8 h 27"/>
                  <a:gd name="T32" fmla="*/ 1 w 21"/>
                  <a:gd name="T33" fmla="*/ 10 h 27"/>
                  <a:gd name="T34" fmla="*/ 5 w 21"/>
                  <a:gd name="T35" fmla="*/ 19 h 27"/>
                  <a:gd name="T36" fmla="*/ 9 w 21"/>
                  <a:gd name="T37" fmla="*/ 23 h 27"/>
                  <a:gd name="T38" fmla="*/ 15 w 21"/>
                  <a:gd name="T3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" h="27">
                    <a:moveTo>
                      <a:pt x="15" y="27"/>
                    </a:moveTo>
                    <a:cubicBezTo>
                      <a:pt x="15" y="22"/>
                      <a:pt x="14" y="17"/>
                      <a:pt x="12" y="12"/>
                    </a:cubicBezTo>
                    <a:cubicBezTo>
                      <a:pt x="11" y="11"/>
                      <a:pt x="10" y="9"/>
                      <a:pt x="9" y="7"/>
                    </a:cubicBezTo>
                    <a:cubicBezTo>
                      <a:pt x="7" y="6"/>
                      <a:pt x="6" y="5"/>
                      <a:pt x="4" y="3"/>
                    </a:cubicBezTo>
                    <a:cubicBezTo>
                      <a:pt x="6" y="5"/>
                      <a:pt x="8" y="6"/>
                      <a:pt x="10" y="8"/>
                    </a:cubicBezTo>
                    <a:cubicBezTo>
                      <a:pt x="11" y="9"/>
                      <a:pt x="12" y="11"/>
                      <a:pt x="14" y="13"/>
                    </a:cubicBezTo>
                    <a:cubicBezTo>
                      <a:pt x="16" y="17"/>
                      <a:pt x="17" y="22"/>
                      <a:pt x="16" y="27"/>
                    </a:cubicBezTo>
                    <a:cubicBezTo>
                      <a:pt x="16" y="26"/>
                      <a:pt x="16" y="26"/>
                      <a:pt x="17" y="26"/>
                    </a:cubicBezTo>
                    <a:cubicBezTo>
                      <a:pt x="20" y="22"/>
                      <a:pt x="21" y="18"/>
                      <a:pt x="20" y="14"/>
                    </a:cubicBezTo>
                    <a:cubicBezTo>
                      <a:pt x="19" y="10"/>
                      <a:pt x="16" y="7"/>
                      <a:pt x="13" y="5"/>
                    </a:cubicBezTo>
                    <a:cubicBezTo>
                      <a:pt x="11" y="3"/>
                      <a:pt x="7" y="2"/>
                      <a:pt x="5" y="1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1" y="6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9"/>
                      <a:pt x="1" y="10"/>
                      <a:pt x="1" y="10"/>
                    </a:cubicBezTo>
                    <a:cubicBezTo>
                      <a:pt x="2" y="13"/>
                      <a:pt x="3" y="16"/>
                      <a:pt x="5" y="19"/>
                    </a:cubicBezTo>
                    <a:cubicBezTo>
                      <a:pt x="6" y="21"/>
                      <a:pt x="7" y="22"/>
                      <a:pt x="9" y="23"/>
                    </a:cubicBezTo>
                    <a:cubicBezTo>
                      <a:pt x="10" y="24"/>
                      <a:pt x="12" y="26"/>
                      <a:pt x="15" y="2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102" name="Freeform 53">
                <a:extLst>
                  <a:ext uri="{FF2B5EF4-FFF2-40B4-BE49-F238E27FC236}">
                    <a16:creationId xmlns:a16="http://schemas.microsoft.com/office/drawing/2014/main" id="{3A963240-6680-A140-D5D0-EE67142E11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2132" y="2953686"/>
                <a:ext cx="197961" cy="119698"/>
              </a:xfrm>
              <a:custGeom>
                <a:avLst/>
                <a:gdLst>
                  <a:gd name="T0" fmla="*/ 1 w 36"/>
                  <a:gd name="T1" fmla="*/ 17 h 22"/>
                  <a:gd name="T2" fmla="*/ 15 w 36"/>
                  <a:gd name="T3" fmla="*/ 8 h 22"/>
                  <a:gd name="T4" fmla="*/ 29 w 36"/>
                  <a:gd name="T5" fmla="*/ 4 h 22"/>
                  <a:gd name="T6" fmla="*/ 14 w 36"/>
                  <a:gd name="T7" fmla="*/ 8 h 22"/>
                  <a:gd name="T8" fmla="*/ 7 w 36"/>
                  <a:gd name="T9" fmla="*/ 11 h 22"/>
                  <a:gd name="T10" fmla="*/ 3 w 36"/>
                  <a:gd name="T11" fmla="*/ 13 h 22"/>
                  <a:gd name="T12" fmla="*/ 0 w 36"/>
                  <a:gd name="T13" fmla="*/ 15 h 22"/>
                  <a:gd name="T14" fmla="*/ 0 w 36"/>
                  <a:gd name="T15" fmla="*/ 15 h 22"/>
                  <a:gd name="T16" fmla="*/ 9 w 36"/>
                  <a:gd name="T17" fmla="*/ 4 h 22"/>
                  <a:gd name="T18" fmla="*/ 14 w 36"/>
                  <a:gd name="T19" fmla="*/ 1 h 22"/>
                  <a:gd name="T20" fmla="*/ 20 w 36"/>
                  <a:gd name="T21" fmla="*/ 0 h 22"/>
                  <a:gd name="T22" fmla="*/ 26 w 36"/>
                  <a:gd name="T23" fmla="*/ 0 h 22"/>
                  <a:gd name="T24" fmla="*/ 31 w 36"/>
                  <a:gd name="T25" fmla="*/ 0 h 22"/>
                  <a:gd name="T26" fmla="*/ 36 w 36"/>
                  <a:gd name="T27" fmla="*/ 1 h 22"/>
                  <a:gd name="T28" fmla="*/ 35 w 36"/>
                  <a:gd name="T29" fmla="*/ 1 h 22"/>
                  <a:gd name="T30" fmla="*/ 32 w 36"/>
                  <a:gd name="T31" fmla="*/ 7 h 22"/>
                  <a:gd name="T32" fmla="*/ 24 w 36"/>
                  <a:gd name="T33" fmla="*/ 16 h 22"/>
                  <a:gd name="T34" fmla="*/ 13 w 36"/>
                  <a:gd name="T35" fmla="*/ 21 h 22"/>
                  <a:gd name="T36" fmla="*/ 1 w 36"/>
                  <a:gd name="T37" fmla="*/ 1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6" h="22">
                    <a:moveTo>
                      <a:pt x="1" y="17"/>
                    </a:moveTo>
                    <a:cubicBezTo>
                      <a:pt x="5" y="13"/>
                      <a:pt x="10" y="11"/>
                      <a:pt x="15" y="8"/>
                    </a:cubicBezTo>
                    <a:cubicBezTo>
                      <a:pt x="20" y="6"/>
                      <a:pt x="24" y="5"/>
                      <a:pt x="29" y="4"/>
                    </a:cubicBezTo>
                    <a:cubicBezTo>
                      <a:pt x="24" y="4"/>
                      <a:pt x="19" y="6"/>
                      <a:pt x="14" y="8"/>
                    </a:cubicBezTo>
                    <a:cubicBezTo>
                      <a:pt x="12" y="9"/>
                      <a:pt x="9" y="10"/>
                      <a:pt x="7" y="11"/>
                    </a:cubicBezTo>
                    <a:cubicBezTo>
                      <a:pt x="5" y="12"/>
                      <a:pt x="4" y="13"/>
                      <a:pt x="3" y="13"/>
                    </a:cubicBezTo>
                    <a:cubicBezTo>
                      <a:pt x="2" y="14"/>
                      <a:pt x="1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2" y="9"/>
                      <a:pt x="5" y="6"/>
                      <a:pt x="9" y="4"/>
                    </a:cubicBezTo>
                    <a:cubicBezTo>
                      <a:pt x="10" y="3"/>
                      <a:pt x="12" y="2"/>
                      <a:pt x="14" y="1"/>
                    </a:cubicBezTo>
                    <a:cubicBezTo>
                      <a:pt x="16" y="1"/>
                      <a:pt x="18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0"/>
                      <a:pt x="29" y="0"/>
                      <a:pt x="31" y="0"/>
                    </a:cubicBezTo>
                    <a:cubicBezTo>
                      <a:pt x="34" y="0"/>
                      <a:pt x="36" y="1"/>
                      <a:pt x="36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4" y="4"/>
                      <a:pt x="32" y="7"/>
                    </a:cubicBezTo>
                    <a:cubicBezTo>
                      <a:pt x="30" y="10"/>
                      <a:pt x="28" y="13"/>
                      <a:pt x="24" y="16"/>
                    </a:cubicBezTo>
                    <a:cubicBezTo>
                      <a:pt x="21" y="19"/>
                      <a:pt x="17" y="21"/>
                      <a:pt x="13" y="21"/>
                    </a:cubicBezTo>
                    <a:cubicBezTo>
                      <a:pt x="9" y="22"/>
                      <a:pt x="5" y="20"/>
                      <a:pt x="1" y="1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103" name="Freeform 54">
                <a:extLst>
                  <a:ext uri="{FF2B5EF4-FFF2-40B4-BE49-F238E27FC236}">
                    <a16:creationId xmlns:a16="http://schemas.microsoft.com/office/drawing/2014/main" id="{CBF8B184-548D-E3E3-0F66-6D04F1616C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5528" y="2903045"/>
                <a:ext cx="103585" cy="181849"/>
              </a:xfrm>
              <a:custGeom>
                <a:avLst/>
                <a:gdLst>
                  <a:gd name="T0" fmla="*/ 10 w 19"/>
                  <a:gd name="T1" fmla="*/ 33 h 33"/>
                  <a:gd name="T2" fmla="*/ 11 w 19"/>
                  <a:gd name="T3" fmla="*/ 17 h 33"/>
                  <a:gd name="T4" fmla="*/ 6 w 19"/>
                  <a:gd name="T5" fmla="*/ 5 h 33"/>
                  <a:gd name="T6" fmla="*/ 12 w 19"/>
                  <a:gd name="T7" fmla="*/ 18 h 33"/>
                  <a:gd name="T8" fmla="*/ 11 w 19"/>
                  <a:gd name="T9" fmla="*/ 33 h 33"/>
                  <a:gd name="T10" fmla="*/ 12 w 19"/>
                  <a:gd name="T11" fmla="*/ 33 h 33"/>
                  <a:gd name="T12" fmla="*/ 19 w 19"/>
                  <a:gd name="T13" fmla="*/ 21 h 33"/>
                  <a:gd name="T14" fmla="*/ 18 w 19"/>
                  <a:gd name="T15" fmla="*/ 18 h 33"/>
                  <a:gd name="T16" fmla="*/ 18 w 19"/>
                  <a:gd name="T17" fmla="*/ 15 h 33"/>
                  <a:gd name="T18" fmla="*/ 15 w 19"/>
                  <a:gd name="T19" fmla="*/ 10 h 33"/>
                  <a:gd name="T20" fmla="*/ 7 w 19"/>
                  <a:gd name="T21" fmla="*/ 3 h 33"/>
                  <a:gd name="T22" fmla="*/ 3 w 19"/>
                  <a:gd name="T23" fmla="*/ 0 h 33"/>
                  <a:gd name="T24" fmla="*/ 3 w 19"/>
                  <a:gd name="T25" fmla="*/ 0 h 33"/>
                  <a:gd name="T26" fmla="*/ 2 w 19"/>
                  <a:gd name="T27" fmla="*/ 3 h 33"/>
                  <a:gd name="T28" fmla="*/ 1 w 19"/>
                  <a:gd name="T29" fmla="*/ 12 h 33"/>
                  <a:gd name="T30" fmla="*/ 2 w 19"/>
                  <a:gd name="T31" fmla="*/ 22 h 33"/>
                  <a:gd name="T32" fmla="*/ 10 w 19"/>
                  <a:gd name="T3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33">
                    <a:moveTo>
                      <a:pt x="10" y="33"/>
                    </a:moveTo>
                    <a:cubicBezTo>
                      <a:pt x="12" y="28"/>
                      <a:pt x="12" y="22"/>
                      <a:pt x="11" y="17"/>
                    </a:cubicBezTo>
                    <a:cubicBezTo>
                      <a:pt x="11" y="13"/>
                      <a:pt x="9" y="8"/>
                      <a:pt x="6" y="5"/>
                    </a:cubicBezTo>
                    <a:cubicBezTo>
                      <a:pt x="9" y="9"/>
                      <a:pt x="12" y="13"/>
                      <a:pt x="12" y="18"/>
                    </a:cubicBezTo>
                    <a:cubicBezTo>
                      <a:pt x="13" y="23"/>
                      <a:pt x="13" y="28"/>
                      <a:pt x="11" y="33"/>
                    </a:cubicBezTo>
                    <a:cubicBezTo>
                      <a:pt x="11" y="33"/>
                      <a:pt x="11" y="33"/>
                      <a:pt x="12" y="33"/>
                    </a:cubicBezTo>
                    <a:cubicBezTo>
                      <a:pt x="17" y="29"/>
                      <a:pt x="19" y="25"/>
                      <a:pt x="19" y="21"/>
                    </a:cubicBezTo>
                    <a:cubicBezTo>
                      <a:pt x="19" y="20"/>
                      <a:pt x="19" y="19"/>
                      <a:pt x="18" y="18"/>
                    </a:cubicBezTo>
                    <a:cubicBezTo>
                      <a:pt x="18" y="17"/>
                      <a:pt x="18" y="16"/>
                      <a:pt x="18" y="15"/>
                    </a:cubicBezTo>
                    <a:cubicBezTo>
                      <a:pt x="17" y="13"/>
                      <a:pt x="16" y="12"/>
                      <a:pt x="15" y="10"/>
                    </a:cubicBezTo>
                    <a:cubicBezTo>
                      <a:pt x="12" y="7"/>
                      <a:pt x="10" y="4"/>
                      <a:pt x="7" y="3"/>
                    </a:cubicBezTo>
                    <a:cubicBezTo>
                      <a:pt x="5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2"/>
                      <a:pt x="2" y="3"/>
                    </a:cubicBezTo>
                    <a:cubicBezTo>
                      <a:pt x="1" y="6"/>
                      <a:pt x="1" y="8"/>
                      <a:pt x="1" y="12"/>
                    </a:cubicBezTo>
                    <a:cubicBezTo>
                      <a:pt x="0" y="15"/>
                      <a:pt x="0" y="18"/>
                      <a:pt x="2" y="22"/>
                    </a:cubicBezTo>
                    <a:cubicBezTo>
                      <a:pt x="3" y="26"/>
                      <a:pt x="5" y="30"/>
                      <a:pt x="10" y="33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104" name="Freeform 55">
                <a:extLst>
                  <a:ext uri="{FF2B5EF4-FFF2-40B4-BE49-F238E27FC236}">
                    <a16:creationId xmlns:a16="http://schemas.microsoft.com/office/drawing/2014/main" id="{3B350E4E-68F6-6E44-C704-E91A3BF03A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1641" y="3101006"/>
                <a:ext cx="225584" cy="110490"/>
              </a:xfrm>
              <a:custGeom>
                <a:avLst/>
                <a:gdLst>
                  <a:gd name="T0" fmla="*/ 0 w 41"/>
                  <a:gd name="T1" fmla="*/ 12 h 20"/>
                  <a:gd name="T2" fmla="*/ 18 w 41"/>
                  <a:gd name="T3" fmla="*/ 8 h 20"/>
                  <a:gd name="T4" fmla="*/ 25 w 41"/>
                  <a:gd name="T5" fmla="*/ 7 h 20"/>
                  <a:gd name="T6" fmla="*/ 33 w 41"/>
                  <a:gd name="T7" fmla="*/ 7 h 20"/>
                  <a:gd name="T8" fmla="*/ 25 w 41"/>
                  <a:gd name="T9" fmla="*/ 6 h 20"/>
                  <a:gd name="T10" fmla="*/ 21 w 41"/>
                  <a:gd name="T11" fmla="*/ 6 h 20"/>
                  <a:gd name="T12" fmla="*/ 16 w 41"/>
                  <a:gd name="T13" fmla="*/ 7 h 20"/>
                  <a:gd name="T14" fmla="*/ 0 w 41"/>
                  <a:gd name="T15" fmla="*/ 10 h 20"/>
                  <a:gd name="T16" fmla="*/ 0 w 41"/>
                  <a:gd name="T17" fmla="*/ 10 h 20"/>
                  <a:gd name="T18" fmla="*/ 6 w 41"/>
                  <a:gd name="T19" fmla="*/ 4 h 20"/>
                  <a:gd name="T20" fmla="*/ 9 w 41"/>
                  <a:gd name="T21" fmla="*/ 2 h 20"/>
                  <a:gd name="T22" fmla="*/ 12 w 41"/>
                  <a:gd name="T23" fmla="*/ 1 h 20"/>
                  <a:gd name="T24" fmla="*/ 19 w 41"/>
                  <a:gd name="T25" fmla="*/ 0 h 20"/>
                  <a:gd name="T26" fmla="*/ 25 w 41"/>
                  <a:gd name="T27" fmla="*/ 0 h 20"/>
                  <a:gd name="T28" fmla="*/ 36 w 41"/>
                  <a:gd name="T29" fmla="*/ 4 h 20"/>
                  <a:gd name="T30" fmla="*/ 41 w 41"/>
                  <a:gd name="T31" fmla="*/ 6 h 20"/>
                  <a:gd name="T32" fmla="*/ 41 w 41"/>
                  <a:gd name="T33" fmla="*/ 6 h 20"/>
                  <a:gd name="T34" fmla="*/ 36 w 41"/>
                  <a:gd name="T35" fmla="*/ 11 h 20"/>
                  <a:gd name="T36" fmla="*/ 25 w 41"/>
                  <a:gd name="T37" fmla="*/ 18 h 20"/>
                  <a:gd name="T38" fmla="*/ 18 w 41"/>
                  <a:gd name="T39" fmla="*/ 20 h 20"/>
                  <a:gd name="T40" fmla="*/ 15 w 41"/>
                  <a:gd name="T41" fmla="*/ 20 h 20"/>
                  <a:gd name="T42" fmla="*/ 11 w 41"/>
                  <a:gd name="T43" fmla="*/ 20 h 20"/>
                  <a:gd name="T44" fmla="*/ 0 w 41"/>
                  <a:gd name="T45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1" h="20">
                    <a:moveTo>
                      <a:pt x="0" y="12"/>
                    </a:moveTo>
                    <a:cubicBezTo>
                      <a:pt x="6" y="10"/>
                      <a:pt x="12" y="8"/>
                      <a:pt x="18" y="8"/>
                    </a:cubicBezTo>
                    <a:cubicBezTo>
                      <a:pt x="20" y="7"/>
                      <a:pt x="23" y="7"/>
                      <a:pt x="25" y="7"/>
                    </a:cubicBezTo>
                    <a:cubicBezTo>
                      <a:pt x="28" y="7"/>
                      <a:pt x="31" y="7"/>
                      <a:pt x="33" y="7"/>
                    </a:cubicBezTo>
                    <a:cubicBezTo>
                      <a:pt x="30" y="7"/>
                      <a:pt x="28" y="6"/>
                      <a:pt x="25" y="6"/>
                    </a:cubicBezTo>
                    <a:cubicBezTo>
                      <a:pt x="24" y="6"/>
                      <a:pt x="22" y="6"/>
                      <a:pt x="21" y="6"/>
                    </a:cubicBezTo>
                    <a:cubicBezTo>
                      <a:pt x="19" y="6"/>
                      <a:pt x="18" y="7"/>
                      <a:pt x="16" y="7"/>
                    </a:cubicBezTo>
                    <a:cubicBezTo>
                      <a:pt x="11" y="7"/>
                      <a:pt x="5" y="8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4" y="5"/>
                      <a:pt x="6" y="4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1"/>
                      <a:pt x="11" y="1"/>
                      <a:pt x="12" y="1"/>
                    </a:cubicBezTo>
                    <a:cubicBezTo>
                      <a:pt x="14" y="0"/>
                      <a:pt x="17" y="0"/>
                      <a:pt x="19" y="0"/>
                    </a:cubicBezTo>
                    <a:cubicBezTo>
                      <a:pt x="21" y="0"/>
                      <a:pt x="23" y="0"/>
                      <a:pt x="25" y="0"/>
                    </a:cubicBezTo>
                    <a:cubicBezTo>
                      <a:pt x="30" y="1"/>
                      <a:pt x="33" y="2"/>
                      <a:pt x="36" y="4"/>
                    </a:cubicBezTo>
                    <a:cubicBezTo>
                      <a:pt x="39" y="5"/>
                      <a:pt x="41" y="6"/>
                      <a:pt x="41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40" y="6"/>
                      <a:pt x="39" y="8"/>
                      <a:pt x="36" y="11"/>
                    </a:cubicBezTo>
                    <a:cubicBezTo>
                      <a:pt x="33" y="13"/>
                      <a:pt x="29" y="16"/>
                      <a:pt x="25" y="18"/>
                    </a:cubicBezTo>
                    <a:cubicBezTo>
                      <a:pt x="23" y="19"/>
                      <a:pt x="20" y="20"/>
                      <a:pt x="18" y="20"/>
                    </a:cubicBezTo>
                    <a:cubicBezTo>
                      <a:pt x="17" y="20"/>
                      <a:pt x="16" y="20"/>
                      <a:pt x="15" y="20"/>
                    </a:cubicBezTo>
                    <a:cubicBezTo>
                      <a:pt x="14" y="20"/>
                      <a:pt x="12" y="20"/>
                      <a:pt x="11" y="20"/>
                    </a:cubicBezTo>
                    <a:cubicBezTo>
                      <a:pt x="7" y="19"/>
                      <a:pt x="3" y="17"/>
                      <a:pt x="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105" name="Freeform 56">
                <a:extLst>
                  <a:ext uri="{FF2B5EF4-FFF2-40B4-BE49-F238E27FC236}">
                    <a16:creationId xmlns:a16="http://schemas.microsoft.com/office/drawing/2014/main" id="{E37BC772-661B-5CB3-9BC1-6A28D9AC70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9643" y="2985912"/>
                <a:ext cx="105886" cy="204868"/>
              </a:xfrm>
              <a:custGeom>
                <a:avLst/>
                <a:gdLst>
                  <a:gd name="T0" fmla="*/ 5 w 19"/>
                  <a:gd name="T1" fmla="*/ 36 h 37"/>
                  <a:gd name="T2" fmla="*/ 12 w 19"/>
                  <a:gd name="T3" fmla="*/ 20 h 37"/>
                  <a:gd name="T4" fmla="*/ 11 w 19"/>
                  <a:gd name="T5" fmla="*/ 13 h 37"/>
                  <a:gd name="T6" fmla="*/ 10 w 19"/>
                  <a:gd name="T7" fmla="*/ 6 h 37"/>
                  <a:gd name="T8" fmla="*/ 12 w 19"/>
                  <a:gd name="T9" fmla="*/ 14 h 37"/>
                  <a:gd name="T10" fmla="*/ 13 w 19"/>
                  <a:gd name="T11" fmla="*/ 18 h 37"/>
                  <a:gd name="T12" fmla="*/ 13 w 19"/>
                  <a:gd name="T13" fmla="*/ 22 h 37"/>
                  <a:gd name="T14" fmla="*/ 7 w 19"/>
                  <a:gd name="T15" fmla="*/ 37 h 37"/>
                  <a:gd name="T16" fmla="*/ 8 w 19"/>
                  <a:gd name="T17" fmla="*/ 37 h 37"/>
                  <a:gd name="T18" fmla="*/ 18 w 19"/>
                  <a:gd name="T19" fmla="*/ 27 h 37"/>
                  <a:gd name="T20" fmla="*/ 17 w 19"/>
                  <a:gd name="T21" fmla="*/ 14 h 37"/>
                  <a:gd name="T22" fmla="*/ 12 w 19"/>
                  <a:gd name="T23" fmla="*/ 4 h 37"/>
                  <a:gd name="T24" fmla="*/ 8 w 19"/>
                  <a:gd name="T25" fmla="*/ 0 h 37"/>
                  <a:gd name="T26" fmla="*/ 8 w 19"/>
                  <a:gd name="T27" fmla="*/ 0 h 37"/>
                  <a:gd name="T28" fmla="*/ 6 w 19"/>
                  <a:gd name="T29" fmla="*/ 3 h 37"/>
                  <a:gd name="T30" fmla="*/ 4 w 19"/>
                  <a:gd name="T31" fmla="*/ 7 h 37"/>
                  <a:gd name="T32" fmla="*/ 3 w 19"/>
                  <a:gd name="T33" fmla="*/ 9 h 37"/>
                  <a:gd name="T34" fmla="*/ 2 w 19"/>
                  <a:gd name="T35" fmla="*/ 11 h 37"/>
                  <a:gd name="T36" fmla="*/ 0 w 19"/>
                  <a:gd name="T37" fmla="*/ 17 h 37"/>
                  <a:gd name="T38" fmla="*/ 0 w 19"/>
                  <a:gd name="T39" fmla="*/ 23 h 37"/>
                  <a:gd name="T40" fmla="*/ 5 w 19"/>
                  <a:gd name="T41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37">
                    <a:moveTo>
                      <a:pt x="5" y="36"/>
                    </a:moveTo>
                    <a:cubicBezTo>
                      <a:pt x="9" y="32"/>
                      <a:pt x="11" y="26"/>
                      <a:pt x="12" y="20"/>
                    </a:cubicBezTo>
                    <a:cubicBezTo>
                      <a:pt x="12" y="18"/>
                      <a:pt x="12" y="16"/>
                      <a:pt x="11" y="13"/>
                    </a:cubicBezTo>
                    <a:cubicBezTo>
                      <a:pt x="11" y="11"/>
                      <a:pt x="11" y="8"/>
                      <a:pt x="10" y="6"/>
                    </a:cubicBezTo>
                    <a:cubicBezTo>
                      <a:pt x="11" y="9"/>
                      <a:pt x="12" y="11"/>
                      <a:pt x="12" y="14"/>
                    </a:cubicBezTo>
                    <a:cubicBezTo>
                      <a:pt x="12" y="15"/>
                      <a:pt x="13" y="16"/>
                      <a:pt x="13" y="18"/>
                    </a:cubicBezTo>
                    <a:cubicBezTo>
                      <a:pt x="13" y="19"/>
                      <a:pt x="13" y="20"/>
                      <a:pt x="13" y="22"/>
                    </a:cubicBezTo>
                    <a:cubicBezTo>
                      <a:pt x="12" y="27"/>
                      <a:pt x="10" y="32"/>
                      <a:pt x="7" y="37"/>
                    </a:cubicBezTo>
                    <a:cubicBezTo>
                      <a:pt x="7" y="37"/>
                      <a:pt x="7" y="37"/>
                      <a:pt x="8" y="37"/>
                    </a:cubicBezTo>
                    <a:cubicBezTo>
                      <a:pt x="14" y="35"/>
                      <a:pt x="17" y="31"/>
                      <a:pt x="18" y="27"/>
                    </a:cubicBezTo>
                    <a:cubicBezTo>
                      <a:pt x="19" y="22"/>
                      <a:pt x="19" y="18"/>
                      <a:pt x="17" y="14"/>
                    </a:cubicBezTo>
                    <a:cubicBezTo>
                      <a:pt x="16" y="10"/>
                      <a:pt x="13" y="6"/>
                      <a:pt x="12" y="4"/>
                    </a:cubicBezTo>
                    <a:cubicBezTo>
                      <a:pt x="10" y="1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1"/>
                      <a:pt x="6" y="3"/>
                    </a:cubicBezTo>
                    <a:cubicBezTo>
                      <a:pt x="5" y="4"/>
                      <a:pt x="5" y="6"/>
                      <a:pt x="4" y="7"/>
                    </a:cubicBezTo>
                    <a:cubicBezTo>
                      <a:pt x="3" y="8"/>
                      <a:pt x="3" y="8"/>
                      <a:pt x="3" y="9"/>
                    </a:cubicBezTo>
                    <a:cubicBezTo>
                      <a:pt x="3" y="10"/>
                      <a:pt x="2" y="11"/>
                      <a:pt x="2" y="11"/>
                    </a:cubicBezTo>
                    <a:cubicBezTo>
                      <a:pt x="1" y="13"/>
                      <a:pt x="1" y="15"/>
                      <a:pt x="0" y="17"/>
                    </a:cubicBezTo>
                    <a:cubicBezTo>
                      <a:pt x="0" y="19"/>
                      <a:pt x="0" y="21"/>
                      <a:pt x="0" y="23"/>
                    </a:cubicBezTo>
                    <a:cubicBezTo>
                      <a:pt x="0" y="27"/>
                      <a:pt x="1" y="32"/>
                      <a:pt x="5" y="3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106" name="Freeform 57">
                <a:extLst>
                  <a:ext uri="{FF2B5EF4-FFF2-40B4-BE49-F238E27FC236}">
                    <a16:creationId xmlns:a16="http://schemas.microsoft.com/office/drawing/2014/main" id="{90B92678-00A5-1FFC-23FA-86D00DCB80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020" y="3218404"/>
                <a:ext cx="244000" cy="126604"/>
              </a:xfrm>
              <a:custGeom>
                <a:avLst/>
                <a:gdLst>
                  <a:gd name="T0" fmla="*/ 0 w 44"/>
                  <a:gd name="T1" fmla="*/ 8 h 23"/>
                  <a:gd name="T2" fmla="*/ 19 w 44"/>
                  <a:gd name="T3" fmla="*/ 9 h 23"/>
                  <a:gd name="T4" fmla="*/ 28 w 44"/>
                  <a:gd name="T5" fmla="*/ 10 h 23"/>
                  <a:gd name="T6" fmla="*/ 31 w 44"/>
                  <a:gd name="T7" fmla="*/ 11 h 23"/>
                  <a:gd name="T8" fmla="*/ 35 w 44"/>
                  <a:gd name="T9" fmla="*/ 13 h 23"/>
                  <a:gd name="T10" fmla="*/ 31 w 44"/>
                  <a:gd name="T11" fmla="*/ 11 h 23"/>
                  <a:gd name="T12" fmla="*/ 27 w 44"/>
                  <a:gd name="T13" fmla="*/ 9 h 23"/>
                  <a:gd name="T14" fmla="*/ 18 w 44"/>
                  <a:gd name="T15" fmla="*/ 7 h 23"/>
                  <a:gd name="T16" fmla="*/ 0 w 44"/>
                  <a:gd name="T17" fmla="*/ 7 h 23"/>
                  <a:gd name="T18" fmla="*/ 0 w 44"/>
                  <a:gd name="T19" fmla="*/ 6 h 23"/>
                  <a:gd name="T20" fmla="*/ 15 w 44"/>
                  <a:gd name="T21" fmla="*/ 0 h 23"/>
                  <a:gd name="T22" fmla="*/ 19 w 44"/>
                  <a:gd name="T23" fmla="*/ 0 h 23"/>
                  <a:gd name="T24" fmla="*/ 22 w 44"/>
                  <a:gd name="T25" fmla="*/ 1 h 23"/>
                  <a:gd name="T26" fmla="*/ 29 w 44"/>
                  <a:gd name="T27" fmla="*/ 3 h 23"/>
                  <a:gd name="T28" fmla="*/ 39 w 44"/>
                  <a:gd name="T29" fmla="*/ 10 h 23"/>
                  <a:gd name="T30" fmla="*/ 44 w 44"/>
                  <a:gd name="T31" fmla="*/ 14 h 23"/>
                  <a:gd name="T32" fmla="*/ 44 w 44"/>
                  <a:gd name="T33" fmla="*/ 14 h 23"/>
                  <a:gd name="T34" fmla="*/ 42 w 44"/>
                  <a:gd name="T35" fmla="*/ 15 h 23"/>
                  <a:gd name="T36" fmla="*/ 37 w 44"/>
                  <a:gd name="T37" fmla="*/ 17 h 23"/>
                  <a:gd name="T38" fmla="*/ 31 w 44"/>
                  <a:gd name="T39" fmla="*/ 20 h 23"/>
                  <a:gd name="T40" fmla="*/ 24 w 44"/>
                  <a:gd name="T41" fmla="*/ 22 h 23"/>
                  <a:gd name="T42" fmla="*/ 9 w 44"/>
                  <a:gd name="T43" fmla="*/ 20 h 23"/>
                  <a:gd name="T44" fmla="*/ 0 w 44"/>
                  <a:gd name="T45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" h="23">
                    <a:moveTo>
                      <a:pt x="0" y="8"/>
                    </a:moveTo>
                    <a:cubicBezTo>
                      <a:pt x="6" y="8"/>
                      <a:pt x="13" y="8"/>
                      <a:pt x="19" y="9"/>
                    </a:cubicBezTo>
                    <a:cubicBezTo>
                      <a:pt x="22" y="9"/>
                      <a:pt x="25" y="10"/>
                      <a:pt x="28" y="10"/>
                    </a:cubicBezTo>
                    <a:cubicBezTo>
                      <a:pt x="29" y="10"/>
                      <a:pt x="30" y="11"/>
                      <a:pt x="31" y="11"/>
                    </a:cubicBezTo>
                    <a:cubicBezTo>
                      <a:pt x="33" y="12"/>
                      <a:pt x="34" y="12"/>
                      <a:pt x="35" y="13"/>
                    </a:cubicBezTo>
                    <a:cubicBezTo>
                      <a:pt x="34" y="12"/>
                      <a:pt x="33" y="11"/>
                      <a:pt x="31" y="11"/>
                    </a:cubicBezTo>
                    <a:cubicBezTo>
                      <a:pt x="30" y="10"/>
                      <a:pt x="28" y="10"/>
                      <a:pt x="27" y="9"/>
                    </a:cubicBezTo>
                    <a:cubicBezTo>
                      <a:pt x="24" y="8"/>
                      <a:pt x="21" y="8"/>
                      <a:pt x="18" y="7"/>
                    </a:cubicBezTo>
                    <a:cubicBezTo>
                      <a:pt x="12" y="7"/>
                      <a:pt x="6" y="6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6" y="2"/>
                      <a:pt x="10" y="0"/>
                      <a:pt x="15" y="0"/>
                    </a:cubicBezTo>
                    <a:cubicBezTo>
                      <a:pt x="16" y="0"/>
                      <a:pt x="18" y="0"/>
                      <a:pt x="19" y="0"/>
                    </a:cubicBezTo>
                    <a:cubicBezTo>
                      <a:pt x="20" y="0"/>
                      <a:pt x="21" y="1"/>
                      <a:pt x="22" y="1"/>
                    </a:cubicBezTo>
                    <a:cubicBezTo>
                      <a:pt x="25" y="2"/>
                      <a:pt x="27" y="2"/>
                      <a:pt x="29" y="3"/>
                    </a:cubicBezTo>
                    <a:cubicBezTo>
                      <a:pt x="33" y="5"/>
                      <a:pt x="37" y="8"/>
                      <a:pt x="39" y="10"/>
                    </a:cubicBezTo>
                    <a:cubicBezTo>
                      <a:pt x="42" y="12"/>
                      <a:pt x="44" y="14"/>
                      <a:pt x="44" y="14"/>
                    </a:cubicBezTo>
                    <a:cubicBezTo>
                      <a:pt x="44" y="14"/>
                      <a:pt x="44" y="14"/>
                      <a:pt x="44" y="14"/>
                    </a:cubicBezTo>
                    <a:cubicBezTo>
                      <a:pt x="43" y="14"/>
                      <a:pt x="43" y="14"/>
                      <a:pt x="42" y="15"/>
                    </a:cubicBezTo>
                    <a:cubicBezTo>
                      <a:pt x="41" y="16"/>
                      <a:pt x="39" y="17"/>
                      <a:pt x="37" y="17"/>
                    </a:cubicBezTo>
                    <a:cubicBezTo>
                      <a:pt x="35" y="18"/>
                      <a:pt x="33" y="19"/>
                      <a:pt x="31" y="20"/>
                    </a:cubicBezTo>
                    <a:cubicBezTo>
                      <a:pt x="29" y="21"/>
                      <a:pt x="26" y="21"/>
                      <a:pt x="24" y="22"/>
                    </a:cubicBezTo>
                    <a:cubicBezTo>
                      <a:pt x="19" y="23"/>
                      <a:pt x="13" y="22"/>
                      <a:pt x="9" y="20"/>
                    </a:cubicBezTo>
                    <a:cubicBezTo>
                      <a:pt x="5" y="18"/>
                      <a:pt x="1" y="14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107" name="Freeform 58">
                <a:extLst>
                  <a:ext uri="{FF2B5EF4-FFF2-40B4-BE49-F238E27FC236}">
                    <a16:creationId xmlns:a16="http://schemas.microsoft.com/office/drawing/2014/main" id="{CACC77BE-7FCF-1E7D-30A3-8E743B3DAB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322" y="3052667"/>
                <a:ext cx="119698" cy="214075"/>
              </a:xfrm>
              <a:custGeom>
                <a:avLst/>
                <a:gdLst>
                  <a:gd name="T0" fmla="*/ 3 w 22"/>
                  <a:gd name="T1" fmla="*/ 38 h 39"/>
                  <a:gd name="T2" fmla="*/ 14 w 22"/>
                  <a:gd name="T3" fmla="*/ 23 h 39"/>
                  <a:gd name="T4" fmla="*/ 15 w 22"/>
                  <a:gd name="T5" fmla="*/ 7 h 39"/>
                  <a:gd name="T6" fmla="*/ 14 w 22"/>
                  <a:gd name="T7" fmla="*/ 24 h 39"/>
                  <a:gd name="T8" fmla="*/ 4 w 22"/>
                  <a:gd name="T9" fmla="*/ 39 h 39"/>
                  <a:gd name="T10" fmla="*/ 5 w 22"/>
                  <a:gd name="T11" fmla="*/ 39 h 39"/>
                  <a:gd name="T12" fmla="*/ 14 w 22"/>
                  <a:gd name="T13" fmla="*/ 36 h 39"/>
                  <a:gd name="T14" fmla="*/ 17 w 22"/>
                  <a:gd name="T15" fmla="*/ 34 h 39"/>
                  <a:gd name="T16" fmla="*/ 19 w 22"/>
                  <a:gd name="T17" fmla="*/ 31 h 39"/>
                  <a:gd name="T18" fmla="*/ 22 w 22"/>
                  <a:gd name="T19" fmla="*/ 24 h 39"/>
                  <a:gd name="T20" fmla="*/ 22 w 22"/>
                  <a:gd name="T21" fmla="*/ 17 h 39"/>
                  <a:gd name="T22" fmla="*/ 18 w 22"/>
                  <a:gd name="T23" fmla="*/ 5 h 39"/>
                  <a:gd name="T24" fmla="*/ 16 w 22"/>
                  <a:gd name="T25" fmla="*/ 0 h 39"/>
                  <a:gd name="T26" fmla="*/ 16 w 22"/>
                  <a:gd name="T27" fmla="*/ 0 h 39"/>
                  <a:gd name="T28" fmla="*/ 15 w 22"/>
                  <a:gd name="T29" fmla="*/ 1 h 39"/>
                  <a:gd name="T30" fmla="*/ 13 w 22"/>
                  <a:gd name="T31" fmla="*/ 2 h 39"/>
                  <a:gd name="T32" fmla="*/ 12 w 22"/>
                  <a:gd name="T33" fmla="*/ 3 h 39"/>
                  <a:gd name="T34" fmla="*/ 6 w 22"/>
                  <a:gd name="T35" fmla="*/ 11 h 39"/>
                  <a:gd name="T36" fmla="*/ 3 w 22"/>
                  <a:gd name="T37" fmla="*/ 16 h 39"/>
                  <a:gd name="T38" fmla="*/ 2 w 22"/>
                  <a:gd name="T39" fmla="*/ 19 h 39"/>
                  <a:gd name="T40" fmla="*/ 1 w 22"/>
                  <a:gd name="T41" fmla="*/ 22 h 39"/>
                  <a:gd name="T42" fmla="*/ 3 w 22"/>
                  <a:gd name="T43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" h="39">
                    <a:moveTo>
                      <a:pt x="3" y="38"/>
                    </a:moveTo>
                    <a:cubicBezTo>
                      <a:pt x="8" y="34"/>
                      <a:pt x="12" y="28"/>
                      <a:pt x="14" y="23"/>
                    </a:cubicBezTo>
                    <a:cubicBezTo>
                      <a:pt x="16" y="18"/>
                      <a:pt x="16" y="12"/>
                      <a:pt x="15" y="7"/>
                    </a:cubicBezTo>
                    <a:cubicBezTo>
                      <a:pt x="17" y="13"/>
                      <a:pt x="16" y="19"/>
                      <a:pt x="14" y="24"/>
                    </a:cubicBezTo>
                    <a:cubicBezTo>
                      <a:pt x="12" y="30"/>
                      <a:pt x="9" y="35"/>
                      <a:pt x="4" y="39"/>
                    </a:cubicBezTo>
                    <a:cubicBezTo>
                      <a:pt x="4" y="39"/>
                      <a:pt x="5" y="39"/>
                      <a:pt x="5" y="39"/>
                    </a:cubicBezTo>
                    <a:cubicBezTo>
                      <a:pt x="9" y="38"/>
                      <a:pt x="12" y="38"/>
                      <a:pt x="14" y="36"/>
                    </a:cubicBezTo>
                    <a:cubicBezTo>
                      <a:pt x="15" y="35"/>
                      <a:pt x="16" y="35"/>
                      <a:pt x="17" y="34"/>
                    </a:cubicBezTo>
                    <a:cubicBezTo>
                      <a:pt x="18" y="33"/>
                      <a:pt x="18" y="32"/>
                      <a:pt x="19" y="31"/>
                    </a:cubicBezTo>
                    <a:cubicBezTo>
                      <a:pt x="20" y="29"/>
                      <a:pt x="21" y="27"/>
                      <a:pt x="22" y="24"/>
                    </a:cubicBezTo>
                    <a:cubicBezTo>
                      <a:pt x="22" y="22"/>
                      <a:pt x="22" y="20"/>
                      <a:pt x="22" y="17"/>
                    </a:cubicBezTo>
                    <a:cubicBezTo>
                      <a:pt x="21" y="13"/>
                      <a:pt x="20" y="8"/>
                      <a:pt x="18" y="5"/>
                    </a:cubicBezTo>
                    <a:cubicBezTo>
                      <a:pt x="17" y="2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5" y="1"/>
                      <a:pt x="15" y="1"/>
                    </a:cubicBezTo>
                    <a:cubicBezTo>
                      <a:pt x="14" y="1"/>
                      <a:pt x="14" y="2"/>
                      <a:pt x="13" y="2"/>
                    </a:cubicBezTo>
                    <a:cubicBezTo>
                      <a:pt x="13" y="2"/>
                      <a:pt x="13" y="3"/>
                      <a:pt x="12" y="3"/>
                    </a:cubicBezTo>
                    <a:cubicBezTo>
                      <a:pt x="10" y="5"/>
                      <a:pt x="8" y="8"/>
                      <a:pt x="6" y="11"/>
                    </a:cubicBezTo>
                    <a:cubicBezTo>
                      <a:pt x="5" y="12"/>
                      <a:pt x="4" y="14"/>
                      <a:pt x="3" y="16"/>
                    </a:cubicBezTo>
                    <a:cubicBezTo>
                      <a:pt x="2" y="17"/>
                      <a:pt x="2" y="18"/>
                      <a:pt x="2" y="19"/>
                    </a:cubicBezTo>
                    <a:cubicBezTo>
                      <a:pt x="1" y="20"/>
                      <a:pt x="1" y="21"/>
                      <a:pt x="1" y="22"/>
                    </a:cubicBezTo>
                    <a:cubicBezTo>
                      <a:pt x="0" y="27"/>
                      <a:pt x="0" y="32"/>
                      <a:pt x="3" y="3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91CFDE55-906F-65A4-F296-CCCFBA984DDC}"/>
                </a:ext>
              </a:extLst>
            </p:cNvPr>
            <p:cNvGrpSpPr/>
            <p:nvPr/>
          </p:nvGrpSpPr>
          <p:grpSpPr>
            <a:xfrm flipH="1">
              <a:off x="3649654" y="2434154"/>
              <a:ext cx="720490" cy="1171661"/>
              <a:chOff x="1380322" y="2173347"/>
              <a:chExt cx="720490" cy="1171661"/>
            </a:xfrm>
            <a:solidFill>
              <a:schemeClr val="accent1"/>
            </a:solidFill>
          </p:grpSpPr>
          <p:sp>
            <p:nvSpPr>
              <p:cNvPr id="62" name="Freeform 36">
                <a:extLst>
                  <a:ext uri="{FF2B5EF4-FFF2-40B4-BE49-F238E27FC236}">
                    <a16:creationId xmlns:a16="http://schemas.microsoft.com/office/drawing/2014/main" id="{07629811-8B07-7900-E330-DBC2E1AED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0322" y="2244707"/>
                <a:ext cx="593885" cy="1088791"/>
              </a:xfrm>
              <a:custGeom>
                <a:avLst/>
                <a:gdLst>
                  <a:gd name="T0" fmla="*/ 6 w 108"/>
                  <a:gd name="T1" fmla="*/ 189 h 197"/>
                  <a:gd name="T2" fmla="*/ 20 w 108"/>
                  <a:gd name="T3" fmla="*/ 186 h 197"/>
                  <a:gd name="T4" fmla="*/ 42 w 108"/>
                  <a:gd name="T5" fmla="*/ 179 h 197"/>
                  <a:gd name="T6" fmla="*/ 61 w 108"/>
                  <a:gd name="T7" fmla="*/ 167 h 197"/>
                  <a:gd name="T8" fmla="*/ 68 w 108"/>
                  <a:gd name="T9" fmla="*/ 162 h 197"/>
                  <a:gd name="T10" fmla="*/ 84 w 108"/>
                  <a:gd name="T11" fmla="*/ 146 h 197"/>
                  <a:gd name="T12" fmla="*/ 96 w 108"/>
                  <a:gd name="T13" fmla="*/ 126 h 197"/>
                  <a:gd name="T14" fmla="*/ 105 w 108"/>
                  <a:gd name="T15" fmla="*/ 90 h 197"/>
                  <a:gd name="T16" fmla="*/ 104 w 108"/>
                  <a:gd name="T17" fmla="*/ 78 h 197"/>
                  <a:gd name="T18" fmla="*/ 101 w 108"/>
                  <a:gd name="T19" fmla="*/ 67 h 197"/>
                  <a:gd name="T20" fmla="*/ 93 w 108"/>
                  <a:gd name="T21" fmla="*/ 47 h 197"/>
                  <a:gd name="T22" fmla="*/ 90 w 108"/>
                  <a:gd name="T23" fmla="*/ 42 h 197"/>
                  <a:gd name="T24" fmla="*/ 84 w 108"/>
                  <a:gd name="T25" fmla="*/ 34 h 197"/>
                  <a:gd name="T26" fmla="*/ 70 w 108"/>
                  <a:gd name="T27" fmla="*/ 18 h 197"/>
                  <a:gd name="T28" fmla="*/ 65 w 108"/>
                  <a:gd name="T29" fmla="*/ 13 h 197"/>
                  <a:gd name="T30" fmla="*/ 57 w 108"/>
                  <a:gd name="T31" fmla="*/ 6 h 197"/>
                  <a:gd name="T32" fmla="*/ 51 w 108"/>
                  <a:gd name="T33" fmla="*/ 2 h 197"/>
                  <a:gd name="T34" fmla="*/ 53 w 108"/>
                  <a:gd name="T35" fmla="*/ 0 h 197"/>
                  <a:gd name="T36" fmla="*/ 55 w 108"/>
                  <a:gd name="T37" fmla="*/ 2 h 197"/>
                  <a:gd name="T38" fmla="*/ 66 w 108"/>
                  <a:gd name="T39" fmla="*/ 11 h 197"/>
                  <a:gd name="T40" fmla="*/ 72 w 108"/>
                  <a:gd name="T41" fmla="*/ 16 h 197"/>
                  <a:gd name="T42" fmla="*/ 86 w 108"/>
                  <a:gd name="T43" fmla="*/ 33 h 197"/>
                  <a:gd name="T44" fmla="*/ 92 w 108"/>
                  <a:gd name="T45" fmla="*/ 41 h 197"/>
                  <a:gd name="T46" fmla="*/ 95 w 108"/>
                  <a:gd name="T47" fmla="*/ 46 h 197"/>
                  <a:gd name="T48" fmla="*/ 104 w 108"/>
                  <a:gd name="T49" fmla="*/ 66 h 197"/>
                  <a:gd name="T50" fmla="*/ 107 w 108"/>
                  <a:gd name="T51" fmla="*/ 78 h 197"/>
                  <a:gd name="T52" fmla="*/ 108 w 108"/>
                  <a:gd name="T53" fmla="*/ 90 h 197"/>
                  <a:gd name="T54" fmla="*/ 101 w 108"/>
                  <a:gd name="T55" fmla="*/ 128 h 197"/>
                  <a:gd name="T56" fmla="*/ 87 w 108"/>
                  <a:gd name="T57" fmla="*/ 149 h 197"/>
                  <a:gd name="T58" fmla="*/ 71 w 108"/>
                  <a:gd name="T59" fmla="*/ 166 h 197"/>
                  <a:gd name="T60" fmla="*/ 64 w 108"/>
                  <a:gd name="T61" fmla="*/ 171 h 197"/>
                  <a:gd name="T62" fmla="*/ 44 w 108"/>
                  <a:gd name="T63" fmla="*/ 183 h 197"/>
                  <a:gd name="T64" fmla="*/ 22 w 108"/>
                  <a:gd name="T65" fmla="*/ 192 h 197"/>
                  <a:gd name="T66" fmla="*/ 7 w 108"/>
                  <a:gd name="T67" fmla="*/ 196 h 197"/>
                  <a:gd name="T68" fmla="*/ 0 w 108"/>
                  <a:gd name="T69" fmla="*/ 19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8" h="197">
                    <a:moveTo>
                      <a:pt x="3" y="190"/>
                    </a:moveTo>
                    <a:cubicBezTo>
                      <a:pt x="3" y="190"/>
                      <a:pt x="4" y="189"/>
                      <a:pt x="6" y="189"/>
                    </a:cubicBezTo>
                    <a:cubicBezTo>
                      <a:pt x="8" y="189"/>
                      <a:pt x="11" y="188"/>
                      <a:pt x="14" y="188"/>
                    </a:cubicBezTo>
                    <a:cubicBezTo>
                      <a:pt x="16" y="187"/>
                      <a:pt x="18" y="187"/>
                      <a:pt x="20" y="186"/>
                    </a:cubicBezTo>
                    <a:cubicBezTo>
                      <a:pt x="22" y="186"/>
                      <a:pt x="24" y="185"/>
                      <a:pt x="27" y="185"/>
                    </a:cubicBezTo>
                    <a:cubicBezTo>
                      <a:pt x="31" y="183"/>
                      <a:pt x="37" y="181"/>
                      <a:pt x="42" y="179"/>
                    </a:cubicBezTo>
                    <a:cubicBezTo>
                      <a:pt x="48" y="176"/>
                      <a:pt x="54" y="173"/>
                      <a:pt x="59" y="169"/>
                    </a:cubicBezTo>
                    <a:cubicBezTo>
                      <a:pt x="60" y="168"/>
                      <a:pt x="61" y="168"/>
                      <a:pt x="61" y="167"/>
                    </a:cubicBezTo>
                    <a:cubicBezTo>
                      <a:pt x="62" y="167"/>
                      <a:pt x="63" y="166"/>
                      <a:pt x="63" y="166"/>
                    </a:cubicBezTo>
                    <a:cubicBezTo>
                      <a:pt x="65" y="164"/>
                      <a:pt x="66" y="163"/>
                      <a:pt x="68" y="162"/>
                    </a:cubicBezTo>
                    <a:cubicBezTo>
                      <a:pt x="70" y="160"/>
                      <a:pt x="73" y="157"/>
                      <a:pt x="76" y="155"/>
                    </a:cubicBezTo>
                    <a:cubicBezTo>
                      <a:pt x="79" y="152"/>
                      <a:pt x="82" y="149"/>
                      <a:pt x="84" y="146"/>
                    </a:cubicBezTo>
                    <a:cubicBezTo>
                      <a:pt x="87" y="143"/>
                      <a:pt x="89" y="140"/>
                      <a:pt x="91" y="137"/>
                    </a:cubicBezTo>
                    <a:cubicBezTo>
                      <a:pt x="93" y="133"/>
                      <a:pt x="95" y="129"/>
                      <a:pt x="96" y="126"/>
                    </a:cubicBezTo>
                    <a:cubicBezTo>
                      <a:pt x="98" y="122"/>
                      <a:pt x="100" y="118"/>
                      <a:pt x="101" y="114"/>
                    </a:cubicBezTo>
                    <a:cubicBezTo>
                      <a:pt x="103" y="107"/>
                      <a:pt x="105" y="98"/>
                      <a:pt x="105" y="90"/>
                    </a:cubicBezTo>
                    <a:cubicBezTo>
                      <a:pt x="105" y="88"/>
                      <a:pt x="105" y="86"/>
                      <a:pt x="105" y="84"/>
                    </a:cubicBezTo>
                    <a:cubicBezTo>
                      <a:pt x="104" y="82"/>
                      <a:pt x="104" y="80"/>
                      <a:pt x="104" y="78"/>
                    </a:cubicBezTo>
                    <a:cubicBezTo>
                      <a:pt x="103" y="77"/>
                      <a:pt x="103" y="75"/>
                      <a:pt x="103" y="73"/>
                    </a:cubicBezTo>
                    <a:cubicBezTo>
                      <a:pt x="102" y="71"/>
                      <a:pt x="102" y="69"/>
                      <a:pt x="101" y="67"/>
                    </a:cubicBezTo>
                    <a:cubicBezTo>
                      <a:pt x="101" y="63"/>
                      <a:pt x="99" y="60"/>
                      <a:pt x="98" y="56"/>
                    </a:cubicBezTo>
                    <a:cubicBezTo>
                      <a:pt x="96" y="53"/>
                      <a:pt x="95" y="50"/>
                      <a:pt x="93" y="47"/>
                    </a:cubicBezTo>
                    <a:cubicBezTo>
                      <a:pt x="92" y="46"/>
                      <a:pt x="92" y="45"/>
                      <a:pt x="91" y="44"/>
                    </a:cubicBezTo>
                    <a:cubicBezTo>
                      <a:pt x="91" y="44"/>
                      <a:pt x="90" y="43"/>
                      <a:pt x="90" y="42"/>
                    </a:cubicBezTo>
                    <a:cubicBezTo>
                      <a:pt x="89" y="41"/>
                      <a:pt x="88" y="39"/>
                      <a:pt x="87" y="38"/>
                    </a:cubicBezTo>
                    <a:cubicBezTo>
                      <a:pt x="86" y="37"/>
                      <a:pt x="85" y="35"/>
                      <a:pt x="84" y="34"/>
                    </a:cubicBezTo>
                    <a:cubicBezTo>
                      <a:pt x="83" y="33"/>
                      <a:pt x="82" y="31"/>
                      <a:pt x="81" y="30"/>
                    </a:cubicBezTo>
                    <a:cubicBezTo>
                      <a:pt x="77" y="25"/>
                      <a:pt x="74" y="21"/>
                      <a:pt x="70" y="18"/>
                    </a:cubicBezTo>
                    <a:cubicBezTo>
                      <a:pt x="69" y="17"/>
                      <a:pt x="68" y="16"/>
                      <a:pt x="67" y="15"/>
                    </a:cubicBezTo>
                    <a:cubicBezTo>
                      <a:pt x="67" y="14"/>
                      <a:pt x="66" y="14"/>
                      <a:pt x="65" y="13"/>
                    </a:cubicBezTo>
                    <a:cubicBezTo>
                      <a:pt x="63" y="11"/>
                      <a:pt x="62" y="10"/>
                      <a:pt x="60" y="9"/>
                    </a:cubicBezTo>
                    <a:cubicBezTo>
                      <a:pt x="59" y="8"/>
                      <a:pt x="58" y="7"/>
                      <a:pt x="57" y="6"/>
                    </a:cubicBezTo>
                    <a:cubicBezTo>
                      <a:pt x="55" y="5"/>
                      <a:pt x="55" y="5"/>
                      <a:pt x="54" y="4"/>
                    </a:cubicBezTo>
                    <a:cubicBezTo>
                      <a:pt x="52" y="3"/>
                      <a:pt x="51" y="2"/>
                      <a:pt x="51" y="2"/>
                    </a:cubicBezTo>
                    <a:cubicBezTo>
                      <a:pt x="51" y="2"/>
                      <a:pt x="50" y="1"/>
                      <a:pt x="51" y="0"/>
                    </a:cubicBezTo>
                    <a:cubicBezTo>
                      <a:pt x="51" y="0"/>
                      <a:pt x="52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0"/>
                      <a:pt x="54" y="1"/>
                      <a:pt x="55" y="2"/>
                    </a:cubicBezTo>
                    <a:cubicBezTo>
                      <a:pt x="57" y="3"/>
                      <a:pt x="59" y="5"/>
                      <a:pt x="62" y="8"/>
                    </a:cubicBezTo>
                    <a:cubicBezTo>
                      <a:pt x="63" y="9"/>
                      <a:pt x="65" y="10"/>
                      <a:pt x="66" y="11"/>
                    </a:cubicBezTo>
                    <a:cubicBezTo>
                      <a:pt x="67" y="12"/>
                      <a:pt x="68" y="13"/>
                      <a:pt x="69" y="14"/>
                    </a:cubicBezTo>
                    <a:cubicBezTo>
                      <a:pt x="70" y="15"/>
                      <a:pt x="71" y="15"/>
                      <a:pt x="72" y="16"/>
                    </a:cubicBezTo>
                    <a:cubicBezTo>
                      <a:pt x="75" y="20"/>
                      <a:pt x="79" y="24"/>
                      <a:pt x="83" y="29"/>
                    </a:cubicBezTo>
                    <a:cubicBezTo>
                      <a:pt x="84" y="30"/>
                      <a:pt x="85" y="31"/>
                      <a:pt x="86" y="33"/>
                    </a:cubicBezTo>
                    <a:cubicBezTo>
                      <a:pt x="87" y="34"/>
                      <a:pt x="88" y="35"/>
                      <a:pt x="89" y="36"/>
                    </a:cubicBezTo>
                    <a:cubicBezTo>
                      <a:pt x="90" y="38"/>
                      <a:pt x="91" y="39"/>
                      <a:pt x="92" y="41"/>
                    </a:cubicBezTo>
                    <a:cubicBezTo>
                      <a:pt x="93" y="42"/>
                      <a:pt x="93" y="42"/>
                      <a:pt x="93" y="43"/>
                    </a:cubicBezTo>
                    <a:cubicBezTo>
                      <a:pt x="94" y="44"/>
                      <a:pt x="94" y="45"/>
                      <a:pt x="95" y="46"/>
                    </a:cubicBezTo>
                    <a:cubicBezTo>
                      <a:pt x="97" y="49"/>
                      <a:pt x="98" y="52"/>
                      <a:pt x="100" y="56"/>
                    </a:cubicBezTo>
                    <a:cubicBezTo>
                      <a:pt x="101" y="59"/>
                      <a:pt x="103" y="62"/>
                      <a:pt x="104" y="66"/>
                    </a:cubicBezTo>
                    <a:cubicBezTo>
                      <a:pt x="105" y="68"/>
                      <a:pt x="105" y="70"/>
                      <a:pt x="106" y="72"/>
                    </a:cubicBezTo>
                    <a:cubicBezTo>
                      <a:pt x="106" y="74"/>
                      <a:pt x="107" y="76"/>
                      <a:pt x="107" y="78"/>
                    </a:cubicBezTo>
                    <a:cubicBezTo>
                      <a:pt x="108" y="80"/>
                      <a:pt x="108" y="82"/>
                      <a:pt x="108" y="84"/>
                    </a:cubicBezTo>
                    <a:cubicBezTo>
                      <a:pt x="108" y="86"/>
                      <a:pt x="108" y="88"/>
                      <a:pt x="108" y="90"/>
                    </a:cubicBezTo>
                    <a:cubicBezTo>
                      <a:pt x="108" y="99"/>
                      <a:pt x="107" y="107"/>
                      <a:pt x="105" y="116"/>
                    </a:cubicBezTo>
                    <a:cubicBezTo>
                      <a:pt x="104" y="120"/>
                      <a:pt x="103" y="124"/>
                      <a:pt x="101" y="128"/>
                    </a:cubicBezTo>
                    <a:cubicBezTo>
                      <a:pt x="99" y="132"/>
                      <a:pt x="97" y="135"/>
                      <a:pt x="95" y="139"/>
                    </a:cubicBezTo>
                    <a:cubicBezTo>
                      <a:pt x="92" y="142"/>
                      <a:pt x="90" y="145"/>
                      <a:pt x="87" y="149"/>
                    </a:cubicBezTo>
                    <a:cubicBezTo>
                      <a:pt x="85" y="152"/>
                      <a:pt x="82" y="155"/>
                      <a:pt x="80" y="158"/>
                    </a:cubicBezTo>
                    <a:cubicBezTo>
                      <a:pt x="77" y="161"/>
                      <a:pt x="74" y="164"/>
                      <a:pt x="71" y="166"/>
                    </a:cubicBezTo>
                    <a:cubicBezTo>
                      <a:pt x="70" y="167"/>
                      <a:pt x="68" y="168"/>
                      <a:pt x="67" y="170"/>
                    </a:cubicBezTo>
                    <a:cubicBezTo>
                      <a:pt x="66" y="170"/>
                      <a:pt x="65" y="171"/>
                      <a:pt x="64" y="171"/>
                    </a:cubicBezTo>
                    <a:cubicBezTo>
                      <a:pt x="63" y="171"/>
                      <a:pt x="63" y="172"/>
                      <a:pt x="62" y="173"/>
                    </a:cubicBezTo>
                    <a:cubicBezTo>
                      <a:pt x="56" y="177"/>
                      <a:pt x="50" y="180"/>
                      <a:pt x="44" y="183"/>
                    </a:cubicBezTo>
                    <a:cubicBezTo>
                      <a:pt x="38" y="186"/>
                      <a:pt x="33" y="188"/>
                      <a:pt x="28" y="190"/>
                    </a:cubicBezTo>
                    <a:cubicBezTo>
                      <a:pt x="26" y="191"/>
                      <a:pt x="24" y="192"/>
                      <a:pt x="22" y="192"/>
                    </a:cubicBezTo>
                    <a:cubicBezTo>
                      <a:pt x="19" y="193"/>
                      <a:pt x="17" y="194"/>
                      <a:pt x="16" y="194"/>
                    </a:cubicBezTo>
                    <a:cubicBezTo>
                      <a:pt x="12" y="195"/>
                      <a:pt x="9" y="196"/>
                      <a:pt x="7" y="196"/>
                    </a:cubicBezTo>
                    <a:cubicBezTo>
                      <a:pt x="5" y="197"/>
                      <a:pt x="4" y="197"/>
                      <a:pt x="4" y="197"/>
                    </a:cubicBezTo>
                    <a:cubicBezTo>
                      <a:pt x="2" y="197"/>
                      <a:pt x="0" y="196"/>
                      <a:pt x="0" y="194"/>
                    </a:cubicBezTo>
                    <a:cubicBezTo>
                      <a:pt x="0" y="192"/>
                      <a:pt x="1" y="190"/>
                      <a:pt x="3" y="19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63" name="Freeform 37">
                <a:extLst>
                  <a:ext uri="{FF2B5EF4-FFF2-40B4-BE49-F238E27FC236}">
                    <a16:creationId xmlns:a16="http://schemas.microsoft.com/office/drawing/2014/main" id="{F3B05030-1756-E6F0-FAA7-F11ABCA85C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5188" y="2173347"/>
                <a:ext cx="82868" cy="78264"/>
              </a:xfrm>
              <a:custGeom>
                <a:avLst/>
                <a:gdLst>
                  <a:gd name="T0" fmla="*/ 15 w 15"/>
                  <a:gd name="T1" fmla="*/ 12 h 14"/>
                  <a:gd name="T2" fmla="*/ 7 w 15"/>
                  <a:gd name="T3" fmla="*/ 8 h 14"/>
                  <a:gd name="T4" fmla="*/ 5 w 15"/>
                  <a:gd name="T5" fmla="*/ 5 h 14"/>
                  <a:gd name="T6" fmla="*/ 2 w 15"/>
                  <a:gd name="T7" fmla="*/ 3 h 14"/>
                  <a:gd name="T8" fmla="*/ 5 w 15"/>
                  <a:gd name="T9" fmla="*/ 6 h 14"/>
                  <a:gd name="T10" fmla="*/ 8 w 15"/>
                  <a:gd name="T11" fmla="*/ 9 h 14"/>
                  <a:gd name="T12" fmla="*/ 15 w 15"/>
                  <a:gd name="T13" fmla="*/ 13 h 14"/>
                  <a:gd name="T14" fmla="*/ 14 w 15"/>
                  <a:gd name="T15" fmla="*/ 13 h 14"/>
                  <a:gd name="T16" fmla="*/ 7 w 15"/>
                  <a:gd name="T17" fmla="*/ 12 h 14"/>
                  <a:gd name="T18" fmla="*/ 3 w 15"/>
                  <a:gd name="T19" fmla="*/ 8 h 14"/>
                  <a:gd name="T20" fmla="*/ 0 w 15"/>
                  <a:gd name="T21" fmla="*/ 0 h 14"/>
                  <a:gd name="T22" fmla="*/ 0 w 15"/>
                  <a:gd name="T23" fmla="*/ 0 h 14"/>
                  <a:gd name="T24" fmla="*/ 8 w 15"/>
                  <a:gd name="T25" fmla="*/ 2 h 14"/>
                  <a:gd name="T26" fmla="*/ 13 w 15"/>
                  <a:gd name="T27" fmla="*/ 5 h 14"/>
                  <a:gd name="T28" fmla="*/ 15 w 15"/>
                  <a:gd name="T29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14">
                    <a:moveTo>
                      <a:pt x="15" y="12"/>
                    </a:moveTo>
                    <a:cubicBezTo>
                      <a:pt x="12" y="11"/>
                      <a:pt x="10" y="10"/>
                      <a:pt x="7" y="8"/>
                    </a:cubicBezTo>
                    <a:cubicBezTo>
                      <a:pt x="6" y="7"/>
                      <a:pt x="5" y="6"/>
                      <a:pt x="5" y="5"/>
                    </a:cubicBezTo>
                    <a:cubicBezTo>
                      <a:pt x="4" y="5"/>
                      <a:pt x="3" y="3"/>
                      <a:pt x="2" y="3"/>
                    </a:cubicBezTo>
                    <a:cubicBezTo>
                      <a:pt x="3" y="4"/>
                      <a:pt x="4" y="5"/>
                      <a:pt x="5" y="6"/>
                    </a:cubicBezTo>
                    <a:cubicBezTo>
                      <a:pt x="6" y="7"/>
                      <a:pt x="7" y="8"/>
                      <a:pt x="8" y="9"/>
                    </a:cubicBezTo>
                    <a:cubicBezTo>
                      <a:pt x="10" y="10"/>
                      <a:pt x="12" y="12"/>
                      <a:pt x="15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1" y="14"/>
                      <a:pt x="9" y="13"/>
                      <a:pt x="7" y="12"/>
                    </a:cubicBezTo>
                    <a:cubicBezTo>
                      <a:pt x="5" y="11"/>
                      <a:pt x="4" y="9"/>
                      <a:pt x="3" y="8"/>
                    </a:cubicBezTo>
                    <a:cubicBezTo>
                      <a:pt x="1" y="4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4" y="0"/>
                      <a:pt x="8" y="2"/>
                    </a:cubicBezTo>
                    <a:cubicBezTo>
                      <a:pt x="10" y="3"/>
                      <a:pt x="11" y="4"/>
                      <a:pt x="13" y="5"/>
                    </a:cubicBezTo>
                    <a:cubicBezTo>
                      <a:pt x="14" y="7"/>
                      <a:pt x="15" y="9"/>
                      <a:pt x="1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64" name="Freeform 38">
                <a:extLst>
                  <a:ext uri="{FF2B5EF4-FFF2-40B4-BE49-F238E27FC236}">
                    <a16:creationId xmlns:a16="http://schemas.microsoft.com/office/drawing/2014/main" id="{7B15F577-F6AD-FA05-E963-634003842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5190" y="2244707"/>
                <a:ext cx="103585" cy="62151"/>
              </a:xfrm>
              <a:custGeom>
                <a:avLst/>
                <a:gdLst>
                  <a:gd name="T0" fmla="*/ 18 w 19"/>
                  <a:gd name="T1" fmla="*/ 6 h 11"/>
                  <a:gd name="T2" fmla="*/ 10 w 19"/>
                  <a:gd name="T3" fmla="*/ 5 h 11"/>
                  <a:gd name="T4" fmla="*/ 3 w 19"/>
                  <a:gd name="T5" fmla="*/ 7 h 11"/>
                  <a:gd name="T6" fmla="*/ 10 w 19"/>
                  <a:gd name="T7" fmla="*/ 5 h 11"/>
                  <a:gd name="T8" fmla="*/ 19 w 19"/>
                  <a:gd name="T9" fmla="*/ 5 h 11"/>
                  <a:gd name="T10" fmla="*/ 18 w 19"/>
                  <a:gd name="T11" fmla="*/ 5 h 11"/>
                  <a:gd name="T12" fmla="*/ 6 w 19"/>
                  <a:gd name="T13" fmla="*/ 3 h 11"/>
                  <a:gd name="T14" fmla="*/ 2 w 19"/>
                  <a:gd name="T15" fmla="*/ 6 h 11"/>
                  <a:gd name="T16" fmla="*/ 0 w 19"/>
                  <a:gd name="T17" fmla="*/ 8 h 11"/>
                  <a:gd name="T18" fmla="*/ 0 w 19"/>
                  <a:gd name="T19" fmla="*/ 8 h 11"/>
                  <a:gd name="T20" fmla="*/ 7 w 19"/>
                  <a:gd name="T21" fmla="*/ 11 h 11"/>
                  <a:gd name="T22" fmla="*/ 18 w 19"/>
                  <a:gd name="T23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1">
                    <a:moveTo>
                      <a:pt x="18" y="6"/>
                    </a:moveTo>
                    <a:cubicBezTo>
                      <a:pt x="16" y="5"/>
                      <a:pt x="13" y="5"/>
                      <a:pt x="10" y="5"/>
                    </a:cubicBezTo>
                    <a:cubicBezTo>
                      <a:pt x="7" y="5"/>
                      <a:pt x="5" y="6"/>
                      <a:pt x="3" y="7"/>
                    </a:cubicBezTo>
                    <a:cubicBezTo>
                      <a:pt x="5" y="6"/>
                      <a:pt x="8" y="5"/>
                      <a:pt x="10" y="5"/>
                    </a:cubicBezTo>
                    <a:cubicBezTo>
                      <a:pt x="13" y="4"/>
                      <a:pt x="16" y="4"/>
                      <a:pt x="19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4" y="0"/>
                      <a:pt x="10" y="1"/>
                      <a:pt x="6" y="3"/>
                    </a:cubicBezTo>
                    <a:cubicBezTo>
                      <a:pt x="4" y="4"/>
                      <a:pt x="3" y="5"/>
                      <a:pt x="2" y="6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3" y="10"/>
                      <a:pt x="7" y="11"/>
                    </a:cubicBezTo>
                    <a:cubicBezTo>
                      <a:pt x="11" y="11"/>
                      <a:pt x="15" y="11"/>
                      <a:pt x="18" y="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65" name="Freeform 39">
                <a:extLst>
                  <a:ext uri="{FF2B5EF4-FFF2-40B4-BE49-F238E27FC236}">
                    <a16:creationId xmlns:a16="http://schemas.microsoft.com/office/drawing/2014/main" id="{86CB1D77-5EDB-0B92-896C-1B7E9DD43A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8774" y="2177951"/>
                <a:ext cx="59849" cy="117396"/>
              </a:xfrm>
              <a:custGeom>
                <a:avLst/>
                <a:gdLst>
                  <a:gd name="T0" fmla="*/ 7 w 11"/>
                  <a:gd name="T1" fmla="*/ 20 h 21"/>
                  <a:gd name="T2" fmla="*/ 6 w 11"/>
                  <a:gd name="T3" fmla="*/ 16 h 21"/>
                  <a:gd name="T4" fmla="*/ 4 w 11"/>
                  <a:gd name="T5" fmla="*/ 12 h 21"/>
                  <a:gd name="T6" fmla="*/ 4 w 11"/>
                  <a:gd name="T7" fmla="*/ 4 h 21"/>
                  <a:gd name="T8" fmla="*/ 4 w 11"/>
                  <a:gd name="T9" fmla="*/ 12 h 21"/>
                  <a:gd name="T10" fmla="*/ 7 w 11"/>
                  <a:gd name="T11" fmla="*/ 21 h 21"/>
                  <a:gd name="T12" fmla="*/ 6 w 11"/>
                  <a:gd name="T13" fmla="*/ 20 h 21"/>
                  <a:gd name="T14" fmla="*/ 3 w 11"/>
                  <a:gd name="T15" fmla="*/ 18 h 21"/>
                  <a:gd name="T16" fmla="*/ 1 w 11"/>
                  <a:gd name="T17" fmla="*/ 15 h 21"/>
                  <a:gd name="T18" fmla="*/ 1 w 11"/>
                  <a:gd name="T19" fmla="*/ 8 h 21"/>
                  <a:gd name="T20" fmla="*/ 2 w 11"/>
                  <a:gd name="T21" fmla="*/ 3 h 21"/>
                  <a:gd name="T22" fmla="*/ 4 w 11"/>
                  <a:gd name="T23" fmla="*/ 0 h 21"/>
                  <a:gd name="T24" fmla="*/ 4 w 11"/>
                  <a:gd name="T25" fmla="*/ 0 h 21"/>
                  <a:gd name="T26" fmla="*/ 6 w 11"/>
                  <a:gd name="T27" fmla="*/ 2 h 21"/>
                  <a:gd name="T28" fmla="*/ 9 w 11"/>
                  <a:gd name="T29" fmla="*/ 7 h 21"/>
                  <a:gd name="T30" fmla="*/ 11 w 11"/>
                  <a:gd name="T31" fmla="*/ 14 h 21"/>
                  <a:gd name="T32" fmla="*/ 7 w 11"/>
                  <a:gd name="T33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" h="21">
                    <a:moveTo>
                      <a:pt x="7" y="20"/>
                    </a:moveTo>
                    <a:cubicBezTo>
                      <a:pt x="7" y="19"/>
                      <a:pt x="6" y="18"/>
                      <a:pt x="6" y="16"/>
                    </a:cubicBezTo>
                    <a:cubicBezTo>
                      <a:pt x="5" y="15"/>
                      <a:pt x="5" y="13"/>
                      <a:pt x="4" y="12"/>
                    </a:cubicBezTo>
                    <a:cubicBezTo>
                      <a:pt x="4" y="9"/>
                      <a:pt x="4" y="7"/>
                      <a:pt x="4" y="4"/>
                    </a:cubicBezTo>
                    <a:cubicBezTo>
                      <a:pt x="4" y="7"/>
                      <a:pt x="4" y="10"/>
                      <a:pt x="4" y="12"/>
                    </a:cubicBezTo>
                    <a:cubicBezTo>
                      <a:pt x="4" y="15"/>
                      <a:pt x="5" y="18"/>
                      <a:pt x="7" y="21"/>
                    </a:cubicBezTo>
                    <a:cubicBezTo>
                      <a:pt x="7" y="20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2" y="16"/>
                      <a:pt x="1" y="15"/>
                    </a:cubicBezTo>
                    <a:cubicBezTo>
                      <a:pt x="0" y="13"/>
                      <a:pt x="0" y="10"/>
                      <a:pt x="1" y="8"/>
                    </a:cubicBezTo>
                    <a:cubicBezTo>
                      <a:pt x="1" y="6"/>
                      <a:pt x="2" y="4"/>
                      <a:pt x="2" y="3"/>
                    </a:cubicBezTo>
                    <a:cubicBezTo>
                      <a:pt x="3" y="1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5" y="1"/>
                      <a:pt x="6" y="2"/>
                    </a:cubicBezTo>
                    <a:cubicBezTo>
                      <a:pt x="7" y="4"/>
                      <a:pt x="8" y="6"/>
                      <a:pt x="9" y="7"/>
                    </a:cubicBezTo>
                    <a:cubicBezTo>
                      <a:pt x="10" y="9"/>
                      <a:pt x="11" y="12"/>
                      <a:pt x="11" y="14"/>
                    </a:cubicBezTo>
                    <a:cubicBezTo>
                      <a:pt x="11" y="16"/>
                      <a:pt x="10" y="18"/>
                      <a:pt x="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66" name="Freeform 40">
                <a:extLst>
                  <a:ext uri="{FF2B5EF4-FFF2-40B4-BE49-F238E27FC236}">
                    <a16:creationId xmlns:a16="http://schemas.microsoft.com/office/drawing/2014/main" id="{6650B306-0F9F-CEBF-533B-252DB6F45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0433" y="2299952"/>
                <a:ext cx="115094" cy="62151"/>
              </a:xfrm>
              <a:custGeom>
                <a:avLst/>
                <a:gdLst>
                  <a:gd name="T0" fmla="*/ 20 w 21"/>
                  <a:gd name="T1" fmla="*/ 6 h 11"/>
                  <a:gd name="T2" fmla="*/ 16 w 21"/>
                  <a:gd name="T3" fmla="*/ 5 h 11"/>
                  <a:gd name="T4" fmla="*/ 11 w 21"/>
                  <a:gd name="T5" fmla="*/ 5 h 11"/>
                  <a:gd name="T6" fmla="*/ 4 w 21"/>
                  <a:gd name="T7" fmla="*/ 6 h 11"/>
                  <a:gd name="T8" fmla="*/ 12 w 21"/>
                  <a:gd name="T9" fmla="*/ 4 h 11"/>
                  <a:gd name="T10" fmla="*/ 16 w 21"/>
                  <a:gd name="T11" fmla="*/ 4 h 11"/>
                  <a:gd name="T12" fmla="*/ 21 w 21"/>
                  <a:gd name="T13" fmla="*/ 5 h 11"/>
                  <a:gd name="T14" fmla="*/ 20 w 21"/>
                  <a:gd name="T15" fmla="*/ 5 h 11"/>
                  <a:gd name="T16" fmla="*/ 14 w 21"/>
                  <a:gd name="T17" fmla="*/ 1 h 11"/>
                  <a:gd name="T18" fmla="*/ 7 w 21"/>
                  <a:gd name="T19" fmla="*/ 2 h 11"/>
                  <a:gd name="T20" fmla="*/ 2 w 21"/>
                  <a:gd name="T21" fmla="*/ 5 h 11"/>
                  <a:gd name="T22" fmla="*/ 0 w 21"/>
                  <a:gd name="T23" fmla="*/ 7 h 11"/>
                  <a:gd name="T24" fmla="*/ 0 w 21"/>
                  <a:gd name="T25" fmla="*/ 7 h 11"/>
                  <a:gd name="T26" fmla="*/ 3 w 21"/>
                  <a:gd name="T27" fmla="*/ 8 h 11"/>
                  <a:gd name="T28" fmla="*/ 5 w 21"/>
                  <a:gd name="T29" fmla="*/ 10 h 11"/>
                  <a:gd name="T30" fmla="*/ 8 w 21"/>
                  <a:gd name="T31" fmla="*/ 10 h 11"/>
                  <a:gd name="T32" fmla="*/ 11 w 21"/>
                  <a:gd name="T33" fmla="*/ 11 h 11"/>
                  <a:gd name="T34" fmla="*/ 14 w 21"/>
                  <a:gd name="T35" fmla="*/ 10 h 11"/>
                  <a:gd name="T36" fmla="*/ 20 w 21"/>
                  <a:gd name="T3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11">
                    <a:moveTo>
                      <a:pt x="20" y="6"/>
                    </a:moveTo>
                    <a:cubicBezTo>
                      <a:pt x="19" y="5"/>
                      <a:pt x="18" y="5"/>
                      <a:pt x="16" y="5"/>
                    </a:cubicBezTo>
                    <a:cubicBezTo>
                      <a:pt x="15" y="5"/>
                      <a:pt x="13" y="4"/>
                      <a:pt x="11" y="5"/>
                    </a:cubicBezTo>
                    <a:cubicBezTo>
                      <a:pt x="9" y="5"/>
                      <a:pt x="6" y="5"/>
                      <a:pt x="4" y="6"/>
                    </a:cubicBezTo>
                    <a:cubicBezTo>
                      <a:pt x="6" y="5"/>
                      <a:pt x="9" y="4"/>
                      <a:pt x="12" y="4"/>
                    </a:cubicBezTo>
                    <a:cubicBezTo>
                      <a:pt x="13" y="4"/>
                      <a:pt x="15" y="4"/>
                      <a:pt x="16" y="4"/>
                    </a:cubicBezTo>
                    <a:cubicBezTo>
                      <a:pt x="18" y="4"/>
                      <a:pt x="19" y="5"/>
                      <a:pt x="21" y="5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19" y="2"/>
                      <a:pt x="16" y="1"/>
                      <a:pt x="14" y="1"/>
                    </a:cubicBezTo>
                    <a:cubicBezTo>
                      <a:pt x="12" y="0"/>
                      <a:pt x="9" y="1"/>
                      <a:pt x="7" y="2"/>
                    </a:cubicBezTo>
                    <a:cubicBezTo>
                      <a:pt x="5" y="3"/>
                      <a:pt x="4" y="4"/>
                      <a:pt x="2" y="5"/>
                    </a:cubicBezTo>
                    <a:cubicBezTo>
                      <a:pt x="1" y="6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8"/>
                      <a:pt x="3" y="8"/>
                    </a:cubicBezTo>
                    <a:cubicBezTo>
                      <a:pt x="3" y="9"/>
                      <a:pt x="4" y="9"/>
                      <a:pt x="5" y="10"/>
                    </a:cubicBezTo>
                    <a:cubicBezTo>
                      <a:pt x="6" y="10"/>
                      <a:pt x="7" y="10"/>
                      <a:pt x="8" y="10"/>
                    </a:cubicBezTo>
                    <a:cubicBezTo>
                      <a:pt x="9" y="11"/>
                      <a:pt x="10" y="11"/>
                      <a:pt x="11" y="11"/>
                    </a:cubicBezTo>
                    <a:cubicBezTo>
                      <a:pt x="12" y="11"/>
                      <a:pt x="13" y="11"/>
                      <a:pt x="14" y="10"/>
                    </a:cubicBezTo>
                    <a:cubicBezTo>
                      <a:pt x="16" y="10"/>
                      <a:pt x="19" y="9"/>
                      <a:pt x="20" y="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67" name="Freeform 41">
                <a:extLst>
                  <a:ext uri="{FF2B5EF4-FFF2-40B4-BE49-F238E27FC236}">
                    <a16:creationId xmlns:a16="http://schemas.microsoft.com/office/drawing/2014/main" id="{D8575276-7975-6F77-9E80-68487D1214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0132" y="2233195"/>
                <a:ext cx="66755" cy="122000"/>
              </a:xfrm>
              <a:custGeom>
                <a:avLst/>
                <a:gdLst>
                  <a:gd name="T0" fmla="*/ 7 w 12"/>
                  <a:gd name="T1" fmla="*/ 22 h 22"/>
                  <a:gd name="T2" fmla="*/ 5 w 12"/>
                  <a:gd name="T3" fmla="*/ 17 h 22"/>
                  <a:gd name="T4" fmla="*/ 5 w 12"/>
                  <a:gd name="T5" fmla="*/ 15 h 22"/>
                  <a:gd name="T6" fmla="*/ 4 w 12"/>
                  <a:gd name="T7" fmla="*/ 12 h 22"/>
                  <a:gd name="T8" fmla="*/ 5 w 12"/>
                  <a:gd name="T9" fmla="*/ 4 h 22"/>
                  <a:gd name="T10" fmla="*/ 6 w 12"/>
                  <a:gd name="T11" fmla="*/ 22 h 22"/>
                  <a:gd name="T12" fmla="*/ 6 w 12"/>
                  <a:gd name="T13" fmla="*/ 22 h 22"/>
                  <a:gd name="T14" fmla="*/ 1 w 12"/>
                  <a:gd name="T15" fmla="*/ 15 h 22"/>
                  <a:gd name="T16" fmla="*/ 1 w 12"/>
                  <a:gd name="T17" fmla="*/ 8 h 22"/>
                  <a:gd name="T18" fmla="*/ 3 w 12"/>
                  <a:gd name="T19" fmla="*/ 2 h 22"/>
                  <a:gd name="T20" fmla="*/ 5 w 12"/>
                  <a:gd name="T21" fmla="*/ 0 h 22"/>
                  <a:gd name="T22" fmla="*/ 5 w 12"/>
                  <a:gd name="T23" fmla="*/ 0 h 22"/>
                  <a:gd name="T24" fmla="*/ 7 w 12"/>
                  <a:gd name="T25" fmla="*/ 2 h 22"/>
                  <a:gd name="T26" fmla="*/ 10 w 12"/>
                  <a:gd name="T27" fmla="*/ 8 h 22"/>
                  <a:gd name="T28" fmla="*/ 11 w 12"/>
                  <a:gd name="T29" fmla="*/ 15 h 22"/>
                  <a:gd name="T30" fmla="*/ 7 w 12"/>
                  <a:gd name="T3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" h="22">
                    <a:moveTo>
                      <a:pt x="7" y="22"/>
                    </a:moveTo>
                    <a:cubicBezTo>
                      <a:pt x="6" y="20"/>
                      <a:pt x="6" y="19"/>
                      <a:pt x="5" y="17"/>
                    </a:cubicBezTo>
                    <a:cubicBezTo>
                      <a:pt x="5" y="16"/>
                      <a:pt x="5" y="15"/>
                      <a:pt x="5" y="15"/>
                    </a:cubicBezTo>
                    <a:cubicBezTo>
                      <a:pt x="4" y="14"/>
                      <a:pt x="4" y="13"/>
                      <a:pt x="4" y="12"/>
                    </a:cubicBezTo>
                    <a:cubicBezTo>
                      <a:pt x="4" y="9"/>
                      <a:pt x="4" y="6"/>
                      <a:pt x="5" y="4"/>
                    </a:cubicBezTo>
                    <a:cubicBezTo>
                      <a:pt x="3" y="9"/>
                      <a:pt x="4" y="16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3" y="20"/>
                      <a:pt x="1" y="18"/>
                      <a:pt x="1" y="15"/>
                    </a:cubicBezTo>
                    <a:cubicBezTo>
                      <a:pt x="0" y="13"/>
                      <a:pt x="0" y="10"/>
                      <a:pt x="1" y="8"/>
                    </a:cubicBezTo>
                    <a:cubicBezTo>
                      <a:pt x="1" y="6"/>
                      <a:pt x="2" y="4"/>
                      <a:pt x="3" y="2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6" y="1"/>
                      <a:pt x="7" y="2"/>
                    </a:cubicBezTo>
                    <a:cubicBezTo>
                      <a:pt x="8" y="4"/>
                      <a:pt x="9" y="6"/>
                      <a:pt x="10" y="8"/>
                    </a:cubicBezTo>
                    <a:cubicBezTo>
                      <a:pt x="11" y="10"/>
                      <a:pt x="12" y="13"/>
                      <a:pt x="11" y="15"/>
                    </a:cubicBezTo>
                    <a:cubicBezTo>
                      <a:pt x="11" y="17"/>
                      <a:pt x="9" y="20"/>
                      <a:pt x="7" y="2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68" name="Freeform 42">
                <a:extLst>
                  <a:ext uri="{FF2B5EF4-FFF2-40B4-BE49-F238E27FC236}">
                    <a16:creationId xmlns:a16="http://schemas.microsoft.com/office/drawing/2014/main" id="{F604FE99-FCCD-EA54-2C31-58FF20BA7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5678" y="2362101"/>
                <a:ext cx="119698" cy="66755"/>
              </a:xfrm>
              <a:custGeom>
                <a:avLst/>
                <a:gdLst>
                  <a:gd name="T0" fmla="*/ 22 w 22"/>
                  <a:gd name="T1" fmla="*/ 8 h 12"/>
                  <a:gd name="T2" fmla="*/ 17 w 22"/>
                  <a:gd name="T3" fmla="*/ 6 h 12"/>
                  <a:gd name="T4" fmla="*/ 13 w 22"/>
                  <a:gd name="T5" fmla="*/ 5 h 12"/>
                  <a:gd name="T6" fmla="*/ 4 w 22"/>
                  <a:gd name="T7" fmla="*/ 6 h 12"/>
                  <a:gd name="T8" fmla="*/ 9 w 22"/>
                  <a:gd name="T9" fmla="*/ 5 h 12"/>
                  <a:gd name="T10" fmla="*/ 13 w 22"/>
                  <a:gd name="T11" fmla="*/ 4 h 12"/>
                  <a:gd name="T12" fmla="*/ 18 w 22"/>
                  <a:gd name="T13" fmla="*/ 5 h 12"/>
                  <a:gd name="T14" fmla="*/ 22 w 22"/>
                  <a:gd name="T15" fmla="*/ 7 h 12"/>
                  <a:gd name="T16" fmla="*/ 22 w 22"/>
                  <a:gd name="T17" fmla="*/ 7 h 12"/>
                  <a:gd name="T18" fmla="*/ 16 w 22"/>
                  <a:gd name="T19" fmla="*/ 1 h 12"/>
                  <a:gd name="T20" fmla="*/ 8 w 22"/>
                  <a:gd name="T21" fmla="*/ 2 h 12"/>
                  <a:gd name="T22" fmla="*/ 3 w 22"/>
                  <a:gd name="T23" fmla="*/ 5 h 12"/>
                  <a:gd name="T24" fmla="*/ 0 w 22"/>
                  <a:gd name="T25" fmla="*/ 7 h 12"/>
                  <a:gd name="T26" fmla="*/ 0 w 22"/>
                  <a:gd name="T27" fmla="*/ 7 h 12"/>
                  <a:gd name="T28" fmla="*/ 1 w 22"/>
                  <a:gd name="T29" fmla="*/ 7 h 12"/>
                  <a:gd name="T30" fmla="*/ 3 w 22"/>
                  <a:gd name="T31" fmla="*/ 8 h 12"/>
                  <a:gd name="T32" fmla="*/ 5 w 22"/>
                  <a:gd name="T33" fmla="*/ 10 h 12"/>
                  <a:gd name="T34" fmla="*/ 8 w 22"/>
                  <a:gd name="T35" fmla="*/ 11 h 12"/>
                  <a:gd name="T36" fmla="*/ 11 w 22"/>
                  <a:gd name="T37" fmla="*/ 12 h 12"/>
                  <a:gd name="T38" fmla="*/ 15 w 22"/>
                  <a:gd name="T39" fmla="*/ 12 h 12"/>
                  <a:gd name="T40" fmla="*/ 22 w 22"/>
                  <a:gd name="T41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2" h="12">
                    <a:moveTo>
                      <a:pt x="22" y="8"/>
                    </a:moveTo>
                    <a:cubicBezTo>
                      <a:pt x="21" y="7"/>
                      <a:pt x="19" y="6"/>
                      <a:pt x="17" y="6"/>
                    </a:cubicBezTo>
                    <a:cubicBezTo>
                      <a:pt x="16" y="5"/>
                      <a:pt x="14" y="5"/>
                      <a:pt x="13" y="5"/>
                    </a:cubicBezTo>
                    <a:cubicBezTo>
                      <a:pt x="10" y="5"/>
                      <a:pt x="7" y="5"/>
                      <a:pt x="4" y="6"/>
                    </a:cubicBezTo>
                    <a:cubicBezTo>
                      <a:pt x="6" y="6"/>
                      <a:pt x="7" y="5"/>
                      <a:pt x="9" y="5"/>
                    </a:cubicBezTo>
                    <a:cubicBezTo>
                      <a:pt x="10" y="5"/>
                      <a:pt x="12" y="4"/>
                      <a:pt x="13" y="4"/>
                    </a:cubicBezTo>
                    <a:cubicBezTo>
                      <a:pt x="15" y="5"/>
                      <a:pt x="16" y="5"/>
                      <a:pt x="18" y="5"/>
                    </a:cubicBezTo>
                    <a:cubicBezTo>
                      <a:pt x="20" y="6"/>
                      <a:pt x="21" y="6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3"/>
                      <a:pt x="18" y="2"/>
                      <a:pt x="16" y="1"/>
                    </a:cubicBezTo>
                    <a:cubicBezTo>
                      <a:pt x="13" y="0"/>
                      <a:pt x="11" y="1"/>
                      <a:pt x="8" y="2"/>
                    </a:cubicBezTo>
                    <a:cubicBezTo>
                      <a:pt x="6" y="3"/>
                      <a:pt x="4" y="4"/>
                      <a:pt x="3" y="5"/>
                    </a:cubicBezTo>
                    <a:cubicBezTo>
                      <a:pt x="1" y="6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9"/>
                      <a:pt x="4" y="9"/>
                      <a:pt x="5" y="10"/>
                    </a:cubicBezTo>
                    <a:cubicBezTo>
                      <a:pt x="6" y="10"/>
                      <a:pt x="7" y="11"/>
                      <a:pt x="8" y="11"/>
                    </a:cubicBezTo>
                    <a:cubicBezTo>
                      <a:pt x="9" y="11"/>
                      <a:pt x="10" y="12"/>
                      <a:pt x="11" y="12"/>
                    </a:cubicBezTo>
                    <a:cubicBezTo>
                      <a:pt x="13" y="12"/>
                      <a:pt x="14" y="12"/>
                      <a:pt x="15" y="12"/>
                    </a:cubicBezTo>
                    <a:cubicBezTo>
                      <a:pt x="17" y="11"/>
                      <a:pt x="20" y="10"/>
                      <a:pt x="22" y="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69" name="Freeform 43">
                <a:extLst>
                  <a:ext uri="{FF2B5EF4-FFF2-40B4-BE49-F238E27FC236}">
                    <a16:creationId xmlns:a16="http://schemas.microsoft.com/office/drawing/2014/main" id="{66099330-2962-36C7-07BD-6D97A301E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6888" y="2295348"/>
                <a:ext cx="71359" cy="138113"/>
              </a:xfrm>
              <a:custGeom>
                <a:avLst/>
                <a:gdLst>
                  <a:gd name="T0" fmla="*/ 7 w 13"/>
                  <a:gd name="T1" fmla="*/ 25 h 25"/>
                  <a:gd name="T2" fmla="*/ 5 w 13"/>
                  <a:gd name="T3" fmla="*/ 14 h 25"/>
                  <a:gd name="T4" fmla="*/ 7 w 13"/>
                  <a:gd name="T5" fmla="*/ 5 h 25"/>
                  <a:gd name="T6" fmla="*/ 5 w 13"/>
                  <a:gd name="T7" fmla="*/ 14 h 25"/>
                  <a:gd name="T8" fmla="*/ 6 w 13"/>
                  <a:gd name="T9" fmla="*/ 25 h 25"/>
                  <a:gd name="T10" fmla="*/ 5 w 13"/>
                  <a:gd name="T11" fmla="*/ 24 h 25"/>
                  <a:gd name="T12" fmla="*/ 4 w 13"/>
                  <a:gd name="T13" fmla="*/ 22 h 25"/>
                  <a:gd name="T14" fmla="*/ 2 w 13"/>
                  <a:gd name="T15" fmla="*/ 20 h 25"/>
                  <a:gd name="T16" fmla="*/ 1 w 13"/>
                  <a:gd name="T17" fmla="*/ 17 h 25"/>
                  <a:gd name="T18" fmla="*/ 2 w 13"/>
                  <a:gd name="T19" fmla="*/ 9 h 25"/>
                  <a:gd name="T20" fmla="*/ 5 w 13"/>
                  <a:gd name="T21" fmla="*/ 3 h 25"/>
                  <a:gd name="T22" fmla="*/ 7 w 13"/>
                  <a:gd name="T23" fmla="*/ 0 h 25"/>
                  <a:gd name="T24" fmla="*/ 7 w 13"/>
                  <a:gd name="T25" fmla="*/ 0 h 25"/>
                  <a:gd name="T26" fmla="*/ 9 w 13"/>
                  <a:gd name="T27" fmla="*/ 3 h 25"/>
                  <a:gd name="T28" fmla="*/ 12 w 13"/>
                  <a:gd name="T29" fmla="*/ 10 h 25"/>
                  <a:gd name="T30" fmla="*/ 12 w 13"/>
                  <a:gd name="T31" fmla="*/ 18 h 25"/>
                  <a:gd name="T32" fmla="*/ 7 w 13"/>
                  <a:gd name="T3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" h="25">
                    <a:moveTo>
                      <a:pt x="7" y="25"/>
                    </a:moveTo>
                    <a:cubicBezTo>
                      <a:pt x="6" y="21"/>
                      <a:pt x="5" y="17"/>
                      <a:pt x="5" y="14"/>
                    </a:cubicBezTo>
                    <a:cubicBezTo>
                      <a:pt x="5" y="11"/>
                      <a:pt x="6" y="7"/>
                      <a:pt x="7" y="5"/>
                    </a:cubicBezTo>
                    <a:cubicBezTo>
                      <a:pt x="5" y="8"/>
                      <a:pt x="5" y="11"/>
                      <a:pt x="5" y="14"/>
                    </a:cubicBezTo>
                    <a:cubicBezTo>
                      <a:pt x="5" y="18"/>
                      <a:pt x="5" y="21"/>
                      <a:pt x="6" y="25"/>
                    </a:cubicBezTo>
                    <a:cubicBezTo>
                      <a:pt x="6" y="25"/>
                      <a:pt x="6" y="24"/>
                      <a:pt x="5" y="24"/>
                    </a:cubicBezTo>
                    <a:cubicBezTo>
                      <a:pt x="5" y="24"/>
                      <a:pt x="4" y="23"/>
                      <a:pt x="4" y="22"/>
                    </a:cubicBezTo>
                    <a:cubicBezTo>
                      <a:pt x="3" y="22"/>
                      <a:pt x="2" y="21"/>
                      <a:pt x="2" y="20"/>
                    </a:cubicBezTo>
                    <a:cubicBezTo>
                      <a:pt x="1" y="19"/>
                      <a:pt x="1" y="18"/>
                      <a:pt x="1" y="17"/>
                    </a:cubicBezTo>
                    <a:cubicBezTo>
                      <a:pt x="0" y="14"/>
                      <a:pt x="1" y="11"/>
                      <a:pt x="2" y="9"/>
                    </a:cubicBezTo>
                    <a:cubicBezTo>
                      <a:pt x="3" y="6"/>
                      <a:pt x="4" y="4"/>
                      <a:pt x="5" y="3"/>
                    </a:cubicBezTo>
                    <a:cubicBezTo>
                      <a:pt x="6" y="1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8" y="2"/>
                      <a:pt x="9" y="3"/>
                    </a:cubicBezTo>
                    <a:cubicBezTo>
                      <a:pt x="10" y="5"/>
                      <a:pt x="11" y="7"/>
                      <a:pt x="12" y="10"/>
                    </a:cubicBezTo>
                    <a:cubicBezTo>
                      <a:pt x="13" y="13"/>
                      <a:pt x="13" y="16"/>
                      <a:pt x="12" y="18"/>
                    </a:cubicBezTo>
                    <a:cubicBezTo>
                      <a:pt x="12" y="20"/>
                      <a:pt x="10" y="23"/>
                      <a:pt x="7" y="2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70" name="Freeform 44">
                <a:extLst>
                  <a:ext uri="{FF2B5EF4-FFF2-40B4-BE49-F238E27FC236}">
                    <a16:creationId xmlns:a16="http://schemas.microsoft.com/office/drawing/2014/main" id="{3A7981BE-FDD6-FFE9-03B5-6D8972A65B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8624" y="2438064"/>
                <a:ext cx="126604" cy="66755"/>
              </a:xfrm>
              <a:custGeom>
                <a:avLst/>
                <a:gdLst>
                  <a:gd name="T0" fmla="*/ 23 w 23"/>
                  <a:gd name="T1" fmla="*/ 9 h 12"/>
                  <a:gd name="T2" fmla="*/ 18 w 23"/>
                  <a:gd name="T3" fmla="*/ 6 h 12"/>
                  <a:gd name="T4" fmla="*/ 13 w 23"/>
                  <a:gd name="T5" fmla="*/ 4 h 12"/>
                  <a:gd name="T6" fmla="*/ 9 w 23"/>
                  <a:gd name="T7" fmla="*/ 4 h 12"/>
                  <a:gd name="T8" fmla="*/ 4 w 23"/>
                  <a:gd name="T9" fmla="*/ 5 h 12"/>
                  <a:gd name="T10" fmla="*/ 9 w 23"/>
                  <a:gd name="T11" fmla="*/ 4 h 12"/>
                  <a:gd name="T12" fmla="*/ 14 w 23"/>
                  <a:gd name="T13" fmla="*/ 4 h 12"/>
                  <a:gd name="T14" fmla="*/ 19 w 23"/>
                  <a:gd name="T15" fmla="*/ 5 h 12"/>
                  <a:gd name="T16" fmla="*/ 21 w 23"/>
                  <a:gd name="T17" fmla="*/ 6 h 12"/>
                  <a:gd name="T18" fmla="*/ 23 w 23"/>
                  <a:gd name="T19" fmla="*/ 8 h 12"/>
                  <a:gd name="T20" fmla="*/ 23 w 23"/>
                  <a:gd name="T21" fmla="*/ 7 h 12"/>
                  <a:gd name="T22" fmla="*/ 21 w 23"/>
                  <a:gd name="T23" fmla="*/ 3 h 12"/>
                  <a:gd name="T24" fmla="*/ 17 w 23"/>
                  <a:gd name="T25" fmla="*/ 1 h 12"/>
                  <a:gd name="T26" fmla="*/ 13 w 23"/>
                  <a:gd name="T27" fmla="*/ 0 h 12"/>
                  <a:gd name="T28" fmla="*/ 9 w 23"/>
                  <a:gd name="T29" fmla="*/ 0 h 12"/>
                  <a:gd name="T30" fmla="*/ 3 w 23"/>
                  <a:gd name="T31" fmla="*/ 3 h 12"/>
                  <a:gd name="T32" fmla="*/ 0 w 23"/>
                  <a:gd name="T33" fmla="*/ 5 h 12"/>
                  <a:gd name="T34" fmla="*/ 0 w 23"/>
                  <a:gd name="T35" fmla="*/ 5 h 12"/>
                  <a:gd name="T36" fmla="*/ 2 w 23"/>
                  <a:gd name="T37" fmla="*/ 7 h 12"/>
                  <a:gd name="T38" fmla="*/ 3 w 23"/>
                  <a:gd name="T39" fmla="*/ 8 h 12"/>
                  <a:gd name="T40" fmla="*/ 5 w 23"/>
                  <a:gd name="T41" fmla="*/ 9 h 12"/>
                  <a:gd name="T42" fmla="*/ 8 w 23"/>
                  <a:gd name="T43" fmla="*/ 10 h 12"/>
                  <a:gd name="T44" fmla="*/ 11 w 23"/>
                  <a:gd name="T45" fmla="*/ 11 h 12"/>
                  <a:gd name="T46" fmla="*/ 13 w 23"/>
                  <a:gd name="T47" fmla="*/ 12 h 12"/>
                  <a:gd name="T48" fmla="*/ 15 w 23"/>
                  <a:gd name="T49" fmla="*/ 12 h 12"/>
                  <a:gd name="T50" fmla="*/ 23 w 23"/>
                  <a:gd name="T51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" h="12">
                    <a:moveTo>
                      <a:pt x="23" y="9"/>
                    </a:moveTo>
                    <a:cubicBezTo>
                      <a:pt x="21" y="7"/>
                      <a:pt x="20" y="7"/>
                      <a:pt x="18" y="6"/>
                    </a:cubicBezTo>
                    <a:cubicBezTo>
                      <a:pt x="17" y="5"/>
                      <a:pt x="15" y="5"/>
                      <a:pt x="13" y="4"/>
                    </a:cubicBezTo>
                    <a:cubicBezTo>
                      <a:pt x="12" y="4"/>
                      <a:pt x="10" y="4"/>
                      <a:pt x="9" y="4"/>
                    </a:cubicBezTo>
                    <a:cubicBezTo>
                      <a:pt x="7" y="4"/>
                      <a:pt x="6" y="4"/>
                      <a:pt x="4" y="5"/>
                    </a:cubicBezTo>
                    <a:cubicBezTo>
                      <a:pt x="6" y="4"/>
                      <a:pt x="7" y="4"/>
                      <a:pt x="9" y="4"/>
                    </a:cubicBezTo>
                    <a:cubicBezTo>
                      <a:pt x="11" y="4"/>
                      <a:pt x="12" y="4"/>
                      <a:pt x="14" y="4"/>
                    </a:cubicBezTo>
                    <a:cubicBezTo>
                      <a:pt x="16" y="4"/>
                      <a:pt x="17" y="5"/>
                      <a:pt x="19" y="5"/>
                    </a:cubicBezTo>
                    <a:cubicBezTo>
                      <a:pt x="20" y="6"/>
                      <a:pt x="21" y="6"/>
                      <a:pt x="21" y="6"/>
                    </a:cubicBezTo>
                    <a:cubicBezTo>
                      <a:pt x="22" y="7"/>
                      <a:pt x="23" y="7"/>
                      <a:pt x="23" y="8"/>
                    </a:cubicBezTo>
                    <a:cubicBezTo>
                      <a:pt x="23" y="8"/>
                      <a:pt x="23" y="7"/>
                      <a:pt x="23" y="7"/>
                    </a:cubicBezTo>
                    <a:cubicBezTo>
                      <a:pt x="23" y="5"/>
                      <a:pt x="22" y="4"/>
                      <a:pt x="21" y="3"/>
                    </a:cubicBezTo>
                    <a:cubicBezTo>
                      <a:pt x="20" y="2"/>
                      <a:pt x="18" y="1"/>
                      <a:pt x="17" y="1"/>
                    </a:cubicBezTo>
                    <a:cubicBezTo>
                      <a:pt x="16" y="0"/>
                      <a:pt x="15" y="0"/>
                      <a:pt x="13" y="0"/>
                    </a:cubicBezTo>
                    <a:cubicBezTo>
                      <a:pt x="12" y="0"/>
                      <a:pt x="11" y="0"/>
                      <a:pt x="9" y="0"/>
                    </a:cubicBezTo>
                    <a:cubicBezTo>
                      <a:pt x="7" y="1"/>
                      <a:pt x="4" y="2"/>
                      <a:pt x="3" y="3"/>
                    </a:cubicBezTo>
                    <a:cubicBezTo>
                      <a:pt x="1" y="4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6"/>
                      <a:pt x="2" y="7"/>
                    </a:cubicBezTo>
                    <a:cubicBezTo>
                      <a:pt x="3" y="7"/>
                      <a:pt x="3" y="7"/>
                      <a:pt x="3" y="8"/>
                    </a:cubicBezTo>
                    <a:cubicBezTo>
                      <a:pt x="4" y="8"/>
                      <a:pt x="4" y="8"/>
                      <a:pt x="5" y="9"/>
                    </a:cubicBezTo>
                    <a:cubicBezTo>
                      <a:pt x="6" y="9"/>
                      <a:pt x="6" y="10"/>
                      <a:pt x="8" y="10"/>
                    </a:cubicBezTo>
                    <a:cubicBezTo>
                      <a:pt x="9" y="11"/>
                      <a:pt x="10" y="11"/>
                      <a:pt x="11" y="11"/>
                    </a:cubicBezTo>
                    <a:cubicBezTo>
                      <a:pt x="11" y="11"/>
                      <a:pt x="12" y="12"/>
                      <a:pt x="13" y="12"/>
                    </a:cubicBezTo>
                    <a:cubicBezTo>
                      <a:pt x="13" y="12"/>
                      <a:pt x="14" y="12"/>
                      <a:pt x="15" y="12"/>
                    </a:cubicBezTo>
                    <a:cubicBezTo>
                      <a:pt x="17" y="12"/>
                      <a:pt x="20" y="11"/>
                      <a:pt x="23" y="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71" name="Freeform 45">
                <a:extLst>
                  <a:ext uri="{FF2B5EF4-FFF2-40B4-BE49-F238E27FC236}">
                    <a16:creationId xmlns:a16="http://schemas.microsoft.com/office/drawing/2014/main" id="{8B919B75-DD64-BE01-4697-90EA5DF804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3642" y="2378215"/>
                <a:ext cx="75963" cy="149623"/>
              </a:xfrm>
              <a:custGeom>
                <a:avLst/>
                <a:gdLst>
                  <a:gd name="T0" fmla="*/ 5 w 14"/>
                  <a:gd name="T1" fmla="*/ 26 h 27"/>
                  <a:gd name="T2" fmla="*/ 5 w 14"/>
                  <a:gd name="T3" fmla="*/ 20 h 27"/>
                  <a:gd name="T4" fmla="*/ 6 w 14"/>
                  <a:gd name="T5" fmla="*/ 15 h 27"/>
                  <a:gd name="T6" fmla="*/ 7 w 14"/>
                  <a:gd name="T7" fmla="*/ 10 h 27"/>
                  <a:gd name="T8" fmla="*/ 8 w 14"/>
                  <a:gd name="T9" fmla="*/ 5 h 27"/>
                  <a:gd name="T10" fmla="*/ 6 w 14"/>
                  <a:gd name="T11" fmla="*/ 10 h 27"/>
                  <a:gd name="T12" fmla="*/ 5 w 14"/>
                  <a:gd name="T13" fmla="*/ 15 h 27"/>
                  <a:gd name="T14" fmla="*/ 4 w 14"/>
                  <a:gd name="T15" fmla="*/ 21 h 27"/>
                  <a:gd name="T16" fmla="*/ 4 w 14"/>
                  <a:gd name="T17" fmla="*/ 27 h 27"/>
                  <a:gd name="T18" fmla="*/ 4 w 14"/>
                  <a:gd name="T19" fmla="*/ 26 h 27"/>
                  <a:gd name="T20" fmla="*/ 2 w 14"/>
                  <a:gd name="T21" fmla="*/ 24 h 27"/>
                  <a:gd name="T22" fmla="*/ 1 w 14"/>
                  <a:gd name="T23" fmla="*/ 21 h 27"/>
                  <a:gd name="T24" fmla="*/ 0 w 14"/>
                  <a:gd name="T25" fmla="*/ 19 h 27"/>
                  <a:gd name="T26" fmla="*/ 0 w 14"/>
                  <a:gd name="T27" fmla="*/ 17 h 27"/>
                  <a:gd name="T28" fmla="*/ 2 w 14"/>
                  <a:gd name="T29" fmla="*/ 9 h 27"/>
                  <a:gd name="T30" fmla="*/ 7 w 14"/>
                  <a:gd name="T31" fmla="*/ 2 h 27"/>
                  <a:gd name="T32" fmla="*/ 9 w 14"/>
                  <a:gd name="T33" fmla="*/ 0 h 27"/>
                  <a:gd name="T34" fmla="*/ 9 w 14"/>
                  <a:gd name="T35" fmla="*/ 0 h 27"/>
                  <a:gd name="T36" fmla="*/ 13 w 14"/>
                  <a:gd name="T37" fmla="*/ 12 h 27"/>
                  <a:gd name="T38" fmla="*/ 12 w 14"/>
                  <a:gd name="T39" fmla="*/ 20 h 27"/>
                  <a:gd name="T40" fmla="*/ 5 w 14"/>
                  <a:gd name="T41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" h="27">
                    <a:moveTo>
                      <a:pt x="5" y="26"/>
                    </a:moveTo>
                    <a:cubicBezTo>
                      <a:pt x="5" y="25"/>
                      <a:pt x="5" y="22"/>
                      <a:pt x="5" y="20"/>
                    </a:cubicBezTo>
                    <a:cubicBezTo>
                      <a:pt x="5" y="18"/>
                      <a:pt x="5" y="17"/>
                      <a:pt x="6" y="15"/>
                    </a:cubicBezTo>
                    <a:cubicBezTo>
                      <a:pt x="6" y="13"/>
                      <a:pt x="6" y="11"/>
                      <a:pt x="7" y="10"/>
                    </a:cubicBezTo>
                    <a:cubicBezTo>
                      <a:pt x="7" y="8"/>
                      <a:pt x="8" y="6"/>
                      <a:pt x="8" y="5"/>
                    </a:cubicBezTo>
                    <a:cubicBezTo>
                      <a:pt x="7" y="6"/>
                      <a:pt x="7" y="8"/>
                      <a:pt x="6" y="10"/>
                    </a:cubicBezTo>
                    <a:cubicBezTo>
                      <a:pt x="5" y="12"/>
                      <a:pt x="5" y="13"/>
                      <a:pt x="5" y="15"/>
                    </a:cubicBezTo>
                    <a:cubicBezTo>
                      <a:pt x="4" y="17"/>
                      <a:pt x="4" y="19"/>
                      <a:pt x="4" y="21"/>
                    </a:cubicBezTo>
                    <a:cubicBezTo>
                      <a:pt x="4" y="23"/>
                      <a:pt x="4" y="25"/>
                      <a:pt x="4" y="27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3" y="25"/>
                      <a:pt x="3" y="24"/>
                      <a:pt x="2" y="24"/>
                    </a:cubicBezTo>
                    <a:cubicBezTo>
                      <a:pt x="2" y="23"/>
                      <a:pt x="1" y="22"/>
                      <a:pt x="1" y="21"/>
                    </a:cubicBezTo>
                    <a:cubicBezTo>
                      <a:pt x="1" y="21"/>
                      <a:pt x="1" y="20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14"/>
                      <a:pt x="1" y="11"/>
                      <a:pt x="2" y="9"/>
                    </a:cubicBezTo>
                    <a:cubicBezTo>
                      <a:pt x="4" y="6"/>
                      <a:pt x="5" y="4"/>
                      <a:pt x="7" y="2"/>
                    </a:cubicBezTo>
                    <a:cubicBezTo>
                      <a:pt x="8" y="1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1"/>
                      <a:pt x="13" y="6"/>
                      <a:pt x="13" y="12"/>
                    </a:cubicBezTo>
                    <a:cubicBezTo>
                      <a:pt x="14" y="15"/>
                      <a:pt x="14" y="18"/>
                      <a:pt x="12" y="20"/>
                    </a:cubicBezTo>
                    <a:cubicBezTo>
                      <a:pt x="11" y="23"/>
                      <a:pt x="9" y="25"/>
                      <a:pt x="5" y="2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72" name="Freeform 46">
                <a:extLst>
                  <a:ext uri="{FF2B5EF4-FFF2-40B4-BE49-F238E27FC236}">
                    <a16:creationId xmlns:a16="http://schemas.microsoft.com/office/drawing/2014/main" id="{7BC96AE2-F719-9A4E-5671-2FC3FF61D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94662" y="2520932"/>
                <a:ext cx="135811" cy="78264"/>
              </a:xfrm>
              <a:custGeom>
                <a:avLst/>
                <a:gdLst>
                  <a:gd name="T0" fmla="*/ 24 w 25"/>
                  <a:gd name="T1" fmla="*/ 12 h 14"/>
                  <a:gd name="T2" fmla="*/ 22 w 25"/>
                  <a:gd name="T3" fmla="*/ 9 h 14"/>
                  <a:gd name="T4" fmla="*/ 20 w 25"/>
                  <a:gd name="T5" fmla="*/ 8 h 14"/>
                  <a:gd name="T6" fmla="*/ 14 w 25"/>
                  <a:gd name="T7" fmla="*/ 5 h 14"/>
                  <a:gd name="T8" fmla="*/ 10 w 25"/>
                  <a:gd name="T9" fmla="*/ 4 h 14"/>
                  <a:gd name="T10" fmla="*/ 5 w 25"/>
                  <a:gd name="T11" fmla="*/ 4 h 14"/>
                  <a:gd name="T12" fmla="*/ 10 w 25"/>
                  <a:gd name="T13" fmla="*/ 4 h 14"/>
                  <a:gd name="T14" fmla="*/ 16 w 25"/>
                  <a:gd name="T15" fmla="*/ 5 h 14"/>
                  <a:gd name="T16" fmla="*/ 20 w 25"/>
                  <a:gd name="T17" fmla="*/ 7 h 14"/>
                  <a:gd name="T18" fmla="*/ 25 w 25"/>
                  <a:gd name="T19" fmla="*/ 11 h 14"/>
                  <a:gd name="T20" fmla="*/ 25 w 25"/>
                  <a:gd name="T21" fmla="*/ 10 h 14"/>
                  <a:gd name="T22" fmla="*/ 23 w 25"/>
                  <a:gd name="T23" fmla="*/ 5 h 14"/>
                  <a:gd name="T24" fmla="*/ 20 w 25"/>
                  <a:gd name="T25" fmla="*/ 2 h 14"/>
                  <a:gd name="T26" fmla="*/ 15 w 25"/>
                  <a:gd name="T27" fmla="*/ 0 h 14"/>
                  <a:gd name="T28" fmla="*/ 11 w 25"/>
                  <a:gd name="T29" fmla="*/ 0 h 14"/>
                  <a:gd name="T30" fmla="*/ 4 w 25"/>
                  <a:gd name="T31" fmla="*/ 2 h 14"/>
                  <a:gd name="T32" fmla="*/ 0 w 25"/>
                  <a:gd name="T33" fmla="*/ 4 h 14"/>
                  <a:gd name="T34" fmla="*/ 0 w 25"/>
                  <a:gd name="T35" fmla="*/ 4 h 14"/>
                  <a:gd name="T36" fmla="*/ 7 w 25"/>
                  <a:gd name="T37" fmla="*/ 10 h 14"/>
                  <a:gd name="T38" fmla="*/ 11 w 25"/>
                  <a:gd name="T39" fmla="*/ 12 h 14"/>
                  <a:gd name="T40" fmla="*/ 15 w 25"/>
                  <a:gd name="T41" fmla="*/ 13 h 14"/>
                  <a:gd name="T42" fmla="*/ 24 w 25"/>
                  <a:gd name="T4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" h="14">
                    <a:moveTo>
                      <a:pt x="24" y="12"/>
                    </a:moveTo>
                    <a:cubicBezTo>
                      <a:pt x="23" y="11"/>
                      <a:pt x="23" y="10"/>
                      <a:pt x="22" y="9"/>
                    </a:cubicBezTo>
                    <a:cubicBezTo>
                      <a:pt x="21" y="9"/>
                      <a:pt x="20" y="8"/>
                      <a:pt x="20" y="8"/>
                    </a:cubicBezTo>
                    <a:cubicBezTo>
                      <a:pt x="18" y="7"/>
                      <a:pt x="16" y="6"/>
                      <a:pt x="14" y="5"/>
                    </a:cubicBezTo>
                    <a:cubicBezTo>
                      <a:pt x="13" y="4"/>
                      <a:pt x="11" y="4"/>
                      <a:pt x="10" y="4"/>
                    </a:cubicBezTo>
                    <a:cubicBezTo>
                      <a:pt x="8" y="4"/>
                      <a:pt x="7" y="4"/>
                      <a:pt x="5" y="4"/>
                    </a:cubicBezTo>
                    <a:cubicBezTo>
                      <a:pt x="7" y="4"/>
                      <a:pt x="8" y="4"/>
                      <a:pt x="10" y="4"/>
                    </a:cubicBezTo>
                    <a:cubicBezTo>
                      <a:pt x="12" y="4"/>
                      <a:pt x="14" y="4"/>
                      <a:pt x="16" y="5"/>
                    </a:cubicBezTo>
                    <a:cubicBezTo>
                      <a:pt x="17" y="5"/>
                      <a:pt x="19" y="6"/>
                      <a:pt x="20" y="7"/>
                    </a:cubicBezTo>
                    <a:cubicBezTo>
                      <a:pt x="22" y="8"/>
                      <a:pt x="23" y="9"/>
                      <a:pt x="25" y="11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4" y="8"/>
                      <a:pt x="24" y="6"/>
                      <a:pt x="23" y="5"/>
                    </a:cubicBezTo>
                    <a:cubicBezTo>
                      <a:pt x="22" y="4"/>
                      <a:pt x="21" y="2"/>
                      <a:pt x="20" y="2"/>
                    </a:cubicBezTo>
                    <a:cubicBezTo>
                      <a:pt x="18" y="1"/>
                      <a:pt x="17" y="1"/>
                      <a:pt x="15" y="0"/>
                    </a:cubicBezTo>
                    <a:cubicBezTo>
                      <a:pt x="14" y="0"/>
                      <a:pt x="12" y="0"/>
                      <a:pt x="11" y="0"/>
                    </a:cubicBezTo>
                    <a:cubicBezTo>
                      <a:pt x="8" y="1"/>
                      <a:pt x="6" y="1"/>
                      <a:pt x="4" y="2"/>
                    </a:cubicBezTo>
                    <a:cubicBezTo>
                      <a:pt x="2" y="3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3" y="7"/>
                      <a:pt x="7" y="10"/>
                    </a:cubicBezTo>
                    <a:cubicBezTo>
                      <a:pt x="8" y="11"/>
                      <a:pt x="10" y="11"/>
                      <a:pt x="11" y="12"/>
                    </a:cubicBezTo>
                    <a:cubicBezTo>
                      <a:pt x="12" y="12"/>
                      <a:pt x="13" y="13"/>
                      <a:pt x="15" y="13"/>
                    </a:cubicBezTo>
                    <a:cubicBezTo>
                      <a:pt x="17" y="14"/>
                      <a:pt x="21" y="13"/>
                      <a:pt x="24" y="1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73" name="Freeform 47">
                <a:extLst>
                  <a:ext uri="{FF2B5EF4-FFF2-40B4-BE49-F238E27FC236}">
                    <a16:creationId xmlns:a16="http://schemas.microsoft.com/office/drawing/2014/main" id="{470A304C-5177-B63C-A471-1B07B41D0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6584" y="2484102"/>
                <a:ext cx="82868" cy="154226"/>
              </a:xfrm>
              <a:custGeom>
                <a:avLst/>
                <a:gdLst>
                  <a:gd name="T0" fmla="*/ 3 w 15"/>
                  <a:gd name="T1" fmla="*/ 28 h 28"/>
                  <a:gd name="T2" fmla="*/ 4 w 15"/>
                  <a:gd name="T3" fmla="*/ 24 h 28"/>
                  <a:gd name="T4" fmla="*/ 4 w 15"/>
                  <a:gd name="T5" fmla="*/ 21 h 28"/>
                  <a:gd name="T6" fmla="*/ 6 w 15"/>
                  <a:gd name="T7" fmla="*/ 15 h 28"/>
                  <a:gd name="T8" fmla="*/ 8 w 15"/>
                  <a:gd name="T9" fmla="*/ 10 h 28"/>
                  <a:gd name="T10" fmla="*/ 9 w 15"/>
                  <a:gd name="T11" fmla="*/ 7 h 28"/>
                  <a:gd name="T12" fmla="*/ 11 w 15"/>
                  <a:gd name="T13" fmla="*/ 5 h 28"/>
                  <a:gd name="T14" fmla="*/ 9 w 15"/>
                  <a:gd name="T15" fmla="*/ 8 h 28"/>
                  <a:gd name="T16" fmla="*/ 8 w 15"/>
                  <a:gd name="T17" fmla="*/ 10 h 28"/>
                  <a:gd name="T18" fmla="*/ 6 w 15"/>
                  <a:gd name="T19" fmla="*/ 13 h 28"/>
                  <a:gd name="T20" fmla="*/ 5 w 15"/>
                  <a:gd name="T21" fmla="*/ 16 h 28"/>
                  <a:gd name="T22" fmla="*/ 3 w 15"/>
                  <a:gd name="T23" fmla="*/ 21 h 28"/>
                  <a:gd name="T24" fmla="*/ 3 w 15"/>
                  <a:gd name="T25" fmla="*/ 24 h 28"/>
                  <a:gd name="T26" fmla="*/ 2 w 15"/>
                  <a:gd name="T27" fmla="*/ 27 h 28"/>
                  <a:gd name="T28" fmla="*/ 2 w 15"/>
                  <a:gd name="T29" fmla="*/ 27 h 28"/>
                  <a:gd name="T30" fmla="*/ 0 w 15"/>
                  <a:gd name="T31" fmla="*/ 21 h 28"/>
                  <a:gd name="T32" fmla="*/ 0 w 15"/>
                  <a:gd name="T33" fmla="*/ 16 h 28"/>
                  <a:gd name="T34" fmla="*/ 4 w 15"/>
                  <a:gd name="T35" fmla="*/ 8 h 28"/>
                  <a:gd name="T36" fmla="*/ 10 w 15"/>
                  <a:gd name="T37" fmla="*/ 2 h 28"/>
                  <a:gd name="T38" fmla="*/ 13 w 15"/>
                  <a:gd name="T39" fmla="*/ 0 h 28"/>
                  <a:gd name="T40" fmla="*/ 13 w 15"/>
                  <a:gd name="T41" fmla="*/ 0 h 28"/>
                  <a:gd name="T42" fmla="*/ 14 w 15"/>
                  <a:gd name="T43" fmla="*/ 4 h 28"/>
                  <a:gd name="T44" fmla="*/ 15 w 15"/>
                  <a:gd name="T45" fmla="*/ 14 h 28"/>
                  <a:gd name="T46" fmla="*/ 15 w 15"/>
                  <a:gd name="T47" fmla="*/ 16 h 28"/>
                  <a:gd name="T48" fmla="*/ 14 w 15"/>
                  <a:gd name="T49" fmla="*/ 19 h 28"/>
                  <a:gd name="T50" fmla="*/ 12 w 15"/>
                  <a:gd name="T51" fmla="*/ 23 h 28"/>
                  <a:gd name="T52" fmla="*/ 3 w 15"/>
                  <a:gd name="T5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" h="28">
                    <a:moveTo>
                      <a:pt x="3" y="28"/>
                    </a:moveTo>
                    <a:cubicBezTo>
                      <a:pt x="3" y="27"/>
                      <a:pt x="3" y="26"/>
                      <a:pt x="4" y="24"/>
                    </a:cubicBezTo>
                    <a:cubicBezTo>
                      <a:pt x="4" y="23"/>
                      <a:pt x="4" y="22"/>
                      <a:pt x="4" y="21"/>
                    </a:cubicBezTo>
                    <a:cubicBezTo>
                      <a:pt x="5" y="19"/>
                      <a:pt x="5" y="17"/>
                      <a:pt x="6" y="15"/>
                    </a:cubicBezTo>
                    <a:cubicBezTo>
                      <a:pt x="7" y="13"/>
                      <a:pt x="7" y="11"/>
                      <a:pt x="8" y="10"/>
                    </a:cubicBezTo>
                    <a:cubicBezTo>
                      <a:pt x="8" y="9"/>
                      <a:pt x="9" y="8"/>
                      <a:pt x="9" y="7"/>
                    </a:cubicBezTo>
                    <a:cubicBezTo>
                      <a:pt x="10" y="7"/>
                      <a:pt x="10" y="6"/>
                      <a:pt x="11" y="5"/>
                    </a:cubicBezTo>
                    <a:cubicBezTo>
                      <a:pt x="10" y="6"/>
                      <a:pt x="10" y="7"/>
                      <a:pt x="9" y="8"/>
                    </a:cubicBezTo>
                    <a:cubicBezTo>
                      <a:pt x="8" y="8"/>
                      <a:pt x="8" y="9"/>
                      <a:pt x="8" y="10"/>
                    </a:cubicBezTo>
                    <a:cubicBezTo>
                      <a:pt x="7" y="11"/>
                      <a:pt x="7" y="12"/>
                      <a:pt x="6" y="13"/>
                    </a:cubicBezTo>
                    <a:cubicBezTo>
                      <a:pt x="6" y="14"/>
                      <a:pt x="5" y="15"/>
                      <a:pt x="5" y="16"/>
                    </a:cubicBezTo>
                    <a:cubicBezTo>
                      <a:pt x="4" y="17"/>
                      <a:pt x="4" y="19"/>
                      <a:pt x="3" y="21"/>
                    </a:cubicBezTo>
                    <a:cubicBezTo>
                      <a:pt x="3" y="22"/>
                      <a:pt x="3" y="23"/>
                      <a:pt x="3" y="24"/>
                    </a:cubicBezTo>
                    <a:cubicBezTo>
                      <a:pt x="2" y="26"/>
                      <a:pt x="2" y="26"/>
                      <a:pt x="2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25"/>
                      <a:pt x="0" y="23"/>
                      <a:pt x="0" y="21"/>
                    </a:cubicBezTo>
                    <a:cubicBezTo>
                      <a:pt x="0" y="19"/>
                      <a:pt x="0" y="18"/>
                      <a:pt x="0" y="16"/>
                    </a:cubicBezTo>
                    <a:cubicBezTo>
                      <a:pt x="0" y="13"/>
                      <a:pt x="2" y="10"/>
                      <a:pt x="4" y="8"/>
                    </a:cubicBezTo>
                    <a:cubicBezTo>
                      <a:pt x="6" y="6"/>
                      <a:pt x="8" y="4"/>
                      <a:pt x="10" y="2"/>
                    </a:cubicBezTo>
                    <a:cubicBezTo>
                      <a:pt x="11" y="1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2"/>
                      <a:pt x="14" y="4"/>
                    </a:cubicBezTo>
                    <a:cubicBezTo>
                      <a:pt x="15" y="7"/>
                      <a:pt x="15" y="10"/>
                      <a:pt x="15" y="14"/>
                    </a:cubicBezTo>
                    <a:cubicBezTo>
                      <a:pt x="15" y="15"/>
                      <a:pt x="15" y="16"/>
                      <a:pt x="15" y="16"/>
                    </a:cubicBezTo>
                    <a:cubicBezTo>
                      <a:pt x="15" y="17"/>
                      <a:pt x="15" y="18"/>
                      <a:pt x="14" y="19"/>
                    </a:cubicBezTo>
                    <a:cubicBezTo>
                      <a:pt x="14" y="20"/>
                      <a:pt x="13" y="22"/>
                      <a:pt x="12" y="23"/>
                    </a:cubicBezTo>
                    <a:cubicBezTo>
                      <a:pt x="10" y="26"/>
                      <a:pt x="7" y="27"/>
                      <a:pt x="3" y="2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74" name="Freeform 48">
                <a:extLst>
                  <a:ext uri="{FF2B5EF4-FFF2-40B4-BE49-F238E27FC236}">
                    <a16:creationId xmlns:a16="http://schemas.microsoft.com/office/drawing/2014/main" id="{4194C552-E3E9-D489-8D03-236633E8C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9979" y="2622216"/>
                <a:ext cx="138113" cy="87471"/>
              </a:xfrm>
              <a:custGeom>
                <a:avLst/>
                <a:gdLst>
                  <a:gd name="T0" fmla="*/ 23 w 25"/>
                  <a:gd name="T1" fmla="*/ 15 h 16"/>
                  <a:gd name="T2" fmla="*/ 20 w 25"/>
                  <a:gd name="T3" fmla="*/ 9 h 16"/>
                  <a:gd name="T4" fmla="*/ 18 w 25"/>
                  <a:gd name="T5" fmla="*/ 7 h 16"/>
                  <a:gd name="T6" fmla="*/ 15 w 25"/>
                  <a:gd name="T7" fmla="*/ 6 h 16"/>
                  <a:gd name="T8" fmla="*/ 10 w 25"/>
                  <a:gd name="T9" fmla="*/ 3 h 16"/>
                  <a:gd name="T10" fmla="*/ 5 w 25"/>
                  <a:gd name="T11" fmla="*/ 2 h 16"/>
                  <a:gd name="T12" fmla="*/ 11 w 25"/>
                  <a:gd name="T13" fmla="*/ 3 h 16"/>
                  <a:gd name="T14" fmla="*/ 16 w 25"/>
                  <a:gd name="T15" fmla="*/ 5 h 16"/>
                  <a:gd name="T16" fmla="*/ 21 w 25"/>
                  <a:gd name="T17" fmla="*/ 9 h 16"/>
                  <a:gd name="T18" fmla="*/ 23 w 25"/>
                  <a:gd name="T19" fmla="*/ 12 h 16"/>
                  <a:gd name="T20" fmla="*/ 24 w 25"/>
                  <a:gd name="T21" fmla="*/ 13 h 16"/>
                  <a:gd name="T22" fmla="*/ 24 w 25"/>
                  <a:gd name="T23" fmla="*/ 14 h 16"/>
                  <a:gd name="T24" fmla="*/ 25 w 25"/>
                  <a:gd name="T25" fmla="*/ 14 h 16"/>
                  <a:gd name="T26" fmla="*/ 21 w 25"/>
                  <a:gd name="T27" fmla="*/ 3 h 16"/>
                  <a:gd name="T28" fmla="*/ 13 w 25"/>
                  <a:gd name="T29" fmla="*/ 0 h 16"/>
                  <a:gd name="T30" fmla="*/ 4 w 25"/>
                  <a:gd name="T31" fmla="*/ 0 h 16"/>
                  <a:gd name="T32" fmla="*/ 0 w 25"/>
                  <a:gd name="T33" fmla="*/ 1 h 16"/>
                  <a:gd name="T34" fmla="*/ 1 w 25"/>
                  <a:gd name="T35" fmla="*/ 1 h 16"/>
                  <a:gd name="T36" fmla="*/ 6 w 25"/>
                  <a:gd name="T37" fmla="*/ 9 h 16"/>
                  <a:gd name="T38" fmla="*/ 9 w 25"/>
                  <a:gd name="T39" fmla="*/ 12 h 16"/>
                  <a:gd name="T40" fmla="*/ 13 w 25"/>
                  <a:gd name="T41" fmla="*/ 14 h 16"/>
                  <a:gd name="T42" fmla="*/ 23 w 25"/>
                  <a:gd name="T43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" h="16">
                    <a:moveTo>
                      <a:pt x="23" y="15"/>
                    </a:moveTo>
                    <a:cubicBezTo>
                      <a:pt x="23" y="13"/>
                      <a:pt x="21" y="11"/>
                      <a:pt x="20" y="9"/>
                    </a:cubicBezTo>
                    <a:cubicBezTo>
                      <a:pt x="19" y="9"/>
                      <a:pt x="18" y="8"/>
                      <a:pt x="18" y="7"/>
                    </a:cubicBezTo>
                    <a:cubicBezTo>
                      <a:pt x="17" y="7"/>
                      <a:pt x="16" y="6"/>
                      <a:pt x="15" y="6"/>
                    </a:cubicBezTo>
                    <a:cubicBezTo>
                      <a:pt x="13" y="5"/>
                      <a:pt x="12" y="4"/>
                      <a:pt x="10" y="3"/>
                    </a:cubicBezTo>
                    <a:cubicBezTo>
                      <a:pt x="9" y="3"/>
                      <a:pt x="7" y="2"/>
                      <a:pt x="5" y="2"/>
                    </a:cubicBezTo>
                    <a:cubicBezTo>
                      <a:pt x="7" y="2"/>
                      <a:pt x="9" y="3"/>
                      <a:pt x="11" y="3"/>
                    </a:cubicBezTo>
                    <a:cubicBezTo>
                      <a:pt x="13" y="4"/>
                      <a:pt x="15" y="4"/>
                      <a:pt x="16" y="5"/>
                    </a:cubicBezTo>
                    <a:cubicBezTo>
                      <a:pt x="18" y="7"/>
                      <a:pt x="19" y="8"/>
                      <a:pt x="21" y="9"/>
                    </a:cubicBezTo>
                    <a:cubicBezTo>
                      <a:pt x="21" y="10"/>
                      <a:pt x="22" y="11"/>
                      <a:pt x="23" y="12"/>
                    </a:cubicBezTo>
                    <a:cubicBezTo>
                      <a:pt x="23" y="12"/>
                      <a:pt x="23" y="12"/>
                      <a:pt x="24" y="13"/>
                    </a:cubicBezTo>
                    <a:cubicBezTo>
                      <a:pt x="24" y="13"/>
                      <a:pt x="24" y="14"/>
                      <a:pt x="24" y="14"/>
                    </a:cubicBezTo>
                    <a:cubicBezTo>
                      <a:pt x="24" y="14"/>
                      <a:pt x="24" y="14"/>
                      <a:pt x="25" y="14"/>
                    </a:cubicBezTo>
                    <a:cubicBezTo>
                      <a:pt x="25" y="9"/>
                      <a:pt x="23" y="5"/>
                      <a:pt x="21" y="3"/>
                    </a:cubicBezTo>
                    <a:cubicBezTo>
                      <a:pt x="19" y="1"/>
                      <a:pt x="16" y="0"/>
                      <a:pt x="13" y="0"/>
                    </a:cubicBezTo>
                    <a:cubicBezTo>
                      <a:pt x="10" y="0"/>
                      <a:pt x="6" y="0"/>
                      <a:pt x="4" y="0"/>
                    </a:cubicBezTo>
                    <a:cubicBezTo>
                      <a:pt x="2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3" y="5"/>
                      <a:pt x="6" y="9"/>
                    </a:cubicBezTo>
                    <a:cubicBezTo>
                      <a:pt x="7" y="10"/>
                      <a:pt x="8" y="11"/>
                      <a:pt x="9" y="12"/>
                    </a:cubicBezTo>
                    <a:cubicBezTo>
                      <a:pt x="10" y="13"/>
                      <a:pt x="12" y="13"/>
                      <a:pt x="13" y="14"/>
                    </a:cubicBezTo>
                    <a:cubicBezTo>
                      <a:pt x="16" y="15"/>
                      <a:pt x="19" y="16"/>
                      <a:pt x="2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75" name="Freeform 49">
                <a:extLst>
                  <a:ext uri="{FF2B5EF4-FFF2-40B4-BE49-F238E27FC236}">
                    <a16:creationId xmlns:a16="http://schemas.microsoft.com/office/drawing/2014/main" id="{56433AA9-49F9-F36C-1E1F-A53F91651E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9603" y="2615309"/>
                <a:ext cx="110490" cy="154226"/>
              </a:xfrm>
              <a:custGeom>
                <a:avLst/>
                <a:gdLst>
                  <a:gd name="T0" fmla="*/ 2 w 20"/>
                  <a:gd name="T1" fmla="*/ 27 h 28"/>
                  <a:gd name="T2" fmla="*/ 5 w 20"/>
                  <a:gd name="T3" fmla="*/ 21 h 28"/>
                  <a:gd name="T4" fmla="*/ 8 w 20"/>
                  <a:gd name="T5" fmla="*/ 15 h 28"/>
                  <a:gd name="T6" fmla="*/ 10 w 20"/>
                  <a:gd name="T7" fmla="*/ 12 h 28"/>
                  <a:gd name="T8" fmla="*/ 12 w 20"/>
                  <a:gd name="T9" fmla="*/ 10 h 28"/>
                  <a:gd name="T10" fmla="*/ 16 w 20"/>
                  <a:gd name="T11" fmla="*/ 5 h 28"/>
                  <a:gd name="T12" fmla="*/ 11 w 20"/>
                  <a:gd name="T13" fmla="*/ 10 h 28"/>
                  <a:gd name="T14" fmla="*/ 9 w 20"/>
                  <a:gd name="T15" fmla="*/ 12 h 28"/>
                  <a:gd name="T16" fmla="*/ 7 w 20"/>
                  <a:gd name="T17" fmla="*/ 15 h 28"/>
                  <a:gd name="T18" fmla="*/ 4 w 20"/>
                  <a:gd name="T19" fmla="*/ 21 h 28"/>
                  <a:gd name="T20" fmla="*/ 2 w 20"/>
                  <a:gd name="T21" fmla="*/ 24 h 28"/>
                  <a:gd name="T22" fmla="*/ 1 w 20"/>
                  <a:gd name="T23" fmla="*/ 25 h 28"/>
                  <a:gd name="T24" fmla="*/ 1 w 20"/>
                  <a:gd name="T25" fmla="*/ 27 h 28"/>
                  <a:gd name="T26" fmla="*/ 1 w 20"/>
                  <a:gd name="T27" fmla="*/ 26 h 28"/>
                  <a:gd name="T28" fmla="*/ 0 w 20"/>
                  <a:gd name="T29" fmla="*/ 23 h 28"/>
                  <a:gd name="T30" fmla="*/ 0 w 20"/>
                  <a:gd name="T31" fmla="*/ 20 h 28"/>
                  <a:gd name="T32" fmla="*/ 1 w 20"/>
                  <a:gd name="T33" fmla="*/ 17 h 28"/>
                  <a:gd name="T34" fmla="*/ 2 w 20"/>
                  <a:gd name="T35" fmla="*/ 14 h 28"/>
                  <a:gd name="T36" fmla="*/ 4 w 20"/>
                  <a:gd name="T37" fmla="*/ 10 h 28"/>
                  <a:gd name="T38" fmla="*/ 8 w 20"/>
                  <a:gd name="T39" fmla="*/ 6 h 28"/>
                  <a:gd name="T40" fmla="*/ 16 w 20"/>
                  <a:gd name="T41" fmla="*/ 2 h 28"/>
                  <a:gd name="T42" fmla="*/ 19 w 20"/>
                  <a:gd name="T43" fmla="*/ 0 h 28"/>
                  <a:gd name="T44" fmla="*/ 19 w 20"/>
                  <a:gd name="T45" fmla="*/ 0 h 28"/>
                  <a:gd name="T46" fmla="*/ 20 w 20"/>
                  <a:gd name="T47" fmla="*/ 5 h 28"/>
                  <a:gd name="T48" fmla="*/ 19 w 20"/>
                  <a:gd name="T49" fmla="*/ 10 h 28"/>
                  <a:gd name="T50" fmla="*/ 18 w 20"/>
                  <a:gd name="T51" fmla="*/ 16 h 28"/>
                  <a:gd name="T52" fmla="*/ 16 w 20"/>
                  <a:gd name="T53" fmla="*/ 21 h 28"/>
                  <a:gd name="T54" fmla="*/ 13 w 20"/>
                  <a:gd name="T55" fmla="*/ 25 h 28"/>
                  <a:gd name="T56" fmla="*/ 2 w 20"/>
                  <a:gd name="T57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" h="28">
                    <a:moveTo>
                      <a:pt x="2" y="27"/>
                    </a:moveTo>
                    <a:cubicBezTo>
                      <a:pt x="3" y="25"/>
                      <a:pt x="4" y="23"/>
                      <a:pt x="5" y="21"/>
                    </a:cubicBezTo>
                    <a:cubicBezTo>
                      <a:pt x="6" y="19"/>
                      <a:pt x="7" y="17"/>
                      <a:pt x="8" y="15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2" y="10"/>
                    </a:cubicBezTo>
                    <a:cubicBezTo>
                      <a:pt x="13" y="8"/>
                      <a:pt x="15" y="6"/>
                      <a:pt x="16" y="5"/>
                    </a:cubicBezTo>
                    <a:cubicBezTo>
                      <a:pt x="14" y="6"/>
                      <a:pt x="13" y="8"/>
                      <a:pt x="11" y="10"/>
                    </a:cubicBezTo>
                    <a:cubicBezTo>
                      <a:pt x="11" y="10"/>
                      <a:pt x="10" y="11"/>
                      <a:pt x="9" y="12"/>
                    </a:cubicBezTo>
                    <a:cubicBezTo>
                      <a:pt x="9" y="13"/>
                      <a:pt x="8" y="14"/>
                      <a:pt x="7" y="15"/>
                    </a:cubicBezTo>
                    <a:cubicBezTo>
                      <a:pt x="6" y="17"/>
                      <a:pt x="5" y="19"/>
                      <a:pt x="4" y="21"/>
                    </a:cubicBezTo>
                    <a:cubicBezTo>
                      <a:pt x="3" y="22"/>
                      <a:pt x="3" y="23"/>
                      <a:pt x="2" y="24"/>
                    </a:cubicBezTo>
                    <a:cubicBezTo>
                      <a:pt x="2" y="24"/>
                      <a:pt x="2" y="25"/>
                      <a:pt x="1" y="25"/>
                    </a:cubicBezTo>
                    <a:cubicBezTo>
                      <a:pt x="1" y="26"/>
                      <a:pt x="1" y="26"/>
                      <a:pt x="1" y="27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0" y="24"/>
                      <a:pt x="0" y="23"/>
                    </a:cubicBezTo>
                    <a:cubicBezTo>
                      <a:pt x="0" y="21"/>
                      <a:pt x="0" y="21"/>
                      <a:pt x="0" y="20"/>
                    </a:cubicBezTo>
                    <a:cubicBezTo>
                      <a:pt x="0" y="19"/>
                      <a:pt x="1" y="18"/>
                      <a:pt x="1" y="17"/>
                    </a:cubicBezTo>
                    <a:cubicBezTo>
                      <a:pt x="1" y="16"/>
                      <a:pt x="1" y="15"/>
                      <a:pt x="2" y="14"/>
                    </a:cubicBezTo>
                    <a:cubicBezTo>
                      <a:pt x="2" y="13"/>
                      <a:pt x="3" y="11"/>
                      <a:pt x="4" y="10"/>
                    </a:cubicBezTo>
                    <a:cubicBezTo>
                      <a:pt x="6" y="9"/>
                      <a:pt x="7" y="8"/>
                      <a:pt x="8" y="6"/>
                    </a:cubicBezTo>
                    <a:cubicBezTo>
                      <a:pt x="11" y="4"/>
                      <a:pt x="13" y="3"/>
                      <a:pt x="16" y="2"/>
                    </a:cubicBezTo>
                    <a:cubicBezTo>
                      <a:pt x="18" y="1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20" y="3"/>
                      <a:pt x="20" y="5"/>
                    </a:cubicBezTo>
                    <a:cubicBezTo>
                      <a:pt x="20" y="7"/>
                      <a:pt x="20" y="9"/>
                      <a:pt x="19" y="10"/>
                    </a:cubicBezTo>
                    <a:cubicBezTo>
                      <a:pt x="19" y="12"/>
                      <a:pt x="19" y="14"/>
                      <a:pt x="18" y="16"/>
                    </a:cubicBezTo>
                    <a:cubicBezTo>
                      <a:pt x="18" y="18"/>
                      <a:pt x="17" y="19"/>
                      <a:pt x="16" y="21"/>
                    </a:cubicBezTo>
                    <a:cubicBezTo>
                      <a:pt x="15" y="23"/>
                      <a:pt x="14" y="24"/>
                      <a:pt x="13" y="25"/>
                    </a:cubicBezTo>
                    <a:cubicBezTo>
                      <a:pt x="10" y="27"/>
                      <a:pt x="6" y="28"/>
                      <a:pt x="2" y="2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76" name="Freeform 50">
                <a:extLst>
                  <a:ext uri="{FF2B5EF4-FFF2-40B4-BE49-F238E27FC236}">
                    <a16:creationId xmlns:a16="http://schemas.microsoft.com/office/drawing/2014/main" id="{F4CD8484-DFB9-9838-4660-9EDDA41F1B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491" y="2721195"/>
                <a:ext cx="126604" cy="110490"/>
              </a:xfrm>
              <a:custGeom>
                <a:avLst/>
                <a:gdLst>
                  <a:gd name="T0" fmla="*/ 20 w 23"/>
                  <a:gd name="T1" fmla="*/ 20 h 20"/>
                  <a:gd name="T2" fmla="*/ 19 w 23"/>
                  <a:gd name="T3" fmla="*/ 17 h 20"/>
                  <a:gd name="T4" fmla="*/ 18 w 23"/>
                  <a:gd name="T5" fmla="*/ 13 h 20"/>
                  <a:gd name="T6" fmla="*/ 14 w 23"/>
                  <a:gd name="T7" fmla="*/ 8 h 20"/>
                  <a:gd name="T8" fmla="*/ 12 w 23"/>
                  <a:gd name="T9" fmla="*/ 6 h 20"/>
                  <a:gd name="T10" fmla="*/ 10 w 23"/>
                  <a:gd name="T11" fmla="*/ 4 h 20"/>
                  <a:gd name="T12" fmla="*/ 5 w 23"/>
                  <a:gd name="T13" fmla="*/ 2 h 20"/>
                  <a:gd name="T14" fmla="*/ 8 w 23"/>
                  <a:gd name="T15" fmla="*/ 3 h 20"/>
                  <a:gd name="T16" fmla="*/ 11 w 23"/>
                  <a:gd name="T17" fmla="*/ 4 h 20"/>
                  <a:gd name="T18" fmla="*/ 13 w 23"/>
                  <a:gd name="T19" fmla="*/ 6 h 20"/>
                  <a:gd name="T20" fmla="*/ 15 w 23"/>
                  <a:gd name="T21" fmla="*/ 8 h 20"/>
                  <a:gd name="T22" fmla="*/ 19 w 23"/>
                  <a:gd name="T23" fmla="*/ 13 h 20"/>
                  <a:gd name="T24" fmla="*/ 21 w 23"/>
                  <a:gd name="T25" fmla="*/ 20 h 20"/>
                  <a:gd name="T26" fmla="*/ 22 w 23"/>
                  <a:gd name="T27" fmla="*/ 19 h 20"/>
                  <a:gd name="T28" fmla="*/ 23 w 23"/>
                  <a:gd name="T29" fmla="*/ 16 h 20"/>
                  <a:gd name="T30" fmla="*/ 23 w 23"/>
                  <a:gd name="T31" fmla="*/ 14 h 20"/>
                  <a:gd name="T32" fmla="*/ 23 w 23"/>
                  <a:gd name="T33" fmla="*/ 12 h 20"/>
                  <a:gd name="T34" fmla="*/ 22 w 23"/>
                  <a:gd name="T35" fmla="*/ 10 h 20"/>
                  <a:gd name="T36" fmla="*/ 21 w 23"/>
                  <a:gd name="T37" fmla="*/ 7 h 20"/>
                  <a:gd name="T38" fmla="*/ 18 w 23"/>
                  <a:gd name="T39" fmla="*/ 4 h 20"/>
                  <a:gd name="T40" fmla="*/ 13 w 23"/>
                  <a:gd name="T41" fmla="*/ 1 h 20"/>
                  <a:gd name="T42" fmla="*/ 4 w 23"/>
                  <a:gd name="T43" fmla="*/ 0 h 20"/>
                  <a:gd name="T44" fmla="*/ 0 w 23"/>
                  <a:gd name="T45" fmla="*/ 0 h 20"/>
                  <a:gd name="T46" fmla="*/ 0 w 23"/>
                  <a:gd name="T47" fmla="*/ 0 h 20"/>
                  <a:gd name="T48" fmla="*/ 1 w 23"/>
                  <a:gd name="T49" fmla="*/ 3 h 20"/>
                  <a:gd name="T50" fmla="*/ 2 w 23"/>
                  <a:gd name="T51" fmla="*/ 6 h 20"/>
                  <a:gd name="T52" fmla="*/ 4 w 23"/>
                  <a:gd name="T53" fmla="*/ 9 h 20"/>
                  <a:gd name="T54" fmla="*/ 6 w 23"/>
                  <a:gd name="T55" fmla="*/ 13 h 20"/>
                  <a:gd name="T56" fmla="*/ 10 w 23"/>
                  <a:gd name="T57" fmla="*/ 16 h 20"/>
                  <a:gd name="T58" fmla="*/ 20 w 23"/>
                  <a:gd name="T5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3" h="20">
                    <a:moveTo>
                      <a:pt x="20" y="20"/>
                    </a:moveTo>
                    <a:cubicBezTo>
                      <a:pt x="20" y="19"/>
                      <a:pt x="20" y="18"/>
                      <a:pt x="19" y="17"/>
                    </a:cubicBezTo>
                    <a:cubicBezTo>
                      <a:pt x="19" y="15"/>
                      <a:pt x="19" y="14"/>
                      <a:pt x="18" y="13"/>
                    </a:cubicBezTo>
                    <a:cubicBezTo>
                      <a:pt x="17" y="11"/>
                      <a:pt x="16" y="10"/>
                      <a:pt x="14" y="8"/>
                    </a:cubicBezTo>
                    <a:cubicBezTo>
                      <a:pt x="13" y="7"/>
                      <a:pt x="13" y="7"/>
                      <a:pt x="12" y="6"/>
                    </a:cubicBezTo>
                    <a:cubicBezTo>
                      <a:pt x="11" y="5"/>
                      <a:pt x="11" y="5"/>
                      <a:pt x="10" y="4"/>
                    </a:cubicBezTo>
                    <a:cubicBezTo>
                      <a:pt x="8" y="4"/>
                      <a:pt x="7" y="3"/>
                      <a:pt x="5" y="2"/>
                    </a:cubicBezTo>
                    <a:cubicBezTo>
                      <a:pt x="6" y="2"/>
                      <a:pt x="7" y="3"/>
                      <a:pt x="8" y="3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5"/>
                      <a:pt x="12" y="5"/>
                      <a:pt x="13" y="6"/>
                    </a:cubicBezTo>
                    <a:cubicBezTo>
                      <a:pt x="14" y="7"/>
                      <a:pt x="15" y="7"/>
                      <a:pt x="15" y="8"/>
                    </a:cubicBezTo>
                    <a:cubicBezTo>
                      <a:pt x="17" y="10"/>
                      <a:pt x="18" y="12"/>
                      <a:pt x="19" y="13"/>
                    </a:cubicBezTo>
                    <a:cubicBezTo>
                      <a:pt x="20" y="15"/>
                      <a:pt x="21" y="17"/>
                      <a:pt x="21" y="20"/>
                    </a:cubicBezTo>
                    <a:cubicBezTo>
                      <a:pt x="21" y="19"/>
                      <a:pt x="22" y="19"/>
                      <a:pt x="22" y="19"/>
                    </a:cubicBezTo>
                    <a:cubicBezTo>
                      <a:pt x="22" y="18"/>
                      <a:pt x="23" y="17"/>
                      <a:pt x="23" y="16"/>
                    </a:cubicBezTo>
                    <a:cubicBezTo>
                      <a:pt x="23" y="15"/>
                      <a:pt x="23" y="15"/>
                      <a:pt x="23" y="14"/>
                    </a:cubicBezTo>
                    <a:cubicBezTo>
                      <a:pt x="23" y="14"/>
                      <a:pt x="23" y="13"/>
                      <a:pt x="23" y="12"/>
                    </a:cubicBezTo>
                    <a:cubicBezTo>
                      <a:pt x="23" y="12"/>
                      <a:pt x="23" y="11"/>
                      <a:pt x="22" y="10"/>
                    </a:cubicBezTo>
                    <a:cubicBezTo>
                      <a:pt x="22" y="9"/>
                      <a:pt x="22" y="8"/>
                      <a:pt x="21" y="7"/>
                    </a:cubicBezTo>
                    <a:cubicBezTo>
                      <a:pt x="20" y="6"/>
                      <a:pt x="19" y="5"/>
                      <a:pt x="18" y="4"/>
                    </a:cubicBezTo>
                    <a:cubicBezTo>
                      <a:pt x="16" y="3"/>
                      <a:pt x="15" y="2"/>
                      <a:pt x="13" y="1"/>
                    </a:cubicBezTo>
                    <a:cubicBezTo>
                      <a:pt x="10" y="0"/>
                      <a:pt x="7" y="0"/>
                      <a:pt x="4" y="0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3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3" y="7"/>
                      <a:pt x="3" y="8"/>
                      <a:pt x="4" y="9"/>
                    </a:cubicBezTo>
                    <a:cubicBezTo>
                      <a:pt x="5" y="10"/>
                      <a:pt x="5" y="11"/>
                      <a:pt x="6" y="13"/>
                    </a:cubicBezTo>
                    <a:cubicBezTo>
                      <a:pt x="7" y="14"/>
                      <a:pt x="8" y="15"/>
                      <a:pt x="10" y="16"/>
                    </a:cubicBezTo>
                    <a:cubicBezTo>
                      <a:pt x="12" y="18"/>
                      <a:pt x="16" y="20"/>
                      <a:pt x="2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77" name="Freeform 51">
                <a:extLst>
                  <a:ext uri="{FF2B5EF4-FFF2-40B4-BE49-F238E27FC236}">
                    <a16:creationId xmlns:a16="http://schemas.microsoft.com/office/drawing/2014/main" id="{14D83653-2E76-2E59-5ABB-53704CE31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6586" y="2776440"/>
                <a:ext cx="154226" cy="142716"/>
              </a:xfrm>
              <a:custGeom>
                <a:avLst/>
                <a:gdLst>
                  <a:gd name="T0" fmla="*/ 1 w 28"/>
                  <a:gd name="T1" fmla="*/ 24 h 26"/>
                  <a:gd name="T2" fmla="*/ 12 w 28"/>
                  <a:gd name="T3" fmla="*/ 13 h 26"/>
                  <a:gd name="T4" fmla="*/ 17 w 28"/>
                  <a:gd name="T5" fmla="*/ 8 h 26"/>
                  <a:gd name="T6" fmla="*/ 23 w 28"/>
                  <a:gd name="T7" fmla="*/ 5 h 26"/>
                  <a:gd name="T8" fmla="*/ 17 w 28"/>
                  <a:gd name="T9" fmla="*/ 8 h 26"/>
                  <a:gd name="T10" fmla="*/ 11 w 28"/>
                  <a:gd name="T11" fmla="*/ 12 h 26"/>
                  <a:gd name="T12" fmla="*/ 0 w 28"/>
                  <a:gd name="T13" fmla="*/ 23 h 26"/>
                  <a:gd name="T14" fmla="*/ 0 w 28"/>
                  <a:gd name="T15" fmla="*/ 22 h 26"/>
                  <a:gd name="T16" fmla="*/ 5 w 28"/>
                  <a:gd name="T17" fmla="*/ 10 h 26"/>
                  <a:gd name="T18" fmla="*/ 9 w 28"/>
                  <a:gd name="T19" fmla="*/ 7 h 26"/>
                  <a:gd name="T20" fmla="*/ 12 w 28"/>
                  <a:gd name="T21" fmla="*/ 5 h 26"/>
                  <a:gd name="T22" fmla="*/ 14 w 28"/>
                  <a:gd name="T23" fmla="*/ 4 h 26"/>
                  <a:gd name="T24" fmla="*/ 24 w 28"/>
                  <a:gd name="T25" fmla="*/ 1 h 26"/>
                  <a:gd name="T26" fmla="*/ 28 w 28"/>
                  <a:gd name="T27" fmla="*/ 0 h 26"/>
                  <a:gd name="T28" fmla="*/ 28 w 28"/>
                  <a:gd name="T29" fmla="*/ 0 h 26"/>
                  <a:gd name="T30" fmla="*/ 27 w 28"/>
                  <a:gd name="T31" fmla="*/ 6 h 26"/>
                  <a:gd name="T32" fmla="*/ 25 w 28"/>
                  <a:gd name="T33" fmla="*/ 12 h 26"/>
                  <a:gd name="T34" fmla="*/ 22 w 28"/>
                  <a:gd name="T35" fmla="*/ 17 h 26"/>
                  <a:gd name="T36" fmla="*/ 18 w 28"/>
                  <a:gd name="T37" fmla="*/ 22 h 26"/>
                  <a:gd name="T38" fmla="*/ 13 w 28"/>
                  <a:gd name="T39" fmla="*/ 25 h 26"/>
                  <a:gd name="T40" fmla="*/ 1 w 28"/>
                  <a:gd name="T41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" h="26">
                    <a:moveTo>
                      <a:pt x="1" y="24"/>
                    </a:moveTo>
                    <a:cubicBezTo>
                      <a:pt x="5" y="20"/>
                      <a:pt x="8" y="16"/>
                      <a:pt x="12" y="13"/>
                    </a:cubicBezTo>
                    <a:cubicBezTo>
                      <a:pt x="14" y="11"/>
                      <a:pt x="16" y="10"/>
                      <a:pt x="17" y="8"/>
                    </a:cubicBezTo>
                    <a:cubicBezTo>
                      <a:pt x="19" y="7"/>
                      <a:pt x="21" y="6"/>
                      <a:pt x="23" y="5"/>
                    </a:cubicBezTo>
                    <a:cubicBezTo>
                      <a:pt x="21" y="6"/>
                      <a:pt x="19" y="7"/>
                      <a:pt x="17" y="8"/>
                    </a:cubicBezTo>
                    <a:cubicBezTo>
                      <a:pt x="15" y="10"/>
                      <a:pt x="13" y="11"/>
                      <a:pt x="11" y="12"/>
                    </a:cubicBezTo>
                    <a:cubicBezTo>
                      <a:pt x="7" y="16"/>
                      <a:pt x="3" y="19"/>
                      <a:pt x="0" y="23"/>
                    </a:cubicBezTo>
                    <a:cubicBezTo>
                      <a:pt x="0" y="23"/>
                      <a:pt x="0" y="22"/>
                      <a:pt x="0" y="22"/>
                    </a:cubicBezTo>
                    <a:cubicBezTo>
                      <a:pt x="1" y="17"/>
                      <a:pt x="3" y="13"/>
                      <a:pt x="5" y="10"/>
                    </a:cubicBezTo>
                    <a:cubicBezTo>
                      <a:pt x="6" y="9"/>
                      <a:pt x="8" y="7"/>
                      <a:pt x="9" y="7"/>
                    </a:cubicBezTo>
                    <a:cubicBezTo>
                      <a:pt x="10" y="6"/>
                      <a:pt x="11" y="5"/>
                      <a:pt x="12" y="5"/>
                    </a:cubicBezTo>
                    <a:cubicBezTo>
                      <a:pt x="13" y="5"/>
                      <a:pt x="13" y="4"/>
                      <a:pt x="14" y="4"/>
                    </a:cubicBezTo>
                    <a:cubicBezTo>
                      <a:pt x="18" y="2"/>
                      <a:pt x="21" y="2"/>
                      <a:pt x="24" y="1"/>
                    </a:cubicBezTo>
                    <a:cubicBezTo>
                      <a:pt x="26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1"/>
                      <a:pt x="28" y="3"/>
                      <a:pt x="27" y="6"/>
                    </a:cubicBezTo>
                    <a:cubicBezTo>
                      <a:pt x="26" y="8"/>
                      <a:pt x="26" y="10"/>
                      <a:pt x="25" y="12"/>
                    </a:cubicBezTo>
                    <a:cubicBezTo>
                      <a:pt x="24" y="13"/>
                      <a:pt x="23" y="15"/>
                      <a:pt x="22" y="17"/>
                    </a:cubicBezTo>
                    <a:cubicBezTo>
                      <a:pt x="21" y="19"/>
                      <a:pt x="20" y="20"/>
                      <a:pt x="18" y="22"/>
                    </a:cubicBezTo>
                    <a:cubicBezTo>
                      <a:pt x="17" y="23"/>
                      <a:pt x="15" y="24"/>
                      <a:pt x="13" y="25"/>
                    </a:cubicBezTo>
                    <a:cubicBezTo>
                      <a:pt x="10" y="26"/>
                      <a:pt x="6" y="26"/>
                      <a:pt x="1" y="2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78" name="Freeform 52">
                <a:extLst>
                  <a:ext uri="{FF2B5EF4-FFF2-40B4-BE49-F238E27FC236}">
                    <a16:creationId xmlns:a16="http://schemas.microsoft.com/office/drawing/2014/main" id="{EC61D163-270C-132F-52A6-AAF414C64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5375" y="2815574"/>
                <a:ext cx="115094" cy="147320"/>
              </a:xfrm>
              <a:custGeom>
                <a:avLst/>
                <a:gdLst>
                  <a:gd name="T0" fmla="*/ 15 w 21"/>
                  <a:gd name="T1" fmla="*/ 27 h 27"/>
                  <a:gd name="T2" fmla="*/ 12 w 21"/>
                  <a:gd name="T3" fmla="*/ 12 h 27"/>
                  <a:gd name="T4" fmla="*/ 9 w 21"/>
                  <a:gd name="T5" fmla="*/ 7 h 27"/>
                  <a:gd name="T6" fmla="*/ 4 w 21"/>
                  <a:gd name="T7" fmla="*/ 3 h 27"/>
                  <a:gd name="T8" fmla="*/ 10 w 21"/>
                  <a:gd name="T9" fmla="*/ 8 h 27"/>
                  <a:gd name="T10" fmla="*/ 14 w 21"/>
                  <a:gd name="T11" fmla="*/ 13 h 27"/>
                  <a:gd name="T12" fmla="*/ 16 w 21"/>
                  <a:gd name="T13" fmla="*/ 27 h 27"/>
                  <a:gd name="T14" fmla="*/ 17 w 21"/>
                  <a:gd name="T15" fmla="*/ 26 h 27"/>
                  <a:gd name="T16" fmla="*/ 20 w 21"/>
                  <a:gd name="T17" fmla="*/ 14 h 27"/>
                  <a:gd name="T18" fmla="*/ 13 w 21"/>
                  <a:gd name="T19" fmla="*/ 5 h 27"/>
                  <a:gd name="T20" fmla="*/ 5 w 21"/>
                  <a:gd name="T21" fmla="*/ 1 h 27"/>
                  <a:gd name="T22" fmla="*/ 0 w 21"/>
                  <a:gd name="T23" fmla="*/ 0 h 27"/>
                  <a:gd name="T24" fmla="*/ 0 w 21"/>
                  <a:gd name="T25" fmla="*/ 0 h 27"/>
                  <a:gd name="T26" fmla="*/ 0 w 21"/>
                  <a:gd name="T27" fmla="*/ 3 h 27"/>
                  <a:gd name="T28" fmla="*/ 1 w 21"/>
                  <a:gd name="T29" fmla="*/ 6 h 27"/>
                  <a:gd name="T30" fmla="*/ 1 w 21"/>
                  <a:gd name="T31" fmla="*/ 8 h 27"/>
                  <a:gd name="T32" fmla="*/ 1 w 21"/>
                  <a:gd name="T33" fmla="*/ 10 h 27"/>
                  <a:gd name="T34" fmla="*/ 5 w 21"/>
                  <a:gd name="T35" fmla="*/ 19 h 27"/>
                  <a:gd name="T36" fmla="*/ 9 w 21"/>
                  <a:gd name="T37" fmla="*/ 23 h 27"/>
                  <a:gd name="T38" fmla="*/ 15 w 21"/>
                  <a:gd name="T3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" h="27">
                    <a:moveTo>
                      <a:pt x="15" y="27"/>
                    </a:moveTo>
                    <a:cubicBezTo>
                      <a:pt x="15" y="22"/>
                      <a:pt x="14" y="17"/>
                      <a:pt x="12" y="12"/>
                    </a:cubicBezTo>
                    <a:cubicBezTo>
                      <a:pt x="11" y="11"/>
                      <a:pt x="10" y="9"/>
                      <a:pt x="9" y="7"/>
                    </a:cubicBezTo>
                    <a:cubicBezTo>
                      <a:pt x="7" y="6"/>
                      <a:pt x="6" y="5"/>
                      <a:pt x="4" y="3"/>
                    </a:cubicBezTo>
                    <a:cubicBezTo>
                      <a:pt x="6" y="5"/>
                      <a:pt x="8" y="6"/>
                      <a:pt x="10" y="8"/>
                    </a:cubicBezTo>
                    <a:cubicBezTo>
                      <a:pt x="11" y="9"/>
                      <a:pt x="12" y="11"/>
                      <a:pt x="14" y="13"/>
                    </a:cubicBezTo>
                    <a:cubicBezTo>
                      <a:pt x="16" y="17"/>
                      <a:pt x="17" y="22"/>
                      <a:pt x="16" y="27"/>
                    </a:cubicBezTo>
                    <a:cubicBezTo>
                      <a:pt x="16" y="26"/>
                      <a:pt x="16" y="26"/>
                      <a:pt x="17" y="26"/>
                    </a:cubicBezTo>
                    <a:cubicBezTo>
                      <a:pt x="20" y="22"/>
                      <a:pt x="21" y="18"/>
                      <a:pt x="20" y="14"/>
                    </a:cubicBezTo>
                    <a:cubicBezTo>
                      <a:pt x="19" y="10"/>
                      <a:pt x="16" y="7"/>
                      <a:pt x="13" y="5"/>
                    </a:cubicBezTo>
                    <a:cubicBezTo>
                      <a:pt x="11" y="3"/>
                      <a:pt x="7" y="2"/>
                      <a:pt x="5" y="1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1" y="6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9"/>
                      <a:pt x="1" y="10"/>
                      <a:pt x="1" y="10"/>
                    </a:cubicBezTo>
                    <a:cubicBezTo>
                      <a:pt x="2" y="13"/>
                      <a:pt x="3" y="16"/>
                      <a:pt x="5" y="19"/>
                    </a:cubicBezTo>
                    <a:cubicBezTo>
                      <a:pt x="6" y="21"/>
                      <a:pt x="7" y="22"/>
                      <a:pt x="9" y="23"/>
                    </a:cubicBezTo>
                    <a:cubicBezTo>
                      <a:pt x="10" y="24"/>
                      <a:pt x="12" y="26"/>
                      <a:pt x="15" y="2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79" name="Freeform 53">
                <a:extLst>
                  <a:ext uri="{FF2B5EF4-FFF2-40B4-BE49-F238E27FC236}">
                    <a16:creationId xmlns:a16="http://schemas.microsoft.com/office/drawing/2014/main" id="{E42926BC-0680-EBFC-D191-57CA5D7DE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2132" y="2953686"/>
                <a:ext cx="197961" cy="119698"/>
              </a:xfrm>
              <a:custGeom>
                <a:avLst/>
                <a:gdLst>
                  <a:gd name="T0" fmla="*/ 1 w 36"/>
                  <a:gd name="T1" fmla="*/ 17 h 22"/>
                  <a:gd name="T2" fmla="*/ 15 w 36"/>
                  <a:gd name="T3" fmla="*/ 8 h 22"/>
                  <a:gd name="T4" fmla="*/ 29 w 36"/>
                  <a:gd name="T5" fmla="*/ 4 h 22"/>
                  <a:gd name="T6" fmla="*/ 14 w 36"/>
                  <a:gd name="T7" fmla="*/ 8 h 22"/>
                  <a:gd name="T8" fmla="*/ 7 w 36"/>
                  <a:gd name="T9" fmla="*/ 11 h 22"/>
                  <a:gd name="T10" fmla="*/ 3 w 36"/>
                  <a:gd name="T11" fmla="*/ 13 h 22"/>
                  <a:gd name="T12" fmla="*/ 0 w 36"/>
                  <a:gd name="T13" fmla="*/ 15 h 22"/>
                  <a:gd name="T14" fmla="*/ 0 w 36"/>
                  <a:gd name="T15" fmla="*/ 15 h 22"/>
                  <a:gd name="T16" fmla="*/ 9 w 36"/>
                  <a:gd name="T17" fmla="*/ 4 h 22"/>
                  <a:gd name="T18" fmla="*/ 14 w 36"/>
                  <a:gd name="T19" fmla="*/ 1 h 22"/>
                  <a:gd name="T20" fmla="*/ 20 w 36"/>
                  <a:gd name="T21" fmla="*/ 0 h 22"/>
                  <a:gd name="T22" fmla="*/ 26 w 36"/>
                  <a:gd name="T23" fmla="*/ 0 h 22"/>
                  <a:gd name="T24" fmla="*/ 31 w 36"/>
                  <a:gd name="T25" fmla="*/ 0 h 22"/>
                  <a:gd name="T26" fmla="*/ 36 w 36"/>
                  <a:gd name="T27" fmla="*/ 1 h 22"/>
                  <a:gd name="T28" fmla="*/ 35 w 36"/>
                  <a:gd name="T29" fmla="*/ 1 h 22"/>
                  <a:gd name="T30" fmla="*/ 32 w 36"/>
                  <a:gd name="T31" fmla="*/ 7 h 22"/>
                  <a:gd name="T32" fmla="*/ 24 w 36"/>
                  <a:gd name="T33" fmla="*/ 16 h 22"/>
                  <a:gd name="T34" fmla="*/ 13 w 36"/>
                  <a:gd name="T35" fmla="*/ 21 h 22"/>
                  <a:gd name="T36" fmla="*/ 1 w 36"/>
                  <a:gd name="T37" fmla="*/ 1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6" h="22">
                    <a:moveTo>
                      <a:pt x="1" y="17"/>
                    </a:moveTo>
                    <a:cubicBezTo>
                      <a:pt x="5" y="13"/>
                      <a:pt x="10" y="11"/>
                      <a:pt x="15" y="8"/>
                    </a:cubicBezTo>
                    <a:cubicBezTo>
                      <a:pt x="20" y="6"/>
                      <a:pt x="24" y="5"/>
                      <a:pt x="29" y="4"/>
                    </a:cubicBezTo>
                    <a:cubicBezTo>
                      <a:pt x="24" y="4"/>
                      <a:pt x="19" y="6"/>
                      <a:pt x="14" y="8"/>
                    </a:cubicBezTo>
                    <a:cubicBezTo>
                      <a:pt x="12" y="9"/>
                      <a:pt x="9" y="10"/>
                      <a:pt x="7" y="11"/>
                    </a:cubicBezTo>
                    <a:cubicBezTo>
                      <a:pt x="5" y="12"/>
                      <a:pt x="4" y="13"/>
                      <a:pt x="3" y="13"/>
                    </a:cubicBezTo>
                    <a:cubicBezTo>
                      <a:pt x="2" y="14"/>
                      <a:pt x="1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2" y="9"/>
                      <a:pt x="5" y="6"/>
                      <a:pt x="9" y="4"/>
                    </a:cubicBezTo>
                    <a:cubicBezTo>
                      <a:pt x="10" y="3"/>
                      <a:pt x="12" y="2"/>
                      <a:pt x="14" y="1"/>
                    </a:cubicBezTo>
                    <a:cubicBezTo>
                      <a:pt x="16" y="1"/>
                      <a:pt x="18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0"/>
                      <a:pt x="29" y="0"/>
                      <a:pt x="31" y="0"/>
                    </a:cubicBezTo>
                    <a:cubicBezTo>
                      <a:pt x="34" y="0"/>
                      <a:pt x="36" y="1"/>
                      <a:pt x="36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1"/>
                      <a:pt x="34" y="4"/>
                      <a:pt x="32" y="7"/>
                    </a:cubicBezTo>
                    <a:cubicBezTo>
                      <a:pt x="30" y="10"/>
                      <a:pt x="28" y="13"/>
                      <a:pt x="24" y="16"/>
                    </a:cubicBezTo>
                    <a:cubicBezTo>
                      <a:pt x="21" y="19"/>
                      <a:pt x="17" y="21"/>
                      <a:pt x="13" y="21"/>
                    </a:cubicBezTo>
                    <a:cubicBezTo>
                      <a:pt x="9" y="22"/>
                      <a:pt x="5" y="20"/>
                      <a:pt x="1" y="1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80" name="Freeform 54">
                <a:extLst>
                  <a:ext uri="{FF2B5EF4-FFF2-40B4-BE49-F238E27FC236}">
                    <a16:creationId xmlns:a16="http://schemas.microsoft.com/office/drawing/2014/main" id="{11ABD58A-6C0F-E180-6419-23A027847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5528" y="2903045"/>
                <a:ext cx="103585" cy="181849"/>
              </a:xfrm>
              <a:custGeom>
                <a:avLst/>
                <a:gdLst>
                  <a:gd name="T0" fmla="*/ 10 w 19"/>
                  <a:gd name="T1" fmla="*/ 33 h 33"/>
                  <a:gd name="T2" fmla="*/ 11 w 19"/>
                  <a:gd name="T3" fmla="*/ 17 h 33"/>
                  <a:gd name="T4" fmla="*/ 6 w 19"/>
                  <a:gd name="T5" fmla="*/ 5 h 33"/>
                  <a:gd name="T6" fmla="*/ 12 w 19"/>
                  <a:gd name="T7" fmla="*/ 18 h 33"/>
                  <a:gd name="T8" fmla="*/ 11 w 19"/>
                  <a:gd name="T9" fmla="*/ 33 h 33"/>
                  <a:gd name="T10" fmla="*/ 12 w 19"/>
                  <a:gd name="T11" fmla="*/ 33 h 33"/>
                  <a:gd name="T12" fmla="*/ 19 w 19"/>
                  <a:gd name="T13" fmla="*/ 21 h 33"/>
                  <a:gd name="T14" fmla="*/ 18 w 19"/>
                  <a:gd name="T15" fmla="*/ 18 h 33"/>
                  <a:gd name="T16" fmla="*/ 18 w 19"/>
                  <a:gd name="T17" fmla="*/ 15 h 33"/>
                  <a:gd name="T18" fmla="*/ 15 w 19"/>
                  <a:gd name="T19" fmla="*/ 10 h 33"/>
                  <a:gd name="T20" fmla="*/ 7 w 19"/>
                  <a:gd name="T21" fmla="*/ 3 h 33"/>
                  <a:gd name="T22" fmla="*/ 3 w 19"/>
                  <a:gd name="T23" fmla="*/ 0 h 33"/>
                  <a:gd name="T24" fmla="*/ 3 w 19"/>
                  <a:gd name="T25" fmla="*/ 0 h 33"/>
                  <a:gd name="T26" fmla="*/ 2 w 19"/>
                  <a:gd name="T27" fmla="*/ 3 h 33"/>
                  <a:gd name="T28" fmla="*/ 1 w 19"/>
                  <a:gd name="T29" fmla="*/ 12 h 33"/>
                  <a:gd name="T30" fmla="*/ 2 w 19"/>
                  <a:gd name="T31" fmla="*/ 22 h 33"/>
                  <a:gd name="T32" fmla="*/ 10 w 19"/>
                  <a:gd name="T3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33">
                    <a:moveTo>
                      <a:pt x="10" y="33"/>
                    </a:moveTo>
                    <a:cubicBezTo>
                      <a:pt x="12" y="28"/>
                      <a:pt x="12" y="22"/>
                      <a:pt x="11" y="17"/>
                    </a:cubicBezTo>
                    <a:cubicBezTo>
                      <a:pt x="11" y="13"/>
                      <a:pt x="9" y="8"/>
                      <a:pt x="6" y="5"/>
                    </a:cubicBezTo>
                    <a:cubicBezTo>
                      <a:pt x="9" y="9"/>
                      <a:pt x="12" y="13"/>
                      <a:pt x="12" y="18"/>
                    </a:cubicBezTo>
                    <a:cubicBezTo>
                      <a:pt x="13" y="23"/>
                      <a:pt x="13" y="28"/>
                      <a:pt x="11" y="33"/>
                    </a:cubicBezTo>
                    <a:cubicBezTo>
                      <a:pt x="11" y="33"/>
                      <a:pt x="11" y="33"/>
                      <a:pt x="12" y="33"/>
                    </a:cubicBezTo>
                    <a:cubicBezTo>
                      <a:pt x="17" y="29"/>
                      <a:pt x="19" y="25"/>
                      <a:pt x="19" y="21"/>
                    </a:cubicBezTo>
                    <a:cubicBezTo>
                      <a:pt x="19" y="20"/>
                      <a:pt x="19" y="19"/>
                      <a:pt x="18" y="18"/>
                    </a:cubicBezTo>
                    <a:cubicBezTo>
                      <a:pt x="18" y="17"/>
                      <a:pt x="18" y="16"/>
                      <a:pt x="18" y="15"/>
                    </a:cubicBezTo>
                    <a:cubicBezTo>
                      <a:pt x="17" y="13"/>
                      <a:pt x="16" y="12"/>
                      <a:pt x="15" y="10"/>
                    </a:cubicBezTo>
                    <a:cubicBezTo>
                      <a:pt x="12" y="7"/>
                      <a:pt x="10" y="4"/>
                      <a:pt x="7" y="3"/>
                    </a:cubicBezTo>
                    <a:cubicBezTo>
                      <a:pt x="5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2"/>
                      <a:pt x="2" y="3"/>
                    </a:cubicBezTo>
                    <a:cubicBezTo>
                      <a:pt x="1" y="6"/>
                      <a:pt x="1" y="8"/>
                      <a:pt x="1" y="12"/>
                    </a:cubicBezTo>
                    <a:cubicBezTo>
                      <a:pt x="0" y="15"/>
                      <a:pt x="0" y="18"/>
                      <a:pt x="2" y="22"/>
                    </a:cubicBezTo>
                    <a:cubicBezTo>
                      <a:pt x="3" y="26"/>
                      <a:pt x="5" y="30"/>
                      <a:pt x="10" y="33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81" name="Freeform 55">
                <a:extLst>
                  <a:ext uri="{FF2B5EF4-FFF2-40B4-BE49-F238E27FC236}">
                    <a16:creationId xmlns:a16="http://schemas.microsoft.com/office/drawing/2014/main" id="{E613349D-AF11-2FA8-6D07-82F7C49227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1642" y="3101006"/>
                <a:ext cx="225584" cy="110490"/>
              </a:xfrm>
              <a:custGeom>
                <a:avLst/>
                <a:gdLst>
                  <a:gd name="T0" fmla="*/ 0 w 41"/>
                  <a:gd name="T1" fmla="*/ 12 h 20"/>
                  <a:gd name="T2" fmla="*/ 18 w 41"/>
                  <a:gd name="T3" fmla="*/ 8 h 20"/>
                  <a:gd name="T4" fmla="*/ 25 w 41"/>
                  <a:gd name="T5" fmla="*/ 7 h 20"/>
                  <a:gd name="T6" fmla="*/ 33 w 41"/>
                  <a:gd name="T7" fmla="*/ 7 h 20"/>
                  <a:gd name="T8" fmla="*/ 25 w 41"/>
                  <a:gd name="T9" fmla="*/ 6 h 20"/>
                  <a:gd name="T10" fmla="*/ 21 w 41"/>
                  <a:gd name="T11" fmla="*/ 6 h 20"/>
                  <a:gd name="T12" fmla="*/ 16 w 41"/>
                  <a:gd name="T13" fmla="*/ 7 h 20"/>
                  <a:gd name="T14" fmla="*/ 0 w 41"/>
                  <a:gd name="T15" fmla="*/ 10 h 20"/>
                  <a:gd name="T16" fmla="*/ 0 w 41"/>
                  <a:gd name="T17" fmla="*/ 10 h 20"/>
                  <a:gd name="T18" fmla="*/ 6 w 41"/>
                  <a:gd name="T19" fmla="*/ 4 h 20"/>
                  <a:gd name="T20" fmla="*/ 9 w 41"/>
                  <a:gd name="T21" fmla="*/ 2 h 20"/>
                  <a:gd name="T22" fmla="*/ 12 w 41"/>
                  <a:gd name="T23" fmla="*/ 1 h 20"/>
                  <a:gd name="T24" fmla="*/ 19 w 41"/>
                  <a:gd name="T25" fmla="*/ 0 h 20"/>
                  <a:gd name="T26" fmla="*/ 25 w 41"/>
                  <a:gd name="T27" fmla="*/ 0 h 20"/>
                  <a:gd name="T28" fmla="*/ 36 w 41"/>
                  <a:gd name="T29" fmla="*/ 4 h 20"/>
                  <a:gd name="T30" fmla="*/ 41 w 41"/>
                  <a:gd name="T31" fmla="*/ 6 h 20"/>
                  <a:gd name="T32" fmla="*/ 41 w 41"/>
                  <a:gd name="T33" fmla="*/ 6 h 20"/>
                  <a:gd name="T34" fmla="*/ 36 w 41"/>
                  <a:gd name="T35" fmla="*/ 11 h 20"/>
                  <a:gd name="T36" fmla="*/ 25 w 41"/>
                  <a:gd name="T37" fmla="*/ 18 h 20"/>
                  <a:gd name="T38" fmla="*/ 18 w 41"/>
                  <a:gd name="T39" fmla="*/ 20 h 20"/>
                  <a:gd name="T40" fmla="*/ 15 w 41"/>
                  <a:gd name="T41" fmla="*/ 20 h 20"/>
                  <a:gd name="T42" fmla="*/ 11 w 41"/>
                  <a:gd name="T43" fmla="*/ 20 h 20"/>
                  <a:gd name="T44" fmla="*/ 0 w 41"/>
                  <a:gd name="T45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1" h="20">
                    <a:moveTo>
                      <a:pt x="0" y="12"/>
                    </a:moveTo>
                    <a:cubicBezTo>
                      <a:pt x="6" y="10"/>
                      <a:pt x="12" y="8"/>
                      <a:pt x="18" y="8"/>
                    </a:cubicBezTo>
                    <a:cubicBezTo>
                      <a:pt x="20" y="7"/>
                      <a:pt x="23" y="7"/>
                      <a:pt x="25" y="7"/>
                    </a:cubicBezTo>
                    <a:cubicBezTo>
                      <a:pt x="28" y="7"/>
                      <a:pt x="31" y="7"/>
                      <a:pt x="33" y="7"/>
                    </a:cubicBezTo>
                    <a:cubicBezTo>
                      <a:pt x="30" y="7"/>
                      <a:pt x="28" y="6"/>
                      <a:pt x="25" y="6"/>
                    </a:cubicBezTo>
                    <a:cubicBezTo>
                      <a:pt x="24" y="6"/>
                      <a:pt x="22" y="6"/>
                      <a:pt x="21" y="6"/>
                    </a:cubicBezTo>
                    <a:cubicBezTo>
                      <a:pt x="19" y="6"/>
                      <a:pt x="18" y="7"/>
                      <a:pt x="16" y="7"/>
                    </a:cubicBezTo>
                    <a:cubicBezTo>
                      <a:pt x="11" y="7"/>
                      <a:pt x="5" y="8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4" y="5"/>
                      <a:pt x="6" y="4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1"/>
                      <a:pt x="11" y="1"/>
                      <a:pt x="12" y="1"/>
                    </a:cubicBezTo>
                    <a:cubicBezTo>
                      <a:pt x="14" y="0"/>
                      <a:pt x="17" y="0"/>
                      <a:pt x="19" y="0"/>
                    </a:cubicBezTo>
                    <a:cubicBezTo>
                      <a:pt x="21" y="0"/>
                      <a:pt x="23" y="0"/>
                      <a:pt x="25" y="0"/>
                    </a:cubicBezTo>
                    <a:cubicBezTo>
                      <a:pt x="30" y="1"/>
                      <a:pt x="33" y="2"/>
                      <a:pt x="36" y="4"/>
                    </a:cubicBezTo>
                    <a:cubicBezTo>
                      <a:pt x="39" y="5"/>
                      <a:pt x="41" y="6"/>
                      <a:pt x="41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40" y="6"/>
                      <a:pt x="39" y="8"/>
                      <a:pt x="36" y="11"/>
                    </a:cubicBezTo>
                    <a:cubicBezTo>
                      <a:pt x="33" y="13"/>
                      <a:pt x="29" y="16"/>
                      <a:pt x="25" y="18"/>
                    </a:cubicBezTo>
                    <a:cubicBezTo>
                      <a:pt x="23" y="19"/>
                      <a:pt x="20" y="20"/>
                      <a:pt x="18" y="20"/>
                    </a:cubicBezTo>
                    <a:cubicBezTo>
                      <a:pt x="17" y="20"/>
                      <a:pt x="16" y="20"/>
                      <a:pt x="15" y="20"/>
                    </a:cubicBezTo>
                    <a:cubicBezTo>
                      <a:pt x="14" y="20"/>
                      <a:pt x="12" y="20"/>
                      <a:pt x="11" y="20"/>
                    </a:cubicBezTo>
                    <a:cubicBezTo>
                      <a:pt x="7" y="19"/>
                      <a:pt x="3" y="17"/>
                      <a:pt x="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82" name="Freeform 56">
                <a:extLst>
                  <a:ext uri="{FF2B5EF4-FFF2-40B4-BE49-F238E27FC236}">
                    <a16:creationId xmlns:a16="http://schemas.microsoft.com/office/drawing/2014/main" id="{8FA0A08D-868D-C0DF-7061-12B04DEFD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9641" y="2985912"/>
                <a:ext cx="105886" cy="204868"/>
              </a:xfrm>
              <a:custGeom>
                <a:avLst/>
                <a:gdLst>
                  <a:gd name="T0" fmla="*/ 5 w 19"/>
                  <a:gd name="T1" fmla="*/ 36 h 37"/>
                  <a:gd name="T2" fmla="*/ 12 w 19"/>
                  <a:gd name="T3" fmla="*/ 20 h 37"/>
                  <a:gd name="T4" fmla="*/ 11 w 19"/>
                  <a:gd name="T5" fmla="*/ 13 h 37"/>
                  <a:gd name="T6" fmla="*/ 10 w 19"/>
                  <a:gd name="T7" fmla="*/ 6 h 37"/>
                  <a:gd name="T8" fmla="*/ 12 w 19"/>
                  <a:gd name="T9" fmla="*/ 14 h 37"/>
                  <a:gd name="T10" fmla="*/ 13 w 19"/>
                  <a:gd name="T11" fmla="*/ 18 h 37"/>
                  <a:gd name="T12" fmla="*/ 13 w 19"/>
                  <a:gd name="T13" fmla="*/ 22 h 37"/>
                  <a:gd name="T14" fmla="*/ 7 w 19"/>
                  <a:gd name="T15" fmla="*/ 37 h 37"/>
                  <a:gd name="T16" fmla="*/ 8 w 19"/>
                  <a:gd name="T17" fmla="*/ 37 h 37"/>
                  <a:gd name="T18" fmla="*/ 18 w 19"/>
                  <a:gd name="T19" fmla="*/ 27 h 37"/>
                  <a:gd name="T20" fmla="*/ 17 w 19"/>
                  <a:gd name="T21" fmla="*/ 14 h 37"/>
                  <a:gd name="T22" fmla="*/ 12 w 19"/>
                  <a:gd name="T23" fmla="*/ 4 h 37"/>
                  <a:gd name="T24" fmla="*/ 8 w 19"/>
                  <a:gd name="T25" fmla="*/ 0 h 37"/>
                  <a:gd name="T26" fmla="*/ 8 w 19"/>
                  <a:gd name="T27" fmla="*/ 0 h 37"/>
                  <a:gd name="T28" fmla="*/ 6 w 19"/>
                  <a:gd name="T29" fmla="*/ 3 h 37"/>
                  <a:gd name="T30" fmla="*/ 4 w 19"/>
                  <a:gd name="T31" fmla="*/ 7 h 37"/>
                  <a:gd name="T32" fmla="*/ 3 w 19"/>
                  <a:gd name="T33" fmla="*/ 9 h 37"/>
                  <a:gd name="T34" fmla="*/ 2 w 19"/>
                  <a:gd name="T35" fmla="*/ 11 h 37"/>
                  <a:gd name="T36" fmla="*/ 0 w 19"/>
                  <a:gd name="T37" fmla="*/ 17 h 37"/>
                  <a:gd name="T38" fmla="*/ 0 w 19"/>
                  <a:gd name="T39" fmla="*/ 23 h 37"/>
                  <a:gd name="T40" fmla="*/ 5 w 19"/>
                  <a:gd name="T41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37">
                    <a:moveTo>
                      <a:pt x="5" y="36"/>
                    </a:moveTo>
                    <a:cubicBezTo>
                      <a:pt x="9" y="32"/>
                      <a:pt x="11" y="26"/>
                      <a:pt x="12" y="20"/>
                    </a:cubicBezTo>
                    <a:cubicBezTo>
                      <a:pt x="12" y="18"/>
                      <a:pt x="12" y="16"/>
                      <a:pt x="11" y="13"/>
                    </a:cubicBezTo>
                    <a:cubicBezTo>
                      <a:pt x="11" y="11"/>
                      <a:pt x="11" y="8"/>
                      <a:pt x="10" y="6"/>
                    </a:cubicBezTo>
                    <a:cubicBezTo>
                      <a:pt x="11" y="9"/>
                      <a:pt x="12" y="11"/>
                      <a:pt x="12" y="14"/>
                    </a:cubicBezTo>
                    <a:cubicBezTo>
                      <a:pt x="12" y="15"/>
                      <a:pt x="13" y="16"/>
                      <a:pt x="13" y="18"/>
                    </a:cubicBezTo>
                    <a:cubicBezTo>
                      <a:pt x="13" y="19"/>
                      <a:pt x="13" y="20"/>
                      <a:pt x="13" y="22"/>
                    </a:cubicBezTo>
                    <a:cubicBezTo>
                      <a:pt x="12" y="27"/>
                      <a:pt x="10" y="32"/>
                      <a:pt x="7" y="37"/>
                    </a:cubicBezTo>
                    <a:cubicBezTo>
                      <a:pt x="7" y="37"/>
                      <a:pt x="7" y="37"/>
                      <a:pt x="8" y="37"/>
                    </a:cubicBezTo>
                    <a:cubicBezTo>
                      <a:pt x="14" y="35"/>
                      <a:pt x="17" y="31"/>
                      <a:pt x="18" y="27"/>
                    </a:cubicBezTo>
                    <a:cubicBezTo>
                      <a:pt x="19" y="22"/>
                      <a:pt x="19" y="18"/>
                      <a:pt x="17" y="14"/>
                    </a:cubicBezTo>
                    <a:cubicBezTo>
                      <a:pt x="16" y="10"/>
                      <a:pt x="13" y="6"/>
                      <a:pt x="12" y="4"/>
                    </a:cubicBezTo>
                    <a:cubicBezTo>
                      <a:pt x="10" y="1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1"/>
                      <a:pt x="6" y="3"/>
                    </a:cubicBezTo>
                    <a:cubicBezTo>
                      <a:pt x="5" y="4"/>
                      <a:pt x="5" y="6"/>
                      <a:pt x="4" y="7"/>
                    </a:cubicBezTo>
                    <a:cubicBezTo>
                      <a:pt x="3" y="8"/>
                      <a:pt x="3" y="8"/>
                      <a:pt x="3" y="9"/>
                    </a:cubicBezTo>
                    <a:cubicBezTo>
                      <a:pt x="3" y="10"/>
                      <a:pt x="2" y="11"/>
                      <a:pt x="2" y="11"/>
                    </a:cubicBezTo>
                    <a:cubicBezTo>
                      <a:pt x="1" y="13"/>
                      <a:pt x="1" y="15"/>
                      <a:pt x="0" y="17"/>
                    </a:cubicBezTo>
                    <a:cubicBezTo>
                      <a:pt x="0" y="19"/>
                      <a:pt x="0" y="21"/>
                      <a:pt x="0" y="23"/>
                    </a:cubicBezTo>
                    <a:cubicBezTo>
                      <a:pt x="0" y="27"/>
                      <a:pt x="1" y="32"/>
                      <a:pt x="5" y="3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83" name="Freeform 57">
                <a:extLst>
                  <a:ext uri="{FF2B5EF4-FFF2-40B4-BE49-F238E27FC236}">
                    <a16:creationId xmlns:a16="http://schemas.microsoft.com/office/drawing/2014/main" id="{B54F16EE-124C-6B1D-29BE-0E6ADEAFF2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020" y="3218404"/>
                <a:ext cx="244000" cy="126604"/>
              </a:xfrm>
              <a:custGeom>
                <a:avLst/>
                <a:gdLst>
                  <a:gd name="T0" fmla="*/ 0 w 44"/>
                  <a:gd name="T1" fmla="*/ 8 h 23"/>
                  <a:gd name="T2" fmla="*/ 19 w 44"/>
                  <a:gd name="T3" fmla="*/ 9 h 23"/>
                  <a:gd name="T4" fmla="*/ 28 w 44"/>
                  <a:gd name="T5" fmla="*/ 10 h 23"/>
                  <a:gd name="T6" fmla="*/ 31 w 44"/>
                  <a:gd name="T7" fmla="*/ 11 h 23"/>
                  <a:gd name="T8" fmla="*/ 35 w 44"/>
                  <a:gd name="T9" fmla="*/ 13 h 23"/>
                  <a:gd name="T10" fmla="*/ 31 w 44"/>
                  <a:gd name="T11" fmla="*/ 11 h 23"/>
                  <a:gd name="T12" fmla="*/ 27 w 44"/>
                  <a:gd name="T13" fmla="*/ 9 h 23"/>
                  <a:gd name="T14" fmla="*/ 18 w 44"/>
                  <a:gd name="T15" fmla="*/ 7 h 23"/>
                  <a:gd name="T16" fmla="*/ 0 w 44"/>
                  <a:gd name="T17" fmla="*/ 7 h 23"/>
                  <a:gd name="T18" fmla="*/ 0 w 44"/>
                  <a:gd name="T19" fmla="*/ 6 h 23"/>
                  <a:gd name="T20" fmla="*/ 15 w 44"/>
                  <a:gd name="T21" fmla="*/ 0 h 23"/>
                  <a:gd name="T22" fmla="*/ 19 w 44"/>
                  <a:gd name="T23" fmla="*/ 0 h 23"/>
                  <a:gd name="T24" fmla="*/ 22 w 44"/>
                  <a:gd name="T25" fmla="*/ 1 h 23"/>
                  <a:gd name="T26" fmla="*/ 29 w 44"/>
                  <a:gd name="T27" fmla="*/ 3 h 23"/>
                  <a:gd name="T28" fmla="*/ 39 w 44"/>
                  <a:gd name="T29" fmla="*/ 10 h 23"/>
                  <a:gd name="T30" fmla="*/ 44 w 44"/>
                  <a:gd name="T31" fmla="*/ 14 h 23"/>
                  <a:gd name="T32" fmla="*/ 44 w 44"/>
                  <a:gd name="T33" fmla="*/ 14 h 23"/>
                  <a:gd name="T34" fmla="*/ 42 w 44"/>
                  <a:gd name="T35" fmla="*/ 15 h 23"/>
                  <a:gd name="T36" fmla="*/ 37 w 44"/>
                  <a:gd name="T37" fmla="*/ 17 h 23"/>
                  <a:gd name="T38" fmla="*/ 31 w 44"/>
                  <a:gd name="T39" fmla="*/ 20 h 23"/>
                  <a:gd name="T40" fmla="*/ 24 w 44"/>
                  <a:gd name="T41" fmla="*/ 22 h 23"/>
                  <a:gd name="T42" fmla="*/ 9 w 44"/>
                  <a:gd name="T43" fmla="*/ 20 h 23"/>
                  <a:gd name="T44" fmla="*/ 0 w 44"/>
                  <a:gd name="T45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" h="23">
                    <a:moveTo>
                      <a:pt x="0" y="8"/>
                    </a:moveTo>
                    <a:cubicBezTo>
                      <a:pt x="6" y="8"/>
                      <a:pt x="13" y="8"/>
                      <a:pt x="19" y="9"/>
                    </a:cubicBezTo>
                    <a:cubicBezTo>
                      <a:pt x="22" y="9"/>
                      <a:pt x="25" y="10"/>
                      <a:pt x="28" y="10"/>
                    </a:cubicBezTo>
                    <a:cubicBezTo>
                      <a:pt x="29" y="10"/>
                      <a:pt x="30" y="11"/>
                      <a:pt x="31" y="11"/>
                    </a:cubicBezTo>
                    <a:cubicBezTo>
                      <a:pt x="33" y="12"/>
                      <a:pt x="34" y="12"/>
                      <a:pt x="35" y="13"/>
                    </a:cubicBezTo>
                    <a:cubicBezTo>
                      <a:pt x="34" y="12"/>
                      <a:pt x="33" y="11"/>
                      <a:pt x="31" y="11"/>
                    </a:cubicBezTo>
                    <a:cubicBezTo>
                      <a:pt x="30" y="10"/>
                      <a:pt x="28" y="10"/>
                      <a:pt x="27" y="9"/>
                    </a:cubicBezTo>
                    <a:cubicBezTo>
                      <a:pt x="24" y="8"/>
                      <a:pt x="21" y="8"/>
                      <a:pt x="18" y="7"/>
                    </a:cubicBezTo>
                    <a:cubicBezTo>
                      <a:pt x="12" y="7"/>
                      <a:pt x="6" y="6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cubicBezTo>
                      <a:pt x="6" y="2"/>
                      <a:pt x="10" y="0"/>
                      <a:pt x="15" y="0"/>
                    </a:cubicBezTo>
                    <a:cubicBezTo>
                      <a:pt x="16" y="0"/>
                      <a:pt x="18" y="0"/>
                      <a:pt x="19" y="0"/>
                    </a:cubicBezTo>
                    <a:cubicBezTo>
                      <a:pt x="20" y="0"/>
                      <a:pt x="21" y="1"/>
                      <a:pt x="22" y="1"/>
                    </a:cubicBezTo>
                    <a:cubicBezTo>
                      <a:pt x="25" y="2"/>
                      <a:pt x="27" y="2"/>
                      <a:pt x="29" y="3"/>
                    </a:cubicBezTo>
                    <a:cubicBezTo>
                      <a:pt x="33" y="5"/>
                      <a:pt x="37" y="8"/>
                      <a:pt x="39" y="10"/>
                    </a:cubicBezTo>
                    <a:cubicBezTo>
                      <a:pt x="42" y="12"/>
                      <a:pt x="44" y="14"/>
                      <a:pt x="44" y="14"/>
                    </a:cubicBezTo>
                    <a:cubicBezTo>
                      <a:pt x="44" y="14"/>
                      <a:pt x="44" y="14"/>
                      <a:pt x="44" y="14"/>
                    </a:cubicBezTo>
                    <a:cubicBezTo>
                      <a:pt x="43" y="14"/>
                      <a:pt x="43" y="14"/>
                      <a:pt x="42" y="15"/>
                    </a:cubicBezTo>
                    <a:cubicBezTo>
                      <a:pt x="41" y="16"/>
                      <a:pt x="39" y="17"/>
                      <a:pt x="37" y="17"/>
                    </a:cubicBezTo>
                    <a:cubicBezTo>
                      <a:pt x="35" y="18"/>
                      <a:pt x="33" y="19"/>
                      <a:pt x="31" y="20"/>
                    </a:cubicBezTo>
                    <a:cubicBezTo>
                      <a:pt x="29" y="21"/>
                      <a:pt x="26" y="21"/>
                      <a:pt x="24" y="22"/>
                    </a:cubicBezTo>
                    <a:cubicBezTo>
                      <a:pt x="19" y="23"/>
                      <a:pt x="13" y="22"/>
                      <a:pt x="9" y="20"/>
                    </a:cubicBezTo>
                    <a:cubicBezTo>
                      <a:pt x="5" y="18"/>
                      <a:pt x="1" y="14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  <p:sp>
            <p:nvSpPr>
              <p:cNvPr id="84" name="Freeform 58">
                <a:extLst>
                  <a:ext uri="{FF2B5EF4-FFF2-40B4-BE49-F238E27FC236}">
                    <a16:creationId xmlns:a16="http://schemas.microsoft.com/office/drawing/2014/main" id="{23D0DD90-A15A-458B-81B9-7D1D4E2388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320" y="3052667"/>
                <a:ext cx="119698" cy="214075"/>
              </a:xfrm>
              <a:custGeom>
                <a:avLst/>
                <a:gdLst>
                  <a:gd name="T0" fmla="*/ 3 w 22"/>
                  <a:gd name="T1" fmla="*/ 38 h 39"/>
                  <a:gd name="T2" fmla="*/ 14 w 22"/>
                  <a:gd name="T3" fmla="*/ 23 h 39"/>
                  <a:gd name="T4" fmla="*/ 15 w 22"/>
                  <a:gd name="T5" fmla="*/ 7 h 39"/>
                  <a:gd name="T6" fmla="*/ 14 w 22"/>
                  <a:gd name="T7" fmla="*/ 24 h 39"/>
                  <a:gd name="T8" fmla="*/ 4 w 22"/>
                  <a:gd name="T9" fmla="*/ 39 h 39"/>
                  <a:gd name="T10" fmla="*/ 5 w 22"/>
                  <a:gd name="T11" fmla="*/ 39 h 39"/>
                  <a:gd name="T12" fmla="*/ 14 w 22"/>
                  <a:gd name="T13" fmla="*/ 36 h 39"/>
                  <a:gd name="T14" fmla="*/ 17 w 22"/>
                  <a:gd name="T15" fmla="*/ 34 h 39"/>
                  <a:gd name="T16" fmla="*/ 19 w 22"/>
                  <a:gd name="T17" fmla="*/ 31 h 39"/>
                  <a:gd name="T18" fmla="*/ 22 w 22"/>
                  <a:gd name="T19" fmla="*/ 24 h 39"/>
                  <a:gd name="T20" fmla="*/ 22 w 22"/>
                  <a:gd name="T21" fmla="*/ 17 h 39"/>
                  <a:gd name="T22" fmla="*/ 18 w 22"/>
                  <a:gd name="T23" fmla="*/ 5 h 39"/>
                  <a:gd name="T24" fmla="*/ 16 w 22"/>
                  <a:gd name="T25" fmla="*/ 0 h 39"/>
                  <a:gd name="T26" fmla="*/ 16 w 22"/>
                  <a:gd name="T27" fmla="*/ 0 h 39"/>
                  <a:gd name="T28" fmla="*/ 15 w 22"/>
                  <a:gd name="T29" fmla="*/ 1 h 39"/>
                  <a:gd name="T30" fmla="*/ 13 w 22"/>
                  <a:gd name="T31" fmla="*/ 2 h 39"/>
                  <a:gd name="T32" fmla="*/ 12 w 22"/>
                  <a:gd name="T33" fmla="*/ 3 h 39"/>
                  <a:gd name="T34" fmla="*/ 6 w 22"/>
                  <a:gd name="T35" fmla="*/ 11 h 39"/>
                  <a:gd name="T36" fmla="*/ 3 w 22"/>
                  <a:gd name="T37" fmla="*/ 16 h 39"/>
                  <a:gd name="T38" fmla="*/ 2 w 22"/>
                  <a:gd name="T39" fmla="*/ 19 h 39"/>
                  <a:gd name="T40" fmla="*/ 1 w 22"/>
                  <a:gd name="T41" fmla="*/ 22 h 39"/>
                  <a:gd name="T42" fmla="*/ 3 w 22"/>
                  <a:gd name="T43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" h="39">
                    <a:moveTo>
                      <a:pt x="3" y="38"/>
                    </a:moveTo>
                    <a:cubicBezTo>
                      <a:pt x="8" y="34"/>
                      <a:pt x="12" y="28"/>
                      <a:pt x="14" y="23"/>
                    </a:cubicBezTo>
                    <a:cubicBezTo>
                      <a:pt x="16" y="18"/>
                      <a:pt x="16" y="12"/>
                      <a:pt x="15" y="7"/>
                    </a:cubicBezTo>
                    <a:cubicBezTo>
                      <a:pt x="17" y="13"/>
                      <a:pt x="16" y="19"/>
                      <a:pt x="14" y="24"/>
                    </a:cubicBezTo>
                    <a:cubicBezTo>
                      <a:pt x="12" y="30"/>
                      <a:pt x="9" y="35"/>
                      <a:pt x="4" y="39"/>
                    </a:cubicBezTo>
                    <a:cubicBezTo>
                      <a:pt x="4" y="39"/>
                      <a:pt x="5" y="39"/>
                      <a:pt x="5" y="39"/>
                    </a:cubicBezTo>
                    <a:cubicBezTo>
                      <a:pt x="9" y="38"/>
                      <a:pt x="12" y="38"/>
                      <a:pt x="14" y="36"/>
                    </a:cubicBezTo>
                    <a:cubicBezTo>
                      <a:pt x="15" y="35"/>
                      <a:pt x="16" y="35"/>
                      <a:pt x="17" y="34"/>
                    </a:cubicBezTo>
                    <a:cubicBezTo>
                      <a:pt x="18" y="33"/>
                      <a:pt x="18" y="32"/>
                      <a:pt x="19" y="31"/>
                    </a:cubicBezTo>
                    <a:cubicBezTo>
                      <a:pt x="20" y="29"/>
                      <a:pt x="21" y="27"/>
                      <a:pt x="22" y="24"/>
                    </a:cubicBezTo>
                    <a:cubicBezTo>
                      <a:pt x="22" y="22"/>
                      <a:pt x="22" y="20"/>
                      <a:pt x="22" y="17"/>
                    </a:cubicBezTo>
                    <a:cubicBezTo>
                      <a:pt x="21" y="13"/>
                      <a:pt x="20" y="8"/>
                      <a:pt x="18" y="5"/>
                    </a:cubicBezTo>
                    <a:cubicBezTo>
                      <a:pt x="17" y="2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5" y="1"/>
                      <a:pt x="15" y="1"/>
                    </a:cubicBezTo>
                    <a:cubicBezTo>
                      <a:pt x="14" y="1"/>
                      <a:pt x="14" y="2"/>
                      <a:pt x="13" y="2"/>
                    </a:cubicBezTo>
                    <a:cubicBezTo>
                      <a:pt x="13" y="2"/>
                      <a:pt x="13" y="3"/>
                      <a:pt x="12" y="3"/>
                    </a:cubicBezTo>
                    <a:cubicBezTo>
                      <a:pt x="10" y="5"/>
                      <a:pt x="8" y="8"/>
                      <a:pt x="6" y="11"/>
                    </a:cubicBezTo>
                    <a:cubicBezTo>
                      <a:pt x="5" y="12"/>
                      <a:pt x="4" y="14"/>
                      <a:pt x="3" y="16"/>
                    </a:cubicBezTo>
                    <a:cubicBezTo>
                      <a:pt x="2" y="17"/>
                      <a:pt x="2" y="18"/>
                      <a:pt x="2" y="19"/>
                    </a:cubicBezTo>
                    <a:cubicBezTo>
                      <a:pt x="1" y="20"/>
                      <a:pt x="1" y="21"/>
                      <a:pt x="1" y="22"/>
                    </a:cubicBezTo>
                    <a:cubicBezTo>
                      <a:pt x="0" y="27"/>
                      <a:pt x="0" y="32"/>
                      <a:pt x="3" y="3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2588" tIns="66294" rIns="132588" bIns="66294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610"/>
              </a:p>
            </p:txBody>
          </p:sp>
        </p:grpSp>
      </p:grpSp>
      <p:grpSp>
        <p:nvGrpSpPr>
          <p:cNvPr id="122" name="组合 121">
            <a:extLst>
              <a:ext uri="{FF2B5EF4-FFF2-40B4-BE49-F238E27FC236}">
                <a16:creationId xmlns:a16="http://schemas.microsoft.com/office/drawing/2014/main" id="{0680CD4D-B312-F191-DD1B-6E4EEB1D6DB9}"/>
              </a:ext>
            </a:extLst>
          </p:cNvPr>
          <p:cNvGrpSpPr/>
          <p:nvPr/>
        </p:nvGrpSpPr>
        <p:grpSpPr>
          <a:xfrm>
            <a:off x="4703349" y="1628727"/>
            <a:ext cx="2682731" cy="2280734"/>
            <a:chOff x="4662532" y="1759123"/>
            <a:chExt cx="2682731" cy="2280734"/>
          </a:xfrm>
        </p:grpSpPr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8C42FD10-CE80-6E2E-D204-2E88900230D7}"/>
                </a:ext>
              </a:extLst>
            </p:cNvPr>
            <p:cNvSpPr txBox="1"/>
            <p:nvPr/>
          </p:nvSpPr>
          <p:spPr>
            <a:xfrm>
              <a:off x="4662532" y="1759123"/>
              <a:ext cx="2518333" cy="46166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kumimoji="1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SINCE20xx</a:t>
              </a:r>
              <a:endParaRPr kumimoji="1" lang="zh-CN" altLang="en-US" sz="2400" dirty="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2245A651-4600-A81F-220F-872D0CEF1F39}"/>
                </a:ext>
              </a:extLst>
            </p:cNvPr>
            <p:cNvSpPr txBox="1"/>
            <p:nvPr/>
          </p:nvSpPr>
          <p:spPr>
            <a:xfrm>
              <a:off x="4693319" y="3506485"/>
              <a:ext cx="2636708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dist"/>
              <a:r>
                <a:rPr kumimoji="1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研究中国房地产百强企业</a:t>
              </a:r>
              <a:endParaRPr kumimoji="1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  <p:sp>
          <p:nvSpPr>
            <p:cNvPr id="120" name="文本框 119">
              <a:extLst>
                <a:ext uri="{FF2B5EF4-FFF2-40B4-BE49-F238E27FC236}">
                  <a16:creationId xmlns:a16="http://schemas.microsoft.com/office/drawing/2014/main" id="{0FB5EFCD-B863-BE18-9C41-2A68B65000C0}"/>
                </a:ext>
              </a:extLst>
            </p:cNvPr>
            <p:cNvSpPr txBox="1"/>
            <p:nvPr/>
          </p:nvSpPr>
          <p:spPr>
            <a:xfrm>
              <a:off x="4680801" y="1823866"/>
              <a:ext cx="2167581" cy="22159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Autofit/>
              <a:scene3d>
                <a:camera prst="orthographicFront"/>
                <a:lightRig rig="contrasting" dir="t"/>
              </a:scene3d>
              <a:sp3d extrusionH="304800"/>
            </a:bodyPr>
            <a:lstStyle/>
            <a:p>
              <a:r>
                <a:rPr kumimoji="1" lang="en-US" altLang="zh-CN" sz="13800">
                  <a:solidFill>
                    <a:schemeClr val="accent1"/>
                  </a:solidFill>
                  <a:effectLst>
                    <a:outerShdw blurRad="127000" dist="88900" dir="18900000" sx="98000" sy="98000" algn="bl" rotWithShape="0">
                      <a:schemeClr val="accent2">
                        <a:lumMod val="50000"/>
                        <a:alpha val="54000"/>
                      </a:schemeClr>
                    </a:outerShdw>
                  </a:effectLst>
                  <a:latin typeface="优设标题黑" panose="00000500000000000000" pitchFamily="2" charset="-122"/>
                </a:rPr>
                <a:t>19</a:t>
              </a:r>
              <a:endParaRPr kumimoji="1" lang="zh-CN" altLang="en-US" sz="13800" dirty="0">
                <a:solidFill>
                  <a:schemeClr val="accent1"/>
                </a:solidFill>
                <a:effectLst>
                  <a:outerShdw blurRad="127000" dist="88900" dir="18900000" sx="98000" sy="98000" algn="bl" rotWithShape="0">
                    <a:schemeClr val="accent2">
                      <a:lumMod val="50000"/>
                      <a:alpha val="54000"/>
                    </a:schemeClr>
                  </a:outerShdw>
                </a:effectLst>
                <a:latin typeface="优设标题黑" panose="00000500000000000000" pitchFamily="2" charset="-122"/>
              </a:endParaRPr>
            </a:p>
          </p:txBody>
        </p:sp>
        <p:sp>
          <p:nvSpPr>
            <p:cNvPr id="121" name="文本框 120">
              <a:extLst>
                <a:ext uri="{FF2B5EF4-FFF2-40B4-BE49-F238E27FC236}">
                  <a16:creationId xmlns:a16="http://schemas.microsoft.com/office/drawing/2014/main" id="{07E1CE67-0A3B-68A1-136B-A8F29D6F572D}"/>
                </a:ext>
              </a:extLst>
            </p:cNvPr>
            <p:cNvSpPr txBox="1"/>
            <p:nvPr/>
          </p:nvSpPr>
          <p:spPr>
            <a:xfrm>
              <a:off x="6596340" y="2798413"/>
              <a:ext cx="748923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Autofit/>
              <a:scene3d>
                <a:camera prst="orthographicFront"/>
                <a:lightRig rig="contrasting" dir="t"/>
              </a:scene3d>
              <a:sp3d extrusionH="304800"/>
            </a:bodyPr>
            <a:lstStyle/>
            <a:p>
              <a:r>
                <a:rPr kumimoji="1" lang="zh-CN" altLang="en-US" sz="4400" b="0" i="0" u="none" strike="noStrike" kern="1200" cap="none" spc="0" normalizeH="0" baseline="0" noProof="0">
                  <a:solidFill>
                    <a:schemeClr val="accent1"/>
                  </a:solidFill>
                  <a:effectLst>
                    <a:outerShdw blurRad="127000" dist="88900" dir="18900000" sx="98000" sy="98000" algn="bl" rotWithShape="0">
                      <a:schemeClr val="accent2">
                        <a:lumMod val="50000"/>
                        <a:alpha val="54000"/>
                      </a:schemeClr>
                    </a:outerShdw>
                  </a:effectLst>
                  <a:uLnTx/>
                  <a:uFillTx/>
                  <a:latin typeface="优设标题黑" panose="00000500000000000000" pitchFamily="2" charset="-122"/>
                  <a:ea typeface="思源黑体 CN Regular"/>
                  <a:cs typeface="+mn-cs"/>
                </a:rPr>
                <a:t>年</a:t>
              </a:r>
              <a:endParaRPr kumimoji="1" lang="zh-CN" altLang="en-US" sz="4400" dirty="0">
                <a:solidFill>
                  <a:schemeClr val="accent1"/>
                </a:solidFill>
                <a:effectLst>
                  <a:outerShdw blurRad="127000" dist="88900" dir="18900000" sx="98000" sy="98000" algn="bl" rotWithShape="0">
                    <a:schemeClr val="accent2">
                      <a:lumMod val="50000"/>
                      <a:alpha val="54000"/>
                    </a:schemeClr>
                  </a:outerShdw>
                </a:effectLst>
                <a:latin typeface="优设标题黑" panose="00000500000000000000" pitchFamily="2" charset="-122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556CFDCD-D14D-ECA9-5E6C-BC3F059FB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073" y="3925034"/>
            <a:ext cx="2281410" cy="2608477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DAB210A0-1581-A591-F990-10DA74ECE7D6}"/>
              </a:ext>
            </a:extLst>
          </p:cNvPr>
          <p:cNvGrpSpPr/>
          <p:nvPr/>
        </p:nvGrpSpPr>
        <p:grpSpPr>
          <a:xfrm>
            <a:off x="6868483" y="4170989"/>
            <a:ext cx="3128961" cy="1370709"/>
            <a:chOff x="6947727" y="4315756"/>
            <a:chExt cx="3128961" cy="1370709"/>
          </a:xfrm>
        </p:grpSpPr>
        <p:sp>
          <p:nvSpPr>
            <p:cNvPr id="109" name="文本框 108">
              <a:extLst>
                <a:ext uri="{FF2B5EF4-FFF2-40B4-BE49-F238E27FC236}">
                  <a16:creationId xmlns:a16="http://schemas.microsoft.com/office/drawing/2014/main" id="{CB710157-BCF2-5448-DFA0-8A7A7F0AF820}"/>
                </a:ext>
              </a:extLst>
            </p:cNvPr>
            <p:cNvSpPr txBox="1"/>
            <p:nvPr/>
          </p:nvSpPr>
          <p:spPr>
            <a:xfrm>
              <a:off x="7088272" y="4694035"/>
              <a:ext cx="2988416" cy="41363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经营实力及行业地位的</a:t>
              </a:r>
              <a:endParaRPr kumimoji="1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11" name="文本框 110">
              <a:extLst>
                <a:ext uri="{FF2B5EF4-FFF2-40B4-BE49-F238E27FC236}">
                  <a16:creationId xmlns:a16="http://schemas.microsoft.com/office/drawing/2014/main" id="{B1E5D820-A9D5-578B-9E5C-F11C067DDEAF}"/>
                </a:ext>
              </a:extLst>
            </p:cNvPr>
            <p:cNvSpPr txBox="1"/>
            <p:nvPr/>
          </p:nvSpPr>
          <p:spPr>
            <a:xfrm>
              <a:off x="7057695" y="5016794"/>
              <a:ext cx="2031325" cy="66967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重要依据</a:t>
              </a:r>
              <a:endParaRPr kumimoji="1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12" name="文本框 111">
              <a:extLst>
                <a:ext uri="{FF2B5EF4-FFF2-40B4-BE49-F238E27FC236}">
                  <a16:creationId xmlns:a16="http://schemas.microsoft.com/office/drawing/2014/main" id="{B09C886D-F04E-9626-FF47-73DABEEC8B79}"/>
                </a:ext>
              </a:extLst>
            </p:cNvPr>
            <p:cNvSpPr txBox="1"/>
            <p:nvPr/>
          </p:nvSpPr>
          <p:spPr>
            <a:xfrm>
              <a:off x="7057695" y="4315756"/>
              <a:ext cx="1980029" cy="41363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kumimoji="1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评判房地产企业</a:t>
              </a:r>
              <a:endParaRPr kumimoji="1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725C6C50-A1FE-D93E-3142-31461C11B453}"/>
                </a:ext>
              </a:extLst>
            </p:cNvPr>
            <p:cNvCxnSpPr/>
            <p:nvPr/>
          </p:nvCxnSpPr>
          <p:spPr>
            <a:xfrm>
              <a:off x="6947727" y="4361095"/>
              <a:ext cx="0" cy="1244008"/>
            </a:xfrm>
            <a:prstGeom prst="line">
              <a:avLst/>
            </a:prstGeom>
            <a:ln w="317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6423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019744E-34D7-3F9C-C7C7-A20253CD17E8}"/>
              </a:ext>
            </a:extLst>
          </p:cNvPr>
          <p:cNvSpPr txBox="1"/>
          <p:nvPr/>
        </p:nvSpPr>
        <p:spPr>
          <a:xfrm>
            <a:off x="911794" y="101759"/>
            <a:ext cx="2262158" cy="769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zh-CN" altLang="en-US" sz="4400">
                <a:solidFill>
                  <a:schemeClr val="accent1"/>
                </a:solidFill>
                <a:latin typeface="+mj-ea"/>
                <a:ea typeface="+mj-ea"/>
              </a:rPr>
              <a:t>相关背景</a:t>
            </a:r>
            <a:endParaRPr kumimoji="1" lang="zh-CN" altLang="en-US" sz="44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C6EB206-6E21-1E3C-3CDA-C06BC9C6A35A}"/>
              </a:ext>
            </a:extLst>
          </p:cNvPr>
          <p:cNvSpPr txBox="1"/>
          <p:nvPr/>
        </p:nvSpPr>
        <p:spPr>
          <a:xfrm>
            <a:off x="9406725" y="285750"/>
            <a:ext cx="2698175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2A3F64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t>中指研究院动作</a:t>
            </a:r>
            <a:endParaRPr kumimoji="1" lang="zh-CN" altLang="en-US" sz="2800" dirty="0">
              <a:solidFill>
                <a:schemeClr val="accent1"/>
              </a:solidFill>
              <a:latin typeface="+mn-ea"/>
            </a:endParaRPr>
          </a:p>
        </p:txBody>
      </p: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4B6CE552-1A19-47BC-9E82-625B61E3579B}"/>
              </a:ext>
            </a:extLst>
          </p:cNvPr>
          <p:cNvGrpSpPr/>
          <p:nvPr/>
        </p:nvGrpSpPr>
        <p:grpSpPr>
          <a:xfrm>
            <a:off x="5520217" y="1480930"/>
            <a:ext cx="4970884" cy="4764577"/>
            <a:chOff x="5325708" y="1464473"/>
            <a:chExt cx="4970884" cy="4764577"/>
          </a:xfrm>
        </p:grpSpPr>
        <p:grpSp>
          <p:nvGrpSpPr>
            <p:cNvPr id="108" name="组合 107">
              <a:extLst>
                <a:ext uri="{FF2B5EF4-FFF2-40B4-BE49-F238E27FC236}">
                  <a16:creationId xmlns:a16="http://schemas.microsoft.com/office/drawing/2014/main" id="{E3684E1F-C742-6A77-D6CA-21A8495B9B30}"/>
                </a:ext>
              </a:extLst>
            </p:cNvPr>
            <p:cNvGrpSpPr/>
            <p:nvPr/>
          </p:nvGrpSpPr>
          <p:grpSpPr>
            <a:xfrm>
              <a:off x="5325708" y="1464473"/>
              <a:ext cx="4970884" cy="1272003"/>
              <a:chOff x="5262010" y="1860886"/>
              <a:chExt cx="4970884" cy="1272003"/>
            </a:xfrm>
          </p:grpSpPr>
          <p:grpSp>
            <p:nvGrpSpPr>
              <p:cNvPr id="63" name="组合 62">
                <a:extLst>
                  <a:ext uri="{FF2B5EF4-FFF2-40B4-BE49-F238E27FC236}">
                    <a16:creationId xmlns:a16="http://schemas.microsoft.com/office/drawing/2014/main" id="{751B0052-0B8F-385E-DF06-414EA5339A93}"/>
                  </a:ext>
                </a:extLst>
              </p:cNvPr>
              <p:cNvGrpSpPr/>
              <p:nvPr/>
            </p:nvGrpSpPr>
            <p:grpSpPr>
              <a:xfrm>
                <a:off x="6147467" y="1860886"/>
                <a:ext cx="4085427" cy="300328"/>
                <a:chOff x="6147467" y="1860886"/>
                <a:chExt cx="4085427" cy="300328"/>
              </a:xfrm>
            </p:grpSpPr>
            <p:grpSp>
              <p:nvGrpSpPr>
                <p:cNvPr id="42" name="组合 41">
                  <a:extLst>
                    <a:ext uri="{FF2B5EF4-FFF2-40B4-BE49-F238E27FC236}">
                      <a16:creationId xmlns:a16="http://schemas.microsoft.com/office/drawing/2014/main" id="{9DB980A1-390C-0A06-3AEF-9E67412368A3}"/>
                    </a:ext>
                  </a:extLst>
                </p:cNvPr>
                <p:cNvGrpSpPr/>
                <p:nvPr/>
              </p:nvGrpSpPr>
              <p:grpSpPr>
                <a:xfrm>
                  <a:off x="6147467" y="1860886"/>
                  <a:ext cx="1083673" cy="300328"/>
                  <a:chOff x="9264603" y="2346771"/>
                  <a:chExt cx="1083673" cy="300328"/>
                </a:xfrm>
              </p:grpSpPr>
              <p:sp>
                <p:nvSpPr>
                  <p:cNvPr id="41" name="矩形: 圆顶角 40">
                    <a:extLst>
                      <a:ext uri="{FF2B5EF4-FFF2-40B4-BE49-F238E27FC236}">
                        <a16:creationId xmlns:a16="http://schemas.microsoft.com/office/drawing/2014/main" id="{F6C21E98-B332-E57B-2406-594F79A1BCB5}"/>
                      </a:ext>
                    </a:extLst>
                  </p:cNvPr>
                  <p:cNvSpPr/>
                  <p:nvPr/>
                </p:nvSpPr>
                <p:spPr>
                  <a:xfrm>
                    <a:off x="9264603" y="2346771"/>
                    <a:ext cx="1083673" cy="300328"/>
                  </a:xfrm>
                  <a:prstGeom prst="round2SameRect">
                    <a:avLst/>
                  </a:prstGeom>
                  <a:solidFill>
                    <a:srgbClr val="FFFFFF"/>
                  </a:solidFill>
                  <a:ln w="11113">
                    <a:solidFill>
                      <a:schemeClr val="accent1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47238" tIns="23619" rIns="47238" bIns="23619" rtlCol="0" anchor="ctr">
                    <a:noAutofit/>
                  </a:bodyPr>
                  <a:lstStyle/>
                  <a:p>
                    <a:endParaRPr lang="zh-CN" altLang="en-US" sz="827">
                      <a:solidFill>
                        <a:schemeClr val="accent1"/>
                      </a:solidFill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26" name="文本框 25">
                    <a:extLst>
                      <a:ext uri="{FF2B5EF4-FFF2-40B4-BE49-F238E27FC236}">
                        <a16:creationId xmlns:a16="http://schemas.microsoft.com/office/drawing/2014/main" id="{46838B0F-407B-E3CA-2738-48A107C85962}"/>
                      </a:ext>
                    </a:extLst>
                  </p:cNvPr>
                  <p:cNvSpPr txBox="1"/>
                  <p:nvPr/>
                </p:nvSpPr>
                <p:spPr>
                  <a:xfrm>
                    <a:off x="9372365" y="2386107"/>
                    <a:ext cx="943901" cy="229663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square" lIns="52487" tIns="26243" rIns="52487" bIns="26243">
                    <a:noAutofit/>
                  </a:bodyPr>
                  <a:lstStyle/>
                  <a:p>
                    <a:r>
                      <a:rPr kumimoji="0" lang="zh-CN" altLang="zh-CN" sz="1148" b="0" i="0" u="none" strike="noStrike" kern="1200" cap="none" spc="75" normalizeH="0" baseline="0" noProof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ea"/>
                        <a:cs typeface="微软雅黑" panose="020B0503020204020204" pitchFamily="34" charset="-122"/>
                      </a:rPr>
                      <a:t>综合实力强</a:t>
                    </a:r>
                    <a:endParaRPr lang="zh-CN" altLang="zh-CN" sz="1148">
                      <a:solidFill>
                        <a:schemeClr val="accent1"/>
                      </a:solidFill>
                      <a:effectLst/>
                      <a:latin typeface="+mn-ea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43" name="组合 42">
                  <a:extLst>
                    <a:ext uri="{FF2B5EF4-FFF2-40B4-BE49-F238E27FC236}">
                      <a16:creationId xmlns:a16="http://schemas.microsoft.com/office/drawing/2014/main" id="{B42ACF76-52B9-182A-DB36-0D0D97B7F165}"/>
                    </a:ext>
                  </a:extLst>
                </p:cNvPr>
                <p:cNvGrpSpPr/>
                <p:nvPr/>
              </p:nvGrpSpPr>
              <p:grpSpPr>
                <a:xfrm>
                  <a:off x="7112775" y="1860886"/>
                  <a:ext cx="1083673" cy="300328"/>
                  <a:chOff x="8864961" y="2212396"/>
                  <a:chExt cx="1083673" cy="300328"/>
                </a:xfrm>
              </p:grpSpPr>
              <p:sp>
                <p:nvSpPr>
                  <p:cNvPr id="44" name="矩形: 圆顶角 43">
                    <a:extLst>
                      <a:ext uri="{FF2B5EF4-FFF2-40B4-BE49-F238E27FC236}">
                        <a16:creationId xmlns:a16="http://schemas.microsoft.com/office/drawing/2014/main" id="{93DB4065-96D0-B567-F297-003E6ECEC4D8}"/>
                      </a:ext>
                    </a:extLst>
                  </p:cNvPr>
                  <p:cNvSpPr/>
                  <p:nvPr/>
                </p:nvSpPr>
                <p:spPr>
                  <a:xfrm>
                    <a:off x="8864961" y="2212396"/>
                    <a:ext cx="1083673" cy="300328"/>
                  </a:xfrm>
                  <a:prstGeom prst="round2SameRect">
                    <a:avLst/>
                  </a:prstGeom>
                  <a:solidFill>
                    <a:srgbClr val="FFFFFF"/>
                  </a:solidFill>
                  <a:ln w="11113">
                    <a:solidFill>
                      <a:schemeClr val="accent1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47238" tIns="23619" rIns="47238" bIns="23619" rtlCol="0" anchor="ctr">
                    <a:noAutofit/>
                  </a:bodyPr>
                  <a:lstStyle/>
                  <a:p>
                    <a:endParaRPr lang="zh-CN" altLang="en-US" sz="827">
                      <a:solidFill>
                        <a:schemeClr val="accent1"/>
                      </a:solidFill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45" name="文本框 44">
                    <a:extLst>
                      <a:ext uri="{FF2B5EF4-FFF2-40B4-BE49-F238E27FC236}">
                        <a16:creationId xmlns:a16="http://schemas.microsoft.com/office/drawing/2014/main" id="{CF22ED24-A663-E2A9-6CEA-46B415C754D9}"/>
                      </a:ext>
                    </a:extLst>
                  </p:cNvPr>
                  <p:cNvSpPr txBox="1"/>
                  <p:nvPr/>
                </p:nvSpPr>
                <p:spPr>
                  <a:xfrm>
                    <a:off x="8972723" y="2251733"/>
                    <a:ext cx="943901" cy="229663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square" lIns="52487" tIns="26243" rIns="52487" bIns="26243">
                    <a:noAutofit/>
                  </a:bodyPr>
                  <a:lstStyle/>
                  <a:p>
                    <a:r>
                      <a:rPr kumimoji="0" lang="zh-CN" altLang="en-US" sz="1148" b="0" i="0" u="none" strike="noStrike" kern="1200" cap="none" spc="75" normalizeH="0" baseline="0" noProof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ea"/>
                        <a:cs typeface="微软雅黑" panose="020B0503020204020204" pitchFamily="34" charset="-122"/>
                      </a:rPr>
                      <a:t>成长潜力大</a:t>
                    </a:r>
                  </a:p>
                </p:txBody>
              </p:sp>
            </p:grpSp>
            <p:grpSp>
              <p:nvGrpSpPr>
                <p:cNvPr id="46" name="组合 45">
                  <a:extLst>
                    <a:ext uri="{FF2B5EF4-FFF2-40B4-BE49-F238E27FC236}">
                      <a16:creationId xmlns:a16="http://schemas.microsoft.com/office/drawing/2014/main" id="{4997FAE8-3537-F295-DF4D-4DC0C863199C}"/>
                    </a:ext>
                  </a:extLst>
                </p:cNvPr>
                <p:cNvGrpSpPr/>
                <p:nvPr/>
              </p:nvGrpSpPr>
              <p:grpSpPr>
                <a:xfrm>
                  <a:off x="8087316" y="1860886"/>
                  <a:ext cx="1093027" cy="300328"/>
                  <a:chOff x="8006509" y="2227167"/>
                  <a:chExt cx="1093027" cy="300328"/>
                </a:xfrm>
              </p:grpSpPr>
              <p:sp>
                <p:nvSpPr>
                  <p:cNvPr id="47" name="矩形: 圆顶角 46">
                    <a:extLst>
                      <a:ext uri="{FF2B5EF4-FFF2-40B4-BE49-F238E27FC236}">
                        <a16:creationId xmlns:a16="http://schemas.microsoft.com/office/drawing/2014/main" id="{CD89B9A7-6497-7792-D07A-44F2E3E708C1}"/>
                      </a:ext>
                    </a:extLst>
                  </p:cNvPr>
                  <p:cNvSpPr/>
                  <p:nvPr/>
                </p:nvSpPr>
                <p:spPr>
                  <a:xfrm>
                    <a:off x="8006509" y="2227167"/>
                    <a:ext cx="1083673" cy="300328"/>
                  </a:xfrm>
                  <a:prstGeom prst="round2SameRect">
                    <a:avLst/>
                  </a:prstGeom>
                  <a:solidFill>
                    <a:srgbClr val="FFFFFF"/>
                  </a:solidFill>
                  <a:ln w="11113">
                    <a:solidFill>
                      <a:schemeClr val="accent1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47238" tIns="23619" rIns="47238" bIns="23619" rtlCol="0" anchor="ctr">
                    <a:noAutofit/>
                  </a:bodyPr>
                  <a:lstStyle/>
                  <a:p>
                    <a:endParaRPr lang="zh-CN" altLang="en-US" sz="827">
                      <a:solidFill>
                        <a:schemeClr val="accent1"/>
                      </a:solidFill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48" name="文本框 47">
                    <a:extLst>
                      <a:ext uri="{FF2B5EF4-FFF2-40B4-BE49-F238E27FC236}">
                        <a16:creationId xmlns:a16="http://schemas.microsoft.com/office/drawing/2014/main" id="{06E32342-4E4A-DB9E-7BB9-026DF6F3DF8D}"/>
                      </a:ext>
                    </a:extLst>
                  </p:cNvPr>
                  <p:cNvSpPr txBox="1"/>
                  <p:nvPr/>
                </p:nvSpPr>
                <p:spPr>
                  <a:xfrm>
                    <a:off x="8155635" y="2266129"/>
                    <a:ext cx="943901" cy="229663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square" lIns="52487" tIns="26243" rIns="52487" bIns="26243">
                    <a:noAutofit/>
                  </a:bodyPr>
                  <a:lstStyle/>
                  <a:p>
                    <a:r>
                      <a:rPr kumimoji="0" lang="zh-CN" altLang="en-US" sz="1148" b="0" i="0" u="none" strike="noStrike" kern="1200" cap="none" spc="75" normalizeH="0" baseline="0" noProof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ea"/>
                        <a:cs typeface="微软雅黑" panose="020B0503020204020204" pitchFamily="34" charset="-122"/>
                      </a:rPr>
                      <a:t>经营稳健</a:t>
                    </a:r>
                  </a:p>
                </p:txBody>
              </p:sp>
            </p:grpSp>
            <p:grpSp>
              <p:nvGrpSpPr>
                <p:cNvPr id="49" name="组合 48">
                  <a:extLst>
                    <a:ext uri="{FF2B5EF4-FFF2-40B4-BE49-F238E27FC236}">
                      <a16:creationId xmlns:a16="http://schemas.microsoft.com/office/drawing/2014/main" id="{5B5A3F2E-6659-F209-3A70-D63428015CB4}"/>
                    </a:ext>
                  </a:extLst>
                </p:cNvPr>
                <p:cNvGrpSpPr/>
                <p:nvPr/>
              </p:nvGrpSpPr>
              <p:grpSpPr>
                <a:xfrm>
                  <a:off x="9052626" y="1860886"/>
                  <a:ext cx="1180268" cy="300328"/>
                  <a:chOff x="7481870" y="2130711"/>
                  <a:chExt cx="1180268" cy="300328"/>
                </a:xfrm>
              </p:grpSpPr>
              <p:sp>
                <p:nvSpPr>
                  <p:cNvPr id="50" name="矩形: 圆顶角 49">
                    <a:extLst>
                      <a:ext uri="{FF2B5EF4-FFF2-40B4-BE49-F238E27FC236}">
                        <a16:creationId xmlns:a16="http://schemas.microsoft.com/office/drawing/2014/main" id="{592FFD50-32D2-0C36-539D-4ED695B9BBC3}"/>
                      </a:ext>
                    </a:extLst>
                  </p:cNvPr>
                  <p:cNvSpPr/>
                  <p:nvPr/>
                </p:nvSpPr>
                <p:spPr>
                  <a:xfrm>
                    <a:off x="7481870" y="2130711"/>
                    <a:ext cx="1083673" cy="300328"/>
                  </a:xfrm>
                  <a:prstGeom prst="round2SameRect">
                    <a:avLst/>
                  </a:prstGeom>
                  <a:solidFill>
                    <a:srgbClr val="FFFFFF"/>
                  </a:solidFill>
                  <a:ln w="11113">
                    <a:solidFill>
                      <a:schemeClr val="accent1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47238" tIns="23619" rIns="47238" bIns="23619" rtlCol="0" anchor="ctr">
                    <a:noAutofit/>
                  </a:bodyPr>
                  <a:lstStyle/>
                  <a:p>
                    <a:endParaRPr lang="zh-CN" altLang="en-US" sz="827">
                      <a:solidFill>
                        <a:schemeClr val="accent1"/>
                      </a:solidFill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51" name="文本框 50">
                    <a:extLst>
                      <a:ext uri="{FF2B5EF4-FFF2-40B4-BE49-F238E27FC236}">
                        <a16:creationId xmlns:a16="http://schemas.microsoft.com/office/drawing/2014/main" id="{CB518E18-C925-3DF1-80F2-CC348321D128}"/>
                      </a:ext>
                    </a:extLst>
                  </p:cNvPr>
                  <p:cNvSpPr txBox="1"/>
                  <p:nvPr/>
                </p:nvSpPr>
                <p:spPr>
                  <a:xfrm>
                    <a:off x="7543751" y="2170557"/>
                    <a:ext cx="1118387" cy="229663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square" lIns="52487" tIns="26243" rIns="52487" bIns="26243">
                    <a:noAutofit/>
                  </a:bodyPr>
                  <a:lstStyle/>
                  <a:p>
                    <a:r>
                      <a:rPr kumimoji="0" lang="zh-CN" altLang="en-US" sz="1148" b="0" i="0" u="none" strike="noStrike" kern="1200" cap="none" spc="75" normalizeH="0" baseline="0" noProof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ea"/>
                        <a:cs typeface="微软雅黑" panose="020B0503020204020204" pitchFamily="34" charset="-122"/>
                      </a:rPr>
                      <a:t>社会责任感强</a:t>
                    </a:r>
                  </a:p>
                </p:txBody>
              </p:sp>
            </p:grpSp>
          </p:grpSp>
          <p:grpSp>
            <p:nvGrpSpPr>
              <p:cNvPr id="68" name="组合 67">
                <a:extLst>
                  <a:ext uri="{FF2B5EF4-FFF2-40B4-BE49-F238E27FC236}">
                    <a16:creationId xmlns:a16="http://schemas.microsoft.com/office/drawing/2014/main" id="{5E401F8A-3CCF-CB58-05AD-5E76074BE9AF}"/>
                  </a:ext>
                </a:extLst>
              </p:cNvPr>
              <p:cNvGrpSpPr/>
              <p:nvPr/>
            </p:nvGrpSpPr>
            <p:grpSpPr>
              <a:xfrm>
                <a:off x="5262010" y="2000277"/>
                <a:ext cx="4970883" cy="1132612"/>
                <a:chOff x="5262010" y="2000277"/>
                <a:chExt cx="4970883" cy="1132612"/>
              </a:xfrm>
            </p:grpSpPr>
            <p:grpSp>
              <p:nvGrpSpPr>
                <p:cNvPr id="36" name="组合 35">
                  <a:extLst>
                    <a:ext uri="{FF2B5EF4-FFF2-40B4-BE49-F238E27FC236}">
                      <a16:creationId xmlns:a16="http://schemas.microsoft.com/office/drawing/2014/main" id="{F1E99866-3031-946B-F78F-9C1E3274450A}"/>
                    </a:ext>
                  </a:extLst>
                </p:cNvPr>
                <p:cNvGrpSpPr/>
                <p:nvPr/>
              </p:nvGrpSpPr>
              <p:grpSpPr>
                <a:xfrm>
                  <a:off x="5262010" y="2000277"/>
                  <a:ext cx="4970883" cy="1132612"/>
                  <a:chOff x="1060742" y="1848587"/>
                  <a:chExt cx="4970883" cy="1132612"/>
                </a:xfrm>
                <a:effectLst>
                  <a:outerShdw blurRad="355600" dist="317500" sx="93000" sy="93000" algn="ctr" rotWithShape="0">
                    <a:prstClr val="black">
                      <a:alpha val="29000"/>
                    </a:prstClr>
                  </a:outerShdw>
                </a:effectLst>
              </p:grpSpPr>
              <p:sp>
                <p:nvSpPr>
                  <p:cNvPr id="30" name="矩形: 圆角 29">
                    <a:extLst>
                      <a:ext uri="{FF2B5EF4-FFF2-40B4-BE49-F238E27FC236}">
                        <a16:creationId xmlns:a16="http://schemas.microsoft.com/office/drawing/2014/main" id="{7C749CA4-B416-5BBE-0895-00120A35D00D}"/>
                      </a:ext>
                    </a:extLst>
                  </p:cNvPr>
                  <p:cNvSpPr/>
                  <p:nvPr>
                    <p:custDataLst>
                      <p:tags r:id="rId4"/>
                    </p:custDataLst>
                  </p:nvPr>
                </p:nvSpPr>
                <p:spPr>
                  <a:xfrm>
                    <a:off x="1060742" y="1943520"/>
                    <a:ext cx="4970883" cy="1037679"/>
                  </a:xfrm>
                  <a:prstGeom prst="roundRect">
                    <a:avLst>
                      <a:gd name="adj" fmla="val 5303"/>
                    </a:avLst>
                  </a:prstGeom>
                  <a:solidFill>
                    <a:srgbClr val="FFFFFF"/>
                  </a:solidFill>
                  <a:ln w="13335">
                    <a:solidFill>
                      <a:schemeClr val="accent1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65096" tIns="32548" rIns="65096" bIns="32548" rtlCol="0" anchor="ctr">
                    <a:noAutofit/>
                  </a:bodyPr>
                  <a:lstStyle/>
                  <a:p>
                    <a:pPr algn="l"/>
                    <a:endParaRPr lang="zh-CN" altLang="en-US" sz="1139">
                      <a:solidFill>
                        <a:schemeClr val="accent1"/>
                      </a:solidFill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31" name="箭头: 下 30">
                    <a:extLst>
                      <a:ext uri="{FF2B5EF4-FFF2-40B4-BE49-F238E27FC236}">
                        <a16:creationId xmlns:a16="http://schemas.microsoft.com/office/drawing/2014/main" id="{DE01B7A4-5B59-4D9A-E166-24D41CD52B80}"/>
                      </a:ext>
                    </a:extLst>
                  </p:cNvPr>
                  <p:cNvSpPr/>
                  <p:nvPr/>
                </p:nvSpPr>
                <p:spPr>
                  <a:xfrm>
                    <a:off x="1391832" y="1848587"/>
                    <a:ext cx="484830" cy="801705"/>
                  </a:xfrm>
                  <a:prstGeom prst="downArrow">
                    <a:avLst>
                      <a:gd name="adj1" fmla="val 100000"/>
                      <a:gd name="adj2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65096" tIns="32548" rIns="65096" bIns="32548" rtlCol="0" anchor="ctr">
                    <a:noAutofit/>
                  </a:bodyPr>
                  <a:lstStyle/>
                  <a:p>
                    <a:pPr algn="l"/>
                    <a:endParaRPr lang="zh-CN" altLang="en-US" sz="1139">
                      <a:solidFill>
                        <a:schemeClr val="accent1"/>
                      </a:solidFill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32" name="直角三角形 31">
                    <a:extLst>
                      <a:ext uri="{FF2B5EF4-FFF2-40B4-BE49-F238E27FC236}">
                        <a16:creationId xmlns:a16="http://schemas.microsoft.com/office/drawing/2014/main" id="{1F9F1A91-9E5A-7810-1129-6B57251407B8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1334834" y="1849641"/>
                    <a:ext cx="57638" cy="94933"/>
                  </a:xfrm>
                  <a:prstGeom prst="rtTriangl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65096" tIns="32548" rIns="65096" bIns="32548" rtlCol="0" anchor="ctr">
                    <a:noAutofit/>
                  </a:bodyPr>
                  <a:lstStyle/>
                  <a:p>
                    <a:pPr algn="l"/>
                    <a:endParaRPr lang="zh-CN" altLang="en-US" sz="1139">
                      <a:solidFill>
                        <a:schemeClr val="accent1"/>
                      </a:solidFill>
                      <a:latin typeface="+mj-ea"/>
                      <a:ea typeface="+mj-ea"/>
                    </a:endParaRPr>
                  </a:p>
                </p:txBody>
              </p:sp>
              <p:sp>
                <p:nvSpPr>
                  <p:cNvPr id="33" name="文本框 32">
                    <a:extLst>
                      <a:ext uri="{FF2B5EF4-FFF2-40B4-BE49-F238E27FC236}">
                        <a16:creationId xmlns:a16="http://schemas.microsoft.com/office/drawing/2014/main" id="{A4ADF7CE-8F6A-C904-223A-FD07C63BEC23}"/>
                      </a:ext>
                    </a:extLst>
                  </p:cNvPr>
                  <p:cNvSpPr txBox="1"/>
                  <p:nvPr/>
                </p:nvSpPr>
                <p:spPr>
                  <a:xfrm>
                    <a:off x="1489319" y="2029756"/>
                    <a:ext cx="289860" cy="306748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lIns="0" tIns="0" rIns="0" bIns="0" rtlCol="0" anchor="t">
                    <a:noAutofit/>
                  </a:bodyPr>
                  <a:lstStyle/>
                  <a:p>
                    <a:r>
                      <a:rPr lang="en-US" altLang="zh-CN" sz="1994" dirty="0">
                        <a:solidFill>
                          <a:schemeClr val="bg1"/>
                        </a:solidFill>
                        <a:latin typeface="+mj-ea"/>
                        <a:ea typeface="+mj-ea"/>
                      </a:rPr>
                      <a:t>01</a:t>
                    </a:r>
                    <a:endParaRPr lang="zh-CN" altLang="en-US" sz="1994" dirty="0">
                      <a:solidFill>
                        <a:schemeClr val="bg1"/>
                      </a:solidFill>
                      <a:latin typeface="+mj-ea"/>
                      <a:ea typeface="+mj-ea"/>
                    </a:endParaRPr>
                  </a:p>
                </p:txBody>
              </p:sp>
            </p:grpSp>
            <p:grpSp>
              <p:nvGrpSpPr>
                <p:cNvPr id="67" name="组合 66">
                  <a:extLst>
                    <a:ext uri="{FF2B5EF4-FFF2-40B4-BE49-F238E27FC236}">
                      <a16:creationId xmlns:a16="http://schemas.microsoft.com/office/drawing/2014/main" id="{D1F9316A-6E3C-A04F-B78B-6798CB88E5C0}"/>
                    </a:ext>
                  </a:extLst>
                </p:cNvPr>
                <p:cNvGrpSpPr/>
                <p:nvPr/>
              </p:nvGrpSpPr>
              <p:grpSpPr>
                <a:xfrm>
                  <a:off x="6440057" y="2189529"/>
                  <a:ext cx="3489648" cy="756693"/>
                  <a:chOff x="6440057" y="2189529"/>
                  <a:chExt cx="3489648" cy="756693"/>
                </a:xfrm>
              </p:grpSpPr>
              <p:sp>
                <p:nvSpPr>
                  <p:cNvPr id="23" name="文本框 22">
                    <a:extLst>
                      <a:ext uri="{FF2B5EF4-FFF2-40B4-BE49-F238E27FC236}">
                        <a16:creationId xmlns:a16="http://schemas.microsoft.com/office/drawing/2014/main" id="{4C58F16F-1224-5433-2676-210B27A33D1E}"/>
                      </a:ext>
                    </a:extLst>
                  </p:cNvPr>
                  <p:cNvSpPr txBox="1"/>
                  <p:nvPr/>
                </p:nvSpPr>
                <p:spPr>
                  <a:xfrm>
                    <a:off x="6440057" y="2189529"/>
                    <a:ext cx="1006772" cy="657319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none" lIns="0" tIns="0" rIns="0" bIns="0" rtlCol="0" anchor="t">
                    <a:noAutofit/>
                  </a:bodyPr>
                  <a:lstStyle>
                    <a:defPPr>
                      <a:defRPr lang="zh-CN"/>
                    </a:defPPr>
                    <a:lvl1pPr>
                      <a:defRPr sz="2160">
                        <a:solidFill>
                          <a:schemeClr val="accent1"/>
                        </a:solidFill>
                        <a:latin typeface="+mj-ea"/>
                        <a:ea typeface="+mj-ea"/>
                      </a:defRPr>
                    </a:lvl1pPr>
                  </a:lstStyle>
                  <a:p>
                    <a:r>
                      <a:rPr lang="zh-CN" altLang="zh-CN" sz="4271"/>
                      <a:t>发掘</a:t>
                    </a:r>
                  </a:p>
                </p:txBody>
              </p:sp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AAD70D8D-2594-9944-5187-7CB57A853A67}"/>
                      </a:ext>
                    </a:extLst>
                  </p:cNvPr>
                  <p:cNvSpPr txBox="1"/>
                  <p:nvPr/>
                </p:nvSpPr>
                <p:spPr>
                  <a:xfrm>
                    <a:off x="7791848" y="2657742"/>
                    <a:ext cx="2137857" cy="288480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square" lIns="72329" tIns="36165" rIns="72329" bIns="36165">
                    <a:noAutofit/>
                  </a:bodyPr>
                  <a:lstStyle>
                    <a:defPPr>
                      <a:defRPr lang="zh-CN"/>
                    </a:defPPr>
                    <a:lvl1pPr>
                      <a:spcAft>
                        <a:spcPts val="2250"/>
                      </a:spcAft>
                      <a:defRPr kumimoji="0" sz="2400" b="0" i="0" u="none" strike="noStrike" cap="none" spc="75" normalizeH="0" baseline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cs typeface="微软雅黑" panose="020B0503020204020204" pitchFamily="34" charset="-122"/>
                      </a:defRPr>
                    </a:lvl1pPr>
                  </a:lstStyle>
                  <a:p>
                    <a:pPr algn="dist">
                      <a:spcAft>
                        <a:spcPts val="0"/>
                      </a:spcAft>
                    </a:pPr>
                    <a:r>
                      <a:rPr lang="zh-CN" altLang="zh-CN" sz="1400">
                        <a:solidFill>
                          <a:schemeClr val="accent1"/>
                        </a:solidFill>
                      </a:rPr>
                      <a:t>优秀房地产企业群体</a:t>
                    </a:r>
                  </a:p>
                </p:txBody>
              </p:sp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F8099F33-2CA9-BC3C-AC59-6CEB24EA4F17}"/>
                      </a:ext>
                    </a:extLst>
                  </p:cNvPr>
                  <p:cNvSpPr txBox="1"/>
                  <p:nvPr/>
                </p:nvSpPr>
                <p:spPr>
                  <a:xfrm>
                    <a:off x="7760143" y="2255093"/>
                    <a:ext cx="1485412" cy="460834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square" lIns="72329" tIns="36165" rIns="72329" bIns="36165">
                    <a:noAutofit/>
                  </a:bodyPr>
                  <a:lstStyle/>
                  <a:p>
                    <a:r>
                      <a:rPr kumimoji="0" lang="zh-CN" altLang="zh-CN" sz="2520" b="1" i="0" u="none" strike="noStrike" kern="1200" cap="none" spc="75" normalizeH="0" baseline="0" noProof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微软雅黑" panose="020B0503020204020204" pitchFamily="34" charset="-122"/>
                      </a:rPr>
                      <a:t>行业中</a:t>
                    </a:r>
                    <a:endParaRPr lang="zh-CN" altLang="zh-CN" sz="2520" b="1">
                      <a:solidFill>
                        <a:schemeClr val="accent1"/>
                      </a:solidFill>
                      <a:effectLst/>
                      <a:latin typeface="思源黑体 CN Bold" panose="020B0800000000000000" pitchFamily="34" charset="-122"/>
                      <a:ea typeface="思源黑体 CN Bold" panose="020B0800000000000000" pitchFamily="34" charset="-122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38" name="直接连接符 37">
                    <a:extLst>
                      <a:ext uri="{FF2B5EF4-FFF2-40B4-BE49-F238E27FC236}">
                        <a16:creationId xmlns:a16="http://schemas.microsoft.com/office/drawing/2014/main" id="{C52FE894-A837-8684-F571-F6D4BCA83E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692488" y="2327075"/>
                    <a:ext cx="0" cy="571728"/>
                  </a:xfrm>
                  <a:prstGeom prst="line">
                    <a:avLst/>
                  </a:prstGeom>
                  <a:ln w="15069">
                    <a:solidFill>
                      <a:schemeClr val="accent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5" name="文本框 64">
                    <a:extLst>
                      <a:ext uri="{FF2B5EF4-FFF2-40B4-BE49-F238E27FC236}">
                        <a16:creationId xmlns:a16="http://schemas.microsoft.com/office/drawing/2014/main" id="{785D76BC-E06A-BCEF-737A-B13073AE49C7}"/>
                      </a:ext>
                    </a:extLst>
                  </p:cNvPr>
                  <p:cNvSpPr txBox="1"/>
                  <p:nvPr/>
                </p:nvSpPr>
                <p:spPr>
                  <a:xfrm>
                    <a:off x="6448756" y="2760670"/>
                    <a:ext cx="989376" cy="172355"/>
                  </a:xfrm>
                  <a:prstGeom prst="rect">
                    <a:avLst/>
                  </a:prstGeom>
                  <a:noFill/>
                  <a:effectLst/>
                </p:spPr>
                <p:txBody>
                  <a:bodyPr wrap="square" lIns="0" tIns="0" rIns="0" bIns="0" rtlCol="0" anchor="t">
                    <a:noAutofit/>
                  </a:bodyPr>
                  <a:lstStyle>
                    <a:defPPr>
                      <a:defRPr lang="zh-CN"/>
                    </a:defPPr>
                    <a:lvl1pPr>
                      <a:defRPr sz="2160">
                        <a:solidFill>
                          <a:schemeClr val="accent1"/>
                        </a:solidFill>
                        <a:latin typeface="+mj-ea"/>
                        <a:ea typeface="+mj-ea"/>
                      </a:defRPr>
                    </a:lvl1pPr>
                  </a:lstStyle>
                  <a:p>
                    <a:pPr algn="dist"/>
                    <a:r>
                      <a:rPr lang="en-US" altLang="zh-CN" sz="1120">
                        <a:latin typeface="+mn-ea"/>
                        <a:ea typeface="+mn-ea"/>
                      </a:rPr>
                      <a:t>DISCOVER</a:t>
                    </a:r>
                    <a:endParaRPr lang="zh-CN" altLang="zh-CN" sz="1120">
                      <a:latin typeface="+mn-ea"/>
                      <a:ea typeface="+mn-ea"/>
                    </a:endParaRPr>
                  </a:p>
                </p:txBody>
              </p:sp>
            </p:grpSp>
          </p:grpSp>
        </p:grp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B403071D-4A1C-C6FA-DFA9-8D719FCBCCEA}"/>
                </a:ext>
              </a:extLst>
            </p:cNvPr>
            <p:cNvGrpSpPr/>
            <p:nvPr/>
          </p:nvGrpSpPr>
          <p:grpSpPr>
            <a:xfrm>
              <a:off x="5325709" y="2768056"/>
              <a:ext cx="4970883" cy="1132612"/>
              <a:chOff x="5245695" y="1620033"/>
              <a:chExt cx="4970883" cy="1132612"/>
            </a:xfrm>
          </p:grpSpPr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32A7C322-FB82-A6BF-04C3-2D0F621F6CF1}"/>
                  </a:ext>
                </a:extLst>
              </p:cNvPr>
              <p:cNvGrpSpPr/>
              <p:nvPr/>
            </p:nvGrpSpPr>
            <p:grpSpPr>
              <a:xfrm>
                <a:off x="5245695" y="1620033"/>
                <a:ext cx="4970883" cy="1132612"/>
                <a:chOff x="1044427" y="1468343"/>
                <a:chExt cx="4970883" cy="1132612"/>
              </a:xfrm>
              <a:effectLst>
                <a:outerShdw blurRad="355600" dist="317500" sx="93000" sy="93000" algn="c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77" name="矩形: 圆角 76">
                  <a:extLst>
                    <a:ext uri="{FF2B5EF4-FFF2-40B4-BE49-F238E27FC236}">
                      <a16:creationId xmlns:a16="http://schemas.microsoft.com/office/drawing/2014/main" id="{7EEF7017-36D2-FE3A-6DFB-306F66870F96}"/>
                    </a:ext>
                  </a:extLst>
                </p:cNvPr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1044427" y="1563276"/>
                  <a:ext cx="4970883" cy="1037679"/>
                </a:xfrm>
                <a:prstGeom prst="roundRect">
                  <a:avLst>
                    <a:gd name="adj" fmla="val 5303"/>
                  </a:avLst>
                </a:prstGeom>
                <a:solidFill>
                  <a:srgbClr val="FFFFFF"/>
                </a:solidFill>
                <a:ln w="13335">
                  <a:solidFill>
                    <a:schemeClr val="accent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65096" tIns="32548" rIns="65096" bIns="32548" rtlCol="0" anchor="ctr">
                  <a:noAutofit/>
                </a:bodyPr>
                <a:lstStyle/>
                <a:p>
                  <a:pPr algn="l"/>
                  <a:endParaRPr lang="zh-CN" altLang="en-US" sz="1139">
                    <a:solidFill>
                      <a:schemeClr val="accent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78" name="箭头: 下 77">
                  <a:extLst>
                    <a:ext uri="{FF2B5EF4-FFF2-40B4-BE49-F238E27FC236}">
                      <a16:creationId xmlns:a16="http://schemas.microsoft.com/office/drawing/2014/main" id="{BA4839D7-937C-6134-4741-D5D3AAC3FFD5}"/>
                    </a:ext>
                  </a:extLst>
                </p:cNvPr>
                <p:cNvSpPr/>
                <p:nvPr/>
              </p:nvSpPr>
              <p:spPr>
                <a:xfrm>
                  <a:off x="1375516" y="1468343"/>
                  <a:ext cx="484830" cy="801705"/>
                </a:xfrm>
                <a:prstGeom prst="downArrow">
                  <a:avLst>
                    <a:gd name="adj1" fmla="val 100000"/>
                    <a:gd name="adj2" fmla="val 50000"/>
                  </a:avLst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65096" tIns="32548" rIns="65096" bIns="32548" rtlCol="0" anchor="ctr">
                  <a:noAutofit/>
                </a:bodyPr>
                <a:lstStyle/>
                <a:p>
                  <a:pPr algn="l"/>
                  <a:endParaRPr lang="zh-CN" altLang="en-US" sz="1139">
                    <a:solidFill>
                      <a:schemeClr val="accent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79" name="直角三角形 78">
                  <a:extLst>
                    <a:ext uri="{FF2B5EF4-FFF2-40B4-BE49-F238E27FC236}">
                      <a16:creationId xmlns:a16="http://schemas.microsoft.com/office/drawing/2014/main" id="{BEB76962-6B5A-21B8-4A66-2ECB617A9432}"/>
                    </a:ext>
                  </a:extLst>
                </p:cNvPr>
                <p:cNvSpPr/>
                <p:nvPr/>
              </p:nvSpPr>
              <p:spPr>
                <a:xfrm rot="10800000" flipV="1">
                  <a:off x="1318517" y="1469396"/>
                  <a:ext cx="57638" cy="94933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65096" tIns="32548" rIns="65096" bIns="32548" rtlCol="0" anchor="ctr">
                  <a:noAutofit/>
                </a:bodyPr>
                <a:lstStyle/>
                <a:p>
                  <a:pPr algn="l"/>
                  <a:endParaRPr lang="zh-CN" altLang="en-US" sz="1139">
                    <a:solidFill>
                      <a:schemeClr val="accent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80" name="文本框 79">
                  <a:extLst>
                    <a:ext uri="{FF2B5EF4-FFF2-40B4-BE49-F238E27FC236}">
                      <a16:creationId xmlns:a16="http://schemas.microsoft.com/office/drawing/2014/main" id="{70ADE15E-E8B9-7B80-83C4-BEC04A5AF4EC}"/>
                    </a:ext>
                  </a:extLst>
                </p:cNvPr>
                <p:cNvSpPr txBox="1"/>
                <p:nvPr/>
              </p:nvSpPr>
              <p:spPr>
                <a:xfrm>
                  <a:off x="1447527" y="1653070"/>
                  <a:ext cx="375904" cy="306783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 anchor="t">
                  <a:noAutofit/>
                </a:bodyPr>
                <a:lstStyle/>
                <a:p>
                  <a:r>
                    <a:rPr lang="en-US" altLang="zh-CN" sz="1994">
                      <a:solidFill>
                        <a:schemeClr val="bg1"/>
                      </a:solidFill>
                      <a:latin typeface="+mj-ea"/>
                      <a:ea typeface="+mj-ea"/>
                    </a:rPr>
                    <a:t>02</a:t>
                  </a:r>
                  <a:endParaRPr lang="zh-CN" altLang="en-US" sz="1994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90222EE4-4978-D832-DA1F-9FD4588345A1}"/>
                  </a:ext>
                </a:extLst>
              </p:cNvPr>
              <p:cNvGrpSpPr/>
              <p:nvPr/>
            </p:nvGrpSpPr>
            <p:grpSpPr>
              <a:xfrm>
                <a:off x="6423742" y="1809284"/>
                <a:ext cx="3489647" cy="756694"/>
                <a:chOff x="6423742" y="1809284"/>
                <a:chExt cx="3489647" cy="756694"/>
              </a:xfrm>
            </p:grpSpPr>
            <p:sp>
              <p:nvSpPr>
                <p:cNvPr id="72" name="文本框 71">
                  <a:extLst>
                    <a:ext uri="{FF2B5EF4-FFF2-40B4-BE49-F238E27FC236}">
                      <a16:creationId xmlns:a16="http://schemas.microsoft.com/office/drawing/2014/main" id="{0E1FC1C7-3003-6E89-B94A-8AE58E530A9B}"/>
                    </a:ext>
                  </a:extLst>
                </p:cNvPr>
                <p:cNvSpPr txBox="1"/>
                <p:nvPr/>
              </p:nvSpPr>
              <p:spPr>
                <a:xfrm>
                  <a:off x="6423742" y="1809284"/>
                  <a:ext cx="1006772" cy="657319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 anchor="t">
                  <a:noAutofit/>
                </a:bodyPr>
                <a:lstStyle>
                  <a:defPPr>
                    <a:defRPr lang="zh-CN"/>
                  </a:defPPr>
                  <a:lvl1pPr>
                    <a:defRPr sz="2160">
                      <a:solidFill>
                        <a:schemeClr val="accent1"/>
                      </a:solidFill>
                      <a:latin typeface="+mj-ea"/>
                      <a:ea typeface="+mj-ea"/>
                    </a:defRPr>
                  </a:lvl1pPr>
                </a:lstStyle>
                <a:p>
                  <a:r>
                    <a:rPr lang="zh-CN" altLang="en-US" sz="4271"/>
                    <a:t>鼓励</a:t>
                  </a:r>
                  <a:endParaRPr lang="zh-CN" altLang="zh-CN" sz="4271"/>
                </a:p>
              </p:txBody>
            </p:sp>
            <p:sp>
              <p:nvSpPr>
                <p:cNvPr id="73" name="文本框 72">
                  <a:extLst>
                    <a:ext uri="{FF2B5EF4-FFF2-40B4-BE49-F238E27FC236}">
                      <a16:creationId xmlns:a16="http://schemas.microsoft.com/office/drawing/2014/main" id="{FC1AB416-BADB-7ABA-FA0A-30048AA45A99}"/>
                    </a:ext>
                  </a:extLst>
                </p:cNvPr>
                <p:cNvSpPr txBox="1"/>
                <p:nvPr/>
              </p:nvSpPr>
              <p:spPr>
                <a:xfrm>
                  <a:off x="7775532" y="2277498"/>
                  <a:ext cx="2137857" cy="288480"/>
                </a:xfrm>
                <a:prstGeom prst="rect">
                  <a:avLst/>
                </a:prstGeom>
                <a:noFill/>
                <a:effectLst/>
              </p:spPr>
              <p:txBody>
                <a:bodyPr wrap="square" lIns="72329" tIns="36165" rIns="72329" bIns="36165">
                  <a:noAutofit/>
                </a:bodyPr>
                <a:lstStyle>
                  <a:defPPr>
                    <a:defRPr lang="zh-CN"/>
                  </a:defPPr>
                  <a:lvl1pPr>
                    <a:spcAft>
                      <a:spcPts val="2250"/>
                    </a:spcAft>
                    <a:defRPr kumimoji="0" sz="2400" b="0" i="0" u="none" strike="noStrike" cap="none" spc="75" normalizeH="0" baseline="0">
                      <a:ln>
                        <a:noFill/>
                      </a:ln>
                      <a:effectLst/>
                      <a:uLnTx/>
                      <a:uFillTx/>
                      <a:latin typeface="+mn-ea"/>
                      <a:cs typeface="微软雅黑" panose="020B0503020204020204" pitchFamily="34" charset="-122"/>
                    </a:defRPr>
                  </a:lvl1pPr>
                </a:lstStyle>
                <a:p>
                  <a:pPr algn="dist">
                    <a:spcAft>
                      <a:spcPts val="0"/>
                    </a:spcAft>
                  </a:pPr>
                  <a:r>
                    <a:rPr lang="zh-CN" altLang="en-US" sz="1400">
                      <a:solidFill>
                        <a:schemeClr val="accent1"/>
                      </a:solidFill>
                    </a:rPr>
                    <a:t>提高风险把控能力</a:t>
                  </a:r>
                  <a:endParaRPr lang="zh-CN" altLang="zh-CN" sz="14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74" name="文本框 73">
                  <a:extLst>
                    <a:ext uri="{FF2B5EF4-FFF2-40B4-BE49-F238E27FC236}">
                      <a16:creationId xmlns:a16="http://schemas.microsoft.com/office/drawing/2014/main" id="{026A276E-9E98-BBF6-A228-0535DA144D1B}"/>
                    </a:ext>
                  </a:extLst>
                </p:cNvPr>
                <p:cNvSpPr txBox="1"/>
                <p:nvPr/>
              </p:nvSpPr>
              <p:spPr>
                <a:xfrm>
                  <a:off x="7743827" y="1874848"/>
                  <a:ext cx="1485412" cy="460834"/>
                </a:xfrm>
                <a:prstGeom prst="rect">
                  <a:avLst/>
                </a:prstGeom>
                <a:noFill/>
                <a:effectLst/>
              </p:spPr>
              <p:txBody>
                <a:bodyPr wrap="square" lIns="72329" tIns="36165" rIns="72329" bIns="36165">
                  <a:noAutofit/>
                </a:bodyPr>
                <a:lstStyle/>
                <a:p>
                  <a:r>
                    <a:rPr kumimoji="0" lang="zh-CN" altLang="en-US" sz="2520" b="1" i="0" u="none" strike="noStrike" kern="1200" cap="none" spc="75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思源黑体 CN Bold" panose="020B0800000000000000" pitchFamily="34" charset="-122"/>
                      <a:ea typeface="思源黑体 CN Bold" panose="020B0800000000000000" pitchFamily="34" charset="-122"/>
                      <a:cs typeface="微软雅黑" panose="020B0503020204020204" pitchFamily="34" charset="-122"/>
                    </a:rPr>
                    <a:t>企业</a:t>
                  </a:r>
                  <a:endParaRPr lang="zh-CN" altLang="zh-CN" sz="2520" b="1">
                    <a:solidFill>
                      <a:schemeClr val="accent1"/>
                    </a:solidFill>
                    <a:effectLst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75" name="直接连接符 74">
                  <a:extLst>
                    <a:ext uri="{FF2B5EF4-FFF2-40B4-BE49-F238E27FC236}">
                      <a16:creationId xmlns:a16="http://schemas.microsoft.com/office/drawing/2014/main" id="{336E43E7-BF69-496B-410F-0C0E63E1D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76171" y="1946830"/>
                  <a:ext cx="0" cy="571728"/>
                </a:xfrm>
                <a:prstGeom prst="line">
                  <a:avLst/>
                </a:prstGeom>
                <a:ln w="15069"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文本框 75">
                  <a:extLst>
                    <a:ext uri="{FF2B5EF4-FFF2-40B4-BE49-F238E27FC236}">
                      <a16:creationId xmlns:a16="http://schemas.microsoft.com/office/drawing/2014/main" id="{D65E5715-6121-B6DB-DE3C-6E715401CE7E}"/>
                    </a:ext>
                  </a:extLst>
                </p:cNvPr>
                <p:cNvSpPr txBox="1"/>
                <p:nvPr/>
              </p:nvSpPr>
              <p:spPr>
                <a:xfrm>
                  <a:off x="6432440" y="2380425"/>
                  <a:ext cx="989376" cy="172355"/>
                </a:xfrm>
                <a:prstGeom prst="rect">
                  <a:avLst/>
                </a:prstGeom>
                <a:noFill/>
                <a:effectLst/>
              </p:spPr>
              <p:txBody>
                <a:bodyPr wrap="square" lIns="0" tIns="0" rIns="0" bIns="0" rtlCol="0" anchor="t">
                  <a:noAutofit/>
                </a:bodyPr>
                <a:lstStyle>
                  <a:defPPr>
                    <a:defRPr lang="zh-CN"/>
                  </a:defPPr>
                  <a:lvl1pPr>
                    <a:defRPr sz="2160">
                      <a:solidFill>
                        <a:schemeClr val="accent1"/>
                      </a:solidFill>
                      <a:latin typeface="+mj-ea"/>
                      <a:ea typeface="+mj-ea"/>
                    </a:defRPr>
                  </a:lvl1pPr>
                </a:lstStyle>
                <a:p>
                  <a:pPr algn="dist"/>
                  <a:r>
                    <a:rPr lang="en-US" altLang="zh-CN" sz="1120">
                      <a:latin typeface="+mn-ea"/>
                      <a:ea typeface="+mn-ea"/>
                    </a:rPr>
                    <a:t>ENCOURAGE</a:t>
                  </a:r>
                </a:p>
              </p:txBody>
            </p:sp>
          </p:grp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D905C64E-D1CD-67F9-F244-28D26E03A6A8}"/>
                </a:ext>
              </a:extLst>
            </p:cNvPr>
            <p:cNvGrpSpPr/>
            <p:nvPr/>
          </p:nvGrpSpPr>
          <p:grpSpPr>
            <a:xfrm>
              <a:off x="5325709" y="3932248"/>
              <a:ext cx="4970883" cy="1132611"/>
              <a:chOff x="5226668" y="1220284"/>
              <a:chExt cx="4970883" cy="1132611"/>
            </a:xfrm>
          </p:grpSpPr>
          <p:grpSp>
            <p:nvGrpSpPr>
              <p:cNvPr id="82" name="组合 81">
                <a:extLst>
                  <a:ext uri="{FF2B5EF4-FFF2-40B4-BE49-F238E27FC236}">
                    <a16:creationId xmlns:a16="http://schemas.microsoft.com/office/drawing/2014/main" id="{2CAF1F2F-17E6-71C3-6AB2-860903A946C1}"/>
                  </a:ext>
                </a:extLst>
              </p:cNvPr>
              <p:cNvGrpSpPr/>
              <p:nvPr/>
            </p:nvGrpSpPr>
            <p:grpSpPr>
              <a:xfrm>
                <a:off x="5226668" y="1220284"/>
                <a:ext cx="4970883" cy="1132611"/>
                <a:chOff x="1025400" y="1068594"/>
                <a:chExt cx="4970883" cy="1132611"/>
              </a:xfrm>
              <a:effectLst>
                <a:outerShdw blurRad="355600" dist="317500" sx="93000" sy="93000" algn="c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89" name="矩形: 圆角 88">
                  <a:extLst>
                    <a:ext uri="{FF2B5EF4-FFF2-40B4-BE49-F238E27FC236}">
                      <a16:creationId xmlns:a16="http://schemas.microsoft.com/office/drawing/2014/main" id="{A536CDD8-45CC-80CA-FEC6-A13B6D9F81CA}"/>
                    </a:ext>
                  </a:extLst>
                </p:cNvPr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1025400" y="1163526"/>
                  <a:ext cx="4970883" cy="1037679"/>
                </a:xfrm>
                <a:prstGeom prst="roundRect">
                  <a:avLst>
                    <a:gd name="adj" fmla="val 5303"/>
                  </a:avLst>
                </a:prstGeom>
                <a:solidFill>
                  <a:srgbClr val="FFFFFF"/>
                </a:solidFill>
                <a:ln w="13335">
                  <a:solidFill>
                    <a:schemeClr val="accent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65096" tIns="32548" rIns="65096" bIns="32548" rtlCol="0" anchor="ctr">
                  <a:noAutofit/>
                </a:bodyPr>
                <a:lstStyle/>
                <a:p>
                  <a:pPr algn="l"/>
                  <a:endParaRPr lang="zh-CN" altLang="en-US" sz="1139">
                    <a:solidFill>
                      <a:schemeClr val="accent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90" name="箭头: 下 89">
                  <a:extLst>
                    <a:ext uri="{FF2B5EF4-FFF2-40B4-BE49-F238E27FC236}">
                      <a16:creationId xmlns:a16="http://schemas.microsoft.com/office/drawing/2014/main" id="{D776D25B-3A6D-FC06-BD5D-5D26100F4E63}"/>
                    </a:ext>
                  </a:extLst>
                </p:cNvPr>
                <p:cNvSpPr/>
                <p:nvPr/>
              </p:nvSpPr>
              <p:spPr>
                <a:xfrm>
                  <a:off x="1356489" y="1068594"/>
                  <a:ext cx="484830" cy="801705"/>
                </a:xfrm>
                <a:prstGeom prst="downArrow">
                  <a:avLst>
                    <a:gd name="adj1" fmla="val 100000"/>
                    <a:gd name="adj2" fmla="val 50000"/>
                  </a:avLst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65096" tIns="32548" rIns="65096" bIns="32548" rtlCol="0" anchor="ctr">
                  <a:noAutofit/>
                </a:bodyPr>
                <a:lstStyle/>
                <a:p>
                  <a:pPr algn="l"/>
                  <a:endParaRPr lang="zh-CN" altLang="en-US" sz="1139">
                    <a:solidFill>
                      <a:schemeClr val="accent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91" name="直角三角形 90">
                  <a:extLst>
                    <a:ext uri="{FF2B5EF4-FFF2-40B4-BE49-F238E27FC236}">
                      <a16:creationId xmlns:a16="http://schemas.microsoft.com/office/drawing/2014/main" id="{D972CAD0-39A9-BA6E-4098-1113CFC04905}"/>
                    </a:ext>
                  </a:extLst>
                </p:cNvPr>
                <p:cNvSpPr/>
                <p:nvPr/>
              </p:nvSpPr>
              <p:spPr>
                <a:xfrm rot="10800000" flipV="1">
                  <a:off x="1299491" y="1069647"/>
                  <a:ext cx="57638" cy="94933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65096" tIns="32548" rIns="65096" bIns="32548" rtlCol="0" anchor="ctr">
                  <a:noAutofit/>
                </a:bodyPr>
                <a:lstStyle/>
                <a:p>
                  <a:pPr algn="l"/>
                  <a:endParaRPr lang="zh-CN" altLang="en-US" sz="1139">
                    <a:solidFill>
                      <a:schemeClr val="accent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92" name="文本框 91">
                  <a:extLst>
                    <a:ext uri="{FF2B5EF4-FFF2-40B4-BE49-F238E27FC236}">
                      <a16:creationId xmlns:a16="http://schemas.microsoft.com/office/drawing/2014/main" id="{DA025CEC-1542-5FCC-DC93-BCDEFCAD77CE}"/>
                    </a:ext>
                  </a:extLst>
                </p:cNvPr>
                <p:cNvSpPr txBox="1"/>
                <p:nvPr/>
              </p:nvSpPr>
              <p:spPr>
                <a:xfrm>
                  <a:off x="1421634" y="1249582"/>
                  <a:ext cx="368691" cy="306879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 anchor="t">
                  <a:noAutofit/>
                </a:bodyPr>
                <a:lstStyle/>
                <a:p>
                  <a:r>
                    <a:rPr lang="en-US" altLang="zh-CN" sz="1994">
                      <a:solidFill>
                        <a:schemeClr val="bg1"/>
                      </a:solidFill>
                      <a:latin typeface="+mj-ea"/>
                      <a:ea typeface="+mj-ea"/>
                    </a:rPr>
                    <a:t>03</a:t>
                  </a:r>
                  <a:endParaRPr lang="zh-CN" altLang="en-US" sz="1994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83" name="组合 82">
                <a:extLst>
                  <a:ext uri="{FF2B5EF4-FFF2-40B4-BE49-F238E27FC236}">
                    <a16:creationId xmlns:a16="http://schemas.microsoft.com/office/drawing/2014/main" id="{42E38604-5D6A-A5B4-FE34-6C6D36A49F6D}"/>
                  </a:ext>
                </a:extLst>
              </p:cNvPr>
              <p:cNvGrpSpPr/>
              <p:nvPr/>
            </p:nvGrpSpPr>
            <p:grpSpPr>
              <a:xfrm>
                <a:off x="6404714" y="1409535"/>
                <a:ext cx="3489648" cy="756694"/>
                <a:chOff x="6404714" y="1409535"/>
                <a:chExt cx="3489648" cy="756694"/>
              </a:xfrm>
            </p:grpSpPr>
            <p:sp>
              <p:nvSpPr>
                <p:cNvPr id="84" name="文本框 83">
                  <a:extLst>
                    <a:ext uri="{FF2B5EF4-FFF2-40B4-BE49-F238E27FC236}">
                      <a16:creationId xmlns:a16="http://schemas.microsoft.com/office/drawing/2014/main" id="{797F8ABE-4C2D-2B90-25CB-B66A72527323}"/>
                    </a:ext>
                  </a:extLst>
                </p:cNvPr>
                <p:cNvSpPr txBox="1"/>
                <p:nvPr/>
              </p:nvSpPr>
              <p:spPr>
                <a:xfrm>
                  <a:off x="6404714" y="1409535"/>
                  <a:ext cx="1006772" cy="657319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 anchor="t">
                  <a:noAutofit/>
                </a:bodyPr>
                <a:lstStyle>
                  <a:defPPr>
                    <a:defRPr lang="zh-CN"/>
                  </a:defPPr>
                  <a:lvl1pPr>
                    <a:defRPr sz="2160">
                      <a:solidFill>
                        <a:schemeClr val="accent1"/>
                      </a:solidFill>
                      <a:latin typeface="+mj-ea"/>
                      <a:ea typeface="+mj-ea"/>
                    </a:defRPr>
                  </a:lvl1pPr>
                </a:lstStyle>
                <a:p>
                  <a:r>
                    <a:rPr lang="zh-CN" altLang="en-US" sz="4271"/>
                    <a:t>稳健</a:t>
                  </a:r>
                  <a:endParaRPr lang="zh-CN" altLang="zh-CN" sz="4271"/>
                </a:p>
              </p:txBody>
            </p:sp>
            <p:sp>
              <p:nvSpPr>
                <p:cNvPr id="85" name="文本框 84">
                  <a:extLst>
                    <a:ext uri="{FF2B5EF4-FFF2-40B4-BE49-F238E27FC236}">
                      <a16:creationId xmlns:a16="http://schemas.microsoft.com/office/drawing/2014/main" id="{836F295E-9E8B-E6B3-CC7B-3025340513C7}"/>
                    </a:ext>
                  </a:extLst>
                </p:cNvPr>
                <p:cNvSpPr txBox="1"/>
                <p:nvPr/>
              </p:nvSpPr>
              <p:spPr>
                <a:xfrm>
                  <a:off x="7756505" y="1877749"/>
                  <a:ext cx="2137857" cy="288480"/>
                </a:xfrm>
                <a:prstGeom prst="rect">
                  <a:avLst/>
                </a:prstGeom>
                <a:noFill/>
                <a:effectLst/>
              </p:spPr>
              <p:txBody>
                <a:bodyPr wrap="square" lIns="72329" tIns="36165" rIns="72329" bIns="36165">
                  <a:noAutofit/>
                </a:bodyPr>
                <a:lstStyle>
                  <a:defPPr>
                    <a:defRPr lang="zh-CN"/>
                  </a:defPPr>
                  <a:lvl1pPr>
                    <a:spcAft>
                      <a:spcPts val="2250"/>
                    </a:spcAft>
                    <a:defRPr kumimoji="0" sz="2400" b="0" i="0" u="none" strike="noStrike" cap="none" spc="75" normalizeH="0" baseline="0">
                      <a:ln>
                        <a:noFill/>
                      </a:ln>
                      <a:effectLst/>
                      <a:uLnTx/>
                      <a:uFillTx/>
                      <a:latin typeface="+mn-ea"/>
                      <a:cs typeface="微软雅黑" panose="020B0503020204020204" pitchFamily="34" charset="-122"/>
                    </a:defRPr>
                  </a:lvl1pPr>
                </a:lstStyle>
                <a:p>
                  <a:pPr algn="dist">
                    <a:spcAft>
                      <a:spcPts val="0"/>
                    </a:spcAft>
                  </a:pPr>
                  <a:r>
                    <a:rPr lang="zh-CN" altLang="en-US" sz="1400">
                      <a:solidFill>
                        <a:schemeClr val="accent1"/>
                      </a:solidFill>
                    </a:rPr>
                    <a:t>增强内生动力</a:t>
                  </a:r>
                  <a:endParaRPr lang="zh-CN" altLang="zh-CN" sz="14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86" name="文本框 85">
                  <a:extLst>
                    <a:ext uri="{FF2B5EF4-FFF2-40B4-BE49-F238E27FC236}">
                      <a16:creationId xmlns:a16="http://schemas.microsoft.com/office/drawing/2014/main" id="{A5F83277-38A0-4FAB-83F4-85A81984F5C4}"/>
                    </a:ext>
                  </a:extLst>
                </p:cNvPr>
                <p:cNvSpPr txBox="1"/>
                <p:nvPr/>
              </p:nvSpPr>
              <p:spPr>
                <a:xfrm>
                  <a:off x="7724800" y="1475099"/>
                  <a:ext cx="1485412" cy="460834"/>
                </a:xfrm>
                <a:prstGeom prst="rect">
                  <a:avLst/>
                </a:prstGeom>
                <a:noFill/>
                <a:effectLst/>
              </p:spPr>
              <p:txBody>
                <a:bodyPr wrap="square" lIns="72329" tIns="36165" rIns="72329" bIns="36165">
                  <a:noAutofit/>
                </a:bodyPr>
                <a:lstStyle/>
                <a:p>
                  <a:r>
                    <a:rPr kumimoji="0" lang="zh-CN" altLang="en-US" sz="2520" b="1" i="0" u="none" strike="noStrike" kern="1200" cap="none" spc="75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思源黑体 CN Bold" panose="020B0800000000000000" pitchFamily="34" charset="-122"/>
                      <a:ea typeface="思源黑体 CN Bold" panose="020B0800000000000000" pitchFamily="34" charset="-122"/>
                      <a:cs typeface="微软雅黑" panose="020B0503020204020204" pitchFamily="34" charset="-122"/>
                    </a:rPr>
                    <a:t>经营</a:t>
                  </a:r>
                  <a:endParaRPr lang="zh-CN" altLang="zh-CN" sz="2520" b="1">
                    <a:solidFill>
                      <a:schemeClr val="accent1"/>
                    </a:solidFill>
                    <a:effectLst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87" name="直接连接符 86">
                  <a:extLst>
                    <a:ext uri="{FF2B5EF4-FFF2-40B4-BE49-F238E27FC236}">
                      <a16:creationId xmlns:a16="http://schemas.microsoft.com/office/drawing/2014/main" id="{793D5723-A61B-02E6-D58C-FB0DD70F40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7145" y="1547082"/>
                  <a:ext cx="0" cy="571728"/>
                </a:xfrm>
                <a:prstGeom prst="line">
                  <a:avLst/>
                </a:prstGeom>
                <a:ln w="15069"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文本框 87">
                  <a:extLst>
                    <a:ext uri="{FF2B5EF4-FFF2-40B4-BE49-F238E27FC236}">
                      <a16:creationId xmlns:a16="http://schemas.microsoft.com/office/drawing/2014/main" id="{D9422D85-6408-7A49-A2AA-0E06C2EE58ED}"/>
                    </a:ext>
                  </a:extLst>
                </p:cNvPr>
                <p:cNvSpPr txBox="1"/>
                <p:nvPr/>
              </p:nvSpPr>
              <p:spPr>
                <a:xfrm>
                  <a:off x="6413412" y="1980676"/>
                  <a:ext cx="989376" cy="172355"/>
                </a:xfrm>
                <a:prstGeom prst="rect">
                  <a:avLst/>
                </a:prstGeom>
                <a:noFill/>
                <a:effectLst/>
              </p:spPr>
              <p:txBody>
                <a:bodyPr wrap="square" lIns="0" tIns="0" rIns="0" bIns="0" rtlCol="0" anchor="t">
                  <a:noAutofit/>
                </a:bodyPr>
                <a:lstStyle>
                  <a:defPPr>
                    <a:defRPr lang="zh-CN"/>
                  </a:defPPr>
                  <a:lvl1pPr>
                    <a:defRPr sz="2160">
                      <a:solidFill>
                        <a:schemeClr val="accent1"/>
                      </a:solidFill>
                      <a:latin typeface="+mj-ea"/>
                      <a:ea typeface="+mj-ea"/>
                    </a:defRPr>
                  </a:lvl1pPr>
                </a:lstStyle>
                <a:p>
                  <a:pPr algn="dist"/>
                  <a:r>
                    <a:rPr lang="en-US" altLang="zh-CN" sz="1120">
                      <a:latin typeface="+mn-ea"/>
                      <a:ea typeface="+mn-ea"/>
                    </a:rPr>
                    <a:t>STEADY</a:t>
                  </a:r>
                  <a:endParaRPr lang="zh-CN" altLang="zh-CN" sz="1120">
                    <a:latin typeface="+mn-ea"/>
                    <a:ea typeface="+mn-ea"/>
                  </a:endParaRPr>
                </a:p>
              </p:txBody>
            </p:sp>
          </p:grpSp>
        </p:grpSp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id="{14C3307D-96BD-AE8A-1709-EB99E1EE3977}"/>
                </a:ext>
              </a:extLst>
            </p:cNvPr>
            <p:cNvGrpSpPr/>
            <p:nvPr/>
          </p:nvGrpSpPr>
          <p:grpSpPr>
            <a:xfrm>
              <a:off x="5325709" y="5096439"/>
              <a:ext cx="4970883" cy="1132611"/>
              <a:chOff x="5226668" y="817310"/>
              <a:chExt cx="4970883" cy="1132611"/>
            </a:xfrm>
          </p:grpSpPr>
          <p:grpSp>
            <p:nvGrpSpPr>
              <p:cNvPr id="94" name="组合 93">
                <a:extLst>
                  <a:ext uri="{FF2B5EF4-FFF2-40B4-BE49-F238E27FC236}">
                    <a16:creationId xmlns:a16="http://schemas.microsoft.com/office/drawing/2014/main" id="{7D80E24B-7F0A-1F6F-3950-34F68BA3C1D9}"/>
                  </a:ext>
                </a:extLst>
              </p:cNvPr>
              <p:cNvGrpSpPr/>
              <p:nvPr/>
            </p:nvGrpSpPr>
            <p:grpSpPr>
              <a:xfrm>
                <a:off x="5226668" y="817310"/>
                <a:ext cx="4970883" cy="1132611"/>
                <a:chOff x="1025400" y="665620"/>
                <a:chExt cx="4970883" cy="1132611"/>
              </a:xfrm>
              <a:effectLst>
                <a:outerShdw blurRad="355600" dist="317500" sx="93000" sy="93000" algn="c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01" name="矩形: 圆角 100">
                  <a:extLst>
                    <a:ext uri="{FF2B5EF4-FFF2-40B4-BE49-F238E27FC236}">
                      <a16:creationId xmlns:a16="http://schemas.microsoft.com/office/drawing/2014/main" id="{EE98CC36-F85E-C271-D02F-55DB235FE499}"/>
                    </a:ext>
                  </a:extLst>
                </p:cNvPr>
                <p:cNvSpPr/>
                <p:nvPr>
                  <p:custDataLst>
                    <p:tags r:id="rId1"/>
                  </p:custDataLst>
                </p:nvPr>
              </p:nvSpPr>
              <p:spPr>
                <a:xfrm>
                  <a:off x="1025400" y="760552"/>
                  <a:ext cx="4970883" cy="1037679"/>
                </a:xfrm>
                <a:prstGeom prst="roundRect">
                  <a:avLst>
                    <a:gd name="adj" fmla="val 5303"/>
                  </a:avLst>
                </a:prstGeom>
                <a:solidFill>
                  <a:srgbClr val="FFFFFF"/>
                </a:solidFill>
                <a:ln w="13335">
                  <a:solidFill>
                    <a:schemeClr val="accent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65096" tIns="32548" rIns="65096" bIns="32548" rtlCol="0" anchor="ctr">
                  <a:noAutofit/>
                </a:bodyPr>
                <a:lstStyle/>
                <a:p>
                  <a:pPr algn="l"/>
                  <a:endParaRPr lang="zh-CN" altLang="en-US" sz="1139">
                    <a:solidFill>
                      <a:schemeClr val="accent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02" name="箭头: 下 101">
                  <a:extLst>
                    <a:ext uri="{FF2B5EF4-FFF2-40B4-BE49-F238E27FC236}">
                      <a16:creationId xmlns:a16="http://schemas.microsoft.com/office/drawing/2014/main" id="{BB35F85E-AC35-3DE7-D873-A8F0154E3C55}"/>
                    </a:ext>
                  </a:extLst>
                </p:cNvPr>
                <p:cNvSpPr/>
                <p:nvPr/>
              </p:nvSpPr>
              <p:spPr>
                <a:xfrm>
                  <a:off x="1356489" y="665620"/>
                  <a:ext cx="484830" cy="801705"/>
                </a:xfrm>
                <a:prstGeom prst="downArrow">
                  <a:avLst>
                    <a:gd name="adj1" fmla="val 100000"/>
                    <a:gd name="adj2" fmla="val 50000"/>
                  </a:avLst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65096" tIns="32548" rIns="65096" bIns="32548" rtlCol="0" anchor="ctr">
                  <a:noAutofit/>
                </a:bodyPr>
                <a:lstStyle/>
                <a:p>
                  <a:pPr algn="l"/>
                  <a:endParaRPr lang="zh-CN" altLang="en-US" sz="1139">
                    <a:solidFill>
                      <a:schemeClr val="accent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03" name="直角三角形 102">
                  <a:extLst>
                    <a:ext uri="{FF2B5EF4-FFF2-40B4-BE49-F238E27FC236}">
                      <a16:creationId xmlns:a16="http://schemas.microsoft.com/office/drawing/2014/main" id="{A436AAB6-E475-BCA4-D11F-AD03D85CC083}"/>
                    </a:ext>
                  </a:extLst>
                </p:cNvPr>
                <p:cNvSpPr/>
                <p:nvPr/>
              </p:nvSpPr>
              <p:spPr>
                <a:xfrm rot="10800000" flipV="1">
                  <a:off x="1299491" y="666673"/>
                  <a:ext cx="57638" cy="94933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65096" tIns="32548" rIns="65096" bIns="32548" rtlCol="0" anchor="ctr">
                  <a:noAutofit/>
                </a:bodyPr>
                <a:lstStyle/>
                <a:p>
                  <a:pPr algn="l"/>
                  <a:endParaRPr lang="zh-CN" altLang="en-US" sz="1139">
                    <a:solidFill>
                      <a:schemeClr val="accent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04" name="文本框 103">
                  <a:extLst>
                    <a:ext uri="{FF2B5EF4-FFF2-40B4-BE49-F238E27FC236}">
                      <a16:creationId xmlns:a16="http://schemas.microsoft.com/office/drawing/2014/main" id="{17306BAE-7790-116D-CF76-F36CDB72C134}"/>
                    </a:ext>
                  </a:extLst>
                </p:cNvPr>
                <p:cNvSpPr txBox="1"/>
                <p:nvPr/>
              </p:nvSpPr>
              <p:spPr>
                <a:xfrm>
                  <a:off x="1428500" y="855859"/>
                  <a:ext cx="365485" cy="306879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 anchor="t">
                  <a:noAutofit/>
                </a:bodyPr>
                <a:lstStyle/>
                <a:p>
                  <a:r>
                    <a:rPr lang="en-US" altLang="zh-CN" sz="1994">
                      <a:solidFill>
                        <a:schemeClr val="bg1"/>
                      </a:solidFill>
                      <a:latin typeface="+mj-ea"/>
                      <a:ea typeface="+mj-ea"/>
                    </a:rPr>
                    <a:t>04</a:t>
                  </a:r>
                  <a:endParaRPr lang="zh-CN" altLang="en-US" sz="1994" dirty="0">
                    <a:solidFill>
                      <a:schemeClr val="bg1"/>
                    </a:solidFill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95" name="组合 94">
                <a:extLst>
                  <a:ext uri="{FF2B5EF4-FFF2-40B4-BE49-F238E27FC236}">
                    <a16:creationId xmlns:a16="http://schemas.microsoft.com/office/drawing/2014/main" id="{5232A13A-6094-0540-AE0D-4854369AB2D3}"/>
                  </a:ext>
                </a:extLst>
              </p:cNvPr>
              <p:cNvGrpSpPr/>
              <p:nvPr/>
            </p:nvGrpSpPr>
            <p:grpSpPr>
              <a:xfrm>
                <a:off x="6404714" y="1006561"/>
                <a:ext cx="3489648" cy="756694"/>
                <a:chOff x="6404714" y="1006561"/>
                <a:chExt cx="3489648" cy="756694"/>
              </a:xfrm>
            </p:grpSpPr>
            <p:sp>
              <p:nvSpPr>
                <p:cNvPr id="96" name="文本框 95">
                  <a:extLst>
                    <a:ext uri="{FF2B5EF4-FFF2-40B4-BE49-F238E27FC236}">
                      <a16:creationId xmlns:a16="http://schemas.microsoft.com/office/drawing/2014/main" id="{459A7A61-A63F-AF3E-1160-73470064268C}"/>
                    </a:ext>
                  </a:extLst>
                </p:cNvPr>
                <p:cNvSpPr txBox="1"/>
                <p:nvPr/>
              </p:nvSpPr>
              <p:spPr>
                <a:xfrm>
                  <a:off x="6404714" y="1006561"/>
                  <a:ext cx="1006772" cy="657319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0" tIns="0" rIns="0" bIns="0" rtlCol="0" anchor="t">
                  <a:noAutofit/>
                </a:bodyPr>
                <a:lstStyle>
                  <a:defPPr>
                    <a:defRPr lang="zh-CN"/>
                  </a:defPPr>
                  <a:lvl1pPr>
                    <a:defRPr sz="2160">
                      <a:solidFill>
                        <a:schemeClr val="accent1"/>
                      </a:solidFill>
                      <a:latin typeface="+mj-ea"/>
                      <a:ea typeface="+mj-ea"/>
                    </a:defRPr>
                  </a:lvl1pPr>
                </a:lstStyle>
                <a:p>
                  <a:r>
                    <a:rPr lang="zh-CN" altLang="en-US" sz="4271"/>
                    <a:t>促进</a:t>
                  </a:r>
                  <a:endParaRPr lang="zh-CN" altLang="zh-CN" sz="4271"/>
                </a:p>
              </p:txBody>
            </p:sp>
            <p:sp>
              <p:nvSpPr>
                <p:cNvPr id="97" name="文本框 96">
                  <a:extLst>
                    <a:ext uri="{FF2B5EF4-FFF2-40B4-BE49-F238E27FC236}">
                      <a16:creationId xmlns:a16="http://schemas.microsoft.com/office/drawing/2014/main" id="{3BBC38AD-BBF2-6E7F-E695-93272F52C685}"/>
                    </a:ext>
                  </a:extLst>
                </p:cNvPr>
                <p:cNvSpPr txBox="1"/>
                <p:nvPr/>
              </p:nvSpPr>
              <p:spPr>
                <a:xfrm>
                  <a:off x="7756505" y="1474775"/>
                  <a:ext cx="2137857" cy="288480"/>
                </a:xfrm>
                <a:prstGeom prst="rect">
                  <a:avLst/>
                </a:prstGeom>
                <a:noFill/>
                <a:effectLst/>
              </p:spPr>
              <p:txBody>
                <a:bodyPr wrap="square" lIns="72329" tIns="36165" rIns="72329" bIns="36165">
                  <a:noAutofit/>
                </a:bodyPr>
                <a:lstStyle>
                  <a:defPPr>
                    <a:defRPr lang="zh-CN"/>
                  </a:defPPr>
                  <a:lvl1pPr>
                    <a:spcAft>
                      <a:spcPts val="2250"/>
                    </a:spcAft>
                    <a:defRPr kumimoji="0" sz="2400" b="0" i="0" u="none" strike="noStrike" cap="none" spc="75" normalizeH="0" baseline="0">
                      <a:ln>
                        <a:noFill/>
                      </a:ln>
                      <a:effectLst/>
                      <a:uLnTx/>
                      <a:uFillTx/>
                      <a:latin typeface="+mn-ea"/>
                      <a:cs typeface="微软雅黑" panose="020B0503020204020204" pitchFamily="34" charset="-122"/>
                    </a:defRPr>
                  </a:lvl1pPr>
                </a:lstStyle>
                <a:p>
                  <a:pPr algn="dist">
                    <a:spcAft>
                      <a:spcPts val="0"/>
                    </a:spcAft>
                  </a:pPr>
                  <a:r>
                    <a:rPr lang="zh-CN" altLang="en-US" sz="1400">
                      <a:solidFill>
                        <a:schemeClr val="accent1"/>
                      </a:solidFill>
                    </a:rPr>
                    <a:t>平稳健康发展</a:t>
                  </a:r>
                  <a:endParaRPr lang="zh-CN" altLang="zh-CN" sz="140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98" name="文本框 97">
                  <a:extLst>
                    <a:ext uri="{FF2B5EF4-FFF2-40B4-BE49-F238E27FC236}">
                      <a16:creationId xmlns:a16="http://schemas.microsoft.com/office/drawing/2014/main" id="{2E92ACC1-B6BC-5921-4D2A-C2BE43966DCB}"/>
                    </a:ext>
                  </a:extLst>
                </p:cNvPr>
                <p:cNvSpPr txBox="1"/>
                <p:nvPr/>
              </p:nvSpPr>
              <p:spPr>
                <a:xfrm>
                  <a:off x="7724800" y="1072126"/>
                  <a:ext cx="1485412" cy="460834"/>
                </a:xfrm>
                <a:prstGeom prst="rect">
                  <a:avLst/>
                </a:prstGeom>
                <a:noFill/>
                <a:effectLst/>
              </p:spPr>
              <p:txBody>
                <a:bodyPr wrap="square" lIns="72329" tIns="36165" rIns="72329" bIns="36165">
                  <a:noAutofit/>
                </a:bodyPr>
                <a:lstStyle/>
                <a:p>
                  <a:r>
                    <a:rPr kumimoji="0" lang="zh-CN" altLang="en-US" sz="2520" b="1" i="0" u="none" strike="noStrike" kern="1200" cap="none" spc="75" normalizeH="0" baseline="0" noProof="0">
                      <a:ln>
                        <a:noFill/>
                      </a:ln>
                      <a:solidFill>
                        <a:schemeClr val="accent1"/>
                      </a:solidFill>
                      <a:effectLst/>
                      <a:uLnTx/>
                      <a:uFillTx/>
                      <a:latin typeface="思源黑体 CN Bold" panose="020B0800000000000000" pitchFamily="34" charset="-122"/>
                      <a:ea typeface="思源黑体 CN Bold" panose="020B0800000000000000" pitchFamily="34" charset="-122"/>
                      <a:cs typeface="微软雅黑" panose="020B0503020204020204" pitchFamily="34" charset="-122"/>
                    </a:rPr>
                    <a:t>行业</a:t>
                  </a:r>
                  <a:endParaRPr lang="zh-CN" altLang="zh-CN" sz="2520" b="1">
                    <a:solidFill>
                      <a:schemeClr val="accent1"/>
                    </a:solidFill>
                    <a:effectLst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99" name="直接连接符 98">
                  <a:extLst>
                    <a:ext uri="{FF2B5EF4-FFF2-40B4-BE49-F238E27FC236}">
                      <a16:creationId xmlns:a16="http://schemas.microsoft.com/office/drawing/2014/main" id="{33D3F55B-A7F1-6575-BA54-A97A44727F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7145" y="1144108"/>
                  <a:ext cx="0" cy="571728"/>
                </a:xfrm>
                <a:prstGeom prst="line">
                  <a:avLst/>
                </a:prstGeom>
                <a:ln w="15069">
                  <a:solidFill>
                    <a:schemeClr val="accent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0" name="文本框 99">
                  <a:extLst>
                    <a:ext uri="{FF2B5EF4-FFF2-40B4-BE49-F238E27FC236}">
                      <a16:creationId xmlns:a16="http://schemas.microsoft.com/office/drawing/2014/main" id="{54186B6A-8A36-A1D9-E84C-83996D50F98C}"/>
                    </a:ext>
                  </a:extLst>
                </p:cNvPr>
                <p:cNvSpPr txBox="1"/>
                <p:nvPr/>
              </p:nvSpPr>
              <p:spPr>
                <a:xfrm>
                  <a:off x="6413413" y="1577703"/>
                  <a:ext cx="940544" cy="172355"/>
                </a:xfrm>
                <a:prstGeom prst="rect">
                  <a:avLst/>
                </a:prstGeom>
                <a:noFill/>
                <a:effectLst/>
              </p:spPr>
              <p:txBody>
                <a:bodyPr wrap="square" lIns="0" tIns="0" rIns="0" bIns="0" rtlCol="0" anchor="t">
                  <a:noAutofit/>
                </a:bodyPr>
                <a:lstStyle>
                  <a:defPPr>
                    <a:defRPr lang="zh-CN"/>
                  </a:defPPr>
                  <a:lvl1pPr>
                    <a:defRPr sz="2160">
                      <a:solidFill>
                        <a:schemeClr val="accent1"/>
                      </a:solidFill>
                      <a:latin typeface="+mj-ea"/>
                      <a:ea typeface="+mj-ea"/>
                    </a:defRPr>
                  </a:lvl1pPr>
                </a:lstStyle>
                <a:p>
                  <a:pPr algn="dist"/>
                  <a:r>
                    <a:rPr lang="en-US" altLang="zh-CN" sz="1120">
                      <a:latin typeface="+mn-ea"/>
                      <a:ea typeface="+mn-ea"/>
                    </a:rPr>
                    <a:t>PROMOTE</a:t>
                  </a:r>
                  <a:endParaRPr lang="zh-CN" altLang="zh-CN" sz="1120">
                    <a:latin typeface="+mn-ea"/>
                    <a:ea typeface="+mn-ea"/>
                  </a:endParaRPr>
                </a:p>
              </p:txBody>
            </p:sp>
          </p:grpSp>
        </p:grpSp>
      </p:grpSp>
      <p:grpSp>
        <p:nvGrpSpPr>
          <p:cNvPr id="119" name="组合 118">
            <a:extLst>
              <a:ext uri="{FF2B5EF4-FFF2-40B4-BE49-F238E27FC236}">
                <a16:creationId xmlns:a16="http://schemas.microsoft.com/office/drawing/2014/main" id="{0C0C4ED8-21FB-411B-0BAC-9194EC559FDB}"/>
              </a:ext>
            </a:extLst>
          </p:cNvPr>
          <p:cNvGrpSpPr/>
          <p:nvPr/>
        </p:nvGrpSpPr>
        <p:grpSpPr>
          <a:xfrm>
            <a:off x="985993" y="1604664"/>
            <a:ext cx="3975261" cy="2745839"/>
            <a:chOff x="985993" y="1604664"/>
            <a:chExt cx="3975261" cy="2745839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A1A7BCA-38F6-61A0-7169-57DDDE3CC610}"/>
                </a:ext>
              </a:extLst>
            </p:cNvPr>
            <p:cNvSpPr txBox="1"/>
            <p:nvPr/>
          </p:nvSpPr>
          <p:spPr>
            <a:xfrm>
              <a:off x="985993" y="3673111"/>
              <a:ext cx="3975259" cy="400110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>
                <a:spcAft>
                  <a:spcPts val="2250"/>
                </a:spcAft>
              </a:pPr>
              <a:r>
                <a:rPr kumimoji="0" lang="en-US" altLang="zh-CN" sz="2000" b="0" i="0" u="none" strike="noStrike" kern="1200" cap="none" spc="75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cs typeface="微软雅黑" panose="020B0503020204020204" pitchFamily="34" charset="-122"/>
                </a:rPr>
                <a:t>20xx</a:t>
              </a:r>
              <a:r>
                <a:rPr kumimoji="0" lang="zh-CN" altLang="en-US" sz="2000" b="0" i="0" u="none" strike="noStrike" kern="1200" cap="none" spc="75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cs typeface="微软雅黑" panose="020B0503020204020204" pitchFamily="34" charset="-122"/>
                </a:rPr>
                <a:t>中国房地产百强企业研究</a:t>
              </a:r>
              <a:endParaRPr lang="zh-CN" altLang="zh-CN" sz="2000">
                <a:solidFill>
                  <a:schemeClr val="accent1"/>
                </a:solidFill>
                <a:effectLst/>
                <a:latin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40372A93-370A-FC7D-B437-F5D956B49D0E}"/>
                </a:ext>
              </a:extLst>
            </p:cNvPr>
            <p:cNvGrpSpPr/>
            <p:nvPr/>
          </p:nvGrpSpPr>
          <p:grpSpPr>
            <a:xfrm>
              <a:off x="1055231" y="1604664"/>
              <a:ext cx="3906023" cy="1955419"/>
              <a:chOff x="8242177" y="1114798"/>
              <a:chExt cx="3906023" cy="1955419"/>
            </a:xfrm>
          </p:grpSpPr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90397BEC-B7AF-FAAC-D45A-D13EBD6AF936}"/>
                  </a:ext>
                </a:extLst>
              </p:cNvPr>
              <p:cNvSpPr txBox="1"/>
              <p:nvPr/>
            </p:nvSpPr>
            <p:spPr>
              <a:xfrm>
                <a:off x="8264530" y="1391089"/>
                <a:ext cx="2888328" cy="969804"/>
              </a:xfrm>
              <a:prstGeom prst="rect">
                <a:avLst/>
              </a:prstGeom>
              <a:noFill/>
              <a:effectLst/>
            </p:spPr>
            <p:txBody>
              <a:bodyPr wrap="none" lIns="125273" tIns="62636" rIns="125273" bIns="62636">
                <a:noAutofit/>
              </a:bodyPr>
              <a:lstStyle>
                <a:defPPr>
                  <a:defRPr lang="zh-CN"/>
                </a:defPPr>
                <a:lvl1pPr>
                  <a:spcAft>
                    <a:spcPts val="2250"/>
                  </a:spcAft>
                  <a:defRPr kumimoji="0" sz="3200" b="0" i="0" u="none" strike="noStrike" cap="none" spc="75" normalizeH="0" baseline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ea"/>
                    <a:ea typeface="+mj-ea"/>
                    <a:cs typeface="微软雅黑" panose="020B0503020204020204" pitchFamily="34" charset="-122"/>
                  </a:defRPr>
                </a:lvl1pPr>
              </a:lstStyle>
              <a:p>
                <a:pPr>
                  <a:spcAft>
                    <a:spcPts val="0"/>
                  </a:spcAft>
                </a:pPr>
                <a:r>
                  <a:rPr lang="zh-CN" altLang="zh-CN" sz="5480">
                    <a:ln w="91345">
                      <a:solidFill>
                        <a:schemeClr val="accent1"/>
                      </a:solidFill>
                    </a:ln>
                    <a:noFill/>
                  </a:rPr>
                  <a:t>优化模式</a:t>
                </a: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552A914B-2471-D1EE-C2C4-05EF5351B1EE}"/>
                  </a:ext>
                </a:extLst>
              </p:cNvPr>
              <p:cNvSpPr txBox="1"/>
              <p:nvPr/>
            </p:nvSpPr>
            <p:spPr>
              <a:xfrm>
                <a:off x="9049304" y="2100413"/>
                <a:ext cx="2888328" cy="969804"/>
              </a:xfrm>
              <a:prstGeom prst="rect">
                <a:avLst/>
              </a:prstGeom>
              <a:noFill/>
              <a:effectLst/>
            </p:spPr>
            <p:txBody>
              <a:bodyPr wrap="none" lIns="125273" tIns="62636" rIns="125273" bIns="62636">
                <a:noAutofit/>
              </a:bodyPr>
              <a:lstStyle>
                <a:defPPr>
                  <a:defRPr lang="zh-CN"/>
                </a:defPPr>
                <a:lvl1pPr>
                  <a:spcAft>
                    <a:spcPts val="2250"/>
                  </a:spcAft>
                  <a:defRPr kumimoji="0" sz="3200" b="0" i="0" u="none" strike="noStrike" cap="none" spc="75" normalizeH="0" baseline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ea"/>
                    <a:ea typeface="+mj-ea"/>
                    <a:cs typeface="微软雅黑" panose="020B0503020204020204" pitchFamily="34" charset="-122"/>
                  </a:defRPr>
                </a:lvl1pPr>
              </a:lstStyle>
              <a:p>
                <a:pPr>
                  <a:spcAft>
                    <a:spcPts val="0"/>
                  </a:spcAft>
                </a:pPr>
                <a:r>
                  <a:rPr lang="zh-CN" altLang="zh-CN" sz="5480">
                    <a:ln w="91345">
                      <a:solidFill>
                        <a:schemeClr val="accent1"/>
                      </a:solidFill>
                    </a:ln>
                    <a:noFill/>
                  </a:rPr>
                  <a:t>行稳致远</a:t>
                </a:r>
              </a:p>
            </p:txBody>
          </p:sp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9B404263-D169-D97E-3B0D-C2525CAC2318}"/>
                  </a:ext>
                </a:extLst>
              </p:cNvPr>
              <p:cNvGrpSpPr/>
              <p:nvPr/>
            </p:nvGrpSpPr>
            <p:grpSpPr>
              <a:xfrm>
                <a:off x="11236373" y="1114798"/>
                <a:ext cx="911827" cy="911825"/>
                <a:chOff x="11460291" y="760680"/>
                <a:chExt cx="911827" cy="911825"/>
              </a:xfrm>
            </p:grpSpPr>
            <p:sp>
              <p:nvSpPr>
                <p:cNvPr id="6" name="泪滴形 5">
                  <a:extLst>
                    <a:ext uri="{FF2B5EF4-FFF2-40B4-BE49-F238E27FC236}">
                      <a16:creationId xmlns:a16="http://schemas.microsoft.com/office/drawing/2014/main" id="{1FB0B343-14DB-9AA5-8C3D-E72588D6C7E9}"/>
                    </a:ext>
                  </a:extLst>
                </p:cNvPr>
                <p:cNvSpPr/>
                <p:nvPr/>
              </p:nvSpPr>
              <p:spPr>
                <a:xfrm rot="5400000" flipV="1">
                  <a:off x="11460291" y="760680"/>
                  <a:ext cx="911825" cy="911825"/>
                </a:xfrm>
                <a:prstGeom prst="teardrop">
                  <a:avLst>
                    <a:gd name="adj" fmla="val 96443"/>
                  </a:avLst>
                </a:prstGeom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5273" tIns="62636" rIns="125273" bIns="62636" rtlCol="0" anchor="ctr">
                  <a:noAutofit/>
                </a:bodyPr>
                <a:lstStyle/>
                <a:p>
                  <a:pPr algn="ctr"/>
                  <a:endParaRPr lang="zh-CN" altLang="en-US" sz="2466"/>
                </a:p>
              </p:txBody>
            </p:sp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6DC840BD-04B9-F0D3-F129-E71B292DC20B}"/>
                    </a:ext>
                  </a:extLst>
                </p:cNvPr>
                <p:cNvSpPr txBox="1"/>
                <p:nvPr/>
              </p:nvSpPr>
              <p:spPr>
                <a:xfrm>
                  <a:off x="11460291" y="996897"/>
                  <a:ext cx="911827" cy="505985"/>
                </a:xfrm>
                <a:prstGeom prst="rect">
                  <a:avLst/>
                </a:prstGeom>
                <a:noFill/>
                <a:effectLst/>
              </p:spPr>
              <p:txBody>
                <a:bodyPr wrap="none" lIns="125273" tIns="62636" rIns="125273" bIns="62636">
                  <a:noAutofit/>
                </a:bodyPr>
                <a:lstStyle/>
                <a:p>
                  <a:r>
                    <a:rPr kumimoji="0" lang="zh-CN" altLang="zh-CN" sz="2466" b="0" i="0" u="none" strike="noStrike" kern="1200" cap="none" spc="75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主题</a:t>
                  </a:r>
                  <a:endParaRPr lang="zh-CN" altLang="zh-CN" sz="2466">
                    <a:solidFill>
                      <a:schemeClr val="bg1"/>
                    </a:solidFill>
                    <a:effectLst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09" name="文本框 108">
                <a:extLst>
                  <a:ext uri="{FF2B5EF4-FFF2-40B4-BE49-F238E27FC236}">
                    <a16:creationId xmlns:a16="http://schemas.microsoft.com/office/drawing/2014/main" id="{27E1AC54-70E9-555B-71B0-EFA15A4451B1}"/>
                  </a:ext>
                </a:extLst>
              </p:cNvPr>
              <p:cNvSpPr txBox="1"/>
              <p:nvPr/>
            </p:nvSpPr>
            <p:spPr>
              <a:xfrm>
                <a:off x="8242177" y="1372098"/>
                <a:ext cx="2888328" cy="969804"/>
              </a:xfrm>
              <a:prstGeom prst="rect">
                <a:avLst/>
              </a:prstGeom>
              <a:noFill/>
              <a:effectLst/>
            </p:spPr>
            <p:txBody>
              <a:bodyPr wrap="none" lIns="125273" tIns="62636" rIns="125273" bIns="62636">
                <a:noAutofit/>
              </a:bodyPr>
              <a:lstStyle>
                <a:defPPr>
                  <a:defRPr lang="zh-CN"/>
                </a:defPPr>
                <a:lvl1pPr>
                  <a:spcAft>
                    <a:spcPts val="2250"/>
                  </a:spcAft>
                  <a:defRPr kumimoji="0" sz="3200" b="0" i="0" u="none" strike="noStrike" cap="none" spc="75" normalizeH="0" baseline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ea"/>
                    <a:ea typeface="+mj-ea"/>
                    <a:cs typeface="微软雅黑" panose="020B0503020204020204" pitchFamily="34" charset="-122"/>
                  </a:defRPr>
                </a:lvl1pPr>
              </a:lstStyle>
              <a:p>
                <a:pPr>
                  <a:spcAft>
                    <a:spcPts val="0"/>
                  </a:spcAft>
                </a:pPr>
                <a:r>
                  <a:rPr lang="zh-CN" altLang="zh-CN" sz="5480">
                    <a:solidFill>
                      <a:schemeClr val="bg1"/>
                    </a:solidFill>
                  </a:rPr>
                  <a:t>优化模式</a:t>
                </a:r>
              </a:p>
            </p:txBody>
          </p:sp>
          <p:sp>
            <p:nvSpPr>
              <p:cNvPr id="110" name="文本框 109">
                <a:extLst>
                  <a:ext uri="{FF2B5EF4-FFF2-40B4-BE49-F238E27FC236}">
                    <a16:creationId xmlns:a16="http://schemas.microsoft.com/office/drawing/2014/main" id="{E7460DB3-27DC-5A71-83F5-FB7BAB0803E4}"/>
                  </a:ext>
                </a:extLst>
              </p:cNvPr>
              <p:cNvSpPr txBox="1"/>
              <p:nvPr/>
            </p:nvSpPr>
            <p:spPr>
              <a:xfrm>
                <a:off x="9067762" y="2093217"/>
                <a:ext cx="2888328" cy="969804"/>
              </a:xfrm>
              <a:prstGeom prst="rect">
                <a:avLst/>
              </a:prstGeom>
              <a:noFill/>
              <a:effectLst/>
            </p:spPr>
            <p:txBody>
              <a:bodyPr wrap="none" lIns="125273" tIns="62636" rIns="125273" bIns="62636">
                <a:noAutofit/>
              </a:bodyPr>
              <a:lstStyle>
                <a:defPPr>
                  <a:defRPr lang="zh-CN"/>
                </a:defPPr>
                <a:lvl1pPr>
                  <a:spcAft>
                    <a:spcPts val="2250"/>
                  </a:spcAft>
                  <a:defRPr kumimoji="0" sz="3200" b="0" i="0" u="none" strike="noStrike" cap="none" spc="75" normalizeH="0" baseline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ea"/>
                    <a:ea typeface="+mj-ea"/>
                    <a:cs typeface="微软雅黑" panose="020B0503020204020204" pitchFamily="34" charset="-122"/>
                  </a:defRPr>
                </a:lvl1pPr>
              </a:lstStyle>
              <a:p>
                <a:pPr>
                  <a:spcAft>
                    <a:spcPts val="0"/>
                  </a:spcAft>
                </a:pPr>
                <a:r>
                  <a:rPr lang="zh-CN" altLang="zh-CN" sz="5480">
                    <a:solidFill>
                      <a:schemeClr val="bg1"/>
                    </a:solidFill>
                  </a:rPr>
                  <a:t>行稳致远</a:t>
                </a:r>
              </a:p>
            </p:txBody>
          </p:sp>
        </p:grpSp>
        <p:sp>
          <p:nvSpPr>
            <p:cNvPr id="112" name="文本框 111">
              <a:extLst>
                <a:ext uri="{FF2B5EF4-FFF2-40B4-BE49-F238E27FC236}">
                  <a16:creationId xmlns:a16="http://schemas.microsoft.com/office/drawing/2014/main" id="{255B99AB-DCA1-4BF6-595F-18D9CFDF9475}"/>
                </a:ext>
              </a:extLst>
            </p:cNvPr>
            <p:cNvSpPr txBox="1"/>
            <p:nvPr/>
          </p:nvSpPr>
          <p:spPr>
            <a:xfrm>
              <a:off x="1003661" y="4032081"/>
              <a:ext cx="3608481" cy="23083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dist">
                <a:spcAft>
                  <a:spcPts val="2250"/>
                </a:spcAft>
              </a:pPr>
              <a:r>
                <a:rPr kumimoji="0" lang="en-US" altLang="zh-CN" sz="900" b="0" i="0" u="none" strike="noStrike" kern="1200" cap="none" spc="75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cs typeface="微软雅黑" panose="020B0503020204020204" pitchFamily="34" charset="-122"/>
                </a:rPr>
                <a:t>THE CHINA REAL ESTATE ENTERPRISES OF RESEARCH</a:t>
              </a:r>
              <a:endParaRPr lang="zh-CN" altLang="zh-CN" sz="900">
                <a:solidFill>
                  <a:schemeClr val="accent1"/>
                </a:solidFill>
                <a:effectLst/>
                <a:latin typeface="+mn-ea"/>
                <a:cs typeface="Times New Roman" panose="02020603050405020304" pitchFamily="18" charset="0"/>
              </a:endParaRPr>
            </a:p>
          </p:txBody>
        </p:sp>
        <p:cxnSp>
          <p:nvCxnSpPr>
            <p:cNvPr id="114" name="直接连接符 113">
              <a:extLst>
                <a:ext uri="{FF2B5EF4-FFF2-40B4-BE49-F238E27FC236}">
                  <a16:creationId xmlns:a16="http://schemas.microsoft.com/office/drawing/2014/main" id="{B9324F31-2632-0E19-C62F-CE66AB157D2C}"/>
                </a:ext>
              </a:extLst>
            </p:cNvPr>
            <p:cNvCxnSpPr>
              <a:cxnSpLocks/>
            </p:cNvCxnSpPr>
            <p:nvPr/>
          </p:nvCxnSpPr>
          <p:spPr>
            <a:xfrm>
              <a:off x="1055231" y="4350503"/>
              <a:ext cx="3556911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4269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9B63E8B7-7574-B118-BD19-CDB42DA0D712}"/>
              </a:ext>
            </a:extLst>
          </p:cNvPr>
          <p:cNvSpPr txBox="1"/>
          <p:nvPr/>
        </p:nvSpPr>
        <p:spPr>
          <a:xfrm>
            <a:off x="5080580" y="2307309"/>
            <a:ext cx="2077492" cy="677108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kumimoji="1" lang="zh-CN" altLang="en-US" sz="4400">
                <a:solidFill>
                  <a:schemeClr val="bg1"/>
                </a:solidFill>
                <a:latin typeface="+mj-ea"/>
                <a:ea typeface="+mj-ea"/>
              </a:rPr>
              <a:t>业绩规模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2457BD7-9BB2-4009-63A6-3CC04B78FF12}"/>
              </a:ext>
            </a:extLst>
          </p:cNvPr>
          <p:cNvSpPr txBox="1"/>
          <p:nvPr/>
        </p:nvSpPr>
        <p:spPr>
          <a:xfrm>
            <a:off x="5084168" y="2984417"/>
            <a:ext cx="2023664" cy="1692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dist"/>
            <a:r>
              <a:rPr kumimoji="1" lang="en-US" altLang="zh-CN" sz="1100">
                <a:solidFill>
                  <a:schemeClr val="bg1"/>
                </a:solidFill>
              </a:rPr>
              <a:t>Results The Scale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5CCF263-6127-6BBA-EB57-61AB2395987D}"/>
              </a:ext>
            </a:extLst>
          </p:cNvPr>
          <p:cNvSpPr txBox="1"/>
          <p:nvPr/>
        </p:nvSpPr>
        <p:spPr>
          <a:xfrm>
            <a:off x="5587048" y="513168"/>
            <a:ext cx="1017907" cy="83099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5400">
                <a:solidFill>
                  <a:schemeClr val="bg1"/>
                </a:solidFill>
                <a:latin typeface="+mj-ea"/>
                <a:ea typeface="+mj-ea"/>
              </a:rPr>
              <a:t>02</a:t>
            </a:r>
            <a:endParaRPr lang="zh-CN" altLang="en-US" sz="5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9D52F2EC-2D20-F5C5-A182-776DF13340E4}"/>
              </a:ext>
            </a:extLst>
          </p:cNvPr>
          <p:cNvCxnSpPr>
            <a:cxnSpLocks/>
          </p:cNvCxnSpPr>
          <p:nvPr/>
        </p:nvCxnSpPr>
        <p:spPr>
          <a:xfrm flipH="1">
            <a:off x="5702464" y="1151672"/>
            <a:ext cx="881216" cy="10530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B7050BCB-DFAA-2795-F724-6F8B5CA1F579}"/>
              </a:ext>
            </a:extLst>
          </p:cNvPr>
          <p:cNvSpPr/>
          <p:nvPr/>
        </p:nvSpPr>
        <p:spPr>
          <a:xfrm>
            <a:off x="8028034" y="0"/>
            <a:ext cx="96791" cy="4162425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1508E4B-E3FA-21C3-9CF8-30CD16636D28}"/>
              </a:ext>
            </a:extLst>
          </p:cNvPr>
          <p:cNvSpPr/>
          <p:nvPr/>
        </p:nvSpPr>
        <p:spPr>
          <a:xfrm>
            <a:off x="4063587" y="0"/>
            <a:ext cx="96791" cy="4162425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2" name="图片 21" descr="he2">
            <a:extLst>
              <a:ext uri="{FF2B5EF4-FFF2-40B4-BE49-F238E27FC236}">
                <a16:creationId xmlns:a16="http://schemas.microsoft.com/office/drawing/2014/main" id="{64E8B51B-7448-1B83-A3C0-B18F87F674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74071" y="2756917"/>
            <a:ext cx="723200" cy="79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62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+">
            <a:extLst>
              <a:ext uri="{FF2B5EF4-FFF2-40B4-BE49-F238E27FC236}">
                <a16:creationId xmlns:a16="http://schemas.microsoft.com/office/drawing/2014/main" id="{76950F7E-BA90-7CA9-0A60-5F48714465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2" b="89980" l="13273" r="83000">
                        <a14:foregroundMark x1="18364" y1="50307" x2="18455" y2="59237"/>
                        <a14:foregroundMark x1="39682" y1="74506" x2="52682" y2="76142"/>
                        <a14:foregroundMark x1="55977" y1="73347" x2="57227" y2="62986"/>
                        <a14:foregroundMark x1="64909" y1="66053" x2="67182" y2="69121"/>
                        <a14:foregroundMark x1="69773" y1="67416" x2="69932" y2="70484"/>
                        <a14:foregroundMark x1="61705" y1="29380" x2="62023" y2="42059"/>
                        <a14:foregroundMark x1="62795" y1="27948" x2="62886" y2="35719"/>
                        <a14:foregroundMark x1="56932" y1="74983" x2="59591" y2="70757"/>
                        <a14:foregroundMark x1="22136" y1="68166" x2="23614" y2="69325"/>
                        <a14:foregroundMark x1="64205" y1="47716" x2="64295" y2="60600"/>
                        <a14:foregroundMark x1="63341" y1="49557" x2="62568" y2="62236"/>
                        <a14:foregroundMark x1="59591" y1="73756" x2="59659" y2="75665"/>
                        <a14:foregroundMark x1="23705" y1="70961" x2="29955" y2="72870"/>
                        <a14:foregroundMark x1="30682" y1="71438" x2="33568" y2="73347"/>
                        <a14:foregroundMark x1="57068" y1="55078" x2="57091" y2="65303"/>
                        <a14:foregroundMark x1="61136" y1="27812" x2="61136" y2="37628"/>
                        <a14:foregroundMark x1="67341" y1="58964" x2="67568" y2="65303"/>
                        <a14:foregroundMark x1="60432" y1="42195" x2="60614" y2="46489"/>
                        <a14:foregroundMark x1="60227" y1="44922" x2="60682" y2="44922"/>
                        <a14:foregroundMark x1="57068" y1="50443" x2="57068" y2="52079"/>
                        <a14:foregroundMark x1="56455" y1="50170" x2="56545" y2="52829"/>
                        <a14:foregroundMark x1="54045" y1="68166" x2="53841" y2="72733"/>
                        <a14:foregroundMark x1="54818" y1="67416" x2="54818" y2="69257"/>
                        <a14:foregroundMark x1="56273" y1="49693" x2="57432" y2="50034"/>
                        <a14:foregroundMark x1="56864" y1="49557" x2="57523" y2="49421"/>
                        <a14:foregroundMark x1="65432" y1="63872" x2="66432" y2="63872"/>
                        <a14:foregroundMark x1="68364" y1="58419" x2="68364" y2="59918"/>
                        <a14:backgroundMark x1="26909" y1="76619" x2="28250" y2="76142"/>
                        <a14:backgroundMark x1="40864" y1="80845" x2="44227" y2="80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85" t="24446" r="26244"/>
          <a:stretch/>
        </p:blipFill>
        <p:spPr>
          <a:xfrm>
            <a:off x="9814604" y="2407920"/>
            <a:ext cx="1948690" cy="2507237"/>
          </a:xfrm>
          <a:custGeom>
            <a:avLst/>
            <a:gdLst>
              <a:gd name="connsiteX0" fmla="*/ 0 w 12192000"/>
              <a:gd name="connsiteY0" fmla="*/ 0 h 4923692"/>
              <a:gd name="connsiteX1" fmla="*/ 12192000 w 12192000"/>
              <a:gd name="connsiteY1" fmla="*/ 0 h 4923692"/>
              <a:gd name="connsiteX2" fmla="*/ 12192000 w 12192000"/>
              <a:gd name="connsiteY2" fmla="*/ 4923692 h 4923692"/>
              <a:gd name="connsiteX3" fmla="*/ 0 w 12192000"/>
              <a:gd name="connsiteY3" fmla="*/ 4923692 h 492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923692">
                <a:moveTo>
                  <a:pt x="0" y="0"/>
                </a:moveTo>
                <a:lnTo>
                  <a:pt x="12192000" y="0"/>
                </a:lnTo>
                <a:lnTo>
                  <a:pt x="12192000" y="4923692"/>
                </a:lnTo>
                <a:lnTo>
                  <a:pt x="0" y="4923692"/>
                </a:lnTo>
                <a:close/>
              </a:path>
            </a:pathLst>
          </a:cu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6E3DC20-F813-D6A3-D69B-CEAE3A336B71}"/>
              </a:ext>
            </a:extLst>
          </p:cNvPr>
          <p:cNvSpPr txBox="1"/>
          <p:nvPr/>
        </p:nvSpPr>
        <p:spPr>
          <a:xfrm>
            <a:off x="911794" y="101759"/>
            <a:ext cx="2262158" cy="769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zh-CN" altLang="en-US" sz="4400">
                <a:solidFill>
                  <a:schemeClr val="accent1"/>
                </a:solidFill>
                <a:latin typeface="+mj-ea"/>
                <a:ea typeface="+mj-ea"/>
              </a:rPr>
              <a:t>业绩规模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081D43F-3F8D-8001-790A-6139D8EFEDBA}"/>
              </a:ext>
            </a:extLst>
          </p:cNvPr>
          <p:cNvSpPr txBox="1"/>
          <p:nvPr/>
        </p:nvSpPr>
        <p:spPr>
          <a:xfrm>
            <a:off x="9851171" y="224869"/>
            <a:ext cx="1802350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2A3F64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t>总述</a:t>
            </a:r>
            <a:endParaRPr kumimoji="1" lang="zh-CN" altLang="en-US" sz="28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0A66978-7124-7576-A8A5-E6EF2479738C}"/>
              </a:ext>
            </a:extLst>
          </p:cNvPr>
          <p:cNvSpPr txBox="1"/>
          <p:nvPr/>
        </p:nvSpPr>
        <p:spPr>
          <a:xfrm flipH="1">
            <a:off x="7959008" y="2818929"/>
            <a:ext cx="2428240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36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/>
              <a:t>20xx</a:t>
            </a:r>
            <a:r>
              <a:rPr lang="zh-CN" altLang="zh-CN"/>
              <a:t>年</a:t>
            </a:r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6D7162D-A8E8-CFEF-E3EB-420832415452}"/>
              </a:ext>
            </a:extLst>
          </p:cNvPr>
          <p:cNvSpPr txBox="1"/>
          <p:nvPr/>
        </p:nvSpPr>
        <p:spPr>
          <a:xfrm flipH="1">
            <a:off x="7968002" y="4664832"/>
            <a:ext cx="3223868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dist"/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rPr>
              <a:t>将是房企发展的主旋律</a:t>
            </a:r>
            <a:endParaRPr lang="zh-CN" altLang="en-US" sz="2000">
              <a:solidFill>
                <a:schemeClr val="accent1"/>
              </a:solidFill>
            </a:endParaRP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7CAD2328-2BB0-7510-5893-80D52BB38F4C}"/>
              </a:ext>
            </a:extLst>
          </p:cNvPr>
          <p:cNvGrpSpPr/>
          <p:nvPr/>
        </p:nvGrpSpPr>
        <p:grpSpPr>
          <a:xfrm>
            <a:off x="7830849" y="3248974"/>
            <a:ext cx="2730236" cy="923330"/>
            <a:chOff x="2730392" y="5338645"/>
            <a:chExt cx="2730236" cy="923330"/>
          </a:xfrm>
        </p:grpSpPr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C309A7B3-3689-E897-1892-0C4108556DDB}"/>
                </a:ext>
              </a:extLst>
            </p:cNvPr>
            <p:cNvSpPr txBox="1"/>
            <p:nvPr/>
          </p:nvSpPr>
          <p:spPr>
            <a:xfrm>
              <a:off x="2730393" y="5338645"/>
              <a:ext cx="2730235" cy="923330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zh-CN" altLang="en-US" sz="5400" b="0" i="0" u="none" strike="noStrike" kern="1200" cap="none" spc="0" normalizeH="0" baseline="0" noProof="0">
                  <a:ln w="69850">
                    <a:solidFill>
                      <a:schemeClr val="accent1"/>
                    </a:solidFill>
                  </a:ln>
                  <a:noFill/>
                  <a:effectLst/>
                  <a:uLnTx/>
                  <a:uFillTx/>
                  <a:latin typeface="+mj-ea"/>
                  <a:ea typeface="+mj-ea"/>
                  <a:cs typeface="+mn-cs"/>
                </a:rPr>
                <a:t>稳健经营</a:t>
              </a: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5FF8EDC0-AC8C-9E2B-AD7D-05D53B232890}"/>
                </a:ext>
              </a:extLst>
            </p:cNvPr>
            <p:cNvSpPr txBox="1"/>
            <p:nvPr/>
          </p:nvSpPr>
          <p:spPr>
            <a:xfrm>
              <a:off x="2730392" y="5338645"/>
              <a:ext cx="2730235" cy="923330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zh-CN" altLang="en-US" sz="5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稳健经营</a:t>
              </a:r>
            </a:p>
          </p:txBody>
        </p: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64DA94AF-D2A3-B999-35C5-3DEAE9D22C8E}"/>
              </a:ext>
            </a:extLst>
          </p:cNvPr>
          <p:cNvGrpSpPr/>
          <p:nvPr/>
        </p:nvGrpSpPr>
        <p:grpSpPr>
          <a:xfrm>
            <a:off x="9195967" y="3867831"/>
            <a:ext cx="2730236" cy="935679"/>
            <a:chOff x="2730392" y="5338645"/>
            <a:chExt cx="2730236" cy="935679"/>
          </a:xfrm>
        </p:grpSpPr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17D1094C-E82B-6E93-BB30-D2BA0C4FC666}"/>
                </a:ext>
              </a:extLst>
            </p:cNvPr>
            <p:cNvSpPr txBox="1"/>
            <p:nvPr/>
          </p:nvSpPr>
          <p:spPr>
            <a:xfrm>
              <a:off x="2730393" y="5338645"/>
              <a:ext cx="2730235" cy="923330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zh-CN" altLang="en-US" sz="5400" b="0" i="0" u="none" strike="noStrike" kern="1200" cap="none" spc="0" normalizeH="0" baseline="0" noProof="0">
                  <a:ln w="69850">
                    <a:solidFill>
                      <a:schemeClr val="accent1"/>
                    </a:solidFill>
                  </a:ln>
                  <a:noFill/>
                  <a:effectLst/>
                  <a:uLnTx/>
                  <a:uFillTx/>
                  <a:latin typeface="+mj-ea"/>
                  <a:ea typeface="+mj-ea"/>
                  <a:cs typeface="+mn-cs"/>
                </a:rPr>
                <a:t>行稳致远</a:t>
              </a:r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CC15E231-A7B3-AB5C-FC04-F50822133391}"/>
                </a:ext>
              </a:extLst>
            </p:cNvPr>
            <p:cNvSpPr txBox="1"/>
            <p:nvPr/>
          </p:nvSpPr>
          <p:spPr>
            <a:xfrm>
              <a:off x="2730392" y="5350994"/>
              <a:ext cx="2730235" cy="923330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zh-CN" altLang="en-US" sz="5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行稳致远</a:t>
              </a:r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6A452D65-A290-70AC-9B3C-D497D1DDE24A}"/>
              </a:ext>
            </a:extLst>
          </p:cNvPr>
          <p:cNvGrpSpPr/>
          <p:nvPr/>
        </p:nvGrpSpPr>
        <p:grpSpPr>
          <a:xfrm>
            <a:off x="1305979" y="1083895"/>
            <a:ext cx="6159045" cy="6157085"/>
            <a:chOff x="1629335" y="1231397"/>
            <a:chExt cx="6159045" cy="6157085"/>
          </a:xfrm>
        </p:grpSpPr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D1E206C8-19DB-9E3E-62C9-C900A9D45AAF}"/>
                </a:ext>
              </a:extLst>
            </p:cNvPr>
            <p:cNvGrpSpPr/>
            <p:nvPr/>
          </p:nvGrpSpPr>
          <p:grpSpPr>
            <a:xfrm>
              <a:off x="1629335" y="1231397"/>
              <a:ext cx="4466665" cy="4618454"/>
              <a:chOff x="2308658" y="1284775"/>
              <a:chExt cx="4466665" cy="4618454"/>
            </a:xfrm>
          </p:grpSpPr>
          <p:grpSp>
            <p:nvGrpSpPr>
              <p:cNvPr id="52" name="组合 51">
                <a:extLst>
                  <a:ext uri="{FF2B5EF4-FFF2-40B4-BE49-F238E27FC236}">
                    <a16:creationId xmlns:a16="http://schemas.microsoft.com/office/drawing/2014/main" id="{DF6DFB9B-8B45-8E15-6062-0FF855C0FA67}"/>
                  </a:ext>
                </a:extLst>
              </p:cNvPr>
              <p:cNvGrpSpPr/>
              <p:nvPr/>
            </p:nvGrpSpPr>
            <p:grpSpPr>
              <a:xfrm>
                <a:off x="2308658" y="1284775"/>
                <a:ext cx="4339650" cy="4618454"/>
                <a:chOff x="2586254" y="1231397"/>
                <a:chExt cx="4339650" cy="4618454"/>
              </a:xfrm>
            </p:grpSpPr>
            <p:pic>
              <p:nvPicPr>
                <p:cNvPr id="41" name="Picture 23+">
                  <a:extLst>
                    <a:ext uri="{FF2B5EF4-FFF2-40B4-BE49-F238E27FC236}">
                      <a16:creationId xmlns:a16="http://schemas.microsoft.com/office/drawing/2014/main" id="{05CB4CAD-3322-495F-0669-D3FC99BF1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869" t="8720" r="18133" b="5466"/>
                <a:stretch/>
              </p:blipFill>
              <p:spPr>
                <a:xfrm flipH="1">
                  <a:off x="2586254" y="1252960"/>
                  <a:ext cx="4339650" cy="4596891"/>
                </a:xfrm>
                <a:prstGeom prst="rect">
                  <a:avLst/>
                </a:prstGeom>
              </p:spPr>
            </p:pic>
            <p:sp>
              <p:nvSpPr>
                <p:cNvPr id="33" name="TextBox 30">
                  <a:extLst>
                    <a:ext uri="{FF2B5EF4-FFF2-40B4-BE49-F238E27FC236}">
                      <a16:creationId xmlns:a16="http://schemas.microsoft.com/office/drawing/2014/main" id="{6140A280-BE73-92B9-AB3C-BBA109F72CD9}"/>
                    </a:ext>
                  </a:extLst>
                </p:cNvPr>
                <p:cNvSpPr txBox="1"/>
                <p:nvPr>
                  <p:custDataLst>
                    <p:tags r:id="rId1"/>
                  </p:custDataLst>
                </p:nvPr>
              </p:nvSpPr>
              <p:spPr>
                <a:xfrm>
                  <a:off x="3136214" y="2069248"/>
                  <a:ext cx="955762" cy="1614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1413" h="1471972">
                      <a:moveTo>
                        <a:pt x="478847" y="0"/>
                      </a:moveTo>
                      <a:lnTo>
                        <a:pt x="871413" y="0"/>
                      </a:lnTo>
                      <a:lnTo>
                        <a:pt x="871413" y="1471972"/>
                      </a:lnTo>
                      <a:lnTo>
                        <a:pt x="373160" y="1471972"/>
                      </a:lnTo>
                      <a:lnTo>
                        <a:pt x="373160" y="559899"/>
                      </a:lnTo>
                      <a:lnTo>
                        <a:pt x="0" y="559899"/>
                      </a:lnTo>
                      <a:lnTo>
                        <a:pt x="0" y="282918"/>
                      </a:lnTo>
                      <a:cubicBezTo>
                        <a:pt x="235826" y="269728"/>
                        <a:pt x="395442" y="175422"/>
                        <a:pt x="47884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750">
                  <a:solidFill>
                    <a:schemeClr val="accent1">
                      <a:lumMod val="75000"/>
                    </a:schemeClr>
                  </a:solidFill>
                </a:ln>
                <a:effectLst>
                  <a:glow>
                    <a:srgbClr val="000000"/>
                  </a:glow>
                  <a:reflection blurRad="12700" stA="84000" endPos="81000" dir="5400000" sy="-100000" algn="bl" rotWithShape="0"/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 sz="16600">
                    <a:ln w="44450">
                      <a:solidFill>
                        <a:schemeClr val="accent1">
                          <a:lumMod val="75000"/>
                        </a:schemeClr>
                      </a:solidFill>
                    </a:ln>
                    <a:solidFill>
                      <a:srgbClr val="FFFFFF"/>
                    </a:solidFill>
                    <a:latin typeface="优设标题黑" panose="00000500000000000000" pitchFamily="2" charset="-122"/>
                  </a:endParaRPr>
                </a:p>
              </p:txBody>
            </p:sp>
            <p:pic>
              <p:nvPicPr>
                <p:cNvPr id="42" name="图片 41">
                  <a:extLst>
                    <a:ext uri="{FF2B5EF4-FFF2-40B4-BE49-F238E27FC236}">
                      <a16:creationId xmlns:a16="http://schemas.microsoft.com/office/drawing/2014/main" id="{4D6BDF5F-05DB-59F9-7FCC-5E41E1F40E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790" t="28278" r="33374" b="41752"/>
                <a:stretch/>
              </p:blipFill>
              <p:spPr>
                <a:xfrm flipH="1">
                  <a:off x="3446354" y="2279356"/>
                  <a:ext cx="1195582" cy="1605435"/>
                </a:xfrm>
                <a:custGeom>
                  <a:avLst/>
                  <a:gdLst>
                    <a:gd name="connsiteX0" fmla="*/ 548052 w 1090068"/>
                    <a:gd name="connsiteY0" fmla="*/ 78940 h 1463750"/>
                    <a:gd name="connsiteX1" fmla="*/ 548014 w 1090068"/>
                    <a:gd name="connsiteY1" fmla="*/ 79102 h 1463750"/>
                    <a:gd name="connsiteX2" fmla="*/ 548687 w 1090068"/>
                    <a:gd name="connsiteY2" fmla="*/ 79614 h 1463750"/>
                    <a:gd name="connsiteX3" fmla="*/ 548052 w 1090068"/>
                    <a:gd name="connsiteY3" fmla="*/ 78940 h 1463750"/>
                    <a:gd name="connsiteX4" fmla="*/ 289131 w 1090068"/>
                    <a:gd name="connsiteY4" fmla="*/ 1 h 1463750"/>
                    <a:gd name="connsiteX5" fmla="*/ 240077 w 1090068"/>
                    <a:gd name="connsiteY5" fmla="*/ 5597 h 1463750"/>
                    <a:gd name="connsiteX6" fmla="*/ 97837 w 1090068"/>
                    <a:gd name="connsiteY6" fmla="*/ 117357 h 1463750"/>
                    <a:gd name="connsiteX7" fmla="*/ 87677 w 1090068"/>
                    <a:gd name="connsiteY7" fmla="*/ 213877 h 1463750"/>
                    <a:gd name="connsiteX8" fmla="*/ 82597 w 1090068"/>
                    <a:gd name="connsiteY8" fmla="*/ 716797 h 1463750"/>
                    <a:gd name="connsiteX9" fmla="*/ 84016 w 1090068"/>
                    <a:gd name="connsiteY9" fmla="*/ 744172 h 1463750"/>
                    <a:gd name="connsiteX10" fmla="*/ 85422 w 1090068"/>
                    <a:gd name="connsiteY10" fmla="*/ 752665 h 1463750"/>
                    <a:gd name="connsiteX11" fmla="*/ 87201 w 1090068"/>
                    <a:gd name="connsiteY11" fmla="*/ 753865 h 1463750"/>
                    <a:gd name="connsiteX12" fmla="*/ 97837 w 1090068"/>
                    <a:gd name="connsiteY12" fmla="*/ 757437 h 1463750"/>
                    <a:gd name="connsiteX13" fmla="*/ 86645 w 1090068"/>
                    <a:gd name="connsiteY13" fmla="*/ 760056 h 1463750"/>
                    <a:gd name="connsiteX14" fmla="*/ 85422 w 1090068"/>
                    <a:gd name="connsiteY14" fmla="*/ 752665 h 1463750"/>
                    <a:gd name="connsiteX15" fmla="*/ 69897 w 1090068"/>
                    <a:gd name="connsiteY15" fmla="*/ 742197 h 1463750"/>
                    <a:gd name="connsiteX16" fmla="*/ 41957 w 1090068"/>
                    <a:gd name="connsiteY16" fmla="*/ 772677 h 1463750"/>
                    <a:gd name="connsiteX17" fmla="*/ 57197 w 1090068"/>
                    <a:gd name="connsiteY17" fmla="*/ 1179077 h 1463750"/>
                    <a:gd name="connsiteX18" fmla="*/ 57197 w 1090068"/>
                    <a:gd name="connsiteY18" fmla="*/ 1417837 h 1463750"/>
                    <a:gd name="connsiteX19" fmla="*/ 829357 w 1090068"/>
                    <a:gd name="connsiteY19" fmla="*/ 1458477 h 1463750"/>
                    <a:gd name="connsiteX20" fmla="*/ 966517 w 1090068"/>
                    <a:gd name="connsiteY20" fmla="*/ 1346717 h 1463750"/>
                    <a:gd name="connsiteX21" fmla="*/ 1083357 w 1090068"/>
                    <a:gd name="connsiteY21" fmla="*/ 1321317 h 1463750"/>
                    <a:gd name="connsiteX22" fmla="*/ 1063037 w 1090068"/>
                    <a:gd name="connsiteY22" fmla="*/ 1255277 h 1463750"/>
                    <a:gd name="connsiteX23" fmla="*/ 956357 w 1090068"/>
                    <a:gd name="connsiteY23" fmla="*/ 1209557 h 1463750"/>
                    <a:gd name="connsiteX24" fmla="*/ 839517 w 1090068"/>
                    <a:gd name="connsiteY24" fmla="*/ 1179077 h 1463750"/>
                    <a:gd name="connsiteX25" fmla="*/ 707437 w 1090068"/>
                    <a:gd name="connsiteY25" fmla="*/ 1158757 h 1463750"/>
                    <a:gd name="connsiteX26" fmla="*/ 570277 w 1090068"/>
                    <a:gd name="connsiteY26" fmla="*/ 1153677 h 1463750"/>
                    <a:gd name="connsiteX27" fmla="*/ 544877 w 1090068"/>
                    <a:gd name="connsiteY27" fmla="*/ 1163837 h 1463750"/>
                    <a:gd name="connsiteX28" fmla="*/ 555037 w 1090068"/>
                    <a:gd name="connsiteY28" fmla="*/ 803157 h 1463750"/>
                    <a:gd name="connsiteX29" fmla="*/ 549957 w 1090068"/>
                    <a:gd name="connsiteY29" fmla="*/ 701557 h 1463750"/>
                    <a:gd name="connsiteX30" fmla="*/ 544877 w 1090068"/>
                    <a:gd name="connsiteY30" fmla="*/ 147837 h 1463750"/>
                    <a:gd name="connsiteX31" fmla="*/ 546961 w 1090068"/>
                    <a:gd name="connsiteY31" fmla="*/ 83588 h 1463750"/>
                    <a:gd name="connsiteX32" fmla="*/ 548014 w 1090068"/>
                    <a:gd name="connsiteY32" fmla="*/ 79102 h 1463750"/>
                    <a:gd name="connsiteX33" fmla="*/ 544877 w 1090068"/>
                    <a:gd name="connsiteY33" fmla="*/ 76717 h 1463750"/>
                    <a:gd name="connsiteX34" fmla="*/ 488997 w 1090068"/>
                    <a:gd name="connsiteY34" fmla="*/ 56397 h 1463750"/>
                    <a:gd name="connsiteX35" fmla="*/ 438197 w 1090068"/>
                    <a:gd name="connsiteY35" fmla="*/ 20837 h 1463750"/>
                    <a:gd name="connsiteX36" fmla="*/ 289131 w 1090068"/>
                    <a:gd name="connsiteY36" fmla="*/ 1 h 1463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090068" h="1463750">
                      <a:moveTo>
                        <a:pt x="548052" y="78940"/>
                      </a:moveTo>
                      <a:lnTo>
                        <a:pt x="548014" y="79102"/>
                      </a:lnTo>
                      <a:lnTo>
                        <a:pt x="548687" y="79614"/>
                      </a:lnTo>
                      <a:cubicBezTo>
                        <a:pt x="549057" y="78860"/>
                        <a:pt x="548687" y="77511"/>
                        <a:pt x="548052" y="78940"/>
                      </a:cubicBezTo>
                      <a:close/>
                      <a:moveTo>
                        <a:pt x="289131" y="1"/>
                      </a:moveTo>
                      <a:cubicBezTo>
                        <a:pt x="271139" y="-12"/>
                        <a:pt x="254259" y="1575"/>
                        <a:pt x="240077" y="5597"/>
                      </a:cubicBezTo>
                      <a:cubicBezTo>
                        <a:pt x="183350" y="21684"/>
                        <a:pt x="123237" y="82644"/>
                        <a:pt x="97837" y="117357"/>
                      </a:cubicBezTo>
                      <a:cubicBezTo>
                        <a:pt x="72437" y="152070"/>
                        <a:pt x="90217" y="113970"/>
                        <a:pt x="87677" y="213877"/>
                      </a:cubicBezTo>
                      <a:cubicBezTo>
                        <a:pt x="85137" y="313784"/>
                        <a:pt x="80904" y="626204"/>
                        <a:pt x="82597" y="716797"/>
                      </a:cubicBezTo>
                      <a:cubicBezTo>
                        <a:pt x="82809" y="728121"/>
                        <a:pt x="83311" y="737104"/>
                        <a:pt x="84016" y="744172"/>
                      </a:cubicBezTo>
                      <a:lnTo>
                        <a:pt x="85422" y="752665"/>
                      </a:lnTo>
                      <a:lnTo>
                        <a:pt x="87201" y="753865"/>
                      </a:lnTo>
                      <a:cubicBezTo>
                        <a:pt x="92228" y="757490"/>
                        <a:pt x="96144" y="759765"/>
                        <a:pt x="97837" y="757437"/>
                      </a:cubicBezTo>
                      <a:cubicBezTo>
                        <a:pt x="102917" y="750452"/>
                        <a:pt x="92757" y="782043"/>
                        <a:pt x="86645" y="760056"/>
                      </a:cubicBezTo>
                      <a:lnTo>
                        <a:pt x="85422" y="752665"/>
                      </a:lnTo>
                      <a:lnTo>
                        <a:pt x="69897" y="742197"/>
                      </a:lnTo>
                      <a:cubicBezTo>
                        <a:pt x="57620" y="736059"/>
                        <a:pt x="45344" y="737541"/>
                        <a:pt x="41957" y="772677"/>
                      </a:cubicBezTo>
                      <a:cubicBezTo>
                        <a:pt x="35184" y="842950"/>
                        <a:pt x="57197" y="1179077"/>
                        <a:pt x="57197" y="1179077"/>
                      </a:cubicBezTo>
                      <a:cubicBezTo>
                        <a:pt x="57197" y="1218870"/>
                        <a:pt x="-71496" y="1371270"/>
                        <a:pt x="57197" y="1417837"/>
                      </a:cubicBezTo>
                      <a:cubicBezTo>
                        <a:pt x="185890" y="1464404"/>
                        <a:pt x="677804" y="1470330"/>
                        <a:pt x="829357" y="1458477"/>
                      </a:cubicBezTo>
                      <a:cubicBezTo>
                        <a:pt x="980910" y="1446624"/>
                        <a:pt x="924184" y="1369577"/>
                        <a:pt x="966517" y="1346717"/>
                      </a:cubicBezTo>
                      <a:cubicBezTo>
                        <a:pt x="1008850" y="1323857"/>
                        <a:pt x="1067270" y="1336557"/>
                        <a:pt x="1083357" y="1321317"/>
                      </a:cubicBezTo>
                      <a:cubicBezTo>
                        <a:pt x="1099444" y="1306077"/>
                        <a:pt x="1084204" y="1273904"/>
                        <a:pt x="1063037" y="1255277"/>
                      </a:cubicBezTo>
                      <a:cubicBezTo>
                        <a:pt x="1041870" y="1236650"/>
                        <a:pt x="993610" y="1222257"/>
                        <a:pt x="956357" y="1209557"/>
                      </a:cubicBezTo>
                      <a:cubicBezTo>
                        <a:pt x="919104" y="1196857"/>
                        <a:pt x="876770" y="1187544"/>
                        <a:pt x="839517" y="1179077"/>
                      </a:cubicBezTo>
                      <a:cubicBezTo>
                        <a:pt x="802264" y="1170610"/>
                        <a:pt x="752310" y="1162990"/>
                        <a:pt x="707437" y="1158757"/>
                      </a:cubicBezTo>
                      <a:cubicBezTo>
                        <a:pt x="662564" y="1154524"/>
                        <a:pt x="597370" y="1152830"/>
                        <a:pt x="570277" y="1153677"/>
                      </a:cubicBezTo>
                      <a:cubicBezTo>
                        <a:pt x="543184" y="1154524"/>
                        <a:pt x="547417" y="1222257"/>
                        <a:pt x="544877" y="1163837"/>
                      </a:cubicBezTo>
                      <a:cubicBezTo>
                        <a:pt x="542337" y="1105417"/>
                        <a:pt x="554190" y="880204"/>
                        <a:pt x="555037" y="803157"/>
                      </a:cubicBezTo>
                      <a:cubicBezTo>
                        <a:pt x="555884" y="726110"/>
                        <a:pt x="551650" y="810777"/>
                        <a:pt x="549957" y="701557"/>
                      </a:cubicBezTo>
                      <a:cubicBezTo>
                        <a:pt x="548264" y="592337"/>
                        <a:pt x="545724" y="251977"/>
                        <a:pt x="544877" y="147837"/>
                      </a:cubicBezTo>
                      <a:cubicBezTo>
                        <a:pt x="544560" y="108785"/>
                        <a:pt x="545790" y="91163"/>
                        <a:pt x="546961" y="83588"/>
                      </a:cubicBezTo>
                      <a:lnTo>
                        <a:pt x="548014" y="79102"/>
                      </a:lnTo>
                      <a:lnTo>
                        <a:pt x="544877" y="76717"/>
                      </a:lnTo>
                      <a:cubicBezTo>
                        <a:pt x="535564" y="61477"/>
                        <a:pt x="506777" y="65710"/>
                        <a:pt x="488997" y="56397"/>
                      </a:cubicBezTo>
                      <a:cubicBezTo>
                        <a:pt x="471217" y="47084"/>
                        <a:pt x="479684" y="29304"/>
                        <a:pt x="438197" y="20837"/>
                      </a:cubicBezTo>
                      <a:cubicBezTo>
                        <a:pt x="407082" y="14487"/>
                        <a:pt x="343106" y="41"/>
                        <a:pt x="289131" y="1"/>
                      </a:cubicBezTo>
                      <a:close/>
                    </a:path>
                  </a:pathLst>
                </a:custGeom>
              </p:spPr>
            </p:pic>
            <p:sp>
              <p:nvSpPr>
                <p:cNvPr id="36" name="TextBox 33">
                  <a:extLst>
                    <a:ext uri="{FF2B5EF4-FFF2-40B4-BE49-F238E27FC236}">
                      <a16:creationId xmlns:a16="http://schemas.microsoft.com/office/drawing/2014/main" id="{68E8790F-8FB7-38EE-6AEF-62776FB70A32}"/>
                    </a:ext>
                  </a:extLst>
                </p:cNvPr>
                <p:cNvSpPr txBox="1"/>
                <p:nvPr>
                  <p:custDataLst>
                    <p:tags r:id="rId2"/>
                  </p:custDataLst>
                </p:nvPr>
              </p:nvSpPr>
              <p:spPr>
                <a:xfrm>
                  <a:off x="4187130" y="2075442"/>
                  <a:ext cx="2126543" cy="1727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8869" h="1481035">
                      <a:moveTo>
                        <a:pt x="968403" y="869033"/>
                      </a:moveTo>
                      <a:cubicBezTo>
                        <a:pt x="865219" y="869031"/>
                        <a:pt x="780162" y="873188"/>
                        <a:pt x="713233" y="881502"/>
                      </a:cubicBezTo>
                      <a:cubicBezTo>
                        <a:pt x="646305" y="889821"/>
                        <a:pt x="598548" y="901653"/>
                        <a:pt x="569964" y="916997"/>
                      </a:cubicBezTo>
                      <a:cubicBezTo>
                        <a:pt x="541376" y="932339"/>
                        <a:pt x="522903" y="947048"/>
                        <a:pt x="514544" y="961124"/>
                      </a:cubicBezTo>
                      <a:cubicBezTo>
                        <a:pt x="506186" y="975194"/>
                        <a:pt x="502004" y="992461"/>
                        <a:pt x="502000" y="1012923"/>
                      </a:cubicBezTo>
                      <a:lnTo>
                        <a:pt x="502000" y="1018683"/>
                      </a:lnTo>
                      <a:cubicBezTo>
                        <a:pt x="502002" y="1032748"/>
                        <a:pt x="504441" y="1045858"/>
                        <a:pt x="509316" y="1058013"/>
                      </a:cubicBezTo>
                      <a:cubicBezTo>
                        <a:pt x="514192" y="1070163"/>
                        <a:pt x="525694" y="1083269"/>
                        <a:pt x="543823" y="1097330"/>
                      </a:cubicBezTo>
                      <a:cubicBezTo>
                        <a:pt x="561946" y="1111406"/>
                        <a:pt x="587044" y="1123559"/>
                        <a:pt x="619116" y="1133787"/>
                      </a:cubicBezTo>
                      <a:cubicBezTo>
                        <a:pt x="651193" y="1144023"/>
                        <a:pt x="697207" y="1152336"/>
                        <a:pt x="757158" y="1158724"/>
                      </a:cubicBezTo>
                      <a:cubicBezTo>
                        <a:pt x="817111" y="1165119"/>
                        <a:pt x="887526" y="1168317"/>
                        <a:pt x="968403" y="1168319"/>
                      </a:cubicBezTo>
                      <a:cubicBezTo>
                        <a:pt x="1050667" y="1168319"/>
                        <a:pt x="1121778" y="1164800"/>
                        <a:pt x="1181737" y="1157762"/>
                      </a:cubicBezTo>
                      <a:cubicBezTo>
                        <a:pt x="1241699" y="1150728"/>
                        <a:pt x="1287717" y="1142415"/>
                        <a:pt x="1319791" y="1132824"/>
                      </a:cubicBezTo>
                      <a:cubicBezTo>
                        <a:pt x="1351857" y="1123234"/>
                        <a:pt x="1376955" y="1111402"/>
                        <a:pt x="1395084" y="1097330"/>
                      </a:cubicBezTo>
                      <a:cubicBezTo>
                        <a:pt x="1413213" y="1083269"/>
                        <a:pt x="1424716" y="1070479"/>
                        <a:pt x="1429591" y="1058962"/>
                      </a:cubicBezTo>
                      <a:cubicBezTo>
                        <a:pt x="1434467" y="1047455"/>
                        <a:pt x="1436906" y="1034025"/>
                        <a:pt x="1436908" y="1018670"/>
                      </a:cubicBezTo>
                      <a:lnTo>
                        <a:pt x="1436908" y="1012923"/>
                      </a:lnTo>
                      <a:cubicBezTo>
                        <a:pt x="1436902" y="992461"/>
                        <a:pt x="1432370" y="975194"/>
                        <a:pt x="1423313" y="961124"/>
                      </a:cubicBezTo>
                      <a:cubicBezTo>
                        <a:pt x="1414254" y="947054"/>
                        <a:pt x="1395080" y="932345"/>
                        <a:pt x="1365793" y="916997"/>
                      </a:cubicBezTo>
                      <a:cubicBezTo>
                        <a:pt x="1336515" y="901653"/>
                        <a:pt x="1288409" y="889821"/>
                        <a:pt x="1221473" y="881502"/>
                      </a:cubicBezTo>
                      <a:cubicBezTo>
                        <a:pt x="1154547" y="873188"/>
                        <a:pt x="1070190" y="869031"/>
                        <a:pt x="968403" y="869033"/>
                      </a:cubicBezTo>
                      <a:close/>
                      <a:moveTo>
                        <a:pt x="968391" y="285817"/>
                      </a:moveTo>
                      <a:cubicBezTo>
                        <a:pt x="891693" y="285819"/>
                        <a:pt x="825805" y="289018"/>
                        <a:pt x="770728" y="295412"/>
                      </a:cubicBezTo>
                      <a:cubicBezTo>
                        <a:pt x="715648" y="301830"/>
                        <a:pt x="673816" y="309185"/>
                        <a:pt x="645231" y="317476"/>
                      </a:cubicBezTo>
                      <a:cubicBezTo>
                        <a:pt x="616644" y="325793"/>
                        <a:pt x="594335" y="336667"/>
                        <a:pt x="578305" y="350097"/>
                      </a:cubicBezTo>
                      <a:cubicBezTo>
                        <a:pt x="562273" y="363526"/>
                        <a:pt x="552514" y="375037"/>
                        <a:pt x="549026" y="384630"/>
                      </a:cubicBezTo>
                      <a:cubicBezTo>
                        <a:pt x="545543" y="394221"/>
                        <a:pt x="543800" y="406052"/>
                        <a:pt x="543798" y="420124"/>
                      </a:cubicBezTo>
                      <a:lnTo>
                        <a:pt x="543798" y="425884"/>
                      </a:lnTo>
                      <a:cubicBezTo>
                        <a:pt x="543796" y="439960"/>
                        <a:pt x="545889" y="452112"/>
                        <a:pt x="550077" y="462340"/>
                      </a:cubicBezTo>
                      <a:cubicBezTo>
                        <a:pt x="554256" y="472573"/>
                        <a:pt x="564366" y="484400"/>
                        <a:pt x="580407" y="497822"/>
                      </a:cubicBezTo>
                      <a:cubicBezTo>
                        <a:pt x="596445" y="511247"/>
                        <a:pt x="619104" y="522437"/>
                        <a:pt x="648383" y="531393"/>
                      </a:cubicBezTo>
                      <a:cubicBezTo>
                        <a:pt x="677664" y="540340"/>
                        <a:pt x="719497" y="548015"/>
                        <a:pt x="773880" y="554418"/>
                      </a:cubicBezTo>
                      <a:cubicBezTo>
                        <a:pt x="828259" y="560813"/>
                        <a:pt x="893100" y="564012"/>
                        <a:pt x="968403" y="564014"/>
                      </a:cubicBezTo>
                      <a:cubicBezTo>
                        <a:pt x="1043694" y="564011"/>
                        <a:pt x="1108877" y="560813"/>
                        <a:pt x="1163952" y="554418"/>
                      </a:cubicBezTo>
                      <a:cubicBezTo>
                        <a:pt x="1219036" y="548015"/>
                        <a:pt x="1261214" y="540340"/>
                        <a:pt x="1290487" y="531393"/>
                      </a:cubicBezTo>
                      <a:cubicBezTo>
                        <a:pt x="1319775" y="522437"/>
                        <a:pt x="1342783" y="511247"/>
                        <a:pt x="1359514" y="497822"/>
                      </a:cubicBezTo>
                      <a:cubicBezTo>
                        <a:pt x="1376244" y="484394"/>
                        <a:pt x="1386354" y="472566"/>
                        <a:pt x="1389844" y="462340"/>
                      </a:cubicBezTo>
                      <a:cubicBezTo>
                        <a:pt x="1393327" y="452100"/>
                        <a:pt x="1395070" y="439947"/>
                        <a:pt x="1395072" y="425884"/>
                      </a:cubicBezTo>
                      <a:lnTo>
                        <a:pt x="1395072" y="420112"/>
                      </a:lnTo>
                      <a:cubicBezTo>
                        <a:pt x="1395070" y="407322"/>
                        <a:pt x="1393327" y="395811"/>
                        <a:pt x="1389844" y="385579"/>
                      </a:cubicBezTo>
                      <a:cubicBezTo>
                        <a:pt x="1386354" y="375347"/>
                        <a:pt x="1376244" y="363519"/>
                        <a:pt x="1359514" y="350097"/>
                      </a:cubicBezTo>
                      <a:cubicBezTo>
                        <a:pt x="1342779" y="336667"/>
                        <a:pt x="1320121" y="325793"/>
                        <a:pt x="1291538" y="317476"/>
                      </a:cubicBezTo>
                      <a:cubicBezTo>
                        <a:pt x="1262953" y="309166"/>
                        <a:pt x="1221120" y="301811"/>
                        <a:pt x="1166041" y="295412"/>
                      </a:cubicBezTo>
                      <a:cubicBezTo>
                        <a:pt x="1110962" y="289018"/>
                        <a:pt x="1045078" y="285819"/>
                        <a:pt x="968391" y="285817"/>
                      </a:cubicBezTo>
                      <a:close/>
                      <a:moveTo>
                        <a:pt x="924453" y="0"/>
                      </a:moveTo>
                      <a:lnTo>
                        <a:pt x="1016480" y="0"/>
                      </a:lnTo>
                      <a:cubicBezTo>
                        <a:pt x="1174043" y="2"/>
                        <a:pt x="1309991" y="9593"/>
                        <a:pt x="1424325" y="28773"/>
                      </a:cubicBezTo>
                      <a:cubicBezTo>
                        <a:pt x="1538670" y="47955"/>
                        <a:pt x="1625469" y="70656"/>
                        <a:pt x="1684724" y="96876"/>
                      </a:cubicBezTo>
                      <a:cubicBezTo>
                        <a:pt x="1743978" y="123102"/>
                        <a:pt x="1790688" y="155398"/>
                        <a:pt x="1824854" y="193764"/>
                      </a:cubicBezTo>
                      <a:cubicBezTo>
                        <a:pt x="1859017" y="232132"/>
                        <a:pt x="1879933" y="265386"/>
                        <a:pt x="1887602" y="293526"/>
                      </a:cubicBezTo>
                      <a:cubicBezTo>
                        <a:pt x="1895273" y="321666"/>
                        <a:pt x="1899109" y="352363"/>
                        <a:pt x="1899109" y="385617"/>
                      </a:cubicBezTo>
                      <a:lnTo>
                        <a:pt x="1899109" y="404769"/>
                      </a:lnTo>
                      <a:lnTo>
                        <a:pt x="1899134" y="404769"/>
                      </a:lnTo>
                      <a:cubicBezTo>
                        <a:pt x="1899132" y="487898"/>
                        <a:pt x="1864971" y="555684"/>
                        <a:pt x="1796651" y="608129"/>
                      </a:cubicBezTo>
                      <a:cubicBezTo>
                        <a:pt x="1728320" y="660560"/>
                        <a:pt x="1656508" y="691257"/>
                        <a:pt x="1581215" y="700219"/>
                      </a:cubicBezTo>
                      <a:cubicBezTo>
                        <a:pt x="1674641" y="714294"/>
                        <a:pt x="1757605" y="749147"/>
                        <a:pt x="1830107" y="804779"/>
                      </a:cubicBezTo>
                      <a:cubicBezTo>
                        <a:pt x="1902615" y="860417"/>
                        <a:pt x="1938869" y="932360"/>
                        <a:pt x="1938869" y="1020607"/>
                      </a:cubicBezTo>
                      <a:lnTo>
                        <a:pt x="1938869" y="1045557"/>
                      </a:lnTo>
                      <a:cubicBezTo>
                        <a:pt x="1938869" y="1083927"/>
                        <a:pt x="1933641" y="1119733"/>
                        <a:pt x="1923185" y="1152977"/>
                      </a:cubicBezTo>
                      <a:cubicBezTo>
                        <a:pt x="1912731" y="1186233"/>
                        <a:pt x="1888676" y="1223964"/>
                        <a:pt x="1851019" y="1266169"/>
                      </a:cubicBezTo>
                      <a:cubicBezTo>
                        <a:pt x="1813372" y="1308377"/>
                        <a:pt x="1762827" y="1344509"/>
                        <a:pt x="1699382" y="1374564"/>
                      </a:cubicBezTo>
                      <a:cubicBezTo>
                        <a:pt x="1635940" y="1404620"/>
                        <a:pt x="1545655" y="1429878"/>
                        <a:pt x="1428528" y="1450338"/>
                      </a:cubicBezTo>
                      <a:cubicBezTo>
                        <a:pt x="1311399" y="1470805"/>
                        <a:pt x="1174053" y="1481037"/>
                        <a:pt x="1016493" y="1481035"/>
                      </a:cubicBezTo>
                      <a:lnTo>
                        <a:pt x="924465" y="1481035"/>
                      </a:lnTo>
                      <a:cubicBezTo>
                        <a:pt x="308157" y="1481037"/>
                        <a:pt x="2" y="1335878"/>
                        <a:pt x="0" y="1045557"/>
                      </a:cubicBezTo>
                      <a:lnTo>
                        <a:pt x="0" y="1020607"/>
                      </a:lnTo>
                      <a:cubicBezTo>
                        <a:pt x="4" y="936198"/>
                        <a:pt x="36605" y="866175"/>
                        <a:pt x="109800" y="810538"/>
                      </a:cubicBezTo>
                      <a:cubicBezTo>
                        <a:pt x="183007" y="754902"/>
                        <a:pt x="266321" y="718133"/>
                        <a:pt x="359743" y="700232"/>
                      </a:cubicBezTo>
                      <a:cubicBezTo>
                        <a:pt x="277479" y="687445"/>
                        <a:pt x="203229" y="655790"/>
                        <a:pt x="136991" y="605268"/>
                      </a:cubicBezTo>
                      <a:cubicBezTo>
                        <a:pt x="70751" y="554748"/>
                        <a:pt x="37632" y="487923"/>
                        <a:pt x="37634" y="404795"/>
                      </a:cubicBezTo>
                      <a:lnTo>
                        <a:pt x="37634" y="385604"/>
                      </a:lnTo>
                      <a:cubicBezTo>
                        <a:pt x="37630" y="362585"/>
                        <a:pt x="39372" y="341483"/>
                        <a:pt x="42862" y="322299"/>
                      </a:cubicBezTo>
                      <a:cubicBezTo>
                        <a:pt x="46354" y="303115"/>
                        <a:pt x="55067" y="279773"/>
                        <a:pt x="69002" y="252272"/>
                      </a:cubicBezTo>
                      <a:cubicBezTo>
                        <a:pt x="82952" y="224778"/>
                        <a:pt x="101775" y="200157"/>
                        <a:pt x="125472" y="178410"/>
                      </a:cubicBezTo>
                      <a:cubicBezTo>
                        <a:pt x="149177" y="156662"/>
                        <a:pt x="183338" y="134282"/>
                        <a:pt x="227955" y="111269"/>
                      </a:cubicBezTo>
                      <a:cubicBezTo>
                        <a:pt x="272580" y="88247"/>
                        <a:pt x="325219" y="68745"/>
                        <a:pt x="385870" y="52761"/>
                      </a:cubicBezTo>
                      <a:cubicBezTo>
                        <a:pt x="446530" y="36775"/>
                        <a:pt x="522873" y="23986"/>
                        <a:pt x="614901" y="14393"/>
                      </a:cubicBezTo>
                      <a:cubicBezTo>
                        <a:pt x="706933" y="4798"/>
                        <a:pt x="810117" y="0"/>
                        <a:pt x="92445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4925">
                  <a:solidFill>
                    <a:schemeClr val="accent1">
                      <a:lumMod val="75000"/>
                    </a:schemeClr>
                  </a:solidFill>
                </a:ln>
                <a:effectLst>
                  <a:glow>
                    <a:srgbClr val="000000"/>
                  </a:glow>
                  <a:reflection blurRad="12700" stA="82000" endPos="61000" dist="12700" dir="5400000" sy="-100000" algn="bl" rotWithShape="0"/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 sz="16600">
                    <a:ln w="44450">
                      <a:solidFill>
                        <a:schemeClr val="accent1">
                          <a:lumMod val="75000"/>
                        </a:schemeClr>
                      </a:solidFill>
                    </a:ln>
                    <a:solidFill>
                      <a:srgbClr val="FFFFFF"/>
                    </a:solidFill>
                    <a:latin typeface="优设标题黑" panose="00000500000000000000" pitchFamily="2" charset="-122"/>
                  </a:endParaRPr>
                </a:p>
              </p:txBody>
            </p:sp>
            <p:pic>
              <p:nvPicPr>
                <p:cNvPr id="50" name="Picture 23+++">
                  <a:extLst>
                    <a:ext uri="{FF2B5EF4-FFF2-40B4-BE49-F238E27FC236}">
                      <a16:creationId xmlns:a16="http://schemas.microsoft.com/office/drawing/2014/main" id="{902DE711-C11C-C4FA-4CEE-2ECA836869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duotone>
                    <a:srgbClr val="4472C4">
                      <a:shade val="45000"/>
                      <a:satMod val="135000"/>
                    </a:srgb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3138" b="85781" l="18407" r="62637">
                              <a14:foregroundMark x1="56319" y1="66151" x2="55907" y2="73570"/>
                              <a14:backgroundMark x1="32143" y1="32303" x2="31319" y2="47913"/>
                              <a14:backgroundMark x1="35302" y1="54405" x2="27198" y2="54096"/>
                              <a14:backgroundMark x1="34615" y1="35858" x2="33379" y2="50696"/>
                              <a14:backgroundMark x1="35440" y1="44977" x2="35440" y2="53168"/>
                              <a14:backgroundMark x1="53434" y1="30294" x2="50275" y2="46213"/>
                              <a14:backgroundMark x1="56181" y1="33385" x2="54396" y2="49150"/>
                              <a14:backgroundMark x1="50275" y1="42968" x2="50275" y2="51468"/>
                              <a14:backgroundMark x1="52747" y1="46522" x2="53159" y2="52550"/>
                              <a14:backgroundMark x1="29808" y1="63060" x2="30632" y2="80062"/>
                              <a14:backgroundMark x1="34203" y1="60742" x2="32692" y2="79289"/>
                              <a14:backgroundMark x1="32143" y1="59660" x2="27198" y2="61051"/>
                              <a14:backgroundMark x1="33379" y1="72025" x2="32143" y2="85317"/>
                              <a14:backgroundMark x1="28297" y1="73725" x2="29396" y2="77743"/>
                              <a14:backgroundMark x1="33654" y1="71561" x2="33791" y2="80989"/>
                              <a14:backgroundMark x1="34478" y1="77280" x2="34478" y2="80216"/>
                              <a14:backgroundMark x1="32280" y1="81453" x2="32555" y2="83617"/>
                              <a14:backgroundMark x1="32967" y1="81298" x2="32967" y2="83926"/>
                              <a14:backgroundMark x1="30907" y1="79598" x2="29945" y2="83308"/>
                              <a14:backgroundMark x1="29121" y1="78671" x2="29121" y2="82844"/>
                              <a14:backgroundMark x1="57418" y1="39722" x2="57143" y2="50232"/>
                              <a14:backgroundMark x1="31044" y1="29985" x2="28022" y2="48686"/>
                              <a14:backgroundMark x1="60989" y1="40340" x2="60165" y2="51777"/>
                              <a14:backgroundMark x1="58929" y1="40649" x2="58929" y2="47295"/>
                              <a14:backgroundMark x1="61401" y1="53941" x2="59753" y2="62133"/>
                              <a14:backgroundMark x1="59615" y1="50850" x2="58654" y2="72179"/>
                              <a14:backgroundMark x1="59753" y1="61206" x2="60440" y2="71406"/>
                              <a14:backgroundMark x1="59066" y1="60433" x2="58654" y2="70015"/>
                              <a14:backgroundMark x1="57555" y1="61051" x2="57692" y2="7264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511" t="8720" r="18133" b="5466"/>
                <a:stretch/>
              </p:blipFill>
              <p:spPr>
                <a:xfrm flipH="1">
                  <a:off x="2586254" y="1231397"/>
                  <a:ext cx="3879021" cy="4596891"/>
                </a:xfrm>
                <a:prstGeom prst="rect">
                  <a:avLst/>
                </a:prstGeom>
                <a:effectLst>
                  <a:softEdge rad="0"/>
                </a:effectLst>
              </p:spPr>
            </p:pic>
          </p:grpSp>
          <p:grpSp>
            <p:nvGrpSpPr>
              <p:cNvPr id="54" name="组合 53">
                <a:extLst>
                  <a:ext uri="{FF2B5EF4-FFF2-40B4-BE49-F238E27FC236}">
                    <a16:creationId xmlns:a16="http://schemas.microsoft.com/office/drawing/2014/main" id="{C8EC785B-6F44-BB4F-67D9-FF15F0920164}"/>
                  </a:ext>
                </a:extLst>
              </p:cNvPr>
              <p:cNvGrpSpPr/>
              <p:nvPr/>
            </p:nvGrpSpPr>
            <p:grpSpPr>
              <a:xfrm>
                <a:off x="5296830" y="3500140"/>
                <a:ext cx="1478493" cy="461665"/>
                <a:chOff x="8209280" y="3206095"/>
                <a:chExt cx="1477319" cy="461665"/>
              </a:xfrm>
            </p:grpSpPr>
            <p:sp>
              <p:nvSpPr>
                <p:cNvPr id="53" name="矩形: 圆角 52">
                  <a:extLst>
                    <a:ext uri="{FF2B5EF4-FFF2-40B4-BE49-F238E27FC236}">
                      <a16:creationId xmlns:a16="http://schemas.microsoft.com/office/drawing/2014/main" id="{5B70571F-BDA2-73FE-4EFB-CAA1B27A3EBA}"/>
                    </a:ext>
                  </a:extLst>
                </p:cNvPr>
                <p:cNvSpPr/>
                <p:nvPr/>
              </p:nvSpPr>
              <p:spPr>
                <a:xfrm>
                  <a:off x="8209280" y="3227909"/>
                  <a:ext cx="1477319" cy="43985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7E702467-C95D-27B3-4313-CBBF36E8FE43}"/>
                    </a:ext>
                  </a:extLst>
                </p:cNvPr>
                <p:cNvSpPr txBox="1"/>
                <p:nvPr/>
              </p:nvSpPr>
              <p:spPr>
                <a:xfrm>
                  <a:off x="8335974" y="3206095"/>
                  <a:ext cx="119976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noAutofit/>
                </a:bodyPr>
                <a:lstStyle/>
                <a:p>
                  <a:pPr algn="dist"/>
                  <a:r>
                    <a: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优设标题黑" panose="00000500000000000000" pitchFamily="2" charset="-122"/>
                      <a:ea typeface="思源黑体 CN Regular"/>
                      <a:cs typeface="+mn-cs"/>
                    </a:rPr>
                    <a:t>万亿元</a:t>
                  </a:r>
                  <a:endParaRPr lang="zh-CN" altLang="en-US" sz="2400">
                    <a:solidFill>
                      <a:schemeClr val="bg1"/>
                    </a:solidFill>
                    <a:latin typeface="优设标题黑" panose="00000500000000000000" pitchFamily="2" charset="-122"/>
                  </a:endParaRPr>
                </a:p>
              </p:txBody>
            </p:sp>
          </p:grpSp>
        </p:grpSp>
        <p:sp>
          <p:nvSpPr>
            <p:cNvPr id="59" name="形状 58">
              <a:extLst>
                <a:ext uri="{FF2B5EF4-FFF2-40B4-BE49-F238E27FC236}">
                  <a16:creationId xmlns:a16="http://schemas.microsoft.com/office/drawing/2014/main" id="{79F440A6-A417-6BCF-3E34-CDD7EB9A7DBB}"/>
                </a:ext>
              </a:extLst>
            </p:cNvPr>
            <p:cNvSpPr/>
            <p:nvPr/>
          </p:nvSpPr>
          <p:spPr>
            <a:xfrm rot="18186439" flipV="1">
              <a:off x="2959901" y="3609020"/>
              <a:ext cx="4651646" cy="2907278"/>
            </a:xfrm>
            <a:prstGeom prst="swooshArrow">
              <a:avLst>
                <a:gd name="adj1" fmla="val 25000"/>
                <a:gd name="adj2" fmla="val 25000"/>
              </a:avLst>
            </a:prstGeom>
            <a:gradFill flip="none" rotWithShape="1">
              <a:gsLst>
                <a:gs pos="0">
                  <a:schemeClr val="accent2">
                    <a:alpha val="73000"/>
                  </a:schemeClr>
                </a:gs>
                <a:gs pos="64000">
                  <a:schemeClr val="accent2">
                    <a:alpha val="0"/>
                  </a:schemeClr>
                </a:gs>
              </a:gsLst>
              <a:lin ang="10800000" scaled="0"/>
              <a:tileRect/>
            </a:gradFill>
            <a:ln>
              <a:gradFill flip="none" rotWithShape="1">
                <a:gsLst>
                  <a:gs pos="0">
                    <a:schemeClr val="accent1"/>
                  </a:gs>
                  <a:gs pos="61000">
                    <a:schemeClr val="accent1">
                      <a:alpha val="0"/>
                    </a:schemeClr>
                  </a:gs>
                </a:gsLst>
                <a:lin ang="9600000" scaled="0"/>
                <a:tileRect/>
              </a:gradFill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4892AF6F-44BF-52D9-8576-E1FBB960FB87}"/>
                </a:ext>
              </a:extLst>
            </p:cNvPr>
            <p:cNvGrpSpPr/>
            <p:nvPr/>
          </p:nvGrpSpPr>
          <p:grpSpPr>
            <a:xfrm>
              <a:off x="2141729" y="5257081"/>
              <a:ext cx="3366627" cy="926107"/>
              <a:chOff x="2730393" y="5338645"/>
              <a:chExt cx="3366627" cy="926107"/>
            </a:xfrm>
          </p:grpSpPr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AA5FC65C-F3D6-A1AE-6F7C-02CEF2B52BF4}"/>
                  </a:ext>
                </a:extLst>
              </p:cNvPr>
              <p:cNvSpPr txBox="1"/>
              <p:nvPr/>
            </p:nvSpPr>
            <p:spPr>
              <a:xfrm>
                <a:off x="2730393" y="5338645"/>
                <a:ext cx="3366627" cy="923330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zh-CN" altLang="en-US" sz="5400" b="0" i="0" u="none" strike="noStrike" kern="1200" cap="none" spc="0" normalizeH="0" baseline="0" noProof="0">
                    <a:ln w="69850">
                      <a:solidFill>
                        <a:schemeClr val="accent1"/>
                      </a:solidFill>
                    </a:ln>
                    <a:noFill/>
                    <a:effectLst/>
                    <a:uLnTx/>
                    <a:uFillTx/>
                    <a:latin typeface="+mj-ea"/>
                    <a:ea typeface="+mj-ea"/>
                    <a:cs typeface="+mn-cs"/>
                  </a:rPr>
                  <a:t>超预期增长</a:t>
                </a:r>
                <a:endParaRPr lang="zh-CN" altLang="en-US" sz="5400">
                  <a:ln w="69850">
                    <a:solidFill>
                      <a:schemeClr val="accent1"/>
                    </a:solidFill>
                  </a:ln>
                  <a:noFill/>
                  <a:latin typeface="+mj-ea"/>
                  <a:ea typeface="+mj-ea"/>
                </a:endParaRP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BF5C6BD-1ABA-38EC-8A7C-3F29BB6B0AF3}"/>
                  </a:ext>
                </a:extLst>
              </p:cNvPr>
              <p:cNvSpPr txBox="1"/>
              <p:nvPr/>
            </p:nvSpPr>
            <p:spPr>
              <a:xfrm>
                <a:off x="2730393" y="5341422"/>
                <a:ext cx="3366627" cy="923330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zh-CN" alt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ea"/>
                    <a:ea typeface="+mj-ea"/>
                    <a:cs typeface="+mn-cs"/>
                  </a:rPr>
                  <a:t>超预期增长</a:t>
                </a:r>
                <a:endParaRPr lang="zh-CN" altLang="en-US" sz="540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613F2519-66F1-02DC-6763-D49A1778AD5F}"/>
                </a:ext>
              </a:extLst>
            </p:cNvPr>
            <p:cNvSpPr txBox="1"/>
            <p:nvPr/>
          </p:nvSpPr>
          <p:spPr>
            <a:xfrm flipH="1">
              <a:off x="3667760" y="4812334"/>
              <a:ext cx="2428240" cy="64633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en-US" altLang="zh-CN" sz="3600">
                  <a:solidFill>
                    <a:schemeClr val="accent1"/>
                  </a:solidFill>
                  <a:latin typeface="+mj-ea"/>
                  <a:ea typeface="+mj-ea"/>
                </a:rPr>
                <a:t>20xx</a:t>
              </a:r>
              <a:r>
                <a:rPr lang="zh-CN" altLang="zh-CN" sz="3600">
                  <a:solidFill>
                    <a:schemeClr val="accent1"/>
                  </a:solidFill>
                  <a:latin typeface="+mj-ea"/>
                  <a:ea typeface="+mj-ea"/>
                </a:rPr>
                <a:t>年</a:t>
              </a:r>
              <a:endParaRPr lang="zh-CN" altLang="en-US" sz="360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3055BBD6-7859-AE9D-9621-B2E77CEB04D2}"/>
                </a:ext>
              </a:extLst>
            </p:cNvPr>
            <p:cNvCxnSpPr>
              <a:cxnSpLocks/>
            </p:cNvCxnSpPr>
            <p:nvPr/>
          </p:nvCxnSpPr>
          <p:spPr>
            <a:xfrm>
              <a:off x="7788380" y="2320445"/>
              <a:ext cx="0" cy="3714072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91344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6E3DC20-F813-D6A3-D69B-CEAE3A336B71}"/>
              </a:ext>
            </a:extLst>
          </p:cNvPr>
          <p:cNvSpPr txBox="1"/>
          <p:nvPr/>
        </p:nvSpPr>
        <p:spPr>
          <a:xfrm>
            <a:off x="911794" y="101759"/>
            <a:ext cx="2262158" cy="769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zh-CN" altLang="en-US" sz="4400">
                <a:solidFill>
                  <a:schemeClr val="accent1"/>
                </a:solidFill>
                <a:latin typeface="+mj-ea"/>
                <a:ea typeface="+mj-ea"/>
              </a:rPr>
              <a:t>业绩规模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933C2F5-69E4-6E95-3726-47E3C6ACCC0F}"/>
              </a:ext>
            </a:extLst>
          </p:cNvPr>
          <p:cNvSpPr txBox="1"/>
          <p:nvPr/>
        </p:nvSpPr>
        <p:spPr>
          <a:xfrm>
            <a:off x="471953" y="1083182"/>
            <a:ext cx="6365845" cy="40011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（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1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）销售额同比增长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3.9%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，市场份额微降至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49.9%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。</a:t>
            </a:r>
            <a:endParaRPr lang="zh-CN" altLang="en-US" sz="200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ECCC13FC-F063-B037-2E78-BFA5DDB7E40D}"/>
              </a:ext>
            </a:extLst>
          </p:cNvPr>
          <p:cNvGrpSpPr/>
          <p:nvPr/>
        </p:nvGrpSpPr>
        <p:grpSpPr>
          <a:xfrm>
            <a:off x="1079918" y="1984442"/>
            <a:ext cx="2726813" cy="1033738"/>
            <a:chOff x="1197022" y="2018242"/>
            <a:chExt cx="2726813" cy="1033738"/>
          </a:xfrm>
        </p:grpSpPr>
        <p:sp>
          <p:nvSpPr>
            <p:cNvPr id="139" name="iconfont-11464-5383807">
              <a:extLst>
                <a:ext uri="{FF2B5EF4-FFF2-40B4-BE49-F238E27FC236}">
                  <a16:creationId xmlns:a16="http://schemas.microsoft.com/office/drawing/2014/main" id="{83CFE4A6-CE51-0F14-5E6A-E7D1236DDED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97022" y="2018242"/>
              <a:ext cx="667392" cy="965151"/>
            </a:xfrm>
            <a:custGeom>
              <a:avLst/>
              <a:gdLst>
                <a:gd name="T0" fmla="*/ 4517 w 7176"/>
                <a:gd name="T1" fmla="*/ 6722 h 10377"/>
                <a:gd name="T2" fmla="*/ 6183 w 7176"/>
                <a:gd name="T3" fmla="*/ 6722 h 10377"/>
                <a:gd name="T4" fmla="*/ 6377 w 7176"/>
                <a:gd name="T5" fmla="*/ 6916 h 10377"/>
                <a:gd name="T6" fmla="*/ 6377 w 7176"/>
                <a:gd name="T7" fmla="*/ 8448 h 10377"/>
                <a:gd name="T8" fmla="*/ 6183 w 7176"/>
                <a:gd name="T9" fmla="*/ 8642 h 10377"/>
                <a:gd name="T10" fmla="*/ 4517 w 7176"/>
                <a:gd name="T11" fmla="*/ 8642 h 10377"/>
                <a:gd name="T12" fmla="*/ 4517 w 7176"/>
                <a:gd name="T13" fmla="*/ 10183 h 10377"/>
                <a:gd name="T14" fmla="*/ 4323 w 7176"/>
                <a:gd name="T15" fmla="*/ 10377 h 10377"/>
                <a:gd name="T16" fmla="*/ 2851 w 7176"/>
                <a:gd name="T17" fmla="*/ 10377 h 10377"/>
                <a:gd name="T18" fmla="*/ 2657 w 7176"/>
                <a:gd name="T19" fmla="*/ 10183 h 10377"/>
                <a:gd name="T20" fmla="*/ 2657 w 7176"/>
                <a:gd name="T21" fmla="*/ 8642 h 10377"/>
                <a:gd name="T22" fmla="*/ 992 w 7176"/>
                <a:gd name="T23" fmla="*/ 8642 h 10377"/>
                <a:gd name="T24" fmla="*/ 798 w 7176"/>
                <a:gd name="T25" fmla="*/ 8448 h 10377"/>
                <a:gd name="T26" fmla="*/ 798 w 7176"/>
                <a:gd name="T27" fmla="*/ 6914 h 10377"/>
                <a:gd name="T28" fmla="*/ 992 w 7176"/>
                <a:gd name="T29" fmla="*/ 6720 h 10377"/>
                <a:gd name="T30" fmla="*/ 2657 w 7176"/>
                <a:gd name="T31" fmla="*/ 6720 h 10377"/>
                <a:gd name="T32" fmla="*/ 2657 w 7176"/>
                <a:gd name="T33" fmla="*/ 5761 h 10377"/>
                <a:gd name="T34" fmla="*/ 992 w 7176"/>
                <a:gd name="T35" fmla="*/ 5761 h 10377"/>
                <a:gd name="T36" fmla="*/ 798 w 7176"/>
                <a:gd name="T37" fmla="*/ 5567 h 10377"/>
                <a:gd name="T38" fmla="*/ 798 w 7176"/>
                <a:gd name="T39" fmla="*/ 4034 h 10377"/>
                <a:gd name="T40" fmla="*/ 992 w 7176"/>
                <a:gd name="T41" fmla="*/ 3841 h 10377"/>
                <a:gd name="T42" fmla="*/ 2657 w 7176"/>
                <a:gd name="T43" fmla="*/ 3841 h 10377"/>
                <a:gd name="T44" fmla="*/ 92 w 7176"/>
                <a:gd name="T45" fmla="*/ 308 h 10377"/>
                <a:gd name="T46" fmla="*/ 248 w 7176"/>
                <a:gd name="T47" fmla="*/ 0 h 10377"/>
                <a:gd name="T48" fmla="*/ 1633 w 7176"/>
                <a:gd name="T49" fmla="*/ 0 h 10377"/>
                <a:gd name="T50" fmla="*/ 1787 w 7176"/>
                <a:gd name="T51" fmla="*/ 77 h 10377"/>
                <a:gd name="T52" fmla="*/ 3587 w 7176"/>
                <a:gd name="T53" fmla="*/ 2422 h 10377"/>
                <a:gd name="T54" fmla="*/ 5400 w 7176"/>
                <a:gd name="T55" fmla="*/ 75 h 10377"/>
                <a:gd name="T56" fmla="*/ 5553 w 7176"/>
                <a:gd name="T57" fmla="*/ 0 h 10377"/>
                <a:gd name="T58" fmla="*/ 6926 w 7176"/>
                <a:gd name="T59" fmla="*/ 0 h 10377"/>
                <a:gd name="T60" fmla="*/ 7082 w 7176"/>
                <a:gd name="T61" fmla="*/ 308 h 10377"/>
                <a:gd name="T62" fmla="*/ 4515 w 7176"/>
                <a:gd name="T63" fmla="*/ 3841 h 10377"/>
                <a:gd name="T64" fmla="*/ 6182 w 7176"/>
                <a:gd name="T65" fmla="*/ 3841 h 10377"/>
                <a:gd name="T66" fmla="*/ 6376 w 7176"/>
                <a:gd name="T67" fmla="*/ 4034 h 10377"/>
                <a:gd name="T68" fmla="*/ 6376 w 7176"/>
                <a:gd name="T69" fmla="*/ 5567 h 10377"/>
                <a:gd name="T70" fmla="*/ 6182 w 7176"/>
                <a:gd name="T71" fmla="*/ 5761 h 10377"/>
                <a:gd name="T72" fmla="*/ 4517 w 7176"/>
                <a:gd name="T73" fmla="*/ 5761 h 10377"/>
                <a:gd name="T74" fmla="*/ 4517 w 7176"/>
                <a:gd name="T75" fmla="*/ 6722 h 10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176" h="10377">
                  <a:moveTo>
                    <a:pt x="4517" y="6722"/>
                  </a:moveTo>
                  <a:lnTo>
                    <a:pt x="6183" y="6722"/>
                  </a:lnTo>
                  <a:cubicBezTo>
                    <a:pt x="6291" y="6722"/>
                    <a:pt x="6377" y="6808"/>
                    <a:pt x="6377" y="6916"/>
                  </a:cubicBezTo>
                  <a:lnTo>
                    <a:pt x="6377" y="8448"/>
                  </a:lnTo>
                  <a:cubicBezTo>
                    <a:pt x="6377" y="8556"/>
                    <a:pt x="6291" y="8642"/>
                    <a:pt x="6183" y="8642"/>
                  </a:cubicBezTo>
                  <a:lnTo>
                    <a:pt x="4517" y="8642"/>
                  </a:lnTo>
                  <a:lnTo>
                    <a:pt x="4517" y="10183"/>
                  </a:lnTo>
                  <a:cubicBezTo>
                    <a:pt x="4517" y="10291"/>
                    <a:pt x="4431" y="10377"/>
                    <a:pt x="4323" y="10377"/>
                  </a:cubicBezTo>
                  <a:lnTo>
                    <a:pt x="2851" y="10377"/>
                  </a:lnTo>
                  <a:cubicBezTo>
                    <a:pt x="2743" y="10377"/>
                    <a:pt x="2657" y="10291"/>
                    <a:pt x="2657" y="10183"/>
                  </a:cubicBezTo>
                  <a:lnTo>
                    <a:pt x="2657" y="8642"/>
                  </a:lnTo>
                  <a:lnTo>
                    <a:pt x="992" y="8642"/>
                  </a:lnTo>
                  <a:cubicBezTo>
                    <a:pt x="884" y="8642"/>
                    <a:pt x="798" y="8556"/>
                    <a:pt x="798" y="8448"/>
                  </a:cubicBezTo>
                  <a:lnTo>
                    <a:pt x="798" y="6914"/>
                  </a:lnTo>
                  <a:cubicBezTo>
                    <a:pt x="798" y="6807"/>
                    <a:pt x="884" y="6720"/>
                    <a:pt x="992" y="6720"/>
                  </a:cubicBezTo>
                  <a:lnTo>
                    <a:pt x="2657" y="6720"/>
                  </a:lnTo>
                  <a:lnTo>
                    <a:pt x="2657" y="5761"/>
                  </a:lnTo>
                  <a:lnTo>
                    <a:pt x="992" y="5761"/>
                  </a:lnTo>
                  <a:cubicBezTo>
                    <a:pt x="884" y="5761"/>
                    <a:pt x="798" y="5674"/>
                    <a:pt x="798" y="5567"/>
                  </a:cubicBezTo>
                  <a:lnTo>
                    <a:pt x="798" y="4034"/>
                  </a:lnTo>
                  <a:cubicBezTo>
                    <a:pt x="798" y="3927"/>
                    <a:pt x="884" y="3841"/>
                    <a:pt x="992" y="3841"/>
                  </a:cubicBezTo>
                  <a:lnTo>
                    <a:pt x="2657" y="3841"/>
                  </a:lnTo>
                  <a:lnTo>
                    <a:pt x="92" y="308"/>
                  </a:lnTo>
                  <a:cubicBezTo>
                    <a:pt x="0" y="181"/>
                    <a:pt x="91" y="0"/>
                    <a:pt x="248" y="0"/>
                  </a:cubicBezTo>
                  <a:lnTo>
                    <a:pt x="1633" y="0"/>
                  </a:lnTo>
                  <a:cubicBezTo>
                    <a:pt x="1693" y="0"/>
                    <a:pt x="1751" y="28"/>
                    <a:pt x="1787" y="77"/>
                  </a:cubicBezTo>
                  <a:lnTo>
                    <a:pt x="3587" y="2422"/>
                  </a:lnTo>
                  <a:lnTo>
                    <a:pt x="5400" y="75"/>
                  </a:lnTo>
                  <a:cubicBezTo>
                    <a:pt x="5436" y="28"/>
                    <a:pt x="5493" y="0"/>
                    <a:pt x="5553" y="0"/>
                  </a:cubicBezTo>
                  <a:lnTo>
                    <a:pt x="6926" y="0"/>
                  </a:lnTo>
                  <a:cubicBezTo>
                    <a:pt x="7085" y="0"/>
                    <a:pt x="7176" y="181"/>
                    <a:pt x="7082" y="308"/>
                  </a:cubicBezTo>
                  <a:lnTo>
                    <a:pt x="4515" y="3841"/>
                  </a:lnTo>
                  <a:lnTo>
                    <a:pt x="6182" y="3841"/>
                  </a:lnTo>
                  <a:cubicBezTo>
                    <a:pt x="6290" y="3841"/>
                    <a:pt x="6376" y="3927"/>
                    <a:pt x="6376" y="4034"/>
                  </a:cubicBezTo>
                  <a:lnTo>
                    <a:pt x="6376" y="5567"/>
                  </a:lnTo>
                  <a:cubicBezTo>
                    <a:pt x="6376" y="5674"/>
                    <a:pt x="6290" y="5761"/>
                    <a:pt x="6182" y="5761"/>
                  </a:cubicBezTo>
                  <a:lnTo>
                    <a:pt x="4517" y="5761"/>
                  </a:lnTo>
                  <a:lnTo>
                    <a:pt x="4517" y="67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>
              <a:noAutofit/>
            </a:bodyPr>
            <a:lstStyle/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grpSp>
          <p:nvGrpSpPr>
            <p:cNvPr id="146" name="组合 145">
              <a:extLst>
                <a:ext uri="{FF2B5EF4-FFF2-40B4-BE49-F238E27FC236}">
                  <a16:creationId xmlns:a16="http://schemas.microsoft.com/office/drawing/2014/main" id="{A8E51E7D-9F44-A7DD-54DA-7C6B45E3B3D0}"/>
                </a:ext>
              </a:extLst>
            </p:cNvPr>
            <p:cNvGrpSpPr/>
            <p:nvPr/>
          </p:nvGrpSpPr>
          <p:grpSpPr>
            <a:xfrm>
              <a:off x="1882274" y="2132111"/>
              <a:ext cx="2041561" cy="919869"/>
              <a:chOff x="1800281" y="2132111"/>
              <a:chExt cx="2041561" cy="919869"/>
            </a:xfrm>
          </p:grpSpPr>
          <p:sp>
            <p:nvSpPr>
              <p:cNvPr id="119" name="文本框 118">
                <a:extLst>
                  <a:ext uri="{FF2B5EF4-FFF2-40B4-BE49-F238E27FC236}">
                    <a16:creationId xmlns:a16="http://schemas.microsoft.com/office/drawing/2014/main" id="{75459A46-2B38-A94E-D233-E9B2A4F15604}"/>
                  </a:ext>
                </a:extLst>
              </p:cNvPr>
              <p:cNvSpPr txBox="1"/>
              <p:nvPr/>
            </p:nvSpPr>
            <p:spPr>
              <a:xfrm>
                <a:off x="1837667" y="2744203"/>
                <a:ext cx="1942751" cy="307777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dist"/>
                <a:r>
                  <a:rPr kumimoji="0" lang="zh-CN" altLang="en-US" sz="1400" b="0" i="0" u="none" strike="noStrike" kern="100" cap="none" spc="75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n-ea"/>
                    <a:cs typeface="微软雅黑" panose="020B0503020204020204" pitchFamily="34" charset="-122"/>
                  </a:rPr>
                  <a:t>销</a:t>
                </a:r>
                <a:r>
                  <a:rPr kumimoji="0" lang="zh-CN" altLang="zh-CN" sz="1400" b="0" i="0" u="none" strike="noStrike" kern="100" cap="none" spc="75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n-ea"/>
                    <a:cs typeface="微软雅黑" panose="020B0503020204020204" pitchFamily="34" charset="-122"/>
                  </a:rPr>
                  <a:t>售总额</a:t>
                </a:r>
                <a:endParaRPr lang="zh-CN" altLang="en-US" sz="1400">
                  <a:solidFill>
                    <a:schemeClr val="accent1"/>
                  </a:solidFill>
                  <a:latin typeface="+mn-ea"/>
                </a:endParaRPr>
              </a:p>
            </p:txBody>
          </p:sp>
          <p:sp>
            <p:nvSpPr>
              <p:cNvPr id="133" name="文本框 132">
                <a:extLst>
                  <a:ext uri="{FF2B5EF4-FFF2-40B4-BE49-F238E27FC236}">
                    <a16:creationId xmlns:a16="http://schemas.microsoft.com/office/drawing/2014/main" id="{55A91D15-22EF-E2D6-0DC5-256BB00BA643}"/>
                  </a:ext>
                </a:extLst>
              </p:cNvPr>
              <p:cNvSpPr txBox="1"/>
              <p:nvPr/>
            </p:nvSpPr>
            <p:spPr>
              <a:xfrm>
                <a:off x="1800281" y="2132111"/>
                <a:ext cx="1595309" cy="707886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en-US" altLang="zh-CN" sz="4000" b="0" i="0" u="none" strike="noStrike" kern="100" cap="none" spc="-15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微软雅黑" panose="020B0503020204020204" pitchFamily="34" charset="-122"/>
                  </a:rPr>
                  <a:t>90802</a:t>
                </a:r>
                <a:endParaRPr lang="zh-CN" altLang="en-US" sz="4000" spc="-150">
                  <a:solidFill>
                    <a:schemeClr val="accent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34" name="文本框 133">
                <a:extLst>
                  <a:ext uri="{FF2B5EF4-FFF2-40B4-BE49-F238E27FC236}">
                    <a16:creationId xmlns:a16="http://schemas.microsoft.com/office/drawing/2014/main" id="{3C9C6419-8B4F-DE51-E1CF-0D80D93D7CB8}"/>
                  </a:ext>
                </a:extLst>
              </p:cNvPr>
              <p:cNvSpPr txBox="1"/>
              <p:nvPr/>
            </p:nvSpPr>
            <p:spPr>
              <a:xfrm>
                <a:off x="3259780" y="2218227"/>
                <a:ext cx="562975" cy="307777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zh-CN" altLang="zh-CN" sz="1400" b="0" i="0" u="none" strike="noStrike" kern="100" cap="none" spc="75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亿元</a:t>
                </a:r>
                <a:endParaRPr lang="zh-CN" altLang="en-US" sz="1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36" name="文本框 135">
                <a:extLst>
                  <a:ext uri="{FF2B5EF4-FFF2-40B4-BE49-F238E27FC236}">
                    <a16:creationId xmlns:a16="http://schemas.microsoft.com/office/drawing/2014/main" id="{2058504A-08CD-42A9-2317-1CA3E0415AB0}"/>
                  </a:ext>
                </a:extLst>
              </p:cNvPr>
              <p:cNvSpPr txBox="1"/>
              <p:nvPr/>
            </p:nvSpPr>
            <p:spPr>
              <a:xfrm>
                <a:off x="3391078" y="2482559"/>
                <a:ext cx="450764" cy="230832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>
                <a:defPPr>
                  <a:defRPr lang="zh-CN"/>
                </a:defPPr>
                <a:lvl1pPr algn="dist">
                  <a:defRPr kumimoji="0" sz="1400" b="0" i="0" u="none" strike="noStrike" kern="100" cap="none" spc="75" normalizeH="0" baseline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n-ea"/>
                    <a:cs typeface="微软雅黑" panose="020B0503020204020204" pitchFamily="34" charset="-122"/>
                  </a:defRPr>
                </a:lvl1pPr>
              </a:lstStyle>
              <a:p>
                <a:r>
                  <a:rPr kumimoji="0" lang="en-US" altLang="zh-CN" sz="9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思源黑体 CN Regular"/>
                    <a:ea typeface="思源黑体 CN Regular"/>
                    <a:cs typeface="+mn-cs"/>
                  </a:rPr>
                  <a:t>3.9%</a:t>
                </a:r>
                <a:endParaRPr lang="zh-CN" altLang="en-US" sz="900"/>
              </a:p>
            </p:txBody>
          </p:sp>
          <p:sp>
            <p:nvSpPr>
              <p:cNvPr id="144" name="等腰三角形 143">
                <a:extLst>
                  <a:ext uri="{FF2B5EF4-FFF2-40B4-BE49-F238E27FC236}">
                    <a16:creationId xmlns:a16="http://schemas.microsoft.com/office/drawing/2014/main" id="{7B04B78A-B986-F2CC-7B02-0AEB31F223D0}"/>
                  </a:ext>
                </a:extLst>
              </p:cNvPr>
              <p:cNvSpPr/>
              <p:nvPr/>
            </p:nvSpPr>
            <p:spPr>
              <a:xfrm>
                <a:off x="3364870" y="2526004"/>
                <a:ext cx="73263" cy="63158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162" name="组合 161">
            <a:extLst>
              <a:ext uri="{FF2B5EF4-FFF2-40B4-BE49-F238E27FC236}">
                <a16:creationId xmlns:a16="http://schemas.microsoft.com/office/drawing/2014/main" id="{F8EFF82E-E1FC-DF44-C22C-01E33012063E}"/>
              </a:ext>
            </a:extLst>
          </p:cNvPr>
          <p:cNvGrpSpPr/>
          <p:nvPr/>
        </p:nvGrpSpPr>
        <p:grpSpPr>
          <a:xfrm>
            <a:off x="4413196" y="2046302"/>
            <a:ext cx="3432309" cy="972061"/>
            <a:chOff x="4294533" y="2079919"/>
            <a:chExt cx="3432309" cy="972061"/>
          </a:xfrm>
        </p:grpSpPr>
        <p:sp>
          <p:nvSpPr>
            <p:cNvPr id="141" name="iconfont-11464-5383807">
              <a:extLst>
                <a:ext uri="{FF2B5EF4-FFF2-40B4-BE49-F238E27FC236}">
                  <a16:creationId xmlns:a16="http://schemas.microsoft.com/office/drawing/2014/main" id="{DBD0BAE1-99A4-9C29-66ED-C3701E1EA1C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94533" y="2079919"/>
              <a:ext cx="965151" cy="950408"/>
            </a:xfrm>
            <a:custGeom>
              <a:avLst/>
              <a:gdLst>
                <a:gd name="T0" fmla="*/ 8808 w 11318"/>
                <a:gd name="T1" fmla="*/ 2731 h 11143"/>
                <a:gd name="T2" fmla="*/ 8810 w 11318"/>
                <a:gd name="T3" fmla="*/ 1162 h 11143"/>
                <a:gd name="T4" fmla="*/ 8210 w 11318"/>
                <a:gd name="T5" fmla="*/ 1162 h 11143"/>
                <a:gd name="T6" fmla="*/ 5860 w 11318"/>
                <a:gd name="T7" fmla="*/ 101 h 11143"/>
                <a:gd name="T8" fmla="*/ 135 w 11318"/>
                <a:gd name="T9" fmla="*/ 4851 h 11143"/>
                <a:gd name="T10" fmla="*/ 535 w 11318"/>
                <a:gd name="T11" fmla="*/ 5298 h 11143"/>
                <a:gd name="T12" fmla="*/ 1166 w 11318"/>
                <a:gd name="T13" fmla="*/ 10643 h 11143"/>
                <a:gd name="T14" fmla="*/ 9803 w 11318"/>
                <a:gd name="T15" fmla="*/ 11143 h 11143"/>
                <a:gd name="T16" fmla="*/ 10303 w 11318"/>
                <a:gd name="T17" fmla="*/ 4868 h 11143"/>
                <a:gd name="T18" fmla="*/ 10985 w 11318"/>
                <a:gd name="T19" fmla="*/ 5375 h 11143"/>
                <a:gd name="T20" fmla="*/ 11185 w 11318"/>
                <a:gd name="T21" fmla="*/ 4851 h 11143"/>
                <a:gd name="T22" fmla="*/ 9703 w 11318"/>
                <a:gd name="T23" fmla="*/ 10543 h 11143"/>
                <a:gd name="T24" fmla="*/ 1766 w 11318"/>
                <a:gd name="T25" fmla="*/ 5118 h 11143"/>
                <a:gd name="T26" fmla="*/ 5660 w 11318"/>
                <a:gd name="T27" fmla="*/ 727 h 11143"/>
                <a:gd name="T28" fmla="*/ 9703 w 11318"/>
                <a:gd name="T29" fmla="*/ 5118 h 11143"/>
                <a:gd name="T30" fmla="*/ 7701 w 11318"/>
                <a:gd name="T31" fmla="*/ 5207 h 11143"/>
                <a:gd name="T32" fmla="*/ 8527 w 11318"/>
                <a:gd name="T33" fmla="*/ 5176 h 11143"/>
                <a:gd name="T34" fmla="*/ 7446 w 11318"/>
                <a:gd name="T35" fmla="*/ 6332 h 11143"/>
                <a:gd name="T36" fmla="*/ 7546 w 11318"/>
                <a:gd name="T37" fmla="*/ 6593 h 11143"/>
                <a:gd name="T38" fmla="*/ 8857 w 11318"/>
                <a:gd name="T39" fmla="*/ 6438 h 11143"/>
                <a:gd name="T40" fmla="*/ 7946 w 11318"/>
                <a:gd name="T41" fmla="*/ 6272 h 11143"/>
                <a:gd name="T42" fmla="*/ 8857 w 11318"/>
                <a:gd name="T43" fmla="*/ 5126 h 11143"/>
                <a:gd name="T44" fmla="*/ 7388 w 11318"/>
                <a:gd name="T45" fmla="*/ 5207 h 11143"/>
                <a:gd name="T46" fmla="*/ 5103 w 11318"/>
                <a:gd name="T47" fmla="*/ 6411 h 11143"/>
                <a:gd name="T48" fmla="*/ 4369 w 11318"/>
                <a:gd name="T49" fmla="*/ 5882 h 11143"/>
                <a:gd name="T50" fmla="*/ 3555 w 11318"/>
                <a:gd name="T51" fmla="*/ 6352 h 11143"/>
                <a:gd name="T52" fmla="*/ 3097 w 11318"/>
                <a:gd name="T53" fmla="*/ 5943 h 11143"/>
                <a:gd name="T54" fmla="*/ 3555 w 11318"/>
                <a:gd name="T55" fmla="*/ 8528 h 11143"/>
                <a:gd name="T56" fmla="*/ 3726 w 11318"/>
                <a:gd name="T57" fmla="*/ 6486 h 11143"/>
                <a:gd name="T58" fmla="*/ 4727 w 11318"/>
                <a:gd name="T59" fmla="*/ 6997 h 11143"/>
                <a:gd name="T60" fmla="*/ 5185 w 11318"/>
                <a:gd name="T61" fmla="*/ 8528 h 11143"/>
                <a:gd name="T62" fmla="*/ 5365 w 11318"/>
                <a:gd name="T63" fmla="*/ 6497 h 11143"/>
                <a:gd name="T64" fmla="*/ 6227 w 11318"/>
                <a:gd name="T65" fmla="*/ 6443 h 11143"/>
                <a:gd name="T66" fmla="*/ 6358 w 11318"/>
                <a:gd name="T67" fmla="*/ 8528 h 11143"/>
                <a:gd name="T68" fmla="*/ 6816 w 11318"/>
                <a:gd name="T69" fmla="*/ 6934 h 11143"/>
                <a:gd name="T70" fmla="*/ 5103 w 11318"/>
                <a:gd name="T71" fmla="*/ 6411 h 1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318" h="11143">
                  <a:moveTo>
                    <a:pt x="11185" y="4851"/>
                  </a:moveTo>
                  <a:lnTo>
                    <a:pt x="8808" y="2731"/>
                  </a:lnTo>
                  <a:cubicBezTo>
                    <a:pt x="8810" y="2721"/>
                    <a:pt x="8810" y="2710"/>
                    <a:pt x="8810" y="2700"/>
                  </a:cubicBezTo>
                  <a:lnTo>
                    <a:pt x="8810" y="1162"/>
                  </a:lnTo>
                  <a:cubicBezTo>
                    <a:pt x="8810" y="996"/>
                    <a:pt x="8676" y="862"/>
                    <a:pt x="8510" y="862"/>
                  </a:cubicBezTo>
                  <a:cubicBezTo>
                    <a:pt x="8343" y="862"/>
                    <a:pt x="8210" y="996"/>
                    <a:pt x="8210" y="1162"/>
                  </a:cubicBezTo>
                  <a:lnTo>
                    <a:pt x="8210" y="2197"/>
                  </a:lnTo>
                  <a:lnTo>
                    <a:pt x="5860" y="101"/>
                  </a:lnTo>
                  <a:cubicBezTo>
                    <a:pt x="5746" y="0"/>
                    <a:pt x="5575" y="0"/>
                    <a:pt x="5460" y="101"/>
                  </a:cubicBezTo>
                  <a:lnTo>
                    <a:pt x="135" y="4851"/>
                  </a:lnTo>
                  <a:cubicBezTo>
                    <a:pt x="11" y="4961"/>
                    <a:pt x="0" y="5151"/>
                    <a:pt x="111" y="5275"/>
                  </a:cubicBezTo>
                  <a:cubicBezTo>
                    <a:pt x="221" y="5398"/>
                    <a:pt x="411" y="5410"/>
                    <a:pt x="535" y="5298"/>
                  </a:cubicBezTo>
                  <a:lnTo>
                    <a:pt x="1166" y="4734"/>
                  </a:lnTo>
                  <a:lnTo>
                    <a:pt x="1166" y="10643"/>
                  </a:lnTo>
                  <a:cubicBezTo>
                    <a:pt x="1166" y="10920"/>
                    <a:pt x="1390" y="11143"/>
                    <a:pt x="1666" y="11143"/>
                  </a:cubicBezTo>
                  <a:lnTo>
                    <a:pt x="9803" y="11143"/>
                  </a:lnTo>
                  <a:cubicBezTo>
                    <a:pt x="10080" y="11143"/>
                    <a:pt x="10303" y="10920"/>
                    <a:pt x="10303" y="10643"/>
                  </a:cubicBezTo>
                  <a:lnTo>
                    <a:pt x="10303" y="4868"/>
                  </a:lnTo>
                  <a:lnTo>
                    <a:pt x="10785" y="5298"/>
                  </a:lnTo>
                  <a:cubicBezTo>
                    <a:pt x="10842" y="5350"/>
                    <a:pt x="10913" y="5375"/>
                    <a:pt x="10985" y="5375"/>
                  </a:cubicBezTo>
                  <a:cubicBezTo>
                    <a:pt x="11067" y="5375"/>
                    <a:pt x="11150" y="5341"/>
                    <a:pt x="11208" y="5275"/>
                  </a:cubicBezTo>
                  <a:cubicBezTo>
                    <a:pt x="11318" y="5151"/>
                    <a:pt x="11308" y="4961"/>
                    <a:pt x="11185" y="4851"/>
                  </a:cubicBezTo>
                  <a:close/>
                  <a:moveTo>
                    <a:pt x="9703" y="5118"/>
                  </a:moveTo>
                  <a:lnTo>
                    <a:pt x="9703" y="10543"/>
                  </a:lnTo>
                  <a:lnTo>
                    <a:pt x="1766" y="10543"/>
                  </a:lnTo>
                  <a:lnTo>
                    <a:pt x="1766" y="5118"/>
                  </a:lnTo>
                  <a:lnTo>
                    <a:pt x="1761" y="4205"/>
                  </a:lnTo>
                  <a:lnTo>
                    <a:pt x="5660" y="727"/>
                  </a:lnTo>
                  <a:lnTo>
                    <a:pt x="9703" y="4335"/>
                  </a:lnTo>
                  <a:lnTo>
                    <a:pt x="9703" y="5118"/>
                  </a:lnTo>
                  <a:close/>
                  <a:moveTo>
                    <a:pt x="7557" y="5335"/>
                  </a:moveTo>
                  <a:cubicBezTo>
                    <a:pt x="7643" y="5335"/>
                    <a:pt x="7701" y="5267"/>
                    <a:pt x="7701" y="5207"/>
                  </a:cubicBezTo>
                  <a:cubicBezTo>
                    <a:pt x="7701" y="4908"/>
                    <a:pt x="7895" y="4813"/>
                    <a:pt x="8127" y="4813"/>
                  </a:cubicBezTo>
                  <a:cubicBezTo>
                    <a:pt x="8417" y="4813"/>
                    <a:pt x="8527" y="4940"/>
                    <a:pt x="8527" y="5176"/>
                  </a:cubicBezTo>
                  <a:cubicBezTo>
                    <a:pt x="8527" y="5332"/>
                    <a:pt x="8405" y="5443"/>
                    <a:pt x="8256" y="5592"/>
                  </a:cubicBezTo>
                  <a:lnTo>
                    <a:pt x="7446" y="6332"/>
                  </a:lnTo>
                  <a:cubicBezTo>
                    <a:pt x="7388" y="6396"/>
                    <a:pt x="7390" y="6418"/>
                    <a:pt x="7390" y="6470"/>
                  </a:cubicBezTo>
                  <a:cubicBezTo>
                    <a:pt x="7390" y="6552"/>
                    <a:pt x="7431" y="6593"/>
                    <a:pt x="7546" y="6593"/>
                  </a:cubicBezTo>
                  <a:lnTo>
                    <a:pt x="8728" y="6593"/>
                  </a:lnTo>
                  <a:cubicBezTo>
                    <a:pt x="8805" y="6593"/>
                    <a:pt x="8857" y="6531"/>
                    <a:pt x="8857" y="6438"/>
                  </a:cubicBezTo>
                  <a:cubicBezTo>
                    <a:pt x="8857" y="6341"/>
                    <a:pt x="8813" y="6273"/>
                    <a:pt x="8728" y="6273"/>
                  </a:cubicBezTo>
                  <a:lnTo>
                    <a:pt x="7946" y="6272"/>
                  </a:lnTo>
                  <a:lnTo>
                    <a:pt x="8613" y="5633"/>
                  </a:lnTo>
                  <a:cubicBezTo>
                    <a:pt x="8737" y="5496"/>
                    <a:pt x="8857" y="5327"/>
                    <a:pt x="8857" y="5126"/>
                  </a:cubicBezTo>
                  <a:cubicBezTo>
                    <a:pt x="8857" y="4772"/>
                    <a:pt x="8593" y="4494"/>
                    <a:pt x="8183" y="4494"/>
                  </a:cubicBezTo>
                  <a:cubicBezTo>
                    <a:pt x="7666" y="4494"/>
                    <a:pt x="7388" y="4824"/>
                    <a:pt x="7388" y="5207"/>
                  </a:cubicBezTo>
                  <a:cubicBezTo>
                    <a:pt x="7390" y="5261"/>
                    <a:pt x="7440" y="5334"/>
                    <a:pt x="7557" y="5335"/>
                  </a:cubicBezTo>
                  <a:close/>
                  <a:moveTo>
                    <a:pt x="5103" y="6411"/>
                  </a:moveTo>
                  <a:cubicBezTo>
                    <a:pt x="5052" y="6248"/>
                    <a:pt x="4960" y="6121"/>
                    <a:pt x="4827" y="6025"/>
                  </a:cubicBezTo>
                  <a:cubicBezTo>
                    <a:pt x="4694" y="5930"/>
                    <a:pt x="4542" y="5882"/>
                    <a:pt x="4369" y="5882"/>
                  </a:cubicBezTo>
                  <a:cubicBezTo>
                    <a:pt x="4016" y="5882"/>
                    <a:pt x="3747" y="6038"/>
                    <a:pt x="3563" y="6352"/>
                  </a:cubicBezTo>
                  <a:lnTo>
                    <a:pt x="3555" y="6352"/>
                  </a:lnTo>
                  <a:lnTo>
                    <a:pt x="3555" y="5943"/>
                  </a:lnTo>
                  <a:lnTo>
                    <a:pt x="3097" y="5943"/>
                  </a:lnTo>
                  <a:lnTo>
                    <a:pt x="3097" y="8528"/>
                  </a:lnTo>
                  <a:lnTo>
                    <a:pt x="3555" y="8528"/>
                  </a:lnTo>
                  <a:lnTo>
                    <a:pt x="3555" y="7058"/>
                  </a:lnTo>
                  <a:cubicBezTo>
                    <a:pt x="3555" y="6826"/>
                    <a:pt x="3612" y="6636"/>
                    <a:pt x="3726" y="6486"/>
                  </a:cubicBezTo>
                  <a:cubicBezTo>
                    <a:pt x="3840" y="6336"/>
                    <a:pt x="3985" y="6261"/>
                    <a:pt x="4160" y="6261"/>
                  </a:cubicBezTo>
                  <a:cubicBezTo>
                    <a:pt x="4538" y="6261"/>
                    <a:pt x="4727" y="6506"/>
                    <a:pt x="4727" y="6997"/>
                  </a:cubicBezTo>
                  <a:lnTo>
                    <a:pt x="4727" y="8528"/>
                  </a:lnTo>
                  <a:lnTo>
                    <a:pt x="5185" y="8528"/>
                  </a:lnTo>
                  <a:lnTo>
                    <a:pt x="5185" y="7056"/>
                  </a:lnTo>
                  <a:cubicBezTo>
                    <a:pt x="5185" y="6841"/>
                    <a:pt x="5245" y="6655"/>
                    <a:pt x="5365" y="6497"/>
                  </a:cubicBezTo>
                  <a:cubicBezTo>
                    <a:pt x="5485" y="6341"/>
                    <a:pt x="5628" y="6262"/>
                    <a:pt x="5797" y="6262"/>
                  </a:cubicBezTo>
                  <a:cubicBezTo>
                    <a:pt x="5997" y="6262"/>
                    <a:pt x="6140" y="6322"/>
                    <a:pt x="6227" y="6443"/>
                  </a:cubicBezTo>
                  <a:cubicBezTo>
                    <a:pt x="6315" y="6565"/>
                    <a:pt x="6358" y="6765"/>
                    <a:pt x="6358" y="7045"/>
                  </a:cubicBezTo>
                  <a:lnTo>
                    <a:pt x="6358" y="8528"/>
                  </a:lnTo>
                  <a:lnTo>
                    <a:pt x="6816" y="8528"/>
                  </a:lnTo>
                  <a:lnTo>
                    <a:pt x="6816" y="6934"/>
                  </a:lnTo>
                  <a:cubicBezTo>
                    <a:pt x="6816" y="6233"/>
                    <a:pt x="6531" y="5883"/>
                    <a:pt x="5963" y="5883"/>
                  </a:cubicBezTo>
                  <a:cubicBezTo>
                    <a:pt x="5581" y="5883"/>
                    <a:pt x="5294" y="6059"/>
                    <a:pt x="5103" y="64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grpSp>
          <p:nvGrpSpPr>
            <p:cNvPr id="147" name="组合 146">
              <a:extLst>
                <a:ext uri="{FF2B5EF4-FFF2-40B4-BE49-F238E27FC236}">
                  <a16:creationId xmlns:a16="http://schemas.microsoft.com/office/drawing/2014/main" id="{1C4F05C5-FCA6-AACF-F452-0F91479FF3DE}"/>
                </a:ext>
              </a:extLst>
            </p:cNvPr>
            <p:cNvGrpSpPr/>
            <p:nvPr/>
          </p:nvGrpSpPr>
          <p:grpSpPr>
            <a:xfrm>
              <a:off x="5326060" y="2132111"/>
              <a:ext cx="2400782" cy="919869"/>
              <a:chOff x="1800281" y="2132111"/>
              <a:chExt cx="2400782" cy="919869"/>
            </a:xfrm>
          </p:grpSpPr>
          <p:sp>
            <p:nvSpPr>
              <p:cNvPr id="148" name="文本框 147">
                <a:extLst>
                  <a:ext uri="{FF2B5EF4-FFF2-40B4-BE49-F238E27FC236}">
                    <a16:creationId xmlns:a16="http://schemas.microsoft.com/office/drawing/2014/main" id="{EE35AB61-19A4-E545-D773-797DE7687CD2}"/>
                  </a:ext>
                </a:extLst>
              </p:cNvPr>
              <p:cNvSpPr txBox="1"/>
              <p:nvPr/>
            </p:nvSpPr>
            <p:spPr>
              <a:xfrm>
                <a:off x="1837668" y="2744203"/>
                <a:ext cx="2261984" cy="307777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dist"/>
                <a:r>
                  <a:rPr kumimoji="0" lang="zh-CN" altLang="en-US" sz="1400" b="0" i="0" u="none" strike="noStrike" kern="100" cap="none" spc="75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n-ea"/>
                    <a:cs typeface="微软雅黑" panose="020B0503020204020204" pitchFamily="34" charset="-122"/>
                  </a:rPr>
                  <a:t>销售面积</a:t>
                </a:r>
              </a:p>
            </p:txBody>
          </p:sp>
          <p:sp>
            <p:nvSpPr>
              <p:cNvPr id="149" name="文本框 148">
                <a:extLst>
                  <a:ext uri="{FF2B5EF4-FFF2-40B4-BE49-F238E27FC236}">
                    <a16:creationId xmlns:a16="http://schemas.microsoft.com/office/drawing/2014/main" id="{3BB97A63-4109-EAC3-0730-235ED755F542}"/>
                  </a:ext>
                </a:extLst>
              </p:cNvPr>
              <p:cNvSpPr txBox="1"/>
              <p:nvPr/>
            </p:nvSpPr>
            <p:spPr>
              <a:xfrm>
                <a:off x="1800281" y="2132111"/>
                <a:ext cx="1595309" cy="707886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en-US" altLang="zh-CN" sz="4000" b="0" i="0" u="none" strike="noStrike" kern="100" cap="none" spc="-15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微软雅黑" panose="020B0503020204020204" pitchFamily="34" charset="-122"/>
                  </a:rPr>
                  <a:t>56943</a:t>
                </a:r>
                <a:endParaRPr lang="zh-CN" altLang="en-US" sz="4000" spc="-150">
                  <a:solidFill>
                    <a:schemeClr val="accent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50" name="文本框 149">
                <a:extLst>
                  <a:ext uri="{FF2B5EF4-FFF2-40B4-BE49-F238E27FC236}">
                    <a16:creationId xmlns:a16="http://schemas.microsoft.com/office/drawing/2014/main" id="{721A406E-72D6-49A8-019A-57A01C6532E9}"/>
                  </a:ext>
                </a:extLst>
              </p:cNvPr>
              <p:cNvSpPr txBox="1"/>
              <p:nvPr/>
            </p:nvSpPr>
            <p:spPr>
              <a:xfrm>
                <a:off x="3259780" y="2218227"/>
                <a:ext cx="941283" cy="307777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zh-CN" altLang="en-US" sz="1400" b="0" i="0" u="none" strike="noStrike" kern="100" cap="none" spc="75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万平方米</a:t>
                </a:r>
                <a:endParaRPr lang="zh-CN" altLang="en-US" sz="1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1" name="文本框 150">
                <a:extLst>
                  <a:ext uri="{FF2B5EF4-FFF2-40B4-BE49-F238E27FC236}">
                    <a16:creationId xmlns:a16="http://schemas.microsoft.com/office/drawing/2014/main" id="{9EF52013-B4DD-2567-8512-7E9CD78F45CB}"/>
                  </a:ext>
                </a:extLst>
              </p:cNvPr>
              <p:cNvSpPr txBox="1"/>
              <p:nvPr/>
            </p:nvSpPr>
            <p:spPr>
              <a:xfrm>
                <a:off x="3431066" y="2467277"/>
                <a:ext cx="450764" cy="230832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>
                <a:defPPr>
                  <a:defRPr lang="zh-CN"/>
                </a:defPPr>
                <a:lvl1pPr algn="dist">
                  <a:defRPr kumimoji="0" sz="1400" b="0" i="0" u="none" strike="noStrike" kern="100" cap="none" spc="75" normalizeH="0" baseline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n-ea"/>
                    <a:cs typeface="微软雅黑" panose="020B0503020204020204" pitchFamily="34" charset="-122"/>
                  </a:defRPr>
                </a:lvl1pPr>
              </a:lstStyle>
              <a:p>
                <a:r>
                  <a:rPr lang="en-US" altLang="zh-CN" sz="900" kern="1200" spc="0">
                    <a:latin typeface="思源黑体 CN Regular"/>
                    <a:ea typeface="思源黑体 CN Regular"/>
                    <a:cs typeface="+mn-cs"/>
                  </a:rPr>
                  <a:t>1</a:t>
                </a:r>
                <a:r>
                  <a:rPr kumimoji="0" lang="en-US" altLang="zh-CN" sz="9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思源黑体 CN Regular"/>
                    <a:ea typeface="思源黑体 CN Regular"/>
                    <a:cs typeface="+mn-cs"/>
                  </a:rPr>
                  <a:t>.6%</a:t>
                </a:r>
                <a:endParaRPr lang="zh-CN" altLang="en-US" sz="900"/>
              </a:p>
            </p:txBody>
          </p:sp>
          <p:sp>
            <p:nvSpPr>
              <p:cNvPr id="152" name="等腰三角形 151">
                <a:extLst>
                  <a:ext uri="{FF2B5EF4-FFF2-40B4-BE49-F238E27FC236}">
                    <a16:creationId xmlns:a16="http://schemas.microsoft.com/office/drawing/2014/main" id="{B6A1900A-7AA8-B690-6467-0F88C414313C}"/>
                  </a:ext>
                </a:extLst>
              </p:cNvPr>
              <p:cNvSpPr/>
              <p:nvPr/>
            </p:nvSpPr>
            <p:spPr>
              <a:xfrm>
                <a:off x="3364870" y="2526004"/>
                <a:ext cx="73263" cy="63158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163" name="组合 162">
            <a:extLst>
              <a:ext uri="{FF2B5EF4-FFF2-40B4-BE49-F238E27FC236}">
                <a16:creationId xmlns:a16="http://schemas.microsoft.com/office/drawing/2014/main" id="{5554A585-06B9-894C-5F8A-4E0D50B95503}"/>
              </a:ext>
            </a:extLst>
          </p:cNvPr>
          <p:cNvGrpSpPr/>
          <p:nvPr/>
        </p:nvGrpSpPr>
        <p:grpSpPr>
          <a:xfrm>
            <a:off x="8208923" y="2089688"/>
            <a:ext cx="2671352" cy="963694"/>
            <a:chOff x="8191790" y="2129623"/>
            <a:chExt cx="2671352" cy="963694"/>
          </a:xfrm>
        </p:grpSpPr>
        <p:sp>
          <p:nvSpPr>
            <p:cNvPr id="143" name="iconfont-11464-5383807">
              <a:extLst>
                <a:ext uri="{FF2B5EF4-FFF2-40B4-BE49-F238E27FC236}">
                  <a16:creationId xmlns:a16="http://schemas.microsoft.com/office/drawing/2014/main" id="{4C92D72F-537A-BEE0-100F-531FEEF8044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91790" y="2129623"/>
              <a:ext cx="965150" cy="963694"/>
            </a:xfrm>
            <a:custGeom>
              <a:avLst/>
              <a:gdLst>
                <a:gd name="connsiteX0" fmla="*/ 402120 w 607639"/>
                <a:gd name="connsiteY0" fmla="*/ 85874 h 606722"/>
                <a:gd name="connsiteX1" fmla="*/ 607639 w 607639"/>
                <a:gd name="connsiteY1" fmla="*/ 342965 h 606722"/>
                <a:gd name="connsiteX2" fmla="*/ 343375 w 607639"/>
                <a:gd name="connsiteY2" fmla="*/ 606722 h 606722"/>
                <a:gd name="connsiteX3" fmla="*/ 85965 w 607639"/>
                <a:gd name="connsiteY3" fmla="*/ 401529 h 606722"/>
                <a:gd name="connsiteX4" fmla="*/ 91128 w 607639"/>
                <a:gd name="connsiteY4" fmla="*/ 379223 h 606722"/>
                <a:gd name="connsiteX5" fmla="*/ 111777 w 607639"/>
                <a:gd name="connsiteY5" fmla="*/ 369270 h 606722"/>
                <a:gd name="connsiteX6" fmla="*/ 369811 w 607639"/>
                <a:gd name="connsiteY6" fmla="*/ 369270 h 606722"/>
                <a:gd name="connsiteX7" fmla="*/ 369811 w 607639"/>
                <a:gd name="connsiteY7" fmla="*/ 111645 h 606722"/>
                <a:gd name="connsiteX8" fmla="*/ 379779 w 607639"/>
                <a:gd name="connsiteY8" fmla="*/ 91028 h 606722"/>
                <a:gd name="connsiteX9" fmla="*/ 402120 w 607639"/>
                <a:gd name="connsiteY9" fmla="*/ 85874 h 606722"/>
                <a:gd name="connsiteX10" fmla="*/ 290615 w 607639"/>
                <a:gd name="connsiteY10" fmla="*/ 0 h 606722"/>
                <a:gd name="connsiteX11" fmla="*/ 317051 w 607639"/>
                <a:gd name="connsiteY11" fmla="*/ 26394 h 606722"/>
                <a:gd name="connsiteX12" fmla="*/ 317051 w 607639"/>
                <a:gd name="connsiteY12" fmla="*/ 290163 h 606722"/>
                <a:gd name="connsiteX13" fmla="*/ 290615 w 607639"/>
                <a:gd name="connsiteY13" fmla="*/ 316557 h 606722"/>
                <a:gd name="connsiteX14" fmla="*/ 26436 w 607639"/>
                <a:gd name="connsiteY14" fmla="*/ 316557 h 606722"/>
                <a:gd name="connsiteX15" fmla="*/ 0 w 607639"/>
                <a:gd name="connsiteY15" fmla="*/ 290163 h 606722"/>
                <a:gd name="connsiteX16" fmla="*/ 290615 w 607639"/>
                <a:gd name="connsiteY16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07639" h="606722">
                  <a:moveTo>
                    <a:pt x="402120" y="85874"/>
                  </a:moveTo>
                  <a:cubicBezTo>
                    <a:pt x="523082" y="113333"/>
                    <a:pt x="607639" y="218996"/>
                    <a:pt x="607639" y="342965"/>
                  </a:cubicBezTo>
                  <a:cubicBezTo>
                    <a:pt x="607639" y="488352"/>
                    <a:pt x="489081" y="606722"/>
                    <a:pt x="343375" y="606722"/>
                  </a:cubicBezTo>
                  <a:cubicBezTo>
                    <a:pt x="219388" y="606722"/>
                    <a:pt x="113469" y="522299"/>
                    <a:pt x="85965" y="401529"/>
                  </a:cubicBezTo>
                  <a:cubicBezTo>
                    <a:pt x="84185" y="393708"/>
                    <a:pt x="86054" y="385533"/>
                    <a:pt x="91128" y="379223"/>
                  </a:cubicBezTo>
                  <a:cubicBezTo>
                    <a:pt x="96112" y="373002"/>
                    <a:pt x="103767" y="369270"/>
                    <a:pt x="111777" y="369270"/>
                  </a:cubicBezTo>
                  <a:lnTo>
                    <a:pt x="369811" y="369270"/>
                  </a:lnTo>
                  <a:lnTo>
                    <a:pt x="369811" y="111645"/>
                  </a:lnTo>
                  <a:cubicBezTo>
                    <a:pt x="369811" y="103647"/>
                    <a:pt x="373549" y="96004"/>
                    <a:pt x="379779" y="91028"/>
                  </a:cubicBezTo>
                  <a:cubicBezTo>
                    <a:pt x="386099" y="86051"/>
                    <a:pt x="394377" y="84185"/>
                    <a:pt x="402120" y="85874"/>
                  </a:cubicBezTo>
                  <a:close/>
                  <a:moveTo>
                    <a:pt x="290615" y="0"/>
                  </a:moveTo>
                  <a:cubicBezTo>
                    <a:pt x="305213" y="0"/>
                    <a:pt x="317051" y="11820"/>
                    <a:pt x="317051" y="26394"/>
                  </a:cubicBezTo>
                  <a:lnTo>
                    <a:pt x="317051" y="290163"/>
                  </a:lnTo>
                  <a:cubicBezTo>
                    <a:pt x="317051" y="304737"/>
                    <a:pt x="305213" y="316557"/>
                    <a:pt x="290615" y="316557"/>
                  </a:cubicBezTo>
                  <a:lnTo>
                    <a:pt x="26436" y="316557"/>
                  </a:lnTo>
                  <a:cubicBezTo>
                    <a:pt x="11838" y="316557"/>
                    <a:pt x="0" y="304737"/>
                    <a:pt x="0" y="290163"/>
                  </a:cubicBezTo>
                  <a:cubicBezTo>
                    <a:pt x="0" y="130196"/>
                    <a:pt x="130399" y="0"/>
                    <a:pt x="290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accent1"/>
                </a:solidFill>
              </a:endParaRPr>
            </a:p>
          </p:txBody>
        </p:sp>
        <p:grpSp>
          <p:nvGrpSpPr>
            <p:cNvPr id="155" name="组合 154">
              <a:extLst>
                <a:ext uri="{FF2B5EF4-FFF2-40B4-BE49-F238E27FC236}">
                  <a16:creationId xmlns:a16="http://schemas.microsoft.com/office/drawing/2014/main" id="{CA0BA77F-435C-A36C-2122-7E1EAA773385}"/>
                </a:ext>
              </a:extLst>
            </p:cNvPr>
            <p:cNvGrpSpPr/>
            <p:nvPr/>
          </p:nvGrpSpPr>
          <p:grpSpPr>
            <a:xfrm>
              <a:off x="9175633" y="2132111"/>
              <a:ext cx="1687509" cy="919869"/>
              <a:chOff x="1800281" y="2132111"/>
              <a:chExt cx="1687509" cy="919869"/>
            </a:xfrm>
          </p:grpSpPr>
          <p:sp>
            <p:nvSpPr>
              <p:cNvPr id="156" name="文本框 155">
                <a:extLst>
                  <a:ext uri="{FF2B5EF4-FFF2-40B4-BE49-F238E27FC236}">
                    <a16:creationId xmlns:a16="http://schemas.microsoft.com/office/drawing/2014/main" id="{81F4DAE8-1626-A2A4-C4B6-37B54A6F9013}"/>
                  </a:ext>
                </a:extLst>
              </p:cNvPr>
              <p:cNvSpPr txBox="1"/>
              <p:nvPr/>
            </p:nvSpPr>
            <p:spPr>
              <a:xfrm>
                <a:off x="1837668" y="2744203"/>
                <a:ext cx="1650122" cy="307777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dist"/>
                <a:r>
                  <a:rPr kumimoji="0" lang="zh-CN" altLang="en-US" sz="1400" b="0" i="0" u="none" strike="noStrike" kern="100" cap="none" spc="75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n-ea"/>
                    <a:cs typeface="微软雅黑" panose="020B0503020204020204" pitchFamily="34" charset="-122"/>
                  </a:rPr>
                  <a:t>市场份额</a:t>
                </a:r>
              </a:p>
            </p:txBody>
          </p:sp>
          <p:sp>
            <p:nvSpPr>
              <p:cNvPr id="157" name="文本框 156">
                <a:extLst>
                  <a:ext uri="{FF2B5EF4-FFF2-40B4-BE49-F238E27FC236}">
                    <a16:creationId xmlns:a16="http://schemas.microsoft.com/office/drawing/2014/main" id="{0772254A-ABF2-E82A-58BD-07696C1E3E5E}"/>
                  </a:ext>
                </a:extLst>
              </p:cNvPr>
              <p:cNvSpPr txBox="1"/>
              <p:nvPr/>
            </p:nvSpPr>
            <p:spPr>
              <a:xfrm>
                <a:off x="1800281" y="2132111"/>
                <a:ext cx="1178528" cy="707886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r>
                  <a:rPr kumimoji="0" lang="en-US" altLang="zh-CN" sz="4000" b="0" i="0" u="none" strike="noStrike" kern="100" cap="none" spc="-15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微软雅黑" panose="020B0503020204020204" pitchFamily="34" charset="-122"/>
                  </a:rPr>
                  <a:t>49.9</a:t>
                </a:r>
                <a:endParaRPr lang="zh-CN" altLang="en-US" sz="4000" spc="-150">
                  <a:solidFill>
                    <a:schemeClr val="accent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58" name="文本框 157">
                <a:extLst>
                  <a:ext uri="{FF2B5EF4-FFF2-40B4-BE49-F238E27FC236}">
                    <a16:creationId xmlns:a16="http://schemas.microsoft.com/office/drawing/2014/main" id="{9AAD51E5-C133-F764-38D8-47D15F3DB301}"/>
                  </a:ext>
                </a:extLst>
              </p:cNvPr>
              <p:cNvSpPr txBox="1"/>
              <p:nvPr/>
            </p:nvSpPr>
            <p:spPr>
              <a:xfrm>
                <a:off x="2911428" y="2196830"/>
                <a:ext cx="407484" cy="369332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en-US" altLang="zh-CN" b="0" i="0" u="none" strike="noStrike" kern="100" cap="none" spc="75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%</a:t>
                </a:r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59" name="文本框 158">
                <a:extLst>
                  <a:ext uri="{FF2B5EF4-FFF2-40B4-BE49-F238E27FC236}">
                    <a16:creationId xmlns:a16="http://schemas.microsoft.com/office/drawing/2014/main" id="{B0841E51-ECF5-EA65-350A-E7A3B392EDA4}"/>
                  </a:ext>
                </a:extLst>
              </p:cNvPr>
              <p:cNvSpPr txBox="1"/>
              <p:nvPr/>
            </p:nvSpPr>
            <p:spPr>
              <a:xfrm>
                <a:off x="3037026" y="2492304"/>
                <a:ext cx="450764" cy="230832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>
                <a:defPPr>
                  <a:defRPr lang="zh-CN"/>
                </a:defPPr>
                <a:lvl1pPr algn="dist">
                  <a:defRPr kumimoji="0" sz="1400" b="0" i="0" u="none" strike="noStrike" kern="100" cap="none" spc="75" normalizeH="0" baseline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n-ea"/>
                    <a:cs typeface="微软雅黑" panose="020B0503020204020204" pitchFamily="34" charset="-122"/>
                  </a:defRPr>
                </a:lvl1pPr>
              </a:lstStyle>
              <a:p>
                <a:r>
                  <a:rPr lang="en-US" altLang="zh-CN" sz="900" kern="1200" spc="0">
                    <a:latin typeface="思源黑体 CN Regular"/>
                    <a:ea typeface="思源黑体 CN Regular"/>
                    <a:cs typeface="+mn-cs"/>
                  </a:rPr>
                  <a:t>0.4</a:t>
                </a:r>
                <a:r>
                  <a:rPr kumimoji="0" lang="en-US" altLang="zh-CN" sz="9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思源黑体 CN Regular"/>
                    <a:ea typeface="思源黑体 CN Regular"/>
                    <a:cs typeface="+mn-cs"/>
                  </a:rPr>
                  <a:t>%</a:t>
                </a:r>
                <a:endParaRPr lang="zh-CN" altLang="en-US" sz="900"/>
              </a:p>
            </p:txBody>
          </p:sp>
          <p:sp>
            <p:nvSpPr>
              <p:cNvPr id="160" name="等腰三角形 159">
                <a:extLst>
                  <a:ext uri="{FF2B5EF4-FFF2-40B4-BE49-F238E27FC236}">
                    <a16:creationId xmlns:a16="http://schemas.microsoft.com/office/drawing/2014/main" id="{E78ADD07-F86A-A064-F59B-9B57DD17FEA0}"/>
                  </a:ext>
                </a:extLst>
              </p:cNvPr>
              <p:cNvSpPr/>
              <p:nvPr/>
            </p:nvSpPr>
            <p:spPr>
              <a:xfrm rot="10800000">
                <a:off x="3007252" y="2534584"/>
                <a:ext cx="73263" cy="63158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</p:grpSp>
      </p:grpSp>
      <p:grpSp>
        <p:nvGrpSpPr>
          <p:cNvPr id="185" name="组合 184">
            <a:extLst>
              <a:ext uri="{FF2B5EF4-FFF2-40B4-BE49-F238E27FC236}">
                <a16:creationId xmlns:a16="http://schemas.microsoft.com/office/drawing/2014/main" id="{AD922EAA-235A-6C6F-1D7C-58E223221684}"/>
              </a:ext>
            </a:extLst>
          </p:cNvPr>
          <p:cNvGrpSpPr/>
          <p:nvPr/>
        </p:nvGrpSpPr>
        <p:grpSpPr>
          <a:xfrm>
            <a:off x="4308986" y="3559902"/>
            <a:ext cx="3525481" cy="1634361"/>
            <a:chOff x="4539527" y="3628450"/>
            <a:chExt cx="3525481" cy="1634361"/>
          </a:xfrm>
        </p:grpSpPr>
        <p:grpSp>
          <p:nvGrpSpPr>
            <p:cNvPr id="181" name="组合 180">
              <a:extLst>
                <a:ext uri="{FF2B5EF4-FFF2-40B4-BE49-F238E27FC236}">
                  <a16:creationId xmlns:a16="http://schemas.microsoft.com/office/drawing/2014/main" id="{EB1E62C0-4763-5E51-A293-EC254318CBC1}"/>
                </a:ext>
              </a:extLst>
            </p:cNvPr>
            <p:cNvGrpSpPr/>
            <p:nvPr/>
          </p:nvGrpSpPr>
          <p:grpSpPr>
            <a:xfrm>
              <a:off x="4539527" y="3628450"/>
              <a:ext cx="3525479" cy="471725"/>
              <a:chOff x="4630969" y="3447749"/>
              <a:chExt cx="3525479" cy="471725"/>
            </a:xfrm>
            <a:effectLst>
              <a:outerShdw blurRad="127000" dist="88900" dir="5400000" algn="t" rotWithShape="0">
                <a:schemeClr val="accent2">
                  <a:lumMod val="50000"/>
                  <a:alpha val="26000"/>
                </a:schemeClr>
              </a:outerShdw>
            </a:effectLst>
          </p:grpSpPr>
          <p:sp>
            <p:nvSpPr>
              <p:cNvPr id="164" name="矩形: 圆角 163">
                <a:extLst>
                  <a:ext uri="{FF2B5EF4-FFF2-40B4-BE49-F238E27FC236}">
                    <a16:creationId xmlns:a16="http://schemas.microsoft.com/office/drawing/2014/main" id="{8F3D52D7-C1FE-598B-AB1D-03A169938A83}"/>
                  </a:ext>
                </a:extLst>
              </p:cNvPr>
              <p:cNvSpPr/>
              <p:nvPr/>
            </p:nvSpPr>
            <p:spPr>
              <a:xfrm>
                <a:off x="4630969" y="3447749"/>
                <a:ext cx="3525479" cy="471725"/>
              </a:xfrm>
              <a:prstGeom prst="roundRect">
                <a:avLst>
                  <a:gd name="adj" fmla="val 12433"/>
                </a:avLst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67" name="任意多边形: 形状 166">
                <a:extLst>
                  <a:ext uri="{FF2B5EF4-FFF2-40B4-BE49-F238E27FC236}">
                    <a16:creationId xmlns:a16="http://schemas.microsoft.com/office/drawing/2014/main" id="{854E891B-CB4C-FB17-9FAC-F656254BE7A8}"/>
                  </a:ext>
                </a:extLst>
              </p:cNvPr>
              <p:cNvSpPr/>
              <p:nvPr/>
            </p:nvSpPr>
            <p:spPr>
              <a:xfrm>
                <a:off x="4630970" y="3447749"/>
                <a:ext cx="899636" cy="471725"/>
              </a:xfrm>
              <a:custGeom>
                <a:avLst/>
                <a:gdLst>
                  <a:gd name="connsiteX0" fmla="*/ 58650 w 899636"/>
                  <a:gd name="connsiteY0" fmla="*/ 0 h 471725"/>
                  <a:gd name="connsiteX1" fmla="*/ 736816 w 899636"/>
                  <a:gd name="connsiteY1" fmla="*/ 0 h 471725"/>
                  <a:gd name="connsiteX2" fmla="*/ 795466 w 899636"/>
                  <a:gd name="connsiteY2" fmla="*/ 58650 h 471725"/>
                  <a:gd name="connsiteX3" fmla="*/ 795466 w 899636"/>
                  <a:gd name="connsiteY3" fmla="*/ 175752 h 471725"/>
                  <a:gd name="connsiteX4" fmla="*/ 899636 w 899636"/>
                  <a:gd name="connsiteY4" fmla="*/ 236171 h 471725"/>
                  <a:gd name="connsiteX5" fmla="*/ 795466 w 899636"/>
                  <a:gd name="connsiteY5" fmla="*/ 296589 h 471725"/>
                  <a:gd name="connsiteX6" fmla="*/ 795466 w 899636"/>
                  <a:gd name="connsiteY6" fmla="*/ 413075 h 471725"/>
                  <a:gd name="connsiteX7" fmla="*/ 736816 w 899636"/>
                  <a:gd name="connsiteY7" fmla="*/ 471725 h 471725"/>
                  <a:gd name="connsiteX8" fmla="*/ 58650 w 899636"/>
                  <a:gd name="connsiteY8" fmla="*/ 471725 h 471725"/>
                  <a:gd name="connsiteX9" fmla="*/ 0 w 899636"/>
                  <a:gd name="connsiteY9" fmla="*/ 413075 h 471725"/>
                  <a:gd name="connsiteX10" fmla="*/ 0 w 899636"/>
                  <a:gd name="connsiteY10" fmla="*/ 58650 h 471725"/>
                  <a:gd name="connsiteX11" fmla="*/ 58650 w 899636"/>
                  <a:gd name="connsiteY11" fmla="*/ 0 h 47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9636" h="471725">
                    <a:moveTo>
                      <a:pt x="58650" y="0"/>
                    </a:moveTo>
                    <a:lnTo>
                      <a:pt x="736816" y="0"/>
                    </a:lnTo>
                    <a:cubicBezTo>
                      <a:pt x="769208" y="0"/>
                      <a:pt x="795466" y="26258"/>
                      <a:pt x="795466" y="58650"/>
                    </a:cubicBezTo>
                    <a:lnTo>
                      <a:pt x="795466" y="175752"/>
                    </a:lnTo>
                    <a:lnTo>
                      <a:pt x="899636" y="236171"/>
                    </a:lnTo>
                    <a:lnTo>
                      <a:pt x="795466" y="296589"/>
                    </a:lnTo>
                    <a:lnTo>
                      <a:pt x="795466" y="413075"/>
                    </a:lnTo>
                    <a:cubicBezTo>
                      <a:pt x="795466" y="445467"/>
                      <a:pt x="769208" y="471725"/>
                      <a:pt x="736816" y="471725"/>
                    </a:cubicBezTo>
                    <a:lnTo>
                      <a:pt x="58650" y="471725"/>
                    </a:lnTo>
                    <a:cubicBezTo>
                      <a:pt x="26258" y="471725"/>
                      <a:pt x="0" y="445467"/>
                      <a:pt x="0" y="413075"/>
                    </a:cubicBezTo>
                    <a:lnTo>
                      <a:pt x="0" y="58650"/>
                    </a:lnTo>
                    <a:cubicBezTo>
                      <a:pt x="0" y="26258"/>
                      <a:pt x="26258" y="0"/>
                      <a:pt x="58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68" name="文本框 167">
                <a:extLst>
                  <a:ext uri="{FF2B5EF4-FFF2-40B4-BE49-F238E27FC236}">
                    <a16:creationId xmlns:a16="http://schemas.microsoft.com/office/drawing/2014/main" id="{51BC9B22-D34B-FBE7-FF99-6B78A824429F}"/>
                  </a:ext>
                </a:extLst>
              </p:cNvPr>
              <p:cNvSpPr txBox="1"/>
              <p:nvPr/>
            </p:nvSpPr>
            <p:spPr>
              <a:xfrm>
                <a:off x="4694492" y="3498945"/>
                <a:ext cx="665567" cy="369332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zh-CN" altLang="en-US" b="0" i="0" u="none" strike="noStrike" kern="100" cap="none" spc="75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微软雅黑" panose="020B0503020204020204" pitchFamily="34" charset="-122"/>
                  </a:rPr>
                  <a:t>强调</a:t>
                </a:r>
                <a:endParaRPr lang="zh-CN" altLang="en-US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69" name="文本框 168">
                <a:extLst>
                  <a:ext uri="{FF2B5EF4-FFF2-40B4-BE49-F238E27FC236}">
                    <a16:creationId xmlns:a16="http://schemas.microsoft.com/office/drawing/2014/main" id="{EE737777-B894-CE71-0448-13947513D997}"/>
                  </a:ext>
                </a:extLst>
              </p:cNvPr>
              <p:cNvSpPr txBox="1"/>
              <p:nvPr/>
            </p:nvSpPr>
            <p:spPr>
              <a:xfrm>
                <a:off x="5535870" y="3514334"/>
                <a:ext cx="2504754" cy="338554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dist"/>
                <a:r>
                  <a:rPr kumimoji="0" lang="zh-CN" altLang="en-US" sz="1600" b="0" i="0" u="none" strike="noStrike" kern="100" cap="none" spc="75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n-ea"/>
                    <a:cs typeface="微软雅黑" panose="020B0503020204020204" pitchFamily="34" charset="-122"/>
                  </a:rPr>
                  <a:t>财务安全与经营稳健</a:t>
                </a:r>
                <a:endParaRPr lang="zh-CN" altLang="en-US" sz="1600">
                  <a:solidFill>
                    <a:schemeClr val="accent1"/>
                  </a:solidFill>
                  <a:latin typeface="+mn-ea"/>
                </a:endParaRPr>
              </a:p>
            </p:txBody>
          </p:sp>
        </p:grpSp>
        <p:grpSp>
          <p:nvGrpSpPr>
            <p:cNvPr id="180" name="组合 179">
              <a:extLst>
                <a:ext uri="{FF2B5EF4-FFF2-40B4-BE49-F238E27FC236}">
                  <a16:creationId xmlns:a16="http://schemas.microsoft.com/office/drawing/2014/main" id="{0A894017-D89F-3B31-DCB1-082A726736EB}"/>
                </a:ext>
              </a:extLst>
            </p:cNvPr>
            <p:cNvGrpSpPr/>
            <p:nvPr/>
          </p:nvGrpSpPr>
          <p:grpSpPr>
            <a:xfrm>
              <a:off x="4539529" y="4209768"/>
              <a:ext cx="3525479" cy="471725"/>
              <a:chOff x="4630969" y="4072066"/>
              <a:chExt cx="3525479" cy="471725"/>
            </a:xfrm>
            <a:effectLst>
              <a:outerShdw blurRad="127000" dist="88900" dir="5400000" algn="t" rotWithShape="0">
                <a:schemeClr val="accent2">
                  <a:lumMod val="50000"/>
                  <a:alpha val="26000"/>
                </a:schemeClr>
              </a:outerShdw>
            </a:effectLst>
          </p:grpSpPr>
          <p:sp>
            <p:nvSpPr>
              <p:cNvPr id="170" name="矩形: 圆角 169">
                <a:extLst>
                  <a:ext uri="{FF2B5EF4-FFF2-40B4-BE49-F238E27FC236}">
                    <a16:creationId xmlns:a16="http://schemas.microsoft.com/office/drawing/2014/main" id="{E7DB0FB3-2F6E-3A24-8667-0F2F726F1B0C}"/>
                  </a:ext>
                </a:extLst>
              </p:cNvPr>
              <p:cNvSpPr/>
              <p:nvPr/>
            </p:nvSpPr>
            <p:spPr>
              <a:xfrm>
                <a:off x="4630969" y="4072066"/>
                <a:ext cx="3525479" cy="471725"/>
              </a:xfrm>
              <a:prstGeom prst="roundRect">
                <a:avLst>
                  <a:gd name="adj" fmla="val 12433"/>
                </a:avLst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71" name="任意多边形: 形状 170">
                <a:extLst>
                  <a:ext uri="{FF2B5EF4-FFF2-40B4-BE49-F238E27FC236}">
                    <a16:creationId xmlns:a16="http://schemas.microsoft.com/office/drawing/2014/main" id="{2AC3E836-67F0-7AC6-4F15-816C3C05B1D5}"/>
                  </a:ext>
                </a:extLst>
              </p:cNvPr>
              <p:cNvSpPr/>
              <p:nvPr/>
            </p:nvSpPr>
            <p:spPr>
              <a:xfrm>
                <a:off x="4630970" y="4072066"/>
                <a:ext cx="899636" cy="471725"/>
              </a:xfrm>
              <a:custGeom>
                <a:avLst/>
                <a:gdLst>
                  <a:gd name="connsiteX0" fmla="*/ 58650 w 899636"/>
                  <a:gd name="connsiteY0" fmla="*/ 0 h 471725"/>
                  <a:gd name="connsiteX1" fmla="*/ 736816 w 899636"/>
                  <a:gd name="connsiteY1" fmla="*/ 0 h 471725"/>
                  <a:gd name="connsiteX2" fmla="*/ 795466 w 899636"/>
                  <a:gd name="connsiteY2" fmla="*/ 58650 h 471725"/>
                  <a:gd name="connsiteX3" fmla="*/ 795466 w 899636"/>
                  <a:gd name="connsiteY3" fmla="*/ 175752 h 471725"/>
                  <a:gd name="connsiteX4" fmla="*/ 899636 w 899636"/>
                  <a:gd name="connsiteY4" fmla="*/ 236171 h 471725"/>
                  <a:gd name="connsiteX5" fmla="*/ 795466 w 899636"/>
                  <a:gd name="connsiteY5" fmla="*/ 296589 h 471725"/>
                  <a:gd name="connsiteX6" fmla="*/ 795466 w 899636"/>
                  <a:gd name="connsiteY6" fmla="*/ 413075 h 471725"/>
                  <a:gd name="connsiteX7" fmla="*/ 736816 w 899636"/>
                  <a:gd name="connsiteY7" fmla="*/ 471725 h 471725"/>
                  <a:gd name="connsiteX8" fmla="*/ 58650 w 899636"/>
                  <a:gd name="connsiteY8" fmla="*/ 471725 h 471725"/>
                  <a:gd name="connsiteX9" fmla="*/ 0 w 899636"/>
                  <a:gd name="connsiteY9" fmla="*/ 413075 h 471725"/>
                  <a:gd name="connsiteX10" fmla="*/ 0 w 899636"/>
                  <a:gd name="connsiteY10" fmla="*/ 58650 h 471725"/>
                  <a:gd name="connsiteX11" fmla="*/ 58650 w 899636"/>
                  <a:gd name="connsiteY11" fmla="*/ 0 h 47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9636" h="471725">
                    <a:moveTo>
                      <a:pt x="58650" y="0"/>
                    </a:moveTo>
                    <a:lnTo>
                      <a:pt x="736816" y="0"/>
                    </a:lnTo>
                    <a:cubicBezTo>
                      <a:pt x="769208" y="0"/>
                      <a:pt x="795466" y="26258"/>
                      <a:pt x="795466" y="58650"/>
                    </a:cubicBezTo>
                    <a:lnTo>
                      <a:pt x="795466" y="175752"/>
                    </a:lnTo>
                    <a:lnTo>
                      <a:pt x="899636" y="236171"/>
                    </a:lnTo>
                    <a:lnTo>
                      <a:pt x="795466" y="296589"/>
                    </a:lnTo>
                    <a:lnTo>
                      <a:pt x="795466" y="413075"/>
                    </a:lnTo>
                    <a:cubicBezTo>
                      <a:pt x="795466" y="445467"/>
                      <a:pt x="769208" y="471725"/>
                      <a:pt x="736816" y="471725"/>
                    </a:cubicBezTo>
                    <a:lnTo>
                      <a:pt x="58650" y="471725"/>
                    </a:lnTo>
                    <a:cubicBezTo>
                      <a:pt x="26258" y="471725"/>
                      <a:pt x="0" y="445467"/>
                      <a:pt x="0" y="413075"/>
                    </a:cubicBezTo>
                    <a:lnTo>
                      <a:pt x="0" y="58650"/>
                    </a:lnTo>
                    <a:cubicBezTo>
                      <a:pt x="0" y="26258"/>
                      <a:pt x="26258" y="0"/>
                      <a:pt x="58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72" name="文本框 171">
                <a:extLst>
                  <a:ext uri="{FF2B5EF4-FFF2-40B4-BE49-F238E27FC236}">
                    <a16:creationId xmlns:a16="http://schemas.microsoft.com/office/drawing/2014/main" id="{5DD40611-481B-F795-B66B-881270BAEA34}"/>
                  </a:ext>
                </a:extLst>
              </p:cNvPr>
              <p:cNvSpPr txBox="1"/>
              <p:nvPr/>
            </p:nvSpPr>
            <p:spPr>
              <a:xfrm>
                <a:off x="4694492" y="4123262"/>
                <a:ext cx="665567" cy="369332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zh-CN" altLang="en-US" b="0" i="0" u="none" strike="noStrike" kern="100" cap="none" spc="75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微软雅黑" panose="020B0503020204020204" pitchFamily="34" charset="-122"/>
                  </a:rPr>
                  <a:t>注重</a:t>
                </a:r>
                <a:endParaRPr lang="zh-CN" altLang="en-US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73" name="文本框 172">
                <a:extLst>
                  <a:ext uri="{FF2B5EF4-FFF2-40B4-BE49-F238E27FC236}">
                    <a16:creationId xmlns:a16="http://schemas.microsoft.com/office/drawing/2014/main" id="{18318641-F20B-B5E5-AF9C-6C30AFE3012C}"/>
                  </a:ext>
                </a:extLst>
              </p:cNvPr>
              <p:cNvSpPr txBox="1"/>
              <p:nvPr/>
            </p:nvSpPr>
            <p:spPr>
              <a:xfrm>
                <a:off x="5535870" y="4138651"/>
                <a:ext cx="2504754" cy="338554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dist"/>
                <a:r>
                  <a:rPr kumimoji="0" lang="zh-CN" altLang="en-US" sz="1600" b="0" i="0" u="none" strike="noStrike" kern="100" cap="none" spc="75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n-ea"/>
                    <a:cs typeface="微软雅黑" panose="020B0503020204020204" pitchFamily="34" charset="-122"/>
                  </a:rPr>
                  <a:t>精细化管理和运营</a:t>
                </a:r>
                <a:endParaRPr lang="zh-CN" altLang="en-US" sz="1600">
                  <a:solidFill>
                    <a:schemeClr val="accent1"/>
                  </a:solidFill>
                  <a:latin typeface="+mn-ea"/>
                </a:endParaRPr>
              </a:p>
            </p:txBody>
          </p:sp>
        </p:grpSp>
        <p:grpSp>
          <p:nvGrpSpPr>
            <p:cNvPr id="179" name="组合 178">
              <a:extLst>
                <a:ext uri="{FF2B5EF4-FFF2-40B4-BE49-F238E27FC236}">
                  <a16:creationId xmlns:a16="http://schemas.microsoft.com/office/drawing/2014/main" id="{BBC46399-E7BC-5256-0252-BE0453E19C77}"/>
                </a:ext>
              </a:extLst>
            </p:cNvPr>
            <p:cNvGrpSpPr/>
            <p:nvPr/>
          </p:nvGrpSpPr>
          <p:grpSpPr>
            <a:xfrm>
              <a:off x="4539528" y="4791086"/>
              <a:ext cx="3525479" cy="471725"/>
              <a:chOff x="4630969" y="4762410"/>
              <a:chExt cx="3525479" cy="471725"/>
            </a:xfrm>
            <a:effectLst>
              <a:outerShdw blurRad="127000" dist="88900" dir="5400000" algn="t" rotWithShape="0">
                <a:schemeClr val="accent2">
                  <a:lumMod val="50000"/>
                  <a:alpha val="26000"/>
                </a:schemeClr>
              </a:outerShdw>
            </a:effectLst>
          </p:grpSpPr>
          <p:sp>
            <p:nvSpPr>
              <p:cNvPr id="175" name="矩形: 圆角 174">
                <a:extLst>
                  <a:ext uri="{FF2B5EF4-FFF2-40B4-BE49-F238E27FC236}">
                    <a16:creationId xmlns:a16="http://schemas.microsoft.com/office/drawing/2014/main" id="{2E75DD61-DBA0-FBBB-6534-66BDC9B6ECCE}"/>
                  </a:ext>
                </a:extLst>
              </p:cNvPr>
              <p:cNvSpPr/>
              <p:nvPr/>
            </p:nvSpPr>
            <p:spPr>
              <a:xfrm>
                <a:off x="4630969" y="4762410"/>
                <a:ext cx="3525479" cy="471725"/>
              </a:xfrm>
              <a:prstGeom prst="roundRect">
                <a:avLst>
                  <a:gd name="adj" fmla="val 12433"/>
                </a:avLst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76" name="任意多边形: 形状 175">
                <a:extLst>
                  <a:ext uri="{FF2B5EF4-FFF2-40B4-BE49-F238E27FC236}">
                    <a16:creationId xmlns:a16="http://schemas.microsoft.com/office/drawing/2014/main" id="{B6F73D93-DF66-8273-CB0C-B14FA54F51DE}"/>
                  </a:ext>
                </a:extLst>
              </p:cNvPr>
              <p:cNvSpPr/>
              <p:nvPr/>
            </p:nvSpPr>
            <p:spPr>
              <a:xfrm>
                <a:off x="4630970" y="4762410"/>
                <a:ext cx="899636" cy="471725"/>
              </a:xfrm>
              <a:custGeom>
                <a:avLst/>
                <a:gdLst>
                  <a:gd name="connsiteX0" fmla="*/ 58650 w 899636"/>
                  <a:gd name="connsiteY0" fmla="*/ 0 h 471725"/>
                  <a:gd name="connsiteX1" fmla="*/ 736816 w 899636"/>
                  <a:gd name="connsiteY1" fmla="*/ 0 h 471725"/>
                  <a:gd name="connsiteX2" fmla="*/ 795466 w 899636"/>
                  <a:gd name="connsiteY2" fmla="*/ 58650 h 471725"/>
                  <a:gd name="connsiteX3" fmla="*/ 795466 w 899636"/>
                  <a:gd name="connsiteY3" fmla="*/ 175752 h 471725"/>
                  <a:gd name="connsiteX4" fmla="*/ 899636 w 899636"/>
                  <a:gd name="connsiteY4" fmla="*/ 236171 h 471725"/>
                  <a:gd name="connsiteX5" fmla="*/ 795466 w 899636"/>
                  <a:gd name="connsiteY5" fmla="*/ 296589 h 471725"/>
                  <a:gd name="connsiteX6" fmla="*/ 795466 w 899636"/>
                  <a:gd name="connsiteY6" fmla="*/ 413075 h 471725"/>
                  <a:gd name="connsiteX7" fmla="*/ 736816 w 899636"/>
                  <a:gd name="connsiteY7" fmla="*/ 471725 h 471725"/>
                  <a:gd name="connsiteX8" fmla="*/ 58650 w 899636"/>
                  <a:gd name="connsiteY8" fmla="*/ 471725 h 471725"/>
                  <a:gd name="connsiteX9" fmla="*/ 0 w 899636"/>
                  <a:gd name="connsiteY9" fmla="*/ 413075 h 471725"/>
                  <a:gd name="connsiteX10" fmla="*/ 0 w 899636"/>
                  <a:gd name="connsiteY10" fmla="*/ 58650 h 471725"/>
                  <a:gd name="connsiteX11" fmla="*/ 58650 w 899636"/>
                  <a:gd name="connsiteY11" fmla="*/ 0 h 47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9636" h="471725">
                    <a:moveTo>
                      <a:pt x="58650" y="0"/>
                    </a:moveTo>
                    <a:lnTo>
                      <a:pt x="736816" y="0"/>
                    </a:lnTo>
                    <a:cubicBezTo>
                      <a:pt x="769208" y="0"/>
                      <a:pt x="795466" y="26258"/>
                      <a:pt x="795466" y="58650"/>
                    </a:cubicBezTo>
                    <a:lnTo>
                      <a:pt x="795466" y="175752"/>
                    </a:lnTo>
                    <a:lnTo>
                      <a:pt x="899636" y="236171"/>
                    </a:lnTo>
                    <a:lnTo>
                      <a:pt x="795466" y="296589"/>
                    </a:lnTo>
                    <a:lnTo>
                      <a:pt x="795466" y="413075"/>
                    </a:lnTo>
                    <a:cubicBezTo>
                      <a:pt x="795466" y="445467"/>
                      <a:pt x="769208" y="471725"/>
                      <a:pt x="736816" y="471725"/>
                    </a:cubicBezTo>
                    <a:lnTo>
                      <a:pt x="58650" y="471725"/>
                    </a:lnTo>
                    <a:cubicBezTo>
                      <a:pt x="26258" y="471725"/>
                      <a:pt x="0" y="445467"/>
                      <a:pt x="0" y="413075"/>
                    </a:cubicBezTo>
                    <a:lnTo>
                      <a:pt x="0" y="58650"/>
                    </a:lnTo>
                    <a:cubicBezTo>
                      <a:pt x="0" y="26258"/>
                      <a:pt x="26258" y="0"/>
                      <a:pt x="586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77" name="文本框 176">
                <a:extLst>
                  <a:ext uri="{FF2B5EF4-FFF2-40B4-BE49-F238E27FC236}">
                    <a16:creationId xmlns:a16="http://schemas.microsoft.com/office/drawing/2014/main" id="{107EFD7C-6B70-C5AB-60D3-59648B32AED1}"/>
                  </a:ext>
                </a:extLst>
              </p:cNvPr>
              <p:cNvSpPr txBox="1"/>
              <p:nvPr/>
            </p:nvSpPr>
            <p:spPr>
              <a:xfrm>
                <a:off x="4694492" y="4813606"/>
                <a:ext cx="665567" cy="369332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zh-CN" altLang="en-US" b="0" i="0" u="none" strike="noStrike" kern="100" cap="none" spc="75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微软雅黑" panose="020B0503020204020204" pitchFamily="34" charset="-122"/>
                  </a:rPr>
                  <a:t>追求</a:t>
                </a:r>
                <a:endParaRPr lang="zh-CN" altLang="en-US">
                  <a:solidFill>
                    <a:schemeClr val="bg1"/>
                  </a:solidFill>
                  <a:latin typeface="思源黑体 CN Bold" panose="020B0800000000000000" pitchFamily="34" charset="-122"/>
                  <a:ea typeface="思源黑体 CN Bold" panose="020B0800000000000000" pitchFamily="34" charset="-122"/>
                </a:endParaRPr>
              </a:p>
            </p:txBody>
          </p:sp>
          <p:sp>
            <p:nvSpPr>
              <p:cNvPr id="178" name="文本框 177">
                <a:extLst>
                  <a:ext uri="{FF2B5EF4-FFF2-40B4-BE49-F238E27FC236}">
                    <a16:creationId xmlns:a16="http://schemas.microsoft.com/office/drawing/2014/main" id="{BB992667-AC4F-8737-43A2-C7153E7BF359}"/>
                  </a:ext>
                </a:extLst>
              </p:cNvPr>
              <p:cNvSpPr txBox="1"/>
              <p:nvPr/>
            </p:nvSpPr>
            <p:spPr>
              <a:xfrm>
                <a:off x="5535870" y="4828995"/>
                <a:ext cx="2547492" cy="338554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zh-CN" altLang="en-US" sz="1600" b="0" i="0" u="none" strike="noStrike" kern="100" cap="none" spc="75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n-ea"/>
                    <a:cs typeface="微软雅黑" panose="020B0503020204020204" pitchFamily="34" charset="-122"/>
                  </a:rPr>
                  <a:t>效益的提升和高质量发展</a:t>
                </a:r>
                <a:endParaRPr lang="zh-CN" altLang="en-US" sz="1600">
                  <a:solidFill>
                    <a:schemeClr val="accent1"/>
                  </a:solidFill>
                  <a:latin typeface="+mn-ea"/>
                </a:endParaRPr>
              </a:p>
            </p:txBody>
          </p:sp>
        </p:grp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C65DB0BD-96CA-AF00-3369-AF9D53A671B8}"/>
              </a:ext>
            </a:extLst>
          </p:cNvPr>
          <p:cNvGrpSpPr/>
          <p:nvPr/>
        </p:nvGrpSpPr>
        <p:grpSpPr>
          <a:xfrm>
            <a:off x="8238078" y="3490700"/>
            <a:ext cx="2848448" cy="1745074"/>
            <a:chOff x="8238078" y="3490700"/>
            <a:chExt cx="2848448" cy="1745074"/>
          </a:xfrm>
        </p:grpSpPr>
        <p:sp>
          <p:nvSpPr>
            <p:cNvPr id="192" name="矩形: 圆角 191">
              <a:extLst>
                <a:ext uri="{FF2B5EF4-FFF2-40B4-BE49-F238E27FC236}">
                  <a16:creationId xmlns:a16="http://schemas.microsoft.com/office/drawing/2014/main" id="{EF03660A-9926-81A1-0488-A7AC59A00FA8}"/>
                </a:ext>
              </a:extLst>
            </p:cNvPr>
            <p:cNvSpPr/>
            <p:nvPr/>
          </p:nvSpPr>
          <p:spPr>
            <a:xfrm>
              <a:off x="8238078" y="3490700"/>
              <a:ext cx="2848448" cy="1745074"/>
            </a:xfrm>
            <a:prstGeom prst="roundRect">
              <a:avLst>
                <a:gd name="adj" fmla="val 5750"/>
              </a:avLst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  <a:effectLst>
              <a:outerShdw blurRad="165100" dist="127000" dir="5400000" sx="96000" sy="96000" algn="t" rotWithShape="0">
                <a:schemeClr val="accent1">
                  <a:lumMod val="75000"/>
                  <a:alpha val="3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5" name="Rounded Rectangle 191+">
              <a:extLst>
                <a:ext uri="{FF2B5EF4-FFF2-40B4-BE49-F238E27FC236}">
                  <a16:creationId xmlns:a16="http://schemas.microsoft.com/office/drawing/2014/main" id="{90F63C9D-9366-12A7-5ADF-F978C8192721}"/>
                </a:ext>
              </a:extLst>
            </p:cNvPr>
            <p:cNvSpPr/>
            <p:nvPr/>
          </p:nvSpPr>
          <p:spPr>
            <a:xfrm>
              <a:off x="8238078" y="3490700"/>
              <a:ext cx="2848448" cy="894208"/>
            </a:xfrm>
            <a:prstGeom prst="round2SameRect">
              <a:avLst>
                <a:gd name="adj1" fmla="val 11128"/>
                <a:gd name="adj2" fmla="val 0"/>
              </a:avLst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tabLst>
                  <a:tab pos="2332038" algn="l"/>
                </a:tabLst>
              </a:pPr>
              <a:endParaRPr lang="zh-CN" altLang="en-US"/>
            </a:p>
          </p:txBody>
        </p:sp>
        <p:sp>
          <p:nvSpPr>
            <p:cNvPr id="187" name="文本框 186">
              <a:extLst>
                <a:ext uri="{FF2B5EF4-FFF2-40B4-BE49-F238E27FC236}">
                  <a16:creationId xmlns:a16="http://schemas.microsoft.com/office/drawing/2014/main" id="{21BCD33C-C364-D49B-A395-3869D03E8783}"/>
                </a:ext>
              </a:extLst>
            </p:cNvPr>
            <p:cNvSpPr txBox="1"/>
            <p:nvPr/>
          </p:nvSpPr>
          <p:spPr>
            <a:xfrm>
              <a:off x="8453769" y="3614638"/>
              <a:ext cx="2484837" cy="646331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kumimoji="0" lang="zh-CN" altLang="zh-CN" b="0" i="0" u="none" strike="noStrike" kern="100" cap="none" spc="75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ea"/>
                  <a:cs typeface="微软雅黑" panose="020B0503020204020204" pitchFamily="34" charset="-122"/>
                </a:rPr>
                <a:t>严守“三道红线”等各项调控政策的要求</a:t>
              </a:r>
              <a:endParaRPr lang="zh-CN" altLang="en-US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91" name="文本框 190">
              <a:extLst>
                <a:ext uri="{FF2B5EF4-FFF2-40B4-BE49-F238E27FC236}">
                  <a16:creationId xmlns:a16="http://schemas.microsoft.com/office/drawing/2014/main" id="{3CC9D2CC-FAF5-EFD0-C764-C1D3C9740BD9}"/>
                </a:ext>
              </a:extLst>
            </p:cNvPr>
            <p:cNvSpPr txBox="1"/>
            <p:nvPr/>
          </p:nvSpPr>
          <p:spPr>
            <a:xfrm>
              <a:off x="8542696" y="4429465"/>
              <a:ext cx="2193234" cy="36933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dist"/>
              <a:r>
                <a:rPr kumimoji="0" lang="zh-CN" altLang="en-US" b="0" i="0" u="none" strike="noStrike" kern="100" cap="none" spc="75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Regular"/>
                  <a:ea typeface="微软雅黑" panose="020B0503020204020204" pitchFamily="34" charset="-122"/>
                  <a:cs typeface="微软雅黑" panose="020B0503020204020204" pitchFamily="34" charset="-122"/>
                </a:rPr>
                <a:t>应精细化运营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4" name="文本框 93">
              <a:extLst>
                <a:ext uri="{FF2B5EF4-FFF2-40B4-BE49-F238E27FC236}">
                  <a16:creationId xmlns:a16="http://schemas.microsoft.com/office/drawing/2014/main" id="{B2402517-49BA-8417-515A-4C449FF95DC8}"/>
                </a:ext>
              </a:extLst>
            </p:cNvPr>
            <p:cNvSpPr txBox="1"/>
            <p:nvPr/>
          </p:nvSpPr>
          <p:spPr>
            <a:xfrm>
              <a:off x="8534085" y="4739576"/>
              <a:ext cx="2177312" cy="36933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algn="dist"/>
              <a:r>
                <a:rPr lang="zh-CN" altLang="en-US" sz="1800" kern="100" spc="75">
                  <a:solidFill>
                    <a:schemeClr val="bg1"/>
                  </a:solidFill>
                  <a:effectLst/>
                  <a:ea typeface="微软雅黑" panose="020B0503020204020204" pitchFamily="34" charset="-122"/>
                  <a:cs typeface="微软雅黑" panose="020B0503020204020204" pitchFamily="34" charset="-122"/>
                </a:rPr>
                <a:t>寻求业务转型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EFE53200-123C-76D7-B6F1-EDE4944F0AA6}"/>
              </a:ext>
            </a:extLst>
          </p:cNvPr>
          <p:cNvGrpSpPr/>
          <p:nvPr/>
        </p:nvGrpSpPr>
        <p:grpSpPr>
          <a:xfrm>
            <a:off x="1029298" y="3479311"/>
            <a:ext cx="2848448" cy="1745074"/>
            <a:chOff x="1029298" y="3479311"/>
            <a:chExt cx="2848448" cy="1745074"/>
          </a:xfrm>
        </p:grpSpPr>
        <p:sp>
          <p:nvSpPr>
            <p:cNvPr id="183" name="矩形: 圆角 182">
              <a:extLst>
                <a:ext uri="{FF2B5EF4-FFF2-40B4-BE49-F238E27FC236}">
                  <a16:creationId xmlns:a16="http://schemas.microsoft.com/office/drawing/2014/main" id="{CC14F389-3434-4354-49FE-550C2B777B2F}"/>
                </a:ext>
              </a:extLst>
            </p:cNvPr>
            <p:cNvSpPr/>
            <p:nvPr/>
          </p:nvSpPr>
          <p:spPr>
            <a:xfrm>
              <a:off x="1029298" y="3479311"/>
              <a:ext cx="2848448" cy="1745074"/>
            </a:xfrm>
            <a:prstGeom prst="roundRect">
              <a:avLst>
                <a:gd name="adj" fmla="val 5750"/>
              </a:avLst>
            </a:prstGeom>
            <a:solidFill>
              <a:srgbClr val="FFFFFF"/>
            </a:solidFill>
            <a:ln w="19050">
              <a:solidFill>
                <a:schemeClr val="accent1"/>
              </a:solidFill>
            </a:ln>
            <a:effectLst>
              <a:outerShdw blurRad="165100" dist="127000" dir="5400000" sx="96000" sy="96000" algn="t" rotWithShape="0">
                <a:schemeClr val="accent1">
                  <a:lumMod val="75000"/>
                  <a:alpha val="3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6" name="文本框 125">
              <a:extLst>
                <a:ext uri="{FF2B5EF4-FFF2-40B4-BE49-F238E27FC236}">
                  <a16:creationId xmlns:a16="http://schemas.microsoft.com/office/drawing/2014/main" id="{A0B32536-A6C9-4E8C-01EB-DF95A1A4A6B1}"/>
                </a:ext>
              </a:extLst>
            </p:cNvPr>
            <p:cNvSpPr txBox="1"/>
            <p:nvPr/>
          </p:nvSpPr>
          <p:spPr>
            <a:xfrm>
              <a:off x="1135462" y="4282300"/>
              <a:ext cx="1688283" cy="369332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zh-CN" altLang="en-US" b="0" i="0" u="none" strike="noStrike" kern="100" cap="none" spc="75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cs typeface="微软雅黑" panose="020B0503020204020204" pitchFamily="34" charset="-122"/>
                </a:rPr>
                <a:t>“唯规模论” </a:t>
              </a:r>
              <a:endParaRPr lang="zh-CN" altLang="en-US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127" name="文本框 126">
              <a:extLst>
                <a:ext uri="{FF2B5EF4-FFF2-40B4-BE49-F238E27FC236}">
                  <a16:creationId xmlns:a16="http://schemas.microsoft.com/office/drawing/2014/main" id="{775CCAA2-DB8A-2CBB-9C2A-A21B5E067347}"/>
                </a:ext>
              </a:extLst>
            </p:cNvPr>
            <p:cNvSpPr txBox="1"/>
            <p:nvPr/>
          </p:nvSpPr>
          <p:spPr>
            <a:xfrm>
              <a:off x="1105474" y="4678952"/>
              <a:ext cx="1627369" cy="369332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zh-CN" altLang="en-US" b="0" i="0" u="none" strike="noStrike" kern="100" cap="none" spc="75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ea"/>
                  <a:cs typeface="微软雅黑" panose="020B0503020204020204" pitchFamily="34" charset="-122"/>
                </a:rPr>
                <a:t>“大而不强”</a:t>
              </a:r>
              <a:endParaRPr lang="zh-CN" altLang="en-US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182" name="stop-symbol_84381">
              <a:extLst>
                <a:ext uri="{FF2B5EF4-FFF2-40B4-BE49-F238E27FC236}">
                  <a16:creationId xmlns:a16="http://schemas.microsoft.com/office/drawing/2014/main" id="{BAF7777D-7B59-BDF5-1778-5BD16AFD70E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21647" y="4162400"/>
              <a:ext cx="940103" cy="938694"/>
            </a:xfrm>
            <a:custGeom>
              <a:avLst/>
              <a:gdLst>
                <a:gd name="T0" fmla="*/ 169 w 749"/>
                <a:gd name="T1" fmla="*/ 249 h 749"/>
                <a:gd name="T2" fmla="*/ 158 w 749"/>
                <a:gd name="T3" fmla="*/ 245 h 749"/>
                <a:gd name="T4" fmla="*/ 148 w 749"/>
                <a:gd name="T5" fmla="*/ 252 h 749"/>
                <a:gd name="T6" fmla="*/ 117 w 749"/>
                <a:gd name="T7" fmla="*/ 375 h 749"/>
                <a:gd name="T8" fmla="*/ 375 w 749"/>
                <a:gd name="T9" fmla="*/ 633 h 749"/>
                <a:gd name="T10" fmla="*/ 498 w 749"/>
                <a:gd name="T11" fmla="*/ 602 h 749"/>
                <a:gd name="T12" fmla="*/ 505 w 749"/>
                <a:gd name="T13" fmla="*/ 592 h 749"/>
                <a:gd name="T14" fmla="*/ 501 w 749"/>
                <a:gd name="T15" fmla="*/ 581 h 749"/>
                <a:gd name="T16" fmla="*/ 169 w 749"/>
                <a:gd name="T17" fmla="*/ 249 h 749"/>
                <a:gd name="T18" fmla="*/ 375 w 749"/>
                <a:gd name="T19" fmla="*/ 606 h 749"/>
                <a:gd name="T20" fmla="*/ 143 w 749"/>
                <a:gd name="T21" fmla="*/ 375 h 749"/>
                <a:gd name="T22" fmla="*/ 163 w 749"/>
                <a:gd name="T23" fmla="*/ 281 h 749"/>
                <a:gd name="T24" fmla="*/ 469 w 749"/>
                <a:gd name="T25" fmla="*/ 586 h 749"/>
                <a:gd name="T26" fmla="*/ 375 w 749"/>
                <a:gd name="T27" fmla="*/ 606 h 749"/>
                <a:gd name="T28" fmla="*/ 375 w 749"/>
                <a:gd name="T29" fmla="*/ 0 h 749"/>
                <a:gd name="T30" fmla="*/ 0 w 749"/>
                <a:gd name="T31" fmla="*/ 375 h 749"/>
                <a:gd name="T32" fmla="*/ 375 w 749"/>
                <a:gd name="T33" fmla="*/ 749 h 749"/>
                <a:gd name="T34" fmla="*/ 749 w 749"/>
                <a:gd name="T35" fmla="*/ 375 h 749"/>
                <a:gd name="T36" fmla="*/ 375 w 749"/>
                <a:gd name="T37" fmla="*/ 0 h 749"/>
                <a:gd name="T38" fmla="*/ 375 w 749"/>
                <a:gd name="T39" fmla="*/ 723 h 749"/>
                <a:gd name="T40" fmla="*/ 27 w 749"/>
                <a:gd name="T41" fmla="*/ 375 h 749"/>
                <a:gd name="T42" fmla="*/ 375 w 749"/>
                <a:gd name="T43" fmla="*/ 27 h 749"/>
                <a:gd name="T44" fmla="*/ 723 w 749"/>
                <a:gd name="T45" fmla="*/ 375 h 749"/>
                <a:gd name="T46" fmla="*/ 375 w 749"/>
                <a:gd name="T47" fmla="*/ 723 h 749"/>
                <a:gd name="T48" fmla="*/ 375 w 749"/>
                <a:gd name="T49" fmla="*/ 117 h 749"/>
                <a:gd name="T50" fmla="*/ 252 w 749"/>
                <a:gd name="T51" fmla="*/ 148 h 749"/>
                <a:gd name="T52" fmla="*/ 245 w 749"/>
                <a:gd name="T53" fmla="*/ 158 h 749"/>
                <a:gd name="T54" fmla="*/ 249 w 749"/>
                <a:gd name="T55" fmla="*/ 169 h 749"/>
                <a:gd name="T56" fmla="*/ 581 w 749"/>
                <a:gd name="T57" fmla="*/ 501 h 749"/>
                <a:gd name="T58" fmla="*/ 590 w 749"/>
                <a:gd name="T59" fmla="*/ 505 h 749"/>
                <a:gd name="T60" fmla="*/ 592 w 749"/>
                <a:gd name="T61" fmla="*/ 505 h 749"/>
                <a:gd name="T62" fmla="*/ 602 w 749"/>
                <a:gd name="T63" fmla="*/ 498 h 749"/>
                <a:gd name="T64" fmla="*/ 633 w 749"/>
                <a:gd name="T65" fmla="*/ 375 h 749"/>
                <a:gd name="T66" fmla="*/ 375 w 749"/>
                <a:gd name="T67" fmla="*/ 117 h 749"/>
                <a:gd name="T68" fmla="*/ 586 w 749"/>
                <a:gd name="T69" fmla="*/ 469 h 749"/>
                <a:gd name="T70" fmla="*/ 281 w 749"/>
                <a:gd name="T71" fmla="*/ 163 h 749"/>
                <a:gd name="T72" fmla="*/ 375 w 749"/>
                <a:gd name="T73" fmla="*/ 143 h 749"/>
                <a:gd name="T74" fmla="*/ 606 w 749"/>
                <a:gd name="T75" fmla="*/ 375 h 749"/>
                <a:gd name="T76" fmla="*/ 586 w 749"/>
                <a:gd name="T77" fmla="*/ 469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49" h="749">
                  <a:moveTo>
                    <a:pt x="169" y="249"/>
                  </a:moveTo>
                  <a:cubicBezTo>
                    <a:pt x="166" y="246"/>
                    <a:pt x="162" y="244"/>
                    <a:pt x="158" y="245"/>
                  </a:cubicBezTo>
                  <a:cubicBezTo>
                    <a:pt x="153" y="246"/>
                    <a:pt x="150" y="248"/>
                    <a:pt x="148" y="252"/>
                  </a:cubicBezTo>
                  <a:cubicBezTo>
                    <a:pt x="127" y="289"/>
                    <a:pt x="117" y="332"/>
                    <a:pt x="117" y="375"/>
                  </a:cubicBezTo>
                  <a:cubicBezTo>
                    <a:pt x="117" y="517"/>
                    <a:pt x="232" y="633"/>
                    <a:pt x="375" y="633"/>
                  </a:cubicBezTo>
                  <a:cubicBezTo>
                    <a:pt x="418" y="633"/>
                    <a:pt x="460" y="622"/>
                    <a:pt x="498" y="602"/>
                  </a:cubicBezTo>
                  <a:cubicBezTo>
                    <a:pt x="501" y="600"/>
                    <a:pt x="504" y="596"/>
                    <a:pt x="505" y="592"/>
                  </a:cubicBezTo>
                  <a:cubicBezTo>
                    <a:pt x="505" y="588"/>
                    <a:pt x="504" y="584"/>
                    <a:pt x="501" y="581"/>
                  </a:cubicBezTo>
                  <a:lnTo>
                    <a:pt x="169" y="249"/>
                  </a:lnTo>
                  <a:close/>
                  <a:moveTo>
                    <a:pt x="375" y="606"/>
                  </a:moveTo>
                  <a:cubicBezTo>
                    <a:pt x="247" y="606"/>
                    <a:pt x="143" y="502"/>
                    <a:pt x="143" y="375"/>
                  </a:cubicBezTo>
                  <a:cubicBezTo>
                    <a:pt x="143" y="342"/>
                    <a:pt x="150" y="310"/>
                    <a:pt x="163" y="281"/>
                  </a:cubicBezTo>
                  <a:lnTo>
                    <a:pt x="469" y="586"/>
                  </a:lnTo>
                  <a:cubicBezTo>
                    <a:pt x="439" y="599"/>
                    <a:pt x="407" y="606"/>
                    <a:pt x="375" y="606"/>
                  </a:cubicBezTo>
                  <a:close/>
                  <a:moveTo>
                    <a:pt x="375" y="0"/>
                  </a:moveTo>
                  <a:cubicBezTo>
                    <a:pt x="168" y="0"/>
                    <a:pt x="0" y="168"/>
                    <a:pt x="0" y="375"/>
                  </a:cubicBezTo>
                  <a:cubicBezTo>
                    <a:pt x="0" y="581"/>
                    <a:pt x="168" y="749"/>
                    <a:pt x="375" y="749"/>
                  </a:cubicBezTo>
                  <a:cubicBezTo>
                    <a:pt x="581" y="749"/>
                    <a:pt x="749" y="581"/>
                    <a:pt x="749" y="375"/>
                  </a:cubicBezTo>
                  <a:cubicBezTo>
                    <a:pt x="749" y="168"/>
                    <a:pt x="581" y="0"/>
                    <a:pt x="375" y="0"/>
                  </a:cubicBezTo>
                  <a:close/>
                  <a:moveTo>
                    <a:pt x="375" y="723"/>
                  </a:moveTo>
                  <a:cubicBezTo>
                    <a:pt x="183" y="723"/>
                    <a:pt x="27" y="567"/>
                    <a:pt x="27" y="375"/>
                  </a:cubicBezTo>
                  <a:cubicBezTo>
                    <a:pt x="27" y="183"/>
                    <a:pt x="183" y="27"/>
                    <a:pt x="375" y="27"/>
                  </a:cubicBezTo>
                  <a:cubicBezTo>
                    <a:pt x="567" y="27"/>
                    <a:pt x="723" y="183"/>
                    <a:pt x="723" y="375"/>
                  </a:cubicBezTo>
                  <a:cubicBezTo>
                    <a:pt x="723" y="567"/>
                    <a:pt x="567" y="723"/>
                    <a:pt x="375" y="723"/>
                  </a:cubicBezTo>
                  <a:close/>
                  <a:moveTo>
                    <a:pt x="375" y="117"/>
                  </a:moveTo>
                  <a:cubicBezTo>
                    <a:pt x="332" y="117"/>
                    <a:pt x="289" y="127"/>
                    <a:pt x="252" y="148"/>
                  </a:cubicBezTo>
                  <a:cubicBezTo>
                    <a:pt x="248" y="150"/>
                    <a:pt x="246" y="153"/>
                    <a:pt x="245" y="158"/>
                  </a:cubicBezTo>
                  <a:cubicBezTo>
                    <a:pt x="244" y="162"/>
                    <a:pt x="246" y="166"/>
                    <a:pt x="249" y="169"/>
                  </a:cubicBezTo>
                  <a:lnTo>
                    <a:pt x="581" y="501"/>
                  </a:lnTo>
                  <a:cubicBezTo>
                    <a:pt x="583" y="503"/>
                    <a:pt x="586" y="505"/>
                    <a:pt x="590" y="505"/>
                  </a:cubicBezTo>
                  <a:cubicBezTo>
                    <a:pt x="591" y="505"/>
                    <a:pt x="591" y="505"/>
                    <a:pt x="592" y="505"/>
                  </a:cubicBezTo>
                  <a:cubicBezTo>
                    <a:pt x="596" y="504"/>
                    <a:pt x="600" y="501"/>
                    <a:pt x="602" y="498"/>
                  </a:cubicBezTo>
                  <a:cubicBezTo>
                    <a:pt x="622" y="460"/>
                    <a:pt x="633" y="418"/>
                    <a:pt x="633" y="375"/>
                  </a:cubicBezTo>
                  <a:cubicBezTo>
                    <a:pt x="633" y="232"/>
                    <a:pt x="517" y="117"/>
                    <a:pt x="375" y="117"/>
                  </a:cubicBezTo>
                  <a:close/>
                  <a:moveTo>
                    <a:pt x="586" y="469"/>
                  </a:moveTo>
                  <a:lnTo>
                    <a:pt x="281" y="163"/>
                  </a:lnTo>
                  <a:cubicBezTo>
                    <a:pt x="310" y="150"/>
                    <a:pt x="342" y="143"/>
                    <a:pt x="375" y="143"/>
                  </a:cubicBezTo>
                  <a:cubicBezTo>
                    <a:pt x="502" y="143"/>
                    <a:pt x="606" y="247"/>
                    <a:pt x="606" y="375"/>
                  </a:cubicBezTo>
                  <a:cubicBezTo>
                    <a:pt x="606" y="407"/>
                    <a:pt x="599" y="439"/>
                    <a:pt x="586" y="4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>
              <a:noAutofit/>
            </a:bodyPr>
            <a:lstStyle/>
            <a:p>
              <a:endParaRPr lang="zh-CN" altLang="en-US"/>
            </a:p>
          </p:txBody>
        </p:sp>
        <p:sp>
          <p:nvSpPr>
            <p:cNvPr id="194" name="Rounded Rectangle 182+">
              <a:extLst>
                <a:ext uri="{FF2B5EF4-FFF2-40B4-BE49-F238E27FC236}">
                  <a16:creationId xmlns:a16="http://schemas.microsoft.com/office/drawing/2014/main" id="{E9D9BA7B-F3DC-AA5D-4188-9E6BD498741A}"/>
                </a:ext>
              </a:extLst>
            </p:cNvPr>
            <p:cNvSpPr/>
            <p:nvPr/>
          </p:nvSpPr>
          <p:spPr>
            <a:xfrm>
              <a:off x="1029298" y="3480958"/>
              <a:ext cx="2848448" cy="626888"/>
            </a:xfrm>
            <a:prstGeom prst="round2SameRect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25" name="文本框 124">
              <a:extLst>
                <a:ext uri="{FF2B5EF4-FFF2-40B4-BE49-F238E27FC236}">
                  <a16:creationId xmlns:a16="http://schemas.microsoft.com/office/drawing/2014/main" id="{B8EB0D6F-D823-0AE3-87EC-CE01581C26E4}"/>
                </a:ext>
              </a:extLst>
            </p:cNvPr>
            <p:cNvSpPr txBox="1"/>
            <p:nvPr/>
          </p:nvSpPr>
          <p:spPr>
            <a:xfrm>
              <a:off x="1258065" y="3559902"/>
              <a:ext cx="2396810" cy="523220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zh-CN" altLang="en-US" sz="2800" b="0" i="0" u="none" strike="noStrike" kern="100" cap="none" spc="75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微软雅黑" panose="020B0503020204020204" pitchFamily="34" charset="-122"/>
                </a:rPr>
                <a:t>缩表出清阶段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5" name="等腰三角形 4">
            <a:extLst>
              <a:ext uri="{FF2B5EF4-FFF2-40B4-BE49-F238E27FC236}">
                <a16:creationId xmlns:a16="http://schemas.microsoft.com/office/drawing/2014/main" id="{C68C5832-3A0A-E87D-DABB-9222E6D10E83}"/>
              </a:ext>
            </a:extLst>
          </p:cNvPr>
          <p:cNvSpPr/>
          <p:nvPr/>
        </p:nvSpPr>
        <p:spPr>
          <a:xfrm rot="5400000">
            <a:off x="4034580" y="4327400"/>
            <a:ext cx="178146" cy="15357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9" name="等腰三角形 68">
            <a:extLst>
              <a:ext uri="{FF2B5EF4-FFF2-40B4-BE49-F238E27FC236}">
                <a16:creationId xmlns:a16="http://schemas.microsoft.com/office/drawing/2014/main" id="{49C74ED9-8A3F-2FFC-6740-EC7703E43BBF}"/>
              </a:ext>
            </a:extLst>
          </p:cNvPr>
          <p:cNvSpPr/>
          <p:nvPr/>
        </p:nvSpPr>
        <p:spPr>
          <a:xfrm rot="5400000">
            <a:off x="7920692" y="4327400"/>
            <a:ext cx="178146" cy="15357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1034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6E3DC20-F813-D6A3-D69B-CEAE3A336B71}"/>
              </a:ext>
            </a:extLst>
          </p:cNvPr>
          <p:cNvSpPr txBox="1"/>
          <p:nvPr/>
        </p:nvSpPr>
        <p:spPr>
          <a:xfrm>
            <a:off x="911794" y="101759"/>
            <a:ext cx="2262158" cy="769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zh-CN" altLang="en-US" sz="4400">
                <a:solidFill>
                  <a:schemeClr val="accent1"/>
                </a:solidFill>
                <a:latin typeface="+mj-ea"/>
                <a:ea typeface="+mj-ea"/>
              </a:rPr>
              <a:t>业绩规模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933C2F5-69E4-6E95-3726-47E3C6ACCC0F}"/>
              </a:ext>
            </a:extLst>
          </p:cNvPr>
          <p:cNvSpPr txBox="1"/>
          <p:nvPr/>
        </p:nvSpPr>
        <p:spPr>
          <a:xfrm>
            <a:off x="471953" y="1083182"/>
            <a:ext cx="7003840" cy="40011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（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2</a:t>
            </a: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）聚焦一二线城市强化深耕，因城施策把握市场主流需求</a:t>
            </a:r>
            <a:endParaRPr lang="zh-CN" altLang="en-US" sz="200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63A197C-830F-42EC-E1F9-4CA15BADE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37" y="1518852"/>
            <a:ext cx="4792443" cy="4313200"/>
          </a:xfrm>
          <a:prstGeom prst="rect">
            <a:avLst/>
          </a:prstGeom>
          <a:effectLst>
            <a:outerShdw blurRad="165100" dist="101600" dir="5400000" algn="t" rotWithShape="0">
              <a:schemeClr val="accent2">
                <a:lumMod val="75000"/>
                <a:alpha val="28000"/>
              </a:schemeClr>
            </a:outerShdw>
          </a:effectLst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865CEF35-E4E2-A81A-AA6D-8B808362BA5A}"/>
              </a:ext>
            </a:extLst>
          </p:cNvPr>
          <p:cNvGrpSpPr/>
          <p:nvPr/>
        </p:nvGrpSpPr>
        <p:grpSpPr>
          <a:xfrm>
            <a:off x="450576" y="3135271"/>
            <a:ext cx="3164023" cy="1772793"/>
            <a:chOff x="728720" y="1759646"/>
            <a:chExt cx="3164023" cy="1772793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FE11684E-1F30-C3AB-F45C-BBF939BA17CE}"/>
                </a:ext>
              </a:extLst>
            </p:cNvPr>
            <p:cNvGrpSpPr/>
            <p:nvPr/>
          </p:nvGrpSpPr>
          <p:grpSpPr>
            <a:xfrm>
              <a:off x="2997620" y="2299503"/>
              <a:ext cx="895123" cy="369332"/>
              <a:chOff x="3037742" y="2021336"/>
              <a:chExt cx="895123" cy="369332"/>
            </a:xfrm>
          </p:grpSpPr>
          <p:sp>
            <p:nvSpPr>
              <p:cNvPr id="15" name="矩形: 圆角 14">
                <a:extLst>
                  <a:ext uri="{FF2B5EF4-FFF2-40B4-BE49-F238E27FC236}">
                    <a16:creationId xmlns:a16="http://schemas.microsoft.com/office/drawing/2014/main" id="{96E8D9A4-353F-29BC-325F-AA334DAA0B3F}"/>
                  </a:ext>
                </a:extLst>
              </p:cNvPr>
              <p:cNvSpPr/>
              <p:nvPr/>
            </p:nvSpPr>
            <p:spPr>
              <a:xfrm>
                <a:off x="3037742" y="2043154"/>
                <a:ext cx="890368" cy="309479"/>
              </a:xfrm>
              <a:prstGeom prst="roundRect">
                <a:avLst>
                  <a:gd name="adj" fmla="val 18056"/>
                </a:avLst>
              </a:prstGeom>
              <a:solidFill>
                <a:srgbClr val="FFFFFF"/>
              </a:solidFill>
              <a:effectLst>
                <a:outerShdw blurRad="101600" dist="38100" dir="5400000" sx="93000" sy="93000" algn="t" rotWithShape="0">
                  <a:schemeClr val="accent2">
                    <a:lumMod val="75000"/>
                    <a:alpha val="3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B3A6097F-1BD1-8A39-235F-72820261D6D8}"/>
                  </a:ext>
                </a:extLst>
              </p:cNvPr>
              <p:cNvSpPr txBox="1"/>
              <p:nvPr/>
            </p:nvSpPr>
            <p:spPr>
              <a:xfrm>
                <a:off x="3055702" y="2021336"/>
                <a:ext cx="877163" cy="369332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zh-CN" altLang="en-US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思源黑体 CN Regular"/>
                    <a:ea typeface="思源黑体 CN Regular"/>
                    <a:cs typeface="+mn-cs"/>
                  </a:rPr>
                  <a:t>长三角</a:t>
                </a:r>
                <a:endParaRPr lang="zh-CN" altLang="en-US">
                  <a:solidFill>
                    <a:schemeClr val="accent1"/>
                  </a:solidFill>
                  <a:latin typeface="+mn-ea"/>
                </a:endParaRPr>
              </a:p>
            </p:txBody>
          </p:sp>
        </p:grp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78BD9F18-E093-A50A-0381-72F2C79A4D66}"/>
                </a:ext>
              </a:extLst>
            </p:cNvPr>
            <p:cNvGrpSpPr/>
            <p:nvPr/>
          </p:nvGrpSpPr>
          <p:grpSpPr>
            <a:xfrm>
              <a:off x="2997620" y="2718518"/>
              <a:ext cx="895123" cy="369332"/>
              <a:chOff x="3037742" y="2021336"/>
              <a:chExt cx="895123" cy="369332"/>
            </a:xfrm>
          </p:grpSpPr>
          <p:sp>
            <p:nvSpPr>
              <p:cNvPr id="30" name="矩形: 圆角 29">
                <a:extLst>
                  <a:ext uri="{FF2B5EF4-FFF2-40B4-BE49-F238E27FC236}">
                    <a16:creationId xmlns:a16="http://schemas.microsoft.com/office/drawing/2014/main" id="{961174D6-2B3B-38C2-2358-FCF2B2A8C910}"/>
                  </a:ext>
                </a:extLst>
              </p:cNvPr>
              <p:cNvSpPr/>
              <p:nvPr/>
            </p:nvSpPr>
            <p:spPr>
              <a:xfrm>
                <a:off x="3037742" y="2043154"/>
                <a:ext cx="890368" cy="309479"/>
              </a:xfrm>
              <a:prstGeom prst="roundRect">
                <a:avLst>
                  <a:gd name="adj" fmla="val 18056"/>
                </a:avLst>
              </a:prstGeom>
              <a:solidFill>
                <a:srgbClr val="FFFFFF"/>
              </a:solidFill>
              <a:effectLst>
                <a:outerShdw blurRad="101600" dist="38100" dir="5400000" sx="93000" sy="93000" algn="t" rotWithShape="0">
                  <a:schemeClr val="accent2">
                    <a:lumMod val="75000"/>
                    <a:alpha val="3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21EC612B-C948-3413-872F-E49C5D3F2256}"/>
                  </a:ext>
                </a:extLst>
              </p:cNvPr>
              <p:cNvSpPr txBox="1"/>
              <p:nvPr/>
            </p:nvSpPr>
            <p:spPr>
              <a:xfrm>
                <a:off x="3055702" y="2021336"/>
                <a:ext cx="877163" cy="369332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zh-CN" altLang="en-US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思源黑体 CN Regular"/>
                    <a:ea typeface="思源黑体 CN Regular"/>
                    <a:cs typeface="+mn-cs"/>
                  </a:rPr>
                  <a:t>粤港澳</a:t>
                </a:r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750E894B-F000-FB79-3D9A-D8D0BF6A6F7D}"/>
                </a:ext>
              </a:extLst>
            </p:cNvPr>
            <p:cNvGrpSpPr/>
            <p:nvPr/>
          </p:nvGrpSpPr>
          <p:grpSpPr>
            <a:xfrm>
              <a:off x="2997620" y="3137532"/>
              <a:ext cx="895123" cy="369332"/>
              <a:chOff x="3037742" y="2021336"/>
              <a:chExt cx="895123" cy="369332"/>
            </a:xfrm>
          </p:grpSpPr>
          <p:sp>
            <p:nvSpPr>
              <p:cNvPr id="33" name="矩形: 圆角 32">
                <a:extLst>
                  <a:ext uri="{FF2B5EF4-FFF2-40B4-BE49-F238E27FC236}">
                    <a16:creationId xmlns:a16="http://schemas.microsoft.com/office/drawing/2014/main" id="{FA9C1DCE-F102-5A20-BF44-A9EA340EFB69}"/>
                  </a:ext>
                </a:extLst>
              </p:cNvPr>
              <p:cNvSpPr/>
              <p:nvPr/>
            </p:nvSpPr>
            <p:spPr>
              <a:xfrm>
                <a:off x="3037742" y="2043154"/>
                <a:ext cx="890368" cy="309479"/>
              </a:xfrm>
              <a:prstGeom prst="roundRect">
                <a:avLst>
                  <a:gd name="adj" fmla="val 18056"/>
                </a:avLst>
              </a:prstGeom>
              <a:solidFill>
                <a:srgbClr val="FFFFFF"/>
              </a:solidFill>
              <a:effectLst>
                <a:outerShdw blurRad="101600" dist="38100" dir="5400000" sx="93000" sy="93000" algn="t" rotWithShape="0">
                  <a:schemeClr val="accent2">
                    <a:lumMod val="75000"/>
                    <a:alpha val="3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5E3808BA-81D4-9A86-9044-2709AA992EA6}"/>
                  </a:ext>
                </a:extLst>
              </p:cNvPr>
              <p:cNvSpPr txBox="1"/>
              <p:nvPr/>
            </p:nvSpPr>
            <p:spPr>
              <a:xfrm>
                <a:off x="3055702" y="2021336"/>
                <a:ext cx="877163" cy="369332"/>
              </a:xfrm>
              <a:prstGeom prst="rect">
                <a:avLst/>
              </a:prstGeom>
              <a:noFill/>
            </p:spPr>
            <p:txBody>
              <a:bodyPr wrap="none">
                <a:noAutofit/>
              </a:bodyPr>
              <a:lstStyle/>
              <a:p>
                <a:r>
                  <a:rPr kumimoji="0" lang="zh-CN" altLang="en-US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思源黑体 CN Regular"/>
                    <a:ea typeface="思源黑体 CN Regular"/>
                    <a:cs typeface="+mn-cs"/>
                  </a:rPr>
                  <a:t>京津冀</a:t>
                </a:r>
              </a:p>
            </p:txBody>
          </p:sp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215A7B37-A9AD-916E-3EE9-36C8465A89D0}"/>
                </a:ext>
              </a:extLst>
            </p:cNvPr>
            <p:cNvGrpSpPr/>
            <p:nvPr/>
          </p:nvGrpSpPr>
          <p:grpSpPr>
            <a:xfrm>
              <a:off x="728720" y="1759646"/>
              <a:ext cx="1928769" cy="1772793"/>
              <a:chOff x="555710" y="1772406"/>
              <a:chExt cx="1928769" cy="1725317"/>
            </a:xfrm>
          </p:grpSpPr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12FC1E85-E68F-DE9C-2486-92E55A34D85A}"/>
                  </a:ext>
                </a:extLst>
              </p:cNvPr>
              <p:cNvSpPr txBox="1"/>
              <p:nvPr/>
            </p:nvSpPr>
            <p:spPr>
              <a:xfrm>
                <a:off x="555710" y="1772406"/>
                <a:ext cx="1286121" cy="1725317"/>
              </a:xfrm>
              <a:prstGeom prst="rect">
                <a:avLst/>
              </a:prstGeom>
              <a:noFill/>
              <a:effectLst/>
            </p:spPr>
            <p:txBody>
              <a:bodyPr wrap="none" lIns="146304" tIns="73152" rIns="146304" bIns="73152">
                <a:noAutofit/>
              </a:bodyPr>
              <a:lstStyle/>
              <a:p>
                <a:r>
                  <a:rPr kumimoji="0" lang="en-US" altLang="zh-CN" sz="15200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优设标题黑" panose="00000500000000000000" pitchFamily="2" charset="-122"/>
                  </a:rPr>
                  <a:t>6</a:t>
                </a:r>
                <a:endParaRPr lang="zh-CN" altLang="en-US" sz="15200">
                  <a:solidFill>
                    <a:schemeClr val="accent1"/>
                  </a:solidFill>
                  <a:latin typeface="优设标题黑" panose="00000500000000000000" pitchFamily="2" charset="-122"/>
                </a:endParaRPr>
              </a:p>
            </p:txBody>
          </p:sp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517288EF-01B1-5E5B-5446-62B7363C37C5}"/>
                  </a:ext>
                </a:extLst>
              </p:cNvPr>
              <p:cNvSpPr txBox="1"/>
              <p:nvPr/>
            </p:nvSpPr>
            <p:spPr>
              <a:xfrm>
                <a:off x="1881237" y="2994505"/>
                <a:ext cx="603242" cy="503218"/>
              </a:xfrm>
              <a:prstGeom prst="rect">
                <a:avLst/>
              </a:prstGeom>
              <a:noFill/>
              <a:effectLst/>
            </p:spPr>
            <p:txBody>
              <a:bodyPr wrap="none" lIns="146304" tIns="73152" rIns="146304" bIns="73152">
                <a:noAutofit/>
              </a:bodyPr>
              <a:lstStyle/>
              <a:p>
                <a:r>
                  <a: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n-ea"/>
                  </a:rPr>
                  <a:t>成</a:t>
                </a:r>
                <a:endParaRPr lang="zh-CN" altLang="en-US" sz="2400">
                  <a:solidFill>
                    <a:schemeClr val="accent1"/>
                  </a:solidFill>
                  <a:latin typeface="+mn-ea"/>
                </a:endParaRPr>
              </a:p>
            </p:txBody>
          </p:sp>
        </p:grpSp>
        <p:sp>
          <p:nvSpPr>
            <p:cNvPr id="19" name="左大括号 18">
              <a:extLst>
                <a:ext uri="{FF2B5EF4-FFF2-40B4-BE49-F238E27FC236}">
                  <a16:creationId xmlns:a16="http://schemas.microsoft.com/office/drawing/2014/main" id="{66E9719F-A04C-38D7-9E15-68CBB20DB45F}"/>
                </a:ext>
              </a:extLst>
            </p:cNvPr>
            <p:cNvSpPr/>
            <p:nvPr/>
          </p:nvSpPr>
          <p:spPr>
            <a:xfrm>
              <a:off x="2756124" y="2363374"/>
              <a:ext cx="191400" cy="1078161"/>
            </a:xfrm>
            <a:prstGeom prst="leftBrace">
              <a:avLst>
                <a:gd name="adj1" fmla="val 39187"/>
                <a:gd name="adj2" fmla="val 50000"/>
              </a:avLst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9AE6F040-3A13-5087-3A72-3E4558C07040}"/>
              </a:ext>
            </a:extLst>
          </p:cNvPr>
          <p:cNvGrpSpPr/>
          <p:nvPr/>
        </p:nvGrpSpPr>
        <p:grpSpPr>
          <a:xfrm>
            <a:off x="8383041" y="3694609"/>
            <a:ext cx="3095719" cy="1187880"/>
            <a:chOff x="8333048" y="3665842"/>
            <a:chExt cx="3095719" cy="1187880"/>
          </a:xfrm>
        </p:grpSpPr>
        <p:sp>
          <p:nvSpPr>
            <p:cNvPr id="199" name="文本框 198">
              <a:extLst>
                <a:ext uri="{FF2B5EF4-FFF2-40B4-BE49-F238E27FC236}">
                  <a16:creationId xmlns:a16="http://schemas.microsoft.com/office/drawing/2014/main" id="{50A9ED6E-74E9-291C-DF7F-5D642304E7C9}"/>
                </a:ext>
              </a:extLst>
            </p:cNvPr>
            <p:cNvSpPr txBox="1"/>
            <p:nvPr/>
          </p:nvSpPr>
          <p:spPr>
            <a:xfrm>
              <a:off x="8797918" y="3665842"/>
              <a:ext cx="2165978" cy="523220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lang="zh-CN" altLang="en-US" sz="2800">
                  <a:solidFill>
                    <a:schemeClr val="accent1"/>
                  </a:solidFill>
                  <a:latin typeface="+mj-ea"/>
                  <a:ea typeface="+mj-ea"/>
                </a:rPr>
                <a:t>回归居住本质</a:t>
              </a: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29AE35B1-7CC6-BAC7-4465-6EDA361FD36C}"/>
                </a:ext>
              </a:extLst>
            </p:cNvPr>
            <p:cNvSpPr txBox="1"/>
            <p:nvPr/>
          </p:nvSpPr>
          <p:spPr>
            <a:xfrm>
              <a:off x="8333048" y="4145836"/>
              <a:ext cx="3095719" cy="707886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lang="zh-CN" altLang="en-US" sz="4000">
                  <a:solidFill>
                    <a:schemeClr val="accent1"/>
                  </a:solidFill>
                  <a:latin typeface="+mj-ea"/>
                  <a:ea typeface="+mj-ea"/>
                </a:rPr>
                <a:t>“美好生活”</a:t>
              </a: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D495C521-8294-BFBA-CFCA-13D0BA23B039}"/>
              </a:ext>
            </a:extLst>
          </p:cNvPr>
          <p:cNvGrpSpPr/>
          <p:nvPr/>
        </p:nvGrpSpPr>
        <p:grpSpPr>
          <a:xfrm>
            <a:off x="990981" y="2110207"/>
            <a:ext cx="3116160" cy="1091249"/>
            <a:chOff x="881800" y="2170596"/>
            <a:chExt cx="3116160" cy="1091249"/>
          </a:xfrm>
        </p:grpSpPr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CD5C5B7A-4A4D-1CD5-DF0C-04E8152B78D1}"/>
                </a:ext>
              </a:extLst>
            </p:cNvPr>
            <p:cNvSpPr/>
            <p:nvPr/>
          </p:nvSpPr>
          <p:spPr>
            <a:xfrm>
              <a:off x="881800" y="2170596"/>
              <a:ext cx="3116160" cy="1091249"/>
            </a:xfrm>
            <a:prstGeom prst="rect">
              <a:avLst/>
            </a:prstGeom>
            <a:gradFill flip="none" rotWithShape="1">
              <a:gsLst>
                <a:gs pos="56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CEF3990B-8C35-5692-FCF5-A54F1333B4EF}"/>
                </a:ext>
              </a:extLst>
            </p:cNvPr>
            <p:cNvSpPr txBox="1"/>
            <p:nvPr/>
          </p:nvSpPr>
          <p:spPr>
            <a:xfrm>
              <a:off x="1031890" y="2195333"/>
              <a:ext cx="2024913" cy="400110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zh-CN" altLang="en-US" sz="200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聚焦核心城市群</a:t>
              </a:r>
              <a:endParaRPr lang="zh-CN" altLang="en-US" sz="20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609B1EA6-9EC9-CCA1-FD36-1B8D5B674550}"/>
                </a:ext>
              </a:extLst>
            </p:cNvPr>
            <p:cNvSpPr txBox="1"/>
            <p:nvPr/>
          </p:nvSpPr>
          <p:spPr>
            <a:xfrm>
              <a:off x="1031889" y="2561078"/>
              <a:ext cx="1723549" cy="400110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深耕重点城市</a:t>
              </a:r>
              <a:endParaRPr lang="zh-CN" altLang="en-US" sz="2000">
                <a:solidFill>
                  <a:schemeClr val="accent1"/>
                </a:solidFill>
                <a:latin typeface="+mn-ea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14FF78B0-CFD8-CA34-0087-CBBD6EF0522F}"/>
                </a:ext>
              </a:extLst>
            </p:cNvPr>
            <p:cNvSpPr txBox="1"/>
            <p:nvPr/>
          </p:nvSpPr>
          <p:spPr>
            <a:xfrm>
              <a:off x="1058585" y="2958401"/>
              <a:ext cx="2031325" cy="276999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二线城市仍是主要销售来源</a:t>
              </a:r>
              <a:endParaRPr lang="zh-CN" altLang="en-US" sz="1200">
                <a:solidFill>
                  <a:schemeClr val="accent1"/>
                </a:solidFill>
                <a:latin typeface="+mn-ea"/>
              </a:endParaRPr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BC6F7FF4-361F-258F-803E-DCAAFDDCD433}"/>
                </a:ext>
              </a:extLst>
            </p:cNvPr>
            <p:cNvCxnSpPr>
              <a:cxnSpLocks/>
            </p:cNvCxnSpPr>
            <p:nvPr/>
          </p:nvCxnSpPr>
          <p:spPr>
            <a:xfrm>
              <a:off x="881800" y="2170596"/>
              <a:ext cx="0" cy="1091249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DB9BF1D2-47FD-B1F0-10A0-4FC746339E6B}"/>
              </a:ext>
            </a:extLst>
          </p:cNvPr>
          <p:cNvGrpSpPr/>
          <p:nvPr/>
        </p:nvGrpSpPr>
        <p:grpSpPr>
          <a:xfrm>
            <a:off x="7771250" y="2110207"/>
            <a:ext cx="3116160" cy="1091249"/>
            <a:chOff x="7919156" y="2049818"/>
            <a:chExt cx="3116160" cy="1091249"/>
          </a:xfrm>
        </p:grpSpPr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DDD69D2B-CF24-9CFF-F38A-D534BB9B58C7}"/>
                </a:ext>
              </a:extLst>
            </p:cNvPr>
            <p:cNvGrpSpPr/>
            <p:nvPr/>
          </p:nvGrpSpPr>
          <p:grpSpPr>
            <a:xfrm flipH="1">
              <a:off x="7919156" y="2049818"/>
              <a:ext cx="3116160" cy="1091249"/>
              <a:chOff x="8313958" y="2170596"/>
              <a:chExt cx="3116160" cy="1091249"/>
            </a:xfrm>
          </p:grpSpPr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27CDC7E7-77CF-C4AD-1D13-99334374FE77}"/>
                  </a:ext>
                </a:extLst>
              </p:cNvPr>
              <p:cNvSpPr/>
              <p:nvPr/>
            </p:nvSpPr>
            <p:spPr>
              <a:xfrm>
                <a:off x="8313958" y="2170596"/>
                <a:ext cx="3116160" cy="1091249"/>
              </a:xfrm>
              <a:prstGeom prst="rect">
                <a:avLst/>
              </a:prstGeom>
              <a:gradFill flip="none" rotWithShape="1">
                <a:gsLst>
                  <a:gs pos="56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0542C01C-8940-90F7-5417-CF781E09F0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13958" y="2170596"/>
                <a:ext cx="0" cy="1091249"/>
              </a:xfrm>
              <a:prstGeom prst="line">
                <a:avLst/>
              </a:prstGeom>
              <a:ln w="349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0" name="文本框 199">
              <a:extLst>
                <a:ext uri="{FF2B5EF4-FFF2-40B4-BE49-F238E27FC236}">
                  <a16:creationId xmlns:a16="http://schemas.microsoft.com/office/drawing/2014/main" id="{CBB7DDC7-DC7D-1D5E-5E1C-BE051E7EA61C}"/>
                </a:ext>
              </a:extLst>
            </p:cNvPr>
            <p:cNvSpPr txBox="1"/>
            <p:nvPr/>
          </p:nvSpPr>
          <p:spPr>
            <a:xfrm>
              <a:off x="9356804" y="2797883"/>
              <a:ext cx="1569660" cy="276999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r>
                <a:rPr lang="zh-CN" altLang="en-US" sz="1200">
                  <a:solidFill>
                    <a:schemeClr val="accent1"/>
                  </a:solidFill>
                  <a:latin typeface="+mn-ea"/>
                </a:rPr>
                <a:t>聚焦新产品及新技术</a:t>
              </a: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36F634E4-D6CD-CB78-F6BF-C317BA3A9C2B}"/>
                </a:ext>
              </a:extLst>
            </p:cNvPr>
            <p:cNvSpPr txBox="1"/>
            <p:nvPr/>
          </p:nvSpPr>
          <p:spPr>
            <a:xfrm>
              <a:off x="8876535" y="2089581"/>
              <a:ext cx="2024913" cy="436851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r">
                <a:lnSpc>
                  <a:spcPct val="120000"/>
                </a:lnSpc>
              </a:pPr>
              <a:r>
                <a:rPr kumimoji="0" lang="zh-CN" altLang="en-US" sz="200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</a:rPr>
                <a:t>加大首置类产品</a:t>
              </a:r>
              <a:endParaRPr lang="zh-CN" altLang="en-US" sz="20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60F5BDF7-AF9F-195C-05B0-3F36777C24B1}"/>
                </a:ext>
              </a:extLst>
            </p:cNvPr>
            <p:cNvSpPr txBox="1"/>
            <p:nvPr/>
          </p:nvSpPr>
          <p:spPr>
            <a:xfrm>
              <a:off x="9420340" y="2415479"/>
              <a:ext cx="1467068" cy="436851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r">
                <a:lnSpc>
                  <a:spcPct val="120000"/>
                </a:lnSpc>
              </a:pPr>
              <a:r>
                <a: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思源黑体 CN Regular"/>
                  <a:ea typeface="思源黑体 CN Regular"/>
                  <a:cs typeface="+mn-cs"/>
                </a:rPr>
                <a:t>的推出比例</a:t>
              </a:r>
              <a:endParaRPr lang="zh-CN" altLang="en-US" sz="2000">
                <a:solidFill>
                  <a:schemeClr val="accent1"/>
                </a:solidFill>
                <a:latin typeface="+mn-ea"/>
              </a:endParaRPr>
            </a:p>
          </p:txBody>
        </p:sp>
      </p:grpSp>
      <p:sp>
        <p:nvSpPr>
          <p:cNvPr id="48" name="等腰三角形 47">
            <a:extLst>
              <a:ext uri="{FF2B5EF4-FFF2-40B4-BE49-F238E27FC236}">
                <a16:creationId xmlns:a16="http://schemas.microsoft.com/office/drawing/2014/main" id="{D376D7F8-AC99-72B8-C10B-714CB8CC2246}"/>
              </a:ext>
            </a:extLst>
          </p:cNvPr>
          <p:cNvSpPr/>
          <p:nvPr/>
        </p:nvSpPr>
        <p:spPr>
          <a:xfrm rot="10800000">
            <a:off x="2099638" y="3348581"/>
            <a:ext cx="227833" cy="19640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9" name="等腰三角形 58">
            <a:extLst>
              <a:ext uri="{FF2B5EF4-FFF2-40B4-BE49-F238E27FC236}">
                <a16:creationId xmlns:a16="http://schemas.microsoft.com/office/drawing/2014/main" id="{A6B4714F-5836-6748-826B-C2AE4E113A38}"/>
              </a:ext>
            </a:extLst>
          </p:cNvPr>
          <p:cNvSpPr/>
          <p:nvPr/>
        </p:nvSpPr>
        <p:spPr>
          <a:xfrm rot="10800000">
            <a:off x="9698870" y="3348581"/>
            <a:ext cx="227833" cy="19640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78215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81.00157"/>
  <p:tag name="LEFT" val="425.25"/>
  <p:tag name="WIDTH" val="109.5"/>
  <p:tag name="HEIGHT" val="65.43284"/>
  <p:tag name="SHAPEREFLECTION" val="-2.147484E+09"/>
  <p:tag name="SHAPEGLOW" val="0"/>
  <p:tag name="SOFTEDGE" val="0"/>
  <p:tag name="FONTSIZE" val="54"/>
  <p:tag name="MARGINBOTTOM" val="0"/>
  <p:tag name="MARGINLEFT" val="0"/>
  <p:tag name="MARGINRIGHT" val="0"/>
  <p:tag name="MARGINTOP" val="0"/>
  <p:tag name="LINERULEAFTER" val="0"/>
  <p:tag name="TEXTREFLECTION" val="0"/>
  <p:tag name="TEXTGLOW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6.18988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6.18988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6.18988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207.4639"/>
  <p:tag name="LEFT" val="89.98205"/>
  <p:tag name="WIDTH" val="98.72984"/>
  <p:tag name="HEIGHT" val="208.4156"/>
  <p:tag name="SHADOWVISIBLE" val="0"/>
  <p:tag name="LINEVISIBLE" val="0"/>
  <p:tag name="SHAPEREFLECTION" val="-2.147484E+09"/>
  <p:tag name="SHAPEGLOW" val="0"/>
  <p:tag name="SOFTEDGE" val="0"/>
  <p:tag name="SHAPETHREEDVISIBLE" val="1"/>
  <p:tag name="HASTEXT" val="1"/>
  <p:tag name="TEXT" val="1"/>
  <p:tag name="FONTSIZE" val="166"/>
  <p:tag name="FONTCOLOR" val="16777215"/>
  <p:tag name="FONTBOLD" val="0"/>
  <p:tag name="FONTITALIC" val="0"/>
  <p:tag name="FONTNAME" val="Stretch Pro"/>
  <p:tag name="NAMEASCII" val="Stretch Pro"/>
  <p:tag name="NAMECOMPLEXSCRIPT" val="+mn-cs"/>
  <p:tag name="NAMEFAREAST" val="思源黑体 CN Regular"/>
  <p:tag name="FONTNAMEASCII" val="Stretch Pro"/>
  <p:tag name="TEXTALIGNMENT" val="1"/>
  <p:tag name="FONTSPACING" val="0"/>
  <p:tag name="SPACEWITHIN" val="1"/>
  <p:tag name="SPACEBEFORE" val="0"/>
  <p:tag name="SPACEAFTER" val="0"/>
  <p:tag name="MARGINBOTTOM" val="3.6"/>
  <p:tag name="MARGINLEFT" val="7.2"/>
  <p:tag name="MARGINRIGHT" val="7.2"/>
  <p:tag name="MARGINTOP" val="3.6"/>
  <p:tag name="LINERULEAFTER" val="0"/>
  <p:tag name="ALIGNMENT" val="1"/>
  <p:tag name="WORDWRAP" val="0"/>
  <p:tag name="AUTOSIZE" val="1"/>
  <p:tag name="TEXTLINEWEIGHT" val="3.5"/>
  <p:tag name="TEXTREFLECTION" val="0"/>
  <p:tag name="TEXTGLOW" val="0"/>
  <p:tag name="T_HASTEXT" val="1"/>
  <p:tag name="T_LEFT" val="89.98205"/>
  <p:tag name="T_TOP" val="207.4639"/>
  <p:tag name="T_WIDTH" val="98.72984"/>
  <p:tag name="T_HEIGTH" val="208.4156"/>
  <p:tag name="T_TEXT" val="1"/>
  <p:tag name="T_FONTCOLOR" val="16777215"/>
  <p:tag name="T_FONTNAME" val="Stretch Pro"/>
  <p:tag name="T_FONTNAMEASCII" val="Stretch Pro"/>
  <p:tag name="T_NAMECOMPLEXSCRIPT" val="+mn-cs"/>
  <p:tag name="T_NAMEFAREAST" val="思源黑体 CN Regular"/>
  <p:tag name="T_FONTBOLD" val="0"/>
  <p:tag name="T_FONTSIZE" val="166"/>
  <p:tag name="T_FONTUNDERLINE" val="0"/>
  <p:tag name="T_FONTITALIC" val="0"/>
  <p:tag name="T_FONTSPACING" val="0"/>
  <p:tag name="T_MARGINTOP" val="3.6"/>
  <p:tag name="T_MARGINRIGHT" val="7.2"/>
  <p:tag name="T_MARGINBOTTOM" val="3.6"/>
  <p:tag name="T_MARGINLEFT" val="7.2"/>
  <p:tag name="T_TEXTLINEDASHSTYLE" val="1"/>
  <p:tag name="T_TEXTLINEWEIGHT" val="3.5"/>
  <p:tag name="T_TEXTLINEFORECOLOR" val="4927263"/>
  <p:tag name="T_TEXTLINEFILLBACKCOLOR" val="16777215"/>
  <p:tag name="T_TEXTLINEFILLTRANSPARENCY" val="0"/>
  <p:tag name="T_TEXTALIGNMENT" val="1"/>
  <p:tag name="T_SPACEBEFORE" val="0"/>
  <p:tag name="T_SPACEWITHIN" val="1"/>
  <p:tag name="T_SPACEAFTER" val="0"/>
  <p:tag name="T_LINERULEBEFORE" val="-1"/>
  <p:tag name="T_TEXTREFLECTION" val="0"/>
  <p:tag name="T_TEXTGLOW" val="0"/>
  <p:tag name="OFFSETTOP" val="45.19574"/>
  <p:tag name="OFFSETLEFT" val="11.84103"/>
  <p:tag name="OFFSETWIDTH" val="68.6152"/>
  <p:tag name="OFFSETHEIGHT" val="115.903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267.7705"/>
  <p:tag name="LEFT" val="127.7185"/>
  <p:tag name="WIDTH" val="184.1813"/>
  <p:tag name="HEIGHT" val="208.4156"/>
  <p:tag name="SHADOWVISIBLE" val="0"/>
  <p:tag name="LINEVISIBLE" val="0"/>
  <p:tag name="SHAPEREFLECTION" val="-2.147484E+09"/>
  <p:tag name="SHAPEGLOW" val="0"/>
  <p:tag name="SOFTEDGE" val="0"/>
  <p:tag name="SHAPETHREEDVISIBLE" val="1"/>
  <p:tag name="HASTEXT" val="1"/>
  <p:tag name="TEXT" val="8"/>
  <p:tag name="FONTSIZE" val="166"/>
  <p:tag name="FONTCOLOR" val="16777215"/>
  <p:tag name="FONTBOLD" val="0"/>
  <p:tag name="FONTITALIC" val="0"/>
  <p:tag name="FONTNAME" val="Stretch Pro"/>
  <p:tag name="NAMEASCII" val="Stretch Pro"/>
  <p:tag name="NAMECOMPLEXSCRIPT" val="+mn-cs"/>
  <p:tag name="NAMEFAREAST" val="思源黑体 CN Regular"/>
  <p:tag name="FONTNAMEASCII" val="Stretch Pro"/>
  <p:tag name="TEXTALIGNMENT" val="1"/>
  <p:tag name="FONTSPACING" val="0"/>
  <p:tag name="SPACEWITHIN" val="1"/>
  <p:tag name="SPACEBEFORE" val="0"/>
  <p:tag name="SPACEAFTER" val="0"/>
  <p:tag name="MARGINBOTTOM" val="3.6"/>
  <p:tag name="MARGINLEFT" val="7.2"/>
  <p:tag name="MARGINRIGHT" val="7.2"/>
  <p:tag name="MARGINTOP" val="3.6"/>
  <p:tag name="LINERULEAFTER" val="0"/>
  <p:tag name="ALIGNMENT" val="1"/>
  <p:tag name="WORDWRAP" val="0"/>
  <p:tag name="AUTOSIZE" val="1"/>
  <p:tag name="TEXTLINEWEIGHT" val="3.5"/>
  <p:tag name="TEXTREFLECTION" val="0"/>
  <p:tag name="TEXTGLOW" val="0"/>
  <p:tag name="T_HASTEXT" val="1"/>
  <p:tag name="T_LEFT" val="127.7185"/>
  <p:tag name="T_TOP" val="267.7705"/>
  <p:tag name="T_WIDTH" val="184.1813"/>
  <p:tag name="T_HEIGTH" val="208.4156"/>
  <p:tag name="T_TEXT" val="8"/>
  <p:tag name="T_FONTCOLOR" val="16777215"/>
  <p:tag name="T_FONTNAME" val="Stretch Pro"/>
  <p:tag name="T_FONTNAMEASCII" val="Stretch Pro"/>
  <p:tag name="T_NAMECOMPLEXSCRIPT" val="+mn-cs"/>
  <p:tag name="T_NAMEFAREAST" val="思源黑体 CN Regular"/>
  <p:tag name="T_FONTBOLD" val="0"/>
  <p:tag name="T_FONTSIZE" val="166"/>
  <p:tag name="T_FONTUNDERLINE" val="0"/>
  <p:tag name="T_FONTITALIC" val="0"/>
  <p:tag name="T_FONTSPACING" val="0"/>
  <p:tag name="T_MARGINTOP" val="3.6"/>
  <p:tag name="T_MARGINRIGHT" val="7.2"/>
  <p:tag name="T_MARGINBOTTOM" val="3.6"/>
  <p:tag name="T_MARGINLEFT" val="7.2"/>
  <p:tag name="T_TEXTLINEDASHSTYLE" val="1"/>
  <p:tag name="T_TEXTLINEWEIGHT" val="3.5"/>
  <p:tag name="T_TEXTLINEFORECOLOR" val="4927263"/>
  <p:tag name="T_TEXTLINEFILLBACKCOLOR" val="16777215"/>
  <p:tag name="T_TEXTLINEFILLTRANSPARENCY" val="0"/>
  <p:tag name="T_TEXTALIGNMENT" val="1"/>
  <p:tag name="T_SPACEBEFORE" val="0"/>
  <p:tag name="T_SPACEWITHIN" val="1"/>
  <p:tag name="T_SPACEAFTER" val="0"/>
  <p:tag name="T_LINERULEBEFORE" val="-1"/>
  <p:tag name="T_TEXTREFLECTION" val="0"/>
  <p:tag name="T_TEXTGLOW" val="0"/>
  <p:tag name="OFFSETTOP" val="44.48315"/>
  <p:tag name="OFFSETLEFT" val="14.65881"/>
  <p:tag name="OFFSETWIDTH" val="152.6669"/>
  <p:tag name="OFFSETHEIGHT" val="116.61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8802;#399333;#407051;#404887;#138024;#156079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8802;#399333;#407051;#404887;#138024;#156079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8802;#399333;#407051;#404887;#138024;#156079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8802;#399333;#407051;#404887;#138024;#156079;#131203;#58566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8802;#399333;#407051;#404887;#138024;#156079;#131203;#58566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06.0243"/>
  <p:tag name="LEFT" val="310.13"/>
  <p:tag name="WIDTH" val="102.12"/>
  <p:tag name="HEIGHT" val="15.12"/>
  <p:tag name="LINEWEIGHT" val="2.5"/>
  <p:tag name="SHAPEREFLECTION" val="-2.147484E+09"/>
  <p:tag name="SHAPEGLOW" val="0"/>
  <p:tag name="SOFTEDGE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8802;#399333;#407051;#404887;#138024;#156079;#131203;#58566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8802;#399333;#407051;#404887;#138024;#156079;#131203;#58566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4.9523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14.9523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8802;#399333;#407051;#404887;#138024;#156079;#131203;#58566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8802;#399333;#407051;#404887;#138024;#156079;#131203;#58566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8802;#399333;#407051;#404887;#138024;#156079;#131203;#58566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06.0243"/>
  <p:tag name="LEFT" val="550.4216"/>
  <p:tag name="WIDTH" val="102.12"/>
  <p:tag name="HEIGHT" val="15.12"/>
  <p:tag name="LINEWEIGHT" val="2.5"/>
  <p:tag name="SHAPEREFLECTION" val="-2.147484E+09"/>
  <p:tag name="SHAPEGLOW" val="0"/>
  <p:tag name="SOFTEDGE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06.0243"/>
  <p:tag name="LEFT" val="550.4216"/>
  <p:tag name="WIDTH" val="15.12"/>
  <p:tag name="HEIGHT" val="15.12"/>
  <p:tag name="LINEWEIGHT" val="2.5"/>
  <p:tag name="SHAPEREFLECTION" val="-2.147484E+09"/>
  <p:tag name="SHAPEGLOW" val="0"/>
  <p:tag name="SOFTEDGE" val="0"/>
  <p:tag name="FONTSIZE" val="60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13.5843"/>
  <p:tag name="LEFT" val="565.5416"/>
  <p:tag name="WIDTH" val="87"/>
  <p:tag name="HEIGHT" val="0"/>
  <p:tag name="LINEWEIGHT" val="2.5"/>
  <p:tag name="SHAPEREFLECTION" val="-2.147484E+09"/>
  <p:tag name="SHAPEGLOW" val="0"/>
  <p:tag name="SOFTEDGE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06.0243"/>
  <p:tag name="LEFT" val="397.13"/>
  <p:tag name="WIDTH" val="15.12"/>
  <p:tag name="HEIGHT" val="15.12"/>
  <p:tag name="LINEWEIGHT" val="2.5"/>
  <p:tag name="SHAPEREFLECTION" val="-2.147484E+09"/>
  <p:tag name="SHAPEGLOW" val="0"/>
  <p:tag name="SOFTEDGE" val="0"/>
  <p:tag name="FONTSIZE" val="60"/>
  <p:tag name="MARGINBOTTOM" val="3.6"/>
  <p:tag name="MARGINLEFT" val="7.2"/>
  <p:tag name="MARGINRIGHT" val="7.2"/>
  <p:tag name="MARGINTOP" val="3.6"/>
  <p:tag name="LINERULEAFTER" val="0"/>
  <p:tag name="TEXTREFLECTION" val="0"/>
  <p:tag name="TEXTGLOW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113.5843"/>
  <p:tag name="LEFT" val="310.13"/>
  <p:tag name="WIDTH" val="87"/>
  <p:tag name="HEIGHT" val="0"/>
  <p:tag name="LINEWEIGHT" val="2.5"/>
  <p:tag name="SHAPEREFLECTION" val="-2.147484E+09"/>
  <p:tag name="SHAPEGLOW" val="0"/>
  <p:tag name="SOFTEDGE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84188;#67439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6.189887"/>
</p:tagLst>
</file>

<file path=ppt/theme/theme1.xml><?xml version="1.0" encoding="utf-8"?>
<a:theme xmlns:a="http://schemas.openxmlformats.org/drawingml/2006/main" name="Office 主题​​">
  <a:themeElements>
    <a:clrScheme name="地产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A3F64"/>
      </a:accent1>
      <a:accent2>
        <a:srgbClr val="4472C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房地产">
      <a:majorFont>
        <a:latin typeface="Stretch Pro"/>
        <a:ea typeface="优设标题黑"/>
        <a:cs typeface=""/>
      </a:majorFont>
      <a:minorFont>
        <a:latin typeface="DINCond-Bold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2628</TotalTime>
  <Words>881</Words>
  <Application>Microsoft Office PowerPoint</Application>
  <PresentationFormat>宽屏</PresentationFormat>
  <Paragraphs>279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7" baseType="lpstr">
      <vt:lpstr>DINCond-Bold</vt:lpstr>
      <vt:lpstr>Arial</vt:lpstr>
      <vt:lpstr>思源黑体 CN Regular</vt:lpstr>
      <vt:lpstr>优设标题黑</vt:lpstr>
      <vt:lpstr>思源黑体 CN Bold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旭东</dc:creator>
  <cp:lastModifiedBy>Administrator</cp:lastModifiedBy>
  <cp:revision>182</cp:revision>
  <dcterms:created xsi:type="dcterms:W3CDTF">2022-06-05T06:03:14Z</dcterms:created>
  <dcterms:modified xsi:type="dcterms:W3CDTF">2022-08-10T05:49:03Z</dcterms:modified>
</cp:coreProperties>
</file>