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1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1" r:id="rId7"/>
    <p:sldId id="286" r:id="rId8"/>
    <p:sldId id="285" r:id="rId9"/>
    <p:sldId id="284" r:id="rId10"/>
    <p:sldId id="265" r:id="rId11"/>
    <p:sldId id="260" r:id="rId12"/>
    <p:sldId id="283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07" autoAdjust="0"/>
  </p:normalViewPr>
  <p:slideViewPr>
    <p:cSldViewPr snapToGrid="0">
      <p:cViewPr varScale="1">
        <p:scale>
          <a:sx n="101" d="100"/>
          <a:sy n="101" d="100"/>
        </p:scale>
        <p:origin x="132" y="564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+mj-lt"/>
              </a:rPr>
              <a:t>Gross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  <a:effectLst/>
          </c:spPr>
          <c:invertIfNegative val="0"/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20YY</c:v>
                      </c:pt>
                      <c:pt idx="1">
                        <c:v>20YY</c:v>
                      </c:pt>
                      <c:pt idx="2">
                        <c:v>20YY</c:v>
                      </c:pt>
                      <c:pt idx="3">
                        <c:v>20YY</c:v>
                      </c:pt>
                      <c:pt idx="4">
                        <c:v>20YY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EC1-46F8-924B-6328805B1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89-4116-BE49-3E1B5920BDBF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89-4116-BE49-3E1B5920BD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89-4116-BE49-3E1B5920BDBF}"/>
              </c:ext>
            </c:extLst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89-4116-BE49-3E1B5920BDBF}"/>
              </c:ext>
            </c:extLst>
          </c:dPt>
          <c:dLbls>
            <c:dLbl>
              <c:idx val="0"/>
              <c:layout>
                <c:manualLayout>
                  <c:x val="4.698224024235706E-2"/>
                  <c:y val="8.808121841874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9-4116-BE49-3E1B5920BDBF}"/>
                </c:ext>
              </c:extLst>
            </c:dLbl>
            <c:dLbl>
              <c:idx val="1"/>
              <c:layout>
                <c:manualLayout>
                  <c:x val="-5.5524465740967477E-2"/>
                  <c:y val="6.903663065252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9-4116-BE49-3E1B5920BDBF}"/>
                </c:ext>
              </c:extLst>
            </c:dLbl>
            <c:dLbl>
              <c:idx val="2"/>
              <c:layout>
                <c:manualLayout>
                  <c:x val="-2.9897789245136312E-2"/>
                  <c:y val="-9.0461791889517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9-4116-BE49-3E1B5920BDBF}"/>
                </c:ext>
              </c:extLst>
            </c:dLbl>
            <c:dLbl>
              <c:idx val="3"/>
              <c:layout>
                <c:manualLayout>
                  <c:x val="3.2033345619788829E-2"/>
                  <c:y val="-0.126170393951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89-4116-BE49-3E1B5920BDBF}"/>
                </c:ext>
              </c:extLst>
            </c:dLbl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389-4116-BE49-3E1B5920B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"/>
        <c:holeSize val="1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9/19/2019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493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991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948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207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9217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736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0276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2418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941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92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34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67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376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59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A140998F-B877-4BDC-843C-0071F506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2084D353-BE8A-4AAA-8BEC-B71CEE9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82D5D2B4-7BAC-4C27-8D68-12365C7E7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7D9203C1-910E-4AFC-95E0-13BF40D08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16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72055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cxnSp>
        <p:nvCxnSpPr>
          <p:cNvPr id="25" name="Straight Connector 24" descr="First divider line on slide">
            <a:extLst>
              <a:ext uri="{FF2B5EF4-FFF2-40B4-BE49-F238E27FC236}">
                <a16:creationId xmlns:a16="http://schemas.microsoft.com/office/drawing/2014/main" id="{402BCAE3-72EC-4098-A211-3555BFDE9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Second divider line on slide">
            <a:extLst>
              <a:ext uri="{FF2B5EF4-FFF2-40B4-BE49-F238E27FC236}">
                <a16:creationId xmlns:a16="http://schemas.microsoft.com/office/drawing/2014/main" id="{94A08494-9C0E-4AAF-BE9A-166FE994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Third divider line on slide">
            <a:extLst>
              <a:ext uri="{FF2B5EF4-FFF2-40B4-BE49-F238E27FC236}">
                <a16:creationId xmlns:a16="http://schemas.microsoft.com/office/drawing/2014/main" id="{698FE6A1-AEF7-4FD7-A689-908A6B9C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Fourth divider line on slide">
            <a:extLst>
              <a:ext uri="{FF2B5EF4-FFF2-40B4-BE49-F238E27FC236}">
                <a16:creationId xmlns:a16="http://schemas.microsoft.com/office/drawing/2014/main" id="{636DD6E3-6313-40D8-B03E-60E2E5A6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FE1F4E8-B411-4807-9D24-A045EE06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8C3F648E-45E5-403C-973E-2BEED634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82" r:id="rId12"/>
    <p:sldLayoutId id="2147483670" r:id="rId13"/>
    <p:sldLayoutId id="2147483653" r:id="rId14"/>
    <p:sldLayoutId id="2147483673" r:id="rId15"/>
    <p:sldLayoutId id="2147483674" r:id="rId16"/>
    <p:sldLayoutId id="2147483676" r:id="rId17"/>
    <p:sldLayoutId id="2147483677" r:id="rId18"/>
    <p:sldLayoutId id="2147483654" r:id="rId19"/>
    <p:sldLayoutId id="2147483660" r:id="rId20"/>
    <p:sldLayoutId id="2147483661" r:id="rId21"/>
    <p:sldLayoutId id="2147483678" r:id="rId22"/>
    <p:sldLayoutId id="2147483686" r:id="rId23"/>
    <p:sldLayoutId id="2147483687" r:id="rId24"/>
    <p:sldLayoutId id="2147483689" r:id="rId25"/>
    <p:sldLayoutId id="2147483690" r:id="rId26"/>
    <p:sldLayoutId id="2147483688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2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svg"/><Relationship Id="rId11" Type="http://schemas.openxmlformats.org/officeDocument/2006/relationships/image" Target="../media/image49.sv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sv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0.sv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4.svg"/><Relationship Id="rId11" Type="http://schemas.openxmlformats.org/officeDocument/2006/relationships/hyperlink" Target="http://www.fabrikcam.com/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rial view of open farm land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5" name="Picture 14" title="Placeholder Logo">
            <a:extLst>
              <a:ext uri="{FF2B5EF4-FFF2-40B4-BE49-F238E27FC236}">
                <a16:creationId xmlns:a16="http://schemas.microsoft.com/office/drawing/2014/main" id="{E59089BD-A05A-4E28-AFD9-50A72EA81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0" t="11382" r="12962" b="31756"/>
          <a:stretch/>
        </p:blipFill>
        <p:spPr>
          <a:xfrm>
            <a:off x="352184" y="2001190"/>
            <a:ext cx="1347064" cy="703232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Pitch Deck Tagline</a:t>
            </a:r>
            <a:br>
              <a:rPr lang="en-US" dirty="0"/>
            </a:br>
            <a:r>
              <a:rPr lang="en-US" dirty="0"/>
              <a:t>Can Extend to Two Lines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6D0B8EE-8E06-4051-87BF-62C153F3F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816F-B457-4100-9975-0F3BAA3F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73219-73B6-4A50-8412-77850D56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38720"/>
            <a:ext cx="5472000" cy="360000"/>
          </a:xfrm>
        </p:spPr>
        <p:txBody>
          <a:bodyPr/>
          <a:lstStyle/>
          <a:p>
            <a:r>
              <a:rPr lang="en-US" dirty="0"/>
              <a:t>Our Company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752B-B871-4B72-8FE1-D34B8BB3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3062534"/>
            <a:ext cx="5472000" cy="3129466"/>
          </a:xfrm>
        </p:spPr>
        <p:txBody>
          <a:bodyPr/>
          <a:lstStyle/>
          <a:p>
            <a:r>
              <a:rPr lang="en-US" dirty="0"/>
              <a:t>Bring to the table win-win survival strategies to ensure proactive domination. </a:t>
            </a:r>
          </a:p>
          <a:p>
            <a:pPr lvl="1"/>
            <a:r>
              <a:rPr lang="en-US" dirty="0"/>
              <a:t>Lorem ipsum dolor sit amet, consectetuer adipiscing elit. Maecenas porttitor congue massa </a:t>
            </a:r>
          </a:p>
          <a:p>
            <a:pPr lvl="1"/>
            <a:r>
              <a:rPr lang="en-US" dirty="0"/>
              <a:t>Fusce posuere, magna sed pulvinar ultricies, purus lectus malesuada libero, sit amet commodo magna eros quis urna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2C058-20DE-46C9-BB43-8B24E6B9E8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00000" y="2439245"/>
            <a:ext cx="5472000" cy="3587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Competitor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33CE4-940B-422B-A258-BEC239BA97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99887" y="3062514"/>
            <a:ext cx="5472113" cy="3128736"/>
          </a:xfrm>
        </p:spPr>
        <p:txBody>
          <a:bodyPr/>
          <a:lstStyle/>
          <a:p>
            <a:r>
              <a:rPr lang="en-US" dirty="0"/>
              <a:t>Podcasting operational change management inside of workflows to establish a framework. </a:t>
            </a:r>
          </a:p>
          <a:p>
            <a:pPr lvl="1"/>
            <a:r>
              <a:rPr lang="en-US" dirty="0"/>
              <a:t>Lorem ipsum dolor sit amet, consectetuer adipiscing elit. Maecenas porttitor congue massa </a:t>
            </a:r>
          </a:p>
          <a:p>
            <a:pPr lvl="1"/>
            <a:r>
              <a:rPr lang="en-US" dirty="0"/>
              <a:t>Fusce posuere, magna sed pulvinar ultricies, purus lectus malesuada libero, sit amet commodo magna eros quis urna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9AED6-5408-4E4A-93B2-3909F2C87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4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Strategy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How will we scale in the future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Phase 1</a:t>
            </a:r>
            <a:br>
              <a:rPr lang="en-US" dirty="0"/>
            </a:br>
            <a:r>
              <a:rPr lang="en-US" sz="1400" dirty="0">
                <a:latin typeface="+mn-lt"/>
              </a:rPr>
              <a:t>Month,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</a:t>
            </a:r>
          </a:p>
          <a:p>
            <a:r>
              <a:rPr lang="en-US" dirty="0"/>
              <a:t>Nunc viverra imperdiet enim. Fusce est. Vivamus a tellus.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Phase 2</a:t>
            </a:r>
            <a:br>
              <a:rPr lang="en-US" dirty="0"/>
            </a:br>
            <a:r>
              <a:rPr lang="en-US" sz="1400" dirty="0">
                <a:latin typeface="+mn-lt"/>
              </a:rPr>
              <a:t>Month, Year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</a:t>
            </a:r>
          </a:p>
          <a:p>
            <a:r>
              <a:rPr lang="en-US" dirty="0"/>
              <a:t>Nunc viverra imperdiet enim. Fusce est. Vivamus a tellus.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Phase 3</a:t>
            </a:r>
            <a:br>
              <a:rPr lang="en-US" dirty="0"/>
            </a:br>
            <a:r>
              <a:rPr lang="en-US" sz="1400" dirty="0">
                <a:latin typeface="+mn-lt"/>
              </a:rPr>
              <a:t>Month,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</a:t>
            </a:r>
          </a:p>
          <a:p>
            <a:r>
              <a:rPr lang="en-US" dirty="0"/>
              <a:t>Nunc viverra imperdiet enim. Fusce est. Vivamus a tellus.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AB7435-FDC7-403C-A171-B7EF270C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47F593-8BBB-4E42-93A0-A6382BB42B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Forecasting for success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6FC5CC-5CC2-43D6-94AF-A54C0597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32436"/>
              </p:ext>
            </p:extLst>
          </p:nvPr>
        </p:nvGraphicFramePr>
        <p:xfrm>
          <a:off x="431800" y="1728000"/>
          <a:ext cx="6680200" cy="41783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3604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57829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Vendors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Users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Gross Revenue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Company Revenue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$6,750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$33,750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$5,063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$135,000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$20,250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$270,000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$40,500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graphicFrame>
        <p:nvGraphicFramePr>
          <p:cNvPr id="10" name="Chart 9" title="Gross Revenue Placeholder Chart">
            <a:extLst>
              <a:ext uri="{FF2B5EF4-FFF2-40B4-BE49-F238E27FC236}">
                <a16:creationId xmlns:a16="http://schemas.microsoft.com/office/drawing/2014/main" id="{37148895-F8B0-42CA-81D7-420E8C24C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225852"/>
              </p:ext>
            </p:extLst>
          </p:nvPr>
        </p:nvGraphicFramePr>
        <p:xfrm>
          <a:off x="7389813" y="1728001"/>
          <a:ext cx="4381500" cy="417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57985-EFB2-47B6-8166-144FEAEC1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D59F-E459-41DB-985E-2CF08A5D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FA73531D-BDF3-4C9D-B4DE-8A7074CC6D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Our two-year action plan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38E21-DCBD-4BF3-A56B-1B0AC1845A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4125" y="3973125"/>
            <a:ext cx="553175" cy="20177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20YY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257058-2973-4B53-836C-41233BC0D2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F0970F-3033-4EF3-B593-8ECF1F1BC1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FBB9E34-9406-4432-A2AA-735C161D6F1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11190" y="2190750"/>
            <a:ext cx="1793875" cy="561975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15D1787-D9EC-42D7-9E58-06C783ACCE5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5930" y="2531196"/>
            <a:ext cx="1724394" cy="18580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Feb, 20YY</a:t>
            </a:r>
          </a:p>
        </p:txBody>
      </p:sp>
      <p:cxnSp>
        <p:nvCxnSpPr>
          <p:cNvPr id="71" name="Straight Arrow Connector 70" title="Timeline Event Lines">
            <a:extLst>
              <a:ext uri="{FF2B5EF4-FFF2-40B4-BE49-F238E27FC236}">
                <a16:creationId xmlns:a16="http://schemas.microsoft.com/office/drawing/2014/main" id="{BBE1F329-A8D2-4C03-9053-8D69618651CB}"/>
              </a:ext>
            </a:extLst>
          </p:cNvPr>
          <p:cNvCxnSpPr>
            <a:cxnSpLocks/>
          </p:cNvCxnSpPr>
          <p:nvPr/>
        </p:nvCxnSpPr>
        <p:spPr>
          <a:xfrm flipH="1">
            <a:off x="109272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CA00F5-B440-406B-A716-A13092CBFC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D14BC5-F4CC-4A1D-B722-4B0E3AD084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B9576B-97C2-4B6F-8D7A-D3D94B000C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4DD14B-5E18-42FF-B2F1-6A2CB093836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</a:t>
            </a:r>
          </a:p>
        </p:txBody>
      </p:sp>
      <p:cxnSp>
        <p:nvCxnSpPr>
          <p:cNvPr id="74" name="Straight Arrow Connector 73" title="Timeline Event Lines">
            <a:extLst>
              <a:ext uri="{FF2B5EF4-FFF2-40B4-BE49-F238E27FC236}">
                <a16:creationId xmlns:a16="http://schemas.microsoft.com/office/drawing/2014/main" id="{3D985F57-4828-4F43-9FE0-15EF491E81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71100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2074163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Focus Group</a:t>
            </a:r>
          </a:p>
        </p:txBody>
      </p:sp>
      <p:sp>
        <p:nvSpPr>
          <p:cNvPr id="59" name="Text Placeholder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2108903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Jun, 20YY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F410E5-8F7F-4F9E-9FFE-E7BAE98D72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A8B8B4-43EE-4C8C-A799-7FB8016D3DD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55EE5B-B6FB-4321-9477-52192E27D6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3FB8A9-9620-42A8-A149-00CC0FC29CF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</a:t>
            </a:r>
          </a:p>
        </p:txBody>
      </p:sp>
      <p:sp>
        <p:nvSpPr>
          <p:cNvPr id="60" name="Text Placeholder 30">
            <a:extLst>
              <a:ext uri="{FF2B5EF4-FFF2-40B4-BE49-F238E27FC236}">
                <a16:creationId xmlns:a16="http://schemas.microsoft.com/office/drawing/2014/main" id="{518ED7A4-3142-4C1B-8706-E6F9BDA12CD4}"/>
              </a:ext>
            </a:extLst>
          </p:cNvPr>
          <p:cNvSpPr txBox="1">
            <a:spLocks/>
          </p:cNvSpPr>
          <p:nvPr/>
        </p:nvSpPr>
        <p:spPr>
          <a:xfrm>
            <a:off x="3971909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Feedback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ADF4B596-4378-464E-8BA9-FB6ADF27D160}"/>
              </a:ext>
            </a:extLst>
          </p:cNvPr>
          <p:cNvSpPr txBox="1">
            <a:spLocks/>
          </p:cNvSpPr>
          <p:nvPr/>
        </p:nvSpPr>
        <p:spPr>
          <a:xfrm>
            <a:off x="4006649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Oct, 20YY</a:t>
            </a:r>
          </a:p>
        </p:txBody>
      </p:sp>
      <p:cxnSp>
        <p:nvCxnSpPr>
          <p:cNvPr id="72" name="Straight Arrow Connector 71" title="Timeline Event Lines">
            <a:extLst>
              <a:ext uri="{FF2B5EF4-FFF2-40B4-BE49-F238E27FC236}">
                <a16:creationId xmlns:a16="http://schemas.microsoft.com/office/drawing/2014/main" id="{8C361AC5-6734-49E5-8506-3F22C2DF6856}"/>
              </a:ext>
            </a:extLst>
          </p:cNvPr>
          <p:cNvCxnSpPr>
            <a:cxnSpLocks/>
          </p:cNvCxnSpPr>
          <p:nvPr/>
        </p:nvCxnSpPr>
        <p:spPr>
          <a:xfrm flipH="1">
            <a:off x="486884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9E0D54-DF90-4CE3-B2EF-54C50783B7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CCC6E1D-9B5C-4276-A7D2-B86F661B7D4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45EDCB7-4237-4A5E-9B93-7DD3CD3C4F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08325" y="3973125"/>
            <a:ext cx="553175" cy="20177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20YY</a:t>
            </a:r>
          </a:p>
        </p:txBody>
      </p:sp>
      <p:cxnSp>
        <p:nvCxnSpPr>
          <p:cNvPr id="75" name="Straight Arrow Connector 74" title="Timeline Event Lines">
            <a:extLst>
              <a:ext uri="{FF2B5EF4-FFF2-40B4-BE49-F238E27FC236}">
                <a16:creationId xmlns:a16="http://schemas.microsoft.com/office/drawing/2014/main" id="{40DC3788-4E8E-4F3D-BD1E-8EFA13B070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284891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0">
            <a:extLst>
              <a:ext uri="{FF2B5EF4-FFF2-40B4-BE49-F238E27FC236}">
                <a16:creationId xmlns:a16="http://schemas.microsoft.com/office/drawing/2014/main" id="{86B6D762-C9DD-4996-B05F-20E8C744D387}"/>
              </a:ext>
            </a:extLst>
          </p:cNvPr>
          <p:cNvSpPr txBox="1">
            <a:spLocks/>
          </p:cNvSpPr>
          <p:nvPr/>
        </p:nvSpPr>
        <p:spPr>
          <a:xfrm>
            <a:off x="5387954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MVP</a:t>
            </a:r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096832AE-2EF2-4535-996B-35001117AE74}"/>
              </a:ext>
            </a:extLst>
          </p:cNvPr>
          <p:cNvSpPr txBox="1">
            <a:spLocks/>
          </p:cNvSpPr>
          <p:nvPr/>
        </p:nvSpPr>
        <p:spPr>
          <a:xfrm>
            <a:off x="5422694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Jan, 20YY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936DD04-54B5-45E1-B77E-535E48E1D46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E1BC326-1FAE-422A-BA37-4C92724EF4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4CF4B32-44BD-46E1-B99A-1ADBAC380AC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DD0D4ED-8247-483E-A339-415BFA054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DA1472-0F22-45EC-9606-34DC3AF9CA7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D3DA06-A855-49CE-8356-4A9D947FC82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</a:t>
            </a:r>
          </a:p>
        </p:txBody>
      </p:sp>
      <p:cxnSp>
        <p:nvCxnSpPr>
          <p:cNvPr id="76" name="Straight Arrow Connector 75" title="Timeline Event Lines">
            <a:extLst>
              <a:ext uri="{FF2B5EF4-FFF2-40B4-BE49-F238E27FC236}">
                <a16:creationId xmlns:a16="http://schemas.microsoft.com/office/drawing/2014/main" id="{EB858692-F88E-43A4-8B27-E23B8AC17249}"/>
              </a:ext>
            </a:extLst>
          </p:cNvPr>
          <p:cNvCxnSpPr>
            <a:cxnSpLocks/>
          </p:cNvCxnSpPr>
          <p:nvPr/>
        </p:nvCxnSpPr>
        <p:spPr>
          <a:xfrm rot="10800000" flipH="1">
            <a:off x="9116629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30">
            <a:extLst>
              <a:ext uri="{FF2B5EF4-FFF2-40B4-BE49-F238E27FC236}">
                <a16:creationId xmlns:a16="http://schemas.microsoft.com/office/drawing/2014/main" id="{926B0AAB-FFB2-4EF7-823F-9CC4BE3F9038}"/>
              </a:ext>
            </a:extLst>
          </p:cNvPr>
          <p:cNvSpPr txBox="1">
            <a:spLocks/>
          </p:cNvSpPr>
          <p:nvPr/>
        </p:nvSpPr>
        <p:spPr>
          <a:xfrm>
            <a:off x="8219692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Launch</a:t>
            </a:r>
          </a:p>
        </p:txBody>
      </p:sp>
      <p:sp>
        <p:nvSpPr>
          <p:cNvPr id="67" name="Text Placeholder 31">
            <a:extLst>
              <a:ext uri="{FF2B5EF4-FFF2-40B4-BE49-F238E27FC236}">
                <a16:creationId xmlns:a16="http://schemas.microsoft.com/office/drawing/2014/main" id="{8CD2E1AD-1EB5-4624-9837-0D937266EA13}"/>
              </a:ext>
            </a:extLst>
          </p:cNvPr>
          <p:cNvSpPr txBox="1">
            <a:spLocks/>
          </p:cNvSpPr>
          <p:nvPr/>
        </p:nvSpPr>
        <p:spPr>
          <a:xfrm>
            <a:off x="8254432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Jul, 20YY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0F207A-33A7-43C3-873C-25499611EA6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E6CCF4-3AC5-455D-B1E1-9CDCE79FA2D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7282C0-B362-4514-BC66-EC9066996A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F84C149-B9E1-4CEB-AC25-65E5E0C9ECD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</a:t>
            </a:r>
          </a:p>
        </p:txBody>
      </p:sp>
      <p:cxnSp>
        <p:nvCxnSpPr>
          <p:cNvPr id="73" name="Straight Arrow Connector 72" title="Timeline Event Lines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11005041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9927693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Design V2</a:t>
            </a:r>
          </a:p>
        </p:txBody>
      </p:sp>
      <p:sp>
        <p:nvSpPr>
          <p:cNvPr id="65" name="Text Placeholder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9962433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Nov, 20YY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82FFC2-5425-4688-B728-F2248AC174B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</a:t>
            </a:r>
          </a:p>
        </p:txBody>
      </p:sp>
      <p:grpSp>
        <p:nvGrpSpPr>
          <p:cNvPr id="33" name="Group 32" title="Timeline Month Lines">
            <a:extLst>
              <a:ext uri="{FF2B5EF4-FFF2-40B4-BE49-F238E27FC236}">
                <a16:creationId xmlns:a16="http://schemas.microsoft.com/office/drawing/2014/main" id="{AFD09076-D1F6-4F08-8939-1F1577E5A1AC}"/>
              </a:ext>
            </a:extLst>
          </p:cNvPr>
          <p:cNvGrpSpPr/>
          <p:nvPr/>
        </p:nvGrpSpPr>
        <p:grpSpPr>
          <a:xfrm>
            <a:off x="620712" y="3799174"/>
            <a:ext cx="10856346" cy="173951"/>
            <a:chOff x="620712" y="3799174"/>
            <a:chExt cx="10856346" cy="17395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51F931-A22B-44AA-B078-8F13276740C5}"/>
                </a:ext>
              </a:extLst>
            </p:cNvPr>
            <p:cNvCxnSpPr>
              <a:stCxn id="6" idx="2"/>
              <a:endCxn id="5" idx="0"/>
            </p:cNvCxnSpPr>
            <p:nvPr/>
          </p:nvCxnSpPr>
          <p:spPr>
            <a:xfrm>
              <a:off x="620712" y="3799174"/>
              <a:ext cx="1" cy="17395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3A16F3-2319-4900-94E3-2D1EE11FE250}"/>
                </a:ext>
              </a:extLst>
            </p:cNvPr>
            <p:cNvCxnSpPr/>
            <p:nvPr/>
          </p:nvCxnSpPr>
          <p:spPr>
            <a:xfrm>
              <a:off x="109272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4FC807E-B2A8-4953-AA5C-6D49F5FE3128}"/>
                </a:ext>
              </a:extLst>
            </p:cNvPr>
            <p:cNvCxnSpPr/>
            <p:nvPr/>
          </p:nvCxnSpPr>
          <p:spPr>
            <a:xfrm>
              <a:off x="156474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129982-9661-4201-A7A9-D830435CAF7C}"/>
                </a:ext>
              </a:extLst>
            </p:cNvPr>
            <p:cNvCxnSpPr/>
            <p:nvPr/>
          </p:nvCxnSpPr>
          <p:spPr>
            <a:xfrm>
              <a:off x="203675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C9CA8C-382D-4780-857E-7923D6612296}"/>
                </a:ext>
              </a:extLst>
            </p:cNvPr>
            <p:cNvCxnSpPr/>
            <p:nvPr/>
          </p:nvCxnSpPr>
          <p:spPr>
            <a:xfrm>
              <a:off x="250877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124F5F-0D19-4683-ABFD-3276BD8C0D2A}"/>
                </a:ext>
              </a:extLst>
            </p:cNvPr>
            <p:cNvCxnSpPr/>
            <p:nvPr/>
          </p:nvCxnSpPr>
          <p:spPr>
            <a:xfrm>
              <a:off x="298078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740EF7-5BAA-4406-9463-F2DBFE3F1764}"/>
                </a:ext>
              </a:extLst>
            </p:cNvPr>
            <p:cNvCxnSpPr/>
            <p:nvPr/>
          </p:nvCxnSpPr>
          <p:spPr>
            <a:xfrm>
              <a:off x="345280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722C75-9D4B-4ACF-8624-346EBA52AB0C}"/>
                </a:ext>
              </a:extLst>
            </p:cNvPr>
            <p:cNvCxnSpPr/>
            <p:nvPr/>
          </p:nvCxnSpPr>
          <p:spPr>
            <a:xfrm>
              <a:off x="392481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D341D20-3335-4187-B094-E72F119FBFA6}"/>
                </a:ext>
              </a:extLst>
            </p:cNvPr>
            <p:cNvCxnSpPr/>
            <p:nvPr/>
          </p:nvCxnSpPr>
          <p:spPr>
            <a:xfrm>
              <a:off x="439683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BA093FB-4616-49E8-A8CB-7A95CC81F7BF}"/>
                </a:ext>
              </a:extLst>
            </p:cNvPr>
            <p:cNvCxnSpPr/>
            <p:nvPr/>
          </p:nvCxnSpPr>
          <p:spPr>
            <a:xfrm>
              <a:off x="486884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37583E-E0FF-431F-AEFC-A3E007B41FEF}"/>
                </a:ext>
              </a:extLst>
            </p:cNvPr>
            <p:cNvCxnSpPr/>
            <p:nvPr/>
          </p:nvCxnSpPr>
          <p:spPr>
            <a:xfrm>
              <a:off x="534086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8CC9F1D-9948-435E-B101-CE530C3C415D}"/>
                </a:ext>
              </a:extLst>
            </p:cNvPr>
            <p:cNvCxnSpPr/>
            <p:nvPr/>
          </p:nvCxnSpPr>
          <p:spPr>
            <a:xfrm>
              <a:off x="581287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DED2865-67EC-4583-B0BC-2A7549CA14FE}"/>
                </a:ext>
              </a:extLst>
            </p:cNvPr>
            <p:cNvCxnSpPr/>
            <p:nvPr/>
          </p:nvCxnSpPr>
          <p:spPr>
            <a:xfrm>
              <a:off x="628489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8E72E4E-F5B7-469D-9C2A-54960B3814DA}"/>
                </a:ext>
              </a:extLst>
            </p:cNvPr>
            <p:cNvCxnSpPr/>
            <p:nvPr/>
          </p:nvCxnSpPr>
          <p:spPr>
            <a:xfrm>
              <a:off x="675690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2A5CFE2-8B3A-4FE1-B4D5-A3C1CDD0D60B}"/>
                </a:ext>
              </a:extLst>
            </p:cNvPr>
            <p:cNvCxnSpPr/>
            <p:nvPr/>
          </p:nvCxnSpPr>
          <p:spPr>
            <a:xfrm>
              <a:off x="722892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945B65-A1FD-4893-8E5B-694EBE6ABE48}"/>
                </a:ext>
              </a:extLst>
            </p:cNvPr>
            <p:cNvCxnSpPr/>
            <p:nvPr/>
          </p:nvCxnSpPr>
          <p:spPr>
            <a:xfrm>
              <a:off x="770093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559BBA-B1D3-41F3-BCBE-CB4BB933EEA0}"/>
                </a:ext>
              </a:extLst>
            </p:cNvPr>
            <p:cNvCxnSpPr/>
            <p:nvPr/>
          </p:nvCxnSpPr>
          <p:spPr>
            <a:xfrm>
              <a:off x="817295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864496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911698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958899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1006101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1053302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100504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1147705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B9F8F-4732-4438-9D9E-2501EE5F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FA10-2775-487B-B727-772179D8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CEDA25-1E94-4CF9-B6CD-A1094EDD7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46186"/>
              </p:ext>
            </p:extLst>
          </p:nvPr>
        </p:nvGraphicFramePr>
        <p:xfrm>
          <a:off x="431800" y="1124680"/>
          <a:ext cx="11340000" cy="46661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552258">
                  <a:extLst>
                    <a:ext uri="{9D8B030D-6E8A-4147-A177-3AD203B41FA5}">
                      <a16:colId xmlns:a16="http://schemas.microsoft.com/office/drawing/2014/main" val="1944590475"/>
                    </a:ext>
                  </a:extLst>
                </a:gridCol>
              </a:tblGrid>
              <a:tr h="2938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Detailers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Users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1,600,000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4 000,000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16 000,000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Average Price per Sale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Revenue @ 15%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5,625,000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216,000,000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Cost of Revenue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2071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Gross Profit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5,625,000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216,000,000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4217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Expenses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4989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Sales &amp; Marketing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5,062,500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38,400,000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151,200,000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7963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Customer Service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1,687,500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9,600,000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21,600,000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0336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Product Development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562,500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10,800,000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524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281,250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2,400,000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4,320,000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3863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Total Expenses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7 593,750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52,800,000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187,920,000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85602"/>
                  </a:ext>
                </a:extLst>
              </a:tr>
              <a:tr h="382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EBIT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-1,968,750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-4,800,000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28,080,000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593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3C8A8-A96E-4C3C-B900-3F4964389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F665-80EE-4503-AEF8-83FD1987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pic>
        <p:nvPicPr>
          <p:cNvPr id="49" name="Picture Placeholder 48" descr="man standing and looking down">
            <a:extLst>
              <a:ext uri="{FF2B5EF4-FFF2-40B4-BE49-F238E27FC236}">
                <a16:creationId xmlns:a16="http://schemas.microsoft.com/office/drawing/2014/main" id="{BEE07BF0-BD3B-4588-B435-7C90E9F1115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2808242"/>
            <a:ext cx="1505966" cy="150596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0B2821-A8E7-46E4-B168-879973D32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Allan</a:t>
            </a:r>
            <a:br>
              <a:rPr lang="en-US" dirty="0"/>
            </a:br>
            <a:r>
              <a:rPr lang="en-US" dirty="0"/>
              <a:t>Mattsson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049CF-117A-4565-9592-D23257E4C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C3308C-9E0D-4714-B21C-782220416A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51" name="Picture Placeholder 50" descr="woman looking at and texting on her phone">
            <a:extLst>
              <a:ext uri="{FF2B5EF4-FFF2-40B4-BE49-F238E27FC236}">
                <a16:creationId xmlns:a16="http://schemas.microsoft.com/office/drawing/2014/main" id="{990571E5-B221-49BE-902B-B3D307AAD3D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742" y="2808242"/>
            <a:ext cx="1505966" cy="150596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AA7A7-68A8-441E-AF97-3634DB9699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Mira</a:t>
            </a:r>
            <a:br>
              <a:rPr lang="en-US" dirty="0"/>
            </a:br>
            <a:r>
              <a:rPr lang="en-US" dirty="0"/>
              <a:t>Karlsson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9F9D-EB43-4713-8B9F-9A43B2F70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COB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AAB936-097B-4C03-AE79-B2920CDE259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53" name="Picture Placeholder 52" descr="woman posing for portrait">
            <a:extLst>
              <a:ext uri="{FF2B5EF4-FFF2-40B4-BE49-F238E27FC236}">
                <a16:creationId xmlns:a16="http://schemas.microsoft.com/office/drawing/2014/main" id="{C47055E4-1604-491C-AEB0-8BF6FDE485F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683" y="2808242"/>
            <a:ext cx="1505966" cy="150596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45246F-921D-40B3-8F49-8C6BC23173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Victoria Lindqvist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3732E-FB74-4F6C-88AC-EBAAC00C4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CFO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929A30E-A2FC-439E-B985-4BD4359DFE6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728585-A663-4E22-87F7-AAD670071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34" name="Freeform: Shape 33" title="triangles">
              <a:extLst>
                <a:ext uri="{FF2B5EF4-FFF2-40B4-BE49-F238E27FC236}">
                  <a16:creationId xmlns:a16="http://schemas.microsoft.com/office/drawing/2014/main" id="{74632BF7-7DCC-4CB0-A278-AD3B28FE96BA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 title="triangles">
              <a:extLst>
                <a:ext uri="{FF2B5EF4-FFF2-40B4-BE49-F238E27FC236}">
                  <a16:creationId xmlns:a16="http://schemas.microsoft.com/office/drawing/2014/main" id="{F3B7A750-FBC6-4475-9937-5A5FF7957A67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 title="triangles">
              <a:extLst>
                <a:ext uri="{FF2B5EF4-FFF2-40B4-BE49-F238E27FC236}">
                  <a16:creationId xmlns:a16="http://schemas.microsoft.com/office/drawing/2014/main" id="{2AEBF1D4-D3EA-4EFC-96B4-BE3208DC9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 title="triangles">
              <a:extLst>
                <a:ext uri="{FF2B5EF4-FFF2-40B4-BE49-F238E27FC236}">
                  <a16:creationId xmlns:a16="http://schemas.microsoft.com/office/drawing/2014/main" id="{9482C603-BF06-493B-A4FB-922E55E073FE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 title="triangles">
              <a:extLst>
                <a:ext uri="{FF2B5EF4-FFF2-40B4-BE49-F238E27FC236}">
                  <a16:creationId xmlns:a16="http://schemas.microsoft.com/office/drawing/2014/main" id="{8896E3A5-9F33-4D5C-9F1D-5072AAC7EDCD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 title="triangles">
              <a:extLst>
                <a:ext uri="{FF2B5EF4-FFF2-40B4-BE49-F238E27FC236}">
                  <a16:creationId xmlns:a16="http://schemas.microsoft.com/office/drawing/2014/main" id="{5CE56383-9C4D-4A22-8C3F-2BFAC639C530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 title="triangles">
              <a:extLst>
                <a:ext uri="{FF2B5EF4-FFF2-40B4-BE49-F238E27FC236}">
                  <a16:creationId xmlns:a16="http://schemas.microsoft.com/office/drawing/2014/main" id="{2B4AB49B-299B-45F1-A97B-165C71460A30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 title="triangles">
              <a:extLst>
                <a:ext uri="{FF2B5EF4-FFF2-40B4-BE49-F238E27FC236}">
                  <a16:creationId xmlns:a16="http://schemas.microsoft.com/office/drawing/2014/main" id="{223660C9-E786-4F4A-96A1-E22F6991217D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 title="triangles">
              <a:extLst>
                <a:ext uri="{FF2B5EF4-FFF2-40B4-BE49-F238E27FC236}">
                  <a16:creationId xmlns:a16="http://schemas.microsoft.com/office/drawing/2014/main" id="{2C75C772-F093-4933-898C-D9C65C0F3F73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 title="triangles">
              <a:extLst>
                <a:ext uri="{FF2B5EF4-FFF2-40B4-BE49-F238E27FC236}">
                  <a16:creationId xmlns:a16="http://schemas.microsoft.com/office/drawing/2014/main" id="{8D768F9C-760D-410A-A60E-6285E1D66EAC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 title="triangles">
              <a:extLst>
                <a:ext uri="{FF2B5EF4-FFF2-40B4-BE49-F238E27FC236}">
                  <a16:creationId xmlns:a16="http://schemas.microsoft.com/office/drawing/2014/main" id="{77C89462-3651-42AB-8271-83D9F6A88F96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 title="triangles">
              <a:extLst>
                <a:ext uri="{FF2B5EF4-FFF2-40B4-BE49-F238E27FC236}">
                  <a16:creationId xmlns:a16="http://schemas.microsoft.com/office/drawing/2014/main" id="{25A77506-DAFD-4EFD-BEC3-4B1CC7FED70B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 title="triangles">
              <a:extLst>
                <a:ext uri="{FF2B5EF4-FFF2-40B4-BE49-F238E27FC236}">
                  <a16:creationId xmlns:a16="http://schemas.microsoft.com/office/drawing/2014/main" id="{A2F7BBCC-60DA-4FA5-BB5C-2491F61740CB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 title="triangles">
              <a:extLst>
                <a:ext uri="{FF2B5EF4-FFF2-40B4-BE49-F238E27FC236}">
                  <a16:creationId xmlns:a16="http://schemas.microsoft.com/office/drawing/2014/main" id="{5506F340-1304-4556-9102-17C00BB75390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F736D-1910-4E6F-9F86-9A9B0FCF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0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E91-9331-4D7D-9534-00A6BAB6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grpSp>
        <p:nvGrpSpPr>
          <p:cNvPr id="10" name="Group 9" title="Fund Category (Grouped)">
            <a:extLst>
              <a:ext uri="{FF2B5EF4-FFF2-40B4-BE49-F238E27FC236}">
                <a16:creationId xmlns:a16="http://schemas.microsoft.com/office/drawing/2014/main" id="{7991DB0A-528C-4F75-B29F-30E8300DA02C}"/>
              </a:ext>
            </a:extLst>
          </p:cNvPr>
          <p:cNvGrpSpPr/>
          <p:nvPr/>
        </p:nvGrpSpPr>
        <p:grpSpPr>
          <a:xfrm>
            <a:off x="635303" y="1497049"/>
            <a:ext cx="2456706" cy="1634164"/>
            <a:chOff x="635303" y="993330"/>
            <a:chExt cx="2456706" cy="1634164"/>
          </a:xfrm>
        </p:grpSpPr>
        <p:pic>
          <p:nvPicPr>
            <p:cNvPr id="14" name="Graphic 13" descr="Network" title="Placeholder Icon">
              <a:extLst>
                <a:ext uri="{FF2B5EF4-FFF2-40B4-BE49-F238E27FC236}">
                  <a16:creationId xmlns:a16="http://schemas.microsoft.com/office/drawing/2014/main" id="{18424AB1-887D-4FB3-BE95-50D84780E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5854" y="993330"/>
              <a:ext cx="516155" cy="516155"/>
            </a:xfrm>
            <a:prstGeom prst="rect">
              <a:avLst/>
            </a:prstGeom>
          </p:spPr>
        </p:pic>
        <p:sp>
          <p:nvSpPr>
            <p:cNvPr id="12" name="Text Placeholder 80">
              <a:extLst>
                <a:ext uri="{FF2B5EF4-FFF2-40B4-BE49-F238E27FC236}">
                  <a16:creationId xmlns:a16="http://schemas.microsoft.com/office/drawing/2014/main" id="{90281C71-0600-4FA5-BF84-8F72BE03A85D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504110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 Category</a:t>
              </a:r>
            </a:p>
          </p:txBody>
        </p:sp>
        <p:sp>
          <p:nvSpPr>
            <p:cNvPr id="11" name="Text Placeholder 80">
              <a:extLst>
                <a:ext uri="{FF2B5EF4-FFF2-40B4-BE49-F238E27FC236}">
                  <a16:creationId xmlns:a16="http://schemas.microsoft.com/office/drawing/2014/main" id="{3BF28A40-3F44-4C6A-81B5-2161EEF431B8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910839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</a:p>
          </p:txBody>
        </p:sp>
      </p:grpSp>
      <p:grpSp>
        <p:nvGrpSpPr>
          <p:cNvPr id="20" name="Group 19" title="Fund Category (Grouped)">
            <a:extLst>
              <a:ext uri="{FF2B5EF4-FFF2-40B4-BE49-F238E27FC236}">
                <a16:creationId xmlns:a16="http://schemas.microsoft.com/office/drawing/2014/main" id="{9E1D0716-8092-4CF7-A12E-F1BCC99E89C3}"/>
              </a:ext>
            </a:extLst>
          </p:cNvPr>
          <p:cNvGrpSpPr/>
          <p:nvPr/>
        </p:nvGrpSpPr>
        <p:grpSpPr>
          <a:xfrm>
            <a:off x="695631" y="3927174"/>
            <a:ext cx="2439313" cy="1773976"/>
            <a:chOff x="635303" y="2759296"/>
            <a:chExt cx="2439313" cy="1773976"/>
          </a:xfrm>
        </p:grpSpPr>
        <p:pic>
          <p:nvPicPr>
            <p:cNvPr id="24" name="Graphic 23" descr="Newspaper" title="Placeholder Icon">
              <a:extLst>
                <a:ext uri="{FF2B5EF4-FFF2-40B4-BE49-F238E27FC236}">
                  <a16:creationId xmlns:a16="http://schemas.microsoft.com/office/drawing/2014/main" id="{87FF2375-B49A-4319-B4DC-3C80BAD9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8461" y="2759296"/>
              <a:ext cx="516155" cy="516155"/>
            </a:xfrm>
            <a:prstGeom prst="rect">
              <a:avLst/>
            </a:prstGeom>
          </p:spPr>
        </p:pic>
        <p:sp>
          <p:nvSpPr>
            <p:cNvPr id="22" name="Text Placeholder 80">
              <a:extLst>
                <a:ext uri="{FF2B5EF4-FFF2-40B4-BE49-F238E27FC236}">
                  <a16:creationId xmlns:a16="http://schemas.microsoft.com/office/drawing/2014/main" id="{84749242-C662-4254-B6A3-246DC1FF6808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3409888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 Category</a:t>
              </a:r>
            </a:p>
          </p:txBody>
        </p:sp>
        <p:sp>
          <p:nvSpPr>
            <p:cNvPr id="21" name="Text Placeholder 80">
              <a:extLst>
                <a:ext uri="{FF2B5EF4-FFF2-40B4-BE49-F238E27FC236}">
                  <a16:creationId xmlns:a16="http://schemas.microsoft.com/office/drawing/2014/main" id="{C3483C53-05C7-41D1-985C-79B44C4DB3B7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3816617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</a:p>
          </p:txBody>
        </p:sp>
      </p:grpSp>
      <p:graphicFrame>
        <p:nvGraphicFramePr>
          <p:cNvPr id="4" name="Chart 3" title="Funding Chart">
            <a:extLst>
              <a:ext uri="{FF2B5EF4-FFF2-40B4-BE49-F238E27FC236}">
                <a16:creationId xmlns:a16="http://schemas.microsoft.com/office/drawing/2014/main" id="{1ABE75E8-2998-4AD8-8098-39EDE88A0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401285"/>
              </p:ext>
            </p:extLst>
          </p:nvPr>
        </p:nvGraphicFramePr>
        <p:xfrm>
          <a:off x="3122536" y="1030514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5" name="Group 24" title="Fund Category (Grouped)">
            <a:extLst>
              <a:ext uri="{FF2B5EF4-FFF2-40B4-BE49-F238E27FC236}">
                <a16:creationId xmlns:a16="http://schemas.microsoft.com/office/drawing/2014/main" id="{C08AEB7B-A2ED-4C07-8C5A-156DA6D715BE}"/>
              </a:ext>
            </a:extLst>
          </p:cNvPr>
          <p:cNvGrpSpPr/>
          <p:nvPr/>
        </p:nvGrpSpPr>
        <p:grpSpPr>
          <a:xfrm>
            <a:off x="8881417" y="1497049"/>
            <a:ext cx="2497783" cy="1962347"/>
            <a:chOff x="8881417" y="2258575"/>
            <a:chExt cx="2497783" cy="1962347"/>
          </a:xfrm>
        </p:grpSpPr>
        <p:pic>
          <p:nvPicPr>
            <p:cNvPr id="29" name="Graphic 28" descr="Icon Placeholder">
              <a:extLst>
                <a:ext uri="{FF2B5EF4-FFF2-40B4-BE49-F238E27FC236}">
                  <a16:creationId xmlns:a16="http://schemas.microsoft.com/office/drawing/2014/main" id="{E0E3C227-EFA0-47A9-BAEC-A3B06FCA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81417" y="2258575"/>
              <a:ext cx="567771" cy="567771"/>
            </a:xfrm>
            <a:prstGeom prst="rect">
              <a:avLst/>
            </a:prstGeom>
          </p:spPr>
        </p:pic>
        <p:sp>
          <p:nvSpPr>
            <p:cNvPr id="27" name="Text Placeholder 80">
              <a:extLst>
                <a:ext uri="{FF2B5EF4-FFF2-40B4-BE49-F238E27FC236}">
                  <a16:creationId xmlns:a16="http://schemas.microsoft.com/office/drawing/2014/main" id="{E691EA48-9FD0-4A91-A269-A8156DBAA8A1}"/>
                </a:ext>
              </a:extLst>
            </p:cNvPr>
            <p:cNvSpPr txBox="1">
              <a:spLocks/>
            </p:cNvSpPr>
            <p:nvPr/>
          </p:nvSpPr>
          <p:spPr>
            <a:xfrm>
              <a:off x="8967861" y="2909603"/>
              <a:ext cx="2391393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 Category</a:t>
              </a:r>
            </a:p>
          </p:txBody>
        </p:sp>
        <p:sp>
          <p:nvSpPr>
            <p:cNvPr id="26" name="Text Placeholder 80">
              <a:extLst>
                <a:ext uri="{FF2B5EF4-FFF2-40B4-BE49-F238E27FC236}">
                  <a16:creationId xmlns:a16="http://schemas.microsoft.com/office/drawing/2014/main" id="{CF9BA5D5-8439-442E-A476-F8D139086D8D}"/>
                </a:ext>
              </a:extLst>
            </p:cNvPr>
            <p:cNvSpPr txBox="1">
              <a:spLocks/>
            </p:cNvSpPr>
            <p:nvPr/>
          </p:nvSpPr>
          <p:spPr>
            <a:xfrm>
              <a:off x="8987806" y="3316332"/>
              <a:ext cx="2391394" cy="904590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</a:p>
          </p:txBody>
        </p:sp>
      </p:grpSp>
      <p:grpSp>
        <p:nvGrpSpPr>
          <p:cNvPr id="5" name="Group 4" title="Fund Category (Grouped)">
            <a:extLst>
              <a:ext uri="{FF2B5EF4-FFF2-40B4-BE49-F238E27FC236}">
                <a16:creationId xmlns:a16="http://schemas.microsoft.com/office/drawing/2014/main" id="{9D2FFF25-64F0-47A5-BE16-964530465F5E}"/>
              </a:ext>
            </a:extLst>
          </p:cNvPr>
          <p:cNvGrpSpPr/>
          <p:nvPr/>
        </p:nvGrpSpPr>
        <p:grpSpPr>
          <a:xfrm>
            <a:off x="8881417" y="3927174"/>
            <a:ext cx="2497783" cy="1962347"/>
            <a:chOff x="8881417" y="2258575"/>
            <a:chExt cx="2497783" cy="1962347"/>
          </a:xfrm>
        </p:grpSpPr>
        <p:pic>
          <p:nvPicPr>
            <p:cNvPr id="9" name="Graphic 8" descr="Bullseye" title="Placeholder Icon">
              <a:extLst>
                <a:ext uri="{FF2B5EF4-FFF2-40B4-BE49-F238E27FC236}">
                  <a16:creationId xmlns:a16="http://schemas.microsoft.com/office/drawing/2014/main" id="{CE6069C6-95DD-4ED1-982A-DC78C0F4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81417" y="2258575"/>
              <a:ext cx="567771" cy="567771"/>
            </a:xfrm>
            <a:prstGeom prst="rect">
              <a:avLst/>
            </a:prstGeom>
          </p:spPr>
        </p:pic>
        <p:sp>
          <p:nvSpPr>
            <p:cNvPr id="7" name="Text Placeholder 80">
              <a:extLst>
                <a:ext uri="{FF2B5EF4-FFF2-40B4-BE49-F238E27FC236}">
                  <a16:creationId xmlns:a16="http://schemas.microsoft.com/office/drawing/2014/main" id="{2ABA949D-514D-46F1-9EA0-0044B954A1B5}"/>
                </a:ext>
              </a:extLst>
            </p:cNvPr>
            <p:cNvSpPr txBox="1">
              <a:spLocks/>
            </p:cNvSpPr>
            <p:nvPr/>
          </p:nvSpPr>
          <p:spPr>
            <a:xfrm>
              <a:off x="8967861" y="2909603"/>
              <a:ext cx="2391393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 Category</a:t>
              </a:r>
            </a:p>
          </p:txBody>
        </p:sp>
        <p:sp>
          <p:nvSpPr>
            <p:cNvPr id="6" name="Text Placeholder 80">
              <a:extLst>
                <a:ext uri="{FF2B5EF4-FFF2-40B4-BE49-F238E27FC236}">
                  <a16:creationId xmlns:a16="http://schemas.microsoft.com/office/drawing/2014/main" id="{A0FE60BC-B552-4E0C-A2F3-D99FDA7DA656}"/>
                </a:ext>
              </a:extLst>
            </p:cNvPr>
            <p:cNvSpPr txBox="1">
              <a:spLocks/>
            </p:cNvSpPr>
            <p:nvPr/>
          </p:nvSpPr>
          <p:spPr>
            <a:xfrm>
              <a:off x="8987806" y="3316332"/>
              <a:ext cx="2391394" cy="904590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8DE63-22D3-42B8-803D-E9D8BE04D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0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Top left image">
            <a:extLst>
              <a:ext uri="{FF2B5EF4-FFF2-40B4-BE49-F238E27FC236}">
                <a16:creationId xmlns:a16="http://schemas.microsoft.com/office/drawing/2014/main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tagline or sub-headline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</a:t>
            </a:r>
          </a:p>
          <a:p>
            <a:r>
              <a:rPr lang="en-US" dirty="0"/>
              <a:t>Nunc viverra imperdiet enim. Fusce est.</a:t>
            </a:r>
            <a:br>
              <a:rPr lang="en-US" dirty="0"/>
            </a:br>
            <a:r>
              <a:rPr lang="en-US" dirty="0"/>
              <a:t>Vivamus a tellus</a:t>
            </a:r>
          </a:p>
          <a:p>
            <a:r>
              <a:rPr lang="en-US" dirty="0"/>
              <a:t>Pellentesque habitant morbi tristique senectus et netus et malesuada fames ac turpis egestas. Proin pharetra nonummy pede. Mauris et orci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rial view of ocean and land near the ocean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28" descr="company logo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946" r="946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Kalle Persson</a:t>
            </a:r>
          </a:p>
        </p:txBody>
      </p:sp>
      <p:pic>
        <p:nvPicPr>
          <p:cNvPr id="13" name="Graphic 12" descr="Person icon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+1 23 987 6554</a:t>
            </a:r>
          </a:p>
        </p:txBody>
      </p:sp>
      <p:pic>
        <p:nvPicPr>
          <p:cNvPr id="15" name="Graphic 14" descr="Phone icon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kalle@email.com</a:t>
            </a:r>
          </a:p>
        </p:txBody>
      </p:sp>
      <p:pic>
        <p:nvPicPr>
          <p:cNvPr id="14" name="Graphic 13" descr="Email icon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11"/>
              </a:rPr>
              <a:t>www.fabrikam.com</a:t>
            </a:r>
            <a:r>
              <a:rPr lang="en-US" dirty="0"/>
              <a:t> </a:t>
            </a:r>
          </a:p>
        </p:txBody>
      </p:sp>
      <p:pic>
        <p:nvPicPr>
          <p:cNvPr id="30" name="Graphic 29" descr="World web icon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0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rial view of snowy ground and pine trees">
            <a:extLst>
              <a:ext uri="{FF2B5EF4-FFF2-40B4-BE49-F238E27FC236}">
                <a16:creationId xmlns:a16="http://schemas.microsoft.com/office/drawing/2014/main" id="{2DD80BD6-4966-4B27-A63C-89B71D8967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Larger Headline</a:t>
            </a:r>
            <a:br>
              <a:rPr lang="en-US" sz="4400" dirty="0"/>
            </a:br>
            <a:r>
              <a:rPr lang="en-US" sz="4400" dirty="0"/>
              <a:t>Goes Here</a:t>
            </a:r>
          </a:p>
          <a:p>
            <a:pPr marL="0" indent="0">
              <a:buNone/>
            </a:pPr>
            <a:r>
              <a:rPr lang="en-US" dirty="0"/>
              <a:t>Pellentesque habitant morbi tristique senectus et netus et malesuada fames ac turpis egestas. Proin pharetra nonummy pede. Mauris et orci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67" name="Picture Placeholder 66" descr="Cloud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Changing</a:t>
            </a:r>
            <a:br>
              <a:rPr lang="en-US" dirty="0"/>
            </a:br>
            <a:r>
              <a:rPr lang="en-US" dirty="0"/>
              <a:t>Climate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159" name="Picture Placeholder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Water</a:t>
            </a:r>
            <a:br>
              <a:rPr lang="en-US" dirty="0"/>
            </a:br>
            <a:r>
              <a:rPr lang="en-US" dirty="0"/>
              <a:t>Shortages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161" name="Picture Placeholder 160" descr="Thermomete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Longer</a:t>
            </a:r>
            <a:br>
              <a:rPr lang="en-US" dirty="0"/>
            </a:br>
            <a:r>
              <a:rPr lang="en-US" dirty="0"/>
              <a:t>Winters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163" name="Picture Placeholder 162" descr="Palm tree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New</a:t>
            </a:r>
            <a:br>
              <a:rPr lang="en-US" dirty="0"/>
            </a:br>
            <a:r>
              <a:rPr lang="en-US" dirty="0"/>
              <a:t>Terrain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165" name="Picture Placeholder 164" descr="Factory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Industrial </a:t>
            </a:r>
            <a:br>
              <a:rPr lang="en-US" dirty="0"/>
            </a:br>
            <a:r>
              <a:rPr lang="en-US" dirty="0"/>
              <a:t>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pic>
        <p:nvPicPr>
          <p:cNvPr id="93" name="Picture Placeholder 92" descr="magnifying glass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Clean </a:t>
            </a:r>
            <a:br>
              <a:rPr lang="en-US" dirty="0"/>
            </a:br>
            <a:r>
              <a:rPr lang="en-US" dirty="0"/>
              <a:t>Water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95" name="Picture Placeholder 94" descr="foliage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Evergreen</a:t>
            </a:r>
            <a:br>
              <a:rPr lang="en-US" dirty="0"/>
            </a:br>
            <a:r>
              <a:rPr lang="en-US" dirty="0"/>
              <a:t>Foliage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97" name="Picture Placeholder 96" descr="apple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Healthy </a:t>
            </a:r>
            <a:br>
              <a:rPr lang="en-US" dirty="0"/>
            </a:br>
            <a:r>
              <a:rPr lang="en-US" dirty="0"/>
              <a:t>Vegetables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12" name="Picture Placeholder 11" descr="aerial image of trees, forest">
            <a:extLst>
              <a:ext uri="{FF2B5EF4-FFF2-40B4-BE49-F238E27FC236}">
                <a16:creationId xmlns:a16="http://schemas.microsoft.com/office/drawing/2014/main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93" r="93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ater, waves, sandy shore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89" b="89"/>
          <a:stretch>
            <a:fillRect/>
          </a:stretch>
        </p:blipFill>
        <p:spPr>
          <a:xfrm>
            <a:off x="105351" y="496139"/>
            <a:ext cx="6208364" cy="62751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</a:t>
            </a:r>
          </a:p>
        </p:txBody>
      </p:sp>
      <p:pic>
        <p:nvPicPr>
          <p:cNvPr id="71" name="Picture Placeholder 70" descr="link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Web Deep Links</a:t>
            </a: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694262"/>
            <a:ext cx="2001317" cy="720000"/>
          </a:xfrm>
        </p:spPr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73" name="Picture Placeholder 72" descr="send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Instant Communication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301993"/>
            <a:ext cx="2001317" cy="720000"/>
          </a:xfrm>
        </p:spPr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75" name="Picture Placeholder 74" descr="network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Networked API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66629"/>
            <a:ext cx="2001317" cy="720000"/>
          </a:xfrm>
        </p:spPr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Product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 your </a:t>
            </a:r>
            <a:br>
              <a:rPr lang="en-US" dirty="0"/>
            </a:br>
            <a:r>
              <a:rPr lang="en-US" dirty="0"/>
              <a:t>main benefit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benefits include</a:t>
            </a:r>
          </a:p>
          <a:p>
            <a:r>
              <a:rPr lang="en-US" sz="1200" dirty="0"/>
              <a:t>Nunc viverra imperdiet enim. Fusce est.</a:t>
            </a:r>
            <a:br>
              <a:rPr lang="en-US" sz="1200" dirty="0"/>
            </a:br>
            <a:r>
              <a:rPr lang="en-US" sz="1200" dirty="0"/>
              <a:t>Vivamus a tellus</a:t>
            </a:r>
          </a:p>
          <a:p>
            <a:r>
              <a:rPr lang="en-US" sz="1200" dirty="0"/>
              <a:t>Nunc viverra imperdiet enim. Fusce est.</a:t>
            </a:r>
            <a:br>
              <a:rPr lang="en-US" sz="1200" dirty="0"/>
            </a:br>
            <a:r>
              <a:rPr lang="en-US" sz="1200" dirty="0"/>
              <a:t>Vivamus a tellus</a:t>
            </a:r>
          </a:p>
        </p:txBody>
      </p:sp>
      <p:pic>
        <p:nvPicPr>
          <p:cNvPr id="17" name="Picture Placeholder 16" descr="arial view of the shoreline of the ocean and sand">
            <a:extLst>
              <a:ext uri="{FF2B5EF4-FFF2-40B4-BE49-F238E27FC236}">
                <a16:creationId xmlns:a16="http://schemas.microsoft.com/office/drawing/2014/main" id="{3B6B24E4-D6F2-45A2-990E-B855C75B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Left panel image">
            <a:extLst>
              <a:ext uri="{FF2B5EF4-FFF2-40B4-BE49-F238E27FC236}">
                <a16:creationId xmlns:a16="http://schemas.microsoft.com/office/drawing/2014/main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02D7333-D43E-4F9D-B14F-59FA693F7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reeform: Shape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There is an opportunity for success</a:t>
            </a:r>
          </a:p>
        </p:txBody>
      </p:sp>
      <p:pic>
        <p:nvPicPr>
          <p:cNvPr id="33" name="Picture Placeholder 32" descr="Teacher">
            <a:extLst>
              <a:ext uri="{FF2B5EF4-FFF2-40B4-BE49-F238E27FC236}">
                <a16:creationId xmlns:a16="http://schemas.microsoft.com/office/drawing/2014/main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Fortify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35" name="Picture Placeholder 34" descr="Group">
            <a:extLst>
              <a:ext uri="{FF2B5EF4-FFF2-40B4-BE49-F238E27FC236}">
                <a16:creationId xmlns:a16="http://schemas.microsoft.com/office/drawing/2014/main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De-Marginalize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pic>
        <p:nvPicPr>
          <p:cNvPr id="37" name="Picture Placeholder 36" descr="Books">
            <a:extLst>
              <a:ext uri="{FF2B5EF4-FFF2-40B4-BE49-F238E27FC236}">
                <a16:creationId xmlns:a16="http://schemas.microsoft.com/office/drawing/2014/main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0B8C-152D-4041-AC3C-8B85647A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Opportunity</a:t>
            </a:r>
          </a:p>
        </p:txBody>
      </p:sp>
      <p:pic>
        <p:nvPicPr>
          <p:cNvPr id="9" name="Graphic 8" descr="Bullseye" title="Placeholder Icon">
            <a:extLst>
              <a:ext uri="{FF2B5EF4-FFF2-40B4-BE49-F238E27FC236}">
                <a16:creationId xmlns:a16="http://schemas.microsoft.com/office/drawing/2014/main" id="{FE3C0AD7-AC2C-4BF6-9B04-D74540297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50" y="1391763"/>
            <a:ext cx="753719" cy="75371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6DD47F-D181-45CD-A525-14A14AF48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$1B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FC6F7-3678-4EB1-9653-A3E4DAC4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 </a:t>
            </a:r>
          </a:p>
          <a:p>
            <a:r>
              <a:rPr lang="en-US" dirty="0"/>
              <a:t>Fusce posuere, magna sed pulvinar ultricies, purus lectus malesuada libero, sit amet commodo magna eros quis urna</a:t>
            </a:r>
          </a:p>
        </p:txBody>
      </p:sp>
      <p:pic>
        <p:nvPicPr>
          <p:cNvPr id="8" name="Graphic 7" descr="Lecturer" title="Placeholder Icon">
            <a:extLst>
              <a:ext uri="{FF2B5EF4-FFF2-40B4-BE49-F238E27FC236}">
                <a16:creationId xmlns:a16="http://schemas.microsoft.com/office/drawing/2014/main" id="{CA2E6407-E074-43E0-AA4A-D7B9ADF2DA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4740" y="1391763"/>
            <a:ext cx="753719" cy="7537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976196-87DB-406C-9904-8B1F6B13B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$2B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CA641-190C-4E8A-B694-3EA9C4DCD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 </a:t>
            </a:r>
          </a:p>
          <a:p>
            <a:r>
              <a:rPr lang="en-US" dirty="0"/>
              <a:t>Fusce posuere, magna sed pulvinar ultricies, purus lectus malesuada libero, sit amet commodo magna eros quis urna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8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" id="{B05B9409-1B72-4802-BE24-2D8EE9BCF59C}" vid="{30FAA7A9-849B-4CB8-9583-D22D44163FDE}"/>
    </a:ext>
  </a:extLst>
</a:theme>
</file>

<file path=ppt/theme/theme2.xml><?xml version="1.0" encoding="utf-8"?>
<a:theme xmlns:a="http://schemas.openxmlformats.org/drawingml/2006/main" name="1_OfficePLUS">
  <a:themeElements>
    <a:clrScheme name="沉稳红模板配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A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3902022-5f07-415b-99da-02f7a843c2d0" xsi:nil="true"/>
  </documentManagement>
</p:properties>
</file>

<file path=customXml/itemProps1.xml><?xml version="1.0" encoding="utf-8"?>
<ds:datastoreItem xmlns:ds="http://schemas.openxmlformats.org/officeDocument/2006/customXml" ds:itemID="{19BF51BA-BD97-4518-9266-AD3D61549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0E0C9C-D6B5-4D36-B510-8C37E1EAC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90261-1200-4EC7-95B0-2241EE54AA34}">
  <ds:schemaRefs>
    <ds:schemaRef ds:uri="http://schemas.microsoft.com/office/2006/metadata/properties"/>
    <ds:schemaRef ds:uri="http://purl.org/dc/terms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  <ds:schemaRef ds:uri="03902022-5f07-415b-99da-02f7a843c2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TF16411175</Template>
  <TotalTime>0</TotalTime>
  <Words>851</Words>
  <Application>Microsoft Office PowerPoint</Application>
  <PresentationFormat>宽屏</PresentationFormat>
  <Paragraphs>270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Rockwell</vt:lpstr>
      <vt:lpstr>Segoe UI Light</vt:lpstr>
      <vt:lpstr>Times New Roman</vt:lpstr>
      <vt:lpstr>Office 主题​​</vt:lpstr>
      <vt:lpstr>1_OfficePLUS</vt:lpstr>
      <vt:lpstr>Presentation  Title</vt:lpstr>
      <vt:lpstr>About Us</vt:lpstr>
      <vt:lpstr>The Problem</vt:lpstr>
      <vt:lpstr>The Solution</vt:lpstr>
      <vt:lpstr>The Product</vt:lpstr>
      <vt:lpstr>Digital Product</vt:lpstr>
      <vt:lpstr>Divider Slide Title</vt:lpstr>
      <vt:lpstr>Business Model</vt:lpstr>
      <vt:lpstr>Market Opportunity</vt:lpstr>
      <vt:lpstr>Competition</vt:lpstr>
      <vt:lpstr>Growth Strategy</vt:lpstr>
      <vt:lpstr>Traction</vt:lpstr>
      <vt:lpstr>Timeline</vt:lpstr>
      <vt:lpstr>Financials</vt:lpstr>
      <vt:lpstr>Team</vt:lpstr>
      <vt:lpstr>Funding</vt:lpstr>
      <vt:lpstr>Summary</vt:lpstr>
      <vt:lpstr>Thank You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2019-08-22T09:46:45Z</dcterms:created>
  <dcterms:modified xsi:type="dcterms:W3CDTF">2019-09-19T02:23:22Z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t-weiszh@microsoft.com</vt:lpwstr>
  </property>
  <property fmtid="{D5CDD505-2E9C-101B-9397-08002B2CF9AE}" pid="6" name="MSIP_Label_f42aa342-8706-4288-bd11-ebb85995028c_SetDate">
    <vt:lpwstr>2019-08-22T09:48:50.9777669Z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455a95f8-4227-479a-bfa7-fff7c3889411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