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9" r:id="rId3"/>
    <p:sldId id="258" r:id="rId4"/>
    <p:sldId id="260" r:id="rId5"/>
    <p:sldId id="262" r:id="rId6"/>
    <p:sldId id="261" r:id="rId7"/>
    <p:sldId id="392" r:id="rId8"/>
    <p:sldId id="264" r:id="rId9"/>
    <p:sldId id="281" r:id="rId10"/>
    <p:sldId id="268" r:id="rId11"/>
    <p:sldId id="263" r:id="rId12"/>
    <p:sldId id="387" r:id="rId13"/>
    <p:sldId id="389" r:id="rId14"/>
    <p:sldId id="390" r:id="rId15"/>
    <p:sldId id="269" r:id="rId16"/>
    <p:sldId id="270" r:id="rId17"/>
    <p:sldId id="265" r:id="rId18"/>
    <p:sldId id="271" r:id="rId19"/>
    <p:sldId id="272" r:id="rId20"/>
    <p:sldId id="273" r:id="rId21"/>
    <p:sldId id="274" r:id="rId22"/>
    <p:sldId id="276" r:id="rId23"/>
    <p:sldId id="266" r:id="rId24"/>
    <p:sldId id="275" r:id="rId25"/>
    <p:sldId id="277" r:id="rId26"/>
    <p:sldId id="278" r:id="rId27"/>
    <p:sldId id="279" r:id="rId28"/>
    <p:sldId id="280" r:id="rId29"/>
    <p:sldId id="391" r:id="rId30"/>
    <p:sldId id="267" r:id="rId31"/>
    <p:sldId id="836" r:id="rId32"/>
  </p:sldIdLst>
  <p:sldSz cx="12192000" cy="6858000"/>
  <p:notesSz cx="6858000" cy="9144000"/>
  <p:embeddedFontLst>
    <p:embeddedFont>
      <p:font typeface="Impact" panose="020B0806030902050204" pitchFamily="34" charset="0"/>
      <p:regular r:id="rId35"/>
    </p:embeddedFont>
    <p:embeddedFont>
      <p:font typeface="Microsoft YaHei Light" panose="020B0502040204020203" pitchFamily="34" charset="-122"/>
      <p:regular r:id="rId36"/>
    </p:embeddedFont>
    <p:embeddedFont>
      <p:font typeface="等线" panose="02010600030101010101" pitchFamily="2" charset="-122"/>
      <p:regular r:id="rId37"/>
      <p:bold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微软雅黑" panose="020B0503020204020204" pitchFamily="34" charset="-122"/>
      <p:regular r:id="rId39"/>
      <p:bold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'zCloud" initials="F" lastIdx="1" clrIdx="0">
    <p:extLst>
      <p:ext uri="{19B8F6BF-5375-455C-9EA6-DF929625EA0E}">
        <p15:presenceInfo xmlns:p15="http://schemas.microsoft.com/office/powerpoint/2012/main" userId="F'zClou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50FF"/>
    <a:srgbClr val="F9F9F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3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周正" userId="deef8ccd-f46f-46cc-90ed-d4a93c957150" providerId="ADAL" clId="{B3C12CBC-BB63-45F8-B9A1-517172087D84}"/>
    <pc:docChg chg="custSel modSld modMainMaster">
      <pc:chgData name="周正" userId="deef8ccd-f46f-46cc-90ed-d4a93c957150" providerId="ADAL" clId="{B3C12CBC-BB63-45F8-B9A1-517172087D84}" dt="2022-06-27T06:29:42.766" v="23" actId="688"/>
      <pc:docMkLst>
        <pc:docMk/>
      </pc:docMkLst>
      <pc:sldChg chg="modSp mod">
        <pc:chgData name="周正" userId="deef8ccd-f46f-46cc-90ed-d4a93c957150" providerId="ADAL" clId="{B3C12CBC-BB63-45F8-B9A1-517172087D84}" dt="2022-06-27T06:27:10.615" v="18"/>
        <pc:sldMkLst>
          <pc:docMk/>
          <pc:sldMk cId="1488588557" sldId="256"/>
        </pc:sldMkLst>
        <pc:spChg chg="mod">
          <ac:chgData name="周正" userId="deef8ccd-f46f-46cc-90ed-d4a93c957150" providerId="ADAL" clId="{B3C12CBC-BB63-45F8-B9A1-517172087D84}" dt="2022-06-27T06:27:10.615" v="18"/>
          <ac:spMkLst>
            <pc:docMk/>
            <pc:sldMk cId="1488588557" sldId="256"/>
            <ac:spMk id="15" creationId="{84BDE765-9173-4238-95EC-FF7F189597F2}"/>
          </ac:spMkLst>
        </pc:spChg>
      </pc:sldChg>
      <pc:sldChg chg="modSp mod">
        <pc:chgData name="周正" userId="deef8ccd-f46f-46cc-90ed-d4a93c957150" providerId="ADAL" clId="{B3C12CBC-BB63-45F8-B9A1-517172087D84}" dt="2022-06-27T06:27:19.169" v="20" actId="20577"/>
        <pc:sldMkLst>
          <pc:docMk/>
          <pc:sldMk cId="4164886454" sldId="267"/>
        </pc:sldMkLst>
        <pc:spChg chg="mod">
          <ac:chgData name="周正" userId="deef8ccd-f46f-46cc-90ed-d4a93c957150" providerId="ADAL" clId="{B3C12CBC-BB63-45F8-B9A1-517172087D84}" dt="2022-06-27T06:27:19.169" v="20" actId="20577"/>
          <ac:spMkLst>
            <pc:docMk/>
            <pc:sldMk cId="4164886454" sldId="267"/>
            <ac:spMk id="8" creationId="{24ECEEEF-761F-4B8A-85B6-1DC5EAA8E52E}"/>
          </ac:spMkLst>
        </pc:spChg>
      </pc:sldChg>
      <pc:sldChg chg="modSp mod">
        <pc:chgData name="周正" userId="deef8ccd-f46f-46cc-90ed-d4a93c957150" providerId="ADAL" clId="{B3C12CBC-BB63-45F8-B9A1-517172087D84}" dt="2022-06-27T06:29:42.766" v="23" actId="688"/>
        <pc:sldMkLst>
          <pc:docMk/>
          <pc:sldMk cId="364783347" sldId="278"/>
        </pc:sldMkLst>
        <pc:picChg chg="mod">
          <ac:chgData name="周正" userId="deef8ccd-f46f-46cc-90ed-d4a93c957150" providerId="ADAL" clId="{B3C12CBC-BB63-45F8-B9A1-517172087D84}" dt="2022-06-27T06:29:42.766" v="23" actId="688"/>
          <ac:picMkLst>
            <pc:docMk/>
            <pc:sldMk cId="364783347" sldId="278"/>
            <ac:picMk id="829" creationId="{078DBDB0-CF60-4543-AF4B-6D710F45BACC}"/>
          </ac:picMkLst>
        </pc:picChg>
      </pc:sldChg>
      <pc:sldMasterChg chg="modSldLayout">
        <pc:chgData name="周正" userId="deef8ccd-f46f-46cc-90ed-d4a93c957150" providerId="ADAL" clId="{B3C12CBC-BB63-45F8-B9A1-517172087D84}" dt="2022-06-27T06:26:50.289" v="5" actId="1076"/>
        <pc:sldMasterMkLst>
          <pc:docMk/>
          <pc:sldMasterMk cId="928664066" sldId="2147483660"/>
        </pc:sldMasterMkLst>
        <pc:sldLayoutChg chg="addSp delSp modSp mod">
          <pc:chgData name="周正" userId="deef8ccd-f46f-46cc-90ed-d4a93c957150" providerId="ADAL" clId="{B3C12CBC-BB63-45F8-B9A1-517172087D84}" dt="2022-06-27T06:26:50.289" v="5" actId="1076"/>
          <pc:sldLayoutMkLst>
            <pc:docMk/>
            <pc:sldMasterMk cId="928664066" sldId="2147483660"/>
            <pc:sldLayoutMk cId="808029136" sldId="2147483663"/>
          </pc:sldLayoutMkLst>
          <pc:spChg chg="mod">
            <ac:chgData name="周正" userId="deef8ccd-f46f-46cc-90ed-d4a93c957150" providerId="ADAL" clId="{B3C12CBC-BB63-45F8-B9A1-517172087D84}" dt="2022-06-27T06:26:47.797" v="4" actId="164"/>
            <ac:spMkLst>
              <pc:docMk/>
              <pc:sldMasterMk cId="928664066" sldId="2147483660"/>
              <pc:sldLayoutMk cId="808029136" sldId="2147483663"/>
              <ac:spMk id="7" creationId="{80FD7DF4-BF48-4CE0-B96E-7C6FA8E5892C}"/>
            </ac:spMkLst>
          </pc:spChg>
          <pc:spChg chg="mod">
            <ac:chgData name="周正" userId="deef8ccd-f46f-46cc-90ed-d4a93c957150" providerId="ADAL" clId="{B3C12CBC-BB63-45F8-B9A1-517172087D84}" dt="2022-06-27T06:26:47.797" v="4" actId="164"/>
            <ac:spMkLst>
              <pc:docMk/>
              <pc:sldMasterMk cId="928664066" sldId="2147483660"/>
              <pc:sldLayoutMk cId="808029136" sldId="2147483663"/>
              <ac:spMk id="9" creationId="{E6F37C6C-6FF5-4113-B091-5493D9B19C8C}"/>
            </ac:spMkLst>
          </pc:spChg>
          <pc:spChg chg="mod">
            <ac:chgData name="周正" userId="deef8ccd-f46f-46cc-90ed-d4a93c957150" providerId="ADAL" clId="{B3C12CBC-BB63-45F8-B9A1-517172087D84}" dt="2022-06-27T06:26:47.797" v="4" actId="164"/>
            <ac:spMkLst>
              <pc:docMk/>
              <pc:sldMasterMk cId="928664066" sldId="2147483660"/>
              <pc:sldLayoutMk cId="808029136" sldId="2147483663"/>
              <ac:spMk id="11" creationId="{B89B85C3-5E77-4594-BA5D-F21860E5F26A}"/>
            </ac:spMkLst>
          </pc:spChg>
          <pc:spChg chg="mod">
            <ac:chgData name="周正" userId="deef8ccd-f46f-46cc-90ed-d4a93c957150" providerId="ADAL" clId="{B3C12CBC-BB63-45F8-B9A1-517172087D84}" dt="2022-06-27T06:26:47.797" v="4" actId="164"/>
            <ac:spMkLst>
              <pc:docMk/>
              <pc:sldMasterMk cId="928664066" sldId="2147483660"/>
              <pc:sldLayoutMk cId="808029136" sldId="2147483663"/>
              <ac:spMk id="14" creationId="{350A57A9-5530-45C5-AE53-403CD304BEE0}"/>
            </ac:spMkLst>
          </pc:spChg>
          <pc:spChg chg="mod">
            <ac:chgData name="周正" userId="deef8ccd-f46f-46cc-90ed-d4a93c957150" providerId="ADAL" clId="{B3C12CBC-BB63-45F8-B9A1-517172087D84}" dt="2022-06-27T06:26:47.797" v="4" actId="164"/>
            <ac:spMkLst>
              <pc:docMk/>
              <pc:sldMasterMk cId="928664066" sldId="2147483660"/>
              <pc:sldLayoutMk cId="808029136" sldId="2147483663"/>
              <ac:spMk id="15" creationId="{311F0145-ADBD-4129-A0DB-E1B2B4CEED86}"/>
            </ac:spMkLst>
          </pc:spChg>
          <pc:spChg chg="mod">
            <ac:chgData name="周正" userId="deef8ccd-f46f-46cc-90ed-d4a93c957150" providerId="ADAL" clId="{B3C12CBC-BB63-45F8-B9A1-517172087D84}" dt="2022-06-27T06:26:47.797" v="4" actId="164"/>
            <ac:spMkLst>
              <pc:docMk/>
              <pc:sldMasterMk cId="928664066" sldId="2147483660"/>
              <pc:sldLayoutMk cId="808029136" sldId="2147483663"/>
              <ac:spMk id="16" creationId="{A5E0703F-6625-4EDD-AF9F-FD89B01D3871}"/>
            </ac:spMkLst>
          </pc:spChg>
          <pc:spChg chg="del mod">
            <ac:chgData name="周正" userId="deef8ccd-f46f-46cc-90ed-d4a93c957150" providerId="ADAL" clId="{B3C12CBC-BB63-45F8-B9A1-517172087D84}" dt="2022-06-27T06:26:42.368" v="1" actId="478"/>
            <ac:spMkLst>
              <pc:docMk/>
              <pc:sldMasterMk cId="928664066" sldId="2147483660"/>
              <pc:sldLayoutMk cId="808029136" sldId="2147483663"/>
              <ac:spMk id="21" creationId="{9204CA2F-2CEB-48A6-8FFC-41F009D0C483}"/>
            </ac:spMkLst>
          </pc:spChg>
          <pc:spChg chg="del mod">
            <ac:chgData name="周正" userId="deef8ccd-f46f-46cc-90ed-d4a93c957150" providerId="ADAL" clId="{B3C12CBC-BB63-45F8-B9A1-517172087D84}" dt="2022-06-27T06:26:42.368" v="1" actId="478"/>
            <ac:spMkLst>
              <pc:docMk/>
              <pc:sldMasterMk cId="928664066" sldId="2147483660"/>
              <pc:sldLayoutMk cId="808029136" sldId="2147483663"/>
              <ac:spMk id="22" creationId="{8F8471C1-7AB8-460B-9203-37A453CEBE89}"/>
            </ac:spMkLst>
          </pc:spChg>
          <pc:spChg chg="del mod">
            <ac:chgData name="周正" userId="deef8ccd-f46f-46cc-90ed-d4a93c957150" providerId="ADAL" clId="{B3C12CBC-BB63-45F8-B9A1-517172087D84}" dt="2022-06-27T06:26:42.368" v="1" actId="478"/>
            <ac:spMkLst>
              <pc:docMk/>
              <pc:sldMasterMk cId="928664066" sldId="2147483660"/>
              <pc:sldLayoutMk cId="808029136" sldId="2147483663"/>
              <ac:spMk id="23" creationId="{1409E3DB-D67B-4BAB-8D9F-BF164BC97224}"/>
            </ac:spMkLst>
          </pc:spChg>
          <pc:spChg chg="del mod">
            <ac:chgData name="周正" userId="deef8ccd-f46f-46cc-90ed-d4a93c957150" providerId="ADAL" clId="{B3C12CBC-BB63-45F8-B9A1-517172087D84}" dt="2022-06-27T06:26:42.368" v="1" actId="478"/>
            <ac:spMkLst>
              <pc:docMk/>
              <pc:sldMasterMk cId="928664066" sldId="2147483660"/>
              <pc:sldLayoutMk cId="808029136" sldId="2147483663"/>
              <ac:spMk id="24" creationId="{E62551BD-52A5-4F04-B5EC-19F47BB74FEC}"/>
            </ac:spMkLst>
          </pc:spChg>
          <pc:spChg chg="del mod">
            <ac:chgData name="周正" userId="deef8ccd-f46f-46cc-90ed-d4a93c957150" providerId="ADAL" clId="{B3C12CBC-BB63-45F8-B9A1-517172087D84}" dt="2022-06-27T06:26:42.368" v="1" actId="478"/>
            <ac:spMkLst>
              <pc:docMk/>
              <pc:sldMasterMk cId="928664066" sldId="2147483660"/>
              <pc:sldLayoutMk cId="808029136" sldId="2147483663"/>
              <ac:spMk id="25" creationId="{90F77921-8F4B-4EFC-9610-0B6A0EF92F82}"/>
            </ac:spMkLst>
          </pc:spChg>
          <pc:spChg chg="del mod">
            <ac:chgData name="周正" userId="deef8ccd-f46f-46cc-90ed-d4a93c957150" providerId="ADAL" clId="{B3C12CBC-BB63-45F8-B9A1-517172087D84}" dt="2022-06-27T06:26:42.368" v="1" actId="478"/>
            <ac:spMkLst>
              <pc:docMk/>
              <pc:sldMasterMk cId="928664066" sldId="2147483660"/>
              <pc:sldLayoutMk cId="808029136" sldId="2147483663"/>
              <ac:spMk id="26" creationId="{E4BB924A-7698-45E8-ABE4-DAFFF6BB65A1}"/>
            </ac:spMkLst>
          </pc:spChg>
          <pc:grpChg chg="del mod">
            <ac:chgData name="周正" userId="deef8ccd-f46f-46cc-90ed-d4a93c957150" providerId="ADAL" clId="{B3C12CBC-BB63-45F8-B9A1-517172087D84}" dt="2022-06-27T06:26:39.796" v="0" actId="27803"/>
            <ac:grpSpMkLst>
              <pc:docMk/>
              <pc:sldMasterMk cId="928664066" sldId="2147483660"/>
              <pc:sldLayoutMk cId="808029136" sldId="2147483663"/>
              <ac:grpSpMk id="2" creationId="{1B9C970B-205A-4647-AB20-330CD2ED4B1A}"/>
            </ac:grpSpMkLst>
          </pc:grpChg>
          <pc:grpChg chg="add mod">
            <ac:chgData name="周正" userId="deef8ccd-f46f-46cc-90ed-d4a93c957150" providerId="ADAL" clId="{B3C12CBC-BB63-45F8-B9A1-517172087D84}" dt="2022-06-27T06:26:45.979" v="3" actId="164"/>
            <ac:grpSpMkLst>
              <pc:docMk/>
              <pc:sldMasterMk cId="928664066" sldId="2147483660"/>
              <pc:sldLayoutMk cId="808029136" sldId="2147483663"/>
              <ac:grpSpMk id="27" creationId="{A0936581-6483-4463-A436-2495DF9405EE}"/>
            </ac:grpSpMkLst>
          </pc:grpChg>
          <pc:grpChg chg="add mod">
            <ac:chgData name="周正" userId="deef8ccd-f46f-46cc-90ed-d4a93c957150" providerId="ADAL" clId="{B3C12CBC-BB63-45F8-B9A1-517172087D84}" dt="2022-06-27T06:26:50.289" v="5" actId="1076"/>
            <ac:grpSpMkLst>
              <pc:docMk/>
              <pc:sldMasterMk cId="928664066" sldId="2147483660"/>
              <pc:sldLayoutMk cId="808029136" sldId="2147483663"/>
              <ac:grpSpMk id="28" creationId="{B37152D8-DABE-41EA-B358-035954261763}"/>
            </ac:grpSpMkLst>
          </pc:grpChg>
          <pc:picChg chg="del">
            <ac:chgData name="周正" userId="deef8ccd-f46f-46cc-90ed-d4a93c957150" providerId="ADAL" clId="{B3C12CBC-BB63-45F8-B9A1-517172087D84}" dt="2022-06-27T06:26:39.796" v="0" actId="27803"/>
            <ac:picMkLst>
              <pc:docMk/>
              <pc:sldMasterMk cId="928664066" sldId="2147483660"/>
              <pc:sldLayoutMk cId="808029136" sldId="2147483663"/>
              <ac:picMk id="10" creationId="{CDD0C986-075D-4E91-89F9-2BF57312762A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27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7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2F4-419C-8AAC-1F6CD28F4D8F}"/>
              </c:ext>
            </c:extLst>
          </c:dPt>
          <c:dLbls>
            <c:dLbl>
              <c:idx val="2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2F4-419C-8AAC-1F6CD28F4D8F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1-2月</c:v>
                </c:pt>
                <c:pt idx="1">
                  <c:v>3-4月</c:v>
                </c:pt>
                <c:pt idx="2">
                  <c:v>5-6月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</c:v>
                </c:pt>
                <c:pt idx="1">
                  <c:v>13.2</c:v>
                </c:pt>
                <c:pt idx="2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32-4BAE-A048-FACF7FE9E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15"/>
        <c:axId val="1054820207"/>
        <c:axId val="1054820623"/>
      </c:barChart>
      <c:catAx>
        <c:axId val="105482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54820623"/>
        <c:crosses val="autoZero"/>
        <c:auto val="1"/>
        <c:lblAlgn val="ctr"/>
        <c:lblOffset val="100"/>
        <c:tickMarkSkip val="5"/>
        <c:noMultiLvlLbl val="0"/>
      </c:catAx>
      <c:valAx>
        <c:axId val="105482062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054820207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5875">
      <a:gradFill flip="none" rotWithShape="1">
        <a:gsLst>
          <a:gs pos="0">
            <a:schemeClr val="accent2"/>
          </a:gs>
          <a:gs pos="100000">
            <a:schemeClr val="accent2"/>
          </a:gs>
          <a:gs pos="50000">
            <a:schemeClr val="accent2">
              <a:alpha val="0"/>
            </a:schemeClr>
          </a:gs>
        </a:gsLst>
        <a:lin ang="2700000" scaled="1"/>
        <a:tileRect/>
      </a:gradFill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4B7-4BE0-879D-2012124F2152}"/>
              </c:ext>
            </c:extLst>
          </c:dPt>
          <c:dLbls>
            <c:dLbl>
              <c:idx val="1"/>
              <c:layout>
                <c:manualLayout>
                  <c:x val="-9.4030986827447222E-17"/>
                  <c:y val="3.73712420935546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68-419E-810E-F8C75BA3437D}"/>
                </c:ext>
              </c:extLst>
            </c:dLbl>
            <c:dLbl>
              <c:idx val="2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4B7-4BE0-879D-2012124F215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1-2月</c:v>
                </c:pt>
                <c:pt idx="1">
                  <c:v>3-4月</c:v>
                </c:pt>
                <c:pt idx="2">
                  <c:v>5-6月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3.4</c:v>
                </c:pt>
                <c:pt idx="2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32-4BAE-A048-FACF7FE9E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15"/>
        <c:axId val="1054820207"/>
        <c:axId val="1054820623"/>
      </c:barChart>
      <c:catAx>
        <c:axId val="105482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54820623"/>
        <c:crosses val="autoZero"/>
        <c:auto val="1"/>
        <c:lblAlgn val="ctr"/>
        <c:lblOffset val="100"/>
        <c:noMultiLvlLbl val="0"/>
      </c:catAx>
      <c:valAx>
        <c:axId val="105482062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54820207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5875">
      <a:gradFill flip="none" rotWithShape="1">
        <a:gsLst>
          <a:gs pos="0">
            <a:schemeClr val="accent2"/>
          </a:gs>
          <a:gs pos="100000">
            <a:schemeClr val="accent2"/>
          </a:gs>
          <a:gs pos="50000">
            <a:schemeClr val="accent2">
              <a:alpha val="0"/>
            </a:schemeClr>
          </a:gs>
        </a:gsLst>
        <a:lin ang="2700000" scaled="1"/>
        <a:tileRect/>
      </a:gradFill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>
              <a:outerShdw blurRad="76200" dist="101600" dir="14100000" algn="ctr" rotWithShape="0">
                <a:schemeClr val="accent2">
                  <a:alpha val="58000"/>
                </a:scheme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5619897571572307E-2"/>
                  <c:y val="2.658245500023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7B-4B7D-AB02-29BB93CA71C4}"/>
                </c:ext>
              </c:extLst>
            </c:dLbl>
            <c:dLbl>
              <c:idx val="1"/>
              <c:layout>
                <c:manualLayout>
                  <c:x val="-2.4170936388126518E-2"/>
                  <c:y val="3.3460192387102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47B-4B7D-AB02-29BB93CA71C4}"/>
                </c:ext>
              </c:extLst>
            </c:dLbl>
            <c:dLbl>
              <c:idx val="2"/>
              <c:layout>
                <c:manualLayout>
                  <c:x val="-2.417093638812649E-2"/>
                  <c:y val="3.34601923871028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47B-4B7D-AB02-29BB93CA71C4}"/>
                </c:ext>
              </c:extLst>
            </c:dLbl>
            <c:dLbl>
              <c:idx val="3"/>
              <c:layout>
                <c:manualLayout>
                  <c:x val="-2.417093638812649E-2"/>
                  <c:y val="3.68990610805358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47B-4B7D-AB02-29BB93CA71C4}"/>
                </c:ext>
              </c:extLst>
            </c:dLbl>
            <c:dLbl>
              <c:idx val="4"/>
              <c:layout>
                <c:manualLayout>
                  <c:x val="-2.9173294095810792E-2"/>
                  <c:y val="3.3460192387102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47B-4B7D-AB02-29BB93CA71C4}"/>
                </c:ext>
              </c:extLst>
            </c:dLbl>
            <c:dLbl>
              <c:idx val="5"/>
              <c:layout>
                <c:manualLayout>
                  <c:x val="-1.7102077633108469E-2"/>
                  <c:y val="4.37767984674018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7B-4B7D-AB02-29BB93CA71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1.6</c:v>
                </c:pt>
                <c:pt idx="1">
                  <c:v>2.5</c:v>
                </c:pt>
                <c:pt idx="2">
                  <c:v>5.6</c:v>
                </c:pt>
                <c:pt idx="3">
                  <c:v>8.5</c:v>
                </c:pt>
                <c:pt idx="4">
                  <c:v>13.7</c:v>
                </c:pt>
                <c:pt idx="5">
                  <c:v>15.6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0F-43DC-B3B2-E43B32E7CD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>
              <a:outerShdw blurRad="76200" dist="101600" dir="14100000" algn="tl" rotWithShape="0">
                <a:schemeClr val="accent4">
                  <a:alpha val="58000"/>
                </a:scheme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3667410375125772E-2"/>
                  <c:y val="-4.2194918868422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47B-4B7D-AB02-29BB93CA71C4}"/>
                </c:ext>
              </c:extLst>
            </c:dLbl>
            <c:dLbl>
              <c:idx val="5"/>
              <c:layout>
                <c:manualLayout>
                  <c:x val="-1.8527250769200729E-2"/>
                  <c:y val="-3.53171814815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47B-4B7D-AB02-29BB93CA71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3.6</c:v>
                </c:pt>
                <c:pt idx="2">
                  <c:v>7.9</c:v>
                </c:pt>
                <c:pt idx="3">
                  <c:v>10.3</c:v>
                </c:pt>
                <c:pt idx="4">
                  <c:v>17.899999999999999</c:v>
                </c:pt>
                <c:pt idx="5">
                  <c:v>21.5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A47B-4B7D-AB02-29BB93CA71C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320812064"/>
        <c:axId val="320801664"/>
      </c:scatterChart>
      <c:valAx>
        <c:axId val="320812064"/>
        <c:scaling>
          <c:orientation val="minMax"/>
          <c:max val="6"/>
          <c:min val="1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20801664"/>
        <c:crosses val="autoZero"/>
        <c:crossBetween val="midCat"/>
        <c:majorUnit val="1"/>
      </c:valAx>
      <c:valAx>
        <c:axId val="320801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812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5875">
      <a:gradFill flip="none" rotWithShape="1">
        <a:gsLst>
          <a:gs pos="0">
            <a:schemeClr val="accent2">
              <a:lumMod val="20000"/>
              <a:lumOff val="80000"/>
              <a:alpha val="0"/>
            </a:schemeClr>
          </a:gs>
          <a:gs pos="100000">
            <a:schemeClr val="accent2">
              <a:lumMod val="20000"/>
              <a:lumOff val="80000"/>
              <a:alpha val="0"/>
            </a:schemeClr>
          </a:gs>
          <a:gs pos="50000">
            <a:schemeClr val="accent2"/>
          </a:gs>
        </a:gsLst>
        <a:lin ang="18900000" scaled="1"/>
        <a:tileRect/>
      </a:gra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516418631236809E-2"/>
          <c:y val="3.8832166376236162E-2"/>
          <c:w val="0.52162159018095366"/>
          <c:h val="0.9223356672475276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DF-4391-A548-E97A7725A2DB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DF-4391-A548-E97A7725A2DB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DF-4391-A548-E97A7725A2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DF-4391-A548-E97A7725A2DB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0.25</c:v>
                </c:pt>
                <c:pt idx="1">
                  <c:v>0.5</c:v>
                </c:pt>
                <c:pt idx="2">
                  <c:v>0.15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DF-4391-A548-E97A7725A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gradFill flip="none" rotWithShape="1">
        <a:gsLst>
          <a:gs pos="0">
            <a:schemeClr val="accent2">
              <a:lumMod val="20000"/>
              <a:lumOff val="80000"/>
              <a:alpha val="0"/>
            </a:schemeClr>
          </a:gs>
          <a:gs pos="50000">
            <a:schemeClr val="accent2"/>
          </a:gs>
          <a:gs pos="100000">
            <a:schemeClr val="accent2">
              <a:lumMod val="20000"/>
              <a:lumOff val="80000"/>
              <a:alpha val="0"/>
            </a:schemeClr>
          </a:gs>
        </a:gsLst>
        <a:lin ang="18900000" scaled="1"/>
        <a:tileRect/>
      </a:gradFill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5EB6C29-80F7-4818-A3BE-BA1C055EE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5F7389-15F2-4BE7-85F2-F45B7792F7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30FCA-D4E6-426C-A6BD-0C88F8062253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3178D9-6B6F-4E84-99B9-0AC24D4BC8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089B64-FE0A-4C3E-9D11-B3E84521D8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3A57B-2367-4816-B9B6-F3233C1B12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441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A96DF-BEE4-43CC-85A5-85801C00B842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6FA99-701A-4A57-93B5-94D1F3DF9D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48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6FA99-701A-4A57-93B5-94D1F3DF9D6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6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28E1A1C2-BFAD-47F7-9D85-5771D5807869}"/>
              </a:ext>
            </a:extLst>
          </p:cNvPr>
          <p:cNvSpPr/>
          <p:nvPr userDrawn="1"/>
        </p:nvSpPr>
        <p:spPr>
          <a:xfrm>
            <a:off x="4061128" y="5738318"/>
            <a:ext cx="4243717" cy="8148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963A465-0522-46F4-9744-6C2743905F43}"/>
              </a:ext>
            </a:extLst>
          </p:cNvPr>
          <p:cNvSpPr/>
          <p:nvPr userDrawn="1"/>
        </p:nvSpPr>
        <p:spPr>
          <a:xfrm>
            <a:off x="4801910" y="845888"/>
            <a:ext cx="4243717" cy="40203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D6FCEE7-973A-48D7-80E3-DE18AFD67C61}"/>
              </a:ext>
            </a:extLst>
          </p:cNvPr>
          <p:cNvSpPr/>
          <p:nvPr userDrawn="1"/>
        </p:nvSpPr>
        <p:spPr>
          <a:xfrm>
            <a:off x="0" y="1247927"/>
            <a:ext cx="3605469" cy="8148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F44C5B5-0952-4D1C-9C84-888125868D3E}"/>
              </a:ext>
            </a:extLst>
          </p:cNvPr>
          <p:cNvSpPr/>
          <p:nvPr userDrawn="1"/>
        </p:nvSpPr>
        <p:spPr>
          <a:xfrm>
            <a:off x="0" y="5592080"/>
            <a:ext cx="2223208" cy="59898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20AE560-4D9F-46AC-AD19-EA16B87E927A}"/>
              </a:ext>
            </a:extLst>
          </p:cNvPr>
          <p:cNvSpPr/>
          <p:nvPr userDrawn="1"/>
        </p:nvSpPr>
        <p:spPr>
          <a:xfrm>
            <a:off x="2848276" y="5064611"/>
            <a:ext cx="1855227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75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C3488E47-A223-4AA8-AA28-E2B1FD1A6E5F}"/>
              </a:ext>
            </a:extLst>
          </p:cNvPr>
          <p:cNvSpPr/>
          <p:nvPr userDrawn="1"/>
        </p:nvSpPr>
        <p:spPr>
          <a:xfrm>
            <a:off x="1939269" y="5753940"/>
            <a:ext cx="4243717" cy="8148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FE52F02-8731-43D4-B055-EC81A6EB2CF6}"/>
              </a:ext>
            </a:extLst>
          </p:cNvPr>
          <p:cNvSpPr/>
          <p:nvPr userDrawn="1"/>
        </p:nvSpPr>
        <p:spPr>
          <a:xfrm>
            <a:off x="4061127" y="357408"/>
            <a:ext cx="4243717" cy="40203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1D42292-3F48-4AD4-981A-BBE98C8562E8}"/>
              </a:ext>
            </a:extLst>
          </p:cNvPr>
          <p:cNvSpPr/>
          <p:nvPr userDrawn="1"/>
        </p:nvSpPr>
        <p:spPr>
          <a:xfrm>
            <a:off x="379547" y="4313440"/>
            <a:ext cx="3119443" cy="59898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E5809B-BC29-4120-B075-AC03B2A9431E}"/>
              </a:ext>
            </a:extLst>
          </p:cNvPr>
          <p:cNvSpPr/>
          <p:nvPr userDrawn="1"/>
        </p:nvSpPr>
        <p:spPr>
          <a:xfrm>
            <a:off x="4061128" y="3429000"/>
            <a:ext cx="1855227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3FE11B5-DCCA-4836-A977-7D8B895E4560}"/>
              </a:ext>
            </a:extLst>
          </p:cNvPr>
          <p:cNvSpPr/>
          <p:nvPr userDrawn="1"/>
        </p:nvSpPr>
        <p:spPr>
          <a:xfrm>
            <a:off x="8563202" y="1749191"/>
            <a:ext cx="2920598" cy="40203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7FD98CD-7372-4059-8D45-E3D451C41743}"/>
              </a:ext>
            </a:extLst>
          </p:cNvPr>
          <p:cNvSpPr/>
          <p:nvPr userDrawn="1"/>
        </p:nvSpPr>
        <p:spPr>
          <a:xfrm>
            <a:off x="10023501" y="0"/>
            <a:ext cx="2168499" cy="71142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4E7A031-0F75-494E-AEDB-00ED3EDCD97D}"/>
              </a:ext>
            </a:extLst>
          </p:cNvPr>
          <p:cNvSpPr/>
          <p:nvPr userDrawn="1"/>
        </p:nvSpPr>
        <p:spPr>
          <a:xfrm>
            <a:off x="7585328" y="6250979"/>
            <a:ext cx="2920598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B89F80-8D95-4810-A7D4-7A9725D0A032}"/>
              </a:ext>
            </a:extLst>
          </p:cNvPr>
          <p:cNvSpPr/>
          <p:nvPr userDrawn="1"/>
        </p:nvSpPr>
        <p:spPr>
          <a:xfrm>
            <a:off x="10955413" y="3429000"/>
            <a:ext cx="1855227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F2C7202-E05B-4F6E-ACA5-5290E17EED76}"/>
              </a:ext>
            </a:extLst>
          </p:cNvPr>
          <p:cNvSpPr/>
          <p:nvPr userDrawn="1"/>
        </p:nvSpPr>
        <p:spPr>
          <a:xfrm>
            <a:off x="0" y="917722"/>
            <a:ext cx="3225800" cy="59898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10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C3488E47-A223-4AA8-AA28-E2B1FD1A6E5F}"/>
              </a:ext>
            </a:extLst>
          </p:cNvPr>
          <p:cNvSpPr/>
          <p:nvPr userDrawn="1"/>
        </p:nvSpPr>
        <p:spPr>
          <a:xfrm>
            <a:off x="1939269" y="5753940"/>
            <a:ext cx="4243717" cy="8148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FE52F02-8731-43D4-B055-EC81A6EB2CF6}"/>
              </a:ext>
            </a:extLst>
          </p:cNvPr>
          <p:cNvSpPr/>
          <p:nvPr userDrawn="1"/>
        </p:nvSpPr>
        <p:spPr>
          <a:xfrm>
            <a:off x="4061127" y="357408"/>
            <a:ext cx="4243717" cy="40203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1D42292-3F48-4AD4-981A-BBE98C8562E8}"/>
              </a:ext>
            </a:extLst>
          </p:cNvPr>
          <p:cNvSpPr/>
          <p:nvPr userDrawn="1"/>
        </p:nvSpPr>
        <p:spPr>
          <a:xfrm>
            <a:off x="379547" y="4313440"/>
            <a:ext cx="3119443" cy="59898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E5809B-BC29-4120-B075-AC03B2A9431E}"/>
              </a:ext>
            </a:extLst>
          </p:cNvPr>
          <p:cNvSpPr/>
          <p:nvPr userDrawn="1"/>
        </p:nvSpPr>
        <p:spPr>
          <a:xfrm>
            <a:off x="4061128" y="3429000"/>
            <a:ext cx="1855227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3FE11B5-DCCA-4836-A977-7D8B895E4560}"/>
              </a:ext>
            </a:extLst>
          </p:cNvPr>
          <p:cNvSpPr/>
          <p:nvPr userDrawn="1"/>
        </p:nvSpPr>
        <p:spPr>
          <a:xfrm>
            <a:off x="8563202" y="1749191"/>
            <a:ext cx="2920598" cy="40203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7FD98CD-7372-4059-8D45-E3D451C41743}"/>
              </a:ext>
            </a:extLst>
          </p:cNvPr>
          <p:cNvSpPr/>
          <p:nvPr userDrawn="1"/>
        </p:nvSpPr>
        <p:spPr>
          <a:xfrm>
            <a:off x="10023501" y="0"/>
            <a:ext cx="2168499" cy="71142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4E7A031-0F75-494E-AEDB-00ED3EDCD97D}"/>
              </a:ext>
            </a:extLst>
          </p:cNvPr>
          <p:cNvSpPr/>
          <p:nvPr userDrawn="1"/>
        </p:nvSpPr>
        <p:spPr>
          <a:xfrm>
            <a:off x="7585328" y="6250979"/>
            <a:ext cx="2920598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B89F80-8D95-4810-A7D4-7A9725D0A032}"/>
              </a:ext>
            </a:extLst>
          </p:cNvPr>
          <p:cNvSpPr/>
          <p:nvPr userDrawn="1"/>
        </p:nvSpPr>
        <p:spPr>
          <a:xfrm>
            <a:off x="10955413" y="3429000"/>
            <a:ext cx="1855227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F2C7202-E05B-4F6E-ACA5-5290E17EED76}"/>
              </a:ext>
            </a:extLst>
          </p:cNvPr>
          <p:cNvSpPr/>
          <p:nvPr userDrawn="1"/>
        </p:nvSpPr>
        <p:spPr>
          <a:xfrm>
            <a:off x="0" y="917722"/>
            <a:ext cx="3225800" cy="59898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16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3BB8784-DB4C-45BD-89B2-C21D9F4D55ED}"/>
              </a:ext>
            </a:extLst>
          </p:cNvPr>
          <p:cNvCxnSpPr>
            <a:cxnSpLocks/>
          </p:cNvCxnSpPr>
          <p:nvPr userDrawn="1"/>
        </p:nvCxnSpPr>
        <p:spPr>
          <a:xfrm>
            <a:off x="5100568" y="863172"/>
            <a:ext cx="636708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6124FB7B-98FB-408F-BF35-F83D55A295D3}"/>
              </a:ext>
            </a:extLst>
          </p:cNvPr>
          <p:cNvGrpSpPr/>
          <p:nvPr userDrawn="1"/>
        </p:nvGrpSpPr>
        <p:grpSpPr>
          <a:xfrm>
            <a:off x="625804" y="352295"/>
            <a:ext cx="543608" cy="542457"/>
            <a:chOff x="513211" y="256760"/>
            <a:chExt cx="951755" cy="949740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4C8EA7A-568F-4482-91EA-81605E2707BC}"/>
                </a:ext>
              </a:extLst>
            </p:cNvPr>
            <p:cNvSpPr/>
            <p:nvPr/>
          </p:nvSpPr>
          <p:spPr>
            <a:xfrm>
              <a:off x="700421" y="441955"/>
              <a:ext cx="764545" cy="764545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4"/>
                </a:gs>
                <a:gs pos="87000">
                  <a:schemeClr val="accent4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34630DD3-4037-4E5C-8DC7-0A3ED01FA7FB}"/>
                </a:ext>
              </a:extLst>
            </p:cNvPr>
            <p:cNvSpPr/>
            <p:nvPr/>
          </p:nvSpPr>
          <p:spPr>
            <a:xfrm>
              <a:off x="513211" y="256760"/>
              <a:ext cx="764546" cy="764546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0A37D0B-686B-4097-994B-B551B443DF2B}"/>
              </a:ext>
            </a:extLst>
          </p:cNvPr>
          <p:cNvSpPr/>
          <p:nvPr userDrawn="1"/>
        </p:nvSpPr>
        <p:spPr>
          <a:xfrm>
            <a:off x="3747197" y="570635"/>
            <a:ext cx="2348803" cy="307777"/>
          </a:xfrm>
          <a:prstGeom prst="roundRect">
            <a:avLst>
              <a:gd name="adj" fmla="val 26085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内容占位符 11">
            <a:extLst>
              <a:ext uri="{FF2B5EF4-FFF2-40B4-BE49-F238E27FC236}">
                <a16:creationId xmlns:a16="http://schemas.microsoft.com/office/drawing/2014/main" id="{F9987FF9-1785-4616-8D48-AF095D2934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3076" y="641423"/>
            <a:ext cx="2137043" cy="1938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lvl1pPr marL="0" indent="0" algn="dist">
              <a:buNone/>
              <a:defRPr lang="zh-CN" altLang="en-US" sz="1400" b="1" dirty="0" smtClean="0">
                <a:solidFill>
                  <a:schemeClr val="bg1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 algn="just" defTabSz="457200"/>
            <a:r>
              <a:rPr lang="zh-CN" altLang="en-US" dirty="0"/>
              <a:t>单击此处编辑母版文本样式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37152D8-DABE-41EA-B358-035954261763}"/>
              </a:ext>
            </a:extLst>
          </p:cNvPr>
          <p:cNvGrpSpPr/>
          <p:nvPr userDrawn="1"/>
        </p:nvGrpSpPr>
        <p:grpSpPr>
          <a:xfrm>
            <a:off x="9868600" y="579295"/>
            <a:ext cx="1552460" cy="209550"/>
            <a:chOff x="8575346" y="579295"/>
            <a:chExt cx="1552460" cy="209550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0FD7DF4-BF48-4CE0-B96E-7C6FA8E5892C}"/>
                </a:ext>
              </a:extLst>
            </p:cNvPr>
            <p:cNvSpPr/>
            <p:nvPr/>
          </p:nvSpPr>
          <p:spPr>
            <a:xfrm>
              <a:off x="8575346" y="579295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6F37C6C-6FF5-4113-B091-5493D9B19C8C}"/>
                </a:ext>
              </a:extLst>
            </p:cNvPr>
            <p:cNvSpPr/>
            <p:nvPr/>
          </p:nvSpPr>
          <p:spPr>
            <a:xfrm>
              <a:off x="9248363" y="592487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B89B85C3-5E77-4594-BA5D-F21860E5F26A}"/>
                </a:ext>
              </a:extLst>
            </p:cNvPr>
            <p:cNvSpPr/>
            <p:nvPr/>
          </p:nvSpPr>
          <p:spPr>
            <a:xfrm>
              <a:off x="9398801" y="592487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50A57A9-5530-45C5-AE53-403CD304BEE0}"/>
                </a:ext>
              </a:extLst>
            </p:cNvPr>
            <p:cNvSpPr/>
            <p:nvPr/>
          </p:nvSpPr>
          <p:spPr>
            <a:xfrm>
              <a:off x="9519073" y="592506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11F0145-ADBD-4129-A0DB-E1B2B4CEED86}"/>
                </a:ext>
              </a:extLst>
            </p:cNvPr>
            <p:cNvSpPr/>
            <p:nvPr/>
          </p:nvSpPr>
          <p:spPr>
            <a:xfrm>
              <a:off x="9697200" y="589286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A5E0703F-6625-4EDD-AF9F-FD89B01D3871}"/>
                </a:ext>
              </a:extLst>
            </p:cNvPr>
            <p:cNvSpPr/>
            <p:nvPr/>
          </p:nvSpPr>
          <p:spPr>
            <a:xfrm>
              <a:off x="9843311" y="644284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EDB120B0-FD2A-45B2-9CF8-E648F94943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3638" y="458072"/>
            <a:ext cx="2249333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lvl1pPr marL="0" indent="0" algn="dist">
              <a:buNone/>
              <a:defRPr lang="zh-CN" altLang="en-US" sz="3600" b="1" dirty="0" smtClean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 algn="dist" defTabSz="457200"/>
            <a:r>
              <a:rPr lang="zh-CN" altLang="en-US" dirty="0"/>
              <a:t>单击此处编辑母版文本样式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F3BD1F8B-ABC9-451B-A61C-0DCA3A90BC5D}"/>
              </a:ext>
            </a:extLst>
          </p:cNvPr>
          <p:cNvSpPr/>
          <p:nvPr userDrawn="1"/>
        </p:nvSpPr>
        <p:spPr>
          <a:xfrm>
            <a:off x="-42617" y="5617596"/>
            <a:ext cx="2249333" cy="59898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E0BD214-7051-4007-942A-54B7798CEF91}"/>
              </a:ext>
            </a:extLst>
          </p:cNvPr>
          <p:cNvSpPr/>
          <p:nvPr userDrawn="1"/>
        </p:nvSpPr>
        <p:spPr>
          <a:xfrm>
            <a:off x="5100568" y="6091954"/>
            <a:ext cx="4243717" cy="8148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1F24274A-6DF3-4228-A8AC-497C4C8BA4E9}"/>
              </a:ext>
            </a:extLst>
          </p:cNvPr>
          <p:cNvSpPr/>
          <p:nvPr userDrawn="1"/>
        </p:nvSpPr>
        <p:spPr>
          <a:xfrm>
            <a:off x="9868600" y="5965036"/>
            <a:ext cx="1855227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56B3E5E-2249-4AF2-AB29-7A126621C8FC}"/>
              </a:ext>
            </a:extLst>
          </p:cNvPr>
          <p:cNvSpPr/>
          <p:nvPr userDrawn="1"/>
        </p:nvSpPr>
        <p:spPr>
          <a:xfrm>
            <a:off x="2086565" y="6043696"/>
            <a:ext cx="2992812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02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28E1A1C2-BFAD-47F7-9D85-5771D5807869}"/>
              </a:ext>
            </a:extLst>
          </p:cNvPr>
          <p:cNvSpPr/>
          <p:nvPr userDrawn="1"/>
        </p:nvSpPr>
        <p:spPr>
          <a:xfrm>
            <a:off x="4061128" y="5738318"/>
            <a:ext cx="4243717" cy="8148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963A465-0522-46F4-9744-6C2743905F43}"/>
              </a:ext>
            </a:extLst>
          </p:cNvPr>
          <p:cNvSpPr/>
          <p:nvPr userDrawn="1"/>
        </p:nvSpPr>
        <p:spPr>
          <a:xfrm>
            <a:off x="4801910" y="845888"/>
            <a:ext cx="4243717" cy="40203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D6FCEE7-973A-48D7-80E3-DE18AFD67C61}"/>
              </a:ext>
            </a:extLst>
          </p:cNvPr>
          <p:cNvSpPr/>
          <p:nvPr userDrawn="1"/>
        </p:nvSpPr>
        <p:spPr>
          <a:xfrm>
            <a:off x="0" y="1247927"/>
            <a:ext cx="3605469" cy="81485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F44C5B5-0952-4D1C-9C84-888125868D3E}"/>
              </a:ext>
            </a:extLst>
          </p:cNvPr>
          <p:cNvSpPr/>
          <p:nvPr userDrawn="1"/>
        </p:nvSpPr>
        <p:spPr>
          <a:xfrm>
            <a:off x="0" y="5592080"/>
            <a:ext cx="2223208" cy="59898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20AE560-4D9F-46AC-AD19-EA16B87E927A}"/>
              </a:ext>
            </a:extLst>
          </p:cNvPr>
          <p:cNvSpPr/>
          <p:nvPr userDrawn="1"/>
        </p:nvSpPr>
        <p:spPr>
          <a:xfrm>
            <a:off x="2848276" y="5064611"/>
            <a:ext cx="1855227" cy="35623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52000"/>
                </a:schemeClr>
              </a:gs>
              <a:gs pos="81000">
                <a:schemeClr val="accent2"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7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35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9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3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4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9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9" cy="4607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5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007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6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3" r:id="rId4"/>
    <p:sldLayoutId id="2147483667" r:id="rId5"/>
    <p:sldLayoutId id="2147483664" r:id="rId6"/>
    <p:sldLayoutId id="21474836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sv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microsoft.com/office/2007/relationships/hdphoto" Target="../media/hdphoto2.wdp"/><Relationship Id="rId4" Type="http://schemas.openxmlformats.org/officeDocument/2006/relationships/image" Target="../media/image58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7FBD9-9641-4983-801C-6AAC44CEFBC6}"/>
              </a:ext>
            </a:extLst>
          </p:cNvPr>
          <p:cNvSpPr/>
          <p:nvPr/>
        </p:nvSpPr>
        <p:spPr>
          <a:xfrm>
            <a:off x="-15938" y="1440480"/>
            <a:ext cx="7170057" cy="28088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6A228E-E683-45A1-A2E0-6909A0BCCFB5}"/>
              </a:ext>
            </a:extLst>
          </p:cNvPr>
          <p:cNvSpPr txBox="1">
            <a:spLocks/>
          </p:cNvSpPr>
          <p:nvPr/>
        </p:nvSpPr>
        <p:spPr>
          <a:xfrm>
            <a:off x="652700" y="2071041"/>
            <a:ext cx="3972922" cy="553998"/>
          </a:xfrm>
          <a:prstGeom prst="rect">
            <a:avLst/>
          </a:prstGeom>
          <a:noFill/>
          <a:effectLst>
            <a:outerShdw blurRad="76200" dist="381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蓝紫色插画风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938DEF-F122-4035-977D-19837E3309DE}"/>
              </a:ext>
            </a:extLst>
          </p:cNvPr>
          <p:cNvSpPr txBox="1">
            <a:spLocks/>
          </p:cNvSpPr>
          <p:nvPr/>
        </p:nvSpPr>
        <p:spPr>
          <a:xfrm>
            <a:off x="652700" y="2913246"/>
            <a:ext cx="5100400" cy="738664"/>
          </a:xfrm>
          <a:prstGeom prst="rect">
            <a:avLst/>
          </a:prstGeom>
          <a:noFill/>
          <a:effectLst>
            <a:outerShdw blurRad="76200" dist="381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800" dirty="0">
                <a:effectLst/>
                <a:latin typeface="+mj-ea"/>
                <a:ea typeface="+mj-ea"/>
              </a:rPr>
              <a:t>公司年中总结模板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8AEB4F1-A694-43B2-AF07-6E7CF9D3ECA1}"/>
              </a:ext>
            </a:extLst>
          </p:cNvPr>
          <p:cNvGrpSpPr/>
          <p:nvPr/>
        </p:nvGrpSpPr>
        <p:grpSpPr>
          <a:xfrm>
            <a:off x="652700" y="442593"/>
            <a:ext cx="1552460" cy="209550"/>
            <a:chOff x="652700" y="442593"/>
            <a:chExt cx="1552460" cy="209550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A1DD2B5-B173-4456-8E79-24D6BC19B22F}"/>
                </a:ext>
              </a:extLst>
            </p:cNvPr>
            <p:cNvSpPr/>
            <p:nvPr/>
          </p:nvSpPr>
          <p:spPr>
            <a:xfrm>
              <a:off x="652700" y="442593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8E5B3965-62E6-4040-9A7B-DBB358F75D87}"/>
                </a:ext>
              </a:extLst>
            </p:cNvPr>
            <p:cNvSpPr/>
            <p:nvPr/>
          </p:nvSpPr>
          <p:spPr>
            <a:xfrm>
              <a:off x="1325717" y="455785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AE1DC0A5-7678-4E38-8433-8C914090859C}"/>
                </a:ext>
              </a:extLst>
            </p:cNvPr>
            <p:cNvSpPr/>
            <p:nvPr/>
          </p:nvSpPr>
          <p:spPr>
            <a:xfrm>
              <a:off x="1476155" y="455785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23931C9-E519-46B2-A40B-4FE15F696D03}"/>
                </a:ext>
              </a:extLst>
            </p:cNvPr>
            <p:cNvSpPr/>
            <p:nvPr/>
          </p:nvSpPr>
          <p:spPr>
            <a:xfrm>
              <a:off x="1596427" y="455804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0C2A484-2E9C-40E8-874C-ACD13176784D}"/>
                </a:ext>
              </a:extLst>
            </p:cNvPr>
            <p:cNvSpPr/>
            <p:nvPr/>
          </p:nvSpPr>
          <p:spPr>
            <a:xfrm>
              <a:off x="1774554" y="452584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8B0A874-E80D-4D06-B452-BB839C801280}"/>
                </a:ext>
              </a:extLst>
            </p:cNvPr>
            <p:cNvSpPr/>
            <p:nvPr/>
          </p:nvSpPr>
          <p:spPr>
            <a:xfrm>
              <a:off x="1920665" y="507582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0364CE9-D149-41F6-9510-0C2434F8E5BF}"/>
              </a:ext>
            </a:extLst>
          </p:cNvPr>
          <p:cNvSpPr/>
          <p:nvPr/>
        </p:nvSpPr>
        <p:spPr>
          <a:xfrm>
            <a:off x="6204695" y="433068"/>
            <a:ext cx="5961905" cy="5991864"/>
          </a:xfrm>
          <a:custGeom>
            <a:avLst/>
            <a:gdLst>
              <a:gd name="connsiteX0" fmla="*/ 2994346 w 6196855"/>
              <a:gd name="connsiteY0" fmla="*/ 0 h 5991864"/>
              <a:gd name="connsiteX1" fmla="*/ 6196855 w 6196855"/>
              <a:gd name="connsiteY1" fmla="*/ 0 h 5991864"/>
              <a:gd name="connsiteX2" fmla="*/ 6196855 w 6196855"/>
              <a:gd name="connsiteY2" fmla="*/ 5991863 h 5991864"/>
              <a:gd name="connsiteX3" fmla="*/ 2994389 w 6196855"/>
              <a:gd name="connsiteY3" fmla="*/ 5991863 h 5991864"/>
              <a:gd name="connsiteX4" fmla="*/ 2994347 w 6196855"/>
              <a:gd name="connsiteY4" fmla="*/ 5991864 h 5991864"/>
              <a:gd name="connsiteX5" fmla="*/ 0 w 6196855"/>
              <a:gd name="connsiteY5" fmla="*/ 2997517 h 5991864"/>
              <a:gd name="connsiteX6" fmla="*/ 2840258 w 6196855"/>
              <a:gd name="connsiteY6" fmla="*/ 7066 h 5991864"/>
              <a:gd name="connsiteX7" fmla="*/ 2994346 w 6196855"/>
              <a:gd name="connsiteY7" fmla="*/ 3170 h 599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6855" h="5991864">
                <a:moveTo>
                  <a:pt x="2994346" y="0"/>
                </a:moveTo>
                <a:lnTo>
                  <a:pt x="6196855" y="0"/>
                </a:lnTo>
                <a:lnTo>
                  <a:pt x="6196855" y="5991863"/>
                </a:lnTo>
                <a:lnTo>
                  <a:pt x="2994389" y="5991863"/>
                </a:lnTo>
                <a:lnTo>
                  <a:pt x="2994347" y="5991864"/>
                </a:lnTo>
                <a:cubicBezTo>
                  <a:pt x="1340615" y="5991864"/>
                  <a:pt x="0" y="4651249"/>
                  <a:pt x="0" y="2997517"/>
                </a:cubicBezTo>
                <a:cubicBezTo>
                  <a:pt x="0" y="1395464"/>
                  <a:pt x="1258136" y="87264"/>
                  <a:pt x="2840258" y="7066"/>
                </a:cubicBezTo>
                <a:lnTo>
                  <a:pt x="2994346" y="317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5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CBB675-47EE-4C5E-9AA8-EB91575C5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27" y="1135743"/>
            <a:ext cx="4243717" cy="4312720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4BDE765-9173-4238-95EC-FF7F189597F2}"/>
              </a:ext>
            </a:extLst>
          </p:cNvPr>
          <p:cNvSpPr txBox="1"/>
          <p:nvPr/>
        </p:nvSpPr>
        <p:spPr>
          <a:xfrm>
            <a:off x="1171548" y="5109934"/>
            <a:ext cx="2722272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汇报时间：</a:t>
            </a:r>
            <a:r>
              <a:rPr lang="en-US" altLang="zh-CN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20××</a:t>
            </a:r>
            <a:r>
              <a:rPr lang="zh-CN" altLang="en-US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年</a:t>
            </a:r>
            <a:r>
              <a:rPr lang="en-US" altLang="zh-CN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×</a:t>
            </a:r>
            <a:r>
              <a:rPr lang="zh-CN" altLang="en-US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月</a:t>
            </a:r>
          </a:p>
        </p:txBody>
      </p:sp>
      <p:pic>
        <p:nvPicPr>
          <p:cNvPr id="48" name="图形 47">
            <a:extLst>
              <a:ext uri="{FF2B5EF4-FFF2-40B4-BE49-F238E27FC236}">
                <a16:creationId xmlns:a16="http://schemas.microsoft.com/office/drawing/2014/main" id="{44504D19-C2A9-4534-AB13-3F413DA8F83C}"/>
              </a:ext>
            </a:extLst>
          </p:cNvPr>
          <p:cNvPicPr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700" y="5068234"/>
            <a:ext cx="349286" cy="349286"/>
          </a:xfrm>
          <a:prstGeom prst="rect">
            <a:avLst/>
          </a:prstGeom>
          <a:effectLst>
            <a:outerShdw blurRad="76200" dist="254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7AB7DD15-8FCC-4DA2-9D60-4E42162595AA}"/>
              </a:ext>
            </a:extLst>
          </p:cNvPr>
          <p:cNvSpPr txBox="1"/>
          <p:nvPr/>
        </p:nvSpPr>
        <p:spPr>
          <a:xfrm>
            <a:off x="1171548" y="4572541"/>
            <a:ext cx="2722272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汇报人：</a:t>
            </a:r>
            <a:r>
              <a:rPr lang="en-US" altLang="zh-CN" b="1" dirty="0" err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OfficePLUS</a:t>
            </a:r>
            <a:endParaRPr lang="zh-CN" altLang="en-US" b="1" dirty="0">
              <a:solidFill>
                <a:schemeClr val="accent2"/>
              </a:solidFill>
              <a:effectLst>
                <a:outerShdw blurRad="762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</a:effectLst>
              <a:latin typeface="+mn-ea"/>
            </a:endParaRPr>
          </a:p>
        </p:txBody>
      </p:sp>
      <p:pic>
        <p:nvPicPr>
          <p:cNvPr id="55" name="图形 54">
            <a:extLst>
              <a:ext uri="{FF2B5EF4-FFF2-40B4-BE49-F238E27FC236}">
                <a16:creationId xmlns:a16="http://schemas.microsoft.com/office/drawing/2014/main" id="{97EEB929-1718-4504-829E-83C8472EAA3E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758" y="4537583"/>
            <a:ext cx="349286" cy="349286"/>
          </a:xfrm>
          <a:prstGeom prst="rect">
            <a:avLst/>
          </a:prstGeom>
          <a:effectLst>
            <a:outerShdw blurRad="76200" dist="254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8588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9307E65-25E6-47AD-AF2F-E765BF5856B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原有业务增长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0F8165-F3A5-4F38-AD82-ACCE814266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工作总结</a:t>
            </a: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68810A2E-A6AC-4F89-A6EF-7842FC2700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3554022"/>
              </p:ext>
            </p:extLst>
          </p:nvPr>
        </p:nvGraphicFramePr>
        <p:xfrm>
          <a:off x="6534803" y="2793178"/>
          <a:ext cx="4952211" cy="339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B2F10A7F-BB3D-41F3-9FC8-D5F32E0F6597}"/>
              </a:ext>
            </a:extLst>
          </p:cNvPr>
          <p:cNvSpPr txBox="1"/>
          <p:nvPr/>
        </p:nvSpPr>
        <p:spPr>
          <a:xfrm>
            <a:off x="1207708" y="3212629"/>
            <a:ext cx="803972" cy="285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lt"/>
                <a:ea typeface="+mn-ea"/>
              </a:rPr>
              <a:t>单位：万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309B7B-B5AB-443B-BA95-A27601A82FD6}"/>
              </a:ext>
            </a:extLst>
          </p:cNvPr>
          <p:cNvSpPr txBox="1"/>
          <p:nvPr/>
        </p:nvSpPr>
        <p:spPr>
          <a:xfrm>
            <a:off x="7058721" y="2883730"/>
            <a:ext cx="949497" cy="285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lt"/>
                <a:ea typeface="+mn-ea"/>
              </a:rPr>
              <a:t>单位：万元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161AA1-6B79-4975-9AC6-D1A44AF0E032}"/>
              </a:ext>
            </a:extLst>
          </p:cNvPr>
          <p:cNvSpPr txBox="1"/>
          <p:nvPr/>
        </p:nvSpPr>
        <p:spPr>
          <a:xfrm>
            <a:off x="1244676" y="2176870"/>
            <a:ext cx="2177835" cy="4308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latin typeface="+mj-lt"/>
                <a:ea typeface="+mj-ea"/>
              </a:rPr>
              <a:t>粉丝增长量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9B14549B-AB07-4C4C-8B17-791754720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165422"/>
              </p:ext>
            </p:extLst>
          </p:nvPr>
        </p:nvGraphicFramePr>
        <p:xfrm>
          <a:off x="704988" y="2793178"/>
          <a:ext cx="4952211" cy="339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DDFED782-4A3C-4B8A-AC62-FB384FD3F849}"/>
              </a:ext>
            </a:extLst>
          </p:cNvPr>
          <p:cNvSpPr txBox="1"/>
          <p:nvPr/>
        </p:nvSpPr>
        <p:spPr>
          <a:xfrm>
            <a:off x="3200170" y="2358520"/>
            <a:ext cx="2321318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全平台粉丝增长超</a:t>
            </a:r>
            <a:r>
              <a:rPr lang="en-US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50%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F07AB4-53A2-4F88-AB2E-34A7057E0F73}"/>
              </a:ext>
            </a:extLst>
          </p:cNvPr>
          <p:cNvGrpSpPr/>
          <p:nvPr/>
        </p:nvGrpSpPr>
        <p:grpSpPr>
          <a:xfrm>
            <a:off x="713393" y="2185493"/>
            <a:ext cx="382934" cy="382936"/>
            <a:chOff x="926603" y="2115058"/>
            <a:chExt cx="814065" cy="814069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F8BE93A5-D679-44ED-911C-F9E9FA104422}"/>
                </a:ext>
              </a:extLst>
            </p:cNvPr>
            <p:cNvSpPr/>
            <p:nvPr/>
          </p:nvSpPr>
          <p:spPr>
            <a:xfrm>
              <a:off x="987658" y="2115058"/>
              <a:ext cx="284924" cy="284924"/>
            </a:xfrm>
            <a:custGeom>
              <a:avLst/>
              <a:gdLst>
                <a:gd name="connsiteX0" fmla="*/ 142462 w 284924"/>
                <a:gd name="connsiteY0" fmla="*/ 284925 h 284924"/>
                <a:gd name="connsiteX1" fmla="*/ 284925 w 284924"/>
                <a:gd name="connsiteY1" fmla="*/ 142462 h 284924"/>
                <a:gd name="connsiteX2" fmla="*/ 142462 w 284924"/>
                <a:gd name="connsiteY2" fmla="*/ 0 h 284924"/>
                <a:gd name="connsiteX3" fmla="*/ 0 w 284924"/>
                <a:gd name="connsiteY3" fmla="*/ 142462 h 284924"/>
                <a:gd name="connsiteX4" fmla="*/ 142462 w 284924"/>
                <a:gd name="connsiteY4" fmla="*/ 284925 h 28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24" h="284924">
                  <a:moveTo>
                    <a:pt x="142462" y="284925"/>
                  </a:moveTo>
                  <a:cubicBezTo>
                    <a:pt x="221142" y="284925"/>
                    <a:pt x="284925" y="221142"/>
                    <a:pt x="284925" y="142462"/>
                  </a:cubicBezTo>
                  <a:cubicBezTo>
                    <a:pt x="284925" y="63783"/>
                    <a:pt x="221142" y="0"/>
                    <a:pt x="142462" y="0"/>
                  </a:cubicBezTo>
                  <a:cubicBezTo>
                    <a:pt x="63782" y="0"/>
                    <a:pt x="0" y="63783"/>
                    <a:pt x="0" y="142462"/>
                  </a:cubicBezTo>
                  <a:cubicBezTo>
                    <a:pt x="0" y="221142"/>
                    <a:pt x="63782" y="284925"/>
                    <a:pt x="142462" y="284925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76C96C74-D62D-448C-B54C-FE09EA2FA197}"/>
                </a:ext>
              </a:extLst>
            </p:cNvPr>
            <p:cNvSpPr/>
            <p:nvPr/>
          </p:nvSpPr>
          <p:spPr>
            <a:xfrm>
              <a:off x="1394693" y="2115058"/>
              <a:ext cx="284924" cy="284924"/>
            </a:xfrm>
            <a:custGeom>
              <a:avLst/>
              <a:gdLst>
                <a:gd name="connsiteX0" fmla="*/ 142462 w 284924"/>
                <a:gd name="connsiteY0" fmla="*/ 284925 h 284924"/>
                <a:gd name="connsiteX1" fmla="*/ 284925 w 284924"/>
                <a:gd name="connsiteY1" fmla="*/ 142462 h 284924"/>
                <a:gd name="connsiteX2" fmla="*/ 142462 w 284924"/>
                <a:gd name="connsiteY2" fmla="*/ 0 h 284924"/>
                <a:gd name="connsiteX3" fmla="*/ 0 w 284924"/>
                <a:gd name="connsiteY3" fmla="*/ 142462 h 284924"/>
                <a:gd name="connsiteX4" fmla="*/ 142462 w 284924"/>
                <a:gd name="connsiteY4" fmla="*/ 284925 h 28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24" h="284924">
                  <a:moveTo>
                    <a:pt x="142462" y="284925"/>
                  </a:moveTo>
                  <a:cubicBezTo>
                    <a:pt x="221142" y="284925"/>
                    <a:pt x="284925" y="221142"/>
                    <a:pt x="284925" y="142462"/>
                  </a:cubicBezTo>
                  <a:cubicBezTo>
                    <a:pt x="284925" y="63783"/>
                    <a:pt x="221142" y="0"/>
                    <a:pt x="142462" y="0"/>
                  </a:cubicBezTo>
                  <a:cubicBezTo>
                    <a:pt x="63782" y="0"/>
                    <a:pt x="0" y="63783"/>
                    <a:pt x="0" y="142462"/>
                  </a:cubicBezTo>
                  <a:cubicBezTo>
                    <a:pt x="0" y="221142"/>
                    <a:pt x="63782" y="284925"/>
                    <a:pt x="142462" y="284925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71E4BCFE-F4D8-4B0B-92D4-08245FA6AB0F}"/>
                </a:ext>
              </a:extLst>
            </p:cNvPr>
            <p:cNvSpPr/>
            <p:nvPr/>
          </p:nvSpPr>
          <p:spPr>
            <a:xfrm>
              <a:off x="926603" y="2542444"/>
              <a:ext cx="407037" cy="386683"/>
            </a:xfrm>
            <a:custGeom>
              <a:avLst/>
              <a:gdLst>
                <a:gd name="connsiteX0" fmla="*/ 0 w 407037"/>
                <a:gd name="connsiteY0" fmla="*/ 386683 h 386683"/>
                <a:gd name="connsiteX1" fmla="*/ 0 w 407037"/>
                <a:gd name="connsiteY1" fmla="*/ 203518 h 386683"/>
                <a:gd name="connsiteX2" fmla="*/ 171384 w 407037"/>
                <a:gd name="connsiteY2" fmla="*/ 0 h 386683"/>
                <a:gd name="connsiteX3" fmla="*/ 274213 w 407037"/>
                <a:gd name="connsiteY3" fmla="*/ 0 h 386683"/>
                <a:gd name="connsiteX4" fmla="*/ 407037 w 407037"/>
                <a:gd name="connsiteY4" fmla="*/ 81954 h 38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037" h="386683">
                  <a:moveTo>
                    <a:pt x="0" y="386683"/>
                  </a:moveTo>
                  <a:cubicBezTo>
                    <a:pt x="0" y="368593"/>
                    <a:pt x="0" y="307537"/>
                    <a:pt x="0" y="203518"/>
                  </a:cubicBezTo>
                  <a:cubicBezTo>
                    <a:pt x="0" y="91119"/>
                    <a:pt x="76731" y="0"/>
                    <a:pt x="171384" y="0"/>
                  </a:cubicBezTo>
                  <a:cubicBezTo>
                    <a:pt x="217086" y="0"/>
                    <a:pt x="251362" y="0"/>
                    <a:pt x="274213" y="0"/>
                  </a:cubicBezTo>
                  <a:cubicBezTo>
                    <a:pt x="357350" y="0"/>
                    <a:pt x="407037" y="81954"/>
                    <a:pt x="407037" y="81954"/>
                  </a:cubicBez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F8F42AE-ACAF-4FAE-A2FB-C4CE6AD2ACA5}"/>
                </a:ext>
              </a:extLst>
            </p:cNvPr>
            <p:cNvSpPr/>
            <p:nvPr/>
          </p:nvSpPr>
          <p:spPr>
            <a:xfrm>
              <a:off x="1333631" y="2542444"/>
              <a:ext cx="407037" cy="386683"/>
            </a:xfrm>
            <a:custGeom>
              <a:avLst/>
              <a:gdLst>
                <a:gd name="connsiteX0" fmla="*/ 407037 w 407037"/>
                <a:gd name="connsiteY0" fmla="*/ 386683 h 386683"/>
                <a:gd name="connsiteX1" fmla="*/ 407037 w 407037"/>
                <a:gd name="connsiteY1" fmla="*/ 203518 h 386683"/>
                <a:gd name="connsiteX2" fmla="*/ 233614 w 407037"/>
                <a:gd name="connsiteY2" fmla="*/ 0 h 386683"/>
                <a:gd name="connsiteX3" fmla="*/ 129562 w 407037"/>
                <a:gd name="connsiteY3" fmla="*/ 0 h 386683"/>
                <a:gd name="connsiteX4" fmla="*/ 0 w 407037"/>
                <a:gd name="connsiteY4" fmla="*/ 81954 h 38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037" h="386683">
                  <a:moveTo>
                    <a:pt x="407037" y="386683"/>
                  </a:moveTo>
                  <a:cubicBezTo>
                    <a:pt x="407037" y="368593"/>
                    <a:pt x="407037" y="307537"/>
                    <a:pt x="407037" y="203518"/>
                  </a:cubicBezTo>
                  <a:cubicBezTo>
                    <a:pt x="407037" y="91119"/>
                    <a:pt x="329393" y="0"/>
                    <a:pt x="233614" y="0"/>
                  </a:cubicBezTo>
                  <a:cubicBezTo>
                    <a:pt x="187369" y="0"/>
                    <a:pt x="152685" y="0"/>
                    <a:pt x="129562" y="0"/>
                  </a:cubicBezTo>
                  <a:cubicBezTo>
                    <a:pt x="48944" y="0"/>
                    <a:pt x="-156" y="81954"/>
                    <a:pt x="0" y="81954"/>
                  </a:cubicBez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A04A3BD0-06D9-43F6-A56C-17E81F84C6C3}"/>
                </a:ext>
              </a:extLst>
            </p:cNvPr>
            <p:cNvSpPr/>
            <p:nvPr/>
          </p:nvSpPr>
          <p:spPr>
            <a:xfrm>
              <a:off x="1069065" y="2847721"/>
              <a:ext cx="549497" cy="20351"/>
            </a:xfrm>
            <a:custGeom>
              <a:avLst/>
              <a:gdLst>
                <a:gd name="connsiteX0" fmla="*/ 0 w 549497"/>
                <a:gd name="connsiteY0" fmla="*/ 0 h 20351"/>
                <a:gd name="connsiteX1" fmla="*/ 549497 w 549497"/>
                <a:gd name="connsiteY1" fmla="*/ 0 h 2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9497" h="20351">
                  <a:moveTo>
                    <a:pt x="0" y="0"/>
                  </a:moveTo>
                  <a:lnTo>
                    <a:pt x="549497" y="0"/>
                  </a:ln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188A532-DD00-4E67-92B5-CC45AA4D34CA}"/>
                </a:ext>
              </a:extLst>
            </p:cNvPr>
            <p:cNvSpPr/>
            <p:nvPr/>
          </p:nvSpPr>
          <p:spPr>
            <a:xfrm>
              <a:off x="1543167" y="2771570"/>
              <a:ext cx="75682" cy="154343"/>
            </a:xfrm>
            <a:custGeom>
              <a:avLst/>
              <a:gdLst>
                <a:gd name="connsiteX0" fmla="*/ 0 w 75682"/>
                <a:gd name="connsiteY0" fmla="*/ 0 h 154343"/>
                <a:gd name="connsiteX1" fmla="*/ 25228 w 75682"/>
                <a:gd name="connsiteY1" fmla="*/ 25383 h 154343"/>
                <a:gd name="connsiteX2" fmla="*/ 75682 w 75682"/>
                <a:gd name="connsiteY2" fmla="*/ 76146 h 154343"/>
                <a:gd name="connsiteX3" fmla="*/ 25228 w 75682"/>
                <a:gd name="connsiteY3" fmla="*/ 128277 h 154343"/>
                <a:gd name="connsiteX4" fmla="*/ 0 w 75682"/>
                <a:gd name="connsiteY4" fmla="*/ 154344 h 15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82" h="154343">
                  <a:moveTo>
                    <a:pt x="0" y="0"/>
                  </a:moveTo>
                  <a:lnTo>
                    <a:pt x="25228" y="25383"/>
                  </a:lnTo>
                  <a:lnTo>
                    <a:pt x="75682" y="76146"/>
                  </a:lnTo>
                  <a:lnTo>
                    <a:pt x="25228" y="128277"/>
                  </a:lnTo>
                  <a:lnTo>
                    <a:pt x="0" y="154344"/>
                  </a:ln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109F2263-B79B-472C-98CC-16005F38E5CE}"/>
                </a:ext>
              </a:extLst>
            </p:cNvPr>
            <p:cNvSpPr/>
            <p:nvPr/>
          </p:nvSpPr>
          <p:spPr>
            <a:xfrm>
              <a:off x="1059945" y="2771037"/>
              <a:ext cx="76880" cy="154343"/>
            </a:xfrm>
            <a:custGeom>
              <a:avLst/>
              <a:gdLst>
                <a:gd name="connsiteX0" fmla="*/ 76881 w 76880"/>
                <a:gd name="connsiteY0" fmla="*/ 0 h 154343"/>
                <a:gd name="connsiteX1" fmla="*/ 51254 w 76880"/>
                <a:gd name="connsiteY1" fmla="*/ 25513 h 154343"/>
                <a:gd name="connsiteX2" fmla="*/ 0 w 76880"/>
                <a:gd name="connsiteY2" fmla="*/ 76537 h 154343"/>
                <a:gd name="connsiteX3" fmla="*/ 51254 w 76880"/>
                <a:gd name="connsiteY3" fmla="*/ 128407 h 154343"/>
                <a:gd name="connsiteX4" fmla="*/ 76881 w 76880"/>
                <a:gd name="connsiteY4" fmla="*/ 154344 h 15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880" h="154343">
                  <a:moveTo>
                    <a:pt x="76881" y="0"/>
                  </a:moveTo>
                  <a:lnTo>
                    <a:pt x="51254" y="25513"/>
                  </a:lnTo>
                  <a:lnTo>
                    <a:pt x="0" y="76537"/>
                  </a:lnTo>
                  <a:lnTo>
                    <a:pt x="51254" y="128407"/>
                  </a:lnTo>
                  <a:lnTo>
                    <a:pt x="76881" y="154344"/>
                  </a:ln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044C88B9-500E-44EE-A4C7-09CA6AD6577A}"/>
              </a:ext>
            </a:extLst>
          </p:cNvPr>
          <p:cNvSpPr txBox="1"/>
          <p:nvPr/>
        </p:nvSpPr>
        <p:spPr>
          <a:xfrm>
            <a:off x="1207708" y="2883730"/>
            <a:ext cx="949497" cy="285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lt"/>
                <a:ea typeface="+mn-ea"/>
              </a:rPr>
              <a:t>单位：万元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99A8077-6587-4AA2-9133-A06FCE2E3946}"/>
              </a:ext>
            </a:extLst>
          </p:cNvPr>
          <p:cNvSpPr txBox="1"/>
          <p:nvPr/>
        </p:nvSpPr>
        <p:spPr>
          <a:xfrm>
            <a:off x="7066086" y="2176870"/>
            <a:ext cx="2177835" cy="4308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latin typeface="+mj-lt"/>
                <a:ea typeface="+mj-ea"/>
              </a:rPr>
              <a:t>项目净利润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9CA52ABC-DEC0-4B60-A265-824BF45BE05D}"/>
              </a:ext>
            </a:extLst>
          </p:cNvPr>
          <p:cNvSpPr txBox="1"/>
          <p:nvPr/>
        </p:nvSpPr>
        <p:spPr>
          <a:xfrm>
            <a:off x="9021580" y="2358520"/>
            <a:ext cx="2321318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连续</a:t>
            </a:r>
            <a:r>
              <a:rPr lang="en-US" altLang="zh-C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6</a:t>
            </a:r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月实现增长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7D0B0975-5AAF-43D3-81EB-7BA6DD02267C}"/>
              </a:ext>
            </a:extLst>
          </p:cNvPr>
          <p:cNvGrpSpPr>
            <a:grpSpLocks/>
          </p:cNvGrpSpPr>
          <p:nvPr/>
        </p:nvGrpSpPr>
        <p:grpSpPr>
          <a:xfrm>
            <a:off x="6534803" y="2185493"/>
            <a:ext cx="382934" cy="382936"/>
            <a:chOff x="6013611" y="3354589"/>
            <a:chExt cx="319111" cy="303157"/>
          </a:xfrm>
        </p:grpSpPr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A8F851B4-5102-4335-A4D9-AD34C1E032FD}"/>
                </a:ext>
              </a:extLst>
            </p:cNvPr>
            <p:cNvSpPr/>
            <p:nvPr/>
          </p:nvSpPr>
          <p:spPr>
            <a:xfrm>
              <a:off x="6013611" y="3354589"/>
              <a:ext cx="159555" cy="79778"/>
            </a:xfrm>
            <a:custGeom>
              <a:avLst/>
              <a:gdLst>
                <a:gd name="connsiteX0" fmla="*/ 159556 w 159555"/>
                <a:gd name="connsiteY0" fmla="*/ 39889 h 79778"/>
                <a:gd name="connsiteX1" fmla="*/ 79778 w 159555"/>
                <a:gd name="connsiteY1" fmla="*/ 79778 h 79778"/>
                <a:gd name="connsiteX2" fmla="*/ 0 w 159555"/>
                <a:gd name="connsiteY2" fmla="*/ 39889 h 79778"/>
                <a:gd name="connsiteX3" fmla="*/ 79778 w 159555"/>
                <a:gd name="connsiteY3" fmla="*/ 0 h 79778"/>
                <a:gd name="connsiteX4" fmla="*/ 159556 w 159555"/>
                <a:gd name="connsiteY4" fmla="*/ 39889 h 7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5" h="79778">
                  <a:moveTo>
                    <a:pt x="159556" y="39889"/>
                  </a:moveTo>
                  <a:cubicBezTo>
                    <a:pt x="159556" y="61919"/>
                    <a:pt x="123838" y="79778"/>
                    <a:pt x="79778" y="79778"/>
                  </a:cubicBezTo>
                  <a:cubicBezTo>
                    <a:pt x="35718" y="79778"/>
                    <a:pt x="0" y="61919"/>
                    <a:pt x="0" y="39889"/>
                  </a:cubicBezTo>
                  <a:cubicBezTo>
                    <a:pt x="0" y="17859"/>
                    <a:pt x="35718" y="0"/>
                    <a:pt x="79778" y="0"/>
                  </a:cubicBezTo>
                  <a:cubicBezTo>
                    <a:pt x="123838" y="0"/>
                    <a:pt x="159556" y="17859"/>
                    <a:pt x="159556" y="39889"/>
                  </a:cubicBezTo>
                  <a:close/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A8BBA4AD-F437-43AD-9FEB-7E1D50F9EBD8}"/>
                </a:ext>
              </a:extLst>
            </p:cNvPr>
            <p:cNvSpPr/>
            <p:nvPr/>
          </p:nvSpPr>
          <p:spPr>
            <a:xfrm>
              <a:off x="6013611" y="3394478"/>
              <a:ext cx="159555" cy="95734"/>
            </a:xfrm>
            <a:custGeom>
              <a:avLst/>
              <a:gdLst>
                <a:gd name="connsiteX0" fmla="*/ 0 w 159555"/>
                <a:gd name="connsiteY0" fmla="*/ 0 h 95734"/>
                <a:gd name="connsiteX1" fmla="*/ 0 w 159555"/>
                <a:gd name="connsiteY1" fmla="*/ 55845 h 95734"/>
                <a:gd name="connsiteX2" fmla="*/ 79778 w 159555"/>
                <a:gd name="connsiteY2" fmla="*/ 95734 h 95734"/>
                <a:gd name="connsiteX3" fmla="*/ 159556 w 159555"/>
                <a:gd name="connsiteY3" fmla="*/ 55845 h 95734"/>
                <a:gd name="connsiteX4" fmla="*/ 159556 w 159555"/>
                <a:gd name="connsiteY4" fmla="*/ 0 h 9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5" h="95734">
                  <a:moveTo>
                    <a:pt x="0" y="0"/>
                  </a:moveTo>
                  <a:cubicBezTo>
                    <a:pt x="0" y="0"/>
                    <a:pt x="0" y="33815"/>
                    <a:pt x="0" y="55845"/>
                  </a:cubicBezTo>
                  <a:cubicBezTo>
                    <a:pt x="0" y="77875"/>
                    <a:pt x="35718" y="95734"/>
                    <a:pt x="79778" y="95734"/>
                  </a:cubicBezTo>
                  <a:cubicBezTo>
                    <a:pt x="123838" y="95734"/>
                    <a:pt x="159556" y="77875"/>
                    <a:pt x="159556" y="55845"/>
                  </a:cubicBezTo>
                  <a:cubicBezTo>
                    <a:pt x="159556" y="42796"/>
                    <a:pt x="159556" y="0"/>
                    <a:pt x="159556" y="0"/>
                  </a:cubicBez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4B678D83-D908-45A0-9DDE-D9EE9575F921}"/>
                </a:ext>
              </a:extLst>
            </p:cNvPr>
            <p:cNvSpPr/>
            <p:nvPr/>
          </p:nvSpPr>
          <p:spPr>
            <a:xfrm>
              <a:off x="6013611" y="3450323"/>
              <a:ext cx="159555" cy="95734"/>
            </a:xfrm>
            <a:custGeom>
              <a:avLst/>
              <a:gdLst>
                <a:gd name="connsiteX0" fmla="*/ 0 w 159555"/>
                <a:gd name="connsiteY0" fmla="*/ 0 h 95734"/>
                <a:gd name="connsiteX1" fmla="*/ 0 w 159555"/>
                <a:gd name="connsiteY1" fmla="*/ 55845 h 95734"/>
                <a:gd name="connsiteX2" fmla="*/ 79778 w 159555"/>
                <a:gd name="connsiteY2" fmla="*/ 95734 h 95734"/>
                <a:gd name="connsiteX3" fmla="*/ 159556 w 159555"/>
                <a:gd name="connsiteY3" fmla="*/ 55845 h 95734"/>
                <a:gd name="connsiteX4" fmla="*/ 159556 w 159555"/>
                <a:gd name="connsiteY4" fmla="*/ 0 h 9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5" h="95734">
                  <a:moveTo>
                    <a:pt x="0" y="0"/>
                  </a:moveTo>
                  <a:cubicBezTo>
                    <a:pt x="0" y="0"/>
                    <a:pt x="0" y="33815"/>
                    <a:pt x="0" y="55845"/>
                  </a:cubicBezTo>
                  <a:cubicBezTo>
                    <a:pt x="0" y="77875"/>
                    <a:pt x="35718" y="95734"/>
                    <a:pt x="79778" y="95734"/>
                  </a:cubicBezTo>
                  <a:cubicBezTo>
                    <a:pt x="123838" y="95734"/>
                    <a:pt x="159556" y="77875"/>
                    <a:pt x="159556" y="55845"/>
                  </a:cubicBezTo>
                  <a:cubicBezTo>
                    <a:pt x="159556" y="42796"/>
                    <a:pt x="159556" y="0"/>
                    <a:pt x="159556" y="0"/>
                  </a:cubicBez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281512A1-8CF5-4DFE-B87D-7C67EBE88D3C}"/>
                </a:ext>
              </a:extLst>
            </p:cNvPr>
            <p:cNvSpPr/>
            <p:nvPr/>
          </p:nvSpPr>
          <p:spPr>
            <a:xfrm>
              <a:off x="6013611" y="3506168"/>
              <a:ext cx="159555" cy="95734"/>
            </a:xfrm>
            <a:custGeom>
              <a:avLst/>
              <a:gdLst>
                <a:gd name="connsiteX0" fmla="*/ 0 w 159555"/>
                <a:gd name="connsiteY0" fmla="*/ 0 h 95734"/>
                <a:gd name="connsiteX1" fmla="*/ 0 w 159555"/>
                <a:gd name="connsiteY1" fmla="*/ 55845 h 95734"/>
                <a:gd name="connsiteX2" fmla="*/ 79778 w 159555"/>
                <a:gd name="connsiteY2" fmla="*/ 95734 h 95734"/>
                <a:gd name="connsiteX3" fmla="*/ 159556 w 159555"/>
                <a:gd name="connsiteY3" fmla="*/ 55845 h 95734"/>
                <a:gd name="connsiteX4" fmla="*/ 159556 w 159555"/>
                <a:gd name="connsiteY4" fmla="*/ 0 h 9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5" h="95734">
                  <a:moveTo>
                    <a:pt x="0" y="0"/>
                  </a:moveTo>
                  <a:cubicBezTo>
                    <a:pt x="0" y="0"/>
                    <a:pt x="0" y="33815"/>
                    <a:pt x="0" y="55845"/>
                  </a:cubicBezTo>
                  <a:cubicBezTo>
                    <a:pt x="0" y="77875"/>
                    <a:pt x="35718" y="95734"/>
                    <a:pt x="79778" y="95734"/>
                  </a:cubicBezTo>
                  <a:cubicBezTo>
                    <a:pt x="123838" y="95734"/>
                    <a:pt x="159556" y="77875"/>
                    <a:pt x="159556" y="55845"/>
                  </a:cubicBezTo>
                  <a:cubicBezTo>
                    <a:pt x="159556" y="42796"/>
                    <a:pt x="159556" y="0"/>
                    <a:pt x="159556" y="0"/>
                  </a:cubicBez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26AD2CD3-DA99-4BA1-ACC2-D9427DD9C8B9}"/>
                </a:ext>
              </a:extLst>
            </p:cNvPr>
            <p:cNvSpPr/>
            <p:nvPr/>
          </p:nvSpPr>
          <p:spPr>
            <a:xfrm>
              <a:off x="6013611" y="3562012"/>
              <a:ext cx="159555" cy="95734"/>
            </a:xfrm>
            <a:custGeom>
              <a:avLst/>
              <a:gdLst>
                <a:gd name="connsiteX0" fmla="*/ 0 w 159555"/>
                <a:gd name="connsiteY0" fmla="*/ 0 h 95734"/>
                <a:gd name="connsiteX1" fmla="*/ 0 w 159555"/>
                <a:gd name="connsiteY1" fmla="*/ 55845 h 95734"/>
                <a:gd name="connsiteX2" fmla="*/ 79778 w 159555"/>
                <a:gd name="connsiteY2" fmla="*/ 95734 h 95734"/>
                <a:gd name="connsiteX3" fmla="*/ 159556 w 159555"/>
                <a:gd name="connsiteY3" fmla="*/ 55845 h 95734"/>
                <a:gd name="connsiteX4" fmla="*/ 159556 w 159555"/>
                <a:gd name="connsiteY4" fmla="*/ 0 h 9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5" h="95734">
                  <a:moveTo>
                    <a:pt x="0" y="0"/>
                  </a:moveTo>
                  <a:cubicBezTo>
                    <a:pt x="0" y="0"/>
                    <a:pt x="0" y="33815"/>
                    <a:pt x="0" y="55845"/>
                  </a:cubicBezTo>
                  <a:cubicBezTo>
                    <a:pt x="0" y="77875"/>
                    <a:pt x="35718" y="95734"/>
                    <a:pt x="79778" y="95734"/>
                  </a:cubicBezTo>
                  <a:cubicBezTo>
                    <a:pt x="123838" y="95734"/>
                    <a:pt x="159556" y="77875"/>
                    <a:pt x="159556" y="55845"/>
                  </a:cubicBezTo>
                  <a:cubicBezTo>
                    <a:pt x="159556" y="42796"/>
                    <a:pt x="159556" y="0"/>
                    <a:pt x="159556" y="0"/>
                  </a:cubicBez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8116B666-1212-4843-B199-111969A4C12E}"/>
                </a:ext>
              </a:extLst>
            </p:cNvPr>
            <p:cNvSpPr/>
            <p:nvPr/>
          </p:nvSpPr>
          <p:spPr>
            <a:xfrm>
              <a:off x="6173167" y="3466278"/>
              <a:ext cx="159555" cy="79778"/>
            </a:xfrm>
            <a:custGeom>
              <a:avLst/>
              <a:gdLst>
                <a:gd name="connsiteX0" fmla="*/ 159556 w 159555"/>
                <a:gd name="connsiteY0" fmla="*/ 39889 h 79778"/>
                <a:gd name="connsiteX1" fmla="*/ 79778 w 159555"/>
                <a:gd name="connsiteY1" fmla="*/ 79778 h 79778"/>
                <a:gd name="connsiteX2" fmla="*/ 0 w 159555"/>
                <a:gd name="connsiteY2" fmla="*/ 39889 h 79778"/>
                <a:gd name="connsiteX3" fmla="*/ 79778 w 159555"/>
                <a:gd name="connsiteY3" fmla="*/ 0 h 79778"/>
                <a:gd name="connsiteX4" fmla="*/ 159556 w 159555"/>
                <a:gd name="connsiteY4" fmla="*/ 39889 h 7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5" h="79778">
                  <a:moveTo>
                    <a:pt x="159556" y="39889"/>
                  </a:moveTo>
                  <a:cubicBezTo>
                    <a:pt x="159556" y="61919"/>
                    <a:pt x="123838" y="79778"/>
                    <a:pt x="79778" y="79778"/>
                  </a:cubicBezTo>
                  <a:cubicBezTo>
                    <a:pt x="35718" y="79778"/>
                    <a:pt x="0" y="61919"/>
                    <a:pt x="0" y="39889"/>
                  </a:cubicBezTo>
                  <a:cubicBezTo>
                    <a:pt x="0" y="17859"/>
                    <a:pt x="35718" y="0"/>
                    <a:pt x="79778" y="0"/>
                  </a:cubicBezTo>
                  <a:cubicBezTo>
                    <a:pt x="123838" y="0"/>
                    <a:pt x="159556" y="17859"/>
                    <a:pt x="159556" y="39889"/>
                  </a:cubicBezTo>
                  <a:close/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4A702173-767C-449F-8BEC-837C5633B359}"/>
                </a:ext>
              </a:extLst>
            </p:cNvPr>
            <p:cNvSpPr/>
            <p:nvPr/>
          </p:nvSpPr>
          <p:spPr>
            <a:xfrm>
              <a:off x="6173167" y="3506168"/>
              <a:ext cx="159555" cy="95734"/>
            </a:xfrm>
            <a:custGeom>
              <a:avLst/>
              <a:gdLst>
                <a:gd name="connsiteX0" fmla="*/ 0 w 159555"/>
                <a:gd name="connsiteY0" fmla="*/ 0 h 95734"/>
                <a:gd name="connsiteX1" fmla="*/ 0 w 159555"/>
                <a:gd name="connsiteY1" fmla="*/ 55845 h 95734"/>
                <a:gd name="connsiteX2" fmla="*/ 79778 w 159555"/>
                <a:gd name="connsiteY2" fmla="*/ 95734 h 95734"/>
                <a:gd name="connsiteX3" fmla="*/ 159556 w 159555"/>
                <a:gd name="connsiteY3" fmla="*/ 55845 h 95734"/>
                <a:gd name="connsiteX4" fmla="*/ 159556 w 159555"/>
                <a:gd name="connsiteY4" fmla="*/ 0 h 9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5" h="95734">
                  <a:moveTo>
                    <a:pt x="0" y="0"/>
                  </a:moveTo>
                  <a:cubicBezTo>
                    <a:pt x="0" y="0"/>
                    <a:pt x="0" y="33815"/>
                    <a:pt x="0" y="55845"/>
                  </a:cubicBezTo>
                  <a:cubicBezTo>
                    <a:pt x="0" y="77875"/>
                    <a:pt x="35718" y="95734"/>
                    <a:pt x="79778" y="95734"/>
                  </a:cubicBezTo>
                  <a:cubicBezTo>
                    <a:pt x="123838" y="95734"/>
                    <a:pt x="159556" y="77875"/>
                    <a:pt x="159556" y="55845"/>
                  </a:cubicBezTo>
                  <a:cubicBezTo>
                    <a:pt x="159556" y="42796"/>
                    <a:pt x="159556" y="0"/>
                    <a:pt x="159556" y="0"/>
                  </a:cubicBez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B67949C6-AD9D-43CB-9DCD-2134DFFB93A5}"/>
                </a:ext>
              </a:extLst>
            </p:cNvPr>
            <p:cNvSpPr/>
            <p:nvPr/>
          </p:nvSpPr>
          <p:spPr>
            <a:xfrm>
              <a:off x="6173167" y="3562012"/>
              <a:ext cx="159555" cy="95734"/>
            </a:xfrm>
            <a:custGeom>
              <a:avLst/>
              <a:gdLst>
                <a:gd name="connsiteX0" fmla="*/ 0 w 159555"/>
                <a:gd name="connsiteY0" fmla="*/ 0 h 95734"/>
                <a:gd name="connsiteX1" fmla="*/ 0 w 159555"/>
                <a:gd name="connsiteY1" fmla="*/ 55845 h 95734"/>
                <a:gd name="connsiteX2" fmla="*/ 79778 w 159555"/>
                <a:gd name="connsiteY2" fmla="*/ 95734 h 95734"/>
                <a:gd name="connsiteX3" fmla="*/ 159556 w 159555"/>
                <a:gd name="connsiteY3" fmla="*/ 55845 h 95734"/>
                <a:gd name="connsiteX4" fmla="*/ 159556 w 159555"/>
                <a:gd name="connsiteY4" fmla="*/ 0 h 9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555" h="95734">
                  <a:moveTo>
                    <a:pt x="0" y="0"/>
                  </a:moveTo>
                  <a:cubicBezTo>
                    <a:pt x="0" y="0"/>
                    <a:pt x="0" y="33815"/>
                    <a:pt x="0" y="55845"/>
                  </a:cubicBezTo>
                  <a:cubicBezTo>
                    <a:pt x="0" y="77875"/>
                    <a:pt x="35718" y="95734"/>
                    <a:pt x="79778" y="95734"/>
                  </a:cubicBezTo>
                  <a:cubicBezTo>
                    <a:pt x="123838" y="95734"/>
                    <a:pt x="159556" y="77875"/>
                    <a:pt x="159556" y="55845"/>
                  </a:cubicBezTo>
                  <a:cubicBezTo>
                    <a:pt x="159556" y="42796"/>
                    <a:pt x="159556" y="0"/>
                    <a:pt x="159556" y="0"/>
                  </a:cubicBez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4F2DC29A-692F-4A35-B99E-165351227B25}"/>
              </a:ext>
            </a:extLst>
          </p:cNvPr>
          <p:cNvSpPr txBox="1"/>
          <p:nvPr/>
        </p:nvSpPr>
        <p:spPr>
          <a:xfrm>
            <a:off x="686470" y="1453667"/>
            <a:ext cx="770259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zh-CN" altLang="en-US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上半年，公司业务实现跨越式增长，多项指标超额完成任务。</a:t>
            </a:r>
            <a:endParaRPr lang="en-US" altLang="zh-CN" sz="1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2980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7FEAEAF-5D87-408F-8932-CD5ABB1510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r="2644" b="23403"/>
          <a:stretch/>
        </p:blipFill>
        <p:spPr>
          <a:xfrm>
            <a:off x="7053487" y="1648897"/>
            <a:ext cx="4656665" cy="5253028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35E3F7FB-7D10-447C-9E04-6D4DAAEC814F}"/>
              </a:ext>
            </a:extLst>
          </p:cNvPr>
          <p:cNvSpPr/>
          <p:nvPr/>
        </p:nvSpPr>
        <p:spPr>
          <a:xfrm>
            <a:off x="727135" y="3395068"/>
            <a:ext cx="2982144" cy="1150582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73A539BF-A4D4-4623-A84F-6954E4CC5F2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手机</a:t>
            </a:r>
            <a:r>
              <a:rPr lang="en-US" altLang="zh-CN" dirty="0"/>
              <a:t>APP</a:t>
            </a:r>
            <a:r>
              <a:rPr lang="zh-CN" altLang="en-US" dirty="0"/>
              <a:t>上线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9D0E9CCA-80D8-494C-8D21-6EF0F1FDF8D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工作总结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6F290D3-4878-4B78-A7A2-396E1ADA5CA8}"/>
              </a:ext>
            </a:extLst>
          </p:cNvPr>
          <p:cNvSpPr txBox="1"/>
          <p:nvPr/>
        </p:nvSpPr>
        <p:spPr>
          <a:xfrm>
            <a:off x="727135" y="2415818"/>
            <a:ext cx="6162059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altLang="zh-CN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OfficePLUS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手机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APP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是一款以短视频分享为主，集社区交流、电商运营、直播带货为一体的综合社区平台。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9F45795-3B16-4A8B-9AB8-3A6FEF50EBC9}"/>
              </a:ext>
            </a:extLst>
          </p:cNvPr>
          <p:cNvSpPr txBox="1"/>
          <p:nvPr/>
        </p:nvSpPr>
        <p:spPr>
          <a:xfrm>
            <a:off x="727136" y="1736415"/>
            <a:ext cx="3702732" cy="4308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800" dirty="0" err="1">
                <a:latin typeface="+mj-lt"/>
                <a:ea typeface="+mj-ea"/>
              </a:rPr>
              <a:t>OfficePLUS</a:t>
            </a:r>
            <a:r>
              <a:rPr lang="zh-CN" altLang="en-US" sz="2800" dirty="0">
                <a:latin typeface="+mj-lt"/>
                <a:ea typeface="+mj-ea"/>
              </a:rPr>
              <a:t>手机</a:t>
            </a:r>
            <a:r>
              <a:rPr lang="en-US" altLang="zh-CN" sz="2800" dirty="0">
                <a:latin typeface="+mj-lt"/>
                <a:ea typeface="+mj-ea"/>
              </a:rPr>
              <a:t>APP</a:t>
            </a:r>
            <a:endParaRPr lang="zh-CN" altLang="en-US" sz="2800" dirty="0">
              <a:latin typeface="+mj-lt"/>
              <a:ea typeface="+mj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64B4593-3AE1-42AC-86F1-8970C5923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89193" y="1277541"/>
            <a:ext cx="4756577" cy="5580459"/>
          </a:xfrm>
          <a:prstGeom prst="roundRect">
            <a:avLst>
              <a:gd name="adj" fmla="val 0"/>
            </a:avLst>
          </a:prstGeom>
          <a:effectLst>
            <a:outerShdw blurRad="101600" sx="103000" sy="103000" algn="ctr" rotWithShape="0">
              <a:schemeClr val="bg2">
                <a:lumMod val="50000"/>
                <a:alpha val="50000"/>
              </a:schemeClr>
            </a:outerShdw>
          </a:effec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24377CAB-F923-4AA2-95A6-0E2F6767D386}"/>
              </a:ext>
            </a:extLst>
          </p:cNvPr>
          <p:cNvSpPr txBox="1"/>
          <p:nvPr/>
        </p:nvSpPr>
        <p:spPr>
          <a:xfrm>
            <a:off x="1644394" y="4042085"/>
            <a:ext cx="2012137" cy="233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目前已有数万博主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A3CA5D2-41F0-4DD4-A751-6DF2B45F1A76}"/>
              </a:ext>
            </a:extLst>
          </p:cNvPr>
          <p:cNvSpPr txBox="1"/>
          <p:nvPr/>
        </p:nvSpPr>
        <p:spPr>
          <a:xfrm>
            <a:off x="1644395" y="3688886"/>
            <a:ext cx="125917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短视频分享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2B0FD08B-BBA0-4765-ACFC-230BDEF01800}"/>
              </a:ext>
            </a:extLst>
          </p:cNvPr>
          <p:cNvCxnSpPr>
            <a:cxnSpLocks/>
          </p:cNvCxnSpPr>
          <p:nvPr/>
        </p:nvCxnSpPr>
        <p:spPr>
          <a:xfrm>
            <a:off x="727135" y="2330659"/>
            <a:ext cx="671275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532D13BB-C8A3-4E65-90C3-042CD007FFBA}"/>
              </a:ext>
            </a:extLst>
          </p:cNvPr>
          <p:cNvSpPr/>
          <p:nvPr/>
        </p:nvSpPr>
        <p:spPr>
          <a:xfrm>
            <a:off x="3907050" y="3394825"/>
            <a:ext cx="2982144" cy="1150582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C47B0CBD-36C9-4849-A5F8-DDA71CAE1BDA}"/>
              </a:ext>
            </a:extLst>
          </p:cNvPr>
          <p:cNvSpPr txBox="1"/>
          <p:nvPr/>
        </p:nvSpPr>
        <p:spPr>
          <a:xfrm>
            <a:off x="4824309" y="4041842"/>
            <a:ext cx="2012137" cy="233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目前已有数百万用户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8258B2D-A01B-44A0-8428-1A98672F262A}"/>
              </a:ext>
            </a:extLst>
          </p:cNvPr>
          <p:cNvSpPr txBox="1"/>
          <p:nvPr/>
        </p:nvSpPr>
        <p:spPr>
          <a:xfrm>
            <a:off x="4824310" y="3688643"/>
            <a:ext cx="125917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社区交流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F9D81CD6-5197-4630-B3A8-DC5C3C1691ED}"/>
              </a:ext>
            </a:extLst>
          </p:cNvPr>
          <p:cNvSpPr/>
          <p:nvPr/>
        </p:nvSpPr>
        <p:spPr>
          <a:xfrm>
            <a:off x="727135" y="4724729"/>
            <a:ext cx="2982144" cy="1150582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960DBF0-8CCE-4B4C-B2C9-49961A86B6F7}"/>
              </a:ext>
            </a:extLst>
          </p:cNvPr>
          <p:cNvSpPr txBox="1"/>
          <p:nvPr/>
        </p:nvSpPr>
        <p:spPr>
          <a:xfrm>
            <a:off x="1644394" y="5371746"/>
            <a:ext cx="2012137" cy="233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目前日成交量过万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07C8E3F-375F-4596-8BC8-90D5C4A6556D}"/>
              </a:ext>
            </a:extLst>
          </p:cNvPr>
          <p:cNvSpPr txBox="1"/>
          <p:nvPr/>
        </p:nvSpPr>
        <p:spPr>
          <a:xfrm>
            <a:off x="1644395" y="5018547"/>
            <a:ext cx="125917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电商运营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54CAE26B-92BD-43E1-81D2-15A3909F309E}"/>
              </a:ext>
            </a:extLst>
          </p:cNvPr>
          <p:cNvSpPr/>
          <p:nvPr/>
        </p:nvSpPr>
        <p:spPr>
          <a:xfrm>
            <a:off x="3907050" y="4722133"/>
            <a:ext cx="2982144" cy="1150582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29E9138-8657-44DE-8F83-18935B47F600}"/>
              </a:ext>
            </a:extLst>
          </p:cNvPr>
          <p:cNvSpPr txBox="1"/>
          <p:nvPr/>
        </p:nvSpPr>
        <p:spPr>
          <a:xfrm>
            <a:off x="4824309" y="5369150"/>
            <a:ext cx="2012137" cy="233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每日超过十万用户观看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337ADF3B-DF02-42F4-AEB3-133EDF55DE4F}"/>
              </a:ext>
            </a:extLst>
          </p:cNvPr>
          <p:cNvSpPr txBox="1"/>
          <p:nvPr/>
        </p:nvSpPr>
        <p:spPr>
          <a:xfrm>
            <a:off x="4824310" y="5015951"/>
            <a:ext cx="125917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直播带货</a:t>
            </a:r>
          </a:p>
        </p:txBody>
      </p:sp>
      <p:pic>
        <p:nvPicPr>
          <p:cNvPr id="53" name="图形 52">
            <a:extLst>
              <a:ext uri="{FF2B5EF4-FFF2-40B4-BE49-F238E27FC236}">
                <a16:creationId xmlns:a16="http://schemas.microsoft.com/office/drawing/2014/main" id="{481AA59B-602C-46C8-8F54-437BEA9A07E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222" y="3683170"/>
            <a:ext cx="608324" cy="608324"/>
          </a:xfrm>
          <a:prstGeom prst="rect">
            <a:avLst/>
          </a:prstGeom>
        </p:spPr>
      </p:pic>
      <p:grpSp>
        <p:nvGrpSpPr>
          <p:cNvPr id="58" name="图形 56">
            <a:extLst>
              <a:ext uri="{FF2B5EF4-FFF2-40B4-BE49-F238E27FC236}">
                <a16:creationId xmlns:a16="http://schemas.microsoft.com/office/drawing/2014/main" id="{C66C16D9-96A2-4629-9E11-14BE6E9A2A22}"/>
              </a:ext>
            </a:extLst>
          </p:cNvPr>
          <p:cNvGrpSpPr>
            <a:grpSpLocks/>
          </p:cNvGrpSpPr>
          <p:nvPr/>
        </p:nvGrpSpPr>
        <p:grpSpPr>
          <a:xfrm>
            <a:off x="4105426" y="3705396"/>
            <a:ext cx="520507" cy="520492"/>
            <a:chOff x="3595643" y="7848507"/>
            <a:chExt cx="570304" cy="494250"/>
          </a:xfrm>
        </p:grpSpPr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81CA7D33-AC19-4DAB-8A9A-69D71211AFD8}"/>
                </a:ext>
              </a:extLst>
            </p:cNvPr>
            <p:cNvSpPr/>
            <p:nvPr/>
          </p:nvSpPr>
          <p:spPr>
            <a:xfrm>
              <a:off x="3595643" y="7848507"/>
              <a:ext cx="570304" cy="392877"/>
            </a:xfrm>
            <a:custGeom>
              <a:avLst/>
              <a:gdLst>
                <a:gd name="connsiteX0" fmla="*/ 139407 w 570303"/>
                <a:gd name="connsiteY0" fmla="*/ 367529 h 392875"/>
                <a:gd name="connsiteX1" fmla="*/ 38020 w 570303"/>
                <a:gd name="connsiteY1" fmla="*/ 367529 h 392875"/>
                <a:gd name="connsiteX2" fmla="*/ 38020 w 570303"/>
                <a:gd name="connsiteY2" fmla="*/ 38020 h 392875"/>
                <a:gd name="connsiteX3" fmla="*/ 544957 w 570303"/>
                <a:gd name="connsiteY3" fmla="*/ 38020 h 392875"/>
                <a:gd name="connsiteX4" fmla="*/ 544957 w 570303"/>
                <a:gd name="connsiteY4" fmla="*/ 367529 h 392875"/>
                <a:gd name="connsiteX5" fmla="*/ 443569 w 570303"/>
                <a:gd name="connsiteY5" fmla="*/ 367529 h 39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03" h="392875">
                  <a:moveTo>
                    <a:pt x="139407" y="367529"/>
                  </a:moveTo>
                  <a:lnTo>
                    <a:pt x="38020" y="367529"/>
                  </a:lnTo>
                  <a:lnTo>
                    <a:pt x="38020" y="38020"/>
                  </a:lnTo>
                  <a:lnTo>
                    <a:pt x="544957" y="38020"/>
                  </a:lnTo>
                  <a:lnTo>
                    <a:pt x="544957" y="367529"/>
                  </a:lnTo>
                  <a:lnTo>
                    <a:pt x="443569" y="367529"/>
                  </a:lnTo>
                  <a:close/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AC7B95A8-886E-441E-87E3-BB3D5A51AC08}"/>
                </a:ext>
              </a:extLst>
            </p:cNvPr>
            <p:cNvSpPr/>
            <p:nvPr/>
          </p:nvSpPr>
          <p:spPr>
            <a:xfrm>
              <a:off x="3747724" y="8038609"/>
              <a:ext cx="63367" cy="114061"/>
            </a:xfrm>
            <a:custGeom>
              <a:avLst/>
              <a:gdLst>
                <a:gd name="connsiteX0" fmla="*/ 38020 w 63367"/>
                <a:gd name="connsiteY0" fmla="*/ 38020 h 114060"/>
                <a:gd name="connsiteX1" fmla="*/ 38020 w 63367"/>
                <a:gd name="connsiteY1" fmla="*/ 88714 h 1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67" h="114060">
                  <a:moveTo>
                    <a:pt x="38020" y="38020"/>
                  </a:moveTo>
                  <a:lnTo>
                    <a:pt x="38020" y="88714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589F683E-D9E1-41DB-8468-88E2BE03AC96}"/>
                </a:ext>
              </a:extLst>
            </p:cNvPr>
            <p:cNvSpPr/>
            <p:nvPr/>
          </p:nvSpPr>
          <p:spPr>
            <a:xfrm>
              <a:off x="3849111" y="8178017"/>
              <a:ext cx="63367" cy="139408"/>
            </a:xfrm>
            <a:custGeom>
              <a:avLst/>
              <a:gdLst>
                <a:gd name="connsiteX0" fmla="*/ 38020 w 63367"/>
                <a:gd name="connsiteY0" fmla="*/ 38020 h 139407"/>
                <a:gd name="connsiteX1" fmla="*/ 38020 w 63367"/>
                <a:gd name="connsiteY1" fmla="*/ 114061 h 13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67" h="139407">
                  <a:moveTo>
                    <a:pt x="38020" y="38020"/>
                  </a:moveTo>
                  <a:lnTo>
                    <a:pt x="38020" y="114061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DD5894C-98C8-4C63-B15A-3F3AA594CADB}"/>
                </a:ext>
              </a:extLst>
            </p:cNvPr>
            <p:cNvSpPr/>
            <p:nvPr/>
          </p:nvSpPr>
          <p:spPr>
            <a:xfrm>
              <a:off x="3849111" y="7987914"/>
              <a:ext cx="63367" cy="164754"/>
            </a:xfrm>
            <a:custGeom>
              <a:avLst/>
              <a:gdLst>
                <a:gd name="connsiteX0" fmla="*/ 38020 w 63367"/>
                <a:gd name="connsiteY0" fmla="*/ 38020 h 164754"/>
                <a:gd name="connsiteX1" fmla="*/ 38020 w 63367"/>
                <a:gd name="connsiteY1" fmla="*/ 139407 h 16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67" h="164754">
                  <a:moveTo>
                    <a:pt x="38020" y="38020"/>
                  </a:moveTo>
                  <a:lnTo>
                    <a:pt x="38020" y="139407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82AD9339-5FCF-4DD6-B5D1-BFB2DDD1BAEB}"/>
                </a:ext>
              </a:extLst>
            </p:cNvPr>
            <p:cNvSpPr/>
            <p:nvPr/>
          </p:nvSpPr>
          <p:spPr>
            <a:xfrm>
              <a:off x="3950498" y="7937228"/>
              <a:ext cx="63367" cy="215449"/>
            </a:xfrm>
            <a:custGeom>
              <a:avLst/>
              <a:gdLst>
                <a:gd name="connsiteX0" fmla="*/ 38020 w 63367"/>
                <a:gd name="connsiteY0" fmla="*/ 38020 h 215448"/>
                <a:gd name="connsiteX1" fmla="*/ 38020 w 63367"/>
                <a:gd name="connsiteY1" fmla="*/ 190101 h 21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67" h="215448">
                  <a:moveTo>
                    <a:pt x="38020" y="38020"/>
                  </a:moveTo>
                  <a:lnTo>
                    <a:pt x="38020" y="190101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19A79F8F-024F-423E-902F-D603FBC5127C}"/>
                </a:ext>
              </a:extLst>
            </p:cNvPr>
            <p:cNvSpPr/>
            <p:nvPr/>
          </p:nvSpPr>
          <p:spPr>
            <a:xfrm>
              <a:off x="3697032" y="8279390"/>
              <a:ext cx="367529" cy="63367"/>
            </a:xfrm>
            <a:custGeom>
              <a:avLst/>
              <a:gdLst>
                <a:gd name="connsiteX0" fmla="*/ 38020 w 367529"/>
                <a:gd name="connsiteY0" fmla="*/ 38020 h 63367"/>
                <a:gd name="connsiteX1" fmla="*/ 342182 w 367529"/>
                <a:gd name="connsiteY1" fmla="*/ 38020 h 6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7529" h="63367">
                  <a:moveTo>
                    <a:pt x="38020" y="38020"/>
                  </a:moveTo>
                  <a:lnTo>
                    <a:pt x="342182" y="38020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67" name="图形 66">
            <a:extLst>
              <a:ext uri="{FF2B5EF4-FFF2-40B4-BE49-F238E27FC236}">
                <a16:creationId xmlns:a16="http://schemas.microsoft.com/office/drawing/2014/main" id="{FBEC8475-201B-4E5D-86B5-FFAA45ED063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428" y="4972300"/>
            <a:ext cx="608324" cy="608324"/>
          </a:xfrm>
          <a:prstGeom prst="rect">
            <a:avLst/>
          </a:prstGeom>
        </p:spPr>
      </p:pic>
      <p:pic>
        <p:nvPicPr>
          <p:cNvPr id="69" name="图形 68">
            <a:extLst>
              <a:ext uri="{FF2B5EF4-FFF2-40B4-BE49-F238E27FC236}">
                <a16:creationId xmlns:a16="http://schemas.microsoft.com/office/drawing/2014/main" id="{938C6123-BD8B-4B36-A399-884956A47D8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90434" y="4956596"/>
            <a:ext cx="608324" cy="6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9D16A2E-152F-4598-B319-158BD923AAC8}"/>
              </a:ext>
            </a:extLst>
          </p:cNvPr>
          <p:cNvSpPr/>
          <p:nvPr/>
        </p:nvSpPr>
        <p:spPr>
          <a:xfrm>
            <a:off x="648476" y="2086628"/>
            <a:ext cx="2991276" cy="1370224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5CB374F-9DE0-47C2-A7F9-C0EA7B5E97E0}"/>
              </a:ext>
            </a:extLst>
          </p:cNvPr>
          <p:cNvSpPr/>
          <p:nvPr/>
        </p:nvSpPr>
        <p:spPr>
          <a:xfrm>
            <a:off x="6280543" y="2086628"/>
            <a:ext cx="2991276" cy="1370224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17B741-9CFC-4770-A1F7-042E096D88BA}"/>
              </a:ext>
            </a:extLst>
          </p:cNvPr>
          <p:cNvSpPr/>
          <p:nvPr/>
        </p:nvSpPr>
        <p:spPr>
          <a:xfrm>
            <a:off x="648474" y="4763610"/>
            <a:ext cx="2991276" cy="1370224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C0CDC496-D2F1-41B8-BC4E-95533D197B54}"/>
              </a:ext>
            </a:extLst>
          </p:cNvPr>
          <p:cNvSpPr/>
          <p:nvPr/>
        </p:nvSpPr>
        <p:spPr>
          <a:xfrm>
            <a:off x="6280543" y="4763610"/>
            <a:ext cx="2991276" cy="1370224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2FCB3C2-4930-43EA-8419-95E1C1B4C2D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zh-CN" dirty="0"/>
              <a:t>APP</a:t>
            </a:r>
            <a:r>
              <a:rPr lang="zh-CN" altLang="en-US" dirty="0"/>
              <a:t>功能介绍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1B33B5-FAC4-423A-B4D3-1556A597742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工作总结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EF87CF1E-9ECB-4574-A058-379940AA11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474" y="1499967"/>
            <a:ext cx="491513" cy="491513"/>
          </a:xfrm>
          <a:prstGeom prst="rect">
            <a:avLst/>
          </a:prstGeom>
        </p:spPr>
      </p:pic>
      <p:grpSp>
        <p:nvGrpSpPr>
          <p:cNvPr id="5" name="图形 56">
            <a:extLst>
              <a:ext uri="{FF2B5EF4-FFF2-40B4-BE49-F238E27FC236}">
                <a16:creationId xmlns:a16="http://schemas.microsoft.com/office/drawing/2014/main" id="{A56503A8-FA0E-4DDE-8567-6E5CA3F75A8D}"/>
              </a:ext>
            </a:extLst>
          </p:cNvPr>
          <p:cNvGrpSpPr>
            <a:grpSpLocks/>
          </p:cNvGrpSpPr>
          <p:nvPr/>
        </p:nvGrpSpPr>
        <p:grpSpPr>
          <a:xfrm>
            <a:off x="6278671" y="1570933"/>
            <a:ext cx="420559" cy="420547"/>
            <a:chOff x="3595643" y="7848507"/>
            <a:chExt cx="570304" cy="494250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FD87382A-3F04-4467-9DD4-A55BF4B85BE1}"/>
                </a:ext>
              </a:extLst>
            </p:cNvPr>
            <p:cNvSpPr/>
            <p:nvPr/>
          </p:nvSpPr>
          <p:spPr>
            <a:xfrm>
              <a:off x="3595643" y="7848507"/>
              <a:ext cx="570304" cy="392877"/>
            </a:xfrm>
            <a:custGeom>
              <a:avLst/>
              <a:gdLst>
                <a:gd name="connsiteX0" fmla="*/ 139407 w 570303"/>
                <a:gd name="connsiteY0" fmla="*/ 367529 h 392875"/>
                <a:gd name="connsiteX1" fmla="*/ 38020 w 570303"/>
                <a:gd name="connsiteY1" fmla="*/ 367529 h 392875"/>
                <a:gd name="connsiteX2" fmla="*/ 38020 w 570303"/>
                <a:gd name="connsiteY2" fmla="*/ 38020 h 392875"/>
                <a:gd name="connsiteX3" fmla="*/ 544957 w 570303"/>
                <a:gd name="connsiteY3" fmla="*/ 38020 h 392875"/>
                <a:gd name="connsiteX4" fmla="*/ 544957 w 570303"/>
                <a:gd name="connsiteY4" fmla="*/ 367529 h 392875"/>
                <a:gd name="connsiteX5" fmla="*/ 443569 w 570303"/>
                <a:gd name="connsiteY5" fmla="*/ 367529 h 39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0303" h="392875">
                  <a:moveTo>
                    <a:pt x="139407" y="367529"/>
                  </a:moveTo>
                  <a:lnTo>
                    <a:pt x="38020" y="367529"/>
                  </a:lnTo>
                  <a:lnTo>
                    <a:pt x="38020" y="38020"/>
                  </a:lnTo>
                  <a:lnTo>
                    <a:pt x="544957" y="38020"/>
                  </a:lnTo>
                  <a:lnTo>
                    <a:pt x="544957" y="367529"/>
                  </a:lnTo>
                  <a:lnTo>
                    <a:pt x="443569" y="367529"/>
                  </a:lnTo>
                  <a:close/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4000B6B-969B-4864-B78B-1FD303859420}"/>
                </a:ext>
              </a:extLst>
            </p:cNvPr>
            <p:cNvSpPr/>
            <p:nvPr/>
          </p:nvSpPr>
          <p:spPr>
            <a:xfrm>
              <a:off x="3747724" y="8038609"/>
              <a:ext cx="63367" cy="114061"/>
            </a:xfrm>
            <a:custGeom>
              <a:avLst/>
              <a:gdLst>
                <a:gd name="connsiteX0" fmla="*/ 38020 w 63367"/>
                <a:gd name="connsiteY0" fmla="*/ 38020 h 114060"/>
                <a:gd name="connsiteX1" fmla="*/ 38020 w 63367"/>
                <a:gd name="connsiteY1" fmla="*/ 88714 h 1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67" h="114060">
                  <a:moveTo>
                    <a:pt x="38020" y="38020"/>
                  </a:moveTo>
                  <a:lnTo>
                    <a:pt x="38020" y="88714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937B39C-6FBB-49B8-84B3-7AB56209E070}"/>
                </a:ext>
              </a:extLst>
            </p:cNvPr>
            <p:cNvSpPr/>
            <p:nvPr/>
          </p:nvSpPr>
          <p:spPr>
            <a:xfrm>
              <a:off x="3849111" y="8178017"/>
              <a:ext cx="63367" cy="139408"/>
            </a:xfrm>
            <a:custGeom>
              <a:avLst/>
              <a:gdLst>
                <a:gd name="connsiteX0" fmla="*/ 38020 w 63367"/>
                <a:gd name="connsiteY0" fmla="*/ 38020 h 139407"/>
                <a:gd name="connsiteX1" fmla="*/ 38020 w 63367"/>
                <a:gd name="connsiteY1" fmla="*/ 114061 h 13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67" h="139407">
                  <a:moveTo>
                    <a:pt x="38020" y="38020"/>
                  </a:moveTo>
                  <a:lnTo>
                    <a:pt x="38020" y="114061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6A7F0D35-A8B7-480F-8E1D-B80D7D6721B8}"/>
                </a:ext>
              </a:extLst>
            </p:cNvPr>
            <p:cNvSpPr/>
            <p:nvPr/>
          </p:nvSpPr>
          <p:spPr>
            <a:xfrm>
              <a:off x="3849111" y="7987914"/>
              <a:ext cx="63367" cy="164754"/>
            </a:xfrm>
            <a:custGeom>
              <a:avLst/>
              <a:gdLst>
                <a:gd name="connsiteX0" fmla="*/ 38020 w 63367"/>
                <a:gd name="connsiteY0" fmla="*/ 38020 h 164754"/>
                <a:gd name="connsiteX1" fmla="*/ 38020 w 63367"/>
                <a:gd name="connsiteY1" fmla="*/ 139407 h 16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67" h="164754">
                  <a:moveTo>
                    <a:pt x="38020" y="38020"/>
                  </a:moveTo>
                  <a:lnTo>
                    <a:pt x="38020" y="139407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B49B0387-D615-409F-8A3B-99CC95009655}"/>
                </a:ext>
              </a:extLst>
            </p:cNvPr>
            <p:cNvSpPr/>
            <p:nvPr/>
          </p:nvSpPr>
          <p:spPr>
            <a:xfrm>
              <a:off x="3950498" y="7937228"/>
              <a:ext cx="63367" cy="215449"/>
            </a:xfrm>
            <a:custGeom>
              <a:avLst/>
              <a:gdLst>
                <a:gd name="connsiteX0" fmla="*/ 38020 w 63367"/>
                <a:gd name="connsiteY0" fmla="*/ 38020 h 215448"/>
                <a:gd name="connsiteX1" fmla="*/ 38020 w 63367"/>
                <a:gd name="connsiteY1" fmla="*/ 190101 h 21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367" h="215448">
                  <a:moveTo>
                    <a:pt x="38020" y="38020"/>
                  </a:moveTo>
                  <a:lnTo>
                    <a:pt x="38020" y="190101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6400304-6A82-4072-9958-9B03981FC7EA}"/>
                </a:ext>
              </a:extLst>
            </p:cNvPr>
            <p:cNvSpPr/>
            <p:nvPr/>
          </p:nvSpPr>
          <p:spPr>
            <a:xfrm>
              <a:off x="3697032" y="8279390"/>
              <a:ext cx="367529" cy="63367"/>
            </a:xfrm>
            <a:custGeom>
              <a:avLst/>
              <a:gdLst>
                <a:gd name="connsiteX0" fmla="*/ 38020 w 367529"/>
                <a:gd name="connsiteY0" fmla="*/ 38020 h 63367"/>
                <a:gd name="connsiteX1" fmla="*/ 342182 w 367529"/>
                <a:gd name="connsiteY1" fmla="*/ 38020 h 6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7529" h="63367">
                  <a:moveTo>
                    <a:pt x="38020" y="38020"/>
                  </a:moveTo>
                  <a:lnTo>
                    <a:pt x="342182" y="38020"/>
                  </a:lnTo>
                </a:path>
              </a:pathLst>
            </a:custGeom>
            <a:noFill/>
            <a:ln w="50006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265FC257-663E-4F00-ABDB-D830E7C7A0F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474" y="4161270"/>
            <a:ext cx="491513" cy="491513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27F60C41-B3BD-4A93-BA3E-EEDF911D1E6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541" y="4212655"/>
            <a:ext cx="491513" cy="49151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872E1C4-C8FF-402C-9F9B-C7406DE32792}"/>
              </a:ext>
            </a:extLst>
          </p:cNvPr>
          <p:cNvSpPr txBox="1"/>
          <p:nvPr/>
        </p:nvSpPr>
        <p:spPr>
          <a:xfrm>
            <a:off x="1258126" y="1668772"/>
            <a:ext cx="125917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短视频分享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BE075B8-32DD-4E97-8557-239390BA777F}"/>
              </a:ext>
            </a:extLst>
          </p:cNvPr>
          <p:cNvSpPr txBox="1"/>
          <p:nvPr/>
        </p:nvSpPr>
        <p:spPr>
          <a:xfrm>
            <a:off x="6878353" y="1668772"/>
            <a:ext cx="125917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社区交流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076E6FF-854F-44B0-AEA0-AF5244C9451D}"/>
              </a:ext>
            </a:extLst>
          </p:cNvPr>
          <p:cNvSpPr txBox="1"/>
          <p:nvPr/>
        </p:nvSpPr>
        <p:spPr>
          <a:xfrm>
            <a:off x="6878353" y="4375784"/>
            <a:ext cx="125917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直播带货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241C7A9-7E6B-4ABB-9C44-C47C0BE4276C}"/>
              </a:ext>
            </a:extLst>
          </p:cNvPr>
          <p:cNvSpPr txBox="1"/>
          <p:nvPr/>
        </p:nvSpPr>
        <p:spPr>
          <a:xfrm>
            <a:off x="1258126" y="4375784"/>
            <a:ext cx="1259170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电商运营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F920F1A-9D6F-4426-A821-538315EA29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90" y="1668772"/>
            <a:ext cx="2367634" cy="1873233"/>
          </a:xfrm>
          <a:prstGeom prst="roundRect">
            <a:avLst>
              <a:gd name="adj" fmla="val 352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2BA866F3-8B97-4F26-9559-9AD63A42F8AA}"/>
              </a:ext>
            </a:extLst>
          </p:cNvPr>
          <p:cNvPicPr>
            <a:picLocks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/>
          <a:stretch/>
        </p:blipFill>
        <p:spPr>
          <a:xfrm>
            <a:off x="9063159" y="1668773"/>
            <a:ext cx="2367634" cy="1873233"/>
          </a:xfrm>
          <a:prstGeom prst="roundRect">
            <a:avLst>
              <a:gd name="adj" fmla="val 352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550B1A1-6121-4B6D-80AE-C1DF2061E91C}"/>
              </a:ext>
            </a:extLst>
          </p:cNvPr>
          <p:cNvPicPr>
            <a:picLocks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/>
          <a:stretch/>
        </p:blipFill>
        <p:spPr>
          <a:xfrm>
            <a:off x="9063159" y="4330076"/>
            <a:ext cx="2367634" cy="1873233"/>
          </a:xfrm>
          <a:prstGeom prst="roundRect">
            <a:avLst>
              <a:gd name="adj" fmla="val 352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3231576-72B2-4EF9-A445-F40C88617DA4}"/>
              </a:ext>
            </a:extLst>
          </p:cNvPr>
          <p:cNvPicPr>
            <a:picLocks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0" b="29304"/>
          <a:stretch/>
        </p:blipFill>
        <p:spPr>
          <a:xfrm>
            <a:off x="3431089" y="4344266"/>
            <a:ext cx="2367634" cy="1873233"/>
          </a:xfrm>
          <a:prstGeom prst="roundRect">
            <a:avLst>
              <a:gd name="adj" fmla="val 352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66121C4C-1505-4C9F-8A55-9777E5C1202A}"/>
              </a:ext>
            </a:extLst>
          </p:cNvPr>
          <p:cNvSpPr txBox="1"/>
          <p:nvPr/>
        </p:nvSpPr>
        <p:spPr>
          <a:xfrm>
            <a:off x="858359" y="2306035"/>
            <a:ext cx="2367634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多渠道签约博主，实行新人激励计划，实现作品数量井喷式增长。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25195F1-4F4F-4AF7-8CF3-642B78DE94D9}"/>
              </a:ext>
            </a:extLst>
          </p:cNvPr>
          <p:cNvSpPr txBox="1"/>
          <p:nvPr/>
        </p:nvSpPr>
        <p:spPr>
          <a:xfrm>
            <a:off x="6488950" y="2306035"/>
            <a:ext cx="2367634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多渠道签约博主，实行新人激励计划，实现作品数量井喷式增长。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41782A6-4A26-4F10-99F6-BD1904FB2B85}"/>
              </a:ext>
            </a:extLst>
          </p:cNvPr>
          <p:cNvSpPr txBox="1"/>
          <p:nvPr/>
        </p:nvSpPr>
        <p:spPr>
          <a:xfrm>
            <a:off x="6488950" y="4983017"/>
            <a:ext cx="2367634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多渠道签约博主，实行新人激励计划，实现作品数量井喷式增长。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3C599B7-F2EB-466C-9C7F-E21F11783077}"/>
              </a:ext>
            </a:extLst>
          </p:cNvPr>
          <p:cNvSpPr txBox="1"/>
          <p:nvPr/>
        </p:nvSpPr>
        <p:spPr>
          <a:xfrm>
            <a:off x="858358" y="4983017"/>
            <a:ext cx="2367634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多渠道签约博主，实行新人激励计划，实现作品数量井喷式增长。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011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E562794B-80FF-41E3-8897-64C4D7EB7B1B}"/>
              </a:ext>
            </a:extLst>
          </p:cNvPr>
          <p:cNvSpPr/>
          <p:nvPr/>
        </p:nvSpPr>
        <p:spPr>
          <a:xfrm>
            <a:off x="10062031" y="1370029"/>
            <a:ext cx="1275937" cy="479362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3A8063E-CE93-4AD2-B8B6-14125FBA324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直播业务开辟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60D5D5-B637-4BEC-986B-0A7A10F99C0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工作总结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47307E4B-10E6-4021-B30D-9104732B9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383647"/>
              </p:ext>
            </p:extLst>
          </p:nvPr>
        </p:nvGraphicFramePr>
        <p:xfrm>
          <a:off x="3622298" y="1758273"/>
          <a:ext cx="7884000" cy="401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875">
                  <a:extLst>
                    <a:ext uri="{9D8B030D-6E8A-4147-A177-3AD203B41FA5}">
                      <a16:colId xmlns:a16="http://schemas.microsoft.com/office/drawing/2014/main" val="1845989474"/>
                    </a:ext>
                  </a:extLst>
                </a:gridCol>
                <a:gridCol w="3298405">
                  <a:extLst>
                    <a:ext uri="{9D8B030D-6E8A-4147-A177-3AD203B41FA5}">
                      <a16:colId xmlns:a16="http://schemas.microsoft.com/office/drawing/2014/main" val="3472593809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1616935821"/>
                    </a:ext>
                  </a:extLst>
                </a:gridCol>
                <a:gridCol w="1570495">
                  <a:extLst>
                    <a:ext uri="{9D8B030D-6E8A-4147-A177-3AD203B41FA5}">
                      <a16:colId xmlns:a16="http://schemas.microsoft.com/office/drawing/2014/main" val="242522337"/>
                    </a:ext>
                  </a:extLst>
                </a:gridCol>
              </a:tblGrid>
              <a:tr h="6695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2"/>
                          </a:solidFill>
                        </a:rPr>
                        <a:t>重点孵化项目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2"/>
                          </a:solidFill>
                        </a:rPr>
                        <a:t>所属板块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粉丝数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bg1"/>
                          </a:solidFill>
                        </a:rPr>
                        <a:t>场均热度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825521"/>
                  </a:ext>
                </a:extLst>
              </a:tr>
              <a:tr h="6695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张三探店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美食、推荐、购物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10.3w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15.8w</a:t>
                      </a:r>
                      <a:endParaRPr lang="zh-CN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170053"/>
                  </a:ext>
                </a:extLst>
              </a:tr>
              <a:tr h="6695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李四美妆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美妆、推荐、购物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15.6w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21.5w</a:t>
                      </a:r>
                      <a:endParaRPr lang="zh-CN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627601"/>
                  </a:ext>
                </a:extLst>
              </a:tr>
              <a:tr h="6695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王五电竞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游戏、推荐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9.8w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13.3w</a:t>
                      </a:r>
                      <a:endParaRPr lang="zh-CN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826612"/>
                  </a:ext>
                </a:extLst>
              </a:tr>
              <a:tr h="66952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err="1"/>
                        <a:t>TonyCos</a:t>
                      </a:r>
                      <a:endParaRPr lang="zh-CN" alt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服装、二次元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5.4w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7.6w</a:t>
                      </a:r>
                      <a:endParaRPr lang="zh-CN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2031208"/>
                  </a:ext>
                </a:extLst>
              </a:tr>
              <a:tr h="66952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Andy</a:t>
                      </a:r>
                      <a:r>
                        <a:rPr lang="zh-CN" altLang="en-US" sz="1200" dirty="0"/>
                        <a:t>看世界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摄影、旅行、推荐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6.7w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8.1w</a:t>
                      </a:r>
                      <a:endParaRPr lang="zh-CN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854869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0BA13574-6388-4C38-8548-F7DFBAB769F7}"/>
              </a:ext>
            </a:extLst>
          </p:cNvPr>
          <p:cNvSpPr txBox="1"/>
          <p:nvPr/>
        </p:nvSpPr>
        <p:spPr>
          <a:xfrm>
            <a:off x="824459" y="1860461"/>
            <a:ext cx="1394740" cy="21544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latin typeface="+mj-lt"/>
                <a:ea typeface="+mj-ea"/>
              </a:rPr>
              <a:t>孵化直播项目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7F1B2E5-1C54-4096-904D-2EA764114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3981278"/>
            <a:ext cx="5413828" cy="2876722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46DF526-2420-4C57-9615-6BBD06A84B0A}"/>
              </a:ext>
            </a:extLst>
          </p:cNvPr>
          <p:cNvSpPr txBox="1"/>
          <p:nvPr/>
        </p:nvSpPr>
        <p:spPr>
          <a:xfrm>
            <a:off x="823199" y="2372639"/>
            <a:ext cx="2112596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超过             项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A5A6F28-6FE0-4596-9C03-543B05A9A0F7}"/>
              </a:ext>
            </a:extLst>
          </p:cNvPr>
          <p:cNvSpPr txBox="1"/>
          <p:nvPr/>
        </p:nvSpPr>
        <p:spPr>
          <a:xfrm>
            <a:off x="1236984" y="2164447"/>
            <a:ext cx="923223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accent4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lt"/>
                <a:ea typeface="+mj-ea"/>
              </a:rPr>
              <a:t>10</a:t>
            </a:r>
            <a:endParaRPr lang="zh-CN" altLang="en-US" sz="3200" b="1" dirty="0">
              <a:solidFill>
                <a:schemeClr val="accent4"/>
              </a:solidFill>
              <a:effectLst>
                <a:outerShdw blurRad="762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</a:effectLst>
              <a:latin typeface="+mj-lt"/>
              <a:ea typeface="+mj-ea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C1F5CEF-BC53-41F5-AC90-09B7574B002F}"/>
              </a:ext>
            </a:extLst>
          </p:cNvPr>
          <p:cNvCxnSpPr>
            <a:cxnSpLocks/>
          </p:cNvCxnSpPr>
          <p:nvPr/>
        </p:nvCxnSpPr>
        <p:spPr>
          <a:xfrm>
            <a:off x="823199" y="1758273"/>
            <a:ext cx="155307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99C0BABB-4F3B-4991-9B90-2BF3687006B3}"/>
              </a:ext>
            </a:extLst>
          </p:cNvPr>
          <p:cNvSpPr txBox="1"/>
          <p:nvPr/>
        </p:nvSpPr>
        <p:spPr>
          <a:xfrm>
            <a:off x="824459" y="3192101"/>
            <a:ext cx="1394740" cy="21544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latin typeface="+mj-lt"/>
                <a:ea typeface="+mj-ea"/>
              </a:rPr>
              <a:t>划分内容板块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C3C34D2-64B6-4AE2-BAA0-1F84361BB039}"/>
              </a:ext>
            </a:extLst>
          </p:cNvPr>
          <p:cNvSpPr txBox="1"/>
          <p:nvPr/>
        </p:nvSpPr>
        <p:spPr>
          <a:xfrm>
            <a:off x="823199" y="3704279"/>
            <a:ext cx="2112596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800" dirty="0">
                <a:latin typeface="+mj-lt"/>
                <a:ea typeface="+mj-ea"/>
              </a:rPr>
              <a:t>超过             项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40EB17E-963A-4CB5-9E26-3A0EA13C8CB5}"/>
              </a:ext>
            </a:extLst>
          </p:cNvPr>
          <p:cNvSpPr txBox="1"/>
          <p:nvPr/>
        </p:nvSpPr>
        <p:spPr>
          <a:xfrm>
            <a:off x="1236984" y="3496087"/>
            <a:ext cx="923223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accent4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lt"/>
                <a:ea typeface="+mj-ea"/>
              </a:rPr>
              <a:t>15</a:t>
            </a:r>
            <a:endParaRPr lang="zh-CN" altLang="en-US" sz="3200" b="1" dirty="0">
              <a:solidFill>
                <a:schemeClr val="accent4"/>
              </a:solidFill>
              <a:effectLst>
                <a:outerShdw blurRad="762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</a:effectLst>
              <a:latin typeface="+mj-lt"/>
              <a:ea typeface="+mj-ea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440E24D3-70AB-4B65-A210-D5D3A270CFD0}"/>
              </a:ext>
            </a:extLst>
          </p:cNvPr>
          <p:cNvCxnSpPr>
            <a:cxnSpLocks/>
          </p:cNvCxnSpPr>
          <p:nvPr/>
        </p:nvCxnSpPr>
        <p:spPr>
          <a:xfrm>
            <a:off x="823199" y="3089913"/>
            <a:ext cx="1553077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989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6D66B9ED-2000-419A-BB2C-825A5DBBAA45}"/>
              </a:ext>
            </a:extLst>
          </p:cNvPr>
          <p:cNvSpPr/>
          <p:nvPr/>
        </p:nvSpPr>
        <p:spPr>
          <a:xfrm flipV="1">
            <a:off x="1333638" y="5714562"/>
            <a:ext cx="8939044" cy="410014"/>
          </a:xfrm>
          <a:prstGeom prst="parallelogram">
            <a:avLst>
              <a:gd name="adj" fmla="val 148124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A6D8A69-D2E6-4A18-B167-8DDF978D094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重点项目介绍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B90E98-18BB-4B72-9144-920D303C48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工作总结</a:t>
            </a:r>
          </a:p>
        </p:txBody>
      </p:sp>
      <p:graphicFrame>
        <p:nvGraphicFramePr>
          <p:cNvPr id="26" name="图表 25">
            <a:extLst>
              <a:ext uri="{FF2B5EF4-FFF2-40B4-BE49-F238E27FC236}">
                <a16:creationId xmlns:a16="http://schemas.microsoft.com/office/drawing/2014/main" id="{533E4BC2-2065-43B7-BB82-975A736D09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37487"/>
              </p:ext>
            </p:extLst>
          </p:nvPr>
        </p:nvGraphicFramePr>
        <p:xfrm>
          <a:off x="742950" y="2014804"/>
          <a:ext cx="8911198" cy="369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6D954ADD-2425-4F7E-B891-477A86D8A3E9}"/>
              </a:ext>
            </a:extLst>
          </p:cNvPr>
          <p:cNvSpPr txBox="1"/>
          <p:nvPr/>
        </p:nvSpPr>
        <p:spPr>
          <a:xfrm>
            <a:off x="2748515" y="2584799"/>
            <a:ext cx="949497" cy="162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800" dirty="0">
                <a:latin typeface="+mn-lt"/>
                <a:ea typeface="+mn-ea"/>
              </a:rPr>
              <a:t>单位：万人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B1451919-18FF-4E8F-8790-83D840EC2732}"/>
              </a:ext>
            </a:extLst>
          </p:cNvPr>
          <p:cNvSpPr txBox="1"/>
          <p:nvPr/>
        </p:nvSpPr>
        <p:spPr>
          <a:xfrm>
            <a:off x="727135" y="1441261"/>
            <a:ext cx="876929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《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李四美妆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》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项目，主要涉及美妆、推荐、购物板块，内容质量高，用户粘性好，同时有极强的利润转化能力。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5D3DE8D0-73FA-4F25-86B6-04AEE2FE01B5}"/>
              </a:ext>
            </a:extLst>
          </p:cNvPr>
          <p:cNvSpPr txBox="1"/>
          <p:nvPr/>
        </p:nvSpPr>
        <p:spPr>
          <a:xfrm>
            <a:off x="1439082" y="2563063"/>
            <a:ext cx="1902299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200" dirty="0">
                <a:latin typeface="+mj-lt"/>
                <a:ea typeface="+mj-ea"/>
              </a:rPr>
              <a:t>项目粉丝数量变化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457C2848-671C-453B-B73F-5CF231031EFA}"/>
              </a:ext>
            </a:extLst>
          </p:cNvPr>
          <p:cNvSpPr txBox="1"/>
          <p:nvPr/>
        </p:nvSpPr>
        <p:spPr>
          <a:xfrm>
            <a:off x="2748515" y="2227178"/>
            <a:ext cx="949497" cy="162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800" dirty="0">
                <a:solidFill>
                  <a:schemeClr val="accent4"/>
                </a:solidFill>
                <a:latin typeface="+mn-lt"/>
                <a:ea typeface="+mn-ea"/>
              </a:rPr>
              <a:t>单位：万人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CD48025F-C73C-405D-8915-A7E1576D6132}"/>
              </a:ext>
            </a:extLst>
          </p:cNvPr>
          <p:cNvSpPr txBox="1"/>
          <p:nvPr/>
        </p:nvSpPr>
        <p:spPr>
          <a:xfrm>
            <a:off x="1439082" y="2205442"/>
            <a:ext cx="1902299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200" dirty="0">
                <a:solidFill>
                  <a:schemeClr val="accent4"/>
                </a:solidFill>
                <a:latin typeface="+mj-lt"/>
                <a:ea typeface="+mj-ea"/>
              </a:rPr>
              <a:t>项目场均热度变化</a:t>
            </a: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1F0E167F-B17B-465A-A1C1-4BFDB19EE381}"/>
              </a:ext>
            </a:extLst>
          </p:cNvPr>
          <p:cNvSpPr/>
          <p:nvPr/>
        </p:nvSpPr>
        <p:spPr>
          <a:xfrm>
            <a:off x="1075020" y="2214566"/>
            <a:ext cx="258618" cy="138314"/>
          </a:xfrm>
          <a:custGeom>
            <a:avLst/>
            <a:gdLst>
              <a:gd name="connsiteX0" fmla="*/ 0 w 591127"/>
              <a:gd name="connsiteY0" fmla="*/ 277091 h 316147"/>
              <a:gd name="connsiteX1" fmla="*/ 267855 w 591127"/>
              <a:gd name="connsiteY1" fmla="*/ 0 h 316147"/>
              <a:gd name="connsiteX2" fmla="*/ 415637 w 591127"/>
              <a:gd name="connsiteY2" fmla="*/ 277091 h 316147"/>
              <a:gd name="connsiteX3" fmla="*/ 591127 w 591127"/>
              <a:gd name="connsiteY3" fmla="*/ 314036 h 31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127" h="316147">
                <a:moveTo>
                  <a:pt x="0" y="277091"/>
                </a:moveTo>
                <a:cubicBezTo>
                  <a:pt x="99291" y="138545"/>
                  <a:pt x="198582" y="0"/>
                  <a:pt x="267855" y="0"/>
                </a:cubicBezTo>
                <a:cubicBezTo>
                  <a:pt x="337128" y="0"/>
                  <a:pt x="361758" y="224752"/>
                  <a:pt x="415637" y="277091"/>
                </a:cubicBezTo>
                <a:cubicBezTo>
                  <a:pt x="469516" y="329430"/>
                  <a:pt x="591127" y="314036"/>
                  <a:pt x="591127" y="314036"/>
                </a:cubicBezTo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3A49A7AF-731C-4C55-9623-F240D72574A3}"/>
              </a:ext>
            </a:extLst>
          </p:cNvPr>
          <p:cNvSpPr/>
          <p:nvPr/>
        </p:nvSpPr>
        <p:spPr>
          <a:xfrm>
            <a:off x="1075020" y="2583280"/>
            <a:ext cx="258618" cy="138314"/>
          </a:xfrm>
          <a:custGeom>
            <a:avLst/>
            <a:gdLst>
              <a:gd name="connsiteX0" fmla="*/ 0 w 591127"/>
              <a:gd name="connsiteY0" fmla="*/ 277091 h 316147"/>
              <a:gd name="connsiteX1" fmla="*/ 267855 w 591127"/>
              <a:gd name="connsiteY1" fmla="*/ 0 h 316147"/>
              <a:gd name="connsiteX2" fmla="*/ 415637 w 591127"/>
              <a:gd name="connsiteY2" fmla="*/ 277091 h 316147"/>
              <a:gd name="connsiteX3" fmla="*/ 591127 w 591127"/>
              <a:gd name="connsiteY3" fmla="*/ 314036 h 31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127" h="316147">
                <a:moveTo>
                  <a:pt x="0" y="277091"/>
                </a:moveTo>
                <a:cubicBezTo>
                  <a:pt x="99291" y="138545"/>
                  <a:pt x="198582" y="0"/>
                  <a:pt x="267855" y="0"/>
                </a:cubicBezTo>
                <a:cubicBezTo>
                  <a:pt x="337128" y="0"/>
                  <a:pt x="361758" y="224752"/>
                  <a:pt x="415637" y="277091"/>
                </a:cubicBezTo>
                <a:cubicBezTo>
                  <a:pt x="469516" y="329430"/>
                  <a:pt x="591127" y="314036"/>
                  <a:pt x="591127" y="314036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9AFE191A-C2F1-4EA4-9770-7DA5023F2598}"/>
              </a:ext>
            </a:extLst>
          </p:cNvPr>
          <p:cNvCxnSpPr>
            <a:cxnSpLocks/>
          </p:cNvCxnSpPr>
          <p:nvPr/>
        </p:nvCxnSpPr>
        <p:spPr>
          <a:xfrm>
            <a:off x="974037" y="2892851"/>
            <a:ext cx="8522388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5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E38E3272-7E58-418B-ADAC-CCCCE3B706D3}"/>
              </a:ext>
            </a:extLst>
          </p:cNvPr>
          <p:cNvCxnSpPr>
            <a:cxnSpLocks/>
          </p:cNvCxnSpPr>
          <p:nvPr/>
        </p:nvCxnSpPr>
        <p:spPr>
          <a:xfrm>
            <a:off x="974037" y="4124751"/>
            <a:ext cx="8522388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3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接连接符 117">
            <a:extLst>
              <a:ext uri="{FF2B5EF4-FFF2-40B4-BE49-F238E27FC236}">
                <a16:creationId xmlns:a16="http://schemas.microsoft.com/office/drawing/2014/main" id="{62DAB096-326C-45DD-AEEB-D4D519E2544C}"/>
              </a:ext>
            </a:extLst>
          </p:cNvPr>
          <p:cNvCxnSpPr>
            <a:cxnSpLocks/>
          </p:cNvCxnSpPr>
          <p:nvPr/>
        </p:nvCxnSpPr>
        <p:spPr>
          <a:xfrm>
            <a:off x="974037" y="4740701"/>
            <a:ext cx="8522388" cy="0"/>
          </a:xfrm>
          <a:prstGeom prst="line">
            <a:avLst/>
          </a:prstGeom>
          <a:ln>
            <a:gradFill flip="none" rotWithShape="1">
              <a:gsLst>
                <a:gs pos="70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8D01E616-CBC7-4830-937A-0A560F241B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3075" y="2014804"/>
            <a:ext cx="5363272" cy="4843196"/>
          </a:xfrm>
          <a:prstGeom prst="rect">
            <a:avLst/>
          </a:prstGeom>
          <a:effectLst>
            <a:outerShdw blurRad="63500" dist="50800" dir="1338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cxnSp>
        <p:nvCxnSpPr>
          <p:cNvPr id="121" name="直接连接符 120">
            <a:extLst>
              <a:ext uri="{FF2B5EF4-FFF2-40B4-BE49-F238E27FC236}">
                <a16:creationId xmlns:a16="http://schemas.microsoft.com/office/drawing/2014/main" id="{E0CABB1C-6C10-4CA9-B25D-BD4835BC1F4A}"/>
              </a:ext>
            </a:extLst>
          </p:cNvPr>
          <p:cNvCxnSpPr>
            <a:cxnSpLocks/>
          </p:cNvCxnSpPr>
          <p:nvPr/>
        </p:nvCxnSpPr>
        <p:spPr>
          <a:xfrm>
            <a:off x="974037" y="3508801"/>
            <a:ext cx="8522388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1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422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9307E65-25E6-47AD-AF2F-E765BF5856B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成功经验分享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0F8165-F3A5-4F38-AD82-ACCE814266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工作总结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6FE86EE-8466-4CC5-8FAE-EE94C7779EAA}"/>
              </a:ext>
            </a:extLst>
          </p:cNvPr>
          <p:cNvSpPr/>
          <p:nvPr/>
        </p:nvSpPr>
        <p:spPr>
          <a:xfrm>
            <a:off x="1282850" y="1780842"/>
            <a:ext cx="4343250" cy="990600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9F6EE46-4B44-4D7A-BC6B-AC6C6E36E9C9}"/>
              </a:ext>
            </a:extLst>
          </p:cNvPr>
          <p:cNvSpPr txBox="1"/>
          <p:nvPr/>
        </p:nvSpPr>
        <p:spPr>
          <a:xfrm>
            <a:off x="1615922" y="1884476"/>
            <a:ext cx="136939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做好市场调研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BA5CFE8-641D-4E39-AEA5-E5804496C2CE}"/>
              </a:ext>
            </a:extLst>
          </p:cNvPr>
          <p:cNvSpPr txBox="1"/>
          <p:nvPr/>
        </p:nvSpPr>
        <p:spPr>
          <a:xfrm>
            <a:off x="1615512" y="2179381"/>
            <a:ext cx="3852026" cy="456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离用户越近，产品的实用性越好，做好全渠道、多样本的调研，才能把握市场发展趋势，明确项目发展方向。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3C400B1-E213-4020-9BC3-506392D1C21D}"/>
              </a:ext>
            </a:extLst>
          </p:cNvPr>
          <p:cNvSpPr/>
          <p:nvPr/>
        </p:nvSpPr>
        <p:spPr>
          <a:xfrm>
            <a:off x="667371" y="1894809"/>
            <a:ext cx="762667" cy="762666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08CDEE9-1993-4995-B753-90F896CD9365}"/>
              </a:ext>
            </a:extLst>
          </p:cNvPr>
          <p:cNvSpPr/>
          <p:nvPr/>
        </p:nvSpPr>
        <p:spPr>
          <a:xfrm>
            <a:off x="727985" y="1949123"/>
            <a:ext cx="638013" cy="638013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D5D6F7B-558A-4F6D-92D6-C91BE15F69FF}"/>
              </a:ext>
            </a:extLst>
          </p:cNvPr>
          <p:cNvSpPr/>
          <p:nvPr/>
        </p:nvSpPr>
        <p:spPr>
          <a:xfrm>
            <a:off x="7160599" y="1780842"/>
            <a:ext cx="4343250" cy="990600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7F4B3C1-8326-4C55-A307-1E728C9F9598}"/>
              </a:ext>
            </a:extLst>
          </p:cNvPr>
          <p:cNvSpPr txBox="1"/>
          <p:nvPr/>
        </p:nvSpPr>
        <p:spPr>
          <a:xfrm>
            <a:off x="7493671" y="1884476"/>
            <a:ext cx="136939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做好团队建设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4F9DC2D-45F5-4C3A-84C4-225A44ABE548}"/>
              </a:ext>
            </a:extLst>
          </p:cNvPr>
          <p:cNvSpPr txBox="1"/>
          <p:nvPr/>
        </p:nvSpPr>
        <p:spPr>
          <a:xfrm>
            <a:off x="7492851" y="2179381"/>
            <a:ext cx="3852026" cy="456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团队业务不断扩展，需要更多人力支撑，需加强人力资源招聘和团队管理，发挥每一个人的特长。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1D146A6-54C1-4302-8754-CC71915384F2}"/>
              </a:ext>
            </a:extLst>
          </p:cNvPr>
          <p:cNvSpPr/>
          <p:nvPr/>
        </p:nvSpPr>
        <p:spPr>
          <a:xfrm>
            <a:off x="6545120" y="1894809"/>
            <a:ext cx="762667" cy="762666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E0B91AF-C462-4390-B15C-EC804D33EEED}"/>
              </a:ext>
            </a:extLst>
          </p:cNvPr>
          <p:cNvSpPr/>
          <p:nvPr/>
        </p:nvSpPr>
        <p:spPr>
          <a:xfrm>
            <a:off x="6605734" y="1949123"/>
            <a:ext cx="638013" cy="638013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C73BB54-965C-4015-B533-3ABD997F552A}"/>
              </a:ext>
            </a:extLst>
          </p:cNvPr>
          <p:cNvSpPr/>
          <p:nvPr/>
        </p:nvSpPr>
        <p:spPr>
          <a:xfrm>
            <a:off x="1282850" y="3311614"/>
            <a:ext cx="4343250" cy="990600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F4FA036-E5E4-40B7-8EF6-A5A506840D17}"/>
              </a:ext>
            </a:extLst>
          </p:cNvPr>
          <p:cNvSpPr txBox="1"/>
          <p:nvPr/>
        </p:nvSpPr>
        <p:spPr>
          <a:xfrm>
            <a:off x="1615922" y="3415248"/>
            <a:ext cx="136939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做好过程管理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F76997B-D656-453B-8ECB-E082C6C99D96}"/>
              </a:ext>
            </a:extLst>
          </p:cNvPr>
          <p:cNvSpPr txBox="1"/>
          <p:nvPr/>
        </p:nvSpPr>
        <p:spPr>
          <a:xfrm>
            <a:off x="1615512" y="3710153"/>
            <a:ext cx="3852026" cy="456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一个项目从策划到执行再到成形，时间跨度很大，且细节较多，要做好详细计划，指派专人推进。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5A8FC81B-8F8E-475C-B73C-4F194632A0BF}"/>
              </a:ext>
            </a:extLst>
          </p:cNvPr>
          <p:cNvSpPr/>
          <p:nvPr/>
        </p:nvSpPr>
        <p:spPr>
          <a:xfrm>
            <a:off x="667371" y="3425581"/>
            <a:ext cx="762667" cy="762666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4BBA4C7D-153F-42DE-B826-A6E9C8F96F4F}"/>
              </a:ext>
            </a:extLst>
          </p:cNvPr>
          <p:cNvSpPr/>
          <p:nvPr/>
        </p:nvSpPr>
        <p:spPr>
          <a:xfrm>
            <a:off x="727985" y="3479895"/>
            <a:ext cx="638013" cy="638013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49E2C800-E1AC-4631-A5CE-EC97F04B09E9}"/>
              </a:ext>
            </a:extLst>
          </p:cNvPr>
          <p:cNvSpPr/>
          <p:nvPr/>
        </p:nvSpPr>
        <p:spPr>
          <a:xfrm>
            <a:off x="7160599" y="3311614"/>
            <a:ext cx="4343250" cy="990600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6981F1F-B68B-44FB-A77D-B12F598095A5}"/>
              </a:ext>
            </a:extLst>
          </p:cNvPr>
          <p:cNvSpPr txBox="1"/>
          <p:nvPr/>
        </p:nvSpPr>
        <p:spPr>
          <a:xfrm>
            <a:off x="7493671" y="3415248"/>
            <a:ext cx="136939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保持作品数量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BBED73A-C180-40D9-B110-F64CE39040BA}"/>
              </a:ext>
            </a:extLst>
          </p:cNvPr>
          <p:cNvSpPr txBox="1"/>
          <p:nvPr/>
        </p:nvSpPr>
        <p:spPr>
          <a:xfrm>
            <a:off x="7493261" y="3710153"/>
            <a:ext cx="3852026" cy="456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积极鼓励新人创作，拿出有吸引力的激励政策，保持每日新作品的更新数量，在较短时间内扩大平台作品基数。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5D1C38D-E09B-48B8-B222-E3FF48580113}"/>
              </a:ext>
            </a:extLst>
          </p:cNvPr>
          <p:cNvSpPr/>
          <p:nvPr/>
        </p:nvSpPr>
        <p:spPr>
          <a:xfrm>
            <a:off x="6545120" y="3425581"/>
            <a:ext cx="762667" cy="762666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2C0514B3-8F03-4D7D-91D1-3F76F1E95201}"/>
              </a:ext>
            </a:extLst>
          </p:cNvPr>
          <p:cNvSpPr/>
          <p:nvPr/>
        </p:nvSpPr>
        <p:spPr>
          <a:xfrm>
            <a:off x="6605734" y="3479895"/>
            <a:ext cx="638013" cy="638013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D973981-2B90-4BFD-AF4C-0DF4E6FA3F0C}"/>
              </a:ext>
            </a:extLst>
          </p:cNvPr>
          <p:cNvSpPr/>
          <p:nvPr/>
        </p:nvSpPr>
        <p:spPr>
          <a:xfrm>
            <a:off x="1282440" y="4842386"/>
            <a:ext cx="4343250" cy="990600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96D190A-7DF8-4C5F-B360-734109FB2CAA}"/>
              </a:ext>
            </a:extLst>
          </p:cNvPr>
          <p:cNvSpPr txBox="1"/>
          <p:nvPr/>
        </p:nvSpPr>
        <p:spPr>
          <a:xfrm>
            <a:off x="1615512" y="4946020"/>
            <a:ext cx="136939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发掘潜力博主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6D54C69-F77D-4BD5-B80A-6DE54577285A}"/>
              </a:ext>
            </a:extLst>
          </p:cNvPr>
          <p:cNvSpPr txBox="1"/>
          <p:nvPr/>
        </p:nvSpPr>
        <p:spPr>
          <a:xfrm>
            <a:off x="1615102" y="5240925"/>
            <a:ext cx="3852026" cy="456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针对内容、形式、能力上有发展潜力的博主，开通绿色通道，提供更多资源，尽快达成合作关系。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6319CF8-5FEE-47FD-95D0-D4E118F0D31C}"/>
              </a:ext>
            </a:extLst>
          </p:cNvPr>
          <p:cNvSpPr/>
          <p:nvPr/>
        </p:nvSpPr>
        <p:spPr>
          <a:xfrm>
            <a:off x="666961" y="4956353"/>
            <a:ext cx="762667" cy="762666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636CCA17-FE55-48F9-A095-A3798E154E94}"/>
              </a:ext>
            </a:extLst>
          </p:cNvPr>
          <p:cNvSpPr/>
          <p:nvPr/>
        </p:nvSpPr>
        <p:spPr>
          <a:xfrm>
            <a:off x="727575" y="5010667"/>
            <a:ext cx="638013" cy="638013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29988F93-9219-4432-B5A3-12CD77B75457}"/>
              </a:ext>
            </a:extLst>
          </p:cNvPr>
          <p:cNvSpPr/>
          <p:nvPr/>
        </p:nvSpPr>
        <p:spPr>
          <a:xfrm>
            <a:off x="7160189" y="4842386"/>
            <a:ext cx="4343250" cy="990600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1295593-F57D-4D03-A273-37B8A9CC7DA6}"/>
              </a:ext>
            </a:extLst>
          </p:cNvPr>
          <p:cNvSpPr txBox="1"/>
          <p:nvPr/>
        </p:nvSpPr>
        <p:spPr>
          <a:xfrm>
            <a:off x="7493261" y="4946020"/>
            <a:ext cx="136939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重视后期运营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DA71B15-0966-40AB-A285-5809FAE7B342}"/>
              </a:ext>
            </a:extLst>
          </p:cNvPr>
          <p:cNvSpPr txBox="1"/>
          <p:nvPr/>
        </p:nvSpPr>
        <p:spPr>
          <a:xfrm>
            <a:off x="7492851" y="5240925"/>
            <a:ext cx="3852026" cy="4562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像重视项目策划一样重视后期运营工作，多多针对用户痛点策划相关活动，进一步增强用户粘性。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4A5E7AED-E737-4BC2-ADDF-20207B02F545}"/>
              </a:ext>
            </a:extLst>
          </p:cNvPr>
          <p:cNvSpPr/>
          <p:nvPr/>
        </p:nvSpPr>
        <p:spPr>
          <a:xfrm>
            <a:off x="6544710" y="4956353"/>
            <a:ext cx="762667" cy="762666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B7BDC1F1-00D7-4097-905B-B059AE95DB92}"/>
              </a:ext>
            </a:extLst>
          </p:cNvPr>
          <p:cNvSpPr/>
          <p:nvPr/>
        </p:nvSpPr>
        <p:spPr>
          <a:xfrm>
            <a:off x="6605324" y="5010667"/>
            <a:ext cx="638013" cy="638013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ED2A847C-343A-4415-B150-BDFF284440F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371" y="2090292"/>
            <a:ext cx="361089" cy="361089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A86E3C68-5579-4144-8D2E-5FD508572CD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5149" y="5164722"/>
            <a:ext cx="361089" cy="361089"/>
          </a:xfrm>
          <a:prstGeom prst="rect">
            <a:avLst/>
          </a:prstGeom>
        </p:spPr>
      </p:pic>
      <p:grpSp>
        <p:nvGrpSpPr>
          <p:cNvPr id="89" name="组合 88">
            <a:extLst>
              <a:ext uri="{FF2B5EF4-FFF2-40B4-BE49-F238E27FC236}">
                <a16:creationId xmlns:a16="http://schemas.microsoft.com/office/drawing/2014/main" id="{0B4F1FD1-841B-4B7C-89A7-73CEDBF50602}"/>
              </a:ext>
            </a:extLst>
          </p:cNvPr>
          <p:cNvGrpSpPr/>
          <p:nvPr/>
        </p:nvGrpSpPr>
        <p:grpSpPr>
          <a:xfrm>
            <a:off x="6775714" y="3653823"/>
            <a:ext cx="300907" cy="300907"/>
            <a:chOff x="6815546" y="3663348"/>
            <a:chExt cx="300907" cy="300907"/>
          </a:xfrm>
        </p:grpSpPr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7CAFCE67-EA23-4346-B2DF-EE3C23618DAA}"/>
                </a:ext>
              </a:extLst>
            </p:cNvPr>
            <p:cNvSpPr/>
            <p:nvPr/>
          </p:nvSpPr>
          <p:spPr>
            <a:xfrm>
              <a:off x="6987279" y="3835079"/>
              <a:ext cx="77808" cy="77808"/>
            </a:xfrm>
            <a:custGeom>
              <a:avLst/>
              <a:gdLst>
                <a:gd name="connsiteX0" fmla="*/ 0 w 77808"/>
                <a:gd name="connsiteY0" fmla="*/ 77809 h 77808"/>
                <a:gd name="connsiteX1" fmla="*/ 77809 w 77808"/>
                <a:gd name="connsiteY1" fmla="*/ 0 h 7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808" h="77808">
                  <a:moveTo>
                    <a:pt x="0" y="77809"/>
                  </a:moveTo>
                  <a:lnTo>
                    <a:pt x="77809" y="0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265E1C29-E870-4B73-A5E4-DBB4B1B8E7F3}"/>
                </a:ext>
              </a:extLst>
            </p:cNvPr>
            <p:cNvSpPr/>
            <p:nvPr/>
          </p:nvSpPr>
          <p:spPr>
            <a:xfrm>
              <a:off x="6866916" y="3835079"/>
              <a:ext cx="77808" cy="77808"/>
            </a:xfrm>
            <a:custGeom>
              <a:avLst/>
              <a:gdLst>
                <a:gd name="connsiteX0" fmla="*/ 77809 w 77808"/>
                <a:gd name="connsiteY0" fmla="*/ 0 h 77808"/>
                <a:gd name="connsiteX1" fmla="*/ 0 w 77808"/>
                <a:gd name="connsiteY1" fmla="*/ 77809 h 7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808" h="77808">
                  <a:moveTo>
                    <a:pt x="77809" y="0"/>
                  </a:moveTo>
                  <a:lnTo>
                    <a:pt x="0" y="77809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8752AE91-3ED6-4034-9AC9-D9DECA8C77A6}"/>
                </a:ext>
              </a:extLst>
            </p:cNvPr>
            <p:cNvSpPr/>
            <p:nvPr/>
          </p:nvSpPr>
          <p:spPr>
            <a:xfrm>
              <a:off x="6987279" y="3714716"/>
              <a:ext cx="77808" cy="77808"/>
            </a:xfrm>
            <a:custGeom>
              <a:avLst/>
              <a:gdLst>
                <a:gd name="connsiteX0" fmla="*/ 0 w 77808"/>
                <a:gd name="connsiteY0" fmla="*/ 77809 h 77808"/>
                <a:gd name="connsiteX1" fmla="*/ 77809 w 77808"/>
                <a:gd name="connsiteY1" fmla="*/ 0 h 7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808" h="77808">
                  <a:moveTo>
                    <a:pt x="0" y="77809"/>
                  </a:moveTo>
                  <a:lnTo>
                    <a:pt x="77809" y="0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62AECF1B-E778-48FF-AE84-70A87557351E}"/>
                </a:ext>
              </a:extLst>
            </p:cNvPr>
            <p:cNvSpPr/>
            <p:nvPr/>
          </p:nvSpPr>
          <p:spPr>
            <a:xfrm>
              <a:off x="6866916" y="3714716"/>
              <a:ext cx="77808" cy="77808"/>
            </a:xfrm>
            <a:custGeom>
              <a:avLst/>
              <a:gdLst>
                <a:gd name="connsiteX0" fmla="*/ 0 w 77808"/>
                <a:gd name="connsiteY0" fmla="*/ 77809 h 77808"/>
                <a:gd name="connsiteX1" fmla="*/ 77809 w 77808"/>
                <a:gd name="connsiteY1" fmla="*/ 0 h 77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808" h="77808">
                  <a:moveTo>
                    <a:pt x="0" y="77809"/>
                  </a:moveTo>
                  <a:lnTo>
                    <a:pt x="77809" y="0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51B02F3C-20C1-4A30-863B-919CA2ACFE98}"/>
                </a:ext>
              </a:extLst>
            </p:cNvPr>
            <p:cNvSpPr/>
            <p:nvPr/>
          </p:nvSpPr>
          <p:spPr>
            <a:xfrm>
              <a:off x="6815546" y="3663348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886B65EC-4627-4C53-A895-45618F0970D1}"/>
                </a:ext>
              </a:extLst>
            </p:cNvPr>
            <p:cNvSpPr/>
            <p:nvPr/>
          </p:nvSpPr>
          <p:spPr>
            <a:xfrm>
              <a:off x="6935909" y="3663348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ED875F8-CAEE-4ECD-9619-0E010606CBF3}"/>
                </a:ext>
              </a:extLst>
            </p:cNvPr>
            <p:cNvSpPr/>
            <p:nvPr/>
          </p:nvSpPr>
          <p:spPr>
            <a:xfrm>
              <a:off x="7056272" y="3663348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AD58799F-F0D3-4685-BC53-DCE787C8FE71}"/>
                </a:ext>
              </a:extLst>
            </p:cNvPr>
            <p:cNvSpPr/>
            <p:nvPr/>
          </p:nvSpPr>
          <p:spPr>
            <a:xfrm>
              <a:off x="7056272" y="3783711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78090AFE-6EFB-4077-8A37-ED9073786978}"/>
                </a:ext>
              </a:extLst>
            </p:cNvPr>
            <p:cNvSpPr/>
            <p:nvPr/>
          </p:nvSpPr>
          <p:spPr>
            <a:xfrm>
              <a:off x="7056272" y="3904074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62C71255-AB86-4F3B-A67A-A1D51BB0F773}"/>
                </a:ext>
              </a:extLst>
            </p:cNvPr>
            <p:cNvSpPr/>
            <p:nvPr/>
          </p:nvSpPr>
          <p:spPr>
            <a:xfrm>
              <a:off x="6935909" y="3904074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4696794A-518C-48F1-B8F3-AC688914A134}"/>
                </a:ext>
              </a:extLst>
            </p:cNvPr>
            <p:cNvSpPr/>
            <p:nvPr/>
          </p:nvSpPr>
          <p:spPr>
            <a:xfrm>
              <a:off x="6815546" y="3904074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E2529AF-1060-4E31-917D-E4CF3F9A11B8}"/>
                </a:ext>
              </a:extLst>
            </p:cNvPr>
            <p:cNvSpPr/>
            <p:nvPr/>
          </p:nvSpPr>
          <p:spPr>
            <a:xfrm>
              <a:off x="6815546" y="3783711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9C6610A9-BFF7-418D-B668-80CA65B55627}"/>
                </a:ext>
              </a:extLst>
            </p:cNvPr>
            <p:cNvSpPr/>
            <p:nvPr/>
          </p:nvSpPr>
          <p:spPr>
            <a:xfrm>
              <a:off x="6935909" y="3783711"/>
              <a:ext cx="60181" cy="60181"/>
            </a:xfrm>
            <a:custGeom>
              <a:avLst/>
              <a:gdLst>
                <a:gd name="connsiteX0" fmla="*/ 60182 w 60181"/>
                <a:gd name="connsiteY0" fmla="*/ 30091 h 60181"/>
                <a:gd name="connsiteX1" fmla="*/ 30091 w 60181"/>
                <a:gd name="connsiteY1" fmla="*/ 60182 h 60181"/>
                <a:gd name="connsiteX2" fmla="*/ 0 w 60181"/>
                <a:gd name="connsiteY2" fmla="*/ 30091 h 60181"/>
                <a:gd name="connsiteX3" fmla="*/ 30091 w 60181"/>
                <a:gd name="connsiteY3" fmla="*/ 0 h 60181"/>
                <a:gd name="connsiteX4" fmla="*/ 60182 w 60181"/>
                <a:gd name="connsiteY4" fmla="*/ 30091 h 6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81" h="60181">
                  <a:moveTo>
                    <a:pt x="60182" y="30091"/>
                  </a:moveTo>
                  <a:cubicBezTo>
                    <a:pt x="60182" y="46709"/>
                    <a:pt x="46709" y="60182"/>
                    <a:pt x="30091" y="60182"/>
                  </a:cubicBezTo>
                  <a:cubicBezTo>
                    <a:pt x="13472" y="60182"/>
                    <a:pt x="0" y="46709"/>
                    <a:pt x="0" y="30091"/>
                  </a:cubicBezTo>
                  <a:cubicBezTo>
                    <a:pt x="0" y="13472"/>
                    <a:pt x="13472" y="0"/>
                    <a:pt x="30091" y="0"/>
                  </a:cubicBezTo>
                  <a:cubicBezTo>
                    <a:pt x="46709" y="0"/>
                    <a:pt x="60182" y="13472"/>
                    <a:pt x="60182" y="300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53F6FC56-2B60-467A-B9BE-700D6FA0725A}"/>
              </a:ext>
            </a:extLst>
          </p:cNvPr>
          <p:cNvGrpSpPr/>
          <p:nvPr/>
        </p:nvGrpSpPr>
        <p:grpSpPr>
          <a:xfrm>
            <a:off x="919346" y="3685916"/>
            <a:ext cx="270816" cy="255771"/>
            <a:chOff x="919346" y="3685916"/>
            <a:chExt cx="270816" cy="255771"/>
          </a:xfrm>
        </p:grpSpPr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0A2A3D82-9CA0-4F05-8A65-88C4ED79E991}"/>
                </a:ext>
              </a:extLst>
            </p:cNvPr>
            <p:cNvSpPr/>
            <p:nvPr/>
          </p:nvSpPr>
          <p:spPr>
            <a:xfrm>
              <a:off x="919346" y="3685916"/>
              <a:ext cx="90272" cy="90272"/>
            </a:xfrm>
            <a:custGeom>
              <a:avLst/>
              <a:gdLst>
                <a:gd name="connsiteX0" fmla="*/ 45136 w 90272"/>
                <a:gd name="connsiteY0" fmla="*/ 90272 h 90272"/>
                <a:gd name="connsiteX1" fmla="*/ 90272 w 90272"/>
                <a:gd name="connsiteY1" fmla="*/ 45136 h 90272"/>
                <a:gd name="connsiteX2" fmla="*/ 45136 w 90272"/>
                <a:gd name="connsiteY2" fmla="*/ 0 h 90272"/>
                <a:gd name="connsiteX3" fmla="*/ 0 w 90272"/>
                <a:gd name="connsiteY3" fmla="*/ 45136 h 90272"/>
                <a:gd name="connsiteX4" fmla="*/ 45136 w 90272"/>
                <a:gd name="connsiteY4" fmla="*/ 90272 h 9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72" h="90272">
                  <a:moveTo>
                    <a:pt x="45136" y="90272"/>
                  </a:moveTo>
                  <a:cubicBezTo>
                    <a:pt x="70064" y="90272"/>
                    <a:pt x="90272" y="70064"/>
                    <a:pt x="90272" y="45136"/>
                  </a:cubicBezTo>
                  <a:cubicBezTo>
                    <a:pt x="90272" y="20208"/>
                    <a:pt x="70064" y="0"/>
                    <a:pt x="45136" y="0"/>
                  </a:cubicBezTo>
                  <a:cubicBezTo>
                    <a:pt x="20208" y="0"/>
                    <a:pt x="0" y="20208"/>
                    <a:pt x="0" y="45136"/>
                  </a:cubicBezTo>
                  <a:cubicBezTo>
                    <a:pt x="0" y="70064"/>
                    <a:pt x="20208" y="90272"/>
                    <a:pt x="45136" y="90272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E0FE47D9-6642-4278-B403-0380F5827A1A}"/>
                </a:ext>
              </a:extLst>
            </p:cNvPr>
            <p:cNvSpPr/>
            <p:nvPr/>
          </p:nvSpPr>
          <p:spPr>
            <a:xfrm>
              <a:off x="926868" y="3866461"/>
              <a:ext cx="75226" cy="75226"/>
            </a:xfrm>
            <a:custGeom>
              <a:avLst/>
              <a:gdLst>
                <a:gd name="connsiteX0" fmla="*/ 0 w 75226"/>
                <a:gd name="connsiteY0" fmla="*/ 0 h 75226"/>
                <a:gd name="connsiteX1" fmla="*/ 75227 w 75226"/>
                <a:gd name="connsiteY1" fmla="*/ 0 h 75226"/>
                <a:gd name="connsiteX2" fmla="*/ 75227 w 75226"/>
                <a:gd name="connsiteY2" fmla="*/ 75227 h 75226"/>
                <a:gd name="connsiteX3" fmla="*/ 0 w 75226"/>
                <a:gd name="connsiteY3" fmla="*/ 75227 h 75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26" h="75226">
                  <a:moveTo>
                    <a:pt x="0" y="0"/>
                  </a:moveTo>
                  <a:lnTo>
                    <a:pt x="75227" y="0"/>
                  </a:lnTo>
                  <a:lnTo>
                    <a:pt x="75227" y="75227"/>
                  </a:lnTo>
                  <a:lnTo>
                    <a:pt x="0" y="75227"/>
                  </a:ln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462C93C2-E6CC-484C-9E00-A7D51D6C2426}"/>
                </a:ext>
              </a:extLst>
            </p:cNvPr>
            <p:cNvSpPr/>
            <p:nvPr/>
          </p:nvSpPr>
          <p:spPr>
            <a:xfrm>
              <a:off x="1062277" y="3731052"/>
              <a:ext cx="127885" cy="173021"/>
            </a:xfrm>
            <a:custGeom>
              <a:avLst/>
              <a:gdLst>
                <a:gd name="connsiteX0" fmla="*/ 5115 w 127885"/>
                <a:gd name="connsiteY0" fmla="*/ 0 h 173021"/>
                <a:gd name="connsiteX1" fmla="*/ 127886 w 127885"/>
                <a:gd name="connsiteY1" fmla="*/ 0 h 173021"/>
                <a:gd name="connsiteX2" fmla="*/ 127886 w 127885"/>
                <a:gd name="connsiteY2" fmla="*/ 173022 h 173021"/>
                <a:gd name="connsiteX3" fmla="*/ 0 w 127885"/>
                <a:gd name="connsiteY3" fmla="*/ 173022 h 17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85" h="173021">
                  <a:moveTo>
                    <a:pt x="5115" y="0"/>
                  </a:moveTo>
                  <a:lnTo>
                    <a:pt x="127886" y="0"/>
                  </a:lnTo>
                  <a:lnTo>
                    <a:pt x="127886" y="173022"/>
                  </a:lnTo>
                  <a:lnTo>
                    <a:pt x="0" y="17302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C99B9A38-2555-44F5-8DA7-F793568C6197}"/>
              </a:ext>
            </a:extLst>
          </p:cNvPr>
          <p:cNvGrpSpPr/>
          <p:nvPr/>
        </p:nvGrpSpPr>
        <p:grpSpPr>
          <a:xfrm>
            <a:off x="897718" y="5214552"/>
            <a:ext cx="300907" cy="240726"/>
            <a:chOff x="897718" y="5214552"/>
            <a:chExt cx="300907" cy="240726"/>
          </a:xfrm>
        </p:grpSpPr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C86736A7-23F6-40A1-9EA8-881FCAC17505}"/>
                </a:ext>
              </a:extLst>
            </p:cNvPr>
            <p:cNvSpPr/>
            <p:nvPr/>
          </p:nvSpPr>
          <p:spPr>
            <a:xfrm>
              <a:off x="897718" y="5214552"/>
              <a:ext cx="240726" cy="240726"/>
            </a:xfrm>
            <a:custGeom>
              <a:avLst/>
              <a:gdLst>
                <a:gd name="connsiteX0" fmla="*/ 150454 w 240726"/>
                <a:gd name="connsiteY0" fmla="*/ 240726 h 240726"/>
                <a:gd name="connsiteX1" fmla="*/ 240726 w 240726"/>
                <a:gd name="connsiteY1" fmla="*/ 150454 h 240726"/>
                <a:gd name="connsiteX2" fmla="*/ 210635 w 240726"/>
                <a:gd name="connsiteY2" fmla="*/ 180545 h 240726"/>
                <a:gd name="connsiteX3" fmla="*/ 180545 w 240726"/>
                <a:gd name="connsiteY3" fmla="*/ 210635 h 240726"/>
                <a:gd name="connsiteX4" fmla="*/ 150454 w 240726"/>
                <a:gd name="connsiteY4" fmla="*/ 240726 h 240726"/>
                <a:gd name="connsiteX5" fmla="*/ 150454 w 240726"/>
                <a:gd name="connsiteY5" fmla="*/ 240726 h 240726"/>
                <a:gd name="connsiteX6" fmla="*/ 0 w 240726"/>
                <a:gd name="connsiteY6" fmla="*/ 90272 h 240726"/>
                <a:gd name="connsiteX7" fmla="*/ 90272 w 240726"/>
                <a:gd name="connsiteY7" fmla="*/ 0 h 240726"/>
                <a:gd name="connsiteX8" fmla="*/ 150454 w 240726"/>
                <a:gd name="connsiteY8" fmla="*/ 60182 h 24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726" h="240726">
                  <a:moveTo>
                    <a:pt x="150454" y="240726"/>
                  </a:moveTo>
                  <a:lnTo>
                    <a:pt x="240726" y="150454"/>
                  </a:lnTo>
                  <a:lnTo>
                    <a:pt x="210635" y="180545"/>
                  </a:lnTo>
                  <a:lnTo>
                    <a:pt x="180545" y="210635"/>
                  </a:lnTo>
                  <a:lnTo>
                    <a:pt x="150454" y="240726"/>
                  </a:lnTo>
                  <a:close/>
                  <a:moveTo>
                    <a:pt x="150454" y="240726"/>
                  </a:moveTo>
                  <a:lnTo>
                    <a:pt x="0" y="90272"/>
                  </a:lnTo>
                  <a:lnTo>
                    <a:pt x="90272" y="0"/>
                  </a:lnTo>
                  <a:lnTo>
                    <a:pt x="150454" y="6018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7B45E250-72CE-4358-ABDD-B13729E44B78}"/>
                </a:ext>
              </a:extLst>
            </p:cNvPr>
            <p:cNvSpPr/>
            <p:nvPr/>
          </p:nvSpPr>
          <p:spPr>
            <a:xfrm>
              <a:off x="995513" y="5214552"/>
              <a:ext cx="203112" cy="150453"/>
            </a:xfrm>
            <a:custGeom>
              <a:avLst/>
              <a:gdLst>
                <a:gd name="connsiteX0" fmla="*/ 0 w 203112"/>
                <a:gd name="connsiteY0" fmla="*/ 112840 h 150453"/>
                <a:gd name="connsiteX1" fmla="*/ 112840 w 203112"/>
                <a:gd name="connsiteY1" fmla="*/ 0 h 150453"/>
                <a:gd name="connsiteX2" fmla="*/ 203113 w 203112"/>
                <a:gd name="connsiteY2" fmla="*/ 90272 h 150453"/>
                <a:gd name="connsiteX3" fmla="*/ 142931 w 203112"/>
                <a:gd name="connsiteY3" fmla="*/ 150454 h 150453"/>
                <a:gd name="connsiteX4" fmla="*/ 82750 w 203112"/>
                <a:gd name="connsiteY4" fmla="*/ 90272 h 150453"/>
                <a:gd name="connsiteX5" fmla="*/ 37613 w 203112"/>
                <a:gd name="connsiteY5" fmla="*/ 135408 h 150453"/>
                <a:gd name="connsiteX6" fmla="*/ 0 w 203112"/>
                <a:gd name="connsiteY6" fmla="*/ 112840 h 150453"/>
                <a:gd name="connsiteX7" fmla="*/ 0 w 203112"/>
                <a:gd name="connsiteY7" fmla="*/ 112840 h 150453"/>
                <a:gd name="connsiteX8" fmla="*/ 52659 w 203112"/>
                <a:gd name="connsiteY8" fmla="*/ 60182 h 15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112" h="150453">
                  <a:moveTo>
                    <a:pt x="0" y="112840"/>
                  </a:moveTo>
                  <a:lnTo>
                    <a:pt x="112840" y="0"/>
                  </a:lnTo>
                  <a:lnTo>
                    <a:pt x="203113" y="90272"/>
                  </a:lnTo>
                  <a:lnTo>
                    <a:pt x="142931" y="150454"/>
                  </a:lnTo>
                  <a:lnTo>
                    <a:pt x="82750" y="90272"/>
                  </a:lnTo>
                  <a:lnTo>
                    <a:pt x="37613" y="135408"/>
                  </a:lnTo>
                  <a:lnTo>
                    <a:pt x="0" y="112840"/>
                  </a:lnTo>
                  <a:close/>
                  <a:moveTo>
                    <a:pt x="0" y="112840"/>
                  </a:moveTo>
                  <a:lnTo>
                    <a:pt x="52659" y="60182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5797098F-0420-40B8-AF3C-D4BE387C0444}"/>
                </a:ext>
              </a:extLst>
            </p:cNvPr>
            <p:cNvSpPr/>
            <p:nvPr/>
          </p:nvSpPr>
          <p:spPr>
            <a:xfrm>
              <a:off x="1055695" y="5402619"/>
              <a:ext cx="22568" cy="22568"/>
            </a:xfrm>
            <a:custGeom>
              <a:avLst/>
              <a:gdLst>
                <a:gd name="connsiteX0" fmla="*/ 22568 w 22568"/>
                <a:gd name="connsiteY0" fmla="*/ 22568 h 22568"/>
                <a:gd name="connsiteX1" fmla="*/ 0 w 22568"/>
                <a:gd name="connsiteY1" fmla="*/ 0 h 2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68" h="22568">
                  <a:moveTo>
                    <a:pt x="22568" y="22568"/>
                  </a:move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6FCEA6E4-4236-404A-8DA3-ED783CAEF60C}"/>
                </a:ext>
              </a:extLst>
            </p:cNvPr>
            <p:cNvSpPr/>
            <p:nvPr/>
          </p:nvSpPr>
          <p:spPr>
            <a:xfrm>
              <a:off x="1085785" y="5372528"/>
              <a:ext cx="22568" cy="22568"/>
            </a:xfrm>
            <a:custGeom>
              <a:avLst/>
              <a:gdLst>
                <a:gd name="connsiteX0" fmla="*/ 22568 w 22568"/>
                <a:gd name="connsiteY0" fmla="*/ 22568 h 22568"/>
                <a:gd name="connsiteX1" fmla="*/ 0 w 22568"/>
                <a:gd name="connsiteY1" fmla="*/ 0 h 2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68" h="22568">
                  <a:moveTo>
                    <a:pt x="22568" y="22568"/>
                  </a:moveTo>
                  <a:lnTo>
                    <a:pt x="0" y="0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627721A-3E7F-43F3-9764-312E9630EFF1}"/>
              </a:ext>
            </a:extLst>
          </p:cNvPr>
          <p:cNvGrpSpPr>
            <a:grpSpLocks/>
          </p:cNvGrpSpPr>
          <p:nvPr/>
        </p:nvGrpSpPr>
        <p:grpSpPr>
          <a:xfrm>
            <a:off x="6745624" y="2091081"/>
            <a:ext cx="361089" cy="361089"/>
            <a:chOff x="6766406" y="2091081"/>
            <a:chExt cx="361089" cy="361089"/>
          </a:xfrm>
        </p:grpSpPr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666CFBCD-D280-4CD4-A5DE-93010B6F44AD}"/>
                </a:ext>
              </a:extLst>
            </p:cNvPr>
            <p:cNvSpPr/>
            <p:nvPr/>
          </p:nvSpPr>
          <p:spPr>
            <a:xfrm>
              <a:off x="6811543" y="2271626"/>
              <a:ext cx="90272" cy="90272"/>
            </a:xfrm>
            <a:custGeom>
              <a:avLst/>
              <a:gdLst>
                <a:gd name="connsiteX0" fmla="*/ 90272 w 90272"/>
                <a:gd name="connsiteY0" fmla="*/ 45136 h 90272"/>
                <a:gd name="connsiteX1" fmla="*/ 45136 w 90272"/>
                <a:gd name="connsiteY1" fmla="*/ 90272 h 90272"/>
                <a:gd name="connsiteX2" fmla="*/ 0 w 90272"/>
                <a:gd name="connsiteY2" fmla="*/ 45136 h 90272"/>
                <a:gd name="connsiteX3" fmla="*/ 45136 w 90272"/>
                <a:gd name="connsiteY3" fmla="*/ 0 h 90272"/>
                <a:gd name="connsiteX4" fmla="*/ 90272 w 90272"/>
                <a:gd name="connsiteY4" fmla="*/ 45136 h 9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72" h="90272">
                  <a:moveTo>
                    <a:pt x="90272" y="45136"/>
                  </a:moveTo>
                  <a:cubicBezTo>
                    <a:pt x="90272" y="70064"/>
                    <a:pt x="70064" y="90272"/>
                    <a:pt x="45136" y="90272"/>
                  </a:cubicBezTo>
                  <a:cubicBezTo>
                    <a:pt x="20208" y="90272"/>
                    <a:pt x="0" y="70064"/>
                    <a:pt x="0" y="45136"/>
                  </a:cubicBezTo>
                  <a:cubicBezTo>
                    <a:pt x="0" y="20208"/>
                    <a:pt x="20208" y="0"/>
                    <a:pt x="45136" y="0"/>
                  </a:cubicBezTo>
                  <a:cubicBezTo>
                    <a:pt x="70064" y="0"/>
                    <a:pt x="90272" y="20208"/>
                    <a:pt x="90272" y="45136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6F00B8D9-2495-4AB4-B5E1-D9A05CC4149E}"/>
                </a:ext>
              </a:extLst>
            </p:cNvPr>
            <p:cNvSpPr/>
            <p:nvPr/>
          </p:nvSpPr>
          <p:spPr>
            <a:xfrm>
              <a:off x="6992087" y="2271626"/>
              <a:ext cx="90272" cy="90272"/>
            </a:xfrm>
            <a:custGeom>
              <a:avLst/>
              <a:gdLst>
                <a:gd name="connsiteX0" fmla="*/ 90272 w 90272"/>
                <a:gd name="connsiteY0" fmla="*/ 45136 h 90272"/>
                <a:gd name="connsiteX1" fmla="*/ 45136 w 90272"/>
                <a:gd name="connsiteY1" fmla="*/ 90272 h 90272"/>
                <a:gd name="connsiteX2" fmla="*/ 0 w 90272"/>
                <a:gd name="connsiteY2" fmla="*/ 45136 h 90272"/>
                <a:gd name="connsiteX3" fmla="*/ 45136 w 90272"/>
                <a:gd name="connsiteY3" fmla="*/ 0 h 90272"/>
                <a:gd name="connsiteX4" fmla="*/ 90272 w 90272"/>
                <a:gd name="connsiteY4" fmla="*/ 45136 h 9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72" h="90272">
                  <a:moveTo>
                    <a:pt x="90272" y="45136"/>
                  </a:moveTo>
                  <a:cubicBezTo>
                    <a:pt x="90272" y="70064"/>
                    <a:pt x="70064" y="90272"/>
                    <a:pt x="45136" y="90272"/>
                  </a:cubicBezTo>
                  <a:cubicBezTo>
                    <a:pt x="20208" y="90272"/>
                    <a:pt x="0" y="70064"/>
                    <a:pt x="0" y="45136"/>
                  </a:cubicBezTo>
                  <a:cubicBezTo>
                    <a:pt x="0" y="20208"/>
                    <a:pt x="20208" y="0"/>
                    <a:pt x="45136" y="0"/>
                  </a:cubicBezTo>
                  <a:cubicBezTo>
                    <a:pt x="70064" y="0"/>
                    <a:pt x="90272" y="20208"/>
                    <a:pt x="90272" y="45136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553EE4F2-981A-4F7D-9859-A187771B1A3B}"/>
                </a:ext>
              </a:extLst>
            </p:cNvPr>
            <p:cNvSpPr/>
            <p:nvPr/>
          </p:nvSpPr>
          <p:spPr>
            <a:xfrm>
              <a:off x="6901815" y="2091081"/>
              <a:ext cx="90272" cy="90272"/>
            </a:xfrm>
            <a:custGeom>
              <a:avLst/>
              <a:gdLst>
                <a:gd name="connsiteX0" fmla="*/ 90272 w 90272"/>
                <a:gd name="connsiteY0" fmla="*/ 45136 h 90272"/>
                <a:gd name="connsiteX1" fmla="*/ 45136 w 90272"/>
                <a:gd name="connsiteY1" fmla="*/ 90272 h 90272"/>
                <a:gd name="connsiteX2" fmla="*/ 0 w 90272"/>
                <a:gd name="connsiteY2" fmla="*/ 45136 h 90272"/>
                <a:gd name="connsiteX3" fmla="*/ 45136 w 90272"/>
                <a:gd name="connsiteY3" fmla="*/ 0 h 90272"/>
                <a:gd name="connsiteX4" fmla="*/ 90272 w 90272"/>
                <a:gd name="connsiteY4" fmla="*/ 45136 h 9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72" h="90272">
                  <a:moveTo>
                    <a:pt x="90272" y="45136"/>
                  </a:moveTo>
                  <a:cubicBezTo>
                    <a:pt x="90272" y="70064"/>
                    <a:pt x="70064" y="90272"/>
                    <a:pt x="45136" y="90272"/>
                  </a:cubicBezTo>
                  <a:cubicBezTo>
                    <a:pt x="20208" y="90272"/>
                    <a:pt x="0" y="70064"/>
                    <a:pt x="0" y="45136"/>
                  </a:cubicBezTo>
                  <a:cubicBezTo>
                    <a:pt x="0" y="20208"/>
                    <a:pt x="20208" y="0"/>
                    <a:pt x="45136" y="0"/>
                  </a:cubicBezTo>
                  <a:cubicBezTo>
                    <a:pt x="70064" y="0"/>
                    <a:pt x="90272" y="20208"/>
                    <a:pt x="90272" y="45136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8296C8FA-9DEF-40FA-A939-B783E10A585F}"/>
                </a:ext>
              </a:extLst>
            </p:cNvPr>
            <p:cNvSpPr/>
            <p:nvPr/>
          </p:nvSpPr>
          <p:spPr>
            <a:xfrm>
              <a:off x="6766406" y="2361898"/>
              <a:ext cx="180544" cy="90272"/>
            </a:xfrm>
            <a:custGeom>
              <a:avLst/>
              <a:gdLst>
                <a:gd name="connsiteX0" fmla="*/ 180545 w 180544"/>
                <a:gd name="connsiteY0" fmla="*/ 90272 h 90272"/>
                <a:gd name="connsiteX1" fmla="*/ 90272 w 180544"/>
                <a:gd name="connsiteY1" fmla="*/ 0 h 90272"/>
                <a:gd name="connsiteX2" fmla="*/ 0 w 180544"/>
                <a:gd name="connsiteY2" fmla="*/ 90272 h 9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44" h="90272">
                  <a:moveTo>
                    <a:pt x="180545" y="90272"/>
                  </a:moveTo>
                  <a:cubicBezTo>
                    <a:pt x="180545" y="40417"/>
                    <a:pt x="140128" y="0"/>
                    <a:pt x="90272" y="0"/>
                  </a:cubicBezTo>
                  <a:cubicBezTo>
                    <a:pt x="40416" y="0"/>
                    <a:pt x="0" y="40417"/>
                    <a:pt x="0" y="90272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7658E552-2E55-4165-9DB0-0D154EA8AABB}"/>
                </a:ext>
              </a:extLst>
            </p:cNvPr>
            <p:cNvSpPr/>
            <p:nvPr/>
          </p:nvSpPr>
          <p:spPr>
            <a:xfrm>
              <a:off x="6946951" y="2361898"/>
              <a:ext cx="180544" cy="90272"/>
            </a:xfrm>
            <a:custGeom>
              <a:avLst/>
              <a:gdLst>
                <a:gd name="connsiteX0" fmla="*/ 180545 w 180544"/>
                <a:gd name="connsiteY0" fmla="*/ 90272 h 90272"/>
                <a:gd name="connsiteX1" fmla="*/ 90272 w 180544"/>
                <a:gd name="connsiteY1" fmla="*/ 0 h 90272"/>
                <a:gd name="connsiteX2" fmla="*/ 0 w 180544"/>
                <a:gd name="connsiteY2" fmla="*/ 90272 h 9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44" h="90272">
                  <a:moveTo>
                    <a:pt x="180545" y="90272"/>
                  </a:moveTo>
                  <a:cubicBezTo>
                    <a:pt x="180545" y="40417"/>
                    <a:pt x="140128" y="0"/>
                    <a:pt x="90272" y="0"/>
                  </a:cubicBezTo>
                  <a:cubicBezTo>
                    <a:pt x="40417" y="0"/>
                    <a:pt x="0" y="40417"/>
                    <a:pt x="0" y="90272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D2D3E7A9-D2F5-467A-8847-B54A119CF6F4}"/>
                </a:ext>
              </a:extLst>
            </p:cNvPr>
            <p:cNvSpPr/>
            <p:nvPr/>
          </p:nvSpPr>
          <p:spPr>
            <a:xfrm>
              <a:off x="6856679" y="2181354"/>
              <a:ext cx="180544" cy="90272"/>
            </a:xfrm>
            <a:custGeom>
              <a:avLst/>
              <a:gdLst>
                <a:gd name="connsiteX0" fmla="*/ 180545 w 180544"/>
                <a:gd name="connsiteY0" fmla="*/ 90272 h 90272"/>
                <a:gd name="connsiteX1" fmla="*/ 90272 w 180544"/>
                <a:gd name="connsiteY1" fmla="*/ 0 h 90272"/>
                <a:gd name="connsiteX2" fmla="*/ 0 w 180544"/>
                <a:gd name="connsiteY2" fmla="*/ 90272 h 9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544" h="90272">
                  <a:moveTo>
                    <a:pt x="180545" y="90272"/>
                  </a:moveTo>
                  <a:cubicBezTo>
                    <a:pt x="180545" y="40417"/>
                    <a:pt x="140128" y="0"/>
                    <a:pt x="90272" y="0"/>
                  </a:cubicBezTo>
                  <a:cubicBezTo>
                    <a:pt x="40417" y="0"/>
                    <a:pt x="0" y="40417"/>
                    <a:pt x="0" y="90272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70913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9307E65-25E6-47AD-AF2F-E765BF5856B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项目亮点成就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0F8165-F3A5-4F38-AD82-ACCE814266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工作总结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B8C5D81-358C-4A88-A8EE-82C93A28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78" y="1297416"/>
            <a:ext cx="4321569" cy="4812438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814937A-DDB4-45E6-8CF0-4F53EE20067A}"/>
              </a:ext>
            </a:extLst>
          </p:cNvPr>
          <p:cNvSpPr txBox="1"/>
          <p:nvPr/>
        </p:nvSpPr>
        <p:spPr>
          <a:xfrm>
            <a:off x="5782301" y="2029949"/>
            <a:ext cx="5585354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800" dirty="0">
                <a:latin typeface="+mj-lt"/>
                <a:ea typeface="+mj-ea"/>
              </a:rPr>
              <a:t>策划活动超过                    ，粉丝增长率超过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69921E8-BCBA-4D32-8B22-AF8BB2EE0F17}"/>
              </a:ext>
            </a:extLst>
          </p:cNvPr>
          <p:cNvSpPr txBox="1"/>
          <p:nvPr/>
        </p:nvSpPr>
        <p:spPr>
          <a:xfrm>
            <a:off x="5782301" y="3152001"/>
            <a:ext cx="5284017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800" dirty="0">
                <a:latin typeface="+mj-lt"/>
                <a:ea typeface="+mj-ea"/>
              </a:rPr>
              <a:t>项目净利润实现连续               增长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231A32-4E82-45B4-8335-79914F5490D2}"/>
              </a:ext>
            </a:extLst>
          </p:cNvPr>
          <p:cNvSpPr txBox="1"/>
          <p:nvPr/>
        </p:nvSpPr>
        <p:spPr>
          <a:xfrm>
            <a:off x="5782301" y="4274053"/>
            <a:ext cx="5284017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800" dirty="0" err="1">
                <a:latin typeface="+mj-lt"/>
                <a:ea typeface="+mj-ea"/>
              </a:rPr>
              <a:t>OfficePLUS</a:t>
            </a:r>
            <a:r>
              <a:rPr lang="zh-CN" altLang="en-US" sz="1800" dirty="0">
                <a:latin typeface="+mj-lt"/>
                <a:ea typeface="+mj-ea"/>
              </a:rPr>
              <a:t>手机</a:t>
            </a:r>
            <a:r>
              <a:rPr lang="en-US" altLang="zh-CN" sz="1800" dirty="0">
                <a:latin typeface="+mj-lt"/>
                <a:ea typeface="+mj-ea"/>
              </a:rPr>
              <a:t>APP</a:t>
            </a:r>
            <a:r>
              <a:rPr lang="zh-CN" altLang="en-US" sz="1800" dirty="0">
                <a:latin typeface="+mj-lt"/>
                <a:ea typeface="+mj-ea"/>
              </a:rPr>
              <a:t>全网下载超过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E0E99B2-AA7E-4791-A069-662EDC38BC3A}"/>
              </a:ext>
            </a:extLst>
          </p:cNvPr>
          <p:cNvSpPr txBox="1"/>
          <p:nvPr/>
        </p:nvSpPr>
        <p:spPr>
          <a:xfrm>
            <a:off x="5782301" y="5396105"/>
            <a:ext cx="5284017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800" dirty="0">
                <a:latin typeface="+mj-lt"/>
                <a:ea typeface="+mj-ea"/>
              </a:rPr>
              <a:t>孵化成形直播项目超过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31ADD4F-4120-4A12-91E0-EBA5C6C6B691}"/>
              </a:ext>
            </a:extLst>
          </p:cNvPr>
          <p:cNvCxnSpPr>
            <a:cxnSpLocks/>
          </p:cNvCxnSpPr>
          <p:nvPr/>
        </p:nvCxnSpPr>
        <p:spPr>
          <a:xfrm>
            <a:off x="5782301" y="2757769"/>
            <a:ext cx="8522388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C9C61A1-74C0-4B55-BC1D-B30A1E8415F4}"/>
              </a:ext>
            </a:extLst>
          </p:cNvPr>
          <p:cNvCxnSpPr>
            <a:cxnSpLocks/>
          </p:cNvCxnSpPr>
          <p:nvPr/>
        </p:nvCxnSpPr>
        <p:spPr>
          <a:xfrm>
            <a:off x="5782301" y="3882920"/>
            <a:ext cx="8522388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D0345AD-9AA5-42E0-9F71-4622ED3B57C0}"/>
              </a:ext>
            </a:extLst>
          </p:cNvPr>
          <p:cNvCxnSpPr>
            <a:cxnSpLocks/>
          </p:cNvCxnSpPr>
          <p:nvPr/>
        </p:nvCxnSpPr>
        <p:spPr>
          <a:xfrm>
            <a:off x="5782301" y="5008070"/>
            <a:ext cx="8522388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C821FDDF-2E98-424B-8803-F826522EF8AE}"/>
              </a:ext>
            </a:extLst>
          </p:cNvPr>
          <p:cNvSpPr txBox="1"/>
          <p:nvPr/>
        </p:nvSpPr>
        <p:spPr>
          <a:xfrm>
            <a:off x="7226757" y="1924494"/>
            <a:ext cx="1197552" cy="43088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/>
                </a:solidFill>
                <a:latin typeface="+mn-ea"/>
              </a:rPr>
              <a:t>100</a:t>
            </a:r>
            <a:r>
              <a:rPr lang="zh-CN" altLang="en-US" sz="2800" b="1" dirty="0">
                <a:solidFill>
                  <a:schemeClr val="accent4"/>
                </a:solidFill>
                <a:latin typeface="+mn-ea"/>
              </a:rPr>
              <a:t>次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EC45535-353D-4B1E-A415-1D6F49B11D8A}"/>
              </a:ext>
            </a:extLst>
          </p:cNvPr>
          <p:cNvSpPr txBox="1"/>
          <p:nvPr/>
        </p:nvSpPr>
        <p:spPr>
          <a:xfrm>
            <a:off x="10278370" y="1924494"/>
            <a:ext cx="1197552" cy="43088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/>
                </a:solidFill>
                <a:latin typeface="+mn-ea"/>
              </a:rPr>
              <a:t>50%</a:t>
            </a:r>
            <a:endParaRPr lang="zh-CN" altLang="en-US" sz="2800" b="1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1AFCA08-12A3-4A91-8DDF-EB0DD7D2D521}"/>
              </a:ext>
            </a:extLst>
          </p:cNvPr>
          <p:cNvSpPr txBox="1"/>
          <p:nvPr/>
        </p:nvSpPr>
        <p:spPr>
          <a:xfrm>
            <a:off x="9345084" y="4167723"/>
            <a:ext cx="1197552" cy="43088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/>
                </a:solidFill>
                <a:latin typeface="+mn-ea"/>
              </a:rPr>
              <a:t>30W</a:t>
            </a:r>
            <a:endParaRPr lang="zh-CN" altLang="en-US" sz="2800" b="1" dirty="0">
              <a:solidFill>
                <a:schemeClr val="accent4"/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856AEA0-E7B8-46BD-8FEB-05655BBF090E}"/>
              </a:ext>
            </a:extLst>
          </p:cNvPr>
          <p:cNvSpPr txBox="1"/>
          <p:nvPr/>
        </p:nvSpPr>
        <p:spPr>
          <a:xfrm>
            <a:off x="7783969" y="3016644"/>
            <a:ext cx="1197552" cy="43088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/>
                </a:solidFill>
                <a:latin typeface="+mn-ea"/>
              </a:rPr>
              <a:t>6</a:t>
            </a:r>
            <a:r>
              <a:rPr lang="zh-CN" altLang="en-US" sz="2800" b="1" dirty="0">
                <a:solidFill>
                  <a:schemeClr val="accent4"/>
                </a:solidFill>
                <a:latin typeface="+mn-ea"/>
              </a:rPr>
              <a:t>月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0874749-6B59-40DA-8E7F-C550FEA2F17B}"/>
              </a:ext>
            </a:extLst>
          </p:cNvPr>
          <p:cNvSpPr txBox="1"/>
          <p:nvPr/>
        </p:nvSpPr>
        <p:spPr>
          <a:xfrm>
            <a:off x="8067002" y="5283433"/>
            <a:ext cx="1197552" cy="43088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accent4"/>
                </a:solidFill>
                <a:latin typeface="+mn-ea"/>
              </a:rPr>
              <a:t>10</a:t>
            </a:r>
            <a:r>
              <a:rPr lang="zh-CN" altLang="en-US" sz="2800" b="1" dirty="0">
                <a:solidFill>
                  <a:schemeClr val="accent4"/>
                </a:solidFill>
                <a:latin typeface="+mn-ea"/>
              </a:rPr>
              <a:t>项</a:t>
            </a:r>
          </a:p>
        </p:txBody>
      </p:sp>
    </p:spTree>
    <p:extLst>
      <p:ext uri="{BB962C8B-B14F-4D97-AF65-F5344CB8AC3E}">
        <p14:creationId xmlns:p14="http://schemas.microsoft.com/office/powerpoint/2010/main" val="222597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761AE61-FB84-4353-A088-621F0C0245D2}"/>
              </a:ext>
            </a:extLst>
          </p:cNvPr>
          <p:cNvSpPr/>
          <p:nvPr/>
        </p:nvSpPr>
        <p:spPr>
          <a:xfrm>
            <a:off x="1437021" y="1978655"/>
            <a:ext cx="3149601" cy="314960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4353AE-8D14-43E3-9E6A-CF9EE31D53E0}"/>
              </a:ext>
            </a:extLst>
          </p:cNvPr>
          <p:cNvSpPr txBox="1"/>
          <p:nvPr/>
        </p:nvSpPr>
        <p:spPr>
          <a:xfrm>
            <a:off x="1893441" y="2498796"/>
            <a:ext cx="2251897" cy="1847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3800" dirty="0">
                <a:solidFill>
                  <a:schemeClr val="bg1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03</a:t>
            </a:r>
            <a:endParaRPr lang="zh-CN" altLang="en-US" sz="13800" dirty="0">
              <a:solidFill>
                <a:schemeClr val="bg1"/>
              </a:solidFill>
              <a:effectLst>
                <a:outerShdw blurRad="762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3CBE9E-8157-4995-826C-6B74B73640A5}"/>
              </a:ext>
            </a:extLst>
          </p:cNvPr>
          <p:cNvSpPr txBox="1">
            <a:spLocks/>
          </p:cNvSpPr>
          <p:nvPr/>
        </p:nvSpPr>
        <p:spPr>
          <a:xfrm>
            <a:off x="5104418" y="2128137"/>
            <a:ext cx="3205072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5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lt"/>
                <a:ea typeface="+mj-ea"/>
              </a:rPr>
              <a:t>问题分析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0314F8-860E-4B88-BE4F-BB1419540E1C}"/>
              </a:ext>
            </a:extLst>
          </p:cNvPr>
          <p:cNvSpPr txBox="1"/>
          <p:nvPr/>
        </p:nvSpPr>
        <p:spPr>
          <a:xfrm>
            <a:off x="5104418" y="3048586"/>
            <a:ext cx="260025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 err="1">
                <a:latin typeface="+mj-lt"/>
                <a:ea typeface="+mj-ea"/>
              </a:rPr>
              <a:t>Analyse</a:t>
            </a:r>
            <a:endParaRPr lang="zh-CN" altLang="en-US" sz="3200" dirty="0">
              <a:latin typeface="+mj-lt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B9C1305-2515-41EA-93B9-8AC765ACE1C2}"/>
              </a:ext>
            </a:extLst>
          </p:cNvPr>
          <p:cNvSpPr txBox="1"/>
          <p:nvPr/>
        </p:nvSpPr>
        <p:spPr>
          <a:xfrm>
            <a:off x="5087119" y="3894510"/>
            <a:ext cx="5511323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公司历史不长，行业内卷严重，目前较为缺乏对资本的吸引力。核心业务遇到瓶颈，新生业务刚刚起步，没有形成全面的产业结构。目前针对具体项目缺乏个性化、差异化的考核方案与激励政策。</a:t>
            </a: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8603217-C9E3-4538-9A58-B0E1AF973D7A}"/>
              </a:ext>
            </a:extLst>
          </p:cNvPr>
          <p:cNvCxnSpPr>
            <a:cxnSpLocks/>
          </p:cNvCxnSpPr>
          <p:nvPr/>
        </p:nvCxnSpPr>
        <p:spPr>
          <a:xfrm>
            <a:off x="5104418" y="3604930"/>
            <a:ext cx="551132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1D2732C3-00AD-4939-8B41-48C9DC783A78}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48" y="1902636"/>
            <a:ext cx="1590493" cy="1576379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57BFC01E-8C7D-4F9B-8F0A-85089820F06B}"/>
              </a:ext>
            </a:extLst>
          </p:cNvPr>
          <p:cNvSpPr/>
          <p:nvPr/>
        </p:nvSpPr>
        <p:spPr>
          <a:xfrm>
            <a:off x="1625966" y="2155318"/>
            <a:ext cx="2801687" cy="2801687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E23F60D-C83D-49E4-8A1D-23E0BAF54CF1}"/>
              </a:ext>
            </a:extLst>
          </p:cNvPr>
          <p:cNvGrpSpPr/>
          <p:nvPr/>
        </p:nvGrpSpPr>
        <p:grpSpPr>
          <a:xfrm>
            <a:off x="652700" y="442593"/>
            <a:ext cx="1552460" cy="209550"/>
            <a:chOff x="652700" y="442593"/>
            <a:chExt cx="1552460" cy="209550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C78DDF94-204D-45F0-B85E-72AB43AD66E1}"/>
                </a:ext>
              </a:extLst>
            </p:cNvPr>
            <p:cNvSpPr/>
            <p:nvPr/>
          </p:nvSpPr>
          <p:spPr>
            <a:xfrm>
              <a:off x="652700" y="442593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346F24C0-178D-4A86-AE6F-5E7675699BB4}"/>
                </a:ext>
              </a:extLst>
            </p:cNvPr>
            <p:cNvSpPr/>
            <p:nvPr/>
          </p:nvSpPr>
          <p:spPr>
            <a:xfrm>
              <a:off x="1325717" y="455785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0ED7D0E-2462-4326-B3CC-1C1EFFD7F37B}"/>
                </a:ext>
              </a:extLst>
            </p:cNvPr>
            <p:cNvSpPr/>
            <p:nvPr/>
          </p:nvSpPr>
          <p:spPr>
            <a:xfrm>
              <a:off x="1476155" y="455785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03D1FE89-06D9-4821-9A5C-4B4F40233009}"/>
                </a:ext>
              </a:extLst>
            </p:cNvPr>
            <p:cNvSpPr/>
            <p:nvPr/>
          </p:nvSpPr>
          <p:spPr>
            <a:xfrm>
              <a:off x="1596427" y="455804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E6138EC-2EF2-4D13-AC3E-18ADDA723C80}"/>
                </a:ext>
              </a:extLst>
            </p:cNvPr>
            <p:cNvSpPr/>
            <p:nvPr/>
          </p:nvSpPr>
          <p:spPr>
            <a:xfrm>
              <a:off x="1774554" y="452584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B99029A5-EC2A-4EAC-996E-D3ADFEDA3EFF}"/>
                </a:ext>
              </a:extLst>
            </p:cNvPr>
            <p:cNvSpPr/>
            <p:nvPr/>
          </p:nvSpPr>
          <p:spPr>
            <a:xfrm>
              <a:off x="1920665" y="507582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8616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3DDB28-3F81-43B4-AAA9-748AD0966E2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受众人群分析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A4D4428-91E4-47E7-A83A-9E409FB7F6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问题分析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1FF31274-6340-4748-BB75-42B3BF74D3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760798"/>
              </p:ext>
            </p:extLst>
          </p:nvPr>
        </p:nvGraphicFramePr>
        <p:xfrm>
          <a:off x="672482" y="2184415"/>
          <a:ext cx="6361188" cy="3597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椭圆 5">
            <a:extLst>
              <a:ext uri="{FF2B5EF4-FFF2-40B4-BE49-F238E27FC236}">
                <a16:creationId xmlns:a16="http://schemas.microsoft.com/office/drawing/2014/main" id="{D267D439-2626-4726-AC4C-CF94CFFCBFEB}"/>
              </a:ext>
            </a:extLst>
          </p:cNvPr>
          <p:cNvSpPr/>
          <p:nvPr/>
        </p:nvSpPr>
        <p:spPr>
          <a:xfrm>
            <a:off x="1705819" y="3025623"/>
            <a:ext cx="1929107" cy="1929107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innerShdw blurRad="114300">
              <a:schemeClr val="tx1">
                <a:lumMod val="65000"/>
                <a:lumOff val="3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8CA787-7A06-4573-9C57-A922E7AEAF76}"/>
              </a:ext>
            </a:extLst>
          </p:cNvPr>
          <p:cNvSpPr txBox="1"/>
          <p:nvPr/>
        </p:nvSpPr>
        <p:spPr>
          <a:xfrm>
            <a:off x="5048187" y="2591938"/>
            <a:ext cx="1682813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  <a:effectLst/>
                <a:latin typeface="+mn-lt"/>
                <a:ea typeface="+mn-ea"/>
              </a:rPr>
              <a:t>18</a:t>
            </a:r>
            <a:r>
              <a:rPr lang="zh-CN" altLang="en-US" sz="1200" b="0" dirty="0">
                <a:solidFill>
                  <a:schemeClr val="tx1"/>
                </a:solidFill>
                <a:effectLst/>
                <a:latin typeface="+mn-lt"/>
                <a:ea typeface="+mn-ea"/>
              </a:rPr>
              <a:t>岁以下少年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F963A5F-192C-44EC-92DE-AB4C3D68012F}"/>
              </a:ext>
            </a:extLst>
          </p:cNvPr>
          <p:cNvSpPr/>
          <p:nvPr/>
        </p:nvSpPr>
        <p:spPr>
          <a:xfrm>
            <a:off x="4658413" y="2530518"/>
            <a:ext cx="305559" cy="305559"/>
          </a:xfrm>
          <a:prstGeom prst="roundRect">
            <a:avLst>
              <a:gd name="adj" fmla="val 1164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03BAF86-4722-4475-AD6E-D570F40D08A7}"/>
              </a:ext>
            </a:extLst>
          </p:cNvPr>
          <p:cNvSpPr txBox="1"/>
          <p:nvPr/>
        </p:nvSpPr>
        <p:spPr>
          <a:xfrm>
            <a:off x="5048187" y="3448264"/>
            <a:ext cx="1682813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  <a:effectLst/>
                <a:latin typeface="+mn-lt"/>
                <a:ea typeface="+mn-ea"/>
              </a:rPr>
              <a:t>18-30</a:t>
            </a:r>
            <a:r>
              <a:rPr lang="zh-CN" altLang="en-US" sz="1200" b="0" dirty="0">
                <a:solidFill>
                  <a:schemeClr val="tx1"/>
                </a:solidFill>
                <a:effectLst/>
                <a:latin typeface="+mn-lt"/>
                <a:ea typeface="+mn-ea"/>
              </a:rPr>
              <a:t>岁青年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868F247-CA7D-4C5A-8AAD-A4F54C7FB588}"/>
              </a:ext>
            </a:extLst>
          </p:cNvPr>
          <p:cNvSpPr/>
          <p:nvPr/>
        </p:nvSpPr>
        <p:spPr>
          <a:xfrm>
            <a:off x="4658413" y="3386844"/>
            <a:ext cx="305559" cy="305559"/>
          </a:xfrm>
          <a:prstGeom prst="roundRect">
            <a:avLst>
              <a:gd name="adj" fmla="val 1164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CE86FC3-EB04-462B-9864-16F43E629247}"/>
              </a:ext>
            </a:extLst>
          </p:cNvPr>
          <p:cNvSpPr txBox="1"/>
          <p:nvPr/>
        </p:nvSpPr>
        <p:spPr>
          <a:xfrm>
            <a:off x="5048187" y="4304590"/>
            <a:ext cx="1682813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  <a:effectLst/>
                <a:latin typeface="+mn-lt"/>
                <a:ea typeface="+mn-ea"/>
              </a:rPr>
              <a:t>30-50</a:t>
            </a:r>
            <a:r>
              <a:rPr lang="zh-CN" altLang="en-US" sz="1200" b="0" dirty="0">
                <a:solidFill>
                  <a:schemeClr val="tx1"/>
                </a:solidFill>
                <a:effectLst/>
                <a:latin typeface="+mn-lt"/>
                <a:ea typeface="+mn-ea"/>
              </a:rPr>
              <a:t>岁中年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4E354D7-1533-4891-9479-3C9232F10C95}"/>
              </a:ext>
            </a:extLst>
          </p:cNvPr>
          <p:cNvSpPr/>
          <p:nvPr/>
        </p:nvSpPr>
        <p:spPr>
          <a:xfrm>
            <a:off x="4658413" y="4243170"/>
            <a:ext cx="305559" cy="305559"/>
          </a:xfrm>
          <a:prstGeom prst="roundRect">
            <a:avLst>
              <a:gd name="adj" fmla="val 11643"/>
            </a:avLst>
          </a:prstGeom>
          <a:solidFill>
            <a:schemeClr val="accent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9E5BC44-7DBD-4FF0-BC3E-60D4D280D6A1}"/>
              </a:ext>
            </a:extLst>
          </p:cNvPr>
          <p:cNvSpPr txBox="1"/>
          <p:nvPr/>
        </p:nvSpPr>
        <p:spPr>
          <a:xfrm>
            <a:off x="5048187" y="5160917"/>
            <a:ext cx="1682813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200" b="0" dirty="0">
                <a:solidFill>
                  <a:schemeClr val="tx1"/>
                </a:solidFill>
                <a:effectLst/>
                <a:latin typeface="+mn-lt"/>
                <a:ea typeface="+mn-ea"/>
              </a:rPr>
              <a:t>18</a:t>
            </a:r>
            <a:r>
              <a:rPr lang="zh-CN" altLang="en-US" sz="1200" b="0" dirty="0">
                <a:solidFill>
                  <a:schemeClr val="tx1"/>
                </a:solidFill>
                <a:effectLst/>
                <a:latin typeface="+mn-lt"/>
                <a:ea typeface="+mn-ea"/>
              </a:rPr>
              <a:t>岁以下少年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F0D5D46A-579C-4DD4-9FC5-6C90D9474F44}"/>
              </a:ext>
            </a:extLst>
          </p:cNvPr>
          <p:cNvSpPr/>
          <p:nvPr/>
        </p:nvSpPr>
        <p:spPr>
          <a:xfrm>
            <a:off x="4658413" y="5099497"/>
            <a:ext cx="305559" cy="305559"/>
          </a:xfrm>
          <a:prstGeom prst="roundRect">
            <a:avLst>
              <a:gd name="adj" fmla="val 11643"/>
            </a:avLst>
          </a:prstGeom>
          <a:solidFill>
            <a:schemeClr val="accent4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3B91D03-D832-453E-BE0A-72C60934F9E2}"/>
              </a:ext>
            </a:extLst>
          </p:cNvPr>
          <p:cNvSpPr txBox="1"/>
          <p:nvPr/>
        </p:nvSpPr>
        <p:spPr>
          <a:xfrm>
            <a:off x="5990119" y="2498631"/>
            <a:ext cx="7905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800" b="1" dirty="0">
                <a:solidFill>
                  <a:schemeClr val="accent2"/>
                </a:solidFill>
                <a:effectLst/>
                <a:latin typeface="+mn-ea"/>
              </a:rPr>
              <a:t>25%</a:t>
            </a:r>
            <a:endParaRPr lang="zh-CN" altLang="en-US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C54B323-A4DA-44D2-A44D-A9CAE90D9D59}"/>
              </a:ext>
            </a:extLst>
          </p:cNvPr>
          <p:cNvSpPr txBox="1"/>
          <p:nvPr/>
        </p:nvSpPr>
        <p:spPr>
          <a:xfrm>
            <a:off x="5990119" y="3354957"/>
            <a:ext cx="7905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800" b="1" dirty="0">
                <a:solidFill>
                  <a:schemeClr val="accent2"/>
                </a:solidFill>
                <a:effectLst/>
                <a:latin typeface="+mn-ea"/>
              </a:rPr>
              <a:t>50%</a:t>
            </a:r>
            <a:endParaRPr lang="zh-CN" altLang="en-US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4DA0DA1-2F03-4352-B1BB-4E106825D851}"/>
              </a:ext>
            </a:extLst>
          </p:cNvPr>
          <p:cNvSpPr txBox="1"/>
          <p:nvPr/>
        </p:nvSpPr>
        <p:spPr>
          <a:xfrm>
            <a:off x="5990119" y="4211283"/>
            <a:ext cx="7905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800" b="1" dirty="0">
                <a:solidFill>
                  <a:schemeClr val="accent2"/>
                </a:solidFill>
                <a:effectLst/>
                <a:latin typeface="+mn-ea"/>
              </a:rPr>
              <a:t>15%</a:t>
            </a:r>
            <a:endParaRPr lang="zh-CN" altLang="en-US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4E40B3-55B7-431D-B819-58F64755EB5C}"/>
              </a:ext>
            </a:extLst>
          </p:cNvPr>
          <p:cNvSpPr txBox="1"/>
          <p:nvPr/>
        </p:nvSpPr>
        <p:spPr>
          <a:xfrm>
            <a:off x="5990119" y="5067609"/>
            <a:ext cx="790575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800" b="1" dirty="0">
                <a:solidFill>
                  <a:schemeClr val="accent2"/>
                </a:solidFill>
                <a:effectLst/>
                <a:latin typeface="+mn-ea"/>
              </a:rPr>
              <a:t>10%</a:t>
            </a:r>
            <a:endParaRPr lang="zh-CN" altLang="en-US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9DA6E8F-E659-4F48-90E3-9EB488E189DC}"/>
              </a:ext>
            </a:extLst>
          </p:cNvPr>
          <p:cNvSpPr txBox="1"/>
          <p:nvPr/>
        </p:nvSpPr>
        <p:spPr>
          <a:xfrm>
            <a:off x="686816" y="1609452"/>
            <a:ext cx="2729484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400" dirty="0">
                <a:latin typeface="+mj-lt"/>
                <a:ea typeface="+mj-ea"/>
              </a:rPr>
              <a:t>主要客户群体分析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C0B3E7-F6FB-4215-A227-2C2EF3EC4302}"/>
              </a:ext>
            </a:extLst>
          </p:cNvPr>
          <p:cNvSpPr txBox="1"/>
          <p:nvPr/>
        </p:nvSpPr>
        <p:spPr>
          <a:xfrm>
            <a:off x="7351404" y="2313967"/>
            <a:ext cx="2363796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>
                <a:latin typeface="+mj-lt"/>
                <a:ea typeface="+mj-ea"/>
              </a:rPr>
              <a:t>年轻化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DBFD3504-9B20-4021-82DC-747618242E3D}"/>
              </a:ext>
            </a:extLst>
          </p:cNvPr>
          <p:cNvCxnSpPr>
            <a:cxnSpLocks/>
          </p:cNvCxnSpPr>
          <p:nvPr/>
        </p:nvCxnSpPr>
        <p:spPr>
          <a:xfrm>
            <a:off x="7351402" y="2184415"/>
            <a:ext cx="368560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0DD0BD91-C085-4DAF-B061-19880022B38C}"/>
              </a:ext>
            </a:extLst>
          </p:cNvPr>
          <p:cNvSpPr txBox="1"/>
          <p:nvPr/>
        </p:nvSpPr>
        <p:spPr>
          <a:xfrm>
            <a:off x="7351402" y="2580278"/>
            <a:ext cx="4168116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公司项目内容对年轻客户的吸引力较大，相应的，从年轻客户获得的收益也较大。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7BED0F4-BD3E-45D5-A8E0-4883924BB607}"/>
              </a:ext>
            </a:extLst>
          </p:cNvPr>
          <p:cNvSpPr txBox="1"/>
          <p:nvPr/>
        </p:nvSpPr>
        <p:spPr>
          <a:xfrm>
            <a:off x="7351404" y="4919571"/>
            <a:ext cx="2363796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>
                <a:latin typeface="+mj-lt"/>
                <a:ea typeface="+mj-ea"/>
              </a:rPr>
              <a:t>好奇心强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B8F8006-B530-4F77-8C27-FBB986FAC2CE}"/>
              </a:ext>
            </a:extLst>
          </p:cNvPr>
          <p:cNvCxnSpPr>
            <a:cxnSpLocks/>
          </p:cNvCxnSpPr>
          <p:nvPr/>
        </p:nvCxnSpPr>
        <p:spPr>
          <a:xfrm>
            <a:off x="7351402" y="4790019"/>
            <a:ext cx="416811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7A542149-7A31-4E77-A771-4E4F9DFA2F9C}"/>
              </a:ext>
            </a:extLst>
          </p:cNvPr>
          <p:cNvSpPr txBox="1"/>
          <p:nvPr/>
        </p:nvSpPr>
        <p:spPr>
          <a:xfrm>
            <a:off x="7351402" y="5173705"/>
            <a:ext cx="4168116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年轻客户的引流成功率最高，但是相对的，他们对客户体验感的要求也最高。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43470FD-0243-42DB-A513-D1011BE609D8}"/>
              </a:ext>
            </a:extLst>
          </p:cNvPr>
          <p:cNvSpPr txBox="1"/>
          <p:nvPr/>
        </p:nvSpPr>
        <p:spPr>
          <a:xfrm>
            <a:off x="7351404" y="3616006"/>
            <a:ext cx="2363796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>
                <a:latin typeface="+mj-lt"/>
                <a:ea typeface="+mj-ea"/>
              </a:rPr>
              <a:t>购买力强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CF24C308-E864-417A-9155-1C763D861075}"/>
              </a:ext>
            </a:extLst>
          </p:cNvPr>
          <p:cNvCxnSpPr>
            <a:cxnSpLocks/>
          </p:cNvCxnSpPr>
          <p:nvPr/>
        </p:nvCxnSpPr>
        <p:spPr>
          <a:xfrm>
            <a:off x="7351402" y="3486454"/>
            <a:ext cx="368560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B3A0A187-68DB-4A3B-A47B-41FA9B6DAA7D}"/>
              </a:ext>
            </a:extLst>
          </p:cNvPr>
          <p:cNvSpPr txBox="1"/>
          <p:nvPr/>
        </p:nvSpPr>
        <p:spPr>
          <a:xfrm>
            <a:off x="7351402" y="3883843"/>
            <a:ext cx="4168116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年轻客户更容易接受、获益于新媒体项目，为此买单的意愿也更高。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67C7E052-F5E3-484C-879B-55E0C2E164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61" y="3442372"/>
            <a:ext cx="942223" cy="1095608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595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E9E226D-08DF-48BD-B11C-04BF4BF65DE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存在问题分析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D683C3-7705-482C-A76F-C7B0DB1BE2A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问题分析</a:t>
            </a:r>
          </a:p>
        </p:txBody>
      </p:sp>
      <p:sp>
        <p:nvSpPr>
          <p:cNvPr id="9" name="泪滴形 8">
            <a:extLst>
              <a:ext uri="{FF2B5EF4-FFF2-40B4-BE49-F238E27FC236}">
                <a16:creationId xmlns:a16="http://schemas.microsoft.com/office/drawing/2014/main" id="{F5BE0DB7-5324-4B08-BBA6-5A2B9FDC7F2C}"/>
              </a:ext>
            </a:extLst>
          </p:cNvPr>
          <p:cNvSpPr/>
          <p:nvPr/>
        </p:nvSpPr>
        <p:spPr>
          <a:xfrm flipV="1">
            <a:off x="6262256" y="3823856"/>
            <a:ext cx="1454728" cy="1454728"/>
          </a:xfrm>
          <a:prstGeom prst="teardrop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/>
              </a:gs>
            </a:gsLst>
            <a:lin ang="8100000" scaled="0"/>
          </a:gradFill>
          <a:ln>
            <a:noFill/>
          </a:ln>
          <a:effectLst>
            <a:outerShdw blurRad="762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泪滴形 9">
            <a:extLst>
              <a:ext uri="{FF2B5EF4-FFF2-40B4-BE49-F238E27FC236}">
                <a16:creationId xmlns:a16="http://schemas.microsoft.com/office/drawing/2014/main" id="{3E9A2B25-AF77-4AC2-9FFD-BEFAB794A829}"/>
              </a:ext>
            </a:extLst>
          </p:cNvPr>
          <p:cNvSpPr/>
          <p:nvPr/>
        </p:nvSpPr>
        <p:spPr>
          <a:xfrm>
            <a:off x="6262256" y="2057398"/>
            <a:ext cx="1454728" cy="1454728"/>
          </a:xfrm>
          <a:prstGeom prst="teardrop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  <a:effectLst>
            <a:outerShdw blurRad="762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泪滴形 10">
            <a:extLst>
              <a:ext uri="{FF2B5EF4-FFF2-40B4-BE49-F238E27FC236}">
                <a16:creationId xmlns:a16="http://schemas.microsoft.com/office/drawing/2014/main" id="{CD7FE535-7027-4AAE-BEBD-1980B00C6877}"/>
              </a:ext>
            </a:extLst>
          </p:cNvPr>
          <p:cNvSpPr/>
          <p:nvPr/>
        </p:nvSpPr>
        <p:spPr>
          <a:xfrm flipH="1">
            <a:off x="4464625" y="2057398"/>
            <a:ext cx="1454728" cy="1454728"/>
          </a:xfrm>
          <a:prstGeom prst="teardrop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/>
              </a:gs>
            </a:gsLst>
            <a:lin ang="8100000" scaled="0"/>
          </a:gradFill>
          <a:ln>
            <a:noFill/>
          </a:ln>
          <a:effectLst>
            <a:outerShdw blurRad="762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泪滴形 11">
            <a:extLst>
              <a:ext uri="{FF2B5EF4-FFF2-40B4-BE49-F238E27FC236}">
                <a16:creationId xmlns:a16="http://schemas.microsoft.com/office/drawing/2014/main" id="{0F9D892E-05A7-40AB-B11C-7306CE3A1912}"/>
              </a:ext>
            </a:extLst>
          </p:cNvPr>
          <p:cNvSpPr/>
          <p:nvPr/>
        </p:nvSpPr>
        <p:spPr>
          <a:xfrm flipH="1" flipV="1">
            <a:off x="4464625" y="3823856"/>
            <a:ext cx="1454728" cy="1454728"/>
          </a:xfrm>
          <a:prstGeom prst="teardrop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  <a:effectLst>
            <a:outerShdw blurRad="762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1EE8636-DE31-45D3-9CB5-041CF8A01709}"/>
              </a:ext>
            </a:extLst>
          </p:cNvPr>
          <p:cNvSpPr txBox="1"/>
          <p:nvPr/>
        </p:nvSpPr>
        <p:spPr>
          <a:xfrm>
            <a:off x="1291617" y="2057398"/>
            <a:ext cx="2524629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2000" dirty="0">
                <a:latin typeface="+mj-lt"/>
                <a:ea typeface="+mj-ea"/>
              </a:rPr>
              <a:t>绩效机制不健全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7053BF-45C2-467E-90A4-B43EBE552874}"/>
              </a:ext>
            </a:extLst>
          </p:cNvPr>
          <p:cNvSpPr txBox="1"/>
          <p:nvPr/>
        </p:nvSpPr>
        <p:spPr>
          <a:xfrm>
            <a:off x="1034446" y="2392619"/>
            <a:ext cx="2781800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目前针对具体项目缺乏个性化、差异化的考核方案与激励政策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02A7F5B-E0EB-4CF0-B92C-AB7DCCCBE4B5}"/>
              </a:ext>
            </a:extLst>
          </p:cNvPr>
          <p:cNvSpPr txBox="1"/>
          <p:nvPr/>
        </p:nvSpPr>
        <p:spPr>
          <a:xfrm>
            <a:off x="1291617" y="4335120"/>
            <a:ext cx="2524629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2000" dirty="0">
                <a:latin typeface="+mj-lt"/>
                <a:ea typeface="+mj-ea"/>
              </a:rPr>
              <a:t>融资渠道不畅通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48F0720-39BB-4760-A37D-CE962E3CBBC8}"/>
              </a:ext>
            </a:extLst>
          </p:cNvPr>
          <p:cNvSpPr txBox="1"/>
          <p:nvPr/>
        </p:nvSpPr>
        <p:spPr>
          <a:xfrm>
            <a:off x="1034446" y="4670341"/>
            <a:ext cx="2781800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公司历史不长，行业内卷严重，目前较为缺乏对资本的吸引力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7FDE3DF-EEA4-44A1-93CB-204856D26F05}"/>
              </a:ext>
            </a:extLst>
          </p:cNvPr>
          <p:cNvSpPr txBox="1"/>
          <p:nvPr/>
        </p:nvSpPr>
        <p:spPr>
          <a:xfrm>
            <a:off x="8375754" y="2057398"/>
            <a:ext cx="2524629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产业结构待优化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312F209-710A-4389-8DD4-4F6BF0344E8B}"/>
              </a:ext>
            </a:extLst>
          </p:cNvPr>
          <p:cNvSpPr txBox="1"/>
          <p:nvPr/>
        </p:nvSpPr>
        <p:spPr>
          <a:xfrm>
            <a:off x="8376876" y="2392619"/>
            <a:ext cx="2781800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核心业务遇到瓶颈，新生业务刚刚起步，没有形成全面的产业结构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E8145FF-B3D5-4CC5-9369-6547663DDBAA}"/>
              </a:ext>
            </a:extLst>
          </p:cNvPr>
          <p:cNvSpPr txBox="1"/>
          <p:nvPr/>
        </p:nvSpPr>
        <p:spPr>
          <a:xfrm>
            <a:off x="8375754" y="4335120"/>
            <a:ext cx="2524629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企业资源难共享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700052D-E74C-4E77-BD3F-E5795F2E6062}"/>
              </a:ext>
            </a:extLst>
          </p:cNvPr>
          <p:cNvSpPr txBox="1"/>
          <p:nvPr/>
        </p:nvSpPr>
        <p:spPr>
          <a:xfrm>
            <a:off x="8376876" y="4670341"/>
            <a:ext cx="2781800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缺乏成熟的经验和知识管理系统，制约了公司的创新和变革</a:t>
            </a: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DB8F62AF-0F9F-490F-AEDF-45D1BDD77272}"/>
              </a:ext>
            </a:extLst>
          </p:cNvPr>
          <p:cNvSpPr/>
          <p:nvPr/>
        </p:nvSpPr>
        <p:spPr>
          <a:xfrm>
            <a:off x="5131447" y="2696740"/>
            <a:ext cx="1929107" cy="1929107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innerShdw blurRad="1143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35AA9177-3A88-4C8A-B786-EA67A6728A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78" y="2246689"/>
            <a:ext cx="2137044" cy="2556273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29" name="泪滴形 28">
            <a:extLst>
              <a:ext uri="{FF2B5EF4-FFF2-40B4-BE49-F238E27FC236}">
                <a16:creationId xmlns:a16="http://schemas.microsoft.com/office/drawing/2014/main" id="{FB91A6E0-D778-4174-A6E1-5CE43404EB38}"/>
              </a:ext>
            </a:extLst>
          </p:cNvPr>
          <p:cNvSpPr/>
          <p:nvPr/>
        </p:nvSpPr>
        <p:spPr>
          <a:xfrm flipH="1">
            <a:off x="4578985" y="2147434"/>
            <a:ext cx="1281566" cy="1281566"/>
          </a:xfrm>
          <a:prstGeom prst="teardrop">
            <a:avLst/>
          </a:prstGeom>
          <a:noFill/>
          <a:ln>
            <a:gradFill flip="none" rotWithShape="1">
              <a:gsLst>
                <a:gs pos="44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泪滴形 29">
            <a:extLst>
              <a:ext uri="{FF2B5EF4-FFF2-40B4-BE49-F238E27FC236}">
                <a16:creationId xmlns:a16="http://schemas.microsoft.com/office/drawing/2014/main" id="{ACEAE8FB-41FB-49E5-8FD9-9B1CAF75D796}"/>
              </a:ext>
            </a:extLst>
          </p:cNvPr>
          <p:cNvSpPr/>
          <p:nvPr/>
        </p:nvSpPr>
        <p:spPr>
          <a:xfrm>
            <a:off x="6331449" y="2147434"/>
            <a:ext cx="1281566" cy="1281566"/>
          </a:xfrm>
          <a:prstGeom prst="teardrop">
            <a:avLst/>
          </a:prstGeom>
          <a:noFill/>
          <a:ln>
            <a:gradFill flip="none" rotWithShape="1">
              <a:gsLst>
                <a:gs pos="44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泪滴形 30">
            <a:extLst>
              <a:ext uri="{FF2B5EF4-FFF2-40B4-BE49-F238E27FC236}">
                <a16:creationId xmlns:a16="http://schemas.microsoft.com/office/drawing/2014/main" id="{C819CCB8-06CE-446E-82E7-5AA16EB0DA53}"/>
              </a:ext>
            </a:extLst>
          </p:cNvPr>
          <p:cNvSpPr/>
          <p:nvPr/>
        </p:nvSpPr>
        <p:spPr>
          <a:xfrm flipH="1" flipV="1">
            <a:off x="4578985" y="3888853"/>
            <a:ext cx="1281566" cy="1281566"/>
          </a:xfrm>
          <a:prstGeom prst="teardrop">
            <a:avLst/>
          </a:prstGeom>
          <a:noFill/>
          <a:ln>
            <a:gradFill flip="none" rotWithShape="1">
              <a:gsLst>
                <a:gs pos="44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泪滴形 31">
            <a:extLst>
              <a:ext uri="{FF2B5EF4-FFF2-40B4-BE49-F238E27FC236}">
                <a16:creationId xmlns:a16="http://schemas.microsoft.com/office/drawing/2014/main" id="{879C8ABB-A9D4-45C4-A068-B08610689BB3}"/>
              </a:ext>
            </a:extLst>
          </p:cNvPr>
          <p:cNvSpPr/>
          <p:nvPr/>
        </p:nvSpPr>
        <p:spPr>
          <a:xfrm flipV="1">
            <a:off x="6324660" y="3910437"/>
            <a:ext cx="1281566" cy="1281566"/>
          </a:xfrm>
          <a:prstGeom prst="teardrop">
            <a:avLst/>
          </a:prstGeom>
          <a:noFill/>
          <a:ln>
            <a:gradFill flip="none" rotWithShape="1">
              <a:gsLst>
                <a:gs pos="44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533F489-3CF3-4898-98A4-3AC005423E09}"/>
              </a:ext>
            </a:extLst>
          </p:cNvPr>
          <p:cNvSpPr txBox="1"/>
          <p:nvPr/>
        </p:nvSpPr>
        <p:spPr>
          <a:xfrm>
            <a:off x="4638202" y="2180353"/>
            <a:ext cx="300684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1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D3C2B23-EC53-4F6A-B462-F3268447BD12}"/>
              </a:ext>
            </a:extLst>
          </p:cNvPr>
          <p:cNvSpPr txBox="1"/>
          <p:nvPr/>
        </p:nvSpPr>
        <p:spPr>
          <a:xfrm>
            <a:off x="7253115" y="2180353"/>
            <a:ext cx="300684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2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9CB399D-E7F6-4499-89B8-D4C380F418D5}"/>
              </a:ext>
            </a:extLst>
          </p:cNvPr>
          <p:cNvSpPr txBox="1"/>
          <p:nvPr/>
        </p:nvSpPr>
        <p:spPr>
          <a:xfrm>
            <a:off x="4638202" y="4655998"/>
            <a:ext cx="300684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3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4FC6AEB-3618-4DD7-9F80-7C2D3C4054CD}"/>
              </a:ext>
            </a:extLst>
          </p:cNvPr>
          <p:cNvSpPr txBox="1"/>
          <p:nvPr/>
        </p:nvSpPr>
        <p:spPr>
          <a:xfrm>
            <a:off x="7253115" y="4655998"/>
            <a:ext cx="300684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j-ea"/>
              </a:rPr>
              <a:t>4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3537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6B779E98-DF18-499F-BA4F-EAABDE1AB32E}"/>
              </a:ext>
            </a:extLst>
          </p:cNvPr>
          <p:cNvSpPr/>
          <p:nvPr/>
        </p:nvSpPr>
        <p:spPr>
          <a:xfrm rot="5400000" flipV="1">
            <a:off x="-138514" y="1116870"/>
            <a:ext cx="5879645" cy="5602616"/>
          </a:xfrm>
          <a:custGeom>
            <a:avLst/>
            <a:gdLst>
              <a:gd name="connsiteX0" fmla="*/ 64 w 5879645"/>
              <a:gd name="connsiteY0" fmla="*/ 1940098 h 5602616"/>
              <a:gd name="connsiteX1" fmla="*/ 663576 w 5879645"/>
              <a:gd name="connsiteY1" fmla="*/ 5432076 h 5602616"/>
              <a:gd name="connsiteX2" fmla="*/ 5461563 w 5879645"/>
              <a:gd name="connsiteY2" fmla="*/ 4505962 h 5602616"/>
              <a:gd name="connsiteX3" fmla="*/ 5777175 w 5879645"/>
              <a:gd name="connsiteY3" fmla="*/ 4603691 h 5602616"/>
              <a:gd name="connsiteX4" fmla="*/ 5879645 w 5879645"/>
              <a:gd name="connsiteY4" fmla="*/ 4615010 h 5602616"/>
              <a:gd name="connsiteX5" fmla="*/ 5879645 w 5879645"/>
              <a:gd name="connsiteY5" fmla="*/ 0 h 5602616"/>
              <a:gd name="connsiteX6" fmla="*/ 34097 w 5879645"/>
              <a:gd name="connsiteY6" fmla="*/ 0 h 5602616"/>
              <a:gd name="connsiteX7" fmla="*/ 31114 w 5879645"/>
              <a:gd name="connsiteY7" fmla="*/ 166416 h 5602616"/>
              <a:gd name="connsiteX8" fmla="*/ 64 w 5879645"/>
              <a:gd name="connsiteY8" fmla="*/ 1940098 h 560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9645" h="5602616">
                <a:moveTo>
                  <a:pt x="64" y="1940098"/>
                </a:moveTo>
                <a:cubicBezTo>
                  <a:pt x="-2954" y="3443882"/>
                  <a:pt x="98899" y="4896503"/>
                  <a:pt x="663576" y="5432076"/>
                </a:cubicBezTo>
                <a:cubicBezTo>
                  <a:pt x="1567058" y="6288992"/>
                  <a:pt x="3286134" y="3590885"/>
                  <a:pt x="5461563" y="4505962"/>
                </a:cubicBezTo>
                <a:cubicBezTo>
                  <a:pt x="5576283" y="4554218"/>
                  <a:pt x="5681257" y="4586330"/>
                  <a:pt x="5777175" y="4603691"/>
                </a:cubicBezTo>
                <a:lnTo>
                  <a:pt x="5879645" y="4615010"/>
                </a:lnTo>
                <a:lnTo>
                  <a:pt x="5879645" y="0"/>
                </a:lnTo>
                <a:lnTo>
                  <a:pt x="34097" y="0"/>
                </a:lnTo>
                <a:lnTo>
                  <a:pt x="31114" y="166416"/>
                </a:lnTo>
                <a:cubicBezTo>
                  <a:pt x="19258" y="728885"/>
                  <a:pt x="1271" y="1338584"/>
                  <a:pt x="64" y="194009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727D003-C2F2-4B57-8D26-3F50D0238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0" y="2205509"/>
            <a:ext cx="3269786" cy="3561858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920111-5FFB-471E-A467-3021FBE16503}"/>
              </a:ext>
            </a:extLst>
          </p:cNvPr>
          <p:cNvSpPr txBox="1"/>
          <p:nvPr/>
        </p:nvSpPr>
        <p:spPr>
          <a:xfrm>
            <a:off x="6096000" y="1309624"/>
            <a:ext cx="1367790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4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ea"/>
                <a:ea typeface="+mj-ea"/>
              </a:rPr>
              <a:t>目录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8A8946C-2D03-4265-AF80-9BA1DB587B7B}"/>
              </a:ext>
            </a:extLst>
          </p:cNvPr>
          <p:cNvSpPr txBox="1"/>
          <p:nvPr/>
        </p:nvSpPr>
        <p:spPr>
          <a:xfrm>
            <a:off x="7637461" y="1678955"/>
            <a:ext cx="987450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2000" b="1" dirty="0">
                <a:solidFill>
                  <a:schemeClr val="accent2"/>
                </a:solidFill>
                <a:latin typeface="+mj-lt"/>
                <a:ea typeface="+mj-ea"/>
              </a:rPr>
              <a:t>Catalog</a:t>
            </a:r>
            <a:endParaRPr lang="zh-CN" altLang="en-US" sz="2000" b="1" dirty="0">
              <a:solidFill>
                <a:schemeClr val="accent2"/>
              </a:solidFill>
              <a:latin typeface="+mj-lt"/>
              <a:ea typeface="+mj-ea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EFF63B0-C3A8-4CCD-B1FD-612BE5AA8CB5}"/>
              </a:ext>
            </a:extLst>
          </p:cNvPr>
          <p:cNvCxnSpPr>
            <a:cxnSpLocks/>
          </p:cNvCxnSpPr>
          <p:nvPr/>
        </p:nvCxnSpPr>
        <p:spPr>
          <a:xfrm>
            <a:off x="6129020" y="2128116"/>
            <a:ext cx="49964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A409A74-9A3D-4DC6-BBEF-016C464C5D75}"/>
              </a:ext>
            </a:extLst>
          </p:cNvPr>
          <p:cNvSpPr txBox="1">
            <a:spLocks/>
          </p:cNvSpPr>
          <p:nvPr/>
        </p:nvSpPr>
        <p:spPr>
          <a:xfrm>
            <a:off x="6951745" y="3136070"/>
            <a:ext cx="134081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2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ea"/>
                <a:ea typeface="+mj-ea"/>
              </a:rPr>
              <a:t>公司简介</a:t>
            </a: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3C6ACB7-4518-4653-8722-78A56BC161C9}"/>
              </a:ext>
            </a:extLst>
          </p:cNvPr>
          <p:cNvGrpSpPr/>
          <p:nvPr/>
        </p:nvGrpSpPr>
        <p:grpSpPr>
          <a:xfrm>
            <a:off x="6096000" y="3116563"/>
            <a:ext cx="677107" cy="677107"/>
            <a:chOff x="6628130" y="2103444"/>
            <a:chExt cx="677107" cy="677107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96FBEAF8-3EB4-487F-B473-C3C743B12A10}"/>
                </a:ext>
              </a:extLst>
            </p:cNvPr>
            <p:cNvSpPr/>
            <p:nvPr/>
          </p:nvSpPr>
          <p:spPr>
            <a:xfrm>
              <a:off x="6628130" y="2103444"/>
              <a:ext cx="677107" cy="677107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223236A-70E7-491A-B229-6E7532EA3640}"/>
                </a:ext>
              </a:extLst>
            </p:cNvPr>
            <p:cNvSpPr txBox="1"/>
            <p:nvPr/>
          </p:nvSpPr>
          <p:spPr>
            <a:xfrm>
              <a:off x="6745469" y="2244829"/>
              <a:ext cx="4424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36D96AF3-27C6-4CC1-B9B2-06EC75711F16}"/>
              </a:ext>
            </a:extLst>
          </p:cNvPr>
          <p:cNvSpPr txBox="1"/>
          <p:nvPr/>
        </p:nvSpPr>
        <p:spPr>
          <a:xfrm>
            <a:off x="6955556" y="3537338"/>
            <a:ext cx="1128742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>
                <a:latin typeface="+mj-lt"/>
                <a:ea typeface="+mj-ea"/>
              </a:rPr>
              <a:t>I</a:t>
            </a:r>
            <a:r>
              <a:rPr lang="zh-CN" altLang="en-US" sz="1600" dirty="0">
                <a:latin typeface="+mj-lt"/>
                <a:ea typeface="+mj-ea"/>
              </a:rPr>
              <a:t>ntroduce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7904EB0-191E-48C2-9D9E-F35B5F20952D}"/>
              </a:ext>
            </a:extLst>
          </p:cNvPr>
          <p:cNvSpPr txBox="1">
            <a:spLocks/>
          </p:cNvSpPr>
          <p:nvPr/>
        </p:nvSpPr>
        <p:spPr>
          <a:xfrm>
            <a:off x="9784646" y="3151610"/>
            <a:ext cx="134081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2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ea"/>
                <a:ea typeface="+mj-ea"/>
              </a:rPr>
              <a:t>工作总结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E2313F6-9D73-4E63-AEB4-6DB66FBD264F}"/>
              </a:ext>
            </a:extLst>
          </p:cNvPr>
          <p:cNvGrpSpPr/>
          <p:nvPr/>
        </p:nvGrpSpPr>
        <p:grpSpPr>
          <a:xfrm>
            <a:off x="8928901" y="3132103"/>
            <a:ext cx="677107" cy="677107"/>
            <a:chOff x="6628130" y="2103444"/>
            <a:chExt cx="677107" cy="677107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C748C6DB-2CB9-45F4-ABA0-B93A9EADE310}"/>
                </a:ext>
              </a:extLst>
            </p:cNvPr>
            <p:cNvSpPr/>
            <p:nvPr/>
          </p:nvSpPr>
          <p:spPr>
            <a:xfrm>
              <a:off x="6628130" y="2103444"/>
              <a:ext cx="677107" cy="677107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186A049-0147-4247-9DC8-7DB10BF2C2CE}"/>
                </a:ext>
              </a:extLst>
            </p:cNvPr>
            <p:cNvSpPr txBox="1"/>
            <p:nvPr/>
          </p:nvSpPr>
          <p:spPr>
            <a:xfrm>
              <a:off x="6745469" y="2244829"/>
              <a:ext cx="4424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65C73BA8-B79B-46C2-B82D-C6BD269D4814}"/>
              </a:ext>
            </a:extLst>
          </p:cNvPr>
          <p:cNvSpPr txBox="1"/>
          <p:nvPr/>
        </p:nvSpPr>
        <p:spPr>
          <a:xfrm>
            <a:off x="9788457" y="3552878"/>
            <a:ext cx="1128742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>
                <a:latin typeface="+mj-lt"/>
                <a:ea typeface="+mj-ea"/>
              </a:rPr>
              <a:t>Summary</a:t>
            </a:r>
            <a:endParaRPr lang="zh-CN" altLang="en-US" sz="1600" dirty="0">
              <a:latin typeface="+mj-lt"/>
              <a:ea typeface="+mj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B97652F-D437-4AD2-8C79-B5C5A8495CF9}"/>
              </a:ext>
            </a:extLst>
          </p:cNvPr>
          <p:cNvSpPr txBox="1">
            <a:spLocks/>
          </p:cNvSpPr>
          <p:nvPr/>
        </p:nvSpPr>
        <p:spPr>
          <a:xfrm>
            <a:off x="6951745" y="5094227"/>
            <a:ext cx="134081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2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ea"/>
                <a:ea typeface="+mj-ea"/>
              </a:rPr>
              <a:t>问题分析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7CD4CC5-5E46-4AFB-B0C6-60747A90F817}"/>
              </a:ext>
            </a:extLst>
          </p:cNvPr>
          <p:cNvGrpSpPr/>
          <p:nvPr/>
        </p:nvGrpSpPr>
        <p:grpSpPr>
          <a:xfrm>
            <a:off x="6096000" y="5074720"/>
            <a:ext cx="677107" cy="677107"/>
            <a:chOff x="6628130" y="2103444"/>
            <a:chExt cx="677107" cy="677107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5A19186F-902F-4D1A-BFC1-C17328FEDABF}"/>
                </a:ext>
              </a:extLst>
            </p:cNvPr>
            <p:cNvSpPr/>
            <p:nvPr/>
          </p:nvSpPr>
          <p:spPr>
            <a:xfrm>
              <a:off x="6628130" y="2103444"/>
              <a:ext cx="677107" cy="677107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C606161-582F-4B06-9895-CA6109E06F13}"/>
                </a:ext>
              </a:extLst>
            </p:cNvPr>
            <p:cNvSpPr txBox="1"/>
            <p:nvPr/>
          </p:nvSpPr>
          <p:spPr>
            <a:xfrm>
              <a:off x="6745469" y="2244829"/>
              <a:ext cx="4424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EF158001-DACF-4C3C-8A24-539477B9FD94}"/>
              </a:ext>
            </a:extLst>
          </p:cNvPr>
          <p:cNvSpPr txBox="1"/>
          <p:nvPr/>
        </p:nvSpPr>
        <p:spPr>
          <a:xfrm>
            <a:off x="6955556" y="5495495"/>
            <a:ext cx="1128742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 err="1">
                <a:latin typeface="+mj-lt"/>
                <a:ea typeface="+mj-ea"/>
              </a:rPr>
              <a:t>Analyse</a:t>
            </a:r>
            <a:endParaRPr lang="zh-CN" altLang="en-US" sz="1600" dirty="0">
              <a:latin typeface="+mj-lt"/>
              <a:ea typeface="+mj-ea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1E9F9A4-74AF-47E2-88B3-16708846D278}"/>
              </a:ext>
            </a:extLst>
          </p:cNvPr>
          <p:cNvSpPr txBox="1">
            <a:spLocks/>
          </p:cNvSpPr>
          <p:nvPr/>
        </p:nvSpPr>
        <p:spPr>
          <a:xfrm>
            <a:off x="9784646" y="5109767"/>
            <a:ext cx="134081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2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ea"/>
                <a:ea typeface="+mj-ea"/>
              </a:rPr>
              <a:t>未来展望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C8FCE55-89FC-4954-A0FC-1199F05CBF84}"/>
              </a:ext>
            </a:extLst>
          </p:cNvPr>
          <p:cNvGrpSpPr/>
          <p:nvPr/>
        </p:nvGrpSpPr>
        <p:grpSpPr>
          <a:xfrm>
            <a:off x="8928901" y="5090260"/>
            <a:ext cx="677107" cy="677107"/>
            <a:chOff x="6628130" y="2103444"/>
            <a:chExt cx="677107" cy="677107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9C46355A-1817-4947-A4B8-220F43C33123}"/>
                </a:ext>
              </a:extLst>
            </p:cNvPr>
            <p:cNvSpPr/>
            <p:nvPr/>
          </p:nvSpPr>
          <p:spPr>
            <a:xfrm>
              <a:off x="6628130" y="2103444"/>
              <a:ext cx="677107" cy="677107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14C44AF-FC9B-49A4-9802-2D70396F56F1}"/>
                </a:ext>
              </a:extLst>
            </p:cNvPr>
            <p:cNvSpPr txBox="1"/>
            <p:nvPr/>
          </p:nvSpPr>
          <p:spPr>
            <a:xfrm>
              <a:off x="6745469" y="2244829"/>
              <a:ext cx="4424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828D9FF6-F731-4913-AF08-30A07F1EEFAC}"/>
              </a:ext>
            </a:extLst>
          </p:cNvPr>
          <p:cNvSpPr txBox="1"/>
          <p:nvPr/>
        </p:nvSpPr>
        <p:spPr>
          <a:xfrm>
            <a:off x="9788457" y="5511035"/>
            <a:ext cx="1128742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>
                <a:latin typeface="+mj-lt"/>
                <a:ea typeface="+mj-ea"/>
              </a:rPr>
              <a:t>Prospect</a:t>
            </a:r>
            <a:endParaRPr lang="zh-CN" altLang="en-US" sz="1600" dirty="0">
              <a:latin typeface="+mj-lt"/>
              <a:ea typeface="+mj-ea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9A441033-3780-404D-B674-799008620D67}"/>
              </a:ext>
            </a:extLst>
          </p:cNvPr>
          <p:cNvGrpSpPr/>
          <p:nvPr/>
        </p:nvGrpSpPr>
        <p:grpSpPr>
          <a:xfrm>
            <a:off x="652700" y="442593"/>
            <a:ext cx="1552460" cy="209550"/>
            <a:chOff x="652700" y="442593"/>
            <a:chExt cx="1552460" cy="209550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EDA9ADC-8D8B-48B5-B66D-AB1F4784E920}"/>
                </a:ext>
              </a:extLst>
            </p:cNvPr>
            <p:cNvSpPr/>
            <p:nvPr/>
          </p:nvSpPr>
          <p:spPr>
            <a:xfrm>
              <a:off x="652700" y="442593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428F80AB-41ED-4DEF-9646-C7C7BA24E266}"/>
                </a:ext>
              </a:extLst>
            </p:cNvPr>
            <p:cNvSpPr/>
            <p:nvPr/>
          </p:nvSpPr>
          <p:spPr>
            <a:xfrm>
              <a:off x="1325717" y="455785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32A2801E-98AB-4D06-AE15-60F635B89513}"/>
                </a:ext>
              </a:extLst>
            </p:cNvPr>
            <p:cNvSpPr/>
            <p:nvPr/>
          </p:nvSpPr>
          <p:spPr>
            <a:xfrm>
              <a:off x="1476155" y="455785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5C0EB62-0ADC-4BA0-BA42-45823E314A6E}"/>
                </a:ext>
              </a:extLst>
            </p:cNvPr>
            <p:cNvSpPr/>
            <p:nvPr/>
          </p:nvSpPr>
          <p:spPr>
            <a:xfrm>
              <a:off x="1596427" y="455804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D7427FBD-C0D9-49F3-8293-DE01956478B7}"/>
                </a:ext>
              </a:extLst>
            </p:cNvPr>
            <p:cNvSpPr/>
            <p:nvPr/>
          </p:nvSpPr>
          <p:spPr>
            <a:xfrm>
              <a:off x="1774554" y="452584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86145EAA-3525-4CCC-B34F-CCF354AEDED0}"/>
                </a:ext>
              </a:extLst>
            </p:cNvPr>
            <p:cNvSpPr/>
            <p:nvPr/>
          </p:nvSpPr>
          <p:spPr>
            <a:xfrm>
              <a:off x="1920665" y="507582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4348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A2890FB-8052-4C04-B0E7-73969EB1D9D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团队建设问题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A4BE59-BD78-49F5-A0B3-401F777843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问题分析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CFAB01-7C3E-4C08-A8F3-AA3D63D15D19}"/>
              </a:ext>
            </a:extLst>
          </p:cNvPr>
          <p:cNvSpPr txBox="1"/>
          <p:nvPr/>
        </p:nvSpPr>
        <p:spPr>
          <a:xfrm>
            <a:off x="1097414" y="1920710"/>
            <a:ext cx="10187113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如何建设好一个团队，是每个企业都会碰到的棘手问题，也是公司最为关心的重点问题。把公司团队建设好，符合公司的企业文化，也有利于各个项目的成功落地和长远运行，对公司的每个人都有极大好处。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DEBB3F1D-0CC6-44C2-84EB-0F03F86011B3}"/>
              </a:ext>
            </a:extLst>
          </p:cNvPr>
          <p:cNvSpPr/>
          <p:nvPr/>
        </p:nvSpPr>
        <p:spPr>
          <a:xfrm>
            <a:off x="1076632" y="2990850"/>
            <a:ext cx="2982144" cy="3170958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358A3F-55E4-4D59-A654-B1F2305027DC}"/>
              </a:ext>
            </a:extLst>
          </p:cNvPr>
          <p:cNvSpPr txBox="1"/>
          <p:nvPr/>
        </p:nvSpPr>
        <p:spPr>
          <a:xfrm>
            <a:off x="1941921" y="3388010"/>
            <a:ext cx="183815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团队执行力不强</a:t>
            </a:r>
          </a:p>
        </p:txBody>
      </p:sp>
      <p:pic>
        <p:nvPicPr>
          <p:cNvPr id="25" name="图形 24">
            <a:extLst>
              <a:ext uri="{FF2B5EF4-FFF2-40B4-BE49-F238E27FC236}">
                <a16:creationId xmlns:a16="http://schemas.microsoft.com/office/drawing/2014/main" id="{FA548374-2E82-4DA6-8FCA-55EF06C50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2642" y="3212418"/>
            <a:ext cx="557399" cy="557399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04ADC8AD-809A-4995-832E-3648E4B9E79B}"/>
              </a:ext>
            </a:extLst>
          </p:cNvPr>
          <p:cNvSpPr txBox="1"/>
          <p:nvPr/>
        </p:nvSpPr>
        <p:spPr>
          <a:xfrm>
            <a:off x="1735282" y="4396719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accent4"/>
                </a:solidFill>
                <a:latin typeface="+mn-lt"/>
                <a:ea typeface="+mn-ea"/>
              </a:rPr>
              <a:t>团队领导者是否履行责任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8DF9BCB8-0AB3-4BA4-9C9A-38FDD7F06A70}"/>
              </a:ext>
            </a:extLst>
          </p:cNvPr>
          <p:cNvCxnSpPr>
            <a:cxnSpLocks/>
          </p:cNvCxnSpPr>
          <p:nvPr/>
        </p:nvCxnSpPr>
        <p:spPr>
          <a:xfrm>
            <a:off x="1365960" y="4046322"/>
            <a:ext cx="240348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>
            <a:extLst>
              <a:ext uri="{FF2B5EF4-FFF2-40B4-BE49-F238E27FC236}">
                <a16:creationId xmlns:a16="http://schemas.microsoft.com/office/drawing/2014/main" id="{698DEF04-9404-47BA-BFA8-DF240359AA4C}"/>
              </a:ext>
            </a:extLst>
          </p:cNvPr>
          <p:cNvSpPr/>
          <p:nvPr/>
        </p:nvSpPr>
        <p:spPr>
          <a:xfrm>
            <a:off x="1377883" y="4425642"/>
            <a:ext cx="168853" cy="168853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A0C021D-11BA-4189-90C9-D569AC774CEA}"/>
              </a:ext>
            </a:extLst>
          </p:cNvPr>
          <p:cNvSpPr txBox="1"/>
          <p:nvPr/>
        </p:nvSpPr>
        <p:spPr>
          <a:xfrm>
            <a:off x="1735282" y="4919392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团队领导者是否履行责任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B54833D7-37FB-4A1F-ACB4-70F4057DC38F}"/>
              </a:ext>
            </a:extLst>
          </p:cNvPr>
          <p:cNvSpPr/>
          <p:nvPr/>
        </p:nvSpPr>
        <p:spPr>
          <a:xfrm>
            <a:off x="1377883" y="4948315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8455C9B-E694-42C7-9B44-E3371BD6D520}"/>
              </a:ext>
            </a:extLst>
          </p:cNvPr>
          <p:cNvSpPr txBox="1"/>
          <p:nvPr/>
        </p:nvSpPr>
        <p:spPr>
          <a:xfrm>
            <a:off x="1735282" y="5442693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团队领导者是否履行责任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EFF0C42-C3C3-43D3-8944-55D814834FA5}"/>
              </a:ext>
            </a:extLst>
          </p:cNvPr>
          <p:cNvSpPr/>
          <p:nvPr/>
        </p:nvSpPr>
        <p:spPr>
          <a:xfrm>
            <a:off x="1377883" y="5471616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82E23B19-264E-492B-B089-45881D781756}"/>
              </a:ext>
            </a:extLst>
          </p:cNvPr>
          <p:cNvSpPr/>
          <p:nvPr/>
        </p:nvSpPr>
        <p:spPr>
          <a:xfrm>
            <a:off x="4717426" y="3009016"/>
            <a:ext cx="2982144" cy="3170958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B9F40A9-CDF9-4673-A8DF-CF5F590D31D1}"/>
              </a:ext>
            </a:extLst>
          </p:cNvPr>
          <p:cNvSpPr txBox="1"/>
          <p:nvPr/>
        </p:nvSpPr>
        <p:spPr>
          <a:xfrm>
            <a:off x="5582715" y="3406176"/>
            <a:ext cx="183815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团队氛围不和谐</a:t>
            </a: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53A2EFE3-E687-44D2-93A6-845AC51CBE63}"/>
              </a:ext>
            </a:extLst>
          </p:cNvPr>
          <p:cNvGrpSpPr>
            <a:grpSpLocks/>
          </p:cNvGrpSpPr>
          <p:nvPr/>
        </p:nvGrpSpPr>
        <p:grpSpPr>
          <a:xfrm>
            <a:off x="5023907" y="3345417"/>
            <a:ext cx="486922" cy="399973"/>
            <a:chOff x="6028149" y="3384374"/>
            <a:chExt cx="464499" cy="406437"/>
          </a:xfrm>
        </p:grpSpPr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795589E-BD3D-46BC-B3FE-429C0A18B4B7}"/>
                </a:ext>
              </a:extLst>
            </p:cNvPr>
            <p:cNvSpPr/>
            <p:nvPr/>
          </p:nvSpPr>
          <p:spPr>
            <a:xfrm>
              <a:off x="6237174" y="3570174"/>
              <a:ext cx="255474" cy="220637"/>
            </a:xfrm>
            <a:custGeom>
              <a:avLst/>
              <a:gdLst>
                <a:gd name="connsiteX0" fmla="*/ 127737 w 255474"/>
                <a:gd name="connsiteY0" fmla="*/ 185800 h 220637"/>
                <a:gd name="connsiteX1" fmla="*/ 0 w 255474"/>
                <a:gd name="connsiteY1" fmla="*/ 185800 h 220637"/>
                <a:gd name="connsiteX2" fmla="*/ 0 w 255474"/>
                <a:gd name="connsiteY2" fmla="*/ 92900 h 220637"/>
                <a:gd name="connsiteX3" fmla="*/ 162575 w 255474"/>
                <a:gd name="connsiteY3" fmla="*/ 92900 h 220637"/>
                <a:gd name="connsiteX4" fmla="*/ 162575 w 255474"/>
                <a:gd name="connsiteY4" fmla="*/ 0 h 220637"/>
                <a:gd name="connsiteX5" fmla="*/ 255475 w 255474"/>
                <a:gd name="connsiteY5" fmla="*/ 0 h 220637"/>
                <a:gd name="connsiteX6" fmla="*/ 255475 w 255474"/>
                <a:gd name="connsiteY6" fmla="*/ 185800 h 220637"/>
                <a:gd name="connsiteX7" fmla="*/ 197412 w 255474"/>
                <a:gd name="connsiteY7" fmla="*/ 185800 h 220637"/>
                <a:gd name="connsiteX8" fmla="*/ 162575 w 255474"/>
                <a:gd name="connsiteY8" fmla="*/ 220637 h 220637"/>
                <a:gd name="connsiteX9" fmla="*/ 127737 w 255474"/>
                <a:gd name="connsiteY9" fmla="*/ 185800 h 22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74" h="220637">
                  <a:moveTo>
                    <a:pt x="127737" y="185800"/>
                  </a:moveTo>
                  <a:lnTo>
                    <a:pt x="0" y="185800"/>
                  </a:lnTo>
                  <a:lnTo>
                    <a:pt x="0" y="92900"/>
                  </a:lnTo>
                  <a:lnTo>
                    <a:pt x="162575" y="92900"/>
                  </a:lnTo>
                  <a:lnTo>
                    <a:pt x="162575" y="0"/>
                  </a:lnTo>
                  <a:lnTo>
                    <a:pt x="255475" y="0"/>
                  </a:lnTo>
                  <a:lnTo>
                    <a:pt x="255475" y="185800"/>
                  </a:lnTo>
                  <a:lnTo>
                    <a:pt x="197412" y="185800"/>
                  </a:lnTo>
                  <a:lnTo>
                    <a:pt x="162575" y="220637"/>
                  </a:lnTo>
                  <a:lnTo>
                    <a:pt x="127737" y="185800"/>
                  </a:lnTo>
                  <a:close/>
                </a:path>
              </a:pathLst>
            </a:custGeom>
            <a:noFill/>
            <a:ln w="3683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BE5D57AF-403C-447C-A485-91F279A47CD7}"/>
                </a:ext>
              </a:extLst>
            </p:cNvPr>
            <p:cNvSpPr/>
            <p:nvPr/>
          </p:nvSpPr>
          <p:spPr>
            <a:xfrm>
              <a:off x="6028149" y="3384374"/>
              <a:ext cx="371599" cy="325149"/>
            </a:xfrm>
            <a:custGeom>
              <a:avLst/>
              <a:gdLst>
                <a:gd name="connsiteX0" fmla="*/ 0 w 371599"/>
                <a:gd name="connsiteY0" fmla="*/ 0 h 325149"/>
                <a:gd name="connsiteX1" fmla="*/ 371599 w 371599"/>
                <a:gd name="connsiteY1" fmla="*/ 0 h 325149"/>
                <a:gd name="connsiteX2" fmla="*/ 371599 w 371599"/>
                <a:gd name="connsiteY2" fmla="*/ 278700 h 325149"/>
                <a:gd name="connsiteX3" fmla="*/ 150962 w 371599"/>
                <a:gd name="connsiteY3" fmla="*/ 278700 h 325149"/>
                <a:gd name="connsiteX4" fmla="*/ 104512 w 371599"/>
                <a:gd name="connsiteY4" fmla="*/ 325149 h 325149"/>
                <a:gd name="connsiteX5" fmla="*/ 58062 w 371599"/>
                <a:gd name="connsiteY5" fmla="*/ 278700 h 325149"/>
                <a:gd name="connsiteX6" fmla="*/ 0 w 371599"/>
                <a:gd name="connsiteY6" fmla="*/ 278700 h 325149"/>
                <a:gd name="connsiteX7" fmla="*/ 0 w 371599"/>
                <a:gd name="connsiteY7" fmla="*/ 0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599" h="325149">
                  <a:moveTo>
                    <a:pt x="0" y="0"/>
                  </a:moveTo>
                  <a:lnTo>
                    <a:pt x="371599" y="0"/>
                  </a:lnTo>
                  <a:lnTo>
                    <a:pt x="371599" y="278700"/>
                  </a:lnTo>
                  <a:lnTo>
                    <a:pt x="150962" y="278700"/>
                  </a:lnTo>
                  <a:lnTo>
                    <a:pt x="104512" y="325149"/>
                  </a:lnTo>
                  <a:lnTo>
                    <a:pt x="58062" y="278700"/>
                  </a:lnTo>
                  <a:lnTo>
                    <a:pt x="0" y="2787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683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077D06AC-868A-4EF0-97A5-F48B4332EAF3}"/>
                </a:ext>
              </a:extLst>
            </p:cNvPr>
            <p:cNvSpPr/>
            <p:nvPr/>
          </p:nvSpPr>
          <p:spPr>
            <a:xfrm>
              <a:off x="6202337" y="3523724"/>
              <a:ext cx="11612" cy="11612"/>
            </a:xfrm>
            <a:custGeom>
              <a:avLst/>
              <a:gdLst>
                <a:gd name="connsiteX0" fmla="*/ 0 w 11612"/>
                <a:gd name="connsiteY0" fmla="*/ 0 h 11612"/>
                <a:gd name="connsiteX1" fmla="*/ 11612 w 11612"/>
                <a:gd name="connsiteY1" fmla="*/ 0 h 1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2" h="11612">
                  <a:moveTo>
                    <a:pt x="0" y="0"/>
                  </a:moveTo>
                  <a:lnTo>
                    <a:pt x="11612" y="0"/>
                  </a:lnTo>
                </a:path>
              </a:pathLst>
            </a:custGeom>
            <a:noFill/>
            <a:ln w="36830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1B478D6E-9A2C-4A39-9263-0A69FA32BD56}"/>
                </a:ext>
              </a:extLst>
            </p:cNvPr>
            <p:cNvSpPr/>
            <p:nvPr/>
          </p:nvSpPr>
          <p:spPr>
            <a:xfrm>
              <a:off x="6283624" y="3523724"/>
              <a:ext cx="11612" cy="11612"/>
            </a:xfrm>
            <a:custGeom>
              <a:avLst/>
              <a:gdLst>
                <a:gd name="connsiteX0" fmla="*/ 0 w 11612"/>
                <a:gd name="connsiteY0" fmla="*/ 0 h 11612"/>
                <a:gd name="connsiteX1" fmla="*/ 11612 w 11612"/>
                <a:gd name="connsiteY1" fmla="*/ 0 h 1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2" h="11612">
                  <a:moveTo>
                    <a:pt x="0" y="0"/>
                  </a:moveTo>
                  <a:lnTo>
                    <a:pt x="11612" y="0"/>
                  </a:lnTo>
                </a:path>
              </a:pathLst>
            </a:custGeom>
            <a:noFill/>
            <a:ln w="36830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47C2C9F7-487B-4391-A8FA-BB5854EABFC3}"/>
                </a:ext>
              </a:extLst>
            </p:cNvPr>
            <p:cNvSpPr/>
            <p:nvPr/>
          </p:nvSpPr>
          <p:spPr>
            <a:xfrm>
              <a:off x="6121049" y="3523724"/>
              <a:ext cx="11612" cy="11612"/>
            </a:xfrm>
            <a:custGeom>
              <a:avLst/>
              <a:gdLst>
                <a:gd name="connsiteX0" fmla="*/ 0 w 11612"/>
                <a:gd name="connsiteY0" fmla="*/ 0 h 11612"/>
                <a:gd name="connsiteX1" fmla="*/ 11612 w 11612"/>
                <a:gd name="connsiteY1" fmla="*/ 0 h 1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2" h="11612">
                  <a:moveTo>
                    <a:pt x="0" y="0"/>
                  </a:moveTo>
                  <a:lnTo>
                    <a:pt x="11612" y="0"/>
                  </a:lnTo>
                </a:path>
              </a:pathLst>
            </a:custGeom>
            <a:noFill/>
            <a:ln w="36830" cap="rnd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DD6ABE13-BA3A-4978-A431-0488F8D1E206}"/>
              </a:ext>
            </a:extLst>
          </p:cNvPr>
          <p:cNvSpPr txBox="1"/>
          <p:nvPr/>
        </p:nvSpPr>
        <p:spPr>
          <a:xfrm>
            <a:off x="5376076" y="4414885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领导与成员是否坦诚相见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50F8B38E-ED93-46BC-A95D-84545B1A9211}"/>
              </a:ext>
            </a:extLst>
          </p:cNvPr>
          <p:cNvCxnSpPr>
            <a:cxnSpLocks/>
          </p:cNvCxnSpPr>
          <p:nvPr/>
        </p:nvCxnSpPr>
        <p:spPr>
          <a:xfrm>
            <a:off x="5006754" y="4064488"/>
            <a:ext cx="240348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>
            <a:extLst>
              <a:ext uri="{FF2B5EF4-FFF2-40B4-BE49-F238E27FC236}">
                <a16:creationId xmlns:a16="http://schemas.microsoft.com/office/drawing/2014/main" id="{9E9A0B3A-2F55-4003-AA7F-93628B1A965B}"/>
              </a:ext>
            </a:extLst>
          </p:cNvPr>
          <p:cNvSpPr/>
          <p:nvPr/>
        </p:nvSpPr>
        <p:spPr>
          <a:xfrm>
            <a:off x="5018677" y="4443808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BD46489-6C9C-4746-B6AD-144F92A94366}"/>
              </a:ext>
            </a:extLst>
          </p:cNvPr>
          <p:cNvSpPr txBox="1"/>
          <p:nvPr/>
        </p:nvSpPr>
        <p:spPr>
          <a:xfrm>
            <a:off x="5376076" y="4937558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accent4"/>
                </a:solidFill>
                <a:latin typeface="+mn-lt"/>
                <a:ea typeface="+mn-ea"/>
              </a:rPr>
              <a:t>团队成员是否相互信任</a:t>
            </a: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67C58182-9F67-40E2-B3B1-ABCDFCABB4FB}"/>
              </a:ext>
            </a:extLst>
          </p:cNvPr>
          <p:cNvSpPr/>
          <p:nvPr/>
        </p:nvSpPr>
        <p:spPr>
          <a:xfrm>
            <a:off x="5018677" y="4966481"/>
            <a:ext cx="168853" cy="168853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559DA4F-386F-4879-AB66-435F5573EAF3}"/>
              </a:ext>
            </a:extLst>
          </p:cNvPr>
          <p:cNvSpPr txBox="1"/>
          <p:nvPr/>
        </p:nvSpPr>
        <p:spPr>
          <a:xfrm>
            <a:off x="5376076" y="5460859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团队内耗现象是否存在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C49357CB-DCBF-4502-BC0F-3B4B5A044582}"/>
              </a:ext>
            </a:extLst>
          </p:cNvPr>
          <p:cNvSpPr/>
          <p:nvPr/>
        </p:nvSpPr>
        <p:spPr>
          <a:xfrm>
            <a:off x="5018677" y="5489782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E4C78E08-EF25-4236-A493-47C365FAED94}"/>
              </a:ext>
            </a:extLst>
          </p:cNvPr>
          <p:cNvSpPr/>
          <p:nvPr/>
        </p:nvSpPr>
        <p:spPr>
          <a:xfrm>
            <a:off x="8358220" y="3009016"/>
            <a:ext cx="2982144" cy="3170958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AAF04C5-D49E-4F57-B2CD-F627C0E48EB9}"/>
              </a:ext>
            </a:extLst>
          </p:cNvPr>
          <p:cNvSpPr txBox="1"/>
          <p:nvPr/>
        </p:nvSpPr>
        <p:spPr>
          <a:xfrm>
            <a:off x="9223509" y="3406176"/>
            <a:ext cx="183815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团队骨干成长慢</a:t>
            </a:r>
          </a:p>
        </p:txBody>
      </p:sp>
      <p:pic>
        <p:nvPicPr>
          <p:cNvPr id="69" name="图形 68">
            <a:extLst>
              <a:ext uri="{FF2B5EF4-FFF2-40B4-BE49-F238E27FC236}">
                <a16:creationId xmlns:a16="http://schemas.microsoft.com/office/drawing/2014/main" id="{B436EF39-6E66-43A7-A073-26D0BB76B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4230" y="3230584"/>
            <a:ext cx="557399" cy="557399"/>
          </a:xfrm>
          <a:prstGeom prst="rect">
            <a:avLst/>
          </a:prstGeom>
        </p:spPr>
      </p:pic>
      <p:sp>
        <p:nvSpPr>
          <p:cNvPr id="70" name="文本框 69">
            <a:extLst>
              <a:ext uri="{FF2B5EF4-FFF2-40B4-BE49-F238E27FC236}">
                <a16:creationId xmlns:a16="http://schemas.microsoft.com/office/drawing/2014/main" id="{E164B158-4E67-4F89-9E85-EDCF8F47ADA3}"/>
              </a:ext>
            </a:extLst>
          </p:cNvPr>
          <p:cNvSpPr txBox="1"/>
          <p:nvPr/>
        </p:nvSpPr>
        <p:spPr>
          <a:xfrm>
            <a:off x="9016870" y="4414885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是否建立团队骨干名册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2E240B4E-0B59-47D7-BAB7-D55DF2BA97E3}"/>
              </a:ext>
            </a:extLst>
          </p:cNvPr>
          <p:cNvCxnSpPr>
            <a:cxnSpLocks/>
          </p:cNvCxnSpPr>
          <p:nvPr/>
        </p:nvCxnSpPr>
        <p:spPr>
          <a:xfrm>
            <a:off x="8647548" y="4064488"/>
            <a:ext cx="240348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>
            <a:extLst>
              <a:ext uri="{FF2B5EF4-FFF2-40B4-BE49-F238E27FC236}">
                <a16:creationId xmlns:a16="http://schemas.microsoft.com/office/drawing/2014/main" id="{CF2AED66-DD8A-4D63-9B6D-E31865F301E8}"/>
              </a:ext>
            </a:extLst>
          </p:cNvPr>
          <p:cNvSpPr/>
          <p:nvPr/>
        </p:nvSpPr>
        <p:spPr>
          <a:xfrm>
            <a:off x="8659471" y="4443808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EA27F6F-212F-4792-86AC-F3C1B67FDC87}"/>
              </a:ext>
            </a:extLst>
          </p:cNvPr>
          <p:cNvSpPr txBox="1"/>
          <p:nvPr/>
        </p:nvSpPr>
        <p:spPr>
          <a:xfrm>
            <a:off x="9016870" y="4937558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是否经常与年轻成员交流</a:t>
            </a: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E1B9A919-8C6D-4004-AF9E-C6FCE698ECF3}"/>
              </a:ext>
            </a:extLst>
          </p:cNvPr>
          <p:cNvSpPr/>
          <p:nvPr/>
        </p:nvSpPr>
        <p:spPr>
          <a:xfrm>
            <a:off x="8659471" y="4966481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45790344-AAEB-4449-B0FF-C0BA97753604}"/>
              </a:ext>
            </a:extLst>
          </p:cNvPr>
          <p:cNvSpPr txBox="1"/>
          <p:nvPr/>
        </p:nvSpPr>
        <p:spPr>
          <a:xfrm>
            <a:off x="9016870" y="5460859"/>
            <a:ext cx="2034167" cy="2154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accent4"/>
                </a:solidFill>
                <a:latin typeface="+mn-lt"/>
                <a:ea typeface="+mn-ea"/>
              </a:rPr>
              <a:t>是否将培养骨干纳入考核</a:t>
            </a: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EEA8C7EB-9AEA-46C0-B550-CF18FBE417F3}"/>
              </a:ext>
            </a:extLst>
          </p:cNvPr>
          <p:cNvSpPr/>
          <p:nvPr/>
        </p:nvSpPr>
        <p:spPr>
          <a:xfrm>
            <a:off x="8659471" y="5489782"/>
            <a:ext cx="168853" cy="168853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4A0712A4-D192-42B0-83FA-7C9ABCA97EE2}"/>
              </a:ext>
            </a:extLst>
          </p:cNvPr>
          <p:cNvSpPr txBox="1"/>
          <p:nvPr/>
        </p:nvSpPr>
        <p:spPr>
          <a:xfrm>
            <a:off x="1107488" y="1453502"/>
            <a:ext cx="2475483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latin typeface="+mj-lt"/>
                <a:ea typeface="+mj-ea"/>
              </a:rPr>
              <a:t>团队建设主要意义</a:t>
            </a:r>
          </a:p>
        </p:txBody>
      </p: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B0A8910B-3065-4F6C-A8BD-694140C2F7BB}"/>
              </a:ext>
            </a:extLst>
          </p:cNvPr>
          <p:cNvCxnSpPr>
            <a:cxnSpLocks/>
          </p:cNvCxnSpPr>
          <p:nvPr/>
        </p:nvCxnSpPr>
        <p:spPr>
          <a:xfrm>
            <a:off x="1076632" y="1892633"/>
            <a:ext cx="1020789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2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C3CF95C4-6830-4C7B-8E61-196FD1E3C43E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62"/>
          <a:stretch/>
        </p:blipFill>
        <p:spPr>
          <a:xfrm>
            <a:off x="8937522" y="2466454"/>
            <a:ext cx="2413231" cy="3302000"/>
          </a:xfrm>
          <a:prstGeom prst="roundRect">
            <a:avLst>
              <a:gd name="adj" fmla="val 3584"/>
            </a:avLst>
          </a:prstGeom>
        </p:spPr>
      </p:pic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0AED0AA8-0527-4601-B31D-214D2199AD64}"/>
              </a:ext>
            </a:extLst>
          </p:cNvPr>
          <p:cNvSpPr>
            <a:spLocks/>
          </p:cNvSpPr>
          <p:nvPr/>
        </p:nvSpPr>
        <p:spPr>
          <a:xfrm rot="10800000">
            <a:off x="8929133" y="1429831"/>
            <a:ext cx="2421621" cy="1479477"/>
          </a:xfrm>
          <a:custGeom>
            <a:avLst/>
            <a:gdLst>
              <a:gd name="connsiteX0" fmla="*/ 2428702 w 2428702"/>
              <a:gd name="connsiteY0" fmla="*/ 0 h 2372090"/>
              <a:gd name="connsiteX1" fmla="*/ 2428702 w 2428702"/>
              <a:gd name="connsiteY1" fmla="*/ 2217600 h 2372090"/>
              <a:gd name="connsiteX2" fmla="*/ 2274212 w 2428702"/>
              <a:gd name="connsiteY2" fmla="*/ 2372090 h 2372090"/>
              <a:gd name="connsiteX3" fmla="*/ 154490 w 2428702"/>
              <a:gd name="connsiteY3" fmla="*/ 2372090 h 2372090"/>
              <a:gd name="connsiteX4" fmla="*/ 0 w 2428702"/>
              <a:gd name="connsiteY4" fmla="*/ 2217600 h 2372090"/>
              <a:gd name="connsiteX5" fmla="*/ 0 w 2428702"/>
              <a:gd name="connsiteY5" fmla="*/ 418085 h 2372090"/>
              <a:gd name="connsiteX6" fmla="*/ 2328493 w 2428702"/>
              <a:gd name="connsiteY6" fmla="*/ 41077 h 237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702" h="2372090">
                <a:moveTo>
                  <a:pt x="2428702" y="0"/>
                </a:moveTo>
                <a:lnTo>
                  <a:pt x="2428702" y="2217600"/>
                </a:lnTo>
                <a:cubicBezTo>
                  <a:pt x="2428702" y="2302922"/>
                  <a:pt x="2359534" y="2372090"/>
                  <a:pt x="2274212" y="2372090"/>
                </a:cubicBezTo>
                <a:lnTo>
                  <a:pt x="154490" y="2372090"/>
                </a:lnTo>
                <a:cubicBezTo>
                  <a:pt x="69168" y="2372090"/>
                  <a:pt x="0" y="2302922"/>
                  <a:pt x="0" y="2217600"/>
                </a:cubicBezTo>
                <a:lnTo>
                  <a:pt x="0" y="418085"/>
                </a:lnTo>
                <a:cubicBezTo>
                  <a:pt x="884495" y="418085"/>
                  <a:pt x="1695722" y="276602"/>
                  <a:pt x="2328493" y="410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81000">
                <a:schemeClr val="accent4">
                  <a:lumMod val="40000"/>
                  <a:lumOff val="6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0ACB199-F407-4B0E-AEEB-15637966E29F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87" r="7145"/>
          <a:stretch/>
        </p:blipFill>
        <p:spPr>
          <a:xfrm>
            <a:off x="6253315" y="1874880"/>
            <a:ext cx="2412311" cy="3302000"/>
          </a:xfrm>
          <a:prstGeom prst="roundRect">
            <a:avLst>
              <a:gd name="adj" fmla="val 3584"/>
            </a:avLst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5E63787-E339-4E15-8B80-20292ACC2C5B}"/>
              </a:ext>
            </a:extLst>
          </p:cNvPr>
          <p:cNvSpPr>
            <a:spLocks/>
          </p:cNvSpPr>
          <p:nvPr/>
        </p:nvSpPr>
        <p:spPr>
          <a:xfrm>
            <a:off x="6244006" y="4737099"/>
            <a:ext cx="2421621" cy="1479477"/>
          </a:xfrm>
          <a:custGeom>
            <a:avLst/>
            <a:gdLst>
              <a:gd name="connsiteX0" fmla="*/ 2428702 w 2428702"/>
              <a:gd name="connsiteY0" fmla="*/ 0 h 2372090"/>
              <a:gd name="connsiteX1" fmla="*/ 2428702 w 2428702"/>
              <a:gd name="connsiteY1" fmla="*/ 2217600 h 2372090"/>
              <a:gd name="connsiteX2" fmla="*/ 2274212 w 2428702"/>
              <a:gd name="connsiteY2" fmla="*/ 2372090 h 2372090"/>
              <a:gd name="connsiteX3" fmla="*/ 154490 w 2428702"/>
              <a:gd name="connsiteY3" fmla="*/ 2372090 h 2372090"/>
              <a:gd name="connsiteX4" fmla="*/ 0 w 2428702"/>
              <a:gd name="connsiteY4" fmla="*/ 2217600 h 2372090"/>
              <a:gd name="connsiteX5" fmla="*/ 0 w 2428702"/>
              <a:gd name="connsiteY5" fmla="*/ 418085 h 2372090"/>
              <a:gd name="connsiteX6" fmla="*/ 2328493 w 2428702"/>
              <a:gd name="connsiteY6" fmla="*/ 41077 h 237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702" h="2372090">
                <a:moveTo>
                  <a:pt x="2428702" y="0"/>
                </a:moveTo>
                <a:lnTo>
                  <a:pt x="2428702" y="2217600"/>
                </a:lnTo>
                <a:cubicBezTo>
                  <a:pt x="2428702" y="2302922"/>
                  <a:pt x="2359534" y="2372090"/>
                  <a:pt x="2274212" y="2372090"/>
                </a:cubicBezTo>
                <a:lnTo>
                  <a:pt x="154490" y="2372090"/>
                </a:lnTo>
                <a:cubicBezTo>
                  <a:pt x="69168" y="2372090"/>
                  <a:pt x="0" y="2302922"/>
                  <a:pt x="0" y="2217600"/>
                </a:cubicBezTo>
                <a:lnTo>
                  <a:pt x="0" y="418085"/>
                </a:lnTo>
                <a:cubicBezTo>
                  <a:pt x="884495" y="418085"/>
                  <a:pt x="1695722" y="276602"/>
                  <a:pt x="2328493" y="410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1000">
                <a:schemeClr val="accent2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D853288-FDEA-432A-8202-0A72733291F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造成不良影响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EDC85E-09F0-4450-A733-49A1C286A19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问题分析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F34FA60-F819-4D7C-A8A8-8AD08536C149}"/>
              </a:ext>
            </a:extLst>
          </p:cNvPr>
          <p:cNvPicPr>
            <a:picLocks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67" b="4467"/>
          <a:stretch/>
        </p:blipFill>
        <p:spPr>
          <a:xfrm>
            <a:off x="879335" y="1874880"/>
            <a:ext cx="2417307" cy="3302000"/>
          </a:xfrm>
          <a:prstGeom prst="roundRect">
            <a:avLst>
              <a:gd name="adj" fmla="val 3584"/>
            </a:avLst>
          </a:prstGeom>
        </p:spPr>
      </p:pic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0E38FF2B-66C9-43F5-9F2F-30196F695C61}"/>
              </a:ext>
            </a:extLst>
          </p:cNvPr>
          <p:cNvSpPr>
            <a:spLocks/>
          </p:cNvSpPr>
          <p:nvPr/>
        </p:nvSpPr>
        <p:spPr>
          <a:xfrm>
            <a:off x="875020" y="4737100"/>
            <a:ext cx="2421621" cy="1479477"/>
          </a:xfrm>
          <a:custGeom>
            <a:avLst/>
            <a:gdLst>
              <a:gd name="connsiteX0" fmla="*/ 2428702 w 2428702"/>
              <a:gd name="connsiteY0" fmla="*/ 0 h 2372090"/>
              <a:gd name="connsiteX1" fmla="*/ 2428702 w 2428702"/>
              <a:gd name="connsiteY1" fmla="*/ 2217600 h 2372090"/>
              <a:gd name="connsiteX2" fmla="*/ 2274212 w 2428702"/>
              <a:gd name="connsiteY2" fmla="*/ 2372090 h 2372090"/>
              <a:gd name="connsiteX3" fmla="*/ 154490 w 2428702"/>
              <a:gd name="connsiteY3" fmla="*/ 2372090 h 2372090"/>
              <a:gd name="connsiteX4" fmla="*/ 0 w 2428702"/>
              <a:gd name="connsiteY4" fmla="*/ 2217600 h 2372090"/>
              <a:gd name="connsiteX5" fmla="*/ 0 w 2428702"/>
              <a:gd name="connsiteY5" fmla="*/ 418085 h 2372090"/>
              <a:gd name="connsiteX6" fmla="*/ 2328493 w 2428702"/>
              <a:gd name="connsiteY6" fmla="*/ 41077 h 237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702" h="2372090">
                <a:moveTo>
                  <a:pt x="2428702" y="0"/>
                </a:moveTo>
                <a:lnTo>
                  <a:pt x="2428702" y="2217600"/>
                </a:lnTo>
                <a:cubicBezTo>
                  <a:pt x="2428702" y="2302922"/>
                  <a:pt x="2359534" y="2372090"/>
                  <a:pt x="2274212" y="2372090"/>
                </a:cubicBezTo>
                <a:lnTo>
                  <a:pt x="154490" y="2372090"/>
                </a:lnTo>
                <a:cubicBezTo>
                  <a:pt x="69168" y="2372090"/>
                  <a:pt x="0" y="2302922"/>
                  <a:pt x="0" y="2217600"/>
                </a:cubicBezTo>
                <a:lnTo>
                  <a:pt x="0" y="418085"/>
                </a:lnTo>
                <a:cubicBezTo>
                  <a:pt x="884495" y="418085"/>
                  <a:pt x="1695722" y="276602"/>
                  <a:pt x="2328493" y="410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1000">
                <a:schemeClr val="accent2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1A7E5D6-87DD-417A-9FC6-1A50712D1FEC}"/>
              </a:ext>
            </a:extLst>
          </p:cNvPr>
          <p:cNvPicPr>
            <a:picLocks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18052"/>
          <a:stretch/>
        </p:blipFill>
        <p:spPr>
          <a:xfrm>
            <a:off x="3561418" y="2466454"/>
            <a:ext cx="2406764" cy="3302000"/>
          </a:xfrm>
          <a:prstGeom prst="roundRect">
            <a:avLst>
              <a:gd name="adj" fmla="val 3584"/>
            </a:avLst>
          </a:prstGeom>
        </p:spPr>
      </p:pic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BB68D493-A278-4A2C-B7C0-865D4FDC8B1B}"/>
              </a:ext>
            </a:extLst>
          </p:cNvPr>
          <p:cNvSpPr>
            <a:spLocks/>
          </p:cNvSpPr>
          <p:nvPr/>
        </p:nvSpPr>
        <p:spPr>
          <a:xfrm rot="10800000">
            <a:off x="3551797" y="1429830"/>
            <a:ext cx="2428701" cy="1479477"/>
          </a:xfrm>
          <a:custGeom>
            <a:avLst/>
            <a:gdLst>
              <a:gd name="connsiteX0" fmla="*/ 2428702 w 2428702"/>
              <a:gd name="connsiteY0" fmla="*/ 0 h 2372090"/>
              <a:gd name="connsiteX1" fmla="*/ 2428702 w 2428702"/>
              <a:gd name="connsiteY1" fmla="*/ 2217600 h 2372090"/>
              <a:gd name="connsiteX2" fmla="*/ 2274212 w 2428702"/>
              <a:gd name="connsiteY2" fmla="*/ 2372090 h 2372090"/>
              <a:gd name="connsiteX3" fmla="*/ 154490 w 2428702"/>
              <a:gd name="connsiteY3" fmla="*/ 2372090 h 2372090"/>
              <a:gd name="connsiteX4" fmla="*/ 0 w 2428702"/>
              <a:gd name="connsiteY4" fmla="*/ 2217600 h 2372090"/>
              <a:gd name="connsiteX5" fmla="*/ 0 w 2428702"/>
              <a:gd name="connsiteY5" fmla="*/ 418085 h 2372090"/>
              <a:gd name="connsiteX6" fmla="*/ 2328493 w 2428702"/>
              <a:gd name="connsiteY6" fmla="*/ 41077 h 237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702" h="2372090">
                <a:moveTo>
                  <a:pt x="2428702" y="0"/>
                </a:moveTo>
                <a:lnTo>
                  <a:pt x="2428702" y="2217600"/>
                </a:lnTo>
                <a:cubicBezTo>
                  <a:pt x="2428702" y="2302922"/>
                  <a:pt x="2359534" y="2372090"/>
                  <a:pt x="2274212" y="2372090"/>
                </a:cubicBezTo>
                <a:lnTo>
                  <a:pt x="154490" y="2372090"/>
                </a:lnTo>
                <a:cubicBezTo>
                  <a:pt x="69168" y="2372090"/>
                  <a:pt x="0" y="2302922"/>
                  <a:pt x="0" y="2217600"/>
                </a:cubicBezTo>
                <a:lnTo>
                  <a:pt x="0" y="418085"/>
                </a:lnTo>
                <a:cubicBezTo>
                  <a:pt x="884495" y="418085"/>
                  <a:pt x="1695722" y="276602"/>
                  <a:pt x="2328493" y="410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81000">
                <a:schemeClr val="accent4">
                  <a:lumMod val="40000"/>
                  <a:lumOff val="6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069580-8572-49DF-82C9-419F289DD269}"/>
              </a:ext>
            </a:extLst>
          </p:cNvPr>
          <p:cNvSpPr txBox="1"/>
          <p:nvPr/>
        </p:nvSpPr>
        <p:spPr>
          <a:xfrm>
            <a:off x="1163213" y="5444546"/>
            <a:ext cx="183815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</a:rPr>
              <a:t>团队缺乏战斗力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D6048E2-1FA4-4B19-BB14-0954CCE2649A}"/>
              </a:ext>
            </a:extLst>
          </p:cNvPr>
          <p:cNvSpPr txBox="1"/>
          <p:nvPr/>
        </p:nvSpPr>
        <p:spPr>
          <a:xfrm>
            <a:off x="3845802" y="1678633"/>
            <a:ext cx="183815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</a:rPr>
              <a:t>削弱整体竞争力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AF2C472-8156-4BB6-9818-1AE5BA760CB6}"/>
              </a:ext>
            </a:extLst>
          </p:cNvPr>
          <p:cNvSpPr txBox="1"/>
          <p:nvPr/>
        </p:nvSpPr>
        <p:spPr>
          <a:xfrm>
            <a:off x="6532198" y="5622370"/>
            <a:ext cx="183815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</a:rPr>
              <a:t>成员学习能力弱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380BB7D-2153-42AA-9915-9D1C572412BD}"/>
              </a:ext>
            </a:extLst>
          </p:cNvPr>
          <p:cNvSpPr txBox="1"/>
          <p:nvPr/>
        </p:nvSpPr>
        <p:spPr>
          <a:xfrm>
            <a:off x="9216056" y="1678633"/>
            <a:ext cx="183815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</a:rPr>
              <a:t>成员缺乏归属感</a:t>
            </a:r>
          </a:p>
        </p:txBody>
      </p:sp>
    </p:spTree>
    <p:extLst>
      <p:ext uri="{BB962C8B-B14F-4D97-AF65-F5344CB8AC3E}">
        <p14:creationId xmlns:p14="http://schemas.microsoft.com/office/powerpoint/2010/main" val="2000492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D5218DF-017B-4517-8915-E1F0BDBAC93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问题解决办法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AC3476-FDCD-4C48-BFE2-80D03D806F5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问题分析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FF60710-C288-494E-9FD4-A48010605497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4213" y="3741031"/>
            <a:ext cx="3887756" cy="31169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2EF15DD-E7AE-404F-B400-3AF1247F64DE}"/>
              </a:ext>
            </a:extLst>
          </p:cNvPr>
          <p:cNvSpPr txBox="1"/>
          <p:nvPr/>
        </p:nvSpPr>
        <p:spPr>
          <a:xfrm>
            <a:off x="1211718" y="3360102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建立远景目标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5AA609-3A59-4644-8185-3B7A2E464B4D}"/>
              </a:ext>
            </a:extLst>
          </p:cNvPr>
          <p:cNvSpPr txBox="1"/>
          <p:nvPr/>
        </p:nvSpPr>
        <p:spPr>
          <a:xfrm>
            <a:off x="1211718" y="3768475"/>
            <a:ext cx="1877995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建立一个所有人认可的、长远的目标，是一切工作的基础</a:t>
            </a:r>
          </a:p>
        </p:txBody>
      </p:sp>
      <p:sp>
        <p:nvSpPr>
          <p:cNvPr id="22" name="空心弧 21">
            <a:extLst>
              <a:ext uri="{FF2B5EF4-FFF2-40B4-BE49-F238E27FC236}">
                <a16:creationId xmlns:a16="http://schemas.microsoft.com/office/drawing/2014/main" id="{39D58B3F-CC74-4717-9C1C-D3E78B80A46F}"/>
              </a:ext>
            </a:extLst>
          </p:cNvPr>
          <p:cNvSpPr/>
          <p:nvPr/>
        </p:nvSpPr>
        <p:spPr>
          <a:xfrm>
            <a:off x="2658474" y="3152481"/>
            <a:ext cx="6875053" cy="7411038"/>
          </a:xfrm>
          <a:prstGeom prst="blockArc">
            <a:avLst>
              <a:gd name="adj1" fmla="val 10800000"/>
              <a:gd name="adj2" fmla="val 21581174"/>
              <a:gd name="adj3" fmla="val 1824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A60FD3E-9B4B-4F58-B9DA-6E5529206DEA}"/>
              </a:ext>
            </a:extLst>
          </p:cNvPr>
          <p:cNvSpPr txBox="1"/>
          <p:nvPr/>
        </p:nvSpPr>
        <p:spPr>
          <a:xfrm>
            <a:off x="3582971" y="1488644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加强机制建设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796C572-1FD1-4014-8A04-4AF254926E5F}"/>
              </a:ext>
            </a:extLst>
          </p:cNvPr>
          <p:cNvSpPr txBox="1"/>
          <p:nvPr/>
        </p:nvSpPr>
        <p:spPr>
          <a:xfrm>
            <a:off x="3582971" y="1897017"/>
            <a:ext cx="1877995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努力完善公司内部的薪资体系、激励政策，提供更多员工福利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D655B03-2B62-4471-ADB5-650C0F67AA6E}"/>
              </a:ext>
            </a:extLst>
          </p:cNvPr>
          <p:cNvSpPr txBox="1"/>
          <p:nvPr/>
        </p:nvSpPr>
        <p:spPr>
          <a:xfrm>
            <a:off x="6731035" y="1488644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优化产业结构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15E888D-AC75-4D84-B8C3-E9F9DA9F90E6}"/>
              </a:ext>
            </a:extLst>
          </p:cNvPr>
          <p:cNvSpPr txBox="1"/>
          <p:nvPr/>
        </p:nvSpPr>
        <p:spPr>
          <a:xfrm>
            <a:off x="6731035" y="1897017"/>
            <a:ext cx="1877995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发掘核心产业的新突破点，加快新生产业的发展速度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E55CFEF-E4B8-4A0D-BD2D-5A7A1BBAED2A}"/>
              </a:ext>
            </a:extLst>
          </p:cNvPr>
          <p:cNvSpPr txBox="1"/>
          <p:nvPr/>
        </p:nvSpPr>
        <p:spPr>
          <a:xfrm>
            <a:off x="9250428" y="3360102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重视骨干培养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B825F66-F347-40C8-8D23-AADA4CF165B3}"/>
              </a:ext>
            </a:extLst>
          </p:cNvPr>
          <p:cNvSpPr txBox="1"/>
          <p:nvPr/>
        </p:nvSpPr>
        <p:spPr>
          <a:xfrm>
            <a:off x="9250428" y="3768475"/>
            <a:ext cx="1877995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将发展青年骨干员工作为公司的核心任务之一，形成多点支撑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4B6EB1EC-94B0-4F3C-B315-2EC370696E4D}"/>
              </a:ext>
            </a:extLst>
          </p:cNvPr>
          <p:cNvCxnSpPr>
            <a:cxnSpLocks/>
          </p:cNvCxnSpPr>
          <p:nvPr/>
        </p:nvCxnSpPr>
        <p:spPr>
          <a:xfrm>
            <a:off x="3582971" y="1892633"/>
            <a:ext cx="187799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A9EDD157-8A37-4CFA-AA58-2E152C5D20F0}"/>
              </a:ext>
            </a:extLst>
          </p:cNvPr>
          <p:cNvCxnSpPr>
            <a:cxnSpLocks/>
          </p:cNvCxnSpPr>
          <p:nvPr/>
        </p:nvCxnSpPr>
        <p:spPr>
          <a:xfrm>
            <a:off x="1211718" y="3768475"/>
            <a:ext cx="187799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FAF11D0-91BA-4CED-B38B-5A5154BED77B}"/>
              </a:ext>
            </a:extLst>
          </p:cNvPr>
          <p:cNvCxnSpPr>
            <a:cxnSpLocks/>
          </p:cNvCxnSpPr>
          <p:nvPr/>
        </p:nvCxnSpPr>
        <p:spPr>
          <a:xfrm>
            <a:off x="6731035" y="1892633"/>
            <a:ext cx="187799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58F4961C-1C7C-4033-8051-67D299FA185B}"/>
              </a:ext>
            </a:extLst>
          </p:cNvPr>
          <p:cNvCxnSpPr>
            <a:cxnSpLocks/>
          </p:cNvCxnSpPr>
          <p:nvPr/>
        </p:nvCxnSpPr>
        <p:spPr>
          <a:xfrm>
            <a:off x="9250428" y="3741031"/>
            <a:ext cx="187799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26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761AE61-FB84-4353-A088-621F0C0245D2}"/>
              </a:ext>
            </a:extLst>
          </p:cNvPr>
          <p:cNvSpPr/>
          <p:nvPr/>
        </p:nvSpPr>
        <p:spPr>
          <a:xfrm>
            <a:off x="1437021" y="1978655"/>
            <a:ext cx="3149601" cy="314960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4353AE-8D14-43E3-9E6A-CF9EE31D53E0}"/>
              </a:ext>
            </a:extLst>
          </p:cNvPr>
          <p:cNvSpPr txBox="1"/>
          <p:nvPr/>
        </p:nvSpPr>
        <p:spPr>
          <a:xfrm>
            <a:off x="1893441" y="2498796"/>
            <a:ext cx="2251897" cy="1847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3800" dirty="0">
                <a:solidFill>
                  <a:schemeClr val="bg1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04</a:t>
            </a:r>
            <a:endParaRPr lang="zh-CN" altLang="en-US" sz="13800" dirty="0">
              <a:solidFill>
                <a:schemeClr val="bg1"/>
              </a:solidFill>
              <a:effectLst>
                <a:outerShdw blurRad="762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3CBE9E-8157-4995-826C-6B74B73640A5}"/>
              </a:ext>
            </a:extLst>
          </p:cNvPr>
          <p:cNvSpPr txBox="1">
            <a:spLocks/>
          </p:cNvSpPr>
          <p:nvPr/>
        </p:nvSpPr>
        <p:spPr>
          <a:xfrm>
            <a:off x="5104418" y="2128137"/>
            <a:ext cx="3205072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5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未来展望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0314F8-860E-4B88-BE4F-BB1419540E1C}"/>
              </a:ext>
            </a:extLst>
          </p:cNvPr>
          <p:cNvSpPr txBox="1"/>
          <p:nvPr/>
        </p:nvSpPr>
        <p:spPr>
          <a:xfrm>
            <a:off x="5104418" y="3048586"/>
            <a:ext cx="260025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>
                <a:latin typeface="+mj-lt"/>
                <a:ea typeface="+mj-ea"/>
              </a:rPr>
              <a:t>Prospect</a:t>
            </a:r>
            <a:endParaRPr lang="zh-CN" altLang="en-US" sz="3200" dirty="0">
              <a:latin typeface="+mj-lt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B9C1305-2515-41EA-93B9-8AC765ACE1C2}"/>
              </a:ext>
            </a:extLst>
          </p:cNvPr>
          <p:cNvSpPr txBox="1"/>
          <p:nvPr/>
        </p:nvSpPr>
        <p:spPr>
          <a:xfrm>
            <a:off x="5087119" y="3894510"/>
            <a:ext cx="5511323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目前直播带货是最好的开展粉丝互动、营造消费气氛、增强用户粘性和进行效益转化的形式。直播时能与用户在线互动，及时性高，能为用户答疑解惑。对于产品的介绍也更加的详细，展示内容也更多。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8603217-C9E3-4538-9A58-B0E1AF973D7A}"/>
              </a:ext>
            </a:extLst>
          </p:cNvPr>
          <p:cNvCxnSpPr>
            <a:cxnSpLocks/>
          </p:cNvCxnSpPr>
          <p:nvPr/>
        </p:nvCxnSpPr>
        <p:spPr>
          <a:xfrm>
            <a:off x="5104418" y="3604930"/>
            <a:ext cx="551132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B2193C78-BE7E-483B-ADB7-F405810C370F}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48" y="1533834"/>
            <a:ext cx="1590493" cy="1945182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EB12495-D0F3-4394-93FF-3419FF24352F}"/>
              </a:ext>
            </a:extLst>
          </p:cNvPr>
          <p:cNvSpPr/>
          <p:nvPr/>
        </p:nvSpPr>
        <p:spPr>
          <a:xfrm>
            <a:off x="1625966" y="2155318"/>
            <a:ext cx="2801687" cy="2801687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4A9134D-42B1-42D5-9586-DB24F85FE328}"/>
              </a:ext>
            </a:extLst>
          </p:cNvPr>
          <p:cNvGrpSpPr/>
          <p:nvPr/>
        </p:nvGrpSpPr>
        <p:grpSpPr>
          <a:xfrm>
            <a:off x="652700" y="442593"/>
            <a:ext cx="1552460" cy="209550"/>
            <a:chOff x="652700" y="442593"/>
            <a:chExt cx="1552460" cy="209550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4CF0366-5FB9-4CC7-A3AA-C6587F763FB5}"/>
                </a:ext>
              </a:extLst>
            </p:cNvPr>
            <p:cNvSpPr/>
            <p:nvPr/>
          </p:nvSpPr>
          <p:spPr>
            <a:xfrm>
              <a:off x="652700" y="442593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E5018B5A-D5AE-4382-A66C-F52EECCE6345}"/>
                </a:ext>
              </a:extLst>
            </p:cNvPr>
            <p:cNvSpPr/>
            <p:nvPr/>
          </p:nvSpPr>
          <p:spPr>
            <a:xfrm>
              <a:off x="1325717" y="455785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5E36ACB2-75C8-4819-A8B5-652B64F4BB2E}"/>
                </a:ext>
              </a:extLst>
            </p:cNvPr>
            <p:cNvSpPr/>
            <p:nvPr/>
          </p:nvSpPr>
          <p:spPr>
            <a:xfrm>
              <a:off x="1476155" y="455785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15817CFA-F808-48A8-B69B-CD0129EB6BA5}"/>
                </a:ext>
              </a:extLst>
            </p:cNvPr>
            <p:cNvSpPr/>
            <p:nvPr/>
          </p:nvSpPr>
          <p:spPr>
            <a:xfrm>
              <a:off x="1596427" y="455804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3D47E99C-5689-4409-BEC7-217DC765D0DE}"/>
                </a:ext>
              </a:extLst>
            </p:cNvPr>
            <p:cNvSpPr/>
            <p:nvPr/>
          </p:nvSpPr>
          <p:spPr>
            <a:xfrm>
              <a:off x="1774554" y="452584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D1D2FF13-7DD5-4A33-92D5-6BA07CC58A03}"/>
                </a:ext>
              </a:extLst>
            </p:cNvPr>
            <p:cNvSpPr/>
            <p:nvPr/>
          </p:nvSpPr>
          <p:spPr>
            <a:xfrm>
              <a:off x="1920665" y="507582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731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38649A-7C23-49D6-A531-11640911B1A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市场前景分析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D094ED1-D1A9-4744-9BAD-2812C4A122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未来展望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95BE113-B70B-4A4C-82EE-F3E82728EC64}"/>
              </a:ext>
            </a:extLst>
          </p:cNvPr>
          <p:cNvSpPr txBox="1"/>
          <p:nvPr/>
        </p:nvSpPr>
        <p:spPr>
          <a:xfrm>
            <a:off x="851607" y="2742863"/>
            <a:ext cx="4902241" cy="1254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目前直播带货是最好的开展粉丝互动、营造消费气氛、增强用户粘性和进行效益转化的形式。直播时能与用户在线互动，及时性高，能为用户答疑解惑。对于产品的介绍也更加的详细，展示内容也更多。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5B91C5-CBDF-4465-B551-35F50A35AF24}"/>
              </a:ext>
            </a:extLst>
          </p:cNvPr>
          <p:cNvSpPr txBox="1"/>
          <p:nvPr/>
        </p:nvSpPr>
        <p:spPr>
          <a:xfrm>
            <a:off x="851607" y="2007852"/>
            <a:ext cx="3012229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400" dirty="0">
                <a:latin typeface="+mj-lt"/>
                <a:ea typeface="+mj-ea"/>
              </a:rPr>
              <a:t>下半年带货将是主流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8F668C2-2DEC-412C-93BB-57B777DAB46A}"/>
              </a:ext>
            </a:extLst>
          </p:cNvPr>
          <p:cNvCxnSpPr>
            <a:cxnSpLocks/>
          </p:cNvCxnSpPr>
          <p:nvPr/>
        </p:nvCxnSpPr>
        <p:spPr>
          <a:xfrm>
            <a:off x="851607" y="2505975"/>
            <a:ext cx="554047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03EDB368-1FFA-4128-8E84-375A124A21B8}"/>
              </a:ext>
            </a:extLst>
          </p:cNvPr>
          <p:cNvSpPr txBox="1"/>
          <p:nvPr/>
        </p:nvSpPr>
        <p:spPr>
          <a:xfrm>
            <a:off x="851607" y="4294181"/>
            <a:ext cx="4902241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短视频带货也是一种新兴的带货方式，他的扩散性更好，且用户观看时的选择性更多，同时短视频可以无限复播，持续不断地影响顾客购买欲望，且宣传、推流成本很低。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21E6BEB-1C3C-439A-9040-87DD1D720DFC}"/>
              </a:ext>
            </a:extLst>
          </p:cNvPr>
          <p:cNvSpPr/>
          <p:nvPr/>
        </p:nvSpPr>
        <p:spPr>
          <a:xfrm rot="2700000">
            <a:off x="7916983" y="4361841"/>
            <a:ext cx="1885391" cy="188539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54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82B5958-A63D-4FE6-A71C-4F3B4035A08B}"/>
              </a:ext>
            </a:extLst>
          </p:cNvPr>
          <p:cNvSpPr/>
          <p:nvPr/>
        </p:nvSpPr>
        <p:spPr>
          <a:xfrm rot="2700000">
            <a:off x="8026314" y="4473463"/>
            <a:ext cx="1677125" cy="1677125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A6F09AB6-4206-4875-9C39-C2CBF86D6F97}"/>
              </a:ext>
            </a:extLst>
          </p:cNvPr>
          <p:cNvSpPr/>
          <p:nvPr/>
        </p:nvSpPr>
        <p:spPr>
          <a:xfrm rot="2700000">
            <a:off x="6486477" y="2931334"/>
            <a:ext cx="1885391" cy="188539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1000">
                <a:schemeClr val="accent4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F6A924F-A81D-4324-B366-4C983DF8391B}"/>
              </a:ext>
            </a:extLst>
          </p:cNvPr>
          <p:cNvSpPr/>
          <p:nvPr/>
        </p:nvSpPr>
        <p:spPr>
          <a:xfrm rot="2700000">
            <a:off x="6595808" y="3042956"/>
            <a:ext cx="1677125" cy="1677125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BD428C3A-C366-4113-AC8A-F53C02B239B6}"/>
              </a:ext>
            </a:extLst>
          </p:cNvPr>
          <p:cNvSpPr/>
          <p:nvPr/>
        </p:nvSpPr>
        <p:spPr>
          <a:xfrm rot="2700000">
            <a:off x="9347489" y="2931335"/>
            <a:ext cx="1885391" cy="188539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1000">
                <a:schemeClr val="accent4"/>
              </a:gs>
            </a:gsLst>
            <a:lin ang="189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5FAABD8F-E89F-4DC3-88D7-566B726C284A}"/>
              </a:ext>
            </a:extLst>
          </p:cNvPr>
          <p:cNvSpPr/>
          <p:nvPr/>
        </p:nvSpPr>
        <p:spPr>
          <a:xfrm rot="2700000">
            <a:off x="9456820" y="3042957"/>
            <a:ext cx="1677125" cy="1677125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316559B8-563E-431A-8D81-67F317B352D3}"/>
              </a:ext>
            </a:extLst>
          </p:cNvPr>
          <p:cNvSpPr/>
          <p:nvPr/>
        </p:nvSpPr>
        <p:spPr>
          <a:xfrm rot="2700000">
            <a:off x="7916983" y="1500828"/>
            <a:ext cx="1885391" cy="188539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mpact" panose="020B0806030902050204" pitchFamily="34" charset="0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70202A61-EC65-4D48-ABEA-5B659B824FC5}"/>
              </a:ext>
            </a:extLst>
          </p:cNvPr>
          <p:cNvSpPr/>
          <p:nvPr/>
        </p:nvSpPr>
        <p:spPr>
          <a:xfrm rot="2700000">
            <a:off x="8026314" y="1612450"/>
            <a:ext cx="1677125" cy="1677125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C8D7434-A5E7-48C5-B2E9-7E9D3C0EB310}"/>
              </a:ext>
            </a:extLst>
          </p:cNvPr>
          <p:cNvSpPr txBox="1"/>
          <p:nvPr/>
        </p:nvSpPr>
        <p:spPr>
          <a:xfrm>
            <a:off x="7921882" y="2505975"/>
            <a:ext cx="1822995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j-lt"/>
                <a:ea typeface="+mj-ea"/>
              </a:rPr>
              <a:t>增强用户粘性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1671908-4E35-4616-8032-0F565C9409AA}"/>
              </a:ext>
            </a:extLst>
          </p:cNvPr>
          <p:cNvSpPr txBox="1"/>
          <p:nvPr/>
        </p:nvSpPr>
        <p:spPr>
          <a:xfrm>
            <a:off x="8003311" y="5443090"/>
            <a:ext cx="1822995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j-lt"/>
                <a:ea typeface="+mj-ea"/>
              </a:rPr>
              <a:t>提高效益转化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AA7A9D8-7838-4ABB-9A06-C22F7C13C92C}"/>
              </a:ext>
            </a:extLst>
          </p:cNvPr>
          <p:cNvSpPr txBox="1"/>
          <p:nvPr/>
        </p:nvSpPr>
        <p:spPr>
          <a:xfrm>
            <a:off x="6517674" y="3969722"/>
            <a:ext cx="1822995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j-lt"/>
                <a:ea typeface="+mj-ea"/>
              </a:rPr>
              <a:t>把握市场主流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795E85E-D54D-4BE5-97A3-B4F804825E62}"/>
              </a:ext>
            </a:extLst>
          </p:cNvPr>
          <p:cNvSpPr txBox="1"/>
          <p:nvPr/>
        </p:nvSpPr>
        <p:spPr>
          <a:xfrm>
            <a:off x="9381186" y="3979342"/>
            <a:ext cx="1822995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j-lt"/>
                <a:ea typeface="+mj-ea"/>
              </a:rPr>
              <a:t>洞悉用户需求</a:t>
            </a:r>
          </a:p>
        </p:txBody>
      </p:sp>
      <p:pic>
        <p:nvPicPr>
          <p:cNvPr id="48" name="图形 47">
            <a:extLst>
              <a:ext uri="{FF2B5EF4-FFF2-40B4-BE49-F238E27FC236}">
                <a16:creationId xmlns:a16="http://schemas.microsoft.com/office/drawing/2014/main" id="{60DD05AB-E0B9-4B7C-8FFD-5029B59620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7663" y="3299228"/>
            <a:ext cx="542198" cy="542198"/>
          </a:xfrm>
          <a:prstGeom prst="rect">
            <a:avLst/>
          </a:prstGeom>
        </p:spPr>
      </p:pic>
      <p:pic>
        <p:nvPicPr>
          <p:cNvPr id="50" name="图形 49">
            <a:extLst>
              <a:ext uri="{FF2B5EF4-FFF2-40B4-BE49-F238E27FC236}">
                <a16:creationId xmlns:a16="http://schemas.microsoft.com/office/drawing/2014/main" id="{74D44836-83AC-4FF5-9851-3166331F25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0673" y="3298095"/>
            <a:ext cx="542198" cy="542198"/>
          </a:xfrm>
          <a:prstGeom prst="rect">
            <a:avLst/>
          </a:prstGeom>
        </p:spPr>
      </p:pic>
      <p:pic>
        <p:nvPicPr>
          <p:cNvPr id="52" name="图形 51">
            <a:extLst>
              <a:ext uri="{FF2B5EF4-FFF2-40B4-BE49-F238E27FC236}">
                <a16:creationId xmlns:a16="http://schemas.microsoft.com/office/drawing/2014/main" id="{684058C2-D5F2-406D-A299-DB33E4EFF84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88579" y="1834986"/>
            <a:ext cx="542198" cy="542198"/>
          </a:xfrm>
          <a:prstGeom prst="rect">
            <a:avLst/>
          </a:prstGeom>
        </p:spPr>
      </p:pic>
      <p:pic>
        <p:nvPicPr>
          <p:cNvPr id="54" name="图形 53">
            <a:extLst>
              <a:ext uri="{FF2B5EF4-FFF2-40B4-BE49-F238E27FC236}">
                <a16:creationId xmlns:a16="http://schemas.microsoft.com/office/drawing/2014/main" id="{F1613E62-F0E2-4C72-BB1A-236C93678E9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88579" y="4762338"/>
            <a:ext cx="542198" cy="54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6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38649A-7C23-49D6-A531-11640911B1A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下半年工作目标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D094ED1-D1A9-4744-9BAD-2812C4A122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未来展望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50004D3-E48F-41E8-B30A-574CC30F8573}"/>
              </a:ext>
            </a:extLst>
          </p:cNvPr>
          <p:cNvCxnSpPr>
            <a:cxnSpLocks/>
          </p:cNvCxnSpPr>
          <p:nvPr/>
        </p:nvCxnSpPr>
        <p:spPr>
          <a:xfrm>
            <a:off x="4005787" y="2021687"/>
            <a:ext cx="0" cy="4650729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4B188C7-16E7-455A-AF10-7C02E4AC5DF8}"/>
              </a:ext>
            </a:extLst>
          </p:cNvPr>
          <p:cNvCxnSpPr>
            <a:cxnSpLocks/>
          </p:cNvCxnSpPr>
          <p:nvPr/>
        </p:nvCxnSpPr>
        <p:spPr>
          <a:xfrm>
            <a:off x="8118129" y="2021687"/>
            <a:ext cx="0" cy="4650729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08902C93-1645-43D2-96EC-42BC0F8B14A5}"/>
              </a:ext>
            </a:extLst>
          </p:cNvPr>
          <p:cNvSpPr/>
          <p:nvPr/>
        </p:nvSpPr>
        <p:spPr>
          <a:xfrm>
            <a:off x="1191594" y="1966106"/>
            <a:ext cx="1637672" cy="1637671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mpact" panose="020B0806030902050204" pitchFamily="34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BAC17912-9F29-428A-B53A-471C340064A0}"/>
              </a:ext>
            </a:extLst>
          </p:cNvPr>
          <p:cNvSpPr/>
          <p:nvPr/>
        </p:nvSpPr>
        <p:spPr>
          <a:xfrm>
            <a:off x="1289838" y="2057964"/>
            <a:ext cx="1456770" cy="1456770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CC2F433-AE9F-4683-A576-ACCCFE7045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66" y="1600056"/>
            <a:ext cx="2191728" cy="1990089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24EAE89-056B-4D13-B120-675CB49E9B37}"/>
              </a:ext>
            </a:extLst>
          </p:cNvPr>
          <p:cNvSpPr/>
          <p:nvPr/>
        </p:nvSpPr>
        <p:spPr>
          <a:xfrm>
            <a:off x="9405837" y="1966106"/>
            <a:ext cx="1637672" cy="1637671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mpact" panose="020B0806030902050204" pitchFamily="34" charset="0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6AE982C1-5238-4202-AE6D-86FDC537C3EC}"/>
              </a:ext>
            </a:extLst>
          </p:cNvPr>
          <p:cNvSpPr/>
          <p:nvPr/>
        </p:nvSpPr>
        <p:spPr>
          <a:xfrm>
            <a:off x="9504081" y="2057964"/>
            <a:ext cx="1456770" cy="1456770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35B4C1E-2942-41C9-838F-59ABD22A8D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34" y="1603884"/>
            <a:ext cx="1661278" cy="1982432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F0D0BDA-D08B-489E-8D83-6C139CDA7487}"/>
              </a:ext>
            </a:extLst>
          </p:cNvPr>
          <p:cNvSpPr txBox="1"/>
          <p:nvPr/>
        </p:nvSpPr>
        <p:spPr>
          <a:xfrm>
            <a:off x="829236" y="4020815"/>
            <a:ext cx="1877994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优化产业结构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BFF850E-1221-4F7B-82A7-41415E2ECD22}"/>
              </a:ext>
            </a:extLst>
          </p:cNvPr>
          <p:cNvSpPr txBox="1"/>
          <p:nvPr/>
        </p:nvSpPr>
        <p:spPr>
          <a:xfrm>
            <a:off x="829236" y="4429189"/>
            <a:ext cx="2362389" cy="10473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拓展公司新业务、新版块，重视创新意识和调研精神，形成多核心、多支撑的发展新局面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4E6BD00-FACF-4A89-851B-2E1B0B8BEBC2}"/>
              </a:ext>
            </a:extLst>
          </p:cNvPr>
          <p:cNvCxnSpPr>
            <a:cxnSpLocks/>
          </p:cNvCxnSpPr>
          <p:nvPr/>
        </p:nvCxnSpPr>
        <p:spPr>
          <a:xfrm>
            <a:off x="829236" y="4424804"/>
            <a:ext cx="23623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D45B3016-0B67-4D12-AE8B-296C5FA54F8F}"/>
              </a:ext>
            </a:extLst>
          </p:cNvPr>
          <p:cNvSpPr/>
          <p:nvPr/>
        </p:nvSpPr>
        <p:spPr>
          <a:xfrm rot="5400000">
            <a:off x="5286134" y="1966106"/>
            <a:ext cx="1637671" cy="1637672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1000">
                <a:schemeClr val="accent4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9A624809-B13C-441F-AFC9-EACEF4BE6C7F}"/>
              </a:ext>
            </a:extLst>
          </p:cNvPr>
          <p:cNvSpPr/>
          <p:nvPr/>
        </p:nvSpPr>
        <p:spPr>
          <a:xfrm rot="5400000">
            <a:off x="5381100" y="2063062"/>
            <a:ext cx="1456769" cy="1456771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6BAD452-EF64-4BEA-B3BB-756D154B85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64" y="1474273"/>
            <a:ext cx="2369613" cy="2241654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50CB846D-673B-4CCA-BB55-139537B473C8}"/>
              </a:ext>
            </a:extLst>
          </p:cNvPr>
          <p:cNvSpPr txBox="1">
            <a:spLocks/>
          </p:cNvSpPr>
          <p:nvPr/>
        </p:nvSpPr>
        <p:spPr>
          <a:xfrm>
            <a:off x="4923776" y="4020815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加强骨干培养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0173038-9090-488A-88B2-B16D105969DD}"/>
              </a:ext>
            </a:extLst>
          </p:cNvPr>
          <p:cNvSpPr txBox="1"/>
          <p:nvPr/>
        </p:nvSpPr>
        <p:spPr>
          <a:xfrm>
            <a:off x="4923776" y="4429189"/>
            <a:ext cx="2362389" cy="10473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完善薪资体系和福利政策，优化绩效体系，为年轻人提供更加广阔的平台和更多发展机会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3F0F261B-C8A5-4213-B4B6-D14CA1A1BDA5}"/>
              </a:ext>
            </a:extLst>
          </p:cNvPr>
          <p:cNvCxnSpPr>
            <a:cxnSpLocks/>
          </p:cNvCxnSpPr>
          <p:nvPr/>
        </p:nvCxnSpPr>
        <p:spPr>
          <a:xfrm>
            <a:off x="4923776" y="4424804"/>
            <a:ext cx="23623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E2ED13B0-439C-4F67-88F0-F14D248E7115}"/>
              </a:ext>
            </a:extLst>
          </p:cNvPr>
          <p:cNvSpPr txBox="1">
            <a:spLocks/>
          </p:cNvSpPr>
          <p:nvPr/>
        </p:nvSpPr>
        <p:spPr>
          <a:xfrm>
            <a:off x="9043479" y="4020815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提高市场份额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4295B5-9B15-476E-A02E-AF0A7F86E695}"/>
              </a:ext>
            </a:extLst>
          </p:cNvPr>
          <p:cNvSpPr txBox="1"/>
          <p:nvPr/>
        </p:nvSpPr>
        <p:spPr>
          <a:xfrm>
            <a:off x="9043479" y="4429189"/>
            <a:ext cx="2362389" cy="10473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深入推进原有业务板块的发展，不断变革创新、与时俱进，在市场发展中不断提高自身地位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64C060EC-8490-46F6-B5B7-BDC27E3A718E}"/>
              </a:ext>
            </a:extLst>
          </p:cNvPr>
          <p:cNvCxnSpPr>
            <a:cxnSpLocks/>
          </p:cNvCxnSpPr>
          <p:nvPr/>
        </p:nvCxnSpPr>
        <p:spPr>
          <a:xfrm>
            <a:off x="9043479" y="4424804"/>
            <a:ext cx="236238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654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615CE4E-0BA3-45D5-80FD-52CC77812CA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下半年工作规划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27DEDE-C727-4A89-87B4-393DD799D4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未来展望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8583FF5-BD83-4FE1-9ABF-7DEC8D160BDD}"/>
              </a:ext>
            </a:extLst>
          </p:cNvPr>
          <p:cNvCxnSpPr>
            <a:cxnSpLocks/>
          </p:cNvCxnSpPr>
          <p:nvPr/>
        </p:nvCxnSpPr>
        <p:spPr>
          <a:xfrm>
            <a:off x="1567387" y="3188430"/>
            <a:ext cx="0" cy="2150486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DEBE238-6541-40CC-A46E-8BA9CBEEE649}"/>
              </a:ext>
            </a:extLst>
          </p:cNvPr>
          <p:cNvCxnSpPr>
            <a:cxnSpLocks/>
          </p:cNvCxnSpPr>
          <p:nvPr/>
        </p:nvCxnSpPr>
        <p:spPr>
          <a:xfrm>
            <a:off x="5011627" y="2135052"/>
            <a:ext cx="0" cy="371329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4D2E3AF-C034-4628-8102-D7A7D6543E63}"/>
              </a:ext>
            </a:extLst>
          </p:cNvPr>
          <p:cNvCxnSpPr>
            <a:cxnSpLocks/>
          </p:cNvCxnSpPr>
          <p:nvPr/>
        </p:nvCxnSpPr>
        <p:spPr>
          <a:xfrm>
            <a:off x="8463487" y="1215808"/>
            <a:ext cx="0" cy="2992881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2A1DC6D6-232E-4E7A-A4E1-4516AF544831}"/>
              </a:ext>
            </a:extLst>
          </p:cNvPr>
          <p:cNvSpPr txBox="1"/>
          <p:nvPr/>
        </p:nvSpPr>
        <p:spPr>
          <a:xfrm>
            <a:off x="1708954" y="3368873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强化品牌</a:t>
            </a:r>
            <a:r>
              <a:rPr lang="en-US" altLang="zh-CN" sz="2000" dirty="0">
                <a:latin typeface="+mj-lt"/>
                <a:ea typeface="+mj-ea"/>
              </a:rPr>
              <a:t>IP</a:t>
            </a:r>
            <a:endParaRPr lang="zh-CN" altLang="en-US" sz="2000" dirty="0">
              <a:latin typeface="+mj-lt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EB8A6C1-454D-49A5-A8BD-4C365B151AA7}"/>
              </a:ext>
            </a:extLst>
          </p:cNvPr>
          <p:cNvSpPr txBox="1"/>
          <p:nvPr/>
        </p:nvSpPr>
        <p:spPr>
          <a:xfrm>
            <a:off x="1708954" y="3777246"/>
            <a:ext cx="2162910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通过第一阶段运营，将公司新生产业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IP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广泛推广，在用户心中树立良好形象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78BDC1-6305-4EED-95BB-07F2C77ECB9C}"/>
              </a:ext>
            </a:extLst>
          </p:cNvPr>
          <p:cNvSpPr txBox="1"/>
          <p:nvPr/>
        </p:nvSpPr>
        <p:spPr>
          <a:xfrm>
            <a:off x="5157001" y="2437464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打造多点支撑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3A92AC0-F322-4EAB-A842-9931701D4537}"/>
              </a:ext>
            </a:extLst>
          </p:cNvPr>
          <p:cNvSpPr txBox="1"/>
          <p:nvPr/>
        </p:nvSpPr>
        <p:spPr>
          <a:xfrm>
            <a:off x="5157002" y="2845837"/>
            <a:ext cx="2162910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至少成形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20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个以上的直播带货或短视频带货项目，在新的领域站稳脚跟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2767F01-516F-475A-8887-7F83268C98F3}"/>
              </a:ext>
            </a:extLst>
          </p:cNvPr>
          <p:cNvSpPr txBox="1"/>
          <p:nvPr/>
        </p:nvSpPr>
        <p:spPr>
          <a:xfrm>
            <a:off x="8605049" y="1506055"/>
            <a:ext cx="187799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latin typeface="+mj-lt"/>
                <a:ea typeface="+mj-ea"/>
              </a:rPr>
              <a:t>持续扩大市场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8523FAE-A881-422A-B3C3-2DE4586508B3}"/>
              </a:ext>
            </a:extLst>
          </p:cNvPr>
          <p:cNvSpPr txBox="1"/>
          <p:nvPr/>
        </p:nvSpPr>
        <p:spPr>
          <a:xfrm>
            <a:off x="8605050" y="1914428"/>
            <a:ext cx="2162910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逐步形成新型市场规模，培养第一批稳定用户群体，扩大潜在用户数量</a:t>
            </a:r>
          </a:p>
        </p:txBody>
      </p:sp>
      <p:sp>
        <p:nvSpPr>
          <p:cNvPr id="842" name="任意多边形: 形状 841">
            <a:extLst>
              <a:ext uri="{FF2B5EF4-FFF2-40B4-BE49-F238E27FC236}">
                <a16:creationId xmlns:a16="http://schemas.microsoft.com/office/drawing/2014/main" id="{7042CA9B-0F0C-4925-8968-CA0D1469E4BF}"/>
              </a:ext>
            </a:extLst>
          </p:cNvPr>
          <p:cNvSpPr/>
          <p:nvPr/>
        </p:nvSpPr>
        <p:spPr>
          <a:xfrm>
            <a:off x="89093" y="2845993"/>
            <a:ext cx="12101272" cy="4012006"/>
          </a:xfrm>
          <a:custGeom>
            <a:avLst/>
            <a:gdLst>
              <a:gd name="connsiteX0" fmla="*/ 11182348 w 12101272"/>
              <a:gd name="connsiteY0" fmla="*/ 1204 h 4012006"/>
              <a:gd name="connsiteX1" fmla="*/ 11478350 w 12101272"/>
              <a:gd name="connsiteY1" fmla="*/ 92244 h 4012006"/>
              <a:gd name="connsiteX2" fmla="*/ 12045063 w 12101272"/>
              <a:gd name="connsiteY2" fmla="*/ 969426 h 4012006"/>
              <a:gd name="connsiteX3" fmla="*/ 12101272 w 12101272"/>
              <a:gd name="connsiteY3" fmla="*/ 1113255 h 4012006"/>
              <a:gd name="connsiteX4" fmla="*/ 12101272 w 12101272"/>
              <a:gd name="connsiteY4" fmla="*/ 4012006 h 4012006"/>
              <a:gd name="connsiteX5" fmla="*/ 0 w 12101272"/>
              <a:gd name="connsiteY5" fmla="*/ 4012006 h 4012006"/>
              <a:gd name="connsiteX6" fmla="*/ 277251 w 12101272"/>
              <a:gd name="connsiteY6" fmla="*/ 3703126 h 4012006"/>
              <a:gd name="connsiteX7" fmla="*/ 2208327 w 12101272"/>
              <a:gd name="connsiteY7" fmla="*/ 2124244 h 4012006"/>
              <a:gd name="connsiteX8" fmla="*/ 5919758 w 12101272"/>
              <a:gd name="connsiteY8" fmla="*/ 3198301 h 4012006"/>
              <a:gd name="connsiteX9" fmla="*/ 8433951 w 12101272"/>
              <a:gd name="connsiteY9" fmla="*/ 1384015 h 4012006"/>
              <a:gd name="connsiteX10" fmla="*/ 9819323 w 12101272"/>
              <a:gd name="connsiteY10" fmla="*/ 1993615 h 4012006"/>
              <a:gd name="connsiteX11" fmla="*/ 11182348 w 12101272"/>
              <a:gd name="connsiteY11" fmla="*/ 1204 h 401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01272" h="4012006">
                <a:moveTo>
                  <a:pt x="11182348" y="1204"/>
                </a:moveTo>
                <a:cubicBezTo>
                  <a:pt x="11273288" y="-6294"/>
                  <a:pt x="11371454" y="20882"/>
                  <a:pt x="11478350" y="92244"/>
                </a:cubicBezTo>
                <a:cubicBezTo>
                  <a:pt x="11698823" y="239428"/>
                  <a:pt x="11874392" y="551098"/>
                  <a:pt x="12045063" y="969426"/>
                </a:cubicBezTo>
                <a:lnTo>
                  <a:pt x="12101272" y="1113255"/>
                </a:lnTo>
                <a:lnTo>
                  <a:pt x="12101272" y="4012006"/>
                </a:lnTo>
                <a:lnTo>
                  <a:pt x="0" y="4012006"/>
                </a:lnTo>
                <a:lnTo>
                  <a:pt x="277251" y="3703126"/>
                </a:lnTo>
                <a:cubicBezTo>
                  <a:pt x="929495" y="2983308"/>
                  <a:pt x="1572652" y="2332282"/>
                  <a:pt x="2208327" y="2124244"/>
                </a:cubicBezTo>
                <a:cubicBezTo>
                  <a:pt x="3479677" y="1708168"/>
                  <a:pt x="4882154" y="3321672"/>
                  <a:pt x="5919758" y="3198301"/>
                </a:cubicBezTo>
                <a:cubicBezTo>
                  <a:pt x="6957360" y="3074929"/>
                  <a:pt x="7784024" y="1584796"/>
                  <a:pt x="8433951" y="1384015"/>
                </a:cubicBezTo>
                <a:cubicBezTo>
                  <a:pt x="9083879" y="1183234"/>
                  <a:pt x="9311924" y="2208910"/>
                  <a:pt x="9819323" y="1993615"/>
                </a:cubicBezTo>
                <a:cubicBezTo>
                  <a:pt x="10263299" y="1805232"/>
                  <a:pt x="10545772" y="53691"/>
                  <a:pt x="11182348" y="1204"/>
                </a:cubicBezTo>
                <a:close/>
              </a:path>
            </a:pathLst>
          </a:custGeom>
          <a:gradFill flip="none" rotWithShape="1">
            <a:gsLst>
              <a:gs pos="30000">
                <a:schemeClr val="accent2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4" name="任意多边形: 形状 843">
            <a:extLst>
              <a:ext uri="{FF2B5EF4-FFF2-40B4-BE49-F238E27FC236}">
                <a16:creationId xmlns:a16="http://schemas.microsoft.com/office/drawing/2014/main" id="{0AE79423-C806-4B94-B35E-472D0F170C4B}"/>
              </a:ext>
            </a:extLst>
          </p:cNvPr>
          <p:cNvSpPr/>
          <p:nvPr/>
        </p:nvSpPr>
        <p:spPr>
          <a:xfrm>
            <a:off x="77693" y="2833292"/>
            <a:ext cx="12114307" cy="4024707"/>
          </a:xfrm>
          <a:custGeom>
            <a:avLst/>
            <a:gdLst>
              <a:gd name="connsiteX0" fmla="*/ 11193749 w 12114307"/>
              <a:gd name="connsiteY0" fmla="*/ 1204 h 4024707"/>
              <a:gd name="connsiteX1" fmla="*/ 11489751 w 12114307"/>
              <a:gd name="connsiteY1" fmla="*/ 92244 h 4024707"/>
              <a:gd name="connsiteX2" fmla="*/ 12056463 w 12114307"/>
              <a:gd name="connsiteY2" fmla="*/ 969426 h 4024707"/>
              <a:gd name="connsiteX3" fmla="*/ 12114307 w 12114307"/>
              <a:gd name="connsiteY3" fmla="*/ 1117435 h 4024707"/>
              <a:gd name="connsiteX4" fmla="*/ 12114307 w 12114307"/>
              <a:gd name="connsiteY4" fmla="*/ 4024707 h 4024707"/>
              <a:gd name="connsiteX5" fmla="*/ 0 w 12114307"/>
              <a:gd name="connsiteY5" fmla="*/ 4024707 h 4024707"/>
              <a:gd name="connsiteX6" fmla="*/ 288652 w 12114307"/>
              <a:gd name="connsiteY6" fmla="*/ 3703126 h 4024707"/>
              <a:gd name="connsiteX7" fmla="*/ 2219728 w 12114307"/>
              <a:gd name="connsiteY7" fmla="*/ 2124244 h 4024707"/>
              <a:gd name="connsiteX8" fmla="*/ 5931159 w 12114307"/>
              <a:gd name="connsiteY8" fmla="*/ 3198301 h 4024707"/>
              <a:gd name="connsiteX9" fmla="*/ 8445352 w 12114307"/>
              <a:gd name="connsiteY9" fmla="*/ 1384015 h 4024707"/>
              <a:gd name="connsiteX10" fmla="*/ 9830724 w 12114307"/>
              <a:gd name="connsiteY10" fmla="*/ 1993615 h 4024707"/>
              <a:gd name="connsiteX11" fmla="*/ 11193749 w 12114307"/>
              <a:gd name="connsiteY11" fmla="*/ 1204 h 402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4307" h="4024707">
                <a:moveTo>
                  <a:pt x="11193749" y="1204"/>
                </a:moveTo>
                <a:cubicBezTo>
                  <a:pt x="11284689" y="-6294"/>
                  <a:pt x="11382855" y="20882"/>
                  <a:pt x="11489751" y="92244"/>
                </a:cubicBezTo>
                <a:cubicBezTo>
                  <a:pt x="11710224" y="239428"/>
                  <a:pt x="11885793" y="551098"/>
                  <a:pt x="12056463" y="969426"/>
                </a:cubicBezTo>
                <a:lnTo>
                  <a:pt x="12114307" y="1117435"/>
                </a:lnTo>
                <a:lnTo>
                  <a:pt x="12114307" y="4024707"/>
                </a:lnTo>
                <a:lnTo>
                  <a:pt x="0" y="4024707"/>
                </a:lnTo>
                <a:lnTo>
                  <a:pt x="288652" y="3703126"/>
                </a:lnTo>
                <a:cubicBezTo>
                  <a:pt x="940896" y="2983308"/>
                  <a:pt x="1584053" y="2332282"/>
                  <a:pt x="2219728" y="2124244"/>
                </a:cubicBezTo>
                <a:cubicBezTo>
                  <a:pt x="3491078" y="1708168"/>
                  <a:pt x="4893555" y="3321672"/>
                  <a:pt x="5931159" y="3198301"/>
                </a:cubicBezTo>
                <a:cubicBezTo>
                  <a:pt x="6968762" y="3074929"/>
                  <a:pt x="7795424" y="1584796"/>
                  <a:pt x="8445352" y="1384015"/>
                </a:cubicBezTo>
                <a:cubicBezTo>
                  <a:pt x="9095280" y="1183234"/>
                  <a:pt x="9323325" y="2208910"/>
                  <a:pt x="9830724" y="1993615"/>
                </a:cubicBezTo>
                <a:cubicBezTo>
                  <a:pt x="10274700" y="1805232"/>
                  <a:pt x="10557173" y="53691"/>
                  <a:pt x="11193749" y="1204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0000"/>
                    <a:lumOff val="3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2FDA647B-73D5-449E-BFE6-B164BDF9070C}"/>
              </a:ext>
            </a:extLst>
          </p:cNvPr>
          <p:cNvCxnSpPr>
            <a:cxnSpLocks/>
          </p:cNvCxnSpPr>
          <p:nvPr/>
        </p:nvCxnSpPr>
        <p:spPr>
          <a:xfrm>
            <a:off x="2712927" y="5848350"/>
            <a:ext cx="0" cy="1009649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5A91B980-729C-4F30-95B6-E73EED650119}"/>
              </a:ext>
            </a:extLst>
          </p:cNvPr>
          <p:cNvCxnSpPr>
            <a:cxnSpLocks/>
          </p:cNvCxnSpPr>
          <p:nvPr/>
        </p:nvCxnSpPr>
        <p:spPr>
          <a:xfrm>
            <a:off x="11308287" y="4208689"/>
            <a:ext cx="0" cy="155575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B0F5ADDC-DCCF-4F8B-9E8A-D9800D4BC444}"/>
              </a:ext>
            </a:extLst>
          </p:cNvPr>
          <p:cNvCxnSpPr>
            <a:cxnSpLocks/>
          </p:cNvCxnSpPr>
          <p:nvPr/>
        </p:nvCxnSpPr>
        <p:spPr>
          <a:xfrm>
            <a:off x="8082487" y="5478689"/>
            <a:ext cx="0" cy="1208609"/>
          </a:xfrm>
          <a:prstGeom prst="line">
            <a:avLst/>
          </a:prstGeom>
          <a:ln w="38100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A8F0FEF2-F6BA-4EDD-9E1F-906F98DBF24C}"/>
              </a:ext>
            </a:extLst>
          </p:cNvPr>
          <p:cNvCxnSpPr>
            <a:cxnSpLocks/>
          </p:cNvCxnSpPr>
          <p:nvPr/>
        </p:nvCxnSpPr>
        <p:spPr>
          <a:xfrm>
            <a:off x="9669987" y="6240689"/>
            <a:ext cx="0" cy="617311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90D4C7AE-E0C4-462D-B84B-838FA7B2C27E}"/>
              </a:ext>
            </a:extLst>
          </p:cNvPr>
          <p:cNvCxnSpPr>
            <a:cxnSpLocks/>
          </p:cNvCxnSpPr>
          <p:nvPr/>
        </p:nvCxnSpPr>
        <p:spPr>
          <a:xfrm>
            <a:off x="5187689" y="6556828"/>
            <a:ext cx="0" cy="301171"/>
          </a:xfrm>
          <a:prstGeom prst="line">
            <a:avLst/>
          </a:prstGeom>
          <a:ln w="53975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61317DDD-6586-4289-99B8-DDD002374F98}"/>
              </a:ext>
            </a:extLst>
          </p:cNvPr>
          <p:cNvCxnSpPr>
            <a:cxnSpLocks/>
          </p:cNvCxnSpPr>
          <p:nvPr/>
        </p:nvCxnSpPr>
        <p:spPr>
          <a:xfrm>
            <a:off x="3871865" y="5478689"/>
            <a:ext cx="0" cy="1208609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5F62C219-2B48-4BA5-9088-FC70DA8BB502}"/>
              </a:ext>
            </a:extLst>
          </p:cNvPr>
          <p:cNvCxnSpPr>
            <a:cxnSpLocks/>
          </p:cNvCxnSpPr>
          <p:nvPr/>
        </p:nvCxnSpPr>
        <p:spPr>
          <a:xfrm>
            <a:off x="6818265" y="5778953"/>
            <a:ext cx="0" cy="1079046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3D433F82-CB33-4441-B543-30C7A05E1E58}"/>
              </a:ext>
            </a:extLst>
          </p:cNvPr>
          <p:cNvCxnSpPr>
            <a:cxnSpLocks/>
          </p:cNvCxnSpPr>
          <p:nvPr/>
        </p:nvCxnSpPr>
        <p:spPr>
          <a:xfrm>
            <a:off x="9066165" y="4801053"/>
            <a:ext cx="0" cy="155575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D9CB117-5215-4F68-B7D8-75FC848DF594}"/>
              </a:ext>
            </a:extLst>
          </p:cNvPr>
          <p:cNvCxnSpPr>
            <a:cxnSpLocks/>
          </p:cNvCxnSpPr>
          <p:nvPr/>
        </p:nvCxnSpPr>
        <p:spPr>
          <a:xfrm>
            <a:off x="10628265" y="5302250"/>
            <a:ext cx="0" cy="1555750"/>
          </a:xfrm>
          <a:prstGeom prst="line">
            <a:avLst/>
          </a:prstGeom>
          <a:ln w="53975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86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45F0F7C3-B257-4B0B-B9FE-C756F00722F6}"/>
              </a:ext>
            </a:extLst>
          </p:cNvPr>
          <p:cNvSpPr txBox="1"/>
          <p:nvPr/>
        </p:nvSpPr>
        <p:spPr>
          <a:xfrm>
            <a:off x="1708954" y="3065320"/>
            <a:ext cx="10649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accent4"/>
                </a:solidFill>
                <a:latin typeface="+mj-lt"/>
                <a:ea typeface="+mj-ea"/>
              </a:rPr>
              <a:t>7~8</a:t>
            </a:r>
            <a:r>
              <a:rPr lang="zh-CN" altLang="en-US" sz="1600" dirty="0">
                <a:solidFill>
                  <a:schemeClr val="accent4"/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1B02CFE-DA96-4AB1-B09D-8489AFA4AAEA}"/>
              </a:ext>
            </a:extLst>
          </p:cNvPr>
          <p:cNvSpPr txBox="1"/>
          <p:nvPr/>
        </p:nvSpPr>
        <p:spPr>
          <a:xfrm>
            <a:off x="5157001" y="2135052"/>
            <a:ext cx="10649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accent4"/>
                </a:solidFill>
                <a:latin typeface="+mj-lt"/>
                <a:ea typeface="+mj-ea"/>
              </a:rPr>
              <a:t>9~10</a:t>
            </a:r>
            <a:r>
              <a:rPr lang="zh-CN" altLang="en-US" sz="1600" dirty="0">
                <a:solidFill>
                  <a:schemeClr val="accent4"/>
                </a:solidFill>
                <a:latin typeface="+mj-lt"/>
                <a:ea typeface="+mj-ea"/>
              </a:rPr>
              <a:t>月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25C9BC2-B0BF-4D15-8A15-A72EA2666735}"/>
              </a:ext>
            </a:extLst>
          </p:cNvPr>
          <p:cNvSpPr txBox="1"/>
          <p:nvPr/>
        </p:nvSpPr>
        <p:spPr>
          <a:xfrm>
            <a:off x="8605049" y="1215808"/>
            <a:ext cx="10649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accent4"/>
                </a:solidFill>
                <a:latin typeface="+mj-lt"/>
                <a:ea typeface="+mj-ea"/>
              </a:rPr>
              <a:t>11~12</a:t>
            </a:r>
            <a:r>
              <a:rPr lang="zh-CN" altLang="en-US" sz="1600" dirty="0">
                <a:solidFill>
                  <a:schemeClr val="accent4"/>
                </a:solidFill>
                <a:latin typeface="+mj-lt"/>
                <a:ea typeface="+mj-ea"/>
              </a:rPr>
              <a:t>月</a:t>
            </a:r>
          </a:p>
        </p:txBody>
      </p:sp>
      <p:pic>
        <p:nvPicPr>
          <p:cNvPr id="673" name="图片 672">
            <a:extLst>
              <a:ext uri="{FF2B5EF4-FFF2-40B4-BE49-F238E27FC236}">
                <a16:creationId xmlns:a16="http://schemas.microsoft.com/office/drawing/2014/main" id="{6F3EA117-7AA1-4972-9C3B-82C5306634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113" y="2614817"/>
            <a:ext cx="1397333" cy="4072481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pic>
        <p:nvPicPr>
          <p:cNvPr id="814" name="图片 813">
            <a:extLst>
              <a:ext uri="{FF2B5EF4-FFF2-40B4-BE49-F238E27FC236}">
                <a16:creationId xmlns:a16="http://schemas.microsoft.com/office/drawing/2014/main" id="{7DAC5C1B-5966-4DB8-9D3C-FFFC1DBE7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478" y="4263673"/>
            <a:ext cx="2145978" cy="1109568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pic>
        <p:nvPicPr>
          <p:cNvPr id="829" name="图片 828">
            <a:extLst>
              <a:ext uri="{FF2B5EF4-FFF2-40B4-BE49-F238E27FC236}">
                <a16:creationId xmlns:a16="http://schemas.microsoft.com/office/drawing/2014/main" id="{078DBDB0-CF60-4543-AF4B-6D710F45B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7599">
            <a:off x="10761847" y="1882679"/>
            <a:ext cx="1085182" cy="1109568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8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9E023E4-8441-48AC-A01A-68BD4C97164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公司架构调整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6641A6-0854-4893-954B-99601E05AA7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未来展望</a:t>
            </a:r>
          </a:p>
        </p:txBody>
      </p:sp>
      <p:sp>
        <p:nvSpPr>
          <p:cNvPr id="218" name="矩形: 圆角 217">
            <a:extLst>
              <a:ext uri="{FF2B5EF4-FFF2-40B4-BE49-F238E27FC236}">
                <a16:creationId xmlns:a16="http://schemas.microsoft.com/office/drawing/2014/main" id="{3984816E-54F0-4104-ADD5-01C60E2EBD45}"/>
              </a:ext>
            </a:extLst>
          </p:cNvPr>
          <p:cNvSpPr/>
          <p:nvPr/>
        </p:nvSpPr>
        <p:spPr>
          <a:xfrm>
            <a:off x="5078143" y="1337186"/>
            <a:ext cx="2035714" cy="92976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1000">
                <a:schemeClr val="accent4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219" name="矩形: 圆角 218">
            <a:extLst>
              <a:ext uri="{FF2B5EF4-FFF2-40B4-BE49-F238E27FC236}">
                <a16:creationId xmlns:a16="http://schemas.microsoft.com/office/drawing/2014/main" id="{A188A23D-ADC9-41DD-894E-4E8FD4E3D12F}"/>
              </a:ext>
            </a:extLst>
          </p:cNvPr>
          <p:cNvSpPr/>
          <p:nvPr/>
        </p:nvSpPr>
        <p:spPr>
          <a:xfrm>
            <a:off x="5174494" y="1412985"/>
            <a:ext cx="1825063" cy="758716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430" name="组合 429">
            <a:extLst>
              <a:ext uri="{FF2B5EF4-FFF2-40B4-BE49-F238E27FC236}">
                <a16:creationId xmlns:a16="http://schemas.microsoft.com/office/drawing/2014/main" id="{5A4D0ED8-BBD1-43F4-9E4D-41654DBC72B0}"/>
              </a:ext>
            </a:extLst>
          </p:cNvPr>
          <p:cNvGrpSpPr/>
          <p:nvPr/>
        </p:nvGrpSpPr>
        <p:grpSpPr>
          <a:xfrm>
            <a:off x="5432845" y="1604470"/>
            <a:ext cx="338171" cy="375745"/>
            <a:chOff x="5432845" y="1604470"/>
            <a:chExt cx="338171" cy="375745"/>
          </a:xfrm>
        </p:grpSpPr>
        <p:sp>
          <p:nvSpPr>
            <p:cNvPr id="225" name="任意多边形: 形状 224">
              <a:extLst>
                <a:ext uri="{FF2B5EF4-FFF2-40B4-BE49-F238E27FC236}">
                  <a16:creationId xmlns:a16="http://schemas.microsoft.com/office/drawing/2014/main" id="{A6B81783-4FDE-4CCF-AE19-B946744A4EA3}"/>
                </a:ext>
              </a:extLst>
            </p:cNvPr>
            <p:cNvSpPr/>
            <p:nvPr/>
          </p:nvSpPr>
          <p:spPr>
            <a:xfrm>
              <a:off x="5526782" y="1604470"/>
              <a:ext cx="150298" cy="150298"/>
            </a:xfrm>
            <a:custGeom>
              <a:avLst/>
              <a:gdLst>
                <a:gd name="connsiteX0" fmla="*/ 193982 w 193982"/>
                <a:gd name="connsiteY0" fmla="*/ 96991 h 193982"/>
                <a:gd name="connsiteX1" fmla="*/ 96991 w 193982"/>
                <a:gd name="connsiteY1" fmla="*/ 193982 h 193982"/>
                <a:gd name="connsiteX2" fmla="*/ 0 w 193982"/>
                <a:gd name="connsiteY2" fmla="*/ 96991 h 193982"/>
                <a:gd name="connsiteX3" fmla="*/ 96991 w 193982"/>
                <a:gd name="connsiteY3" fmla="*/ 0 h 193982"/>
                <a:gd name="connsiteX4" fmla="*/ 193982 w 193982"/>
                <a:gd name="connsiteY4" fmla="*/ 96991 h 19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82" h="193982">
                  <a:moveTo>
                    <a:pt x="193982" y="96991"/>
                  </a:moveTo>
                  <a:cubicBezTo>
                    <a:pt x="193982" y="150558"/>
                    <a:pt x="150558" y="193982"/>
                    <a:pt x="96991" y="193982"/>
                  </a:cubicBezTo>
                  <a:cubicBezTo>
                    <a:pt x="43424" y="193982"/>
                    <a:pt x="0" y="150558"/>
                    <a:pt x="0" y="96991"/>
                  </a:cubicBezTo>
                  <a:cubicBezTo>
                    <a:pt x="0" y="43424"/>
                    <a:pt x="43424" y="0"/>
                    <a:pt x="96991" y="0"/>
                  </a:cubicBezTo>
                  <a:cubicBezTo>
                    <a:pt x="150558" y="0"/>
                    <a:pt x="193982" y="43424"/>
                    <a:pt x="193982" y="969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26" name="任意多边形: 形状 225">
              <a:extLst>
                <a:ext uri="{FF2B5EF4-FFF2-40B4-BE49-F238E27FC236}">
                  <a16:creationId xmlns:a16="http://schemas.microsoft.com/office/drawing/2014/main" id="{24FA8888-779C-4FC7-BB51-31C642609547}"/>
                </a:ext>
              </a:extLst>
            </p:cNvPr>
            <p:cNvSpPr/>
            <p:nvPr/>
          </p:nvSpPr>
          <p:spPr>
            <a:xfrm>
              <a:off x="5432845" y="1811130"/>
              <a:ext cx="338171" cy="169085"/>
            </a:xfrm>
            <a:custGeom>
              <a:avLst/>
              <a:gdLst>
                <a:gd name="connsiteX0" fmla="*/ 436460 w 436459"/>
                <a:gd name="connsiteY0" fmla="*/ 218230 h 218229"/>
                <a:gd name="connsiteX1" fmla="*/ 218230 w 436459"/>
                <a:gd name="connsiteY1" fmla="*/ 0 h 218229"/>
                <a:gd name="connsiteX2" fmla="*/ 0 w 436459"/>
                <a:gd name="connsiteY2" fmla="*/ 218230 h 21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6459" h="218229">
                  <a:moveTo>
                    <a:pt x="436460" y="218230"/>
                  </a:moveTo>
                  <a:cubicBezTo>
                    <a:pt x="436460" y="97705"/>
                    <a:pt x="338754" y="0"/>
                    <a:pt x="218230" y="0"/>
                  </a:cubicBezTo>
                  <a:cubicBezTo>
                    <a:pt x="97705" y="0"/>
                    <a:pt x="0" y="97705"/>
                    <a:pt x="0" y="218230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7" name="任意多边形: 形状 226">
              <a:extLst>
                <a:ext uri="{FF2B5EF4-FFF2-40B4-BE49-F238E27FC236}">
                  <a16:creationId xmlns:a16="http://schemas.microsoft.com/office/drawing/2014/main" id="{EDAEF915-3DF6-4276-8675-F43DF21D8B39}"/>
                </a:ext>
              </a:extLst>
            </p:cNvPr>
            <p:cNvSpPr/>
            <p:nvPr/>
          </p:nvSpPr>
          <p:spPr>
            <a:xfrm>
              <a:off x="5564356" y="1811130"/>
              <a:ext cx="75149" cy="169085"/>
            </a:xfrm>
            <a:custGeom>
              <a:avLst/>
              <a:gdLst>
                <a:gd name="connsiteX0" fmla="*/ 48496 w 96991"/>
                <a:gd name="connsiteY0" fmla="*/ 218230 h 218229"/>
                <a:gd name="connsiteX1" fmla="*/ 96991 w 96991"/>
                <a:gd name="connsiteY1" fmla="*/ 157610 h 218229"/>
                <a:gd name="connsiteX2" fmla="*/ 48496 w 96991"/>
                <a:gd name="connsiteY2" fmla="*/ 0 h 218229"/>
                <a:gd name="connsiteX3" fmla="*/ 0 w 96991"/>
                <a:gd name="connsiteY3" fmla="*/ 157610 h 218229"/>
                <a:gd name="connsiteX4" fmla="*/ 48496 w 96991"/>
                <a:gd name="connsiteY4" fmla="*/ 218230 h 21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91" h="218229">
                  <a:moveTo>
                    <a:pt x="48496" y="218230"/>
                  </a:moveTo>
                  <a:lnTo>
                    <a:pt x="96991" y="157610"/>
                  </a:lnTo>
                  <a:lnTo>
                    <a:pt x="48496" y="0"/>
                  </a:lnTo>
                  <a:lnTo>
                    <a:pt x="0" y="157610"/>
                  </a:lnTo>
                  <a:lnTo>
                    <a:pt x="48496" y="218230"/>
                  </a:ln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29" name="文本框 228">
            <a:extLst>
              <a:ext uri="{FF2B5EF4-FFF2-40B4-BE49-F238E27FC236}">
                <a16:creationId xmlns:a16="http://schemas.microsoft.com/office/drawing/2014/main" id="{67860C63-D4A6-4765-A0AB-4E1C540B0E84}"/>
              </a:ext>
            </a:extLst>
          </p:cNvPr>
          <p:cNvSpPr txBox="1"/>
          <p:nvPr/>
        </p:nvSpPr>
        <p:spPr>
          <a:xfrm>
            <a:off x="6039038" y="1821944"/>
            <a:ext cx="766673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Head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30" name="文本框 229">
            <a:extLst>
              <a:ext uri="{FF2B5EF4-FFF2-40B4-BE49-F238E27FC236}">
                <a16:creationId xmlns:a16="http://schemas.microsoft.com/office/drawing/2014/main" id="{43A8A305-EC87-4BAD-9007-33F8C0C00322}"/>
              </a:ext>
            </a:extLst>
          </p:cNvPr>
          <p:cNvSpPr txBox="1"/>
          <p:nvPr/>
        </p:nvSpPr>
        <p:spPr>
          <a:xfrm>
            <a:off x="6039038" y="1550914"/>
            <a:ext cx="76667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王富贵</a:t>
            </a:r>
          </a:p>
        </p:txBody>
      </p:sp>
      <p:sp>
        <p:nvSpPr>
          <p:cNvPr id="266" name="矩形: 圆角 265">
            <a:extLst>
              <a:ext uri="{FF2B5EF4-FFF2-40B4-BE49-F238E27FC236}">
                <a16:creationId xmlns:a16="http://schemas.microsoft.com/office/drawing/2014/main" id="{09C644AD-3DB1-4D12-A2BD-ACDA8676AAD8}"/>
              </a:ext>
            </a:extLst>
          </p:cNvPr>
          <p:cNvSpPr/>
          <p:nvPr/>
        </p:nvSpPr>
        <p:spPr>
          <a:xfrm>
            <a:off x="2494749" y="2719508"/>
            <a:ext cx="2035714" cy="92976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267" name="矩形: 圆角 266">
            <a:extLst>
              <a:ext uri="{FF2B5EF4-FFF2-40B4-BE49-F238E27FC236}">
                <a16:creationId xmlns:a16="http://schemas.microsoft.com/office/drawing/2014/main" id="{FCB1C5C5-5F96-404C-A1CF-CE2EF559205B}"/>
              </a:ext>
            </a:extLst>
          </p:cNvPr>
          <p:cNvSpPr/>
          <p:nvPr/>
        </p:nvSpPr>
        <p:spPr>
          <a:xfrm>
            <a:off x="2591100" y="2795307"/>
            <a:ext cx="1825063" cy="758716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436" name="组合 435">
            <a:extLst>
              <a:ext uri="{FF2B5EF4-FFF2-40B4-BE49-F238E27FC236}">
                <a16:creationId xmlns:a16="http://schemas.microsoft.com/office/drawing/2014/main" id="{5822FD17-8627-4792-A7B5-A1FDD7FE3598}"/>
              </a:ext>
            </a:extLst>
          </p:cNvPr>
          <p:cNvGrpSpPr/>
          <p:nvPr/>
        </p:nvGrpSpPr>
        <p:grpSpPr>
          <a:xfrm>
            <a:off x="2788843" y="2988960"/>
            <a:ext cx="398779" cy="375745"/>
            <a:chOff x="2788843" y="2988960"/>
            <a:chExt cx="398779" cy="375745"/>
          </a:xfrm>
        </p:grpSpPr>
        <p:sp>
          <p:nvSpPr>
            <p:cNvPr id="302" name="任意多边形: 形状 301">
              <a:extLst>
                <a:ext uri="{FF2B5EF4-FFF2-40B4-BE49-F238E27FC236}">
                  <a16:creationId xmlns:a16="http://schemas.microsoft.com/office/drawing/2014/main" id="{B81889A6-6516-4FBC-97BF-C019782CB1D4}"/>
                </a:ext>
              </a:extLst>
            </p:cNvPr>
            <p:cNvSpPr/>
            <p:nvPr/>
          </p:nvSpPr>
          <p:spPr>
            <a:xfrm>
              <a:off x="2906664" y="2988960"/>
              <a:ext cx="163137" cy="164961"/>
            </a:xfrm>
            <a:custGeom>
              <a:avLst/>
              <a:gdLst>
                <a:gd name="connsiteX0" fmla="*/ 126814 w 126814"/>
                <a:gd name="connsiteY0" fmla="*/ 70452 h 140904"/>
                <a:gd name="connsiteX1" fmla="*/ 63407 w 126814"/>
                <a:gd name="connsiteY1" fmla="*/ 140904 h 140904"/>
                <a:gd name="connsiteX2" fmla="*/ 0 w 126814"/>
                <a:gd name="connsiteY2" fmla="*/ 70452 h 140904"/>
                <a:gd name="connsiteX3" fmla="*/ 63407 w 126814"/>
                <a:gd name="connsiteY3" fmla="*/ 0 h 140904"/>
                <a:gd name="connsiteX4" fmla="*/ 126814 w 126814"/>
                <a:gd name="connsiteY4" fmla="*/ 70452 h 14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14" h="140904">
                  <a:moveTo>
                    <a:pt x="126814" y="70452"/>
                  </a:moveTo>
                  <a:cubicBezTo>
                    <a:pt x="126814" y="109362"/>
                    <a:pt x="98426" y="140904"/>
                    <a:pt x="63407" y="140904"/>
                  </a:cubicBezTo>
                  <a:cubicBezTo>
                    <a:pt x="28388" y="140904"/>
                    <a:pt x="0" y="109362"/>
                    <a:pt x="0" y="70452"/>
                  </a:cubicBezTo>
                  <a:cubicBezTo>
                    <a:pt x="0" y="31543"/>
                    <a:pt x="28388" y="0"/>
                    <a:pt x="63407" y="0"/>
                  </a:cubicBezTo>
                  <a:cubicBezTo>
                    <a:pt x="98426" y="0"/>
                    <a:pt x="126814" y="31543"/>
                    <a:pt x="126814" y="70452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03" name="任意多边形: 形状 302">
              <a:extLst>
                <a:ext uri="{FF2B5EF4-FFF2-40B4-BE49-F238E27FC236}">
                  <a16:creationId xmlns:a16="http://schemas.microsoft.com/office/drawing/2014/main" id="{1B85D669-32A8-4A74-BB3A-779F88B31794}"/>
                </a:ext>
              </a:extLst>
            </p:cNvPr>
            <p:cNvSpPr/>
            <p:nvPr/>
          </p:nvSpPr>
          <p:spPr>
            <a:xfrm>
              <a:off x="2816033" y="3190579"/>
              <a:ext cx="344399" cy="164961"/>
            </a:xfrm>
            <a:custGeom>
              <a:avLst/>
              <a:gdLst>
                <a:gd name="connsiteX0" fmla="*/ 0 w 267718"/>
                <a:gd name="connsiteY0" fmla="*/ 140904 h 140904"/>
                <a:gd name="connsiteX1" fmla="*/ 80316 w 267718"/>
                <a:gd name="connsiteY1" fmla="*/ 0 h 140904"/>
                <a:gd name="connsiteX2" fmla="*/ 133859 w 267718"/>
                <a:gd name="connsiteY2" fmla="*/ 66049 h 140904"/>
                <a:gd name="connsiteX3" fmla="*/ 187403 w 267718"/>
                <a:gd name="connsiteY3" fmla="*/ 0 h 140904"/>
                <a:gd name="connsiteX4" fmla="*/ 267719 w 267718"/>
                <a:gd name="connsiteY4" fmla="*/ 140904 h 140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718" h="140904">
                  <a:moveTo>
                    <a:pt x="0" y="140904"/>
                  </a:moveTo>
                  <a:cubicBezTo>
                    <a:pt x="0" y="74855"/>
                    <a:pt x="43504" y="13210"/>
                    <a:pt x="80316" y="0"/>
                  </a:cubicBezTo>
                  <a:cubicBezTo>
                    <a:pt x="80316" y="0"/>
                    <a:pt x="113780" y="39629"/>
                    <a:pt x="133859" y="66049"/>
                  </a:cubicBezTo>
                  <a:lnTo>
                    <a:pt x="187403" y="0"/>
                  </a:lnTo>
                  <a:cubicBezTo>
                    <a:pt x="217521" y="4403"/>
                    <a:pt x="267719" y="74855"/>
                    <a:pt x="267719" y="140904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04" name="任意多边形: 形状 303">
              <a:extLst>
                <a:ext uri="{FF2B5EF4-FFF2-40B4-BE49-F238E27FC236}">
                  <a16:creationId xmlns:a16="http://schemas.microsoft.com/office/drawing/2014/main" id="{ED86E9B2-8E33-4E73-92D3-B0C499463D70}"/>
                </a:ext>
              </a:extLst>
            </p:cNvPr>
            <p:cNvSpPr/>
            <p:nvPr/>
          </p:nvSpPr>
          <p:spPr>
            <a:xfrm>
              <a:off x="2788843" y="3355540"/>
              <a:ext cx="398779" cy="9165"/>
            </a:xfrm>
            <a:custGeom>
              <a:avLst/>
              <a:gdLst>
                <a:gd name="connsiteX0" fmla="*/ 0 w 309990"/>
                <a:gd name="connsiteY0" fmla="*/ 0 h 7828"/>
                <a:gd name="connsiteX1" fmla="*/ 309990 w 309990"/>
                <a:gd name="connsiteY1" fmla="*/ 0 h 7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9990" h="7828">
                  <a:moveTo>
                    <a:pt x="0" y="0"/>
                  </a:moveTo>
                  <a:lnTo>
                    <a:pt x="309990" y="0"/>
                  </a:ln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72" name="文本框 271">
            <a:extLst>
              <a:ext uri="{FF2B5EF4-FFF2-40B4-BE49-F238E27FC236}">
                <a16:creationId xmlns:a16="http://schemas.microsoft.com/office/drawing/2014/main" id="{A631A50C-5644-4FD9-A96E-7D2E01F7D7D0}"/>
              </a:ext>
            </a:extLst>
          </p:cNvPr>
          <p:cNvSpPr txBox="1"/>
          <p:nvPr/>
        </p:nvSpPr>
        <p:spPr>
          <a:xfrm>
            <a:off x="3455644" y="3204266"/>
            <a:ext cx="84299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Manager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73" name="文本框 272">
            <a:extLst>
              <a:ext uri="{FF2B5EF4-FFF2-40B4-BE49-F238E27FC236}">
                <a16:creationId xmlns:a16="http://schemas.microsoft.com/office/drawing/2014/main" id="{FA92A8E2-0925-4635-9C80-FE23DB6883EA}"/>
              </a:ext>
            </a:extLst>
          </p:cNvPr>
          <p:cNvSpPr txBox="1"/>
          <p:nvPr/>
        </p:nvSpPr>
        <p:spPr>
          <a:xfrm>
            <a:off x="3455644" y="2933236"/>
            <a:ext cx="84299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张三</a:t>
            </a:r>
          </a:p>
        </p:txBody>
      </p:sp>
      <p:sp>
        <p:nvSpPr>
          <p:cNvPr id="290" name="矩形: 圆角 289">
            <a:extLst>
              <a:ext uri="{FF2B5EF4-FFF2-40B4-BE49-F238E27FC236}">
                <a16:creationId xmlns:a16="http://schemas.microsoft.com/office/drawing/2014/main" id="{DDFB9CAF-15AA-4602-B3B2-9239A5FC376A}"/>
              </a:ext>
            </a:extLst>
          </p:cNvPr>
          <p:cNvSpPr/>
          <p:nvPr/>
        </p:nvSpPr>
        <p:spPr>
          <a:xfrm>
            <a:off x="7676778" y="2719508"/>
            <a:ext cx="2035714" cy="92976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291" name="矩形: 圆角 290">
            <a:extLst>
              <a:ext uri="{FF2B5EF4-FFF2-40B4-BE49-F238E27FC236}">
                <a16:creationId xmlns:a16="http://schemas.microsoft.com/office/drawing/2014/main" id="{AF90E9A6-42CA-4930-A8A8-89BEF556E6C9}"/>
              </a:ext>
            </a:extLst>
          </p:cNvPr>
          <p:cNvSpPr/>
          <p:nvPr/>
        </p:nvSpPr>
        <p:spPr>
          <a:xfrm>
            <a:off x="7773129" y="2795307"/>
            <a:ext cx="1825063" cy="758716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431" name="组合 430">
            <a:extLst>
              <a:ext uri="{FF2B5EF4-FFF2-40B4-BE49-F238E27FC236}">
                <a16:creationId xmlns:a16="http://schemas.microsoft.com/office/drawing/2014/main" id="{ED737982-18D9-471F-8043-D9E540A53F7A}"/>
              </a:ext>
            </a:extLst>
          </p:cNvPr>
          <p:cNvGrpSpPr/>
          <p:nvPr/>
        </p:nvGrpSpPr>
        <p:grpSpPr>
          <a:xfrm>
            <a:off x="8031480" y="2986792"/>
            <a:ext cx="338171" cy="375745"/>
            <a:chOff x="8031480" y="2986792"/>
            <a:chExt cx="338171" cy="375745"/>
          </a:xfrm>
        </p:grpSpPr>
        <p:sp>
          <p:nvSpPr>
            <p:cNvPr id="293" name="任意多边形: 形状 292">
              <a:extLst>
                <a:ext uri="{FF2B5EF4-FFF2-40B4-BE49-F238E27FC236}">
                  <a16:creationId xmlns:a16="http://schemas.microsoft.com/office/drawing/2014/main" id="{A5E2D4F6-8EEF-4A01-A1E2-4E93DB9C1137}"/>
                </a:ext>
              </a:extLst>
            </p:cNvPr>
            <p:cNvSpPr/>
            <p:nvPr/>
          </p:nvSpPr>
          <p:spPr>
            <a:xfrm>
              <a:off x="8125417" y="2986792"/>
              <a:ext cx="150298" cy="150298"/>
            </a:xfrm>
            <a:custGeom>
              <a:avLst/>
              <a:gdLst>
                <a:gd name="connsiteX0" fmla="*/ 193982 w 193982"/>
                <a:gd name="connsiteY0" fmla="*/ 96991 h 193982"/>
                <a:gd name="connsiteX1" fmla="*/ 96991 w 193982"/>
                <a:gd name="connsiteY1" fmla="*/ 193982 h 193982"/>
                <a:gd name="connsiteX2" fmla="*/ 0 w 193982"/>
                <a:gd name="connsiteY2" fmla="*/ 96991 h 193982"/>
                <a:gd name="connsiteX3" fmla="*/ 96991 w 193982"/>
                <a:gd name="connsiteY3" fmla="*/ 0 h 193982"/>
                <a:gd name="connsiteX4" fmla="*/ 193982 w 193982"/>
                <a:gd name="connsiteY4" fmla="*/ 96991 h 19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82" h="193982">
                  <a:moveTo>
                    <a:pt x="193982" y="96991"/>
                  </a:moveTo>
                  <a:cubicBezTo>
                    <a:pt x="193982" y="150558"/>
                    <a:pt x="150558" y="193982"/>
                    <a:pt x="96991" y="193982"/>
                  </a:cubicBezTo>
                  <a:cubicBezTo>
                    <a:pt x="43424" y="193982"/>
                    <a:pt x="0" y="150558"/>
                    <a:pt x="0" y="96991"/>
                  </a:cubicBezTo>
                  <a:cubicBezTo>
                    <a:pt x="0" y="43424"/>
                    <a:pt x="43424" y="0"/>
                    <a:pt x="96991" y="0"/>
                  </a:cubicBezTo>
                  <a:cubicBezTo>
                    <a:pt x="150558" y="0"/>
                    <a:pt x="193982" y="43424"/>
                    <a:pt x="193982" y="96991"/>
                  </a:cubicBez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94" name="任意多边形: 形状 293">
              <a:extLst>
                <a:ext uri="{FF2B5EF4-FFF2-40B4-BE49-F238E27FC236}">
                  <a16:creationId xmlns:a16="http://schemas.microsoft.com/office/drawing/2014/main" id="{D21C1D51-52D7-4780-98C7-3EF6408F6200}"/>
                </a:ext>
              </a:extLst>
            </p:cNvPr>
            <p:cNvSpPr/>
            <p:nvPr/>
          </p:nvSpPr>
          <p:spPr>
            <a:xfrm>
              <a:off x="8031480" y="3193452"/>
              <a:ext cx="338171" cy="169085"/>
            </a:xfrm>
            <a:custGeom>
              <a:avLst/>
              <a:gdLst>
                <a:gd name="connsiteX0" fmla="*/ 436460 w 436459"/>
                <a:gd name="connsiteY0" fmla="*/ 218230 h 218229"/>
                <a:gd name="connsiteX1" fmla="*/ 218230 w 436459"/>
                <a:gd name="connsiteY1" fmla="*/ 0 h 218229"/>
                <a:gd name="connsiteX2" fmla="*/ 0 w 436459"/>
                <a:gd name="connsiteY2" fmla="*/ 218230 h 21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6459" h="218229">
                  <a:moveTo>
                    <a:pt x="436460" y="218230"/>
                  </a:moveTo>
                  <a:cubicBezTo>
                    <a:pt x="436460" y="97705"/>
                    <a:pt x="338754" y="0"/>
                    <a:pt x="218230" y="0"/>
                  </a:cubicBezTo>
                  <a:cubicBezTo>
                    <a:pt x="97705" y="0"/>
                    <a:pt x="0" y="97705"/>
                    <a:pt x="0" y="218230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5" name="任意多边形: 形状 294">
              <a:extLst>
                <a:ext uri="{FF2B5EF4-FFF2-40B4-BE49-F238E27FC236}">
                  <a16:creationId xmlns:a16="http://schemas.microsoft.com/office/drawing/2014/main" id="{AD69C1B3-FF19-4656-BFB4-41EDE2DE8331}"/>
                </a:ext>
              </a:extLst>
            </p:cNvPr>
            <p:cNvSpPr/>
            <p:nvPr/>
          </p:nvSpPr>
          <p:spPr>
            <a:xfrm>
              <a:off x="8162991" y="3193452"/>
              <a:ext cx="75149" cy="169085"/>
            </a:xfrm>
            <a:custGeom>
              <a:avLst/>
              <a:gdLst>
                <a:gd name="connsiteX0" fmla="*/ 48496 w 96991"/>
                <a:gd name="connsiteY0" fmla="*/ 218230 h 218229"/>
                <a:gd name="connsiteX1" fmla="*/ 96991 w 96991"/>
                <a:gd name="connsiteY1" fmla="*/ 157610 h 218229"/>
                <a:gd name="connsiteX2" fmla="*/ 48496 w 96991"/>
                <a:gd name="connsiteY2" fmla="*/ 0 h 218229"/>
                <a:gd name="connsiteX3" fmla="*/ 0 w 96991"/>
                <a:gd name="connsiteY3" fmla="*/ 157610 h 218229"/>
                <a:gd name="connsiteX4" fmla="*/ 48496 w 96991"/>
                <a:gd name="connsiteY4" fmla="*/ 218230 h 21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91" h="218229">
                  <a:moveTo>
                    <a:pt x="48496" y="218230"/>
                  </a:moveTo>
                  <a:lnTo>
                    <a:pt x="96991" y="157610"/>
                  </a:lnTo>
                  <a:lnTo>
                    <a:pt x="48496" y="0"/>
                  </a:lnTo>
                  <a:lnTo>
                    <a:pt x="0" y="157610"/>
                  </a:lnTo>
                  <a:lnTo>
                    <a:pt x="48496" y="218230"/>
                  </a:lnTo>
                  <a:close/>
                </a:path>
              </a:pathLst>
            </a:custGeom>
            <a:noFill/>
            <a:ln w="285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06" name="文本框 305">
            <a:extLst>
              <a:ext uri="{FF2B5EF4-FFF2-40B4-BE49-F238E27FC236}">
                <a16:creationId xmlns:a16="http://schemas.microsoft.com/office/drawing/2014/main" id="{718A92D8-C598-4EB0-96B3-B838F57B534F}"/>
              </a:ext>
            </a:extLst>
          </p:cNvPr>
          <p:cNvSpPr txBox="1">
            <a:spLocks/>
          </p:cNvSpPr>
          <p:nvPr/>
        </p:nvSpPr>
        <p:spPr>
          <a:xfrm>
            <a:off x="8637673" y="3204266"/>
            <a:ext cx="93575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Manager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297" name="文本框 296">
            <a:extLst>
              <a:ext uri="{FF2B5EF4-FFF2-40B4-BE49-F238E27FC236}">
                <a16:creationId xmlns:a16="http://schemas.microsoft.com/office/drawing/2014/main" id="{8186857D-2647-48FD-94BB-03A3E7F47CFD}"/>
              </a:ext>
            </a:extLst>
          </p:cNvPr>
          <p:cNvSpPr txBox="1"/>
          <p:nvPr/>
        </p:nvSpPr>
        <p:spPr>
          <a:xfrm>
            <a:off x="8637673" y="2933236"/>
            <a:ext cx="855888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李四</a:t>
            </a:r>
          </a:p>
        </p:txBody>
      </p:sp>
      <p:cxnSp>
        <p:nvCxnSpPr>
          <p:cNvPr id="388" name="直接连接符 387">
            <a:extLst>
              <a:ext uri="{FF2B5EF4-FFF2-40B4-BE49-F238E27FC236}">
                <a16:creationId xmlns:a16="http://schemas.microsoft.com/office/drawing/2014/main" id="{48F85146-312A-4415-9966-66591E242365}"/>
              </a:ext>
            </a:extLst>
          </p:cNvPr>
          <p:cNvCxnSpPr>
            <a:cxnSpLocks/>
            <a:stCxn id="218" idx="2"/>
          </p:cNvCxnSpPr>
          <p:nvPr/>
        </p:nvCxnSpPr>
        <p:spPr>
          <a:xfrm>
            <a:off x="6103721" y="2266950"/>
            <a:ext cx="0" cy="91744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直接连接符 390">
            <a:extLst>
              <a:ext uri="{FF2B5EF4-FFF2-40B4-BE49-F238E27FC236}">
                <a16:creationId xmlns:a16="http://schemas.microsoft.com/office/drawing/2014/main" id="{8E3A1013-9C1B-46E9-8635-8A5FB1AEE53F}"/>
              </a:ext>
            </a:extLst>
          </p:cNvPr>
          <p:cNvCxnSpPr>
            <a:cxnSpLocks/>
            <a:stCxn id="266" idx="3"/>
          </p:cNvCxnSpPr>
          <p:nvPr/>
        </p:nvCxnSpPr>
        <p:spPr>
          <a:xfrm>
            <a:off x="4530463" y="3184390"/>
            <a:ext cx="157305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直接连接符 397">
            <a:extLst>
              <a:ext uri="{FF2B5EF4-FFF2-40B4-BE49-F238E27FC236}">
                <a16:creationId xmlns:a16="http://schemas.microsoft.com/office/drawing/2014/main" id="{443C750D-D342-4A27-B062-A2C8C1C81709}"/>
              </a:ext>
            </a:extLst>
          </p:cNvPr>
          <p:cNvCxnSpPr>
            <a:cxnSpLocks/>
            <a:endCxn id="290" idx="1"/>
          </p:cNvCxnSpPr>
          <p:nvPr/>
        </p:nvCxnSpPr>
        <p:spPr>
          <a:xfrm flipV="1">
            <a:off x="6103721" y="3184390"/>
            <a:ext cx="1573057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直接连接符 402">
            <a:extLst>
              <a:ext uri="{FF2B5EF4-FFF2-40B4-BE49-F238E27FC236}">
                <a16:creationId xmlns:a16="http://schemas.microsoft.com/office/drawing/2014/main" id="{46FAA586-DF26-4523-A053-4A090D98C2D6}"/>
              </a:ext>
            </a:extLst>
          </p:cNvPr>
          <p:cNvCxnSpPr>
            <a:cxnSpLocks/>
            <a:stCxn id="266" idx="2"/>
          </p:cNvCxnSpPr>
          <p:nvPr/>
        </p:nvCxnSpPr>
        <p:spPr>
          <a:xfrm flipH="1">
            <a:off x="3504885" y="3649272"/>
            <a:ext cx="7721" cy="93600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直接连接符 416">
            <a:extLst>
              <a:ext uri="{FF2B5EF4-FFF2-40B4-BE49-F238E27FC236}">
                <a16:creationId xmlns:a16="http://schemas.microsoft.com/office/drawing/2014/main" id="{295E6B42-73E0-4117-851C-DA2146DA7644}"/>
              </a:ext>
            </a:extLst>
          </p:cNvPr>
          <p:cNvCxnSpPr>
            <a:cxnSpLocks/>
            <a:stCxn id="290" idx="2"/>
          </p:cNvCxnSpPr>
          <p:nvPr/>
        </p:nvCxnSpPr>
        <p:spPr>
          <a:xfrm>
            <a:off x="8694635" y="3649272"/>
            <a:ext cx="0" cy="93600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矩形: 圆角 306">
            <a:extLst>
              <a:ext uri="{FF2B5EF4-FFF2-40B4-BE49-F238E27FC236}">
                <a16:creationId xmlns:a16="http://schemas.microsoft.com/office/drawing/2014/main" id="{2A1CBAAA-AB3C-411C-9490-0D5BA662413D}"/>
              </a:ext>
            </a:extLst>
          </p:cNvPr>
          <p:cNvSpPr/>
          <p:nvPr/>
        </p:nvSpPr>
        <p:spPr>
          <a:xfrm>
            <a:off x="1187154" y="4126169"/>
            <a:ext cx="2035714" cy="92976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矩形: 圆角 307">
            <a:extLst>
              <a:ext uri="{FF2B5EF4-FFF2-40B4-BE49-F238E27FC236}">
                <a16:creationId xmlns:a16="http://schemas.microsoft.com/office/drawing/2014/main" id="{6C0054AB-943D-490F-ADCF-42C95DEA90CF}"/>
              </a:ext>
            </a:extLst>
          </p:cNvPr>
          <p:cNvSpPr/>
          <p:nvPr/>
        </p:nvSpPr>
        <p:spPr>
          <a:xfrm>
            <a:off x="1283505" y="4201968"/>
            <a:ext cx="1825063" cy="758716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435" name="组合 434">
            <a:extLst>
              <a:ext uri="{FF2B5EF4-FFF2-40B4-BE49-F238E27FC236}">
                <a16:creationId xmlns:a16="http://schemas.microsoft.com/office/drawing/2014/main" id="{3619B54D-8E57-4DA0-A989-A610A885B595}"/>
              </a:ext>
            </a:extLst>
          </p:cNvPr>
          <p:cNvGrpSpPr/>
          <p:nvPr/>
        </p:nvGrpSpPr>
        <p:grpSpPr>
          <a:xfrm>
            <a:off x="1481248" y="4415285"/>
            <a:ext cx="398779" cy="375745"/>
            <a:chOff x="1481248" y="4415285"/>
            <a:chExt cx="398779" cy="375745"/>
          </a:xfrm>
        </p:grpSpPr>
        <p:sp>
          <p:nvSpPr>
            <p:cNvPr id="365" name="任意多边形: 形状 364">
              <a:extLst>
                <a:ext uri="{FF2B5EF4-FFF2-40B4-BE49-F238E27FC236}">
                  <a16:creationId xmlns:a16="http://schemas.microsoft.com/office/drawing/2014/main" id="{019C6C51-3445-4586-B024-E3C7503E4CC3}"/>
                </a:ext>
              </a:extLst>
            </p:cNvPr>
            <p:cNvSpPr/>
            <p:nvPr/>
          </p:nvSpPr>
          <p:spPr>
            <a:xfrm>
              <a:off x="1599069" y="4415289"/>
              <a:ext cx="163137" cy="164959"/>
            </a:xfrm>
            <a:custGeom>
              <a:avLst/>
              <a:gdLst>
                <a:gd name="connsiteX0" fmla="*/ 309004 w 309004"/>
                <a:gd name="connsiteY0" fmla="*/ 154502 h 309004"/>
                <a:gd name="connsiteX1" fmla="*/ 154502 w 309004"/>
                <a:gd name="connsiteY1" fmla="*/ 309004 h 309004"/>
                <a:gd name="connsiteX2" fmla="*/ 0 w 309004"/>
                <a:gd name="connsiteY2" fmla="*/ 154502 h 309004"/>
                <a:gd name="connsiteX3" fmla="*/ 154502 w 309004"/>
                <a:gd name="connsiteY3" fmla="*/ 0 h 309004"/>
                <a:gd name="connsiteX4" fmla="*/ 309004 w 309004"/>
                <a:gd name="connsiteY4" fmla="*/ 154502 h 30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04" h="309004">
                  <a:moveTo>
                    <a:pt x="309004" y="154502"/>
                  </a:moveTo>
                  <a:cubicBezTo>
                    <a:pt x="309004" y="239831"/>
                    <a:pt x="239831" y="309004"/>
                    <a:pt x="154502" y="309004"/>
                  </a:cubicBezTo>
                  <a:cubicBezTo>
                    <a:pt x="69173" y="309004"/>
                    <a:pt x="0" y="239831"/>
                    <a:pt x="0" y="154502"/>
                  </a:cubicBezTo>
                  <a:cubicBezTo>
                    <a:pt x="0" y="69173"/>
                    <a:pt x="69173" y="0"/>
                    <a:pt x="154502" y="0"/>
                  </a:cubicBezTo>
                  <a:cubicBezTo>
                    <a:pt x="239831" y="0"/>
                    <a:pt x="309004" y="69173"/>
                    <a:pt x="309004" y="154502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6" name="任意多边形: 形状 365">
              <a:extLst>
                <a:ext uri="{FF2B5EF4-FFF2-40B4-BE49-F238E27FC236}">
                  <a16:creationId xmlns:a16="http://schemas.microsoft.com/office/drawing/2014/main" id="{90F2B698-BA02-4C98-9FCC-7312B3217EE9}"/>
                </a:ext>
              </a:extLst>
            </p:cNvPr>
            <p:cNvSpPr/>
            <p:nvPr/>
          </p:nvSpPr>
          <p:spPr>
            <a:xfrm>
              <a:off x="1503906" y="4415285"/>
              <a:ext cx="357995" cy="366575"/>
            </a:xfrm>
            <a:custGeom>
              <a:avLst/>
              <a:gdLst>
                <a:gd name="connsiteX0" fmla="*/ 0 w 678092"/>
                <a:gd name="connsiteY0" fmla="*/ 686674 h 686673"/>
                <a:gd name="connsiteX1" fmla="*/ 334754 w 678092"/>
                <a:gd name="connsiteY1" fmla="*/ 412004 h 686673"/>
                <a:gd name="connsiteX2" fmla="*/ 334754 w 678092"/>
                <a:gd name="connsiteY2" fmla="*/ 412004 h 686673"/>
                <a:gd name="connsiteX3" fmla="*/ 434015 w 678092"/>
                <a:gd name="connsiteY3" fmla="*/ 430736 h 686673"/>
                <a:gd name="connsiteX4" fmla="*/ 549341 w 678092"/>
                <a:gd name="connsiteY4" fmla="*/ 412004 h 686673"/>
                <a:gd name="connsiteX5" fmla="*/ 549341 w 678092"/>
                <a:gd name="connsiteY5" fmla="*/ 412004 h 686673"/>
                <a:gd name="connsiteX6" fmla="*/ 549341 w 678092"/>
                <a:gd name="connsiteY6" fmla="*/ 64376 h 686673"/>
                <a:gd name="connsiteX7" fmla="*/ 613717 w 678092"/>
                <a:gd name="connsiteY7" fmla="*/ 0 h 686673"/>
                <a:gd name="connsiteX8" fmla="*/ 613717 w 678092"/>
                <a:gd name="connsiteY8" fmla="*/ 0 h 686673"/>
                <a:gd name="connsiteX9" fmla="*/ 678092 w 678092"/>
                <a:gd name="connsiteY9" fmla="*/ 64376 h 686673"/>
                <a:gd name="connsiteX10" fmla="*/ 678092 w 678092"/>
                <a:gd name="connsiteY10" fmla="*/ 686674 h 68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8092" h="686673">
                  <a:moveTo>
                    <a:pt x="0" y="686674"/>
                  </a:moveTo>
                  <a:cubicBezTo>
                    <a:pt x="0" y="583683"/>
                    <a:pt x="120168" y="412004"/>
                    <a:pt x="334754" y="412004"/>
                  </a:cubicBezTo>
                  <a:cubicBezTo>
                    <a:pt x="334754" y="412004"/>
                    <a:pt x="334754" y="412004"/>
                    <a:pt x="334754" y="412004"/>
                  </a:cubicBezTo>
                  <a:cubicBezTo>
                    <a:pt x="334754" y="412004"/>
                    <a:pt x="382115" y="412004"/>
                    <a:pt x="434015" y="430736"/>
                  </a:cubicBezTo>
                  <a:cubicBezTo>
                    <a:pt x="484858" y="449088"/>
                    <a:pt x="549341" y="466057"/>
                    <a:pt x="549341" y="412004"/>
                  </a:cubicBezTo>
                  <a:lnTo>
                    <a:pt x="549341" y="412004"/>
                  </a:lnTo>
                  <a:lnTo>
                    <a:pt x="549341" y="64376"/>
                  </a:lnTo>
                  <a:cubicBezTo>
                    <a:pt x="549341" y="28822"/>
                    <a:pt x="578162" y="0"/>
                    <a:pt x="613717" y="0"/>
                  </a:cubicBezTo>
                  <a:lnTo>
                    <a:pt x="613717" y="0"/>
                  </a:lnTo>
                  <a:cubicBezTo>
                    <a:pt x="649271" y="0"/>
                    <a:pt x="678092" y="28822"/>
                    <a:pt x="678092" y="64376"/>
                  </a:cubicBezTo>
                  <a:lnTo>
                    <a:pt x="678092" y="686674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7" name="任意多边形: 形状 366">
              <a:extLst>
                <a:ext uri="{FF2B5EF4-FFF2-40B4-BE49-F238E27FC236}">
                  <a16:creationId xmlns:a16="http://schemas.microsoft.com/office/drawing/2014/main" id="{724E4F9B-6A38-48B9-B9F6-1D2C98FDC35B}"/>
                </a:ext>
              </a:extLst>
            </p:cNvPr>
            <p:cNvSpPr/>
            <p:nvPr/>
          </p:nvSpPr>
          <p:spPr>
            <a:xfrm>
              <a:off x="1481248" y="4781866"/>
              <a:ext cx="398779" cy="9164"/>
            </a:xfrm>
            <a:custGeom>
              <a:avLst/>
              <a:gdLst>
                <a:gd name="connsiteX0" fmla="*/ 0 w 755343"/>
                <a:gd name="connsiteY0" fmla="*/ 0 h 17166"/>
                <a:gd name="connsiteX1" fmla="*/ 755343 w 755343"/>
                <a:gd name="connsiteY1" fmla="*/ 0 h 1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5343" h="17166">
                  <a:moveTo>
                    <a:pt x="0" y="0"/>
                  </a:moveTo>
                  <a:lnTo>
                    <a:pt x="755343" y="0"/>
                  </a:ln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13" name="文本框 312">
            <a:extLst>
              <a:ext uri="{FF2B5EF4-FFF2-40B4-BE49-F238E27FC236}">
                <a16:creationId xmlns:a16="http://schemas.microsoft.com/office/drawing/2014/main" id="{20A3C88E-7166-4D47-ACF0-0EFFE0A1CA8B}"/>
              </a:ext>
            </a:extLst>
          </p:cNvPr>
          <p:cNvSpPr txBox="1"/>
          <p:nvPr/>
        </p:nvSpPr>
        <p:spPr>
          <a:xfrm>
            <a:off x="2148049" y="4630591"/>
            <a:ext cx="84299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accent2"/>
                </a:solidFill>
              </a:rPr>
              <a:t>Leader</a:t>
            </a:r>
            <a:endParaRPr lang="zh-CN" altLang="en-US" sz="1400" dirty="0">
              <a:solidFill>
                <a:schemeClr val="accent2"/>
              </a:solidFill>
            </a:endParaRPr>
          </a:p>
        </p:txBody>
      </p:sp>
      <p:sp>
        <p:nvSpPr>
          <p:cNvPr id="314" name="文本框 313">
            <a:extLst>
              <a:ext uri="{FF2B5EF4-FFF2-40B4-BE49-F238E27FC236}">
                <a16:creationId xmlns:a16="http://schemas.microsoft.com/office/drawing/2014/main" id="{7067865F-B2D4-46BF-81B6-65A21B419ED0}"/>
              </a:ext>
            </a:extLst>
          </p:cNvPr>
          <p:cNvSpPr txBox="1"/>
          <p:nvPr/>
        </p:nvSpPr>
        <p:spPr>
          <a:xfrm>
            <a:off x="2148049" y="4359561"/>
            <a:ext cx="84299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周甲</a:t>
            </a:r>
          </a:p>
        </p:txBody>
      </p:sp>
      <p:sp>
        <p:nvSpPr>
          <p:cNvPr id="339" name="文本框 338">
            <a:extLst>
              <a:ext uri="{FF2B5EF4-FFF2-40B4-BE49-F238E27FC236}">
                <a16:creationId xmlns:a16="http://schemas.microsoft.com/office/drawing/2014/main" id="{D5761280-8A3A-4C54-BE2B-ED03D096C358}"/>
              </a:ext>
            </a:extLst>
          </p:cNvPr>
          <p:cNvSpPr txBox="1"/>
          <p:nvPr/>
        </p:nvSpPr>
        <p:spPr>
          <a:xfrm>
            <a:off x="1827751" y="5325409"/>
            <a:ext cx="108186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人力资源部</a:t>
            </a:r>
          </a:p>
        </p:txBody>
      </p:sp>
      <p:sp>
        <p:nvSpPr>
          <p:cNvPr id="340" name="椭圆 339">
            <a:extLst>
              <a:ext uri="{FF2B5EF4-FFF2-40B4-BE49-F238E27FC236}">
                <a16:creationId xmlns:a16="http://schemas.microsoft.com/office/drawing/2014/main" id="{FC93FE92-2903-4BF8-95F3-77D8595491AB}"/>
              </a:ext>
            </a:extLst>
          </p:cNvPr>
          <p:cNvSpPr/>
          <p:nvPr/>
        </p:nvSpPr>
        <p:spPr>
          <a:xfrm>
            <a:off x="1470351" y="5354332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1" name="文本框 340">
            <a:extLst>
              <a:ext uri="{FF2B5EF4-FFF2-40B4-BE49-F238E27FC236}">
                <a16:creationId xmlns:a16="http://schemas.microsoft.com/office/drawing/2014/main" id="{1022E166-37D8-4701-994A-18072E0AE3CC}"/>
              </a:ext>
            </a:extLst>
          </p:cNvPr>
          <p:cNvSpPr txBox="1"/>
          <p:nvPr/>
        </p:nvSpPr>
        <p:spPr>
          <a:xfrm>
            <a:off x="1827751" y="5848710"/>
            <a:ext cx="108186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项目企划部</a:t>
            </a:r>
          </a:p>
        </p:txBody>
      </p:sp>
      <p:sp>
        <p:nvSpPr>
          <p:cNvPr id="342" name="椭圆 341">
            <a:extLst>
              <a:ext uri="{FF2B5EF4-FFF2-40B4-BE49-F238E27FC236}">
                <a16:creationId xmlns:a16="http://schemas.microsoft.com/office/drawing/2014/main" id="{C64803C9-1FFF-4EB4-BA9D-EE1428DBE233}"/>
              </a:ext>
            </a:extLst>
          </p:cNvPr>
          <p:cNvSpPr/>
          <p:nvPr/>
        </p:nvSpPr>
        <p:spPr>
          <a:xfrm>
            <a:off x="1470351" y="5877633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矩形: 圆角 314">
            <a:extLst>
              <a:ext uri="{FF2B5EF4-FFF2-40B4-BE49-F238E27FC236}">
                <a16:creationId xmlns:a16="http://schemas.microsoft.com/office/drawing/2014/main" id="{9DACFAF1-779C-4829-A220-8178D63C95BA}"/>
              </a:ext>
            </a:extLst>
          </p:cNvPr>
          <p:cNvSpPr/>
          <p:nvPr/>
        </p:nvSpPr>
        <p:spPr>
          <a:xfrm>
            <a:off x="3781147" y="4126169"/>
            <a:ext cx="2035714" cy="92976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6" name="矩形: 圆角 315">
            <a:extLst>
              <a:ext uri="{FF2B5EF4-FFF2-40B4-BE49-F238E27FC236}">
                <a16:creationId xmlns:a16="http://schemas.microsoft.com/office/drawing/2014/main" id="{9EA4ECEC-7381-4942-B284-736F9E25D387}"/>
              </a:ext>
            </a:extLst>
          </p:cNvPr>
          <p:cNvSpPr/>
          <p:nvPr/>
        </p:nvSpPr>
        <p:spPr>
          <a:xfrm>
            <a:off x="3877498" y="4201968"/>
            <a:ext cx="1825063" cy="758716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434" name="组合 433">
            <a:extLst>
              <a:ext uri="{FF2B5EF4-FFF2-40B4-BE49-F238E27FC236}">
                <a16:creationId xmlns:a16="http://schemas.microsoft.com/office/drawing/2014/main" id="{6E53F984-6C4E-4EF9-84EA-58A0DC2A52CC}"/>
              </a:ext>
            </a:extLst>
          </p:cNvPr>
          <p:cNvGrpSpPr/>
          <p:nvPr/>
        </p:nvGrpSpPr>
        <p:grpSpPr>
          <a:xfrm>
            <a:off x="4075241" y="4415285"/>
            <a:ext cx="398779" cy="375745"/>
            <a:chOff x="4075241" y="4415285"/>
            <a:chExt cx="398779" cy="375745"/>
          </a:xfrm>
        </p:grpSpPr>
        <p:sp>
          <p:nvSpPr>
            <p:cNvPr id="378" name="任意多边形: 形状 377">
              <a:extLst>
                <a:ext uri="{FF2B5EF4-FFF2-40B4-BE49-F238E27FC236}">
                  <a16:creationId xmlns:a16="http://schemas.microsoft.com/office/drawing/2014/main" id="{99B3B378-99A8-4646-9A00-56397ABD41AA}"/>
                </a:ext>
              </a:extLst>
            </p:cNvPr>
            <p:cNvSpPr/>
            <p:nvPr/>
          </p:nvSpPr>
          <p:spPr>
            <a:xfrm>
              <a:off x="4193062" y="4415289"/>
              <a:ext cx="163137" cy="164959"/>
            </a:xfrm>
            <a:custGeom>
              <a:avLst/>
              <a:gdLst>
                <a:gd name="connsiteX0" fmla="*/ 309004 w 309004"/>
                <a:gd name="connsiteY0" fmla="*/ 154502 h 309004"/>
                <a:gd name="connsiteX1" fmla="*/ 154502 w 309004"/>
                <a:gd name="connsiteY1" fmla="*/ 309004 h 309004"/>
                <a:gd name="connsiteX2" fmla="*/ 0 w 309004"/>
                <a:gd name="connsiteY2" fmla="*/ 154502 h 309004"/>
                <a:gd name="connsiteX3" fmla="*/ 154502 w 309004"/>
                <a:gd name="connsiteY3" fmla="*/ 0 h 309004"/>
                <a:gd name="connsiteX4" fmla="*/ 309004 w 309004"/>
                <a:gd name="connsiteY4" fmla="*/ 154502 h 30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04" h="309004">
                  <a:moveTo>
                    <a:pt x="309004" y="154502"/>
                  </a:moveTo>
                  <a:cubicBezTo>
                    <a:pt x="309004" y="239831"/>
                    <a:pt x="239831" y="309004"/>
                    <a:pt x="154502" y="309004"/>
                  </a:cubicBezTo>
                  <a:cubicBezTo>
                    <a:pt x="69173" y="309004"/>
                    <a:pt x="0" y="239831"/>
                    <a:pt x="0" y="154502"/>
                  </a:cubicBezTo>
                  <a:cubicBezTo>
                    <a:pt x="0" y="69173"/>
                    <a:pt x="69173" y="0"/>
                    <a:pt x="154502" y="0"/>
                  </a:cubicBezTo>
                  <a:cubicBezTo>
                    <a:pt x="239831" y="0"/>
                    <a:pt x="309004" y="69173"/>
                    <a:pt x="309004" y="154502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9" name="任意多边形: 形状 378">
              <a:extLst>
                <a:ext uri="{FF2B5EF4-FFF2-40B4-BE49-F238E27FC236}">
                  <a16:creationId xmlns:a16="http://schemas.microsoft.com/office/drawing/2014/main" id="{2C67F5FE-C8AD-4DFF-9652-94534A23745B}"/>
                </a:ext>
              </a:extLst>
            </p:cNvPr>
            <p:cNvSpPr/>
            <p:nvPr/>
          </p:nvSpPr>
          <p:spPr>
            <a:xfrm>
              <a:off x="4097899" y="4415285"/>
              <a:ext cx="357995" cy="366575"/>
            </a:xfrm>
            <a:custGeom>
              <a:avLst/>
              <a:gdLst>
                <a:gd name="connsiteX0" fmla="*/ 0 w 678092"/>
                <a:gd name="connsiteY0" fmla="*/ 686674 h 686673"/>
                <a:gd name="connsiteX1" fmla="*/ 334754 w 678092"/>
                <a:gd name="connsiteY1" fmla="*/ 412004 h 686673"/>
                <a:gd name="connsiteX2" fmla="*/ 334754 w 678092"/>
                <a:gd name="connsiteY2" fmla="*/ 412004 h 686673"/>
                <a:gd name="connsiteX3" fmla="*/ 434015 w 678092"/>
                <a:gd name="connsiteY3" fmla="*/ 430736 h 686673"/>
                <a:gd name="connsiteX4" fmla="*/ 549341 w 678092"/>
                <a:gd name="connsiteY4" fmla="*/ 412004 h 686673"/>
                <a:gd name="connsiteX5" fmla="*/ 549341 w 678092"/>
                <a:gd name="connsiteY5" fmla="*/ 412004 h 686673"/>
                <a:gd name="connsiteX6" fmla="*/ 549341 w 678092"/>
                <a:gd name="connsiteY6" fmla="*/ 64376 h 686673"/>
                <a:gd name="connsiteX7" fmla="*/ 613717 w 678092"/>
                <a:gd name="connsiteY7" fmla="*/ 0 h 686673"/>
                <a:gd name="connsiteX8" fmla="*/ 613717 w 678092"/>
                <a:gd name="connsiteY8" fmla="*/ 0 h 686673"/>
                <a:gd name="connsiteX9" fmla="*/ 678092 w 678092"/>
                <a:gd name="connsiteY9" fmla="*/ 64376 h 686673"/>
                <a:gd name="connsiteX10" fmla="*/ 678092 w 678092"/>
                <a:gd name="connsiteY10" fmla="*/ 686674 h 68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8092" h="686673">
                  <a:moveTo>
                    <a:pt x="0" y="686674"/>
                  </a:moveTo>
                  <a:cubicBezTo>
                    <a:pt x="0" y="583683"/>
                    <a:pt x="120168" y="412004"/>
                    <a:pt x="334754" y="412004"/>
                  </a:cubicBezTo>
                  <a:cubicBezTo>
                    <a:pt x="334754" y="412004"/>
                    <a:pt x="334754" y="412004"/>
                    <a:pt x="334754" y="412004"/>
                  </a:cubicBezTo>
                  <a:cubicBezTo>
                    <a:pt x="334754" y="412004"/>
                    <a:pt x="382115" y="412004"/>
                    <a:pt x="434015" y="430736"/>
                  </a:cubicBezTo>
                  <a:cubicBezTo>
                    <a:pt x="484858" y="449088"/>
                    <a:pt x="549341" y="466057"/>
                    <a:pt x="549341" y="412004"/>
                  </a:cubicBezTo>
                  <a:lnTo>
                    <a:pt x="549341" y="412004"/>
                  </a:lnTo>
                  <a:lnTo>
                    <a:pt x="549341" y="64376"/>
                  </a:lnTo>
                  <a:cubicBezTo>
                    <a:pt x="549341" y="28822"/>
                    <a:pt x="578162" y="0"/>
                    <a:pt x="613717" y="0"/>
                  </a:cubicBezTo>
                  <a:lnTo>
                    <a:pt x="613717" y="0"/>
                  </a:lnTo>
                  <a:cubicBezTo>
                    <a:pt x="649271" y="0"/>
                    <a:pt x="678092" y="28822"/>
                    <a:pt x="678092" y="64376"/>
                  </a:cubicBezTo>
                  <a:lnTo>
                    <a:pt x="678092" y="686674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0" name="任意多边形: 形状 379">
              <a:extLst>
                <a:ext uri="{FF2B5EF4-FFF2-40B4-BE49-F238E27FC236}">
                  <a16:creationId xmlns:a16="http://schemas.microsoft.com/office/drawing/2014/main" id="{8CA653A9-0F9D-497E-BEC9-A3EEFAE7B0B5}"/>
                </a:ext>
              </a:extLst>
            </p:cNvPr>
            <p:cNvSpPr/>
            <p:nvPr/>
          </p:nvSpPr>
          <p:spPr>
            <a:xfrm>
              <a:off x="4075241" y="4781866"/>
              <a:ext cx="398779" cy="9164"/>
            </a:xfrm>
            <a:custGeom>
              <a:avLst/>
              <a:gdLst>
                <a:gd name="connsiteX0" fmla="*/ 0 w 755343"/>
                <a:gd name="connsiteY0" fmla="*/ 0 h 17166"/>
                <a:gd name="connsiteX1" fmla="*/ 755343 w 755343"/>
                <a:gd name="connsiteY1" fmla="*/ 0 h 1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5343" h="17166">
                  <a:moveTo>
                    <a:pt x="0" y="0"/>
                  </a:moveTo>
                  <a:lnTo>
                    <a:pt x="755343" y="0"/>
                  </a:ln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21" name="文本框 320">
            <a:extLst>
              <a:ext uri="{FF2B5EF4-FFF2-40B4-BE49-F238E27FC236}">
                <a16:creationId xmlns:a16="http://schemas.microsoft.com/office/drawing/2014/main" id="{EA244173-BEF2-4BC2-B687-9F7DC617561D}"/>
              </a:ext>
            </a:extLst>
          </p:cNvPr>
          <p:cNvSpPr txBox="1"/>
          <p:nvPr/>
        </p:nvSpPr>
        <p:spPr>
          <a:xfrm>
            <a:off x="4742042" y="4630591"/>
            <a:ext cx="84299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accent2"/>
                </a:solidFill>
              </a:rPr>
              <a:t>Leader</a:t>
            </a:r>
            <a:endParaRPr lang="zh-CN" altLang="en-US" sz="1400" dirty="0">
              <a:solidFill>
                <a:schemeClr val="accent2"/>
              </a:solidFill>
            </a:endParaRPr>
          </a:p>
        </p:txBody>
      </p:sp>
      <p:sp>
        <p:nvSpPr>
          <p:cNvPr id="322" name="文本框 321">
            <a:extLst>
              <a:ext uri="{FF2B5EF4-FFF2-40B4-BE49-F238E27FC236}">
                <a16:creationId xmlns:a16="http://schemas.microsoft.com/office/drawing/2014/main" id="{CB9246B0-5F66-45B5-B383-FE277843307F}"/>
              </a:ext>
            </a:extLst>
          </p:cNvPr>
          <p:cNvSpPr txBox="1"/>
          <p:nvPr/>
        </p:nvSpPr>
        <p:spPr>
          <a:xfrm>
            <a:off x="4742042" y="4359561"/>
            <a:ext cx="84299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周乙</a:t>
            </a:r>
          </a:p>
        </p:txBody>
      </p:sp>
      <p:sp>
        <p:nvSpPr>
          <p:cNvPr id="343" name="文本框 342">
            <a:extLst>
              <a:ext uri="{FF2B5EF4-FFF2-40B4-BE49-F238E27FC236}">
                <a16:creationId xmlns:a16="http://schemas.microsoft.com/office/drawing/2014/main" id="{FEA637A6-6B63-4C32-9511-B5231F5DFF4F}"/>
              </a:ext>
            </a:extLst>
          </p:cNvPr>
          <p:cNvSpPr txBox="1"/>
          <p:nvPr/>
        </p:nvSpPr>
        <p:spPr>
          <a:xfrm>
            <a:off x="4416352" y="5313086"/>
            <a:ext cx="108186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公关部</a:t>
            </a:r>
          </a:p>
        </p:txBody>
      </p:sp>
      <p:sp>
        <p:nvSpPr>
          <p:cNvPr id="344" name="椭圆 343">
            <a:extLst>
              <a:ext uri="{FF2B5EF4-FFF2-40B4-BE49-F238E27FC236}">
                <a16:creationId xmlns:a16="http://schemas.microsoft.com/office/drawing/2014/main" id="{F607CA37-F452-4E7D-9AA9-A94AFDB7A953}"/>
              </a:ext>
            </a:extLst>
          </p:cNvPr>
          <p:cNvSpPr/>
          <p:nvPr/>
        </p:nvSpPr>
        <p:spPr>
          <a:xfrm>
            <a:off x="4058952" y="5342009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5" name="文本框 344">
            <a:extLst>
              <a:ext uri="{FF2B5EF4-FFF2-40B4-BE49-F238E27FC236}">
                <a16:creationId xmlns:a16="http://schemas.microsoft.com/office/drawing/2014/main" id="{FF38D7C0-F3C0-4E05-A309-E97B5DC6AC18}"/>
              </a:ext>
            </a:extLst>
          </p:cNvPr>
          <p:cNvSpPr txBox="1"/>
          <p:nvPr/>
        </p:nvSpPr>
        <p:spPr>
          <a:xfrm>
            <a:off x="4416352" y="5836387"/>
            <a:ext cx="108186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市场运作部</a:t>
            </a:r>
          </a:p>
        </p:txBody>
      </p:sp>
      <p:sp>
        <p:nvSpPr>
          <p:cNvPr id="346" name="椭圆 345">
            <a:extLst>
              <a:ext uri="{FF2B5EF4-FFF2-40B4-BE49-F238E27FC236}">
                <a16:creationId xmlns:a16="http://schemas.microsoft.com/office/drawing/2014/main" id="{1C6CABD2-AC5C-46ED-87BD-BB5B15183247}"/>
              </a:ext>
            </a:extLst>
          </p:cNvPr>
          <p:cNvSpPr/>
          <p:nvPr/>
        </p:nvSpPr>
        <p:spPr>
          <a:xfrm>
            <a:off x="4058952" y="5865310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3" name="矩形: 圆角 322">
            <a:extLst>
              <a:ext uri="{FF2B5EF4-FFF2-40B4-BE49-F238E27FC236}">
                <a16:creationId xmlns:a16="http://schemas.microsoft.com/office/drawing/2014/main" id="{76FC4E90-FF2E-4302-A12A-F16DB1A78D7C}"/>
              </a:ext>
            </a:extLst>
          </p:cNvPr>
          <p:cNvSpPr/>
          <p:nvPr/>
        </p:nvSpPr>
        <p:spPr>
          <a:xfrm>
            <a:off x="6375140" y="4126169"/>
            <a:ext cx="2035714" cy="92976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4" name="矩形: 圆角 323">
            <a:extLst>
              <a:ext uri="{FF2B5EF4-FFF2-40B4-BE49-F238E27FC236}">
                <a16:creationId xmlns:a16="http://schemas.microsoft.com/office/drawing/2014/main" id="{91D1F8B6-F4B5-4D64-96F4-197FF3A3D9DD}"/>
              </a:ext>
            </a:extLst>
          </p:cNvPr>
          <p:cNvSpPr/>
          <p:nvPr/>
        </p:nvSpPr>
        <p:spPr>
          <a:xfrm>
            <a:off x="6471491" y="4201968"/>
            <a:ext cx="1825063" cy="758716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433" name="组合 432">
            <a:extLst>
              <a:ext uri="{FF2B5EF4-FFF2-40B4-BE49-F238E27FC236}">
                <a16:creationId xmlns:a16="http://schemas.microsoft.com/office/drawing/2014/main" id="{DDD9188C-CF99-451C-BD4D-FC64CC12BEB0}"/>
              </a:ext>
            </a:extLst>
          </p:cNvPr>
          <p:cNvGrpSpPr/>
          <p:nvPr/>
        </p:nvGrpSpPr>
        <p:grpSpPr>
          <a:xfrm>
            <a:off x="6669234" y="4415285"/>
            <a:ext cx="398779" cy="375745"/>
            <a:chOff x="6669234" y="4415285"/>
            <a:chExt cx="398779" cy="375745"/>
          </a:xfrm>
        </p:grpSpPr>
        <p:sp>
          <p:nvSpPr>
            <p:cNvPr id="370" name="任意多边形: 形状 369">
              <a:extLst>
                <a:ext uri="{FF2B5EF4-FFF2-40B4-BE49-F238E27FC236}">
                  <a16:creationId xmlns:a16="http://schemas.microsoft.com/office/drawing/2014/main" id="{48A5DA01-83DD-4E4E-9AA9-E12801673217}"/>
                </a:ext>
              </a:extLst>
            </p:cNvPr>
            <p:cNvSpPr/>
            <p:nvPr/>
          </p:nvSpPr>
          <p:spPr>
            <a:xfrm>
              <a:off x="6787055" y="4415289"/>
              <a:ext cx="163137" cy="164959"/>
            </a:xfrm>
            <a:custGeom>
              <a:avLst/>
              <a:gdLst>
                <a:gd name="connsiteX0" fmla="*/ 309004 w 309004"/>
                <a:gd name="connsiteY0" fmla="*/ 154502 h 309004"/>
                <a:gd name="connsiteX1" fmla="*/ 154502 w 309004"/>
                <a:gd name="connsiteY1" fmla="*/ 309004 h 309004"/>
                <a:gd name="connsiteX2" fmla="*/ 0 w 309004"/>
                <a:gd name="connsiteY2" fmla="*/ 154502 h 309004"/>
                <a:gd name="connsiteX3" fmla="*/ 154502 w 309004"/>
                <a:gd name="connsiteY3" fmla="*/ 0 h 309004"/>
                <a:gd name="connsiteX4" fmla="*/ 309004 w 309004"/>
                <a:gd name="connsiteY4" fmla="*/ 154502 h 30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04" h="309004">
                  <a:moveTo>
                    <a:pt x="309004" y="154502"/>
                  </a:moveTo>
                  <a:cubicBezTo>
                    <a:pt x="309004" y="239831"/>
                    <a:pt x="239831" y="309004"/>
                    <a:pt x="154502" y="309004"/>
                  </a:cubicBezTo>
                  <a:cubicBezTo>
                    <a:pt x="69173" y="309004"/>
                    <a:pt x="0" y="239831"/>
                    <a:pt x="0" y="154502"/>
                  </a:cubicBezTo>
                  <a:cubicBezTo>
                    <a:pt x="0" y="69173"/>
                    <a:pt x="69173" y="0"/>
                    <a:pt x="154502" y="0"/>
                  </a:cubicBezTo>
                  <a:cubicBezTo>
                    <a:pt x="239831" y="0"/>
                    <a:pt x="309004" y="69173"/>
                    <a:pt x="309004" y="154502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1" name="任意多边形: 形状 370">
              <a:extLst>
                <a:ext uri="{FF2B5EF4-FFF2-40B4-BE49-F238E27FC236}">
                  <a16:creationId xmlns:a16="http://schemas.microsoft.com/office/drawing/2014/main" id="{9E4DB6DB-87FB-4F6A-A5FC-68FB25C508E5}"/>
                </a:ext>
              </a:extLst>
            </p:cNvPr>
            <p:cNvSpPr/>
            <p:nvPr/>
          </p:nvSpPr>
          <p:spPr>
            <a:xfrm>
              <a:off x="6691892" y="4415285"/>
              <a:ext cx="357995" cy="366575"/>
            </a:xfrm>
            <a:custGeom>
              <a:avLst/>
              <a:gdLst>
                <a:gd name="connsiteX0" fmla="*/ 0 w 678092"/>
                <a:gd name="connsiteY0" fmla="*/ 686674 h 686673"/>
                <a:gd name="connsiteX1" fmla="*/ 334754 w 678092"/>
                <a:gd name="connsiteY1" fmla="*/ 412004 h 686673"/>
                <a:gd name="connsiteX2" fmla="*/ 334754 w 678092"/>
                <a:gd name="connsiteY2" fmla="*/ 412004 h 686673"/>
                <a:gd name="connsiteX3" fmla="*/ 434015 w 678092"/>
                <a:gd name="connsiteY3" fmla="*/ 430736 h 686673"/>
                <a:gd name="connsiteX4" fmla="*/ 549341 w 678092"/>
                <a:gd name="connsiteY4" fmla="*/ 412004 h 686673"/>
                <a:gd name="connsiteX5" fmla="*/ 549341 w 678092"/>
                <a:gd name="connsiteY5" fmla="*/ 412004 h 686673"/>
                <a:gd name="connsiteX6" fmla="*/ 549341 w 678092"/>
                <a:gd name="connsiteY6" fmla="*/ 64376 h 686673"/>
                <a:gd name="connsiteX7" fmla="*/ 613717 w 678092"/>
                <a:gd name="connsiteY7" fmla="*/ 0 h 686673"/>
                <a:gd name="connsiteX8" fmla="*/ 613717 w 678092"/>
                <a:gd name="connsiteY8" fmla="*/ 0 h 686673"/>
                <a:gd name="connsiteX9" fmla="*/ 678092 w 678092"/>
                <a:gd name="connsiteY9" fmla="*/ 64376 h 686673"/>
                <a:gd name="connsiteX10" fmla="*/ 678092 w 678092"/>
                <a:gd name="connsiteY10" fmla="*/ 686674 h 68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8092" h="686673">
                  <a:moveTo>
                    <a:pt x="0" y="686674"/>
                  </a:moveTo>
                  <a:cubicBezTo>
                    <a:pt x="0" y="583683"/>
                    <a:pt x="120168" y="412004"/>
                    <a:pt x="334754" y="412004"/>
                  </a:cubicBezTo>
                  <a:cubicBezTo>
                    <a:pt x="334754" y="412004"/>
                    <a:pt x="334754" y="412004"/>
                    <a:pt x="334754" y="412004"/>
                  </a:cubicBezTo>
                  <a:cubicBezTo>
                    <a:pt x="334754" y="412004"/>
                    <a:pt x="382115" y="412004"/>
                    <a:pt x="434015" y="430736"/>
                  </a:cubicBezTo>
                  <a:cubicBezTo>
                    <a:pt x="484858" y="449088"/>
                    <a:pt x="549341" y="466057"/>
                    <a:pt x="549341" y="412004"/>
                  </a:cubicBezTo>
                  <a:lnTo>
                    <a:pt x="549341" y="412004"/>
                  </a:lnTo>
                  <a:lnTo>
                    <a:pt x="549341" y="64376"/>
                  </a:lnTo>
                  <a:cubicBezTo>
                    <a:pt x="549341" y="28822"/>
                    <a:pt x="578162" y="0"/>
                    <a:pt x="613717" y="0"/>
                  </a:cubicBezTo>
                  <a:lnTo>
                    <a:pt x="613717" y="0"/>
                  </a:lnTo>
                  <a:cubicBezTo>
                    <a:pt x="649271" y="0"/>
                    <a:pt x="678092" y="28822"/>
                    <a:pt x="678092" y="64376"/>
                  </a:cubicBezTo>
                  <a:lnTo>
                    <a:pt x="678092" y="686674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2" name="任意多边形: 形状 371">
              <a:extLst>
                <a:ext uri="{FF2B5EF4-FFF2-40B4-BE49-F238E27FC236}">
                  <a16:creationId xmlns:a16="http://schemas.microsoft.com/office/drawing/2014/main" id="{BBA0A53C-CB7B-4EDE-A3AF-954260B4B5B8}"/>
                </a:ext>
              </a:extLst>
            </p:cNvPr>
            <p:cNvSpPr/>
            <p:nvPr/>
          </p:nvSpPr>
          <p:spPr>
            <a:xfrm>
              <a:off x="6669234" y="4781866"/>
              <a:ext cx="398779" cy="9164"/>
            </a:xfrm>
            <a:custGeom>
              <a:avLst/>
              <a:gdLst>
                <a:gd name="connsiteX0" fmla="*/ 0 w 755343"/>
                <a:gd name="connsiteY0" fmla="*/ 0 h 17166"/>
                <a:gd name="connsiteX1" fmla="*/ 755343 w 755343"/>
                <a:gd name="connsiteY1" fmla="*/ 0 h 1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5343" h="17166">
                  <a:moveTo>
                    <a:pt x="0" y="0"/>
                  </a:moveTo>
                  <a:lnTo>
                    <a:pt x="755343" y="0"/>
                  </a:ln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29" name="文本框 328">
            <a:extLst>
              <a:ext uri="{FF2B5EF4-FFF2-40B4-BE49-F238E27FC236}">
                <a16:creationId xmlns:a16="http://schemas.microsoft.com/office/drawing/2014/main" id="{080B1C54-B042-4D2A-B1E1-8323E5FD2CCA}"/>
              </a:ext>
            </a:extLst>
          </p:cNvPr>
          <p:cNvSpPr txBox="1"/>
          <p:nvPr/>
        </p:nvSpPr>
        <p:spPr>
          <a:xfrm>
            <a:off x="7336035" y="4630591"/>
            <a:ext cx="84299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accent2"/>
                </a:solidFill>
              </a:rPr>
              <a:t>Leader</a:t>
            </a:r>
            <a:endParaRPr lang="zh-CN" altLang="en-US" sz="1400" dirty="0">
              <a:solidFill>
                <a:schemeClr val="accent2"/>
              </a:solidFill>
            </a:endParaRPr>
          </a:p>
        </p:txBody>
      </p:sp>
      <p:sp>
        <p:nvSpPr>
          <p:cNvPr id="330" name="文本框 329">
            <a:extLst>
              <a:ext uri="{FF2B5EF4-FFF2-40B4-BE49-F238E27FC236}">
                <a16:creationId xmlns:a16="http://schemas.microsoft.com/office/drawing/2014/main" id="{DFEEE2E2-4CF0-4870-BDD7-7210271C6436}"/>
              </a:ext>
            </a:extLst>
          </p:cNvPr>
          <p:cNvSpPr txBox="1"/>
          <p:nvPr/>
        </p:nvSpPr>
        <p:spPr>
          <a:xfrm>
            <a:off x="7336035" y="4359561"/>
            <a:ext cx="84299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周丙</a:t>
            </a:r>
          </a:p>
        </p:txBody>
      </p:sp>
      <p:sp>
        <p:nvSpPr>
          <p:cNvPr id="347" name="文本框 346">
            <a:extLst>
              <a:ext uri="{FF2B5EF4-FFF2-40B4-BE49-F238E27FC236}">
                <a16:creationId xmlns:a16="http://schemas.microsoft.com/office/drawing/2014/main" id="{107D90B5-C46B-438B-97CE-D7952832F87F}"/>
              </a:ext>
            </a:extLst>
          </p:cNvPr>
          <p:cNvSpPr txBox="1"/>
          <p:nvPr/>
        </p:nvSpPr>
        <p:spPr>
          <a:xfrm>
            <a:off x="7033929" y="5325409"/>
            <a:ext cx="1078575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日常事务部</a:t>
            </a:r>
          </a:p>
        </p:txBody>
      </p:sp>
      <p:sp>
        <p:nvSpPr>
          <p:cNvPr id="348" name="椭圆 347">
            <a:extLst>
              <a:ext uri="{FF2B5EF4-FFF2-40B4-BE49-F238E27FC236}">
                <a16:creationId xmlns:a16="http://schemas.microsoft.com/office/drawing/2014/main" id="{FF36B967-D6B1-4945-AD75-CCA82DBACA45}"/>
              </a:ext>
            </a:extLst>
          </p:cNvPr>
          <p:cNvSpPr/>
          <p:nvPr/>
        </p:nvSpPr>
        <p:spPr>
          <a:xfrm>
            <a:off x="6676530" y="5354332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9" name="文本框 348">
            <a:extLst>
              <a:ext uri="{FF2B5EF4-FFF2-40B4-BE49-F238E27FC236}">
                <a16:creationId xmlns:a16="http://schemas.microsoft.com/office/drawing/2014/main" id="{AE9DD2EF-D8F2-4F77-8AA2-DF9136B2A2B0}"/>
              </a:ext>
            </a:extLst>
          </p:cNvPr>
          <p:cNvSpPr txBox="1"/>
          <p:nvPr/>
        </p:nvSpPr>
        <p:spPr>
          <a:xfrm>
            <a:off x="7033929" y="5848710"/>
            <a:ext cx="1078575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研发部</a:t>
            </a:r>
          </a:p>
        </p:txBody>
      </p:sp>
      <p:sp>
        <p:nvSpPr>
          <p:cNvPr id="350" name="椭圆 349">
            <a:extLst>
              <a:ext uri="{FF2B5EF4-FFF2-40B4-BE49-F238E27FC236}">
                <a16:creationId xmlns:a16="http://schemas.microsoft.com/office/drawing/2014/main" id="{BD817FCB-AD00-46B9-9A5D-458390DE51AD}"/>
              </a:ext>
            </a:extLst>
          </p:cNvPr>
          <p:cNvSpPr/>
          <p:nvPr/>
        </p:nvSpPr>
        <p:spPr>
          <a:xfrm>
            <a:off x="6676530" y="5877633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1" name="矩形: 圆角 330">
            <a:extLst>
              <a:ext uri="{FF2B5EF4-FFF2-40B4-BE49-F238E27FC236}">
                <a16:creationId xmlns:a16="http://schemas.microsoft.com/office/drawing/2014/main" id="{86ADA028-4F29-4052-A2ED-C227BB064E7B}"/>
              </a:ext>
            </a:extLst>
          </p:cNvPr>
          <p:cNvSpPr/>
          <p:nvPr/>
        </p:nvSpPr>
        <p:spPr>
          <a:xfrm>
            <a:off x="8969133" y="4126169"/>
            <a:ext cx="2035714" cy="92976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2" name="矩形: 圆角 331">
            <a:extLst>
              <a:ext uri="{FF2B5EF4-FFF2-40B4-BE49-F238E27FC236}">
                <a16:creationId xmlns:a16="http://schemas.microsoft.com/office/drawing/2014/main" id="{917DE8E8-2A3D-4DC7-8714-47DC07609975}"/>
              </a:ext>
            </a:extLst>
          </p:cNvPr>
          <p:cNvSpPr/>
          <p:nvPr/>
        </p:nvSpPr>
        <p:spPr>
          <a:xfrm>
            <a:off x="9065484" y="4201968"/>
            <a:ext cx="1825063" cy="758716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432" name="组合 431">
            <a:extLst>
              <a:ext uri="{FF2B5EF4-FFF2-40B4-BE49-F238E27FC236}">
                <a16:creationId xmlns:a16="http://schemas.microsoft.com/office/drawing/2014/main" id="{460F4235-C44C-4D46-A672-0999989B8CB1}"/>
              </a:ext>
            </a:extLst>
          </p:cNvPr>
          <p:cNvGrpSpPr/>
          <p:nvPr/>
        </p:nvGrpSpPr>
        <p:grpSpPr>
          <a:xfrm>
            <a:off x="9263227" y="4415285"/>
            <a:ext cx="398779" cy="375745"/>
            <a:chOff x="9263227" y="4415285"/>
            <a:chExt cx="398779" cy="375745"/>
          </a:xfrm>
        </p:grpSpPr>
        <p:sp>
          <p:nvSpPr>
            <p:cNvPr id="374" name="任意多边形: 形状 373">
              <a:extLst>
                <a:ext uri="{FF2B5EF4-FFF2-40B4-BE49-F238E27FC236}">
                  <a16:creationId xmlns:a16="http://schemas.microsoft.com/office/drawing/2014/main" id="{D1F680BA-7872-48BB-81E2-9B91EB85C1A6}"/>
                </a:ext>
              </a:extLst>
            </p:cNvPr>
            <p:cNvSpPr/>
            <p:nvPr/>
          </p:nvSpPr>
          <p:spPr>
            <a:xfrm>
              <a:off x="9381048" y="4415289"/>
              <a:ext cx="163137" cy="164959"/>
            </a:xfrm>
            <a:custGeom>
              <a:avLst/>
              <a:gdLst>
                <a:gd name="connsiteX0" fmla="*/ 309004 w 309004"/>
                <a:gd name="connsiteY0" fmla="*/ 154502 h 309004"/>
                <a:gd name="connsiteX1" fmla="*/ 154502 w 309004"/>
                <a:gd name="connsiteY1" fmla="*/ 309004 h 309004"/>
                <a:gd name="connsiteX2" fmla="*/ 0 w 309004"/>
                <a:gd name="connsiteY2" fmla="*/ 154502 h 309004"/>
                <a:gd name="connsiteX3" fmla="*/ 154502 w 309004"/>
                <a:gd name="connsiteY3" fmla="*/ 0 h 309004"/>
                <a:gd name="connsiteX4" fmla="*/ 309004 w 309004"/>
                <a:gd name="connsiteY4" fmla="*/ 154502 h 30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04" h="309004">
                  <a:moveTo>
                    <a:pt x="309004" y="154502"/>
                  </a:moveTo>
                  <a:cubicBezTo>
                    <a:pt x="309004" y="239831"/>
                    <a:pt x="239831" y="309004"/>
                    <a:pt x="154502" y="309004"/>
                  </a:cubicBezTo>
                  <a:cubicBezTo>
                    <a:pt x="69173" y="309004"/>
                    <a:pt x="0" y="239831"/>
                    <a:pt x="0" y="154502"/>
                  </a:cubicBezTo>
                  <a:cubicBezTo>
                    <a:pt x="0" y="69173"/>
                    <a:pt x="69173" y="0"/>
                    <a:pt x="154502" y="0"/>
                  </a:cubicBezTo>
                  <a:cubicBezTo>
                    <a:pt x="239831" y="0"/>
                    <a:pt x="309004" y="69173"/>
                    <a:pt x="309004" y="154502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5" name="任意多边形: 形状 374">
              <a:extLst>
                <a:ext uri="{FF2B5EF4-FFF2-40B4-BE49-F238E27FC236}">
                  <a16:creationId xmlns:a16="http://schemas.microsoft.com/office/drawing/2014/main" id="{62FF3EFC-877C-492A-BED7-D7758A6341E7}"/>
                </a:ext>
              </a:extLst>
            </p:cNvPr>
            <p:cNvSpPr/>
            <p:nvPr/>
          </p:nvSpPr>
          <p:spPr>
            <a:xfrm>
              <a:off x="9285885" y="4415285"/>
              <a:ext cx="357995" cy="366575"/>
            </a:xfrm>
            <a:custGeom>
              <a:avLst/>
              <a:gdLst>
                <a:gd name="connsiteX0" fmla="*/ 0 w 678092"/>
                <a:gd name="connsiteY0" fmla="*/ 686674 h 686673"/>
                <a:gd name="connsiteX1" fmla="*/ 334754 w 678092"/>
                <a:gd name="connsiteY1" fmla="*/ 412004 h 686673"/>
                <a:gd name="connsiteX2" fmla="*/ 334754 w 678092"/>
                <a:gd name="connsiteY2" fmla="*/ 412004 h 686673"/>
                <a:gd name="connsiteX3" fmla="*/ 434015 w 678092"/>
                <a:gd name="connsiteY3" fmla="*/ 430736 h 686673"/>
                <a:gd name="connsiteX4" fmla="*/ 549341 w 678092"/>
                <a:gd name="connsiteY4" fmla="*/ 412004 h 686673"/>
                <a:gd name="connsiteX5" fmla="*/ 549341 w 678092"/>
                <a:gd name="connsiteY5" fmla="*/ 412004 h 686673"/>
                <a:gd name="connsiteX6" fmla="*/ 549341 w 678092"/>
                <a:gd name="connsiteY6" fmla="*/ 64376 h 686673"/>
                <a:gd name="connsiteX7" fmla="*/ 613717 w 678092"/>
                <a:gd name="connsiteY7" fmla="*/ 0 h 686673"/>
                <a:gd name="connsiteX8" fmla="*/ 613717 w 678092"/>
                <a:gd name="connsiteY8" fmla="*/ 0 h 686673"/>
                <a:gd name="connsiteX9" fmla="*/ 678092 w 678092"/>
                <a:gd name="connsiteY9" fmla="*/ 64376 h 686673"/>
                <a:gd name="connsiteX10" fmla="*/ 678092 w 678092"/>
                <a:gd name="connsiteY10" fmla="*/ 686674 h 68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78092" h="686673">
                  <a:moveTo>
                    <a:pt x="0" y="686674"/>
                  </a:moveTo>
                  <a:cubicBezTo>
                    <a:pt x="0" y="583683"/>
                    <a:pt x="120168" y="412004"/>
                    <a:pt x="334754" y="412004"/>
                  </a:cubicBezTo>
                  <a:cubicBezTo>
                    <a:pt x="334754" y="412004"/>
                    <a:pt x="334754" y="412004"/>
                    <a:pt x="334754" y="412004"/>
                  </a:cubicBezTo>
                  <a:cubicBezTo>
                    <a:pt x="334754" y="412004"/>
                    <a:pt x="382115" y="412004"/>
                    <a:pt x="434015" y="430736"/>
                  </a:cubicBezTo>
                  <a:cubicBezTo>
                    <a:pt x="484858" y="449088"/>
                    <a:pt x="549341" y="466057"/>
                    <a:pt x="549341" y="412004"/>
                  </a:cubicBezTo>
                  <a:lnTo>
                    <a:pt x="549341" y="412004"/>
                  </a:lnTo>
                  <a:lnTo>
                    <a:pt x="549341" y="64376"/>
                  </a:lnTo>
                  <a:cubicBezTo>
                    <a:pt x="549341" y="28822"/>
                    <a:pt x="578162" y="0"/>
                    <a:pt x="613717" y="0"/>
                  </a:cubicBezTo>
                  <a:lnTo>
                    <a:pt x="613717" y="0"/>
                  </a:lnTo>
                  <a:cubicBezTo>
                    <a:pt x="649271" y="0"/>
                    <a:pt x="678092" y="28822"/>
                    <a:pt x="678092" y="64376"/>
                  </a:cubicBezTo>
                  <a:lnTo>
                    <a:pt x="678092" y="686674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6" name="任意多边形: 形状 375">
              <a:extLst>
                <a:ext uri="{FF2B5EF4-FFF2-40B4-BE49-F238E27FC236}">
                  <a16:creationId xmlns:a16="http://schemas.microsoft.com/office/drawing/2014/main" id="{D5093EEF-9BB2-46EA-A175-62E3F92F70BF}"/>
                </a:ext>
              </a:extLst>
            </p:cNvPr>
            <p:cNvSpPr/>
            <p:nvPr/>
          </p:nvSpPr>
          <p:spPr>
            <a:xfrm>
              <a:off x="9263227" y="4781866"/>
              <a:ext cx="398779" cy="9164"/>
            </a:xfrm>
            <a:custGeom>
              <a:avLst/>
              <a:gdLst>
                <a:gd name="connsiteX0" fmla="*/ 0 w 755343"/>
                <a:gd name="connsiteY0" fmla="*/ 0 h 17166"/>
                <a:gd name="connsiteX1" fmla="*/ 755343 w 755343"/>
                <a:gd name="connsiteY1" fmla="*/ 0 h 1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5343" h="17166">
                  <a:moveTo>
                    <a:pt x="0" y="0"/>
                  </a:moveTo>
                  <a:lnTo>
                    <a:pt x="755343" y="0"/>
                  </a:lnTo>
                </a:path>
              </a:pathLst>
            </a:custGeom>
            <a:noFill/>
            <a:ln w="285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37" name="文本框 336">
            <a:extLst>
              <a:ext uri="{FF2B5EF4-FFF2-40B4-BE49-F238E27FC236}">
                <a16:creationId xmlns:a16="http://schemas.microsoft.com/office/drawing/2014/main" id="{91EF2EB2-D13C-402A-890A-71A254B781C0}"/>
              </a:ext>
            </a:extLst>
          </p:cNvPr>
          <p:cNvSpPr txBox="1"/>
          <p:nvPr/>
        </p:nvSpPr>
        <p:spPr>
          <a:xfrm>
            <a:off x="9930028" y="4630591"/>
            <a:ext cx="842996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altLang="zh-CN" sz="1400" dirty="0">
                <a:solidFill>
                  <a:schemeClr val="accent2"/>
                </a:solidFill>
              </a:rPr>
              <a:t>Leader</a:t>
            </a:r>
            <a:endParaRPr lang="zh-CN" altLang="en-US" sz="1400" dirty="0">
              <a:solidFill>
                <a:schemeClr val="accent2"/>
              </a:solidFill>
            </a:endParaRPr>
          </a:p>
        </p:txBody>
      </p:sp>
      <p:sp>
        <p:nvSpPr>
          <p:cNvPr id="338" name="文本框 337">
            <a:extLst>
              <a:ext uri="{FF2B5EF4-FFF2-40B4-BE49-F238E27FC236}">
                <a16:creationId xmlns:a16="http://schemas.microsoft.com/office/drawing/2014/main" id="{1DE9216E-AE9C-43AC-8FBA-E7CC3B4B964D}"/>
              </a:ext>
            </a:extLst>
          </p:cNvPr>
          <p:cNvSpPr txBox="1"/>
          <p:nvPr/>
        </p:nvSpPr>
        <p:spPr>
          <a:xfrm>
            <a:off x="9930028" y="4359561"/>
            <a:ext cx="842996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周丁</a:t>
            </a:r>
          </a:p>
        </p:txBody>
      </p:sp>
      <p:sp>
        <p:nvSpPr>
          <p:cNvPr id="351" name="文本框 350">
            <a:extLst>
              <a:ext uri="{FF2B5EF4-FFF2-40B4-BE49-F238E27FC236}">
                <a16:creationId xmlns:a16="http://schemas.microsoft.com/office/drawing/2014/main" id="{A94C7B8D-D0D9-4E0E-BD02-A87979FAA314}"/>
              </a:ext>
            </a:extLst>
          </p:cNvPr>
          <p:cNvSpPr txBox="1"/>
          <p:nvPr/>
        </p:nvSpPr>
        <p:spPr>
          <a:xfrm>
            <a:off x="9607499" y="5300763"/>
            <a:ext cx="1078573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财务部</a:t>
            </a:r>
          </a:p>
        </p:txBody>
      </p:sp>
      <p:sp>
        <p:nvSpPr>
          <p:cNvPr id="352" name="椭圆 351">
            <a:extLst>
              <a:ext uri="{FF2B5EF4-FFF2-40B4-BE49-F238E27FC236}">
                <a16:creationId xmlns:a16="http://schemas.microsoft.com/office/drawing/2014/main" id="{6C1FFD12-C7AC-40C3-9240-9B29B8D47D91}"/>
              </a:ext>
            </a:extLst>
          </p:cNvPr>
          <p:cNvSpPr/>
          <p:nvPr/>
        </p:nvSpPr>
        <p:spPr>
          <a:xfrm>
            <a:off x="9250100" y="5329686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3" name="文本框 352">
            <a:extLst>
              <a:ext uri="{FF2B5EF4-FFF2-40B4-BE49-F238E27FC236}">
                <a16:creationId xmlns:a16="http://schemas.microsoft.com/office/drawing/2014/main" id="{6442F152-3CA6-4656-AAEA-A0D0A9FF2F4D}"/>
              </a:ext>
            </a:extLst>
          </p:cNvPr>
          <p:cNvSpPr txBox="1"/>
          <p:nvPr/>
        </p:nvSpPr>
        <p:spPr>
          <a:xfrm>
            <a:off x="9607499" y="5824064"/>
            <a:ext cx="1078573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运营维护部</a:t>
            </a:r>
          </a:p>
        </p:txBody>
      </p:sp>
      <p:sp>
        <p:nvSpPr>
          <p:cNvPr id="354" name="椭圆 353">
            <a:extLst>
              <a:ext uri="{FF2B5EF4-FFF2-40B4-BE49-F238E27FC236}">
                <a16:creationId xmlns:a16="http://schemas.microsoft.com/office/drawing/2014/main" id="{4E1C3732-CE20-4BDA-BF23-3F600E17F029}"/>
              </a:ext>
            </a:extLst>
          </p:cNvPr>
          <p:cNvSpPr/>
          <p:nvPr/>
        </p:nvSpPr>
        <p:spPr>
          <a:xfrm>
            <a:off x="9250100" y="5852987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4" name="直接连接符 403">
            <a:extLst>
              <a:ext uri="{FF2B5EF4-FFF2-40B4-BE49-F238E27FC236}">
                <a16:creationId xmlns:a16="http://schemas.microsoft.com/office/drawing/2014/main" id="{971637DA-8814-48E0-9BE5-A3211918C7E7}"/>
              </a:ext>
            </a:extLst>
          </p:cNvPr>
          <p:cNvCxnSpPr>
            <a:cxnSpLocks/>
            <a:stCxn id="307" idx="3"/>
          </p:cNvCxnSpPr>
          <p:nvPr/>
        </p:nvCxnSpPr>
        <p:spPr>
          <a:xfrm>
            <a:off x="3222868" y="4591051"/>
            <a:ext cx="29228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接连接符 404">
            <a:extLst>
              <a:ext uri="{FF2B5EF4-FFF2-40B4-BE49-F238E27FC236}">
                <a16:creationId xmlns:a16="http://schemas.microsoft.com/office/drawing/2014/main" id="{525E11C7-A0EE-4064-BD05-DC3CADF545D8}"/>
              </a:ext>
            </a:extLst>
          </p:cNvPr>
          <p:cNvCxnSpPr>
            <a:cxnSpLocks/>
            <a:endCxn id="315" idx="1"/>
          </p:cNvCxnSpPr>
          <p:nvPr/>
        </p:nvCxnSpPr>
        <p:spPr>
          <a:xfrm>
            <a:off x="3492087" y="4591051"/>
            <a:ext cx="28906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直接连接符 417">
            <a:extLst>
              <a:ext uri="{FF2B5EF4-FFF2-40B4-BE49-F238E27FC236}">
                <a16:creationId xmlns:a16="http://schemas.microsoft.com/office/drawing/2014/main" id="{7F4B5571-2D29-4689-BA2E-5CA4CACDA11D}"/>
              </a:ext>
            </a:extLst>
          </p:cNvPr>
          <p:cNvCxnSpPr>
            <a:cxnSpLocks/>
            <a:stCxn id="323" idx="3"/>
          </p:cNvCxnSpPr>
          <p:nvPr/>
        </p:nvCxnSpPr>
        <p:spPr>
          <a:xfrm>
            <a:off x="8410854" y="4591051"/>
            <a:ext cx="28589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直接连接符 418">
            <a:extLst>
              <a:ext uri="{FF2B5EF4-FFF2-40B4-BE49-F238E27FC236}">
                <a16:creationId xmlns:a16="http://schemas.microsoft.com/office/drawing/2014/main" id="{E2223E6B-77A1-4BE8-9B11-FCCBEA1786FE}"/>
              </a:ext>
            </a:extLst>
          </p:cNvPr>
          <p:cNvCxnSpPr>
            <a:cxnSpLocks/>
            <a:endCxn id="331" idx="1"/>
          </p:cNvCxnSpPr>
          <p:nvPr/>
        </p:nvCxnSpPr>
        <p:spPr>
          <a:xfrm flipV="1">
            <a:off x="8673687" y="4591051"/>
            <a:ext cx="29544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2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195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C1F44301-2EF2-4323-9103-96448C32B4A1}"/>
              </a:ext>
            </a:extLst>
          </p:cNvPr>
          <p:cNvSpPr/>
          <p:nvPr/>
        </p:nvSpPr>
        <p:spPr>
          <a:xfrm>
            <a:off x="599247" y="3349754"/>
            <a:ext cx="2417307" cy="2678014"/>
          </a:xfrm>
          <a:prstGeom prst="roundRect">
            <a:avLst>
              <a:gd name="adj" fmla="val 6389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BED14E7-57D4-467E-A5EE-16E58A88D71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团队新成员介绍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D5AB7-1341-48D7-996C-7BF7F7A50A1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未来展望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AFE90366-E169-4C48-A28F-5E6E296D3058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0" b="31048"/>
          <a:stretch/>
        </p:blipFill>
        <p:spPr>
          <a:xfrm>
            <a:off x="603565" y="1408144"/>
            <a:ext cx="2417307" cy="2020857"/>
          </a:xfrm>
          <a:prstGeom prst="roundRect">
            <a:avLst>
              <a:gd name="adj" fmla="val 6990"/>
            </a:avLst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3F39C4D-5CD7-4FD9-B16C-25440C24669B}"/>
              </a:ext>
            </a:extLst>
          </p:cNvPr>
          <p:cNvSpPr>
            <a:spLocks/>
          </p:cNvSpPr>
          <p:nvPr/>
        </p:nvSpPr>
        <p:spPr>
          <a:xfrm>
            <a:off x="599249" y="2870841"/>
            <a:ext cx="2421621" cy="879589"/>
          </a:xfrm>
          <a:custGeom>
            <a:avLst/>
            <a:gdLst>
              <a:gd name="connsiteX0" fmla="*/ 2428702 w 2428702"/>
              <a:gd name="connsiteY0" fmla="*/ 0 h 2372090"/>
              <a:gd name="connsiteX1" fmla="*/ 2428702 w 2428702"/>
              <a:gd name="connsiteY1" fmla="*/ 2217600 h 2372090"/>
              <a:gd name="connsiteX2" fmla="*/ 2274212 w 2428702"/>
              <a:gd name="connsiteY2" fmla="*/ 2372090 h 2372090"/>
              <a:gd name="connsiteX3" fmla="*/ 154490 w 2428702"/>
              <a:gd name="connsiteY3" fmla="*/ 2372090 h 2372090"/>
              <a:gd name="connsiteX4" fmla="*/ 0 w 2428702"/>
              <a:gd name="connsiteY4" fmla="*/ 2217600 h 2372090"/>
              <a:gd name="connsiteX5" fmla="*/ 0 w 2428702"/>
              <a:gd name="connsiteY5" fmla="*/ 418085 h 2372090"/>
              <a:gd name="connsiteX6" fmla="*/ 2328493 w 2428702"/>
              <a:gd name="connsiteY6" fmla="*/ 41077 h 237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702" h="2372090">
                <a:moveTo>
                  <a:pt x="2428702" y="0"/>
                </a:moveTo>
                <a:lnTo>
                  <a:pt x="2428702" y="2217600"/>
                </a:lnTo>
                <a:cubicBezTo>
                  <a:pt x="2428702" y="2302922"/>
                  <a:pt x="2359534" y="2372090"/>
                  <a:pt x="2274212" y="2372090"/>
                </a:cubicBezTo>
                <a:lnTo>
                  <a:pt x="154490" y="2372090"/>
                </a:lnTo>
                <a:cubicBezTo>
                  <a:pt x="69168" y="2372090"/>
                  <a:pt x="0" y="2302922"/>
                  <a:pt x="0" y="2217600"/>
                </a:cubicBezTo>
                <a:lnTo>
                  <a:pt x="0" y="418085"/>
                </a:lnTo>
                <a:cubicBezTo>
                  <a:pt x="884495" y="418085"/>
                  <a:pt x="1695722" y="276602"/>
                  <a:pt x="2328493" y="410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1000">
                <a:schemeClr val="accent2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BE77143-BBDC-47AD-9BC0-028530118226}"/>
              </a:ext>
            </a:extLst>
          </p:cNvPr>
          <p:cNvSpPr/>
          <p:nvPr/>
        </p:nvSpPr>
        <p:spPr>
          <a:xfrm>
            <a:off x="3479079" y="3349754"/>
            <a:ext cx="2417307" cy="2678014"/>
          </a:xfrm>
          <a:prstGeom prst="roundRect">
            <a:avLst>
              <a:gd name="adj" fmla="val 6389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26FC01AC-9703-4312-AF3A-45FA5C3A5339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8" b="30992"/>
          <a:stretch/>
        </p:blipFill>
        <p:spPr>
          <a:xfrm>
            <a:off x="3483396" y="1408144"/>
            <a:ext cx="2417307" cy="2020857"/>
          </a:xfrm>
          <a:prstGeom prst="roundRect">
            <a:avLst>
              <a:gd name="adj" fmla="val 6017"/>
            </a:avLst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6B02AE2F-D5B9-4750-AEAD-4E0EF9ECC258}"/>
              </a:ext>
            </a:extLst>
          </p:cNvPr>
          <p:cNvSpPr>
            <a:spLocks/>
          </p:cNvSpPr>
          <p:nvPr/>
        </p:nvSpPr>
        <p:spPr>
          <a:xfrm>
            <a:off x="3479081" y="2870841"/>
            <a:ext cx="2421621" cy="879589"/>
          </a:xfrm>
          <a:custGeom>
            <a:avLst/>
            <a:gdLst>
              <a:gd name="connsiteX0" fmla="*/ 2428702 w 2428702"/>
              <a:gd name="connsiteY0" fmla="*/ 0 h 2372090"/>
              <a:gd name="connsiteX1" fmla="*/ 2428702 w 2428702"/>
              <a:gd name="connsiteY1" fmla="*/ 2217600 h 2372090"/>
              <a:gd name="connsiteX2" fmla="*/ 2274212 w 2428702"/>
              <a:gd name="connsiteY2" fmla="*/ 2372090 h 2372090"/>
              <a:gd name="connsiteX3" fmla="*/ 154490 w 2428702"/>
              <a:gd name="connsiteY3" fmla="*/ 2372090 h 2372090"/>
              <a:gd name="connsiteX4" fmla="*/ 0 w 2428702"/>
              <a:gd name="connsiteY4" fmla="*/ 2217600 h 2372090"/>
              <a:gd name="connsiteX5" fmla="*/ 0 w 2428702"/>
              <a:gd name="connsiteY5" fmla="*/ 418085 h 2372090"/>
              <a:gd name="connsiteX6" fmla="*/ 2328493 w 2428702"/>
              <a:gd name="connsiteY6" fmla="*/ 41077 h 237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702" h="2372090">
                <a:moveTo>
                  <a:pt x="2428702" y="0"/>
                </a:moveTo>
                <a:lnTo>
                  <a:pt x="2428702" y="2217600"/>
                </a:lnTo>
                <a:cubicBezTo>
                  <a:pt x="2428702" y="2302922"/>
                  <a:pt x="2359534" y="2372090"/>
                  <a:pt x="2274212" y="2372090"/>
                </a:cubicBezTo>
                <a:lnTo>
                  <a:pt x="154490" y="2372090"/>
                </a:lnTo>
                <a:cubicBezTo>
                  <a:pt x="69168" y="2372090"/>
                  <a:pt x="0" y="2302922"/>
                  <a:pt x="0" y="2217600"/>
                </a:cubicBezTo>
                <a:lnTo>
                  <a:pt x="0" y="418085"/>
                </a:lnTo>
                <a:cubicBezTo>
                  <a:pt x="884495" y="418085"/>
                  <a:pt x="1695722" y="276602"/>
                  <a:pt x="2328493" y="410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81000">
                <a:schemeClr val="accent4">
                  <a:lumMod val="40000"/>
                  <a:lumOff val="6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50879F9-7C71-4D2E-92D4-4D84199A3DB7}"/>
              </a:ext>
            </a:extLst>
          </p:cNvPr>
          <p:cNvSpPr/>
          <p:nvPr/>
        </p:nvSpPr>
        <p:spPr>
          <a:xfrm>
            <a:off x="6358910" y="3349754"/>
            <a:ext cx="2417307" cy="2678014"/>
          </a:xfrm>
          <a:prstGeom prst="roundRect">
            <a:avLst>
              <a:gd name="adj" fmla="val 6389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B8C5365A-ED76-4E8A-8123-6024A2A772DE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 b="39146"/>
          <a:stretch/>
        </p:blipFill>
        <p:spPr>
          <a:xfrm>
            <a:off x="6363228" y="1408144"/>
            <a:ext cx="2417307" cy="2020857"/>
          </a:xfrm>
          <a:prstGeom prst="roundRect">
            <a:avLst>
              <a:gd name="adj" fmla="val 6990"/>
            </a:avLst>
          </a:prstGeom>
        </p:spPr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446176B6-A084-48AD-B466-A0488CD4B8BF}"/>
              </a:ext>
            </a:extLst>
          </p:cNvPr>
          <p:cNvSpPr>
            <a:spLocks/>
          </p:cNvSpPr>
          <p:nvPr/>
        </p:nvSpPr>
        <p:spPr>
          <a:xfrm>
            <a:off x="6358912" y="2870841"/>
            <a:ext cx="2421621" cy="879589"/>
          </a:xfrm>
          <a:custGeom>
            <a:avLst/>
            <a:gdLst>
              <a:gd name="connsiteX0" fmla="*/ 2428702 w 2428702"/>
              <a:gd name="connsiteY0" fmla="*/ 0 h 2372090"/>
              <a:gd name="connsiteX1" fmla="*/ 2428702 w 2428702"/>
              <a:gd name="connsiteY1" fmla="*/ 2217600 h 2372090"/>
              <a:gd name="connsiteX2" fmla="*/ 2274212 w 2428702"/>
              <a:gd name="connsiteY2" fmla="*/ 2372090 h 2372090"/>
              <a:gd name="connsiteX3" fmla="*/ 154490 w 2428702"/>
              <a:gd name="connsiteY3" fmla="*/ 2372090 h 2372090"/>
              <a:gd name="connsiteX4" fmla="*/ 0 w 2428702"/>
              <a:gd name="connsiteY4" fmla="*/ 2217600 h 2372090"/>
              <a:gd name="connsiteX5" fmla="*/ 0 w 2428702"/>
              <a:gd name="connsiteY5" fmla="*/ 418085 h 2372090"/>
              <a:gd name="connsiteX6" fmla="*/ 2328493 w 2428702"/>
              <a:gd name="connsiteY6" fmla="*/ 41077 h 237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702" h="2372090">
                <a:moveTo>
                  <a:pt x="2428702" y="0"/>
                </a:moveTo>
                <a:lnTo>
                  <a:pt x="2428702" y="2217600"/>
                </a:lnTo>
                <a:cubicBezTo>
                  <a:pt x="2428702" y="2302922"/>
                  <a:pt x="2359534" y="2372090"/>
                  <a:pt x="2274212" y="2372090"/>
                </a:cubicBezTo>
                <a:lnTo>
                  <a:pt x="154490" y="2372090"/>
                </a:lnTo>
                <a:cubicBezTo>
                  <a:pt x="69168" y="2372090"/>
                  <a:pt x="0" y="2302922"/>
                  <a:pt x="0" y="2217600"/>
                </a:cubicBezTo>
                <a:lnTo>
                  <a:pt x="0" y="418085"/>
                </a:lnTo>
                <a:cubicBezTo>
                  <a:pt x="884495" y="418085"/>
                  <a:pt x="1695722" y="276602"/>
                  <a:pt x="2328493" y="410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1000">
                <a:schemeClr val="accent2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61CD2EB1-5C55-44DD-92F5-6269A87DCFCF}"/>
              </a:ext>
            </a:extLst>
          </p:cNvPr>
          <p:cNvSpPr/>
          <p:nvPr/>
        </p:nvSpPr>
        <p:spPr>
          <a:xfrm>
            <a:off x="9238740" y="3349754"/>
            <a:ext cx="2417307" cy="2678014"/>
          </a:xfrm>
          <a:prstGeom prst="roundRect">
            <a:avLst>
              <a:gd name="adj" fmla="val 6389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81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4DDE27AE-CF96-4E50-A6D9-47DA35B67285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8" b="30974"/>
          <a:stretch/>
        </p:blipFill>
        <p:spPr>
          <a:xfrm>
            <a:off x="9243058" y="1408144"/>
            <a:ext cx="2417307" cy="2020857"/>
          </a:xfrm>
          <a:prstGeom prst="roundRect">
            <a:avLst>
              <a:gd name="adj" fmla="val 8449"/>
            </a:avLst>
          </a:prstGeom>
        </p:spPr>
      </p:pic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E5B4CFC1-099A-48D9-9B8D-E56C1C7E3B3F}"/>
              </a:ext>
            </a:extLst>
          </p:cNvPr>
          <p:cNvSpPr>
            <a:spLocks/>
          </p:cNvSpPr>
          <p:nvPr/>
        </p:nvSpPr>
        <p:spPr>
          <a:xfrm>
            <a:off x="9238742" y="2870841"/>
            <a:ext cx="2421621" cy="879589"/>
          </a:xfrm>
          <a:custGeom>
            <a:avLst/>
            <a:gdLst>
              <a:gd name="connsiteX0" fmla="*/ 2428702 w 2428702"/>
              <a:gd name="connsiteY0" fmla="*/ 0 h 2372090"/>
              <a:gd name="connsiteX1" fmla="*/ 2428702 w 2428702"/>
              <a:gd name="connsiteY1" fmla="*/ 2217600 h 2372090"/>
              <a:gd name="connsiteX2" fmla="*/ 2274212 w 2428702"/>
              <a:gd name="connsiteY2" fmla="*/ 2372090 h 2372090"/>
              <a:gd name="connsiteX3" fmla="*/ 154490 w 2428702"/>
              <a:gd name="connsiteY3" fmla="*/ 2372090 h 2372090"/>
              <a:gd name="connsiteX4" fmla="*/ 0 w 2428702"/>
              <a:gd name="connsiteY4" fmla="*/ 2217600 h 2372090"/>
              <a:gd name="connsiteX5" fmla="*/ 0 w 2428702"/>
              <a:gd name="connsiteY5" fmla="*/ 418085 h 2372090"/>
              <a:gd name="connsiteX6" fmla="*/ 2328493 w 2428702"/>
              <a:gd name="connsiteY6" fmla="*/ 41077 h 237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8702" h="2372090">
                <a:moveTo>
                  <a:pt x="2428702" y="0"/>
                </a:moveTo>
                <a:lnTo>
                  <a:pt x="2428702" y="2217600"/>
                </a:lnTo>
                <a:cubicBezTo>
                  <a:pt x="2428702" y="2302922"/>
                  <a:pt x="2359534" y="2372090"/>
                  <a:pt x="2274212" y="2372090"/>
                </a:cubicBezTo>
                <a:lnTo>
                  <a:pt x="154490" y="2372090"/>
                </a:lnTo>
                <a:cubicBezTo>
                  <a:pt x="69168" y="2372090"/>
                  <a:pt x="0" y="2302922"/>
                  <a:pt x="0" y="2217600"/>
                </a:cubicBezTo>
                <a:lnTo>
                  <a:pt x="0" y="418085"/>
                </a:lnTo>
                <a:cubicBezTo>
                  <a:pt x="884495" y="418085"/>
                  <a:pt x="1695722" y="276602"/>
                  <a:pt x="2328493" y="4107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81000">
                <a:schemeClr val="accent4">
                  <a:lumMod val="40000"/>
                  <a:lumOff val="60000"/>
                </a:schemeClr>
              </a:gs>
            </a:gsLst>
            <a:lin ang="2700000" scaled="0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613FF9-5473-4720-B17B-AF21C0A74FBC}"/>
              </a:ext>
            </a:extLst>
          </p:cNvPr>
          <p:cNvSpPr txBox="1"/>
          <p:nvPr/>
        </p:nvSpPr>
        <p:spPr>
          <a:xfrm>
            <a:off x="887442" y="3195866"/>
            <a:ext cx="1000352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</a:rPr>
              <a:t>刘先生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2EDDC59-B75F-46B4-B9BD-D693952EC927}"/>
              </a:ext>
            </a:extLst>
          </p:cNvPr>
          <p:cNvSpPr txBox="1"/>
          <p:nvPr/>
        </p:nvSpPr>
        <p:spPr>
          <a:xfrm>
            <a:off x="1830014" y="3301397"/>
            <a:ext cx="1128760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chemeClr val="bg1"/>
                </a:solidFill>
                <a:latin typeface="+mj-lt"/>
                <a:ea typeface="+mj-ea"/>
              </a:rPr>
              <a:t>公关部负责人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55DEF17-DF78-4B4A-9BE7-761FC0E27786}"/>
              </a:ext>
            </a:extLst>
          </p:cNvPr>
          <p:cNvSpPr txBox="1"/>
          <p:nvPr/>
        </p:nvSpPr>
        <p:spPr>
          <a:xfrm>
            <a:off x="3727751" y="3195866"/>
            <a:ext cx="1000352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</a:rPr>
              <a:t>张先生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E68E81-17EF-4FE6-8300-A9B4F9ADB446}"/>
              </a:ext>
            </a:extLst>
          </p:cNvPr>
          <p:cNvSpPr txBox="1"/>
          <p:nvPr/>
        </p:nvSpPr>
        <p:spPr>
          <a:xfrm>
            <a:off x="4670323" y="3301397"/>
            <a:ext cx="1128760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chemeClr val="bg1"/>
                </a:solidFill>
                <a:latin typeface="+mj-lt"/>
                <a:ea typeface="+mj-ea"/>
              </a:rPr>
              <a:t>运营部负责人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4A386A3-E782-48F4-B323-96A82306A450}"/>
              </a:ext>
            </a:extLst>
          </p:cNvPr>
          <p:cNvSpPr txBox="1"/>
          <p:nvPr/>
        </p:nvSpPr>
        <p:spPr>
          <a:xfrm>
            <a:off x="6607583" y="3195866"/>
            <a:ext cx="1000352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</a:rPr>
              <a:t>李小姐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04EE4E0-96B1-45F1-BAEC-8D2130CC024D}"/>
              </a:ext>
            </a:extLst>
          </p:cNvPr>
          <p:cNvSpPr txBox="1"/>
          <p:nvPr/>
        </p:nvSpPr>
        <p:spPr>
          <a:xfrm>
            <a:off x="7550155" y="3301397"/>
            <a:ext cx="1128760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chemeClr val="bg1"/>
                </a:solidFill>
                <a:latin typeface="+mj-lt"/>
                <a:ea typeface="+mj-ea"/>
              </a:rPr>
              <a:t>研发部负责人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E4C8A18-84DF-4F0B-8E9A-8F97FEFAEC6F}"/>
              </a:ext>
            </a:extLst>
          </p:cNvPr>
          <p:cNvSpPr txBox="1"/>
          <p:nvPr/>
        </p:nvSpPr>
        <p:spPr>
          <a:xfrm>
            <a:off x="9517104" y="3195866"/>
            <a:ext cx="1000352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</a:rPr>
              <a:t>赵小姐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B727FFC-AC14-4392-9FEA-62242A7EABA5}"/>
              </a:ext>
            </a:extLst>
          </p:cNvPr>
          <p:cNvSpPr txBox="1"/>
          <p:nvPr/>
        </p:nvSpPr>
        <p:spPr>
          <a:xfrm>
            <a:off x="10459676" y="3301397"/>
            <a:ext cx="1128760" cy="18466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chemeClr val="bg1"/>
                </a:solidFill>
                <a:latin typeface="+mj-lt"/>
                <a:ea typeface="+mj-ea"/>
              </a:rPr>
              <a:t>市场部负责人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70CCE0B-ECD6-47F3-913D-72936FA4A9FD}"/>
              </a:ext>
            </a:extLst>
          </p:cNvPr>
          <p:cNvSpPr txBox="1"/>
          <p:nvPr/>
        </p:nvSpPr>
        <p:spPr>
          <a:xfrm>
            <a:off x="1244841" y="4002599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资深行业专家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5A799611-1B6E-408E-8348-6766B556498D}"/>
              </a:ext>
            </a:extLst>
          </p:cNvPr>
          <p:cNvSpPr/>
          <p:nvPr/>
        </p:nvSpPr>
        <p:spPr>
          <a:xfrm>
            <a:off x="887442" y="4031522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6058D0D-48C0-44CA-BB23-3561556AF696}"/>
              </a:ext>
            </a:extLst>
          </p:cNvPr>
          <p:cNvSpPr txBox="1"/>
          <p:nvPr/>
        </p:nvSpPr>
        <p:spPr>
          <a:xfrm>
            <a:off x="1244841" y="4525900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从事公关工作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15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年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9EA666D4-D780-4C72-B129-807252AF3C93}"/>
              </a:ext>
            </a:extLst>
          </p:cNvPr>
          <p:cNvSpPr/>
          <p:nvPr/>
        </p:nvSpPr>
        <p:spPr>
          <a:xfrm>
            <a:off x="887442" y="4554823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50E2F0D-AA9D-41CC-8730-E9128378F549}"/>
              </a:ext>
            </a:extLst>
          </p:cNvPr>
          <p:cNvSpPr txBox="1"/>
          <p:nvPr/>
        </p:nvSpPr>
        <p:spPr>
          <a:xfrm>
            <a:off x="1244841" y="5049201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参与项目超过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50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个</a:t>
            </a: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3422CD5F-E618-44DE-A72A-76ED141A1A6B}"/>
              </a:ext>
            </a:extLst>
          </p:cNvPr>
          <p:cNvSpPr/>
          <p:nvPr/>
        </p:nvSpPr>
        <p:spPr>
          <a:xfrm>
            <a:off x="887442" y="5078124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7711140-19FE-4F5E-BA12-4139EAC21225}"/>
              </a:ext>
            </a:extLst>
          </p:cNvPr>
          <p:cNvSpPr txBox="1"/>
          <p:nvPr/>
        </p:nvSpPr>
        <p:spPr>
          <a:xfrm>
            <a:off x="1244841" y="5572502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××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大学客座讲师</a:t>
            </a: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C5BFCAA6-2AB8-4CF4-9F6A-9316BD0D83DB}"/>
              </a:ext>
            </a:extLst>
          </p:cNvPr>
          <p:cNvSpPr/>
          <p:nvPr/>
        </p:nvSpPr>
        <p:spPr>
          <a:xfrm>
            <a:off x="887442" y="5601425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1B797F4-1CFC-45A8-A9D7-F966EEDB37E7}"/>
              </a:ext>
            </a:extLst>
          </p:cNvPr>
          <p:cNvSpPr txBox="1"/>
          <p:nvPr/>
        </p:nvSpPr>
        <p:spPr>
          <a:xfrm>
            <a:off x="7009221" y="4002599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资深研发专家</a:t>
            </a: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786A2EBE-3A1A-45B7-8576-2001C067882E}"/>
              </a:ext>
            </a:extLst>
          </p:cNvPr>
          <p:cNvSpPr/>
          <p:nvPr/>
        </p:nvSpPr>
        <p:spPr>
          <a:xfrm>
            <a:off x="6651822" y="4031522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F19E6B2-9C2F-4404-B97A-3F63A0CDD569}"/>
              </a:ext>
            </a:extLst>
          </p:cNvPr>
          <p:cNvSpPr txBox="1"/>
          <p:nvPr/>
        </p:nvSpPr>
        <p:spPr>
          <a:xfrm>
            <a:off x="7009221" y="4525900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从事产品研发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18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年</a:t>
            </a: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5937B813-A9A0-46EA-A6A3-AC8CD96592EB}"/>
              </a:ext>
            </a:extLst>
          </p:cNvPr>
          <p:cNvSpPr/>
          <p:nvPr/>
        </p:nvSpPr>
        <p:spPr>
          <a:xfrm>
            <a:off x="6651822" y="4554823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1E72F3D-6379-4380-8048-3FC64269A7D4}"/>
              </a:ext>
            </a:extLst>
          </p:cNvPr>
          <p:cNvSpPr txBox="1"/>
          <p:nvPr/>
        </p:nvSpPr>
        <p:spPr>
          <a:xfrm>
            <a:off x="7009221" y="5049201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研发当红产品“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××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”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CABAA6E-7732-404E-859A-A840249EA818}"/>
              </a:ext>
            </a:extLst>
          </p:cNvPr>
          <p:cNvSpPr/>
          <p:nvPr/>
        </p:nvSpPr>
        <p:spPr>
          <a:xfrm>
            <a:off x="6651822" y="5078124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FBE5E7DA-F2A5-4539-9A67-69517F2E51C5}"/>
              </a:ext>
            </a:extLst>
          </p:cNvPr>
          <p:cNvSpPr txBox="1"/>
          <p:nvPr/>
        </p:nvSpPr>
        <p:spPr>
          <a:xfrm>
            <a:off x="7009221" y="5572502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××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大学客座讲师</a:t>
            </a: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409B48F5-B326-4486-8681-E9930EFE1C8A}"/>
              </a:ext>
            </a:extLst>
          </p:cNvPr>
          <p:cNvSpPr/>
          <p:nvPr/>
        </p:nvSpPr>
        <p:spPr>
          <a:xfrm>
            <a:off x="6651822" y="5601425"/>
            <a:ext cx="168853" cy="1688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6AC6EF4-4645-414D-B563-389B114B0749}"/>
              </a:ext>
            </a:extLst>
          </p:cNvPr>
          <p:cNvSpPr txBox="1"/>
          <p:nvPr/>
        </p:nvSpPr>
        <p:spPr>
          <a:xfrm>
            <a:off x="4129389" y="4002599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资深运营专家</a:t>
            </a: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BA89DEBE-9C4B-486C-BBC3-56ED622E517E}"/>
              </a:ext>
            </a:extLst>
          </p:cNvPr>
          <p:cNvSpPr/>
          <p:nvPr/>
        </p:nvSpPr>
        <p:spPr>
          <a:xfrm>
            <a:off x="3771990" y="4031522"/>
            <a:ext cx="168853" cy="1688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8FC607A-E337-4949-A791-EE5A6AE11474}"/>
              </a:ext>
            </a:extLst>
          </p:cNvPr>
          <p:cNvSpPr txBox="1"/>
          <p:nvPr/>
        </p:nvSpPr>
        <p:spPr>
          <a:xfrm>
            <a:off x="4129389" y="4525900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从事运营工作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16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年</a:t>
            </a: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A2C60537-A014-4A79-8292-BA4F06309DE9}"/>
              </a:ext>
            </a:extLst>
          </p:cNvPr>
          <p:cNvSpPr/>
          <p:nvPr/>
        </p:nvSpPr>
        <p:spPr>
          <a:xfrm>
            <a:off x="3771990" y="4554823"/>
            <a:ext cx="168853" cy="1688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9DCBC82-6FCC-4A8F-8452-F6C77FCD79AF}"/>
              </a:ext>
            </a:extLst>
          </p:cNvPr>
          <p:cNvSpPr txBox="1"/>
          <p:nvPr/>
        </p:nvSpPr>
        <p:spPr>
          <a:xfrm>
            <a:off x="4129389" y="5049201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7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年产品研发经历</a:t>
            </a: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72048BBE-176D-4AB6-A4D7-6D46D102922C}"/>
              </a:ext>
            </a:extLst>
          </p:cNvPr>
          <p:cNvSpPr/>
          <p:nvPr/>
        </p:nvSpPr>
        <p:spPr>
          <a:xfrm>
            <a:off x="3771990" y="5078124"/>
            <a:ext cx="168853" cy="1688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B12E630-7F8F-473F-A838-B40E49920150}"/>
              </a:ext>
            </a:extLst>
          </p:cNvPr>
          <p:cNvSpPr txBox="1"/>
          <p:nvPr/>
        </p:nvSpPr>
        <p:spPr>
          <a:xfrm>
            <a:off x="4129389" y="5572502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地年度金牌运营</a:t>
            </a: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ED9C1B1F-B3E3-4CE1-A7D6-F1CFEB428D38}"/>
              </a:ext>
            </a:extLst>
          </p:cNvPr>
          <p:cNvSpPr/>
          <p:nvPr/>
        </p:nvSpPr>
        <p:spPr>
          <a:xfrm>
            <a:off x="3771990" y="5601425"/>
            <a:ext cx="168853" cy="1688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43B7125-6EFC-489E-9A5D-DB43C02DA103}"/>
              </a:ext>
            </a:extLst>
          </p:cNvPr>
          <p:cNvSpPr txBox="1"/>
          <p:nvPr/>
        </p:nvSpPr>
        <p:spPr>
          <a:xfrm>
            <a:off x="9856705" y="4002599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资深行业专家</a:t>
            </a: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32C3F429-7053-4BB2-80BF-4E2C406AE68C}"/>
              </a:ext>
            </a:extLst>
          </p:cNvPr>
          <p:cNvSpPr/>
          <p:nvPr/>
        </p:nvSpPr>
        <p:spPr>
          <a:xfrm>
            <a:off x="9499306" y="4031522"/>
            <a:ext cx="168853" cy="1688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7C461013-8C1E-4CCD-A63C-9BAB08C76591}"/>
              </a:ext>
            </a:extLst>
          </p:cNvPr>
          <p:cNvSpPr txBox="1"/>
          <p:nvPr/>
        </p:nvSpPr>
        <p:spPr>
          <a:xfrm>
            <a:off x="9856705" y="4525900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运作项目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100+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4D2D3E06-7D04-4AC5-8CC8-4720C920F9F8}"/>
              </a:ext>
            </a:extLst>
          </p:cNvPr>
          <p:cNvSpPr/>
          <p:nvPr/>
        </p:nvSpPr>
        <p:spPr>
          <a:xfrm>
            <a:off x="9499306" y="4554823"/>
            <a:ext cx="168853" cy="1688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423427E-664F-4FA5-9454-366EFEA0DC9A}"/>
              </a:ext>
            </a:extLst>
          </p:cNvPr>
          <p:cNvSpPr txBox="1"/>
          <p:nvPr/>
        </p:nvSpPr>
        <p:spPr>
          <a:xfrm>
            <a:off x="9856705" y="5049201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千万级项目运作</a:t>
            </a: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5E38E11C-A0C1-480D-A087-B325AA94D89D}"/>
              </a:ext>
            </a:extLst>
          </p:cNvPr>
          <p:cNvSpPr/>
          <p:nvPr/>
        </p:nvSpPr>
        <p:spPr>
          <a:xfrm>
            <a:off x="9499306" y="5078124"/>
            <a:ext cx="168853" cy="1688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B44844CB-585A-4F64-BD89-0B87194E6F74}"/>
              </a:ext>
            </a:extLst>
          </p:cNvPr>
          <p:cNvSpPr txBox="1"/>
          <p:nvPr/>
        </p:nvSpPr>
        <p:spPr>
          <a:xfrm>
            <a:off x="9856705" y="5572502"/>
            <a:ext cx="1519217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××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年市场风云人物</a:t>
            </a: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707032B2-843D-41D8-8F14-8C29DD535C68}"/>
              </a:ext>
            </a:extLst>
          </p:cNvPr>
          <p:cNvSpPr/>
          <p:nvPr/>
        </p:nvSpPr>
        <p:spPr>
          <a:xfrm>
            <a:off x="9499306" y="5601425"/>
            <a:ext cx="168853" cy="1688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9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平行四边形 95">
            <a:extLst>
              <a:ext uri="{FF2B5EF4-FFF2-40B4-BE49-F238E27FC236}">
                <a16:creationId xmlns:a16="http://schemas.microsoft.com/office/drawing/2014/main" id="{3ADBF1C5-27CA-44E2-82AA-9E00694850AE}"/>
              </a:ext>
            </a:extLst>
          </p:cNvPr>
          <p:cNvSpPr/>
          <p:nvPr/>
        </p:nvSpPr>
        <p:spPr>
          <a:xfrm flipH="1" flipV="1">
            <a:off x="2437682" y="5537327"/>
            <a:ext cx="8939044" cy="410014"/>
          </a:xfrm>
          <a:prstGeom prst="parallelogram">
            <a:avLst>
              <a:gd name="adj" fmla="val 148124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F760D1DC-C436-4B52-B85C-30151969538C}"/>
              </a:ext>
            </a:extLst>
          </p:cNvPr>
          <p:cNvGrpSpPr/>
          <p:nvPr/>
        </p:nvGrpSpPr>
        <p:grpSpPr>
          <a:xfrm>
            <a:off x="3033392" y="2461520"/>
            <a:ext cx="8432515" cy="3071368"/>
            <a:chOff x="3033392" y="2461520"/>
            <a:chExt cx="8432515" cy="3071368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A7C68A6C-D2FB-4D68-822A-777806BFAAD7}"/>
                </a:ext>
              </a:extLst>
            </p:cNvPr>
            <p:cNvSpPr/>
            <p:nvPr/>
          </p:nvSpPr>
          <p:spPr>
            <a:xfrm>
              <a:off x="3033392" y="2461520"/>
              <a:ext cx="8432515" cy="3071368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81000">
                  <a:schemeClr val="bg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0663F6CC-9497-4E3C-B10E-07407E8781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7409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E859136C-03B7-44AE-B16B-2C132E8BA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59289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B3D342B9-39B0-4362-9963-A37CC9B861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9597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735BAE6D-DD9E-4C99-AC3D-16B25FBB1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1785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D80CC2FE-D072-48C6-98E7-FED19EB9F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3973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989D20F7-6E2D-423F-A07A-9E78D8CB30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6161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87DD8D34-E81E-40BC-8EB6-F063A2960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8349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D4F7030B-C93A-4499-9D0C-E9D53B9E2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0537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73450E22-DDF7-4724-B747-799004733F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2725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4230E2AA-3112-4644-99FB-BEFD3A4518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4913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9637A845-6418-4A43-9819-EE93BA20B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7101" y="2472888"/>
              <a:ext cx="0" cy="30600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4BD80D6-92D6-4756-BEC6-095B9192877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工作进度安排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2010E6-DFCE-4137-8EA4-60BEB6AA8A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未来展望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C0E3F4-B392-4B5B-A793-B17CCAE10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2" y="1380614"/>
            <a:ext cx="2856879" cy="4866914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A97E0125-CD7E-4C04-82BE-2A7AD967977D}"/>
              </a:ext>
            </a:extLst>
          </p:cNvPr>
          <p:cNvGrpSpPr/>
          <p:nvPr/>
        </p:nvGrpSpPr>
        <p:grpSpPr>
          <a:xfrm>
            <a:off x="3676534" y="1772765"/>
            <a:ext cx="512007" cy="512007"/>
            <a:chOff x="1437021" y="1978655"/>
            <a:chExt cx="3149601" cy="3149600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1D0F67C5-5CD7-4262-A3A4-0F0A1450919D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BF3B9B25-06FA-458F-96CA-7E46BF0124C8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BB829E9-5148-4D6A-9883-C4C9710CF381}"/>
              </a:ext>
            </a:extLst>
          </p:cNvPr>
          <p:cNvSpPr txBox="1"/>
          <p:nvPr/>
        </p:nvSpPr>
        <p:spPr>
          <a:xfrm>
            <a:off x="3734406" y="184410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4BCDB8-C25C-46BA-887E-5EA1B5D3A6E8}"/>
              </a:ext>
            </a:extLst>
          </p:cNvPr>
          <p:cNvGrpSpPr/>
          <p:nvPr/>
        </p:nvGrpSpPr>
        <p:grpSpPr>
          <a:xfrm>
            <a:off x="4316525" y="1772765"/>
            <a:ext cx="512007" cy="512007"/>
            <a:chOff x="1437021" y="1978655"/>
            <a:chExt cx="3149601" cy="314960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840C892-87F5-4157-8B2F-0CEF876EA0EE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421DCDC-8E62-4604-800E-FFF745899F56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6B15617-8627-48A1-8FDC-3D42456E5BC5}"/>
              </a:ext>
            </a:extLst>
          </p:cNvPr>
          <p:cNvSpPr txBox="1"/>
          <p:nvPr/>
        </p:nvSpPr>
        <p:spPr>
          <a:xfrm>
            <a:off x="4374397" y="184410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C7D90CC-7E81-4999-ACBD-4D89BA6D9F18}"/>
              </a:ext>
            </a:extLst>
          </p:cNvPr>
          <p:cNvGrpSpPr/>
          <p:nvPr/>
        </p:nvGrpSpPr>
        <p:grpSpPr>
          <a:xfrm>
            <a:off x="4956516" y="1772765"/>
            <a:ext cx="512007" cy="512007"/>
            <a:chOff x="1437021" y="1978655"/>
            <a:chExt cx="3149601" cy="3149600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C33431C-41AB-47F3-8F0C-E6216E20213A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809FB866-413D-4F4A-ADED-C50772AB7AE2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B61D1A7-ADC1-41D9-8EA8-C0D3004025F7}"/>
              </a:ext>
            </a:extLst>
          </p:cNvPr>
          <p:cNvSpPr txBox="1"/>
          <p:nvPr/>
        </p:nvSpPr>
        <p:spPr>
          <a:xfrm>
            <a:off x="5014388" y="184410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EFC7B26-E10A-477F-B4A2-F141440B1E10}"/>
              </a:ext>
            </a:extLst>
          </p:cNvPr>
          <p:cNvGrpSpPr/>
          <p:nvPr/>
        </p:nvGrpSpPr>
        <p:grpSpPr>
          <a:xfrm>
            <a:off x="5596507" y="1772765"/>
            <a:ext cx="512007" cy="512007"/>
            <a:chOff x="1437021" y="1978655"/>
            <a:chExt cx="3149601" cy="3149600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DFF0562A-81A8-420A-954B-22802418E104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002275B-EA61-44E4-A895-E5EF47042084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BC32174F-5B18-49D4-BF04-6DDCE7DACBC7}"/>
              </a:ext>
            </a:extLst>
          </p:cNvPr>
          <p:cNvSpPr txBox="1"/>
          <p:nvPr/>
        </p:nvSpPr>
        <p:spPr>
          <a:xfrm>
            <a:off x="5654379" y="184410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9E7D703-65D5-4351-AAF7-EA9F749CF540}"/>
              </a:ext>
            </a:extLst>
          </p:cNvPr>
          <p:cNvGrpSpPr/>
          <p:nvPr/>
        </p:nvGrpSpPr>
        <p:grpSpPr>
          <a:xfrm>
            <a:off x="6236498" y="1772765"/>
            <a:ext cx="512007" cy="512007"/>
            <a:chOff x="1437021" y="1978655"/>
            <a:chExt cx="3149601" cy="3149600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1BEF578B-9E8A-4AC3-B62D-D17109EFF213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4DF28555-48F4-4D59-85F8-1631FE825832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D164057D-FF52-424C-8592-B9BAF1850778}"/>
              </a:ext>
            </a:extLst>
          </p:cNvPr>
          <p:cNvSpPr txBox="1"/>
          <p:nvPr/>
        </p:nvSpPr>
        <p:spPr>
          <a:xfrm>
            <a:off x="6294370" y="184410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F3C05E7-5210-40B4-84A0-C3B44E3536F5}"/>
              </a:ext>
            </a:extLst>
          </p:cNvPr>
          <p:cNvGrpSpPr/>
          <p:nvPr/>
        </p:nvGrpSpPr>
        <p:grpSpPr>
          <a:xfrm>
            <a:off x="6876489" y="1772765"/>
            <a:ext cx="512007" cy="512007"/>
            <a:chOff x="1437021" y="1978655"/>
            <a:chExt cx="3149601" cy="3149600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C8B32B82-FBC4-4061-B970-6A80FD8DF36F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FC6C79B7-1B57-413A-9F01-FDBEB7F4BB4C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2FB84F77-4E29-4EE0-B140-373FCCA03C9B}"/>
              </a:ext>
            </a:extLst>
          </p:cNvPr>
          <p:cNvSpPr txBox="1"/>
          <p:nvPr/>
        </p:nvSpPr>
        <p:spPr>
          <a:xfrm>
            <a:off x="6934361" y="1844102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06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D876681-FCF8-4BEF-B16D-5B66CB349C5B}"/>
              </a:ext>
            </a:extLst>
          </p:cNvPr>
          <p:cNvGrpSpPr/>
          <p:nvPr/>
        </p:nvGrpSpPr>
        <p:grpSpPr>
          <a:xfrm>
            <a:off x="7516480" y="1772765"/>
            <a:ext cx="512007" cy="512007"/>
            <a:chOff x="1437021" y="1978655"/>
            <a:chExt cx="3149601" cy="3149600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0B1CC230-008B-4DB8-8AE4-5466739B278E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6B9407B3-A4B2-48EF-AAD1-D91470AEDFEA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26B52CB7-3790-4EF0-91BF-72301F63B0FC}"/>
              </a:ext>
            </a:extLst>
          </p:cNvPr>
          <p:cNvSpPr txBox="1"/>
          <p:nvPr/>
        </p:nvSpPr>
        <p:spPr>
          <a:xfrm>
            <a:off x="7574352" y="184410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07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91DA9C13-D308-4814-A680-FFCB7C0584CE}"/>
              </a:ext>
            </a:extLst>
          </p:cNvPr>
          <p:cNvGrpSpPr/>
          <p:nvPr/>
        </p:nvGrpSpPr>
        <p:grpSpPr>
          <a:xfrm>
            <a:off x="8156471" y="1772765"/>
            <a:ext cx="512007" cy="512007"/>
            <a:chOff x="1437021" y="1978655"/>
            <a:chExt cx="3149601" cy="3149600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2378855B-9B0E-4E77-BF7B-3753990EA154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287F6C2C-47CB-4FC3-9D9D-5D59418C6F31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B5797C22-64EB-4AD2-875D-F60F69BB1CF4}"/>
              </a:ext>
            </a:extLst>
          </p:cNvPr>
          <p:cNvSpPr txBox="1"/>
          <p:nvPr/>
        </p:nvSpPr>
        <p:spPr>
          <a:xfrm>
            <a:off x="8214343" y="1844102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08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4D6769A6-09B4-4F08-B850-1271942C9DE1}"/>
              </a:ext>
            </a:extLst>
          </p:cNvPr>
          <p:cNvGrpSpPr/>
          <p:nvPr/>
        </p:nvGrpSpPr>
        <p:grpSpPr>
          <a:xfrm>
            <a:off x="8796462" y="1772765"/>
            <a:ext cx="512007" cy="512007"/>
            <a:chOff x="1437021" y="1978655"/>
            <a:chExt cx="3149601" cy="3149600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5EFD1195-D0C7-48B0-99AE-5073A699FE8D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CAE7FD90-CFA2-45DF-AE86-BCD4F75BEA72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9FF61161-094C-407F-83A5-F7C9FC1F2E55}"/>
              </a:ext>
            </a:extLst>
          </p:cNvPr>
          <p:cNvSpPr txBox="1"/>
          <p:nvPr/>
        </p:nvSpPr>
        <p:spPr>
          <a:xfrm>
            <a:off x="8854334" y="1844102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09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00D7255-53C0-47AE-B7C9-C5D434B9EB29}"/>
              </a:ext>
            </a:extLst>
          </p:cNvPr>
          <p:cNvGrpSpPr/>
          <p:nvPr/>
        </p:nvGrpSpPr>
        <p:grpSpPr>
          <a:xfrm>
            <a:off x="9436453" y="1772765"/>
            <a:ext cx="512007" cy="512007"/>
            <a:chOff x="1437021" y="1978655"/>
            <a:chExt cx="3149601" cy="3149600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88191DF1-630B-47C2-847E-478BC6179493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1AC5426E-012C-4FF9-8627-02B956A6B6CB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A3CEDDEF-BA89-4A17-A2E0-A745A034C0BA}"/>
              </a:ext>
            </a:extLst>
          </p:cNvPr>
          <p:cNvSpPr txBox="1"/>
          <p:nvPr/>
        </p:nvSpPr>
        <p:spPr>
          <a:xfrm>
            <a:off x="9494325" y="1844102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10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F7CB92D0-61AD-4E3C-9F50-BD6D654A0D34}"/>
              </a:ext>
            </a:extLst>
          </p:cNvPr>
          <p:cNvGrpSpPr/>
          <p:nvPr/>
        </p:nvGrpSpPr>
        <p:grpSpPr>
          <a:xfrm>
            <a:off x="10076444" y="1772765"/>
            <a:ext cx="512007" cy="512007"/>
            <a:chOff x="1437021" y="1978655"/>
            <a:chExt cx="3149601" cy="3149600"/>
          </a:xfrm>
        </p:grpSpPr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6E552D28-31AE-4287-B0D2-165F5E78E232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8E113899-59A0-4D4A-B86E-1D25C1CEF092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F387DD57-9871-4CC8-ACD2-7CA53079421C}"/>
              </a:ext>
            </a:extLst>
          </p:cNvPr>
          <p:cNvSpPr txBox="1"/>
          <p:nvPr/>
        </p:nvSpPr>
        <p:spPr>
          <a:xfrm>
            <a:off x="10134316" y="1844102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11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4824D800-623B-47D1-BB7A-1A9B08C5806C}"/>
              </a:ext>
            </a:extLst>
          </p:cNvPr>
          <p:cNvGrpSpPr/>
          <p:nvPr/>
        </p:nvGrpSpPr>
        <p:grpSpPr>
          <a:xfrm>
            <a:off x="10716439" y="1772765"/>
            <a:ext cx="512007" cy="512007"/>
            <a:chOff x="1437021" y="1978655"/>
            <a:chExt cx="3149601" cy="3149600"/>
          </a:xfrm>
        </p:grpSpPr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C4215ADF-DAB5-4D1B-B11F-D4EEB8DF2677}"/>
                </a:ext>
              </a:extLst>
            </p:cNvPr>
            <p:cNvSpPr/>
            <p:nvPr/>
          </p:nvSpPr>
          <p:spPr>
            <a:xfrm>
              <a:off x="1437021" y="1978655"/>
              <a:ext cx="3149601" cy="3149600"/>
            </a:xfrm>
            <a:prstGeom prst="roundRect">
              <a:avLst>
                <a:gd name="adj" fmla="val 11643"/>
              </a:avLst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81000">
                  <a:schemeClr val="accent2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798B0181-0D04-4315-BEAC-75DCBDBA6726}"/>
                </a:ext>
              </a:extLst>
            </p:cNvPr>
            <p:cNvSpPr/>
            <p:nvPr/>
          </p:nvSpPr>
          <p:spPr>
            <a:xfrm>
              <a:off x="1625966" y="2155318"/>
              <a:ext cx="2801687" cy="2801687"/>
            </a:xfrm>
            <a:prstGeom prst="roundRect">
              <a:avLst>
                <a:gd name="adj" fmla="val 11643"/>
              </a:avLst>
            </a:prstGeom>
            <a:noFill/>
            <a:ln>
              <a:gradFill flip="none" rotWithShape="1">
                <a:gsLst>
                  <a:gs pos="0">
                    <a:schemeClr val="bg1">
                      <a:alpha val="0"/>
                      <a:lumMod val="9600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76200" dist="50800" dir="5400000" algn="t" rotWithShape="0">
                <a:schemeClr val="tx1">
                  <a:lumMod val="50000"/>
                  <a:lumOff val="50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mpact" panose="020B0806030902050204" pitchFamily="34" charset="0"/>
              </a:endParaRP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A180E2E5-C6DC-4E9E-9392-282882D64BFB}"/>
              </a:ext>
            </a:extLst>
          </p:cNvPr>
          <p:cNvSpPr txBox="1"/>
          <p:nvPr/>
        </p:nvSpPr>
        <p:spPr>
          <a:xfrm>
            <a:off x="10774311" y="1844102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12</a:t>
            </a:r>
            <a:endParaRPr lang="zh-CN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492C24C5-BE86-46BA-807A-3F9BD5827957}"/>
              </a:ext>
            </a:extLst>
          </p:cNvPr>
          <p:cNvSpPr/>
          <p:nvPr/>
        </p:nvSpPr>
        <p:spPr>
          <a:xfrm>
            <a:off x="4956517" y="3227936"/>
            <a:ext cx="2431979" cy="1938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61798961-54D1-44ED-8D86-8B6427BE5A1A}"/>
              </a:ext>
            </a:extLst>
          </p:cNvPr>
          <p:cNvSpPr/>
          <p:nvPr/>
        </p:nvSpPr>
        <p:spPr>
          <a:xfrm>
            <a:off x="4321863" y="3716252"/>
            <a:ext cx="4986606" cy="1938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1000">
                <a:schemeClr val="accent4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EEF8DED6-8A4D-4F1D-93E4-F1D933E0CB6F}"/>
              </a:ext>
            </a:extLst>
          </p:cNvPr>
          <p:cNvSpPr/>
          <p:nvPr/>
        </p:nvSpPr>
        <p:spPr>
          <a:xfrm>
            <a:off x="6876488" y="4204568"/>
            <a:ext cx="4351957" cy="1938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F028D6A7-6188-4700-9627-D488F84EACE8}"/>
              </a:ext>
            </a:extLst>
          </p:cNvPr>
          <p:cNvSpPr/>
          <p:nvPr/>
        </p:nvSpPr>
        <p:spPr>
          <a:xfrm>
            <a:off x="6236498" y="4692884"/>
            <a:ext cx="3711966" cy="1938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B91AA876-6743-471B-8444-CBCF469BCFCA}"/>
              </a:ext>
            </a:extLst>
          </p:cNvPr>
          <p:cNvSpPr/>
          <p:nvPr/>
        </p:nvSpPr>
        <p:spPr>
          <a:xfrm>
            <a:off x="4316525" y="5181201"/>
            <a:ext cx="3711966" cy="1938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FC0DF89B-F23A-4FBF-BE94-832B2A1D5C26}"/>
              </a:ext>
            </a:extLst>
          </p:cNvPr>
          <p:cNvSpPr/>
          <p:nvPr/>
        </p:nvSpPr>
        <p:spPr>
          <a:xfrm>
            <a:off x="3676533" y="2739620"/>
            <a:ext cx="4966101" cy="19389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A17845B-9434-4AF4-A742-AEDA5F1B9D5B}"/>
              </a:ext>
            </a:extLst>
          </p:cNvPr>
          <p:cNvSpPr txBox="1"/>
          <p:nvPr/>
        </p:nvSpPr>
        <p:spPr>
          <a:xfrm>
            <a:off x="3675833" y="2581832"/>
            <a:ext cx="1936043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900" b="1" dirty="0">
                <a:latin typeface="+mn-ea"/>
              </a:rPr>
              <a:t>手机</a:t>
            </a:r>
            <a:r>
              <a:rPr lang="en-US" altLang="zh-CN" sz="900" b="1" dirty="0">
                <a:latin typeface="+mn-ea"/>
              </a:rPr>
              <a:t>APP</a:t>
            </a:r>
            <a:r>
              <a:rPr lang="zh-CN" altLang="en-US" sz="900" b="1" dirty="0">
                <a:latin typeface="+mn-ea"/>
              </a:rPr>
              <a:t>功能完善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6495E0DE-D775-4D34-B872-1A00ADBA939E}"/>
              </a:ext>
            </a:extLst>
          </p:cNvPr>
          <p:cNvSpPr txBox="1"/>
          <p:nvPr/>
        </p:nvSpPr>
        <p:spPr>
          <a:xfrm>
            <a:off x="4940384" y="3086255"/>
            <a:ext cx="1936043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900" b="1" dirty="0">
                <a:latin typeface="+mn-ea"/>
              </a:rPr>
              <a:t>新博主签约培养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2DF8F21B-0C5E-43B0-B7E3-F7BDF516F334}"/>
              </a:ext>
            </a:extLst>
          </p:cNvPr>
          <p:cNvSpPr txBox="1"/>
          <p:nvPr/>
        </p:nvSpPr>
        <p:spPr>
          <a:xfrm>
            <a:off x="4316525" y="3572069"/>
            <a:ext cx="1936043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900" b="1" dirty="0">
                <a:latin typeface="+mn-ea"/>
              </a:rPr>
              <a:t>直播带货项目孵化运营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ADE527FF-8C19-45A8-9882-EBD3991EDC89}"/>
              </a:ext>
            </a:extLst>
          </p:cNvPr>
          <p:cNvSpPr txBox="1"/>
          <p:nvPr/>
        </p:nvSpPr>
        <p:spPr>
          <a:xfrm>
            <a:off x="6872606" y="4046779"/>
            <a:ext cx="1936043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900" b="1" dirty="0">
                <a:latin typeface="+mn-ea"/>
              </a:rPr>
              <a:t>年度绩效考核方案修订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119C8BD2-52B2-4C9C-AF5D-1536EE9BBE7B}"/>
              </a:ext>
            </a:extLst>
          </p:cNvPr>
          <p:cNvSpPr txBox="1"/>
          <p:nvPr/>
        </p:nvSpPr>
        <p:spPr>
          <a:xfrm>
            <a:off x="6252568" y="4544740"/>
            <a:ext cx="1936043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900" b="1" dirty="0">
                <a:latin typeface="+mn-ea"/>
              </a:rPr>
              <a:t>青年骨干训练营开营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375FBFDE-6EF2-416D-B8FB-AEFDBD2D0519}"/>
              </a:ext>
            </a:extLst>
          </p:cNvPr>
          <p:cNvSpPr txBox="1"/>
          <p:nvPr/>
        </p:nvSpPr>
        <p:spPr>
          <a:xfrm>
            <a:off x="4320388" y="5036311"/>
            <a:ext cx="1936043" cy="1384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900" b="1" dirty="0">
                <a:latin typeface="+mn-ea"/>
              </a:rPr>
              <a:t>新产品研发调试</a:t>
            </a:r>
          </a:p>
        </p:txBody>
      </p:sp>
    </p:spTree>
    <p:extLst>
      <p:ext uri="{BB962C8B-B14F-4D97-AF65-F5344CB8AC3E}">
        <p14:creationId xmlns:p14="http://schemas.microsoft.com/office/powerpoint/2010/main" val="400588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761AE61-FB84-4353-A088-621F0C0245D2}"/>
              </a:ext>
            </a:extLst>
          </p:cNvPr>
          <p:cNvSpPr/>
          <p:nvPr/>
        </p:nvSpPr>
        <p:spPr>
          <a:xfrm>
            <a:off x="1437021" y="1978655"/>
            <a:ext cx="3149601" cy="314960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4353AE-8D14-43E3-9E6A-CF9EE31D53E0}"/>
              </a:ext>
            </a:extLst>
          </p:cNvPr>
          <p:cNvSpPr txBox="1"/>
          <p:nvPr/>
        </p:nvSpPr>
        <p:spPr>
          <a:xfrm>
            <a:off x="1869067" y="2498796"/>
            <a:ext cx="2251897" cy="1847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3800" dirty="0">
                <a:solidFill>
                  <a:schemeClr val="bg1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01</a:t>
            </a:r>
            <a:endParaRPr lang="zh-CN" altLang="en-US" sz="13800" dirty="0">
              <a:solidFill>
                <a:schemeClr val="bg1"/>
              </a:solidFill>
              <a:effectLst>
                <a:outerShdw blurRad="762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3CBE9E-8157-4995-826C-6B74B73640A5}"/>
              </a:ext>
            </a:extLst>
          </p:cNvPr>
          <p:cNvSpPr txBox="1">
            <a:spLocks/>
          </p:cNvSpPr>
          <p:nvPr/>
        </p:nvSpPr>
        <p:spPr>
          <a:xfrm>
            <a:off x="5104418" y="2128137"/>
            <a:ext cx="3205072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5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ea"/>
                <a:ea typeface="+mj-ea"/>
              </a:rPr>
              <a:t>公司简介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0314F8-860E-4B88-BE4F-BB1419540E1C}"/>
              </a:ext>
            </a:extLst>
          </p:cNvPr>
          <p:cNvSpPr txBox="1"/>
          <p:nvPr/>
        </p:nvSpPr>
        <p:spPr>
          <a:xfrm>
            <a:off x="5104418" y="3048586"/>
            <a:ext cx="2047153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en-US" altLang="zh-CN" sz="3200" dirty="0">
                <a:latin typeface="+mj-lt"/>
                <a:ea typeface="+mj-ea"/>
              </a:rPr>
              <a:t>I</a:t>
            </a:r>
            <a:r>
              <a:rPr lang="zh-CN" altLang="en-US" sz="3200" dirty="0">
                <a:latin typeface="+mj-lt"/>
                <a:ea typeface="+mj-ea"/>
              </a:rPr>
              <a:t>ntroduce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B9C1305-2515-41EA-93B9-8AC765ACE1C2}"/>
              </a:ext>
            </a:extLst>
          </p:cNvPr>
          <p:cNvSpPr txBox="1"/>
          <p:nvPr/>
        </p:nvSpPr>
        <p:spPr>
          <a:xfrm>
            <a:off x="5087119" y="3894510"/>
            <a:ext cx="5511323" cy="931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公司从创立之初至今，一直致力于打造差异化产品并不断的推陈出新，在新媒体产品研发领域推动产业升及变革，目前已在行业中享有较高的声望，吸引了诸多国际知名供应商的关注与合作。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8603217-C9E3-4538-9A58-B0E1AF973D7A}"/>
              </a:ext>
            </a:extLst>
          </p:cNvPr>
          <p:cNvCxnSpPr>
            <a:cxnSpLocks/>
          </p:cNvCxnSpPr>
          <p:nvPr/>
        </p:nvCxnSpPr>
        <p:spPr>
          <a:xfrm>
            <a:off x="5104418" y="3604930"/>
            <a:ext cx="551132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1F478505-6719-4B24-8EFD-619338870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b="21824"/>
          <a:stretch/>
        </p:blipFill>
        <p:spPr>
          <a:xfrm>
            <a:off x="9025248" y="1902635"/>
            <a:ext cx="1590493" cy="1576379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F8152996-8EB3-42F1-B54E-9A47D3B4D04F}"/>
              </a:ext>
            </a:extLst>
          </p:cNvPr>
          <p:cNvSpPr/>
          <p:nvPr/>
        </p:nvSpPr>
        <p:spPr>
          <a:xfrm>
            <a:off x="1625966" y="2155318"/>
            <a:ext cx="2801687" cy="2801687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003425B-D510-4D67-8CA6-4C6A44C49C07}"/>
              </a:ext>
            </a:extLst>
          </p:cNvPr>
          <p:cNvGrpSpPr/>
          <p:nvPr/>
        </p:nvGrpSpPr>
        <p:grpSpPr>
          <a:xfrm>
            <a:off x="652700" y="442593"/>
            <a:ext cx="1552460" cy="209550"/>
            <a:chOff x="652700" y="442593"/>
            <a:chExt cx="1552460" cy="209550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E8BDC56A-99F1-45E9-8C18-1701027214F6}"/>
                </a:ext>
              </a:extLst>
            </p:cNvPr>
            <p:cNvSpPr/>
            <p:nvPr/>
          </p:nvSpPr>
          <p:spPr>
            <a:xfrm>
              <a:off x="652700" y="442593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2FB178A-EAA2-487B-B87D-7690CFDD418A}"/>
                </a:ext>
              </a:extLst>
            </p:cNvPr>
            <p:cNvSpPr/>
            <p:nvPr/>
          </p:nvSpPr>
          <p:spPr>
            <a:xfrm>
              <a:off x="1325717" y="455785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E227289-4698-4F4D-9EA0-DAB5F142D3D4}"/>
                </a:ext>
              </a:extLst>
            </p:cNvPr>
            <p:cNvSpPr/>
            <p:nvPr/>
          </p:nvSpPr>
          <p:spPr>
            <a:xfrm>
              <a:off x="1476155" y="455785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660FAB6F-41B3-4671-811F-6C42AF8FC2D3}"/>
                </a:ext>
              </a:extLst>
            </p:cNvPr>
            <p:cNvSpPr/>
            <p:nvPr/>
          </p:nvSpPr>
          <p:spPr>
            <a:xfrm>
              <a:off x="1596427" y="455804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36655CAB-A8EC-4C30-90C7-80F3460959ED}"/>
                </a:ext>
              </a:extLst>
            </p:cNvPr>
            <p:cNvSpPr/>
            <p:nvPr/>
          </p:nvSpPr>
          <p:spPr>
            <a:xfrm>
              <a:off x="1774554" y="452584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8279D0D0-7CC2-4EC0-A0DE-69A1609DA691}"/>
                </a:ext>
              </a:extLst>
            </p:cNvPr>
            <p:cNvSpPr/>
            <p:nvPr/>
          </p:nvSpPr>
          <p:spPr>
            <a:xfrm>
              <a:off x="1920665" y="507582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60618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EE6E6CD-628D-4B7C-B99D-6ADFB18934B5}"/>
              </a:ext>
            </a:extLst>
          </p:cNvPr>
          <p:cNvSpPr/>
          <p:nvPr/>
        </p:nvSpPr>
        <p:spPr>
          <a:xfrm>
            <a:off x="-15938" y="1440480"/>
            <a:ext cx="7170057" cy="280889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ECEEEF-761F-4B8A-85B6-1DC5EAA8E52E}"/>
              </a:ext>
            </a:extLst>
          </p:cNvPr>
          <p:cNvSpPr txBox="1"/>
          <p:nvPr/>
        </p:nvSpPr>
        <p:spPr>
          <a:xfrm>
            <a:off x="1171548" y="5109934"/>
            <a:ext cx="2722272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lt"/>
                <a:ea typeface="+mj-ea"/>
              </a:rPr>
              <a:t>汇报时间：</a:t>
            </a:r>
            <a:r>
              <a:rPr lang="en-US" altLang="zh-CN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20××</a:t>
            </a:r>
            <a:r>
              <a:rPr lang="zh-CN" altLang="en-US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年</a:t>
            </a:r>
            <a:r>
              <a:rPr lang="en-US" altLang="zh-CN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×</a:t>
            </a:r>
            <a:r>
              <a:rPr lang="zh-CN" altLang="en-US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n-ea"/>
              </a:rPr>
              <a:t>月</a:t>
            </a: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917F4998-15CA-498F-8CDF-E54BB998CD56}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700" y="5068234"/>
            <a:ext cx="349286" cy="349286"/>
          </a:xfrm>
          <a:prstGeom prst="rect">
            <a:avLst/>
          </a:prstGeom>
          <a:effectLst>
            <a:outerShdw blurRad="76200" dist="254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7A21A50-B426-4B06-A327-C7C8DD7E9212}"/>
              </a:ext>
            </a:extLst>
          </p:cNvPr>
          <p:cNvSpPr txBox="1"/>
          <p:nvPr/>
        </p:nvSpPr>
        <p:spPr>
          <a:xfrm>
            <a:off x="1171548" y="4572541"/>
            <a:ext cx="2722272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lt"/>
                <a:ea typeface="+mj-ea"/>
              </a:rPr>
              <a:t>汇报人：</a:t>
            </a:r>
            <a:r>
              <a:rPr lang="en-US" altLang="zh-CN" b="1" dirty="0" err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lt"/>
                <a:ea typeface="+mj-ea"/>
              </a:rPr>
              <a:t>OfficePLUS</a:t>
            </a:r>
            <a:endParaRPr lang="zh-CN" altLang="en-US" b="1" dirty="0">
              <a:solidFill>
                <a:schemeClr val="accent2"/>
              </a:solidFill>
              <a:effectLst>
                <a:outerShdw blurRad="762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</a:effectLst>
              <a:latin typeface="+mj-lt"/>
              <a:ea typeface="+mj-ea"/>
            </a:endParaRPr>
          </a:p>
        </p:txBody>
      </p:sp>
      <p:pic>
        <p:nvPicPr>
          <p:cNvPr id="11" name="图形 10">
            <a:extLst>
              <a:ext uri="{FF2B5EF4-FFF2-40B4-BE49-F238E27FC236}">
                <a16:creationId xmlns:a16="http://schemas.microsoft.com/office/drawing/2014/main" id="{673F7EDD-C483-46BD-A545-D2B4D78CF212}"/>
              </a:ext>
            </a:extLst>
          </p:cNvPr>
          <p:cNvPicPr>
            <a:picLocks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758" y="4537583"/>
            <a:ext cx="349286" cy="349286"/>
          </a:xfrm>
          <a:prstGeom prst="rect">
            <a:avLst/>
          </a:prstGeom>
          <a:effectLst>
            <a:outerShdw blurRad="76200" dist="254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4583792-00A0-4F96-82BD-60C7F58AABA1}"/>
              </a:ext>
            </a:extLst>
          </p:cNvPr>
          <p:cNvSpPr/>
          <p:nvPr/>
        </p:nvSpPr>
        <p:spPr>
          <a:xfrm>
            <a:off x="6204695" y="433068"/>
            <a:ext cx="5987305" cy="5991864"/>
          </a:xfrm>
          <a:custGeom>
            <a:avLst/>
            <a:gdLst>
              <a:gd name="connsiteX0" fmla="*/ 2994346 w 6196855"/>
              <a:gd name="connsiteY0" fmla="*/ 0 h 5991864"/>
              <a:gd name="connsiteX1" fmla="*/ 6196855 w 6196855"/>
              <a:gd name="connsiteY1" fmla="*/ 0 h 5991864"/>
              <a:gd name="connsiteX2" fmla="*/ 6196855 w 6196855"/>
              <a:gd name="connsiteY2" fmla="*/ 5991863 h 5991864"/>
              <a:gd name="connsiteX3" fmla="*/ 2994389 w 6196855"/>
              <a:gd name="connsiteY3" fmla="*/ 5991863 h 5991864"/>
              <a:gd name="connsiteX4" fmla="*/ 2994347 w 6196855"/>
              <a:gd name="connsiteY4" fmla="*/ 5991864 h 5991864"/>
              <a:gd name="connsiteX5" fmla="*/ 0 w 6196855"/>
              <a:gd name="connsiteY5" fmla="*/ 2997517 h 5991864"/>
              <a:gd name="connsiteX6" fmla="*/ 2840258 w 6196855"/>
              <a:gd name="connsiteY6" fmla="*/ 7066 h 5991864"/>
              <a:gd name="connsiteX7" fmla="*/ 2994346 w 6196855"/>
              <a:gd name="connsiteY7" fmla="*/ 3170 h 599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6855" h="5991864">
                <a:moveTo>
                  <a:pt x="2994346" y="0"/>
                </a:moveTo>
                <a:lnTo>
                  <a:pt x="6196855" y="0"/>
                </a:lnTo>
                <a:lnTo>
                  <a:pt x="6196855" y="5991863"/>
                </a:lnTo>
                <a:lnTo>
                  <a:pt x="2994389" y="5991863"/>
                </a:lnTo>
                <a:lnTo>
                  <a:pt x="2994347" y="5991864"/>
                </a:lnTo>
                <a:cubicBezTo>
                  <a:pt x="1340615" y="5991864"/>
                  <a:pt x="0" y="4651249"/>
                  <a:pt x="0" y="2997517"/>
                </a:cubicBezTo>
                <a:cubicBezTo>
                  <a:pt x="0" y="1395464"/>
                  <a:pt x="1258136" y="87264"/>
                  <a:pt x="2840258" y="7066"/>
                </a:cubicBezTo>
                <a:lnTo>
                  <a:pt x="2994346" y="317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5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4ECA6C-71DE-4998-B28B-939926AB9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27" y="1135743"/>
            <a:ext cx="4243717" cy="4312720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E3CDCC8-11AD-45E8-8560-C42B7E5CE8D7}"/>
              </a:ext>
            </a:extLst>
          </p:cNvPr>
          <p:cNvSpPr txBox="1">
            <a:spLocks/>
          </p:cNvSpPr>
          <p:nvPr/>
        </p:nvSpPr>
        <p:spPr>
          <a:xfrm>
            <a:off x="652700" y="2071041"/>
            <a:ext cx="3972922" cy="553998"/>
          </a:xfrm>
          <a:prstGeom prst="rect">
            <a:avLst/>
          </a:prstGeom>
          <a:noFill/>
          <a:effectLst>
            <a:outerShdw blurRad="76200" dist="381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lt"/>
                <a:ea typeface="+mj-ea"/>
              </a:rPr>
              <a:t>蓝紫色插画风</a:t>
            </a:r>
            <a:endParaRPr lang="en-US" altLang="zh-CN" sz="36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1F3C2A-9FF1-4F33-A7B7-AD115CAF8868}"/>
              </a:ext>
            </a:extLst>
          </p:cNvPr>
          <p:cNvSpPr txBox="1">
            <a:spLocks/>
          </p:cNvSpPr>
          <p:nvPr/>
        </p:nvSpPr>
        <p:spPr>
          <a:xfrm>
            <a:off x="652700" y="2913246"/>
            <a:ext cx="5100400" cy="738664"/>
          </a:xfrm>
          <a:prstGeom prst="rect">
            <a:avLst/>
          </a:prstGeom>
          <a:noFill/>
          <a:effectLst>
            <a:outerShdw blurRad="76200" dist="381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800" dirty="0">
                <a:effectLst/>
                <a:latin typeface="+mj-lt"/>
                <a:ea typeface="+mj-ea"/>
              </a:rPr>
              <a:t>谢谢您的观看！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6DE7076-9DE2-457C-8556-5A190C29A4C4}"/>
              </a:ext>
            </a:extLst>
          </p:cNvPr>
          <p:cNvGrpSpPr/>
          <p:nvPr/>
        </p:nvGrpSpPr>
        <p:grpSpPr>
          <a:xfrm>
            <a:off x="652700" y="442593"/>
            <a:ext cx="1552460" cy="209550"/>
            <a:chOff x="652700" y="442593"/>
            <a:chExt cx="1552460" cy="209550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5C371638-2D75-42EA-B635-A72234855BD6}"/>
                </a:ext>
              </a:extLst>
            </p:cNvPr>
            <p:cNvSpPr/>
            <p:nvPr/>
          </p:nvSpPr>
          <p:spPr>
            <a:xfrm>
              <a:off x="652700" y="442593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6D72FD82-C7B5-4B8F-99B7-045875479BB2}"/>
                </a:ext>
              </a:extLst>
            </p:cNvPr>
            <p:cNvSpPr/>
            <p:nvPr/>
          </p:nvSpPr>
          <p:spPr>
            <a:xfrm>
              <a:off x="1325717" y="455785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4B36967-F5EA-468E-9780-D44FF6B0F25E}"/>
                </a:ext>
              </a:extLst>
            </p:cNvPr>
            <p:cNvSpPr/>
            <p:nvPr/>
          </p:nvSpPr>
          <p:spPr>
            <a:xfrm>
              <a:off x="1476155" y="455785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D31A8C3B-B926-4AC1-94CC-ADF3D913064E}"/>
                </a:ext>
              </a:extLst>
            </p:cNvPr>
            <p:cNvSpPr/>
            <p:nvPr/>
          </p:nvSpPr>
          <p:spPr>
            <a:xfrm>
              <a:off x="1596427" y="455804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B185DE24-186B-4D3D-9DA5-CBC4265476A0}"/>
                </a:ext>
              </a:extLst>
            </p:cNvPr>
            <p:cNvSpPr/>
            <p:nvPr/>
          </p:nvSpPr>
          <p:spPr>
            <a:xfrm>
              <a:off x="1774554" y="452584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2F570115-2E1F-45A1-9925-B1B92E7FA271}"/>
                </a:ext>
              </a:extLst>
            </p:cNvPr>
            <p:cNvSpPr/>
            <p:nvPr/>
          </p:nvSpPr>
          <p:spPr>
            <a:xfrm>
              <a:off x="1920665" y="507582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4886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-GB" altLang="zh-CN" dirty="0"/>
          </a:p>
          <a:p>
            <a:r>
              <a:rPr kumimoji="1" lang="zh-CN" altLang="en-US" dirty="0"/>
              <a:t>英文 微软雅黑；</a:t>
            </a:r>
            <a:r>
              <a:rPr kumimoji="1" lang="en-US" altLang="zh-CN" dirty="0"/>
              <a:t>Impact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1.5</a:t>
            </a:r>
          </a:p>
          <a:p>
            <a:r>
              <a:rPr kumimoji="1" lang="en-US" altLang="zh-CN" dirty="0" err="1"/>
              <a:t>Unsplash</a:t>
            </a:r>
            <a:r>
              <a:rPr kumimoji="1" lang="zh-CN" altLang="en-US" dirty="0"/>
              <a:t>；</a:t>
            </a:r>
            <a:r>
              <a:rPr kumimoji="1" lang="en-US" altLang="zh-CN" dirty="0"/>
              <a:t>ISOMETRIC</a:t>
            </a:r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云海</a:t>
            </a:r>
            <a:r>
              <a:rPr kumimoji="1" lang="en-US" altLang="zh-CN" dirty="0"/>
              <a:t>-Cloud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D7F036A9-C8BE-4EA3-B512-89D0C1C1929B}"/>
              </a:ext>
            </a:extLst>
          </p:cNvPr>
          <p:cNvSpPr/>
          <p:nvPr/>
        </p:nvSpPr>
        <p:spPr>
          <a:xfrm>
            <a:off x="5142182" y="2770126"/>
            <a:ext cx="6325470" cy="2554907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306EE5A-1405-4DA4-B050-E5C3C8595917}"/>
              </a:ext>
            </a:extLst>
          </p:cNvPr>
          <p:cNvSpPr/>
          <p:nvPr/>
        </p:nvSpPr>
        <p:spPr>
          <a:xfrm>
            <a:off x="647770" y="1800372"/>
            <a:ext cx="4492978" cy="3954478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81000">
                <a:schemeClr val="accent2">
                  <a:lumMod val="80000"/>
                  <a:lumOff val="2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91DAE85-5656-4687-916E-0E6D6B8E09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81" y="2092744"/>
            <a:ext cx="4492978" cy="3369734"/>
          </a:xfrm>
          <a:prstGeom prst="roundRect">
            <a:avLst>
              <a:gd name="adj" fmla="val 527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E065534-3B6D-47FA-8E10-DABF8E1C304C}"/>
              </a:ext>
            </a:extLst>
          </p:cNvPr>
          <p:cNvSpPr txBox="1"/>
          <p:nvPr/>
        </p:nvSpPr>
        <p:spPr>
          <a:xfrm>
            <a:off x="5959368" y="3020183"/>
            <a:ext cx="5265351" cy="2054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altLang="zh-CN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OfficePLUS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公司，是一家专注于新媒体产品研发制作的新兴企业，运用互联网思维，以媒体融合为抓手，以新媒体运营为核心，打造完整开放的新媒体产品研发、维护、运营和服务系统。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公司从创立之初至今，一直致力于打造差异化产品并不断的推陈出新，在新媒体产品研发领域推动产业升及变革，目前已在行业中享有较高的声望，吸引了诸多国际知名供应商的关注与合作。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D48DB44-44B4-4ABA-9AA5-7A4CA50161D2}"/>
              </a:ext>
            </a:extLst>
          </p:cNvPr>
          <p:cNvSpPr txBox="1"/>
          <p:nvPr/>
        </p:nvSpPr>
        <p:spPr>
          <a:xfrm>
            <a:off x="5959368" y="2022971"/>
            <a:ext cx="3702732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err="1">
                <a:latin typeface="+mj-lt"/>
                <a:ea typeface="+mj-ea"/>
              </a:rPr>
              <a:t>OfficePLUS</a:t>
            </a:r>
            <a:r>
              <a:rPr lang="zh-CN" altLang="en-US" dirty="0">
                <a:latin typeface="+mj-lt"/>
                <a:ea typeface="+mj-ea"/>
              </a:rPr>
              <a:t>公司</a:t>
            </a:r>
          </a:p>
        </p:txBody>
      </p:sp>
      <p:sp>
        <p:nvSpPr>
          <p:cNvPr id="23" name="内容占位符 22">
            <a:extLst>
              <a:ext uri="{FF2B5EF4-FFF2-40B4-BE49-F238E27FC236}">
                <a16:creationId xmlns:a16="http://schemas.microsoft.com/office/drawing/2014/main" id="{7AC57DDF-DC4C-4D31-9AFD-B69CE85F7D0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公司情况介绍</a:t>
            </a:r>
          </a:p>
        </p:txBody>
      </p:sp>
      <p:sp>
        <p:nvSpPr>
          <p:cNvPr id="22" name="内容占位符 21">
            <a:extLst>
              <a:ext uri="{FF2B5EF4-FFF2-40B4-BE49-F238E27FC236}">
                <a16:creationId xmlns:a16="http://schemas.microsoft.com/office/drawing/2014/main" id="{BBC5EBE0-BC1A-400D-B5F8-8B773EA0A42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</p:spTree>
    <p:extLst>
      <p:ext uri="{BB962C8B-B14F-4D97-AF65-F5344CB8AC3E}">
        <p14:creationId xmlns:p14="http://schemas.microsoft.com/office/powerpoint/2010/main" val="398756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4F6669BB-7B86-4297-A332-83E2DF356655}"/>
              </a:ext>
            </a:extLst>
          </p:cNvPr>
          <p:cNvCxnSpPr>
            <a:cxnSpLocks/>
          </p:cNvCxnSpPr>
          <p:nvPr/>
        </p:nvCxnSpPr>
        <p:spPr>
          <a:xfrm>
            <a:off x="6065995" y="3926499"/>
            <a:ext cx="0" cy="1539144"/>
          </a:xfrm>
          <a:prstGeom prst="line">
            <a:avLst/>
          </a:prstGeom>
          <a:ln w="28575" cap="rnd">
            <a:gradFill flip="none" rotWithShape="1"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65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FAB2A51F-FC49-4111-A83D-10F250385BA5}"/>
              </a:ext>
            </a:extLst>
          </p:cNvPr>
          <p:cNvCxnSpPr>
            <a:cxnSpLocks/>
          </p:cNvCxnSpPr>
          <p:nvPr/>
        </p:nvCxnSpPr>
        <p:spPr>
          <a:xfrm>
            <a:off x="8554529" y="3926499"/>
            <a:ext cx="0" cy="1539144"/>
          </a:xfrm>
          <a:prstGeom prst="line">
            <a:avLst/>
          </a:prstGeom>
          <a:ln w="28575" cap="rnd">
            <a:gradFill flip="none" rotWithShape="1"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65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5864C1A-35A0-4969-BE28-40E4170247ED}"/>
              </a:ext>
            </a:extLst>
          </p:cNvPr>
          <p:cNvCxnSpPr>
            <a:cxnSpLocks/>
          </p:cNvCxnSpPr>
          <p:nvPr/>
        </p:nvCxnSpPr>
        <p:spPr>
          <a:xfrm flipV="1">
            <a:off x="4816072" y="2025808"/>
            <a:ext cx="0" cy="1539144"/>
          </a:xfrm>
          <a:prstGeom prst="line">
            <a:avLst/>
          </a:prstGeom>
          <a:ln w="28575" cap="rnd">
            <a:gradFill flip="none" rotWithShape="1"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65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2A93090F-6219-483F-9256-3FF2153FC5A6}"/>
              </a:ext>
            </a:extLst>
          </p:cNvPr>
          <p:cNvCxnSpPr>
            <a:cxnSpLocks/>
          </p:cNvCxnSpPr>
          <p:nvPr/>
        </p:nvCxnSpPr>
        <p:spPr>
          <a:xfrm flipV="1">
            <a:off x="7309761" y="2025807"/>
            <a:ext cx="0" cy="1539144"/>
          </a:xfrm>
          <a:prstGeom prst="line">
            <a:avLst/>
          </a:prstGeom>
          <a:ln w="28575" cap="rnd">
            <a:gradFill flip="none" rotWithShape="1"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65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B44FAC3E-03C9-45F6-A56A-025996313214}"/>
              </a:ext>
            </a:extLst>
          </p:cNvPr>
          <p:cNvCxnSpPr>
            <a:cxnSpLocks/>
          </p:cNvCxnSpPr>
          <p:nvPr/>
        </p:nvCxnSpPr>
        <p:spPr>
          <a:xfrm flipV="1">
            <a:off x="9803450" y="2025807"/>
            <a:ext cx="0" cy="1539144"/>
          </a:xfrm>
          <a:prstGeom prst="line">
            <a:avLst/>
          </a:prstGeom>
          <a:ln w="28575" cap="rnd">
            <a:gradFill flip="none" rotWithShape="1"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65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016CDE58-857D-4013-A4DB-2AC8965B3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89" y="2025808"/>
            <a:ext cx="3738924" cy="2958783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A4436C8-D8A2-4083-8F2A-259D74051C0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公司发展历程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5485F7-348D-4011-954A-E2E6010F806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EB7104FF-E13E-42BC-BF61-B52D3FC56EC0}"/>
              </a:ext>
            </a:extLst>
          </p:cNvPr>
          <p:cNvGrpSpPr/>
          <p:nvPr/>
        </p:nvGrpSpPr>
        <p:grpSpPr>
          <a:xfrm>
            <a:off x="2356684" y="3744951"/>
            <a:ext cx="9096128" cy="1239640"/>
            <a:chOff x="2527227" y="3668751"/>
            <a:chExt cx="9096128" cy="1239640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256BE740-D766-41A9-8B7D-683DC7978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7227" y="3668751"/>
              <a:ext cx="2121096" cy="1239640"/>
            </a:xfrm>
            <a:prstGeom prst="line">
              <a:avLst/>
            </a:prstGeom>
            <a:ln w="28575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858D311-2215-478F-8F51-23314201B20C}"/>
                </a:ext>
              </a:extLst>
            </p:cNvPr>
            <p:cNvCxnSpPr>
              <a:cxnSpLocks/>
            </p:cNvCxnSpPr>
            <p:nvPr/>
          </p:nvCxnSpPr>
          <p:spPr>
            <a:xfrm>
              <a:off x="4648323" y="3668751"/>
              <a:ext cx="6975032" cy="0"/>
            </a:xfrm>
            <a:prstGeom prst="line">
              <a:avLst/>
            </a:prstGeom>
            <a:ln w="28575" cap="rnd">
              <a:solidFill>
                <a:schemeClr val="accent2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5E1A2BA6-79EB-4731-A648-A79F421D2546}"/>
              </a:ext>
            </a:extLst>
          </p:cNvPr>
          <p:cNvSpPr>
            <a:spLocks/>
          </p:cNvSpPr>
          <p:nvPr/>
        </p:nvSpPr>
        <p:spPr>
          <a:xfrm>
            <a:off x="4726072" y="3654951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46A06D3-8DF0-49FC-91AB-DAE45794AA36}"/>
              </a:ext>
            </a:extLst>
          </p:cNvPr>
          <p:cNvSpPr>
            <a:spLocks/>
          </p:cNvSpPr>
          <p:nvPr/>
        </p:nvSpPr>
        <p:spPr>
          <a:xfrm>
            <a:off x="5972917" y="3654951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24DAB9E4-A4E1-4232-8C25-2A909C21919F}"/>
              </a:ext>
            </a:extLst>
          </p:cNvPr>
          <p:cNvSpPr>
            <a:spLocks/>
          </p:cNvSpPr>
          <p:nvPr/>
        </p:nvSpPr>
        <p:spPr>
          <a:xfrm>
            <a:off x="7219762" y="3654951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59506408-0726-4632-837C-63BFED22FDE1}"/>
              </a:ext>
            </a:extLst>
          </p:cNvPr>
          <p:cNvSpPr>
            <a:spLocks/>
          </p:cNvSpPr>
          <p:nvPr/>
        </p:nvSpPr>
        <p:spPr>
          <a:xfrm>
            <a:off x="8466607" y="3654951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7E89A325-BC49-4700-B340-3FFF05E60F07}"/>
              </a:ext>
            </a:extLst>
          </p:cNvPr>
          <p:cNvSpPr>
            <a:spLocks/>
          </p:cNvSpPr>
          <p:nvPr/>
        </p:nvSpPr>
        <p:spPr>
          <a:xfrm>
            <a:off x="9713450" y="3654951"/>
            <a:ext cx="180000" cy="180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2C5C9C5-C227-400C-84BF-52BD212AC7C9}"/>
              </a:ext>
            </a:extLst>
          </p:cNvPr>
          <p:cNvSpPr txBox="1"/>
          <p:nvPr/>
        </p:nvSpPr>
        <p:spPr>
          <a:xfrm>
            <a:off x="4977330" y="1992660"/>
            <a:ext cx="14762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>
                <a:latin typeface="+mj-lt"/>
                <a:ea typeface="+mj-ea"/>
              </a:rPr>
              <a:t>公司成立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55A6001-96B1-47D6-9967-F61A28525F09}"/>
              </a:ext>
            </a:extLst>
          </p:cNvPr>
          <p:cNvSpPr txBox="1"/>
          <p:nvPr/>
        </p:nvSpPr>
        <p:spPr>
          <a:xfrm>
            <a:off x="6227141" y="4168890"/>
            <a:ext cx="14762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>
                <a:latin typeface="+mj-lt"/>
                <a:ea typeface="+mj-ea"/>
              </a:rPr>
              <a:t>规模扩大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62B632F-7A91-448D-8EFA-920295C54824}"/>
              </a:ext>
            </a:extLst>
          </p:cNvPr>
          <p:cNvSpPr txBox="1"/>
          <p:nvPr/>
        </p:nvSpPr>
        <p:spPr>
          <a:xfrm>
            <a:off x="8726763" y="4168890"/>
            <a:ext cx="14762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>
                <a:latin typeface="+mj-lt"/>
                <a:ea typeface="+mj-ea"/>
              </a:rPr>
              <a:t>成功上市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0C272D7-7931-4DDC-8C52-B4919C8FE3A2}"/>
              </a:ext>
            </a:extLst>
          </p:cNvPr>
          <p:cNvSpPr txBox="1"/>
          <p:nvPr/>
        </p:nvSpPr>
        <p:spPr>
          <a:xfrm>
            <a:off x="7471018" y="1992660"/>
            <a:ext cx="14762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>
                <a:latin typeface="+mj-lt"/>
                <a:ea typeface="+mj-ea"/>
              </a:rPr>
              <a:t>独占鳌头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F03319B-BB1B-43FA-9AA9-A8862A5FFEC7}"/>
              </a:ext>
            </a:extLst>
          </p:cNvPr>
          <p:cNvSpPr txBox="1"/>
          <p:nvPr/>
        </p:nvSpPr>
        <p:spPr>
          <a:xfrm>
            <a:off x="9976575" y="1992660"/>
            <a:ext cx="1476237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1600" dirty="0">
                <a:latin typeface="+mj-lt"/>
                <a:ea typeface="+mj-ea"/>
              </a:rPr>
              <a:t>业务拓展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883CCD8A-0D0D-48DF-9816-8E5BF9BF4FE9}"/>
              </a:ext>
            </a:extLst>
          </p:cNvPr>
          <p:cNvSpPr txBox="1">
            <a:spLocks/>
          </p:cNvSpPr>
          <p:nvPr/>
        </p:nvSpPr>
        <p:spPr>
          <a:xfrm>
            <a:off x="4966509" y="2297339"/>
            <a:ext cx="1476237" cy="1254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20XX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年，公司正式成立，最初以网上论坛建设、博客运营为主。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0F09F5D3-D515-4B77-BA8A-C43D1C55BEFD}"/>
              </a:ext>
            </a:extLst>
          </p:cNvPr>
          <p:cNvSpPr txBox="1">
            <a:spLocks/>
          </p:cNvSpPr>
          <p:nvPr/>
        </p:nvSpPr>
        <p:spPr>
          <a:xfrm>
            <a:off x="7471017" y="2297339"/>
            <a:ext cx="1476237" cy="1254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公司产品的国内市场占有率超过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40%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，同时开始积极拓展海外市场。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4F70D1A1-F24D-4FF4-A29A-38F4E69D197A}"/>
              </a:ext>
            </a:extLst>
          </p:cNvPr>
          <p:cNvSpPr txBox="1">
            <a:spLocks/>
          </p:cNvSpPr>
          <p:nvPr/>
        </p:nvSpPr>
        <p:spPr>
          <a:xfrm>
            <a:off x="9976574" y="2297339"/>
            <a:ext cx="1476237" cy="1254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公司结合当下热点，积极拓展直播、短视频平台等业务，力求再创新高。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B131F43-A924-4CD7-8F63-3D4ED798FC44}"/>
              </a:ext>
            </a:extLst>
          </p:cNvPr>
          <p:cNvSpPr txBox="1">
            <a:spLocks/>
          </p:cNvSpPr>
          <p:nvPr/>
        </p:nvSpPr>
        <p:spPr>
          <a:xfrm>
            <a:off x="6227140" y="4443539"/>
            <a:ext cx="1476237" cy="1254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公司分别成立商务部、项目部、运营部，细化员工职能分工。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BB69E109-4C4F-44F0-B27A-1416480A4654}"/>
              </a:ext>
            </a:extLst>
          </p:cNvPr>
          <p:cNvSpPr txBox="1">
            <a:spLocks/>
          </p:cNvSpPr>
          <p:nvPr/>
        </p:nvSpPr>
        <p:spPr>
          <a:xfrm>
            <a:off x="8743954" y="4443539"/>
            <a:ext cx="1476237" cy="1254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公司在深圳成功上市，股票代码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000000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，公司的发展迈入新的台阶</a:t>
            </a:r>
          </a:p>
        </p:txBody>
      </p:sp>
    </p:spTree>
    <p:extLst>
      <p:ext uri="{BB962C8B-B14F-4D97-AF65-F5344CB8AC3E}">
        <p14:creationId xmlns:p14="http://schemas.microsoft.com/office/powerpoint/2010/main" val="128729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7B2B4D2-8245-4054-8EE5-7A3B2F58537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公司经营范围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A6F631-65A4-4996-86B7-1218CEDE18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7909BA-0DA6-48D7-BFD0-C2DDE8AFE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93" y="1273219"/>
            <a:ext cx="4525560" cy="5006096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ADC99A8-5DC2-4CCD-B95E-56B4DD161B54}"/>
              </a:ext>
            </a:extLst>
          </p:cNvPr>
          <p:cNvSpPr/>
          <p:nvPr/>
        </p:nvSpPr>
        <p:spPr>
          <a:xfrm>
            <a:off x="981110" y="1947122"/>
            <a:ext cx="5419690" cy="888425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D159D3-FD54-4746-A4A4-AB2DFDD22C3D}"/>
              </a:ext>
            </a:extLst>
          </p:cNvPr>
          <p:cNvSpPr txBox="1"/>
          <p:nvPr/>
        </p:nvSpPr>
        <p:spPr>
          <a:xfrm>
            <a:off x="1333638" y="1675577"/>
            <a:ext cx="1838143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新媒体产品开发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18A81D1-11C8-4820-970E-1293360376E0}"/>
              </a:ext>
            </a:extLst>
          </p:cNvPr>
          <p:cNvSpPr txBox="1"/>
          <p:nvPr/>
        </p:nvSpPr>
        <p:spPr>
          <a:xfrm>
            <a:off x="1333638" y="2074515"/>
            <a:ext cx="4889362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拥有自己的新型社交平台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APP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、网站全过程研发体系，同时结合当下热点，为已有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APP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、网站增设新功能。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F3EBF0C-AEDA-4493-8DEC-DF8EB706B84B}"/>
              </a:ext>
            </a:extLst>
          </p:cNvPr>
          <p:cNvSpPr/>
          <p:nvPr/>
        </p:nvSpPr>
        <p:spPr>
          <a:xfrm>
            <a:off x="638796" y="1637634"/>
            <a:ext cx="574835" cy="57483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形 26">
            <a:extLst>
              <a:ext uri="{FF2B5EF4-FFF2-40B4-BE49-F238E27FC236}">
                <a16:creationId xmlns:a16="http://schemas.microsoft.com/office/drawing/2014/main" id="{C72A7168-6162-4F47-A7B4-CDB724DCD5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031" y="1743137"/>
            <a:ext cx="383237" cy="383237"/>
          </a:xfrm>
          <a:prstGeom prst="rect">
            <a:avLst/>
          </a:prstGeom>
          <a:effectLst>
            <a:outerShdw blurRad="76200" dist="381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988111B-7328-4657-BCEE-5AA736C0AD78}"/>
              </a:ext>
            </a:extLst>
          </p:cNvPr>
          <p:cNvSpPr/>
          <p:nvPr/>
        </p:nvSpPr>
        <p:spPr>
          <a:xfrm>
            <a:off x="684482" y="1678571"/>
            <a:ext cx="480881" cy="480881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D6D73CA8-7DF5-48EA-BCDB-501FEEC29D9C}"/>
              </a:ext>
            </a:extLst>
          </p:cNvPr>
          <p:cNvSpPr/>
          <p:nvPr/>
        </p:nvSpPr>
        <p:spPr>
          <a:xfrm>
            <a:off x="981110" y="3520690"/>
            <a:ext cx="5419690" cy="888425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B7B5714-B6E8-489A-BF49-D61987E731B5}"/>
              </a:ext>
            </a:extLst>
          </p:cNvPr>
          <p:cNvSpPr txBox="1"/>
          <p:nvPr/>
        </p:nvSpPr>
        <p:spPr>
          <a:xfrm>
            <a:off x="1333638" y="3249145"/>
            <a:ext cx="1838143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新媒体账号运营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37ABAB6-EC24-4C8C-82EE-0575435E01ED}"/>
              </a:ext>
            </a:extLst>
          </p:cNvPr>
          <p:cNvSpPr txBox="1"/>
          <p:nvPr/>
        </p:nvSpPr>
        <p:spPr>
          <a:xfrm>
            <a:off x="1333638" y="3648083"/>
            <a:ext cx="4889362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拥有自己的运营团队，从内容策划、内容产出、后期制作、引流推广四个方面开展运营，同时适用于各类平台。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38403B1F-D7D7-43F0-86A8-ACD718B0599F}"/>
              </a:ext>
            </a:extLst>
          </p:cNvPr>
          <p:cNvSpPr/>
          <p:nvPr/>
        </p:nvSpPr>
        <p:spPr>
          <a:xfrm>
            <a:off x="638796" y="3211202"/>
            <a:ext cx="574835" cy="57483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3286EE26-DFA5-4D43-BDDF-B35418A0ADC6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032" y="3316706"/>
            <a:ext cx="383237" cy="383237"/>
          </a:xfrm>
          <a:prstGeom prst="rect">
            <a:avLst/>
          </a:prstGeom>
          <a:effectLst>
            <a:outerShdw blurRad="76200" dist="381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A502FB1-665D-46C2-9F12-A0F6C9CAA19E}"/>
              </a:ext>
            </a:extLst>
          </p:cNvPr>
          <p:cNvSpPr/>
          <p:nvPr/>
        </p:nvSpPr>
        <p:spPr>
          <a:xfrm>
            <a:off x="684482" y="3254925"/>
            <a:ext cx="480881" cy="480881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FCD6F953-BB88-40B0-9608-3A9222549C31}"/>
              </a:ext>
            </a:extLst>
          </p:cNvPr>
          <p:cNvSpPr/>
          <p:nvPr/>
        </p:nvSpPr>
        <p:spPr>
          <a:xfrm>
            <a:off x="981110" y="5094258"/>
            <a:ext cx="5419690" cy="888425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46E480D-FB28-471C-8520-313A613596F2}"/>
              </a:ext>
            </a:extLst>
          </p:cNvPr>
          <p:cNvSpPr txBox="1"/>
          <p:nvPr/>
        </p:nvSpPr>
        <p:spPr>
          <a:xfrm>
            <a:off x="1333638" y="4822713"/>
            <a:ext cx="1838143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latin typeface="+mj-lt"/>
                <a:ea typeface="+mj-ea"/>
              </a:rPr>
              <a:t>新媒体项目孵化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80738AD-26F5-42F2-8495-2B6FD02CC45E}"/>
              </a:ext>
            </a:extLst>
          </p:cNvPr>
          <p:cNvSpPr txBox="1"/>
          <p:nvPr/>
        </p:nvSpPr>
        <p:spPr>
          <a:xfrm>
            <a:off x="1333638" y="5221651"/>
            <a:ext cx="4889362" cy="6082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发掘当下关注热点和话题，培养新账号、新号主，建立新粉丝群体，从零开始孵化一个新媒体宣传项目。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90B066D9-4E55-43EB-9CD8-CBF1BB8A31AF}"/>
              </a:ext>
            </a:extLst>
          </p:cNvPr>
          <p:cNvSpPr/>
          <p:nvPr/>
        </p:nvSpPr>
        <p:spPr>
          <a:xfrm>
            <a:off x="638796" y="4784770"/>
            <a:ext cx="574835" cy="574834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9591D183-D6BD-4E30-A783-B382539FFA15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032" y="4890274"/>
            <a:ext cx="383237" cy="383237"/>
          </a:xfrm>
          <a:prstGeom prst="rect">
            <a:avLst/>
          </a:prstGeom>
          <a:effectLst>
            <a:outerShdw blurRad="76200" dist="381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658A7FD0-AFA8-49EA-9B5C-6D99E540FAAB}"/>
              </a:ext>
            </a:extLst>
          </p:cNvPr>
          <p:cNvSpPr/>
          <p:nvPr/>
        </p:nvSpPr>
        <p:spPr>
          <a:xfrm>
            <a:off x="684482" y="4832890"/>
            <a:ext cx="480881" cy="480881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08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E96B05C-08EF-4884-928B-86D7EF6842A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企业文化介绍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72E4E-39FA-4109-91B2-9D7FB40EFF5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公司简介</a:t>
            </a:r>
          </a:p>
        </p:txBody>
      </p:sp>
      <p:sp>
        <p:nvSpPr>
          <p:cNvPr id="17" name="圆: 空心 16">
            <a:extLst>
              <a:ext uri="{FF2B5EF4-FFF2-40B4-BE49-F238E27FC236}">
                <a16:creationId xmlns:a16="http://schemas.microsoft.com/office/drawing/2014/main" id="{587888DC-B1B1-44F4-B9E1-F4F9EB105DD3}"/>
              </a:ext>
            </a:extLst>
          </p:cNvPr>
          <p:cNvSpPr/>
          <p:nvPr/>
        </p:nvSpPr>
        <p:spPr>
          <a:xfrm>
            <a:off x="4518228" y="2300613"/>
            <a:ext cx="3162609" cy="3162609"/>
          </a:xfrm>
          <a:prstGeom prst="donut">
            <a:avLst>
              <a:gd name="adj" fmla="val 1572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圆: 空心 23">
            <a:extLst>
              <a:ext uri="{FF2B5EF4-FFF2-40B4-BE49-F238E27FC236}">
                <a16:creationId xmlns:a16="http://schemas.microsoft.com/office/drawing/2014/main" id="{FF88EB7B-4A7F-4F77-B90B-487BE0B4F742}"/>
              </a:ext>
            </a:extLst>
          </p:cNvPr>
          <p:cNvSpPr/>
          <p:nvPr/>
        </p:nvSpPr>
        <p:spPr>
          <a:xfrm rot="16200000">
            <a:off x="4288418" y="2094240"/>
            <a:ext cx="3615164" cy="3615164"/>
          </a:xfrm>
          <a:prstGeom prst="donut">
            <a:avLst>
              <a:gd name="adj" fmla="val 1572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E261C1C-07F4-4D4C-AA1B-A5EA3526C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51" y="2197426"/>
            <a:ext cx="3227486" cy="336898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CF03CAD-ACC9-4E30-8BCF-CADE11903629}"/>
              </a:ext>
            </a:extLst>
          </p:cNvPr>
          <p:cNvSpPr txBox="1"/>
          <p:nvPr/>
        </p:nvSpPr>
        <p:spPr>
          <a:xfrm>
            <a:off x="2259510" y="2829975"/>
            <a:ext cx="1476237" cy="4308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zh-CN" altLang="en-US" sz="2800" dirty="0">
                <a:latin typeface="+mj-lt"/>
                <a:ea typeface="+mj-ea"/>
              </a:rPr>
              <a:t>以人为本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282B433-182B-42B7-8309-3D3055B986BA}"/>
              </a:ext>
            </a:extLst>
          </p:cNvPr>
          <p:cNvSpPr txBox="1"/>
          <p:nvPr/>
        </p:nvSpPr>
        <p:spPr>
          <a:xfrm>
            <a:off x="953947" y="3429000"/>
            <a:ext cx="2781800" cy="1254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公司在所有生产经营的过程中，无论是在物质创造还是制度制订或是企业行为等活动上，都是以人为承载体，重视人的发展和获得。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1C45B10-A5D7-4A2C-B964-4F10404B07A9}"/>
              </a:ext>
            </a:extLst>
          </p:cNvPr>
          <p:cNvSpPr txBox="1"/>
          <p:nvPr/>
        </p:nvSpPr>
        <p:spPr>
          <a:xfrm>
            <a:off x="8449186" y="2829975"/>
            <a:ext cx="1476237" cy="43088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dist">
              <a:defRPr sz="3600" b="1">
                <a:solidFill>
                  <a:schemeClr val="accent2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latin typeface="+mj-lt"/>
                <a:ea typeface="+mj-ea"/>
              </a:rPr>
              <a:t>团队精神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2489466-64BA-4475-BE07-372D611EBEEC}"/>
              </a:ext>
            </a:extLst>
          </p:cNvPr>
          <p:cNvSpPr txBox="1"/>
          <p:nvPr/>
        </p:nvSpPr>
        <p:spPr>
          <a:xfrm>
            <a:off x="8456253" y="3429000"/>
            <a:ext cx="2781800" cy="12545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从来不“单打独斗”，所有项目都依靠团队来完成，非常强调 “各司其职、各取所长、相互理解、共同成长” 的十二字要点。</a:t>
            </a:r>
          </a:p>
        </p:txBody>
      </p:sp>
    </p:spTree>
    <p:extLst>
      <p:ext uri="{BB962C8B-B14F-4D97-AF65-F5344CB8AC3E}">
        <p14:creationId xmlns:p14="http://schemas.microsoft.com/office/powerpoint/2010/main" val="359918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761AE61-FB84-4353-A088-621F0C0245D2}"/>
              </a:ext>
            </a:extLst>
          </p:cNvPr>
          <p:cNvSpPr/>
          <p:nvPr/>
        </p:nvSpPr>
        <p:spPr>
          <a:xfrm>
            <a:off x="1437021" y="1978655"/>
            <a:ext cx="3149601" cy="3149600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4353AE-8D14-43E3-9E6A-CF9EE31D53E0}"/>
              </a:ext>
            </a:extLst>
          </p:cNvPr>
          <p:cNvSpPr txBox="1"/>
          <p:nvPr/>
        </p:nvSpPr>
        <p:spPr>
          <a:xfrm>
            <a:off x="1885873" y="2498796"/>
            <a:ext cx="2251897" cy="1847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Impact" panose="020B0806030902050204" pitchFamily="34" charset="0"/>
                <a:ea typeface="+mj-ea"/>
              </a:rPr>
              <a:t>02</a:t>
            </a:r>
            <a:endParaRPr lang="zh-CN" altLang="en-US" sz="13800" b="1" dirty="0">
              <a:solidFill>
                <a:schemeClr val="bg1"/>
              </a:solidFill>
              <a:effectLst>
                <a:outerShdw blurRad="76200" dist="38100" dir="5400000" algn="t" rotWithShape="0">
                  <a:schemeClr val="tx1">
                    <a:lumMod val="50000"/>
                    <a:lumOff val="50000"/>
                    <a:alpha val="60000"/>
                  </a:schemeClr>
                </a:outerShdw>
              </a:effectLst>
              <a:latin typeface="Impact" panose="020B0806030902050204" pitchFamily="34" charset="0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3CBE9E-8157-4995-826C-6B74B73640A5}"/>
              </a:ext>
            </a:extLst>
          </p:cNvPr>
          <p:cNvSpPr txBox="1">
            <a:spLocks/>
          </p:cNvSpPr>
          <p:nvPr/>
        </p:nvSpPr>
        <p:spPr>
          <a:xfrm>
            <a:off x="5104418" y="2128137"/>
            <a:ext cx="3205072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lang="zh-CN" altLang="en-US" sz="5400" b="1" dirty="0">
                <a:effectLst>
                  <a:outerShdw blurRad="76200" dist="38100" dir="5400000" algn="t" rotWithShape="0">
                    <a:schemeClr val="tx1">
                      <a:lumMod val="50000"/>
                      <a:lumOff val="50000"/>
                      <a:alpha val="60000"/>
                    </a:schemeClr>
                  </a:outerShdw>
                </a:effectLst>
                <a:latin typeface="+mj-lt"/>
                <a:ea typeface="+mj-ea"/>
              </a:rPr>
              <a:t>工作总结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0314F8-860E-4B88-BE4F-BB1419540E1C}"/>
              </a:ext>
            </a:extLst>
          </p:cNvPr>
          <p:cNvSpPr txBox="1"/>
          <p:nvPr/>
        </p:nvSpPr>
        <p:spPr>
          <a:xfrm>
            <a:off x="5104418" y="3048586"/>
            <a:ext cx="2600252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>
                <a:latin typeface="+mj-lt"/>
                <a:ea typeface="+mj-ea"/>
              </a:rPr>
              <a:t>Summary</a:t>
            </a:r>
            <a:endParaRPr lang="zh-CN" altLang="en-US" sz="3200" dirty="0">
              <a:latin typeface="+mj-lt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B9C1305-2515-41EA-93B9-8AC765ACE1C2}"/>
              </a:ext>
            </a:extLst>
          </p:cNvPr>
          <p:cNvSpPr txBox="1"/>
          <p:nvPr/>
        </p:nvSpPr>
        <p:spPr>
          <a:xfrm>
            <a:off x="5087119" y="3894510"/>
            <a:ext cx="5511323" cy="9314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上半年是公司业务快速增长的一段时间，在各门的相互配合下，公司不但成功保持原有业绩的持续增长，还成功开辟了直播业务，上线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OfficePLUS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手机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APP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，并以此为基础孵化直播项目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10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余个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8603217-C9E3-4538-9A58-B0E1AF973D7A}"/>
              </a:ext>
            </a:extLst>
          </p:cNvPr>
          <p:cNvCxnSpPr>
            <a:cxnSpLocks/>
          </p:cNvCxnSpPr>
          <p:nvPr/>
        </p:nvCxnSpPr>
        <p:spPr>
          <a:xfrm>
            <a:off x="5104418" y="3604930"/>
            <a:ext cx="551132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79A948E2-2F70-4F7E-94A8-FE291FF6C28C}"/>
              </a:ext>
            </a:extLst>
          </p:cNvPr>
          <p:cNvPicPr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48" y="1902636"/>
            <a:ext cx="1590493" cy="1576379"/>
          </a:xfrm>
          <a:prstGeom prst="rect">
            <a:avLst/>
          </a:prstGeom>
          <a:effectLst>
            <a:outerShdw blurRad="63500" dist="38100" dir="6300000" sx="102000" sy="102000" algn="ctr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</p:pic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3804047-48C7-4D9F-A9CB-EAB0C5D88E75}"/>
              </a:ext>
            </a:extLst>
          </p:cNvPr>
          <p:cNvSpPr/>
          <p:nvPr/>
        </p:nvSpPr>
        <p:spPr>
          <a:xfrm>
            <a:off x="1625966" y="2155318"/>
            <a:ext cx="2801687" cy="2801687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31CC38E-B655-4500-ADD1-4225BEBC1017}"/>
              </a:ext>
            </a:extLst>
          </p:cNvPr>
          <p:cNvGrpSpPr/>
          <p:nvPr/>
        </p:nvGrpSpPr>
        <p:grpSpPr>
          <a:xfrm>
            <a:off x="652700" y="442593"/>
            <a:ext cx="1552460" cy="209550"/>
            <a:chOff x="652700" y="442593"/>
            <a:chExt cx="1552460" cy="209550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0E6D9939-2633-4F02-A348-34258D41B379}"/>
                </a:ext>
              </a:extLst>
            </p:cNvPr>
            <p:cNvSpPr/>
            <p:nvPr/>
          </p:nvSpPr>
          <p:spPr>
            <a:xfrm>
              <a:off x="652700" y="442593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691CA602-E55B-4EC7-9E3F-44044C40FFEF}"/>
                </a:ext>
              </a:extLst>
            </p:cNvPr>
            <p:cNvSpPr/>
            <p:nvPr/>
          </p:nvSpPr>
          <p:spPr>
            <a:xfrm>
              <a:off x="1325717" y="455785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rgbClr val="EF5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97F8C635-BD3C-44E0-8142-030D51FE8C78}"/>
                </a:ext>
              </a:extLst>
            </p:cNvPr>
            <p:cNvSpPr/>
            <p:nvPr/>
          </p:nvSpPr>
          <p:spPr>
            <a:xfrm>
              <a:off x="1476155" y="455785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rgbClr val="293B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4F8D98E3-65B4-4020-B275-0680FB7BA1ED}"/>
                </a:ext>
              </a:extLst>
            </p:cNvPr>
            <p:cNvSpPr/>
            <p:nvPr/>
          </p:nvSpPr>
          <p:spPr>
            <a:xfrm>
              <a:off x="1596427" y="455804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rgbClr val="1A92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F7DBDBF3-1B29-4E4B-AF65-A63C6DBDE90F}"/>
                </a:ext>
              </a:extLst>
            </p:cNvPr>
            <p:cNvSpPr/>
            <p:nvPr/>
          </p:nvSpPr>
          <p:spPr>
            <a:xfrm>
              <a:off x="1774554" y="452584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rgbClr val="FBB04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7A68AE35-0DA1-4562-B1D9-933CF34F3FBB}"/>
                </a:ext>
              </a:extLst>
            </p:cNvPr>
            <p:cNvSpPr/>
            <p:nvPr/>
          </p:nvSpPr>
          <p:spPr>
            <a:xfrm>
              <a:off x="1920665" y="507582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721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3EC6143-A5EF-4938-8A11-4759F7E43C00}"/>
              </a:ext>
            </a:extLst>
          </p:cNvPr>
          <p:cNvSpPr/>
          <p:nvPr/>
        </p:nvSpPr>
        <p:spPr>
          <a:xfrm>
            <a:off x="8249105" y="1905000"/>
            <a:ext cx="3244163" cy="4082977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85B8966E-A6CA-4AD2-870B-BFEBD66AA4D2}"/>
              </a:ext>
            </a:extLst>
          </p:cNvPr>
          <p:cNvSpPr/>
          <p:nvPr/>
        </p:nvSpPr>
        <p:spPr>
          <a:xfrm>
            <a:off x="9343492" y="1605834"/>
            <a:ext cx="1055387" cy="1055387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E90BD2CA-3DA0-4712-BEAF-5C8AD86DD694}"/>
              </a:ext>
            </a:extLst>
          </p:cNvPr>
          <p:cNvSpPr/>
          <p:nvPr/>
        </p:nvSpPr>
        <p:spPr>
          <a:xfrm>
            <a:off x="9412889" y="1683295"/>
            <a:ext cx="916591" cy="916591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845591C-387F-4C44-9D07-017E89788D23}"/>
              </a:ext>
            </a:extLst>
          </p:cNvPr>
          <p:cNvSpPr/>
          <p:nvPr/>
        </p:nvSpPr>
        <p:spPr>
          <a:xfrm>
            <a:off x="4473919" y="1905000"/>
            <a:ext cx="3244163" cy="4082977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D3A0A1F4-49E4-4035-816E-7724D5D930A0}"/>
              </a:ext>
            </a:extLst>
          </p:cNvPr>
          <p:cNvSpPr/>
          <p:nvPr/>
        </p:nvSpPr>
        <p:spPr>
          <a:xfrm>
            <a:off x="5568307" y="1605834"/>
            <a:ext cx="1055387" cy="1055387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mpact" panose="020B0806030902050204" pitchFamily="34" charset="0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A09432AA-EBF2-490A-BE74-66516215A7B6}"/>
              </a:ext>
            </a:extLst>
          </p:cNvPr>
          <p:cNvSpPr/>
          <p:nvPr/>
        </p:nvSpPr>
        <p:spPr>
          <a:xfrm>
            <a:off x="5637704" y="1672134"/>
            <a:ext cx="916591" cy="916591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468B2AC-C2E3-4A83-A0BE-1CD23F33EF9A}"/>
              </a:ext>
            </a:extLst>
          </p:cNvPr>
          <p:cNvSpPr/>
          <p:nvPr/>
        </p:nvSpPr>
        <p:spPr>
          <a:xfrm>
            <a:off x="686032" y="1905000"/>
            <a:ext cx="3244163" cy="4082977"/>
          </a:xfrm>
          <a:prstGeom prst="roundRect">
            <a:avLst>
              <a:gd name="adj" fmla="val 6361"/>
            </a:avLst>
          </a:prstGeom>
          <a:gradFill flip="none" rotWithShape="1">
            <a:gsLst>
              <a:gs pos="0">
                <a:schemeClr val="accent2">
                  <a:lumMod val="30000"/>
                  <a:lumOff val="70000"/>
                </a:schemeClr>
              </a:gs>
              <a:gs pos="81000">
                <a:schemeClr val="accent2">
                  <a:lumMod val="10000"/>
                  <a:lumOff val="9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5569AD4-AF45-4077-B4DA-2F21AFBAC9A3}"/>
              </a:ext>
            </a:extLst>
          </p:cNvPr>
          <p:cNvSpPr/>
          <p:nvPr/>
        </p:nvSpPr>
        <p:spPr>
          <a:xfrm>
            <a:off x="1780421" y="1605835"/>
            <a:ext cx="1055387" cy="1055387"/>
          </a:xfrm>
          <a:prstGeom prst="roundRect">
            <a:avLst>
              <a:gd name="adj" fmla="val 11643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81000">
                <a:schemeClr val="accent2"/>
              </a:gs>
            </a:gsLst>
            <a:lin ang="8100000" scaled="1"/>
            <a:tileRect/>
          </a:gra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18CC52A4-FCD4-4E4C-8B06-F5D935AA2195}"/>
              </a:ext>
            </a:extLst>
          </p:cNvPr>
          <p:cNvSpPr/>
          <p:nvPr/>
        </p:nvSpPr>
        <p:spPr>
          <a:xfrm>
            <a:off x="1849060" y="1672134"/>
            <a:ext cx="916591" cy="916591"/>
          </a:xfrm>
          <a:prstGeom prst="roundRect">
            <a:avLst>
              <a:gd name="adj" fmla="val 11643"/>
            </a:avLst>
          </a:prstGeom>
          <a:noFill/>
          <a:ln>
            <a:gradFill flip="none" rotWithShape="1">
              <a:gsLst>
                <a:gs pos="0">
                  <a:schemeClr val="bg1">
                    <a:alpha val="0"/>
                    <a:lumMod val="9600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mpact" panose="020B080603090205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A7D98F-E796-40F0-858B-8960EF15531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/>
              <a:t>上半年工作梳理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F67C2E9-19E1-4893-AED9-A927DF42066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工作总结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600C318-7271-4D8B-9BC4-19BAE95126CD}"/>
              </a:ext>
            </a:extLst>
          </p:cNvPr>
          <p:cNvSpPr txBox="1"/>
          <p:nvPr/>
        </p:nvSpPr>
        <p:spPr>
          <a:xfrm>
            <a:off x="4795874" y="2964033"/>
            <a:ext cx="260025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dirty="0">
                <a:latin typeface="+mj-lt"/>
                <a:ea typeface="+mj-ea"/>
              </a:rPr>
              <a:t>手机</a:t>
            </a:r>
            <a:r>
              <a:rPr lang="en-US" altLang="zh-CN" sz="2400" dirty="0">
                <a:latin typeface="+mj-lt"/>
                <a:ea typeface="+mj-ea"/>
              </a:rPr>
              <a:t>APP</a:t>
            </a:r>
            <a:r>
              <a:rPr lang="zh-CN" altLang="en-US" sz="2400" dirty="0">
                <a:latin typeface="+mj-lt"/>
                <a:ea typeface="+mj-ea"/>
              </a:rPr>
              <a:t>上线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9FA256F-36C1-489F-BDB9-854C57E83670}"/>
              </a:ext>
            </a:extLst>
          </p:cNvPr>
          <p:cNvSpPr txBox="1"/>
          <p:nvPr/>
        </p:nvSpPr>
        <p:spPr>
          <a:xfrm>
            <a:off x="8571059" y="2964033"/>
            <a:ext cx="260025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dirty="0">
                <a:latin typeface="+mj-lt"/>
                <a:ea typeface="+mj-ea"/>
              </a:rPr>
              <a:t>直播业务开辟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3D0BC87-0A2A-4C42-8664-6BA8EF979AFE}"/>
              </a:ext>
            </a:extLst>
          </p:cNvPr>
          <p:cNvSpPr txBox="1"/>
          <p:nvPr/>
        </p:nvSpPr>
        <p:spPr>
          <a:xfrm>
            <a:off x="1007987" y="2964033"/>
            <a:ext cx="2600252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400" dirty="0">
                <a:latin typeface="+mj-lt"/>
                <a:ea typeface="+mj-ea"/>
              </a:rPr>
              <a:t>原有业务增长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33BE339-4ECA-4534-B45E-627DE71209BC}"/>
              </a:ext>
            </a:extLst>
          </p:cNvPr>
          <p:cNvSpPr txBox="1"/>
          <p:nvPr/>
        </p:nvSpPr>
        <p:spPr>
          <a:xfrm>
            <a:off x="995353" y="3593021"/>
            <a:ext cx="2625520" cy="1900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公司多个部门精诚合作，准确把握当下时代潮流热点和用户痛点，在原有项目策划大小活动超过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100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次，有效增强用户粘性。各大平台粉丝增长率均超过了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50%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，进一步扩大了业务规模。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CC0276A-96EA-4EBF-B97C-4A8C99E5B8DB}"/>
              </a:ext>
            </a:extLst>
          </p:cNvPr>
          <p:cNvSpPr txBox="1"/>
          <p:nvPr/>
        </p:nvSpPr>
        <p:spPr>
          <a:xfrm>
            <a:off x="4783240" y="3593020"/>
            <a:ext cx="2625520" cy="1900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上线了</a:t>
            </a:r>
            <a:r>
              <a:rPr lang="en-US" altLang="zh-CN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OfficePLUS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手机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APP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，以短视频分享为主，集社区交流、电商运营、直播带货为一体。目前拥有用户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20w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，全平台下载量超过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30w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，在各大应用商城进入下载榜前十。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9F8CA0B-42FA-4326-8376-EC7569A1B71A}"/>
              </a:ext>
            </a:extLst>
          </p:cNvPr>
          <p:cNvSpPr txBox="1"/>
          <p:nvPr/>
        </p:nvSpPr>
        <p:spPr>
          <a:xfrm>
            <a:off x="8571127" y="3593019"/>
            <a:ext cx="2625520" cy="1900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20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以</a:t>
            </a:r>
            <a:r>
              <a:rPr lang="en-US" altLang="zh-CN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OfficePLUS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手机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APP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为基础，孵化直播项目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10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余个，内容涵盖游戏、美妆、购物、摄影等时下热门领域，每一个项目均配备从策划到转化的全过程运营团队，公司直播产业基本成形</a:t>
            </a:r>
          </a:p>
        </p:txBody>
      </p:sp>
      <p:pic>
        <p:nvPicPr>
          <p:cNvPr id="34" name="图形 33">
            <a:extLst>
              <a:ext uri="{FF2B5EF4-FFF2-40B4-BE49-F238E27FC236}">
                <a16:creationId xmlns:a16="http://schemas.microsoft.com/office/drawing/2014/main" id="{B00BF360-6DF1-45DB-8083-1ECCB2DA0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2004" y="1884346"/>
            <a:ext cx="498363" cy="498363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4108DD69-4E62-4584-BBDD-F35817A07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6819" y="1884346"/>
            <a:ext cx="498363" cy="498363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0163537F-D08B-4565-8880-26BFEA2FD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8933" y="1884347"/>
            <a:ext cx="498363" cy="49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04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模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8ED0"/>
      </a:accent1>
      <a:accent2>
        <a:srgbClr val="7F3FFF"/>
      </a:accent2>
      <a:accent3>
        <a:srgbClr val="FFC000"/>
      </a:accent3>
      <a:accent4>
        <a:srgbClr val="E2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TM02892315[[fn=丝状]]</Template>
  <TotalTime>1961</TotalTime>
  <Words>2370</Words>
  <Application>Microsoft Office PowerPoint</Application>
  <PresentationFormat>宽屏</PresentationFormat>
  <Paragraphs>359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8" baseType="lpstr">
      <vt:lpstr>微软雅黑</vt:lpstr>
      <vt:lpstr>Impact</vt:lpstr>
      <vt:lpstr>等线</vt:lpstr>
      <vt:lpstr>Arial</vt:lpstr>
      <vt:lpstr>Microsoft YaHei Light</vt:lpstr>
      <vt:lpstr>微软雅黑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F'zCloud</dc:creator>
  <cp:lastModifiedBy>周正</cp:lastModifiedBy>
  <cp:revision>368</cp:revision>
  <dcterms:created xsi:type="dcterms:W3CDTF">2022-06-03T08:28:15Z</dcterms:created>
  <dcterms:modified xsi:type="dcterms:W3CDTF">2022-07-11T14:10:45Z</dcterms:modified>
</cp:coreProperties>
</file>